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9.xml" ContentType="application/vnd.openxmlformats-officedocument.theme+xml"/>
  <Override PartName="/ppt/slideLayouts/slideLayout79.xml" ContentType="application/vnd.openxmlformats-officedocument.presentationml.slideLayout+xml"/>
  <Override PartName="/ppt/theme/theme20.xml" ContentType="application/vnd.openxmlformats-officedocument.theme+xml"/>
  <Override PartName="/ppt/slideLayouts/slideLayout8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4.xml" ContentType="application/vnd.openxmlformats-officedocument.presentationml.tags+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5.xml" ContentType="application/vnd.openxmlformats-officedocument.presentationml.tags+xml"/>
  <Override PartName="/ppt/notesSlides/notesSlide55.xml" ContentType="application/vnd.openxmlformats-officedocument.presentationml.notesSlide+xml"/>
  <Override PartName="/ppt/tags/tag16.xml" ContentType="application/vnd.openxmlformats-officedocument.presentationml.tags+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tags/tag17.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0.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21.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22.xml" ContentType="application/vnd.openxmlformats-officedocument.presentationml.tags+xml"/>
  <Override PartName="/ppt/notesSlides/notesSlide72.xml" ContentType="application/vnd.openxmlformats-officedocument.presentationml.notesSlide+xml"/>
  <Override PartName="/ppt/tags/tag23.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24.xml" ContentType="application/vnd.openxmlformats-officedocument.presentationml.tags+xml"/>
  <Override PartName="/ppt/notesSlides/notesSlide83.xml" ContentType="application/vnd.openxmlformats-officedocument.presentationml.notesSlide+xml"/>
  <Override PartName="/ppt/tags/tag25.xml" ContentType="application/vnd.openxmlformats-officedocument.presentationml.tags+xml"/>
  <Override PartName="/ppt/notesSlides/notesSlide8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780" r:id="rId2"/>
    <p:sldMasterId id="2147483788" r:id="rId3"/>
    <p:sldMasterId id="2147483785" r:id="rId4"/>
    <p:sldMasterId id="2147483797" r:id="rId5"/>
    <p:sldMasterId id="2147483791" r:id="rId6"/>
    <p:sldMasterId id="2147483794" r:id="rId7"/>
    <p:sldMasterId id="2147483803" r:id="rId8"/>
    <p:sldMasterId id="2147483800" r:id="rId9"/>
    <p:sldMasterId id="2147483660" r:id="rId10"/>
    <p:sldMasterId id="2147483670" r:id="rId11"/>
    <p:sldMasterId id="2147483672" r:id="rId12"/>
    <p:sldMasterId id="2147483683" r:id="rId13"/>
    <p:sldMasterId id="2147483703" r:id="rId14"/>
    <p:sldMasterId id="2147483707" r:id="rId15"/>
    <p:sldMasterId id="2147483717" r:id="rId16"/>
    <p:sldMasterId id="2147483725" r:id="rId17"/>
    <p:sldMasterId id="2147483737" r:id="rId18"/>
    <p:sldMasterId id="2147483771" r:id="rId19"/>
    <p:sldMasterId id="2147483810" r:id="rId20"/>
    <p:sldMasterId id="2147483813" r:id="rId21"/>
  </p:sldMasterIdLst>
  <p:notesMasterIdLst>
    <p:notesMasterId r:id="rId120"/>
  </p:notesMasterIdLst>
  <p:handoutMasterIdLst>
    <p:handoutMasterId r:id="rId121"/>
  </p:handoutMasterIdLst>
  <p:sldIdLst>
    <p:sldId id="340" r:id="rId22"/>
    <p:sldId id="341" r:id="rId23"/>
    <p:sldId id="257" r:id="rId24"/>
    <p:sldId id="258" r:id="rId25"/>
    <p:sldId id="259" r:id="rId26"/>
    <p:sldId id="472" r:id="rId27"/>
    <p:sldId id="518" r:id="rId28"/>
    <p:sldId id="519" r:id="rId29"/>
    <p:sldId id="521" r:id="rId30"/>
    <p:sldId id="546" r:id="rId31"/>
    <p:sldId id="574" r:id="rId32"/>
    <p:sldId id="523" r:id="rId33"/>
    <p:sldId id="522" r:id="rId34"/>
    <p:sldId id="524" r:id="rId35"/>
    <p:sldId id="520" r:id="rId36"/>
    <p:sldId id="544" r:id="rId37"/>
    <p:sldId id="569" r:id="rId38"/>
    <p:sldId id="525" r:id="rId39"/>
    <p:sldId id="526" r:id="rId40"/>
    <p:sldId id="575" r:id="rId41"/>
    <p:sldId id="527" r:id="rId42"/>
    <p:sldId id="528" r:id="rId43"/>
    <p:sldId id="529" r:id="rId44"/>
    <p:sldId id="530" r:id="rId45"/>
    <p:sldId id="532" r:id="rId46"/>
    <p:sldId id="533" r:id="rId47"/>
    <p:sldId id="535" r:id="rId48"/>
    <p:sldId id="534" r:id="rId49"/>
    <p:sldId id="568" r:id="rId50"/>
    <p:sldId id="536" r:id="rId51"/>
    <p:sldId id="537" r:id="rId52"/>
    <p:sldId id="538" r:id="rId53"/>
    <p:sldId id="539" r:id="rId54"/>
    <p:sldId id="540" r:id="rId55"/>
    <p:sldId id="565" r:id="rId56"/>
    <p:sldId id="461" r:id="rId57"/>
    <p:sldId id="462" r:id="rId58"/>
    <p:sldId id="463" r:id="rId59"/>
    <p:sldId id="465" r:id="rId60"/>
    <p:sldId id="443" r:id="rId61"/>
    <p:sldId id="444" r:id="rId62"/>
    <p:sldId id="573" r:id="rId63"/>
    <p:sldId id="445" r:id="rId64"/>
    <p:sldId id="446" r:id="rId65"/>
    <p:sldId id="579" r:id="rId66"/>
    <p:sldId id="455" r:id="rId67"/>
    <p:sldId id="576" r:id="rId68"/>
    <p:sldId id="456" r:id="rId69"/>
    <p:sldId id="572" r:id="rId70"/>
    <p:sldId id="342" r:id="rId71"/>
    <p:sldId id="363" r:id="rId72"/>
    <p:sldId id="276" r:id="rId73"/>
    <p:sldId id="277" r:id="rId74"/>
    <p:sldId id="278" r:id="rId75"/>
    <p:sldId id="545" r:id="rId76"/>
    <p:sldId id="279" r:id="rId77"/>
    <p:sldId id="578" r:id="rId78"/>
    <p:sldId id="503" r:id="rId79"/>
    <p:sldId id="280" r:id="rId80"/>
    <p:sldId id="283" r:id="rId81"/>
    <p:sldId id="508" r:id="rId82"/>
    <p:sldId id="281" r:id="rId83"/>
    <p:sldId id="566" r:id="rId84"/>
    <p:sldId id="567" r:id="rId85"/>
    <p:sldId id="507" r:id="rId86"/>
    <p:sldId id="516" r:id="rId87"/>
    <p:sldId id="505" r:id="rId88"/>
    <p:sldId id="506" r:id="rId89"/>
    <p:sldId id="284" r:id="rId90"/>
    <p:sldId id="368" r:id="rId91"/>
    <p:sldId id="286" r:id="rId92"/>
    <p:sldId id="509" r:id="rId93"/>
    <p:sldId id="510" r:id="rId94"/>
    <p:sldId id="512" r:id="rId95"/>
    <p:sldId id="515" r:id="rId96"/>
    <p:sldId id="289" r:id="rId97"/>
    <p:sldId id="287" r:id="rId98"/>
    <p:sldId id="424" r:id="rId99"/>
    <p:sldId id="425" r:id="rId100"/>
    <p:sldId id="426" r:id="rId101"/>
    <p:sldId id="577" r:id="rId102"/>
    <p:sldId id="414" r:id="rId103"/>
    <p:sldId id="415" r:id="rId104"/>
    <p:sldId id="416" r:id="rId105"/>
    <p:sldId id="570" r:id="rId106"/>
    <p:sldId id="571" r:id="rId107"/>
    <p:sldId id="580" r:id="rId108"/>
    <p:sldId id="563" r:id="rId109"/>
    <p:sldId id="550" r:id="rId110"/>
    <p:sldId id="556" r:id="rId111"/>
    <p:sldId id="558" r:id="rId112"/>
    <p:sldId id="559" r:id="rId113"/>
    <p:sldId id="560" r:id="rId114"/>
    <p:sldId id="561" r:id="rId115"/>
    <p:sldId id="562" r:id="rId116"/>
    <p:sldId id="440" r:id="rId117"/>
    <p:sldId id="439" r:id="rId118"/>
    <p:sldId id="423" r:id="rId119"/>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la McClure" initials="CM" lastIdx="17" clrIdx="6"/>
  <p:cmAuthor id="1" name="Karie Watson" initials="KW" lastIdx="71" clrIdx="0">
    <p:extLst>
      <p:ext uri="{19B8F6BF-5375-455C-9EA6-DF929625EA0E}">
        <p15:presenceInfo xmlns:p15="http://schemas.microsoft.com/office/powerpoint/2012/main" userId="S-1-5-21-4095628063-3556742122-3606576086-133138" providerId="AD"/>
      </p:ext>
    </p:extLst>
  </p:cmAuthor>
  <p:cmAuthor id="2" name="Susan Razik" initials="SR" lastIdx="19" clrIdx="1">
    <p:extLst>
      <p:ext uri="{19B8F6BF-5375-455C-9EA6-DF929625EA0E}">
        <p15:presenceInfo xmlns:p15="http://schemas.microsoft.com/office/powerpoint/2012/main" userId="S-1-5-21-4095628063-3556742122-3606576086-10170" providerId="AD"/>
      </p:ext>
    </p:extLst>
  </p:cmAuthor>
  <p:cmAuthor id="3" name="Leslie Long" initials="LL" lastIdx="4" clrIdx="2">
    <p:extLst>
      <p:ext uri="{19B8F6BF-5375-455C-9EA6-DF929625EA0E}">
        <p15:presenceInfo xmlns:p15="http://schemas.microsoft.com/office/powerpoint/2012/main" userId="S-1-5-21-4095628063-3556742122-3606576086-120535" providerId="AD"/>
      </p:ext>
    </p:extLst>
  </p:cmAuthor>
  <p:cmAuthor id="4" name="Erin Gordon" initials="EG" lastIdx="24" clrIdx="3">
    <p:extLst>
      <p:ext uri="{19B8F6BF-5375-455C-9EA6-DF929625EA0E}">
        <p15:presenceInfo xmlns:p15="http://schemas.microsoft.com/office/powerpoint/2012/main" userId="S-1-5-21-4095628063-3556742122-3606576086-10842" providerId="AD"/>
      </p:ext>
    </p:extLst>
  </p:cmAuthor>
  <p:cmAuthor id="5" name="Amy Miner" initials="AM" lastIdx="12" clrIdx="4">
    <p:extLst>
      <p:ext uri="{19B8F6BF-5375-455C-9EA6-DF929625EA0E}">
        <p15:presenceInfo xmlns:p15="http://schemas.microsoft.com/office/powerpoint/2012/main" userId="S-1-5-21-4095628063-3556742122-3606576086-8437" providerId="AD"/>
      </p:ext>
    </p:extLst>
  </p:cmAuthor>
  <p:cmAuthor id="6" name="David Santana" initials="DS" lastIdx="5" clrIdx="5">
    <p:extLst>
      <p:ext uri="{19B8F6BF-5375-455C-9EA6-DF929625EA0E}">
        <p15:presenceInfo xmlns:p15="http://schemas.microsoft.com/office/powerpoint/2012/main" userId="S-1-5-21-4095628063-3556742122-3606576086-67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1E"/>
    <a:srgbClr val="FFCB00"/>
    <a:srgbClr val="558ED5"/>
    <a:srgbClr val="EEECE1"/>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68" autoAdjust="0"/>
    <p:restoredTop sz="86408" autoAdjust="0"/>
  </p:normalViewPr>
  <p:slideViewPr>
    <p:cSldViewPr snapToGrid="0">
      <p:cViewPr varScale="1">
        <p:scale>
          <a:sx n="59" d="100"/>
          <a:sy n="59" d="100"/>
        </p:scale>
        <p:origin x="715" y="48"/>
      </p:cViewPr>
      <p:guideLst/>
    </p:cSldViewPr>
  </p:slideViewPr>
  <p:outlineViewPr>
    <p:cViewPr>
      <p:scale>
        <a:sx n="33" d="100"/>
        <a:sy n="33" d="100"/>
      </p:scale>
      <p:origin x="0" y="-60307"/>
    </p:cViewPr>
  </p:outlineViewPr>
  <p:notesTextViewPr>
    <p:cViewPr>
      <p:scale>
        <a:sx n="3" d="2"/>
        <a:sy n="3" d="2"/>
      </p:scale>
      <p:origin x="0" y="0"/>
    </p:cViewPr>
  </p:notesTextViewPr>
  <p:sorterViewPr>
    <p:cViewPr>
      <p:scale>
        <a:sx n="79" d="100"/>
        <a:sy n="79" d="100"/>
      </p:scale>
      <p:origin x="0" y="-4026"/>
    </p:cViewPr>
  </p:sorterViewPr>
  <p:notesViewPr>
    <p:cSldViewPr snapToGrid="0">
      <p:cViewPr varScale="1">
        <p:scale>
          <a:sx n="53" d="100"/>
          <a:sy n="53" d="100"/>
        </p:scale>
        <p:origin x="179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slide" Target="slides/slide97.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124"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slide" Target="slides/slide98.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58A0E-DCE4-4A74-ACF9-6EE3D0DA91A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9F65480-E900-4346-BC22-7DE9756D5370}">
      <dgm:prSet phldrT="[Text]" custT="1"/>
      <dgm:spPr/>
      <dgm:t>
        <a:bodyPr/>
        <a:lstStyle/>
        <a:p>
          <a:r>
            <a:rPr lang="en-US" sz="1800" b="1" dirty="0">
              <a:solidFill>
                <a:schemeClr val="tx2">
                  <a:lumMod val="75000"/>
                </a:schemeClr>
              </a:solidFill>
            </a:rPr>
            <a:t>Períodos de inscripción</a:t>
          </a:r>
        </a:p>
      </dgm:t>
    </dgm:pt>
    <dgm:pt modelId="{2AD2FC4A-07FA-4332-B6C1-AAF21B781C02}" type="parTrans" cxnId="{A5F6565A-D772-4BD8-BC04-E04CFBE8E43C}">
      <dgm:prSet/>
      <dgm:spPr/>
      <dgm:t>
        <a:bodyPr/>
        <a:lstStyle/>
        <a:p>
          <a:endParaRPr lang="en-US"/>
        </a:p>
      </dgm:t>
    </dgm:pt>
    <dgm:pt modelId="{1660CA2A-35D0-4960-9DE1-D72C161951DD}" type="sibTrans" cxnId="{A5F6565A-D772-4BD8-BC04-E04CFBE8E43C}">
      <dgm:prSet/>
      <dgm:spPr/>
      <dgm:t>
        <a:bodyPr/>
        <a:lstStyle/>
        <a:p>
          <a:endParaRPr lang="en-US"/>
        </a:p>
      </dgm:t>
    </dgm:pt>
    <dgm:pt modelId="{0631777E-A271-4AAE-A27F-DFC8B8228842}">
      <dgm:prSet phldrT="[Text]" custT="1"/>
      <dgm:spPr/>
      <dgm:t>
        <a:bodyPr/>
        <a:lstStyle/>
        <a:p>
          <a:r>
            <a:rPr lang="en-US" sz="2400" dirty="0"/>
            <a:t>Inicial	</a:t>
          </a:r>
        </a:p>
      </dgm:t>
      <dgm:extLst>
        <a:ext uri="{E40237B7-FDA0-4F09-8148-C483321AD2D9}">
          <dgm14:cNvPr xmlns:dgm14="http://schemas.microsoft.com/office/drawing/2010/diagram" id="0" name="" descr="Diagrama hay períodos de inscripción iniciales, abiertos, generales y especiales"/>
        </a:ext>
      </dgm:extLst>
    </dgm:pt>
    <dgm:pt modelId="{E7C4709F-4EC4-45F4-91BC-B739C5069E0D}" type="parTrans" cxnId="{6525A26A-EA4E-4E1C-9475-A668856C66CF}">
      <dgm:prSet/>
      <dgm:spPr/>
      <dgm:t>
        <a:bodyPr/>
        <a:lstStyle/>
        <a:p>
          <a:endParaRPr lang="en-US"/>
        </a:p>
      </dgm:t>
    </dgm:pt>
    <dgm:pt modelId="{3CAF2F13-E221-4AEA-8D34-8F33E190AB87}" type="sibTrans" cxnId="{6525A26A-EA4E-4E1C-9475-A668856C66CF}">
      <dgm:prSet/>
      <dgm:spPr/>
      <dgm:t>
        <a:bodyPr/>
        <a:lstStyle/>
        <a:p>
          <a:endParaRPr lang="en-US"/>
        </a:p>
      </dgm:t>
    </dgm:pt>
    <dgm:pt modelId="{74304633-6B56-465E-9DD4-41470379869F}">
      <dgm:prSet phldrT="[Text]" custT="1"/>
      <dgm:spPr>
        <a:solidFill>
          <a:schemeClr val="tx2">
            <a:lumMod val="40000"/>
            <a:lumOff val="60000"/>
          </a:schemeClr>
        </a:solidFill>
      </dgm:spPr>
      <dgm:t>
        <a:bodyPr/>
        <a:lstStyle/>
        <a:p>
          <a:r>
            <a:rPr lang="en-US" sz="2400" dirty="0">
              <a:solidFill>
                <a:srgbClr val="0070C0"/>
              </a:solidFill>
            </a:rPr>
            <a:t>Abierta</a:t>
          </a:r>
        </a:p>
      </dgm:t>
    </dgm:pt>
    <dgm:pt modelId="{72C19A24-BD54-4579-AF9F-99B05403F81C}" type="parTrans" cxnId="{067FF802-B10E-4036-B6B1-AC47413095FF}">
      <dgm:prSet/>
      <dgm:spPr/>
      <dgm:t>
        <a:bodyPr/>
        <a:lstStyle/>
        <a:p>
          <a:endParaRPr lang="en-US"/>
        </a:p>
      </dgm:t>
    </dgm:pt>
    <dgm:pt modelId="{D9DE1176-939A-4873-B28C-4C0A7622DB64}" type="sibTrans" cxnId="{067FF802-B10E-4036-B6B1-AC47413095FF}">
      <dgm:prSet/>
      <dgm:spPr/>
      <dgm:t>
        <a:bodyPr/>
        <a:lstStyle/>
        <a:p>
          <a:endParaRPr lang="en-US"/>
        </a:p>
      </dgm:t>
    </dgm:pt>
    <dgm:pt modelId="{094F8026-D4C0-4DFD-B41A-53C064F4E2CA}">
      <dgm:prSet phldrT="[Text]" custT="1"/>
      <dgm:spPr>
        <a:solidFill>
          <a:schemeClr val="accent1">
            <a:lumMod val="20000"/>
            <a:lumOff val="80000"/>
          </a:schemeClr>
        </a:solidFill>
      </dgm:spPr>
      <dgm:t>
        <a:bodyPr/>
        <a:lstStyle/>
        <a:p>
          <a:r>
            <a:rPr lang="en-US" sz="2400" dirty="0">
              <a:solidFill>
                <a:srgbClr val="0070C0"/>
              </a:solidFill>
            </a:rPr>
            <a:t>General</a:t>
          </a:r>
        </a:p>
      </dgm:t>
    </dgm:pt>
    <dgm:pt modelId="{E57B6A92-7B4A-447B-9590-D3BA0E545814}" type="parTrans" cxnId="{1F0F1BF0-8023-4D78-8073-626DD36C55FE}">
      <dgm:prSet/>
      <dgm:spPr/>
      <dgm:t>
        <a:bodyPr/>
        <a:lstStyle/>
        <a:p>
          <a:endParaRPr lang="en-US"/>
        </a:p>
      </dgm:t>
    </dgm:pt>
    <dgm:pt modelId="{AC1B88C2-B6D4-4996-8AB9-D9C653AE0BC5}" type="sibTrans" cxnId="{1F0F1BF0-8023-4D78-8073-626DD36C55FE}">
      <dgm:prSet/>
      <dgm:spPr/>
      <dgm:t>
        <a:bodyPr/>
        <a:lstStyle/>
        <a:p>
          <a:endParaRPr lang="en-US"/>
        </a:p>
      </dgm:t>
    </dgm:pt>
    <dgm:pt modelId="{27532ACD-6B66-4CE2-BE02-18B300B5F412}">
      <dgm:prSet phldrT="[Text]" custT="1"/>
      <dgm:spPr>
        <a:solidFill>
          <a:schemeClr val="accent1">
            <a:lumMod val="40000"/>
            <a:lumOff val="60000"/>
          </a:schemeClr>
        </a:solidFill>
      </dgm:spPr>
      <dgm:t>
        <a:bodyPr/>
        <a:lstStyle/>
        <a:p>
          <a:r>
            <a:rPr lang="en-US" sz="2400" dirty="0">
              <a:solidFill>
                <a:srgbClr val="0070C0"/>
              </a:solidFill>
            </a:rPr>
            <a:t>Especial</a:t>
          </a:r>
        </a:p>
      </dgm:t>
    </dgm:pt>
    <dgm:pt modelId="{1AB090B7-47B6-477C-AB89-84A1DE78F6B8}" type="parTrans" cxnId="{E4A248AD-7ABB-4217-BF9F-A4A4930C9A59}">
      <dgm:prSet/>
      <dgm:spPr/>
      <dgm:t>
        <a:bodyPr/>
        <a:lstStyle/>
        <a:p>
          <a:endParaRPr lang="en-US"/>
        </a:p>
      </dgm:t>
    </dgm:pt>
    <dgm:pt modelId="{E9FFC771-F210-4236-A33A-42A2BBAF9710}" type="sibTrans" cxnId="{E4A248AD-7ABB-4217-BF9F-A4A4930C9A59}">
      <dgm:prSet/>
      <dgm:spPr/>
      <dgm:t>
        <a:bodyPr/>
        <a:lstStyle/>
        <a:p>
          <a:endParaRPr lang="en-US"/>
        </a:p>
      </dgm:t>
    </dgm:pt>
    <dgm:pt modelId="{C1925D24-0327-44A0-B89B-13B73E3FDE55}" type="pres">
      <dgm:prSet presAssocID="{46758A0E-DCE4-4A74-ACF9-6EE3D0DA91A0}" presName="diagram" presStyleCnt="0">
        <dgm:presLayoutVars>
          <dgm:chMax val="1"/>
          <dgm:dir/>
          <dgm:animLvl val="ctr"/>
          <dgm:resizeHandles val="exact"/>
        </dgm:presLayoutVars>
      </dgm:prSet>
      <dgm:spPr/>
      <dgm:t>
        <a:bodyPr/>
        <a:lstStyle/>
        <a:p>
          <a:endParaRPr lang="en-US"/>
        </a:p>
      </dgm:t>
    </dgm:pt>
    <dgm:pt modelId="{812704A1-C122-4EC8-8FDE-3C3A06A4EBAF}" type="pres">
      <dgm:prSet presAssocID="{46758A0E-DCE4-4A74-ACF9-6EE3D0DA91A0}" presName="matrix" presStyleCnt="0"/>
      <dgm:spPr/>
    </dgm:pt>
    <dgm:pt modelId="{E5B4D9BF-E151-44A0-A9C5-4DEAEBEEED03}" type="pres">
      <dgm:prSet presAssocID="{46758A0E-DCE4-4A74-ACF9-6EE3D0DA91A0}" presName="tile1" presStyleLbl="node1" presStyleIdx="0" presStyleCnt="4" custLinFactNeighborX="-1684" custLinFactNeighborY="0"/>
      <dgm:spPr/>
      <dgm:t>
        <a:bodyPr/>
        <a:lstStyle/>
        <a:p>
          <a:endParaRPr lang="en-US"/>
        </a:p>
      </dgm:t>
    </dgm:pt>
    <dgm:pt modelId="{5E2FAB3B-51B0-4164-B7F0-FE060645DC26}" type="pres">
      <dgm:prSet presAssocID="{46758A0E-DCE4-4A74-ACF9-6EE3D0DA91A0}" presName="tile1text" presStyleLbl="node1" presStyleIdx="0" presStyleCnt="4">
        <dgm:presLayoutVars>
          <dgm:chMax val="0"/>
          <dgm:chPref val="0"/>
          <dgm:bulletEnabled val="1"/>
        </dgm:presLayoutVars>
      </dgm:prSet>
      <dgm:spPr/>
      <dgm:t>
        <a:bodyPr/>
        <a:lstStyle/>
        <a:p>
          <a:endParaRPr lang="en-US"/>
        </a:p>
      </dgm:t>
    </dgm:pt>
    <dgm:pt modelId="{5853F1E4-9DB9-46FA-A18C-97E361236394}" type="pres">
      <dgm:prSet presAssocID="{46758A0E-DCE4-4A74-ACF9-6EE3D0DA91A0}" presName="tile2" presStyleLbl="node1" presStyleIdx="1" presStyleCnt="4"/>
      <dgm:spPr/>
      <dgm:t>
        <a:bodyPr/>
        <a:lstStyle/>
        <a:p>
          <a:endParaRPr lang="en-US"/>
        </a:p>
      </dgm:t>
    </dgm:pt>
    <dgm:pt modelId="{39CD8526-0D8F-4EA7-8C0D-A1CF84C530D8}" type="pres">
      <dgm:prSet presAssocID="{46758A0E-DCE4-4A74-ACF9-6EE3D0DA91A0}" presName="tile2text" presStyleLbl="node1" presStyleIdx="1" presStyleCnt="4">
        <dgm:presLayoutVars>
          <dgm:chMax val="0"/>
          <dgm:chPref val="0"/>
          <dgm:bulletEnabled val="1"/>
        </dgm:presLayoutVars>
      </dgm:prSet>
      <dgm:spPr/>
      <dgm:t>
        <a:bodyPr/>
        <a:lstStyle/>
        <a:p>
          <a:endParaRPr lang="en-US"/>
        </a:p>
      </dgm:t>
    </dgm:pt>
    <dgm:pt modelId="{51A04B06-420E-47B6-8353-E8C4A0062164}" type="pres">
      <dgm:prSet presAssocID="{46758A0E-DCE4-4A74-ACF9-6EE3D0DA91A0}" presName="tile3" presStyleLbl="node1" presStyleIdx="2" presStyleCnt="4"/>
      <dgm:spPr/>
      <dgm:t>
        <a:bodyPr/>
        <a:lstStyle/>
        <a:p>
          <a:endParaRPr lang="en-US"/>
        </a:p>
      </dgm:t>
    </dgm:pt>
    <dgm:pt modelId="{1B624243-1DAF-4B84-A99D-54685B9350B9}" type="pres">
      <dgm:prSet presAssocID="{46758A0E-DCE4-4A74-ACF9-6EE3D0DA91A0}" presName="tile3text" presStyleLbl="node1" presStyleIdx="2" presStyleCnt="4">
        <dgm:presLayoutVars>
          <dgm:chMax val="0"/>
          <dgm:chPref val="0"/>
          <dgm:bulletEnabled val="1"/>
        </dgm:presLayoutVars>
      </dgm:prSet>
      <dgm:spPr/>
      <dgm:t>
        <a:bodyPr/>
        <a:lstStyle/>
        <a:p>
          <a:endParaRPr lang="en-US"/>
        </a:p>
      </dgm:t>
    </dgm:pt>
    <dgm:pt modelId="{B33A88EC-3585-45D9-9FC3-A181680426B8}" type="pres">
      <dgm:prSet presAssocID="{46758A0E-DCE4-4A74-ACF9-6EE3D0DA91A0}" presName="tile4" presStyleLbl="node1" presStyleIdx="3" presStyleCnt="4"/>
      <dgm:spPr/>
      <dgm:t>
        <a:bodyPr/>
        <a:lstStyle/>
        <a:p>
          <a:endParaRPr lang="en-US"/>
        </a:p>
      </dgm:t>
    </dgm:pt>
    <dgm:pt modelId="{C7E11E19-E4A3-43F8-B94A-05268AA7E004}" type="pres">
      <dgm:prSet presAssocID="{46758A0E-DCE4-4A74-ACF9-6EE3D0DA91A0}" presName="tile4text" presStyleLbl="node1" presStyleIdx="3" presStyleCnt="4">
        <dgm:presLayoutVars>
          <dgm:chMax val="0"/>
          <dgm:chPref val="0"/>
          <dgm:bulletEnabled val="1"/>
        </dgm:presLayoutVars>
      </dgm:prSet>
      <dgm:spPr/>
      <dgm:t>
        <a:bodyPr/>
        <a:lstStyle/>
        <a:p>
          <a:endParaRPr lang="en-US"/>
        </a:p>
      </dgm:t>
    </dgm:pt>
    <dgm:pt modelId="{F1C4FA3A-3703-4E14-8855-C9C9BA959453}" type="pres">
      <dgm:prSet presAssocID="{46758A0E-DCE4-4A74-ACF9-6EE3D0DA91A0}" presName="centerTile" presStyleLbl="fgShp" presStyleIdx="0" presStyleCnt="1" custScaleX="119303">
        <dgm:presLayoutVars>
          <dgm:chMax val="0"/>
          <dgm:chPref val="0"/>
        </dgm:presLayoutVars>
      </dgm:prSet>
      <dgm:spPr/>
      <dgm:t>
        <a:bodyPr/>
        <a:lstStyle/>
        <a:p>
          <a:endParaRPr lang="en-US"/>
        </a:p>
      </dgm:t>
    </dgm:pt>
  </dgm:ptLst>
  <dgm:cxnLst>
    <dgm:cxn modelId="{067FF802-B10E-4036-B6B1-AC47413095FF}" srcId="{19F65480-E900-4346-BC22-7DE9756D5370}" destId="{74304633-6B56-465E-9DD4-41470379869F}" srcOrd="1" destOrd="0" parTransId="{72C19A24-BD54-4579-AF9F-99B05403F81C}" sibTransId="{D9DE1176-939A-4873-B28C-4C0A7622DB64}"/>
    <dgm:cxn modelId="{A5F6565A-D772-4BD8-BC04-E04CFBE8E43C}" srcId="{46758A0E-DCE4-4A74-ACF9-6EE3D0DA91A0}" destId="{19F65480-E900-4346-BC22-7DE9756D5370}" srcOrd="0" destOrd="0" parTransId="{2AD2FC4A-07FA-4332-B6C1-AAF21B781C02}" sibTransId="{1660CA2A-35D0-4960-9DE1-D72C161951DD}"/>
    <dgm:cxn modelId="{E4A248AD-7ABB-4217-BF9F-A4A4930C9A59}" srcId="{19F65480-E900-4346-BC22-7DE9756D5370}" destId="{27532ACD-6B66-4CE2-BE02-18B300B5F412}" srcOrd="3" destOrd="0" parTransId="{1AB090B7-47B6-477C-AB89-84A1DE78F6B8}" sibTransId="{E9FFC771-F210-4236-A33A-42A2BBAF9710}"/>
    <dgm:cxn modelId="{2DC8CC9A-15AB-47F2-BEF0-E93E3A0C1985}" type="presOf" srcId="{74304633-6B56-465E-9DD4-41470379869F}" destId="{5853F1E4-9DB9-46FA-A18C-97E361236394}" srcOrd="0" destOrd="0" presId="urn:microsoft.com/office/officeart/2005/8/layout/matrix1"/>
    <dgm:cxn modelId="{76F98AF0-C150-4203-B6A1-4AF5C8384414}" type="presOf" srcId="{094F8026-D4C0-4DFD-B41A-53C064F4E2CA}" destId="{51A04B06-420E-47B6-8353-E8C4A0062164}" srcOrd="0" destOrd="0" presId="urn:microsoft.com/office/officeart/2005/8/layout/matrix1"/>
    <dgm:cxn modelId="{537B2813-0B92-4AA7-A5E3-C4166A838222}" type="presOf" srcId="{19F65480-E900-4346-BC22-7DE9756D5370}" destId="{F1C4FA3A-3703-4E14-8855-C9C9BA959453}" srcOrd="0" destOrd="0" presId="urn:microsoft.com/office/officeart/2005/8/layout/matrix1"/>
    <dgm:cxn modelId="{D126CC12-6B44-4CCE-8641-365CF1CE2E4A}" type="presOf" srcId="{0631777E-A271-4AAE-A27F-DFC8B8228842}" destId="{5E2FAB3B-51B0-4164-B7F0-FE060645DC26}" srcOrd="1" destOrd="0" presId="urn:microsoft.com/office/officeart/2005/8/layout/matrix1"/>
    <dgm:cxn modelId="{6525A26A-EA4E-4E1C-9475-A668856C66CF}" srcId="{19F65480-E900-4346-BC22-7DE9756D5370}" destId="{0631777E-A271-4AAE-A27F-DFC8B8228842}" srcOrd="0" destOrd="0" parTransId="{E7C4709F-4EC4-45F4-91BC-B739C5069E0D}" sibTransId="{3CAF2F13-E221-4AEA-8D34-8F33E190AB87}"/>
    <dgm:cxn modelId="{E4C11786-CCEC-4FC8-B85B-9F49B030A238}" type="presOf" srcId="{094F8026-D4C0-4DFD-B41A-53C064F4E2CA}" destId="{1B624243-1DAF-4B84-A99D-54685B9350B9}" srcOrd="1" destOrd="0" presId="urn:microsoft.com/office/officeart/2005/8/layout/matrix1"/>
    <dgm:cxn modelId="{CF6D1E66-3BF4-4B64-A1C1-B5C93BA29200}" type="presOf" srcId="{27532ACD-6B66-4CE2-BE02-18B300B5F412}" destId="{B33A88EC-3585-45D9-9FC3-A181680426B8}" srcOrd="0" destOrd="0" presId="urn:microsoft.com/office/officeart/2005/8/layout/matrix1"/>
    <dgm:cxn modelId="{3D5E3FBA-5170-4570-8A39-262B1BC3647D}" type="presOf" srcId="{74304633-6B56-465E-9DD4-41470379869F}" destId="{39CD8526-0D8F-4EA7-8C0D-A1CF84C530D8}" srcOrd="1" destOrd="0" presId="urn:microsoft.com/office/officeart/2005/8/layout/matrix1"/>
    <dgm:cxn modelId="{963B9359-A87C-47FB-9F7F-1D5527352271}" type="presOf" srcId="{0631777E-A271-4AAE-A27F-DFC8B8228842}" destId="{E5B4D9BF-E151-44A0-A9C5-4DEAEBEEED03}" srcOrd="0" destOrd="0" presId="urn:microsoft.com/office/officeart/2005/8/layout/matrix1"/>
    <dgm:cxn modelId="{52BAE10B-A1BF-4261-B89B-D95140A20700}" type="presOf" srcId="{46758A0E-DCE4-4A74-ACF9-6EE3D0DA91A0}" destId="{C1925D24-0327-44A0-B89B-13B73E3FDE55}" srcOrd="0" destOrd="0" presId="urn:microsoft.com/office/officeart/2005/8/layout/matrix1"/>
    <dgm:cxn modelId="{9AF5FEED-F70C-4107-B2BE-2C6CDE9DCA8D}" type="presOf" srcId="{27532ACD-6B66-4CE2-BE02-18B300B5F412}" destId="{C7E11E19-E4A3-43F8-B94A-05268AA7E004}" srcOrd="1" destOrd="0" presId="urn:microsoft.com/office/officeart/2005/8/layout/matrix1"/>
    <dgm:cxn modelId="{1F0F1BF0-8023-4D78-8073-626DD36C55FE}" srcId="{19F65480-E900-4346-BC22-7DE9756D5370}" destId="{094F8026-D4C0-4DFD-B41A-53C064F4E2CA}" srcOrd="2" destOrd="0" parTransId="{E57B6A92-7B4A-447B-9590-D3BA0E545814}" sibTransId="{AC1B88C2-B6D4-4996-8AB9-D9C653AE0BC5}"/>
    <dgm:cxn modelId="{7F11E89F-90C7-417F-B455-CAEB10C0250E}" type="presParOf" srcId="{C1925D24-0327-44A0-B89B-13B73E3FDE55}" destId="{812704A1-C122-4EC8-8FDE-3C3A06A4EBAF}" srcOrd="0" destOrd="0" presId="urn:microsoft.com/office/officeart/2005/8/layout/matrix1"/>
    <dgm:cxn modelId="{D9D38E47-A12D-483D-95C7-8CB5A3A4E034}" type="presParOf" srcId="{812704A1-C122-4EC8-8FDE-3C3A06A4EBAF}" destId="{E5B4D9BF-E151-44A0-A9C5-4DEAEBEEED03}" srcOrd="0" destOrd="0" presId="urn:microsoft.com/office/officeart/2005/8/layout/matrix1"/>
    <dgm:cxn modelId="{2D8DD28A-1BA2-45E8-AF77-88BFA511ACB7}" type="presParOf" srcId="{812704A1-C122-4EC8-8FDE-3C3A06A4EBAF}" destId="{5E2FAB3B-51B0-4164-B7F0-FE060645DC26}" srcOrd="1" destOrd="0" presId="urn:microsoft.com/office/officeart/2005/8/layout/matrix1"/>
    <dgm:cxn modelId="{444287DE-5714-42DA-95B7-7262C6154622}" type="presParOf" srcId="{812704A1-C122-4EC8-8FDE-3C3A06A4EBAF}" destId="{5853F1E4-9DB9-46FA-A18C-97E361236394}" srcOrd="2" destOrd="0" presId="urn:microsoft.com/office/officeart/2005/8/layout/matrix1"/>
    <dgm:cxn modelId="{9A1F19AB-20B6-466D-92D7-D83C61882B03}" type="presParOf" srcId="{812704A1-C122-4EC8-8FDE-3C3A06A4EBAF}" destId="{39CD8526-0D8F-4EA7-8C0D-A1CF84C530D8}" srcOrd="3" destOrd="0" presId="urn:microsoft.com/office/officeart/2005/8/layout/matrix1"/>
    <dgm:cxn modelId="{2D424313-8818-43AF-B75A-474692C466E6}" type="presParOf" srcId="{812704A1-C122-4EC8-8FDE-3C3A06A4EBAF}" destId="{51A04B06-420E-47B6-8353-E8C4A0062164}" srcOrd="4" destOrd="0" presId="urn:microsoft.com/office/officeart/2005/8/layout/matrix1"/>
    <dgm:cxn modelId="{F2B69F9C-A7C2-4DFC-A90F-33C3A07347EB}" type="presParOf" srcId="{812704A1-C122-4EC8-8FDE-3C3A06A4EBAF}" destId="{1B624243-1DAF-4B84-A99D-54685B9350B9}" srcOrd="5" destOrd="0" presId="urn:microsoft.com/office/officeart/2005/8/layout/matrix1"/>
    <dgm:cxn modelId="{CA99E54A-8B37-43AD-A827-2F4CB060A730}" type="presParOf" srcId="{812704A1-C122-4EC8-8FDE-3C3A06A4EBAF}" destId="{B33A88EC-3585-45D9-9FC3-A181680426B8}" srcOrd="6" destOrd="0" presId="urn:microsoft.com/office/officeart/2005/8/layout/matrix1"/>
    <dgm:cxn modelId="{B62D9F23-37BD-456A-995A-44C5FEE51E73}" type="presParOf" srcId="{812704A1-C122-4EC8-8FDE-3C3A06A4EBAF}" destId="{C7E11E19-E4A3-43F8-B94A-05268AA7E004}" srcOrd="7" destOrd="0" presId="urn:microsoft.com/office/officeart/2005/8/layout/matrix1"/>
    <dgm:cxn modelId="{6F9EE3ED-B1FE-4AF4-BF43-B1725D9CEFC0}" type="presParOf" srcId="{C1925D24-0327-44A0-B89B-13B73E3FDE55}" destId="{F1C4FA3A-3703-4E14-8855-C9C9BA95945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BEC95C-22CA-4FC8-8630-EFE18A4CFA2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FB702F7-F049-4AC1-863B-F3CFC0F82C49}">
      <dgm:prSet phldrT="[Text]"/>
      <dgm:spPr>
        <a:solidFill>
          <a:schemeClr val="tx2"/>
        </a:solidFill>
      </dgm:spPr>
      <dgm:t>
        <a:bodyPr/>
        <a:lstStyle/>
        <a:p>
          <a:r>
            <a:rPr lang="en-US" b="1" dirty="0"/>
            <a:t>El costo (prima mensual) varía según…</a:t>
          </a:r>
          <a:endParaRPr lang="es-US" b="1" dirty="0"/>
        </a:p>
      </dgm:t>
    </dgm:pt>
    <dgm:pt modelId="{681BFBE2-5210-4C8A-B823-1D22E86E27BB}" type="parTrans" cxnId="{E2A775FF-61E7-4A48-A7F9-A09DA07A7AC3}">
      <dgm:prSet/>
      <dgm:spPr/>
      <dgm:t>
        <a:bodyPr/>
        <a:lstStyle/>
        <a:p>
          <a:endParaRPr lang="en-US"/>
        </a:p>
      </dgm:t>
    </dgm:pt>
    <dgm:pt modelId="{D3C6B842-3108-4808-93CE-44B597C67B9B}" type="sibTrans" cxnId="{E2A775FF-61E7-4A48-A7F9-A09DA07A7AC3}">
      <dgm:prSet/>
      <dgm:spPr/>
      <dgm:t>
        <a:bodyPr/>
        <a:lstStyle/>
        <a:p>
          <a:endParaRPr lang="en-US"/>
        </a:p>
      </dgm:t>
    </dgm:pt>
    <dgm:pt modelId="{BDCA364B-DF76-417D-BC61-67FB630F3184}">
      <dgm:prSet phldrT="[Text]" custT="1"/>
      <dgm:spPr/>
      <dgm:t>
        <a:bodyPr/>
        <a:lstStyle/>
        <a:p>
          <a:r>
            <a:rPr lang="en-US" sz="1350" b="1" dirty="0" smtClean="0"/>
            <a:t>Su </a:t>
          </a:r>
          <a:r>
            <a:rPr lang="en-US" sz="1350" b="1" dirty="0"/>
            <a:t>edad, en algunos estados.</a:t>
          </a:r>
        </a:p>
        <a:p>
          <a:r>
            <a:rPr lang="en-US" sz="1350" b="1" dirty="0" smtClean="0"/>
            <a:t>Calificación por edad o menor de 65 años.</a:t>
          </a:r>
          <a:endParaRPr lang="es-US" sz="1350" b="1" dirty="0"/>
        </a:p>
      </dgm:t>
    </dgm:pt>
    <dgm:pt modelId="{EF53D175-96C0-46D5-ACA3-A0A9D2FB4CD0}" type="parTrans" cxnId="{B50FE4FA-7B00-4A76-A584-5FCB0DE824D1}">
      <dgm:prSet/>
      <dgm:spPr/>
      <dgm:t>
        <a:bodyPr/>
        <a:lstStyle/>
        <a:p>
          <a:endParaRPr lang="en-US"/>
        </a:p>
      </dgm:t>
    </dgm:pt>
    <dgm:pt modelId="{86827A36-AF4B-4BAB-9ABE-E4A3F8F466D7}" type="sibTrans" cxnId="{B50FE4FA-7B00-4A76-A584-5FCB0DE824D1}">
      <dgm:prSet/>
      <dgm:spPr/>
      <dgm:t>
        <a:bodyPr/>
        <a:lstStyle/>
        <a:p>
          <a:endParaRPr lang="en-US"/>
        </a:p>
      </dgm:t>
    </dgm:pt>
    <dgm:pt modelId="{717F739A-6684-4117-A375-C794F20986F9}">
      <dgm:prSet phldrT="[Text]" custT="1"/>
      <dgm:spPr/>
      <dgm:t>
        <a:bodyPr/>
        <a:lstStyle/>
        <a:p>
          <a:r>
            <a:rPr lang="en-US" sz="1800" b="1" dirty="0" smtClean="0"/>
            <a:t>El </a:t>
          </a:r>
          <a:r>
            <a:rPr lang="en-US" sz="1800" b="1" dirty="0"/>
            <a:t>lugar donde vive (código postal, rural, urbano).</a:t>
          </a:r>
        </a:p>
      </dgm:t>
    </dgm:pt>
    <dgm:pt modelId="{182CAE25-FE90-46E6-94B9-877968F78F39}" type="parTrans" cxnId="{D8284050-615F-4A0A-84AA-089CE23B6C26}">
      <dgm:prSet/>
      <dgm:spPr/>
      <dgm:t>
        <a:bodyPr/>
        <a:lstStyle/>
        <a:p>
          <a:endParaRPr lang="en-US"/>
        </a:p>
      </dgm:t>
    </dgm:pt>
    <dgm:pt modelId="{C176E221-071C-4194-9747-0AA5814CA6BF}" type="sibTrans" cxnId="{D8284050-615F-4A0A-84AA-089CE23B6C26}">
      <dgm:prSet/>
      <dgm:spPr/>
      <dgm:t>
        <a:bodyPr/>
        <a:lstStyle/>
        <a:p>
          <a:endParaRPr lang="en-US"/>
        </a:p>
      </dgm:t>
    </dgm:pt>
    <dgm:pt modelId="{1020C9BA-B607-4015-A69E-AE1A2029EDF5}">
      <dgm:prSet phldrT="[Text]" custT="1"/>
      <dgm:spPr/>
      <dgm:t>
        <a:bodyPr/>
        <a:lstStyle/>
        <a:p>
          <a:r>
            <a:rPr lang="en-US" sz="1800" b="1" dirty="0" err="1" smtClean="0"/>
            <a:t>Compañía</a:t>
          </a:r>
          <a:r>
            <a:rPr lang="en-US" sz="1800" b="1" dirty="0" smtClean="0"/>
            <a:t> que ofrece la póliza/el plan comprado.</a:t>
          </a:r>
          <a:endParaRPr lang="es-US" sz="1800" b="1" dirty="0"/>
        </a:p>
      </dgm:t>
    </dgm:pt>
    <dgm:pt modelId="{C2AE1E51-6BAE-4C56-B21E-559CDB6EB51B}" type="parTrans" cxnId="{45D5812F-AF65-485E-8002-4DD88AB1B585}">
      <dgm:prSet/>
      <dgm:spPr/>
      <dgm:t>
        <a:bodyPr/>
        <a:lstStyle/>
        <a:p>
          <a:endParaRPr lang="en-US"/>
        </a:p>
      </dgm:t>
    </dgm:pt>
    <dgm:pt modelId="{C0832D4E-8F4E-4E71-8716-8D2487511B16}" type="sibTrans" cxnId="{45D5812F-AF65-485E-8002-4DD88AB1B585}">
      <dgm:prSet/>
      <dgm:spPr/>
      <dgm:t>
        <a:bodyPr/>
        <a:lstStyle/>
        <a:p>
          <a:endParaRPr lang="en-US"/>
        </a:p>
      </dgm:t>
    </dgm:pt>
    <dgm:pt modelId="{04429392-3FC8-41CC-9655-E94925EBFCBC}">
      <dgm:prSet phldrT="[Text]" custT="1"/>
      <dgm:spPr/>
      <dgm:t>
        <a:bodyPr/>
        <a:lstStyle/>
        <a:p>
          <a:r>
            <a:rPr lang="en-US" sz="1600" b="1" dirty="0" err="1" smtClean="0"/>
            <a:t>Descuentos</a:t>
          </a:r>
          <a:r>
            <a:rPr lang="en-US" sz="1600" b="1" dirty="0" smtClean="0"/>
            <a:t> </a:t>
          </a:r>
          <a:r>
            <a:rPr lang="en-US" sz="1600" b="1" dirty="0"/>
            <a:t>disponibles (mujer, pareja, no fumador, etc.).</a:t>
          </a:r>
        </a:p>
      </dgm:t>
    </dgm:pt>
    <dgm:pt modelId="{13B9F3D1-9678-4BBC-A104-D31EAA12BB50}" type="parTrans" cxnId="{0A62BF9F-A8D8-4E82-B3A2-C9957AF361B1}">
      <dgm:prSet/>
      <dgm:spPr/>
      <dgm:t>
        <a:bodyPr/>
        <a:lstStyle/>
        <a:p>
          <a:endParaRPr lang="en-US"/>
        </a:p>
      </dgm:t>
    </dgm:pt>
    <dgm:pt modelId="{5BF84B32-1B2E-4BE7-A643-4CE5D9F3AF33}" type="sibTrans" cxnId="{0A62BF9F-A8D8-4E82-B3A2-C9957AF361B1}">
      <dgm:prSet/>
      <dgm:spPr/>
      <dgm:t>
        <a:bodyPr/>
        <a:lstStyle/>
        <a:p>
          <a:endParaRPr lang="en-US"/>
        </a:p>
      </dgm:t>
    </dgm:pt>
    <dgm:pt modelId="{EF073F6A-DE9A-49D5-934E-4C48F413FD76}">
      <dgm:prSet phldrT="[Text]" custT="1"/>
      <dgm:spPr/>
      <dgm:t>
        <a:bodyPr/>
        <a:lstStyle/>
        <a:p>
          <a:r>
            <a:rPr lang="en-US" sz="1800" b="1" dirty="0" err="1" smtClean="0"/>
            <a:t>Revisión</a:t>
          </a:r>
          <a:r>
            <a:rPr lang="en-US" sz="1800" b="1" dirty="0" smtClean="0"/>
            <a:t> </a:t>
          </a:r>
          <a:r>
            <a:rPr lang="en-US" sz="1800" b="1" dirty="0"/>
            <a:t>de la historia clínica.</a:t>
          </a:r>
        </a:p>
      </dgm:t>
    </dgm:pt>
    <dgm:pt modelId="{CDF525C6-305F-4806-AA15-E733E7B60E9E}" type="parTrans" cxnId="{DD5CA62F-F353-47DB-B1B1-1ADE546E2084}">
      <dgm:prSet/>
      <dgm:spPr/>
      <dgm:t>
        <a:bodyPr/>
        <a:lstStyle/>
        <a:p>
          <a:endParaRPr lang="en-US"/>
        </a:p>
      </dgm:t>
    </dgm:pt>
    <dgm:pt modelId="{260F17C2-AC3E-4A12-91B4-9C9B7CFACA2B}" type="sibTrans" cxnId="{DD5CA62F-F353-47DB-B1B1-1ADE546E2084}">
      <dgm:prSet/>
      <dgm:spPr/>
      <dgm:t>
        <a:bodyPr/>
        <a:lstStyle/>
        <a:p>
          <a:endParaRPr lang="en-US"/>
        </a:p>
      </dgm:t>
    </dgm:pt>
    <dgm:pt modelId="{5C6A5BBE-74C4-42BE-B57D-19ADF0665697}">
      <dgm:prSet phldrT="[Text]" custT="1"/>
      <dgm:spPr/>
      <dgm:t>
        <a:bodyPr/>
        <a:lstStyle/>
        <a:p>
          <a:r>
            <a:rPr lang="en-US" sz="1800" b="1" dirty="0"/>
            <a:t>Medicare Select. </a:t>
          </a:r>
        </a:p>
      </dgm:t>
    </dgm:pt>
    <dgm:pt modelId="{1515CBF3-FD7D-457D-90AE-7FBC0A628AA0}" type="parTrans" cxnId="{41448B44-3798-42BC-B68E-1A3906862E20}">
      <dgm:prSet/>
      <dgm:spPr/>
      <dgm:t>
        <a:bodyPr/>
        <a:lstStyle/>
        <a:p>
          <a:endParaRPr lang="en-US"/>
        </a:p>
      </dgm:t>
    </dgm:pt>
    <dgm:pt modelId="{09F986F6-F1E2-4017-9188-161CBEC55B7F}" type="sibTrans" cxnId="{41448B44-3798-42BC-B68E-1A3906862E20}">
      <dgm:prSet/>
      <dgm:spPr/>
      <dgm:t>
        <a:bodyPr/>
        <a:lstStyle/>
        <a:p>
          <a:endParaRPr lang="en-US"/>
        </a:p>
      </dgm:t>
    </dgm:pt>
    <dgm:pt modelId="{018DED82-553D-4AA0-A9C1-73A86864E3FD}" type="pres">
      <dgm:prSet presAssocID="{6ABEC95C-22CA-4FC8-8630-EFE18A4CFA20}" presName="Name0" presStyleCnt="0">
        <dgm:presLayoutVars>
          <dgm:chMax val="1"/>
          <dgm:dir/>
          <dgm:animLvl val="ctr"/>
          <dgm:resizeHandles val="exact"/>
        </dgm:presLayoutVars>
      </dgm:prSet>
      <dgm:spPr/>
      <dgm:t>
        <a:bodyPr/>
        <a:lstStyle/>
        <a:p>
          <a:endParaRPr lang="en-US"/>
        </a:p>
      </dgm:t>
    </dgm:pt>
    <dgm:pt modelId="{01279661-1F74-46C2-9C7F-C17B03A35490}" type="pres">
      <dgm:prSet presAssocID="{2FB702F7-F049-4AC1-863B-F3CFC0F82C49}" presName="centerShape" presStyleLbl="node0" presStyleIdx="0" presStyleCnt="1" custScaleX="134412" custScaleY="119983" custLinFactNeighborX="366" custLinFactNeighborY="-180"/>
      <dgm:spPr/>
      <dgm:t>
        <a:bodyPr/>
        <a:lstStyle/>
        <a:p>
          <a:endParaRPr lang="en-US"/>
        </a:p>
      </dgm:t>
    </dgm:pt>
    <dgm:pt modelId="{E2BA30D2-A6DF-4CC5-84BF-4568CE475D60}" type="pres">
      <dgm:prSet presAssocID="{BDCA364B-DF76-417D-BC61-67FB630F3184}" presName="node" presStyleLbl="node1" presStyleIdx="0" presStyleCnt="6" custScaleX="196351" custScaleY="133401">
        <dgm:presLayoutVars>
          <dgm:bulletEnabled val="1"/>
        </dgm:presLayoutVars>
      </dgm:prSet>
      <dgm:spPr/>
      <dgm:t>
        <a:bodyPr/>
        <a:lstStyle/>
        <a:p>
          <a:endParaRPr lang="en-US"/>
        </a:p>
      </dgm:t>
    </dgm:pt>
    <dgm:pt modelId="{BCBF972C-6969-4D3C-AEB2-06B625B48EED}" type="pres">
      <dgm:prSet presAssocID="{BDCA364B-DF76-417D-BC61-67FB630F3184}" presName="dummy" presStyleCnt="0"/>
      <dgm:spPr/>
    </dgm:pt>
    <dgm:pt modelId="{1361B291-7A6D-4CC5-8DB3-AEFEDE90C98C}" type="pres">
      <dgm:prSet presAssocID="{86827A36-AF4B-4BAB-9ABE-E4A3F8F466D7}" presName="sibTrans" presStyleLbl="sibTrans2D1" presStyleIdx="0" presStyleCnt="6"/>
      <dgm:spPr/>
      <dgm:t>
        <a:bodyPr/>
        <a:lstStyle/>
        <a:p>
          <a:endParaRPr lang="en-US"/>
        </a:p>
      </dgm:t>
    </dgm:pt>
    <dgm:pt modelId="{6A43E2F7-5DC6-4894-BB61-9320A54C2704}" type="pres">
      <dgm:prSet presAssocID="{717F739A-6684-4117-A375-C794F20986F9}" presName="node" presStyleLbl="node1" presStyleIdx="1" presStyleCnt="6" custScaleX="216754" custScaleY="143150" custRadScaleRad="132841" custRadScaleInc="36518">
        <dgm:presLayoutVars>
          <dgm:bulletEnabled val="1"/>
        </dgm:presLayoutVars>
      </dgm:prSet>
      <dgm:spPr/>
      <dgm:t>
        <a:bodyPr/>
        <a:lstStyle/>
        <a:p>
          <a:endParaRPr lang="en-US"/>
        </a:p>
      </dgm:t>
    </dgm:pt>
    <dgm:pt modelId="{E6CB5582-A659-48CC-805E-B66CF8E0D350}" type="pres">
      <dgm:prSet presAssocID="{717F739A-6684-4117-A375-C794F20986F9}" presName="dummy" presStyleCnt="0"/>
      <dgm:spPr/>
    </dgm:pt>
    <dgm:pt modelId="{2FFBBD12-FC8C-4259-A985-9169A7599119}" type="pres">
      <dgm:prSet presAssocID="{C176E221-071C-4194-9747-0AA5814CA6BF}" presName="sibTrans" presStyleLbl="sibTrans2D1" presStyleIdx="1" presStyleCnt="6"/>
      <dgm:spPr/>
      <dgm:t>
        <a:bodyPr/>
        <a:lstStyle/>
        <a:p>
          <a:endParaRPr lang="en-US"/>
        </a:p>
      </dgm:t>
    </dgm:pt>
    <dgm:pt modelId="{3537B071-88DE-418C-9E72-62DF3CEA0902}" type="pres">
      <dgm:prSet presAssocID="{1020C9BA-B607-4015-A69E-AE1A2029EDF5}" presName="node" presStyleLbl="node1" presStyleIdx="2" presStyleCnt="6" custScaleX="207250" custScaleY="143150" custRadScaleRad="130220" custRadScaleInc="-47563">
        <dgm:presLayoutVars>
          <dgm:bulletEnabled val="1"/>
        </dgm:presLayoutVars>
      </dgm:prSet>
      <dgm:spPr/>
      <dgm:t>
        <a:bodyPr/>
        <a:lstStyle/>
        <a:p>
          <a:endParaRPr lang="en-US"/>
        </a:p>
      </dgm:t>
    </dgm:pt>
    <dgm:pt modelId="{C33F730B-18B7-4751-8699-C58844FC0F29}" type="pres">
      <dgm:prSet presAssocID="{1020C9BA-B607-4015-A69E-AE1A2029EDF5}" presName="dummy" presStyleCnt="0"/>
      <dgm:spPr/>
    </dgm:pt>
    <dgm:pt modelId="{190B702C-1981-42F7-8B28-699A2C9CB1CF}" type="pres">
      <dgm:prSet presAssocID="{C0832D4E-8F4E-4E71-8716-8D2487511B16}" presName="sibTrans" presStyleLbl="sibTrans2D1" presStyleIdx="2" presStyleCnt="6"/>
      <dgm:spPr/>
      <dgm:t>
        <a:bodyPr/>
        <a:lstStyle/>
        <a:p>
          <a:endParaRPr lang="en-US"/>
        </a:p>
      </dgm:t>
    </dgm:pt>
    <dgm:pt modelId="{47CCB53A-8B9D-4F82-9E70-115A80E52081}" type="pres">
      <dgm:prSet presAssocID="{04429392-3FC8-41CC-9655-E94925EBFCBC}" presName="node" presStyleLbl="node1" presStyleIdx="3" presStyleCnt="6" custScaleX="275182" custScaleY="106932">
        <dgm:presLayoutVars>
          <dgm:bulletEnabled val="1"/>
        </dgm:presLayoutVars>
      </dgm:prSet>
      <dgm:spPr/>
      <dgm:t>
        <a:bodyPr/>
        <a:lstStyle/>
        <a:p>
          <a:endParaRPr lang="en-US"/>
        </a:p>
      </dgm:t>
    </dgm:pt>
    <dgm:pt modelId="{8965C082-5F7A-4813-9CC9-230E0BDEE863}" type="pres">
      <dgm:prSet presAssocID="{04429392-3FC8-41CC-9655-E94925EBFCBC}" presName="dummy" presStyleCnt="0"/>
      <dgm:spPr/>
    </dgm:pt>
    <dgm:pt modelId="{466C9A5C-60E0-45D5-B118-C2D84F425B97}" type="pres">
      <dgm:prSet presAssocID="{5BF84B32-1B2E-4BE7-A643-4CE5D9F3AF33}" presName="sibTrans" presStyleLbl="sibTrans2D1" presStyleIdx="3" presStyleCnt="6"/>
      <dgm:spPr/>
      <dgm:t>
        <a:bodyPr/>
        <a:lstStyle/>
        <a:p>
          <a:endParaRPr lang="en-US"/>
        </a:p>
      </dgm:t>
    </dgm:pt>
    <dgm:pt modelId="{287A9C15-2854-4E61-AC36-261485F6FB9C}" type="pres">
      <dgm:prSet presAssocID="{EF073F6A-DE9A-49D5-934E-4C48F413FD76}" presName="node" presStyleLbl="node1" presStyleIdx="4" presStyleCnt="6" custScaleX="201169" custScaleY="143150" custRadScaleRad="131544" custRadScaleInc="48640">
        <dgm:presLayoutVars>
          <dgm:bulletEnabled val="1"/>
        </dgm:presLayoutVars>
      </dgm:prSet>
      <dgm:spPr/>
      <dgm:t>
        <a:bodyPr/>
        <a:lstStyle/>
        <a:p>
          <a:endParaRPr lang="en-US"/>
        </a:p>
      </dgm:t>
    </dgm:pt>
    <dgm:pt modelId="{011C802A-E886-4B03-ACD9-A8569F645248}" type="pres">
      <dgm:prSet presAssocID="{EF073F6A-DE9A-49D5-934E-4C48F413FD76}" presName="dummy" presStyleCnt="0"/>
      <dgm:spPr/>
    </dgm:pt>
    <dgm:pt modelId="{64DCF8DC-5D0B-498F-AA21-E80EEE3D05A9}" type="pres">
      <dgm:prSet presAssocID="{260F17C2-AC3E-4A12-91B4-9C9B7CFACA2B}" presName="sibTrans" presStyleLbl="sibTrans2D1" presStyleIdx="4" presStyleCnt="6"/>
      <dgm:spPr/>
      <dgm:t>
        <a:bodyPr/>
        <a:lstStyle/>
        <a:p>
          <a:endParaRPr lang="en-US"/>
        </a:p>
      </dgm:t>
    </dgm:pt>
    <dgm:pt modelId="{8D2FFA9D-F47F-491A-A48A-C14ED68B4245}" type="pres">
      <dgm:prSet presAssocID="{5C6A5BBE-74C4-42BE-B57D-19ADF0665697}" presName="node" presStyleLbl="node1" presStyleIdx="5" presStyleCnt="6" custScaleX="192206" custScaleY="135599" custRadScaleRad="125118" custRadScaleInc="-32227">
        <dgm:presLayoutVars>
          <dgm:bulletEnabled val="1"/>
        </dgm:presLayoutVars>
      </dgm:prSet>
      <dgm:spPr/>
      <dgm:t>
        <a:bodyPr/>
        <a:lstStyle/>
        <a:p>
          <a:endParaRPr lang="en-US"/>
        </a:p>
      </dgm:t>
    </dgm:pt>
    <dgm:pt modelId="{2D255076-7010-4A04-8126-25AE63ED6EA7}" type="pres">
      <dgm:prSet presAssocID="{5C6A5BBE-74C4-42BE-B57D-19ADF0665697}" presName="dummy" presStyleCnt="0"/>
      <dgm:spPr/>
    </dgm:pt>
    <dgm:pt modelId="{71513736-AACA-4793-9BF9-34361DE03E19}" type="pres">
      <dgm:prSet presAssocID="{09F986F6-F1E2-4017-9188-161CBEC55B7F}" presName="sibTrans" presStyleLbl="sibTrans2D1" presStyleIdx="5" presStyleCnt="6"/>
      <dgm:spPr/>
      <dgm:t>
        <a:bodyPr/>
        <a:lstStyle/>
        <a:p>
          <a:endParaRPr lang="en-US"/>
        </a:p>
      </dgm:t>
    </dgm:pt>
  </dgm:ptLst>
  <dgm:cxnLst>
    <dgm:cxn modelId="{45D5812F-AF65-485E-8002-4DD88AB1B585}" srcId="{2FB702F7-F049-4AC1-863B-F3CFC0F82C49}" destId="{1020C9BA-B607-4015-A69E-AE1A2029EDF5}" srcOrd="2" destOrd="0" parTransId="{C2AE1E51-6BAE-4C56-B21E-559CDB6EB51B}" sibTransId="{C0832D4E-8F4E-4E71-8716-8D2487511B16}"/>
    <dgm:cxn modelId="{0A62BF9F-A8D8-4E82-B3A2-C9957AF361B1}" srcId="{2FB702F7-F049-4AC1-863B-F3CFC0F82C49}" destId="{04429392-3FC8-41CC-9655-E94925EBFCBC}" srcOrd="3" destOrd="0" parTransId="{13B9F3D1-9678-4BBC-A104-D31EAA12BB50}" sibTransId="{5BF84B32-1B2E-4BE7-A643-4CE5D9F3AF33}"/>
    <dgm:cxn modelId="{027D29F9-0BA3-4440-92DC-D59A50AD09F2}" type="presOf" srcId="{09F986F6-F1E2-4017-9188-161CBEC55B7F}" destId="{71513736-AACA-4793-9BF9-34361DE03E19}" srcOrd="0" destOrd="0" presId="urn:microsoft.com/office/officeart/2005/8/layout/radial6"/>
    <dgm:cxn modelId="{5928C609-D804-44C6-A7FA-4E535C19CF49}" type="presOf" srcId="{6ABEC95C-22CA-4FC8-8630-EFE18A4CFA20}" destId="{018DED82-553D-4AA0-A9C1-73A86864E3FD}" srcOrd="0" destOrd="0" presId="urn:microsoft.com/office/officeart/2005/8/layout/radial6"/>
    <dgm:cxn modelId="{BAB3ECB0-0E74-43DF-9F24-6DDCA59E2B2C}" type="presOf" srcId="{2FB702F7-F049-4AC1-863B-F3CFC0F82C49}" destId="{01279661-1F74-46C2-9C7F-C17B03A35490}" srcOrd="0" destOrd="0" presId="urn:microsoft.com/office/officeart/2005/8/layout/radial6"/>
    <dgm:cxn modelId="{B448BFD0-A1F2-4E74-A85E-178C7AA32ACE}" type="presOf" srcId="{5C6A5BBE-74C4-42BE-B57D-19ADF0665697}" destId="{8D2FFA9D-F47F-491A-A48A-C14ED68B4245}" srcOrd="0" destOrd="0" presId="urn:microsoft.com/office/officeart/2005/8/layout/radial6"/>
    <dgm:cxn modelId="{ED858484-D320-463B-8391-3C90F4456DB1}" type="presOf" srcId="{260F17C2-AC3E-4A12-91B4-9C9B7CFACA2B}" destId="{64DCF8DC-5D0B-498F-AA21-E80EEE3D05A9}" srcOrd="0" destOrd="0" presId="urn:microsoft.com/office/officeart/2005/8/layout/radial6"/>
    <dgm:cxn modelId="{650A8DC8-9BED-4308-BB15-498308801EB0}" type="presOf" srcId="{EF073F6A-DE9A-49D5-934E-4C48F413FD76}" destId="{287A9C15-2854-4E61-AC36-261485F6FB9C}" srcOrd="0" destOrd="0" presId="urn:microsoft.com/office/officeart/2005/8/layout/radial6"/>
    <dgm:cxn modelId="{FC02353F-73FE-4749-9821-5F0658A3E9D0}" type="presOf" srcId="{C0832D4E-8F4E-4E71-8716-8D2487511B16}" destId="{190B702C-1981-42F7-8B28-699A2C9CB1CF}" srcOrd="0" destOrd="0" presId="urn:microsoft.com/office/officeart/2005/8/layout/radial6"/>
    <dgm:cxn modelId="{41448B44-3798-42BC-B68E-1A3906862E20}" srcId="{2FB702F7-F049-4AC1-863B-F3CFC0F82C49}" destId="{5C6A5BBE-74C4-42BE-B57D-19ADF0665697}" srcOrd="5" destOrd="0" parTransId="{1515CBF3-FD7D-457D-90AE-7FBC0A628AA0}" sibTransId="{09F986F6-F1E2-4017-9188-161CBEC55B7F}"/>
    <dgm:cxn modelId="{D8284050-615F-4A0A-84AA-089CE23B6C26}" srcId="{2FB702F7-F049-4AC1-863B-F3CFC0F82C49}" destId="{717F739A-6684-4117-A375-C794F20986F9}" srcOrd="1" destOrd="0" parTransId="{182CAE25-FE90-46E6-94B9-877968F78F39}" sibTransId="{C176E221-071C-4194-9747-0AA5814CA6BF}"/>
    <dgm:cxn modelId="{033CD76B-C997-46F6-970C-A4AF1C43675E}" type="presOf" srcId="{C176E221-071C-4194-9747-0AA5814CA6BF}" destId="{2FFBBD12-FC8C-4259-A985-9169A7599119}" srcOrd="0" destOrd="0" presId="urn:microsoft.com/office/officeart/2005/8/layout/radial6"/>
    <dgm:cxn modelId="{344C7B54-DA26-45F1-A210-568DB6D66E9F}" type="presOf" srcId="{1020C9BA-B607-4015-A69E-AE1A2029EDF5}" destId="{3537B071-88DE-418C-9E72-62DF3CEA0902}" srcOrd="0" destOrd="0" presId="urn:microsoft.com/office/officeart/2005/8/layout/radial6"/>
    <dgm:cxn modelId="{2A3C29A2-7BED-4A6E-A593-C36EE5C52443}" type="presOf" srcId="{04429392-3FC8-41CC-9655-E94925EBFCBC}" destId="{47CCB53A-8B9D-4F82-9E70-115A80E52081}" srcOrd="0" destOrd="0" presId="urn:microsoft.com/office/officeart/2005/8/layout/radial6"/>
    <dgm:cxn modelId="{2C21B8E5-AEF5-454E-9281-B1F02C6B4894}" type="presOf" srcId="{BDCA364B-DF76-417D-BC61-67FB630F3184}" destId="{E2BA30D2-A6DF-4CC5-84BF-4568CE475D60}" srcOrd="0" destOrd="0" presId="urn:microsoft.com/office/officeart/2005/8/layout/radial6"/>
    <dgm:cxn modelId="{ADA84D28-AC40-47E4-9A26-A6412E4B64CC}" type="presOf" srcId="{86827A36-AF4B-4BAB-9ABE-E4A3F8F466D7}" destId="{1361B291-7A6D-4CC5-8DB3-AEFEDE90C98C}" srcOrd="0" destOrd="0" presId="urn:microsoft.com/office/officeart/2005/8/layout/radial6"/>
    <dgm:cxn modelId="{A9FE8018-7013-4A63-823C-06445F2B666C}" type="presOf" srcId="{717F739A-6684-4117-A375-C794F20986F9}" destId="{6A43E2F7-5DC6-4894-BB61-9320A54C2704}" srcOrd="0" destOrd="0" presId="urn:microsoft.com/office/officeart/2005/8/layout/radial6"/>
    <dgm:cxn modelId="{DD5CA62F-F353-47DB-B1B1-1ADE546E2084}" srcId="{2FB702F7-F049-4AC1-863B-F3CFC0F82C49}" destId="{EF073F6A-DE9A-49D5-934E-4C48F413FD76}" srcOrd="4" destOrd="0" parTransId="{CDF525C6-305F-4806-AA15-E733E7B60E9E}" sibTransId="{260F17C2-AC3E-4A12-91B4-9C9B7CFACA2B}"/>
    <dgm:cxn modelId="{B50FE4FA-7B00-4A76-A584-5FCB0DE824D1}" srcId="{2FB702F7-F049-4AC1-863B-F3CFC0F82C49}" destId="{BDCA364B-DF76-417D-BC61-67FB630F3184}" srcOrd="0" destOrd="0" parTransId="{EF53D175-96C0-46D5-ACA3-A0A9D2FB4CD0}" sibTransId="{86827A36-AF4B-4BAB-9ABE-E4A3F8F466D7}"/>
    <dgm:cxn modelId="{0F08FF25-F154-4955-B98E-ABD614EE30D1}" type="presOf" srcId="{5BF84B32-1B2E-4BE7-A643-4CE5D9F3AF33}" destId="{466C9A5C-60E0-45D5-B118-C2D84F425B97}" srcOrd="0" destOrd="0" presId="urn:microsoft.com/office/officeart/2005/8/layout/radial6"/>
    <dgm:cxn modelId="{E2A775FF-61E7-4A48-A7F9-A09DA07A7AC3}" srcId="{6ABEC95C-22CA-4FC8-8630-EFE18A4CFA20}" destId="{2FB702F7-F049-4AC1-863B-F3CFC0F82C49}" srcOrd="0" destOrd="0" parTransId="{681BFBE2-5210-4C8A-B823-1D22E86E27BB}" sibTransId="{D3C6B842-3108-4808-93CE-44B597C67B9B}"/>
    <dgm:cxn modelId="{9F4F65C2-B345-49F7-927E-429621F80F05}" type="presParOf" srcId="{018DED82-553D-4AA0-A9C1-73A86864E3FD}" destId="{01279661-1F74-46C2-9C7F-C17B03A35490}" srcOrd="0" destOrd="0" presId="urn:microsoft.com/office/officeart/2005/8/layout/radial6"/>
    <dgm:cxn modelId="{C317E1B6-656E-4AB1-92AD-96AB2F49D90E}" type="presParOf" srcId="{018DED82-553D-4AA0-A9C1-73A86864E3FD}" destId="{E2BA30D2-A6DF-4CC5-84BF-4568CE475D60}" srcOrd="1" destOrd="0" presId="urn:microsoft.com/office/officeart/2005/8/layout/radial6"/>
    <dgm:cxn modelId="{379DABE7-1CA2-499F-82FB-785CB09BAC4E}" type="presParOf" srcId="{018DED82-553D-4AA0-A9C1-73A86864E3FD}" destId="{BCBF972C-6969-4D3C-AEB2-06B625B48EED}" srcOrd="2" destOrd="0" presId="urn:microsoft.com/office/officeart/2005/8/layout/radial6"/>
    <dgm:cxn modelId="{417662CD-258E-4758-9D08-9B56E04F0819}" type="presParOf" srcId="{018DED82-553D-4AA0-A9C1-73A86864E3FD}" destId="{1361B291-7A6D-4CC5-8DB3-AEFEDE90C98C}" srcOrd="3" destOrd="0" presId="urn:microsoft.com/office/officeart/2005/8/layout/radial6"/>
    <dgm:cxn modelId="{EBF182D6-0908-409B-BF39-F675F73E2CAF}" type="presParOf" srcId="{018DED82-553D-4AA0-A9C1-73A86864E3FD}" destId="{6A43E2F7-5DC6-4894-BB61-9320A54C2704}" srcOrd="4" destOrd="0" presId="urn:microsoft.com/office/officeart/2005/8/layout/radial6"/>
    <dgm:cxn modelId="{3A852AD3-972A-442E-9251-3779613C61FC}" type="presParOf" srcId="{018DED82-553D-4AA0-A9C1-73A86864E3FD}" destId="{E6CB5582-A659-48CC-805E-B66CF8E0D350}" srcOrd="5" destOrd="0" presId="urn:microsoft.com/office/officeart/2005/8/layout/radial6"/>
    <dgm:cxn modelId="{BA173EC6-4A53-4B39-9EAF-A99E99BFB73D}" type="presParOf" srcId="{018DED82-553D-4AA0-A9C1-73A86864E3FD}" destId="{2FFBBD12-FC8C-4259-A985-9169A7599119}" srcOrd="6" destOrd="0" presId="urn:microsoft.com/office/officeart/2005/8/layout/radial6"/>
    <dgm:cxn modelId="{B6DF0566-BEAC-48A2-8053-A14FBFAF3F34}" type="presParOf" srcId="{018DED82-553D-4AA0-A9C1-73A86864E3FD}" destId="{3537B071-88DE-418C-9E72-62DF3CEA0902}" srcOrd="7" destOrd="0" presId="urn:microsoft.com/office/officeart/2005/8/layout/radial6"/>
    <dgm:cxn modelId="{DF33C28A-61AC-4BC3-852D-35D0A177E013}" type="presParOf" srcId="{018DED82-553D-4AA0-A9C1-73A86864E3FD}" destId="{C33F730B-18B7-4751-8699-C58844FC0F29}" srcOrd="8" destOrd="0" presId="urn:microsoft.com/office/officeart/2005/8/layout/radial6"/>
    <dgm:cxn modelId="{57D69BB7-83B7-4C03-A3F5-0BE04C1B78B5}" type="presParOf" srcId="{018DED82-553D-4AA0-A9C1-73A86864E3FD}" destId="{190B702C-1981-42F7-8B28-699A2C9CB1CF}" srcOrd="9" destOrd="0" presId="urn:microsoft.com/office/officeart/2005/8/layout/radial6"/>
    <dgm:cxn modelId="{FAFFC05A-3C54-45B9-B99B-D866DB9F0B05}" type="presParOf" srcId="{018DED82-553D-4AA0-A9C1-73A86864E3FD}" destId="{47CCB53A-8B9D-4F82-9E70-115A80E52081}" srcOrd="10" destOrd="0" presId="urn:microsoft.com/office/officeart/2005/8/layout/radial6"/>
    <dgm:cxn modelId="{6BC77BA2-FEC0-402E-B07C-86B1471FBDA7}" type="presParOf" srcId="{018DED82-553D-4AA0-A9C1-73A86864E3FD}" destId="{8965C082-5F7A-4813-9CC9-230E0BDEE863}" srcOrd="11" destOrd="0" presId="urn:microsoft.com/office/officeart/2005/8/layout/radial6"/>
    <dgm:cxn modelId="{EFB7DC52-3E87-4DE3-8627-987EE6633162}" type="presParOf" srcId="{018DED82-553D-4AA0-A9C1-73A86864E3FD}" destId="{466C9A5C-60E0-45D5-B118-C2D84F425B97}" srcOrd="12" destOrd="0" presId="urn:microsoft.com/office/officeart/2005/8/layout/radial6"/>
    <dgm:cxn modelId="{00063961-C390-4DFA-9042-AF1E50B45925}" type="presParOf" srcId="{018DED82-553D-4AA0-A9C1-73A86864E3FD}" destId="{287A9C15-2854-4E61-AC36-261485F6FB9C}" srcOrd="13" destOrd="0" presId="urn:microsoft.com/office/officeart/2005/8/layout/radial6"/>
    <dgm:cxn modelId="{D4BEED04-253F-4905-A614-6060928B9F73}" type="presParOf" srcId="{018DED82-553D-4AA0-A9C1-73A86864E3FD}" destId="{011C802A-E886-4B03-ACD9-A8569F645248}" srcOrd="14" destOrd="0" presId="urn:microsoft.com/office/officeart/2005/8/layout/radial6"/>
    <dgm:cxn modelId="{96288711-57A2-4574-8F73-0900CBA706E6}" type="presParOf" srcId="{018DED82-553D-4AA0-A9C1-73A86864E3FD}" destId="{64DCF8DC-5D0B-498F-AA21-E80EEE3D05A9}" srcOrd="15" destOrd="0" presId="urn:microsoft.com/office/officeart/2005/8/layout/radial6"/>
    <dgm:cxn modelId="{22B69F3D-A6E9-43FA-AB27-81C3E767A36C}" type="presParOf" srcId="{018DED82-553D-4AA0-A9C1-73A86864E3FD}" destId="{8D2FFA9D-F47F-491A-A48A-C14ED68B4245}" srcOrd="16" destOrd="0" presId="urn:microsoft.com/office/officeart/2005/8/layout/radial6"/>
    <dgm:cxn modelId="{1C0EB8A9-644A-412A-BD65-42F1141F5189}" type="presParOf" srcId="{018DED82-553D-4AA0-A9C1-73A86864E3FD}" destId="{2D255076-7010-4A04-8126-25AE63ED6EA7}" srcOrd="17" destOrd="0" presId="urn:microsoft.com/office/officeart/2005/8/layout/radial6"/>
    <dgm:cxn modelId="{E9F8DD2C-BD03-4FC8-BD3E-B8B1B04954DE}" type="presParOf" srcId="{018DED82-553D-4AA0-A9C1-73A86864E3FD}" destId="{71513736-AACA-4793-9BF9-34361DE03E19}"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527E54-3FEF-45CC-87BA-BCAFE4612E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766C5E-4B60-49F6-B947-F93941BC8E8E}">
      <dgm:prSet phldrT="[Text]" custT="1"/>
      <dgm:spPr/>
      <dgm:t>
        <a:bodyPr/>
        <a:lstStyle/>
        <a:p>
          <a:r>
            <a:rPr lang="en-US" sz="2800" dirty="0"/>
            <a:t>Medicare paga en primer lugar</a:t>
          </a:r>
        </a:p>
      </dgm:t>
    </dgm:pt>
    <dgm:pt modelId="{897F3C78-E772-439E-B291-A0CF06A72760}" type="parTrans" cxnId="{19BFBA79-E57E-46BE-94C1-A3109D2F7EFD}">
      <dgm:prSet/>
      <dgm:spPr/>
      <dgm:t>
        <a:bodyPr/>
        <a:lstStyle/>
        <a:p>
          <a:endParaRPr lang="en-US"/>
        </a:p>
      </dgm:t>
    </dgm:pt>
    <dgm:pt modelId="{7E90B3C4-7E43-44BE-A31E-9D14A36DCD0B}" type="sibTrans" cxnId="{19BFBA79-E57E-46BE-94C1-A3109D2F7EFD}">
      <dgm:prSet/>
      <dgm:spPr/>
      <dgm:t>
        <a:bodyPr/>
        <a:lstStyle/>
        <a:p>
          <a:endParaRPr lang="en-US"/>
        </a:p>
      </dgm:t>
    </dgm:pt>
    <dgm:pt modelId="{14254C5C-ABC7-4208-9239-C90185FE9467}">
      <dgm:prSet phldrT="[Text]" custT="1"/>
      <dgm:spPr/>
      <dgm:t>
        <a:bodyPr/>
        <a:lstStyle/>
        <a:p>
          <a:r>
            <a:rPr lang="en-US" sz="2400" dirty="0" err="1" smtClean="0"/>
            <a:t>si</a:t>
          </a:r>
          <a:r>
            <a:rPr lang="en-US" sz="2400" dirty="0" smtClean="0"/>
            <a:t> </a:t>
          </a:r>
          <a:r>
            <a:rPr lang="en-US" sz="2400" dirty="0"/>
            <a:t>no tiene otro seguro primario.</a:t>
          </a:r>
        </a:p>
      </dgm:t>
    </dgm:pt>
    <dgm:pt modelId="{45BE122A-E9C4-4B57-8022-E7A881046D2C}" type="parTrans" cxnId="{4EB81D08-D84D-43B1-AB11-7A64EE4E6F5E}">
      <dgm:prSet/>
      <dgm:spPr/>
      <dgm:t>
        <a:bodyPr/>
        <a:lstStyle/>
        <a:p>
          <a:endParaRPr lang="en-US"/>
        </a:p>
      </dgm:t>
    </dgm:pt>
    <dgm:pt modelId="{1DBDF775-F9BF-4FE9-A61C-33599970DA70}" type="sibTrans" cxnId="{4EB81D08-D84D-43B1-AB11-7A64EE4E6F5E}">
      <dgm:prSet/>
      <dgm:spPr/>
      <dgm:t>
        <a:bodyPr/>
        <a:lstStyle/>
        <a:p>
          <a:endParaRPr lang="en-US"/>
        </a:p>
      </dgm:t>
    </dgm:pt>
    <dgm:pt modelId="{643D7765-D93A-4234-A654-E62FF653FB9C}">
      <dgm:prSet phldrT="[Text]" custT="1"/>
      <dgm:spPr/>
      <dgm:t>
        <a:bodyPr/>
        <a:lstStyle/>
        <a:p>
          <a:r>
            <a:rPr lang="en-US" sz="2800" dirty="0"/>
            <a:t>Medicare paga en segundo lugar</a:t>
          </a:r>
        </a:p>
      </dgm:t>
    </dgm:pt>
    <dgm:pt modelId="{05729E22-2B0A-40F7-887C-B48B01A197F7}" type="parTrans" cxnId="{DB4F358E-5E25-4FFD-A159-9D7DDDC3F773}">
      <dgm:prSet/>
      <dgm:spPr/>
      <dgm:t>
        <a:bodyPr/>
        <a:lstStyle/>
        <a:p>
          <a:endParaRPr lang="en-US"/>
        </a:p>
      </dgm:t>
    </dgm:pt>
    <dgm:pt modelId="{83CC69AF-6616-463F-8D16-857956C156CD}" type="sibTrans" cxnId="{DB4F358E-5E25-4FFD-A159-9D7DDDC3F773}">
      <dgm:prSet/>
      <dgm:spPr/>
      <dgm:t>
        <a:bodyPr/>
        <a:lstStyle/>
        <a:p>
          <a:endParaRPr lang="en-US"/>
        </a:p>
      </dgm:t>
    </dgm:pt>
    <dgm:pt modelId="{7760D617-5018-42C0-A9BE-16DC615CE39E}">
      <dgm:prSet phldrT="[Text]" custT="1"/>
      <dgm:spPr/>
      <dgm:t>
        <a:bodyPr/>
        <a:lstStyle/>
        <a:p>
          <a:r>
            <a:rPr lang="en-US" sz="2400" dirty="0" smtClean="0"/>
            <a:t>Si </a:t>
          </a:r>
          <a:r>
            <a:rPr lang="en-US" sz="2400" dirty="0"/>
            <a:t>tiene otro seguro que debe pagar primero (Medicare puede realizar un pago secundario de ser necesario).</a:t>
          </a:r>
        </a:p>
      </dgm:t>
    </dgm:pt>
    <dgm:pt modelId="{7641FD4A-D47D-4752-9045-7FE98CCD6036}" type="parTrans" cxnId="{0BA9210E-1019-4FB6-893D-C5FC782550DA}">
      <dgm:prSet/>
      <dgm:spPr/>
      <dgm:t>
        <a:bodyPr/>
        <a:lstStyle/>
        <a:p>
          <a:endParaRPr lang="en-US"/>
        </a:p>
      </dgm:t>
    </dgm:pt>
    <dgm:pt modelId="{EFBB3D50-2514-4F12-B249-6EC615A8A763}" type="sibTrans" cxnId="{0BA9210E-1019-4FB6-893D-C5FC782550DA}">
      <dgm:prSet/>
      <dgm:spPr/>
      <dgm:t>
        <a:bodyPr/>
        <a:lstStyle/>
        <a:p>
          <a:endParaRPr lang="en-US"/>
        </a:p>
      </dgm:t>
    </dgm:pt>
    <dgm:pt modelId="{A7A05961-A115-4E79-BCAC-64B335D82C13}">
      <dgm:prSet phldrT="[Text]" custT="1"/>
      <dgm:spPr/>
      <dgm:t>
        <a:bodyPr/>
        <a:lstStyle/>
        <a:p>
          <a:r>
            <a:rPr lang="en-US" sz="2800" dirty="0"/>
            <a:t>Medicare no paga </a:t>
          </a:r>
        </a:p>
      </dgm:t>
    </dgm:pt>
    <dgm:pt modelId="{64793EBB-14BB-4F02-82FE-843FA8A970A7}" type="parTrans" cxnId="{CE475E25-9B62-4AE4-BFB8-8FD877D24F10}">
      <dgm:prSet/>
      <dgm:spPr/>
      <dgm:t>
        <a:bodyPr/>
        <a:lstStyle/>
        <a:p>
          <a:endParaRPr lang="en-US"/>
        </a:p>
      </dgm:t>
    </dgm:pt>
    <dgm:pt modelId="{B8A49CA9-6782-4A6F-B76A-F685B40C3055}" type="sibTrans" cxnId="{CE475E25-9B62-4AE4-BFB8-8FD877D24F10}">
      <dgm:prSet/>
      <dgm:spPr/>
      <dgm:t>
        <a:bodyPr/>
        <a:lstStyle/>
        <a:p>
          <a:endParaRPr lang="en-US"/>
        </a:p>
      </dgm:t>
    </dgm:pt>
    <dgm:pt modelId="{906C176B-FC65-41E3-9A02-A515784BCD8F}">
      <dgm:prSet phldrT="[Text]" custT="1"/>
      <dgm:spPr/>
      <dgm:t>
        <a:bodyPr/>
        <a:lstStyle/>
        <a:p>
          <a:r>
            <a:rPr lang="en-US" sz="2400" dirty="0" err="1" smtClean="0"/>
            <a:t>Por</a:t>
          </a:r>
          <a:r>
            <a:rPr lang="en-US" sz="2400" dirty="0" smtClean="0"/>
            <a:t> </a:t>
          </a:r>
          <a:r>
            <a:rPr lang="en-US" sz="2400" dirty="0"/>
            <a:t>servicios y artículos que otro seguro de salud tiene la responsabilidad de pagar.</a:t>
          </a:r>
        </a:p>
      </dgm:t>
    </dgm:pt>
    <dgm:pt modelId="{FE709661-4F6A-4AC1-A4DA-76C35F1E39AB}" type="parTrans" cxnId="{A09C018F-5A7D-49C8-A742-535500B531A0}">
      <dgm:prSet/>
      <dgm:spPr/>
      <dgm:t>
        <a:bodyPr/>
        <a:lstStyle/>
        <a:p>
          <a:endParaRPr lang="en-US"/>
        </a:p>
      </dgm:t>
    </dgm:pt>
    <dgm:pt modelId="{6291708F-0D9E-46D5-A20A-00170CC9F73D}" type="sibTrans" cxnId="{A09C018F-5A7D-49C8-A742-535500B531A0}">
      <dgm:prSet/>
      <dgm:spPr/>
      <dgm:t>
        <a:bodyPr/>
        <a:lstStyle/>
        <a:p>
          <a:endParaRPr lang="en-US"/>
        </a:p>
      </dgm:t>
    </dgm:pt>
    <dgm:pt modelId="{E315EBB2-6C91-4834-94C3-2A47D9F8ABCB}" type="pres">
      <dgm:prSet presAssocID="{F8527E54-3FEF-45CC-87BA-BCAFE4612E92}" presName="Name0" presStyleCnt="0">
        <dgm:presLayoutVars>
          <dgm:dir/>
          <dgm:animLvl val="lvl"/>
          <dgm:resizeHandles val="exact"/>
        </dgm:presLayoutVars>
      </dgm:prSet>
      <dgm:spPr/>
      <dgm:t>
        <a:bodyPr/>
        <a:lstStyle/>
        <a:p>
          <a:endParaRPr lang="en-US"/>
        </a:p>
      </dgm:t>
    </dgm:pt>
    <dgm:pt modelId="{4B9AFDC1-B346-4A88-A795-B9D882107EA9}" type="pres">
      <dgm:prSet presAssocID="{92766C5E-4B60-49F6-B947-F93941BC8E8E}" presName="linNode" presStyleCnt="0"/>
      <dgm:spPr/>
    </dgm:pt>
    <dgm:pt modelId="{99B48861-372D-49FB-8A2A-7F1B193BD1FF}" type="pres">
      <dgm:prSet presAssocID="{92766C5E-4B60-49F6-B947-F93941BC8E8E}" presName="parentText" presStyleLbl="node1" presStyleIdx="0" presStyleCnt="3" custLinFactNeighborX="231" custLinFactNeighborY="-2455">
        <dgm:presLayoutVars>
          <dgm:chMax val="1"/>
          <dgm:bulletEnabled val="1"/>
        </dgm:presLayoutVars>
      </dgm:prSet>
      <dgm:spPr/>
      <dgm:t>
        <a:bodyPr/>
        <a:lstStyle/>
        <a:p>
          <a:endParaRPr lang="en-US"/>
        </a:p>
      </dgm:t>
    </dgm:pt>
    <dgm:pt modelId="{2F992786-0EC9-423B-8DA4-8E3A358B1848}" type="pres">
      <dgm:prSet presAssocID="{92766C5E-4B60-49F6-B947-F93941BC8E8E}" presName="descendantText" presStyleLbl="alignAccFollowNode1" presStyleIdx="0" presStyleCnt="3" custLinFactNeighborX="-579" custLinFactNeighborY="2765">
        <dgm:presLayoutVars>
          <dgm:bulletEnabled val="1"/>
        </dgm:presLayoutVars>
      </dgm:prSet>
      <dgm:spPr/>
      <dgm:t>
        <a:bodyPr/>
        <a:lstStyle/>
        <a:p>
          <a:endParaRPr lang="en-US"/>
        </a:p>
      </dgm:t>
    </dgm:pt>
    <dgm:pt modelId="{91C3B1C8-B80F-4551-AE87-67C5BD9818A6}" type="pres">
      <dgm:prSet presAssocID="{7E90B3C4-7E43-44BE-A31E-9D14A36DCD0B}" presName="sp" presStyleCnt="0"/>
      <dgm:spPr/>
    </dgm:pt>
    <dgm:pt modelId="{1692DDAF-754F-4055-A201-110CF846117E}" type="pres">
      <dgm:prSet presAssocID="{643D7765-D93A-4234-A654-E62FF653FB9C}" presName="linNode" presStyleCnt="0"/>
      <dgm:spPr/>
    </dgm:pt>
    <dgm:pt modelId="{C4FE5796-5946-4A79-B1F4-E49D3471D52A}" type="pres">
      <dgm:prSet presAssocID="{643D7765-D93A-4234-A654-E62FF653FB9C}" presName="parentText" presStyleLbl="node1" presStyleIdx="1" presStyleCnt="3">
        <dgm:presLayoutVars>
          <dgm:chMax val="1"/>
          <dgm:bulletEnabled val="1"/>
        </dgm:presLayoutVars>
      </dgm:prSet>
      <dgm:spPr/>
      <dgm:t>
        <a:bodyPr/>
        <a:lstStyle/>
        <a:p>
          <a:endParaRPr lang="en-US"/>
        </a:p>
      </dgm:t>
    </dgm:pt>
    <dgm:pt modelId="{63D89D6F-5925-4233-A6DA-253BD27DE9B6}" type="pres">
      <dgm:prSet presAssocID="{643D7765-D93A-4234-A654-E62FF653FB9C}" presName="descendantText" presStyleLbl="alignAccFollowNode1" presStyleIdx="1" presStyleCnt="3">
        <dgm:presLayoutVars>
          <dgm:bulletEnabled val="1"/>
        </dgm:presLayoutVars>
      </dgm:prSet>
      <dgm:spPr/>
      <dgm:t>
        <a:bodyPr/>
        <a:lstStyle/>
        <a:p>
          <a:endParaRPr lang="en-US"/>
        </a:p>
      </dgm:t>
    </dgm:pt>
    <dgm:pt modelId="{EE16DEA2-8ADD-471E-8CAB-A47529CDCED4}" type="pres">
      <dgm:prSet presAssocID="{83CC69AF-6616-463F-8D16-857956C156CD}" presName="sp" presStyleCnt="0"/>
      <dgm:spPr/>
    </dgm:pt>
    <dgm:pt modelId="{7058819D-AE2D-4F3D-B4FC-E493391D7874}" type="pres">
      <dgm:prSet presAssocID="{A7A05961-A115-4E79-BCAC-64B335D82C13}" presName="linNode" presStyleCnt="0"/>
      <dgm:spPr/>
    </dgm:pt>
    <dgm:pt modelId="{62AE9CF9-CBA3-4C7F-9996-FDB761F10EE0}" type="pres">
      <dgm:prSet presAssocID="{A7A05961-A115-4E79-BCAC-64B335D82C13}" presName="parentText" presStyleLbl="node1" presStyleIdx="2" presStyleCnt="3">
        <dgm:presLayoutVars>
          <dgm:chMax val="1"/>
          <dgm:bulletEnabled val="1"/>
        </dgm:presLayoutVars>
      </dgm:prSet>
      <dgm:spPr/>
      <dgm:t>
        <a:bodyPr/>
        <a:lstStyle/>
        <a:p>
          <a:endParaRPr lang="en-US"/>
        </a:p>
      </dgm:t>
    </dgm:pt>
    <dgm:pt modelId="{9AA425D2-4511-46D7-AFA4-9552DD553E3F}" type="pres">
      <dgm:prSet presAssocID="{A7A05961-A115-4E79-BCAC-64B335D82C13}" presName="descendantText" presStyleLbl="alignAccFollowNode1" presStyleIdx="2" presStyleCnt="3">
        <dgm:presLayoutVars>
          <dgm:bulletEnabled val="1"/>
        </dgm:presLayoutVars>
      </dgm:prSet>
      <dgm:spPr/>
      <dgm:t>
        <a:bodyPr/>
        <a:lstStyle/>
        <a:p>
          <a:endParaRPr lang="en-US"/>
        </a:p>
      </dgm:t>
    </dgm:pt>
  </dgm:ptLst>
  <dgm:cxnLst>
    <dgm:cxn modelId="{A09C018F-5A7D-49C8-A742-535500B531A0}" srcId="{A7A05961-A115-4E79-BCAC-64B335D82C13}" destId="{906C176B-FC65-41E3-9A02-A515784BCD8F}" srcOrd="0" destOrd="0" parTransId="{FE709661-4F6A-4AC1-A4DA-76C35F1E39AB}" sibTransId="{6291708F-0D9E-46D5-A20A-00170CC9F73D}"/>
    <dgm:cxn modelId="{19BFBA79-E57E-46BE-94C1-A3109D2F7EFD}" srcId="{F8527E54-3FEF-45CC-87BA-BCAFE4612E92}" destId="{92766C5E-4B60-49F6-B947-F93941BC8E8E}" srcOrd="0" destOrd="0" parTransId="{897F3C78-E772-439E-B291-A0CF06A72760}" sibTransId="{7E90B3C4-7E43-44BE-A31E-9D14A36DCD0B}"/>
    <dgm:cxn modelId="{4EB81D08-D84D-43B1-AB11-7A64EE4E6F5E}" srcId="{92766C5E-4B60-49F6-B947-F93941BC8E8E}" destId="{14254C5C-ABC7-4208-9239-C90185FE9467}" srcOrd="0" destOrd="0" parTransId="{45BE122A-E9C4-4B57-8022-E7A881046D2C}" sibTransId="{1DBDF775-F9BF-4FE9-A61C-33599970DA70}"/>
    <dgm:cxn modelId="{DB4F358E-5E25-4FFD-A159-9D7DDDC3F773}" srcId="{F8527E54-3FEF-45CC-87BA-BCAFE4612E92}" destId="{643D7765-D93A-4234-A654-E62FF653FB9C}" srcOrd="1" destOrd="0" parTransId="{05729E22-2B0A-40F7-887C-B48B01A197F7}" sibTransId="{83CC69AF-6616-463F-8D16-857956C156CD}"/>
    <dgm:cxn modelId="{90B9C283-9CA7-48A3-BF3E-EBD9329B4748}" type="presOf" srcId="{A7A05961-A115-4E79-BCAC-64B335D82C13}" destId="{62AE9CF9-CBA3-4C7F-9996-FDB761F10EE0}" srcOrd="0" destOrd="0" presId="urn:microsoft.com/office/officeart/2005/8/layout/vList5"/>
    <dgm:cxn modelId="{0BA9210E-1019-4FB6-893D-C5FC782550DA}" srcId="{643D7765-D93A-4234-A654-E62FF653FB9C}" destId="{7760D617-5018-42C0-A9BE-16DC615CE39E}" srcOrd="0" destOrd="0" parTransId="{7641FD4A-D47D-4752-9045-7FE98CCD6036}" sibTransId="{EFBB3D50-2514-4F12-B249-6EC615A8A763}"/>
    <dgm:cxn modelId="{2BE3FB2D-86A6-4739-A501-9EB76C66C050}" type="presOf" srcId="{643D7765-D93A-4234-A654-E62FF653FB9C}" destId="{C4FE5796-5946-4A79-B1F4-E49D3471D52A}" srcOrd="0" destOrd="0" presId="urn:microsoft.com/office/officeart/2005/8/layout/vList5"/>
    <dgm:cxn modelId="{508A4E8D-80D6-47D8-9A79-C6E31E5AA3BA}" type="presOf" srcId="{7760D617-5018-42C0-A9BE-16DC615CE39E}" destId="{63D89D6F-5925-4233-A6DA-253BD27DE9B6}" srcOrd="0" destOrd="0" presId="urn:microsoft.com/office/officeart/2005/8/layout/vList5"/>
    <dgm:cxn modelId="{A106CC71-1163-4B76-80BE-5F21F68D49A3}" type="presOf" srcId="{F8527E54-3FEF-45CC-87BA-BCAFE4612E92}" destId="{E315EBB2-6C91-4834-94C3-2A47D9F8ABCB}" srcOrd="0" destOrd="0" presId="urn:microsoft.com/office/officeart/2005/8/layout/vList5"/>
    <dgm:cxn modelId="{CE475E25-9B62-4AE4-BFB8-8FD877D24F10}" srcId="{F8527E54-3FEF-45CC-87BA-BCAFE4612E92}" destId="{A7A05961-A115-4E79-BCAC-64B335D82C13}" srcOrd="2" destOrd="0" parTransId="{64793EBB-14BB-4F02-82FE-843FA8A970A7}" sibTransId="{B8A49CA9-6782-4A6F-B76A-F685B40C3055}"/>
    <dgm:cxn modelId="{8F079242-A13E-4299-B29E-4F58C521A6AC}" type="presOf" srcId="{14254C5C-ABC7-4208-9239-C90185FE9467}" destId="{2F992786-0EC9-423B-8DA4-8E3A358B1848}" srcOrd="0" destOrd="0" presId="urn:microsoft.com/office/officeart/2005/8/layout/vList5"/>
    <dgm:cxn modelId="{38A02B3B-056F-481B-BBFD-6554E59BC32E}" type="presOf" srcId="{92766C5E-4B60-49F6-B947-F93941BC8E8E}" destId="{99B48861-372D-49FB-8A2A-7F1B193BD1FF}" srcOrd="0" destOrd="0" presId="urn:microsoft.com/office/officeart/2005/8/layout/vList5"/>
    <dgm:cxn modelId="{12D1017B-14A8-4EC7-8F83-6628BE0680E8}" type="presOf" srcId="{906C176B-FC65-41E3-9A02-A515784BCD8F}" destId="{9AA425D2-4511-46D7-AFA4-9552DD553E3F}" srcOrd="0" destOrd="0" presId="urn:microsoft.com/office/officeart/2005/8/layout/vList5"/>
    <dgm:cxn modelId="{22DE9031-8195-40E9-A525-B62AAC3AC1D5}" type="presParOf" srcId="{E315EBB2-6C91-4834-94C3-2A47D9F8ABCB}" destId="{4B9AFDC1-B346-4A88-A795-B9D882107EA9}" srcOrd="0" destOrd="0" presId="urn:microsoft.com/office/officeart/2005/8/layout/vList5"/>
    <dgm:cxn modelId="{C8D88C95-5B6F-44C0-BAFF-CBE0AF10F3EE}" type="presParOf" srcId="{4B9AFDC1-B346-4A88-A795-B9D882107EA9}" destId="{99B48861-372D-49FB-8A2A-7F1B193BD1FF}" srcOrd="0" destOrd="0" presId="urn:microsoft.com/office/officeart/2005/8/layout/vList5"/>
    <dgm:cxn modelId="{8F0CE71F-7B8F-4223-92A7-7E63C85AEF7B}" type="presParOf" srcId="{4B9AFDC1-B346-4A88-A795-B9D882107EA9}" destId="{2F992786-0EC9-423B-8DA4-8E3A358B1848}" srcOrd="1" destOrd="0" presId="urn:microsoft.com/office/officeart/2005/8/layout/vList5"/>
    <dgm:cxn modelId="{0DDBCDAB-F4EB-456A-B582-34725D74923C}" type="presParOf" srcId="{E315EBB2-6C91-4834-94C3-2A47D9F8ABCB}" destId="{91C3B1C8-B80F-4551-AE87-67C5BD9818A6}" srcOrd="1" destOrd="0" presId="urn:microsoft.com/office/officeart/2005/8/layout/vList5"/>
    <dgm:cxn modelId="{8DEE0896-BCED-499C-B272-A536BC897A58}" type="presParOf" srcId="{E315EBB2-6C91-4834-94C3-2A47D9F8ABCB}" destId="{1692DDAF-754F-4055-A201-110CF846117E}" srcOrd="2" destOrd="0" presId="urn:microsoft.com/office/officeart/2005/8/layout/vList5"/>
    <dgm:cxn modelId="{3F6A1963-88E1-4832-94CD-E8B745A40FBC}" type="presParOf" srcId="{1692DDAF-754F-4055-A201-110CF846117E}" destId="{C4FE5796-5946-4A79-B1F4-E49D3471D52A}" srcOrd="0" destOrd="0" presId="urn:microsoft.com/office/officeart/2005/8/layout/vList5"/>
    <dgm:cxn modelId="{77162F62-2368-4D46-84CD-F4025B6E2DA0}" type="presParOf" srcId="{1692DDAF-754F-4055-A201-110CF846117E}" destId="{63D89D6F-5925-4233-A6DA-253BD27DE9B6}" srcOrd="1" destOrd="0" presId="urn:microsoft.com/office/officeart/2005/8/layout/vList5"/>
    <dgm:cxn modelId="{73E18A4F-3153-4715-A2C9-9048060B493D}" type="presParOf" srcId="{E315EBB2-6C91-4834-94C3-2A47D9F8ABCB}" destId="{EE16DEA2-8ADD-471E-8CAB-A47529CDCED4}" srcOrd="3" destOrd="0" presId="urn:microsoft.com/office/officeart/2005/8/layout/vList5"/>
    <dgm:cxn modelId="{81A6E8D2-AC38-4CCB-8F88-69055FF72EDD}" type="presParOf" srcId="{E315EBB2-6C91-4834-94C3-2A47D9F8ABCB}" destId="{7058819D-AE2D-4F3D-B4FC-E493391D7874}" srcOrd="4" destOrd="0" presId="urn:microsoft.com/office/officeart/2005/8/layout/vList5"/>
    <dgm:cxn modelId="{EE5A9643-B044-4A52-9075-4E886C0ADDEC}" type="presParOf" srcId="{7058819D-AE2D-4F3D-B4FC-E493391D7874}" destId="{62AE9CF9-CBA3-4C7F-9996-FDB761F10EE0}" srcOrd="0" destOrd="0" presId="urn:microsoft.com/office/officeart/2005/8/layout/vList5"/>
    <dgm:cxn modelId="{B9B5A1C6-DD23-4938-BF26-ED39B2AA9E64}" type="presParOf" srcId="{7058819D-AE2D-4F3D-B4FC-E493391D7874}" destId="{9AA425D2-4511-46D7-AFA4-9552DD553E3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EE2803-B811-4C0B-94C8-A4E223AFB54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A7ED65A-5C16-4A94-AEA1-C3ADC24E80B1}">
      <dgm:prSet phldrT="[Text]"/>
      <dgm:spPr/>
      <dgm:t>
        <a:bodyPr/>
        <a:lstStyle/>
        <a:p>
          <a:r>
            <a:rPr dirty="0"/>
            <a:t>1. </a:t>
          </a:r>
        </a:p>
        <a:p>
          <a:r>
            <a:rPr dirty="0"/>
            <a:t>Registre</a:t>
          </a:r>
        </a:p>
      </dgm:t>
    </dgm:pt>
    <dgm:pt modelId="{8C0B2DE6-408A-4CF7-B56C-4375825C3E9E}" type="parTrans" cxnId="{C53DF05C-E1DA-41D3-BE86-21C8BF1388C6}">
      <dgm:prSet/>
      <dgm:spPr/>
      <dgm:t>
        <a:bodyPr/>
        <a:lstStyle/>
        <a:p>
          <a:endParaRPr lang="en-US"/>
        </a:p>
      </dgm:t>
    </dgm:pt>
    <dgm:pt modelId="{68359B39-75BD-4E3A-81C8-CFC288765A25}" type="sibTrans" cxnId="{C53DF05C-E1DA-41D3-BE86-21C8BF1388C6}">
      <dgm:prSet/>
      <dgm:spPr/>
      <dgm:t>
        <a:bodyPr/>
        <a:lstStyle/>
        <a:p>
          <a:endParaRPr lang="en-US"/>
        </a:p>
      </dgm:t>
    </dgm:pt>
    <dgm:pt modelId="{45026BE3-42B9-403F-AD9D-C8C95D9E8550}">
      <dgm:prSet phldrT="[Text]"/>
      <dgm:spPr/>
      <dgm:t>
        <a:bodyPr/>
        <a:lstStyle/>
        <a:p>
          <a:r>
            <a:rPr dirty="0"/>
            <a:t>2. </a:t>
          </a:r>
        </a:p>
        <a:p>
          <a:r>
            <a:rPr dirty="0"/>
            <a:t>Revise</a:t>
          </a:r>
        </a:p>
      </dgm:t>
    </dgm:pt>
    <dgm:pt modelId="{3D91093A-FC64-46A7-AFCA-B31733F5C7F5}" type="parTrans" cxnId="{7DFC833B-18D1-4C9E-82CA-B49B0BB15F2D}">
      <dgm:prSet/>
      <dgm:spPr/>
      <dgm:t>
        <a:bodyPr/>
        <a:lstStyle/>
        <a:p>
          <a:endParaRPr lang="en-US"/>
        </a:p>
      </dgm:t>
    </dgm:pt>
    <dgm:pt modelId="{472A0640-5184-450D-8F94-2074E8A25C07}" type="sibTrans" cxnId="{7DFC833B-18D1-4C9E-82CA-B49B0BB15F2D}">
      <dgm:prSet/>
      <dgm:spPr/>
      <dgm:t>
        <a:bodyPr/>
        <a:lstStyle/>
        <a:p>
          <a:endParaRPr lang="en-US"/>
        </a:p>
      </dgm:t>
    </dgm:pt>
    <dgm:pt modelId="{385EE7EF-0404-4CCE-BC0E-AAC461805CC1}">
      <dgm:prSet phldrT="[Text]"/>
      <dgm:spPr/>
      <dgm:t>
        <a:bodyPr/>
        <a:lstStyle/>
        <a:p>
          <a:r>
            <a:rPr dirty="0"/>
            <a:t>3. </a:t>
          </a:r>
        </a:p>
        <a:p>
          <a:r>
            <a:rPr dirty="0"/>
            <a:t>Reporte</a:t>
          </a:r>
        </a:p>
      </dgm:t>
    </dgm:pt>
    <dgm:pt modelId="{A110C025-199B-45BE-9015-D1FCC2D59AE2}" type="parTrans" cxnId="{4A4DD1E4-A37A-4EEF-9639-E6A130994463}">
      <dgm:prSet/>
      <dgm:spPr/>
      <dgm:t>
        <a:bodyPr/>
        <a:lstStyle/>
        <a:p>
          <a:endParaRPr lang="en-US"/>
        </a:p>
      </dgm:t>
    </dgm:pt>
    <dgm:pt modelId="{1745B110-6695-4FAB-876C-74D8F3BFA5AA}" type="sibTrans" cxnId="{4A4DD1E4-A37A-4EEF-9639-E6A130994463}">
      <dgm:prSet/>
      <dgm:spPr/>
      <dgm:t>
        <a:bodyPr/>
        <a:lstStyle/>
        <a:p>
          <a:endParaRPr lang="en-US"/>
        </a:p>
      </dgm:t>
    </dgm:pt>
    <dgm:pt modelId="{FBDBC285-58C7-4F44-8DF2-698ECCDE0087}">
      <dgm:prSet phldrT="[Text]"/>
      <dgm:spPr>
        <a:ln>
          <a:solidFill>
            <a:schemeClr val="accent5">
              <a:lumMod val="50000"/>
            </a:schemeClr>
          </a:solidFill>
        </a:ln>
      </dgm:spPr>
      <dgm:t>
        <a:bodyPr/>
        <a:lstStyle/>
        <a:p>
          <a:r>
            <a:rPr dirty="0"/>
            <a:t>4. Recuerde</a:t>
          </a:r>
        </a:p>
      </dgm:t>
    </dgm:pt>
    <dgm:pt modelId="{208F4050-2101-4F86-9E7A-9D4735FCD7FA}" type="parTrans" cxnId="{A02DD1AF-8585-4783-801D-8B8495ED6229}">
      <dgm:prSet/>
      <dgm:spPr/>
      <dgm:t>
        <a:bodyPr/>
        <a:lstStyle/>
        <a:p>
          <a:endParaRPr lang="en-US"/>
        </a:p>
      </dgm:t>
    </dgm:pt>
    <dgm:pt modelId="{B93B1DCD-D81D-4C8F-A1FB-C03115D2861D}" type="sibTrans" cxnId="{A02DD1AF-8585-4783-801D-8B8495ED6229}">
      <dgm:prSet/>
      <dgm:spPr/>
      <dgm:t>
        <a:bodyPr/>
        <a:lstStyle/>
        <a:p>
          <a:endParaRPr lang="en-US"/>
        </a:p>
      </dgm:t>
    </dgm:pt>
    <dgm:pt modelId="{777C6E2B-9F12-4990-96BD-10CCB0FB7E19}" type="pres">
      <dgm:prSet presAssocID="{A8EE2803-B811-4C0B-94C8-A4E223AFB54B}" presName="Name0" presStyleCnt="0">
        <dgm:presLayoutVars>
          <dgm:chMax val="11"/>
          <dgm:chPref val="11"/>
          <dgm:dir/>
          <dgm:resizeHandles/>
        </dgm:presLayoutVars>
      </dgm:prSet>
      <dgm:spPr/>
      <dgm:t>
        <a:bodyPr/>
        <a:lstStyle/>
        <a:p>
          <a:endParaRPr lang="en-US"/>
        </a:p>
      </dgm:t>
    </dgm:pt>
    <dgm:pt modelId="{8EF2A8D6-A556-41D7-8F18-346BF698A141}" type="pres">
      <dgm:prSet presAssocID="{FBDBC285-58C7-4F44-8DF2-698ECCDE0087}" presName="Accent4" presStyleCnt="0"/>
      <dgm:spPr/>
    </dgm:pt>
    <dgm:pt modelId="{BDDC7D27-E82E-4A4C-80F6-775C0A799F14}" type="pres">
      <dgm:prSet presAssocID="{FBDBC285-58C7-4F44-8DF2-698ECCDE0087}" presName="Accent" presStyleLbl="node1" presStyleIdx="0" presStyleCnt="4"/>
      <dgm:spPr/>
    </dgm:pt>
    <dgm:pt modelId="{F1A9603D-0F72-48BB-85ED-7303B50D406D}" type="pres">
      <dgm:prSet presAssocID="{FBDBC285-58C7-4F44-8DF2-698ECCDE0087}" presName="ParentBackground4" presStyleCnt="0"/>
      <dgm:spPr/>
    </dgm:pt>
    <dgm:pt modelId="{2E9168C8-22B3-4DC1-8420-61A5BCE30221}" type="pres">
      <dgm:prSet presAssocID="{FBDBC285-58C7-4F44-8DF2-698ECCDE0087}" presName="ParentBackground" presStyleLbl="fgAcc1" presStyleIdx="0" presStyleCnt="4"/>
      <dgm:spPr/>
      <dgm:t>
        <a:bodyPr/>
        <a:lstStyle/>
        <a:p>
          <a:endParaRPr lang="en-US"/>
        </a:p>
      </dgm:t>
    </dgm:pt>
    <dgm:pt modelId="{C4A00C21-0429-4E2A-8CB0-916AC3C5FB30}" type="pres">
      <dgm:prSet presAssocID="{FBDBC285-58C7-4F44-8DF2-698ECCDE0087}" presName="Parent4" presStyleLbl="revTx" presStyleIdx="0" presStyleCnt="0">
        <dgm:presLayoutVars>
          <dgm:chMax val="1"/>
          <dgm:chPref val="1"/>
          <dgm:bulletEnabled val="1"/>
        </dgm:presLayoutVars>
      </dgm:prSet>
      <dgm:spPr/>
      <dgm:t>
        <a:bodyPr/>
        <a:lstStyle/>
        <a:p>
          <a:endParaRPr lang="en-US"/>
        </a:p>
      </dgm:t>
    </dgm:pt>
    <dgm:pt modelId="{D0D81E84-0E97-495D-8026-5C3F4AD4DDC3}" type="pres">
      <dgm:prSet presAssocID="{385EE7EF-0404-4CCE-BC0E-AAC461805CC1}" presName="Accent3" presStyleCnt="0"/>
      <dgm:spPr/>
    </dgm:pt>
    <dgm:pt modelId="{665764D0-0798-4A97-9EBF-BC24DF017058}" type="pres">
      <dgm:prSet presAssocID="{385EE7EF-0404-4CCE-BC0E-AAC461805CC1}" presName="Accent" presStyleLbl="node1" presStyleIdx="1" presStyleCnt="4"/>
      <dgm:spPr>
        <a:solidFill>
          <a:schemeClr val="accent5">
            <a:lumMod val="50000"/>
          </a:schemeClr>
        </a:solidFill>
      </dgm:spPr>
    </dgm:pt>
    <dgm:pt modelId="{FB9DBD13-A193-46B7-B356-639DCDB1C382}" type="pres">
      <dgm:prSet presAssocID="{385EE7EF-0404-4CCE-BC0E-AAC461805CC1}" presName="ParentBackground3" presStyleCnt="0"/>
      <dgm:spPr/>
    </dgm:pt>
    <dgm:pt modelId="{981FB1D4-87FF-4FEE-80DD-0682EA1869D2}" type="pres">
      <dgm:prSet presAssocID="{385EE7EF-0404-4CCE-BC0E-AAC461805CC1}" presName="ParentBackground" presStyleLbl="fgAcc1" presStyleIdx="1" presStyleCnt="4"/>
      <dgm:spPr/>
      <dgm:t>
        <a:bodyPr/>
        <a:lstStyle/>
        <a:p>
          <a:endParaRPr lang="en-US"/>
        </a:p>
      </dgm:t>
    </dgm:pt>
    <dgm:pt modelId="{257F17E3-5113-4D5E-8992-A28929818928}" type="pres">
      <dgm:prSet presAssocID="{385EE7EF-0404-4CCE-BC0E-AAC461805CC1}" presName="Parent3" presStyleLbl="revTx" presStyleIdx="0" presStyleCnt="0">
        <dgm:presLayoutVars>
          <dgm:chMax val="1"/>
          <dgm:chPref val="1"/>
          <dgm:bulletEnabled val="1"/>
        </dgm:presLayoutVars>
      </dgm:prSet>
      <dgm:spPr/>
      <dgm:t>
        <a:bodyPr/>
        <a:lstStyle/>
        <a:p>
          <a:endParaRPr lang="en-US"/>
        </a:p>
      </dgm:t>
    </dgm:pt>
    <dgm:pt modelId="{E864E92B-0528-4717-8E35-D53FEB8A5971}" type="pres">
      <dgm:prSet presAssocID="{45026BE3-42B9-403F-AD9D-C8C95D9E8550}" presName="Accent2" presStyleCnt="0"/>
      <dgm:spPr/>
    </dgm:pt>
    <dgm:pt modelId="{BED6D4C0-05E2-4520-B69B-6E239DABEC5C}" type="pres">
      <dgm:prSet presAssocID="{45026BE3-42B9-403F-AD9D-C8C95D9E8550}" presName="Accent" presStyleLbl="node1" presStyleIdx="2" presStyleCnt="4"/>
      <dgm:spPr>
        <a:solidFill>
          <a:schemeClr val="accent5">
            <a:lumMod val="60000"/>
            <a:lumOff val="40000"/>
          </a:schemeClr>
        </a:solidFill>
      </dgm:spPr>
    </dgm:pt>
    <dgm:pt modelId="{03C1798F-51AE-4EF3-85C6-9FC509CB0348}" type="pres">
      <dgm:prSet presAssocID="{45026BE3-42B9-403F-AD9D-C8C95D9E8550}" presName="ParentBackground2" presStyleCnt="0"/>
      <dgm:spPr/>
    </dgm:pt>
    <dgm:pt modelId="{744BDD03-2191-4655-943C-29BDB2ADBE1A}" type="pres">
      <dgm:prSet presAssocID="{45026BE3-42B9-403F-AD9D-C8C95D9E8550}" presName="ParentBackground" presStyleLbl="fgAcc1" presStyleIdx="2" presStyleCnt="4" custLinFactNeighborX="687" custLinFactNeighborY="-657"/>
      <dgm:spPr/>
      <dgm:t>
        <a:bodyPr/>
        <a:lstStyle/>
        <a:p>
          <a:endParaRPr lang="en-US"/>
        </a:p>
      </dgm:t>
    </dgm:pt>
    <dgm:pt modelId="{5C1265E1-D143-4B5E-A210-8240529671B3}" type="pres">
      <dgm:prSet presAssocID="{45026BE3-42B9-403F-AD9D-C8C95D9E8550}" presName="Parent2" presStyleLbl="revTx" presStyleIdx="0" presStyleCnt="0">
        <dgm:presLayoutVars>
          <dgm:chMax val="1"/>
          <dgm:chPref val="1"/>
          <dgm:bulletEnabled val="1"/>
        </dgm:presLayoutVars>
      </dgm:prSet>
      <dgm:spPr/>
      <dgm:t>
        <a:bodyPr/>
        <a:lstStyle/>
        <a:p>
          <a:endParaRPr lang="en-US"/>
        </a:p>
      </dgm:t>
    </dgm:pt>
    <dgm:pt modelId="{9BBBF911-BFC4-428D-B8B1-A3E444339B4F}" type="pres">
      <dgm:prSet presAssocID="{7A7ED65A-5C16-4A94-AEA1-C3ADC24E80B1}" presName="Accent1" presStyleCnt="0"/>
      <dgm:spPr/>
    </dgm:pt>
    <dgm:pt modelId="{72077CD8-B01B-4D33-AA17-593D8BA632DE}" type="pres">
      <dgm:prSet presAssocID="{7A7ED65A-5C16-4A94-AEA1-C3ADC24E80B1}" presName="Accent" presStyleLbl="node1" presStyleIdx="3" presStyleCnt="4"/>
      <dgm:spPr>
        <a:solidFill>
          <a:schemeClr val="accent5">
            <a:lumMod val="20000"/>
            <a:lumOff val="80000"/>
          </a:schemeClr>
        </a:solidFill>
        <a:ln>
          <a:solidFill>
            <a:schemeClr val="accent5">
              <a:lumMod val="75000"/>
            </a:schemeClr>
          </a:solidFill>
        </a:ln>
      </dgm:spPr>
    </dgm:pt>
    <dgm:pt modelId="{03CA3C0F-BD2E-46B3-B221-BD7D66B39803}" type="pres">
      <dgm:prSet presAssocID="{7A7ED65A-5C16-4A94-AEA1-C3ADC24E80B1}" presName="ParentBackground1" presStyleCnt="0"/>
      <dgm:spPr/>
    </dgm:pt>
    <dgm:pt modelId="{1A0ADB16-0F79-4138-ADBD-B3E01874084B}" type="pres">
      <dgm:prSet presAssocID="{7A7ED65A-5C16-4A94-AEA1-C3ADC24E80B1}" presName="ParentBackground" presStyleLbl="fgAcc1" presStyleIdx="3" presStyleCnt="4"/>
      <dgm:spPr/>
      <dgm:t>
        <a:bodyPr/>
        <a:lstStyle/>
        <a:p>
          <a:endParaRPr lang="en-US"/>
        </a:p>
      </dgm:t>
    </dgm:pt>
    <dgm:pt modelId="{5FD3B83E-3490-4789-BD75-597E7726F37E}" type="pres">
      <dgm:prSet presAssocID="{7A7ED65A-5C16-4A94-AEA1-C3ADC24E80B1}" presName="Parent1" presStyleLbl="revTx" presStyleIdx="0" presStyleCnt="0">
        <dgm:presLayoutVars>
          <dgm:chMax val="1"/>
          <dgm:chPref val="1"/>
          <dgm:bulletEnabled val="1"/>
        </dgm:presLayoutVars>
      </dgm:prSet>
      <dgm:spPr/>
      <dgm:t>
        <a:bodyPr/>
        <a:lstStyle/>
        <a:p>
          <a:endParaRPr lang="en-US"/>
        </a:p>
      </dgm:t>
    </dgm:pt>
  </dgm:ptLst>
  <dgm:cxnLst>
    <dgm:cxn modelId="{E7DD6C9F-CF2A-42D1-AA86-C849048DB34E}" type="presOf" srcId="{FBDBC285-58C7-4F44-8DF2-698ECCDE0087}" destId="{C4A00C21-0429-4E2A-8CB0-916AC3C5FB30}" srcOrd="1" destOrd="0" presId="urn:microsoft.com/office/officeart/2011/layout/CircleProcess"/>
    <dgm:cxn modelId="{C53DF05C-E1DA-41D3-BE86-21C8BF1388C6}" srcId="{A8EE2803-B811-4C0B-94C8-A4E223AFB54B}" destId="{7A7ED65A-5C16-4A94-AEA1-C3ADC24E80B1}" srcOrd="0" destOrd="0" parTransId="{8C0B2DE6-408A-4CF7-B56C-4375825C3E9E}" sibTransId="{68359B39-75BD-4E3A-81C8-CFC288765A25}"/>
    <dgm:cxn modelId="{662BEE43-E459-488D-A811-2326F4335C72}" type="presOf" srcId="{385EE7EF-0404-4CCE-BC0E-AAC461805CC1}" destId="{257F17E3-5113-4D5E-8992-A28929818928}" srcOrd="1" destOrd="0" presId="urn:microsoft.com/office/officeart/2011/layout/CircleProcess"/>
    <dgm:cxn modelId="{020A76CD-203C-4283-A33E-39ECDF7A2241}" type="presOf" srcId="{45026BE3-42B9-403F-AD9D-C8C95D9E8550}" destId="{5C1265E1-D143-4B5E-A210-8240529671B3}" srcOrd="1" destOrd="0" presId="urn:microsoft.com/office/officeart/2011/layout/CircleProcess"/>
    <dgm:cxn modelId="{4A4DD1E4-A37A-4EEF-9639-E6A130994463}" srcId="{A8EE2803-B811-4C0B-94C8-A4E223AFB54B}" destId="{385EE7EF-0404-4CCE-BC0E-AAC461805CC1}" srcOrd="2" destOrd="0" parTransId="{A110C025-199B-45BE-9015-D1FCC2D59AE2}" sibTransId="{1745B110-6695-4FAB-876C-74D8F3BFA5AA}"/>
    <dgm:cxn modelId="{BEAAF458-A6D3-48ED-8457-4A518F3B5477}" type="presOf" srcId="{385EE7EF-0404-4CCE-BC0E-AAC461805CC1}" destId="{981FB1D4-87FF-4FEE-80DD-0682EA1869D2}" srcOrd="0" destOrd="0" presId="urn:microsoft.com/office/officeart/2011/layout/CircleProcess"/>
    <dgm:cxn modelId="{7DFC833B-18D1-4C9E-82CA-B49B0BB15F2D}" srcId="{A8EE2803-B811-4C0B-94C8-A4E223AFB54B}" destId="{45026BE3-42B9-403F-AD9D-C8C95D9E8550}" srcOrd="1" destOrd="0" parTransId="{3D91093A-FC64-46A7-AFCA-B31733F5C7F5}" sibTransId="{472A0640-5184-450D-8F94-2074E8A25C07}"/>
    <dgm:cxn modelId="{ED44906E-ED81-4102-B57D-0B628B86FBC1}" type="presOf" srcId="{45026BE3-42B9-403F-AD9D-C8C95D9E8550}" destId="{744BDD03-2191-4655-943C-29BDB2ADBE1A}" srcOrd="0" destOrd="0" presId="urn:microsoft.com/office/officeart/2011/layout/CircleProcess"/>
    <dgm:cxn modelId="{05E079C9-3EBA-468F-A460-28E9B14115A8}" type="presOf" srcId="{7A7ED65A-5C16-4A94-AEA1-C3ADC24E80B1}" destId="{1A0ADB16-0F79-4138-ADBD-B3E01874084B}" srcOrd="0" destOrd="0" presId="urn:microsoft.com/office/officeart/2011/layout/CircleProcess"/>
    <dgm:cxn modelId="{A02DD1AF-8585-4783-801D-8B8495ED6229}" srcId="{A8EE2803-B811-4C0B-94C8-A4E223AFB54B}" destId="{FBDBC285-58C7-4F44-8DF2-698ECCDE0087}" srcOrd="3" destOrd="0" parTransId="{208F4050-2101-4F86-9E7A-9D4735FCD7FA}" sibTransId="{B93B1DCD-D81D-4C8F-A1FB-C03115D2861D}"/>
    <dgm:cxn modelId="{81EAA557-08A2-4D3E-A412-329A73E05E40}" type="presOf" srcId="{A8EE2803-B811-4C0B-94C8-A4E223AFB54B}" destId="{777C6E2B-9F12-4990-96BD-10CCB0FB7E19}" srcOrd="0" destOrd="0" presId="urn:microsoft.com/office/officeart/2011/layout/CircleProcess"/>
    <dgm:cxn modelId="{C7ED6E54-D7A0-4B47-A36C-DED54BC36782}" type="presOf" srcId="{7A7ED65A-5C16-4A94-AEA1-C3ADC24E80B1}" destId="{5FD3B83E-3490-4789-BD75-597E7726F37E}" srcOrd="1" destOrd="0" presId="urn:microsoft.com/office/officeart/2011/layout/CircleProcess"/>
    <dgm:cxn modelId="{021199ED-8001-46F2-84AE-41AD3AB92389}" type="presOf" srcId="{FBDBC285-58C7-4F44-8DF2-698ECCDE0087}" destId="{2E9168C8-22B3-4DC1-8420-61A5BCE30221}" srcOrd="0" destOrd="0" presId="urn:microsoft.com/office/officeart/2011/layout/CircleProcess"/>
    <dgm:cxn modelId="{64868D24-E2FD-4369-AB26-E4A74C6A527F}" type="presParOf" srcId="{777C6E2B-9F12-4990-96BD-10CCB0FB7E19}" destId="{8EF2A8D6-A556-41D7-8F18-346BF698A141}" srcOrd="0" destOrd="0" presId="urn:microsoft.com/office/officeart/2011/layout/CircleProcess"/>
    <dgm:cxn modelId="{1A55D098-0FB0-4B82-95AF-C406368FADE3}" type="presParOf" srcId="{8EF2A8D6-A556-41D7-8F18-346BF698A141}" destId="{BDDC7D27-E82E-4A4C-80F6-775C0A799F14}" srcOrd="0" destOrd="0" presId="urn:microsoft.com/office/officeart/2011/layout/CircleProcess"/>
    <dgm:cxn modelId="{9B757A9D-0067-473E-951D-2846C7CEE9FC}" type="presParOf" srcId="{777C6E2B-9F12-4990-96BD-10CCB0FB7E19}" destId="{F1A9603D-0F72-48BB-85ED-7303B50D406D}" srcOrd="1" destOrd="0" presId="urn:microsoft.com/office/officeart/2011/layout/CircleProcess"/>
    <dgm:cxn modelId="{3D6ACFEE-CD97-462D-A8FD-8B136A07BBA9}" type="presParOf" srcId="{F1A9603D-0F72-48BB-85ED-7303B50D406D}" destId="{2E9168C8-22B3-4DC1-8420-61A5BCE30221}" srcOrd="0" destOrd="0" presId="urn:microsoft.com/office/officeart/2011/layout/CircleProcess"/>
    <dgm:cxn modelId="{D2835682-2612-4957-A9F3-FA3429FFDA9D}" type="presParOf" srcId="{777C6E2B-9F12-4990-96BD-10CCB0FB7E19}" destId="{C4A00C21-0429-4E2A-8CB0-916AC3C5FB30}" srcOrd="2" destOrd="0" presId="urn:microsoft.com/office/officeart/2011/layout/CircleProcess"/>
    <dgm:cxn modelId="{1D7D0803-DBE7-453F-A22F-C7BA71CFF68A}" type="presParOf" srcId="{777C6E2B-9F12-4990-96BD-10CCB0FB7E19}" destId="{D0D81E84-0E97-495D-8026-5C3F4AD4DDC3}" srcOrd="3" destOrd="0" presId="urn:microsoft.com/office/officeart/2011/layout/CircleProcess"/>
    <dgm:cxn modelId="{A10C14DD-3E15-4B7A-ABDD-190EAC55E36F}" type="presParOf" srcId="{D0D81E84-0E97-495D-8026-5C3F4AD4DDC3}" destId="{665764D0-0798-4A97-9EBF-BC24DF017058}" srcOrd="0" destOrd="0" presId="urn:microsoft.com/office/officeart/2011/layout/CircleProcess"/>
    <dgm:cxn modelId="{09D6FB11-F1AC-45DA-944B-394D9C9FE868}" type="presParOf" srcId="{777C6E2B-9F12-4990-96BD-10CCB0FB7E19}" destId="{FB9DBD13-A193-46B7-B356-639DCDB1C382}" srcOrd="4" destOrd="0" presId="urn:microsoft.com/office/officeart/2011/layout/CircleProcess"/>
    <dgm:cxn modelId="{A5882ED1-D4DF-476B-90CB-3EF48FBD9DF5}" type="presParOf" srcId="{FB9DBD13-A193-46B7-B356-639DCDB1C382}" destId="{981FB1D4-87FF-4FEE-80DD-0682EA1869D2}" srcOrd="0" destOrd="0" presId="urn:microsoft.com/office/officeart/2011/layout/CircleProcess"/>
    <dgm:cxn modelId="{8F6FA3AE-3F25-4301-8CBA-E829CC8CAF33}" type="presParOf" srcId="{777C6E2B-9F12-4990-96BD-10CCB0FB7E19}" destId="{257F17E3-5113-4D5E-8992-A28929818928}" srcOrd="5" destOrd="0" presId="urn:microsoft.com/office/officeart/2011/layout/CircleProcess"/>
    <dgm:cxn modelId="{ABB5F54C-017D-41D0-85E0-EB2240A472DF}" type="presParOf" srcId="{777C6E2B-9F12-4990-96BD-10CCB0FB7E19}" destId="{E864E92B-0528-4717-8E35-D53FEB8A5971}" srcOrd="6" destOrd="0" presId="urn:microsoft.com/office/officeart/2011/layout/CircleProcess"/>
    <dgm:cxn modelId="{5B41D4BC-1753-49E6-88A8-FD90BD61986A}" type="presParOf" srcId="{E864E92B-0528-4717-8E35-D53FEB8A5971}" destId="{BED6D4C0-05E2-4520-B69B-6E239DABEC5C}" srcOrd="0" destOrd="0" presId="urn:microsoft.com/office/officeart/2011/layout/CircleProcess"/>
    <dgm:cxn modelId="{75ABCB7A-40F5-4E54-8C7D-5FB6FD67E198}" type="presParOf" srcId="{777C6E2B-9F12-4990-96BD-10CCB0FB7E19}" destId="{03C1798F-51AE-4EF3-85C6-9FC509CB0348}" srcOrd="7" destOrd="0" presId="urn:microsoft.com/office/officeart/2011/layout/CircleProcess"/>
    <dgm:cxn modelId="{E04AB44D-A077-4378-800A-7C3E7A292192}" type="presParOf" srcId="{03C1798F-51AE-4EF3-85C6-9FC509CB0348}" destId="{744BDD03-2191-4655-943C-29BDB2ADBE1A}" srcOrd="0" destOrd="0" presId="urn:microsoft.com/office/officeart/2011/layout/CircleProcess"/>
    <dgm:cxn modelId="{E5A52F3B-D622-4D50-8950-A297CFCE716D}" type="presParOf" srcId="{777C6E2B-9F12-4990-96BD-10CCB0FB7E19}" destId="{5C1265E1-D143-4B5E-A210-8240529671B3}" srcOrd="8" destOrd="0" presId="urn:microsoft.com/office/officeart/2011/layout/CircleProcess"/>
    <dgm:cxn modelId="{53D39B26-642F-4E00-8967-F8ED38F24ADB}" type="presParOf" srcId="{777C6E2B-9F12-4990-96BD-10CCB0FB7E19}" destId="{9BBBF911-BFC4-428D-B8B1-A3E444339B4F}" srcOrd="9" destOrd="0" presId="urn:microsoft.com/office/officeart/2011/layout/CircleProcess"/>
    <dgm:cxn modelId="{0FC8BCCB-C85D-4025-88D1-F425C6C32579}" type="presParOf" srcId="{9BBBF911-BFC4-428D-B8B1-A3E444339B4F}" destId="{72077CD8-B01B-4D33-AA17-593D8BA632DE}" srcOrd="0" destOrd="0" presId="urn:microsoft.com/office/officeart/2011/layout/CircleProcess"/>
    <dgm:cxn modelId="{C98C079E-0F0C-4EC4-92C8-5454922DA772}" type="presParOf" srcId="{777C6E2B-9F12-4990-96BD-10CCB0FB7E19}" destId="{03CA3C0F-BD2E-46B3-B221-BD7D66B39803}" srcOrd="10" destOrd="0" presId="urn:microsoft.com/office/officeart/2011/layout/CircleProcess"/>
    <dgm:cxn modelId="{FE6FFE81-39F6-4FAE-9B98-502EAC300C03}" type="presParOf" srcId="{03CA3C0F-BD2E-46B3-B221-BD7D66B39803}" destId="{1A0ADB16-0F79-4138-ADBD-B3E01874084B}" srcOrd="0" destOrd="0" presId="urn:microsoft.com/office/officeart/2011/layout/CircleProcess"/>
    <dgm:cxn modelId="{5FC93225-0DC9-4BD6-B660-A5192590DFF8}" type="presParOf" srcId="{777C6E2B-9F12-4990-96BD-10CCB0FB7E19}" destId="{5FD3B83E-3490-4789-BD75-597E7726F37E}"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CE7446B5-3306-431B-9C17-DCED9B348B7F}">
      <dgm:prSet phldrT="[Text]"/>
      <dgm:spPr>
        <a:solidFill>
          <a:srgbClr val="0070C0"/>
        </a:solidFill>
      </dgm:spPr>
      <dgm:t>
        <a:bodyPr/>
        <a:lstStyle/>
        <a:p>
          <a:r>
            <a:rPr dirty="0"/>
            <a:t>Comienza</a:t>
          </a:r>
        </a:p>
      </dgm: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solidFill>
          <a:srgbClr val="0070C0"/>
        </a:solidFill>
      </dgm:spPr>
      <dgm:t>
        <a:bodyPr/>
        <a:lstStyle/>
        <a:p>
          <a:pPr algn="ctr"/>
          <a:r>
            <a:rPr dirty="0"/>
            <a:t>Noviembre </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dirty="0"/>
            <a:t>Finaliza</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dirty="0"/>
            <a:t>7 de diciembre</a:t>
          </a:r>
          <a:endParaRPr lang="es-US" dirty="0"/>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dirty="0"/>
            <a:t>15 de octubre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dirty="0"/>
            <a:t>Continúa</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4393"/>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custScaleX="95758"/>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791B750B-0D05-4AA9-A161-D512229FA547}" srcId="{D0A732FD-4E74-460C-8676-67B28356C318}" destId="{2A077B0D-5DA4-4EF4-AB5F-BC5E36084FBA}" srcOrd="2" destOrd="0" parTransId="{E036BCF9-AF9F-4DE2-81A4-D8DC829CC5ED}" sibTransId="{C4D96571-8F50-4B39-89F6-27962B6C2477}"/>
    <dgm:cxn modelId="{DB279DA9-72DE-4E41-92FA-C1B39978C994}" type="presOf" srcId="{CE7446B5-3306-431B-9C17-DCED9B348B7F}" destId="{B0B6A3FB-ED1F-47CE-85F8-2EBD2C36CBD3}" srcOrd="1" destOrd="0" presId="urn:microsoft.com/office/officeart/2005/8/layout/hProcess7"/>
    <dgm:cxn modelId="{EB3DA951-42AE-46CB-B173-BA60E7CDA5A3}"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D101E230-CB6F-4361-84E3-3D55AD7E10E2}" type="presOf" srcId="{83BECA8D-01FF-4796-AB34-3E7FB1A365E6}" destId="{4FB17124-6943-4A5C-84AB-2DB05267FC22}"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41C0FD01-D70F-4E22-B63F-514C3E38E7BE}" srcId="{D0A732FD-4E74-460C-8676-67B28356C318}" destId="{CE7446B5-3306-431B-9C17-DCED9B348B7F}" srcOrd="0" destOrd="0" parTransId="{7DCFFC9B-584E-44B7-9D68-69C03EC7E126}" sibTransId="{D7E731B6-7AD3-4219-B342-8D941DEB2A06}"/>
    <dgm:cxn modelId="{6B10A874-2DA5-44B5-A149-679C0A462819}" type="presOf" srcId="{920F29A2-7517-464F-90ED-8FCF5914CF64}" destId="{B4D72B62-4A7E-40AC-9FFD-41F32E631DAA}" srcOrd="0" destOrd="0" presId="urn:microsoft.com/office/officeart/2005/8/layout/hProcess7"/>
    <dgm:cxn modelId="{F565E4D5-D394-4704-9F2A-52E4A4764E21}" type="presOf" srcId="{CE7446B5-3306-431B-9C17-DCED9B348B7F}" destId="{44198CE7-DC3D-4BB1-8365-DF2D6974C8F7}" srcOrd="0" destOrd="0" presId="urn:microsoft.com/office/officeart/2005/8/layout/hProcess7"/>
    <dgm:cxn modelId="{C5541824-CD7D-46B1-8BEF-441C9A1B354E}" type="presOf" srcId="{AEF18998-71F0-4703-A2AB-E7BE86E1C170}" destId="{DF6BABB6-FCC3-49F8-BA63-9E4B73F116CA}" srcOrd="0" destOrd="0" presId="urn:microsoft.com/office/officeart/2005/8/layout/hProcess7"/>
    <dgm:cxn modelId="{FE434B88-2CD6-4012-9FAC-C949AF676CD3}" type="presOf" srcId="{D0A732FD-4E74-460C-8676-67B28356C318}" destId="{6988D722-701C-499E-9BD8-8851E1A0A0CC}" srcOrd="0" destOrd="0"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7A0B53F1-37F2-4D7C-B9DA-89F8FD286E4A}" type="presOf" srcId="{2A077B0D-5DA4-4EF4-AB5F-BC5E36084FBA}" destId="{BD547890-99AB-49C6-8C07-F1F276FE002C}" srcOrd="1" destOrd="0" presId="urn:microsoft.com/office/officeart/2005/8/layout/hProcess7"/>
    <dgm:cxn modelId="{4C709273-BBB5-46A9-94DE-BD982887FE84}" type="presOf" srcId="{D4F83DD4-C97A-4075-B34B-2C3292F9CAC7}" destId="{D996FEBF-6D3D-4E96-A123-C3008B460487}" srcOrd="0" destOrd="0" presId="urn:microsoft.com/office/officeart/2005/8/layout/hProcess7"/>
    <dgm:cxn modelId="{C8D38C83-1159-4F3A-A313-7F86D2BCC09B}" type="presOf" srcId="{AEF18998-71F0-4703-A2AB-E7BE86E1C170}" destId="{4B6946BE-C9AB-4F4D-8E46-7CD948D87237}" srcOrd="1" destOrd="0" presId="urn:microsoft.com/office/officeart/2005/8/layout/hProcess7"/>
    <dgm:cxn modelId="{503A2993-50D0-47F1-9023-FE6A2F2155C5}" type="presParOf" srcId="{6988D722-701C-499E-9BD8-8851E1A0A0CC}" destId="{191AA64B-DC05-439B-ADA1-0B7F017E8920}" srcOrd="0" destOrd="0" presId="urn:microsoft.com/office/officeart/2005/8/layout/hProcess7"/>
    <dgm:cxn modelId="{92602D68-DFC4-4263-A0C9-D8155B382DC1}" type="presParOf" srcId="{191AA64B-DC05-439B-ADA1-0B7F017E8920}" destId="{44198CE7-DC3D-4BB1-8365-DF2D6974C8F7}" srcOrd="0" destOrd="0" presId="urn:microsoft.com/office/officeart/2005/8/layout/hProcess7"/>
    <dgm:cxn modelId="{86DB03BD-2540-42B7-922A-BE585A910710}" type="presParOf" srcId="{191AA64B-DC05-439B-ADA1-0B7F017E8920}" destId="{B0B6A3FB-ED1F-47CE-85F8-2EBD2C36CBD3}" srcOrd="1" destOrd="0" presId="urn:microsoft.com/office/officeart/2005/8/layout/hProcess7"/>
    <dgm:cxn modelId="{6C632135-4635-4DCC-9699-35AEDE92E2B5}" type="presParOf" srcId="{191AA64B-DC05-439B-ADA1-0B7F017E8920}" destId="{4FB17124-6943-4A5C-84AB-2DB05267FC22}" srcOrd="2" destOrd="0" presId="urn:microsoft.com/office/officeart/2005/8/layout/hProcess7"/>
    <dgm:cxn modelId="{23E85938-F94D-4B67-A9F1-27D4A6F3DEA5}" type="presParOf" srcId="{6988D722-701C-499E-9BD8-8851E1A0A0CC}" destId="{5072A9B0-9981-406C-B19F-50A06510F98C}" srcOrd="1" destOrd="0" presId="urn:microsoft.com/office/officeart/2005/8/layout/hProcess7"/>
    <dgm:cxn modelId="{5408B922-15A6-43C3-A1CC-9F96F8C46C2E}" type="presParOf" srcId="{6988D722-701C-499E-9BD8-8851E1A0A0CC}" destId="{05BF3E3E-DB1D-4559-8024-FB1239B6A48A}" srcOrd="2" destOrd="0" presId="urn:microsoft.com/office/officeart/2005/8/layout/hProcess7"/>
    <dgm:cxn modelId="{31EC7CD4-2C8C-460D-910B-4FB5300D1A81}" type="presParOf" srcId="{05BF3E3E-DB1D-4559-8024-FB1239B6A48A}" destId="{1659C2A5-4200-46E1-9898-A3D3EA27902F}" srcOrd="0" destOrd="0" presId="urn:microsoft.com/office/officeart/2005/8/layout/hProcess7"/>
    <dgm:cxn modelId="{A2463FB2-31F1-4D6B-92DF-3EA504198C65}" type="presParOf" srcId="{05BF3E3E-DB1D-4559-8024-FB1239B6A48A}" destId="{C3697F08-8247-49E8-8409-B2EDCA8A6D8A}" srcOrd="1" destOrd="0" presId="urn:microsoft.com/office/officeart/2005/8/layout/hProcess7"/>
    <dgm:cxn modelId="{D10C793F-E6CB-47CA-A72E-E229A73A7D24}" type="presParOf" srcId="{05BF3E3E-DB1D-4559-8024-FB1239B6A48A}" destId="{7130D272-90C7-4B83-9173-2BD07F9DA418}" srcOrd="2" destOrd="0" presId="urn:microsoft.com/office/officeart/2005/8/layout/hProcess7"/>
    <dgm:cxn modelId="{294DD7A6-6F85-4A0C-A8B0-99BC1F6CA8E2}" type="presParOf" srcId="{6988D722-701C-499E-9BD8-8851E1A0A0CC}" destId="{BC035B2F-6DC9-42D6-AC66-63761C4447C8}" srcOrd="3" destOrd="0" presId="urn:microsoft.com/office/officeart/2005/8/layout/hProcess7"/>
    <dgm:cxn modelId="{3B11CB0F-7408-4BF3-A9E2-5A2221086940}" type="presParOf" srcId="{6988D722-701C-499E-9BD8-8851E1A0A0CC}" destId="{0A7A16DF-739E-4429-B844-23B06A2364F4}" srcOrd="4" destOrd="0" presId="urn:microsoft.com/office/officeart/2005/8/layout/hProcess7"/>
    <dgm:cxn modelId="{33F2E8BF-CD12-4EDA-B510-596E41C56A1D}" type="presParOf" srcId="{0A7A16DF-739E-4429-B844-23B06A2364F4}" destId="{DF6BABB6-FCC3-49F8-BA63-9E4B73F116CA}" srcOrd="0" destOrd="0" presId="urn:microsoft.com/office/officeart/2005/8/layout/hProcess7"/>
    <dgm:cxn modelId="{844F8469-AD24-469F-8722-B5D2EA6DB96B}" type="presParOf" srcId="{0A7A16DF-739E-4429-B844-23B06A2364F4}" destId="{4B6946BE-C9AB-4F4D-8E46-7CD948D87237}" srcOrd="1" destOrd="0" presId="urn:microsoft.com/office/officeart/2005/8/layout/hProcess7"/>
    <dgm:cxn modelId="{986F9AFD-3F00-4316-B3F7-149B7BCC6BBB}" type="presParOf" srcId="{0A7A16DF-739E-4429-B844-23B06A2364F4}" destId="{B4D72B62-4A7E-40AC-9FFD-41F32E631DAA}" srcOrd="2" destOrd="0" presId="urn:microsoft.com/office/officeart/2005/8/layout/hProcess7"/>
    <dgm:cxn modelId="{2664F71B-5495-4C6F-B974-DF8B880704B3}" type="presParOf" srcId="{6988D722-701C-499E-9BD8-8851E1A0A0CC}" destId="{BE4C1E3A-BBDE-4C1D-A8A0-AF3C3BA7704C}" srcOrd="5" destOrd="0" presId="urn:microsoft.com/office/officeart/2005/8/layout/hProcess7"/>
    <dgm:cxn modelId="{35CEDE52-89BB-4184-B049-2FEAACBDF67C}" type="presParOf" srcId="{6988D722-701C-499E-9BD8-8851E1A0A0CC}" destId="{6D9FE7D1-DE7C-4404-B41F-1496757EBD25}" srcOrd="6" destOrd="0" presId="urn:microsoft.com/office/officeart/2005/8/layout/hProcess7"/>
    <dgm:cxn modelId="{05709853-11CE-4354-83F8-B172F3CC47C3}" type="presParOf" srcId="{6D9FE7D1-DE7C-4404-B41F-1496757EBD25}" destId="{25B8A66D-2F28-4B5C-9FDF-43B80D0FD855}" srcOrd="0" destOrd="0" presId="urn:microsoft.com/office/officeart/2005/8/layout/hProcess7"/>
    <dgm:cxn modelId="{C19D0792-4536-43C6-8880-091B80B040E0}" type="presParOf" srcId="{6D9FE7D1-DE7C-4404-B41F-1496757EBD25}" destId="{4840E816-AD25-499D-BB79-1BAAB2921A58}" srcOrd="1" destOrd="0" presId="urn:microsoft.com/office/officeart/2005/8/layout/hProcess7"/>
    <dgm:cxn modelId="{FDE12C25-7322-42DC-AD37-816166B457F4}" type="presParOf" srcId="{6D9FE7D1-DE7C-4404-B41F-1496757EBD25}" destId="{02F69D5A-7A0F-4513-88B1-3ED32B19A24D}" srcOrd="2" destOrd="0" presId="urn:microsoft.com/office/officeart/2005/8/layout/hProcess7"/>
    <dgm:cxn modelId="{9BF8A0B1-3637-4C0B-AD9A-FE8CD19B0B0C}" type="presParOf" srcId="{6988D722-701C-499E-9BD8-8851E1A0A0CC}" destId="{FDA74CF7-71CA-4039-937C-7190D7FC0A48}" srcOrd="7" destOrd="0" presId="urn:microsoft.com/office/officeart/2005/8/layout/hProcess7"/>
    <dgm:cxn modelId="{AAFF0CD8-BC17-42F6-BD22-B61F7E00DBD0}" type="presParOf" srcId="{6988D722-701C-499E-9BD8-8851E1A0A0CC}" destId="{203B6D1D-1540-440E-8B90-57C2D6E105F6}" srcOrd="8" destOrd="0" presId="urn:microsoft.com/office/officeart/2005/8/layout/hProcess7"/>
    <dgm:cxn modelId="{52807152-7B44-43FF-B2FD-D62A4A3B81AB}" type="presParOf" srcId="{203B6D1D-1540-440E-8B90-57C2D6E105F6}" destId="{5DAF2A97-352B-436B-B285-1ACB224A0544}" srcOrd="0" destOrd="0" presId="urn:microsoft.com/office/officeart/2005/8/layout/hProcess7"/>
    <dgm:cxn modelId="{99A25C84-08C4-4E10-976C-A591325A42E3}" type="presParOf" srcId="{203B6D1D-1540-440E-8B90-57C2D6E105F6}" destId="{BD547890-99AB-49C6-8C07-F1F276FE002C}" srcOrd="1" destOrd="0" presId="urn:microsoft.com/office/officeart/2005/8/layout/hProcess7"/>
    <dgm:cxn modelId="{DCD021D1-CFAA-41A5-809E-363EBE23A6E7}"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dgm:spPr>
        <a:solidFill>
          <a:srgbClr val="0070C0"/>
        </a:solidFill>
      </dgm:spPr>
      <dgm:t>
        <a:bodyPr/>
        <a:lstStyle/>
        <a:p>
          <a:r>
            <a:rPr dirty="0"/>
            <a:t>La cobertura comienza</a:t>
          </a:r>
        </a:p>
      </dgm: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dgm:spPr/>
      <dgm:t>
        <a:bodyPr/>
        <a:lstStyle/>
        <a:p>
          <a:r>
            <a:rPr dirty="0"/>
            <a:t>1 de enero</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Y="-766"/>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5B13A025-B923-4DA7-BF2F-A2758384955E}" srcId="{9A365E08-0344-4CC5-8774-63CDA16468A2}" destId="{C18FA4FC-1DB3-43E6-A7FE-193B0B55A5BB}" srcOrd="0" destOrd="0" parTransId="{CE47235C-F205-4B1A-970B-6E16EF69F53F}" sibTransId="{68239A12-C78F-482B-A5C2-AD62C8E03388}"/>
    <dgm:cxn modelId="{0AE66C9E-CFF6-4B40-ABC6-9A3DC4357657}" type="presOf" srcId="{C18FA4FC-1DB3-43E6-A7FE-193B0B55A5BB}" destId="{7DDC2B3D-A8E4-4B2E-894C-D9268877AFA7}"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8173D8CA-E278-43F5-8011-72CB6B280C3A}" type="presOf" srcId="{B00D7963-AF3A-448C-AD12-645530A91311}" destId="{3B021341-F780-446C-AE18-6CA92A6D01B5}" srcOrd="0" destOrd="0" presId="urn:microsoft.com/office/officeart/2005/8/layout/hProcess7"/>
    <dgm:cxn modelId="{580844BD-0AFF-410C-8BF1-E46C430D5D9A}" type="presOf" srcId="{9A365E08-0344-4CC5-8774-63CDA16468A2}" destId="{85F8C5F2-219C-4337-B7E7-253D6F847DF4}" srcOrd="0" destOrd="0" presId="urn:microsoft.com/office/officeart/2005/8/layout/hProcess7"/>
    <dgm:cxn modelId="{5D9F16FF-A801-4D62-9047-528CCE4EE274}" type="presOf" srcId="{9A365E08-0344-4CC5-8774-63CDA16468A2}" destId="{2ECCACA7-0701-41EA-AC42-09F5621BCA70}" srcOrd="1" destOrd="0" presId="urn:microsoft.com/office/officeart/2005/8/layout/hProcess7"/>
    <dgm:cxn modelId="{BC90DC71-C2FF-4B6C-8953-2C74942185AA}" type="presParOf" srcId="{3B021341-F780-446C-AE18-6CA92A6D01B5}" destId="{D15D1962-5CE7-40A4-B700-038B145CC324}" srcOrd="0" destOrd="0" presId="urn:microsoft.com/office/officeart/2005/8/layout/hProcess7"/>
    <dgm:cxn modelId="{B04A5DA9-B963-4032-9D7D-0719C2569E24}" type="presParOf" srcId="{D15D1962-5CE7-40A4-B700-038B145CC324}" destId="{85F8C5F2-219C-4337-B7E7-253D6F847DF4}" srcOrd="0" destOrd="0" presId="urn:microsoft.com/office/officeart/2005/8/layout/hProcess7"/>
    <dgm:cxn modelId="{6BE59B7F-80F7-47B7-9F80-89B58ED5E490}" type="presParOf" srcId="{D15D1962-5CE7-40A4-B700-038B145CC324}" destId="{2ECCACA7-0701-41EA-AC42-09F5621BCA70}" srcOrd="1" destOrd="0" presId="urn:microsoft.com/office/officeart/2005/8/layout/hProcess7"/>
    <dgm:cxn modelId="{41E3A397-6A7F-4EB0-9BAB-31891D128A8A}"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CE7446B5-3306-431B-9C17-DCED9B348B7F}">
      <dgm:prSet phldrT="[Text]"/>
      <dgm:spPr>
        <a:solidFill>
          <a:srgbClr val="0070C0"/>
        </a:solidFill>
      </dgm:spPr>
      <dgm:t>
        <a:bodyPr/>
        <a:lstStyle/>
        <a:p>
          <a:r>
            <a:rPr dirty="0"/>
            <a:t>Comienza</a:t>
          </a:r>
        </a:p>
      </dgm: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solidFill>
          <a:srgbClr val="0070C0"/>
        </a:solidFill>
      </dgm:spPr>
      <dgm:t>
        <a:bodyPr/>
        <a:lstStyle/>
        <a:p>
          <a:pPr algn="ctr"/>
          <a:r>
            <a:rPr dirty="0"/>
            <a:t>Febrero </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dirty="0"/>
            <a:t>Finaliza</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dirty="0"/>
            <a:t>31 de</a:t>
          </a:r>
        </a:p>
        <a:p>
          <a:pPr algn="ctr">
            <a:lnSpc>
              <a:spcPct val="100000"/>
            </a:lnSpc>
            <a:spcAft>
              <a:spcPts val="0"/>
            </a:spcAft>
          </a:pPr>
          <a:r>
            <a:rPr dirty="0"/>
            <a:t>31</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dirty="0"/>
            <a:t>1 de enero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dirty="0"/>
            <a:t>Continúa</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4393"/>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580DBB7B-8062-45B2-A040-C032B4648912}" type="presOf" srcId="{CE7446B5-3306-431B-9C17-DCED9B348B7F}" destId="{44198CE7-DC3D-4BB1-8365-DF2D6974C8F7}" srcOrd="0" destOrd="0" presId="urn:microsoft.com/office/officeart/2005/8/layout/hProcess7"/>
    <dgm:cxn modelId="{42FFAE24-6B42-43C4-8427-7DED3C09D741}" type="presOf" srcId="{D0A732FD-4E74-460C-8676-67B28356C318}" destId="{6988D722-701C-499E-9BD8-8851E1A0A0CC}" srcOrd="0" destOrd="0" presId="urn:microsoft.com/office/officeart/2005/8/layout/hProcess7"/>
    <dgm:cxn modelId="{572DB62F-0FDC-4C18-8888-CB91D82CCB0D}" type="presOf" srcId="{D4F83DD4-C97A-4075-B34B-2C3292F9CAC7}" destId="{D996FEBF-6D3D-4E96-A123-C3008B460487}" srcOrd="0" destOrd="0" presId="urn:microsoft.com/office/officeart/2005/8/layout/hProcess7"/>
    <dgm:cxn modelId="{B4DECAA3-D4C7-4972-ABD7-F5FC6A51406E}" type="presOf" srcId="{920F29A2-7517-464F-90ED-8FCF5914CF64}" destId="{B4D72B62-4A7E-40AC-9FFD-41F32E631DAA}"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791B750B-0D05-4AA9-A161-D512229FA547}" srcId="{D0A732FD-4E74-460C-8676-67B28356C318}" destId="{2A077B0D-5DA4-4EF4-AB5F-BC5E36084FBA}" srcOrd="2" destOrd="0" parTransId="{E036BCF9-AF9F-4DE2-81A4-D8DC829CC5ED}" sibTransId="{C4D96571-8F50-4B39-89F6-27962B6C2477}"/>
    <dgm:cxn modelId="{B8574955-0F6C-48D1-B0C8-E12A5097410B}" type="presOf" srcId="{83BECA8D-01FF-4796-AB34-3E7FB1A365E6}" destId="{4FB17124-6943-4A5C-84AB-2DB05267FC22}" srcOrd="0" destOrd="0" presId="urn:microsoft.com/office/officeart/2005/8/layout/hProcess7"/>
    <dgm:cxn modelId="{39F38D9C-1EB5-4388-8A8C-BD04F5E4C56B}" type="presOf" srcId="{2A077B0D-5DA4-4EF4-AB5F-BC5E36084FBA}" destId="{BD547890-99AB-49C6-8C07-F1F276FE002C}" srcOrd="1" destOrd="0" presId="urn:microsoft.com/office/officeart/2005/8/layout/hProcess7"/>
    <dgm:cxn modelId="{DB1CAF89-C73C-4F01-8EA4-9C8B4E1D388D}" type="presOf" srcId="{AEF18998-71F0-4703-A2AB-E7BE86E1C170}" destId="{4B6946BE-C9AB-4F4D-8E46-7CD948D87237}" srcOrd="1" destOrd="0" presId="urn:microsoft.com/office/officeart/2005/8/layout/hProcess7"/>
    <dgm:cxn modelId="{41C0FD01-D70F-4E22-B63F-514C3E38E7BE}" srcId="{D0A732FD-4E74-460C-8676-67B28356C318}" destId="{CE7446B5-3306-431B-9C17-DCED9B348B7F}" srcOrd="0" destOrd="0" parTransId="{7DCFFC9B-584E-44B7-9D68-69C03EC7E126}" sibTransId="{D7E731B6-7AD3-4219-B342-8D941DEB2A06}"/>
    <dgm:cxn modelId="{E26ABF89-0C91-4ED8-8881-2CBD6DBD028E}" type="presOf" srcId="{2A077B0D-5DA4-4EF4-AB5F-BC5E36084FBA}" destId="{5DAF2A97-352B-436B-B285-1ACB224A0544}"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F478BA9F-0E13-406A-A9CF-D9A8515326E5}" srcId="{AEF18998-71F0-4703-A2AB-E7BE86E1C170}" destId="{920F29A2-7517-464F-90ED-8FCF5914CF64}" srcOrd="0" destOrd="0" parTransId="{00A3E05D-D443-4C8E-A4C4-64615A2BD080}" sibTransId="{DC8D8BE1-8274-49A4-91A4-6080D971476F}"/>
    <dgm:cxn modelId="{B3FDC3EB-F9A1-4EE9-8F49-51DECA5A264C}" type="presOf" srcId="{AEF18998-71F0-4703-A2AB-E7BE86E1C170}" destId="{DF6BABB6-FCC3-49F8-BA63-9E4B73F116CA}" srcOrd="0" destOrd="0"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459742B5-ACFA-4D43-B4EA-F09FE1196B83}" type="presOf" srcId="{CE7446B5-3306-431B-9C17-DCED9B348B7F}" destId="{B0B6A3FB-ED1F-47CE-85F8-2EBD2C36CBD3}" srcOrd="1" destOrd="0" presId="urn:microsoft.com/office/officeart/2005/8/layout/hProcess7"/>
    <dgm:cxn modelId="{EBB0F9EE-7A20-4750-AB2A-FBD4BF029CDB}" type="presParOf" srcId="{6988D722-701C-499E-9BD8-8851E1A0A0CC}" destId="{191AA64B-DC05-439B-ADA1-0B7F017E8920}" srcOrd="0" destOrd="0" presId="urn:microsoft.com/office/officeart/2005/8/layout/hProcess7"/>
    <dgm:cxn modelId="{2809E78E-BBC9-47F3-BAE0-CF609179259A}" type="presParOf" srcId="{191AA64B-DC05-439B-ADA1-0B7F017E8920}" destId="{44198CE7-DC3D-4BB1-8365-DF2D6974C8F7}" srcOrd="0" destOrd="0" presId="urn:microsoft.com/office/officeart/2005/8/layout/hProcess7"/>
    <dgm:cxn modelId="{28BD0624-2AA1-40CA-AAF2-E84415961277}" type="presParOf" srcId="{191AA64B-DC05-439B-ADA1-0B7F017E8920}" destId="{B0B6A3FB-ED1F-47CE-85F8-2EBD2C36CBD3}" srcOrd="1" destOrd="0" presId="urn:microsoft.com/office/officeart/2005/8/layout/hProcess7"/>
    <dgm:cxn modelId="{D576651A-7C08-4283-9F33-FBEDE67624AF}" type="presParOf" srcId="{191AA64B-DC05-439B-ADA1-0B7F017E8920}" destId="{4FB17124-6943-4A5C-84AB-2DB05267FC22}" srcOrd="2" destOrd="0" presId="urn:microsoft.com/office/officeart/2005/8/layout/hProcess7"/>
    <dgm:cxn modelId="{5B7BAB95-C989-463B-995A-0285CFEBEC36}" type="presParOf" srcId="{6988D722-701C-499E-9BD8-8851E1A0A0CC}" destId="{5072A9B0-9981-406C-B19F-50A06510F98C}" srcOrd="1" destOrd="0" presId="urn:microsoft.com/office/officeart/2005/8/layout/hProcess7"/>
    <dgm:cxn modelId="{8454AC45-8CCD-4FDD-A0F9-966D3251EEF6}" type="presParOf" srcId="{6988D722-701C-499E-9BD8-8851E1A0A0CC}" destId="{05BF3E3E-DB1D-4559-8024-FB1239B6A48A}" srcOrd="2" destOrd="0" presId="urn:microsoft.com/office/officeart/2005/8/layout/hProcess7"/>
    <dgm:cxn modelId="{BEB130BC-C1A2-486D-B3B8-9C1ADE1A2F64}" type="presParOf" srcId="{05BF3E3E-DB1D-4559-8024-FB1239B6A48A}" destId="{1659C2A5-4200-46E1-9898-A3D3EA27902F}" srcOrd="0" destOrd="0" presId="urn:microsoft.com/office/officeart/2005/8/layout/hProcess7"/>
    <dgm:cxn modelId="{119756CD-6B25-46D8-BEA1-4A899AF6E4FA}" type="presParOf" srcId="{05BF3E3E-DB1D-4559-8024-FB1239B6A48A}" destId="{C3697F08-8247-49E8-8409-B2EDCA8A6D8A}" srcOrd="1" destOrd="0" presId="urn:microsoft.com/office/officeart/2005/8/layout/hProcess7"/>
    <dgm:cxn modelId="{67058D2A-E91A-49EC-8353-6C39AAE68821}" type="presParOf" srcId="{05BF3E3E-DB1D-4559-8024-FB1239B6A48A}" destId="{7130D272-90C7-4B83-9173-2BD07F9DA418}" srcOrd="2" destOrd="0" presId="urn:microsoft.com/office/officeart/2005/8/layout/hProcess7"/>
    <dgm:cxn modelId="{E5371BB8-CDE2-4095-96A4-3A87E3414F38}" type="presParOf" srcId="{6988D722-701C-499E-9BD8-8851E1A0A0CC}" destId="{BC035B2F-6DC9-42D6-AC66-63761C4447C8}" srcOrd="3" destOrd="0" presId="urn:microsoft.com/office/officeart/2005/8/layout/hProcess7"/>
    <dgm:cxn modelId="{BE90CD9A-F7CA-41E0-943A-0575C434AE3B}" type="presParOf" srcId="{6988D722-701C-499E-9BD8-8851E1A0A0CC}" destId="{0A7A16DF-739E-4429-B844-23B06A2364F4}" srcOrd="4" destOrd="0" presId="urn:microsoft.com/office/officeart/2005/8/layout/hProcess7"/>
    <dgm:cxn modelId="{B9C48234-1CB9-47A3-9AE3-92A7DBB968BE}" type="presParOf" srcId="{0A7A16DF-739E-4429-B844-23B06A2364F4}" destId="{DF6BABB6-FCC3-49F8-BA63-9E4B73F116CA}" srcOrd="0" destOrd="0" presId="urn:microsoft.com/office/officeart/2005/8/layout/hProcess7"/>
    <dgm:cxn modelId="{B78956C9-9C7A-4E41-9237-AC4A8CE3E768}" type="presParOf" srcId="{0A7A16DF-739E-4429-B844-23B06A2364F4}" destId="{4B6946BE-C9AB-4F4D-8E46-7CD948D87237}" srcOrd="1" destOrd="0" presId="urn:microsoft.com/office/officeart/2005/8/layout/hProcess7"/>
    <dgm:cxn modelId="{C169FFA9-7D48-466C-8937-DD94D2EE3FA9}" type="presParOf" srcId="{0A7A16DF-739E-4429-B844-23B06A2364F4}" destId="{B4D72B62-4A7E-40AC-9FFD-41F32E631DAA}" srcOrd="2" destOrd="0" presId="urn:microsoft.com/office/officeart/2005/8/layout/hProcess7"/>
    <dgm:cxn modelId="{90B74190-272B-4988-8AB3-CAE2CE6EFCE7}" type="presParOf" srcId="{6988D722-701C-499E-9BD8-8851E1A0A0CC}" destId="{BE4C1E3A-BBDE-4C1D-A8A0-AF3C3BA7704C}" srcOrd="5" destOrd="0" presId="urn:microsoft.com/office/officeart/2005/8/layout/hProcess7"/>
    <dgm:cxn modelId="{72CE3B91-98AC-438C-8905-CD2B9FE4D8BC}" type="presParOf" srcId="{6988D722-701C-499E-9BD8-8851E1A0A0CC}" destId="{6D9FE7D1-DE7C-4404-B41F-1496757EBD25}" srcOrd="6" destOrd="0" presId="urn:microsoft.com/office/officeart/2005/8/layout/hProcess7"/>
    <dgm:cxn modelId="{5D45BA3F-2217-4FC4-9844-39AB035B7B6D}" type="presParOf" srcId="{6D9FE7D1-DE7C-4404-B41F-1496757EBD25}" destId="{25B8A66D-2F28-4B5C-9FDF-43B80D0FD855}" srcOrd="0" destOrd="0" presId="urn:microsoft.com/office/officeart/2005/8/layout/hProcess7"/>
    <dgm:cxn modelId="{2575A738-145E-44D9-AFD9-B49CD99D1C1A}" type="presParOf" srcId="{6D9FE7D1-DE7C-4404-B41F-1496757EBD25}" destId="{4840E816-AD25-499D-BB79-1BAAB2921A58}" srcOrd="1" destOrd="0" presId="urn:microsoft.com/office/officeart/2005/8/layout/hProcess7"/>
    <dgm:cxn modelId="{AE1D514A-DB0B-4654-BF9B-ABAAF31E0C20}" type="presParOf" srcId="{6D9FE7D1-DE7C-4404-B41F-1496757EBD25}" destId="{02F69D5A-7A0F-4513-88B1-3ED32B19A24D}" srcOrd="2" destOrd="0" presId="urn:microsoft.com/office/officeart/2005/8/layout/hProcess7"/>
    <dgm:cxn modelId="{7CE95242-B2A8-431E-88CF-8F168C38721E}" type="presParOf" srcId="{6988D722-701C-499E-9BD8-8851E1A0A0CC}" destId="{FDA74CF7-71CA-4039-937C-7190D7FC0A48}" srcOrd="7" destOrd="0" presId="urn:microsoft.com/office/officeart/2005/8/layout/hProcess7"/>
    <dgm:cxn modelId="{542F7A02-8263-4CE5-921E-295DCA6D0351}" type="presParOf" srcId="{6988D722-701C-499E-9BD8-8851E1A0A0CC}" destId="{203B6D1D-1540-440E-8B90-57C2D6E105F6}" srcOrd="8" destOrd="0" presId="urn:microsoft.com/office/officeart/2005/8/layout/hProcess7"/>
    <dgm:cxn modelId="{F19B51BC-3C25-4615-B6EC-D21941E1B02C}" type="presParOf" srcId="{203B6D1D-1540-440E-8B90-57C2D6E105F6}" destId="{5DAF2A97-352B-436B-B285-1ACB224A0544}" srcOrd="0" destOrd="0" presId="urn:microsoft.com/office/officeart/2005/8/layout/hProcess7"/>
    <dgm:cxn modelId="{770E6ECC-9468-48A0-A4D4-39FCC0B51AD1}" type="presParOf" srcId="{203B6D1D-1540-440E-8B90-57C2D6E105F6}" destId="{BD547890-99AB-49C6-8C07-F1F276FE002C}" srcOrd="1" destOrd="0" presId="urn:microsoft.com/office/officeart/2005/8/layout/hProcess7"/>
    <dgm:cxn modelId="{176935A0-5BEE-4352-B56B-B08E0B9843CB}"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dgm:spPr>
        <a:solidFill>
          <a:srgbClr val="0070C0"/>
        </a:solidFill>
      </dgm:spPr>
      <dgm:t>
        <a:bodyPr/>
        <a:lstStyle/>
        <a:p>
          <a:r>
            <a:rPr dirty="0"/>
            <a:t>La cobertura comienza</a:t>
          </a:r>
        </a:p>
      </dgm: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dgm:spPr/>
      <dgm:t>
        <a:bodyPr/>
        <a:lstStyle/>
        <a:p>
          <a:r>
            <a:rPr dirty="0"/>
            <a:t>1 de julio</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Y="-766"/>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2AD6491E-994A-44CE-8B8C-814FBDB48793}" type="presOf" srcId="{9A365E08-0344-4CC5-8774-63CDA16468A2}" destId="{85F8C5F2-219C-4337-B7E7-253D6F847DF4}"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51C0FA24-9021-4807-91EC-F9A8CD14D189}" type="presOf" srcId="{9A365E08-0344-4CC5-8774-63CDA16468A2}" destId="{2ECCACA7-0701-41EA-AC42-09F5621BCA70}" srcOrd="1"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FDA4EFAF-AC7E-4CBC-98E1-DEDAAB768FB9}" type="presOf" srcId="{C18FA4FC-1DB3-43E6-A7FE-193B0B55A5BB}" destId="{7DDC2B3D-A8E4-4B2E-894C-D9268877AFA7}" srcOrd="0" destOrd="0" presId="urn:microsoft.com/office/officeart/2005/8/layout/hProcess7"/>
    <dgm:cxn modelId="{4933BDA6-4877-4CF7-8BC6-24916389EE45}" type="presOf" srcId="{B00D7963-AF3A-448C-AD12-645530A91311}" destId="{3B021341-F780-446C-AE18-6CA92A6D01B5}" srcOrd="0" destOrd="0" presId="urn:microsoft.com/office/officeart/2005/8/layout/hProcess7"/>
    <dgm:cxn modelId="{FC7B5D00-2EF3-4906-9A3B-087E25092F44}" type="presParOf" srcId="{3B021341-F780-446C-AE18-6CA92A6D01B5}" destId="{D15D1962-5CE7-40A4-B700-038B145CC324}" srcOrd="0" destOrd="0" presId="urn:microsoft.com/office/officeart/2005/8/layout/hProcess7"/>
    <dgm:cxn modelId="{F68A8635-ED9F-4EF8-AD0B-B066167E59BF}" type="presParOf" srcId="{D15D1962-5CE7-40A4-B700-038B145CC324}" destId="{85F8C5F2-219C-4337-B7E7-253D6F847DF4}" srcOrd="0" destOrd="0" presId="urn:microsoft.com/office/officeart/2005/8/layout/hProcess7"/>
    <dgm:cxn modelId="{7613FCDA-04B4-430E-BE9E-EC422A975A8F}" type="presParOf" srcId="{D15D1962-5CE7-40A4-B700-038B145CC324}" destId="{2ECCACA7-0701-41EA-AC42-09F5621BCA70}" srcOrd="1" destOrd="0" presId="urn:microsoft.com/office/officeart/2005/8/layout/hProcess7"/>
    <dgm:cxn modelId="{51828A5E-7426-46F8-91C8-0C03DB00983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1A3E2C-E65E-4B82-B96C-7E27F9343C0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CC7E2B9B-910C-4222-9705-FA6DB7BB6356}">
      <dgm:prSet phldrT="[Text]"/>
      <dgm:spPr>
        <a:solidFill>
          <a:srgbClr val="0070C0"/>
        </a:solidFill>
      </dgm:spPr>
      <dgm:t>
        <a:bodyPr/>
        <a:lstStyle/>
        <a:p>
          <a:r>
            <a:rPr dirty="0"/>
            <a:t>Mes</a:t>
          </a:r>
        </a:p>
      </dgm:t>
    </dgm:pt>
    <dgm:pt modelId="{AFA0AA4B-F2B2-4FDB-9825-B0FFE026F072}" type="parTrans" cxnId="{98621E1C-7121-4F88-A8ED-462562AD7F94}">
      <dgm:prSet/>
      <dgm:spPr/>
      <dgm:t>
        <a:bodyPr/>
        <a:lstStyle/>
        <a:p>
          <a:endParaRPr lang="en-US"/>
        </a:p>
      </dgm:t>
    </dgm:pt>
    <dgm:pt modelId="{160F7205-55D9-4FED-9E2B-0F073D52B7AC}" type="sibTrans" cxnId="{98621E1C-7121-4F88-A8ED-462562AD7F94}">
      <dgm:prSet/>
      <dgm:spPr/>
      <dgm:t>
        <a:bodyPr/>
        <a:lstStyle/>
        <a:p>
          <a:endParaRPr lang="en-US"/>
        </a:p>
      </dgm:t>
    </dgm:pt>
    <dgm:pt modelId="{5EB88495-7A12-4EFB-ACF9-26A1FE0B2DBD}">
      <dgm:prSet phldrT="[Text]"/>
      <dgm:spPr>
        <a:solidFill>
          <a:schemeClr val="tx2">
            <a:lumMod val="75000"/>
          </a:schemeClr>
        </a:solidFill>
      </dgm:spPr>
      <dgm:t>
        <a:bodyPr/>
        <a:lstStyle/>
        <a:p>
          <a:r>
            <a:rPr dirty="0"/>
            <a:t>Finaliza la cobertura de retiro o EGHP</a:t>
          </a:r>
        </a:p>
      </dgm:t>
    </dgm:pt>
    <dgm:pt modelId="{CF64BC1B-C84B-49E4-AF8C-0D103D47F200}" type="parTrans" cxnId="{B5BA0BD1-1884-4529-B5A3-C0DEF5DF1CA2}">
      <dgm:prSet/>
      <dgm:spPr/>
      <dgm:t>
        <a:bodyPr/>
        <a:lstStyle/>
        <a:p>
          <a:endParaRPr lang="en-US"/>
        </a:p>
      </dgm:t>
    </dgm:pt>
    <dgm:pt modelId="{651902CE-C652-48E2-B933-406148566FBD}" type="sibTrans" cxnId="{B5BA0BD1-1884-4529-B5A3-C0DEF5DF1CA2}">
      <dgm:prSet/>
      <dgm:spPr/>
      <dgm:t>
        <a:bodyPr/>
        <a:lstStyle/>
        <a:p>
          <a:endParaRPr lang="en-US"/>
        </a:p>
      </dgm:t>
    </dgm:pt>
    <dgm:pt modelId="{1E71E805-DD26-4B5D-9D45-E05F983F1920}" type="pres">
      <dgm:prSet presAssocID="{731A3E2C-E65E-4B82-B96C-7E27F9343C0C}" presName="Name0" presStyleCnt="0">
        <dgm:presLayoutVars>
          <dgm:dir/>
          <dgm:animLvl val="lvl"/>
          <dgm:resizeHandles val="exact"/>
        </dgm:presLayoutVars>
      </dgm:prSet>
      <dgm:spPr/>
      <dgm:t>
        <a:bodyPr/>
        <a:lstStyle/>
        <a:p>
          <a:endParaRPr lang="en-US"/>
        </a:p>
      </dgm:t>
    </dgm:pt>
    <dgm:pt modelId="{E0DD2D2B-218A-4559-9162-84CD4A02C33F}" type="pres">
      <dgm:prSet presAssocID="{CC7E2B9B-910C-4222-9705-FA6DB7BB6356}" presName="compositeNode" presStyleCnt="0">
        <dgm:presLayoutVars>
          <dgm:bulletEnabled val="1"/>
        </dgm:presLayoutVars>
      </dgm:prSet>
      <dgm:spPr/>
    </dgm:pt>
    <dgm:pt modelId="{DE82570A-EE07-4568-A4F3-E88C3ACE658F}" type="pres">
      <dgm:prSet presAssocID="{CC7E2B9B-910C-4222-9705-FA6DB7BB6356}" presName="bgRect" presStyleLbl="node1" presStyleIdx="0" presStyleCnt="1" custLinFactNeighborY="-1305"/>
      <dgm:spPr/>
      <dgm:t>
        <a:bodyPr/>
        <a:lstStyle/>
        <a:p>
          <a:endParaRPr lang="en-US"/>
        </a:p>
      </dgm:t>
    </dgm:pt>
    <dgm:pt modelId="{E10582AC-1E7C-46CC-9C08-02108EF637A8}" type="pres">
      <dgm:prSet presAssocID="{CC7E2B9B-910C-4222-9705-FA6DB7BB6356}" presName="parentNode" presStyleLbl="node1" presStyleIdx="0" presStyleCnt="1">
        <dgm:presLayoutVars>
          <dgm:chMax val="0"/>
          <dgm:bulletEnabled val="1"/>
        </dgm:presLayoutVars>
      </dgm:prSet>
      <dgm:spPr/>
      <dgm:t>
        <a:bodyPr/>
        <a:lstStyle/>
        <a:p>
          <a:endParaRPr lang="en-US"/>
        </a:p>
      </dgm:t>
    </dgm:pt>
    <dgm:pt modelId="{64B4DB6B-1FBD-477A-AEA0-610D68DD5CD8}" type="pres">
      <dgm:prSet presAssocID="{CC7E2B9B-910C-4222-9705-FA6DB7BB6356}" presName="childNode" presStyleLbl="node1" presStyleIdx="0" presStyleCnt="1">
        <dgm:presLayoutVars>
          <dgm:bulletEnabled val="1"/>
        </dgm:presLayoutVars>
      </dgm:prSet>
      <dgm:spPr/>
      <dgm:t>
        <a:bodyPr/>
        <a:lstStyle/>
        <a:p>
          <a:endParaRPr lang="en-US"/>
        </a:p>
      </dgm:t>
    </dgm:pt>
  </dgm:ptLst>
  <dgm:cxnLst>
    <dgm:cxn modelId="{B5BA0BD1-1884-4529-B5A3-C0DEF5DF1CA2}" srcId="{CC7E2B9B-910C-4222-9705-FA6DB7BB6356}" destId="{5EB88495-7A12-4EFB-ACF9-26A1FE0B2DBD}" srcOrd="0" destOrd="0" parTransId="{CF64BC1B-C84B-49E4-AF8C-0D103D47F200}" sibTransId="{651902CE-C652-48E2-B933-406148566FBD}"/>
    <dgm:cxn modelId="{1A19BFCD-626D-4741-9D58-871075B9BC27}" type="presOf" srcId="{CC7E2B9B-910C-4222-9705-FA6DB7BB6356}" destId="{E10582AC-1E7C-46CC-9C08-02108EF637A8}" srcOrd="1" destOrd="0" presId="urn:microsoft.com/office/officeart/2005/8/layout/hProcess7"/>
    <dgm:cxn modelId="{CBDD72B0-2E9D-4EEF-9962-A49045D15952}" type="presOf" srcId="{CC7E2B9B-910C-4222-9705-FA6DB7BB6356}" destId="{DE82570A-EE07-4568-A4F3-E88C3ACE658F}" srcOrd="0" destOrd="0" presId="urn:microsoft.com/office/officeart/2005/8/layout/hProcess7"/>
    <dgm:cxn modelId="{C9CC4B44-C2B6-402C-8A4F-E78EDA253A44}" type="presOf" srcId="{5EB88495-7A12-4EFB-ACF9-26A1FE0B2DBD}" destId="{64B4DB6B-1FBD-477A-AEA0-610D68DD5CD8}" srcOrd="0" destOrd="0" presId="urn:microsoft.com/office/officeart/2005/8/layout/hProcess7"/>
    <dgm:cxn modelId="{98621E1C-7121-4F88-A8ED-462562AD7F94}" srcId="{731A3E2C-E65E-4B82-B96C-7E27F9343C0C}" destId="{CC7E2B9B-910C-4222-9705-FA6DB7BB6356}" srcOrd="0" destOrd="0" parTransId="{AFA0AA4B-F2B2-4FDB-9825-B0FFE026F072}" sibTransId="{160F7205-55D9-4FED-9E2B-0F073D52B7AC}"/>
    <dgm:cxn modelId="{AC4574A3-C99C-4A5D-B29C-A69C16BCEC10}" type="presOf" srcId="{731A3E2C-E65E-4B82-B96C-7E27F9343C0C}" destId="{1E71E805-DD26-4B5D-9D45-E05F983F1920}" srcOrd="0" destOrd="0" presId="urn:microsoft.com/office/officeart/2005/8/layout/hProcess7"/>
    <dgm:cxn modelId="{AD2A9E69-E87C-433E-8D59-BA0C2E5026DC}" type="presParOf" srcId="{1E71E805-DD26-4B5D-9D45-E05F983F1920}" destId="{E0DD2D2B-218A-4559-9162-84CD4A02C33F}" srcOrd="0" destOrd="0" presId="urn:microsoft.com/office/officeart/2005/8/layout/hProcess7"/>
    <dgm:cxn modelId="{A1492BEF-11A0-4F57-8B3E-676AC9CE7F0B}" type="presParOf" srcId="{E0DD2D2B-218A-4559-9162-84CD4A02C33F}" destId="{DE82570A-EE07-4568-A4F3-E88C3ACE658F}" srcOrd="0" destOrd="0" presId="urn:microsoft.com/office/officeart/2005/8/layout/hProcess7"/>
    <dgm:cxn modelId="{81A84A0A-0CF6-48DE-9217-D426EC7CCC60}" type="presParOf" srcId="{E0DD2D2B-218A-4559-9162-84CD4A02C33F}" destId="{E10582AC-1E7C-46CC-9C08-02108EF637A8}" srcOrd="1" destOrd="0" presId="urn:microsoft.com/office/officeart/2005/8/layout/hProcess7"/>
    <dgm:cxn modelId="{5C7ADB33-AA83-4395-858D-7CDEAA3C5C34}" type="presParOf" srcId="{E0DD2D2B-218A-4559-9162-84CD4A02C33F}" destId="{64B4DB6B-1FBD-477A-AEA0-610D68DD5CD8}" srcOrd="2" destOrd="0" presId="urn:microsoft.com/office/officeart/2005/8/layout/hProcess7"/>
  </dgm:cxnLst>
  <dgm:bg>
    <a:solidFill>
      <a:schemeClr val="accent5">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125BBE-D335-4FBA-9CBB-A7A3FC1AC24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FAD6CCE1-7933-43B5-8ED7-A9DE1433501D}">
      <dgm:prSet phldrT="[Text]"/>
      <dgm:spPr>
        <a:solidFill>
          <a:srgbClr val="0070C0"/>
        </a:solidFill>
        <a:ln>
          <a:noFill/>
        </a:ln>
      </dgm:spPr>
      <dgm:t>
        <a:bodyPr/>
        <a:lstStyle/>
        <a:p>
          <a:r>
            <a:rPr dirty="0"/>
            <a:t>Mes</a:t>
          </a:r>
        </a:p>
      </dgm:t>
    </dgm:pt>
    <dgm:pt modelId="{4D68AEE6-C376-4E0C-A662-84034AD37C7E}" type="parTrans" cxnId="{C417D9B9-498F-46CE-ADD3-A032FC052A45}">
      <dgm:prSet/>
      <dgm:spPr/>
      <dgm:t>
        <a:bodyPr/>
        <a:lstStyle/>
        <a:p>
          <a:endParaRPr lang="en-US"/>
        </a:p>
      </dgm:t>
    </dgm:pt>
    <dgm:pt modelId="{DE6A1467-7AF9-462B-970B-DDE127996C20}" type="sibTrans" cxnId="{C417D9B9-498F-46CE-ADD3-A032FC052A45}">
      <dgm:prSet/>
      <dgm:spPr/>
      <dgm:t>
        <a:bodyPr/>
        <a:lstStyle/>
        <a:p>
          <a:endParaRPr lang="en-US"/>
        </a:p>
      </dgm:t>
    </dgm:pt>
    <dgm:pt modelId="{77259E51-94FA-4816-BFA1-E584176F7D13}">
      <dgm:prSet phldrT="[Text]"/>
      <dgm:spPr/>
      <dgm:t>
        <a:bodyPr/>
        <a:lstStyle/>
        <a:p>
          <a:pPr algn="ctr"/>
          <a:r>
            <a:rPr dirty="0" smtClean="0"/>
            <a:t>2</a:t>
          </a:r>
          <a:endParaRPr dirty="0"/>
        </a:p>
      </dgm:t>
    </dgm:pt>
    <dgm:pt modelId="{07CD974C-0828-4A47-AF03-BC97603A172F}" type="parTrans" cxnId="{624FFBDD-72CC-42C6-BD9E-F4E2742337EE}">
      <dgm:prSet/>
      <dgm:spPr/>
      <dgm:t>
        <a:bodyPr/>
        <a:lstStyle/>
        <a:p>
          <a:endParaRPr lang="en-US"/>
        </a:p>
      </dgm:t>
    </dgm:pt>
    <dgm:pt modelId="{4F232007-C4AC-4BE2-A78A-87902170A6E3}" type="sibTrans" cxnId="{624FFBDD-72CC-42C6-BD9E-F4E2742337EE}">
      <dgm:prSet/>
      <dgm:spPr/>
      <dgm:t>
        <a:bodyPr/>
        <a:lstStyle/>
        <a:p>
          <a:endParaRPr lang="en-US"/>
        </a:p>
      </dgm:t>
    </dgm:pt>
    <dgm:pt modelId="{FE2ED0FA-64D8-464A-B4A8-559444897CEB}">
      <dgm:prSet phldrT="[Text]"/>
      <dgm:spPr>
        <a:solidFill>
          <a:srgbClr val="0070C0"/>
        </a:solidFill>
      </dgm:spPr>
      <dgm:t>
        <a:bodyPr/>
        <a:lstStyle/>
        <a:p>
          <a:r>
            <a:rPr dirty="0"/>
            <a:t>Mes</a:t>
          </a:r>
        </a:p>
      </dgm:t>
    </dgm:pt>
    <dgm:pt modelId="{0FF20F7B-8E3F-446D-A8DB-6C14FCC82153}" type="parTrans" cxnId="{AB56CACE-96EF-47B9-AEF8-53E05C626080}">
      <dgm:prSet/>
      <dgm:spPr/>
      <dgm:t>
        <a:bodyPr/>
        <a:lstStyle/>
        <a:p>
          <a:endParaRPr lang="en-US"/>
        </a:p>
      </dgm:t>
    </dgm:pt>
    <dgm:pt modelId="{8A032875-3406-4607-98A3-9A43B1A41EE8}" type="sibTrans" cxnId="{AB56CACE-96EF-47B9-AEF8-53E05C626080}">
      <dgm:prSet/>
      <dgm:spPr/>
      <dgm:t>
        <a:bodyPr/>
        <a:lstStyle/>
        <a:p>
          <a:endParaRPr lang="en-US"/>
        </a:p>
      </dgm:t>
    </dgm:pt>
    <dgm:pt modelId="{B53D65AE-A9C7-4BF7-A5B5-81F7668C9A03}">
      <dgm:prSet phldrT="[Text]"/>
      <dgm:spPr/>
      <dgm:t>
        <a:bodyPr/>
        <a:lstStyle/>
        <a:p>
          <a:pPr algn="ctr"/>
          <a:r>
            <a:rPr dirty="0"/>
            <a:t>3</a:t>
          </a:r>
        </a:p>
      </dgm:t>
    </dgm:pt>
    <dgm:pt modelId="{13A76A74-D1C5-4506-9BFF-33CFCD42F1AD}" type="parTrans" cxnId="{68781613-D6A8-4B30-BAA4-65D0D6C6C31B}">
      <dgm:prSet/>
      <dgm:spPr/>
      <dgm:t>
        <a:bodyPr/>
        <a:lstStyle/>
        <a:p>
          <a:endParaRPr lang="en-US"/>
        </a:p>
      </dgm:t>
    </dgm:pt>
    <dgm:pt modelId="{91CFD2AF-3B5A-4F5E-925A-FC1AD20245FC}" type="sibTrans" cxnId="{68781613-D6A8-4B30-BAA4-65D0D6C6C31B}">
      <dgm:prSet/>
      <dgm:spPr/>
      <dgm:t>
        <a:bodyPr/>
        <a:lstStyle/>
        <a:p>
          <a:endParaRPr lang="en-US"/>
        </a:p>
      </dgm:t>
    </dgm:pt>
    <dgm:pt modelId="{B8EF2A98-C9DE-4477-AB79-37BC259BA7A2}">
      <dgm:prSet phldrT="[Text]"/>
      <dgm:spPr>
        <a:solidFill>
          <a:srgbClr val="0070C0"/>
        </a:solidFill>
      </dgm:spPr>
      <dgm:t>
        <a:bodyPr/>
        <a:lstStyle/>
        <a:p>
          <a:pPr algn="r"/>
          <a:r>
            <a:rPr dirty="0"/>
            <a:t>Mes</a:t>
          </a:r>
        </a:p>
      </dgm:t>
    </dgm:pt>
    <dgm:pt modelId="{155EDC0C-6C0C-4D5C-BE7E-0EF183ED259E}" type="parTrans" cxnId="{CA45C884-98B6-4D7B-987C-F4253E525ACF}">
      <dgm:prSet/>
      <dgm:spPr/>
      <dgm:t>
        <a:bodyPr/>
        <a:lstStyle/>
        <a:p>
          <a:endParaRPr lang="en-US"/>
        </a:p>
      </dgm:t>
    </dgm:pt>
    <dgm:pt modelId="{9ED8F643-0CFE-49E4-A2BF-1BE47C9867AB}" type="sibTrans" cxnId="{CA45C884-98B6-4D7B-987C-F4253E525ACF}">
      <dgm:prSet/>
      <dgm:spPr/>
      <dgm:t>
        <a:bodyPr/>
        <a:lstStyle/>
        <a:p>
          <a:endParaRPr lang="en-US"/>
        </a:p>
      </dgm:t>
    </dgm:pt>
    <dgm:pt modelId="{960956CD-8EF3-4114-8D54-355D9B953D90}">
      <dgm:prSet phldrT="[Text]"/>
      <dgm:spPr/>
      <dgm:t>
        <a:bodyPr/>
        <a:lstStyle/>
        <a:p>
          <a:pPr algn="ctr"/>
          <a:r>
            <a:rPr dirty="0"/>
            <a:t>4</a:t>
          </a:r>
        </a:p>
      </dgm:t>
    </dgm:pt>
    <dgm:pt modelId="{1BC74E7F-BB17-4D8A-9F80-D0F897218C9A}" type="parTrans" cxnId="{E945CB86-1FCD-4B5B-A99B-F42AD08A3E31}">
      <dgm:prSet/>
      <dgm:spPr/>
      <dgm:t>
        <a:bodyPr/>
        <a:lstStyle/>
        <a:p>
          <a:endParaRPr lang="en-US"/>
        </a:p>
      </dgm:t>
    </dgm:pt>
    <dgm:pt modelId="{3A7A5760-A41A-424D-9903-6F1335509A57}" type="sibTrans" cxnId="{E945CB86-1FCD-4B5B-A99B-F42AD08A3E31}">
      <dgm:prSet/>
      <dgm:spPr/>
      <dgm:t>
        <a:bodyPr/>
        <a:lstStyle/>
        <a:p>
          <a:endParaRPr lang="en-US"/>
        </a:p>
      </dgm:t>
    </dgm:pt>
    <dgm:pt modelId="{259BDDFC-9350-4668-8A57-6B3906D10B76}">
      <dgm:prSet phldrT="[Text]"/>
      <dgm:spPr>
        <a:solidFill>
          <a:srgbClr val="0070C0"/>
        </a:solidFill>
      </dgm:spPr>
      <dgm:t>
        <a:bodyPr/>
        <a:lstStyle/>
        <a:p>
          <a:pPr algn="r"/>
          <a:r>
            <a:rPr dirty="0"/>
            <a:t>Mes</a:t>
          </a:r>
        </a:p>
      </dgm:t>
    </dgm:pt>
    <dgm:pt modelId="{E3E39FEE-72F4-4349-9478-D8478323BDB1}" type="parTrans" cxnId="{079646BD-8F69-4DBA-BB49-065F93E6EA9D}">
      <dgm:prSet/>
      <dgm:spPr/>
      <dgm:t>
        <a:bodyPr/>
        <a:lstStyle/>
        <a:p>
          <a:endParaRPr lang="en-US"/>
        </a:p>
      </dgm:t>
    </dgm:pt>
    <dgm:pt modelId="{EAD50BD4-DBC2-4A37-B441-1CB19BF6D045}" type="sibTrans" cxnId="{079646BD-8F69-4DBA-BB49-065F93E6EA9D}">
      <dgm:prSet/>
      <dgm:spPr/>
      <dgm:t>
        <a:bodyPr/>
        <a:lstStyle/>
        <a:p>
          <a:endParaRPr lang="en-US"/>
        </a:p>
      </dgm:t>
    </dgm:pt>
    <dgm:pt modelId="{A6A75F2A-DCBA-4761-885B-FE0418647564}">
      <dgm:prSet phldrT="[Text]"/>
      <dgm:spPr/>
      <dgm:t>
        <a:bodyPr/>
        <a:lstStyle/>
        <a:p>
          <a:pPr algn="ctr"/>
          <a:r>
            <a:rPr dirty="0"/>
            <a:t>5</a:t>
          </a:r>
        </a:p>
      </dgm:t>
    </dgm:pt>
    <dgm:pt modelId="{B44F0C55-5770-4B9C-AED0-83E16FB7010B}" type="parTrans" cxnId="{F6933816-DB03-4C65-BD70-E525A987D38B}">
      <dgm:prSet/>
      <dgm:spPr/>
      <dgm:t>
        <a:bodyPr/>
        <a:lstStyle/>
        <a:p>
          <a:endParaRPr lang="en-US"/>
        </a:p>
      </dgm:t>
    </dgm:pt>
    <dgm:pt modelId="{88AA217A-70BD-4E44-85BF-E8F850B7B715}" type="sibTrans" cxnId="{F6933816-DB03-4C65-BD70-E525A987D38B}">
      <dgm:prSet/>
      <dgm:spPr/>
      <dgm:t>
        <a:bodyPr/>
        <a:lstStyle/>
        <a:p>
          <a:endParaRPr lang="en-US"/>
        </a:p>
      </dgm:t>
    </dgm:pt>
    <dgm:pt modelId="{02B94D32-DEEA-4C79-8E01-1201A8BDE4D1}">
      <dgm:prSet phldrT="[Text]"/>
      <dgm:spPr>
        <a:solidFill>
          <a:srgbClr val="0070C0"/>
        </a:solidFill>
      </dgm:spPr>
      <dgm:t>
        <a:bodyPr/>
        <a:lstStyle/>
        <a:p>
          <a:pPr algn="r"/>
          <a:r>
            <a:rPr dirty="0"/>
            <a:t>Mes</a:t>
          </a:r>
        </a:p>
      </dgm:t>
    </dgm:pt>
    <dgm:pt modelId="{E5344DF5-94C7-4BA6-BD57-B087887B0B4A}" type="parTrans" cxnId="{D93F92A5-3590-42D8-A23F-688B301A01B8}">
      <dgm:prSet/>
      <dgm:spPr/>
      <dgm:t>
        <a:bodyPr/>
        <a:lstStyle/>
        <a:p>
          <a:endParaRPr lang="en-US"/>
        </a:p>
      </dgm:t>
    </dgm:pt>
    <dgm:pt modelId="{82B299C2-368B-4BF1-BAF4-561B1C819520}" type="sibTrans" cxnId="{D93F92A5-3590-42D8-A23F-688B301A01B8}">
      <dgm:prSet/>
      <dgm:spPr/>
      <dgm:t>
        <a:bodyPr/>
        <a:lstStyle/>
        <a:p>
          <a:endParaRPr lang="en-US"/>
        </a:p>
      </dgm:t>
    </dgm:pt>
    <dgm:pt modelId="{144C7E06-03D4-45B7-BE15-EA4230564D0E}">
      <dgm:prSet phldrT="[Text]"/>
      <dgm:spPr/>
      <dgm:t>
        <a:bodyPr/>
        <a:lstStyle/>
        <a:p>
          <a:pPr algn="ctr"/>
          <a:r>
            <a:rPr dirty="0"/>
            <a:t>6</a:t>
          </a:r>
        </a:p>
      </dgm:t>
    </dgm:pt>
    <dgm:pt modelId="{04F970DA-BE5C-41A9-BC33-6AC0B31B739A}" type="parTrans" cxnId="{25641448-B95D-4118-8BB8-A7712505EC03}">
      <dgm:prSet/>
      <dgm:spPr/>
      <dgm:t>
        <a:bodyPr/>
        <a:lstStyle/>
        <a:p>
          <a:endParaRPr lang="en-US"/>
        </a:p>
      </dgm:t>
    </dgm:pt>
    <dgm:pt modelId="{22995C0B-42DE-48EB-8632-9003631C9543}" type="sibTrans" cxnId="{25641448-B95D-4118-8BB8-A7712505EC03}">
      <dgm:prSet/>
      <dgm:spPr/>
      <dgm:t>
        <a:bodyPr/>
        <a:lstStyle/>
        <a:p>
          <a:endParaRPr lang="en-US"/>
        </a:p>
      </dgm:t>
    </dgm:pt>
    <dgm:pt modelId="{E71D1CA5-0EDF-4EF4-BE50-BD66C0487C0C}">
      <dgm:prSet phldrT="[Text]"/>
      <dgm:spPr>
        <a:solidFill>
          <a:srgbClr val="0070C0"/>
        </a:solidFill>
      </dgm:spPr>
      <dgm:t>
        <a:bodyPr/>
        <a:lstStyle/>
        <a:p>
          <a:pPr algn="r"/>
          <a:r>
            <a:rPr dirty="0"/>
            <a:t>Mes</a:t>
          </a:r>
        </a:p>
      </dgm:t>
    </dgm:pt>
    <dgm:pt modelId="{E30864CC-E2FF-4A86-B713-C84F44CC2F9A}" type="parTrans" cxnId="{72922D8C-BFF0-4C77-BF18-D3EACDAAD47F}">
      <dgm:prSet/>
      <dgm:spPr/>
      <dgm:t>
        <a:bodyPr/>
        <a:lstStyle/>
        <a:p>
          <a:endParaRPr lang="en-US"/>
        </a:p>
      </dgm:t>
    </dgm:pt>
    <dgm:pt modelId="{0151ADD1-B336-40D2-9AE6-4EC8B07725AC}" type="sibTrans" cxnId="{72922D8C-BFF0-4C77-BF18-D3EACDAAD47F}">
      <dgm:prSet/>
      <dgm:spPr/>
      <dgm:t>
        <a:bodyPr/>
        <a:lstStyle/>
        <a:p>
          <a:endParaRPr lang="en-US"/>
        </a:p>
      </dgm:t>
    </dgm:pt>
    <dgm:pt modelId="{22A66F9A-FDE0-4875-A571-9A20DCB13749}">
      <dgm:prSet phldrT="[Text]"/>
      <dgm:spPr/>
      <dgm:t>
        <a:bodyPr/>
        <a:lstStyle/>
        <a:p>
          <a:pPr algn="r"/>
          <a:r>
            <a:rPr dirty="0"/>
            <a:t>7</a:t>
          </a:r>
        </a:p>
      </dgm:t>
    </dgm:pt>
    <dgm:pt modelId="{4E761D62-37B1-4F3B-9917-E5BB5083A10D}" type="parTrans" cxnId="{E0F6D806-5D84-4E43-B697-94D2561FF7A9}">
      <dgm:prSet/>
      <dgm:spPr/>
      <dgm:t>
        <a:bodyPr/>
        <a:lstStyle/>
        <a:p>
          <a:endParaRPr lang="en-US"/>
        </a:p>
      </dgm:t>
    </dgm:pt>
    <dgm:pt modelId="{CA6C68E5-83C5-4AC7-80CC-C30A2D378F5D}" type="sibTrans" cxnId="{E0F6D806-5D84-4E43-B697-94D2561FF7A9}">
      <dgm:prSet/>
      <dgm:spPr/>
      <dgm:t>
        <a:bodyPr/>
        <a:lstStyle/>
        <a:p>
          <a:endParaRPr lang="en-US"/>
        </a:p>
      </dgm:t>
    </dgm:pt>
    <dgm:pt modelId="{01AF806C-E1D7-4EE8-AD6D-02F5E33489B2}">
      <dgm:prSet phldrT="[Text]"/>
      <dgm:spPr>
        <a:solidFill>
          <a:srgbClr val="0070C0"/>
        </a:solidFill>
      </dgm:spPr>
      <dgm:t>
        <a:bodyPr/>
        <a:lstStyle/>
        <a:p>
          <a:pPr algn="r"/>
          <a:r>
            <a:rPr dirty="0"/>
            <a:t>Mes</a:t>
          </a:r>
        </a:p>
      </dgm:t>
    </dgm:pt>
    <dgm:pt modelId="{3DE4C1FD-8617-4B2E-9E2D-C5CFF154B017}" type="parTrans" cxnId="{6EE3E7AF-8206-4247-9218-A04E9CD94632}">
      <dgm:prSet/>
      <dgm:spPr/>
      <dgm:t>
        <a:bodyPr/>
        <a:lstStyle/>
        <a:p>
          <a:endParaRPr lang="en-US"/>
        </a:p>
      </dgm:t>
    </dgm:pt>
    <dgm:pt modelId="{C2FC97CE-DAA6-488F-87A4-0E7813C6E906}" type="sibTrans" cxnId="{6EE3E7AF-8206-4247-9218-A04E9CD94632}">
      <dgm:prSet/>
      <dgm:spPr/>
      <dgm:t>
        <a:bodyPr/>
        <a:lstStyle/>
        <a:p>
          <a:endParaRPr lang="en-US"/>
        </a:p>
      </dgm:t>
    </dgm:pt>
    <dgm:pt modelId="{ED438D6D-C5B4-46F6-877B-5273CE43DF1B}">
      <dgm:prSet phldrT="[Text]"/>
      <dgm:spPr/>
      <dgm:t>
        <a:bodyPr/>
        <a:lstStyle/>
        <a:p>
          <a:pPr algn="r"/>
          <a:r>
            <a:rPr dirty="0"/>
            <a:t>8</a:t>
          </a:r>
        </a:p>
      </dgm:t>
    </dgm:pt>
    <dgm:pt modelId="{B04C3DBA-E2C8-4CA9-BB25-51C4D970147A}" type="parTrans" cxnId="{8EDF9C14-4EF8-4650-A6E9-086A0CE5B232}">
      <dgm:prSet/>
      <dgm:spPr/>
      <dgm:t>
        <a:bodyPr/>
        <a:lstStyle/>
        <a:p>
          <a:endParaRPr lang="en-US"/>
        </a:p>
      </dgm:t>
    </dgm:pt>
    <dgm:pt modelId="{A6362DD4-E922-4A83-9820-3E79ED059CB9}" type="sibTrans" cxnId="{8EDF9C14-4EF8-4650-A6E9-086A0CE5B232}">
      <dgm:prSet/>
      <dgm:spPr/>
      <dgm:t>
        <a:bodyPr/>
        <a:lstStyle/>
        <a:p>
          <a:endParaRPr lang="en-US"/>
        </a:p>
      </dgm:t>
    </dgm:pt>
    <dgm:pt modelId="{63D07367-EE83-4598-BF50-321C1F21D088}">
      <dgm:prSet phldrT="[Text]"/>
      <dgm:spPr>
        <a:solidFill>
          <a:srgbClr val="0070C0"/>
        </a:solidFill>
      </dgm:spPr>
      <dgm:t>
        <a:bodyPr/>
        <a:lstStyle/>
        <a:p>
          <a:r>
            <a:rPr dirty="0"/>
            <a:t>Mes</a:t>
          </a:r>
        </a:p>
      </dgm:t>
    </dgm:pt>
    <dgm:pt modelId="{A9D0F1C4-E3A1-4DE6-AEFF-77DF0AE6284E}" type="sibTrans" cxnId="{80D26E2B-4A27-461C-8E0E-8CFB6F3CD2C1}">
      <dgm:prSet/>
      <dgm:spPr/>
      <dgm:t>
        <a:bodyPr/>
        <a:lstStyle/>
        <a:p>
          <a:endParaRPr lang="en-US"/>
        </a:p>
      </dgm:t>
    </dgm:pt>
    <dgm:pt modelId="{64920C1D-CE04-4D50-9E5A-924523B4252A}" type="parTrans" cxnId="{80D26E2B-4A27-461C-8E0E-8CFB6F3CD2C1}">
      <dgm:prSet/>
      <dgm:spPr/>
      <dgm:t>
        <a:bodyPr/>
        <a:lstStyle/>
        <a:p>
          <a:endParaRPr lang="en-US"/>
        </a:p>
      </dgm:t>
    </dgm:pt>
    <dgm:pt modelId="{A1E81152-BF0D-4AD9-B7DD-1A7C71FD577E}">
      <dgm:prSet phldrT="[Text]"/>
      <dgm:spPr/>
      <dgm:t>
        <a:bodyPr/>
        <a:lstStyle/>
        <a:p>
          <a:pPr algn="ctr"/>
          <a:r>
            <a:rPr dirty="0"/>
            <a:t>1</a:t>
          </a:r>
        </a:p>
      </dgm:t>
    </dgm:pt>
    <dgm:pt modelId="{1791106C-BB60-4000-8262-65913B662C79}" type="sibTrans" cxnId="{563A7B14-BEA6-4EDB-AFFF-2DFD6BC62915}">
      <dgm:prSet/>
      <dgm:spPr/>
      <dgm:t>
        <a:bodyPr/>
        <a:lstStyle/>
        <a:p>
          <a:endParaRPr lang="en-US"/>
        </a:p>
      </dgm:t>
    </dgm:pt>
    <dgm:pt modelId="{FED36C56-A6F6-42BD-857B-05D755C989AF}" type="parTrans" cxnId="{563A7B14-BEA6-4EDB-AFFF-2DFD6BC62915}">
      <dgm:prSet/>
      <dgm:spPr/>
      <dgm:t>
        <a:bodyPr/>
        <a:lstStyle/>
        <a:p>
          <a:endParaRPr lang="en-US"/>
        </a:p>
      </dgm:t>
    </dgm:pt>
    <dgm:pt modelId="{EFC3EAA7-0E20-4891-BF95-2E1F8AD5490F}" type="pres">
      <dgm:prSet presAssocID="{AD125BBE-D335-4FBA-9CBB-A7A3FC1AC242}" presName="Name0" presStyleCnt="0">
        <dgm:presLayoutVars>
          <dgm:dir/>
          <dgm:animLvl val="lvl"/>
          <dgm:resizeHandles val="exact"/>
        </dgm:presLayoutVars>
      </dgm:prSet>
      <dgm:spPr/>
      <dgm:t>
        <a:bodyPr/>
        <a:lstStyle/>
        <a:p>
          <a:endParaRPr lang="en-US"/>
        </a:p>
      </dgm:t>
    </dgm:pt>
    <dgm:pt modelId="{26B08172-5F44-448D-A099-6FBBE4116705}" type="pres">
      <dgm:prSet presAssocID="{63D07367-EE83-4598-BF50-321C1F21D088}" presName="compositeNode" presStyleCnt="0">
        <dgm:presLayoutVars>
          <dgm:bulletEnabled val="1"/>
        </dgm:presLayoutVars>
      </dgm:prSet>
      <dgm:spPr/>
    </dgm:pt>
    <dgm:pt modelId="{481ED34A-FB42-4791-832C-306D25F86B83}" type="pres">
      <dgm:prSet presAssocID="{63D07367-EE83-4598-BF50-321C1F21D088}" presName="bgRect" presStyleLbl="node1" presStyleIdx="0" presStyleCnt="8" custScaleX="78891" custScaleY="103899" custLinFactNeighborY="-1788"/>
      <dgm:spPr/>
      <dgm:t>
        <a:bodyPr/>
        <a:lstStyle/>
        <a:p>
          <a:endParaRPr lang="en-US"/>
        </a:p>
      </dgm:t>
    </dgm:pt>
    <dgm:pt modelId="{3D342F14-8F87-4171-9AFD-BCF3F31C3517}" type="pres">
      <dgm:prSet presAssocID="{63D07367-EE83-4598-BF50-321C1F21D088}" presName="parentNode" presStyleLbl="node1" presStyleIdx="0" presStyleCnt="8">
        <dgm:presLayoutVars>
          <dgm:chMax val="0"/>
          <dgm:bulletEnabled val="1"/>
        </dgm:presLayoutVars>
      </dgm:prSet>
      <dgm:spPr/>
      <dgm:t>
        <a:bodyPr/>
        <a:lstStyle/>
        <a:p>
          <a:endParaRPr lang="en-US"/>
        </a:p>
      </dgm:t>
    </dgm:pt>
    <dgm:pt modelId="{CE1FF248-920D-4423-9A97-DDB50EBCAAA4}" type="pres">
      <dgm:prSet presAssocID="{63D07367-EE83-4598-BF50-321C1F21D088}" presName="childNode" presStyleLbl="node1" presStyleIdx="0" presStyleCnt="8">
        <dgm:presLayoutVars>
          <dgm:bulletEnabled val="1"/>
        </dgm:presLayoutVars>
      </dgm:prSet>
      <dgm:spPr/>
      <dgm:t>
        <a:bodyPr/>
        <a:lstStyle/>
        <a:p>
          <a:endParaRPr lang="en-US"/>
        </a:p>
      </dgm:t>
    </dgm:pt>
    <dgm:pt modelId="{F9922A21-2901-408C-9AAB-86D4903A20E1}" type="pres">
      <dgm:prSet presAssocID="{A9D0F1C4-E3A1-4DE6-AEFF-77DF0AE6284E}" presName="hSp" presStyleCnt="0"/>
      <dgm:spPr/>
    </dgm:pt>
    <dgm:pt modelId="{EC3B28F4-D350-4A2D-8830-BBFB78A5B167}" type="pres">
      <dgm:prSet presAssocID="{A9D0F1C4-E3A1-4DE6-AEFF-77DF0AE6284E}" presName="vProcSp" presStyleCnt="0"/>
      <dgm:spPr/>
    </dgm:pt>
    <dgm:pt modelId="{D8C90BD6-B1C5-46AA-BE31-881E264331F3}" type="pres">
      <dgm:prSet presAssocID="{A9D0F1C4-E3A1-4DE6-AEFF-77DF0AE6284E}" presName="vSp1" presStyleCnt="0"/>
      <dgm:spPr/>
    </dgm:pt>
    <dgm:pt modelId="{8159F9CE-E531-4EDC-92A0-6B8495D951E2}" type="pres">
      <dgm:prSet presAssocID="{A9D0F1C4-E3A1-4DE6-AEFF-77DF0AE6284E}" presName="simulatedConn" presStyleLbl="solidFgAcc1" presStyleIdx="0" presStyleCnt="7"/>
      <dgm:spPr/>
    </dgm:pt>
    <dgm:pt modelId="{2D3C71B6-51F0-4297-A19D-0E8542D3EA87}" type="pres">
      <dgm:prSet presAssocID="{A9D0F1C4-E3A1-4DE6-AEFF-77DF0AE6284E}" presName="vSp2" presStyleCnt="0"/>
      <dgm:spPr/>
    </dgm:pt>
    <dgm:pt modelId="{76B9CEF5-E2DB-4715-814B-940A3E58950C}" type="pres">
      <dgm:prSet presAssocID="{A9D0F1C4-E3A1-4DE6-AEFF-77DF0AE6284E}" presName="sibTrans" presStyleCnt="0"/>
      <dgm:spPr/>
    </dgm:pt>
    <dgm:pt modelId="{2A972414-2409-4F87-8F8B-2628176A48C9}" type="pres">
      <dgm:prSet presAssocID="{FAD6CCE1-7933-43B5-8ED7-A9DE1433501D}" presName="compositeNode" presStyleCnt="0">
        <dgm:presLayoutVars>
          <dgm:bulletEnabled val="1"/>
        </dgm:presLayoutVars>
      </dgm:prSet>
      <dgm:spPr/>
    </dgm:pt>
    <dgm:pt modelId="{A5381C51-460A-4518-92B3-08CC2532E398}" type="pres">
      <dgm:prSet presAssocID="{FAD6CCE1-7933-43B5-8ED7-A9DE1433501D}" presName="bgRect" presStyleLbl="node1" presStyleIdx="1" presStyleCnt="8" custLinFactNeighborX="2196" custLinFactNeighborY="2311"/>
      <dgm:spPr/>
      <dgm:t>
        <a:bodyPr/>
        <a:lstStyle/>
        <a:p>
          <a:endParaRPr lang="en-US"/>
        </a:p>
      </dgm:t>
    </dgm:pt>
    <dgm:pt modelId="{1E5C1D72-1856-4790-B6A7-400A33787C03}" type="pres">
      <dgm:prSet presAssocID="{FAD6CCE1-7933-43B5-8ED7-A9DE1433501D}" presName="parentNode" presStyleLbl="node1" presStyleIdx="1" presStyleCnt="8">
        <dgm:presLayoutVars>
          <dgm:chMax val="0"/>
          <dgm:bulletEnabled val="1"/>
        </dgm:presLayoutVars>
      </dgm:prSet>
      <dgm:spPr/>
      <dgm:t>
        <a:bodyPr/>
        <a:lstStyle/>
        <a:p>
          <a:endParaRPr lang="en-US"/>
        </a:p>
      </dgm:t>
    </dgm:pt>
    <dgm:pt modelId="{9A4AE64F-A4E3-466F-940F-6DE7998B1993}" type="pres">
      <dgm:prSet presAssocID="{FAD6CCE1-7933-43B5-8ED7-A9DE1433501D}" presName="childNode" presStyleLbl="node1" presStyleIdx="1" presStyleCnt="8">
        <dgm:presLayoutVars>
          <dgm:bulletEnabled val="1"/>
        </dgm:presLayoutVars>
      </dgm:prSet>
      <dgm:spPr/>
      <dgm:t>
        <a:bodyPr/>
        <a:lstStyle/>
        <a:p>
          <a:endParaRPr lang="en-US"/>
        </a:p>
      </dgm:t>
    </dgm:pt>
    <dgm:pt modelId="{AB7C7CA8-6F22-4F26-B643-95BA93096E2E}" type="pres">
      <dgm:prSet presAssocID="{DE6A1467-7AF9-462B-970B-DDE127996C20}" presName="hSp" presStyleCnt="0"/>
      <dgm:spPr/>
    </dgm:pt>
    <dgm:pt modelId="{D55AD210-0D96-4595-9747-2046DC80F718}" type="pres">
      <dgm:prSet presAssocID="{DE6A1467-7AF9-462B-970B-DDE127996C20}" presName="vProcSp" presStyleCnt="0"/>
      <dgm:spPr/>
    </dgm:pt>
    <dgm:pt modelId="{DFEDA8C6-94C4-453C-A9FD-EFF3002AFF76}" type="pres">
      <dgm:prSet presAssocID="{DE6A1467-7AF9-462B-970B-DDE127996C20}" presName="vSp1" presStyleCnt="0"/>
      <dgm:spPr/>
    </dgm:pt>
    <dgm:pt modelId="{A53F5625-F7DE-4DCB-A777-CDF15E64F2ED}" type="pres">
      <dgm:prSet presAssocID="{DE6A1467-7AF9-462B-970B-DDE127996C20}" presName="simulatedConn" presStyleLbl="solidFgAcc1" presStyleIdx="1" presStyleCnt="7"/>
      <dgm:spPr/>
    </dgm:pt>
    <dgm:pt modelId="{FBCFA2D1-9D64-4BA2-A14A-D70EC6C7173F}" type="pres">
      <dgm:prSet presAssocID="{DE6A1467-7AF9-462B-970B-DDE127996C20}" presName="vSp2" presStyleCnt="0"/>
      <dgm:spPr/>
    </dgm:pt>
    <dgm:pt modelId="{3EEBBCDE-3703-4CEA-8009-9A833ED6C806}" type="pres">
      <dgm:prSet presAssocID="{DE6A1467-7AF9-462B-970B-DDE127996C20}" presName="sibTrans" presStyleCnt="0"/>
      <dgm:spPr/>
    </dgm:pt>
    <dgm:pt modelId="{003C69DE-0D59-4C80-8DE6-40206E00ACF3}" type="pres">
      <dgm:prSet presAssocID="{FE2ED0FA-64D8-464A-B4A8-559444897CEB}" presName="compositeNode" presStyleCnt="0">
        <dgm:presLayoutVars>
          <dgm:bulletEnabled val="1"/>
        </dgm:presLayoutVars>
      </dgm:prSet>
      <dgm:spPr/>
    </dgm:pt>
    <dgm:pt modelId="{AFCBFC7E-25E0-4AC3-8A0E-FC4D5CD42F36}" type="pres">
      <dgm:prSet presAssocID="{FE2ED0FA-64D8-464A-B4A8-559444897CEB}" presName="bgRect" presStyleLbl="node1" presStyleIdx="2" presStyleCnt="8"/>
      <dgm:spPr/>
      <dgm:t>
        <a:bodyPr/>
        <a:lstStyle/>
        <a:p>
          <a:endParaRPr lang="en-US"/>
        </a:p>
      </dgm:t>
    </dgm:pt>
    <dgm:pt modelId="{E2E15D84-5538-420E-9761-6036C9936AEF}" type="pres">
      <dgm:prSet presAssocID="{FE2ED0FA-64D8-464A-B4A8-559444897CEB}" presName="parentNode" presStyleLbl="node1" presStyleIdx="2" presStyleCnt="8">
        <dgm:presLayoutVars>
          <dgm:chMax val="0"/>
          <dgm:bulletEnabled val="1"/>
        </dgm:presLayoutVars>
      </dgm:prSet>
      <dgm:spPr/>
      <dgm:t>
        <a:bodyPr/>
        <a:lstStyle/>
        <a:p>
          <a:endParaRPr lang="en-US"/>
        </a:p>
      </dgm:t>
    </dgm:pt>
    <dgm:pt modelId="{E19BEAA1-6EF4-4258-A2D2-E4F88A84E773}" type="pres">
      <dgm:prSet presAssocID="{FE2ED0FA-64D8-464A-B4A8-559444897CEB}" presName="childNode" presStyleLbl="node1" presStyleIdx="2" presStyleCnt="8">
        <dgm:presLayoutVars>
          <dgm:bulletEnabled val="1"/>
        </dgm:presLayoutVars>
      </dgm:prSet>
      <dgm:spPr/>
      <dgm:t>
        <a:bodyPr/>
        <a:lstStyle/>
        <a:p>
          <a:endParaRPr lang="en-US"/>
        </a:p>
      </dgm:t>
    </dgm:pt>
    <dgm:pt modelId="{49564929-6268-403E-9141-2C4C291B90DC}" type="pres">
      <dgm:prSet presAssocID="{8A032875-3406-4607-98A3-9A43B1A41EE8}" presName="hSp" presStyleCnt="0"/>
      <dgm:spPr/>
    </dgm:pt>
    <dgm:pt modelId="{E70E03FC-B1A5-444A-A1E7-A3BC10013A21}" type="pres">
      <dgm:prSet presAssocID="{8A032875-3406-4607-98A3-9A43B1A41EE8}" presName="vProcSp" presStyleCnt="0"/>
      <dgm:spPr/>
    </dgm:pt>
    <dgm:pt modelId="{33FA297B-AE41-4A94-B833-78D3FE4419AD}" type="pres">
      <dgm:prSet presAssocID="{8A032875-3406-4607-98A3-9A43B1A41EE8}" presName="vSp1" presStyleCnt="0"/>
      <dgm:spPr/>
    </dgm:pt>
    <dgm:pt modelId="{1FD34BC2-C630-42A0-8E73-1E649C57A9EA}" type="pres">
      <dgm:prSet presAssocID="{8A032875-3406-4607-98A3-9A43B1A41EE8}" presName="simulatedConn" presStyleLbl="solidFgAcc1" presStyleIdx="2" presStyleCnt="7"/>
      <dgm:spPr/>
    </dgm:pt>
    <dgm:pt modelId="{3520983C-49EE-438E-85F5-FB224728E824}" type="pres">
      <dgm:prSet presAssocID="{8A032875-3406-4607-98A3-9A43B1A41EE8}" presName="vSp2" presStyleCnt="0"/>
      <dgm:spPr/>
    </dgm:pt>
    <dgm:pt modelId="{17957E79-2F29-43AB-B0D2-855BE2A325AE}" type="pres">
      <dgm:prSet presAssocID="{8A032875-3406-4607-98A3-9A43B1A41EE8}" presName="sibTrans" presStyleCnt="0"/>
      <dgm:spPr/>
    </dgm:pt>
    <dgm:pt modelId="{6AF47D28-F37A-47D1-B6FE-640CBFA3EBE1}" type="pres">
      <dgm:prSet presAssocID="{B8EF2A98-C9DE-4477-AB79-37BC259BA7A2}" presName="compositeNode" presStyleCnt="0">
        <dgm:presLayoutVars>
          <dgm:bulletEnabled val="1"/>
        </dgm:presLayoutVars>
      </dgm:prSet>
      <dgm:spPr/>
    </dgm:pt>
    <dgm:pt modelId="{12733D8D-7AA1-414B-8387-0BB1BB0C6E08}" type="pres">
      <dgm:prSet presAssocID="{B8EF2A98-C9DE-4477-AB79-37BC259BA7A2}" presName="bgRect" presStyleLbl="node1" presStyleIdx="3" presStyleCnt="8"/>
      <dgm:spPr/>
      <dgm:t>
        <a:bodyPr/>
        <a:lstStyle/>
        <a:p>
          <a:endParaRPr lang="en-US"/>
        </a:p>
      </dgm:t>
    </dgm:pt>
    <dgm:pt modelId="{2EDAA5A6-1C16-497C-8590-CAD5E922057A}" type="pres">
      <dgm:prSet presAssocID="{B8EF2A98-C9DE-4477-AB79-37BC259BA7A2}" presName="parentNode" presStyleLbl="node1" presStyleIdx="3" presStyleCnt="8">
        <dgm:presLayoutVars>
          <dgm:chMax val="0"/>
          <dgm:bulletEnabled val="1"/>
        </dgm:presLayoutVars>
      </dgm:prSet>
      <dgm:spPr/>
      <dgm:t>
        <a:bodyPr/>
        <a:lstStyle/>
        <a:p>
          <a:endParaRPr lang="en-US"/>
        </a:p>
      </dgm:t>
    </dgm:pt>
    <dgm:pt modelId="{556232B1-BC49-45DB-BE43-1CDDBF58312B}" type="pres">
      <dgm:prSet presAssocID="{B8EF2A98-C9DE-4477-AB79-37BC259BA7A2}" presName="childNode" presStyleLbl="node1" presStyleIdx="3" presStyleCnt="8">
        <dgm:presLayoutVars>
          <dgm:bulletEnabled val="1"/>
        </dgm:presLayoutVars>
      </dgm:prSet>
      <dgm:spPr/>
      <dgm:t>
        <a:bodyPr/>
        <a:lstStyle/>
        <a:p>
          <a:endParaRPr lang="en-US"/>
        </a:p>
      </dgm:t>
    </dgm:pt>
    <dgm:pt modelId="{4A10BDC9-B18B-47CC-B130-E7C1F373FF41}" type="pres">
      <dgm:prSet presAssocID="{9ED8F643-0CFE-49E4-A2BF-1BE47C9867AB}" presName="hSp" presStyleCnt="0"/>
      <dgm:spPr/>
    </dgm:pt>
    <dgm:pt modelId="{79CFA16C-C283-4A28-87FB-97F66FE15249}" type="pres">
      <dgm:prSet presAssocID="{9ED8F643-0CFE-49E4-A2BF-1BE47C9867AB}" presName="vProcSp" presStyleCnt="0"/>
      <dgm:spPr/>
    </dgm:pt>
    <dgm:pt modelId="{E684ADBF-7AA2-484E-B2F7-3783EF71F393}" type="pres">
      <dgm:prSet presAssocID="{9ED8F643-0CFE-49E4-A2BF-1BE47C9867AB}" presName="vSp1" presStyleCnt="0"/>
      <dgm:spPr/>
    </dgm:pt>
    <dgm:pt modelId="{98EC5AE5-8395-4111-9369-0DAF626AD7EE}" type="pres">
      <dgm:prSet presAssocID="{9ED8F643-0CFE-49E4-A2BF-1BE47C9867AB}" presName="simulatedConn" presStyleLbl="solidFgAcc1" presStyleIdx="3" presStyleCnt="7"/>
      <dgm:spPr/>
    </dgm:pt>
    <dgm:pt modelId="{49C3017B-04D6-4121-81DC-EA0ED51D5CDA}" type="pres">
      <dgm:prSet presAssocID="{9ED8F643-0CFE-49E4-A2BF-1BE47C9867AB}" presName="vSp2" presStyleCnt="0"/>
      <dgm:spPr/>
    </dgm:pt>
    <dgm:pt modelId="{49DA6B51-7310-4BA5-8F50-4B60D95EFB75}" type="pres">
      <dgm:prSet presAssocID="{9ED8F643-0CFE-49E4-A2BF-1BE47C9867AB}" presName="sibTrans" presStyleCnt="0"/>
      <dgm:spPr/>
    </dgm:pt>
    <dgm:pt modelId="{3DCAC881-9753-46E9-86DB-A2D0F20C7CBD}" type="pres">
      <dgm:prSet presAssocID="{259BDDFC-9350-4668-8A57-6B3906D10B76}" presName="compositeNode" presStyleCnt="0">
        <dgm:presLayoutVars>
          <dgm:bulletEnabled val="1"/>
        </dgm:presLayoutVars>
      </dgm:prSet>
      <dgm:spPr/>
    </dgm:pt>
    <dgm:pt modelId="{89A2951F-597C-4E92-855F-7D908DA68272}" type="pres">
      <dgm:prSet presAssocID="{259BDDFC-9350-4668-8A57-6B3906D10B76}" presName="bgRect" presStyleLbl="node1" presStyleIdx="4" presStyleCnt="8"/>
      <dgm:spPr/>
      <dgm:t>
        <a:bodyPr/>
        <a:lstStyle/>
        <a:p>
          <a:endParaRPr lang="en-US"/>
        </a:p>
      </dgm:t>
    </dgm:pt>
    <dgm:pt modelId="{D26AD2B2-4770-45A1-B9D7-C62A82D34E34}" type="pres">
      <dgm:prSet presAssocID="{259BDDFC-9350-4668-8A57-6B3906D10B76}" presName="parentNode" presStyleLbl="node1" presStyleIdx="4" presStyleCnt="8">
        <dgm:presLayoutVars>
          <dgm:chMax val="0"/>
          <dgm:bulletEnabled val="1"/>
        </dgm:presLayoutVars>
      </dgm:prSet>
      <dgm:spPr/>
      <dgm:t>
        <a:bodyPr/>
        <a:lstStyle/>
        <a:p>
          <a:endParaRPr lang="en-US"/>
        </a:p>
      </dgm:t>
    </dgm:pt>
    <dgm:pt modelId="{E0C90F4D-320C-41F0-A85D-1912C8186F20}" type="pres">
      <dgm:prSet presAssocID="{259BDDFC-9350-4668-8A57-6B3906D10B76}" presName="childNode" presStyleLbl="node1" presStyleIdx="4" presStyleCnt="8">
        <dgm:presLayoutVars>
          <dgm:bulletEnabled val="1"/>
        </dgm:presLayoutVars>
      </dgm:prSet>
      <dgm:spPr/>
      <dgm:t>
        <a:bodyPr/>
        <a:lstStyle/>
        <a:p>
          <a:endParaRPr lang="en-US"/>
        </a:p>
      </dgm:t>
    </dgm:pt>
    <dgm:pt modelId="{8E9D0102-2F6E-4BF4-879B-96C6D72CB9CC}" type="pres">
      <dgm:prSet presAssocID="{EAD50BD4-DBC2-4A37-B441-1CB19BF6D045}" presName="hSp" presStyleCnt="0"/>
      <dgm:spPr/>
    </dgm:pt>
    <dgm:pt modelId="{FE449ABD-B65C-4BE8-9EA7-63779D77C7A7}" type="pres">
      <dgm:prSet presAssocID="{EAD50BD4-DBC2-4A37-B441-1CB19BF6D045}" presName="vProcSp" presStyleCnt="0"/>
      <dgm:spPr/>
    </dgm:pt>
    <dgm:pt modelId="{AC5FEEEA-E86B-4665-A7E5-ECC132AC2483}" type="pres">
      <dgm:prSet presAssocID="{EAD50BD4-DBC2-4A37-B441-1CB19BF6D045}" presName="vSp1" presStyleCnt="0"/>
      <dgm:spPr/>
    </dgm:pt>
    <dgm:pt modelId="{081752A7-AF3E-477D-8170-B1EEBEFF6D1F}" type="pres">
      <dgm:prSet presAssocID="{EAD50BD4-DBC2-4A37-B441-1CB19BF6D045}" presName="simulatedConn" presStyleLbl="solidFgAcc1" presStyleIdx="4" presStyleCnt="7"/>
      <dgm:spPr/>
    </dgm:pt>
    <dgm:pt modelId="{D54F5306-7506-4892-8316-7474923A11BD}" type="pres">
      <dgm:prSet presAssocID="{EAD50BD4-DBC2-4A37-B441-1CB19BF6D045}" presName="vSp2" presStyleCnt="0"/>
      <dgm:spPr/>
    </dgm:pt>
    <dgm:pt modelId="{666158F7-F09D-4A7B-B189-FD9D3A3CF345}" type="pres">
      <dgm:prSet presAssocID="{EAD50BD4-DBC2-4A37-B441-1CB19BF6D045}" presName="sibTrans" presStyleCnt="0"/>
      <dgm:spPr/>
    </dgm:pt>
    <dgm:pt modelId="{A96056E5-A2CD-4605-BA40-59CD4C0A55C0}" type="pres">
      <dgm:prSet presAssocID="{02B94D32-DEEA-4C79-8E01-1201A8BDE4D1}" presName="compositeNode" presStyleCnt="0">
        <dgm:presLayoutVars>
          <dgm:bulletEnabled val="1"/>
        </dgm:presLayoutVars>
      </dgm:prSet>
      <dgm:spPr/>
    </dgm:pt>
    <dgm:pt modelId="{33D0016E-7B38-4391-A1E1-3AF1A0744C4C}" type="pres">
      <dgm:prSet presAssocID="{02B94D32-DEEA-4C79-8E01-1201A8BDE4D1}" presName="bgRect" presStyleLbl="node1" presStyleIdx="5" presStyleCnt="8"/>
      <dgm:spPr/>
      <dgm:t>
        <a:bodyPr/>
        <a:lstStyle/>
        <a:p>
          <a:endParaRPr lang="en-US"/>
        </a:p>
      </dgm:t>
    </dgm:pt>
    <dgm:pt modelId="{F73058E4-11B3-4339-88FD-4D75E15F9026}" type="pres">
      <dgm:prSet presAssocID="{02B94D32-DEEA-4C79-8E01-1201A8BDE4D1}" presName="parentNode" presStyleLbl="node1" presStyleIdx="5" presStyleCnt="8">
        <dgm:presLayoutVars>
          <dgm:chMax val="0"/>
          <dgm:bulletEnabled val="1"/>
        </dgm:presLayoutVars>
      </dgm:prSet>
      <dgm:spPr/>
      <dgm:t>
        <a:bodyPr/>
        <a:lstStyle/>
        <a:p>
          <a:endParaRPr lang="en-US"/>
        </a:p>
      </dgm:t>
    </dgm:pt>
    <dgm:pt modelId="{0F93D4BC-DB62-4A4C-A145-F0276749176A}" type="pres">
      <dgm:prSet presAssocID="{02B94D32-DEEA-4C79-8E01-1201A8BDE4D1}" presName="childNode" presStyleLbl="node1" presStyleIdx="5" presStyleCnt="8">
        <dgm:presLayoutVars>
          <dgm:bulletEnabled val="1"/>
        </dgm:presLayoutVars>
      </dgm:prSet>
      <dgm:spPr/>
      <dgm:t>
        <a:bodyPr/>
        <a:lstStyle/>
        <a:p>
          <a:endParaRPr lang="en-US"/>
        </a:p>
      </dgm:t>
    </dgm:pt>
    <dgm:pt modelId="{C31B3CD1-AB82-4E81-82D1-AD3BC1826D57}" type="pres">
      <dgm:prSet presAssocID="{82B299C2-368B-4BF1-BAF4-561B1C819520}" presName="hSp" presStyleCnt="0"/>
      <dgm:spPr/>
    </dgm:pt>
    <dgm:pt modelId="{A70DA184-5CC5-4DA8-BD0F-A36FDCE27CDD}" type="pres">
      <dgm:prSet presAssocID="{82B299C2-368B-4BF1-BAF4-561B1C819520}" presName="vProcSp" presStyleCnt="0"/>
      <dgm:spPr/>
    </dgm:pt>
    <dgm:pt modelId="{E4871801-526F-4B8D-B2DD-2A2D1D396F12}" type="pres">
      <dgm:prSet presAssocID="{82B299C2-368B-4BF1-BAF4-561B1C819520}" presName="vSp1" presStyleCnt="0"/>
      <dgm:spPr/>
    </dgm:pt>
    <dgm:pt modelId="{7FE6D93B-7C54-4FF3-A5DF-911BA6559A09}" type="pres">
      <dgm:prSet presAssocID="{82B299C2-368B-4BF1-BAF4-561B1C819520}" presName="simulatedConn" presStyleLbl="solidFgAcc1" presStyleIdx="5" presStyleCnt="7"/>
      <dgm:spPr/>
    </dgm:pt>
    <dgm:pt modelId="{E4CE3A3E-C46A-404A-814D-8EEF82551BFE}" type="pres">
      <dgm:prSet presAssocID="{82B299C2-368B-4BF1-BAF4-561B1C819520}" presName="vSp2" presStyleCnt="0"/>
      <dgm:spPr/>
    </dgm:pt>
    <dgm:pt modelId="{DD13A8F6-0899-4A84-91A0-97BFDDDCFC81}" type="pres">
      <dgm:prSet presAssocID="{82B299C2-368B-4BF1-BAF4-561B1C819520}" presName="sibTrans" presStyleCnt="0"/>
      <dgm:spPr/>
    </dgm:pt>
    <dgm:pt modelId="{CB3A7064-C668-45FD-953F-757C9FD81EFB}" type="pres">
      <dgm:prSet presAssocID="{E71D1CA5-0EDF-4EF4-BE50-BD66C0487C0C}" presName="compositeNode" presStyleCnt="0">
        <dgm:presLayoutVars>
          <dgm:bulletEnabled val="1"/>
        </dgm:presLayoutVars>
      </dgm:prSet>
      <dgm:spPr/>
    </dgm:pt>
    <dgm:pt modelId="{A09AFD84-9EE0-43D8-B562-64042810BCA5}" type="pres">
      <dgm:prSet presAssocID="{E71D1CA5-0EDF-4EF4-BE50-BD66C0487C0C}" presName="bgRect" presStyleLbl="node1" presStyleIdx="6" presStyleCnt="8"/>
      <dgm:spPr/>
      <dgm:t>
        <a:bodyPr/>
        <a:lstStyle/>
        <a:p>
          <a:endParaRPr lang="en-US"/>
        </a:p>
      </dgm:t>
    </dgm:pt>
    <dgm:pt modelId="{38FDA564-761B-4ACE-8E2D-0DF19F72AB84}" type="pres">
      <dgm:prSet presAssocID="{E71D1CA5-0EDF-4EF4-BE50-BD66C0487C0C}" presName="parentNode" presStyleLbl="node1" presStyleIdx="6" presStyleCnt="8">
        <dgm:presLayoutVars>
          <dgm:chMax val="0"/>
          <dgm:bulletEnabled val="1"/>
        </dgm:presLayoutVars>
      </dgm:prSet>
      <dgm:spPr/>
      <dgm:t>
        <a:bodyPr/>
        <a:lstStyle/>
        <a:p>
          <a:endParaRPr lang="en-US"/>
        </a:p>
      </dgm:t>
    </dgm:pt>
    <dgm:pt modelId="{CB11C1F2-0ED3-4807-B57B-0047CF137885}" type="pres">
      <dgm:prSet presAssocID="{E71D1CA5-0EDF-4EF4-BE50-BD66C0487C0C}" presName="childNode" presStyleLbl="node1" presStyleIdx="6" presStyleCnt="8">
        <dgm:presLayoutVars>
          <dgm:bulletEnabled val="1"/>
        </dgm:presLayoutVars>
      </dgm:prSet>
      <dgm:spPr/>
      <dgm:t>
        <a:bodyPr/>
        <a:lstStyle/>
        <a:p>
          <a:endParaRPr lang="en-US"/>
        </a:p>
      </dgm:t>
    </dgm:pt>
    <dgm:pt modelId="{52EA3A75-DB38-403F-81DA-E3C853D28C14}" type="pres">
      <dgm:prSet presAssocID="{0151ADD1-B336-40D2-9AE6-4EC8B07725AC}" presName="hSp" presStyleCnt="0"/>
      <dgm:spPr/>
    </dgm:pt>
    <dgm:pt modelId="{95FAD940-7E7B-43D8-A1F6-F69B7154E79E}" type="pres">
      <dgm:prSet presAssocID="{0151ADD1-B336-40D2-9AE6-4EC8B07725AC}" presName="vProcSp" presStyleCnt="0"/>
      <dgm:spPr/>
    </dgm:pt>
    <dgm:pt modelId="{1AC5F59A-73B4-41A7-A34E-AE32DD92FAD7}" type="pres">
      <dgm:prSet presAssocID="{0151ADD1-B336-40D2-9AE6-4EC8B07725AC}" presName="vSp1" presStyleCnt="0"/>
      <dgm:spPr/>
    </dgm:pt>
    <dgm:pt modelId="{37D31B51-FBFE-4159-9044-BF33FA96225E}" type="pres">
      <dgm:prSet presAssocID="{0151ADD1-B336-40D2-9AE6-4EC8B07725AC}" presName="simulatedConn" presStyleLbl="solidFgAcc1" presStyleIdx="6" presStyleCnt="7"/>
      <dgm:spPr/>
    </dgm:pt>
    <dgm:pt modelId="{E2AD9199-A754-49FC-B884-143225CB265F}" type="pres">
      <dgm:prSet presAssocID="{0151ADD1-B336-40D2-9AE6-4EC8B07725AC}" presName="vSp2" presStyleCnt="0"/>
      <dgm:spPr/>
    </dgm:pt>
    <dgm:pt modelId="{1D71459E-2720-4BEC-874E-622369CE6453}" type="pres">
      <dgm:prSet presAssocID="{0151ADD1-B336-40D2-9AE6-4EC8B07725AC}" presName="sibTrans" presStyleCnt="0"/>
      <dgm:spPr/>
    </dgm:pt>
    <dgm:pt modelId="{5726179E-9F2D-47E0-BE28-347FD6FC2050}" type="pres">
      <dgm:prSet presAssocID="{01AF806C-E1D7-4EE8-AD6D-02F5E33489B2}" presName="compositeNode" presStyleCnt="0">
        <dgm:presLayoutVars>
          <dgm:bulletEnabled val="1"/>
        </dgm:presLayoutVars>
      </dgm:prSet>
      <dgm:spPr/>
    </dgm:pt>
    <dgm:pt modelId="{F389AE3F-4466-4A08-A813-F775568D5B6E}" type="pres">
      <dgm:prSet presAssocID="{01AF806C-E1D7-4EE8-AD6D-02F5E33489B2}" presName="bgRect" presStyleLbl="node1" presStyleIdx="7" presStyleCnt="8"/>
      <dgm:spPr/>
      <dgm:t>
        <a:bodyPr/>
        <a:lstStyle/>
        <a:p>
          <a:endParaRPr lang="en-US"/>
        </a:p>
      </dgm:t>
    </dgm:pt>
    <dgm:pt modelId="{5650D474-E145-4339-8133-0204288967D7}" type="pres">
      <dgm:prSet presAssocID="{01AF806C-E1D7-4EE8-AD6D-02F5E33489B2}" presName="parentNode" presStyleLbl="node1" presStyleIdx="7" presStyleCnt="8">
        <dgm:presLayoutVars>
          <dgm:chMax val="0"/>
          <dgm:bulletEnabled val="1"/>
        </dgm:presLayoutVars>
      </dgm:prSet>
      <dgm:spPr/>
      <dgm:t>
        <a:bodyPr/>
        <a:lstStyle/>
        <a:p>
          <a:endParaRPr lang="en-US"/>
        </a:p>
      </dgm:t>
    </dgm:pt>
    <dgm:pt modelId="{EC17F69B-ABA0-48E6-8480-201905EF4FD2}" type="pres">
      <dgm:prSet presAssocID="{01AF806C-E1D7-4EE8-AD6D-02F5E33489B2}" presName="childNode" presStyleLbl="node1" presStyleIdx="7" presStyleCnt="8">
        <dgm:presLayoutVars>
          <dgm:bulletEnabled val="1"/>
        </dgm:presLayoutVars>
      </dgm:prSet>
      <dgm:spPr/>
      <dgm:t>
        <a:bodyPr/>
        <a:lstStyle/>
        <a:p>
          <a:endParaRPr lang="en-US"/>
        </a:p>
      </dgm:t>
    </dgm:pt>
  </dgm:ptLst>
  <dgm:cxnLst>
    <dgm:cxn modelId="{E945CB86-1FCD-4B5B-A99B-F42AD08A3E31}" srcId="{B8EF2A98-C9DE-4477-AB79-37BC259BA7A2}" destId="{960956CD-8EF3-4114-8D54-355D9B953D90}" srcOrd="0" destOrd="0" parTransId="{1BC74E7F-BB17-4D8A-9F80-D0F897218C9A}" sibTransId="{3A7A5760-A41A-424D-9903-6F1335509A57}"/>
    <dgm:cxn modelId="{C417D9B9-498F-46CE-ADD3-A032FC052A45}" srcId="{AD125BBE-D335-4FBA-9CBB-A7A3FC1AC242}" destId="{FAD6CCE1-7933-43B5-8ED7-A9DE1433501D}" srcOrd="1" destOrd="0" parTransId="{4D68AEE6-C376-4E0C-A662-84034AD37C7E}" sibTransId="{DE6A1467-7AF9-462B-970B-DDE127996C20}"/>
    <dgm:cxn modelId="{E0F6D806-5D84-4E43-B697-94D2561FF7A9}" srcId="{E71D1CA5-0EDF-4EF4-BE50-BD66C0487C0C}" destId="{22A66F9A-FDE0-4875-A571-9A20DCB13749}" srcOrd="0" destOrd="0" parTransId="{4E761D62-37B1-4F3B-9917-E5BB5083A10D}" sibTransId="{CA6C68E5-83C5-4AC7-80CC-C30A2D378F5D}"/>
    <dgm:cxn modelId="{EF13EF1D-BDB0-49D0-AE0C-DF6291FE470C}" type="presOf" srcId="{A1E81152-BF0D-4AD9-B7DD-1A7C71FD577E}" destId="{CE1FF248-920D-4423-9A97-DDB50EBCAAA4}" srcOrd="0" destOrd="0" presId="urn:microsoft.com/office/officeart/2005/8/layout/hProcess7"/>
    <dgm:cxn modelId="{37EFAB46-1DA4-4884-9371-5211BB8D85AF}" type="presOf" srcId="{A6A75F2A-DCBA-4761-885B-FE0418647564}" destId="{E0C90F4D-320C-41F0-A85D-1912C8186F20}" srcOrd="0" destOrd="0" presId="urn:microsoft.com/office/officeart/2005/8/layout/hProcess7"/>
    <dgm:cxn modelId="{563A7B14-BEA6-4EDB-AFFF-2DFD6BC62915}" srcId="{63D07367-EE83-4598-BF50-321C1F21D088}" destId="{A1E81152-BF0D-4AD9-B7DD-1A7C71FD577E}" srcOrd="0" destOrd="0" parTransId="{FED36C56-A6F6-42BD-857B-05D755C989AF}" sibTransId="{1791106C-BB60-4000-8262-65913B662C79}"/>
    <dgm:cxn modelId="{AF68130A-C3A2-4234-931E-E170CEB610F6}" type="presOf" srcId="{01AF806C-E1D7-4EE8-AD6D-02F5E33489B2}" destId="{F389AE3F-4466-4A08-A813-F775568D5B6E}" srcOrd="0" destOrd="0" presId="urn:microsoft.com/office/officeart/2005/8/layout/hProcess7"/>
    <dgm:cxn modelId="{8EDF9C14-4EF8-4650-A6E9-086A0CE5B232}" srcId="{01AF806C-E1D7-4EE8-AD6D-02F5E33489B2}" destId="{ED438D6D-C5B4-46F6-877B-5273CE43DF1B}" srcOrd="0" destOrd="0" parTransId="{B04C3DBA-E2C8-4CA9-BB25-51C4D970147A}" sibTransId="{A6362DD4-E922-4A83-9820-3E79ED059CB9}"/>
    <dgm:cxn modelId="{BFB877BD-ED6D-4A47-90F9-B5B40722C8A4}" type="presOf" srcId="{B8EF2A98-C9DE-4477-AB79-37BC259BA7A2}" destId="{2EDAA5A6-1C16-497C-8590-CAD5E922057A}" srcOrd="1" destOrd="0" presId="urn:microsoft.com/office/officeart/2005/8/layout/hProcess7"/>
    <dgm:cxn modelId="{4C4CE646-E253-4EF3-A165-D04C4E34E19E}" type="presOf" srcId="{E71D1CA5-0EDF-4EF4-BE50-BD66C0487C0C}" destId="{A09AFD84-9EE0-43D8-B562-64042810BCA5}" srcOrd="0" destOrd="0" presId="urn:microsoft.com/office/officeart/2005/8/layout/hProcess7"/>
    <dgm:cxn modelId="{9981FFCB-9E9C-4D0E-9D17-54E8BD278EC6}" type="presOf" srcId="{02B94D32-DEEA-4C79-8E01-1201A8BDE4D1}" destId="{33D0016E-7B38-4391-A1E1-3AF1A0744C4C}" srcOrd="0" destOrd="0" presId="urn:microsoft.com/office/officeart/2005/8/layout/hProcess7"/>
    <dgm:cxn modelId="{F6933816-DB03-4C65-BD70-E525A987D38B}" srcId="{259BDDFC-9350-4668-8A57-6B3906D10B76}" destId="{A6A75F2A-DCBA-4761-885B-FE0418647564}" srcOrd="0" destOrd="0" parTransId="{B44F0C55-5770-4B9C-AED0-83E16FB7010B}" sibTransId="{88AA217A-70BD-4E44-85BF-E8F850B7B715}"/>
    <dgm:cxn modelId="{25641448-B95D-4118-8BB8-A7712505EC03}" srcId="{02B94D32-DEEA-4C79-8E01-1201A8BDE4D1}" destId="{144C7E06-03D4-45B7-BE15-EA4230564D0E}" srcOrd="0" destOrd="0" parTransId="{04F970DA-BE5C-41A9-BC33-6AC0B31B739A}" sibTransId="{22995C0B-42DE-48EB-8632-9003631C9543}"/>
    <dgm:cxn modelId="{C0179788-811C-4D92-BD7E-CF40ABCA6696}" type="presOf" srcId="{01AF806C-E1D7-4EE8-AD6D-02F5E33489B2}" destId="{5650D474-E145-4339-8133-0204288967D7}" srcOrd="1" destOrd="0" presId="urn:microsoft.com/office/officeart/2005/8/layout/hProcess7"/>
    <dgm:cxn modelId="{D93F92A5-3590-42D8-A23F-688B301A01B8}" srcId="{AD125BBE-D335-4FBA-9CBB-A7A3FC1AC242}" destId="{02B94D32-DEEA-4C79-8E01-1201A8BDE4D1}" srcOrd="5" destOrd="0" parTransId="{E5344DF5-94C7-4BA6-BD57-B087887B0B4A}" sibTransId="{82B299C2-368B-4BF1-BAF4-561B1C819520}"/>
    <dgm:cxn modelId="{F59E3C6C-2B6B-4C21-A666-1BBA60CB20E9}" type="presOf" srcId="{B53D65AE-A9C7-4BF7-A5B5-81F7668C9A03}" destId="{E19BEAA1-6EF4-4258-A2D2-E4F88A84E773}" srcOrd="0" destOrd="0" presId="urn:microsoft.com/office/officeart/2005/8/layout/hProcess7"/>
    <dgm:cxn modelId="{88ABE8F2-D35E-4E1F-AA92-282BC2E8E2B2}" type="presOf" srcId="{259BDDFC-9350-4668-8A57-6B3906D10B76}" destId="{D26AD2B2-4770-45A1-B9D7-C62A82D34E34}" srcOrd="1" destOrd="0" presId="urn:microsoft.com/office/officeart/2005/8/layout/hProcess7"/>
    <dgm:cxn modelId="{624FFBDD-72CC-42C6-BD9E-F4E2742337EE}" srcId="{FAD6CCE1-7933-43B5-8ED7-A9DE1433501D}" destId="{77259E51-94FA-4816-BFA1-E584176F7D13}" srcOrd="0" destOrd="0" parTransId="{07CD974C-0828-4A47-AF03-BC97603A172F}" sibTransId="{4F232007-C4AC-4BE2-A78A-87902170A6E3}"/>
    <dgm:cxn modelId="{12F919FE-DD57-40B0-9BBA-61A87917FCE8}" type="presOf" srcId="{B8EF2A98-C9DE-4477-AB79-37BC259BA7A2}" destId="{12733D8D-7AA1-414B-8387-0BB1BB0C6E08}" srcOrd="0" destOrd="0" presId="urn:microsoft.com/office/officeart/2005/8/layout/hProcess7"/>
    <dgm:cxn modelId="{AFBE4C68-57B7-4926-894E-173510A03263}" type="presOf" srcId="{144C7E06-03D4-45B7-BE15-EA4230564D0E}" destId="{0F93D4BC-DB62-4A4C-A145-F0276749176A}" srcOrd="0" destOrd="0" presId="urn:microsoft.com/office/officeart/2005/8/layout/hProcess7"/>
    <dgm:cxn modelId="{2913DD4C-14B8-4DEE-991A-E3872EA8F8ED}" type="presOf" srcId="{FAD6CCE1-7933-43B5-8ED7-A9DE1433501D}" destId="{A5381C51-460A-4518-92B3-08CC2532E398}" srcOrd="0" destOrd="0" presId="urn:microsoft.com/office/officeart/2005/8/layout/hProcess7"/>
    <dgm:cxn modelId="{5E4892C4-A95E-4DBC-BAE9-62B94DA2FDAE}" type="presOf" srcId="{FE2ED0FA-64D8-464A-B4A8-559444897CEB}" destId="{AFCBFC7E-25E0-4AC3-8A0E-FC4D5CD42F36}" srcOrd="0" destOrd="0" presId="urn:microsoft.com/office/officeart/2005/8/layout/hProcess7"/>
    <dgm:cxn modelId="{1905498B-7801-41D2-9A70-E0D721BB277E}" type="presOf" srcId="{E71D1CA5-0EDF-4EF4-BE50-BD66C0487C0C}" destId="{38FDA564-761B-4ACE-8E2D-0DF19F72AB84}" srcOrd="1" destOrd="0" presId="urn:microsoft.com/office/officeart/2005/8/layout/hProcess7"/>
    <dgm:cxn modelId="{8B818505-6EFD-4DBF-A8FA-B7A594563033}" type="presOf" srcId="{960956CD-8EF3-4114-8D54-355D9B953D90}" destId="{556232B1-BC49-45DB-BE43-1CDDBF58312B}" srcOrd="0" destOrd="0" presId="urn:microsoft.com/office/officeart/2005/8/layout/hProcess7"/>
    <dgm:cxn modelId="{3C93FEE6-0FBD-4E34-B7D7-A54935C7B7E8}" type="presOf" srcId="{259BDDFC-9350-4668-8A57-6B3906D10B76}" destId="{89A2951F-597C-4E92-855F-7D908DA68272}" srcOrd="0" destOrd="0" presId="urn:microsoft.com/office/officeart/2005/8/layout/hProcess7"/>
    <dgm:cxn modelId="{80D26E2B-4A27-461C-8E0E-8CFB6F3CD2C1}" srcId="{AD125BBE-D335-4FBA-9CBB-A7A3FC1AC242}" destId="{63D07367-EE83-4598-BF50-321C1F21D088}" srcOrd="0" destOrd="0" parTransId="{64920C1D-CE04-4D50-9E5A-924523B4252A}" sibTransId="{A9D0F1C4-E3A1-4DE6-AEFF-77DF0AE6284E}"/>
    <dgm:cxn modelId="{90A6AEA8-61D1-4833-935F-C4F74B5B2F07}" type="presOf" srcId="{77259E51-94FA-4816-BFA1-E584176F7D13}" destId="{9A4AE64F-A4E3-466F-940F-6DE7998B1993}" srcOrd="0" destOrd="0" presId="urn:microsoft.com/office/officeart/2005/8/layout/hProcess7"/>
    <dgm:cxn modelId="{A4800BAD-E1F1-47A5-8BC2-2A179185192F}" type="presOf" srcId="{63D07367-EE83-4598-BF50-321C1F21D088}" destId="{3D342F14-8F87-4171-9AFD-BCF3F31C3517}" srcOrd="1" destOrd="0" presId="urn:microsoft.com/office/officeart/2005/8/layout/hProcess7"/>
    <dgm:cxn modelId="{9E56B327-AE97-46A8-99CD-2765474D5634}" type="presOf" srcId="{63D07367-EE83-4598-BF50-321C1F21D088}" destId="{481ED34A-FB42-4791-832C-306D25F86B83}" srcOrd="0" destOrd="0" presId="urn:microsoft.com/office/officeart/2005/8/layout/hProcess7"/>
    <dgm:cxn modelId="{079646BD-8F69-4DBA-BB49-065F93E6EA9D}" srcId="{AD125BBE-D335-4FBA-9CBB-A7A3FC1AC242}" destId="{259BDDFC-9350-4668-8A57-6B3906D10B76}" srcOrd="4" destOrd="0" parTransId="{E3E39FEE-72F4-4349-9478-D8478323BDB1}" sibTransId="{EAD50BD4-DBC2-4A37-B441-1CB19BF6D045}"/>
    <dgm:cxn modelId="{D78C0822-8631-416C-9974-8917480D9A40}" type="presOf" srcId="{AD125BBE-D335-4FBA-9CBB-A7A3FC1AC242}" destId="{EFC3EAA7-0E20-4891-BF95-2E1F8AD5490F}" srcOrd="0" destOrd="0" presId="urn:microsoft.com/office/officeart/2005/8/layout/hProcess7"/>
    <dgm:cxn modelId="{68781613-D6A8-4B30-BAA4-65D0D6C6C31B}" srcId="{FE2ED0FA-64D8-464A-B4A8-559444897CEB}" destId="{B53D65AE-A9C7-4BF7-A5B5-81F7668C9A03}" srcOrd="0" destOrd="0" parTransId="{13A76A74-D1C5-4506-9BFF-33CFCD42F1AD}" sibTransId="{91CFD2AF-3B5A-4F5E-925A-FC1AD20245FC}"/>
    <dgm:cxn modelId="{72922D8C-BFF0-4C77-BF18-D3EACDAAD47F}" srcId="{AD125BBE-D335-4FBA-9CBB-A7A3FC1AC242}" destId="{E71D1CA5-0EDF-4EF4-BE50-BD66C0487C0C}" srcOrd="6" destOrd="0" parTransId="{E30864CC-E2FF-4A86-B713-C84F44CC2F9A}" sibTransId="{0151ADD1-B336-40D2-9AE6-4EC8B07725AC}"/>
    <dgm:cxn modelId="{6AEA7459-D8CA-45BC-A4BA-F66BA92B547B}" type="presOf" srcId="{ED438D6D-C5B4-46F6-877B-5273CE43DF1B}" destId="{EC17F69B-ABA0-48E6-8480-201905EF4FD2}" srcOrd="0" destOrd="0" presId="urn:microsoft.com/office/officeart/2005/8/layout/hProcess7"/>
    <dgm:cxn modelId="{2FE5C9F3-38D9-4C9B-9F03-E95A5785ABAC}" type="presOf" srcId="{FAD6CCE1-7933-43B5-8ED7-A9DE1433501D}" destId="{1E5C1D72-1856-4790-B6A7-400A33787C03}" srcOrd="1" destOrd="0" presId="urn:microsoft.com/office/officeart/2005/8/layout/hProcess7"/>
    <dgm:cxn modelId="{6EE3E7AF-8206-4247-9218-A04E9CD94632}" srcId="{AD125BBE-D335-4FBA-9CBB-A7A3FC1AC242}" destId="{01AF806C-E1D7-4EE8-AD6D-02F5E33489B2}" srcOrd="7" destOrd="0" parTransId="{3DE4C1FD-8617-4B2E-9E2D-C5CFF154B017}" sibTransId="{C2FC97CE-DAA6-488F-87A4-0E7813C6E906}"/>
    <dgm:cxn modelId="{AB56CACE-96EF-47B9-AEF8-53E05C626080}" srcId="{AD125BBE-D335-4FBA-9CBB-A7A3FC1AC242}" destId="{FE2ED0FA-64D8-464A-B4A8-559444897CEB}" srcOrd="2" destOrd="0" parTransId="{0FF20F7B-8E3F-446D-A8DB-6C14FCC82153}" sibTransId="{8A032875-3406-4607-98A3-9A43B1A41EE8}"/>
    <dgm:cxn modelId="{CA45C884-98B6-4D7B-987C-F4253E525ACF}" srcId="{AD125BBE-D335-4FBA-9CBB-A7A3FC1AC242}" destId="{B8EF2A98-C9DE-4477-AB79-37BC259BA7A2}" srcOrd="3" destOrd="0" parTransId="{155EDC0C-6C0C-4D5C-BE7E-0EF183ED259E}" sibTransId="{9ED8F643-0CFE-49E4-A2BF-1BE47C9867AB}"/>
    <dgm:cxn modelId="{C6334C8A-9A99-4494-A886-2A34DBB26925}" type="presOf" srcId="{FE2ED0FA-64D8-464A-B4A8-559444897CEB}" destId="{E2E15D84-5538-420E-9761-6036C9936AEF}" srcOrd="1" destOrd="0" presId="urn:microsoft.com/office/officeart/2005/8/layout/hProcess7"/>
    <dgm:cxn modelId="{D7725DF5-8BA1-42AF-A587-B1A8D935909D}" type="presOf" srcId="{02B94D32-DEEA-4C79-8E01-1201A8BDE4D1}" destId="{F73058E4-11B3-4339-88FD-4D75E15F9026}" srcOrd="1" destOrd="0" presId="urn:microsoft.com/office/officeart/2005/8/layout/hProcess7"/>
    <dgm:cxn modelId="{3A65F5EA-620B-4926-90BD-294BD3CA2BA4}" type="presOf" srcId="{22A66F9A-FDE0-4875-A571-9A20DCB13749}" destId="{CB11C1F2-0ED3-4807-B57B-0047CF137885}" srcOrd="0" destOrd="0" presId="urn:microsoft.com/office/officeart/2005/8/layout/hProcess7"/>
    <dgm:cxn modelId="{F0ED53DE-B6DB-45AE-85FB-2CFAD57CD19D}" type="presParOf" srcId="{EFC3EAA7-0E20-4891-BF95-2E1F8AD5490F}" destId="{26B08172-5F44-448D-A099-6FBBE4116705}" srcOrd="0" destOrd="0" presId="urn:microsoft.com/office/officeart/2005/8/layout/hProcess7"/>
    <dgm:cxn modelId="{FE80A33B-6048-425F-8819-CF64CC93F769}" type="presParOf" srcId="{26B08172-5F44-448D-A099-6FBBE4116705}" destId="{481ED34A-FB42-4791-832C-306D25F86B83}" srcOrd="0" destOrd="0" presId="urn:microsoft.com/office/officeart/2005/8/layout/hProcess7"/>
    <dgm:cxn modelId="{15EE5C6D-D523-410F-ABA4-C44FB374C67F}" type="presParOf" srcId="{26B08172-5F44-448D-A099-6FBBE4116705}" destId="{3D342F14-8F87-4171-9AFD-BCF3F31C3517}" srcOrd="1" destOrd="0" presId="urn:microsoft.com/office/officeart/2005/8/layout/hProcess7"/>
    <dgm:cxn modelId="{9C7033AB-8816-46BC-B653-74EC789CAFD2}" type="presParOf" srcId="{26B08172-5F44-448D-A099-6FBBE4116705}" destId="{CE1FF248-920D-4423-9A97-DDB50EBCAAA4}" srcOrd="2" destOrd="0" presId="urn:microsoft.com/office/officeart/2005/8/layout/hProcess7"/>
    <dgm:cxn modelId="{51C3290E-D98C-43DA-BA34-AEAA27F91DAC}" type="presParOf" srcId="{EFC3EAA7-0E20-4891-BF95-2E1F8AD5490F}" destId="{F9922A21-2901-408C-9AAB-86D4903A20E1}" srcOrd="1" destOrd="0" presId="urn:microsoft.com/office/officeart/2005/8/layout/hProcess7"/>
    <dgm:cxn modelId="{E58C4C11-6EE6-4346-9FB2-4EB7134D7359}" type="presParOf" srcId="{EFC3EAA7-0E20-4891-BF95-2E1F8AD5490F}" destId="{EC3B28F4-D350-4A2D-8830-BBFB78A5B167}" srcOrd="2" destOrd="0" presId="urn:microsoft.com/office/officeart/2005/8/layout/hProcess7"/>
    <dgm:cxn modelId="{D20656E4-B0AD-442B-9620-6A3BD69A3341}" type="presParOf" srcId="{EC3B28F4-D350-4A2D-8830-BBFB78A5B167}" destId="{D8C90BD6-B1C5-46AA-BE31-881E264331F3}" srcOrd="0" destOrd="0" presId="urn:microsoft.com/office/officeart/2005/8/layout/hProcess7"/>
    <dgm:cxn modelId="{6394E87D-43A2-4C06-815D-4CB1313DB46B}" type="presParOf" srcId="{EC3B28F4-D350-4A2D-8830-BBFB78A5B167}" destId="{8159F9CE-E531-4EDC-92A0-6B8495D951E2}" srcOrd="1" destOrd="0" presId="urn:microsoft.com/office/officeart/2005/8/layout/hProcess7"/>
    <dgm:cxn modelId="{909CF3F9-5B85-4A1B-A0DF-F4E3666979FE}" type="presParOf" srcId="{EC3B28F4-D350-4A2D-8830-BBFB78A5B167}" destId="{2D3C71B6-51F0-4297-A19D-0E8542D3EA87}" srcOrd="2" destOrd="0" presId="urn:microsoft.com/office/officeart/2005/8/layout/hProcess7"/>
    <dgm:cxn modelId="{86A541F1-AA51-4573-BF7B-9EF099A9A1D0}" type="presParOf" srcId="{EFC3EAA7-0E20-4891-BF95-2E1F8AD5490F}" destId="{76B9CEF5-E2DB-4715-814B-940A3E58950C}" srcOrd="3" destOrd="0" presId="urn:microsoft.com/office/officeart/2005/8/layout/hProcess7"/>
    <dgm:cxn modelId="{DE5DA082-A47D-4A67-A8A6-E843D3DFF016}" type="presParOf" srcId="{EFC3EAA7-0E20-4891-BF95-2E1F8AD5490F}" destId="{2A972414-2409-4F87-8F8B-2628176A48C9}" srcOrd="4" destOrd="0" presId="urn:microsoft.com/office/officeart/2005/8/layout/hProcess7"/>
    <dgm:cxn modelId="{F1EFE49A-CD6B-4F14-AAB7-0C88CDD24D9C}" type="presParOf" srcId="{2A972414-2409-4F87-8F8B-2628176A48C9}" destId="{A5381C51-460A-4518-92B3-08CC2532E398}" srcOrd="0" destOrd="0" presId="urn:microsoft.com/office/officeart/2005/8/layout/hProcess7"/>
    <dgm:cxn modelId="{A6247412-E4C4-4BC6-8DDF-1ACC36BA2C41}" type="presParOf" srcId="{2A972414-2409-4F87-8F8B-2628176A48C9}" destId="{1E5C1D72-1856-4790-B6A7-400A33787C03}" srcOrd="1" destOrd="0" presId="urn:microsoft.com/office/officeart/2005/8/layout/hProcess7"/>
    <dgm:cxn modelId="{6C3289B7-E554-4F31-9C56-431928E13A45}" type="presParOf" srcId="{2A972414-2409-4F87-8F8B-2628176A48C9}" destId="{9A4AE64F-A4E3-466F-940F-6DE7998B1993}" srcOrd="2" destOrd="0" presId="urn:microsoft.com/office/officeart/2005/8/layout/hProcess7"/>
    <dgm:cxn modelId="{B0181481-D112-4A33-B9BD-797CD64E33D3}" type="presParOf" srcId="{EFC3EAA7-0E20-4891-BF95-2E1F8AD5490F}" destId="{AB7C7CA8-6F22-4F26-B643-95BA93096E2E}" srcOrd="5" destOrd="0" presId="urn:microsoft.com/office/officeart/2005/8/layout/hProcess7"/>
    <dgm:cxn modelId="{0F70488E-417F-4CFD-9A5F-2FB96A023406}" type="presParOf" srcId="{EFC3EAA7-0E20-4891-BF95-2E1F8AD5490F}" destId="{D55AD210-0D96-4595-9747-2046DC80F718}" srcOrd="6" destOrd="0" presId="urn:microsoft.com/office/officeart/2005/8/layout/hProcess7"/>
    <dgm:cxn modelId="{AA2E3AC0-39E4-4B98-9BC5-75DDDAC423E6}" type="presParOf" srcId="{D55AD210-0D96-4595-9747-2046DC80F718}" destId="{DFEDA8C6-94C4-453C-A9FD-EFF3002AFF76}" srcOrd="0" destOrd="0" presId="urn:microsoft.com/office/officeart/2005/8/layout/hProcess7"/>
    <dgm:cxn modelId="{9BFD1D88-6F09-4801-AD70-C30EEF628BF7}" type="presParOf" srcId="{D55AD210-0D96-4595-9747-2046DC80F718}" destId="{A53F5625-F7DE-4DCB-A777-CDF15E64F2ED}" srcOrd="1" destOrd="0" presId="urn:microsoft.com/office/officeart/2005/8/layout/hProcess7"/>
    <dgm:cxn modelId="{963344FE-84C5-4C45-B42D-1441971DC72B}" type="presParOf" srcId="{D55AD210-0D96-4595-9747-2046DC80F718}" destId="{FBCFA2D1-9D64-4BA2-A14A-D70EC6C7173F}" srcOrd="2" destOrd="0" presId="urn:microsoft.com/office/officeart/2005/8/layout/hProcess7"/>
    <dgm:cxn modelId="{757AE559-F1E4-4A4F-A035-1843C915DC13}" type="presParOf" srcId="{EFC3EAA7-0E20-4891-BF95-2E1F8AD5490F}" destId="{3EEBBCDE-3703-4CEA-8009-9A833ED6C806}" srcOrd="7" destOrd="0" presId="urn:microsoft.com/office/officeart/2005/8/layout/hProcess7"/>
    <dgm:cxn modelId="{B6F88EDB-4FA4-4821-B5B6-2BDE2FCFB13C}" type="presParOf" srcId="{EFC3EAA7-0E20-4891-BF95-2E1F8AD5490F}" destId="{003C69DE-0D59-4C80-8DE6-40206E00ACF3}" srcOrd="8" destOrd="0" presId="urn:microsoft.com/office/officeart/2005/8/layout/hProcess7"/>
    <dgm:cxn modelId="{1E9BE4C9-26B6-4F17-AF3D-44BFED791F72}" type="presParOf" srcId="{003C69DE-0D59-4C80-8DE6-40206E00ACF3}" destId="{AFCBFC7E-25E0-4AC3-8A0E-FC4D5CD42F36}" srcOrd="0" destOrd="0" presId="urn:microsoft.com/office/officeart/2005/8/layout/hProcess7"/>
    <dgm:cxn modelId="{B97964B0-EDAE-47F1-B9C6-A0980568ACA3}" type="presParOf" srcId="{003C69DE-0D59-4C80-8DE6-40206E00ACF3}" destId="{E2E15D84-5538-420E-9761-6036C9936AEF}" srcOrd="1" destOrd="0" presId="urn:microsoft.com/office/officeart/2005/8/layout/hProcess7"/>
    <dgm:cxn modelId="{1FB04E0A-1C82-4E65-9182-88A9A58DD3F4}" type="presParOf" srcId="{003C69DE-0D59-4C80-8DE6-40206E00ACF3}" destId="{E19BEAA1-6EF4-4258-A2D2-E4F88A84E773}" srcOrd="2" destOrd="0" presId="urn:microsoft.com/office/officeart/2005/8/layout/hProcess7"/>
    <dgm:cxn modelId="{F9511E12-AC91-4BBC-9896-15A0EED34DCF}" type="presParOf" srcId="{EFC3EAA7-0E20-4891-BF95-2E1F8AD5490F}" destId="{49564929-6268-403E-9141-2C4C291B90DC}" srcOrd="9" destOrd="0" presId="urn:microsoft.com/office/officeart/2005/8/layout/hProcess7"/>
    <dgm:cxn modelId="{E983481C-9C67-4EA1-8479-0B9FD9C02629}" type="presParOf" srcId="{EFC3EAA7-0E20-4891-BF95-2E1F8AD5490F}" destId="{E70E03FC-B1A5-444A-A1E7-A3BC10013A21}" srcOrd="10" destOrd="0" presId="urn:microsoft.com/office/officeart/2005/8/layout/hProcess7"/>
    <dgm:cxn modelId="{97C17BA6-DD7A-4D7A-961E-4033A125532E}" type="presParOf" srcId="{E70E03FC-B1A5-444A-A1E7-A3BC10013A21}" destId="{33FA297B-AE41-4A94-B833-78D3FE4419AD}" srcOrd="0" destOrd="0" presId="urn:microsoft.com/office/officeart/2005/8/layout/hProcess7"/>
    <dgm:cxn modelId="{47B3074A-4C6C-4169-A979-2B94220AA4CE}" type="presParOf" srcId="{E70E03FC-B1A5-444A-A1E7-A3BC10013A21}" destId="{1FD34BC2-C630-42A0-8E73-1E649C57A9EA}" srcOrd="1" destOrd="0" presId="urn:microsoft.com/office/officeart/2005/8/layout/hProcess7"/>
    <dgm:cxn modelId="{B3BCE4B6-9041-4200-956F-9DF51256203C}" type="presParOf" srcId="{E70E03FC-B1A5-444A-A1E7-A3BC10013A21}" destId="{3520983C-49EE-438E-85F5-FB224728E824}" srcOrd="2" destOrd="0" presId="urn:microsoft.com/office/officeart/2005/8/layout/hProcess7"/>
    <dgm:cxn modelId="{D3093A5F-D24B-4CE3-9B97-0E03D4225377}" type="presParOf" srcId="{EFC3EAA7-0E20-4891-BF95-2E1F8AD5490F}" destId="{17957E79-2F29-43AB-B0D2-855BE2A325AE}" srcOrd="11" destOrd="0" presId="urn:microsoft.com/office/officeart/2005/8/layout/hProcess7"/>
    <dgm:cxn modelId="{C1F2474A-C720-4192-8A48-50D208C5200F}" type="presParOf" srcId="{EFC3EAA7-0E20-4891-BF95-2E1F8AD5490F}" destId="{6AF47D28-F37A-47D1-B6FE-640CBFA3EBE1}" srcOrd="12" destOrd="0" presId="urn:microsoft.com/office/officeart/2005/8/layout/hProcess7"/>
    <dgm:cxn modelId="{C8EDAA73-C29F-4667-833D-B169873365A7}" type="presParOf" srcId="{6AF47D28-F37A-47D1-B6FE-640CBFA3EBE1}" destId="{12733D8D-7AA1-414B-8387-0BB1BB0C6E08}" srcOrd="0" destOrd="0" presId="urn:microsoft.com/office/officeart/2005/8/layout/hProcess7"/>
    <dgm:cxn modelId="{7EC4D740-E611-48CB-B862-3A208CA1D950}" type="presParOf" srcId="{6AF47D28-F37A-47D1-B6FE-640CBFA3EBE1}" destId="{2EDAA5A6-1C16-497C-8590-CAD5E922057A}" srcOrd="1" destOrd="0" presId="urn:microsoft.com/office/officeart/2005/8/layout/hProcess7"/>
    <dgm:cxn modelId="{9A6A01E8-E6CD-4539-9687-027F968628A0}" type="presParOf" srcId="{6AF47D28-F37A-47D1-B6FE-640CBFA3EBE1}" destId="{556232B1-BC49-45DB-BE43-1CDDBF58312B}" srcOrd="2" destOrd="0" presId="urn:microsoft.com/office/officeart/2005/8/layout/hProcess7"/>
    <dgm:cxn modelId="{6237E690-CD5E-432B-BEFB-2E5DFC58B89F}" type="presParOf" srcId="{EFC3EAA7-0E20-4891-BF95-2E1F8AD5490F}" destId="{4A10BDC9-B18B-47CC-B130-E7C1F373FF41}" srcOrd="13" destOrd="0" presId="urn:microsoft.com/office/officeart/2005/8/layout/hProcess7"/>
    <dgm:cxn modelId="{82819138-C132-46D2-B059-D1CDEC11DA4C}" type="presParOf" srcId="{EFC3EAA7-0E20-4891-BF95-2E1F8AD5490F}" destId="{79CFA16C-C283-4A28-87FB-97F66FE15249}" srcOrd="14" destOrd="0" presId="urn:microsoft.com/office/officeart/2005/8/layout/hProcess7"/>
    <dgm:cxn modelId="{3B9B9CB7-D2E7-43F3-81B0-DB9ACDAD22D8}" type="presParOf" srcId="{79CFA16C-C283-4A28-87FB-97F66FE15249}" destId="{E684ADBF-7AA2-484E-B2F7-3783EF71F393}" srcOrd="0" destOrd="0" presId="urn:microsoft.com/office/officeart/2005/8/layout/hProcess7"/>
    <dgm:cxn modelId="{6B450F19-7800-46BC-AB0D-78DCB8AA7321}" type="presParOf" srcId="{79CFA16C-C283-4A28-87FB-97F66FE15249}" destId="{98EC5AE5-8395-4111-9369-0DAF626AD7EE}" srcOrd="1" destOrd="0" presId="urn:microsoft.com/office/officeart/2005/8/layout/hProcess7"/>
    <dgm:cxn modelId="{0B30839E-7FC3-4982-8E88-CF67500964A9}" type="presParOf" srcId="{79CFA16C-C283-4A28-87FB-97F66FE15249}" destId="{49C3017B-04D6-4121-81DC-EA0ED51D5CDA}" srcOrd="2" destOrd="0" presId="urn:microsoft.com/office/officeart/2005/8/layout/hProcess7"/>
    <dgm:cxn modelId="{6634AEF8-B0A3-48FE-9F5A-CF556BDC1F9A}" type="presParOf" srcId="{EFC3EAA7-0E20-4891-BF95-2E1F8AD5490F}" destId="{49DA6B51-7310-4BA5-8F50-4B60D95EFB75}" srcOrd="15" destOrd="0" presId="urn:microsoft.com/office/officeart/2005/8/layout/hProcess7"/>
    <dgm:cxn modelId="{3BB73FE4-011E-47E0-A566-B87202EA26DB}" type="presParOf" srcId="{EFC3EAA7-0E20-4891-BF95-2E1F8AD5490F}" destId="{3DCAC881-9753-46E9-86DB-A2D0F20C7CBD}" srcOrd="16" destOrd="0" presId="urn:microsoft.com/office/officeart/2005/8/layout/hProcess7"/>
    <dgm:cxn modelId="{5CA402F5-B8E6-4940-9FB1-FEF6D70EDEB1}" type="presParOf" srcId="{3DCAC881-9753-46E9-86DB-A2D0F20C7CBD}" destId="{89A2951F-597C-4E92-855F-7D908DA68272}" srcOrd="0" destOrd="0" presId="urn:microsoft.com/office/officeart/2005/8/layout/hProcess7"/>
    <dgm:cxn modelId="{F6D97DD6-952A-4E2D-A807-0A608FF6676C}" type="presParOf" srcId="{3DCAC881-9753-46E9-86DB-A2D0F20C7CBD}" destId="{D26AD2B2-4770-45A1-B9D7-C62A82D34E34}" srcOrd="1" destOrd="0" presId="urn:microsoft.com/office/officeart/2005/8/layout/hProcess7"/>
    <dgm:cxn modelId="{63CB8E13-2F19-46E0-BEC7-0C8199141871}" type="presParOf" srcId="{3DCAC881-9753-46E9-86DB-A2D0F20C7CBD}" destId="{E0C90F4D-320C-41F0-A85D-1912C8186F20}" srcOrd="2" destOrd="0" presId="urn:microsoft.com/office/officeart/2005/8/layout/hProcess7"/>
    <dgm:cxn modelId="{7A03A04A-737E-4817-B6D5-BA15FDD90FF8}" type="presParOf" srcId="{EFC3EAA7-0E20-4891-BF95-2E1F8AD5490F}" destId="{8E9D0102-2F6E-4BF4-879B-96C6D72CB9CC}" srcOrd="17" destOrd="0" presId="urn:microsoft.com/office/officeart/2005/8/layout/hProcess7"/>
    <dgm:cxn modelId="{54C3208B-D63A-4A6C-A731-EA0E45E993CC}" type="presParOf" srcId="{EFC3EAA7-0E20-4891-BF95-2E1F8AD5490F}" destId="{FE449ABD-B65C-4BE8-9EA7-63779D77C7A7}" srcOrd="18" destOrd="0" presId="urn:microsoft.com/office/officeart/2005/8/layout/hProcess7"/>
    <dgm:cxn modelId="{1D00002B-DFD9-4660-AD6D-61B5F137A6A4}" type="presParOf" srcId="{FE449ABD-B65C-4BE8-9EA7-63779D77C7A7}" destId="{AC5FEEEA-E86B-4665-A7E5-ECC132AC2483}" srcOrd="0" destOrd="0" presId="urn:microsoft.com/office/officeart/2005/8/layout/hProcess7"/>
    <dgm:cxn modelId="{D6406176-07B4-4B88-9345-F0A7AA234F7C}" type="presParOf" srcId="{FE449ABD-B65C-4BE8-9EA7-63779D77C7A7}" destId="{081752A7-AF3E-477D-8170-B1EEBEFF6D1F}" srcOrd="1" destOrd="0" presId="urn:microsoft.com/office/officeart/2005/8/layout/hProcess7"/>
    <dgm:cxn modelId="{B5C17586-55AB-4D7A-8500-4AE36557A6C9}" type="presParOf" srcId="{FE449ABD-B65C-4BE8-9EA7-63779D77C7A7}" destId="{D54F5306-7506-4892-8316-7474923A11BD}" srcOrd="2" destOrd="0" presId="urn:microsoft.com/office/officeart/2005/8/layout/hProcess7"/>
    <dgm:cxn modelId="{7AAE4ABE-6E0A-4D89-B567-216DEC152D60}" type="presParOf" srcId="{EFC3EAA7-0E20-4891-BF95-2E1F8AD5490F}" destId="{666158F7-F09D-4A7B-B189-FD9D3A3CF345}" srcOrd="19" destOrd="0" presId="urn:microsoft.com/office/officeart/2005/8/layout/hProcess7"/>
    <dgm:cxn modelId="{65A6EF14-EFC8-42CE-9DF5-09BE558875DC}" type="presParOf" srcId="{EFC3EAA7-0E20-4891-BF95-2E1F8AD5490F}" destId="{A96056E5-A2CD-4605-BA40-59CD4C0A55C0}" srcOrd="20" destOrd="0" presId="urn:microsoft.com/office/officeart/2005/8/layout/hProcess7"/>
    <dgm:cxn modelId="{CF87600B-4E92-4253-B52F-A0087C751107}" type="presParOf" srcId="{A96056E5-A2CD-4605-BA40-59CD4C0A55C0}" destId="{33D0016E-7B38-4391-A1E1-3AF1A0744C4C}" srcOrd="0" destOrd="0" presId="urn:microsoft.com/office/officeart/2005/8/layout/hProcess7"/>
    <dgm:cxn modelId="{90B79FB4-4A69-478B-99AE-C8AEAFB5488E}" type="presParOf" srcId="{A96056E5-A2CD-4605-BA40-59CD4C0A55C0}" destId="{F73058E4-11B3-4339-88FD-4D75E15F9026}" srcOrd="1" destOrd="0" presId="urn:microsoft.com/office/officeart/2005/8/layout/hProcess7"/>
    <dgm:cxn modelId="{D7154CC5-8FC6-43A0-B47B-68F0A213559A}" type="presParOf" srcId="{A96056E5-A2CD-4605-BA40-59CD4C0A55C0}" destId="{0F93D4BC-DB62-4A4C-A145-F0276749176A}" srcOrd="2" destOrd="0" presId="urn:microsoft.com/office/officeart/2005/8/layout/hProcess7"/>
    <dgm:cxn modelId="{0238E297-14F5-46EF-BFF0-1DAD03FACC01}" type="presParOf" srcId="{EFC3EAA7-0E20-4891-BF95-2E1F8AD5490F}" destId="{C31B3CD1-AB82-4E81-82D1-AD3BC1826D57}" srcOrd="21" destOrd="0" presId="urn:microsoft.com/office/officeart/2005/8/layout/hProcess7"/>
    <dgm:cxn modelId="{89BB7205-F14E-4106-A060-6A549CA4941D}" type="presParOf" srcId="{EFC3EAA7-0E20-4891-BF95-2E1F8AD5490F}" destId="{A70DA184-5CC5-4DA8-BD0F-A36FDCE27CDD}" srcOrd="22" destOrd="0" presId="urn:microsoft.com/office/officeart/2005/8/layout/hProcess7"/>
    <dgm:cxn modelId="{90B2C11F-6855-4C5E-BB72-EF15403DD8D4}" type="presParOf" srcId="{A70DA184-5CC5-4DA8-BD0F-A36FDCE27CDD}" destId="{E4871801-526F-4B8D-B2DD-2A2D1D396F12}" srcOrd="0" destOrd="0" presId="urn:microsoft.com/office/officeart/2005/8/layout/hProcess7"/>
    <dgm:cxn modelId="{65A131A3-0A7C-45D6-BDBD-962E8C231D92}" type="presParOf" srcId="{A70DA184-5CC5-4DA8-BD0F-A36FDCE27CDD}" destId="{7FE6D93B-7C54-4FF3-A5DF-911BA6559A09}" srcOrd="1" destOrd="0" presId="urn:microsoft.com/office/officeart/2005/8/layout/hProcess7"/>
    <dgm:cxn modelId="{58C27513-4F82-46C7-96BC-0A013C93FA13}" type="presParOf" srcId="{A70DA184-5CC5-4DA8-BD0F-A36FDCE27CDD}" destId="{E4CE3A3E-C46A-404A-814D-8EEF82551BFE}" srcOrd="2" destOrd="0" presId="urn:microsoft.com/office/officeart/2005/8/layout/hProcess7"/>
    <dgm:cxn modelId="{E608CA97-D86B-4561-9396-CBDDFBBF3C02}" type="presParOf" srcId="{EFC3EAA7-0E20-4891-BF95-2E1F8AD5490F}" destId="{DD13A8F6-0899-4A84-91A0-97BFDDDCFC81}" srcOrd="23" destOrd="0" presId="urn:microsoft.com/office/officeart/2005/8/layout/hProcess7"/>
    <dgm:cxn modelId="{00EE6292-A097-4294-A1D4-777845C348E8}" type="presParOf" srcId="{EFC3EAA7-0E20-4891-BF95-2E1F8AD5490F}" destId="{CB3A7064-C668-45FD-953F-757C9FD81EFB}" srcOrd="24" destOrd="0" presId="urn:microsoft.com/office/officeart/2005/8/layout/hProcess7"/>
    <dgm:cxn modelId="{F42EC6A6-ED0A-4706-AD25-54264E28AAD0}" type="presParOf" srcId="{CB3A7064-C668-45FD-953F-757C9FD81EFB}" destId="{A09AFD84-9EE0-43D8-B562-64042810BCA5}" srcOrd="0" destOrd="0" presId="urn:microsoft.com/office/officeart/2005/8/layout/hProcess7"/>
    <dgm:cxn modelId="{7D99CEC7-72E9-487C-8E28-4B3774E0748E}" type="presParOf" srcId="{CB3A7064-C668-45FD-953F-757C9FD81EFB}" destId="{38FDA564-761B-4ACE-8E2D-0DF19F72AB84}" srcOrd="1" destOrd="0" presId="urn:microsoft.com/office/officeart/2005/8/layout/hProcess7"/>
    <dgm:cxn modelId="{4E02D345-8C1F-4E63-B2BB-6D338C58936A}" type="presParOf" srcId="{CB3A7064-C668-45FD-953F-757C9FD81EFB}" destId="{CB11C1F2-0ED3-4807-B57B-0047CF137885}" srcOrd="2" destOrd="0" presId="urn:microsoft.com/office/officeart/2005/8/layout/hProcess7"/>
    <dgm:cxn modelId="{B9106511-3B28-418F-A3EC-66228D81399C}" type="presParOf" srcId="{EFC3EAA7-0E20-4891-BF95-2E1F8AD5490F}" destId="{52EA3A75-DB38-403F-81DA-E3C853D28C14}" srcOrd="25" destOrd="0" presId="urn:microsoft.com/office/officeart/2005/8/layout/hProcess7"/>
    <dgm:cxn modelId="{83126340-443E-4108-BDE0-A13CF19FF9BD}" type="presParOf" srcId="{EFC3EAA7-0E20-4891-BF95-2E1F8AD5490F}" destId="{95FAD940-7E7B-43D8-A1F6-F69B7154E79E}" srcOrd="26" destOrd="0" presId="urn:microsoft.com/office/officeart/2005/8/layout/hProcess7"/>
    <dgm:cxn modelId="{5D1CB9BF-0630-4A48-91AD-FD7696A4A8F2}" type="presParOf" srcId="{95FAD940-7E7B-43D8-A1F6-F69B7154E79E}" destId="{1AC5F59A-73B4-41A7-A34E-AE32DD92FAD7}" srcOrd="0" destOrd="0" presId="urn:microsoft.com/office/officeart/2005/8/layout/hProcess7"/>
    <dgm:cxn modelId="{B140A3B4-C779-45F6-8EFA-EE7510B34898}" type="presParOf" srcId="{95FAD940-7E7B-43D8-A1F6-F69B7154E79E}" destId="{37D31B51-FBFE-4159-9044-BF33FA96225E}" srcOrd="1" destOrd="0" presId="urn:microsoft.com/office/officeart/2005/8/layout/hProcess7"/>
    <dgm:cxn modelId="{950A6812-CDA8-4F4D-BF2F-980C739967C7}" type="presParOf" srcId="{95FAD940-7E7B-43D8-A1F6-F69B7154E79E}" destId="{E2AD9199-A754-49FC-B884-143225CB265F}" srcOrd="2" destOrd="0" presId="urn:microsoft.com/office/officeart/2005/8/layout/hProcess7"/>
    <dgm:cxn modelId="{9BEB4308-DE38-422B-81D7-F56E0AA2107A}" type="presParOf" srcId="{EFC3EAA7-0E20-4891-BF95-2E1F8AD5490F}" destId="{1D71459E-2720-4BEC-874E-622369CE6453}" srcOrd="27" destOrd="0" presId="urn:microsoft.com/office/officeart/2005/8/layout/hProcess7"/>
    <dgm:cxn modelId="{68F9294A-BF6B-4C60-9DF0-AD9913CE6643}" type="presParOf" srcId="{EFC3EAA7-0E20-4891-BF95-2E1F8AD5490F}" destId="{5726179E-9F2D-47E0-BE28-347FD6FC2050}" srcOrd="28" destOrd="0" presId="urn:microsoft.com/office/officeart/2005/8/layout/hProcess7"/>
    <dgm:cxn modelId="{D0324C00-A679-43D9-8652-1EACB3A70763}" type="presParOf" srcId="{5726179E-9F2D-47E0-BE28-347FD6FC2050}" destId="{F389AE3F-4466-4A08-A813-F775568D5B6E}" srcOrd="0" destOrd="0" presId="urn:microsoft.com/office/officeart/2005/8/layout/hProcess7"/>
    <dgm:cxn modelId="{D0156F53-BE86-47C2-A3E5-E4205233C8BF}" type="presParOf" srcId="{5726179E-9F2D-47E0-BE28-347FD6FC2050}" destId="{5650D474-E145-4339-8133-0204288967D7}" srcOrd="1" destOrd="0" presId="urn:microsoft.com/office/officeart/2005/8/layout/hProcess7"/>
    <dgm:cxn modelId="{C329DCE6-5089-4AE4-98F8-99000E76A8E5}" type="presParOf" srcId="{5726179E-9F2D-47E0-BE28-347FD6FC2050}" destId="{EC17F69B-ABA0-48E6-8480-201905EF4FD2}" srcOrd="2" destOrd="0" presId="urn:microsoft.com/office/officeart/2005/8/layout/hProcess7"/>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322B83-2C92-4F65-B25F-174D98949B0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2B3D412-F0AC-4519-9674-2FF954465A8A}">
      <dgm:prSet phldrT="[Text]" custT="1"/>
      <dgm:spPr/>
      <dgm:t>
        <a:bodyPr/>
        <a:lstStyle/>
        <a:p>
          <a:r>
            <a:rPr lang="es-US" sz="2800" dirty="0">
              <a:latin typeface="+mj-lt"/>
            </a:rPr>
            <a:t>Habitualmente usted puede</a:t>
          </a:r>
        </a:p>
      </dgm:t>
    </dgm:pt>
    <dgm:pt modelId="{215F956A-8345-4470-9C09-0C67310FD0D9}" type="parTrans" cxnId="{14B8FE41-7C18-4DD0-8C80-62DFE497ED99}">
      <dgm:prSet/>
      <dgm:spPr/>
      <dgm:t>
        <a:bodyPr/>
        <a:lstStyle/>
        <a:p>
          <a:endParaRPr lang="en-US"/>
        </a:p>
      </dgm:t>
    </dgm:pt>
    <dgm:pt modelId="{D2019182-3DE0-49C7-BEE3-EEBFA01923BC}" type="sibTrans" cxnId="{14B8FE41-7C18-4DD0-8C80-62DFE497ED99}">
      <dgm:prSet/>
      <dgm:spPr/>
      <dgm:t>
        <a:bodyPr/>
        <a:lstStyle/>
        <a:p>
          <a:endParaRPr lang="en-US"/>
        </a:p>
      </dgm:t>
    </dgm:pt>
    <dgm:pt modelId="{3440E007-0069-4420-9F22-BB5FF9F31C45}">
      <dgm:prSet phldrT="[Text]"/>
      <dgm:spPr/>
      <dgm:t>
        <a:bodyPr/>
        <a:lstStyle/>
        <a:p>
          <a:r>
            <a:rPr dirty="0"/>
            <a:t>Obtener Medicare Original</a:t>
          </a:r>
        </a:p>
      </dgm:t>
    </dgm:pt>
    <dgm:pt modelId="{0A4869D8-BA7B-452D-BFF4-34F29C80C1DF}" type="parTrans" cxnId="{2750A7B9-314C-49F7-BE4F-DA6982B5F231}">
      <dgm:prSet/>
      <dgm:spPr/>
      <dgm:t>
        <a:bodyPr/>
        <a:lstStyle/>
        <a:p>
          <a:endParaRPr lang="en-US"/>
        </a:p>
      </dgm:t>
    </dgm:pt>
    <dgm:pt modelId="{5C915A04-B12A-4D68-A9BB-BAFFE8E176D7}" type="sibTrans" cxnId="{2750A7B9-314C-49F7-BE4F-DA6982B5F231}">
      <dgm:prSet/>
      <dgm:spPr/>
      <dgm:t>
        <a:bodyPr/>
        <a:lstStyle/>
        <a:p>
          <a:endParaRPr lang="en-US"/>
        </a:p>
      </dgm:t>
    </dgm:pt>
    <dgm:pt modelId="{3808C494-51ED-4696-91A4-A9D5E56EC248}">
      <dgm:prSet phldrT="[Text]"/>
      <dgm:spPr/>
      <dgm:t>
        <a:bodyPr/>
        <a:lstStyle/>
        <a:p>
          <a:r>
            <a:rPr dirty="0"/>
            <a:t>Inscribirse en un Plan de necesidades especiales de ESRD </a:t>
          </a:r>
        </a:p>
        <a:p>
          <a:r>
            <a:rPr dirty="0"/>
            <a:t>(si está disponible en su zona)</a:t>
          </a:r>
        </a:p>
      </dgm:t>
    </dgm:pt>
    <dgm:pt modelId="{AEA72319-BE9F-4440-A31D-731C1C7F116C}" type="parTrans" cxnId="{E9D2442E-A651-4458-9476-ED697FFBBE11}">
      <dgm:prSet/>
      <dgm:spPr/>
      <dgm:t>
        <a:bodyPr/>
        <a:lstStyle/>
        <a:p>
          <a:endParaRPr lang="en-US"/>
        </a:p>
      </dgm:t>
    </dgm:pt>
    <dgm:pt modelId="{0D8BFE41-00D6-4D0A-B33B-5669E82929B8}" type="sibTrans" cxnId="{E9D2442E-A651-4458-9476-ED697FFBBE11}">
      <dgm:prSet/>
      <dgm:spPr/>
      <dgm:t>
        <a:bodyPr/>
        <a:lstStyle/>
        <a:p>
          <a:endParaRPr lang="en-US"/>
        </a:p>
      </dgm:t>
    </dgm:pt>
    <dgm:pt modelId="{32AC3FD8-71B3-46A5-8EA1-DA70C29C6512}">
      <dgm:prSet phldrT="[Text]" custT="1"/>
      <dgm:spPr/>
      <dgm:t>
        <a:bodyPr/>
        <a:lstStyle/>
        <a:p>
          <a:r>
            <a:rPr lang="es-US" sz="2800" dirty="0">
              <a:latin typeface="+mj-lt"/>
            </a:rPr>
            <a:t>No puede</a:t>
          </a:r>
        </a:p>
      </dgm:t>
    </dgm:pt>
    <dgm:pt modelId="{91A53CE6-A1B6-45CA-974B-7EF07F2BB5D6}" type="parTrans" cxnId="{50D8CF60-972F-435F-B99D-1BB72DD08881}">
      <dgm:prSet/>
      <dgm:spPr/>
      <dgm:t>
        <a:bodyPr/>
        <a:lstStyle/>
        <a:p>
          <a:endParaRPr lang="en-US"/>
        </a:p>
      </dgm:t>
    </dgm:pt>
    <dgm:pt modelId="{E8735B61-B350-461C-8B0F-49E099AA5C93}" type="sibTrans" cxnId="{50D8CF60-972F-435F-B99D-1BB72DD08881}">
      <dgm:prSet/>
      <dgm:spPr/>
      <dgm:t>
        <a:bodyPr/>
        <a:lstStyle/>
        <a:p>
          <a:endParaRPr lang="en-US"/>
        </a:p>
      </dgm:t>
    </dgm:pt>
    <dgm:pt modelId="{72698D2A-BE1A-41A5-B8D1-F92FBEFAE91F}">
      <dgm:prSet phldrT="[Text]"/>
      <dgm:spPr/>
      <dgm:t>
        <a:bodyPr/>
        <a:lstStyle/>
        <a:p>
          <a:r>
            <a:rPr dirty="0"/>
            <a:t>Obtener Medicare Advantage </a:t>
          </a:r>
        </a:p>
        <a:p>
          <a:r>
            <a:rPr dirty="0"/>
            <a:t>(con algunas excepciones)</a:t>
          </a:r>
        </a:p>
      </dgm:t>
    </dgm:pt>
    <dgm:pt modelId="{7DB2C2F9-ABF2-4294-8A49-4E4BBA16CB0A}" type="parTrans" cxnId="{7D113908-5CBA-4FEA-8193-344C6306B2A5}">
      <dgm:prSet/>
      <dgm:spPr/>
      <dgm:t>
        <a:bodyPr/>
        <a:lstStyle/>
        <a:p>
          <a:endParaRPr lang="en-US"/>
        </a:p>
      </dgm:t>
    </dgm:pt>
    <dgm:pt modelId="{1D9268C8-5F82-4AEF-8B2C-0D4415EBD1D6}" type="sibTrans" cxnId="{7D113908-5CBA-4FEA-8193-344C6306B2A5}">
      <dgm:prSet/>
      <dgm:spPr/>
      <dgm:t>
        <a:bodyPr/>
        <a:lstStyle/>
        <a:p>
          <a:endParaRPr lang="en-US"/>
        </a:p>
      </dgm:t>
    </dgm:pt>
    <dgm:pt modelId="{8EE56085-AD5C-4A6B-96A2-2F6FDC551830}" type="pres">
      <dgm:prSet presAssocID="{33322B83-2C92-4F65-B25F-174D98949B02}" presName="diagram" presStyleCnt="0">
        <dgm:presLayoutVars>
          <dgm:chPref val="1"/>
          <dgm:dir/>
          <dgm:animOne val="branch"/>
          <dgm:animLvl val="lvl"/>
          <dgm:resizeHandles/>
        </dgm:presLayoutVars>
      </dgm:prSet>
      <dgm:spPr/>
      <dgm:t>
        <a:bodyPr/>
        <a:lstStyle/>
        <a:p>
          <a:endParaRPr lang="en-US"/>
        </a:p>
      </dgm:t>
    </dgm:pt>
    <dgm:pt modelId="{A735C560-2E5A-48B0-BF0C-833C4F31C05B}" type="pres">
      <dgm:prSet presAssocID="{72B3D412-F0AC-4519-9674-2FF954465A8A}" presName="root" presStyleCnt="0"/>
      <dgm:spPr/>
    </dgm:pt>
    <dgm:pt modelId="{B077E313-FDD9-4ED8-985F-B99A528C1BF2}" type="pres">
      <dgm:prSet presAssocID="{72B3D412-F0AC-4519-9674-2FF954465A8A}" presName="rootComposite" presStyleCnt="0"/>
      <dgm:spPr/>
    </dgm:pt>
    <dgm:pt modelId="{3C177A37-CF04-4B25-A727-AA87BEDC83CF}" type="pres">
      <dgm:prSet presAssocID="{72B3D412-F0AC-4519-9674-2FF954465A8A}" presName="rootText" presStyleLbl="node1" presStyleIdx="0" presStyleCnt="2" custScaleY="62033" custLinFactNeighborX="1382" custLinFactNeighborY="1339"/>
      <dgm:spPr/>
      <dgm:t>
        <a:bodyPr/>
        <a:lstStyle/>
        <a:p>
          <a:endParaRPr lang="en-US"/>
        </a:p>
      </dgm:t>
    </dgm:pt>
    <dgm:pt modelId="{48CCA068-7A27-4A73-9264-8D38BAF6243A}" type="pres">
      <dgm:prSet presAssocID="{72B3D412-F0AC-4519-9674-2FF954465A8A}" presName="rootConnector" presStyleLbl="node1" presStyleIdx="0" presStyleCnt="2"/>
      <dgm:spPr/>
      <dgm:t>
        <a:bodyPr/>
        <a:lstStyle/>
        <a:p>
          <a:endParaRPr lang="en-US"/>
        </a:p>
      </dgm:t>
    </dgm:pt>
    <dgm:pt modelId="{461803C3-845C-4A47-8901-76296EAE0267}" type="pres">
      <dgm:prSet presAssocID="{72B3D412-F0AC-4519-9674-2FF954465A8A}" presName="childShape" presStyleCnt="0"/>
      <dgm:spPr/>
    </dgm:pt>
    <dgm:pt modelId="{C77D5C21-4054-4804-89E4-69F26D993A02}" type="pres">
      <dgm:prSet presAssocID="{0A4869D8-BA7B-452D-BFF4-34F29C80C1DF}" presName="Name13" presStyleLbl="parChTrans1D2" presStyleIdx="0" presStyleCnt="3"/>
      <dgm:spPr/>
      <dgm:t>
        <a:bodyPr/>
        <a:lstStyle/>
        <a:p>
          <a:endParaRPr lang="en-US"/>
        </a:p>
      </dgm:t>
    </dgm:pt>
    <dgm:pt modelId="{EE5831ED-CE60-4AD1-A221-C0BFD09F6DD4}" type="pres">
      <dgm:prSet presAssocID="{3440E007-0069-4420-9F22-BB5FF9F31C45}" presName="childText" presStyleLbl="bgAcc1" presStyleIdx="0" presStyleCnt="3" custLinFactNeighborY="-9856">
        <dgm:presLayoutVars>
          <dgm:bulletEnabled val="1"/>
        </dgm:presLayoutVars>
      </dgm:prSet>
      <dgm:spPr/>
      <dgm:t>
        <a:bodyPr/>
        <a:lstStyle/>
        <a:p>
          <a:endParaRPr lang="en-US"/>
        </a:p>
      </dgm:t>
    </dgm:pt>
    <dgm:pt modelId="{F31D4BA6-3172-4CA6-A039-4B536994D495}" type="pres">
      <dgm:prSet presAssocID="{AEA72319-BE9F-4440-A31D-731C1C7F116C}" presName="Name13" presStyleLbl="parChTrans1D2" presStyleIdx="1" presStyleCnt="3"/>
      <dgm:spPr/>
      <dgm:t>
        <a:bodyPr/>
        <a:lstStyle/>
        <a:p>
          <a:endParaRPr lang="en-US"/>
        </a:p>
      </dgm:t>
    </dgm:pt>
    <dgm:pt modelId="{3CBC73C0-3765-47AD-B09E-B5A291AA3F5C}" type="pres">
      <dgm:prSet presAssocID="{3808C494-51ED-4696-91A4-A9D5E56EC248}" presName="childText" presStyleLbl="bgAcc1" presStyleIdx="1" presStyleCnt="3" custLinFactNeighborY="-12320">
        <dgm:presLayoutVars>
          <dgm:bulletEnabled val="1"/>
        </dgm:presLayoutVars>
      </dgm:prSet>
      <dgm:spPr/>
      <dgm:t>
        <a:bodyPr/>
        <a:lstStyle/>
        <a:p>
          <a:endParaRPr lang="en-US"/>
        </a:p>
      </dgm:t>
    </dgm:pt>
    <dgm:pt modelId="{6FE799A0-A281-4A31-A8D0-A2ED511232E7}" type="pres">
      <dgm:prSet presAssocID="{32AC3FD8-71B3-46A5-8EA1-DA70C29C6512}" presName="root" presStyleCnt="0"/>
      <dgm:spPr/>
    </dgm:pt>
    <dgm:pt modelId="{37B3477B-8C16-4FB1-8538-6B463B899C12}" type="pres">
      <dgm:prSet presAssocID="{32AC3FD8-71B3-46A5-8EA1-DA70C29C6512}" presName="rootComposite" presStyleCnt="0"/>
      <dgm:spPr/>
    </dgm:pt>
    <dgm:pt modelId="{742EBE3E-0885-4AB6-82B1-FF50BC9DAA4E}" type="pres">
      <dgm:prSet presAssocID="{32AC3FD8-71B3-46A5-8EA1-DA70C29C6512}" presName="rootText" presStyleLbl="node1" presStyleIdx="1" presStyleCnt="2" custScaleY="61777"/>
      <dgm:spPr/>
      <dgm:t>
        <a:bodyPr/>
        <a:lstStyle/>
        <a:p>
          <a:endParaRPr lang="en-US"/>
        </a:p>
      </dgm:t>
    </dgm:pt>
    <dgm:pt modelId="{0DEC2ECA-B479-48C7-91E4-B0D8D8E0F26B}" type="pres">
      <dgm:prSet presAssocID="{32AC3FD8-71B3-46A5-8EA1-DA70C29C6512}" presName="rootConnector" presStyleLbl="node1" presStyleIdx="1" presStyleCnt="2"/>
      <dgm:spPr/>
      <dgm:t>
        <a:bodyPr/>
        <a:lstStyle/>
        <a:p>
          <a:endParaRPr lang="en-US"/>
        </a:p>
      </dgm:t>
    </dgm:pt>
    <dgm:pt modelId="{46C30F41-3902-431F-A889-BB8CA342ACA3}" type="pres">
      <dgm:prSet presAssocID="{32AC3FD8-71B3-46A5-8EA1-DA70C29C6512}" presName="childShape" presStyleCnt="0"/>
      <dgm:spPr/>
    </dgm:pt>
    <dgm:pt modelId="{E48717E7-F792-4981-B902-82BAE8163C7F}" type="pres">
      <dgm:prSet presAssocID="{7DB2C2F9-ABF2-4294-8A49-4E4BBA16CB0A}" presName="Name13" presStyleLbl="parChTrans1D2" presStyleIdx="2" presStyleCnt="3"/>
      <dgm:spPr/>
      <dgm:t>
        <a:bodyPr/>
        <a:lstStyle/>
        <a:p>
          <a:endParaRPr lang="en-US"/>
        </a:p>
      </dgm:t>
    </dgm:pt>
    <dgm:pt modelId="{5B2406F2-8E6B-4290-8459-6C1ECBDF199F}" type="pres">
      <dgm:prSet presAssocID="{72698D2A-BE1A-41A5-B8D1-F92FBEFAE91F}" presName="childText" presStyleLbl="bgAcc1" presStyleIdx="2" presStyleCnt="3" custLinFactNeighborY="-6160">
        <dgm:presLayoutVars>
          <dgm:bulletEnabled val="1"/>
        </dgm:presLayoutVars>
      </dgm:prSet>
      <dgm:spPr/>
      <dgm:t>
        <a:bodyPr/>
        <a:lstStyle/>
        <a:p>
          <a:endParaRPr lang="en-US"/>
        </a:p>
      </dgm:t>
    </dgm:pt>
  </dgm:ptLst>
  <dgm:cxnLst>
    <dgm:cxn modelId="{6281F74B-B94B-4A2C-92CB-9C357258E223}" type="presOf" srcId="{72B3D412-F0AC-4519-9674-2FF954465A8A}" destId="{3C177A37-CF04-4B25-A727-AA87BEDC83CF}" srcOrd="0" destOrd="0" presId="urn:microsoft.com/office/officeart/2005/8/layout/hierarchy3"/>
    <dgm:cxn modelId="{6F594546-AA96-4E1C-AD0A-BF7B7439F481}" type="presOf" srcId="{7DB2C2F9-ABF2-4294-8A49-4E4BBA16CB0A}" destId="{E48717E7-F792-4981-B902-82BAE8163C7F}" srcOrd="0" destOrd="0" presId="urn:microsoft.com/office/officeart/2005/8/layout/hierarchy3"/>
    <dgm:cxn modelId="{4AFB41ED-6866-4A16-8160-4A978B18F861}" type="presOf" srcId="{33322B83-2C92-4F65-B25F-174D98949B02}" destId="{8EE56085-AD5C-4A6B-96A2-2F6FDC551830}" srcOrd="0" destOrd="0" presId="urn:microsoft.com/office/officeart/2005/8/layout/hierarchy3"/>
    <dgm:cxn modelId="{E9D2442E-A651-4458-9476-ED697FFBBE11}" srcId="{72B3D412-F0AC-4519-9674-2FF954465A8A}" destId="{3808C494-51ED-4696-91A4-A9D5E56EC248}" srcOrd="1" destOrd="0" parTransId="{AEA72319-BE9F-4440-A31D-731C1C7F116C}" sibTransId="{0D8BFE41-00D6-4D0A-B33B-5669E82929B8}"/>
    <dgm:cxn modelId="{14B8FE41-7C18-4DD0-8C80-62DFE497ED99}" srcId="{33322B83-2C92-4F65-B25F-174D98949B02}" destId="{72B3D412-F0AC-4519-9674-2FF954465A8A}" srcOrd="0" destOrd="0" parTransId="{215F956A-8345-4470-9C09-0C67310FD0D9}" sibTransId="{D2019182-3DE0-49C7-BEE3-EEBFA01923BC}"/>
    <dgm:cxn modelId="{4EC86198-5A1B-4AA0-92BC-D956742DD38A}" type="presOf" srcId="{3808C494-51ED-4696-91A4-A9D5E56EC248}" destId="{3CBC73C0-3765-47AD-B09E-B5A291AA3F5C}" srcOrd="0" destOrd="0" presId="urn:microsoft.com/office/officeart/2005/8/layout/hierarchy3"/>
    <dgm:cxn modelId="{8C0E7AC9-7859-4F62-8BE3-41D737BBA00A}" type="presOf" srcId="{3440E007-0069-4420-9F22-BB5FF9F31C45}" destId="{EE5831ED-CE60-4AD1-A221-C0BFD09F6DD4}" srcOrd="0" destOrd="0" presId="urn:microsoft.com/office/officeart/2005/8/layout/hierarchy3"/>
    <dgm:cxn modelId="{778C7146-BAA1-4A5B-818E-2E1F754B2240}" type="presOf" srcId="{32AC3FD8-71B3-46A5-8EA1-DA70C29C6512}" destId="{0DEC2ECA-B479-48C7-91E4-B0D8D8E0F26B}" srcOrd="1" destOrd="0" presId="urn:microsoft.com/office/officeart/2005/8/layout/hierarchy3"/>
    <dgm:cxn modelId="{00D2DE5E-E3D6-4E05-B57F-4D3E3AE7FD79}" type="presOf" srcId="{AEA72319-BE9F-4440-A31D-731C1C7F116C}" destId="{F31D4BA6-3172-4CA6-A039-4B536994D495}" srcOrd="0" destOrd="0" presId="urn:microsoft.com/office/officeart/2005/8/layout/hierarchy3"/>
    <dgm:cxn modelId="{2750A7B9-314C-49F7-BE4F-DA6982B5F231}" srcId="{72B3D412-F0AC-4519-9674-2FF954465A8A}" destId="{3440E007-0069-4420-9F22-BB5FF9F31C45}" srcOrd="0" destOrd="0" parTransId="{0A4869D8-BA7B-452D-BFF4-34F29C80C1DF}" sibTransId="{5C915A04-B12A-4D68-A9BB-BAFFE8E176D7}"/>
    <dgm:cxn modelId="{2520C9D6-1487-49BA-B390-031DC066B3ED}" type="presOf" srcId="{72B3D412-F0AC-4519-9674-2FF954465A8A}" destId="{48CCA068-7A27-4A73-9264-8D38BAF6243A}" srcOrd="1" destOrd="0" presId="urn:microsoft.com/office/officeart/2005/8/layout/hierarchy3"/>
    <dgm:cxn modelId="{C0C586E9-D31F-4C87-9ED0-3DD546A956C8}" type="presOf" srcId="{0A4869D8-BA7B-452D-BFF4-34F29C80C1DF}" destId="{C77D5C21-4054-4804-89E4-69F26D993A02}" srcOrd="0" destOrd="0" presId="urn:microsoft.com/office/officeart/2005/8/layout/hierarchy3"/>
    <dgm:cxn modelId="{50D8CF60-972F-435F-B99D-1BB72DD08881}" srcId="{33322B83-2C92-4F65-B25F-174D98949B02}" destId="{32AC3FD8-71B3-46A5-8EA1-DA70C29C6512}" srcOrd="1" destOrd="0" parTransId="{91A53CE6-A1B6-45CA-974B-7EF07F2BB5D6}" sibTransId="{E8735B61-B350-461C-8B0F-49E099AA5C93}"/>
    <dgm:cxn modelId="{43A3B5C4-9144-4C69-94AD-096C391142CE}" type="presOf" srcId="{72698D2A-BE1A-41A5-B8D1-F92FBEFAE91F}" destId="{5B2406F2-8E6B-4290-8459-6C1ECBDF199F}" srcOrd="0" destOrd="0" presId="urn:microsoft.com/office/officeart/2005/8/layout/hierarchy3"/>
    <dgm:cxn modelId="{7D113908-5CBA-4FEA-8193-344C6306B2A5}" srcId="{32AC3FD8-71B3-46A5-8EA1-DA70C29C6512}" destId="{72698D2A-BE1A-41A5-B8D1-F92FBEFAE91F}" srcOrd="0" destOrd="0" parTransId="{7DB2C2F9-ABF2-4294-8A49-4E4BBA16CB0A}" sibTransId="{1D9268C8-5F82-4AEF-8B2C-0D4415EBD1D6}"/>
    <dgm:cxn modelId="{183B23EF-31E6-4543-A5D5-9117B192B129}" type="presOf" srcId="{32AC3FD8-71B3-46A5-8EA1-DA70C29C6512}" destId="{742EBE3E-0885-4AB6-82B1-FF50BC9DAA4E}" srcOrd="0" destOrd="0" presId="urn:microsoft.com/office/officeart/2005/8/layout/hierarchy3"/>
    <dgm:cxn modelId="{6F486906-0D25-48E4-9AC9-14D153E3F2FD}" type="presParOf" srcId="{8EE56085-AD5C-4A6B-96A2-2F6FDC551830}" destId="{A735C560-2E5A-48B0-BF0C-833C4F31C05B}" srcOrd="0" destOrd="0" presId="urn:microsoft.com/office/officeart/2005/8/layout/hierarchy3"/>
    <dgm:cxn modelId="{FBF4CC7A-4D17-4E60-976F-BBE0CBBD438B}" type="presParOf" srcId="{A735C560-2E5A-48B0-BF0C-833C4F31C05B}" destId="{B077E313-FDD9-4ED8-985F-B99A528C1BF2}" srcOrd="0" destOrd="0" presId="urn:microsoft.com/office/officeart/2005/8/layout/hierarchy3"/>
    <dgm:cxn modelId="{C4835143-63F1-4737-90D7-4C609CE8D71E}" type="presParOf" srcId="{B077E313-FDD9-4ED8-985F-B99A528C1BF2}" destId="{3C177A37-CF04-4B25-A727-AA87BEDC83CF}" srcOrd="0" destOrd="0" presId="urn:microsoft.com/office/officeart/2005/8/layout/hierarchy3"/>
    <dgm:cxn modelId="{281AFF3F-ADAF-483A-A839-A47935A53F41}" type="presParOf" srcId="{B077E313-FDD9-4ED8-985F-B99A528C1BF2}" destId="{48CCA068-7A27-4A73-9264-8D38BAF6243A}" srcOrd="1" destOrd="0" presId="urn:microsoft.com/office/officeart/2005/8/layout/hierarchy3"/>
    <dgm:cxn modelId="{80CDE580-7E39-4FDB-8F38-A40C992B9BFE}" type="presParOf" srcId="{A735C560-2E5A-48B0-BF0C-833C4F31C05B}" destId="{461803C3-845C-4A47-8901-76296EAE0267}" srcOrd="1" destOrd="0" presId="urn:microsoft.com/office/officeart/2005/8/layout/hierarchy3"/>
    <dgm:cxn modelId="{5FACC075-714E-4780-8820-BB219E19443B}" type="presParOf" srcId="{461803C3-845C-4A47-8901-76296EAE0267}" destId="{C77D5C21-4054-4804-89E4-69F26D993A02}" srcOrd="0" destOrd="0" presId="urn:microsoft.com/office/officeart/2005/8/layout/hierarchy3"/>
    <dgm:cxn modelId="{5DE2B64E-F706-4E7E-9911-04515F313CB0}" type="presParOf" srcId="{461803C3-845C-4A47-8901-76296EAE0267}" destId="{EE5831ED-CE60-4AD1-A221-C0BFD09F6DD4}" srcOrd="1" destOrd="0" presId="urn:microsoft.com/office/officeart/2005/8/layout/hierarchy3"/>
    <dgm:cxn modelId="{DE083699-A395-47AC-B958-CD41F8436904}" type="presParOf" srcId="{461803C3-845C-4A47-8901-76296EAE0267}" destId="{F31D4BA6-3172-4CA6-A039-4B536994D495}" srcOrd="2" destOrd="0" presId="urn:microsoft.com/office/officeart/2005/8/layout/hierarchy3"/>
    <dgm:cxn modelId="{1552CCD8-9E7B-4476-9626-B78AD703D7A1}" type="presParOf" srcId="{461803C3-845C-4A47-8901-76296EAE0267}" destId="{3CBC73C0-3765-47AD-B09E-B5A291AA3F5C}" srcOrd="3" destOrd="0" presId="urn:microsoft.com/office/officeart/2005/8/layout/hierarchy3"/>
    <dgm:cxn modelId="{97951136-AD9A-4157-9A8B-A7C64EEB4737}" type="presParOf" srcId="{8EE56085-AD5C-4A6B-96A2-2F6FDC551830}" destId="{6FE799A0-A281-4A31-A8D0-A2ED511232E7}" srcOrd="1" destOrd="0" presId="urn:microsoft.com/office/officeart/2005/8/layout/hierarchy3"/>
    <dgm:cxn modelId="{045EC16F-B69B-475B-A7FB-7D708F529BB1}" type="presParOf" srcId="{6FE799A0-A281-4A31-A8D0-A2ED511232E7}" destId="{37B3477B-8C16-4FB1-8538-6B463B899C12}" srcOrd="0" destOrd="0" presId="urn:microsoft.com/office/officeart/2005/8/layout/hierarchy3"/>
    <dgm:cxn modelId="{2CD13A33-81FF-4B56-8149-1AB62939C424}" type="presParOf" srcId="{37B3477B-8C16-4FB1-8538-6B463B899C12}" destId="{742EBE3E-0885-4AB6-82B1-FF50BC9DAA4E}" srcOrd="0" destOrd="0" presId="urn:microsoft.com/office/officeart/2005/8/layout/hierarchy3"/>
    <dgm:cxn modelId="{8D8B2347-0CB4-4FF4-830D-04B034BA4B66}" type="presParOf" srcId="{37B3477B-8C16-4FB1-8538-6B463B899C12}" destId="{0DEC2ECA-B479-48C7-91E4-B0D8D8E0F26B}" srcOrd="1" destOrd="0" presId="urn:microsoft.com/office/officeart/2005/8/layout/hierarchy3"/>
    <dgm:cxn modelId="{2C0C31A5-131D-4B26-A039-2DE27880C281}" type="presParOf" srcId="{6FE799A0-A281-4A31-A8D0-A2ED511232E7}" destId="{46C30F41-3902-431F-A889-BB8CA342ACA3}" srcOrd="1" destOrd="0" presId="urn:microsoft.com/office/officeart/2005/8/layout/hierarchy3"/>
    <dgm:cxn modelId="{817362ED-4A2E-4C0A-93E2-ED33CE56AF98}" type="presParOf" srcId="{46C30F41-3902-431F-A889-BB8CA342ACA3}" destId="{E48717E7-F792-4981-B902-82BAE8163C7F}" srcOrd="0" destOrd="0" presId="urn:microsoft.com/office/officeart/2005/8/layout/hierarchy3"/>
    <dgm:cxn modelId="{1AB7F8A0-F998-4F98-9F1B-D960FEF7718B}" type="presParOf" srcId="{46C30F41-3902-431F-A889-BB8CA342ACA3}" destId="{5B2406F2-8E6B-4290-8459-6C1ECBDF199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6C48A6-1383-4C54-BA43-73BAB1EC3CD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38FFC97-1099-4AD0-A4AC-BFF81153B5CC}">
      <dgm:prSet phldrT="[Text]" custT="1"/>
      <dgm:spPr/>
      <dgm:t>
        <a:bodyPr/>
        <a:lstStyle/>
        <a:p>
          <a:r>
            <a:rPr lang="en-US" sz="1800" b="1" dirty="0">
              <a:solidFill>
                <a:schemeClr val="tx2">
                  <a:lumMod val="75000"/>
                </a:schemeClr>
              </a:solidFill>
            </a:rPr>
            <a:t>Todos los planes Medigap cubren</a:t>
          </a:r>
        </a:p>
      </dgm:t>
    </dgm:pt>
    <dgm:pt modelId="{8108C840-F3DA-4F42-82ED-E83D4416E654}" type="parTrans" cxnId="{23FB364C-5B3C-48A8-8773-307A3C5846DF}">
      <dgm:prSet/>
      <dgm:spPr/>
      <dgm:t>
        <a:bodyPr/>
        <a:lstStyle/>
        <a:p>
          <a:endParaRPr lang="en-US"/>
        </a:p>
      </dgm:t>
    </dgm:pt>
    <dgm:pt modelId="{7B399F6E-7C6F-4243-A0B8-D132D55C2F7A}" type="sibTrans" cxnId="{23FB364C-5B3C-48A8-8773-307A3C5846DF}">
      <dgm:prSet/>
      <dgm:spPr/>
      <dgm:t>
        <a:bodyPr/>
        <a:lstStyle/>
        <a:p>
          <a:endParaRPr lang="en-US"/>
        </a:p>
      </dgm:t>
    </dgm:pt>
    <dgm:pt modelId="{273A1BAC-0A48-4F63-B759-D691CC843749}">
      <dgm:prSet phldrT="[Text]" custT="1"/>
      <dgm:spPr>
        <a:solidFill>
          <a:schemeClr val="tx2"/>
        </a:solidFill>
      </dgm:spPr>
      <dgm:t>
        <a:bodyPr anchor="t"/>
        <a:lstStyle/>
        <a:p>
          <a:r>
            <a:rPr lang="en-US" sz="1800" b="1" dirty="0"/>
            <a:t>Coseguro y gastos de hospital de la Parte A de Medicare (hasta 365 días adicionales después de usar los beneficios de Medicare)</a:t>
          </a:r>
        </a:p>
      </dgm:t>
    </dgm:pt>
    <dgm:pt modelId="{DF278298-C569-436B-AAF9-1F04158AE044}" type="parTrans" cxnId="{05DC8A22-F329-4A42-B45B-1E0A9E486A93}">
      <dgm:prSet/>
      <dgm:spPr/>
      <dgm:t>
        <a:bodyPr/>
        <a:lstStyle/>
        <a:p>
          <a:endParaRPr lang="en-US"/>
        </a:p>
      </dgm:t>
    </dgm:pt>
    <dgm:pt modelId="{F4B5E9DC-FF20-425E-AC1C-39C00F6A4DB3}" type="sibTrans" cxnId="{05DC8A22-F329-4A42-B45B-1E0A9E486A93}">
      <dgm:prSet/>
      <dgm:spPr/>
      <dgm:t>
        <a:bodyPr/>
        <a:lstStyle/>
        <a:p>
          <a:endParaRPr lang="en-US"/>
        </a:p>
      </dgm:t>
    </dgm:pt>
    <dgm:pt modelId="{34CBDFE4-5BF3-46C4-A28B-6B5D20FBE1E9}">
      <dgm:prSet phldrT="[Text]" phldr="1"/>
      <dgm:spPr/>
      <dgm:t>
        <a:bodyPr/>
        <a:lstStyle/>
        <a:p>
          <a:endParaRPr lang="en-US" sz="2200" dirty="0"/>
        </a:p>
      </dgm:t>
    </dgm:pt>
    <dgm:pt modelId="{B291E654-481F-4E44-8204-222BA0C76113}" type="parTrans" cxnId="{203AFC2B-5AE0-4C36-B011-739C81459AED}">
      <dgm:prSet/>
      <dgm:spPr/>
      <dgm:t>
        <a:bodyPr/>
        <a:lstStyle/>
        <a:p>
          <a:endParaRPr lang="en-US"/>
        </a:p>
      </dgm:t>
    </dgm:pt>
    <dgm:pt modelId="{D074F413-53BD-41B1-AFFD-08ED32B328C0}" type="sibTrans" cxnId="{203AFC2B-5AE0-4C36-B011-739C81459AED}">
      <dgm:prSet/>
      <dgm:spPr/>
      <dgm:t>
        <a:bodyPr/>
        <a:lstStyle/>
        <a:p>
          <a:endParaRPr lang="en-US"/>
        </a:p>
      </dgm:t>
    </dgm:pt>
    <dgm:pt modelId="{C70AE696-2B33-4548-8B60-487A1CF356AE}">
      <dgm:prSet phldrT="[Text]" phldr="1"/>
      <dgm:spPr/>
      <dgm:t>
        <a:bodyPr/>
        <a:lstStyle/>
        <a:p>
          <a:endParaRPr lang="en-US" dirty="0"/>
        </a:p>
      </dgm:t>
    </dgm:pt>
    <dgm:pt modelId="{915366DD-E824-4241-866B-998B64065B9E}" type="parTrans" cxnId="{F42B9DFF-E715-44B7-8643-D1FE0139709B}">
      <dgm:prSet/>
      <dgm:spPr/>
      <dgm:t>
        <a:bodyPr/>
        <a:lstStyle/>
        <a:p>
          <a:endParaRPr lang="en-US"/>
        </a:p>
      </dgm:t>
    </dgm:pt>
    <dgm:pt modelId="{C02DE394-D0D7-433D-ADD8-542A1D0F185D}" type="sibTrans" cxnId="{F42B9DFF-E715-44B7-8643-D1FE0139709B}">
      <dgm:prSet/>
      <dgm:spPr/>
      <dgm:t>
        <a:bodyPr/>
        <a:lstStyle/>
        <a:p>
          <a:endParaRPr lang="en-US"/>
        </a:p>
      </dgm:t>
    </dgm:pt>
    <dgm:pt modelId="{34E11BD6-9087-4E13-AC85-C37409B3C9B7}">
      <dgm:prSet custT="1"/>
      <dgm:spPr>
        <a:solidFill>
          <a:schemeClr val="tx2"/>
        </a:solidFill>
      </dgm:spPr>
      <dgm:t>
        <a:bodyPr anchor="t"/>
        <a:lstStyle/>
        <a:p>
          <a:r>
            <a:rPr lang="en-US" sz="1800" b="1" dirty="0"/>
            <a:t>Coseguro o copago de la Parte B de Medicare </a:t>
          </a:r>
        </a:p>
      </dgm:t>
    </dgm:pt>
    <dgm:pt modelId="{6F389C09-19F7-4649-87AB-90D0A4386E02}" type="parTrans" cxnId="{2C1CAAA7-7863-49B5-B466-4B3431D0948C}">
      <dgm:prSet/>
      <dgm:spPr/>
      <dgm:t>
        <a:bodyPr/>
        <a:lstStyle/>
        <a:p>
          <a:endParaRPr lang="en-US"/>
        </a:p>
      </dgm:t>
    </dgm:pt>
    <dgm:pt modelId="{4FC2DBC9-2759-447A-A351-94A76F2E3C4B}" type="sibTrans" cxnId="{2C1CAAA7-7863-49B5-B466-4B3431D0948C}">
      <dgm:prSet/>
      <dgm:spPr/>
      <dgm:t>
        <a:bodyPr/>
        <a:lstStyle/>
        <a:p>
          <a:endParaRPr lang="en-US"/>
        </a:p>
      </dgm:t>
    </dgm:pt>
    <dgm:pt modelId="{663A1084-29B8-4E25-8A54-D3DB8996A38A}">
      <dgm:prSet custT="1"/>
      <dgm:spPr>
        <a:solidFill>
          <a:schemeClr val="tx2"/>
        </a:solidFill>
      </dgm:spPr>
      <dgm:t>
        <a:bodyPr anchor="t"/>
        <a:lstStyle/>
        <a:p>
          <a:r>
            <a:rPr lang="en-US" sz="1800" b="1" dirty="0"/>
            <a:t>Sangre (las primeras 3 pintas)</a:t>
          </a:r>
        </a:p>
      </dgm:t>
    </dgm:pt>
    <dgm:pt modelId="{21B9CA39-F331-448E-9397-D4F663178622}" type="parTrans" cxnId="{621E2FAE-EE02-4BE0-8F0E-29267CDF843B}">
      <dgm:prSet/>
      <dgm:spPr/>
      <dgm:t>
        <a:bodyPr/>
        <a:lstStyle/>
        <a:p>
          <a:endParaRPr lang="en-US"/>
        </a:p>
      </dgm:t>
    </dgm:pt>
    <dgm:pt modelId="{9AB3EE23-E95C-4B0E-B56A-0F06489B1AA8}" type="sibTrans" cxnId="{621E2FAE-EE02-4BE0-8F0E-29267CDF843B}">
      <dgm:prSet/>
      <dgm:spPr/>
      <dgm:t>
        <a:bodyPr/>
        <a:lstStyle/>
        <a:p>
          <a:endParaRPr lang="en-US"/>
        </a:p>
      </dgm:t>
    </dgm:pt>
    <dgm:pt modelId="{A2F99572-7119-4CDF-AEFC-E83F855F604A}">
      <dgm:prSet phldrT="[Text]" custT="1"/>
      <dgm:spPr>
        <a:solidFill>
          <a:schemeClr val="tx2"/>
        </a:solidFill>
      </dgm:spPr>
      <dgm:t>
        <a:bodyPr anchor="t"/>
        <a:lstStyle/>
        <a:p>
          <a:r>
            <a:rPr lang="en-US" sz="1800" b="1" dirty="0"/>
            <a:t>Copago o coseguro por cuidado de hospicio de la Parte A</a:t>
          </a:r>
        </a:p>
      </dgm:t>
    </dgm:pt>
    <dgm:pt modelId="{280BAEDA-5B5C-4E00-BD99-91E4D0A4504E}" type="parTrans" cxnId="{B4B67391-B7ED-4D3B-9AEC-E9F5291F584F}">
      <dgm:prSet/>
      <dgm:spPr/>
      <dgm:t>
        <a:bodyPr/>
        <a:lstStyle/>
        <a:p>
          <a:endParaRPr lang="en-US"/>
        </a:p>
      </dgm:t>
    </dgm:pt>
    <dgm:pt modelId="{1B53E3C3-9F51-4698-A5EB-8E5850B90418}" type="sibTrans" cxnId="{B4B67391-B7ED-4D3B-9AEC-E9F5291F584F}">
      <dgm:prSet/>
      <dgm:spPr/>
      <dgm:t>
        <a:bodyPr/>
        <a:lstStyle/>
        <a:p>
          <a:endParaRPr lang="en-US"/>
        </a:p>
      </dgm:t>
    </dgm:pt>
    <dgm:pt modelId="{D067F08E-9662-4F50-9D4D-3B876754FDFA}" type="pres">
      <dgm:prSet presAssocID="{E16C48A6-1383-4C54-BA43-73BAB1EC3CD5}" presName="diagram" presStyleCnt="0">
        <dgm:presLayoutVars>
          <dgm:chMax val="1"/>
          <dgm:dir/>
          <dgm:animLvl val="ctr"/>
          <dgm:resizeHandles val="exact"/>
        </dgm:presLayoutVars>
      </dgm:prSet>
      <dgm:spPr/>
      <dgm:t>
        <a:bodyPr/>
        <a:lstStyle/>
        <a:p>
          <a:endParaRPr lang="en-US"/>
        </a:p>
      </dgm:t>
    </dgm:pt>
    <dgm:pt modelId="{DF29CC47-67A9-4CAA-8231-FFFCFA5E6132}" type="pres">
      <dgm:prSet presAssocID="{E16C48A6-1383-4C54-BA43-73BAB1EC3CD5}" presName="matrix" presStyleCnt="0"/>
      <dgm:spPr/>
    </dgm:pt>
    <dgm:pt modelId="{14C266A0-C207-4BF9-9E64-799A0FA8121C}" type="pres">
      <dgm:prSet presAssocID="{E16C48A6-1383-4C54-BA43-73BAB1EC3CD5}" presName="tile1" presStyleLbl="node1" presStyleIdx="0" presStyleCnt="4" custLinFactNeighborY="-625"/>
      <dgm:spPr/>
      <dgm:t>
        <a:bodyPr/>
        <a:lstStyle/>
        <a:p>
          <a:endParaRPr lang="en-US"/>
        </a:p>
      </dgm:t>
    </dgm:pt>
    <dgm:pt modelId="{4DB1FB14-DA7D-4180-809C-5999348890A0}" type="pres">
      <dgm:prSet presAssocID="{E16C48A6-1383-4C54-BA43-73BAB1EC3CD5}" presName="tile1text" presStyleLbl="node1" presStyleIdx="0" presStyleCnt="4">
        <dgm:presLayoutVars>
          <dgm:chMax val="0"/>
          <dgm:chPref val="0"/>
          <dgm:bulletEnabled val="1"/>
        </dgm:presLayoutVars>
      </dgm:prSet>
      <dgm:spPr/>
      <dgm:t>
        <a:bodyPr/>
        <a:lstStyle/>
        <a:p>
          <a:endParaRPr lang="en-US"/>
        </a:p>
      </dgm:t>
    </dgm:pt>
    <dgm:pt modelId="{1BF5899F-EABD-46B3-B66D-5E85BA29EA8B}" type="pres">
      <dgm:prSet presAssocID="{E16C48A6-1383-4C54-BA43-73BAB1EC3CD5}" presName="tile2" presStyleLbl="node1" presStyleIdx="1" presStyleCnt="4" custLinFactNeighborX="3750" custLinFactNeighborY="-2040"/>
      <dgm:spPr/>
      <dgm:t>
        <a:bodyPr/>
        <a:lstStyle/>
        <a:p>
          <a:endParaRPr lang="en-US"/>
        </a:p>
      </dgm:t>
    </dgm:pt>
    <dgm:pt modelId="{4D6F1698-E412-4784-9C19-591A35D45823}" type="pres">
      <dgm:prSet presAssocID="{E16C48A6-1383-4C54-BA43-73BAB1EC3CD5}" presName="tile2text" presStyleLbl="node1" presStyleIdx="1" presStyleCnt="4">
        <dgm:presLayoutVars>
          <dgm:chMax val="0"/>
          <dgm:chPref val="0"/>
          <dgm:bulletEnabled val="1"/>
        </dgm:presLayoutVars>
      </dgm:prSet>
      <dgm:spPr/>
      <dgm:t>
        <a:bodyPr/>
        <a:lstStyle/>
        <a:p>
          <a:endParaRPr lang="en-US"/>
        </a:p>
      </dgm:t>
    </dgm:pt>
    <dgm:pt modelId="{BA0AF5C9-0EFE-4969-921B-924EBF6F747C}" type="pres">
      <dgm:prSet presAssocID="{E16C48A6-1383-4C54-BA43-73BAB1EC3CD5}" presName="tile3" presStyleLbl="node1" presStyleIdx="2" presStyleCnt="4"/>
      <dgm:spPr/>
      <dgm:t>
        <a:bodyPr/>
        <a:lstStyle/>
        <a:p>
          <a:endParaRPr lang="en-US"/>
        </a:p>
      </dgm:t>
    </dgm:pt>
    <dgm:pt modelId="{F83BEF44-7651-49C9-A2CA-6AC26AD8B7CA}" type="pres">
      <dgm:prSet presAssocID="{E16C48A6-1383-4C54-BA43-73BAB1EC3CD5}" presName="tile3text" presStyleLbl="node1" presStyleIdx="2" presStyleCnt="4">
        <dgm:presLayoutVars>
          <dgm:chMax val="0"/>
          <dgm:chPref val="0"/>
          <dgm:bulletEnabled val="1"/>
        </dgm:presLayoutVars>
      </dgm:prSet>
      <dgm:spPr/>
      <dgm:t>
        <a:bodyPr/>
        <a:lstStyle/>
        <a:p>
          <a:endParaRPr lang="en-US"/>
        </a:p>
      </dgm:t>
    </dgm:pt>
    <dgm:pt modelId="{F18E6194-C5B3-47BA-996A-EFD2FC138A32}" type="pres">
      <dgm:prSet presAssocID="{E16C48A6-1383-4C54-BA43-73BAB1EC3CD5}" presName="tile4" presStyleLbl="node1" presStyleIdx="3" presStyleCnt="4"/>
      <dgm:spPr/>
      <dgm:t>
        <a:bodyPr/>
        <a:lstStyle/>
        <a:p>
          <a:endParaRPr lang="en-US"/>
        </a:p>
      </dgm:t>
    </dgm:pt>
    <dgm:pt modelId="{09F35915-C0B6-4D33-9A8B-D5CA9F3802DA}" type="pres">
      <dgm:prSet presAssocID="{E16C48A6-1383-4C54-BA43-73BAB1EC3CD5}" presName="tile4text" presStyleLbl="node1" presStyleIdx="3" presStyleCnt="4">
        <dgm:presLayoutVars>
          <dgm:chMax val="0"/>
          <dgm:chPref val="0"/>
          <dgm:bulletEnabled val="1"/>
        </dgm:presLayoutVars>
      </dgm:prSet>
      <dgm:spPr/>
      <dgm:t>
        <a:bodyPr/>
        <a:lstStyle/>
        <a:p>
          <a:endParaRPr lang="en-US"/>
        </a:p>
      </dgm:t>
    </dgm:pt>
    <dgm:pt modelId="{0903C608-1D24-46D7-A1DB-34FDEF554FED}" type="pres">
      <dgm:prSet presAssocID="{E16C48A6-1383-4C54-BA43-73BAB1EC3CD5}" presName="centerTile" presStyleLbl="fgShp" presStyleIdx="0" presStyleCnt="1" custScaleY="62891">
        <dgm:presLayoutVars>
          <dgm:chMax val="0"/>
          <dgm:chPref val="0"/>
        </dgm:presLayoutVars>
      </dgm:prSet>
      <dgm:spPr/>
      <dgm:t>
        <a:bodyPr/>
        <a:lstStyle/>
        <a:p>
          <a:endParaRPr lang="en-US"/>
        </a:p>
      </dgm:t>
    </dgm:pt>
  </dgm:ptLst>
  <dgm:cxnLst>
    <dgm:cxn modelId="{41DFBB30-712D-43D1-A52F-D6F6320241EF}" type="presOf" srcId="{E16C48A6-1383-4C54-BA43-73BAB1EC3CD5}" destId="{D067F08E-9662-4F50-9D4D-3B876754FDFA}" srcOrd="0" destOrd="0" presId="urn:microsoft.com/office/officeart/2005/8/layout/matrix1"/>
    <dgm:cxn modelId="{23FB364C-5B3C-48A8-8773-307A3C5846DF}" srcId="{E16C48A6-1383-4C54-BA43-73BAB1EC3CD5}" destId="{A38FFC97-1099-4AD0-A4AC-BFF81153B5CC}" srcOrd="0" destOrd="0" parTransId="{8108C840-F3DA-4F42-82ED-E83D4416E654}" sibTransId="{7B399F6E-7C6F-4243-A0B8-D132D55C2F7A}"/>
    <dgm:cxn modelId="{C759890D-7CD6-4C8B-95BB-DCC4CAE6203B}" type="presOf" srcId="{663A1084-29B8-4E25-8A54-D3DB8996A38A}" destId="{BA0AF5C9-0EFE-4969-921B-924EBF6F747C}" srcOrd="0" destOrd="0" presId="urn:microsoft.com/office/officeart/2005/8/layout/matrix1"/>
    <dgm:cxn modelId="{F42B9DFF-E715-44B7-8643-D1FE0139709B}" srcId="{A38FFC97-1099-4AD0-A4AC-BFF81153B5CC}" destId="{C70AE696-2B33-4548-8B60-487A1CF356AE}" srcOrd="5" destOrd="0" parTransId="{915366DD-E824-4241-866B-998B64065B9E}" sibTransId="{C02DE394-D0D7-433D-ADD8-542A1D0F185D}"/>
    <dgm:cxn modelId="{D0DE1230-2493-40C5-8702-0850065E4A9B}" type="presOf" srcId="{663A1084-29B8-4E25-8A54-D3DB8996A38A}" destId="{F83BEF44-7651-49C9-A2CA-6AC26AD8B7CA}" srcOrd="1" destOrd="0" presId="urn:microsoft.com/office/officeart/2005/8/layout/matrix1"/>
    <dgm:cxn modelId="{A3268C19-2ABA-4637-A1FD-29DC5F8832DD}" type="presOf" srcId="{273A1BAC-0A48-4F63-B759-D691CC843749}" destId="{14C266A0-C207-4BF9-9E64-799A0FA8121C}" srcOrd="0" destOrd="0" presId="urn:microsoft.com/office/officeart/2005/8/layout/matrix1"/>
    <dgm:cxn modelId="{9C2DF2EA-6479-49D0-8080-20059B87609E}" type="presOf" srcId="{34E11BD6-9087-4E13-AC85-C37409B3C9B7}" destId="{09F35915-C0B6-4D33-9A8B-D5CA9F3802DA}" srcOrd="1" destOrd="0" presId="urn:microsoft.com/office/officeart/2005/8/layout/matrix1"/>
    <dgm:cxn modelId="{2C1CAAA7-7863-49B5-B466-4B3431D0948C}" srcId="{A38FFC97-1099-4AD0-A4AC-BFF81153B5CC}" destId="{34E11BD6-9087-4E13-AC85-C37409B3C9B7}" srcOrd="3" destOrd="0" parTransId="{6F389C09-19F7-4649-87AB-90D0A4386E02}" sibTransId="{4FC2DBC9-2759-447A-A351-94A76F2E3C4B}"/>
    <dgm:cxn modelId="{621E2FAE-EE02-4BE0-8F0E-29267CDF843B}" srcId="{A38FFC97-1099-4AD0-A4AC-BFF81153B5CC}" destId="{663A1084-29B8-4E25-8A54-D3DB8996A38A}" srcOrd="2" destOrd="0" parTransId="{21B9CA39-F331-448E-9397-D4F663178622}" sibTransId="{9AB3EE23-E95C-4B0E-B56A-0F06489B1AA8}"/>
    <dgm:cxn modelId="{B4B67391-B7ED-4D3B-9AEC-E9F5291F584F}" srcId="{A38FFC97-1099-4AD0-A4AC-BFF81153B5CC}" destId="{A2F99572-7119-4CDF-AEFC-E83F855F604A}" srcOrd="1" destOrd="0" parTransId="{280BAEDA-5B5C-4E00-BD99-91E4D0A4504E}" sibTransId="{1B53E3C3-9F51-4698-A5EB-8E5850B90418}"/>
    <dgm:cxn modelId="{0E32660B-75F7-4142-9EF0-921B1BED0F16}" type="presOf" srcId="{273A1BAC-0A48-4F63-B759-D691CC843749}" destId="{4DB1FB14-DA7D-4180-809C-5999348890A0}" srcOrd="1" destOrd="0" presId="urn:microsoft.com/office/officeart/2005/8/layout/matrix1"/>
    <dgm:cxn modelId="{2A03E87C-48E4-4D97-AA4C-6D02A62BF589}" type="presOf" srcId="{A2F99572-7119-4CDF-AEFC-E83F855F604A}" destId="{1BF5899F-EABD-46B3-B66D-5E85BA29EA8B}" srcOrd="0" destOrd="0" presId="urn:microsoft.com/office/officeart/2005/8/layout/matrix1"/>
    <dgm:cxn modelId="{0905CC37-F861-4546-955B-97A8BF0B0531}" type="presOf" srcId="{34E11BD6-9087-4E13-AC85-C37409B3C9B7}" destId="{F18E6194-C5B3-47BA-996A-EFD2FC138A32}" srcOrd="0" destOrd="0" presId="urn:microsoft.com/office/officeart/2005/8/layout/matrix1"/>
    <dgm:cxn modelId="{A45976E9-7349-4CA7-B9AB-7BC5068D66DE}" type="presOf" srcId="{A38FFC97-1099-4AD0-A4AC-BFF81153B5CC}" destId="{0903C608-1D24-46D7-A1DB-34FDEF554FED}" srcOrd="0" destOrd="0" presId="urn:microsoft.com/office/officeart/2005/8/layout/matrix1"/>
    <dgm:cxn modelId="{203AFC2B-5AE0-4C36-B011-739C81459AED}" srcId="{A38FFC97-1099-4AD0-A4AC-BFF81153B5CC}" destId="{34CBDFE4-5BF3-46C4-A28B-6B5D20FBE1E9}" srcOrd="4" destOrd="0" parTransId="{B291E654-481F-4E44-8204-222BA0C76113}" sibTransId="{D074F413-53BD-41B1-AFFD-08ED32B328C0}"/>
    <dgm:cxn modelId="{7D8CE8CC-7D50-4DE4-AB34-694ED44A8235}" type="presOf" srcId="{A2F99572-7119-4CDF-AEFC-E83F855F604A}" destId="{4D6F1698-E412-4784-9C19-591A35D45823}" srcOrd="1" destOrd="0" presId="urn:microsoft.com/office/officeart/2005/8/layout/matrix1"/>
    <dgm:cxn modelId="{05DC8A22-F329-4A42-B45B-1E0A9E486A93}" srcId="{A38FFC97-1099-4AD0-A4AC-BFF81153B5CC}" destId="{273A1BAC-0A48-4F63-B759-D691CC843749}" srcOrd="0" destOrd="0" parTransId="{DF278298-C569-436B-AAF9-1F04158AE044}" sibTransId="{F4B5E9DC-FF20-425E-AC1C-39C00F6A4DB3}"/>
    <dgm:cxn modelId="{C1B759B6-2330-4902-886B-4FF66AD6331E}" type="presParOf" srcId="{D067F08E-9662-4F50-9D4D-3B876754FDFA}" destId="{DF29CC47-67A9-4CAA-8231-FFFCFA5E6132}" srcOrd="0" destOrd="0" presId="urn:microsoft.com/office/officeart/2005/8/layout/matrix1"/>
    <dgm:cxn modelId="{102F0D2E-BBF0-4882-ADE3-B175DFD0F93F}" type="presParOf" srcId="{DF29CC47-67A9-4CAA-8231-FFFCFA5E6132}" destId="{14C266A0-C207-4BF9-9E64-799A0FA8121C}" srcOrd="0" destOrd="0" presId="urn:microsoft.com/office/officeart/2005/8/layout/matrix1"/>
    <dgm:cxn modelId="{0803F914-A6C0-4913-A9DD-78CFFD7CC86F}" type="presParOf" srcId="{DF29CC47-67A9-4CAA-8231-FFFCFA5E6132}" destId="{4DB1FB14-DA7D-4180-809C-5999348890A0}" srcOrd="1" destOrd="0" presId="urn:microsoft.com/office/officeart/2005/8/layout/matrix1"/>
    <dgm:cxn modelId="{35A41045-6F90-4C08-9659-187E2E59C34B}" type="presParOf" srcId="{DF29CC47-67A9-4CAA-8231-FFFCFA5E6132}" destId="{1BF5899F-EABD-46B3-B66D-5E85BA29EA8B}" srcOrd="2" destOrd="0" presId="urn:microsoft.com/office/officeart/2005/8/layout/matrix1"/>
    <dgm:cxn modelId="{06ED9A94-ECD5-4755-811E-96191B7468BF}" type="presParOf" srcId="{DF29CC47-67A9-4CAA-8231-FFFCFA5E6132}" destId="{4D6F1698-E412-4784-9C19-591A35D45823}" srcOrd="3" destOrd="0" presId="urn:microsoft.com/office/officeart/2005/8/layout/matrix1"/>
    <dgm:cxn modelId="{05821D17-5D16-4624-9148-882DACB4B36E}" type="presParOf" srcId="{DF29CC47-67A9-4CAA-8231-FFFCFA5E6132}" destId="{BA0AF5C9-0EFE-4969-921B-924EBF6F747C}" srcOrd="4" destOrd="0" presId="urn:microsoft.com/office/officeart/2005/8/layout/matrix1"/>
    <dgm:cxn modelId="{7DFA34EF-5637-4BBE-8A89-C569EB7C3C31}" type="presParOf" srcId="{DF29CC47-67A9-4CAA-8231-FFFCFA5E6132}" destId="{F83BEF44-7651-49C9-A2CA-6AC26AD8B7CA}" srcOrd="5" destOrd="0" presId="urn:microsoft.com/office/officeart/2005/8/layout/matrix1"/>
    <dgm:cxn modelId="{CC5DA267-E77E-4098-A777-571C1E09601C}" type="presParOf" srcId="{DF29CC47-67A9-4CAA-8231-FFFCFA5E6132}" destId="{F18E6194-C5B3-47BA-996A-EFD2FC138A32}" srcOrd="6" destOrd="0" presId="urn:microsoft.com/office/officeart/2005/8/layout/matrix1"/>
    <dgm:cxn modelId="{8876EA14-712D-4EE0-AA7B-DE36CAA77153}" type="presParOf" srcId="{DF29CC47-67A9-4CAA-8231-FFFCFA5E6132}" destId="{09F35915-C0B6-4D33-9A8B-D5CA9F3802DA}" srcOrd="7" destOrd="0" presId="urn:microsoft.com/office/officeart/2005/8/layout/matrix1"/>
    <dgm:cxn modelId="{DEF497CB-9B00-42F7-9A7C-588307C55333}" type="presParOf" srcId="{D067F08E-9662-4F50-9D4D-3B876754FDFA}" destId="{0903C608-1D24-46D7-A1DB-34FDEF554FE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70938" y="8829968"/>
            <a:ext cx="3037840" cy="466433"/>
          </a:xfrm>
          <a:prstGeom prst="rect">
            <a:avLst/>
          </a:prstGeom>
        </p:spPr>
        <p:txBody>
          <a:bodyPr vert="horz" lIns="93158" tIns="46580" rIns="93158" bIns="46580" rtlCol="0" anchor="b"/>
          <a:lstStyle>
            <a:lvl1pPr algn="r">
              <a:defRPr sz="1300"/>
            </a:lvl1pPr>
          </a:lstStyle>
          <a:p>
            <a:fld id="{A7461A3E-0F13-4D21-98BF-4CBBDD4F3530}" type="slidenum">
              <a:rPr lang="en-US" smtClean="0"/>
              <a:t>‹#›</a:t>
            </a:fld>
            <a:endParaRPr lang="es-US" dirty="0"/>
          </a:p>
        </p:txBody>
      </p:sp>
    </p:spTree>
    <p:extLst>
      <p:ext uri="{BB962C8B-B14F-4D97-AF65-F5344CB8AC3E}">
        <p14:creationId xmlns:p14="http://schemas.microsoft.com/office/powerpoint/2010/main" val="307277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641350"/>
            <a:ext cx="5575300" cy="313690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45464" y="4012763"/>
            <a:ext cx="5608320" cy="4508939"/>
          </a:xfrm>
          <a:prstGeom prst="rect">
            <a:avLst/>
          </a:prstGeom>
        </p:spPr>
        <p:txBody>
          <a:bodyPr vert="horz" lIns="93158" tIns="46580" rIns="93158" bIns="465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9B93F77D-BE4E-4089-AA54-54FFA54593B8}" type="slidenum">
              <a:rPr lang="en-US" smtClean="0"/>
              <a:t>‹#›</a:t>
            </a:fld>
            <a:endParaRPr lang="es-US" dirty="0"/>
          </a:p>
        </p:txBody>
      </p:sp>
    </p:spTree>
    <p:extLst>
      <p:ext uri="{BB962C8B-B14F-4D97-AF65-F5344CB8AC3E}">
        <p14:creationId xmlns:p14="http://schemas.microsoft.com/office/powerpoint/2010/main" val="3753017180"/>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spcBef>
        <a:spcPts val="450"/>
      </a:spcBef>
      <a:defRPr sz="1200" kern="1200">
        <a:solidFill>
          <a:schemeClr val="tx1"/>
        </a:solidFill>
        <a:latin typeface="+mn-lt"/>
        <a:ea typeface="+mn-ea"/>
        <a:cs typeface="+mn-cs"/>
      </a:defRPr>
    </a:lvl1pPr>
    <a:lvl2pPr marL="342900" algn="l" defTabSz="685800" rtl="0" eaLnBrk="1" latinLnBrk="0" hangingPunct="1">
      <a:spcBef>
        <a:spcPts val="450"/>
      </a:spcBef>
      <a:defRPr sz="1200" kern="1200">
        <a:solidFill>
          <a:schemeClr val="tx1"/>
        </a:solidFill>
        <a:latin typeface="+mn-lt"/>
        <a:ea typeface="+mn-ea"/>
        <a:cs typeface="+mn-cs"/>
      </a:defRPr>
    </a:lvl2pPr>
    <a:lvl3pPr marL="685800" algn="l" defTabSz="685800" rtl="0" eaLnBrk="1" latinLnBrk="0" hangingPunct="1">
      <a:spcBef>
        <a:spcPts val="450"/>
      </a:spcBef>
      <a:defRPr sz="1200" kern="1200">
        <a:solidFill>
          <a:schemeClr val="tx1"/>
        </a:solidFill>
        <a:latin typeface="+mn-lt"/>
        <a:ea typeface="+mn-ea"/>
        <a:cs typeface="+mn-cs"/>
      </a:defRPr>
    </a:lvl3pPr>
    <a:lvl4pPr marL="1028700" algn="l" defTabSz="685800" rtl="0" eaLnBrk="1" latinLnBrk="0" hangingPunct="1">
      <a:spcBef>
        <a:spcPts val="450"/>
      </a:spcBef>
      <a:defRPr sz="1200" kern="1200">
        <a:solidFill>
          <a:schemeClr val="tx1"/>
        </a:solidFill>
        <a:latin typeface="+mn-lt"/>
        <a:ea typeface="+mn-ea"/>
        <a:cs typeface="+mn-cs"/>
      </a:defRPr>
    </a:lvl4pPr>
    <a:lvl5pPr marL="1371600" algn="l" defTabSz="685800" rtl="0" eaLnBrk="1" latinLnBrk="0" hangingPunct="1">
      <a:spcBef>
        <a:spcPts val="450"/>
      </a:spcBef>
      <a:defRPr sz="12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ms.gov/medicare/medicare-general-information/bn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Pubs/pdf/1015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Pubs/pdf/10969-Medicare-and-Home-Health-Care.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cms.gov/Center/Provider-Type/Home-Health-Agency-HHA-Center.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Classroom-Modul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dicare.gov/Pubs/pdf/02154-Medicare-Hospice-Benefit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Regulations-and-Guidance/Guidance/Manuals/Downloads/bp102c09.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cms.gov/Center/Provider-Type/Home-Health-Agency-HHA-Center.html" TargetMode="External"/><Relationship Id="rId4" Type="http://schemas.openxmlformats.org/officeDocument/2006/relationships/hyperlink" Target="https://www.medicare.gov/Pubs/pdf/10969-Medicare-and-Home-Health-Care.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edicare.gov/your-medicare-costs/paying-parts-a-and-b/medicare-easy-pay.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edicare.gov/your-medicare-costs/help-paying-costs/medicare-savings-program/medicare-savings-program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medicare.gov/Pubs/pdf/10126-Getting-Help-With-Your-Medicare-Costs.pdf" TargetMode="External"/><Relationship Id="rId4" Type="http://schemas.openxmlformats.org/officeDocument/2006/relationships/hyperlink" Target="https://www.medicare.gov/your-medicare-costs/help-paying-costs/medicare-savings-program/medicare-savings-program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Downloads/2017-Comparison-of-the-Parts-A-B-C-and-D-Appeal-Processes.pdf"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cms.gov/Medicare/Appeals-and-Grievances/OrgMedFFSAppeals/Downloads/Flowchart-FFS-Appeals-Process.pdf" TargetMode="External"/><Relationship Id="rId4" Type="http://schemas.openxmlformats.org/officeDocument/2006/relationships/hyperlink" Target="https://www.medicare.gov/Pubs/pdf/11525-Medicare-Appeals.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socialsecurity.gov/pubs/EN-05-10035.pdf" TargetMode="External"/><Relationship Id="rId5" Type="http://schemas.openxmlformats.org/officeDocument/2006/relationships/hyperlink" Target="http://www.ssa.gov/retirement/ageincrease.htm" TargetMode="External"/><Relationship Id="rId4" Type="http://schemas.openxmlformats.org/officeDocument/2006/relationships/hyperlink" Target="https://secure.ssa.gov/ICON/main.j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ecfr.gov/cgi-bin/text-idx?SID=7805cfe316ca233ff673e2e02b0e6b74&amp;mc=true&amp;node=se42.3.423_1120&amp;rgn=div8"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cms.gov/Medicare/Prescription-Drug-Coverage/PrescriptionDrugCovContra/Downloads/Chapter6.pdf"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aspe.hhs.gov/poverty-guidelines"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secure.ssa.gov/i1020/Msg075.jsp"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Pubs/pdf/11135-Prescription-Drug-Coverage-with-MA-MCP.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medicare.gov/find-a-plan/"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cms.gov/medicare/health-plans/healthplansgeninfo/downloads/mc86c02.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medicare.gov/find-a-plan/questions/home.aspx"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training.medicare.gov/find-a-plan/questions/home.aspx" TargetMode="External"/><Relationship Id="rId5" Type="http://schemas.openxmlformats.org/officeDocument/2006/relationships/hyperlink" Target="https://www.cms.gov/Outreach-and-Education/Training/CMSNationalTrainingProgram/Training-Library-Items/CMS1239988.html?DLPage=2&amp;DLEntries=10&amp;DLSort=0&amp;DLSortDir=ascending" TargetMode="External"/><Relationship Id="rId4" Type="http://schemas.openxmlformats.org/officeDocument/2006/relationships/hyperlink" Target="https://www.medicare.gov/find-a-plan/questions/home.aspx"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medicare.gov/Pubs/pdf/02179-Medicare-Coordination-Benefits-Payer.pdf"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s://www.ecfr.gov/cgi-bin/text-idx?SID=4197918d7a58c79361d4f698fa25219e&amp;mc=true&amp;node=se42.2.411_120&amp;rgn=div8"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medicare.gov/Pubs/pdf/02179-Medicare-Coordination-Benefits-Payer.pdf"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dicare.gov/your-medicare-costs/part-a-costs/part-a-costs.html#136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medicare.gov/Pubs/pdf/11610-4R-for-Fighting-Fraud.pdf"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mymedicare.gov/"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oig.hhs.gov/fraud/report-fraud/index.asp"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National-Training-Program-Resources.html"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2938"/>
            <a:ext cx="5575300" cy="3136900"/>
          </a:xfrm>
        </p:spPr>
      </p:sp>
      <p:sp>
        <p:nvSpPr>
          <p:cNvPr id="3" name="Notes Placeholder 2"/>
          <p:cNvSpPr>
            <a:spLocks noGrp="1"/>
          </p:cNvSpPr>
          <p:nvPr>
            <p:ph type="body" idx="1"/>
          </p:nvPr>
        </p:nvSpPr>
        <p:spPr/>
        <p:txBody>
          <a:bodyPr>
            <a:normAutofit/>
          </a:bodyPr>
          <a:lstStyle/>
          <a:p>
            <a:pPr defTabSz="948886">
              <a:spcBef>
                <a:spcPts val="623"/>
              </a:spcBef>
            </a:pPr>
            <a:r>
              <a:rPr lang="es-US" dirty="0">
                <a:solidFill>
                  <a:prstClr val="black"/>
                </a:solidFill>
              </a:rPr>
              <a:t>Medicare 101 ofrece una reseña del programa Medicare, incluido lo que es su cobertura y costos, las opciones de cobertura, apelaciones, inscripción, coordinación de beneficios y cómo combatir el fraude, los desperdicios y el abuso. Este módulo de capacitación fue desarrollado y aprobado por los Centros de Servicios de Medicare y Medicaid (CMS), la agencia federal que administra Medicare, Medicaid, el Programa de Seguro Médico para Niños (CHIP) y el Mercado de Seguros Médicos facilitado federalmente. </a:t>
            </a:r>
          </a:p>
          <a:p>
            <a:pPr lvl="0"/>
            <a:r>
              <a:rPr lang="es-US" dirty="0">
                <a:solidFill>
                  <a:prstClr val="black"/>
                </a:solidFill>
              </a:rPr>
              <a:t>La información de este módulo era correcta al mes de julio de 2017. </a:t>
            </a:r>
            <a:r>
              <a:rPr lang="es-US" dirty="0" smtClean="0"/>
              <a:t>Para ver una versión actualizada, visite </a:t>
            </a:r>
            <a:r>
              <a:rPr lang="es-US" dirty="0">
                <a:solidFill>
                  <a:prstClr val="black"/>
                </a:solidFill>
                <a:hlinkClick r:id="rId3"/>
              </a:rPr>
              <a:t>CMS.gov/outreach-and-education/training/cmsnationaltrainingprogram/index.html</a:t>
            </a:r>
            <a:r>
              <a:rPr lang="es-US" dirty="0" smtClean="0"/>
              <a:t>.</a:t>
            </a:r>
            <a:r>
              <a:rPr lang="es-US" dirty="0">
                <a:solidFill>
                  <a:prstClr val="black"/>
                </a:solidFill>
              </a:rPr>
              <a:t> </a:t>
            </a:r>
          </a:p>
          <a:p>
            <a:pPr lvl="0"/>
            <a:r>
              <a:rPr lang="es-US" dirty="0">
                <a:solidFill>
                  <a:prstClr val="black"/>
                </a:solidFill>
              </a:rPr>
              <a:t>El Programa de Capacitación Nacional de los CMS ofrece este documento como un recurso informativo para nuestros socios. El presente no es un documento legal ni tiene fines de prensa. Los medios pueden comunicarse con la Oficina de prensa de los CMS a </a:t>
            </a:r>
            <a:r>
              <a:rPr lang="es-US" dirty="0">
                <a:solidFill>
                  <a:prstClr val="black"/>
                </a:solidFill>
                <a:hlinkClick r:id="rId4"/>
              </a:rPr>
              <a:t>press@cms.hhs.gov</a:t>
            </a:r>
            <a:r>
              <a:rPr lang="es-US" dirty="0">
                <a:solidFill>
                  <a:prstClr val="black"/>
                </a:solidFill>
              </a:rPr>
              <a:t>. Las pautas legales oficiales del programa de Medicare están descritas en las leyes, regulaciones y disposiciones correspondientes.</a:t>
            </a:r>
          </a:p>
          <a:p>
            <a:endParaRPr lang="es-US" dirty="0"/>
          </a:p>
        </p:txBody>
      </p:sp>
    </p:spTree>
    <p:extLst>
      <p:ext uri="{BB962C8B-B14F-4D97-AF65-F5344CB8AC3E}">
        <p14:creationId xmlns:p14="http://schemas.microsoft.com/office/powerpoint/2010/main" val="414146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863600"/>
            <a:ext cx="5575300" cy="3136900"/>
          </a:xfrm>
        </p:spPr>
      </p:sp>
      <p:sp>
        <p:nvSpPr>
          <p:cNvPr id="3" name="Notes Placeholder 2"/>
          <p:cNvSpPr>
            <a:spLocks noGrp="1"/>
          </p:cNvSpPr>
          <p:nvPr>
            <p:ph type="body" idx="1"/>
          </p:nvPr>
        </p:nvSpPr>
        <p:spPr>
          <a:xfrm>
            <a:off x="240030" y="4263391"/>
            <a:ext cx="6617970" cy="4821484"/>
          </a:xfrm>
        </p:spPr>
        <p:txBody>
          <a:bodyPr>
            <a:normAutofit fontScale="77500" lnSpcReduction="20000"/>
          </a:bodyPr>
          <a:lstStyle/>
          <a:p>
            <a:pPr>
              <a:lnSpc>
                <a:spcPct val="110000"/>
              </a:lnSpc>
              <a:spcBef>
                <a:spcPts val="578"/>
              </a:spcBef>
            </a:pPr>
            <a:r>
              <a:rPr lang="es-US" sz="1500" dirty="0"/>
              <a:t>Su condición de internación (ya sea que el hospital lo considere un “paciente internado” o “paciente ambulatorio”) afecta cuánto deberá pagar por los servicios hospitalarios (como radiografías, medicamentos y análisis de laboratorio) y también puede afectar si Medicare cubre los cuidados que reciba en un centro de enfermería especializada (SNF) luego de su internación. Usted es un paciente internado a partir del momento en que lo admiten formalmente en el hospital con una orden del médico. El día anterior a su alta es su último día como paciente internado. </a:t>
            </a:r>
          </a:p>
          <a:p>
            <a:pPr>
              <a:lnSpc>
                <a:spcPct val="110000"/>
              </a:lnSpc>
              <a:spcBef>
                <a:spcPts val="578"/>
              </a:spcBef>
            </a:pPr>
            <a:r>
              <a:rPr lang="es-US" sz="1500" dirty="0"/>
              <a:t>Usted es paciente ambulatorio si recibe servicios del departamento de emergencias, servicios de observación, cirugía ambulatoria, análisis de laboratorio, radiografías o cualquier otro servicio hospitalario, y el médico no ha emitido una orden para que lo admiten en el hospital como paciente internado. En estos casos, usted es un paciente ambulatorio incluso si pasó la noche internado. </a:t>
            </a:r>
          </a:p>
          <a:p>
            <a:pPr>
              <a:lnSpc>
                <a:spcPct val="110000"/>
              </a:lnSpc>
              <a:spcBef>
                <a:spcPts val="578"/>
              </a:spcBef>
            </a:pPr>
            <a:r>
              <a:rPr lang="es-US" sz="1500" dirty="0"/>
              <a:t>Una admisión como paciente internado generalmente es adecuada cuando se prevé que usted necesitará 2 o más noches de cuidados hospitalarios necesarios por razones médicas. Sin embargo, su médico debe emitir una orden para dicha internación y el hospital deberá admitirlo formalmente para que usted pase a ser un paciente internado. Si tiene un plan Medicare Advantage (como un HMO o PPO) sus costos y cobertura podrían ser diferentes. Verifique con su plan. </a:t>
            </a:r>
          </a:p>
          <a:p>
            <a:pPr>
              <a:lnSpc>
                <a:spcPct val="110000"/>
              </a:lnSpc>
              <a:spcBef>
                <a:spcPts val="578"/>
              </a:spcBef>
            </a:pPr>
            <a:r>
              <a:rPr lang="es-US" sz="1500" dirty="0"/>
              <a:t>El copago para un servicio hospitalario para paciente ambulatorio único no puede superar el deducible por internación. Sin embargo, su copago total para todos los servicios ambulatorios puede superar el deducible por internación. </a:t>
            </a:r>
          </a:p>
          <a:p>
            <a:pPr>
              <a:lnSpc>
                <a:spcPct val="110000"/>
              </a:lnSpc>
              <a:spcBef>
                <a:spcPts val="578"/>
              </a:spcBef>
            </a:pPr>
            <a:r>
              <a:rPr lang="es-US" sz="1500" dirty="0"/>
              <a:t>El aviso de observación de paciente ambulatorio de Medicare (MOON) (Formulario CMS 10611-MOON) es un aviso estándar para informar a las personas con Medicare (incluidos los inscritos en el plan médico) que son pacientes ambulatorios que reciben servicios de observación y no son pacientes internados de un hospital ni de un hospital de acceso crítico (CAH).  </a:t>
            </a:r>
          </a:p>
          <a:p>
            <a:pPr marL="0" lvl="1">
              <a:lnSpc>
                <a:spcPct val="110000"/>
              </a:lnSpc>
              <a:spcBef>
                <a:spcPts val="578"/>
              </a:spcBef>
            </a:pPr>
            <a:r>
              <a:rPr lang="es-US" sz="1500" dirty="0"/>
              <a:t>Debe enviarse un MOON si la observación durara más de 24 horas, pero antes de la hora 36 de observación.</a:t>
            </a:r>
          </a:p>
          <a:p>
            <a:pPr>
              <a:lnSpc>
                <a:spcPct val="110000"/>
              </a:lnSpc>
              <a:spcBef>
                <a:spcPts val="578"/>
              </a:spcBef>
            </a:pPr>
            <a:r>
              <a:rPr lang="es-US" sz="1500" dirty="0"/>
              <a:t>Para más información, visite </a:t>
            </a:r>
            <a:r>
              <a:rPr lang="es-US" sz="1500" dirty="0">
                <a:hlinkClick r:id="rId3"/>
              </a:rPr>
              <a:t>CMS.gov/medicare/medicare-general-information/bni/</a:t>
            </a:r>
            <a:r>
              <a:rPr lang="es-US" sz="1500" dirty="0"/>
              <a:t>.</a:t>
            </a:r>
          </a:p>
          <a:p>
            <a:pPr>
              <a:lnSpc>
                <a:spcPct val="120000"/>
              </a:lnSpc>
            </a:pPr>
            <a:endParaRPr lang="es-US" dirty="0"/>
          </a:p>
        </p:txBody>
      </p:sp>
    </p:spTree>
    <p:extLst>
      <p:ext uri="{BB962C8B-B14F-4D97-AF65-F5344CB8AC3E}">
        <p14:creationId xmlns:p14="http://schemas.microsoft.com/office/powerpoint/2010/main" val="213430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s-US" dirty="0" smtClean="0"/>
              <a:t>Jim fue al hospital con dolor de pecho. Estuvo en el departamento de emergencias durante 2 días. Posteriormente, su médico emitió órdenes para admitirlo el tercer día. Recibió el alta 2 días más tarde.</a:t>
            </a:r>
          </a:p>
          <a:p>
            <a:r>
              <a:rPr lang="es-US" dirty="0" smtClean="0"/>
              <a:t>La Parte A cubrió la internación completa de Jim debido a que estuvo 5 días (4 noches) internado.</a:t>
            </a:r>
          </a:p>
          <a:p>
            <a:r>
              <a:rPr lang="es-US" dirty="0" smtClean="0"/>
              <a:t>Verdadero</a:t>
            </a:r>
          </a:p>
          <a:p>
            <a:r>
              <a:rPr lang="es-US" dirty="0" smtClean="0"/>
              <a:t>Falso </a:t>
            </a:r>
          </a:p>
          <a:p>
            <a:r>
              <a:rPr lang="es-US" b="1" dirty="0"/>
              <a:t>RESPUESTA</a:t>
            </a:r>
            <a:r>
              <a:rPr lang="es-US" dirty="0" smtClean="0"/>
              <a:t>: Falso. A Jim lo admitieron recién el tercer día. Si bien pasó 5 días (4 noches) en el hospital, solo se cuentan 3 como paciente internado. Sus primeros 2 días se facturarán como paciente ambulatorio y, los últimos 3, como paciente internado.</a:t>
            </a:r>
            <a:endParaRPr lang="es-US" dirty="0"/>
          </a:p>
          <a:p>
            <a:endParaRPr lang="es-US" dirty="0"/>
          </a:p>
        </p:txBody>
      </p:sp>
    </p:spTree>
    <p:extLst>
      <p:ext uri="{BB962C8B-B14F-4D97-AF65-F5344CB8AC3E}">
        <p14:creationId xmlns:p14="http://schemas.microsoft.com/office/powerpoint/2010/main" val="412120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326692" y="4003812"/>
            <a:ext cx="6190790" cy="4617676"/>
          </a:xfrm>
        </p:spPr>
        <p:txBody>
          <a:bodyPr>
            <a:normAutofit fontScale="92500" lnSpcReduction="10000"/>
          </a:bodyPr>
          <a:lstStyle/>
          <a:p>
            <a:r>
              <a:rPr lang="es-US" dirty="0" smtClean="0"/>
              <a:t>La Parte A pagará por la atención en un centro de enfermería especializada (SNF) si usted cumple con las siguientes condiciones:</a:t>
            </a:r>
          </a:p>
          <a:p>
            <a:pPr marL="165237" indent="-165237">
              <a:buFont typeface="Wingdings" panose="05000000000000000000" pitchFamily="2" charset="2"/>
              <a:buChar char="§"/>
            </a:pPr>
            <a:r>
              <a:rPr lang="es-US" dirty="0" smtClean="0"/>
              <a:t>Su médico debe certificar que su afección requiere servicios de enfermería o rehabilitación especializados que solo pueden brindarse en un SNF.</a:t>
            </a:r>
          </a:p>
          <a:p>
            <a:pPr marL="165237" indent="-165237">
              <a:buFont typeface="Wingdings" panose="05000000000000000000" pitchFamily="2" charset="2"/>
              <a:buChar char="§"/>
            </a:pPr>
            <a:r>
              <a:rPr lang="es-US" dirty="0" smtClean="0"/>
              <a:t>Esto no incluye cuidado a largo plazo o de acompañante. Medicare no cubre cuidado de acompañante si es el único tipo de cuidado que necesita. El cuidado de acompañante es el cuidado en el que se lo ayuda con actividades diarias como levantarse y acostarse, comer, bañarse, vestirse y usar el baño. También puede incluir cuidados que la mayoría de las personas hacen por sí solas, como usar gotas para los ojos, oxígeno y los cuidados relacionados con una colostomía o un catéter urinario. El cuidado de acompañante, por lo general, se proporciona en un centro de enfermería. Generalmente, el cuidado especializado tiene cobertura de Medicare solamente por un plazo breve posterior a la internación. Es posible que el cuidado de acompañante se necesite durante un período más prolongado. </a:t>
            </a:r>
          </a:p>
          <a:p>
            <a:pPr marL="165237" indent="-165237">
              <a:buFont typeface="Wingdings" panose="05000000000000000000" pitchFamily="2" charset="2"/>
              <a:buChar char="§"/>
            </a:pPr>
            <a:r>
              <a:rPr lang="es-US" dirty="0" smtClean="0"/>
              <a:t>Estar internado en un hospital por 3 días consecutivos o más antes de ser admitido en un SNF participante. El requisito de la estadía de 3 días calendario consecutivos puede cumplirse con estadías que sumen 3 días consecutivos en uno o más hospitales. A fin de determinar si los requisitos se cumplen, se tiene en cuenta el día de admisión, pero no el día del alta, como día de internación. Es importante tener en cuenta que una estadía por una noche no garantiza que se lo considere paciente internado. La estadía de un paciente internado comienza el día en que lo ingresan formalmente con la solicitud de un médico.</a:t>
            </a:r>
          </a:p>
          <a:p>
            <a:pPr marL="165237" indent="-165237">
              <a:buFont typeface="Wingdings" panose="05000000000000000000" pitchFamily="2" charset="2"/>
              <a:buChar char="§"/>
            </a:pPr>
            <a:r>
              <a:rPr lang="es-US" dirty="0" smtClean="0"/>
              <a:t>Ser admitido en el SNF dentro de los 30 días posteriores a dejar el hospital. Después de 30 días, necesitará una nueva internación de 3 días que califique. Deberá ser por la misma condición.</a:t>
            </a:r>
            <a:endParaRPr lang="es-US" dirty="0"/>
          </a:p>
          <a:p>
            <a:pPr marL="165237" indent="-165237">
              <a:buFont typeface="Wingdings" panose="05000000000000000000" pitchFamily="2" charset="2"/>
              <a:buChar char="§"/>
            </a:pPr>
            <a:r>
              <a:rPr lang="es-US" dirty="0" smtClean="0"/>
              <a:t>Su cuidado en el SNF debe ser para una afección que haya sido tratada en el hospital o que haya comenzado mientras estaba recibiendo cuidado en el SNF para una afección tratada en el hospital. </a:t>
            </a:r>
          </a:p>
          <a:p>
            <a:pPr marL="165237" indent="-165237">
              <a:buFont typeface="Wingdings" panose="05000000000000000000" pitchFamily="2" charset="2"/>
              <a:buChar char="§"/>
            </a:pPr>
            <a:r>
              <a:rPr lang="es-US" dirty="0" smtClean="0"/>
              <a:t>El centro debe ser un SNF que participe en Medicare.</a:t>
            </a:r>
          </a:p>
          <a:p>
            <a:r>
              <a:rPr lang="es-US" dirty="0" smtClean="0"/>
              <a:t>Para obtener más información, visite “Cobertura de Medicare de Centros de Enfermería Especializada” en </a:t>
            </a:r>
            <a:r>
              <a:rPr lang="es-US" dirty="0">
                <a:hlinkClick r:id="rId3"/>
              </a:rPr>
              <a:t>Medicare.gov/Pubs/pdf/10153.pdf</a:t>
            </a:r>
            <a:r>
              <a:rPr lang="es-US" dirty="0" smtClean="0"/>
              <a:t>.</a:t>
            </a:r>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227097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p:txBody>
          <a:bodyPr/>
          <a:lstStyle/>
          <a:p>
            <a:r>
              <a:rPr lang="es-US" dirty="0" smtClean="0"/>
              <a:t>Si califica, Medicare cubrirá los siguientes servicios en un centro de enfermería especializada (SNF):</a:t>
            </a:r>
          </a:p>
          <a:p>
            <a:pPr marL="165237" indent="-165237">
              <a:buFont typeface="Wingdings" panose="05000000000000000000" pitchFamily="2" charset="2"/>
              <a:buChar char="ü"/>
            </a:pPr>
            <a:r>
              <a:rPr lang="es-US" dirty="0" smtClean="0"/>
              <a:t>Habitación semiprivada (una habitación que comparte con otra persona).</a:t>
            </a:r>
          </a:p>
          <a:p>
            <a:pPr marL="165237" indent="-165237">
              <a:buFont typeface="Wingdings" panose="05000000000000000000" pitchFamily="2" charset="2"/>
              <a:buChar char="ü"/>
            </a:pPr>
            <a:r>
              <a:rPr lang="es-US" dirty="0" smtClean="0"/>
              <a:t>Comidas.</a:t>
            </a:r>
          </a:p>
          <a:p>
            <a:pPr marL="165237" indent="-165237">
              <a:buFont typeface="Wingdings" panose="05000000000000000000" pitchFamily="2" charset="2"/>
              <a:buChar char="ü"/>
            </a:pPr>
            <a:r>
              <a:rPr lang="es-US" dirty="0" smtClean="0"/>
              <a:t>Cuidado de enfermería especializada.</a:t>
            </a:r>
          </a:p>
          <a:p>
            <a:pPr marL="165237" indent="-165237">
              <a:buFont typeface="Wingdings" panose="05000000000000000000" pitchFamily="2" charset="2"/>
              <a:buChar char="ü"/>
            </a:pPr>
            <a:r>
              <a:rPr lang="es-US" dirty="0" smtClean="0"/>
              <a:t>Terapia del habla, ocupacional y física (si es necesaria para alcanzar su objetivo de salud).</a:t>
            </a:r>
          </a:p>
          <a:p>
            <a:pPr marL="165237" indent="-165237">
              <a:buFont typeface="Wingdings" panose="05000000000000000000" pitchFamily="2" charset="2"/>
              <a:buChar char="ü"/>
            </a:pPr>
            <a:r>
              <a:rPr lang="es-US" dirty="0" smtClean="0"/>
              <a:t>Servicios médicos sociales.</a:t>
            </a:r>
          </a:p>
          <a:p>
            <a:pPr marL="165237" indent="-165237">
              <a:buFont typeface="Wingdings" panose="05000000000000000000" pitchFamily="2" charset="2"/>
              <a:buChar char="ü"/>
            </a:pPr>
            <a:r>
              <a:rPr lang="es-US" dirty="0" smtClean="0"/>
              <a:t>Medicamentos y suministros/equipamiento médico utilizados en el centro.</a:t>
            </a:r>
          </a:p>
          <a:p>
            <a:pPr marL="165237" indent="-165237">
              <a:buFont typeface="Wingdings" panose="05000000000000000000" pitchFamily="2" charset="2"/>
              <a:buChar char="ü"/>
            </a:pPr>
            <a:r>
              <a:rPr lang="es-US" dirty="0" smtClean="0"/>
              <a:t>Transporte en ambulancia hasta el proveedor más cercano de servicios que no estén disponibles en el SNF, si otro tipo de transporte pone en peligro la salud del paciente.</a:t>
            </a:r>
          </a:p>
          <a:p>
            <a:pPr marL="165237" indent="-165237">
              <a:buFont typeface="Wingdings" panose="05000000000000000000" pitchFamily="2" charset="2"/>
              <a:buChar char="ü"/>
            </a:pPr>
            <a:r>
              <a:rPr lang="es-US" dirty="0" smtClean="0"/>
              <a:t>Asesoramiento nutricional.</a:t>
            </a:r>
          </a:p>
        </p:txBody>
      </p:sp>
      <p:sp>
        <p:nvSpPr>
          <p:cNvPr id="8" name="Slide Image Placeholder 7"/>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427259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p:txBody>
          <a:bodyPr/>
          <a:lstStyle/>
          <a:p>
            <a:pPr>
              <a:spcBef>
                <a:spcPts val="592"/>
              </a:spcBef>
            </a:pPr>
            <a:r>
              <a:rPr lang="es-US" dirty="0" smtClean="0"/>
              <a:t>El cuidado en un centro de enfermería especializada (SNF) está cubierto en su totalidad durante los primeros 20 días, siempre que cumpla con los requisitos de la estadía cubierta por Medicare. En 2017, con Medicare Original, se cubren los días 21–100 de cuidado en un SNF para cada período de beneficios, excepto por el pago de un coseguro de $</a:t>
            </a:r>
            <a:r>
              <a:rPr lang="es-US" dirty="0">
                <a:solidFill>
                  <a:schemeClr val="dk1"/>
                </a:solidFill>
              </a:rPr>
              <a:t>164.50</a:t>
            </a:r>
            <a:r>
              <a:rPr lang="es-US" dirty="0" smtClean="0"/>
              <a:t> por día. Después de 100 días, la Parte A de Medicare no cubre cuidado en un SNF.</a:t>
            </a:r>
          </a:p>
          <a:p>
            <a:pPr>
              <a:spcBef>
                <a:spcPts val="592"/>
              </a:spcBef>
            </a:pPr>
            <a:r>
              <a:rPr lang="es-US" dirty="0" smtClean="0"/>
              <a:t>Puede calificar para recibir cuidado en un SNF nuevamente cada vez que comience un nuevo período de beneficios y cumpla con los otros criterios.</a:t>
            </a:r>
          </a:p>
          <a:p>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18600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733495" y="4039508"/>
            <a:ext cx="5699196" cy="4493864"/>
          </a:xfrm>
        </p:spPr>
        <p:txBody>
          <a:bodyPr>
            <a:normAutofit/>
          </a:bodyPr>
          <a:lstStyle/>
          <a:p>
            <a:r>
              <a:rPr lang="es-US" dirty="0" smtClean="0"/>
              <a:t>Un período de beneficios es la forma en que Medicare Original mide el uso que usted hace de los servicios en Centros de enfermería especializada (SNF) y en hospitales. Un período de beneficios comienza el día en que se lo ingresa como paciente internado en un hospital o en el SNF. El período de beneficios termina cuando no ha recibido ningún tipo de cuidado en internación (o cuidado especializado en un SNF) durante 60 días seguidos. Si ingresa en un hospital o en el SNF después de que un período de beneficios ha terminado, entonces comenzará un nuevo período de beneficios. </a:t>
            </a:r>
          </a:p>
          <a:p>
            <a:r>
              <a:rPr lang="es-US" dirty="0" smtClean="0"/>
              <a:t>Deberá pagar el deducible de la Parte A por internación para cada período de beneficios. No hay límite para la cantidad de períodos de beneficios que puede tener. Los períodos de beneficios pueden extenderse a través de años calendario.</a:t>
            </a:r>
          </a:p>
        </p:txBody>
      </p:sp>
      <p:sp>
        <p:nvSpPr>
          <p:cNvPr id="4" name="Slide Image Placeholder 3"/>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411182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733495" y="4039508"/>
            <a:ext cx="5699196" cy="4493864"/>
          </a:xfrm>
        </p:spPr>
        <p:txBody>
          <a:bodyPr>
            <a:normAutofit/>
          </a:bodyPr>
          <a:lstStyle/>
          <a:p>
            <a:r>
              <a:rPr lang="es-US" dirty="0" smtClean="0"/>
              <a:t>Michael fue admitido en el hospital el 30 de diciembre de 2016. Permaneció durante 5 días. Fue admitido nuevamente el 2 de febrero de 2017 (29 días más tarde) y permaneció durante 3 días.</a:t>
            </a:r>
          </a:p>
          <a:p>
            <a:r>
              <a:rPr lang="es-US" dirty="0" smtClean="0"/>
              <a:t>Michael debió pagar 2 deducibles de la Parte A debido a que sus cuidados incluyeron períodos de 2016 y de 2017.</a:t>
            </a:r>
          </a:p>
          <a:p>
            <a:r>
              <a:rPr lang="es-US" dirty="0" smtClean="0"/>
              <a:t>Verdadero</a:t>
            </a:r>
          </a:p>
          <a:p>
            <a:r>
              <a:rPr lang="es-US" dirty="0" smtClean="0"/>
              <a:t>Falso</a:t>
            </a:r>
          </a:p>
          <a:p>
            <a:r>
              <a:rPr lang="es-US" b="1" dirty="0" smtClean="0"/>
              <a:t>RESPUESTA: Falso. </a:t>
            </a:r>
            <a:r>
              <a:rPr lang="es-US" dirty="0" smtClean="0"/>
              <a:t>Michael únicamente pagó un deducible de la Parte A debido a que no transcurrieron 60 días o más entre sus internaciones. Además, los períodos de beneficios pueden extenderse a través de años calendario. </a:t>
            </a:r>
          </a:p>
        </p:txBody>
      </p:sp>
      <p:sp>
        <p:nvSpPr>
          <p:cNvPr id="4" name="Slide Image Placeholder 3"/>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181504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pPr defTabSz="330465"/>
            <a:r>
              <a:rPr lang="es-US" dirty="0">
                <a:solidFill>
                  <a:prstClr val="black"/>
                </a:solidFill>
              </a:rPr>
              <a:t>Los servicios de salud en el hogar cubiertos incluyen los siguientes:</a:t>
            </a:r>
          </a:p>
          <a:p>
            <a:pPr marL="220316" lvl="1" indent="-200427" defTabSz="330465">
              <a:buFont typeface="Wingdings" panose="05000000000000000000" pitchFamily="2" charset="2"/>
              <a:buChar char="ü"/>
            </a:pPr>
            <a:r>
              <a:rPr lang="es-US" dirty="0">
                <a:solidFill>
                  <a:prstClr val="black"/>
                </a:solidFill>
              </a:rPr>
              <a:t>Cuidado de enfermería especializada intermitente.</a:t>
            </a:r>
          </a:p>
          <a:p>
            <a:pPr marL="220316" lvl="1" indent="-200427" defTabSz="330465">
              <a:buFont typeface="Wingdings" panose="05000000000000000000" pitchFamily="2" charset="2"/>
              <a:buChar char="ü"/>
            </a:pPr>
            <a:r>
              <a:rPr lang="es-US" dirty="0">
                <a:solidFill>
                  <a:prstClr val="black"/>
                </a:solidFill>
              </a:rPr>
              <a:t>Fisioterapia.</a:t>
            </a:r>
          </a:p>
          <a:p>
            <a:pPr marL="220316" lvl="1" indent="-200427" defTabSz="330465">
              <a:buFont typeface="Wingdings" panose="05000000000000000000" pitchFamily="2" charset="2"/>
              <a:buChar char="ü"/>
            </a:pPr>
            <a:r>
              <a:rPr lang="es-US" dirty="0">
                <a:solidFill>
                  <a:prstClr val="black"/>
                </a:solidFill>
              </a:rPr>
              <a:t>Servicios de patología del habla.</a:t>
            </a:r>
          </a:p>
          <a:p>
            <a:pPr marL="220316" lvl="1" indent="-200427" defTabSz="330465">
              <a:buFont typeface="Wingdings" panose="05000000000000000000" pitchFamily="2" charset="2"/>
              <a:buChar char="ü"/>
            </a:pPr>
            <a:r>
              <a:rPr lang="es-US" dirty="0">
                <a:solidFill>
                  <a:prstClr val="black"/>
                </a:solidFill>
              </a:rPr>
              <a:t>Servicios ocupacionales continuos y más.</a:t>
            </a:r>
          </a:p>
          <a:p>
            <a:pPr marL="220316" lvl="1" indent="-200427" defTabSz="330465">
              <a:buFont typeface="Wingdings" panose="05000000000000000000" pitchFamily="2" charset="2"/>
              <a:buChar char="ü"/>
            </a:pPr>
            <a:r>
              <a:rPr lang="es-US" dirty="0" smtClean="0"/>
              <a:t>También puede incluir servicios médicos sociales, servicios de asistentes de salud en el hogar de tiempo parcial o intermitente, suministros médicos para uso en el hogar, equipo médico duradero, o medicamentos inyectables para la osteoporosis.</a:t>
            </a:r>
            <a:endParaRPr lang="es-US" dirty="0"/>
          </a:p>
          <a:p>
            <a:pPr defTabSz="330465"/>
            <a:r>
              <a:rPr lang="es-US" dirty="0" smtClean="0">
                <a:solidFill>
                  <a:prstClr val="black"/>
                </a:solidFill>
              </a:rPr>
              <a:t>Habitualmente, una agencia de cuidados de la salud en el hogar coordina los servicios que su médico le indique.</a:t>
            </a:r>
            <a:endParaRPr lang="es-US" dirty="0">
              <a:solidFill>
                <a:prstClr val="black"/>
              </a:solidFill>
            </a:endParaRPr>
          </a:p>
          <a:p>
            <a:pPr marL="247848" indent="-247848" defTabSz="330465">
              <a:buFont typeface="Wingdings" panose="05000000000000000000" pitchFamily="2" charset="2"/>
              <a:buChar char="x"/>
            </a:pPr>
            <a:r>
              <a:rPr lang="es-US" dirty="0">
                <a:solidFill>
                  <a:prstClr val="black"/>
                </a:solidFill>
              </a:rPr>
              <a:t>Medicare no paga por lo siguiente:</a:t>
            </a:r>
          </a:p>
          <a:p>
            <a:pPr marL="449799" lvl="1" indent="-200804" defTabSz="330465">
              <a:buFont typeface="Arial" panose="020B0604020202020204" pitchFamily="34" charset="0"/>
              <a:buChar char="•"/>
            </a:pPr>
            <a:r>
              <a:rPr lang="es-US" dirty="0">
                <a:solidFill>
                  <a:prstClr val="black"/>
                </a:solidFill>
              </a:rPr>
              <a:t>Cuidado de 24 horas por día en el hogar;</a:t>
            </a:r>
          </a:p>
          <a:p>
            <a:pPr marL="449799" lvl="1" indent="-200804" defTabSz="330465">
              <a:buFont typeface="Arial" panose="020B0604020202020204" pitchFamily="34" charset="0"/>
              <a:buChar char="•"/>
            </a:pPr>
            <a:r>
              <a:rPr lang="es-US" dirty="0">
                <a:solidFill>
                  <a:prstClr val="black"/>
                </a:solidFill>
              </a:rPr>
              <a:t>Comidas a domicilio;</a:t>
            </a:r>
          </a:p>
          <a:p>
            <a:pPr marL="449799" lvl="1" indent="-200804" defTabSz="330465">
              <a:buFont typeface="Arial" panose="020B0604020202020204" pitchFamily="34" charset="0"/>
              <a:buChar char="•"/>
            </a:pPr>
            <a:r>
              <a:rPr lang="es-US" dirty="0">
                <a:solidFill>
                  <a:prstClr val="black"/>
                </a:solidFill>
              </a:rPr>
              <a:t>Servicio doméstico;  </a:t>
            </a:r>
          </a:p>
          <a:p>
            <a:pPr marL="449799" lvl="1" indent="-200804" defTabSz="330465">
              <a:buFont typeface="Arial" panose="020B0604020202020204" pitchFamily="34" charset="0"/>
              <a:buChar char="•"/>
            </a:pPr>
            <a:r>
              <a:rPr lang="es-US" dirty="0">
                <a:solidFill>
                  <a:prstClr val="black"/>
                </a:solidFill>
              </a:rPr>
              <a:t>Cuidado personal.</a:t>
            </a:r>
          </a:p>
        </p:txBody>
      </p:sp>
    </p:spTree>
    <p:extLst>
      <p:ext uri="{BB962C8B-B14F-4D97-AF65-F5344CB8AC3E}">
        <p14:creationId xmlns:p14="http://schemas.microsoft.com/office/powerpoint/2010/main" val="388606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25731" y="3879327"/>
            <a:ext cx="6709410" cy="5241814"/>
          </a:xfrm>
        </p:spPr>
        <p:txBody>
          <a:bodyPr>
            <a:noAutofit/>
          </a:bodyPr>
          <a:lstStyle/>
          <a:p>
            <a:pPr>
              <a:lnSpc>
                <a:spcPct val="120000"/>
              </a:lnSpc>
            </a:pPr>
            <a:r>
              <a:rPr lang="es-US" sz="1000" dirty="0"/>
              <a:t>Para ser elegible para recibir servicios de cuidado de la salud en el hogar debe cumplir con las siguientes condiciones:</a:t>
            </a:r>
          </a:p>
          <a:p>
            <a:pPr marL="220316" indent="-220316" fontAlgn="base">
              <a:lnSpc>
                <a:spcPct val="120000"/>
              </a:lnSpc>
              <a:buFont typeface="+mj-lt"/>
              <a:buAutoNum type="arabicPeriod"/>
            </a:pPr>
            <a:r>
              <a:rPr lang="es-US" sz="1000" dirty="0"/>
              <a:t>Debe estar confinado en el hogar. Se considerará que una persona está "confinada en el hogar" (en su casa) si se cumplen los siguientes 2 criterios: 1) Debido a una enfermedad o una lesión, el paciente debe necesitar la ayuda de dispositivos de apoyo, tales como muletas, bastones, sillas de ruedas y andadores; el uso de transporte especial; o la asistencia de otra persona para salir de su lugar de residencia, O BIEN 2) debe tener una afección por la cual salir de su casa esté médicamente contraindicado. Si el paciente cumple con una de las 2 condiciones mencionadas, TAMBIÉN debe cumplir los siguientes 2 requisitos adicionales: 1) Debe existir una incapacidad normal de salir del hogar, Y 2) Salir del hogar debe considerarse un esfuerzo importante y perjudicial. Puede salir del hogar para recibir tratamiento médico o por ausencias poco frecuentes y breves por motivos no médicos, como para asistir a servicios religiosos. De todos modos, podrá continuar recibiendo cuidados de la salud en el hogar si asiste a una institución de cuidados de día para adultos.</a:t>
            </a:r>
          </a:p>
          <a:p>
            <a:pPr marL="220312" lvl="1" indent="-220312">
              <a:lnSpc>
                <a:spcPct val="120000"/>
              </a:lnSpc>
              <a:buFont typeface="+mj-lt"/>
              <a:buAutoNum type="arabicPeriod" startAt="2"/>
            </a:pPr>
            <a:r>
              <a:rPr lang="es-US" sz="1000" dirty="0"/>
              <a:t>Debe necesitar cuidado especializado en forma intermitente, o fisioterapia o tener una patología del habla, o necesitar terapia ocupacional en forma continua. </a:t>
            </a:r>
          </a:p>
          <a:p>
            <a:pPr marL="220312" lvl="1" indent="-220312">
              <a:lnSpc>
                <a:spcPct val="120000"/>
              </a:lnSpc>
              <a:buFont typeface="+mj-lt"/>
              <a:buAutoNum type="arabicPeriod" startAt="2"/>
            </a:pPr>
            <a:r>
              <a:rPr lang="es-US" sz="1000" dirty="0"/>
              <a:t>Su médico debe decidir que usted necesita cuidado especializado en su hogar y debe crear un plan para los cuidados en el hogar.</a:t>
            </a:r>
          </a:p>
          <a:p>
            <a:pPr marL="220312" lvl="1" indent="-220312">
              <a:lnSpc>
                <a:spcPct val="120000"/>
              </a:lnSpc>
              <a:buFont typeface="+mj-lt"/>
              <a:buAutoNum type="arabicPeriod" startAt="2"/>
            </a:pPr>
            <a:r>
              <a:rPr lang="es-US" sz="1000" dirty="0"/>
              <a:t>Antes de certificar su elegibilidad para el beneficio de cuidado de la salud en el hogar de Medicare, el médico debe documentar que él/ella o un profesional no médico han tenido una entrevista personal con usted. El encuentro debe ocurrir 90 días antes o dentro de los 30 días posteriores al inicio del cuidado. La ley permite que la entrevista en persona se realice en forma remota por medio de Telehealth en áreas rurales, en un sitio de origen aprobado. Esto significa servicios médicos o de salud brindados a un paciente por medio de sistemas de comunicación (como computadoras, teléfono o televisión), por un profesional en un lugar que no sea donde se encuentra el paciente.</a:t>
            </a:r>
          </a:p>
          <a:p>
            <a:pPr marL="220312" lvl="1" indent="-220312">
              <a:lnSpc>
                <a:spcPct val="120000"/>
              </a:lnSpc>
              <a:buFont typeface="+mj-lt"/>
              <a:buAutoNum type="arabicPeriod" startAt="2"/>
            </a:pPr>
            <a:r>
              <a:rPr lang="es-US" sz="1000" dirty="0"/>
              <a:t>La agencia de cuidados de la salud en el hogar que utilice debe estar aprobada por Medicare.</a:t>
            </a:r>
          </a:p>
          <a:p>
            <a:pPr>
              <a:lnSpc>
                <a:spcPct val="120000"/>
              </a:lnSpc>
            </a:pPr>
            <a:r>
              <a:rPr lang="es-US" sz="1000" b="1" dirty="0"/>
              <a:t>NOTA</a:t>
            </a:r>
            <a:r>
              <a:rPr lang="es-US" sz="1000" dirty="0"/>
              <a:t>: Es posible que la Parte B también pague por cuidados de la salud en el hogar en ciertas condiciones. Por ejemplo, la Parte B paga por cuidados de la salud en el hogar si la necesidad de tal cuidado no está precedida por una internación en el hospital, o cuando la cantidad de visitas de cuidados de la salud en el hogar cubiertas por la Parte A excede las 100. Para más información, lea “Medicare y el Cuidado de la salud en el hogar”, en </a:t>
            </a:r>
            <a:r>
              <a:rPr lang="es-US" sz="1000" u="sng" dirty="0">
                <a:hlinkClick r:id="rId3"/>
              </a:rPr>
              <a:t>Medicare.gov/Pubs/pdf/10969-Medicare-and-Home-Health-Care.pdf</a:t>
            </a:r>
            <a:r>
              <a:rPr lang="es-US" sz="1000" dirty="0"/>
              <a:t>. También puede visitar la página </a:t>
            </a:r>
            <a:r>
              <a:rPr lang="es-US" sz="1000" dirty="0">
                <a:hlinkClick r:id="rId4"/>
              </a:rPr>
              <a:t>CMS.gov/Center/Provider-Type/Home-Health-Agency-HHA-Center.html</a:t>
            </a:r>
            <a:r>
              <a:rPr lang="es-US" sz="1000" dirty="0"/>
              <a:t>.</a:t>
            </a:r>
          </a:p>
          <a:p>
            <a:endParaRPr lang="es-US" dirty="0"/>
          </a:p>
          <a:p>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61820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217170" y="4012762"/>
            <a:ext cx="6572250" cy="4891208"/>
          </a:xfrm>
        </p:spPr>
        <p:txBody>
          <a:bodyPr/>
          <a:lstStyle/>
          <a:p>
            <a:r>
              <a:rPr lang="es-US" dirty="0" smtClean="0"/>
              <a:t>En Medicare Original, para los cuidados de la salud en el hogar de la Parte A usted no paga ningún servicio de cuidado de la salud en el hogar ofrecido por una agencia de cuidados de la salud en el hogar aprobada por Medicare.</a:t>
            </a:r>
          </a:p>
          <a:p>
            <a:pPr marL="0" lvl="1"/>
            <a:r>
              <a:rPr lang="es-US" dirty="0" smtClean="0"/>
              <a:t>Medicare pagará por separado el equipo médico duradero, siempre que lo solicite un médico. Para que sea cubierto, este equipo debe cumplir ciertos requisitos. En general, Medicare paga 80% del monto aprobado por Medicare para ciertas piezas de equipo médico, tal como una silla de ruedas o un andador. Si su agencia de cuidados de la salud en el hogar no le suministra equipo médico duradero directamente, el personal de la agencia en general hará los arreglos necesarios para que el proveedor del equipo para el hogar se lo lleve a su casa. </a:t>
            </a:r>
          </a:p>
          <a:p>
            <a:pPr marL="0" lvl="1"/>
            <a:r>
              <a:rPr lang="es-US" dirty="0" smtClean="0"/>
              <a:t>Medicare le paga a su agencia de cuidados de la salud en el hogar certificada por Medicare un pago por los servicios cubiertos que recibe durante un período de 60 días. Este período de 60 días se denomina “episodio de atención”. El pago se basa en su condición y necesidades de cuidado. </a:t>
            </a:r>
          </a:p>
          <a:p>
            <a:pPr marL="0" lvl="1"/>
            <a:r>
              <a:rPr lang="es-US" dirty="0" smtClean="0"/>
              <a:t>Si desea encontrar una agencia de cuidados de la salud en el hogar en su área, visite </a:t>
            </a:r>
            <a:r>
              <a:rPr lang="es-US" dirty="0">
                <a:hlinkClick r:id="rId3"/>
              </a:rPr>
              <a:t>Medicare.gov</a:t>
            </a:r>
            <a:r>
              <a:rPr lang="es-US" dirty="0" smtClean="0"/>
              <a:t> y utilice la herramienta de comparación de agencias de cuidados de salud en el hogar o llame al 1-800-MEDICARE (1-800-633-4227). TTY: 1-877-486-2048. </a:t>
            </a:r>
          </a:p>
          <a:p>
            <a:pPr marL="0" lvl="1"/>
            <a:r>
              <a:rPr lang="es-US" b="1" dirty="0"/>
              <a:t>NOTA</a:t>
            </a:r>
            <a:r>
              <a:rPr lang="es-US" dirty="0" smtClean="0"/>
              <a:t>: La Parte A cubre los servicios de cuidado de la salud en el hogar posinstitucionales durante una afección que deba tratarse en el hogar que dure hasta 100 visitas. Una vez que agote las 100 visitas de la Parte A de los servicios de cuidado de la salud en el hogar posinstitucionales, la Parte B cubre el resto de la afección que deba tratarse en el hogar. El límite de 100 visitas no se aplica a usted si solo está inscrito en la Parte A. Si solo está inscrito en la Parte B y califica para el beneficio de cuidados de la salud en el hogar de Medicare, entonces este beneficio se pagará a través de la Parte B. No hay límite de 100 visitas para la Parte B.</a:t>
            </a:r>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4352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701040" y="4024180"/>
            <a:ext cx="5608320" cy="3660458"/>
          </a:xfrm>
        </p:spPr>
        <p:txBody>
          <a:bodyPr>
            <a:normAutofit/>
          </a:bodyPr>
          <a:lstStyle/>
          <a:p>
            <a:r>
              <a:rPr lang="es-US" dirty="0" smtClean="0"/>
              <a:t>Esta sesión cubre</a:t>
            </a:r>
          </a:p>
          <a:p>
            <a:pPr marL="220316" indent="-220316">
              <a:buFont typeface="+mj-lt"/>
              <a:buAutoNum type="arabicPeriod"/>
            </a:pPr>
            <a:r>
              <a:rPr lang="es-US" dirty="0" smtClean="0"/>
              <a:t>Puntos Básicos sobre Medicare</a:t>
            </a:r>
          </a:p>
          <a:p>
            <a:pPr marL="220316" indent="-220316">
              <a:buFont typeface="+mj-lt"/>
              <a:buAutoNum type="arabicPeriod"/>
            </a:pPr>
            <a:r>
              <a:rPr lang="es-US" dirty="0" smtClean="0">
                <a:solidFill>
                  <a:prstClr val="black"/>
                </a:solidFill>
              </a:rPr>
              <a:t>Opciones de cobertura de Medicare</a:t>
            </a:r>
          </a:p>
          <a:p>
            <a:pPr marL="220316" indent="-220316">
              <a:buFont typeface="+mj-lt"/>
              <a:buAutoNum type="arabicPeriod"/>
            </a:pPr>
            <a:r>
              <a:rPr lang="es-US" dirty="0" smtClean="0"/>
              <a:t>Coordinación de Beneficios</a:t>
            </a:r>
          </a:p>
          <a:p>
            <a:pPr marL="220316" indent="-220316">
              <a:buFont typeface="+mj-lt"/>
              <a:buAutoNum type="arabicPeriod"/>
            </a:pPr>
            <a:r>
              <a:rPr lang="es-US" dirty="0" smtClean="0"/>
              <a:t>Fraude, desperdicios y abuso</a:t>
            </a:r>
          </a:p>
          <a:p>
            <a:pPr marL="220316" indent="-220316">
              <a:buFont typeface="+mj-lt"/>
              <a:buAutoNum type="arabicPeriod"/>
            </a:pPr>
            <a:r>
              <a:rPr lang="es-US" dirty="0" smtClean="0"/>
              <a:t>Revisión</a:t>
            </a:r>
          </a:p>
          <a:p>
            <a:pPr defTabSz="984661">
              <a:spcBef>
                <a:spcPts val="646"/>
              </a:spcBef>
              <a:defRPr/>
            </a:pPr>
            <a:r>
              <a:rPr lang="es-US" dirty="0" smtClean="0"/>
              <a:t>Medicare 101 es una reseña del programa Medicare. Existen otros productos de capacitación detallados sobre temas como Derechos y Protecciones, Pólizas de Seguro Complementario de Medicare (Medigap), planes Medicare Advantage y cobertura de medicamentos recetados de Medicare disponibles para descargar en </a:t>
            </a:r>
            <a:r>
              <a:rPr lang="es-US" dirty="0" smtClean="0">
                <a:hlinkClick r:id="rId3"/>
              </a:rPr>
              <a:t>CMS.gov/Outreach-and-Education/Training/CMSNationalTrainingProgram/Classroom-Modules.html</a:t>
            </a:r>
            <a:r>
              <a:rPr lang="es-US" dirty="0" smtClean="0"/>
              <a:t>.</a:t>
            </a:r>
          </a:p>
          <a:p>
            <a:pPr defTabSz="984661">
              <a:spcBef>
                <a:spcPts val="646"/>
              </a:spcBef>
              <a:defRPr/>
            </a:pPr>
            <a:r>
              <a:rPr lang="es-US" dirty="0" smtClean="0"/>
              <a:t>El módulo consta de 97 diapositivas de PowerPoint con las correspondientes notas para el orador, enlaces de videos y puede incluir una actividad de revisión. Puede presentarse en aproximadamente 2 horas y media si incluye la revisión. </a:t>
            </a:r>
            <a:endParaRPr lang="es-US" dirty="0">
              <a:solidFill>
                <a:prstClr val="black"/>
              </a:solidFill>
            </a:endParaRPr>
          </a:p>
        </p:txBody>
      </p:sp>
    </p:spTree>
    <p:extLst>
      <p:ext uri="{BB962C8B-B14F-4D97-AF65-F5344CB8AC3E}">
        <p14:creationId xmlns:p14="http://schemas.microsoft.com/office/powerpoint/2010/main" val="319622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s-US" dirty="0" smtClean="0"/>
              <a:t>Matsu está recibiendo cuidados de la salud en el hogar cubiertos por Medicare. El lunes, su hija la pasó a buscar y la llevó a una cita con el médico. El domingo, su hijo la pasó a buscar y la llevó a la iglesia. Siempre que cumpla con todos los demás requisitos para recibir cuidados de la salud en el hogar, aún califica para la cobertura de cuidados de la salud en el hogar, a pesar de que haya podido salir de su hogar.</a:t>
            </a:r>
          </a:p>
          <a:p>
            <a:r>
              <a:rPr lang="es-US" dirty="0" smtClean="0"/>
              <a:t>Verdadero</a:t>
            </a:r>
          </a:p>
          <a:p>
            <a:r>
              <a:rPr lang="es-US" dirty="0" smtClean="0"/>
              <a:t>Falso</a:t>
            </a:r>
          </a:p>
          <a:p>
            <a:r>
              <a:rPr lang="es-US" b="1" dirty="0"/>
              <a:t>RESPUESTA</a:t>
            </a:r>
            <a:r>
              <a:rPr lang="es-US" dirty="0" smtClean="0"/>
              <a:t>: Verdadero Puede salir del hogar para recibir tratamiento médico o por ausencias poco frecuentes y breves por motivos no médicos, como para asistir a servicios religiosos. De todos modos, podrá continuar recibiendo cuidados de la salud en el hogar si asiste a una institución de cuidados de día para adultos.</a:t>
            </a:r>
          </a:p>
        </p:txBody>
      </p:sp>
    </p:spTree>
    <p:extLst>
      <p:ext uri="{BB962C8B-B14F-4D97-AF65-F5344CB8AC3E}">
        <p14:creationId xmlns:p14="http://schemas.microsoft.com/office/powerpoint/2010/main" val="1114718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p:txBody>
          <a:bodyPr/>
          <a:lstStyle/>
          <a:p>
            <a:r>
              <a:rPr lang="es-US" dirty="0" smtClean="0"/>
              <a:t>La Parte A también cubre el cuidado de hospicio, que es una forma especial de atender a las personas que tienen una enfermedad terminal y a sus familias. El cuidado de hospicio tiene como objetivo ayudarlo a aprovechar al máximo los últimos meses de vida al brindarle comodidad y alivio para el dolor. Involucra a un equipo que atiende sus necesidades médicas, físicas, sociales, emocionales y espirituales. El objetivo del hospicio es atenderlo a usted y a su familia, no sanar su enfermedad.</a:t>
            </a:r>
          </a:p>
          <a:p>
            <a:r>
              <a:rPr lang="es-US" dirty="0" smtClean="0"/>
              <a:t>Debe firmar una declaración de elección que determine que usted elige el cuidado de hospicio en lugar de los beneficios de rutina cubiertos por Medicare para tratar su enfermedad terminal. No obstante, Medicare seguirá cubriendo los servicios médicos que no estén relacionados con la afección por la cual está en el hospicio.</a:t>
            </a:r>
          </a:p>
          <a:p>
            <a:r>
              <a:rPr lang="es-US" dirty="0" smtClean="0"/>
              <a:t>Puede recibir cuidado de hospicio siempre que su doctor certifique que su enfermedad es terminal y que es probable que tenga menos de 6 meses de vida si la enfermedad sigue su curso normal. La atención se brinda en "períodos de elección": 2 períodos de 90 días seguidos por períodos ilimitados de 60 días. Al inicio de cada período de beneficios, su médico debe certificar que su enfermedad es terminal para que pueda seguir recibiendo cuidado de hospicio. </a:t>
            </a:r>
          </a:p>
          <a:p>
            <a:r>
              <a:rPr lang="es-US" dirty="0" smtClean="0"/>
              <a:t>Medicare también requiere visitas personales. El médico debe reunirse con usted dentro de los 30 días de la certificación para el hospicio, a partir de antes del tercer período de elección y con cada nueva certificación.</a:t>
            </a:r>
          </a:p>
          <a:p>
            <a:r>
              <a:rPr lang="es-US" dirty="0" smtClean="0"/>
              <a:t>El proveedor del hospicio debe estar aprobado por Medicare. </a:t>
            </a:r>
          </a:p>
          <a:p>
            <a:r>
              <a:rPr lang="es-US" dirty="0" smtClean="0"/>
              <a:t>Para más información, lea “Beneficios de Hospicio de Medicare”, en </a:t>
            </a:r>
            <a:r>
              <a:rPr lang="es-US" dirty="0" smtClean="0">
                <a:hlinkClick r:id="rId3"/>
              </a:rPr>
              <a:t>Medicare.gov/Pubs/pdf/02154-Medicare-Hospice-Benefits.PDF</a:t>
            </a:r>
            <a:r>
              <a:rPr lang="es-US" dirty="0" smtClean="0"/>
              <a:t>. </a:t>
            </a:r>
            <a:endParaRPr lang="es-US" dirty="0"/>
          </a:p>
          <a:p>
            <a:endParaRPr lang="es-US" dirty="0"/>
          </a:p>
          <a:p>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634820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511175" y="3932697"/>
            <a:ext cx="5656041" cy="4404551"/>
          </a:xfrm>
        </p:spPr>
        <p:txBody>
          <a:bodyPr/>
          <a:lstStyle/>
          <a:p>
            <a:r>
              <a:rPr lang="es-US" dirty="0" smtClean="0"/>
              <a:t>Además de los servicios regulares cubiertos por Medicare, tales como la atención de médicos y enfermeros, terapia ocupacional y física, y terapia del habla, el beneficio de hospicio también cubre:</a:t>
            </a:r>
          </a:p>
          <a:p>
            <a:pPr marL="165237" indent="-165237">
              <a:buFont typeface="Wingdings" panose="05000000000000000000" pitchFamily="2" charset="2"/>
              <a:buChar char="§"/>
            </a:pPr>
            <a:r>
              <a:rPr lang="es-US" dirty="0" smtClean="0"/>
              <a:t>Equipos médicos (como sillas de ruedas o andadores).</a:t>
            </a:r>
          </a:p>
          <a:p>
            <a:pPr marL="165237" indent="-165237">
              <a:buFont typeface="Wingdings" panose="05000000000000000000" pitchFamily="2" charset="2"/>
              <a:buChar char="§"/>
            </a:pPr>
            <a:r>
              <a:rPr lang="es-US" dirty="0" smtClean="0"/>
              <a:t>Suministros médicos (como apósitos y catéteres).</a:t>
            </a:r>
          </a:p>
          <a:p>
            <a:pPr marL="165237" indent="-165237">
              <a:buFont typeface="Wingdings" panose="05000000000000000000" pitchFamily="2" charset="2"/>
              <a:buChar char="§"/>
            </a:pPr>
            <a:r>
              <a:rPr lang="es-US" dirty="0" smtClean="0"/>
              <a:t>Medicamentos para el control de los síntomas y el alivio del dolor.</a:t>
            </a:r>
          </a:p>
          <a:p>
            <a:pPr marL="165237" indent="-165237">
              <a:buFont typeface="Wingdings" panose="05000000000000000000" pitchFamily="2" charset="2"/>
              <a:buChar char="§"/>
            </a:pPr>
            <a:r>
              <a:rPr lang="es-US" dirty="0" smtClean="0"/>
              <a:t>Cuidado a corto plazo en el hospital, hospicio con internación o centro de enfermería especializada cuando sea necesario para manejar el dolor y los síntomas.</a:t>
            </a:r>
          </a:p>
          <a:p>
            <a:pPr marL="165237" indent="-165237">
              <a:buFont typeface="Wingdings" panose="05000000000000000000" pitchFamily="2" charset="2"/>
              <a:buChar char="§"/>
            </a:pPr>
            <a:r>
              <a:rPr lang="es-US" dirty="0" smtClean="0"/>
              <a:t>Cuidado de relevo durante la internación, que es el cuidado que le brinda otro cuidador para que su cuidador habitual pueda descansar. Le brindarán cuidado en un centro aprobado por Medicare, tal como un hospicio con internación, un hospital o un asilo de ancianos. Puede recibir cuidado de relevo por hasta 5 días cada vez y no hay una cantidad limitada de veces para pedirlo. El cuidado de hospicio en general se brinda en su hogar (o en el centro donde viva). Sin embargo, Medicare también cubre la atención hospitalaria a corto plazo cuando es necesaria. </a:t>
            </a:r>
          </a:p>
          <a:p>
            <a:pPr marL="165237" indent="-165237">
              <a:buFont typeface="Wingdings" panose="05000000000000000000" pitchFamily="2" charset="2"/>
              <a:buChar char="§"/>
            </a:pPr>
            <a:r>
              <a:rPr lang="es-US" dirty="0" smtClean="0"/>
              <a:t>Ayudantes de hospicio y de tareas domésticas.</a:t>
            </a:r>
          </a:p>
          <a:p>
            <a:pPr marL="165237" indent="-165237">
              <a:buFont typeface="Wingdings" panose="05000000000000000000" pitchFamily="2" charset="2"/>
              <a:buChar char="§"/>
            </a:pPr>
            <a:r>
              <a:rPr lang="es-US" dirty="0" smtClean="0"/>
              <a:t>Servicios de asistentes sociales.</a:t>
            </a:r>
          </a:p>
          <a:p>
            <a:pPr marL="165237" indent="-165237">
              <a:buFont typeface="Wingdings" panose="05000000000000000000" pitchFamily="2" charset="2"/>
              <a:buChar char="§"/>
            </a:pPr>
            <a:r>
              <a:rPr lang="es-US" dirty="0" smtClean="0"/>
              <a:t>Otros servicios cubiertos, así como servicios que Medicare en general no cubre, como orientación espiritual y de duelo.</a:t>
            </a:r>
          </a:p>
          <a:p>
            <a:pPr marL="165237" indent="-165237">
              <a:buFont typeface="Wingdings" panose="05000000000000000000" pitchFamily="2" charset="2"/>
              <a:buChar char="§"/>
            </a:pPr>
            <a:r>
              <a:rPr lang="es-US" dirty="0" smtClean="0"/>
              <a:t>Orientación nutricional y otras.</a:t>
            </a:r>
          </a:p>
          <a:p>
            <a:pPr lvl="1"/>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46904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p:txBody>
          <a:bodyPr/>
          <a:lstStyle/>
          <a:p>
            <a:r>
              <a:rPr lang="es-US" dirty="0" smtClean="0"/>
              <a:t>Para el cuidado de hospicio en Medicare Original usted paga un copago de no más de $5 por cada medicamento recetado y otros productos similares para el alivio del dolor y el control de los síntomas mientras recibe cuidado de rutina o continuo en su hogar y 5% del monto de pago aprobado por Medicare para cuidado de relevo durante la internación. Por ejemplo, si Medicare ha aprobado un cargo de $150 por día para el cuidado de relevo durante la internación, usted pagará $7,50 por día. La cantidad que paga por el cuidado de relevo puede cambiar cada año.</a:t>
            </a:r>
          </a:p>
          <a:p>
            <a:r>
              <a:rPr lang="es-US" dirty="0" smtClean="0"/>
              <a:t>Medicare solo pagará la habitación y el hospedaje en ciertos casos. La habitación y el hospedaje solo están cubiertos durante internaciones a corto plazo para el manejo del dolor y los síntomas y para el cuidado de relevo. No están cubiertos si recibe servicios de hospicio generales mientras vive en un asilo de ancianos u otro hospicio residencial. Sin embargo, si tiene Medicaid y Medicare, y vive en un centro de enfermería, Medicaid cubre la habitación y el hospedaje.</a:t>
            </a:r>
          </a:p>
          <a:p>
            <a:r>
              <a:rPr lang="es-US" dirty="0" smtClean="0"/>
              <a:t>Para encontrar un programa de hospicio, llame al 1-800-MEDICARE (1-800-633-4227). TTY: 1-877-486-2048. o a la organización de hospicios de su estado. Para obtener más información, visite el “Manual de la Política de Beneficios de Medicare”, Capítulo 9, Cobertura de servicios de hospicio con el seguro del hospital en </a:t>
            </a:r>
            <a:r>
              <a:rPr lang="es-US" u="sng" dirty="0">
                <a:hlinkClick r:id="rId3"/>
              </a:rPr>
              <a:t>CMS.gov/Regulations-and-Guidance/Guidance/Manuals/ Downloads/bp102c09.pdf</a:t>
            </a:r>
            <a:r>
              <a:rPr lang="es-US" dirty="0" smtClean="0"/>
              <a:t>.</a:t>
            </a:r>
          </a:p>
          <a:p>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97329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3"/>
            <a:ext cx="6276640" cy="4891897"/>
          </a:xfrm>
        </p:spPr>
        <p:txBody>
          <a:bodyPr>
            <a:normAutofit/>
          </a:bodyPr>
          <a:lstStyle/>
          <a:p>
            <a:r>
              <a:rPr lang="es-US" dirty="0" smtClean="0"/>
              <a:t>La Parte B de Medicare ayuda a cubrir los siguientes suministros y servicios ambulatorios necesarios por razones médicas: </a:t>
            </a:r>
          </a:p>
          <a:p>
            <a:pPr marL="174668" indent="-174668">
              <a:buFont typeface="Wingdings" panose="05000000000000000000" pitchFamily="2" charset="2"/>
              <a:buChar char="ü"/>
            </a:pPr>
            <a:r>
              <a:rPr lang="es-US" dirty="0" smtClean="0"/>
              <a:t>Servicios médicos: servicios necesarios por razones médicas.</a:t>
            </a:r>
          </a:p>
          <a:p>
            <a:pPr marL="174668" indent="-174668">
              <a:buFont typeface="Wingdings" panose="05000000000000000000" pitchFamily="2" charset="2"/>
              <a:buChar char="ü"/>
            </a:pPr>
            <a:r>
              <a:rPr lang="es-US" dirty="0" smtClean="0"/>
              <a:t>Suministros y servicios ambulatorios médicos y quirúrgicos: para procedimientos aprobados como suturas o radiografías. </a:t>
            </a:r>
          </a:p>
          <a:p>
            <a:pPr marL="174668" indent="-174668">
              <a:buFont typeface="Wingdings" panose="05000000000000000000" pitchFamily="2" charset="2"/>
              <a:buChar char="ü"/>
            </a:pPr>
            <a:r>
              <a:rPr lang="es-US" dirty="0" smtClean="0"/>
              <a:t>Servicios de laboratorio clínico: análisis de sangre, análisis de orina y algunos exámenes médicos.</a:t>
            </a:r>
          </a:p>
          <a:p>
            <a:pPr marL="174668" indent="-174668">
              <a:buFont typeface="Wingdings" panose="05000000000000000000" pitchFamily="2" charset="2"/>
              <a:buChar char="ü"/>
            </a:pPr>
            <a:r>
              <a:rPr lang="es-US" dirty="0" smtClean="0"/>
              <a:t>Equipo médico duradero como andadores y sillas de rueda: es posible que necesite usar ciertos proveedores que se encuentran en el Programa de Oferta Competitiva de suministros, ortóptica, prótesis y equipos médicos duraderos. Visite </a:t>
            </a:r>
            <a:r>
              <a:rPr lang="es-US" dirty="0">
                <a:hlinkClick r:id="rId3"/>
              </a:rPr>
              <a:t>Medicare.gov/supplierdirectory/</a:t>
            </a:r>
            <a:r>
              <a:rPr lang="es-US" dirty="0" smtClean="0"/>
              <a:t>.</a:t>
            </a:r>
          </a:p>
          <a:p>
            <a:pPr marL="174668" indent="-174668">
              <a:buFont typeface="Wingdings" panose="05000000000000000000" pitchFamily="2" charset="2"/>
              <a:buChar char="ü"/>
            </a:pPr>
            <a:r>
              <a:rPr lang="es-US" dirty="0" smtClean="0"/>
              <a:t>Suministros de análisis para diabetes: quizás necesite utilizar proveedores específicos para ciertos tipos de suministros para análisis de diabetes. </a:t>
            </a:r>
          </a:p>
          <a:p>
            <a:pPr marL="174668" indent="-174668">
              <a:buFont typeface="Wingdings" panose="05000000000000000000" pitchFamily="2" charset="2"/>
              <a:buChar char="ü"/>
            </a:pPr>
            <a:r>
              <a:rPr lang="es-US" dirty="0" smtClean="0"/>
              <a:t>Servicios preventivos: exámenes, análisis, pruebas de detección y algunas vacunas para prevenir, detectar o manejar un problema médico (como vacunas contra la gripe y una consulta anual de bienestar</a:t>
            </a:r>
            <a:r>
              <a:rPr lang="es-US" dirty="0">
                <a:solidFill>
                  <a:prstClr val="black"/>
                </a:solidFill>
              </a:rPr>
              <a:t>)</a:t>
            </a:r>
            <a:r>
              <a:rPr lang="es-US" dirty="0" smtClean="0"/>
              <a:t>. </a:t>
            </a:r>
          </a:p>
          <a:p>
            <a:pPr marL="174668" indent="-174668">
              <a:buFont typeface="Wingdings" panose="05000000000000000000" pitchFamily="2" charset="2"/>
              <a:buChar char="ü"/>
            </a:pPr>
            <a:r>
              <a:rPr lang="es-US" dirty="0" smtClean="0"/>
              <a:t>Servicios de salud en el hogar: puede utilizar sus beneficios de salud en el hogar en virtud de la Parte A y/o Parte B. La Parte B paga por el cuidado de la salud en el hogar si la necesidad de tal cuidado no está precedida por una internación en el hospital, o cuando la cantidad de visitas de cuidado de la salud en el hogar cubiertas por la Parte A excede las 100. Para más información, lea “Medicare y el Cuidado de la salud en el hogar”, en </a:t>
            </a:r>
            <a:r>
              <a:rPr lang="es-US" u="sng" dirty="0" smtClean="0">
                <a:hlinkClick r:id="rId4"/>
              </a:rPr>
              <a:t>Medicare.gov/Pubs/pdf/10969-Medicare-and-Home-Health-Care.pdf</a:t>
            </a:r>
            <a:r>
              <a:rPr lang="es-US" dirty="0" smtClean="0"/>
              <a:t>. También puede visitar la página </a:t>
            </a:r>
            <a:r>
              <a:rPr lang="es-US" dirty="0">
                <a:hlinkClick r:id="rId5"/>
              </a:rPr>
              <a:t>CMS.gov/Center/Provider-Type/Home-Health-Agency-HHA-Center.html</a:t>
            </a:r>
            <a:r>
              <a:rPr lang="es-US" dirty="0" smtClean="0"/>
              <a:t>.</a:t>
            </a:r>
          </a:p>
          <a:p>
            <a:endParaRPr lang="es-US" dirty="0"/>
          </a:p>
          <a:p>
            <a:endParaRPr lang="es-US" dirty="0"/>
          </a:p>
          <a:p>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3032629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71830" y="4016966"/>
            <a:ext cx="5510953" cy="4864418"/>
          </a:xfrm>
        </p:spPr>
        <p:txBody>
          <a:bodyPr/>
          <a:lstStyle/>
          <a:p>
            <a:pPr marL="12241" lvl="1"/>
            <a:r>
              <a:rPr lang="es-US" dirty="0" smtClean="0"/>
              <a:t>Debe pagar una prima por la Parte B cada mes. La prima estándar de la Parte B en 2017 es de $134 o más según sus ingresos, consulte la siguiente diapositiva. Sin embargo, la mayoría de las personas que obtienen beneficios del Seguro Social pagarán menos de esta cantidad. Esto se debe a que la prima de la Parte B aumentó más del aumento del costo de vida para los beneficios del Seguro Social de 2017. Si paga su prima de la Parte B a través de su beneficio del Seguro Social mensual, pagará menos ($109 en promedio). El Seguro Social le informará el monto exacto que deberá pagar por la Parte B. </a:t>
            </a:r>
          </a:p>
          <a:p>
            <a:pPr marL="12241" lvl="1"/>
            <a:r>
              <a:rPr lang="es-US" dirty="0" smtClean="0"/>
              <a:t>Existe un deducible anual de $183 que paga antes de que comience a pagar la Parte B.</a:t>
            </a:r>
          </a:p>
          <a:p>
            <a:pPr marL="0" lvl="1">
              <a:buSzPct val="100000"/>
            </a:pPr>
            <a:r>
              <a:rPr lang="es-US" dirty="0" smtClean="0"/>
              <a:t>Usted paga un coseguro de 20% para la mayoría de los servicios cubiertos, por ejemplo, servicios de los médicos y determinados servicios preventivos, si el proveedor acepta la asignación. Usted paga $0 por algunos servicios preventivos, y paga un coseguro del 20% para servicios de salud mental para pacientes ambulatorios y copagos para servicios ambulatorios en hospitales.</a:t>
            </a:r>
          </a:p>
          <a:p>
            <a:endParaRPr lang="es-US" dirty="0"/>
          </a:p>
          <a:p>
            <a:endParaRPr lang="es-US" dirty="0"/>
          </a:p>
        </p:txBody>
      </p:sp>
      <p:sp>
        <p:nvSpPr>
          <p:cNvPr id="7" name="Slide Image Placeholder 6"/>
          <p:cNvSpPr>
            <a:spLocks noGrp="1" noRot="1" noChangeAspect="1"/>
          </p:cNvSpPr>
          <p:nvPr>
            <p:ph type="sldImg"/>
          </p:nvPr>
        </p:nvSpPr>
        <p:spPr>
          <a:xfrm>
            <a:off x="660400" y="700088"/>
            <a:ext cx="5397500" cy="3036887"/>
          </a:xfrm>
        </p:spPr>
      </p:sp>
    </p:spTree>
    <p:extLst>
      <p:ext uri="{BB962C8B-B14F-4D97-AF65-F5344CB8AC3E}">
        <p14:creationId xmlns:p14="http://schemas.microsoft.com/office/powerpoint/2010/main" val="3070745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05741" y="3932696"/>
            <a:ext cx="6492240" cy="5257024"/>
          </a:xfrm>
        </p:spPr>
        <p:txBody>
          <a:bodyPr>
            <a:normAutofit lnSpcReduction="10000"/>
          </a:bodyPr>
          <a:lstStyle/>
          <a:p>
            <a:r>
              <a:rPr lang="es-US" dirty="0" smtClean="0"/>
              <a:t>A partir de 2007, las personas con Medicare con ingresos más altos pagan primas mensuales más altas de la Parte B de Medicare. Estas tarifas de las primas mensuales relacionadas con los ingresos afectan aproximadamente el 5% de las personas con Medicare. Las primas totales de la Parte B de Medicare para las personas con ingresos superiores para 2017 se presentan en la siguiente tabla:</a:t>
            </a:r>
          </a:p>
          <a:p>
            <a:r>
              <a:rPr lang="es-US" dirty="0" smtClean="0"/>
              <a:t>Para los ingresos de </a:t>
            </a:r>
          </a:p>
          <a:p>
            <a:pPr marL="168296" indent="-165237">
              <a:buFont typeface="Wingdings" panose="05000000000000000000" pitchFamily="2" charset="2"/>
              <a:buChar char="§"/>
            </a:pPr>
            <a:r>
              <a:rPr lang="es-US" dirty="0" smtClean="0"/>
              <a:t>$85,000 o menos, que hayan presentado una declaración de impuestos individual, hayan presentado una declaración de impuestos conjunta con un ingreso anual de $170,000 o menos, o que hayan presentado declaraciones de impuestos separadas con su cónyuge, la prima de la Parte B es de $134.00 por mes;  </a:t>
            </a:r>
            <a:endParaRPr lang="es-US" dirty="0"/>
          </a:p>
          <a:p>
            <a:pPr marL="168296" indent="-165237">
              <a:buFont typeface="Wingdings" panose="05000000000000000000" pitchFamily="2" charset="2"/>
              <a:buChar char="§"/>
            </a:pPr>
            <a:r>
              <a:rPr lang="es-US" dirty="0" smtClean="0"/>
              <a:t>$85,000.01–$107,000, que hayan presentado una declaración de impuestos individual, hayan presentado una declaración de impuestos conjunta con un ingreso anual de $170,000 a $214,000, o que hayan presentado declaraciones de impuestos separadas con su cónyuge, la prima de la Parte B es de $187.50 por mes;</a:t>
            </a:r>
          </a:p>
          <a:p>
            <a:pPr marL="168296" indent="-165237">
              <a:buFont typeface="Wingdings" panose="05000000000000000000" pitchFamily="2" charset="2"/>
              <a:buChar char="§"/>
            </a:pPr>
            <a:r>
              <a:rPr lang="es-US" dirty="0" smtClean="0"/>
              <a:t>$107,000.01–$160,000, que hayan presentado una declaración de impuestos individual, hayan presentado una declaración de impuestos conjunta con un ingreso anual de $214,000 a $320,000, o que hayan presentado declaraciones de impuestos separadas con su cónyuge, la prima de la Parte B es de $267.90 por mes;</a:t>
            </a:r>
          </a:p>
          <a:p>
            <a:pPr marL="168296" indent="-165237">
              <a:buFont typeface="Wingdings" panose="05000000000000000000" pitchFamily="2" charset="2"/>
              <a:buChar char="§"/>
            </a:pPr>
            <a:r>
              <a:rPr lang="es-US" dirty="0" smtClean="0"/>
              <a:t>$160,000.01–$214,000, que hayan presentado una declaración de impuestos individual, hayan presentado una declaración de impuestos conjunta con un ingreso de $320,000 a $428,000, o que hayan presentado declaraciones de impuestos separadas con su cónyuge de más de $85,000 y hasta $129,000, la prima de la Parte B es de $348.00 por mes;</a:t>
            </a:r>
          </a:p>
          <a:p>
            <a:pPr marL="168296" indent="-165237">
              <a:buFont typeface="Wingdings" panose="05000000000000000000" pitchFamily="2" charset="2"/>
              <a:buChar char="§"/>
            </a:pPr>
            <a:r>
              <a:rPr lang="es-US" dirty="0" smtClean="0"/>
              <a:t>más de $214,000, que hayan presentado una declaración de impuestos individual, hayan presentado una declaración de impuestos conjunta con un ingreso $428,000 o más, o que hayan presentado declaraciones de impuestos separadas con su cónyuge de más de $129,000, la prima de la Parte B es de $428.60 por mes.</a:t>
            </a:r>
          </a:p>
          <a:p>
            <a:pPr marL="0" lvl="1"/>
            <a:r>
              <a:rPr lang="es-US" dirty="0" smtClean="0"/>
              <a:t>Si tiene que pagar una cantidad mayor por la prima de la Parte B y no está de acuerdo (por ejemplo, porque su ingreso ha disminuido), llame al Seguro Social al 1-800-772-1213. TTY: 1‑800‑325‑0778. </a:t>
            </a:r>
          </a:p>
          <a:p>
            <a:endParaRPr lang="es-US" dirty="0"/>
          </a:p>
        </p:txBody>
      </p:sp>
      <p:sp>
        <p:nvSpPr>
          <p:cNvPr id="7" name="Slide Image Placeholder 6"/>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365033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p:txBody>
          <a:bodyPr/>
          <a:lstStyle/>
          <a:p>
            <a:r>
              <a:rPr lang="es-US" dirty="0" smtClean="0"/>
              <a:t>La prima de la Parte B generalmente se deduce de los pagos mensuales de beneficios del Seguro Social, retiro ferroviario o retiro federal.</a:t>
            </a:r>
          </a:p>
          <a:p>
            <a:r>
              <a:rPr lang="es-US" dirty="0" smtClean="0"/>
              <a:t>Si usted no recibe un pago por retiro o si sus pagos no son suficientes para cubrir la prima recibirá una factura de Medicare por las primas de la Parte B. La factura puede pagarse con tarjeta de crédito, cheque o giro postal.</a:t>
            </a:r>
          </a:p>
          <a:p>
            <a:pPr>
              <a:lnSpc>
                <a:spcPct val="110000"/>
              </a:lnSpc>
              <a:spcBef>
                <a:spcPts val="578"/>
              </a:spcBef>
            </a:pPr>
            <a:r>
              <a:rPr lang="es-US" dirty="0" smtClean="0"/>
              <a:t>Si su prima de la Parte B no se deduce de sus beneficios de jubilación, se le facturará cada 3 meses. El sistema Medicare Easy Pay les permite a las personas deducir automáticamente los pagos de sus primas de Medicare de una cuenta de ahorros o cuenta corriente todos los meses. Para más información sobre el sistema Easy Pay, visite </a:t>
            </a:r>
            <a:r>
              <a:rPr lang="es-US" dirty="0" smtClean="0">
                <a:hlinkClick r:id="rId3"/>
              </a:rPr>
              <a:t>Medicare.gov/your-medicare-costs/paying-parts-a-and-b/medicare-easy-pay.html</a:t>
            </a:r>
            <a:r>
              <a:rPr lang="es-US" dirty="0" smtClean="0"/>
              <a:t>. </a:t>
            </a:r>
            <a:endParaRPr lang="es-US" dirty="0"/>
          </a:p>
          <a:p>
            <a:r>
              <a:rPr lang="es-US" dirty="0" smtClean="0"/>
              <a:t>Para más información sobre las primas de la Parte B de Medicare, llame al Seguro Social, a la Junta de Retiro Ferroviario o a la Oficina de Administración de Personal para los empleados federales retirados.</a:t>
            </a:r>
          </a:p>
          <a:p>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11018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77412" y="4074860"/>
            <a:ext cx="5634818" cy="5057709"/>
          </a:xfrm>
        </p:spPr>
        <p:txBody>
          <a:bodyPr/>
          <a:lstStyle/>
          <a:p>
            <a:r>
              <a:rPr lang="es-US" dirty="0" smtClean="0"/>
              <a:t>Existen varias consideraciones de costos de la Parte B, que incluyen:</a:t>
            </a:r>
          </a:p>
          <a:p>
            <a:pPr marL="174671" indent="-174671">
              <a:buFont typeface="Wingdings" panose="05000000000000000000" pitchFamily="2" charset="2"/>
              <a:buChar char="§"/>
            </a:pPr>
            <a:r>
              <a:rPr lang="es-US" dirty="0" smtClean="0"/>
              <a:t>Las primas pueden variar cada año.</a:t>
            </a:r>
          </a:p>
          <a:p>
            <a:pPr marL="174671" indent="-174671" fontAlgn="base">
              <a:buFont typeface="Wingdings" panose="05000000000000000000" pitchFamily="2" charset="2"/>
              <a:buChar char="§"/>
            </a:pPr>
            <a:r>
              <a:rPr lang="es-US" dirty="0" smtClean="0"/>
              <a:t>En la mayoría de los casos, si no se inscribe para la Parte B cuando es elegible por primera vez, tendrá que pagar una multa por inscripción tardía. Deberá pagar esta multa mientras tenga la Parte B. Su prima mensual para la Parte B podrá ser hasta un 10% de cada período completo de 12 meses en el cual podría haber tenido la Parte B pero no se inscribió. Además, es posible que deba esperar hasta el Período de Inscripción general (del 1 de enero al 31 de marzo) para inscribirse en la Parte B. La cobertura comenzará el 1 de julio de ese año.</a:t>
            </a:r>
          </a:p>
          <a:p>
            <a:pPr marL="174671" fontAlgn="base"/>
            <a:r>
              <a:rPr lang="es-US" dirty="0" smtClean="0"/>
              <a:t>Si cumple con determinadas condiciones que le permiten inscribirse para la Parte B durante un Período </a:t>
            </a:r>
            <a:r>
              <a:rPr lang="es-US" dirty="0"/>
              <a:t>Especial de </a:t>
            </a:r>
            <a:r>
              <a:rPr lang="es-US" dirty="0" smtClean="0"/>
              <a:t>Inscripción, generalmente no deberá pagar una multa por inscripción tardía.</a:t>
            </a:r>
          </a:p>
          <a:p>
            <a:pPr marL="181141" indent="-174671" fontAlgn="base">
              <a:buFont typeface="Wingdings" panose="05000000000000000000" pitchFamily="2" charset="2"/>
              <a:buChar char="§"/>
            </a:pPr>
            <a:r>
              <a:rPr lang="es-US" dirty="0" smtClean="0"/>
              <a:t>Si tiene ingresos y recursos limitados, es posible que su estado pueda ayudarle a pagar Medicare. Consulte la siguiente diapositiva para obtener información acerca del Programas de Ahorros de Medicare.  </a:t>
            </a:r>
          </a:p>
          <a:p>
            <a:pPr marL="6469" fontAlgn="base"/>
            <a:r>
              <a:rPr lang="es-US" dirty="0" smtClean="0"/>
              <a:t>El video vinculado con esta página brinda información sobre la demora de la Parte B.</a:t>
            </a:r>
            <a:endParaRPr lang="es-US" dirty="0"/>
          </a:p>
          <a:p>
            <a:pPr marL="6470" fontAlgn="base"/>
            <a:r>
              <a:rPr lang="es-US" dirty="0" smtClean="0"/>
              <a:t>Para más información, visite </a:t>
            </a:r>
            <a:r>
              <a:rPr lang="es-US" dirty="0">
                <a:hlinkClick r:id="rId3"/>
              </a:rPr>
              <a:t>Medicare.gov/your-medicare-costs/help-paying-costs/medicare-savings-program/medicare-savings-programs.html</a:t>
            </a:r>
            <a:r>
              <a:rPr lang="es-US" dirty="0" smtClean="0"/>
              <a:t>. </a:t>
            </a:r>
          </a:p>
        </p:txBody>
      </p:sp>
      <p:sp>
        <p:nvSpPr>
          <p:cNvPr id="7" name="Slide Image Placeholder 6"/>
          <p:cNvSpPr>
            <a:spLocks noGrp="1" noRot="1" noChangeAspect="1"/>
          </p:cNvSpPr>
          <p:nvPr>
            <p:ph type="sldImg"/>
          </p:nvPr>
        </p:nvSpPr>
        <p:spPr>
          <a:xfrm>
            <a:off x="611188" y="636588"/>
            <a:ext cx="5668962" cy="3189287"/>
          </a:xfrm>
        </p:spPr>
      </p:sp>
    </p:spTree>
    <p:extLst>
      <p:ext uri="{BB962C8B-B14F-4D97-AF65-F5344CB8AC3E}">
        <p14:creationId xmlns:p14="http://schemas.microsoft.com/office/powerpoint/2010/main" val="4109750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body" idx="1"/>
          </p:nvPr>
        </p:nvSpPr>
        <p:spPr>
          <a:xfrm>
            <a:off x="232126" y="4014521"/>
            <a:ext cx="6420134" cy="5118050"/>
          </a:xfrm>
        </p:spPr>
        <p:txBody>
          <a:bodyPr>
            <a:normAutofit fontScale="85000" lnSpcReduction="20000"/>
          </a:bodyPr>
          <a:lstStyle/>
          <a:p>
            <a:pPr>
              <a:lnSpc>
                <a:spcPct val="120000"/>
              </a:lnSpc>
              <a:spcBef>
                <a:spcPts val="600"/>
              </a:spcBef>
            </a:pPr>
            <a:r>
              <a:rPr lang="es-US" dirty="0" smtClean="0"/>
              <a:t>Los estados tienen otros programas que pagan las primas de Medicare y, en algunos casos, también pueden pagar los deducibles y el coseguro de Medicare de personas con ingresos y recursos limitados. Estos programas con frecuencia tienen normas de ingreso y recursos más altos que Medicaid completo. Estos programas se denominan Programas de Ahorros de Medicare en forma conjunta, e incluyen los siguientes:</a:t>
            </a:r>
            <a:endParaRPr lang="es-US" dirty="0"/>
          </a:p>
          <a:p>
            <a:pPr marL="165237" indent="-165237">
              <a:lnSpc>
                <a:spcPct val="120000"/>
              </a:lnSpc>
              <a:spcBef>
                <a:spcPts val="600"/>
              </a:spcBef>
              <a:buFont typeface="Wingdings" panose="05000000000000000000" pitchFamily="2" charset="2"/>
              <a:buChar char="§"/>
            </a:pPr>
            <a:r>
              <a:rPr lang="es-US" b="1" dirty="0"/>
              <a:t>Programa para Beneficiarios Calificados de Medicare (QMB)</a:t>
            </a:r>
            <a:r>
              <a:rPr lang="es-US" dirty="0" smtClean="0"/>
              <a:t>: ayuda a pagar las primas, los deducibles, coseguro y copagos de la Parte A y Parte B. (La legislación federal prohíbe a los proveedores de Medicare y MA facturar saldos a beneficiarios de QMB en cualquier circunstancia: gastos compartidos de Medicare, incluidos deducibles, coseguro y copagos).</a:t>
            </a:r>
          </a:p>
          <a:p>
            <a:pPr marL="165237" indent="-165237">
              <a:lnSpc>
                <a:spcPct val="120000"/>
              </a:lnSpc>
              <a:spcBef>
                <a:spcPts val="600"/>
              </a:spcBef>
              <a:buFont typeface="Wingdings" panose="05000000000000000000" pitchFamily="2" charset="2"/>
              <a:buChar char="§"/>
            </a:pPr>
            <a:r>
              <a:rPr lang="es-US" b="1" dirty="0" smtClean="0"/>
              <a:t>Programa para Beneficiarios de Medicare de Bajo Ingreso (SLBM):</a:t>
            </a:r>
            <a:r>
              <a:rPr lang="es-US" dirty="0" smtClean="0"/>
              <a:t> ayuda a pagar solo las primas de la Parte B. </a:t>
            </a:r>
          </a:p>
          <a:p>
            <a:pPr marL="165237" indent="-165237">
              <a:lnSpc>
                <a:spcPct val="120000"/>
              </a:lnSpc>
              <a:spcBef>
                <a:spcPts val="600"/>
              </a:spcBef>
              <a:buFont typeface="Wingdings" panose="05000000000000000000" pitchFamily="2" charset="2"/>
              <a:buChar char="§"/>
            </a:pPr>
            <a:r>
              <a:rPr lang="es-US" b="1" dirty="0"/>
              <a:t>Programa para Individuos Calificados (QI): </a:t>
            </a:r>
            <a:r>
              <a:rPr lang="es-US" dirty="0" smtClean="0"/>
              <a:t>ayuda a pagar solo las primas de la Parte B. Deberá solicitar todos los años los beneficios de QI y las solicitudes se otorgan de acuerdo con el orden de recepción. </a:t>
            </a:r>
          </a:p>
          <a:p>
            <a:pPr marL="165237" indent="-165237">
              <a:lnSpc>
                <a:spcPct val="120000"/>
              </a:lnSpc>
              <a:spcBef>
                <a:spcPts val="600"/>
              </a:spcBef>
              <a:buFont typeface="Wingdings" panose="05000000000000000000" pitchFamily="2" charset="2"/>
              <a:buChar char="§"/>
            </a:pPr>
            <a:r>
              <a:rPr lang="es-US" b="1" dirty="0"/>
              <a:t>Programa para Individuos Discapacitados y Empleados Calificados (QDWI): </a:t>
            </a:r>
            <a:r>
              <a:rPr lang="es-US" dirty="0" smtClean="0"/>
              <a:t>ayuda a pagar solo las primas de la Parte A. Es posible que califique para este programa si tiene una incapacidad y está trabajando. La elegibilidad para estos programas se determina por los niveles de ingreso y recursos. Los montos de ingreso se actualizan todos los años según el nivel de pobreza federal. </a:t>
            </a:r>
          </a:p>
          <a:p>
            <a:pPr>
              <a:lnSpc>
                <a:spcPct val="120000"/>
              </a:lnSpc>
              <a:spcBef>
                <a:spcPts val="600"/>
              </a:spcBef>
            </a:pPr>
            <a:r>
              <a:rPr lang="es-US" b="1" dirty="0"/>
              <a:t>NOTA:</a:t>
            </a:r>
            <a:r>
              <a:rPr lang="es-US" dirty="0" smtClean="0"/>
              <a:t> La legislación federal prohíbe a los proveedores de Medicare y Medicare Advantage facturar saldos a beneficiarios de QMB en cualquier circunstancia: gastos compartidos de Medicare, incluidos deducibles, coseguro y copagos.</a:t>
            </a:r>
            <a:endParaRPr lang="es-US" b="1" dirty="0"/>
          </a:p>
          <a:p>
            <a:pPr>
              <a:lnSpc>
                <a:spcPct val="120000"/>
              </a:lnSpc>
              <a:spcBef>
                <a:spcPts val="600"/>
              </a:spcBef>
            </a:pPr>
            <a:r>
              <a:rPr lang="es-US" dirty="0" smtClean="0"/>
              <a:t>Muchos estados determinan su ingreso y sus recursos de forma distinta, por eso es posible que califique en su estado incluso si su ingreso o sus recursos son más altos que los que se detallan arriba. Si su ingreso es del trabajo, es posible que califique para recibir beneficios incluso si su ingreso es mayor que los límites mencionados. Además, algunos estados ofrecen sus propios programas para ayudar a las personas con Medicare a pagar los costos de bolsillo de su cuidado de la salud, incluso por medio de Programas Estatales de Asistencia Farmacéutica (SPAP).</a:t>
            </a:r>
          </a:p>
          <a:p>
            <a:pPr>
              <a:lnSpc>
                <a:spcPct val="120000"/>
              </a:lnSpc>
              <a:spcBef>
                <a:spcPts val="600"/>
              </a:spcBef>
            </a:pPr>
            <a:r>
              <a:rPr lang="es-US" dirty="0" smtClean="0"/>
              <a:t>Contacte a su Programa Estatal de Asistencia con el </a:t>
            </a:r>
            <a:r>
              <a:rPr lang="es-US" dirty="0"/>
              <a:t>Seguro Médico </a:t>
            </a:r>
            <a:r>
              <a:rPr lang="es-US" dirty="0" smtClean="0"/>
              <a:t>(SHIP) para descubrir qué programas puede tener disponible. Para encontrar la información de contacto de su SHIP local, visite </a:t>
            </a:r>
            <a:r>
              <a:rPr lang="es-US" dirty="0">
                <a:hlinkClick r:id="rId3"/>
              </a:rPr>
              <a:t>shiptacenter.org</a:t>
            </a:r>
            <a:r>
              <a:rPr lang="es-US" dirty="0" smtClean="0"/>
              <a:t>. </a:t>
            </a:r>
          </a:p>
          <a:p>
            <a:pPr>
              <a:lnSpc>
                <a:spcPct val="120000"/>
              </a:lnSpc>
              <a:spcBef>
                <a:spcPts val="600"/>
              </a:spcBef>
            </a:pPr>
            <a:r>
              <a:rPr lang="es-US" b="1" dirty="0"/>
              <a:t>NOTA</a:t>
            </a:r>
            <a:r>
              <a:rPr lang="es-US" dirty="0" smtClean="0"/>
              <a:t>: Para recibir actualizaciones anuales, visite </a:t>
            </a:r>
            <a:r>
              <a:rPr lang="es-US" dirty="0">
                <a:hlinkClick r:id="rId4"/>
              </a:rPr>
              <a:t>Medicare.gov/your-medicare-costs/help-paying-costs/medicare-savings-program/medicare-savings-programs.html</a:t>
            </a:r>
            <a:r>
              <a:rPr lang="es-US" dirty="0" smtClean="0"/>
              <a:t>. Para más información, visite “Cómo recibir ayuda para sus costos de Medicare” en </a:t>
            </a:r>
            <a:r>
              <a:rPr lang="es-US" dirty="0">
                <a:hlinkClick r:id="rId5"/>
              </a:rPr>
              <a:t>https://www.medicare.gov/Pubs/pdf/10126-Getting-Help-With-Your-Medicare-Costs.pdf</a:t>
            </a:r>
            <a:r>
              <a:rPr lang="es-US" dirty="0" smtClean="0"/>
              <a:t>.</a:t>
            </a:r>
            <a:endParaRPr lang="es-US" dirty="0"/>
          </a:p>
          <a:p>
            <a:pPr>
              <a:spcBef>
                <a:spcPts val="289"/>
              </a:spcBef>
            </a:pPr>
            <a:endParaRPr lang="es-US" dirty="0"/>
          </a:p>
          <a:p>
            <a:pPr>
              <a:spcBef>
                <a:spcPts val="289"/>
              </a:spcBef>
            </a:pPr>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4530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pPr>
              <a:spcBef>
                <a:spcPts val="578"/>
              </a:spcBef>
            </a:pPr>
            <a:r>
              <a:rPr lang="es-US" dirty="0" smtClean="0"/>
              <a:t>La lección 1 contiene los puntos básicos sobre Medicare inclusive</a:t>
            </a:r>
          </a:p>
          <a:p>
            <a:pPr marL="165237" indent="-165237" defTabSz="330465">
              <a:spcBef>
                <a:spcPts val="578"/>
              </a:spcBef>
              <a:buFont typeface="Wingdings" panose="05000000000000000000" pitchFamily="2" charset="2"/>
              <a:buChar char="§"/>
            </a:pPr>
            <a:r>
              <a:rPr lang="es-US" dirty="0" smtClean="0"/>
              <a:t>¿Qué es Medicare?</a:t>
            </a:r>
          </a:p>
          <a:p>
            <a:pPr marL="165237" indent="-165237" defTabSz="330465">
              <a:spcBef>
                <a:spcPts val="578"/>
              </a:spcBef>
              <a:buFont typeface="Wingdings" panose="05000000000000000000" pitchFamily="2" charset="2"/>
              <a:buChar char="§"/>
            </a:pPr>
            <a:r>
              <a:rPr lang="es-US" dirty="0" smtClean="0"/>
              <a:t>¿Cuáles son las agencias responsables de Medicare?</a:t>
            </a:r>
          </a:p>
          <a:p>
            <a:pPr marL="165237" indent="-165237" defTabSz="330465">
              <a:spcBef>
                <a:spcPts val="578"/>
              </a:spcBef>
              <a:buFont typeface="Wingdings" panose="05000000000000000000" pitchFamily="2" charset="2"/>
              <a:buChar char="§"/>
            </a:pPr>
            <a:r>
              <a:rPr lang="es-US" dirty="0" smtClean="0"/>
              <a:t>¿Cuáles son las 4 partes de Medicare? </a:t>
            </a:r>
          </a:p>
          <a:p>
            <a:pPr lvl="1" indent="-165237" defTabSz="330465">
              <a:spcBef>
                <a:spcPts val="578"/>
              </a:spcBef>
              <a:buFont typeface="Arial"/>
              <a:buChar char="•"/>
            </a:pPr>
            <a:r>
              <a:rPr lang="es-US" dirty="0" smtClean="0"/>
              <a:t>¿Cuál es la Cobertura y el Costo de la Parte A?</a:t>
            </a:r>
            <a:endParaRPr lang="es-US" dirty="0"/>
          </a:p>
          <a:p>
            <a:pPr lvl="1" indent="-165237" defTabSz="330465">
              <a:spcBef>
                <a:spcPts val="578"/>
              </a:spcBef>
              <a:buFont typeface="Arial"/>
              <a:buChar char="•"/>
            </a:pPr>
            <a:r>
              <a:rPr lang="es-US" dirty="0" smtClean="0"/>
              <a:t>¿Cuál es la Cobertura y el Costo de la Parte B?</a:t>
            </a:r>
            <a:endParaRPr lang="es-US" dirty="0"/>
          </a:p>
          <a:p>
            <a:pPr marL="165237" indent="-116278" defTabSz="330465">
              <a:spcBef>
                <a:spcPts val="578"/>
              </a:spcBef>
              <a:buFont typeface="Wingdings" panose="05000000000000000000" pitchFamily="2" charset="2"/>
              <a:buChar char="§"/>
            </a:pPr>
            <a:r>
              <a:rPr lang="es-US" dirty="0" smtClean="0"/>
              <a:t>¿Cuándo puede apelar?</a:t>
            </a:r>
          </a:p>
          <a:p>
            <a:pPr marL="165237" indent="-116278" defTabSz="330465">
              <a:spcBef>
                <a:spcPts val="578"/>
              </a:spcBef>
              <a:buFont typeface="Wingdings" panose="05000000000000000000" pitchFamily="2" charset="2"/>
              <a:buChar char="§"/>
            </a:pPr>
            <a:r>
              <a:rPr lang="es-US" dirty="0" smtClean="0"/>
              <a:t>¿Cómo y cuándo puede inscribirse en Medicare?</a:t>
            </a:r>
          </a:p>
          <a:p>
            <a:pPr>
              <a:spcBef>
                <a:spcPts val="578"/>
              </a:spcBef>
            </a:pPr>
            <a:endParaRPr lang="es-US" dirty="0"/>
          </a:p>
          <a:p>
            <a:pPr>
              <a:spcBef>
                <a:spcPts val="578"/>
              </a:spcBef>
            </a:pPr>
            <a:endParaRPr lang="es-US" dirty="0"/>
          </a:p>
        </p:txBody>
      </p:sp>
    </p:spTree>
    <p:extLst>
      <p:ext uri="{BB962C8B-B14F-4D97-AF65-F5344CB8AC3E}">
        <p14:creationId xmlns:p14="http://schemas.microsoft.com/office/powerpoint/2010/main" val="2200992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3"/>
            <a:ext cx="6220339" cy="4510476"/>
          </a:xfrm>
        </p:spPr>
        <p:txBody>
          <a:bodyPr/>
          <a:lstStyle/>
          <a:p>
            <a:r>
              <a:rPr lang="es-US" dirty="0" smtClean="0"/>
              <a:t>Identifique si un artículo o servicio está cubierto en virtud de la Parte A o Parte B de Medicare.</a:t>
            </a:r>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2690288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3"/>
            <a:ext cx="6220339" cy="4510476"/>
          </a:xfrm>
        </p:spPr>
        <p:txBody>
          <a:bodyPr/>
          <a:lstStyle/>
          <a:p>
            <a:r>
              <a:rPr lang="es-US" dirty="0" smtClean="0"/>
              <a:t>La Parte B de Medicare cubre el cuidado médico necesario por razones médicas.</a:t>
            </a:r>
            <a:endParaRPr lang="es-US" dirty="0"/>
          </a:p>
          <a:p>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847113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3"/>
            <a:ext cx="6220339" cy="4510476"/>
          </a:xfrm>
        </p:spPr>
        <p:txBody>
          <a:bodyPr/>
          <a:lstStyle/>
          <a:p>
            <a:r>
              <a:rPr lang="es-US" dirty="0" smtClean="0"/>
              <a:t>La Parte A cubre las estadías como paciente internado necesarias por razones médicas.</a:t>
            </a:r>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2249845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3"/>
            <a:ext cx="6220339" cy="4510476"/>
          </a:xfrm>
        </p:spPr>
        <p:txBody>
          <a:bodyPr/>
          <a:lstStyle/>
          <a:p>
            <a:r>
              <a:rPr lang="es-US" dirty="0" smtClean="0"/>
              <a:t>La Parte B cubre varios servicios preventivos, que incluyen colonoscopías.</a:t>
            </a:r>
            <a:endParaRPr lang="es-US" dirty="0"/>
          </a:p>
          <a:p>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3540270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81025"/>
            <a:ext cx="5575300" cy="3136900"/>
          </a:xfrm>
        </p:spPr>
      </p:sp>
      <p:sp>
        <p:nvSpPr>
          <p:cNvPr id="3" name="Notes Placeholder 2"/>
          <p:cNvSpPr>
            <a:spLocks noGrp="1"/>
          </p:cNvSpPr>
          <p:nvPr>
            <p:ph type="body" idx="1"/>
          </p:nvPr>
        </p:nvSpPr>
        <p:spPr>
          <a:xfrm>
            <a:off x="745464" y="4068523"/>
            <a:ext cx="5608320" cy="4508939"/>
          </a:xfrm>
        </p:spPr>
        <p:txBody>
          <a:bodyPr/>
          <a:lstStyle/>
          <a:p>
            <a:r>
              <a:rPr lang="es-US" dirty="0" smtClean="0"/>
              <a:t>La acupuntura no está cubierta por Medicare. Medicare no cubre todo. Por ejemplo, Medicare Original no cubre servicios dentales de rutina, audífonos ni cirugía cosmética.</a:t>
            </a:r>
          </a:p>
        </p:txBody>
      </p:sp>
    </p:spTree>
    <p:extLst>
      <p:ext uri="{BB962C8B-B14F-4D97-AF65-F5344CB8AC3E}">
        <p14:creationId xmlns:p14="http://schemas.microsoft.com/office/powerpoint/2010/main" val="3832058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descr="Diagram information included in speakers' notes."/>
          <p:cNvSpPr>
            <a:spLocks noGrp="1" noRot="1" noChangeAspect="1" noChangeArrowheads="1" noTextEdit="1"/>
          </p:cNvSpPr>
          <p:nvPr>
            <p:ph type="sldImg"/>
          </p:nvPr>
        </p:nvSpPr>
        <p:spPr bwMode="auto">
          <a:xfrm>
            <a:off x="361950" y="674688"/>
            <a:ext cx="5997575" cy="3375025"/>
          </a:xfrm>
          <a:noFill/>
          <a:ln>
            <a:solidFill>
              <a:srgbClr val="000000"/>
            </a:solidFill>
            <a:miter lim="800000"/>
            <a:headEnd/>
            <a:tailEnd/>
          </a:ln>
        </p:spPr>
      </p:sp>
      <p:sp>
        <p:nvSpPr>
          <p:cNvPr id="81924" name="Rectangle 5"/>
          <p:cNvSpPr>
            <a:spLocks noGrp="1" noChangeArrowheads="1"/>
          </p:cNvSpPr>
          <p:nvPr>
            <p:ph type="body" idx="1"/>
          </p:nvPr>
        </p:nvSpPr>
        <p:spPr bwMode="auto">
          <a:xfrm>
            <a:off x="457201" y="4200598"/>
            <a:ext cx="5715000" cy="4851963"/>
          </a:xfrm>
          <a:noFill/>
        </p:spPr>
        <p:txBody>
          <a:bodyPr wrap="square" lIns="87813" tIns="43904" rIns="87813" bIns="43904" numCol="1" anchor="t" anchorCtr="0" compatLnSpc="1">
            <a:prstTxWarp prst="textNoShape">
              <a:avLst/>
            </a:prstTxWarp>
            <a:normAutofit fontScale="92500" lnSpcReduction="10000"/>
          </a:bodyPr>
          <a:lstStyle/>
          <a:p>
            <a:r>
              <a:rPr lang="es-US" dirty="0" smtClean="0"/>
              <a:t>El video vinculado con esta página brinda información a continuación sobre las apelaciones. </a:t>
            </a:r>
          </a:p>
          <a:p>
            <a:r>
              <a:rPr lang="es-US" dirty="0" smtClean="0"/>
              <a:t>¿Recibió alguna vez una declaración de Medicare o su plan médico y no recibió cobertura por algo que pensaba que estaría cubierto? O quizás, Medicare o su plan no pagaban el monto que usted pensaba que deberían pagar. Si es así, puede presentar una apelación. Una apelación es la acción que puede tomar si no está de acuerdo con la cobertura o decisión de pago que tomó Medicare. Además, sin importar cómo recibe su cobertura de Medicare, siempre tiene derecho a apelar. Tiene derecho a apelar si Medicare o su plan rechazan alguna de las siguientes coberturas:</a:t>
            </a:r>
          </a:p>
          <a:p>
            <a:pPr marL="165237" indent="-165237">
              <a:buFont typeface="Wingdings" panose="05000000000000000000" pitchFamily="2" charset="2"/>
              <a:buChar char="§"/>
            </a:pPr>
            <a:r>
              <a:rPr lang="es-US" dirty="0" smtClean="0"/>
              <a:t>Solicitud de un servicio de atención médica, suministro, artículo o medicamento recetado que usted cree que debería recibir, o</a:t>
            </a:r>
            <a:endParaRPr lang="es-US" dirty="0"/>
          </a:p>
          <a:p>
            <a:pPr marL="165237" indent="-165237">
              <a:buFont typeface="Wingdings" panose="05000000000000000000" pitchFamily="2" charset="2"/>
              <a:buChar char="§"/>
            </a:pPr>
            <a:r>
              <a:rPr lang="es-US" dirty="0" smtClean="0"/>
              <a:t>Solicitud de pago de un servicio de atención médica, suministro, artículo o medicamento recetado que ya recibió. También puede apelar o solicitar un cambio del monto que debe pagar por un servicio de atención médica, suministro, artículo o medicamento rectado; además, puede apelar si Medicare o su plan dejan de suministrar o pagar la totalidad o parte de un servicio de atención médica, suministro, artículo o medicamento recetado que usted considera que aún necesita. Existe un proceso cuando desea presentar una apelación y tiene 5 niveles. En cada nivel del proceso, recibirá una decisión. Si no está de acuerdo con una decisión tomada en cualquier nivel del proceso, generalmente puede dirigirse al siguiente nivel siguiendo las instrucciones que reciba en la carta de la decisión. </a:t>
            </a:r>
          </a:p>
          <a:p>
            <a:r>
              <a:rPr lang="es-US" dirty="0" smtClean="0"/>
              <a:t>Para más información, observe el material de ayuda con la Comparación del proceso de apelación de las Partes A, B, C, y D en </a:t>
            </a:r>
            <a:r>
              <a:rPr lang="es-US" u="sng" dirty="0">
                <a:hlinkClick r:id="rId3"/>
              </a:rPr>
              <a:t>CMS.gov/Outreach-and-Education/Training/CMSNationalTrainingProgram/Downloads/2017-Comparison-of-the-Parts-A-B-C-and-D-Appeal-Processes.pdf</a:t>
            </a:r>
            <a:r>
              <a:rPr lang="es-US" dirty="0" smtClean="0"/>
              <a:t>. También puede revisar la publicación de los CMS sobre “Apelaciones de Medicare” en </a:t>
            </a:r>
            <a:r>
              <a:rPr lang="es-US" u="sng" dirty="0">
                <a:hlinkClick r:id="rId4"/>
              </a:rPr>
              <a:t>Medicare.gov/Pubs/pdf/11525-Medicare-Appeals.pdf</a:t>
            </a:r>
            <a:r>
              <a:rPr lang="es-US" dirty="0" smtClean="0"/>
              <a:t>.</a:t>
            </a:r>
          </a:p>
          <a:p>
            <a:pPr defTabSz="881261">
              <a:spcBef>
                <a:spcPts val="492"/>
              </a:spcBef>
              <a:defRPr/>
            </a:pPr>
            <a:r>
              <a:rPr lang="es-US" b="1" dirty="0"/>
              <a:t>NOTA</a:t>
            </a:r>
            <a:r>
              <a:rPr lang="es-US" dirty="0" smtClean="0"/>
              <a:t>: Para obtener una copia de tamaño completo del diagrama de flujo del proceso de apelaciones de Medicare Original (Parte A y Parte B), visite </a:t>
            </a:r>
            <a:r>
              <a:rPr lang="es-US" u="sng" dirty="0">
                <a:hlinkClick r:id="rId5"/>
              </a:rPr>
              <a:t>CMS.gov/Medicare/Appeals-and-Grievances/OrgMedFFSAppeals/Downloads/Flowchart-FFS-Appeals-Process.pdf</a:t>
            </a:r>
            <a:r>
              <a:rPr lang="es-US" dirty="0" smtClean="0"/>
              <a:t>. </a:t>
            </a:r>
          </a:p>
        </p:txBody>
      </p:sp>
    </p:spTree>
    <p:extLst>
      <p:ext uri="{BB962C8B-B14F-4D97-AF65-F5344CB8AC3E}">
        <p14:creationId xmlns:p14="http://schemas.microsoft.com/office/powerpoint/2010/main" val="2288713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811213"/>
            <a:ext cx="5573713" cy="3136900"/>
          </a:xfrm>
        </p:spPr>
      </p:sp>
      <p:sp>
        <p:nvSpPr>
          <p:cNvPr id="3" name="Notes Placeholder 2"/>
          <p:cNvSpPr>
            <a:spLocks noGrp="1"/>
          </p:cNvSpPr>
          <p:nvPr>
            <p:ph type="body" idx="1"/>
          </p:nvPr>
        </p:nvSpPr>
        <p:spPr>
          <a:xfrm>
            <a:off x="664689" y="4263916"/>
            <a:ext cx="5519473" cy="4799267"/>
          </a:xfrm>
        </p:spPr>
        <p:txBody>
          <a:bodyPr>
            <a:normAutofit/>
          </a:bodyPr>
          <a:lstStyle/>
          <a:p>
            <a:pPr marL="0" lvl="1">
              <a:spcBef>
                <a:spcPts val="646"/>
              </a:spcBef>
            </a:pPr>
            <a:r>
              <a:rPr lang="es-US" dirty="0">
                <a:effectLst/>
              </a:rPr>
              <a:t>Las reglas y decisiones de inscripción en Medicare varían según su edad, otra cobertura (como de un empleador), si tiene enfermedad renal en etapa terminal, y si está recibiendo beneficios de Seguro Social o Retiro Ferroviario. </a:t>
            </a:r>
            <a:r>
              <a:rPr lang="es-US" dirty="0" smtClean="0"/>
              <a:t> </a:t>
            </a:r>
          </a:p>
        </p:txBody>
      </p:sp>
    </p:spTree>
    <p:extLst>
      <p:ext uri="{BB962C8B-B14F-4D97-AF65-F5344CB8AC3E}">
        <p14:creationId xmlns:p14="http://schemas.microsoft.com/office/powerpoint/2010/main" val="3178577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 y="465138"/>
            <a:ext cx="6508750" cy="3662362"/>
          </a:xfrm>
        </p:spPr>
      </p:sp>
      <p:sp>
        <p:nvSpPr>
          <p:cNvPr id="3" name="Notes Placeholder 2"/>
          <p:cNvSpPr>
            <a:spLocks noGrp="1"/>
          </p:cNvSpPr>
          <p:nvPr>
            <p:ph type="body" idx="1"/>
          </p:nvPr>
        </p:nvSpPr>
        <p:spPr>
          <a:xfrm>
            <a:off x="701041" y="4361466"/>
            <a:ext cx="5553456" cy="3660458"/>
          </a:xfrm>
        </p:spPr>
        <p:txBody>
          <a:bodyPr/>
          <a:lstStyle/>
          <a:p>
            <a:pPr marL="174671" indent="-174671">
              <a:buFont typeface="Wingdings" panose="05000000000000000000" pitchFamily="2" charset="2"/>
              <a:buChar char="§"/>
            </a:pPr>
            <a:r>
              <a:rPr lang="es-US" dirty="0" smtClean="0"/>
              <a:t>Si no se inscribe a tiempo,</a:t>
            </a:r>
          </a:p>
          <a:p>
            <a:pPr marL="295971" lvl="1" indent="-118065">
              <a:buFont typeface="Arial" panose="020B0604020202020204" pitchFamily="34" charset="0"/>
              <a:buChar char="•"/>
            </a:pPr>
            <a:r>
              <a:rPr lang="es-US" dirty="0" smtClean="0"/>
              <a:t>es posible que deba pagar más para obtener cobertura (las multas por inscripción tardía para las primas de la Parte A, Parte B, y Parte D). Las primas para la Parte B y Parte D pueden durar mientras tenga la Parte B o Parte D. Si usted no es elegible para la Parte A gratis y no la adquiere cuando es elegible por primera vez, su prima mensual puede aumentar hasta 10%. Deberá pagar la prima más alta por el doble de la cantidad de años que podría haber tenido la Parte A pero no se inscribió.</a:t>
            </a:r>
          </a:p>
          <a:p>
            <a:pPr marL="295971" lvl="1" indent="-118065">
              <a:buFont typeface="Arial" panose="020B0604020202020204" pitchFamily="34" charset="0"/>
              <a:buChar char="•"/>
            </a:pPr>
            <a:r>
              <a:rPr lang="es-US" dirty="0" smtClean="0"/>
              <a:t>De lo contrario, puede tener una interrupción en la cobertura.</a:t>
            </a:r>
          </a:p>
          <a:p>
            <a:pPr marL="295971" lvl="1" indent="-118065">
              <a:buFont typeface="Arial" panose="020B0604020202020204" pitchFamily="34" charset="0"/>
              <a:buChar char="•"/>
            </a:pPr>
            <a:r>
              <a:rPr lang="es-US" dirty="0" smtClean="0"/>
              <a:t>Es posible que no pueda comprar una póliza de Medigap,que deba pagar más o que tenga una demora en la cobertura para una condición preexistente.</a:t>
            </a:r>
            <a:endParaRPr lang="es-US" dirty="0"/>
          </a:p>
        </p:txBody>
      </p:sp>
    </p:spTree>
    <p:extLst>
      <p:ext uri="{BB962C8B-B14F-4D97-AF65-F5344CB8AC3E}">
        <p14:creationId xmlns:p14="http://schemas.microsoft.com/office/powerpoint/2010/main" val="552484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719138"/>
            <a:ext cx="5573713" cy="3136900"/>
          </a:xfrm>
        </p:spPr>
      </p:sp>
      <p:sp>
        <p:nvSpPr>
          <p:cNvPr id="3" name="Notes Placeholder 2"/>
          <p:cNvSpPr>
            <a:spLocks noGrp="1"/>
          </p:cNvSpPr>
          <p:nvPr>
            <p:ph type="body" idx="1"/>
          </p:nvPr>
        </p:nvSpPr>
        <p:spPr>
          <a:xfrm>
            <a:off x="650245" y="4154777"/>
            <a:ext cx="5659117" cy="4043630"/>
          </a:xfrm>
        </p:spPr>
        <p:txBody>
          <a:bodyPr>
            <a:normAutofit/>
          </a:bodyPr>
          <a:lstStyle/>
          <a:p>
            <a:pPr>
              <a:spcBef>
                <a:spcPts val="627"/>
              </a:spcBef>
            </a:pPr>
            <a:r>
              <a:rPr lang="es-US" dirty="0" smtClean="0"/>
              <a:t>Si ya obtiene los beneficios del Seguro Social o de la Junta de Retiro Ferroviario (RRB) (por ejemplo, obtención de retiro anticipado, al menos, 4 meses antes de cumplir los 65 años), automáticamente quedará inscrito en la Parte A y Parte B de Medicare sin necesidad de solicitud adicional. Recibirá un paquete de Período de Inscripción Inicial, que incluye su tarjeta Medicare y más información, alrededor de 3 meses antes de que cumpla los 65 años (la cobertura comienza el primer día del mes en que cumple los 65) o 3 meses antes del 25vo mes de beneficios por incapacidad (la cobertura comienza en el 25vo mes de beneficios por incapacidad). </a:t>
            </a:r>
          </a:p>
          <a:p>
            <a:pPr>
              <a:spcBef>
                <a:spcPts val="627"/>
              </a:spcBef>
            </a:pPr>
            <a:r>
              <a:rPr lang="es-US" dirty="0" smtClean="0"/>
              <a:t>Si no desea la Parte B, siga las instrucciones en el dorso y envíe de vuelta la tarjeta por correo.</a:t>
            </a:r>
          </a:p>
          <a:p>
            <a:pPr>
              <a:spcBef>
                <a:spcPts val="627"/>
              </a:spcBef>
            </a:pPr>
            <a:r>
              <a:rPr lang="es-US" dirty="0" smtClean="0"/>
              <a:t>Si aún no es beneficiario del Seguro social o de la RRB, deberá inscribirse para obtener Medicare. Discutiremos los períodos cuando pueda inscribirse más adelante. </a:t>
            </a:r>
            <a:endParaRPr lang="es-US" dirty="0"/>
          </a:p>
          <a:p>
            <a:pPr marL="476856" indent="-476856">
              <a:spcBef>
                <a:spcPts val="627"/>
              </a:spcBef>
            </a:pPr>
            <a:endParaRPr lang="es-US" dirty="0"/>
          </a:p>
          <a:p>
            <a:pPr marL="476856" indent="-476856">
              <a:spcBef>
                <a:spcPts val="612"/>
              </a:spcBef>
            </a:pPr>
            <a:endParaRPr lang="es-US" b="0" i="0" dirty="0"/>
          </a:p>
          <a:p>
            <a:pPr marL="476856" indent="-476856">
              <a:spcBef>
                <a:spcPts val="612"/>
              </a:spcBef>
            </a:pPr>
            <a:endParaRPr lang="es-US" dirty="0"/>
          </a:p>
          <a:p>
            <a:pPr marL="476856" indent="-476856">
              <a:spcBef>
                <a:spcPts val="612"/>
              </a:spcBef>
            </a:pPr>
            <a:endParaRPr lang="es-US" dirty="0"/>
          </a:p>
          <a:p>
            <a:pPr marL="476856" indent="-476856">
              <a:spcBef>
                <a:spcPts val="612"/>
              </a:spcBef>
            </a:pPr>
            <a:endParaRPr lang="es-US" dirty="0"/>
          </a:p>
        </p:txBody>
      </p:sp>
    </p:spTree>
    <p:extLst>
      <p:ext uri="{BB962C8B-B14F-4D97-AF65-F5344CB8AC3E}">
        <p14:creationId xmlns:p14="http://schemas.microsoft.com/office/powerpoint/2010/main" val="3140972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33425"/>
            <a:ext cx="6510337" cy="3662363"/>
          </a:xfrm>
        </p:spPr>
      </p:sp>
      <p:sp>
        <p:nvSpPr>
          <p:cNvPr id="3" name="Notes Placeholder 2"/>
          <p:cNvSpPr>
            <a:spLocks noGrp="1"/>
          </p:cNvSpPr>
          <p:nvPr>
            <p:ph type="body" idx="1"/>
          </p:nvPr>
        </p:nvSpPr>
        <p:spPr>
          <a:xfrm>
            <a:off x="451133" y="4571396"/>
            <a:ext cx="6264246" cy="3977648"/>
          </a:xfrm>
        </p:spPr>
        <p:txBody>
          <a:bodyPr>
            <a:normAutofit lnSpcReduction="10000"/>
          </a:bodyPr>
          <a:lstStyle/>
          <a:p>
            <a:pPr>
              <a:spcBef>
                <a:spcPts val="627"/>
              </a:spcBef>
            </a:pPr>
            <a:r>
              <a:rPr lang="es-US" dirty="0" smtClean="0"/>
              <a:t>Si 4 meses antes de cumplir 65 años no recibe los beneficios del Seguro Social o de la Junta de Retiro Ferroviario (RRB) (porque, por ejemplo, todavía trabaja), deberá inscribirse en la Parte A (incluso aunque sea elegible para recibir la Parte A gratis) y en la Parte B. Debe comunicarse con el Seguro Social para solicitar Medicare 3 meses antes de cumplir 65 años. Si trabajó para un ferrocarril, contáctese con la RRB para inscribirse. No tiene que estar jubilado para obtener Medicare. </a:t>
            </a:r>
          </a:p>
          <a:p>
            <a:pPr>
              <a:spcBef>
                <a:spcPts val="627"/>
              </a:spcBef>
            </a:pPr>
            <a:r>
              <a:rPr lang="es-US" dirty="0" smtClean="0"/>
              <a:t>Para quienes hayan nacido en 1938 o después, el beneficio del Seguro Social puede verse afectado por una disposición que eleva la edad en la cual los beneficios </a:t>
            </a:r>
            <a:r>
              <a:rPr lang="es-US" u="sng" dirty="0" smtClean="0"/>
              <a:t>completos</a:t>
            </a:r>
            <a:r>
              <a:rPr lang="es-US" dirty="0" smtClean="0"/>
              <a:t> del Seguro Social son pagaderos. Comenzando con las personas nacidas en 1938, la edad a la cual los beneficios de retiro completos son pagaderos aumenta gradualmente. Las personas nacidas a partir de 1960 recibirán beneficios de retiro completos a los 67 años.</a:t>
            </a:r>
          </a:p>
          <a:p>
            <a:pPr>
              <a:spcBef>
                <a:spcPts val="627"/>
              </a:spcBef>
            </a:pPr>
            <a:r>
              <a:rPr lang="es-US" dirty="0" smtClean="0"/>
              <a:t>Puede inscribirse en línea en </a:t>
            </a:r>
            <a:r>
              <a:rPr lang="es-US" dirty="0" smtClean="0">
                <a:hlinkClick r:id="rId3"/>
              </a:rPr>
              <a:t>socialsecurity.gov</a:t>
            </a:r>
            <a:r>
              <a:rPr lang="es-US" dirty="0" smtClean="0"/>
              <a:t>, o llame al 1-800-722-1213, TTY: 1-800-325-0778, o programe una cita con su oficina de Seguro Social. Para encontrar su oficina local, visite </a:t>
            </a:r>
            <a:r>
              <a:rPr lang="es-US" dirty="0">
                <a:hlinkClick r:id="rId4"/>
              </a:rPr>
              <a:t>secure.ssa.gov/ICON/main.jsp</a:t>
            </a:r>
            <a:r>
              <a:rPr lang="es-US" dirty="0" smtClean="0"/>
              <a:t>. </a:t>
            </a:r>
          </a:p>
          <a:p>
            <a:pPr>
              <a:spcBef>
                <a:spcPts val="627"/>
              </a:spcBef>
            </a:pPr>
            <a:r>
              <a:rPr lang="es-US" dirty="0" smtClean="0"/>
              <a:t>Puede calcular su edad para reunir </a:t>
            </a:r>
            <a:r>
              <a:rPr lang="es-US" u="sng" dirty="0"/>
              <a:t>todos </a:t>
            </a:r>
            <a:r>
              <a:rPr lang="es-US" dirty="0" smtClean="0"/>
              <a:t>los beneficios de retiro del Seguro Social en </a:t>
            </a:r>
            <a:r>
              <a:rPr lang="es-US" u="sng" dirty="0">
                <a:hlinkClick r:id="rId5"/>
              </a:rPr>
              <a:t>ssa.gov/retirement/ageincrease.htm</a:t>
            </a:r>
            <a:r>
              <a:rPr lang="es-US" dirty="0" smtClean="0"/>
              <a:t>.</a:t>
            </a:r>
          </a:p>
          <a:p>
            <a:pPr>
              <a:spcBef>
                <a:spcPts val="627"/>
              </a:spcBef>
            </a:pPr>
            <a:r>
              <a:rPr lang="es-US" dirty="0" smtClean="0"/>
              <a:t>Las personas que se inscriben temprano en el Seguro Social reciben beneficios parciales de retiro. Lo antes posible que una persona puede comenzar a recibir los beneficios por retiro del Seguro Social sigue siendo a los 62 años.</a:t>
            </a:r>
            <a:r>
              <a:rPr lang="es-US" b="0" dirty="0"/>
              <a:t> </a:t>
            </a:r>
            <a:r>
              <a:rPr lang="es-US" dirty="0" smtClean="0"/>
              <a:t>Para el año </a:t>
            </a:r>
            <a:r>
              <a:rPr lang="es-US" b="0" dirty="0"/>
              <a:t>2025, la edad completa de jubilación será 67 para todas las personas.</a:t>
            </a:r>
          </a:p>
          <a:p>
            <a:pPr>
              <a:spcBef>
                <a:spcPts val="637"/>
              </a:spcBef>
            </a:pPr>
            <a:r>
              <a:rPr lang="es-US" dirty="0" smtClean="0"/>
              <a:t>Para obtener más información, visite </a:t>
            </a:r>
            <a:r>
              <a:rPr lang="es-US" u="sng" dirty="0">
                <a:solidFill>
                  <a:srgbClr val="0000FF"/>
                </a:solidFill>
                <a:hlinkClick r:id="rId6"/>
              </a:rPr>
              <a:t>socialsecurity.gov/pubs/EN-05-10035.pdf</a:t>
            </a:r>
            <a:r>
              <a:rPr lang="es-US" dirty="0" smtClean="0"/>
              <a:t>.</a:t>
            </a:r>
          </a:p>
        </p:txBody>
      </p:sp>
    </p:spTree>
    <p:extLst>
      <p:ext uri="{BB962C8B-B14F-4D97-AF65-F5344CB8AC3E}">
        <p14:creationId xmlns:p14="http://schemas.microsoft.com/office/powerpoint/2010/main" val="314698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3496" y="4328637"/>
            <a:ext cx="5608320" cy="3944506"/>
          </a:xfrm>
        </p:spPr>
        <p:txBody>
          <a:bodyPr>
            <a:normAutofit fontScale="92500" lnSpcReduction="10000"/>
          </a:bodyPr>
          <a:lstStyle/>
          <a:p>
            <a:pPr>
              <a:spcBef>
                <a:spcPts val="611"/>
              </a:spcBef>
            </a:pPr>
            <a:r>
              <a:rPr lang="es-US" dirty="0" smtClean="0"/>
              <a:t>Actualmente Medicare ofrece cobertura de seguros de salud a 57.7 millones de ciudadanos de los Estados Unidos (EE. UU.). Eso equivale a aproximadamente 1 de cada 6 estadounidenses. </a:t>
            </a:r>
          </a:p>
          <a:p>
            <a:pPr>
              <a:spcBef>
                <a:spcPts val="611"/>
              </a:spcBef>
            </a:pPr>
            <a:r>
              <a:rPr lang="es-US" dirty="0" smtClean="0"/>
              <a:t>Medicare es un seguro médico para, generalmente, 3 grupos:</a:t>
            </a:r>
          </a:p>
          <a:p>
            <a:pPr marL="174668" indent="-174668">
              <a:spcBef>
                <a:spcPts val="611"/>
              </a:spcBef>
              <a:buFont typeface="Wingdings" panose="05000000000000000000" pitchFamily="2" charset="2"/>
              <a:buChar char="§"/>
            </a:pPr>
            <a:r>
              <a:rPr lang="es-US" dirty="0" smtClean="0"/>
              <a:t>personas mayores de 65 años;</a:t>
            </a:r>
          </a:p>
          <a:p>
            <a:pPr marL="174668" indent="-174668">
              <a:spcBef>
                <a:spcPts val="611"/>
              </a:spcBef>
              <a:buFont typeface="Wingdings" panose="05000000000000000000" pitchFamily="2" charset="2"/>
              <a:buChar char="§"/>
            </a:pPr>
            <a:r>
              <a:rPr lang="es-US" dirty="0" smtClean="0"/>
              <a:t>personas menores de 65 años con determinadas incapacidades, que han tenido derecho a los beneficios por incapacidad del Seguro Social durante 24 meses. Esto incluye a las personas con esclerosis lateral amiotrófica (ALS, también conocida como enfermedad de Lou Gehrig); sin embargo, no tienen un período de espera; </a:t>
            </a:r>
          </a:p>
          <a:p>
            <a:pPr marL="174668" indent="-174668">
              <a:spcBef>
                <a:spcPts val="611"/>
              </a:spcBef>
              <a:buFont typeface="Wingdings" panose="05000000000000000000" pitchFamily="2" charset="2"/>
              <a:buChar char="§"/>
            </a:pPr>
            <a:r>
              <a:rPr lang="es-US" dirty="0" smtClean="0"/>
              <a:t>personas de cualquier edad que padezcan enfermedad renal en etapa terminal (ESRD), que es un fallo renal permanente que requiere diálisis frecuente o un trasplante de riñón.</a:t>
            </a:r>
          </a:p>
          <a:p>
            <a:pPr>
              <a:spcBef>
                <a:spcPts val="611"/>
              </a:spcBef>
            </a:pPr>
            <a:r>
              <a:rPr lang="es-US" dirty="0" smtClean="0"/>
              <a:t>Un pequeño grupo de personas que pueden conseguir Medicare sobre la base de un peligro ambiental para la salud declarado por el gobierno federal, quienes tengan una condición relacionada con el asbesto asociada con dicho peligro. Actualmente, únicamente corresponde para individuos afectados por un peligro en Libby, Montana.</a:t>
            </a:r>
          </a:p>
          <a:p>
            <a:pPr>
              <a:spcBef>
                <a:spcPts val="611"/>
              </a:spcBef>
            </a:pPr>
            <a:r>
              <a:rPr lang="es-US" dirty="0" smtClean="0"/>
              <a:t>Para obtener la Parte A y/o la Parte B, debe ser ciudadano estadounidense o residente legal (por lo menos 5 años consecutivos) de los Estados Unidos. Si vive en Puerto Rico, debe inscribirse activamente en la Parte B. </a:t>
            </a:r>
          </a:p>
          <a:p>
            <a:pPr>
              <a:spcBef>
                <a:spcPts val="611"/>
              </a:spcBef>
            </a:pPr>
            <a:r>
              <a:rPr lang="es-US" dirty="0" smtClean="0"/>
              <a:t>El manual Medicare y usted que aparece en la diapositiva se envía por correo anualmente a cada hogar de Medicare cada otoño. También se envía a todas las personas inscritas recientemente. Explica Medicare y proporciona información sobre los planes de salud y medicamentos de Medicare en su área geográfica.</a:t>
            </a:r>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639029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s-US" dirty="0" smtClean="0"/>
              <a:t>Existen distintos momentos en los que puede inscribirse en Medicare o cambiar cómo recibe su cobertura:</a:t>
            </a:r>
          </a:p>
          <a:p>
            <a:pPr marL="174671" lvl="1" indent="-174671">
              <a:buFont typeface="Wingdings" panose="05000000000000000000" pitchFamily="2" charset="2"/>
              <a:buChar char="§"/>
            </a:pPr>
            <a:r>
              <a:rPr lang="es-US" dirty="0" smtClean="0"/>
              <a:t>Período de Inscripción Inicial</a:t>
            </a:r>
          </a:p>
          <a:p>
            <a:pPr marL="174671" lvl="1" indent="-174671">
              <a:buFont typeface="Wingdings" panose="05000000000000000000" pitchFamily="2" charset="2"/>
              <a:buChar char="§"/>
            </a:pPr>
            <a:r>
              <a:rPr lang="es-US" dirty="0" smtClean="0"/>
              <a:t>Período de Inscripción Abierta</a:t>
            </a:r>
          </a:p>
          <a:p>
            <a:pPr marL="174671" lvl="1" indent="-174671">
              <a:buFont typeface="Wingdings" panose="05000000000000000000" pitchFamily="2" charset="2"/>
              <a:buChar char="§"/>
            </a:pPr>
            <a:r>
              <a:rPr lang="es-US" dirty="0" smtClean="0"/>
              <a:t>Período de Inscripción General</a:t>
            </a:r>
          </a:p>
          <a:p>
            <a:pPr marL="174671" lvl="1" indent="-174671">
              <a:buFont typeface="Wingdings" panose="05000000000000000000" pitchFamily="2" charset="2"/>
              <a:buChar char="§"/>
            </a:pPr>
            <a:r>
              <a:rPr lang="es-US" dirty="0" smtClean="0"/>
              <a:t>Período </a:t>
            </a:r>
            <a:r>
              <a:rPr lang="es-US" dirty="0"/>
              <a:t>Especial de Inscripción </a:t>
            </a:r>
            <a:endParaRPr lang="es-US" dirty="0" smtClean="0"/>
          </a:p>
        </p:txBody>
      </p:sp>
    </p:spTree>
    <p:extLst>
      <p:ext uri="{BB962C8B-B14F-4D97-AF65-F5344CB8AC3E}">
        <p14:creationId xmlns:p14="http://schemas.microsoft.com/office/powerpoint/2010/main" val="359695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577850"/>
            <a:ext cx="5575300" cy="3136900"/>
          </a:xfrm>
        </p:spPr>
      </p:sp>
      <p:sp>
        <p:nvSpPr>
          <p:cNvPr id="3" name="Notes Placeholder 2"/>
          <p:cNvSpPr>
            <a:spLocks noGrp="1"/>
          </p:cNvSpPr>
          <p:nvPr>
            <p:ph type="body" idx="1"/>
          </p:nvPr>
        </p:nvSpPr>
        <p:spPr>
          <a:xfrm>
            <a:off x="603672" y="3986411"/>
            <a:ext cx="5910157" cy="3660458"/>
          </a:xfrm>
        </p:spPr>
        <p:txBody>
          <a:bodyPr>
            <a:normAutofit/>
          </a:bodyPr>
          <a:lstStyle/>
          <a:p>
            <a:r>
              <a:rPr lang="es-US" dirty="0" smtClean="0"/>
              <a:t>Su primera oportunidad para inscribirse en Medicare es durante su </a:t>
            </a:r>
            <a:r>
              <a:rPr lang="es-US" b="1" dirty="0" smtClean="0"/>
              <a:t>Período de Inscripción Inicial (IEP)</a:t>
            </a:r>
            <a:r>
              <a:rPr lang="es-US" dirty="0" smtClean="0"/>
              <a:t>, que dura 7 meses. La cobertura comenzará según cuándo se inscriba. Si se inscribe durante los primeros 3 meses del IEP (los 3 meses antes del mes en que cumple 65 años), la cobertura comenzará el primer día del mes en que cumpla 65. Si se inscribe el mes en que cumple los 65, la cobertura comenzará el primer día del mes siguiente. Si se inscribe durante los últimos 3 meses del IEP (los 3 meses después del mes en que cumplió 65 años), la cobertura comenzará 2 o 3 meses después de que haya cumplido 65.</a:t>
            </a:r>
          </a:p>
          <a:p>
            <a:r>
              <a:rPr lang="es-US" dirty="0" smtClean="0"/>
              <a:t>Si es elegible para la Parte A gratuita, puede inscribirse en la Parte A una vez que el IEP haya comenzado (3 meses antes de que cumpla 65 años) y en cualquier mes después. Si no es elegible para la Parte A gratuita, solo podrá inscribirse a ella durante el IEP o durante los períodos de inscripción limitados para la Parte B. </a:t>
            </a:r>
          </a:p>
          <a:p>
            <a:r>
              <a:rPr lang="es-US" dirty="0" smtClean="0"/>
              <a:t>Si no se inscribe en la Parte B (o Parte A con prima) durante el IEP, es posible que deba pagar una multa. Para la Parte B, es una multa de por vida.</a:t>
            </a:r>
            <a:endParaRPr lang="es-US" dirty="0"/>
          </a:p>
        </p:txBody>
      </p:sp>
    </p:spTree>
    <p:extLst>
      <p:ext uri="{BB962C8B-B14F-4D97-AF65-F5344CB8AC3E}">
        <p14:creationId xmlns:p14="http://schemas.microsoft.com/office/powerpoint/2010/main" val="3454744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17550" y="641350"/>
            <a:ext cx="5575300" cy="31369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s-US" dirty="0" smtClean="0"/>
              <a:t>Si ya tiene Medicare, el Período de Inscripción Abierta anual le permite revisar sus opciones y elegir el plan de salud y medicamentos que se adapte mejor sus necesidades. </a:t>
            </a:r>
          </a:p>
          <a:p>
            <a:pPr>
              <a:defRPr/>
            </a:pPr>
            <a:r>
              <a:rPr lang="es-US" dirty="0" smtClean="0"/>
              <a:t>La inscripción abierta comienza el 15 de octubre y finaliza el 7 de diciembre.</a:t>
            </a:r>
          </a:p>
          <a:p>
            <a:pPr>
              <a:defRPr/>
            </a:pPr>
            <a:r>
              <a:rPr lang="es-US" dirty="0" smtClean="0"/>
              <a:t>Esto le da 7 semanas completas para comparar y tomar decisiones, y le ayuda a asegurarse de que tendrá los materiales del plan esenciales y las tarjetas de afiliado a en la mano el 1 de enero, cuando comience su nueva cobertura.</a:t>
            </a:r>
          </a:p>
          <a:p>
            <a:pPr>
              <a:defRPr/>
            </a:pPr>
            <a:endParaRPr lang="es-US" sz="1000" dirty="0"/>
          </a:p>
          <a:p>
            <a:pPr>
              <a:buFont typeface="Wingdings" pitchFamily="2" charset="2"/>
              <a:buNone/>
              <a:defRPr/>
            </a:pPr>
            <a:endParaRPr lang="es-US" dirty="0"/>
          </a:p>
        </p:txBody>
      </p:sp>
    </p:spTree>
    <p:extLst>
      <p:ext uri="{BB962C8B-B14F-4D97-AF65-F5344CB8AC3E}">
        <p14:creationId xmlns:p14="http://schemas.microsoft.com/office/powerpoint/2010/main" val="2022840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525463"/>
            <a:ext cx="5575300" cy="3136900"/>
          </a:xfrm>
        </p:spPr>
      </p:sp>
      <p:sp>
        <p:nvSpPr>
          <p:cNvPr id="3" name="Notes Placeholder 2"/>
          <p:cNvSpPr>
            <a:spLocks noGrp="1"/>
          </p:cNvSpPr>
          <p:nvPr>
            <p:ph type="body" idx="1"/>
          </p:nvPr>
        </p:nvSpPr>
        <p:spPr>
          <a:xfrm>
            <a:off x="641196" y="3858451"/>
            <a:ext cx="5538546" cy="3766979"/>
          </a:xfrm>
        </p:spPr>
        <p:txBody>
          <a:bodyPr>
            <a:normAutofit lnSpcReduction="10000"/>
          </a:bodyPr>
          <a:lstStyle/>
          <a:p>
            <a:pPr>
              <a:spcBef>
                <a:spcPts val="637"/>
              </a:spcBef>
            </a:pPr>
            <a:r>
              <a:rPr lang="es-US" dirty="0" smtClean="0"/>
              <a:t>Si no se inscribió para la Parte B (o Parte A con prima) durante el </a:t>
            </a:r>
            <a:r>
              <a:rPr lang="es-US" b="1" dirty="0" smtClean="0"/>
              <a:t>Período de Inscripción Inicial </a:t>
            </a:r>
            <a:r>
              <a:rPr lang="es-US" dirty="0" smtClean="0"/>
              <a:t>(IEP), puede inscribirse durante el </a:t>
            </a:r>
            <a:r>
              <a:rPr lang="es-US" b="1" dirty="0" smtClean="0"/>
              <a:t>Período de Inscripción General</a:t>
            </a:r>
            <a:r>
              <a:rPr lang="es-US" dirty="0" smtClean="0"/>
              <a:t> (GEP). Para la mayoría de las personas que no se inscriben durante su IEP, esta es su única oportunidad para inscribirse. El GEP ocurre todos los años. Comienza el 1 de enero y finaliza el 31 de marzo. Si se inscribe en el GEP, la cobertura comenzará el 1 de julio. Es una exigencia legal. Además, si han pasado más de 12 meses desde que cumplió 65 años, es probable que deba pagar una multa de por vida que se agregará a la prima mensual de la Parte B. En la mayoría de los casos, deberá pagar dicha multa mientras tenga la Parte B.</a:t>
            </a:r>
          </a:p>
          <a:p>
            <a:pPr>
              <a:spcBef>
                <a:spcPts val="637"/>
              </a:spcBef>
              <a:defRPr/>
            </a:pPr>
            <a:r>
              <a:rPr lang="es-US" dirty="0" smtClean="0"/>
              <a:t>Si usted no es elegible para la Parte A gratis y no la adquiere cuando es elegible por primera vez, su prima mensual puede aumentar hasta 10%. Deberá pagar la prima más alta por el doble de la cantidad de años que podría haber tenido la Parte A pero no se inscribió. Esto significa que sus primas mensuales serán superiores que si se inscribe durante su IEP. Cuanto mayor sea el tiempo que esté sin la cobertura, mayor será la multa. </a:t>
            </a:r>
          </a:p>
          <a:p>
            <a:pPr>
              <a:spcBef>
                <a:spcPts val="637"/>
              </a:spcBef>
              <a:defRPr/>
            </a:pPr>
            <a:r>
              <a:rPr lang="es-US" dirty="0" smtClean="0"/>
              <a:t>NOTA: Si usted califica para la Parte A gratis, su cobertura se aplicará hacia atrás (retroactivamente) hasta 6 meses a partir del momento de inscripción. Por lo tanto, deberá dejar de hacer contribuciones a su HSA 6 meses antes de inscribirse en la Parte A y Parte B (o solicitar los beneficios del Seguro social, si desea obtener beneficios de retiro antes de dejar de trabajar).</a:t>
            </a:r>
          </a:p>
          <a:p>
            <a:endParaRPr lang="es-US" dirty="0"/>
          </a:p>
        </p:txBody>
      </p:sp>
    </p:spTree>
    <p:extLst>
      <p:ext uri="{BB962C8B-B14F-4D97-AF65-F5344CB8AC3E}">
        <p14:creationId xmlns:p14="http://schemas.microsoft.com/office/powerpoint/2010/main" val="4166678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636588"/>
            <a:ext cx="5575300" cy="3136900"/>
          </a:xfrm>
        </p:spPr>
      </p:sp>
      <p:sp>
        <p:nvSpPr>
          <p:cNvPr id="3" name="Notes Placeholder 2"/>
          <p:cNvSpPr>
            <a:spLocks noGrp="1"/>
          </p:cNvSpPr>
          <p:nvPr>
            <p:ph type="body" idx="1"/>
          </p:nvPr>
        </p:nvSpPr>
        <p:spPr>
          <a:xfrm>
            <a:off x="779542" y="4123432"/>
            <a:ext cx="5519474" cy="4287596"/>
          </a:xfrm>
        </p:spPr>
        <p:txBody>
          <a:bodyPr>
            <a:normAutofit fontScale="92500" lnSpcReduction="20000"/>
          </a:bodyPr>
          <a:lstStyle/>
          <a:p>
            <a:pPr>
              <a:lnSpc>
                <a:spcPct val="110000"/>
              </a:lnSpc>
              <a:spcBef>
                <a:spcPts val="637"/>
              </a:spcBef>
            </a:pPr>
            <a:r>
              <a:rPr lang="es-US" dirty="0" smtClean="0"/>
              <a:t>Si usted o su cónyuge aún trabajan y no se inscribieron para la Parte B (o Parte A con prima) durante su </a:t>
            </a:r>
            <a:r>
              <a:rPr lang="es-US" b="1" dirty="0" smtClean="0"/>
              <a:t>Período de Inscripción Inicial </a:t>
            </a:r>
            <a:r>
              <a:rPr lang="es-US" dirty="0" smtClean="0"/>
              <a:t>(IEP), pueden inscribirse durante el </a:t>
            </a:r>
            <a:r>
              <a:rPr lang="es-US" b="1" dirty="0" smtClean="0"/>
              <a:t>Período Especial</a:t>
            </a:r>
            <a:r>
              <a:rPr lang="es-US" dirty="0" smtClean="0"/>
              <a:t> </a:t>
            </a:r>
            <a:r>
              <a:rPr lang="es-US" b="1" dirty="0"/>
              <a:t>de </a:t>
            </a:r>
            <a:r>
              <a:rPr lang="es-US" b="1" dirty="0" smtClean="0"/>
              <a:t>Inscripción</a:t>
            </a:r>
            <a:r>
              <a:rPr lang="es-US" dirty="0" smtClean="0"/>
              <a:t>(SEP). Un SEP le permite inscribirse después del IEP y no esperar hasta el GEP. Si usted es elegible, no deberá pagar una multa, aunque este SEP es limitado.</a:t>
            </a:r>
          </a:p>
          <a:p>
            <a:pPr>
              <a:lnSpc>
                <a:spcPct val="110000"/>
              </a:lnSpc>
              <a:spcBef>
                <a:spcPts val="637"/>
              </a:spcBef>
            </a:pPr>
            <a:r>
              <a:rPr lang="es-US" dirty="0" smtClean="0"/>
              <a:t>Para ser elegible, deberá tener cobertura del plan de salud grupal, basada en empleo activo, actual para todos los meses en los que fue elegible para inscribirse en la Parte B, pero no lo hizo. Si tiene 65 años o más, deberá recibir esta cobertura subsidiada por el empleador sobre la base de su empleo actual o el de su cónyuge. Si tiene Medicare por una incapacidad, también puede recibir la cobertura subsidiada por el empleador conforme al empleo actual de un miembro. Cabe destacar que COBRA, la cobertura a jubilados, el seguro de accidente del trabajo a largo plazo o la cobertura por asuntos de los veteranos no se consideran empleo actual y activo.</a:t>
            </a:r>
          </a:p>
          <a:p>
            <a:pPr fontAlgn="base"/>
            <a:r>
              <a:rPr lang="es-US" dirty="0" smtClean="0"/>
              <a:t>Usted tiene un SEP de 8 meses para inscribirse para la Parte A y/o Parte B que comienza en uno de los siguientes momentos (lo que suceda primero):</a:t>
            </a:r>
          </a:p>
          <a:p>
            <a:pPr marL="174671" indent="-174671" fontAlgn="base">
              <a:buFont typeface="Wingdings" panose="05000000000000000000" pitchFamily="2" charset="2"/>
              <a:buChar char="§"/>
            </a:pPr>
            <a:r>
              <a:rPr lang="es-US" dirty="0" smtClean="0"/>
              <a:t>El mes después de que finalice su empleo.</a:t>
            </a:r>
          </a:p>
          <a:p>
            <a:pPr marL="174671" indent="-174671" fontAlgn="base">
              <a:buFont typeface="Wingdings" panose="05000000000000000000" pitchFamily="2" charset="2"/>
              <a:buChar char="§"/>
            </a:pPr>
            <a:r>
              <a:rPr lang="es-US" dirty="0" smtClean="0"/>
              <a:t>El mes después de que finalice el seguro del plan de salud grupal basado en el empleo actual.</a:t>
            </a:r>
          </a:p>
          <a:p>
            <a:pPr fontAlgn="base"/>
            <a:r>
              <a:rPr lang="es-US" dirty="0" smtClean="0"/>
              <a:t>Para más información sobre la inscripción al plan de la Parte C o Parte D, consulte las diapositivas 74 y 67, respectivamente.</a:t>
            </a:r>
            <a:endParaRPr lang="es-US" dirty="0"/>
          </a:p>
          <a:p>
            <a:pPr fontAlgn="base"/>
            <a:r>
              <a:rPr lang="es-US" dirty="0" smtClean="0"/>
              <a:t>Si demora la Parte B y la obtiene durante su SEP, puede comenzar su Período de Inscripción Abierta para Medigap. Puede adquirir una póliza de Medigap durante 6 meses después de la fecha de entrada en vigencia de la Parte B de Medicare.</a:t>
            </a:r>
            <a:endParaRPr lang="es-US" dirty="0"/>
          </a:p>
          <a:p>
            <a:pPr>
              <a:lnSpc>
                <a:spcPct val="110000"/>
              </a:lnSpc>
              <a:spcBef>
                <a:spcPts val="637"/>
              </a:spcBef>
            </a:pPr>
            <a:r>
              <a:rPr lang="es-US" dirty="0" smtClean="0"/>
              <a:t>Si no se inscribe dentro de los 8 meses, tendrá que esperar hasta el próximo GEP para inscribirse, habrá una falta de cobertura y es posible que deba pagar una multa.</a:t>
            </a:r>
          </a:p>
          <a:p>
            <a:endParaRPr lang="es-US" sz="1800" dirty="0"/>
          </a:p>
        </p:txBody>
      </p:sp>
    </p:spTree>
    <p:extLst>
      <p:ext uri="{BB962C8B-B14F-4D97-AF65-F5344CB8AC3E}">
        <p14:creationId xmlns:p14="http://schemas.microsoft.com/office/powerpoint/2010/main" val="535316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s-US" dirty="0" smtClean="0"/>
              <a:t>Su amigo le informa que está esperando el Período de Inscripción Abierta (OEP) anual para inscribirse para la Parte B, ya que dejó pasar su Período de Inscripción Inicial. ¿Qué le dice?</a:t>
            </a:r>
          </a:p>
          <a:p>
            <a:r>
              <a:rPr lang="es-US" dirty="0" smtClean="0"/>
              <a:t>1. Deberás esperar hasta el próximo Período de Inscripción General.</a:t>
            </a:r>
          </a:p>
          <a:p>
            <a:r>
              <a:rPr lang="es-US" dirty="0" smtClean="0"/>
              <a:t>2. Ese es un buen plan.</a:t>
            </a:r>
            <a:endParaRPr lang="es-US" dirty="0"/>
          </a:p>
          <a:p>
            <a:r>
              <a:rPr lang="es-US" b="1" dirty="0"/>
              <a:t>RESPUESTA</a:t>
            </a:r>
            <a:r>
              <a:rPr lang="es-US" dirty="0" smtClean="0"/>
              <a:t>: Deberás esperar hasta el próximo Período de Inscripción General (1 de enero al 31 de marzo). No puede inscribirse para la Parte A o Parte B durante el OEP (15 de octubre al 7 de diciembre).</a:t>
            </a:r>
            <a:endParaRPr lang="es-US" dirty="0"/>
          </a:p>
        </p:txBody>
      </p:sp>
    </p:spTree>
    <p:extLst>
      <p:ext uri="{BB962C8B-B14F-4D97-AF65-F5344CB8AC3E}">
        <p14:creationId xmlns:p14="http://schemas.microsoft.com/office/powerpoint/2010/main" val="3564743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701675"/>
            <a:ext cx="5573713" cy="3136900"/>
          </a:xfrm>
        </p:spPr>
      </p:sp>
      <p:sp>
        <p:nvSpPr>
          <p:cNvPr id="3" name="Notes Placeholder 2"/>
          <p:cNvSpPr>
            <a:spLocks noGrp="1"/>
          </p:cNvSpPr>
          <p:nvPr>
            <p:ph type="body" idx="1"/>
          </p:nvPr>
        </p:nvSpPr>
        <p:spPr>
          <a:xfrm>
            <a:off x="498517" y="4204777"/>
            <a:ext cx="6000708" cy="3876082"/>
          </a:xfrm>
        </p:spPr>
        <p:txBody>
          <a:bodyPr>
            <a:normAutofit lnSpcReduction="10000"/>
          </a:bodyPr>
          <a:lstStyle/>
          <a:p>
            <a:pPr marL="3419" indent="6838">
              <a:spcBef>
                <a:spcPts val="646"/>
              </a:spcBef>
            </a:pPr>
            <a:r>
              <a:rPr lang="es-US" dirty="0" smtClean="0"/>
              <a:t>Medicare también cubre 2 grupos adicionales:</a:t>
            </a:r>
          </a:p>
          <a:p>
            <a:pPr marL="196932" lvl="2" indent="-196932">
              <a:spcBef>
                <a:spcPts val="646"/>
              </a:spcBef>
              <a:buFont typeface="Wingdings" pitchFamily="2" charset="2"/>
              <a:buChar char="§"/>
            </a:pPr>
            <a:r>
              <a:rPr lang="es-US" dirty="0" smtClean="0"/>
              <a:t>Personas menores de 65 años con una incapacidad, que han tenido derecho a los beneficios del Seguro por Incapacidad del Seguro Social (SSDI) durante 24 meses.</a:t>
            </a:r>
          </a:p>
          <a:p>
            <a:pPr marL="196932" lvl="2" indent="-196932">
              <a:spcBef>
                <a:spcPts val="646"/>
              </a:spcBef>
              <a:buFont typeface="Wingdings" pitchFamily="2" charset="2"/>
              <a:buChar char="§"/>
            </a:pPr>
            <a:r>
              <a:rPr lang="es-US" dirty="0" smtClean="0"/>
              <a:t>Personas con enfermedad renal en etapa terminal (ESRD) que cumplen con requisitos de ingresos especiales para SSA. No es necesario que las personas con ESRD sean elegibles para los beneficios del Seguro Social para calificar para Medicare. Sin embargo, si también tienen derecho a recibir beneficios por incapacidad, pueden calificar para ambos programas. Analizaremos el ESRD en la próxima diapositiva.</a:t>
            </a:r>
            <a:endParaRPr lang="es-US" dirty="0"/>
          </a:p>
          <a:p>
            <a:pPr marL="0" lvl="2">
              <a:spcBef>
                <a:spcPts val="646"/>
              </a:spcBef>
            </a:pPr>
            <a:r>
              <a:rPr lang="es-US" dirty="0" smtClean="0"/>
              <a:t>En la mayoría de los casos, usted debe tener derecho a los beneficios por incapacidad durante 24 meses antes de que pueda comenzar Medicare. Dado que existe un período de espera de 5 meses para el SSDI, lo antes que Medicare puede comenzar suele ser el mes 30 después de contraer la incapacidad. Sin embargo, hay 2 excepciones: </a:t>
            </a:r>
          </a:p>
          <a:p>
            <a:pPr marL="196932" indent="-196932">
              <a:spcBef>
                <a:spcPts val="646"/>
              </a:spcBef>
              <a:buFont typeface="Wingdings" panose="05000000000000000000" pitchFamily="2" charset="2"/>
              <a:buChar char="§"/>
            </a:pPr>
            <a:r>
              <a:rPr lang="es-US" dirty="0" smtClean="0"/>
              <a:t>El período de espera de 5 meses para beneficios en efectivo no se aplica a personas que recibieron beneficios por incapacidad en la niñez o a ciertas personas que tenían derecho con anterioridad a los beneficios por incapacidad (en los últimos 5 años).</a:t>
            </a:r>
          </a:p>
          <a:p>
            <a:pPr marL="196932" lvl="2" indent="-196932">
              <a:spcBef>
                <a:spcPts val="646"/>
              </a:spcBef>
              <a:buFont typeface="Wingdings" panose="05000000000000000000" pitchFamily="2" charset="2"/>
              <a:buChar char="§"/>
            </a:pPr>
            <a:r>
              <a:rPr lang="es-US" dirty="0" smtClean="0"/>
              <a:t>El período de espera de 24 meses de Medicare no se aplica a personas discapacitadas con esclerosis lateral amiotrófica (ALS, también conocida como enfermedad de Lou Gehrig). Las personas con ALS obtienen Medicare el primer mes en que tienen derecho a los beneficios por incapacidad.</a:t>
            </a:r>
          </a:p>
        </p:txBody>
      </p:sp>
    </p:spTree>
    <p:extLst>
      <p:ext uri="{BB962C8B-B14F-4D97-AF65-F5344CB8AC3E}">
        <p14:creationId xmlns:p14="http://schemas.microsoft.com/office/powerpoint/2010/main" val="3691787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717550" y="3932753"/>
            <a:ext cx="5608320" cy="4508939"/>
          </a:xfrm>
        </p:spPr>
        <p:txBody>
          <a:bodyPr/>
          <a:lstStyle/>
          <a:p>
            <a:pPr defTabSz="914567">
              <a:lnSpc>
                <a:spcPct val="110000"/>
              </a:lnSpc>
              <a:spcBef>
                <a:spcPts val="591"/>
              </a:spcBef>
              <a:defRPr/>
            </a:pPr>
            <a:r>
              <a:rPr lang="es-US" dirty="0" smtClean="0"/>
              <a:t>Puede inscribirse en la Parte A y Parte B de Medicare por ESRD en la oficina local del Seguro Social. El Seguro Social necesitará que su médico o el centro de diálisis completen el formulario CMS-2728 para constatar que usted padece ESRD y puede obtener Medicare. Si se envía el formulario CMS-2728 al Seguro Social antes de que usted envíe la solicitud, pueden llamarlo de la oficina para preguntarle si desea completar la solicitud. </a:t>
            </a:r>
          </a:p>
          <a:p>
            <a:pPr defTabSz="914567">
              <a:lnSpc>
                <a:spcPct val="110000"/>
              </a:lnSpc>
              <a:spcBef>
                <a:spcPts val="591"/>
              </a:spcBef>
              <a:defRPr/>
            </a:pPr>
            <a:r>
              <a:rPr lang="es-US" dirty="0" smtClean="0"/>
              <a:t>Independientemente de la cantidad de empleados y si la cobertura se basa en la condición de empleo actual, Medicare es el pagador secundario de los beneficios durante los primeros 30 meses de elegibilidad para Medicare (conocido como el período de coordinación de 30 meses) de las personas con ESRD que tienen la cobertura del plan de salud grupal (GHP) del empleador o sindicato. Si la cobertura del GHP paga la mayoría de los costos de atención médica (por ejemplo, si no tiene un deducible anual), puede que desee demorar la inscripción en la Parte A y la Parte B hasta más cerca del final del período de coordinación de 30 meses. Si demora la inscripción, no tendrá que pagar la prima de la Parte B por la cobertura que aún no necesita. Después del período de coordinación de 30 meses, deberá inscribirse en la Parte A y la Parte B. </a:t>
            </a:r>
          </a:p>
          <a:p>
            <a:pPr defTabSz="914567">
              <a:lnSpc>
                <a:spcPct val="110000"/>
              </a:lnSpc>
              <a:spcBef>
                <a:spcPts val="591"/>
              </a:spcBef>
              <a:defRPr/>
            </a:pPr>
            <a:r>
              <a:rPr lang="es-US" dirty="0" smtClean="0"/>
              <a:t>Si pronto recibirá un trasplante de riñón, infórmese sobre la elegibilidad y la inscripción antes de decidir demorar la inscripción, ya que los períodos de elegibilidad y de inscripción son más cortos para los receptores de trasplantes.</a:t>
            </a:r>
            <a:endParaRPr lang="es-US" dirty="0"/>
          </a:p>
          <a:p>
            <a:pPr>
              <a:lnSpc>
                <a:spcPct val="110000"/>
              </a:lnSpc>
              <a:spcBef>
                <a:spcPts val="591"/>
              </a:spcBef>
              <a:defRPr/>
            </a:pPr>
            <a:r>
              <a:rPr lang="es-US" dirty="0" smtClean="0"/>
              <a:t>Llame al Seguro Social al 1-800-772-1213 para pedir una cita para inscribirse en Medicare por ESRD. TTY: 1-800-325-0778.</a:t>
            </a:r>
          </a:p>
          <a:p>
            <a:endParaRPr lang="es-US" dirty="0"/>
          </a:p>
        </p:txBody>
      </p:sp>
    </p:spTree>
    <p:extLst>
      <p:ext uri="{BB962C8B-B14F-4D97-AF65-F5344CB8AC3E}">
        <p14:creationId xmlns:p14="http://schemas.microsoft.com/office/powerpoint/2010/main" val="394624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normAutofit/>
          </a:bodyPr>
          <a:lstStyle/>
          <a:p>
            <a:pPr marL="0" lvl="1" defTabSz="931580">
              <a:spcBef>
                <a:spcPts val="613"/>
              </a:spcBef>
              <a:defRPr/>
            </a:pPr>
            <a:r>
              <a:rPr lang="es-US" sz="1300" dirty="0">
                <a:solidFill>
                  <a:prstClr val="black"/>
                </a:solidFill>
              </a:rPr>
              <a:t>Por lo general, si tiene ESRD y es nuevo en Medicare, lo más probable es que reciba atención médica a través de Medicare Original. También puede tener la opción de inscribirse en un Plan de necesidades especiales de Medicare, si hay uno disponible en su zona para personas con ESRD. Hay apenas pocas excepciones que le permiten a una persona con ESRD inscribirse en un Plan Medicare Advantage (como una HMO o una PPO). Un ejemplo es si su Plan de salud grupal de empleador actual tiene una opción de Medicare en su área. </a:t>
            </a:r>
            <a:endParaRPr lang="es-US" dirty="0"/>
          </a:p>
        </p:txBody>
      </p:sp>
    </p:spTree>
    <p:extLst>
      <p:ext uri="{BB962C8B-B14F-4D97-AF65-F5344CB8AC3E}">
        <p14:creationId xmlns:p14="http://schemas.microsoft.com/office/powerpoint/2010/main" val="4014132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pPr fontAlgn="base"/>
            <a:r>
              <a:rPr lang="es-US" dirty="0" smtClean="0"/>
              <a:t>Cuando se inscribe en Medicare por ESRD y se está realizando un tratamiento de diálisis regular, la cobertura de Medicare normalmente empieza el primer día del cuarto mes de sus tratamientos de diálisis. Este período de espera comenzará aunque no se haya registrado en Medicare. Por ejemplo, si no se registra hasta luego de haber reunido todos los requisitos, su cobertura podría comenzar hasta 12 meses antes del mes en que envió la solicitud.</a:t>
            </a:r>
          </a:p>
          <a:p>
            <a:pPr fontAlgn="base"/>
            <a:r>
              <a:rPr lang="es-US" dirty="0" smtClean="0"/>
              <a:t>Si está cubierto por un plan de salud grupal de empleador, es posible que su cobertura de Medicare comience el cuarto mes de sus tratamientos de diálisis. Su plan grupal de empleador puede pagar los primeros 3 meses de diálisis.</a:t>
            </a:r>
          </a:p>
          <a:p>
            <a:pPr fontAlgn="base"/>
            <a:r>
              <a:rPr lang="es-US" dirty="0" smtClean="0"/>
              <a:t>La cobertura de Medicare puede comenzar el primer mes de diálisis si reúne todos los requisitos a continuación:</a:t>
            </a:r>
          </a:p>
          <a:p>
            <a:pPr marL="232895" indent="-232895" fontAlgn="base">
              <a:buFont typeface="Arial" panose="020B0604020202020204" pitchFamily="34" charset="0"/>
              <a:buChar char="•"/>
            </a:pPr>
            <a:r>
              <a:rPr lang="es-US" dirty="0" smtClean="0"/>
              <a:t>Participa de un programa de capacitación sobre diálisis en el hogar ofrecido por un centro de capacitación certificado por Medicare para enseñarle a administrarse el tratamiento de diálisis en el hogar.</a:t>
            </a:r>
          </a:p>
          <a:p>
            <a:pPr marL="232895" indent="-232895" fontAlgn="base">
              <a:buFont typeface="Arial" panose="020B0604020202020204" pitchFamily="34" charset="0"/>
              <a:buChar char="•"/>
            </a:pPr>
            <a:r>
              <a:rPr lang="es-US" dirty="0" smtClean="0"/>
              <a:t>Su médico espera que usted termine la capacitación y sea capaz de administrarse el tratamiento de diálisis.</a:t>
            </a:r>
          </a:p>
          <a:p>
            <a:pPr marL="232895" indent="-232895" fontAlgn="base">
              <a:buFont typeface="Arial" panose="020B0604020202020204" pitchFamily="34" charset="0"/>
              <a:buChar char="•"/>
            </a:pPr>
            <a:r>
              <a:rPr lang="es-US" dirty="0" smtClean="0"/>
              <a:t>El tratamiento de diálisis regular se mantiene durante todo el período de espera que se aplicaría de otro modo.</a:t>
            </a:r>
          </a:p>
          <a:p>
            <a:r>
              <a:rPr lang="es-US" dirty="0" smtClean="0"/>
              <a:t>Si recibirá un trasplante de riñón, la cobertura de Medicare puede comenzar el mes en que lo admitan a un hospital certificado para Medicare para un trasplante de riñón (o para los servicios de atención de salud que necesite antes de recibir el trasplante) si su trasplante se realiza en ese mismo mes o en el término de los 2 meses siguientes. </a:t>
            </a:r>
          </a:p>
        </p:txBody>
      </p:sp>
    </p:spTree>
    <p:extLst>
      <p:ext uri="{BB962C8B-B14F-4D97-AF65-F5344CB8AC3E}">
        <p14:creationId xmlns:p14="http://schemas.microsoft.com/office/powerpoint/2010/main" val="420398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85788"/>
            <a:ext cx="5575300" cy="3136900"/>
          </a:xfrm>
        </p:spPr>
      </p:sp>
      <p:sp>
        <p:nvSpPr>
          <p:cNvPr id="3" name="Notes Placeholder 2"/>
          <p:cNvSpPr>
            <a:spLocks noGrp="1"/>
          </p:cNvSpPr>
          <p:nvPr>
            <p:ph type="body" idx="1"/>
          </p:nvPr>
        </p:nvSpPr>
        <p:spPr/>
        <p:txBody>
          <a:bodyPr/>
          <a:lstStyle/>
          <a:p>
            <a:r>
              <a:rPr lang="es-US" dirty="0" smtClean="0"/>
              <a:t>La Administración del Seguro Social (SSA) se encarga de inscribir a la mayoría de las personas en Medicare.</a:t>
            </a:r>
          </a:p>
          <a:p>
            <a:r>
              <a:rPr lang="es-US" dirty="0" smtClean="0"/>
              <a:t>La Junta de Retiro Ferroviario (RRB) inscribe a los jubilados ferroviarios en Medicare</a:t>
            </a:r>
          </a:p>
          <a:p>
            <a:r>
              <a:rPr lang="es-US" dirty="0" smtClean="0"/>
              <a:t>La SSA y RRB también cobran primas y determinan las cantidades de las primas de la Parte A (si usted debe pagarlos) y de la Parte B. Además se encargan de las tarjetas de reemplazo de Medicare.</a:t>
            </a:r>
          </a:p>
          <a:p>
            <a:pPr defTabSz="660946">
              <a:defRPr/>
            </a:pPr>
            <a:r>
              <a:rPr lang="es-US" dirty="0" smtClean="0"/>
              <a:t>Medicare es administrado por los Centros de Servicios de Medicare y Medicaid (CMS).</a:t>
            </a:r>
          </a:p>
          <a:p>
            <a:pPr defTabSz="660946">
              <a:defRPr/>
            </a:pPr>
            <a:r>
              <a:rPr lang="es-US" dirty="0" smtClean="0"/>
              <a:t>Si usted se jubiló del servicio federal, comuníquese con la Oficina de Administración de Personal en relación con sus primas.</a:t>
            </a:r>
          </a:p>
          <a:p>
            <a:endParaRPr lang="es-US" dirty="0"/>
          </a:p>
        </p:txBody>
      </p:sp>
    </p:spTree>
    <p:extLst>
      <p:ext uri="{BB962C8B-B14F-4D97-AF65-F5344CB8AC3E}">
        <p14:creationId xmlns:p14="http://schemas.microsoft.com/office/powerpoint/2010/main" val="2201962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44513"/>
            <a:ext cx="5573713" cy="3136900"/>
          </a:xfrm>
        </p:spPr>
      </p:sp>
      <p:sp>
        <p:nvSpPr>
          <p:cNvPr id="3" name="Notes Placeholder 2"/>
          <p:cNvSpPr>
            <a:spLocks noGrp="1"/>
          </p:cNvSpPr>
          <p:nvPr>
            <p:ph type="body" idx="1"/>
          </p:nvPr>
        </p:nvSpPr>
        <p:spPr>
          <a:xfrm>
            <a:off x="789887" y="3975871"/>
            <a:ext cx="5608320" cy="3660458"/>
          </a:xfrm>
        </p:spPr>
        <p:txBody>
          <a:bodyPr/>
          <a:lstStyle/>
          <a:p>
            <a:pPr defTabSz="698686"/>
            <a:r>
              <a:rPr lang="es-US" dirty="0">
                <a:solidFill>
                  <a:prstClr val="black"/>
                </a:solidFill>
              </a:rPr>
              <a:t>La Lección 2 “Opciones de cobertura de Medicare” cubre información sobre cómo las personas pueden elegir recibir su Medicare, incluidas Medicare Original, las pólizas del Seguro Suplementario de Medicare (Medigap), la cobertura de Medicamentos Recetados de Medicare (Parte D) y los Planes Medicare Advantage (Parte C).</a:t>
            </a:r>
          </a:p>
          <a:p>
            <a:endParaRPr lang="es-US" dirty="0"/>
          </a:p>
        </p:txBody>
      </p:sp>
    </p:spTree>
    <p:extLst>
      <p:ext uri="{BB962C8B-B14F-4D97-AF65-F5344CB8AC3E}">
        <p14:creationId xmlns:p14="http://schemas.microsoft.com/office/powerpoint/2010/main" val="7272204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550863"/>
            <a:ext cx="5575300" cy="3136900"/>
          </a:xfrm>
        </p:spPr>
      </p:sp>
      <p:sp>
        <p:nvSpPr>
          <p:cNvPr id="3" name="Notes Placeholder 2"/>
          <p:cNvSpPr>
            <a:spLocks noGrp="1"/>
          </p:cNvSpPr>
          <p:nvPr>
            <p:ph type="body" idx="1"/>
          </p:nvPr>
        </p:nvSpPr>
        <p:spPr>
          <a:xfrm>
            <a:off x="639009" y="3990531"/>
            <a:ext cx="5942979" cy="4282181"/>
          </a:xfrm>
        </p:spPr>
        <p:txBody>
          <a:bodyPr>
            <a:normAutofit fontScale="92500"/>
          </a:bodyPr>
          <a:lstStyle/>
          <a:p>
            <a:pPr>
              <a:spcBef>
                <a:spcPts val="623"/>
              </a:spcBef>
              <a:defRPr/>
            </a:pPr>
            <a:r>
              <a:rPr lang="es-US" dirty="0" smtClean="0"/>
              <a:t>El video vinculado con esta diapositiva explica las formas en que puede obtener la cobertura de Medicare. </a:t>
            </a:r>
          </a:p>
          <a:p>
            <a:pPr>
              <a:spcBef>
                <a:spcPts val="623"/>
              </a:spcBef>
              <a:defRPr/>
            </a:pPr>
            <a:r>
              <a:rPr lang="es-US" dirty="0" smtClean="0"/>
              <a:t>Existen dos maneras principales de obtener cobertura de Medicare: Medicare Original o Planes Medicare Advantage (MA). Puede elegir de qué manera conseguir la cobertura.</a:t>
            </a:r>
          </a:p>
          <a:p>
            <a:pPr marL="239241" indent="-239241">
              <a:spcBef>
                <a:spcPts val="623"/>
              </a:spcBef>
              <a:buFont typeface="Wingdings" panose="05000000000000000000" pitchFamily="2" charset="2"/>
              <a:buChar char="§"/>
              <a:defRPr/>
            </a:pPr>
            <a:r>
              <a:rPr lang="es-US" b="1" dirty="0" smtClean="0"/>
              <a:t>Opción 1: </a:t>
            </a:r>
            <a:r>
              <a:rPr lang="es-US" dirty="0" smtClean="0"/>
              <a:t>Medicare Original incluye la Parte A (Seguro de Hospital) y la Parte B (Seguro Médico). Puede comprar una póliza de Medigap para obtener ayuda para pagar algunos costos no cubiertos por Medicare Original. También puede elegir comprar una cobertura de Medicare para medicamentos recetados (Parte D) a un Plan de Medicare para medicamentos recetados (PDP). </a:t>
            </a:r>
          </a:p>
          <a:p>
            <a:pPr marL="239241" indent="-239241">
              <a:spcBef>
                <a:spcPts val="623"/>
              </a:spcBef>
              <a:buFont typeface="Wingdings" panose="05000000000000000000" pitchFamily="2" charset="2"/>
              <a:buChar char="§"/>
            </a:pPr>
            <a:r>
              <a:rPr lang="es-US" b="1" dirty="0" smtClean="0"/>
              <a:t>Opción 2: </a:t>
            </a:r>
            <a:r>
              <a:rPr lang="es-US" dirty="0" smtClean="0"/>
              <a:t>Los planes MA (Parte C), como una Organización para el mantenimiento de la salud (HMO) o una Organización de proveedores preferidos (PPO), cubren los servicios y suministros de las Partes A y B. Además, puede incluir la cobertura de Medicare para medicamentos recetados (MA-PD). También puede agregar un Plan de Medicare para Medicamentos Recetados a un Plan Privado de Pago por Servicio de Medicare (si no brinda cobertura de la Parte D) y puede agregarlo a un Plan de Medicare de Cuenta de Ahorros Médicos (MSA). No puede agregar un plan de la Parte D a un plan de HMO o PPO de Medicare sin cobertura de medicamentos. </a:t>
            </a:r>
          </a:p>
          <a:p>
            <a:pPr marL="249421">
              <a:spcBef>
                <a:spcPts val="623"/>
              </a:spcBef>
            </a:pPr>
            <a:r>
              <a:rPr lang="es-US" dirty="0" smtClean="0"/>
              <a:t>Las pólizas de Medigap no funcionan con estos planes. Si se inscribe en un plan Medicare Advantage, no puede utilizar una Póliza de Seguro Suplementario de Medicare (Medigap) para pagar los gastos directos de su bolsillo mientras esté inscrito en un Plan MA. </a:t>
            </a:r>
          </a:p>
          <a:p>
            <a:pPr>
              <a:spcBef>
                <a:spcPts val="623"/>
              </a:spcBef>
            </a:pPr>
            <a:r>
              <a:rPr lang="es-US" dirty="0" smtClean="0"/>
              <a:t>Además de estas 2 opciones principales, también es posible que pueda inscribirse para otros tipos de planes de salud Medicare, como los Planes de Costos Medicare o los Programas de Cuidado Integral para Ancianos, o que pueda obtener ciertos servicios a través de programas piloto y demostraciones. </a:t>
            </a:r>
          </a:p>
          <a:p>
            <a:pPr marL="249421">
              <a:spcBef>
                <a:spcPts val="623"/>
              </a:spcBef>
            </a:pPr>
            <a:endParaRPr lang="es-US" dirty="0"/>
          </a:p>
        </p:txBody>
      </p:sp>
    </p:spTree>
    <p:extLst>
      <p:ext uri="{BB962C8B-B14F-4D97-AF65-F5344CB8AC3E}">
        <p14:creationId xmlns:p14="http://schemas.microsoft.com/office/powerpoint/2010/main" val="13261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550863"/>
            <a:ext cx="5573712" cy="3136900"/>
          </a:xfrm>
        </p:spPr>
      </p:sp>
      <p:sp>
        <p:nvSpPr>
          <p:cNvPr id="3" name="Notes Placeholder 2"/>
          <p:cNvSpPr>
            <a:spLocks noGrp="1"/>
          </p:cNvSpPr>
          <p:nvPr>
            <p:ph type="body" idx="1"/>
          </p:nvPr>
        </p:nvSpPr>
        <p:spPr>
          <a:xfrm>
            <a:off x="701040" y="3989047"/>
            <a:ext cx="5608320" cy="3660458"/>
          </a:xfrm>
        </p:spPr>
        <p:txBody>
          <a:bodyPr/>
          <a:lstStyle/>
          <a:p>
            <a:r>
              <a:rPr lang="es-US" dirty="0" smtClean="0"/>
              <a:t>Medicare Original incluye la Parte A (Seguro de Hospital) y la Parte B (Seguro Médico). Puede optar por comprar una póliza de Medigap (debe tener tanto la Parte A como la Parte B) para cubrir algunos costos que no están cubiertos en Medicare Original. También puede elegir comprar una cobertura de Medicare para medicamentos recetados (Parte D) a un Plan de Medicare para Medicamentos Recetados (PDP). Para comprar un PDP puede tener solo la Parte A, solo la Parte B o ambas.</a:t>
            </a:r>
          </a:p>
          <a:p>
            <a:pPr marL="0" lvl="1"/>
            <a:r>
              <a:rPr lang="es-US" dirty="0" smtClean="0"/>
              <a:t>Puede asistir a cualquier médico, otro proveedor de atención médica, hospital u otro centro que esté inscrito en Medicare y acepte nuevos pacientes de Medicare. </a:t>
            </a:r>
            <a:r>
              <a:rPr lang="es-US" dirty="0">
                <a:solidFill>
                  <a:prstClr val="black"/>
                </a:solidFill>
              </a:rPr>
              <a:t>Los costos varían según la decisión de aceptar o no la </a:t>
            </a:r>
            <a:r>
              <a:rPr lang="es-US" b="1" dirty="0">
                <a:solidFill>
                  <a:prstClr val="black"/>
                </a:solidFill>
              </a:rPr>
              <a:t>asignación</a:t>
            </a:r>
            <a:r>
              <a:rPr lang="es-US" dirty="0">
                <a:solidFill>
                  <a:prstClr val="black"/>
                </a:solidFill>
              </a:rPr>
              <a:t>, un acuerdo de su médico o proveedor para recibir el pago directamente de Medicare, aceptar recibir el monto aprobado por Medicare como pago por los servicios cubiertos y no facturarle a usted otra cosa que no sea el deducible o coseguro de Medicare.</a:t>
            </a:r>
          </a:p>
        </p:txBody>
      </p:sp>
    </p:spTree>
    <p:extLst>
      <p:ext uri="{BB962C8B-B14F-4D97-AF65-F5344CB8AC3E}">
        <p14:creationId xmlns:p14="http://schemas.microsoft.com/office/powerpoint/2010/main" val="1442015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6616" y="4005264"/>
            <a:ext cx="5608320" cy="4508939"/>
          </a:xfrm>
        </p:spPr>
        <p:txBody>
          <a:bodyPr/>
          <a:lstStyle/>
          <a:p>
            <a:r>
              <a:rPr lang="es-US" dirty="0" smtClean="0"/>
              <a:t>Una póliza de Seguro Suplementario de Medicare (a menudo llamada Medigap) es un seguro médico privado diseñado para ser un suplemento de Medicare Original. Esto significa que ayuda a pagar algunos costos médicos no cubiertos por Medicare Original (como copagos, coseguros y deducibles). Si tiene Medicare Original y una póliza de Medigap, Medicare pagará su parte de los montos aprobados por Medicare de los costos médicos cubiertos. Luego su póliza de Medigap pagará su parte. Deberá tener tanto la Parte A como la Parte B para comprar una póliza de Medigap.</a:t>
            </a:r>
          </a:p>
          <a:p>
            <a:r>
              <a:rPr lang="es-US" dirty="0" smtClean="0"/>
              <a:t>Las pólizas de Medigap solo cubren a una persona. Si usted y su cónyuge quieren tener cobertura Medigap necesitarán tener dos pólizas de Medigap separadas.</a:t>
            </a:r>
          </a:p>
          <a:p>
            <a:r>
              <a:rPr lang="es-US" dirty="0" smtClean="0"/>
              <a:t>Usted sigue pagando la prima mensual por la Parte B.</a:t>
            </a:r>
          </a:p>
        </p:txBody>
      </p:sp>
      <p:sp>
        <p:nvSpPr>
          <p:cNvPr id="7" name="Slide Image Placeholder 6"/>
          <p:cNvSpPr>
            <a:spLocks noGrp="1" noRot="1" noChangeAspect="1"/>
          </p:cNvSpPr>
          <p:nvPr>
            <p:ph type="sldImg"/>
          </p:nvPr>
        </p:nvSpPr>
        <p:spPr>
          <a:xfrm>
            <a:off x="717550" y="720725"/>
            <a:ext cx="5575300" cy="3136900"/>
          </a:xfrm>
        </p:spPr>
      </p:sp>
    </p:spTree>
    <p:extLst>
      <p:ext uri="{BB962C8B-B14F-4D97-AF65-F5344CB8AC3E}">
        <p14:creationId xmlns:p14="http://schemas.microsoft.com/office/powerpoint/2010/main" val="2323052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758447" y="4141879"/>
            <a:ext cx="5686011" cy="3867045"/>
          </a:xfrm>
        </p:spPr>
        <p:txBody>
          <a:bodyPr>
            <a:normAutofit/>
          </a:bodyPr>
          <a:lstStyle/>
          <a:p>
            <a:pPr marL="0" lvl="1"/>
            <a:r>
              <a:rPr lang="es-US" dirty="0" smtClean="0"/>
              <a:t>Cada plan Medigap estándar debe ofrecer los mismos beneficios básicos, sin importar qué compañía de seguros lo venda. Estos incluyen los costos de coseguro y hospital de la Parte A de Medicare (hasta 365 días adicionales después de que se usan los beneficios de Medicare), coseguros o copago de la Parte B de Medicare, sangre (primeras 3 pintas), y coseguro o copago del cuidado de hospicio de la Parte A.</a:t>
            </a:r>
          </a:p>
        </p:txBody>
      </p:sp>
      <p:sp>
        <p:nvSpPr>
          <p:cNvPr id="5" name="Slide Image Placeholder 4"/>
          <p:cNvSpPr>
            <a:spLocks noGrp="1" noRot="1" noChangeAspect="1"/>
          </p:cNvSpPr>
          <p:nvPr>
            <p:ph type="sldImg"/>
          </p:nvPr>
        </p:nvSpPr>
        <p:spPr>
          <a:xfrm>
            <a:off x="731838" y="646113"/>
            <a:ext cx="5573712" cy="3136900"/>
          </a:xfrm>
        </p:spPr>
      </p:sp>
    </p:spTree>
    <p:extLst>
      <p:ext uri="{BB962C8B-B14F-4D97-AF65-F5344CB8AC3E}">
        <p14:creationId xmlns:p14="http://schemas.microsoft.com/office/powerpoint/2010/main" val="3679454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415430" y="3885403"/>
            <a:ext cx="6205503" cy="3867045"/>
          </a:xfrm>
        </p:spPr>
        <p:txBody>
          <a:bodyPr>
            <a:normAutofit lnSpcReduction="10000"/>
          </a:bodyPr>
          <a:lstStyle/>
          <a:p>
            <a:r>
              <a:rPr lang="es-US" dirty="0" smtClean="0"/>
              <a:t>En la mayoría de los estados, las compañías de seguros que ofrecen Medigap solo pueden venderle una póliza de Medigap estandarizada identificada con las letras A, B, C, D, F, G, K, L, M y N. Los planes D y G con fecha de entrada en vigencia del 1 de junio de 2010 o posterior tienen beneficios diferentes a los planes D y G comprados antes del 1 de junio de 2010. Los planes E, H, I y J ya no se venden pero, si usted ya tiene uno, en general puede conservarlo. El plan F tiene una opción de deducible alto. </a:t>
            </a:r>
          </a:p>
          <a:p>
            <a:pPr marL="0" lvl="1"/>
            <a:r>
              <a:rPr lang="es-US" dirty="0" smtClean="0"/>
              <a:t>Los beneficios de los planes Medigap que estén identificados con la misma letra son iguales, independientemente de la compañía de seguros a la que le haya comprado la póliza. En general, el costo es la única diferencia entre los planes Medigap con la misma letra, pero vendidas por distintas compañías de seguro. Le recomendamos que sea cuidadoso al comprar su póliza de Medigap.</a:t>
            </a:r>
            <a:endParaRPr lang="es-US" dirty="0"/>
          </a:p>
          <a:p>
            <a:pPr defTabSz="931580">
              <a:spcBef>
                <a:spcPts val="611"/>
              </a:spcBef>
              <a:defRPr/>
            </a:pPr>
            <a:r>
              <a:rPr lang="es-US" dirty="0" smtClean="0"/>
              <a:t>Las compañías de seguro que venden pólizas de Medigap están obligadas a tener el Plan A disponible. Si ofrecen otro plan Medigap, también deben ofrecer los planes Medigap C o F. Es posible que no todos los tipos de póliza de Medigap estén disponibles en su estado. Llame a su Programa de Asistencia de su Programa Estatal de Asistencia con el Seguro Medico (SHIP) (1-877-839-2675) o visite </a:t>
            </a:r>
            <a:r>
              <a:rPr lang="es-US" u="sng" dirty="0"/>
              <a:t>shiptacenter.org</a:t>
            </a:r>
            <a:r>
              <a:rPr lang="es-US" dirty="0" smtClean="0"/>
              <a:t> para obtener más información y ubicar al SHIP de su estado. </a:t>
            </a:r>
          </a:p>
          <a:p>
            <a:r>
              <a:rPr lang="es-US" dirty="0" smtClean="0"/>
              <a:t>Es posible que algunas personas aún tengan pólizas que compraron antes de que se estandarizaran los planes. Si es así, pueden conservarla. Si los dejan, es posible que no puedan comprarlos nuevamente.</a:t>
            </a:r>
          </a:p>
          <a:p>
            <a:r>
              <a:rPr lang="es-US" dirty="0" smtClean="0"/>
              <a:t>Las pólizas de Medigap están estandarizadas de forma diferente en Massachusetts, Minnesota y Wisconsin. Estos estados se denominan "estados exentos".</a:t>
            </a:r>
          </a:p>
        </p:txBody>
      </p:sp>
      <p:sp>
        <p:nvSpPr>
          <p:cNvPr id="5" name="Slide Image Placeholder 4"/>
          <p:cNvSpPr>
            <a:spLocks noGrp="1" noRot="1" noChangeAspect="1"/>
          </p:cNvSpPr>
          <p:nvPr>
            <p:ph type="sldImg"/>
          </p:nvPr>
        </p:nvSpPr>
        <p:spPr>
          <a:xfrm>
            <a:off x="731838" y="484188"/>
            <a:ext cx="5573712" cy="3136900"/>
          </a:xfrm>
        </p:spPr>
      </p:sp>
    </p:spTree>
    <p:extLst>
      <p:ext uri="{BB962C8B-B14F-4D97-AF65-F5344CB8AC3E}">
        <p14:creationId xmlns:p14="http://schemas.microsoft.com/office/powerpoint/2010/main" val="39608281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3"/>
          <p:cNvSpPr>
            <a:spLocks noGrp="1" noChangeArrowheads="1"/>
          </p:cNvSpPr>
          <p:nvPr>
            <p:ph type="body" idx="1"/>
          </p:nvPr>
        </p:nvSpPr>
        <p:spPr/>
        <p:txBody>
          <a:bodyPr/>
          <a:lstStyle/>
          <a:p>
            <a:r>
              <a:rPr lang="es-US" dirty="0" smtClean="0"/>
              <a:t>Puede haber diferencias en las primas que cobran las diferentes compañías de seguros para exactamente la misma cobertura. Los costos pueden variar según su edad. En algunos estados, las personas menores de 65 años no pueden comprar una póliza de Medigap y algunos estados les permiten a las compañías vender pólizas de Medigap que podrían costar más si usted es mayor cuando la compra (calificación por edad) o cuando llega a determinada edad (calificación por edad cumplida) donde vive (por ejemplo: zona urbana, rural, o el código postal), la compañía que vende la póliza y el plan que compra (por ejemplo: si es un plan F con deducible alto o si tenía más beneficios). El costo de su póliza de Medigap también puede depender de si la compañía de seguros: </a:t>
            </a:r>
            <a:endParaRPr lang="es-US" dirty="0"/>
          </a:p>
          <a:p>
            <a:pPr marL="177991" indent="-177991">
              <a:buFont typeface="Wingdings" panose="05000000000000000000" pitchFamily="2" charset="2"/>
              <a:buChar char="§"/>
            </a:pPr>
            <a:r>
              <a:rPr lang="es-US" dirty="0" smtClean="0"/>
              <a:t>Ofrece descuentos (como descuentos para mujeres, no fumadores o personas casadas; descuentos por pago anual; descuentos por pagar sus primas mediante la transferencia electrónica de fondos; o descuentos por pólizas múltiples). </a:t>
            </a:r>
          </a:p>
          <a:p>
            <a:pPr marL="177991" indent="-177991">
              <a:buFont typeface="Wingdings" panose="05000000000000000000" pitchFamily="2" charset="2"/>
              <a:buChar char="§"/>
            </a:pPr>
            <a:r>
              <a:rPr lang="es-US" dirty="0" smtClean="0"/>
              <a:t>Utiliza la revisión de la historia clínica (revisa su historia clínica para decidir si acepta su solicitud, y agrega un período de espera por una condición preexistente, si la ley de su estado lo permite); o aplica una prima diferente cuando no tiene un derecho de emisión garantizado, o si no está en el Período de Inscripción Abierta para Medigap (OEP). Si la compra durante su OEP para Medigap, obtendrá un mejor costo.</a:t>
            </a:r>
            <a:endParaRPr lang="es-US" dirty="0"/>
          </a:p>
          <a:p>
            <a:pPr marL="177991" indent="-177991">
              <a:buFont typeface="Wingdings" panose="05000000000000000000" pitchFamily="2" charset="2"/>
              <a:buChar char="§"/>
            </a:pPr>
            <a:r>
              <a:rPr lang="es-US" dirty="0" smtClean="0"/>
              <a:t>Vende pólizas Medicare SELECT que pueden requerir que usted use ciertos proveedores. Si compra este tipo de póliza de Medigap, su prima puede ser inferior. </a:t>
            </a:r>
          </a:p>
          <a:p>
            <a:pPr lvl="2"/>
            <a:endParaRPr lang="es-US" dirty="0"/>
          </a:p>
        </p:txBody>
      </p:sp>
      <p:sp>
        <p:nvSpPr>
          <p:cNvPr id="5" name="Slide Image Placeholder 4"/>
          <p:cNvSpPr>
            <a:spLocks noGrp="1" noRot="1" noChangeAspect="1"/>
          </p:cNvSpPr>
          <p:nvPr>
            <p:ph type="sldImg"/>
          </p:nvPr>
        </p:nvSpPr>
        <p:spPr>
          <a:xfrm>
            <a:off x="717550" y="566738"/>
            <a:ext cx="5575300" cy="3136900"/>
          </a:xfrm>
        </p:spPr>
      </p:sp>
    </p:spTree>
    <p:extLst>
      <p:ext uri="{BB962C8B-B14F-4D97-AF65-F5344CB8AC3E}">
        <p14:creationId xmlns:p14="http://schemas.microsoft.com/office/powerpoint/2010/main" val="3118652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s-US" dirty="0" smtClean="0"/>
              <a:t>Una representante amable en el teléfono le informa que no puede comprar una póliza de Medigap de su compañía para suplementar Medicare Original que tiene debido a que usted tiene Medicare por una incapacidad y aún no cumplió los 65 años. ¿Tiene razón?</a:t>
            </a:r>
          </a:p>
          <a:p>
            <a:r>
              <a:rPr lang="es-US" dirty="0" smtClean="0"/>
              <a:t>1. No. Medigap está disponible para cualquier persona con Medicare.</a:t>
            </a:r>
          </a:p>
          <a:p>
            <a:r>
              <a:rPr lang="es-US" dirty="0" smtClean="0"/>
              <a:t>2. Depende del estado en el que usted viva.</a:t>
            </a:r>
          </a:p>
          <a:p>
            <a:r>
              <a:rPr lang="es-US" b="1" dirty="0"/>
              <a:t>RESPUESTA</a:t>
            </a:r>
            <a:r>
              <a:rPr lang="es-US" dirty="0" smtClean="0"/>
              <a:t>: Depende del estado en el que viva. La ley federal no obliga a las compañías de seguro a vender pólizas de Medigap a las personas menores de 65 años. Si tiene menos de 65 años, es posible que no pueda comprar la póliza de Medigap que quiere, o ninguna póliza de Medigap, hasta cumplir 65 años. Sin embargo, algunos estados requieren que las compañías de seguros de Medigap le vendan una póliza de Medigap, incluso si tiene menos de 65 años.</a:t>
            </a:r>
          </a:p>
          <a:p>
            <a:endParaRPr lang="es-US" dirty="0"/>
          </a:p>
        </p:txBody>
      </p:sp>
    </p:spTree>
    <p:extLst>
      <p:ext uri="{BB962C8B-B14F-4D97-AF65-F5344CB8AC3E}">
        <p14:creationId xmlns:p14="http://schemas.microsoft.com/office/powerpoint/2010/main" val="3570716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bwMode="auto">
          <a:xfrm>
            <a:off x="350838" y="712788"/>
            <a:ext cx="6508750" cy="3662362"/>
          </a:xfrm>
          <a:noFill/>
          <a:ln>
            <a:solidFill>
              <a:srgbClr val="000000"/>
            </a:solidFill>
            <a:miter lim="800000"/>
            <a:headEnd/>
            <a:tailEnd/>
          </a:ln>
        </p:spPr>
      </p:sp>
      <p:sp>
        <p:nvSpPr>
          <p:cNvPr id="642053" name="Rectangle 3"/>
          <p:cNvSpPr>
            <a:spLocks noGrp="1" noChangeArrowheads="1"/>
          </p:cNvSpPr>
          <p:nvPr>
            <p:ph type="body" idx="1"/>
          </p:nvPr>
        </p:nvSpPr>
        <p:spPr>
          <a:xfrm>
            <a:off x="444500" y="4638527"/>
            <a:ext cx="6182332" cy="4524523"/>
          </a:xfrm>
        </p:spPr>
        <p:txBody>
          <a:bodyPr lIns="97206" tIns="48605" rIns="97206" bIns="48605">
            <a:noAutofit/>
          </a:bodyPr>
          <a:lstStyle/>
          <a:p>
            <a:pPr>
              <a:spcBef>
                <a:spcPts val="641"/>
              </a:spcBef>
              <a:tabLst>
                <a:tab pos="659211" algn="r"/>
              </a:tabLst>
            </a:pPr>
            <a:r>
              <a:rPr lang="es-US" dirty="0" smtClean="0"/>
              <a:t>El mejor momento para comprar una póliza de Medigap es durante el Período de Inscripción Abierta (OEP para Medigap). Este período dura 6 meses y comienza el primer día del mes en el que usted cumpla 65 años o más y esté inscrito en la Parte B de Medicare. Si presenta su solicitud durante su OEP para Medigap, puede comprar cualquier póliza de Medigap que venda la compañía, incluso si tiene problemas de salud, por el mismo precio que las personas que no tienen problemas de salud. Si no compra un plan dentro de su OEP de 6 meses, las compañías de seguros pueden negarle cobertura según sus condiciones de salud.</a:t>
            </a:r>
          </a:p>
          <a:p>
            <a:pPr>
              <a:spcBef>
                <a:spcPts val="641"/>
              </a:spcBef>
              <a:tabLst>
                <a:tab pos="659211" algn="r"/>
              </a:tabLst>
            </a:pPr>
            <a:r>
              <a:rPr lang="es-US" dirty="0" smtClean="0"/>
              <a:t>También es importante que comprenda que sus derechos de Medigap pueden depender del momento en que elija inscribirse en la Parte B de Medicare. Si tiene 65 años o más, su OEP para Medigap comienza cuando se inscribe en la Parte B, y no puede cambiarse ni repetir. En la mayoría de los casos, tiene sentido inscribirse en la Parte B y comprar una póliza de Medigap cuando comienza a ser elegible para Medicare porque, de lo contrario, podría tener que pagar una multa por inscripción tardía en la Parte B y es posible que pierda su OEP para Medigap. Sin embargo, hay excepciones si tiene cobertura del empleador. </a:t>
            </a:r>
          </a:p>
          <a:p>
            <a:pPr defTabSz="114283">
              <a:spcBef>
                <a:spcPts val="641"/>
              </a:spcBef>
            </a:pPr>
            <a:r>
              <a:rPr lang="es-US" dirty="0" smtClean="0"/>
              <a:t>Aunque que la compañía de seguros no puede hacerlo esperar para que comience su cobertura, puede hacerlo esperar en caso de una condición preexistente. Recuerde que para los servicios cubiertos por Medicare, Medicare Original aún cubrirá la condición, incluso si la póliza de Medigap no cubre los gastos directos de su bolsillo. Puede comprar una póliza de Medigap en cualquier momento que una compañía de seguros le venda una. </a:t>
            </a:r>
          </a:p>
          <a:p>
            <a:pPr defTabSz="457133">
              <a:spcBef>
                <a:spcPts val="641"/>
              </a:spcBef>
            </a:pPr>
            <a:r>
              <a:rPr lang="es-US" dirty="0" smtClean="0"/>
              <a:t>Algunos estados tienen OEP para Medigap adicionales, incluso para personas menores de 65 años. </a:t>
            </a:r>
          </a:p>
        </p:txBody>
      </p:sp>
    </p:spTree>
    <p:extLst>
      <p:ext uri="{BB962C8B-B14F-4D97-AF65-F5344CB8AC3E}">
        <p14:creationId xmlns:p14="http://schemas.microsoft.com/office/powerpoint/2010/main" val="10622184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pPr fontAlgn="base">
              <a:spcBef>
                <a:spcPts val="611"/>
              </a:spcBef>
            </a:pPr>
            <a:r>
              <a:rPr lang="es-US" dirty="0" smtClean="0"/>
              <a:t>Si eligió Medicare Original y desea cobertura para medicamentos recetados, deberá elegir y registrarse en un Plan de Medicare para Medicamentos Recetados. Generalmente paga una prima mensual.</a:t>
            </a:r>
          </a:p>
          <a:p>
            <a:pPr fontAlgn="base">
              <a:spcBef>
                <a:spcPts val="611"/>
              </a:spcBef>
            </a:pPr>
            <a:r>
              <a:rPr lang="es-US" dirty="0" smtClean="0"/>
              <a:t>Estos planes son administrados por compañías privadas que tienen contrato con Medicare.</a:t>
            </a:r>
          </a:p>
          <a:p>
            <a:r>
              <a:rPr lang="es-US" dirty="0" smtClean="0"/>
              <a:t>Parte D de Medicare es la cobertura de Medicare para medicamentos recetados. Esta parte se ofrece a través de Planes Medicare para Medicamentos Recetados (PDP) y Planes Medicare Advantage (MA) con cobertura de Medicare para medicamentos recetados. </a:t>
            </a:r>
          </a:p>
          <a:p>
            <a:r>
              <a:rPr lang="es-US" dirty="0" smtClean="0"/>
              <a:t>Existen otros tipos de planes de salud de Medicare que ofrecen cobertura de atención médica que no son los Planes Medicare Advantage pero igualmente son parte de Medicare, como los Planes de Costos Medicare y los Programas de Cuidado Integral para Ancianos (PACE). Algunos de estos planes ofrecen cobertura para la Parte A y Parte B de Medicare, mientras que otros proporcionan cobertura solo para la Parte B. Algunos también ofrecen la Parte D. Estos planes tienen en parte las mismas reglas que los planes MA, como veremos más adelante en esta presentación. Sin embargo, cada tipo de plan tiene reglas especiales y excepciones, por lo que debe contactarse con todos los planes en los que esté interesado para obtener más detalles.</a:t>
            </a:r>
          </a:p>
          <a:p>
            <a:r>
              <a:rPr lang="es-US" dirty="0" smtClean="0"/>
              <a:t>Para obtener ayuda para elegir un plan de la Parte D, comuníquese con su Programa Estatal de Asistencia con el Seguro Médico (SHIP). Para encontrar la información de contacto de su SHIP local, visite </a:t>
            </a:r>
            <a:r>
              <a:rPr lang="es-US" dirty="0">
                <a:hlinkClick r:id="rId3"/>
              </a:rPr>
              <a:t>shiptacenter.org</a:t>
            </a:r>
            <a:r>
              <a:rPr lang="es-US" dirty="0" smtClean="0"/>
              <a:t>. </a:t>
            </a:r>
          </a:p>
          <a:p>
            <a:endParaRPr lang="es-US" dirty="0"/>
          </a:p>
          <a:p>
            <a:endParaRPr lang="es-US" dirty="0"/>
          </a:p>
          <a:p>
            <a:endParaRPr lang="es-US" dirty="0"/>
          </a:p>
          <a:p>
            <a:endParaRPr lang="es-US" dirty="0"/>
          </a:p>
        </p:txBody>
      </p:sp>
    </p:spTree>
    <p:extLst>
      <p:ext uri="{BB962C8B-B14F-4D97-AF65-F5344CB8AC3E}">
        <p14:creationId xmlns:p14="http://schemas.microsoft.com/office/powerpoint/2010/main" val="14110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3496" y="4348004"/>
            <a:ext cx="5608320" cy="3728244"/>
          </a:xfrm>
        </p:spPr>
        <p:txBody>
          <a:bodyPr/>
          <a:lstStyle/>
          <a:p>
            <a:pPr>
              <a:spcBef>
                <a:spcPts val="611"/>
              </a:spcBef>
            </a:pPr>
            <a:r>
              <a:rPr lang="es-US" dirty="0" smtClean="0"/>
              <a:t>Medicare cubre muchos tipos de servicios y artículos, y usted cuenta con opciones sobre cómo recibir su cobertura de Medicare. Medicare tiene 4 partes:</a:t>
            </a:r>
          </a:p>
          <a:p>
            <a:pPr marL="174668" indent="-174668">
              <a:buFont typeface="Wingdings" panose="05000000000000000000" pitchFamily="2" charset="2"/>
              <a:buChar char="§"/>
            </a:pPr>
            <a:r>
              <a:rPr lang="es-US" b="1" dirty="0"/>
              <a:t>Parte A </a:t>
            </a:r>
            <a:r>
              <a:rPr lang="es-US" dirty="0" smtClean="0"/>
              <a:t>(Seguro de Hospital)</a:t>
            </a:r>
          </a:p>
          <a:p>
            <a:pPr marL="174668" indent="-174668">
              <a:spcBef>
                <a:spcPts val="611"/>
              </a:spcBef>
              <a:buFont typeface="Wingdings" panose="05000000000000000000" pitchFamily="2" charset="2"/>
              <a:buChar char="§"/>
            </a:pPr>
            <a:r>
              <a:rPr lang="es-US" b="1" dirty="0"/>
              <a:t>Parte B </a:t>
            </a:r>
            <a:r>
              <a:rPr lang="es-US" dirty="0" smtClean="0"/>
              <a:t>(Seguro Médico) </a:t>
            </a:r>
          </a:p>
          <a:p>
            <a:pPr>
              <a:spcBef>
                <a:spcPts val="611"/>
              </a:spcBef>
            </a:pPr>
            <a:r>
              <a:rPr lang="es-US" dirty="0" smtClean="0"/>
              <a:t>En conjunto, la Parte A y la Parte B se denominan "Medicare Original".</a:t>
            </a:r>
          </a:p>
          <a:p>
            <a:pPr marL="174668" indent="-174668">
              <a:spcBef>
                <a:spcPts val="611"/>
              </a:spcBef>
              <a:buFont typeface="Wingdings" panose="05000000000000000000" pitchFamily="2" charset="2"/>
              <a:buChar char="§"/>
            </a:pPr>
            <a:r>
              <a:rPr lang="es-US" dirty="0" smtClean="0"/>
              <a:t>La </a:t>
            </a:r>
            <a:r>
              <a:rPr lang="es-US" b="1" dirty="0" smtClean="0"/>
              <a:t>Parte C </a:t>
            </a:r>
            <a:r>
              <a:rPr lang="es-US" dirty="0" smtClean="0"/>
              <a:t>(Medicare Advantage (MA)) es otra forma de obtener sus beneficios de Medicare. Aquí se combinan las Partes A y B y, generalmente, la Parte D (cobertura de medicamentos recetados). Los planes de MA los gestionan compañías de seguro privadas que aprueba Medicare. Estos planes deben cubrir servicios necesarios por razones médicas. </a:t>
            </a:r>
          </a:p>
          <a:p>
            <a:pPr marL="174668" indent="-174668">
              <a:spcBef>
                <a:spcPts val="611"/>
              </a:spcBef>
              <a:buFont typeface="Wingdings" panose="05000000000000000000" pitchFamily="2" charset="2"/>
              <a:buChar char="§"/>
            </a:pPr>
            <a:r>
              <a:rPr lang="es-US" dirty="0" smtClean="0"/>
              <a:t>La </a:t>
            </a:r>
            <a:r>
              <a:rPr lang="es-US" b="1" dirty="0" smtClean="0"/>
              <a:t>Parte D </a:t>
            </a:r>
            <a:r>
              <a:rPr lang="es-US" dirty="0" smtClean="0"/>
              <a:t>(Cobertura de Medicare para medicamentos recetados) ayuda a pagar los medicamentos recetados para pacientes ambulatorios. </a:t>
            </a:r>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4123004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749300" y="523875"/>
            <a:ext cx="5668963" cy="3189288"/>
          </a:xfrm>
          <a:noFill/>
          <a:ln>
            <a:solidFill>
              <a:srgbClr val="000000"/>
            </a:solidFill>
            <a:miter lim="800000"/>
            <a:headEnd/>
            <a:tailEnd/>
          </a:ln>
        </p:spPr>
      </p:sp>
      <p:sp>
        <p:nvSpPr>
          <p:cNvPr id="236547" name="Rectangle 3"/>
          <p:cNvSpPr>
            <a:spLocks noGrp="1" noChangeArrowheads="1"/>
          </p:cNvSpPr>
          <p:nvPr>
            <p:ph type="body" idx="1"/>
          </p:nvPr>
        </p:nvSpPr>
        <p:spPr bwMode="auto">
          <a:xfrm>
            <a:off x="722276" y="4107133"/>
            <a:ext cx="5926604" cy="3816306"/>
          </a:xfrm>
          <a:prstGeom prst="rect">
            <a:avLst/>
          </a:prstGeom>
          <a:noFill/>
        </p:spPr>
        <p:txBody>
          <a:bodyPr wrap="square" lIns="94197" tIns="47099" rIns="94197" bIns="47099" numCol="1" anchor="t" anchorCtr="0" compatLnSpc="1">
            <a:prstTxWarp prst="textNoShape">
              <a:avLst/>
            </a:prstTxWarp>
            <a:normAutofit lnSpcReduction="10000"/>
          </a:bodyPr>
          <a:lstStyle/>
          <a:p>
            <a:pPr>
              <a:spcBef>
                <a:spcPts val="590"/>
              </a:spcBef>
            </a:pPr>
            <a:r>
              <a:rPr lang="es-US" dirty="0" smtClean="0"/>
              <a:t>Sus costos de cobertura de medicamentos recetados dependerán del plan que elija y otros factores, como qué medicamentos usa, si va a una farmacia dentro de la red de su plan y si necesita ayuda adicional para pagar sus gastos de medicamentos. </a:t>
            </a:r>
          </a:p>
          <a:p>
            <a:pPr marL="0" lvl="1">
              <a:spcBef>
                <a:spcPts val="623"/>
              </a:spcBef>
              <a:defRPr/>
            </a:pPr>
            <a:r>
              <a:rPr lang="es-US" dirty="0" smtClean="0"/>
              <a:t>La brecha de cobertura comienza después de que usted y su plan de medicamentos han gastado cierta cantidad de dinero en medicamentos cubiertos ($3,700 en 2017).</a:t>
            </a:r>
            <a:r>
              <a:rPr lang="es-US" dirty="0">
                <a:solidFill>
                  <a:prstClr val="black"/>
                </a:solidFill>
              </a:rPr>
              <a:t> </a:t>
            </a:r>
            <a:r>
              <a:rPr lang="es-US" dirty="0" smtClean="0"/>
              <a:t>Cuando se encuentra en una brecha de cobertura, usted paga 40% por los medicamentos de marca cubiertos y 51% por los medicamentos genéricos cubiertos.</a:t>
            </a:r>
            <a:endParaRPr lang="es-US" dirty="0"/>
          </a:p>
          <a:p>
            <a:pPr>
              <a:spcBef>
                <a:spcPts val="590"/>
              </a:spcBef>
            </a:pPr>
            <a:r>
              <a:rPr lang="es-US" dirty="0" smtClean="0"/>
              <a:t>Con cada plan, una vez que haya pagado $4,950 de su bolsillo por costos de medicamentos en 2017 (incluso pagos de otras fuentes, como el descuento pagado por la compañía de medicamentos en la brecha de cobertura) ya no estará en la brecha y pagará o un pequeño copago por cada medicamento para el resto del año. </a:t>
            </a:r>
          </a:p>
          <a:p>
            <a:pPr>
              <a:spcBef>
                <a:spcPts val="590"/>
              </a:spcBef>
            </a:pPr>
            <a:r>
              <a:rPr lang="es-US" dirty="0" smtClean="0"/>
              <a:t>La mayoría pagará una prima mensual por la cobertura de Medicare para medicamentos recetados. También pagará una parte de sus costos de receta, lo que incluye un deducible (si correspondiese), copagos y/o coseguro. </a:t>
            </a:r>
          </a:p>
          <a:p>
            <a:pPr>
              <a:spcBef>
                <a:spcPts val="590"/>
              </a:spcBef>
            </a:pPr>
            <a:r>
              <a:rPr lang="es-US" dirty="0" smtClean="0"/>
              <a:t>Contacte a su plan de medicamentos (no al Seguro Social) si desea que su prima se deduzca de su pago de Seguro Social mensual. Su primera deducción en general tomará 3 meses y probablemente le deducirán 3 meses de prima juntos.</a:t>
            </a:r>
          </a:p>
          <a:p>
            <a:pPr>
              <a:spcBef>
                <a:spcPts val="590"/>
              </a:spcBef>
            </a:pPr>
            <a:r>
              <a:rPr lang="es-US" dirty="0" smtClean="0"/>
              <a:t>Luego le deducirán una prima por mes. También es posible que ocurra una demora en las retenciones de las primas si cambia de plan. Si ya no quiere que le deduzcan las primas y prefiere que se las facturen directamente, contacte a su plan de medicamentos.</a:t>
            </a:r>
          </a:p>
          <a:p>
            <a:pPr>
              <a:spcBef>
                <a:spcPts val="590"/>
              </a:spcBef>
            </a:pPr>
            <a:endParaRPr lang="es-US" dirty="0"/>
          </a:p>
        </p:txBody>
      </p:sp>
    </p:spTree>
    <p:extLst>
      <p:ext uri="{BB962C8B-B14F-4D97-AF65-F5344CB8AC3E}">
        <p14:creationId xmlns:p14="http://schemas.microsoft.com/office/powerpoint/2010/main" val="1944190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Notes Placeholder 2"/>
          <p:cNvSpPr>
            <a:spLocks noGrp="1"/>
          </p:cNvSpPr>
          <p:nvPr>
            <p:ph type="body" idx="1"/>
          </p:nvPr>
        </p:nvSpPr>
        <p:spPr>
          <a:xfrm>
            <a:off x="764514" y="3918383"/>
            <a:ext cx="5608320" cy="5009718"/>
          </a:xfrm>
        </p:spPr>
        <p:txBody>
          <a:bodyPr/>
          <a:lstStyle/>
          <a:p>
            <a:pPr>
              <a:spcBef>
                <a:spcPts val="387"/>
              </a:spcBef>
              <a:defRPr/>
            </a:pPr>
            <a:r>
              <a:rPr lang="es-US" dirty="0" smtClean="0"/>
              <a:t>Solo paga la prima de su plan si su ingreso anual en 2015 fue de $85,000 o menor para una persona, o $170,000 o menor para una pareja.</a:t>
            </a:r>
          </a:p>
          <a:p>
            <a:pPr>
              <a:spcBef>
                <a:spcPts val="387"/>
              </a:spcBef>
              <a:defRPr/>
            </a:pPr>
            <a:r>
              <a:rPr lang="es-US" dirty="0" smtClean="0"/>
              <a:t>Si informó un ingreso bruto ajustado modificado superior a $85,000 (personas solas o casadas que declaran impuestos en forma separada) o $170,000 (personas casadas que declaran en forma conjunta) en su declaración de impuestos al Servicio de Impuestos Internos (IRS) hace 2 años (la información de la declaración de impuestos más reciente proporcionada al Seguro Social por el IRS), tendrá que pagar un importe extra por su cobertura de medicamentos recetados de Medicare; este importe se llama cantidad de ajuste mensual acorde al ingreso (IRMAA). Usted paga este importe extra además de su prima mensual del plan de Medicare para medicamentos. </a:t>
            </a:r>
          </a:p>
          <a:p>
            <a:pPr>
              <a:spcBef>
                <a:spcPts val="387"/>
              </a:spcBef>
              <a:defRPr/>
            </a:pPr>
            <a:r>
              <a:rPr lang="es-US" dirty="0" smtClean="0"/>
              <a:t>Si su ingreso se redujo debido a alguna de las siguientes situaciones y el cambio afecta el nivel de ingreso considerado por el Seguro Social, póngase en contacto con ellos para explicar que tiene nueva información y que es posible que deban tomar una nueva decisión con respecto a su IRMAA:</a:t>
            </a:r>
          </a:p>
          <a:p>
            <a:pPr marL="168052" indent="-168052">
              <a:spcBef>
                <a:spcPts val="387"/>
              </a:spcBef>
              <a:buFont typeface="Wingdings" panose="05000000000000000000" pitchFamily="2" charset="2"/>
              <a:buChar char="§"/>
              <a:defRPr/>
            </a:pPr>
            <a:r>
              <a:rPr lang="es-US" dirty="0" smtClean="0"/>
              <a:t>si se casa, divorcia o enviuda;</a:t>
            </a:r>
          </a:p>
          <a:p>
            <a:pPr marL="168052" indent="-168052">
              <a:spcBef>
                <a:spcPts val="387"/>
              </a:spcBef>
              <a:buFont typeface="Wingdings" panose="05000000000000000000" pitchFamily="2" charset="2"/>
              <a:buChar char="§"/>
              <a:defRPr/>
            </a:pPr>
            <a:r>
              <a:rPr lang="es-US" dirty="0" smtClean="0"/>
              <a:t>si usted o su cónyuge dejan de trabajar o reducen sus horas de trabajo;</a:t>
            </a:r>
          </a:p>
          <a:p>
            <a:pPr marL="168052" indent="-168052">
              <a:spcBef>
                <a:spcPts val="387"/>
              </a:spcBef>
              <a:buFont typeface="Wingdings" panose="05000000000000000000" pitchFamily="2" charset="2"/>
              <a:buChar char="§"/>
              <a:defRPr/>
            </a:pPr>
            <a:r>
              <a:rPr lang="es-US" dirty="0" smtClean="0"/>
              <a:t>si usted o su cónyuge pierden la propiedad que genera ingresos debido a un desastre u otro evento fuera de su control;</a:t>
            </a:r>
          </a:p>
          <a:p>
            <a:pPr marL="168052" indent="-168052">
              <a:spcBef>
                <a:spcPts val="387"/>
              </a:spcBef>
              <a:buFont typeface="Wingdings" panose="05000000000000000000" pitchFamily="2" charset="2"/>
              <a:buChar char="§"/>
              <a:defRPr/>
            </a:pPr>
            <a:r>
              <a:rPr lang="es-US" dirty="0" smtClean="0"/>
              <a:t>si usted o su cónyuge experimentan un despido programado o inesperado o se reorganiza el plan de pensión del empleador;</a:t>
            </a:r>
          </a:p>
          <a:p>
            <a:pPr marL="168052" indent="-168052">
              <a:spcBef>
                <a:spcPts val="387"/>
              </a:spcBef>
              <a:buFont typeface="Wingdings" panose="05000000000000000000" pitchFamily="2" charset="2"/>
              <a:buChar char="§"/>
              <a:defRPr/>
            </a:pPr>
            <a:r>
              <a:rPr lang="es-US" dirty="0" smtClean="0"/>
              <a:t>si usted o su cónyuge recibieron la liquidación de un empleador o ex empleador debido al cierre de la organización, la declaración de bancarrota o una reorganización.</a:t>
            </a:r>
          </a:p>
        </p:txBody>
      </p:sp>
      <p:sp>
        <p:nvSpPr>
          <p:cNvPr id="4" name="Slide Image Placeholder 3"/>
          <p:cNvSpPr>
            <a:spLocks noGrp="1" noRot="1" noChangeAspect="1"/>
          </p:cNvSpPr>
          <p:nvPr>
            <p:ph type="sldImg"/>
          </p:nvPr>
        </p:nvSpPr>
        <p:spPr>
          <a:xfrm>
            <a:off x="719138" y="530225"/>
            <a:ext cx="5395912" cy="3036888"/>
          </a:xfrm>
        </p:spPr>
      </p:sp>
    </p:spTree>
    <p:extLst>
      <p:ext uri="{BB962C8B-B14F-4D97-AF65-F5344CB8AC3E}">
        <p14:creationId xmlns:p14="http://schemas.microsoft.com/office/powerpoint/2010/main" val="1426430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8343" y="3992956"/>
            <a:ext cx="6386344" cy="5189144"/>
          </a:xfrm>
        </p:spPr>
        <p:txBody>
          <a:bodyPr>
            <a:normAutofit fontScale="85000" lnSpcReduction="20000"/>
          </a:bodyPr>
          <a:lstStyle/>
          <a:p>
            <a:r>
              <a:rPr lang="es-US" dirty="0" smtClean="0"/>
              <a:t>Todos los que tengan Medicare pueden obtener cobertura de Medicare para recetas médicas si se inscriben en un Plan de Medicare para medicamentos. Cada plan tiene un formulario o una lista de medicamentos cubiertos. El formulario para cada plan debe incluir un rango de medicamentos en las categorías que se recetan más comúnmente. Esto garantiza que las personas con distintas condiciones médicas puedan recibir el tratamiento que necesitan. Generalmente, todos los planes Medicare para medicinas deben cubrir al menos dos medicamentos en cada categoría de fármacos, pero los planes pueden elegir qué medicamentos específicos se cubren en cada categoría. </a:t>
            </a:r>
          </a:p>
          <a:p>
            <a:pPr>
              <a:spcBef>
                <a:spcPts val="578"/>
              </a:spcBef>
              <a:defRPr/>
            </a:pPr>
            <a:r>
              <a:rPr lang="es-US" dirty="0" smtClean="0"/>
              <a:t>Los planes Medicare para medicamentos deben cubrir todos los medicamentos dentro de 6 categorías protegidas, para tratar determinadas condiciones médicas: </a:t>
            </a:r>
          </a:p>
          <a:p>
            <a:pPr marL="221224" lvl="1" indent="-221224">
              <a:spcBef>
                <a:spcPts val="578"/>
              </a:spcBef>
              <a:buFont typeface="+mj-lt"/>
              <a:buAutoNum type="arabicPeriod"/>
              <a:defRPr/>
            </a:pPr>
            <a:r>
              <a:rPr lang="es-US" dirty="0" smtClean="0"/>
              <a:t> Medicamentos para tratar el cáncer</a:t>
            </a:r>
          </a:p>
          <a:p>
            <a:pPr marL="221224" lvl="1" indent="-221224">
              <a:spcBef>
                <a:spcPts val="578"/>
              </a:spcBef>
              <a:buFont typeface="+mj-lt"/>
              <a:buAutoNum type="arabicPeriod"/>
              <a:defRPr/>
            </a:pPr>
            <a:r>
              <a:rPr lang="es-US" dirty="0" smtClean="0"/>
              <a:t> Tratamientos para el VIH/SIDA</a:t>
            </a:r>
          </a:p>
          <a:p>
            <a:pPr marL="221224" lvl="1" indent="-221224">
              <a:spcBef>
                <a:spcPts val="578"/>
              </a:spcBef>
              <a:buFont typeface="+mj-lt"/>
              <a:buAutoNum type="arabicPeriod"/>
              <a:defRPr/>
            </a:pPr>
            <a:r>
              <a:rPr lang="es-US" dirty="0" smtClean="0"/>
              <a:t> Antidepresivos</a:t>
            </a:r>
          </a:p>
          <a:p>
            <a:pPr marL="221224" lvl="1" indent="-221224">
              <a:spcBef>
                <a:spcPts val="578"/>
              </a:spcBef>
              <a:buFont typeface="+mj-lt"/>
              <a:buAutoNum type="arabicPeriod"/>
              <a:defRPr/>
            </a:pPr>
            <a:r>
              <a:rPr lang="es-US" dirty="0" smtClean="0"/>
              <a:t> Medicamentos antisicóticos</a:t>
            </a:r>
          </a:p>
          <a:p>
            <a:pPr marL="221224" lvl="1" indent="-221224">
              <a:spcBef>
                <a:spcPts val="578"/>
              </a:spcBef>
              <a:buFont typeface="+mj-lt"/>
              <a:buAutoNum type="arabicPeriod"/>
              <a:defRPr/>
            </a:pPr>
            <a:r>
              <a:rPr lang="es-US" dirty="0" smtClean="0"/>
              <a:t> Tratamientos anticonvulsivos para epilepsia y otras condiciones médicas</a:t>
            </a:r>
          </a:p>
          <a:p>
            <a:pPr marL="221224" lvl="1" indent="-221224">
              <a:spcBef>
                <a:spcPts val="578"/>
              </a:spcBef>
              <a:buFont typeface="+mj-lt"/>
              <a:buAutoNum type="arabicPeriod"/>
              <a:defRPr/>
            </a:pPr>
            <a:r>
              <a:rPr lang="es-US" dirty="0" smtClean="0"/>
              <a:t> Inmunosupresores</a:t>
            </a:r>
          </a:p>
          <a:p>
            <a:pPr>
              <a:spcBef>
                <a:spcPts val="578"/>
              </a:spcBef>
            </a:pPr>
            <a:r>
              <a:rPr lang="es-US" dirty="0" smtClean="0"/>
              <a:t>Además, los planes Medicare para medicamentos cubren todas las vacunas disponibles comercialmente, incluida la vacuna contra el herpes (pero no vacunas ya cubiertas en virtud de la Parte B, como la vacuna contra la gripe y el neumococo) y la mayoría de los medicamentos compuestos (según se define en el Código de regulaciones federales, Acceso a medicamentos cubiertos de la Parte D, </a:t>
            </a:r>
            <a:r>
              <a:rPr lang="es-US" i="1" dirty="0"/>
              <a:t>§423.120(d)), </a:t>
            </a:r>
            <a:r>
              <a:rPr lang="es-US" dirty="0">
                <a:hlinkClick r:id="rId3"/>
              </a:rPr>
              <a:t>ecfr.gov/cgi-bin/text-idx?SID=7805cfe316ca233ff673e2e02b0e6b74&amp;mc=true&amp;node=se42.3.423_1120&amp;rgn=div8</a:t>
            </a:r>
            <a:r>
              <a:rPr lang="es-US" dirty="0" smtClean="0"/>
              <a:t>. Usted o su proveedor pueden comunicarse con su plan de Medicare para medicamentos, para solicitar más información acerca de la cobertura de vacunas y toda otra información adicional que puedan necesitar. </a:t>
            </a:r>
            <a:endParaRPr lang="es-US" b="1" dirty="0" smtClean="0"/>
          </a:p>
          <a:p>
            <a:pPr>
              <a:spcBef>
                <a:spcPts val="578"/>
              </a:spcBef>
            </a:pPr>
            <a:r>
              <a:rPr lang="es-US" dirty="0" smtClean="0"/>
              <a:t>Es posible que deba pagar una multa por inscribirse más tarde. Puede obtener esta cobertura con un Plan Medicare Advantage (con cobertura para medicamentos recetados) pero debe tener la Parte A y la Parte B.</a:t>
            </a:r>
          </a:p>
          <a:p>
            <a:r>
              <a:rPr lang="es-US" dirty="0" smtClean="0"/>
              <a:t>Los costos varían según el plan. La mayoría pagará una prima mensual por la cobertura de Medicare para medicamentos recetados. Además, pagará una parte del costo de sus recetas, incluidos un deducible (si el plan lo tiene), copagos o coseguro. Todos los planes Medicare para medicinas deben ofrecer al menos un nivel estándar de cobertura dispuesto por Medicare. Sin embargo, algunos planes pueden ofrecer más cobertura y medicamentos adicionales; generalmente por una prima mensual más alta. </a:t>
            </a:r>
          </a:p>
          <a:p>
            <a:pPr>
              <a:spcBef>
                <a:spcPts val="578"/>
              </a:spcBef>
            </a:pPr>
            <a:r>
              <a:rPr lang="es-US" dirty="0" smtClean="0"/>
              <a:t>Para más información, visite </a:t>
            </a:r>
            <a:r>
              <a:rPr lang="es-US" u="sng" dirty="0">
                <a:solidFill>
                  <a:srgbClr val="000000"/>
                </a:solidFill>
                <a:hlinkClick r:id="rId4"/>
              </a:rPr>
              <a:t>CMS.gov/Medicare/Prescription-Drug-Coverage/PrescriptionDrugCovContra/Downloads/Chapter6.pdf</a:t>
            </a:r>
            <a:r>
              <a:rPr lang="es-US" b="1" i="1" dirty="0"/>
              <a:t>. </a:t>
            </a:r>
            <a:endParaRPr lang="es-US" dirty="0"/>
          </a:p>
          <a:p>
            <a:r>
              <a:rPr lang="es-US" dirty="0" smtClean="0"/>
              <a:t>Si tiene ingresos y recursos limitados, es posible que sea elegible para recibir ayuda adicional para pagar su cobertura de medicamentos recetados de Medicare. Consulte la siguiente diapositiva.</a:t>
            </a:r>
            <a:endParaRPr lang="es-US" dirty="0"/>
          </a:p>
          <a:p>
            <a:endParaRPr lang="es-US" dirty="0"/>
          </a:p>
        </p:txBody>
      </p:sp>
      <p:sp>
        <p:nvSpPr>
          <p:cNvPr id="7" name="Slide Image Placeholder 6"/>
          <p:cNvSpPr>
            <a:spLocks noGrp="1" noRot="1" noChangeAspect="1"/>
          </p:cNvSpPr>
          <p:nvPr>
            <p:ph type="sldImg"/>
          </p:nvPr>
        </p:nvSpPr>
        <p:spPr>
          <a:xfrm>
            <a:off x="733425" y="579438"/>
            <a:ext cx="5668963" cy="3189287"/>
          </a:xfrm>
        </p:spPr>
      </p:sp>
    </p:spTree>
    <p:extLst>
      <p:ext uri="{BB962C8B-B14F-4D97-AF65-F5344CB8AC3E}">
        <p14:creationId xmlns:p14="http://schemas.microsoft.com/office/powerpoint/2010/main" val="946691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3"/>
          <p:cNvSpPr>
            <a:spLocks noGrp="1" noChangeArrowheads="1"/>
          </p:cNvSpPr>
          <p:nvPr>
            <p:ph type="body" idx="1"/>
          </p:nvPr>
        </p:nvSpPr>
        <p:spPr/>
        <p:txBody>
          <a:bodyPr/>
          <a:lstStyle/>
          <a:p>
            <a:r>
              <a:rPr lang="es-US" dirty="0" smtClean="0"/>
              <a:t>Ayuda Adicional es un programa de Medicare para ayudar a las personas con ingresos y recursos limitados a pagar los costos del programa de medicamentos recetados de Medicare, como primas, deducibles y coseguro. </a:t>
            </a:r>
          </a:p>
          <a:p>
            <a:r>
              <a:rPr lang="es-US" dirty="0" smtClean="0"/>
              <a:t>Si tiene ingresos y recursos muy bajos, no pagará primas ni deducible y sus copagos serán pequeños o no los tendrá. Si tiene ingresos y recursos no tan bajos, tendrá un deducible reducido y pagará un poco más de su bolsillo.</a:t>
            </a:r>
          </a:p>
          <a:p>
            <a:r>
              <a:rPr lang="es-US" dirty="0" smtClean="0"/>
              <a:t>Si califica para recibir ayuda adicional, no tendrá brecha de cobertura ni multas por inscripción tardía. También tendrá un Período de inscripción especial continuo y podrá cambiar de plan en cualquier momento. El plan nuevo entrará en vigencia el primer día del mes siguiente. </a:t>
            </a:r>
          </a:p>
          <a:p>
            <a:r>
              <a:rPr lang="es-US" b="1" dirty="0"/>
              <a:t>NOTA</a:t>
            </a:r>
            <a:r>
              <a:rPr lang="es-US" dirty="0" smtClean="0"/>
              <a:t>: Los residentes de territorios estadounidenses no son elegibles para recibir Ayuda Adicional. Cada uno de los territorios ayuda a sus propios residentes con los costos de medicamentos de Medicare. Esta ayuda es en general para los residentes que califican para tener Medicaid y estén inscritos. Esta asistencia no es la misma que la Ayuda Adicional. </a:t>
            </a:r>
          </a:p>
          <a:p>
            <a:r>
              <a:rPr lang="es-US" dirty="0" smtClean="0"/>
              <a:t>Consulte la Guía para Correos de Consumidores que se emiten a mediados de mayo y fines de noviembre </a:t>
            </a:r>
            <a:r>
              <a:rPr lang="es-US" dirty="0">
                <a:hlinkClick r:id="rId3"/>
              </a:rPr>
              <a:t>CMS.gov/Medicare/Prescription-Drug-Coverage/LimitedIncomeandResources/Downloads/Consumer-Mailings.pdf</a:t>
            </a:r>
            <a:r>
              <a:rPr lang="es-US" dirty="0" smtClean="0"/>
              <a:t> </a:t>
            </a:r>
          </a:p>
          <a:p>
            <a:endParaRPr lang="es-US" dirty="0"/>
          </a:p>
          <a:p>
            <a:endParaRPr lang="es-US" dirty="0"/>
          </a:p>
          <a:p>
            <a:endParaRPr lang="es-US" dirty="0"/>
          </a:p>
          <a:p>
            <a:endParaRPr lang="es-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788080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3"/>
          <p:cNvSpPr>
            <a:spLocks noGrp="1" noChangeArrowheads="1"/>
          </p:cNvSpPr>
          <p:nvPr>
            <p:ph type="body" idx="1"/>
          </p:nvPr>
        </p:nvSpPr>
        <p:spPr>
          <a:xfrm>
            <a:off x="745464" y="4012763"/>
            <a:ext cx="5608320" cy="5283637"/>
          </a:xfrm>
        </p:spPr>
        <p:txBody>
          <a:bodyPr>
            <a:normAutofit lnSpcReduction="10000"/>
          </a:bodyPr>
          <a:lstStyle/>
          <a:p>
            <a:r>
              <a:rPr lang="es-US" dirty="0" smtClean="0"/>
              <a:t>Usted califica automáticamente para recibir Ayuda Adicional (y no necesita iniciar una solicitud) si tiene Medicare y cobertura completa de Medicaid, beneficios de Seguridad de Ingreso Suplementario (SSI) o ayuda de Medicaid para pagar las primas de la Parte B de Medicare (Programas de Ahorros de Medicare). Medicare le brindará "Ayuda Adicional" que podría cubrir 85% al 100% de los costos de sus medicamentos recetados y es posible que también pague una parte o toda su prima de la Parte D de  Medicare.</a:t>
            </a:r>
          </a:p>
          <a:p>
            <a:r>
              <a:rPr lang="es-US" dirty="0" smtClean="0"/>
              <a:t>Si no cumple con una de las condiciones que anteceden es posible que califique para recibir Ayuda Adicional pero tendrá que iniciar una solicitud para obtenerla. Si piensa que califica pero no está seguro, de todas maneras debería iniciar la solicitud. Puede solicitar Ayuda Adicional en cualquier momento y, si se la niegan, puede volver a solicitarla si su situación cambia. La elegibilidad para Ayuda Adicional puede estar determinada por el Seguro Social o por su Oficina Estatal de Asistencia Médica (Medicaid). </a:t>
            </a:r>
          </a:p>
          <a:p>
            <a:r>
              <a:rPr lang="es-US" dirty="0" smtClean="0"/>
              <a:t>Los límites de recursos se anuncian en otoño. Las directrices del Nivel de Pobreza Federal (FPL) que se actualizan en forma anual los últimos días de enero (</a:t>
            </a:r>
            <a:r>
              <a:rPr lang="es-US" dirty="0">
                <a:hlinkClick r:id="rId3"/>
              </a:rPr>
              <a:t>aspe.hhs.gov/poverty-guidelines</a:t>
            </a:r>
            <a:r>
              <a:rPr lang="es-US" dirty="0" smtClean="0"/>
              <a:t>) y determinan los requisitos de nivel de ingresos para las personas que solicitan el programa de Subsidio por Bajos Ingresos (LIS) de la Parte D de Medicare, también denominado programa de "Ayuda Adicional". Es posible que califique para Ayuda Adicional en 2017 si su ingreso anual está debajo de $17,820 para una sola persona (o $24,030 para una pareja casada que convive o, incluso más, si tiene hijos o nietos a su cargo que viven con usted) Y si sus bienes están por debajo de $13,640 para una sola persona (o $27,250 si está casado). Estos montos cambian todos los años. Es posible que califique incluso si tiene un ingreso más alto (por ejemplo, si todavía trabaja, vive en Alaska o Hawái o tiene dependientes que viven con usted). Puede solicitar Ayuda Adicional completando una solicitud escrita que puede obtener llamando al Seguro Social al 1-800-772-1213. TTY: 1-800-325-0778. También puede iniciar una solicitud en línea en </a:t>
            </a:r>
            <a:r>
              <a:rPr lang="es-US" dirty="0">
                <a:hlinkClick r:id="rId4"/>
              </a:rPr>
              <a:t>ssa.gov/i1020</a:t>
            </a:r>
            <a:r>
              <a:rPr lang="es-US" dirty="0" smtClean="0"/>
              <a:t>; también puede iniciar la solicitud a través de su agencia de Medicaid estatal, o trabajando con una organización local, tales como el Programa Estatal de Asistencia con el Seguro Médico (SHIP).</a:t>
            </a:r>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2276110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347739" y="3791418"/>
            <a:ext cx="6453655" cy="5396125"/>
          </a:xfrm>
        </p:spPr>
        <p:txBody>
          <a:bodyPr>
            <a:normAutofit lnSpcReduction="10000"/>
          </a:bodyPr>
          <a:lstStyle/>
          <a:p>
            <a:pPr>
              <a:spcBef>
                <a:spcPts val="557"/>
              </a:spcBef>
              <a:defRPr/>
            </a:pPr>
            <a:r>
              <a:rPr lang="es-US" dirty="0" smtClean="0"/>
              <a:t>Si decide no unirse a un plan de Medicare para medicamentos en la primera oportunidad, es posible que tenga que pagar una multa mensual que se agrega a su prima mensual. Si tiene cobertura acreditable (se prevé que la cobertura pagará en promedio, el equivalente a la cobertura de medicamentos recetados estándar de Medicare) la primera vez que es elegible para Medicare, en general, puede mantener esa cobertura y no tendrá que pagar una multa si decide inscribirse en un plan de Medicare para medicamentos más adelante, siempre que sea una dentro de los 63 días posteriores a la finalización de su otra cobertura de medicamentos. Tampoco tendrá que pagar una prima más alta si recibe Ayuda Adicional para pagar por sus medicamentos recetados. </a:t>
            </a:r>
          </a:p>
          <a:p>
            <a:pPr>
              <a:spcBef>
                <a:spcPts val="557"/>
              </a:spcBef>
              <a:defRPr/>
            </a:pPr>
            <a:r>
              <a:rPr lang="es-US" dirty="0" smtClean="0"/>
              <a:t>La multa por inscripción tardía se calcula multiplicando 1 % de la tasa de la multa por la prima a nivel nacional para beneficiarios ($35.63 en 2017) por la cantidad de meses completos que haya pasado sin cobertura en los que era elegible pero no se registró en ningún plan de Medicare para medicamentos y durante los cuales tampoco tuvo otro tipo de cobertura acreditable. El cálculo de la multa no se basa en la prima del plan en el cual está inscrito. La cantidad total se redondea al $0.10 más cercano y se agrega a su prima mensual. La prima a nivel nacional para beneficiarios puede aumentar por año, por eso el monto de la multa también puede aumentar. Es posible que tenga que pagar esta multa mientras tenga un plan de Medicare para medicamentos. </a:t>
            </a:r>
          </a:p>
          <a:p>
            <a:pPr>
              <a:spcBef>
                <a:spcPts val="557"/>
              </a:spcBef>
              <a:defRPr/>
            </a:pPr>
            <a:r>
              <a:rPr lang="es-US" dirty="0" smtClean="0"/>
              <a:t>Este es un ejemplo de cómo calcular la multa por inscripción tardía a la Parte D para alguien que no se inscribió en la Parte D la primera vez que era elegible y no tuvo una cobertura de medicamentos acreditable por 31 meses.</a:t>
            </a:r>
          </a:p>
          <a:p>
            <a:r>
              <a:rPr lang="es-US" b="1" u="sng" dirty="0"/>
              <a:t>Este es el cálculo: </a:t>
            </a:r>
          </a:p>
          <a:p>
            <a:r>
              <a:rPr lang="es-US" dirty="0" smtClean="0"/>
              <a:t>0.31 (31% de multa) × $35.63 (prima para beneficiarios base de 2017) = $11.05 </a:t>
            </a:r>
          </a:p>
          <a:p>
            <a:r>
              <a:rPr lang="es-US" dirty="0" smtClean="0"/>
              <a:t>$11.05 (redondeado al $0.10 más próximo) = $11.10 </a:t>
            </a:r>
          </a:p>
          <a:p>
            <a:r>
              <a:rPr lang="es-US" dirty="0" smtClean="0"/>
              <a:t>$11.10 = multa mensual por inscripción tardía para 2017 en este caso</a:t>
            </a:r>
            <a:r>
              <a:rPr lang="en-US" dirty="0" smtClean="0"/>
              <a:t>	</a:t>
            </a:r>
          </a:p>
          <a:p>
            <a:pPr>
              <a:spcBef>
                <a:spcPts val="557"/>
              </a:spcBef>
              <a:defRPr/>
            </a:pPr>
            <a:r>
              <a:rPr lang="es-US" dirty="0" smtClean="0"/>
              <a:t>Después de unirse a un plan de Medicare para medicamentos, el plan le dirá si debe una multa y cuál será su prima. Es posible que tenga que pagar esta multa mientras tenga un plan de Medicare para medicamentos. Si no está de acuerdo con la multa por inscripción tardía es posible que tenga que pedirle a Medicare una revisión o una reconsideración. Necesitará completar un formulario de solicitud de reconsideración (que le enviará su plan) y podrá presentar evidencia que respalde su caso. </a:t>
            </a:r>
          </a:p>
        </p:txBody>
      </p:sp>
      <p:sp>
        <p:nvSpPr>
          <p:cNvPr id="4" name="Slide Image Placeholder 3"/>
          <p:cNvSpPr>
            <a:spLocks noGrp="1" noRot="1" noChangeAspect="1"/>
          </p:cNvSpPr>
          <p:nvPr>
            <p:ph type="sldImg"/>
          </p:nvPr>
        </p:nvSpPr>
        <p:spPr>
          <a:xfrm>
            <a:off x="719138" y="530225"/>
            <a:ext cx="5395912" cy="3036888"/>
          </a:xfrm>
        </p:spPr>
      </p:sp>
    </p:spTree>
    <p:extLst>
      <p:ext uri="{BB962C8B-B14F-4D97-AF65-F5344CB8AC3E}">
        <p14:creationId xmlns:p14="http://schemas.microsoft.com/office/powerpoint/2010/main" val="42734494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3"/>
          <p:cNvSpPr>
            <a:spLocks noGrp="1" noChangeArrowheads="1"/>
          </p:cNvSpPr>
          <p:nvPr>
            <p:ph type="body" idx="1"/>
          </p:nvPr>
        </p:nvSpPr>
        <p:spPr>
          <a:xfrm>
            <a:off x="716620" y="4065753"/>
            <a:ext cx="5769906" cy="4510476"/>
          </a:xfrm>
        </p:spPr>
        <p:txBody>
          <a:bodyPr/>
          <a:lstStyle/>
          <a:p>
            <a:r>
              <a:rPr lang="es-US" sz="1300" dirty="0"/>
              <a:t>En general, una persona es elegible para inscribirse en un Plan de Medicare para Medicamentos Recetados (PDP) si: </a:t>
            </a:r>
          </a:p>
          <a:p>
            <a:pPr marL="228567" indent="-228567">
              <a:buFont typeface="Wingdings" panose="05000000000000000000" pitchFamily="2" charset="2"/>
              <a:buChar char="§"/>
            </a:pPr>
            <a:r>
              <a:rPr lang="es-US" sz="1300" dirty="0"/>
              <a:t>está inscrito en la Parte A y/o Parte B de Medicare; </a:t>
            </a:r>
          </a:p>
          <a:p>
            <a:pPr marL="228567" indent="-228567">
              <a:buFont typeface="Wingdings" panose="05000000000000000000" pitchFamily="2" charset="2"/>
              <a:buChar char="§"/>
            </a:pPr>
            <a:r>
              <a:rPr lang="es-US" sz="1300" dirty="0"/>
              <a:t>reside permanentemente en el área de servicios de un PDP; </a:t>
            </a:r>
          </a:p>
          <a:p>
            <a:pPr marL="228567" indent="-228567">
              <a:buFont typeface="Wingdings" panose="05000000000000000000" pitchFamily="2" charset="2"/>
              <a:buChar char="§"/>
            </a:pPr>
            <a:r>
              <a:rPr lang="es-US" sz="1300" dirty="0"/>
              <a:t>es ciudadano estadounidense o está presente en forma legal en los Estados Unidos. </a:t>
            </a:r>
          </a:p>
          <a:p>
            <a:r>
              <a:rPr lang="es-US" sz="1300" dirty="0"/>
              <a:t>Una persona que vive en el exterior o está en la cárcel no es elegible para la Parte D ya que no puede cumplir con el requisito de residir permanentemente en el área de servicio de un plan de la Parte D.</a:t>
            </a:r>
          </a:p>
          <a:p>
            <a:r>
              <a:rPr lang="es-US" sz="1300" dirty="0"/>
              <a:t>La cobertura de medicamentos de Medicare no es automática para la mayoría de las personas con Medicare. Debe unirse al plan de Medicare para medicamentos para tener cobertura. Por lo tanto, aunque todas las personas con Medicare pueden acceder a esta cobertura, usted debe tomar medidas para obtenerla. Si califica para recibir Ayuda Adicional para pagar por sus medicamentos recetados, Medicare lo inscribirá en un plan de Medicare para medicamentos, a menos que renuncie a la cobertura o se una a un plan usted mismo. Solo puede ser miembro de un plan de Medicare para medicamentos a la vez.</a:t>
            </a:r>
          </a:p>
        </p:txBody>
      </p:sp>
      <p:sp>
        <p:nvSpPr>
          <p:cNvPr id="4" name="Slide Image Placeholder 3"/>
          <p:cNvSpPr>
            <a:spLocks noGrp="1" noRot="1" noChangeAspect="1"/>
          </p:cNvSpPr>
          <p:nvPr>
            <p:ph type="sldImg"/>
          </p:nvPr>
        </p:nvSpPr>
        <p:spPr>
          <a:xfrm>
            <a:off x="819150" y="552450"/>
            <a:ext cx="5667375" cy="3189288"/>
          </a:xfrm>
        </p:spPr>
      </p:sp>
    </p:spTree>
    <p:extLst>
      <p:ext uri="{BB962C8B-B14F-4D97-AF65-F5344CB8AC3E}">
        <p14:creationId xmlns:p14="http://schemas.microsoft.com/office/powerpoint/2010/main" val="275714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12021" y="3932697"/>
            <a:ext cx="5508172" cy="4441441"/>
          </a:xfrm>
        </p:spPr>
        <p:txBody>
          <a:bodyPr>
            <a:normAutofit fontScale="92500" lnSpcReduction="10000"/>
          </a:bodyPr>
          <a:lstStyle/>
          <a:p>
            <a:r>
              <a:rPr lang="es-US" dirty="0" smtClean="0"/>
              <a:t>Puede inscribirse en un Plan de la Parte D</a:t>
            </a:r>
          </a:p>
          <a:p>
            <a:pPr marL="165237" indent="-165237">
              <a:buFont typeface="Wingdings" panose="05000000000000000000" pitchFamily="2" charset="2"/>
              <a:buChar char="§"/>
            </a:pPr>
            <a:r>
              <a:rPr lang="es-US" dirty="0" smtClean="0"/>
              <a:t>La primera vez que es elegible para acceder a Medicare, tiene un Período de Inscripción Inicial (IEP) de 7 meses para la Parte D:</a:t>
            </a:r>
          </a:p>
          <a:p>
            <a:pPr lvl="1" indent="-165237">
              <a:buFont typeface="Arial" panose="020B0604020202020204" pitchFamily="34" charset="0"/>
              <a:buChar char="•"/>
            </a:pPr>
            <a:r>
              <a:rPr lang="es-US" dirty="0" smtClean="0"/>
              <a:t>Puede solicitar la inscripción hasta 3 meses antes del mes en el que comience a ser elegible para Medicare. La cobertura comenzará en la fecha que sea elegible para obtener Medicare.</a:t>
            </a:r>
          </a:p>
          <a:p>
            <a:pPr lvl="1" indent="-165237">
              <a:buFont typeface="Arial" panose="020B0604020202020204" pitchFamily="34" charset="0"/>
              <a:buChar char="•"/>
            </a:pPr>
            <a:r>
              <a:rPr lang="es-US" dirty="0" smtClean="0"/>
              <a:t>Si inicia la solicitud durante el mes de elegibilidad, entonces su cobertura de medicamentos de Medicare comienza el primer día del mes siguiente.</a:t>
            </a:r>
          </a:p>
          <a:p>
            <a:pPr lvl="1" indent="-165237">
              <a:buFont typeface="Arial" panose="020B0604020202020204" pitchFamily="34" charset="0"/>
              <a:buChar char="•"/>
            </a:pPr>
            <a:r>
              <a:rPr lang="es-US" dirty="0" smtClean="0"/>
              <a:t>Puede iniciar la solicitud durante los 3 meses posteriores a su mes de elegibilidad, y la cobertura comenzará el primer día del mes siguiente al mes en el que inicie su solicitud.</a:t>
            </a:r>
          </a:p>
          <a:p>
            <a:pPr marL="165237" indent="-165237">
              <a:buFont typeface="Wingdings" panose="05000000000000000000" pitchFamily="2" charset="2"/>
              <a:buChar char="§"/>
            </a:pPr>
            <a:r>
              <a:rPr lang="es-US" dirty="0" smtClean="0"/>
              <a:t>El período anual de Inscripción Abierta de Medicare para los planes Medicare Advantage y de Medicamentos Recetados de Medicare es del 15 de octubre al 7 de diciembre, y los cambios entran en vigencia el 1 de enero</a:t>
            </a:r>
          </a:p>
          <a:p>
            <a:pPr marL="165237" indent="-165237">
              <a:buFont typeface="Wingdings" panose="05000000000000000000" pitchFamily="2" charset="2"/>
              <a:buChar char="§"/>
            </a:pPr>
            <a:r>
              <a:rPr lang="es-US" dirty="0" smtClean="0"/>
              <a:t>Desde el 1 de enero hasta el 14 de febrero de cada año</a:t>
            </a:r>
          </a:p>
          <a:p>
            <a:pPr lvl="1" indent="-165237">
              <a:buFont typeface="Arial" panose="020B0604020202020204" pitchFamily="34" charset="0"/>
              <a:buChar char="•"/>
            </a:pPr>
            <a:r>
              <a:rPr lang="es-US" dirty="0" smtClean="0"/>
              <a:t>Si está en un Plan Medicare Advantage, puede dejar su plan y cambiarse a Medicare Original. Si se cambia, tiene hasta el 14 de febrero para unirse también al PDP de Medicare para agregar esta cobertura.</a:t>
            </a:r>
          </a:p>
          <a:p>
            <a:pPr lvl="1" indent="-165237">
              <a:buFont typeface="Arial" panose="020B0604020202020204" pitchFamily="34" charset="0"/>
              <a:buChar char="•"/>
            </a:pPr>
            <a:r>
              <a:rPr lang="es-US" dirty="0" smtClean="0"/>
              <a:t> La cobertura comenzará el primer día del mes después de que el plan reciba su formulario de inscripción. </a:t>
            </a:r>
          </a:p>
          <a:p>
            <a:pPr marL="165237" indent="-165237">
              <a:buFont typeface="Wingdings" panose="05000000000000000000" pitchFamily="2" charset="2"/>
              <a:buChar char="§"/>
            </a:pPr>
            <a:r>
              <a:rPr lang="es-US" dirty="0" smtClean="0"/>
              <a:t>1 de abril al 30 de junio (limitado)</a:t>
            </a:r>
          </a:p>
          <a:p>
            <a:pPr lvl="1" indent="-165237">
              <a:buFont typeface="Arial" panose="020B0604020202020204" pitchFamily="34" charset="0"/>
              <a:buChar char="•"/>
            </a:pPr>
            <a:r>
              <a:rPr lang="es-US" dirty="0" smtClean="0"/>
              <a:t>Si no tiene cobertura de la Parte A de Medicare y se inscribe en la Parte B durante el Período de Inscripción General de la Parte B (1 de enero al 31 de marzo), puede inscribirse para un plan de Medicare para Medicamentos Recetados del 1 de abril al 30 de junio cada año. Su cobertura comienza el 1 de julio.</a:t>
            </a:r>
            <a:endParaRPr lang="es-US" dirty="0"/>
          </a:p>
          <a:p>
            <a:pPr lvl="1" indent="-165237">
              <a:buFont typeface="Arial" panose="020B0604020202020204" pitchFamily="34" charset="0"/>
              <a:buChar char="•"/>
            </a:pPr>
            <a:endParaRPr lang="es-US" dirty="0"/>
          </a:p>
          <a:p>
            <a:pPr lvl="1"/>
            <a:endParaRPr lang="es-US" dirty="0"/>
          </a:p>
          <a:p>
            <a:pPr lvl="1"/>
            <a:endParaRPr lang="es-US" dirty="0"/>
          </a:p>
          <a:p>
            <a:endParaRPr lang="es-US" dirty="0"/>
          </a:p>
        </p:txBody>
      </p:sp>
      <p:sp>
        <p:nvSpPr>
          <p:cNvPr id="7" name="Slide Image Placeholder 6"/>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13853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Notes Placeholder 2"/>
          <p:cNvSpPr>
            <a:spLocks noGrp="1"/>
          </p:cNvSpPr>
          <p:nvPr>
            <p:ph type="body" idx="1"/>
          </p:nvPr>
        </p:nvSpPr>
        <p:spPr>
          <a:xfrm>
            <a:off x="319919" y="3809425"/>
            <a:ext cx="6231467" cy="4608630"/>
          </a:xfrm>
        </p:spPr>
        <p:txBody>
          <a:bodyPr>
            <a:normAutofit fontScale="92500"/>
          </a:bodyPr>
          <a:lstStyle/>
          <a:p>
            <a:pPr>
              <a:lnSpc>
                <a:spcPct val="110000"/>
              </a:lnSpc>
            </a:pPr>
            <a:r>
              <a:rPr lang="es-US" dirty="0" smtClean="0"/>
              <a:t>Puede cambiar su cobertura de medicamentos recetados de Medicare cuando ocurren ciertos eventos en su vida. Estas oportunidades de hacer cambios se llaman Períodos Especiales de Inscripción (SEP). Cada SEP tiene reglas distintas sobre cuándo puede hacer cambios y el tipo de cambios que puede hacer. Estas oportunidades de hacer cambios se agregan a los períodos de inscripción regulares que ocurren cada año. Los SEP detallados a continuación son ejemplos. La lista no contempla todas las situaciones: </a:t>
            </a:r>
          </a:p>
          <a:p>
            <a:pPr marL="165237" indent="-165237">
              <a:lnSpc>
                <a:spcPct val="110000"/>
              </a:lnSpc>
              <a:buFont typeface="Wingdings" panose="05000000000000000000" pitchFamily="2" charset="2"/>
              <a:buChar char="§"/>
            </a:pPr>
            <a:r>
              <a:rPr lang="es-US" dirty="0" smtClean="0"/>
              <a:t>Si se traslada permanentemente a un sitio distinto del área de servicio del plan.</a:t>
            </a:r>
          </a:p>
          <a:p>
            <a:pPr marL="165237" indent="-165237">
              <a:lnSpc>
                <a:spcPct val="110000"/>
              </a:lnSpc>
              <a:buFont typeface="Wingdings" panose="05000000000000000000" pitchFamily="2" charset="2"/>
              <a:buChar char="§"/>
            </a:pPr>
            <a:r>
              <a:rPr lang="es-US" dirty="0" smtClean="0"/>
              <a:t>Si pierde otra cobertura de medicamentos recetados acreditable</a:t>
            </a:r>
          </a:p>
          <a:p>
            <a:pPr marL="165237" indent="-165237">
              <a:lnSpc>
                <a:spcPct val="110000"/>
              </a:lnSpc>
              <a:buFont typeface="Wingdings" panose="05000000000000000000" pitchFamily="2" charset="2"/>
              <a:buChar char="§"/>
            </a:pPr>
            <a:r>
              <a:rPr lang="es-US" dirty="0" smtClean="0"/>
              <a:t>Si no se le informó adecuadamente sobre que su otra cobertura no era acreditable, o que la cobertura se redujo, por lo que ya no es acreditable.</a:t>
            </a:r>
          </a:p>
          <a:p>
            <a:pPr marL="165237" indent="-165237">
              <a:lnSpc>
                <a:spcPct val="110000"/>
              </a:lnSpc>
              <a:buFont typeface="Wingdings" panose="05000000000000000000" pitchFamily="2" charset="2"/>
              <a:buChar char="§"/>
            </a:pPr>
            <a:r>
              <a:rPr lang="es-US" dirty="0" smtClean="0"/>
              <a:t>Cuando ingresa a un centro de cuidado a largo plazo, vive allí o se retira de este.</a:t>
            </a:r>
          </a:p>
          <a:p>
            <a:pPr marL="165237" indent="-165237">
              <a:lnSpc>
                <a:spcPct val="110000"/>
              </a:lnSpc>
              <a:buFont typeface="Wingdings" panose="05000000000000000000" pitchFamily="2" charset="2"/>
              <a:buChar char="§"/>
            </a:pPr>
            <a:r>
              <a:rPr lang="es-US" dirty="0" smtClean="0"/>
              <a:t>Si cumple con los requisitos para recibir Ayuda Adicional, tiene un SEP en curso y puede modificar su plan de Medicare para medicamentos en cualquier momento.</a:t>
            </a:r>
          </a:p>
          <a:p>
            <a:pPr marL="165237" indent="-165237">
              <a:lnSpc>
                <a:spcPct val="110000"/>
              </a:lnSpc>
              <a:buFont typeface="Wingdings" panose="05000000000000000000" pitchFamily="2" charset="2"/>
              <a:buChar char="§"/>
            </a:pPr>
            <a:r>
              <a:rPr lang="es-US" dirty="0" smtClean="0"/>
              <a:t>Si pertenece a un programa estatal de ayuda para farmacias </a:t>
            </a:r>
          </a:p>
          <a:p>
            <a:pPr marL="165237" indent="-165237">
              <a:lnSpc>
                <a:spcPct val="110000"/>
              </a:lnSpc>
              <a:buFont typeface="Wingdings" panose="05000000000000000000" pitchFamily="2" charset="2"/>
              <a:buChar char="§"/>
            </a:pPr>
            <a:r>
              <a:rPr lang="es-US" dirty="0" smtClean="0"/>
              <a:t>Si se une o cambia a un plan de 5 estrellas</a:t>
            </a:r>
            <a:endParaRPr lang="es-US" dirty="0"/>
          </a:p>
          <a:p>
            <a:pPr marL="165237" indent="-165237">
              <a:lnSpc>
                <a:spcPct val="110000"/>
              </a:lnSpc>
              <a:buFont typeface="Wingdings" panose="05000000000000000000" pitchFamily="2" charset="2"/>
              <a:buChar char="§"/>
            </a:pPr>
            <a:r>
              <a:rPr lang="es-US" dirty="0" smtClean="0"/>
              <a:t>Otras ocasiones excepcionales, como por ejemplo, si ya no clasifica para ayuda adicional.</a:t>
            </a:r>
          </a:p>
          <a:p>
            <a:pPr marL="0" lvl="1">
              <a:lnSpc>
                <a:spcPct val="110000"/>
              </a:lnSpc>
            </a:pPr>
            <a:r>
              <a:rPr lang="es-US" b="1" dirty="0"/>
              <a:t>NOTA</a:t>
            </a:r>
            <a:r>
              <a:rPr lang="es-US" dirty="0" smtClean="0"/>
              <a:t>: Es importante recordar que los SEP para las Partes B y D tienen diferentes marcos temporales en los que puede inscribirse para tener cobertura. Es posible que sea elegible para un SEP para la Parte B de Medicare si tiene más de 65 años y usted (o su cónyuge) todavía están trabajando y tienen seguro médico a través de un empleo activo actual. Su SEP de la Parte B durará 8 meses y comienza el mes después de que termine su empleo. Sin embargo, su SEP de la Parte D dura solo 2 meses completos después del mes en el que finaliza su cobertura. </a:t>
            </a:r>
          </a:p>
          <a:p>
            <a:pPr lvl="1"/>
            <a:endParaRPr lang="es-US" dirty="0"/>
          </a:p>
        </p:txBody>
      </p:sp>
      <p:sp>
        <p:nvSpPr>
          <p:cNvPr id="4" name="Slide Image Placeholder 3"/>
          <p:cNvSpPr>
            <a:spLocks noGrp="1" noRot="1" noChangeAspect="1"/>
          </p:cNvSpPr>
          <p:nvPr>
            <p:ph type="sldImg"/>
          </p:nvPr>
        </p:nvSpPr>
        <p:spPr>
          <a:xfrm>
            <a:off x="660400" y="593725"/>
            <a:ext cx="5397500" cy="3036888"/>
          </a:xfrm>
        </p:spPr>
      </p:sp>
    </p:spTree>
    <p:extLst>
      <p:ext uri="{BB962C8B-B14F-4D97-AF65-F5344CB8AC3E}">
        <p14:creationId xmlns:p14="http://schemas.microsoft.com/office/powerpoint/2010/main" val="2238138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r>
              <a:rPr lang="es-US" dirty="0" smtClean="0"/>
              <a:t>Otra forma de obtener su cobertura de Medicare es a través de un plan Medicare Advantage (MA). </a:t>
            </a:r>
          </a:p>
          <a:p>
            <a:r>
              <a:rPr lang="es-US" dirty="0" smtClean="0"/>
              <a:t>Los planes MA (Parte C), como una Organización para el Mantenimiento de la Salud (HMO) o una Organización de Proveedores Preferidos (PPO), cubren los servicios y suministros de las Partes A y B. Además, puede incluir la cobertura de Medicare para medicamentos recetados (MA-PD). Puede agregar un plan de la Parte D a un Plan Privado de Pago por Servicio de Medicare, o una Cuenta de Ahorros Médicos de Medicare (MSA) que no tenga incluida la cobertura de medicamentos recetados. No puede agregar un plan de la Parte D un plan de HMO o PPO de Medicare sin cobertura de medicamentos. Visite </a:t>
            </a:r>
            <a:r>
              <a:rPr lang="es-US" dirty="0" smtClean="0">
                <a:hlinkClick r:id="rId3"/>
              </a:rPr>
              <a:t>Medicare.gov/Pubs/pdf/11135-Prescription-Drug-Coverage-with-MA-MCP.pdf</a:t>
            </a:r>
            <a:r>
              <a:rPr lang="es-US" dirty="0" smtClean="0"/>
              <a:t> para acceder a la publicación "Cómo funciona la cobertura de medicamentos recetados con un Plan Medicare Advantage o un Plan de Costo Medicare".</a:t>
            </a:r>
          </a:p>
          <a:p>
            <a:r>
              <a:rPr lang="es-US" dirty="0" smtClean="0"/>
              <a:t>Las pólizas de Medigap no funcionan con estos planes. Si se incorpora a un Plan MA, no puede usar su póliza del Seguro suplementario de Medicare (Medigap) para pagar por los gastos directos de su bolsillo que tiene en el Plan Medicare Advantage.</a:t>
            </a:r>
          </a:p>
          <a:p>
            <a:pPr lvl="1"/>
            <a:endParaRPr lang="es-US" dirty="0"/>
          </a:p>
          <a:p>
            <a:endParaRPr lang="es-US" dirty="0"/>
          </a:p>
        </p:txBody>
      </p:sp>
    </p:spTree>
    <p:extLst>
      <p:ext uri="{BB962C8B-B14F-4D97-AF65-F5344CB8AC3E}">
        <p14:creationId xmlns:p14="http://schemas.microsoft.com/office/powerpoint/2010/main" val="273557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5"/>
            <a:ext cx="6220339" cy="4594399"/>
          </a:xfrm>
        </p:spPr>
        <p:txBody>
          <a:bodyPr>
            <a:normAutofit lnSpcReduction="10000"/>
          </a:bodyPr>
          <a:lstStyle/>
          <a:p>
            <a:r>
              <a:rPr lang="es-US" dirty="0" smtClean="0"/>
              <a:t>A continuación, se describe más detalladamente lo que está cubierto en virtud de la Parte A:</a:t>
            </a:r>
            <a:endParaRPr lang="es-US" dirty="0"/>
          </a:p>
          <a:p>
            <a:pPr marL="174668" indent="-174668">
              <a:buFont typeface="Wingdings" panose="05000000000000000000" pitchFamily="2" charset="2"/>
              <a:buChar char="§"/>
            </a:pPr>
            <a:r>
              <a:rPr lang="es-US" dirty="0" smtClean="0"/>
              <a:t>Cuidados durante la internación: habitación semiprivada, comidas, cuidados generales, otros suministros y servicios de hospital, así como también centros de rehabilitación de internación y cuidados de salud mental para pacientes internados en un hospital psiquiátrico (límite de 190 días). </a:t>
            </a:r>
          </a:p>
          <a:p>
            <a:pPr marL="165237" indent="-165237" fontAlgn="base">
              <a:spcBef>
                <a:spcPts val="611"/>
              </a:spcBef>
              <a:buFont typeface="Wingdings" panose="05000000000000000000" pitchFamily="2" charset="2"/>
              <a:buChar char="§"/>
            </a:pPr>
            <a:r>
              <a:rPr lang="es-US" b="1" dirty="0"/>
              <a:t>Todas las personas con la Parte A están cubiertas para cuidados durante la internación cuando todas estas condiciones se cumplen:</a:t>
            </a:r>
          </a:p>
          <a:p>
            <a:pPr marL="440630" indent="-220316" fontAlgn="base">
              <a:spcBef>
                <a:spcPts val="611"/>
              </a:spcBef>
              <a:buFont typeface="Arial" panose="020B0604020202020204" pitchFamily="34" charset="0"/>
              <a:buChar char="•"/>
            </a:pPr>
            <a:r>
              <a:rPr lang="es-US" dirty="0" smtClean="0"/>
              <a:t>Un médico emite una orden oficial que indica que usted necesita 2 o más noches de cuidados necesarios por razones médicas para tratar su enfermedad o lesión y el hospital lo admite formalmente.</a:t>
            </a:r>
          </a:p>
          <a:p>
            <a:pPr marL="440630" indent="-220316" fontAlgn="base">
              <a:spcBef>
                <a:spcPts val="611"/>
              </a:spcBef>
              <a:buFont typeface="Arial" panose="020B0604020202020204" pitchFamily="34" charset="0"/>
              <a:buChar char="•"/>
            </a:pPr>
            <a:r>
              <a:rPr lang="es-US" dirty="0" smtClean="0"/>
              <a:t>Necesita el tipo de cuidados que únicamente le pueden brindar en un hospital.</a:t>
            </a:r>
          </a:p>
          <a:p>
            <a:pPr marL="440630" indent="-220316" fontAlgn="base">
              <a:spcBef>
                <a:spcPts val="611"/>
              </a:spcBef>
              <a:buFont typeface="Arial" panose="020B0604020202020204" pitchFamily="34" charset="0"/>
              <a:buChar char="•"/>
            </a:pPr>
            <a:r>
              <a:rPr lang="es-US" dirty="0" smtClean="0"/>
              <a:t>El hospital acepta Medicare.</a:t>
            </a:r>
          </a:p>
          <a:p>
            <a:pPr marL="440630" indent="-220316" fontAlgn="base">
              <a:spcBef>
                <a:spcPts val="611"/>
              </a:spcBef>
              <a:buFont typeface="Arial" panose="020B0604020202020204" pitchFamily="34" charset="0"/>
              <a:buChar char="•"/>
            </a:pPr>
            <a:r>
              <a:rPr lang="es-US" dirty="0" smtClean="0"/>
              <a:t>El Comité de Revisión de Utilización del hospital autoriza su estadía mientras está en un hospital.</a:t>
            </a:r>
          </a:p>
          <a:p>
            <a:pPr marL="174668" indent="-174668">
              <a:buFont typeface="Wingdings" panose="05000000000000000000" pitchFamily="2" charset="2"/>
              <a:buChar char="§"/>
            </a:pPr>
            <a:r>
              <a:rPr lang="es-US" b="1" dirty="0" smtClean="0"/>
              <a:t>Cuidados en un centro de enfermería especializada (SNF) para pacientes internados</a:t>
            </a:r>
            <a:r>
              <a:rPr lang="es-US" dirty="0" smtClean="0"/>
              <a:t> (no es cuidado a largo plazo, ni de acompañante) si cumple con determinados criterios. Los cuidados especializados implican cuidados seguros y efectivos brindados por personal de enfermería especializada o de rehabilitación. El personal de enfermería especializada y terapia incluye enfermeras registradas, enfermeras licenciadas prácticas y profesionales, fisioterapeutas y terapeutas ocupacionales, patólogos del habla-lenguaje y audiólogos. </a:t>
            </a:r>
            <a:endParaRPr lang="es-US" dirty="0"/>
          </a:p>
          <a:p>
            <a:pPr fontAlgn="base">
              <a:spcBef>
                <a:spcPts val="611"/>
              </a:spcBef>
            </a:pPr>
            <a:r>
              <a:rPr lang="es-US" dirty="0" smtClean="0"/>
              <a:t>Medicare no pagará las facturas médicas o del hospital si no reside legalmente en los Estados Unidos. Además, en la mayoría de las situaciones, Medicare no pagará las facturas médicas o del hospital si está en la cárcel. </a:t>
            </a:r>
          </a:p>
          <a:p>
            <a:pPr>
              <a:spcBef>
                <a:spcPts val="611"/>
              </a:spcBef>
            </a:pPr>
            <a:endParaRPr lang="es-US" dirty="0"/>
          </a:p>
          <a:p>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6830806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98475"/>
            <a:ext cx="5575300" cy="3136900"/>
          </a:xfrm>
        </p:spPr>
      </p:sp>
      <p:sp>
        <p:nvSpPr>
          <p:cNvPr id="3" name="Notes Placeholder 2"/>
          <p:cNvSpPr>
            <a:spLocks noGrp="1"/>
          </p:cNvSpPr>
          <p:nvPr>
            <p:ph type="body" idx="1"/>
          </p:nvPr>
        </p:nvSpPr>
        <p:spPr>
          <a:xfrm>
            <a:off x="180475" y="3846753"/>
            <a:ext cx="6677526" cy="5357405"/>
          </a:xfrm>
        </p:spPr>
        <p:txBody>
          <a:bodyPr>
            <a:normAutofit fontScale="85000" lnSpcReduction="20000"/>
          </a:bodyPr>
          <a:lstStyle/>
          <a:p>
            <a:pPr defTabSz="931580">
              <a:lnSpc>
                <a:spcPct val="120000"/>
              </a:lnSpc>
              <a:spcBef>
                <a:spcPts val="578"/>
              </a:spcBef>
              <a:defRPr/>
            </a:pPr>
            <a:r>
              <a:rPr lang="es-US" sz="1300" dirty="0"/>
              <a:t>Si se inscribe en un plan Medicare Advantage (MA), es posible que deba usar una red de médicos y/u hospitales (las instalaciones y proveedores que ha contratado su plan para brindar servicios de atención de la salud).</a:t>
            </a:r>
          </a:p>
          <a:p>
            <a:pPr defTabSz="931580">
              <a:lnSpc>
                <a:spcPct val="120000"/>
              </a:lnSpc>
              <a:spcBef>
                <a:spcPts val="578"/>
              </a:spcBef>
              <a:defRPr/>
            </a:pPr>
            <a:r>
              <a:rPr lang="es-US" sz="1300" dirty="0"/>
              <a:t>Existen 4 tipos principales de planes MA. No todos los planes están disponibles en todas las áreas:</a:t>
            </a:r>
          </a:p>
          <a:p>
            <a:pPr marL="174668" indent="-174668">
              <a:lnSpc>
                <a:spcPct val="120000"/>
              </a:lnSpc>
              <a:spcBef>
                <a:spcPts val="578"/>
              </a:spcBef>
              <a:buFont typeface="Wingdings" panose="05000000000000000000" pitchFamily="2" charset="2"/>
              <a:buChar char="§"/>
            </a:pPr>
            <a:r>
              <a:rPr lang="es-US" sz="1300" dirty="0"/>
              <a:t>Planes de Organización para el Mantenimiento de la Salud (HMO): recibe atención y servicios de médicos u hospitales dentro de la red del plan. Si recibe atención fuera de la red del plan, es posible que deba pagar el costo completo. Es posible que necesite una derivación para ver a determinados médicos especialistas.</a:t>
            </a:r>
          </a:p>
          <a:p>
            <a:pPr marL="174668" indent="-174668">
              <a:lnSpc>
                <a:spcPct val="120000"/>
              </a:lnSpc>
              <a:spcBef>
                <a:spcPts val="578"/>
              </a:spcBef>
              <a:buFont typeface="Wingdings" panose="05000000000000000000" pitchFamily="2" charset="2"/>
              <a:buChar char="§"/>
            </a:pPr>
            <a:r>
              <a:rPr lang="es-US" sz="1300" dirty="0"/>
              <a:t>Planes de Organización de Proveedores Preferidos (PPO) de Medicare: cuenta con una red de médicos y hospitales pero con un plan PPO también puede utilizar proveedores fuera de la red para servicios cubiertos, generalmente por un costo más elevado. </a:t>
            </a:r>
          </a:p>
          <a:p>
            <a:pPr marL="174668" indent="-174668">
              <a:lnSpc>
                <a:spcPct val="120000"/>
              </a:lnSpc>
              <a:spcBef>
                <a:spcPts val="578"/>
              </a:spcBef>
              <a:buFont typeface="Wingdings" panose="05000000000000000000" pitchFamily="2" charset="2"/>
              <a:buChar char="§"/>
            </a:pPr>
            <a:r>
              <a:rPr lang="es-US" sz="1300" dirty="0"/>
              <a:t>Planes Privados de Pago por Servicio (PFFS) de Medicare: puede ir a cualquier médico u hospital aprobado por Medicare que acepte los términos de pago del plan y acceda a tratarlo. Si se inscribe en un plan PFFS que tiene una red, también puede atenderse con cualquiera de los proveedores de la red que hayan accedido a tratar siempre a miembros del plan. Además, puede elegir un médico, hospital u otro proveedor fuera de la red que acepte los términos del plan, pero deberá pagar más. </a:t>
            </a:r>
          </a:p>
          <a:p>
            <a:pPr marL="174668" indent="-174668">
              <a:lnSpc>
                <a:spcPct val="120000"/>
              </a:lnSpc>
              <a:spcBef>
                <a:spcPts val="578"/>
              </a:spcBef>
              <a:buFont typeface="Wingdings" panose="05000000000000000000" pitchFamily="2" charset="2"/>
              <a:buChar char="§"/>
            </a:pPr>
            <a:r>
              <a:rPr lang="es-US" sz="1300" dirty="0"/>
              <a:t>Planes de Necesidades Especiales (SNP) de Medicare: estos planes están diseñados para proporcionar administración de cuidados orientada, experiencia especial de los proveedores del plan y beneficios ajustados a las condiciones de quien se inscribe. Por lo general, debe recibir los servicios y atención médica de médicos, otros proveedores de servicios de salud u hospitales en la red del plan.</a:t>
            </a:r>
          </a:p>
          <a:p>
            <a:pPr marL="0" lvl="1" defTabSz="931580">
              <a:lnSpc>
                <a:spcPct val="120000"/>
              </a:lnSpc>
              <a:spcBef>
                <a:spcPts val="578"/>
              </a:spcBef>
              <a:defRPr/>
            </a:pPr>
            <a:r>
              <a:rPr lang="es-US" sz="1300" dirty="0">
                <a:solidFill>
                  <a:prstClr val="black"/>
                </a:solidFill>
              </a:rPr>
              <a:t>Puede haber disponible 2 tipos de planes menos comunes.</a:t>
            </a:r>
            <a:endParaRPr lang="es-US" sz="1300" dirty="0"/>
          </a:p>
          <a:p>
            <a:pPr marL="174668" indent="-174668">
              <a:lnSpc>
                <a:spcPct val="120000"/>
              </a:lnSpc>
              <a:spcBef>
                <a:spcPts val="578"/>
              </a:spcBef>
              <a:buFont typeface="Wingdings" panose="05000000000000000000" pitchFamily="2" charset="2"/>
              <a:buChar char="§"/>
            </a:pPr>
            <a:r>
              <a:rPr lang="es-US" sz="1300" dirty="0"/>
              <a:t>Planes de HMO Punto de servicio (HMOPOS): en ciertos planes de HMO puede optar por no usar la red para determinados servicios, generalmente por un costo más elevado. Esto se conoce como una HMO con opción de punto de servicio (POS). </a:t>
            </a:r>
          </a:p>
          <a:p>
            <a:pPr marL="174668" indent="-174668">
              <a:lnSpc>
                <a:spcPct val="120000"/>
              </a:lnSpc>
              <a:spcBef>
                <a:spcPts val="578"/>
              </a:spcBef>
              <a:buFont typeface="Wingdings" panose="05000000000000000000" pitchFamily="2" charset="2"/>
              <a:buChar char="§"/>
            </a:pPr>
            <a:r>
              <a:rPr lang="es-US" sz="1300" dirty="0"/>
              <a:t>Planes de Cuenta de Ahorros Médicos (MSA) de Medicare: se trata de planes que combinan un plan de salud con deducible alto con una cuenta bancaria. Medicare deposita el dinero en la cuenta y usted lo usa para pagar por sus servicios de atención médica. </a:t>
            </a:r>
          </a:p>
          <a:p>
            <a:pPr>
              <a:lnSpc>
                <a:spcPct val="120000"/>
              </a:lnSpc>
              <a:spcBef>
                <a:spcPts val="578"/>
              </a:spcBef>
            </a:pPr>
            <a:r>
              <a:rPr lang="es-US" sz="1300" dirty="0"/>
              <a:t>Los planes PFFS y MSA no son planes de cuidado coordinados, por ende, los inscritos a estos tipos de planes no tienen que acudir obligatoriamente a un proveedor o red de proveedores para coordinar coordinen su atención.  </a:t>
            </a:r>
            <a:endParaRPr lang="es-US" dirty="0"/>
          </a:p>
          <a:p>
            <a:pPr>
              <a:lnSpc>
                <a:spcPct val="120000"/>
              </a:lnSpc>
              <a:spcBef>
                <a:spcPts val="578"/>
              </a:spcBef>
            </a:pPr>
            <a:endParaRPr lang="es-US" dirty="0"/>
          </a:p>
        </p:txBody>
      </p:sp>
    </p:spTree>
    <p:extLst>
      <p:ext uri="{BB962C8B-B14F-4D97-AF65-F5344CB8AC3E}">
        <p14:creationId xmlns:p14="http://schemas.microsoft.com/office/powerpoint/2010/main" val="10903650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43349" y="4214816"/>
            <a:ext cx="6363928" cy="4862815"/>
          </a:xfrm>
        </p:spPr>
        <p:txBody>
          <a:bodyPr/>
          <a:lstStyle/>
          <a:p>
            <a:pPr marL="174668" indent="-174668">
              <a:buFont typeface="Wingdings" panose="05000000000000000000" pitchFamily="2" charset="2"/>
              <a:buChar char="§"/>
            </a:pPr>
            <a:r>
              <a:rPr lang="es-US" sz="1400" dirty="0" smtClean="0"/>
              <a:t>Si se inscribe en un plan Medicare Advantage (MA): </a:t>
            </a:r>
          </a:p>
          <a:p>
            <a:pPr marL="354189" lvl="1" indent="-176286">
              <a:buFont typeface="Arial" panose="020B0604020202020204" pitchFamily="34" charset="0"/>
              <a:buChar char="•"/>
            </a:pPr>
            <a:r>
              <a:rPr lang="es-US" sz="1400" dirty="0" smtClean="0"/>
              <a:t>Seguirá inscrito en Medicare con todos los derechos y la cobertura.</a:t>
            </a:r>
          </a:p>
          <a:p>
            <a:pPr marL="354189" lvl="1" indent="-176286">
              <a:buFont typeface="Arial" panose="020B0604020202020204" pitchFamily="34" charset="0"/>
              <a:buChar char="•"/>
            </a:pPr>
            <a:r>
              <a:rPr lang="es-US" sz="1400" dirty="0" smtClean="0"/>
              <a:t>Seguirá recibiendo los servicios cubiertos por las Partes A y B, pero en este caso los cubrirá el Plan MA (debe tener tanto la Parte A como Parte B para inscribirse a un Plan MA).</a:t>
            </a:r>
          </a:p>
          <a:p>
            <a:pPr marL="354189" lvl="1" indent="-176286">
              <a:buFont typeface="Arial" panose="020B0604020202020204" pitchFamily="34" charset="0"/>
              <a:buChar char="•"/>
            </a:pPr>
            <a:r>
              <a:rPr lang="es-US" sz="1400" dirty="0" smtClean="0"/>
              <a:t>Puede elegir un plan que incluya cobertura de medicamentos recetados. </a:t>
            </a:r>
          </a:p>
          <a:p>
            <a:pPr marL="580621" lvl="2" indent="-176290">
              <a:buSzPct val="50000"/>
              <a:buFont typeface="Wingdings" panose="05000000000000000000" pitchFamily="2" charset="2"/>
              <a:buChar char="q"/>
            </a:pPr>
            <a:r>
              <a:rPr lang="es-US" sz="1400" dirty="0" smtClean="0"/>
              <a:t>Los beneficios y gastos compartidos pueden variar.</a:t>
            </a:r>
          </a:p>
          <a:p>
            <a:pPr marL="354189" lvl="1" indent="-176286">
              <a:buFont typeface="Arial" panose="020B0604020202020204" pitchFamily="34" charset="0"/>
              <a:buChar char="•"/>
            </a:pPr>
            <a:r>
              <a:rPr lang="es-US" sz="1400" dirty="0" smtClean="0"/>
              <a:t>Puede elegir un plan que incluya beneficios adicionales, como cobertura para cuidados dentales o de la visión, a cargo de los gastos del plan (no los cubre Medicare).</a:t>
            </a:r>
          </a:p>
          <a:p>
            <a:pPr marL="335063" indent="-166766" fontAlgn="base">
              <a:buSzPct val="100000"/>
              <a:buFont typeface="Arial" panose="020B0604020202020204" pitchFamily="34" charset="0"/>
              <a:buChar char="•"/>
            </a:pPr>
            <a:r>
              <a:rPr lang="es-US" sz="1400" dirty="0" smtClean="0"/>
              <a:t>Los planes MA no pueden cobrar más que Medicare Original por determinados servicios, como quimioterapia, diálisis y cuidado en un centro de enfermería especializada.</a:t>
            </a:r>
          </a:p>
          <a:p>
            <a:pPr marL="335063" indent="-166766" fontAlgn="base">
              <a:buSzPct val="100000"/>
              <a:buFont typeface="Arial" panose="020B0604020202020204" pitchFamily="34" charset="0"/>
              <a:buChar char="•"/>
            </a:pPr>
            <a:r>
              <a:rPr lang="es-US" sz="1400" dirty="0" smtClean="0"/>
              <a:t>Los planes MA tienen un límite anual en los costos de su bolsillo por los servicios médicos. Una vez que alcance este límite, no pagará nada por los servicios cubiertos. Este límite puede ser diferente entre los planes MA y pueden cambiar cada año. Deberá tener esto en cuenta cuando elija un plan.</a:t>
            </a:r>
          </a:p>
          <a:p>
            <a:pPr marL="174671" indent="-174671" fontAlgn="base">
              <a:buFont typeface="Wingdings" panose="05000000000000000000" pitchFamily="2" charset="2"/>
              <a:buChar char="§"/>
            </a:pPr>
            <a:r>
              <a:rPr lang="es-US" sz="1400" dirty="0" smtClean="0"/>
              <a:t>No podrá usar una póliza de Medigap con un plan MA.</a:t>
            </a:r>
          </a:p>
          <a:p>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20420613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745464" y="3703638"/>
            <a:ext cx="5608320" cy="5278129"/>
          </a:xfrm>
        </p:spPr>
        <p:txBody>
          <a:bodyPr/>
          <a:lstStyle/>
          <a:p>
            <a:pPr>
              <a:spcBef>
                <a:spcPts val="589"/>
              </a:spcBef>
            </a:pPr>
            <a:r>
              <a:rPr lang="es-US" dirty="0" smtClean="0"/>
              <a:t>Si se une a un plan Medicare Advantage (MA) debe continuar pagando la prima mensual de la Parte B de Medicare. La prima de la Parte B en 2017 es de $109 para la mayoría de las personas; de $134 para aquellos a quienes no se “mantiene indemnes (o que no están protegidos de un aumento en su prima de la Parte B debido a que no se realizó un ajuste del costo de vida del Seguro Social durante 2017).”</a:t>
            </a:r>
            <a:endParaRPr lang="es-US" dirty="0" smtClean="0">
              <a:ea typeface="Arial" pitchFamily="84" charset="0"/>
              <a:cs typeface="Arial" pitchFamily="84" charset="0"/>
            </a:endParaRPr>
          </a:p>
          <a:p>
            <a:pPr>
              <a:spcBef>
                <a:spcPts val="589"/>
              </a:spcBef>
            </a:pPr>
            <a:r>
              <a:rPr lang="es-US" dirty="0" smtClean="0"/>
              <a:t>Algunos planes pueden pagar la totalidad o una parte de la prima de la Parte B por usted.</a:t>
            </a:r>
          </a:p>
          <a:p>
            <a:pPr marL="167398" indent="-167398">
              <a:spcBef>
                <a:spcPts val="589"/>
              </a:spcBef>
              <a:buFont typeface="Wingdings" panose="05000000000000000000" pitchFamily="2" charset="2"/>
              <a:buChar char="§"/>
            </a:pPr>
            <a:r>
              <a:rPr lang="es-US" dirty="0" smtClean="0"/>
              <a:t>Algunas personas pueden ser elegibles para recibir asistencia estatal (programas para las personas con Medicare que tienen ingresos y recursos limitados). Consulte las diapositivas 29 y 64.</a:t>
            </a:r>
            <a:endParaRPr lang="es-US" dirty="0">
              <a:ea typeface="Arial" pitchFamily="84" charset="0"/>
              <a:cs typeface="Arial" pitchFamily="84" charset="0"/>
            </a:endParaRPr>
          </a:p>
          <a:p>
            <a:pPr>
              <a:spcBef>
                <a:spcPts val="589"/>
              </a:spcBef>
            </a:pPr>
            <a:r>
              <a:rPr lang="es-US" dirty="0" smtClean="0"/>
              <a:t>Cuando se une a un plan MA es posible que tenga otros costos, por ejemplo:</a:t>
            </a:r>
          </a:p>
          <a:p>
            <a:pPr marL="167398" indent="-167398">
              <a:spcBef>
                <a:spcPts val="589"/>
              </a:spcBef>
              <a:buFont typeface="Wingdings" panose="05000000000000000000" pitchFamily="2" charset="2"/>
              <a:buChar char="§"/>
            </a:pPr>
            <a:r>
              <a:rPr lang="es-US" dirty="0" smtClean="0"/>
              <a:t>Una prima mensual adicional al plan</a:t>
            </a:r>
          </a:p>
          <a:p>
            <a:pPr marL="167398" indent="-167398">
              <a:spcBef>
                <a:spcPts val="589"/>
              </a:spcBef>
              <a:buFont typeface="Wingdings" panose="05000000000000000000" pitchFamily="2" charset="2"/>
              <a:buChar char="§"/>
            </a:pPr>
            <a:r>
              <a:rPr lang="es-US" dirty="0" smtClean="0"/>
              <a:t>Deducibles, coseguro y copagos</a:t>
            </a:r>
          </a:p>
          <a:p>
            <a:pPr marL="384040" lvl="1" indent="-165906">
              <a:spcBef>
                <a:spcPts val="589"/>
              </a:spcBef>
              <a:buFont typeface="Arial" panose="020B0604020202020204" pitchFamily="34" charset="0"/>
              <a:buChar char="•"/>
            </a:pPr>
            <a:r>
              <a:rPr lang="es-US" dirty="0" smtClean="0"/>
              <a:t>Estos costos pueden</a:t>
            </a:r>
          </a:p>
          <a:p>
            <a:pPr marL="552320" lvl="1" indent="-165237">
              <a:spcBef>
                <a:spcPts val="589"/>
              </a:spcBef>
              <a:buSzPct val="50000"/>
              <a:buFont typeface="Wingdings" panose="05000000000000000000" pitchFamily="2" charset="2"/>
              <a:buChar char="q"/>
            </a:pPr>
            <a:r>
              <a:rPr lang="es-US" dirty="0" smtClean="0"/>
              <a:t>ser diferentes de Medicare Original; </a:t>
            </a:r>
          </a:p>
          <a:p>
            <a:pPr marL="552320" lvl="1" indent="-165237">
              <a:spcBef>
                <a:spcPts val="589"/>
              </a:spcBef>
              <a:buSzPct val="50000"/>
              <a:buFont typeface="Wingdings" panose="05000000000000000000" pitchFamily="2" charset="2"/>
              <a:buChar char="q"/>
            </a:pPr>
            <a:r>
              <a:rPr lang="es-US" dirty="0" smtClean="0"/>
              <a:t>variar de un plan a otro;</a:t>
            </a:r>
          </a:p>
          <a:p>
            <a:pPr marL="552320" lvl="1" indent="-165237">
              <a:spcBef>
                <a:spcPts val="589"/>
              </a:spcBef>
              <a:buSzPct val="50000"/>
              <a:buFont typeface="Wingdings" panose="05000000000000000000" pitchFamily="2" charset="2"/>
              <a:buChar char="q"/>
            </a:pPr>
            <a:r>
              <a:rPr lang="es-US" dirty="0" smtClean="0"/>
              <a:t>ser más altos si usa servicios fuera de la red.</a:t>
            </a:r>
            <a:endParaRPr lang="es-US" dirty="0">
              <a:ea typeface="Arial" pitchFamily="84" charset="0"/>
              <a:cs typeface="Arial" pitchFamily="84" charset="0"/>
            </a:endParaRPr>
          </a:p>
          <a:p>
            <a:pPr marL="385551" indent="-165237">
              <a:spcBef>
                <a:spcPts val="589"/>
              </a:spcBef>
              <a:buSzPct val="100000"/>
              <a:buFont typeface="Arial" panose="020B0604020202020204" pitchFamily="34" charset="0"/>
              <a:buChar char="•"/>
            </a:pPr>
            <a:r>
              <a:rPr lang="es-US" dirty="0" smtClean="0"/>
              <a:t>El máximo de bolsillo de este año es de $6,700 para una persona.</a:t>
            </a:r>
            <a:endParaRPr lang="es-US" dirty="0">
              <a:ea typeface="Arial" pitchFamily="84" charset="0"/>
              <a:cs typeface="Arial" pitchFamily="84" charset="0"/>
            </a:endParaRPr>
          </a:p>
          <a:p>
            <a:pPr>
              <a:spcBef>
                <a:spcPts val="589"/>
              </a:spcBef>
              <a:buSzPct val="50000"/>
            </a:pPr>
            <a:r>
              <a:rPr lang="es-US" dirty="0" smtClean="0"/>
              <a:t>Los planes MA tienen un límite anual en los costos de su bolsillo por los servicios médicos. Una vez que alcance este límite, no pagará nada por los servicios cubiertos. Este límite puede ser diferente entre los planes MA y pueden cambiar cada año. Deberá tener esto en cuenta cuando elija un plan.</a:t>
            </a:r>
            <a:endParaRPr lang="es-US" dirty="0">
              <a:ea typeface="Arial" pitchFamily="84" charset="0"/>
              <a:cs typeface="Arial" pitchFamily="84" charset="0"/>
            </a:endParaRPr>
          </a:p>
          <a:p>
            <a:endParaRPr lang="es-US" dirty="0"/>
          </a:p>
          <a:p>
            <a:pPr lvl="1"/>
            <a:endParaRPr lang="es-US" dirty="0"/>
          </a:p>
          <a:p>
            <a:endParaRPr lang="es-US" dirty="0"/>
          </a:p>
        </p:txBody>
      </p:sp>
      <p:sp>
        <p:nvSpPr>
          <p:cNvPr id="8" name="Slide Image Placeholder 7"/>
          <p:cNvSpPr>
            <a:spLocks noGrp="1" noRot="1" noChangeAspect="1"/>
          </p:cNvSpPr>
          <p:nvPr>
            <p:ph type="sldImg"/>
          </p:nvPr>
        </p:nvSpPr>
        <p:spPr>
          <a:xfrm>
            <a:off x="850900" y="666750"/>
            <a:ext cx="5397500" cy="3036888"/>
          </a:xfrm>
        </p:spPr>
      </p:sp>
    </p:spTree>
    <p:extLst>
      <p:ext uri="{BB962C8B-B14F-4D97-AF65-F5344CB8AC3E}">
        <p14:creationId xmlns:p14="http://schemas.microsoft.com/office/powerpoint/2010/main" val="40266890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842963" y="682625"/>
            <a:ext cx="5397500" cy="3036888"/>
          </a:xfrm>
          <a:noFill/>
          <a:ln>
            <a:solidFill>
              <a:srgbClr val="000000"/>
            </a:solidFill>
            <a:miter lim="800000"/>
            <a:headEnd/>
            <a:tailEnd/>
          </a:ln>
        </p:spPr>
      </p:sp>
      <p:sp>
        <p:nvSpPr>
          <p:cNvPr id="21506" name="Rectangle 3"/>
          <p:cNvSpPr>
            <a:spLocks noGrp="1" noChangeArrowheads="1"/>
          </p:cNvSpPr>
          <p:nvPr>
            <p:ph type="body" idx="1"/>
          </p:nvPr>
        </p:nvSpPr>
        <p:spPr bwMode="auto">
          <a:xfrm>
            <a:off x="657226" y="4062065"/>
            <a:ext cx="5768975" cy="4425626"/>
          </a:xfrm>
          <a:noFill/>
        </p:spPr>
        <p:txBody>
          <a:bodyPr wrap="square" numCol="1" anchor="t" anchorCtr="0" compatLnSpc="1">
            <a:prstTxWarp prst="textNoShape">
              <a:avLst/>
            </a:prstTxWarp>
            <a:noAutofit/>
          </a:bodyPr>
          <a:lstStyle/>
          <a:p>
            <a:pPr marL="179361" indent="-179361">
              <a:buFont typeface="Wingdings" panose="05000000000000000000" pitchFamily="2" charset="2"/>
              <a:buChar char="§"/>
            </a:pPr>
            <a:r>
              <a:rPr lang="es-US" dirty="0" smtClean="0"/>
              <a:t>Los planes Medicare Advantage (MA) están disponibles para la mayoría de las personas con Medicare. Para ser elegible para unirse a un plan MA debe estar inscrito en la Parte A de Medicare (Seguro de hospital) y la Parte B de Medicare (Seguro médico). También debe vivir en el área geográfica de servicio del plan. Debe ser un ciudadano estadounidense o estar presente en forma legal en los Estados Unidos y no puede estar en la cárcel.</a:t>
            </a:r>
          </a:p>
          <a:p>
            <a:pPr marL="179361" indent="-179361">
              <a:buFont typeface="Wingdings" panose="05000000000000000000" pitchFamily="2" charset="2"/>
              <a:buChar char="§"/>
            </a:pPr>
            <a:r>
              <a:rPr lang="es-US" dirty="0" smtClean="0"/>
              <a:t>Para unirse a un plan MA también debe acordar:</a:t>
            </a:r>
          </a:p>
          <a:p>
            <a:pPr marL="330467" lvl="1" indent="-162173">
              <a:buFont typeface="Arial" panose="020B0604020202020204" pitchFamily="34" charset="0"/>
              <a:buChar char="•"/>
            </a:pPr>
            <a:r>
              <a:rPr lang="es-US" dirty="0" smtClean="0"/>
              <a:t>suministrar la información necesaria al plan, como su número de Medicare, domicilio, fecha de nacimiento y otra información importante;</a:t>
            </a:r>
          </a:p>
          <a:p>
            <a:pPr marL="330467" lvl="1" indent="-162173">
              <a:buFont typeface="Arial" panose="020B0604020202020204" pitchFamily="34" charset="0"/>
              <a:buChar char="•"/>
            </a:pPr>
            <a:r>
              <a:rPr lang="es-US" dirty="0" smtClean="0"/>
              <a:t>seguir las reglas del plan.</a:t>
            </a:r>
          </a:p>
          <a:p>
            <a:pPr marL="330467" lvl="1" indent="-162173">
              <a:buFont typeface="Arial" panose="020B0604020202020204" pitchFamily="34" charset="0"/>
              <a:buChar char="•"/>
            </a:pPr>
            <a:r>
              <a:rPr lang="es-US" dirty="0" smtClean="0"/>
              <a:t>Solo puede pertenecer a un plan MA por vez. </a:t>
            </a:r>
          </a:p>
          <a:p>
            <a:pPr marL="0" lvl="1"/>
            <a:r>
              <a:rPr lang="es-US" dirty="0" smtClean="0"/>
              <a:t>Para obtener más información sobre los planes MA disponibles en su área, visite </a:t>
            </a:r>
            <a:r>
              <a:rPr lang="es-US" dirty="0" smtClean="0">
                <a:solidFill>
                  <a:srgbClr val="0000FF"/>
                </a:solidFill>
                <a:hlinkClick r:id="rId3"/>
              </a:rPr>
              <a:t>Medicare.gov/find-a-plan</a:t>
            </a:r>
            <a:r>
              <a:rPr lang="es-US" dirty="0" smtClean="0"/>
              <a:t> y siga las instrucciones; o llame al 1-800-MEDICARE (1­800-633-4227). TTY: 1‑877-486-2048.</a:t>
            </a:r>
          </a:p>
        </p:txBody>
      </p:sp>
    </p:spTree>
    <p:extLst>
      <p:ext uri="{BB962C8B-B14F-4D97-AF65-F5344CB8AC3E}">
        <p14:creationId xmlns:p14="http://schemas.microsoft.com/office/powerpoint/2010/main" val="33910699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422275"/>
            <a:ext cx="5343525" cy="3006725"/>
          </a:xfrm>
        </p:spPr>
      </p:sp>
      <p:sp>
        <p:nvSpPr>
          <p:cNvPr id="3" name="Notes Placeholder 2"/>
          <p:cNvSpPr>
            <a:spLocks noGrp="1"/>
          </p:cNvSpPr>
          <p:nvPr>
            <p:ph type="body" idx="1"/>
          </p:nvPr>
        </p:nvSpPr>
        <p:spPr>
          <a:xfrm>
            <a:off x="419893" y="3572609"/>
            <a:ext cx="6334867" cy="5578765"/>
          </a:xfrm>
        </p:spPr>
        <p:txBody>
          <a:bodyPr>
            <a:normAutofit fontScale="92500" lnSpcReduction="20000"/>
          </a:bodyPr>
          <a:lstStyle/>
          <a:p>
            <a:pPr defTabSz="868414">
              <a:lnSpc>
                <a:spcPct val="110000"/>
              </a:lnSpc>
              <a:spcBef>
                <a:spcPts val="578"/>
              </a:spcBef>
              <a:defRPr/>
            </a:pPr>
            <a:r>
              <a:rPr lang="es-US" dirty="0">
                <a:solidFill>
                  <a:prstClr val="black"/>
                </a:solidFill>
              </a:rPr>
              <a:t>También puede unirse o cambiar a otro Plan Medicare Advantage (MA) durante la Inscripción Abierta de Otoño.  </a:t>
            </a:r>
          </a:p>
          <a:p>
            <a:pPr defTabSz="868414" fontAlgn="base">
              <a:lnSpc>
                <a:spcPct val="110000"/>
              </a:lnSpc>
              <a:spcBef>
                <a:spcPts val="578"/>
              </a:spcBef>
              <a:defRPr/>
            </a:pPr>
            <a:r>
              <a:rPr lang="es-US" dirty="0">
                <a:solidFill>
                  <a:prstClr val="black"/>
                </a:solidFill>
              </a:rPr>
              <a:t>Este período comienza el 15 de octubre y dura hasta el 7 de diciembre de cada año y cualquier persona con Medicare puede unirse, cambiar o dejar un Plan MA. Su cobertura comenzará el 1 de enero, siempre que el plan reciba su pedido para el 7 de diciembre.</a:t>
            </a:r>
          </a:p>
          <a:p>
            <a:pPr defTabSz="868414" fontAlgn="base">
              <a:lnSpc>
                <a:spcPct val="110000"/>
              </a:lnSpc>
              <a:spcBef>
                <a:spcPts val="578"/>
              </a:spcBef>
              <a:defRPr/>
            </a:pPr>
            <a:r>
              <a:rPr lang="es-US" dirty="0" smtClean="0"/>
              <a:t>Si obtiene Medicare debido a una incapacidad, puede unirse en el período de 7 meses que comienza 3 meses antes del 25vo mes de incapacidad y termina 3 meses después del 25vo mes de incapacidad.</a:t>
            </a:r>
          </a:p>
          <a:p>
            <a:pPr defTabSz="868414">
              <a:lnSpc>
                <a:spcPct val="110000"/>
              </a:lnSpc>
              <a:spcBef>
                <a:spcPts val="578"/>
              </a:spcBef>
              <a:defRPr/>
            </a:pPr>
            <a:r>
              <a:rPr lang="es-US" dirty="0">
                <a:solidFill>
                  <a:prstClr val="black"/>
                </a:solidFill>
              </a:rPr>
              <a:t>Los planes deben permitir que se unan nuevos miembros. Es posible que los planes tengan prohibido aceptar nuevos miembros si existe un límite de capacidad aprobado de los Centros de Servicios de Medicare y Medicaid (CMS) o si existe una sanción de inscripción del CMS vigente. </a:t>
            </a:r>
          </a:p>
          <a:p>
            <a:pPr marL="0" lvl="1">
              <a:lnSpc>
                <a:spcPct val="110000"/>
              </a:lnSpc>
              <a:spcBef>
                <a:spcPts val="578"/>
              </a:spcBef>
            </a:pPr>
            <a:r>
              <a:rPr lang="es-US" dirty="0" smtClean="0"/>
              <a:t>Es posible que pueda unirse o cambiar de plan en cualquiera de las siguientes situaciones, que le otorgan un Período Especial de Inscripción  (SEP):</a:t>
            </a:r>
          </a:p>
          <a:p>
            <a:pPr marL="165237" indent="-165237">
              <a:lnSpc>
                <a:spcPct val="110000"/>
              </a:lnSpc>
              <a:spcBef>
                <a:spcPts val="578"/>
              </a:spcBef>
              <a:buFont typeface="Wingdings" panose="05000000000000000000" pitchFamily="2" charset="2"/>
              <a:buChar char="§"/>
            </a:pPr>
            <a:r>
              <a:rPr lang="es-US" dirty="0" smtClean="0"/>
              <a:t>Si se traslada permanentemente fuera del área de servicio del plan.</a:t>
            </a:r>
          </a:p>
          <a:p>
            <a:pPr marL="165237" indent="-165237">
              <a:lnSpc>
                <a:spcPct val="110000"/>
              </a:lnSpc>
              <a:spcBef>
                <a:spcPts val="578"/>
              </a:spcBef>
              <a:buFont typeface="Wingdings" panose="05000000000000000000" pitchFamily="2" charset="2"/>
              <a:buChar char="§"/>
            </a:pPr>
            <a:r>
              <a:rPr lang="es-US" dirty="0" smtClean="0"/>
              <a:t>Si tiene Medicaid.</a:t>
            </a:r>
          </a:p>
          <a:p>
            <a:pPr marL="165237" indent="-165237">
              <a:lnSpc>
                <a:spcPct val="110000"/>
              </a:lnSpc>
              <a:spcBef>
                <a:spcPts val="578"/>
              </a:spcBef>
              <a:buFont typeface="Wingdings" panose="05000000000000000000" pitchFamily="2" charset="2"/>
              <a:buChar char="§"/>
            </a:pPr>
            <a:r>
              <a:rPr lang="es-US" dirty="0" smtClean="0"/>
              <a:t>Si está inscrito en un plan que decida abandonar el programa Medicare o reducir su área de servicio al final del año.</a:t>
            </a:r>
          </a:p>
          <a:p>
            <a:pPr marL="165237" indent="-165237">
              <a:lnSpc>
                <a:spcPct val="110000"/>
              </a:lnSpc>
              <a:spcBef>
                <a:spcPts val="578"/>
              </a:spcBef>
              <a:buFont typeface="Wingdings" panose="05000000000000000000" pitchFamily="2" charset="2"/>
              <a:buChar char="§"/>
            </a:pPr>
            <a:r>
              <a:rPr lang="es-US" dirty="0" smtClean="0"/>
              <a:t>Si deja o pierde la cobertura del empleador o un sindicato.</a:t>
            </a:r>
          </a:p>
          <a:p>
            <a:pPr marL="165237" indent="-165237">
              <a:lnSpc>
                <a:spcPct val="110000"/>
              </a:lnSpc>
              <a:spcBef>
                <a:spcPts val="578"/>
              </a:spcBef>
              <a:buFont typeface="Wingdings" panose="05000000000000000000" pitchFamily="2" charset="2"/>
              <a:buChar char="§"/>
            </a:pPr>
            <a:r>
              <a:rPr lang="es-US" dirty="0" smtClean="0"/>
              <a:t>Si ingresa a un centro de cuidado a largo plazo, vive allí o se retira de este.</a:t>
            </a:r>
          </a:p>
          <a:p>
            <a:pPr marL="165237" indent="-165237">
              <a:lnSpc>
                <a:spcPct val="110000"/>
              </a:lnSpc>
              <a:spcBef>
                <a:spcPts val="578"/>
              </a:spcBef>
              <a:buFont typeface="Wingdings" panose="05000000000000000000" pitchFamily="2" charset="2"/>
              <a:buChar char="§"/>
            </a:pPr>
            <a:r>
              <a:rPr lang="es-US" dirty="0" smtClean="0"/>
              <a:t>Si califica para Ayuda Adicional (tiene un SEP continuo, es decir que puede inscribirse en un plan o cambiarlo en cualquier momento).</a:t>
            </a:r>
          </a:p>
          <a:p>
            <a:pPr marL="165237" indent="-165237">
              <a:lnSpc>
                <a:spcPct val="110000"/>
              </a:lnSpc>
              <a:spcBef>
                <a:spcPts val="578"/>
              </a:spcBef>
              <a:buFont typeface="Wingdings" panose="05000000000000000000" pitchFamily="2" charset="2"/>
              <a:buChar char="§"/>
            </a:pPr>
            <a:r>
              <a:rPr lang="es-US" dirty="0" smtClean="0"/>
              <a:t>Si deja de ser elegible para recibir Ayuda Adicional.</a:t>
            </a:r>
          </a:p>
          <a:p>
            <a:pPr marL="165237" indent="-165237">
              <a:lnSpc>
                <a:spcPct val="110000"/>
              </a:lnSpc>
              <a:spcBef>
                <a:spcPts val="578"/>
              </a:spcBef>
              <a:buFont typeface="Wingdings" panose="05000000000000000000" pitchFamily="2" charset="2"/>
              <a:buChar char="§"/>
            </a:pPr>
            <a:r>
              <a:rPr lang="es-US" dirty="0" smtClean="0"/>
              <a:t>Si se une o cambia a un plan de 5 estrellas. </a:t>
            </a:r>
          </a:p>
          <a:p>
            <a:pPr marL="165237" indent="-165237">
              <a:lnSpc>
                <a:spcPct val="110000"/>
              </a:lnSpc>
              <a:spcBef>
                <a:spcPts val="578"/>
              </a:spcBef>
              <a:buFont typeface="Wingdings" panose="05000000000000000000" pitchFamily="2" charset="2"/>
              <a:buChar char="§"/>
            </a:pPr>
            <a:r>
              <a:rPr lang="es-US" dirty="0" smtClean="0"/>
              <a:t>Si recibe una notificación retroactiva de que es elegible para Medicare.</a:t>
            </a:r>
          </a:p>
          <a:p>
            <a:pPr marL="165237" indent="-165237">
              <a:lnSpc>
                <a:spcPct val="110000"/>
              </a:lnSpc>
              <a:spcBef>
                <a:spcPts val="578"/>
              </a:spcBef>
              <a:buFont typeface="Wingdings" panose="05000000000000000000" pitchFamily="2" charset="2"/>
              <a:buChar char="§"/>
            </a:pPr>
            <a:r>
              <a:rPr lang="es-US" dirty="0" smtClean="0"/>
              <a:t>Otras circunstancias excepcionales.</a:t>
            </a:r>
          </a:p>
          <a:p>
            <a:pPr marL="0" lvl="1">
              <a:lnSpc>
                <a:spcPct val="110000"/>
              </a:lnSpc>
              <a:spcBef>
                <a:spcPts val="578"/>
              </a:spcBef>
            </a:pPr>
            <a:r>
              <a:rPr lang="es-US" b="1" dirty="0"/>
              <a:t>NOTA</a:t>
            </a:r>
            <a:r>
              <a:rPr lang="es-US" dirty="0" smtClean="0"/>
              <a:t>: Si es elegible en forma retroactiva, hay reglas especiales que permiten la inscripción en un plan Medicare Advantage, Medicare Original o una póliza de Medigap. Encontrará más información sobre las circunstancias que permiten una excepción en el Capítulo 2 del “Manual de Cuidados Administrados de Medicare”, Sección 30.4 en </a:t>
            </a:r>
            <a:r>
              <a:rPr lang="es-US" dirty="0">
                <a:hlinkClick r:id="rId3"/>
              </a:rPr>
              <a:t>CMS.gov/medicare/health-plans/healthplansgeninfo/downloads/mc86c02.pdf</a:t>
            </a:r>
            <a:r>
              <a:rPr lang="es-US" dirty="0" smtClean="0"/>
              <a:t>.</a:t>
            </a:r>
          </a:p>
        </p:txBody>
      </p:sp>
    </p:spTree>
    <p:extLst>
      <p:ext uri="{BB962C8B-B14F-4D97-AF65-F5344CB8AC3E}">
        <p14:creationId xmlns:p14="http://schemas.microsoft.com/office/powerpoint/2010/main" val="1586001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11175" y="3820268"/>
            <a:ext cx="5656041" cy="4466682"/>
          </a:xfrm>
        </p:spPr>
        <p:txBody>
          <a:bodyPr>
            <a:normAutofit fontScale="92500" lnSpcReduction="10000"/>
          </a:bodyPr>
          <a:lstStyle/>
          <a:p>
            <a:pPr>
              <a:spcBef>
                <a:spcPts val="578"/>
              </a:spcBef>
            </a:pPr>
            <a:r>
              <a:rPr lang="es-US" dirty="0" smtClean="0"/>
              <a:t>Si pertenece a una cobertura de Medicare Advantage (MA) o Medicare Advantage para medicamentos recetados (MA-PD) puede cambiar a Medicare Original del 1 de enero al 14 de febrero. Si vuelve a optar por Medicare Original en dicho período, la cobertura del plan entrará en vigencia el primer día del mes calendario siguiente a la fecha en que se realizó la elección o modificación.</a:t>
            </a:r>
          </a:p>
          <a:p>
            <a:pPr>
              <a:spcBef>
                <a:spcPts val="578"/>
              </a:spcBef>
            </a:pPr>
            <a:r>
              <a:rPr lang="es-US" dirty="0" smtClean="0"/>
              <a:t>Para cancelar su inscripción a un plan MA y volver a Medicare Original durante este período, puede  </a:t>
            </a:r>
          </a:p>
          <a:p>
            <a:pPr marL="165237" indent="-165237">
              <a:spcBef>
                <a:spcPts val="578"/>
              </a:spcBef>
              <a:buFont typeface="Wingdings" panose="05000000000000000000" pitchFamily="2" charset="2"/>
              <a:buChar char="§"/>
            </a:pPr>
            <a:r>
              <a:rPr lang="es-US" dirty="0" smtClean="0"/>
              <a:t>solicitarlo directamente a la organización MA.</a:t>
            </a:r>
          </a:p>
          <a:p>
            <a:pPr marL="165237" indent="-165237">
              <a:spcBef>
                <a:spcPts val="578"/>
              </a:spcBef>
              <a:buFont typeface="Wingdings" panose="05000000000000000000" pitchFamily="2" charset="2"/>
              <a:buChar char="§"/>
            </a:pPr>
            <a:r>
              <a:rPr lang="es-US" dirty="0" smtClean="0"/>
              <a:t>Llame al 1-800-MEDICARE (1-800-633-4227). TTY: 1‑877-486-2048.</a:t>
            </a:r>
          </a:p>
          <a:p>
            <a:pPr marL="0" lvl="1">
              <a:spcBef>
                <a:spcPts val="578"/>
              </a:spcBef>
            </a:pPr>
            <a:r>
              <a:rPr lang="es-US" dirty="0" smtClean="0"/>
              <a:t>Si realiza esta modificación, también puede inscribirse en un Plan Medicare para Medicamentos Recetados (PDP) para añadir cobertura de medicamentos. La cobertura comenzará el primer día del mes después de que el plan reciba su formulario de inscripción. </a:t>
            </a:r>
          </a:p>
          <a:p>
            <a:pPr marL="0" lvl="1">
              <a:spcBef>
                <a:spcPts val="578"/>
              </a:spcBef>
            </a:pPr>
            <a:r>
              <a:rPr lang="es-US" dirty="0" smtClean="0"/>
              <a:t>Si deja un plan MA es posible que no pueda comprar una póliza del Seguro Suplementario de Medicare (Medigap) pero también es posible que sí pueda hacerlo. Dependerá de sus circunstancias personales. Es posible que apliquen ciertos derechos federales. Los estados pueden proveer protecciones adicionales. Puede comprar una póliza de Medigap cuando sea que un plan acceda a venderle una. </a:t>
            </a:r>
          </a:p>
          <a:p>
            <a:pPr marL="0" lvl="1">
              <a:spcBef>
                <a:spcPts val="578"/>
              </a:spcBef>
            </a:pPr>
            <a:r>
              <a:rPr lang="es-US" dirty="0" smtClean="0"/>
              <a:t>No puede unirse a otro plan MA durante este período. Es importante que recuerde que en cualquier momento en que se inscriba en un nuevo plan MA, MA-PD o PDP, se cancelará automáticamente su inscripción al plan anterior. Esto incluye los planes solo MA de una Organización para el Mantenimiento de la Salud o una Organización de Proveedores Preferidos. Sin embargo, hay excepciones limitadas para miembros de planes MA privados de pago por servicio y planes Medicare de Cuenta de Ahorros Médicos. Una vez inscrito, la cobertura comenzará el primer día del mes después de que el plan reciba su formulario de inscripción. </a:t>
            </a:r>
          </a:p>
        </p:txBody>
      </p:sp>
      <p:sp>
        <p:nvSpPr>
          <p:cNvPr id="7" name="Slide Image Placeholder 6"/>
          <p:cNvSpPr>
            <a:spLocks noGrp="1" noRot="1" noChangeAspect="1"/>
          </p:cNvSpPr>
          <p:nvPr>
            <p:ph type="sldImg"/>
          </p:nvPr>
        </p:nvSpPr>
        <p:spPr>
          <a:xfrm>
            <a:off x="641350" y="577850"/>
            <a:ext cx="5395913" cy="3036888"/>
          </a:xfrm>
        </p:spPr>
      </p:sp>
    </p:spTree>
    <p:extLst>
      <p:ext uri="{BB962C8B-B14F-4D97-AF65-F5344CB8AC3E}">
        <p14:creationId xmlns:p14="http://schemas.microsoft.com/office/powerpoint/2010/main" val="17176304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7363" y="4006435"/>
            <a:ext cx="6370855" cy="4579927"/>
          </a:xfrm>
        </p:spPr>
        <p:txBody>
          <a:bodyPr>
            <a:normAutofit fontScale="92500" lnSpcReduction="10000"/>
          </a:bodyPr>
          <a:lstStyle/>
          <a:p>
            <a:r>
              <a:rPr lang="es-US" dirty="0" smtClean="0"/>
              <a:t>Visite </a:t>
            </a:r>
            <a:r>
              <a:rPr lang="es-US" dirty="0">
                <a:hlinkClick r:id="rId3"/>
              </a:rPr>
              <a:t>Medicare.gov/find-a-plan/</a:t>
            </a:r>
            <a:r>
              <a:rPr lang="es-US" dirty="0" smtClean="0"/>
              <a:t> y use el Buscador de Planes de Medicare </a:t>
            </a:r>
            <a:endParaRPr lang="es-US" dirty="0"/>
          </a:p>
          <a:p>
            <a:pPr marL="165237" indent="-165237">
              <a:buFont typeface="Wingdings" panose="05000000000000000000" pitchFamily="2" charset="2"/>
              <a:buChar char="§"/>
            </a:pPr>
            <a:r>
              <a:rPr lang="es-US" dirty="0" smtClean="0"/>
              <a:t>Busque planes de salud y para medicamentos.</a:t>
            </a:r>
          </a:p>
          <a:p>
            <a:pPr marL="165237" indent="-165237">
              <a:buFont typeface="Wingdings" panose="05000000000000000000" pitchFamily="2" charset="2"/>
              <a:buChar char="§"/>
            </a:pPr>
            <a:r>
              <a:rPr lang="es-US" dirty="0" smtClean="0"/>
              <a:t>Personalice su búsqueda para encontrar planes según sus necesidades.</a:t>
            </a:r>
          </a:p>
          <a:p>
            <a:pPr marL="165237" indent="-165237">
              <a:buFont typeface="Wingdings" panose="05000000000000000000" pitchFamily="2" charset="2"/>
              <a:buChar char="§"/>
            </a:pPr>
            <a:r>
              <a:rPr lang="es-US" dirty="0" smtClean="0"/>
              <a:t>Compare los planes en cuanto a sus calificaciones de calidad, beneficios cubiertos, costos y más.</a:t>
            </a:r>
          </a:p>
          <a:p>
            <a:r>
              <a:rPr lang="es-US" dirty="0" smtClean="0"/>
              <a:t>Compare los planes de Medicare para medicamentos según lo que sea más importante para su situación y sus necesidades de medicamentos. Quizás quiera preguntarse lo siguiente: </a:t>
            </a:r>
          </a:p>
          <a:p>
            <a:pPr marL="174668" indent="-174668">
              <a:buFont typeface="Wingdings" panose="05000000000000000000" pitchFamily="2" charset="2"/>
              <a:buChar char="§"/>
            </a:pPr>
            <a:r>
              <a:rPr lang="es-US" dirty="0" smtClean="0"/>
              <a:t>¿Qué plan cubre los medicamentos recetados que tomo? </a:t>
            </a:r>
          </a:p>
          <a:p>
            <a:pPr marL="174668" indent="-174668">
              <a:buFont typeface="Wingdings" panose="05000000000000000000" pitchFamily="2" charset="2"/>
              <a:buChar char="§"/>
            </a:pPr>
            <a:r>
              <a:rPr lang="es-US" dirty="0" smtClean="0"/>
              <a:t>¿Qué plan me da el mejor precio general para todos mis medicamentos recetados? </a:t>
            </a:r>
          </a:p>
          <a:p>
            <a:pPr marL="174668" indent="-174668">
              <a:buFont typeface="Wingdings" panose="05000000000000000000" pitchFamily="2" charset="2"/>
              <a:buChar char="§"/>
            </a:pPr>
            <a:r>
              <a:rPr lang="es-US" dirty="0" smtClean="0"/>
              <a:t>¿Cuáles son la prima mensual, el deducible anual y los coseguros o copagos? </a:t>
            </a:r>
          </a:p>
          <a:p>
            <a:pPr marL="174668" indent="-174668">
              <a:buFont typeface="Wingdings" panose="05000000000000000000" pitchFamily="2" charset="2"/>
              <a:buChar char="§"/>
            </a:pPr>
            <a:r>
              <a:rPr lang="es-US" dirty="0" smtClean="0"/>
              <a:t>¿Qué plan me permite usar la farmacia que quiero u obtener mis medicamentos recetados por correo? </a:t>
            </a:r>
          </a:p>
          <a:p>
            <a:pPr marL="174668" indent="-174668">
              <a:buFont typeface="Wingdings" panose="05000000000000000000" pitchFamily="2" charset="2"/>
              <a:buChar char="§"/>
            </a:pPr>
            <a:r>
              <a:rPr lang="es-US" dirty="0" smtClean="0"/>
              <a:t>¿Qué plan me da cobertura en varios estados si la necesito? </a:t>
            </a:r>
          </a:p>
          <a:p>
            <a:pPr marL="174668" indent="-174668">
              <a:buFont typeface="Wingdings" panose="05000000000000000000" pitchFamily="2" charset="2"/>
              <a:buChar char="§"/>
            </a:pPr>
            <a:r>
              <a:rPr lang="es-US" dirty="0" smtClean="0"/>
              <a:t>¿Cuál es la calificación de estrellas del plan? </a:t>
            </a:r>
          </a:p>
          <a:p>
            <a:pPr marL="174668" indent="-174668">
              <a:buFont typeface="Wingdings" panose="05000000000000000000" pitchFamily="2" charset="2"/>
              <a:buChar char="§"/>
            </a:pPr>
            <a:r>
              <a:rPr lang="es-US" dirty="0" smtClean="0"/>
              <a:t>¿Comenzará mi cobertura cuando lo necesito? </a:t>
            </a:r>
          </a:p>
          <a:p>
            <a:pPr marL="174668" indent="-174668">
              <a:buFont typeface="Wingdings" panose="05000000000000000000" pitchFamily="2" charset="2"/>
              <a:buChar char="§"/>
            </a:pPr>
            <a:r>
              <a:rPr lang="es-US" dirty="0" smtClean="0"/>
              <a:t>¿Es probable que necesite protección contra costos de medicamentos inesperados en el futuro? </a:t>
            </a:r>
          </a:p>
          <a:p>
            <a:r>
              <a:rPr lang="es-US" dirty="0" smtClean="0"/>
              <a:t>Podrá ver las opciones de Período Especial de Inscripción si se inscribe a través del Buscador de Planes de Medicare en </a:t>
            </a:r>
            <a:r>
              <a:rPr lang="es-US" dirty="0">
                <a:hlinkClick r:id="rId4"/>
              </a:rPr>
              <a:t>Medicare.gov</a:t>
            </a:r>
            <a:r>
              <a:rPr lang="es-US" dirty="0" smtClean="0"/>
              <a:t>. Al verificar cualquiera de los SEP detallados usted certifica que, a su leal saber y entender, es elegible para un período de inscripción. Si después se determina que la información era incorrecta, es posible que cancelen su inscripción al plan.</a:t>
            </a:r>
          </a:p>
          <a:p>
            <a:pPr marL="0" lvl="1"/>
            <a:r>
              <a:rPr lang="es-US" dirty="0" smtClean="0"/>
              <a:t>Para obtener más información sobre el Buscador de Planes, visite </a:t>
            </a:r>
            <a:r>
              <a:rPr lang="es-US" dirty="0">
                <a:hlinkClick r:id="rId5"/>
              </a:rPr>
              <a:t>CMS.gov/Outreach-and-Education/Training/CMSNationalTrainingProgram/Training-Library-Items/CMS1239988.html?DLPage=2&amp;DLEntries=10&amp;DLSort=0&amp;DLSortDir=ascending</a:t>
            </a:r>
            <a:r>
              <a:rPr lang="es-US" dirty="0" smtClean="0"/>
              <a:t>. </a:t>
            </a:r>
          </a:p>
          <a:p>
            <a:pPr marL="0" lvl="1"/>
            <a:r>
              <a:rPr lang="es-US" dirty="0" smtClean="0"/>
              <a:t>El sitio web de práctica para utilizar con escenarios de capacitación aprobados está ubicado en </a:t>
            </a:r>
            <a:r>
              <a:rPr lang="es-US" dirty="0" smtClean="0">
                <a:hlinkClick r:id="rId6"/>
              </a:rPr>
              <a:t>training.medicare.gov/find-a-plan/questions/home.aspx</a:t>
            </a:r>
            <a:r>
              <a:rPr lang="es-US" dirty="0" smtClean="0"/>
              <a:t>.</a:t>
            </a:r>
          </a:p>
          <a:p>
            <a:pPr lvl="1"/>
            <a:endParaRPr lang="es-US" dirty="0"/>
          </a:p>
          <a:p>
            <a:pPr lvl="1"/>
            <a:endParaRPr lang="es-US" dirty="0"/>
          </a:p>
        </p:txBody>
      </p:sp>
      <p:sp>
        <p:nvSpPr>
          <p:cNvPr id="7" name="Slide Image Placeholder 6"/>
          <p:cNvSpPr>
            <a:spLocks noGrp="1" noRot="1" noChangeAspect="1"/>
          </p:cNvSpPr>
          <p:nvPr>
            <p:ph type="sldImg"/>
          </p:nvPr>
        </p:nvSpPr>
        <p:spPr>
          <a:xfrm>
            <a:off x="749300" y="573088"/>
            <a:ext cx="5668963" cy="3189287"/>
          </a:xfrm>
        </p:spPr>
      </p:sp>
    </p:spTree>
    <p:extLst>
      <p:ext uri="{BB962C8B-B14F-4D97-AF65-F5344CB8AC3E}">
        <p14:creationId xmlns:p14="http://schemas.microsoft.com/office/powerpoint/2010/main" val="10253309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89467" y="4217812"/>
            <a:ext cx="6331614" cy="4807443"/>
          </a:xfrm>
        </p:spPr>
        <p:txBody>
          <a:bodyPr/>
          <a:lstStyle/>
          <a:p>
            <a:r>
              <a:rPr lang="es-US" dirty="0" smtClean="0"/>
              <a:t>En esta tabla, se muestra una comparación directa entre las pólizas de Seguro Suplementario de Medicare (Medigap) y los planes Medicare Advantage (MA) para ayudar a explicar las diferencias de cómo funcionan. </a:t>
            </a:r>
            <a:endParaRPr lang="es-US" dirty="0"/>
          </a:p>
          <a:p>
            <a:pPr marL="174668" indent="-174668">
              <a:buFont typeface="Wingdings" panose="05000000000000000000" pitchFamily="2" charset="2"/>
              <a:buChar char="§"/>
            </a:pPr>
            <a:r>
              <a:rPr lang="es-US" dirty="0" smtClean="0"/>
              <a:t>Ambas las ofrecen compañías privadas. </a:t>
            </a:r>
          </a:p>
          <a:p>
            <a:pPr marL="174668" indent="-174668">
              <a:buFont typeface="Wingdings" panose="05000000000000000000" pitchFamily="2" charset="2"/>
              <a:buChar char="§"/>
            </a:pPr>
            <a:r>
              <a:rPr lang="es-US" dirty="0" smtClean="0"/>
              <a:t>Supervisión gubernamental: Medigap debe respetar las leyes estatales y federales pero la supervisión diaria de las pólizas de Medigap estandarizadas queda dentro del ámbito de los estados. Medicare debe aprobar los planes MA.</a:t>
            </a:r>
          </a:p>
          <a:p>
            <a:pPr marL="174668" indent="-174668">
              <a:buFont typeface="Wingdings" panose="05000000000000000000" pitchFamily="2" charset="2"/>
              <a:buChar char="§"/>
            </a:pPr>
            <a:r>
              <a:rPr lang="es-US" dirty="0" smtClean="0"/>
              <a:t>Medigap solo es compatible con Medicare Original. Los planes MA </a:t>
            </a:r>
            <a:r>
              <a:rPr lang="es-US" b="1" dirty="0" smtClean="0"/>
              <a:t>no</a:t>
            </a:r>
            <a:r>
              <a:rPr lang="es-US" dirty="0" smtClean="0"/>
              <a:t> son compatibles con las pólizas de Medigap. Si se incorpora a un Plan MA, no puede usar la póliza de Medigap para pagar por los gastos directos de su bolsillo que tiene en el Plan MA.</a:t>
            </a:r>
          </a:p>
          <a:p>
            <a:pPr marL="174668" indent="-174668">
              <a:buFont typeface="Wingdings" panose="05000000000000000000" pitchFamily="2" charset="2"/>
              <a:buChar char="§"/>
            </a:pPr>
            <a:r>
              <a:rPr lang="es-US" dirty="0" smtClean="0"/>
              <a:t>Medicare Original paga gran parte de los servicios y suministros de la atención médica pero no todos. Las compañías de seguros privadas venden pólizas de Medigap para ayudar a pagar parte de los gastos directos de bolsillo ("faltas") que Medicare Original no cubre. Las pólizas de Medigap no pagan las primas de Medicare. La mayoría de estas pólizas no cubren los gastos directos del bolsillo por la compra de medicamentos y, en ese caso, debería pensar en adquirir un plan de la Parte D. Es posible que ciertas pólizas anteriores (que ya no se venden) hayan incluido parte de la cobertura de gastos por medicamentos (Plan I). Los planes MA cubren los servicios cubiertos por las Partes A y B, pueden incluir la Parte D y pueden cubrir ciertos beneficios no cubiertos, como cuidados dentales y de la visión.</a:t>
            </a:r>
          </a:p>
          <a:p>
            <a:pPr marL="174668" indent="-174668">
              <a:buFont typeface="Wingdings" panose="05000000000000000000" pitchFamily="2" charset="2"/>
              <a:buChar char="§"/>
            </a:pPr>
            <a:r>
              <a:rPr lang="es-US" dirty="0" smtClean="0"/>
              <a:t>En ambos casos, debe tener la Parte A </a:t>
            </a:r>
            <a:r>
              <a:rPr lang="es-US" b="1" dirty="0" smtClean="0"/>
              <a:t>y</a:t>
            </a:r>
            <a:r>
              <a:rPr lang="es-US" dirty="0" smtClean="0"/>
              <a:t> la Parte B para inscribirse.</a:t>
            </a:r>
          </a:p>
          <a:p>
            <a:pPr marL="174668" indent="-174668">
              <a:buFont typeface="Wingdings" panose="05000000000000000000" pitchFamily="2" charset="2"/>
              <a:buChar char="§"/>
            </a:pPr>
            <a:r>
              <a:rPr lang="es-US" dirty="0" smtClean="0"/>
              <a:t>Pagará una prima por la póliza de Medigap o el plan MA y pagará la prima de la Parte B.</a:t>
            </a:r>
          </a:p>
          <a:p>
            <a:pPr marL="174668" indent="-174668">
              <a:buFont typeface="Wingdings" panose="05000000000000000000" pitchFamily="2" charset="2"/>
              <a:buChar char="§"/>
            </a:pPr>
            <a:r>
              <a:rPr lang="es-US" dirty="0" smtClean="0"/>
              <a:t>Si ya tiene un plan MA, es ilegal que le vendan una póliza de Medigap, excepto que se vaya a desafiliar del plan MA para volver a tener Medicare Original. </a:t>
            </a:r>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18694935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r>
              <a:rPr lang="es-US" dirty="0" smtClean="0"/>
              <a:t>Existen algunas cuestiones que debe saber acerca de Medicare si tiene cobertura a través del Mercado de Seguros Médicos. Estas cuestiones incluyen:</a:t>
            </a:r>
          </a:p>
          <a:p>
            <a:pPr marL="181141" indent="-181141">
              <a:buFont typeface="Wingdings" panose="05000000000000000000" pitchFamily="2" charset="2"/>
              <a:buChar char="§"/>
            </a:pPr>
            <a:r>
              <a:rPr lang="es-US" dirty="0" smtClean="0"/>
              <a:t>La cobertura del Mercado de Seguros Médicos y Medicare.</a:t>
            </a:r>
          </a:p>
          <a:p>
            <a:pPr marL="181141" indent="-181141">
              <a:buFont typeface="Wingdings" panose="05000000000000000000" pitchFamily="2" charset="2"/>
              <a:buChar char="§"/>
            </a:pPr>
            <a:r>
              <a:rPr lang="es-US" dirty="0" smtClean="0"/>
              <a:t>El Mercado y cómo ser elegible para Medicare.</a:t>
            </a:r>
          </a:p>
          <a:p>
            <a:r>
              <a:rPr lang="es-US" dirty="0" smtClean="0"/>
              <a:t>Podrá obtener información sobre el Mercado de Seguros Médicos facilitada por el gobierno en CuidadoDeSalud.gov. </a:t>
            </a:r>
            <a:endParaRPr lang="es-US" dirty="0"/>
          </a:p>
        </p:txBody>
      </p:sp>
    </p:spTree>
    <p:extLst>
      <p:ext uri="{BB962C8B-B14F-4D97-AF65-F5344CB8AC3E}">
        <p14:creationId xmlns:p14="http://schemas.microsoft.com/office/powerpoint/2010/main" val="2332650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628650"/>
            <a:ext cx="5573712" cy="3136900"/>
          </a:xfrm>
        </p:spPr>
      </p:sp>
      <p:sp>
        <p:nvSpPr>
          <p:cNvPr id="3" name="Notes Placeholder 2"/>
          <p:cNvSpPr>
            <a:spLocks noGrp="1"/>
          </p:cNvSpPr>
          <p:nvPr>
            <p:ph type="body" idx="1"/>
          </p:nvPr>
        </p:nvSpPr>
        <p:spPr>
          <a:xfrm>
            <a:off x="701040" y="3991449"/>
            <a:ext cx="5608320" cy="4219694"/>
          </a:xfrm>
        </p:spPr>
        <p:txBody>
          <a:bodyPr>
            <a:normAutofit/>
          </a:bodyPr>
          <a:lstStyle/>
          <a:p>
            <a:pPr>
              <a:spcBef>
                <a:spcPts val="621"/>
              </a:spcBef>
            </a:pPr>
            <a:r>
              <a:rPr lang="es-US" dirty="0">
                <a:solidFill>
                  <a:prstClr val="black"/>
                </a:solidFill>
              </a:rPr>
              <a:t>Es ilegal que alguien que sabe que usted tiene Medicare le venda un plan del Mercado. Esto es verdad incluso si tiene solo la Parte A o solo la Parte B. La excepción es un plan del Mercado a través del empleador, (que se vende a través del Programa de Opciones de </a:t>
            </a:r>
            <a:r>
              <a:rPr lang="es-US" dirty="0" smtClean="0">
                <a:solidFill>
                  <a:prstClr val="black"/>
                </a:solidFill>
              </a:rPr>
              <a:t>seguros</a:t>
            </a:r>
            <a:r>
              <a:rPr lang="es-US" baseline="0" dirty="0" smtClean="0">
                <a:solidFill>
                  <a:prstClr val="black"/>
                </a:solidFill>
              </a:rPr>
              <a:t> médicos</a:t>
            </a:r>
            <a:r>
              <a:rPr lang="es-US" dirty="0" smtClean="0">
                <a:solidFill>
                  <a:prstClr val="black"/>
                </a:solidFill>
              </a:rPr>
              <a:t> </a:t>
            </a:r>
            <a:r>
              <a:rPr lang="es-US" dirty="0">
                <a:solidFill>
                  <a:prstClr val="black"/>
                </a:solidFill>
              </a:rPr>
              <a:t>para los Pequeños Negocios (llamado SHOP)), si es trabajador activo o dependiente de un trabajador activo. </a:t>
            </a:r>
          </a:p>
          <a:p>
            <a:pPr>
              <a:spcBef>
                <a:spcPts val="621"/>
              </a:spcBef>
            </a:pPr>
            <a:r>
              <a:rPr lang="es-US" baseline="0" dirty="0">
                <a:solidFill>
                  <a:prstClr val="black"/>
                </a:solidFill>
              </a:rPr>
              <a:t>La cobertura de SHOP puede pagar primero, antes que Medicare. Si retrasa su inscripción debido a que tiene cobertura del empleador a través de SHOP, no tendrá una multa por inscripción tardía si se inscribe en cualquier momento que tenga cobertura del Mercado de SHOP o dentro de los 8 meses de perder esa cobertura (si el empleador tiene 20 empleados o más). Esto no incluye la cobertura de COBRA.</a:t>
            </a:r>
          </a:p>
          <a:p>
            <a:pPr>
              <a:spcBef>
                <a:spcPts val="621"/>
              </a:spcBef>
            </a:pPr>
            <a:r>
              <a:rPr lang="es-US" dirty="0">
                <a:solidFill>
                  <a:prstClr val="black"/>
                </a:solidFill>
                <a:effectLst/>
              </a:rPr>
              <a:t>Los planes de SHOP estarán disponibles para la cobertura 2018 a través de emisores, agentes e intermediarios. No estarán disponibles a través de </a:t>
            </a:r>
            <a:r>
              <a:rPr lang="es-US" dirty="0" smtClean="0">
                <a:solidFill>
                  <a:prstClr val="black"/>
                </a:solidFill>
                <a:effectLst/>
              </a:rPr>
              <a:t>CuidadoDeSalud.gov</a:t>
            </a:r>
            <a:r>
              <a:rPr lang="es-US" dirty="0">
                <a:solidFill>
                  <a:prstClr val="black"/>
                </a:solidFill>
                <a:effectLst/>
              </a:rPr>
              <a:t>.</a:t>
            </a:r>
            <a:endParaRPr lang="es-US" dirty="0">
              <a:effectLst/>
            </a:endParaRPr>
          </a:p>
          <a:p>
            <a:pPr>
              <a:spcBef>
                <a:spcPts val="626"/>
              </a:spcBef>
            </a:pPr>
            <a:endParaRPr lang="es-US" baseline="0" dirty="0"/>
          </a:p>
          <a:p>
            <a:endParaRPr lang="es-US" dirty="0"/>
          </a:p>
        </p:txBody>
      </p:sp>
    </p:spTree>
    <p:extLst>
      <p:ext uri="{BB962C8B-B14F-4D97-AF65-F5344CB8AC3E}">
        <p14:creationId xmlns:p14="http://schemas.microsoft.com/office/powerpoint/2010/main" val="285340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3"/>
            <a:ext cx="6220339" cy="4510476"/>
          </a:xfrm>
        </p:spPr>
        <p:txBody>
          <a:bodyPr/>
          <a:lstStyle/>
          <a:p>
            <a:pPr>
              <a:spcBef>
                <a:spcPts val="611"/>
              </a:spcBef>
            </a:pPr>
            <a:r>
              <a:rPr lang="es-US" dirty="0" smtClean="0"/>
              <a:t>A continuación, se describe más detalladamente lo que está cubierto en virtud de la Parte A:</a:t>
            </a:r>
            <a:endParaRPr lang="es-US" dirty="0"/>
          </a:p>
          <a:p>
            <a:pPr marL="174668" indent="-174668">
              <a:spcBef>
                <a:spcPts val="611"/>
              </a:spcBef>
              <a:buFont typeface="Wingdings" panose="05000000000000000000" pitchFamily="2" charset="2"/>
              <a:buChar char="§"/>
            </a:pPr>
            <a:r>
              <a:rPr lang="es-US" dirty="0" smtClean="0"/>
              <a:t>Sangre: en la mayoría de los casos, si necesita sangre como paciente internado, no tendrá que pagarla o reemplazarla. </a:t>
            </a:r>
          </a:p>
          <a:p>
            <a:pPr marL="174668" indent="-174668">
              <a:spcBef>
                <a:spcPts val="611"/>
              </a:spcBef>
              <a:buFont typeface="Wingdings" panose="05000000000000000000" pitchFamily="2" charset="2"/>
              <a:buChar char="§"/>
            </a:pPr>
            <a:r>
              <a:rPr lang="es-US" dirty="0" smtClean="0"/>
              <a:t>Determinados servicios del cuidado de la salud durante la internación en instituciones religiosas de cuidados de la salud no médicos (RNHCI) autorizadas. Medicare sólo cubre los servicios no religiosos y no médicos, artículos y servicios no médicos durante la internación. Entre algunos ejemplos se incluyen habitación y hospedaje o cualquier producto o servicio que no necesite de una orden o receta médica, por ejemplo, vendajes para heridas no medicadas o el uso de un andador simple.</a:t>
            </a:r>
          </a:p>
          <a:p>
            <a:pPr marL="174668" indent="-174668">
              <a:spcBef>
                <a:spcPts val="611"/>
              </a:spcBef>
              <a:buFont typeface="Wingdings" panose="05000000000000000000" pitchFamily="2" charset="2"/>
              <a:buChar char="§"/>
            </a:pPr>
            <a:r>
              <a:rPr lang="es-US" dirty="0" smtClean="0"/>
              <a:t>Cuidado de la salud en el hogar. Consulte las diapositivas 17 a 19.</a:t>
            </a:r>
            <a:endParaRPr lang="es-US" dirty="0"/>
          </a:p>
          <a:p>
            <a:pPr marL="174668" indent="-174668">
              <a:spcBef>
                <a:spcPts val="611"/>
              </a:spcBef>
              <a:buFont typeface="Wingdings" panose="05000000000000000000" pitchFamily="2" charset="2"/>
              <a:buChar char="§"/>
            </a:pPr>
            <a:r>
              <a:rPr lang="es-US" dirty="0" smtClean="0"/>
              <a:t>Cuidado de hospicio. Consulte las diapositivas 21 a 23. </a:t>
            </a:r>
          </a:p>
          <a:p>
            <a:pPr fontAlgn="base">
              <a:spcBef>
                <a:spcPts val="611"/>
              </a:spcBef>
            </a:pPr>
            <a:r>
              <a:rPr lang="es-US" b="1" dirty="0"/>
              <a:t>¿Qué no está cubierto?</a:t>
            </a:r>
          </a:p>
          <a:p>
            <a:pPr fontAlgn="base">
              <a:spcBef>
                <a:spcPts val="611"/>
              </a:spcBef>
            </a:pPr>
            <a:r>
              <a:rPr lang="es-US" dirty="0" smtClean="0"/>
              <a:t>Medicare no cubre el personal de enfermería privado, habitación privada (salvo que sea necesario por razones médicas) televisión o teléfono en su habitación (si estos servicios se cobran aparte) ni artículos de cuidado personal, como afeitadoras descartables o calcetines antideslizantes.</a:t>
            </a:r>
          </a:p>
          <a:p>
            <a:pPr marL="174668" indent="-174668">
              <a:spcBef>
                <a:spcPts val="611"/>
              </a:spcBef>
              <a:buFont typeface="Wingdings" panose="05000000000000000000" pitchFamily="2" charset="2"/>
              <a:buChar char="§"/>
            </a:pPr>
            <a:endParaRPr lang="es-US" dirty="0"/>
          </a:p>
        </p:txBody>
      </p:sp>
      <p:sp>
        <p:nvSpPr>
          <p:cNvPr id="7" name="Slide Image Placeholder 6"/>
          <p:cNvSpPr>
            <a:spLocks noGrp="1" noRot="1" noChangeAspect="1"/>
          </p:cNvSpPr>
          <p:nvPr>
            <p:ph type="sldImg"/>
          </p:nvPr>
        </p:nvSpPr>
        <p:spPr>
          <a:xfrm>
            <a:off x="749300" y="735013"/>
            <a:ext cx="5668963" cy="3189287"/>
          </a:xfrm>
        </p:spPr>
      </p:sp>
    </p:spTree>
    <p:extLst>
      <p:ext uri="{BB962C8B-B14F-4D97-AF65-F5344CB8AC3E}">
        <p14:creationId xmlns:p14="http://schemas.microsoft.com/office/powerpoint/2010/main" val="155723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9615" y="4061643"/>
            <a:ext cx="6206658" cy="4666645"/>
          </a:xfrm>
        </p:spPr>
        <p:txBody>
          <a:bodyPr>
            <a:normAutofit lnSpcReduction="10000"/>
          </a:bodyPr>
          <a:lstStyle/>
          <a:p>
            <a:r>
              <a:rPr lang="es-US" dirty="0" smtClean="0"/>
              <a:t>Si tiene un plan del Mercado, puede conservarlo hasta que comience la cobertura de Medicare. Luego puede cancelar su plan del Mercado sin multa.</a:t>
            </a:r>
          </a:p>
          <a:p>
            <a:r>
              <a:rPr lang="es-US" dirty="0" smtClean="0"/>
              <a:t>Puede conservar su plan del Mercado también. Sin embargo, una vez que comience la cobertura de la Parte A de Medicare, ya no será elegible para ningún crédito tributario de primas ni gastos compartidos reducidos para los que pueda haber calificado a través del Mercado. Por lo tanto, deberá pagar el precio total por su plan del Mercado.</a:t>
            </a:r>
          </a:p>
          <a:p>
            <a:r>
              <a:rPr lang="es-US" b="1" dirty="0"/>
              <a:t>Cuándo es elegible para obtener Medicare</a:t>
            </a:r>
          </a:p>
          <a:p>
            <a:r>
              <a:rPr lang="es-US" dirty="0" smtClean="0"/>
              <a:t>Supongamos que usted tiene un plan del Mercado y que cumple 65 años en algún momento de este año.</a:t>
            </a:r>
          </a:p>
          <a:p>
            <a:r>
              <a:rPr lang="es-US" dirty="0" smtClean="0"/>
              <a:t>Una vez que sea elegible para Medicare, tendrá un Período de Inscripción Inicial (IEP) para inscribirse en Medicare. Para la mayoría de las personas, el IEP comienza 3 meses antes de que cumplan 65 años y finaliza 3 meses después de que cumplan 65 años.</a:t>
            </a:r>
          </a:p>
          <a:p>
            <a:r>
              <a:rPr lang="es-US" dirty="0" smtClean="0"/>
              <a:t>En la mayoría de los casos, le conviene inscribirse a Medicare cuando es elegible por primera vez por los siguientes motivos:</a:t>
            </a:r>
          </a:p>
          <a:p>
            <a:pPr marL="165237" indent="-165237">
              <a:buFont typeface="Wingdings" panose="05000000000000000000" pitchFamily="2" charset="2"/>
              <a:buChar char="§"/>
            </a:pPr>
            <a:r>
              <a:rPr lang="es-US" dirty="0" smtClean="0"/>
              <a:t>Una vez que comienza su cobertura de la Parte A de Medicare gratis, dejará de ser elegible para créditos tributarios de las primas u otros ahorros de costos. Si conservó su plan del Mercado, deberá pagar el precio completo.</a:t>
            </a:r>
          </a:p>
          <a:p>
            <a:pPr marL="165237" indent="-165237">
              <a:buFont typeface="Wingdings" panose="05000000000000000000" pitchFamily="2" charset="2"/>
              <a:buChar char="§"/>
            </a:pPr>
            <a:r>
              <a:rPr lang="es-US" dirty="0" smtClean="0"/>
              <a:t>Si se inscribe para Medicare después de que finaliza el IEP, es posible que deba pagar una multa por inscripción tardía a la Parte B mientras tenga Medicare. Asimismo, puede inscribirse en la Parte B de Medicare (y la Parte A si debe pagar una prima por ella) </a:t>
            </a:r>
            <a:r>
              <a:rPr lang="es-US" b="1" dirty="0"/>
              <a:t>solo</a:t>
            </a:r>
            <a:r>
              <a:rPr lang="es-US" dirty="0" smtClean="0"/>
              <a:t> durante el Período de Inscripción General de Medicare (del 1 de enero al 31 de marzo de cada año). La cobertura no comenzará hasta julio de ese año. Esto podría causar una brecha en su cobertura.</a:t>
            </a:r>
            <a:endParaRPr lang="es-US" dirty="0">
              <a:effectLst/>
            </a:endParaRPr>
          </a:p>
        </p:txBody>
      </p:sp>
      <p:sp>
        <p:nvSpPr>
          <p:cNvPr id="7" name="Slide Image Placeholder 6"/>
          <p:cNvSpPr>
            <a:spLocks noGrp="1" noRot="1" noChangeAspect="1"/>
          </p:cNvSpPr>
          <p:nvPr>
            <p:ph type="sldImg"/>
          </p:nvPr>
        </p:nvSpPr>
        <p:spPr>
          <a:xfrm>
            <a:off x="733425" y="622300"/>
            <a:ext cx="5668963" cy="3189288"/>
          </a:xfrm>
        </p:spPr>
      </p:sp>
    </p:spTree>
    <p:extLst>
      <p:ext uri="{BB962C8B-B14F-4D97-AF65-F5344CB8AC3E}">
        <p14:creationId xmlns:p14="http://schemas.microsoft.com/office/powerpoint/2010/main" val="4086311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s-US" dirty="0" smtClean="0"/>
              <a:t>Maxine tiene una cobertura del Mercado individual. Cumplirá 65 años y desea esperar e inscribirse en la Parte B de Medicare cuando sea mayor debido a que tanto ella como su marido tienen la misma cobertura del Mercado. Ya que ha trabajado suficiente tiempo como para tener la Parte A gratis, no debe preocuparse por tener una multa por inscripción tardía en la Parte B. Su plan del Mercado le permitirá tener un Período Especial de Inscripción más adelante.</a:t>
            </a:r>
          </a:p>
          <a:p>
            <a:r>
              <a:rPr lang="es-US" dirty="0" smtClean="0"/>
              <a:t>Verdadero</a:t>
            </a:r>
          </a:p>
          <a:p>
            <a:r>
              <a:rPr lang="es-US" dirty="0" smtClean="0"/>
              <a:t>Falso</a:t>
            </a:r>
          </a:p>
          <a:p>
            <a:r>
              <a:rPr lang="es-US" b="1" dirty="0"/>
              <a:t>RESPUESTA</a:t>
            </a:r>
            <a:r>
              <a:rPr lang="es-US" dirty="0" smtClean="0"/>
              <a:t>: Falso. Un plan del Mercado individual no se considera una cobertura acreditable a los fines de la inscripción a Medicare. Maxine no calificaría para un Período Especial de Inscripción y es posible que deba pagar una multa por inscripción tardía para la Parte B.</a:t>
            </a:r>
            <a:endParaRPr lang="es-US" dirty="0"/>
          </a:p>
        </p:txBody>
      </p:sp>
    </p:spTree>
    <p:extLst>
      <p:ext uri="{BB962C8B-B14F-4D97-AF65-F5344CB8AC3E}">
        <p14:creationId xmlns:p14="http://schemas.microsoft.com/office/powerpoint/2010/main" val="37978078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r>
              <a:rPr lang="es-US" dirty="0" smtClean="0"/>
              <a:t>La Lección 3 explica cómo se coordinan los beneficios si una persona con Medicare tiene otros tipos de cobertura de salud. Esta lección responde las siguientes preguntas:</a:t>
            </a:r>
          </a:p>
          <a:p>
            <a:pPr marL="165237" indent="-165237">
              <a:buFont typeface="Wingdings" panose="05000000000000000000" pitchFamily="2" charset="2"/>
              <a:buChar char="§"/>
            </a:pPr>
            <a:r>
              <a:rPr lang="es-US" dirty="0" smtClean="0"/>
              <a:t>¿Qué es la Coordinación de Beneficios?</a:t>
            </a:r>
            <a:endParaRPr lang="es-US" dirty="0"/>
          </a:p>
          <a:p>
            <a:pPr marL="165237" indent="-165237">
              <a:buFont typeface="Wingdings" panose="05000000000000000000" pitchFamily="2" charset="2"/>
              <a:buChar char="§"/>
            </a:pPr>
            <a:r>
              <a:rPr lang="es-US" dirty="0" smtClean="0"/>
              <a:t>¿Cuándo paga Medicare?</a:t>
            </a:r>
            <a:endParaRPr lang="es-US" dirty="0"/>
          </a:p>
          <a:p>
            <a:pPr marL="165237" indent="-165237">
              <a:buFont typeface="Wingdings" panose="05000000000000000000" pitchFamily="2" charset="2"/>
              <a:buChar char="§"/>
            </a:pPr>
            <a:r>
              <a:rPr lang="es-US" dirty="0" smtClean="0"/>
              <a:t>¿Cuándo es Medicare el Pagador Primario?</a:t>
            </a:r>
          </a:p>
          <a:p>
            <a:pPr marL="165237" indent="-165237">
              <a:buFont typeface="Wingdings" panose="05000000000000000000" pitchFamily="2" charset="2"/>
              <a:buChar char="§"/>
            </a:pPr>
            <a:r>
              <a:rPr lang="es-US" dirty="0" smtClean="0"/>
              <a:t>¿Cuándo es Medicare el Pagador Secundario?</a:t>
            </a:r>
          </a:p>
          <a:p>
            <a:pPr marL="165237" indent="-165237">
              <a:buFont typeface="Wingdings" panose="05000000000000000000" pitchFamily="2" charset="2"/>
              <a:buChar char="§"/>
            </a:pPr>
            <a:r>
              <a:rPr lang="es-US" dirty="0" smtClean="0"/>
              <a:t>Medicare y Planes de Salud Grupal del Empleador, ¿quién paga primero?</a:t>
            </a:r>
            <a:endParaRPr lang="es-US" dirty="0"/>
          </a:p>
          <a:p>
            <a:pPr marL="165237" indent="-165237">
              <a:buFont typeface="Wingdings" panose="05000000000000000000" pitchFamily="2" charset="2"/>
              <a:buChar char="§"/>
            </a:pPr>
            <a:endParaRPr lang="es-US" dirty="0"/>
          </a:p>
        </p:txBody>
      </p:sp>
    </p:spTree>
    <p:extLst>
      <p:ext uri="{BB962C8B-B14F-4D97-AF65-F5344CB8AC3E}">
        <p14:creationId xmlns:p14="http://schemas.microsoft.com/office/powerpoint/2010/main" val="27569493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normAutofit fontScale="92500" lnSpcReduction="10000"/>
          </a:bodyPr>
          <a:lstStyle/>
          <a:p>
            <a:r>
              <a:rPr lang="es-US" dirty="0" smtClean="0"/>
              <a:t>La coordinación de beneficios es una manera de determinar quién paga primero cuando 2 o más planes de seguro de salud son responsables de pagar la misma reclamación médica. </a:t>
            </a:r>
          </a:p>
          <a:p>
            <a:r>
              <a:rPr lang="es-US" dirty="0" smtClean="0"/>
              <a:t>Se comparte la fecha de vigencia de Medicare con otros pagadores y se transmiten las reclamaciones médicas pagas de Medicare a las compañías de seguro suplementarias para que realicen el pago secundario. Debe ponerse en vigencia un acuerdo entre los Centros de Servicio de Medicare y Medicaid (CMS), el Centro de Recuperación y Coordinación de Beneficios (BCRC) y las compañías de seguro privadas para que el contratista envíe automáticamente las reclamaciones médicas. Cuando no exista este acuerdo, la persona que tenga Medicare debe coordinar el pago suplementario o secundario de beneficios con la compañía de seguros que eventualmente tenga, además de Medicare. </a:t>
            </a:r>
          </a:p>
          <a:p>
            <a:r>
              <a:rPr lang="es-US" dirty="0" smtClean="0"/>
              <a:t>El BCRC inicia una investigación cuando sabe que la persona posee otro seguro. La investigación determina si Medicare o el otro seguro tienen responsabilidad primaria de pagar los costos del cuidado de la salud de la persona que tiene Medicare. El objetivo de estas actividades de recolección de información sobre Medicare Pagador Secundario (MSP) es identificar situaciones de MSP rápidamente, asegurándose de que las partes responsables realicen los pagos correctos. </a:t>
            </a:r>
          </a:p>
          <a:p>
            <a:r>
              <a:rPr lang="es-US" dirty="0" smtClean="0"/>
              <a:t>Si Medicare realiza un pago condicional (un pago realizado por Medicare por servicios en representación de una persona con Medicare cuando existe evidencia de que el plan primario no paga a la brevedad), deberá reembolsarse el dinero a Medicare cuando se llegue a un acuerdo de pago, juicio o indemnización o pago de otro tipo.</a:t>
            </a:r>
          </a:p>
          <a:p>
            <a:r>
              <a:rPr lang="es-US" dirty="0" smtClean="0"/>
              <a:t>Si tiene Medicare u otra cobertura de salud o medicamentos, cada tipo de cobertura se llama "pagador". Cuando existe más de un pagador, la coordinación de las normas relativas a los beneficios decide quién paga primero. El pagador primario paga lo que debe por sus facturas en primer lugar y luego su proveedor envía el resto para que pague el pagador secundario. En algunos casos puede haber un tercer pagador.</a:t>
            </a:r>
          </a:p>
        </p:txBody>
      </p:sp>
      <p:sp>
        <p:nvSpPr>
          <p:cNvPr id="5" name="Slide Image Placeholder 4"/>
          <p:cNvSpPr>
            <a:spLocks noGrp="1" noRot="1" noChangeAspect="1"/>
          </p:cNvSpPr>
          <p:nvPr>
            <p:ph type="sldImg"/>
          </p:nvPr>
        </p:nvSpPr>
        <p:spPr>
          <a:xfrm>
            <a:off x="717550" y="566738"/>
            <a:ext cx="5575300" cy="3136900"/>
          </a:xfrm>
        </p:spPr>
      </p:sp>
    </p:spTree>
    <p:extLst>
      <p:ext uri="{BB962C8B-B14F-4D97-AF65-F5344CB8AC3E}">
        <p14:creationId xmlns:p14="http://schemas.microsoft.com/office/powerpoint/2010/main" val="948138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r>
              <a:rPr lang="es-US" dirty="0" smtClean="0"/>
              <a:t>Medicare puede ser el pagador primario, el pagador secundario o, algunas veces, otros planes de seguro deben pagar y Medicare no debe pagar nada.</a:t>
            </a:r>
          </a:p>
          <a:p>
            <a:r>
              <a:rPr lang="es-US" dirty="0" smtClean="0"/>
              <a:t>Medicare puede ser el pagador primario si usted no tiene otro seguro o si Medicare es primario con respecto a su otro seguro. </a:t>
            </a:r>
          </a:p>
          <a:p>
            <a:r>
              <a:rPr lang="es-US" dirty="0" smtClean="0"/>
              <a:t>Medicare puede ser el pagador secundario en situaciones en las que Medicare no le brinde cobertura primaria de seguro de salud o cuando otro asegurador tenga la responsabilidad primaria de pagar.</a:t>
            </a:r>
          </a:p>
          <a:p>
            <a:r>
              <a:rPr lang="es-US" dirty="0" smtClean="0"/>
              <a:t>Medicare no puede pagar por todos los servicios y artículos que otros aseguradores de salud tienen la responsabilidad de pagar.</a:t>
            </a:r>
          </a:p>
          <a:p>
            <a:pPr>
              <a:defRPr/>
            </a:pPr>
            <a:r>
              <a:rPr lang="es-US" dirty="0" smtClean="0"/>
              <a:t>Para obtener más información, visite </a:t>
            </a:r>
            <a:r>
              <a:rPr lang="es-US" dirty="0">
                <a:hlinkClick r:id="rId3"/>
              </a:rPr>
              <a:t>Medicare.gov/Pubs/pdf/02179-Medicare-Coordination-Benefits-Payer.pdf</a:t>
            </a:r>
            <a:r>
              <a:rPr lang="es-US" dirty="0" smtClean="0"/>
              <a:t> (Producto de los CMS N.° 02179) o </a:t>
            </a:r>
            <a:r>
              <a:rPr lang="es-US" u="sng" dirty="0">
                <a:hlinkClick r:id="rId4"/>
              </a:rPr>
              <a:t>ecfr.gov/cgi-bin/text-idx?SID=4197918d7a58c79361d4f698fa25219e&amp;mc=true&amp;node=se42.2.411_120&amp;rgn=div8</a:t>
            </a:r>
            <a:r>
              <a:rPr lang="es-US" dirty="0" smtClean="0"/>
              <a:t> (42 C.F.R., Capítulo IV, Sección 411.20, párrafo 2).</a:t>
            </a:r>
          </a:p>
          <a:p>
            <a:endParaRPr lang="es-US" dirty="0"/>
          </a:p>
        </p:txBody>
      </p:sp>
      <p:sp>
        <p:nvSpPr>
          <p:cNvPr id="5" name="Slide Image Placeholder 4"/>
          <p:cNvSpPr>
            <a:spLocks noGrp="1" noRot="1" noChangeAspect="1"/>
          </p:cNvSpPr>
          <p:nvPr>
            <p:ph type="sldImg"/>
          </p:nvPr>
        </p:nvSpPr>
        <p:spPr>
          <a:xfrm>
            <a:off x="760413" y="468313"/>
            <a:ext cx="5576887" cy="3138487"/>
          </a:xfrm>
        </p:spPr>
      </p:sp>
    </p:spTree>
    <p:extLst>
      <p:ext uri="{BB962C8B-B14F-4D97-AF65-F5344CB8AC3E}">
        <p14:creationId xmlns:p14="http://schemas.microsoft.com/office/powerpoint/2010/main" val="2512514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s-US" dirty="0" smtClean="0"/>
              <a:t>Medicare es el pagador primario para la mayoría de las personas con Medicare, lo que significa que Medicare paga primero en sus reclamaciones de atención médica. Medicare paga en primer lugar cuando:</a:t>
            </a:r>
          </a:p>
          <a:p>
            <a:pPr marL="229661" lvl="1" indent="-229661">
              <a:buFont typeface="Wingdings" panose="05000000000000000000" pitchFamily="2" charset="2"/>
              <a:buChar char="§"/>
            </a:pPr>
            <a:r>
              <a:rPr lang="es-US" dirty="0" smtClean="0"/>
              <a:t>Medicare es su única cobertura médica, de hospital y recetas médicas. </a:t>
            </a:r>
          </a:p>
          <a:p>
            <a:pPr marL="229661" lvl="1" indent="-229661">
              <a:buFont typeface="Wingdings" panose="05000000000000000000" pitchFamily="2" charset="2"/>
              <a:buChar char="§"/>
            </a:pPr>
            <a:r>
              <a:rPr lang="es-US" dirty="0" smtClean="0"/>
              <a:t>Su otra fuente de cobertura es uno o más de las siguientes opciones:</a:t>
            </a:r>
            <a:endParaRPr lang="es-US" dirty="0"/>
          </a:p>
          <a:p>
            <a:pPr marL="391671" lvl="2" indent="-168296">
              <a:buFont typeface="Arial" panose="020B0604020202020204" pitchFamily="34" charset="0"/>
              <a:buChar char="•"/>
            </a:pPr>
            <a:r>
              <a:rPr lang="es-US" dirty="0" smtClean="0"/>
              <a:t>una póliza de Seguro Suplementario de Medicare (Medigap) u otra póliza de seguros adquirida de manera privada que no está relacionada con el empleo actual; una póliza de Medigap cubre cantidades no cubiertas por Medicare;</a:t>
            </a:r>
          </a:p>
          <a:p>
            <a:pPr marL="391671" lvl="2" indent="-168296">
              <a:buFont typeface="Arial" panose="020B0604020202020204" pitchFamily="34" charset="0"/>
              <a:buChar char="•"/>
            </a:pPr>
            <a:r>
              <a:rPr lang="es-US" dirty="0" smtClean="0"/>
              <a:t>cobertura a través de Medicaid y Medicare (beneficiarios dobles elegibles), sin ninguna otra cobertura que pueda ser primaria antes que Medicare;</a:t>
            </a:r>
          </a:p>
          <a:p>
            <a:pPr marL="391671" lvl="2" indent="-168296">
              <a:buFont typeface="Arial" panose="020B0604020202020204" pitchFamily="34" charset="0"/>
              <a:buChar char="•"/>
            </a:pPr>
            <a:r>
              <a:rPr lang="es-US" dirty="0" smtClean="0"/>
              <a:t>cobertura para jubilados, en la mayoría de los casos. Para saber cómo trabaja un plan con Medicare, revise el manual de beneficios del plan o la descripción del plan proporcionada por el empleador o el sindicato, o llame al administrador de beneficios.</a:t>
            </a:r>
          </a:p>
          <a:p>
            <a:pPr marL="391671" lvl="2" indent="-168296">
              <a:buFont typeface="Arial" panose="020B0604020202020204" pitchFamily="34" charset="0"/>
              <a:buChar char="•"/>
            </a:pPr>
            <a:r>
              <a:rPr lang="es-US" dirty="0" smtClean="0"/>
              <a:t>Servicio de Salud Indígena.</a:t>
            </a:r>
          </a:p>
          <a:p>
            <a:pPr marL="391671" lvl="2" indent="-168296">
              <a:buFont typeface="Arial" panose="020B0604020202020204" pitchFamily="34" charset="0"/>
              <a:buChar char="•"/>
            </a:pPr>
            <a:r>
              <a:rPr lang="es-US" dirty="0" smtClean="0"/>
              <a:t>TRICARE (TRICARE es el programa de salud del Departamento de Defensa de los EE. UU. para miembros en servicio activo y sus familias. TRICARE for Life es el programa para jubilados militares y sus familias).</a:t>
            </a:r>
          </a:p>
          <a:p>
            <a:pPr marL="391671" lvl="2" indent="-168296">
              <a:buFont typeface="Arial" panose="020B0604020202020204" pitchFamily="34" charset="0"/>
              <a:buChar char="•"/>
            </a:pPr>
            <a:r>
              <a:rPr lang="es-US" dirty="0" smtClean="0"/>
              <a:t>COBRA, en virtud de la Ley Ómnibus Consolidada de Reconciliación Presupuestaria, excepto en casos de personas que sufren de Enfermedad Renal en Etapa Terminal durante el período de coordinación de 30 meses.  </a:t>
            </a:r>
            <a:endParaRPr lang="es-US" dirty="0"/>
          </a:p>
        </p:txBody>
      </p:sp>
    </p:spTree>
    <p:extLst>
      <p:ext uri="{BB962C8B-B14F-4D97-AF65-F5344CB8AC3E}">
        <p14:creationId xmlns:p14="http://schemas.microsoft.com/office/powerpoint/2010/main" val="7775847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392509" y="3778250"/>
            <a:ext cx="6238293" cy="5365750"/>
          </a:xfrm>
        </p:spPr>
        <p:txBody>
          <a:bodyPr>
            <a:normAutofit fontScale="85000" lnSpcReduction="20000"/>
          </a:bodyPr>
          <a:lstStyle/>
          <a:p>
            <a:r>
              <a:rPr lang="es-US" dirty="0" smtClean="0"/>
              <a:t>El seguro de responsabilidad pública es un seguro que paga el servicio de atención médica resultante de una lesión personal o daño a la propiedad de un tercero, independientemente de quien haya sido el culpable de ocasionarlo. Incluye seguro de automóvil, seguro de la vivienda y planes de seguro comerciales.</a:t>
            </a:r>
            <a:endParaRPr lang="es-US" dirty="0"/>
          </a:p>
          <a:p>
            <a:r>
              <a:rPr lang="es-US" dirty="0" smtClean="0"/>
              <a:t>Medicare es el pagador secundario cuando exista un seguro de responsabilidad pública. En general, Medicare no pagará los gastos médicos cubiertos por el seguro de responsabilidad pública. Sin embargo, Medicare puede pagar los gastos médicos si se rechaza la reclamación por diferentes razones, excepto si se la considera una reclamación que no corresponda. Medicare realizará el pago solo en la medida en que los servicios estén cubiertos por Medicare. Asimismo, si el seguro de responsabilidad pública no paga de inmediato (dentro de los 120 días), Medicare puede realizar un pago condicional por el cual Medicare tiene el derecho de exigir restitución.</a:t>
            </a:r>
          </a:p>
          <a:p>
            <a:r>
              <a:rPr lang="es-US" dirty="0" smtClean="0"/>
              <a:t>El dinero que Medicare utilizó para el pago condicional debe ser reembolsado a Medicare cuando se acceda el seguro de responsabilidad pública. Si Medicare realiza el pago condicional y luego usted cobra la reclamación del seguro, Medicare le exigirá a usted el reembolso del pago condicional. Usted es responsable de asegurarse de que Medicare reciba el reembolso del pago condicional. </a:t>
            </a:r>
          </a:p>
          <a:p>
            <a:r>
              <a:rPr lang="es-US" dirty="0" smtClean="0"/>
              <a:t>La ley de Modernización de Medicare de 2003 (P. L. 108-173, Título III, Sec. 301) contiene más estipulaciones que protegen la facultad de Medicare de exigir el reembolso de los pagos condicionales.</a:t>
            </a:r>
          </a:p>
          <a:p>
            <a:r>
              <a:rPr lang="es-US" dirty="0" smtClean="0"/>
              <a:t>Los planes de la Parte D pagarán las recetas cubiertas que no estén relacionadas con el accidente o lesión. </a:t>
            </a:r>
          </a:p>
          <a:p>
            <a:r>
              <a:rPr lang="es-US" dirty="0" smtClean="0"/>
              <a:t>El seguro de responsabilidad civil es una cobertura que lo protege de reclamaciones que estén fundadas en negligencia, acción inadecuada o inacción y tengan como resultado la lesión de alguien o el daño a una propiedad. El seguro de responsabilidad civil incluye, entre otros, el seguro de la vivienda, seguro de automóvil, seguro de responsabilidad civil para productos, seguro de responsabilidad civil por mala praxis, seguro de responsabilidad civil para conductores sin seguro y seguro de responsabilidad civil para conductores subasegurados.</a:t>
            </a:r>
            <a:endParaRPr lang="es-US" dirty="0"/>
          </a:p>
          <a:p>
            <a:r>
              <a:rPr lang="es-US" dirty="0" smtClean="0"/>
              <a:t>Medicare es el pagador secundario en los casos en que exista un seguro de responsabilidad civil. Si los profesionales del servicio médico descubren que los servicios que le prestan a una persona pueden pagarse a través de una aseguradora de responsabilidad civil, deben tratar de cobrarle a esa aseguradora antes de facturarle a Medicare. Se solicita a los proveedores que facturen primero a la aseguradora de responsabilidad civil, aunque es posible que la aseguradora no realice el pago de inmediato. Algunas veces, obtener el pago puede llevar un tiempo largo. Si la compañía de seguro no paga la reclamación de inmediato (por lo general, dentro de los 120 días), su médico u otro proveedor puede facturar a Medicare. Medicare puede efectuar un pago condicional por servicios por los que otro pagador es responsable, para que usted no tenga que utilizar su propio dinero para pagar la factura. El pago es condicional porque la persona es responsable de que el otro pagador reembolse a Medicare cuando se llegue a un acuerdo de pago, resolución judicial o se realice otro pago.</a:t>
            </a:r>
          </a:p>
          <a:p>
            <a:r>
              <a:rPr lang="es-US" dirty="0" smtClean="0"/>
              <a:t>Si usted presentó una reclamación del seguro por accidente de trabajo o recibe beneficios a través del Programa Federal de Enfermedad Pulmonar Minera (la Ley de Beneficios de Enfermedad Pulmonar Minera es una ley federal de los EE. UU. que realiza pagos mensuales y brinda beneficios médicos a los trabajadores de minas de carbón completamente incapacitados debido a neumoconiosis [enfermedad pulmonar minera] por trabajar en una mina de carbón), Medicare paga en segundo lugar por los servicios relacionados con la lesión o condición de trabajo.</a:t>
            </a:r>
            <a:endParaRPr lang="es-US" dirty="0"/>
          </a:p>
          <a:p>
            <a:r>
              <a:rPr lang="es-US" dirty="0" smtClean="0"/>
              <a:t>Para obtener ejemplos detallados de los casos en los que Medicare es pagador secundario, consulte Cómo funciona Medicare con otro cuadro de cobertura en su Guía para saber quién paga primero</a:t>
            </a:r>
            <a:r>
              <a:rPr dirty="0"/>
              <a:t/>
            </a:r>
            <a:br>
              <a:rPr dirty="0"/>
            </a:br>
            <a:r>
              <a:rPr lang="es-US" dirty="0" smtClean="0"/>
              <a:t>(</a:t>
            </a:r>
            <a:r>
              <a:rPr lang="es-US" dirty="0">
                <a:hlinkClick r:id="rId3"/>
              </a:rPr>
              <a:t>Medicare.gov/Pubs/pdf/02179-Medicare-Coordination-Benefits-Payer.pdf</a:t>
            </a:r>
            <a:r>
              <a:rPr lang="es-US" dirty="0" smtClean="0"/>
              <a:t>).</a:t>
            </a:r>
          </a:p>
          <a:p>
            <a:endParaRPr lang="es-US" dirty="0"/>
          </a:p>
        </p:txBody>
      </p:sp>
    </p:spTree>
    <p:extLst>
      <p:ext uri="{BB962C8B-B14F-4D97-AF65-F5344CB8AC3E}">
        <p14:creationId xmlns:p14="http://schemas.microsoft.com/office/powerpoint/2010/main" val="17488828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s-US" dirty="0" smtClean="0"/>
              <a:t>Medicare paga en primer lugar a personas que tienen Planes de Salud Grupal del Empleador (EGHP) en los siguientes casos:</a:t>
            </a:r>
          </a:p>
          <a:p>
            <a:pPr marL="165237" indent="-165237">
              <a:buFont typeface="Wingdings" panose="05000000000000000000" pitchFamily="2" charset="2"/>
              <a:buChar char="§"/>
            </a:pPr>
            <a:r>
              <a:rPr lang="es-US" dirty="0" smtClean="0"/>
              <a:t>Tienen 65 años o más y tienen cobertura de jubilados;</a:t>
            </a:r>
          </a:p>
          <a:p>
            <a:pPr marL="165237" indent="-165237">
              <a:buFont typeface="Wingdings" panose="05000000000000000000" pitchFamily="2" charset="2"/>
              <a:buChar char="§"/>
            </a:pPr>
            <a:r>
              <a:rPr lang="es-US" dirty="0" smtClean="0"/>
              <a:t>Tienen 65 años o más y posee una cobertura de </a:t>
            </a:r>
            <a:r>
              <a:rPr lang="es-US" b="1" dirty="0" smtClean="0"/>
              <a:t>planes de salud grupal del empleador</a:t>
            </a:r>
            <a:r>
              <a:rPr lang="es-US" dirty="0" smtClean="0"/>
              <a:t> </a:t>
            </a:r>
            <a:r>
              <a:rPr lang="es-US" b="1" dirty="0" smtClean="0"/>
              <a:t>(EGHP)</a:t>
            </a:r>
            <a:r>
              <a:rPr lang="es-US" dirty="0" smtClean="0"/>
              <a:t> a través de su actual empleo, ya sea propio o de su cónyuge, y el empleador tiene menos de 20 empleados;</a:t>
            </a:r>
          </a:p>
          <a:p>
            <a:pPr marL="165237" indent="-165237">
              <a:buFont typeface="Wingdings" panose="05000000000000000000" pitchFamily="2" charset="2"/>
              <a:buChar char="§"/>
            </a:pPr>
            <a:r>
              <a:rPr lang="es-US" dirty="0" smtClean="0"/>
              <a:t>Tienen menos de 65 años, padece una incapacidad y está cubiertos por un EGHP a través de su empleo actual (ya sea propio o el de un miembro de su familia) y su empleador tiene menos de 100 empleados;</a:t>
            </a:r>
          </a:p>
          <a:p>
            <a:pPr marL="165237" indent="-165237">
              <a:buFont typeface="Wingdings" panose="05000000000000000000" pitchFamily="2" charset="2"/>
              <a:buChar char="§"/>
            </a:pPr>
            <a:r>
              <a:rPr lang="es-US" dirty="0" smtClean="0"/>
              <a:t>Son elegibles para Medicare debido a una Enfermedad Renal en Etapa Terminal (ESRD), tienen cobertura EGHP, ya sea propia o de su cónyuge, y el período de coordinación de 30 meses ha terminado, y tenían Medicare como cobertura primaria antes de contraer ESRD.</a:t>
            </a:r>
          </a:p>
          <a:p>
            <a:endParaRPr lang="es-US" dirty="0"/>
          </a:p>
        </p:txBody>
      </p:sp>
    </p:spTree>
    <p:extLst>
      <p:ext uri="{BB962C8B-B14F-4D97-AF65-F5344CB8AC3E}">
        <p14:creationId xmlns:p14="http://schemas.microsoft.com/office/powerpoint/2010/main" val="3282839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746125"/>
            <a:ext cx="5665787" cy="3187700"/>
          </a:xfrm>
        </p:spPr>
      </p:sp>
      <p:sp>
        <p:nvSpPr>
          <p:cNvPr id="3" name="Notes Placeholder 2"/>
          <p:cNvSpPr>
            <a:spLocks noGrp="1"/>
          </p:cNvSpPr>
          <p:nvPr>
            <p:ph type="body" idx="1"/>
          </p:nvPr>
        </p:nvSpPr>
        <p:spPr>
          <a:xfrm>
            <a:off x="778325" y="4195459"/>
            <a:ext cx="5608320" cy="4508939"/>
          </a:xfrm>
        </p:spPr>
        <p:txBody>
          <a:bodyPr/>
          <a:lstStyle/>
          <a:p>
            <a:pPr marL="310210" lvl="1" indent="-310210">
              <a:spcBef>
                <a:spcPts val="658"/>
              </a:spcBef>
              <a:defRPr/>
            </a:pPr>
            <a:r>
              <a:rPr lang="es-US" dirty="0" smtClean="0"/>
              <a:t>Esta lección debería ayudarle a comprender los problemas de fraude, desperdicios y abuso, que incluyen</a:t>
            </a:r>
          </a:p>
          <a:p>
            <a:pPr marL="174671" indent="-174671">
              <a:buFont typeface="Wingdings" panose="05000000000000000000" pitchFamily="2" charset="2"/>
              <a:buChar char="§"/>
            </a:pPr>
            <a:r>
              <a:rPr lang="es-US" dirty="0" smtClean="0"/>
              <a:t>¿Se trata de fraude, desperdicios o abuso?</a:t>
            </a:r>
          </a:p>
          <a:p>
            <a:pPr marL="174671" indent="-174671">
              <a:buFont typeface="Wingdings" panose="05000000000000000000" pitchFamily="2" charset="2"/>
              <a:buChar char="§"/>
            </a:pPr>
            <a:r>
              <a:rPr lang="es-US" dirty="0" smtClean="0"/>
              <a:t>La Patrulla Medicare de Adultos Mayores </a:t>
            </a:r>
          </a:p>
          <a:p>
            <a:pPr marL="174671" indent="-174671">
              <a:buFont typeface="Wingdings" panose="05000000000000000000" pitchFamily="2" charset="2"/>
              <a:buChar char="§"/>
            </a:pPr>
            <a:r>
              <a:rPr lang="es-US" dirty="0" smtClean="0"/>
              <a:t>Las 4 R</a:t>
            </a:r>
          </a:p>
          <a:p>
            <a:pPr marL="174671" indent="-174671">
              <a:buFont typeface="Wingdings" panose="05000000000000000000" pitchFamily="2" charset="2"/>
              <a:buChar char="§"/>
            </a:pPr>
            <a:r>
              <a:rPr lang="es-US" dirty="0" smtClean="0"/>
              <a:t>Dónde reportar fraude, desperdicios y abuso</a:t>
            </a:r>
          </a:p>
          <a:p>
            <a:endParaRPr lang="es-US" dirty="0">
              <a:ea typeface="ＭＳ Ｐゴシック" pitchFamily="7" charset="-128"/>
            </a:endParaRPr>
          </a:p>
          <a:p>
            <a:pPr>
              <a:spcBef>
                <a:spcPts val="658"/>
              </a:spcBef>
            </a:pPr>
            <a:endParaRPr lang="es-US" dirty="0"/>
          </a:p>
        </p:txBody>
      </p:sp>
    </p:spTree>
    <p:extLst>
      <p:ext uri="{BB962C8B-B14F-4D97-AF65-F5344CB8AC3E}">
        <p14:creationId xmlns:p14="http://schemas.microsoft.com/office/powerpoint/2010/main" val="40840944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00075"/>
            <a:ext cx="5665788" cy="3187700"/>
          </a:xfrm>
        </p:spPr>
      </p:sp>
      <p:sp>
        <p:nvSpPr>
          <p:cNvPr id="3" name="Notes Placeholder 2"/>
          <p:cNvSpPr>
            <a:spLocks noGrp="1"/>
          </p:cNvSpPr>
          <p:nvPr>
            <p:ph type="body" idx="1"/>
          </p:nvPr>
        </p:nvSpPr>
        <p:spPr/>
        <p:txBody>
          <a:bodyPr/>
          <a:lstStyle/>
          <a:p>
            <a:pPr>
              <a:defRPr/>
            </a:pPr>
            <a:r>
              <a:rPr lang="es-US" dirty="0" smtClean="0"/>
              <a:t>El fraude, los desperdicios y el abuso forman parte de un espectro de intención. Los errores, como el uso de un código incorrecto, producen errores que pueden generar un sobrepago. Las ineficiencias, como solicitar pruebas en exceso, producen desperdicios.  </a:t>
            </a:r>
          </a:p>
          <a:p>
            <a:pPr>
              <a:defRPr/>
            </a:pPr>
            <a:r>
              <a:rPr lang="es-US" dirty="0" smtClean="0"/>
              <a:t>El abuso es el siguiente paso en el espectro. Se produce un abuso cuando hay un engaño intencional, como facturar por insumos o servicios que no se proporcionaron. El abuso ocurre cuando los proveedores o suministradores de atención médica realizan acciones que generan costos innecesarios directos o indirectos a algún programa de beneficios de atención médica. </a:t>
            </a:r>
          </a:p>
          <a:p>
            <a:pPr defTabSz="931580">
              <a:defRPr/>
            </a:pPr>
            <a:r>
              <a:rPr lang="es-US" dirty="0" smtClean="0"/>
              <a:t>Se produce un fraude cuando se quiebran las reglas y se producen prácticas intencionales en forma sistemática. Tales prácticas pueden incluir subir el código, es decir, cuando un proveedor de atención médica utiliza un código de facturación correspondiente a un servicio más caro que el que realizó. El fraude ocurre cuando alguien ejecuta o intenta ejecutar intencionadamente un plan para obtener dinero o bienes de algún programa de beneficios de atención médica. </a:t>
            </a:r>
          </a:p>
          <a:p>
            <a:pPr defTabSz="931580">
              <a:defRPr/>
            </a:pPr>
            <a:r>
              <a:rPr lang="es-US" dirty="0" smtClean="0"/>
              <a:t>La principal diferencia entre los errores, las ineficiencias o los desperdicios y el fraude, los desperdicios y el abuso es la intención.</a:t>
            </a:r>
          </a:p>
          <a:p>
            <a:pPr defTabSz="931580">
              <a:spcBef>
                <a:spcPts val="658"/>
              </a:spcBef>
              <a:defRPr/>
            </a:pPr>
            <a:endParaRPr lang="es-US" sz="1300" dirty="0"/>
          </a:p>
          <a:p>
            <a:pPr defTabSz="931580">
              <a:spcBef>
                <a:spcPts val="658"/>
              </a:spcBef>
              <a:defRPr/>
            </a:pPr>
            <a:endParaRPr lang="es-US" sz="1300" dirty="0"/>
          </a:p>
          <a:p>
            <a:pPr marL="181047" indent="-181047" defTabSz="931580">
              <a:spcBef>
                <a:spcPts val="658"/>
              </a:spcBef>
              <a:defRPr/>
            </a:pPr>
            <a:endParaRPr lang="es-US" sz="1300" dirty="0"/>
          </a:p>
          <a:p>
            <a:pPr marL="181047" indent="-181047">
              <a:spcBef>
                <a:spcPts val="658"/>
              </a:spcBef>
              <a:defRPr/>
            </a:pPr>
            <a:endParaRPr lang="es-US" dirty="0">
              <a:ea typeface="ＭＳ Ｐゴシック" pitchFamily="7" charset="-128"/>
            </a:endParaRPr>
          </a:p>
        </p:txBody>
      </p:sp>
    </p:spTree>
    <p:extLst>
      <p:ext uri="{BB962C8B-B14F-4D97-AF65-F5344CB8AC3E}">
        <p14:creationId xmlns:p14="http://schemas.microsoft.com/office/powerpoint/2010/main" val="139140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579438"/>
            <a:ext cx="5573713" cy="3136900"/>
          </a:xfrm>
        </p:spPr>
      </p:sp>
      <p:sp>
        <p:nvSpPr>
          <p:cNvPr id="3" name="Notes Placeholder 2"/>
          <p:cNvSpPr>
            <a:spLocks noGrp="1"/>
          </p:cNvSpPr>
          <p:nvPr>
            <p:ph type="body" idx="1"/>
          </p:nvPr>
        </p:nvSpPr>
        <p:spPr>
          <a:xfrm>
            <a:off x="282972" y="3829052"/>
            <a:ext cx="6552168" cy="5326380"/>
          </a:xfrm>
        </p:spPr>
        <p:txBody>
          <a:bodyPr>
            <a:noAutofit/>
          </a:bodyPr>
          <a:lstStyle/>
          <a:p>
            <a:pPr>
              <a:tabLst>
                <a:tab pos="1432049" algn="l"/>
              </a:tabLst>
            </a:pPr>
            <a:r>
              <a:rPr lang="es-US" sz="1000" dirty="0"/>
              <a:t>Resumen de los costos de la Parte A para 2017:</a:t>
            </a:r>
          </a:p>
          <a:p>
            <a:pPr marL="174671" indent="-174671">
              <a:buFont typeface="Wingdings" panose="05000000000000000000" pitchFamily="2" charset="2"/>
              <a:buChar char="§"/>
              <a:tabLst>
                <a:tab pos="1432049" algn="l"/>
              </a:tabLst>
            </a:pPr>
            <a:r>
              <a:rPr lang="es-US" sz="1000" dirty="0"/>
              <a:t>Ninguna prima para la mayoría de las personas.</a:t>
            </a:r>
          </a:p>
          <a:p>
            <a:pPr marL="275394" lvl="1" indent="-110157">
              <a:buFont typeface="Arial" panose="020B0604020202020204" pitchFamily="34" charset="0"/>
              <a:buChar char="•"/>
            </a:pPr>
            <a:r>
              <a:rPr lang="es-US" sz="1000" dirty="0"/>
              <a:t>Si usted compra la Parte A, pagará hasta $413 por mes en 2017. Si pagó los impuestos de Medicare por menos de 30 trimestres, la prima estándar de la Parte A es de $413. Si pagó los impuestos de Medicare por menos de 30 a 39 trimestres, la prima estándar de la Parte A es de $227. (En la mayoría de los casos, si elige comprar la Parte A, también debe contar con la </a:t>
            </a:r>
            <a:r>
              <a:rPr lang="es-US" sz="1000" dirty="0">
                <a:hlinkClick r:id="rId3" tooltip="&lt;p&gt;La Parte B cubre determinados médicos&amp;#39; servicios, cuidados ambulatorios, suministros médicos y servicios preventivos.&lt;/p&gt;"/>
              </a:rPr>
              <a:t>Parte B de Medicare (Seguro Médico)</a:t>
            </a:r>
            <a:r>
              <a:rPr lang="es-US" sz="1000" dirty="0"/>
              <a:t> y pagar una prima mensual por ambas).</a:t>
            </a:r>
          </a:p>
          <a:p>
            <a:pPr>
              <a:tabLst>
                <a:tab pos="1432049" algn="l"/>
              </a:tabLst>
            </a:pPr>
            <a:r>
              <a:rPr lang="es-US" sz="1000" dirty="0"/>
              <a:t>Por cada período de beneficios en 2017 usted paga:</a:t>
            </a:r>
          </a:p>
          <a:p>
            <a:pPr marL="174671" indent="-174671">
              <a:buFont typeface="Wingdings" panose="05000000000000000000" pitchFamily="2" charset="2"/>
              <a:buChar char="§"/>
              <a:tabLst>
                <a:tab pos="1432049" algn="l"/>
              </a:tabLst>
            </a:pPr>
            <a:r>
              <a:rPr lang="es-US" sz="1000" dirty="0"/>
              <a:t>$1,316 de deducible para estadías en el hospital como paciente internado (días 1 a 60)</a:t>
            </a:r>
          </a:p>
          <a:p>
            <a:pPr marL="174671" indent="-174671">
              <a:buFont typeface="Wingdings" panose="05000000000000000000" pitchFamily="2" charset="2"/>
              <a:buChar char="§"/>
              <a:tabLst>
                <a:tab pos="1432049" algn="l"/>
              </a:tabLst>
            </a:pPr>
            <a:r>
              <a:rPr lang="es-US" sz="1000" dirty="0"/>
              <a:t>Para estadías en el hospital como paciente internado que superen los 60 días,</a:t>
            </a:r>
          </a:p>
          <a:p>
            <a:pPr marL="291118" lvl="1" indent="-116448">
              <a:buFont typeface="Arial" panose="020B0604020202020204" pitchFamily="34" charset="0"/>
              <a:buChar char="•"/>
              <a:tabLst>
                <a:tab pos="1432049" algn="l"/>
              </a:tabLst>
            </a:pPr>
            <a:r>
              <a:rPr lang="es-US" sz="1000" dirty="0"/>
              <a:t>Días 61 a 90: $329 por día.</a:t>
            </a:r>
          </a:p>
          <a:p>
            <a:pPr marL="291118" lvl="1" indent="-116448">
              <a:buFont typeface="Arial" panose="020B0604020202020204" pitchFamily="34" charset="0"/>
              <a:buChar char="•"/>
              <a:tabLst>
                <a:tab pos="1432049" algn="l"/>
              </a:tabLst>
            </a:pPr>
            <a:r>
              <a:rPr lang="es-US" sz="1000" dirty="0"/>
              <a:t>Día 91 y posteriores: $658 por cada "día de reserva de por vida" después del día 90 de cada período de beneficios (hasta 60 días durante toda su vida).</a:t>
            </a:r>
          </a:p>
          <a:p>
            <a:pPr marL="291118" lvl="1" indent="-116448">
              <a:buFont typeface="Arial" panose="020B0604020202020204" pitchFamily="34" charset="0"/>
              <a:buChar char="•"/>
              <a:tabLst>
                <a:tab pos="1432049" algn="l"/>
              </a:tabLst>
            </a:pPr>
            <a:r>
              <a:rPr lang="es-US" sz="1000" dirty="0"/>
              <a:t>Luego de los días de reserva de por vida: todos los costos.</a:t>
            </a:r>
          </a:p>
          <a:p>
            <a:pPr marL="174671" indent="-174671">
              <a:lnSpc>
                <a:spcPct val="120000"/>
              </a:lnSpc>
              <a:spcBef>
                <a:spcPts val="578"/>
              </a:spcBef>
              <a:buFont typeface="Wingdings" panose="05000000000000000000" pitchFamily="2" charset="2"/>
              <a:buChar char="§"/>
              <a:tabLst>
                <a:tab pos="1432049" algn="l"/>
              </a:tabLst>
            </a:pPr>
            <a:r>
              <a:rPr lang="es-US" sz="1000" dirty="0"/>
              <a:t>Ningún máximo de su bolsillo en Medicare Original.</a:t>
            </a:r>
          </a:p>
          <a:p>
            <a:pPr>
              <a:lnSpc>
                <a:spcPct val="120000"/>
              </a:lnSpc>
              <a:spcBef>
                <a:spcPts val="578"/>
              </a:spcBef>
              <a:tabLst>
                <a:tab pos="1432049" algn="l"/>
              </a:tabLst>
            </a:pPr>
            <a:r>
              <a:rPr lang="es-US" sz="1000" b="1" dirty="0"/>
              <a:t>NOTA:</a:t>
            </a:r>
            <a:r>
              <a:rPr lang="es-US" sz="1000" dirty="0"/>
              <a:t> La Parte B de Medicare (Seguro Médico) paga la mayoría de sus servicios médicos mientras usted está internado. Usted paga 20% del monto aprobado por Medicare para sus servicios médicos después de pagar el deducible de la Parte B. </a:t>
            </a:r>
          </a:p>
          <a:p>
            <a:pPr>
              <a:lnSpc>
                <a:spcPct val="120000"/>
              </a:lnSpc>
              <a:spcBef>
                <a:spcPts val="578"/>
              </a:spcBef>
              <a:tabLst>
                <a:tab pos="1432049" algn="l"/>
              </a:tabLst>
            </a:pPr>
            <a:r>
              <a:rPr lang="es-US" sz="1000" dirty="0"/>
              <a:t>Los términos relacionados con los costos que debe conocer incluyen:</a:t>
            </a:r>
          </a:p>
          <a:p>
            <a:pPr>
              <a:lnSpc>
                <a:spcPct val="120000"/>
              </a:lnSpc>
              <a:spcBef>
                <a:spcPts val="578"/>
              </a:spcBef>
              <a:tabLst>
                <a:tab pos="1432049" algn="l"/>
              </a:tabLst>
            </a:pPr>
            <a:r>
              <a:rPr lang="es-US" sz="1000" b="1" dirty="0"/>
              <a:t>Primas</a:t>
            </a:r>
            <a:r>
              <a:rPr lang="es-US" sz="1000" dirty="0"/>
              <a:t>: El pago periódico a Medicare, una compañía de seguros, o un plan de salud para cobertura de salud o de medicamentos recetados.</a:t>
            </a:r>
          </a:p>
          <a:p>
            <a:pPr>
              <a:tabLst>
                <a:tab pos="1432049" algn="l"/>
              </a:tabLst>
            </a:pPr>
            <a:r>
              <a:rPr lang="es-US" sz="1000" b="1" dirty="0"/>
              <a:t>Deducibles</a:t>
            </a:r>
            <a:r>
              <a:rPr lang="es-US" sz="1000" dirty="0"/>
              <a:t>: Cantidad que usted debe pagar por los servicios médicos o los medicamentos antes de que el Medicare Original, su plan para recetas médicas u otro seguro comience a pagar.</a:t>
            </a:r>
          </a:p>
          <a:p>
            <a:pPr>
              <a:tabLst>
                <a:tab pos="1432049" algn="l"/>
              </a:tabLst>
            </a:pPr>
            <a:r>
              <a:rPr lang="es-US" sz="1000" b="1" dirty="0"/>
              <a:t>Copago</a:t>
            </a:r>
            <a:r>
              <a:rPr lang="es-US" sz="1000" dirty="0"/>
              <a:t>: Cantidad que posiblemente deba pagar como su parte del costo por un servicio médico o suministro, como una consulta al médico, una visita como paciente ambulatorio o un medicamento recetado. En general, un copago es un monto fijo, en lugar de un porcentaje.</a:t>
            </a:r>
          </a:p>
          <a:p>
            <a:pPr>
              <a:tabLst>
                <a:tab pos="1432049" algn="l"/>
              </a:tabLst>
            </a:pPr>
            <a:r>
              <a:rPr lang="es-US" sz="1000" b="1" dirty="0"/>
              <a:t>Coseguro</a:t>
            </a:r>
            <a:r>
              <a:rPr lang="es-US" sz="1000" dirty="0"/>
              <a:t>: Cantidad que usted tiene que pagar como su parte del costo por servicios, después de haber pagado cualquier deducible. El coseguro es generalmente un porcentaje (por ejemplo: el 20 %).</a:t>
            </a:r>
          </a:p>
        </p:txBody>
      </p:sp>
    </p:spTree>
    <p:extLst>
      <p:ext uri="{BB962C8B-B14F-4D97-AF65-F5344CB8AC3E}">
        <p14:creationId xmlns:p14="http://schemas.microsoft.com/office/powerpoint/2010/main" val="14147123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446088"/>
            <a:ext cx="5573713" cy="3136900"/>
          </a:xfrm>
        </p:spPr>
      </p:sp>
      <p:sp>
        <p:nvSpPr>
          <p:cNvPr id="3" name="Notes Placeholder 2"/>
          <p:cNvSpPr>
            <a:spLocks noGrp="1"/>
          </p:cNvSpPr>
          <p:nvPr>
            <p:ph type="body" idx="1"/>
          </p:nvPr>
        </p:nvSpPr>
        <p:spPr>
          <a:xfrm>
            <a:off x="716620" y="3719301"/>
            <a:ext cx="5732949" cy="5340552"/>
          </a:xfrm>
        </p:spPr>
        <p:txBody>
          <a:bodyPr>
            <a:normAutofit/>
          </a:bodyPr>
          <a:lstStyle/>
          <a:p>
            <a:pPr>
              <a:spcBef>
                <a:spcPts val="408"/>
              </a:spcBef>
            </a:pPr>
            <a:r>
              <a:rPr lang="es-US" dirty="0" smtClean="0"/>
              <a:t>El video vinculado con esta diapositiva brinda ejemplos de actividad fraudulenta. El programa de Patrulla Medicare de Adultos Mayores (SMP) faculta y asiste a las personas con Medicare a asumir una función activa en la detección y prevención del fraude, desperdicios y abuso en la atención médica. </a:t>
            </a:r>
          </a:p>
          <a:p>
            <a:pPr>
              <a:spcBef>
                <a:spcPts val="408"/>
              </a:spcBef>
            </a:pPr>
            <a:r>
              <a:rPr lang="es-US" dirty="0" smtClean="0"/>
              <a:t>El programa de SMP no solo protege a las personas con Medicare, sino que también ayuda a proteger a Medicare. Dado que este trabajo a menudo requiere contacto cara a cara para ser más efectivo, las SMP en todo el país confían en más de 5,000 voluntarios que se desempeñan activamente todos los años para colaborar con esta iniciativa. Existe un programa de SMP en cada estado, el distrito de Columbia, Guam, las Islas Vírgenes de los Estados Unidos y Puerto Rico. Comuníquese con su programa local de SMP para obtener asesoramiento personalizado, averiguar sobre los eventos de su comunidad en su zona o para trabajar como voluntario. Para obtener más información o encontrar su programa local de SMP, visite </a:t>
            </a:r>
            <a:r>
              <a:rPr lang="es-US" dirty="0" smtClean="0">
                <a:hlinkClick r:id="rId3"/>
              </a:rPr>
              <a:t>smpresource.org</a:t>
            </a:r>
            <a:r>
              <a:rPr lang="es-US" dirty="0" smtClean="0"/>
              <a:t>, o llame al 1-877-808-2468. También puede llamar al 1-800-MEDICARE. TTY: 1‐877‐486‐2048.</a:t>
            </a:r>
          </a:p>
          <a:p>
            <a:pPr>
              <a:spcBef>
                <a:spcPts val="408"/>
              </a:spcBef>
            </a:pPr>
            <a:r>
              <a:rPr lang="es-US" dirty="0" smtClean="0"/>
              <a:t>En algunos casos, cuando las personas con Medicare y Medicaid no pueden actuar por sí mismas para resolver estos problemas, las SMP trabajan para resolver los problemas y hacen derivaciones a los Centros de Servicios de Medicare y Medicaid (CMS) y sus contratistas antifraude; la Oficina del Inspector General; las oficinas generales de los fiscales generales; las autoridades locales para cumplimiento de la ley; los programas de Asistencia Estatal para Seguro Médico; las divisiones estatales de seguro y otras organizaciones externas con la facultad para intervenir. </a:t>
            </a:r>
          </a:p>
          <a:p>
            <a:pPr>
              <a:spcBef>
                <a:spcPts val="408"/>
              </a:spcBef>
            </a:pPr>
            <a:r>
              <a:rPr lang="es-US" dirty="0" smtClean="0"/>
              <a:t>CMS estableció enlaces de SMP en cada Oficina Regional, para actuar como punto de contacto para los problemas de cumplimiento/comercialización que identifiquen las SMP, para participar de manera proactiva con las SMP y compartir información relevante del programa, cambios y actualizaciones de Medicare. </a:t>
            </a:r>
          </a:p>
          <a:p>
            <a:endParaRPr lang="es-US" dirty="0"/>
          </a:p>
        </p:txBody>
      </p:sp>
    </p:spTree>
    <p:extLst>
      <p:ext uri="{BB962C8B-B14F-4D97-AF65-F5344CB8AC3E}">
        <p14:creationId xmlns:p14="http://schemas.microsoft.com/office/powerpoint/2010/main" val="33988920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88938"/>
            <a:ext cx="5575300" cy="3136900"/>
          </a:xfrm>
        </p:spPr>
      </p:sp>
      <p:sp>
        <p:nvSpPr>
          <p:cNvPr id="3" name="Notes Placeholder 2"/>
          <p:cNvSpPr>
            <a:spLocks noGrp="1"/>
          </p:cNvSpPr>
          <p:nvPr>
            <p:ph type="body" idx="1"/>
          </p:nvPr>
        </p:nvSpPr>
        <p:spPr>
          <a:xfrm>
            <a:off x="745464" y="3773853"/>
            <a:ext cx="5608320" cy="4508939"/>
          </a:xfrm>
        </p:spPr>
        <p:txBody>
          <a:bodyPr/>
          <a:lstStyle/>
          <a:p>
            <a:r>
              <a:rPr lang="es-US" dirty="0" smtClean="0"/>
              <a:t>Las personas con Medicare pueden ser la primera línea de defensa contra el fraude, los desperdicios y el abuso. Se alienta a que sigan las 4 R: Registre, Revise, Reporte y Recuerde</a:t>
            </a:r>
            <a:r>
              <a:rPr lang="es-US" sz="1300" dirty="0"/>
              <a:t>. </a:t>
            </a:r>
            <a:r>
              <a:rPr lang="es-US" dirty="0" smtClean="0"/>
              <a:t>Producto de los CMS</a:t>
            </a:r>
            <a:r>
              <a:rPr lang="es-US" sz="1300" dirty="0"/>
              <a:t> N.° 11610 “4 R para luchar contra el fraude en Medicare”, está disponible en </a:t>
            </a:r>
            <a:r>
              <a:rPr lang="es-US" sz="1300" dirty="0">
                <a:hlinkClick r:id="rId3"/>
              </a:rPr>
              <a:t>Medicare.gov/Pubs/pdf/11610-4R-for-Fighting-Fraud.pdf</a:t>
            </a:r>
            <a:r>
              <a:rPr lang="es-US" sz="1300" dirty="0"/>
              <a:t>. </a:t>
            </a:r>
          </a:p>
        </p:txBody>
      </p:sp>
    </p:spTree>
    <p:extLst>
      <p:ext uri="{BB962C8B-B14F-4D97-AF65-F5344CB8AC3E}">
        <p14:creationId xmlns:p14="http://schemas.microsoft.com/office/powerpoint/2010/main" val="1270288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46088"/>
            <a:ext cx="5575300" cy="3136900"/>
          </a:xfrm>
        </p:spPr>
      </p:sp>
      <p:sp>
        <p:nvSpPr>
          <p:cNvPr id="3" name="Notes Placeholder 2"/>
          <p:cNvSpPr>
            <a:spLocks noGrp="1"/>
          </p:cNvSpPr>
          <p:nvPr>
            <p:ph type="body" idx="1"/>
          </p:nvPr>
        </p:nvSpPr>
        <p:spPr>
          <a:xfrm>
            <a:off x="745464" y="3816014"/>
            <a:ext cx="5608320" cy="4508939"/>
          </a:xfrm>
        </p:spPr>
        <p:txBody>
          <a:bodyPr/>
          <a:lstStyle/>
          <a:p>
            <a:r>
              <a:rPr lang="es-US" dirty="0" smtClean="0"/>
              <a:t>1. Registre</a:t>
            </a:r>
          </a:p>
          <a:p>
            <a:pPr lvl="0"/>
            <a:r>
              <a:rPr lang="es-US" dirty="0" smtClean="0"/>
              <a:t>Registre las fechas de las citas con el médico en un calendario. Anote los análisis y servicios que recibe y guarde los recibos y declaraciones de sus proveedores. Si necesita ayuda para registrar las fechas y servicios, pregunte a un amigo o familiar.</a:t>
            </a:r>
          </a:p>
          <a:p>
            <a:r>
              <a:rPr lang="es-US" dirty="0" smtClean="0"/>
              <a:t>Comuníquese con su programa de Patrulla Medicare de Adultos Mayores (SMP) para obtener un Diario Personal para el Cuidado de la Salud gratis. </a:t>
            </a:r>
          </a:p>
          <a:p>
            <a:r>
              <a:rPr lang="es-US" b="1" dirty="0"/>
              <a:t>NOTA:</a:t>
            </a:r>
            <a:r>
              <a:rPr lang="es-US" dirty="0" smtClean="0"/>
              <a:t> Si desea encontrar un programa de SMP en su área, utilice el localizador de SMP en </a:t>
            </a:r>
            <a:r>
              <a:rPr lang="es-US" u="sng" dirty="0">
                <a:hlinkClick r:id="rId3"/>
              </a:rPr>
              <a:t>smpresource.org</a:t>
            </a:r>
            <a:r>
              <a:rPr lang="es-US" dirty="0" smtClean="0"/>
              <a:t>, o llame al 1-877-808-2468.</a:t>
            </a:r>
          </a:p>
          <a:p>
            <a:endParaRPr lang="es-US" dirty="0"/>
          </a:p>
        </p:txBody>
      </p:sp>
    </p:spTree>
    <p:extLst>
      <p:ext uri="{BB962C8B-B14F-4D97-AF65-F5344CB8AC3E}">
        <p14:creationId xmlns:p14="http://schemas.microsoft.com/office/powerpoint/2010/main" val="34812103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74650"/>
            <a:ext cx="5575300" cy="3136900"/>
          </a:xfrm>
        </p:spPr>
      </p:sp>
      <p:sp>
        <p:nvSpPr>
          <p:cNvPr id="3" name="Notes Placeholder 2"/>
          <p:cNvSpPr>
            <a:spLocks noGrp="1"/>
          </p:cNvSpPr>
          <p:nvPr>
            <p:ph type="body" idx="1"/>
          </p:nvPr>
        </p:nvSpPr>
        <p:spPr>
          <a:xfrm>
            <a:off x="745464" y="3717639"/>
            <a:ext cx="5608320" cy="4508939"/>
          </a:xfrm>
        </p:spPr>
        <p:txBody>
          <a:bodyPr/>
          <a:lstStyle/>
          <a:p>
            <a:r>
              <a:rPr lang="es-US" dirty="0" smtClean="0"/>
              <a:t>2. Revise</a:t>
            </a:r>
          </a:p>
          <a:p>
            <a:r>
              <a:rPr lang="es-US" dirty="0" smtClean="0"/>
              <a:t>Observe si hay signos de fraude, como reclamaciones que usted no reconoce en su Resumen de Medicare (MSN) y anuncios o llamadas telefónicas de compañías que ofrezcan elementos o servicios a las personas con Medicare. Obtenga ayuda de su programa local de SMP para controlar errores o sospechas de fraude en sus MSN.</a:t>
            </a:r>
          </a:p>
          <a:p>
            <a:pPr lvl="0"/>
            <a:r>
              <a:rPr lang="es-US" dirty="0" smtClean="0"/>
              <a:t>Compare los datos y servicios de su calendario con su MSN para asegurarse de haber recibido cada uno de los servicios listados y que todos los detalles sean correctos. Si encuentra elementos listados en sus reclamaciones de los cuales no tiene registro, es posible que a usted o a Medicare se les hayan facturado servicios o elementos que usted no recibió.</a:t>
            </a:r>
          </a:p>
          <a:p>
            <a:r>
              <a:rPr lang="es-US" dirty="0" smtClean="0"/>
              <a:t>Visite </a:t>
            </a:r>
            <a:r>
              <a:rPr lang="es-US" u="sng" dirty="0">
                <a:hlinkClick r:id="rId3"/>
              </a:rPr>
              <a:t>MyMedicare.gov</a:t>
            </a:r>
            <a:r>
              <a:rPr lang="es-US" dirty="0" smtClean="0"/>
              <a:t> o llame al  1-800-MEDICARE (1-800-633-4227) para revisar sus reclamaciones de Medicare. TTY: 1-877-486-2048. Si tiene un plan Medicare Advantage (como HMO o PPO) o el plan de Medicare para Recetas Médicas, llame a su plan para obtener más información sobre una reclamación.</a:t>
            </a:r>
          </a:p>
          <a:p>
            <a:endParaRPr lang="es-US" dirty="0"/>
          </a:p>
        </p:txBody>
      </p:sp>
    </p:spTree>
    <p:extLst>
      <p:ext uri="{BB962C8B-B14F-4D97-AF65-F5344CB8AC3E}">
        <p14:creationId xmlns:p14="http://schemas.microsoft.com/office/powerpoint/2010/main" val="12922694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0375"/>
            <a:ext cx="5575300" cy="3136900"/>
          </a:xfrm>
        </p:spPr>
      </p:sp>
      <p:sp>
        <p:nvSpPr>
          <p:cNvPr id="3" name="Notes Placeholder 2"/>
          <p:cNvSpPr>
            <a:spLocks noGrp="1"/>
          </p:cNvSpPr>
          <p:nvPr>
            <p:ph type="body" idx="1"/>
          </p:nvPr>
        </p:nvSpPr>
        <p:spPr>
          <a:xfrm>
            <a:off x="745464" y="3844121"/>
            <a:ext cx="5608320" cy="4508939"/>
          </a:xfrm>
        </p:spPr>
        <p:txBody>
          <a:bodyPr/>
          <a:lstStyle/>
          <a:p>
            <a:r>
              <a:rPr lang="es-US" dirty="0" smtClean="0"/>
              <a:t>3. Reporte</a:t>
            </a:r>
          </a:p>
          <a:p>
            <a:pPr lvl="0"/>
            <a:r>
              <a:rPr lang="es-US" dirty="0" smtClean="0"/>
              <a:t>Reporte casos de sospecha de fraude contra Medicare llamando al 1-800-MEDICARE (1-800-633-4227). </a:t>
            </a:r>
            <a:r>
              <a:rPr dirty="0"/>
              <a:t/>
            </a:r>
            <a:br>
              <a:rPr dirty="0"/>
            </a:br>
            <a:r>
              <a:rPr lang="es-US" dirty="0" smtClean="0"/>
              <a:t>TTY: 1-877-486-2048. Cuando use el sistema telefónico automatizado, tenga su tarjeta Medicare a mano y hable claramente o introduzca su número y letra(s) de Medicare.</a:t>
            </a:r>
          </a:p>
          <a:p>
            <a:r>
              <a:rPr lang="es-US" dirty="0" smtClean="0"/>
              <a:t>También puede reportar un fraude a la Oficina del Inspector General, visite </a:t>
            </a:r>
            <a:r>
              <a:rPr lang="es-US" u="sng" dirty="0">
                <a:hlinkClick r:id="rId3"/>
              </a:rPr>
              <a:t>OIG.hhs.gov/fraud/report-fraud</a:t>
            </a:r>
            <a:r>
              <a:rPr lang="es-US" dirty="0" smtClean="0"/>
              <a:t> o llame al 1‑800‑HHS‑TIPS (1‑800‑447‑8477).                TTY: 1‑800‑377‑4950.</a:t>
            </a:r>
          </a:p>
          <a:p>
            <a:pPr lvl="0"/>
            <a:r>
              <a:rPr lang="es-US" dirty="0" smtClean="0"/>
              <a:t>Si identifica errores o sospecha de fraude, el SMP también puede ayudarle a efectuar una denuncia a Medicare.</a:t>
            </a:r>
          </a:p>
          <a:p>
            <a:endParaRPr lang="es-US" dirty="0"/>
          </a:p>
        </p:txBody>
      </p:sp>
    </p:spTree>
    <p:extLst>
      <p:ext uri="{BB962C8B-B14F-4D97-AF65-F5344CB8AC3E}">
        <p14:creationId xmlns:p14="http://schemas.microsoft.com/office/powerpoint/2010/main" val="18676233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466725"/>
            <a:ext cx="5576887" cy="3138488"/>
          </a:xfrm>
        </p:spPr>
      </p:sp>
      <p:sp>
        <p:nvSpPr>
          <p:cNvPr id="3" name="Notes Placeholder 2"/>
          <p:cNvSpPr>
            <a:spLocks noGrp="1"/>
          </p:cNvSpPr>
          <p:nvPr>
            <p:ph type="body" idx="1"/>
          </p:nvPr>
        </p:nvSpPr>
        <p:spPr>
          <a:xfrm>
            <a:off x="789887" y="3801959"/>
            <a:ext cx="5608320" cy="4508939"/>
          </a:xfrm>
        </p:spPr>
        <p:txBody>
          <a:bodyPr/>
          <a:lstStyle/>
          <a:p>
            <a:r>
              <a:rPr lang="es-US" dirty="0" smtClean="0"/>
              <a:t>4. Recuerde</a:t>
            </a:r>
          </a:p>
          <a:p>
            <a:pPr marL="165237" indent="-165237">
              <a:buFont typeface="Wingdings" panose="05000000000000000000" pitchFamily="2" charset="2"/>
              <a:buChar char="§"/>
            </a:pPr>
            <a:r>
              <a:rPr lang="es-US" dirty="0" smtClean="0"/>
              <a:t>Proteja su número de Medicare. </a:t>
            </a:r>
          </a:p>
          <a:p>
            <a:pPr marL="328943" lvl="1" indent="-163707">
              <a:buFont typeface="Arial" panose="020B0604020202020204" pitchFamily="34" charset="0"/>
              <a:buChar char="•"/>
            </a:pPr>
            <a:r>
              <a:rPr lang="es-US" dirty="0" smtClean="0"/>
              <a:t>Nunca lo entregue, salvo a su médico u otro proveedor de servicios de salud.</a:t>
            </a:r>
          </a:p>
          <a:p>
            <a:pPr marL="328943" lvl="1" indent="-163707">
              <a:buFont typeface="Arial" panose="020B0604020202020204" pitchFamily="34" charset="0"/>
              <a:buChar char="•"/>
            </a:pPr>
            <a:r>
              <a:rPr lang="es-US" dirty="0" smtClean="0"/>
              <a:t>Nunca entregue su número de Medicare a cambio de una oferta especial.</a:t>
            </a:r>
          </a:p>
          <a:p>
            <a:pPr marL="328943" lvl="1" indent="-163707">
              <a:buFont typeface="Arial" panose="020B0604020202020204" pitchFamily="34" charset="0"/>
              <a:buChar char="•"/>
            </a:pPr>
            <a:r>
              <a:rPr lang="es-US" dirty="0" smtClean="0"/>
              <a:t>Nunca deje que alguien use su tarjeta Medicare y nunca use la tarjeta de otra persona.</a:t>
            </a:r>
          </a:p>
          <a:p>
            <a:pPr marL="328943" lvl="1" indent="-163707">
              <a:buFont typeface="Arial" panose="020B0604020202020204" pitchFamily="34" charset="0"/>
              <a:buChar char="•"/>
            </a:pPr>
            <a:r>
              <a:rPr lang="es-US" dirty="0" smtClean="0"/>
              <a:t>Medicare no lo llamará repentinamente ni se presentará en su hogar para venderle algo.</a:t>
            </a:r>
          </a:p>
          <a:p>
            <a:endParaRPr lang="es-US" dirty="0"/>
          </a:p>
        </p:txBody>
      </p:sp>
    </p:spTree>
    <p:extLst>
      <p:ext uri="{BB962C8B-B14F-4D97-AF65-F5344CB8AC3E}">
        <p14:creationId xmlns:p14="http://schemas.microsoft.com/office/powerpoint/2010/main" val="17018574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44500"/>
            <a:ext cx="5575300" cy="3136900"/>
          </a:xfrm>
        </p:spPr>
      </p:sp>
      <p:sp>
        <p:nvSpPr>
          <p:cNvPr id="3" name="Notes Placeholder 2"/>
          <p:cNvSpPr>
            <a:spLocks noGrp="1"/>
          </p:cNvSpPr>
          <p:nvPr>
            <p:ph type="body" idx="1"/>
          </p:nvPr>
        </p:nvSpPr>
        <p:spPr>
          <a:xfrm>
            <a:off x="701040" y="3787907"/>
            <a:ext cx="5608320" cy="4508939"/>
          </a:xfrm>
        </p:spPr>
        <p:txBody>
          <a:bodyPr/>
          <a:lstStyle/>
          <a:p>
            <a:r>
              <a:rPr lang="es-US" dirty="0" smtClean="0"/>
              <a:t>Ahora que ya conoce los conceptos básicos de Medicare, las opciones de cobertura, la coordinación de beneficios y cómo luchar contra el fraude, los desperdicios y el abuso, realicemos una revisión interactiva.</a:t>
            </a:r>
          </a:p>
        </p:txBody>
      </p:sp>
    </p:spTree>
    <p:extLst>
      <p:ext uri="{BB962C8B-B14F-4D97-AF65-F5344CB8AC3E}">
        <p14:creationId xmlns:p14="http://schemas.microsoft.com/office/powerpoint/2010/main" val="34129753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04800"/>
            <a:ext cx="5575300" cy="3136900"/>
          </a:xfrm>
        </p:spPr>
      </p:sp>
      <p:sp>
        <p:nvSpPr>
          <p:cNvPr id="3" name="Notes Placeholder 2"/>
          <p:cNvSpPr>
            <a:spLocks noGrp="1"/>
          </p:cNvSpPr>
          <p:nvPr>
            <p:ph type="body" idx="1"/>
          </p:nvPr>
        </p:nvSpPr>
        <p:spPr>
          <a:xfrm>
            <a:off x="436534" y="3737129"/>
            <a:ext cx="6240595" cy="5244186"/>
          </a:xfrm>
        </p:spPr>
        <p:txBody>
          <a:bodyPr>
            <a:normAutofit lnSpcReduction="10000"/>
          </a:bodyPr>
          <a:lstStyle/>
          <a:p>
            <a:pPr>
              <a:spcBef>
                <a:spcPts val="578"/>
              </a:spcBef>
            </a:pPr>
            <a:r>
              <a:rPr lang="es-US" dirty="0" smtClean="0"/>
              <a:t>Revisemos lo que hemos aprendido al jugar un juego. Esto puede usarse para entrenar a otras personas y enseñarles a las personas con Medicare sobre su cobertura. </a:t>
            </a:r>
          </a:p>
          <a:p>
            <a:pPr>
              <a:spcBef>
                <a:spcPts val="578"/>
              </a:spcBef>
            </a:pPr>
            <a:r>
              <a:rPr lang="es-US" dirty="0" smtClean="0"/>
              <a:t>Estas son las instrucciones:</a:t>
            </a:r>
          </a:p>
          <a:p>
            <a:pPr marL="223375" indent="-223375">
              <a:spcBef>
                <a:spcPts val="578"/>
              </a:spcBef>
            </a:pPr>
            <a:r>
              <a:rPr lang="es-US" dirty="0" smtClean="0"/>
              <a:t>1.  Lance el dado.</a:t>
            </a:r>
            <a:endParaRPr lang="es-US" dirty="0"/>
          </a:p>
          <a:p>
            <a:pPr marL="223375" indent="-223375">
              <a:spcBef>
                <a:spcPts val="578"/>
              </a:spcBef>
            </a:pPr>
            <a:r>
              <a:rPr lang="es-US" dirty="0" smtClean="0"/>
              <a:t>2. </a:t>
            </a:r>
            <a:r>
              <a:rPr lang="en-US" dirty="0" smtClean="0"/>
              <a:t>	</a:t>
            </a:r>
            <a:r>
              <a:rPr lang="es-US" dirty="0" smtClean="0"/>
              <a:t>Avance la cantidad de casillas que indica el dado.</a:t>
            </a:r>
          </a:p>
          <a:p>
            <a:pPr marL="223375" indent="-223375">
              <a:spcBef>
                <a:spcPts val="578"/>
              </a:spcBef>
            </a:pPr>
            <a:r>
              <a:rPr lang="es-US" dirty="0" smtClean="0"/>
              <a:t>3. </a:t>
            </a:r>
            <a:r>
              <a:rPr lang="en-US" dirty="0" smtClean="0"/>
              <a:t>	</a:t>
            </a:r>
            <a:r>
              <a:rPr lang="es-US" dirty="0" smtClean="0"/>
              <a:t>Cuando caiga en una casilla, tome una carta.</a:t>
            </a:r>
          </a:p>
          <a:p>
            <a:pPr marL="223375" indent="-223375">
              <a:spcBef>
                <a:spcPts val="578"/>
              </a:spcBef>
            </a:pPr>
            <a:r>
              <a:rPr lang="es-US" dirty="0" smtClean="0"/>
              <a:t>4. </a:t>
            </a:r>
            <a:r>
              <a:rPr lang="en-US" dirty="0" smtClean="0"/>
              <a:t>	</a:t>
            </a:r>
            <a:r>
              <a:rPr lang="es-US" dirty="0" smtClean="0"/>
              <a:t>Si responde la pregunta correctamente, la siguiente persona lanza el dado. Si responde incorrectamente, obtenga la respuesta del moderador de la mesa y retroceda una casilla antes de que la siguiente persona lance el dado.</a:t>
            </a:r>
          </a:p>
          <a:p>
            <a:pPr marL="223375" indent="-223375">
              <a:spcBef>
                <a:spcPts val="578"/>
              </a:spcBef>
            </a:pPr>
            <a:r>
              <a:rPr lang="es-US" dirty="0" smtClean="0"/>
              <a:t>5. </a:t>
            </a:r>
            <a:r>
              <a:rPr lang="en-US" dirty="0" smtClean="0"/>
              <a:t>	</a:t>
            </a:r>
            <a:r>
              <a:rPr lang="es-US" dirty="0" smtClean="0"/>
              <a:t>Cuando caiga en una casilla con un ícono, seleccione una carta de especialidad. Si responde correctamente, la siguiente persona lanza el dado. Si responde incorrectamente, obtenga la respuesta del moderador de la mesa y retroceda una casilla antes de que la siguiente persona lance el dado.</a:t>
            </a:r>
          </a:p>
          <a:p>
            <a:pPr marL="223375" indent="-223375">
              <a:spcBef>
                <a:spcPts val="578"/>
              </a:spcBef>
            </a:pPr>
            <a:r>
              <a:rPr lang="es-US" dirty="0" smtClean="0"/>
              <a:t>6. </a:t>
            </a:r>
            <a:r>
              <a:rPr lang="en-US" dirty="0" smtClean="0"/>
              <a:t>	</a:t>
            </a:r>
            <a:r>
              <a:rPr lang="es-US" dirty="0" smtClean="0"/>
              <a:t>Deberá obtener la cantidad exacta de casillas que necesita para alcanzar la meta final. Cada jugador deberá continuar lanzando el dado y respondiendo una pregunta hasta que un jugador obtenga la cantidad exacta para alcanzar la meta final y responda la pregunta correctamente. Si un jugador responde incorrectamente, deberá obtener la respuesta del moderador de la mesa y retroceder una casilla antes de que la siguiente persona lance el dado.</a:t>
            </a:r>
          </a:p>
          <a:p>
            <a:pPr marL="223375" indent="-223375">
              <a:spcBef>
                <a:spcPts val="578"/>
              </a:spcBef>
              <a:buAutoNum type="arabicPeriod" startAt="7"/>
            </a:pPr>
            <a:r>
              <a:rPr lang="es-US" dirty="0" smtClean="0"/>
              <a:t>La primera mesa en llegar al FINAL gana el juego.</a:t>
            </a:r>
          </a:p>
          <a:p>
            <a:pPr marL="223375" indent="-223375">
              <a:spcBef>
                <a:spcPts val="578"/>
              </a:spcBef>
              <a:buAutoNum type="arabicPeriod" startAt="7"/>
            </a:pPr>
            <a:r>
              <a:rPr lang="es-US" dirty="0" smtClean="0"/>
              <a:t>¡Grite cuando termine!</a:t>
            </a:r>
          </a:p>
          <a:p>
            <a:pPr>
              <a:spcBef>
                <a:spcPts val="578"/>
              </a:spcBef>
            </a:pPr>
            <a:r>
              <a:rPr lang="es-US" dirty="0" smtClean="0"/>
              <a:t>El juego de mesa y las cartas de preguntas de la revisión pueden descargarse de </a:t>
            </a:r>
            <a:r>
              <a:rPr lang="es-US" u="sng" dirty="0">
                <a:hlinkClick r:id="rId3"/>
              </a:rPr>
              <a:t>https://www.cms.gov/Outreach-and-Education/Training/CMSNationalTrainingProgram/National-Training-Program-Resources.html</a:t>
            </a:r>
            <a:r>
              <a:rPr lang="es-US" dirty="0" smtClean="0"/>
              <a:t>. Seleccione Actividades de aprendizaje de Medicare.</a:t>
            </a:r>
          </a:p>
          <a:p>
            <a:pPr>
              <a:spcBef>
                <a:spcPts val="578"/>
              </a:spcBef>
            </a:pPr>
            <a:endParaRPr lang="es-US" dirty="0"/>
          </a:p>
          <a:p>
            <a:endParaRPr lang="es-US" dirty="0"/>
          </a:p>
        </p:txBody>
      </p:sp>
    </p:spTree>
    <p:extLst>
      <p:ext uri="{BB962C8B-B14F-4D97-AF65-F5344CB8AC3E}">
        <p14:creationId xmlns:p14="http://schemas.microsoft.com/office/powerpoint/2010/main" val="1396656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46075"/>
            <a:ext cx="5803900" cy="3265488"/>
          </a:xfrm>
        </p:spPr>
      </p:sp>
      <p:sp>
        <p:nvSpPr>
          <p:cNvPr id="3" name="Notes Placeholder 2"/>
          <p:cNvSpPr>
            <a:spLocks noGrp="1"/>
          </p:cNvSpPr>
          <p:nvPr>
            <p:ph type="body" idx="1"/>
          </p:nvPr>
        </p:nvSpPr>
        <p:spPr>
          <a:xfrm>
            <a:off x="723640" y="3853479"/>
            <a:ext cx="5795081" cy="4734765"/>
          </a:xfrm>
        </p:spPr>
        <p:txBody>
          <a:bodyPr/>
          <a:lstStyle/>
          <a:p>
            <a:pPr>
              <a:spcBef>
                <a:spcPts val="642"/>
              </a:spcBef>
            </a:pPr>
            <a:r>
              <a:rPr lang="es-US" dirty="0" smtClean="0"/>
              <a:t>Esta capacitación es suministrada por el Programa de Capacitación Nacional de los CMS (NTP).</a:t>
            </a:r>
          </a:p>
          <a:p>
            <a:pPr>
              <a:spcBef>
                <a:spcPts val="642"/>
              </a:spcBef>
              <a:defRPr/>
            </a:pPr>
            <a:r>
              <a:rPr lang="es-US" dirty="0" smtClean="0"/>
              <a:t>Para conocer todos los materiales del NTP disponibles, o para suscribirse a nuestra lista de correo electrónico, visite </a:t>
            </a:r>
            <a:r>
              <a:rPr lang="es-US" u="sng" dirty="0" smtClean="0">
                <a:hlinkClick r:id="rId3"/>
              </a:rPr>
              <a:t>CMS.gov/</a:t>
            </a:r>
            <a:r>
              <a:rPr lang="es-US" u="sng" dirty="0" err="1" smtClean="0">
                <a:hlinkClick r:id="rId3"/>
              </a:rPr>
              <a:t>outreach</a:t>
            </a:r>
            <a:r>
              <a:rPr lang="es-US" u="sng" dirty="0" smtClean="0">
                <a:hlinkClick r:id="rId3"/>
              </a:rPr>
              <a:t>-and-</a:t>
            </a:r>
            <a:r>
              <a:rPr lang="es-US" u="sng" dirty="0" err="1" smtClean="0">
                <a:hlinkClick r:id="rId3"/>
              </a:rPr>
              <a:t>education</a:t>
            </a:r>
            <a:r>
              <a:rPr lang="es-US" u="sng" dirty="0" smtClean="0">
                <a:hlinkClick r:id="rId3"/>
              </a:rPr>
              <a:t>/training/</a:t>
            </a:r>
            <a:r>
              <a:rPr lang="es-US" u="sng" dirty="0" err="1" smtClean="0">
                <a:hlinkClick r:id="rId3"/>
              </a:rPr>
              <a:t>cmsnationaltrainingprogram</a:t>
            </a:r>
            <a:r>
              <a:rPr lang="es-US" u="sng" dirty="0" smtClean="0">
                <a:hlinkClick r:id="rId3"/>
              </a:rPr>
              <a:t>/</a:t>
            </a:r>
            <a:r>
              <a:rPr lang="es-US" dirty="0" smtClean="0"/>
              <a:t>. </a:t>
            </a:r>
          </a:p>
          <a:p>
            <a:pPr>
              <a:spcBef>
                <a:spcPts val="642"/>
              </a:spcBef>
              <a:defRPr/>
            </a:pPr>
            <a:r>
              <a:rPr lang="es-US" dirty="0" smtClean="0"/>
              <a:t>Contáctenos en </a:t>
            </a:r>
            <a:r>
              <a:rPr lang="es-US" dirty="0">
                <a:hlinkClick r:id="rId4"/>
              </a:rPr>
              <a:t>training@cms.hhs.gov</a:t>
            </a:r>
            <a:r>
              <a:rPr lang="es-US" dirty="0" smtClean="0"/>
              <a:t>. </a:t>
            </a:r>
          </a:p>
          <a:p>
            <a:pPr>
              <a:spcBef>
                <a:spcPts val="642"/>
              </a:spcBef>
              <a:defRPr/>
            </a:pPr>
            <a:r>
              <a:rPr lang="es-US" dirty="0" smtClean="0"/>
              <a:t>Síganos en @CMSGov #CMSNTP.</a:t>
            </a:r>
          </a:p>
        </p:txBody>
      </p:sp>
    </p:spTree>
    <p:extLst>
      <p:ext uri="{BB962C8B-B14F-4D97-AF65-F5344CB8AC3E}">
        <p14:creationId xmlns:p14="http://schemas.microsoft.com/office/powerpoint/2010/main" val="64182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14.jpeg"/><Relationship Id="rId1" Type="http://schemas.openxmlformats.org/officeDocument/2006/relationships/slideMaster" Target="../slideMasters/slideMaster10.xml"/><Relationship Id="rId5" Type="http://schemas.openxmlformats.org/officeDocument/2006/relationships/image" Target="../media/image15.emf"/><Relationship Id="rId4" Type="http://schemas.openxmlformats.org/officeDocument/2006/relationships/hyperlink" Target="http://www.cms.gov/NationalMedicareTrainingProgra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16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
        <p:nvSpPr>
          <p:cNvPr id="7"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
        <p:nvSpPr>
          <p:cNvPr id="8" name="Title 1"/>
          <p:cNvSpPr>
            <a:spLocks noGrp="1"/>
          </p:cNvSpPr>
          <p:nvPr>
            <p:ph type="title"/>
          </p:nvPr>
        </p:nvSpPr>
        <p:spPr>
          <a:xfrm>
            <a:off x="628651" y="200025"/>
            <a:ext cx="7886700" cy="685800"/>
          </a:xfrm>
          <a:prstGeom prst="rect">
            <a:avLst/>
          </a:prstGeo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299496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42074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61174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09869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248264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Pictur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 y="-60492"/>
            <a:ext cx="9601199" cy="5485776"/>
          </a:xfrm>
          <a:prstGeom prst="rect">
            <a:avLst/>
          </a:prstGeom>
        </p:spPr>
      </p:pic>
      <p:sp>
        <p:nvSpPr>
          <p:cNvPr id="2" name="Title 1"/>
          <p:cNvSpPr>
            <a:spLocks noGrp="1"/>
          </p:cNvSpPr>
          <p:nvPr>
            <p:ph type="ctrTitle"/>
          </p:nvPr>
        </p:nvSpPr>
        <p:spPr>
          <a:xfrm>
            <a:off x="685800" y="800106"/>
            <a:ext cx="7772400" cy="931069"/>
          </a:xfrm>
        </p:spPr>
        <p:txBody>
          <a:bodyPr>
            <a:normAutofit/>
          </a:bodyPr>
          <a:lstStyle>
            <a:lvl1pPr>
              <a:defRPr sz="3000" b="1">
                <a:solidFill>
                  <a:srgbClr val="00529B"/>
                </a:solidFill>
                <a:latin typeface="Constantia"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68717" y="3143250"/>
            <a:ext cx="4572000" cy="514350"/>
          </a:xfrm>
        </p:spPr>
        <p:txBody>
          <a:bodyPr>
            <a:normAutofit/>
          </a:bodyPr>
          <a:lstStyle>
            <a:lvl1pPr marL="0" indent="0" algn="l">
              <a:buNone/>
              <a:tabLst>
                <a:tab pos="1028649" algn="l"/>
              </a:tabLst>
              <a:defRPr sz="1800" b="1" baseline="0">
                <a:solidFill>
                  <a:srgbClr val="00529B"/>
                </a:solidFill>
                <a:latin typeface="Century Gothic" pitchFamily="34" charset="0"/>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National Training Program</a:t>
            </a:r>
          </a:p>
        </p:txBody>
      </p:sp>
      <p:sp>
        <p:nvSpPr>
          <p:cNvPr id="9" name="Date Placeholder 3"/>
          <p:cNvSpPr>
            <a:spLocks noGrp="1"/>
          </p:cNvSpPr>
          <p:nvPr>
            <p:ph type="dt" sz="half" idx="2"/>
          </p:nvPr>
        </p:nvSpPr>
        <p:spPr>
          <a:xfrm>
            <a:off x="457200" y="4767267"/>
            <a:ext cx="762000" cy="273844"/>
          </a:xfrm>
          <a:prstGeom prst="rect">
            <a:avLst/>
          </a:prstGeom>
        </p:spPr>
        <p:txBody>
          <a:bodyPr vert="horz" lIns="91440" tIns="45720" rIns="91440" bIns="45720" rtlCol="0" anchor="ctr"/>
          <a:lstStyle>
            <a:lvl1pPr algn="l">
              <a:defRPr sz="900" b="1">
                <a:solidFill>
                  <a:srgbClr val="00529B"/>
                </a:solidFill>
                <a:latin typeface="Constantia" pitchFamily="18" charset="0"/>
              </a:defRPr>
            </a:lvl1pPr>
          </a:lstStyle>
          <a:p>
            <a:r>
              <a:rPr lang="en-US" dirty="0"/>
              <a:t>July 2017</a:t>
            </a:r>
          </a:p>
        </p:txBody>
      </p:sp>
      <p:pic>
        <p:nvPicPr>
          <p:cNvPr id="7" name="Picture 6" descr="DHHSlogoBlack.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0717" y="-72915"/>
            <a:ext cx="1117008" cy="844154"/>
          </a:xfrm>
          <a:prstGeom prst="rect">
            <a:avLst/>
          </a:prstGeom>
        </p:spPr>
      </p:pic>
    </p:spTree>
    <p:extLst>
      <p:ext uri="{BB962C8B-B14F-4D97-AF65-F5344CB8AC3E}">
        <p14:creationId xmlns:p14="http://schemas.microsoft.com/office/powerpoint/2010/main" val="407043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lvl1pPr algn="ctr">
              <a:defRPr baseline="0"/>
            </a:lvl1pPr>
          </a:lstStyle>
          <a:p>
            <a:r>
              <a:rPr lang="en-US" dirty="0"/>
              <a:t>Click to edit Master title style</a:t>
            </a:r>
          </a:p>
        </p:txBody>
      </p:sp>
      <p:sp>
        <p:nvSpPr>
          <p:cNvPr id="3" name="Content Placeholder 2"/>
          <p:cNvSpPr>
            <a:spLocks noGrp="1"/>
          </p:cNvSpPr>
          <p:nvPr>
            <p:ph idx="1"/>
          </p:nvPr>
        </p:nvSpPr>
        <p:spPr>
          <a:xfrm>
            <a:off x="457200" y="1028701"/>
            <a:ext cx="8229600" cy="3565922"/>
          </a:xfrm>
        </p:spPr>
        <p:txBody>
          <a:bodyPr/>
          <a:lstStyle>
            <a:lvl1pPr>
              <a:spcBef>
                <a:spcPts val="451"/>
              </a:spcBef>
              <a:defRPr sz="2400"/>
            </a:lvl1pPr>
            <a:lvl2pPr>
              <a:spcBef>
                <a:spcPts val="451"/>
              </a:spcBef>
              <a:defRPr sz="2100"/>
            </a:lvl2pPr>
            <a:lvl3pPr>
              <a:spcBef>
                <a:spcPts val="451"/>
              </a:spcBef>
              <a:defRPr sz="2100"/>
            </a:lvl3pPr>
            <a:lvl4pPr>
              <a:spcBef>
                <a:spcPts val="451"/>
              </a:spcBef>
              <a:defRPr sz="2100"/>
            </a:lvl4pPr>
            <a:lvl5pPr>
              <a:spcBef>
                <a:spcPts val="451"/>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5793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200154"/>
            <a:ext cx="8229600" cy="3394472"/>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57200" y="57150"/>
            <a:ext cx="8229600" cy="822722"/>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108708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solidFill>
                  <a:prstClr val="white"/>
                </a:solidFill>
              </a:rPr>
              <a:t>July 2017</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rPr>
              <a:t>Medicare 101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457200" y="205979"/>
            <a:ext cx="8229600" cy="857250"/>
          </a:xfrm>
        </p:spPr>
        <p:txBody>
          <a:bodyPr>
            <a:normAutofit/>
          </a:bodyPr>
          <a:lstStyle>
            <a:lvl1pPr>
              <a:defRPr sz="2700" b="1">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457200" y="1200154"/>
            <a:ext cx="8229600" cy="3394472"/>
          </a:xfrm>
        </p:spPr>
        <p:txBody>
          <a:bodyPr/>
          <a:lstStyle>
            <a:lvl1pPr>
              <a:spcBef>
                <a:spcPts val="375"/>
              </a:spcBef>
              <a:defRPr>
                <a:solidFill>
                  <a:schemeClr val="bg1"/>
                </a:solidFill>
              </a:defRPr>
            </a:lvl1pPr>
            <a:lvl2pPr>
              <a:spcBef>
                <a:spcPts val="375"/>
              </a:spcBef>
              <a:defRPr>
                <a:solidFill>
                  <a:schemeClr val="bg1"/>
                </a:solidFill>
              </a:defRPr>
            </a:lvl2pPr>
            <a:lvl3pPr>
              <a:spcBef>
                <a:spcPts val="375"/>
              </a:spcBef>
              <a:defRPr>
                <a:solidFill>
                  <a:schemeClr val="bg1"/>
                </a:solidFill>
              </a:defRPr>
            </a:lvl3pPr>
            <a:lvl4pPr>
              <a:spcBef>
                <a:spcPts val="375"/>
              </a:spcBef>
              <a:defRPr>
                <a:solidFill>
                  <a:schemeClr val="bg1"/>
                </a:solidFill>
              </a:defRPr>
            </a:lvl4pPr>
            <a:lvl5pPr>
              <a:spcBef>
                <a:spcPts val="375"/>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393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028700"/>
            <a:ext cx="7696200" cy="3543300"/>
          </a:xfrm>
          <a:prstGeom prst="rect">
            <a:avLst/>
          </a:prstGeom>
          <a:noFill/>
          <a:ln w="9525">
            <a:noFill/>
            <a:miter lim="800000"/>
            <a:headEnd/>
            <a:tailEnd/>
          </a:ln>
        </p:spPr>
        <p:txBody>
          <a:bodyPr anchor="ctr"/>
          <a:lstStyle/>
          <a:p>
            <a:pPr algn="ctr">
              <a:spcBef>
                <a:spcPct val="20000"/>
              </a:spcBef>
              <a:buFont typeface="Wingdings" pitchFamily="2" charset="2"/>
              <a:buNone/>
              <a:defRPr/>
            </a:pPr>
            <a:r>
              <a:rPr lang="es-US" sz="2025" dirty="0">
                <a:solidFill>
                  <a:prstClr val="black"/>
                </a:solidFill>
              </a:rPr>
              <a:t>Este módulo de capacitación es suministrado por</a:t>
            </a:r>
          </a:p>
          <a:p>
            <a:pPr algn="ctr">
              <a:spcBef>
                <a:spcPct val="20000"/>
              </a:spcBef>
              <a:buFont typeface="Wingdings" pitchFamily="2" charset="2"/>
              <a:buNone/>
              <a:defRPr/>
            </a:pPr>
            <a:endParaRPr lang="es-US" sz="2025" dirty="0">
              <a:solidFill>
                <a:prstClr val="black"/>
              </a:solidFill>
            </a:endParaRPr>
          </a:p>
          <a:p>
            <a:pPr algn="ctr">
              <a:spcBef>
                <a:spcPct val="20000"/>
              </a:spcBef>
              <a:buFont typeface="Wingdings" pitchFamily="2" charset="2"/>
              <a:buNone/>
              <a:defRPr/>
            </a:pPr>
            <a:endParaRPr lang="es-US" sz="2025" dirty="0">
              <a:solidFill>
                <a:prstClr val="black"/>
              </a:solidFill>
            </a:endParaRPr>
          </a:p>
          <a:p>
            <a:pPr algn="ctr">
              <a:spcBef>
                <a:spcPct val="20000"/>
              </a:spcBef>
              <a:buFont typeface="Wingdings" pitchFamily="2" charset="2"/>
              <a:buNone/>
              <a:defRPr/>
            </a:pPr>
            <a:endParaRPr lang="es-US" sz="2025" dirty="0">
              <a:solidFill>
                <a:prstClr val="black"/>
              </a:solidFill>
            </a:endParaRPr>
          </a:p>
          <a:p>
            <a:pPr algn="ctr">
              <a:spcBef>
                <a:spcPct val="20000"/>
              </a:spcBef>
              <a:buFont typeface="Wingdings" pitchFamily="2" charset="2"/>
              <a:buNone/>
              <a:defRPr/>
            </a:pPr>
            <a:r>
              <a:rPr lang="es-US" sz="2025" dirty="0">
                <a:solidFill>
                  <a:prstClr val="black"/>
                </a:solidFill>
              </a:rPr>
              <a:t>Si desea formular preguntas sobre productos de capacitación, envíe un correo electrónico a </a:t>
            </a:r>
            <a:r>
              <a:rPr lang="es-US" sz="2025" dirty="0">
                <a:solidFill>
                  <a:prstClr val="black"/>
                </a:solidFill>
                <a:hlinkClick r:id="rId3"/>
              </a:rPr>
              <a:t>NMTP@cms.hhs.gov</a:t>
            </a:r>
            <a:endParaRPr lang="es-US" sz="2025" b="1" dirty="0">
              <a:solidFill>
                <a:prstClr val="black"/>
              </a:solidFill>
            </a:endParaRPr>
          </a:p>
          <a:p>
            <a:pPr algn="ctr">
              <a:spcBef>
                <a:spcPct val="20000"/>
              </a:spcBef>
              <a:buFont typeface="Wingdings" pitchFamily="2" charset="2"/>
              <a:buNone/>
              <a:defRPr/>
            </a:pPr>
            <a:r>
              <a:rPr lang="es-US" sz="2025" dirty="0">
                <a:solidFill>
                  <a:prstClr val="black"/>
                </a:solidFill>
              </a:rPr>
              <a:t>Para conocer todos los materiales de capacitación del NMTP disponibles, o para suscribirse a nuestro listserv, visite: </a:t>
            </a:r>
          </a:p>
          <a:p>
            <a:pPr algn="ctr">
              <a:spcBef>
                <a:spcPct val="20000"/>
              </a:spcBef>
              <a:buFont typeface="Wingdings" pitchFamily="2" charset="2"/>
              <a:buNone/>
              <a:defRPr/>
            </a:pPr>
            <a:r>
              <a:rPr lang="es-US" sz="1800" dirty="0">
                <a:solidFill>
                  <a:prstClr val="black"/>
                </a:solidFill>
                <a:hlinkClick r:id="rId4"/>
              </a:rPr>
              <a:t>www.cms.gov/NationalMedicareTrainingProgram</a:t>
            </a:r>
            <a:endParaRPr lang="es-US" sz="1800" b="1" dirty="0">
              <a:solidFill>
                <a:prstClr val="black"/>
              </a:solidFill>
            </a:endParaRPr>
          </a:p>
        </p:txBody>
      </p:sp>
      <p:pic>
        <p:nvPicPr>
          <p:cNvPr id="3" name="Picture 7" descr="NMTP Logo Black.eps"/>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05000" y="1757362"/>
            <a:ext cx="5562600" cy="700088"/>
          </a:xfrm>
          <a:prstGeom prst="rect">
            <a:avLst/>
          </a:prstGeom>
          <a:noFill/>
          <a:ln w="9525">
            <a:noFill/>
            <a:miter lim="800000"/>
            <a:headEnd/>
            <a:tailEnd/>
          </a:ln>
        </p:spPr>
      </p:pic>
    </p:spTree>
    <p:extLst>
      <p:ext uri="{BB962C8B-B14F-4D97-AF65-F5344CB8AC3E}">
        <p14:creationId xmlns:p14="http://schemas.microsoft.com/office/powerpoint/2010/main" val="47317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Tree>
    <p:extLst>
      <p:ext uri="{BB962C8B-B14F-4D97-AF65-F5344CB8AC3E}">
        <p14:creationId xmlns:p14="http://schemas.microsoft.com/office/powerpoint/2010/main" val="20095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grpSp>
        <p:nvGrpSpPr>
          <p:cNvPr id="8" name="Group 8"/>
          <p:cNvGrpSpPr>
            <a:grpSpLocks noChangeAspect="1"/>
          </p:cNvGrpSpPr>
          <p:nvPr/>
        </p:nvGrpSpPr>
        <p:grpSpPr bwMode="hidden">
          <a:xfrm>
            <a:off x="211665" y="4015474"/>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grpSp>
      <p:sp>
        <p:nvSpPr>
          <p:cNvPr id="2" name="Title 1"/>
          <p:cNvSpPr>
            <a:spLocks noGrp="1"/>
          </p:cNvSpPr>
          <p:nvPr>
            <p:ph type="title"/>
          </p:nvPr>
        </p:nvSpPr>
        <p:spPr>
          <a:xfrm>
            <a:off x="4874159" y="254002"/>
            <a:ext cx="3812645" cy="1822451"/>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7" y="2089150"/>
            <a:ext cx="3818467" cy="1816100"/>
          </a:xfrm>
        </p:spPr>
        <p:txBody>
          <a:bodyPr>
            <a:normAutofit/>
          </a:bodyPr>
          <a:lstStyle>
            <a:lvl1pPr marL="0" indent="0">
              <a:buNone/>
              <a:defRPr sz="1351">
                <a:solidFill>
                  <a:srgbClr val="FFFFFF"/>
                </a:solidFill>
              </a:defRPr>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solidFill>
              </a:rPr>
              <a:t>July 2017</a:t>
            </a:r>
          </a:p>
        </p:txBody>
      </p:sp>
      <p:sp>
        <p:nvSpPr>
          <p:cNvPr id="6" name="Footer Placeholder 5"/>
          <p:cNvSpPr>
            <a:spLocks noGrp="1"/>
          </p:cNvSpPr>
          <p:nvPr>
            <p:ph type="ftr" sz="quarter" idx="11"/>
          </p:nvPr>
        </p:nvSpPr>
        <p:spPr/>
        <p:txBody>
          <a:bodyPr/>
          <a:lstStyle/>
          <a:p>
            <a:r>
              <a:rPr lang="en-US" dirty="0">
                <a:solidFill>
                  <a:prstClr val="black"/>
                </a:solidFill>
              </a:rPr>
              <a:t>Medicare 101</a:t>
            </a:r>
          </a:p>
        </p:txBody>
      </p:sp>
      <p:sp>
        <p:nvSpPr>
          <p:cNvPr id="7" name="Slide Number Placeholder 6"/>
          <p:cNvSpPr>
            <a:spLocks noGrp="1"/>
          </p:cNvSpPr>
          <p:nvPr>
            <p:ph type="sldNum" sz="quarter" idx="12"/>
          </p:nvPr>
        </p:nvSpPr>
        <p:spPr/>
        <p:txBody>
          <a:bodyPr/>
          <a:lstStyle/>
          <a:p>
            <a:fld id="{5C58E141-1EA8-4B04-BD8D-B0B9CBA485AA}" type="slidenum">
              <a:rPr lang="en-US" smtClean="0">
                <a:solidFill>
                  <a:prstClr val="black"/>
                </a:solidFill>
              </a:rPr>
              <a:pPr/>
              <a:t>‹#›</a:t>
            </a:fld>
            <a:endParaRPr lang="en-US" dirty="0">
              <a:solidFill>
                <a:prstClr val="black"/>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dirty="0"/>
              <a:t>Click icon to add picture</a:t>
            </a:r>
          </a:p>
        </p:txBody>
      </p:sp>
    </p:spTree>
    <p:extLst>
      <p:ext uri="{BB962C8B-B14F-4D97-AF65-F5344CB8AC3E}">
        <p14:creationId xmlns:p14="http://schemas.microsoft.com/office/powerpoint/2010/main" val="1544862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1118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6"/>
            <a:ext cx="9144000" cy="5143499"/>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lvl1pPr>
              <a:defRPr>
                <a:solidFill>
                  <a:srgbClr val="C00000"/>
                </a:solidFill>
                <a:latin typeface="Tahoma" pitchFamily="34" charset="0"/>
                <a:ea typeface="Tahoma" pitchFamily="34" charset="0"/>
                <a:cs typeface="Tahoma" pitchFamily="34" charset="0"/>
              </a:defRPr>
            </a:lvl1pPr>
          </a:lstStyle>
          <a:p>
            <a:fld id="{005AC1BB-748C-4072-AD1D-7EB7D4BE5829}" type="slidenum">
              <a:rPr lang="en-US" b="1" smtClean="0">
                <a:latin typeface="Calibri"/>
              </a:rPr>
              <a:pPr/>
              <a:t>‹#›</a:t>
            </a:fld>
            <a:endParaRPr lang="en-US" dirty="0"/>
          </a:p>
        </p:txBody>
      </p:sp>
    </p:spTree>
    <p:extLst>
      <p:ext uri="{BB962C8B-B14F-4D97-AF65-F5344CB8AC3E}">
        <p14:creationId xmlns:p14="http://schemas.microsoft.com/office/powerpoint/2010/main" val="198860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1"/>
            <a:ext cx="8229600" cy="3223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08585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457200" y="4767268"/>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8"/>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8" name="Slide Number Placeholder 5"/>
          <p:cNvSpPr>
            <a:spLocks noGrp="1"/>
          </p:cNvSpPr>
          <p:nvPr>
            <p:ph type="sldNum" sz="quarter" idx="12"/>
          </p:nvPr>
        </p:nvSpPr>
        <p:spPr>
          <a:xfrm>
            <a:off x="6553200" y="4767268"/>
            <a:ext cx="2133600" cy="273844"/>
          </a:xfrm>
        </p:spPr>
        <p:txBody>
          <a:bodyPr/>
          <a:lstStyle/>
          <a:p>
            <a:fld id="{4C7DC1E6-81B2-456F-AAD5-518541D82B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6590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9675"/>
            <a:ext cx="40386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10" name="Date Placeholder 1"/>
          <p:cNvSpPr>
            <a:spLocks noGrp="1"/>
          </p:cNvSpPr>
          <p:nvPr>
            <p:ph type="dt" sz="half" idx="10"/>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1"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r>
              <a:rPr lang="en-US" dirty="0">
                <a:solidFill>
                  <a:prstClr val="black"/>
                </a:solidFill>
              </a:rPr>
              <a:t>Medicare 101</a:t>
            </a:r>
          </a:p>
        </p:txBody>
      </p:sp>
      <p:sp>
        <p:nvSpPr>
          <p:cNvPr id="12"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50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785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638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376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722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49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Content Placeholder 2"/>
          <p:cNvSpPr>
            <a:spLocks noGrp="1"/>
          </p:cNvSpPr>
          <p:nvPr>
            <p:ph idx="1"/>
          </p:nvPr>
        </p:nvSpPr>
        <p:spPr>
          <a:xfrm>
            <a:off x="628651" y="878312"/>
            <a:ext cx="7886700" cy="3754417"/>
          </a:xfrm>
          <a:prstGeom prst="rect">
            <a:avLst/>
          </a:prstGeom>
        </p:spPr>
        <p:txBody>
          <a:bodyPr/>
          <a:lstStyle>
            <a:lvl1pPr>
              <a:spcBef>
                <a:spcPts val="451"/>
              </a:spcBef>
              <a:defRPr/>
            </a:lvl1pPr>
            <a:lvl2pPr>
              <a:spcBef>
                <a:spcPts val="451"/>
              </a:spcBef>
              <a:defRPr/>
            </a:lvl2pPr>
            <a:lvl3pPr>
              <a:spcBef>
                <a:spcPts val="451"/>
              </a:spcBef>
              <a:defRPr/>
            </a:lvl3pPr>
            <a:lvl4pPr>
              <a:spcBef>
                <a:spcPts val="451"/>
              </a:spcBef>
              <a:defRPr/>
            </a:lvl4pPr>
            <a:lvl5pPr>
              <a:spcBef>
                <a:spcPts val="451"/>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t>July 2017</a:t>
            </a:r>
          </a:p>
        </p:txBody>
      </p:sp>
    </p:spTree>
    <p:extLst>
      <p:ext uri="{BB962C8B-B14F-4D97-AF65-F5344CB8AC3E}">
        <p14:creationId xmlns:p14="http://schemas.microsoft.com/office/powerpoint/2010/main" val="1401278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290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808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269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086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028700"/>
            <a:ext cx="9144000" cy="800100"/>
          </a:xfrm>
          <a:prstGeom prst="rect">
            <a:avLst/>
          </a:prstGeom>
          <a:solidFill>
            <a:srgbClr val="084A9C"/>
          </a:solidFill>
        </p:spPr>
        <p:txBody>
          <a:bodyPr/>
          <a:lstStyle>
            <a:lvl1pPr>
              <a:defRPr baseline="0">
                <a:solidFill>
                  <a:schemeClr val="bg1"/>
                </a:solidFill>
              </a:defRPr>
            </a:lvl1pPr>
          </a:lstStyle>
          <a:p>
            <a:r>
              <a:rPr lang="en-US" dirty="0"/>
              <a:t>National Training Program</a:t>
            </a:r>
          </a:p>
        </p:txBody>
      </p:sp>
      <p:sp>
        <p:nvSpPr>
          <p:cNvPr id="14" name="TextBox 13"/>
          <p:cNvSpPr txBox="1"/>
          <p:nvPr userDrawn="1"/>
        </p:nvSpPr>
        <p:spPr>
          <a:xfrm>
            <a:off x="-1668143" y="3696142"/>
            <a:ext cx="184731" cy="300210"/>
          </a:xfrm>
          <a:prstGeom prst="rect">
            <a:avLst/>
          </a:prstGeom>
          <a:noFill/>
        </p:spPr>
        <p:txBody>
          <a:bodyPr wrap="none" rtlCol="0">
            <a:spAutoFit/>
          </a:bodyPr>
          <a:lstStyle/>
          <a:p>
            <a:endParaRPr lang="en-US" sz="1351" dirty="0">
              <a:solidFill>
                <a:prstClr val="black"/>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599" y="171450"/>
            <a:ext cx="2652325" cy="685800"/>
          </a:xfrm>
          <a:prstGeom prst="rect">
            <a:avLst/>
          </a:prstGeom>
        </p:spPr>
      </p:pic>
      <p:sp>
        <p:nvSpPr>
          <p:cNvPr id="8" name="Text Placeholder 2"/>
          <p:cNvSpPr>
            <a:spLocks noGrp="1"/>
          </p:cNvSpPr>
          <p:nvPr>
            <p:ph type="body" sz="quarter" idx="10" hasCustomPrompt="1"/>
          </p:nvPr>
        </p:nvSpPr>
        <p:spPr>
          <a:xfrm>
            <a:off x="5728713" y="2114550"/>
            <a:ext cx="3186691" cy="857250"/>
          </a:xfrm>
        </p:spPr>
        <p:txBody>
          <a:bodyPr>
            <a:normAutofit/>
          </a:bodyPr>
          <a:lstStyle>
            <a:lvl1pPr marL="0" indent="0" algn="l">
              <a:buNone/>
              <a:defRPr lang="en-US" sz="1800" b="1" i="1" kern="1200" dirty="0" smtClean="0">
                <a:solidFill>
                  <a:srgbClr val="084A9C"/>
                </a:solidFill>
                <a:latin typeface="+mn-lt"/>
                <a:ea typeface="+mn-ea"/>
                <a:cs typeface="+mn-cs"/>
              </a:defRPr>
            </a:lvl1pPr>
          </a:lstStyle>
          <a:p>
            <a:pPr algn="l"/>
            <a:r>
              <a:rPr lang="en-US" sz="1800" b="1" i="1" dirty="0">
                <a:solidFill>
                  <a:srgbClr val="084A9C"/>
                </a:solidFill>
              </a:rPr>
              <a:t>Module number</a:t>
            </a:r>
          </a:p>
          <a:p>
            <a:pPr algn="l"/>
            <a:endParaRPr lang="en-US" sz="2100" b="0" i="1" dirty="0">
              <a:solidFill>
                <a:srgbClr val="084A9C"/>
              </a:solidFill>
            </a:endParaRP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l="2909" t="3922" r="2763" b="4612"/>
          <a:stretch/>
        </p:blipFill>
        <p:spPr>
          <a:xfrm>
            <a:off x="197597" y="2171706"/>
            <a:ext cx="5224411" cy="2665927"/>
          </a:xfrm>
          <a:prstGeom prst="rect">
            <a:avLst/>
          </a:prstGeom>
        </p:spPr>
      </p:pic>
      <p:sp>
        <p:nvSpPr>
          <p:cNvPr id="9" name="Text Placeholder 2"/>
          <p:cNvSpPr>
            <a:spLocks noGrp="1"/>
          </p:cNvSpPr>
          <p:nvPr>
            <p:ph type="body" sz="quarter" idx="11" hasCustomPrompt="1"/>
          </p:nvPr>
        </p:nvSpPr>
        <p:spPr>
          <a:xfrm>
            <a:off x="5715000" y="3143250"/>
            <a:ext cx="3200400" cy="8001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Title</a:t>
            </a:r>
            <a:endParaRPr lang="en-US" sz="2100" b="0" i="1" dirty="0">
              <a:solidFill>
                <a:srgbClr val="084A9C"/>
              </a:solidFill>
            </a:endParaRPr>
          </a:p>
        </p:txBody>
      </p:sp>
    </p:spTree>
    <p:extLst>
      <p:ext uri="{BB962C8B-B14F-4D97-AF65-F5344CB8AC3E}">
        <p14:creationId xmlns:p14="http://schemas.microsoft.com/office/powerpoint/2010/main" val="4130958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778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6893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709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487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2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B9CC8-C7DE-4A1F-ABD8-FEB13B8CC77F}" type="datetimeFigureOut">
              <a:rPr lang="en-US" smtClean="0"/>
              <a:pPr/>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22322E-5CA7-4921-AFEC-52763614E2D4}" type="slidenum">
              <a:rPr lang="en-US" smtClean="0"/>
              <a:pPr/>
              <a:t>‹#›</a:t>
            </a:fld>
            <a:endParaRPr lang="en-US" dirty="0"/>
          </a:p>
        </p:txBody>
      </p:sp>
    </p:spTree>
    <p:extLst>
      <p:ext uri="{BB962C8B-B14F-4D97-AF65-F5344CB8AC3E}">
        <p14:creationId xmlns:p14="http://schemas.microsoft.com/office/powerpoint/2010/main" val="3913534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512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531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501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068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8"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9"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9968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400"/>
            <a:ext cx="9144000" cy="802073"/>
          </a:xfrm>
        </p:spPr>
        <p:txBody>
          <a:bodyPr>
            <a:normAutofit/>
          </a:bodyPr>
          <a:lstStyle>
            <a:lvl1pPr>
              <a:defRPr sz="2700" b="1" baseline="0"/>
            </a:lvl1pPr>
          </a:lstStyle>
          <a:p>
            <a:r>
              <a:rPr lang="en-US" dirty="0"/>
              <a:t>Lesson </a:t>
            </a:r>
          </a:p>
        </p:txBody>
      </p:sp>
      <p:sp>
        <p:nvSpPr>
          <p:cNvPr id="3" name="Content Placeholder 2"/>
          <p:cNvSpPr>
            <a:spLocks noGrp="1"/>
          </p:cNvSpPr>
          <p:nvPr>
            <p:ph idx="1"/>
          </p:nvPr>
        </p:nvSpPr>
        <p:spPr>
          <a:xfrm>
            <a:off x="457200" y="1022787"/>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0"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1"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868198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01848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595"/>
            <a:ext cx="9144000" cy="802073"/>
          </a:xfrm>
        </p:spPr>
        <p:txBody>
          <a:bodyPr>
            <a:normAutofit/>
          </a:bodyPr>
          <a:lstStyle>
            <a:lvl1pPr>
              <a:defRPr sz="2700" b="1" baseline="0">
                <a:solidFill>
                  <a:schemeClr val="bg1"/>
                </a:solidFill>
              </a:defRPr>
            </a:lvl1pPr>
          </a:lstStyle>
          <a:p>
            <a:r>
              <a:rPr lang="en-US" dirty="0"/>
              <a:t>CMS National Training Program (NTP)</a:t>
            </a:r>
          </a:p>
        </p:txBody>
      </p:sp>
      <p:sp>
        <p:nvSpPr>
          <p:cNvPr id="9" name="Content Placeholder 2"/>
          <p:cNvSpPr>
            <a:spLocks noGrp="1"/>
          </p:cNvSpPr>
          <p:nvPr>
            <p:ph idx="1"/>
          </p:nvPr>
        </p:nvSpPr>
        <p:spPr>
          <a:xfrm>
            <a:off x="457200" y="1028704"/>
            <a:ext cx="8458200" cy="3394472"/>
          </a:xfrm>
        </p:spPr>
        <p:txBody>
          <a:bodyPr>
            <a:normAutofit/>
          </a:bodyPr>
          <a:lstStyle>
            <a:lvl1pPr marL="0" marR="0" indent="0" algn="ctr" defTabSz="685766" rtl="0" eaLnBrk="1" fontAlgn="auto" latinLnBrk="0" hangingPunct="1">
              <a:lnSpc>
                <a:spcPct val="100000"/>
              </a:lnSpc>
              <a:spcBef>
                <a:spcPts val="451"/>
              </a:spcBef>
              <a:spcAft>
                <a:spcPts val="0"/>
              </a:spcAft>
              <a:buClrTx/>
              <a:buSzTx/>
              <a:buFont typeface="Wingdings" panose="05000000000000000000" pitchFamily="2" charset="2"/>
              <a:buNone/>
              <a:tabLst/>
              <a:defRPr/>
            </a:lvl1pPr>
          </a:lstStyle>
          <a:p>
            <a:pPr marL="0" indent="0" algn="ctr">
              <a:buNone/>
            </a:pPr>
            <a:endParaRPr lang="en-US" dirty="0"/>
          </a:p>
          <a:p>
            <a:pPr marL="0" indent="0" algn="ctr">
              <a:buNone/>
            </a:pPr>
            <a:r>
              <a:rPr lang="en-US" dirty="0"/>
              <a:t>To view all available NTP materials,</a:t>
            </a:r>
          </a:p>
          <a:p>
            <a:pPr marL="0" indent="0" algn="ctr">
              <a:buNone/>
            </a:pPr>
            <a:r>
              <a:rPr lang="en-US" dirty="0"/>
              <a:t> or to subscribe to our email list, visit </a:t>
            </a:r>
            <a:r>
              <a:rPr lang="en-US" dirty="0">
                <a:hlinkClick r:id="rId2"/>
              </a:rPr>
              <a:t>CMS.gov/outreach-and-education/training/</a:t>
            </a:r>
            <a:r>
              <a:rPr lang="en-US" dirty="0" err="1">
                <a:hlinkClick r:id="rId2"/>
              </a:rPr>
              <a:t>cmsnationaltrainingprogram</a:t>
            </a:r>
            <a:r>
              <a:rPr lang="en-US" dirty="0">
                <a:hlinkClick r:id="rId2"/>
              </a:rPr>
              <a:t>/</a:t>
            </a:r>
            <a:r>
              <a:rPr lang="en-US" dirty="0"/>
              <a:t> </a:t>
            </a:r>
          </a:p>
          <a:p>
            <a:endParaRPr lang="en-US" dirty="0"/>
          </a:p>
          <a:p>
            <a:pPr marL="0" indent="0" algn="ctr">
              <a:buNone/>
            </a:pPr>
            <a:r>
              <a:rPr lang="en-US" dirty="0"/>
              <a:t>For questions about training products email </a:t>
            </a:r>
            <a:r>
              <a:rPr lang="en-US" dirty="0">
                <a:hlinkClick r:id="rId3"/>
              </a:rPr>
              <a:t>training@cms.hhs.gov</a:t>
            </a:r>
            <a:r>
              <a:rPr lang="en-US" dirty="0"/>
              <a:t> </a:t>
            </a:r>
          </a:p>
          <a:p>
            <a:endParaRPr lang="en-US" dirty="0"/>
          </a:p>
        </p:txBody>
      </p:sp>
    </p:spTree>
    <p:extLst>
      <p:ext uri="{BB962C8B-B14F-4D97-AF65-F5344CB8AC3E}">
        <p14:creationId xmlns:p14="http://schemas.microsoft.com/office/powerpoint/2010/main" val="1688315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824166"/>
            <a:ext cx="7886700" cy="380855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575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4754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347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61441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704086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672120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73967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144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867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2779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331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353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82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015 Two Content Slide">
    <p:spTree>
      <p:nvGrpSpPr>
        <p:cNvPr id="1" name=""/>
        <p:cNvGrpSpPr/>
        <p:nvPr/>
      </p:nvGrpSpPr>
      <p:grpSpPr>
        <a:xfrm>
          <a:off x="0" y="0"/>
          <a:ext cx="0" cy="0"/>
          <a:chOff x="0" y="0"/>
          <a:chExt cx="0" cy="0"/>
        </a:xfrm>
      </p:grpSpPr>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3" name="Content Placeholder 2"/>
          <p:cNvSpPr>
            <a:spLocks noGrp="1"/>
          </p:cNvSpPr>
          <p:nvPr>
            <p:ph sz="half" idx="1"/>
          </p:nvPr>
        </p:nvSpPr>
        <p:spPr>
          <a:xfrm>
            <a:off x="457200" y="1209675"/>
            <a:ext cx="4038600" cy="3486150"/>
          </a:xfrm>
          <a:ln>
            <a:noFill/>
          </a:ln>
        </p:spPr>
        <p:txBody>
          <a:bodyPr/>
          <a:lstStyle>
            <a:lvl1pPr>
              <a:buClrTx/>
              <a:defRPr sz="1463" b="1"/>
            </a:lvl1pPr>
            <a:lvl2pPr>
              <a:defRPr sz="1351" b="0"/>
            </a:lvl2pPr>
            <a:lvl3pPr>
              <a:defRPr sz="1351" b="0"/>
            </a:lvl3pPr>
            <a:lvl4pPr>
              <a:defRPr sz="1351" b="0"/>
            </a:lvl4pPr>
            <a:lvl5pPr>
              <a:defRPr sz="1351" b="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463" b="1"/>
            </a:lvl1pPr>
            <a:lvl2pPr>
              <a:defRPr sz="1351" b="0"/>
            </a:lvl2pPr>
            <a:lvl3pPr>
              <a:defRPr sz="1351" b="0"/>
            </a:lvl3pPr>
            <a:lvl4pPr>
              <a:defRPr sz="1351" b="0"/>
            </a:lvl4pPr>
            <a:lvl5pPr>
              <a:defRPr sz="1351" b="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1"/>
          <p:cNvSpPr>
            <a:spLocks noGrp="1"/>
          </p:cNvSpPr>
          <p:nvPr>
            <p:ph type="dt" sz="half" idx="10"/>
          </p:nvPr>
        </p:nvSpPr>
        <p:spPr>
          <a:xfrm>
            <a:off x="457200" y="4743454"/>
            <a:ext cx="8229600" cy="285751"/>
          </a:xfrm>
          <a:prstGeom prst="rect">
            <a:avLst/>
          </a:prstGeom>
        </p:spPr>
        <p:txBody>
          <a:bodyPr anchor="ctr"/>
          <a:lstStyle>
            <a:lvl1pPr>
              <a:defRPr sz="675">
                <a:solidFill>
                  <a:schemeClr val="tx1"/>
                </a:solidFill>
              </a:defRPr>
            </a:lvl1pPr>
          </a:lstStyle>
          <a:p>
            <a:r>
              <a:rPr lang="en-US" dirty="0">
                <a:solidFill>
                  <a:prstClr val="black"/>
                </a:solidFill>
              </a:rPr>
              <a:t>July 2017</a:t>
            </a:r>
          </a:p>
        </p:txBody>
      </p:sp>
      <p:sp>
        <p:nvSpPr>
          <p:cNvPr id="11" name="Footer Placeholder 2"/>
          <p:cNvSpPr>
            <a:spLocks noGrp="1"/>
          </p:cNvSpPr>
          <p:nvPr>
            <p:ph type="ftr" sz="quarter" idx="3"/>
          </p:nvPr>
        </p:nvSpPr>
        <p:spPr>
          <a:xfrm>
            <a:off x="2590800" y="4755358"/>
            <a:ext cx="3962400" cy="273844"/>
          </a:xfrm>
          <a:prstGeom prst="rect">
            <a:avLst/>
          </a:prstGeom>
        </p:spPr>
        <p:txBody>
          <a:bodyPr anchor="ctr"/>
          <a:lstStyle>
            <a:lvl1pPr>
              <a:defRPr sz="675">
                <a:solidFill>
                  <a:schemeClr val="tx1"/>
                </a:solidFill>
              </a:defRPr>
            </a:lvl1pPr>
          </a:lstStyle>
          <a:p>
            <a:pPr algn="ctr"/>
            <a:r>
              <a:rPr lang="en-US" dirty="0">
                <a:solidFill>
                  <a:prstClr val="black"/>
                </a:solidFill>
              </a:rPr>
              <a:t>Medicare 101</a:t>
            </a:r>
          </a:p>
        </p:txBody>
      </p:sp>
      <p:sp>
        <p:nvSpPr>
          <p:cNvPr id="12" name="Slide Number Placeholder 3"/>
          <p:cNvSpPr>
            <a:spLocks noGrp="1"/>
          </p:cNvSpPr>
          <p:nvPr>
            <p:ph type="sldNum" sz="quarter" idx="4"/>
          </p:nvPr>
        </p:nvSpPr>
        <p:spPr>
          <a:xfrm>
            <a:off x="6553200" y="4755358"/>
            <a:ext cx="2133600" cy="273844"/>
          </a:xfrm>
          <a:prstGeom prst="rect">
            <a:avLst/>
          </a:prstGeom>
        </p:spPr>
        <p:txBody>
          <a:bodyPr anchor="ctr"/>
          <a:lstStyle>
            <a:lvl1pPr>
              <a:defRPr sz="675">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1014815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221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10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6167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502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8229600" cy="3394472"/>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7" name="Slide Number Placeholder 6"/>
          <p:cNvSpPr>
            <a:spLocks noGrp="1"/>
          </p:cNvSpPr>
          <p:nvPr>
            <p:ph type="sldNum" sz="quarter" idx="12"/>
          </p:nvPr>
        </p:nvSpPr>
        <p:spPr/>
        <p:txBody>
          <a:bodyPr/>
          <a:lstStyle/>
          <a:p>
            <a:fld id="{BDDA0CBE-EFB6-C34D-81FF-BF5DCACA5E09}"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2899509" y="4767268"/>
            <a:ext cx="3477847" cy="273844"/>
          </a:xfrm>
          <a:prstGeom prst="rect">
            <a:avLst/>
          </a:prstGeom>
        </p:spPr>
        <p:txBody>
          <a:bodyPr vert="horz" lIns="91440" tIns="45720" rIns="91440" bIns="45720" rtlCol="0" anchor="ctr"/>
          <a:lstStyle>
            <a:lvl1pPr algn="ctr">
              <a:defRPr sz="675">
                <a:solidFill>
                  <a:srgbClr val="000000"/>
                </a:solidFill>
              </a:defRPr>
            </a:lvl1pPr>
          </a:lstStyle>
          <a:p>
            <a:r>
              <a:rPr lang="en-US" dirty="0">
                <a:solidFill>
                  <a:prstClr val="black"/>
                </a:solidFill>
              </a:rPr>
              <a:t>Medicare 101</a:t>
            </a:r>
          </a:p>
        </p:txBody>
      </p:sp>
    </p:spTree>
    <p:extLst>
      <p:ext uri="{BB962C8B-B14F-4D97-AF65-F5344CB8AC3E}">
        <p14:creationId xmlns:p14="http://schemas.microsoft.com/office/powerpoint/2010/main" val="908328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950498"/>
            <a:ext cx="7886700" cy="36822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79573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87965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0077758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039904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5194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89795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027550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29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5"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768993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337200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511404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03235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83178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123034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8"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9"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018105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968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16671837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82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3041198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1.jpeg"/><Relationship Id="rId5" Type="http://schemas.openxmlformats.org/officeDocument/2006/relationships/slideLayout" Target="../slideLayouts/slideLayout19.xml"/><Relationship Id="rId10" Type="http://schemas.openxmlformats.org/officeDocument/2006/relationships/theme" Target="../theme/theme10.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12.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6.png"/><Relationship Id="rId5" Type="http://schemas.openxmlformats.org/officeDocument/2006/relationships/slideLayout" Target="../slideLayouts/slideLayout39.xml"/><Relationship Id="rId10" Type="http://schemas.openxmlformats.org/officeDocument/2006/relationships/theme" Target="../theme/theme13.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4.xml"/><Relationship Id="rId1" Type="http://schemas.openxmlformats.org/officeDocument/2006/relationships/slideLayout" Target="../slideLayouts/slideLayout4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19.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20.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1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9.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3.gif"/><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0.xml"/><Relationship Id="rId1" Type="http://schemas.openxmlformats.org/officeDocument/2006/relationships/slideLayout" Target="../slideLayouts/slideLayout79.xml"/><Relationship Id="rId5" Type="http://schemas.openxmlformats.org/officeDocument/2006/relationships/image" Target="../media/image21.jpeg"/><Relationship Id="rId4" Type="http://schemas.openxmlformats.org/officeDocument/2006/relationships/image" Target="../media/image1.gi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1.xml"/><Relationship Id="rId1" Type="http://schemas.openxmlformats.org/officeDocument/2006/relationships/slideLayout" Target="../slideLayouts/slideLayout80.xml"/><Relationship Id="rId5" Type="http://schemas.openxmlformats.org/officeDocument/2006/relationships/image" Target="../media/image22.png"/><Relationship Id="rId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gif"/><Relationship Id="rId5" Type="http://schemas.openxmlformats.org/officeDocument/2006/relationships/image" Target="../media/image3.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1.gif"/><Relationship Id="rId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1.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7.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1.gi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gi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9.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yellowdots.gi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993958"/>
            <a:ext cx="9144000" cy="69273"/>
          </a:xfrm>
          <a:prstGeom prst="rect">
            <a:avLst/>
          </a:prstGeom>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l="2909" t="3922" r="2763" b="4612"/>
          <a:stretch/>
        </p:blipFill>
        <p:spPr>
          <a:xfrm>
            <a:off x="480883" y="1611085"/>
            <a:ext cx="4646288" cy="3161228"/>
          </a:xfrm>
          <a:prstGeom prst="rect">
            <a:avLst/>
          </a:prstGeom>
        </p:spPr>
      </p:pic>
    </p:spTree>
    <p:extLst>
      <p:ext uri="{BB962C8B-B14F-4D97-AF65-F5344CB8AC3E}">
        <p14:creationId xmlns:p14="http://schemas.microsoft.com/office/powerpoint/2010/main" val="1167924668"/>
      </p:ext>
    </p:extLst>
  </p:cSld>
  <p:clrMap bg1="lt1" tx1="dk1" bg2="lt2" tx2="dk2" accent1="accent1" accent2="accent2" accent3="accent3" accent4="accent4" accent5="accent5" accent6="accent6" hlink="hlink" folHlink="folHlink"/>
  <p:sldLayoutIdLst>
    <p:sldLayoutId id="2147483807"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89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3"/>
          <p:cNvSpPr>
            <a:spLocks noGrp="1"/>
          </p:cNvSpPr>
          <p:nvPr>
            <p:ph type="sldNum" sz="quarter" idx="4"/>
          </p:nvPr>
        </p:nvSpPr>
        <p:spPr>
          <a:xfrm>
            <a:off x="6553200" y="4755360"/>
            <a:ext cx="2133600" cy="273844"/>
          </a:xfrm>
          <a:prstGeom prst="rect">
            <a:avLst/>
          </a:prstGeom>
        </p:spPr>
        <p:txBody>
          <a:bodyPr/>
          <a:lstStyle>
            <a:lvl1pPr algn="r">
              <a:defRPr sz="900"/>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2831433"/>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70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878312"/>
            <a:ext cx="7886700" cy="37544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77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459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950498"/>
            <a:ext cx="7886700" cy="368222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9197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33366" indent="-180966"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685766" indent="216684"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1070319" indent="-167870"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9"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26400"/>
            <a:ext cx="8229600" cy="802073"/>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3"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4"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6527994"/>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ctr" defTabSz="685766" rtl="0" eaLnBrk="1" latinLnBrk="0" hangingPunct="1">
        <a:spcBef>
          <a:spcPct val="0"/>
        </a:spcBef>
        <a:buNone/>
        <a:defRPr sz="3300" kern="1200">
          <a:solidFill>
            <a:schemeClr val="bg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584"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26400"/>
            <a:ext cx="9144000" cy="802073"/>
          </a:xfrm>
          <a:prstGeom prst="rect">
            <a:avLst/>
          </a:prstGeom>
        </p:spPr>
        <p:txBody>
          <a:bodyPr vert="horz" lIns="91440" tIns="45720" rIns="91440" bIns="45720" rtlCol="0" anchor="ctr">
            <a:normAutofit/>
          </a:bodyPr>
          <a:lstStyle/>
          <a:p>
            <a:r>
              <a:rPr lang="en-US" dirty="0"/>
              <a:t>Click to edit Master title style</a:t>
            </a:r>
          </a:p>
        </p:txBody>
      </p:sp>
      <p:sp>
        <p:nvSpPr>
          <p:cNvPr id="8"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9"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0"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288611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p:txStyles>
    <p:titleStyle>
      <a:lvl1pPr algn="ctr" defTabSz="685766"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685766"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521468" indent="-178585" algn="l" defTabSz="685766"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69106" indent="-260591" algn="l" defTabSz="685766"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5308" indent="-176205" algn="l" defTabSz="685766" rtl="0" eaLnBrk="1" latinLnBrk="0" hangingPunct="1">
        <a:spcBef>
          <a:spcPct val="20000"/>
        </a:spcBef>
        <a:buSzPct val="50000"/>
        <a:buFont typeface="Courier New" panose="02070309020205020404" pitchFamily="49" charset="0"/>
        <a:buChar char="o"/>
        <a:tabLst>
          <a:tab pos="898878" algn="l"/>
        </a:tabLst>
        <a:defRPr sz="1500" kern="1200">
          <a:solidFill>
            <a:schemeClr val="tx1"/>
          </a:solidFill>
          <a:latin typeface="+mn-lt"/>
          <a:ea typeface="+mn-ea"/>
          <a:cs typeface="+mn-cs"/>
        </a:defRPr>
      </a:lvl4pPr>
      <a:lvl5pPr marL="1285811" indent="-257162" algn="l" defTabSz="685766" rtl="0" eaLnBrk="1" latinLnBrk="0" hangingPunct="1">
        <a:spcBef>
          <a:spcPts val="451"/>
        </a:spcBef>
        <a:buSzPct val="50000"/>
        <a:buFont typeface="Calibri" panose="020F050202020403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07373"/>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9054613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1368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48230"/>
            <a:ext cx="7886700" cy="3784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416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339"/>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339"/>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339"/>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19405"/>
          </a:xfrm>
          <a:prstGeom prst="rect">
            <a:avLst/>
          </a:prstGeom>
        </p:spPr>
        <p:txBody>
          <a:bodyPr vert="horz" lIns="91440" tIns="45720" rIns="91440" bIns="45720" rtlCol="0" anchor="ctr">
            <a:noAutofit/>
          </a:bodyPr>
          <a:lstStyle/>
          <a:p>
            <a:r>
              <a:rPr lang="en-US" dirty="0"/>
              <a:t>Click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782053"/>
            <a:ext cx="7886700" cy="385067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6614072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216684" indent="-216684"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69083" indent="-210731"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kern="1200">
          <a:solidFill>
            <a:schemeClr val="tx1"/>
          </a:solidFill>
          <a:latin typeface="+mn-lt"/>
          <a:ea typeface="+mn-ea"/>
          <a:cs typeface="+mn-cs"/>
        </a:defRPr>
      </a:lvl3pPr>
      <a:lvl4pPr marL="944119" indent="-216684" algn="l" defTabSz="514324" rtl="0" eaLnBrk="1" latinLnBrk="0" hangingPunct="1">
        <a:lnSpc>
          <a:spcPct val="100000"/>
        </a:lnSpc>
        <a:spcBef>
          <a:spcPts val="451"/>
        </a:spcBef>
        <a:buFont typeface="Calibri" panose="020F0502020204030204" pitchFamily="34" charset="0"/>
        <a:buChar char="–"/>
        <a:defRPr sz="1800" kern="1200">
          <a:solidFill>
            <a:schemeClr val="tx1"/>
          </a:solidFill>
          <a:latin typeface="+mn-lt"/>
          <a:ea typeface="+mn-ea"/>
          <a:cs typeface="+mn-cs"/>
        </a:defRPr>
      </a:lvl4pPr>
      <a:lvl5pPr marL="944119" indent="169061" algn="l" defTabSz="514324" rtl="0" eaLnBrk="1" latinLnBrk="0" hangingPunct="1">
        <a:lnSpc>
          <a:spcPct val="100000"/>
        </a:lnSpc>
        <a:spcBef>
          <a:spcPts val="451"/>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10"/>
            <a:ext cx="9144000" cy="767531"/>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2309688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t>‹#›</a:t>
            </a:fld>
            <a:endParaRPr lang="en-US" dirty="0"/>
          </a:p>
        </p:txBody>
      </p:sp>
      <p:pic>
        <p:nvPicPr>
          <p:cNvPr id="9" name="Picture 8" descr="yellowdots.gi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1967726186"/>
      </p:ext>
    </p:extLst>
  </p:cSld>
  <p:clrMap bg1="lt1" tx1="dk1" bg2="lt2" tx2="dk2" accent1="accent1" accent2="accent2" accent3="accent3" accent4="accent4" accent5="accent5" accent6="accent6" hlink="hlink" folHlink="folHlink"/>
  <p:sldLayoutIdLst>
    <p:sldLayoutId id="2147483787" r:id="rId1"/>
    <p:sldLayoutId id="2147483808" r:id="rId2"/>
    <p:sldLayoutId id="2147483818" r:id="rId3"/>
  </p:sldLayoutIdLst>
  <p:hf hdr="0"/>
  <p:txStyles>
    <p:titleStyle>
      <a:lvl1pPr algn="ctr" defTabSz="342883"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p:spPr>
      </p:pic>
    </p:spTree>
    <p:extLst>
      <p:ext uri="{BB962C8B-B14F-4D97-AF65-F5344CB8AC3E}">
        <p14:creationId xmlns:p14="http://schemas.microsoft.com/office/powerpoint/2010/main" val="3295875314"/>
      </p:ext>
    </p:extLst>
  </p:cSld>
  <p:clrMap bg1="lt1" tx1="dk1" bg2="lt2" tx2="dk2" accent1="accent1" accent2="accent2" accent3="accent3" accent4="accent4" accent5="accent5" accent6="accent6" hlink="hlink" folHlink="folHlink"/>
  <p:sldLayoutIdLst>
    <p:sldLayoutId id="214748381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172028621"/>
      </p:ext>
    </p:extLst>
  </p:cSld>
  <p:clrMap bg1="lt1" tx1="dk1" bg2="lt2" tx2="dk2" accent1="accent1" accent2="accent2" accent3="accent3" accent4="accent4" accent5="accent5" accent6="accent6" hlink="hlink" folHlink="folHlink"/>
  <p:sldLayoutIdLst>
    <p:sldLayoutId id="214748381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rgbClr val="FF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t>‹#›</a:t>
            </a:fld>
            <a:endParaRPr lang="en-US" dirty="0"/>
          </a:p>
        </p:txBody>
      </p:sp>
      <p:pic>
        <p:nvPicPr>
          <p:cNvPr id="9" name="Picture 8" descr="yellowdots.gi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2312058697"/>
      </p:ext>
    </p:extLst>
  </p:cSld>
  <p:clrMap bg1="lt1" tx1="dk1" bg2="lt2" tx2="dk2" accent1="accent1" accent2="accent2" accent3="accent3" accent4="accent4" accent5="accent5" accent6="accent6" hlink="hlink" folHlink="folHlink"/>
  <p:sldLayoutIdLst>
    <p:sldLayoutId id="2147483789" r:id="rId1"/>
    <p:sldLayoutId id="2147483816" r:id="rId2"/>
    <p:sldLayoutId id="2147483817" r:id="rId3"/>
  </p:sldLayoutIdLst>
  <p:hf hdr="0"/>
  <p:txStyles>
    <p:titleStyle>
      <a:lvl1pPr algn="ctr" defTabSz="342883" rtl="0" eaLnBrk="1" latinLnBrk="0" hangingPunct="1">
        <a:spcBef>
          <a:spcPct val="0"/>
        </a:spcBef>
        <a:buNone/>
        <a:defRPr sz="2700" b="1" kern="1200">
          <a:solidFill>
            <a:schemeClr val="tx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7" name="Picture 6" descr="shutterstock_481576618.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75588"/>
            <a:ext cx="9144000" cy="3888486"/>
          </a:xfrm>
          <a:prstGeom prst="rect">
            <a:avLst/>
          </a:prstGeom>
        </p:spPr>
      </p:pic>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1744855424"/>
      </p:ext>
    </p:extLst>
  </p:cSld>
  <p:clrMap bg1="lt1" tx1="dk1" bg2="lt2" tx2="dk2" accent1="accent1" accent2="accent2" accent3="accent3" accent4="accent4" accent5="accent5" accent6="accent6" hlink="hlink" folHlink="folHlink"/>
  <p:sldLayoutIdLst>
    <p:sldLayoutId id="2147483786"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1311379"/>
            <a:ext cx="9144000" cy="3870224"/>
          </a:xfrm>
          <a:prstGeom prst="rect">
            <a:avLst/>
          </a:prstGeom>
        </p:spPr>
      </p:pic>
      <p:sp>
        <p:nvSpPr>
          <p:cNvPr id="10"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Tree>
    <p:extLst>
      <p:ext uri="{BB962C8B-B14F-4D97-AF65-F5344CB8AC3E}">
        <p14:creationId xmlns:p14="http://schemas.microsoft.com/office/powerpoint/2010/main" val="350023691"/>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7" y="1273640"/>
            <a:ext cx="9144793" cy="3853537"/>
          </a:xfrm>
          <a:prstGeom prst="rect">
            <a:avLst/>
          </a:prstGeom>
        </p:spPr>
      </p:pic>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4185369069"/>
      </p:ext>
    </p:extLst>
  </p:cSld>
  <p:clrMap bg1="lt1" tx1="dk1" bg2="lt2" tx2="dk2" accent1="accent1" accent2="accent2" accent3="accent3" accent4="accent4" accent5="accent5" accent6="accent6" hlink="hlink" folHlink="folHlink"/>
  <p:sldLayoutIdLst>
    <p:sldLayoutId id="2147483792"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3" name="Picture 2"/>
          <p:cNvPicPr>
            <a:picLocks noChangeAspect="1"/>
          </p:cNvPicPr>
          <p:nvPr userDrawn="1"/>
        </p:nvPicPr>
        <p:blipFill rotWithShape="1">
          <a:blip r:embed="rId5" cstate="email">
            <a:extLst>
              <a:ext uri="{28A0092B-C50C-407E-A947-70E740481C1C}">
                <a14:useLocalDpi xmlns:a14="http://schemas.microsoft.com/office/drawing/2010/main"/>
              </a:ext>
            </a:extLst>
          </a:blip>
          <a:srcRect l="26625" t="-8829" r="20344" b="-1"/>
          <a:stretch/>
        </p:blipFill>
        <p:spPr>
          <a:xfrm>
            <a:off x="0" y="854529"/>
            <a:ext cx="4843307" cy="4288971"/>
          </a:xfrm>
          <a:prstGeom prst="rect">
            <a:avLst/>
          </a:prstGeom>
        </p:spPr>
      </p:pic>
    </p:spTree>
    <p:extLst>
      <p:ext uri="{BB962C8B-B14F-4D97-AF65-F5344CB8AC3E}">
        <p14:creationId xmlns:p14="http://schemas.microsoft.com/office/powerpoint/2010/main" val="2196825959"/>
      </p:ext>
    </p:extLst>
  </p:cSld>
  <p:clrMap bg1="lt1" tx1="dk1" bg2="lt2" tx2="dk2" accent1="accent1" accent2="accent2" accent3="accent3" accent4="accent4" accent5="accent5" accent6="accent6" hlink="hlink" folHlink="folHlink"/>
  <p:sldLayoutIdLst>
    <p:sldLayoutId id="2147483795"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4128368701"/>
      </p:ext>
    </p:extLst>
  </p:cSld>
  <p:clrMap bg1="lt1" tx1="dk1" bg2="lt2" tx2="dk2" accent1="accent1" accent2="accent2" accent3="accent3" accent4="accent4" accent5="accent5" accent6="accent6" hlink="hlink" folHlink="folHlink"/>
  <p:sldLayoutIdLst>
    <p:sldLayoutId id="214748380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a:solidFill>
            <a:schemeClr val="tx1"/>
          </a:solidFill>
        </p:spPr>
      </p:pic>
    </p:spTree>
    <p:extLst>
      <p:ext uri="{BB962C8B-B14F-4D97-AF65-F5344CB8AC3E}">
        <p14:creationId xmlns:p14="http://schemas.microsoft.com/office/powerpoint/2010/main" val="1834808455"/>
      </p:ext>
    </p:extLst>
  </p:cSld>
  <p:clrMap bg1="lt1" tx1="dk1" bg2="lt2" tx2="dk2" accent1="accent1" accent2="accent2" accent3="accent3" accent4="accent4" accent5="accent5" accent6="accent6" hlink="hlink" folHlink="folHlink"/>
  <p:sldLayoutIdLst>
    <p:sldLayoutId id="214748380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IEGFX5eYPxk" TargetMode="External"/><Relationship Id="rId5" Type="http://schemas.openxmlformats.org/officeDocument/2006/relationships/image" Target="../media/image45.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llzFaxwhatw" TargetMode="External"/><Relationship Id="rId1" Type="http://schemas.openxmlformats.org/officeDocument/2006/relationships/tags" Target="../tags/tag13.xml"/><Relationship Id="rId6" Type="http://schemas.openxmlformats.org/officeDocument/2006/relationships/image" Target="../media/image45.png"/><Relationship Id="rId5" Type="http://schemas.openxmlformats.org/officeDocument/2006/relationships/image" Target="../media/image51.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jpeg"/><Relationship Id="rId4" Type="http://schemas.microsoft.com/office/2007/relationships/hdphoto" Target="../media/hdphoto1.wdp"/><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0.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video" Target="https://www.youtube.com/embed/IM3HwqVTvuw" TargetMode="Externa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ideo" Target="https://www.youtube.com/embed/FXnURmCWZyE" TargetMode="Externa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8.png"/><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54.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56.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9.png"/><Relationship Id="rId9" Type="http://schemas.microsoft.com/office/2007/relationships/diagramDrawing" Target="../diagrams/drawing10.xml"/></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hyperlink" Target="http://www.socialsecurity.gov/"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hyperlink" Target="https://www.medicare.gov/part-d/costs/part-d-costs.html" TargetMode="External"/><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medicare.gov/find-a-plan/questions/home.asp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www.cuidadodesalud.gov/e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90.png"/></Relationships>
</file>

<file path=ppt/slides/_rels/slide8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84.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8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93.jpeg"/></Relationships>
</file>

<file path=ppt/slides/_rels/slide8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80.xml"/><Relationship Id="rId1" Type="http://schemas.openxmlformats.org/officeDocument/2006/relationships/video" Target="https://www.youtube.com/embed/pUHg573KqGY" TargetMode="External"/><Relationship Id="rId4" Type="http://schemas.openxmlformats.org/officeDocument/2006/relationships/image" Target="../media/image45.png"/></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7.png"/><Relationship Id="rId7" Type="http://schemas.openxmlformats.org/officeDocument/2006/relationships/diagramColors" Target="../diagrams/colors12.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92.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mymedicare.gov/"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oig.hhs.gov/fraud/report-fraud/index.asp"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ideo" Target="https://www.youtube.com/embed/wJ0BS3q6y9U" TargetMode="External"/><Relationship Id="rId4" Type="http://schemas.openxmlformats.org/officeDocument/2006/relationships/image" Target="../media/image45.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MS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572" y="254963"/>
            <a:ext cx="2339861" cy="605008"/>
          </a:xfrm>
          <a:prstGeom prst="rect">
            <a:avLst/>
          </a:prstGeom>
        </p:spPr>
      </p:pic>
      <p:pic>
        <p:nvPicPr>
          <p:cNvPr id="5" name="Picture 4" descr="NTP.gif" title="Programa de Capacitación Nacional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4875" y="178652"/>
            <a:ext cx="959312" cy="770357"/>
          </a:xfrm>
          <a:prstGeom prst="rect">
            <a:avLst/>
          </a:prstGeom>
        </p:spPr>
      </p:pic>
      <p:sp>
        <p:nvSpPr>
          <p:cNvPr id="2" name="Title 1"/>
          <p:cNvSpPr>
            <a:spLocks noGrp="1"/>
          </p:cNvSpPr>
          <p:nvPr>
            <p:ph type="title" idx="4294967295"/>
          </p:nvPr>
        </p:nvSpPr>
        <p:spPr>
          <a:xfrm>
            <a:off x="5323118" y="2245706"/>
            <a:ext cx="2871415" cy="945947"/>
          </a:xfrm>
          <a:prstGeom prst="rect">
            <a:avLst/>
          </a:prstGeom>
        </p:spPr>
        <p:txBody>
          <a:bodyPr anchor="ctr">
            <a:noAutofit/>
          </a:bodyPr>
          <a:lstStyle/>
          <a:p>
            <a:pPr algn="r"/>
            <a:r>
              <a:rPr dirty="0"/>
              <a:t/>
            </a:r>
            <a:br>
              <a:rPr dirty="0"/>
            </a:br>
            <a:r>
              <a:rPr lang="es-US" sz="3600" b="1" dirty="0">
                <a:solidFill>
                  <a:schemeClr val="tx2"/>
                </a:solidFill>
              </a:rPr>
              <a:t>Medicare 101</a:t>
            </a:r>
            <a:r>
              <a:rPr dirty="0"/>
              <a:t/>
            </a:r>
            <a:br>
              <a:rPr dirty="0"/>
            </a:br>
            <a:r>
              <a:rPr lang="es-US" dirty="0" smtClean="0"/>
              <a:t> </a:t>
            </a:r>
            <a:r>
              <a:rPr dirty="0"/>
              <a:t/>
            </a:r>
            <a:br>
              <a:rPr dirty="0"/>
            </a:br>
            <a:endParaRPr lang="es-US" b="1" dirty="0">
              <a:solidFill>
                <a:schemeClr val="tx2"/>
              </a:solidFill>
            </a:endParaRPr>
          </a:p>
        </p:txBody>
      </p:sp>
      <p:sp>
        <p:nvSpPr>
          <p:cNvPr id="8" name="TextBox 7"/>
          <p:cNvSpPr txBox="1"/>
          <p:nvPr/>
        </p:nvSpPr>
        <p:spPr>
          <a:xfrm>
            <a:off x="5374182" y="3091198"/>
            <a:ext cx="2820351" cy="746486"/>
          </a:xfrm>
          <a:prstGeom prst="rect">
            <a:avLst/>
          </a:prstGeom>
          <a:noFill/>
        </p:spPr>
        <p:txBody>
          <a:bodyPr wrap="square" rtlCol="0">
            <a:spAutoFit/>
          </a:bodyPr>
          <a:lstStyle/>
          <a:p>
            <a:pPr>
              <a:buClr>
                <a:srgbClr val="1F497D">
                  <a:lumMod val="75000"/>
                </a:srgbClr>
              </a:buClr>
            </a:pPr>
            <a:endParaRPr lang="es-US" sz="1051" dirty="0">
              <a:solidFill>
                <a:srgbClr val="4F81BD">
                  <a:lumMod val="75000"/>
                </a:srgbClr>
              </a:solidFill>
            </a:endParaRPr>
          </a:p>
          <a:p>
            <a:pPr algn="r">
              <a:buClr>
                <a:srgbClr val="1F497D">
                  <a:lumMod val="75000"/>
                </a:srgbClr>
              </a:buClr>
            </a:pPr>
            <a:r>
              <a:rPr lang="es-US" sz="3200" b="1" dirty="0">
                <a:solidFill>
                  <a:srgbClr val="FFC000"/>
                </a:solidFill>
              </a:rPr>
              <a:t>2017   </a:t>
            </a:r>
          </a:p>
        </p:txBody>
      </p:sp>
    </p:spTree>
    <p:extLst>
      <p:ext uri="{BB962C8B-B14F-4D97-AF65-F5344CB8AC3E}">
        <p14:creationId xmlns:p14="http://schemas.microsoft.com/office/powerpoint/2010/main" val="699469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¿Es usted un paciente internado o ambulatorio?</a:t>
            </a:r>
          </a:p>
        </p:txBody>
      </p:sp>
      <p:sp>
        <p:nvSpPr>
          <p:cNvPr id="3" name="Content Placeholder 2"/>
          <p:cNvSpPr>
            <a:spLocks noGrp="1"/>
          </p:cNvSpPr>
          <p:nvPr>
            <p:ph idx="4294967295"/>
          </p:nvPr>
        </p:nvSpPr>
        <p:spPr>
          <a:xfrm>
            <a:off x="259909" y="865205"/>
            <a:ext cx="8720319" cy="1851355"/>
          </a:xfrm>
        </p:spPr>
        <p:txBody>
          <a:bodyPr>
            <a:noAutofit/>
          </a:bodyPr>
          <a:lstStyle/>
          <a:p>
            <a:pPr marL="342891" lvl="1" indent="-342891">
              <a:buSzPct val="100000"/>
              <a:buFont typeface="Wingdings" panose="05000000000000000000" pitchFamily="2" charset="2"/>
              <a:buChar char="§"/>
            </a:pPr>
            <a:r>
              <a:rPr lang="es-US" sz="1900" dirty="0"/>
              <a:t>Su condición de internación afecta cuánto paga de su bolsillo, lo que está cubierto por la Parte A y/o la Parte B, y si Medicare cubrirá los cuidados posteriores del centro de enfermería especializada (SNF). </a:t>
            </a:r>
          </a:p>
          <a:p>
            <a:pPr marL="342891" lvl="1" indent="-342891">
              <a:buSzPct val="100000"/>
              <a:buFont typeface="Wingdings" panose="05000000000000000000" pitchFamily="2" charset="2"/>
              <a:buChar char="§"/>
            </a:pPr>
            <a:r>
              <a:rPr lang="es-US" sz="1900" dirty="0"/>
              <a:t>Aviso de observación de paciente ambulatorio de Medicare (MOON), entregado durante la condición de observación durante más de 24 horas, aunque antes de la hora 36.</a:t>
            </a:r>
          </a:p>
        </p:txBody>
      </p:sp>
      <p:sp>
        <p:nvSpPr>
          <p:cNvPr id="9" name="Content Placeholder 2"/>
          <p:cNvSpPr txBox="1">
            <a:spLocks/>
          </p:cNvSpPr>
          <p:nvPr/>
        </p:nvSpPr>
        <p:spPr>
          <a:xfrm>
            <a:off x="259907" y="2756567"/>
            <a:ext cx="3981892" cy="1802735"/>
          </a:xfrm>
          <a:prstGeom prst="rect">
            <a:avLst/>
          </a:prstGeom>
          <a:ln>
            <a:solidFill>
              <a:schemeClr val="tx2">
                <a:lumMod val="60000"/>
                <a:lumOff val="40000"/>
              </a:schemeClr>
            </a:solidFill>
          </a:ln>
        </p:spPr>
        <p:txBody>
          <a:bodyPr vert="horz" lIns="68580" tIns="34291" rIns="68580" bIns="34291" rtlCol="0">
            <a:noAutofit/>
          </a:bodyPr>
          <a:lstStyle>
            <a:lvl1pPr marL="342900" indent="-342900" algn="l" defTabSz="4572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622300" indent="-277813"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66788" indent="-344488" algn="l" defTabSz="457200" rtl="0" eaLnBrk="1" latinLnBrk="0" hangingPunct="1">
              <a:spcBef>
                <a:spcPct val="20000"/>
              </a:spcBef>
              <a:buSzPct val="50000"/>
              <a:buFont typeface="Wingdings" panose="05000000000000000000" pitchFamily="2" charset="2"/>
              <a:buChar char="q"/>
              <a:defRPr sz="2400" kern="1200">
                <a:solidFill>
                  <a:schemeClr val="tx1"/>
                </a:solidFill>
                <a:latin typeface="+mn-lt"/>
                <a:ea typeface="+mn-ea"/>
                <a:cs typeface="+mn-cs"/>
              </a:defRPr>
            </a:lvl3pPr>
            <a:lvl4pPr marL="1258888" indent="-292100" algn="l" defTabSz="4572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1484313" indent="-225425" algn="l" defTabSz="4572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s-US" sz="2100" b="1" dirty="0">
                <a:solidFill>
                  <a:schemeClr val="accent1"/>
                </a:solidFill>
              </a:rPr>
              <a:t>Paciente internado:</a:t>
            </a:r>
            <a:r>
              <a:rPr lang="es-US" sz="2100" dirty="0"/>
              <a:t> cuando lo admitieron formalmente en el hospital con una orden del médico. El día anterior a su alta es su último día como paciente internado.</a:t>
            </a:r>
          </a:p>
          <a:p>
            <a:pPr marL="0" indent="0">
              <a:spcBef>
                <a:spcPts val="600"/>
              </a:spcBef>
              <a:buNone/>
            </a:pPr>
            <a:endParaRPr lang="es-US" sz="2200" dirty="0"/>
          </a:p>
          <a:p>
            <a:pPr marL="0" indent="0">
              <a:spcBef>
                <a:spcPts val="600"/>
              </a:spcBef>
              <a:buNone/>
            </a:pPr>
            <a:endParaRPr lang="es-US" sz="2200" dirty="0"/>
          </a:p>
          <a:p>
            <a:pPr marL="0" indent="0">
              <a:spcBef>
                <a:spcPts val="600"/>
              </a:spcBef>
              <a:buNone/>
            </a:pPr>
            <a:endParaRPr lang="es-US" sz="2200" dirty="0"/>
          </a:p>
        </p:txBody>
      </p:sp>
      <p:sp>
        <p:nvSpPr>
          <p:cNvPr id="10" name="Content Placeholder 2"/>
          <p:cNvSpPr txBox="1">
            <a:spLocks/>
          </p:cNvSpPr>
          <p:nvPr/>
        </p:nvSpPr>
        <p:spPr>
          <a:xfrm>
            <a:off x="4610100" y="2743868"/>
            <a:ext cx="4370125" cy="1802733"/>
          </a:xfrm>
          <a:prstGeom prst="rect">
            <a:avLst/>
          </a:prstGeom>
          <a:ln>
            <a:solidFill>
              <a:schemeClr val="tx2">
                <a:lumMod val="60000"/>
                <a:lumOff val="40000"/>
              </a:schemeClr>
            </a:solidFill>
          </a:ln>
        </p:spPr>
        <p:txBody>
          <a:bodyPr vert="horz" lIns="68580" tIns="34291" rIns="68580" bIns="34291" rtlCol="0">
            <a:noAutofit/>
          </a:bodyPr>
          <a:lstStyle>
            <a:lvl1pPr marL="342900" indent="-342900" algn="l" defTabSz="4572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622300" indent="-277813"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66788" indent="-344488" algn="l" defTabSz="457200" rtl="0" eaLnBrk="1" latinLnBrk="0" hangingPunct="1">
              <a:spcBef>
                <a:spcPct val="20000"/>
              </a:spcBef>
              <a:buSzPct val="50000"/>
              <a:buFont typeface="Wingdings" panose="05000000000000000000" pitchFamily="2" charset="2"/>
              <a:buChar char="q"/>
              <a:defRPr sz="2400" kern="1200">
                <a:solidFill>
                  <a:schemeClr val="tx1"/>
                </a:solidFill>
                <a:latin typeface="+mn-lt"/>
                <a:ea typeface="+mn-ea"/>
                <a:cs typeface="+mn-cs"/>
              </a:defRPr>
            </a:lvl3pPr>
            <a:lvl4pPr marL="1258888" indent="-292100" algn="l" defTabSz="4572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1484313" indent="-225425" algn="l" defTabSz="4572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s-US" sz="2100" b="1" dirty="0">
                <a:solidFill>
                  <a:schemeClr val="accent1"/>
                </a:solidFill>
              </a:rPr>
              <a:t>Paciente ambulatorio:</a:t>
            </a:r>
            <a:r>
              <a:rPr lang="es-US" sz="2100" dirty="0"/>
              <a:t> cuando el médico no ha emitido una orden para ingresarlo, incluso si pasó la noche. </a:t>
            </a:r>
          </a:p>
        </p:txBody>
      </p:sp>
      <p:sp>
        <p:nvSpPr>
          <p:cNvPr id="13" name="Date Placeholder 12"/>
          <p:cNvSpPr>
            <a:spLocks noGrp="1"/>
          </p:cNvSpPr>
          <p:nvPr>
            <p:ph type="dt" sz="half" idx="10"/>
          </p:nvPr>
        </p:nvSpPr>
        <p:spPr>
          <a:xfrm>
            <a:off x="628651" y="4830767"/>
            <a:ext cx="2057400" cy="273844"/>
          </a:xfrm>
        </p:spPr>
        <p:txBody>
          <a:bodyPr/>
          <a:lstStyle/>
          <a:p>
            <a:r>
              <a:rPr lang="es-US" dirty="0" smtClean="0"/>
              <a:t>Julio de 2017</a:t>
            </a:r>
          </a:p>
        </p:txBody>
      </p:sp>
      <p:sp>
        <p:nvSpPr>
          <p:cNvPr id="14" name="Footer Placeholder 13"/>
          <p:cNvSpPr>
            <a:spLocks noGrp="1"/>
          </p:cNvSpPr>
          <p:nvPr>
            <p:ph type="ftr" sz="quarter" idx="11"/>
          </p:nvPr>
        </p:nvSpPr>
        <p:spPr>
          <a:xfrm>
            <a:off x="3028951" y="4830767"/>
            <a:ext cx="3086100" cy="273844"/>
          </a:xfrm>
        </p:spPr>
        <p:txBody>
          <a:bodyPr/>
          <a:lstStyle/>
          <a:p>
            <a:r>
              <a:rPr lang="es-US" dirty="0" smtClean="0"/>
              <a:t>Medicare 101</a:t>
            </a:r>
          </a:p>
        </p:txBody>
      </p:sp>
      <p:sp>
        <p:nvSpPr>
          <p:cNvPr id="15" name="Slide Number Placeholder 14"/>
          <p:cNvSpPr>
            <a:spLocks noGrp="1"/>
          </p:cNvSpPr>
          <p:nvPr>
            <p:ph type="sldNum" sz="quarter" idx="12"/>
          </p:nvPr>
        </p:nvSpPr>
        <p:spPr>
          <a:xfrm>
            <a:off x="6483351" y="4830767"/>
            <a:ext cx="2057400" cy="273844"/>
          </a:xfrm>
        </p:spPr>
        <p:txBody>
          <a:bodyPr/>
          <a:lstStyle/>
          <a:p>
            <a:fld id="{F62912B7-67D0-4C7F-B2EE-F336CB0BE48F}" type="slidenum">
              <a:rPr lang="en-US" smtClean="0"/>
              <a:t>10</a:t>
            </a:fld>
            <a:endParaRPr lang="es-US" dirty="0"/>
          </a:p>
        </p:txBody>
      </p:sp>
    </p:spTree>
    <p:extLst>
      <p:ext uri="{BB962C8B-B14F-4D97-AF65-F5344CB8AC3E}">
        <p14:creationId xmlns:p14="http://schemas.microsoft.com/office/powerpoint/2010/main" val="1733535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Compruebe sus conocimientos: Paciente internado/ambulatorio</a:t>
            </a:r>
            <a:endParaRPr lang="es-US" dirty="0"/>
          </a:p>
        </p:txBody>
      </p:sp>
      <p:pic>
        <p:nvPicPr>
          <p:cNvPr id="8" name="Picture 7" title="Imagen de un hombr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013" y="1621830"/>
            <a:ext cx="1666875" cy="1600200"/>
          </a:xfrm>
          <a:prstGeom prst="rect">
            <a:avLst/>
          </a:prstGeom>
        </p:spPr>
      </p:pic>
      <p:sp>
        <p:nvSpPr>
          <p:cNvPr id="3" name="Content Placeholder 2"/>
          <p:cNvSpPr>
            <a:spLocks noGrp="1"/>
          </p:cNvSpPr>
          <p:nvPr>
            <p:ph idx="1"/>
          </p:nvPr>
        </p:nvSpPr>
        <p:spPr>
          <a:xfrm>
            <a:off x="2197100" y="878311"/>
            <a:ext cx="6318251" cy="3754417"/>
          </a:xfrm>
        </p:spPr>
        <p:txBody>
          <a:bodyPr>
            <a:normAutofit lnSpcReduction="10000"/>
          </a:bodyPr>
          <a:lstStyle/>
          <a:p>
            <a:pPr marL="0" indent="0">
              <a:buNone/>
            </a:pPr>
            <a:r>
              <a:rPr lang="es-US" dirty="0" smtClean="0"/>
              <a:t>Jim fue al hospital con dolor de pecho. Estuvo en el departamento de emergencias durante 2 días. Posteriormente, su médico emitió órdenes para admitirlo el tercer día. Recibió el alta 2 días más tarde.</a:t>
            </a:r>
            <a:endParaRPr lang="es-US" dirty="0"/>
          </a:p>
          <a:p>
            <a:pPr marL="0" indent="0">
              <a:buNone/>
            </a:pPr>
            <a:endParaRPr lang="es-US" dirty="0"/>
          </a:p>
          <a:p>
            <a:pPr marL="0" indent="0">
              <a:buNone/>
            </a:pPr>
            <a:r>
              <a:rPr lang="es-US" dirty="0" smtClean="0"/>
              <a:t>La Parte A cubrió la internación completa de Jim debido a que estuvo 5 días (4 noches) internado.</a:t>
            </a:r>
          </a:p>
          <a:p>
            <a:pPr marL="0" indent="0">
              <a:buNone/>
            </a:pPr>
            <a:r>
              <a:rPr lang="es-US" dirty="0" smtClean="0"/>
              <a:t>Verdadero</a:t>
            </a:r>
          </a:p>
          <a:p>
            <a:pPr marL="0" indent="0">
              <a:buNone/>
            </a:pPr>
            <a:r>
              <a:rPr lang="es-US" dirty="0" smtClean="0"/>
              <a:t>Falso </a:t>
            </a:r>
          </a:p>
        </p:txBody>
      </p:sp>
      <p:sp>
        <p:nvSpPr>
          <p:cNvPr id="7" name="Rounded Rectangle 6" title="ectángulo que indica que la respuesta es falsa"/>
          <p:cNvSpPr/>
          <p:nvPr/>
        </p:nvSpPr>
        <p:spPr>
          <a:xfrm>
            <a:off x="2197101" y="4071347"/>
            <a:ext cx="850900" cy="4445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t>11</a:t>
            </a:fld>
            <a:endParaRPr lang="es-US" dirty="0"/>
          </a:p>
        </p:txBody>
      </p:sp>
    </p:spTree>
    <p:extLst>
      <p:ext uri="{BB962C8B-B14F-4D97-AF65-F5344CB8AC3E}">
        <p14:creationId xmlns:p14="http://schemas.microsoft.com/office/powerpoint/2010/main" val="316946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28650" y="89534"/>
            <a:ext cx="8413749" cy="478627"/>
          </a:xfrm>
        </p:spPr>
        <p:txBody>
          <a:bodyPr>
            <a:normAutofit fontScale="90000"/>
          </a:bodyPr>
          <a:lstStyle/>
          <a:p>
            <a:r>
              <a:rPr lang="es-US" dirty="0" smtClean="0"/>
              <a:t>Cuidados en un Centro de Enfermería Especializada (SNF): condiciones requeridas para la cobertura</a:t>
            </a:r>
          </a:p>
        </p:txBody>
      </p:sp>
      <p:pic>
        <p:nvPicPr>
          <p:cNvPr id="10" name="Picture 9" title="Imagen de una cama de hospital y un calendari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02" y="1459137"/>
            <a:ext cx="1309148" cy="1968357"/>
          </a:xfrm>
          <a:prstGeom prst="rect">
            <a:avLst/>
          </a:prstGeom>
          <a:effectLst>
            <a:outerShdw blurRad="50800" dist="38100" dir="2700000" algn="tl" rotWithShape="0">
              <a:prstClr val="black">
                <a:alpha val="40000"/>
              </a:prstClr>
            </a:outerShdw>
          </a:effectLst>
        </p:spPr>
      </p:pic>
      <p:pic>
        <p:nvPicPr>
          <p:cNvPr id="11" name="Picture 10" title="imagen de la cama de un hospital y un calendari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258" y="2909431"/>
            <a:ext cx="1759428" cy="1415827"/>
          </a:xfrm>
          <a:prstGeom prst="rect">
            <a:avLst/>
          </a:prstGeom>
          <a:effectLst>
            <a:outerShdw blurRad="50800" dist="38100" dir="2700000" algn="tl" rotWithShape="0">
              <a:prstClr val="black">
                <a:alpha val="40000"/>
              </a:prstClr>
            </a:outerShdw>
          </a:effectLst>
        </p:spPr>
      </p:pic>
      <p:sp>
        <p:nvSpPr>
          <p:cNvPr id="28676" name="Rectangle 3"/>
          <p:cNvSpPr>
            <a:spLocks noGrp="1" noChangeArrowheads="1"/>
          </p:cNvSpPr>
          <p:nvPr>
            <p:ph idx="1"/>
          </p:nvPr>
        </p:nvSpPr>
        <p:spPr>
          <a:xfrm>
            <a:off x="2482621" y="854241"/>
            <a:ext cx="6187655" cy="3982452"/>
          </a:xfrm>
        </p:spPr>
        <p:txBody>
          <a:bodyPr>
            <a:noAutofit/>
          </a:bodyPr>
          <a:lstStyle/>
          <a:p>
            <a:r>
              <a:rPr lang="es-US" sz="1700" dirty="0"/>
              <a:t>Requiere servicios especializados diariamente (no solo cuidado a largo plazo o cuidado de acompañante).</a:t>
            </a:r>
          </a:p>
          <a:p>
            <a:r>
              <a:rPr lang="es-US" sz="1700" b="1" dirty="0"/>
              <a:t>Paciente internado</a:t>
            </a:r>
            <a:r>
              <a:rPr lang="es-US" sz="1700" dirty="0"/>
              <a:t> por 3 días consecutivos o más (no incluye el día del alta).</a:t>
            </a:r>
          </a:p>
          <a:p>
            <a:r>
              <a:rPr lang="es-US" sz="1700" dirty="0"/>
              <a:t>Admitido en el SNF dentro de un período específico (generalmente 30 días después de recibir el alta hospitalaria).</a:t>
            </a:r>
          </a:p>
          <a:p>
            <a:pPr lvl="1"/>
            <a:r>
              <a:rPr lang="es-US" sz="1700" dirty="0"/>
              <a:t>Si se requieren más de 30 días, se necesita una nueva internación de 3 días que califique.</a:t>
            </a:r>
          </a:p>
          <a:p>
            <a:r>
              <a:rPr lang="es-US" sz="1700" dirty="0"/>
              <a:t>Los cuidados del SNF deben ser para una condición tratada en el hospital o una condición que surgió mientras recibía cuidado en el SNF para una condición tratada en el hospital.</a:t>
            </a:r>
          </a:p>
          <a:p>
            <a:r>
              <a:rPr lang="es-US" sz="1700" dirty="0"/>
              <a:t>El SNF debe participar en Medicare</a:t>
            </a:r>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12</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243758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s-US" dirty="0" smtClean="0"/>
              <a:t>Servicios cubiertos en un Centro de Enfermería Especializada (SNF)</a:t>
            </a:r>
          </a:p>
        </p:txBody>
      </p:sp>
      <p:grpSp>
        <p:nvGrpSpPr>
          <p:cNvPr id="8" name="Group 7" title="Parte A Icono "/>
          <p:cNvGrpSpPr/>
          <p:nvPr/>
        </p:nvGrpSpPr>
        <p:grpSpPr>
          <a:xfrm>
            <a:off x="266259" y="2190951"/>
            <a:ext cx="1521267" cy="1215474"/>
            <a:chOff x="226658" y="2607645"/>
            <a:chExt cx="1521267" cy="1215473"/>
          </a:xfrm>
        </p:grpSpPr>
        <p:pic>
          <p:nvPicPr>
            <p:cNvPr id="10" name="Picture 9"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29700" name="Rectangle 3"/>
          <p:cNvSpPr>
            <a:spLocks noGrp="1" noChangeArrowheads="1"/>
          </p:cNvSpPr>
          <p:nvPr>
            <p:ph idx="1"/>
          </p:nvPr>
        </p:nvSpPr>
        <p:spPr>
          <a:xfrm>
            <a:off x="1849104" y="860447"/>
            <a:ext cx="6964697" cy="4028263"/>
          </a:xfrm>
        </p:spPr>
        <p:txBody>
          <a:bodyPr>
            <a:normAutofit fontScale="70000" lnSpcReduction="20000"/>
          </a:bodyPr>
          <a:lstStyle/>
          <a:p>
            <a:pPr>
              <a:lnSpc>
                <a:spcPct val="120000"/>
              </a:lnSpc>
              <a:spcBef>
                <a:spcPts val="600"/>
              </a:spcBef>
              <a:buFont typeface="Wingdings" panose="05000000000000000000" pitchFamily="2" charset="2"/>
              <a:buChar char="ü"/>
            </a:pPr>
            <a:r>
              <a:rPr lang="es-US" dirty="0" smtClean="0"/>
              <a:t>Habitación semiprivada.</a:t>
            </a:r>
          </a:p>
          <a:p>
            <a:pPr>
              <a:lnSpc>
                <a:spcPct val="120000"/>
              </a:lnSpc>
              <a:spcBef>
                <a:spcPts val="600"/>
              </a:spcBef>
              <a:buFont typeface="Wingdings" panose="05000000000000000000" pitchFamily="2" charset="2"/>
              <a:buChar char="ü"/>
            </a:pPr>
            <a:r>
              <a:rPr lang="es-US" dirty="0" smtClean="0"/>
              <a:t>Comidas.</a:t>
            </a:r>
          </a:p>
          <a:p>
            <a:pPr>
              <a:lnSpc>
                <a:spcPct val="120000"/>
              </a:lnSpc>
              <a:spcBef>
                <a:spcPts val="600"/>
              </a:spcBef>
              <a:buFont typeface="Wingdings" panose="05000000000000000000" pitchFamily="2" charset="2"/>
              <a:buChar char="ü"/>
            </a:pPr>
            <a:r>
              <a:rPr lang="es-US" dirty="0" smtClean="0"/>
              <a:t>Cuidado de enfermería especializada.</a:t>
            </a:r>
          </a:p>
          <a:p>
            <a:pPr>
              <a:lnSpc>
                <a:spcPct val="120000"/>
              </a:lnSpc>
              <a:spcBef>
                <a:spcPts val="600"/>
              </a:spcBef>
              <a:buFont typeface="Wingdings" panose="05000000000000000000" pitchFamily="2" charset="2"/>
              <a:buChar char="ü"/>
            </a:pPr>
            <a:r>
              <a:rPr lang="es-US" dirty="0" smtClean="0"/>
              <a:t>Terapia del habla, ocupacional y física si es necesaria para alcanzar su objetivo de salud.</a:t>
            </a:r>
          </a:p>
          <a:p>
            <a:pPr>
              <a:lnSpc>
                <a:spcPct val="120000"/>
              </a:lnSpc>
              <a:spcBef>
                <a:spcPts val="600"/>
              </a:spcBef>
              <a:buFont typeface="Wingdings" panose="05000000000000000000" pitchFamily="2" charset="2"/>
              <a:buChar char="ü"/>
            </a:pPr>
            <a:r>
              <a:rPr lang="es-US" dirty="0" smtClean="0"/>
              <a:t>Servicios médicos sociales.</a:t>
            </a:r>
          </a:p>
          <a:p>
            <a:pPr>
              <a:lnSpc>
                <a:spcPct val="120000"/>
              </a:lnSpc>
              <a:spcBef>
                <a:spcPts val="600"/>
              </a:spcBef>
              <a:buFont typeface="Wingdings" panose="05000000000000000000" pitchFamily="2" charset="2"/>
              <a:buChar char="ü"/>
            </a:pPr>
            <a:r>
              <a:rPr lang="es-US" dirty="0" smtClean="0"/>
              <a:t>Medicamentos, suministros/equipamiento médico.</a:t>
            </a:r>
          </a:p>
          <a:p>
            <a:pPr>
              <a:lnSpc>
                <a:spcPct val="120000"/>
              </a:lnSpc>
              <a:spcBef>
                <a:spcPts val="600"/>
              </a:spcBef>
              <a:buFont typeface="Wingdings" panose="05000000000000000000" pitchFamily="2" charset="2"/>
              <a:buChar char="ü"/>
            </a:pPr>
            <a:r>
              <a:rPr lang="es-US" dirty="0" smtClean="0"/>
              <a:t>Transporte en ambulancia (limitado)</a:t>
            </a:r>
          </a:p>
          <a:p>
            <a:pPr lvl="1">
              <a:lnSpc>
                <a:spcPct val="120000"/>
              </a:lnSpc>
              <a:spcBef>
                <a:spcPts val="600"/>
              </a:spcBef>
            </a:pPr>
            <a:r>
              <a:rPr lang="es-US" dirty="0" smtClean="0"/>
              <a:t>Hasta el proveedor más cercano de servicios necesarios que no estén disponibles en el SNF, si otro tipo de transporte pone en peligro la salud del paciente.</a:t>
            </a:r>
          </a:p>
          <a:p>
            <a:pPr>
              <a:lnSpc>
                <a:spcPct val="120000"/>
              </a:lnSpc>
              <a:spcBef>
                <a:spcPts val="600"/>
              </a:spcBef>
              <a:buFont typeface="Wingdings" panose="05000000000000000000" pitchFamily="2" charset="2"/>
              <a:buChar char="ü"/>
            </a:pPr>
            <a:r>
              <a:rPr lang="es-US" dirty="0" smtClean="0"/>
              <a:t>Asesoramiento nutricional.</a:t>
            </a:r>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13</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29716438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89534"/>
            <a:ext cx="8515349" cy="478627"/>
          </a:xfrm>
        </p:spPr>
        <p:txBody>
          <a:bodyPr>
            <a:normAutofit fontScale="90000"/>
          </a:bodyPr>
          <a:lstStyle/>
          <a:p>
            <a:r>
              <a:rPr lang="es-US" dirty="0" smtClean="0"/>
              <a:t>Pago por el Cuidado en un Centro de Enfermería Especializada</a:t>
            </a:r>
          </a:p>
        </p:txBody>
      </p:sp>
      <p:grpSp>
        <p:nvGrpSpPr>
          <p:cNvPr id="9" name="Group 8" title="Parte A Icono "/>
          <p:cNvGrpSpPr/>
          <p:nvPr/>
        </p:nvGrpSpPr>
        <p:grpSpPr>
          <a:xfrm>
            <a:off x="266259" y="2190951"/>
            <a:ext cx="1521267" cy="1215474"/>
            <a:chOff x="226658" y="2607645"/>
            <a:chExt cx="1521267" cy="1215473"/>
          </a:xfrm>
        </p:grpSpPr>
        <p:pic>
          <p:nvPicPr>
            <p:cNvPr id="10" name="Picture 9"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graphicFrame>
        <p:nvGraphicFramePr>
          <p:cNvPr id="7" name="Table 6" descr="Tabla que muestra los costos de la atención en un centro de enfermería especializada para cada período de beneficios en 2014. Los detalles se incluyen en las notas de los oradores." title="tabla que muestra los costos de la atención en un centro de enfermería especializada"/>
          <p:cNvGraphicFramePr>
            <a:graphicFrameLocks noGrp="1"/>
          </p:cNvGraphicFramePr>
          <p:nvPr>
            <p:extLst>
              <p:ext uri="{D42A27DB-BD31-4B8C-83A1-F6EECF244321}">
                <p14:modId xmlns:p14="http://schemas.microsoft.com/office/powerpoint/2010/main" val="3161032444"/>
              </p:ext>
            </p:extLst>
          </p:nvPr>
        </p:nvGraphicFramePr>
        <p:xfrm>
          <a:off x="1949887" y="940742"/>
          <a:ext cx="6471460" cy="3705341"/>
        </p:xfrm>
        <a:graphic>
          <a:graphicData uri="http://schemas.openxmlformats.org/drawingml/2006/table">
            <a:tbl>
              <a:tblPr firstRow="1" bandRow="1">
                <a:tableStyleId>{5C22544A-7EE6-4342-B048-85BDC9FD1C3A}</a:tableStyleId>
              </a:tblPr>
              <a:tblGrid>
                <a:gridCol w="3181801">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28965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868739">
                <a:tc>
                  <a:txBody>
                    <a:bodyPr/>
                    <a:lstStyle/>
                    <a:p>
                      <a:pPr marL="342900" indent="0" algn="l"/>
                      <a:r>
                        <a:rPr lang="en-US" sz="2300" dirty="0"/>
                        <a:t>Por cada período </a:t>
                      </a:r>
                    </a:p>
                    <a:p>
                      <a:pPr marL="342900" indent="0" algn="l"/>
                      <a:r>
                        <a:rPr lang="en-US" sz="2300" dirty="0"/>
                        <a:t>de beneficios en 2017,</a:t>
                      </a:r>
                      <a:endParaRPr lang="es-US" sz="2300" dirty="0">
                        <a:solidFill>
                          <a:schemeClr val="tx1"/>
                        </a:solidFill>
                      </a:endParaRPr>
                    </a:p>
                  </a:txBody>
                  <a:tcPr marL="68580" marR="68580" marT="34291" marB="34291" anchor="ctr"/>
                </a:tc>
                <a:tc>
                  <a:txBody>
                    <a:bodyPr/>
                    <a:lstStyle/>
                    <a:p>
                      <a:pPr algn="ctr"/>
                      <a:r>
                        <a:rPr lang="en-US" sz="2300" dirty="0"/>
                        <a:t>Usted paga</a:t>
                      </a:r>
                      <a:endParaRPr lang="es-US" sz="2300" dirty="0">
                        <a:solidFill>
                          <a:schemeClr val="tx1"/>
                        </a:solidFill>
                      </a:endParaRPr>
                    </a:p>
                  </a:txBody>
                  <a:tcPr marL="68580" marR="68580" marT="34291" marB="34291" anchor="ct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861733">
                <a:tc>
                  <a:txBody>
                    <a:bodyPr/>
                    <a:lstStyle/>
                    <a:p>
                      <a:pPr marL="228600" indent="0" algn="l"/>
                      <a:r>
                        <a:rPr lang="en-US" sz="2300" dirty="0"/>
                        <a:t>Días 1-20</a:t>
                      </a:r>
                    </a:p>
                  </a:txBody>
                  <a:tcPr marL="68580" marR="68580" marT="34291" marB="34291" anchor="ctr"/>
                </a:tc>
                <a:tc>
                  <a:txBody>
                    <a:bodyPr/>
                    <a:lstStyle/>
                    <a:p>
                      <a:pPr marL="171450" indent="0" algn="ctr"/>
                      <a:r>
                        <a:rPr lang="en-US" sz="2300" dirty="0"/>
                        <a:t>$0</a:t>
                      </a:r>
                    </a:p>
                  </a:txBody>
                  <a:tcPr marL="68580" marR="68580" marT="34291" marB="34291" anchor="ct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861733">
                <a:tc>
                  <a:txBody>
                    <a:bodyPr/>
                    <a:lstStyle/>
                    <a:p>
                      <a:pPr marL="228600" indent="0" algn="l"/>
                      <a:r>
                        <a:rPr lang="en-US" sz="2300" dirty="0"/>
                        <a:t>Días 21-100</a:t>
                      </a:r>
                    </a:p>
                  </a:txBody>
                  <a:tcPr marL="68580" marR="68580" marT="34291" marB="34291" anchor="ctr"/>
                </a:tc>
                <a:tc>
                  <a:txBody>
                    <a:bodyPr/>
                    <a:lstStyle/>
                    <a:p>
                      <a:pPr marL="171450" indent="0" algn="ctr"/>
                      <a:r>
                        <a:rPr lang="en-US" sz="2300" dirty="0"/>
                        <a:t>$</a:t>
                      </a:r>
                      <a:r>
                        <a:rPr lang="es-US" sz="2300" kern="1200" dirty="0">
                          <a:solidFill>
                            <a:schemeClr val="dk1"/>
                          </a:solidFill>
                          <a:latin typeface="+mn-lt"/>
                        </a:rPr>
                        <a:t>164.50</a:t>
                      </a:r>
                      <a:r>
                        <a:rPr lang="en-US" sz="2300" dirty="0"/>
                        <a:t> por día</a:t>
                      </a:r>
                    </a:p>
                  </a:txBody>
                  <a:tcPr marL="68580" marR="68580" marT="34291" marB="34291" anchor="ct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861733">
                <a:tc>
                  <a:txBody>
                    <a:bodyPr/>
                    <a:lstStyle/>
                    <a:p>
                      <a:pPr marL="228600" indent="0" algn="l"/>
                      <a:r>
                        <a:rPr lang="en-US" sz="2300" dirty="0"/>
                        <a:t>Todos los días después de 100</a:t>
                      </a:r>
                    </a:p>
                  </a:txBody>
                  <a:tcPr marL="68580" marR="68580" marT="34291" marB="34291" anchor="ctr"/>
                </a:tc>
                <a:tc>
                  <a:txBody>
                    <a:bodyPr/>
                    <a:lstStyle/>
                    <a:p>
                      <a:pPr marL="171450" indent="-171450" algn="ctr"/>
                      <a:r>
                        <a:rPr lang="en-US" sz="2300" dirty="0"/>
                        <a:t>Todos los costos</a:t>
                      </a:r>
                    </a:p>
                  </a:txBody>
                  <a:tcPr marL="68580" marR="68580" marT="34291" marB="34291" anchor="ct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bl>
          </a:graphicData>
        </a:graphic>
      </p:graphicFrame>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14</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36864155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US" b="1" dirty="0"/>
              <a:t>Períodos de beneficios en Medicare Original</a:t>
            </a:r>
          </a:p>
        </p:txBody>
      </p:sp>
      <p:sp>
        <p:nvSpPr>
          <p:cNvPr id="26628" name="Rectangle 3"/>
          <p:cNvSpPr>
            <a:spLocks noGrp="1" noChangeArrowheads="1"/>
          </p:cNvSpPr>
          <p:nvPr>
            <p:ph idx="4294967295"/>
          </p:nvPr>
        </p:nvSpPr>
        <p:spPr>
          <a:xfrm>
            <a:off x="232534" y="849130"/>
            <a:ext cx="6242919" cy="3360984"/>
          </a:xfrm>
        </p:spPr>
        <p:txBody>
          <a:bodyPr>
            <a:normAutofit fontScale="92500" lnSpcReduction="10000"/>
          </a:bodyPr>
          <a:lstStyle/>
          <a:p>
            <a:r>
              <a:rPr lang="es-US" dirty="0" smtClean="0"/>
              <a:t>Mide el uso de los servicios de internación y de centros de enfermería especializada (SNF).</a:t>
            </a:r>
          </a:p>
          <a:p>
            <a:pPr lvl="1"/>
            <a:r>
              <a:rPr lang="es-US" sz="2200" dirty="0"/>
              <a:t>Comienza el día en que recibe cuidados en internación o en el SNF.</a:t>
            </a:r>
          </a:p>
          <a:p>
            <a:pPr lvl="1"/>
            <a:r>
              <a:rPr lang="es-US" sz="2200" dirty="0"/>
              <a:t>Finaliza cuando no haya ingresado al hospital o en el SNF por 60 días seguidos.  </a:t>
            </a:r>
          </a:p>
          <a:p>
            <a:r>
              <a:rPr lang="es-US" dirty="0" smtClean="0"/>
              <a:t>Paga un deducible para la Parte A para cada período de beneficios.</a:t>
            </a:r>
          </a:p>
          <a:p>
            <a:r>
              <a:rPr lang="es-US" dirty="0" smtClean="0"/>
              <a:t>No hay límite para la cantidad de períodos de beneficios que puede tener.</a:t>
            </a:r>
            <a:endParaRPr lang="es-US" sz="1500" dirty="0"/>
          </a:p>
          <a:p>
            <a:pPr marL="0" indent="0">
              <a:buNone/>
            </a:pPr>
            <a:endParaRPr lang="es-US" sz="1500" dirty="0"/>
          </a:p>
          <a:p>
            <a:endParaRPr lang="es-US" dirty="0"/>
          </a:p>
        </p:txBody>
      </p:sp>
      <p:sp>
        <p:nvSpPr>
          <p:cNvPr id="5" name="TextBox 4"/>
          <p:cNvSpPr txBox="1"/>
          <p:nvPr/>
        </p:nvSpPr>
        <p:spPr>
          <a:xfrm>
            <a:off x="628651" y="4087670"/>
            <a:ext cx="5486400" cy="707886"/>
          </a:xfrm>
          <a:prstGeom prst="rect">
            <a:avLst/>
          </a:prstGeom>
          <a:solidFill>
            <a:schemeClr val="accent1">
              <a:lumMod val="75000"/>
            </a:schemeClr>
          </a:solidFill>
        </p:spPr>
        <p:txBody>
          <a:bodyPr wrap="square" rtlCol="0">
            <a:spAutoFit/>
          </a:bodyPr>
          <a:lstStyle/>
          <a:p>
            <a:pPr algn="ctr"/>
            <a:r>
              <a:rPr lang="es-US" sz="2000" dirty="0">
                <a:solidFill>
                  <a:prstClr val="white"/>
                </a:solidFill>
              </a:rPr>
              <a:t>Los períodos de beneficios pueden extenderse a través de años calendario.</a:t>
            </a:r>
          </a:p>
        </p:txBody>
      </p:sp>
      <p:sp>
        <p:nvSpPr>
          <p:cNvPr id="4" name="TextBox 3"/>
          <p:cNvSpPr txBox="1"/>
          <p:nvPr/>
        </p:nvSpPr>
        <p:spPr>
          <a:xfrm>
            <a:off x="6729425" y="779976"/>
            <a:ext cx="1812360" cy="707886"/>
          </a:xfrm>
          <a:prstGeom prst="rect">
            <a:avLst/>
          </a:prstGeom>
          <a:noFill/>
        </p:spPr>
        <p:txBody>
          <a:bodyPr vert="horz" wrap="square" rtlCol="0">
            <a:spAutoFit/>
          </a:bodyPr>
          <a:lstStyle/>
          <a:p>
            <a:r>
              <a:rPr lang="es-US" sz="2000" b="1" dirty="0">
                <a:solidFill>
                  <a:schemeClr val="tx2"/>
                </a:solidFill>
              </a:rPr>
              <a:t>Finaliza 60 días seguidos aquí…</a:t>
            </a:r>
          </a:p>
        </p:txBody>
      </p:sp>
      <p:pic>
        <p:nvPicPr>
          <p:cNvPr id="17" name="Picture 16" title="imagen de una cas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0913" y="1464381"/>
            <a:ext cx="1363809" cy="909207"/>
          </a:xfrm>
          <a:prstGeom prst="rect">
            <a:avLst/>
          </a:prstGeom>
          <a:effectLst>
            <a:outerShdw blurRad="50800" dist="38100" dir="2700000" algn="tl" rotWithShape="0">
              <a:prstClr val="black">
                <a:alpha val="40000"/>
              </a:prstClr>
            </a:outerShdw>
          </a:effectLst>
        </p:spPr>
      </p:pic>
      <p:sp>
        <p:nvSpPr>
          <p:cNvPr id="19" name="TextBox 18"/>
          <p:cNvSpPr txBox="1"/>
          <p:nvPr/>
        </p:nvSpPr>
        <p:spPr>
          <a:xfrm>
            <a:off x="7035459" y="2284974"/>
            <a:ext cx="1434715" cy="400110"/>
          </a:xfrm>
          <a:prstGeom prst="rect">
            <a:avLst/>
          </a:prstGeom>
          <a:noFill/>
        </p:spPr>
        <p:txBody>
          <a:bodyPr wrap="square" rtlCol="0">
            <a:spAutoFit/>
          </a:bodyPr>
          <a:lstStyle/>
          <a:p>
            <a:pPr algn="ctr">
              <a:defRPr/>
            </a:pPr>
            <a:r>
              <a:rPr lang="es-US" sz="2000" b="1" kern="0" dirty="0">
                <a:solidFill>
                  <a:schemeClr val="tx2"/>
                </a:solidFill>
              </a:rPr>
              <a:t>Hogar</a:t>
            </a:r>
            <a:endParaRPr lang="es-US" sz="2000" kern="0" dirty="0">
              <a:solidFill>
                <a:schemeClr val="tx2"/>
              </a:solidFill>
            </a:endParaRPr>
          </a:p>
        </p:txBody>
      </p:sp>
      <p:pic>
        <p:nvPicPr>
          <p:cNvPr id="24" name="Picture 23" title="marca de verificación en verd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09611" y="1100901"/>
            <a:ext cx="411480" cy="302895"/>
          </a:xfrm>
          <a:prstGeom prst="rect">
            <a:avLst/>
          </a:prstGeom>
        </p:spPr>
      </p:pic>
      <p:sp>
        <p:nvSpPr>
          <p:cNvPr id="25" name="TextBox 24"/>
          <p:cNvSpPr txBox="1"/>
          <p:nvPr/>
        </p:nvSpPr>
        <p:spPr>
          <a:xfrm>
            <a:off x="7049539" y="2788522"/>
            <a:ext cx="1374708" cy="400110"/>
          </a:xfrm>
          <a:prstGeom prst="rect">
            <a:avLst/>
          </a:prstGeom>
          <a:noFill/>
        </p:spPr>
        <p:txBody>
          <a:bodyPr vert="horz" wrap="square" rtlCol="0">
            <a:spAutoFit/>
          </a:bodyPr>
          <a:lstStyle/>
          <a:p>
            <a:r>
              <a:rPr lang="es-US" sz="2000" b="1" dirty="0">
                <a:solidFill>
                  <a:schemeClr val="tx2"/>
                </a:solidFill>
              </a:rPr>
              <a:t>Aquí no...</a:t>
            </a:r>
          </a:p>
        </p:txBody>
      </p:sp>
      <p:pic>
        <p:nvPicPr>
          <p:cNvPr id="18" name="Picture 17" title="Imagen de una enfermera y un hombre en el hospita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324" y="3151651"/>
            <a:ext cx="1404027" cy="936019"/>
          </a:xfrm>
          <a:prstGeom prst="rect">
            <a:avLst/>
          </a:prstGeom>
          <a:effectLst>
            <a:outerShdw blurRad="50800" dist="38100" dir="2700000" algn="tl" rotWithShape="0">
              <a:prstClr val="black">
                <a:alpha val="40000"/>
              </a:prstClr>
            </a:outerShdw>
          </a:effectLst>
        </p:spPr>
      </p:pic>
      <p:sp>
        <p:nvSpPr>
          <p:cNvPr id="20" name="TextBox 19"/>
          <p:cNvSpPr txBox="1"/>
          <p:nvPr/>
        </p:nvSpPr>
        <p:spPr>
          <a:xfrm>
            <a:off x="7134428" y="4016835"/>
            <a:ext cx="1407357" cy="707886"/>
          </a:xfrm>
          <a:prstGeom prst="rect">
            <a:avLst/>
          </a:prstGeom>
          <a:noFill/>
        </p:spPr>
        <p:txBody>
          <a:bodyPr wrap="square" rtlCol="0">
            <a:spAutoFit/>
          </a:bodyPr>
          <a:lstStyle/>
          <a:p>
            <a:pPr algn="ctr">
              <a:defRPr/>
            </a:pPr>
            <a:r>
              <a:rPr lang="es-US" sz="2000" b="1" kern="0" dirty="0">
                <a:solidFill>
                  <a:schemeClr val="tx2"/>
                </a:solidFill>
              </a:rPr>
              <a:t>Hospital </a:t>
            </a:r>
          </a:p>
          <a:p>
            <a:pPr algn="ctr">
              <a:defRPr/>
            </a:pPr>
            <a:r>
              <a:rPr lang="es-US" sz="2000" b="1" kern="0" dirty="0">
                <a:solidFill>
                  <a:schemeClr val="tx2"/>
                </a:solidFill>
              </a:rPr>
              <a:t>o SNF</a:t>
            </a:r>
            <a:endParaRPr lang="es-US" sz="2000" kern="0" dirty="0">
              <a:solidFill>
                <a:schemeClr val="tx2"/>
              </a:solidFill>
            </a:endParaRPr>
          </a:p>
        </p:txBody>
      </p:sp>
      <p:pic>
        <p:nvPicPr>
          <p:cNvPr id="22" name="Picture 21" title="una cruz en color rojo"/>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44769" y="2751132"/>
            <a:ext cx="341163" cy="396861"/>
          </a:xfrm>
          <a:prstGeom prst="rect">
            <a:avLst/>
          </a:prstGeom>
        </p:spPr>
      </p:pic>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15</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15678244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28650" y="1"/>
            <a:ext cx="8515349" cy="685800"/>
          </a:xfrm>
        </p:spPr>
        <p:txBody>
          <a:bodyPr>
            <a:normAutofit/>
          </a:bodyPr>
          <a:lstStyle/>
          <a:p>
            <a:r>
              <a:rPr lang="es-US" b="1" dirty="0"/>
              <a:t>Compruebe sus conocimientos: Períodos de beneficios</a:t>
            </a:r>
          </a:p>
        </p:txBody>
      </p:sp>
      <p:pic>
        <p:nvPicPr>
          <p:cNvPr id="3" name="Picture 2" title="imagen del doctor, un hombre y su esposa en un hospita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173" y="1926140"/>
            <a:ext cx="1874051" cy="1249367"/>
          </a:xfrm>
          <a:prstGeom prst="rect">
            <a:avLst/>
          </a:prstGeom>
        </p:spPr>
      </p:pic>
      <p:sp>
        <p:nvSpPr>
          <p:cNvPr id="26628" name="Rectangle 3"/>
          <p:cNvSpPr>
            <a:spLocks noGrp="1" noChangeArrowheads="1"/>
          </p:cNvSpPr>
          <p:nvPr>
            <p:ph idx="4294967295"/>
          </p:nvPr>
        </p:nvSpPr>
        <p:spPr>
          <a:xfrm>
            <a:off x="2146301" y="1028701"/>
            <a:ext cx="6083300" cy="3565923"/>
          </a:xfrm>
        </p:spPr>
        <p:txBody>
          <a:bodyPr>
            <a:normAutofit fontScale="92500" lnSpcReduction="10000"/>
          </a:bodyPr>
          <a:lstStyle/>
          <a:p>
            <a:pPr marL="0" indent="0">
              <a:buNone/>
            </a:pPr>
            <a:r>
              <a:rPr lang="es-US" dirty="0" smtClean="0"/>
              <a:t>Michael fue admitido en el hospital el 30 de diciembre de 2016. Permaneció durante 5 días. Fue admitido nuevamente el 2 de febrero de 2017 (29 días más tarde) y permaneció durante 3 días.</a:t>
            </a:r>
          </a:p>
          <a:p>
            <a:pPr marL="0" indent="0">
              <a:buNone/>
            </a:pPr>
            <a:endParaRPr lang="es-US" dirty="0"/>
          </a:p>
          <a:p>
            <a:pPr marL="0" indent="0">
              <a:buNone/>
            </a:pPr>
            <a:r>
              <a:rPr lang="es-US" dirty="0" smtClean="0"/>
              <a:t>Michael debió pagar 2 deducibles de la Parte A debido a que sus cuidados incluyeron períodos de 2016 y de 2017.</a:t>
            </a:r>
          </a:p>
          <a:p>
            <a:pPr marL="0" indent="0">
              <a:buNone/>
            </a:pPr>
            <a:r>
              <a:rPr lang="es-US" dirty="0" smtClean="0"/>
              <a:t>Verdadero</a:t>
            </a:r>
          </a:p>
          <a:p>
            <a:pPr marL="0" indent="0">
              <a:buNone/>
            </a:pPr>
            <a:r>
              <a:rPr lang="es-US" dirty="0" smtClean="0"/>
              <a:t>Falso</a:t>
            </a:r>
          </a:p>
          <a:p>
            <a:pPr marL="0" indent="0">
              <a:buNone/>
            </a:pPr>
            <a:endParaRPr lang="es-US" sz="2100" dirty="0"/>
          </a:p>
          <a:p>
            <a:pPr marL="0" indent="0">
              <a:buNone/>
            </a:pPr>
            <a:endParaRPr lang="es-US" sz="2100" b="1" dirty="0"/>
          </a:p>
          <a:p>
            <a:pPr marL="0" indent="0">
              <a:buNone/>
            </a:pPr>
            <a:endParaRPr lang="es-US" dirty="0"/>
          </a:p>
        </p:txBody>
      </p:sp>
      <p:sp>
        <p:nvSpPr>
          <p:cNvPr id="2" name="Rounded Rectangle 1" title="ectángulo que indica que la respuesta es falsa"/>
          <p:cNvSpPr/>
          <p:nvPr/>
        </p:nvSpPr>
        <p:spPr>
          <a:xfrm>
            <a:off x="2142514" y="3995457"/>
            <a:ext cx="792527" cy="457200"/>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9" name="Date Placeholder 8"/>
          <p:cNvSpPr>
            <a:spLocks noGrp="1"/>
          </p:cNvSpPr>
          <p:nvPr>
            <p:ph type="dt" sz="half" idx="10"/>
          </p:nvPr>
        </p:nvSpPr>
        <p:spPr/>
        <p:txBody>
          <a:bodyPr/>
          <a:lstStyle/>
          <a:p>
            <a:r>
              <a:rPr lang="es-US" dirty="0" smtClean="0"/>
              <a:t>Julio de 2017</a:t>
            </a:r>
          </a:p>
        </p:txBody>
      </p:sp>
      <p:sp>
        <p:nvSpPr>
          <p:cNvPr id="10" name="Footer Placeholder 9"/>
          <p:cNvSpPr>
            <a:spLocks noGrp="1"/>
          </p:cNvSpPr>
          <p:nvPr>
            <p:ph type="ftr" sz="quarter" idx="11"/>
          </p:nvPr>
        </p:nvSpPr>
        <p:spPr/>
        <p:txBody>
          <a:bodyPr/>
          <a:lstStyle/>
          <a:p>
            <a:r>
              <a:rPr lang="es-US" dirty="0" smtClean="0"/>
              <a:t>Medicare 101</a:t>
            </a:r>
          </a:p>
        </p:txBody>
      </p:sp>
      <p:sp>
        <p:nvSpPr>
          <p:cNvPr id="11" name="Slide Number Placeholder 10"/>
          <p:cNvSpPr>
            <a:spLocks noGrp="1"/>
          </p:cNvSpPr>
          <p:nvPr>
            <p:ph type="sldNum" sz="quarter" idx="12"/>
          </p:nvPr>
        </p:nvSpPr>
        <p:spPr/>
        <p:txBody>
          <a:bodyPr/>
          <a:lstStyle/>
          <a:p>
            <a:fld id="{F62912B7-67D0-4C7F-B2EE-F336CB0BE48F}" type="slidenum">
              <a:rPr lang="en-US" smtClean="0"/>
              <a:t>16</a:t>
            </a:fld>
            <a:endParaRPr lang="es-US" dirty="0"/>
          </a:p>
        </p:txBody>
      </p:sp>
    </p:spTree>
    <p:custDataLst>
      <p:tags r:id="rId1"/>
    </p:custDataLst>
    <p:extLst>
      <p:ext uri="{BB962C8B-B14F-4D97-AF65-F5344CB8AC3E}">
        <p14:creationId xmlns:p14="http://schemas.microsoft.com/office/powerpoint/2010/main" val="3894920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US" dirty="0" smtClean="0"/>
              <a:t>Cobertura de Cuidado de la salud en el hogar</a:t>
            </a:r>
          </a:p>
        </p:txBody>
      </p:sp>
      <p:pic>
        <p:nvPicPr>
          <p:cNvPr id="9" name="Picture 8" title="Imagen de un hombre y  una enfermera en  atención domiciliari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50" y="947800"/>
            <a:ext cx="1720463" cy="2582801"/>
          </a:xfrm>
          <a:prstGeom prst="rect">
            <a:avLst/>
          </a:prstGeom>
        </p:spPr>
      </p:pic>
      <p:sp>
        <p:nvSpPr>
          <p:cNvPr id="11" name="TextBox 10"/>
          <p:cNvSpPr txBox="1"/>
          <p:nvPr/>
        </p:nvSpPr>
        <p:spPr>
          <a:xfrm>
            <a:off x="221462" y="3568049"/>
            <a:ext cx="2871777" cy="1200329"/>
          </a:xfrm>
          <a:prstGeom prst="rect">
            <a:avLst/>
          </a:prstGeom>
          <a:noFill/>
        </p:spPr>
        <p:txBody>
          <a:bodyPr wrap="square" rtlCol="0">
            <a:spAutoFit/>
          </a:bodyPr>
          <a:lstStyle/>
          <a:p>
            <a:r>
              <a:rPr lang="es-US" sz="1800" dirty="0"/>
              <a:t>Habitualmente, una agencia de cuidados de la salud en el hogar coordina los servicios que su médico le indique.</a:t>
            </a:r>
          </a:p>
        </p:txBody>
      </p:sp>
      <p:sp>
        <p:nvSpPr>
          <p:cNvPr id="8" name="Content Placeholder 7"/>
          <p:cNvSpPr>
            <a:spLocks noGrp="1"/>
          </p:cNvSpPr>
          <p:nvPr>
            <p:ph idx="1"/>
          </p:nvPr>
        </p:nvSpPr>
        <p:spPr>
          <a:xfrm>
            <a:off x="2913530" y="947799"/>
            <a:ext cx="5791200" cy="3819467"/>
          </a:xfrm>
        </p:spPr>
        <p:txBody>
          <a:bodyPr>
            <a:normAutofit lnSpcReduction="10000"/>
          </a:bodyPr>
          <a:lstStyle/>
          <a:p>
            <a:pPr marL="207957" lvl="1" indent="-207957">
              <a:buFont typeface="Wingdings" panose="05000000000000000000" pitchFamily="2" charset="2"/>
              <a:buChar char="ü"/>
            </a:pPr>
            <a:r>
              <a:rPr lang="es-US" dirty="0" smtClean="0"/>
              <a:t>Cuidado de enfermería especializada intermitente.</a:t>
            </a:r>
          </a:p>
          <a:p>
            <a:pPr marL="207957" lvl="1" indent="-207957">
              <a:buFont typeface="Wingdings" panose="05000000000000000000" pitchFamily="2" charset="2"/>
              <a:buChar char="ü"/>
            </a:pPr>
            <a:r>
              <a:rPr lang="es-US" dirty="0" smtClean="0"/>
              <a:t>Fisioterapia.</a:t>
            </a:r>
          </a:p>
          <a:p>
            <a:pPr marL="207957" lvl="1" indent="-207957">
              <a:buFont typeface="Wingdings" panose="05000000000000000000" pitchFamily="2" charset="2"/>
              <a:buChar char="ü"/>
            </a:pPr>
            <a:r>
              <a:rPr lang="es-US" dirty="0" smtClean="0"/>
              <a:t>Servicios de patología del habla.</a:t>
            </a:r>
          </a:p>
          <a:p>
            <a:pPr marL="207957" lvl="1" indent="-207957">
              <a:buFont typeface="Wingdings" panose="05000000000000000000" pitchFamily="2" charset="2"/>
              <a:buChar char="ü"/>
            </a:pPr>
            <a:r>
              <a:rPr lang="es-US" dirty="0" smtClean="0"/>
              <a:t>Servicios ocupacionales continuos y más.</a:t>
            </a:r>
          </a:p>
          <a:p>
            <a:pPr>
              <a:buFont typeface="Wingdings" panose="05000000000000000000" pitchFamily="2" charset="2"/>
              <a:buChar char="x"/>
            </a:pPr>
            <a:r>
              <a:rPr lang="es-US" dirty="0" smtClean="0"/>
              <a:t> Medicare no paga por:</a:t>
            </a:r>
          </a:p>
          <a:p>
            <a:pPr marL="630223" lvl="1" indent="-207957"/>
            <a:r>
              <a:rPr lang="es-US" dirty="0" smtClean="0"/>
              <a:t>Cuidado de 24 horas por día en el hogar;</a:t>
            </a:r>
          </a:p>
          <a:p>
            <a:pPr marL="630223" lvl="1" indent="-207957"/>
            <a:r>
              <a:rPr lang="es-US" dirty="0" smtClean="0"/>
              <a:t>Comidas a domicilio;</a:t>
            </a:r>
          </a:p>
          <a:p>
            <a:pPr marL="630223" lvl="1" indent="-207957"/>
            <a:r>
              <a:rPr lang="es-US" dirty="0" smtClean="0"/>
              <a:t>Servicio doméstico;  </a:t>
            </a:r>
          </a:p>
          <a:p>
            <a:pPr marL="630223" lvl="1" indent="-207957"/>
            <a:r>
              <a:rPr lang="es-US" dirty="0" smtClean="0"/>
              <a:t>Cuidado personal.</a:t>
            </a:r>
          </a:p>
          <a:p>
            <a:pPr lvl="1"/>
            <a:endParaRPr lang="es-US" dirty="0"/>
          </a:p>
        </p:txBody>
      </p:sp>
      <p:sp>
        <p:nvSpPr>
          <p:cNvPr id="6" name="Date Placeholder 5"/>
          <p:cNvSpPr>
            <a:spLocks noGrp="1"/>
          </p:cNvSpPr>
          <p:nvPr>
            <p:ph type="dt" sz="half" idx="10"/>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t>17</a:t>
            </a:fld>
            <a:endParaRPr lang="es-US" dirty="0"/>
          </a:p>
        </p:txBody>
      </p:sp>
    </p:spTree>
    <p:extLst>
      <p:ext uri="{BB962C8B-B14F-4D97-AF65-F5344CB8AC3E}">
        <p14:creationId xmlns:p14="http://schemas.microsoft.com/office/powerpoint/2010/main" val="2505059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959555" y="89534"/>
            <a:ext cx="7555795" cy="478627"/>
          </a:xfrm>
        </p:spPr>
        <p:txBody>
          <a:bodyPr>
            <a:normAutofit fontScale="90000"/>
          </a:bodyPr>
          <a:lstStyle/>
          <a:p>
            <a:r>
              <a:rPr lang="es-US" dirty="0" smtClean="0"/>
              <a:t>Cinco condiciones requeridas para la cobertura del cuidado de la salud en el hogar </a:t>
            </a:r>
          </a:p>
        </p:txBody>
      </p:sp>
      <p:grpSp>
        <p:nvGrpSpPr>
          <p:cNvPr id="8" name="Group 7" title="Parte A Icono "/>
          <p:cNvGrpSpPr/>
          <p:nvPr/>
        </p:nvGrpSpPr>
        <p:grpSpPr>
          <a:xfrm>
            <a:off x="266259" y="2190951"/>
            <a:ext cx="1521267" cy="1215474"/>
            <a:chOff x="226658" y="2607645"/>
            <a:chExt cx="1521267" cy="1215473"/>
          </a:xfrm>
        </p:grpSpPr>
        <p:pic>
          <p:nvPicPr>
            <p:cNvPr id="10" name="Picture 9"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31748" name="Rectangle 3"/>
          <p:cNvSpPr>
            <a:spLocks noGrp="1" noChangeArrowheads="1"/>
          </p:cNvSpPr>
          <p:nvPr>
            <p:ph idx="1"/>
          </p:nvPr>
        </p:nvSpPr>
        <p:spPr>
          <a:xfrm>
            <a:off x="1876302" y="950495"/>
            <a:ext cx="5850380" cy="3816769"/>
          </a:xfrm>
        </p:spPr>
        <p:txBody>
          <a:bodyPr>
            <a:normAutofit fontScale="92500"/>
          </a:bodyPr>
          <a:lstStyle/>
          <a:p>
            <a:pPr marL="385753" indent="-385753">
              <a:buFont typeface="+mj-lt"/>
              <a:buAutoNum type="arabicPeriod"/>
            </a:pPr>
            <a:r>
              <a:rPr lang="es-US" dirty="0" smtClean="0"/>
              <a:t>Debe estar confinado en el hogar. </a:t>
            </a:r>
          </a:p>
          <a:p>
            <a:pPr marL="385753" indent="-385753">
              <a:buFont typeface="+mj-lt"/>
              <a:buAutoNum type="arabicPeriod"/>
            </a:pPr>
            <a:r>
              <a:rPr lang="es-US" dirty="0" smtClean="0"/>
              <a:t>Debe necesitar cuidado especializado a tiempo parcial o en forma intermitente.</a:t>
            </a:r>
          </a:p>
          <a:p>
            <a:pPr marL="385753" indent="-385753">
              <a:buFont typeface="+mj-lt"/>
              <a:buAutoNum type="arabicPeriod"/>
            </a:pPr>
            <a:r>
              <a:rPr lang="es-US" dirty="0" smtClean="0"/>
              <a:t>Debe estar bajo el cuidado de un médico.</a:t>
            </a:r>
          </a:p>
          <a:p>
            <a:pPr lvl="2">
              <a:buSzPct val="100000"/>
              <a:buFont typeface="Arial" panose="020B0604020202020204" pitchFamily="34" charset="0"/>
              <a:buChar char="•"/>
            </a:pPr>
            <a:r>
              <a:rPr lang="es-US" sz="2000" dirty="0"/>
              <a:t>Recibir servicios conforme a un plan de cuidado.</a:t>
            </a:r>
          </a:p>
          <a:p>
            <a:pPr marL="385753" indent="-385753">
              <a:buFont typeface="+mj-lt"/>
              <a:buAutoNum type="arabicPeriod"/>
            </a:pPr>
            <a:r>
              <a:rPr lang="es-US" dirty="0" smtClean="0"/>
              <a:t>Tener un encuentro en persona con un médico </a:t>
            </a:r>
          </a:p>
          <a:p>
            <a:pPr lvl="2">
              <a:buSzPct val="100000"/>
              <a:buFont typeface="Arial" panose="020B0604020202020204" pitchFamily="34" charset="0"/>
              <a:buChar char="•"/>
            </a:pPr>
            <a:r>
              <a:rPr lang="es-US" sz="2000" dirty="0"/>
              <a:t>A</a:t>
            </a:r>
            <a:r>
              <a:rPr lang="es-US" sz="2000" dirty="0" smtClean="0"/>
              <a:t>ntes </a:t>
            </a:r>
            <a:r>
              <a:rPr lang="es-US" sz="2000" dirty="0"/>
              <a:t>de comenzar el cuidado o dentro de los 30 días de iniciado.</a:t>
            </a:r>
          </a:p>
          <a:p>
            <a:pPr marL="385753" indent="-385753">
              <a:buFont typeface="+mj-lt"/>
              <a:buAutoNum type="arabicPeriod"/>
            </a:pPr>
            <a:r>
              <a:rPr lang="es-US" dirty="0" smtClean="0"/>
              <a:t>La agencia de cuidados de la salud en el hogar debe estar aprobada por Medicare.</a:t>
            </a:r>
          </a:p>
        </p:txBody>
      </p:sp>
      <p:sp>
        <p:nvSpPr>
          <p:cNvPr id="2" name="Date Placeholder 1"/>
          <p:cNvSpPr>
            <a:spLocks noGrp="1"/>
          </p:cNvSpPr>
          <p:nvPr>
            <p:ph type="dt" sz="half" idx="4294967295"/>
          </p:nvPr>
        </p:nvSpPr>
        <p:spPr>
          <a:xfrm>
            <a:off x="569460" y="4767265"/>
            <a:ext cx="1543051" cy="273844"/>
          </a:xfrm>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18</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4349223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s-US" dirty="0" smtClean="0"/>
              <a:t>Pago del cuidados de la salud en el hogar</a:t>
            </a:r>
          </a:p>
        </p:txBody>
      </p:sp>
      <p:grpSp>
        <p:nvGrpSpPr>
          <p:cNvPr id="8" name="Group 7" title="Parte A Icono "/>
          <p:cNvGrpSpPr/>
          <p:nvPr/>
        </p:nvGrpSpPr>
        <p:grpSpPr>
          <a:xfrm>
            <a:off x="266259" y="2190951"/>
            <a:ext cx="1521267" cy="1215474"/>
            <a:chOff x="226658" y="2607645"/>
            <a:chExt cx="1521267" cy="1215473"/>
          </a:xfrm>
        </p:grpSpPr>
        <p:pic>
          <p:nvPicPr>
            <p:cNvPr id="9" name="Picture 8"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33796" name="Rectangle 3"/>
          <p:cNvSpPr>
            <a:spLocks noGrp="1" noChangeArrowheads="1"/>
          </p:cNvSpPr>
          <p:nvPr>
            <p:ph idx="1"/>
          </p:nvPr>
        </p:nvSpPr>
        <p:spPr>
          <a:xfrm>
            <a:off x="1821330" y="933396"/>
            <a:ext cx="6921271" cy="3754417"/>
          </a:xfrm>
        </p:spPr>
        <p:txBody>
          <a:bodyPr>
            <a:normAutofit/>
          </a:bodyPr>
          <a:lstStyle/>
          <a:p>
            <a:r>
              <a:rPr lang="es-US" sz="2800" dirty="0"/>
              <a:t>En Medicare Original usted paga</a:t>
            </a:r>
          </a:p>
          <a:p>
            <a:pPr lvl="1" indent="-219069"/>
            <a:r>
              <a:rPr lang="es-US" sz="2400" dirty="0"/>
              <a:t>N</a:t>
            </a:r>
            <a:r>
              <a:rPr lang="es-US" sz="2400" dirty="0" smtClean="0"/>
              <a:t>ada </a:t>
            </a:r>
            <a:r>
              <a:rPr lang="es-US" sz="2400" dirty="0"/>
              <a:t>por servicios de cuidados de la salud en el hogar cubiertos;</a:t>
            </a:r>
          </a:p>
          <a:p>
            <a:pPr lvl="1" indent="-219069"/>
            <a:r>
              <a:rPr lang="es-US" sz="2400" dirty="0"/>
              <a:t>20% del monto aprobado por Medicare </a:t>
            </a:r>
          </a:p>
          <a:p>
            <a:pPr lvl="2"/>
            <a:r>
              <a:rPr lang="es-US" sz="2000" dirty="0"/>
              <a:t>P</a:t>
            </a:r>
            <a:r>
              <a:rPr lang="es-US" sz="2000" dirty="0" smtClean="0"/>
              <a:t>or </a:t>
            </a:r>
            <a:r>
              <a:rPr lang="es-US" sz="2000" dirty="0"/>
              <a:t>equipo médico duradero </a:t>
            </a:r>
          </a:p>
          <a:p>
            <a:pPr marL="942951" lvl="3" indent="-217483">
              <a:buSzPct val="50000"/>
            </a:pPr>
            <a:r>
              <a:rPr lang="es-US" sz="2000" dirty="0"/>
              <a:t>C</a:t>
            </a:r>
            <a:r>
              <a:rPr lang="es-US" sz="2000" dirty="0" smtClean="0"/>
              <a:t>ubierto </a:t>
            </a:r>
            <a:r>
              <a:rPr lang="es-US" sz="2000" dirty="0"/>
              <a:t>en la Parte B. </a:t>
            </a:r>
          </a:p>
          <a:p>
            <a:r>
              <a:rPr lang="es-US" sz="2800" dirty="0"/>
              <a:t>El plan de cuidados se revisa cada 60 días.</a:t>
            </a:r>
          </a:p>
          <a:p>
            <a:pPr lvl="1" indent="-219069"/>
            <a:r>
              <a:rPr lang="es-US" sz="2400" dirty="0"/>
              <a:t>Llamado episodio de cuidado.</a:t>
            </a:r>
          </a:p>
        </p:txBody>
      </p:sp>
      <p:sp>
        <p:nvSpPr>
          <p:cNvPr id="2" name="Date Placeholder 1"/>
          <p:cNvSpPr>
            <a:spLocks noGrp="1"/>
          </p:cNvSpPr>
          <p:nvPr>
            <p:ph type="dt" sz="half" idx="4294967295"/>
          </p:nvPr>
        </p:nvSpPr>
        <p:spPr>
          <a:xfrm>
            <a:off x="351744" y="4767265"/>
            <a:ext cx="1543051" cy="273844"/>
          </a:xfrm>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19</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2097814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US" b="1" dirty="0"/>
              <a:t>Lecciones</a:t>
            </a:r>
          </a:p>
        </p:txBody>
      </p:sp>
      <p:sp>
        <p:nvSpPr>
          <p:cNvPr id="5" name="Content Placeholder 4"/>
          <p:cNvSpPr>
            <a:spLocks noGrp="1"/>
          </p:cNvSpPr>
          <p:nvPr>
            <p:ph idx="4294967295"/>
          </p:nvPr>
        </p:nvSpPr>
        <p:spPr>
          <a:xfrm>
            <a:off x="628652" y="1022750"/>
            <a:ext cx="6244829" cy="3567113"/>
          </a:xfrm>
        </p:spPr>
        <p:txBody>
          <a:bodyPr>
            <a:normAutofit/>
          </a:bodyPr>
          <a:lstStyle/>
          <a:p>
            <a:pPr marL="346066" indent="-346066">
              <a:lnSpc>
                <a:spcPct val="120000"/>
              </a:lnSpc>
              <a:spcBef>
                <a:spcPts val="600"/>
              </a:spcBef>
              <a:buFont typeface="+mj-lt"/>
              <a:buAutoNum type="arabicPeriod"/>
            </a:pPr>
            <a:r>
              <a:rPr lang="es-US" dirty="0" smtClean="0"/>
              <a:t>Puntos Básicos sobre Medicare</a:t>
            </a:r>
          </a:p>
          <a:p>
            <a:pPr marL="346066" indent="-346066">
              <a:lnSpc>
                <a:spcPct val="120000"/>
              </a:lnSpc>
              <a:spcBef>
                <a:spcPts val="600"/>
              </a:spcBef>
              <a:buFont typeface="+mj-lt"/>
              <a:buAutoNum type="arabicPeriod"/>
            </a:pPr>
            <a:r>
              <a:rPr lang="es-US" dirty="0" smtClean="0">
                <a:solidFill>
                  <a:prstClr val="black"/>
                </a:solidFill>
              </a:rPr>
              <a:t>Opciones de cobertura de Medicare</a:t>
            </a:r>
          </a:p>
          <a:p>
            <a:pPr marL="346066" indent="-346066">
              <a:lnSpc>
                <a:spcPct val="120000"/>
              </a:lnSpc>
              <a:spcBef>
                <a:spcPts val="600"/>
              </a:spcBef>
              <a:buFont typeface="+mj-lt"/>
              <a:buAutoNum type="arabicPeriod"/>
            </a:pPr>
            <a:r>
              <a:rPr lang="es-US" dirty="0" smtClean="0"/>
              <a:t>Coordinación de Beneficios</a:t>
            </a:r>
          </a:p>
          <a:p>
            <a:pPr marL="346066" indent="-346066">
              <a:lnSpc>
                <a:spcPct val="120000"/>
              </a:lnSpc>
              <a:spcBef>
                <a:spcPts val="600"/>
              </a:spcBef>
              <a:buFont typeface="+mj-lt"/>
              <a:buAutoNum type="arabicPeriod"/>
            </a:pPr>
            <a:r>
              <a:rPr lang="es-US" dirty="0" smtClean="0"/>
              <a:t>Fraude, desperdicios y abuso</a:t>
            </a:r>
          </a:p>
          <a:p>
            <a:pPr marL="346066" indent="-346066">
              <a:lnSpc>
                <a:spcPct val="120000"/>
              </a:lnSpc>
              <a:spcBef>
                <a:spcPts val="600"/>
              </a:spcBef>
              <a:buFont typeface="+mj-lt"/>
              <a:buAutoNum type="arabicPeriod"/>
            </a:pPr>
            <a:r>
              <a:rPr lang="es-US" dirty="0" smtClean="0"/>
              <a:t>Revisión</a:t>
            </a:r>
          </a:p>
          <a:p>
            <a:pPr marL="428604" indent="-385745">
              <a:buFont typeface="+mj-lt"/>
              <a:buAutoNum type="arabicPeriod"/>
            </a:pPr>
            <a:endParaRPr lang="es-US"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2</a:t>
            </a:fld>
            <a:endParaRPr lang="es-US" dirty="0"/>
          </a:p>
        </p:txBody>
      </p:sp>
    </p:spTree>
    <p:extLst>
      <p:ext uri="{BB962C8B-B14F-4D97-AF65-F5344CB8AC3E}">
        <p14:creationId xmlns:p14="http://schemas.microsoft.com/office/powerpoint/2010/main" val="88216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156" y="89534"/>
            <a:ext cx="8082843" cy="478627"/>
          </a:xfrm>
        </p:spPr>
        <p:txBody>
          <a:bodyPr>
            <a:normAutofit fontScale="90000"/>
          </a:bodyPr>
          <a:lstStyle/>
          <a:p>
            <a:r>
              <a:rPr lang="es-US" dirty="0" smtClean="0"/>
              <a:t>Compruebe sus conocimientos: ¿Está confinada en el hogar?</a:t>
            </a:r>
          </a:p>
        </p:txBody>
      </p:sp>
      <p:pic>
        <p:nvPicPr>
          <p:cNvPr id="8" name="Picture 7" title="imagen de una mujer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424" y="1512013"/>
            <a:ext cx="1734977" cy="2311400"/>
          </a:xfrm>
          <a:prstGeom prst="rect">
            <a:avLst/>
          </a:prstGeom>
        </p:spPr>
      </p:pic>
      <p:sp>
        <p:nvSpPr>
          <p:cNvPr id="3" name="Content Placeholder 2"/>
          <p:cNvSpPr>
            <a:spLocks noGrp="1"/>
          </p:cNvSpPr>
          <p:nvPr>
            <p:ph idx="1"/>
          </p:nvPr>
        </p:nvSpPr>
        <p:spPr>
          <a:xfrm>
            <a:off x="2501900" y="878311"/>
            <a:ext cx="6013451" cy="3754417"/>
          </a:xfrm>
        </p:spPr>
        <p:txBody>
          <a:bodyPr>
            <a:normAutofit fontScale="92500" lnSpcReduction="20000"/>
          </a:bodyPr>
          <a:lstStyle/>
          <a:p>
            <a:pPr marL="0" indent="0">
              <a:buNone/>
            </a:pPr>
            <a:r>
              <a:rPr lang="es-US" dirty="0" smtClean="0"/>
              <a:t>Matsu está recibiendo cuidados de la salud en el hogar cubiertos por Medicare. El lunes, su hija la pasó a buscar y la llevó a una cita con el médico. El domingo, su hijo la pasó a buscar y la llevó a la iglesia. Siempre que cumpla con los demás requisitos para recibir cuidados de la salud en el hogar, aún califica para la cobertura de cuidados de la salud en el hogar, a pesar de que haya podido salir de su hogar.</a:t>
            </a:r>
          </a:p>
          <a:p>
            <a:pPr marL="0" indent="0">
              <a:buNone/>
            </a:pPr>
            <a:endParaRPr lang="es-US" dirty="0"/>
          </a:p>
          <a:p>
            <a:pPr marL="0" indent="0">
              <a:buNone/>
            </a:pPr>
            <a:r>
              <a:rPr lang="es-US" dirty="0" smtClean="0"/>
              <a:t>Verdadero</a:t>
            </a:r>
          </a:p>
          <a:p>
            <a:pPr marL="0" indent="0">
              <a:buNone/>
            </a:pPr>
            <a:r>
              <a:rPr lang="es-US" dirty="0" smtClean="0"/>
              <a:t>Falso</a:t>
            </a:r>
          </a:p>
        </p:txBody>
      </p:sp>
      <p:sp>
        <p:nvSpPr>
          <p:cNvPr id="7" name="Rounded Rectangle 6" title="rectángulo que indica que la respuesta es verdadera"/>
          <p:cNvSpPr/>
          <p:nvPr/>
        </p:nvSpPr>
        <p:spPr>
          <a:xfrm>
            <a:off x="2501901" y="3671617"/>
            <a:ext cx="1327149" cy="347933"/>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t>20</a:t>
            </a:fld>
            <a:endParaRPr lang="es-US" dirty="0"/>
          </a:p>
        </p:txBody>
      </p:sp>
    </p:spTree>
    <p:extLst>
      <p:ext uri="{BB962C8B-B14F-4D97-AF65-F5344CB8AC3E}">
        <p14:creationId xmlns:p14="http://schemas.microsoft.com/office/powerpoint/2010/main" val="9909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s-US" dirty="0" smtClean="0"/>
              <a:t>¿Qué es el cuidado de hospicio?</a:t>
            </a:r>
          </a:p>
        </p:txBody>
      </p:sp>
      <p:grpSp>
        <p:nvGrpSpPr>
          <p:cNvPr id="9" name="Group 8" title="Parte A Icono "/>
          <p:cNvGrpSpPr/>
          <p:nvPr/>
        </p:nvGrpSpPr>
        <p:grpSpPr>
          <a:xfrm>
            <a:off x="266259" y="2190951"/>
            <a:ext cx="1521267" cy="1215474"/>
            <a:chOff x="226658" y="2607645"/>
            <a:chExt cx="1521267" cy="1215473"/>
          </a:xfrm>
        </p:grpSpPr>
        <p:pic>
          <p:nvPicPr>
            <p:cNvPr id="10" name="Picture 9"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34820" name="Rectangle 3"/>
          <p:cNvSpPr>
            <a:spLocks noGrp="1" noChangeArrowheads="1"/>
          </p:cNvSpPr>
          <p:nvPr>
            <p:ph idx="1"/>
          </p:nvPr>
        </p:nvSpPr>
        <p:spPr>
          <a:xfrm>
            <a:off x="1803401" y="872263"/>
            <a:ext cx="6711951" cy="3819467"/>
          </a:xfrm>
        </p:spPr>
        <p:txBody>
          <a:bodyPr>
            <a:normAutofit fontScale="92500"/>
          </a:bodyPr>
          <a:lstStyle/>
          <a:p>
            <a:r>
              <a:rPr lang="es-US" sz="2100" dirty="0"/>
              <a:t>Un equipo interdisciplinario brinda servicios para las personas con una expectativa de vida de 6 meses o menor y su familia.</a:t>
            </a:r>
          </a:p>
          <a:p>
            <a:r>
              <a:rPr lang="es-US" sz="2100" dirty="0"/>
              <a:t>Firme una declaración de elección que determine que usted elige el cuidado de hospicio en lugar de los beneficios de rutina cubiertos por Medicare para tratar su enfermedad terminal.</a:t>
            </a:r>
          </a:p>
          <a:p>
            <a:r>
              <a:rPr lang="es-US" sz="2100" dirty="0"/>
              <a:t>El énfasis está en la comodidad y el alivio, no en la cura. </a:t>
            </a:r>
          </a:p>
          <a:p>
            <a:r>
              <a:rPr lang="es-US" sz="2100" dirty="0"/>
              <a:t>El médico debe certificar cada "período de elección".</a:t>
            </a:r>
          </a:p>
          <a:p>
            <a:pPr lvl="1" indent="-219069"/>
            <a:r>
              <a:rPr lang="es-US" sz="1951" dirty="0"/>
              <a:t>Dos períodos de 90 días.</a:t>
            </a:r>
          </a:p>
          <a:p>
            <a:pPr lvl="1" indent="-219069"/>
            <a:r>
              <a:rPr lang="es-US" sz="1951" dirty="0"/>
              <a:t>Luego, períodos de 60 días ilimitados. </a:t>
            </a:r>
          </a:p>
          <a:p>
            <a:pPr lvl="1" indent="-219069"/>
            <a:r>
              <a:rPr lang="es-US" sz="1951" dirty="0"/>
              <a:t>Entrevista personal. </a:t>
            </a:r>
          </a:p>
          <a:p>
            <a:r>
              <a:rPr lang="es-US" sz="2100" dirty="0"/>
              <a:t>El proveedor del hospicio debe estar aprobado por Medicare.</a:t>
            </a:r>
          </a:p>
        </p:txBody>
      </p:sp>
      <p:sp>
        <p:nvSpPr>
          <p:cNvPr id="2" name="Date Placeholder 1"/>
          <p:cNvSpPr>
            <a:spLocks noGrp="1"/>
          </p:cNvSpPr>
          <p:nvPr>
            <p:ph type="dt" sz="half" idx="10"/>
          </p:nvPr>
        </p:nvSpPr>
        <p:spPr>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21</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38957426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s-US" dirty="0" smtClean="0"/>
              <a:t>Servicios de hospicio cubiertos</a:t>
            </a:r>
          </a:p>
        </p:txBody>
      </p:sp>
      <p:pic>
        <p:nvPicPr>
          <p:cNvPr id="5" name="Picture 4" title="imagen de unas mano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741" y="1872892"/>
            <a:ext cx="2311527" cy="1175109"/>
          </a:xfrm>
          <a:prstGeom prst="rect">
            <a:avLst/>
          </a:prstGeom>
        </p:spPr>
      </p:pic>
      <p:grpSp>
        <p:nvGrpSpPr>
          <p:cNvPr id="8" name="Group 7" title="Parte A Icono "/>
          <p:cNvGrpSpPr/>
          <p:nvPr/>
        </p:nvGrpSpPr>
        <p:grpSpPr>
          <a:xfrm>
            <a:off x="310233" y="3137644"/>
            <a:ext cx="1521267" cy="1215474"/>
            <a:chOff x="226658" y="2607645"/>
            <a:chExt cx="1521267" cy="1215473"/>
          </a:xfrm>
        </p:grpSpPr>
        <p:pic>
          <p:nvPicPr>
            <p:cNvPr id="9" name="Picture 8" title="Parte A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0" name="TextBox 9"/>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35844" name="Rectangle 3"/>
          <p:cNvSpPr>
            <a:spLocks noGrp="1" noChangeArrowheads="1"/>
          </p:cNvSpPr>
          <p:nvPr>
            <p:ph idx="1"/>
          </p:nvPr>
        </p:nvSpPr>
        <p:spPr>
          <a:xfrm>
            <a:off x="2667001" y="790503"/>
            <a:ext cx="6210300" cy="3976763"/>
          </a:xfrm>
        </p:spPr>
        <p:txBody>
          <a:bodyPr>
            <a:normAutofit fontScale="92500" lnSpcReduction="10000"/>
          </a:bodyPr>
          <a:lstStyle/>
          <a:p>
            <a:pPr>
              <a:buFont typeface="Wingdings" panose="05000000000000000000" pitchFamily="2" charset="2"/>
              <a:buChar char="ü"/>
            </a:pPr>
            <a:r>
              <a:rPr lang="es-US" sz="2100" dirty="0"/>
              <a:t>Servicios de médicos y personal de enfermería.</a:t>
            </a:r>
          </a:p>
          <a:p>
            <a:pPr>
              <a:buFont typeface="Wingdings" panose="05000000000000000000" pitchFamily="2" charset="2"/>
              <a:buChar char="ü"/>
            </a:pPr>
            <a:r>
              <a:rPr lang="es-US" sz="2100" dirty="0"/>
              <a:t>Terapia del habla, ocupacional y física.</a:t>
            </a:r>
          </a:p>
          <a:p>
            <a:pPr>
              <a:buFont typeface="Wingdings" panose="05000000000000000000" pitchFamily="2" charset="2"/>
              <a:buChar char="ü"/>
            </a:pPr>
            <a:r>
              <a:rPr lang="es-US" sz="2100" dirty="0"/>
              <a:t>Equipos y suministros médicos.</a:t>
            </a:r>
          </a:p>
          <a:p>
            <a:pPr>
              <a:buFont typeface="Wingdings" panose="05000000000000000000" pitchFamily="2" charset="2"/>
              <a:buChar char="ü"/>
            </a:pPr>
            <a:r>
              <a:rPr lang="es-US" sz="2100" dirty="0"/>
              <a:t>Medicamentos para el control de los síntomas y el alivio del dolor.</a:t>
            </a:r>
          </a:p>
          <a:p>
            <a:pPr>
              <a:buFont typeface="Wingdings" panose="05000000000000000000" pitchFamily="2" charset="2"/>
              <a:buChar char="ü"/>
            </a:pPr>
            <a:r>
              <a:rPr lang="es-US" sz="2100" dirty="0"/>
              <a:t>Cuidados de internación a corto plazo para manejar el dolor y los síntomas.</a:t>
            </a:r>
          </a:p>
          <a:p>
            <a:pPr>
              <a:buFont typeface="Wingdings" panose="05000000000000000000" pitchFamily="2" charset="2"/>
              <a:buChar char="ü"/>
            </a:pPr>
            <a:r>
              <a:rPr lang="es-US" sz="2100" dirty="0"/>
              <a:t>Cuidado de relevo en un centro certificado de Medicare</a:t>
            </a:r>
          </a:p>
          <a:p>
            <a:pPr lvl="1"/>
            <a:r>
              <a:rPr lang="es-US" sz="1800" dirty="0"/>
              <a:t>H</a:t>
            </a:r>
            <a:r>
              <a:rPr lang="es-US" sz="1800" dirty="0" smtClean="0"/>
              <a:t>asta </a:t>
            </a:r>
            <a:r>
              <a:rPr lang="es-US" sz="1800" dirty="0"/>
              <a:t>5 días cada vez, sin límite de veces.</a:t>
            </a:r>
          </a:p>
          <a:p>
            <a:pPr>
              <a:buFont typeface="Wingdings" panose="05000000000000000000" pitchFamily="2" charset="2"/>
              <a:buChar char="ü"/>
            </a:pPr>
            <a:r>
              <a:rPr lang="es-US" sz="2100" dirty="0"/>
              <a:t>Ayudantes de hospicio y de tareas domésticas.</a:t>
            </a:r>
          </a:p>
          <a:p>
            <a:pPr>
              <a:buFont typeface="Wingdings" panose="05000000000000000000" pitchFamily="2" charset="2"/>
              <a:buChar char="ü"/>
            </a:pPr>
            <a:r>
              <a:rPr lang="es-US" sz="2100" dirty="0"/>
              <a:t>Servicios de asistentes sociales.</a:t>
            </a:r>
          </a:p>
          <a:p>
            <a:pPr>
              <a:buFont typeface="Wingdings" panose="05000000000000000000" pitchFamily="2" charset="2"/>
              <a:buChar char="ü"/>
            </a:pPr>
            <a:r>
              <a:rPr lang="es-US" sz="2100" dirty="0"/>
              <a:t>Orientación de duelo, nutricional y otras.</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22</a:t>
            </a:fld>
            <a:endParaRPr lang="es-US" dirty="0">
              <a:solidFill>
                <a:prstClr val="black">
                  <a:tint val="75000"/>
                </a:prstClr>
              </a:solidFill>
            </a:endParaRPr>
          </a:p>
        </p:txBody>
      </p:sp>
      <p:sp>
        <p:nvSpPr>
          <p:cNvPr id="2" name="Date Placeholder 1"/>
          <p:cNvSpPr>
            <a:spLocks noGrp="1"/>
          </p:cNvSpPr>
          <p:nvPr>
            <p:ph type="dt" sz="half" idx="2"/>
          </p:nvPr>
        </p:nvSpPr>
        <p:spPr>
          <a:prstGeom prst="rect">
            <a:avLst/>
          </a:prstGeom>
        </p:spPr>
        <p:txBody>
          <a:bodyPr/>
          <a:lstStyle/>
          <a:p>
            <a:r>
              <a:rPr lang="es-US" dirty="0">
                <a:solidFill>
                  <a:prstClr val="black">
                    <a:tint val="75000"/>
                  </a:prstClr>
                </a:solidFill>
              </a:rPr>
              <a:t>Julio de 2017</a:t>
            </a:r>
          </a:p>
        </p:txBody>
      </p:sp>
    </p:spTree>
    <p:custDataLst>
      <p:tags r:id="rId1"/>
    </p:custDataLst>
    <p:extLst>
      <p:ext uri="{BB962C8B-B14F-4D97-AF65-F5344CB8AC3E}">
        <p14:creationId xmlns:p14="http://schemas.microsoft.com/office/powerpoint/2010/main" val="19811068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s-US" dirty="0" smtClean="0"/>
              <a:t>Pago del cuidado de hospicio</a:t>
            </a:r>
          </a:p>
        </p:txBody>
      </p:sp>
      <p:grpSp>
        <p:nvGrpSpPr>
          <p:cNvPr id="9" name="Group 8" title="Parte A Icono "/>
          <p:cNvGrpSpPr/>
          <p:nvPr/>
        </p:nvGrpSpPr>
        <p:grpSpPr>
          <a:xfrm>
            <a:off x="266259" y="2190951"/>
            <a:ext cx="1521267" cy="1215474"/>
            <a:chOff x="226658" y="2607645"/>
            <a:chExt cx="1521267" cy="1215473"/>
          </a:xfrm>
        </p:grpSpPr>
        <p:pic>
          <p:nvPicPr>
            <p:cNvPr id="10" name="Picture 9"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36868" name="Rectangle 3"/>
          <p:cNvSpPr>
            <a:spLocks noGrp="1" noChangeArrowheads="1"/>
          </p:cNvSpPr>
          <p:nvPr>
            <p:ph idx="1"/>
          </p:nvPr>
        </p:nvSpPr>
        <p:spPr>
          <a:xfrm>
            <a:off x="1614489" y="818151"/>
            <a:ext cx="7099855" cy="3949115"/>
          </a:xfrm>
        </p:spPr>
        <p:txBody>
          <a:bodyPr>
            <a:normAutofit lnSpcReduction="10000"/>
          </a:bodyPr>
          <a:lstStyle/>
          <a:p>
            <a:r>
              <a:rPr lang="es-US" dirty="0" smtClean="0"/>
              <a:t>En Medicare Original usted paga </a:t>
            </a:r>
          </a:p>
          <a:p>
            <a:pPr lvl="1" indent="-219069"/>
            <a:r>
              <a:rPr lang="es-US" dirty="0"/>
              <a:t>N</a:t>
            </a:r>
            <a:r>
              <a:rPr lang="es-US" dirty="0" smtClean="0"/>
              <a:t>ada por el cuidado de hospicio;</a:t>
            </a:r>
          </a:p>
          <a:p>
            <a:pPr lvl="1" indent="-219069"/>
            <a:r>
              <a:rPr lang="es-US" dirty="0"/>
              <a:t>H</a:t>
            </a:r>
            <a:r>
              <a:rPr lang="es-US" dirty="0" smtClean="0"/>
              <a:t>asta $5 por receta para manejar el dolor y los síntomas</a:t>
            </a:r>
          </a:p>
          <a:p>
            <a:pPr lvl="2"/>
            <a:r>
              <a:rPr lang="es-US" dirty="0"/>
              <a:t>M</a:t>
            </a:r>
            <a:r>
              <a:rPr lang="es-US" dirty="0" smtClean="0"/>
              <a:t>ientras esté en su hogar;</a:t>
            </a:r>
          </a:p>
          <a:p>
            <a:pPr lvl="1" indent="-219069"/>
            <a:r>
              <a:rPr lang="es-US" dirty="0" smtClean="0"/>
              <a:t>5% por el cuidado de relevo durante la internación.</a:t>
            </a:r>
          </a:p>
          <a:p>
            <a:r>
              <a:rPr lang="es-US" dirty="0" smtClean="0"/>
              <a:t>En ciertos casos pueden estar cubiertos la habitación y el hospedaje.</a:t>
            </a:r>
          </a:p>
          <a:p>
            <a:pPr lvl="1" indent="-219069"/>
            <a:r>
              <a:rPr lang="es-US" dirty="0" smtClean="0"/>
              <a:t>Cuidado de relevo a corto plazo. </a:t>
            </a:r>
          </a:p>
          <a:p>
            <a:pPr lvl="1" indent="-219069"/>
            <a:r>
              <a:rPr lang="es-US" dirty="0" smtClean="0"/>
              <a:t>Para el manejo de dolor/síntomas que no puedan manejarse en el hogar.</a:t>
            </a:r>
          </a:p>
          <a:p>
            <a:pPr lvl="1" indent="-219069"/>
            <a:r>
              <a:rPr lang="es-US" dirty="0" smtClean="0"/>
              <a:t>Si tiene Medicaid y vive en un centro de enfermería.</a:t>
            </a:r>
          </a:p>
          <a:p>
            <a:pPr lvl="1"/>
            <a:endParaRPr lang="es-US" dirty="0"/>
          </a:p>
        </p:txBody>
      </p:sp>
      <p:sp>
        <p:nvSpPr>
          <p:cNvPr id="2" name="Date Placeholder 1"/>
          <p:cNvSpPr>
            <a:spLocks noGrp="1"/>
          </p:cNvSpPr>
          <p:nvPr>
            <p:ph type="dt" sz="half" idx="4294967295"/>
          </p:nvPr>
        </p:nvSpPr>
        <p:spPr>
          <a:xfrm>
            <a:off x="380773" y="4767265"/>
            <a:ext cx="1543051" cy="273844"/>
          </a:xfrm>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23</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2323315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a:xfrm>
            <a:off x="996118" y="110259"/>
            <a:ext cx="7886700" cy="478627"/>
          </a:xfrm>
        </p:spPr>
        <p:txBody>
          <a:bodyPr>
            <a:normAutofit fontScale="90000"/>
          </a:bodyPr>
          <a:lstStyle/>
          <a:p>
            <a:r>
              <a:rPr lang="es-US" b="1" dirty="0"/>
              <a:t>Medicare Original: ¿Cuál es el Costo y la Cobertura de la Parte B?</a:t>
            </a:r>
          </a:p>
        </p:txBody>
      </p:sp>
      <p:grpSp>
        <p:nvGrpSpPr>
          <p:cNvPr id="3" name="Group 2" title="Parte B icono"/>
          <p:cNvGrpSpPr/>
          <p:nvPr/>
        </p:nvGrpSpPr>
        <p:grpSpPr>
          <a:xfrm>
            <a:off x="153026" y="1963785"/>
            <a:ext cx="1568748" cy="1144086"/>
            <a:chOff x="153025" y="1963783"/>
            <a:chExt cx="1568748" cy="1144086"/>
          </a:xfrm>
        </p:grpSpPr>
        <p:pic>
          <p:nvPicPr>
            <p:cNvPr id="8" name="Picture 7" title="Parte B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p:cNvSpPr txBox="1"/>
            <p:nvPr/>
          </p:nvSpPr>
          <p:spPr>
            <a:xfrm>
              <a:off x="153025" y="2599781"/>
              <a:ext cx="1568748" cy="508088"/>
            </a:xfrm>
            <a:prstGeom prst="rect">
              <a:avLst/>
            </a:prstGeom>
            <a:noFill/>
          </p:spPr>
          <p:txBody>
            <a:bodyPr wrap="squar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grpSp>
      <p:sp>
        <p:nvSpPr>
          <p:cNvPr id="5" name="Rectangle 4"/>
          <p:cNvSpPr/>
          <p:nvPr/>
        </p:nvSpPr>
        <p:spPr>
          <a:xfrm>
            <a:off x="1768060" y="890340"/>
            <a:ext cx="7096981" cy="3634328"/>
          </a:xfrm>
          <a:prstGeom prst="rect">
            <a:avLst/>
          </a:prstGeom>
        </p:spPr>
        <p:txBody>
          <a:bodyPr wrap="square">
            <a:spAutoFit/>
          </a:bodyPr>
          <a:lstStyle/>
          <a:p>
            <a:pPr>
              <a:spcBef>
                <a:spcPts val="451"/>
              </a:spcBef>
            </a:pPr>
            <a:r>
              <a:rPr lang="es-US" sz="2400" dirty="0" smtClean="0"/>
              <a:t>La </a:t>
            </a:r>
            <a:r>
              <a:rPr lang="es-US" sz="2400" b="1" dirty="0">
                <a:solidFill>
                  <a:prstClr val="black"/>
                </a:solidFill>
              </a:rPr>
              <a:t>Parte B: Seguro Médico </a:t>
            </a:r>
            <a:r>
              <a:rPr lang="es-US" sz="2400" dirty="0">
                <a:solidFill>
                  <a:prstClr val="black"/>
                </a:solidFill>
              </a:rPr>
              <a:t>ayuda a cubrir los siguientes servicios necesarios por razones médicas:</a:t>
            </a:r>
          </a:p>
          <a:p>
            <a:pPr marL="342891" indent="-342891">
              <a:spcBef>
                <a:spcPts val="451"/>
              </a:spcBef>
              <a:buFont typeface="Wingdings" panose="05000000000000000000" pitchFamily="2" charset="2"/>
              <a:buChar char="ü"/>
            </a:pPr>
            <a:r>
              <a:rPr lang="es-US" sz="1700" dirty="0">
                <a:solidFill>
                  <a:prstClr val="black"/>
                </a:solidFill>
              </a:rPr>
              <a:t>Servicios médicos.</a:t>
            </a:r>
          </a:p>
          <a:p>
            <a:pPr marL="342891" indent="-342891">
              <a:spcBef>
                <a:spcPts val="451"/>
              </a:spcBef>
              <a:buFont typeface="Wingdings" panose="05000000000000000000" pitchFamily="2" charset="2"/>
              <a:buChar char="ü"/>
            </a:pPr>
            <a:r>
              <a:rPr lang="es-US" sz="1700" dirty="0">
                <a:solidFill>
                  <a:prstClr val="black"/>
                </a:solidFill>
              </a:rPr>
              <a:t>Servicios y suministros médicos y quirúrgicos ambulatorios.</a:t>
            </a:r>
          </a:p>
          <a:p>
            <a:pPr marL="342891" indent="-342891">
              <a:spcBef>
                <a:spcPts val="451"/>
              </a:spcBef>
              <a:buFont typeface="Wingdings" panose="05000000000000000000" pitchFamily="2" charset="2"/>
              <a:buChar char="ü"/>
            </a:pPr>
            <a:r>
              <a:rPr lang="es-US" sz="1700" dirty="0">
                <a:solidFill>
                  <a:prstClr val="black"/>
                </a:solidFill>
              </a:rPr>
              <a:t>Análisis de laboratorio clínicos.</a:t>
            </a:r>
          </a:p>
          <a:p>
            <a:pPr marL="342891" indent="-342891">
              <a:spcBef>
                <a:spcPts val="451"/>
              </a:spcBef>
              <a:buFont typeface="Wingdings" panose="05000000000000000000" pitchFamily="2" charset="2"/>
              <a:buChar char="ü"/>
            </a:pPr>
            <a:r>
              <a:rPr lang="es-US" sz="1700" dirty="0">
                <a:solidFill>
                  <a:prstClr val="black"/>
                </a:solidFill>
              </a:rPr>
              <a:t>Equipo médico duradero (es posible que deba usar determinados proveedores).</a:t>
            </a:r>
          </a:p>
          <a:p>
            <a:pPr marL="342891" indent="-342891">
              <a:spcBef>
                <a:spcPts val="451"/>
              </a:spcBef>
              <a:buFont typeface="Wingdings" panose="05000000000000000000" pitchFamily="2" charset="2"/>
              <a:buChar char="ü"/>
            </a:pPr>
            <a:r>
              <a:rPr lang="es-US" sz="1700" dirty="0">
                <a:solidFill>
                  <a:prstClr val="black"/>
                </a:solidFill>
              </a:rPr>
              <a:t>Suministros para análisis para diabéticos.</a:t>
            </a:r>
          </a:p>
          <a:p>
            <a:pPr marL="342891" indent="-342891">
              <a:spcBef>
                <a:spcPts val="451"/>
              </a:spcBef>
              <a:buFont typeface="Wingdings" panose="05000000000000000000" pitchFamily="2" charset="2"/>
              <a:buChar char="ü"/>
            </a:pPr>
            <a:r>
              <a:rPr lang="es-US" sz="1700" dirty="0">
                <a:solidFill>
                  <a:prstClr val="black"/>
                </a:solidFill>
              </a:rPr>
              <a:t>Servicios preventivos (como vacunas contra la gripe y una consulta anual de bienestar).</a:t>
            </a:r>
          </a:p>
          <a:p>
            <a:pPr marL="342891" indent="-342891">
              <a:spcBef>
                <a:spcPts val="451"/>
              </a:spcBef>
              <a:buFont typeface="Wingdings" panose="05000000000000000000" pitchFamily="2" charset="2"/>
              <a:buChar char="ü"/>
            </a:pPr>
            <a:r>
              <a:rPr lang="es-US" sz="1700" dirty="0">
                <a:solidFill>
                  <a:prstClr val="black"/>
                </a:solidFill>
              </a:rPr>
              <a:t>Cuidado de la salud en el hogar.</a:t>
            </a:r>
          </a:p>
        </p:txBody>
      </p:sp>
      <p:sp>
        <p:nvSpPr>
          <p:cNvPr id="14" name="Date Placeholder 13"/>
          <p:cNvSpPr>
            <a:spLocks noGrp="1"/>
          </p:cNvSpPr>
          <p:nvPr>
            <p:ph type="dt" sz="half" idx="10"/>
          </p:nvPr>
        </p:nvSpPr>
        <p:spPr/>
        <p:txBody>
          <a:bodyPr/>
          <a:lstStyle/>
          <a:p>
            <a:r>
              <a:rPr lang="es-US" dirty="0">
                <a:solidFill>
                  <a:prstClr val="black">
                    <a:tint val="75000"/>
                  </a:prstClr>
                </a:solidFill>
              </a:rPr>
              <a:t>Julio de 2017</a:t>
            </a:r>
          </a:p>
        </p:txBody>
      </p:sp>
      <p:sp>
        <p:nvSpPr>
          <p:cNvPr id="15" name="Footer Placeholder 14"/>
          <p:cNvSpPr>
            <a:spLocks noGrp="1"/>
          </p:cNvSpPr>
          <p:nvPr>
            <p:ph type="ftr" sz="quarter" idx="11"/>
          </p:nvPr>
        </p:nvSpPr>
        <p:spPr/>
        <p:txBody>
          <a:bodyPr/>
          <a:lstStyle/>
          <a:p>
            <a:r>
              <a:rPr lang="es-US" dirty="0">
                <a:solidFill>
                  <a:prstClr val="black">
                    <a:tint val="75000"/>
                  </a:prstClr>
                </a:solidFill>
              </a:rPr>
              <a:t>Medicare 101</a:t>
            </a:r>
          </a:p>
        </p:txBody>
      </p:sp>
      <p:sp>
        <p:nvSpPr>
          <p:cNvPr id="16" name="Slide Number Placeholder 15"/>
          <p:cNvSpPr>
            <a:spLocks noGrp="1"/>
          </p:cNvSpPr>
          <p:nvPr>
            <p:ph type="sldNum" sz="quarter" idx="12"/>
          </p:nvPr>
        </p:nvSpPr>
        <p:spPr/>
        <p:txBody>
          <a:bodyPr/>
          <a:lstStyle/>
          <a:p>
            <a:fld id="{F62912B7-67D0-4C7F-B2EE-F336CB0BE48F}" type="slidenum">
              <a:rPr lang="en-US" smtClean="0">
                <a:solidFill>
                  <a:prstClr val="black">
                    <a:tint val="75000"/>
                  </a:prstClr>
                </a:solidFill>
              </a:rPr>
              <a:pPr/>
              <a:t>24</a:t>
            </a:fld>
            <a:endParaRPr lang="es-US" dirty="0">
              <a:solidFill>
                <a:prstClr val="black">
                  <a:tint val="75000"/>
                </a:prstClr>
              </a:solidFill>
            </a:endParaRPr>
          </a:p>
        </p:txBody>
      </p:sp>
    </p:spTree>
    <p:extLst>
      <p:ext uri="{BB962C8B-B14F-4D97-AF65-F5344CB8AC3E}">
        <p14:creationId xmlns:p14="http://schemas.microsoft.com/office/powerpoint/2010/main" val="1972530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Parte B: Lo que paga en 2017</a:t>
            </a:r>
          </a:p>
        </p:txBody>
      </p:sp>
      <p:grpSp>
        <p:nvGrpSpPr>
          <p:cNvPr id="11" name="Group 10" title="Parte B icono"/>
          <p:cNvGrpSpPr/>
          <p:nvPr/>
        </p:nvGrpSpPr>
        <p:grpSpPr>
          <a:xfrm>
            <a:off x="32706" y="1963785"/>
            <a:ext cx="1568748" cy="1144086"/>
            <a:chOff x="153025" y="1963783"/>
            <a:chExt cx="1568748" cy="1144086"/>
          </a:xfrm>
        </p:grpSpPr>
        <p:pic>
          <p:nvPicPr>
            <p:cNvPr id="12" name="Picture 11" title="Parte B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3" name="TextBox 12"/>
            <p:cNvSpPr txBox="1"/>
            <p:nvPr/>
          </p:nvSpPr>
          <p:spPr>
            <a:xfrm>
              <a:off x="153025" y="2599781"/>
              <a:ext cx="1568748" cy="508088"/>
            </a:xfrm>
            <a:prstGeom prst="rect">
              <a:avLst/>
            </a:prstGeom>
            <a:noFill/>
          </p:spPr>
          <p:txBody>
            <a:bodyPr wrap="squar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grpSp>
      <p:sp>
        <p:nvSpPr>
          <p:cNvPr id="3" name="Content Placeholder 2"/>
          <p:cNvSpPr>
            <a:spLocks noGrp="1"/>
          </p:cNvSpPr>
          <p:nvPr>
            <p:ph idx="1"/>
          </p:nvPr>
        </p:nvSpPr>
        <p:spPr>
          <a:xfrm>
            <a:off x="1392229" y="810329"/>
            <a:ext cx="7574271" cy="4401816"/>
          </a:xfrm>
        </p:spPr>
        <p:txBody>
          <a:bodyPr>
            <a:normAutofit/>
          </a:bodyPr>
          <a:lstStyle/>
          <a:p>
            <a:pPr marL="369877" lvl="1" indent="-342891">
              <a:buFont typeface="Wingdings" panose="05000000000000000000" pitchFamily="2" charset="2"/>
              <a:buChar char="§"/>
            </a:pPr>
            <a:r>
              <a:rPr lang="es-US" b="1" dirty="0"/>
              <a:t>Prima mensual:</a:t>
            </a:r>
            <a:r>
              <a:rPr lang="es-US" dirty="0" smtClean="0"/>
              <a:t> la </a:t>
            </a:r>
            <a:r>
              <a:rPr lang="es-US" sz="1900" dirty="0"/>
              <a:t>prima estándar es de $134 (o más según sus ingresos, consulte la siguiente diapositiva).</a:t>
            </a:r>
          </a:p>
          <a:p>
            <a:pPr marL="571486" indent="-228594">
              <a:buFont typeface="Arial" panose="020B0604020202020204" pitchFamily="34" charset="0"/>
              <a:buChar char="•"/>
            </a:pPr>
            <a:r>
              <a:rPr lang="es-US" sz="1900" dirty="0"/>
              <a:t>Prima promedio: $109 (la mayoría de las personas pagan esto debido a que la prima de la Parte B aumentó más del aumento del costo de vida para los beneficios del Seguro Social de 2017).</a:t>
            </a:r>
          </a:p>
          <a:p>
            <a:pPr marL="355591" lvl="1" indent="-342891">
              <a:buFont typeface="Wingdings" panose="05000000000000000000" pitchFamily="2" charset="2"/>
              <a:buChar char="§"/>
            </a:pPr>
            <a:r>
              <a:rPr lang="es-US" b="1" dirty="0" smtClean="0"/>
              <a:t>Deducible anual:</a:t>
            </a:r>
            <a:r>
              <a:rPr lang="es-US" dirty="0" smtClean="0"/>
              <a:t> $183</a:t>
            </a:r>
            <a:endParaRPr lang="es-US" b="1" dirty="0"/>
          </a:p>
          <a:p>
            <a:pPr marL="342891" lvl="1" indent="-342891">
              <a:buSzPct val="100000"/>
              <a:buFont typeface="Wingdings" panose="05000000000000000000" pitchFamily="2" charset="2"/>
              <a:buChar char="§"/>
            </a:pPr>
            <a:r>
              <a:rPr lang="es-US" b="1" dirty="0" smtClean="0"/>
              <a:t>Coseguro</a:t>
            </a:r>
            <a:r>
              <a:rPr lang="es-US" dirty="0" smtClean="0"/>
              <a:t>: coseguro del 20% para la mayoría de los servicios cubiertos, por ejemplo, servicios de los médicos y ciertos servicios preventivos, si el proveedor acepta la asignación.</a:t>
            </a:r>
            <a:r>
              <a:rPr lang="es-US" sz="1900" dirty="0"/>
              <a:t> </a:t>
            </a:r>
          </a:p>
          <a:p>
            <a:pPr marL="574660" lvl="1" indent="-231769">
              <a:spcAft>
                <a:spcPts val="200"/>
              </a:spcAft>
              <a:buClr>
                <a:schemeClr val="tx1"/>
              </a:buClr>
            </a:pPr>
            <a:r>
              <a:rPr lang="es-US" sz="1900" dirty="0"/>
              <a:t>$0 para algunos servicios preventivos.</a:t>
            </a:r>
          </a:p>
          <a:p>
            <a:pPr marL="574660" lvl="2" indent="-231769">
              <a:spcAft>
                <a:spcPts val="200"/>
              </a:spcAft>
              <a:buClr>
                <a:schemeClr val="tx1"/>
              </a:buClr>
              <a:buSzPct val="100000"/>
              <a:buFont typeface="Arial" panose="020B0604020202020204" pitchFamily="34" charset="0"/>
              <a:buChar char="•"/>
            </a:pPr>
            <a:r>
              <a:rPr lang="es-US" sz="1900" dirty="0"/>
              <a:t>Coseguro del 20% para servicios de salud mental para pacientes ambulatorios, y copagos para servicios ambulatorios en hospitales.</a:t>
            </a:r>
            <a:endParaRPr lang="es-US" sz="1900" dirty="0">
              <a:latin typeface="Minion Pro"/>
            </a:endParaRPr>
          </a:p>
          <a:p>
            <a:pPr marL="747695" lvl="2" indent="-285744">
              <a:buSzPct val="100000"/>
              <a:buFont typeface="Arial" panose="020B0604020202020204" pitchFamily="34" charset="0"/>
              <a:buChar char="•"/>
            </a:pPr>
            <a:endParaRPr lang="es-US" dirty="0"/>
          </a:p>
          <a:p>
            <a:pPr marL="692133" lvl="2" indent="-342891">
              <a:buSzPct val="100000"/>
              <a:buFont typeface="Arial" panose="020B0604020202020204" pitchFamily="34" charset="0"/>
              <a:buChar char="•"/>
            </a:pPr>
            <a:endParaRPr lang="es-US" dirty="0"/>
          </a:p>
          <a:p>
            <a:pPr lvl="1">
              <a:buFont typeface="Wingdings" panose="05000000000000000000" pitchFamily="2" charset="2"/>
              <a:buChar char="§"/>
            </a:pPr>
            <a:endParaRPr lang="es-US" dirty="0">
              <a:solidFill>
                <a:prstClr val="black"/>
              </a:solidFill>
            </a:endParaRPr>
          </a:p>
        </p:txBody>
      </p:sp>
      <p:sp>
        <p:nvSpPr>
          <p:cNvPr id="5" name="Date Placeholder 4"/>
          <p:cNvSpPr>
            <a:spLocks noGrp="1"/>
          </p:cNvSpPr>
          <p:nvPr>
            <p:ph type="dt" sz="half" idx="4294967295"/>
          </p:nvPr>
        </p:nvSpPr>
        <p:spPr>
          <a:xfrm>
            <a:off x="1614488" y="4767265"/>
            <a:ext cx="1543051" cy="273844"/>
          </a:xfrm>
          <a:prstGeom prst="rect">
            <a:avLst/>
          </a:prstGeom>
        </p:spPr>
        <p:txBody>
          <a:bodyPr/>
          <a:lstStyle/>
          <a:p>
            <a:r>
              <a:rPr lang="es-US" dirty="0">
                <a:solidFill>
                  <a:prstClr val="black">
                    <a:tint val="75000"/>
                  </a:prstClr>
                </a:solidFill>
              </a:rPr>
              <a:t>Julio de 2017</a:t>
            </a:r>
          </a:p>
        </p:txBody>
      </p:sp>
      <p:sp>
        <p:nvSpPr>
          <p:cNvPr id="8" name="Footer Placeholder 7"/>
          <p:cNvSpPr>
            <a:spLocks noGrp="1"/>
          </p:cNvSpPr>
          <p:nvPr>
            <p:ph type="ftr" sz="quarter" idx="11"/>
          </p:nvPr>
        </p:nvSpPr>
        <p:spPr/>
        <p:txBody>
          <a:bodyPr/>
          <a:lstStyle/>
          <a:p>
            <a:r>
              <a:rPr lang="es-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25</a:t>
            </a:fld>
            <a:endParaRPr lang="es-US" dirty="0">
              <a:solidFill>
                <a:prstClr val="black">
                  <a:tint val="75000"/>
                </a:prstClr>
              </a:solidFill>
            </a:endParaRPr>
          </a:p>
        </p:txBody>
      </p:sp>
    </p:spTree>
    <p:extLst>
      <p:ext uri="{BB962C8B-B14F-4D97-AF65-F5344CB8AC3E}">
        <p14:creationId xmlns:p14="http://schemas.microsoft.com/office/powerpoint/2010/main" val="280567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15" y="-33452"/>
            <a:ext cx="6995160" cy="745959"/>
          </a:xfrm>
        </p:spPr>
        <p:txBody>
          <a:bodyPr>
            <a:normAutofit fontScale="90000"/>
          </a:bodyPr>
          <a:lstStyle/>
          <a:p>
            <a:r>
              <a:rPr lang="es-US" dirty="0" smtClean="0"/>
              <a:t>Prima estándar mensual de la Parte B: monto de ajuste mensual relacionado con el ingreso para 2017</a:t>
            </a:r>
          </a:p>
        </p:txBody>
      </p:sp>
      <p:sp>
        <p:nvSpPr>
          <p:cNvPr id="7" name="TextBox 6"/>
          <p:cNvSpPr txBox="1"/>
          <p:nvPr/>
        </p:nvSpPr>
        <p:spPr>
          <a:xfrm>
            <a:off x="1098396" y="687644"/>
            <a:ext cx="7198112" cy="338554"/>
          </a:xfrm>
          <a:prstGeom prst="rect">
            <a:avLst/>
          </a:prstGeom>
          <a:noFill/>
        </p:spPr>
        <p:txBody>
          <a:bodyPr wrap="square" rtlCol="0">
            <a:spAutoFit/>
          </a:bodyPr>
          <a:lstStyle/>
          <a:p>
            <a:pPr algn="ctr"/>
            <a:r>
              <a:rPr lang="es-US" sz="1600" b="1" dirty="0">
                <a:solidFill>
                  <a:schemeClr val="accent1">
                    <a:lumMod val="50000"/>
                  </a:schemeClr>
                </a:solidFill>
              </a:rPr>
              <a:t>La tabla se basa en su ingreso anual durante </a:t>
            </a:r>
            <a:r>
              <a:rPr lang="es-US" sz="1600" b="1" i="1" dirty="0">
                <a:solidFill>
                  <a:schemeClr val="accent1">
                    <a:lumMod val="50000"/>
                  </a:schemeClr>
                </a:solidFill>
              </a:rPr>
              <a:t>2015 </a:t>
            </a:r>
            <a:r>
              <a:rPr lang="es-US" sz="1600" b="1" dirty="0">
                <a:solidFill>
                  <a:schemeClr val="accent1">
                    <a:lumMod val="50000"/>
                  </a:schemeClr>
                </a:solidFill>
              </a:rPr>
              <a:t>(para lo que paga en 2017)</a:t>
            </a:r>
            <a:endParaRPr lang="es-US" sz="1600" dirty="0">
              <a:solidFill>
                <a:prstClr val="black"/>
              </a:solidFill>
            </a:endParaRPr>
          </a:p>
        </p:txBody>
      </p:sp>
      <p:graphicFrame>
        <p:nvGraphicFramePr>
          <p:cNvPr id="8" name="Content Placeholder 8" descr="Tabla que muestra la prima mensual de la Parte B basada en el estado y las tasas de declaración de impuestos individuales y conjuntos. Los detalles están incluidos en las notas de los oradores." title="Prima Parte B "/>
          <p:cNvGraphicFramePr>
            <a:graphicFrameLocks/>
          </p:cNvGraphicFramePr>
          <p:nvPr>
            <p:extLst>
              <p:ext uri="{D42A27DB-BD31-4B8C-83A1-F6EECF244321}">
                <p14:modId xmlns:p14="http://schemas.microsoft.com/office/powerpoint/2010/main" val="949103436"/>
              </p:ext>
            </p:extLst>
          </p:nvPr>
        </p:nvGraphicFramePr>
        <p:xfrm>
          <a:off x="215900" y="1056357"/>
          <a:ext cx="8712202" cy="3310112"/>
        </p:xfrm>
        <a:graphic>
          <a:graphicData uri="http://schemas.openxmlformats.org/drawingml/2006/table">
            <a:tbl>
              <a:tblPr firstRow="1" bandRow="1">
                <a:tableStyleId>{5C22544A-7EE6-4342-B048-85BDC9FD1C3A}</a:tableStyleId>
              </a:tblPr>
              <a:tblGrid>
                <a:gridCol w="2465067">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2422807">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23805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144377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tblGrid>
              <a:tr h="946404">
                <a:tc>
                  <a:txBody>
                    <a:bodyPr/>
                    <a:lstStyle/>
                    <a:p>
                      <a:pPr marL="0" marR="0" algn="ctr">
                        <a:lnSpc>
                          <a:spcPct val="115000"/>
                        </a:lnSpc>
                        <a:spcBef>
                          <a:spcPts val="0"/>
                        </a:spcBef>
                        <a:spcAft>
                          <a:spcPts val="0"/>
                        </a:spcAft>
                      </a:pPr>
                      <a:r>
                        <a:rPr lang="en-US" sz="1700" dirty="0"/>
                        <a:t>Presentar una declaración de impuestos individual.</a:t>
                      </a:r>
                      <a:endParaRPr lang="es-US" sz="17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700" dirty="0"/>
                        <a:t>Presentar una declaración de impuestos conjunta.</a:t>
                      </a:r>
                      <a:endParaRPr lang="es-US" sz="17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s-US" sz="1700" dirty="0">
                          <a:solidFill>
                            <a:schemeClr val="bg1"/>
                          </a:solidFill>
                          <a:latin typeface="+mn-lt"/>
                        </a:rPr>
                        <a:t>Presentar una declaración de impuestos conyugal y separada.</a:t>
                      </a:r>
                    </a:p>
                  </a:txBody>
                  <a:tcPr marL="51435" marR="51435" marT="0" marB="0"/>
                </a:tc>
                <a:tc>
                  <a:txBody>
                    <a:bodyPr/>
                    <a:lstStyle/>
                    <a:p>
                      <a:pPr marL="0" marR="0" algn="ctr">
                        <a:lnSpc>
                          <a:spcPct val="115000"/>
                        </a:lnSpc>
                        <a:spcBef>
                          <a:spcPts val="0"/>
                        </a:spcBef>
                        <a:spcAft>
                          <a:spcPts val="0"/>
                        </a:spcAft>
                      </a:pPr>
                      <a:r>
                        <a:rPr lang="en-US" sz="1700" dirty="0"/>
                        <a:t>En 2017</a:t>
                      </a:r>
                    </a:p>
                    <a:p>
                      <a:pPr marL="0" marR="0" algn="ctr">
                        <a:lnSpc>
                          <a:spcPct val="115000"/>
                        </a:lnSpc>
                        <a:spcBef>
                          <a:spcPts val="0"/>
                        </a:spcBef>
                        <a:spcAft>
                          <a:spcPts val="0"/>
                        </a:spcAft>
                      </a:pPr>
                      <a:r>
                        <a:rPr lang="en-US" sz="1700" dirty="0"/>
                        <a:t>Usted paga</a:t>
                      </a:r>
                      <a:endParaRPr lang="es-US" sz="170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417703">
                <a:tc>
                  <a:txBody>
                    <a:bodyPr/>
                    <a:lstStyle/>
                    <a:p>
                      <a:pPr marL="0" marR="0">
                        <a:lnSpc>
                          <a:spcPct val="115000"/>
                        </a:lnSpc>
                        <a:spcBef>
                          <a:spcPts val="0"/>
                        </a:spcBef>
                        <a:spcAft>
                          <a:spcPts val="0"/>
                        </a:spcAft>
                      </a:pPr>
                      <a:r>
                        <a:rPr lang="en-US" sz="2000" dirty="0"/>
                        <a:t> $85,000 o menos</a:t>
                      </a:r>
                      <a:endParaRPr lang="es-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dirty="0"/>
                        <a:t>$170,000 o menos</a:t>
                      </a:r>
                      <a:endParaRPr lang="es-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s-US" sz="2000" dirty="0">
                          <a:latin typeface="Calibri"/>
                        </a:rPr>
                        <a:t>$85,000 o menos</a:t>
                      </a:r>
                    </a:p>
                  </a:txBody>
                  <a:tcPr marL="51435" marR="51435" marT="0" marB="0"/>
                </a:tc>
                <a:tc>
                  <a:txBody>
                    <a:bodyPr/>
                    <a:lstStyle/>
                    <a:p>
                      <a:pPr marL="0" marR="0" algn="ctr">
                        <a:lnSpc>
                          <a:spcPct val="115000"/>
                        </a:lnSpc>
                        <a:spcBef>
                          <a:spcPts val="0"/>
                        </a:spcBef>
                        <a:spcAft>
                          <a:spcPts val="0"/>
                        </a:spcAft>
                      </a:pPr>
                      <a:r>
                        <a:rPr lang="es-US" sz="2000" spc="-70" dirty="0">
                          <a:latin typeface="Calibri"/>
                        </a:rPr>
                        <a:t>$134.00</a:t>
                      </a: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417703">
                <a:tc>
                  <a:txBody>
                    <a:bodyPr/>
                    <a:lstStyle/>
                    <a:p>
                      <a:pPr marL="0" marR="0">
                        <a:lnSpc>
                          <a:spcPct val="115000"/>
                        </a:lnSpc>
                        <a:spcBef>
                          <a:spcPts val="0"/>
                        </a:spcBef>
                        <a:spcAft>
                          <a:spcPts val="0"/>
                        </a:spcAft>
                      </a:pPr>
                      <a:r>
                        <a:rPr lang="en-US" sz="2000" dirty="0"/>
                        <a:t> $85,000.01–$107,000 </a:t>
                      </a:r>
                      <a:endParaRPr lang="es-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baseline="0" dirty="0"/>
                        <a:t>$170,000.01–$214,000</a:t>
                      </a:r>
                      <a:endParaRPr lang="es-US" sz="2000" spc="-50" baseline="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s-US" sz="2000" spc="-50" baseline="0" dirty="0">
                          <a:latin typeface="Calibri"/>
                        </a:rPr>
                        <a:t>No corresponde</a:t>
                      </a: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$187.50</a:t>
                      </a:r>
                      <a:endParaRPr lang="es-US" sz="20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417703">
                <a:tc>
                  <a:txBody>
                    <a:bodyPr/>
                    <a:lstStyle/>
                    <a:p>
                      <a:pPr marL="0" marR="0">
                        <a:lnSpc>
                          <a:spcPct val="115000"/>
                        </a:lnSpc>
                        <a:spcBef>
                          <a:spcPts val="0"/>
                        </a:spcBef>
                        <a:spcAft>
                          <a:spcPts val="0"/>
                        </a:spcAft>
                      </a:pPr>
                      <a:r>
                        <a:rPr lang="en-US" sz="2000" spc="-50" dirty="0"/>
                        <a:t> $107,000.01–$160,000 </a:t>
                      </a:r>
                      <a:endParaRPr lang="es-US" sz="2000" spc="-5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dirty="0"/>
                        <a:t>$214,000.01–$320,000</a:t>
                      </a:r>
                      <a:endParaRPr lang="es-US" sz="2000" spc="-5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s-US" sz="2000" spc="-50" dirty="0">
                          <a:latin typeface="Calibri"/>
                        </a:rPr>
                        <a:t>No corresponde</a:t>
                      </a: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$267.90</a:t>
                      </a:r>
                      <a:endParaRPr lang="es-US" sz="20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701040">
                <a:tc>
                  <a:txBody>
                    <a:bodyPr/>
                    <a:lstStyle/>
                    <a:p>
                      <a:pPr marL="0" marR="0">
                        <a:lnSpc>
                          <a:spcPct val="115000"/>
                        </a:lnSpc>
                        <a:spcBef>
                          <a:spcPts val="0"/>
                        </a:spcBef>
                        <a:spcAft>
                          <a:spcPts val="0"/>
                        </a:spcAft>
                      </a:pPr>
                      <a:r>
                        <a:rPr lang="en-US" sz="2000" spc="-50" baseline="0" dirty="0"/>
                        <a:t> $160,000.01–$214,000 </a:t>
                      </a:r>
                      <a:endParaRPr lang="es-US" sz="2000" spc="-50" baseline="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dirty="0"/>
                        <a:t>$320,000.01–$428,000</a:t>
                      </a:r>
                      <a:endParaRPr lang="es-US" sz="2000" spc="-5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s-US" sz="2000" spc="-50" dirty="0">
                          <a:latin typeface="Calibri"/>
                        </a:rPr>
                        <a:t>más de $85,00 y hasta $129,000</a:t>
                      </a: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$348.30</a:t>
                      </a:r>
                      <a:endParaRPr lang="es-US" sz="20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409559">
                <a:tc>
                  <a:txBody>
                    <a:bodyPr/>
                    <a:lstStyle/>
                    <a:p>
                      <a:pPr marL="0" marR="0">
                        <a:lnSpc>
                          <a:spcPct val="115000"/>
                        </a:lnSpc>
                        <a:spcBef>
                          <a:spcPts val="0"/>
                        </a:spcBef>
                        <a:spcAft>
                          <a:spcPts val="0"/>
                        </a:spcAft>
                      </a:pPr>
                      <a:r>
                        <a:rPr lang="en-US" sz="2000" baseline="0" dirty="0"/>
                        <a:t> más de </a:t>
                      </a:r>
                      <a:r>
                        <a:rPr lang="en-US" sz="2000" dirty="0"/>
                        <a:t>$214,000</a:t>
                      </a:r>
                      <a:endParaRPr lang="es-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dirty="0"/>
                        <a:t>más de $428,000 </a:t>
                      </a:r>
                      <a:endParaRPr lang="es-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s-US" sz="2000" dirty="0">
                          <a:latin typeface="Calibri"/>
                        </a:rPr>
                        <a:t>más de $129,000</a:t>
                      </a: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$428.60</a:t>
                      </a:r>
                      <a:endParaRPr lang="es-US" sz="20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bl>
          </a:graphicData>
        </a:graphic>
      </p:graphicFrame>
      <p:sp>
        <p:nvSpPr>
          <p:cNvPr id="9" name="TextBox 8"/>
          <p:cNvSpPr txBox="1"/>
          <p:nvPr/>
        </p:nvSpPr>
        <p:spPr>
          <a:xfrm>
            <a:off x="342900" y="4478929"/>
            <a:ext cx="8324850" cy="338554"/>
          </a:xfrm>
          <a:prstGeom prst="rect">
            <a:avLst/>
          </a:prstGeom>
          <a:noFill/>
        </p:spPr>
        <p:txBody>
          <a:bodyPr wrap="square" rtlCol="0">
            <a:spAutoFit/>
          </a:bodyPr>
          <a:lstStyle/>
          <a:p>
            <a:pPr marL="559581" indent="-559581"/>
            <a:r>
              <a:rPr lang="es-US" sz="1600" b="1" dirty="0">
                <a:solidFill>
                  <a:prstClr val="black"/>
                </a:solidFill>
              </a:rPr>
              <a:t>NOTA</a:t>
            </a:r>
            <a:r>
              <a:rPr lang="es-US" sz="1600" dirty="0">
                <a:solidFill>
                  <a:prstClr val="black"/>
                </a:solidFill>
              </a:rPr>
              <a:t>: Es posible que pague más si se le aplica una penalización por inscripción tardía a la Parte B.</a:t>
            </a:r>
          </a:p>
        </p:txBody>
      </p:sp>
      <p:sp>
        <p:nvSpPr>
          <p:cNvPr id="3" name="Date Placeholder 2"/>
          <p:cNvSpPr>
            <a:spLocks noGrp="1"/>
          </p:cNvSpPr>
          <p:nvPr>
            <p:ph type="dt" sz="half" idx="4294967295"/>
          </p:nvPr>
        </p:nvSpPr>
        <p:spPr>
          <a:xfrm>
            <a:off x="542925" y="4813595"/>
            <a:ext cx="1543051" cy="273844"/>
          </a:xfrm>
          <a:prstGeom prst="rect">
            <a:avLst/>
          </a:prstGeom>
        </p:spPr>
        <p:txBody>
          <a:bodyPr/>
          <a:lstStyle/>
          <a:p>
            <a:r>
              <a:rPr lang="es-US" dirty="0">
                <a:solidFill>
                  <a:prstClr val="black">
                    <a:tint val="75000"/>
                  </a:prstClr>
                </a:solidFill>
              </a:rPr>
              <a:t>Julio de 2017</a:t>
            </a:r>
          </a:p>
        </p:txBody>
      </p:sp>
      <p:sp>
        <p:nvSpPr>
          <p:cNvPr id="10" name="Footer Placeholder 9"/>
          <p:cNvSpPr>
            <a:spLocks noGrp="1"/>
          </p:cNvSpPr>
          <p:nvPr>
            <p:ph type="ftr" sz="quarter" idx="11"/>
          </p:nvPr>
        </p:nvSpPr>
        <p:spPr/>
        <p:txBody>
          <a:bodyPr/>
          <a:lstStyle/>
          <a:p>
            <a:r>
              <a:rPr lang="es-US" dirty="0">
                <a:solidFill>
                  <a:prstClr val="black">
                    <a:tint val="75000"/>
                  </a:prstClr>
                </a:solidFill>
              </a:rPr>
              <a:t>Medicare 101</a:t>
            </a: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26</a:t>
            </a:fld>
            <a:endParaRPr lang="es-US" dirty="0">
              <a:solidFill>
                <a:prstClr val="black">
                  <a:tint val="75000"/>
                </a:prstClr>
              </a:solidFill>
            </a:endParaRPr>
          </a:p>
        </p:txBody>
      </p:sp>
    </p:spTree>
    <p:extLst>
      <p:ext uri="{BB962C8B-B14F-4D97-AF65-F5344CB8AC3E}">
        <p14:creationId xmlns:p14="http://schemas.microsoft.com/office/powerpoint/2010/main" val="404742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s-US" dirty="0" smtClean="0"/>
              <a:t>Pago de la prima de la Parte B</a:t>
            </a:r>
          </a:p>
        </p:txBody>
      </p:sp>
      <p:grpSp>
        <p:nvGrpSpPr>
          <p:cNvPr id="9" name="Group 8" title="Parte B icono"/>
          <p:cNvGrpSpPr/>
          <p:nvPr/>
        </p:nvGrpSpPr>
        <p:grpSpPr>
          <a:xfrm>
            <a:off x="153026" y="1963785"/>
            <a:ext cx="1568748" cy="1144086"/>
            <a:chOff x="153025" y="1963783"/>
            <a:chExt cx="1568748" cy="1144086"/>
          </a:xfrm>
        </p:grpSpPr>
        <p:pic>
          <p:nvPicPr>
            <p:cNvPr id="11" name="Picture 10"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p:cNvSpPr txBox="1"/>
            <p:nvPr/>
          </p:nvSpPr>
          <p:spPr>
            <a:xfrm>
              <a:off x="153025" y="2599781"/>
              <a:ext cx="1568748" cy="508088"/>
            </a:xfrm>
            <a:prstGeom prst="rect">
              <a:avLst/>
            </a:prstGeom>
            <a:noFill/>
          </p:spPr>
          <p:txBody>
            <a:bodyPr wrap="squar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grpSp>
      <p:sp>
        <p:nvSpPr>
          <p:cNvPr id="10" name="Content Placeholder 9"/>
          <p:cNvSpPr>
            <a:spLocks noGrp="1"/>
          </p:cNvSpPr>
          <p:nvPr>
            <p:ph idx="1"/>
          </p:nvPr>
        </p:nvSpPr>
        <p:spPr>
          <a:xfrm>
            <a:off x="1857764" y="790505"/>
            <a:ext cx="6657587" cy="4137096"/>
          </a:xfrm>
        </p:spPr>
        <p:txBody>
          <a:bodyPr>
            <a:normAutofit fontScale="92500" lnSpcReduction="20000"/>
          </a:bodyPr>
          <a:lstStyle/>
          <a:p>
            <a:pPr>
              <a:lnSpc>
                <a:spcPct val="110000"/>
              </a:lnSpc>
              <a:spcBef>
                <a:spcPts val="600"/>
              </a:spcBef>
            </a:pPr>
            <a:r>
              <a:rPr lang="es-US" dirty="0" smtClean="0"/>
              <a:t>Deducida mensualmente de</a:t>
            </a:r>
          </a:p>
          <a:p>
            <a:pPr lvl="1" indent="-219069">
              <a:lnSpc>
                <a:spcPct val="110000"/>
              </a:lnSpc>
              <a:spcBef>
                <a:spcPts val="600"/>
              </a:spcBef>
            </a:pPr>
            <a:r>
              <a:rPr lang="es-US" dirty="0"/>
              <a:t>P</a:t>
            </a:r>
            <a:r>
              <a:rPr lang="es-US" dirty="0" smtClean="0"/>
              <a:t>agos de los beneficios del Seguro social;</a:t>
            </a:r>
          </a:p>
          <a:p>
            <a:pPr lvl="1" indent="-219069">
              <a:lnSpc>
                <a:spcPct val="110000"/>
              </a:lnSpc>
              <a:spcBef>
                <a:spcPts val="600"/>
              </a:spcBef>
            </a:pPr>
            <a:r>
              <a:rPr lang="es-US" dirty="0" smtClean="0"/>
              <a:t>Pagos de los beneficios de retiro ferroviario;</a:t>
            </a:r>
          </a:p>
          <a:p>
            <a:pPr lvl="1" indent="-219069">
              <a:lnSpc>
                <a:spcPct val="110000"/>
              </a:lnSpc>
              <a:spcBef>
                <a:spcPts val="600"/>
              </a:spcBef>
            </a:pPr>
            <a:r>
              <a:rPr lang="es-US" dirty="0"/>
              <a:t>P</a:t>
            </a:r>
            <a:r>
              <a:rPr lang="es-US" dirty="0" smtClean="0"/>
              <a:t>agos de los beneficios de retiro federal.</a:t>
            </a:r>
          </a:p>
          <a:p>
            <a:pPr>
              <a:lnSpc>
                <a:spcPct val="110000"/>
              </a:lnSpc>
              <a:spcBef>
                <a:spcPts val="600"/>
              </a:spcBef>
            </a:pPr>
            <a:r>
              <a:rPr lang="es-US" dirty="0" smtClean="0"/>
              <a:t>Si no se deducen, </a:t>
            </a:r>
          </a:p>
          <a:p>
            <a:pPr lvl="1" indent="-219069">
              <a:lnSpc>
                <a:spcPct val="110000"/>
              </a:lnSpc>
              <a:spcBef>
                <a:spcPts val="600"/>
              </a:spcBef>
            </a:pPr>
            <a:r>
              <a:rPr lang="es-US" dirty="0"/>
              <a:t>S</a:t>
            </a:r>
            <a:r>
              <a:rPr lang="es-US" dirty="0" smtClean="0"/>
              <a:t>e factura cada 3 meses. </a:t>
            </a:r>
          </a:p>
          <a:p>
            <a:pPr lvl="1" indent="-219069">
              <a:lnSpc>
                <a:spcPct val="110000"/>
              </a:lnSpc>
              <a:spcBef>
                <a:spcPts val="600"/>
              </a:spcBef>
            </a:pPr>
            <a:r>
              <a:rPr lang="es-US" dirty="0" smtClean="0"/>
              <a:t>El sistema Medicare Easy Pay les permite a las personas deducir automáticamente los pagos de sus primas de Medicare de una cuenta de ahorros o cuenta corriente todos los meses.</a:t>
            </a:r>
          </a:p>
          <a:p>
            <a:pPr lvl="1" indent="-219069">
              <a:lnSpc>
                <a:spcPct val="110000"/>
              </a:lnSpc>
              <a:spcBef>
                <a:spcPts val="600"/>
              </a:spcBef>
            </a:pPr>
            <a:r>
              <a:rPr lang="es-US" dirty="0" smtClean="0"/>
              <a:t>Contacte a su Seguro Social, la Junta de Retiro Ferroviario o la Oficina de Administración de Personal sobre las primas.</a:t>
            </a:r>
          </a:p>
        </p:txBody>
      </p:sp>
      <p:sp>
        <p:nvSpPr>
          <p:cNvPr id="2" name="Date Placeholder 1"/>
          <p:cNvSpPr>
            <a:spLocks noGrp="1"/>
          </p:cNvSpPr>
          <p:nvPr>
            <p:ph type="dt" sz="half" idx="4294967295"/>
          </p:nvPr>
        </p:nvSpPr>
        <p:spPr>
          <a:xfrm>
            <a:off x="435347" y="4767267"/>
            <a:ext cx="1543051" cy="273844"/>
          </a:xfrm>
          <a:prstGeom prst="rect">
            <a:avLst/>
          </a:prstGeom>
        </p:spPr>
        <p:txBody>
          <a:bodyPr/>
          <a:lstStyle/>
          <a:p>
            <a:r>
              <a:rPr lang="es-US" dirty="0">
                <a:solidFill>
                  <a:prstClr val="black">
                    <a:tint val="75000"/>
                  </a:prstClr>
                </a:solidFill>
              </a:rPr>
              <a:t>Julio de 2017</a:t>
            </a:r>
          </a:p>
        </p:txBody>
      </p:sp>
      <p:sp>
        <p:nvSpPr>
          <p:cNvPr id="3" name="Footer Placeholder 2"/>
          <p:cNvSpPr>
            <a:spLocks noGrp="1"/>
          </p:cNvSpPr>
          <p:nvPr>
            <p:ph type="ftr" sz="quarter" idx="11"/>
          </p:nvPr>
        </p:nvSpPr>
        <p:spPr/>
        <p:txBody>
          <a:bodyPr/>
          <a:lstStyle/>
          <a:p>
            <a:r>
              <a:rPr lang="es-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27</a:t>
            </a:fld>
            <a:endParaRPr lang="es-US" dirty="0">
              <a:solidFill>
                <a:prstClr val="black">
                  <a:tint val="75000"/>
                </a:prstClr>
              </a:solidFill>
            </a:endParaRPr>
          </a:p>
        </p:txBody>
      </p:sp>
    </p:spTree>
    <p:custDataLst>
      <p:tags r:id="rId1"/>
    </p:custDataLst>
    <p:extLst>
      <p:ext uri="{BB962C8B-B14F-4D97-AF65-F5344CB8AC3E}">
        <p14:creationId xmlns:p14="http://schemas.microsoft.com/office/powerpoint/2010/main" val="41912213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Consideraciones de costos de la Parte B</a:t>
            </a:r>
          </a:p>
        </p:txBody>
      </p:sp>
      <p:grpSp>
        <p:nvGrpSpPr>
          <p:cNvPr id="10" name="Group 9" title="Parte B icono"/>
          <p:cNvGrpSpPr/>
          <p:nvPr/>
        </p:nvGrpSpPr>
        <p:grpSpPr>
          <a:xfrm>
            <a:off x="125737" y="1993873"/>
            <a:ext cx="1005828" cy="732660"/>
            <a:chOff x="153025" y="1963783"/>
            <a:chExt cx="1568748" cy="1144086"/>
          </a:xfrm>
        </p:grpSpPr>
        <p:pic>
          <p:nvPicPr>
            <p:cNvPr id="11" name="Picture 10"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p:cNvSpPr txBox="1"/>
            <p:nvPr/>
          </p:nvSpPr>
          <p:spPr>
            <a:xfrm>
              <a:off x="153025" y="2599781"/>
              <a:ext cx="1568748" cy="508088"/>
            </a:xfrm>
            <a:prstGeom prst="rect">
              <a:avLst/>
            </a:prstGeom>
            <a:noFill/>
          </p:spPr>
          <p:txBody>
            <a:bodyPr wrap="squar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grpSp>
      <p:sp>
        <p:nvSpPr>
          <p:cNvPr id="3" name="Content Placeholder 2"/>
          <p:cNvSpPr>
            <a:spLocks noGrp="1"/>
          </p:cNvSpPr>
          <p:nvPr>
            <p:ph idx="4294967295"/>
          </p:nvPr>
        </p:nvSpPr>
        <p:spPr>
          <a:xfrm>
            <a:off x="858650" y="852057"/>
            <a:ext cx="3534932" cy="3915209"/>
          </a:xfrm>
          <a:ln>
            <a:noFill/>
          </a:ln>
        </p:spPr>
        <p:txBody>
          <a:bodyPr>
            <a:normAutofit fontScale="85000" lnSpcReduction="20000"/>
          </a:bodyPr>
          <a:lstStyle/>
          <a:p>
            <a:r>
              <a:rPr lang="es-US" dirty="0" smtClean="0"/>
              <a:t>Las primas pueden variar cada año.</a:t>
            </a:r>
          </a:p>
          <a:p>
            <a:r>
              <a:rPr lang="es-US" dirty="0" smtClean="0"/>
              <a:t>Puede pagar una multa por inscripción tardía si demora la inscripción </a:t>
            </a:r>
          </a:p>
          <a:p>
            <a:pPr marL="557185" lvl="1" indent="-257162"/>
            <a:r>
              <a:rPr lang="es-US" sz="2000" dirty="0"/>
              <a:t>10% por cada período completo de 12 meses en el cual podría haber tenido la Parte B, pero no se inscribió.</a:t>
            </a:r>
          </a:p>
          <a:p>
            <a:pPr marL="557185" lvl="1" indent="-251210"/>
            <a:r>
              <a:rPr lang="es-US" sz="2000" dirty="0"/>
              <a:t>La multa se aplica mientras tenga la Parte B.</a:t>
            </a:r>
          </a:p>
          <a:p>
            <a:r>
              <a:rPr lang="es-US" dirty="0" smtClean="0"/>
              <a:t>Si tiene ingresos y recursos limitados, es posible que su estado pueda brindarle ayuda.</a:t>
            </a:r>
            <a:endParaRPr lang="es-US" dirty="0"/>
          </a:p>
        </p:txBody>
      </p:sp>
      <p:sp>
        <p:nvSpPr>
          <p:cNvPr id="17" name="Date Placeholder 16"/>
          <p:cNvSpPr>
            <a:spLocks noGrp="1"/>
          </p:cNvSpPr>
          <p:nvPr>
            <p:ph type="dt" sz="half" idx="10"/>
          </p:nvPr>
        </p:nvSpPr>
        <p:spPr/>
        <p:txBody>
          <a:bodyPr/>
          <a:lstStyle/>
          <a:p>
            <a:r>
              <a:rPr lang="es-US" dirty="0">
                <a:solidFill>
                  <a:prstClr val="black">
                    <a:tint val="75000"/>
                  </a:prstClr>
                </a:solidFill>
              </a:rPr>
              <a:t>Julio de 2017</a:t>
            </a:r>
          </a:p>
        </p:txBody>
      </p:sp>
      <p:sp>
        <p:nvSpPr>
          <p:cNvPr id="18" name="Footer Placeholder 17"/>
          <p:cNvSpPr>
            <a:spLocks noGrp="1"/>
          </p:cNvSpPr>
          <p:nvPr>
            <p:ph type="ftr" sz="quarter" idx="11"/>
          </p:nvPr>
        </p:nvSpPr>
        <p:spPr/>
        <p:txBody>
          <a:bodyPr/>
          <a:lstStyle/>
          <a:p>
            <a:r>
              <a:rPr lang="es-US" dirty="0">
                <a:solidFill>
                  <a:prstClr val="black">
                    <a:tint val="75000"/>
                  </a:prstClr>
                </a:solidFill>
              </a:rPr>
              <a:t>Medicare 101</a:t>
            </a:r>
          </a:p>
        </p:txBody>
      </p:sp>
      <p:sp>
        <p:nvSpPr>
          <p:cNvPr id="19" name="Slide Number Placeholder 18"/>
          <p:cNvSpPr>
            <a:spLocks noGrp="1"/>
          </p:cNvSpPr>
          <p:nvPr>
            <p:ph type="sldNum" sz="quarter" idx="12"/>
          </p:nvPr>
        </p:nvSpPr>
        <p:spPr/>
        <p:txBody>
          <a:bodyPr/>
          <a:lstStyle/>
          <a:p>
            <a:fld id="{F62912B7-67D0-4C7F-B2EE-F336CB0BE48F}" type="slidenum">
              <a:rPr lang="en-US" smtClean="0">
                <a:solidFill>
                  <a:prstClr val="black">
                    <a:tint val="75000"/>
                  </a:prstClr>
                </a:solidFill>
              </a:rPr>
              <a:pPr/>
              <a:t>28</a:t>
            </a:fld>
            <a:endParaRPr lang="es-US" dirty="0">
              <a:solidFill>
                <a:prstClr val="black">
                  <a:tint val="75000"/>
                </a:prstClr>
              </a:solidFill>
            </a:endParaRPr>
          </a:p>
        </p:txBody>
      </p:sp>
      <p:pic>
        <p:nvPicPr>
          <p:cNvPr id="5" name="IEGFX5eYPxk" descr="Mujer hablando sobre si decide mantener la parte B dependiendo de su situación y la oportunidad de inscribirse en un Período especial de Inscripción si es elegible. Para mayor información vaya a Medicare.gov "/>
          <p:cNvPicPr>
            <a:picLocks noRot="1" noChangeAspect="1"/>
          </p:cNvPicPr>
          <p:nvPr>
            <a:videoFile r:link="rId1"/>
          </p:nvPr>
        </p:nvPicPr>
        <p:blipFill>
          <a:blip r:embed="rId5"/>
          <a:stretch>
            <a:fillRect/>
          </a:stretch>
        </p:blipFill>
        <p:spPr>
          <a:xfrm>
            <a:off x="4393581" y="1348768"/>
            <a:ext cx="4572000" cy="2571750"/>
          </a:xfrm>
          <a:prstGeom prst="rect">
            <a:avLst/>
          </a:prstGeom>
        </p:spPr>
      </p:pic>
    </p:spTree>
    <p:extLst>
      <p:ext uri="{BB962C8B-B14F-4D97-AF65-F5344CB8AC3E}">
        <p14:creationId xmlns:p14="http://schemas.microsoft.com/office/powerpoint/2010/main" val="25164423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normAutofit fontScale="90000"/>
          </a:bodyPr>
          <a:lstStyle/>
          <a:p>
            <a:r>
              <a:rPr lang="es-US" dirty="0" smtClean="0"/>
              <a:t>Programas de Ahorros de Medicare: Programas estatales para personas con ingresos y recursos limitados</a:t>
            </a:r>
            <a:endParaRPr lang="es-US" dirty="0"/>
          </a:p>
        </p:txBody>
      </p:sp>
      <p:graphicFrame>
        <p:nvGraphicFramePr>
          <p:cNvPr id="2" name="Table 1" descr="Lea texto en notas" title="tabla que explica los programas de ahorro de Medicare"/>
          <p:cNvGraphicFramePr>
            <a:graphicFrameLocks noGrp="1"/>
          </p:cNvGraphicFramePr>
          <p:nvPr>
            <p:extLst>
              <p:ext uri="{D42A27DB-BD31-4B8C-83A1-F6EECF244321}">
                <p14:modId xmlns:p14="http://schemas.microsoft.com/office/powerpoint/2010/main" val="2055363227"/>
              </p:ext>
            </p:extLst>
          </p:nvPr>
        </p:nvGraphicFramePr>
        <p:xfrm>
          <a:off x="114301" y="880200"/>
          <a:ext cx="9029700" cy="3679902"/>
        </p:xfrm>
        <a:graphic>
          <a:graphicData uri="http://schemas.openxmlformats.org/drawingml/2006/table">
            <a:tbl>
              <a:tblPr firstRow="1" bandRow="1">
                <a:tableStyleId>{5C22544A-7EE6-4342-B048-85BDC9FD1C3A}</a:tableStyleId>
              </a:tblPr>
              <a:tblGrid>
                <a:gridCol w="313070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5898996">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351791">
                <a:tc>
                  <a:txBody>
                    <a:bodyPr/>
                    <a:lstStyle/>
                    <a:p>
                      <a:r>
                        <a:rPr lang="en-US" sz="1600" dirty="0"/>
                        <a:t>Programas estatales</a:t>
                      </a:r>
                    </a:p>
                  </a:txBody>
                  <a:tcPr/>
                </a:tc>
                <a:tc>
                  <a:txBody>
                    <a:bodyPr/>
                    <a:lstStyle/>
                    <a:p>
                      <a:r>
                        <a:rPr lang="en-US" sz="1600" dirty="0"/>
                        <a:t>Ayuda a pagar los costos de Medicare para personas con ingresos y recursos limitados</a:t>
                      </a:r>
                      <a:endParaRPr lang="es-US" sz="16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944880">
                <a:tc>
                  <a:txBody>
                    <a:bodyPr/>
                    <a:lstStyle/>
                    <a:p>
                      <a:r>
                        <a:rPr lang="en-US" sz="1800" b="1" dirty="0"/>
                        <a:t>Beneficiario Calificado de Medicare* (QMB)</a:t>
                      </a:r>
                      <a:endParaRPr lang="es-US" sz="1800" b="1" dirty="0"/>
                    </a:p>
                  </a:txBody>
                  <a:tcPr/>
                </a:tc>
                <a:tc>
                  <a:txBody>
                    <a:bodyPr/>
                    <a:lstStyle/>
                    <a:p>
                      <a:r>
                        <a:rPr lang="es-US" sz="1700" b="0" i="0" u="none" strike="noStrike" kern="1200" baseline="0" dirty="0">
                          <a:solidFill>
                            <a:schemeClr val="dk1"/>
                          </a:solidFill>
                          <a:latin typeface="+mn-lt"/>
                        </a:rPr>
                        <a:t>Primas, deducibles, coseguro y copagos de la Parte A y Parte B.</a:t>
                      </a:r>
                    </a:p>
                    <a:p>
                      <a:r>
                        <a:rPr lang="es-US" sz="1700" b="0" i="0" u="none" strike="noStrike" kern="1200" baseline="0" dirty="0">
                          <a:solidFill>
                            <a:schemeClr val="dk1"/>
                          </a:solidFill>
                          <a:latin typeface="+mn-lt"/>
                        </a:rPr>
                        <a:t>Solo primas de la Parte B (sin facturación del saldo).</a:t>
                      </a:r>
                      <a:endParaRPr lang="es-US" sz="17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647142">
                <a:tc>
                  <a:txBody>
                    <a:bodyPr/>
                    <a:lstStyle/>
                    <a:p>
                      <a:r>
                        <a:rPr lang="en-US" sz="1800" b="1" dirty="0"/>
                        <a:t>Beneficiario Medicare de Bajo Ingreso específico (SLMB)</a:t>
                      </a:r>
                      <a:endParaRPr lang="es-US" sz="1800" b="1" dirty="0"/>
                    </a:p>
                  </a:txBody>
                  <a:tcP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s-US" sz="1700" b="0" i="0" u="none" strike="noStrike" kern="1200" baseline="0" dirty="0">
                          <a:solidFill>
                            <a:schemeClr val="dk1"/>
                          </a:solidFill>
                          <a:latin typeface="+mn-lt"/>
                        </a:rPr>
                        <a:t>Solo primas de la Parte B.</a:t>
                      </a:r>
                      <a:endParaRPr lang="es-US" sz="1700" b="0" i="0" u="none" strike="noStrike" kern="1200" baseline="0" dirty="0">
                        <a:solidFill>
                          <a:schemeClr val="dk1"/>
                        </a:solidFill>
                        <a:latin typeface="+mn-lt"/>
                        <a:ea typeface="+mn-ea"/>
                        <a:cs typeface="+mn-cs"/>
                      </a:endParaRPr>
                    </a:p>
                    <a:p>
                      <a:endParaRPr lang="es-US" sz="17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641314">
                <a:tc>
                  <a:txBody>
                    <a:bodyPr/>
                    <a:lstStyle/>
                    <a:p>
                      <a:r>
                        <a:rPr lang="en-US" sz="1800" b="1" dirty="0"/>
                        <a:t>Individuo Calificado (QI)</a:t>
                      </a:r>
                    </a:p>
                  </a:txBody>
                  <a:tcP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s-US" sz="1700" b="0" i="0" u="none" strike="noStrike" kern="1200" baseline="0" dirty="0">
                          <a:solidFill>
                            <a:schemeClr val="dk1"/>
                          </a:solidFill>
                          <a:latin typeface="+mn-lt"/>
                        </a:rPr>
                        <a:t>Solo primas de la Parte B. Deberá solicitar todos los años los beneficios de QI y las solicitudes se otorgan de acuerdo con el orden de recepción. </a:t>
                      </a:r>
                      <a:endParaRPr lang="es-US" sz="17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591290">
                <a:tc>
                  <a:txBody>
                    <a:bodyPr/>
                    <a:lstStyle/>
                    <a:p>
                      <a:r>
                        <a:rPr lang="en-US" sz="1800" b="1" dirty="0"/>
                        <a:t>Individuos Discapacitados y Empleados Calificados (QDWI)</a:t>
                      </a:r>
                    </a:p>
                  </a:txBody>
                  <a:tcPr/>
                </a:tc>
                <a:tc>
                  <a:txBody>
                    <a:bodyPr/>
                    <a:lstStyle/>
                    <a:p>
                      <a:r>
                        <a:rPr lang="es-US" sz="1700" b="0" i="0" u="none" strike="noStrike" kern="1200" baseline="0" dirty="0">
                          <a:solidFill>
                            <a:schemeClr val="dk1"/>
                          </a:solidFill>
                          <a:latin typeface="+mn-lt"/>
                        </a:rPr>
                        <a:t>Solo primas de la Parte A. Es posible que califique para este programa si tiene una </a:t>
                      </a:r>
                      <a:r>
                        <a:rPr lang="es-US" sz="1700" b="0" i="0" u="none" strike="noStrike" kern="1200" baseline="0" dirty="0" smtClean="0">
                          <a:solidFill>
                            <a:schemeClr val="dk1"/>
                          </a:solidFill>
                          <a:latin typeface="+mn-lt"/>
                        </a:rPr>
                        <a:t>incapacidad </a:t>
                      </a:r>
                      <a:r>
                        <a:rPr lang="es-US" sz="1700" b="0" i="0" u="none" strike="noStrike" kern="1200" baseline="0" dirty="0">
                          <a:solidFill>
                            <a:schemeClr val="dk1"/>
                          </a:solidFill>
                          <a:latin typeface="+mn-lt"/>
                        </a:rPr>
                        <a:t>y está trabajando. </a:t>
                      </a:r>
                      <a:endParaRPr lang="es-US" sz="17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bl>
          </a:graphicData>
        </a:graphic>
      </p:graphicFrame>
      <p:sp>
        <p:nvSpPr>
          <p:cNvPr id="5" name="Date Placeholder 4"/>
          <p:cNvSpPr>
            <a:spLocks noGrp="1"/>
          </p:cNvSpPr>
          <p:nvPr>
            <p:ph type="dt" sz="half" idx="4294967295"/>
          </p:nvPr>
        </p:nvSpPr>
        <p:spPr>
          <a:xfrm>
            <a:off x="652463" y="4767265"/>
            <a:ext cx="1543051" cy="273844"/>
          </a:xfrm>
          <a:prstGeom prst="rect">
            <a:avLst/>
          </a:prstGeom>
        </p:spPr>
        <p:txBody>
          <a:bodyPr/>
          <a:lstStyle/>
          <a:p>
            <a:r>
              <a:rPr lang="es-US" dirty="0">
                <a:solidFill>
                  <a:schemeClr val="bg2">
                    <a:lumMod val="50000"/>
                  </a:schemeClr>
                </a:solidFill>
              </a:rPr>
              <a:t>Julio de 2017</a:t>
            </a:r>
          </a:p>
        </p:txBody>
      </p:sp>
      <p:sp>
        <p:nvSpPr>
          <p:cNvPr id="6" name="Footer Placeholder 5"/>
          <p:cNvSpPr>
            <a:spLocks noGrp="1"/>
          </p:cNvSpPr>
          <p:nvPr>
            <p:ph type="ftr" sz="quarter" idx="11"/>
          </p:nvPr>
        </p:nvSpPr>
        <p:spPr/>
        <p:txBody>
          <a:bodyPr/>
          <a:lstStyle/>
          <a:p>
            <a:r>
              <a:rPr lang="es-US" dirty="0" smtClean="0"/>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t>29</a:t>
            </a:fld>
            <a:endParaRPr lang="es-US" dirty="0"/>
          </a:p>
        </p:txBody>
      </p:sp>
    </p:spTree>
    <p:custDataLst>
      <p:tags r:id="rId1"/>
    </p:custDataLst>
    <p:extLst>
      <p:ext uri="{BB962C8B-B14F-4D97-AF65-F5344CB8AC3E}">
        <p14:creationId xmlns:p14="http://schemas.microsoft.com/office/powerpoint/2010/main" val="284719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230089"/>
            <a:ext cx="9144000" cy="3913415"/>
          </a:xfrm>
          <a:prstGeom prst="rect">
            <a:avLst/>
          </a:prstGeom>
          <a:solidFill>
            <a:schemeClr val="bg1">
              <a:alpha val="52000"/>
            </a:schemeClr>
          </a:solidFill>
        </p:spPr>
        <p:txBody>
          <a:bodyPr/>
          <a:lstStyle/>
          <a:p>
            <a:pPr marL="463539" lvl="1" indent="-238119">
              <a:lnSpc>
                <a:spcPct val="120000"/>
              </a:lnSpc>
              <a:spcBef>
                <a:spcPts val="600"/>
              </a:spcBef>
              <a:buFont typeface="Wingdings" panose="05000000000000000000" pitchFamily="2" charset="2"/>
              <a:buChar char="§"/>
            </a:pPr>
            <a:endParaRPr lang="es-US" b="1" dirty="0" smtClean="0">
              <a:solidFill>
                <a:srgbClr val="002060"/>
              </a:solidFill>
            </a:endParaRPr>
          </a:p>
          <a:p>
            <a:pPr marL="463539" lvl="1" indent="-238119">
              <a:lnSpc>
                <a:spcPct val="120000"/>
              </a:lnSpc>
              <a:spcBef>
                <a:spcPts val="600"/>
              </a:spcBef>
              <a:buFont typeface="Wingdings" panose="05000000000000000000" pitchFamily="2" charset="2"/>
              <a:buChar char="§"/>
            </a:pPr>
            <a:r>
              <a:rPr lang="es-US" b="1" dirty="0" smtClean="0">
                <a:solidFill>
                  <a:srgbClr val="002060"/>
                </a:solidFill>
              </a:rPr>
              <a:t>¿Qué es Medicare?</a:t>
            </a:r>
          </a:p>
          <a:p>
            <a:pPr marL="463539" lvl="1" indent="-238119">
              <a:lnSpc>
                <a:spcPct val="120000"/>
              </a:lnSpc>
              <a:spcBef>
                <a:spcPts val="600"/>
              </a:spcBef>
              <a:buFont typeface="Wingdings" panose="05000000000000000000" pitchFamily="2" charset="2"/>
              <a:buChar char="§"/>
            </a:pPr>
            <a:r>
              <a:rPr lang="es-US" b="1" dirty="0">
                <a:solidFill>
                  <a:srgbClr val="002060"/>
                </a:solidFill>
              </a:rPr>
              <a:t>¿Cuáles son las agencias responsables de Medicare?</a:t>
            </a:r>
          </a:p>
          <a:p>
            <a:pPr marL="463539" lvl="1" indent="-238119">
              <a:lnSpc>
                <a:spcPct val="120000"/>
              </a:lnSpc>
              <a:spcBef>
                <a:spcPts val="600"/>
              </a:spcBef>
              <a:buFont typeface="Wingdings" panose="05000000000000000000" pitchFamily="2" charset="2"/>
              <a:buChar char="§"/>
            </a:pPr>
            <a:r>
              <a:rPr lang="es-US" b="1" dirty="0">
                <a:solidFill>
                  <a:srgbClr val="002060"/>
                </a:solidFill>
              </a:rPr>
              <a:t>¿Cuáles son las 4 partes de Medicare? </a:t>
            </a:r>
          </a:p>
          <a:p>
            <a:pPr marL="631810" lvl="2" indent="-149222">
              <a:lnSpc>
                <a:spcPct val="120000"/>
              </a:lnSpc>
              <a:spcBef>
                <a:spcPts val="600"/>
              </a:spcBef>
            </a:pPr>
            <a:r>
              <a:rPr lang="es-US" b="1" dirty="0">
                <a:solidFill>
                  <a:srgbClr val="002060"/>
                </a:solidFill>
              </a:rPr>
              <a:t>¿Cuál es la Cobertura y el Costo de la Parte A?</a:t>
            </a:r>
          </a:p>
          <a:p>
            <a:pPr marL="631810" lvl="2" indent="-149222">
              <a:lnSpc>
                <a:spcPct val="120000"/>
              </a:lnSpc>
              <a:spcBef>
                <a:spcPts val="600"/>
              </a:spcBef>
            </a:pPr>
            <a:r>
              <a:rPr lang="es-US" b="1" dirty="0">
                <a:solidFill>
                  <a:srgbClr val="002060"/>
                </a:solidFill>
              </a:rPr>
              <a:t>¿Cuál es la Cobertura y el Costo de la Parte B?</a:t>
            </a:r>
          </a:p>
          <a:p>
            <a:pPr marL="463539" lvl="1" indent="-238119">
              <a:lnSpc>
                <a:spcPct val="120000"/>
              </a:lnSpc>
              <a:spcBef>
                <a:spcPts val="600"/>
              </a:spcBef>
              <a:buFont typeface="Wingdings" panose="05000000000000000000" pitchFamily="2" charset="2"/>
              <a:buChar char="§"/>
            </a:pPr>
            <a:r>
              <a:rPr lang="es-US" b="1" dirty="0">
                <a:solidFill>
                  <a:srgbClr val="002060"/>
                </a:solidFill>
              </a:rPr>
              <a:t>¿Cuándo puede apelar?</a:t>
            </a:r>
          </a:p>
          <a:p>
            <a:pPr marL="463539" lvl="1" indent="-238119">
              <a:lnSpc>
                <a:spcPct val="120000"/>
              </a:lnSpc>
              <a:spcBef>
                <a:spcPts val="600"/>
              </a:spcBef>
              <a:buFont typeface="Wingdings" panose="05000000000000000000" pitchFamily="2" charset="2"/>
              <a:buChar char="§"/>
            </a:pPr>
            <a:r>
              <a:rPr lang="es-US" b="1" dirty="0">
                <a:solidFill>
                  <a:srgbClr val="002060"/>
                </a:solidFill>
              </a:rPr>
              <a:t>¿Cómo y cuándo puede inscribirse en Medicare?</a:t>
            </a:r>
          </a:p>
          <a:p>
            <a:endParaRPr lang="es-US" dirty="0">
              <a:solidFill>
                <a:srgbClr val="002060"/>
              </a:solidFill>
            </a:endParaRPr>
          </a:p>
          <a:p>
            <a:endParaRPr lang="es-US" dirty="0"/>
          </a:p>
          <a:p>
            <a:endParaRPr lang="es-US" dirty="0"/>
          </a:p>
        </p:txBody>
      </p:sp>
      <p:sp>
        <p:nvSpPr>
          <p:cNvPr id="2" name="Title 1"/>
          <p:cNvSpPr>
            <a:spLocks noGrp="1"/>
          </p:cNvSpPr>
          <p:nvPr>
            <p:ph type="title" idx="4294967295"/>
          </p:nvPr>
        </p:nvSpPr>
        <p:spPr>
          <a:xfrm>
            <a:off x="0" y="279400"/>
            <a:ext cx="7315200" cy="742951"/>
          </a:xfrm>
          <a:prstGeom prst="rect">
            <a:avLst/>
          </a:prstGeom>
        </p:spPr>
        <p:txBody>
          <a:bodyPr/>
          <a:lstStyle/>
          <a:p>
            <a:r>
              <a:rPr lang="es-US" sz="3200" b="1" dirty="0"/>
              <a:t>Lección 1: Puntos Básicos de Medicare</a:t>
            </a:r>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7B3B7BDD-940E-F142-917B-04B867A4ECC6}" type="slidenum">
              <a:rPr lang="en-US" smtClean="0"/>
              <a:t>3</a:t>
            </a:fld>
            <a:endParaRPr lang="es-US" dirty="0"/>
          </a:p>
        </p:txBody>
      </p:sp>
    </p:spTree>
    <p:extLst>
      <p:ext uri="{BB962C8B-B14F-4D97-AF65-F5344CB8AC3E}">
        <p14:creationId xmlns:p14="http://schemas.microsoft.com/office/powerpoint/2010/main" val="365135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a:xfrm>
            <a:off x="848991" y="1"/>
            <a:ext cx="7886700" cy="685800"/>
          </a:xfrm>
        </p:spPr>
        <p:txBody>
          <a:bodyPr>
            <a:normAutofit fontScale="90000"/>
          </a:bodyPr>
          <a:lstStyle/>
          <a:p>
            <a:r>
              <a:rPr dirty="0"/>
              <a:t/>
            </a:r>
            <a:br>
              <a:rPr dirty="0"/>
            </a:br>
            <a:r>
              <a:rPr lang="es-US" b="1" dirty="0"/>
              <a:t>Compruebe sus conocimientos: </a:t>
            </a:r>
            <a:r>
              <a:rPr lang="es-US" b="1" dirty="0" smtClean="0"/>
              <a:t/>
            </a:r>
            <a:br>
              <a:rPr lang="es-US" b="1" dirty="0" smtClean="0"/>
            </a:br>
            <a:r>
              <a:rPr lang="es-US" b="1" dirty="0" smtClean="0"/>
              <a:t>Cobertura </a:t>
            </a:r>
            <a:r>
              <a:rPr lang="es-US" b="1" dirty="0"/>
              <a:t>de Medicare Original</a:t>
            </a:r>
            <a:r>
              <a:rPr dirty="0"/>
              <a:t/>
            </a:r>
            <a:br>
              <a:rPr dirty="0"/>
            </a:br>
            <a:endParaRPr lang="es-US" b="1" dirty="0"/>
          </a:p>
        </p:txBody>
      </p:sp>
      <p:sp>
        <p:nvSpPr>
          <p:cNvPr id="13" name="TextBox 12"/>
          <p:cNvSpPr txBox="1"/>
          <p:nvPr/>
        </p:nvSpPr>
        <p:spPr>
          <a:xfrm>
            <a:off x="438913" y="3494014"/>
            <a:ext cx="8296778" cy="553998"/>
          </a:xfrm>
          <a:prstGeom prst="rect">
            <a:avLst/>
          </a:prstGeom>
          <a:noFill/>
        </p:spPr>
        <p:txBody>
          <a:bodyPr wrap="square" rtlCol="0">
            <a:spAutoFit/>
          </a:bodyPr>
          <a:lstStyle/>
          <a:p>
            <a:pPr algn="ctr"/>
            <a:r>
              <a:rPr lang="es-US" sz="3000" dirty="0">
                <a:solidFill>
                  <a:prstClr val="black"/>
                </a:solidFill>
              </a:rPr>
              <a:t>¿Está cubierto </a:t>
            </a:r>
            <a:r>
              <a:rPr lang="es-US" sz="3000" dirty="0" smtClean="0">
                <a:solidFill>
                  <a:prstClr val="black"/>
                </a:solidFill>
              </a:rPr>
              <a:t>por la </a:t>
            </a:r>
            <a:r>
              <a:rPr lang="es-US" sz="3000" dirty="0">
                <a:solidFill>
                  <a:prstClr val="black"/>
                </a:solidFill>
              </a:rPr>
              <a:t>Parte A o la Parte B?</a:t>
            </a:r>
          </a:p>
        </p:txBody>
      </p:sp>
      <p:grpSp>
        <p:nvGrpSpPr>
          <p:cNvPr id="18" name="Group 17" title="Parte A Icono"/>
          <p:cNvGrpSpPr/>
          <p:nvPr/>
        </p:nvGrpSpPr>
        <p:grpSpPr>
          <a:xfrm>
            <a:off x="1515980" y="1906224"/>
            <a:ext cx="2011555" cy="1710899"/>
            <a:chOff x="226658" y="2250462"/>
            <a:chExt cx="1521267" cy="1710899"/>
          </a:xfrm>
        </p:grpSpPr>
        <p:pic>
          <p:nvPicPr>
            <p:cNvPr id="19" name="Picture 18"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315" y="2250462"/>
              <a:ext cx="1463951" cy="809610"/>
            </a:xfrm>
            <a:prstGeom prst="rect">
              <a:avLst/>
            </a:prstGeom>
          </p:spPr>
        </p:pic>
        <p:sp>
          <p:nvSpPr>
            <p:cNvPr id="20" name="TextBox 19"/>
            <p:cNvSpPr txBox="1"/>
            <p:nvPr/>
          </p:nvSpPr>
          <p:spPr>
            <a:xfrm>
              <a:off x="226658" y="3107153"/>
              <a:ext cx="1521267" cy="854208"/>
            </a:xfrm>
            <a:prstGeom prst="rect">
              <a:avLst/>
            </a:prstGeom>
            <a:noFill/>
          </p:spPr>
          <p:txBody>
            <a:bodyPr wrap="square" rtlCol="0">
              <a:spAutoFit/>
            </a:bodyPr>
            <a:lstStyle/>
            <a:p>
              <a:pPr algn="ctr"/>
              <a:r>
                <a:rPr lang="es-US" sz="1800" b="1" dirty="0">
                  <a:solidFill>
                    <a:schemeClr val="tx2"/>
                  </a:solidFill>
                </a:rPr>
                <a:t>Parte A</a:t>
              </a:r>
            </a:p>
            <a:p>
              <a:pPr algn="ctr"/>
              <a:r>
                <a:rPr lang="es-US" sz="1800" dirty="0">
                  <a:solidFill>
                    <a:schemeClr val="tx2"/>
                  </a:solidFill>
                </a:rPr>
                <a:t>Seguro de Hospital</a:t>
              </a:r>
            </a:p>
            <a:p>
              <a:pPr algn="ctr"/>
              <a:endParaRPr lang="es-US" sz="1351" dirty="0">
                <a:solidFill>
                  <a:schemeClr val="tx2"/>
                </a:solidFill>
              </a:endParaRPr>
            </a:p>
          </p:txBody>
        </p:sp>
      </p:grpSp>
      <p:grpSp>
        <p:nvGrpSpPr>
          <p:cNvPr id="15" name="Group 14" title="Parte B icono"/>
          <p:cNvGrpSpPr/>
          <p:nvPr/>
        </p:nvGrpSpPr>
        <p:grpSpPr>
          <a:xfrm>
            <a:off x="5101733" y="1530693"/>
            <a:ext cx="2026635" cy="1876324"/>
            <a:chOff x="153025" y="1762017"/>
            <a:chExt cx="1568748" cy="1277989"/>
          </a:xfrm>
        </p:grpSpPr>
        <p:pic>
          <p:nvPicPr>
            <p:cNvPr id="16" name="Picture 15"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05" y="1762017"/>
              <a:ext cx="914989" cy="807214"/>
            </a:xfrm>
            <a:prstGeom prst="rect">
              <a:avLst/>
            </a:prstGeom>
          </p:spPr>
        </p:pic>
        <p:sp>
          <p:nvSpPr>
            <p:cNvPr id="17" name="TextBox 16"/>
            <p:cNvSpPr txBox="1"/>
            <p:nvPr/>
          </p:nvSpPr>
          <p:spPr>
            <a:xfrm>
              <a:off x="153025" y="2599781"/>
              <a:ext cx="1568748" cy="440225"/>
            </a:xfrm>
            <a:prstGeom prst="rect">
              <a:avLst/>
            </a:prstGeom>
            <a:noFill/>
          </p:spPr>
          <p:txBody>
            <a:bodyPr wrap="square" rtlCol="0">
              <a:spAutoFit/>
            </a:bodyPr>
            <a:lstStyle/>
            <a:p>
              <a:pPr algn="ctr"/>
              <a:r>
                <a:rPr lang="es-US" sz="1800" b="1" dirty="0">
                  <a:solidFill>
                    <a:schemeClr val="tx2"/>
                  </a:solidFill>
                </a:rPr>
                <a:t>Parte B</a:t>
              </a:r>
            </a:p>
            <a:p>
              <a:pPr algn="ctr"/>
              <a:r>
                <a:rPr lang="es-US" sz="1800" dirty="0">
                  <a:solidFill>
                    <a:schemeClr val="tx2"/>
                  </a:solidFill>
                </a:rPr>
                <a:t>Seguro Médico</a:t>
              </a:r>
            </a:p>
          </p:txBody>
        </p:sp>
      </p:grpSp>
      <p:sp>
        <p:nvSpPr>
          <p:cNvPr id="10" name="Date Placeholder 9"/>
          <p:cNvSpPr>
            <a:spLocks noGrp="1"/>
          </p:cNvSpPr>
          <p:nvPr>
            <p:ph type="dt" sz="half" idx="10"/>
          </p:nvPr>
        </p:nvSpPr>
        <p:spPr/>
        <p:txBody>
          <a:bodyPr/>
          <a:lstStyle/>
          <a:p>
            <a:r>
              <a:rPr lang="es-US" dirty="0">
                <a:solidFill>
                  <a:prstClr val="black">
                    <a:tint val="75000"/>
                  </a:prstClr>
                </a:solidFill>
              </a:rPr>
              <a:t>Julio de 2017</a:t>
            </a:r>
          </a:p>
        </p:txBody>
      </p:sp>
      <p:sp>
        <p:nvSpPr>
          <p:cNvPr id="11" name="Footer Placeholder 10"/>
          <p:cNvSpPr>
            <a:spLocks noGrp="1"/>
          </p:cNvSpPr>
          <p:nvPr>
            <p:ph type="ftr" sz="quarter" idx="11"/>
          </p:nvPr>
        </p:nvSpPr>
        <p:spPr/>
        <p:txBody>
          <a:bodyPr/>
          <a:lstStyle/>
          <a:p>
            <a:r>
              <a:rPr lang="es-US" dirty="0">
                <a:solidFill>
                  <a:prstClr val="black">
                    <a:tint val="75000"/>
                  </a:prstClr>
                </a:solidFill>
              </a:rPr>
              <a:t>Medicare 101</a:t>
            </a:r>
          </a:p>
        </p:txBody>
      </p:sp>
      <p:sp>
        <p:nvSpPr>
          <p:cNvPr id="22" name="Slide Number Placeholder 21"/>
          <p:cNvSpPr>
            <a:spLocks noGrp="1"/>
          </p:cNvSpPr>
          <p:nvPr>
            <p:ph type="sldNum" sz="quarter" idx="12"/>
          </p:nvPr>
        </p:nvSpPr>
        <p:spPr/>
        <p:txBody>
          <a:bodyPr/>
          <a:lstStyle/>
          <a:p>
            <a:fld id="{F62912B7-67D0-4C7F-B2EE-F336CB0BE48F}" type="slidenum">
              <a:rPr lang="en-US" smtClean="0">
                <a:solidFill>
                  <a:prstClr val="black">
                    <a:tint val="75000"/>
                  </a:prstClr>
                </a:solidFill>
              </a:rPr>
              <a:pPr/>
              <a:t>30</a:t>
            </a:fld>
            <a:endParaRPr lang="es-US" dirty="0">
              <a:solidFill>
                <a:prstClr val="black">
                  <a:tint val="75000"/>
                </a:prstClr>
              </a:solidFill>
            </a:endParaRPr>
          </a:p>
        </p:txBody>
      </p:sp>
    </p:spTree>
    <p:extLst>
      <p:ext uri="{BB962C8B-B14F-4D97-AF65-F5344CB8AC3E}">
        <p14:creationId xmlns:p14="http://schemas.microsoft.com/office/powerpoint/2010/main" val="1533706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Foto de la sala de espera del docto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65469"/>
            <a:ext cx="9144000" cy="4255128"/>
          </a:xfrm>
          <a:prstGeom prst="rect">
            <a:avLst/>
          </a:prstGeom>
          <a:solidFill>
            <a:schemeClr val="bg1"/>
          </a:solidFill>
        </p:spPr>
      </p:pic>
      <p:sp>
        <p:nvSpPr>
          <p:cNvPr id="2" name="Title 1" descr="Original Medicare Part A-Hospital Insurance Coverage" title="Original Medicare Part A-Hospital Insurance Coverage"/>
          <p:cNvSpPr>
            <a:spLocks noGrp="1"/>
          </p:cNvSpPr>
          <p:nvPr>
            <p:ph type="title"/>
          </p:nvPr>
        </p:nvSpPr>
        <p:spPr/>
        <p:txBody>
          <a:bodyPr>
            <a:noAutofit/>
          </a:bodyPr>
          <a:lstStyle/>
          <a:p>
            <a:r>
              <a:rPr lang="es-US" b="1" dirty="0" smtClean="0"/>
              <a:t>N.° </a:t>
            </a:r>
            <a:r>
              <a:rPr lang="es-US" b="1" dirty="0"/>
              <a:t>1: ¿Parte A o Parte B?</a:t>
            </a:r>
          </a:p>
        </p:txBody>
      </p:sp>
      <p:sp>
        <p:nvSpPr>
          <p:cNvPr id="8" name="TextBox 7"/>
          <p:cNvSpPr txBox="1"/>
          <p:nvPr/>
        </p:nvSpPr>
        <p:spPr>
          <a:xfrm>
            <a:off x="756747" y="1011742"/>
            <a:ext cx="7401911" cy="523220"/>
          </a:xfrm>
          <a:prstGeom prst="rect">
            <a:avLst/>
          </a:prstGeom>
          <a:solidFill>
            <a:schemeClr val="accent1"/>
          </a:solidFill>
        </p:spPr>
        <p:txBody>
          <a:bodyPr wrap="square" rtlCol="0">
            <a:spAutoFit/>
          </a:bodyPr>
          <a:lstStyle/>
          <a:p>
            <a:pPr algn="ctr"/>
            <a:r>
              <a:rPr lang="es-US" sz="2800" b="1" dirty="0">
                <a:solidFill>
                  <a:prstClr val="white"/>
                </a:solidFill>
              </a:rPr>
              <a:t>Cuidado médico necesario por razones médicas</a:t>
            </a:r>
          </a:p>
        </p:txBody>
      </p:sp>
      <p:sp>
        <p:nvSpPr>
          <p:cNvPr id="12" name="Date Placeholder 11"/>
          <p:cNvSpPr>
            <a:spLocks noGrp="1"/>
          </p:cNvSpPr>
          <p:nvPr>
            <p:ph type="dt" sz="half" idx="10"/>
          </p:nvPr>
        </p:nvSpPr>
        <p:spPr/>
        <p:txBody>
          <a:bodyPr/>
          <a:lstStyle/>
          <a:p>
            <a:r>
              <a:rPr lang="es-US" dirty="0">
                <a:solidFill>
                  <a:prstClr val="black">
                    <a:tint val="75000"/>
                  </a:prstClr>
                </a:solidFill>
              </a:rPr>
              <a:t>Julio de 2017</a:t>
            </a:r>
          </a:p>
        </p:txBody>
      </p:sp>
      <p:sp>
        <p:nvSpPr>
          <p:cNvPr id="13" name="Footer Placeholder 12"/>
          <p:cNvSpPr>
            <a:spLocks noGrp="1"/>
          </p:cNvSpPr>
          <p:nvPr>
            <p:ph type="ftr" sz="quarter" idx="11"/>
          </p:nvPr>
        </p:nvSpPr>
        <p:spPr/>
        <p:txBody>
          <a:bodyPr/>
          <a:lstStyle/>
          <a:p>
            <a:r>
              <a:rPr lang="es-US" dirty="0">
                <a:solidFill>
                  <a:prstClr val="black">
                    <a:tint val="75000"/>
                  </a:prstClr>
                </a:solidFill>
              </a:rPr>
              <a:t>Medicare 101</a:t>
            </a: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31</a:t>
            </a:fld>
            <a:endParaRPr lang="es-US" dirty="0">
              <a:solidFill>
                <a:prstClr val="black">
                  <a:tint val="75000"/>
                </a:prstClr>
              </a:solidFill>
            </a:endParaRPr>
          </a:p>
        </p:txBody>
      </p:sp>
      <p:grpSp>
        <p:nvGrpSpPr>
          <p:cNvPr id="11" name="Group 10" title="Parte B icono"/>
          <p:cNvGrpSpPr/>
          <p:nvPr/>
        </p:nvGrpSpPr>
        <p:grpSpPr>
          <a:xfrm>
            <a:off x="3028952" y="2061392"/>
            <a:ext cx="2953409" cy="2311052"/>
            <a:chOff x="153025" y="1762017"/>
            <a:chExt cx="1568748" cy="1163028"/>
          </a:xfrm>
          <a:solidFill>
            <a:schemeClr val="bg1"/>
          </a:solidFill>
        </p:grpSpPr>
        <p:pic>
          <p:nvPicPr>
            <p:cNvPr id="15" name="Picture 14"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05" y="1762017"/>
              <a:ext cx="914989" cy="807214"/>
            </a:xfrm>
            <a:prstGeom prst="rect">
              <a:avLst/>
            </a:prstGeom>
            <a:grpFill/>
          </p:spPr>
        </p:pic>
        <p:sp>
          <p:nvSpPr>
            <p:cNvPr id="16" name="TextBox 15"/>
            <p:cNvSpPr txBox="1"/>
            <p:nvPr/>
          </p:nvSpPr>
          <p:spPr>
            <a:xfrm>
              <a:off x="153025" y="2599781"/>
              <a:ext cx="1568748" cy="325264"/>
            </a:xfrm>
            <a:prstGeom prst="rect">
              <a:avLst/>
            </a:prstGeom>
            <a:grpFill/>
          </p:spPr>
          <p:txBody>
            <a:bodyPr wrap="square" rtlCol="0">
              <a:spAutoFit/>
            </a:bodyPr>
            <a:lstStyle/>
            <a:p>
              <a:pPr algn="ctr"/>
              <a:r>
                <a:rPr lang="es-US" sz="1800" b="1" dirty="0">
                  <a:solidFill>
                    <a:schemeClr val="tx2"/>
                  </a:solidFill>
                </a:rPr>
                <a:t>Parte B</a:t>
              </a:r>
            </a:p>
            <a:p>
              <a:pPr algn="ctr"/>
              <a:r>
                <a:rPr lang="es-US" sz="1800" dirty="0">
                  <a:solidFill>
                    <a:schemeClr val="tx2"/>
                  </a:solidFill>
                </a:rPr>
                <a:t>Seguro Médico</a:t>
              </a:r>
            </a:p>
          </p:txBody>
        </p:sp>
      </p:grpSp>
    </p:spTree>
    <p:extLst>
      <p:ext uri="{BB962C8B-B14F-4D97-AF65-F5344CB8AC3E}">
        <p14:creationId xmlns:p14="http://schemas.microsoft.com/office/powerpoint/2010/main" val="36393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Autofit/>
          </a:bodyPr>
          <a:lstStyle/>
          <a:p>
            <a:r>
              <a:rPr lang="es-US" b="1" dirty="0"/>
              <a:t>N.° 2: ¿Parte A o Parte B? </a:t>
            </a:r>
          </a:p>
        </p:txBody>
      </p:sp>
      <p:pic>
        <p:nvPicPr>
          <p:cNvPr id="9" name="Picture 8" title="Foto de un hombre en el hospital con el docto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12" y="872109"/>
            <a:ext cx="9131189" cy="4261188"/>
          </a:xfrm>
          <a:prstGeom prst="rect">
            <a:avLst/>
          </a:prstGeom>
        </p:spPr>
      </p:pic>
      <p:sp>
        <p:nvSpPr>
          <p:cNvPr id="3" name="TextBox 2"/>
          <p:cNvSpPr txBox="1"/>
          <p:nvPr/>
        </p:nvSpPr>
        <p:spPr>
          <a:xfrm>
            <a:off x="5186400" y="2779696"/>
            <a:ext cx="3957601" cy="1938992"/>
          </a:xfrm>
          <a:prstGeom prst="rect">
            <a:avLst/>
          </a:prstGeom>
          <a:solidFill>
            <a:schemeClr val="accent1">
              <a:lumMod val="75000"/>
            </a:schemeClr>
          </a:solidFill>
        </p:spPr>
        <p:txBody>
          <a:bodyPr wrap="square" rtlCol="0">
            <a:spAutoFit/>
          </a:bodyPr>
          <a:lstStyle/>
          <a:p>
            <a:pPr algn="ctr"/>
            <a:r>
              <a:rPr lang="es-US" sz="3000" b="1" dirty="0">
                <a:solidFill>
                  <a:prstClr val="white"/>
                </a:solidFill>
              </a:rPr>
              <a:t>Estadías en el hospital como paciente internado necesarias por razones médicas</a:t>
            </a:r>
          </a:p>
        </p:txBody>
      </p:sp>
      <p:grpSp>
        <p:nvGrpSpPr>
          <p:cNvPr id="11" name="Group 10" title="Parte A Icono"/>
          <p:cNvGrpSpPr/>
          <p:nvPr/>
        </p:nvGrpSpPr>
        <p:grpSpPr>
          <a:xfrm>
            <a:off x="5760720" y="1021716"/>
            <a:ext cx="2011555" cy="1710899"/>
            <a:chOff x="226658" y="2250462"/>
            <a:chExt cx="1521267" cy="1710899"/>
          </a:xfrm>
          <a:solidFill>
            <a:schemeClr val="bg1"/>
          </a:solidFill>
        </p:grpSpPr>
        <p:pic>
          <p:nvPicPr>
            <p:cNvPr id="15" name="Picture 14"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315" y="2250462"/>
              <a:ext cx="1463951" cy="809610"/>
            </a:xfrm>
            <a:prstGeom prst="rect">
              <a:avLst/>
            </a:prstGeom>
            <a:grpFill/>
          </p:spPr>
        </p:pic>
        <p:sp>
          <p:nvSpPr>
            <p:cNvPr id="16" name="TextBox 15"/>
            <p:cNvSpPr txBox="1"/>
            <p:nvPr/>
          </p:nvSpPr>
          <p:spPr>
            <a:xfrm>
              <a:off x="226658" y="3107153"/>
              <a:ext cx="1521267" cy="854208"/>
            </a:xfrm>
            <a:prstGeom prst="rect">
              <a:avLst/>
            </a:prstGeom>
            <a:grpFill/>
          </p:spPr>
          <p:txBody>
            <a:bodyPr wrap="square" rtlCol="0">
              <a:spAutoFit/>
            </a:bodyPr>
            <a:lstStyle/>
            <a:p>
              <a:pPr algn="ctr"/>
              <a:r>
                <a:rPr lang="es-US" sz="1800" b="1" dirty="0">
                  <a:solidFill>
                    <a:schemeClr val="tx2"/>
                  </a:solidFill>
                </a:rPr>
                <a:t>Parte A</a:t>
              </a:r>
            </a:p>
            <a:p>
              <a:pPr algn="ctr"/>
              <a:r>
                <a:rPr lang="es-US" sz="1800" dirty="0">
                  <a:solidFill>
                    <a:schemeClr val="tx2"/>
                  </a:solidFill>
                </a:rPr>
                <a:t>Seguro de Hospital</a:t>
              </a:r>
            </a:p>
            <a:p>
              <a:pPr algn="ctr"/>
              <a:endParaRPr lang="es-US" sz="1351" dirty="0">
                <a:solidFill>
                  <a:schemeClr val="tx2"/>
                </a:solidFill>
              </a:endParaRPr>
            </a:p>
          </p:txBody>
        </p:sp>
      </p:grpSp>
      <p:sp>
        <p:nvSpPr>
          <p:cNvPr id="12" name="Date Placeholder 11"/>
          <p:cNvSpPr>
            <a:spLocks noGrp="1"/>
          </p:cNvSpPr>
          <p:nvPr>
            <p:ph type="dt" sz="half" idx="10"/>
          </p:nvPr>
        </p:nvSpPr>
        <p:spPr/>
        <p:txBody>
          <a:bodyPr/>
          <a:lstStyle/>
          <a:p>
            <a:r>
              <a:rPr lang="es-US" dirty="0">
                <a:solidFill>
                  <a:prstClr val="black">
                    <a:tint val="75000"/>
                  </a:prstClr>
                </a:solidFill>
              </a:rPr>
              <a:t>Julio de 2017</a:t>
            </a:r>
          </a:p>
        </p:txBody>
      </p:sp>
      <p:sp>
        <p:nvSpPr>
          <p:cNvPr id="13" name="Footer Placeholder 12"/>
          <p:cNvSpPr>
            <a:spLocks noGrp="1"/>
          </p:cNvSpPr>
          <p:nvPr>
            <p:ph type="ftr" sz="quarter" idx="11"/>
          </p:nvPr>
        </p:nvSpPr>
        <p:spPr/>
        <p:txBody>
          <a:bodyPr/>
          <a:lstStyle/>
          <a:p>
            <a:r>
              <a:rPr lang="es-US" dirty="0">
                <a:solidFill>
                  <a:prstClr val="black">
                    <a:tint val="75000"/>
                  </a:prstClr>
                </a:solidFill>
              </a:rPr>
              <a:t>Medicare 101</a:t>
            </a: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32</a:t>
            </a:fld>
            <a:endParaRPr lang="es-US" dirty="0">
              <a:solidFill>
                <a:prstClr val="black">
                  <a:tint val="75000"/>
                </a:prstClr>
              </a:solidFill>
            </a:endParaRPr>
          </a:p>
        </p:txBody>
      </p:sp>
    </p:spTree>
    <p:extLst>
      <p:ext uri="{BB962C8B-B14F-4D97-AF65-F5344CB8AC3E}">
        <p14:creationId xmlns:p14="http://schemas.microsoft.com/office/powerpoint/2010/main" val="33859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Autofit/>
          </a:bodyPr>
          <a:lstStyle/>
          <a:p>
            <a:r>
              <a:rPr lang="es-US" b="1" dirty="0"/>
              <a:t>N.° 3: ¿Parte A o Parte B? </a:t>
            </a:r>
          </a:p>
        </p:txBody>
      </p:sp>
      <p:pic>
        <p:nvPicPr>
          <p:cNvPr id="5" name="Picture 4" title="la imagen dice colonoscopi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861" y="968829"/>
            <a:ext cx="7543800" cy="4174672"/>
          </a:xfrm>
          <a:prstGeom prst="rect">
            <a:avLst/>
          </a:prstGeom>
        </p:spPr>
      </p:pic>
      <p:grpSp>
        <p:nvGrpSpPr>
          <p:cNvPr id="15" name="Group 14" title="Parte B icono"/>
          <p:cNvGrpSpPr/>
          <p:nvPr/>
        </p:nvGrpSpPr>
        <p:grpSpPr>
          <a:xfrm>
            <a:off x="6650591" y="1819178"/>
            <a:ext cx="2310530" cy="2250346"/>
            <a:chOff x="479905" y="1762017"/>
            <a:chExt cx="1353555" cy="1132478"/>
          </a:xfrm>
          <a:solidFill>
            <a:schemeClr val="bg1"/>
          </a:solidFill>
        </p:grpSpPr>
        <p:pic>
          <p:nvPicPr>
            <p:cNvPr id="16" name="Picture 15"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05" y="1762017"/>
              <a:ext cx="914989" cy="807214"/>
            </a:xfrm>
            <a:prstGeom prst="rect">
              <a:avLst/>
            </a:prstGeom>
            <a:grpFill/>
          </p:spPr>
        </p:pic>
        <p:sp>
          <p:nvSpPr>
            <p:cNvPr id="17" name="TextBox 16"/>
            <p:cNvSpPr txBox="1"/>
            <p:nvPr/>
          </p:nvSpPr>
          <p:spPr>
            <a:xfrm>
              <a:off x="479905" y="2569231"/>
              <a:ext cx="1353555" cy="325264"/>
            </a:xfrm>
            <a:prstGeom prst="rect">
              <a:avLst/>
            </a:prstGeom>
            <a:grpFill/>
          </p:spPr>
          <p:txBody>
            <a:bodyPr wrap="square" rtlCol="0">
              <a:spAutoFit/>
            </a:bodyPr>
            <a:lstStyle/>
            <a:p>
              <a:pPr algn="ctr"/>
              <a:r>
                <a:rPr lang="es-US" sz="1800" b="1" dirty="0">
                  <a:solidFill>
                    <a:schemeClr val="tx2"/>
                  </a:solidFill>
                </a:rPr>
                <a:t>Parte B</a:t>
              </a:r>
            </a:p>
            <a:p>
              <a:pPr algn="ctr"/>
              <a:r>
                <a:rPr lang="es-US" sz="1800" dirty="0">
                  <a:solidFill>
                    <a:schemeClr val="tx2"/>
                  </a:solidFill>
                </a:rPr>
                <a:t>Seguro Médico</a:t>
              </a:r>
            </a:p>
          </p:txBody>
        </p:sp>
      </p:grpSp>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33</a:t>
            </a:fld>
            <a:endParaRPr lang="es-US" dirty="0">
              <a:solidFill>
                <a:prstClr val="black">
                  <a:tint val="75000"/>
                </a:prstClr>
              </a:solidFill>
            </a:endParaRPr>
          </a:p>
        </p:txBody>
      </p:sp>
    </p:spTree>
    <p:extLst>
      <p:ext uri="{BB962C8B-B14F-4D97-AF65-F5344CB8AC3E}">
        <p14:creationId xmlns:p14="http://schemas.microsoft.com/office/powerpoint/2010/main" val="265290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N.° 4: ¿Parte A o Parte B?</a:t>
            </a:r>
          </a:p>
        </p:txBody>
      </p:sp>
      <p:pic>
        <p:nvPicPr>
          <p:cNvPr id="9" name="Content Placeholder 8" title="Foto de la acupuntura"/>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941785"/>
            <a:ext cx="9141538" cy="4212433"/>
          </a:xfrm>
        </p:spPr>
      </p:pic>
      <p:sp>
        <p:nvSpPr>
          <p:cNvPr id="7" name="TextBox 6"/>
          <p:cNvSpPr txBox="1"/>
          <p:nvPr/>
        </p:nvSpPr>
        <p:spPr>
          <a:xfrm>
            <a:off x="3102704" y="1133509"/>
            <a:ext cx="2230611" cy="553998"/>
          </a:xfrm>
          <a:prstGeom prst="rect">
            <a:avLst/>
          </a:prstGeom>
          <a:solidFill>
            <a:schemeClr val="accent1">
              <a:lumMod val="75000"/>
            </a:schemeClr>
          </a:solidFill>
        </p:spPr>
        <p:txBody>
          <a:bodyPr wrap="none" rtlCol="0">
            <a:spAutoFit/>
          </a:bodyPr>
          <a:lstStyle/>
          <a:p>
            <a:pPr algn="ctr"/>
            <a:r>
              <a:rPr lang="es-US" sz="3000" b="1" dirty="0">
                <a:solidFill>
                  <a:prstClr val="white"/>
                </a:solidFill>
              </a:rPr>
              <a:t>Acupuntura</a:t>
            </a:r>
          </a:p>
        </p:txBody>
      </p:sp>
      <p:sp>
        <p:nvSpPr>
          <p:cNvPr id="8" name="TextBox 7"/>
          <p:cNvSpPr txBox="1"/>
          <p:nvPr/>
        </p:nvSpPr>
        <p:spPr>
          <a:xfrm>
            <a:off x="3057586" y="3465478"/>
            <a:ext cx="2382127" cy="600164"/>
          </a:xfrm>
          <a:prstGeom prst="rect">
            <a:avLst/>
          </a:prstGeom>
          <a:solidFill>
            <a:schemeClr val="accent1">
              <a:lumMod val="75000"/>
            </a:schemeClr>
          </a:solidFill>
        </p:spPr>
        <p:txBody>
          <a:bodyPr wrap="none" rtlCol="0">
            <a:spAutoFit/>
          </a:bodyPr>
          <a:lstStyle/>
          <a:p>
            <a:r>
              <a:rPr lang="es-US" sz="3300" b="1" dirty="0">
                <a:solidFill>
                  <a:prstClr val="white"/>
                </a:solidFill>
              </a:rPr>
              <a:t>No cubierta</a:t>
            </a:r>
          </a:p>
        </p:txBody>
      </p:sp>
      <p:sp>
        <p:nvSpPr>
          <p:cNvPr id="12" name="Date Placeholder 11"/>
          <p:cNvSpPr>
            <a:spLocks noGrp="1"/>
          </p:cNvSpPr>
          <p:nvPr>
            <p:ph type="dt" sz="half" idx="10"/>
          </p:nvPr>
        </p:nvSpPr>
        <p:spPr/>
        <p:txBody>
          <a:bodyPr/>
          <a:lstStyle/>
          <a:p>
            <a:r>
              <a:rPr lang="es-US" dirty="0">
                <a:solidFill>
                  <a:prstClr val="black">
                    <a:tint val="75000"/>
                  </a:prstClr>
                </a:solidFill>
              </a:rPr>
              <a:t>Julio de 2017</a:t>
            </a:r>
          </a:p>
        </p:txBody>
      </p:sp>
      <p:sp>
        <p:nvSpPr>
          <p:cNvPr id="13" name="Footer Placeholder 12"/>
          <p:cNvSpPr>
            <a:spLocks noGrp="1"/>
          </p:cNvSpPr>
          <p:nvPr>
            <p:ph type="ftr" sz="quarter" idx="11"/>
          </p:nvPr>
        </p:nvSpPr>
        <p:spPr/>
        <p:txBody>
          <a:bodyPr/>
          <a:lstStyle/>
          <a:p>
            <a:r>
              <a:rPr lang="es-US" dirty="0">
                <a:solidFill>
                  <a:prstClr val="black">
                    <a:tint val="75000"/>
                  </a:prstClr>
                </a:solidFill>
              </a:rPr>
              <a:t>Medicare 101</a:t>
            </a: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34</a:t>
            </a:fld>
            <a:endParaRPr lang="es-US" dirty="0">
              <a:solidFill>
                <a:prstClr val="black">
                  <a:tint val="75000"/>
                </a:prstClr>
              </a:solidFill>
            </a:endParaRPr>
          </a:p>
        </p:txBody>
      </p:sp>
    </p:spTree>
    <p:extLst>
      <p:ext uri="{BB962C8B-B14F-4D97-AF65-F5344CB8AC3E}">
        <p14:creationId xmlns:p14="http://schemas.microsoft.com/office/powerpoint/2010/main" val="16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7"/>
          <p:cNvSpPr>
            <a:spLocks noGrp="1" noChangeArrowheads="1"/>
          </p:cNvSpPr>
          <p:nvPr>
            <p:ph type="title"/>
          </p:nvPr>
        </p:nvSpPr>
        <p:spPr>
          <a:xfrm>
            <a:off x="0" y="1"/>
            <a:ext cx="9144000" cy="693373"/>
          </a:xfrm>
        </p:spPr>
        <p:txBody>
          <a:bodyPr>
            <a:noAutofit/>
          </a:bodyPr>
          <a:lstStyle/>
          <a:p>
            <a:pPr eaLnBrk="1" hangingPunct="1"/>
            <a:r>
              <a:rPr lang="es-US" dirty="0" smtClean="0"/>
              <a:t>¿Cuándo puede apelar?</a:t>
            </a:r>
            <a:endParaRPr lang="es-US" dirty="0"/>
          </a:p>
        </p:txBody>
      </p:sp>
      <p:sp>
        <p:nvSpPr>
          <p:cNvPr id="4" name="TextBox 3"/>
          <p:cNvSpPr txBox="1"/>
          <p:nvPr/>
        </p:nvSpPr>
        <p:spPr>
          <a:xfrm>
            <a:off x="136105" y="804832"/>
            <a:ext cx="2822607" cy="2031325"/>
          </a:xfrm>
          <a:prstGeom prst="rect">
            <a:avLst/>
          </a:prstGeom>
          <a:noFill/>
        </p:spPr>
        <p:txBody>
          <a:bodyPr wrap="square" rtlCol="0">
            <a:spAutoFit/>
          </a:bodyPr>
          <a:lstStyle/>
          <a:p>
            <a:r>
              <a:rPr lang="es-US" sz="1800" dirty="0"/>
              <a:t>Existen 5 niveles de apelación y un proceso diferente para las Partes A y B, la Parte C, y la Parte D. Consulte la tabla de tamaño completo en su cuadernillo de trabajo.</a:t>
            </a:r>
            <a:endParaRPr lang="es-US" sz="1351" dirty="0"/>
          </a:p>
        </p:txBody>
      </p:sp>
      <p:pic>
        <p:nvPicPr>
          <p:cNvPr id="7" name="Picture 6" title="gráfica de comparación de la parte A, B, C Y 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602" y="2965039"/>
            <a:ext cx="2705110" cy="1687366"/>
          </a:xfrm>
          <a:prstGeom prst="rect">
            <a:avLst/>
          </a:prstGeom>
        </p:spPr>
      </p:pic>
      <p:sp>
        <p:nvSpPr>
          <p:cNvPr id="8" name="Date Placeholder 7"/>
          <p:cNvSpPr>
            <a:spLocks noGrp="1"/>
          </p:cNvSpPr>
          <p:nvPr>
            <p:ph type="dt" sz="half" idx="10"/>
          </p:nvPr>
        </p:nvSpPr>
        <p:spPr/>
        <p:txBody>
          <a:bodyPr/>
          <a:lstStyle/>
          <a:p>
            <a:r>
              <a:rPr lang="es-US" dirty="0">
                <a:solidFill>
                  <a:prstClr val="black"/>
                </a:solidFill>
              </a:rPr>
              <a:t>Julio de 2017</a:t>
            </a:r>
          </a:p>
        </p:txBody>
      </p:sp>
      <p:sp>
        <p:nvSpPr>
          <p:cNvPr id="9" name="Footer Placeholder 8"/>
          <p:cNvSpPr>
            <a:spLocks noGrp="1"/>
          </p:cNvSpPr>
          <p:nvPr>
            <p:ph type="ftr" sz="quarter" idx="3"/>
          </p:nvPr>
        </p:nvSpPr>
        <p:spPr/>
        <p:txBody>
          <a:bodyPr/>
          <a:lstStyle/>
          <a:p>
            <a:pPr algn="ctr"/>
            <a:r>
              <a:rPr lang="es-US" dirty="0">
                <a:solidFill>
                  <a:prstClr val="black"/>
                </a:solidFill>
              </a:rPr>
              <a:t>Medicare 101</a:t>
            </a:r>
          </a:p>
        </p:txBody>
      </p:sp>
      <p:sp>
        <p:nvSpPr>
          <p:cNvPr id="10" name="Slide Number Placeholder 9"/>
          <p:cNvSpPr>
            <a:spLocks noGrp="1"/>
          </p:cNvSpPr>
          <p:nvPr>
            <p:ph type="sldNum" sz="quarter" idx="4"/>
          </p:nvPr>
        </p:nvSpPr>
        <p:spPr/>
        <p:txBody>
          <a:bodyPr/>
          <a:lstStyle/>
          <a:p>
            <a:pPr algn="r"/>
            <a:fld id="{78C0CC3C-85F1-4D86-9B70-8D9F8B17F046}" type="slidenum">
              <a:rPr lang="en-US" smtClean="0">
                <a:solidFill>
                  <a:prstClr val="black"/>
                </a:solidFill>
              </a:rPr>
              <a:pPr algn="r"/>
              <a:t>35</a:t>
            </a:fld>
            <a:endParaRPr lang="es-US" dirty="0">
              <a:solidFill>
                <a:prstClr val="black"/>
              </a:solidFill>
            </a:endParaRPr>
          </a:p>
        </p:txBody>
      </p:sp>
      <p:pic>
        <p:nvPicPr>
          <p:cNvPr id="5" name="llzFaxwhatw" descr="video hablando sobre si usted no está de acuerdo con un pago de Medicare o su plan, puede presentar una reclamación. "/>
          <p:cNvPicPr>
            <a:picLocks noRot="1" noChangeAspect="1"/>
          </p:cNvPicPr>
          <p:nvPr>
            <a:videoFile r:link="rId2"/>
          </p:nvPr>
        </p:nvPicPr>
        <p:blipFill>
          <a:blip r:embed="rId6"/>
          <a:stretch>
            <a:fillRect/>
          </a:stretch>
        </p:blipFill>
        <p:spPr>
          <a:xfrm>
            <a:off x="3283842" y="1225623"/>
            <a:ext cx="5726343" cy="3221068"/>
          </a:xfrm>
          <a:prstGeom prst="rect">
            <a:avLst/>
          </a:prstGeom>
        </p:spPr>
      </p:pic>
    </p:spTree>
    <p:custDataLst>
      <p:tags r:id="rId1"/>
    </p:custDataLst>
    <p:extLst>
      <p:ext uri="{BB962C8B-B14F-4D97-AF65-F5344CB8AC3E}">
        <p14:creationId xmlns:p14="http://schemas.microsoft.com/office/powerpoint/2010/main" val="320262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s-US" dirty="0" smtClean="0"/>
              <a:t>¿Cómo y cuándo puede inscribirse en Medicare?</a:t>
            </a:r>
            <a:endParaRPr lang="es-US" dirty="0"/>
          </a:p>
        </p:txBody>
      </p:sp>
      <p:sp>
        <p:nvSpPr>
          <p:cNvPr id="2" name="Content Placeholder 1"/>
          <p:cNvSpPr>
            <a:spLocks noGrp="1"/>
          </p:cNvSpPr>
          <p:nvPr>
            <p:ph idx="4294967295"/>
          </p:nvPr>
        </p:nvSpPr>
        <p:spPr>
          <a:xfrm>
            <a:off x="285751" y="932644"/>
            <a:ext cx="8229600" cy="3384551"/>
          </a:xfrm>
        </p:spPr>
        <p:txBody>
          <a:bodyPr>
            <a:normAutofit/>
          </a:bodyPr>
          <a:lstStyle/>
          <a:p>
            <a:pPr marL="42862" indent="0">
              <a:buNone/>
              <a:defRPr/>
            </a:pPr>
            <a:r>
              <a:rPr lang="es-US" dirty="0" smtClean="0"/>
              <a:t>Las reglas y decisiones de inscripción en Medicare varían según</a:t>
            </a:r>
          </a:p>
          <a:p>
            <a:pPr marL="559566" lvl="1" indent="-216684">
              <a:defRPr/>
            </a:pPr>
            <a:endParaRPr lang="es-US" dirty="0">
              <a:cs typeface="Arial" charset="0"/>
            </a:endParaRPr>
          </a:p>
          <a:p>
            <a:pPr marL="559566" lvl="1" indent="-216684">
              <a:defRPr/>
            </a:pPr>
            <a:endParaRPr lang="es-US" dirty="0">
              <a:cs typeface="Arial" charset="0"/>
            </a:endParaRPr>
          </a:p>
        </p:txBody>
      </p:sp>
      <p:pic>
        <p:nvPicPr>
          <p:cNvPr id="12" name="Picture 11" title="imagen de la tarjeta de seguro social "/>
          <p:cNvPicPr>
            <a:picLocks noChangeAspect="1"/>
          </p:cNvPicPr>
          <p:nvPr/>
        </p:nvPicPr>
        <p:blipFill>
          <a:blip r:embed="rId3" cstate="email">
            <a:extLst>
              <a:ext uri="{BEBA8EAE-BF5A-486C-A8C5-ECC9F3942E4B}">
                <a14:imgProps xmlns:a14="http://schemas.microsoft.com/office/drawing/2010/main">
                  <a14:imgLayer r:embed="rId4">
                    <a14:imgEffect>
                      <a14:saturation sat="133000"/>
                    </a14:imgEffect>
                  </a14:imgLayer>
                </a14:imgProps>
              </a:ext>
              <a:ext uri="{28A0092B-C50C-407E-A947-70E740481C1C}">
                <a14:useLocalDpi xmlns:a14="http://schemas.microsoft.com/office/drawing/2010/main"/>
              </a:ext>
            </a:extLst>
          </a:blip>
          <a:stretch>
            <a:fillRect/>
          </a:stretch>
        </p:blipFill>
        <p:spPr>
          <a:xfrm>
            <a:off x="1432550" y="1538079"/>
            <a:ext cx="1762444" cy="1086841"/>
          </a:xfrm>
          <a:prstGeom prst="rect">
            <a:avLst/>
          </a:prstGeom>
        </p:spPr>
      </p:pic>
      <p:sp>
        <p:nvSpPr>
          <p:cNvPr id="10" name="Content Placeholder 1"/>
          <p:cNvSpPr txBox="1">
            <a:spLocks/>
          </p:cNvSpPr>
          <p:nvPr/>
        </p:nvSpPr>
        <p:spPr>
          <a:xfrm>
            <a:off x="492278" y="2655725"/>
            <a:ext cx="3506615" cy="2025955"/>
          </a:xfrm>
          <a:prstGeom prst="rect">
            <a:avLst/>
          </a:prstGeom>
        </p:spPr>
        <p:txBody>
          <a:bodyPr vert="horz" lIns="68580" tIns="34291" rIns="68580" bIns="34291" rtlCol="0">
            <a:no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None/>
              <a:defRPr/>
            </a:pPr>
            <a:r>
              <a:rPr lang="es-US" sz="2100" dirty="0">
                <a:solidFill>
                  <a:prstClr val="black"/>
                </a:solidFill>
              </a:rPr>
              <a:t>Si recibe</a:t>
            </a:r>
          </a:p>
          <a:p>
            <a:pPr marL="342883" lvl="1" indent="-342883">
              <a:spcBef>
                <a:spcPts val="0"/>
              </a:spcBef>
              <a:buFont typeface="Wingdings" panose="05000000000000000000" pitchFamily="2" charset="2"/>
              <a:buChar char="§"/>
              <a:defRPr/>
            </a:pPr>
            <a:r>
              <a:rPr lang="es-US" sz="2000" dirty="0">
                <a:solidFill>
                  <a:prstClr val="black"/>
                </a:solidFill>
              </a:rPr>
              <a:t>Seguro por </a:t>
            </a:r>
            <a:r>
              <a:rPr lang="es-US" sz="2000" dirty="0" smtClean="0">
                <a:solidFill>
                  <a:prstClr val="black"/>
                </a:solidFill>
              </a:rPr>
              <a:t>Incapacidad </a:t>
            </a:r>
            <a:r>
              <a:rPr lang="es-US" sz="2000" dirty="0">
                <a:solidFill>
                  <a:prstClr val="black"/>
                </a:solidFill>
              </a:rPr>
              <a:t>del Seguro Social;</a:t>
            </a:r>
          </a:p>
          <a:p>
            <a:pPr marL="342883" lvl="1" indent="-342883">
              <a:spcBef>
                <a:spcPts val="0"/>
              </a:spcBef>
              <a:buFont typeface="Wingdings" panose="05000000000000000000" pitchFamily="2" charset="2"/>
              <a:buChar char="§"/>
              <a:defRPr/>
            </a:pPr>
            <a:r>
              <a:rPr lang="es-US" sz="2000" dirty="0">
                <a:solidFill>
                  <a:prstClr val="black"/>
                </a:solidFill>
              </a:rPr>
              <a:t>Beneficios de jubilación del Seguro Social; o</a:t>
            </a:r>
          </a:p>
          <a:p>
            <a:pPr marL="342883" lvl="1" indent="-342883">
              <a:spcBef>
                <a:spcPts val="0"/>
              </a:spcBef>
              <a:buFont typeface="Wingdings" panose="05000000000000000000" pitchFamily="2" charset="2"/>
              <a:buChar char="§"/>
              <a:defRPr/>
            </a:pPr>
            <a:r>
              <a:rPr lang="es-US" sz="2000" dirty="0">
                <a:solidFill>
                  <a:prstClr val="black"/>
                </a:solidFill>
              </a:rPr>
              <a:t>Beneficios de Retiro Ferroviario.</a:t>
            </a:r>
          </a:p>
        </p:txBody>
      </p:sp>
      <p:grpSp>
        <p:nvGrpSpPr>
          <p:cNvPr id="5" name="Group 4" descr="icono de 65 y flecha abajo para indicar menos de  65, y un pastel de cumpleaños con 65 que indican que su edad afecta cómo y cuándo puede inscribirse en Medicare"/>
          <p:cNvGrpSpPr/>
          <p:nvPr/>
        </p:nvGrpSpPr>
        <p:grpSpPr>
          <a:xfrm>
            <a:off x="4572001" y="1570445"/>
            <a:ext cx="2251091" cy="813936"/>
            <a:chOff x="4572000" y="1570444"/>
            <a:chExt cx="2251091" cy="813936"/>
          </a:xfrm>
        </p:grpSpPr>
        <p:pic>
          <p:nvPicPr>
            <p:cNvPr id="8" name="Picture 7" title="pastel con velas de 65 "/>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3750" y="1570444"/>
              <a:ext cx="549341" cy="692648"/>
            </a:xfrm>
            <a:prstGeom prst="rect">
              <a:avLst/>
            </a:prstGeom>
          </p:spPr>
        </p:pic>
        <p:sp>
          <p:nvSpPr>
            <p:cNvPr id="11" name="Content Placeholder 1"/>
            <p:cNvSpPr txBox="1">
              <a:spLocks/>
            </p:cNvSpPr>
            <p:nvPr/>
          </p:nvSpPr>
          <p:spPr>
            <a:xfrm>
              <a:off x="5135641" y="1725872"/>
              <a:ext cx="1206851" cy="658508"/>
            </a:xfrm>
            <a:prstGeom prst="rect">
              <a:avLst/>
            </a:prstGeom>
            <a:noFill/>
          </p:spPr>
          <p:txBody>
            <a:bodyPr vert="horz" lIns="68580" tIns="34291" rIns="68580" bIns="34291" rtlCol="0">
              <a:norm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s-US" sz="2100" dirty="0">
                  <a:solidFill>
                    <a:prstClr val="black"/>
                  </a:solidFill>
                </a:rPr>
                <a:t>Su edad;</a:t>
              </a:r>
            </a:p>
            <a:p>
              <a:pPr marL="342883" lvl="1" indent="0" algn="ctr">
                <a:buNone/>
                <a:defRPr/>
              </a:pPr>
              <a:endParaRPr lang="es-US" sz="2100" dirty="0">
                <a:solidFill>
                  <a:prstClr val="black"/>
                </a:solidFill>
                <a:cs typeface="Arial" charset="0"/>
              </a:endParaRPr>
            </a:p>
          </p:txBody>
        </p:sp>
        <p:pic>
          <p:nvPicPr>
            <p:cNvPr id="17" name="Picture 16" title="el número 65 con una flecha abajo"/>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572000" y="1658980"/>
              <a:ext cx="401590" cy="636285"/>
            </a:xfrm>
            <a:prstGeom prst="rect">
              <a:avLst/>
            </a:prstGeom>
          </p:spPr>
        </p:pic>
      </p:grpSp>
      <p:grpSp>
        <p:nvGrpSpPr>
          <p:cNvPr id="6" name="Group 5" descr="imagenes de globos y del hombre que todavía trabajan para indicar cómo y cuándo se inscribe en Medicare se afectará por la cobertura de otro empleador"/>
          <p:cNvGrpSpPr/>
          <p:nvPr/>
        </p:nvGrpSpPr>
        <p:grpSpPr>
          <a:xfrm>
            <a:off x="4341791" y="2301415"/>
            <a:ext cx="3949180" cy="1167673"/>
            <a:chOff x="4341791" y="2301413"/>
            <a:chExt cx="3949180" cy="1167673"/>
          </a:xfrm>
        </p:grpSpPr>
        <p:pic>
          <p:nvPicPr>
            <p:cNvPr id="16" name="Picture 15" title="un globo que dice recien retirad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1791" y="2326086"/>
              <a:ext cx="765810" cy="1143000"/>
            </a:xfrm>
            <a:prstGeom prst="rect">
              <a:avLst/>
            </a:prstGeom>
          </p:spPr>
        </p:pic>
        <p:pic>
          <p:nvPicPr>
            <p:cNvPr id="13" name="Picture 12" title="hombre con una cartulina que dice todavía trabajando"/>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30339" y="2301413"/>
              <a:ext cx="660632" cy="774052"/>
            </a:xfrm>
            <a:prstGeom prst="rect">
              <a:avLst/>
            </a:prstGeom>
          </p:spPr>
        </p:pic>
        <p:sp>
          <p:nvSpPr>
            <p:cNvPr id="9" name="Content Placeholder 1"/>
            <p:cNvSpPr txBox="1">
              <a:spLocks/>
            </p:cNvSpPr>
            <p:nvPr/>
          </p:nvSpPr>
          <p:spPr>
            <a:xfrm>
              <a:off x="5016040" y="2350127"/>
              <a:ext cx="2804673" cy="676624"/>
            </a:xfrm>
            <a:prstGeom prst="rect">
              <a:avLst/>
            </a:prstGeom>
          </p:spPr>
          <p:txBody>
            <a:bodyPr vert="horz" lIns="68580" tIns="34291" rIns="68580" bIns="34291" rtlCol="0">
              <a:no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769" lvl="1" indent="0">
                <a:buNone/>
                <a:defRPr/>
              </a:pPr>
              <a:r>
                <a:rPr lang="es-US" sz="2100" dirty="0">
                  <a:solidFill>
                    <a:prstClr val="black"/>
                  </a:solidFill>
                </a:rPr>
                <a:t>Su otra cobertura, como de un empleador;</a:t>
              </a:r>
            </a:p>
          </p:txBody>
        </p:sp>
      </p:grpSp>
      <p:grpSp>
        <p:nvGrpSpPr>
          <p:cNvPr id="14" name="Group 13" title="captura de pantalla de la publicación ESRD"/>
          <p:cNvGrpSpPr/>
          <p:nvPr/>
        </p:nvGrpSpPr>
        <p:grpSpPr>
          <a:xfrm>
            <a:off x="4410461" y="3373255"/>
            <a:ext cx="4104889" cy="900424"/>
            <a:chOff x="4410460" y="3373255"/>
            <a:chExt cx="4104889" cy="900424"/>
          </a:xfrm>
        </p:grpSpPr>
        <p:sp>
          <p:nvSpPr>
            <p:cNvPr id="7" name="TextBox 6"/>
            <p:cNvSpPr txBox="1"/>
            <p:nvPr/>
          </p:nvSpPr>
          <p:spPr>
            <a:xfrm>
              <a:off x="5107600" y="3421970"/>
              <a:ext cx="3407749" cy="738664"/>
            </a:xfrm>
            <a:prstGeom prst="rect">
              <a:avLst/>
            </a:prstGeom>
            <a:noFill/>
          </p:spPr>
          <p:txBody>
            <a:bodyPr wrap="square" rtlCol="0">
              <a:spAutoFit/>
            </a:bodyPr>
            <a:lstStyle/>
            <a:p>
              <a:r>
                <a:rPr lang="es-US" sz="2100" dirty="0">
                  <a:solidFill>
                    <a:prstClr val="black"/>
                  </a:solidFill>
                </a:rPr>
                <a:t>Si tiene enfermedad renal en etapa terminal.</a:t>
              </a:r>
            </a:p>
          </p:txBody>
        </p:sp>
        <p:pic>
          <p:nvPicPr>
            <p:cNvPr id="4" name="Picture 3" title="captura de pantalla del manual de ESRD "/>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10460" y="3373255"/>
              <a:ext cx="725181" cy="900424"/>
            </a:xfrm>
            <a:prstGeom prst="rect">
              <a:avLst/>
            </a:prstGeom>
          </p:spPr>
        </p:pic>
      </p:grpSp>
      <p:sp>
        <p:nvSpPr>
          <p:cNvPr id="19" name="Date Placeholder 18"/>
          <p:cNvSpPr>
            <a:spLocks noGrp="1"/>
          </p:cNvSpPr>
          <p:nvPr>
            <p:ph type="dt" sz="half" idx="10"/>
          </p:nvPr>
        </p:nvSpPr>
        <p:spPr/>
        <p:txBody>
          <a:bodyPr/>
          <a:lstStyle/>
          <a:p>
            <a:r>
              <a:rPr lang="es-US" dirty="0">
                <a:solidFill>
                  <a:prstClr val="black">
                    <a:tint val="75000"/>
                  </a:prstClr>
                </a:solidFill>
              </a:rPr>
              <a:t>Julio de 2017</a:t>
            </a:r>
          </a:p>
        </p:txBody>
      </p:sp>
      <p:sp>
        <p:nvSpPr>
          <p:cNvPr id="20" name="Footer Placeholder 19"/>
          <p:cNvSpPr>
            <a:spLocks noGrp="1"/>
          </p:cNvSpPr>
          <p:nvPr>
            <p:ph type="ftr" sz="quarter" idx="11"/>
          </p:nvPr>
        </p:nvSpPr>
        <p:spPr/>
        <p:txBody>
          <a:bodyPr/>
          <a:lstStyle/>
          <a:p>
            <a:r>
              <a:rPr lang="es-US" dirty="0">
                <a:solidFill>
                  <a:prstClr val="black">
                    <a:tint val="75000"/>
                  </a:prstClr>
                </a:solidFill>
              </a:rPr>
              <a:t>Medicare 101</a:t>
            </a:r>
          </a:p>
        </p:txBody>
      </p:sp>
      <p:sp>
        <p:nvSpPr>
          <p:cNvPr id="21" name="Slide Number Placeholder 20"/>
          <p:cNvSpPr>
            <a:spLocks noGrp="1"/>
          </p:cNvSpPr>
          <p:nvPr>
            <p:ph type="sldNum" sz="quarter" idx="12"/>
          </p:nvPr>
        </p:nvSpPr>
        <p:spPr/>
        <p:txBody>
          <a:bodyPr/>
          <a:lstStyle/>
          <a:p>
            <a:fld id="{F62912B7-67D0-4C7F-B2EE-F336CB0BE48F}" type="slidenum">
              <a:rPr lang="en-US" smtClean="0">
                <a:solidFill>
                  <a:prstClr val="black">
                    <a:tint val="75000"/>
                  </a:prstClr>
                </a:solidFill>
              </a:rPr>
              <a:pPr/>
              <a:t>36</a:t>
            </a:fld>
            <a:endParaRPr lang="es-US" dirty="0">
              <a:solidFill>
                <a:prstClr val="black">
                  <a:tint val="75000"/>
                </a:prstClr>
              </a:solidFill>
            </a:endParaRPr>
          </a:p>
        </p:txBody>
      </p:sp>
    </p:spTree>
    <p:extLst>
      <p:ext uri="{BB962C8B-B14F-4D97-AF65-F5344CB8AC3E}">
        <p14:creationId xmlns:p14="http://schemas.microsoft.com/office/powerpoint/2010/main" val="25004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¿Por qué es importante inscribirse a tiempo?</a:t>
            </a:r>
          </a:p>
        </p:txBody>
      </p:sp>
      <p:sp>
        <p:nvSpPr>
          <p:cNvPr id="3" name="Content Placeholder 2"/>
          <p:cNvSpPr>
            <a:spLocks noGrp="1"/>
          </p:cNvSpPr>
          <p:nvPr>
            <p:ph idx="4294967295"/>
          </p:nvPr>
        </p:nvSpPr>
        <p:spPr>
          <a:xfrm>
            <a:off x="411509" y="736926"/>
            <a:ext cx="6904403" cy="3725397"/>
          </a:xfrm>
        </p:spPr>
        <p:txBody>
          <a:bodyPr>
            <a:noAutofit/>
          </a:bodyPr>
          <a:lstStyle/>
          <a:p>
            <a:pPr marL="0" indent="0">
              <a:buNone/>
            </a:pPr>
            <a:r>
              <a:rPr lang="es-US" dirty="0">
                <a:solidFill>
                  <a:srgbClr val="002060"/>
                </a:solidFill>
              </a:rPr>
              <a:t>Si no se inscribe a tiempo… </a:t>
            </a:r>
          </a:p>
          <a:p>
            <a:pPr marL="1030262" lvl="1" indent="0">
              <a:buNone/>
            </a:pPr>
            <a:r>
              <a:rPr lang="es-US" sz="2200" dirty="0">
                <a:solidFill>
                  <a:srgbClr val="002060"/>
                </a:solidFill>
              </a:rPr>
              <a:t>Los costos podrían ser más altos (multas por inscripción tardía (LEP) o pagar más por Medigap).</a:t>
            </a:r>
          </a:p>
          <a:p>
            <a:pPr marL="1030262" lvl="1" indent="0">
              <a:buNone/>
            </a:pPr>
            <a:endParaRPr lang="es-US" sz="1100" dirty="0">
              <a:solidFill>
                <a:srgbClr val="002060"/>
              </a:solidFill>
            </a:endParaRPr>
          </a:p>
          <a:p>
            <a:pPr marL="1030262" lvl="1" indent="0">
              <a:buNone/>
            </a:pPr>
            <a:endParaRPr lang="es-US" sz="133" dirty="0">
              <a:solidFill>
                <a:srgbClr val="002060"/>
              </a:solidFill>
            </a:endParaRPr>
          </a:p>
          <a:p>
            <a:pPr marL="1030262" lvl="1" indent="0">
              <a:buNone/>
            </a:pPr>
            <a:r>
              <a:rPr lang="es-US" sz="2200" dirty="0">
                <a:solidFill>
                  <a:srgbClr val="002060"/>
                </a:solidFill>
              </a:rPr>
              <a:t>La cobertura podría verse afectada, como tener una interrupción en la cobertura o un período de espera para una condición preexistente (Medigap).</a:t>
            </a:r>
          </a:p>
          <a:p>
            <a:pPr marL="1030262" lvl="1" indent="0">
              <a:buNone/>
            </a:pPr>
            <a:endParaRPr lang="es-US" sz="300" dirty="0">
              <a:solidFill>
                <a:srgbClr val="002060"/>
              </a:solidFill>
            </a:endParaRPr>
          </a:p>
          <a:p>
            <a:pPr marL="1030262" lvl="1" indent="0">
              <a:buNone/>
            </a:pPr>
            <a:endParaRPr lang="es-US" sz="133" dirty="0">
              <a:solidFill>
                <a:srgbClr val="002060"/>
              </a:solidFill>
            </a:endParaRPr>
          </a:p>
          <a:p>
            <a:pPr marL="1030262" lvl="1" indent="0">
              <a:buNone/>
            </a:pPr>
            <a:r>
              <a:rPr lang="es-US" sz="2200" dirty="0">
                <a:solidFill>
                  <a:srgbClr val="002060"/>
                </a:solidFill>
              </a:rPr>
              <a:t>Es posible que no pueda comprar una póliza de Medigap o que deba pagar más. </a:t>
            </a:r>
          </a:p>
        </p:txBody>
      </p:sp>
      <p:pic>
        <p:nvPicPr>
          <p:cNvPr id="11" name="Picture 10" descr="Una imagen que contiene monedas&#10;&#10;Descripción generada con alta confianz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968" y="1229204"/>
            <a:ext cx="1098777" cy="831703"/>
          </a:xfrm>
          <a:prstGeom prst="rect">
            <a:avLst/>
          </a:prstGeom>
          <a:ln>
            <a:noFill/>
          </a:ln>
          <a:effectLst>
            <a:softEdge rad="112500"/>
          </a:effectLst>
        </p:spPr>
      </p:pic>
      <p:pic>
        <p:nvPicPr>
          <p:cNvPr id="12" name="Picture 11" descr="Una imagen que contiene objeto, cosa, reloj&#10;&#10;Descripción generada con muy alta confianz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510" y="2605726"/>
            <a:ext cx="1026383" cy="897421"/>
          </a:xfrm>
          <a:prstGeom prst="rect">
            <a:avLst/>
          </a:prstGeom>
          <a:ln>
            <a:noFill/>
          </a:ln>
          <a:effectLst>
            <a:softEdge rad="112500"/>
          </a:effectLst>
        </p:spPr>
      </p:pic>
      <p:pic>
        <p:nvPicPr>
          <p:cNvPr id="16" name="Picture 15" descr="imagen con la palabra nega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39207">
            <a:off x="61833" y="3721898"/>
            <a:ext cx="1507035" cy="947427"/>
          </a:xfrm>
          <a:prstGeom prst="rect">
            <a:avLst/>
          </a:prstGeom>
          <a:ln>
            <a:noFill/>
          </a:ln>
          <a:effectLst>
            <a:softEdge rad="112500"/>
          </a:effectLst>
        </p:spPr>
      </p:pic>
      <p:sp>
        <p:nvSpPr>
          <p:cNvPr id="4" name="TextBox 3"/>
          <p:cNvSpPr txBox="1"/>
          <p:nvPr/>
        </p:nvSpPr>
        <p:spPr>
          <a:xfrm>
            <a:off x="7498165" y="994563"/>
            <a:ext cx="1506939" cy="3785652"/>
          </a:xfrm>
          <a:prstGeom prst="rect">
            <a:avLst/>
          </a:prstGeom>
          <a:gradFill>
            <a:gsLst>
              <a:gs pos="0">
                <a:schemeClr val="accent5">
                  <a:tint val="50000"/>
                  <a:satMod val="300000"/>
                </a:schemeClr>
              </a:gs>
              <a:gs pos="58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1"/>
            <a:r>
              <a:rPr lang="es-US" sz="1600" b="1" dirty="0">
                <a:solidFill>
                  <a:schemeClr val="tx2"/>
                </a:solidFill>
              </a:rPr>
              <a:t>Prima </a:t>
            </a:r>
            <a:r>
              <a:rPr sz="1600" dirty="0"/>
              <a:t/>
            </a:r>
            <a:br>
              <a:rPr sz="1600" dirty="0"/>
            </a:br>
            <a:r>
              <a:rPr lang="es-US" sz="1600" dirty="0">
                <a:solidFill>
                  <a:schemeClr val="tx2"/>
                </a:solidFill>
              </a:rPr>
              <a:t>La multa por LEP de la </a:t>
            </a:r>
            <a:r>
              <a:rPr lang="es-US" sz="1600" b="1" dirty="0">
                <a:solidFill>
                  <a:schemeClr val="tx2"/>
                </a:solidFill>
              </a:rPr>
              <a:t>Parte A</a:t>
            </a:r>
            <a:r>
              <a:rPr lang="es-US" sz="1600" dirty="0">
                <a:solidFill>
                  <a:schemeClr val="tx2"/>
                </a:solidFill>
              </a:rPr>
              <a:t> es el doble de la cantidad de años que podría haber tenido la Parte A pero no se inscribió.</a:t>
            </a:r>
          </a:p>
          <a:p>
            <a:pPr marL="0" lvl="1"/>
            <a:endParaRPr lang="es-US" sz="1600" dirty="0">
              <a:solidFill>
                <a:schemeClr val="tx2"/>
              </a:solidFill>
            </a:endParaRPr>
          </a:p>
          <a:p>
            <a:pPr marL="0" lvl="1"/>
            <a:r>
              <a:rPr lang="es-US" sz="1600" dirty="0">
                <a:solidFill>
                  <a:schemeClr val="tx2"/>
                </a:solidFill>
              </a:rPr>
              <a:t>Las LEP de la </a:t>
            </a:r>
            <a:r>
              <a:rPr lang="es-US" sz="1600" b="1" dirty="0">
                <a:solidFill>
                  <a:schemeClr val="tx2"/>
                </a:solidFill>
              </a:rPr>
              <a:t>Parte B</a:t>
            </a:r>
            <a:r>
              <a:rPr lang="es-US" sz="1600" dirty="0">
                <a:solidFill>
                  <a:schemeClr val="tx2"/>
                </a:solidFill>
              </a:rPr>
              <a:t> y </a:t>
            </a:r>
            <a:r>
              <a:rPr lang="es-US" sz="1600" b="1" dirty="0">
                <a:solidFill>
                  <a:schemeClr val="tx2"/>
                </a:solidFill>
              </a:rPr>
              <a:t>Parte D</a:t>
            </a:r>
            <a:r>
              <a:rPr lang="es-US" sz="1600" dirty="0">
                <a:solidFill>
                  <a:schemeClr val="tx2"/>
                </a:solidFill>
              </a:rPr>
              <a:t> duran de por vida. </a:t>
            </a:r>
          </a:p>
        </p:txBody>
      </p:sp>
      <p:sp>
        <p:nvSpPr>
          <p:cNvPr id="13" name="Date Placeholder 12"/>
          <p:cNvSpPr>
            <a:spLocks noGrp="1"/>
          </p:cNvSpPr>
          <p:nvPr>
            <p:ph type="dt" sz="half" idx="10"/>
          </p:nvPr>
        </p:nvSpPr>
        <p:spPr/>
        <p:txBody>
          <a:bodyPr/>
          <a:lstStyle/>
          <a:p>
            <a:r>
              <a:rPr lang="es-US" dirty="0">
                <a:solidFill>
                  <a:prstClr val="black">
                    <a:tint val="75000"/>
                  </a:prstClr>
                </a:solidFill>
              </a:rPr>
              <a:t>Julio de 2017</a:t>
            </a:r>
          </a:p>
        </p:txBody>
      </p:sp>
      <p:sp>
        <p:nvSpPr>
          <p:cNvPr id="14" name="Footer Placeholder 13"/>
          <p:cNvSpPr>
            <a:spLocks noGrp="1"/>
          </p:cNvSpPr>
          <p:nvPr>
            <p:ph type="ftr" sz="quarter" idx="11"/>
          </p:nvPr>
        </p:nvSpPr>
        <p:spPr/>
        <p:txBody>
          <a:bodyPr/>
          <a:lstStyle/>
          <a:p>
            <a:r>
              <a:rPr lang="es-US" dirty="0">
                <a:solidFill>
                  <a:prstClr val="black">
                    <a:tint val="75000"/>
                  </a:prstClr>
                </a:solidFill>
              </a:rPr>
              <a:t>Medicare 101</a:t>
            </a:r>
          </a:p>
        </p:txBody>
      </p:sp>
      <p:sp>
        <p:nvSpPr>
          <p:cNvPr id="15" name="Slide Number Placeholder 14"/>
          <p:cNvSpPr>
            <a:spLocks noGrp="1"/>
          </p:cNvSpPr>
          <p:nvPr>
            <p:ph type="sldNum" sz="quarter" idx="12"/>
          </p:nvPr>
        </p:nvSpPr>
        <p:spPr/>
        <p:txBody>
          <a:bodyPr/>
          <a:lstStyle/>
          <a:p>
            <a:fld id="{F62912B7-67D0-4C7F-B2EE-F336CB0BE48F}" type="slidenum">
              <a:rPr lang="en-US" smtClean="0">
                <a:solidFill>
                  <a:prstClr val="black">
                    <a:tint val="75000"/>
                  </a:prstClr>
                </a:solidFill>
              </a:rPr>
              <a:pPr/>
              <a:t>37</a:t>
            </a:fld>
            <a:endParaRPr lang="es-US" dirty="0">
              <a:solidFill>
                <a:prstClr val="black">
                  <a:tint val="75000"/>
                </a:prstClr>
              </a:solidFill>
            </a:endParaRPr>
          </a:p>
        </p:txBody>
      </p:sp>
    </p:spTree>
    <p:extLst>
      <p:ext uri="{BB962C8B-B14F-4D97-AF65-F5344CB8AC3E}">
        <p14:creationId xmlns:p14="http://schemas.microsoft.com/office/powerpoint/2010/main" val="23733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US" dirty="0" smtClean="0"/>
              <a:t>Inscripción en Medicare: cuando es automática</a:t>
            </a:r>
          </a:p>
        </p:txBody>
      </p:sp>
      <p:sp>
        <p:nvSpPr>
          <p:cNvPr id="2" name="Content Placeholder 1"/>
          <p:cNvSpPr>
            <a:spLocks noGrp="1"/>
          </p:cNvSpPr>
          <p:nvPr>
            <p:ph idx="4294967295"/>
          </p:nvPr>
        </p:nvSpPr>
        <p:spPr>
          <a:xfrm>
            <a:off x="628650" y="1028701"/>
            <a:ext cx="7600951" cy="3565923"/>
          </a:xfrm>
        </p:spPr>
        <p:txBody>
          <a:bodyPr>
            <a:normAutofit fontScale="92500" lnSpcReduction="20000"/>
          </a:bodyPr>
          <a:lstStyle/>
          <a:p>
            <a:r>
              <a:rPr lang="es-US" dirty="0" smtClean="0"/>
              <a:t>Inscripción automática para quienes reciben:</a:t>
            </a:r>
          </a:p>
          <a:p>
            <a:pPr lvl="1"/>
            <a:r>
              <a:rPr lang="es-US" dirty="0" smtClean="0"/>
              <a:t>Beneficios del Seguro social;</a:t>
            </a:r>
          </a:p>
          <a:p>
            <a:pPr lvl="1"/>
            <a:r>
              <a:rPr lang="es-US" dirty="0" smtClean="0"/>
              <a:t>Beneficios de la Junta de Retiro Ferroviario.</a:t>
            </a:r>
          </a:p>
          <a:p>
            <a:r>
              <a:rPr lang="es-US" dirty="0" smtClean="0"/>
              <a:t>Paquete de Período de </a:t>
            </a:r>
            <a:br>
              <a:rPr lang="es-US" dirty="0" smtClean="0"/>
            </a:br>
            <a:r>
              <a:rPr lang="es-US" dirty="0" smtClean="0"/>
              <a:t>inscripción inicial </a:t>
            </a:r>
          </a:p>
          <a:p>
            <a:pPr lvl="1"/>
            <a:r>
              <a:rPr lang="es-US" dirty="0" smtClean="0"/>
              <a:t>enviado por correo 3 meses antes</a:t>
            </a:r>
          </a:p>
          <a:p>
            <a:pPr lvl="2"/>
            <a:r>
              <a:rPr lang="es-US" dirty="0"/>
              <a:t>D</a:t>
            </a:r>
            <a:r>
              <a:rPr lang="es-US" dirty="0" smtClean="0"/>
              <a:t>e los 65 o</a:t>
            </a:r>
          </a:p>
          <a:p>
            <a:pPr lvl="2"/>
            <a:r>
              <a:rPr lang="es-US" dirty="0"/>
              <a:t>A</a:t>
            </a:r>
            <a:r>
              <a:rPr lang="es-US" dirty="0" smtClean="0"/>
              <a:t>l 25vo mes de los beneficios por </a:t>
            </a:r>
            <a:br>
              <a:rPr lang="es-US" dirty="0" smtClean="0"/>
            </a:br>
            <a:r>
              <a:rPr lang="es-US" dirty="0" smtClean="0"/>
              <a:t>incapacidad.</a:t>
            </a:r>
          </a:p>
          <a:p>
            <a:pPr lvl="1"/>
            <a:r>
              <a:rPr lang="es-US" dirty="0" smtClean="0"/>
              <a:t>Incluye su tarjeta Medicare</a:t>
            </a:r>
          </a:p>
          <a:p>
            <a:pPr lvl="2"/>
            <a:r>
              <a:rPr lang="es-US" dirty="0" smtClean="0"/>
              <a:t>Si no desea la Parte B, siga las instrucciones en el dorso y envíe de vuelta la tarjeta por correo.</a:t>
            </a:r>
          </a:p>
          <a:p>
            <a:pPr lvl="1"/>
            <a:endParaRPr lang="es-US" dirty="0"/>
          </a:p>
          <a:p>
            <a:endParaRPr lang="es-US" dirty="0"/>
          </a:p>
        </p:txBody>
      </p:sp>
      <p:pic>
        <p:nvPicPr>
          <p:cNvPr id="3" name="Picture 2" descr="portada del paquete de Bienvenido a Medicar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8702" y="1674361"/>
            <a:ext cx="3400838" cy="2106679"/>
          </a:xfrm>
          <a:prstGeom prst="rect">
            <a:avLst/>
          </a:prstGeom>
          <a:ln>
            <a:solidFill>
              <a:schemeClr val="tx1"/>
            </a:solidFill>
          </a:ln>
        </p:spPr>
      </p:pic>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38</a:t>
            </a:fld>
            <a:endParaRPr lang="es-US" dirty="0">
              <a:solidFill>
                <a:prstClr val="black">
                  <a:tint val="75000"/>
                </a:prstClr>
              </a:solidFill>
            </a:endParaRPr>
          </a:p>
        </p:txBody>
      </p:sp>
    </p:spTree>
    <p:extLst>
      <p:ext uri="{BB962C8B-B14F-4D97-AF65-F5344CB8AC3E}">
        <p14:creationId xmlns:p14="http://schemas.microsoft.com/office/powerpoint/2010/main" val="3454284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5" y="1"/>
            <a:ext cx="7467136" cy="754858"/>
          </a:xfrm>
        </p:spPr>
        <p:txBody>
          <a:bodyPr>
            <a:normAutofit fontScale="90000"/>
          </a:bodyPr>
          <a:lstStyle/>
          <a:p>
            <a:r>
              <a:rPr lang="es-US" dirty="0" smtClean="0"/>
              <a:t>Deberá tomar acción para inscribirse en Medicare cuando no sea automática</a:t>
            </a:r>
          </a:p>
        </p:txBody>
      </p:sp>
      <p:pic>
        <p:nvPicPr>
          <p:cNvPr id="9" name="Picture 8" title="gráfico del botón de acció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45921"/>
            <a:ext cx="3200336" cy="2626276"/>
          </a:xfrm>
          <a:prstGeom prst="rect">
            <a:avLst/>
          </a:prstGeom>
        </p:spPr>
      </p:pic>
      <p:sp>
        <p:nvSpPr>
          <p:cNvPr id="3" name="Content Placeholder 2"/>
          <p:cNvSpPr>
            <a:spLocks noGrp="1"/>
          </p:cNvSpPr>
          <p:nvPr>
            <p:ph idx="4294967295"/>
          </p:nvPr>
        </p:nvSpPr>
        <p:spPr>
          <a:xfrm>
            <a:off x="3326608" y="1028703"/>
            <a:ext cx="5463061" cy="3738563"/>
          </a:xfrm>
        </p:spPr>
        <p:txBody>
          <a:bodyPr>
            <a:normAutofit fontScale="92500"/>
          </a:bodyPr>
          <a:lstStyle/>
          <a:p>
            <a:pPr lvl="0"/>
            <a:r>
              <a:rPr lang="es-US" dirty="0" smtClean="0"/>
              <a:t>Si no está automáticamente inscrito en la Parte A y Parte B (por ejemplo, no recibe Beneficios de Seguro Social o Retiro Ferroviario),</a:t>
            </a:r>
          </a:p>
          <a:p>
            <a:pPr marL="514324" lvl="1"/>
            <a:r>
              <a:rPr lang="es-US" dirty="0"/>
              <a:t>D</a:t>
            </a:r>
            <a:r>
              <a:rPr lang="es-US" dirty="0" smtClean="0"/>
              <a:t>eberá inscribirse con el Seguro Social.</a:t>
            </a:r>
          </a:p>
          <a:p>
            <a:pPr marL="733388" lvl="2" indent="-177396"/>
            <a:r>
              <a:rPr lang="es-US" dirty="0" smtClean="0"/>
              <a:t>Visite socialsecurity.gov; o</a:t>
            </a:r>
          </a:p>
          <a:p>
            <a:pPr marL="733388" lvl="2" indent="-177396"/>
            <a:r>
              <a:rPr lang="es-US" dirty="0" smtClean="0"/>
              <a:t>Llame al 1-800-772-1213 (TTY: 1-800-325-0778), o</a:t>
            </a:r>
          </a:p>
          <a:p>
            <a:pPr marL="733388" lvl="2" indent="-177396"/>
            <a:r>
              <a:rPr lang="es-US" dirty="0" smtClean="0"/>
              <a:t>Programe una cita para visitar su oficina local</a:t>
            </a:r>
          </a:p>
          <a:p>
            <a:pPr marL="514324" lvl="1"/>
            <a:r>
              <a:rPr lang="es-US" dirty="0" smtClean="0"/>
              <a:t>Si es jubilado ferroviario, inscríbase con la RRB.</a:t>
            </a:r>
          </a:p>
          <a:p>
            <a:pPr marL="728627" lvl="2" indent="-177396"/>
            <a:r>
              <a:rPr lang="es-US" dirty="0" smtClean="0"/>
              <a:t>Llame a su oficina local de la RRB o al 1-877-772-5772</a:t>
            </a:r>
          </a:p>
          <a:p>
            <a:pPr marL="0" indent="0">
              <a:buNone/>
            </a:pPr>
            <a:endParaRPr lang="es-US" dirty="0"/>
          </a:p>
          <a:p>
            <a:pPr lvl="1"/>
            <a:endParaRPr lang="es-US" dirty="0"/>
          </a:p>
          <a:p>
            <a:pPr lvl="1"/>
            <a:endParaRPr lang="es-US" dirty="0"/>
          </a:p>
        </p:txBody>
      </p:sp>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39</a:t>
            </a:fld>
            <a:endParaRPr lang="es-US" dirty="0">
              <a:solidFill>
                <a:prstClr val="black">
                  <a:tint val="75000"/>
                </a:prstClr>
              </a:solidFill>
            </a:endParaRPr>
          </a:p>
        </p:txBody>
      </p:sp>
    </p:spTree>
    <p:extLst>
      <p:ext uri="{BB962C8B-B14F-4D97-AF65-F5344CB8AC3E}">
        <p14:creationId xmlns:p14="http://schemas.microsoft.com/office/powerpoint/2010/main" val="192938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US" b="1" dirty="0"/>
              <a:t>¿Qué es Medicare?</a:t>
            </a:r>
          </a:p>
        </p:txBody>
      </p:sp>
      <p:sp>
        <p:nvSpPr>
          <p:cNvPr id="3" name="Content Placeholder 2"/>
          <p:cNvSpPr>
            <a:spLocks noGrp="1"/>
          </p:cNvSpPr>
          <p:nvPr>
            <p:ph idx="4294967295"/>
          </p:nvPr>
        </p:nvSpPr>
        <p:spPr>
          <a:xfrm>
            <a:off x="628650" y="1100138"/>
            <a:ext cx="4857751" cy="3688557"/>
          </a:xfrm>
        </p:spPr>
        <p:txBody>
          <a:bodyPr>
            <a:noAutofit/>
          </a:bodyPr>
          <a:lstStyle/>
          <a:p>
            <a:r>
              <a:rPr lang="es-US" dirty="0" smtClean="0"/>
              <a:t>Un seguro médico para  personas</a:t>
            </a:r>
          </a:p>
          <a:p>
            <a:pPr marL="569899" lvl="1" indent="-284156"/>
            <a:r>
              <a:rPr lang="es-US" dirty="0"/>
              <a:t>D</a:t>
            </a:r>
            <a:r>
              <a:rPr lang="es-US" dirty="0" smtClean="0"/>
              <a:t>e 65 años o mayores;</a:t>
            </a:r>
          </a:p>
          <a:p>
            <a:pPr marL="569899" lvl="1" indent="-284156"/>
            <a:r>
              <a:rPr lang="es-US" dirty="0"/>
              <a:t>M</a:t>
            </a:r>
            <a:r>
              <a:rPr lang="es-US" dirty="0" smtClean="0"/>
              <a:t>enores de 65 años con ciertas incapacidades:</a:t>
            </a:r>
          </a:p>
          <a:p>
            <a:pPr marL="855641" lvl="2" indent="-285744">
              <a:tabLst>
                <a:tab pos="1081061" algn="l"/>
              </a:tabLst>
            </a:pPr>
            <a:r>
              <a:rPr lang="es-US" dirty="0"/>
              <a:t>C</a:t>
            </a:r>
            <a:r>
              <a:rPr lang="es-US" dirty="0" smtClean="0"/>
              <a:t>on ALS (esclerosis lateral amiotrófica, también llamada enfermedad de Lou Gehrig) sin período de espera;</a:t>
            </a:r>
          </a:p>
          <a:p>
            <a:pPr marL="569899" lvl="1" indent="-284156"/>
            <a:r>
              <a:rPr lang="es-US" dirty="0"/>
              <a:t>D</a:t>
            </a:r>
            <a:r>
              <a:rPr lang="es-US" dirty="0" smtClean="0"/>
              <a:t>e cualquier edad con enfermedad renal en etapa terminal.</a:t>
            </a:r>
          </a:p>
          <a:p>
            <a:pPr marL="258352" lvl="1" indent="0">
              <a:buNone/>
            </a:pPr>
            <a:endParaRPr lang="es-US" dirty="0"/>
          </a:p>
        </p:txBody>
      </p:sp>
      <p:pic>
        <p:nvPicPr>
          <p:cNvPr id="4" name="Picture 3" title="Imagen del manual de Medicare y usted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21569" y="1092201"/>
            <a:ext cx="2493783" cy="3238500"/>
          </a:xfrm>
          <a:prstGeom prst="rect">
            <a:avLst/>
          </a:prstGeom>
        </p:spPr>
      </p:pic>
      <p:sp>
        <p:nvSpPr>
          <p:cNvPr id="5" name="TextBox 4"/>
          <p:cNvSpPr txBox="1"/>
          <p:nvPr/>
        </p:nvSpPr>
        <p:spPr>
          <a:xfrm>
            <a:off x="6115052" y="4330699"/>
            <a:ext cx="2418739" cy="369332"/>
          </a:xfrm>
          <a:prstGeom prst="rect">
            <a:avLst/>
          </a:prstGeom>
          <a:noFill/>
        </p:spPr>
        <p:txBody>
          <a:bodyPr wrap="none" rtlCol="0">
            <a:spAutoFit/>
          </a:bodyPr>
          <a:lstStyle/>
          <a:p>
            <a:r>
              <a:rPr lang="es-US" sz="1800" dirty="0"/>
              <a:t>Producto de los CMS N.° 10050</a:t>
            </a:r>
          </a:p>
        </p:txBody>
      </p:sp>
      <p:sp>
        <p:nvSpPr>
          <p:cNvPr id="11" name="Date Placeholder 10"/>
          <p:cNvSpPr>
            <a:spLocks noGrp="1"/>
          </p:cNvSpPr>
          <p:nvPr>
            <p:ph type="dt" sz="half" idx="10"/>
          </p:nvPr>
        </p:nvSpPr>
        <p:spPr/>
        <p:txBody>
          <a:bodyPr/>
          <a:lstStyle/>
          <a:p>
            <a:r>
              <a:rPr lang="es-US" dirty="0" smtClean="0"/>
              <a:t>Julio de 2017</a:t>
            </a:r>
          </a:p>
        </p:txBody>
      </p:sp>
      <p:sp>
        <p:nvSpPr>
          <p:cNvPr id="12" name="Footer Placeholder 11"/>
          <p:cNvSpPr>
            <a:spLocks noGrp="1"/>
          </p:cNvSpPr>
          <p:nvPr>
            <p:ph type="ftr" sz="quarter" idx="11"/>
          </p:nvPr>
        </p:nvSpPr>
        <p:spPr/>
        <p:txBody>
          <a:bodyPr/>
          <a:lstStyle/>
          <a:p>
            <a:r>
              <a:rPr lang="es-US" dirty="0" smtClean="0"/>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t>4</a:t>
            </a:fld>
            <a:endParaRPr lang="es-US" dirty="0"/>
          </a:p>
        </p:txBody>
      </p:sp>
    </p:spTree>
    <p:extLst>
      <p:ext uri="{BB962C8B-B14F-4D97-AF65-F5344CB8AC3E}">
        <p14:creationId xmlns:p14="http://schemas.microsoft.com/office/powerpoint/2010/main" val="1162208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Períodos de inscripción en Medicare</a:t>
            </a:r>
          </a:p>
        </p:txBody>
      </p:sp>
      <p:sp>
        <p:nvSpPr>
          <p:cNvPr id="3" name="Content Placeholder 2"/>
          <p:cNvSpPr>
            <a:spLocks noGrp="1"/>
          </p:cNvSpPr>
          <p:nvPr>
            <p:ph idx="4294967295"/>
          </p:nvPr>
        </p:nvSpPr>
        <p:spPr>
          <a:xfrm>
            <a:off x="614251" y="841485"/>
            <a:ext cx="7688502" cy="911115"/>
          </a:xfrm>
        </p:spPr>
        <p:txBody>
          <a:bodyPr>
            <a:normAutofit/>
          </a:bodyPr>
          <a:lstStyle/>
          <a:p>
            <a:pPr marL="0" indent="0">
              <a:buNone/>
            </a:pPr>
            <a:r>
              <a:rPr lang="es-US" dirty="0" smtClean="0"/>
              <a:t>Cuándo puede inscribirse en Medicare o cambiar cómo recibe su cobertura.</a:t>
            </a:r>
          </a:p>
        </p:txBody>
      </p:sp>
      <p:graphicFrame>
        <p:nvGraphicFramePr>
          <p:cNvPr id="4" name="Diagram 3" title="Diagrama hay períodos de inscripción iniciales, abiertos, generales y especiales"/>
          <p:cNvGraphicFramePr/>
          <p:nvPr>
            <p:extLst>
              <p:ext uri="{D42A27DB-BD31-4B8C-83A1-F6EECF244321}">
                <p14:modId xmlns:p14="http://schemas.microsoft.com/office/powerpoint/2010/main" val="607734690"/>
              </p:ext>
            </p:extLst>
          </p:nvPr>
        </p:nvGraphicFramePr>
        <p:xfrm>
          <a:off x="252297" y="1819275"/>
          <a:ext cx="3918260" cy="2438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Date Placeholder 9"/>
          <p:cNvSpPr>
            <a:spLocks noGrp="1"/>
          </p:cNvSpPr>
          <p:nvPr>
            <p:ph type="dt" sz="half" idx="10"/>
          </p:nvPr>
        </p:nvSpPr>
        <p:spPr/>
        <p:txBody>
          <a:bodyPr/>
          <a:lstStyle/>
          <a:p>
            <a:r>
              <a:rPr lang="es-US" dirty="0">
                <a:solidFill>
                  <a:prstClr val="black">
                    <a:tint val="75000"/>
                  </a:prstClr>
                </a:solidFill>
              </a:rPr>
              <a:t>Julio de 2017</a:t>
            </a:r>
          </a:p>
        </p:txBody>
      </p:sp>
      <p:sp>
        <p:nvSpPr>
          <p:cNvPr id="11" name="Footer Placeholder 10"/>
          <p:cNvSpPr>
            <a:spLocks noGrp="1"/>
          </p:cNvSpPr>
          <p:nvPr>
            <p:ph type="ftr" sz="quarter" idx="11"/>
          </p:nvPr>
        </p:nvSpPr>
        <p:spPr/>
        <p:txBody>
          <a:bodyPr/>
          <a:lstStyle/>
          <a:p>
            <a:r>
              <a:rPr lang="es-US" dirty="0">
                <a:solidFill>
                  <a:prstClr val="black">
                    <a:tint val="75000"/>
                  </a:prstClr>
                </a:solidFill>
              </a:rPr>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solidFill>
                  <a:prstClr val="black">
                    <a:tint val="75000"/>
                  </a:prstClr>
                </a:solidFill>
              </a:rPr>
              <a:pPr/>
              <a:t>40</a:t>
            </a:fld>
            <a:endParaRPr lang="es-US" dirty="0">
              <a:solidFill>
                <a:prstClr val="black">
                  <a:tint val="75000"/>
                </a:prstClr>
              </a:solidFill>
            </a:endParaRPr>
          </a:p>
        </p:txBody>
      </p:sp>
      <p:pic>
        <p:nvPicPr>
          <p:cNvPr id="5" name="IM3HwqVTvuw" descr="Video hablando sobre diferentes períodos de inscripción dependiendo su situación. Lea las notas para mayor información."/>
          <p:cNvPicPr>
            <a:picLocks noRot="1" noChangeAspect="1"/>
          </p:cNvPicPr>
          <p:nvPr>
            <a:videoFile r:link="rId1"/>
          </p:nvPr>
        </p:nvPicPr>
        <p:blipFill>
          <a:blip r:embed="rId9"/>
          <a:stretch>
            <a:fillRect/>
          </a:stretch>
        </p:blipFill>
        <p:spPr>
          <a:xfrm>
            <a:off x="4256106" y="1752601"/>
            <a:ext cx="4873493" cy="2741340"/>
          </a:xfrm>
          <a:prstGeom prst="rect">
            <a:avLst/>
          </a:prstGeom>
        </p:spPr>
      </p:pic>
    </p:spTree>
    <p:extLst>
      <p:ext uri="{BB962C8B-B14F-4D97-AF65-F5344CB8AC3E}">
        <p14:creationId xmlns:p14="http://schemas.microsoft.com/office/powerpoint/2010/main" val="570935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Período de Inscripción Inicial (IEP) en Medicare</a:t>
            </a:r>
          </a:p>
        </p:txBody>
      </p:sp>
      <p:sp>
        <p:nvSpPr>
          <p:cNvPr id="4" name="TextBox 3"/>
          <p:cNvSpPr txBox="1"/>
          <p:nvPr/>
        </p:nvSpPr>
        <p:spPr>
          <a:xfrm>
            <a:off x="3597442" y="671126"/>
            <a:ext cx="2004175" cy="400110"/>
          </a:xfrm>
          <a:prstGeom prst="rect">
            <a:avLst/>
          </a:prstGeom>
          <a:noFill/>
        </p:spPr>
        <p:txBody>
          <a:bodyPr wrap="square" rtlCol="0">
            <a:spAutoFit/>
          </a:bodyPr>
          <a:lstStyle/>
          <a:p>
            <a:r>
              <a:rPr lang="es-US" sz="2000" b="1" dirty="0"/>
              <a:t>Período de 7 meses</a:t>
            </a:r>
          </a:p>
        </p:txBody>
      </p:sp>
      <p:grpSp>
        <p:nvGrpSpPr>
          <p:cNvPr id="7" name="Group 6" title="Flechas que muestran el IEP de 7 meses"/>
          <p:cNvGrpSpPr/>
          <p:nvPr/>
        </p:nvGrpSpPr>
        <p:grpSpPr>
          <a:xfrm>
            <a:off x="123795" y="782974"/>
            <a:ext cx="8888644" cy="1154205"/>
            <a:chOff x="123795" y="782974"/>
            <a:chExt cx="8888644" cy="1154205"/>
          </a:xfrm>
        </p:grpSpPr>
        <p:sp>
          <p:nvSpPr>
            <p:cNvPr id="15" name="Left Arrow 14"/>
            <p:cNvSpPr/>
            <p:nvPr/>
          </p:nvSpPr>
          <p:spPr>
            <a:xfrm>
              <a:off x="123795" y="782974"/>
              <a:ext cx="3735095" cy="11542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000" dirty="0"/>
                <a:t>Meses antes del mes en el que cumple 65 años.</a:t>
              </a:r>
            </a:p>
          </p:txBody>
        </p:sp>
        <p:sp>
          <p:nvSpPr>
            <p:cNvPr id="16" name="Right Arrow 15" title="Graphic showing 7 month IEP"/>
            <p:cNvSpPr/>
            <p:nvPr/>
          </p:nvSpPr>
          <p:spPr>
            <a:xfrm>
              <a:off x="5031261" y="814107"/>
              <a:ext cx="3981178" cy="1095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000" dirty="0"/>
                <a:t>Meses después del mes en el que cumple 65 años.</a:t>
              </a:r>
            </a:p>
          </p:txBody>
        </p:sp>
        <p:sp>
          <p:nvSpPr>
            <p:cNvPr id="19" name="Rounded Rectangle 18"/>
            <p:cNvSpPr/>
            <p:nvPr/>
          </p:nvSpPr>
          <p:spPr>
            <a:xfrm>
              <a:off x="3858890" y="1072470"/>
              <a:ext cx="1196435" cy="837833"/>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400" dirty="0"/>
                <a:t>Mes en el que cumple 65 años.</a:t>
              </a:r>
            </a:p>
          </p:txBody>
        </p:sp>
      </p:grpSp>
      <p:graphicFrame>
        <p:nvGraphicFramePr>
          <p:cNvPr id="17" name="Table 16" descr="Shows 7 month IEP count&#10;" title="Numbers indicating 3 months before, the month of, and 3 months after the month you turn 65"/>
          <p:cNvGraphicFramePr>
            <a:graphicFrameLocks noGrp="1"/>
          </p:cNvGraphicFramePr>
          <p:nvPr>
            <p:extLst>
              <p:ext uri="{D42A27DB-BD31-4B8C-83A1-F6EECF244321}">
                <p14:modId xmlns:p14="http://schemas.microsoft.com/office/powerpoint/2010/main" val="522920363"/>
              </p:ext>
            </p:extLst>
          </p:nvPr>
        </p:nvGraphicFramePr>
        <p:xfrm>
          <a:off x="709866" y="1646767"/>
          <a:ext cx="7736475" cy="276245"/>
        </p:xfrm>
        <a:graphic>
          <a:graphicData uri="http://schemas.openxmlformats.org/drawingml/2006/table">
            <a:tbl>
              <a:tblPr firstRow="1" bandRow="1">
                <a:tableStyleId>{5C22544A-7EE6-4342-B048-85BDC9FD1C3A}</a:tableStyleId>
              </a:tblPr>
              <a:tblGrid>
                <a:gridCol w="1105211"/>
                <a:gridCol w="1105211"/>
                <a:gridCol w="1105211"/>
                <a:gridCol w="1003704"/>
                <a:gridCol w="1206716"/>
                <a:gridCol w="1105211"/>
                <a:gridCol w="1105211"/>
              </a:tblGrid>
              <a:tr h="276245">
                <a:tc>
                  <a:txBody>
                    <a:bodyPr/>
                    <a:lstStyle/>
                    <a:p>
                      <a:pPr algn="ctr"/>
                      <a:r>
                        <a:rPr lang="en-US" sz="1100" dirty="0" smtClean="0">
                          <a:solidFill>
                            <a:schemeClr val="bg1"/>
                          </a:solidFill>
                        </a:rPr>
                        <a:t>1</a:t>
                      </a:r>
                      <a:endParaRPr lang="es-US" sz="1100" dirty="0">
                        <a:solidFill>
                          <a:schemeClr val="bg1"/>
                        </a:solidFill>
                      </a:endParaRPr>
                    </a:p>
                  </a:txBody>
                  <a:tcPr/>
                </a:tc>
                <a:tc>
                  <a:txBody>
                    <a:bodyPr/>
                    <a:lstStyle/>
                    <a:p>
                      <a:pPr algn="ctr"/>
                      <a:r>
                        <a:rPr lang="en-US" sz="1100" dirty="0" smtClean="0">
                          <a:solidFill>
                            <a:schemeClr val="bg1"/>
                          </a:solidFill>
                        </a:rPr>
                        <a:t>2</a:t>
                      </a:r>
                      <a:endParaRPr lang="es-US" sz="1100" dirty="0">
                        <a:solidFill>
                          <a:schemeClr val="bg1"/>
                        </a:solidFill>
                      </a:endParaRPr>
                    </a:p>
                  </a:txBody>
                  <a:tcPr/>
                </a:tc>
                <a:tc>
                  <a:txBody>
                    <a:bodyPr/>
                    <a:lstStyle/>
                    <a:p>
                      <a:pPr algn="ctr"/>
                      <a:r>
                        <a:rPr lang="en-US" sz="1100" dirty="0" smtClean="0">
                          <a:solidFill>
                            <a:schemeClr val="bg1"/>
                          </a:solidFill>
                        </a:rPr>
                        <a:t>3</a:t>
                      </a:r>
                      <a:endParaRPr lang="es-US" sz="1100" dirty="0">
                        <a:solidFill>
                          <a:schemeClr val="bg1"/>
                        </a:solidFill>
                      </a:endParaRPr>
                    </a:p>
                  </a:txBody>
                  <a:tcPr/>
                </a:tc>
                <a:tc>
                  <a:txBody>
                    <a:bodyPr/>
                    <a:lstStyle/>
                    <a:p>
                      <a:pPr algn="ctr"/>
                      <a:r>
                        <a:rPr lang="en-US" sz="1100" dirty="0" smtClean="0">
                          <a:solidFill>
                            <a:srgbClr val="0070C0"/>
                          </a:solidFill>
                        </a:rPr>
                        <a:t>65º</a:t>
                      </a:r>
                      <a:endParaRPr lang="es-US" sz="1100" dirty="0">
                        <a:solidFill>
                          <a:srgbClr val="0070C0"/>
                        </a:solidFill>
                      </a:endParaRPr>
                    </a:p>
                  </a:txBody>
                  <a:tcPr/>
                </a:tc>
                <a:tc>
                  <a:txBody>
                    <a:bodyPr/>
                    <a:lstStyle/>
                    <a:p>
                      <a:pPr algn="ctr"/>
                      <a:r>
                        <a:rPr lang="en-US" sz="1100" dirty="0" smtClean="0">
                          <a:solidFill>
                            <a:schemeClr val="bg1"/>
                          </a:solidFill>
                        </a:rPr>
                        <a:t>1</a:t>
                      </a:r>
                      <a:endParaRPr lang="es-US" sz="1100" dirty="0">
                        <a:solidFill>
                          <a:schemeClr val="bg1"/>
                        </a:solidFill>
                      </a:endParaRPr>
                    </a:p>
                  </a:txBody>
                  <a:tcPr/>
                </a:tc>
                <a:tc>
                  <a:txBody>
                    <a:bodyPr/>
                    <a:lstStyle/>
                    <a:p>
                      <a:pPr algn="ctr"/>
                      <a:r>
                        <a:rPr lang="en-US" sz="1100" dirty="0" smtClean="0">
                          <a:solidFill>
                            <a:schemeClr val="bg1"/>
                          </a:solidFill>
                        </a:rPr>
                        <a:t>2</a:t>
                      </a:r>
                      <a:endParaRPr lang="es-US" sz="1100" dirty="0">
                        <a:solidFill>
                          <a:schemeClr val="bg1"/>
                        </a:solidFill>
                      </a:endParaRPr>
                    </a:p>
                  </a:txBody>
                  <a:tcPr/>
                </a:tc>
                <a:tc>
                  <a:txBody>
                    <a:bodyPr/>
                    <a:lstStyle/>
                    <a:p>
                      <a:pPr algn="ctr"/>
                      <a:r>
                        <a:rPr lang="en-US" sz="1100" dirty="0" smtClean="0">
                          <a:solidFill>
                            <a:schemeClr val="bg1"/>
                          </a:solidFill>
                        </a:rPr>
                        <a:t>3</a:t>
                      </a:r>
                      <a:endParaRPr lang="es-US" sz="1100" dirty="0">
                        <a:solidFill>
                          <a:schemeClr val="bg1"/>
                        </a:solidFill>
                      </a:endParaRPr>
                    </a:p>
                  </a:txBody>
                  <a:tcPr/>
                </a:tc>
              </a:tr>
            </a:tbl>
          </a:graphicData>
        </a:graphic>
      </p:graphicFrame>
      <p:graphicFrame>
        <p:nvGraphicFramePr>
          <p:cNvPr id="18" name="Table 17" descr="La cobertura comienza el primer mes en que cumple 65 años de edad si se inscribe durante los 3 meses anteriores a su cumpleaños 65. Comienza el próximo mes si se inscribe el mes en que cumple 65 años. Se demorará de 2 a 3 meses si espera inscribirse después del mes usted cumple 65 años" title="Gráfica"/>
          <p:cNvGraphicFramePr>
            <a:graphicFrameLocks noGrp="1"/>
          </p:cNvGraphicFramePr>
          <p:nvPr>
            <p:extLst>
              <p:ext uri="{D42A27DB-BD31-4B8C-83A1-F6EECF244321}">
                <p14:modId xmlns:p14="http://schemas.microsoft.com/office/powerpoint/2010/main" val="25019259"/>
              </p:ext>
            </p:extLst>
          </p:nvPr>
        </p:nvGraphicFramePr>
        <p:xfrm>
          <a:off x="709866" y="1909463"/>
          <a:ext cx="7736471" cy="822960"/>
        </p:xfrm>
        <a:graphic>
          <a:graphicData uri="http://schemas.openxmlformats.org/drawingml/2006/table">
            <a:tbl>
              <a:tblPr firstRow="1" bandRow="1">
                <a:tableStyleId>{5C22544A-7EE6-4342-B048-85BDC9FD1C3A}</a:tableStyleId>
              </a:tblPr>
              <a:tblGrid>
                <a:gridCol w="3176335"/>
                <a:gridCol w="1179095"/>
                <a:gridCol w="3381041"/>
              </a:tblGrid>
              <a:tr h="579120">
                <a:tc>
                  <a:txBody>
                    <a:bodyPr/>
                    <a:lstStyle/>
                    <a:p>
                      <a:pPr algn="ctr"/>
                      <a:r>
                        <a:rPr lang="en-US" sz="1600" dirty="0" smtClean="0">
                          <a:solidFill>
                            <a:schemeClr val="tx1"/>
                          </a:solidFill>
                        </a:rPr>
                        <a:t>La cobertura comienza el primero del mes en el que cumpla 65 años</a:t>
                      </a:r>
                      <a:endParaRPr lang="es-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Primero del siguiente mes</a:t>
                      </a:r>
                      <a:endParaRPr lang="es-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Demorado 2-3 meses</a:t>
                      </a:r>
                      <a:endParaRPr lang="es-US" sz="1600" dirty="0">
                        <a:solidFill>
                          <a:schemeClr val="tx1"/>
                        </a:solidFill>
                      </a:endParaRPr>
                    </a:p>
                  </a:txBody>
                  <a:tcPr>
                    <a:solidFill>
                      <a:schemeClr val="bg1">
                        <a:lumMod val="95000"/>
                      </a:schemeClr>
                    </a:solidFill>
                  </a:tcPr>
                </a:tc>
              </a:tr>
            </a:tbl>
          </a:graphicData>
        </a:graphic>
      </p:graphicFrame>
      <p:sp>
        <p:nvSpPr>
          <p:cNvPr id="3" name="Content Placeholder 2"/>
          <p:cNvSpPr>
            <a:spLocks noGrp="1"/>
          </p:cNvSpPr>
          <p:nvPr>
            <p:ph idx="4294967295"/>
          </p:nvPr>
        </p:nvSpPr>
        <p:spPr>
          <a:xfrm>
            <a:off x="773566" y="2825702"/>
            <a:ext cx="5817733" cy="1889071"/>
          </a:xfrm>
        </p:spPr>
        <p:txBody>
          <a:bodyPr>
            <a:normAutofit lnSpcReduction="10000"/>
          </a:bodyPr>
          <a:lstStyle/>
          <a:p>
            <a:pPr marL="0" indent="0">
              <a:buNone/>
            </a:pPr>
            <a:r>
              <a:rPr lang="es-US" dirty="0" smtClean="0"/>
              <a:t>Durante su IEP puede inscribirse/unirse a</a:t>
            </a:r>
          </a:p>
          <a:p>
            <a:pPr marL="342891" lvl="1" indent="292093" defTabSz="685783">
              <a:spcBef>
                <a:spcPts val="0"/>
              </a:spcBef>
              <a:buFont typeface="Wingdings" panose="05000000000000000000" pitchFamily="2" charset="2"/>
              <a:buChar char="ü"/>
            </a:pPr>
            <a:r>
              <a:rPr lang="es-US" sz="2000" dirty="0">
                <a:solidFill>
                  <a:prstClr val="black"/>
                </a:solidFill>
              </a:rPr>
              <a:t>Parte A</a:t>
            </a:r>
          </a:p>
          <a:p>
            <a:pPr marL="342891" lvl="1" indent="292093" defTabSz="685783">
              <a:spcBef>
                <a:spcPts val="0"/>
              </a:spcBef>
              <a:buFont typeface="Wingdings" panose="05000000000000000000" pitchFamily="2" charset="2"/>
              <a:buChar char="ü"/>
            </a:pPr>
            <a:r>
              <a:rPr lang="es-US" sz="2000" dirty="0">
                <a:solidFill>
                  <a:prstClr val="black"/>
                </a:solidFill>
              </a:rPr>
              <a:t>Parte B</a:t>
            </a:r>
          </a:p>
          <a:p>
            <a:pPr marL="342891" lvl="1" indent="292093" defTabSz="685783">
              <a:spcBef>
                <a:spcPts val="0"/>
              </a:spcBef>
              <a:buFont typeface="Wingdings" panose="05000000000000000000" pitchFamily="2" charset="2"/>
              <a:buChar char="ü"/>
            </a:pPr>
            <a:r>
              <a:rPr lang="es-US" sz="2000" dirty="0">
                <a:solidFill>
                  <a:prstClr val="black"/>
                </a:solidFill>
              </a:rPr>
              <a:t>Parte C (si tiene la Parte A y Parte B) </a:t>
            </a:r>
          </a:p>
          <a:p>
            <a:pPr marL="342891" lvl="1" indent="292093" defTabSz="685783">
              <a:spcBef>
                <a:spcPts val="0"/>
              </a:spcBef>
              <a:buFont typeface="Wingdings" panose="05000000000000000000" pitchFamily="2" charset="2"/>
              <a:buChar char="ü"/>
            </a:pPr>
            <a:r>
              <a:rPr lang="es-US" sz="2000" dirty="0">
                <a:solidFill>
                  <a:prstClr val="black"/>
                </a:solidFill>
              </a:rPr>
              <a:t>Parte D (si tiene la Parte A y/o Parte B)</a:t>
            </a:r>
          </a:p>
          <a:p>
            <a:pPr marL="342891" lvl="1" indent="292093" defTabSz="685783">
              <a:spcBef>
                <a:spcPts val="0"/>
              </a:spcBef>
              <a:buFont typeface="Wingdings" panose="05000000000000000000" pitchFamily="2" charset="2"/>
              <a:buChar char="ü"/>
            </a:pPr>
            <a:r>
              <a:rPr lang="es-US" sz="2000" dirty="0">
                <a:solidFill>
                  <a:prstClr val="black"/>
                </a:solidFill>
              </a:rPr>
              <a:t>póliza de Medigap (si tiene la Parte A y Parte B)</a:t>
            </a:r>
          </a:p>
          <a:p>
            <a:pPr marL="0" indent="0">
              <a:buNone/>
            </a:pPr>
            <a:endParaRPr lang="es-US" sz="2100" dirty="0"/>
          </a:p>
        </p:txBody>
      </p:sp>
      <p:sp>
        <p:nvSpPr>
          <p:cNvPr id="14" name="TextBox 13"/>
          <p:cNvSpPr txBox="1"/>
          <p:nvPr/>
        </p:nvSpPr>
        <p:spPr>
          <a:xfrm>
            <a:off x="7168000" y="3061403"/>
            <a:ext cx="1392291" cy="1015663"/>
          </a:xfrm>
          <a:prstGeom prst="rect">
            <a:avLst/>
          </a:prstGeom>
          <a:solidFill>
            <a:srgbClr val="25B21E"/>
          </a:solidFill>
        </p:spPr>
        <p:txBody>
          <a:bodyPr wrap="square" rtlCol="0">
            <a:spAutoFit/>
          </a:bodyPr>
          <a:lstStyle/>
          <a:p>
            <a:pPr algn="ctr"/>
            <a:r>
              <a:rPr lang="es-US" sz="2000" b="1" dirty="0" smtClean="0">
                <a:solidFill>
                  <a:schemeClr val="bg1"/>
                </a:solidFill>
              </a:rPr>
              <a:t>Sin multas por inscripción tardía</a:t>
            </a:r>
          </a:p>
        </p:txBody>
      </p:sp>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41</a:t>
            </a:fld>
            <a:endParaRPr lang="es-US" dirty="0">
              <a:solidFill>
                <a:prstClr val="black">
                  <a:tint val="75000"/>
                </a:prstClr>
              </a:solidFill>
            </a:endParaRPr>
          </a:p>
        </p:txBody>
      </p:sp>
    </p:spTree>
    <p:extLst>
      <p:ext uri="{BB962C8B-B14F-4D97-AF65-F5344CB8AC3E}">
        <p14:creationId xmlns:p14="http://schemas.microsoft.com/office/powerpoint/2010/main" val="1231846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04711" y="-68328"/>
            <a:ext cx="8139289" cy="802073"/>
          </a:xfrm>
        </p:spPr>
        <p:txBody>
          <a:bodyPr anchor="t">
            <a:normAutofit fontScale="90000"/>
          </a:bodyPr>
          <a:lstStyle/>
          <a:p>
            <a:pPr eaLnBrk="1" hangingPunct="1"/>
            <a:r>
              <a:rPr lang="es-US" b="1" dirty="0"/>
              <a:t>Período de Inscripción Abierta (OEP) anual para personas con Medicare</a:t>
            </a:r>
          </a:p>
        </p:txBody>
      </p:sp>
      <p:graphicFrame>
        <p:nvGraphicFramePr>
          <p:cNvPr id="13" name="Diagram 12" title="calendar"/>
          <p:cNvGraphicFramePr/>
          <p:nvPr>
            <p:extLst>
              <p:ext uri="{D42A27DB-BD31-4B8C-83A1-F6EECF244321}">
                <p14:modId xmlns:p14="http://schemas.microsoft.com/office/powerpoint/2010/main" val="1682160071"/>
              </p:ext>
            </p:extLst>
          </p:nvPr>
        </p:nvGraphicFramePr>
        <p:xfrm>
          <a:off x="457201" y="780146"/>
          <a:ext cx="5600700" cy="1266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title="calendar"/>
          <p:cNvGraphicFramePr/>
          <p:nvPr>
            <p:extLst>
              <p:ext uri="{D42A27DB-BD31-4B8C-83A1-F6EECF244321}">
                <p14:modId xmlns:p14="http://schemas.microsoft.com/office/powerpoint/2010/main" val="983161311"/>
              </p:ext>
            </p:extLst>
          </p:nvPr>
        </p:nvGraphicFramePr>
        <p:xfrm>
          <a:off x="6553203" y="812722"/>
          <a:ext cx="1925780" cy="12337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ontent Placeholder 2"/>
          <p:cNvSpPr>
            <a:spLocks noGrp="1"/>
          </p:cNvSpPr>
          <p:nvPr>
            <p:ph idx="1"/>
          </p:nvPr>
        </p:nvSpPr>
        <p:spPr>
          <a:xfrm>
            <a:off x="546100" y="2125495"/>
            <a:ext cx="7543800" cy="2304255"/>
          </a:xfrm>
        </p:spPr>
        <p:txBody>
          <a:bodyPr>
            <a:normAutofit lnSpcReduction="10000"/>
          </a:bodyPr>
          <a:lstStyle/>
          <a:p>
            <a:pPr marL="0" lvl="1" indent="0">
              <a:buNone/>
            </a:pPr>
            <a:r>
              <a:rPr lang="es-US" sz="2400" dirty="0"/>
              <a:t>Período de cada año durante el cual puede inscribirse, cambiarse o abandonar su </a:t>
            </a:r>
          </a:p>
          <a:p>
            <a:pPr marL="571486" lvl="1" indent="-314317">
              <a:buFont typeface="Wingdings" panose="05000000000000000000" pitchFamily="2" charset="2"/>
              <a:buChar char="ü"/>
            </a:pPr>
            <a:r>
              <a:rPr lang="es-US" sz="2400" dirty="0"/>
              <a:t>Plan de la Parte C</a:t>
            </a:r>
          </a:p>
          <a:p>
            <a:pPr marL="571486" lvl="1" indent="-314317">
              <a:buFont typeface="Wingdings" panose="05000000000000000000" pitchFamily="2" charset="2"/>
              <a:buChar char="ü"/>
            </a:pPr>
            <a:r>
              <a:rPr lang="es-US" sz="2400" dirty="0"/>
              <a:t>Plan de la Parte D</a:t>
            </a:r>
          </a:p>
          <a:p>
            <a:pPr marL="0" indent="0">
              <a:buNone/>
              <a:defRPr/>
            </a:pPr>
            <a:r>
              <a:rPr lang="es-US" spc="-31" dirty="0"/>
              <a:t>Ese es el momento para revisar las opciones de su plan de salud y medicamentos </a:t>
            </a:r>
            <a:endParaRPr lang="es-US" dirty="0"/>
          </a:p>
        </p:txBody>
      </p:sp>
      <p:sp>
        <p:nvSpPr>
          <p:cNvPr id="11" name="TextBox 10"/>
          <p:cNvSpPr txBox="1"/>
          <p:nvPr/>
        </p:nvSpPr>
        <p:spPr>
          <a:xfrm>
            <a:off x="4699001" y="2664518"/>
            <a:ext cx="3906511" cy="1015663"/>
          </a:xfrm>
          <a:prstGeom prst="rect">
            <a:avLst/>
          </a:prstGeom>
          <a:solidFill>
            <a:srgbClr val="25B21E"/>
          </a:solidFill>
        </p:spPr>
        <p:txBody>
          <a:bodyPr wrap="square" rtlCol="0">
            <a:spAutoFit/>
          </a:bodyPr>
          <a:lstStyle/>
          <a:p>
            <a:pPr algn="ctr"/>
            <a:r>
              <a:rPr lang="es-US" sz="2000" b="1" dirty="0">
                <a:solidFill>
                  <a:schemeClr val="bg1"/>
                </a:solidFill>
              </a:rPr>
              <a:t>Sin multas por inscripción tardía debido a que debe estar inscrito anteriormente en Medicare.</a:t>
            </a:r>
          </a:p>
        </p:txBody>
      </p:sp>
      <p:sp>
        <p:nvSpPr>
          <p:cNvPr id="8" name="Date Placeholder 1"/>
          <p:cNvSpPr>
            <a:spLocks noGrp="1"/>
          </p:cNvSpPr>
          <p:nvPr>
            <p:ph type="dt" sz="half" idx="4294967295"/>
          </p:nvPr>
        </p:nvSpPr>
        <p:spPr>
          <a:xfrm>
            <a:off x="546100" y="4755357"/>
            <a:ext cx="1600200" cy="273844"/>
          </a:xfrm>
          <a:prstGeom prst="rect">
            <a:avLst/>
          </a:prstGeom>
        </p:spPr>
        <p:txBody>
          <a:bodyPr/>
          <a:lstStyle>
            <a:lvl1pPr>
              <a:defRPr/>
            </a:lvl1pPr>
          </a:lstStyle>
          <a:p>
            <a:r>
              <a:rPr lang="es-US" sz="1000" dirty="0">
                <a:solidFill>
                  <a:prstClr val="black"/>
                </a:solidFill>
              </a:rPr>
              <a:t>Julio de 2017</a:t>
            </a:r>
          </a:p>
        </p:txBody>
      </p:sp>
      <p:sp>
        <p:nvSpPr>
          <p:cNvPr id="9" name="Footer Placeholder 2"/>
          <p:cNvSpPr>
            <a:spLocks noGrp="1"/>
          </p:cNvSpPr>
          <p:nvPr>
            <p:ph type="ftr" sz="quarter" idx="11"/>
          </p:nvPr>
        </p:nvSpPr>
        <p:spPr>
          <a:xfrm>
            <a:off x="3086100" y="4755357"/>
            <a:ext cx="2971800" cy="273844"/>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s-US" dirty="0">
                <a:solidFill>
                  <a:prstClr val="black"/>
                </a:solidFill>
              </a:rPr>
              <a:t>Medicare 101</a:t>
            </a:r>
          </a:p>
        </p:txBody>
      </p:sp>
      <p:sp>
        <p:nvSpPr>
          <p:cNvPr id="10" name="Slide Number Placeholder 3"/>
          <p:cNvSpPr>
            <a:spLocks noGrp="1"/>
          </p:cNvSpPr>
          <p:nvPr>
            <p:ph type="sldNum" sz="quarter" idx="12"/>
          </p:nvPr>
        </p:nvSpPr>
        <p:spPr>
          <a:xfrm>
            <a:off x="6057900" y="4755357"/>
            <a:ext cx="1600200" cy="273844"/>
          </a:xfrm>
          <a:prstGeom prst="rect">
            <a:avLst/>
          </a:prstGeom>
        </p:spPr>
        <p:txBody>
          <a:bodyPr/>
          <a:lstStyle/>
          <a:p>
            <a:pPr algn="r"/>
            <a:fld id="{78C0CC3C-85F1-4D86-9B70-8D9F8B17F046}" type="slidenum">
              <a:rPr lang="en-US" smtClean="0">
                <a:solidFill>
                  <a:prstClr val="black"/>
                </a:solidFill>
              </a:rPr>
              <a:pPr algn="r"/>
              <a:t>42</a:t>
            </a:fld>
            <a:endParaRPr lang="es-US" dirty="0">
              <a:solidFill>
                <a:prstClr val="black"/>
              </a:solidFill>
            </a:endParaRPr>
          </a:p>
        </p:txBody>
      </p:sp>
    </p:spTree>
    <p:extLst>
      <p:ext uri="{BB962C8B-B14F-4D97-AF65-F5344CB8AC3E}">
        <p14:creationId xmlns:p14="http://schemas.microsoft.com/office/powerpoint/2010/main" val="1863534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Período de Inscripción General (GEP) en Medicare</a:t>
            </a:r>
          </a:p>
        </p:txBody>
      </p:sp>
      <p:graphicFrame>
        <p:nvGraphicFramePr>
          <p:cNvPr id="11" name="Diagram 10" title="calendar"/>
          <p:cNvGraphicFramePr/>
          <p:nvPr>
            <p:extLst>
              <p:ext uri="{D42A27DB-BD31-4B8C-83A1-F6EECF244321}">
                <p14:modId xmlns:p14="http://schemas.microsoft.com/office/powerpoint/2010/main" val="1625409084"/>
              </p:ext>
            </p:extLst>
          </p:nvPr>
        </p:nvGraphicFramePr>
        <p:xfrm>
          <a:off x="457201" y="780146"/>
          <a:ext cx="5411932" cy="1266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title="calendar"/>
          <p:cNvGraphicFramePr/>
          <p:nvPr>
            <p:extLst>
              <p:ext uri="{D42A27DB-BD31-4B8C-83A1-F6EECF244321}">
                <p14:modId xmlns:p14="http://schemas.microsoft.com/office/powerpoint/2010/main" val="3495049086"/>
              </p:ext>
            </p:extLst>
          </p:nvPr>
        </p:nvGraphicFramePr>
        <p:xfrm>
          <a:off x="6553203" y="812722"/>
          <a:ext cx="1925780" cy="12337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p:cNvSpPr txBox="1">
            <a:spLocks/>
          </p:cNvSpPr>
          <p:nvPr/>
        </p:nvSpPr>
        <p:spPr>
          <a:xfrm>
            <a:off x="588240" y="2046517"/>
            <a:ext cx="6174510" cy="2720748"/>
          </a:xfrm>
          <a:prstGeom prst="rect">
            <a:avLst/>
          </a:prstGeom>
        </p:spPr>
        <p:txBody>
          <a:bodyPr vert="horz" lIns="91440" tIns="45720" rIns="91440" bIns="4572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lvl="1" indent="0">
              <a:buNone/>
            </a:pPr>
            <a:r>
              <a:rPr lang="es-US" sz="1900" dirty="0"/>
              <a:t>Período de 3 meses cada año durante el cual puede inscribirse/unirse a la</a:t>
            </a:r>
          </a:p>
          <a:p>
            <a:pPr marL="571486" lvl="1" indent="-279393">
              <a:buFont typeface="Wingdings" panose="05000000000000000000" pitchFamily="2" charset="2"/>
              <a:buChar char="ü"/>
            </a:pPr>
            <a:r>
              <a:rPr lang="es-US" sz="1900" dirty="0"/>
              <a:t>Parte A;</a:t>
            </a:r>
          </a:p>
          <a:p>
            <a:pPr marL="571486" lvl="1" indent="-279393">
              <a:buFont typeface="Wingdings" panose="05000000000000000000" pitchFamily="2" charset="2"/>
              <a:buChar char="ü"/>
            </a:pPr>
            <a:r>
              <a:rPr lang="es-US" sz="1900" dirty="0"/>
              <a:t>Parte B.</a:t>
            </a:r>
          </a:p>
          <a:p>
            <a:pPr marL="0" indent="0" defTabSz="685783">
              <a:spcBef>
                <a:spcPts val="0"/>
              </a:spcBef>
              <a:buNone/>
            </a:pPr>
            <a:r>
              <a:rPr lang="es-US" sz="1900" dirty="0">
                <a:solidFill>
                  <a:prstClr val="black"/>
                </a:solidFill>
              </a:rPr>
              <a:t>Si se inscribe en Medicare durante el GEP (fechas indicadas anteriormente) desde el 1 de abril hasta el 30 de junio, puede inscribirse para la</a:t>
            </a:r>
          </a:p>
          <a:p>
            <a:pPr marL="571486" lvl="1" indent="-285744" defTabSz="685783">
              <a:spcBef>
                <a:spcPts val="0"/>
              </a:spcBef>
              <a:buFont typeface="Wingdings" panose="05000000000000000000" pitchFamily="2" charset="2"/>
              <a:buChar char="ü"/>
            </a:pPr>
            <a:r>
              <a:rPr lang="es-US" sz="1900" dirty="0">
                <a:solidFill>
                  <a:prstClr val="black"/>
                </a:solidFill>
              </a:rPr>
              <a:t>Parte C (si tiene la Parte A y Parte B);</a:t>
            </a:r>
          </a:p>
          <a:p>
            <a:pPr marL="571486" lvl="1" indent="-285744" defTabSz="685783">
              <a:spcBef>
                <a:spcPts val="0"/>
              </a:spcBef>
              <a:buFont typeface="Wingdings" panose="05000000000000000000" pitchFamily="2" charset="2"/>
              <a:buChar char="ü"/>
            </a:pPr>
            <a:r>
              <a:rPr lang="es-US" sz="1900" dirty="0">
                <a:solidFill>
                  <a:prstClr val="black"/>
                </a:solidFill>
              </a:rPr>
              <a:t>Parte D (si tiene la Parte A y/o Parte B).</a:t>
            </a:r>
          </a:p>
          <a:p>
            <a:pPr marL="0" indent="0">
              <a:buNone/>
            </a:pPr>
            <a:endParaRPr lang="es-US" sz="1800" dirty="0"/>
          </a:p>
          <a:p>
            <a:pPr marL="0" indent="0">
              <a:buNone/>
            </a:pPr>
            <a:endParaRPr lang="es-US" sz="2000" dirty="0"/>
          </a:p>
          <a:p>
            <a:pPr marL="0" indent="0">
              <a:buNone/>
            </a:pPr>
            <a:endParaRPr lang="es-US" sz="2100" dirty="0"/>
          </a:p>
          <a:p>
            <a:pPr marL="0" indent="0">
              <a:buNone/>
            </a:pPr>
            <a:endParaRPr lang="es-US" sz="2100" dirty="0"/>
          </a:p>
        </p:txBody>
      </p:sp>
      <p:sp>
        <p:nvSpPr>
          <p:cNvPr id="16" name="TextBox 15"/>
          <p:cNvSpPr txBox="1"/>
          <p:nvPr/>
        </p:nvSpPr>
        <p:spPr>
          <a:xfrm>
            <a:off x="6864351" y="2600207"/>
            <a:ext cx="2114551" cy="1015663"/>
          </a:xfrm>
          <a:prstGeom prst="rect">
            <a:avLst/>
          </a:prstGeom>
          <a:solidFill>
            <a:srgbClr val="FF0000"/>
          </a:solidFill>
        </p:spPr>
        <p:txBody>
          <a:bodyPr wrap="square" rtlCol="0">
            <a:spAutoFit/>
          </a:bodyPr>
          <a:lstStyle/>
          <a:p>
            <a:pPr algn="ctr"/>
            <a:r>
              <a:rPr lang="es-US" sz="2000" b="1" dirty="0">
                <a:solidFill>
                  <a:schemeClr val="bg1"/>
                </a:solidFill>
              </a:rPr>
              <a:t>Puede tener multas por inscripción tardía.</a:t>
            </a:r>
          </a:p>
        </p:txBody>
      </p:sp>
      <p:sp>
        <p:nvSpPr>
          <p:cNvPr id="10" name="Date Placeholder 9"/>
          <p:cNvSpPr>
            <a:spLocks noGrp="1"/>
          </p:cNvSpPr>
          <p:nvPr>
            <p:ph type="dt" sz="half" idx="10"/>
          </p:nvPr>
        </p:nvSpPr>
        <p:spPr/>
        <p:txBody>
          <a:bodyPr/>
          <a:lstStyle/>
          <a:p>
            <a:r>
              <a:rPr lang="es-US" dirty="0">
                <a:solidFill>
                  <a:prstClr val="black">
                    <a:tint val="75000"/>
                  </a:prstClr>
                </a:solidFill>
              </a:rPr>
              <a:t>Julio de 2017</a:t>
            </a:r>
          </a:p>
        </p:txBody>
      </p:sp>
      <p:sp>
        <p:nvSpPr>
          <p:cNvPr id="13" name="Footer Placeholder 12"/>
          <p:cNvSpPr>
            <a:spLocks noGrp="1"/>
          </p:cNvSpPr>
          <p:nvPr>
            <p:ph type="ftr" sz="quarter" idx="11"/>
          </p:nvPr>
        </p:nvSpPr>
        <p:spPr/>
        <p:txBody>
          <a:bodyPr/>
          <a:lstStyle/>
          <a:p>
            <a:r>
              <a:rPr lang="es-US" dirty="0">
                <a:solidFill>
                  <a:prstClr val="black">
                    <a:tint val="75000"/>
                  </a:prstClr>
                </a:solidFill>
              </a:rPr>
              <a:t>Medicare 101</a:t>
            </a: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43</a:t>
            </a:fld>
            <a:endParaRPr lang="es-US" dirty="0">
              <a:solidFill>
                <a:prstClr val="black">
                  <a:tint val="75000"/>
                </a:prstClr>
              </a:solidFill>
            </a:endParaRPr>
          </a:p>
        </p:txBody>
      </p:sp>
    </p:spTree>
    <p:extLst>
      <p:ext uri="{BB962C8B-B14F-4D97-AF65-F5344CB8AC3E}">
        <p14:creationId xmlns:p14="http://schemas.microsoft.com/office/powerpoint/2010/main" val="998011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lstStyle/>
          <a:p>
            <a:r>
              <a:rPr lang="es-US" dirty="0" smtClean="0"/>
              <a:t>Período </a:t>
            </a:r>
            <a:r>
              <a:rPr lang="es-US" dirty="0"/>
              <a:t>Especial de Inscripción </a:t>
            </a:r>
            <a:r>
              <a:rPr lang="es-US" dirty="0" smtClean="0"/>
              <a:t>(SEP) en Medicare</a:t>
            </a:r>
          </a:p>
        </p:txBody>
      </p:sp>
      <p:graphicFrame>
        <p:nvGraphicFramePr>
          <p:cNvPr id="11" name="Diagram 10" title="Calendar"/>
          <p:cNvGraphicFramePr/>
          <p:nvPr>
            <p:extLst>
              <p:ext uri="{D42A27DB-BD31-4B8C-83A1-F6EECF244321}">
                <p14:modId xmlns:p14="http://schemas.microsoft.com/office/powerpoint/2010/main" val="1114676088"/>
              </p:ext>
            </p:extLst>
          </p:nvPr>
        </p:nvGraphicFramePr>
        <p:xfrm>
          <a:off x="209551" y="724350"/>
          <a:ext cx="1562100" cy="1112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title="Calendar"/>
          <p:cNvGraphicFramePr/>
          <p:nvPr>
            <p:extLst>
              <p:ext uri="{D42A27DB-BD31-4B8C-83A1-F6EECF244321}">
                <p14:modId xmlns:p14="http://schemas.microsoft.com/office/powerpoint/2010/main" val="1550702443"/>
              </p:ext>
            </p:extLst>
          </p:nvPr>
        </p:nvGraphicFramePr>
        <p:xfrm>
          <a:off x="1771653" y="-225935"/>
          <a:ext cx="7032915" cy="3079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ontent Placeholder 2"/>
          <p:cNvSpPr txBox="1">
            <a:spLocks/>
          </p:cNvSpPr>
          <p:nvPr/>
        </p:nvSpPr>
        <p:spPr>
          <a:xfrm>
            <a:off x="490834" y="1838728"/>
            <a:ext cx="6898121" cy="3268199"/>
          </a:xfrm>
          <a:prstGeom prst="rect">
            <a:avLst/>
          </a:prstGeom>
        </p:spPr>
        <p:txBody>
          <a:bodyPr vert="horz" lIns="91440" tIns="45720" rIns="91440" bIns="4572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s-US" sz="2000" dirty="0"/>
              <a:t>Período de 8 meses </a:t>
            </a:r>
            <a:r>
              <a:rPr lang="es-US" sz="2000" dirty="0" smtClean="0"/>
              <a:t>en que </a:t>
            </a:r>
            <a:r>
              <a:rPr lang="es-US" sz="2000" dirty="0"/>
              <a:t>puede inscribirse en la</a:t>
            </a:r>
          </a:p>
          <a:p>
            <a:pPr>
              <a:buFont typeface="Wingdings" panose="05000000000000000000" pitchFamily="2" charset="2"/>
              <a:buChar char="ü"/>
            </a:pPr>
            <a:r>
              <a:rPr lang="es-US" sz="2000" dirty="0"/>
              <a:t>Parte A;</a:t>
            </a:r>
          </a:p>
          <a:p>
            <a:pPr>
              <a:buFont typeface="Wingdings" panose="05000000000000000000" pitchFamily="2" charset="2"/>
              <a:buChar char="ü"/>
            </a:pPr>
            <a:r>
              <a:rPr lang="es-US" sz="2000" dirty="0"/>
              <a:t>Parte B.</a:t>
            </a:r>
          </a:p>
          <a:p>
            <a:pPr marL="0" indent="0">
              <a:buNone/>
            </a:pPr>
            <a:r>
              <a:rPr lang="es-US" sz="2000" dirty="0" smtClean="0"/>
              <a:t>Si se inscribe durante el SEP</a:t>
            </a:r>
            <a:endParaRPr lang="es-US" sz="1700" dirty="0" smtClean="0"/>
          </a:p>
          <a:p>
            <a:pPr marL="501638" lvl="1" indent="-292093">
              <a:buFont typeface="Wingdings" panose="05000000000000000000" pitchFamily="2" charset="2"/>
              <a:buChar char="ü"/>
            </a:pPr>
            <a:r>
              <a:rPr lang="es-US" sz="1700" dirty="0" smtClean="0"/>
              <a:t>Parte C (consulte la diapositiva 74);</a:t>
            </a:r>
            <a:endParaRPr lang="es-US" sz="1700" dirty="0"/>
          </a:p>
          <a:p>
            <a:pPr marL="501638" lvl="1" indent="-292093">
              <a:buFont typeface="Wingdings" panose="05000000000000000000" pitchFamily="2" charset="2"/>
              <a:buChar char="ü"/>
            </a:pPr>
            <a:r>
              <a:rPr lang="es-US" sz="1700" dirty="0"/>
              <a:t>Parte D (consulte la diapositiva 67).</a:t>
            </a:r>
          </a:p>
          <a:p>
            <a:pPr marL="0" indent="0">
              <a:buNone/>
            </a:pPr>
            <a:r>
              <a:rPr lang="es-US" sz="2000" dirty="0"/>
              <a:t>Usted tiene 6 meses a partir de la fecha de entrada en vigencia de la Parte B para adquirir una póliza de Medigap.</a:t>
            </a:r>
          </a:p>
        </p:txBody>
      </p:sp>
      <p:sp>
        <p:nvSpPr>
          <p:cNvPr id="17" name="TextBox 16"/>
          <p:cNvSpPr txBox="1"/>
          <p:nvPr/>
        </p:nvSpPr>
        <p:spPr>
          <a:xfrm>
            <a:off x="7173431" y="2487170"/>
            <a:ext cx="1775697" cy="1323439"/>
          </a:xfrm>
          <a:prstGeom prst="rect">
            <a:avLst/>
          </a:prstGeom>
          <a:solidFill>
            <a:srgbClr val="25B21E"/>
          </a:solidFill>
        </p:spPr>
        <p:txBody>
          <a:bodyPr wrap="square" rtlCol="0">
            <a:spAutoFit/>
          </a:bodyPr>
          <a:lstStyle/>
          <a:p>
            <a:pPr algn="ctr"/>
            <a:r>
              <a:rPr lang="es-US" sz="2000" b="1" dirty="0" smtClean="0">
                <a:solidFill>
                  <a:schemeClr val="bg1"/>
                </a:solidFill>
              </a:rPr>
              <a:t>Generalmente sin multas por inscripción tardía.</a:t>
            </a:r>
          </a:p>
        </p:txBody>
      </p:sp>
      <p:sp>
        <p:nvSpPr>
          <p:cNvPr id="12" name="Date Placeholder 11"/>
          <p:cNvSpPr>
            <a:spLocks noGrp="1"/>
          </p:cNvSpPr>
          <p:nvPr>
            <p:ph type="dt" sz="half" idx="10"/>
          </p:nvPr>
        </p:nvSpPr>
        <p:spPr/>
        <p:txBody>
          <a:bodyPr/>
          <a:lstStyle/>
          <a:p>
            <a:r>
              <a:rPr lang="es-US" dirty="0">
                <a:solidFill>
                  <a:prstClr val="black">
                    <a:tint val="75000"/>
                  </a:prstClr>
                </a:solidFill>
              </a:rPr>
              <a:t>Julio de 2017</a:t>
            </a:r>
          </a:p>
        </p:txBody>
      </p:sp>
      <p:sp>
        <p:nvSpPr>
          <p:cNvPr id="13" name="Footer Placeholder 12"/>
          <p:cNvSpPr>
            <a:spLocks noGrp="1"/>
          </p:cNvSpPr>
          <p:nvPr>
            <p:ph type="ftr" sz="quarter" idx="11"/>
          </p:nvPr>
        </p:nvSpPr>
        <p:spPr/>
        <p:txBody>
          <a:bodyPr/>
          <a:lstStyle/>
          <a:p>
            <a:r>
              <a:rPr lang="es-US" dirty="0">
                <a:solidFill>
                  <a:prstClr val="black">
                    <a:tint val="75000"/>
                  </a:prstClr>
                </a:solidFill>
              </a:rPr>
              <a:t>Medicare 101</a:t>
            </a: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44</a:t>
            </a:fld>
            <a:endParaRPr lang="es-US" dirty="0">
              <a:solidFill>
                <a:prstClr val="black">
                  <a:tint val="75000"/>
                </a:prstClr>
              </a:solidFill>
            </a:endParaRPr>
          </a:p>
        </p:txBody>
      </p:sp>
    </p:spTree>
    <p:extLst>
      <p:ext uri="{BB962C8B-B14F-4D97-AF65-F5344CB8AC3E}">
        <p14:creationId xmlns:p14="http://schemas.microsoft.com/office/powerpoint/2010/main" val="738411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534"/>
            <a:ext cx="8515349" cy="478627"/>
          </a:xfrm>
        </p:spPr>
        <p:txBody>
          <a:bodyPr>
            <a:normAutofit fontScale="90000"/>
          </a:bodyPr>
          <a:lstStyle/>
          <a:p>
            <a:r>
              <a:rPr lang="es-US" dirty="0" smtClean="0"/>
              <a:t>Compruebe sus conocimientos: Períodos de inscripción</a:t>
            </a:r>
          </a:p>
        </p:txBody>
      </p:sp>
      <p:pic>
        <p:nvPicPr>
          <p:cNvPr id="8" name="Picture 7" title="Imagen de personas mayor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381" y="1880446"/>
            <a:ext cx="2124921" cy="1596069"/>
          </a:xfrm>
          <a:prstGeom prst="rect">
            <a:avLst/>
          </a:prstGeom>
        </p:spPr>
      </p:pic>
      <p:sp>
        <p:nvSpPr>
          <p:cNvPr id="3" name="Content Placeholder 2"/>
          <p:cNvSpPr>
            <a:spLocks noGrp="1"/>
          </p:cNvSpPr>
          <p:nvPr>
            <p:ph idx="1"/>
          </p:nvPr>
        </p:nvSpPr>
        <p:spPr>
          <a:xfrm>
            <a:off x="2503171" y="878311"/>
            <a:ext cx="6012179" cy="3754417"/>
          </a:xfrm>
        </p:spPr>
        <p:txBody>
          <a:bodyPr/>
          <a:lstStyle/>
          <a:p>
            <a:pPr marL="0" indent="0">
              <a:buNone/>
            </a:pPr>
            <a:r>
              <a:rPr lang="es-US" dirty="0" smtClean="0"/>
              <a:t>Su amigo le informa que está esperando el Período de Inscripción Abierta para inscribirse para la Parte B, ya que dejó pasar su Período de Inscripción Inicial. ¿Qué le dice?</a:t>
            </a:r>
          </a:p>
          <a:p>
            <a:pPr marL="0" indent="0">
              <a:buNone/>
            </a:pPr>
            <a:endParaRPr lang="es-US" dirty="0"/>
          </a:p>
          <a:p>
            <a:pPr marL="406390" indent="-406390">
              <a:buNone/>
            </a:pPr>
            <a:r>
              <a:rPr lang="es-US" dirty="0" smtClean="0"/>
              <a:t>1. </a:t>
            </a:r>
            <a:r>
              <a:rPr lang="en-US" dirty="0" smtClean="0"/>
              <a:t>	</a:t>
            </a:r>
            <a:r>
              <a:rPr lang="es-US" dirty="0" smtClean="0"/>
              <a:t>Deberás esperar hasta el próximo Período de Inscripción General.</a:t>
            </a:r>
          </a:p>
          <a:p>
            <a:pPr marL="406390" indent="-406390">
              <a:buNone/>
            </a:pPr>
            <a:r>
              <a:rPr lang="es-US" dirty="0" smtClean="0"/>
              <a:t>2. </a:t>
            </a:r>
            <a:r>
              <a:rPr lang="en-US" dirty="0" smtClean="0"/>
              <a:t>	</a:t>
            </a:r>
            <a:r>
              <a:rPr lang="es-US" dirty="0" smtClean="0"/>
              <a:t>Ese es un excelente plan.</a:t>
            </a:r>
            <a:endParaRPr lang="es-US" dirty="0"/>
          </a:p>
          <a:p>
            <a:pPr marL="0" indent="0">
              <a:buNone/>
            </a:pPr>
            <a:endParaRPr lang="es-US" dirty="0"/>
          </a:p>
        </p:txBody>
      </p:sp>
      <p:sp>
        <p:nvSpPr>
          <p:cNvPr id="7" name="Rounded Rectangle 6" descr="Rectángulo que indica que la respuesta: Deberás esperar hasta el próximo Período de Inscripción General.&#10;"/>
          <p:cNvSpPr/>
          <p:nvPr/>
        </p:nvSpPr>
        <p:spPr>
          <a:xfrm>
            <a:off x="2524376" y="2891233"/>
            <a:ext cx="5654424" cy="710588"/>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t>45</a:t>
            </a:fld>
            <a:endParaRPr lang="es-US" dirty="0"/>
          </a:p>
        </p:txBody>
      </p:sp>
    </p:spTree>
    <p:extLst>
      <p:ext uri="{BB962C8B-B14F-4D97-AF65-F5344CB8AC3E}">
        <p14:creationId xmlns:p14="http://schemas.microsoft.com/office/powerpoint/2010/main" val="37529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smtClean="0"/>
              <a:t>Inscripción automática basada en incapacidad</a:t>
            </a:r>
          </a:p>
        </p:txBody>
      </p:sp>
      <p:sp>
        <p:nvSpPr>
          <p:cNvPr id="4" name="TextBox 3"/>
          <p:cNvSpPr txBox="1"/>
          <p:nvPr/>
        </p:nvSpPr>
        <p:spPr>
          <a:xfrm>
            <a:off x="397296" y="854859"/>
            <a:ext cx="7089355" cy="523220"/>
          </a:xfrm>
          <a:prstGeom prst="rect">
            <a:avLst/>
          </a:prstGeom>
          <a:noFill/>
        </p:spPr>
        <p:txBody>
          <a:bodyPr wrap="square" rtlCol="0">
            <a:spAutoFit/>
          </a:bodyPr>
          <a:lstStyle/>
          <a:p>
            <a:r>
              <a:rPr lang="es-US" sz="2800" b="1" dirty="0"/>
              <a:t>Se lo inscribe automáticamente si tiene</a:t>
            </a:r>
          </a:p>
        </p:txBody>
      </p:sp>
      <p:pic>
        <p:nvPicPr>
          <p:cNvPr id="15" name="Picture 14" title="icono que indica debajo de 65 años"/>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89744" y="1446797"/>
            <a:ext cx="735211" cy="1164880"/>
          </a:xfrm>
          <a:prstGeom prst="rect">
            <a:avLst/>
          </a:prstGeom>
        </p:spPr>
      </p:pic>
      <p:sp>
        <p:nvSpPr>
          <p:cNvPr id="9" name="Title 1"/>
          <p:cNvSpPr txBox="1">
            <a:spLocks/>
          </p:cNvSpPr>
          <p:nvPr/>
        </p:nvSpPr>
        <p:spPr>
          <a:xfrm>
            <a:off x="2360633" y="1588843"/>
            <a:ext cx="6154718" cy="4403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600" b="1" dirty="0"/>
              <a:t>M</a:t>
            </a:r>
            <a:r>
              <a:rPr lang="es-US" sz="2600" b="1" dirty="0" smtClean="0"/>
              <a:t>enos </a:t>
            </a:r>
            <a:r>
              <a:rPr lang="es-US" sz="2600" b="1" dirty="0"/>
              <a:t>de</a:t>
            </a:r>
            <a:r>
              <a:rPr lang="es-US" sz="2600" dirty="0"/>
              <a:t> 65 años y tiene una </a:t>
            </a:r>
            <a:r>
              <a:rPr lang="es-US" sz="2600" dirty="0" smtClean="0"/>
              <a:t>incapacidad</a:t>
            </a:r>
            <a:r>
              <a:rPr lang="es-US" sz="2600" dirty="0"/>
              <a:t>,</a:t>
            </a:r>
          </a:p>
        </p:txBody>
      </p:sp>
      <p:sp>
        <p:nvSpPr>
          <p:cNvPr id="7" name="Title 1"/>
          <p:cNvSpPr txBox="1">
            <a:spLocks/>
          </p:cNvSpPr>
          <p:nvPr/>
        </p:nvSpPr>
        <p:spPr>
          <a:xfrm>
            <a:off x="3762017" y="1925033"/>
            <a:ext cx="1257300" cy="937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800" b="1" dirty="0"/>
              <a:t>y</a:t>
            </a:r>
            <a:endParaRPr lang="es-US" sz="2400" b="1" dirty="0"/>
          </a:p>
        </p:txBody>
      </p:sp>
      <p:pic>
        <p:nvPicPr>
          <p:cNvPr id="14" name="Picture 13" descr="imagen de un calendario "/>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54069" y="2863021"/>
            <a:ext cx="1406563" cy="1253088"/>
          </a:xfrm>
          <a:prstGeom prst="rect">
            <a:avLst/>
          </a:prstGeom>
          <a:ln>
            <a:noFill/>
          </a:ln>
          <a:effectLst>
            <a:softEdge rad="112500"/>
          </a:effectLst>
        </p:spPr>
      </p:pic>
      <p:sp>
        <p:nvSpPr>
          <p:cNvPr id="10" name="Title 1"/>
          <p:cNvSpPr txBox="1">
            <a:spLocks/>
          </p:cNvSpPr>
          <p:nvPr/>
        </p:nvSpPr>
        <p:spPr>
          <a:xfrm>
            <a:off x="2360633" y="2739090"/>
            <a:ext cx="6364729" cy="2028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600" dirty="0"/>
              <a:t>Se le ha otorgado el derecho a recibir los beneficios del Seguro por </a:t>
            </a:r>
            <a:r>
              <a:rPr lang="es-US" sz="2600" dirty="0" smtClean="0"/>
              <a:t>incapacidad </a:t>
            </a:r>
            <a:r>
              <a:rPr lang="es-US" sz="2600" dirty="0"/>
              <a:t>del Seguro Social (SSDI) p</a:t>
            </a:r>
            <a:r>
              <a:rPr lang="es-US" sz="2600" b="1" dirty="0"/>
              <a:t>or 24 meses.</a:t>
            </a:r>
            <a:r>
              <a:rPr lang="es-US" sz="2600" dirty="0"/>
              <a:t> Si tiene esclerosis lateral amiotrófica, Medicare comienza el primer mes en que le otorgan el SSDI.</a:t>
            </a:r>
            <a:endParaRPr lang="es-US" sz="2600" b="1" dirty="0"/>
          </a:p>
        </p:txBody>
      </p:sp>
      <p:sp>
        <p:nvSpPr>
          <p:cNvPr id="8" name="Date Placeholder 7"/>
          <p:cNvSpPr>
            <a:spLocks noGrp="1"/>
          </p:cNvSpPr>
          <p:nvPr>
            <p:ph type="dt" sz="half" idx="10"/>
          </p:nvPr>
        </p:nvSpPr>
        <p:spPr/>
        <p:txBody>
          <a:bodyPr/>
          <a:lstStyle/>
          <a:p>
            <a:r>
              <a:rPr lang="es-US" dirty="0">
                <a:solidFill>
                  <a:prstClr val="black">
                    <a:tint val="75000"/>
                  </a:prstClr>
                </a:solidFill>
              </a:rPr>
              <a:t>Julio de 2017</a:t>
            </a:r>
          </a:p>
        </p:txBody>
      </p:sp>
      <p:sp>
        <p:nvSpPr>
          <p:cNvPr id="11" name="Footer Placeholder 10"/>
          <p:cNvSpPr>
            <a:spLocks noGrp="1"/>
          </p:cNvSpPr>
          <p:nvPr>
            <p:ph type="ftr" sz="quarter" idx="11"/>
          </p:nvPr>
        </p:nvSpPr>
        <p:spPr/>
        <p:txBody>
          <a:bodyPr/>
          <a:lstStyle/>
          <a:p>
            <a:r>
              <a:rPr lang="es-US" dirty="0">
                <a:solidFill>
                  <a:prstClr val="black">
                    <a:tint val="75000"/>
                  </a:prstClr>
                </a:solidFill>
              </a:rPr>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solidFill>
                  <a:prstClr val="black">
                    <a:tint val="75000"/>
                  </a:prstClr>
                </a:solidFill>
              </a:rPr>
              <a:pPr/>
              <a:t>46</a:t>
            </a:fld>
            <a:endParaRPr lang="es-US" dirty="0">
              <a:solidFill>
                <a:prstClr val="black">
                  <a:tint val="75000"/>
                </a:prstClr>
              </a:solidFill>
            </a:endParaRPr>
          </a:p>
        </p:txBody>
      </p:sp>
    </p:spTree>
    <p:extLst>
      <p:ext uri="{BB962C8B-B14F-4D97-AF65-F5344CB8AC3E}">
        <p14:creationId xmlns:p14="http://schemas.microsoft.com/office/powerpoint/2010/main" val="8104442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91796"/>
            <a:ext cx="8515349" cy="688243"/>
          </a:xfrm>
        </p:spPr>
        <p:txBody>
          <a:bodyPr anchor="t">
            <a:normAutofit fontScale="90000"/>
          </a:bodyPr>
          <a:lstStyle/>
          <a:p>
            <a:r>
              <a:rPr lang="es-US" dirty="0" smtClean="0"/>
              <a:t>Inscripción a Medicare basada </a:t>
            </a:r>
            <a:br>
              <a:rPr lang="es-US" dirty="0" smtClean="0"/>
            </a:br>
            <a:r>
              <a:rPr lang="es-US" dirty="0" smtClean="0"/>
              <a:t>enfermedad renal en etapa terminal (ESRD)</a:t>
            </a:r>
            <a:r>
              <a:rPr dirty="0"/>
              <a:t/>
            </a:r>
            <a:br>
              <a:rPr dirty="0"/>
            </a:br>
            <a:endParaRPr lang="es-US" dirty="0"/>
          </a:p>
        </p:txBody>
      </p:sp>
      <p:sp>
        <p:nvSpPr>
          <p:cNvPr id="18" name="Title 1"/>
          <p:cNvSpPr txBox="1">
            <a:spLocks/>
          </p:cNvSpPr>
          <p:nvPr/>
        </p:nvSpPr>
        <p:spPr>
          <a:xfrm>
            <a:off x="563601" y="1850769"/>
            <a:ext cx="2384543" cy="1218307"/>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400" dirty="0">
                <a:solidFill>
                  <a:srgbClr val="002060"/>
                </a:solidFill>
                <a:latin typeface="+mn-lt"/>
              </a:rPr>
              <a:t>para inscribirse en la </a:t>
            </a:r>
            <a:r>
              <a:rPr lang="es-US" sz="2400" b="1" dirty="0">
                <a:solidFill>
                  <a:srgbClr val="002060"/>
                </a:solidFill>
                <a:latin typeface="+mn-lt"/>
              </a:rPr>
              <a:t>Parte A y Parte B </a:t>
            </a:r>
            <a:r>
              <a:rPr lang="es-US" sz="2400" dirty="0">
                <a:solidFill>
                  <a:srgbClr val="002060"/>
                </a:solidFill>
                <a:latin typeface="+mn-lt"/>
              </a:rPr>
              <a:t>debido a que padece enfermedad renal en etapa terminal </a:t>
            </a:r>
            <a:r>
              <a:rPr lang="es-US" sz="2400" b="1" dirty="0">
                <a:solidFill>
                  <a:srgbClr val="002060"/>
                </a:solidFill>
                <a:latin typeface="+mn-lt"/>
              </a:rPr>
              <a:t>(ESRD).</a:t>
            </a:r>
            <a:endParaRPr lang="es-US" sz="2800" dirty="0">
              <a:solidFill>
                <a:srgbClr val="002060"/>
              </a:solidFill>
              <a:latin typeface="+mn-lt"/>
            </a:endParaRPr>
          </a:p>
        </p:txBody>
      </p:sp>
      <p:cxnSp>
        <p:nvCxnSpPr>
          <p:cNvPr id="12" name="Straight Connector 11" title="línea"/>
          <p:cNvCxnSpPr>
            <a:cxnSpLocks/>
          </p:cNvCxnSpPr>
          <p:nvPr/>
        </p:nvCxnSpPr>
        <p:spPr>
          <a:xfrm flipV="1">
            <a:off x="2988511" y="1384033"/>
            <a:ext cx="0" cy="28634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Una imagen que contiene una persona, interior&#10;&#10;Descripción generada con alta confianza" title="imagen del formulario CMS 2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8253" y="1286318"/>
            <a:ext cx="1534247" cy="1412213"/>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sp>
        <p:nvSpPr>
          <p:cNvPr id="16" name="TextBox 15" title="instructions for getting doctor or dialysis center to complete form CMS 2718"/>
          <p:cNvSpPr txBox="1"/>
          <p:nvPr/>
        </p:nvSpPr>
        <p:spPr>
          <a:xfrm>
            <a:off x="5291815" y="1286317"/>
            <a:ext cx="3328310" cy="1200329"/>
          </a:xfrm>
          <a:prstGeom prst="rect">
            <a:avLst/>
          </a:prstGeom>
          <a:noFill/>
        </p:spPr>
        <p:txBody>
          <a:bodyPr wrap="square" rtlCol="0">
            <a:spAutoFit/>
          </a:bodyPr>
          <a:lstStyle/>
          <a:p>
            <a:r>
              <a:rPr lang="es-US" sz="2400" dirty="0">
                <a:solidFill>
                  <a:srgbClr val="002060"/>
                </a:solidFill>
              </a:rPr>
              <a:t>Solicite al médico/centro de diálisis que </a:t>
            </a:r>
            <a:r>
              <a:rPr lang="es-US" sz="2400" b="1" dirty="0">
                <a:solidFill>
                  <a:srgbClr val="002060"/>
                </a:solidFill>
              </a:rPr>
              <a:t>complete </a:t>
            </a:r>
          </a:p>
          <a:p>
            <a:r>
              <a:rPr lang="es-US" sz="2400" b="1" dirty="0">
                <a:solidFill>
                  <a:srgbClr val="002060"/>
                </a:solidFill>
              </a:rPr>
              <a:t>el Formulario CMS-2728</a:t>
            </a:r>
          </a:p>
        </p:txBody>
      </p:sp>
      <p:pic>
        <p:nvPicPr>
          <p:cNvPr id="6" name="Picture 5" descr="SSA logo" title="SSA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3235" y="3014949"/>
            <a:ext cx="1505972" cy="1510324"/>
          </a:xfrm>
          <a:prstGeom prst="rect">
            <a:avLst/>
          </a:prstGeom>
        </p:spPr>
      </p:pic>
      <p:sp>
        <p:nvSpPr>
          <p:cNvPr id="21" name="TextBox 20"/>
          <p:cNvSpPr txBox="1"/>
          <p:nvPr/>
        </p:nvSpPr>
        <p:spPr>
          <a:xfrm>
            <a:off x="5450515" y="3293451"/>
            <a:ext cx="3064836" cy="1200329"/>
          </a:xfrm>
          <a:prstGeom prst="rect">
            <a:avLst/>
          </a:prstGeom>
          <a:noFill/>
        </p:spPr>
        <p:txBody>
          <a:bodyPr wrap="square" rtlCol="0">
            <a:spAutoFit/>
          </a:bodyPr>
          <a:lstStyle/>
          <a:p>
            <a:r>
              <a:rPr lang="es-US" sz="2400" b="1" dirty="0">
                <a:solidFill>
                  <a:srgbClr val="002060"/>
                </a:solidFill>
              </a:rPr>
              <a:t>Después</a:t>
            </a:r>
            <a:r>
              <a:rPr lang="es-US" sz="2400" dirty="0">
                <a:solidFill>
                  <a:srgbClr val="002060"/>
                </a:solidFill>
              </a:rPr>
              <a:t>, inscríbase en la oficina local del Seguro Social.</a:t>
            </a:r>
          </a:p>
        </p:txBody>
      </p:sp>
      <p:sp>
        <p:nvSpPr>
          <p:cNvPr id="3" name="Date Placeholder 2"/>
          <p:cNvSpPr>
            <a:spLocks noGrp="1"/>
          </p:cNvSpPr>
          <p:nvPr>
            <p:ph type="dt" sz="half" idx="2"/>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F922322E-5CA7-4921-AFEC-52763614E2D4}" type="slidenum">
              <a:rPr lang="en-US" smtClean="0"/>
              <a:pPr/>
              <a:t>47</a:t>
            </a:fld>
            <a:endParaRPr lang="es-US" dirty="0"/>
          </a:p>
        </p:txBody>
      </p:sp>
    </p:spTree>
    <p:extLst>
      <p:ext uri="{BB962C8B-B14F-4D97-AF65-F5344CB8AC3E}">
        <p14:creationId xmlns:p14="http://schemas.microsoft.com/office/powerpoint/2010/main" val="2179537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s-US" dirty="0" smtClean="0"/>
              <a:t>Medicare y enfermedad renal en etapa terminal (ESRD): Opciones de cobertura de Medicare</a:t>
            </a:r>
          </a:p>
        </p:txBody>
      </p:sp>
      <p:graphicFrame>
        <p:nvGraphicFramePr>
          <p:cNvPr id="3" name="Diagram 2" title="diagram of coverage choices for people with ESRD"/>
          <p:cNvGraphicFramePr/>
          <p:nvPr>
            <p:extLst>
              <p:ext uri="{D42A27DB-BD31-4B8C-83A1-F6EECF244321}">
                <p14:modId xmlns:p14="http://schemas.microsoft.com/office/powerpoint/2010/main" val="1645697404"/>
              </p:ext>
            </p:extLst>
          </p:nvPr>
        </p:nvGraphicFramePr>
        <p:xfrm>
          <a:off x="1390651" y="84018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9"/>
          <p:cNvSpPr>
            <a:spLocks noGrp="1"/>
          </p:cNvSpPr>
          <p:nvPr>
            <p:ph type="dt" sz="half" idx="10"/>
          </p:nvPr>
        </p:nvSpPr>
        <p:spPr/>
        <p:txBody>
          <a:bodyPr/>
          <a:lstStyle/>
          <a:p>
            <a:r>
              <a:rPr lang="es-US" dirty="0">
                <a:solidFill>
                  <a:prstClr val="black">
                    <a:tint val="75000"/>
                  </a:prstClr>
                </a:solidFill>
              </a:rPr>
              <a:t>Julio de 2017</a:t>
            </a:r>
          </a:p>
        </p:txBody>
      </p:sp>
      <p:sp>
        <p:nvSpPr>
          <p:cNvPr id="11" name="Footer Placeholder 10"/>
          <p:cNvSpPr>
            <a:spLocks noGrp="1"/>
          </p:cNvSpPr>
          <p:nvPr>
            <p:ph type="ftr" sz="quarter" idx="11"/>
          </p:nvPr>
        </p:nvSpPr>
        <p:spPr/>
        <p:txBody>
          <a:bodyPr/>
          <a:lstStyle/>
          <a:p>
            <a:r>
              <a:rPr lang="es-US" dirty="0">
                <a:solidFill>
                  <a:prstClr val="black">
                    <a:tint val="75000"/>
                  </a:prstClr>
                </a:solidFill>
              </a:rPr>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solidFill>
                  <a:prstClr val="black">
                    <a:tint val="75000"/>
                  </a:prstClr>
                </a:solidFill>
              </a:rPr>
              <a:pPr/>
              <a:t>48</a:t>
            </a:fld>
            <a:endParaRPr lang="es-US" dirty="0">
              <a:solidFill>
                <a:prstClr val="black">
                  <a:tint val="75000"/>
                </a:prstClr>
              </a:solidFill>
            </a:endParaRPr>
          </a:p>
        </p:txBody>
      </p:sp>
    </p:spTree>
    <p:extLst>
      <p:ext uri="{BB962C8B-B14F-4D97-AF65-F5344CB8AC3E}">
        <p14:creationId xmlns:p14="http://schemas.microsoft.com/office/powerpoint/2010/main" val="13662749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9103" y="-84664"/>
            <a:ext cx="7456248" cy="602943"/>
          </a:xfrm>
        </p:spPr>
        <p:txBody>
          <a:bodyPr anchor="t">
            <a:normAutofit fontScale="90000"/>
          </a:bodyPr>
          <a:lstStyle/>
          <a:p>
            <a:r>
              <a:rPr lang="es-US" sz="2400" dirty="0"/>
              <a:t>Cuándo comienza la cobertura para las personas con enfermedad renal en etapa terminal (ESRD)</a:t>
            </a:r>
            <a:r>
              <a:rPr dirty="0"/>
              <a:t/>
            </a:r>
            <a:br>
              <a:rPr dirty="0"/>
            </a:br>
            <a:endParaRPr lang="es-US" sz="2000" dirty="0"/>
          </a:p>
        </p:txBody>
      </p:sp>
      <p:sp>
        <p:nvSpPr>
          <p:cNvPr id="18" name="Title 1"/>
          <p:cNvSpPr txBox="1">
            <a:spLocks/>
          </p:cNvSpPr>
          <p:nvPr/>
        </p:nvSpPr>
        <p:spPr>
          <a:xfrm>
            <a:off x="372690" y="940790"/>
            <a:ext cx="3527949" cy="997064"/>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s-US" sz="1700" b="1" dirty="0">
                <a:latin typeface="Calibri"/>
              </a:rPr>
              <a:t>Para la mayoría de las personas </a:t>
            </a:r>
            <a:r>
              <a:rPr lang="es-US" sz="1700" dirty="0">
                <a:latin typeface="Calibri"/>
              </a:rPr>
              <a:t>con enfermedad renal en etapa terminal (</a:t>
            </a:r>
            <a:r>
              <a:rPr lang="es-US" sz="1700" b="1" dirty="0">
                <a:latin typeface="Calibri"/>
              </a:rPr>
              <a:t>ESRD),</a:t>
            </a:r>
            <a:r>
              <a:rPr lang="es-US" sz="1700" dirty="0">
                <a:latin typeface="Calibri"/>
              </a:rPr>
              <a:t> la cobertura de Medicare comienza…</a:t>
            </a:r>
          </a:p>
        </p:txBody>
      </p:sp>
      <p:pic>
        <p:nvPicPr>
          <p:cNvPr id="14" name="Picture 13" descr="Imagen de un calendario de 4 meses" title="Cuándo comienza la cobertura para personas con ES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103" y="1971726"/>
            <a:ext cx="1746523" cy="1580921"/>
          </a:xfrm>
          <a:prstGeom prst="rect">
            <a:avLst/>
          </a:prstGeom>
        </p:spPr>
      </p:pic>
      <p:sp>
        <p:nvSpPr>
          <p:cNvPr id="13" name="TextBox 12"/>
          <p:cNvSpPr txBox="1"/>
          <p:nvPr/>
        </p:nvSpPr>
        <p:spPr>
          <a:xfrm>
            <a:off x="503737" y="3534929"/>
            <a:ext cx="3398012" cy="369332"/>
          </a:xfrm>
          <a:prstGeom prst="rect">
            <a:avLst/>
          </a:prstGeom>
          <a:noFill/>
        </p:spPr>
        <p:txBody>
          <a:bodyPr wrap="square" rtlCol="0">
            <a:spAutoFit/>
          </a:bodyPr>
          <a:lstStyle/>
          <a:p>
            <a:pPr>
              <a:defRPr/>
            </a:pPr>
            <a:r>
              <a:rPr lang="es-US" sz="1800" b="1" dirty="0">
                <a:latin typeface="Calibri"/>
              </a:rPr>
              <a:t>Día 1 del 4to mes de diálisis</a:t>
            </a:r>
            <a:endParaRPr lang="es-US" sz="1800" dirty="0">
              <a:latin typeface="Calibri"/>
            </a:endParaRPr>
          </a:p>
        </p:txBody>
      </p:sp>
      <p:sp>
        <p:nvSpPr>
          <p:cNvPr id="7" name="Rectangle 6"/>
          <p:cNvSpPr/>
          <p:nvPr/>
        </p:nvSpPr>
        <p:spPr>
          <a:xfrm>
            <a:off x="156353" y="3864980"/>
            <a:ext cx="3960623" cy="877163"/>
          </a:xfrm>
          <a:prstGeom prst="rect">
            <a:avLst/>
          </a:prstGeom>
        </p:spPr>
        <p:txBody>
          <a:bodyPr wrap="square">
            <a:spAutoFit/>
          </a:bodyPr>
          <a:lstStyle/>
          <a:p>
            <a:pPr fontAlgn="base"/>
            <a:r>
              <a:rPr lang="es-US" sz="1700" dirty="0"/>
              <a:t>Si está cubierto por un plan de salud grupal de empleador, es posible que éste pague los primeros 3 meses de diálisis.</a:t>
            </a:r>
          </a:p>
        </p:txBody>
      </p:sp>
      <p:cxnSp>
        <p:nvCxnSpPr>
          <p:cNvPr id="12" name="Straight Connector 11" title="línea"/>
          <p:cNvCxnSpPr>
            <a:cxnSpLocks/>
          </p:cNvCxnSpPr>
          <p:nvPr/>
        </p:nvCxnSpPr>
        <p:spPr>
          <a:xfrm flipV="1">
            <a:off x="4174024" y="1202589"/>
            <a:ext cx="21701" cy="358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283936" y="814773"/>
            <a:ext cx="4389803" cy="1414368"/>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s-US" sz="1700" b="1" dirty="0">
                <a:latin typeface="Calibri"/>
              </a:rPr>
              <a:t>Para algunas personas </a:t>
            </a:r>
            <a:r>
              <a:rPr lang="es-US" sz="1700" dirty="0">
                <a:latin typeface="Calibri"/>
              </a:rPr>
              <a:t>con </a:t>
            </a:r>
            <a:r>
              <a:rPr lang="es-US" sz="1700" b="1" dirty="0">
                <a:latin typeface="Calibri"/>
              </a:rPr>
              <a:t>ESRD,</a:t>
            </a:r>
            <a:r>
              <a:rPr lang="es-US" sz="1700" dirty="0">
                <a:latin typeface="Calibri"/>
              </a:rPr>
              <a:t> si reciben un trasplante renal o cumplen con determinadas condiciones específicas de diálisis en el </a:t>
            </a:r>
            <a:r>
              <a:rPr lang="es-US" sz="1700" b="1" dirty="0">
                <a:latin typeface="Calibri"/>
              </a:rPr>
              <a:t>hogar</a:t>
            </a:r>
            <a:r>
              <a:rPr lang="es-US" sz="1700" dirty="0">
                <a:latin typeface="Calibri"/>
              </a:rPr>
              <a:t>, la cobertura de Medicare comienza…</a:t>
            </a:r>
          </a:p>
        </p:txBody>
      </p:sp>
      <p:pic>
        <p:nvPicPr>
          <p:cNvPr id="15" name="Picture 14" descr="Imagen de un calendario de 1 mes que muestra el primer día del primer mes de diálisis." title="Cuándo comienza la cobertura para personas con ES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2338" y="2252055"/>
            <a:ext cx="1773015" cy="1612923"/>
          </a:xfrm>
          <a:prstGeom prst="rect">
            <a:avLst/>
          </a:prstGeom>
          <a:noFill/>
          <a:ln>
            <a:noFill/>
          </a:ln>
        </p:spPr>
      </p:pic>
      <p:sp>
        <p:nvSpPr>
          <p:cNvPr id="19" name="TextBox 18"/>
          <p:cNvSpPr txBox="1"/>
          <p:nvPr/>
        </p:nvSpPr>
        <p:spPr>
          <a:xfrm>
            <a:off x="4914900" y="4012204"/>
            <a:ext cx="3095625" cy="615553"/>
          </a:xfrm>
          <a:prstGeom prst="rect">
            <a:avLst/>
          </a:prstGeom>
          <a:noFill/>
        </p:spPr>
        <p:txBody>
          <a:bodyPr wrap="square" rtlCol="0">
            <a:spAutoFit/>
          </a:bodyPr>
          <a:lstStyle/>
          <a:p>
            <a:pPr>
              <a:defRPr/>
            </a:pPr>
            <a:r>
              <a:rPr lang="es-US" sz="1700" b="1" dirty="0">
                <a:latin typeface="Calibri"/>
              </a:rPr>
              <a:t>Inmediatamente </a:t>
            </a:r>
            <a:r>
              <a:rPr lang="es-US" sz="1700" dirty="0">
                <a:latin typeface="Calibri"/>
              </a:rPr>
              <a:t>o el </a:t>
            </a:r>
            <a:r>
              <a:rPr lang="es-US" sz="1700" b="1" dirty="0">
                <a:latin typeface="Calibri"/>
              </a:rPr>
              <a:t>Día 1 del </a:t>
            </a:r>
            <a:r>
              <a:rPr sz="1700" dirty="0"/>
              <a:t/>
            </a:r>
            <a:br>
              <a:rPr sz="1700" dirty="0"/>
            </a:br>
            <a:r>
              <a:rPr lang="es-US" sz="1700" b="1" dirty="0">
                <a:latin typeface="Calibri"/>
              </a:rPr>
              <a:t>1er mes de diálisis</a:t>
            </a:r>
            <a:endParaRPr lang="es-US" sz="1700" dirty="0">
              <a:latin typeface="Calibri"/>
            </a:endParaRPr>
          </a:p>
        </p:txBody>
      </p:sp>
      <p:sp>
        <p:nvSpPr>
          <p:cNvPr id="3" name="Date Placeholder 2"/>
          <p:cNvSpPr>
            <a:spLocks noGrp="1"/>
          </p:cNvSpPr>
          <p:nvPr>
            <p:ph type="dt" sz="half" idx="2"/>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F922322E-5CA7-4921-AFEC-52763614E2D4}" type="slidenum">
              <a:rPr lang="en-US" smtClean="0"/>
              <a:pPr/>
              <a:t>49</a:t>
            </a:fld>
            <a:endParaRPr lang="es-US" dirty="0"/>
          </a:p>
        </p:txBody>
      </p:sp>
    </p:spTree>
    <p:extLst>
      <p:ext uri="{BB962C8B-B14F-4D97-AF65-F5344CB8AC3E}">
        <p14:creationId xmlns:p14="http://schemas.microsoft.com/office/powerpoint/2010/main" val="375842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
            <a:ext cx="8289571" cy="685800"/>
          </a:xfrm>
        </p:spPr>
        <p:txBody>
          <a:bodyPr>
            <a:normAutofit/>
          </a:bodyPr>
          <a:lstStyle/>
          <a:p>
            <a:r>
              <a:rPr lang="es-US" b="1" dirty="0" smtClean="0"/>
              <a:t>¿Cuáles son las agencias responsables de Medicare?</a:t>
            </a:r>
            <a:endParaRPr lang="es-US" b="1" dirty="0"/>
          </a:p>
        </p:txBody>
      </p:sp>
      <p:sp>
        <p:nvSpPr>
          <p:cNvPr id="5" name="Left Brace 4" title="Bracket que indica SSA y RRB"/>
          <p:cNvSpPr/>
          <p:nvPr/>
        </p:nvSpPr>
        <p:spPr>
          <a:xfrm rot="5400000">
            <a:off x="2205369" y="-289457"/>
            <a:ext cx="385168" cy="2687885"/>
          </a:xfrm>
          <a:prstGeom prst="leftBrace">
            <a:avLst>
              <a:gd name="adj1" fmla="val 8333"/>
              <a:gd name="adj2" fmla="val 495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1" dirty="0"/>
          </a:p>
        </p:txBody>
      </p:sp>
      <p:sp>
        <p:nvSpPr>
          <p:cNvPr id="6" name="TextBox 5"/>
          <p:cNvSpPr txBox="1"/>
          <p:nvPr/>
        </p:nvSpPr>
        <p:spPr>
          <a:xfrm flipH="1">
            <a:off x="1054012" y="1070754"/>
            <a:ext cx="2723509" cy="1200329"/>
          </a:xfrm>
          <a:prstGeom prst="rect">
            <a:avLst/>
          </a:prstGeom>
          <a:noFill/>
        </p:spPr>
        <p:txBody>
          <a:bodyPr wrap="square" rtlCol="0">
            <a:spAutoFit/>
          </a:bodyPr>
          <a:lstStyle/>
          <a:p>
            <a:pPr algn="ctr"/>
            <a:r>
              <a:rPr lang="es-US" sz="1800" b="1" dirty="0"/>
              <a:t>Se encargan de la inscripción, las primas y las tarjetas de reemplazo de Medicare</a:t>
            </a:r>
          </a:p>
        </p:txBody>
      </p:sp>
      <p:pic>
        <p:nvPicPr>
          <p:cNvPr id="13" name="Picture 12" title="Logo del seguro social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988" y="1967165"/>
            <a:ext cx="1295765" cy="1299883"/>
          </a:xfrm>
          <a:prstGeom prst="rect">
            <a:avLst/>
          </a:prstGeom>
        </p:spPr>
      </p:pic>
      <p:sp>
        <p:nvSpPr>
          <p:cNvPr id="15" name="Rectangle 14"/>
          <p:cNvSpPr/>
          <p:nvPr/>
        </p:nvSpPr>
        <p:spPr>
          <a:xfrm>
            <a:off x="228476" y="3303813"/>
            <a:ext cx="2356267" cy="1200329"/>
          </a:xfrm>
          <a:prstGeom prst="rect">
            <a:avLst/>
          </a:prstGeom>
        </p:spPr>
        <p:txBody>
          <a:bodyPr wrap="square">
            <a:spAutoFit/>
          </a:bodyPr>
          <a:lstStyle/>
          <a:p>
            <a:pPr>
              <a:spcBef>
                <a:spcPts val="451"/>
              </a:spcBef>
              <a:spcAft>
                <a:spcPts val="1351"/>
              </a:spcAft>
            </a:pPr>
            <a:r>
              <a:rPr lang="es-US" dirty="0" smtClean="0"/>
              <a:t>La </a:t>
            </a:r>
            <a:r>
              <a:rPr lang="es-US" sz="1800" b="1" dirty="0">
                <a:solidFill>
                  <a:prstClr val="black"/>
                </a:solidFill>
              </a:rPr>
              <a:t>Administración del Seguro Social </a:t>
            </a:r>
            <a:r>
              <a:rPr lang="es-US" sz="1800" dirty="0">
                <a:solidFill>
                  <a:prstClr val="black"/>
                </a:solidFill>
              </a:rPr>
              <a:t>(SSA) se encarga de inscribir a la mayoría de las personas en Medicare</a:t>
            </a:r>
          </a:p>
        </p:txBody>
      </p:sp>
      <p:pic>
        <p:nvPicPr>
          <p:cNvPr id="19" name="Picture 18" title="RRB logo"/>
          <p:cNvPicPr/>
          <p:nvPr/>
        </p:nvPicPr>
        <p:blipFill rotWithShape="1">
          <a:blip r:embed="rId4" cstate="email">
            <a:extLst>
              <a:ext uri="{28A0092B-C50C-407E-A947-70E740481C1C}">
                <a14:useLocalDpi xmlns:a14="http://schemas.microsoft.com/office/drawing/2010/main"/>
              </a:ext>
            </a:extLst>
          </a:blip>
          <a:srcRect t="8125" b="8516"/>
          <a:stretch/>
        </p:blipFill>
        <p:spPr>
          <a:xfrm>
            <a:off x="3154096" y="1967167"/>
            <a:ext cx="1624709" cy="1362313"/>
          </a:xfrm>
          <a:prstGeom prst="rect">
            <a:avLst/>
          </a:prstGeom>
        </p:spPr>
      </p:pic>
      <p:sp>
        <p:nvSpPr>
          <p:cNvPr id="16" name="Rectangle 15"/>
          <p:cNvSpPr/>
          <p:nvPr/>
        </p:nvSpPr>
        <p:spPr>
          <a:xfrm>
            <a:off x="2755886" y="3273917"/>
            <a:ext cx="2215733" cy="1200329"/>
          </a:xfrm>
          <a:prstGeom prst="rect">
            <a:avLst/>
          </a:prstGeom>
        </p:spPr>
        <p:txBody>
          <a:bodyPr wrap="square">
            <a:spAutoFit/>
          </a:bodyPr>
          <a:lstStyle/>
          <a:p>
            <a:pPr>
              <a:spcBef>
                <a:spcPts val="451"/>
              </a:spcBef>
              <a:spcAft>
                <a:spcPts val="900"/>
              </a:spcAft>
            </a:pPr>
            <a:r>
              <a:rPr lang="es-US" dirty="0" smtClean="0"/>
              <a:t>La</a:t>
            </a:r>
            <a:r>
              <a:rPr lang="es-US" sz="1800" b="1" dirty="0">
                <a:solidFill>
                  <a:prstClr val="black"/>
                </a:solidFill>
              </a:rPr>
              <a:t> Junta de Retiro Ferroviario </a:t>
            </a:r>
            <a:r>
              <a:rPr lang="es-US" sz="1800" dirty="0">
                <a:solidFill>
                  <a:prstClr val="black"/>
                </a:solidFill>
              </a:rPr>
              <a:t>(RRB) inscribe a los jubilados ferroviarios en Medicare</a:t>
            </a:r>
          </a:p>
        </p:txBody>
      </p:sp>
      <p:cxnSp>
        <p:nvCxnSpPr>
          <p:cNvPr id="3" name="Straight Connector 2" title="línea dividiendo"/>
          <p:cNvCxnSpPr/>
          <p:nvPr/>
        </p:nvCxnSpPr>
        <p:spPr>
          <a:xfrm>
            <a:off x="5149521" y="1070753"/>
            <a:ext cx="12031" cy="340349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flipH="1">
            <a:off x="5736871" y="1216059"/>
            <a:ext cx="2956468" cy="461665"/>
          </a:xfrm>
          <a:prstGeom prst="rect">
            <a:avLst/>
          </a:prstGeom>
          <a:noFill/>
        </p:spPr>
        <p:txBody>
          <a:bodyPr wrap="square" rtlCol="0">
            <a:spAutoFit/>
          </a:bodyPr>
          <a:lstStyle/>
          <a:p>
            <a:pPr algn="ctr"/>
            <a:r>
              <a:rPr lang="es-US" sz="2400" b="1" dirty="0">
                <a:solidFill>
                  <a:srgbClr val="002060"/>
                </a:solidFill>
              </a:rPr>
              <a:t>Nosotros nos encargamos del resto</a:t>
            </a:r>
            <a:endParaRPr lang="es-US" sz="2400" b="1" dirty="0"/>
          </a:p>
        </p:txBody>
      </p:sp>
      <p:pic>
        <p:nvPicPr>
          <p:cNvPr id="12" name="Content Placeholder 11" title="CMS Logo"/>
          <p:cNvPicPr>
            <a:picLocks noGrp="1" noChangeAspect="1"/>
          </p:cNvPicPr>
          <p:nvPr>
            <p:ph sz="half" idx="4294967295"/>
          </p:nvPr>
        </p:nvPicPr>
        <p:blipFill>
          <a:blip r:embed="rId5" cstate="email">
            <a:extLst>
              <a:ext uri="{28A0092B-C50C-407E-A947-70E740481C1C}">
                <a14:useLocalDpi xmlns:a14="http://schemas.microsoft.com/office/drawing/2010/main"/>
              </a:ext>
            </a:extLst>
          </a:blip>
          <a:stretch>
            <a:fillRect/>
          </a:stretch>
        </p:blipFill>
        <p:spPr>
          <a:xfrm>
            <a:off x="5780092" y="1967165"/>
            <a:ext cx="2735259" cy="942291"/>
          </a:xfrm>
        </p:spPr>
      </p:pic>
      <p:sp>
        <p:nvSpPr>
          <p:cNvPr id="14" name="Rectangle 13"/>
          <p:cNvSpPr/>
          <p:nvPr/>
        </p:nvSpPr>
        <p:spPr>
          <a:xfrm>
            <a:off x="5631249" y="3298264"/>
            <a:ext cx="3710804" cy="1443985"/>
          </a:xfrm>
          <a:prstGeom prst="rect">
            <a:avLst/>
          </a:prstGeom>
        </p:spPr>
        <p:txBody>
          <a:bodyPr wrap="square">
            <a:spAutoFit/>
          </a:bodyPr>
          <a:lstStyle/>
          <a:p>
            <a:pPr>
              <a:spcBef>
                <a:spcPts val="451"/>
              </a:spcBef>
              <a:spcAft>
                <a:spcPts val="1351"/>
              </a:spcAft>
            </a:pPr>
            <a:r>
              <a:rPr lang="es-US" dirty="0" smtClean="0"/>
              <a:t>Los</a:t>
            </a:r>
            <a:r>
              <a:rPr lang="es-US" sz="1800" b="1" dirty="0">
                <a:solidFill>
                  <a:prstClr val="black"/>
                </a:solidFill>
              </a:rPr>
              <a:t> Centros de Servicios de Medicare y Medicaid </a:t>
            </a:r>
            <a:r>
              <a:rPr lang="es-US" sz="1800" dirty="0">
                <a:solidFill>
                  <a:prstClr val="black"/>
                </a:solidFill>
              </a:rPr>
              <a:t>(CMS) administran el programa Medicare</a:t>
            </a:r>
          </a:p>
          <a:p>
            <a:pPr>
              <a:spcBef>
                <a:spcPts val="451"/>
              </a:spcBef>
              <a:spcAft>
                <a:spcPts val="1351"/>
              </a:spcAft>
            </a:pPr>
            <a:endParaRPr lang="es-US" sz="1800" dirty="0">
              <a:solidFill>
                <a:prstClr val="black"/>
              </a:solidFill>
              <a:ea typeface="Calibri"/>
              <a:cs typeface="Times New Roman"/>
            </a:endParaRPr>
          </a:p>
        </p:txBody>
      </p:sp>
      <p:sp>
        <p:nvSpPr>
          <p:cNvPr id="9" name="Date Placeholder 8"/>
          <p:cNvSpPr>
            <a:spLocks noGrp="1"/>
          </p:cNvSpPr>
          <p:nvPr>
            <p:ph type="dt" sz="half" idx="10"/>
          </p:nvPr>
        </p:nvSpPr>
        <p:spPr/>
        <p:txBody>
          <a:bodyPr/>
          <a:lstStyle/>
          <a:p>
            <a:r>
              <a:rPr lang="es-US" dirty="0" smtClean="0"/>
              <a:t>Julio de 2017</a:t>
            </a:r>
          </a:p>
        </p:txBody>
      </p:sp>
      <p:sp>
        <p:nvSpPr>
          <p:cNvPr id="10" name="Footer Placeholder 9"/>
          <p:cNvSpPr>
            <a:spLocks noGrp="1"/>
          </p:cNvSpPr>
          <p:nvPr>
            <p:ph type="ftr" sz="quarter" idx="11"/>
          </p:nvPr>
        </p:nvSpPr>
        <p:spPr/>
        <p:txBody>
          <a:bodyPr/>
          <a:lstStyle/>
          <a:p>
            <a:r>
              <a:rPr lang="es-US" dirty="0" smtClean="0"/>
              <a:t>Medicare 101</a:t>
            </a:r>
          </a:p>
        </p:txBody>
      </p:sp>
      <p:sp>
        <p:nvSpPr>
          <p:cNvPr id="11" name="Slide Number Placeholder 10"/>
          <p:cNvSpPr>
            <a:spLocks noGrp="1"/>
          </p:cNvSpPr>
          <p:nvPr>
            <p:ph type="sldNum" sz="quarter" idx="12"/>
          </p:nvPr>
        </p:nvSpPr>
        <p:spPr/>
        <p:txBody>
          <a:bodyPr/>
          <a:lstStyle/>
          <a:p>
            <a:fld id="{F62912B7-67D0-4C7F-B2EE-F336CB0BE48F}" type="slidenum">
              <a:rPr lang="en-US" smtClean="0"/>
              <a:t>5</a:t>
            </a:fld>
            <a:endParaRPr lang="es-US" dirty="0"/>
          </a:p>
        </p:txBody>
      </p:sp>
    </p:spTree>
    <p:extLst>
      <p:ext uri="{BB962C8B-B14F-4D97-AF65-F5344CB8AC3E}">
        <p14:creationId xmlns:p14="http://schemas.microsoft.com/office/powerpoint/2010/main" val="717868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
            <a:ext cx="7886700" cy="1066800"/>
          </a:xfrm>
          <a:prstGeom prst="rect">
            <a:avLst/>
          </a:prstGeom>
        </p:spPr>
        <p:txBody>
          <a:bodyPr anchor="ctr"/>
          <a:lstStyle/>
          <a:p>
            <a:r>
              <a:rPr lang="es-US" sz="3200" b="1" dirty="0"/>
              <a:t>Lección 2: </a:t>
            </a:r>
            <a:r>
              <a:rPr lang="es-US" sz="3200" b="1" dirty="0" smtClean="0"/>
              <a:t/>
            </a:r>
            <a:br>
              <a:rPr lang="es-US" sz="3200" b="1" dirty="0" smtClean="0"/>
            </a:br>
            <a:r>
              <a:rPr lang="es-US" sz="3200" b="1" dirty="0" smtClean="0"/>
              <a:t>Opciones </a:t>
            </a:r>
            <a:r>
              <a:rPr lang="es-US" sz="3200" b="1" dirty="0"/>
              <a:t>de cobertura de Medicare</a:t>
            </a:r>
            <a:endParaRPr lang="es-US" sz="2700" b="1" dirty="0"/>
          </a:p>
        </p:txBody>
      </p:sp>
      <p:sp>
        <p:nvSpPr>
          <p:cNvPr id="3" name="Content Placeholder 2"/>
          <p:cNvSpPr>
            <a:spLocks noGrp="1"/>
          </p:cNvSpPr>
          <p:nvPr>
            <p:ph idx="4294967295"/>
          </p:nvPr>
        </p:nvSpPr>
        <p:spPr>
          <a:xfrm>
            <a:off x="-6801" y="1128543"/>
            <a:ext cx="3895288" cy="4014957"/>
          </a:xfrm>
          <a:prstGeom prst="rect">
            <a:avLst/>
          </a:prstGeom>
          <a:solidFill>
            <a:schemeClr val="bg1">
              <a:alpha val="52000"/>
            </a:schemeClr>
          </a:solidFill>
        </p:spPr>
        <p:txBody>
          <a:bodyPr>
            <a:normAutofit fontScale="92500" lnSpcReduction="20000"/>
          </a:bodyPr>
          <a:lstStyle/>
          <a:p>
            <a:pPr marL="729818">
              <a:buFont typeface="Wingdings" panose="05000000000000000000" pitchFamily="2" charset="2"/>
              <a:buChar char="§"/>
            </a:pPr>
            <a:endParaRPr lang="es-US" sz="2700" b="1" dirty="0">
              <a:solidFill>
                <a:srgbClr val="002060"/>
              </a:solidFill>
            </a:endParaRPr>
          </a:p>
          <a:p>
            <a:pPr marL="729818">
              <a:buFont typeface="Wingdings" panose="05000000000000000000" pitchFamily="2" charset="2"/>
              <a:buChar char="§"/>
            </a:pPr>
            <a:r>
              <a:rPr lang="es-US" sz="2700" b="1" dirty="0">
                <a:solidFill>
                  <a:srgbClr val="002060"/>
                </a:solidFill>
              </a:rPr>
              <a:t>Medicare Original (Parte A y Parte B)</a:t>
            </a:r>
          </a:p>
          <a:p>
            <a:pPr marL="1066747" lvl="1" indent="-336930">
              <a:buFont typeface="Arial" panose="020B0604020202020204" pitchFamily="34" charset="0"/>
              <a:buChar char="•"/>
            </a:pPr>
            <a:r>
              <a:rPr lang="es-US" sz="2400" b="1" dirty="0">
                <a:solidFill>
                  <a:srgbClr val="002060"/>
                </a:solidFill>
              </a:rPr>
              <a:t>Cobertura del Seguro Suplementario de Medicare (Medigap)</a:t>
            </a:r>
          </a:p>
          <a:p>
            <a:pPr marL="1066747" lvl="1" indent="-336930">
              <a:buFont typeface="Arial" panose="020B0604020202020204" pitchFamily="34" charset="0"/>
              <a:buChar char="•"/>
            </a:pPr>
            <a:r>
              <a:rPr lang="es-US" sz="2400" b="1" dirty="0">
                <a:solidFill>
                  <a:srgbClr val="002060"/>
                </a:solidFill>
              </a:rPr>
              <a:t>Cobertura de Medicare para  Medicamentos Recetados (Parte D)</a:t>
            </a:r>
          </a:p>
          <a:p>
            <a:pPr marL="729818">
              <a:buFont typeface="Wingdings" panose="05000000000000000000" pitchFamily="2" charset="2"/>
              <a:buChar char="§"/>
            </a:pPr>
            <a:r>
              <a:rPr lang="es-US" sz="2700" b="1" dirty="0">
                <a:solidFill>
                  <a:srgbClr val="002060"/>
                </a:solidFill>
              </a:rPr>
              <a:t>Planes Medicare Advantage (Parte C)</a:t>
            </a:r>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7B3B7BDD-940E-F142-917B-04B867A4ECC6}" type="slidenum">
              <a:rPr lang="en-US" smtClean="0"/>
              <a:t>50</a:t>
            </a:fld>
            <a:endParaRPr lang="es-US" dirty="0"/>
          </a:p>
        </p:txBody>
      </p:sp>
      <p:pic>
        <p:nvPicPr>
          <p:cNvPr id="5" name="FXnURmCWZyE" descr="video hablando sobre sus opciones de Medicare."/>
          <p:cNvPicPr>
            <a:picLocks noRot="1" noChangeAspect="1"/>
          </p:cNvPicPr>
          <p:nvPr>
            <a:videoFile r:link="rId1"/>
          </p:nvPr>
        </p:nvPicPr>
        <p:blipFill>
          <a:blip r:embed="rId4"/>
          <a:stretch>
            <a:fillRect/>
          </a:stretch>
        </p:blipFill>
        <p:spPr>
          <a:xfrm>
            <a:off x="3895287" y="1340819"/>
            <a:ext cx="5248713" cy="2952401"/>
          </a:xfrm>
          <a:prstGeom prst="rect">
            <a:avLst/>
          </a:prstGeom>
        </p:spPr>
      </p:pic>
    </p:spTree>
    <p:extLst>
      <p:ext uri="{BB962C8B-B14F-4D97-AF65-F5344CB8AC3E}">
        <p14:creationId xmlns:p14="http://schemas.microsoft.com/office/powerpoint/2010/main" val="3372545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1004711" y="1"/>
            <a:ext cx="7510640" cy="685800"/>
          </a:xfrm>
        </p:spPr>
        <p:txBody>
          <a:bodyPr>
            <a:normAutofit fontScale="90000"/>
          </a:bodyPr>
          <a:lstStyle/>
          <a:p>
            <a:r>
              <a:rPr lang="es-US" dirty="0" smtClean="0"/>
              <a:t>Sus 2 opciones principales de cobertura de Medicare</a:t>
            </a:r>
          </a:p>
        </p:txBody>
      </p:sp>
      <p:graphicFrame>
        <p:nvGraphicFramePr>
          <p:cNvPr id="17" name="Table 16" title="titles for Original Medicare and Medicare advantage"/>
          <p:cNvGraphicFramePr>
            <a:graphicFrameLocks noGrp="1"/>
          </p:cNvGraphicFramePr>
          <p:nvPr>
            <p:extLst>
              <p:ext uri="{D42A27DB-BD31-4B8C-83A1-F6EECF244321}">
                <p14:modId xmlns:p14="http://schemas.microsoft.com/office/powerpoint/2010/main" val="3414095782"/>
              </p:ext>
            </p:extLst>
          </p:nvPr>
        </p:nvGraphicFramePr>
        <p:xfrm>
          <a:off x="229409" y="772911"/>
          <a:ext cx="8855242" cy="518160"/>
        </p:xfrm>
        <a:graphic>
          <a:graphicData uri="http://schemas.openxmlformats.org/drawingml/2006/table">
            <a:tbl>
              <a:tblPr firstRow="1" bandRow="1">
                <a:tableStyleId>{5C22544A-7EE6-4342-B048-85BDC9FD1C3A}</a:tableStyleId>
              </a:tblPr>
              <a:tblGrid>
                <a:gridCol w="421024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464499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254000">
                <a:tc>
                  <a:txBody>
                    <a:bodyPr/>
                    <a:lstStyle/>
                    <a:p>
                      <a:pPr algn="ctr"/>
                      <a:r>
                        <a:rPr lang="en-US" sz="1100" dirty="0"/>
                        <a:t>Opción 1: Medicare Original</a:t>
                      </a:r>
                    </a:p>
                  </a:txBody>
                  <a:tcPr/>
                </a:tc>
                <a:tc>
                  <a:txBody>
                    <a:bodyPr/>
                    <a:lstStyle/>
                    <a:p>
                      <a:pPr algn="ctr"/>
                      <a:r>
                        <a:rPr lang="en-US" sz="1100" dirty="0"/>
                        <a:t>Opción 2: Medicare Advantage (Parte C)</a:t>
                      </a: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54000">
                <a:tc>
                  <a:txBody>
                    <a:bodyPr/>
                    <a:lstStyle/>
                    <a:p>
                      <a:pPr algn="ctr"/>
                      <a:r>
                        <a:rPr lang="en-US" sz="1100" dirty="0">
                          <a:solidFill>
                            <a:schemeClr val="tx2"/>
                          </a:solidFill>
                        </a:rPr>
                        <a:t>Esto incluye la Parte A y/o la Parte B</a:t>
                      </a:r>
                    </a:p>
                  </a:txBody>
                  <a:tcPr>
                    <a:noFill/>
                  </a:tcPr>
                </a:tc>
                <a:tc>
                  <a:txBody>
                    <a:body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1100" dirty="0">
                          <a:solidFill>
                            <a:schemeClr val="tx2"/>
                          </a:solidFill>
                        </a:rPr>
                        <a:t>Estos planes son como HMO o PPO y habitualmente incluyen la Parte D.</a:t>
                      </a:r>
                      <a:endParaRPr lang="es-US" sz="1100" dirty="0">
                        <a:solidFill>
                          <a:schemeClr val="tx2"/>
                        </a:solidFill>
                      </a:endParaRPr>
                    </a:p>
                  </a:txBody>
                  <a:tcPr>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grpSp>
        <p:nvGrpSpPr>
          <p:cNvPr id="61" name="Group 60" descr="opciones sobre Medicare"/>
          <p:cNvGrpSpPr/>
          <p:nvPr/>
        </p:nvGrpSpPr>
        <p:grpSpPr>
          <a:xfrm>
            <a:off x="1085460" y="1450367"/>
            <a:ext cx="2943963" cy="3135829"/>
            <a:chOff x="1085460" y="1450368"/>
            <a:chExt cx="2943962" cy="3135829"/>
          </a:xfrm>
        </p:grpSpPr>
        <p:pic>
          <p:nvPicPr>
            <p:cNvPr id="33" name="Picture 32"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404" y="1491215"/>
              <a:ext cx="528634" cy="299268"/>
            </a:xfrm>
            <a:prstGeom prst="rect">
              <a:avLst/>
            </a:prstGeom>
          </p:spPr>
        </p:pic>
        <p:pic>
          <p:nvPicPr>
            <p:cNvPr id="35" name="Picture 34"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177" y="1451460"/>
              <a:ext cx="425519" cy="384279"/>
            </a:xfrm>
            <a:prstGeom prst="rect">
              <a:avLst/>
            </a:prstGeom>
          </p:spPr>
        </p:pic>
        <p:pic>
          <p:nvPicPr>
            <p:cNvPr id="37" name="Picture 36" title="Parte D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095" y="2676206"/>
              <a:ext cx="409302" cy="289660"/>
            </a:xfrm>
            <a:prstGeom prst="rect">
              <a:avLst/>
            </a:prstGeom>
          </p:spPr>
        </p:pic>
        <p:sp>
          <p:nvSpPr>
            <p:cNvPr id="18" name="TextBox 17"/>
            <p:cNvSpPr txBox="1"/>
            <p:nvPr/>
          </p:nvSpPr>
          <p:spPr>
            <a:xfrm>
              <a:off x="1085460" y="1753795"/>
              <a:ext cx="1485471" cy="715965"/>
            </a:xfrm>
            <a:prstGeom prst="rect">
              <a:avLst/>
            </a:prstGeom>
            <a:noFill/>
          </p:spPr>
          <p:txBody>
            <a:bodyPr wrap="non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sp>
          <p:nvSpPr>
            <p:cNvPr id="23" name="Plus 22" descr="signo de más"/>
            <p:cNvSpPr/>
            <p:nvPr/>
          </p:nvSpPr>
          <p:spPr>
            <a:xfrm>
              <a:off x="2421878" y="1450368"/>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6" name="TextBox 25"/>
            <p:cNvSpPr txBox="1"/>
            <p:nvPr/>
          </p:nvSpPr>
          <p:spPr>
            <a:xfrm>
              <a:off x="2559276" y="1753795"/>
              <a:ext cx="1470146" cy="508088"/>
            </a:xfrm>
            <a:prstGeom prst="rect">
              <a:avLst/>
            </a:prstGeom>
            <a:noFill/>
          </p:spPr>
          <p:txBody>
            <a:bodyPr wrap="non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sp>
          <p:nvSpPr>
            <p:cNvPr id="28" name="TextBox 27"/>
            <p:cNvSpPr txBox="1"/>
            <p:nvPr/>
          </p:nvSpPr>
          <p:spPr>
            <a:xfrm>
              <a:off x="1092957" y="2257971"/>
              <a:ext cx="2901337" cy="300210"/>
            </a:xfrm>
            <a:prstGeom prst="rect">
              <a:avLst/>
            </a:prstGeom>
            <a:solidFill>
              <a:schemeClr val="accent1"/>
            </a:solidFill>
          </p:spPr>
          <p:txBody>
            <a:bodyPr wrap="square" rtlCol="0">
              <a:spAutoFit/>
            </a:bodyPr>
            <a:lstStyle/>
            <a:p>
              <a:pPr algn="ctr"/>
              <a:r>
                <a:rPr lang="es-US" sz="1351" b="1" dirty="0">
                  <a:solidFill>
                    <a:schemeClr val="bg1"/>
                  </a:solidFill>
                </a:rPr>
                <a:t>Puede agregar:</a:t>
              </a:r>
            </a:p>
          </p:txBody>
        </p:sp>
        <p:sp>
          <p:nvSpPr>
            <p:cNvPr id="41" name="TextBox 40"/>
            <p:cNvSpPr txBox="1"/>
            <p:nvPr/>
          </p:nvSpPr>
          <p:spPr>
            <a:xfrm>
              <a:off x="1143293" y="2923703"/>
              <a:ext cx="2775567" cy="508088"/>
            </a:xfrm>
            <a:prstGeom prst="rect">
              <a:avLst/>
            </a:prstGeom>
            <a:noFill/>
          </p:spPr>
          <p:txBody>
            <a:bodyPr wrap="none" rtlCol="0">
              <a:spAutoFit/>
            </a:bodyPr>
            <a:lstStyle/>
            <a:p>
              <a:pPr algn="ctr"/>
              <a:r>
                <a:rPr lang="es-US" sz="1351" b="1" dirty="0">
                  <a:solidFill>
                    <a:schemeClr val="tx2"/>
                  </a:solidFill>
                </a:rPr>
                <a:t>Parte D</a:t>
              </a:r>
            </a:p>
            <a:p>
              <a:pPr algn="ctr"/>
              <a:r>
                <a:rPr lang="es-US" sz="1351" dirty="0">
                  <a:solidFill>
                    <a:schemeClr val="tx2"/>
                  </a:solidFill>
                </a:rPr>
                <a:t>Cobertura de Medicare para medicamentos recetados</a:t>
              </a:r>
            </a:p>
          </p:txBody>
        </p:sp>
        <p:sp>
          <p:nvSpPr>
            <p:cNvPr id="42" name="TextBox 41"/>
            <p:cNvSpPr txBox="1"/>
            <p:nvPr/>
          </p:nvSpPr>
          <p:spPr>
            <a:xfrm>
              <a:off x="1085460" y="3458560"/>
              <a:ext cx="2901338" cy="300210"/>
            </a:xfrm>
            <a:prstGeom prst="rect">
              <a:avLst/>
            </a:prstGeom>
            <a:solidFill>
              <a:schemeClr val="accent1"/>
            </a:solidFill>
          </p:spPr>
          <p:txBody>
            <a:bodyPr wrap="square" rtlCol="0">
              <a:spAutoFit/>
            </a:bodyPr>
            <a:lstStyle/>
            <a:p>
              <a:pPr algn="ctr"/>
              <a:r>
                <a:rPr lang="es-US" sz="1351" b="1" dirty="0">
                  <a:solidFill>
                    <a:schemeClr val="bg1"/>
                  </a:solidFill>
                </a:rPr>
                <a:t>También puede agregar:</a:t>
              </a:r>
            </a:p>
          </p:txBody>
        </p:sp>
        <p:pic>
          <p:nvPicPr>
            <p:cNvPr id="32" name="Picture 31" title="Medigap icon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095" y="3781730"/>
              <a:ext cx="409031" cy="346637"/>
            </a:xfrm>
            <a:prstGeom prst="rect">
              <a:avLst/>
            </a:prstGeom>
          </p:spPr>
        </p:pic>
        <p:sp>
          <p:nvSpPr>
            <p:cNvPr id="44" name="TextBox 43"/>
            <p:cNvSpPr txBox="1"/>
            <p:nvPr/>
          </p:nvSpPr>
          <p:spPr>
            <a:xfrm>
              <a:off x="1310370" y="4078109"/>
              <a:ext cx="2466508" cy="508088"/>
            </a:xfrm>
            <a:prstGeom prst="rect">
              <a:avLst/>
            </a:prstGeom>
            <a:noFill/>
          </p:spPr>
          <p:txBody>
            <a:bodyPr wrap="none" rtlCol="0">
              <a:spAutoFit/>
            </a:bodyPr>
            <a:lstStyle/>
            <a:p>
              <a:pPr algn="ctr"/>
              <a:r>
                <a:rPr lang="es-US" sz="1351" b="1" dirty="0">
                  <a:solidFill>
                    <a:schemeClr val="tx2"/>
                  </a:solidFill>
                </a:rPr>
                <a:t>Medigap</a:t>
              </a:r>
            </a:p>
            <a:p>
              <a:pPr algn="ctr"/>
              <a:r>
                <a:rPr lang="es-US" sz="1351" dirty="0">
                  <a:solidFill>
                    <a:schemeClr val="tx2"/>
                  </a:solidFill>
                </a:rPr>
                <a:t>Seguro Suplementario de Medicare</a:t>
              </a:r>
            </a:p>
          </p:txBody>
        </p:sp>
      </p:grpSp>
      <p:cxnSp>
        <p:nvCxnSpPr>
          <p:cNvPr id="40" name="Straight Connector 39" title="línea punteada"/>
          <p:cNvCxnSpPr/>
          <p:nvPr/>
        </p:nvCxnSpPr>
        <p:spPr>
          <a:xfrm flipH="1">
            <a:off x="4440455" y="1182173"/>
            <a:ext cx="1031" cy="348996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3" name="Group 2" descr="opciones de medicare"/>
          <p:cNvGrpSpPr/>
          <p:nvPr/>
        </p:nvGrpSpPr>
        <p:grpSpPr>
          <a:xfrm>
            <a:off x="5421720" y="1653820"/>
            <a:ext cx="2891025" cy="1908441"/>
            <a:chOff x="5421720" y="1653820"/>
            <a:chExt cx="2891025" cy="1908441"/>
          </a:xfrm>
        </p:grpSpPr>
        <p:pic>
          <p:nvPicPr>
            <p:cNvPr id="45" name="Picture 44"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557" y="1714053"/>
              <a:ext cx="528635" cy="292351"/>
            </a:xfrm>
            <a:prstGeom prst="rect">
              <a:avLst/>
            </a:prstGeom>
          </p:spPr>
        </p:pic>
        <p:sp>
          <p:nvSpPr>
            <p:cNvPr id="57" name="Plus 56" descr="signo de más"/>
            <p:cNvSpPr/>
            <p:nvPr/>
          </p:nvSpPr>
          <p:spPr>
            <a:xfrm>
              <a:off x="6749474" y="179819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6" name="Picture 45" title="Parte B icon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6398" y="1653820"/>
              <a:ext cx="425519" cy="375399"/>
            </a:xfrm>
            <a:prstGeom prst="rect">
              <a:avLst/>
            </a:prstGeom>
          </p:spPr>
        </p:pic>
        <p:sp>
          <p:nvSpPr>
            <p:cNvPr id="58" name="Plus 57" descr="El signo de más que indica que la Parte D generalmente está incluida en la cobertura de la Parte C"/>
            <p:cNvSpPr/>
            <p:nvPr/>
          </p:nvSpPr>
          <p:spPr>
            <a:xfrm>
              <a:off x="6749474" y="2472576"/>
              <a:ext cx="218399" cy="26122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6" name="Picture 35" title="Parte D icono"/>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6127" y="2798383"/>
              <a:ext cx="465092" cy="321535"/>
            </a:xfrm>
            <a:prstGeom prst="rect">
              <a:avLst/>
            </a:prstGeom>
          </p:spPr>
        </p:pic>
        <p:sp>
          <p:nvSpPr>
            <p:cNvPr id="47" name="TextBox 46"/>
            <p:cNvSpPr txBox="1"/>
            <p:nvPr/>
          </p:nvSpPr>
          <p:spPr>
            <a:xfrm>
              <a:off x="5421720" y="1949259"/>
              <a:ext cx="1485471" cy="715965"/>
            </a:xfrm>
            <a:prstGeom prst="rect">
              <a:avLst/>
            </a:prstGeom>
            <a:noFill/>
          </p:spPr>
          <p:txBody>
            <a:bodyPr wrap="non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sp>
          <p:nvSpPr>
            <p:cNvPr id="52" name="TextBox 51"/>
            <p:cNvSpPr txBox="1"/>
            <p:nvPr/>
          </p:nvSpPr>
          <p:spPr>
            <a:xfrm>
              <a:off x="6826032" y="1949258"/>
              <a:ext cx="1470146" cy="508088"/>
            </a:xfrm>
            <a:prstGeom prst="rect">
              <a:avLst/>
            </a:prstGeom>
            <a:noFill/>
          </p:spPr>
          <p:txBody>
            <a:bodyPr wrap="non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sp>
          <p:nvSpPr>
            <p:cNvPr id="54" name="TextBox 53"/>
            <p:cNvSpPr txBox="1"/>
            <p:nvPr/>
          </p:nvSpPr>
          <p:spPr>
            <a:xfrm>
              <a:off x="5537177" y="3054173"/>
              <a:ext cx="2775568" cy="508088"/>
            </a:xfrm>
            <a:prstGeom prst="rect">
              <a:avLst/>
            </a:prstGeom>
            <a:noFill/>
          </p:spPr>
          <p:txBody>
            <a:bodyPr wrap="none" rtlCol="0">
              <a:spAutoFit/>
            </a:bodyPr>
            <a:lstStyle/>
            <a:p>
              <a:pPr algn="ctr"/>
              <a:r>
                <a:rPr lang="es-US" sz="1351" b="1" dirty="0">
                  <a:solidFill>
                    <a:schemeClr val="tx2"/>
                  </a:solidFill>
                </a:rPr>
                <a:t>Parte D</a:t>
              </a:r>
            </a:p>
            <a:p>
              <a:pPr algn="ctr"/>
              <a:r>
                <a:rPr lang="es-US" sz="1351" dirty="0">
                  <a:solidFill>
                    <a:schemeClr val="tx2"/>
                  </a:solidFill>
                </a:rPr>
                <a:t>Cobertura de Medicare para medicamentos recetados</a:t>
              </a:r>
            </a:p>
          </p:txBody>
        </p:sp>
      </p:grpSp>
      <p:sp>
        <p:nvSpPr>
          <p:cNvPr id="19" name="Date Placeholder 18"/>
          <p:cNvSpPr>
            <a:spLocks noGrp="1"/>
          </p:cNvSpPr>
          <p:nvPr>
            <p:ph type="dt" sz="half" idx="10"/>
          </p:nvPr>
        </p:nvSpPr>
        <p:spPr/>
        <p:txBody>
          <a:bodyPr/>
          <a:lstStyle/>
          <a:p>
            <a:r>
              <a:rPr lang="es-US" dirty="0" smtClean="0"/>
              <a:t>Julio de 2017</a:t>
            </a:r>
          </a:p>
        </p:txBody>
      </p:sp>
      <p:sp>
        <p:nvSpPr>
          <p:cNvPr id="20" name="Footer Placeholder 19"/>
          <p:cNvSpPr>
            <a:spLocks noGrp="1"/>
          </p:cNvSpPr>
          <p:nvPr>
            <p:ph type="ftr" sz="quarter" idx="11"/>
          </p:nvPr>
        </p:nvSpPr>
        <p:spPr/>
        <p:txBody>
          <a:bodyPr/>
          <a:lstStyle/>
          <a:p>
            <a:r>
              <a:rPr lang="es-US" dirty="0" smtClean="0"/>
              <a:t>Medicare 101</a:t>
            </a:r>
          </a:p>
        </p:txBody>
      </p:sp>
      <p:sp>
        <p:nvSpPr>
          <p:cNvPr id="22" name="Slide Number Placeholder 21"/>
          <p:cNvSpPr>
            <a:spLocks noGrp="1"/>
          </p:cNvSpPr>
          <p:nvPr>
            <p:ph type="sldNum" sz="quarter" idx="12"/>
          </p:nvPr>
        </p:nvSpPr>
        <p:spPr/>
        <p:txBody>
          <a:bodyPr/>
          <a:lstStyle/>
          <a:p>
            <a:fld id="{F62912B7-67D0-4C7F-B2EE-F336CB0BE48F}" type="slidenum">
              <a:rPr lang="en-US" smtClean="0"/>
              <a:t>51</a:t>
            </a:fld>
            <a:endParaRPr lang="es-US" dirty="0"/>
          </a:p>
        </p:txBody>
      </p:sp>
    </p:spTree>
    <p:extLst>
      <p:ext uri="{BB962C8B-B14F-4D97-AF65-F5344CB8AC3E}">
        <p14:creationId xmlns:p14="http://schemas.microsoft.com/office/powerpoint/2010/main" val="1244198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US" dirty="0" smtClean="0"/>
              <a:t>Medicare Original</a:t>
            </a:r>
          </a:p>
        </p:txBody>
      </p:sp>
      <p:grpSp>
        <p:nvGrpSpPr>
          <p:cNvPr id="3" name="Group 2" title="Iconos que indican Medicare Original"/>
          <p:cNvGrpSpPr/>
          <p:nvPr/>
        </p:nvGrpSpPr>
        <p:grpSpPr>
          <a:xfrm>
            <a:off x="372911" y="1057362"/>
            <a:ext cx="3374829" cy="3365738"/>
            <a:chOff x="372910" y="1057362"/>
            <a:chExt cx="3374828" cy="3365739"/>
          </a:xfrm>
        </p:grpSpPr>
        <p:sp>
          <p:nvSpPr>
            <p:cNvPr id="38" name="TextBox 37"/>
            <p:cNvSpPr txBox="1"/>
            <p:nvPr/>
          </p:nvSpPr>
          <p:spPr>
            <a:xfrm>
              <a:off x="587862" y="2094874"/>
              <a:ext cx="2901337" cy="300210"/>
            </a:xfrm>
            <a:prstGeom prst="rect">
              <a:avLst/>
            </a:prstGeom>
            <a:solidFill>
              <a:schemeClr val="accent1"/>
            </a:solidFill>
          </p:spPr>
          <p:txBody>
            <a:bodyPr wrap="square" rtlCol="0">
              <a:spAutoFit/>
            </a:bodyPr>
            <a:lstStyle/>
            <a:p>
              <a:pPr algn="ctr"/>
              <a:r>
                <a:rPr lang="es-US" sz="1351" b="1" dirty="0">
                  <a:solidFill>
                    <a:schemeClr val="bg1"/>
                  </a:solidFill>
                </a:rPr>
                <a:t>Puede agregar:</a:t>
              </a:r>
            </a:p>
          </p:txBody>
        </p:sp>
        <p:sp>
          <p:nvSpPr>
            <p:cNvPr id="43" name="Rounded Rectangle 42" descr="Rectángulo resaltando los iconos de la parte A y B"/>
            <p:cNvSpPr/>
            <p:nvPr/>
          </p:nvSpPr>
          <p:spPr>
            <a:xfrm>
              <a:off x="372910" y="1057362"/>
              <a:ext cx="3374828" cy="1068610"/>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2" name="Picture 31"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310" y="1217159"/>
              <a:ext cx="528634" cy="299268"/>
            </a:xfrm>
            <a:prstGeom prst="rect">
              <a:avLst/>
            </a:prstGeom>
          </p:spPr>
        </p:pic>
        <p:sp>
          <p:nvSpPr>
            <p:cNvPr id="35" name="TextBox 34"/>
            <p:cNvSpPr txBox="1"/>
            <p:nvPr/>
          </p:nvSpPr>
          <p:spPr>
            <a:xfrm>
              <a:off x="429239" y="1539899"/>
              <a:ext cx="1721625" cy="792653"/>
            </a:xfrm>
            <a:prstGeom prst="rect">
              <a:avLst/>
            </a:prstGeom>
            <a:noFill/>
          </p:spPr>
          <p:txBody>
            <a:bodyPr wrap="none" rtlCol="0">
              <a:spAutoFit/>
            </a:bodyPr>
            <a:lstStyle/>
            <a:p>
              <a:pPr algn="ctr"/>
              <a:r>
                <a:rPr lang="es-US" sz="1600" b="1" dirty="0">
                  <a:solidFill>
                    <a:schemeClr val="tx2"/>
                  </a:solidFill>
                </a:rPr>
                <a:t>Parte A</a:t>
              </a:r>
            </a:p>
            <a:p>
              <a:pPr algn="ctr"/>
              <a:r>
                <a:rPr lang="es-US" sz="1600" dirty="0">
                  <a:solidFill>
                    <a:schemeClr val="tx2"/>
                  </a:solidFill>
                </a:rPr>
                <a:t>Seguro de Hospital</a:t>
              </a:r>
            </a:p>
            <a:p>
              <a:pPr algn="ctr"/>
              <a:endParaRPr lang="es-US" sz="1351" dirty="0">
                <a:solidFill>
                  <a:schemeClr val="tx2"/>
                </a:solidFill>
              </a:endParaRPr>
            </a:p>
          </p:txBody>
        </p:sp>
        <p:sp>
          <p:nvSpPr>
            <p:cNvPr id="36" name="Plus 35" title="signo de más"/>
            <p:cNvSpPr/>
            <p:nvPr/>
          </p:nvSpPr>
          <p:spPr>
            <a:xfrm>
              <a:off x="1957627" y="127249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3" name="Picture 32"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6083" y="1225532"/>
              <a:ext cx="425519" cy="384279"/>
            </a:xfrm>
            <a:prstGeom prst="rect">
              <a:avLst/>
            </a:prstGeom>
          </p:spPr>
        </p:pic>
        <p:sp>
          <p:nvSpPr>
            <p:cNvPr id="37" name="TextBox 36"/>
            <p:cNvSpPr txBox="1"/>
            <p:nvPr/>
          </p:nvSpPr>
          <p:spPr>
            <a:xfrm>
              <a:off x="1994364" y="1539899"/>
              <a:ext cx="1699953" cy="584775"/>
            </a:xfrm>
            <a:prstGeom prst="rect">
              <a:avLst/>
            </a:prstGeom>
            <a:noFill/>
          </p:spPr>
          <p:txBody>
            <a:bodyPr wrap="none" rtlCol="0">
              <a:spAutoFit/>
            </a:bodyPr>
            <a:lstStyle/>
            <a:p>
              <a:pPr algn="ctr"/>
              <a:r>
                <a:rPr lang="es-US" sz="1600" b="1" dirty="0">
                  <a:solidFill>
                    <a:schemeClr val="tx2"/>
                  </a:solidFill>
                </a:rPr>
                <a:t>Parte B</a:t>
              </a:r>
            </a:p>
            <a:p>
              <a:pPr algn="ctr"/>
              <a:r>
                <a:rPr lang="es-US" sz="1600" dirty="0">
                  <a:solidFill>
                    <a:schemeClr val="tx2"/>
                  </a:solidFill>
                </a:rPr>
                <a:t>Seguro Médico</a:t>
              </a:r>
            </a:p>
          </p:txBody>
        </p:sp>
        <p:pic>
          <p:nvPicPr>
            <p:cNvPr id="34" name="Picture 33" title="Parte D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7001" y="2513110"/>
              <a:ext cx="409302" cy="289660"/>
            </a:xfrm>
            <a:prstGeom prst="rect">
              <a:avLst/>
            </a:prstGeom>
          </p:spPr>
        </p:pic>
        <p:sp>
          <p:nvSpPr>
            <p:cNvPr id="39" name="TextBox 38"/>
            <p:cNvSpPr txBox="1"/>
            <p:nvPr/>
          </p:nvSpPr>
          <p:spPr>
            <a:xfrm>
              <a:off x="638201" y="2760606"/>
              <a:ext cx="2775567" cy="508088"/>
            </a:xfrm>
            <a:prstGeom prst="rect">
              <a:avLst/>
            </a:prstGeom>
            <a:noFill/>
          </p:spPr>
          <p:txBody>
            <a:bodyPr wrap="none" rtlCol="0">
              <a:spAutoFit/>
            </a:bodyPr>
            <a:lstStyle/>
            <a:p>
              <a:pPr algn="ctr"/>
              <a:r>
                <a:rPr lang="es-US" sz="1351" b="1" dirty="0">
                  <a:solidFill>
                    <a:schemeClr val="tx2"/>
                  </a:solidFill>
                </a:rPr>
                <a:t>Parte D</a:t>
              </a:r>
            </a:p>
            <a:p>
              <a:pPr algn="ctr"/>
              <a:r>
                <a:rPr lang="es-US" sz="1351" dirty="0">
                  <a:solidFill>
                    <a:schemeClr val="tx2"/>
                  </a:solidFill>
                </a:rPr>
                <a:t>Cobertura de Medicare para medicamentos recetados</a:t>
              </a:r>
            </a:p>
          </p:txBody>
        </p:sp>
        <p:sp>
          <p:nvSpPr>
            <p:cNvPr id="40" name="TextBox 39"/>
            <p:cNvSpPr txBox="1"/>
            <p:nvPr/>
          </p:nvSpPr>
          <p:spPr>
            <a:xfrm>
              <a:off x="580366" y="3295464"/>
              <a:ext cx="2901337" cy="300210"/>
            </a:xfrm>
            <a:prstGeom prst="rect">
              <a:avLst/>
            </a:prstGeom>
            <a:solidFill>
              <a:schemeClr val="accent1"/>
            </a:solidFill>
          </p:spPr>
          <p:txBody>
            <a:bodyPr wrap="square" rtlCol="0">
              <a:spAutoFit/>
            </a:bodyPr>
            <a:lstStyle/>
            <a:p>
              <a:pPr algn="ctr"/>
              <a:r>
                <a:rPr lang="es-US" sz="1351" b="1" dirty="0">
                  <a:solidFill>
                    <a:schemeClr val="bg1"/>
                  </a:solidFill>
                </a:rPr>
                <a:t>También puede agregar:</a:t>
              </a:r>
            </a:p>
          </p:txBody>
        </p:sp>
        <p:pic>
          <p:nvPicPr>
            <p:cNvPr id="41" name="Picture 40" title="Medigap icon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7001" y="3618634"/>
              <a:ext cx="409031" cy="346637"/>
            </a:xfrm>
            <a:prstGeom prst="rect">
              <a:avLst/>
            </a:prstGeom>
          </p:spPr>
        </p:pic>
        <p:sp>
          <p:nvSpPr>
            <p:cNvPr id="42" name="TextBox 41"/>
            <p:cNvSpPr txBox="1"/>
            <p:nvPr/>
          </p:nvSpPr>
          <p:spPr>
            <a:xfrm>
              <a:off x="805275" y="3915013"/>
              <a:ext cx="2466508" cy="508088"/>
            </a:xfrm>
            <a:prstGeom prst="rect">
              <a:avLst/>
            </a:prstGeom>
            <a:noFill/>
          </p:spPr>
          <p:txBody>
            <a:bodyPr wrap="none" rtlCol="0">
              <a:spAutoFit/>
            </a:bodyPr>
            <a:lstStyle/>
            <a:p>
              <a:pPr algn="ctr"/>
              <a:r>
                <a:rPr lang="es-US" sz="1351" b="1" dirty="0">
                  <a:solidFill>
                    <a:schemeClr val="tx2"/>
                  </a:solidFill>
                </a:rPr>
                <a:t>Medigap</a:t>
              </a:r>
            </a:p>
            <a:p>
              <a:pPr algn="ctr"/>
              <a:r>
                <a:rPr lang="es-US" sz="1351" dirty="0">
                  <a:solidFill>
                    <a:schemeClr val="tx2"/>
                  </a:solidFill>
                </a:rPr>
                <a:t>Seguro Suplementario de Medicare</a:t>
              </a:r>
            </a:p>
          </p:txBody>
        </p:sp>
      </p:grpSp>
      <p:sp>
        <p:nvSpPr>
          <p:cNvPr id="18" name="TextBox 17"/>
          <p:cNvSpPr txBox="1"/>
          <p:nvPr/>
        </p:nvSpPr>
        <p:spPr>
          <a:xfrm>
            <a:off x="3801159" y="796538"/>
            <a:ext cx="5092472" cy="4024948"/>
          </a:xfrm>
          <a:prstGeom prst="rect">
            <a:avLst/>
          </a:prstGeom>
          <a:noFill/>
        </p:spPr>
        <p:txBody>
          <a:bodyPr wrap="square" rtlCol="0">
            <a:spAutoFit/>
          </a:bodyPr>
          <a:lstStyle/>
          <a:p>
            <a:pPr marL="214303" indent="-214303">
              <a:spcBef>
                <a:spcPts val="451"/>
              </a:spcBef>
              <a:buFont typeface="Wingdings" panose="05000000000000000000" pitchFamily="2" charset="2"/>
              <a:buChar char="§"/>
            </a:pPr>
            <a:r>
              <a:rPr lang="es-US" sz="1951" dirty="0">
                <a:solidFill>
                  <a:prstClr val="black"/>
                </a:solidFill>
              </a:rPr>
              <a:t>Medicare Original es la Parte A (Seguro de Hospital) y la Parte B (Seguro Médico).</a:t>
            </a:r>
          </a:p>
          <a:p>
            <a:pPr marL="214303" indent="-214303">
              <a:spcBef>
                <a:spcPts val="451"/>
              </a:spcBef>
              <a:buFont typeface="Wingdings" panose="05000000000000000000" pitchFamily="2" charset="2"/>
              <a:buChar char="§"/>
            </a:pPr>
            <a:r>
              <a:rPr lang="es-US" sz="1951" dirty="0">
                <a:solidFill>
                  <a:prstClr val="black"/>
                </a:solidFill>
              </a:rPr>
              <a:t>Medicare brinda cobertura.</a:t>
            </a:r>
          </a:p>
          <a:p>
            <a:pPr marL="214303" indent="-214303">
              <a:spcBef>
                <a:spcPts val="451"/>
              </a:spcBef>
              <a:buFont typeface="Wingdings" panose="05000000000000000000" pitchFamily="2" charset="2"/>
              <a:buChar char="§"/>
            </a:pPr>
            <a:r>
              <a:rPr lang="es-US" sz="1951" dirty="0">
                <a:solidFill>
                  <a:prstClr val="black"/>
                </a:solidFill>
              </a:rPr>
              <a:t>Puede elegir entre los médicos, hospitales y otros proveedores que acepten nuevos pacientes de Medicare.</a:t>
            </a:r>
          </a:p>
          <a:p>
            <a:pPr marL="401638" lvl="1" indent="-187325">
              <a:spcBef>
                <a:spcPts val="451"/>
              </a:spcBef>
              <a:buFont typeface="Arial" panose="020B0604020202020204" pitchFamily="34" charset="0"/>
              <a:buChar char="•"/>
            </a:pPr>
            <a:r>
              <a:rPr lang="es-US" sz="1700" dirty="0">
                <a:solidFill>
                  <a:prstClr val="black"/>
                </a:solidFill>
              </a:rPr>
              <a:t>Los costos varían </a:t>
            </a:r>
            <a:r>
              <a:rPr lang="es-US" sz="1700" dirty="0"/>
              <a:t>según la decisión de aceptar o no la </a:t>
            </a:r>
            <a:r>
              <a:rPr lang="es-US" sz="1700" b="1" dirty="0">
                <a:solidFill>
                  <a:prstClr val="black"/>
                </a:solidFill>
              </a:rPr>
              <a:t>asignación</a:t>
            </a:r>
            <a:r>
              <a:rPr lang="es-US" sz="1700" dirty="0">
                <a:solidFill>
                  <a:prstClr val="black"/>
                </a:solidFill>
              </a:rPr>
              <a:t>, </a:t>
            </a:r>
            <a:r>
              <a:rPr lang="es-US" sz="1700" dirty="0"/>
              <a:t>un acuerdo de su médico o proveedor para recibir el pago directamente de Medicare, aceptar recibir el monto aprobado por Medicare como pago por los servicios cubiertos y no facturarle a usted otra cosa que no sea el deducible o coseguro de Medicare</a:t>
            </a:r>
            <a:r>
              <a:rPr lang="es-US" sz="1700" dirty="0">
                <a:solidFill>
                  <a:prstClr val="black"/>
                </a:solidFill>
              </a:rPr>
              <a:t>.</a:t>
            </a:r>
          </a:p>
        </p:txBody>
      </p:sp>
      <p:sp>
        <p:nvSpPr>
          <p:cNvPr id="10" name="Footer Placeholder 9"/>
          <p:cNvSpPr>
            <a:spLocks noGrp="1"/>
          </p:cNvSpPr>
          <p:nvPr>
            <p:ph type="ftr" sz="quarter" idx="11"/>
          </p:nvPr>
        </p:nvSpPr>
        <p:spPr/>
        <p:txBody>
          <a:bodyPr/>
          <a:lstStyle/>
          <a:p>
            <a:r>
              <a:rPr lang="es-US" dirty="0" smtClean="0"/>
              <a:t>Medicare 101</a:t>
            </a:r>
          </a:p>
        </p:txBody>
      </p:sp>
      <p:sp>
        <p:nvSpPr>
          <p:cNvPr id="11" name="Slide Number Placeholder 10"/>
          <p:cNvSpPr>
            <a:spLocks noGrp="1"/>
          </p:cNvSpPr>
          <p:nvPr>
            <p:ph type="sldNum" sz="quarter" idx="12"/>
          </p:nvPr>
        </p:nvSpPr>
        <p:spPr/>
        <p:txBody>
          <a:bodyPr/>
          <a:lstStyle/>
          <a:p>
            <a:fld id="{F62912B7-67D0-4C7F-B2EE-F336CB0BE48F}" type="slidenum">
              <a:rPr lang="en-US" smtClean="0"/>
              <a:t>52</a:t>
            </a:fld>
            <a:endParaRPr lang="es-US" dirty="0"/>
          </a:p>
        </p:txBody>
      </p:sp>
      <p:sp>
        <p:nvSpPr>
          <p:cNvPr id="9" name="Date Placeholder 8"/>
          <p:cNvSpPr>
            <a:spLocks noGrp="1"/>
          </p:cNvSpPr>
          <p:nvPr>
            <p:ph type="dt" sz="half" idx="2"/>
          </p:nvPr>
        </p:nvSpPr>
        <p:spPr/>
        <p:txBody>
          <a:bodyPr/>
          <a:lstStyle/>
          <a:p>
            <a:r>
              <a:rPr lang="es-US" dirty="0" smtClean="0"/>
              <a:t>Julio de 2017</a:t>
            </a:r>
          </a:p>
        </p:txBody>
      </p:sp>
    </p:spTree>
    <p:extLst>
      <p:ext uri="{BB962C8B-B14F-4D97-AF65-F5344CB8AC3E}">
        <p14:creationId xmlns:p14="http://schemas.microsoft.com/office/powerpoint/2010/main" val="2437474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87" y="87883"/>
            <a:ext cx="7886700" cy="478627"/>
          </a:xfrm>
        </p:spPr>
        <p:txBody>
          <a:bodyPr>
            <a:normAutofit fontScale="90000"/>
          </a:bodyPr>
          <a:lstStyle/>
          <a:p>
            <a:r>
              <a:rPr lang="es-US" b="1" dirty="0"/>
              <a:t>Pólizas del Seguro Suplementario de Medicare (Medigap) </a:t>
            </a:r>
          </a:p>
        </p:txBody>
      </p:sp>
      <p:grpSp>
        <p:nvGrpSpPr>
          <p:cNvPr id="5" name="Group 4" descr="opciones de Medicare"/>
          <p:cNvGrpSpPr/>
          <p:nvPr/>
        </p:nvGrpSpPr>
        <p:grpSpPr>
          <a:xfrm>
            <a:off x="41331" y="877888"/>
            <a:ext cx="3224986" cy="3889378"/>
            <a:chOff x="41331" y="1215903"/>
            <a:chExt cx="3224986" cy="3285352"/>
          </a:xfrm>
        </p:grpSpPr>
        <p:pic>
          <p:nvPicPr>
            <p:cNvPr id="31" name="Picture 30"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85" y="1215903"/>
              <a:ext cx="490440" cy="282725"/>
            </a:xfrm>
            <a:prstGeom prst="rect">
              <a:avLst/>
            </a:prstGeom>
          </p:spPr>
        </p:pic>
        <p:sp>
          <p:nvSpPr>
            <p:cNvPr id="34" name="TextBox 33"/>
            <p:cNvSpPr txBox="1"/>
            <p:nvPr/>
          </p:nvSpPr>
          <p:spPr>
            <a:xfrm>
              <a:off x="234532" y="1520802"/>
              <a:ext cx="1485471" cy="715965"/>
            </a:xfrm>
            <a:prstGeom prst="rect">
              <a:avLst/>
            </a:prstGeom>
            <a:noFill/>
          </p:spPr>
          <p:txBody>
            <a:bodyPr wrap="non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sp>
          <p:nvSpPr>
            <p:cNvPr id="35" name="Plus 34" descr="signo de más"/>
            <p:cNvSpPr/>
            <p:nvPr/>
          </p:nvSpPr>
          <p:spPr>
            <a:xfrm>
              <a:off x="1531583" y="1321899"/>
              <a:ext cx="202619" cy="252627"/>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2" name="Picture 31"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9721" y="1223813"/>
              <a:ext cx="394775" cy="363037"/>
            </a:xfrm>
            <a:prstGeom prst="rect">
              <a:avLst/>
            </a:prstGeom>
          </p:spPr>
        </p:pic>
        <p:sp>
          <p:nvSpPr>
            <p:cNvPr id="36" name="TextBox 35"/>
            <p:cNvSpPr txBox="1"/>
            <p:nvPr/>
          </p:nvSpPr>
          <p:spPr>
            <a:xfrm>
              <a:off x="1602420" y="1520802"/>
              <a:ext cx="1470146" cy="508088"/>
            </a:xfrm>
            <a:prstGeom prst="rect">
              <a:avLst/>
            </a:prstGeom>
            <a:noFill/>
          </p:spPr>
          <p:txBody>
            <a:bodyPr wrap="non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sp>
          <p:nvSpPr>
            <p:cNvPr id="37" name="TextBox 36"/>
            <p:cNvSpPr txBox="1"/>
            <p:nvPr/>
          </p:nvSpPr>
          <p:spPr>
            <a:xfrm>
              <a:off x="295150" y="1997107"/>
              <a:ext cx="2691714" cy="300210"/>
            </a:xfrm>
            <a:prstGeom prst="rect">
              <a:avLst/>
            </a:prstGeom>
            <a:solidFill>
              <a:schemeClr val="accent1"/>
            </a:solidFill>
          </p:spPr>
          <p:txBody>
            <a:bodyPr wrap="square" rtlCol="0">
              <a:spAutoFit/>
            </a:bodyPr>
            <a:lstStyle/>
            <a:p>
              <a:pPr algn="ctr"/>
              <a:r>
                <a:rPr lang="es-US" sz="1351" b="1" dirty="0">
                  <a:solidFill>
                    <a:schemeClr val="bg1"/>
                  </a:solidFill>
                </a:rPr>
                <a:t>Puede agregar:</a:t>
              </a:r>
            </a:p>
          </p:txBody>
        </p:sp>
        <p:pic>
          <p:nvPicPr>
            <p:cNvPr id="33" name="Picture 32" title="Parte D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4760" y="2392224"/>
              <a:ext cx="379730" cy="273648"/>
            </a:xfrm>
            <a:prstGeom prst="rect">
              <a:avLst/>
            </a:prstGeom>
          </p:spPr>
        </p:pic>
        <p:sp>
          <p:nvSpPr>
            <p:cNvPr id="38" name="TextBox 37"/>
            <p:cNvSpPr txBox="1"/>
            <p:nvPr/>
          </p:nvSpPr>
          <p:spPr>
            <a:xfrm>
              <a:off x="542948" y="2626038"/>
              <a:ext cx="2172838" cy="715965"/>
            </a:xfrm>
            <a:prstGeom prst="rect">
              <a:avLst/>
            </a:prstGeom>
            <a:noFill/>
          </p:spPr>
          <p:txBody>
            <a:bodyPr wrap="none" rtlCol="0">
              <a:spAutoFit/>
            </a:bodyPr>
            <a:lstStyle/>
            <a:p>
              <a:pPr algn="ctr"/>
              <a:r>
                <a:rPr lang="es-US" sz="1351" b="1" dirty="0">
                  <a:solidFill>
                    <a:schemeClr val="tx2"/>
                  </a:solidFill>
                </a:rPr>
                <a:t>Parte D</a:t>
              </a:r>
            </a:p>
            <a:p>
              <a:pPr algn="ctr"/>
              <a:r>
                <a:rPr lang="es-US" sz="1351" dirty="0">
                  <a:solidFill>
                    <a:schemeClr val="tx2"/>
                  </a:solidFill>
                </a:rPr>
                <a:t>Cobertura de Medicare </a:t>
              </a:r>
              <a:r>
                <a:rPr lang="es-US" sz="1351" dirty="0" smtClean="0">
                  <a:solidFill>
                    <a:schemeClr val="tx2"/>
                  </a:solidFill>
                </a:rPr>
                <a:t>para</a:t>
              </a:r>
              <a:br>
                <a:rPr lang="es-US" sz="1351" dirty="0" smtClean="0">
                  <a:solidFill>
                    <a:schemeClr val="tx2"/>
                  </a:solidFill>
                </a:rPr>
              </a:br>
              <a:r>
                <a:rPr lang="es-US" sz="1351" dirty="0" smtClean="0">
                  <a:solidFill>
                    <a:schemeClr val="tx2"/>
                  </a:solidFill>
                </a:rPr>
                <a:t>medicamentos </a:t>
              </a:r>
              <a:r>
                <a:rPr lang="es-US" sz="1351" dirty="0">
                  <a:solidFill>
                    <a:schemeClr val="tx2"/>
                  </a:solidFill>
                </a:rPr>
                <a:t>recetados</a:t>
              </a:r>
            </a:p>
          </p:txBody>
        </p:sp>
        <p:sp>
          <p:nvSpPr>
            <p:cNvPr id="39" name="TextBox 38"/>
            <p:cNvSpPr txBox="1"/>
            <p:nvPr/>
          </p:nvSpPr>
          <p:spPr>
            <a:xfrm>
              <a:off x="305597" y="3240423"/>
              <a:ext cx="2691714" cy="369332"/>
            </a:xfrm>
            <a:prstGeom prst="rect">
              <a:avLst/>
            </a:prstGeom>
            <a:solidFill>
              <a:schemeClr val="accent1"/>
            </a:solidFill>
          </p:spPr>
          <p:txBody>
            <a:bodyPr wrap="square" rtlCol="0">
              <a:spAutoFit/>
            </a:bodyPr>
            <a:lstStyle/>
            <a:p>
              <a:pPr algn="ctr"/>
              <a:r>
                <a:rPr lang="es-US" sz="1800" b="1" dirty="0">
                  <a:solidFill>
                    <a:schemeClr val="bg1"/>
                  </a:solidFill>
                </a:rPr>
                <a:t>También puede agregar:</a:t>
              </a:r>
            </a:p>
          </p:txBody>
        </p:sp>
        <p:pic>
          <p:nvPicPr>
            <p:cNvPr id="40" name="Picture 39" title="Medigap icon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9627" y="3650996"/>
              <a:ext cx="379479" cy="327475"/>
            </a:xfrm>
            <a:prstGeom prst="rect">
              <a:avLst/>
            </a:prstGeom>
          </p:spPr>
        </p:pic>
        <p:sp>
          <p:nvSpPr>
            <p:cNvPr id="41" name="TextBox 40"/>
            <p:cNvSpPr txBox="1"/>
            <p:nvPr/>
          </p:nvSpPr>
          <p:spPr>
            <a:xfrm>
              <a:off x="91251" y="3954001"/>
              <a:ext cx="3120405" cy="519957"/>
            </a:xfrm>
            <a:prstGeom prst="rect">
              <a:avLst/>
            </a:prstGeom>
            <a:noFill/>
          </p:spPr>
          <p:txBody>
            <a:bodyPr wrap="none" rtlCol="0">
              <a:spAutoFit/>
            </a:bodyPr>
            <a:lstStyle/>
            <a:p>
              <a:pPr algn="ctr"/>
              <a:r>
                <a:rPr lang="es-US" sz="1800" b="1" dirty="0">
                  <a:solidFill>
                    <a:schemeClr val="tx2"/>
                  </a:solidFill>
                </a:rPr>
                <a:t>Medigap</a:t>
              </a:r>
            </a:p>
            <a:p>
              <a:pPr algn="ctr"/>
              <a:r>
                <a:rPr lang="es-US" sz="1600" dirty="0">
                  <a:solidFill>
                    <a:schemeClr val="tx2"/>
                  </a:solidFill>
                </a:rPr>
                <a:t>Seguro Suplementario de Medicare</a:t>
              </a:r>
            </a:p>
          </p:txBody>
        </p:sp>
        <p:sp>
          <p:nvSpPr>
            <p:cNvPr id="43" name="Rounded Rectangle 42" descr="Rectángulo amarillo indicando que también puede agragar Medigap"/>
            <p:cNvSpPr/>
            <p:nvPr/>
          </p:nvSpPr>
          <p:spPr>
            <a:xfrm>
              <a:off x="41331" y="3200589"/>
              <a:ext cx="3224986" cy="1300666"/>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3" name="Content Placeholder 2"/>
          <p:cNvSpPr>
            <a:spLocks noGrp="1"/>
          </p:cNvSpPr>
          <p:nvPr>
            <p:ph idx="4294967295"/>
          </p:nvPr>
        </p:nvSpPr>
        <p:spPr>
          <a:xfrm>
            <a:off x="3278835" y="877887"/>
            <a:ext cx="5676480" cy="4013427"/>
          </a:xfrm>
        </p:spPr>
        <p:txBody>
          <a:bodyPr>
            <a:normAutofit fontScale="92500"/>
          </a:bodyPr>
          <a:lstStyle/>
          <a:p>
            <a:pPr>
              <a:lnSpc>
                <a:spcPct val="110000"/>
              </a:lnSpc>
            </a:pPr>
            <a:r>
              <a:rPr lang="es-US" sz="2100" dirty="0"/>
              <a:t>Medigap es un seguro médico privado que es un suplemento de Medicare Original.</a:t>
            </a:r>
          </a:p>
          <a:p>
            <a:pPr marL="549261" lvl="2" indent="-285744">
              <a:lnSpc>
                <a:spcPct val="110000"/>
              </a:lnSpc>
              <a:buSzPct val="100000"/>
              <a:buFont typeface="Arial" panose="020B0604020202020204" pitchFamily="34" charset="0"/>
              <a:buChar char="•"/>
            </a:pPr>
            <a:r>
              <a:rPr lang="es-US" dirty="0" smtClean="0"/>
              <a:t>Debe tener la Parte A y la Parte B.</a:t>
            </a:r>
          </a:p>
          <a:p>
            <a:pPr marL="549261" lvl="2" indent="-285744">
              <a:lnSpc>
                <a:spcPct val="110000"/>
              </a:lnSpc>
              <a:buSzPct val="100000"/>
              <a:buFont typeface="Arial" panose="020B0604020202020204" pitchFamily="34" charset="0"/>
              <a:buChar char="•"/>
            </a:pPr>
            <a:r>
              <a:rPr lang="es-US" dirty="0" smtClean="0"/>
              <a:t>Ayuda a pagar algunos costos médicos que Medicare Original no cubre. </a:t>
            </a:r>
          </a:p>
          <a:p>
            <a:pPr marL="549261" lvl="2" indent="-285744">
              <a:lnSpc>
                <a:spcPct val="110000"/>
              </a:lnSpc>
              <a:buSzPct val="100000"/>
              <a:buFont typeface="Arial" panose="020B0604020202020204" pitchFamily="34" charset="0"/>
              <a:buChar char="•"/>
            </a:pPr>
            <a:r>
              <a:rPr lang="es-US" dirty="0" smtClean="0"/>
              <a:t>Medicare pagará su parte de los montos aprobados por Medicare por costos médicos cubiertos.</a:t>
            </a:r>
          </a:p>
          <a:p>
            <a:pPr marL="800080" lvl="3" indent="-222245">
              <a:lnSpc>
                <a:spcPct val="110000"/>
              </a:lnSpc>
              <a:buSzPct val="50000"/>
              <a:buFont typeface="Wingdings" panose="05000000000000000000" pitchFamily="2" charset="2"/>
              <a:buChar char="q"/>
            </a:pPr>
            <a:r>
              <a:rPr lang="es-US" sz="1600" dirty="0" smtClean="0"/>
              <a:t>Luego </a:t>
            </a:r>
            <a:r>
              <a:rPr lang="es-US" sz="1600" dirty="0"/>
              <a:t>su póliza de Medigap pagará su parte.</a:t>
            </a:r>
          </a:p>
          <a:p>
            <a:pPr marL="549261" lvl="2" indent="-285744">
              <a:lnSpc>
                <a:spcPct val="110000"/>
              </a:lnSpc>
              <a:buSzPct val="100000"/>
              <a:buFont typeface="Arial" panose="020B0604020202020204" pitchFamily="34" charset="0"/>
              <a:buChar char="•"/>
            </a:pPr>
            <a:r>
              <a:rPr lang="es-US" dirty="0" smtClean="0"/>
              <a:t> </a:t>
            </a:r>
            <a:r>
              <a:rPr lang="es-US" b="1" dirty="0"/>
              <a:t>Una póliza de Medigap cubre a una sola persona.</a:t>
            </a:r>
          </a:p>
          <a:p>
            <a:pPr marL="274306">
              <a:lnSpc>
                <a:spcPct val="110000"/>
              </a:lnSpc>
            </a:pPr>
            <a:r>
              <a:rPr lang="es-US" sz="2100" dirty="0"/>
              <a:t>Paga una prima mensual por la póliza de Medigap. </a:t>
            </a:r>
          </a:p>
          <a:p>
            <a:pPr marL="274306">
              <a:lnSpc>
                <a:spcPct val="110000"/>
              </a:lnSpc>
            </a:pPr>
            <a:r>
              <a:rPr lang="es-US" sz="2100" dirty="0"/>
              <a:t>Usted paga la prima de la Parte B de Medicare.</a:t>
            </a:r>
          </a:p>
          <a:p>
            <a:pPr lvl="2">
              <a:lnSpc>
                <a:spcPct val="110000"/>
              </a:lnSpc>
            </a:pPr>
            <a:endParaRPr lang="es-US"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53</a:t>
            </a:fld>
            <a:endParaRPr lang="es-US" dirty="0"/>
          </a:p>
        </p:txBody>
      </p:sp>
    </p:spTree>
    <p:extLst>
      <p:ext uri="{BB962C8B-B14F-4D97-AF65-F5344CB8AC3E}">
        <p14:creationId xmlns:p14="http://schemas.microsoft.com/office/powerpoint/2010/main" val="6014602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s-US" dirty="0" smtClean="0"/>
              <a:t>Beneficios básicos de los planes Medigap</a:t>
            </a:r>
          </a:p>
        </p:txBody>
      </p:sp>
      <p:graphicFrame>
        <p:nvGraphicFramePr>
          <p:cNvPr id="3" name="Diagram 2" title="diagram listing the Medigap basic benefits"/>
          <p:cNvGraphicFramePr/>
          <p:nvPr>
            <p:extLst>
              <p:ext uri="{D42A27DB-BD31-4B8C-83A1-F6EECF244321}">
                <p14:modId xmlns:p14="http://schemas.microsoft.com/office/powerpoint/2010/main" val="3195392270"/>
              </p:ext>
            </p:extLst>
          </p:nvPr>
        </p:nvGraphicFramePr>
        <p:xfrm>
          <a:off x="1657351" y="7639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title="Medigap icono"/>
          <p:cNvGrpSpPr/>
          <p:nvPr/>
        </p:nvGrpSpPr>
        <p:grpSpPr>
          <a:xfrm>
            <a:off x="366484" y="2099365"/>
            <a:ext cx="1230229" cy="1551659"/>
            <a:chOff x="366483" y="2099364"/>
            <a:chExt cx="1230229" cy="1551659"/>
          </a:xfrm>
        </p:grpSpPr>
        <p:sp>
          <p:nvSpPr>
            <p:cNvPr id="8" name="TextBox 7" title="Text box stating Medigap"/>
            <p:cNvSpPr txBox="1"/>
            <p:nvPr/>
          </p:nvSpPr>
          <p:spPr>
            <a:xfrm>
              <a:off x="366483" y="2727180"/>
              <a:ext cx="1230229" cy="923843"/>
            </a:xfrm>
            <a:prstGeom prst="rect">
              <a:avLst/>
            </a:prstGeom>
            <a:noFill/>
          </p:spPr>
          <p:txBody>
            <a:bodyPr wrap="square" rtlCol="0">
              <a:spAutoFit/>
            </a:bodyPr>
            <a:lstStyle/>
            <a:p>
              <a:pPr algn="ctr"/>
              <a:r>
                <a:rPr lang="es-US" sz="1351" b="1" dirty="0">
                  <a:solidFill>
                    <a:schemeClr val="tx2"/>
                  </a:solidFill>
                </a:rPr>
                <a:t>Medigap</a:t>
              </a:r>
            </a:p>
            <a:p>
              <a:pPr algn="ctr"/>
              <a:r>
                <a:rPr lang="es-US" sz="1351" dirty="0">
                  <a:solidFill>
                    <a:schemeClr val="tx2"/>
                  </a:solidFill>
                </a:rPr>
                <a:t>Seguro Suplementario de Medicare</a:t>
              </a:r>
            </a:p>
          </p:txBody>
        </p:sp>
        <p:pic>
          <p:nvPicPr>
            <p:cNvPr id="12" name="Picture 11" title="imagen del maletín con la cruz que indica la política de Medigap"/>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9" name="Date Placeholder 8"/>
          <p:cNvSpPr>
            <a:spLocks noGrp="1"/>
          </p:cNvSpPr>
          <p:nvPr>
            <p:ph type="dt" sz="half" idx="10"/>
          </p:nvPr>
        </p:nvSpPr>
        <p:spPr/>
        <p:txBody>
          <a:bodyPr/>
          <a:lstStyle/>
          <a:p>
            <a:r>
              <a:rPr lang="es-US" dirty="0" smtClean="0"/>
              <a:t>Julio de 2017</a:t>
            </a:r>
          </a:p>
        </p:txBody>
      </p:sp>
      <p:sp>
        <p:nvSpPr>
          <p:cNvPr id="10" name="Footer Placeholder 9"/>
          <p:cNvSpPr>
            <a:spLocks noGrp="1"/>
          </p:cNvSpPr>
          <p:nvPr>
            <p:ph type="ftr" sz="quarter" idx="11"/>
          </p:nvPr>
        </p:nvSpPr>
        <p:spPr/>
        <p:txBody>
          <a:bodyPr/>
          <a:lstStyle/>
          <a:p>
            <a:r>
              <a:rPr lang="es-US" dirty="0" smtClean="0"/>
              <a:t>Medicare 101</a:t>
            </a:r>
          </a:p>
        </p:txBody>
      </p:sp>
      <p:sp>
        <p:nvSpPr>
          <p:cNvPr id="11" name="Slide Number Placeholder 10"/>
          <p:cNvSpPr>
            <a:spLocks noGrp="1"/>
          </p:cNvSpPr>
          <p:nvPr>
            <p:ph type="sldNum" sz="quarter" idx="12"/>
          </p:nvPr>
        </p:nvSpPr>
        <p:spPr/>
        <p:txBody>
          <a:bodyPr/>
          <a:lstStyle/>
          <a:p>
            <a:fld id="{F62912B7-67D0-4C7F-B2EE-F336CB0BE48F}" type="slidenum">
              <a:rPr lang="en-US" smtClean="0"/>
              <a:t>54</a:t>
            </a:fld>
            <a:endParaRPr lang="es-US" dirty="0"/>
          </a:p>
        </p:txBody>
      </p:sp>
    </p:spTree>
    <p:custDataLst>
      <p:tags r:id="rId1"/>
    </p:custDataLst>
    <p:extLst>
      <p:ext uri="{BB962C8B-B14F-4D97-AF65-F5344CB8AC3E}">
        <p14:creationId xmlns:p14="http://schemas.microsoft.com/office/powerpoint/2010/main" val="2041005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s-US" dirty="0" smtClean="0"/>
              <a:t>Planes Medigap</a:t>
            </a:r>
          </a:p>
        </p:txBody>
      </p:sp>
      <p:grpSp>
        <p:nvGrpSpPr>
          <p:cNvPr id="12" name="Group 11" title="Medigap icono"/>
          <p:cNvGrpSpPr/>
          <p:nvPr/>
        </p:nvGrpSpPr>
        <p:grpSpPr>
          <a:xfrm>
            <a:off x="366484" y="2099365"/>
            <a:ext cx="1230229" cy="1551659"/>
            <a:chOff x="366483" y="2099364"/>
            <a:chExt cx="1230229" cy="1551659"/>
          </a:xfrm>
        </p:grpSpPr>
        <p:sp>
          <p:nvSpPr>
            <p:cNvPr id="14" name="TextBox 13" title="Text box stating Medigap"/>
            <p:cNvSpPr txBox="1"/>
            <p:nvPr/>
          </p:nvSpPr>
          <p:spPr>
            <a:xfrm>
              <a:off x="366483" y="2727180"/>
              <a:ext cx="1230229" cy="923843"/>
            </a:xfrm>
            <a:prstGeom prst="rect">
              <a:avLst/>
            </a:prstGeom>
            <a:noFill/>
          </p:spPr>
          <p:txBody>
            <a:bodyPr wrap="square" rtlCol="0">
              <a:spAutoFit/>
            </a:bodyPr>
            <a:lstStyle/>
            <a:p>
              <a:pPr algn="ctr"/>
              <a:r>
                <a:rPr lang="es-US" sz="1351" b="1" dirty="0">
                  <a:solidFill>
                    <a:schemeClr val="tx2"/>
                  </a:solidFill>
                </a:rPr>
                <a:t>Medigap</a:t>
              </a:r>
            </a:p>
            <a:p>
              <a:pPr algn="ctr"/>
              <a:r>
                <a:rPr lang="es-US" sz="1351" dirty="0">
                  <a:solidFill>
                    <a:schemeClr val="tx2"/>
                  </a:solidFill>
                </a:rPr>
                <a:t>Seguro Suplementario de Medicare</a:t>
              </a:r>
            </a:p>
          </p:txBody>
        </p:sp>
        <p:pic>
          <p:nvPicPr>
            <p:cNvPr id="15" name="Picture 14" title="imagen del maletín con la cruz que indica la política de Mediga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30726" name="Rectangle 8"/>
          <p:cNvSpPr>
            <a:spLocks noGrp="1" noChangeArrowheads="1"/>
          </p:cNvSpPr>
          <p:nvPr>
            <p:ph idx="4294967295"/>
          </p:nvPr>
        </p:nvSpPr>
        <p:spPr>
          <a:xfrm>
            <a:off x="1740666" y="780767"/>
            <a:ext cx="6917559" cy="3986499"/>
          </a:xfrm>
        </p:spPr>
        <p:txBody>
          <a:bodyPr>
            <a:noAutofit/>
          </a:bodyPr>
          <a:lstStyle/>
          <a:p>
            <a:pPr marL="228594" indent="-228594"/>
            <a:r>
              <a:rPr lang="es-US" dirty="0" smtClean="0"/>
              <a:t>Los planes estandarizados identificados por una letra (excepto en MA, MN, WI (estados exentos)).</a:t>
            </a:r>
            <a:endParaRPr lang="es-US" dirty="0"/>
          </a:p>
          <a:p>
            <a:pPr marL="228594" indent="-228594"/>
            <a:r>
              <a:rPr lang="es-US" dirty="0" smtClean="0"/>
              <a:t>Todos los planes con la misma letra deben ofrecer los mismos beneficios.</a:t>
            </a:r>
          </a:p>
          <a:p>
            <a:pPr marL="228594" indent="-228594"/>
            <a:r>
              <a:rPr lang="es-US" dirty="0" smtClean="0"/>
              <a:t>Las compañías no están obligadas a vender todos los planes.</a:t>
            </a:r>
          </a:p>
          <a:p>
            <a:pPr marL="258352" lvl="1" indent="0">
              <a:buNone/>
            </a:pPr>
            <a:endParaRPr lang="es-US" sz="2400" dirty="0"/>
          </a:p>
          <a:p>
            <a:pPr marL="258352" lvl="1" indent="0">
              <a:buNone/>
            </a:pPr>
            <a:endParaRPr lang="es-US" sz="2400" dirty="0"/>
          </a:p>
          <a:p>
            <a:pPr marL="342883" indent="-342883"/>
            <a:r>
              <a:rPr lang="es-US" dirty="0" smtClean="0"/>
              <a:t>Para obtener ayuda, comuníquese con su Programa Estatal de Asistencia sobre Seguros de Salud.</a:t>
            </a:r>
            <a:endParaRPr lang="es-US" dirty="0"/>
          </a:p>
        </p:txBody>
      </p:sp>
      <p:graphicFrame>
        <p:nvGraphicFramePr>
          <p:cNvPr id="2" name="Table 1" title="Tabla que muestra las políticas de medigap disponibles y que ya no están disponibles"/>
          <p:cNvGraphicFramePr>
            <a:graphicFrameLocks noGrp="1"/>
          </p:cNvGraphicFramePr>
          <p:nvPr>
            <p:extLst>
              <p:ext uri="{D42A27DB-BD31-4B8C-83A1-F6EECF244321}">
                <p14:modId xmlns:p14="http://schemas.microsoft.com/office/powerpoint/2010/main" val="62304648"/>
              </p:ext>
            </p:extLst>
          </p:nvPr>
        </p:nvGraphicFramePr>
        <p:xfrm>
          <a:off x="1740666" y="2811405"/>
          <a:ext cx="6917559" cy="1097280"/>
        </p:xfrm>
        <a:graphic>
          <a:graphicData uri="http://schemas.openxmlformats.org/drawingml/2006/table">
            <a:tbl>
              <a:tblPr firstRow="1" bandRow="1">
                <a:tableStyleId>{5C22544A-7EE6-4342-B048-85BDC9FD1C3A}</a:tableStyleId>
              </a:tblPr>
              <a:tblGrid>
                <a:gridCol w="335976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557795">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701040">
                <a:tc>
                  <a:txBody>
                    <a:bodyPr/>
                    <a:lstStyle/>
                    <a:p>
                      <a:pPr algn="ctr"/>
                      <a:r>
                        <a:rPr lang="en-US" sz="2000" dirty="0"/>
                        <a:t>Planes que se comercializan actualmente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dirty="0"/>
                        <a:t>Planes que existen pero</a:t>
                      </a:r>
                    </a:p>
                    <a:p>
                      <a:pPr algn="ctr"/>
                      <a:r>
                        <a:rPr lang="en-US" sz="2000" dirty="0"/>
                        <a:t>que ya no se comercializan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96240">
                <a:tc>
                  <a:txBody>
                    <a:bodyPr/>
                    <a:lstStyle/>
                    <a:p>
                      <a:pPr marL="0" lvl="1" indent="0" algn="ctr"/>
                      <a:r>
                        <a:rPr lang="pt-BR" sz="2000" dirty="0">
                          <a:solidFill>
                            <a:schemeClr val="tx2">
                              <a:lumMod val="50000"/>
                            </a:schemeClr>
                          </a:solidFill>
                        </a:rPr>
                        <a:t>A, B, C, D, F, G, K, L, M y N</a:t>
                      </a:r>
                      <a:endParaRPr lang="es-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2">
                              <a:lumMod val="50000"/>
                            </a:schemeClr>
                          </a:solidFill>
                        </a:rPr>
                        <a:t>E, H, I y</a:t>
                      </a:r>
                      <a:r>
                        <a:rPr dirty="0"/>
                        <a:t> </a:t>
                      </a:r>
                      <a:r>
                        <a:rPr lang="en-US" sz="2000" baseline="0" dirty="0">
                          <a:solidFill>
                            <a:schemeClr val="tx2">
                              <a:lumMod val="50000"/>
                            </a:schemeClr>
                          </a:solidFill>
                        </a:rPr>
                        <a:t>J</a:t>
                      </a:r>
                      <a:endParaRPr lang="es-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
        <p:nvSpPr>
          <p:cNvPr id="9" name="Date Placeholder 8"/>
          <p:cNvSpPr>
            <a:spLocks noGrp="1"/>
          </p:cNvSpPr>
          <p:nvPr>
            <p:ph type="dt" sz="half" idx="10"/>
          </p:nvPr>
        </p:nvSpPr>
        <p:spPr/>
        <p:txBody>
          <a:bodyPr/>
          <a:lstStyle/>
          <a:p>
            <a:r>
              <a:rPr lang="es-US" dirty="0" smtClean="0"/>
              <a:t>Julio de 2017</a:t>
            </a:r>
          </a:p>
        </p:txBody>
      </p:sp>
      <p:sp>
        <p:nvSpPr>
          <p:cNvPr id="10" name="Footer Placeholder 9"/>
          <p:cNvSpPr>
            <a:spLocks noGrp="1"/>
          </p:cNvSpPr>
          <p:nvPr>
            <p:ph type="ftr" sz="quarter" idx="11"/>
          </p:nvPr>
        </p:nvSpPr>
        <p:spPr/>
        <p:txBody>
          <a:bodyPr/>
          <a:lstStyle/>
          <a:p>
            <a:r>
              <a:rPr lang="es-US" dirty="0" smtClean="0"/>
              <a:t>Medicare 101</a:t>
            </a:r>
          </a:p>
        </p:txBody>
      </p:sp>
      <p:sp>
        <p:nvSpPr>
          <p:cNvPr id="11" name="Slide Number Placeholder 10"/>
          <p:cNvSpPr>
            <a:spLocks noGrp="1"/>
          </p:cNvSpPr>
          <p:nvPr>
            <p:ph type="sldNum" sz="quarter" idx="12"/>
          </p:nvPr>
        </p:nvSpPr>
        <p:spPr/>
        <p:txBody>
          <a:bodyPr/>
          <a:lstStyle/>
          <a:p>
            <a:fld id="{F62912B7-67D0-4C7F-B2EE-F336CB0BE48F}" type="slidenum">
              <a:rPr lang="en-US" smtClean="0"/>
              <a:t>55</a:t>
            </a:fld>
            <a:endParaRPr lang="es-US" dirty="0"/>
          </a:p>
        </p:txBody>
      </p:sp>
    </p:spTree>
    <p:custDataLst>
      <p:tags r:id="rId1"/>
    </p:custDataLst>
    <p:extLst>
      <p:ext uri="{BB962C8B-B14F-4D97-AF65-F5344CB8AC3E}">
        <p14:creationId xmlns:p14="http://schemas.microsoft.com/office/powerpoint/2010/main" val="3212682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r>
              <a:rPr lang="es-US" dirty="0" smtClean="0"/>
              <a:t>Costos de Medigap</a:t>
            </a:r>
          </a:p>
        </p:txBody>
      </p:sp>
      <p:grpSp>
        <p:nvGrpSpPr>
          <p:cNvPr id="12" name="Group 11" title="Medigap icono"/>
          <p:cNvGrpSpPr/>
          <p:nvPr/>
        </p:nvGrpSpPr>
        <p:grpSpPr>
          <a:xfrm>
            <a:off x="131351" y="2099365"/>
            <a:ext cx="1230229" cy="1551659"/>
            <a:chOff x="366483" y="2099364"/>
            <a:chExt cx="1230229" cy="1551659"/>
          </a:xfrm>
        </p:grpSpPr>
        <p:sp>
          <p:nvSpPr>
            <p:cNvPr id="13" name="TextBox 12" title="Text box stating Medigap"/>
            <p:cNvSpPr txBox="1"/>
            <p:nvPr/>
          </p:nvSpPr>
          <p:spPr>
            <a:xfrm>
              <a:off x="366483" y="2727180"/>
              <a:ext cx="1230229" cy="923843"/>
            </a:xfrm>
            <a:prstGeom prst="rect">
              <a:avLst/>
            </a:prstGeom>
            <a:noFill/>
          </p:spPr>
          <p:txBody>
            <a:bodyPr wrap="square" rtlCol="0">
              <a:spAutoFit/>
            </a:bodyPr>
            <a:lstStyle/>
            <a:p>
              <a:pPr algn="ctr"/>
              <a:r>
                <a:rPr lang="es-US" sz="1351" b="1" dirty="0">
                  <a:solidFill>
                    <a:schemeClr val="tx2"/>
                  </a:solidFill>
                </a:rPr>
                <a:t>Medigap</a:t>
              </a:r>
            </a:p>
            <a:p>
              <a:pPr algn="ctr"/>
              <a:r>
                <a:rPr lang="es-US" sz="1351" dirty="0">
                  <a:solidFill>
                    <a:schemeClr val="tx2"/>
                  </a:solidFill>
                </a:rPr>
                <a:t>Seguro Suplementario de Medicare</a:t>
              </a:r>
            </a:p>
          </p:txBody>
        </p:sp>
        <p:pic>
          <p:nvPicPr>
            <p:cNvPr id="14" name="Picture 13" title="imagen del maletín con la cruz que indica la política de Mediga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graphicFrame>
        <p:nvGraphicFramePr>
          <p:cNvPr id="2" name="Diagram 1" title="diagram of some reasons for differences in costs of Medigap policies"/>
          <p:cNvGraphicFramePr/>
          <p:nvPr>
            <p:extLst>
              <p:ext uri="{D42A27DB-BD31-4B8C-83A1-F6EECF244321}">
                <p14:modId xmlns:p14="http://schemas.microsoft.com/office/powerpoint/2010/main" val="444866230"/>
              </p:ext>
            </p:extLst>
          </p:nvPr>
        </p:nvGraphicFramePr>
        <p:xfrm>
          <a:off x="1211180" y="80509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 14" descr="gráfico que muestra los costos de Medigap que son diferentes si está en su Medigap OEP"/>
          <p:cNvGrpSpPr/>
          <p:nvPr/>
        </p:nvGrpSpPr>
        <p:grpSpPr>
          <a:xfrm>
            <a:off x="6847551" y="2212969"/>
            <a:ext cx="2138455" cy="1412291"/>
            <a:chOff x="3824198" y="543502"/>
            <a:chExt cx="2138455" cy="1412291"/>
          </a:xfrm>
        </p:grpSpPr>
        <p:sp>
          <p:nvSpPr>
            <p:cNvPr id="16" name="Oval 15"/>
            <p:cNvSpPr/>
            <p:nvPr/>
          </p:nvSpPr>
          <p:spPr>
            <a:xfrm>
              <a:off x="3824198" y="543502"/>
              <a:ext cx="2138455" cy="14122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p:cNvSpPr/>
            <p:nvPr/>
          </p:nvSpPr>
          <p:spPr>
            <a:xfrm>
              <a:off x="4137367" y="750327"/>
              <a:ext cx="1512117" cy="998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080">
                <a:lnSpc>
                  <a:spcPct val="90000"/>
                </a:lnSpc>
                <a:spcBef>
                  <a:spcPct val="0"/>
                </a:spcBef>
                <a:spcAft>
                  <a:spcPct val="35000"/>
                </a:spcAft>
              </a:pPr>
              <a:r>
                <a:rPr lang="es-US" sz="1800" b="1" dirty="0"/>
                <a:t>Si está en su OEP de Medigap</a:t>
              </a:r>
            </a:p>
          </p:txBody>
        </p:sp>
      </p:grpSp>
      <p:sp>
        <p:nvSpPr>
          <p:cNvPr id="8" name="Date Placeholder 7"/>
          <p:cNvSpPr>
            <a:spLocks noGrp="1"/>
          </p:cNvSpPr>
          <p:nvPr>
            <p:ph type="dt" sz="half" idx="10"/>
          </p:nvPr>
        </p:nvSpPr>
        <p:spPr/>
        <p:txBody>
          <a:bodyPr/>
          <a:lstStyle/>
          <a:p>
            <a:r>
              <a:rPr lang="es-US" dirty="0" smtClean="0"/>
              <a:t>Julio de 2017</a:t>
            </a:r>
          </a:p>
        </p:txBody>
      </p:sp>
      <p:sp>
        <p:nvSpPr>
          <p:cNvPr id="9" name="Footer Placeholder 8"/>
          <p:cNvSpPr>
            <a:spLocks noGrp="1"/>
          </p:cNvSpPr>
          <p:nvPr>
            <p:ph type="ftr" sz="quarter" idx="11"/>
          </p:nvPr>
        </p:nvSpPr>
        <p:spPr>
          <a:xfrm>
            <a:off x="2716130" y="4904188"/>
            <a:ext cx="3086100" cy="273844"/>
          </a:xfrm>
        </p:spPr>
        <p:txBody>
          <a:bodyPr/>
          <a:lstStyle/>
          <a:p>
            <a:r>
              <a:rPr lang="es-US" dirty="0" smtClean="0"/>
              <a:t>Medicare 101</a:t>
            </a:r>
          </a:p>
        </p:txBody>
      </p:sp>
      <p:sp>
        <p:nvSpPr>
          <p:cNvPr id="10" name="Slide Number Placeholder 9"/>
          <p:cNvSpPr>
            <a:spLocks noGrp="1"/>
          </p:cNvSpPr>
          <p:nvPr>
            <p:ph type="sldNum" sz="quarter" idx="12"/>
          </p:nvPr>
        </p:nvSpPr>
        <p:spPr/>
        <p:txBody>
          <a:bodyPr/>
          <a:lstStyle/>
          <a:p>
            <a:fld id="{F62912B7-67D0-4C7F-B2EE-F336CB0BE48F}" type="slidenum">
              <a:rPr lang="en-US" smtClean="0"/>
              <a:t>56</a:t>
            </a:fld>
            <a:endParaRPr lang="es-US" dirty="0"/>
          </a:p>
        </p:txBody>
      </p:sp>
    </p:spTree>
    <p:custDataLst>
      <p:tags r:id="rId1"/>
    </p:custDataLst>
    <p:extLst>
      <p:ext uri="{BB962C8B-B14F-4D97-AF65-F5344CB8AC3E}">
        <p14:creationId xmlns:p14="http://schemas.microsoft.com/office/powerpoint/2010/main" val="3256016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Compruebe sus conocimientos: Pólizas de Medigap</a:t>
            </a:r>
          </a:p>
        </p:txBody>
      </p:sp>
      <p:pic>
        <p:nvPicPr>
          <p:cNvPr id="10" name="Content Placeholder 6" title="foto del representante del centro de llamad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859" y="1529948"/>
            <a:ext cx="1681248" cy="2241665"/>
          </a:xfrm>
          <a:prstGeom prst="rect">
            <a:avLst/>
          </a:prstGeom>
        </p:spPr>
      </p:pic>
      <p:sp>
        <p:nvSpPr>
          <p:cNvPr id="9" name="Content Placeholder 8" descr="Réctangulo indicando la respuesta: Depende del estado en el que usted viva"/>
          <p:cNvSpPr>
            <a:spLocks noGrp="1"/>
          </p:cNvSpPr>
          <p:nvPr>
            <p:ph idx="1"/>
          </p:nvPr>
        </p:nvSpPr>
        <p:spPr>
          <a:xfrm>
            <a:off x="2324559" y="878311"/>
            <a:ext cx="6190791" cy="3754417"/>
          </a:xfrm>
        </p:spPr>
        <p:txBody>
          <a:bodyPr>
            <a:normAutofit lnSpcReduction="10000"/>
          </a:bodyPr>
          <a:lstStyle/>
          <a:p>
            <a:pPr marL="0" indent="0">
              <a:buNone/>
            </a:pPr>
            <a:r>
              <a:rPr lang="es-US" dirty="0" smtClean="0"/>
              <a:t>Una representante amable en el teléfono le informa que no puede comprar una póliza de Medigap de su compañía para suplementar Medicare Original que tiene debido a que usted tiene Medicare por una incapacidad y aún no cumplió los 65 años. ¿Tiene razón?</a:t>
            </a:r>
          </a:p>
          <a:p>
            <a:pPr marL="0" indent="0">
              <a:buNone/>
            </a:pPr>
            <a:endParaRPr lang="es-US" dirty="0"/>
          </a:p>
          <a:p>
            <a:pPr marL="396865" indent="-396865">
              <a:buNone/>
            </a:pPr>
            <a:r>
              <a:rPr lang="es-US" dirty="0" smtClean="0"/>
              <a:t>1. </a:t>
            </a:r>
            <a:r>
              <a:rPr lang="en-US" dirty="0" smtClean="0"/>
              <a:t>	</a:t>
            </a:r>
            <a:r>
              <a:rPr lang="es-US" dirty="0" smtClean="0"/>
              <a:t>No. Medigap está disponible para cualquier persona con Medicare.</a:t>
            </a:r>
          </a:p>
          <a:p>
            <a:pPr marL="396865" indent="-396865">
              <a:buNone/>
            </a:pPr>
            <a:r>
              <a:rPr lang="es-US" dirty="0" smtClean="0"/>
              <a:t>2. </a:t>
            </a:r>
            <a:r>
              <a:rPr lang="en-US" dirty="0" smtClean="0"/>
              <a:t>	</a:t>
            </a:r>
            <a:r>
              <a:rPr lang="es-US" dirty="0" smtClean="0"/>
              <a:t>Depende del estado en el que usted viva.</a:t>
            </a:r>
          </a:p>
        </p:txBody>
      </p:sp>
      <p:sp>
        <p:nvSpPr>
          <p:cNvPr id="11" name="Rounded Rectangle 10" descr="rectángulo indicando la respuesta "/>
          <p:cNvSpPr/>
          <p:nvPr/>
        </p:nvSpPr>
        <p:spPr>
          <a:xfrm>
            <a:off x="2336263" y="4014197"/>
            <a:ext cx="5626637" cy="457200"/>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t>57</a:t>
            </a:fld>
            <a:endParaRPr lang="es-US" dirty="0"/>
          </a:p>
        </p:txBody>
      </p:sp>
    </p:spTree>
    <p:extLst>
      <p:ext uri="{BB962C8B-B14F-4D97-AF65-F5344CB8AC3E}">
        <p14:creationId xmlns:p14="http://schemas.microsoft.com/office/powerpoint/2010/main" val="1988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s-US" dirty="0" smtClean="0"/>
              <a:t>Cuándo puede adquirir una póliza de Medigap </a:t>
            </a:r>
            <a:endParaRPr lang="es-US" sz="3300" dirty="0"/>
          </a:p>
        </p:txBody>
      </p:sp>
      <p:grpSp>
        <p:nvGrpSpPr>
          <p:cNvPr id="12" name="Group 11" title="Medigap icono"/>
          <p:cNvGrpSpPr/>
          <p:nvPr/>
        </p:nvGrpSpPr>
        <p:grpSpPr>
          <a:xfrm>
            <a:off x="366484" y="2099365"/>
            <a:ext cx="1230229" cy="1551659"/>
            <a:chOff x="366483" y="2099364"/>
            <a:chExt cx="1230229" cy="1551659"/>
          </a:xfrm>
        </p:grpSpPr>
        <p:sp>
          <p:nvSpPr>
            <p:cNvPr id="13" name="TextBox 12" title="Text box stating Medigap"/>
            <p:cNvSpPr txBox="1"/>
            <p:nvPr/>
          </p:nvSpPr>
          <p:spPr>
            <a:xfrm>
              <a:off x="366483" y="2727180"/>
              <a:ext cx="1230229" cy="923843"/>
            </a:xfrm>
            <a:prstGeom prst="rect">
              <a:avLst/>
            </a:prstGeom>
            <a:noFill/>
          </p:spPr>
          <p:txBody>
            <a:bodyPr wrap="square" rtlCol="0">
              <a:spAutoFit/>
            </a:bodyPr>
            <a:lstStyle/>
            <a:p>
              <a:pPr algn="ctr"/>
              <a:r>
                <a:rPr lang="es-US" sz="1351" b="1" dirty="0">
                  <a:solidFill>
                    <a:schemeClr val="tx2"/>
                  </a:solidFill>
                </a:rPr>
                <a:t>Medigap</a:t>
              </a:r>
            </a:p>
            <a:p>
              <a:pPr algn="ctr"/>
              <a:r>
                <a:rPr lang="es-US" sz="1351" dirty="0">
                  <a:solidFill>
                    <a:schemeClr val="tx2"/>
                  </a:solidFill>
                </a:rPr>
                <a:t>Seguro Suplementario de Medicare</a:t>
              </a:r>
            </a:p>
          </p:txBody>
        </p:sp>
        <p:pic>
          <p:nvPicPr>
            <p:cNvPr id="14" name="Picture 13" title="imagen del maletín con la cruz que indica la política de Mediga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37892" name="Rectangle 3"/>
          <p:cNvSpPr>
            <a:spLocks noGrp="1" noChangeArrowheads="1"/>
          </p:cNvSpPr>
          <p:nvPr>
            <p:ph idx="4294967295"/>
          </p:nvPr>
        </p:nvSpPr>
        <p:spPr>
          <a:xfrm>
            <a:off x="1663777" y="782508"/>
            <a:ext cx="7149947" cy="1401895"/>
          </a:xfrm>
        </p:spPr>
        <p:txBody>
          <a:bodyPr>
            <a:normAutofit fontScale="92500" lnSpcReduction="20000"/>
          </a:bodyPr>
          <a:lstStyle/>
          <a:p>
            <a:pPr marL="228594" indent="-228594">
              <a:defRPr/>
            </a:pPr>
            <a:r>
              <a:rPr lang="es-US" sz="2200" dirty="0">
                <a:solidFill>
                  <a:srgbClr val="000000"/>
                </a:solidFill>
              </a:rPr>
              <a:t>Su Período de Inscripción Abierta (OEP) de 6 meses comienza cuando usted cumple 65 o más y se inscribe en la Parte B (algunos estados tienen reglas más generosas).</a:t>
            </a:r>
          </a:p>
          <a:p>
            <a:pPr marL="217875" indent="-217875">
              <a:defRPr/>
            </a:pPr>
            <a:r>
              <a:rPr lang="es-US" sz="2200" dirty="0">
                <a:solidFill>
                  <a:srgbClr val="000000"/>
                </a:solidFill>
              </a:rPr>
              <a:t>Puede comprar una póliza de Medigap en cualquier momento en que una compañía acceda a venderle una.</a:t>
            </a:r>
          </a:p>
          <a:p>
            <a:pPr marL="300023">
              <a:defRPr/>
            </a:pPr>
            <a:endParaRPr lang="es-US" sz="1800" dirty="0">
              <a:solidFill>
                <a:srgbClr val="000000"/>
              </a:solidFill>
            </a:endParaRPr>
          </a:p>
        </p:txBody>
      </p:sp>
      <p:graphicFrame>
        <p:nvGraphicFramePr>
          <p:cNvPr id="2" name="Table 1" title="tabla que muestra el valor de inscribirse en Medigap durante Medigap OEP"/>
          <p:cNvGraphicFramePr>
            <a:graphicFrameLocks noGrp="1"/>
          </p:cNvGraphicFramePr>
          <p:nvPr>
            <p:extLst>
              <p:ext uri="{D42A27DB-BD31-4B8C-83A1-F6EECF244321}">
                <p14:modId xmlns:p14="http://schemas.microsoft.com/office/powerpoint/2010/main" val="4294772329"/>
              </p:ext>
            </p:extLst>
          </p:nvPr>
        </p:nvGraphicFramePr>
        <p:xfrm>
          <a:off x="1650923" y="2184401"/>
          <a:ext cx="7162800" cy="2658945"/>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5814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396240">
                <a:tc>
                  <a:txBody>
                    <a:bodyPr/>
                    <a:lstStyle/>
                    <a:p>
                      <a:pPr algn="ctr"/>
                      <a:r>
                        <a:rPr lang="en-US" sz="1700" baseline="0" dirty="0"/>
                        <a:t>Durante su OEP para Medigap</a:t>
                      </a:r>
                      <a:endParaRPr lang="es-US" sz="1700" dirty="0"/>
                    </a:p>
                  </a:txBody>
                  <a:tcPr>
                    <a:solidFill>
                      <a:schemeClr val="tx2"/>
                    </a:solidFill>
                  </a:tcPr>
                </a:tc>
                <a:tc>
                  <a:txBody>
                    <a:bodyPr/>
                    <a:lstStyle/>
                    <a:p>
                      <a:pPr algn="ctr"/>
                      <a:r>
                        <a:rPr lang="en-US" sz="1700" dirty="0"/>
                        <a:t>NO durante su OEP para Medigap</a:t>
                      </a:r>
                      <a:endParaRPr lang="es-US" sz="1700" dirty="0"/>
                    </a:p>
                  </a:txBody>
                  <a:tcPr>
                    <a:solidFill>
                      <a:schemeClr val="tx2"/>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660400">
                <a:tc>
                  <a:txBody>
                    <a:bodyPr/>
                    <a:lstStyle/>
                    <a:p>
                      <a:r>
                        <a:rPr lang="en-US" sz="1700" dirty="0"/>
                        <a:t>Mejor Momento para Comprar</a:t>
                      </a:r>
                    </a:p>
                  </a:txBody>
                  <a:tcPr/>
                </a:tc>
                <a:tc>
                  <a:txBody>
                    <a:bodyPr/>
                    <a:lstStyle/>
                    <a:p>
                      <a:r>
                        <a:rPr lang="en-US" sz="1700" dirty="0"/>
                        <a:t>Puede tener un período de espera por una condición preexistente.</a:t>
                      </a:r>
                      <a:endParaRPr lang="es-US" sz="17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372945">
                <a:tc>
                  <a:txBody>
                    <a:bodyPr/>
                    <a:lstStyle/>
                    <a:p>
                      <a:r>
                        <a:rPr lang="en-US" sz="1700" dirty="0"/>
                        <a:t>Período de Emisión Garantizada.</a:t>
                      </a:r>
                      <a:endParaRPr lang="es-US" sz="1700" dirty="0"/>
                    </a:p>
                  </a:txBody>
                  <a:tcPr/>
                </a:tc>
                <a:tc>
                  <a:txBody>
                    <a:bodyPr/>
                    <a:lstStyle/>
                    <a:p>
                      <a:r>
                        <a:rPr lang="en-US" sz="1700" dirty="0"/>
                        <a:t>Puede costar más.</a:t>
                      </a: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1229360">
                <a:tc>
                  <a:txBody>
                    <a:bodyPr/>
                    <a:lstStyle/>
                    <a:p>
                      <a:r>
                        <a:rPr lang="en-US" sz="1700" dirty="0"/>
                        <a:t>Las compañías deben venderle cualquier póliza por el mismo precio incluso si usted tiene una condición preexistente.</a:t>
                      </a:r>
                      <a:endParaRPr lang="es-US" sz="1700" dirty="0"/>
                    </a:p>
                  </a:txBody>
                  <a:tcPr/>
                </a:tc>
                <a:tc>
                  <a:txBody>
                    <a:bodyPr/>
                    <a:lstStyle/>
                    <a:p>
                      <a:r>
                        <a:rPr lang="en-US" sz="1700" dirty="0"/>
                        <a:t>Las compañías pueden rechazar cobertura.</a:t>
                      </a:r>
                      <a:endParaRPr lang="es-US" sz="17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bl>
          </a:graphicData>
        </a:graphic>
      </p:graphicFrame>
      <p:sp>
        <p:nvSpPr>
          <p:cNvPr id="8" name="Date Placeholder 7"/>
          <p:cNvSpPr>
            <a:spLocks noGrp="1"/>
          </p:cNvSpPr>
          <p:nvPr>
            <p:ph type="dt" sz="half" idx="10"/>
          </p:nvPr>
        </p:nvSpPr>
        <p:spPr/>
        <p:txBody>
          <a:bodyPr/>
          <a:lstStyle/>
          <a:p>
            <a:r>
              <a:rPr lang="es-US" dirty="0" smtClean="0"/>
              <a:t>Julio de 2017</a:t>
            </a:r>
          </a:p>
        </p:txBody>
      </p:sp>
      <p:sp>
        <p:nvSpPr>
          <p:cNvPr id="9" name="Footer Placeholder 8"/>
          <p:cNvSpPr>
            <a:spLocks noGrp="1"/>
          </p:cNvSpPr>
          <p:nvPr>
            <p:ph type="ftr" sz="quarter" idx="11"/>
          </p:nvPr>
        </p:nvSpPr>
        <p:spPr>
          <a:xfrm>
            <a:off x="3028951" y="4800719"/>
            <a:ext cx="3086100" cy="273844"/>
          </a:xfrm>
        </p:spPr>
        <p:txBody>
          <a:bodyPr/>
          <a:lstStyle/>
          <a:p>
            <a:r>
              <a:rPr lang="es-US" dirty="0" smtClean="0"/>
              <a:t>Medicare 101</a:t>
            </a:r>
          </a:p>
        </p:txBody>
      </p:sp>
      <p:sp>
        <p:nvSpPr>
          <p:cNvPr id="10" name="Slide Number Placeholder 9"/>
          <p:cNvSpPr>
            <a:spLocks noGrp="1"/>
          </p:cNvSpPr>
          <p:nvPr>
            <p:ph type="sldNum" sz="quarter" idx="12"/>
          </p:nvPr>
        </p:nvSpPr>
        <p:spPr/>
        <p:txBody>
          <a:bodyPr/>
          <a:lstStyle/>
          <a:p>
            <a:fld id="{F62912B7-67D0-4C7F-B2EE-F336CB0BE48F}" type="slidenum">
              <a:rPr lang="en-US" smtClean="0"/>
              <a:t>58</a:t>
            </a:fld>
            <a:endParaRPr lang="es-US" dirty="0"/>
          </a:p>
        </p:txBody>
      </p:sp>
    </p:spTree>
    <p:custDataLst>
      <p:tags r:id="rId1"/>
    </p:custDataLst>
    <p:extLst>
      <p:ext uri="{BB962C8B-B14F-4D97-AF65-F5344CB8AC3E}">
        <p14:creationId xmlns:p14="http://schemas.microsoft.com/office/powerpoint/2010/main" val="2704534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467" y="79023"/>
            <a:ext cx="7066844" cy="568161"/>
          </a:xfrm>
        </p:spPr>
        <p:txBody>
          <a:bodyPr>
            <a:normAutofit fontScale="90000"/>
          </a:bodyPr>
          <a:lstStyle/>
          <a:p>
            <a:r>
              <a:rPr lang="es-US" dirty="0" smtClean="0"/>
              <a:t>Cobertura de Medicare para medicamentos recetados (Parte D)</a:t>
            </a:r>
            <a:endParaRPr lang="es-US" sz="3000" dirty="0"/>
          </a:p>
        </p:txBody>
      </p:sp>
      <p:grpSp>
        <p:nvGrpSpPr>
          <p:cNvPr id="24" name="Group 23" descr="mostrando la Parte D como una adición a Original Medicare" title="Imagen que indica una discusión de la Parte D"/>
          <p:cNvGrpSpPr/>
          <p:nvPr/>
        </p:nvGrpSpPr>
        <p:grpSpPr>
          <a:xfrm>
            <a:off x="315712" y="1090271"/>
            <a:ext cx="2943963" cy="3905605"/>
            <a:chOff x="1085459" y="1431055"/>
            <a:chExt cx="2943962" cy="3351307"/>
          </a:xfrm>
        </p:grpSpPr>
        <p:pic>
          <p:nvPicPr>
            <p:cNvPr id="32" name="Picture 31"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404" y="1431055"/>
              <a:ext cx="528634" cy="299268"/>
            </a:xfrm>
            <a:prstGeom prst="rect">
              <a:avLst/>
            </a:prstGeom>
          </p:spPr>
        </p:pic>
        <p:pic>
          <p:nvPicPr>
            <p:cNvPr id="33" name="Picture 32"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177" y="1439428"/>
              <a:ext cx="425519" cy="384279"/>
            </a:xfrm>
            <a:prstGeom prst="rect">
              <a:avLst/>
            </a:prstGeom>
          </p:spPr>
        </p:pic>
        <p:pic>
          <p:nvPicPr>
            <p:cNvPr id="34" name="Picture 33" title="Parte D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095" y="2676206"/>
              <a:ext cx="409302" cy="289660"/>
            </a:xfrm>
            <a:prstGeom prst="rect">
              <a:avLst/>
            </a:prstGeom>
          </p:spPr>
        </p:pic>
        <p:sp>
          <p:nvSpPr>
            <p:cNvPr id="35" name="TextBox 34"/>
            <p:cNvSpPr txBox="1"/>
            <p:nvPr/>
          </p:nvSpPr>
          <p:spPr>
            <a:xfrm>
              <a:off x="1085459" y="1753795"/>
              <a:ext cx="1485471" cy="715965"/>
            </a:xfrm>
            <a:prstGeom prst="rect">
              <a:avLst/>
            </a:prstGeom>
            <a:noFill/>
          </p:spPr>
          <p:txBody>
            <a:bodyPr wrap="non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sp>
          <p:nvSpPr>
            <p:cNvPr id="36" name="Plus 35" title="signo de más"/>
            <p:cNvSpPr/>
            <p:nvPr/>
          </p:nvSpPr>
          <p:spPr>
            <a:xfrm>
              <a:off x="2421878" y="1450368"/>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7" name="TextBox 36"/>
            <p:cNvSpPr txBox="1"/>
            <p:nvPr/>
          </p:nvSpPr>
          <p:spPr>
            <a:xfrm>
              <a:off x="2559275" y="1753795"/>
              <a:ext cx="1470146" cy="508088"/>
            </a:xfrm>
            <a:prstGeom prst="rect">
              <a:avLst/>
            </a:prstGeom>
            <a:noFill/>
          </p:spPr>
          <p:txBody>
            <a:bodyPr wrap="non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sp>
          <p:nvSpPr>
            <p:cNvPr id="38" name="TextBox 37"/>
            <p:cNvSpPr txBox="1"/>
            <p:nvPr/>
          </p:nvSpPr>
          <p:spPr>
            <a:xfrm>
              <a:off x="1092956" y="2257970"/>
              <a:ext cx="2901337" cy="338554"/>
            </a:xfrm>
            <a:prstGeom prst="rect">
              <a:avLst/>
            </a:prstGeom>
            <a:solidFill>
              <a:schemeClr val="accent1"/>
            </a:solidFill>
          </p:spPr>
          <p:txBody>
            <a:bodyPr wrap="square" rtlCol="0">
              <a:spAutoFit/>
            </a:bodyPr>
            <a:lstStyle/>
            <a:p>
              <a:pPr algn="ctr"/>
              <a:r>
                <a:rPr lang="es-US" sz="1600" b="1" dirty="0">
                  <a:solidFill>
                    <a:schemeClr val="bg1"/>
                  </a:solidFill>
                </a:rPr>
                <a:t>Puede agregar:</a:t>
              </a:r>
            </a:p>
          </p:txBody>
        </p:sp>
        <p:sp>
          <p:nvSpPr>
            <p:cNvPr id="39" name="TextBox 38"/>
            <p:cNvSpPr txBox="1"/>
            <p:nvPr/>
          </p:nvSpPr>
          <p:spPr>
            <a:xfrm>
              <a:off x="1241334" y="2923702"/>
              <a:ext cx="2579488" cy="830997"/>
            </a:xfrm>
            <a:prstGeom prst="rect">
              <a:avLst/>
            </a:prstGeom>
            <a:noFill/>
          </p:spPr>
          <p:txBody>
            <a:bodyPr wrap="none" rtlCol="0">
              <a:spAutoFit/>
            </a:bodyPr>
            <a:lstStyle/>
            <a:p>
              <a:pPr algn="ctr"/>
              <a:r>
                <a:rPr lang="es-US" sz="1600" b="1" dirty="0">
                  <a:solidFill>
                    <a:schemeClr val="tx2"/>
                  </a:solidFill>
                </a:rPr>
                <a:t>Parte D</a:t>
              </a:r>
            </a:p>
            <a:p>
              <a:pPr algn="ctr"/>
              <a:r>
                <a:rPr lang="es-US" sz="1600" dirty="0">
                  <a:solidFill>
                    <a:schemeClr val="tx2"/>
                  </a:solidFill>
                </a:rPr>
                <a:t>Cobertura de Medicare para </a:t>
              </a:r>
              <a:r>
                <a:rPr lang="es-US" sz="1600" dirty="0" smtClean="0">
                  <a:solidFill>
                    <a:schemeClr val="tx2"/>
                  </a:solidFill>
                </a:rPr>
                <a:t/>
              </a:r>
              <a:br>
                <a:rPr lang="es-US" sz="1600" dirty="0" smtClean="0">
                  <a:solidFill>
                    <a:schemeClr val="tx2"/>
                  </a:solidFill>
                </a:rPr>
              </a:br>
              <a:r>
                <a:rPr lang="es-US" sz="1600" dirty="0" smtClean="0">
                  <a:solidFill>
                    <a:schemeClr val="tx2"/>
                  </a:solidFill>
                </a:rPr>
                <a:t>medicamentos </a:t>
              </a:r>
              <a:r>
                <a:rPr lang="es-US" sz="1600" dirty="0">
                  <a:solidFill>
                    <a:schemeClr val="tx2"/>
                  </a:solidFill>
                </a:rPr>
                <a:t>recetados</a:t>
              </a:r>
            </a:p>
          </p:txBody>
        </p:sp>
        <p:sp>
          <p:nvSpPr>
            <p:cNvPr id="40" name="TextBox 39"/>
            <p:cNvSpPr txBox="1"/>
            <p:nvPr/>
          </p:nvSpPr>
          <p:spPr>
            <a:xfrm>
              <a:off x="1085459" y="3621211"/>
              <a:ext cx="2901336" cy="300210"/>
            </a:xfrm>
            <a:prstGeom prst="rect">
              <a:avLst/>
            </a:prstGeom>
            <a:solidFill>
              <a:schemeClr val="accent1"/>
            </a:solidFill>
          </p:spPr>
          <p:txBody>
            <a:bodyPr wrap="square" rtlCol="0">
              <a:spAutoFit/>
            </a:bodyPr>
            <a:lstStyle/>
            <a:p>
              <a:pPr algn="ctr"/>
              <a:r>
                <a:rPr lang="es-US" sz="1351" b="1" dirty="0">
                  <a:solidFill>
                    <a:schemeClr val="bg1"/>
                  </a:solidFill>
                </a:rPr>
                <a:t>También puede agregar:</a:t>
              </a:r>
            </a:p>
          </p:txBody>
        </p:sp>
        <p:pic>
          <p:nvPicPr>
            <p:cNvPr id="41" name="Picture 40" title="Medigap icon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9108" y="3964849"/>
              <a:ext cx="409031" cy="346637"/>
            </a:xfrm>
            <a:prstGeom prst="rect">
              <a:avLst/>
            </a:prstGeom>
          </p:spPr>
        </p:pic>
        <p:sp>
          <p:nvSpPr>
            <p:cNvPr id="42" name="TextBox 41"/>
            <p:cNvSpPr txBox="1"/>
            <p:nvPr/>
          </p:nvSpPr>
          <p:spPr>
            <a:xfrm>
              <a:off x="1318837" y="4274274"/>
              <a:ext cx="2466508" cy="508088"/>
            </a:xfrm>
            <a:prstGeom prst="rect">
              <a:avLst/>
            </a:prstGeom>
            <a:noFill/>
          </p:spPr>
          <p:txBody>
            <a:bodyPr wrap="none" rtlCol="0">
              <a:spAutoFit/>
            </a:bodyPr>
            <a:lstStyle/>
            <a:p>
              <a:pPr algn="ctr"/>
              <a:r>
                <a:rPr lang="es-US" sz="1351" b="1" dirty="0">
                  <a:solidFill>
                    <a:schemeClr val="tx2"/>
                  </a:solidFill>
                </a:rPr>
                <a:t>Medigap</a:t>
              </a:r>
            </a:p>
            <a:p>
              <a:pPr algn="ctr"/>
              <a:r>
                <a:rPr lang="es-US" sz="1351" dirty="0">
                  <a:solidFill>
                    <a:schemeClr val="tx2"/>
                  </a:solidFill>
                </a:rPr>
                <a:t>Seguro Suplementario de Medicare</a:t>
              </a:r>
            </a:p>
          </p:txBody>
        </p:sp>
      </p:grpSp>
      <p:sp>
        <p:nvSpPr>
          <p:cNvPr id="8" name="TextBox 7"/>
          <p:cNvSpPr txBox="1"/>
          <p:nvPr/>
        </p:nvSpPr>
        <p:spPr>
          <a:xfrm>
            <a:off x="3484515" y="859501"/>
            <a:ext cx="5659485" cy="3703578"/>
          </a:xfrm>
          <a:prstGeom prst="rect">
            <a:avLst/>
          </a:prstGeom>
          <a:noFill/>
        </p:spPr>
        <p:txBody>
          <a:bodyPr wrap="square" rtlCol="0">
            <a:spAutoFit/>
          </a:bodyPr>
          <a:lstStyle/>
          <a:p>
            <a:pPr marL="182880" indent="-219065" defTabSz="514324">
              <a:spcBef>
                <a:spcPts val="400"/>
              </a:spcBef>
              <a:buFont typeface="Wingdings" panose="05000000000000000000" pitchFamily="2" charset="2"/>
              <a:buChar char="§"/>
            </a:pPr>
            <a:r>
              <a:rPr lang="es-US" sz="2000" dirty="0">
                <a:solidFill>
                  <a:prstClr val="black"/>
                </a:solidFill>
              </a:rPr>
              <a:t>Disponible para todas las personas con Medicare. </a:t>
            </a:r>
          </a:p>
          <a:p>
            <a:pPr marL="182880" indent="-219065" defTabSz="514324">
              <a:spcBef>
                <a:spcPts val="400"/>
              </a:spcBef>
              <a:buFont typeface="Wingdings" panose="05000000000000000000" pitchFamily="2" charset="2"/>
              <a:buChar char="§"/>
            </a:pPr>
            <a:r>
              <a:rPr lang="es-US" sz="2000" dirty="0">
                <a:solidFill>
                  <a:prstClr val="black"/>
                </a:solidFill>
              </a:rPr>
              <a:t>Administrada por compañías privadas que tienen contrato con Medicare.</a:t>
            </a:r>
          </a:p>
          <a:p>
            <a:pPr marL="182880" indent="-219065" defTabSz="514324">
              <a:spcBef>
                <a:spcPts val="400"/>
              </a:spcBef>
              <a:buFont typeface="Wingdings" panose="05000000000000000000" pitchFamily="2" charset="2"/>
              <a:buChar char="§"/>
            </a:pPr>
            <a:r>
              <a:rPr lang="es-US" sz="2000" dirty="0">
                <a:solidFill>
                  <a:prstClr val="black"/>
                </a:solidFill>
              </a:rPr>
              <a:t>Se proporciona a través </a:t>
            </a:r>
            <a:r>
              <a:rPr lang="es-US" sz="2000" dirty="0" smtClean="0">
                <a:solidFill>
                  <a:prstClr val="black"/>
                </a:solidFill>
              </a:rPr>
              <a:t>de planes </a:t>
            </a:r>
            <a:r>
              <a:rPr lang="es-US" sz="2000" dirty="0">
                <a:solidFill>
                  <a:prstClr val="black"/>
                </a:solidFill>
              </a:rPr>
              <a:t>de Medicamentos Recetados de Medicare (PDP) (compatibles con Medicare Original);</a:t>
            </a:r>
          </a:p>
          <a:p>
            <a:pPr marL="249238" lvl="1" indent="-249238" defTabSz="514324">
              <a:spcBef>
                <a:spcPts val="400"/>
              </a:spcBef>
              <a:buFont typeface="Wingdings" panose="05000000000000000000" pitchFamily="2" charset="2"/>
              <a:buChar char="§"/>
              <a:tabLst>
                <a:tab pos="238125" algn="l"/>
              </a:tabLst>
            </a:pPr>
            <a:r>
              <a:rPr lang="es-US" sz="2000" dirty="0" smtClean="0">
                <a:solidFill>
                  <a:prstClr val="black"/>
                </a:solidFill>
              </a:rPr>
              <a:t>Planes </a:t>
            </a:r>
            <a:r>
              <a:rPr lang="es-US" sz="2000" dirty="0">
                <a:solidFill>
                  <a:prstClr val="black"/>
                </a:solidFill>
              </a:rPr>
              <a:t>Medicare Advantage para Medicamentos Recetados;</a:t>
            </a:r>
          </a:p>
          <a:p>
            <a:pPr marL="401638" lvl="1" indent="-163513" defTabSz="514324">
              <a:spcBef>
                <a:spcPts val="400"/>
              </a:spcBef>
              <a:buFont typeface="Arial" panose="020B0604020202020204" pitchFamily="34" charset="0"/>
              <a:buChar char="•"/>
              <a:tabLst>
                <a:tab pos="238125" algn="l"/>
              </a:tabLst>
            </a:pPr>
            <a:r>
              <a:rPr lang="es-US" sz="2000" dirty="0">
                <a:solidFill>
                  <a:prstClr val="black"/>
                </a:solidFill>
              </a:rPr>
              <a:t>A</a:t>
            </a:r>
            <a:r>
              <a:rPr lang="es-US" sz="2000" dirty="0" smtClean="0">
                <a:solidFill>
                  <a:prstClr val="black"/>
                </a:solidFill>
              </a:rPr>
              <a:t>lgunos </a:t>
            </a:r>
            <a:r>
              <a:rPr lang="es-US" sz="2000" dirty="0">
                <a:solidFill>
                  <a:prstClr val="black"/>
                </a:solidFill>
              </a:rPr>
              <a:t>otros tipos de planes de salud de Medicare</a:t>
            </a:r>
          </a:p>
          <a:p>
            <a:pPr marL="622300" lvl="4" indent="-220663" defTabSz="514324">
              <a:spcBef>
                <a:spcPts val="400"/>
              </a:spcBef>
              <a:buSzPct val="50000"/>
              <a:buFont typeface="Wingdings" panose="05000000000000000000" pitchFamily="2" charset="2"/>
              <a:buChar char="q"/>
            </a:pPr>
            <a:r>
              <a:rPr lang="es-US" sz="1800" dirty="0">
                <a:solidFill>
                  <a:prstClr val="black"/>
                </a:solidFill>
              </a:rPr>
              <a:t>C</a:t>
            </a:r>
            <a:r>
              <a:rPr lang="es-US" sz="1800" dirty="0" smtClean="0">
                <a:solidFill>
                  <a:prstClr val="black"/>
                </a:solidFill>
              </a:rPr>
              <a:t>omo </a:t>
            </a:r>
            <a:r>
              <a:rPr lang="es-US" sz="1800" dirty="0">
                <a:solidFill>
                  <a:prstClr val="black"/>
                </a:solidFill>
              </a:rPr>
              <a:t>planes de Costos.</a:t>
            </a:r>
          </a:p>
        </p:txBody>
      </p:sp>
      <p:sp>
        <p:nvSpPr>
          <p:cNvPr id="43" name="Rounded Rectangle 42" descr="rectángulo que indica la Parte D se está resaltando"/>
          <p:cNvSpPr/>
          <p:nvPr/>
        </p:nvSpPr>
        <p:spPr>
          <a:xfrm>
            <a:off x="117707" y="2031161"/>
            <a:ext cx="3287247" cy="1597863"/>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59</a:t>
            </a:fld>
            <a:endParaRPr lang="es-US" dirty="0"/>
          </a:p>
        </p:txBody>
      </p:sp>
    </p:spTree>
    <p:extLst>
      <p:ext uri="{BB962C8B-B14F-4D97-AF65-F5344CB8AC3E}">
        <p14:creationId xmlns:p14="http://schemas.microsoft.com/office/powerpoint/2010/main" val="359090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US" b="1" dirty="0" smtClean="0"/>
              <a:t>¿Cuáles son las 4 partes de Medicare?</a:t>
            </a:r>
            <a:endParaRPr lang="es-US" b="1" dirty="0"/>
          </a:p>
        </p:txBody>
      </p:sp>
      <p:sp>
        <p:nvSpPr>
          <p:cNvPr id="12" name="TextBox 11"/>
          <p:cNvSpPr txBox="1"/>
          <p:nvPr/>
        </p:nvSpPr>
        <p:spPr>
          <a:xfrm>
            <a:off x="247633" y="758930"/>
            <a:ext cx="8811552" cy="707886"/>
          </a:xfrm>
          <a:prstGeom prst="rect">
            <a:avLst/>
          </a:prstGeom>
          <a:solidFill>
            <a:schemeClr val="tx2"/>
          </a:solidFill>
        </p:spPr>
        <p:txBody>
          <a:bodyPr wrap="square" rtlCol="0">
            <a:spAutoFit/>
          </a:bodyPr>
          <a:lstStyle/>
          <a:p>
            <a:r>
              <a:rPr lang="es-US" sz="2000" dirty="0">
                <a:solidFill>
                  <a:schemeClr val="bg1"/>
                </a:solidFill>
              </a:rPr>
              <a:t>A lo largo de esta capacitación, estos íconos se utilizan para identificar la parte de Medicare que se está analizando.</a:t>
            </a:r>
          </a:p>
        </p:txBody>
      </p:sp>
      <p:sp>
        <p:nvSpPr>
          <p:cNvPr id="2" name="TextBox 1"/>
          <p:cNvSpPr txBox="1"/>
          <p:nvPr/>
        </p:nvSpPr>
        <p:spPr>
          <a:xfrm>
            <a:off x="241383" y="1538817"/>
            <a:ext cx="4295212" cy="369332"/>
          </a:xfrm>
          <a:prstGeom prst="rect">
            <a:avLst/>
          </a:prstGeom>
          <a:solidFill>
            <a:schemeClr val="tx2"/>
          </a:solidFill>
        </p:spPr>
        <p:txBody>
          <a:bodyPr wrap="square" rtlCol="0">
            <a:spAutoFit/>
          </a:bodyPr>
          <a:lstStyle/>
          <a:p>
            <a:pPr algn="ctr"/>
            <a:r>
              <a:rPr lang="es-US" sz="1800" b="1" dirty="0">
                <a:solidFill>
                  <a:schemeClr val="bg1"/>
                </a:solidFill>
              </a:rPr>
              <a:t>Medicare Original</a:t>
            </a:r>
          </a:p>
        </p:txBody>
      </p:sp>
      <p:grpSp>
        <p:nvGrpSpPr>
          <p:cNvPr id="49" name="Group 48" title="parte A Icono "/>
          <p:cNvGrpSpPr/>
          <p:nvPr/>
        </p:nvGrpSpPr>
        <p:grpSpPr>
          <a:xfrm>
            <a:off x="119561" y="2536503"/>
            <a:ext cx="1963209" cy="1561219"/>
            <a:chOff x="241383" y="1961457"/>
            <a:chExt cx="1963209" cy="1561219"/>
          </a:xfrm>
        </p:grpSpPr>
        <p:pic>
          <p:nvPicPr>
            <p:cNvPr id="23" name="Picture 22"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52" y="1961457"/>
              <a:ext cx="1141658" cy="631372"/>
            </a:xfrm>
            <a:prstGeom prst="rect">
              <a:avLst/>
            </a:prstGeom>
          </p:spPr>
        </p:pic>
        <p:sp>
          <p:nvSpPr>
            <p:cNvPr id="25" name="TextBox 24" title="Part A Icon"/>
            <p:cNvSpPr txBox="1"/>
            <p:nvPr/>
          </p:nvSpPr>
          <p:spPr>
            <a:xfrm>
              <a:off x="241383" y="2668468"/>
              <a:ext cx="1963209" cy="854208"/>
            </a:xfrm>
            <a:prstGeom prst="rect">
              <a:avLst/>
            </a:prstGeom>
            <a:noFill/>
          </p:spPr>
          <p:txBody>
            <a:bodyPr wrap="square" rtlCol="0">
              <a:spAutoFit/>
            </a:bodyPr>
            <a:lstStyle/>
            <a:p>
              <a:pPr algn="ctr"/>
              <a:r>
                <a:rPr lang="es-US" sz="1800" b="1" dirty="0">
                  <a:solidFill>
                    <a:schemeClr val="tx2"/>
                  </a:solidFill>
                </a:rPr>
                <a:t>Parte A</a:t>
              </a:r>
            </a:p>
            <a:p>
              <a:pPr algn="ctr"/>
              <a:r>
                <a:rPr lang="es-US" sz="1800" dirty="0">
                  <a:solidFill>
                    <a:schemeClr val="tx2"/>
                  </a:solidFill>
                </a:rPr>
                <a:t>Seguro de Hospital</a:t>
              </a:r>
            </a:p>
            <a:p>
              <a:pPr algn="ctr"/>
              <a:endParaRPr lang="es-US" sz="1351" dirty="0">
                <a:solidFill>
                  <a:schemeClr val="tx2"/>
                </a:solidFill>
              </a:endParaRPr>
            </a:p>
          </p:txBody>
        </p:sp>
      </p:grpSp>
      <p:cxnSp>
        <p:nvCxnSpPr>
          <p:cNvPr id="22" name="Straight Connector 21" title="línea"/>
          <p:cNvCxnSpPr/>
          <p:nvPr/>
        </p:nvCxnSpPr>
        <p:spPr>
          <a:xfrm flipH="1">
            <a:off x="2216625" y="1916775"/>
            <a:ext cx="18985" cy="287455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nvGrpSpPr>
          <p:cNvPr id="50" name="Group 49" title="parte B icono"/>
          <p:cNvGrpSpPr/>
          <p:nvPr/>
        </p:nvGrpSpPr>
        <p:grpSpPr>
          <a:xfrm>
            <a:off x="2339735" y="2616668"/>
            <a:ext cx="1961035" cy="1302546"/>
            <a:chOff x="2374250" y="2022298"/>
            <a:chExt cx="1961035" cy="1302545"/>
          </a:xfrm>
        </p:grpSpPr>
        <p:pic>
          <p:nvPicPr>
            <p:cNvPr id="28" name="Picture 27"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17" y="2022298"/>
              <a:ext cx="707734" cy="624371"/>
            </a:xfrm>
            <a:prstGeom prst="rect">
              <a:avLst/>
            </a:prstGeom>
          </p:spPr>
        </p:pic>
        <p:sp>
          <p:nvSpPr>
            <p:cNvPr id="29" name="TextBox 28" title="Part B Icon"/>
            <p:cNvSpPr txBox="1"/>
            <p:nvPr/>
          </p:nvSpPr>
          <p:spPr>
            <a:xfrm>
              <a:off x="2374250" y="2678512"/>
              <a:ext cx="1961035" cy="646331"/>
            </a:xfrm>
            <a:prstGeom prst="rect">
              <a:avLst/>
            </a:prstGeom>
            <a:noFill/>
          </p:spPr>
          <p:txBody>
            <a:bodyPr wrap="square" rtlCol="0">
              <a:spAutoFit/>
            </a:bodyPr>
            <a:lstStyle/>
            <a:p>
              <a:pPr algn="ctr"/>
              <a:r>
                <a:rPr lang="es-US" sz="1800" b="1" dirty="0">
                  <a:solidFill>
                    <a:schemeClr val="tx2"/>
                  </a:solidFill>
                </a:rPr>
                <a:t>Parte B</a:t>
              </a:r>
            </a:p>
            <a:p>
              <a:pPr algn="ctr"/>
              <a:r>
                <a:rPr lang="es-US" sz="1800" dirty="0">
                  <a:solidFill>
                    <a:schemeClr val="tx2"/>
                  </a:solidFill>
                </a:rPr>
                <a:t>Seguro Médico</a:t>
              </a:r>
            </a:p>
          </p:txBody>
        </p:sp>
      </p:grpSp>
      <p:cxnSp>
        <p:nvCxnSpPr>
          <p:cNvPr id="24" name="Straight Connector 23" title="línea"/>
          <p:cNvCxnSpPr/>
          <p:nvPr/>
        </p:nvCxnSpPr>
        <p:spPr>
          <a:xfrm>
            <a:off x="4511537" y="1896117"/>
            <a:ext cx="11451" cy="2850492"/>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558188" y="1542732"/>
            <a:ext cx="2352393" cy="646331"/>
          </a:xfrm>
          <a:prstGeom prst="rect">
            <a:avLst/>
          </a:prstGeom>
          <a:solidFill>
            <a:schemeClr val="tx2"/>
          </a:solidFill>
        </p:spPr>
        <p:txBody>
          <a:bodyPr wrap="square" rtlCol="0">
            <a:spAutoFit/>
          </a:bodyPr>
          <a:lstStyle/>
          <a:p>
            <a:pPr algn="ctr"/>
            <a:r>
              <a:rPr lang="es-US" sz="1800" b="1" dirty="0">
                <a:solidFill>
                  <a:schemeClr val="bg1"/>
                </a:solidFill>
              </a:rPr>
              <a:t>Medicare Advantage Parte C</a:t>
            </a:r>
          </a:p>
        </p:txBody>
      </p:sp>
      <p:grpSp>
        <p:nvGrpSpPr>
          <p:cNvPr id="51" name="Group 50" title="Medicare Advantage Icono"/>
          <p:cNvGrpSpPr/>
          <p:nvPr/>
        </p:nvGrpSpPr>
        <p:grpSpPr>
          <a:xfrm>
            <a:off x="4595500" y="2217643"/>
            <a:ext cx="2203198" cy="2270632"/>
            <a:chOff x="4595498" y="1971466"/>
            <a:chExt cx="2203198" cy="2270632"/>
          </a:xfrm>
        </p:grpSpPr>
        <p:pic>
          <p:nvPicPr>
            <p:cNvPr id="32" name="Picture 31" title="Parte A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3409" y="2027176"/>
              <a:ext cx="860838" cy="476070"/>
            </a:xfrm>
            <a:prstGeom prst="rect">
              <a:avLst/>
            </a:prstGeom>
          </p:spPr>
        </p:pic>
        <p:sp>
          <p:nvSpPr>
            <p:cNvPr id="33" name="TextBox 32"/>
            <p:cNvSpPr txBox="1"/>
            <p:nvPr/>
          </p:nvSpPr>
          <p:spPr>
            <a:xfrm>
              <a:off x="4595498" y="2488365"/>
              <a:ext cx="1050836" cy="523220"/>
            </a:xfrm>
            <a:prstGeom prst="rect">
              <a:avLst/>
            </a:prstGeom>
            <a:noFill/>
          </p:spPr>
          <p:txBody>
            <a:bodyPr wrap="square" rtlCol="0">
              <a:spAutoFit/>
            </a:bodyPr>
            <a:lstStyle/>
            <a:p>
              <a:pPr algn="ctr"/>
              <a:r>
                <a:rPr lang="es-US" sz="1800" b="1" dirty="0">
                  <a:solidFill>
                    <a:schemeClr val="tx2"/>
                  </a:solidFill>
                </a:rPr>
                <a:t>Parte A</a:t>
              </a:r>
            </a:p>
            <a:p>
              <a:pPr algn="ctr"/>
              <a:endParaRPr lang="es-US" sz="1000" dirty="0">
                <a:solidFill>
                  <a:schemeClr val="tx2"/>
                </a:solidFill>
              </a:endParaRPr>
            </a:p>
          </p:txBody>
        </p:sp>
        <p:pic>
          <p:nvPicPr>
            <p:cNvPr id="34" name="Picture 33" title="Parte B icon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5461" y="1971466"/>
              <a:ext cx="570452" cy="539089"/>
            </a:xfrm>
            <a:prstGeom prst="rect">
              <a:avLst/>
            </a:prstGeom>
          </p:spPr>
        </p:pic>
        <p:sp>
          <p:nvSpPr>
            <p:cNvPr id="35" name="TextBox 34"/>
            <p:cNvSpPr txBox="1"/>
            <p:nvPr/>
          </p:nvSpPr>
          <p:spPr>
            <a:xfrm>
              <a:off x="5930196" y="2468831"/>
              <a:ext cx="868500" cy="369332"/>
            </a:xfrm>
            <a:prstGeom prst="rect">
              <a:avLst/>
            </a:prstGeom>
            <a:noFill/>
          </p:spPr>
          <p:txBody>
            <a:bodyPr wrap="square" rtlCol="0">
              <a:spAutoFit/>
            </a:bodyPr>
            <a:lstStyle/>
            <a:p>
              <a:pPr algn="ctr"/>
              <a:r>
                <a:rPr lang="es-US" sz="1800" b="1" dirty="0">
                  <a:solidFill>
                    <a:schemeClr val="tx2"/>
                  </a:solidFill>
                </a:rPr>
                <a:t>Parte B</a:t>
              </a:r>
            </a:p>
          </p:txBody>
        </p:sp>
        <p:pic>
          <p:nvPicPr>
            <p:cNvPr id="36" name="Picture 35" title="Part D icon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231" y="3165576"/>
              <a:ext cx="669230" cy="462663"/>
            </a:xfrm>
            <a:prstGeom prst="rect">
              <a:avLst/>
            </a:prstGeom>
          </p:spPr>
        </p:pic>
        <p:sp>
          <p:nvSpPr>
            <p:cNvPr id="41" name="Plus 40" title="signo de más"/>
            <p:cNvSpPr/>
            <p:nvPr/>
          </p:nvSpPr>
          <p:spPr>
            <a:xfrm>
              <a:off x="5677351" y="232542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2" name="Plus 41" title="signo de más"/>
            <p:cNvSpPr/>
            <p:nvPr/>
          </p:nvSpPr>
          <p:spPr>
            <a:xfrm>
              <a:off x="5694575" y="2787245"/>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3" name="TextBox 42"/>
            <p:cNvSpPr txBox="1"/>
            <p:nvPr/>
          </p:nvSpPr>
          <p:spPr>
            <a:xfrm>
              <a:off x="5408554" y="3657323"/>
              <a:ext cx="881280" cy="584775"/>
            </a:xfrm>
            <a:prstGeom prst="rect">
              <a:avLst/>
            </a:prstGeom>
            <a:noFill/>
          </p:spPr>
          <p:txBody>
            <a:bodyPr wrap="square" rtlCol="0">
              <a:spAutoFit/>
            </a:bodyPr>
            <a:lstStyle/>
            <a:p>
              <a:pPr algn="ctr"/>
              <a:r>
                <a:rPr lang="es-US" sz="1800" b="1" dirty="0">
                  <a:solidFill>
                    <a:schemeClr val="tx2"/>
                  </a:solidFill>
                </a:rPr>
                <a:t>Parte D</a:t>
              </a:r>
            </a:p>
            <a:p>
              <a:pPr algn="ctr"/>
              <a:r>
                <a:rPr lang="es-US" sz="1400" b="1" dirty="0" smtClean="0">
                  <a:solidFill>
                    <a:schemeClr val="tx2"/>
                  </a:solidFill>
                </a:rPr>
                <a:t>(En general)</a:t>
              </a:r>
              <a:endParaRPr lang="es-US" sz="1800" b="1" dirty="0">
                <a:solidFill>
                  <a:schemeClr val="tx2"/>
                </a:solidFill>
              </a:endParaRPr>
            </a:p>
          </p:txBody>
        </p:sp>
      </p:grpSp>
      <p:cxnSp>
        <p:nvCxnSpPr>
          <p:cNvPr id="26" name="Straight Connector 25" title="línea"/>
          <p:cNvCxnSpPr/>
          <p:nvPr/>
        </p:nvCxnSpPr>
        <p:spPr>
          <a:xfrm>
            <a:off x="6927223" y="1902587"/>
            <a:ext cx="17804" cy="2864681"/>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37" name="TextBox 36" title="Text box for Medicare Prescription Drug Coverage"/>
          <p:cNvSpPr txBox="1"/>
          <p:nvPr/>
        </p:nvSpPr>
        <p:spPr>
          <a:xfrm>
            <a:off x="6942089" y="1544180"/>
            <a:ext cx="2044593" cy="923330"/>
          </a:xfrm>
          <a:prstGeom prst="rect">
            <a:avLst/>
          </a:prstGeom>
          <a:solidFill>
            <a:schemeClr val="tx2"/>
          </a:solidFill>
        </p:spPr>
        <p:txBody>
          <a:bodyPr wrap="square" rtlCol="0">
            <a:spAutoFit/>
          </a:bodyPr>
          <a:lstStyle/>
          <a:p>
            <a:pPr algn="ctr"/>
            <a:r>
              <a:rPr lang="es-US" sz="1800" b="1" dirty="0">
                <a:solidFill>
                  <a:schemeClr val="bg1"/>
                </a:solidFill>
              </a:rPr>
              <a:t>Cobertura de Medicare para medicamentos recetados</a:t>
            </a:r>
          </a:p>
        </p:txBody>
      </p:sp>
      <p:grpSp>
        <p:nvGrpSpPr>
          <p:cNvPr id="52" name="Group 51" title="imagen parte D"/>
          <p:cNvGrpSpPr/>
          <p:nvPr/>
        </p:nvGrpSpPr>
        <p:grpSpPr>
          <a:xfrm>
            <a:off x="7051441" y="2667775"/>
            <a:ext cx="1909569" cy="1856542"/>
            <a:chOff x="7108787" y="2022298"/>
            <a:chExt cx="1909569" cy="1856542"/>
          </a:xfrm>
        </p:grpSpPr>
        <p:pic>
          <p:nvPicPr>
            <p:cNvPr id="30" name="Picture 29" title="Parte D icono"/>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31" name="TextBox 30" title="Part D Icon"/>
            <p:cNvSpPr txBox="1"/>
            <p:nvPr/>
          </p:nvSpPr>
          <p:spPr>
            <a:xfrm>
              <a:off x="7108787" y="2678511"/>
              <a:ext cx="1909569" cy="1200329"/>
            </a:xfrm>
            <a:prstGeom prst="rect">
              <a:avLst/>
            </a:prstGeom>
            <a:noFill/>
          </p:spPr>
          <p:txBody>
            <a:bodyPr wrap="square" rtlCol="0">
              <a:spAutoFit/>
            </a:bodyPr>
            <a:lstStyle/>
            <a:p>
              <a:pPr algn="ctr"/>
              <a:r>
                <a:rPr lang="es-US" sz="1800" b="1" dirty="0">
                  <a:solidFill>
                    <a:schemeClr val="tx2"/>
                  </a:solidFill>
                </a:rPr>
                <a:t>Parte D</a:t>
              </a:r>
            </a:p>
            <a:p>
              <a:pPr algn="ctr"/>
              <a:r>
                <a:rPr lang="es-US" sz="1800" dirty="0">
                  <a:solidFill>
                    <a:schemeClr val="tx2"/>
                  </a:solidFill>
                </a:rPr>
                <a:t>Cobertura de Medicare para medicamentos recetados</a:t>
              </a:r>
            </a:p>
          </p:txBody>
        </p:sp>
      </p:grpSp>
      <p:sp>
        <p:nvSpPr>
          <p:cNvPr id="18" name="Date Placeholder 17"/>
          <p:cNvSpPr>
            <a:spLocks noGrp="1"/>
          </p:cNvSpPr>
          <p:nvPr>
            <p:ph type="dt" sz="half" idx="10"/>
          </p:nvPr>
        </p:nvSpPr>
        <p:spPr/>
        <p:txBody>
          <a:bodyPr/>
          <a:lstStyle/>
          <a:p>
            <a:r>
              <a:rPr lang="es-US" dirty="0">
                <a:solidFill>
                  <a:prstClr val="black">
                    <a:tint val="75000"/>
                  </a:prstClr>
                </a:solidFill>
              </a:rPr>
              <a:t>Julio de 2017</a:t>
            </a:r>
          </a:p>
        </p:txBody>
      </p:sp>
      <p:sp>
        <p:nvSpPr>
          <p:cNvPr id="19" name="Footer Placeholder 18"/>
          <p:cNvSpPr>
            <a:spLocks noGrp="1"/>
          </p:cNvSpPr>
          <p:nvPr>
            <p:ph type="ftr" sz="quarter" idx="11"/>
          </p:nvPr>
        </p:nvSpPr>
        <p:spPr/>
        <p:txBody>
          <a:bodyPr/>
          <a:lstStyle/>
          <a:p>
            <a:r>
              <a:rPr lang="es-US" dirty="0">
                <a:solidFill>
                  <a:prstClr val="black">
                    <a:tint val="75000"/>
                  </a:prstClr>
                </a:solidFill>
              </a:rPr>
              <a:t>Medicare 101</a:t>
            </a:r>
          </a:p>
        </p:txBody>
      </p:sp>
      <p:sp>
        <p:nvSpPr>
          <p:cNvPr id="20" name="Slide Number Placeholder 19"/>
          <p:cNvSpPr>
            <a:spLocks noGrp="1"/>
          </p:cNvSpPr>
          <p:nvPr>
            <p:ph type="sldNum" sz="quarter" idx="12"/>
          </p:nvPr>
        </p:nvSpPr>
        <p:spPr/>
        <p:txBody>
          <a:bodyPr/>
          <a:lstStyle/>
          <a:p>
            <a:fld id="{F62912B7-67D0-4C7F-B2EE-F336CB0BE48F}" type="slidenum">
              <a:rPr lang="en-US" smtClean="0">
                <a:solidFill>
                  <a:prstClr val="black">
                    <a:tint val="75000"/>
                  </a:prstClr>
                </a:solidFill>
              </a:rPr>
              <a:pPr/>
              <a:t>6</a:t>
            </a:fld>
            <a:endParaRPr lang="es-US" dirty="0">
              <a:solidFill>
                <a:prstClr val="black">
                  <a:tint val="75000"/>
                </a:prstClr>
              </a:solidFill>
            </a:endParaRPr>
          </a:p>
        </p:txBody>
      </p:sp>
    </p:spTree>
    <p:extLst>
      <p:ext uri="{BB962C8B-B14F-4D97-AF65-F5344CB8AC3E}">
        <p14:creationId xmlns:p14="http://schemas.microsoft.com/office/powerpoint/2010/main" val="2749917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s-US" dirty="0" smtClean="0"/>
              <a:t>Costos de los Planes Medicare para Medicamentos:</a:t>
            </a:r>
            <a:br>
              <a:rPr lang="es-US" dirty="0" smtClean="0"/>
            </a:br>
            <a:r>
              <a:rPr lang="es-US" dirty="0" smtClean="0"/>
              <a:t> lo que paga en 2017</a:t>
            </a:r>
          </a:p>
        </p:txBody>
      </p:sp>
      <p:grpSp>
        <p:nvGrpSpPr>
          <p:cNvPr id="9" name="Group 8" title="Parte D Icono"/>
          <p:cNvGrpSpPr/>
          <p:nvPr/>
        </p:nvGrpSpPr>
        <p:grpSpPr>
          <a:xfrm>
            <a:off x="452135" y="2036172"/>
            <a:ext cx="1466303" cy="1723626"/>
            <a:chOff x="7108787" y="2022298"/>
            <a:chExt cx="1909569" cy="1749774"/>
          </a:xfrm>
        </p:grpSpPr>
        <p:pic>
          <p:nvPicPr>
            <p:cNvPr id="10" name="Picture 9" title="Parte D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79876" name="Rectangle 3"/>
          <p:cNvSpPr>
            <a:spLocks noGrp="1" noChangeArrowheads="1"/>
          </p:cNvSpPr>
          <p:nvPr>
            <p:ph idx="4294967295"/>
          </p:nvPr>
        </p:nvSpPr>
        <p:spPr>
          <a:xfrm>
            <a:off x="1573452" y="900686"/>
            <a:ext cx="7131636" cy="4329682"/>
          </a:xfrm>
        </p:spPr>
        <p:txBody>
          <a:bodyPr>
            <a:normAutofit fontScale="77500" lnSpcReduction="20000"/>
          </a:bodyPr>
          <a:lstStyle/>
          <a:p>
            <a:pPr marL="182880" indent="-342891">
              <a:spcBef>
                <a:spcPts val="400"/>
              </a:spcBef>
            </a:pPr>
            <a:r>
              <a:rPr lang="es-US" sz="2900" b="1" dirty="0" smtClean="0"/>
              <a:t>Deducible anual </a:t>
            </a:r>
            <a:r>
              <a:rPr lang="es-US" sz="2900" dirty="0" smtClean="0"/>
              <a:t>(si correspondiese)</a:t>
            </a:r>
          </a:p>
          <a:p>
            <a:pPr marL="182880" indent="-342891">
              <a:spcBef>
                <a:spcPts val="400"/>
              </a:spcBef>
            </a:pPr>
            <a:r>
              <a:rPr lang="es-US" sz="2900" b="1" dirty="0"/>
              <a:t>Copagos o coseguro</a:t>
            </a:r>
          </a:p>
          <a:p>
            <a:pPr marL="401944" lvl="3" indent="-285750">
              <a:spcBef>
                <a:spcPts val="400"/>
              </a:spcBef>
              <a:buSzPct val="100000"/>
              <a:buFont typeface="Arial" panose="020B0604020202020204" pitchFamily="34" charset="0"/>
              <a:buChar char="•"/>
            </a:pPr>
            <a:r>
              <a:rPr lang="es-US" sz="2300" dirty="0"/>
              <a:t>V</a:t>
            </a:r>
            <a:r>
              <a:rPr lang="es-US" sz="2300" dirty="0" smtClean="0"/>
              <a:t>aría </a:t>
            </a:r>
            <a:r>
              <a:rPr lang="es-US" sz="2300" dirty="0"/>
              <a:t>según el plan, farmacia, los medicamentos que le recetan.</a:t>
            </a:r>
          </a:p>
          <a:p>
            <a:pPr marL="401944" lvl="3" indent="-285750">
              <a:spcBef>
                <a:spcPts val="400"/>
              </a:spcBef>
              <a:buSzPct val="100000"/>
              <a:buFont typeface="Arial" panose="020B0604020202020204" pitchFamily="34" charset="0"/>
              <a:buChar char="•"/>
            </a:pPr>
            <a:r>
              <a:rPr lang="es-US" sz="2300" dirty="0"/>
              <a:t>P</a:t>
            </a:r>
            <a:r>
              <a:rPr lang="es-US" sz="2300" dirty="0" smtClean="0"/>
              <a:t>aga </a:t>
            </a:r>
            <a:r>
              <a:rPr lang="es-US" sz="2300" dirty="0"/>
              <a:t>un copago o coseguro regular hasta que usted y su plan de medicamentos hayan gastado una determinada cantidad de dinero en medicamentos cubiertos ($3,700) y alcanza la brecha de </a:t>
            </a:r>
            <a:r>
              <a:rPr lang="es-US" sz="2300" dirty="0" smtClean="0"/>
              <a:t>cobertura</a:t>
            </a:r>
            <a:r>
              <a:rPr lang="es-US" sz="2300" b="1" dirty="0" smtClean="0"/>
              <a:t>.</a:t>
            </a:r>
          </a:p>
          <a:p>
            <a:pPr marL="401944" lvl="3" indent="-285750">
              <a:spcBef>
                <a:spcPts val="400"/>
              </a:spcBef>
              <a:buSzPct val="100000"/>
              <a:buFont typeface="Arial" panose="020B0604020202020204" pitchFamily="34" charset="0"/>
              <a:buChar char="•"/>
            </a:pPr>
            <a:r>
              <a:rPr lang="es-US" sz="2300" dirty="0" smtClean="0"/>
              <a:t>Usted </a:t>
            </a:r>
            <a:r>
              <a:rPr lang="es-US" sz="2300" dirty="0"/>
              <a:t>paga 40% de los medicamentos de marca cubiertos en la brecha de cobertura. </a:t>
            </a:r>
            <a:endParaRPr lang="es-US" sz="2300" dirty="0" smtClean="0"/>
          </a:p>
          <a:p>
            <a:pPr marL="401944" lvl="3" indent="-285750">
              <a:spcBef>
                <a:spcPts val="400"/>
              </a:spcBef>
              <a:buSzPct val="100000"/>
              <a:buFont typeface="Arial" panose="020B0604020202020204" pitchFamily="34" charset="0"/>
              <a:buChar char="•"/>
            </a:pPr>
            <a:r>
              <a:rPr lang="es-US" sz="2300" dirty="0" smtClean="0"/>
              <a:t>Usted </a:t>
            </a:r>
            <a:r>
              <a:rPr lang="es-US" sz="2300" dirty="0"/>
              <a:t>paga 51% de los medicamentos genéricos cubiertos en la brecha de cobertura. </a:t>
            </a:r>
          </a:p>
          <a:p>
            <a:pPr marL="401944" lvl="3" indent="-285750">
              <a:spcBef>
                <a:spcPts val="400"/>
              </a:spcBef>
              <a:buSzPct val="100000"/>
              <a:buFont typeface="Arial" panose="020B0604020202020204" pitchFamily="34" charset="0"/>
              <a:buChar char="•"/>
            </a:pPr>
            <a:r>
              <a:rPr lang="es-US" sz="2300" dirty="0"/>
              <a:t>M</a:t>
            </a:r>
            <a:r>
              <a:rPr lang="es-US" sz="2300" dirty="0" smtClean="0"/>
              <a:t>uy </a:t>
            </a:r>
            <a:r>
              <a:rPr lang="es-US" sz="2300" dirty="0"/>
              <a:t>poco después de gastar $4,950 de su bolsillo (fuera de la brecha de cobertura).</a:t>
            </a:r>
          </a:p>
          <a:p>
            <a:pPr marL="182880" indent="-342891">
              <a:spcBef>
                <a:spcPts val="400"/>
              </a:spcBef>
            </a:pPr>
            <a:r>
              <a:rPr lang="es-US" sz="2600" b="1" dirty="0"/>
              <a:t>Prima del plan mensual </a:t>
            </a:r>
            <a:endParaRPr lang="es-US" sz="2600" b="1" dirty="0" smtClean="0"/>
          </a:p>
          <a:p>
            <a:pPr marL="392113" lvl="1" indent="-282575">
              <a:spcBef>
                <a:spcPts val="400"/>
              </a:spcBef>
            </a:pPr>
            <a:r>
              <a:rPr lang="es-US" sz="2300" dirty="0" smtClean="0"/>
              <a:t>Se aplica la cantidad de ajuste mensual acorde al ingreso (IRMAA) (consulte la siguiente diapositiva).</a:t>
            </a:r>
            <a:endParaRPr lang="es-US" sz="2300" dirty="0"/>
          </a:p>
          <a:p>
            <a:pPr marL="378601" lvl="2" indent="0">
              <a:buSzPct val="100000"/>
              <a:buNone/>
            </a:pPr>
            <a:endParaRPr lang="es-US" sz="1900" dirty="0"/>
          </a:p>
          <a:p>
            <a:endParaRPr lang="es-US" dirty="0"/>
          </a:p>
          <a:p>
            <a:endParaRPr lang="es-US" dirty="0"/>
          </a:p>
          <a:p>
            <a:endParaRPr lang="es-US" dirty="0"/>
          </a:p>
          <a:p>
            <a:endParaRPr lang="es-US" dirty="0"/>
          </a:p>
          <a:p>
            <a:pPr lvl="1"/>
            <a:endParaRPr lang="es-US" dirty="0"/>
          </a:p>
        </p:txBody>
      </p:sp>
      <p:sp>
        <p:nvSpPr>
          <p:cNvPr id="12" name="Date Placeholder 11"/>
          <p:cNvSpPr>
            <a:spLocks noGrp="1"/>
          </p:cNvSpPr>
          <p:nvPr>
            <p:ph type="dt" sz="half" idx="10"/>
          </p:nvPr>
        </p:nvSpPr>
        <p:spPr/>
        <p:txBody>
          <a:bodyPr/>
          <a:lstStyle/>
          <a:p>
            <a:r>
              <a:rPr lang="es-US" dirty="0" smtClean="0"/>
              <a:t>Julio de 2017</a:t>
            </a:r>
          </a:p>
        </p:txBody>
      </p:sp>
      <p:sp>
        <p:nvSpPr>
          <p:cNvPr id="13" name="Footer Placeholder 12"/>
          <p:cNvSpPr>
            <a:spLocks noGrp="1"/>
          </p:cNvSpPr>
          <p:nvPr>
            <p:ph type="ftr" sz="quarter" idx="11"/>
          </p:nvPr>
        </p:nvSpPr>
        <p:spPr/>
        <p:txBody>
          <a:bodyPr/>
          <a:lstStyle/>
          <a:p>
            <a:r>
              <a:rPr lang="es-US" dirty="0" smtClean="0"/>
              <a:t>Medicare 101</a:t>
            </a:r>
          </a:p>
        </p:txBody>
      </p:sp>
      <p:sp>
        <p:nvSpPr>
          <p:cNvPr id="14" name="Slide Number Placeholder 13"/>
          <p:cNvSpPr>
            <a:spLocks noGrp="1"/>
          </p:cNvSpPr>
          <p:nvPr>
            <p:ph type="sldNum" sz="quarter" idx="12"/>
          </p:nvPr>
        </p:nvSpPr>
        <p:spPr/>
        <p:txBody>
          <a:bodyPr/>
          <a:lstStyle/>
          <a:p>
            <a:fld id="{F62912B7-67D0-4C7F-B2EE-F336CB0BE48F}" type="slidenum">
              <a:rPr lang="en-US" smtClean="0"/>
              <a:t>60</a:t>
            </a:fld>
            <a:endParaRPr lang="es-US" dirty="0"/>
          </a:p>
        </p:txBody>
      </p:sp>
    </p:spTree>
    <p:custDataLst>
      <p:tags r:id="rId1"/>
    </p:custDataLst>
    <p:extLst>
      <p:ext uri="{BB962C8B-B14F-4D97-AF65-F5344CB8AC3E}">
        <p14:creationId xmlns:p14="http://schemas.microsoft.com/office/powerpoint/2010/main" val="7976962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Parte D Cantidad de ajuste mensual acorde al ingreso </a:t>
            </a:r>
            <a:br>
              <a:rPr lang="es-US" dirty="0" smtClean="0"/>
            </a:br>
            <a:r>
              <a:rPr lang="es-US" dirty="0" smtClean="0"/>
              <a:t>(Parte D–IRMAA)</a:t>
            </a:r>
          </a:p>
        </p:txBody>
      </p:sp>
      <p:graphicFrame>
        <p:nvGraphicFramePr>
          <p:cNvPr id="7" name="Content Placeholder 8" descr="Si su ingreso anual en 2011 fue&#10;Archivo Declaración de impuestos individual Declaración conjunta de impuestos en 2013 Usted paga&#10;   $ 85,000 o menos $ 170,000 o menos Su Plan Premium (YPP)&#10;   $ 85,000.01 - $ 107,000 $ 170,000.01 - $ 214,000 YPP + $ 11.60 *&#10;   $ 107,000.01 - $ 160,000 $ 214,000.01 - $ 320,000 YPP + $ 29.90 *&#10;   $ 160,000.01 - $ 214,000 $ 320,000.01 - $ 428,000 YPP + $ 48,30 *&#10;   Por encima de $ 214,000 por encima de $ 428,000 YPP + $ 66,60 *" title="Importe de ajuste mensual relacionado con el ingreso (IRMAA)"/>
          <p:cNvGraphicFramePr>
            <a:graphicFrameLocks/>
          </p:cNvGraphicFramePr>
          <p:nvPr>
            <p:extLst>
              <p:ext uri="{D42A27DB-BD31-4B8C-83A1-F6EECF244321}">
                <p14:modId xmlns:p14="http://schemas.microsoft.com/office/powerpoint/2010/main" val="665154086"/>
              </p:ext>
            </p:extLst>
          </p:nvPr>
        </p:nvGraphicFramePr>
        <p:xfrm>
          <a:off x="120013" y="777709"/>
          <a:ext cx="8915706" cy="3836138"/>
        </p:xfrm>
        <a:graphic>
          <a:graphicData uri="http://schemas.openxmlformats.org/drawingml/2006/table">
            <a:tbl>
              <a:tblPr firstRow="1" bandRow="1">
                <a:tableStyleId>{5C22544A-7EE6-4342-B048-85BDC9FD1C3A}</a:tableStyleId>
              </a:tblPr>
              <a:tblGrid>
                <a:gridCol w="3255511">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605028">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2055167">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tblGrid>
              <a:tr h="860592">
                <a:tc>
                  <a:txBody>
                    <a:bodyPr/>
                    <a:lstStyle/>
                    <a:p>
                      <a:pPr marL="0" marR="0" algn="ctr">
                        <a:lnSpc>
                          <a:spcPct val="115000"/>
                        </a:lnSpc>
                        <a:spcBef>
                          <a:spcPts val="0"/>
                        </a:spcBef>
                        <a:spcAft>
                          <a:spcPts val="0"/>
                        </a:spcAft>
                      </a:pPr>
                      <a:r>
                        <a:rPr lang="en-US" sz="1700" dirty="0"/>
                        <a:t>Su ingreso anual en 2015 presentando una declaración de impuestos individual.</a:t>
                      </a:r>
                      <a:endParaRPr lang="es-US" sz="1700" dirty="0">
                        <a:latin typeface="Calibri"/>
                        <a:ea typeface="Calibri"/>
                        <a:cs typeface="Times New Roman"/>
                      </a:endParaRPr>
                    </a:p>
                  </a:txBody>
                  <a:tcPr marL="51435" marR="51435" marT="0" marB="0">
                    <a:solidFill>
                      <a:schemeClr val="tx2"/>
                    </a:solidFill>
                  </a:tcPr>
                </a:tc>
                <a:tc>
                  <a:txBody>
                    <a:bodyPr/>
                    <a:lstStyle/>
                    <a:p>
                      <a:pPr marL="0" marR="0" algn="ctr">
                        <a:lnSpc>
                          <a:spcPct val="115000"/>
                        </a:lnSpc>
                        <a:spcBef>
                          <a:spcPts val="0"/>
                        </a:spcBef>
                        <a:spcAft>
                          <a:spcPts val="0"/>
                        </a:spcAft>
                      </a:pPr>
                      <a:r>
                        <a:rPr lang="en-US" sz="1700" dirty="0"/>
                        <a:t>Sus ingresos anuales en 2015 </a:t>
                      </a:r>
                    </a:p>
                    <a:p>
                      <a:pPr marL="0" marR="0" algn="ctr">
                        <a:lnSpc>
                          <a:spcPct val="115000"/>
                        </a:lnSpc>
                        <a:spcBef>
                          <a:spcPts val="0"/>
                        </a:spcBef>
                        <a:spcAft>
                          <a:spcPts val="0"/>
                        </a:spcAft>
                      </a:pPr>
                      <a:r>
                        <a:rPr lang="en-US" sz="1700" dirty="0"/>
                        <a:t>presentando una declaración de impuestos conjunta.</a:t>
                      </a:r>
                      <a:endParaRPr lang="es-US" sz="1700" dirty="0">
                        <a:latin typeface="Calibri"/>
                        <a:ea typeface="Calibri"/>
                        <a:cs typeface="Times New Roman"/>
                      </a:endParaRPr>
                    </a:p>
                  </a:txBody>
                  <a:tcPr marL="51435" marR="51435" marT="0" marB="0">
                    <a:solidFill>
                      <a:schemeClr val="tx2"/>
                    </a:solidFill>
                  </a:tcPr>
                </a:tc>
                <a:tc>
                  <a:txBody>
                    <a:bodyPr/>
                    <a:lstStyle/>
                    <a:p>
                      <a:pPr marL="0" marR="0" algn="ctr">
                        <a:lnSpc>
                          <a:spcPct val="115000"/>
                        </a:lnSpc>
                        <a:spcBef>
                          <a:spcPts val="0"/>
                        </a:spcBef>
                        <a:spcAft>
                          <a:spcPts val="0"/>
                        </a:spcAft>
                      </a:pPr>
                      <a:r>
                        <a:rPr lang="es-US" sz="1700" dirty="0">
                          <a:latin typeface="Calibri"/>
                        </a:rPr>
                        <a:t>En 2017, usted paga por mes</a:t>
                      </a:r>
                    </a:p>
                  </a:txBody>
                  <a:tcPr marL="51435" marR="51435" marT="0" marB="0">
                    <a:solidFill>
                      <a:schemeClr val="tx2"/>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701040">
                <a:tc>
                  <a:txBody>
                    <a:bodyPr/>
                    <a:lstStyle/>
                    <a:p>
                      <a:pPr marL="0" marR="0">
                        <a:lnSpc>
                          <a:spcPct val="115000"/>
                        </a:lnSpc>
                        <a:spcBef>
                          <a:spcPts val="0"/>
                        </a:spcBef>
                        <a:spcAft>
                          <a:spcPts val="0"/>
                        </a:spcAft>
                      </a:pPr>
                      <a:r>
                        <a:rPr lang="en-US" sz="1700" dirty="0"/>
                        <a:t> $85,000 o menos</a:t>
                      </a:r>
                      <a:endParaRPr lang="es-US" sz="1700" dirty="0">
                        <a:latin typeface="Calibri"/>
                        <a:ea typeface="Calibri"/>
                        <a:cs typeface="Times New Roman"/>
                      </a:endParaRPr>
                    </a:p>
                  </a:txBody>
                  <a:tcPr marL="51435" marR="51435" marT="0" marB="0"/>
                </a:tc>
                <a:tc>
                  <a:txBody>
                    <a:bodyPr/>
                    <a:lstStyle/>
                    <a:p>
                      <a:pPr marL="290513" marR="0" indent="0">
                        <a:lnSpc>
                          <a:spcPct val="115000"/>
                        </a:lnSpc>
                        <a:spcBef>
                          <a:spcPts val="0"/>
                        </a:spcBef>
                        <a:spcAft>
                          <a:spcPts val="0"/>
                        </a:spcAft>
                      </a:pPr>
                      <a:r>
                        <a:rPr lang="en-US" sz="1700" dirty="0"/>
                        <a:t>$170,000 o menos</a:t>
                      </a:r>
                      <a:endParaRPr lang="es-US" sz="17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700" spc="0" dirty="0"/>
                        <a:t>La prima de su plan (YPP)</a:t>
                      </a:r>
                      <a:endParaRPr lang="es-US" sz="1700" spc="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701040">
                <a:tc>
                  <a:txBody>
                    <a:bodyPr/>
                    <a:lstStyle/>
                    <a:p>
                      <a:pPr marL="0" marR="0">
                        <a:lnSpc>
                          <a:spcPct val="115000"/>
                        </a:lnSpc>
                        <a:spcBef>
                          <a:spcPts val="0"/>
                        </a:spcBef>
                        <a:spcAft>
                          <a:spcPts val="0"/>
                        </a:spcAft>
                      </a:pPr>
                      <a:r>
                        <a:rPr lang="en-US" sz="1700" dirty="0"/>
                        <a:t>más de $85,000 hasta $107,000 </a:t>
                      </a:r>
                      <a:endParaRPr lang="es-US" sz="1700" dirty="0">
                        <a:latin typeface="Calibri"/>
                        <a:ea typeface="Calibri"/>
                        <a:cs typeface="Times New Roman"/>
                      </a:endParaRPr>
                    </a:p>
                  </a:txBody>
                  <a:tcPr marL="51435" marR="51435" marT="0" marB="0"/>
                </a:tc>
                <a:tc>
                  <a:txBody>
                    <a:bodyPr/>
                    <a:lstStyle/>
                    <a:p>
                      <a:pPr marL="290513" marR="0" indent="0">
                        <a:lnSpc>
                          <a:spcPct val="115000"/>
                        </a:lnSpc>
                        <a:spcBef>
                          <a:spcPts val="0"/>
                        </a:spcBef>
                        <a:spcAft>
                          <a:spcPts val="0"/>
                        </a:spcAft>
                      </a:pPr>
                      <a:r>
                        <a:rPr lang="en-US" sz="1700" spc="-50" baseline="0" dirty="0"/>
                        <a:t>más de $170,000 hasta $214,000</a:t>
                      </a:r>
                      <a:endParaRPr lang="es-US" sz="1700" spc="-50" baseline="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YPP + $13.30*</a:t>
                      </a:r>
                      <a:endParaRPr lang="es-US" sz="17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594856">
                <a:tc>
                  <a:txBody>
                    <a:bodyPr/>
                    <a:lstStyle/>
                    <a:p>
                      <a:pPr marL="0" marR="0">
                        <a:lnSpc>
                          <a:spcPct val="115000"/>
                        </a:lnSpc>
                        <a:spcBef>
                          <a:spcPts val="0"/>
                        </a:spcBef>
                        <a:spcAft>
                          <a:spcPts val="0"/>
                        </a:spcAft>
                      </a:pPr>
                      <a:r>
                        <a:rPr lang="en-US" sz="1700" spc="-50" dirty="0"/>
                        <a:t>más de $107,000 hasta $160,000 </a:t>
                      </a:r>
                      <a:endParaRPr lang="es-US" sz="1700" spc="-50" dirty="0">
                        <a:latin typeface="Calibri"/>
                        <a:ea typeface="Calibri"/>
                        <a:cs typeface="Times New Roman"/>
                      </a:endParaRPr>
                    </a:p>
                  </a:txBody>
                  <a:tcPr marL="51435" marR="51435" marT="0" marB="0"/>
                </a:tc>
                <a:tc>
                  <a:txBody>
                    <a:bodyPr/>
                    <a:lstStyle/>
                    <a:p>
                      <a:pPr marL="290513" marR="0" indent="0">
                        <a:lnSpc>
                          <a:spcPct val="115000"/>
                        </a:lnSpc>
                        <a:spcBef>
                          <a:spcPts val="0"/>
                        </a:spcBef>
                        <a:spcAft>
                          <a:spcPts val="0"/>
                        </a:spcAft>
                      </a:pPr>
                      <a:r>
                        <a:rPr lang="en-US" sz="1700" spc="-50" dirty="0"/>
                        <a:t>más de</a:t>
                      </a:r>
                      <a:r>
                        <a:rPr sz="1700" dirty="0"/>
                        <a:t> </a:t>
                      </a:r>
                      <a:r>
                        <a:rPr lang="en-US" sz="1700" spc="-50" dirty="0"/>
                        <a:t>$214,000 hasta $320,000</a:t>
                      </a:r>
                      <a:endParaRPr lang="es-US" sz="17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YPP + $34.20*</a:t>
                      </a:r>
                      <a:endParaRPr lang="es-US" sz="17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594856">
                <a:tc>
                  <a:txBody>
                    <a:bodyPr/>
                    <a:lstStyle/>
                    <a:p>
                      <a:pPr marL="0" marR="0">
                        <a:lnSpc>
                          <a:spcPct val="115000"/>
                        </a:lnSpc>
                        <a:spcBef>
                          <a:spcPts val="0"/>
                        </a:spcBef>
                        <a:spcAft>
                          <a:spcPts val="0"/>
                        </a:spcAft>
                      </a:pPr>
                      <a:r>
                        <a:rPr lang="en-US" sz="1700" spc="-50" baseline="0" dirty="0"/>
                        <a:t>más de $160,000 hasta $214,000 </a:t>
                      </a:r>
                      <a:endParaRPr lang="es-US" sz="1700" spc="-50" baseline="0" dirty="0">
                        <a:latin typeface="Calibri"/>
                        <a:ea typeface="Calibri"/>
                        <a:cs typeface="Times New Roman"/>
                      </a:endParaRPr>
                    </a:p>
                  </a:txBody>
                  <a:tcPr marL="51435" marR="51435" marT="0" marB="0"/>
                </a:tc>
                <a:tc>
                  <a:txBody>
                    <a:bodyPr/>
                    <a:lstStyle/>
                    <a:p>
                      <a:pPr marL="290513" marR="0" indent="0">
                        <a:lnSpc>
                          <a:spcPct val="115000"/>
                        </a:lnSpc>
                        <a:spcBef>
                          <a:spcPts val="0"/>
                        </a:spcBef>
                        <a:spcAft>
                          <a:spcPts val="0"/>
                        </a:spcAft>
                      </a:pPr>
                      <a:r>
                        <a:rPr lang="en-US" sz="1700" spc="-50" dirty="0"/>
                        <a:t>más de $320,000 hasta $428,000</a:t>
                      </a:r>
                      <a:endParaRPr lang="es-US" sz="17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YPP + $55.20*</a:t>
                      </a:r>
                      <a:endParaRPr lang="es-US" sz="17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350520">
                <a:tc>
                  <a:txBody>
                    <a:bodyPr/>
                    <a:lstStyle/>
                    <a:p>
                      <a:pPr marL="0" marR="0">
                        <a:lnSpc>
                          <a:spcPct val="115000"/>
                        </a:lnSpc>
                        <a:spcBef>
                          <a:spcPts val="0"/>
                        </a:spcBef>
                        <a:spcAft>
                          <a:spcPts val="0"/>
                        </a:spcAft>
                      </a:pPr>
                      <a:r>
                        <a:rPr lang="en-US" sz="1700" baseline="0" dirty="0"/>
                        <a:t>más de </a:t>
                      </a:r>
                      <a:r>
                        <a:rPr lang="en-US" sz="1700" dirty="0"/>
                        <a:t>$214,000</a:t>
                      </a:r>
                      <a:endParaRPr lang="es-US" sz="1700" dirty="0">
                        <a:latin typeface="Calibri"/>
                        <a:ea typeface="Calibri"/>
                        <a:cs typeface="Times New Roman"/>
                      </a:endParaRPr>
                    </a:p>
                  </a:txBody>
                  <a:tcPr marL="51435" marR="51435" marT="0" marB="0"/>
                </a:tc>
                <a:tc>
                  <a:txBody>
                    <a:bodyPr/>
                    <a:lstStyle/>
                    <a:p>
                      <a:pPr marL="290513" marR="0" indent="0">
                        <a:lnSpc>
                          <a:spcPct val="115000"/>
                        </a:lnSpc>
                        <a:spcBef>
                          <a:spcPts val="0"/>
                        </a:spcBef>
                        <a:spcAft>
                          <a:spcPts val="0"/>
                        </a:spcAft>
                      </a:pPr>
                      <a:r>
                        <a:rPr lang="en-US" sz="1700" baseline="0" dirty="0"/>
                        <a:t>más de</a:t>
                      </a:r>
                      <a:r>
                        <a:rPr lang="en-US" sz="1700" dirty="0"/>
                        <a:t> $428,000 </a:t>
                      </a:r>
                      <a:endParaRPr lang="es-US" sz="17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700" dirty="0"/>
                        <a:t>YPP + $76.20*</a:t>
                      </a:r>
                      <a:endParaRPr lang="es-US" sz="1700" dirty="0">
                        <a:latin typeface="Calibri"/>
                        <a:ea typeface="Calibri"/>
                        <a:cs typeface="Times New Roman"/>
                      </a:endParaRPr>
                    </a:p>
                  </a:txBody>
                  <a:tcPr marL="51435" marR="51435"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bl>
          </a:graphicData>
        </a:graphic>
      </p:graphicFrame>
      <p:sp>
        <p:nvSpPr>
          <p:cNvPr id="8" name="TextBox 7"/>
          <p:cNvSpPr txBox="1"/>
          <p:nvPr/>
        </p:nvSpPr>
        <p:spPr>
          <a:xfrm>
            <a:off x="120012" y="4596385"/>
            <a:ext cx="5995039" cy="276999"/>
          </a:xfrm>
          <a:prstGeom prst="rect">
            <a:avLst/>
          </a:prstGeom>
          <a:noFill/>
        </p:spPr>
        <p:txBody>
          <a:bodyPr wrap="none" rtlCol="0">
            <a:spAutoFit/>
          </a:bodyPr>
          <a:lstStyle/>
          <a:p>
            <a:r>
              <a:rPr lang="es-US" sz="1200" b="1" dirty="0">
                <a:solidFill>
                  <a:prstClr val="black"/>
                </a:solidFill>
              </a:rPr>
              <a:t>IRMAA se ajusta cada año porque se calcula a partir de la prima anual para beneficiarios base.</a:t>
            </a:r>
          </a:p>
        </p:txBody>
      </p:sp>
      <p:sp>
        <p:nvSpPr>
          <p:cNvPr id="3" name="Date Placeholder 2"/>
          <p:cNvSpPr>
            <a:spLocks noGrp="1"/>
          </p:cNvSpPr>
          <p:nvPr>
            <p:ph type="dt" sz="half" idx="4294967295"/>
          </p:nvPr>
        </p:nvSpPr>
        <p:spPr>
          <a:xfrm>
            <a:off x="629755" y="4767265"/>
            <a:ext cx="1543051" cy="273844"/>
          </a:xfrm>
          <a:prstGeom prst="rect">
            <a:avLst/>
          </a:prstGeom>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t>61</a:t>
            </a:fld>
            <a:endParaRPr lang="es-US" dirty="0"/>
          </a:p>
        </p:txBody>
      </p:sp>
    </p:spTree>
    <p:custDataLst>
      <p:tags r:id="rId1"/>
    </p:custDataLst>
    <p:extLst>
      <p:ext uri="{BB962C8B-B14F-4D97-AF65-F5344CB8AC3E}">
        <p14:creationId xmlns:p14="http://schemas.microsoft.com/office/powerpoint/2010/main" val="33918652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Consideraciones de costos de la Parte D </a:t>
            </a:r>
            <a:endParaRPr lang="es-US" dirty="0"/>
          </a:p>
        </p:txBody>
      </p:sp>
      <p:grpSp>
        <p:nvGrpSpPr>
          <p:cNvPr id="9" name="Group 8" title="Parte D Icono"/>
          <p:cNvGrpSpPr/>
          <p:nvPr/>
        </p:nvGrpSpPr>
        <p:grpSpPr>
          <a:xfrm>
            <a:off x="452135" y="2036172"/>
            <a:ext cx="1466303" cy="1723626"/>
            <a:chOff x="7108787" y="2022298"/>
            <a:chExt cx="1909569" cy="1749774"/>
          </a:xfrm>
        </p:grpSpPr>
        <p:pic>
          <p:nvPicPr>
            <p:cNvPr id="10" name="Picture 9" title="Parte D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3" name="Content Placeholder 2"/>
          <p:cNvSpPr>
            <a:spLocks noGrp="1"/>
          </p:cNvSpPr>
          <p:nvPr>
            <p:ph idx="4294967295"/>
          </p:nvPr>
        </p:nvSpPr>
        <p:spPr>
          <a:xfrm>
            <a:off x="1792384" y="857253"/>
            <a:ext cx="7074757" cy="4183857"/>
          </a:xfrm>
        </p:spPr>
        <p:txBody>
          <a:bodyPr>
            <a:normAutofit fontScale="85000" lnSpcReduction="20000"/>
          </a:bodyPr>
          <a:lstStyle/>
          <a:p>
            <a:pPr>
              <a:spcBef>
                <a:spcPts val="600"/>
              </a:spcBef>
            </a:pPr>
            <a:r>
              <a:rPr lang="es-US" sz="2800" dirty="0" smtClean="0"/>
              <a:t>Los planes tienen formularios (listas de medicamentos cubiertos).</a:t>
            </a:r>
          </a:p>
          <a:p>
            <a:pPr lvl="1">
              <a:spcBef>
                <a:spcPts val="600"/>
              </a:spcBef>
            </a:pPr>
            <a:r>
              <a:rPr lang="es-US" sz="2400" dirty="0" smtClean="0"/>
              <a:t>La mayoría incluyen un rango de medicamentos de cada categoría.</a:t>
            </a:r>
          </a:p>
          <a:p>
            <a:pPr lvl="1">
              <a:spcBef>
                <a:spcPts val="600"/>
              </a:spcBef>
            </a:pPr>
            <a:r>
              <a:rPr lang="es-US" sz="2400" dirty="0" smtClean="0"/>
              <a:t>Incluyen medicamentos genéricos y de marca.</a:t>
            </a:r>
            <a:endParaRPr lang="es-US" sz="2400" dirty="0"/>
          </a:p>
          <a:p>
            <a:pPr>
              <a:spcBef>
                <a:spcPts val="600"/>
              </a:spcBef>
            </a:pPr>
            <a:r>
              <a:rPr lang="es-US" sz="2800" dirty="0" smtClean="0"/>
              <a:t>Puede elegir un plan e inscribirse.</a:t>
            </a:r>
          </a:p>
          <a:p>
            <a:pPr lvl="1">
              <a:spcBef>
                <a:spcPts val="600"/>
              </a:spcBef>
            </a:pPr>
            <a:r>
              <a:rPr lang="es-US" sz="2400" dirty="0" smtClean="0"/>
              <a:t>Puede pagar una multa de por vida si se inscribe más tarde y no tenía una cobertura acreditable (no más de una brecha de 63 días).</a:t>
            </a:r>
          </a:p>
          <a:p>
            <a:pPr>
              <a:spcBef>
                <a:spcPts val="600"/>
              </a:spcBef>
            </a:pPr>
            <a:r>
              <a:rPr lang="es-US" sz="2800" dirty="0" smtClean="0"/>
              <a:t>Los costos varían según el plan.</a:t>
            </a:r>
          </a:p>
          <a:p>
            <a:pPr>
              <a:spcBef>
                <a:spcPts val="600"/>
              </a:spcBef>
            </a:pPr>
            <a:r>
              <a:rPr lang="es-US" sz="2800" dirty="0" smtClean="0"/>
              <a:t>Hay ayuda adicional para pagar los costos de la </a:t>
            </a:r>
          </a:p>
          <a:p>
            <a:pPr marL="292100" indent="0">
              <a:spcBef>
                <a:spcPts val="600"/>
              </a:spcBef>
              <a:buNone/>
            </a:pPr>
            <a:r>
              <a:rPr lang="es-US" sz="2800" dirty="0" smtClean="0"/>
              <a:t>Parte D si tiene ingresos y recursos limitados (consulte la siguiente diapositiva).</a:t>
            </a:r>
            <a:endParaRPr lang="es-US" sz="2800" dirty="0"/>
          </a:p>
          <a:p>
            <a:endParaRPr lang="es-US" dirty="0"/>
          </a:p>
        </p:txBody>
      </p:sp>
      <p:sp>
        <p:nvSpPr>
          <p:cNvPr id="14" name="Date Placeholder 13"/>
          <p:cNvSpPr>
            <a:spLocks noGrp="1"/>
          </p:cNvSpPr>
          <p:nvPr>
            <p:ph type="dt" sz="half" idx="10"/>
          </p:nvPr>
        </p:nvSpPr>
        <p:spPr/>
        <p:txBody>
          <a:bodyPr/>
          <a:lstStyle/>
          <a:p>
            <a:r>
              <a:rPr lang="es-US" dirty="0" smtClean="0"/>
              <a:t>Julio de 2017</a:t>
            </a:r>
          </a:p>
        </p:txBody>
      </p:sp>
      <p:sp>
        <p:nvSpPr>
          <p:cNvPr id="15" name="Footer Placeholder 14"/>
          <p:cNvSpPr>
            <a:spLocks noGrp="1"/>
          </p:cNvSpPr>
          <p:nvPr>
            <p:ph type="ftr" sz="quarter" idx="11"/>
          </p:nvPr>
        </p:nvSpPr>
        <p:spPr/>
        <p:txBody>
          <a:bodyPr/>
          <a:lstStyle/>
          <a:p>
            <a:r>
              <a:rPr lang="es-US" dirty="0" smtClean="0"/>
              <a:t>Medicare 101</a:t>
            </a:r>
          </a:p>
        </p:txBody>
      </p:sp>
      <p:sp>
        <p:nvSpPr>
          <p:cNvPr id="16" name="Slide Number Placeholder 15"/>
          <p:cNvSpPr>
            <a:spLocks noGrp="1"/>
          </p:cNvSpPr>
          <p:nvPr>
            <p:ph type="sldNum" sz="quarter" idx="12"/>
          </p:nvPr>
        </p:nvSpPr>
        <p:spPr/>
        <p:txBody>
          <a:bodyPr/>
          <a:lstStyle/>
          <a:p>
            <a:fld id="{F62912B7-67D0-4C7F-B2EE-F336CB0BE48F}" type="slidenum">
              <a:rPr lang="en-US" smtClean="0"/>
              <a:t>62</a:t>
            </a:fld>
            <a:endParaRPr lang="es-US" dirty="0"/>
          </a:p>
        </p:txBody>
      </p:sp>
    </p:spTree>
    <p:extLst>
      <p:ext uri="{BB962C8B-B14F-4D97-AF65-F5344CB8AC3E}">
        <p14:creationId xmlns:p14="http://schemas.microsoft.com/office/powerpoint/2010/main" val="18001072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s-US" dirty="0" smtClean="0"/>
              <a:t>¿Qué es la Ayuda Adicional?</a:t>
            </a:r>
          </a:p>
        </p:txBody>
      </p:sp>
      <p:grpSp>
        <p:nvGrpSpPr>
          <p:cNvPr id="9" name="Group 8" title="Parte D Icono"/>
          <p:cNvGrpSpPr/>
          <p:nvPr/>
        </p:nvGrpSpPr>
        <p:grpSpPr>
          <a:xfrm>
            <a:off x="270982" y="2028246"/>
            <a:ext cx="1466303" cy="1723626"/>
            <a:chOff x="7108787" y="2022298"/>
            <a:chExt cx="1909569" cy="1749774"/>
          </a:xfrm>
        </p:grpSpPr>
        <p:pic>
          <p:nvPicPr>
            <p:cNvPr id="10" name="Picture 9" title="Parte D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668675" name="Rectangle 3"/>
          <p:cNvSpPr>
            <a:spLocks noGrp="1" noChangeArrowheads="1"/>
          </p:cNvSpPr>
          <p:nvPr>
            <p:ph idx="1"/>
          </p:nvPr>
        </p:nvSpPr>
        <p:spPr>
          <a:xfrm>
            <a:off x="1851378" y="824089"/>
            <a:ext cx="7055555" cy="3943179"/>
          </a:xfrm>
        </p:spPr>
        <p:txBody>
          <a:bodyPr>
            <a:normAutofit lnSpcReduction="10000"/>
          </a:bodyPr>
          <a:lstStyle/>
          <a:p>
            <a:r>
              <a:rPr lang="es-US" dirty="0" smtClean="0"/>
              <a:t>Un programa para ayudar a las personas a pagar los costos de medicamentos recetados (Parte D) de Medicare.</a:t>
            </a:r>
          </a:p>
          <a:p>
            <a:pPr lvl="1" indent="-219069"/>
            <a:r>
              <a:rPr lang="es-US" dirty="0"/>
              <a:t>T</a:t>
            </a:r>
            <a:r>
              <a:rPr lang="es-US" dirty="0" smtClean="0"/>
              <a:t>ambién se denomina "Subsidio a los bajos ingresos". </a:t>
            </a:r>
          </a:p>
          <a:p>
            <a:r>
              <a:rPr lang="es-US" dirty="0" smtClean="0"/>
              <a:t>Si tiene recursos e ingresos muy bajos,</a:t>
            </a:r>
          </a:p>
          <a:p>
            <a:pPr lvl="1"/>
            <a:r>
              <a:rPr lang="es-US" dirty="0"/>
              <a:t>N</a:t>
            </a:r>
            <a:r>
              <a:rPr lang="es-US" dirty="0" smtClean="0"/>
              <a:t>o paga primas ni deducibles y tiene copagos pequeños o no los tiene.</a:t>
            </a:r>
          </a:p>
          <a:p>
            <a:r>
              <a:rPr lang="es-US" dirty="0" smtClean="0"/>
              <a:t>Si tiene recursos e ingresos no tan bajos,</a:t>
            </a:r>
          </a:p>
          <a:p>
            <a:pPr lvl="1" indent="-219069"/>
            <a:r>
              <a:rPr lang="es-US" dirty="0"/>
              <a:t>P</a:t>
            </a:r>
            <a:r>
              <a:rPr lang="es-US" dirty="0" smtClean="0"/>
              <a:t>aga un deducible reducido y un poco más de su bolsillo.</a:t>
            </a:r>
            <a:endParaRPr lang="es-US" dirty="0"/>
          </a:p>
          <a:p>
            <a:r>
              <a:rPr lang="es-US" dirty="0" smtClean="0"/>
              <a:t>No tiene brechas de cobertura ni multa por inscripción tardía si califica para la ayuda adicional. </a:t>
            </a:r>
          </a:p>
        </p:txBody>
      </p:sp>
      <p:sp>
        <p:nvSpPr>
          <p:cNvPr id="5" name="Date Placeholder 4"/>
          <p:cNvSpPr>
            <a:spLocks noGrp="1"/>
          </p:cNvSpPr>
          <p:nvPr>
            <p:ph type="dt" sz="half" idx="2"/>
          </p:nvPr>
        </p:nvSpPr>
        <p:spPr/>
        <p:txBody>
          <a:bodyPr/>
          <a:lstStyle/>
          <a:p>
            <a:r>
              <a:rPr lang="es-US" dirty="0" smtClean="0"/>
              <a:t>Julio de 2017</a:t>
            </a:r>
          </a:p>
        </p:txBody>
      </p:sp>
      <p:sp>
        <p:nvSpPr>
          <p:cNvPr id="6" name="Footer Placeholder 5"/>
          <p:cNvSpPr>
            <a:spLocks noGrp="1"/>
          </p:cNvSpPr>
          <p:nvPr>
            <p:ph type="ftr" sz="quarter" idx="11"/>
          </p:nvPr>
        </p:nvSpPr>
        <p:spPr/>
        <p:txBody>
          <a:bodyPr/>
          <a:lstStyle/>
          <a:p>
            <a:r>
              <a:rPr lang="es-US" dirty="0" smtClean="0"/>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t>63</a:t>
            </a:fld>
            <a:endParaRPr lang="es-US" dirty="0"/>
          </a:p>
        </p:txBody>
      </p:sp>
    </p:spTree>
    <p:extLst>
      <p:ext uri="{BB962C8B-B14F-4D97-AF65-F5344CB8AC3E}">
        <p14:creationId xmlns:p14="http://schemas.microsoft.com/office/powerpoint/2010/main" val="1856833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s-US" dirty="0" smtClean="0"/>
              <a:t>Cómo calificar para recibir Ayuda Adicional</a:t>
            </a:r>
          </a:p>
        </p:txBody>
      </p:sp>
      <p:grpSp>
        <p:nvGrpSpPr>
          <p:cNvPr id="9" name="Group 8" title="Parte D Icono"/>
          <p:cNvGrpSpPr/>
          <p:nvPr/>
        </p:nvGrpSpPr>
        <p:grpSpPr>
          <a:xfrm>
            <a:off x="295726" y="2000078"/>
            <a:ext cx="1466303" cy="1723626"/>
            <a:chOff x="7108787" y="2022298"/>
            <a:chExt cx="1909569" cy="1749774"/>
          </a:xfrm>
        </p:grpSpPr>
        <p:pic>
          <p:nvPicPr>
            <p:cNvPr id="10" name="Picture 9" title="Parte D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670723" name="Rectangle 3"/>
          <p:cNvSpPr>
            <a:spLocks noGrp="1" noChangeArrowheads="1"/>
          </p:cNvSpPr>
          <p:nvPr>
            <p:ph idx="1"/>
          </p:nvPr>
        </p:nvSpPr>
        <p:spPr>
          <a:xfrm>
            <a:off x="1473201" y="878311"/>
            <a:ext cx="7042151" cy="3888955"/>
          </a:xfrm>
        </p:spPr>
        <p:txBody>
          <a:bodyPr>
            <a:normAutofit fontScale="92500" lnSpcReduction="20000"/>
          </a:bodyPr>
          <a:lstStyle/>
          <a:p>
            <a:pPr>
              <a:lnSpc>
                <a:spcPct val="120000"/>
              </a:lnSpc>
            </a:pPr>
            <a:r>
              <a:rPr lang="es-US" sz="2000" dirty="0" smtClean="0"/>
              <a:t>Usted califica en forma automática para recibir Ayuda Adicional si tiene</a:t>
            </a:r>
          </a:p>
          <a:p>
            <a:pPr lvl="1" indent="-219069">
              <a:lnSpc>
                <a:spcPct val="120000"/>
              </a:lnSpc>
            </a:pPr>
            <a:r>
              <a:rPr lang="es-US" sz="1800" dirty="0"/>
              <a:t>C</a:t>
            </a:r>
            <a:r>
              <a:rPr lang="es-US" sz="1800" dirty="0" smtClean="0"/>
              <a:t>obertura completa de Medicaid;</a:t>
            </a:r>
          </a:p>
          <a:p>
            <a:pPr lvl="1" indent="-219069">
              <a:lnSpc>
                <a:spcPct val="120000"/>
              </a:lnSpc>
            </a:pPr>
            <a:r>
              <a:rPr lang="es-US" sz="1800" dirty="0" smtClean="0"/>
              <a:t>Seguridad de Ingreso Suplementario (SSI); </a:t>
            </a:r>
          </a:p>
          <a:p>
            <a:pPr lvl="1" indent="-219069">
              <a:lnSpc>
                <a:spcPct val="120000"/>
              </a:lnSpc>
            </a:pPr>
            <a:r>
              <a:rPr lang="es-US" sz="1800" dirty="0" smtClean="0"/>
              <a:t>Ayuda de Medicaid para pagar las primas de Medicare.</a:t>
            </a:r>
          </a:p>
          <a:p>
            <a:pPr>
              <a:lnSpc>
                <a:spcPct val="120000"/>
              </a:lnSpc>
            </a:pPr>
            <a:r>
              <a:rPr lang="es-US" sz="2000" dirty="0" smtClean="0"/>
              <a:t>Todas las otras personas deben iniciar una solicitud</a:t>
            </a:r>
          </a:p>
          <a:p>
            <a:pPr lvl="1" indent="-219069">
              <a:lnSpc>
                <a:spcPct val="120000"/>
              </a:lnSpc>
            </a:pPr>
            <a:r>
              <a:rPr lang="es-US" sz="1800" dirty="0"/>
              <a:t>E</a:t>
            </a:r>
            <a:r>
              <a:rPr lang="es-US" sz="1800" dirty="0" smtClean="0"/>
              <a:t>n línea en </a:t>
            </a:r>
            <a:r>
              <a:rPr lang="es-US" sz="1800" dirty="0">
                <a:hlinkClick r:id="rId4"/>
              </a:rPr>
              <a:t>socialsecurity.gov</a:t>
            </a:r>
            <a:r>
              <a:rPr lang="es-US" sz="1800" dirty="0" smtClean="0"/>
              <a:t> </a:t>
            </a:r>
          </a:p>
          <a:p>
            <a:pPr lvl="1" indent="-219069">
              <a:lnSpc>
                <a:spcPct val="120000"/>
              </a:lnSpc>
            </a:pPr>
            <a:r>
              <a:rPr lang="es-US" sz="1800" dirty="0"/>
              <a:t>P</a:t>
            </a:r>
            <a:r>
              <a:rPr lang="es-US" sz="1800" dirty="0" smtClean="0"/>
              <a:t>or teléfono al Seguro Social al 1-800-772-1213.(TTY: 1-800-325-0778)</a:t>
            </a:r>
          </a:p>
          <a:p>
            <a:pPr lvl="2">
              <a:lnSpc>
                <a:spcPct val="120000"/>
              </a:lnSpc>
            </a:pPr>
            <a:r>
              <a:rPr lang="es-US" sz="1600" dirty="0" smtClean="0"/>
              <a:t>Pida la “Solicitud de ayuda para pagar los costos de medicamentos recetados de Medicare” (SSA-1020).</a:t>
            </a:r>
          </a:p>
          <a:p>
            <a:pPr lvl="1" indent="-219069">
              <a:lnSpc>
                <a:spcPct val="120000"/>
              </a:lnSpc>
            </a:pPr>
            <a:r>
              <a:rPr lang="es-US" sz="1800" dirty="0" smtClean="0"/>
              <a:t>Póngase en contacto con su agencia de Medicaid e</a:t>
            </a:r>
            <a:r>
              <a:rPr lang="en-US" sz="1800" dirty="0"/>
              <a:t>Understanding the Order of Medicare Part A and Part B Enrollment Periods</a:t>
            </a:r>
            <a:r>
              <a:rPr lang="es-US" sz="1800" dirty="0" smtClean="0"/>
              <a:t>statal.</a:t>
            </a:r>
          </a:p>
        </p:txBody>
      </p:sp>
      <p:sp>
        <p:nvSpPr>
          <p:cNvPr id="5" name="Date Placeholder 4"/>
          <p:cNvSpPr>
            <a:spLocks noGrp="1"/>
          </p:cNvSpPr>
          <p:nvPr>
            <p:ph type="dt" sz="half" idx="2"/>
          </p:nvPr>
        </p:nvSpPr>
        <p:spPr/>
        <p:txBody>
          <a:bodyPr/>
          <a:lstStyle/>
          <a:p>
            <a:r>
              <a:rPr lang="es-US" dirty="0" smtClean="0"/>
              <a:t>Julio de 2017</a:t>
            </a:r>
          </a:p>
        </p:txBody>
      </p:sp>
      <p:sp>
        <p:nvSpPr>
          <p:cNvPr id="6" name="Footer Placeholder 5"/>
          <p:cNvSpPr>
            <a:spLocks noGrp="1"/>
          </p:cNvSpPr>
          <p:nvPr>
            <p:ph type="ftr" sz="quarter" idx="11"/>
          </p:nvPr>
        </p:nvSpPr>
        <p:spPr/>
        <p:txBody>
          <a:bodyPr/>
          <a:lstStyle/>
          <a:p>
            <a:r>
              <a:rPr lang="es-US" dirty="0" smtClean="0"/>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t>64</a:t>
            </a:fld>
            <a:endParaRPr lang="es-US" dirty="0"/>
          </a:p>
        </p:txBody>
      </p:sp>
    </p:spTree>
    <p:extLst>
      <p:ext uri="{BB962C8B-B14F-4D97-AF65-F5344CB8AC3E}">
        <p14:creationId xmlns:p14="http://schemas.microsoft.com/office/powerpoint/2010/main" val="35742287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s-US" dirty="0" smtClean="0"/>
              <a:t>Multa por inscripción tardía a la Parte D</a:t>
            </a:r>
          </a:p>
        </p:txBody>
      </p:sp>
      <p:grpSp>
        <p:nvGrpSpPr>
          <p:cNvPr id="9" name="Group 8" title="Parte D Icono"/>
          <p:cNvGrpSpPr/>
          <p:nvPr/>
        </p:nvGrpSpPr>
        <p:grpSpPr>
          <a:xfrm>
            <a:off x="295726" y="2000078"/>
            <a:ext cx="1466303" cy="1723626"/>
            <a:chOff x="7108787" y="2022298"/>
            <a:chExt cx="1909569" cy="1749774"/>
          </a:xfrm>
        </p:grpSpPr>
        <p:pic>
          <p:nvPicPr>
            <p:cNvPr id="10" name="Picture 9" title="Parte D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78852" name="Rectangle 3"/>
          <p:cNvSpPr>
            <a:spLocks noGrp="1" noChangeArrowheads="1"/>
          </p:cNvSpPr>
          <p:nvPr>
            <p:ph idx="1"/>
          </p:nvPr>
        </p:nvSpPr>
        <p:spPr>
          <a:xfrm>
            <a:off x="1795749" y="732006"/>
            <a:ext cx="7019067" cy="4035258"/>
          </a:xfrm>
        </p:spPr>
        <p:txBody>
          <a:bodyPr>
            <a:normAutofit lnSpcReduction="10000"/>
          </a:bodyPr>
          <a:lstStyle/>
          <a:p>
            <a:r>
              <a:rPr lang="es-US" sz="2800" dirty="0"/>
              <a:t>Prima más alta si espera a inscribirse.</a:t>
            </a:r>
          </a:p>
          <a:p>
            <a:pPr marL="457200" lvl="1" indent="-219075"/>
            <a:r>
              <a:rPr lang="es-US" sz="2400" dirty="0"/>
              <a:t>E</a:t>
            </a:r>
            <a:r>
              <a:rPr lang="es-US" sz="2400" dirty="0" smtClean="0"/>
              <a:t>xcepciones </a:t>
            </a:r>
            <a:r>
              <a:rPr lang="es-US" sz="2400" dirty="0"/>
              <a:t>si tiene:</a:t>
            </a:r>
          </a:p>
          <a:p>
            <a:pPr marL="914377" lvl="2" indent="-290506"/>
            <a:r>
              <a:rPr lang="es-US" sz="2000" dirty="0"/>
              <a:t>C</a:t>
            </a:r>
            <a:r>
              <a:rPr lang="es-US" sz="2000" dirty="0" smtClean="0"/>
              <a:t>obertura </a:t>
            </a:r>
            <a:r>
              <a:rPr lang="es-US" sz="2000" dirty="0"/>
              <a:t>acreditable (sin brecha de 63 días o más);</a:t>
            </a:r>
          </a:p>
          <a:p>
            <a:pPr marL="914377" lvl="2" indent="-290506"/>
            <a:r>
              <a:rPr lang="es-US" sz="2000" dirty="0"/>
              <a:t>Ayuda Adicional.</a:t>
            </a:r>
          </a:p>
          <a:p>
            <a:r>
              <a:rPr lang="es-US" sz="2800" dirty="0"/>
              <a:t>Pagará la multa mientras tenga cobertura</a:t>
            </a:r>
          </a:p>
          <a:p>
            <a:pPr marL="457200" lvl="1" indent="-166688"/>
            <a:r>
              <a:rPr lang="es-US" sz="2400" dirty="0"/>
              <a:t>1% de la prima básica del beneficiario</a:t>
            </a:r>
          </a:p>
          <a:p>
            <a:pPr marL="914377" lvl="2" indent="-290506" defTabSz="485763"/>
            <a:r>
              <a:rPr lang="es-US" sz="2000" dirty="0"/>
              <a:t>P</a:t>
            </a:r>
            <a:r>
              <a:rPr lang="es-US" sz="2000" dirty="0" smtClean="0"/>
              <a:t>or </a:t>
            </a:r>
            <a:r>
              <a:rPr lang="es-US" sz="2000" dirty="0"/>
              <a:t>cada mes que haya pasado como elegible pero que no se haya </a:t>
            </a:r>
            <a:r>
              <a:rPr lang="es-US" sz="2000" dirty="0" smtClean="0"/>
              <a:t>inscrito</a:t>
            </a:r>
            <a:r>
              <a:rPr lang="es-US" sz="2000" dirty="0"/>
              <a:t>.</a:t>
            </a:r>
          </a:p>
          <a:p>
            <a:pPr marL="512763" lvl="1" indent="-220663"/>
            <a:r>
              <a:rPr lang="es-US" sz="2400" dirty="0" smtClean="0"/>
              <a:t>Los importes cambian cada año, visite </a:t>
            </a:r>
            <a:r>
              <a:rPr lang="es-US" sz="2400" dirty="0">
                <a:hlinkClick r:id="rId5"/>
              </a:rPr>
              <a:t>Medicare.gov</a:t>
            </a:r>
            <a:r>
              <a:rPr lang="es-US" sz="2400" dirty="0" smtClean="0"/>
              <a:t> para consultar los importes actuales</a:t>
            </a:r>
            <a:r>
              <a:rPr lang="es-US" dirty="0" smtClean="0"/>
              <a:t>.</a:t>
            </a:r>
          </a:p>
          <a:p>
            <a:pPr lvl="2"/>
            <a:endParaRPr lang="es-US" dirty="0"/>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s-US" dirty="0" smtClean="0"/>
              <a:t>Julio de 2017</a:t>
            </a:r>
          </a:p>
        </p:txBody>
      </p:sp>
      <p:sp>
        <p:nvSpPr>
          <p:cNvPr id="3" name="Footer Placeholder 2"/>
          <p:cNvSpPr>
            <a:spLocks noGrp="1"/>
          </p:cNvSpPr>
          <p:nvPr>
            <p:ph type="ftr" sz="quarter" idx="11"/>
          </p:nvPr>
        </p:nvSpPr>
        <p:spPr/>
        <p:txBody>
          <a:bodyPr/>
          <a:lstStyle/>
          <a:p>
            <a:r>
              <a:rPr lang="es-US" dirty="0" smtClean="0"/>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t>65</a:t>
            </a:fld>
            <a:endParaRPr lang="es-US" dirty="0"/>
          </a:p>
        </p:txBody>
      </p:sp>
    </p:spTree>
    <p:custDataLst>
      <p:tags r:id="rId1"/>
    </p:custDataLst>
    <p:extLst>
      <p:ext uri="{BB962C8B-B14F-4D97-AF65-F5344CB8AC3E}">
        <p14:creationId xmlns:p14="http://schemas.microsoft.com/office/powerpoint/2010/main" val="25426068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r>
              <a:rPr lang="es-US" dirty="0" smtClean="0"/>
              <a:t>¿Quiénes pueden inscribirse para la Parte D?</a:t>
            </a:r>
          </a:p>
        </p:txBody>
      </p:sp>
      <p:grpSp>
        <p:nvGrpSpPr>
          <p:cNvPr id="10" name="Group 9" title="Parte D Icono"/>
          <p:cNvGrpSpPr/>
          <p:nvPr/>
        </p:nvGrpSpPr>
        <p:grpSpPr>
          <a:xfrm>
            <a:off x="295726" y="2000078"/>
            <a:ext cx="1466303" cy="1723626"/>
            <a:chOff x="7108787" y="2022298"/>
            <a:chExt cx="1909569" cy="1749774"/>
          </a:xfrm>
        </p:grpSpPr>
        <p:pic>
          <p:nvPicPr>
            <p:cNvPr id="11" name="Picture 10" title="Parte D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4" name="TextBox 13" title="Part D Icon"/>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644099" name="Rectangle 3"/>
          <p:cNvSpPr>
            <a:spLocks noGrp="1" noChangeArrowheads="1"/>
          </p:cNvSpPr>
          <p:nvPr>
            <p:ph idx="4294967295"/>
          </p:nvPr>
        </p:nvSpPr>
        <p:spPr>
          <a:xfrm>
            <a:off x="1792721" y="685802"/>
            <a:ext cx="7204975" cy="4081464"/>
          </a:xfrm>
        </p:spPr>
        <p:txBody>
          <a:bodyPr>
            <a:normAutofit fontScale="62500" lnSpcReduction="20000"/>
          </a:bodyPr>
          <a:lstStyle/>
          <a:p>
            <a:pPr marL="238125" indent="-238125">
              <a:lnSpc>
                <a:spcPct val="120000"/>
              </a:lnSpc>
              <a:spcBef>
                <a:spcPts val="400"/>
              </a:spcBef>
            </a:pPr>
            <a:r>
              <a:rPr lang="es-US" sz="3800" dirty="0"/>
              <a:t>Debe inscribirse al plan para tener cobertura de medicamentos y</a:t>
            </a:r>
          </a:p>
          <a:p>
            <a:pPr marL="640081" lvl="2" indent="-457200">
              <a:lnSpc>
                <a:spcPct val="120000"/>
              </a:lnSpc>
              <a:spcBef>
                <a:spcPts val="400"/>
              </a:spcBef>
              <a:buFont typeface="Arial" panose="020B0604020202020204" pitchFamily="34" charset="0"/>
              <a:buChar char="•"/>
            </a:pPr>
            <a:r>
              <a:rPr lang="es-US" sz="2900" dirty="0"/>
              <a:t>D</a:t>
            </a:r>
            <a:r>
              <a:rPr lang="es-US" sz="2900" dirty="0" smtClean="0"/>
              <a:t>ebe </a:t>
            </a:r>
            <a:r>
              <a:rPr lang="es-US" sz="2900" dirty="0"/>
              <a:t>tener Parte A y/o Parte B de Medicare para unirse a un plan de Medicare para medicamentos recetados (PDP); </a:t>
            </a:r>
          </a:p>
          <a:p>
            <a:pPr marL="640081" lvl="2" indent="-457200">
              <a:lnSpc>
                <a:spcPct val="120000"/>
              </a:lnSpc>
              <a:spcBef>
                <a:spcPts val="400"/>
              </a:spcBef>
              <a:buFont typeface="Arial" panose="020B0604020202020204" pitchFamily="34" charset="0"/>
              <a:buChar char="•"/>
            </a:pPr>
            <a:r>
              <a:rPr lang="es-US" sz="2900" dirty="0"/>
              <a:t>D</a:t>
            </a:r>
            <a:r>
              <a:rPr lang="es-US" sz="2900" dirty="0" smtClean="0"/>
              <a:t>ebe </a:t>
            </a:r>
            <a:r>
              <a:rPr lang="es-US" sz="2900" dirty="0"/>
              <a:t>tener Parte A </a:t>
            </a:r>
            <a:r>
              <a:rPr lang="es-US" sz="2900" u="sng" dirty="0"/>
              <a:t>y</a:t>
            </a:r>
            <a:r>
              <a:rPr lang="es-US" sz="2900" dirty="0"/>
              <a:t> Parte B de Medicare para unirse a un plan de Medicare Advantage con cobertura de medicamentos (MA-PD);</a:t>
            </a:r>
          </a:p>
          <a:p>
            <a:pPr marL="640081" lvl="2" indent="-457200">
              <a:lnSpc>
                <a:spcPct val="120000"/>
              </a:lnSpc>
              <a:spcBef>
                <a:spcPts val="400"/>
              </a:spcBef>
              <a:buFont typeface="Arial" panose="020B0604020202020204" pitchFamily="34" charset="0"/>
              <a:buChar char="•"/>
            </a:pPr>
            <a:r>
              <a:rPr lang="es-US" sz="2900" dirty="0"/>
              <a:t>D</a:t>
            </a:r>
            <a:r>
              <a:rPr lang="es-US" sz="2900" dirty="0" smtClean="0"/>
              <a:t>ebe </a:t>
            </a:r>
            <a:r>
              <a:rPr lang="es-US" sz="2900" dirty="0"/>
              <a:t>tener Parte A y Parte B, o solo Parte B de Medicare para unirse a un Plan de Costos de Medicare con cobertura de la Parte D;</a:t>
            </a:r>
          </a:p>
          <a:p>
            <a:pPr marL="640081" lvl="2" indent="-457200">
              <a:lnSpc>
                <a:spcPct val="120000"/>
              </a:lnSpc>
              <a:spcBef>
                <a:spcPts val="400"/>
              </a:spcBef>
              <a:buFont typeface="Arial" panose="020B0604020202020204" pitchFamily="34" charset="0"/>
              <a:buChar char="•"/>
            </a:pPr>
            <a:r>
              <a:rPr lang="es-US" sz="2900" dirty="0"/>
              <a:t>D</a:t>
            </a:r>
            <a:r>
              <a:rPr lang="es-US" sz="2900" dirty="0" smtClean="0"/>
              <a:t>ebe </a:t>
            </a:r>
            <a:r>
              <a:rPr lang="es-US" sz="2900" dirty="0"/>
              <a:t>vivir en el área de servicio del plan; </a:t>
            </a:r>
          </a:p>
          <a:p>
            <a:pPr marL="640081" lvl="2" indent="-457200">
              <a:lnSpc>
                <a:spcPct val="120000"/>
              </a:lnSpc>
              <a:spcBef>
                <a:spcPts val="400"/>
              </a:spcBef>
              <a:buFont typeface="Arial" panose="020B0604020202020204" pitchFamily="34" charset="0"/>
              <a:buChar char="•"/>
            </a:pPr>
            <a:r>
              <a:rPr lang="es-US" sz="2900" dirty="0" smtClean="0"/>
              <a:t>No debe </a:t>
            </a:r>
            <a:r>
              <a:rPr lang="es-US" sz="2900" dirty="0"/>
              <a:t>estar en la cárcel;</a:t>
            </a:r>
          </a:p>
          <a:p>
            <a:pPr marL="640081" lvl="2" indent="-457200">
              <a:lnSpc>
                <a:spcPct val="120000"/>
              </a:lnSpc>
              <a:spcBef>
                <a:spcPts val="400"/>
              </a:spcBef>
              <a:buFont typeface="Arial" panose="020B0604020202020204" pitchFamily="34" charset="0"/>
              <a:buChar char="•"/>
            </a:pPr>
            <a:r>
              <a:rPr lang="es-US" sz="2900" dirty="0"/>
              <a:t>N</a:t>
            </a:r>
            <a:r>
              <a:rPr lang="es-US" sz="2900" dirty="0" smtClean="0"/>
              <a:t>o </a:t>
            </a:r>
            <a:r>
              <a:rPr lang="es-US" sz="2900" dirty="0"/>
              <a:t>debe estar presente en los Estados Unidos en forma ilegal;</a:t>
            </a:r>
          </a:p>
          <a:p>
            <a:pPr marL="640081" lvl="2" indent="-457200">
              <a:lnSpc>
                <a:spcPct val="120000"/>
              </a:lnSpc>
              <a:spcBef>
                <a:spcPts val="400"/>
              </a:spcBef>
              <a:buFont typeface="Arial" panose="020B0604020202020204" pitchFamily="34" charset="0"/>
              <a:buChar char="•"/>
            </a:pPr>
            <a:r>
              <a:rPr lang="es-US" sz="2900" dirty="0"/>
              <a:t>N</a:t>
            </a:r>
            <a:r>
              <a:rPr lang="es-US" sz="2900" dirty="0" smtClean="0"/>
              <a:t>o </a:t>
            </a:r>
            <a:r>
              <a:rPr lang="es-US" sz="2900" dirty="0"/>
              <a:t>debe vivir fuera de los Estados Unidos.</a:t>
            </a:r>
          </a:p>
        </p:txBody>
      </p:sp>
      <p:sp>
        <p:nvSpPr>
          <p:cNvPr id="8" name="Date Placeholder 7"/>
          <p:cNvSpPr>
            <a:spLocks noGrp="1"/>
          </p:cNvSpPr>
          <p:nvPr>
            <p:ph type="dt" sz="half" idx="10"/>
          </p:nvPr>
        </p:nvSpPr>
        <p:spPr/>
        <p:txBody>
          <a:bodyPr/>
          <a:lstStyle/>
          <a:p>
            <a:r>
              <a:rPr lang="es-US" dirty="0" smtClean="0"/>
              <a:t>Julio de 2017</a:t>
            </a:r>
          </a:p>
        </p:txBody>
      </p:sp>
      <p:sp>
        <p:nvSpPr>
          <p:cNvPr id="12" name="Footer Placeholder 11"/>
          <p:cNvSpPr>
            <a:spLocks noGrp="1"/>
          </p:cNvSpPr>
          <p:nvPr>
            <p:ph type="ftr" sz="quarter" idx="11"/>
          </p:nvPr>
        </p:nvSpPr>
        <p:spPr/>
        <p:txBody>
          <a:bodyPr/>
          <a:lstStyle/>
          <a:p>
            <a:r>
              <a:rPr lang="es-US" dirty="0" smtClean="0"/>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t>66</a:t>
            </a:fld>
            <a:endParaRPr lang="es-US" dirty="0"/>
          </a:p>
        </p:txBody>
      </p:sp>
    </p:spTree>
    <p:extLst>
      <p:ext uri="{BB962C8B-B14F-4D97-AF65-F5344CB8AC3E}">
        <p14:creationId xmlns:p14="http://schemas.microsoft.com/office/powerpoint/2010/main" val="40188457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Cuándo puede unirse o cambiar de plan</a:t>
            </a:r>
          </a:p>
        </p:txBody>
      </p:sp>
      <p:sp>
        <p:nvSpPr>
          <p:cNvPr id="3" name="Content Placeholder 2"/>
          <p:cNvSpPr>
            <a:spLocks noGrp="1"/>
          </p:cNvSpPr>
          <p:nvPr>
            <p:ph idx="1"/>
          </p:nvPr>
        </p:nvSpPr>
        <p:spPr>
          <a:xfrm>
            <a:off x="1298448" y="694944"/>
            <a:ext cx="7607808" cy="4224528"/>
          </a:xfrm>
        </p:spPr>
        <p:txBody>
          <a:bodyPr>
            <a:normAutofit fontScale="40000" lnSpcReduction="20000"/>
          </a:bodyPr>
          <a:lstStyle/>
          <a:p>
            <a:r>
              <a:rPr lang="es-US" sz="5000" dirty="0"/>
              <a:t>Cuando sea elegible para obtener Medicare</a:t>
            </a:r>
          </a:p>
          <a:p>
            <a:pPr lvl="1" indent="-219069"/>
            <a:r>
              <a:rPr lang="es-US" sz="4500" dirty="0"/>
              <a:t>P</a:t>
            </a:r>
            <a:r>
              <a:rPr lang="es-US" sz="4500" dirty="0" smtClean="0"/>
              <a:t>eríodo de inscripción inicial de 7 meses para la Parte D.</a:t>
            </a:r>
          </a:p>
          <a:p>
            <a:pPr marL="228600" indent="-228600">
              <a:lnSpc>
                <a:spcPct val="120000"/>
              </a:lnSpc>
              <a:spcBef>
                <a:spcPts val="400"/>
              </a:spcBef>
            </a:pPr>
            <a:r>
              <a:rPr lang="es-US" sz="5000" dirty="0" smtClean="0"/>
              <a:t>El período anual de Inscripción Abierta de Medicare para los planes Medicare Advantage y de Medicamentos Recetados de Medicare es del 15 de octubre al 7 de diciembre, y la cobertura comienza el 1 de enero.</a:t>
            </a:r>
          </a:p>
          <a:p>
            <a:pPr>
              <a:lnSpc>
                <a:spcPct val="120000"/>
              </a:lnSpc>
            </a:pPr>
            <a:r>
              <a:rPr lang="es-US" sz="5000" dirty="0" smtClean="0"/>
              <a:t>Puede dejar su Plan Medicare Advantage y volver a Medicare Original del 1 de enero al 14 de febrero de cada año.</a:t>
            </a:r>
          </a:p>
          <a:p>
            <a:pPr lvl="1" indent="-219069">
              <a:lnSpc>
                <a:spcPct val="120000"/>
              </a:lnSpc>
            </a:pPr>
            <a:r>
              <a:rPr lang="es-US" sz="4500" dirty="0" smtClean="0"/>
              <a:t>Tiene hasta el 14 de febrero para unirse también a un plan de la Parte D. </a:t>
            </a:r>
          </a:p>
          <a:p>
            <a:pPr>
              <a:lnSpc>
                <a:spcPct val="120000"/>
              </a:lnSpc>
            </a:pPr>
            <a:r>
              <a:rPr lang="es-US" sz="5000" dirty="0" smtClean="0"/>
              <a:t>Si no tiene cobertura de la Parte A de Medicare y se inscribe en la Parte B durante el Período de Inscripción General (1 de enero al 31 de marzo), puede inscribirse para un Plan de Medicare para Medicamentos Recetados del 1 de abril al 30 de junio cada año.</a:t>
            </a:r>
            <a:endParaRPr lang="es-US" sz="5000" dirty="0"/>
          </a:p>
          <a:p>
            <a:pPr lvl="1"/>
            <a:endParaRPr lang="es-US" dirty="0"/>
          </a:p>
          <a:p>
            <a:pPr lvl="1"/>
            <a:endParaRPr lang="es-US" dirty="0"/>
          </a:p>
        </p:txBody>
      </p:sp>
      <p:grpSp>
        <p:nvGrpSpPr>
          <p:cNvPr id="9" name="Group 8" title="Parte D Icono"/>
          <p:cNvGrpSpPr/>
          <p:nvPr/>
        </p:nvGrpSpPr>
        <p:grpSpPr>
          <a:xfrm>
            <a:off x="21406" y="2000078"/>
            <a:ext cx="1466303" cy="1723626"/>
            <a:chOff x="7108787" y="2022298"/>
            <a:chExt cx="1909569" cy="1749774"/>
          </a:xfrm>
        </p:grpSpPr>
        <p:pic>
          <p:nvPicPr>
            <p:cNvPr id="10" name="Picture 9" title="Parte D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4" name="Date Placeholder 3"/>
          <p:cNvSpPr>
            <a:spLocks noGrp="1"/>
          </p:cNvSpPr>
          <p:nvPr>
            <p:ph type="dt" sz="half" idx="4294967295"/>
          </p:nvPr>
        </p:nvSpPr>
        <p:spPr>
          <a:xfrm>
            <a:off x="1614488" y="4767265"/>
            <a:ext cx="1543051" cy="273844"/>
          </a:xfrm>
          <a:prstGeom prst="rect">
            <a:avLst/>
          </a:prstGeom>
        </p:spPr>
        <p:txBody>
          <a:bodyPr/>
          <a:lstStyle/>
          <a:p>
            <a:r>
              <a:rPr lang="es-US" dirty="0" smtClean="0"/>
              <a:t>Julio de 2017</a:t>
            </a:r>
          </a:p>
        </p:txBody>
      </p:sp>
      <p:sp>
        <p:nvSpPr>
          <p:cNvPr id="5" name="Footer Placeholder 4"/>
          <p:cNvSpPr>
            <a:spLocks noGrp="1"/>
          </p:cNvSpPr>
          <p:nvPr>
            <p:ph type="ftr" sz="quarter" idx="11"/>
          </p:nvPr>
        </p:nvSpPr>
        <p:spPr/>
        <p:txBody>
          <a:bodyPr/>
          <a:lstStyle/>
          <a:p>
            <a:r>
              <a:rPr lang="es-US" dirty="0" smtClean="0"/>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t>67</a:t>
            </a:fld>
            <a:endParaRPr lang="es-US" dirty="0"/>
          </a:p>
        </p:txBody>
      </p:sp>
    </p:spTree>
    <p:extLst>
      <p:ext uri="{BB962C8B-B14F-4D97-AF65-F5344CB8AC3E}">
        <p14:creationId xmlns:p14="http://schemas.microsoft.com/office/powerpoint/2010/main" val="2074135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US" dirty="0" smtClean="0"/>
              <a:t>Período </a:t>
            </a:r>
            <a:r>
              <a:rPr lang="es-US" dirty="0"/>
              <a:t>Especial de Inscripción </a:t>
            </a:r>
            <a:r>
              <a:rPr lang="es-US" dirty="0" smtClean="0"/>
              <a:t>(SEP) para inscribirse o cambiar al plan de la Parte D</a:t>
            </a:r>
          </a:p>
        </p:txBody>
      </p:sp>
      <p:grpSp>
        <p:nvGrpSpPr>
          <p:cNvPr id="9" name="Group 8" title="Parte D Icono"/>
          <p:cNvGrpSpPr/>
          <p:nvPr/>
        </p:nvGrpSpPr>
        <p:grpSpPr>
          <a:xfrm>
            <a:off x="295726" y="2000078"/>
            <a:ext cx="1466303" cy="1723626"/>
            <a:chOff x="7108787" y="2022298"/>
            <a:chExt cx="1909569" cy="1749774"/>
          </a:xfrm>
        </p:grpSpPr>
        <p:pic>
          <p:nvPicPr>
            <p:cNvPr id="10" name="Picture 9" title="Parte D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p:cNvSpPr txBox="1"/>
            <p:nvPr/>
          </p:nvSpPr>
          <p:spPr>
            <a:xfrm>
              <a:off x="7108787" y="2678512"/>
              <a:ext cx="1909569" cy="1093560"/>
            </a:xfrm>
            <a:prstGeom prst="rect">
              <a:avLst/>
            </a:prstGeom>
            <a:noFill/>
          </p:spPr>
          <p:txBody>
            <a:bodyPr wrap="square" rtlCol="0">
              <a:spAutoFit/>
            </a:bodyPr>
            <a:lstStyle/>
            <a:p>
              <a:pPr algn="ctr"/>
              <a:r>
                <a:rPr lang="es-US" sz="1600" b="1" dirty="0">
                  <a:solidFill>
                    <a:schemeClr val="tx2"/>
                  </a:solidFill>
                </a:rPr>
                <a:t>Parte D</a:t>
              </a:r>
            </a:p>
            <a:p>
              <a:pPr algn="ctr"/>
              <a:r>
                <a:rPr lang="es-US" sz="1600" dirty="0">
                  <a:solidFill>
                    <a:schemeClr val="tx2"/>
                  </a:solidFill>
                </a:rPr>
                <a:t>Cobertura de Medicare para medicamentos recetados</a:t>
              </a:r>
            </a:p>
          </p:txBody>
        </p:sp>
      </p:grpSp>
      <p:sp>
        <p:nvSpPr>
          <p:cNvPr id="4" name="Content Placeholder 3"/>
          <p:cNvSpPr>
            <a:spLocks noGrp="1"/>
          </p:cNvSpPr>
          <p:nvPr>
            <p:ph idx="1"/>
          </p:nvPr>
        </p:nvSpPr>
        <p:spPr>
          <a:xfrm>
            <a:off x="1531346" y="878311"/>
            <a:ext cx="6984005" cy="3754417"/>
          </a:xfrm>
        </p:spPr>
        <p:txBody>
          <a:bodyPr>
            <a:normAutofit fontScale="77500" lnSpcReduction="20000"/>
          </a:bodyPr>
          <a:lstStyle/>
          <a:p>
            <a:pPr>
              <a:lnSpc>
                <a:spcPct val="110000"/>
              </a:lnSpc>
            </a:pPr>
            <a:r>
              <a:rPr lang="es-US" dirty="0" smtClean="0"/>
              <a:t>Los eventos de la vida que permiten un SEP incluyen, a modo de ejemplo:</a:t>
            </a:r>
          </a:p>
          <a:p>
            <a:pPr lvl="1" indent="-219069">
              <a:lnSpc>
                <a:spcPct val="110000"/>
              </a:lnSpc>
            </a:pPr>
            <a:r>
              <a:rPr lang="es-US" dirty="0" smtClean="0"/>
              <a:t>Si se traslada permanentemente a un sitio distinto del área de servicio del plan.</a:t>
            </a:r>
          </a:p>
          <a:p>
            <a:pPr lvl="1" indent="-219069">
              <a:lnSpc>
                <a:spcPct val="110000"/>
              </a:lnSpc>
            </a:pPr>
            <a:r>
              <a:rPr lang="es-US" dirty="0" smtClean="0"/>
              <a:t>Si pierde otra cobertura de medicamentos recetados acreditable.</a:t>
            </a:r>
          </a:p>
          <a:p>
            <a:pPr lvl="1" indent="-219069">
              <a:lnSpc>
                <a:spcPct val="110000"/>
              </a:lnSpc>
            </a:pPr>
            <a:r>
              <a:rPr lang="es-US" dirty="0" smtClean="0"/>
              <a:t>Si no se le informó adecuadamente sobre que su otra cobertura no era acreditable, o que la cobertura se redujo, por lo que ya no es acreditable.</a:t>
            </a:r>
          </a:p>
          <a:p>
            <a:pPr lvl="1" indent="-219069">
              <a:lnSpc>
                <a:spcPct val="110000"/>
              </a:lnSpc>
            </a:pPr>
            <a:r>
              <a:rPr lang="es-US" dirty="0" smtClean="0"/>
              <a:t>Si ingresa a un centro de cuidado a largo plazo, vive allí o se retira de este.</a:t>
            </a:r>
          </a:p>
          <a:p>
            <a:pPr lvl="1" indent="-219069">
              <a:lnSpc>
                <a:spcPct val="110000"/>
              </a:lnSpc>
            </a:pPr>
            <a:r>
              <a:rPr lang="es-US" dirty="0" smtClean="0"/>
              <a:t>Tiene un SEP continuo si califica para ayuda adicional.</a:t>
            </a:r>
          </a:p>
          <a:p>
            <a:pPr lvl="1" indent="-219069">
              <a:lnSpc>
                <a:spcPct val="110000"/>
              </a:lnSpc>
            </a:pPr>
            <a:r>
              <a:rPr lang="es-US" dirty="0" smtClean="0"/>
              <a:t>Usted pertenece a un Programa Estatal de Ayuda para Farmacias. </a:t>
            </a:r>
          </a:p>
          <a:p>
            <a:pPr lvl="1" indent="-219069">
              <a:lnSpc>
                <a:spcPct val="110000"/>
              </a:lnSpc>
            </a:pPr>
            <a:r>
              <a:rPr lang="es-US" dirty="0" smtClean="0"/>
              <a:t>Si se une o cambia a un plan de 5 estrellas.</a:t>
            </a:r>
          </a:p>
          <a:p>
            <a:pPr lvl="1" indent="-219069">
              <a:lnSpc>
                <a:spcPct val="110000"/>
              </a:lnSpc>
            </a:pPr>
            <a:r>
              <a:rPr lang="es-US" dirty="0" smtClean="0"/>
              <a:t>Otras circunstancias excepcionales.</a:t>
            </a:r>
          </a:p>
          <a:p>
            <a:pPr marL="380984" indent="-342891">
              <a:lnSpc>
                <a:spcPct val="110000"/>
              </a:lnSpc>
            </a:pPr>
            <a:r>
              <a:rPr lang="es-US" dirty="0" smtClean="0"/>
              <a:t>La mayoría de los SEP duran 2 meses.</a:t>
            </a:r>
          </a:p>
          <a:p>
            <a:endParaRPr lang="es-US" dirty="0"/>
          </a:p>
          <a:p>
            <a:endParaRPr lang="es-US" dirty="0"/>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s-US" dirty="0" smtClean="0"/>
              <a:t>Julio de 2017</a:t>
            </a:r>
          </a:p>
        </p:txBody>
      </p:sp>
      <p:sp>
        <p:nvSpPr>
          <p:cNvPr id="3" name="Footer Placeholder 2"/>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t>68</a:t>
            </a:fld>
            <a:endParaRPr lang="es-US" dirty="0"/>
          </a:p>
        </p:txBody>
      </p:sp>
    </p:spTree>
    <p:custDataLst>
      <p:tags r:id="rId1"/>
    </p:custDataLst>
    <p:extLst>
      <p:ext uri="{BB962C8B-B14F-4D97-AF65-F5344CB8AC3E}">
        <p14:creationId xmlns:p14="http://schemas.microsoft.com/office/powerpoint/2010/main" val="2742985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66" y="89533"/>
            <a:ext cx="7886700" cy="478627"/>
          </a:xfrm>
        </p:spPr>
        <p:txBody>
          <a:bodyPr>
            <a:normAutofit fontScale="90000"/>
          </a:bodyPr>
          <a:lstStyle/>
          <a:p>
            <a:r>
              <a:rPr lang="es-US" dirty="0" smtClean="0"/>
              <a:t>Planes Medicare Advantage (Parte C)</a:t>
            </a:r>
            <a:r>
              <a:rPr dirty="0"/>
              <a:t/>
            </a:r>
            <a:br>
              <a:rPr dirty="0"/>
            </a:br>
            <a:r>
              <a:rPr lang="es-US" dirty="0" smtClean="0"/>
              <a:t> (como HMO o PPO)</a:t>
            </a:r>
          </a:p>
        </p:txBody>
      </p:sp>
      <p:grpSp>
        <p:nvGrpSpPr>
          <p:cNvPr id="4" name="Group 3" descr="imagen de lo que incluye la Parte C"/>
          <p:cNvGrpSpPr/>
          <p:nvPr/>
        </p:nvGrpSpPr>
        <p:grpSpPr>
          <a:xfrm>
            <a:off x="483700" y="1010897"/>
            <a:ext cx="2912830" cy="2815091"/>
            <a:chOff x="483700" y="1010897"/>
            <a:chExt cx="2912830" cy="2815091"/>
          </a:xfrm>
        </p:grpSpPr>
        <p:grpSp>
          <p:nvGrpSpPr>
            <p:cNvPr id="14" name="Group 13" title="grouping of icons indicating Part C includes Part A, Part B and usually Part D Coverage"/>
            <p:cNvGrpSpPr/>
            <p:nvPr/>
          </p:nvGrpSpPr>
          <p:grpSpPr>
            <a:xfrm>
              <a:off x="483700" y="1240504"/>
              <a:ext cx="2912830" cy="2585484"/>
              <a:chOff x="5441580" y="1421111"/>
              <a:chExt cx="2834941" cy="2585483"/>
            </a:xfrm>
          </p:grpSpPr>
          <p:pic>
            <p:nvPicPr>
              <p:cNvPr id="23" name="Picture 22"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08" y="1477853"/>
                <a:ext cx="837233" cy="473971"/>
              </a:xfrm>
              <a:prstGeom prst="rect">
                <a:avLst/>
              </a:prstGeom>
            </p:spPr>
          </p:pic>
          <p:pic>
            <p:nvPicPr>
              <p:cNvPr id="22" name="Picture 21" title="Parte D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2862074"/>
                <a:ext cx="595417" cy="421372"/>
              </a:xfrm>
              <a:prstGeom prst="rect">
                <a:avLst/>
              </a:prstGeom>
            </p:spPr>
          </p:pic>
          <p:pic>
            <p:nvPicPr>
              <p:cNvPr id="24" name="Picture 23" title="Parte B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8590" y="1421111"/>
                <a:ext cx="615472" cy="555822"/>
              </a:xfrm>
              <a:prstGeom prst="rect">
                <a:avLst/>
              </a:prstGeom>
            </p:spPr>
          </p:pic>
          <p:sp>
            <p:nvSpPr>
              <p:cNvPr id="25" name="TextBox 24"/>
              <p:cNvSpPr txBox="1"/>
              <p:nvPr/>
            </p:nvSpPr>
            <p:spPr>
              <a:xfrm>
                <a:off x="5441580" y="1951824"/>
                <a:ext cx="1445750" cy="715965"/>
              </a:xfrm>
              <a:prstGeom prst="rect">
                <a:avLst/>
              </a:prstGeom>
              <a:noFill/>
            </p:spPr>
            <p:txBody>
              <a:bodyPr wrap="non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sp>
            <p:nvSpPr>
              <p:cNvPr id="26" name="TextBox 25"/>
              <p:cNvSpPr txBox="1"/>
              <p:nvPr/>
            </p:nvSpPr>
            <p:spPr>
              <a:xfrm>
                <a:off x="6845687" y="1951824"/>
                <a:ext cx="1430834" cy="508088"/>
              </a:xfrm>
              <a:prstGeom prst="rect">
                <a:avLst/>
              </a:prstGeom>
              <a:noFill/>
            </p:spPr>
            <p:txBody>
              <a:bodyPr wrap="none" rtlCol="0">
                <a:spAutoFit/>
              </a:bodyPr>
              <a:lstStyle/>
              <a:p>
                <a:pPr algn="ctr"/>
                <a:r>
                  <a:rPr lang="es-US" sz="1351" b="1" dirty="0">
                    <a:solidFill>
                      <a:schemeClr val="tx2"/>
                    </a:solidFill>
                  </a:rPr>
                  <a:t>Parte B</a:t>
                </a:r>
              </a:p>
              <a:p>
                <a:pPr algn="ctr"/>
                <a:r>
                  <a:rPr lang="es-US" sz="1351" dirty="0">
                    <a:solidFill>
                      <a:schemeClr val="tx2"/>
                    </a:solidFill>
                  </a:rPr>
                  <a:t>Seguro Médico</a:t>
                </a:r>
              </a:p>
            </p:txBody>
          </p:sp>
          <p:sp>
            <p:nvSpPr>
              <p:cNvPr id="27" name="TextBox 26"/>
              <p:cNvSpPr txBox="1"/>
              <p:nvPr/>
            </p:nvSpPr>
            <p:spPr>
              <a:xfrm>
                <a:off x="5767945" y="3290629"/>
                <a:ext cx="2278488" cy="715965"/>
              </a:xfrm>
              <a:prstGeom prst="rect">
                <a:avLst/>
              </a:prstGeom>
              <a:noFill/>
            </p:spPr>
            <p:txBody>
              <a:bodyPr wrap="none" rtlCol="0">
                <a:spAutoFit/>
              </a:bodyPr>
              <a:lstStyle/>
              <a:p>
                <a:pPr algn="ctr"/>
                <a:r>
                  <a:rPr lang="es-US" sz="1351" b="1" dirty="0">
                    <a:solidFill>
                      <a:schemeClr val="tx2"/>
                    </a:solidFill>
                  </a:rPr>
                  <a:t>La mayoría incluyen la Parte D</a:t>
                </a:r>
              </a:p>
              <a:p>
                <a:pPr algn="ctr"/>
                <a:r>
                  <a:rPr lang="es-US" sz="1351" dirty="0">
                    <a:solidFill>
                      <a:schemeClr val="tx2"/>
                    </a:solidFill>
                  </a:rPr>
                  <a:t>Cobertura de Medicare para </a:t>
                </a:r>
                <a:r>
                  <a:rPr lang="es-US" sz="1351" dirty="0" smtClean="0">
                    <a:solidFill>
                      <a:schemeClr val="tx2"/>
                    </a:solidFill>
                  </a:rPr>
                  <a:t/>
                </a:r>
                <a:br>
                  <a:rPr lang="es-US" sz="1351" dirty="0" smtClean="0">
                    <a:solidFill>
                      <a:schemeClr val="tx2"/>
                    </a:solidFill>
                  </a:rPr>
                </a:br>
                <a:r>
                  <a:rPr lang="es-US" sz="1351" dirty="0" smtClean="0">
                    <a:solidFill>
                      <a:schemeClr val="tx2"/>
                    </a:solidFill>
                  </a:rPr>
                  <a:t>medicamentos </a:t>
                </a:r>
                <a:r>
                  <a:rPr lang="es-US" sz="1351" dirty="0">
                    <a:solidFill>
                      <a:schemeClr val="tx2"/>
                    </a:solidFill>
                  </a:rPr>
                  <a:t>recetados</a:t>
                </a:r>
              </a:p>
            </p:txBody>
          </p:sp>
          <p:sp>
            <p:nvSpPr>
              <p:cNvPr id="29" name="Plus 28" descr="signo de más"/>
              <p:cNvSpPr/>
              <p:nvPr/>
            </p:nvSpPr>
            <p:spPr>
              <a:xfrm>
                <a:off x="6749473" y="2487522"/>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16" name="Plus 15" descr="signo de más"/>
            <p:cNvSpPr/>
            <p:nvPr/>
          </p:nvSpPr>
          <p:spPr>
            <a:xfrm>
              <a:off x="1830530" y="159133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7" name="TextBox 16"/>
            <p:cNvSpPr txBox="1"/>
            <p:nvPr/>
          </p:nvSpPr>
          <p:spPr>
            <a:xfrm>
              <a:off x="1317699" y="1010897"/>
              <a:ext cx="1244059" cy="508088"/>
            </a:xfrm>
            <a:prstGeom prst="rect">
              <a:avLst/>
            </a:prstGeom>
            <a:noFill/>
          </p:spPr>
          <p:txBody>
            <a:bodyPr wrap="none" rtlCol="0">
              <a:spAutoFit/>
            </a:bodyPr>
            <a:lstStyle/>
            <a:p>
              <a:pPr algn="ctr"/>
              <a:r>
                <a:rPr lang="es-US" sz="1351" b="1" dirty="0">
                  <a:solidFill>
                    <a:schemeClr val="tx2"/>
                  </a:solidFill>
                </a:rPr>
                <a:t>La Parte C incluye</a:t>
              </a:r>
            </a:p>
            <a:p>
              <a:pPr algn="ctr"/>
              <a:endParaRPr lang="es-US" sz="1351" dirty="0">
                <a:solidFill>
                  <a:schemeClr val="tx2"/>
                </a:solidFill>
              </a:endParaRPr>
            </a:p>
          </p:txBody>
        </p:sp>
      </p:grpSp>
      <p:sp>
        <p:nvSpPr>
          <p:cNvPr id="13" name="TextBox 12"/>
          <p:cNvSpPr txBox="1"/>
          <p:nvPr/>
        </p:nvSpPr>
        <p:spPr>
          <a:xfrm>
            <a:off x="3766802" y="1209741"/>
            <a:ext cx="5125311" cy="2831544"/>
          </a:xfrm>
          <a:prstGeom prst="rect">
            <a:avLst/>
          </a:prstGeom>
          <a:noFill/>
        </p:spPr>
        <p:txBody>
          <a:bodyPr wrap="square" rtlCol="0">
            <a:spAutoFit/>
          </a:bodyPr>
          <a:lstStyle/>
          <a:p>
            <a:pPr marL="214303" indent="-214303" defTabSz="514324">
              <a:spcBef>
                <a:spcPts val="600"/>
              </a:spcBef>
              <a:buFont typeface="Wingdings" panose="05000000000000000000" pitchFamily="2" charset="2"/>
              <a:buChar char="§"/>
              <a:defRPr/>
            </a:pPr>
            <a:r>
              <a:rPr lang="es-US" sz="2100" dirty="0">
                <a:solidFill>
                  <a:prstClr val="black"/>
                </a:solidFill>
              </a:rPr>
              <a:t>Medicare Advantage a veces se denomina Parte C: incluyen la Parte A, la Parte B y generalmente la Parte D.</a:t>
            </a:r>
          </a:p>
          <a:p>
            <a:pPr marL="214303" indent="-214303" defTabSz="514324">
              <a:spcBef>
                <a:spcPts val="600"/>
              </a:spcBef>
              <a:buFont typeface="Wingdings" panose="05000000000000000000" pitchFamily="2" charset="2"/>
              <a:buChar char="§"/>
            </a:pPr>
            <a:r>
              <a:rPr lang="es-US" sz="2100" dirty="0">
                <a:solidFill>
                  <a:prstClr val="black"/>
                </a:solidFill>
              </a:rPr>
              <a:t>Las compañías de seguro privadas aprobadas por Medicare proporcionan su cobertura de Medicare.</a:t>
            </a:r>
          </a:p>
          <a:p>
            <a:pPr marL="214303" indent="-214303" defTabSz="514324">
              <a:spcBef>
                <a:spcPts val="600"/>
              </a:spcBef>
              <a:buFont typeface="Wingdings" panose="05000000000000000000" pitchFamily="2" charset="2"/>
              <a:buChar char="§"/>
            </a:pPr>
            <a:r>
              <a:rPr lang="es-US" sz="2100" dirty="0">
                <a:solidFill>
                  <a:prstClr val="black"/>
                </a:solidFill>
              </a:rPr>
              <a:t>En la mayoría de los planes, debe usar los médicos, hospitales y demás proveedores del plan, de lo contrario pagará más o todos los costos.</a:t>
            </a:r>
          </a:p>
        </p:txBody>
      </p:sp>
      <p:sp>
        <p:nvSpPr>
          <p:cNvPr id="9" name="Date Placeholder 8"/>
          <p:cNvSpPr>
            <a:spLocks noGrp="1"/>
          </p:cNvSpPr>
          <p:nvPr>
            <p:ph type="dt" sz="half" idx="10"/>
          </p:nvPr>
        </p:nvSpPr>
        <p:spPr/>
        <p:txBody>
          <a:bodyPr/>
          <a:lstStyle/>
          <a:p>
            <a:r>
              <a:rPr lang="es-US" dirty="0" smtClean="0"/>
              <a:t>Julio de 2017</a:t>
            </a:r>
          </a:p>
        </p:txBody>
      </p:sp>
      <p:sp>
        <p:nvSpPr>
          <p:cNvPr id="10" name="Footer Placeholder 9"/>
          <p:cNvSpPr>
            <a:spLocks noGrp="1"/>
          </p:cNvSpPr>
          <p:nvPr>
            <p:ph type="ftr" sz="quarter" idx="11"/>
          </p:nvPr>
        </p:nvSpPr>
        <p:spPr/>
        <p:txBody>
          <a:bodyPr/>
          <a:lstStyle/>
          <a:p>
            <a:r>
              <a:rPr lang="es-US" dirty="0" smtClean="0"/>
              <a:t>Medicare 101</a:t>
            </a:r>
          </a:p>
        </p:txBody>
      </p:sp>
      <p:sp>
        <p:nvSpPr>
          <p:cNvPr id="11" name="Slide Number Placeholder 10"/>
          <p:cNvSpPr>
            <a:spLocks noGrp="1"/>
          </p:cNvSpPr>
          <p:nvPr>
            <p:ph type="sldNum" sz="quarter" idx="12"/>
          </p:nvPr>
        </p:nvSpPr>
        <p:spPr/>
        <p:txBody>
          <a:bodyPr/>
          <a:lstStyle/>
          <a:p>
            <a:fld id="{F62912B7-67D0-4C7F-B2EE-F336CB0BE48F}" type="slidenum">
              <a:rPr lang="en-US" smtClean="0"/>
              <a:t>69</a:t>
            </a:fld>
            <a:endParaRPr lang="es-US" dirty="0"/>
          </a:p>
        </p:txBody>
      </p:sp>
    </p:spTree>
    <p:extLst>
      <p:ext uri="{BB962C8B-B14F-4D97-AF65-F5344CB8AC3E}">
        <p14:creationId xmlns:p14="http://schemas.microsoft.com/office/powerpoint/2010/main" val="55701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rmAutofit fontScale="90000"/>
          </a:bodyPr>
          <a:lstStyle/>
          <a:p>
            <a:r>
              <a:rPr lang="es-US" b="1" dirty="0"/>
              <a:t>Medicare Original: </a:t>
            </a:r>
            <a:r>
              <a:rPr dirty="0"/>
              <a:t/>
            </a:r>
            <a:br>
              <a:rPr dirty="0"/>
            </a:br>
            <a:r>
              <a:rPr lang="es-US" b="1" dirty="0"/>
              <a:t>¿Cuál es la Cobertura y el Costo de la Parte A?</a:t>
            </a:r>
          </a:p>
        </p:txBody>
      </p:sp>
      <p:grpSp>
        <p:nvGrpSpPr>
          <p:cNvPr id="8" name="Group 7" title="Parte A Icono "/>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4" name="TextBox 13"/>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3"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1787526" y="1015734"/>
            <a:ext cx="6727825" cy="3565525"/>
          </a:xfrm>
        </p:spPr>
        <p:txBody>
          <a:bodyPr>
            <a:normAutofit fontScale="92500"/>
          </a:bodyPr>
          <a:lstStyle/>
          <a:p>
            <a:pPr marL="0" indent="0">
              <a:buNone/>
            </a:pPr>
            <a:r>
              <a:rPr lang="es-US" dirty="0" smtClean="0"/>
              <a:t>La </a:t>
            </a:r>
            <a:r>
              <a:rPr lang="es-US" b="1" dirty="0" smtClean="0"/>
              <a:t>Parte A, Seguro de Hospital,</a:t>
            </a:r>
            <a:r>
              <a:rPr lang="es-US" dirty="0" smtClean="0"/>
              <a:t> ayuda a cubrir los siguientes servicios necesarios por razones médicas:</a:t>
            </a:r>
          </a:p>
          <a:p>
            <a:pPr>
              <a:buFont typeface="Wingdings" panose="05000000000000000000" pitchFamily="2" charset="2"/>
              <a:buChar char="ü"/>
            </a:pPr>
            <a:r>
              <a:rPr lang="es-US" sz="2100" dirty="0"/>
              <a:t>Cuidados durante la internación:</a:t>
            </a:r>
          </a:p>
          <a:p>
            <a:pPr lvl="1"/>
            <a:r>
              <a:rPr lang="es-US" sz="1800" dirty="0"/>
              <a:t>Habitación semiprivada, comidas, cuidados generales, otros suministros y servicios de hospital, así como también centros de rehabilitación de internación y cuidados de salud mental para pacientes internados en un hospital psiquiátrico (límite de 190 días).</a:t>
            </a:r>
          </a:p>
          <a:p>
            <a:pPr>
              <a:buFont typeface="Wingdings" panose="05000000000000000000" pitchFamily="2" charset="2"/>
              <a:buChar char="ü"/>
            </a:pPr>
            <a:r>
              <a:rPr lang="es-US" sz="2100" dirty="0"/>
              <a:t>Cuidados en un Centro de Enfermería Especializada (SNF) para pacientes internados:</a:t>
            </a:r>
          </a:p>
          <a:p>
            <a:pPr lvl="1"/>
            <a:r>
              <a:rPr lang="es-US" sz="1800" dirty="0"/>
              <a:t>D</a:t>
            </a:r>
            <a:r>
              <a:rPr lang="es-US" sz="1800" dirty="0" smtClean="0"/>
              <a:t>espués </a:t>
            </a:r>
            <a:r>
              <a:rPr lang="es-US" sz="1800" dirty="0"/>
              <a:t>de una internación de 3 días relacionada, </a:t>
            </a:r>
          </a:p>
          <a:p>
            <a:pPr lvl="2"/>
            <a:r>
              <a:rPr lang="es-US" sz="1500" dirty="0" smtClean="0"/>
              <a:t>Si </a:t>
            </a:r>
            <a:r>
              <a:rPr lang="es-US" sz="1500" dirty="0"/>
              <a:t>cumple con todos los criterios</a:t>
            </a:r>
            <a:r>
              <a:rPr lang="es-US" sz="1500" dirty="0" smtClean="0"/>
              <a:t>.</a:t>
            </a:r>
            <a:endParaRPr lang="es-US" sz="1500" dirty="0"/>
          </a:p>
        </p:txBody>
      </p:sp>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7</a:t>
            </a:fld>
            <a:endParaRPr lang="es-US" dirty="0">
              <a:solidFill>
                <a:prstClr val="black">
                  <a:tint val="75000"/>
                </a:prstClr>
              </a:solidFill>
            </a:endParaRPr>
          </a:p>
        </p:txBody>
      </p:sp>
    </p:spTree>
    <p:extLst>
      <p:ext uri="{BB962C8B-B14F-4D97-AF65-F5344CB8AC3E}">
        <p14:creationId xmlns:p14="http://schemas.microsoft.com/office/powerpoint/2010/main" val="3510079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Tipos de planes Medicare Advantage (Parte C) </a:t>
            </a:r>
            <a:endParaRPr lang="es-US" dirty="0"/>
          </a:p>
        </p:txBody>
      </p:sp>
      <p:grpSp>
        <p:nvGrpSpPr>
          <p:cNvPr id="3" name="Group 2" title="Medicare Advantage (Parte C) Icono"/>
          <p:cNvGrpSpPr/>
          <p:nvPr/>
        </p:nvGrpSpPr>
        <p:grpSpPr>
          <a:xfrm>
            <a:off x="203943" y="1458433"/>
            <a:ext cx="1939099" cy="2371006"/>
            <a:chOff x="264101" y="868806"/>
            <a:chExt cx="1939098" cy="2371006"/>
          </a:xfrm>
        </p:grpSpPr>
        <p:pic>
          <p:nvPicPr>
            <p:cNvPr id="17" name="Picture 16"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18" name="TextBox 17"/>
            <p:cNvSpPr txBox="1"/>
            <p:nvPr/>
          </p:nvSpPr>
          <p:spPr>
            <a:xfrm>
              <a:off x="264101" y="1694837"/>
              <a:ext cx="786141" cy="461665"/>
            </a:xfrm>
            <a:prstGeom prst="rect">
              <a:avLst/>
            </a:prstGeom>
            <a:noFill/>
          </p:spPr>
          <p:txBody>
            <a:bodyPr wrap="square" rtlCol="0">
              <a:spAutoFit/>
            </a:bodyPr>
            <a:lstStyle/>
            <a:p>
              <a:pPr algn="ctr"/>
              <a:r>
                <a:rPr lang="es-US" sz="1400" b="1" dirty="0">
                  <a:solidFill>
                    <a:schemeClr val="tx2"/>
                  </a:solidFill>
                </a:rPr>
                <a:t>Parte A</a:t>
              </a:r>
            </a:p>
            <a:p>
              <a:pPr algn="ctr"/>
              <a:endParaRPr lang="es-US" sz="1000" dirty="0">
                <a:solidFill>
                  <a:schemeClr val="tx2"/>
                </a:solidFill>
              </a:endParaRPr>
            </a:p>
          </p:txBody>
        </p:sp>
        <p:pic>
          <p:nvPicPr>
            <p:cNvPr id="19" name="Picture 18"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0" name="TextBox 19"/>
            <p:cNvSpPr txBox="1"/>
            <p:nvPr/>
          </p:nvSpPr>
          <p:spPr>
            <a:xfrm>
              <a:off x="1334699" y="1681550"/>
              <a:ext cx="868500" cy="307777"/>
            </a:xfrm>
            <a:prstGeom prst="rect">
              <a:avLst/>
            </a:prstGeom>
            <a:noFill/>
          </p:spPr>
          <p:txBody>
            <a:bodyPr wrap="square" rtlCol="0">
              <a:spAutoFit/>
            </a:bodyPr>
            <a:lstStyle/>
            <a:p>
              <a:pPr algn="ctr"/>
              <a:r>
                <a:rPr lang="es-US" sz="1400" b="1" dirty="0">
                  <a:solidFill>
                    <a:schemeClr val="tx2"/>
                  </a:solidFill>
                </a:rPr>
                <a:t>Parte B</a:t>
              </a:r>
            </a:p>
          </p:txBody>
        </p:sp>
        <p:pic>
          <p:nvPicPr>
            <p:cNvPr id="21" name="Picture 20" title="Parte D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22" name="Plus 21" title="signo de más"/>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3" name="Plus 22" title="signo de más"/>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4" name="TextBox 23"/>
            <p:cNvSpPr txBox="1"/>
            <p:nvPr/>
          </p:nvSpPr>
          <p:spPr>
            <a:xfrm>
              <a:off x="750411" y="2716592"/>
              <a:ext cx="881280" cy="523220"/>
            </a:xfrm>
            <a:prstGeom prst="rect">
              <a:avLst/>
            </a:prstGeom>
            <a:noFill/>
          </p:spPr>
          <p:txBody>
            <a:bodyPr wrap="square" rtlCol="0">
              <a:spAutoFit/>
            </a:bodyPr>
            <a:lstStyle/>
            <a:p>
              <a:pPr algn="ctr"/>
              <a:r>
                <a:rPr lang="es-US" sz="1400" b="1" dirty="0">
                  <a:solidFill>
                    <a:schemeClr val="tx2"/>
                  </a:solidFill>
                </a:rPr>
                <a:t>Parte D (usualmente)</a:t>
              </a:r>
            </a:p>
          </p:txBody>
        </p:sp>
        <p:sp>
          <p:nvSpPr>
            <p:cNvPr id="25" name="TextBox 24"/>
            <p:cNvSpPr txBox="1"/>
            <p:nvPr/>
          </p:nvSpPr>
          <p:spPr>
            <a:xfrm>
              <a:off x="540102" y="868806"/>
              <a:ext cx="1266685" cy="523220"/>
            </a:xfrm>
            <a:prstGeom prst="rect">
              <a:avLst/>
            </a:prstGeom>
            <a:noFill/>
          </p:spPr>
          <p:txBody>
            <a:bodyPr wrap="square" rtlCol="0">
              <a:spAutoFit/>
            </a:bodyPr>
            <a:lstStyle/>
            <a:p>
              <a:pPr algn="ctr"/>
              <a:r>
                <a:rPr lang="es-US" sz="1400" b="1" dirty="0">
                  <a:solidFill>
                    <a:schemeClr val="tx2"/>
                  </a:solidFill>
                </a:rPr>
                <a:t>La Parte C incluye</a:t>
              </a:r>
            </a:p>
          </p:txBody>
        </p:sp>
      </p:grpSp>
      <p:sp>
        <p:nvSpPr>
          <p:cNvPr id="8" name="TextBox 7"/>
          <p:cNvSpPr txBox="1"/>
          <p:nvPr/>
        </p:nvSpPr>
        <p:spPr>
          <a:xfrm>
            <a:off x="1663019" y="1102502"/>
            <a:ext cx="7243237" cy="4160113"/>
          </a:xfrm>
          <a:prstGeom prst="rect">
            <a:avLst/>
          </a:prstGeom>
          <a:noFill/>
        </p:spPr>
        <p:txBody>
          <a:bodyPr wrap="square" rtlCol="0">
            <a:spAutoFit/>
          </a:bodyPr>
          <a:lstStyle/>
          <a:p>
            <a:pPr marL="199123" indent="-199123" defTabSz="514324">
              <a:spcBef>
                <a:spcPts val="451"/>
              </a:spcBef>
              <a:buFont typeface="Wingdings" panose="05000000000000000000" pitchFamily="2" charset="2"/>
              <a:buChar char="§"/>
            </a:pPr>
            <a:r>
              <a:rPr lang="es-US" sz="2200" dirty="0">
                <a:solidFill>
                  <a:prstClr val="black"/>
                </a:solidFill>
              </a:rPr>
              <a:t>Los tipos de planes disponibles pueden variar según la zona:</a:t>
            </a:r>
          </a:p>
          <a:p>
            <a:pPr marL="600045" lvl="1" indent="-342883" defTabSz="514324">
              <a:spcBef>
                <a:spcPts val="451"/>
              </a:spcBef>
              <a:buFont typeface="Arial" panose="020B0604020202020204" pitchFamily="34" charset="0"/>
              <a:buChar char="•"/>
            </a:pPr>
            <a:r>
              <a:rPr lang="es-US" sz="1800" dirty="0">
                <a:solidFill>
                  <a:prstClr val="black"/>
                </a:solidFill>
              </a:rPr>
              <a:t>P</a:t>
            </a:r>
            <a:r>
              <a:rPr lang="es-US" sz="1800" dirty="0" smtClean="0">
                <a:solidFill>
                  <a:prstClr val="black"/>
                </a:solidFill>
              </a:rPr>
              <a:t>lanes </a:t>
            </a:r>
            <a:r>
              <a:rPr lang="es-US" sz="1800" dirty="0">
                <a:solidFill>
                  <a:prstClr val="black"/>
                </a:solidFill>
              </a:rPr>
              <a:t>de Organización para el Mantenimiento de la Salud (HMO) de Medicare.</a:t>
            </a:r>
          </a:p>
          <a:p>
            <a:pPr marL="600045" lvl="1" indent="-342883" defTabSz="514324">
              <a:spcBef>
                <a:spcPts val="451"/>
              </a:spcBef>
              <a:buFont typeface="Arial" panose="020B0604020202020204" pitchFamily="34" charset="0"/>
              <a:buChar char="•"/>
            </a:pPr>
            <a:r>
              <a:rPr lang="es-US" sz="1800" dirty="0">
                <a:solidFill>
                  <a:prstClr val="black"/>
                </a:solidFill>
              </a:rPr>
              <a:t>P</a:t>
            </a:r>
            <a:r>
              <a:rPr lang="es-US" sz="1800" dirty="0" smtClean="0">
                <a:solidFill>
                  <a:prstClr val="black"/>
                </a:solidFill>
              </a:rPr>
              <a:t>lanes </a:t>
            </a:r>
            <a:r>
              <a:rPr lang="es-US" sz="1800" dirty="0">
                <a:solidFill>
                  <a:prstClr val="black"/>
                </a:solidFill>
              </a:rPr>
              <a:t>de Organización de Proveedores </a:t>
            </a:r>
            <a:r>
              <a:rPr sz="1800" dirty="0"/>
              <a:t/>
            </a:r>
            <a:br>
              <a:rPr sz="1800" dirty="0"/>
            </a:br>
            <a:r>
              <a:rPr lang="es-US" sz="1800" dirty="0">
                <a:solidFill>
                  <a:prstClr val="black"/>
                </a:solidFill>
              </a:rPr>
              <a:t>Preferidos (PPO) de Medicare.</a:t>
            </a:r>
          </a:p>
          <a:p>
            <a:pPr marL="600045" lvl="1" indent="-342883" defTabSz="514324">
              <a:spcBef>
                <a:spcPts val="451"/>
              </a:spcBef>
              <a:buFont typeface="Arial" panose="020B0604020202020204" pitchFamily="34" charset="0"/>
              <a:buChar char="•"/>
            </a:pPr>
            <a:r>
              <a:rPr lang="es-US" sz="1800" dirty="0">
                <a:solidFill>
                  <a:prstClr val="black"/>
                </a:solidFill>
              </a:rPr>
              <a:t>P</a:t>
            </a:r>
            <a:r>
              <a:rPr lang="es-US" sz="1800" dirty="0" smtClean="0">
                <a:solidFill>
                  <a:prstClr val="black"/>
                </a:solidFill>
              </a:rPr>
              <a:t>lanes </a:t>
            </a:r>
            <a:r>
              <a:rPr lang="es-US" sz="1800" dirty="0">
                <a:solidFill>
                  <a:prstClr val="black"/>
                </a:solidFill>
              </a:rPr>
              <a:t>Privados de Pago‑por‑Servicio (PFFS) de Medicare. </a:t>
            </a:r>
          </a:p>
          <a:p>
            <a:pPr marL="600045" lvl="1" indent="-342883" defTabSz="514324">
              <a:spcBef>
                <a:spcPts val="451"/>
              </a:spcBef>
              <a:buFont typeface="Arial" panose="020B0604020202020204" pitchFamily="34" charset="0"/>
              <a:buChar char="•"/>
            </a:pPr>
            <a:r>
              <a:rPr lang="es-US" sz="1800" dirty="0">
                <a:solidFill>
                  <a:prstClr val="black"/>
                </a:solidFill>
              </a:rPr>
              <a:t>P</a:t>
            </a:r>
            <a:r>
              <a:rPr lang="es-US" sz="1800" dirty="0" smtClean="0">
                <a:solidFill>
                  <a:prstClr val="black"/>
                </a:solidFill>
              </a:rPr>
              <a:t>lanes </a:t>
            </a:r>
            <a:r>
              <a:rPr lang="es-US" sz="1800" dirty="0">
                <a:solidFill>
                  <a:prstClr val="black"/>
                </a:solidFill>
              </a:rPr>
              <a:t>para Necesidades Especiales (SNP) de Medicare.</a:t>
            </a:r>
          </a:p>
          <a:p>
            <a:pPr marL="199123" lvl="1" indent="-199123" defTabSz="514324">
              <a:spcBef>
                <a:spcPts val="451"/>
              </a:spcBef>
              <a:buFont typeface="Wingdings" panose="05000000000000000000" pitchFamily="2" charset="2"/>
              <a:buChar char="§"/>
            </a:pPr>
            <a:r>
              <a:rPr lang="es-US" sz="2200" dirty="0">
                <a:solidFill>
                  <a:prstClr val="black"/>
                </a:solidFill>
              </a:rPr>
              <a:t>Tipos de planes menos comunes que puede haber disponible:</a:t>
            </a:r>
          </a:p>
          <a:p>
            <a:pPr marL="600045" lvl="1" indent="-342883" defTabSz="514324">
              <a:spcBef>
                <a:spcPts val="451"/>
              </a:spcBef>
              <a:buFont typeface="Arial" panose="020B0604020202020204" pitchFamily="34" charset="0"/>
              <a:buChar char="•"/>
            </a:pPr>
            <a:r>
              <a:rPr lang="es-US" sz="1800" dirty="0">
                <a:solidFill>
                  <a:prstClr val="black"/>
                </a:solidFill>
              </a:rPr>
              <a:t>P</a:t>
            </a:r>
            <a:r>
              <a:rPr lang="es-US" sz="1800" dirty="0" smtClean="0">
                <a:solidFill>
                  <a:prstClr val="black"/>
                </a:solidFill>
              </a:rPr>
              <a:t>lanes </a:t>
            </a:r>
            <a:r>
              <a:rPr lang="es-US" sz="1800" dirty="0">
                <a:solidFill>
                  <a:prstClr val="black"/>
                </a:solidFill>
              </a:rPr>
              <a:t>HMO Punto de servicio (HMOPOS).</a:t>
            </a:r>
          </a:p>
          <a:p>
            <a:pPr marL="600045" lvl="1" indent="-342883" defTabSz="514324">
              <a:spcBef>
                <a:spcPts val="451"/>
              </a:spcBef>
              <a:buFont typeface="Arial" panose="020B0604020202020204" pitchFamily="34" charset="0"/>
              <a:buChar char="•"/>
            </a:pPr>
            <a:r>
              <a:rPr lang="es-US" sz="1800" dirty="0">
                <a:solidFill>
                  <a:prstClr val="black"/>
                </a:solidFill>
              </a:rPr>
              <a:t>P</a:t>
            </a:r>
            <a:r>
              <a:rPr lang="es-US" sz="1800" dirty="0" smtClean="0">
                <a:solidFill>
                  <a:prstClr val="black"/>
                </a:solidFill>
              </a:rPr>
              <a:t>lanes </a:t>
            </a:r>
            <a:r>
              <a:rPr lang="es-US" sz="1800" dirty="0">
                <a:solidFill>
                  <a:prstClr val="black"/>
                </a:solidFill>
              </a:rPr>
              <a:t>de Cuentas de Ahorros Médicos (MSA) de Medicare.</a:t>
            </a:r>
          </a:p>
          <a:p>
            <a:pPr marL="472655" lvl="1" indent="-295261" defTabSz="514324">
              <a:spcBef>
                <a:spcPts val="451"/>
              </a:spcBef>
              <a:buFont typeface="Arial" panose="020B0604020202020204" pitchFamily="34" charset="0"/>
              <a:buChar char="•"/>
            </a:pPr>
            <a:endParaRPr lang="es-US" sz="2100" dirty="0">
              <a:solidFill>
                <a:prstClr val="black"/>
              </a:solidFill>
            </a:endParaRPr>
          </a:p>
        </p:txBody>
      </p:sp>
      <p:sp>
        <p:nvSpPr>
          <p:cNvPr id="11" name="Date Placeholder 10"/>
          <p:cNvSpPr>
            <a:spLocks noGrp="1"/>
          </p:cNvSpPr>
          <p:nvPr>
            <p:ph type="dt" sz="half" idx="10"/>
          </p:nvPr>
        </p:nvSpPr>
        <p:spPr/>
        <p:txBody>
          <a:bodyPr/>
          <a:lstStyle/>
          <a:p>
            <a:r>
              <a:rPr lang="es-US" dirty="0" smtClean="0"/>
              <a:t>Julio de 2017</a:t>
            </a:r>
          </a:p>
        </p:txBody>
      </p:sp>
      <p:sp>
        <p:nvSpPr>
          <p:cNvPr id="12" name="Footer Placeholder 11"/>
          <p:cNvSpPr>
            <a:spLocks noGrp="1"/>
          </p:cNvSpPr>
          <p:nvPr>
            <p:ph type="ftr" sz="quarter" idx="11"/>
          </p:nvPr>
        </p:nvSpPr>
        <p:spPr/>
        <p:txBody>
          <a:bodyPr/>
          <a:lstStyle/>
          <a:p>
            <a:r>
              <a:rPr lang="es-US" dirty="0" smtClean="0"/>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t>70</a:t>
            </a:fld>
            <a:endParaRPr lang="es-US" dirty="0"/>
          </a:p>
        </p:txBody>
      </p:sp>
    </p:spTree>
    <p:extLst>
      <p:ext uri="{BB962C8B-B14F-4D97-AF65-F5344CB8AC3E}">
        <p14:creationId xmlns:p14="http://schemas.microsoft.com/office/powerpoint/2010/main" val="7771452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
            <a:ext cx="8515349" cy="685800"/>
          </a:xfrm>
        </p:spPr>
        <p:txBody>
          <a:bodyPr>
            <a:noAutofit/>
          </a:bodyPr>
          <a:lstStyle/>
          <a:p>
            <a:r>
              <a:rPr lang="es-US" dirty="0" smtClean="0"/>
              <a:t>Cómo funcionan los planes Medicare Advantage (MA)</a:t>
            </a:r>
          </a:p>
        </p:txBody>
      </p:sp>
      <p:grpSp>
        <p:nvGrpSpPr>
          <p:cNvPr id="17" name="Group 16" title="Medicare Advantage (Parte C) Icono"/>
          <p:cNvGrpSpPr/>
          <p:nvPr/>
        </p:nvGrpSpPr>
        <p:grpSpPr>
          <a:xfrm>
            <a:off x="203943" y="1458433"/>
            <a:ext cx="1939099" cy="2155563"/>
            <a:chOff x="264101" y="868806"/>
            <a:chExt cx="1939098" cy="2155562"/>
          </a:xfrm>
        </p:grpSpPr>
        <p:pic>
          <p:nvPicPr>
            <p:cNvPr id="18" name="Picture 17"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19" name="TextBox 18"/>
            <p:cNvSpPr txBox="1"/>
            <p:nvPr/>
          </p:nvSpPr>
          <p:spPr>
            <a:xfrm>
              <a:off x="264101" y="1694837"/>
              <a:ext cx="786141" cy="461665"/>
            </a:xfrm>
            <a:prstGeom prst="rect">
              <a:avLst/>
            </a:prstGeom>
            <a:noFill/>
          </p:spPr>
          <p:txBody>
            <a:bodyPr wrap="square" rtlCol="0">
              <a:spAutoFit/>
            </a:bodyPr>
            <a:lstStyle/>
            <a:p>
              <a:pPr algn="ctr"/>
              <a:r>
                <a:rPr lang="es-US" sz="1400" b="1" dirty="0">
                  <a:solidFill>
                    <a:schemeClr val="tx2"/>
                  </a:solidFill>
                </a:rPr>
                <a:t>Parte A</a:t>
              </a:r>
            </a:p>
            <a:p>
              <a:pPr algn="ctr"/>
              <a:endParaRPr lang="es-US" sz="1000" dirty="0">
                <a:solidFill>
                  <a:schemeClr val="tx2"/>
                </a:solidFill>
              </a:endParaRPr>
            </a:p>
          </p:txBody>
        </p:sp>
        <p:pic>
          <p:nvPicPr>
            <p:cNvPr id="20" name="Picture 19" title="Parte B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1" name="TextBox 20"/>
            <p:cNvSpPr txBox="1"/>
            <p:nvPr/>
          </p:nvSpPr>
          <p:spPr>
            <a:xfrm>
              <a:off x="1334699" y="1681550"/>
              <a:ext cx="868500" cy="307777"/>
            </a:xfrm>
            <a:prstGeom prst="rect">
              <a:avLst/>
            </a:prstGeom>
            <a:noFill/>
          </p:spPr>
          <p:txBody>
            <a:bodyPr wrap="square" rtlCol="0">
              <a:spAutoFit/>
            </a:bodyPr>
            <a:lstStyle/>
            <a:p>
              <a:pPr algn="ctr"/>
              <a:r>
                <a:rPr lang="es-US" sz="1400" b="1" dirty="0">
                  <a:solidFill>
                    <a:schemeClr val="tx2"/>
                  </a:solidFill>
                </a:rPr>
                <a:t>Parte B</a:t>
              </a:r>
            </a:p>
          </p:txBody>
        </p:sp>
        <p:pic>
          <p:nvPicPr>
            <p:cNvPr id="22" name="Picture 21" title="Parte D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23" name="Plus 22" title="signo de más"/>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4" name="Plus 23" title="signo de más"/>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5" name="TextBox 24"/>
            <p:cNvSpPr txBox="1"/>
            <p:nvPr/>
          </p:nvSpPr>
          <p:spPr>
            <a:xfrm>
              <a:off x="750411" y="2716591"/>
              <a:ext cx="881280" cy="307777"/>
            </a:xfrm>
            <a:prstGeom prst="rect">
              <a:avLst/>
            </a:prstGeom>
            <a:noFill/>
          </p:spPr>
          <p:txBody>
            <a:bodyPr wrap="square" rtlCol="0">
              <a:spAutoFit/>
            </a:bodyPr>
            <a:lstStyle/>
            <a:p>
              <a:pPr algn="ctr"/>
              <a:r>
                <a:rPr lang="es-US" sz="1400" b="1" dirty="0">
                  <a:solidFill>
                    <a:schemeClr val="tx2"/>
                  </a:solidFill>
                </a:rPr>
                <a:t>Parte D</a:t>
              </a:r>
            </a:p>
          </p:txBody>
        </p:sp>
        <p:sp>
          <p:nvSpPr>
            <p:cNvPr id="26" name="TextBox 25"/>
            <p:cNvSpPr txBox="1"/>
            <p:nvPr/>
          </p:nvSpPr>
          <p:spPr>
            <a:xfrm>
              <a:off x="540102" y="868806"/>
              <a:ext cx="1266685" cy="523220"/>
            </a:xfrm>
            <a:prstGeom prst="rect">
              <a:avLst/>
            </a:prstGeom>
            <a:noFill/>
          </p:spPr>
          <p:txBody>
            <a:bodyPr wrap="square" rtlCol="0">
              <a:spAutoFit/>
            </a:bodyPr>
            <a:lstStyle/>
            <a:p>
              <a:pPr algn="ctr"/>
              <a:r>
                <a:rPr lang="es-US" sz="1400" b="1" dirty="0">
                  <a:solidFill>
                    <a:schemeClr val="tx2"/>
                  </a:solidFill>
                </a:rPr>
                <a:t>Medicare Advantage</a:t>
              </a:r>
            </a:p>
          </p:txBody>
        </p:sp>
      </p:grpSp>
      <p:sp>
        <p:nvSpPr>
          <p:cNvPr id="2" name="Content Placeholder 1"/>
          <p:cNvSpPr>
            <a:spLocks noGrp="1"/>
          </p:cNvSpPr>
          <p:nvPr>
            <p:ph idx="4294967295"/>
          </p:nvPr>
        </p:nvSpPr>
        <p:spPr>
          <a:xfrm>
            <a:off x="1524551" y="713232"/>
            <a:ext cx="7619448" cy="4072322"/>
          </a:xfrm>
        </p:spPr>
        <p:txBody>
          <a:bodyPr>
            <a:normAutofit fontScale="70000" lnSpcReduction="20000"/>
          </a:bodyPr>
          <a:lstStyle/>
          <a:p>
            <a:pPr marL="165100" indent="-165100">
              <a:lnSpc>
                <a:spcPct val="110000"/>
              </a:lnSpc>
            </a:pPr>
            <a:r>
              <a:rPr lang="es-US" sz="2600" dirty="0" smtClean="0"/>
              <a:t>Si se inscribe en un plan MA: </a:t>
            </a:r>
          </a:p>
          <a:p>
            <a:pPr marL="457200" lvl="1" indent="-157163">
              <a:lnSpc>
                <a:spcPct val="110000"/>
              </a:lnSpc>
            </a:pPr>
            <a:r>
              <a:rPr lang="es-US" sz="2600" dirty="0" smtClean="0"/>
              <a:t>Seguirá inscrito en Medicare con todos los derechos y la cobertura.</a:t>
            </a:r>
          </a:p>
          <a:p>
            <a:pPr marL="457200" lvl="1" indent="-157163">
              <a:lnSpc>
                <a:spcPct val="110000"/>
              </a:lnSpc>
            </a:pPr>
            <a:r>
              <a:rPr lang="es-US" sz="2600" dirty="0" smtClean="0"/>
              <a:t>Seguirá recibiendo los servicios contemplados en las Partes A y B. </a:t>
            </a:r>
          </a:p>
          <a:p>
            <a:pPr marL="676264" lvl="3" indent="-157163">
              <a:lnSpc>
                <a:spcPct val="110000"/>
              </a:lnSpc>
            </a:pPr>
            <a:r>
              <a:rPr lang="es-US" sz="2000" dirty="0" smtClean="0"/>
              <a:t>Pero, en cambio, dichos servicios los cubrirá el plan MA.</a:t>
            </a:r>
          </a:p>
          <a:p>
            <a:pPr marL="457200" lvl="1" indent="-157163">
              <a:lnSpc>
                <a:spcPct val="110000"/>
              </a:lnSpc>
            </a:pPr>
            <a:r>
              <a:rPr lang="es-US" sz="2600" dirty="0" smtClean="0"/>
              <a:t>Puede escoger un plan que incluya cobertura de medicamentos recetados.</a:t>
            </a:r>
          </a:p>
          <a:p>
            <a:pPr marL="676264" lvl="3" indent="-157163">
              <a:lnSpc>
                <a:spcPct val="110000"/>
              </a:lnSpc>
            </a:pPr>
            <a:r>
              <a:rPr lang="es-US" sz="2000" dirty="0" smtClean="0"/>
              <a:t>Puede tener distintos beneficios y gastos compartidos.</a:t>
            </a:r>
          </a:p>
          <a:p>
            <a:pPr marL="457200" lvl="1" indent="-157163">
              <a:lnSpc>
                <a:spcPct val="110000"/>
              </a:lnSpc>
            </a:pPr>
            <a:r>
              <a:rPr lang="es-US" sz="2600" dirty="0" smtClean="0"/>
              <a:t>No pueden cobrarle más por determinados servicios que Medicare Original.</a:t>
            </a:r>
          </a:p>
          <a:p>
            <a:pPr marL="457200" lvl="1" indent="-157163">
              <a:lnSpc>
                <a:spcPct val="110000"/>
              </a:lnSpc>
            </a:pPr>
            <a:r>
              <a:rPr lang="es-US" sz="2600" dirty="0" smtClean="0"/>
              <a:t>Tiene un límite anual en sus costos de su bolsillo por los servicios médicos.</a:t>
            </a:r>
          </a:p>
          <a:p>
            <a:pPr marL="626260" lvl="4" indent="-157163">
              <a:lnSpc>
                <a:spcPct val="110000"/>
              </a:lnSpc>
              <a:buSzPct val="50000"/>
              <a:buFont typeface="Wingdings" panose="05000000000000000000" pitchFamily="2" charset="2"/>
              <a:buChar char="q"/>
            </a:pPr>
            <a:r>
              <a:rPr lang="es-US" sz="2300" dirty="0"/>
              <a:t>Una vez que alcance este límite, no pagará nada por los servicios cubiertos</a:t>
            </a:r>
          </a:p>
          <a:p>
            <a:pPr marL="457200" lvl="1" indent="-157163">
              <a:lnSpc>
                <a:spcPct val="110000"/>
              </a:lnSpc>
            </a:pPr>
            <a:r>
              <a:rPr lang="es-US" sz="2600" dirty="0" smtClean="0"/>
              <a:t>Puede escoger un plan que incluya beneficios adicionales. </a:t>
            </a:r>
          </a:p>
          <a:p>
            <a:pPr marL="676264" lvl="3" indent="-157163">
              <a:lnSpc>
                <a:spcPct val="110000"/>
              </a:lnSpc>
            </a:pPr>
            <a:r>
              <a:rPr lang="es-US" sz="2000" dirty="0" smtClean="0"/>
              <a:t>Por ejemplo, cobertura para cuidados dentales u oftalmológicos, a cargo de los gastos del plan (no los cubre Medicare).</a:t>
            </a:r>
          </a:p>
          <a:p>
            <a:pPr marL="457200" lvl="1" indent="-157163">
              <a:lnSpc>
                <a:spcPct val="110000"/>
              </a:lnSpc>
            </a:pPr>
            <a:r>
              <a:rPr lang="es-US" sz="2600" dirty="0" smtClean="0"/>
              <a:t>No puede usar una póliza de Medigap para complementar su cobertura.</a:t>
            </a:r>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71</a:t>
            </a:fld>
            <a:endParaRPr lang="es-US" dirty="0"/>
          </a:p>
        </p:txBody>
      </p:sp>
    </p:spTree>
    <p:extLst>
      <p:ext uri="{BB962C8B-B14F-4D97-AF65-F5344CB8AC3E}">
        <p14:creationId xmlns:p14="http://schemas.microsoft.com/office/powerpoint/2010/main" val="19958794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882446" y="100327"/>
            <a:ext cx="7886700" cy="478627"/>
          </a:xfrm>
        </p:spPr>
        <p:txBody>
          <a:bodyPr/>
          <a:lstStyle/>
          <a:p>
            <a:r>
              <a:rPr lang="es-US" dirty="0" smtClean="0"/>
              <a:t>Costos de los planes Medicare </a:t>
            </a:r>
            <a:br>
              <a:rPr lang="es-US" dirty="0" smtClean="0"/>
            </a:br>
            <a:r>
              <a:rPr lang="es-US" dirty="0" smtClean="0"/>
              <a:t>Advantage: lo que paga en 2017</a:t>
            </a:r>
          </a:p>
        </p:txBody>
      </p:sp>
      <p:grpSp>
        <p:nvGrpSpPr>
          <p:cNvPr id="25" name="Group 24" title="Medicare Advantage (Parte C) Icono"/>
          <p:cNvGrpSpPr/>
          <p:nvPr/>
        </p:nvGrpSpPr>
        <p:grpSpPr>
          <a:xfrm>
            <a:off x="203943" y="1458433"/>
            <a:ext cx="1939099" cy="2371006"/>
            <a:chOff x="264101" y="868806"/>
            <a:chExt cx="1939098" cy="2371006"/>
          </a:xfrm>
        </p:grpSpPr>
        <p:pic>
          <p:nvPicPr>
            <p:cNvPr id="26" name="Picture 25"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27" name="TextBox 26"/>
            <p:cNvSpPr txBox="1"/>
            <p:nvPr/>
          </p:nvSpPr>
          <p:spPr>
            <a:xfrm>
              <a:off x="264101" y="1694837"/>
              <a:ext cx="786141" cy="461665"/>
            </a:xfrm>
            <a:prstGeom prst="rect">
              <a:avLst/>
            </a:prstGeom>
            <a:noFill/>
          </p:spPr>
          <p:txBody>
            <a:bodyPr wrap="square" rtlCol="0">
              <a:spAutoFit/>
            </a:bodyPr>
            <a:lstStyle/>
            <a:p>
              <a:pPr algn="ctr"/>
              <a:r>
                <a:rPr lang="es-US" sz="1400" b="1" dirty="0">
                  <a:solidFill>
                    <a:schemeClr val="tx2"/>
                  </a:solidFill>
                </a:rPr>
                <a:t>Parte A</a:t>
              </a:r>
            </a:p>
            <a:p>
              <a:pPr algn="ctr"/>
              <a:endParaRPr lang="es-US" sz="1000" dirty="0">
                <a:solidFill>
                  <a:schemeClr val="tx2"/>
                </a:solidFill>
              </a:endParaRPr>
            </a:p>
          </p:txBody>
        </p:sp>
        <p:pic>
          <p:nvPicPr>
            <p:cNvPr id="28" name="Picture 27" title="Parte B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9" name="TextBox 28"/>
            <p:cNvSpPr txBox="1"/>
            <p:nvPr/>
          </p:nvSpPr>
          <p:spPr>
            <a:xfrm>
              <a:off x="1334699" y="1681550"/>
              <a:ext cx="868500" cy="307777"/>
            </a:xfrm>
            <a:prstGeom prst="rect">
              <a:avLst/>
            </a:prstGeom>
            <a:noFill/>
          </p:spPr>
          <p:txBody>
            <a:bodyPr wrap="square" rtlCol="0">
              <a:spAutoFit/>
            </a:bodyPr>
            <a:lstStyle/>
            <a:p>
              <a:pPr algn="ctr"/>
              <a:r>
                <a:rPr lang="es-US" sz="1400" b="1" dirty="0">
                  <a:solidFill>
                    <a:schemeClr val="tx2"/>
                  </a:solidFill>
                </a:rPr>
                <a:t>Parte B</a:t>
              </a:r>
            </a:p>
          </p:txBody>
        </p:sp>
        <p:pic>
          <p:nvPicPr>
            <p:cNvPr id="30" name="Picture 29" title="Parte D icon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31" name="Plus 30" title="signo de más"/>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2" name="Plus 31" title="signo de más"/>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3" name="TextBox 32"/>
            <p:cNvSpPr txBox="1"/>
            <p:nvPr/>
          </p:nvSpPr>
          <p:spPr>
            <a:xfrm>
              <a:off x="750411" y="2716592"/>
              <a:ext cx="881280" cy="523220"/>
            </a:xfrm>
            <a:prstGeom prst="rect">
              <a:avLst/>
            </a:prstGeom>
            <a:noFill/>
          </p:spPr>
          <p:txBody>
            <a:bodyPr wrap="square" rtlCol="0">
              <a:spAutoFit/>
            </a:bodyPr>
            <a:lstStyle/>
            <a:p>
              <a:pPr algn="ctr"/>
              <a:r>
                <a:rPr lang="es-US" sz="1400" b="1" dirty="0">
                  <a:solidFill>
                    <a:schemeClr val="tx2"/>
                  </a:solidFill>
                </a:rPr>
                <a:t>Parte D (usualmente)</a:t>
              </a:r>
            </a:p>
          </p:txBody>
        </p:sp>
        <p:sp>
          <p:nvSpPr>
            <p:cNvPr id="34" name="TextBox 33"/>
            <p:cNvSpPr txBox="1"/>
            <p:nvPr/>
          </p:nvSpPr>
          <p:spPr>
            <a:xfrm>
              <a:off x="540102" y="868806"/>
              <a:ext cx="1266685" cy="523220"/>
            </a:xfrm>
            <a:prstGeom prst="rect">
              <a:avLst/>
            </a:prstGeom>
            <a:noFill/>
          </p:spPr>
          <p:txBody>
            <a:bodyPr wrap="square" rtlCol="0">
              <a:spAutoFit/>
            </a:bodyPr>
            <a:lstStyle/>
            <a:p>
              <a:pPr algn="ctr"/>
              <a:r>
                <a:rPr lang="es-US" sz="1400" b="1" dirty="0">
                  <a:solidFill>
                    <a:schemeClr val="tx2"/>
                  </a:solidFill>
                </a:rPr>
                <a:t>La Parte C incluye</a:t>
              </a:r>
            </a:p>
          </p:txBody>
        </p:sp>
      </p:grpSp>
      <p:sp>
        <p:nvSpPr>
          <p:cNvPr id="36866" name="Rectangle 3"/>
          <p:cNvSpPr>
            <a:spLocks noGrp="1" noChangeArrowheads="1"/>
          </p:cNvSpPr>
          <p:nvPr>
            <p:ph idx="1"/>
          </p:nvPr>
        </p:nvSpPr>
        <p:spPr>
          <a:xfrm>
            <a:off x="2031087" y="878311"/>
            <a:ext cx="6977445" cy="4162799"/>
          </a:xfrm>
        </p:spPr>
        <p:txBody>
          <a:bodyPr>
            <a:normAutofit fontScale="85000" lnSpcReduction="20000"/>
          </a:bodyPr>
          <a:lstStyle/>
          <a:p>
            <a:pPr>
              <a:lnSpc>
                <a:spcPct val="110000"/>
              </a:lnSpc>
              <a:spcBef>
                <a:spcPts val="600"/>
              </a:spcBef>
            </a:pPr>
            <a:r>
              <a:rPr lang="es-US" sz="2800" b="1" dirty="0"/>
              <a:t>Prima mensual de la Parte B</a:t>
            </a:r>
          </a:p>
          <a:p>
            <a:pPr lvl="1" indent="-219069">
              <a:lnSpc>
                <a:spcPct val="110000"/>
              </a:lnSpc>
              <a:spcBef>
                <a:spcPts val="600"/>
              </a:spcBef>
            </a:pPr>
            <a:r>
              <a:rPr lang="es-US" sz="2400" dirty="0"/>
              <a:t>Algunos planes pueden pagar la totalidad o una parte por usted.</a:t>
            </a:r>
          </a:p>
          <a:p>
            <a:pPr>
              <a:lnSpc>
                <a:spcPct val="110000"/>
              </a:lnSpc>
              <a:spcBef>
                <a:spcPts val="600"/>
              </a:spcBef>
            </a:pPr>
            <a:r>
              <a:rPr lang="es-US" sz="2800" b="1" dirty="0"/>
              <a:t>Prima mensual adicional al plan</a:t>
            </a:r>
          </a:p>
          <a:p>
            <a:pPr>
              <a:lnSpc>
                <a:spcPct val="110000"/>
              </a:lnSpc>
              <a:spcBef>
                <a:spcPts val="600"/>
              </a:spcBef>
              <a:tabLst>
                <a:tab pos="3544888" algn="l"/>
              </a:tabLst>
            </a:pPr>
            <a:r>
              <a:rPr lang="es-US" sz="2800" b="1" dirty="0"/>
              <a:t>Deducibles, coseguro y copagos </a:t>
            </a:r>
          </a:p>
          <a:p>
            <a:pPr lvl="1" indent="-219069">
              <a:lnSpc>
                <a:spcPct val="110000"/>
              </a:lnSpc>
              <a:spcBef>
                <a:spcPts val="600"/>
              </a:spcBef>
            </a:pPr>
            <a:r>
              <a:rPr lang="es-US" sz="2400" dirty="0"/>
              <a:t>Diferentes de Medicare Original.</a:t>
            </a:r>
          </a:p>
          <a:p>
            <a:pPr lvl="1" indent="-219069">
              <a:lnSpc>
                <a:spcPct val="110000"/>
              </a:lnSpc>
              <a:spcBef>
                <a:spcPts val="600"/>
              </a:spcBef>
            </a:pPr>
            <a:r>
              <a:rPr lang="es-US" sz="2400" dirty="0"/>
              <a:t>Varía de un plan a otro.</a:t>
            </a:r>
          </a:p>
          <a:p>
            <a:pPr lvl="1" indent="-219069">
              <a:lnSpc>
                <a:spcPct val="110000"/>
              </a:lnSpc>
              <a:spcBef>
                <a:spcPts val="600"/>
              </a:spcBef>
            </a:pPr>
            <a:r>
              <a:rPr lang="es-US" sz="2400" dirty="0"/>
              <a:t>Pueden ser más altos si usa servicios fuera de la red.</a:t>
            </a:r>
          </a:p>
          <a:p>
            <a:pPr indent="-219069">
              <a:lnSpc>
                <a:spcPct val="110000"/>
              </a:lnSpc>
              <a:spcBef>
                <a:spcPts val="600"/>
              </a:spcBef>
            </a:pPr>
            <a:r>
              <a:rPr lang="es-US" sz="2700" b="1" dirty="0"/>
              <a:t>Máximo de bolsillo: </a:t>
            </a:r>
            <a:r>
              <a:rPr lang="es-US" sz="2700" dirty="0"/>
              <a:t>$6,700 (individual)</a:t>
            </a:r>
          </a:p>
          <a:p>
            <a:pPr lvl="1" indent="-219069">
              <a:lnSpc>
                <a:spcPct val="110000"/>
              </a:lnSpc>
              <a:spcBef>
                <a:spcPts val="600"/>
              </a:spcBef>
            </a:pPr>
            <a:r>
              <a:rPr lang="es-US" dirty="0"/>
              <a:t>Asistencia estatal disponible para algunas personas con ingresos y recursos limitados (programas de Ahorros Medicare y Ayuda Adicional).</a:t>
            </a:r>
          </a:p>
          <a:p>
            <a:pPr lvl="1" indent="-219069">
              <a:lnSpc>
                <a:spcPct val="110000"/>
              </a:lnSpc>
              <a:spcBef>
                <a:spcPts val="600"/>
              </a:spcBef>
            </a:pPr>
            <a:endParaRPr lang="es-US" sz="2400" dirty="0"/>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s-US" dirty="0" smtClean="0"/>
              <a:t>Julio de 2017</a:t>
            </a:r>
          </a:p>
        </p:txBody>
      </p:sp>
      <p:sp>
        <p:nvSpPr>
          <p:cNvPr id="3" name="Footer Placeholder 2"/>
          <p:cNvSpPr>
            <a:spLocks noGrp="1"/>
          </p:cNvSpPr>
          <p:nvPr>
            <p:ph type="ftr" sz="quarter" idx="11"/>
          </p:nvPr>
        </p:nvSpPr>
        <p:spPr/>
        <p:txBody>
          <a:bodyPr/>
          <a:lstStyle/>
          <a:p>
            <a:r>
              <a:rPr lang="es-US" dirty="0" smtClean="0"/>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t>72</a:t>
            </a:fld>
            <a:endParaRPr lang="es-US" dirty="0"/>
          </a:p>
        </p:txBody>
      </p:sp>
    </p:spTree>
    <p:custDataLst>
      <p:tags r:id="rId1"/>
    </p:custDataLst>
    <p:extLst>
      <p:ext uri="{BB962C8B-B14F-4D97-AF65-F5344CB8AC3E}">
        <p14:creationId xmlns:p14="http://schemas.microsoft.com/office/powerpoint/2010/main" val="158418338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1143000" y="-6589"/>
            <a:ext cx="8001000" cy="758563"/>
          </a:xfrm>
        </p:spPr>
        <p:txBody>
          <a:bodyPr/>
          <a:lstStyle/>
          <a:p>
            <a:r>
              <a:rPr lang="es-US" dirty="0" smtClean="0"/>
              <a:t>¿Quién puede unirse a un Plan Medicare Advantage?</a:t>
            </a:r>
          </a:p>
        </p:txBody>
      </p:sp>
      <p:grpSp>
        <p:nvGrpSpPr>
          <p:cNvPr id="25" name="Group 24" title="Medicare Advantage (Parte C) Icono"/>
          <p:cNvGrpSpPr/>
          <p:nvPr/>
        </p:nvGrpSpPr>
        <p:grpSpPr>
          <a:xfrm>
            <a:off x="203943" y="1458433"/>
            <a:ext cx="1939099" cy="2371006"/>
            <a:chOff x="264101" y="868806"/>
            <a:chExt cx="1939098" cy="2371006"/>
          </a:xfrm>
        </p:grpSpPr>
        <p:pic>
          <p:nvPicPr>
            <p:cNvPr id="26" name="Picture 25" title="Parte A ico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27" name="TextBox 26"/>
            <p:cNvSpPr txBox="1"/>
            <p:nvPr/>
          </p:nvSpPr>
          <p:spPr>
            <a:xfrm>
              <a:off x="264101" y="1694837"/>
              <a:ext cx="786141" cy="461665"/>
            </a:xfrm>
            <a:prstGeom prst="rect">
              <a:avLst/>
            </a:prstGeom>
            <a:noFill/>
          </p:spPr>
          <p:txBody>
            <a:bodyPr wrap="square" rtlCol="0">
              <a:spAutoFit/>
            </a:bodyPr>
            <a:lstStyle/>
            <a:p>
              <a:pPr algn="ctr"/>
              <a:r>
                <a:rPr lang="es-US" sz="1400" b="1" dirty="0">
                  <a:solidFill>
                    <a:schemeClr val="tx2"/>
                  </a:solidFill>
                </a:rPr>
                <a:t>Parte A</a:t>
              </a:r>
            </a:p>
            <a:p>
              <a:pPr algn="ctr"/>
              <a:endParaRPr lang="es-US" sz="1000" dirty="0">
                <a:solidFill>
                  <a:schemeClr val="tx2"/>
                </a:solidFill>
              </a:endParaRPr>
            </a:p>
          </p:txBody>
        </p:sp>
        <p:pic>
          <p:nvPicPr>
            <p:cNvPr id="28" name="Picture 27" title="Parte B icon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9" name="TextBox 28"/>
            <p:cNvSpPr txBox="1"/>
            <p:nvPr/>
          </p:nvSpPr>
          <p:spPr>
            <a:xfrm>
              <a:off x="1334699" y="1681550"/>
              <a:ext cx="868500" cy="307777"/>
            </a:xfrm>
            <a:prstGeom prst="rect">
              <a:avLst/>
            </a:prstGeom>
            <a:noFill/>
          </p:spPr>
          <p:txBody>
            <a:bodyPr wrap="square" rtlCol="0">
              <a:spAutoFit/>
            </a:bodyPr>
            <a:lstStyle/>
            <a:p>
              <a:pPr algn="ctr"/>
              <a:r>
                <a:rPr lang="es-US" sz="1400" b="1" dirty="0">
                  <a:solidFill>
                    <a:schemeClr val="tx2"/>
                  </a:solidFill>
                </a:rPr>
                <a:t>Parte B</a:t>
              </a:r>
            </a:p>
          </p:txBody>
        </p:sp>
        <p:pic>
          <p:nvPicPr>
            <p:cNvPr id="30" name="Picture 29" title="Parte D icon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31" name="Plus 30" title="signo de más"/>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2" name="Plus 31" title="signo de más"/>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3" name="TextBox 32"/>
            <p:cNvSpPr txBox="1"/>
            <p:nvPr/>
          </p:nvSpPr>
          <p:spPr>
            <a:xfrm>
              <a:off x="750411" y="2716592"/>
              <a:ext cx="881280" cy="523220"/>
            </a:xfrm>
            <a:prstGeom prst="rect">
              <a:avLst/>
            </a:prstGeom>
            <a:noFill/>
          </p:spPr>
          <p:txBody>
            <a:bodyPr wrap="square" rtlCol="0">
              <a:spAutoFit/>
            </a:bodyPr>
            <a:lstStyle/>
            <a:p>
              <a:pPr algn="ctr"/>
              <a:r>
                <a:rPr lang="es-US" sz="1400" b="1" dirty="0">
                  <a:solidFill>
                    <a:schemeClr val="tx2"/>
                  </a:solidFill>
                </a:rPr>
                <a:t>Parte D (usualmente)</a:t>
              </a:r>
            </a:p>
          </p:txBody>
        </p:sp>
        <p:sp>
          <p:nvSpPr>
            <p:cNvPr id="34" name="TextBox 33"/>
            <p:cNvSpPr txBox="1"/>
            <p:nvPr/>
          </p:nvSpPr>
          <p:spPr>
            <a:xfrm>
              <a:off x="540102" y="868806"/>
              <a:ext cx="1266685" cy="523220"/>
            </a:xfrm>
            <a:prstGeom prst="rect">
              <a:avLst/>
            </a:prstGeom>
            <a:noFill/>
          </p:spPr>
          <p:txBody>
            <a:bodyPr wrap="square" rtlCol="0">
              <a:spAutoFit/>
            </a:bodyPr>
            <a:lstStyle/>
            <a:p>
              <a:pPr algn="ctr"/>
              <a:r>
                <a:rPr lang="es-US" sz="1400" b="1" dirty="0">
                  <a:solidFill>
                    <a:schemeClr val="tx2"/>
                  </a:solidFill>
                </a:rPr>
                <a:t>La Parte C incluye</a:t>
              </a:r>
            </a:p>
          </p:txBody>
        </p:sp>
      </p:grpSp>
      <p:sp>
        <p:nvSpPr>
          <p:cNvPr id="7175" name="Rectangle 5"/>
          <p:cNvSpPr>
            <a:spLocks noGrp="1" noChangeArrowheads="1"/>
          </p:cNvSpPr>
          <p:nvPr>
            <p:ph idx="1"/>
          </p:nvPr>
        </p:nvSpPr>
        <p:spPr>
          <a:xfrm>
            <a:off x="1798254" y="878310"/>
            <a:ext cx="6875847" cy="4046616"/>
          </a:xfrm>
        </p:spPr>
        <p:txBody>
          <a:bodyPr>
            <a:normAutofit lnSpcReduction="10000"/>
          </a:bodyPr>
          <a:lstStyle/>
          <a:p>
            <a:pPr marL="255979" indent="-255979"/>
            <a:r>
              <a:rPr lang="es-US" dirty="0" smtClean="0"/>
              <a:t>Requisitos de elegibilidad:</a:t>
            </a:r>
          </a:p>
          <a:p>
            <a:pPr marL="520687" lvl="1" indent="-228594"/>
            <a:r>
              <a:rPr lang="es-US" dirty="0"/>
              <a:t>D</a:t>
            </a:r>
            <a:r>
              <a:rPr lang="es-US" dirty="0" smtClean="0"/>
              <a:t>ebe estar inscrito en la Parte A y/o Parte B de Medicare; </a:t>
            </a:r>
          </a:p>
          <a:p>
            <a:pPr marL="520687" lvl="1" indent="-228594"/>
            <a:r>
              <a:rPr lang="es-US" dirty="0"/>
              <a:t>D</a:t>
            </a:r>
            <a:r>
              <a:rPr lang="es-US" dirty="0" smtClean="0"/>
              <a:t>ebe vivir en el área de servicio del plan;</a:t>
            </a:r>
          </a:p>
          <a:p>
            <a:pPr marL="520687" lvl="1" indent="-228594"/>
            <a:r>
              <a:rPr lang="es-US" dirty="0"/>
              <a:t>S</a:t>
            </a:r>
            <a:r>
              <a:rPr lang="es-US" dirty="0" smtClean="0"/>
              <a:t>er un ciudadano estadounidense o estar presente en forma legal en los Estados Unidos;</a:t>
            </a:r>
          </a:p>
          <a:p>
            <a:pPr marL="520687" lvl="1" indent="-228594"/>
            <a:r>
              <a:rPr lang="es-US" dirty="0"/>
              <a:t>N</a:t>
            </a:r>
            <a:r>
              <a:rPr lang="es-US" dirty="0" smtClean="0"/>
              <a:t>o debe estar en la cárcel.</a:t>
            </a:r>
          </a:p>
          <a:p>
            <a:pPr marL="255979" indent="-255979"/>
            <a:r>
              <a:rPr lang="es-US" dirty="0" smtClean="0"/>
              <a:t>Para unirse también debe:</a:t>
            </a:r>
          </a:p>
          <a:p>
            <a:pPr marL="520687" lvl="1" indent="-228594"/>
            <a:r>
              <a:rPr lang="es-US" dirty="0"/>
              <a:t>S</a:t>
            </a:r>
            <a:r>
              <a:rPr lang="es-US" dirty="0" smtClean="0"/>
              <a:t>uministrar suficiente información al plan;</a:t>
            </a:r>
          </a:p>
          <a:p>
            <a:pPr marL="520687" lvl="1" indent="-228594"/>
            <a:r>
              <a:rPr lang="es-US" dirty="0"/>
              <a:t>S</a:t>
            </a:r>
            <a:r>
              <a:rPr lang="es-US" dirty="0" smtClean="0"/>
              <a:t>eguir las reglas del plan;</a:t>
            </a:r>
          </a:p>
          <a:p>
            <a:pPr marL="520687" lvl="1" indent="-228594"/>
            <a:r>
              <a:rPr lang="es-US" dirty="0"/>
              <a:t>P</a:t>
            </a:r>
            <a:r>
              <a:rPr lang="es-US" dirty="0" smtClean="0"/>
              <a:t>ertenecer a un solo plan por vez. </a:t>
            </a:r>
          </a:p>
          <a:p>
            <a:pPr marL="520687" lvl="2" indent="-228594"/>
            <a:endParaRPr lang="es-US" dirty="0"/>
          </a:p>
        </p:txBody>
      </p:sp>
      <p:sp>
        <p:nvSpPr>
          <p:cNvPr id="3" name="Date Placeholder 2"/>
          <p:cNvSpPr>
            <a:spLocks noGrp="1"/>
          </p:cNvSpPr>
          <p:nvPr>
            <p:ph type="dt" sz="half" idx="4294967295"/>
          </p:nvPr>
        </p:nvSpPr>
        <p:spPr>
          <a:xfrm>
            <a:off x="1614488" y="4767265"/>
            <a:ext cx="1543051" cy="273844"/>
          </a:xfrm>
          <a:prstGeom prst="rect">
            <a:avLst/>
          </a:prstGeom>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t>73</a:t>
            </a:fld>
            <a:endParaRPr lang="es-US" dirty="0"/>
          </a:p>
        </p:txBody>
      </p:sp>
    </p:spTree>
    <p:custDataLst>
      <p:tags r:id="rId1"/>
    </p:custDataLst>
    <p:extLst>
      <p:ext uri="{BB962C8B-B14F-4D97-AF65-F5344CB8AC3E}">
        <p14:creationId xmlns:p14="http://schemas.microsoft.com/office/powerpoint/2010/main" val="386580783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01"/>
            <a:ext cx="8000999" cy="785522"/>
          </a:xfrm>
        </p:spPr>
        <p:txBody>
          <a:bodyPr>
            <a:normAutofit fontScale="90000"/>
          </a:bodyPr>
          <a:lstStyle/>
          <a:p>
            <a:pPr lvl="0"/>
            <a:r>
              <a:rPr dirty="0"/>
              <a:t/>
            </a:r>
            <a:br>
              <a:rPr dirty="0"/>
            </a:br>
            <a:r>
              <a:rPr lang="es-US" dirty="0" smtClean="0"/>
              <a:t>Cuándo puede unirse o cambiarse a los planes Medicare Advantage </a:t>
            </a:r>
            <a:r>
              <a:rPr lang="es-US" sz="2200" dirty="0"/>
              <a:t>(Además de hacerlo durante su Período de </a:t>
            </a:r>
            <a:r>
              <a:rPr lang="es-US" sz="2200" dirty="0" smtClean="0"/>
              <a:t>Inscripción) </a:t>
            </a:r>
            <a:r>
              <a:rPr lang="es-US" sz="2200" dirty="0"/>
              <a:t>Inicial)</a:t>
            </a:r>
            <a:r>
              <a:rPr dirty="0"/>
              <a:t/>
            </a:r>
            <a:br>
              <a:rPr dirty="0"/>
            </a:br>
            <a:endParaRPr lang="es-US" dirty="0"/>
          </a:p>
        </p:txBody>
      </p:sp>
      <p:graphicFrame>
        <p:nvGraphicFramePr>
          <p:cNvPr id="7" name="Content Placeholder 6" descr="La información en esta tabla está incluida en las notas de los oradores." title="Tabla de períodos de inscripción de Medicare Advantage"/>
          <p:cNvGraphicFramePr>
            <a:graphicFrameLocks noGrp="1"/>
          </p:cNvGraphicFramePr>
          <p:nvPr>
            <p:ph idx="1"/>
            <p:extLst>
              <p:ext uri="{D42A27DB-BD31-4B8C-83A1-F6EECF244321}">
                <p14:modId xmlns:p14="http://schemas.microsoft.com/office/powerpoint/2010/main" val="3637459518"/>
              </p:ext>
            </p:extLst>
          </p:nvPr>
        </p:nvGraphicFramePr>
        <p:xfrm>
          <a:off x="52176" y="751974"/>
          <a:ext cx="9091824" cy="3908946"/>
        </p:xfrm>
        <a:graphic>
          <a:graphicData uri="http://schemas.openxmlformats.org/drawingml/2006/table">
            <a:tbl>
              <a:tblPr firstRow="1" bandRow="1">
                <a:tableStyleId>{5C22544A-7EE6-4342-B048-85BDC9FD1C3A}</a:tableStyleId>
              </a:tblPr>
              <a:tblGrid>
                <a:gridCol w="211686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697496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65182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Inscripción Abierta de Otoño</a:t>
                      </a:r>
                      <a:endParaRPr lang="es-US" sz="2100" b="1" dirty="0">
                        <a:solidFill>
                          <a:schemeClr val="tx1"/>
                        </a:solidFill>
                      </a:endParaRPr>
                    </a:p>
                  </a:txBody>
                  <a:tcPr marL="46343" marR="46343" marT="25719" marB="25719">
                    <a:solidFill>
                      <a:srgbClr val="E9EDF4"/>
                    </a:solidFill>
                  </a:tcPr>
                </a:tc>
                <a:tc>
                  <a:txBody>
                    <a:bodyPr/>
                    <a:lstStyle/>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s-US" sz="1500" b="0" kern="1200" baseline="0" dirty="0">
                          <a:solidFill>
                            <a:schemeClr val="dk1"/>
                          </a:solidFill>
                          <a:latin typeface="+mn-lt"/>
                        </a:rPr>
                        <a:t>15 de octubre</a:t>
                      </a:r>
                      <a:r>
                        <a:rPr lang="en-US" sz="1500" b="0" dirty="0">
                          <a:solidFill>
                            <a:schemeClr val="tx1"/>
                          </a:solidFill>
                        </a:rPr>
                        <a:t>—</a:t>
                      </a:r>
                      <a:r>
                        <a:rPr lang="es-US" sz="1500" b="0" kern="1200" baseline="0" dirty="0">
                          <a:solidFill>
                            <a:schemeClr val="dk1"/>
                          </a:solidFill>
                          <a:latin typeface="+mn-lt"/>
                        </a:rPr>
                        <a:t>7 de diciembre</a:t>
                      </a:r>
                    </a:p>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s-US" sz="1500" b="0" kern="1200" baseline="0" dirty="0">
                          <a:solidFill>
                            <a:schemeClr val="dk1"/>
                          </a:solidFill>
                          <a:latin typeface="+mn-lt"/>
                        </a:rPr>
                        <a:t>La cobertura comienza el 1 de enero.</a:t>
                      </a:r>
                    </a:p>
                  </a:txBody>
                  <a:tcPr marL="46343" marR="46343" marT="25719" marB="25719">
                    <a:solidFill>
                      <a:srgbClr val="E9EDF4"/>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65182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100" b="1" dirty="0"/>
                        <a:t>Medicare debido a </a:t>
                      </a:r>
                      <a:r>
                        <a:rPr lang="en-US" sz="2100" b="1" dirty="0" smtClean="0"/>
                        <a:t>incapacidad</a:t>
                      </a:r>
                      <a:endParaRPr lang="en-US" sz="2100" b="1" dirty="0"/>
                    </a:p>
                  </a:txBody>
                  <a:tcPr marL="46343" marR="46343" marT="25719" marB="25719"/>
                </a:tc>
                <a:tc>
                  <a:txBody>
                    <a:bodyPr/>
                    <a:lstStyle/>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s-US" sz="1500" b="0" kern="1200" baseline="0" dirty="0">
                          <a:solidFill>
                            <a:schemeClr val="dk1"/>
                          </a:solidFill>
                          <a:latin typeface="+mn-lt"/>
                        </a:rPr>
                        <a:t>Período de 7 meses que comienza 3 meses antes del 25vo mes de </a:t>
                      </a:r>
                      <a:r>
                        <a:rPr lang="es-US" sz="1500" b="0" kern="1200" baseline="0" dirty="0" smtClean="0">
                          <a:solidFill>
                            <a:schemeClr val="dk1"/>
                          </a:solidFill>
                          <a:latin typeface="+mn-lt"/>
                        </a:rPr>
                        <a:t>incapacidad</a:t>
                      </a:r>
                      <a:r>
                        <a:rPr lang="es-US" sz="1500" b="0" kern="1200" baseline="0" dirty="0">
                          <a:solidFill>
                            <a:schemeClr val="dk1"/>
                          </a:solidFill>
                          <a:latin typeface="+mn-lt"/>
                        </a:rPr>
                        <a:t>. </a:t>
                      </a:r>
                    </a:p>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s-US" sz="1500" b="0" kern="1200" baseline="0" dirty="0">
                          <a:solidFill>
                            <a:schemeClr val="dk1"/>
                          </a:solidFill>
                          <a:latin typeface="+mn-lt"/>
                        </a:rPr>
                        <a:t>Finaliza 3 meses después del 25vo mes de </a:t>
                      </a:r>
                      <a:r>
                        <a:rPr lang="es-US" sz="1500" b="0" kern="1200" baseline="0" dirty="0" smtClean="0">
                          <a:solidFill>
                            <a:schemeClr val="dk1"/>
                          </a:solidFill>
                          <a:latin typeface="+mn-lt"/>
                        </a:rPr>
                        <a:t>incapacidad</a:t>
                      </a:r>
                      <a:r>
                        <a:rPr lang="es-US" sz="1500" b="0" kern="1200" baseline="0" dirty="0">
                          <a:solidFill>
                            <a:schemeClr val="dk1"/>
                          </a:solidFill>
                          <a:latin typeface="+mn-lt"/>
                        </a:rPr>
                        <a:t>.</a:t>
                      </a:r>
                    </a:p>
                  </a:txBody>
                  <a:tcPr marL="46343" marR="46343" marT="25719" marB="25719"/>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252591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tx1"/>
                          </a:solidFill>
                        </a:rPr>
                        <a:t>Período Especial de </a:t>
                      </a:r>
                      <a:r>
                        <a:rPr lang="en-US" sz="2100" b="1" dirty="0">
                          <a:solidFill>
                            <a:schemeClr val="tx1"/>
                          </a:solidFill>
                        </a:rPr>
                        <a:t>Inscripción </a:t>
                      </a:r>
                      <a:r>
                        <a:rPr lang="en-US" sz="2100" b="1" dirty="0" smtClean="0">
                          <a:solidFill>
                            <a:schemeClr val="tx1"/>
                          </a:solidFill>
                        </a:rPr>
                        <a:t>(</a:t>
                      </a:r>
                      <a:r>
                        <a:rPr lang="en-US" sz="2100" b="1" dirty="0">
                          <a:solidFill>
                            <a:schemeClr val="tx1"/>
                          </a:solidFill>
                        </a:rPr>
                        <a:t>SEP)</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US" sz="2100" b="1" dirty="0"/>
                    </a:p>
                  </a:txBody>
                  <a:tcPr marL="46343" marR="46343" marT="25719" marB="25719"/>
                </a:tc>
                <a:tc>
                  <a:txBody>
                    <a:bodyPr/>
                    <a:lstStyle/>
                    <a:p>
                      <a:pPr marL="341313" lvl="1" indent="-339725" eaLnBrk="1" hangingPunct="1">
                        <a:spcBef>
                          <a:spcPts val="0"/>
                        </a:spcBef>
                        <a:buFont typeface="Wingdings" pitchFamily="2" charset="2"/>
                        <a:buChar char="§"/>
                      </a:pPr>
                      <a:r>
                        <a:rPr lang="en-US" sz="1500" b="0" spc="0" baseline="0" dirty="0">
                          <a:solidFill>
                            <a:schemeClr val="tx1"/>
                          </a:solidFill>
                        </a:rPr>
                        <a:t>Si se traslada permanentemente fuera del área de servicio del plan.</a:t>
                      </a:r>
                    </a:p>
                    <a:p>
                      <a:pPr marL="341313" lvl="1" indent="-339725" eaLnBrk="1" hangingPunct="1">
                        <a:spcBef>
                          <a:spcPts val="0"/>
                        </a:spcBef>
                        <a:buFont typeface="Wingdings" pitchFamily="2" charset="2"/>
                        <a:buChar char="§"/>
                      </a:pPr>
                      <a:r>
                        <a:rPr lang="en-US" sz="1500" b="0" spc="0" baseline="0" dirty="0">
                          <a:solidFill>
                            <a:schemeClr val="tx1"/>
                          </a:solidFill>
                        </a:rPr>
                        <a:t>Si tiene Medicaid.</a:t>
                      </a:r>
                    </a:p>
                    <a:p>
                      <a:pPr marL="341313" lvl="1" indent="-339725" eaLnBrk="1" hangingPunct="1">
                        <a:spcBef>
                          <a:spcPts val="0"/>
                        </a:spcBef>
                        <a:buFont typeface="Wingdings" pitchFamily="2" charset="2"/>
                        <a:buChar char="§"/>
                      </a:pPr>
                      <a:r>
                        <a:rPr lang="en-US" sz="1500" b="0" spc="0" baseline="0" dirty="0">
                          <a:solidFill>
                            <a:schemeClr val="tx1"/>
                          </a:solidFill>
                        </a:rPr>
                        <a:t>Si el plan abandona el programa de Medicare o reduce su área de servicios.</a:t>
                      </a:r>
                    </a:p>
                    <a:p>
                      <a:pPr marL="341313" lvl="1" indent="-339725" eaLnBrk="1" hangingPunct="1">
                        <a:spcBef>
                          <a:spcPts val="0"/>
                        </a:spcBef>
                        <a:buFont typeface="Wingdings" pitchFamily="2" charset="2"/>
                        <a:buChar char="§"/>
                      </a:pPr>
                      <a:r>
                        <a:rPr lang="en-US" sz="1500" b="0" spc="0" dirty="0">
                          <a:solidFill>
                            <a:schemeClr val="tx1"/>
                          </a:solidFill>
                        </a:rPr>
                        <a:t>Si deja o pierde la cobertura del empleador o un sindicato.</a:t>
                      </a:r>
                    </a:p>
                    <a:p>
                      <a:pPr marL="341313" lvl="1" indent="-339725" eaLnBrk="1" hangingPunct="1">
                        <a:spcBef>
                          <a:spcPts val="0"/>
                        </a:spcBef>
                        <a:buFont typeface="Wingdings" pitchFamily="2" charset="2"/>
                        <a:buChar char="§"/>
                      </a:pPr>
                      <a:r>
                        <a:rPr lang="en-US" sz="1500" b="0" spc="0" dirty="0">
                          <a:solidFill>
                            <a:schemeClr val="tx1"/>
                          </a:solidFill>
                        </a:rPr>
                        <a:t>Si ingresa a un centro de cuidado a largo plazo, vive allí o se retira de este.</a:t>
                      </a:r>
                    </a:p>
                    <a:p>
                      <a:pPr marL="341313" lvl="1" indent="-339725" eaLnBrk="1" hangingPunct="1">
                        <a:spcBef>
                          <a:spcPts val="0"/>
                        </a:spcBef>
                        <a:buFont typeface="Wingdings" pitchFamily="2" charset="2"/>
                        <a:buChar char="§"/>
                      </a:pPr>
                      <a:r>
                        <a:rPr lang="en-US" sz="1500" b="0" spc="0" dirty="0">
                          <a:solidFill>
                            <a:schemeClr val="tx1"/>
                          </a:solidFill>
                        </a:rPr>
                        <a:t>Tiene un SEP continuo si califica para Ayuda Adicional.</a:t>
                      </a:r>
                    </a:p>
                    <a:p>
                      <a:pPr marL="341313" lvl="1" indent="-339725" eaLnBrk="1" hangingPunct="1">
                        <a:spcBef>
                          <a:spcPts val="0"/>
                        </a:spcBef>
                        <a:buFont typeface="Wingdings" pitchFamily="2" charset="2"/>
                        <a:buChar char="§"/>
                      </a:pPr>
                      <a:r>
                        <a:rPr lang="en-US" sz="1500" b="0" spc="0" baseline="0" dirty="0">
                          <a:solidFill>
                            <a:schemeClr val="tx1"/>
                          </a:solidFill>
                        </a:rPr>
                        <a:t>Si deja de ser elegible para recibir Ayuda Adicional. </a:t>
                      </a:r>
                    </a:p>
                    <a:p>
                      <a:pPr marL="341313" lvl="1" indent="-339725" eaLnBrk="1" hangingPunct="1">
                        <a:spcBef>
                          <a:spcPts val="0"/>
                        </a:spcBef>
                        <a:buFont typeface="Wingdings" pitchFamily="2" charset="2"/>
                        <a:buChar char="§"/>
                      </a:pPr>
                      <a:r>
                        <a:rPr lang="en-US" sz="1500" b="0" spc="0" baseline="0" dirty="0">
                          <a:solidFill>
                            <a:schemeClr val="tx1"/>
                          </a:solidFill>
                        </a:rPr>
                        <a:t>Si se une o cambia a un plan de 5 estrellas.</a:t>
                      </a:r>
                    </a:p>
                    <a:p>
                      <a:pPr marL="341313" lvl="1" indent="-339725" eaLnBrk="1" hangingPunct="1">
                        <a:spcBef>
                          <a:spcPts val="0"/>
                        </a:spcBef>
                        <a:buFont typeface="Wingdings" pitchFamily="2" charset="2"/>
                        <a:buChar char="§"/>
                      </a:pPr>
                      <a:r>
                        <a:rPr lang="en-US" sz="1500" b="0" spc="0" baseline="0" dirty="0">
                          <a:solidFill>
                            <a:schemeClr val="tx1"/>
                          </a:solidFill>
                        </a:rPr>
                        <a:t>Si recibe una notificación retroactiva de que es elegible para Medicare. </a:t>
                      </a:r>
                      <a:endParaRPr lang="es-US" sz="1500" b="0" spc="0" dirty="0">
                        <a:solidFill>
                          <a:schemeClr val="tx1"/>
                        </a:solidFill>
                      </a:endParaRPr>
                    </a:p>
                    <a:p>
                      <a:pPr marL="341313" lvl="1" indent="-339725" eaLnBrk="1" hangingPunct="1">
                        <a:spcBef>
                          <a:spcPts val="0"/>
                        </a:spcBef>
                        <a:buFont typeface="Wingdings" pitchFamily="2" charset="2"/>
                        <a:buChar char="§"/>
                      </a:pPr>
                      <a:r>
                        <a:rPr lang="en-US" sz="1500" b="0" spc="0" dirty="0">
                          <a:solidFill>
                            <a:schemeClr val="tx1"/>
                          </a:solidFill>
                        </a:rPr>
                        <a:t>Otras circunstancias excepcionales.</a:t>
                      </a:r>
                      <a:endParaRPr lang="es-US" sz="1500" b="0" kern="1200" baseline="0" dirty="0">
                        <a:solidFill>
                          <a:schemeClr val="dk1"/>
                        </a:solidFill>
                        <a:latin typeface="+mn-lt"/>
                        <a:ea typeface="+mn-ea"/>
                        <a:cs typeface="+mn-cs"/>
                      </a:endParaRPr>
                    </a:p>
                  </a:txBody>
                  <a:tcPr marL="46343" marR="46343" marT="25719" marB="25719"/>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bl>
          </a:graphicData>
        </a:graphic>
      </p:graphicFrame>
      <p:sp>
        <p:nvSpPr>
          <p:cNvPr id="3" name="Date Placeholder 2"/>
          <p:cNvSpPr>
            <a:spLocks noGrp="1"/>
          </p:cNvSpPr>
          <p:nvPr>
            <p:ph type="dt" sz="half" idx="4294967295"/>
          </p:nvPr>
        </p:nvSpPr>
        <p:spPr>
          <a:xfrm>
            <a:off x="1614488" y="4767265"/>
            <a:ext cx="1543051" cy="273844"/>
          </a:xfrm>
          <a:prstGeom prst="rect">
            <a:avLst/>
          </a:prstGeom>
        </p:spPr>
        <p:txBody>
          <a:bodyPr/>
          <a:lstStyle/>
          <a:p>
            <a:r>
              <a:rPr lang="es-US" dirty="0" smtClean="0"/>
              <a:t>Julio de 2017</a:t>
            </a:r>
          </a:p>
        </p:txBody>
      </p:sp>
      <p:sp>
        <p:nvSpPr>
          <p:cNvPr id="9" name="Footer Placeholder 8"/>
          <p:cNvSpPr>
            <a:spLocks noGrp="1"/>
          </p:cNvSpPr>
          <p:nvPr>
            <p:ph type="ftr" sz="quarter" idx="11"/>
          </p:nvPr>
        </p:nvSpPr>
        <p:spPr/>
        <p:txBody>
          <a:bodyPr/>
          <a:lstStyle/>
          <a:p>
            <a:r>
              <a:rPr lang="es-US" dirty="0" smtClean="0"/>
              <a:t>Medicare 101</a:t>
            </a:r>
          </a:p>
        </p:txBody>
      </p:sp>
      <p:sp>
        <p:nvSpPr>
          <p:cNvPr id="10" name="Slide Number Placeholder 9"/>
          <p:cNvSpPr>
            <a:spLocks noGrp="1"/>
          </p:cNvSpPr>
          <p:nvPr>
            <p:ph type="sldNum" sz="quarter" idx="12"/>
          </p:nvPr>
        </p:nvSpPr>
        <p:spPr/>
        <p:txBody>
          <a:bodyPr/>
          <a:lstStyle/>
          <a:p>
            <a:fld id="{D60A6685-DBF6-4C41-A0CC-AA9EA7A85A20}" type="slidenum">
              <a:rPr lang="en-US" smtClean="0"/>
              <a:t>74</a:t>
            </a:fld>
            <a:endParaRPr lang="es-US" dirty="0"/>
          </a:p>
        </p:txBody>
      </p:sp>
    </p:spTree>
    <p:extLst>
      <p:ext uri="{BB962C8B-B14F-4D97-AF65-F5344CB8AC3E}">
        <p14:creationId xmlns:p14="http://schemas.microsoft.com/office/powerpoint/2010/main" val="20506393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Cuándo puede dejar un plan Medicare Advantage (MA)</a:t>
            </a:r>
          </a:p>
        </p:txBody>
      </p:sp>
      <p:graphicFrame>
        <p:nvGraphicFramePr>
          <p:cNvPr id="9" name="Content Placeholder 6" descr="El contenido de esta tabla se proporciona en las notas del orador." title="Tabla que describe cuándo puede abandonar un Plan Medicare Advantage"/>
          <p:cNvGraphicFramePr>
            <a:graphicFrameLocks/>
          </p:cNvGraphicFramePr>
          <p:nvPr>
            <p:extLst>
              <p:ext uri="{D42A27DB-BD31-4B8C-83A1-F6EECF244321}">
                <p14:modId xmlns:p14="http://schemas.microsoft.com/office/powerpoint/2010/main" val="910156826"/>
              </p:ext>
            </p:extLst>
          </p:nvPr>
        </p:nvGraphicFramePr>
        <p:xfrm>
          <a:off x="63501" y="864219"/>
          <a:ext cx="9080499" cy="3724278"/>
        </p:xfrm>
        <a:graphic>
          <a:graphicData uri="http://schemas.openxmlformats.org/drawingml/2006/table">
            <a:tbl>
              <a:tblPr firstRow="1" bandRow="1">
                <a:tableStyleId>{5C22544A-7EE6-4342-B048-85BDC9FD1C3A}</a:tableStyleId>
              </a:tblPr>
              <a:tblGrid>
                <a:gridCol w="1692147">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7388352">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370778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2000" b="1" kern="1200" baseline="0" dirty="0">
                          <a:solidFill>
                            <a:schemeClr val="dk1"/>
                          </a:solidFill>
                          <a:latin typeface="+mn-lt"/>
                        </a:rPr>
                        <a:t>1 de ene</a:t>
                      </a:r>
                      <a:r>
                        <a:rPr lang="es-US" sz="2000" b="1" kern="1200" baseline="0" dirty="0">
                          <a:solidFill>
                            <a:schemeClr val="tx1"/>
                          </a:solidFill>
                          <a:latin typeface="+mn-lt"/>
                        </a:rPr>
                        <a:t>ro</a:t>
                      </a:r>
                      <a:r>
                        <a:rPr sz="2000" dirty="0"/>
                        <a:t> </a:t>
                      </a:r>
                      <a:r>
                        <a:rPr lang="es-US" sz="2000" b="1" kern="1200" baseline="0" dirty="0" smtClean="0">
                          <a:solidFill>
                            <a:schemeClr val="dk1"/>
                          </a:solidFill>
                          <a:latin typeface="+mn-lt"/>
                        </a:rPr>
                        <a:t>–</a:t>
                      </a:r>
                    </a:p>
                    <a:p>
                      <a:pPr marL="0" marR="0" lvl="2" indent="0" algn="l" defTabSz="914400" rtl="0" eaLnBrk="1" fontAlgn="auto" latinLnBrk="0" hangingPunct="1">
                        <a:lnSpc>
                          <a:spcPct val="100000"/>
                        </a:lnSpc>
                        <a:spcBef>
                          <a:spcPts val="0"/>
                        </a:spcBef>
                        <a:spcAft>
                          <a:spcPts val="0"/>
                        </a:spcAft>
                        <a:buClrTx/>
                        <a:buSzTx/>
                        <a:buFontTx/>
                        <a:buNone/>
                        <a:tabLst/>
                        <a:defRPr/>
                      </a:pPr>
                      <a:r>
                        <a:rPr lang="es-US" sz="2000" b="1" kern="1200" baseline="0" dirty="0" smtClean="0">
                          <a:solidFill>
                            <a:schemeClr val="dk1"/>
                          </a:solidFill>
                          <a:latin typeface="+mn-lt"/>
                        </a:rPr>
                        <a:t>14 de </a:t>
                      </a:r>
                      <a:r>
                        <a:rPr lang="es-US" sz="2000" b="1" kern="1200" baseline="0" dirty="0" smtClean="0">
                          <a:solidFill>
                            <a:schemeClr val="tx1"/>
                          </a:solidFill>
                          <a:latin typeface="+mn-lt"/>
                        </a:rPr>
                        <a:t>febrero</a:t>
                      </a:r>
                      <a:r>
                        <a:rPr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US" sz="1900" b="1"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s-US" sz="1900"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s-US" sz="1900" b="1" dirty="0"/>
                    </a:p>
                  </a:txBody>
                  <a:tcPr marL="51435" marR="51435" marT="25719" marB="25719">
                    <a:solidFill>
                      <a:srgbClr val="E9EDF4"/>
                    </a:solidFill>
                  </a:tcPr>
                </a:tc>
                <a:tc>
                  <a:txBody>
                    <a:bodyPr/>
                    <a:lstStyle/>
                    <a:p>
                      <a:pPr marL="344488" marR="0" lvl="0" indent="-344488" algn="l" defTabSz="914400" rtl="0" eaLnBrk="1" fontAlgn="auto" latinLnBrk="0" hangingPunct="1">
                        <a:lnSpc>
                          <a:spcPct val="100000"/>
                        </a:lnSpc>
                        <a:spcBef>
                          <a:spcPts val="600"/>
                        </a:spcBef>
                        <a:spcAft>
                          <a:spcPts val="0"/>
                        </a:spcAft>
                        <a:buClrTx/>
                        <a:buSzTx/>
                        <a:buFont typeface="Wingdings" pitchFamily="2" charset="2"/>
                        <a:buChar char="§"/>
                        <a:tabLst/>
                        <a:defRPr/>
                      </a:pPr>
                      <a:r>
                        <a:rPr lang="es-US" sz="2400" b="0" kern="1200" baseline="0" dirty="0">
                          <a:solidFill>
                            <a:schemeClr val="dk1"/>
                          </a:solidFill>
                          <a:latin typeface="+mn-lt"/>
                        </a:rPr>
                        <a:t>Puede dejar un plan </a:t>
                      </a:r>
                      <a:r>
                        <a:rPr lang="es-US" sz="2400" b="0" kern="1200" baseline="0" dirty="0" smtClean="0">
                          <a:solidFill>
                            <a:schemeClr val="dk1"/>
                          </a:solidFill>
                          <a:latin typeface="+mn-lt"/>
                        </a:rPr>
                        <a:t>MA, cambiar </a:t>
                      </a:r>
                      <a:r>
                        <a:rPr lang="es-US" sz="2400" b="0" kern="1200" baseline="0" dirty="0">
                          <a:solidFill>
                            <a:schemeClr val="dk1"/>
                          </a:solidFill>
                          <a:latin typeface="+mn-lt"/>
                        </a:rPr>
                        <a:t>a Medicare Original</a:t>
                      </a:r>
                      <a:r>
                        <a:rPr lang="es-US" sz="1800" b="0" kern="1200" baseline="0" dirty="0">
                          <a:solidFill>
                            <a:schemeClr val="dk1"/>
                          </a:solidFill>
                          <a:latin typeface="+mn-lt"/>
                        </a:rPr>
                        <a:t>.</a:t>
                      </a:r>
                    </a:p>
                    <a:p>
                      <a:pPr marL="625475" lvl="0" indent="-288925">
                        <a:lnSpc>
                          <a:spcPct val="100000"/>
                        </a:lnSpc>
                        <a:spcBef>
                          <a:spcPts val="600"/>
                        </a:spcBef>
                        <a:buFont typeface="Arial" pitchFamily="34" charset="0"/>
                        <a:buChar char="•"/>
                      </a:pPr>
                      <a:r>
                        <a:rPr lang="es-US" sz="2000" b="0" kern="1200" baseline="0" dirty="0">
                          <a:solidFill>
                            <a:schemeClr val="dk1"/>
                          </a:solidFill>
                          <a:latin typeface="+mn-lt"/>
                        </a:rPr>
                        <a:t>La cobertura comienza el primer día del mes después de haberse cambiado. </a:t>
                      </a:r>
                    </a:p>
                    <a:p>
                      <a:pPr marL="625475" lvl="0" indent="-288925" algn="l" defTabSz="914400" rtl="0" eaLnBrk="1" latinLnBrk="0" hangingPunct="1">
                        <a:lnSpc>
                          <a:spcPct val="100000"/>
                        </a:lnSpc>
                        <a:spcBef>
                          <a:spcPts val="600"/>
                        </a:spcBef>
                        <a:buFont typeface="Arial" pitchFamily="34" charset="0"/>
                        <a:buChar char="•"/>
                      </a:pPr>
                      <a:r>
                        <a:rPr lang="es-US" sz="2000" b="0" kern="1200" baseline="0" dirty="0">
                          <a:solidFill>
                            <a:schemeClr val="dk1"/>
                          </a:solidFill>
                          <a:latin typeface="+mn-lt"/>
                        </a:rPr>
                        <a:t>Puede inscribirse en un plan de Parte D.</a:t>
                      </a:r>
                      <a:endParaRPr lang="es-US" sz="2000" b="0" kern="1200" baseline="0" dirty="0">
                        <a:solidFill>
                          <a:schemeClr val="dk1"/>
                        </a:solidFill>
                        <a:latin typeface="+mn-lt"/>
                        <a:ea typeface="+mn-ea"/>
                        <a:cs typeface="+mn-cs"/>
                      </a:endParaRPr>
                    </a:p>
                    <a:p>
                      <a:pPr marL="968375" marR="0" lvl="3" indent="-342900" algn="l" defTabSz="914400" rtl="0" eaLnBrk="0" fontAlgn="base" latinLnBrk="0" hangingPunct="0">
                        <a:lnSpc>
                          <a:spcPct val="100000"/>
                        </a:lnSpc>
                        <a:spcBef>
                          <a:spcPts val="600"/>
                        </a:spcBef>
                        <a:spcAft>
                          <a:spcPct val="0"/>
                        </a:spcAft>
                        <a:buClrTx/>
                        <a:buSzPct val="50000"/>
                        <a:buFont typeface="Wingdings" pitchFamily="2" charset="2"/>
                        <a:buChar char="q"/>
                        <a:tabLst/>
                        <a:defRPr/>
                      </a:pPr>
                      <a:r>
                        <a:rPr kumimoji="0" lang="es-US" sz="1800" b="0" i="0" u="none" strike="noStrike" kern="1200" cap="none" spc="-20" normalizeH="0" baseline="0" dirty="0">
                          <a:ln>
                            <a:noFill/>
                          </a:ln>
                          <a:solidFill>
                            <a:prstClr val="black"/>
                          </a:solidFill>
                          <a:effectLst/>
                          <a:uLnTx/>
                          <a:uFillTx/>
                          <a:latin typeface="+mn-lt"/>
                        </a:rPr>
                        <a:t>La cobertura de medicamentos comienza el primer día del mes después de que el plan reciba su inscripción.</a:t>
                      </a:r>
                    </a:p>
                    <a:p>
                      <a:pPr marL="347472" marR="0" lvl="1"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s-US" sz="2400" b="0" i="0" u="none" strike="noStrike" kern="1200" cap="none" spc="0" normalizeH="0" baseline="0" noProof="0" dirty="0">
                          <a:ln>
                            <a:noFill/>
                          </a:ln>
                          <a:solidFill>
                            <a:prstClr val="black"/>
                          </a:solidFill>
                          <a:effectLst/>
                          <a:uLnTx/>
                          <a:uFillTx/>
                          <a:latin typeface="+mn-lt"/>
                        </a:rPr>
                        <a:t>No puede unirse a otro plan MA durante este período.</a:t>
                      </a:r>
                    </a:p>
                    <a:p>
                      <a:pPr marL="347472" marR="0" lvl="1"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s-US" sz="2400" b="0" i="0" u="none" strike="noStrike" kern="1200" cap="none" spc="0" normalizeH="0" baseline="0" noProof="0" dirty="0">
                          <a:ln>
                            <a:noFill/>
                          </a:ln>
                          <a:solidFill>
                            <a:prstClr val="black"/>
                          </a:solidFill>
                          <a:effectLst/>
                          <a:uLnTx/>
                          <a:uFillTx/>
                          <a:latin typeface="+mn-lt"/>
                        </a:rPr>
                        <a:t>Es posible que pueda adquirir una póliza de Seguro Suplementario de Medicare (Medigap) (derecho de prueba</a:t>
                      </a:r>
                      <a:r>
                        <a:rPr kumimoji="0" lang="es-US" sz="1800" b="0" i="0" u="none" strike="noStrike" kern="1200" cap="none" spc="0" normalizeH="0" baseline="0" noProof="0" dirty="0">
                          <a:ln>
                            <a:noFill/>
                          </a:ln>
                          <a:solidFill>
                            <a:prstClr val="black"/>
                          </a:solidFill>
                          <a:effectLst/>
                          <a:uLnTx/>
                          <a:uFillTx/>
                          <a:latin typeface="+mn-lt"/>
                        </a:rPr>
                        <a:t>).</a:t>
                      </a:r>
                      <a:endParaRPr lang="es-US" sz="1800" b="0" dirty="0">
                        <a:solidFill>
                          <a:schemeClr val="tx1"/>
                        </a:solidFill>
                      </a:endParaRPr>
                    </a:p>
                  </a:txBody>
                  <a:tcPr marL="51435" marR="51435" marT="25719" marB="25719">
                    <a:solidFill>
                      <a:srgbClr val="E9EDF4"/>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bl>
          </a:graphicData>
        </a:graphic>
      </p:graphicFrame>
      <p:sp>
        <p:nvSpPr>
          <p:cNvPr id="3" name="Date Placeholder 2"/>
          <p:cNvSpPr>
            <a:spLocks noGrp="1"/>
          </p:cNvSpPr>
          <p:nvPr>
            <p:ph type="dt" sz="half" idx="4294967295"/>
          </p:nvPr>
        </p:nvSpPr>
        <p:spPr>
          <a:xfrm>
            <a:off x="1614488" y="4767265"/>
            <a:ext cx="1543051" cy="273844"/>
          </a:xfrm>
          <a:prstGeom prst="rect">
            <a:avLst/>
          </a:prstGeom>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t>75</a:t>
            </a:fld>
            <a:endParaRPr lang="es-US" dirty="0"/>
          </a:p>
        </p:txBody>
      </p:sp>
    </p:spTree>
    <p:extLst>
      <p:ext uri="{BB962C8B-B14F-4D97-AF65-F5344CB8AC3E}">
        <p14:creationId xmlns:p14="http://schemas.microsoft.com/office/powerpoint/2010/main" val="30125455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8515349" cy="685800"/>
          </a:xfrm>
        </p:spPr>
        <p:txBody>
          <a:bodyPr>
            <a:normAutofit fontScale="90000"/>
          </a:bodyPr>
          <a:lstStyle/>
          <a:p>
            <a:r>
              <a:rPr lang="es-US" dirty="0" smtClean="0"/>
              <a:t>Cómo comparar planes en el Buscador de Planes de Medicare</a:t>
            </a:r>
          </a:p>
        </p:txBody>
      </p:sp>
      <p:sp>
        <p:nvSpPr>
          <p:cNvPr id="3" name="Content Placeholder 2"/>
          <p:cNvSpPr>
            <a:spLocks noGrp="1"/>
          </p:cNvSpPr>
          <p:nvPr>
            <p:ph idx="4294967295"/>
          </p:nvPr>
        </p:nvSpPr>
        <p:spPr>
          <a:xfrm>
            <a:off x="628650" y="1028701"/>
            <a:ext cx="7600951" cy="3565923"/>
          </a:xfrm>
        </p:spPr>
        <p:txBody>
          <a:bodyPr>
            <a:normAutofit/>
          </a:bodyPr>
          <a:lstStyle/>
          <a:p>
            <a:r>
              <a:rPr lang="es-US" dirty="0" smtClean="0"/>
              <a:t>Busque planes </a:t>
            </a:r>
            <a:r>
              <a:rPr dirty="0"/>
              <a:t/>
            </a:r>
            <a:br>
              <a:rPr dirty="0"/>
            </a:br>
            <a:r>
              <a:rPr lang="es-US" dirty="0" smtClean="0"/>
              <a:t>de salud y para medicamentos de Medicare.</a:t>
            </a:r>
          </a:p>
          <a:p>
            <a:r>
              <a:rPr lang="es-US" dirty="0" smtClean="0"/>
              <a:t>Personalice su búsqueda</a:t>
            </a:r>
            <a:r>
              <a:rPr dirty="0"/>
              <a:t/>
            </a:r>
            <a:br>
              <a:rPr dirty="0"/>
            </a:br>
            <a:r>
              <a:rPr lang="es-US" dirty="0" smtClean="0"/>
              <a:t>para encontrar planes según </a:t>
            </a:r>
            <a:r>
              <a:rPr dirty="0"/>
              <a:t/>
            </a:r>
            <a:br>
              <a:rPr dirty="0"/>
            </a:br>
            <a:r>
              <a:rPr lang="es-US" dirty="0" smtClean="0"/>
              <a:t>sus necesidades.</a:t>
            </a:r>
          </a:p>
          <a:p>
            <a:r>
              <a:rPr lang="es-US" dirty="0" smtClean="0"/>
              <a:t>Compare los planes en cuanto </a:t>
            </a:r>
          </a:p>
          <a:p>
            <a:pPr marL="0" indent="0">
              <a:buNone/>
            </a:pPr>
            <a:r>
              <a:rPr lang="es-US" dirty="0"/>
              <a:t> </a:t>
            </a:r>
            <a:r>
              <a:rPr lang="es-US" dirty="0" smtClean="0"/>
              <a:t>   a sus estrellas, beneficios, costos y más.</a:t>
            </a:r>
          </a:p>
          <a:p>
            <a:r>
              <a:rPr lang="es-US" dirty="0" smtClean="0"/>
              <a:t>Visite </a:t>
            </a:r>
            <a:r>
              <a:rPr lang="es-US" dirty="0">
                <a:hlinkClick r:id="rId3"/>
              </a:rPr>
              <a:t>Medicare.gov/find-a-plan/</a:t>
            </a:r>
            <a:endParaRPr lang="es-US" dirty="0"/>
          </a:p>
        </p:txBody>
      </p:sp>
      <p:pic>
        <p:nvPicPr>
          <p:cNvPr id="5" name="Picture 4" descr="Imagen de la página del buscador de planes de Medicare en Medicare.gov" title="Comparar planes en el buscador de planes de Medicar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21087" y="1940517"/>
            <a:ext cx="2511723" cy="2537460"/>
          </a:xfrm>
          <a:prstGeom prst="rect">
            <a:avLst/>
          </a:prstGeom>
        </p:spPr>
      </p:pic>
      <p:sp>
        <p:nvSpPr>
          <p:cNvPr id="11" name="Date Placeholder 10"/>
          <p:cNvSpPr>
            <a:spLocks noGrp="1"/>
          </p:cNvSpPr>
          <p:nvPr>
            <p:ph type="dt" sz="half" idx="10"/>
          </p:nvPr>
        </p:nvSpPr>
        <p:spPr/>
        <p:txBody>
          <a:bodyPr/>
          <a:lstStyle/>
          <a:p>
            <a:r>
              <a:rPr lang="es-US" dirty="0" smtClean="0"/>
              <a:t>Julio de 2017</a:t>
            </a:r>
          </a:p>
        </p:txBody>
      </p:sp>
      <p:sp>
        <p:nvSpPr>
          <p:cNvPr id="12" name="Footer Placeholder 11"/>
          <p:cNvSpPr>
            <a:spLocks noGrp="1"/>
          </p:cNvSpPr>
          <p:nvPr>
            <p:ph type="ftr" sz="quarter" idx="11"/>
          </p:nvPr>
        </p:nvSpPr>
        <p:spPr/>
        <p:txBody>
          <a:bodyPr/>
          <a:lstStyle/>
          <a:p>
            <a:r>
              <a:rPr lang="es-US" dirty="0" smtClean="0"/>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t>76</a:t>
            </a:fld>
            <a:endParaRPr lang="es-US" dirty="0"/>
          </a:p>
        </p:txBody>
      </p:sp>
    </p:spTree>
    <p:extLst>
      <p:ext uri="{BB962C8B-B14F-4D97-AF65-F5344CB8AC3E}">
        <p14:creationId xmlns:p14="http://schemas.microsoft.com/office/powerpoint/2010/main" val="10096526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8515351" cy="666427"/>
          </a:xfrm>
        </p:spPr>
        <p:txBody>
          <a:bodyPr>
            <a:normAutofit fontScale="90000"/>
          </a:bodyPr>
          <a:lstStyle/>
          <a:p>
            <a:r>
              <a:rPr dirty="0"/>
              <a:t/>
            </a:r>
            <a:br>
              <a:rPr dirty="0"/>
            </a:br>
            <a:r>
              <a:rPr dirty="0"/>
              <a:t/>
            </a:r>
            <a:br>
              <a:rPr dirty="0"/>
            </a:br>
            <a:r>
              <a:rPr lang="es-US" dirty="0" smtClean="0"/>
              <a:t>Pólizas de Medigap comparadas con los planes </a:t>
            </a:r>
            <a:r>
              <a:rPr dirty="0"/>
              <a:t/>
            </a:r>
            <a:br>
              <a:rPr dirty="0"/>
            </a:br>
            <a:r>
              <a:rPr lang="es-US" dirty="0" smtClean="0"/>
              <a:t>Medicare Advantage</a:t>
            </a:r>
            <a:r>
              <a:rPr dirty="0"/>
              <a:t/>
            </a:r>
            <a:br>
              <a:rPr dirty="0"/>
            </a:br>
            <a:r>
              <a:rPr dirty="0"/>
              <a:t/>
            </a:r>
            <a:br>
              <a:rPr dirty="0"/>
            </a:br>
            <a:r>
              <a:rPr lang="es-US" dirty="0" smtClean="0"/>
              <a:t> </a:t>
            </a:r>
          </a:p>
        </p:txBody>
      </p:sp>
      <p:graphicFrame>
        <p:nvGraphicFramePr>
          <p:cNvPr id="6" name="Content Placeholder 5" descr="Esta descripción del cuadro está incluida en las notas del orador"/>
          <p:cNvGraphicFramePr>
            <a:graphicFrameLocks noGrp="1"/>
          </p:cNvGraphicFramePr>
          <p:nvPr>
            <p:ph idx="4294967295"/>
            <p:extLst>
              <p:ext uri="{D42A27DB-BD31-4B8C-83A1-F6EECF244321}">
                <p14:modId xmlns:p14="http://schemas.microsoft.com/office/powerpoint/2010/main" val="4181545634"/>
              </p:ext>
            </p:extLst>
          </p:nvPr>
        </p:nvGraphicFramePr>
        <p:xfrm>
          <a:off x="97973" y="723899"/>
          <a:ext cx="8950872" cy="4040776"/>
        </p:xfrm>
        <a:graphic>
          <a:graphicData uri="http://schemas.openxmlformats.org/drawingml/2006/table">
            <a:tbl>
              <a:tblPr firstRow="1" firstCol="1" lastRow="1" lastCol="1" bandRow="1" bandCol="1">
                <a:tableStyleId>{5C22544A-7EE6-4342-B048-85BDC9FD1C3A}</a:tableStyleId>
              </a:tblPr>
              <a:tblGrid>
                <a:gridCol w="1559377">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276695">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41148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tblGrid>
              <a:tr h="664201">
                <a:tc>
                  <a:txBody>
                    <a:bodyPr/>
                    <a:lstStyle/>
                    <a:p>
                      <a:pPr marL="0" marR="0" indent="0" algn="ctr">
                        <a:lnSpc>
                          <a:spcPct val="100000"/>
                        </a:lnSpc>
                        <a:spcBef>
                          <a:spcPts val="0"/>
                        </a:spcBef>
                        <a:spcAft>
                          <a:spcPts val="0"/>
                        </a:spcAft>
                        <a:buFont typeface="Wingdings" panose="05000000000000000000" pitchFamily="2" charset="2"/>
                        <a:buNone/>
                      </a:pPr>
                      <a:endParaRPr lang="en-US" sz="1900" b="0" dirty="0">
                        <a:solidFill>
                          <a:schemeClr val="tx1"/>
                        </a:solidFill>
                        <a:effectLst/>
                        <a:latin typeface="Calibri"/>
                        <a:ea typeface="Calibri"/>
                        <a:cs typeface="Times New Roman"/>
                      </a:endParaRPr>
                    </a:p>
                  </a:txBody>
                  <a:tcPr marL="0" marR="0" marT="0" marB="0" anchor="ctr">
                    <a:solidFill>
                      <a:srgbClr val="002060"/>
                    </a:solidFill>
                  </a:tcPr>
                </a:tc>
                <a:tc>
                  <a:txBody>
                    <a:bodyPr/>
                    <a:lstStyle/>
                    <a:p>
                      <a:pPr marL="44450" marR="0" algn="ctr">
                        <a:lnSpc>
                          <a:spcPct val="100000"/>
                        </a:lnSpc>
                        <a:spcBef>
                          <a:spcPts val="0"/>
                        </a:spcBef>
                        <a:spcAft>
                          <a:spcPts val="0"/>
                        </a:spcAft>
                      </a:pPr>
                      <a:r>
                        <a:rPr lang="es-US" sz="1900" b="1" kern="1200" dirty="0">
                          <a:solidFill>
                            <a:schemeClr val="lt1"/>
                          </a:solidFill>
                          <a:effectLst/>
                          <a:latin typeface="+mn-lt"/>
                        </a:rPr>
                        <a:t>Seguro Suplementario de Medicare </a:t>
                      </a:r>
                      <a:r>
                        <a:rPr lang="es-US" sz="1900" b="1" kern="1200" dirty="0" smtClean="0">
                          <a:solidFill>
                            <a:schemeClr val="lt1"/>
                          </a:solidFill>
                          <a:effectLst/>
                          <a:latin typeface="+mn-lt"/>
                        </a:rPr>
                        <a:t>(</a:t>
                      </a:r>
                      <a:r>
                        <a:rPr lang="es-US" sz="1900" b="1" kern="1200" dirty="0">
                          <a:solidFill>
                            <a:schemeClr val="lt1"/>
                          </a:solidFill>
                          <a:effectLst/>
                          <a:latin typeface="+mn-lt"/>
                        </a:rPr>
                        <a:t>Medigap)</a:t>
                      </a:r>
                    </a:p>
                  </a:txBody>
                  <a:tcPr marL="0" marR="0" marT="0" marB="0" anchor="ctr">
                    <a:solidFill>
                      <a:srgbClr val="002060"/>
                    </a:solidFill>
                  </a:tcPr>
                </a:tc>
                <a:tc>
                  <a:txBody>
                    <a:bodyPr/>
                    <a:lstStyle/>
                    <a:p>
                      <a:pPr marL="44450" marR="0" algn="ctr" defTabSz="914400" rtl="0" eaLnBrk="1" latinLnBrk="0" hangingPunct="1">
                        <a:lnSpc>
                          <a:spcPct val="100000"/>
                        </a:lnSpc>
                        <a:spcBef>
                          <a:spcPts val="0"/>
                        </a:spcBef>
                        <a:spcAft>
                          <a:spcPts val="0"/>
                        </a:spcAft>
                      </a:pPr>
                      <a:r>
                        <a:rPr lang="es-US" sz="1900" b="1" kern="1200" dirty="0">
                          <a:solidFill>
                            <a:schemeClr val="lt1"/>
                          </a:solidFill>
                          <a:effectLst/>
                          <a:latin typeface="+mn-lt"/>
                        </a:rPr>
                        <a:t>Planes Medicare Advantage (Parte C)</a:t>
                      </a:r>
                    </a:p>
                  </a:txBody>
                  <a:tcPr marL="0" marR="0" marT="0" marB="0" anchor="ctr">
                    <a:solidFill>
                      <a:srgbClr val="002060"/>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91600">
                <a:tc>
                  <a:txBody>
                    <a:bodyPr/>
                    <a:lstStyle/>
                    <a:p>
                      <a:pPr marL="114300" marR="0" indent="0">
                        <a:lnSpc>
                          <a:spcPct val="100000"/>
                        </a:lnSpc>
                        <a:spcBef>
                          <a:spcPts val="600"/>
                        </a:spcBef>
                        <a:spcAft>
                          <a:spcPts val="0"/>
                        </a:spcAft>
                        <a:buFont typeface="Wingdings" panose="05000000000000000000" pitchFamily="2" charset="2"/>
                        <a:buNone/>
                      </a:pPr>
                      <a:r>
                        <a:rPr lang="es-US" sz="1700" b="1" kern="1200" dirty="0">
                          <a:solidFill>
                            <a:schemeClr val="tx1"/>
                          </a:solidFill>
                          <a:effectLst/>
                          <a:latin typeface="+mn-lt"/>
                        </a:rPr>
                        <a:t>Ofrecidos por</a:t>
                      </a:r>
                      <a:endParaRPr lang="es-US" sz="17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nSpc>
                          <a:spcPct val="100000"/>
                        </a:lnSpc>
                        <a:spcBef>
                          <a:spcPts val="600"/>
                        </a:spcBef>
                        <a:spcAft>
                          <a:spcPts val="0"/>
                        </a:spcAft>
                      </a:pPr>
                      <a:r>
                        <a:rPr lang="es-US" sz="1700" b="0" kern="1200" dirty="0">
                          <a:solidFill>
                            <a:schemeClr val="dk1"/>
                          </a:solidFill>
                          <a:effectLst/>
                          <a:latin typeface="+mn-lt"/>
                        </a:rPr>
                        <a:t>Compañías privadas</a:t>
                      </a:r>
                      <a:endParaRPr lang="es-US" sz="17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s-US" sz="1700" b="0" kern="1200" dirty="0">
                          <a:solidFill>
                            <a:schemeClr val="dk1"/>
                          </a:solidFill>
                          <a:effectLst/>
                          <a:latin typeface="+mn-lt"/>
                        </a:rPr>
                        <a:t>Compañías privadas</a:t>
                      </a:r>
                    </a:p>
                  </a:txBody>
                  <a:tcPr marL="0" marR="0" marT="0" marB="0">
                    <a:solidFill>
                      <a:srgbClr val="D0D8E8"/>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5832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s-US" sz="1700" b="1" kern="1200" dirty="0">
                          <a:solidFill>
                            <a:schemeClr val="tx1"/>
                          </a:solidFill>
                          <a:effectLst/>
                          <a:latin typeface="+mn-lt"/>
                        </a:rPr>
                        <a:t>Supervisión gubernamental </a:t>
                      </a: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s-US" sz="1700" b="0" i="0" u="none" strike="noStrike" kern="1200" baseline="0" dirty="0">
                          <a:solidFill>
                            <a:schemeClr val="dk1"/>
                          </a:solidFill>
                          <a:latin typeface="+mn-lt"/>
                        </a:rPr>
                        <a:t>Estatal pero también debe cumplir con las leyes federales.</a:t>
                      </a:r>
                      <a:endParaRPr lang="es-US" sz="1700" b="0" kern="1200" spc="-15"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s-US" sz="1700" b="0" kern="1200" dirty="0">
                          <a:solidFill>
                            <a:schemeClr val="dk1"/>
                          </a:solidFill>
                          <a:effectLst/>
                          <a:latin typeface="+mn-lt"/>
                        </a:rPr>
                        <a:t>Federal (</a:t>
                      </a:r>
                      <a:r>
                        <a:rPr lang="es-US" sz="1700" b="0" kern="1200" dirty="0">
                          <a:solidFill>
                            <a:schemeClr val="tx1"/>
                          </a:solidFill>
                          <a:effectLst/>
                          <a:latin typeface="+mn-lt"/>
                        </a:rPr>
                        <a:t>Medicare debe aprobar los planes)</a:t>
                      </a:r>
                      <a:endParaRPr lang="es-US" sz="1700" b="0" kern="1200" dirty="0">
                        <a:solidFill>
                          <a:schemeClr val="dk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2916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s-US" sz="1700" b="1" kern="1200" dirty="0">
                          <a:solidFill>
                            <a:schemeClr val="tx1"/>
                          </a:solidFill>
                          <a:effectLst/>
                          <a:latin typeface="+mn-lt"/>
                        </a:rPr>
                        <a:t>Compatible con</a:t>
                      </a:r>
                    </a:p>
                  </a:txBody>
                  <a:tcPr marL="0" marR="0" marT="0" marB="0">
                    <a:solidFill>
                      <a:srgbClr val="D0D8E8"/>
                    </a:solidFill>
                  </a:tcPr>
                </a:tc>
                <a:tc>
                  <a:txBody>
                    <a:bodyPr/>
                    <a:lstStyle/>
                    <a:p>
                      <a:pPr marL="44450" marR="0">
                        <a:lnSpc>
                          <a:spcPct val="100000"/>
                        </a:lnSpc>
                        <a:spcBef>
                          <a:spcPts val="600"/>
                        </a:spcBef>
                        <a:spcAft>
                          <a:spcPts val="0"/>
                        </a:spcAft>
                      </a:pPr>
                      <a:r>
                        <a:rPr lang="es-US" sz="1700" b="0" kern="1200" dirty="0">
                          <a:solidFill>
                            <a:schemeClr val="dk1"/>
                          </a:solidFill>
                          <a:effectLst/>
                          <a:latin typeface="+mn-lt"/>
                        </a:rPr>
                        <a:t>Medicare Original</a:t>
                      </a:r>
                    </a:p>
                  </a:txBody>
                  <a:tcPr marL="0" marR="0" marT="0" marB="0">
                    <a:solidFill>
                      <a:srgbClr val="D0D8E8"/>
                    </a:solidFill>
                  </a:tcPr>
                </a:tc>
                <a:tc>
                  <a:txBody>
                    <a:bodyPr/>
                    <a:lstStyle/>
                    <a:p>
                      <a:pPr marL="44450" marR="0">
                        <a:lnSpc>
                          <a:spcPct val="100000"/>
                        </a:lnSpc>
                        <a:spcBef>
                          <a:spcPts val="600"/>
                        </a:spcBef>
                        <a:spcAft>
                          <a:spcPts val="0"/>
                        </a:spcAft>
                      </a:pPr>
                      <a:r>
                        <a:rPr lang="es-US" sz="1700" b="0" kern="1200" dirty="0">
                          <a:solidFill>
                            <a:schemeClr val="tx1"/>
                          </a:solidFill>
                          <a:effectLst/>
                          <a:latin typeface="+mn-lt"/>
                        </a:rPr>
                        <a:t>N/C</a:t>
                      </a:r>
                    </a:p>
                  </a:txBody>
                  <a:tcPr marL="0" marR="0" marT="0" marB="0">
                    <a:solidFill>
                      <a:srgbClr val="D0D8E8"/>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11178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s-US" sz="1700" b="1" kern="1200" dirty="0">
                          <a:solidFill>
                            <a:schemeClr val="tx1"/>
                          </a:solidFill>
                          <a:effectLst/>
                          <a:latin typeface="+mn-lt"/>
                        </a:rPr>
                        <a:t>Cubre</a:t>
                      </a:r>
                    </a:p>
                  </a:txBody>
                  <a:tcPr marL="0" marR="0" marT="0" marB="0">
                    <a:solidFill>
                      <a:srgbClr val="E9EDF4"/>
                    </a:solidFill>
                  </a:tcPr>
                </a:tc>
                <a:tc>
                  <a:txBody>
                    <a:bodyPr/>
                    <a:lstStyle/>
                    <a:p>
                      <a:pPr marL="44450" marR="0">
                        <a:lnSpc>
                          <a:spcPct val="100000"/>
                        </a:lnSpc>
                        <a:spcBef>
                          <a:spcPts val="600"/>
                        </a:spcBef>
                        <a:spcAft>
                          <a:spcPts val="0"/>
                        </a:spcAft>
                      </a:pPr>
                      <a:r>
                        <a:rPr lang="es-US" sz="1700" b="0" kern="1200" dirty="0">
                          <a:solidFill>
                            <a:schemeClr val="dk1"/>
                          </a:solidFill>
                          <a:effectLst/>
                          <a:latin typeface="+mn-lt"/>
                        </a:rPr>
                        <a:t>Faltas de cobertura de Medicare Original, como deducibles, coseguro y copagos para servicios cubiertos por Medicare.</a:t>
                      </a:r>
                      <a:endParaRPr lang="es-US" sz="1700" b="0" kern="1200" dirty="0">
                        <a:solidFill>
                          <a:schemeClr val="dk1"/>
                        </a:solidFill>
                        <a:effectLst/>
                        <a:latin typeface="+mn-lt"/>
                        <a:ea typeface="+mn-ea"/>
                        <a:cs typeface="+mn-cs"/>
                      </a:endParaRPr>
                    </a:p>
                  </a:txBody>
                  <a:tcPr marL="0" marR="0" marT="0" marB="0">
                    <a:solidFill>
                      <a:srgbClr val="E9EDF4"/>
                    </a:solidFill>
                  </a:tcPr>
                </a:tc>
                <a:tc>
                  <a:txBody>
                    <a:bodyPr/>
                    <a:lstStyle/>
                    <a:p>
                      <a:pPr marL="44450" marR="0" defTabSz="685800">
                        <a:lnSpc>
                          <a:spcPct val="100000"/>
                        </a:lnSpc>
                        <a:spcBef>
                          <a:spcPts val="600"/>
                        </a:spcBef>
                        <a:spcAft>
                          <a:spcPts val="0"/>
                        </a:spcAft>
                      </a:pPr>
                      <a:r>
                        <a:rPr lang="es-US" sz="1700" b="0" kern="1200" dirty="0">
                          <a:solidFill>
                            <a:schemeClr val="tx1"/>
                          </a:solidFill>
                          <a:effectLst/>
                          <a:latin typeface="+mn-lt"/>
                        </a:rPr>
                        <a:t>Todos los servicios y suministros cubiertos en la Parte A y Parte B. También puede cubrir beneficios extra, como cuidados dentales y para la visión. La mayoría de los planes incluye cobertura de Medicare para recetas médicas.</a:t>
                      </a:r>
                      <a:endParaRPr lang="es-US" sz="1700" b="0" kern="1200" spc="-15" dirty="0">
                        <a:solidFill>
                          <a:schemeClr val="tx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331575">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s-US" sz="1700" b="1" kern="1200" dirty="0">
                          <a:solidFill>
                            <a:schemeClr val="tx1"/>
                          </a:solidFill>
                          <a:effectLst/>
                          <a:latin typeface="+mn-lt"/>
                        </a:rPr>
                        <a:t>Debe tener</a:t>
                      </a:r>
                    </a:p>
                  </a:txBody>
                  <a:tcPr marL="0" marR="0" marT="0" marB="0">
                    <a:solidFill>
                      <a:srgbClr val="D0D8E8"/>
                    </a:solidFill>
                  </a:tcPr>
                </a:tc>
                <a:tc>
                  <a:txBody>
                    <a:bodyPr/>
                    <a:lstStyle/>
                    <a:p>
                      <a:pPr marL="44450" marR="0">
                        <a:lnSpc>
                          <a:spcPct val="100000"/>
                        </a:lnSpc>
                        <a:spcBef>
                          <a:spcPts val="600"/>
                        </a:spcBef>
                        <a:spcAft>
                          <a:spcPts val="0"/>
                        </a:spcAft>
                      </a:pPr>
                      <a:r>
                        <a:rPr lang="es-US" sz="1700" b="0" kern="1200" dirty="0">
                          <a:solidFill>
                            <a:schemeClr val="dk1"/>
                          </a:solidFill>
                          <a:effectLst/>
                          <a:latin typeface="+mn-lt"/>
                        </a:rPr>
                        <a:t>Parte A y Parte B</a:t>
                      </a:r>
                      <a:endParaRPr lang="es-US" sz="1700" b="0" kern="1200" spc="-15" dirty="0">
                        <a:solidFill>
                          <a:schemeClr val="tx1"/>
                        </a:solidFill>
                        <a:effectLst/>
                        <a:latin typeface="+mn-lt"/>
                        <a:ea typeface="+mn-ea"/>
                        <a:cs typeface="+mn-cs"/>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s-US" sz="1700" b="0" kern="1200" dirty="0">
                          <a:solidFill>
                            <a:schemeClr val="dk1"/>
                          </a:solidFill>
                          <a:effectLst/>
                          <a:latin typeface="+mn-lt"/>
                        </a:rPr>
                        <a:t>Parte A y Parte B</a:t>
                      </a:r>
                    </a:p>
                  </a:txBody>
                  <a:tcPr marL="0" marR="0" marT="0" marB="0">
                    <a:solidFill>
                      <a:srgbClr val="D0D8E8"/>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r h="5832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s-US" sz="1700" b="1" kern="1200" dirty="0">
                          <a:solidFill>
                            <a:schemeClr val="tx1"/>
                          </a:solidFill>
                          <a:effectLst/>
                          <a:latin typeface="+mn-lt"/>
                        </a:rPr>
                        <a:t>¿Paga una prima?</a:t>
                      </a: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s-US" sz="1700" b="0" kern="1200" dirty="0">
                          <a:solidFill>
                            <a:schemeClr val="dk1"/>
                          </a:solidFill>
                          <a:effectLst/>
                          <a:latin typeface="+mn-lt"/>
                        </a:rPr>
                        <a:t>Sí. Paga una prima por la</a:t>
                      </a:r>
                      <a:r>
                        <a:rPr sz="1700" dirty="0"/>
                        <a:t> </a:t>
                      </a:r>
                      <a:r>
                        <a:rPr lang="es-US" sz="1700" b="0" kern="1200" dirty="0">
                          <a:solidFill>
                            <a:schemeClr val="dk1"/>
                          </a:solidFill>
                          <a:effectLst/>
                          <a:latin typeface="+mn-lt"/>
                        </a:rPr>
                        <a:t>póliza y paga la prima de la Parte B.</a:t>
                      </a: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s-US" sz="1700" b="0" kern="1200" dirty="0">
                          <a:solidFill>
                            <a:schemeClr val="dk1"/>
                          </a:solidFill>
                          <a:effectLst/>
                          <a:latin typeface="+mn-lt"/>
                        </a:rPr>
                        <a:t>Sí. En la mayoría de los casos, usted paga una prima por el plan y la prima de la Parte B.</a:t>
                      </a:r>
                    </a:p>
                  </a:txBody>
                  <a:tcPr marL="0" marR="0" marT="0" marB="0">
                    <a:solidFill>
                      <a:srgbClr val="E9EDF4"/>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6"/>
                  </a:ext>
                </a:extLst>
              </a:tr>
            </a:tbl>
          </a:graphicData>
        </a:graphic>
      </p:graphicFrame>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77</a:t>
            </a:fld>
            <a:endParaRPr lang="es-US" dirty="0"/>
          </a:p>
        </p:txBody>
      </p:sp>
    </p:spTree>
    <p:extLst>
      <p:ext uri="{BB962C8B-B14F-4D97-AF65-F5344CB8AC3E}">
        <p14:creationId xmlns:p14="http://schemas.microsoft.com/office/powerpoint/2010/main" val="141399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3291" y="89531"/>
            <a:ext cx="7886700" cy="478627"/>
          </a:xfrm>
        </p:spPr>
        <p:txBody>
          <a:bodyPr/>
          <a:lstStyle/>
          <a:p>
            <a:r>
              <a:rPr lang="es-US" b="1" dirty="0"/>
              <a:t>Medicare y el Mercado de Seguros Médicos</a:t>
            </a:r>
          </a:p>
        </p:txBody>
      </p:sp>
      <p:sp>
        <p:nvSpPr>
          <p:cNvPr id="8" name="Content Placeholder 7"/>
          <p:cNvSpPr>
            <a:spLocks noGrp="1"/>
          </p:cNvSpPr>
          <p:nvPr>
            <p:ph idx="4294967295"/>
          </p:nvPr>
        </p:nvSpPr>
        <p:spPr>
          <a:xfrm>
            <a:off x="803613" y="970477"/>
            <a:ext cx="7986057" cy="3394472"/>
          </a:xfrm>
        </p:spPr>
        <p:txBody>
          <a:bodyPr/>
          <a:lstStyle/>
          <a:p>
            <a:pPr>
              <a:buFont typeface="Wingdings" panose="05000000000000000000" pitchFamily="2" charset="2"/>
              <a:buChar char="§"/>
            </a:pPr>
            <a:r>
              <a:rPr lang="es-US" dirty="0" smtClean="0"/>
              <a:t>La cobertura del Mercado de Seguros Médicos y Medicare</a:t>
            </a:r>
          </a:p>
          <a:p>
            <a:pPr>
              <a:buFont typeface="Wingdings" panose="05000000000000000000" pitchFamily="2" charset="2"/>
              <a:buChar char="§"/>
            </a:pPr>
            <a:r>
              <a:rPr lang="es-US" dirty="0" smtClean="0"/>
              <a:t>El Mercado y cómo ser elegible para Medicare</a:t>
            </a:r>
          </a:p>
          <a:p>
            <a:pPr>
              <a:buFont typeface="Wingdings" panose="05000000000000000000" pitchFamily="2" charset="2"/>
              <a:buChar char="§"/>
            </a:pPr>
            <a:endParaRPr lang="es-US" dirty="0"/>
          </a:p>
        </p:txBody>
      </p:sp>
      <p:sp>
        <p:nvSpPr>
          <p:cNvPr id="2" name="TextBox 1"/>
          <p:cNvSpPr txBox="1"/>
          <p:nvPr/>
        </p:nvSpPr>
        <p:spPr>
          <a:xfrm>
            <a:off x="157403" y="2580950"/>
            <a:ext cx="1328497" cy="1077218"/>
          </a:xfrm>
          <a:prstGeom prst="rect">
            <a:avLst/>
          </a:prstGeom>
          <a:solidFill>
            <a:schemeClr val="tx2"/>
          </a:solidFill>
        </p:spPr>
        <p:txBody>
          <a:bodyPr wrap="square" rtlCol="0">
            <a:spAutoFit/>
          </a:bodyPr>
          <a:lstStyle/>
          <a:p>
            <a:r>
              <a:rPr lang="es-US" sz="1600" dirty="0">
                <a:solidFill>
                  <a:schemeClr val="bg1"/>
                </a:solidFill>
              </a:rPr>
              <a:t>Medicare y el mercado no están relacionados.</a:t>
            </a:r>
          </a:p>
        </p:txBody>
      </p:sp>
      <p:pic>
        <p:nvPicPr>
          <p:cNvPr id="3" name="Picture 2" descr="captura de pantalla de HealthCare.gov - cuidadodesalud.gov en español "/>
          <p:cNvPicPr>
            <a:picLocks noChangeAspect="1"/>
          </p:cNvPicPr>
          <p:nvPr/>
        </p:nvPicPr>
        <p:blipFill rotWithShape="1">
          <a:blip r:embed="rId3" cstate="email">
            <a:extLst>
              <a:ext uri="{28A0092B-C50C-407E-A947-70E740481C1C}">
                <a14:useLocalDpi xmlns:a14="http://schemas.microsoft.com/office/drawing/2010/main"/>
              </a:ext>
            </a:extLst>
          </a:blip>
          <a:srcRect l="-381" t="-426"/>
          <a:stretch/>
        </p:blipFill>
        <p:spPr>
          <a:xfrm>
            <a:off x="1570591" y="2042356"/>
            <a:ext cx="5805891" cy="2600871"/>
          </a:xfrm>
          <a:prstGeom prst="rect">
            <a:avLst/>
          </a:prstGeom>
        </p:spPr>
      </p:pic>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78</a:t>
            </a:fld>
            <a:endParaRPr lang="es-US" dirty="0"/>
          </a:p>
        </p:txBody>
      </p:sp>
    </p:spTree>
    <p:extLst>
      <p:ext uri="{BB962C8B-B14F-4D97-AF65-F5344CB8AC3E}">
        <p14:creationId xmlns:p14="http://schemas.microsoft.com/office/powerpoint/2010/main" val="35483096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107" y="89535"/>
            <a:ext cx="8177893" cy="478627"/>
          </a:xfrm>
        </p:spPr>
        <p:txBody>
          <a:bodyPr>
            <a:normAutofit fontScale="90000"/>
          </a:bodyPr>
          <a:lstStyle/>
          <a:p>
            <a:r>
              <a:rPr lang="es-US" dirty="0" smtClean="0"/>
              <a:t>La cobertura del Mercado de Seguros Médicos y Medicare</a:t>
            </a:r>
          </a:p>
        </p:txBody>
      </p:sp>
      <p:sp>
        <p:nvSpPr>
          <p:cNvPr id="5" name="Content Placeholder 4"/>
          <p:cNvSpPr>
            <a:spLocks noGrp="1"/>
          </p:cNvSpPr>
          <p:nvPr>
            <p:ph idx="4294967295"/>
          </p:nvPr>
        </p:nvSpPr>
        <p:spPr>
          <a:xfrm>
            <a:off x="444955" y="884754"/>
            <a:ext cx="8254091" cy="4156356"/>
          </a:xfrm>
        </p:spPr>
        <p:txBody>
          <a:bodyPr>
            <a:normAutofit fontScale="92500" lnSpcReduction="20000"/>
          </a:bodyPr>
          <a:lstStyle/>
          <a:p>
            <a:pPr marL="255582" indent="-255582"/>
            <a:r>
              <a:rPr lang="es-US" sz="2800" dirty="0"/>
              <a:t>Si usted tiene Medicare, nadie puede venderle un plan del Mercado.</a:t>
            </a:r>
          </a:p>
          <a:p>
            <a:pPr marL="600045" lvl="1" indent="-300023"/>
            <a:r>
              <a:rPr lang="es-US" sz="2400" dirty="0">
                <a:solidFill>
                  <a:prstClr val="black"/>
                </a:solidFill>
              </a:rPr>
              <a:t>Incluso si solamente tiene la Parte A o Parte B de Medicare. </a:t>
            </a:r>
          </a:p>
          <a:p>
            <a:pPr marL="600045" lvl="1" indent="-300023"/>
            <a:r>
              <a:rPr lang="es-US" sz="2400" dirty="0"/>
              <a:t>Excepto a través del Programa de </a:t>
            </a:r>
            <a:r>
              <a:rPr lang="es-US" sz="2400" dirty="0" smtClean="0"/>
              <a:t>seguros médicos para </a:t>
            </a:r>
            <a:r>
              <a:rPr lang="es-US" sz="2400" dirty="0"/>
              <a:t>los Pequeños Negocios (SHOP) si es un trabajador activo o el dependiente de un trabajador activo. </a:t>
            </a:r>
          </a:p>
          <a:p>
            <a:pPr marL="857207" lvl="2" indent="-257162"/>
            <a:r>
              <a:rPr lang="es-US" sz="2000" dirty="0"/>
              <a:t>El tamaño del empleador determina quién paga primero. </a:t>
            </a:r>
          </a:p>
          <a:p>
            <a:pPr marL="857207" lvl="2" indent="-257162"/>
            <a:r>
              <a:rPr lang="es-US" sz="2000" dirty="0">
                <a:solidFill>
                  <a:prstClr val="black"/>
                </a:solidFill>
              </a:rPr>
              <a:t>No se le cobrará ninguna multa por inscripción tardía si se inscribe mientras tenga cobertura de SHOP o dentro de los 8 meses de haber perdido esa cobertura.</a:t>
            </a:r>
          </a:p>
          <a:p>
            <a:pPr>
              <a:spcBef>
                <a:spcPts val="621"/>
              </a:spcBef>
            </a:pPr>
            <a:r>
              <a:rPr lang="es-US" sz="2800" dirty="0">
                <a:solidFill>
                  <a:prstClr val="black"/>
                </a:solidFill>
              </a:rPr>
              <a:t>Los planes de SHOP para 2018 estarán disponibles a través de emisores, agentes e intermediarios, no a través de </a:t>
            </a:r>
            <a:r>
              <a:rPr lang="es-US" sz="2600" dirty="0">
                <a:solidFill>
                  <a:prstClr val="black"/>
                </a:solidFill>
                <a:hlinkClick r:id="rId3"/>
              </a:rPr>
              <a:t>CuidadoDeSalud.gov.</a:t>
            </a:r>
            <a:endParaRPr lang="es-US" sz="2600"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79</a:t>
            </a:fld>
            <a:endParaRPr lang="es-US" dirty="0"/>
          </a:p>
        </p:txBody>
      </p:sp>
    </p:spTree>
    <p:extLst>
      <p:ext uri="{BB962C8B-B14F-4D97-AF65-F5344CB8AC3E}">
        <p14:creationId xmlns:p14="http://schemas.microsoft.com/office/powerpoint/2010/main" val="232402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rmAutofit fontScale="90000"/>
          </a:bodyPr>
          <a:lstStyle/>
          <a:p>
            <a:r>
              <a:rPr lang="es-US" b="1" dirty="0"/>
              <a:t>Medicare Original:</a:t>
            </a:r>
            <a:r>
              <a:rPr dirty="0"/>
              <a:t/>
            </a:r>
            <a:br>
              <a:rPr dirty="0"/>
            </a:br>
            <a:r>
              <a:rPr lang="es-US" b="1" dirty="0"/>
              <a:t>¿Qué cubre la Parte A? (continuación)</a:t>
            </a:r>
          </a:p>
        </p:txBody>
      </p:sp>
      <p:grpSp>
        <p:nvGrpSpPr>
          <p:cNvPr id="9" name="Group 8" title="Parte A Icono "/>
          <p:cNvGrpSpPr/>
          <p:nvPr/>
        </p:nvGrpSpPr>
        <p:grpSpPr>
          <a:xfrm>
            <a:off x="266259" y="2190951"/>
            <a:ext cx="1521267" cy="1215474"/>
            <a:chOff x="226658" y="2607645"/>
            <a:chExt cx="1521267" cy="1215473"/>
          </a:xfrm>
        </p:grpSpPr>
        <p:pic>
          <p:nvPicPr>
            <p:cNvPr id="10" name="Picture 9"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4" name="TextBox 13"/>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3"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1787526" y="850668"/>
            <a:ext cx="7184231" cy="3751731"/>
          </a:xfrm>
        </p:spPr>
        <p:txBody>
          <a:bodyPr>
            <a:normAutofit fontScale="85000" lnSpcReduction="20000"/>
          </a:bodyPr>
          <a:lstStyle/>
          <a:p>
            <a:pPr marL="0" indent="0">
              <a:buNone/>
            </a:pPr>
            <a:r>
              <a:rPr lang="es-US" b="1" dirty="0" smtClean="0"/>
              <a:t>La Parte A, Seguro de Hospital,</a:t>
            </a:r>
            <a:r>
              <a:rPr lang="es-US" dirty="0" smtClean="0"/>
              <a:t> ayuda a cubrir</a:t>
            </a:r>
          </a:p>
          <a:p>
            <a:pPr>
              <a:buFont typeface="Wingdings" panose="05000000000000000000" pitchFamily="2" charset="2"/>
              <a:buChar char="ü"/>
            </a:pPr>
            <a:r>
              <a:rPr lang="es-US" sz="2100" dirty="0"/>
              <a:t>Sangre (internación).</a:t>
            </a:r>
          </a:p>
          <a:p>
            <a:pPr>
              <a:buFont typeface="Wingdings" panose="05000000000000000000" pitchFamily="2" charset="2"/>
              <a:buChar char="ü"/>
            </a:pPr>
            <a:r>
              <a:rPr lang="es-US" sz="2100" dirty="0"/>
              <a:t>Ciertos servicios de cuidados de la salud no religiosos y no médicos durante la internación en instituciones religiosas no médicas (RNHCI).</a:t>
            </a:r>
          </a:p>
          <a:p>
            <a:pPr>
              <a:buFont typeface="Wingdings" panose="05000000000000000000" pitchFamily="2" charset="2"/>
              <a:buChar char="ü"/>
            </a:pPr>
            <a:r>
              <a:rPr lang="es-US" sz="2100" dirty="0"/>
              <a:t>Cuidado de la salud en el hogar.</a:t>
            </a:r>
          </a:p>
          <a:p>
            <a:pPr>
              <a:buFont typeface="Wingdings" panose="05000000000000000000" pitchFamily="2" charset="2"/>
              <a:buChar char="ü"/>
            </a:pPr>
            <a:r>
              <a:rPr lang="es-US" sz="2100" dirty="0"/>
              <a:t>Cuidado de hospicio.</a:t>
            </a:r>
          </a:p>
          <a:p>
            <a:pPr fontAlgn="base">
              <a:spcBef>
                <a:spcPts val="635"/>
              </a:spcBef>
              <a:buFont typeface="Wingdings" panose="05000000000000000000" pitchFamily="2" charset="2"/>
              <a:buChar char="x"/>
            </a:pPr>
            <a:r>
              <a:rPr lang="es-US" b="1" dirty="0" smtClean="0"/>
              <a:t> ¿Qué no está cubierto?</a:t>
            </a:r>
          </a:p>
          <a:p>
            <a:pPr marL="625459" lvl="1" indent="-276218" fontAlgn="base">
              <a:spcBef>
                <a:spcPts val="635"/>
              </a:spcBef>
            </a:pPr>
            <a:r>
              <a:rPr lang="es-US" dirty="0" smtClean="0"/>
              <a:t>Servicio privado de enfermería.</a:t>
            </a:r>
          </a:p>
          <a:p>
            <a:pPr marL="625459" lvl="1" indent="-276218" fontAlgn="base">
              <a:spcBef>
                <a:spcPts val="635"/>
              </a:spcBef>
            </a:pPr>
            <a:r>
              <a:rPr lang="es-US" dirty="0" smtClean="0"/>
              <a:t>Habitación privada (salvo que sea necesario por razones médicas).</a:t>
            </a:r>
          </a:p>
          <a:p>
            <a:pPr marL="625459" lvl="1" indent="-276218" fontAlgn="base">
              <a:spcBef>
                <a:spcPts val="635"/>
              </a:spcBef>
            </a:pPr>
            <a:r>
              <a:rPr lang="es-US" dirty="0" smtClean="0"/>
              <a:t>Televisión y teléfono en su habitación (si se cobra aparte por estos artículos).</a:t>
            </a:r>
          </a:p>
          <a:p>
            <a:pPr marL="625459" lvl="1" indent="-276218" fontAlgn="base">
              <a:spcBef>
                <a:spcPts val="635"/>
              </a:spcBef>
            </a:pPr>
            <a:r>
              <a:rPr lang="es-US" dirty="0" smtClean="0"/>
              <a:t>Artículos de cuidado personal, como afeitadoras descartables o calcetines antideslizantes.</a:t>
            </a:r>
            <a:endParaRPr lang="es-US" sz="1800" dirty="0"/>
          </a:p>
          <a:p>
            <a:pPr lvl="1"/>
            <a:endParaRPr lang="es-US" dirty="0"/>
          </a:p>
        </p:txBody>
      </p:sp>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8</a:t>
            </a:fld>
            <a:endParaRPr lang="es-US" dirty="0">
              <a:solidFill>
                <a:prstClr val="black">
                  <a:tint val="75000"/>
                </a:prstClr>
              </a:solidFill>
            </a:endParaRPr>
          </a:p>
        </p:txBody>
      </p:sp>
    </p:spTree>
    <p:extLst>
      <p:ext uri="{BB962C8B-B14F-4D97-AF65-F5344CB8AC3E}">
        <p14:creationId xmlns:p14="http://schemas.microsoft.com/office/powerpoint/2010/main" val="40226670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9775" y="1"/>
            <a:ext cx="7886700" cy="685800"/>
          </a:xfrm>
        </p:spPr>
        <p:txBody>
          <a:bodyPr>
            <a:normAutofit/>
          </a:bodyPr>
          <a:lstStyle/>
          <a:p>
            <a:r>
              <a:rPr lang="es-US" dirty="0" smtClean="0"/>
              <a:t>El Mercado y cómo ser elegible para Medicare</a:t>
            </a:r>
          </a:p>
        </p:txBody>
      </p:sp>
      <p:sp>
        <p:nvSpPr>
          <p:cNvPr id="2" name="Content Placeholder 1"/>
          <p:cNvSpPr>
            <a:spLocks noGrp="1"/>
          </p:cNvSpPr>
          <p:nvPr>
            <p:ph idx="4294967295"/>
          </p:nvPr>
        </p:nvSpPr>
        <p:spPr>
          <a:xfrm>
            <a:off x="473726" y="857252"/>
            <a:ext cx="8196549" cy="3738565"/>
          </a:xfrm>
        </p:spPr>
        <p:txBody>
          <a:bodyPr>
            <a:normAutofit fontScale="85000" lnSpcReduction="10000"/>
          </a:bodyPr>
          <a:lstStyle/>
          <a:p>
            <a:pPr>
              <a:lnSpc>
                <a:spcPct val="120000"/>
              </a:lnSpc>
            </a:pPr>
            <a:r>
              <a:rPr lang="es-US" dirty="0" smtClean="0"/>
              <a:t>Puede conservar un plan del Mercado hasta que comience su cobertura de Medicare.</a:t>
            </a:r>
          </a:p>
          <a:p>
            <a:pPr marL="401638" lvl="1" indent="-157163">
              <a:lnSpc>
                <a:spcPct val="120000"/>
              </a:lnSpc>
            </a:pPr>
            <a:r>
              <a:rPr lang="es-US" dirty="0" smtClean="0"/>
              <a:t>Luego puede cancelar su plan del Mercado sin multa.</a:t>
            </a:r>
          </a:p>
          <a:p>
            <a:pPr marL="238125" indent="-238125">
              <a:lnSpc>
                <a:spcPct val="120000"/>
              </a:lnSpc>
            </a:pPr>
            <a:r>
              <a:rPr lang="es-US" dirty="0" smtClean="0"/>
              <a:t>Puede conservar su plan del Mercado pero </a:t>
            </a:r>
          </a:p>
          <a:p>
            <a:pPr marL="401638" lvl="1" indent="-157163">
              <a:lnSpc>
                <a:spcPct val="120000"/>
              </a:lnSpc>
            </a:pPr>
            <a:r>
              <a:rPr lang="es-US" dirty="0"/>
              <a:t>U</a:t>
            </a:r>
            <a:r>
              <a:rPr lang="es-US" dirty="0" smtClean="0"/>
              <a:t>na vez que comienza su cobertura de la Parte A gratis, dejará de ser elegible para créditos tributarios de las primas u otros ahorros de costos.</a:t>
            </a:r>
          </a:p>
          <a:p>
            <a:pPr marL="401638" lvl="1" indent="-157163">
              <a:lnSpc>
                <a:spcPct val="120000"/>
              </a:lnSpc>
            </a:pPr>
            <a:r>
              <a:rPr lang="es-US" dirty="0" smtClean="0"/>
              <a:t>Deberá pagar el precio total por su plan del Mercado. </a:t>
            </a:r>
          </a:p>
          <a:p>
            <a:pPr marL="321929">
              <a:lnSpc>
                <a:spcPct val="120000"/>
              </a:lnSpc>
            </a:pPr>
            <a:r>
              <a:rPr lang="es-US" dirty="0" smtClean="0"/>
              <a:t>Inscríbase en Medicare durante el Período de Inscripción Inicial (IEP).</a:t>
            </a:r>
          </a:p>
          <a:p>
            <a:pPr marL="557185" lvl="1" indent="-257162">
              <a:lnSpc>
                <a:spcPct val="120000"/>
              </a:lnSpc>
            </a:pPr>
            <a:r>
              <a:rPr lang="es-US" dirty="0" smtClean="0"/>
              <a:t>Si se inscribe para Medicare después del IEP, es posible que deba pagar una multa por inscripción tardía.</a:t>
            </a:r>
            <a:endParaRPr lang="es-US"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80</a:t>
            </a:fld>
            <a:endParaRPr lang="es-US" dirty="0"/>
          </a:p>
        </p:txBody>
      </p:sp>
    </p:spTree>
    <p:extLst>
      <p:ext uri="{BB962C8B-B14F-4D97-AF65-F5344CB8AC3E}">
        <p14:creationId xmlns:p14="http://schemas.microsoft.com/office/powerpoint/2010/main" val="22093416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Compruebe sus conocimientos: Medicare/Mercado</a:t>
            </a:r>
            <a:endParaRPr lang="es-US" dirty="0"/>
          </a:p>
        </p:txBody>
      </p:sp>
      <p:pic>
        <p:nvPicPr>
          <p:cNvPr id="8" name="Picture 7" title="imagen de una mujer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9644" y="1370713"/>
            <a:ext cx="1261533" cy="1663700"/>
          </a:xfrm>
          <a:prstGeom prst="rect">
            <a:avLst/>
          </a:prstGeom>
        </p:spPr>
      </p:pic>
      <p:sp>
        <p:nvSpPr>
          <p:cNvPr id="3" name="Content Placeholder 2"/>
          <p:cNvSpPr>
            <a:spLocks noGrp="1"/>
          </p:cNvSpPr>
          <p:nvPr>
            <p:ph idx="1"/>
          </p:nvPr>
        </p:nvSpPr>
        <p:spPr>
          <a:xfrm>
            <a:off x="1587500" y="878311"/>
            <a:ext cx="6927851" cy="3754417"/>
          </a:xfrm>
        </p:spPr>
        <p:txBody>
          <a:bodyPr>
            <a:normAutofit fontScale="92500" lnSpcReduction="20000"/>
          </a:bodyPr>
          <a:lstStyle/>
          <a:p>
            <a:pPr marL="0" indent="0">
              <a:buNone/>
            </a:pPr>
            <a:r>
              <a:rPr lang="es-US" dirty="0" smtClean="0"/>
              <a:t>Maxine tiene una cobertura del Mercado individual. Cumplirá 65 años y desea esperar e inscribirse en la Parte B de Medicare cuando sea mayor debido a que tanto ella como su marido tienen la misma cobertura del Mercado. Ya que ha trabajado suficiente tiempo como para tener la Parte A gratis, no debe preocuparse por tener una multa por inscripción tardía en la Parte B. Su plan del Mercado le permitirá tener un Período </a:t>
            </a:r>
            <a:r>
              <a:rPr lang="es-US" dirty="0"/>
              <a:t>Especial de Inscripción más </a:t>
            </a:r>
            <a:r>
              <a:rPr lang="es-US" dirty="0" smtClean="0"/>
              <a:t>adelante.</a:t>
            </a:r>
          </a:p>
          <a:p>
            <a:pPr marL="0" indent="0">
              <a:buNone/>
            </a:pPr>
            <a:endParaRPr lang="es-US" dirty="0"/>
          </a:p>
          <a:p>
            <a:pPr marL="0" indent="0">
              <a:buNone/>
            </a:pPr>
            <a:r>
              <a:rPr lang="es-US" dirty="0" smtClean="0"/>
              <a:t>Verdadero</a:t>
            </a:r>
          </a:p>
          <a:p>
            <a:pPr marL="0" indent="0">
              <a:buNone/>
            </a:pPr>
            <a:r>
              <a:rPr lang="es-US" dirty="0" smtClean="0"/>
              <a:t>Falso</a:t>
            </a:r>
          </a:p>
        </p:txBody>
      </p:sp>
      <p:sp>
        <p:nvSpPr>
          <p:cNvPr id="7" name="Rounded Rectangle 6" title="Rectángulo que indica Falso"/>
          <p:cNvSpPr/>
          <p:nvPr/>
        </p:nvSpPr>
        <p:spPr>
          <a:xfrm>
            <a:off x="1587501" y="4039597"/>
            <a:ext cx="792527" cy="351428"/>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t>81</a:t>
            </a:fld>
            <a:endParaRPr lang="es-US" dirty="0"/>
          </a:p>
        </p:txBody>
      </p:sp>
    </p:spTree>
    <p:extLst>
      <p:ext uri="{BB962C8B-B14F-4D97-AF65-F5344CB8AC3E}">
        <p14:creationId xmlns:p14="http://schemas.microsoft.com/office/powerpoint/2010/main" val="6079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0" y="1427356"/>
            <a:ext cx="9144000" cy="3716144"/>
          </a:xfrm>
          <a:prstGeom prst="rect">
            <a:avLst/>
          </a:prstGeom>
          <a:solidFill>
            <a:schemeClr val="bg1">
              <a:alpha val="52000"/>
            </a:schemeClr>
          </a:solidFill>
        </p:spPr>
        <p:txBody>
          <a:bodyPr/>
          <a:lstStyle/>
          <a:p>
            <a:pPr marL="990550">
              <a:buFont typeface="Wingdings" panose="05000000000000000000" pitchFamily="2" charset="2"/>
              <a:buChar char="§"/>
            </a:pPr>
            <a:endParaRPr lang="es-US" dirty="0">
              <a:solidFill>
                <a:schemeClr val="accent1">
                  <a:lumMod val="50000"/>
                </a:schemeClr>
              </a:solidFill>
            </a:endParaRPr>
          </a:p>
          <a:p>
            <a:pPr marL="1146146" indent="-231769" defTabSz="380990">
              <a:buFont typeface="Wingdings" panose="05000000000000000000" pitchFamily="2" charset="2"/>
              <a:buChar char="§"/>
            </a:pPr>
            <a:r>
              <a:rPr lang="es-US" b="1" dirty="0" smtClean="0">
                <a:solidFill>
                  <a:schemeClr val="accent1">
                    <a:lumMod val="50000"/>
                  </a:schemeClr>
                </a:solidFill>
              </a:rPr>
              <a:t>¿Qué es la Coordinación de Beneficios?</a:t>
            </a:r>
            <a:endParaRPr lang="es-US" b="1" dirty="0">
              <a:solidFill>
                <a:schemeClr val="accent1">
                  <a:lumMod val="50000"/>
                </a:schemeClr>
              </a:solidFill>
            </a:endParaRPr>
          </a:p>
          <a:p>
            <a:pPr marL="1146146" indent="-231769" defTabSz="380990">
              <a:buFont typeface="Wingdings" panose="05000000000000000000" pitchFamily="2" charset="2"/>
              <a:buChar char="§"/>
            </a:pPr>
            <a:r>
              <a:rPr lang="es-US" b="1" dirty="0">
                <a:solidFill>
                  <a:schemeClr val="accent1">
                    <a:lumMod val="50000"/>
                  </a:schemeClr>
                </a:solidFill>
              </a:rPr>
              <a:t>¿Cuándo paga Medicare?</a:t>
            </a:r>
          </a:p>
          <a:p>
            <a:pPr marL="1146146" indent="-231769" defTabSz="380990">
              <a:buFont typeface="Wingdings" panose="05000000000000000000" pitchFamily="2" charset="2"/>
              <a:buChar char="§"/>
            </a:pPr>
            <a:r>
              <a:rPr lang="es-US" b="1" dirty="0">
                <a:solidFill>
                  <a:schemeClr val="accent1">
                    <a:lumMod val="50000"/>
                  </a:schemeClr>
                </a:solidFill>
              </a:rPr>
              <a:t>¿Cuándo es Medicare el Pagador Primario?</a:t>
            </a:r>
          </a:p>
          <a:p>
            <a:pPr marL="1146146" indent="-231769" defTabSz="380990">
              <a:buFont typeface="Wingdings" panose="05000000000000000000" pitchFamily="2" charset="2"/>
              <a:buChar char="§"/>
            </a:pPr>
            <a:r>
              <a:rPr lang="es-US" b="1" dirty="0" smtClean="0">
                <a:solidFill>
                  <a:schemeClr val="accent1">
                    <a:lumMod val="50000"/>
                  </a:schemeClr>
                </a:solidFill>
              </a:rPr>
              <a:t>¿Cuándo es Medicare el Pagador Secundario?</a:t>
            </a:r>
          </a:p>
          <a:p>
            <a:pPr marL="1146146" indent="-231769" defTabSz="380990">
              <a:buFont typeface="Wingdings" panose="05000000000000000000" pitchFamily="2" charset="2"/>
              <a:buChar char="§"/>
            </a:pPr>
            <a:r>
              <a:rPr lang="es-US" b="1" dirty="0" smtClean="0">
                <a:solidFill>
                  <a:schemeClr val="accent1">
                    <a:lumMod val="50000"/>
                  </a:schemeClr>
                </a:solidFill>
              </a:rPr>
              <a:t>Medicare y Planes de Salud Grupal del Empleador, ¿quién paga primero?</a:t>
            </a:r>
            <a:endParaRPr lang="es-US" b="1" dirty="0">
              <a:solidFill>
                <a:schemeClr val="accent1">
                  <a:lumMod val="50000"/>
                </a:schemeClr>
              </a:solidFill>
            </a:endParaRPr>
          </a:p>
          <a:p>
            <a:pPr marL="1146146" indent="-231769" defTabSz="380990">
              <a:buFont typeface="Wingdings" panose="05000000000000000000" pitchFamily="2" charset="2"/>
              <a:buChar char="§"/>
            </a:pPr>
            <a:endParaRPr lang="es-US" dirty="0">
              <a:solidFill>
                <a:schemeClr val="accent1">
                  <a:lumMod val="50000"/>
                </a:schemeClr>
              </a:solidFill>
            </a:endParaRPr>
          </a:p>
        </p:txBody>
      </p:sp>
      <p:sp>
        <p:nvSpPr>
          <p:cNvPr id="8" name="Title 7"/>
          <p:cNvSpPr>
            <a:spLocks noGrp="1"/>
          </p:cNvSpPr>
          <p:nvPr>
            <p:ph type="title" idx="4294967295"/>
          </p:nvPr>
        </p:nvSpPr>
        <p:spPr>
          <a:xfrm>
            <a:off x="-1" y="18288"/>
            <a:ext cx="7903973" cy="1085851"/>
          </a:xfrm>
          <a:prstGeom prst="rect">
            <a:avLst/>
          </a:prstGeom>
        </p:spPr>
        <p:txBody>
          <a:bodyPr anchor="ctr"/>
          <a:lstStyle/>
          <a:p>
            <a:r>
              <a:rPr lang="es-US" sz="3200" b="1" dirty="0"/>
              <a:t>Lección 3: Coordinación de Beneficios</a:t>
            </a:r>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7B3B7BDD-940E-F142-917B-04B867A4ECC6}" type="slidenum">
              <a:rPr lang="en-US" smtClean="0"/>
              <a:t>82</a:t>
            </a:fld>
            <a:endParaRPr lang="es-US" dirty="0"/>
          </a:p>
        </p:txBody>
      </p:sp>
    </p:spTree>
    <p:extLst>
      <p:ext uri="{BB962C8B-B14F-4D97-AF65-F5344CB8AC3E}">
        <p14:creationId xmlns:p14="http://schemas.microsoft.com/office/powerpoint/2010/main" val="21157027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s-US" dirty="0" smtClean="0"/>
              <a:t>¿Qué es la Coordinación de Beneficios?</a:t>
            </a:r>
            <a:endParaRPr lang="es-US" dirty="0"/>
          </a:p>
        </p:txBody>
      </p:sp>
      <p:pic>
        <p:nvPicPr>
          <p:cNvPr id="2" name="Picture 1" title="graphic of mone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9101" y="3002245"/>
            <a:ext cx="1097375" cy="829128"/>
          </a:xfrm>
          <a:prstGeom prst="rect">
            <a:avLst/>
          </a:prstGeom>
        </p:spPr>
      </p:pic>
      <p:sp>
        <p:nvSpPr>
          <p:cNvPr id="8" name="TextBox 7" descr="Las Reglas de Pagador Secundario de Medicare ahorran $ 9 mil millones anualmente." title="caja de texto"/>
          <p:cNvSpPr txBox="1"/>
          <p:nvPr/>
        </p:nvSpPr>
        <p:spPr>
          <a:xfrm>
            <a:off x="188248" y="1680699"/>
            <a:ext cx="2278227" cy="226953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s-US" sz="788" b="1" dirty="0">
              <a:ln w="0">
                <a:solidFill>
                  <a:srgbClr val="C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marL="120648" lvl="1">
              <a:lnSpc>
                <a:spcPct val="120000"/>
              </a:lnSpc>
              <a:spcBef>
                <a:spcPts val="600"/>
              </a:spcBef>
            </a:pPr>
            <a:r>
              <a:rPr lang="es-US" sz="1800" b="1" dirty="0">
                <a:solidFill>
                  <a:schemeClr val="bg1"/>
                </a:solidFill>
              </a:rPr>
              <a:t>Las reglas de Pagador Secundario de Medicare le permiten a Medicare ahorrar $9000 millones anualmente.</a:t>
            </a:r>
          </a:p>
          <a:p>
            <a:pPr marL="120648" lvl="1">
              <a:lnSpc>
                <a:spcPct val="120000"/>
              </a:lnSpc>
              <a:spcBef>
                <a:spcPts val="600"/>
              </a:spcBef>
            </a:pPr>
            <a:endParaRPr lang="es-US" sz="2100" dirty="0">
              <a:ln w="0"/>
              <a:solidFill>
                <a:schemeClr val="accent1"/>
              </a:solidFill>
              <a:effectLst>
                <a:outerShdw blurRad="38100" dist="25400" dir="5400000" algn="ctr" rotWithShape="0">
                  <a:srgbClr val="6E747A">
                    <a:alpha val="43000"/>
                  </a:srgbClr>
                </a:outerShdw>
              </a:effectLst>
            </a:endParaRPr>
          </a:p>
          <a:p>
            <a:pPr algn="ctr"/>
            <a:endParaRPr lang="es-US" sz="1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173" name="Rectangle 3"/>
          <p:cNvSpPr>
            <a:spLocks noGrp="1" noChangeArrowheads="1"/>
          </p:cNvSpPr>
          <p:nvPr>
            <p:ph idx="4294967295"/>
          </p:nvPr>
        </p:nvSpPr>
        <p:spPr>
          <a:xfrm>
            <a:off x="2809304" y="868269"/>
            <a:ext cx="6015209" cy="3898997"/>
          </a:xfrm>
        </p:spPr>
        <p:txBody>
          <a:bodyPr>
            <a:normAutofit fontScale="70000" lnSpcReduction="20000"/>
          </a:bodyPr>
          <a:lstStyle/>
          <a:p>
            <a:pPr>
              <a:lnSpc>
                <a:spcPct val="120000"/>
              </a:lnSpc>
              <a:spcBef>
                <a:spcPts val="600"/>
              </a:spcBef>
            </a:pPr>
            <a:r>
              <a:rPr lang="es-US" dirty="0" smtClean="0"/>
              <a:t>La Coordinación de Beneficios determina quién paga cuando usted tiene más de un tipo de seguro.</a:t>
            </a:r>
          </a:p>
          <a:p>
            <a:pPr>
              <a:lnSpc>
                <a:spcPct val="120000"/>
              </a:lnSpc>
              <a:spcBef>
                <a:spcPts val="600"/>
              </a:spcBef>
            </a:pPr>
            <a:r>
              <a:rPr lang="es-US" dirty="0" smtClean="0"/>
              <a:t>Las reglas de Pagador Secundario de Medicare protegen a Medicare.</a:t>
            </a:r>
          </a:p>
          <a:p>
            <a:pPr lvl="1"/>
            <a:r>
              <a:rPr lang="es-US" dirty="0" smtClean="0"/>
              <a:t>Cada tipo de seguro de salud se llama "pagador".</a:t>
            </a:r>
          </a:p>
          <a:p>
            <a:pPr lvl="1"/>
            <a:r>
              <a:rPr lang="es-US" dirty="0" smtClean="0"/>
              <a:t>El Centro de Recuperación y Coordinación de Beneficios (BCRC) se pone en conocimiento de otro seguro.</a:t>
            </a:r>
          </a:p>
          <a:p>
            <a:pPr lvl="1"/>
            <a:r>
              <a:rPr lang="es-US" dirty="0" smtClean="0"/>
              <a:t>Identifica cuál es primario y garantiza que pague el pagador correcto.</a:t>
            </a:r>
            <a:endParaRPr lang="es-US" dirty="0"/>
          </a:p>
          <a:p>
            <a:r>
              <a:rPr lang="es-US" dirty="0" smtClean="0"/>
              <a:t>Asegura que Medicare reciba el reembolso de cualquier pago condicional realizado.</a:t>
            </a:r>
          </a:p>
          <a:p>
            <a:pPr>
              <a:lnSpc>
                <a:spcPct val="120000"/>
              </a:lnSpc>
              <a:spcBef>
                <a:spcPts val="600"/>
              </a:spcBef>
            </a:pPr>
            <a:r>
              <a:rPr lang="es-US" dirty="0" smtClean="0"/>
              <a:t>Cuando existe más de un pagador, la coordinación de las normas relativas a los beneficios decide quién paga primero.</a:t>
            </a:r>
          </a:p>
          <a:p>
            <a:pPr>
              <a:lnSpc>
                <a:spcPct val="120000"/>
              </a:lnSpc>
              <a:spcBef>
                <a:spcPts val="600"/>
              </a:spcBef>
            </a:pPr>
            <a:r>
              <a:rPr lang="es-US" dirty="0" smtClean="0"/>
              <a:t>Es posible que haya pagadores primarios y secundarios y, en algunos casos, también puede haber un tercer pagador.</a:t>
            </a:r>
          </a:p>
        </p:txBody>
      </p:sp>
      <p:sp>
        <p:nvSpPr>
          <p:cNvPr id="11" name="Date Placeholder 10"/>
          <p:cNvSpPr>
            <a:spLocks noGrp="1"/>
          </p:cNvSpPr>
          <p:nvPr>
            <p:ph type="dt" sz="half" idx="10"/>
          </p:nvPr>
        </p:nvSpPr>
        <p:spPr/>
        <p:txBody>
          <a:bodyPr/>
          <a:lstStyle/>
          <a:p>
            <a:r>
              <a:rPr lang="es-US" dirty="0" smtClean="0"/>
              <a:t>Julio de 2017</a:t>
            </a:r>
          </a:p>
        </p:txBody>
      </p:sp>
      <p:sp>
        <p:nvSpPr>
          <p:cNvPr id="12" name="Footer Placeholder 11"/>
          <p:cNvSpPr>
            <a:spLocks noGrp="1"/>
          </p:cNvSpPr>
          <p:nvPr>
            <p:ph type="ftr" sz="quarter" idx="11"/>
          </p:nvPr>
        </p:nvSpPr>
        <p:spPr/>
        <p:txBody>
          <a:bodyPr/>
          <a:lstStyle/>
          <a:p>
            <a:r>
              <a:rPr lang="es-US" dirty="0" smtClean="0"/>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t>83</a:t>
            </a:fld>
            <a:endParaRPr lang="es-US" dirty="0"/>
          </a:p>
        </p:txBody>
      </p:sp>
    </p:spTree>
    <p:custDataLst>
      <p:tags r:id="rId1"/>
    </p:custDataLst>
    <p:extLst>
      <p:ext uri="{BB962C8B-B14F-4D97-AF65-F5344CB8AC3E}">
        <p14:creationId xmlns:p14="http://schemas.microsoft.com/office/powerpoint/2010/main" val="25099967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s-US" dirty="0" smtClean="0"/>
              <a:t>¿Cuándo paga Medicare?</a:t>
            </a:r>
          </a:p>
        </p:txBody>
      </p:sp>
      <p:graphicFrame>
        <p:nvGraphicFramePr>
          <p:cNvPr id="2" name="Diagram 1" title="diagram of when medicare pays"/>
          <p:cNvGraphicFramePr/>
          <p:nvPr>
            <p:extLst>
              <p:ext uri="{D42A27DB-BD31-4B8C-83A1-F6EECF244321}">
                <p14:modId xmlns:p14="http://schemas.microsoft.com/office/powerpoint/2010/main" val="1062134653"/>
              </p:ext>
            </p:extLst>
          </p:nvPr>
        </p:nvGraphicFramePr>
        <p:xfrm>
          <a:off x="190501" y="715966"/>
          <a:ext cx="85979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7"/>
          <p:cNvSpPr>
            <a:spLocks noGrp="1"/>
          </p:cNvSpPr>
          <p:nvPr>
            <p:ph type="dt" sz="half" idx="10"/>
          </p:nvPr>
        </p:nvSpPr>
        <p:spPr/>
        <p:txBody>
          <a:bodyPr/>
          <a:lstStyle/>
          <a:p>
            <a:r>
              <a:rPr lang="es-US" dirty="0" smtClean="0"/>
              <a:t>Julio de 2017</a:t>
            </a:r>
          </a:p>
        </p:txBody>
      </p:sp>
      <p:sp>
        <p:nvSpPr>
          <p:cNvPr id="9" name="Footer Placeholder 8"/>
          <p:cNvSpPr>
            <a:spLocks noGrp="1"/>
          </p:cNvSpPr>
          <p:nvPr>
            <p:ph type="ftr" sz="quarter" idx="11"/>
          </p:nvPr>
        </p:nvSpPr>
        <p:spPr/>
        <p:txBody>
          <a:bodyPr/>
          <a:lstStyle/>
          <a:p>
            <a:r>
              <a:rPr lang="es-US" dirty="0" smtClean="0"/>
              <a:t>Medicare 101</a:t>
            </a:r>
          </a:p>
        </p:txBody>
      </p:sp>
      <p:sp>
        <p:nvSpPr>
          <p:cNvPr id="10" name="Slide Number Placeholder 9"/>
          <p:cNvSpPr>
            <a:spLocks noGrp="1"/>
          </p:cNvSpPr>
          <p:nvPr>
            <p:ph type="sldNum" sz="quarter" idx="12"/>
          </p:nvPr>
        </p:nvSpPr>
        <p:spPr/>
        <p:txBody>
          <a:bodyPr/>
          <a:lstStyle/>
          <a:p>
            <a:fld id="{F62912B7-67D0-4C7F-B2EE-F336CB0BE48F}" type="slidenum">
              <a:rPr lang="en-US" smtClean="0"/>
              <a:t>84</a:t>
            </a:fld>
            <a:endParaRPr lang="es-US" dirty="0"/>
          </a:p>
        </p:txBody>
      </p:sp>
    </p:spTree>
    <p:custDataLst>
      <p:tags r:id="rId1"/>
    </p:custDataLst>
    <p:extLst>
      <p:ext uri="{BB962C8B-B14F-4D97-AF65-F5344CB8AC3E}">
        <p14:creationId xmlns:p14="http://schemas.microsoft.com/office/powerpoint/2010/main" val="42106753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US" dirty="0" smtClean="0"/>
              <a:t>¿Cuándo es Medicare el Pagador Primario?</a:t>
            </a:r>
          </a:p>
        </p:txBody>
      </p:sp>
      <p:sp>
        <p:nvSpPr>
          <p:cNvPr id="2" name="Title 1"/>
          <p:cNvSpPr txBox="1">
            <a:spLocks/>
          </p:cNvSpPr>
          <p:nvPr/>
        </p:nvSpPr>
        <p:spPr>
          <a:xfrm>
            <a:off x="249237" y="752159"/>
            <a:ext cx="4293303" cy="90979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000" b="1" dirty="0">
                <a:solidFill>
                  <a:srgbClr val="002060"/>
                </a:solidFill>
                <a:latin typeface="+mn-lt"/>
              </a:rPr>
              <a:t>Medicare paga primero </a:t>
            </a:r>
            <a:r>
              <a:rPr lang="es-US" sz="2000" dirty="0">
                <a:solidFill>
                  <a:srgbClr val="002060"/>
                </a:solidFill>
                <a:latin typeface="+mn-lt"/>
              </a:rPr>
              <a:t>por los servicios cubiertos cuando </a:t>
            </a:r>
            <a:r>
              <a:rPr lang="es-US" sz="2000" u="sng" dirty="0">
                <a:solidFill>
                  <a:srgbClr val="002060"/>
                </a:solidFill>
                <a:latin typeface="+mn-lt"/>
              </a:rPr>
              <a:t>es su única cobertura</a:t>
            </a:r>
            <a:r>
              <a:rPr lang="es-US" sz="2000" dirty="0">
                <a:solidFill>
                  <a:srgbClr val="002060"/>
                </a:solidFill>
                <a:latin typeface="+mn-lt"/>
              </a:rPr>
              <a:t>.</a:t>
            </a:r>
            <a:r>
              <a:rPr lang="es-US" sz="2000" u="sng" dirty="0">
                <a:solidFill>
                  <a:srgbClr val="002060"/>
                </a:solidFill>
                <a:latin typeface="+mn-lt"/>
              </a:rPr>
              <a:t>                        </a:t>
            </a:r>
            <a:endParaRPr lang="es-US" sz="2000" dirty="0">
              <a:solidFill>
                <a:srgbClr val="002060"/>
              </a:solidFill>
              <a:latin typeface="+mn-lt"/>
            </a:endParaRPr>
          </a:p>
        </p:txBody>
      </p:sp>
      <p:sp>
        <p:nvSpPr>
          <p:cNvPr id="3" name="TextBox 2"/>
          <p:cNvSpPr txBox="1"/>
          <p:nvPr/>
        </p:nvSpPr>
        <p:spPr>
          <a:xfrm>
            <a:off x="4625689" y="976101"/>
            <a:ext cx="838596" cy="400110"/>
          </a:xfrm>
          <a:prstGeom prst="rect">
            <a:avLst/>
          </a:prstGeom>
          <a:noFill/>
        </p:spPr>
        <p:txBody>
          <a:bodyPr wrap="square" rtlCol="0">
            <a:spAutoFit/>
          </a:bodyPr>
          <a:lstStyle/>
          <a:p>
            <a:r>
              <a:rPr lang="es-US" sz="2000" b="1" dirty="0">
                <a:solidFill>
                  <a:srgbClr val="002060"/>
                </a:solidFill>
              </a:rPr>
              <a:t>O</a:t>
            </a:r>
            <a:endParaRPr lang="es-US" sz="2000" dirty="0"/>
          </a:p>
        </p:txBody>
      </p:sp>
      <p:sp>
        <p:nvSpPr>
          <p:cNvPr id="10" name="Title 1"/>
          <p:cNvSpPr txBox="1">
            <a:spLocks/>
          </p:cNvSpPr>
          <p:nvPr/>
        </p:nvSpPr>
        <p:spPr>
          <a:xfrm>
            <a:off x="5248656" y="776394"/>
            <a:ext cx="3632047" cy="802635"/>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US" sz="1800" dirty="0">
              <a:solidFill>
                <a:srgbClr val="002060"/>
              </a:solidFill>
              <a:latin typeface="+mn-lt"/>
            </a:endParaRPr>
          </a:p>
          <a:p>
            <a:r>
              <a:rPr lang="es-US" sz="2000" dirty="0">
                <a:solidFill>
                  <a:srgbClr val="002060"/>
                </a:solidFill>
                <a:latin typeface="+mn-lt"/>
              </a:rPr>
              <a:t>Cuando su </a:t>
            </a:r>
            <a:r>
              <a:rPr lang="es-US" sz="2000" b="1" dirty="0">
                <a:solidFill>
                  <a:srgbClr val="002060"/>
                </a:solidFill>
                <a:latin typeface="+mn-lt"/>
              </a:rPr>
              <a:t>otra fuente de cobertura </a:t>
            </a:r>
            <a:r>
              <a:rPr lang="es-US" sz="2000" dirty="0">
                <a:solidFill>
                  <a:srgbClr val="002060"/>
                </a:solidFill>
                <a:latin typeface="+mn-lt"/>
              </a:rPr>
              <a:t>no sea una de estas. . .</a:t>
            </a:r>
          </a:p>
          <a:p>
            <a:endParaRPr lang="es-US" sz="1800" dirty="0">
              <a:solidFill>
                <a:srgbClr val="002060"/>
              </a:solidFill>
              <a:latin typeface="+mn-lt"/>
            </a:endParaRPr>
          </a:p>
        </p:txBody>
      </p:sp>
      <p:sp>
        <p:nvSpPr>
          <p:cNvPr id="17" name="Straight Connector 16" title="línea"/>
          <p:cNvSpPr/>
          <p:nvPr/>
        </p:nvSpPr>
        <p:spPr>
          <a:xfrm flipV="1">
            <a:off x="2381354" y="1668021"/>
            <a:ext cx="4028991" cy="36631"/>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3" name="Oval 32" title="Círculo"/>
          <p:cNvSpPr/>
          <p:nvPr/>
        </p:nvSpPr>
        <p:spPr>
          <a:xfrm>
            <a:off x="6304511" y="1583633"/>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1" name="Freeform 20"/>
          <p:cNvSpPr/>
          <p:nvPr/>
        </p:nvSpPr>
        <p:spPr>
          <a:xfrm>
            <a:off x="6513485" y="1527328"/>
            <a:ext cx="1318016" cy="298223"/>
          </a:xfrm>
          <a:custGeom>
            <a:avLst/>
            <a:gdLst>
              <a:gd name="connsiteX0" fmla="*/ 0 w 1757354"/>
              <a:gd name="connsiteY0" fmla="*/ 0 h 397630"/>
              <a:gd name="connsiteX1" fmla="*/ 1757354 w 1757354"/>
              <a:gd name="connsiteY1" fmla="*/ 0 h 397630"/>
              <a:gd name="connsiteX2" fmla="*/ 1757354 w 1757354"/>
              <a:gd name="connsiteY2" fmla="*/ 397630 h 397630"/>
              <a:gd name="connsiteX3" fmla="*/ 0 w 1757354"/>
              <a:gd name="connsiteY3" fmla="*/ 397630 h 397630"/>
              <a:gd name="connsiteX4" fmla="*/ 0 w 1757354"/>
              <a:gd name="connsiteY4" fmla="*/ 0 h 39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54" h="397630">
                <a:moveTo>
                  <a:pt x="0" y="0"/>
                </a:moveTo>
                <a:lnTo>
                  <a:pt x="1757354" y="0"/>
                </a:lnTo>
                <a:lnTo>
                  <a:pt x="1757354" y="397630"/>
                </a:lnTo>
                <a:lnTo>
                  <a:pt x="0" y="397630"/>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s-US" sz="2000" b="1" dirty="0"/>
              <a:t>Medigap</a:t>
            </a:r>
          </a:p>
        </p:txBody>
      </p:sp>
      <p:sp>
        <p:nvSpPr>
          <p:cNvPr id="16" name="Straight Connector 15" title="línea"/>
          <p:cNvSpPr/>
          <p:nvPr/>
        </p:nvSpPr>
        <p:spPr>
          <a:xfrm>
            <a:off x="3032061" y="2168874"/>
            <a:ext cx="2758691"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4" name="Oval 33" title="Círculo"/>
          <p:cNvSpPr/>
          <p:nvPr/>
        </p:nvSpPr>
        <p:spPr>
          <a:xfrm>
            <a:off x="5760235" y="2067461"/>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3" name="Freeform 22"/>
          <p:cNvSpPr/>
          <p:nvPr/>
        </p:nvSpPr>
        <p:spPr>
          <a:xfrm>
            <a:off x="6007322" y="1906947"/>
            <a:ext cx="1785677" cy="478496"/>
          </a:xfrm>
          <a:custGeom>
            <a:avLst/>
            <a:gdLst>
              <a:gd name="connsiteX0" fmla="*/ 0 w 2380902"/>
              <a:gd name="connsiteY0" fmla="*/ 0 h 637995"/>
              <a:gd name="connsiteX1" fmla="*/ 2380902 w 2380902"/>
              <a:gd name="connsiteY1" fmla="*/ 0 h 637995"/>
              <a:gd name="connsiteX2" fmla="*/ 2380902 w 2380902"/>
              <a:gd name="connsiteY2" fmla="*/ 637995 h 637995"/>
              <a:gd name="connsiteX3" fmla="*/ 0 w 2380902"/>
              <a:gd name="connsiteY3" fmla="*/ 637995 h 637995"/>
              <a:gd name="connsiteX4" fmla="*/ 0 w 2380902"/>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902" h="637995">
                <a:moveTo>
                  <a:pt x="0" y="0"/>
                </a:moveTo>
                <a:lnTo>
                  <a:pt x="2380902" y="0"/>
                </a:lnTo>
                <a:lnTo>
                  <a:pt x="2380902"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s-US" sz="2000" b="1" dirty="0"/>
              <a:t>Medicaid</a:t>
            </a:r>
          </a:p>
        </p:txBody>
      </p:sp>
      <p:sp>
        <p:nvSpPr>
          <p:cNvPr id="15" name="Straight Connector 14" title="línea"/>
          <p:cNvSpPr/>
          <p:nvPr/>
        </p:nvSpPr>
        <p:spPr>
          <a:xfrm>
            <a:off x="3054739" y="2681826"/>
            <a:ext cx="2504131"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5" name="Oval 34" title="Círculo"/>
          <p:cNvSpPr/>
          <p:nvPr/>
        </p:nvSpPr>
        <p:spPr>
          <a:xfrm>
            <a:off x="5495657" y="2597870"/>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5" name="Freeform 24"/>
          <p:cNvSpPr/>
          <p:nvPr/>
        </p:nvSpPr>
        <p:spPr>
          <a:xfrm>
            <a:off x="5798312" y="2505270"/>
            <a:ext cx="3082391" cy="478496"/>
          </a:xfrm>
          <a:custGeom>
            <a:avLst/>
            <a:gdLst>
              <a:gd name="connsiteX0" fmla="*/ 0 w 1650280"/>
              <a:gd name="connsiteY0" fmla="*/ 0 h 637995"/>
              <a:gd name="connsiteX1" fmla="*/ 1650280 w 1650280"/>
              <a:gd name="connsiteY1" fmla="*/ 0 h 637995"/>
              <a:gd name="connsiteX2" fmla="*/ 1650280 w 1650280"/>
              <a:gd name="connsiteY2" fmla="*/ 637995 h 637995"/>
              <a:gd name="connsiteX3" fmla="*/ 0 w 1650280"/>
              <a:gd name="connsiteY3" fmla="*/ 637995 h 637995"/>
              <a:gd name="connsiteX4" fmla="*/ 0 w 1650280"/>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280" h="637995">
                <a:moveTo>
                  <a:pt x="0" y="0"/>
                </a:moveTo>
                <a:lnTo>
                  <a:pt x="1650280" y="0"/>
                </a:lnTo>
                <a:lnTo>
                  <a:pt x="1650280"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s-US" sz="2000" b="1" dirty="0"/>
              <a:t>Beneficios para jubilados (generalmente)</a:t>
            </a:r>
          </a:p>
        </p:txBody>
      </p:sp>
      <p:sp>
        <p:nvSpPr>
          <p:cNvPr id="14" name="Straight Connector 13" title="línea"/>
          <p:cNvSpPr/>
          <p:nvPr/>
        </p:nvSpPr>
        <p:spPr>
          <a:xfrm flipV="1">
            <a:off x="3016943" y="3320755"/>
            <a:ext cx="2648118" cy="2203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6" name="Oval 35" title="Círculo"/>
          <p:cNvSpPr/>
          <p:nvPr/>
        </p:nvSpPr>
        <p:spPr>
          <a:xfrm>
            <a:off x="5610197" y="3210288"/>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7" name="Freeform 26"/>
          <p:cNvSpPr/>
          <p:nvPr/>
        </p:nvSpPr>
        <p:spPr>
          <a:xfrm>
            <a:off x="5827422" y="3080857"/>
            <a:ext cx="3053281" cy="478496"/>
          </a:xfrm>
          <a:custGeom>
            <a:avLst/>
            <a:gdLst>
              <a:gd name="connsiteX0" fmla="*/ 0 w 1420602"/>
              <a:gd name="connsiteY0" fmla="*/ 0 h 637995"/>
              <a:gd name="connsiteX1" fmla="*/ 1420602 w 1420602"/>
              <a:gd name="connsiteY1" fmla="*/ 0 h 637995"/>
              <a:gd name="connsiteX2" fmla="*/ 1420602 w 1420602"/>
              <a:gd name="connsiteY2" fmla="*/ 637995 h 637995"/>
              <a:gd name="connsiteX3" fmla="*/ 0 w 1420602"/>
              <a:gd name="connsiteY3" fmla="*/ 637995 h 637995"/>
              <a:gd name="connsiteX4" fmla="*/ 0 w 1420602"/>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602" h="637995">
                <a:moveTo>
                  <a:pt x="0" y="0"/>
                </a:moveTo>
                <a:lnTo>
                  <a:pt x="1420602" y="0"/>
                </a:lnTo>
                <a:lnTo>
                  <a:pt x="1420602"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s-US" sz="2000" b="1" dirty="0"/>
              <a:t>Servicio de Salud Indígena</a:t>
            </a:r>
          </a:p>
        </p:txBody>
      </p:sp>
      <p:sp>
        <p:nvSpPr>
          <p:cNvPr id="13" name="Straight Connector 12" title="línea"/>
          <p:cNvSpPr/>
          <p:nvPr/>
        </p:nvSpPr>
        <p:spPr>
          <a:xfrm>
            <a:off x="3039621" y="3910601"/>
            <a:ext cx="2758691"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7" name="Oval 36" title="Círculo"/>
          <p:cNvSpPr/>
          <p:nvPr/>
        </p:nvSpPr>
        <p:spPr>
          <a:xfrm>
            <a:off x="5714879" y="3798657"/>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9" name="Freeform 28"/>
          <p:cNvSpPr/>
          <p:nvPr/>
        </p:nvSpPr>
        <p:spPr>
          <a:xfrm>
            <a:off x="5959884" y="3665735"/>
            <a:ext cx="2255824" cy="478496"/>
          </a:xfrm>
          <a:custGeom>
            <a:avLst/>
            <a:gdLst>
              <a:gd name="connsiteX0" fmla="*/ 0 w 1578538"/>
              <a:gd name="connsiteY0" fmla="*/ 0 h 637995"/>
              <a:gd name="connsiteX1" fmla="*/ 1578538 w 1578538"/>
              <a:gd name="connsiteY1" fmla="*/ 0 h 637995"/>
              <a:gd name="connsiteX2" fmla="*/ 1578538 w 1578538"/>
              <a:gd name="connsiteY2" fmla="*/ 637995 h 637995"/>
              <a:gd name="connsiteX3" fmla="*/ 0 w 1578538"/>
              <a:gd name="connsiteY3" fmla="*/ 637995 h 637995"/>
              <a:gd name="connsiteX4" fmla="*/ 0 w 1578538"/>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538" h="637995">
                <a:moveTo>
                  <a:pt x="0" y="0"/>
                </a:moveTo>
                <a:lnTo>
                  <a:pt x="1578538" y="0"/>
                </a:lnTo>
                <a:lnTo>
                  <a:pt x="1578538"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s-US" sz="2000" b="1" dirty="0" smtClean="0"/>
              <a:t>TRICARE for Life</a:t>
            </a:r>
          </a:p>
        </p:txBody>
      </p:sp>
      <p:sp>
        <p:nvSpPr>
          <p:cNvPr id="12" name="Straight Connector 11" title="línea"/>
          <p:cNvSpPr/>
          <p:nvPr/>
        </p:nvSpPr>
        <p:spPr>
          <a:xfrm>
            <a:off x="2871216" y="4421931"/>
            <a:ext cx="1310061" cy="99046"/>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8" name="Oval 37" title="Círculo"/>
          <p:cNvSpPr/>
          <p:nvPr/>
        </p:nvSpPr>
        <p:spPr>
          <a:xfrm>
            <a:off x="4030035" y="4444773"/>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31" name="Freeform 30"/>
          <p:cNvSpPr/>
          <p:nvPr/>
        </p:nvSpPr>
        <p:spPr>
          <a:xfrm>
            <a:off x="4199564" y="4303197"/>
            <a:ext cx="4750720" cy="478496"/>
          </a:xfrm>
          <a:custGeom>
            <a:avLst/>
            <a:gdLst>
              <a:gd name="connsiteX0" fmla="*/ 0 w 1757879"/>
              <a:gd name="connsiteY0" fmla="*/ 0 h 637995"/>
              <a:gd name="connsiteX1" fmla="*/ 1757879 w 1757879"/>
              <a:gd name="connsiteY1" fmla="*/ 0 h 637995"/>
              <a:gd name="connsiteX2" fmla="*/ 1757879 w 1757879"/>
              <a:gd name="connsiteY2" fmla="*/ 637995 h 637995"/>
              <a:gd name="connsiteX3" fmla="*/ 0 w 1757879"/>
              <a:gd name="connsiteY3" fmla="*/ 637995 h 637995"/>
              <a:gd name="connsiteX4" fmla="*/ 0 w 1757879"/>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879" h="637995">
                <a:moveTo>
                  <a:pt x="0" y="0"/>
                </a:moveTo>
                <a:lnTo>
                  <a:pt x="1757879" y="0"/>
                </a:lnTo>
                <a:lnTo>
                  <a:pt x="1757879"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s-US" sz="2000" b="1" dirty="0"/>
              <a:t>COBRA, excepto durante el período de coordinación de 30 meses para las personas con ESRD</a:t>
            </a:r>
          </a:p>
        </p:txBody>
      </p:sp>
      <p:sp>
        <p:nvSpPr>
          <p:cNvPr id="4" name="Date Placeholder 3"/>
          <p:cNvSpPr>
            <a:spLocks noGrp="1"/>
          </p:cNvSpPr>
          <p:nvPr>
            <p:ph type="dt" sz="half" idx="2"/>
          </p:nvPr>
        </p:nvSpPr>
        <p:spPr/>
        <p:txBody>
          <a:bodyPr/>
          <a:lstStyle/>
          <a:p>
            <a:r>
              <a:rPr lang="es-US" dirty="0" smtClean="0"/>
              <a:t>Julio de 2017</a:t>
            </a:r>
          </a:p>
        </p:txBody>
      </p:sp>
      <p:sp>
        <p:nvSpPr>
          <p:cNvPr id="5" name="Footer Placeholder 4"/>
          <p:cNvSpPr>
            <a:spLocks noGrp="1"/>
          </p:cNvSpPr>
          <p:nvPr>
            <p:ph type="ftr" sz="quarter" idx="11"/>
          </p:nvPr>
        </p:nvSpPr>
        <p:spPr/>
        <p:txBody>
          <a:bodyPr/>
          <a:lstStyle/>
          <a:p>
            <a:r>
              <a:rPr lang="es-US" dirty="0" smtClean="0"/>
              <a:t>Medicare 101</a:t>
            </a:r>
          </a:p>
        </p:txBody>
      </p:sp>
      <p:sp>
        <p:nvSpPr>
          <p:cNvPr id="6" name="Slide Number Placeholder 5"/>
          <p:cNvSpPr>
            <a:spLocks noGrp="1"/>
          </p:cNvSpPr>
          <p:nvPr>
            <p:ph type="sldNum" sz="quarter" idx="12"/>
          </p:nvPr>
        </p:nvSpPr>
        <p:spPr/>
        <p:txBody>
          <a:bodyPr/>
          <a:lstStyle/>
          <a:p>
            <a:fld id="{F922322E-5CA7-4921-AFEC-52763614E2D4}" type="slidenum">
              <a:rPr lang="en-US" smtClean="0"/>
              <a:pPr/>
              <a:t>85</a:t>
            </a:fld>
            <a:endParaRPr lang="es-US" dirty="0"/>
          </a:p>
        </p:txBody>
      </p:sp>
      <p:pic>
        <p:nvPicPr>
          <p:cNvPr id="32" name="Picture 31" title="Imagen con la palabra Medicar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648" y="1586541"/>
            <a:ext cx="3035291" cy="2983216"/>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32614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6371" y="93125"/>
            <a:ext cx="7886700" cy="478627"/>
          </a:xfrm>
        </p:spPr>
        <p:txBody>
          <a:bodyPr anchor="t"/>
          <a:lstStyle/>
          <a:p>
            <a:r>
              <a:rPr lang="es-US" dirty="0" smtClean="0"/>
              <a:t>¿Cuándo es Medicare el Pagador Secundario (MSP)?</a:t>
            </a:r>
            <a:r>
              <a:rPr dirty="0"/>
              <a:t/>
            </a:r>
            <a:br>
              <a:rPr dirty="0"/>
            </a:br>
            <a:endParaRPr lang="es-US" dirty="0"/>
          </a:p>
        </p:txBody>
      </p:sp>
      <p:sp>
        <p:nvSpPr>
          <p:cNvPr id="2" name="Title 1" title="Text box"/>
          <p:cNvSpPr txBox="1">
            <a:spLocks/>
          </p:cNvSpPr>
          <p:nvPr/>
        </p:nvSpPr>
        <p:spPr>
          <a:xfrm>
            <a:off x="502256" y="722712"/>
            <a:ext cx="5136544" cy="434727"/>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000" dirty="0">
                <a:solidFill>
                  <a:srgbClr val="002060"/>
                </a:solidFill>
                <a:latin typeface="+mn-lt"/>
              </a:rPr>
              <a:t>Algunos tipos de seguros </a:t>
            </a:r>
            <a:r>
              <a:rPr lang="es-US" sz="2000" b="1" dirty="0">
                <a:solidFill>
                  <a:srgbClr val="002060"/>
                </a:solidFill>
                <a:latin typeface="+mn-lt"/>
              </a:rPr>
              <a:t>pagan en primer lugar</a:t>
            </a:r>
          </a:p>
        </p:txBody>
      </p:sp>
      <p:sp>
        <p:nvSpPr>
          <p:cNvPr id="10" name="Title 1" title="text box"/>
          <p:cNvSpPr txBox="1">
            <a:spLocks/>
          </p:cNvSpPr>
          <p:nvPr/>
        </p:nvSpPr>
        <p:spPr>
          <a:xfrm>
            <a:off x="6050609" y="819218"/>
            <a:ext cx="2464743" cy="356515"/>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US" sz="1800" dirty="0">
              <a:solidFill>
                <a:srgbClr val="002060"/>
              </a:solidFill>
              <a:latin typeface="+mn-lt"/>
            </a:endParaRPr>
          </a:p>
          <a:p>
            <a:r>
              <a:rPr lang="es-US" sz="2000" dirty="0">
                <a:solidFill>
                  <a:srgbClr val="002060"/>
                </a:solidFill>
                <a:latin typeface="+mn-lt"/>
              </a:rPr>
              <a:t>Medicare </a:t>
            </a:r>
            <a:r>
              <a:rPr lang="es-US" sz="2000" b="1" dirty="0">
                <a:solidFill>
                  <a:srgbClr val="002060"/>
                </a:solidFill>
                <a:latin typeface="+mn-lt"/>
              </a:rPr>
              <a:t>paga en segundo lugar</a:t>
            </a:r>
            <a:endParaRPr lang="es-US" sz="2000" dirty="0">
              <a:solidFill>
                <a:srgbClr val="002060"/>
              </a:solidFill>
              <a:latin typeface="+mn-lt"/>
            </a:endParaRPr>
          </a:p>
          <a:p>
            <a:endParaRPr lang="es-US" sz="1800" dirty="0">
              <a:solidFill>
                <a:srgbClr val="002060"/>
              </a:solidFill>
              <a:latin typeface="+mn-lt"/>
            </a:endParaRPr>
          </a:p>
        </p:txBody>
      </p:sp>
      <p:pic>
        <p:nvPicPr>
          <p:cNvPr id="11" name="Picture 10" title="Imagen con la palabra Medica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0609" y="1591326"/>
            <a:ext cx="2194011" cy="2156369"/>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sp>
        <p:nvSpPr>
          <p:cNvPr id="3" name="Date Placeholder 2"/>
          <p:cNvSpPr>
            <a:spLocks noGrp="1"/>
          </p:cNvSpPr>
          <p:nvPr>
            <p:ph type="dt" sz="half" idx="2"/>
          </p:nvPr>
        </p:nvSpPr>
        <p:spPr/>
        <p:txBody>
          <a:bodyPr/>
          <a:lstStyle/>
          <a:p>
            <a:r>
              <a:rPr lang="es-US" dirty="0" smtClean="0"/>
              <a:t>Julio de 2017</a:t>
            </a:r>
          </a:p>
        </p:txBody>
      </p:sp>
      <p:sp>
        <p:nvSpPr>
          <p:cNvPr id="5" name="Footer Placeholder 4"/>
          <p:cNvSpPr>
            <a:spLocks noGrp="1"/>
          </p:cNvSpPr>
          <p:nvPr>
            <p:ph type="ftr" sz="quarter" idx="11"/>
          </p:nvPr>
        </p:nvSpPr>
        <p:spPr/>
        <p:txBody>
          <a:bodyPr/>
          <a:lstStyle/>
          <a:p>
            <a:r>
              <a:rPr lang="es-US" dirty="0" smtClean="0"/>
              <a:t>Medicare 101</a:t>
            </a:r>
          </a:p>
        </p:txBody>
      </p:sp>
      <p:sp>
        <p:nvSpPr>
          <p:cNvPr id="6" name="Slide Number Placeholder 5"/>
          <p:cNvSpPr>
            <a:spLocks noGrp="1"/>
          </p:cNvSpPr>
          <p:nvPr>
            <p:ph type="sldNum" sz="quarter" idx="12"/>
          </p:nvPr>
        </p:nvSpPr>
        <p:spPr/>
        <p:txBody>
          <a:bodyPr/>
          <a:lstStyle/>
          <a:p>
            <a:fld id="{F922322E-5CA7-4921-AFEC-52763614E2D4}" type="slidenum">
              <a:rPr lang="en-US" smtClean="0"/>
              <a:pPr/>
              <a:t>86</a:t>
            </a:fld>
            <a:endParaRPr lang="es-US" dirty="0"/>
          </a:p>
        </p:txBody>
      </p:sp>
      <p:pic>
        <p:nvPicPr>
          <p:cNvPr id="4" name="Picture 3" descr="gráfica con tipos de seguro de cuando Medicare es pagador secundari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255" y="1157439"/>
            <a:ext cx="5400289" cy="3676634"/>
          </a:xfrm>
          <a:prstGeom prst="rect">
            <a:avLst/>
          </a:prstGeom>
        </p:spPr>
      </p:pic>
    </p:spTree>
    <p:extLst>
      <p:ext uri="{BB962C8B-B14F-4D97-AF65-F5344CB8AC3E}">
        <p14:creationId xmlns:p14="http://schemas.microsoft.com/office/powerpoint/2010/main" val="7046247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19" y="89533"/>
            <a:ext cx="7886700" cy="478627"/>
          </a:xfrm>
        </p:spPr>
        <p:txBody>
          <a:bodyPr>
            <a:normAutofit fontScale="90000"/>
          </a:bodyPr>
          <a:lstStyle/>
          <a:p>
            <a:r>
              <a:rPr lang="es-US" sz="2600" dirty="0"/>
              <a:t>Medicare y Planes de Salud Grupal del </a:t>
            </a:r>
            <a:r>
              <a:rPr lang="es-US" sz="2600" dirty="0" smtClean="0"/>
              <a:t/>
            </a:r>
            <a:br>
              <a:rPr lang="es-US" sz="2600" dirty="0" smtClean="0"/>
            </a:br>
            <a:r>
              <a:rPr lang="es-US" sz="2600" dirty="0" smtClean="0"/>
              <a:t>Empleador </a:t>
            </a:r>
            <a:r>
              <a:rPr lang="es-US" sz="2600" dirty="0"/>
              <a:t>(EGHP), ¿quién paga primero?</a:t>
            </a:r>
          </a:p>
        </p:txBody>
      </p:sp>
      <p:sp>
        <p:nvSpPr>
          <p:cNvPr id="7" name="Title 1"/>
          <p:cNvSpPr txBox="1">
            <a:spLocks/>
          </p:cNvSpPr>
          <p:nvPr/>
        </p:nvSpPr>
        <p:spPr>
          <a:xfrm>
            <a:off x="186578" y="723728"/>
            <a:ext cx="4293303" cy="329527"/>
          </a:xfrm>
          <a:prstGeom prst="rect">
            <a:avLst/>
          </a:prstGeom>
        </p:spPr>
        <p:txBody>
          <a:bodyPr vert="horz" lIns="68580" tIns="34291" rIns="68580" bIns="34291"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2000" b="1" dirty="0">
                <a:solidFill>
                  <a:srgbClr val="002060"/>
                </a:solidFill>
                <a:latin typeface="+mn-lt"/>
              </a:rPr>
              <a:t>Medicare paga en primer lugar si usted tiene</a:t>
            </a:r>
          </a:p>
        </p:txBody>
      </p:sp>
      <p:grpSp>
        <p:nvGrpSpPr>
          <p:cNvPr id="3" name="Group 2" descr="Imagen con la palabra Medicare y con explicación de planes de salud grupal del empleador"/>
          <p:cNvGrpSpPr/>
          <p:nvPr/>
        </p:nvGrpSpPr>
        <p:grpSpPr>
          <a:xfrm>
            <a:off x="71013" y="1016280"/>
            <a:ext cx="8856423" cy="3683443"/>
            <a:chOff x="71013" y="1025072"/>
            <a:chExt cx="8856423" cy="3683443"/>
          </a:xfrm>
        </p:grpSpPr>
        <p:pic>
          <p:nvPicPr>
            <p:cNvPr id="9" name="Picture 8" title="Imagen con la palabra Medicar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13" y="1497351"/>
              <a:ext cx="2668328" cy="2622548"/>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sp>
          <p:nvSpPr>
            <p:cNvPr id="8" name="Straight Connector 7" title="línea"/>
            <p:cNvSpPr/>
            <p:nvPr/>
          </p:nvSpPr>
          <p:spPr>
            <a:xfrm flipV="1">
              <a:off x="1949117" y="1287951"/>
              <a:ext cx="1215191" cy="513375"/>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21" name="Oval 20" title="Círculo"/>
            <p:cNvSpPr/>
            <p:nvPr/>
          </p:nvSpPr>
          <p:spPr>
            <a:xfrm>
              <a:off x="2991213" y="1205420"/>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TextBox 9"/>
            <p:cNvSpPr txBox="1"/>
            <p:nvPr/>
          </p:nvSpPr>
          <p:spPr>
            <a:xfrm>
              <a:off x="3196087" y="1025072"/>
              <a:ext cx="5731349" cy="338554"/>
            </a:xfrm>
            <a:prstGeom prst="rect">
              <a:avLst/>
            </a:prstGeom>
            <a:noFill/>
            <a:ln>
              <a:solidFill>
                <a:schemeClr val="dk2">
                  <a:shade val="60000"/>
                  <a:hueOff val="0"/>
                  <a:satOff val="0"/>
                  <a:lumOff val="0"/>
                </a:schemeClr>
              </a:solidFill>
            </a:ln>
          </p:spPr>
          <p:txBody>
            <a:bodyPr wrap="square" rtlCol="0" anchor="t">
              <a:spAutoFit/>
            </a:bodyPr>
            <a:lstStyle/>
            <a:p>
              <a:pPr lvl="0"/>
              <a:r>
                <a:rPr lang="es-US" sz="1600" dirty="0"/>
                <a:t>65 años o más y cobertura de jubilado;</a:t>
              </a:r>
            </a:p>
          </p:txBody>
        </p:sp>
        <p:sp>
          <p:nvSpPr>
            <p:cNvPr id="11" name="Straight Connector 10" title="línea"/>
            <p:cNvSpPr/>
            <p:nvPr/>
          </p:nvSpPr>
          <p:spPr>
            <a:xfrm>
              <a:off x="2490538" y="1989776"/>
              <a:ext cx="705549" cy="5092"/>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9" name="Oval 18" title="Círculo"/>
            <p:cNvSpPr/>
            <p:nvPr/>
          </p:nvSpPr>
          <p:spPr>
            <a:xfrm>
              <a:off x="3007103" y="1903775"/>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2" name="TextBox 11" title="Agrupación que explica cuándo Medicare paga antes de los planes de salud grupales del empleador"/>
            <p:cNvSpPr txBox="1"/>
            <p:nvPr/>
          </p:nvSpPr>
          <p:spPr>
            <a:xfrm>
              <a:off x="3196087" y="1501620"/>
              <a:ext cx="5731347" cy="830997"/>
            </a:xfrm>
            <a:prstGeom prst="rect">
              <a:avLst/>
            </a:prstGeom>
            <a:noFill/>
            <a:ln>
              <a:solidFill>
                <a:schemeClr val="dk2">
                  <a:shade val="60000"/>
                  <a:hueOff val="0"/>
                  <a:satOff val="0"/>
                  <a:lumOff val="0"/>
                </a:schemeClr>
              </a:solidFill>
            </a:ln>
          </p:spPr>
          <p:txBody>
            <a:bodyPr wrap="square" rtlCol="0">
              <a:spAutoFit/>
            </a:bodyPr>
            <a:lstStyle/>
            <a:p>
              <a:r>
                <a:rPr lang="es-US" sz="1600" dirty="0"/>
                <a:t>65 años o más y posee una cobertura de </a:t>
              </a:r>
              <a:r>
                <a:rPr lang="es-US" sz="1600" b="1" dirty="0"/>
                <a:t>planes de salud grupal del empleador</a:t>
              </a:r>
              <a:r>
                <a:rPr lang="es-US" sz="1600" dirty="0"/>
                <a:t> </a:t>
              </a:r>
              <a:r>
                <a:rPr lang="es-US" sz="1600" b="1" dirty="0"/>
                <a:t>(EGHP)</a:t>
              </a:r>
              <a:r>
                <a:rPr lang="es-US" sz="1600" dirty="0"/>
                <a:t> a través de su actual empleo, ya sea propio o de su cónyuge, y el empleador tiene menos de 20 empleados;</a:t>
              </a:r>
            </a:p>
          </p:txBody>
        </p:sp>
        <p:sp>
          <p:nvSpPr>
            <p:cNvPr id="14" name="Straight Connector 13" title="línea"/>
            <p:cNvSpPr/>
            <p:nvPr/>
          </p:nvSpPr>
          <p:spPr>
            <a:xfrm flipV="1">
              <a:off x="2686051" y="3051708"/>
              <a:ext cx="510036" cy="11744"/>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8" name="Oval 17" title="Círculo"/>
            <p:cNvSpPr/>
            <p:nvPr/>
          </p:nvSpPr>
          <p:spPr>
            <a:xfrm>
              <a:off x="3028951" y="2956822"/>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3" name="TextBox 12"/>
            <p:cNvSpPr txBox="1"/>
            <p:nvPr/>
          </p:nvSpPr>
          <p:spPr>
            <a:xfrm>
              <a:off x="3196085" y="2566459"/>
              <a:ext cx="5731347" cy="830997"/>
            </a:xfrm>
            <a:prstGeom prst="rect">
              <a:avLst/>
            </a:prstGeom>
            <a:noFill/>
            <a:ln>
              <a:solidFill>
                <a:schemeClr val="dk2">
                  <a:shade val="60000"/>
                  <a:hueOff val="0"/>
                  <a:satOff val="0"/>
                  <a:lumOff val="0"/>
                </a:schemeClr>
              </a:solidFill>
            </a:ln>
          </p:spPr>
          <p:txBody>
            <a:bodyPr wrap="square" rtlCol="0">
              <a:spAutoFit/>
            </a:bodyPr>
            <a:lstStyle/>
            <a:p>
              <a:r>
                <a:rPr lang="es-US" sz="1600" dirty="0"/>
                <a:t>menos de 65 años, con una </a:t>
              </a:r>
              <a:r>
                <a:rPr lang="es-US" sz="1600" b="1" dirty="0" smtClean="0"/>
                <a:t>incapacidad </a:t>
              </a:r>
              <a:r>
                <a:rPr lang="es-US" sz="1600" dirty="0"/>
                <a:t>y tiene una cobertura </a:t>
              </a:r>
              <a:r>
                <a:rPr lang="es-US" sz="1600" b="1" dirty="0"/>
                <a:t>EGHP </a:t>
              </a:r>
              <a:r>
                <a:rPr lang="es-US" sz="1600" dirty="0"/>
                <a:t>a través de su empleo </a:t>
              </a:r>
              <a:r>
                <a:rPr lang="es-US" sz="1600" b="1" dirty="0"/>
                <a:t>actual </a:t>
              </a:r>
              <a:r>
                <a:rPr lang="es-US" sz="1600" dirty="0"/>
                <a:t>(suyo o el de un miembro de su familia);</a:t>
              </a:r>
            </a:p>
          </p:txBody>
        </p:sp>
        <p:sp>
          <p:nvSpPr>
            <p:cNvPr id="16" name="Straight Connector 15" title="línea"/>
            <p:cNvSpPr/>
            <p:nvPr/>
          </p:nvSpPr>
          <p:spPr>
            <a:xfrm flipV="1">
              <a:off x="1600201" y="4119899"/>
              <a:ext cx="1595886"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7" name="Oval 16" title="Círculo"/>
            <p:cNvSpPr/>
            <p:nvPr/>
          </p:nvSpPr>
          <p:spPr>
            <a:xfrm>
              <a:off x="3015277" y="4017830"/>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5" name="TextBox 14"/>
            <p:cNvSpPr txBox="1"/>
            <p:nvPr/>
          </p:nvSpPr>
          <p:spPr>
            <a:xfrm>
              <a:off x="3196087" y="3631297"/>
              <a:ext cx="5731347" cy="1077218"/>
            </a:xfrm>
            <a:prstGeom prst="rect">
              <a:avLst/>
            </a:prstGeom>
            <a:noFill/>
            <a:ln>
              <a:solidFill>
                <a:schemeClr val="dk2">
                  <a:shade val="60000"/>
                  <a:hueOff val="0"/>
                  <a:satOff val="0"/>
                  <a:lumOff val="0"/>
                </a:schemeClr>
              </a:solidFill>
            </a:ln>
          </p:spPr>
          <p:txBody>
            <a:bodyPr wrap="square" rtlCol="0">
              <a:spAutoFit/>
            </a:bodyPr>
            <a:lstStyle/>
            <a:p>
              <a:r>
                <a:rPr lang="es-US" sz="1600" dirty="0"/>
                <a:t>elegibilidad para Medicare debido a que tiene una </a:t>
              </a:r>
              <a:r>
                <a:rPr lang="es-US" sz="1600" b="1" dirty="0"/>
                <a:t>enfermedad renal en etapa terminal (</a:t>
              </a:r>
              <a:r>
                <a:rPr lang="es-US" sz="1600" b="1" dirty="0" smtClean="0"/>
                <a:t>ESRD</a:t>
              </a:r>
              <a:r>
                <a:rPr lang="es-US" sz="1600" b="1" dirty="0"/>
                <a:t>) </a:t>
              </a:r>
              <a:r>
                <a:rPr lang="es-US" sz="1600" dirty="0"/>
                <a:t>y tiene cobertura para </a:t>
              </a:r>
              <a:r>
                <a:rPr lang="es-US" sz="1600" b="1" dirty="0"/>
                <a:t>EGHP </a:t>
              </a:r>
              <a:r>
                <a:rPr lang="es-US" sz="1600" dirty="0"/>
                <a:t>cuando finaliza el período de coordinación de 30 meses, o si ya tenía Medicare como seguro primario antes de contraer una ESRD.  </a:t>
              </a:r>
            </a:p>
          </p:txBody>
        </p:sp>
      </p:grpSp>
      <p:sp>
        <p:nvSpPr>
          <p:cNvPr id="6" name="Date Placeholder 5"/>
          <p:cNvSpPr>
            <a:spLocks noGrp="1"/>
          </p:cNvSpPr>
          <p:nvPr>
            <p:ph type="dt" sz="half" idx="2"/>
          </p:nvPr>
        </p:nvSpPr>
        <p:spPr/>
        <p:txBody>
          <a:bodyPr/>
          <a:lstStyle/>
          <a:p>
            <a:r>
              <a:rPr lang="es-US" dirty="0" smtClean="0"/>
              <a:t>Julio de 2017</a:t>
            </a:r>
            <a:endParaRPr lang="es-US" dirty="0"/>
          </a:p>
        </p:txBody>
      </p:sp>
      <p:sp>
        <p:nvSpPr>
          <p:cNvPr id="4" name="Footer Placeholder 3"/>
          <p:cNvSpPr>
            <a:spLocks noGrp="1"/>
          </p:cNvSpPr>
          <p:nvPr>
            <p:ph type="ftr" sz="quarter" idx="11"/>
          </p:nvPr>
        </p:nvSpPr>
        <p:spPr/>
        <p:txBody>
          <a:bodyPr/>
          <a:lstStyle/>
          <a:p>
            <a:r>
              <a:rPr lang="es-US" dirty="0" smtClean="0"/>
              <a:t>Medicare 101</a:t>
            </a:r>
            <a:endParaRPr lang="es-US" dirty="0"/>
          </a:p>
        </p:txBody>
      </p:sp>
      <p:sp>
        <p:nvSpPr>
          <p:cNvPr id="5" name="Slide Number Placeholder 4"/>
          <p:cNvSpPr>
            <a:spLocks noGrp="1"/>
          </p:cNvSpPr>
          <p:nvPr>
            <p:ph type="sldNum" sz="quarter" idx="12"/>
          </p:nvPr>
        </p:nvSpPr>
        <p:spPr/>
        <p:txBody>
          <a:bodyPr/>
          <a:lstStyle/>
          <a:p>
            <a:fld id="{D3B75908-2BC4-4CCC-BE4B-63652A0FD379}" type="slidenum">
              <a:rPr lang="en-US" smtClean="0"/>
              <a:t>87</a:t>
            </a:fld>
            <a:endParaRPr lang="es-US" dirty="0"/>
          </a:p>
        </p:txBody>
      </p:sp>
    </p:spTree>
    <p:extLst>
      <p:ext uri="{BB962C8B-B14F-4D97-AF65-F5344CB8AC3E}">
        <p14:creationId xmlns:p14="http://schemas.microsoft.com/office/powerpoint/2010/main" val="39787883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6" y="1159330"/>
            <a:ext cx="3300756" cy="3521529"/>
          </a:xfrm>
          <a:prstGeom prst="rect">
            <a:avLst/>
          </a:prstGeom>
          <a:solidFill>
            <a:schemeClr val="bg1">
              <a:alpha val="85000"/>
            </a:schemeClr>
          </a:solidFill>
        </p:spPr>
        <p:txBody>
          <a:bodyPr>
            <a:normAutofit fontScale="85000" lnSpcReduction="20000"/>
          </a:bodyPr>
          <a:lstStyle/>
          <a:p>
            <a:pPr marL="1120323" indent="-342883">
              <a:spcBef>
                <a:spcPts val="451"/>
              </a:spcBef>
              <a:buFont typeface="Wingdings" panose="05000000000000000000" pitchFamily="2" charset="2"/>
              <a:buChar char="§"/>
            </a:pPr>
            <a:endParaRPr lang="es-US" b="1" dirty="0">
              <a:solidFill>
                <a:schemeClr val="tx2">
                  <a:lumMod val="75000"/>
                </a:schemeClr>
              </a:solidFill>
            </a:endParaRPr>
          </a:p>
          <a:p>
            <a:pPr marL="1120323" indent="-342883">
              <a:spcBef>
                <a:spcPts val="451"/>
              </a:spcBef>
              <a:buFont typeface="Wingdings" panose="05000000000000000000" pitchFamily="2" charset="2"/>
              <a:buChar char="§"/>
            </a:pPr>
            <a:r>
              <a:rPr lang="es-US" b="1" dirty="0">
                <a:solidFill>
                  <a:schemeClr val="tx2">
                    <a:lumMod val="75000"/>
                  </a:schemeClr>
                </a:solidFill>
              </a:rPr>
              <a:t>¿Se trata de fraude, desperdicios o abuso?</a:t>
            </a:r>
          </a:p>
          <a:p>
            <a:pPr marL="1120323" indent="-342883">
              <a:spcBef>
                <a:spcPts val="451"/>
              </a:spcBef>
              <a:buFont typeface="Wingdings" panose="05000000000000000000" pitchFamily="2" charset="2"/>
              <a:buChar char="§"/>
            </a:pPr>
            <a:r>
              <a:rPr lang="es-US" b="1" dirty="0">
                <a:solidFill>
                  <a:schemeClr val="tx2">
                    <a:lumMod val="75000"/>
                  </a:schemeClr>
                </a:solidFill>
              </a:rPr>
              <a:t>La Patrulla Medicare de Adultos Mayores </a:t>
            </a:r>
          </a:p>
          <a:p>
            <a:pPr marL="1120323" indent="-342883">
              <a:spcBef>
                <a:spcPts val="451"/>
              </a:spcBef>
              <a:buFont typeface="Wingdings" panose="05000000000000000000" pitchFamily="2" charset="2"/>
              <a:buChar char="§"/>
            </a:pPr>
            <a:r>
              <a:rPr lang="es-US" b="1" dirty="0">
                <a:solidFill>
                  <a:schemeClr val="tx2">
                    <a:lumMod val="75000"/>
                  </a:schemeClr>
                </a:solidFill>
              </a:rPr>
              <a:t>Las 4 R</a:t>
            </a:r>
          </a:p>
          <a:p>
            <a:pPr marL="1120323" indent="-342883">
              <a:spcBef>
                <a:spcPts val="451"/>
              </a:spcBef>
              <a:buFont typeface="Wingdings" panose="05000000000000000000" pitchFamily="2" charset="2"/>
              <a:buChar char="§"/>
            </a:pPr>
            <a:r>
              <a:rPr lang="es-US" b="1" dirty="0">
                <a:solidFill>
                  <a:schemeClr val="tx2">
                    <a:lumMod val="75000"/>
                  </a:schemeClr>
                </a:solidFill>
              </a:rPr>
              <a:t>Dónde reportar fraude, desperdicios y abuso</a:t>
            </a:r>
          </a:p>
          <a:p>
            <a:pPr marL="0" indent="0">
              <a:spcBef>
                <a:spcPts val="451"/>
              </a:spcBef>
              <a:buNone/>
            </a:pPr>
            <a:endParaRPr lang="es-US" b="1" dirty="0"/>
          </a:p>
        </p:txBody>
      </p:sp>
      <p:sp>
        <p:nvSpPr>
          <p:cNvPr id="7" name="Title 3"/>
          <p:cNvSpPr>
            <a:spLocks noGrp="1"/>
          </p:cNvSpPr>
          <p:nvPr>
            <p:ph type="title" idx="4294967295"/>
          </p:nvPr>
        </p:nvSpPr>
        <p:spPr>
          <a:xfrm>
            <a:off x="0" y="0"/>
            <a:ext cx="7461956" cy="1085850"/>
          </a:xfrm>
          <a:prstGeom prst="rect">
            <a:avLst/>
          </a:prstGeom>
        </p:spPr>
        <p:txBody>
          <a:bodyPr anchor="ctr"/>
          <a:lstStyle/>
          <a:p>
            <a:r>
              <a:rPr lang="es-US" sz="3200" b="1" dirty="0"/>
              <a:t>Lección 4: Cómo detectar y reportar fraude, desperdicios y abuso   </a:t>
            </a:r>
          </a:p>
        </p:txBody>
      </p:sp>
      <p:sp>
        <p:nvSpPr>
          <p:cNvPr id="10" name="Date Placeholder 9"/>
          <p:cNvSpPr>
            <a:spLocks noGrp="1"/>
          </p:cNvSpPr>
          <p:nvPr>
            <p:ph type="dt" sz="half" idx="10"/>
          </p:nvPr>
        </p:nvSpPr>
        <p:spPr/>
        <p:txBody>
          <a:bodyPr/>
          <a:lstStyle/>
          <a:p>
            <a:r>
              <a:rPr lang="es-US" dirty="0">
                <a:solidFill>
                  <a:prstClr val="black">
                    <a:tint val="75000"/>
                  </a:prstClr>
                </a:solidFill>
              </a:rPr>
              <a:t>Julio de 2017</a:t>
            </a:r>
          </a:p>
        </p:txBody>
      </p:sp>
      <p:sp>
        <p:nvSpPr>
          <p:cNvPr id="11" name="Footer Placeholder 10"/>
          <p:cNvSpPr>
            <a:spLocks noGrp="1"/>
          </p:cNvSpPr>
          <p:nvPr>
            <p:ph type="ftr" sz="quarter" idx="11"/>
          </p:nvPr>
        </p:nvSpPr>
        <p:spPr/>
        <p:txBody>
          <a:bodyPr/>
          <a:lstStyle/>
          <a:p>
            <a:r>
              <a:rPr lang="es-US" dirty="0">
                <a:solidFill>
                  <a:prstClr val="black">
                    <a:tint val="75000"/>
                  </a:prstClr>
                </a:solidFill>
              </a:rPr>
              <a:t>Medicare 101</a:t>
            </a:r>
          </a:p>
        </p:txBody>
      </p:sp>
      <p:sp>
        <p:nvSpPr>
          <p:cNvPr id="12" name="Slide Number Placeholder 11"/>
          <p:cNvSpPr>
            <a:spLocks noGrp="1"/>
          </p:cNvSpPr>
          <p:nvPr>
            <p:ph type="sldNum" sz="quarter" idx="12"/>
          </p:nvPr>
        </p:nvSpPr>
        <p:spPr/>
        <p:txBody>
          <a:bodyPr/>
          <a:lstStyle/>
          <a:p>
            <a:fld id="{7B3B7BDD-940E-F142-917B-04B867A4ECC6}" type="slidenum">
              <a:rPr lang="en-US" smtClean="0">
                <a:solidFill>
                  <a:prstClr val="black">
                    <a:tint val="75000"/>
                  </a:prstClr>
                </a:solidFill>
              </a:rPr>
              <a:pPr/>
              <a:t>88</a:t>
            </a:fld>
            <a:endParaRPr lang="es-US" dirty="0">
              <a:solidFill>
                <a:prstClr val="black">
                  <a:tint val="75000"/>
                </a:prstClr>
              </a:solidFill>
            </a:endParaRPr>
          </a:p>
        </p:txBody>
      </p:sp>
      <p:pic>
        <p:nvPicPr>
          <p:cNvPr id="2" name="pUHg573KqGY" descr="Video hablando sobre diferentes casos de fraude, desperdicios y abusos "/>
          <p:cNvPicPr>
            <a:picLocks noRot="1" noChangeAspect="1"/>
          </p:cNvPicPr>
          <p:nvPr>
            <a:videoFile r:link="rId1"/>
          </p:nvPr>
        </p:nvPicPr>
        <p:blipFill>
          <a:blip r:embed="rId4"/>
          <a:stretch>
            <a:fillRect/>
          </a:stretch>
        </p:blipFill>
        <p:spPr>
          <a:xfrm>
            <a:off x="3300762" y="1304746"/>
            <a:ext cx="5766444" cy="3243625"/>
          </a:xfrm>
          <a:prstGeom prst="rect">
            <a:avLst/>
          </a:prstGeom>
        </p:spPr>
      </p:pic>
    </p:spTree>
    <p:extLst>
      <p:ext uri="{BB962C8B-B14F-4D97-AF65-F5344CB8AC3E}">
        <p14:creationId xmlns:p14="http://schemas.microsoft.com/office/powerpoint/2010/main" val="28785706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1531" y="-30718"/>
            <a:ext cx="7886700" cy="685800"/>
          </a:xfrm>
        </p:spPr>
        <p:txBody>
          <a:bodyPr>
            <a:normAutofit fontScale="90000"/>
          </a:bodyPr>
          <a:lstStyle/>
          <a:p>
            <a:r>
              <a:rPr lang="es-US" dirty="0" smtClean="0"/>
              <a:t>¿Se trata de fraude, desperdicios o abuso? </a:t>
            </a:r>
            <a:br>
              <a:rPr lang="es-US" dirty="0" smtClean="0"/>
            </a:br>
            <a:r>
              <a:rPr lang="es-US" dirty="0" smtClean="0"/>
              <a:t>¿Cuál es la diferencia? </a:t>
            </a:r>
          </a:p>
        </p:txBody>
      </p:sp>
      <p:sp>
        <p:nvSpPr>
          <p:cNvPr id="15" name="Content Placeholder 2"/>
          <p:cNvSpPr txBox="1">
            <a:spLocks/>
          </p:cNvSpPr>
          <p:nvPr/>
        </p:nvSpPr>
        <p:spPr>
          <a:xfrm>
            <a:off x="314326" y="754735"/>
            <a:ext cx="8515351" cy="4012532"/>
          </a:xfrm>
          <a:prstGeom prst="rect">
            <a:avLst/>
          </a:prstGeom>
        </p:spPr>
        <p:txBody>
          <a:bodyPr>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s-US" sz="2600" dirty="0"/>
              <a:t>No todos los pagos indebidos son fraude pero todos los pagos realizados a causa de un fraude son indebidos.</a:t>
            </a:r>
          </a:p>
          <a:p>
            <a:pPr marL="0" indent="0">
              <a:buNone/>
            </a:pPr>
            <a:endParaRPr lang="es-US" sz="2000" dirty="0"/>
          </a:p>
          <a:p>
            <a:pPr marL="0" indent="0">
              <a:buNone/>
            </a:pPr>
            <a:endParaRPr lang="es-US" sz="2000" dirty="0"/>
          </a:p>
          <a:p>
            <a:pPr marL="0" indent="0">
              <a:buNone/>
            </a:pPr>
            <a:endParaRPr lang="es-US" sz="2800" dirty="0"/>
          </a:p>
          <a:p>
            <a:pPr marL="0" indent="0">
              <a:buNone/>
            </a:pPr>
            <a:endParaRPr lang="es-US" sz="2800" dirty="0"/>
          </a:p>
          <a:p>
            <a:r>
              <a:rPr lang="es-US" sz="2600" dirty="0"/>
              <a:t>CMS se ocupa de todas las causas de pagos indebido, desde errores honestos hasta engaño intencional.</a:t>
            </a:r>
          </a:p>
          <a:p>
            <a:r>
              <a:rPr lang="es-US" sz="2600" dirty="0"/>
              <a:t>El error más frecuente es la documentación insuficiente.</a:t>
            </a:r>
          </a:p>
          <a:p>
            <a:endParaRPr lang="es-US" dirty="0"/>
          </a:p>
          <a:p>
            <a:endParaRPr lang="es-US" dirty="0"/>
          </a:p>
        </p:txBody>
      </p:sp>
      <p:sp>
        <p:nvSpPr>
          <p:cNvPr id="19" name="Date Placeholder 18"/>
          <p:cNvSpPr>
            <a:spLocks noGrp="1"/>
          </p:cNvSpPr>
          <p:nvPr>
            <p:ph type="dt" sz="half" idx="10"/>
          </p:nvPr>
        </p:nvSpPr>
        <p:spPr/>
        <p:txBody>
          <a:bodyPr/>
          <a:lstStyle/>
          <a:p>
            <a:r>
              <a:rPr lang="es-US" dirty="0" smtClean="0"/>
              <a:t>Julio de 2017</a:t>
            </a:r>
          </a:p>
        </p:txBody>
      </p:sp>
      <p:sp>
        <p:nvSpPr>
          <p:cNvPr id="22" name="Footer Placeholder 21"/>
          <p:cNvSpPr>
            <a:spLocks noGrp="1"/>
          </p:cNvSpPr>
          <p:nvPr>
            <p:ph type="ftr" sz="quarter" idx="11"/>
          </p:nvPr>
        </p:nvSpPr>
        <p:spPr/>
        <p:txBody>
          <a:bodyPr/>
          <a:lstStyle/>
          <a:p>
            <a:r>
              <a:rPr lang="es-US" dirty="0" smtClean="0"/>
              <a:t>Medicare 101</a:t>
            </a:r>
          </a:p>
        </p:txBody>
      </p:sp>
      <p:sp>
        <p:nvSpPr>
          <p:cNvPr id="23" name="Slide Number Placeholder 22"/>
          <p:cNvSpPr>
            <a:spLocks noGrp="1"/>
          </p:cNvSpPr>
          <p:nvPr>
            <p:ph type="sldNum" sz="quarter" idx="12"/>
          </p:nvPr>
        </p:nvSpPr>
        <p:spPr/>
        <p:txBody>
          <a:bodyPr/>
          <a:lstStyle/>
          <a:p>
            <a:fld id="{F62912B7-67D0-4C7F-B2EE-F336CB0BE48F}" type="slidenum">
              <a:rPr lang="en-US" smtClean="0"/>
              <a:t>89</a:t>
            </a:fld>
            <a:endParaRPr lang="es-US" dirty="0"/>
          </a:p>
        </p:txBody>
      </p:sp>
      <p:pic>
        <p:nvPicPr>
          <p:cNvPr id="5" name="Picture 4" descr="Gráfica con flechas con las palabras:&#10;Errores, Desperdicio, Abuso y Frau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20" y="1592075"/>
            <a:ext cx="7155472" cy="1801538"/>
          </a:xfrm>
          <a:prstGeom prst="rect">
            <a:avLst/>
          </a:prstGeom>
        </p:spPr>
      </p:pic>
    </p:spTree>
    <p:extLst>
      <p:ext uri="{BB962C8B-B14F-4D97-AF65-F5344CB8AC3E}">
        <p14:creationId xmlns:p14="http://schemas.microsoft.com/office/powerpoint/2010/main" val="20959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Parte A: Lo que paga en 2017</a:t>
            </a:r>
          </a:p>
        </p:txBody>
      </p:sp>
      <p:grpSp>
        <p:nvGrpSpPr>
          <p:cNvPr id="14" name="Group 13" title="Parte A Icono "/>
          <p:cNvGrpSpPr/>
          <p:nvPr/>
        </p:nvGrpSpPr>
        <p:grpSpPr>
          <a:xfrm>
            <a:off x="266259" y="2190951"/>
            <a:ext cx="1521267" cy="1215474"/>
            <a:chOff x="226658" y="2607645"/>
            <a:chExt cx="1521267" cy="1215473"/>
          </a:xfrm>
        </p:grpSpPr>
        <p:pic>
          <p:nvPicPr>
            <p:cNvPr id="15" name="Picture 14" title="Parte A ico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6" name="TextBox 15"/>
            <p:cNvSpPr txBox="1"/>
            <p:nvPr/>
          </p:nvSpPr>
          <p:spPr>
            <a:xfrm>
              <a:off x="226658" y="3107153"/>
              <a:ext cx="1521267" cy="715965"/>
            </a:xfrm>
            <a:prstGeom prst="rect">
              <a:avLst/>
            </a:prstGeom>
            <a:noFill/>
          </p:spPr>
          <p:txBody>
            <a:bodyPr wrap="square" rtlCol="0">
              <a:spAutoFit/>
            </a:bodyPr>
            <a:lstStyle/>
            <a:p>
              <a:pPr algn="ctr"/>
              <a:r>
                <a:rPr lang="es-US" sz="1351" b="1" dirty="0">
                  <a:solidFill>
                    <a:schemeClr val="tx2"/>
                  </a:solidFill>
                </a:rPr>
                <a:t>Parte A</a:t>
              </a:r>
            </a:p>
            <a:p>
              <a:pPr algn="ctr"/>
              <a:r>
                <a:rPr lang="es-US" sz="1351" dirty="0">
                  <a:solidFill>
                    <a:schemeClr val="tx2"/>
                  </a:solidFill>
                </a:rPr>
                <a:t>Seguro de Hospital</a:t>
              </a:r>
            </a:p>
            <a:p>
              <a:pPr algn="ctr"/>
              <a:endParaRPr lang="es-US" sz="1351" dirty="0">
                <a:solidFill>
                  <a:schemeClr val="tx2"/>
                </a:solidFill>
              </a:endParaRPr>
            </a:p>
          </p:txBody>
        </p:sp>
      </p:grpSp>
      <p:sp>
        <p:nvSpPr>
          <p:cNvPr id="9" name="Content Placeholder 2" descr="Parte A: el seguro de hospital ayuda a cubrir&#10;Atención hospitalaria para pacientes internados&#10;Cuidado en un centro de enfermería especializada (SNF)&#10;Sangre (paciente interno)&#10;Ciertos cuidados hospitalarios no religiosos y no médicos en instituciones religiosas no médicas aprobadas (RNHCI)&#10;Cuidado de salud en el hogar&#10;Cuidado de hospicio" title="Lista de cobertura bajo Original Medicare Parte A: cobertura de seguro hospitalario"/>
          <p:cNvSpPr txBox="1">
            <a:spLocks/>
          </p:cNvSpPr>
          <p:nvPr/>
        </p:nvSpPr>
        <p:spPr>
          <a:xfrm>
            <a:off x="1801505" y="1005091"/>
            <a:ext cx="6832543" cy="3560748"/>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US" sz="1800" b="1" dirty="0">
                <a:solidFill>
                  <a:prstClr val="black"/>
                </a:solidFill>
              </a:rPr>
              <a:t>Prima: </a:t>
            </a:r>
            <a:r>
              <a:rPr lang="es-US" sz="1800" dirty="0">
                <a:solidFill>
                  <a:prstClr val="black"/>
                </a:solidFill>
              </a:rPr>
              <a:t>Ninguna prima para la mayoría de las personas.</a:t>
            </a:r>
          </a:p>
          <a:p>
            <a:r>
              <a:rPr lang="es-US" sz="1800" b="1" dirty="0">
                <a:solidFill>
                  <a:prstClr val="black"/>
                </a:solidFill>
              </a:rPr>
              <a:t>Deducible:</a:t>
            </a:r>
            <a:r>
              <a:rPr lang="es-US" sz="1800" dirty="0">
                <a:solidFill>
                  <a:prstClr val="black"/>
                </a:solidFill>
              </a:rPr>
              <a:t> $1,316 para estadías en el hospital como paciente internado (días 1 a 60).</a:t>
            </a:r>
          </a:p>
          <a:p>
            <a:pPr marL="634984" indent="-342891">
              <a:buFont typeface="Arial" panose="020B0604020202020204" pitchFamily="34" charset="0"/>
              <a:buChar char="•"/>
            </a:pPr>
            <a:r>
              <a:rPr lang="es-US" sz="2100" dirty="0">
                <a:solidFill>
                  <a:prstClr val="black"/>
                </a:solidFill>
              </a:rPr>
              <a:t>Para estadías en el hospital como paciente internado que superen los 60 días, </a:t>
            </a:r>
          </a:p>
          <a:p>
            <a:pPr marL="914377" lvl="1" indent="-285744">
              <a:buSzPct val="50000"/>
              <a:buFont typeface="Wingdings" panose="05000000000000000000" pitchFamily="2" charset="2"/>
              <a:buChar char="q"/>
            </a:pPr>
            <a:r>
              <a:rPr lang="es-US" sz="1800" dirty="0">
                <a:solidFill>
                  <a:prstClr val="black"/>
                </a:solidFill>
              </a:rPr>
              <a:t>$329 por día por los días 61 a 90;</a:t>
            </a:r>
          </a:p>
          <a:p>
            <a:pPr marL="914377" lvl="1" indent="-285744">
              <a:buSzPct val="50000"/>
              <a:buFont typeface="Wingdings" panose="05000000000000000000" pitchFamily="2" charset="2"/>
              <a:buChar char="q"/>
            </a:pPr>
            <a:r>
              <a:rPr lang="es-US" sz="1800" dirty="0">
                <a:solidFill>
                  <a:prstClr val="black"/>
                </a:solidFill>
              </a:rPr>
              <a:t>$658 por cada día luego del día 90; </a:t>
            </a:r>
          </a:p>
          <a:p>
            <a:pPr marL="1198533" lvl="2" indent="-285744">
              <a:buFont typeface="Courier New" panose="02070309020205020404" pitchFamily="49" charset="0"/>
              <a:buChar char="o"/>
            </a:pPr>
            <a:r>
              <a:rPr lang="es-US" sz="1500" dirty="0" smtClean="0">
                <a:solidFill>
                  <a:prstClr val="black"/>
                </a:solidFill>
              </a:rPr>
              <a:t>“Días </a:t>
            </a:r>
            <a:r>
              <a:rPr lang="es-US" sz="1500" dirty="0">
                <a:solidFill>
                  <a:prstClr val="black"/>
                </a:solidFill>
              </a:rPr>
              <a:t>de reserva durante su vida” (hasta 60 durante toda su vida).</a:t>
            </a:r>
          </a:p>
          <a:p>
            <a:pPr marL="914377" indent="-285744">
              <a:buSzPct val="50000"/>
              <a:buFont typeface="Wingdings" panose="05000000000000000000" pitchFamily="2" charset="2"/>
              <a:buChar char="q"/>
            </a:pPr>
            <a:r>
              <a:rPr lang="es-US" sz="1800" dirty="0">
                <a:solidFill>
                  <a:prstClr val="black"/>
                </a:solidFill>
              </a:rPr>
              <a:t>Todos los costos después de los 150 días.</a:t>
            </a:r>
          </a:p>
          <a:p>
            <a:r>
              <a:rPr lang="es-US" sz="1800" b="1" dirty="0" smtClean="0">
                <a:solidFill>
                  <a:prstClr val="black"/>
                </a:solidFill>
              </a:rPr>
              <a:t>Máximo de su bolsillo:</a:t>
            </a:r>
            <a:r>
              <a:rPr lang="es-US" sz="1800" dirty="0">
                <a:solidFill>
                  <a:prstClr val="black"/>
                </a:solidFill>
              </a:rPr>
              <a:t> Ninguno en Medicare Original.</a:t>
            </a:r>
            <a:endParaRPr lang="es-US" sz="1800" b="1" dirty="0">
              <a:solidFill>
                <a:prstClr val="black"/>
              </a:solidFill>
            </a:endParaRPr>
          </a:p>
          <a:p>
            <a:pPr marL="0" indent="0">
              <a:buNone/>
            </a:pPr>
            <a:endParaRPr lang="es-US" sz="1500" dirty="0">
              <a:solidFill>
                <a:prstClr val="black"/>
              </a:solidFill>
            </a:endParaRPr>
          </a:p>
        </p:txBody>
      </p:sp>
      <p:sp>
        <p:nvSpPr>
          <p:cNvPr id="3" name="TextBox 2"/>
          <p:cNvSpPr txBox="1"/>
          <p:nvPr/>
        </p:nvSpPr>
        <p:spPr>
          <a:xfrm>
            <a:off x="361949" y="4370358"/>
            <a:ext cx="8680451" cy="369332"/>
          </a:xfrm>
          <a:prstGeom prst="rect">
            <a:avLst/>
          </a:prstGeom>
          <a:noFill/>
          <a:ln w="34925">
            <a:solidFill>
              <a:schemeClr val="tx2">
                <a:lumMod val="75000"/>
              </a:schemeClr>
            </a:solidFill>
          </a:ln>
        </p:spPr>
        <p:txBody>
          <a:bodyPr wrap="square" rtlCol="0">
            <a:spAutoFit/>
          </a:bodyPr>
          <a:lstStyle/>
          <a:p>
            <a:r>
              <a:rPr lang="es-US" sz="1800" b="1" dirty="0"/>
              <a:t>NOTA: La Parte B paga la mayoría de sus servicios médicos mientras usted está internado.</a:t>
            </a:r>
          </a:p>
        </p:txBody>
      </p:sp>
      <p:sp>
        <p:nvSpPr>
          <p:cNvPr id="11" name="Date Placeholder 10"/>
          <p:cNvSpPr>
            <a:spLocks noGrp="1"/>
          </p:cNvSpPr>
          <p:nvPr>
            <p:ph type="dt" sz="half" idx="10"/>
          </p:nvPr>
        </p:nvSpPr>
        <p:spPr/>
        <p:txBody>
          <a:bodyPr/>
          <a:lstStyle/>
          <a:p>
            <a:r>
              <a:rPr lang="es-US" dirty="0">
                <a:solidFill>
                  <a:prstClr val="black">
                    <a:tint val="75000"/>
                  </a:prstClr>
                </a:solidFill>
              </a:rPr>
              <a:t>Julio de 2017</a:t>
            </a:r>
          </a:p>
        </p:txBody>
      </p:sp>
      <p:sp>
        <p:nvSpPr>
          <p:cNvPr id="12" name="Footer Placeholder 11"/>
          <p:cNvSpPr>
            <a:spLocks noGrp="1"/>
          </p:cNvSpPr>
          <p:nvPr>
            <p:ph type="ftr" sz="quarter" idx="11"/>
          </p:nvPr>
        </p:nvSpPr>
        <p:spPr/>
        <p:txBody>
          <a:bodyPr/>
          <a:lstStyle/>
          <a:p>
            <a:r>
              <a:rPr lang="es-US" dirty="0">
                <a:solidFill>
                  <a:prstClr val="black">
                    <a:tint val="75000"/>
                  </a:prstClr>
                </a:solidFill>
              </a:rPr>
              <a:t>Medicare 101</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9</a:t>
            </a:fld>
            <a:endParaRPr lang="es-US" dirty="0">
              <a:solidFill>
                <a:prstClr val="black">
                  <a:tint val="75000"/>
                </a:prstClr>
              </a:solidFill>
            </a:endParaRPr>
          </a:p>
        </p:txBody>
      </p:sp>
    </p:spTree>
    <p:extLst>
      <p:ext uri="{BB962C8B-B14F-4D97-AF65-F5344CB8AC3E}">
        <p14:creationId xmlns:p14="http://schemas.microsoft.com/office/powerpoint/2010/main" val="9546466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451"/>
              </a:spcBef>
            </a:pPr>
            <a:r>
              <a:rPr lang="es-US" b="1" dirty="0"/>
              <a:t>Patrulla Medicare de Adultos Mayores           </a:t>
            </a:r>
          </a:p>
        </p:txBody>
      </p:sp>
      <p:sp>
        <p:nvSpPr>
          <p:cNvPr id="4" name="Content Placeholder 3"/>
          <p:cNvSpPr>
            <a:spLocks noGrp="1"/>
          </p:cNvSpPr>
          <p:nvPr>
            <p:ph sz="half" idx="4294967295"/>
          </p:nvPr>
        </p:nvSpPr>
        <p:spPr>
          <a:xfrm>
            <a:off x="327568" y="867520"/>
            <a:ext cx="8322655" cy="3899746"/>
          </a:xfrm>
          <a:noFill/>
        </p:spPr>
        <p:txBody>
          <a:bodyPr>
            <a:normAutofit lnSpcReduction="10000"/>
          </a:bodyPr>
          <a:lstStyle/>
          <a:p>
            <a:pPr marL="216684" indent="-216684"/>
            <a:r>
              <a:rPr lang="es-US" sz="2500" dirty="0"/>
              <a:t>Ayude a las personas con Medicare y Medicaid a prevenir, detectar y reportar el fraude en la atención médica.</a:t>
            </a:r>
          </a:p>
          <a:p>
            <a:pPr marL="216684" indent="-216684"/>
            <a:r>
              <a:rPr lang="es-US" sz="2500" dirty="0"/>
              <a:t>Confíe en más de 5,000 voluntarios en todo el país.</a:t>
            </a:r>
          </a:p>
          <a:p>
            <a:r>
              <a:rPr lang="es-US" sz="2500" dirty="0"/>
              <a:t>Para obtener más información o encontrar su programa de SMP local, </a:t>
            </a:r>
          </a:p>
          <a:p>
            <a:pPr marL="557185">
              <a:buFont typeface="Arial" panose="020B0604020202020204" pitchFamily="34" charset="0"/>
              <a:buChar char="•"/>
            </a:pPr>
            <a:r>
              <a:rPr lang="es-US" sz="2251" dirty="0"/>
              <a:t>V</a:t>
            </a:r>
            <a:r>
              <a:rPr lang="es-US" sz="2251" dirty="0" smtClean="0"/>
              <a:t>isite </a:t>
            </a:r>
            <a:r>
              <a:rPr lang="es-US" sz="2100" u="sng" dirty="0">
                <a:hlinkClick r:id="rId3"/>
              </a:rPr>
              <a:t>smpresource.org</a:t>
            </a:r>
            <a:r>
              <a:rPr lang="es-US" dirty="0" smtClean="0"/>
              <a:t> </a:t>
            </a:r>
          </a:p>
          <a:p>
            <a:pPr marL="557185">
              <a:buFont typeface="Arial" panose="020B0604020202020204" pitchFamily="34" charset="0"/>
              <a:buChar char="•"/>
            </a:pPr>
            <a:r>
              <a:rPr lang="es-US" sz="2251" dirty="0"/>
              <a:t>L</a:t>
            </a:r>
            <a:r>
              <a:rPr lang="es-US" sz="2251" dirty="0" smtClean="0"/>
              <a:t>lame </a:t>
            </a:r>
            <a:r>
              <a:rPr lang="es-US" sz="2251" dirty="0"/>
              <a:t>al 1-877-808-2468. </a:t>
            </a:r>
          </a:p>
          <a:p>
            <a:pPr marL="557185">
              <a:buFont typeface="Arial" panose="020B0604020202020204" pitchFamily="34" charset="0"/>
              <a:buChar char="•"/>
            </a:pPr>
            <a:r>
              <a:rPr lang="es-US" sz="2251" dirty="0"/>
              <a:t>L</a:t>
            </a:r>
            <a:r>
              <a:rPr lang="es-US" sz="2251" dirty="0" smtClean="0"/>
              <a:t>lame </a:t>
            </a:r>
            <a:r>
              <a:rPr lang="es-US" sz="2251" dirty="0"/>
              <a:t>a Medicare al 1-800-MEDICARE (1-800-633-4227) (TTY: 1‐877‐486‐2048) </a:t>
            </a:r>
          </a:p>
          <a:p>
            <a:r>
              <a:rPr lang="es-US" dirty="0" smtClean="0"/>
              <a:t>Cada Oficina Regional de los CMS cuenta con un enlace de SMP.</a:t>
            </a:r>
            <a:endParaRPr lang="es-US" dirty="0"/>
          </a:p>
          <a:p>
            <a:endParaRPr lang="es-US" dirty="0"/>
          </a:p>
          <a:p>
            <a:endParaRPr lang="es-US" dirty="0"/>
          </a:p>
          <a:p>
            <a:endParaRPr lang="es-US" dirty="0"/>
          </a:p>
        </p:txBody>
      </p:sp>
      <p:pic>
        <p:nvPicPr>
          <p:cNvPr id="13" name="Content Placeholder 6" title="Senior Medicare Patrol logo"/>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3461" y="2485638"/>
            <a:ext cx="1268804" cy="663511"/>
          </a:xfrm>
          <a:prstGeom prst="rect">
            <a:avLst/>
          </a:prstGeom>
          <a:solidFill>
            <a:schemeClr val="bg1">
              <a:alpha val="86000"/>
            </a:schemeClr>
          </a:solidFill>
        </p:spPr>
      </p:pic>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90</a:t>
            </a:fld>
            <a:endParaRPr lang="es-US" dirty="0"/>
          </a:p>
        </p:txBody>
      </p:sp>
    </p:spTree>
    <p:extLst>
      <p:ext uri="{BB962C8B-B14F-4D97-AF65-F5344CB8AC3E}">
        <p14:creationId xmlns:p14="http://schemas.microsoft.com/office/powerpoint/2010/main" val="3887815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b="1" dirty="0"/>
              <a:t>Recuerde las 4 R</a:t>
            </a:r>
          </a:p>
        </p:txBody>
      </p:sp>
      <p:pic>
        <p:nvPicPr>
          <p:cNvPr id="8" name="Content Placeholder 7" descr="Captura de pantalla de la publicación CMS Producto No. S-11610"/>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2720749" y="784581"/>
            <a:ext cx="3228975" cy="2274095"/>
          </a:xfrm>
          <a:prstGeom prst="rect">
            <a:avLst/>
          </a:prstGeom>
        </p:spPr>
      </p:pic>
      <p:graphicFrame>
        <p:nvGraphicFramePr>
          <p:cNvPr id="10" name="Diagram 9" descr="gráfica que muestra 4 -pasos. Registre, revise, reporte y recuerde"/>
          <p:cNvGraphicFramePr/>
          <p:nvPr>
            <p:extLst>
              <p:ext uri="{D42A27DB-BD31-4B8C-83A1-F6EECF244321}">
                <p14:modId xmlns:p14="http://schemas.microsoft.com/office/powerpoint/2010/main" val="3348171202"/>
              </p:ext>
            </p:extLst>
          </p:nvPr>
        </p:nvGraphicFramePr>
        <p:xfrm>
          <a:off x="454479" y="1921627"/>
          <a:ext cx="77615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258496" y="1921626"/>
            <a:ext cx="1866024" cy="707886"/>
          </a:xfrm>
          <a:prstGeom prst="rect">
            <a:avLst/>
          </a:prstGeom>
          <a:noFill/>
        </p:spPr>
        <p:txBody>
          <a:bodyPr wrap="none" rtlCol="0">
            <a:spAutoFit/>
          </a:bodyPr>
          <a:lstStyle/>
          <a:p>
            <a:r>
              <a:rPr lang="es-US" sz="2000" dirty="0"/>
              <a:t>Producto de los </a:t>
            </a:r>
            <a:r>
              <a:rPr lang="es-US" sz="2000" dirty="0" smtClean="0"/>
              <a:t/>
            </a:r>
            <a:br>
              <a:rPr lang="es-US" sz="2000" dirty="0" smtClean="0"/>
            </a:br>
            <a:r>
              <a:rPr lang="es-US" sz="2000" dirty="0" smtClean="0"/>
              <a:t>CMS </a:t>
            </a:r>
            <a:r>
              <a:rPr lang="es-US" sz="2000" dirty="0"/>
              <a:t>N.° 11610</a:t>
            </a:r>
          </a:p>
        </p:txBody>
      </p:sp>
      <p:sp>
        <p:nvSpPr>
          <p:cNvPr id="12" name="Date Placeholder 11"/>
          <p:cNvSpPr>
            <a:spLocks noGrp="1"/>
          </p:cNvSpPr>
          <p:nvPr>
            <p:ph type="dt" sz="half" idx="10"/>
          </p:nvPr>
        </p:nvSpPr>
        <p:spPr/>
        <p:txBody>
          <a:bodyPr/>
          <a:lstStyle/>
          <a:p>
            <a:r>
              <a:rPr lang="es-US" dirty="0" smtClean="0"/>
              <a:t>Julio de 2017</a:t>
            </a:r>
          </a:p>
        </p:txBody>
      </p:sp>
      <p:sp>
        <p:nvSpPr>
          <p:cNvPr id="13" name="Footer Placeholder 12"/>
          <p:cNvSpPr>
            <a:spLocks noGrp="1"/>
          </p:cNvSpPr>
          <p:nvPr>
            <p:ph type="ftr" sz="quarter" idx="11"/>
          </p:nvPr>
        </p:nvSpPr>
        <p:spPr/>
        <p:txBody>
          <a:bodyPr/>
          <a:lstStyle/>
          <a:p>
            <a:r>
              <a:rPr lang="es-US" dirty="0" smtClean="0"/>
              <a:t>Medicare 101</a:t>
            </a:r>
          </a:p>
        </p:txBody>
      </p:sp>
      <p:sp>
        <p:nvSpPr>
          <p:cNvPr id="14" name="Slide Number Placeholder 13"/>
          <p:cNvSpPr>
            <a:spLocks noGrp="1"/>
          </p:cNvSpPr>
          <p:nvPr>
            <p:ph type="sldNum" sz="quarter" idx="12"/>
          </p:nvPr>
        </p:nvSpPr>
        <p:spPr/>
        <p:txBody>
          <a:bodyPr/>
          <a:lstStyle/>
          <a:p>
            <a:fld id="{F62912B7-67D0-4C7F-B2EE-F336CB0BE48F}" type="slidenum">
              <a:rPr lang="en-US" smtClean="0"/>
              <a:t>91</a:t>
            </a:fld>
            <a:endParaRPr lang="es-US" dirty="0"/>
          </a:p>
        </p:txBody>
      </p:sp>
    </p:spTree>
    <p:extLst>
      <p:ext uri="{BB962C8B-B14F-4D97-AF65-F5344CB8AC3E}">
        <p14:creationId xmlns:p14="http://schemas.microsoft.com/office/powerpoint/2010/main" val="4899578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1. Registre</a:t>
            </a:r>
          </a:p>
        </p:txBody>
      </p:sp>
      <p:sp>
        <p:nvSpPr>
          <p:cNvPr id="3" name="Content Placeholder 2"/>
          <p:cNvSpPr>
            <a:spLocks noGrp="1"/>
          </p:cNvSpPr>
          <p:nvPr>
            <p:ph sz="half" idx="4294967295"/>
          </p:nvPr>
        </p:nvSpPr>
        <p:spPr>
          <a:xfrm>
            <a:off x="628650" y="869400"/>
            <a:ext cx="8259317" cy="4274100"/>
          </a:xfrm>
        </p:spPr>
        <p:txBody>
          <a:bodyPr>
            <a:normAutofit/>
          </a:bodyPr>
          <a:lstStyle/>
          <a:p>
            <a:pPr>
              <a:spcBef>
                <a:spcPts val="600"/>
              </a:spcBef>
            </a:pPr>
            <a:r>
              <a:rPr lang="es-US" dirty="0" smtClean="0"/>
              <a:t>Registre las fechas de las citas con el médico en un calendario.</a:t>
            </a:r>
          </a:p>
          <a:p>
            <a:pPr>
              <a:spcBef>
                <a:spcPts val="600"/>
              </a:spcBef>
            </a:pPr>
            <a:r>
              <a:rPr lang="es-US" dirty="0" smtClean="0"/>
              <a:t>Anote los análisis y servicios que recibe y guarde los recibos y declaraciones de sus proveedores.</a:t>
            </a:r>
          </a:p>
          <a:p>
            <a:pPr>
              <a:spcBef>
                <a:spcPts val="600"/>
              </a:spcBef>
            </a:pPr>
            <a:r>
              <a:rPr lang="es-US" dirty="0" smtClean="0"/>
              <a:t>Comuníquese con su programa de Patrulla Medicare de Adultos Mayores (SMP) para obtener un "Diario Personal para el Cuidado de la Salud" gratis.</a:t>
            </a:r>
          </a:p>
          <a:p>
            <a:pPr marL="912813" indent="-674688">
              <a:spcBef>
                <a:spcPts val="600"/>
              </a:spcBef>
              <a:buNone/>
            </a:pPr>
            <a:r>
              <a:rPr lang="es-US" b="1" dirty="0"/>
              <a:t>NOTA</a:t>
            </a:r>
            <a:r>
              <a:rPr lang="es-US" dirty="0" smtClean="0"/>
              <a:t>:  Si desea encontrar un programa de SMP en su área, utilice el localizador de SMP en </a:t>
            </a:r>
            <a:r>
              <a:rPr lang="es-US" u="sng" dirty="0">
                <a:hlinkClick r:id="rId3"/>
              </a:rPr>
              <a:t>smpresource.org</a:t>
            </a:r>
            <a:r>
              <a:rPr lang="es-US" dirty="0" smtClean="0"/>
              <a:t>, o llame al 1-877-808-2468.</a:t>
            </a:r>
            <a:endParaRPr lang="es-US" dirty="0"/>
          </a:p>
          <a:p>
            <a:pPr marL="0" indent="0">
              <a:spcBef>
                <a:spcPts val="600"/>
              </a:spcBef>
              <a:buNone/>
            </a:pPr>
            <a:endParaRPr lang="es-US" sz="1951"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92</a:t>
            </a:fld>
            <a:endParaRPr lang="es-US" dirty="0"/>
          </a:p>
        </p:txBody>
      </p:sp>
    </p:spTree>
    <p:extLst>
      <p:ext uri="{BB962C8B-B14F-4D97-AF65-F5344CB8AC3E}">
        <p14:creationId xmlns:p14="http://schemas.microsoft.com/office/powerpoint/2010/main" val="18728282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2. Revise</a:t>
            </a:r>
          </a:p>
        </p:txBody>
      </p:sp>
      <p:sp>
        <p:nvSpPr>
          <p:cNvPr id="8" name="Content Placeholder 3"/>
          <p:cNvSpPr>
            <a:spLocks noGrp="1"/>
          </p:cNvSpPr>
          <p:nvPr>
            <p:ph sz="half" idx="4294967295"/>
          </p:nvPr>
        </p:nvSpPr>
        <p:spPr>
          <a:xfrm>
            <a:off x="164592" y="731520"/>
            <a:ext cx="8350759" cy="4608576"/>
          </a:xfrm>
        </p:spPr>
        <p:txBody>
          <a:bodyPr>
            <a:normAutofit fontScale="70000" lnSpcReduction="20000"/>
          </a:bodyPr>
          <a:lstStyle/>
          <a:p>
            <a:pPr marL="255588" indent="-255588">
              <a:lnSpc>
                <a:spcPct val="120000"/>
              </a:lnSpc>
              <a:spcBef>
                <a:spcPts val="400"/>
              </a:spcBef>
            </a:pPr>
            <a:r>
              <a:rPr lang="es-US" sz="3200" dirty="0"/>
              <a:t>Revise que sus </a:t>
            </a:r>
            <a:r>
              <a:rPr lang="es-US" sz="3200" dirty="0" smtClean="0"/>
              <a:t>“Avisos </a:t>
            </a:r>
            <a:r>
              <a:rPr lang="es-US" sz="3200" dirty="0"/>
              <a:t>de Resumen de Medicare” (MSN) coincidan con sus registros.</a:t>
            </a:r>
          </a:p>
          <a:p>
            <a:pPr marL="512763" lvl="1" indent="-220663">
              <a:lnSpc>
                <a:spcPct val="120000"/>
              </a:lnSpc>
              <a:spcBef>
                <a:spcPts val="400"/>
              </a:spcBef>
            </a:pPr>
            <a:r>
              <a:rPr lang="es-US" sz="2600" dirty="0"/>
              <a:t>Compare los datos y servicios de su calendario con su MSN para asegurarse de haber recibido cada uno de los servicios listados y que todos los detalles sean correctos.</a:t>
            </a:r>
          </a:p>
          <a:p>
            <a:pPr marL="512763" lvl="1" indent="-220663">
              <a:lnSpc>
                <a:spcPct val="120000"/>
              </a:lnSpc>
              <a:spcBef>
                <a:spcPts val="400"/>
              </a:spcBef>
            </a:pPr>
            <a:r>
              <a:rPr lang="es-US" sz="2600" dirty="0"/>
              <a:t>Obtenga ayuda de su programa SMP local para controlar errores o sospechas de fraude en sus MSN.</a:t>
            </a:r>
          </a:p>
          <a:p>
            <a:pPr marL="255588" indent="-255588">
              <a:lnSpc>
                <a:spcPct val="120000"/>
              </a:lnSpc>
              <a:spcBef>
                <a:spcPts val="400"/>
              </a:spcBef>
            </a:pPr>
            <a:r>
              <a:rPr lang="es-US" sz="3200" dirty="0"/>
              <a:t>Para revisar sus reclamaciones de  Medicare, visite </a:t>
            </a:r>
            <a:r>
              <a:rPr lang="es-US" sz="3200" u="sng" dirty="0">
                <a:hlinkClick r:id="rId3"/>
              </a:rPr>
              <a:t>MyMedicare.gov</a:t>
            </a:r>
            <a:r>
              <a:rPr lang="es-US" sz="3200" u="sng" dirty="0"/>
              <a:t>,</a:t>
            </a:r>
            <a:r>
              <a:rPr lang="es-US" sz="3200" dirty="0"/>
              <a:t> o llame al 1-800-MEDICARE (1-800-633-4227), TTY: 1-877-486-2048</a:t>
            </a:r>
          </a:p>
          <a:p>
            <a:pPr marL="255588" indent="-255588">
              <a:lnSpc>
                <a:spcPct val="120000"/>
              </a:lnSpc>
              <a:spcBef>
                <a:spcPts val="400"/>
              </a:spcBef>
            </a:pPr>
            <a:r>
              <a:rPr lang="es-US" sz="3200" dirty="0"/>
              <a:t>Si tiene un plan Medicare Advantage (como HMO o PPO) o el plan de Medicare para Recetas Médicas, llame a su plan para obtener más información sobre una reclamación.</a:t>
            </a:r>
          </a:p>
          <a:p>
            <a:pPr marL="642907"/>
            <a:endParaRPr lang="es-US" sz="2200"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93</a:t>
            </a:fld>
            <a:endParaRPr lang="es-US" dirty="0"/>
          </a:p>
        </p:txBody>
      </p:sp>
    </p:spTree>
    <p:extLst>
      <p:ext uri="{BB962C8B-B14F-4D97-AF65-F5344CB8AC3E}">
        <p14:creationId xmlns:p14="http://schemas.microsoft.com/office/powerpoint/2010/main" val="12353584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3. Reporte</a:t>
            </a:r>
          </a:p>
        </p:txBody>
      </p:sp>
      <p:sp>
        <p:nvSpPr>
          <p:cNvPr id="3" name="Content Placeholder 2"/>
          <p:cNvSpPr>
            <a:spLocks noGrp="1"/>
          </p:cNvSpPr>
          <p:nvPr>
            <p:ph sz="half" idx="4294967295"/>
          </p:nvPr>
        </p:nvSpPr>
        <p:spPr>
          <a:xfrm>
            <a:off x="628650" y="984652"/>
            <a:ext cx="8192279" cy="3782615"/>
          </a:xfrm>
        </p:spPr>
        <p:txBody>
          <a:bodyPr>
            <a:normAutofit fontScale="92500" lnSpcReduction="10000"/>
          </a:bodyPr>
          <a:lstStyle/>
          <a:p>
            <a:pPr>
              <a:lnSpc>
                <a:spcPct val="110000"/>
              </a:lnSpc>
              <a:spcBef>
                <a:spcPts val="600"/>
              </a:spcBef>
            </a:pPr>
            <a:r>
              <a:rPr lang="es-US" dirty="0" smtClean="0"/>
              <a:t>Reporte casos de sospecha de fraude contra Medicare llamando al 1-800-MEDICARE (1-800-633-4227), TTY: 1-877-486-2048</a:t>
            </a:r>
            <a:endParaRPr lang="es-US" dirty="0"/>
          </a:p>
          <a:p>
            <a:pPr>
              <a:lnSpc>
                <a:spcPct val="110000"/>
              </a:lnSpc>
              <a:spcBef>
                <a:spcPts val="600"/>
              </a:spcBef>
            </a:pPr>
            <a:r>
              <a:rPr lang="es-US" dirty="0" smtClean="0"/>
              <a:t>Cuando use el sistema telefónico automatizado, tenga su tarjeta Medicare a mano y hable claramente o introduzca su número y letra(s) de Medicare.</a:t>
            </a:r>
          </a:p>
          <a:p>
            <a:pPr>
              <a:lnSpc>
                <a:spcPct val="110000"/>
              </a:lnSpc>
              <a:spcBef>
                <a:spcPts val="600"/>
              </a:spcBef>
            </a:pPr>
            <a:r>
              <a:rPr lang="es-US" dirty="0" smtClean="0"/>
              <a:t>También puede reportar un fraude a la Oficina del Inspector General, visite </a:t>
            </a:r>
            <a:r>
              <a:rPr lang="es-US" u="sng" dirty="0">
                <a:hlinkClick r:id="rId3"/>
              </a:rPr>
              <a:t>OIG.hhs.gov/fraud/report-fraud</a:t>
            </a:r>
            <a:r>
              <a:rPr lang="es-US" dirty="0" smtClean="0"/>
              <a:t> o llame al 1‑800‑HHS‑TIPS (1‑800‑447‑8477), TTY: 1‑800‑377‑4950</a:t>
            </a:r>
            <a:endParaRPr lang="es-US" dirty="0"/>
          </a:p>
          <a:p>
            <a:pPr>
              <a:lnSpc>
                <a:spcPct val="110000"/>
              </a:lnSpc>
              <a:spcBef>
                <a:spcPts val="600"/>
              </a:spcBef>
            </a:pPr>
            <a:r>
              <a:rPr lang="es-US" dirty="0" smtClean="0"/>
              <a:t>Si identifica errores o sospecha de fraude, la SMP también puede ayudarle a efectuar una denuncia a Medicare.</a:t>
            </a:r>
          </a:p>
          <a:p>
            <a:pPr marL="0" indent="0">
              <a:buNone/>
            </a:pPr>
            <a:endParaRPr lang="es-US"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94</a:t>
            </a:fld>
            <a:endParaRPr lang="es-US" dirty="0"/>
          </a:p>
        </p:txBody>
      </p:sp>
    </p:spTree>
    <p:extLst>
      <p:ext uri="{BB962C8B-B14F-4D97-AF65-F5344CB8AC3E}">
        <p14:creationId xmlns:p14="http://schemas.microsoft.com/office/powerpoint/2010/main" val="41512484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4. Recuerde</a:t>
            </a:r>
          </a:p>
        </p:txBody>
      </p:sp>
      <p:sp>
        <p:nvSpPr>
          <p:cNvPr id="4" name="Content Placeholder 3"/>
          <p:cNvSpPr>
            <a:spLocks noGrp="1"/>
          </p:cNvSpPr>
          <p:nvPr>
            <p:ph sz="half" idx="4294967295"/>
          </p:nvPr>
        </p:nvSpPr>
        <p:spPr>
          <a:xfrm>
            <a:off x="125689" y="856635"/>
            <a:ext cx="3689269" cy="4158849"/>
          </a:xfrm>
        </p:spPr>
        <p:txBody>
          <a:bodyPr>
            <a:normAutofit fontScale="77500" lnSpcReduction="20000"/>
          </a:bodyPr>
          <a:lstStyle/>
          <a:p>
            <a:pPr marL="182563" indent="-182563">
              <a:lnSpc>
                <a:spcPct val="110000"/>
              </a:lnSpc>
              <a:spcBef>
                <a:spcPts val="400"/>
              </a:spcBef>
            </a:pPr>
            <a:r>
              <a:rPr lang="es-US" sz="2800" dirty="0"/>
              <a:t>Proteja su número de Medicare.</a:t>
            </a:r>
          </a:p>
          <a:p>
            <a:pPr marL="347663" lvl="1" indent="-182563" defTabSz="347663">
              <a:lnSpc>
                <a:spcPct val="110000"/>
              </a:lnSpc>
              <a:spcBef>
                <a:spcPts val="400"/>
              </a:spcBef>
            </a:pPr>
            <a:r>
              <a:rPr lang="es-US" dirty="0"/>
              <a:t>Nunca lo entregue, </a:t>
            </a:r>
            <a:r>
              <a:rPr lang="es-US" b="1" dirty="0"/>
              <a:t>salvo</a:t>
            </a:r>
            <a:r>
              <a:rPr lang="es-US" dirty="0"/>
              <a:t> a su médico u otro proveedor de servicios de salud, o a un representante de Medicare que esté buscando información para usted.</a:t>
            </a:r>
          </a:p>
          <a:p>
            <a:pPr marL="347663" lvl="1" indent="-182563" defTabSz="347663">
              <a:lnSpc>
                <a:spcPct val="110000"/>
              </a:lnSpc>
              <a:spcBef>
                <a:spcPts val="400"/>
              </a:spcBef>
            </a:pPr>
            <a:r>
              <a:rPr lang="es-US" dirty="0"/>
              <a:t>Nunca entregue su número de Medicare a cambio de una oferta especial.</a:t>
            </a:r>
          </a:p>
          <a:p>
            <a:pPr marL="347663" lvl="1" indent="-182563" defTabSz="347663">
              <a:lnSpc>
                <a:spcPct val="110000"/>
              </a:lnSpc>
              <a:spcBef>
                <a:spcPts val="400"/>
              </a:spcBef>
            </a:pPr>
            <a:r>
              <a:rPr lang="es-US" dirty="0"/>
              <a:t>Nunca deje que alguien use su tarjeta Medicare y nunca use la tarjeta de otra persona.</a:t>
            </a:r>
          </a:p>
          <a:p>
            <a:pPr marL="347663" lvl="1" indent="-182563" defTabSz="347663">
              <a:lnSpc>
                <a:spcPct val="110000"/>
              </a:lnSpc>
              <a:spcBef>
                <a:spcPts val="400"/>
              </a:spcBef>
            </a:pPr>
            <a:r>
              <a:rPr lang="es-US" dirty="0"/>
              <a:t>Medicare no lo llamará repentinamente ni se presentará en su hogar para venderle algo.</a:t>
            </a:r>
          </a:p>
          <a:p>
            <a:pPr marL="532660" lvl="2" indent="0">
              <a:buNone/>
            </a:pPr>
            <a:endParaRPr lang="es-US" dirty="0"/>
          </a:p>
        </p:txBody>
      </p:sp>
      <p:sp>
        <p:nvSpPr>
          <p:cNvPr id="10" name="Date Placeholder 9"/>
          <p:cNvSpPr>
            <a:spLocks noGrp="1"/>
          </p:cNvSpPr>
          <p:nvPr>
            <p:ph type="dt" sz="half" idx="10"/>
          </p:nvPr>
        </p:nvSpPr>
        <p:spPr/>
        <p:txBody>
          <a:bodyPr/>
          <a:lstStyle/>
          <a:p>
            <a:r>
              <a:rPr lang="es-US" dirty="0" smtClean="0"/>
              <a:t>Julio de 2017</a:t>
            </a:r>
          </a:p>
        </p:txBody>
      </p:sp>
      <p:sp>
        <p:nvSpPr>
          <p:cNvPr id="11" name="Footer Placeholder 10"/>
          <p:cNvSpPr>
            <a:spLocks noGrp="1"/>
          </p:cNvSpPr>
          <p:nvPr>
            <p:ph type="ftr" sz="quarter" idx="11"/>
          </p:nvPr>
        </p:nvSpPr>
        <p:spPr/>
        <p:txBody>
          <a:bodyPr/>
          <a:lstStyle/>
          <a:p>
            <a:r>
              <a:rPr lang="es-US" dirty="0" smtClean="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95</a:t>
            </a:fld>
            <a:endParaRPr lang="es-US" dirty="0"/>
          </a:p>
        </p:txBody>
      </p:sp>
      <p:pic>
        <p:nvPicPr>
          <p:cNvPr id="3" name="wJ0BS3q6y9U" descr="video hablando sobre tener cuidado con su tarjeta de Medicare para que no sea víctima de que alguien use su número indebidamente "/>
          <p:cNvPicPr>
            <a:picLocks noRot="1" noChangeAspect="1"/>
          </p:cNvPicPr>
          <p:nvPr>
            <a:videoFile r:link="rId1"/>
          </p:nvPr>
        </p:nvPicPr>
        <p:blipFill>
          <a:blip r:embed="rId4"/>
          <a:stretch>
            <a:fillRect/>
          </a:stretch>
        </p:blipFill>
        <p:spPr>
          <a:xfrm>
            <a:off x="3814958" y="1096305"/>
            <a:ext cx="5128320" cy="2884680"/>
          </a:xfrm>
          <a:prstGeom prst="rect">
            <a:avLst/>
          </a:prstGeom>
        </p:spPr>
      </p:pic>
    </p:spTree>
    <p:extLst>
      <p:ext uri="{BB962C8B-B14F-4D97-AF65-F5344CB8AC3E}">
        <p14:creationId xmlns:p14="http://schemas.microsoft.com/office/powerpoint/2010/main" val="22871388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96</a:t>
            </a:fld>
            <a:endParaRPr lang="es-US" dirty="0"/>
          </a:p>
        </p:txBody>
      </p:sp>
      <p:sp>
        <p:nvSpPr>
          <p:cNvPr id="2" name="Title 1"/>
          <p:cNvSpPr>
            <a:spLocks noGrp="1"/>
          </p:cNvSpPr>
          <p:nvPr>
            <p:ph type="title"/>
          </p:nvPr>
        </p:nvSpPr>
        <p:spPr/>
        <p:txBody>
          <a:bodyPr/>
          <a:lstStyle/>
          <a:p>
            <a:r>
              <a:rPr lang="es-US" sz="3600" b="1" dirty="0"/>
              <a:t>Lección 5: Revisión</a:t>
            </a:r>
            <a:r>
              <a:rPr dirty="0"/>
              <a:t/>
            </a:r>
            <a:br>
              <a:rPr dirty="0"/>
            </a:br>
            <a:endParaRPr lang="es-US" dirty="0"/>
          </a:p>
        </p:txBody>
      </p:sp>
    </p:spTree>
    <p:extLst>
      <p:ext uri="{BB962C8B-B14F-4D97-AF65-F5344CB8AC3E}">
        <p14:creationId xmlns:p14="http://schemas.microsoft.com/office/powerpoint/2010/main" val="15900752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¡Revisemos lo que hemos aprendido!</a:t>
            </a:r>
          </a:p>
        </p:txBody>
      </p:sp>
      <p:sp>
        <p:nvSpPr>
          <p:cNvPr id="9" name="Rectangle 8"/>
          <p:cNvSpPr/>
          <p:nvPr/>
        </p:nvSpPr>
        <p:spPr>
          <a:xfrm>
            <a:off x="415525" y="954883"/>
            <a:ext cx="6213875" cy="4147417"/>
          </a:xfrm>
          <a:prstGeom prst="rect">
            <a:avLst/>
          </a:prstGeom>
          <a:noFill/>
        </p:spPr>
        <p:txBody>
          <a:bodyPr wrap="square">
            <a:spAutoFit/>
          </a:bodyPr>
          <a:lstStyle/>
          <a:p>
            <a:pPr marL="457189" indent="-457189">
              <a:spcBef>
                <a:spcPts val="600"/>
              </a:spcBef>
              <a:buAutoNum type="arabicPeriod"/>
            </a:pPr>
            <a:r>
              <a:rPr lang="es-US" sz="2000" dirty="0"/>
              <a:t>Lance el dado y avance.</a:t>
            </a:r>
          </a:p>
          <a:p>
            <a:pPr marL="457189" indent="-457189">
              <a:spcBef>
                <a:spcPts val="600"/>
              </a:spcBef>
              <a:buFontTx/>
              <a:buAutoNum type="arabicPeriod"/>
            </a:pPr>
            <a:r>
              <a:rPr lang="es-US" sz="2000" dirty="0"/>
              <a:t>Cuando caiga en una casilla, tome una carta. (Si cae en un ícono, tome una carta de especialidad). </a:t>
            </a:r>
          </a:p>
          <a:p>
            <a:pPr marL="695325" lvl="1" indent="-238125">
              <a:spcBef>
                <a:spcPts val="600"/>
              </a:spcBef>
              <a:buFont typeface="Wingdings" panose="05000000000000000000" pitchFamily="2" charset="2"/>
              <a:buChar char="§"/>
            </a:pPr>
            <a:r>
              <a:rPr lang="es-US" sz="2000" dirty="0"/>
              <a:t>Si responde correctamente, pase el dado. </a:t>
            </a:r>
          </a:p>
          <a:p>
            <a:pPr marL="695325" lvl="1" indent="-238125">
              <a:spcBef>
                <a:spcPts val="600"/>
              </a:spcBef>
              <a:buFont typeface="Wingdings" panose="05000000000000000000" pitchFamily="2" charset="2"/>
              <a:buChar char="§"/>
            </a:pPr>
            <a:r>
              <a:rPr lang="es-US" sz="2000" dirty="0"/>
              <a:t>Si responde incorrectamente, retroceda una casilla y luego pase el dado.</a:t>
            </a:r>
          </a:p>
          <a:p>
            <a:pPr marL="457189" indent="-457189">
              <a:spcBef>
                <a:spcPts val="600"/>
              </a:spcBef>
              <a:buAutoNum type="arabicPeriod" startAt="4"/>
            </a:pPr>
            <a:r>
              <a:rPr lang="es-US" sz="2000" dirty="0"/>
              <a:t>Deberá lanzar la cantidad exacta de casillas que necesita para terminar y los equipos deberán continuar lanzando el dado y respondiendo las preguntas hasta que lo logren. </a:t>
            </a:r>
          </a:p>
          <a:p>
            <a:pPr marL="400041" indent="-400041">
              <a:spcBef>
                <a:spcPts val="600"/>
              </a:spcBef>
              <a:buAutoNum type="arabicPeriod" startAt="5"/>
            </a:pPr>
            <a:r>
              <a:rPr lang="es-US" sz="2000" dirty="0"/>
              <a:t>La primera mesa en llegar al FINAL gana el juego.</a:t>
            </a:r>
          </a:p>
          <a:p>
            <a:pPr marL="342891" indent="-342891">
              <a:spcBef>
                <a:spcPts val="600"/>
              </a:spcBef>
              <a:buAutoNum type="arabicPeriod" startAt="5"/>
            </a:pPr>
            <a:endParaRPr lang="es-US" sz="1351" dirty="0"/>
          </a:p>
        </p:txBody>
      </p:sp>
      <p:sp>
        <p:nvSpPr>
          <p:cNvPr id="11" name="TextBox 10"/>
          <p:cNvSpPr txBox="1"/>
          <p:nvPr/>
        </p:nvSpPr>
        <p:spPr>
          <a:xfrm>
            <a:off x="6783587" y="983659"/>
            <a:ext cx="2230639" cy="830997"/>
          </a:xfrm>
          <a:prstGeom prst="rect">
            <a:avLst/>
          </a:prstGeom>
          <a:noFill/>
        </p:spPr>
        <p:txBody>
          <a:bodyPr wrap="square" rtlCol="0">
            <a:spAutoFit/>
          </a:bodyPr>
          <a:lstStyle/>
          <a:p>
            <a:r>
              <a:rPr lang="es-US" sz="2400" b="1" dirty="0">
                <a:solidFill>
                  <a:schemeClr val="tx2"/>
                </a:solidFill>
              </a:rPr>
              <a:t>Elijan un moderador para la mesa</a:t>
            </a:r>
          </a:p>
        </p:txBody>
      </p:sp>
      <p:pic>
        <p:nvPicPr>
          <p:cNvPr id="7" name="Picture 6" title="imagen del tablero de juego de revisió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778" y="2248245"/>
            <a:ext cx="1577574" cy="1568330"/>
          </a:xfrm>
          <a:prstGeom prst="rect">
            <a:avLst/>
          </a:prstGeom>
        </p:spPr>
      </p:pic>
      <p:sp>
        <p:nvSpPr>
          <p:cNvPr id="6" name="TextBox 5"/>
          <p:cNvSpPr txBox="1"/>
          <p:nvPr/>
        </p:nvSpPr>
        <p:spPr>
          <a:xfrm>
            <a:off x="6842525" y="3936269"/>
            <a:ext cx="3048000" cy="830997"/>
          </a:xfrm>
          <a:prstGeom prst="rect">
            <a:avLst/>
          </a:prstGeom>
          <a:noFill/>
        </p:spPr>
        <p:txBody>
          <a:bodyPr wrap="square" rtlCol="0">
            <a:spAutoFit/>
          </a:bodyPr>
          <a:lstStyle/>
          <a:p>
            <a:r>
              <a:rPr lang="es-US" sz="2400" b="1" dirty="0">
                <a:solidFill>
                  <a:schemeClr val="tx2"/>
                </a:solidFill>
              </a:rPr>
              <a:t>¡Grite cuando termine!</a:t>
            </a:r>
          </a:p>
        </p:txBody>
      </p:sp>
      <p:sp>
        <p:nvSpPr>
          <p:cNvPr id="3" name="Date Placeholder 2"/>
          <p:cNvSpPr>
            <a:spLocks noGrp="1"/>
          </p:cNvSpPr>
          <p:nvPr>
            <p:ph type="dt" sz="half" idx="10"/>
          </p:nvPr>
        </p:nvSpPr>
        <p:spPr/>
        <p:txBody>
          <a:bodyPr/>
          <a:lstStyle/>
          <a:p>
            <a:r>
              <a:rPr lang="es-US" dirty="0" smtClean="0"/>
              <a:t>Julio de 2017</a:t>
            </a:r>
          </a:p>
        </p:txBody>
      </p:sp>
      <p:sp>
        <p:nvSpPr>
          <p:cNvPr id="4" name="Footer Placeholder 3"/>
          <p:cNvSpPr>
            <a:spLocks noGrp="1"/>
          </p:cNvSpPr>
          <p:nvPr>
            <p:ph type="ftr" sz="quarter" idx="11"/>
          </p:nvPr>
        </p:nvSpPr>
        <p:spPr/>
        <p:txBody>
          <a:bodyPr/>
          <a:lstStyle/>
          <a:p>
            <a:r>
              <a:rPr lang="es-US" dirty="0" smtClean="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97</a:t>
            </a:fld>
            <a:endParaRPr lang="es-US" dirty="0"/>
          </a:p>
        </p:txBody>
      </p:sp>
    </p:spTree>
    <p:extLst>
      <p:ext uri="{BB962C8B-B14F-4D97-AF65-F5344CB8AC3E}">
        <p14:creationId xmlns:p14="http://schemas.microsoft.com/office/powerpoint/2010/main" val="38052322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US" dirty="0" smtClean="0"/>
              <a:t>Esta capacitación es suministrada por</a:t>
            </a:r>
            <a:endParaRPr lang="es-US" dirty="0"/>
          </a:p>
        </p:txBody>
      </p:sp>
      <p:sp>
        <p:nvSpPr>
          <p:cNvPr id="5" name="Content Placeholder 2"/>
          <p:cNvSpPr txBox="1">
            <a:spLocks/>
          </p:cNvSpPr>
          <p:nvPr/>
        </p:nvSpPr>
        <p:spPr>
          <a:xfrm>
            <a:off x="1416720" y="1073189"/>
            <a:ext cx="6310563" cy="3814763"/>
          </a:xfrm>
          <a:prstGeom prst="rect">
            <a:avLst/>
          </a:prstGeom>
        </p:spPr>
        <p:txBody>
          <a:bodyPr vert="horz" lIns="68580" tIns="34291" rIns="68580" bIns="34291"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451"/>
              </a:spcBef>
              <a:buNone/>
            </a:pPr>
            <a:r>
              <a:rPr lang="es-US" sz="2400" dirty="0"/>
              <a:t>Centros de Servicios de Medicare y Medicaid (CMS)</a:t>
            </a:r>
          </a:p>
          <a:p>
            <a:pPr marL="0" indent="0" algn="ctr">
              <a:spcBef>
                <a:spcPts val="451"/>
              </a:spcBef>
              <a:buNone/>
            </a:pPr>
            <a:r>
              <a:rPr lang="es-US" sz="2400" dirty="0"/>
              <a:t> Programa de Capacitación Nacional de los CMS (NTP)</a:t>
            </a:r>
          </a:p>
          <a:p>
            <a:pPr marL="0" indent="0" algn="ctr">
              <a:spcBef>
                <a:spcPts val="451"/>
              </a:spcBef>
              <a:buNone/>
            </a:pPr>
            <a:endParaRPr lang="es-US" sz="675" dirty="0"/>
          </a:p>
          <a:p>
            <a:pPr marL="0" indent="0" algn="ctr">
              <a:spcBef>
                <a:spcPts val="451"/>
              </a:spcBef>
              <a:buNone/>
            </a:pPr>
            <a:r>
              <a:rPr lang="es-US" sz="2100" dirty="0"/>
              <a:t>Para ver todos los materiales de capacitación del NTP disponibles, </a:t>
            </a:r>
          </a:p>
          <a:p>
            <a:pPr marL="0" indent="0" algn="ctr">
              <a:spcBef>
                <a:spcPts val="451"/>
              </a:spcBef>
              <a:buNone/>
            </a:pPr>
            <a:r>
              <a:rPr lang="es-US" sz="2100" dirty="0"/>
              <a:t>O</a:t>
            </a:r>
            <a:r>
              <a:rPr lang="es-US" sz="2100" dirty="0" smtClean="0"/>
              <a:t> </a:t>
            </a:r>
            <a:r>
              <a:rPr lang="es-US" sz="2100" dirty="0"/>
              <a:t>para suscribirse a nuestra lista por correo electrónico, visite</a:t>
            </a:r>
          </a:p>
          <a:p>
            <a:pPr marL="0" indent="0" algn="ctr">
              <a:spcBef>
                <a:spcPts val="451"/>
              </a:spcBef>
              <a:buNone/>
            </a:pPr>
            <a:r>
              <a:rPr lang="es-US" sz="2100" u="sng" dirty="0">
                <a:hlinkClick r:id="rId3"/>
              </a:rPr>
              <a:t>CMS.gov/outreach-and-education/training/CMSNationalTrainingProgram</a:t>
            </a:r>
            <a:r>
              <a:rPr lang="es-US" sz="2100" dirty="0"/>
              <a:t>.</a:t>
            </a:r>
          </a:p>
          <a:p>
            <a:pPr marL="0" indent="0" algn="ctr">
              <a:spcBef>
                <a:spcPts val="451"/>
              </a:spcBef>
              <a:buNone/>
            </a:pPr>
            <a:endParaRPr lang="es-US" sz="2100" dirty="0"/>
          </a:p>
          <a:p>
            <a:pPr marL="0" indent="0" algn="ctr">
              <a:spcBef>
                <a:spcPts val="451"/>
              </a:spcBef>
              <a:buNone/>
            </a:pPr>
            <a:r>
              <a:rPr lang="es-US" sz="2100" dirty="0"/>
              <a:t>Manténgase conectado. </a:t>
            </a:r>
          </a:p>
          <a:p>
            <a:pPr marL="0" indent="0" algn="ctr">
              <a:spcBef>
                <a:spcPts val="451"/>
              </a:spcBef>
              <a:buNone/>
            </a:pPr>
            <a:r>
              <a:rPr lang="es-US" sz="2100" dirty="0"/>
              <a:t>Contáctenos en </a:t>
            </a:r>
            <a:r>
              <a:rPr lang="es-US" sz="2100" dirty="0">
                <a:hlinkClick r:id="rId4"/>
              </a:rPr>
              <a:t>training@cms.hhs.gov</a:t>
            </a:r>
            <a:r>
              <a:rPr lang="es-US" sz="2100" dirty="0"/>
              <a:t>, o </a:t>
            </a:r>
          </a:p>
          <a:p>
            <a:pPr marL="0" indent="0" algn="ctr">
              <a:spcBef>
                <a:spcPts val="451"/>
              </a:spcBef>
              <a:buNone/>
            </a:pPr>
            <a:r>
              <a:rPr lang="es-US" sz="2100" dirty="0"/>
              <a:t>síganos en       @CMSGov #CMSNTP</a:t>
            </a:r>
          </a:p>
          <a:p>
            <a:pPr marL="0" indent="0" algn="ctr">
              <a:spcBef>
                <a:spcPts val="451"/>
              </a:spcBef>
              <a:buNone/>
            </a:pPr>
            <a:endParaRPr lang="es-US" sz="2100" dirty="0"/>
          </a:p>
          <a:p>
            <a:pPr marL="0" indent="0">
              <a:buNone/>
            </a:pPr>
            <a:endParaRPr lang="es-US" sz="2400" dirty="0"/>
          </a:p>
        </p:txBody>
      </p:sp>
      <p:pic>
        <p:nvPicPr>
          <p:cNvPr id="6" name="Picture 5" descr="Twitter icono" title="Final de la presentación">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96798" y="4430984"/>
            <a:ext cx="304800" cy="304800"/>
          </a:xfrm>
          <a:prstGeom prst="rect">
            <a:avLst/>
          </a:prstGeom>
        </p:spPr>
      </p:pic>
    </p:spTree>
    <p:extLst>
      <p:ext uri="{BB962C8B-B14F-4D97-AF65-F5344CB8AC3E}">
        <p14:creationId xmlns:p14="http://schemas.microsoft.com/office/powerpoint/2010/main" val="4443999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2.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34880</TotalTime>
  <Words>24731</Words>
  <Application>Microsoft Office PowerPoint</Application>
  <PresentationFormat>On-screen Show (16:9)</PresentationFormat>
  <Paragraphs>1850</Paragraphs>
  <Slides>98</Slides>
  <Notes>98</Notes>
  <HiddenSlides>0</HiddenSlides>
  <MMClips>6</MMClips>
  <ScaleCrop>false</ScaleCrop>
  <HeadingPairs>
    <vt:vector size="6" baseType="variant">
      <vt:variant>
        <vt:lpstr>Fonts Used</vt:lpstr>
      </vt:variant>
      <vt:variant>
        <vt:i4>11</vt:i4>
      </vt:variant>
      <vt:variant>
        <vt:lpstr>Theme</vt:lpstr>
      </vt:variant>
      <vt:variant>
        <vt:i4>21</vt:i4>
      </vt:variant>
      <vt:variant>
        <vt:lpstr>Slide Titles</vt:lpstr>
      </vt:variant>
      <vt:variant>
        <vt:i4>98</vt:i4>
      </vt:variant>
    </vt:vector>
  </HeadingPairs>
  <TitlesOfParts>
    <vt:vector size="130" baseType="lpstr">
      <vt:lpstr>ＭＳ Ｐゴシック</vt:lpstr>
      <vt:lpstr>Arial</vt:lpstr>
      <vt:lpstr>Calibri</vt:lpstr>
      <vt:lpstr>Calibri </vt:lpstr>
      <vt:lpstr>Century Gothic</vt:lpstr>
      <vt:lpstr>Constantia</vt:lpstr>
      <vt:lpstr>Courier New</vt:lpstr>
      <vt:lpstr>Minion Pro</vt:lpstr>
      <vt:lpstr>Tahoma</vt:lpstr>
      <vt:lpstr>Times New Roman</vt:lpstr>
      <vt:lpstr>Wingdings</vt:lpstr>
      <vt:lpstr>8_Custom Design</vt:lpstr>
      <vt:lpstr>Content Page</vt:lpstr>
      <vt:lpstr>1_Content Page</vt:lpstr>
      <vt:lpstr>10_Custom Design</vt:lpstr>
      <vt:lpstr>13_Custom Design</vt:lpstr>
      <vt:lpstr>11_Custom Design</vt:lpstr>
      <vt:lpstr>12_Custom Design</vt:lpstr>
      <vt:lpstr>15_Custom Design</vt:lpstr>
      <vt:lpstr>14_Custom Design</vt:lpstr>
      <vt:lpstr>1_Office Theme</vt:lpstr>
      <vt:lpstr>2_Office Theme</vt:lpstr>
      <vt:lpstr>2_Custom Design</vt:lpstr>
      <vt:lpstr>3_Custom Design</vt:lpstr>
      <vt:lpstr>Custom Design</vt:lpstr>
      <vt:lpstr>1_2015 Blue Section Header - bulleted list</vt:lpstr>
      <vt:lpstr>1_Custom Design</vt:lpstr>
      <vt:lpstr>4_Custom Design</vt:lpstr>
      <vt:lpstr>5_Custom Design</vt:lpstr>
      <vt:lpstr>7_Custom Design</vt:lpstr>
      <vt:lpstr>16_Custom Design</vt:lpstr>
      <vt:lpstr>17_Custom Design</vt:lpstr>
      <vt:lpstr> Medicare 101   </vt:lpstr>
      <vt:lpstr>Lecciones</vt:lpstr>
      <vt:lpstr>Lección 1: Puntos Básicos de Medicare</vt:lpstr>
      <vt:lpstr>¿Qué es Medicare?</vt:lpstr>
      <vt:lpstr>¿Cuáles son las agencias responsables de Medicare?</vt:lpstr>
      <vt:lpstr>¿Cuáles son las 4 partes de Medicare?</vt:lpstr>
      <vt:lpstr>Medicare Original:  ¿Cuál es la Cobertura y el Costo de la Parte A?</vt:lpstr>
      <vt:lpstr>Medicare Original: ¿Qué cubre la Parte A? (continuación)</vt:lpstr>
      <vt:lpstr>Parte A: Lo que paga en 2017</vt:lpstr>
      <vt:lpstr>¿Es usted un paciente internado o ambulatorio?</vt:lpstr>
      <vt:lpstr>Compruebe sus conocimientos: Paciente internado/ambulatorio</vt:lpstr>
      <vt:lpstr>Cuidados en un Centro de Enfermería Especializada (SNF): condiciones requeridas para la cobertura</vt:lpstr>
      <vt:lpstr>Servicios cubiertos en un Centro de Enfermería Especializada (SNF)</vt:lpstr>
      <vt:lpstr>Pago por el Cuidado en un Centro de Enfermería Especializada</vt:lpstr>
      <vt:lpstr>Períodos de beneficios en Medicare Original</vt:lpstr>
      <vt:lpstr>Compruebe sus conocimientos: Períodos de beneficios</vt:lpstr>
      <vt:lpstr>Cobertura de Cuidado de la salud en el hogar</vt:lpstr>
      <vt:lpstr>Cinco condiciones requeridas para la cobertura del cuidado de la salud en el hogar </vt:lpstr>
      <vt:lpstr>Pago del cuidados de la salud en el hogar</vt:lpstr>
      <vt:lpstr>Compruebe sus conocimientos: ¿Está confinada en el hogar?</vt:lpstr>
      <vt:lpstr>¿Qué es el cuidado de hospicio?</vt:lpstr>
      <vt:lpstr>Servicios de hospicio cubiertos</vt:lpstr>
      <vt:lpstr>Pago del cuidado de hospicio</vt:lpstr>
      <vt:lpstr>Medicare Original: ¿Cuál es el Costo y la Cobertura de la Parte B?</vt:lpstr>
      <vt:lpstr>Parte B: Lo que paga en 2017</vt:lpstr>
      <vt:lpstr>Prima estándar mensual de la Parte B: monto de ajuste mensual relacionado con el ingreso para 2017</vt:lpstr>
      <vt:lpstr>Pago de la prima de la Parte B</vt:lpstr>
      <vt:lpstr>Consideraciones de costos de la Parte B</vt:lpstr>
      <vt:lpstr>Programas de Ahorros de Medicare: Programas estatales para personas con ingresos y recursos limitados</vt:lpstr>
      <vt:lpstr> Compruebe sus conocimientos:  Cobertura de Medicare Original </vt:lpstr>
      <vt:lpstr>N.° 1: ¿Parte A o Parte B?</vt:lpstr>
      <vt:lpstr>N.° 2: ¿Parte A o Parte B? </vt:lpstr>
      <vt:lpstr>N.° 3: ¿Parte A o Parte B? </vt:lpstr>
      <vt:lpstr>N.° 4: ¿Parte A o Parte B?</vt:lpstr>
      <vt:lpstr>¿Cuándo puede apelar?</vt:lpstr>
      <vt:lpstr>¿Cómo y cuándo puede inscribirse en Medicare?</vt:lpstr>
      <vt:lpstr>¿Por qué es importante inscribirse a tiempo?</vt:lpstr>
      <vt:lpstr>Inscripción en Medicare: cuando es automática</vt:lpstr>
      <vt:lpstr>Deberá tomar acción para inscribirse en Medicare cuando no sea automática</vt:lpstr>
      <vt:lpstr>Períodos de inscripción en Medicare</vt:lpstr>
      <vt:lpstr>Período de Inscripción Inicial (IEP) en Medicare</vt:lpstr>
      <vt:lpstr>Período de Inscripción Abierta (OEP) anual para personas con Medicare</vt:lpstr>
      <vt:lpstr>Período de Inscripción General (GEP) en Medicare</vt:lpstr>
      <vt:lpstr>Período Especial de Inscripción (SEP) en Medicare</vt:lpstr>
      <vt:lpstr>Compruebe sus conocimientos: Períodos de inscripción</vt:lpstr>
      <vt:lpstr>Inscripción automática basada en incapacidad</vt:lpstr>
      <vt:lpstr>Inscripción a Medicare basada  enfermedad renal en etapa terminal (ESRD) </vt:lpstr>
      <vt:lpstr>Medicare y enfermedad renal en etapa terminal (ESRD): Opciones de cobertura de Medicare</vt:lpstr>
      <vt:lpstr>Cuándo comienza la cobertura para las personas con enfermedad renal en etapa terminal (ESRD) </vt:lpstr>
      <vt:lpstr>Lección 2:  Opciones de cobertura de Medicare</vt:lpstr>
      <vt:lpstr>Sus 2 opciones principales de cobertura de Medicare</vt:lpstr>
      <vt:lpstr>Medicare Original</vt:lpstr>
      <vt:lpstr>Pólizas del Seguro Suplementario de Medicare (Medigap) </vt:lpstr>
      <vt:lpstr>Beneficios básicos de los planes Medigap</vt:lpstr>
      <vt:lpstr>Planes Medigap</vt:lpstr>
      <vt:lpstr>Costos de Medigap</vt:lpstr>
      <vt:lpstr>Compruebe sus conocimientos: Pólizas de Medigap</vt:lpstr>
      <vt:lpstr>Cuándo puede adquirir una póliza de Medigap </vt:lpstr>
      <vt:lpstr>Cobertura de Medicare para medicamentos recetados (Parte D)</vt:lpstr>
      <vt:lpstr>Costos de los Planes Medicare para Medicamentos:  lo que paga en 2017</vt:lpstr>
      <vt:lpstr>Parte D Cantidad de ajuste mensual acorde al ingreso  (Parte D–IRMAA)</vt:lpstr>
      <vt:lpstr>Consideraciones de costos de la Parte D </vt:lpstr>
      <vt:lpstr>¿Qué es la Ayuda Adicional?</vt:lpstr>
      <vt:lpstr>Cómo calificar para recibir Ayuda Adicional</vt:lpstr>
      <vt:lpstr>Multa por inscripción tardía a la Parte D</vt:lpstr>
      <vt:lpstr>¿Quiénes pueden inscribirse para la Parte D?</vt:lpstr>
      <vt:lpstr>Cuándo puede unirse o cambiar de plan</vt:lpstr>
      <vt:lpstr>Período Especial de Inscripción (SEP) para inscribirse o cambiar al plan de la Parte D</vt:lpstr>
      <vt:lpstr>Planes Medicare Advantage (Parte C)  (como HMO o PPO)</vt:lpstr>
      <vt:lpstr>Tipos de planes Medicare Advantage (Parte C) </vt:lpstr>
      <vt:lpstr>Cómo funcionan los planes Medicare Advantage (MA)</vt:lpstr>
      <vt:lpstr>Costos de los planes Medicare  Advantage: lo que paga en 2017</vt:lpstr>
      <vt:lpstr>¿Quién puede unirse a un Plan Medicare Advantage?</vt:lpstr>
      <vt:lpstr> Cuándo puede unirse o cambiarse a los planes Medicare Advantage (Además de hacerlo durante su Período de Inscripción) Inicial) </vt:lpstr>
      <vt:lpstr>Cuándo puede dejar un plan Medicare Advantage (MA)</vt:lpstr>
      <vt:lpstr>Cómo comparar planes en el Buscador de Planes de Medicare</vt:lpstr>
      <vt:lpstr>  Pólizas de Medigap comparadas con los planes  Medicare Advantage   </vt:lpstr>
      <vt:lpstr>Medicare y el Mercado de Seguros Médicos</vt:lpstr>
      <vt:lpstr>La cobertura del Mercado de Seguros Médicos y Medicare</vt:lpstr>
      <vt:lpstr>El Mercado y cómo ser elegible para Medicare</vt:lpstr>
      <vt:lpstr>Compruebe sus conocimientos: Medicare/Mercado</vt:lpstr>
      <vt:lpstr>Lección 3: Coordinación de Beneficios</vt:lpstr>
      <vt:lpstr>¿Qué es la Coordinación de Beneficios?</vt:lpstr>
      <vt:lpstr>¿Cuándo paga Medicare?</vt:lpstr>
      <vt:lpstr>¿Cuándo es Medicare el Pagador Primario?</vt:lpstr>
      <vt:lpstr>¿Cuándo es Medicare el Pagador Secundario (MSP)? </vt:lpstr>
      <vt:lpstr>Medicare y Planes de Salud Grupal del  Empleador (EGHP), ¿quién paga primero?</vt:lpstr>
      <vt:lpstr>Lección 4: Cómo detectar y reportar fraude, desperdicios y abuso   </vt:lpstr>
      <vt:lpstr>¿Se trata de fraude, desperdicios o abuso?  ¿Cuál es la diferencia? </vt:lpstr>
      <vt:lpstr>Patrulla Medicare de Adultos Mayores           </vt:lpstr>
      <vt:lpstr>Recuerde las 4 R</vt:lpstr>
      <vt:lpstr>1. Registre</vt:lpstr>
      <vt:lpstr>2. Revise</vt:lpstr>
      <vt:lpstr>3. Reporte</vt:lpstr>
      <vt:lpstr>4. Recuerde</vt:lpstr>
      <vt:lpstr>Lección 5: Revisión </vt:lpstr>
      <vt:lpstr>¡Revisemos lo que hemos aprendido!</vt:lpstr>
      <vt:lpstr>Esta capacitación es suministrada por</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2017</dc:title>
  <dc:creator>Susan Razik</dc:creator>
  <cp:lastModifiedBy>Leslie Long</cp:lastModifiedBy>
  <cp:revision>1137</cp:revision>
  <cp:lastPrinted>2017-10-17T20:37:18Z</cp:lastPrinted>
  <dcterms:created xsi:type="dcterms:W3CDTF">2017-04-17T11:35:19Z</dcterms:created>
  <dcterms:modified xsi:type="dcterms:W3CDTF">2017-11-15T15:22:26Z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-539086677</vt:i4>
  </property>
  <property fmtid="{D5CDD505-2E9C-101B-9397-08002B2CF9AE}" pid="3" name="_NewReviewCycle">
    <vt:lpwstr/>
  </property>
  <property fmtid="{D5CDD505-2E9C-101B-9397-08002B2CF9AE}" pid="4" name="_EmailSubject">
    <vt:lpwstr>FW: 508 Practices for Spanish Translation</vt:lpwstr>
  </property>
  <property fmtid="{D5CDD505-2E9C-101B-9397-08002B2CF9AE}" pid="5" name="_AuthorEmail">
    <vt:lpwstr>Rubi.Dunn@cms.hhs.gov</vt:lpwstr>
  </property>
  <property fmtid="{D5CDD505-2E9C-101B-9397-08002B2CF9AE}" pid="6" name="_AuthorEmailDisplayName">
    <vt:lpwstr>Dunn, Rubi (CMS/OC)</vt:lpwstr>
  </property>
  <property fmtid="{D5CDD505-2E9C-101B-9397-08002B2CF9AE}" pid="7" name="_PreviousAdHocReviewCycleID">
    <vt:i4>-1128707709</vt:i4>
  </property>
</Properties>
</file>