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2.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tags/tag3.xml" ContentType="application/vnd.openxmlformats-officedocument.presentationml.tags+xml"/>
  <Override PartName="/ppt/notesSlides/notesSlide38.xml" ContentType="application/vnd.openxmlformats-officedocument.presentationml.notesSlide+xml"/>
  <Override PartName="/ppt/tags/tag4.xml" ContentType="application/vnd.openxmlformats-officedocument.presentationml.tags+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82" r:id="rId1"/>
    <p:sldMasterId id="2147484287" r:id="rId2"/>
  </p:sldMasterIdLst>
  <p:notesMasterIdLst>
    <p:notesMasterId r:id="rId47"/>
  </p:notesMasterIdLst>
  <p:handoutMasterIdLst>
    <p:handoutMasterId r:id="rId48"/>
  </p:handoutMasterIdLst>
  <p:sldIdLst>
    <p:sldId id="431" r:id="rId3"/>
    <p:sldId id="448" r:id="rId4"/>
    <p:sldId id="495" r:id="rId5"/>
    <p:sldId id="636" r:id="rId6"/>
    <p:sldId id="507" r:id="rId7"/>
    <p:sldId id="508" r:id="rId8"/>
    <p:sldId id="509" r:id="rId9"/>
    <p:sldId id="639" r:id="rId10"/>
    <p:sldId id="571" r:id="rId11"/>
    <p:sldId id="623" r:id="rId12"/>
    <p:sldId id="624" r:id="rId13"/>
    <p:sldId id="625" r:id="rId14"/>
    <p:sldId id="626" r:id="rId15"/>
    <p:sldId id="627" r:id="rId16"/>
    <p:sldId id="628" r:id="rId17"/>
    <p:sldId id="630" r:id="rId18"/>
    <p:sldId id="631" r:id="rId19"/>
    <p:sldId id="629" r:id="rId20"/>
    <p:sldId id="632" r:id="rId21"/>
    <p:sldId id="633" r:id="rId22"/>
    <p:sldId id="634" r:id="rId23"/>
    <p:sldId id="640" r:id="rId24"/>
    <p:sldId id="573" r:id="rId25"/>
    <p:sldId id="572" r:id="rId26"/>
    <p:sldId id="575" r:id="rId27"/>
    <p:sldId id="505" r:id="rId28"/>
    <p:sldId id="506" r:id="rId29"/>
    <p:sldId id="578" r:id="rId30"/>
    <p:sldId id="610" r:id="rId31"/>
    <p:sldId id="608" r:id="rId32"/>
    <p:sldId id="563" r:id="rId33"/>
    <p:sldId id="497" r:id="rId34"/>
    <p:sldId id="499" r:id="rId35"/>
    <p:sldId id="498" r:id="rId36"/>
    <p:sldId id="501" r:id="rId37"/>
    <p:sldId id="593" r:id="rId38"/>
    <p:sldId id="500" r:id="rId39"/>
    <p:sldId id="557" r:id="rId40"/>
    <p:sldId id="638" r:id="rId41"/>
    <p:sldId id="613" r:id="rId42"/>
    <p:sldId id="614" r:id="rId43"/>
    <p:sldId id="615" r:id="rId44"/>
    <p:sldId id="616" r:id="rId45"/>
    <p:sldId id="622" r:id="rId46"/>
  </p:sldIdLst>
  <p:sldSz cx="9144000" cy="6858000" type="screen4x3"/>
  <p:notesSz cx="7002463" cy="9236075"/>
  <p:custDataLst>
    <p:tags r:id="rId49"/>
  </p:custDataLst>
  <p:defaultTextStyle>
    <a:defPPr>
      <a:defRPr lang="en-US"/>
    </a:defPPr>
    <a:lvl1pPr algn="l" rtl="0" fontAlgn="base">
      <a:spcBef>
        <a:spcPct val="0"/>
      </a:spcBef>
      <a:spcAft>
        <a:spcPct val="0"/>
      </a:spcAft>
      <a:defRPr kern="1200">
        <a:solidFill>
          <a:schemeClr val="tx1"/>
        </a:solidFill>
        <a:latin typeface="Arial" charset="0"/>
        <a:ea typeface="ＭＳ Ｐゴシック" pitchFamily="34" charset="-128"/>
        <a:cs typeface="Arial" charset="0"/>
      </a:defRPr>
    </a:lvl1pPr>
    <a:lvl2pPr marL="457200" algn="l" rtl="0" fontAlgn="base">
      <a:spcBef>
        <a:spcPct val="0"/>
      </a:spcBef>
      <a:spcAft>
        <a:spcPct val="0"/>
      </a:spcAft>
      <a:defRPr kern="1200">
        <a:solidFill>
          <a:schemeClr val="tx1"/>
        </a:solidFill>
        <a:latin typeface="Arial" charset="0"/>
        <a:ea typeface="ＭＳ Ｐゴシック" pitchFamily="34" charset="-128"/>
        <a:cs typeface="Arial" charset="0"/>
      </a:defRPr>
    </a:lvl2pPr>
    <a:lvl3pPr marL="914400" algn="l" rtl="0" fontAlgn="base">
      <a:spcBef>
        <a:spcPct val="0"/>
      </a:spcBef>
      <a:spcAft>
        <a:spcPct val="0"/>
      </a:spcAft>
      <a:defRPr kern="1200">
        <a:solidFill>
          <a:schemeClr val="tx1"/>
        </a:solidFill>
        <a:latin typeface="Arial" charset="0"/>
        <a:ea typeface="ＭＳ Ｐゴシック" pitchFamily="34" charset="-128"/>
        <a:cs typeface="Arial" charset="0"/>
      </a:defRPr>
    </a:lvl3pPr>
    <a:lvl4pPr marL="1371600" algn="l" rtl="0" fontAlgn="base">
      <a:spcBef>
        <a:spcPct val="0"/>
      </a:spcBef>
      <a:spcAft>
        <a:spcPct val="0"/>
      </a:spcAft>
      <a:defRPr kern="1200">
        <a:solidFill>
          <a:schemeClr val="tx1"/>
        </a:solidFill>
        <a:latin typeface="Arial" charset="0"/>
        <a:ea typeface="ＭＳ Ｐゴシック" pitchFamily="34" charset="-128"/>
        <a:cs typeface="Arial" charset="0"/>
      </a:defRPr>
    </a:lvl4pPr>
    <a:lvl5pPr marL="1828800" algn="l" rtl="0" fontAlgn="base">
      <a:spcBef>
        <a:spcPct val="0"/>
      </a:spcBef>
      <a:spcAft>
        <a:spcPct val="0"/>
      </a:spcAft>
      <a:defRPr kern="1200">
        <a:solidFill>
          <a:schemeClr val="tx1"/>
        </a:solidFill>
        <a:latin typeface="Arial" charset="0"/>
        <a:ea typeface="ＭＳ Ｐゴシック" pitchFamily="34" charset="-128"/>
        <a:cs typeface="Arial" charset="0"/>
      </a:defRPr>
    </a:lvl5pPr>
    <a:lvl6pPr marL="2286000" algn="l" defTabSz="914400" rtl="0" eaLnBrk="1" latinLnBrk="0" hangingPunct="1">
      <a:defRPr kern="1200">
        <a:solidFill>
          <a:schemeClr val="tx1"/>
        </a:solidFill>
        <a:latin typeface="Arial" charset="0"/>
        <a:ea typeface="ＭＳ Ｐゴシック" pitchFamily="34" charset="-128"/>
        <a:cs typeface="Arial" charset="0"/>
      </a:defRPr>
    </a:lvl6pPr>
    <a:lvl7pPr marL="2743200" algn="l" defTabSz="914400" rtl="0" eaLnBrk="1" latinLnBrk="0" hangingPunct="1">
      <a:defRPr kern="1200">
        <a:solidFill>
          <a:schemeClr val="tx1"/>
        </a:solidFill>
        <a:latin typeface="Arial" charset="0"/>
        <a:ea typeface="ＭＳ Ｐゴシック" pitchFamily="34" charset="-128"/>
        <a:cs typeface="Arial" charset="0"/>
      </a:defRPr>
    </a:lvl7pPr>
    <a:lvl8pPr marL="3200400" algn="l" defTabSz="914400" rtl="0" eaLnBrk="1" latinLnBrk="0" hangingPunct="1">
      <a:defRPr kern="1200">
        <a:solidFill>
          <a:schemeClr val="tx1"/>
        </a:solidFill>
        <a:latin typeface="Arial" charset="0"/>
        <a:ea typeface="ＭＳ Ｐゴシック" pitchFamily="34" charset="-128"/>
        <a:cs typeface="Arial" charset="0"/>
      </a:defRPr>
    </a:lvl8pPr>
    <a:lvl9pPr marL="3657600" algn="l" defTabSz="914400" rtl="0" eaLnBrk="1" latinLnBrk="0" hangingPunct="1">
      <a:defRPr kern="1200">
        <a:solidFill>
          <a:schemeClr val="tx1"/>
        </a:solidFill>
        <a:latin typeface="Arial" charset="0"/>
        <a:ea typeface="ＭＳ Ｐゴシック" pitchFamily="34" charset="-128"/>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11">
          <p15:clr>
            <a:srgbClr val="A4A3A4"/>
          </p15:clr>
        </p15:guide>
        <p15:guide id="2" pos="2206">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EBORA TERKAY"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1A5D5"/>
    <a:srgbClr val="084A9C"/>
    <a:srgbClr val="00338E"/>
    <a:srgbClr val="9BC0F1"/>
    <a:srgbClr val="F9EB99"/>
    <a:srgbClr val="A4BED7"/>
    <a:srgbClr val="92B1CD"/>
    <a:srgbClr val="81A5D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307" autoAdjust="0"/>
    <p:restoredTop sz="66779" autoAdjust="0"/>
  </p:normalViewPr>
  <p:slideViewPr>
    <p:cSldViewPr>
      <p:cViewPr varScale="1">
        <p:scale>
          <a:sx n="49" d="100"/>
          <a:sy n="49" d="100"/>
        </p:scale>
        <p:origin x="2076" y="54"/>
      </p:cViewPr>
      <p:guideLst>
        <p:guide orient="horz" pos="2160"/>
        <p:guide pos="2880"/>
      </p:guideLst>
    </p:cSldViewPr>
  </p:slideViewPr>
  <p:outlineViewPr>
    <p:cViewPr>
      <p:scale>
        <a:sx n="33" d="100"/>
        <a:sy n="33" d="100"/>
      </p:scale>
      <p:origin x="0" y="9810"/>
    </p:cViewPr>
  </p:outlineViewPr>
  <p:notesTextViewPr>
    <p:cViewPr>
      <p:scale>
        <a:sx n="100" d="100"/>
        <a:sy n="100" d="100"/>
      </p:scale>
      <p:origin x="0" y="0"/>
    </p:cViewPr>
  </p:notesTextViewPr>
  <p:sorterViewPr>
    <p:cViewPr>
      <p:scale>
        <a:sx n="100" d="100"/>
        <a:sy n="100" d="100"/>
      </p:scale>
      <p:origin x="0" y="7686"/>
    </p:cViewPr>
  </p:sorterViewPr>
  <p:notesViewPr>
    <p:cSldViewPr>
      <p:cViewPr>
        <p:scale>
          <a:sx n="100" d="100"/>
          <a:sy n="100" d="100"/>
        </p:scale>
        <p:origin x="954" y="-2466"/>
      </p:cViewPr>
      <p:guideLst>
        <p:guide orient="horz" pos="2911"/>
        <p:guide pos="2206"/>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notesMaster" Target="notesMasters/notesMaster1.xml"/><Relationship Id="rId50"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handoutMaster" Target="handoutMasters/handoutMaster1.xml"/><Relationship Id="rId8" Type="http://schemas.openxmlformats.org/officeDocument/2006/relationships/slide" Target="slides/slide6.xml"/><Relationship Id="rId5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Footer Placeholder 3"/>
          <p:cNvSpPr>
            <a:spLocks noGrp="1"/>
          </p:cNvSpPr>
          <p:nvPr>
            <p:ph type="ftr" sz="quarter" idx="2"/>
          </p:nvPr>
        </p:nvSpPr>
        <p:spPr>
          <a:xfrm>
            <a:off x="0" y="8772525"/>
            <a:ext cx="3033713" cy="461963"/>
          </a:xfrm>
          <a:prstGeom prst="rect">
            <a:avLst/>
          </a:prstGeom>
        </p:spPr>
        <p:txBody>
          <a:bodyPr vert="horz" wrap="square" lIns="93096" tIns="46549" rIns="93096" bIns="46549" numCol="1" anchor="b" anchorCtr="0" compatLnSpc="1">
            <a:prstTxWarp prst="textNoShape">
              <a:avLst/>
            </a:prstTxWarp>
          </a:bodyPr>
          <a:lstStyle>
            <a:lvl1pPr>
              <a:defRPr sz="1100">
                <a:latin typeface="Arial" charset="0"/>
                <a:ea typeface="ＭＳ Ｐゴシック" charset="-128"/>
                <a:cs typeface="+mn-cs"/>
              </a:defRPr>
            </a:lvl1pPr>
          </a:lstStyle>
          <a:p>
            <a:pPr>
              <a:defRPr/>
            </a:pPr>
            <a:r>
              <a:rPr dirty="0"/>
              <a:t>Medicaid y CHIP </a:t>
            </a:r>
            <a:endParaRPr lang="es-US" dirty="0"/>
          </a:p>
        </p:txBody>
      </p:sp>
    </p:spTree>
    <p:extLst>
      <p:ext uri="{BB962C8B-B14F-4D97-AF65-F5344CB8AC3E}">
        <p14:creationId xmlns:p14="http://schemas.microsoft.com/office/powerpoint/2010/main" val="160120431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193800" y="693738"/>
            <a:ext cx="4618038" cy="3462337"/>
          </a:xfrm>
          <a:prstGeom prst="rect">
            <a:avLst/>
          </a:prstGeom>
          <a:noFill/>
          <a:ln w="12700">
            <a:solidFill>
              <a:prstClr val="black"/>
            </a:solidFill>
          </a:ln>
        </p:spPr>
        <p:txBody>
          <a:bodyPr vert="horz" wrap="square" lIns="93096" tIns="46549" rIns="93096" bIns="46549" numCol="1" anchor="ctr" anchorCtr="0" compatLnSpc="1">
            <a:prstTxWarp prst="textNoShape">
              <a:avLst/>
            </a:prstTxWarp>
          </a:bodyPr>
          <a:lstStyle/>
          <a:p>
            <a:pPr lvl="0"/>
            <a:endParaRPr lang="en-US" noProof="0" dirty="0" smtClean="0"/>
          </a:p>
        </p:txBody>
      </p:sp>
      <p:sp>
        <p:nvSpPr>
          <p:cNvPr id="5" name="Notes Placeholder 4"/>
          <p:cNvSpPr>
            <a:spLocks noGrp="1"/>
          </p:cNvSpPr>
          <p:nvPr>
            <p:ph type="body" sz="quarter" idx="3"/>
          </p:nvPr>
        </p:nvSpPr>
        <p:spPr>
          <a:xfrm>
            <a:off x="466725" y="4311650"/>
            <a:ext cx="6224588" cy="4437063"/>
          </a:xfrm>
          <a:prstGeom prst="rect">
            <a:avLst/>
          </a:prstGeom>
        </p:spPr>
        <p:txBody>
          <a:bodyPr vert="horz" wrap="square" lIns="93096" tIns="46549" rIns="93096" bIns="46549" numCol="1" anchor="t" anchorCtr="0" compatLnSpc="1">
            <a:prstTxWarp prst="textNoShape">
              <a:avLst/>
            </a:prstTxWarp>
            <a:normAutofit/>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p>
        </p:txBody>
      </p:sp>
      <p:sp>
        <p:nvSpPr>
          <p:cNvPr id="7" name="Footer Placeholder 5"/>
          <p:cNvSpPr txBox="1">
            <a:spLocks/>
          </p:cNvSpPr>
          <p:nvPr/>
        </p:nvSpPr>
        <p:spPr>
          <a:xfrm>
            <a:off x="3657600" y="8774113"/>
            <a:ext cx="3033713" cy="461962"/>
          </a:xfrm>
          <a:prstGeom prst="rect">
            <a:avLst/>
          </a:prstGeom>
        </p:spPr>
        <p:txBody>
          <a:bodyPr lIns="93096" tIns="46549" rIns="93096" bIns="46549" anchor="b"/>
          <a:lstStyle>
            <a:defPPr>
              <a:defRPr lang="en-US"/>
            </a:defPPr>
            <a:lvl1pPr algn="l" rtl="0" fontAlgn="base">
              <a:spcBef>
                <a:spcPct val="0"/>
              </a:spcBef>
              <a:spcAft>
                <a:spcPct val="0"/>
              </a:spcAft>
              <a:defRPr sz="1100" kern="1200" dirty="0">
                <a:solidFill>
                  <a:schemeClr val="tx1"/>
                </a:solidFill>
                <a:latin typeface="Arial" charset="0"/>
                <a:ea typeface="ＭＳ Ｐゴシック" charset="-128"/>
                <a:cs typeface="+mn-cs"/>
              </a:defRPr>
            </a:lvl1pPr>
            <a:lvl2pPr marL="457200" algn="l" rtl="0" fontAlgn="base">
              <a:spcBef>
                <a:spcPct val="0"/>
              </a:spcBef>
              <a:spcAft>
                <a:spcPct val="0"/>
              </a:spcAft>
              <a:defRPr kern="1200">
                <a:solidFill>
                  <a:schemeClr val="tx1"/>
                </a:solidFill>
                <a:latin typeface="Arial" pitchFamily="34" charset="0"/>
                <a:ea typeface="ＭＳ Ｐゴシック"/>
                <a:cs typeface="ＭＳ Ｐゴシック"/>
              </a:defRPr>
            </a:lvl2pPr>
            <a:lvl3pPr marL="914400" algn="l" rtl="0" fontAlgn="base">
              <a:spcBef>
                <a:spcPct val="0"/>
              </a:spcBef>
              <a:spcAft>
                <a:spcPct val="0"/>
              </a:spcAft>
              <a:defRPr kern="1200">
                <a:solidFill>
                  <a:schemeClr val="tx1"/>
                </a:solidFill>
                <a:latin typeface="Arial" pitchFamily="34" charset="0"/>
                <a:ea typeface="ＭＳ Ｐゴシック"/>
                <a:cs typeface="ＭＳ Ｐゴシック"/>
              </a:defRPr>
            </a:lvl3pPr>
            <a:lvl4pPr marL="1371600" algn="l" rtl="0" fontAlgn="base">
              <a:spcBef>
                <a:spcPct val="0"/>
              </a:spcBef>
              <a:spcAft>
                <a:spcPct val="0"/>
              </a:spcAft>
              <a:defRPr kern="1200">
                <a:solidFill>
                  <a:schemeClr val="tx1"/>
                </a:solidFill>
                <a:latin typeface="Arial" pitchFamily="34" charset="0"/>
                <a:ea typeface="ＭＳ Ｐゴシック"/>
                <a:cs typeface="ＭＳ Ｐゴシック"/>
              </a:defRPr>
            </a:lvl4pPr>
            <a:lvl5pPr marL="1828800" algn="l" rtl="0" fontAlgn="base">
              <a:spcBef>
                <a:spcPct val="0"/>
              </a:spcBef>
              <a:spcAft>
                <a:spcPct val="0"/>
              </a:spcAft>
              <a:defRPr kern="1200">
                <a:solidFill>
                  <a:schemeClr val="tx1"/>
                </a:solidFill>
                <a:latin typeface="Arial" pitchFamily="34" charset="0"/>
                <a:ea typeface="ＭＳ Ｐゴシック"/>
                <a:cs typeface="ＭＳ Ｐゴシック"/>
              </a:defRPr>
            </a:lvl5pPr>
            <a:lvl6pPr marL="2286000" algn="l" defTabSz="914400" rtl="0" eaLnBrk="1" latinLnBrk="0" hangingPunct="1">
              <a:defRPr kern="1200">
                <a:solidFill>
                  <a:schemeClr val="tx1"/>
                </a:solidFill>
                <a:latin typeface="Arial" pitchFamily="34" charset="0"/>
                <a:ea typeface="ＭＳ Ｐゴシック"/>
                <a:cs typeface="ＭＳ Ｐゴシック"/>
              </a:defRPr>
            </a:lvl6pPr>
            <a:lvl7pPr marL="2743200" algn="l" defTabSz="914400" rtl="0" eaLnBrk="1" latinLnBrk="0" hangingPunct="1">
              <a:defRPr kern="1200">
                <a:solidFill>
                  <a:schemeClr val="tx1"/>
                </a:solidFill>
                <a:latin typeface="Arial" pitchFamily="34" charset="0"/>
                <a:ea typeface="ＭＳ Ｐゴシック"/>
                <a:cs typeface="ＭＳ Ｐゴシック"/>
              </a:defRPr>
            </a:lvl7pPr>
            <a:lvl8pPr marL="3200400" algn="l" defTabSz="914400" rtl="0" eaLnBrk="1" latinLnBrk="0" hangingPunct="1">
              <a:defRPr kern="1200">
                <a:solidFill>
                  <a:schemeClr val="tx1"/>
                </a:solidFill>
                <a:latin typeface="Arial" pitchFamily="34" charset="0"/>
                <a:ea typeface="ＭＳ Ｐゴシック"/>
                <a:cs typeface="ＭＳ Ｐゴシック"/>
              </a:defRPr>
            </a:lvl8pPr>
            <a:lvl9pPr marL="3657600" algn="l" defTabSz="914400" rtl="0" eaLnBrk="1" latinLnBrk="0" hangingPunct="1">
              <a:defRPr kern="1200">
                <a:solidFill>
                  <a:schemeClr val="tx1"/>
                </a:solidFill>
                <a:latin typeface="Arial" pitchFamily="34" charset="0"/>
                <a:ea typeface="ＭＳ Ｐゴシック"/>
                <a:cs typeface="ＭＳ Ｐゴシック"/>
              </a:defRPr>
            </a:lvl9pPr>
          </a:lstStyle>
          <a:p>
            <a:pPr algn="r">
              <a:defRPr/>
            </a:pPr>
            <a:fld id="{0623F69D-6FCD-45B3-8F7F-E30EA517FFB3}" type="slidenum">
              <a:rPr lang="en-US" smtClean="0"/>
              <a:pPr algn="r">
                <a:defRPr/>
              </a:pPr>
              <a:t>‹#›</a:t>
            </a:fld>
            <a:r>
              <a:rPr dirty="0" smtClean="0"/>
              <a:t> </a:t>
            </a:r>
            <a:endParaRPr lang="es-US" dirty="0"/>
          </a:p>
        </p:txBody>
      </p:sp>
    </p:spTree>
    <p:extLst>
      <p:ext uri="{BB962C8B-B14F-4D97-AF65-F5344CB8AC3E}">
        <p14:creationId xmlns:p14="http://schemas.microsoft.com/office/powerpoint/2010/main" val="2206644168"/>
      </p:ext>
    </p:extLst>
  </p:cSld>
  <p:clrMap bg1="lt1" tx1="dk1" bg2="lt2" tx2="dk2" accent1="accent1" accent2="accent2" accent3="accent3" accent4="accent4" accent5="accent5" accent6="accent6" hlink="hlink" folHlink="folHlink"/>
  <p:hf sldNum="0" hdr="0" ftr="0" dt="0"/>
  <p:notesStyle>
    <a:lvl1pPr marL="109538" indent="-109538" algn="l" rtl="0" eaLnBrk="0" fontAlgn="base" hangingPunct="0">
      <a:spcBef>
        <a:spcPts val="600"/>
      </a:spcBef>
      <a:spcAft>
        <a:spcPct val="0"/>
      </a:spcAft>
      <a:buFont typeface="Wingdings" pitchFamily="2" charset="2"/>
      <a:buChar char="§"/>
      <a:defRPr sz="1200" kern="1200">
        <a:solidFill>
          <a:schemeClr val="tx1"/>
        </a:solidFill>
        <a:latin typeface="+mn-lt"/>
        <a:ea typeface="ＭＳ Ｐゴシック" charset="-128"/>
        <a:cs typeface="ＭＳ Ｐゴシック"/>
      </a:defRPr>
    </a:lvl1pPr>
    <a:lvl2pPr marL="238125" indent="-128588" algn="l" rtl="0" eaLnBrk="0" fontAlgn="base" hangingPunct="0">
      <a:spcBef>
        <a:spcPts val="600"/>
      </a:spcBef>
      <a:spcAft>
        <a:spcPct val="0"/>
      </a:spcAft>
      <a:buFont typeface="Arial" charset="0"/>
      <a:buChar char="•"/>
      <a:defRPr sz="1200" kern="1200">
        <a:solidFill>
          <a:schemeClr val="tx1"/>
        </a:solidFill>
        <a:latin typeface="+mn-lt"/>
        <a:ea typeface="ＭＳ Ｐゴシック" charset="-128"/>
        <a:cs typeface="ＭＳ Ｐゴシック"/>
      </a:defRPr>
    </a:lvl2pPr>
    <a:lvl3pPr marL="403225" indent="-174625" algn="l" rtl="0" eaLnBrk="0" fontAlgn="base" hangingPunct="0">
      <a:spcBef>
        <a:spcPts val="600"/>
      </a:spcBef>
      <a:spcAft>
        <a:spcPct val="0"/>
      </a:spcAft>
      <a:buSzPct val="50000"/>
      <a:buFont typeface="Wingdings" pitchFamily="2" charset="2"/>
      <a:buChar char="q"/>
      <a:defRPr sz="1200" kern="1200">
        <a:solidFill>
          <a:schemeClr val="tx1"/>
        </a:solidFill>
        <a:latin typeface="+mn-lt"/>
        <a:ea typeface="ＭＳ Ｐゴシック" charset="-128"/>
        <a:cs typeface="ＭＳ Ｐゴシック"/>
      </a:defRPr>
    </a:lvl3pPr>
    <a:lvl4pPr marL="574675" indent="-171450" algn="l" rtl="0" eaLnBrk="0" fontAlgn="base" hangingPunct="0">
      <a:spcBef>
        <a:spcPts val="600"/>
      </a:spcBef>
      <a:spcAft>
        <a:spcPct val="0"/>
      </a:spcAft>
      <a:buSzPct val="50000"/>
      <a:buFont typeface="Courier New" pitchFamily="49" charset="0"/>
      <a:buChar char="o"/>
      <a:defRPr sz="1200" kern="1200">
        <a:solidFill>
          <a:schemeClr val="tx1"/>
        </a:solidFill>
        <a:latin typeface="+mn-lt"/>
        <a:ea typeface="ＭＳ Ｐゴシック" charset="-128"/>
        <a:cs typeface="ＭＳ Ｐゴシック"/>
      </a:defRPr>
    </a:lvl4pPr>
    <a:lvl5pPr marL="747713" indent="-176213" algn="l" rtl="0" eaLnBrk="0" fontAlgn="base" hangingPunct="0">
      <a:spcBef>
        <a:spcPts val="600"/>
      </a:spcBef>
      <a:spcAft>
        <a:spcPct val="0"/>
      </a:spcAft>
      <a:buFont typeface="Calibri" pitchFamily="34" charset="0"/>
      <a:buChar char="–"/>
      <a:defRPr sz="1200" kern="1200">
        <a:solidFill>
          <a:schemeClr val="tx1"/>
        </a:solidFill>
        <a:latin typeface="+mn-lt"/>
        <a:ea typeface="ＭＳ Ｐゴシック" charset="-128"/>
        <a:cs typeface="ＭＳ Ｐゴシック"/>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cms.gov/outreach-and-education/training/cmsnationaltrainingprogram/index.html" TargetMode="External"/><Relationship Id="rId2" Type="http://schemas.openxmlformats.org/officeDocument/2006/relationships/slide" Target="../slides/slide1.xml"/><Relationship Id="rId1" Type="http://schemas.openxmlformats.org/officeDocument/2006/relationships/notesMaster" Target="../notesMasters/notesMaster1.xml"/><Relationship Id="rId4" Type="http://schemas.openxmlformats.org/officeDocument/2006/relationships/hyperlink" Target="mailto:press@cms.hhs.gov" TargetMode="Externa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www.healthcare.gov/medicaid-chip/medicaid-expansion-and-you/" TargetMode="External"/><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3" Type="http://schemas.openxmlformats.org/officeDocument/2006/relationships/hyperlink" Target="http://www.gpo.gov/fdsys/pkg/FR-2013-07-15/pdf/2013-16271.pdf" TargetMode="External"/><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3" Type="http://schemas.openxmlformats.org/officeDocument/2006/relationships/hyperlink" Target="http://www.medicaid.gov/Medicaid-CHIP-Program-Information/By-Topics/Benefits/Medicaid-Benefits.html" TargetMode="External"/><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3" Type="http://schemas.openxmlformats.org/officeDocument/2006/relationships/hyperlink" Target="http://www.medicaid.gov/chip/state-program-information/chip-state-program-information.html" TargetMode="External"/><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3" Type="http://schemas.openxmlformats.org/officeDocument/2006/relationships/hyperlink" Target="http://www.medicaid.gov/medicaid-chip-program-information/by-topics/outreach-and-enrollment/lawfully-residing.html" TargetMode="External"/><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8" Type="http://schemas.openxmlformats.org/officeDocument/2006/relationships/hyperlink" Target="http://www.medicare.gov/contacts" TargetMode="External"/><Relationship Id="rId13" Type="http://schemas.openxmlformats.org/officeDocument/2006/relationships/hyperlink" Target="http://www.medicare.gov/Publications/Search/SearchCriteria.asp?version=default&amp;amp;browser=IE|9|Windows+7&amp;amp;Language=English&amp;amp;pagelist=Home&amp;amp;comingFrom=13" TargetMode="External"/><Relationship Id="rId3" Type="http://schemas.openxmlformats.org/officeDocument/2006/relationships/hyperlink" Target="http://www.medicare.gov/" TargetMode="External"/><Relationship Id="rId7" Type="http://schemas.openxmlformats.org/officeDocument/2006/relationships/hyperlink" Target="http://www.socialsecurity.gov/" TargetMode="External"/><Relationship Id="rId12" Type="http://schemas.openxmlformats.org/officeDocument/2006/relationships/hyperlink" Target="http://www.cms.gov/Medicare/Prescription-Drug-Coverage/LimitedIncomeandResources/downloads/2014Mailings.pdf" TargetMode="External"/><Relationship Id="rId2" Type="http://schemas.openxmlformats.org/officeDocument/2006/relationships/slide" Target="../slides/slide39.xml"/><Relationship Id="rId1" Type="http://schemas.openxmlformats.org/officeDocument/2006/relationships/notesMaster" Target="../notesMasters/notesMaster1.xml"/><Relationship Id="rId6" Type="http://schemas.openxmlformats.org/officeDocument/2006/relationships/hyperlink" Target="http://www.medicarepartdappeals.com/" TargetMode="External"/><Relationship Id="rId11" Type="http://schemas.openxmlformats.org/officeDocument/2006/relationships/hyperlink" Target="http://www.ssa.gov/pubs/EN-05-10536.pdf" TargetMode="External"/><Relationship Id="rId5" Type="http://schemas.openxmlformats.org/officeDocument/2006/relationships/hyperlink" Target="rxassist.org/" TargetMode="External"/><Relationship Id="rId10" Type="http://schemas.openxmlformats.org/officeDocument/2006/relationships/hyperlink" Target="http://cms.gov/medicare/eligibility-and-enrollment/medicarepresdrugeligenrol/index.html" TargetMode="External"/><Relationship Id="rId4" Type="http://schemas.openxmlformats.org/officeDocument/2006/relationships/hyperlink" Target="http://www.cms.gov/" TargetMode="External"/><Relationship Id="rId9" Type="http://schemas.openxmlformats.org/officeDocument/2006/relationships/hyperlink" Target="http://www.cms.gov/medicare/prescription-drug-coverage/prescriptiondrugcovcontra/partdmanuals.html" TargetMode="External"/><Relationship Id="rId14" Type="http://schemas.openxmlformats.org/officeDocument/2006/relationships/hyperlink" Target="http://www.cms.gov/outreach-and-education/outreach/partnerships/publications-for-partners.html" TargetMode="Externa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3" Type="http://schemas.openxmlformats.org/officeDocument/2006/relationships/hyperlink" Target="http://aspe.hhs.gov/health/fmap.cfm" TargetMode="External"/><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www.medicaid.gov/medicaid-chip-program-information/by-state/by-state.html"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Slide Image Placeholder 1" descr="Programa de capacitación nacional de los Centros de Servicios de Medicare y Medicaid Módulo 7, Servicios preventivos"/>
          <p:cNvSpPr>
            <a:spLocks noGrp="1" noRot="1" noChangeAspect="1"/>
          </p:cNvSpPr>
          <p:nvPr>
            <p:ph type="sldImg"/>
          </p:nvPr>
        </p:nvSpPr>
        <p:spPr bwMode="auto">
          <a:noFill/>
          <a:ln>
            <a:solidFill>
              <a:srgbClr val="000000"/>
            </a:solidFill>
            <a:miter lim="800000"/>
            <a:headEnd/>
            <a:tailEnd/>
          </a:ln>
        </p:spPr>
      </p:sp>
      <p:sp>
        <p:nvSpPr>
          <p:cNvPr id="13314" name="Notes Placeholder 2"/>
          <p:cNvSpPr>
            <a:spLocks noGrp="1"/>
          </p:cNvSpPr>
          <p:nvPr>
            <p:ph type="body" idx="1"/>
          </p:nvPr>
        </p:nvSpPr>
        <p:spPr bwMode="auto">
          <a:xfrm>
            <a:off x="685800" y="4310063"/>
            <a:ext cx="5859463" cy="4437062"/>
          </a:xfrm>
          <a:noFill/>
        </p:spPr>
        <p:txBody>
          <a:bodyPr/>
          <a:lstStyle/>
          <a:p>
            <a:pPr marL="0" indent="0">
              <a:buFont typeface="Wingdings" pitchFamily="2" charset="2"/>
              <a:buNone/>
            </a:pPr>
            <a:r>
              <a:rPr lang="es-AR" dirty="0" smtClean="0">
                <a:ea typeface="ＭＳ Ｐゴシック" pitchFamily="34" charset="-128"/>
              </a:rPr>
              <a:t>El Módulo 12 explica Medicaid y el Programa de Seguro Médico para Niños (CHIP). Este módulo de capacitación fue desarrollado y aprobado por los Centros de Servicios de Medicare y Medicaid (CMS), la agencia federal que administra Medicare, Medicaid, CHIP y el Mercado de Seguros Médicos facilitado por el gobierno federal. </a:t>
            </a:r>
          </a:p>
          <a:p>
            <a:pPr marL="0" indent="0">
              <a:spcBef>
                <a:spcPts val="588"/>
              </a:spcBef>
              <a:buFont typeface="Wingdings" pitchFamily="2" charset="2"/>
              <a:buNone/>
            </a:pPr>
            <a:r>
              <a:rPr lang="es-AR" dirty="0" smtClean="0">
                <a:ea typeface="ＭＳ Ｐゴシック" pitchFamily="34" charset="-128"/>
              </a:rPr>
              <a:t>La información en este módulo fue corregida a partir de mayo de 2015. Para confirmar si hay una versión actualizada, visite </a:t>
            </a:r>
            <a:r>
              <a:rPr lang="en-US" u="sng" dirty="0" smtClean="0">
                <a:solidFill>
                  <a:srgbClr val="0000FF"/>
                </a:solidFill>
                <a:ea typeface="ＭＳ Ｐゴシック" pitchFamily="34" charset="-128"/>
                <a:hlinkClick r:id="rId3"/>
              </a:rPr>
              <a:t>CMS.gov/outreach-and-education/training/ cmsnationaltrainingprogram/index.html</a:t>
            </a:r>
            <a:r>
              <a:rPr lang="en-US" u="sng" dirty="0" smtClean="0">
                <a:solidFill>
                  <a:srgbClr val="0000FF"/>
                </a:solidFill>
                <a:ea typeface="ＭＳ Ｐゴシック" pitchFamily="34" charset="-128"/>
              </a:rPr>
              <a:t>. </a:t>
            </a:r>
            <a:endParaRPr lang="es-US" dirty="0" smtClean="0">
              <a:ea typeface="ＭＳ Ｐゴシック" pitchFamily="34" charset="-128"/>
            </a:endParaRPr>
          </a:p>
          <a:p>
            <a:pPr marL="0" lvl="2" indent="0">
              <a:spcBef>
                <a:spcPts val="588"/>
              </a:spcBef>
              <a:buFont typeface="Wingdings" pitchFamily="2" charset="2"/>
              <a:buNone/>
            </a:pPr>
            <a:r>
              <a:rPr lang="es-AR" dirty="0" smtClean="0">
                <a:ea typeface="ＭＳ Ｐゴシック" pitchFamily="34" charset="-128"/>
              </a:rPr>
              <a:t>El Programa de Capacitación Nacional de CMS ofrece este documento como recurso informativo para nuestros socios. El presente no es un documento legal ni tiene fines de prensa. Los medios pueden comunicarse con la Oficina de prensa de CMS al correo electrónico </a:t>
            </a:r>
            <a:r>
              <a:rPr lang="en-US" u="sng" dirty="0" smtClean="0">
                <a:ea typeface="ＭＳ Ｐゴシック" pitchFamily="34" charset="-128"/>
                <a:hlinkClick r:id="rId4"/>
              </a:rPr>
              <a:t>press@cms.hss.gov</a:t>
            </a:r>
            <a:r>
              <a:rPr lang="es-AR" dirty="0" smtClean="0">
                <a:ea typeface="ＭＳ Ｐゴシック" pitchFamily="34" charset="-128"/>
              </a:rPr>
              <a:t>. Las pautas legales oficiales del programa de Medicare están descritas en las leyes, regulaciones y disposiciones correspondientes.</a:t>
            </a:r>
          </a:p>
          <a:p>
            <a:pPr marL="0" indent="0">
              <a:buFont typeface="Wingdings" pitchFamily="2" charset="2"/>
              <a:buNone/>
            </a:pPr>
            <a:endParaRPr lang="es-US" dirty="0" smtClean="0">
              <a:ea typeface="ＭＳ Ｐゴシック" pitchFamily="34" charset="-128"/>
            </a:endParaRPr>
          </a:p>
        </p:txBody>
      </p:sp>
    </p:spTree>
    <p:extLst>
      <p:ext uri="{BB962C8B-B14F-4D97-AF65-F5344CB8AC3E}">
        <p14:creationId xmlns:p14="http://schemas.microsoft.com/office/powerpoint/2010/main" val="23327374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a:xfrm>
            <a:off x="311150" y="4164013"/>
            <a:ext cx="6457950" cy="4456112"/>
          </a:xfrm>
        </p:spPr>
        <p:txBody>
          <a:bodyPr>
            <a:normAutofit fontScale="92500" lnSpcReduction="10000"/>
          </a:bodyPr>
          <a:lstStyle/>
          <a:p>
            <a:pPr marL="0" indent="0">
              <a:spcAft>
                <a:spcPts val="0"/>
              </a:spcAft>
              <a:buFont typeface="Wingdings" pitchFamily="2" charset="2"/>
              <a:buNone/>
              <a:defRPr/>
            </a:pPr>
            <a:r>
              <a:rPr lang="en-US" dirty="0" smtClean="0"/>
              <a:t>A partir del 1 de e</a:t>
            </a:r>
            <a:r>
              <a:rPr dirty="0" smtClean="0"/>
              <a:t>nero de 2014, la Ley de Cuidado de Salud de Bajo Precio estableció 3 nuevos grupos de elegibilidad para Medicaid que pusieron el seguro de salud a disposición de millones de personas que no eran elegibles con anterioridad: </a:t>
            </a:r>
            <a:endParaRPr lang="es-US" dirty="0"/>
          </a:p>
          <a:p>
            <a:pPr marL="231960" indent="-231960">
              <a:spcAft>
                <a:spcPts val="0"/>
              </a:spcAft>
              <a:buFont typeface="+mj-lt"/>
              <a:buAutoNum type="arabicPeriod"/>
              <a:defRPr/>
            </a:pPr>
            <a:r>
              <a:rPr dirty="0" smtClean="0"/>
              <a:t>El Nuevo Grupo de Adultos cubre a personas de entre 19 y 64 años con ingresos inferiores al 133% del nivel federal de pobreza (FPL), incluye a hijos de 19 y 20 años de edad. Los hijos menores de 19 no están incluidos en este grupo porque están cubiertos por otros grupos de elegibilidad obligatorios. Para ser elegibles para el Nuevo Grupo de Adultos, las personas no deben tener derecho ni estar inscritos en Medicare, no pueden ser elegibles para ningún otro grupo de elegibilidad obligatorio de Medicaid y no pueden ser mujeres embarazadas al momento de la inscripción. Este grupo es un grupo de elegibilidad obligatorio que los estados pueden elegir cubrir.</a:t>
            </a:r>
          </a:p>
          <a:p>
            <a:pPr marL="231960" indent="-231960">
              <a:spcAft>
                <a:spcPts val="0"/>
              </a:spcAft>
              <a:buFont typeface="+mj-lt"/>
              <a:buAutoNum type="arabicPeriod"/>
              <a:defRPr/>
            </a:pPr>
            <a:r>
              <a:rPr dirty="0" smtClean="0"/>
              <a:t>Un segundo grupo de elegibilidad creado por la Ley de Cuidado de Salud a Bajo Precio estableció cobertura de Medicaid para personas menores de 26 que estaban inscritas en Medicaid mientras estaban bajo cuidado temporal a los 18 o a la edad que caduque el cuidado temporal. No existe ninguna prueba de ingresos o recursos para este grupo de elegibilidad. Los estados tienen la opción de cubrir a personas que estuvieron bajo cuidado temporal y en Medicaid en otro estado.</a:t>
            </a:r>
          </a:p>
          <a:p>
            <a:pPr marL="231960" indent="-231960">
              <a:spcAft>
                <a:spcPts val="0"/>
              </a:spcAft>
              <a:buFont typeface="+mj-lt"/>
              <a:buAutoNum type="arabicPeriod"/>
              <a:defRPr/>
            </a:pPr>
            <a:r>
              <a:rPr dirty="0" smtClean="0"/>
              <a:t>El tercer grupo es similar al Nuevo Grupo de Adultos. Las personas de este grupo deben ser menores de 65, con ingresos superiores al 133% del FPL y no pueden ser elegibles de otra manera para otro grupo de Medicaid. A diferencia de los requisitos de elegibilidad para el Nuevo Grupo de Adultos, las personas de este grupo opcional pueden ser mujeres embarazadas o personas elegibles para Medicare. Además, este grupo cubre tanto a hijos como a adultos que no son elegibles de otra manera.</a:t>
            </a:r>
          </a:p>
          <a:p>
            <a:pPr marL="0" indent="0">
              <a:spcAft>
                <a:spcPts val="0"/>
              </a:spcAft>
              <a:buFont typeface="Wingdings" pitchFamily="2" charset="2"/>
              <a:buNone/>
              <a:defRPr/>
            </a:pPr>
            <a:r>
              <a:rPr dirty="0" smtClean="0"/>
              <a:t>Si un estado está ampliando Medicaid, las personas tal vez califiquen si ganan hasta alrededor de $16,100 al año para 1 persona ($32,900 para una familia de 4). La cobertura ya comenzó desde el 1 de enero de 2014.</a:t>
            </a:r>
          </a:p>
          <a:p>
            <a:pPr marL="0" indent="0">
              <a:spcAft>
                <a:spcPts val="0"/>
              </a:spcAft>
              <a:buFont typeface="Wingdings" pitchFamily="2" charset="2"/>
              <a:buNone/>
              <a:defRPr/>
            </a:pPr>
            <a:r>
              <a:rPr lang="en-US" b="1" dirty="0"/>
              <a:t>NOTA:</a:t>
            </a:r>
            <a:r>
              <a:rPr dirty="0" smtClean="0"/>
              <a:t> La ampliación de Medicaid hasta el 133% del FPL generó en una cantidad de estados la necesidad de contar con transiciones para niños de 6 a 18 años, entre 100 y 133% del FPL, que antes estuvieron cubiertos por Programas del Seguro Médico para Niños de Medicaid individuales.</a:t>
            </a:r>
          </a:p>
        </p:txBody>
      </p:sp>
    </p:spTree>
    <p:extLst>
      <p:ext uri="{BB962C8B-B14F-4D97-AF65-F5344CB8AC3E}">
        <p14:creationId xmlns:p14="http://schemas.microsoft.com/office/powerpoint/2010/main" val="8671039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noTextEdi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bwMode="auto">
          <a:xfrm>
            <a:off x="777875" y="4310063"/>
            <a:ext cx="5368925" cy="4079875"/>
          </a:xfrm>
          <a:noFill/>
        </p:spPr>
        <p:txBody>
          <a:bodyPr/>
          <a:lstStyle/>
          <a:p>
            <a:pPr marL="0" indent="0">
              <a:spcBef>
                <a:spcPts val="613"/>
              </a:spcBef>
              <a:buFont typeface="Wingdings" pitchFamily="2" charset="2"/>
              <a:buNone/>
            </a:pPr>
            <a:r>
              <a:rPr lang="es-AR" dirty="0" smtClean="0">
                <a:ea typeface="ＭＳ Ｐゴシック" pitchFamily="34" charset="-128"/>
              </a:rPr>
              <a:t>A partir de enero de 2015, 28 estados y el Distrito de Columbia eligieron ampliar la cobertura de Medicaid, incluyendo Arizona, Arkansas, California, Colorado, Connecticut, Delaware, Hawái, Illinois, Indiana, Iowa, Kentucky, Maryland, Massachusetts, Michigan, Minnesota, Nevada , New Hampshire, Nueva Jersey, Nuevo México, Nueva York, Dakota del Norte, Ohio, Oregon, Pennsylvania, Rhode Island, Vermont, Washington y Virginia Occidental. </a:t>
            </a:r>
          </a:p>
          <a:p>
            <a:pPr marL="0" indent="0">
              <a:spcBef>
                <a:spcPts val="613"/>
              </a:spcBef>
              <a:buFont typeface="Wingdings" pitchFamily="2" charset="2"/>
              <a:buNone/>
            </a:pPr>
            <a:r>
              <a:rPr lang="es-AR" dirty="0" smtClean="0">
                <a:ea typeface="ＭＳ Ｐゴシック" pitchFamily="34" charset="-128"/>
              </a:rPr>
              <a:t>Los demás estados no han ampliado sus programas de Medicaid a la fecha, pero podrían hacerlo en el futuro. </a:t>
            </a:r>
          </a:p>
          <a:p>
            <a:pPr marL="0" indent="0">
              <a:spcBef>
                <a:spcPts val="613"/>
              </a:spcBef>
              <a:buFont typeface="Wingdings" pitchFamily="2" charset="2"/>
              <a:buNone/>
            </a:pPr>
            <a:r>
              <a:rPr lang="es-AR" dirty="0" smtClean="0">
                <a:ea typeface="ＭＳ Ｐゴシック" pitchFamily="34" charset="-128"/>
              </a:rPr>
              <a:t>Según la ley, el gobierno federal paga a los estados todos los costos de las nuevas personas elegibles durante los primeros 3 años. Pagará no menos del 90% de los costos en el futuro.</a:t>
            </a:r>
          </a:p>
          <a:p>
            <a:pPr marL="0" indent="0">
              <a:spcBef>
                <a:spcPts val="613"/>
              </a:spcBef>
              <a:buFont typeface="Wingdings" pitchFamily="2" charset="2"/>
              <a:buNone/>
            </a:pPr>
            <a:r>
              <a:rPr lang="es-AR" dirty="0" smtClean="0">
                <a:ea typeface="ＭＳ Ｐゴシック" pitchFamily="34" charset="-128"/>
              </a:rPr>
              <a:t>Los estados continúan tomando las decisiones de cobertura. Los estados también pueden dar de baja a la cobertura expandida de Medicaid en una fecha posterior sin recibir ninguna sanción federal.</a:t>
            </a:r>
          </a:p>
          <a:p>
            <a:pPr marL="0" indent="0">
              <a:spcBef>
                <a:spcPts val="613"/>
              </a:spcBef>
              <a:buFont typeface="Wingdings" pitchFamily="2" charset="2"/>
              <a:buNone/>
            </a:pPr>
            <a:endParaRPr lang="es-US" dirty="0" smtClean="0">
              <a:ea typeface="ＭＳ Ｐゴシック" pitchFamily="34" charset="-128"/>
            </a:endParaRPr>
          </a:p>
        </p:txBody>
      </p:sp>
    </p:spTree>
    <p:extLst>
      <p:ext uri="{BB962C8B-B14F-4D97-AF65-F5344CB8AC3E}">
        <p14:creationId xmlns:p14="http://schemas.microsoft.com/office/powerpoint/2010/main" val="23666286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lstStyle/>
          <a:p>
            <a:pPr marL="0" indent="0">
              <a:spcAft>
                <a:spcPts val="0"/>
              </a:spcAft>
              <a:buFont typeface="Wingdings" pitchFamily="2" charset="2"/>
              <a:buNone/>
              <a:defRPr/>
            </a:pPr>
            <a:r>
              <a:rPr dirty="0" smtClean="0"/>
              <a:t>Este gráfico muestra los períodos sin cobertura de Medicaid en los estados que no amplían la cobertura. Si bien el grupo de adulto es un grupo obligatorio, la Corte Suprema determinó que no puede haber sanción para los estados que no adopten el nuevo grupo. </a:t>
            </a:r>
            <a:endParaRPr lang="es-US" dirty="0" smtClean="0"/>
          </a:p>
          <a:p>
            <a:pPr marL="0" indent="0">
              <a:spcAft>
                <a:spcPts val="0"/>
              </a:spcAft>
              <a:buFont typeface="Wingdings" pitchFamily="2" charset="2"/>
              <a:buNone/>
              <a:defRPr/>
            </a:pPr>
            <a:r>
              <a:rPr dirty="0" smtClean="0"/>
              <a:t>Medicaid y los Programas de Seguro Médico para Niños (CHIP) varían según el estado, con una elegibilidad que varía de 0% a 241% del nivel de pobreza federal (FPL). Según la cláusula de Mantenimiento del Esfuerzo de la Ley del Cuidado de Salud de Bajo Precio, los estados no tienen autorización para usar estándares, procedimientos o metodologías que reduzcan la elegibilidad de los niños, ya sea para CHIP o para Medicaid, hasta después del 30 de se</a:t>
            </a:r>
            <a:r>
              <a:rPr lang="en-US" dirty="0" smtClean="0"/>
              <a:t>p</a:t>
            </a:r>
            <a:r>
              <a:rPr dirty="0" smtClean="0"/>
              <a:t>tiembre de 2019. </a:t>
            </a:r>
          </a:p>
          <a:p>
            <a:pPr marL="0" indent="0">
              <a:spcAft>
                <a:spcPts val="0"/>
              </a:spcAft>
              <a:buFont typeface="Wingdings" pitchFamily="2" charset="2"/>
              <a:buNone/>
              <a:defRPr/>
            </a:pPr>
            <a:r>
              <a:rPr dirty="0" smtClean="0"/>
              <a:t>En los estados que no amplían, los grupos que continúan potencialmente sin cobertura o elegibilidad de Medicaid para subsidios del Mercado incluyen a adultos sin hijos de 0% a 100% del FPL, padres desempleados de 37% a 100% del FPL y padres que trabajan de 63% a 100% del FPL. </a:t>
            </a:r>
          </a:p>
          <a:p>
            <a:pPr marL="0" indent="0">
              <a:spcAft>
                <a:spcPts val="0"/>
              </a:spcAft>
              <a:buFont typeface="Wingdings" pitchFamily="2" charset="2"/>
              <a:buNone/>
              <a:defRPr/>
            </a:pPr>
            <a:r>
              <a:rPr lang="en-US" b="1" dirty="0" smtClean="0"/>
              <a:t>NOTA: </a:t>
            </a:r>
            <a:r>
              <a:rPr dirty="0" smtClean="0"/>
              <a:t>Esto no muestra la opción del estado para el Plan Básico de Salud (BHP) para personas sin seguro con ingresos entre 133% y 200% del FPL, que de otro modo serían elegibles para recibir subsidios de primas en el Mercado de Seguros de Salud. Las personas con ingresos entre 133% y 200% del FPL en los estados que crean los BHP no son elegibles para subsidios en el Mercado.</a:t>
            </a:r>
          </a:p>
          <a:p>
            <a:pPr marL="0" indent="0">
              <a:spcAft>
                <a:spcPts val="0"/>
              </a:spcAft>
              <a:buFont typeface="Wingdings" pitchFamily="2" charset="2"/>
              <a:buNone/>
              <a:defRPr/>
            </a:pPr>
            <a:r>
              <a:rPr dirty="0" smtClean="0"/>
              <a:t>Actualmente, tanto Minnesota como Nueva York están desarrollando un Plan Básico de Salud (BHP). </a:t>
            </a:r>
          </a:p>
          <a:p>
            <a:pPr>
              <a:spcBef>
                <a:spcPts val="597"/>
              </a:spcBef>
              <a:spcAft>
                <a:spcPts val="0"/>
              </a:spcAft>
              <a:defRPr/>
            </a:pPr>
            <a:endParaRPr lang="es-US" dirty="0"/>
          </a:p>
        </p:txBody>
      </p:sp>
    </p:spTree>
    <p:extLst>
      <p:ext uri="{BB962C8B-B14F-4D97-AF65-F5344CB8AC3E}">
        <p14:creationId xmlns:p14="http://schemas.microsoft.com/office/powerpoint/2010/main" val="28113825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a:xfrm>
            <a:off x="466725" y="4311650"/>
            <a:ext cx="6224588" cy="4167188"/>
          </a:xfrm>
        </p:spPr>
        <p:txBody>
          <a:bodyPr/>
          <a:lstStyle/>
          <a:p>
            <a:pPr marL="0" indent="0">
              <a:spcAft>
                <a:spcPts val="0"/>
              </a:spcAft>
              <a:buFont typeface="Wingdings" pitchFamily="2" charset="2"/>
              <a:buNone/>
              <a:defRPr/>
            </a:pPr>
            <a:r>
              <a:rPr dirty="0" smtClean="0"/>
              <a:t>Este gráfico es una muestra visual de la cobertura en los estados que amplían la cobertura.</a:t>
            </a:r>
          </a:p>
          <a:p>
            <a:pPr marL="0" indent="0">
              <a:spcAft>
                <a:spcPts val="0"/>
              </a:spcAft>
              <a:buFont typeface="Wingdings" pitchFamily="2" charset="2"/>
              <a:buNone/>
              <a:defRPr/>
            </a:pPr>
            <a:r>
              <a:rPr dirty="0" smtClean="0"/>
              <a:t>Actualmente, 28 estados y el Distrito de Columbia han adoptado el nuevo grupo de adultos. Cuatro estados están participando a través de un modelo de ampliación alternativo:</a:t>
            </a:r>
          </a:p>
          <a:p>
            <a:pPr marL="176290" indent="-176290">
              <a:spcAft>
                <a:spcPts val="0"/>
              </a:spcAft>
              <a:defRPr/>
            </a:pPr>
            <a:r>
              <a:rPr dirty="0" smtClean="0"/>
              <a:t>Subsidios del Mercado para personas de 138% a 400% del nivel federal de pobreza (FPL).</a:t>
            </a:r>
            <a:endParaRPr lang="es-US" dirty="0"/>
          </a:p>
          <a:p>
            <a:pPr marL="176290" indent="-176290">
              <a:spcAft>
                <a:spcPts val="0"/>
              </a:spcAft>
              <a:defRPr/>
            </a:pPr>
            <a:r>
              <a:rPr dirty="0" smtClean="0"/>
              <a:t>El nuevo grupo de adultos (que se muestra en el recuadro rojo), Medicaid para adultos de 0% a 138% del FPL (permite un 5% de ingresos no computados)</a:t>
            </a:r>
          </a:p>
          <a:p>
            <a:pPr marL="176290" indent="-176290">
              <a:spcAft>
                <a:spcPts val="0"/>
              </a:spcAft>
              <a:defRPr/>
            </a:pPr>
            <a:r>
              <a:rPr dirty="0" smtClean="0"/>
              <a:t>Para niños, Medicaid y el Programa de Seguro Médico para Niños (CHIP) varían de un estado a otro, hasta 241% del FPL. Los subsidios del Mercado están disponibles por encima del límite estatal aplicable hasta 400%.</a:t>
            </a:r>
            <a:endParaRPr lang="es-US" dirty="0"/>
          </a:p>
          <a:p>
            <a:pPr marL="0" indent="0">
              <a:spcAft>
                <a:spcPts val="0"/>
              </a:spcAft>
              <a:buFont typeface="Wingdings" pitchFamily="2" charset="2"/>
              <a:buNone/>
              <a:defRPr/>
            </a:pPr>
            <a:r>
              <a:rPr dirty="0" smtClean="0"/>
              <a:t>Para más información sobre Medicaid y la Ley de Cuidado de Salud de Bajo Precio, visite </a:t>
            </a:r>
            <a:r>
              <a:rPr lang="en-US" u="sng" dirty="0" smtClean="0"/>
              <a:t>Medicaid.gov/affordablecareact/affordable-care-act.html</a:t>
            </a:r>
            <a:r>
              <a:rPr dirty="0" smtClean="0"/>
              <a:t>. </a:t>
            </a:r>
          </a:p>
        </p:txBody>
      </p:sp>
    </p:spTree>
    <p:extLst>
      <p:ext uri="{BB962C8B-B14F-4D97-AF65-F5344CB8AC3E}">
        <p14:creationId xmlns:p14="http://schemas.microsoft.com/office/powerpoint/2010/main" val="29760410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a:xfrm>
            <a:off x="777875" y="4310063"/>
            <a:ext cx="5368925" cy="4244975"/>
          </a:xfrm>
        </p:spPr>
        <p:txBody>
          <a:bodyPr>
            <a:normAutofit fontScale="92500" lnSpcReduction="10000"/>
          </a:bodyPr>
          <a:lstStyle/>
          <a:p>
            <a:pPr marL="0" indent="0">
              <a:spcAft>
                <a:spcPts val="0"/>
              </a:spcAft>
              <a:buFont typeface="Wingdings" pitchFamily="2" charset="2"/>
              <a:buNone/>
              <a:defRPr/>
            </a:pPr>
            <a:r>
              <a:rPr dirty="0" smtClean="0"/>
              <a:t>Algunos estados no han ampliado sus programas de Medicaid. En estos estados, algunas personas con ingresos limitados pueden tener menos opciones de cobertura.</a:t>
            </a:r>
          </a:p>
          <a:p>
            <a:pPr marL="0" indent="0">
              <a:spcAft>
                <a:spcPts val="0"/>
              </a:spcAft>
              <a:buFont typeface="Wingdings" pitchFamily="2" charset="2"/>
              <a:buNone/>
              <a:defRPr/>
            </a:pPr>
            <a:r>
              <a:rPr dirty="0" smtClean="0"/>
              <a:t>Si vive en un estado que no está ampliando Medicaid, usted puede no calificar para Medicaid ni para costos reducidos en un plan de seguro privado del Mercado; depende de la categoría en que se encuentren sus ingresos.</a:t>
            </a:r>
          </a:p>
          <a:p>
            <a:pPr marL="176290" indent="-176290">
              <a:spcAft>
                <a:spcPts val="0"/>
              </a:spcAft>
              <a:defRPr/>
            </a:pPr>
            <a:r>
              <a:rPr dirty="0" smtClean="0"/>
              <a:t>Si su ingreso es superior a 100% del nivel federal de pobreza (FPL), alrededor de $11,670 al año como persona individual o de $23,850 para una familia de 4, puede adquirir un plan de seguro de salud privado en el Mercado y obtener costos más bajos en función del tamaño de su hogar y de sus ingresos.</a:t>
            </a:r>
          </a:p>
          <a:p>
            <a:pPr marL="176290" indent="-176290">
              <a:spcAft>
                <a:spcPts val="0"/>
              </a:spcAft>
              <a:defRPr/>
            </a:pPr>
            <a:r>
              <a:rPr dirty="0" smtClean="0"/>
              <a:t>Si usted gana menos de $11,670 al año para una persona individual o alrededor de $23,850 para una familia de 4, es posible que no califique para obtener la reducción de costos basada en su ingreso para un seguro privado. No obstante, puede ser elegible para Medicaid, incluso sin la ampliación, según las normas existentes en su estado.</a:t>
            </a:r>
          </a:p>
          <a:p>
            <a:pPr marL="0" indent="0">
              <a:spcAft>
                <a:spcPts val="0"/>
              </a:spcAft>
              <a:buFont typeface="Wingdings" pitchFamily="2" charset="2"/>
              <a:buNone/>
              <a:defRPr/>
            </a:pPr>
            <a:r>
              <a:rPr dirty="0" smtClean="0"/>
              <a:t>Muchos adultos de estos estados (que no están ampliando Medicaid) con ingresos inferiores al 100% del FPL entran en esta franja sin cobertura. Sus ingresos pueden ser demasiado altos para recibir Medicaid según las normas actuales del estado, pero demasiado bajos para calificar y recibir ayuda en la adquisición de cobertura en el Mercado. No obstante, estas personas pueden solicitar una exención por dificultades de modo que no tengan que pagar una tarifa si no reciben cobertura de salud.</a:t>
            </a:r>
          </a:p>
          <a:p>
            <a:pPr marL="0" indent="0">
              <a:spcAft>
                <a:spcPts val="0"/>
              </a:spcAft>
              <a:buFont typeface="Wingdings" pitchFamily="2" charset="2"/>
              <a:buNone/>
              <a:defRPr/>
            </a:pPr>
            <a:r>
              <a:rPr dirty="0" smtClean="0"/>
              <a:t>Estas personas también tienen la opción de comprar un plan de cobertura catastrófica en el Mercado. </a:t>
            </a:r>
          </a:p>
          <a:p>
            <a:pPr marL="0" indent="0">
              <a:spcAft>
                <a:spcPts val="0"/>
              </a:spcAft>
              <a:buFont typeface="Wingdings" pitchFamily="2" charset="2"/>
              <a:buNone/>
              <a:defRPr/>
            </a:pPr>
            <a:r>
              <a:rPr dirty="0" smtClean="0"/>
              <a:t>Para más información sobre la ampliación de Medicaid, visite </a:t>
            </a:r>
            <a:r>
              <a:rPr lang="en-US" dirty="0" smtClean="0">
                <a:hlinkClick r:id="rId3"/>
              </a:rPr>
              <a:t>HealthCare.gov/medicaid-chip/medicaid-expansion-and-you/</a:t>
            </a:r>
            <a:r>
              <a:rPr dirty="0" smtClean="0"/>
              <a:t>.</a:t>
            </a:r>
          </a:p>
          <a:p>
            <a:pPr marL="0" indent="0">
              <a:spcBef>
                <a:spcPts val="609"/>
              </a:spcBef>
              <a:spcAft>
                <a:spcPts val="0"/>
              </a:spcAft>
              <a:buFont typeface="Wingdings" pitchFamily="2" charset="2"/>
              <a:buNone/>
              <a:defRPr/>
            </a:pPr>
            <a:endParaRPr lang="es-US" dirty="0"/>
          </a:p>
        </p:txBody>
      </p:sp>
    </p:spTree>
    <p:extLst>
      <p:ext uri="{BB962C8B-B14F-4D97-AF65-F5344CB8AC3E}">
        <p14:creationId xmlns:p14="http://schemas.microsoft.com/office/powerpoint/2010/main" val="37845165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a:xfrm>
            <a:off x="533400" y="4310063"/>
            <a:ext cx="5935663" cy="3941762"/>
          </a:xfrm>
        </p:spPr>
        <p:txBody>
          <a:bodyPr>
            <a:noAutofit/>
          </a:bodyPr>
          <a:lstStyle/>
          <a:p>
            <a:pPr marL="0" indent="0">
              <a:spcAft>
                <a:spcPts val="0"/>
              </a:spcAft>
              <a:buFont typeface="Wingdings" pitchFamily="2" charset="2"/>
              <a:buNone/>
              <a:defRPr/>
            </a:pPr>
            <a:r>
              <a:rPr dirty="0" smtClean="0"/>
              <a:t>El Mercado de Seguros facilitados por el gobierno federal y los estados usan la solicitud simplificada para cobertura a través del Mercado, Medicaid y el Programa del Seguro Médico para Niños (CHIP). La solicitud puede pasar sin problemas de la elegibilidad a la selección e inscripción en el plan. </a:t>
            </a:r>
            <a:r>
              <a:rPr lang="en-US" dirty="0" smtClean="0"/>
              <a:t>Las personas pueden enviar una única solicitud para todos los programas. Las solicitudes en línea están disponibles en todos los estados, junto con las solicitudes tradicionales en papel que se pueden enviar por correo.</a:t>
            </a:r>
            <a:r>
              <a:rPr dirty="0" smtClean="0"/>
              <a:t> </a:t>
            </a:r>
            <a:r>
              <a:rPr lang="en-US" dirty="0" smtClean="0"/>
              <a:t>Y las personas siguen teniendo la opción de postularse en persona o por teléfono.</a:t>
            </a:r>
            <a:endParaRPr lang="es-US" dirty="0" smtClean="0"/>
          </a:p>
          <a:p>
            <a:pPr marL="0" indent="0">
              <a:spcAft>
                <a:spcPts val="0"/>
              </a:spcAft>
              <a:buFont typeface="Wingdings" pitchFamily="2" charset="2"/>
              <a:buNone/>
              <a:defRPr/>
            </a:pPr>
            <a:r>
              <a:rPr lang="en-US" dirty="0" smtClean="0"/>
              <a:t>A través de la solicitud única optimizada, las personas y sus familias reciben las determinaciones de elegibilidad para lo siguiente:</a:t>
            </a:r>
          </a:p>
          <a:p>
            <a:pPr marL="176290" indent="-176290">
              <a:spcBef>
                <a:spcPts val="609"/>
              </a:spcBef>
              <a:spcAft>
                <a:spcPts val="0"/>
              </a:spcAft>
              <a:defRPr/>
            </a:pPr>
            <a:r>
              <a:rPr lang="en-US" dirty="0" smtClean="0"/>
              <a:t>Medicaid y CHIP</a:t>
            </a:r>
          </a:p>
          <a:p>
            <a:pPr marL="176290" indent="-176290">
              <a:spcBef>
                <a:spcPts val="609"/>
              </a:spcBef>
              <a:spcAft>
                <a:spcPts val="0"/>
              </a:spcAft>
              <a:defRPr/>
            </a:pPr>
            <a:r>
              <a:rPr lang="en-US" dirty="0" smtClean="0"/>
              <a:t>Inscripción en Planes de Salud Calificados del Mercado</a:t>
            </a:r>
          </a:p>
          <a:p>
            <a:pPr marL="296909" lvl="1" indent="-120619">
              <a:spcAft>
                <a:spcPts val="0"/>
              </a:spcAft>
              <a:buFont typeface="Arial" panose="020B0604020202020204" pitchFamily="34" charset="0"/>
              <a:buChar char="•"/>
              <a:defRPr/>
            </a:pPr>
            <a:r>
              <a:rPr lang="en-US" dirty="0" smtClean="0"/>
              <a:t>Créditos tributarios de primas avanzados </a:t>
            </a:r>
          </a:p>
          <a:p>
            <a:pPr marL="296909" lvl="1" indent="-120619">
              <a:spcAft>
                <a:spcPts val="0"/>
              </a:spcAft>
              <a:buFont typeface="Arial" panose="020B0604020202020204" pitchFamily="34" charset="0"/>
              <a:buChar char="•"/>
              <a:defRPr/>
            </a:pPr>
            <a:r>
              <a:rPr lang="en-US" dirty="0" smtClean="0"/>
              <a:t>Reducciones de gastos compartidos</a:t>
            </a:r>
          </a:p>
          <a:p>
            <a:pPr marL="0" indent="0">
              <a:spcBef>
                <a:spcPts val="609"/>
              </a:spcBef>
              <a:spcAft>
                <a:spcPts val="0"/>
              </a:spcAft>
              <a:buFont typeface="Wingdings" pitchFamily="2" charset="2"/>
              <a:buNone/>
              <a:defRPr/>
            </a:pPr>
            <a:r>
              <a:rPr lang="en-US" dirty="0" smtClean="0"/>
              <a:t>Una vez finalizada la determinación de elegibilidad, los postulantes tienen la posibilidad de inscribirse inmediatamente en la cobertura a bajo precio, dependiendo de los programas para los que son elegibles y el modelo disponible en su estado.</a:t>
            </a:r>
            <a:endParaRPr lang="es-US" dirty="0" smtClean="0"/>
          </a:p>
          <a:p>
            <a:pPr marL="0" indent="0">
              <a:spcAft>
                <a:spcPts val="0"/>
              </a:spcAft>
              <a:buFont typeface="Wingdings" pitchFamily="2" charset="2"/>
              <a:buNone/>
              <a:defRPr/>
            </a:pPr>
            <a:endParaRPr lang="es-US" dirty="0" smtClean="0"/>
          </a:p>
        </p:txBody>
      </p:sp>
    </p:spTree>
    <p:extLst>
      <p:ext uri="{BB962C8B-B14F-4D97-AF65-F5344CB8AC3E}">
        <p14:creationId xmlns:p14="http://schemas.microsoft.com/office/powerpoint/2010/main" val="22694619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lstStyle/>
          <a:p>
            <a:pPr marL="0" indent="0">
              <a:spcAft>
                <a:spcPts val="0"/>
              </a:spcAft>
              <a:buFont typeface="Wingdings" pitchFamily="2" charset="2"/>
              <a:buNone/>
              <a:defRPr/>
            </a:pPr>
            <a:r>
              <a:rPr dirty="0" smtClean="0"/>
              <a:t>Los procesos de solicitud, inscripción y renovación de Medicaid y el Programa de Seguro Médico para Niños (CHIP) se simplificaron de la siguiente manera:</a:t>
            </a:r>
          </a:p>
          <a:p>
            <a:pPr marL="176290" indent="-176290">
              <a:spcAft>
                <a:spcPts val="0"/>
              </a:spcAft>
              <a:defRPr/>
            </a:pPr>
            <a:r>
              <a:rPr dirty="0" smtClean="0"/>
              <a:t>Los procedimientos de verificación de la elegibilidad se apoyan principalmente en fuentes de datos electrónicos. Los estados tienen la flexibilidad de determinar la utilidad de los datos disponibles antes de solicitar información adicional a los postulantes. </a:t>
            </a:r>
          </a:p>
          <a:p>
            <a:pPr marL="176290" indent="-176290">
              <a:spcAft>
                <a:spcPts val="0"/>
              </a:spcAft>
              <a:defRPr/>
            </a:pPr>
            <a:r>
              <a:rPr lang="en-US" dirty="0" smtClean="0"/>
              <a:t>Las renovaciones (para personas inscritas a través de las normas simplificadas con base en los ingresos) se limitan a una vez cada 12 meses, a menos que usted denuncie un cambio o la agencia posea información para justificar la reevaluación.</a:t>
            </a:r>
          </a:p>
          <a:p>
            <a:pPr marL="176290" indent="-176290">
              <a:spcAft>
                <a:spcPts val="0"/>
              </a:spcAft>
              <a:defRPr/>
            </a:pPr>
            <a:r>
              <a:rPr dirty="0" smtClean="0"/>
              <a:t>Movimiento hacia las determinaciones de elegibilidad en tiempo real. </a:t>
            </a:r>
          </a:p>
          <a:p>
            <a:pPr>
              <a:spcAft>
                <a:spcPts val="0"/>
              </a:spcAft>
              <a:defRPr/>
            </a:pPr>
            <a:endParaRPr lang="es-US" dirty="0"/>
          </a:p>
        </p:txBody>
      </p:sp>
    </p:spTree>
    <p:extLst>
      <p:ext uri="{BB962C8B-B14F-4D97-AF65-F5344CB8AC3E}">
        <p14:creationId xmlns:p14="http://schemas.microsoft.com/office/powerpoint/2010/main" val="137340611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Slide Image Placeholder 1"/>
          <p:cNvSpPr>
            <a:spLocks noGrp="1" noRot="1" noChangeAspect="1" noTextEdit="1"/>
          </p:cNvSpPr>
          <p:nvPr>
            <p:ph type="sldImg"/>
          </p:nvPr>
        </p:nvSpPr>
        <p:spPr bwMode="auto">
          <a:noFill/>
          <a:ln>
            <a:solidFill>
              <a:srgbClr val="000000"/>
            </a:solidFill>
            <a:miter lim="800000"/>
            <a:headEnd/>
            <a:tailEnd/>
          </a:ln>
        </p:spPr>
      </p:sp>
      <p:sp>
        <p:nvSpPr>
          <p:cNvPr id="46082" name="Notes Placeholder 2"/>
          <p:cNvSpPr>
            <a:spLocks noGrp="1"/>
          </p:cNvSpPr>
          <p:nvPr>
            <p:ph type="body" idx="1"/>
          </p:nvPr>
        </p:nvSpPr>
        <p:spPr bwMode="auto">
          <a:xfrm>
            <a:off x="700088" y="4310063"/>
            <a:ext cx="5368925" cy="3638550"/>
          </a:xfrm>
          <a:noFill/>
        </p:spPr>
        <p:txBody>
          <a:bodyPr/>
          <a:lstStyle/>
          <a:p>
            <a:pPr marL="0" indent="0">
              <a:buFont typeface="Wingdings" pitchFamily="2" charset="2"/>
              <a:buNone/>
            </a:pPr>
            <a:r>
              <a:rPr lang="es-AR" dirty="0" smtClean="0">
                <a:ea typeface="ＭＳ Ｐゴシック" pitchFamily="34" charset="-128"/>
              </a:rPr>
              <a:t>El ingreso bruto ajustado modificado (MAGI) es una metodología que permite establecer cómo se contabiliza el ingreso y cómo se determina la composición del hogar y el tamaño de la familia. MAGI no es un número que figura en la declaración de impuestos. Para determinar la elegibilidad de la mayoría de las personas para Medicaid y el P</a:t>
            </a:r>
            <a:r>
              <a:rPr lang="en-US" dirty="0" smtClean="0">
                <a:ea typeface="ＭＳ Ｐゴシック" pitchFamily="34" charset="-128"/>
              </a:rPr>
              <a:t>rograma de Seguro Médico para Niños (</a:t>
            </a:r>
            <a:r>
              <a:rPr lang="es-AR" dirty="0" smtClean="0">
                <a:ea typeface="ＭＳ Ｐゴシック" pitchFamily="34" charset="-128"/>
              </a:rPr>
              <a:t>CHIP) se usan normas basadas en MAGI.</a:t>
            </a:r>
          </a:p>
          <a:p>
            <a:pPr marL="0" indent="0">
              <a:buFont typeface="Wingdings" pitchFamily="2" charset="2"/>
              <a:buNone/>
            </a:pPr>
            <a:r>
              <a:rPr lang="es-AR" dirty="0" smtClean="0">
                <a:ea typeface="ＭＳ Ｐゴシック" pitchFamily="34" charset="-128"/>
              </a:rPr>
              <a:t>La decisión de un estado de ampliar o no la cobertura de Medicaid para adultos de bajos ingresos no se relaciona con el uso de MAGI. Las normas de MAGI son uniformes y promueven la coordinación entre Medicaid y CHIP y la cobertura disponible a través del Mercado. </a:t>
            </a:r>
            <a:endParaRPr lang="es-US" dirty="0" smtClean="0">
              <a:ea typeface="ＭＳ Ｐゴシック" pitchFamily="34" charset="-128"/>
            </a:endParaRPr>
          </a:p>
        </p:txBody>
      </p:sp>
    </p:spTree>
    <p:extLst>
      <p:ext uri="{BB962C8B-B14F-4D97-AF65-F5344CB8AC3E}">
        <p14:creationId xmlns:p14="http://schemas.microsoft.com/office/powerpoint/2010/main" val="380284580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Slide Image Placeholder 1"/>
          <p:cNvSpPr>
            <a:spLocks noGrp="1" noRot="1" noChangeAspect="1"/>
          </p:cNvSpPr>
          <p:nvPr>
            <p:ph type="sldImg"/>
          </p:nvPr>
        </p:nvSpPr>
        <p:spPr bwMode="auto">
          <a:noFill/>
          <a:ln>
            <a:solidFill>
              <a:srgbClr val="000000"/>
            </a:solidFill>
            <a:miter lim="800000"/>
            <a:headEnd/>
            <a:tailEnd/>
          </a:ln>
        </p:spPr>
      </p:sp>
      <p:sp>
        <p:nvSpPr>
          <p:cNvPr id="48130" name="Notes Placeholder 2"/>
          <p:cNvSpPr>
            <a:spLocks noGrp="1"/>
          </p:cNvSpPr>
          <p:nvPr>
            <p:ph type="body" idx="1"/>
          </p:nvPr>
        </p:nvSpPr>
        <p:spPr bwMode="auto">
          <a:noFill/>
        </p:spPr>
        <p:txBody>
          <a:bodyPr/>
          <a:lstStyle/>
          <a:p>
            <a:pPr marL="0" indent="0">
              <a:buFont typeface="Wingdings" pitchFamily="2" charset="2"/>
              <a:buNone/>
            </a:pPr>
            <a:r>
              <a:rPr lang="es-AR" dirty="0" smtClean="0">
                <a:ea typeface="ＭＳ Ｐゴシック" pitchFamily="34" charset="-128"/>
              </a:rPr>
              <a:t>Los estados tienen opciones para las determinaciones de elegibilidad coordinadas con el Mercado. Por ejemplo, el estado puede delegar la determinación de elegibilidad en el Mercado, pero solo en una agencia gubernamental que tiene estándares de personal basados en el mérito y sujetos a protecciones.  </a:t>
            </a:r>
            <a:endParaRPr lang="es-US" dirty="0" smtClean="0">
              <a:ea typeface="ＭＳ Ｐゴシック" pitchFamily="34" charset="-128"/>
            </a:endParaRPr>
          </a:p>
          <a:p>
            <a:pPr marL="0" indent="0">
              <a:buFont typeface="Wingdings" pitchFamily="2" charset="2"/>
              <a:buNone/>
            </a:pPr>
            <a:r>
              <a:rPr lang="es-AR" dirty="0" smtClean="0">
                <a:ea typeface="ＭＳ Ｐゴシック" pitchFamily="34" charset="-128"/>
              </a:rPr>
              <a:t>Según esta opción, el Mercado toma determinaciones finales de elegibilidad para Medicaid/P</a:t>
            </a:r>
            <a:r>
              <a:rPr lang="en-US" dirty="0" smtClean="0">
                <a:ea typeface="ＭＳ Ｐゴシック" pitchFamily="34" charset="-128"/>
              </a:rPr>
              <a:t>rograma de Seguro Médico para Niños (</a:t>
            </a:r>
            <a:r>
              <a:rPr lang="es-AR" dirty="0" smtClean="0">
                <a:ea typeface="ＭＳ Ｐゴシック" pitchFamily="34" charset="-128"/>
              </a:rPr>
              <a:t>CHIP) de conformidad con las políticas y normas de elegibilidad del estado usando un conjunto estándar de procedimientos de verificación aceptados por el estado. Para garantizar una determinación de elegibilidad oportuna, precisa y sin contratiempos, la agencia estatal de Medicaid/CHIP acepta la cuenta electrónica a través de una interfaz electrónica segura y sigue los procedimientos de inscripción de Medicaid/CHIP en la misma medida que si la solicitud hubiera sido presentada ante la agencia de Medicaid/CHIP. </a:t>
            </a:r>
          </a:p>
          <a:p>
            <a:pPr marL="0" indent="0">
              <a:buFont typeface="Wingdings" pitchFamily="2" charset="2"/>
              <a:buNone/>
            </a:pPr>
            <a:r>
              <a:rPr lang="es-AR" dirty="0" smtClean="0">
                <a:ea typeface="ＭＳ Ｐゴシック" pitchFamily="34" charset="-128"/>
              </a:rPr>
              <a:t>Según la opción de evaluación, el Mercado realiza una evaluación inicial de elegibilidad para Medicaid/CHIP. Las agencias estatales de Medicaid y CHIP realizan la determinación final de elegibilidad. Las evaluaciones se realizan utilizando los estándares de ingresos aplicables para Medicaid/CHIP y otros criterios no financieros tales como la ciudadanía y la condición migratoria, utilizando normas y procedimientos de verificación congruentes con los reglamentos de Medicaid y CHIP. El Mercado y las agencias de Medicaid/CHIP suscriben acuerdos que esbozan las responsabilidades de cada entidad para garantizar un proceso coordinado y sin contratiempos. </a:t>
            </a:r>
          </a:p>
        </p:txBody>
      </p:sp>
    </p:spTree>
    <p:extLst>
      <p:ext uri="{BB962C8B-B14F-4D97-AF65-F5344CB8AC3E}">
        <p14:creationId xmlns:p14="http://schemas.microsoft.com/office/powerpoint/2010/main" val="27406408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Slide Image Placeholder 1"/>
          <p:cNvSpPr>
            <a:spLocks noGrp="1" noRot="1" noChangeAspect="1"/>
          </p:cNvSpPr>
          <p:nvPr>
            <p:ph type="sldImg"/>
          </p:nvPr>
        </p:nvSpPr>
        <p:spPr bwMode="auto">
          <a:xfrm>
            <a:off x="1216025" y="731838"/>
            <a:ext cx="4616450" cy="3462337"/>
          </a:xfrm>
          <a:noFill/>
          <a:ln>
            <a:solidFill>
              <a:srgbClr val="000000"/>
            </a:solidFill>
            <a:miter lim="800000"/>
            <a:headEnd/>
            <a:tailEnd/>
          </a:ln>
        </p:spPr>
      </p:sp>
      <p:sp>
        <p:nvSpPr>
          <p:cNvPr id="3" name="Notes Placeholder 2"/>
          <p:cNvSpPr>
            <a:spLocks noGrp="1"/>
          </p:cNvSpPr>
          <p:nvPr>
            <p:ph type="body" idx="1"/>
          </p:nvPr>
        </p:nvSpPr>
        <p:spPr/>
        <p:txBody>
          <a:bodyPr/>
          <a:lstStyle/>
          <a:p>
            <a:pPr marL="0" indent="0">
              <a:spcAft>
                <a:spcPts val="0"/>
              </a:spcAft>
              <a:buFont typeface="Wingdings" pitchFamily="2" charset="2"/>
              <a:buNone/>
              <a:defRPr/>
            </a:pPr>
            <a:r>
              <a:rPr dirty="0" smtClean="0"/>
              <a:t>La metodología del ingreso bruto ajustado modificado (MAGI) para determinar el ingreso se aplica tanto a la elegibilidad de Medicaid como de CHIP en la mayoría de los inscritos, incluso en niños, mujeres embarazadas, padres y otros parientes cuidadores  y el nuevo grupo de adultos (según se aplique en cada estado). Según el estatuto, las metodologías de ingresos basadas en MAGI no se aplican a las determinaciones de elegibilidad de Medicaid para poblaciones de ancianos e incapacitados. </a:t>
            </a:r>
          </a:p>
          <a:p>
            <a:pPr>
              <a:spcAft>
                <a:spcPts val="0"/>
              </a:spcAft>
              <a:defRPr/>
            </a:pPr>
            <a:endParaRPr lang="es-US" dirty="0"/>
          </a:p>
        </p:txBody>
      </p:sp>
    </p:spTree>
    <p:extLst>
      <p:ext uri="{BB962C8B-B14F-4D97-AF65-F5344CB8AC3E}">
        <p14:creationId xmlns:p14="http://schemas.microsoft.com/office/powerpoint/2010/main" val="19693422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a:xfrm>
            <a:off x="466725" y="4310063"/>
            <a:ext cx="6224588" cy="4437062"/>
          </a:xfrm>
        </p:spPr>
        <p:txBody>
          <a:bodyPr/>
          <a:lstStyle/>
          <a:p>
            <a:pPr marL="0" indent="0">
              <a:spcAft>
                <a:spcPts val="0"/>
              </a:spcAft>
              <a:buFont typeface="Wingdings" pitchFamily="2" charset="2"/>
              <a:buNone/>
              <a:defRPr/>
            </a:pPr>
            <a:r>
              <a:rPr dirty="0" smtClean="0"/>
              <a:t>Esta sesión debe ayudarlo a</a:t>
            </a:r>
          </a:p>
          <a:p>
            <a:pPr marL="176290" indent="-176290">
              <a:spcAft>
                <a:spcPts val="0"/>
              </a:spcAft>
              <a:defRPr/>
            </a:pPr>
            <a:r>
              <a:rPr dirty="0" smtClean="0"/>
              <a:t>Describir la elegibilidad, los beneficios y la administración de Medicaid, incluso la asistencia estatal para las personas inscritas en Medicare-Medicaid</a:t>
            </a:r>
            <a:endParaRPr lang="es-US" dirty="0"/>
          </a:p>
          <a:p>
            <a:pPr marL="176290" indent="-176290">
              <a:spcAft>
                <a:spcPts val="0"/>
              </a:spcAft>
              <a:defRPr/>
            </a:pPr>
            <a:r>
              <a:rPr dirty="0" smtClean="0"/>
              <a:t>Definir elegibilidad, beneficios y administración del Programa de Seguro Médico para Niños (CHIP)</a:t>
            </a:r>
          </a:p>
          <a:p>
            <a:pPr marL="0" indent="0">
              <a:spcAft>
                <a:spcPts val="0"/>
              </a:spcAft>
              <a:buFont typeface="Wingdings" pitchFamily="2" charset="2"/>
              <a:buNone/>
              <a:defRPr/>
            </a:pPr>
            <a:endParaRPr lang="es-US" dirty="0" smtClean="0"/>
          </a:p>
          <a:p>
            <a:pPr marL="0" indent="0" eaLnBrk="1" hangingPunct="1">
              <a:lnSpc>
                <a:spcPct val="90000"/>
              </a:lnSpc>
              <a:spcAft>
                <a:spcPts val="0"/>
              </a:spcAft>
              <a:buFont typeface="Wingdings" pitchFamily="2" charset="2"/>
              <a:buNone/>
              <a:defRPr/>
            </a:pPr>
            <a:endParaRPr lang="es-US" dirty="0"/>
          </a:p>
        </p:txBody>
      </p:sp>
    </p:spTree>
    <p:extLst>
      <p:ext uri="{BB962C8B-B14F-4D97-AF65-F5344CB8AC3E}">
        <p14:creationId xmlns:p14="http://schemas.microsoft.com/office/powerpoint/2010/main" val="165364695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Slide Image Placeholder 1"/>
          <p:cNvSpPr>
            <a:spLocks noGrp="1" noRot="1" noChangeAspect="1"/>
          </p:cNvSpPr>
          <p:nvPr>
            <p:ph type="sldImg"/>
          </p:nvPr>
        </p:nvSpPr>
        <p:spPr bwMode="auto">
          <a:xfrm>
            <a:off x="1193800" y="693738"/>
            <a:ext cx="4616450" cy="3462337"/>
          </a:xfrm>
          <a:noFill/>
          <a:ln>
            <a:solidFill>
              <a:srgbClr val="000000"/>
            </a:solidFill>
            <a:miter lim="800000"/>
            <a:headEnd/>
            <a:tailEnd/>
          </a:ln>
        </p:spPr>
      </p:sp>
      <p:sp>
        <p:nvSpPr>
          <p:cNvPr id="3" name="Notes Placeholder 2"/>
          <p:cNvSpPr>
            <a:spLocks noGrp="1"/>
          </p:cNvSpPr>
          <p:nvPr>
            <p:ph type="body" idx="1"/>
          </p:nvPr>
        </p:nvSpPr>
        <p:spPr>
          <a:xfrm>
            <a:off x="700088" y="4240213"/>
            <a:ext cx="5835650" cy="4314825"/>
          </a:xfrm>
        </p:spPr>
        <p:txBody>
          <a:bodyPr>
            <a:normAutofit fontScale="92500" lnSpcReduction="10000"/>
          </a:bodyPr>
          <a:lstStyle/>
          <a:p>
            <a:pPr>
              <a:spcAft>
                <a:spcPts val="0"/>
              </a:spcAft>
              <a:defRPr/>
            </a:pPr>
            <a:r>
              <a:rPr dirty="0" smtClean="0"/>
              <a:t>El ingreso bruto ajustado modificado (MAGI) y el ingreso del hogar se definen en la sección 36B(d)(2)(A) y (B) del Código de Impuestos Internos (IRC). La metodología basada en MAGI, según el estatuto de Medicaid, incluye ciertas normas de contabilización del ingreso y la composición del hogar reflejadas en la cláusula 42 CFR 435.603 de la normativa del CMS. La metodología basada en MAGI incluye todos los ingresos tributables. La Seguridad de Ingreso Suplementario (SSI), Asistencia Temporaria para Familias Necesitadas (TANF), incapacidad de los veteranos, el seguro de accidente del trabajo, la pensión alimenticia, los créditos tributarios federales y la ayuda en efectivo son tipos comunes de ingresos que no son tributables y, por lo tanto, no se contabilizan usando MAGI. </a:t>
            </a:r>
            <a:endParaRPr lang="es-US" dirty="0"/>
          </a:p>
          <a:p>
            <a:pPr>
              <a:spcAft>
                <a:spcPts val="0"/>
              </a:spcAft>
              <a:defRPr/>
            </a:pPr>
            <a:r>
              <a:rPr dirty="0" smtClean="0"/>
              <a:t>La Ley del Cuidado de Salud de Bajo Precio estableció un ingreso no computado igual a 5 puntos porcentuales del nivel federal de pobreza (FPL) "a los fines de determinar la elegibilidad de ingresos" para personas cuya elegibilidad esté basada en MAGI. En nuestra norma final, emitida el 15 de julio de 2013, se estableció que el ingreso no computado se aplique al cálculo de ingresos de las personas solo en la medida en que sea significativo no computarlo a los fines de determinar la elegibilidad para Medicaid o CHIP según normas basadas en MAGI. Esto es, aquellos para quienes la aplicación de los ingresos no computados significa la diferencia entre ser elegible para Medicaid o para el Programa de Seguro Médico para Niños (CHIP) y no serlo. La norma final está disponible en </a:t>
            </a:r>
            <a:r>
              <a:rPr lang="en-US" dirty="0" smtClean="0">
                <a:hlinkClick r:id="rId3"/>
              </a:rPr>
              <a:t>gpo.gov/fdsys/pkg/FR-2013-07-15/pdf/2013-16271.pdf</a:t>
            </a:r>
            <a:r>
              <a:rPr dirty="0" smtClean="0"/>
              <a:t>.</a:t>
            </a:r>
          </a:p>
          <a:p>
            <a:pPr>
              <a:spcAft>
                <a:spcPts val="0"/>
              </a:spcAft>
              <a:defRPr/>
            </a:pPr>
            <a:r>
              <a:rPr dirty="0" smtClean="0"/>
              <a:t>Mientras el tamaño de la familia para el Mercado y el tamaño para Medicaid, en general, </a:t>
            </a:r>
            <a:r>
              <a:rPr dirty="0" err="1" smtClean="0"/>
              <a:t>será</a:t>
            </a:r>
            <a:r>
              <a:rPr dirty="0" smtClean="0"/>
              <a:t> el mismo a causa de las diferencias en las normas, el tamaño de la familia de un individuo para el Mercado puede diferir del tamaño de familia para Medicaid. Por ejemplo, a los fines de calcular el tamaño del hogar del Mercado, una mujer embarazada se contabiliza como una persona. No obstante, Medicaid tiene normas especiales para contabilizar a las mujeres embarazadas que incluyen el número de bebés que se espera dar a luz. Así, una mujer embarazada que espera mellizos podría ser contabilizada como 1 persona según las normas del Mercado y como 3 personas según las normas de Medicaid.</a:t>
            </a:r>
            <a:endParaRPr lang="es-US" dirty="0" smtClean="0"/>
          </a:p>
        </p:txBody>
      </p:sp>
    </p:spTree>
    <p:extLst>
      <p:ext uri="{BB962C8B-B14F-4D97-AF65-F5344CB8AC3E}">
        <p14:creationId xmlns:p14="http://schemas.microsoft.com/office/powerpoint/2010/main" val="94782382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Image Placeholder 1"/>
          <p:cNvSpPr>
            <a:spLocks noGrp="1" noRot="1" noChangeAspect="1" noTextEdit="1"/>
          </p:cNvSpPr>
          <p:nvPr>
            <p:ph type="sldImg"/>
          </p:nvPr>
        </p:nvSpPr>
        <p:spPr bwMode="auto">
          <a:noFill/>
          <a:ln>
            <a:solidFill>
              <a:srgbClr val="000000"/>
            </a:solidFill>
            <a:miter lim="800000"/>
            <a:headEnd/>
            <a:tailEnd/>
          </a:ln>
        </p:spPr>
      </p:sp>
      <p:sp>
        <p:nvSpPr>
          <p:cNvPr id="54274" name="Notes Placeholder 2"/>
          <p:cNvSpPr>
            <a:spLocks noGrp="1"/>
          </p:cNvSpPr>
          <p:nvPr>
            <p:ph type="body" idx="1"/>
          </p:nvPr>
        </p:nvSpPr>
        <p:spPr bwMode="auto">
          <a:xfrm>
            <a:off x="777875" y="4310063"/>
            <a:ext cx="5368925" cy="4319587"/>
          </a:xfrm>
          <a:noFill/>
        </p:spPr>
        <p:txBody>
          <a:bodyPr/>
          <a:lstStyle/>
          <a:p>
            <a:pPr marL="0" indent="0">
              <a:spcBef>
                <a:spcPts val="613"/>
              </a:spcBef>
              <a:buFont typeface="Wingdings" pitchFamily="2" charset="2"/>
              <a:buNone/>
            </a:pPr>
            <a:r>
              <a:rPr lang="en-US" dirty="0" smtClean="0">
                <a:ea typeface="ＭＳ Ｐゴシック" pitchFamily="34" charset="-128"/>
              </a:rPr>
              <a:t>Para quienes presenten la solicitud en línea, las verificaciones de elegibilidad se pueden producir en tiempo real o casi real. Apoyada en parte por el hub de servicios de datos del Mercado gestionado por el gobierno federal, la verificación de la información en tiempo real está disponible a través del Seguro Social, el Servicio de Impuestos Internos y el Departamento de Seguridad Nacional de EE. UU.  </a:t>
            </a:r>
          </a:p>
          <a:p>
            <a:pPr marL="0" indent="0">
              <a:spcBef>
                <a:spcPts val="613"/>
              </a:spcBef>
              <a:buFont typeface="Wingdings" pitchFamily="2" charset="2"/>
              <a:buNone/>
            </a:pPr>
            <a:r>
              <a:rPr lang="en-US" dirty="0" smtClean="0">
                <a:ea typeface="ＭＳ Ｐゴシック" pitchFamily="34" charset="-128"/>
              </a:rPr>
              <a:t>Con el uso creciente de fuentes de datos electrónicos, la documentación en papel puede no ser necesaria para la mayoría de los solicitantes.  Los estados también pueden respaldarse en la autocertificación para muchos de los factores de elegibilidad.</a:t>
            </a:r>
            <a:endParaRPr lang="es-US" dirty="0" smtClean="0">
              <a:ea typeface="ＭＳ Ｐゴシック" pitchFamily="34" charset="-128"/>
              <a:cs typeface="Aharoni" pitchFamily="2" charset="-79"/>
            </a:endParaRPr>
          </a:p>
        </p:txBody>
      </p:sp>
    </p:spTree>
    <p:extLst>
      <p:ext uri="{BB962C8B-B14F-4D97-AF65-F5344CB8AC3E}">
        <p14:creationId xmlns:p14="http://schemas.microsoft.com/office/powerpoint/2010/main" val="318735392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a:xfrm>
            <a:off x="836613" y="4391025"/>
            <a:ext cx="5621337" cy="4279900"/>
          </a:xfrm>
        </p:spPr>
        <p:txBody>
          <a:bodyPr/>
          <a:lstStyle/>
          <a:p>
            <a:pPr marL="0" indent="0" defTabSz="927769">
              <a:spcBef>
                <a:spcPts val="609"/>
              </a:spcBef>
              <a:spcAft>
                <a:spcPts val="0"/>
              </a:spcAft>
              <a:buFont typeface="Wingdings" pitchFamily="2" charset="2"/>
              <a:buNone/>
              <a:defRPr/>
            </a:pPr>
            <a:r>
              <a:rPr dirty="0" smtClean="0"/>
              <a:t>Compruebe su conocimiento: pregunta 2</a:t>
            </a:r>
          </a:p>
          <a:p>
            <a:pPr marL="0" indent="0" defTabSz="927769">
              <a:spcBef>
                <a:spcPts val="609"/>
              </a:spcBef>
              <a:spcAft>
                <a:spcPts val="0"/>
              </a:spcAft>
              <a:buFont typeface="Wingdings" pitchFamily="2" charset="2"/>
              <a:buNone/>
              <a:defRPr/>
            </a:pPr>
            <a:r>
              <a:rPr dirty="0" smtClean="0"/>
              <a:t>¿Qué afirmación o afirmaciones NO son verdaderas?</a:t>
            </a:r>
          </a:p>
          <a:p>
            <a:pPr marL="176290" indent="-176290">
              <a:spcBef>
                <a:spcPts val="609"/>
              </a:spcBef>
              <a:spcAft>
                <a:spcPts val="0"/>
              </a:spcAft>
              <a:buFont typeface="Wingdings" pitchFamily="2" charset="2"/>
              <a:buAutoNum type="alphaLcPeriod"/>
              <a:defRPr/>
            </a:pPr>
            <a:r>
              <a:rPr dirty="0" smtClean="0"/>
              <a:t>Los estados tienen la opción de ampliar la elegibilidad al nuevo grupo de adultos.</a:t>
            </a:r>
            <a:endParaRPr lang="es-US" dirty="0"/>
          </a:p>
          <a:p>
            <a:pPr marL="176290" indent="-176290">
              <a:spcBef>
                <a:spcPts val="609"/>
              </a:spcBef>
              <a:spcAft>
                <a:spcPts val="0"/>
              </a:spcAft>
              <a:buFont typeface="Wingdings" pitchFamily="2" charset="2"/>
              <a:buAutoNum type="alphaLcPeriod"/>
              <a:defRPr/>
            </a:pPr>
            <a:r>
              <a:rPr dirty="0" smtClean="0"/>
              <a:t>La ampliación de Medicaid cubre a adultos con ingresos inferiores a 133% del nivel federal de pobreza (FPL), menores de 65 y que no sean mujeres embarazadas.</a:t>
            </a:r>
            <a:endParaRPr lang="es-US" dirty="0"/>
          </a:p>
          <a:p>
            <a:pPr marL="176290" indent="-176290">
              <a:spcBef>
                <a:spcPts val="609"/>
              </a:spcBef>
              <a:spcAft>
                <a:spcPts val="0"/>
              </a:spcAft>
              <a:buFont typeface="Wingdings" pitchFamily="2" charset="2"/>
              <a:buAutoNum type="alphaLcPeriod"/>
              <a:defRPr/>
            </a:pPr>
            <a:r>
              <a:rPr dirty="0" smtClean="0"/>
              <a:t>Hay un proceso de solicitud simplificado para todos los programas de accesibilidad al seguro.</a:t>
            </a:r>
            <a:endParaRPr lang="es-US" dirty="0"/>
          </a:p>
          <a:p>
            <a:pPr marL="176290" indent="-176290">
              <a:spcBef>
                <a:spcPts val="609"/>
              </a:spcBef>
              <a:spcAft>
                <a:spcPts val="0"/>
              </a:spcAft>
              <a:buFont typeface="Wingdings" pitchFamily="2" charset="2"/>
              <a:buAutoNum type="alphaLcPeriod"/>
              <a:defRPr/>
            </a:pPr>
            <a:r>
              <a:rPr dirty="0" smtClean="0"/>
              <a:t>Todas las anteriores.</a:t>
            </a:r>
          </a:p>
          <a:p>
            <a:pPr marL="0" indent="0">
              <a:spcBef>
                <a:spcPts val="609"/>
              </a:spcBef>
              <a:spcAft>
                <a:spcPts val="0"/>
              </a:spcAft>
              <a:buFont typeface="Wingdings" pitchFamily="2" charset="2"/>
              <a:buNone/>
              <a:defRPr/>
            </a:pPr>
            <a:r>
              <a:rPr lang="en-US" b="1" dirty="0" smtClean="0"/>
              <a:t>RESPUESTA: d. Todas las anteriores. </a:t>
            </a:r>
          </a:p>
          <a:p>
            <a:pPr marL="0" indent="0">
              <a:spcAft>
                <a:spcPts val="0"/>
              </a:spcAft>
              <a:buFont typeface="Wingdings" pitchFamily="2" charset="2"/>
              <a:buNone/>
              <a:defRPr/>
            </a:pPr>
            <a:r>
              <a:rPr dirty="0" smtClean="0"/>
              <a:t>Los estados tienen la opción de ampliar la elegibilidad al nuevo grupo de adultos. La ampliación de Medicaid cubre a adultos con ingresos inferiores a 133% del FPL, menores de 65 y que no sean mujeres embarazadas. Además, hay un proceso de solicitud simplificado para todos los programas de accesibilidad al seguro.</a:t>
            </a:r>
          </a:p>
        </p:txBody>
      </p:sp>
    </p:spTree>
    <p:extLst>
      <p:ext uri="{BB962C8B-B14F-4D97-AF65-F5344CB8AC3E}">
        <p14:creationId xmlns:p14="http://schemas.microsoft.com/office/powerpoint/2010/main" val="54205613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a:xfrm>
            <a:off x="777875" y="4310063"/>
            <a:ext cx="5368925" cy="4849812"/>
          </a:xfrm>
        </p:spPr>
        <p:txBody>
          <a:bodyPr>
            <a:noAutofit/>
          </a:bodyPr>
          <a:lstStyle/>
          <a:p>
            <a:pPr marL="182098" indent="-182098">
              <a:spcAft>
                <a:spcPts val="0"/>
              </a:spcAft>
              <a:buFont typeface="Wingdings" pitchFamily="2" charset="2"/>
              <a:buNone/>
              <a:defRPr/>
            </a:pPr>
            <a:r>
              <a:rPr dirty="0" smtClean="0"/>
              <a:t>Los beneficios obligatorios del Plan Estatal Medicaid incluyen los siguientes servicios: </a:t>
            </a:r>
          </a:p>
          <a:p>
            <a:pPr marL="176290" indent="-176290">
              <a:spcAft>
                <a:spcPts val="0"/>
              </a:spcAft>
              <a:defRPr/>
            </a:pPr>
            <a:r>
              <a:rPr dirty="0" smtClean="0"/>
              <a:t>Servicios para pacientes internados </a:t>
            </a:r>
          </a:p>
          <a:p>
            <a:pPr marL="176290" indent="-176290" fontAlgn="t">
              <a:spcAft>
                <a:spcPts val="0"/>
              </a:spcAft>
              <a:defRPr/>
            </a:pPr>
            <a:r>
              <a:rPr dirty="0" smtClean="0"/>
              <a:t>Servicios de hospital ambulatorios </a:t>
            </a:r>
          </a:p>
          <a:p>
            <a:pPr marL="176290" indent="-176290" fontAlgn="t">
              <a:spcAft>
                <a:spcPts val="0"/>
              </a:spcAft>
              <a:defRPr/>
            </a:pPr>
            <a:r>
              <a:rPr dirty="0" smtClean="0"/>
              <a:t>Servicios tempranos y periódicos de evaluación, diagnóstico y tratamiento </a:t>
            </a:r>
          </a:p>
          <a:p>
            <a:pPr marL="176290" indent="-176290" fontAlgn="t">
              <a:spcAft>
                <a:spcPts val="0"/>
              </a:spcAft>
              <a:defRPr/>
            </a:pPr>
            <a:r>
              <a:rPr dirty="0" smtClean="0"/>
              <a:t>Servicios en centros de enfermería </a:t>
            </a:r>
          </a:p>
          <a:p>
            <a:pPr marL="176290" indent="-176290" fontAlgn="t">
              <a:spcAft>
                <a:spcPts val="0"/>
              </a:spcAft>
              <a:defRPr/>
            </a:pPr>
            <a:r>
              <a:rPr dirty="0" smtClean="0"/>
              <a:t>Servicios de salud en el hogar </a:t>
            </a:r>
          </a:p>
          <a:p>
            <a:pPr marL="176290" indent="-176290" fontAlgn="t">
              <a:spcAft>
                <a:spcPts val="0"/>
              </a:spcAft>
              <a:defRPr/>
            </a:pPr>
            <a:r>
              <a:rPr dirty="0" smtClean="0"/>
              <a:t>Servicios médicos </a:t>
            </a:r>
          </a:p>
          <a:p>
            <a:pPr marL="176290" indent="-176290" fontAlgn="t">
              <a:spcAft>
                <a:spcPts val="0"/>
              </a:spcAft>
              <a:defRPr/>
            </a:pPr>
            <a:r>
              <a:rPr dirty="0" smtClean="0"/>
              <a:t>Servicios de clínica de salud rural </a:t>
            </a:r>
          </a:p>
          <a:p>
            <a:pPr marL="176290" indent="-176290" fontAlgn="t">
              <a:spcAft>
                <a:spcPts val="0"/>
              </a:spcAft>
              <a:defRPr/>
            </a:pPr>
            <a:r>
              <a:rPr dirty="0" smtClean="0"/>
              <a:t>Servicios en centros de salud habilitados federalmente </a:t>
            </a:r>
          </a:p>
          <a:p>
            <a:pPr marL="176290" indent="-176290" fontAlgn="t">
              <a:spcAft>
                <a:spcPts val="0"/>
              </a:spcAft>
              <a:defRPr/>
            </a:pPr>
            <a:r>
              <a:rPr dirty="0" smtClean="0"/>
              <a:t>Servicios de laboratorio y rayos X </a:t>
            </a:r>
          </a:p>
          <a:p>
            <a:pPr marL="0" indent="0" fontAlgn="t">
              <a:spcAft>
                <a:spcPts val="0"/>
              </a:spcAft>
              <a:buFont typeface="Wingdings" pitchFamily="2" charset="2"/>
              <a:buNone/>
              <a:defRPr/>
            </a:pPr>
            <a:r>
              <a:rPr dirty="0" smtClean="0"/>
              <a:t>Continúa en la próxima diapositiva.</a:t>
            </a:r>
            <a:endParaRPr lang="es-US" b="1" dirty="0" smtClean="0"/>
          </a:p>
          <a:p>
            <a:pPr marL="0" indent="0">
              <a:spcBef>
                <a:spcPts val="609"/>
              </a:spcBef>
              <a:spcAft>
                <a:spcPts val="0"/>
              </a:spcAft>
              <a:buFont typeface="Wingdings" pitchFamily="2" charset="2"/>
              <a:buNone/>
              <a:defRPr/>
            </a:pPr>
            <a:endParaRPr lang="es-US" dirty="0"/>
          </a:p>
        </p:txBody>
      </p:sp>
    </p:spTree>
    <p:extLst>
      <p:ext uri="{BB962C8B-B14F-4D97-AF65-F5344CB8AC3E}">
        <p14:creationId xmlns:p14="http://schemas.microsoft.com/office/powerpoint/2010/main" val="242171928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a:xfrm>
            <a:off x="777875" y="4310063"/>
            <a:ext cx="5368925" cy="4471987"/>
          </a:xfrm>
        </p:spPr>
        <p:txBody>
          <a:bodyPr>
            <a:noAutofit/>
          </a:bodyPr>
          <a:lstStyle/>
          <a:p>
            <a:pPr marL="176290" indent="-176290" fontAlgn="t">
              <a:spcAft>
                <a:spcPts val="0"/>
              </a:spcAft>
              <a:defRPr/>
            </a:pPr>
            <a:r>
              <a:rPr dirty="0" smtClean="0"/>
              <a:t>Servicios de planificación familiar </a:t>
            </a:r>
          </a:p>
          <a:p>
            <a:pPr marL="176290" indent="-176290" fontAlgn="t">
              <a:spcAft>
                <a:spcPts val="0"/>
              </a:spcAft>
              <a:defRPr/>
            </a:pPr>
            <a:r>
              <a:rPr dirty="0" smtClean="0"/>
              <a:t>Servicios de enfermero(a) especialista en partos </a:t>
            </a:r>
          </a:p>
          <a:p>
            <a:pPr marL="176290" indent="-176290" fontAlgn="t">
              <a:spcAft>
                <a:spcPts val="0"/>
              </a:spcAft>
              <a:defRPr/>
            </a:pPr>
            <a:r>
              <a:rPr dirty="0" smtClean="0"/>
              <a:t>Servicios de pediatra certificado y enfermero(a) familiar practicante </a:t>
            </a:r>
          </a:p>
          <a:p>
            <a:pPr marL="176290" indent="-176290" fontAlgn="t">
              <a:spcAft>
                <a:spcPts val="0"/>
              </a:spcAft>
              <a:defRPr/>
            </a:pPr>
            <a:r>
              <a:rPr dirty="0" smtClean="0"/>
              <a:t>Servicios del Centro de Nacimiento Independiente (cuando está autorizado por licencia o reconocido de otra forma por el estado) </a:t>
            </a:r>
          </a:p>
          <a:p>
            <a:pPr marL="176290" indent="-176290" fontAlgn="t">
              <a:spcAft>
                <a:spcPts val="0"/>
              </a:spcAft>
              <a:defRPr/>
            </a:pPr>
            <a:r>
              <a:rPr dirty="0" smtClean="0"/>
              <a:t>Transporte para atención médica </a:t>
            </a:r>
          </a:p>
          <a:p>
            <a:pPr marL="176290" indent="-176290" fontAlgn="t">
              <a:spcAft>
                <a:spcPts val="0"/>
              </a:spcAft>
              <a:defRPr/>
            </a:pPr>
            <a:r>
              <a:rPr dirty="0" smtClean="0"/>
              <a:t>Consejería para dejar de fumar en embarazadas </a:t>
            </a:r>
          </a:p>
          <a:p>
            <a:pPr marL="176290" indent="-176290" fontAlgn="t">
              <a:spcAft>
                <a:spcPts val="0"/>
              </a:spcAft>
              <a:defRPr/>
            </a:pPr>
            <a:r>
              <a:rPr dirty="0" smtClean="0"/>
              <a:t>Cesación de fumar</a:t>
            </a:r>
          </a:p>
          <a:p>
            <a:pPr marL="0" indent="0">
              <a:spcAft>
                <a:spcPts val="0"/>
              </a:spcAft>
              <a:buFont typeface="Wingdings" pitchFamily="2" charset="2"/>
              <a:buNone/>
              <a:defRPr/>
            </a:pPr>
            <a:r>
              <a:rPr dirty="0" smtClean="0"/>
              <a:t>Para más información, visite </a:t>
            </a:r>
            <a:r>
              <a:rPr lang="en-US" dirty="0" smtClean="0">
                <a:hlinkClick r:id="rId3"/>
              </a:rPr>
              <a:t>Medicaid.gov/medicaid-chip-program-information/by-topics/benefits/medicaid-benefits.html</a:t>
            </a:r>
            <a:r>
              <a:rPr dirty="0" smtClean="0"/>
              <a:t>.</a:t>
            </a:r>
          </a:p>
          <a:p>
            <a:pPr marL="182098" indent="-182098">
              <a:spcBef>
                <a:spcPts val="0"/>
              </a:spcBef>
              <a:spcAft>
                <a:spcPts val="0"/>
              </a:spcAft>
              <a:buFont typeface="Wingdings" pitchFamily="2" charset="2"/>
              <a:buNone/>
              <a:defRPr/>
            </a:pPr>
            <a:endParaRPr lang="es-US" dirty="0"/>
          </a:p>
        </p:txBody>
      </p:sp>
    </p:spTree>
    <p:extLst>
      <p:ext uri="{BB962C8B-B14F-4D97-AF65-F5344CB8AC3E}">
        <p14:creationId xmlns:p14="http://schemas.microsoft.com/office/powerpoint/2010/main" val="341531287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a:xfrm>
            <a:off x="777875" y="4310063"/>
            <a:ext cx="5368925" cy="4244975"/>
          </a:xfrm>
        </p:spPr>
        <p:txBody>
          <a:bodyPr>
            <a:noAutofit/>
          </a:bodyPr>
          <a:lstStyle/>
          <a:p>
            <a:pPr marL="0" indent="0">
              <a:spcAft>
                <a:spcPts val="0"/>
              </a:spcAft>
              <a:buFont typeface="Wingdings" pitchFamily="2" charset="2"/>
              <a:buNone/>
              <a:defRPr/>
            </a:pPr>
            <a:r>
              <a:rPr dirty="0" smtClean="0"/>
              <a:t>Las exenciones son vehículos que utilizan los estados para evaluar formas nuevas o existentes de brindar y pagar servicios de cuidado de la salud en Medicaid y el Programa de Seguro Médico para Niños (CHIP). Existen 4 tipos principales de exenciones y proyectos de demostración:</a:t>
            </a:r>
          </a:p>
          <a:p>
            <a:pPr marL="231960" lvl="1" indent="-231960">
              <a:spcAft>
                <a:spcPts val="0"/>
              </a:spcAft>
              <a:buFont typeface="+mj-lt"/>
              <a:buAutoNum type="arabicPeriod"/>
              <a:defRPr/>
            </a:pPr>
            <a:r>
              <a:rPr lang="en-US" i="1" dirty="0" smtClean="0"/>
              <a:t>Exenciones de Salud Administrada de la Sección 1915(b)</a:t>
            </a:r>
            <a:r>
              <a:rPr lang="en-US" dirty="0" smtClean="0"/>
              <a:t>:  </a:t>
            </a:r>
            <a:r>
              <a:rPr dirty="0" smtClean="0"/>
              <a:t>Los estados pueden aplicar exenciones para brindar servicios a través de los sistemas de prestación de salud administrada o limitar de alguna otra manera la elección de proveedores por parte de las personas. </a:t>
            </a:r>
          </a:p>
          <a:p>
            <a:pPr marL="231960" lvl="1" indent="-231960">
              <a:spcAft>
                <a:spcPts val="0"/>
              </a:spcAft>
              <a:buFont typeface="+mj-lt"/>
              <a:buAutoNum type="arabicPeriod"/>
              <a:defRPr/>
            </a:pPr>
            <a:r>
              <a:rPr lang="en-US" i="1" dirty="0" smtClean="0"/>
              <a:t>Exenciones de Servicios de Atención Comunitaria y en el Hogar de la Sección 1915(c)</a:t>
            </a:r>
            <a:r>
              <a:rPr lang="en-US" dirty="0" smtClean="0"/>
              <a:t>:</a:t>
            </a:r>
            <a:r>
              <a:rPr dirty="0" smtClean="0"/>
              <a:t> Los estados pueden solicitar exenciones para prestar servicios de atención a largo plazo en entornos de atención comunitaria y en el hogar en lugar de hacerlo en instituciones. </a:t>
            </a:r>
          </a:p>
          <a:p>
            <a:pPr marL="231960" lvl="1" indent="-231960">
              <a:spcAft>
                <a:spcPts val="0"/>
              </a:spcAft>
              <a:buFont typeface="+mj-lt"/>
              <a:buAutoNum type="arabicPeriod"/>
              <a:defRPr/>
            </a:pPr>
            <a:r>
              <a:rPr lang="en-US" i="1" dirty="0" smtClean="0"/>
              <a:t>Proyectos de Investigación y Demostración de la Sección 1115</a:t>
            </a:r>
            <a:r>
              <a:rPr lang="en-US" dirty="0" smtClean="0"/>
              <a:t>: </a:t>
            </a:r>
            <a:r>
              <a:rPr dirty="0" smtClean="0"/>
              <a:t>Los estados pueden solicitar la flexibilidad del programa para evaluar enfoques nuevos o existentes de financiación y prestación de Medicaid y CHIP. </a:t>
            </a:r>
          </a:p>
          <a:p>
            <a:pPr marL="231960" lvl="1" indent="-231960">
              <a:spcAft>
                <a:spcPts val="0"/>
              </a:spcAft>
              <a:buFont typeface="+mj-lt"/>
              <a:buAutoNum type="arabicPeriod"/>
              <a:defRPr/>
            </a:pPr>
            <a:r>
              <a:rPr lang="en-US" i="1" dirty="0" smtClean="0"/>
              <a:t>Exenciones concurrentes de las secciones 1915(b) y 1915(c)</a:t>
            </a:r>
            <a:r>
              <a:rPr lang="en-US" dirty="0" smtClean="0"/>
              <a:t>:</a:t>
            </a:r>
            <a:r>
              <a:rPr dirty="0" smtClean="0"/>
              <a:t> Los estados solicitan la implementación simultánea de 2 tipos de exenciones para prestar una continuación de servicios.</a:t>
            </a:r>
          </a:p>
          <a:p>
            <a:pPr marL="0" lvl="1" indent="0">
              <a:spcAft>
                <a:spcPts val="0"/>
              </a:spcAft>
              <a:buFont typeface="Arial" panose="020B0604020202020204" pitchFamily="34" charset="0"/>
              <a:buNone/>
              <a:defRPr/>
            </a:pPr>
            <a:r>
              <a:rPr dirty="0" smtClean="0"/>
              <a:t>Para más información, visite </a:t>
            </a:r>
            <a:r>
              <a:rPr lang="en-US" u="sng" dirty="0" smtClean="0"/>
              <a:t>Medicaid.gov/medicaid-chip-program-information/by-topics/waivers/waivers.html</a:t>
            </a:r>
            <a:r>
              <a:rPr dirty="0" smtClean="0"/>
              <a:t>.</a:t>
            </a:r>
          </a:p>
          <a:p>
            <a:pPr marL="185776" lvl="1" indent="-185776">
              <a:spcBef>
                <a:spcPts val="610"/>
              </a:spcBef>
              <a:spcAft>
                <a:spcPts val="0"/>
              </a:spcAft>
              <a:buFont typeface="Arial" panose="020B0604020202020204" pitchFamily="34" charset="0"/>
              <a:buNone/>
              <a:defRPr/>
            </a:pPr>
            <a:endParaRPr lang="es-US" dirty="0" smtClean="0">
              <a:cs typeface="Arial" charset="0"/>
            </a:endParaRPr>
          </a:p>
          <a:p>
            <a:pPr marL="0" indent="0">
              <a:spcBef>
                <a:spcPts val="609"/>
              </a:spcBef>
              <a:spcAft>
                <a:spcPts val="0"/>
              </a:spcAft>
              <a:buFont typeface="Wingdings" pitchFamily="2" charset="2"/>
              <a:buNone/>
              <a:defRPr/>
            </a:pPr>
            <a:endParaRPr lang="es-US" dirty="0"/>
          </a:p>
        </p:txBody>
      </p:sp>
    </p:spTree>
    <p:extLst>
      <p:ext uri="{BB962C8B-B14F-4D97-AF65-F5344CB8AC3E}">
        <p14:creationId xmlns:p14="http://schemas.microsoft.com/office/powerpoint/2010/main" val="40874978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Slide Image Placeholder 1"/>
          <p:cNvSpPr>
            <a:spLocks noGrp="1" noRot="1" noChangeAspect="1" noTextEdit="1"/>
          </p:cNvSpPr>
          <p:nvPr>
            <p:ph type="sldImg"/>
          </p:nvPr>
        </p:nvSpPr>
        <p:spPr bwMode="auto">
          <a:noFill/>
          <a:ln>
            <a:solidFill>
              <a:srgbClr val="000000"/>
            </a:solidFill>
            <a:miter lim="800000"/>
            <a:headEnd/>
            <a:tailEnd/>
          </a:ln>
        </p:spPr>
      </p:sp>
      <p:sp>
        <p:nvSpPr>
          <p:cNvPr id="64514" name="Notes Placeholder 2"/>
          <p:cNvSpPr>
            <a:spLocks noGrp="1"/>
          </p:cNvSpPr>
          <p:nvPr>
            <p:ph type="body" idx="1"/>
          </p:nvPr>
        </p:nvSpPr>
        <p:spPr bwMode="auto">
          <a:xfrm>
            <a:off x="777875" y="4310063"/>
            <a:ext cx="5368925" cy="3865562"/>
          </a:xfrm>
          <a:noFill/>
        </p:spPr>
        <p:txBody>
          <a:bodyPr/>
          <a:lstStyle/>
          <a:p>
            <a:pPr marL="0" indent="0">
              <a:buFont typeface="Wingdings" pitchFamily="2" charset="2"/>
              <a:buNone/>
            </a:pPr>
            <a:r>
              <a:rPr lang="es-AR" dirty="0" smtClean="0">
                <a:ea typeface="ＭＳ Ｐゴシック" pitchFamily="34" charset="-128"/>
              </a:rPr>
              <a:t>Medicare y Medicaid se distinguen en los siguientes aspectos: </a:t>
            </a:r>
          </a:p>
          <a:p>
            <a:pPr marL="0" indent="0"/>
            <a:r>
              <a:rPr lang="es-AR" dirty="0" smtClean="0">
                <a:ea typeface="ＭＳ Ｐゴシック" pitchFamily="34" charset="-128"/>
              </a:rPr>
              <a:t>Mientras que Medicare es un programa nacional uniforme en todo el país, Medicaid está conformado por programas estatales, y estos varían por estado. </a:t>
            </a:r>
          </a:p>
          <a:p>
            <a:pPr marL="0" indent="0"/>
            <a:r>
              <a:rPr lang="es-AR" dirty="0" smtClean="0">
                <a:ea typeface="ＭＳ Ｐゴシック" pitchFamily="34" charset="-128"/>
              </a:rPr>
              <a:t>El gobierno federal se encarga de administrar Medicare, mientras que para Medicaid la administración corre por cuenta de los gobiernos estatales, pero dentro de las leyes federales (asociación federal/estatal). </a:t>
            </a:r>
          </a:p>
          <a:p>
            <a:pPr marL="0" indent="0"/>
            <a:r>
              <a:rPr lang="es-AR" dirty="0" smtClean="0">
                <a:ea typeface="ＭＳ Ｐゴシック" pitchFamily="34" charset="-128"/>
              </a:rPr>
              <a:t>Si bien la elegibilidad de Medicare se basa en la edad, la incapacidad o si tiene Enfermedad Renal en Etapa Final (ESRD), la elegibilidad en Medicaid se basa en los ingresos y recursos, así como en otros requisitos no financieros. </a:t>
            </a:r>
          </a:p>
          <a:p>
            <a:pPr marL="0" indent="0"/>
            <a:r>
              <a:rPr lang="es-AR" dirty="0" smtClean="0">
                <a:ea typeface="ＭＳ Ｐゴシック" pitchFamily="34" charset="-128"/>
              </a:rPr>
              <a:t>Mientras que Medicare es el pagador primario de la nación para servicios de internación hospitalaria para ancianos y personas con ESRD, Medicaid es el pagador público primario de la nación para servicios de salud mental y atención a largo plazo (atención en asilos de ancianos).  </a:t>
            </a:r>
          </a:p>
          <a:p>
            <a:pPr marL="0" indent="0">
              <a:spcBef>
                <a:spcPts val="613"/>
              </a:spcBef>
              <a:buFont typeface="Wingdings" pitchFamily="2" charset="2"/>
              <a:buNone/>
            </a:pPr>
            <a:endParaRPr lang="es-US" dirty="0" smtClean="0">
              <a:ea typeface="ＭＳ Ｐゴシック" pitchFamily="34" charset="-128"/>
            </a:endParaRPr>
          </a:p>
          <a:p>
            <a:pPr marL="0" indent="0">
              <a:spcBef>
                <a:spcPts val="613"/>
              </a:spcBef>
              <a:buFont typeface="Wingdings" pitchFamily="2" charset="2"/>
              <a:buNone/>
            </a:pPr>
            <a:endParaRPr lang="es-US" dirty="0" smtClean="0">
              <a:ea typeface="ＭＳ Ｐゴシック" pitchFamily="34" charset="-128"/>
            </a:endParaRPr>
          </a:p>
        </p:txBody>
      </p:sp>
    </p:spTree>
    <p:extLst>
      <p:ext uri="{BB962C8B-B14F-4D97-AF65-F5344CB8AC3E}">
        <p14:creationId xmlns:p14="http://schemas.microsoft.com/office/powerpoint/2010/main" val="205038588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Slide Image Placeholder 1"/>
          <p:cNvSpPr>
            <a:spLocks noGrp="1" noRot="1" noChangeAspect="1" noTextEdit="1"/>
          </p:cNvSpPr>
          <p:nvPr>
            <p:ph type="sldImg"/>
          </p:nvPr>
        </p:nvSpPr>
        <p:spPr bwMode="auto">
          <a:noFill/>
          <a:ln>
            <a:solidFill>
              <a:srgbClr val="000000"/>
            </a:solidFill>
            <a:miter lim="800000"/>
            <a:headEnd/>
            <a:tailEnd/>
          </a:ln>
        </p:spPr>
      </p:sp>
      <p:sp>
        <p:nvSpPr>
          <p:cNvPr id="66562" name="Notes Placeholder 2"/>
          <p:cNvSpPr>
            <a:spLocks noGrp="1"/>
          </p:cNvSpPr>
          <p:nvPr>
            <p:ph type="body" idx="1"/>
          </p:nvPr>
        </p:nvSpPr>
        <p:spPr bwMode="auto">
          <a:xfrm>
            <a:off x="777875" y="4310063"/>
            <a:ext cx="5368925" cy="4017962"/>
          </a:xfrm>
          <a:noFill/>
        </p:spPr>
        <p:txBody>
          <a:bodyPr/>
          <a:lstStyle/>
          <a:p>
            <a:pPr marL="0" indent="0" defTabSz="927100">
              <a:spcBef>
                <a:spcPts val="613"/>
              </a:spcBef>
              <a:buFont typeface="Wingdings" pitchFamily="2" charset="2"/>
              <a:buNone/>
            </a:pPr>
            <a:r>
              <a:rPr lang="es-AR" dirty="0" smtClean="0">
                <a:ea typeface="ＭＳ Ｐゴシック" pitchFamily="34" charset="-128"/>
              </a:rPr>
              <a:t>Más de 10 millones de personas cubiertas por Medicaid son beneficiarios con "doble elegibilidad": personas mayores con bajos ingresos y personas jóvenes con incapacidad que también tienen cobertura de Medicare. Los beneficiarios con doble elegibilidad incluyen a personas que reciben todos los beneficios de Medicaid, así como aquellas que sólo reciben asistencia con las primas o los costos compartidos de Medicare. </a:t>
            </a:r>
            <a:endParaRPr lang="es-US" dirty="0" smtClean="0">
              <a:ea typeface="ＭＳ Ｐゴシック" pitchFamily="34" charset="-128"/>
            </a:endParaRPr>
          </a:p>
          <a:p>
            <a:pPr marL="0" indent="0" defTabSz="927100">
              <a:buFont typeface="Wingdings" pitchFamily="2" charset="2"/>
              <a:buNone/>
            </a:pPr>
            <a:r>
              <a:rPr lang="es-AR" dirty="0" smtClean="0">
                <a:ea typeface="ＭＳ Ｐゴシック" pitchFamily="34" charset="-128"/>
              </a:rPr>
              <a:t>Los afiliados a Medicare-Medicaid tienen ingresos y recursos limitados y pueden obtener ayuda con el pago de sus primas Medicare Parte A y Parte B y los gastos médicos de Medicaid directos de su bolsillo. Medicaid puede cubrir servicios adicionales fuera de aquellos prestados por Medicare a quienes tienen doble elegibilidad, como los beneficios de Medicaid disponibles por el plan estatal, que incluyen asistencia y servicios de atención a largo plazo. Medicaid también proporciona cobertura completa para los beneficios de Medicare también cubiertos por Medicaid. </a:t>
            </a:r>
          </a:p>
          <a:p>
            <a:pPr marL="0" indent="0" defTabSz="927100">
              <a:buFont typeface="Wingdings" pitchFamily="2" charset="2"/>
              <a:buNone/>
            </a:pPr>
            <a:r>
              <a:rPr lang="en-US" b="1" dirty="0" smtClean="0">
                <a:ea typeface="ＭＳ Ｐゴシック" pitchFamily="34" charset="-128"/>
              </a:rPr>
              <a:t>NOTA: </a:t>
            </a:r>
            <a:r>
              <a:rPr lang="es-AR" dirty="0" smtClean="0">
                <a:ea typeface="ＭＳ Ｐゴシック" pitchFamily="34" charset="-128"/>
              </a:rPr>
              <a:t>La hoja de datos "Cobertura de Medicaid de un vistazo para beneficiarios de Medicaid (doble elegibilidad)" (ICN 006977 noviembre de 2014) está disponible en</a:t>
            </a:r>
            <a:r>
              <a:rPr lang="en-US" u="sng" dirty="0" smtClean="0">
                <a:ea typeface="ＭＳ Ｐゴシック" pitchFamily="34" charset="-128"/>
              </a:rPr>
              <a:t>CMS.gov/Outreach-and-Education/Medicare-Learning-Network-MLN/MLNProducts/downloads/Medicare_Beneficiaries_Dual_Eligibles_At_a_Glance.pdf</a:t>
            </a:r>
            <a:r>
              <a:rPr lang="es-AR" dirty="0" smtClean="0">
                <a:ea typeface="ＭＳ Ｐゴシック" pitchFamily="34" charset="-128"/>
              </a:rPr>
              <a:t>.</a:t>
            </a:r>
            <a:endParaRPr lang="es-US" dirty="0" smtClean="0">
              <a:solidFill>
                <a:schemeClr val="accent2"/>
              </a:solidFill>
              <a:ea typeface="ＭＳ Ｐゴシック" pitchFamily="34" charset="-128"/>
            </a:endParaRPr>
          </a:p>
          <a:p>
            <a:pPr marL="0" indent="0" defTabSz="927100">
              <a:spcBef>
                <a:spcPts val="613"/>
              </a:spcBef>
              <a:buFont typeface="Wingdings" pitchFamily="2" charset="2"/>
              <a:buNone/>
            </a:pPr>
            <a:endParaRPr lang="es-US" dirty="0" smtClean="0">
              <a:solidFill>
                <a:schemeClr val="accent2"/>
              </a:solidFill>
              <a:ea typeface="ＭＳ Ｐゴシック" pitchFamily="34" charset="-128"/>
            </a:endParaRPr>
          </a:p>
          <a:p>
            <a:pPr marL="0" indent="0" defTabSz="927100">
              <a:spcBef>
                <a:spcPts val="613"/>
              </a:spcBef>
              <a:buFont typeface="Wingdings" pitchFamily="2" charset="2"/>
              <a:buNone/>
            </a:pPr>
            <a:endParaRPr lang="es-US" dirty="0" smtClean="0">
              <a:ea typeface="ＭＳ Ｐゴシック" pitchFamily="34" charset="-128"/>
            </a:endParaRPr>
          </a:p>
        </p:txBody>
      </p:sp>
    </p:spTree>
    <p:extLst>
      <p:ext uri="{BB962C8B-B14F-4D97-AF65-F5344CB8AC3E}">
        <p14:creationId xmlns:p14="http://schemas.microsoft.com/office/powerpoint/2010/main" val="7134768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Slide Image Placeholder 1"/>
          <p:cNvSpPr>
            <a:spLocks noGrp="1" noRot="1" noChangeAspect="1" noTextEdit="1"/>
          </p:cNvSpPr>
          <p:nvPr>
            <p:ph type="sldImg"/>
          </p:nvPr>
        </p:nvSpPr>
        <p:spPr bwMode="auto">
          <a:noFill/>
          <a:ln>
            <a:solidFill>
              <a:srgbClr val="000000"/>
            </a:solidFill>
            <a:miter lim="800000"/>
            <a:headEnd/>
            <a:tailEnd/>
          </a:ln>
        </p:spPr>
      </p:sp>
      <p:sp>
        <p:nvSpPr>
          <p:cNvPr id="68610" name="Notes Placeholder 2"/>
          <p:cNvSpPr>
            <a:spLocks noGrp="1"/>
          </p:cNvSpPr>
          <p:nvPr>
            <p:ph type="body" idx="1"/>
          </p:nvPr>
        </p:nvSpPr>
        <p:spPr bwMode="auto">
          <a:xfrm>
            <a:off x="777875" y="4310063"/>
            <a:ext cx="5368925" cy="4849812"/>
          </a:xfrm>
          <a:noFill/>
        </p:spPr>
        <p:txBody>
          <a:bodyPr/>
          <a:lstStyle/>
          <a:p>
            <a:pPr marL="0" indent="0">
              <a:buFont typeface="Wingdings" pitchFamily="2" charset="2"/>
              <a:buNone/>
            </a:pPr>
            <a:r>
              <a:rPr lang="es-AR" dirty="0" smtClean="0">
                <a:ea typeface="ＭＳ Ｐゴシック" pitchFamily="34" charset="-128"/>
              </a:rPr>
              <a:t>La asistencia se basa en el ingreso. Los Programas de Ahorros Medicare (MSP) se categorizan en los siguientes grupos: </a:t>
            </a:r>
          </a:p>
          <a:p>
            <a:pPr marL="174625" lvl="4" indent="-173038">
              <a:buFont typeface="Wingdings" pitchFamily="2" charset="2"/>
              <a:buChar char="§"/>
            </a:pPr>
            <a:r>
              <a:rPr lang="es-AR" dirty="0" smtClean="0">
                <a:ea typeface="ＭＳ Ｐゴシック" pitchFamily="34" charset="-128"/>
              </a:rPr>
              <a:t>Los beneficiarios calificados de Medicare son afiliados con beneficios parciales que reciben asistencia de Medicaid para pagar sus primas de Medicare y sus obligaciones de costos compartidos, como deducibles, coseguro y copagos (salvo la Parte D).</a:t>
            </a:r>
          </a:p>
          <a:p>
            <a:pPr marL="174625" lvl="4" indent="-173038">
              <a:buFont typeface="Wingdings" pitchFamily="2" charset="2"/>
              <a:buChar char="§"/>
            </a:pPr>
            <a:r>
              <a:rPr lang="es-AR" dirty="0" smtClean="0">
                <a:ea typeface="ＭＳ Ｐゴシック" pitchFamily="34" charset="-128"/>
              </a:rPr>
              <a:t>Los Beneficiarios Medicare de Bajo Ingreso (SLMB), los Individuos Calificados (QI) e Individuos Incapacitados y Empleados Calificados son afiliados con beneficios parciales que reciben asistencia de Medicaid solo para pagar las primas de Medicare.  </a:t>
            </a:r>
          </a:p>
          <a:p>
            <a:pPr marL="0" indent="0">
              <a:buFont typeface="Wingdings" pitchFamily="2" charset="2"/>
              <a:buNone/>
            </a:pPr>
            <a:r>
              <a:rPr lang="es-AR" dirty="0" smtClean="0">
                <a:ea typeface="ＭＳ Ｐゴシック" pitchFamily="34" charset="-128"/>
              </a:rPr>
              <a:t>Si cumple los requisitos para QMB, SLMB o QI automáticamente califica para obtener ayuda adicional con los pagos de la Cobertura Medicare de Recetas Médicas.  </a:t>
            </a:r>
            <a:endParaRPr lang="es-US" dirty="0" smtClean="0">
              <a:ea typeface="ＭＳ Ｐゴシック" pitchFamily="34" charset="-128"/>
            </a:endParaRPr>
          </a:p>
          <a:p>
            <a:pPr marL="0" indent="0">
              <a:buFont typeface="Wingdings" pitchFamily="2" charset="2"/>
              <a:buNone/>
            </a:pPr>
            <a:endParaRPr lang="es-US" dirty="0" smtClean="0">
              <a:ea typeface="ＭＳ Ｐゴシック" pitchFamily="34" charset="-128"/>
            </a:endParaRPr>
          </a:p>
        </p:txBody>
      </p:sp>
    </p:spTree>
    <p:extLst>
      <p:ext uri="{BB962C8B-B14F-4D97-AF65-F5344CB8AC3E}">
        <p14:creationId xmlns:p14="http://schemas.microsoft.com/office/powerpoint/2010/main" val="274054579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a:xfrm>
            <a:off x="381000" y="4240213"/>
            <a:ext cx="6164263" cy="4187825"/>
          </a:xfrm>
        </p:spPr>
        <p:txBody>
          <a:bodyPr>
            <a:normAutofit lnSpcReduction="10000"/>
          </a:bodyPr>
          <a:lstStyle/>
          <a:p>
            <a:pPr marL="0" lvl="1" indent="0" defTabSz="927563">
              <a:spcAft>
                <a:spcPts val="0"/>
              </a:spcAft>
              <a:buFont typeface="Arial" panose="020B0604020202020204" pitchFamily="34" charset="0"/>
              <a:buNone/>
              <a:defRPr/>
            </a:pPr>
            <a:r>
              <a:rPr dirty="0" smtClean="0"/>
              <a:t>Si califica para el programa de Beneficiario Calificado de Medicare (QMB), recibirá ayuda para pagar las primas, los deducibles, coseguros y copagos de la Parte A y la Parte B. Para calificar para QMB debe ser elegible para Medicare Parte A y tener un ingreso que no supere el 100 % del nivel federal de pobreza (FPL). Esto entrará en vigencia el primer mes después del mes en que se apruebe la elegibilidad para el QMB. La elegibilidad no es retroactiva. </a:t>
            </a:r>
          </a:p>
          <a:p>
            <a:pPr marL="0" lvl="1" indent="0" defTabSz="927563">
              <a:spcAft>
                <a:spcPts val="0"/>
              </a:spcAft>
              <a:buFont typeface="Arial" panose="020B0604020202020204" pitchFamily="34" charset="0"/>
              <a:buNone/>
              <a:defRPr/>
            </a:pPr>
            <a:r>
              <a:rPr dirty="0" smtClean="0"/>
              <a:t>Para calificar para el programa de Beneficiarios Medicare de Bajo Ingreso (SLMB), debe ser elegible para Medicare Parte A y tener un ingreso que sea al menos el 100 %, pero que no exceda el 120 %, del FPL. Si califica para SLMB, recibirá ayuda para pagar la prima de la Parte B.</a:t>
            </a:r>
          </a:p>
          <a:p>
            <a:pPr marL="0" lvl="1" indent="0" defTabSz="927563">
              <a:spcAft>
                <a:spcPts val="0"/>
              </a:spcAft>
              <a:buFont typeface="Arial" panose="020B0604020202020204" pitchFamily="34" charset="0"/>
              <a:buNone/>
              <a:defRPr/>
            </a:pPr>
            <a:r>
              <a:rPr dirty="0" smtClean="0"/>
              <a:t>Para calificar para el programa de Individuo Calificado (QI), debe ser elegible para Medicare Parte A y tener un ingreso que no supere el 135% del FPL. </a:t>
            </a:r>
            <a:endParaRPr lang="es-US" dirty="0" smtClean="0"/>
          </a:p>
          <a:p>
            <a:pPr marL="0" lvl="1" indent="0" defTabSz="927563">
              <a:spcAft>
                <a:spcPts val="0"/>
              </a:spcAft>
              <a:buFont typeface="Arial" panose="020B0604020202020204" pitchFamily="34" charset="0"/>
              <a:buNone/>
              <a:defRPr/>
            </a:pPr>
            <a:r>
              <a:rPr dirty="0" smtClean="0"/>
              <a:t>Para calificar para el programa de Individuos Incapacitados y Empleados Calificados, debe tener derecho a Medicare Parte A debido a la pérdida de la Parte A basada en incapacidad por ingresos que se excedían del trabajo sustancial y lucrativo; debe tener un ingreso no mayor al 200 % del FPL y recursos que no superen en dos veces el máximo para la Seguridad de Ingreso Suplementario ($4,000 para una persona, $6,000 para una pareja casada, en 2015); y no debe ser elegible para Medicaid. Si califica, recibirá ayuda para pagar la prima de la Parte A. Si su ingreso está entre el 150 % y el 200 % del FPL, el estado puede pedirle que pague una parte de la prima de Medicare Parte A. </a:t>
            </a:r>
          </a:p>
          <a:p>
            <a:pPr marL="0" lvl="1" indent="0" defTabSz="927563">
              <a:spcAft>
                <a:spcPts val="0"/>
              </a:spcAft>
              <a:buFont typeface="Arial" panose="020B0604020202020204" pitchFamily="34" charset="0"/>
              <a:buNone/>
              <a:defRPr/>
            </a:pPr>
            <a:r>
              <a:rPr dirty="0" smtClean="0"/>
              <a:t>En 2015, los límites de recursos para los programas QMB, SLMB y QI son de $8,780 para una persona sola y de $13,930 para una persona casada que vive con su cónyuge y no tiene otros dependientes. Estos límites de recursos se ajustan el 1 de enero de cada año conforme al cambio en el índice de precios al consumidor desde septiembre del año anterior.</a:t>
            </a:r>
          </a:p>
        </p:txBody>
      </p:sp>
    </p:spTree>
    <p:extLst>
      <p:ext uri="{BB962C8B-B14F-4D97-AF65-F5344CB8AC3E}">
        <p14:creationId xmlns:p14="http://schemas.microsoft.com/office/powerpoint/2010/main" val="29004098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a:xfrm>
            <a:off x="622300" y="4311650"/>
            <a:ext cx="5913438" cy="4437063"/>
          </a:xfrm>
        </p:spPr>
        <p:txBody>
          <a:bodyPr/>
          <a:lstStyle/>
          <a:p>
            <a:pPr marL="0" indent="0">
              <a:spcBef>
                <a:spcPts val="609"/>
              </a:spcBef>
              <a:spcAft>
                <a:spcPts val="0"/>
              </a:spcAft>
              <a:buFont typeface="Wingdings" pitchFamily="2" charset="2"/>
              <a:buNone/>
              <a:defRPr/>
            </a:pPr>
            <a:r>
              <a:rPr dirty="0" smtClean="0"/>
              <a:t>La Lección 1, "Panorama general de Medicaid", explica lo siguiente:</a:t>
            </a:r>
          </a:p>
          <a:p>
            <a:pPr marL="223838" indent="-223838">
              <a:spcAft>
                <a:spcPts val="0"/>
              </a:spcAft>
              <a:defRPr/>
            </a:pPr>
            <a:r>
              <a:rPr dirty="0" smtClean="0"/>
              <a:t>¿Qué es Medicaid?</a:t>
            </a:r>
          </a:p>
          <a:p>
            <a:pPr marL="223838" indent="-223838">
              <a:spcAft>
                <a:spcPts val="0"/>
              </a:spcAft>
              <a:defRPr/>
            </a:pPr>
            <a:r>
              <a:rPr dirty="0" smtClean="0"/>
              <a:t>Administración de Medicaid</a:t>
            </a:r>
          </a:p>
          <a:p>
            <a:pPr marL="223838" indent="-223838">
              <a:spcAft>
                <a:spcPts val="0"/>
              </a:spcAft>
              <a:defRPr/>
            </a:pPr>
            <a:r>
              <a:rPr dirty="0" smtClean="0"/>
              <a:t>Elegibilidad</a:t>
            </a:r>
          </a:p>
          <a:p>
            <a:pPr marL="223838" indent="-223838">
              <a:spcAft>
                <a:spcPts val="0"/>
              </a:spcAft>
              <a:defRPr/>
            </a:pPr>
            <a:r>
              <a:rPr dirty="0" smtClean="0"/>
              <a:t>Ampliación de Medicaid</a:t>
            </a:r>
          </a:p>
          <a:p>
            <a:pPr marL="223838" indent="-223838">
              <a:spcAft>
                <a:spcPts val="0"/>
              </a:spcAft>
              <a:defRPr/>
            </a:pPr>
            <a:r>
              <a:rPr dirty="0" smtClean="0"/>
              <a:t>Inscripción</a:t>
            </a:r>
          </a:p>
          <a:p>
            <a:pPr marL="223838" indent="-223838">
              <a:spcAft>
                <a:spcPts val="0"/>
              </a:spcAft>
              <a:defRPr/>
            </a:pPr>
            <a:r>
              <a:rPr dirty="0" smtClean="0"/>
              <a:t>Ingreso bruto ajustado modificado (MAGI)</a:t>
            </a:r>
          </a:p>
          <a:p>
            <a:pPr marL="223838" indent="-223838">
              <a:spcAft>
                <a:spcPts val="0"/>
              </a:spcAft>
              <a:defRPr/>
            </a:pPr>
            <a:r>
              <a:rPr dirty="0" smtClean="0"/>
              <a:t>Cobertura</a:t>
            </a:r>
          </a:p>
          <a:p>
            <a:pPr marL="223838" indent="-223838">
              <a:spcAft>
                <a:spcPts val="0"/>
              </a:spcAft>
              <a:defRPr/>
            </a:pPr>
            <a:r>
              <a:rPr dirty="0" smtClean="0"/>
              <a:t>Exenciones</a:t>
            </a:r>
          </a:p>
          <a:p>
            <a:pPr marL="223838" indent="-223838">
              <a:spcAft>
                <a:spcPts val="0"/>
              </a:spcAft>
              <a:defRPr/>
            </a:pPr>
            <a:r>
              <a:rPr dirty="0" smtClean="0"/>
              <a:t>Programas de Ahorros Medicare</a:t>
            </a:r>
          </a:p>
          <a:p>
            <a:pPr marL="223838" indent="-223838">
              <a:spcBef>
                <a:spcPts val="609"/>
              </a:spcBef>
              <a:spcAft>
                <a:spcPts val="0"/>
              </a:spcAft>
              <a:buFont typeface="Wingdings" pitchFamily="2" charset="2"/>
              <a:buNone/>
              <a:defRPr/>
            </a:pPr>
            <a:endParaRPr lang="es-US" dirty="0"/>
          </a:p>
        </p:txBody>
      </p:sp>
    </p:spTree>
    <p:extLst>
      <p:ext uri="{BB962C8B-B14F-4D97-AF65-F5344CB8AC3E}">
        <p14:creationId xmlns:p14="http://schemas.microsoft.com/office/powerpoint/2010/main" val="328072128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Slide Image Placeholder 1"/>
          <p:cNvSpPr>
            <a:spLocks noGrp="1" noRot="1" noChangeAspect="1"/>
          </p:cNvSpPr>
          <p:nvPr>
            <p:ph type="sldImg"/>
          </p:nvPr>
        </p:nvSpPr>
        <p:spPr bwMode="auto">
          <a:noFill/>
          <a:ln>
            <a:solidFill>
              <a:srgbClr val="000000"/>
            </a:solidFill>
            <a:miter lim="800000"/>
            <a:headEnd/>
            <a:tailEnd/>
          </a:ln>
        </p:spPr>
      </p:sp>
      <p:sp>
        <p:nvSpPr>
          <p:cNvPr id="72706" name="Notes Placeholder 2"/>
          <p:cNvSpPr>
            <a:spLocks noGrp="1"/>
          </p:cNvSpPr>
          <p:nvPr>
            <p:ph type="body" idx="1"/>
          </p:nvPr>
        </p:nvSpPr>
        <p:spPr bwMode="auto">
          <a:xfrm>
            <a:off x="760413" y="4467225"/>
            <a:ext cx="5697537" cy="4203700"/>
          </a:xfrm>
          <a:noFill/>
        </p:spPr>
        <p:txBody>
          <a:bodyPr/>
          <a:lstStyle/>
          <a:p>
            <a:pPr marL="0" indent="0">
              <a:buFont typeface="Wingdings" pitchFamily="2" charset="2"/>
              <a:buNone/>
            </a:pPr>
            <a:r>
              <a:rPr lang="es-US" b="1" noProof="0" dirty="0" smtClean="0">
                <a:ea typeface="ＭＳ Ｐゴシック" pitchFamily="34" charset="-128"/>
              </a:rPr>
              <a:t>Compruebe su conocimiento: pregunta 3</a:t>
            </a:r>
          </a:p>
          <a:p>
            <a:pPr marL="0" indent="0">
              <a:buFont typeface="Wingdings" pitchFamily="2" charset="2"/>
              <a:buNone/>
            </a:pPr>
            <a:r>
              <a:rPr lang="es-AR" dirty="0" smtClean="0">
                <a:ea typeface="ＭＳ Ｐゴシック" pitchFamily="34" charset="-128"/>
              </a:rPr>
              <a:t>Si cumple con los requisitos de un Programa de Ahorros Medicare, automáticamente califica para Ayuda Adicional.</a:t>
            </a:r>
            <a:endParaRPr lang="es-US" dirty="0" smtClean="0">
              <a:ea typeface="ＭＳ Ｐゴシック" pitchFamily="34" charset="-128"/>
            </a:endParaRPr>
          </a:p>
          <a:p>
            <a:pPr marL="0" indent="0">
              <a:buFont typeface="Calibri" pitchFamily="34" charset="0"/>
              <a:buAutoNum type="alphaLcPeriod"/>
            </a:pPr>
            <a:r>
              <a:rPr lang="es-AR" dirty="0" smtClean="0">
                <a:ea typeface="ＭＳ Ｐゴシック" pitchFamily="34" charset="-128"/>
              </a:rPr>
              <a:t>Verdadero sólo para QMB, SLMB y QDWI</a:t>
            </a:r>
          </a:p>
          <a:p>
            <a:pPr marL="0" indent="0">
              <a:buFont typeface="Calibri" pitchFamily="34" charset="0"/>
              <a:buAutoNum type="alphaLcPeriod"/>
            </a:pPr>
            <a:r>
              <a:rPr lang="es-AR" dirty="0" smtClean="0">
                <a:ea typeface="ＭＳ Ｐゴシック" pitchFamily="34" charset="-128"/>
              </a:rPr>
              <a:t>Verdadero sólo para QMB, SLMB y QI</a:t>
            </a:r>
          </a:p>
          <a:p>
            <a:pPr marL="0" indent="0">
              <a:buFont typeface="Calibri" pitchFamily="34" charset="0"/>
              <a:buAutoNum type="alphaLcPeriod"/>
            </a:pPr>
            <a:r>
              <a:rPr lang="es-AR" dirty="0" smtClean="0">
                <a:ea typeface="ＭＳ Ｐゴシック" pitchFamily="34" charset="-128"/>
              </a:rPr>
              <a:t>Verdadero</a:t>
            </a:r>
          </a:p>
          <a:p>
            <a:pPr marL="0" indent="0">
              <a:buFont typeface="Calibri" pitchFamily="34" charset="0"/>
              <a:buAutoNum type="alphaLcPeriod"/>
            </a:pPr>
            <a:r>
              <a:rPr lang="es-AR" dirty="0" smtClean="0">
                <a:ea typeface="ＭＳ Ｐゴシック" pitchFamily="34" charset="-128"/>
              </a:rPr>
              <a:t>Falso</a:t>
            </a:r>
          </a:p>
          <a:p>
            <a:pPr marL="0" lvl="2" indent="0">
              <a:spcBef>
                <a:spcPts val="613"/>
              </a:spcBef>
              <a:buFont typeface="Wingdings" pitchFamily="2" charset="2"/>
              <a:buNone/>
            </a:pPr>
            <a:r>
              <a:rPr lang="en-US" b="1" dirty="0" smtClean="0">
                <a:ea typeface="ＭＳ Ｐゴシック" pitchFamily="34" charset="-128"/>
              </a:rPr>
              <a:t>RESPUESTA</a:t>
            </a:r>
            <a:r>
              <a:rPr lang="es-AR" dirty="0" smtClean="0">
                <a:ea typeface="ＭＳ Ｐゴシック" pitchFamily="34" charset="-128"/>
              </a:rPr>
              <a:t>: </a:t>
            </a:r>
            <a:r>
              <a:rPr lang="es-AR" b="1" dirty="0" smtClean="0">
                <a:ea typeface="ＭＳ Ｐゴシック" pitchFamily="34" charset="-128"/>
              </a:rPr>
              <a:t>b.</a:t>
            </a:r>
            <a:r>
              <a:rPr lang="es-AR" dirty="0" smtClean="0">
                <a:ea typeface="ＭＳ Ｐゴシック" pitchFamily="34" charset="-128"/>
              </a:rPr>
              <a:t> </a:t>
            </a:r>
            <a:r>
              <a:rPr lang="es-AR" b="1" dirty="0" smtClean="0">
                <a:ea typeface="ＭＳ Ｐゴシック" pitchFamily="34" charset="-128"/>
              </a:rPr>
              <a:t>Verdadero solo para QMB, SLMB y QI </a:t>
            </a:r>
          </a:p>
          <a:p>
            <a:pPr marL="0" lvl="2" indent="0">
              <a:buFont typeface="Wingdings" pitchFamily="2" charset="2"/>
              <a:buNone/>
            </a:pPr>
            <a:r>
              <a:rPr lang="es-AR" dirty="0" smtClean="0">
                <a:ea typeface="ＭＳ Ｐゴシック" pitchFamily="34" charset="-128"/>
              </a:rPr>
              <a:t>Si cumple los requisitos para las categorías Beneficiario Calificado de Medicare, Beneficiario Medicare de Bajo Ingreso o Individuos Calificados, automáticamente califica para recibir ayuda adicional con el pago de la cobertura Medicare para recetas médicas.  No obstante, si cumple los requisitos para el programa de  Individuos Incapacitados y Empleados Calificados, automáticamente califica para ayuda adicional.</a:t>
            </a:r>
            <a:endParaRPr lang="es-US" dirty="0" smtClean="0">
              <a:ea typeface="ＭＳ Ｐゴシック" pitchFamily="34" charset="-128"/>
            </a:endParaRPr>
          </a:p>
        </p:txBody>
      </p:sp>
    </p:spTree>
    <p:extLst>
      <p:ext uri="{BB962C8B-B14F-4D97-AF65-F5344CB8AC3E}">
        <p14:creationId xmlns:p14="http://schemas.microsoft.com/office/powerpoint/2010/main" val="213365123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a:xfrm>
            <a:off x="466725" y="4311650"/>
            <a:ext cx="6224588" cy="4167188"/>
          </a:xfrm>
        </p:spPr>
        <p:txBody>
          <a:bodyPr/>
          <a:lstStyle/>
          <a:p>
            <a:pPr marL="0" indent="0">
              <a:spcBef>
                <a:spcPts val="609"/>
              </a:spcBef>
              <a:spcAft>
                <a:spcPts val="0"/>
              </a:spcAft>
              <a:buFont typeface="Wingdings" pitchFamily="2" charset="2"/>
              <a:buNone/>
              <a:defRPr/>
            </a:pPr>
            <a:r>
              <a:rPr lang="en-US" dirty="0" smtClean="0"/>
              <a:t>La Lección 2, "Panorama general del Programa de Seguro Médico para Niños (CHIP)", explica lo siguiente:</a:t>
            </a:r>
          </a:p>
          <a:p>
            <a:pPr marL="223838" indent="-223838">
              <a:spcBef>
                <a:spcPts val="609"/>
              </a:spcBef>
              <a:spcAft>
                <a:spcPts val="0"/>
              </a:spcAft>
              <a:defRPr/>
            </a:pPr>
            <a:r>
              <a:rPr lang="en-US" dirty="0" smtClean="0"/>
              <a:t>¿Qué es CHIP?</a:t>
            </a:r>
          </a:p>
          <a:p>
            <a:pPr marL="223838" indent="-223838">
              <a:spcBef>
                <a:spcPts val="609"/>
              </a:spcBef>
              <a:spcAft>
                <a:spcPts val="0"/>
              </a:spcAft>
              <a:defRPr/>
            </a:pPr>
            <a:r>
              <a:rPr lang="en-US" dirty="0" smtClean="0"/>
              <a:t>Opciones estatales para CHIP</a:t>
            </a:r>
          </a:p>
          <a:p>
            <a:pPr marL="223838" indent="-223838">
              <a:spcBef>
                <a:spcPts val="609"/>
              </a:spcBef>
              <a:spcAft>
                <a:spcPts val="0"/>
              </a:spcAft>
              <a:defRPr/>
            </a:pPr>
            <a:r>
              <a:rPr lang="en-US" dirty="0" smtClean="0"/>
              <a:t>Elegibilidad para CHIP</a:t>
            </a:r>
          </a:p>
          <a:p>
            <a:pPr marL="223838" indent="-223838">
              <a:spcBef>
                <a:spcPts val="609"/>
              </a:spcBef>
              <a:spcAft>
                <a:spcPts val="0"/>
              </a:spcAft>
              <a:defRPr/>
            </a:pPr>
            <a:r>
              <a:rPr lang="en-US" dirty="0" smtClean="0"/>
              <a:t>Documentos y requisitos</a:t>
            </a:r>
          </a:p>
          <a:p>
            <a:pPr marL="223838" indent="-223838">
              <a:spcBef>
                <a:spcPts val="609"/>
              </a:spcBef>
              <a:spcAft>
                <a:spcPts val="0"/>
              </a:spcAft>
              <a:defRPr/>
            </a:pPr>
            <a:r>
              <a:rPr lang="en-US" dirty="0" smtClean="0"/>
              <a:t>Autorización y financiación</a:t>
            </a:r>
          </a:p>
          <a:p>
            <a:pPr>
              <a:spcBef>
                <a:spcPts val="609"/>
              </a:spcBef>
              <a:spcAft>
                <a:spcPts val="0"/>
              </a:spcAft>
              <a:defRPr/>
            </a:pPr>
            <a:endParaRPr lang="es-US" dirty="0" smtClean="0"/>
          </a:p>
        </p:txBody>
      </p:sp>
    </p:spTree>
    <p:extLst>
      <p:ext uri="{BB962C8B-B14F-4D97-AF65-F5344CB8AC3E}">
        <p14:creationId xmlns:p14="http://schemas.microsoft.com/office/powerpoint/2010/main" val="32346395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Slide Image Placeholder 1"/>
          <p:cNvSpPr>
            <a:spLocks noGrp="1" noRot="1" noChangeAspect="1" noTextEdit="1"/>
          </p:cNvSpPr>
          <p:nvPr>
            <p:ph type="sldImg"/>
          </p:nvPr>
        </p:nvSpPr>
        <p:spPr bwMode="auto">
          <a:noFill/>
          <a:ln>
            <a:solidFill>
              <a:srgbClr val="000000"/>
            </a:solidFill>
            <a:miter lim="800000"/>
            <a:headEnd/>
            <a:tailEnd/>
          </a:ln>
        </p:spPr>
      </p:sp>
      <p:sp>
        <p:nvSpPr>
          <p:cNvPr id="76802" name="Notes Placeholder 2"/>
          <p:cNvSpPr>
            <a:spLocks noGrp="1"/>
          </p:cNvSpPr>
          <p:nvPr>
            <p:ph type="body" idx="1"/>
          </p:nvPr>
        </p:nvSpPr>
        <p:spPr bwMode="auto">
          <a:xfrm>
            <a:off x="777875" y="4310063"/>
            <a:ext cx="5368925" cy="4168775"/>
          </a:xfrm>
          <a:noFill/>
        </p:spPr>
        <p:txBody>
          <a:bodyPr/>
          <a:lstStyle/>
          <a:p>
            <a:pPr marL="0" indent="0">
              <a:buFont typeface="Wingdings" pitchFamily="2" charset="2"/>
              <a:buNone/>
            </a:pPr>
            <a:r>
              <a:rPr lang="es-US" noProof="0" dirty="0" smtClean="0">
                <a:ea typeface="ＭＳ Ｐゴシック" pitchFamily="34" charset="-128"/>
              </a:rPr>
              <a:t>Al igual que Medicaid, el Programa de Seguro Médico para Niños (CHIP) es una sociedad entre los estados y el gobierno federal. Los estados administran CHIP dentro de pautas amplias establecidas por los Centros de Servicios de Medicare y Medicaid, y el gobierno federal proporciona fondos equivalentes a los estados para que brinden cobertura. </a:t>
            </a:r>
          </a:p>
          <a:p>
            <a:pPr marL="0" indent="0">
              <a:buFont typeface="Wingdings" pitchFamily="2" charset="2"/>
              <a:buNone/>
            </a:pPr>
            <a:r>
              <a:rPr lang="es-US" noProof="0" dirty="0" smtClean="0">
                <a:ea typeface="ＭＳ Ｐゴシック" pitchFamily="34" charset="-128"/>
              </a:rPr>
              <a:t>La tasa de equivalencia federal para CHIP suele ser de aproximadamente 15 puntos porcentuales más que la tasa federal equivalente de Medicaid (FMAP) para ese estado. Por ejemplo, un estado con una FMAP de 50% normalmente tendría una tasa equivalente "mejorada" para CHIP de 65%. A diferencia de Medicaid, los estados reciben una asignación anual específica para CHIP, determinada por el estatuto. </a:t>
            </a:r>
          </a:p>
        </p:txBody>
      </p:sp>
    </p:spTree>
    <p:extLst>
      <p:ext uri="{BB962C8B-B14F-4D97-AF65-F5344CB8AC3E}">
        <p14:creationId xmlns:p14="http://schemas.microsoft.com/office/powerpoint/2010/main" val="229172181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a:xfrm>
            <a:off x="777875" y="4310063"/>
            <a:ext cx="5368925" cy="3941762"/>
          </a:xfrm>
        </p:spPr>
        <p:txBody>
          <a:bodyPr>
            <a:normAutofit/>
          </a:bodyPr>
          <a:lstStyle/>
          <a:p>
            <a:pPr marL="0" indent="0">
              <a:spcAft>
                <a:spcPts val="0"/>
              </a:spcAft>
              <a:buFont typeface="Wingdings" pitchFamily="2" charset="2"/>
              <a:buNone/>
              <a:defRPr/>
            </a:pPr>
            <a:r>
              <a:rPr dirty="0" smtClean="0"/>
              <a:t>Los 50 estados, el Distrito de Columbia y los territorios de EE. UU. tienen programas aprobados del Programa de Seguro Médico para Niños (CHIP).</a:t>
            </a:r>
          </a:p>
          <a:p>
            <a:pPr marL="0" indent="0">
              <a:spcAft>
                <a:spcPts val="0"/>
              </a:spcAft>
              <a:buFont typeface="Wingdings" pitchFamily="2" charset="2"/>
              <a:buNone/>
              <a:defRPr/>
            </a:pPr>
            <a:r>
              <a:rPr dirty="0" smtClean="0"/>
              <a:t>Los estados pueden diseñar su CHIP en 1 de las 3 maneras:</a:t>
            </a:r>
          </a:p>
          <a:p>
            <a:pPr marL="231960" indent="-231960">
              <a:spcAft>
                <a:spcPts val="0"/>
              </a:spcAft>
              <a:buFont typeface="+mj-lt"/>
              <a:buAutoNum type="arabicPeriod"/>
              <a:defRPr/>
            </a:pPr>
            <a:r>
              <a:rPr dirty="0" smtClean="0"/>
              <a:t>Ampliación de Medicaid (8 estados, Distrito de Columbia y 5 territorios): VT, NH, MD, OH, SC, NM, AK, HI, DC, PR, Islas Vírgenes de EE. UU., Mancomunidad de las Islas Marianas del Norte, Guam, Samoa Americana. </a:t>
            </a:r>
          </a:p>
          <a:p>
            <a:pPr marL="231960" indent="-231960">
              <a:spcAft>
                <a:spcPts val="0"/>
              </a:spcAft>
              <a:buFont typeface="+mj-lt"/>
              <a:buAutoNum type="arabicPeriod"/>
              <a:defRPr/>
            </a:pPr>
            <a:r>
              <a:rPr dirty="0" smtClean="0"/>
              <a:t>Programa de Seguro Médico para Niños Individual (13 estados): PA, WV, GA, AL, MS, KS, TX, WY, UT, AZ, OR, WA, CT. </a:t>
            </a:r>
          </a:p>
          <a:p>
            <a:pPr marL="231960" indent="-231960">
              <a:spcAft>
                <a:spcPts val="0"/>
              </a:spcAft>
              <a:buFont typeface="+mj-lt"/>
              <a:buAutoNum type="arabicPeriod"/>
              <a:defRPr/>
            </a:pPr>
            <a:r>
              <a:rPr dirty="0" smtClean="0"/>
              <a:t>Combinación de los 2 enfoques (29 estados): ME, MA, NY, RI, NJ, DE, VA, NC, FL, KY, TN, MN, IN, WI, IL, IA, MI, MO, AR, LA, OK, NE, SD, ND, CO, MT, ID, NV, CA.</a:t>
            </a:r>
          </a:p>
          <a:p>
            <a:pPr marL="0" indent="0">
              <a:spcAft>
                <a:spcPts val="0"/>
              </a:spcAft>
              <a:buFont typeface="Wingdings" pitchFamily="2" charset="2"/>
              <a:buNone/>
              <a:defRPr/>
            </a:pPr>
            <a:r>
              <a:rPr dirty="0" smtClean="0"/>
              <a:t>Si un estado incorpora a CHIP en el Programa Medicaid, los servicios prestados a los niños elegibles para CHIP deben ser los mismos que los prestados a los niños elegibles para Medicaid, y la elegibilidad y los procesos de inscripción deben ser uniformes. En un CHIP individual, el estado puede establecer diferentes estándares y procesos dentro de las pautas federales. Al igual que Medicaid, CHIP tiene estándares de ingresos y recursos y la elegibilidad varía de un estado a otro.</a:t>
            </a:r>
          </a:p>
          <a:p>
            <a:pPr marL="0" indent="0">
              <a:spcAft>
                <a:spcPts val="0"/>
              </a:spcAft>
              <a:buFont typeface="Wingdings" pitchFamily="2" charset="2"/>
              <a:buNone/>
              <a:defRPr/>
            </a:pPr>
            <a:r>
              <a:rPr dirty="0" smtClean="0"/>
              <a:t>Para ver la información de CHIP por estado, visite </a:t>
            </a:r>
            <a:r>
              <a:rPr lang="en-US" dirty="0" smtClean="0">
                <a:hlinkClick r:id="rId3"/>
              </a:rPr>
              <a:t>Medicaid.gov/chip/state-program-information/chip-state-program-information.html</a:t>
            </a:r>
            <a:r>
              <a:rPr dirty="0" smtClean="0"/>
              <a:t>.</a:t>
            </a:r>
            <a:endParaRPr lang="es-US" dirty="0"/>
          </a:p>
        </p:txBody>
      </p:sp>
    </p:spTree>
    <p:extLst>
      <p:ext uri="{BB962C8B-B14F-4D97-AF65-F5344CB8AC3E}">
        <p14:creationId xmlns:p14="http://schemas.microsoft.com/office/powerpoint/2010/main" val="370643675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Slide Image Placeholder 1"/>
          <p:cNvSpPr>
            <a:spLocks noGrp="1" noRot="1" noChangeAspect="1" noTextEdit="1"/>
          </p:cNvSpPr>
          <p:nvPr>
            <p:ph type="sldImg"/>
          </p:nvPr>
        </p:nvSpPr>
        <p:spPr bwMode="auto">
          <a:noFill/>
          <a:ln>
            <a:solidFill>
              <a:srgbClr val="000000"/>
            </a:solidFill>
            <a:miter lim="800000"/>
            <a:headEnd/>
            <a:tailEnd/>
          </a:ln>
        </p:spPr>
      </p:sp>
      <p:sp>
        <p:nvSpPr>
          <p:cNvPr id="80898" name="Notes Placeholder 2"/>
          <p:cNvSpPr>
            <a:spLocks noGrp="1"/>
          </p:cNvSpPr>
          <p:nvPr>
            <p:ph type="body" idx="1"/>
          </p:nvPr>
        </p:nvSpPr>
        <p:spPr bwMode="auto">
          <a:xfrm>
            <a:off x="777875" y="4310063"/>
            <a:ext cx="5368925" cy="3714750"/>
          </a:xfrm>
          <a:noFill/>
        </p:spPr>
        <p:txBody>
          <a:bodyPr/>
          <a:lstStyle/>
          <a:p>
            <a:pPr marL="0" indent="0">
              <a:spcBef>
                <a:spcPts val="613"/>
              </a:spcBef>
              <a:buFont typeface="Wingdings" pitchFamily="2" charset="2"/>
              <a:buNone/>
            </a:pPr>
            <a:r>
              <a:rPr lang="es-US" noProof="0" dirty="0" smtClean="0">
                <a:ea typeface="ＭＳ Ｐゴシック" pitchFamily="34" charset="-128"/>
              </a:rPr>
              <a:t>Existen 2 estándares de elegibilidad con ingresos mínimos para el Programa de Seguro Médico para Niños (CHIP), dependiendo del estado de residencia. Los estados pueden cubrir a niños con ingresos de hasta 200% del nivel federal de pobreza (FPL) o de 50 puntos porcentuales más que el nivel de Medicaid al 1 de junio de 1997 para la edad del niño. Muchos estados tienen límites de ingresos más elevados. Existen 46 estados y el Distrito de Columbia que cubren a niños con hasta 200% del FPL y más. De estos estados, 24 cubren a niños con 250% del FPL o más. Algunos estados llegan incluso hasta 400% del FPL. Además de los requisitos federales, los estados pueden agregar criterios de elegibilidad, como requisitos de residencia o niveles de ingreso.</a:t>
            </a:r>
          </a:p>
          <a:p>
            <a:pPr marL="0" indent="0">
              <a:buFont typeface="Wingdings" pitchFamily="2" charset="2"/>
              <a:buNone/>
            </a:pPr>
            <a:r>
              <a:rPr lang="es-US" b="1" noProof="0" dirty="0" smtClean="0">
                <a:ea typeface="ＭＳ Ｐゴシック" pitchFamily="34" charset="-128"/>
              </a:rPr>
              <a:t>NOTA: </a:t>
            </a:r>
            <a:r>
              <a:rPr lang="es-US" noProof="0" dirty="0" smtClean="0">
                <a:ea typeface="ＭＳ Ｐゴシック" pitchFamily="34" charset="-128"/>
              </a:rPr>
              <a:t>Un estado puede agregar sus propios criterios de elegibilidad para CHIP, pero debe cumplir con los estándares de elegibilidad federales, incluso con la prohibición de que el estado cubra a niños de familias con mayores ingresos en detrimento de familias con menores ingresos.</a:t>
            </a:r>
          </a:p>
        </p:txBody>
      </p:sp>
    </p:spTree>
    <p:extLst>
      <p:ext uri="{BB962C8B-B14F-4D97-AF65-F5344CB8AC3E}">
        <p14:creationId xmlns:p14="http://schemas.microsoft.com/office/powerpoint/2010/main" val="27826389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Slide Image Placeholder 1"/>
          <p:cNvSpPr>
            <a:spLocks noGrp="1" noRot="1" noChangeAspect="1" noTextEdit="1"/>
          </p:cNvSpPr>
          <p:nvPr>
            <p:ph type="sldImg"/>
          </p:nvPr>
        </p:nvSpPr>
        <p:spPr bwMode="auto">
          <a:noFill/>
          <a:ln>
            <a:solidFill>
              <a:srgbClr val="000000"/>
            </a:solidFill>
            <a:miter lim="800000"/>
            <a:headEnd/>
            <a:tailEnd/>
          </a:ln>
        </p:spPr>
      </p:sp>
      <p:sp>
        <p:nvSpPr>
          <p:cNvPr id="82946" name="Notes Placeholder 2"/>
          <p:cNvSpPr>
            <a:spLocks noGrp="1"/>
          </p:cNvSpPr>
          <p:nvPr>
            <p:ph type="body" idx="1"/>
          </p:nvPr>
        </p:nvSpPr>
        <p:spPr bwMode="auto">
          <a:xfrm>
            <a:off x="777875" y="4310063"/>
            <a:ext cx="5368925" cy="3941762"/>
          </a:xfrm>
          <a:noFill/>
        </p:spPr>
        <p:txBody>
          <a:bodyPr/>
          <a:lstStyle/>
          <a:p>
            <a:pPr marL="0" indent="0">
              <a:spcBef>
                <a:spcPts val="613"/>
              </a:spcBef>
              <a:buFont typeface="Wingdings" pitchFamily="2" charset="2"/>
              <a:buNone/>
            </a:pPr>
            <a:r>
              <a:rPr lang="es-US" noProof="0" dirty="0" smtClean="0">
                <a:ea typeface="ＭＳ Ｐゴシック" pitchFamily="34" charset="-128"/>
              </a:rPr>
              <a:t>Históricamente, los niños que tenían acceso a la cobertura de empleados públicos no tienen cobertura del Programa de Seguro Médico para Niños (CHIP). La Ley del Cuidado de Salud de Bajo Precio cambió esto al permitir a los estados la opción de cubrir a estos niños. </a:t>
            </a:r>
          </a:p>
          <a:p>
            <a:pPr marL="0" indent="0">
              <a:spcBef>
                <a:spcPts val="613"/>
              </a:spcBef>
              <a:buFont typeface="Wingdings" pitchFamily="2" charset="2"/>
              <a:buNone/>
            </a:pPr>
            <a:r>
              <a:rPr lang="es-US" noProof="0" dirty="0" smtClean="0">
                <a:ea typeface="ＭＳ Ｐゴシック" pitchFamily="34" charset="-128"/>
              </a:rPr>
              <a:t>Los internos de instituciones públicas y los no ciudadanos que no vivieron legalmente en el país siguen sin elegibilidad para CHIP.</a:t>
            </a:r>
          </a:p>
        </p:txBody>
      </p:sp>
    </p:spTree>
    <p:extLst>
      <p:ext uri="{BB962C8B-B14F-4D97-AF65-F5344CB8AC3E}">
        <p14:creationId xmlns:p14="http://schemas.microsoft.com/office/powerpoint/2010/main" val="72391413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a:xfrm>
            <a:off x="311150" y="4240213"/>
            <a:ext cx="6302375" cy="4111625"/>
          </a:xfrm>
        </p:spPr>
        <p:txBody>
          <a:bodyPr>
            <a:normAutofit fontScale="92500" lnSpcReduction="10000"/>
          </a:bodyPr>
          <a:lstStyle/>
          <a:p>
            <a:pPr marL="0" indent="0">
              <a:spcAft>
                <a:spcPts val="0"/>
              </a:spcAft>
              <a:buFont typeface="Wingdings" pitchFamily="2" charset="2"/>
              <a:buNone/>
              <a:defRPr/>
            </a:pPr>
            <a:r>
              <a:rPr dirty="0" smtClean="0"/>
              <a:t>La Ley de Reducción del Déficit creó la sección 1903(x) de la ley que exige a los estados obtener pruebas documentales satisfactorias de ciudadanía o nacionalización cuando inscriben a individuos en Medicaid, o en el primer punto de redeterminación de elegibilidad.  Las personas elegibles que declaran ser ciudadanos o nacionalizados estadounidenses deben recibir una oportunidad razonable para presentar documentación de ciudadanía o nacionalización satisfactoria y deben inscribirse en la cobertura a la espera de la oportunidad razonable para documentar esa reclamación.</a:t>
            </a:r>
          </a:p>
          <a:p>
            <a:pPr marL="0" indent="0">
              <a:spcAft>
                <a:spcPts val="0"/>
              </a:spcAft>
              <a:buFont typeface="Wingdings" pitchFamily="2" charset="2"/>
              <a:buNone/>
              <a:defRPr/>
            </a:pPr>
            <a:r>
              <a:rPr dirty="0" smtClean="0"/>
              <a:t>La inscripción o los documentos de membresía en organizaciones tribales emitidos por una tribu reconocida por el gobierno federal deben ser aceptados como verificación de ciudadanía; no se requieren documentos de identidad adicionales. </a:t>
            </a:r>
          </a:p>
          <a:p>
            <a:pPr marL="0" indent="0">
              <a:spcAft>
                <a:spcPts val="0"/>
              </a:spcAft>
              <a:buFont typeface="Wingdings" pitchFamily="2" charset="2"/>
              <a:buNone/>
              <a:defRPr/>
            </a:pPr>
            <a:r>
              <a:rPr dirty="0" smtClean="0"/>
              <a:t>Los estados tienen la opción de usar o no la restricción de 5 años para la ciudadanía en casos de niños y mujeres embarazadas. La Sección 214 de la Ley de Reautorización del Programa de Seguro Médico para Niños establece la opción para brindar cobertura de Medicaid y del Programa de Seguro Médico para Niños (CHIP) para todos los niños y mujeres embarazadas (que incluyen mujeres cubiertas durante el período de 60 días posteriores al parto) "que residen legalmente en los Estados Unidos..." y son elegibles para este tipo de asistencia. Los estados pueden elegir cubrir a estos grupos solo con Medicaid o con Medicaid y CHIP a la vez. La ley no permite a los estados cubrir a estos grupos solo con CHIP sin ampliar la opción a Medicaid. A partir del 2014, 29 estados, el Distrito de Columbia y las Islas Marianas ya ofrecen cobertura a niños y/o mujeres embarazadas inmigrantes que residen legalmente sin el período de espera de 5 años de Medicaid, o de Medicaid y CHIP (visite </a:t>
            </a:r>
            <a:r>
              <a:rPr lang="en-US" u="sng" dirty="0" smtClean="0">
                <a:hlinkClick r:id="rId3"/>
              </a:rPr>
              <a:t>Medicaid.gov/medicaid-chip-program-information/by-topics/outreach-and-enrollment/lawfully-residing.html</a:t>
            </a:r>
            <a:r>
              <a:rPr dirty="0" smtClean="0"/>
              <a:t> para obtener la lista de estados). </a:t>
            </a:r>
          </a:p>
          <a:p>
            <a:pPr marL="0" indent="0">
              <a:spcAft>
                <a:spcPts val="0"/>
              </a:spcAft>
              <a:buFont typeface="Wingdings" pitchFamily="2" charset="2"/>
              <a:buNone/>
              <a:defRPr/>
            </a:pPr>
            <a:r>
              <a:rPr dirty="0" smtClean="0"/>
              <a:t>Otra opción estatal permite verificar una declaración de ciudadanía de individuos inscritos recientemente en CHIP o Medicaid utilizando la concordancia de datos con el Seguro Social (SSA) para confirmar la correspondencia de la declaración de ciudadanía con los registros del SSA, en lugar de presentar la documentación de ciudadanía.</a:t>
            </a:r>
          </a:p>
          <a:p>
            <a:pPr marL="0" indent="0">
              <a:spcBef>
                <a:spcPts val="609"/>
              </a:spcBef>
              <a:spcAft>
                <a:spcPts val="0"/>
              </a:spcAft>
              <a:buFont typeface="Wingdings" pitchFamily="2" charset="2"/>
              <a:buNone/>
              <a:defRPr/>
            </a:pPr>
            <a:endParaRPr lang="es-US" dirty="0"/>
          </a:p>
        </p:txBody>
      </p:sp>
    </p:spTree>
    <p:extLst>
      <p:ext uri="{BB962C8B-B14F-4D97-AF65-F5344CB8AC3E}">
        <p14:creationId xmlns:p14="http://schemas.microsoft.com/office/powerpoint/2010/main" val="349544531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Slide Image Placeholder 1"/>
          <p:cNvSpPr>
            <a:spLocks noGrp="1" noRot="1" noChangeAspect="1" noTextEdit="1"/>
          </p:cNvSpPr>
          <p:nvPr>
            <p:ph type="sldImg"/>
          </p:nvPr>
        </p:nvSpPr>
        <p:spPr bwMode="auto">
          <a:noFill/>
          <a:ln>
            <a:solidFill>
              <a:srgbClr val="000000"/>
            </a:solidFill>
            <a:miter lim="800000"/>
            <a:headEnd/>
            <a:tailEnd/>
          </a:ln>
        </p:spPr>
      </p:sp>
      <p:sp>
        <p:nvSpPr>
          <p:cNvPr id="87042" name="Notes Placeholder 2"/>
          <p:cNvSpPr>
            <a:spLocks noGrp="1"/>
          </p:cNvSpPr>
          <p:nvPr>
            <p:ph type="body" idx="1"/>
          </p:nvPr>
        </p:nvSpPr>
        <p:spPr bwMode="auto">
          <a:xfrm>
            <a:off x="777875" y="4310063"/>
            <a:ext cx="5368925" cy="4168775"/>
          </a:xfrm>
          <a:noFill/>
        </p:spPr>
        <p:txBody>
          <a:bodyPr/>
          <a:lstStyle/>
          <a:p>
            <a:pPr marL="0" indent="0">
              <a:buFont typeface="Wingdings" pitchFamily="2" charset="2"/>
              <a:buNone/>
            </a:pPr>
            <a:r>
              <a:rPr lang="es-US" noProof="0" dirty="0" smtClean="0">
                <a:ea typeface="ＭＳ Ｐゴシック" pitchFamily="34" charset="-128"/>
              </a:rPr>
              <a:t>El Mantenimiento del Esfuerzo previsto por la Ley del Cuidado de Salud de Bajo Precio autoriza al Programa de Seguro Médico para Niños (CHIP) hasta 2019 y amplía la financiación de CHIP hasta el 30 de septiembre de 2015, cuando la tasa de equivalencia federal de CHIP ya ampliada aumentará en 23 puntos porcentuales.  La Ley de Acceso a Medicare y Reautorización de CHIP de 2015 amplió la financiación de CHIP hasta el 30 de septiembre de 2017.</a:t>
            </a:r>
          </a:p>
          <a:p>
            <a:pPr marL="0" indent="0">
              <a:buFont typeface="Wingdings" pitchFamily="2" charset="2"/>
              <a:buNone/>
            </a:pPr>
            <a:r>
              <a:rPr lang="es-US" noProof="0" dirty="0" smtClean="0">
                <a:ea typeface="ＭＳ Ｐゴシック" pitchFamily="34" charset="-128"/>
              </a:rPr>
              <a:t>Puesto que las tasas de equivalencia de CHIP varían de un estado a otro, los 23 puntos porcentuales adicionales producirán sumas totales diferentes en estados diferentes. La Ley del Cuidado de Salud de Bajo Precio también proporciona $40 millones adicionales en financiamiento federal para continuar con los esfuerzos de promocionar la inscripción de niños en CHIP y Medicaid.</a:t>
            </a:r>
          </a:p>
        </p:txBody>
      </p:sp>
    </p:spTree>
    <p:extLst>
      <p:ext uri="{BB962C8B-B14F-4D97-AF65-F5344CB8AC3E}">
        <p14:creationId xmlns:p14="http://schemas.microsoft.com/office/powerpoint/2010/main" val="84115595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a:xfrm>
            <a:off x="912813" y="4233863"/>
            <a:ext cx="5545137" cy="3867150"/>
          </a:xfrm>
        </p:spPr>
        <p:txBody>
          <a:bodyPr/>
          <a:lstStyle/>
          <a:p>
            <a:pPr marL="0" indent="0" defTabSz="928883">
              <a:spcAft>
                <a:spcPts val="0"/>
              </a:spcAft>
              <a:buFont typeface="Wingdings" pitchFamily="2" charset="2"/>
              <a:buNone/>
              <a:defRPr/>
            </a:pPr>
            <a:r>
              <a:rPr dirty="0" smtClean="0"/>
              <a:t>Compruebe su conocimiento: pregunta 4</a:t>
            </a:r>
          </a:p>
          <a:p>
            <a:pPr marL="0" indent="0" defTabSz="928883">
              <a:spcAft>
                <a:spcPts val="0"/>
              </a:spcAft>
              <a:buFont typeface="Wingdings" pitchFamily="2" charset="2"/>
              <a:buNone/>
              <a:defRPr/>
            </a:pPr>
            <a:r>
              <a:rPr dirty="0" smtClean="0"/>
              <a:t>Cada estado puede agregar sus propios criterios de elegibilidad a su Programa de Seguro Médico para Niños (CHIP).</a:t>
            </a:r>
          </a:p>
          <a:p>
            <a:pPr marL="176290" indent="-176290">
              <a:spcAft>
                <a:spcPts val="0"/>
              </a:spcAft>
              <a:buFont typeface="Wingdings" pitchFamily="2" charset="2"/>
              <a:buNone/>
              <a:defRPr/>
            </a:pPr>
            <a:r>
              <a:rPr dirty="0" smtClean="0"/>
              <a:t>a. Verdadero</a:t>
            </a:r>
          </a:p>
          <a:p>
            <a:pPr marL="176290" indent="-176290">
              <a:spcAft>
                <a:spcPts val="0"/>
              </a:spcAft>
              <a:buFont typeface="Wingdings" pitchFamily="2" charset="2"/>
              <a:buNone/>
              <a:defRPr/>
            </a:pPr>
            <a:r>
              <a:rPr dirty="0" smtClean="0"/>
              <a:t>b. Falso</a:t>
            </a:r>
          </a:p>
          <a:p>
            <a:pPr marL="0" indent="0">
              <a:spcAft>
                <a:spcPts val="0"/>
              </a:spcAft>
              <a:buFont typeface="Wingdings" pitchFamily="2" charset="2"/>
              <a:buNone/>
              <a:defRPr/>
            </a:pPr>
            <a:r>
              <a:rPr lang="en-US" b="1" dirty="0" smtClean="0"/>
              <a:t>RESPUESTA:</a:t>
            </a:r>
            <a:r>
              <a:rPr dirty="0" smtClean="0"/>
              <a:t> </a:t>
            </a:r>
            <a:r>
              <a:rPr lang="en-US" b="1" dirty="0" smtClean="0"/>
              <a:t>a. Verdadero. </a:t>
            </a:r>
            <a:r>
              <a:rPr dirty="0" smtClean="0"/>
              <a:t>Un estado puede agregar sus propios criterios de elegibilidad para CHIP, pero igualmente debe cumplir con varios estándares de elegibilidad prohibida, incluso con la prohibición de que el estado cubra a niños de familias con mayores ingresos en detrimento de familias con menores ingresos. </a:t>
            </a:r>
            <a:endParaRPr lang="es-US" dirty="0"/>
          </a:p>
        </p:txBody>
      </p:sp>
    </p:spTree>
    <p:extLst>
      <p:ext uri="{BB962C8B-B14F-4D97-AF65-F5344CB8AC3E}">
        <p14:creationId xmlns:p14="http://schemas.microsoft.com/office/powerpoint/2010/main" val="178392491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Slide Number Placeholder 3"/>
          <p:cNvSpPr>
            <a:spLocks noGrp="1"/>
          </p:cNvSpPr>
          <p:nvPr>
            <p:ph type="sldNum" sz="quarter" idx="4294967295"/>
          </p:nvPr>
        </p:nvSpPr>
        <p:spPr bwMode="auto">
          <a:xfrm>
            <a:off x="3967163" y="8772525"/>
            <a:ext cx="3033712" cy="461963"/>
          </a:xfrm>
          <a:prstGeom prst="rect">
            <a:avLst/>
          </a:prstGeom>
          <a:noFill/>
          <a:ln>
            <a:miter lim="800000"/>
            <a:headEnd/>
            <a:tailEnd/>
          </a:ln>
        </p:spPr>
        <p:txBody>
          <a:bodyPr lIns="92784" tIns="46392" rIns="92784" bIns="46392"/>
          <a:lstStyle/>
          <a:p>
            <a:fld id="{EB859141-3FCD-490F-B847-427FF9CC749A}" type="slidenum">
              <a:rPr lang="en-US"/>
              <a:pPr/>
              <a:t>39</a:t>
            </a:fld>
            <a:endParaRPr lang="es-US" dirty="0"/>
          </a:p>
        </p:txBody>
      </p:sp>
      <p:graphicFrame>
        <p:nvGraphicFramePr>
          <p:cNvPr id="4" name="Content Placeholder 5" descr="Recursos&#10;Productos Medicare&#10;www.medicare.gov&#10;1-800-MEDICARE (1-800-633-4227)&#10;(los usuarios de TTY deben llamar al 1-877-466-2048)&#10;Manual de Beneficios para Recetas Médicas&#10;http://www.cms.gov/Medicare/Prescription-Drug-Coverage/PrescriptionDrugCovContra/&#10;PartDManuals.html&#10;Guía de inscripción y desafiliación del PDP&#10;http://www.cms.gov/Medicare/Eligibility-and-Enrollment/MedicarePresDrugEligEnrol/index.html&#10;Programas Estatales Locales de Seguros de Salud&#10;www.medicare.gov/contacts&#10;Centros de Servicios de Medicare y Medicaid&#10;www.cms.gov&#10;Seguro Social &#10;1-800-772-1213&#10;www.socialsecurity.gov&#10;Programa NET de Medicare para Ingresos Limitados&#10;1-800-783-1307 o 1-877-801-0369 (TTY)&#10;correo electrónico: MedicareLINET@cms.hhs.gov &#10;Ley del Asistencia Accesible &#10;www.healthcare.gov/law/full/index.html&#10;RxAssist&#10;Directorio de Programas de Asistencia para el Paciente (PAP) &#10;www.rxassist.org&#10;Apelaciones de Medicare Parte D www.medicarepartdappeals.com&#10;Determinación de la prima relacionada con el ingreso de la Parte B &#10;Publicación SSA 10161 disponible en http://www.socialsecurity.gov/pubs/10536.pdf&#10;Manual &quot;Medicare y usted&quot;&#10;CMS (Producto No. 10050)&#10;Su guía para la cobertura Medicare para Recetas Médicas&#10;(CMS Producto No. 11109)&#10;Sus Beneficios de Medicare&#10;(CMS Producto No. 10116) &#10;Si desea obtener estos productos:&#10;Vea y solicite copias individuales: &#10;www.medicare.gov&#10;        &#10;Pida varias copias &#10;(solo socios):&#10;productordering.cms.hhs.gov&#10;(Debe registrar su organización)&#10;"/>
          <p:cNvGraphicFramePr>
            <a:graphicFrameLocks/>
          </p:cNvGraphicFramePr>
          <p:nvPr/>
        </p:nvGraphicFramePr>
        <p:xfrm>
          <a:off x="300038" y="731838"/>
          <a:ext cx="6473031" cy="8173114"/>
        </p:xfrm>
        <a:graphic>
          <a:graphicData uri="http://schemas.openxmlformats.org/drawingml/2006/table">
            <a:tbl>
              <a:tblPr firstRow="1" bandRow="1">
                <a:tableStyleId>{5C22544A-7EE6-4342-B048-85BDC9FD1C3A}</a:tableStyleId>
              </a:tblPr>
              <a:tblGrid>
                <a:gridCol w="2157677"/>
                <a:gridCol w="1953154"/>
                <a:gridCol w="2362200"/>
              </a:tblGrid>
              <a:tr h="256188">
                <a:tc>
                  <a:txBody>
                    <a:bodyPr/>
                    <a:lstStyle/>
                    <a:p>
                      <a:pPr marL="0" marR="0" algn="r">
                        <a:lnSpc>
                          <a:spcPct val="115000"/>
                        </a:lnSpc>
                        <a:spcBef>
                          <a:spcPts val="0"/>
                        </a:spcBef>
                        <a:spcAft>
                          <a:spcPts val="1000"/>
                        </a:spcAft>
                      </a:pPr>
                      <a:r>
                        <a:rPr lang="en-US" sz="1400" b="1" dirty="0" smtClean="0">
                          <a:solidFill>
                            <a:schemeClr val="bg1"/>
                          </a:solidFill>
                          <a:effectLst/>
                          <a:latin typeface="Calibri"/>
                        </a:rPr>
                        <a:t>Recursos</a:t>
                      </a:r>
                      <a:endParaRPr lang="es-US" sz="1400" dirty="0">
                        <a:solidFill>
                          <a:schemeClr val="bg1"/>
                        </a:solidFill>
                        <a:effectLst/>
                        <a:latin typeface="Calibri"/>
                        <a:ea typeface="Calibri"/>
                        <a:cs typeface="Times New Roman"/>
                      </a:endParaRPr>
                    </a:p>
                  </a:txBody>
                  <a:tcPr marL="46778" marR="46778" marT="8353" marB="0">
                    <a:lnR w="12700" cap="flat" cmpd="sng" algn="ctr">
                      <a:solidFill>
                        <a:schemeClr val="bg1"/>
                      </a:solidFill>
                      <a:prstDash val="solid"/>
                      <a:round/>
                      <a:headEnd type="none" w="med" len="med"/>
                      <a:tailEnd type="none" w="med" len="med"/>
                    </a:lnR>
                  </a:tcPr>
                </a:tc>
                <a:tc>
                  <a:txBody>
                    <a:bodyPr/>
                    <a:lstStyle/>
                    <a:p>
                      <a:pPr marL="0" marR="0">
                        <a:lnSpc>
                          <a:spcPct val="115000"/>
                        </a:lnSpc>
                        <a:spcBef>
                          <a:spcPts val="0"/>
                        </a:spcBef>
                        <a:spcAft>
                          <a:spcPts val="1000"/>
                        </a:spcAft>
                      </a:pPr>
                      <a:r>
                        <a:rPr lang="en-US" sz="1400" b="1" dirty="0">
                          <a:solidFill>
                            <a:srgbClr val="4F81BD"/>
                          </a:solidFill>
                          <a:effectLst/>
                          <a:latin typeface="Calibri"/>
                        </a:rPr>
                        <a:t>Recursos</a:t>
                      </a:r>
                      <a:endParaRPr lang="es-US" sz="1400" dirty="0">
                        <a:solidFill>
                          <a:srgbClr val="4F81BD"/>
                        </a:solidFill>
                        <a:effectLst/>
                        <a:latin typeface="Calibri"/>
                        <a:ea typeface="Calibri"/>
                        <a:cs typeface="Times New Roman"/>
                      </a:endParaRPr>
                    </a:p>
                  </a:txBody>
                  <a:tcPr marL="46778" marR="46778" marT="8353"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marL="0" marR="0">
                        <a:lnSpc>
                          <a:spcPct val="115000"/>
                        </a:lnSpc>
                        <a:spcBef>
                          <a:spcPts val="0"/>
                        </a:spcBef>
                        <a:spcAft>
                          <a:spcPts val="1000"/>
                        </a:spcAft>
                      </a:pPr>
                      <a:r>
                        <a:rPr lang="en-US" sz="1400" b="1" dirty="0">
                          <a:solidFill>
                            <a:schemeClr val="bg1"/>
                          </a:solidFill>
                          <a:effectLst/>
                          <a:latin typeface="Calibri"/>
                        </a:rPr>
                        <a:t>Productos Medicare</a:t>
                      </a:r>
                      <a:endParaRPr lang="es-US" sz="1400" dirty="0">
                        <a:solidFill>
                          <a:schemeClr val="bg1"/>
                        </a:solidFill>
                        <a:effectLst/>
                        <a:latin typeface="Calibri"/>
                        <a:ea typeface="Calibri"/>
                        <a:cs typeface="Times New Roman"/>
                      </a:endParaRPr>
                    </a:p>
                  </a:txBody>
                  <a:tcPr marL="46778" marR="46778" marT="8353" marB="0">
                    <a:lnL w="12700" cap="flat" cmpd="sng" algn="ctr">
                      <a:solidFill>
                        <a:schemeClr val="bg1"/>
                      </a:solidFill>
                      <a:prstDash val="solid"/>
                      <a:round/>
                      <a:headEnd type="none" w="med" len="med"/>
                      <a:tailEnd type="none" w="med" len="med"/>
                    </a:lnL>
                  </a:tcPr>
                </a:tc>
              </a:tr>
              <a:tr h="6721146">
                <a:tc>
                  <a:txBody>
                    <a:bodyPr/>
                    <a:lstStyle/>
                    <a:p>
                      <a:pPr>
                        <a:lnSpc>
                          <a:spcPct val="100000"/>
                        </a:lnSpc>
                        <a:spcBef>
                          <a:spcPts val="0"/>
                        </a:spcBef>
                        <a:spcAft>
                          <a:spcPts val="0"/>
                        </a:spcAft>
                      </a:pPr>
                      <a:r>
                        <a:rPr lang="en-US" sz="900" b="1" dirty="0" smtClean="0">
                          <a:hlinkClick r:id="rId3"/>
                        </a:rPr>
                        <a:t>Sitios web:</a:t>
                      </a:r>
                    </a:p>
                    <a:p>
                      <a:pPr lvl="0">
                        <a:lnSpc>
                          <a:spcPct val="100000"/>
                        </a:lnSpc>
                        <a:spcBef>
                          <a:spcPts val="0"/>
                        </a:spcBef>
                        <a:spcAft>
                          <a:spcPts val="0"/>
                        </a:spcAft>
                        <a:buFont typeface="Arial" charset="0"/>
                        <a:buNone/>
                        <a:defRPr/>
                      </a:pPr>
                      <a:r>
                        <a:rPr lang="en-US" sz="900" kern="1200" spc="-80" baseline="0" dirty="0" smtClean="0"/>
                        <a:t>Centros de Servicios de Medicare y Medicaid (CMS) </a:t>
                      </a:r>
                      <a:r>
                        <a:rPr lang="en-US" sz="900" u="sng" kern="1200" dirty="0" smtClean="0">
                          <a:solidFill>
                            <a:schemeClr val="tx1"/>
                          </a:solidFill>
                          <a:hlinkClick r:id="rId4"/>
                        </a:rPr>
                        <a:t>CMS.gov</a:t>
                      </a:r>
                      <a:endParaRPr lang="es-US" sz="900" u="sng" kern="1200" dirty="0" smtClean="0">
                        <a:solidFill>
                          <a:schemeClr val="tx1"/>
                        </a:solidFill>
                      </a:endParaRPr>
                    </a:p>
                    <a:p>
                      <a:pPr lvl="0">
                        <a:lnSpc>
                          <a:spcPct val="100000"/>
                        </a:lnSpc>
                        <a:spcBef>
                          <a:spcPts val="0"/>
                        </a:spcBef>
                        <a:spcAft>
                          <a:spcPts val="0"/>
                        </a:spcAft>
                        <a:buFont typeface="Arial" charset="0"/>
                        <a:buNone/>
                        <a:defRPr/>
                      </a:pPr>
                      <a:endParaRPr lang="es-US" sz="900" u="none" kern="1200" dirty="0" smtClean="0"/>
                    </a:p>
                    <a:p>
                      <a:pPr>
                        <a:lnSpc>
                          <a:spcPct val="100000"/>
                        </a:lnSpc>
                      </a:pPr>
                      <a:r>
                        <a:rPr lang="en-US" sz="900" kern="1200" dirty="0" smtClean="0"/>
                        <a:t>RxAssist - Directorio de los Programas de Asistencia al Paciente </a:t>
                      </a:r>
                      <a:r>
                        <a:rPr lang="en-US" sz="900" dirty="0" smtClean="0">
                          <a:hlinkClick r:id="rId5" action="ppaction://hlinkfile"/>
                        </a:rPr>
                        <a:t>rxassist.org</a:t>
                      </a:r>
                      <a:endParaRPr lang="es-US" sz="900" dirty="0" smtClean="0"/>
                    </a:p>
                    <a:p>
                      <a:pPr lvl="0">
                        <a:lnSpc>
                          <a:spcPct val="100000"/>
                        </a:lnSpc>
                        <a:spcBef>
                          <a:spcPts val="0"/>
                        </a:spcBef>
                        <a:spcAft>
                          <a:spcPts val="0"/>
                        </a:spcAft>
                        <a:buFont typeface="Arial" charset="0"/>
                        <a:buNone/>
                        <a:defRPr/>
                      </a:pPr>
                      <a:endParaRPr lang="es-US" sz="900" u="none" kern="1200" dirty="0" smtClean="0"/>
                    </a:p>
                    <a:p>
                      <a:pPr marL="0" marR="0" lvl="0" indent="0" algn="l" defTabSz="914400" rtl="0" eaLnBrk="1" fontAlgn="auto" latinLnBrk="0" hangingPunct="1">
                        <a:lnSpc>
                          <a:spcPct val="100000"/>
                        </a:lnSpc>
                        <a:spcBef>
                          <a:spcPts val="0"/>
                        </a:spcBef>
                        <a:spcAft>
                          <a:spcPts val="0"/>
                        </a:spcAft>
                        <a:buClrTx/>
                        <a:buSzTx/>
                        <a:buFont typeface="Arial" charset="0"/>
                        <a:buNone/>
                        <a:tabLst/>
                        <a:defRPr/>
                      </a:pPr>
                      <a:r>
                        <a:rPr dirty="0"/>
                        <a:t>Apelaciones de </a:t>
                      </a:r>
                      <a:r>
                        <a:rPr lang="en-US" sz="900" dirty="0" smtClean="0"/>
                        <a:t>Medicare Parte D </a:t>
                      </a:r>
                      <a:r>
                        <a:rPr lang="en-US" sz="900" u="sng" kern="1200" dirty="0" smtClean="0">
                          <a:solidFill>
                            <a:schemeClr val="dk1"/>
                          </a:solidFill>
                          <a:effectLst/>
                          <a:latin typeface="+mn-lt"/>
                          <a:hlinkClick r:id="rId6"/>
                        </a:rPr>
                        <a:t>MedicarePartDAppeals.com</a:t>
                      </a:r>
                      <a:endParaRPr lang="es-US" sz="900" kern="1200" dirty="0" smtClean="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charset="0"/>
                        <a:buNone/>
                        <a:tabLst/>
                        <a:defRPr/>
                      </a:pPr>
                      <a:endParaRPr lang="es-US" sz="900" u="none" kern="1200" dirty="0" smtClean="0"/>
                    </a:p>
                    <a:p>
                      <a:pPr lvl="0">
                        <a:lnSpc>
                          <a:spcPct val="100000"/>
                        </a:lnSpc>
                        <a:spcBef>
                          <a:spcPts val="0"/>
                        </a:spcBef>
                        <a:spcAft>
                          <a:spcPts val="0"/>
                        </a:spcAft>
                        <a:buFont typeface="Arial" charset="0"/>
                        <a:buNone/>
                        <a:defRPr/>
                      </a:pPr>
                      <a:r>
                        <a:rPr lang="en-US" sz="900" b="1" u="sng" kern="1200" dirty="0" smtClean="0"/>
                        <a:t>Contactos:</a:t>
                      </a:r>
                    </a:p>
                    <a:p>
                      <a:pPr>
                        <a:lnSpc>
                          <a:spcPct val="100000"/>
                        </a:lnSpc>
                        <a:spcBef>
                          <a:spcPts val="0"/>
                        </a:spcBef>
                        <a:spcAft>
                          <a:spcPts val="0"/>
                        </a:spcAft>
                      </a:pPr>
                      <a:r>
                        <a:rPr lang="en-US" sz="900" dirty="0" smtClean="0">
                          <a:hlinkClick r:id="rId3"/>
                        </a:rPr>
                        <a:t>Medicare.gov</a:t>
                      </a:r>
                      <a:endParaRPr lang="es-US" sz="900" dirty="0" smtClean="0"/>
                    </a:p>
                    <a:p>
                      <a:pPr>
                        <a:lnSpc>
                          <a:spcPct val="100000"/>
                        </a:lnSpc>
                        <a:spcBef>
                          <a:spcPts val="0"/>
                        </a:spcBef>
                        <a:spcAft>
                          <a:spcPts val="0"/>
                        </a:spcAft>
                        <a:buNone/>
                      </a:pPr>
                      <a:r>
                        <a:rPr lang="en-US" sz="900" dirty="0" smtClean="0"/>
                        <a:t>1-800-MEDICARE</a:t>
                      </a:r>
                      <a:r>
                        <a:rPr dirty="0"/>
                        <a:t> </a:t>
                      </a:r>
                      <a:r>
                        <a:rPr lang="en-US" sz="900" dirty="0" smtClean="0"/>
                        <a:t>(1-800-633-4227)</a:t>
                      </a:r>
                    </a:p>
                    <a:p>
                      <a:pPr>
                        <a:lnSpc>
                          <a:spcPct val="100000"/>
                        </a:lnSpc>
                        <a:spcBef>
                          <a:spcPts val="0"/>
                        </a:spcBef>
                        <a:spcAft>
                          <a:spcPts val="0"/>
                        </a:spcAft>
                        <a:buNone/>
                      </a:pPr>
                      <a:r>
                        <a:rPr lang="en-US" sz="900" dirty="0" smtClean="0"/>
                        <a:t>1-877-486-2048 (TTY)</a:t>
                      </a:r>
                      <a:endParaRPr lang="es-US" sz="900" u="none" kern="1200" dirty="0" smtClean="0"/>
                    </a:p>
                    <a:p>
                      <a:pPr>
                        <a:lnSpc>
                          <a:spcPct val="100000"/>
                        </a:lnSpc>
                        <a:spcBef>
                          <a:spcPts val="0"/>
                        </a:spcBef>
                        <a:spcAft>
                          <a:spcPts val="0"/>
                        </a:spcAft>
                        <a:defRPr/>
                      </a:pPr>
                      <a:endParaRPr lang="es-US" sz="900" kern="1200" dirty="0" smtClean="0"/>
                    </a:p>
                    <a:p>
                      <a:pPr>
                        <a:lnSpc>
                          <a:spcPct val="100000"/>
                        </a:lnSpc>
                        <a:spcBef>
                          <a:spcPts val="0"/>
                        </a:spcBef>
                        <a:spcAft>
                          <a:spcPts val="0"/>
                        </a:spcAft>
                        <a:defRPr/>
                      </a:pPr>
                      <a:r>
                        <a:rPr lang="en-US" sz="900" kern="1200" dirty="0" smtClean="0"/>
                        <a:t>Seguro Social </a:t>
                      </a:r>
                    </a:p>
                    <a:p>
                      <a:pPr>
                        <a:lnSpc>
                          <a:spcPct val="100000"/>
                        </a:lnSpc>
                        <a:spcBef>
                          <a:spcPts val="0"/>
                        </a:spcBef>
                        <a:spcAft>
                          <a:spcPts val="0"/>
                        </a:spcAft>
                        <a:defRPr/>
                      </a:pPr>
                      <a:r>
                        <a:rPr lang="en-US" sz="900" kern="1200" dirty="0" smtClean="0"/>
                        <a:t>1-800-772-1213 </a:t>
                      </a:r>
                    </a:p>
                    <a:p>
                      <a:pPr>
                        <a:lnSpc>
                          <a:spcPct val="100000"/>
                        </a:lnSpc>
                        <a:spcBef>
                          <a:spcPts val="0"/>
                        </a:spcBef>
                        <a:spcAft>
                          <a:spcPts val="0"/>
                        </a:spcAft>
                        <a:defRPr/>
                      </a:pPr>
                      <a:r>
                        <a:rPr lang="en-US" sz="900" kern="1200" dirty="0" smtClean="0">
                          <a:hlinkClick r:id="rId7"/>
                        </a:rPr>
                        <a:t>socialsecurity.gov</a:t>
                      </a:r>
                      <a:r>
                        <a:rPr dirty="0"/>
                        <a:t> </a:t>
                      </a:r>
                    </a:p>
                    <a:p>
                      <a:pPr>
                        <a:lnSpc>
                          <a:spcPct val="100000"/>
                        </a:lnSpc>
                        <a:spcBef>
                          <a:spcPts val="0"/>
                        </a:spcBef>
                        <a:spcAft>
                          <a:spcPts val="0"/>
                        </a:spcAft>
                        <a:defRPr/>
                      </a:pPr>
                      <a:endParaRPr lang="es-US" sz="900" kern="1200" dirty="0" smtClean="0"/>
                    </a:p>
                    <a:p>
                      <a:pPr lvl="0">
                        <a:lnSpc>
                          <a:spcPct val="100000"/>
                        </a:lnSpc>
                        <a:spcBef>
                          <a:spcPts val="0"/>
                        </a:spcBef>
                        <a:spcAft>
                          <a:spcPts val="0"/>
                        </a:spcAft>
                      </a:pPr>
                      <a:r>
                        <a:rPr lang="en-US" sz="900" kern="1200" dirty="0" smtClean="0"/>
                        <a:t>Programas del estado local sobre Seguros de Salud </a:t>
                      </a:r>
                      <a:r>
                        <a:rPr lang="en-US" sz="900" kern="1200" dirty="0" smtClean="0">
                          <a:hlinkClick r:id="rId8"/>
                        </a:rPr>
                        <a:t>Medicare.gov/contacts</a:t>
                      </a:r>
                      <a:endParaRPr lang="es-US" sz="900" kern="1200" dirty="0" smtClean="0"/>
                    </a:p>
                    <a:p>
                      <a:pPr>
                        <a:lnSpc>
                          <a:spcPct val="100000"/>
                        </a:lnSpc>
                        <a:spcBef>
                          <a:spcPts val="0"/>
                        </a:spcBef>
                        <a:spcAft>
                          <a:spcPts val="0"/>
                        </a:spcAft>
                        <a:defRPr/>
                      </a:pPr>
                      <a:endParaRPr lang="es-US" sz="900" kern="1200" dirty="0" smtClean="0"/>
                    </a:p>
                    <a:p>
                      <a:pPr marL="274320" indent="-274320" eaLnBrk="1" fontAlgn="auto" hangingPunct="1">
                        <a:lnSpc>
                          <a:spcPct val="100000"/>
                        </a:lnSpc>
                        <a:spcBef>
                          <a:spcPts val="0"/>
                        </a:spcBef>
                        <a:spcAft>
                          <a:spcPts val="0"/>
                        </a:spcAft>
                        <a:buClr>
                          <a:schemeClr val="accent3"/>
                        </a:buClr>
                        <a:buFont typeface="Wingdings 2"/>
                        <a:buNone/>
                        <a:defRPr/>
                      </a:pPr>
                      <a:r>
                        <a:rPr lang="en-US" sz="900" dirty="0" smtClean="0"/>
                        <a:t>Programa NET para personas de ingresos limitados (HUMANA)</a:t>
                      </a:r>
                    </a:p>
                    <a:p>
                      <a:pPr marL="274320" indent="-274320" eaLnBrk="1" fontAlgn="auto" hangingPunct="1">
                        <a:lnSpc>
                          <a:spcPct val="100000"/>
                        </a:lnSpc>
                        <a:spcBef>
                          <a:spcPts val="0"/>
                        </a:spcBef>
                        <a:spcAft>
                          <a:spcPts val="0"/>
                        </a:spcAft>
                        <a:buClr>
                          <a:schemeClr val="accent3"/>
                        </a:buClr>
                        <a:buFont typeface="Wingdings 2"/>
                        <a:buNone/>
                        <a:defRPr/>
                      </a:pPr>
                      <a:r>
                        <a:rPr lang="en-US" sz="900" dirty="0" smtClean="0"/>
                        <a:t>1-800-783-1307 o 711 (TRS)</a:t>
                      </a:r>
                    </a:p>
                    <a:p>
                      <a:pPr marL="274320" indent="-274320" eaLnBrk="1" fontAlgn="auto" hangingPunct="1">
                        <a:lnSpc>
                          <a:spcPct val="100000"/>
                        </a:lnSpc>
                        <a:spcBef>
                          <a:spcPts val="0"/>
                        </a:spcBef>
                        <a:spcAft>
                          <a:spcPts val="0"/>
                        </a:spcAft>
                        <a:buClr>
                          <a:schemeClr val="accent3"/>
                        </a:buClr>
                        <a:buFont typeface="Wingdings 2"/>
                        <a:buNone/>
                        <a:defRPr/>
                      </a:pPr>
                      <a:r>
                        <a:rPr lang="en-US" sz="900" dirty="0" smtClean="0"/>
                        <a:t>Correo electrónico</a:t>
                      </a:r>
                      <a:r>
                        <a:rPr lang="en-US" sz="900" u="none" dirty="0" smtClean="0"/>
                        <a:t>: linetoutreach@humana.com</a:t>
                      </a:r>
                    </a:p>
                    <a:p>
                      <a:pPr marL="0" indent="0" eaLnBrk="1" fontAlgn="auto" hangingPunct="1">
                        <a:lnSpc>
                          <a:spcPct val="100000"/>
                        </a:lnSpc>
                        <a:spcBef>
                          <a:spcPts val="0"/>
                        </a:spcBef>
                        <a:spcAft>
                          <a:spcPts val="0"/>
                        </a:spcAft>
                        <a:buClr>
                          <a:schemeClr val="accent3"/>
                        </a:buClr>
                        <a:buFont typeface="Wingdings 2"/>
                        <a:buNone/>
                        <a:defRPr/>
                      </a:pPr>
                      <a:endParaRPr lang="es-US" sz="900" kern="1200" spc="-80" baseline="0" dirty="0" smtClean="0"/>
                    </a:p>
                    <a:p>
                      <a:r>
                        <a:rPr lang="en-US" sz="900" b="1" u="sng" dirty="0" smtClean="0"/>
                        <a:t>Manuales/Orientación</a:t>
                      </a:r>
                    </a:p>
                    <a:p>
                      <a:pPr lvl="0">
                        <a:lnSpc>
                          <a:spcPts val="1500"/>
                        </a:lnSpc>
                        <a:spcBef>
                          <a:spcPts val="0"/>
                        </a:spcBef>
                        <a:spcAft>
                          <a:spcPts val="0"/>
                        </a:spcAft>
                        <a:buFont typeface="Arial" charset="0"/>
                        <a:buNone/>
                        <a:defRPr/>
                      </a:pPr>
                      <a:r>
                        <a:rPr lang="en-US" sz="900" i="0" u="none" kern="1200" dirty="0" smtClean="0"/>
                        <a:t>"Manual de Beneficios para Recetas Médicas"</a:t>
                      </a:r>
                    </a:p>
                    <a:p>
                      <a:pPr marL="0" marR="0">
                        <a:lnSpc>
                          <a:spcPct val="115000"/>
                        </a:lnSpc>
                        <a:spcBef>
                          <a:spcPts val="0"/>
                        </a:spcBef>
                        <a:spcAft>
                          <a:spcPts val="1000"/>
                        </a:spcAft>
                      </a:pPr>
                      <a:r>
                        <a:rPr lang="en-US" sz="900" u="sng" dirty="0" smtClean="0">
                          <a:solidFill>
                            <a:srgbClr val="0000FF"/>
                          </a:solidFill>
                          <a:effectLst/>
                          <a:latin typeface="+mn-lt"/>
                          <a:hlinkClick r:id="rId9"/>
                        </a:rPr>
                        <a:t>CMS.gov/Medicare/prescription-drug-coverage/prescriptiondrugcovcontra/partdmanuals.html</a:t>
                      </a:r>
                      <a:endParaRPr lang="es-US" sz="900" dirty="0" smtClean="0">
                        <a:effectLst/>
                        <a:latin typeface="+mn-lt"/>
                        <a:ea typeface="Calibri"/>
                        <a:cs typeface="Times New Roman"/>
                      </a:endParaRPr>
                    </a:p>
                    <a:p>
                      <a:pPr marL="0" marR="0" lvl="0" indent="0" algn="l" defTabSz="914400" rtl="0" eaLnBrk="1" fontAlgn="auto" latinLnBrk="0" hangingPunct="1">
                        <a:lnSpc>
                          <a:spcPts val="1500"/>
                        </a:lnSpc>
                        <a:spcBef>
                          <a:spcPts val="0"/>
                        </a:spcBef>
                        <a:spcAft>
                          <a:spcPts val="0"/>
                        </a:spcAft>
                        <a:buClr>
                          <a:schemeClr val="accent3"/>
                        </a:buClr>
                        <a:buSzTx/>
                        <a:buFont typeface="Wingdings 2"/>
                        <a:buNone/>
                        <a:tabLst/>
                        <a:defRPr/>
                      </a:pPr>
                      <a:r>
                        <a:rPr lang="en-US" sz="900" i="0" u="none" kern="1200" dirty="0" smtClean="0"/>
                        <a:t>"Guía de inscripción y desafiliación en PDP</a:t>
                      </a:r>
                      <a:r>
                        <a:rPr lang="en-US" sz="900" i="1" u="none" kern="1200" dirty="0" smtClean="0"/>
                        <a:t>"</a:t>
                      </a:r>
                    </a:p>
                    <a:p>
                      <a:pPr marL="0" marR="0">
                        <a:lnSpc>
                          <a:spcPct val="115000"/>
                        </a:lnSpc>
                        <a:spcBef>
                          <a:spcPts val="0"/>
                        </a:spcBef>
                        <a:spcAft>
                          <a:spcPts val="1000"/>
                        </a:spcAft>
                      </a:pPr>
                      <a:r>
                        <a:rPr lang="en-US" sz="900" u="sng" dirty="0" smtClean="0">
                          <a:solidFill>
                            <a:srgbClr val="0000FF"/>
                          </a:solidFill>
                          <a:effectLst/>
                          <a:latin typeface="+mn-lt"/>
                          <a:hlinkClick r:id="rId10"/>
                        </a:rPr>
                        <a:t>CMS.gov/Medicare/eligibility-and-enrollment/medicarepresdrugeligenrol/index.html</a:t>
                      </a:r>
                      <a:endParaRPr lang="es-US" sz="900" dirty="0" smtClean="0">
                        <a:effectLst/>
                        <a:latin typeface="+mn-lt"/>
                        <a:ea typeface="Calibri"/>
                        <a:cs typeface="Times New Roman"/>
                      </a:endParaRPr>
                    </a:p>
                    <a:p>
                      <a:pPr marL="0" marR="0" lvl="0" indent="0" algn="l" defTabSz="914400" rtl="0" eaLnBrk="1" fontAlgn="auto" latinLnBrk="0" hangingPunct="1">
                        <a:lnSpc>
                          <a:spcPts val="1500"/>
                        </a:lnSpc>
                        <a:spcBef>
                          <a:spcPts val="0"/>
                        </a:spcBef>
                        <a:spcAft>
                          <a:spcPts val="0"/>
                        </a:spcAft>
                        <a:buClr>
                          <a:schemeClr val="accent3"/>
                        </a:buClr>
                        <a:buSzTx/>
                        <a:buFont typeface="Wingdings 2"/>
                        <a:buNone/>
                        <a:tabLst/>
                        <a:defRPr/>
                      </a:pPr>
                      <a:endParaRPr lang="es-US" sz="900" kern="1200" spc="-80" baseline="0" dirty="0" smtClean="0"/>
                    </a:p>
                  </a:txBody>
                  <a:tcPr marL="66659" marR="66659">
                    <a:lnR w="12700" cap="flat" cmpd="sng" algn="ctr">
                      <a:solidFill>
                        <a:schemeClr val="bg1"/>
                      </a:solidFill>
                      <a:prstDash val="solid"/>
                      <a:round/>
                      <a:headEnd type="none" w="med" len="med"/>
                      <a:tailEnd type="none" w="med" len="med"/>
                    </a:lnR>
                  </a:tcPr>
                </a:tc>
                <a:tc>
                  <a:txBody>
                    <a:bodyPr/>
                    <a:lstStyle/>
                    <a:p>
                      <a:pPr>
                        <a:lnSpc>
                          <a:spcPct val="100000"/>
                        </a:lnSpc>
                      </a:pPr>
                      <a:r>
                        <a:rPr lang="en-US" sz="900" b="1" u="sng" dirty="0" smtClean="0"/>
                        <a:t>Manuales/Guías (continuación)</a:t>
                      </a:r>
                    </a:p>
                    <a:p>
                      <a:pPr marL="0" marR="0">
                        <a:lnSpc>
                          <a:spcPct val="115000"/>
                        </a:lnSpc>
                        <a:spcBef>
                          <a:spcPts val="0"/>
                        </a:spcBef>
                        <a:spcAft>
                          <a:spcPts val="1000"/>
                        </a:spcAft>
                      </a:pPr>
                      <a:r>
                        <a:rPr lang="en-US" sz="900" i="0" dirty="0" smtClean="0"/>
                        <a:t>"Primas Medicare: </a:t>
                      </a:r>
                      <a:r>
                        <a:rPr dirty="0"/>
                        <a:t>normas para beneficiarios con ingresos más altos" </a:t>
                      </a:r>
                      <a:r>
                        <a:rPr lang="en-US" sz="900" u="sng" dirty="0" smtClean="0">
                          <a:solidFill>
                            <a:srgbClr val="0000FF"/>
                          </a:solidFill>
                          <a:effectLst/>
                          <a:latin typeface="+mn-lt"/>
                          <a:hlinkClick r:id="rId11"/>
                        </a:rPr>
                        <a:t>SSA.gov/pubs/EN-05-10536.pdf</a:t>
                      </a:r>
                      <a:r>
                        <a:rPr dirty="0"/>
                        <a:t>.</a:t>
                      </a:r>
                      <a:endParaRPr lang="es-US" sz="900" dirty="0" smtClean="0">
                        <a:effectLst/>
                        <a:latin typeface="+mn-lt"/>
                        <a:ea typeface="Calibri"/>
                        <a:cs typeface="Times New Roman"/>
                      </a:endParaRPr>
                    </a:p>
                    <a:p>
                      <a:pPr marL="0" marR="0">
                        <a:lnSpc>
                          <a:spcPct val="115000"/>
                        </a:lnSpc>
                        <a:spcBef>
                          <a:spcPts val="0"/>
                        </a:spcBef>
                        <a:spcAft>
                          <a:spcPts val="1000"/>
                        </a:spcAft>
                      </a:pPr>
                      <a:r>
                        <a:rPr lang="en-US" sz="900" dirty="0" smtClean="0"/>
                        <a:t>"Guía 2014/2015 de los correos de CMS, Seguro Social y los planes" </a:t>
                      </a:r>
                      <a:r>
                        <a:rPr lang="en-US" sz="900" u="sng" dirty="0" smtClean="0">
                          <a:solidFill>
                            <a:srgbClr val="0000FF"/>
                          </a:solidFill>
                          <a:effectLst/>
                          <a:latin typeface="+mn-lt"/>
                          <a:hlinkClick r:id="rId12"/>
                        </a:rPr>
                        <a:t>CMS.gov/Medicare/Prescription-Drug-Coverage/LimitedIncomeandResources/ downloads/2014Mailings.pdf</a:t>
                      </a:r>
                      <a:endParaRPr lang="es-US" sz="900" dirty="0" smtClean="0">
                        <a:effectLst/>
                        <a:latin typeface="+mn-lt"/>
                        <a:ea typeface="Calibri"/>
                        <a:cs typeface="Times New Roman"/>
                      </a:endParaRPr>
                    </a:p>
                    <a:p>
                      <a:pPr>
                        <a:lnSpc>
                          <a:spcPct val="100000"/>
                        </a:lnSpc>
                      </a:pPr>
                      <a:r>
                        <a:rPr lang="en-US" sz="900" b="1" u="sng" dirty="0" smtClean="0"/>
                        <a:t>Programa de capacitación nacional – Ayudas laborales para socios</a:t>
                      </a:r>
                    </a:p>
                    <a:p>
                      <a:pPr marL="0" marR="0">
                        <a:lnSpc>
                          <a:spcPct val="115000"/>
                        </a:lnSpc>
                        <a:spcBef>
                          <a:spcPts val="0"/>
                        </a:spcBef>
                        <a:spcAft>
                          <a:spcPts val="1000"/>
                        </a:spcAft>
                      </a:pPr>
                      <a:r>
                        <a:rPr lang="en-US" sz="900" b="0" u="none" baseline="0" dirty="0" smtClean="0"/>
                        <a:t>Visite la biblioteca de capacitación en </a:t>
                      </a:r>
                      <a:r>
                        <a:rPr lang="en-US" sz="900" u="sng" dirty="0" smtClean="0">
                          <a:solidFill>
                            <a:srgbClr val="0000FF"/>
                          </a:solidFill>
                          <a:effectLst/>
                          <a:latin typeface="+mn-lt"/>
                        </a:rPr>
                        <a:t>CMS.gov/outreach-and-education/training/cmsnationaltrainingprogram</a:t>
                      </a:r>
                      <a:endParaRPr lang="es-US" sz="900" dirty="0" smtClean="0">
                        <a:effectLst/>
                        <a:latin typeface="+mn-lt"/>
                        <a:ea typeface="Calibri"/>
                        <a:cs typeface="Times New Roman"/>
                      </a:endParaRPr>
                    </a:p>
                    <a:p>
                      <a:pPr>
                        <a:lnSpc>
                          <a:spcPct val="100000"/>
                        </a:lnSpc>
                      </a:pPr>
                      <a:r>
                        <a:rPr lang="en-US" sz="900" b="1" u="sng" dirty="0" smtClean="0"/>
                        <a:t>Publicaciones de CMS</a:t>
                      </a:r>
                    </a:p>
                    <a:p>
                      <a:pPr marL="0" indent="0">
                        <a:lnSpc>
                          <a:spcPct val="100000"/>
                        </a:lnSpc>
                        <a:buFont typeface="Arial" panose="020B0604020202020204" pitchFamily="34" charset="0"/>
                        <a:buNone/>
                      </a:pPr>
                      <a:r>
                        <a:rPr lang="en-US" sz="900" b="0" u="none" dirty="0" smtClean="0"/>
                        <a:t>"Su guía de la cobertura Medicare para Recetas Médicas" (Producto CMS No. 11109)</a:t>
                      </a:r>
                    </a:p>
                    <a:p>
                      <a:pPr marL="171450" indent="-171450">
                        <a:lnSpc>
                          <a:spcPct val="100000"/>
                        </a:lnSpc>
                        <a:buFont typeface="Arial" panose="020B0604020202020204" pitchFamily="34" charset="0"/>
                        <a:buChar char="•"/>
                      </a:pPr>
                      <a:endParaRPr lang="es-US" sz="900" b="0" u="none" baseline="0" dirty="0" smtClean="0"/>
                    </a:p>
                    <a:p>
                      <a:pPr marL="0" indent="0">
                        <a:lnSpc>
                          <a:spcPct val="100000"/>
                        </a:lnSpc>
                        <a:buFont typeface="Arial" panose="020B0604020202020204" pitchFamily="34" charset="0"/>
                        <a:buNone/>
                      </a:pPr>
                      <a:r>
                        <a:rPr lang="en-US" sz="900" b="0" u="none" baseline="0" dirty="0" smtClean="0"/>
                        <a:t>"Cosas para pensar cuando compara la cobertura Medicare para Medicinas" (Producto CMS No. 11163)</a:t>
                      </a:r>
                    </a:p>
                    <a:p>
                      <a:pPr marL="171450" indent="-171450">
                        <a:lnSpc>
                          <a:spcPct val="100000"/>
                        </a:lnSpc>
                        <a:buFont typeface="Arial" panose="020B0604020202020204" pitchFamily="34" charset="0"/>
                        <a:buChar char="•"/>
                      </a:pPr>
                      <a:endParaRPr lang="es-US" sz="900" b="0" u="none" baseline="0" dirty="0" smtClean="0"/>
                    </a:p>
                    <a:p>
                      <a:pPr marL="0" indent="0">
                        <a:lnSpc>
                          <a:spcPct val="100000"/>
                        </a:lnSpc>
                        <a:buFont typeface="Arial" panose="020B0604020202020204" pitchFamily="34" charset="0"/>
                        <a:buNone/>
                      </a:pPr>
                      <a:r>
                        <a:rPr lang="en-US" sz="900" b="0" u="none" baseline="0" dirty="0" smtClean="0"/>
                        <a:t>"4 formas de ayudar a bajar los costos de su Medicare para Recetas Médicas" (Producto CMS No. 11417)</a:t>
                      </a:r>
                    </a:p>
                    <a:p>
                      <a:pPr marL="171450" indent="-171450">
                        <a:lnSpc>
                          <a:spcPct val="100000"/>
                        </a:lnSpc>
                        <a:buFont typeface="Arial" panose="020B0604020202020204" pitchFamily="34" charset="0"/>
                        <a:buChar char="•"/>
                      </a:pPr>
                      <a:endParaRPr lang="es-US" sz="900" b="0" u="none" baseline="0" dirty="0" smtClean="0"/>
                    </a:p>
                    <a:p>
                      <a:pPr marL="0" indent="0">
                        <a:lnSpc>
                          <a:spcPct val="100000"/>
                        </a:lnSpc>
                        <a:buFont typeface="Arial" panose="020B0604020202020204" pitchFamily="34" charset="0"/>
                        <a:buNone/>
                      </a:pPr>
                      <a:r>
                        <a:rPr lang="en-US" sz="900" b="0" dirty="0" smtClean="0">
                          <a:effectLst/>
                        </a:rPr>
                        <a:t>"Cómo usan los planes Medicare para Medicinas las farmacias, formularios y normas comunes de cobertura" (Producto CMS No. 11136)</a:t>
                      </a:r>
                      <a:endParaRPr lang="es-US" sz="900" b="0" u="none" baseline="0" dirty="0" smtClean="0"/>
                    </a:p>
                    <a:p>
                      <a:pPr marL="0" marR="0">
                        <a:lnSpc>
                          <a:spcPct val="115000"/>
                        </a:lnSpc>
                        <a:spcBef>
                          <a:spcPts val="0"/>
                        </a:spcBef>
                        <a:spcAft>
                          <a:spcPts val="1000"/>
                        </a:spcAft>
                      </a:pPr>
                      <a:r>
                        <a:rPr lang="en-US" sz="900" dirty="0" smtClean="0"/>
                        <a:t>Para ver o pedir estos productos: Copia única -</a:t>
                      </a:r>
                      <a:r>
                        <a:rPr dirty="0"/>
                        <a:t> </a:t>
                      </a:r>
                      <a:r>
                        <a:rPr lang="en-US" sz="900" u="sng" dirty="0" smtClean="0">
                          <a:solidFill>
                            <a:srgbClr val="0000FF"/>
                          </a:solidFill>
                          <a:effectLst/>
                          <a:latin typeface="+mn-lt"/>
                          <a:hlinkClick r:id="rId13"/>
                        </a:rPr>
                        <a:t>Medicare.gov/Publications</a:t>
                      </a:r>
                      <a:r>
                        <a:rPr lang="en-US" sz="900" u="sng" dirty="0" smtClean="0">
                          <a:solidFill>
                            <a:srgbClr val="0000FF"/>
                          </a:solidFill>
                          <a:effectLst/>
                          <a:latin typeface="+mn-lt"/>
                        </a:rPr>
                        <a:t>; </a:t>
                      </a:r>
                      <a:r>
                        <a:rPr lang="en-US" sz="900" dirty="0" smtClean="0"/>
                        <a:t>Varias copias (solo socios) </a:t>
                      </a:r>
                      <a:r>
                        <a:rPr lang="en-US" sz="900" u="sng" dirty="0" smtClean="0">
                          <a:solidFill>
                            <a:srgbClr val="0000FF"/>
                          </a:solidFill>
                          <a:effectLst/>
                          <a:latin typeface="+mn-lt"/>
                        </a:rPr>
                        <a:t>productordering.cms.hhs.gov</a:t>
                      </a:r>
                      <a:endParaRPr lang="es-US" sz="900" dirty="0" smtClean="0">
                        <a:effectLst/>
                        <a:latin typeface="+mn-lt"/>
                        <a:ea typeface="Calibri"/>
                        <a:cs typeface="Times New Roman"/>
                      </a:endParaRPr>
                    </a:p>
                    <a:p>
                      <a:pPr marL="0" marR="0">
                        <a:lnSpc>
                          <a:spcPct val="115000"/>
                        </a:lnSpc>
                        <a:spcBef>
                          <a:spcPts val="0"/>
                        </a:spcBef>
                        <a:spcAft>
                          <a:spcPts val="1000"/>
                        </a:spcAft>
                      </a:pPr>
                      <a:r>
                        <a:rPr kumimoji="0" lang="en-US" sz="900" b="1" i="0" u="sng" strike="noStrike" kern="1200" cap="none" spc="0" normalizeH="0" baseline="0" noProof="0" dirty="0" smtClean="0">
                          <a:ln>
                            <a:noFill/>
                          </a:ln>
                          <a:solidFill>
                            <a:prstClr val="black"/>
                          </a:solidFill>
                          <a:effectLst/>
                          <a:uLnTx/>
                          <a:uFillTx/>
                          <a:latin typeface="+mn-lt"/>
                        </a:rPr>
                        <a:t>Hojas de recomendaciones para socios de CMS</a:t>
                      </a:r>
                      <a:r>
                        <a:rPr kumimoji="0" lang="en-US" sz="900" b="1" i="0" u="none" strike="noStrike" kern="1200" cap="none" spc="0" normalizeH="0" baseline="0" noProof="0" dirty="0" smtClean="0">
                          <a:ln>
                            <a:noFill/>
                          </a:ln>
                          <a:solidFill>
                            <a:prstClr val="black"/>
                          </a:solidFill>
                          <a:effectLst/>
                          <a:uLnTx/>
                          <a:uFillTx/>
                          <a:latin typeface="+mn-lt"/>
                        </a:rPr>
                        <a:t> —</a:t>
                      </a:r>
                      <a:r>
                        <a:rPr lang="en-US" sz="900" u="sng" dirty="0" smtClean="0">
                          <a:solidFill>
                            <a:srgbClr val="0000FF"/>
                          </a:solidFill>
                          <a:effectLst/>
                          <a:latin typeface="+mn-lt"/>
                          <a:hlinkClick r:id="rId14"/>
                        </a:rPr>
                        <a:t>CMS.gov/publications-for-partners.html</a:t>
                      </a:r>
                      <a:endParaRPr lang="es-US" sz="900" b="0" u="none" baseline="0" dirty="0" smtClean="0"/>
                    </a:p>
                  </a:txBody>
                  <a:tcPr marL="66659" marR="66659">
                    <a:lnL w="12700" cap="flat" cmpd="sng" algn="ctr">
                      <a:solidFill>
                        <a:schemeClr val="bg1"/>
                      </a:solidFill>
                      <a:prstDash val="solid"/>
                      <a:round/>
                      <a:headEnd type="none" w="med" len="med"/>
                      <a:tailEnd type="none" w="med" len="med"/>
                    </a:ln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1" i="0" u="sng" strike="noStrike" kern="1200" cap="none" spc="0" normalizeH="0" baseline="0" noProof="0" dirty="0" smtClean="0">
                          <a:ln>
                            <a:noFill/>
                          </a:ln>
                          <a:solidFill>
                            <a:prstClr val="black"/>
                          </a:solidFill>
                          <a:effectLst/>
                          <a:uLnTx/>
                          <a:uFillTx/>
                          <a:latin typeface="+mn-lt"/>
                        </a:rPr>
                        <a:t>Hojas de recomendaciones para socios (continuación)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smtClean="0">
                          <a:ln>
                            <a:noFill/>
                          </a:ln>
                          <a:solidFill>
                            <a:prstClr val="black"/>
                          </a:solidFill>
                          <a:effectLst/>
                          <a:uLnTx/>
                          <a:uFillTx/>
                          <a:latin typeface="+mn-lt"/>
                        </a:rPr>
                        <a:t>"Cobertura Medicare para Medicinas de Medicare Parte A, B y D"(Producto CMS No. 11315-P)</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US" sz="900" b="0" i="0" u="none" strike="noStrike" kern="1200" cap="none" spc="0" normalizeH="0" baseline="0" noProof="0" dirty="0" smtClean="0">
                        <a:ln>
                          <a:noFill/>
                        </a:ln>
                        <a:solidFill>
                          <a:prstClr val="black"/>
                        </a:solidFill>
                        <a:effectLst/>
                        <a:uLnTx/>
                        <a:uFillTx/>
                        <a:latin typeface="+mn-lt"/>
                      </a:endParaRPr>
                    </a:p>
                    <a:p>
                      <a:pPr>
                        <a:lnSpc>
                          <a:spcPct val="100000"/>
                        </a:lnSpc>
                      </a:pPr>
                      <a:r>
                        <a:rPr lang="en-US" sz="900" baseline="0" dirty="0" smtClean="0"/>
                        <a:t>"Gestión de quejas de Medicare Parte D" (Producto CMS No. 11259-P)</a:t>
                      </a:r>
                    </a:p>
                    <a:p>
                      <a:pPr>
                        <a:lnSpc>
                          <a:spcPct val="100000"/>
                        </a:lnSpc>
                      </a:pPr>
                      <a:endParaRPr lang="es-US" sz="900" baseline="0" dirty="0" smtClean="0"/>
                    </a:p>
                    <a:p>
                      <a:pPr>
                        <a:lnSpc>
                          <a:spcPct val="100000"/>
                        </a:lnSpc>
                      </a:pPr>
                      <a:r>
                        <a:rPr lang="en-US" sz="900" baseline="0" dirty="0" smtClean="0"/>
                        <a:t>"Cómo funciona la cobertura para jubilados con la cobertura Medicare para Recetas Médicas" (Producto CMS No. 11403-P)</a:t>
                      </a:r>
                    </a:p>
                    <a:p>
                      <a:pPr>
                        <a:lnSpc>
                          <a:spcPct val="100000"/>
                        </a:lnSpc>
                      </a:pPr>
                      <a:endParaRPr lang="es-US" sz="900" baseline="0" dirty="0" smtClean="0"/>
                    </a:p>
                    <a:p>
                      <a:pPr>
                        <a:lnSpc>
                          <a:spcPct val="100000"/>
                        </a:lnSpc>
                      </a:pPr>
                      <a:r>
                        <a:rPr lang="en-US" sz="900" baseline="0" dirty="0" smtClean="0"/>
                        <a:t>"Corrección del estado del subsidio o nivel basado en la mejor evidencia" (Producto CMS No. 11325-P)</a:t>
                      </a:r>
                    </a:p>
                    <a:p>
                      <a:pPr>
                        <a:lnSpc>
                          <a:spcPct val="100000"/>
                        </a:lnSpc>
                      </a:pPr>
                      <a:endParaRPr lang="es-US" sz="900" baseline="0" dirty="0" smtClean="0"/>
                    </a:p>
                    <a:p>
                      <a:pPr>
                        <a:lnSpc>
                          <a:spcPct val="100000"/>
                        </a:lnSpc>
                      </a:pPr>
                      <a:r>
                        <a:rPr lang="en-US" sz="900" baseline="0" dirty="0" smtClean="0"/>
                        <a:t>"Información que los socios pueden usar sobre: subsanar los períodos sin cobertura" </a:t>
                      </a:r>
                    </a:p>
                    <a:p>
                      <a:pPr marL="0" marR="0" indent="0" algn="l" defTabSz="914400" rtl="0" eaLnBrk="1" fontAlgn="auto" latinLnBrk="0" hangingPunct="1">
                        <a:lnSpc>
                          <a:spcPct val="100000"/>
                        </a:lnSpc>
                        <a:spcBef>
                          <a:spcPts val="0"/>
                        </a:spcBef>
                        <a:spcAft>
                          <a:spcPts val="0"/>
                        </a:spcAft>
                        <a:buClrTx/>
                        <a:buSzTx/>
                        <a:buFontTx/>
                        <a:buNone/>
                        <a:tabLst/>
                        <a:defRPr/>
                      </a:pPr>
                      <a:r>
                        <a:rPr lang="en-US" sz="900" baseline="0" dirty="0" smtClean="0"/>
                        <a:t>(Producto CMS No. 11495-P)</a:t>
                      </a:r>
                    </a:p>
                    <a:p>
                      <a:pPr marL="0" marR="0" indent="0" algn="l" defTabSz="914400" rtl="0" eaLnBrk="1" fontAlgn="auto" latinLnBrk="0" hangingPunct="1">
                        <a:lnSpc>
                          <a:spcPct val="100000"/>
                        </a:lnSpc>
                        <a:spcBef>
                          <a:spcPts val="0"/>
                        </a:spcBef>
                        <a:spcAft>
                          <a:spcPts val="0"/>
                        </a:spcAft>
                        <a:buClrTx/>
                        <a:buSzTx/>
                        <a:buFontTx/>
                        <a:buNone/>
                        <a:tabLst/>
                        <a:defRPr/>
                      </a:pPr>
                      <a:endParaRPr lang="es-US" sz="9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900" baseline="0" dirty="0" smtClean="0"/>
                        <a:t>"Información que los farmacéuticos pueden usar sobre: subsanar los períodos sin cobertura" (Producto CMS No. 11522-P)</a:t>
                      </a:r>
                      <a:endParaRPr lang="es-US" sz="900" dirty="0" smtClean="0"/>
                    </a:p>
                    <a:p>
                      <a:pPr>
                        <a:lnSpc>
                          <a:spcPct val="100000"/>
                        </a:lnSpc>
                      </a:pPr>
                      <a:endParaRPr lang="es-US" sz="900" dirty="0" smtClean="0"/>
                    </a:p>
                    <a:p>
                      <a:pPr>
                        <a:lnSpc>
                          <a:spcPct val="100000"/>
                        </a:lnSpc>
                      </a:pPr>
                      <a:r>
                        <a:rPr lang="en-US" sz="900" dirty="0" smtClean="0"/>
                        <a:t>"LI NET para personas en el mostrador de farmacia" (Producto CMS No. 11328-P)</a:t>
                      </a:r>
                    </a:p>
                    <a:p>
                      <a:pPr>
                        <a:lnSpc>
                          <a:spcPct val="100000"/>
                        </a:lnSpc>
                      </a:pPr>
                      <a:endParaRPr lang="es-US" sz="900" baseline="0" dirty="0" smtClean="0"/>
                    </a:p>
                    <a:p>
                      <a:pPr>
                        <a:lnSpc>
                          <a:spcPct val="100000"/>
                        </a:lnSpc>
                      </a:pPr>
                      <a:r>
                        <a:rPr lang="en-US" sz="900" baseline="0" dirty="0" smtClean="0"/>
                        <a:t>"LI NET para personas con elegibilidad para Medicaid retroactiva y SSI" (Producto CMS No. 11401-P) </a:t>
                      </a:r>
                    </a:p>
                    <a:p>
                      <a:pPr>
                        <a:lnSpc>
                          <a:spcPct val="100000"/>
                        </a:lnSpc>
                      </a:pPr>
                      <a:endParaRPr lang="es-US" sz="900" baseline="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sz="900" dirty="0" smtClean="0"/>
                        <a:t>"Cómo funciona la cobertura Medicare para Recetas Médicas con un plan Medicare Advantage o un plan de Costos de Medicare" (Producto CMS No. 11135)</a:t>
                      </a:r>
                    </a:p>
                    <a:p>
                      <a:pPr>
                        <a:lnSpc>
                          <a:spcPct val="100000"/>
                        </a:lnSpc>
                      </a:pPr>
                      <a:endParaRPr lang="es-US" sz="900" dirty="0" smtClean="0"/>
                    </a:p>
                  </a:txBody>
                  <a:tcPr marL="66659" marR="66659"/>
                </a:tc>
              </a:tr>
            </a:tbl>
          </a:graphicData>
        </a:graphic>
      </p:graphicFrame>
      <p:sp>
        <p:nvSpPr>
          <p:cNvPr id="91153" name="TextBox 1"/>
          <p:cNvSpPr txBox="1">
            <a:spLocks noChangeArrowheads="1"/>
          </p:cNvSpPr>
          <p:nvPr/>
        </p:nvSpPr>
        <p:spPr bwMode="auto">
          <a:xfrm>
            <a:off x="681038" y="350838"/>
            <a:ext cx="6019800" cy="381000"/>
          </a:xfrm>
          <a:prstGeom prst="rect">
            <a:avLst/>
          </a:prstGeom>
          <a:noFill/>
          <a:ln w="9525">
            <a:noFill/>
            <a:miter lim="800000"/>
            <a:headEnd/>
            <a:tailEnd/>
          </a:ln>
        </p:spPr>
        <p:txBody>
          <a:bodyPr lIns="91430" tIns="45714" rIns="91430" bIns="45714">
            <a:spAutoFit/>
          </a:bodyPr>
          <a:lstStyle/>
          <a:p>
            <a:r>
              <a:rPr lang="es-AR" dirty="0"/>
              <a:t>Guía de recursos de la Cobertura Medicare para Recetas Médicas</a:t>
            </a:r>
            <a:endParaRPr lang="es-US" dirty="0"/>
          </a:p>
        </p:txBody>
      </p:sp>
    </p:spTree>
    <p:extLst>
      <p:ext uri="{BB962C8B-B14F-4D97-AF65-F5344CB8AC3E}">
        <p14:creationId xmlns:p14="http://schemas.microsoft.com/office/powerpoint/2010/main" val="12833930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xfrm>
            <a:off x="622300" y="4311650"/>
            <a:ext cx="5913438" cy="4437063"/>
          </a:xfrm>
          <a:noFill/>
        </p:spPr>
        <p:txBody>
          <a:bodyPr/>
          <a:lstStyle/>
          <a:p>
            <a:pPr marL="0" lvl="1" indent="0">
              <a:spcBef>
                <a:spcPts val="613"/>
              </a:spcBef>
              <a:buFont typeface="Arial" charset="0"/>
              <a:buNone/>
            </a:pPr>
            <a:r>
              <a:rPr lang="es-AR" dirty="0" smtClean="0">
                <a:ea typeface="ＭＳ Ｐゴシック" pitchFamily="34" charset="-128"/>
              </a:rPr>
              <a:t>Medicaid es un programa de derecho ciudadano* estatal y federal que paga asistencia médica para ciertos individuos y familias con ingresos y recursos limitados. Medicaid no es un programa de asistencia monetaria; paga directamente a los prestadores para que usted reciba atención.</a:t>
            </a:r>
          </a:p>
          <a:p>
            <a:pPr marL="0" lvl="1" indent="0">
              <a:spcBef>
                <a:spcPts val="613"/>
              </a:spcBef>
              <a:buFont typeface="Arial" charset="0"/>
              <a:buNone/>
            </a:pPr>
            <a:r>
              <a:rPr lang="es-AR" dirty="0" smtClean="0">
                <a:ea typeface="ＭＳ Ｐゴシック" pitchFamily="34" charset="-128"/>
              </a:rPr>
              <a:t>Medicaid es la fuente de financiación de servicios médicos y relacionados con la salud más importante de la población de más bajos recursos de Estados Unidos. Medicaid y el Programa de Seguro Médico para Niños brindan cobertura de salud a casi 71 millones de estadounidenses, entre ellos, niños, embarazadas, padres, madres, personas mayores y personas con incapacidades.</a:t>
            </a:r>
          </a:p>
          <a:p>
            <a:pPr marL="0" lvl="1" indent="0">
              <a:spcBef>
                <a:spcPts val="613"/>
              </a:spcBef>
              <a:buFont typeface="Arial" charset="0"/>
              <a:buNone/>
            </a:pPr>
            <a:r>
              <a:rPr lang="es-AR" dirty="0" smtClean="0">
                <a:ea typeface="ＭＳ Ｐゴシック" pitchFamily="34" charset="-128"/>
              </a:rPr>
              <a:t>El programa se convirtió en ley en 1965 (Título XIX [19] de la Ley del Seguro Social) como emprendimiento cooperativo cofinanciado por el gobierno federal y los estatales (incluye el Distrito de Columbia y los Territorios) para ayudar a los estados a proporcionar asistencia médica a personas necesitadas elegibles. </a:t>
            </a:r>
          </a:p>
          <a:p>
            <a:pPr marL="0" lvl="1" indent="0">
              <a:spcBef>
                <a:spcPts val="613"/>
              </a:spcBef>
              <a:buFont typeface="Arial" charset="0"/>
              <a:buNone/>
            </a:pPr>
            <a:r>
              <a:rPr lang="es-AR" dirty="0" smtClean="0">
                <a:ea typeface="ＭＳ Ｐゴシック" pitchFamily="34" charset="-128"/>
              </a:rPr>
              <a:t>*Derecho ciudadano: programa gubernamental que garantiza ciertos beneficios a un grupo o segmento de población en particular.</a:t>
            </a:r>
          </a:p>
          <a:p>
            <a:pPr>
              <a:spcBef>
                <a:spcPts val="613"/>
              </a:spcBef>
            </a:pPr>
            <a:endParaRPr lang="es-US" dirty="0" smtClean="0">
              <a:ea typeface="ＭＳ Ｐゴシック" pitchFamily="34" charset="-128"/>
            </a:endParaRPr>
          </a:p>
          <a:p>
            <a:pPr>
              <a:spcBef>
                <a:spcPts val="613"/>
              </a:spcBef>
              <a:buFont typeface="Wingdings" pitchFamily="2" charset="2"/>
              <a:buNone/>
            </a:pPr>
            <a:endParaRPr lang="es-US" dirty="0" smtClean="0">
              <a:ea typeface="ＭＳ Ｐゴシック" pitchFamily="34" charset="-128"/>
            </a:endParaRPr>
          </a:p>
        </p:txBody>
      </p:sp>
    </p:spTree>
    <p:extLst>
      <p:ext uri="{BB962C8B-B14F-4D97-AF65-F5344CB8AC3E}">
        <p14:creationId xmlns:p14="http://schemas.microsoft.com/office/powerpoint/2010/main" val="394073100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Slide Image Placeholder 1"/>
          <p:cNvSpPr>
            <a:spLocks noGrp="1" noRot="1" noChangeAspect="1"/>
          </p:cNvSpPr>
          <p:nvPr>
            <p:ph type="sldImg"/>
          </p:nvPr>
        </p:nvSpPr>
        <p:spPr bwMode="auto">
          <a:xfrm>
            <a:off x="1192213" y="692150"/>
            <a:ext cx="4619625" cy="3463925"/>
          </a:xfrm>
          <a:noFill/>
          <a:ln>
            <a:solidFill>
              <a:srgbClr val="000000"/>
            </a:solidFill>
            <a:miter lim="800000"/>
            <a:headEnd/>
            <a:tailEnd/>
          </a:ln>
        </p:spPr>
      </p:sp>
      <p:sp>
        <p:nvSpPr>
          <p:cNvPr id="93186" name="Notes Placeholder 2"/>
          <p:cNvSpPr>
            <a:spLocks noGrp="1"/>
          </p:cNvSpPr>
          <p:nvPr>
            <p:ph type="body" idx="1"/>
          </p:nvPr>
        </p:nvSpPr>
        <p:spPr bwMode="auto">
          <a:noFill/>
        </p:spPr>
        <p:txBody>
          <a:bodyPr/>
          <a:lstStyle/>
          <a:p>
            <a:pPr marL="0" indent="0">
              <a:spcBef>
                <a:spcPts val="613"/>
              </a:spcBef>
              <a:buFont typeface="Wingdings" pitchFamily="2" charset="2"/>
              <a:buNone/>
            </a:pPr>
            <a:r>
              <a:rPr lang="es-AR" dirty="0" smtClean="0">
                <a:ea typeface="ＭＳ Ｐゴシック" pitchFamily="34" charset="-128"/>
              </a:rPr>
              <a:t>Esta diapositiva puede actuar como plantilla para informar los datos de la agencia de Medicaid por estado, dependiendo de la audiencia. Puede estar oculto cuando no se aplica. </a:t>
            </a:r>
            <a:endParaRPr lang="es-US" dirty="0" smtClean="0">
              <a:ea typeface="ＭＳ Ｐゴシック" pitchFamily="34" charset="-128"/>
            </a:endParaRPr>
          </a:p>
        </p:txBody>
      </p:sp>
    </p:spTree>
    <p:extLst>
      <p:ext uri="{BB962C8B-B14F-4D97-AF65-F5344CB8AC3E}">
        <p14:creationId xmlns:p14="http://schemas.microsoft.com/office/powerpoint/2010/main" val="150547477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Slide Image Placeholder 1"/>
          <p:cNvSpPr>
            <a:spLocks noGrp="1" noRot="1" noChangeAspect="1"/>
          </p:cNvSpPr>
          <p:nvPr>
            <p:ph type="sldImg"/>
          </p:nvPr>
        </p:nvSpPr>
        <p:spPr bwMode="auto">
          <a:xfrm>
            <a:off x="1192213" y="692150"/>
            <a:ext cx="4619625" cy="3463925"/>
          </a:xfrm>
          <a:noFill/>
          <a:ln>
            <a:solidFill>
              <a:srgbClr val="000000"/>
            </a:solidFill>
            <a:miter lim="800000"/>
            <a:headEnd/>
            <a:tailEnd/>
          </a:ln>
        </p:spPr>
      </p:sp>
      <p:sp>
        <p:nvSpPr>
          <p:cNvPr id="95234" name="Notes Placeholder 2"/>
          <p:cNvSpPr>
            <a:spLocks noGrp="1"/>
          </p:cNvSpPr>
          <p:nvPr>
            <p:ph type="body" idx="1"/>
          </p:nvPr>
        </p:nvSpPr>
        <p:spPr bwMode="auto">
          <a:noFill/>
        </p:spPr>
        <p:txBody>
          <a:bodyPr/>
          <a:lstStyle/>
          <a:p>
            <a:pPr marL="0" indent="0">
              <a:spcBef>
                <a:spcPts val="613"/>
              </a:spcBef>
              <a:buFont typeface="Wingdings" pitchFamily="2" charset="2"/>
              <a:buNone/>
            </a:pPr>
            <a:r>
              <a:rPr lang="es-AR" dirty="0" smtClean="0">
                <a:ea typeface="ＭＳ Ｐゴシック" pitchFamily="34" charset="-128"/>
              </a:rPr>
              <a:t>Esta diapositiva puede actuar como plantilla para informar los números de inscripción en Medicaid por estado, dependiendo de la audiencia. Puede estar oculto cuando no se aplica. </a:t>
            </a:r>
            <a:endParaRPr lang="es-US" dirty="0" smtClean="0">
              <a:ea typeface="ＭＳ Ｐゴシック" pitchFamily="34" charset="-128"/>
            </a:endParaRPr>
          </a:p>
        </p:txBody>
      </p:sp>
    </p:spTree>
    <p:extLst>
      <p:ext uri="{BB962C8B-B14F-4D97-AF65-F5344CB8AC3E}">
        <p14:creationId xmlns:p14="http://schemas.microsoft.com/office/powerpoint/2010/main" val="142309052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Slide Image Placeholder 1"/>
          <p:cNvSpPr>
            <a:spLocks noGrp="1" noRot="1" noChangeAspect="1"/>
          </p:cNvSpPr>
          <p:nvPr>
            <p:ph type="sldImg"/>
          </p:nvPr>
        </p:nvSpPr>
        <p:spPr bwMode="auto">
          <a:xfrm>
            <a:off x="1192213" y="692150"/>
            <a:ext cx="4619625" cy="3463925"/>
          </a:xfrm>
          <a:noFill/>
          <a:ln>
            <a:solidFill>
              <a:srgbClr val="000000"/>
            </a:solidFill>
            <a:miter lim="800000"/>
            <a:headEnd/>
            <a:tailEnd/>
          </a:ln>
        </p:spPr>
      </p:sp>
      <p:sp>
        <p:nvSpPr>
          <p:cNvPr id="3" name="Notes Placeholder 2"/>
          <p:cNvSpPr>
            <a:spLocks noGrp="1"/>
          </p:cNvSpPr>
          <p:nvPr>
            <p:ph type="body" idx="1"/>
          </p:nvPr>
        </p:nvSpPr>
        <p:spPr>
          <a:xfrm>
            <a:off x="466725" y="4310063"/>
            <a:ext cx="6224588" cy="4437062"/>
          </a:xfrm>
        </p:spPr>
        <p:txBody>
          <a:bodyPr/>
          <a:lstStyle/>
          <a:p>
            <a:pPr marL="0" indent="0">
              <a:spcAft>
                <a:spcPts val="0"/>
              </a:spcAft>
              <a:buFont typeface="Wingdings" pitchFamily="2" charset="2"/>
              <a:buNone/>
              <a:defRPr/>
            </a:pPr>
            <a:r>
              <a:rPr dirty="0" smtClean="0"/>
              <a:t>Esta diapositiva puede actuar como plantilla para informar la elegibilidad en Medicaid por estado, dependiendo de la audiencia. Puede estar oculto cuando no se aplica. </a:t>
            </a:r>
          </a:p>
          <a:p>
            <a:pPr marL="0" indent="0">
              <a:spcBef>
                <a:spcPts val="609"/>
              </a:spcBef>
              <a:spcAft>
                <a:spcPts val="0"/>
              </a:spcAft>
              <a:buFont typeface="Wingdings" pitchFamily="2" charset="2"/>
              <a:buNone/>
              <a:defRPr/>
            </a:pPr>
            <a:endParaRPr lang="es-US" sz="1400" dirty="0">
              <a:solidFill>
                <a:srgbClr val="FF0000"/>
              </a:solidFill>
            </a:endParaRPr>
          </a:p>
          <a:p>
            <a:pPr>
              <a:spcAft>
                <a:spcPts val="0"/>
              </a:spcAft>
              <a:defRPr/>
            </a:pPr>
            <a:endParaRPr lang="es-US" dirty="0">
              <a:solidFill>
                <a:srgbClr val="FF0000"/>
              </a:solidFill>
            </a:endParaRPr>
          </a:p>
          <a:p>
            <a:pPr>
              <a:spcAft>
                <a:spcPts val="0"/>
              </a:spcAft>
              <a:defRPr/>
            </a:pPr>
            <a:endParaRPr lang="es-US" sz="1400" b="1" dirty="0"/>
          </a:p>
        </p:txBody>
      </p:sp>
    </p:spTree>
    <p:extLst>
      <p:ext uri="{BB962C8B-B14F-4D97-AF65-F5344CB8AC3E}">
        <p14:creationId xmlns:p14="http://schemas.microsoft.com/office/powerpoint/2010/main" val="30868744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Slide Image Placeholder 1"/>
          <p:cNvSpPr>
            <a:spLocks noGrp="1" noRot="1" noChangeAspect="1"/>
          </p:cNvSpPr>
          <p:nvPr>
            <p:ph type="sldImg"/>
          </p:nvPr>
        </p:nvSpPr>
        <p:spPr bwMode="auto">
          <a:xfrm>
            <a:off x="1192213" y="692150"/>
            <a:ext cx="4619625" cy="3463925"/>
          </a:xfrm>
          <a:noFill/>
          <a:ln>
            <a:solidFill>
              <a:srgbClr val="000000"/>
            </a:solidFill>
            <a:miter lim="800000"/>
            <a:headEnd/>
            <a:tailEnd/>
          </a:ln>
        </p:spPr>
      </p:sp>
      <p:sp>
        <p:nvSpPr>
          <p:cNvPr id="3" name="Notes Placeholder 2"/>
          <p:cNvSpPr>
            <a:spLocks noGrp="1"/>
          </p:cNvSpPr>
          <p:nvPr>
            <p:ph type="body" idx="1"/>
          </p:nvPr>
        </p:nvSpPr>
        <p:spPr>
          <a:xfrm>
            <a:off x="700088" y="4387850"/>
            <a:ext cx="5757862" cy="4156075"/>
          </a:xfrm>
        </p:spPr>
        <p:txBody>
          <a:bodyPr/>
          <a:lstStyle/>
          <a:p>
            <a:pPr marL="0" indent="0" defTabSz="927842">
              <a:spcBef>
                <a:spcPts val="609"/>
              </a:spcBef>
              <a:spcAft>
                <a:spcPts val="0"/>
              </a:spcAft>
              <a:buFont typeface="Wingdings" pitchFamily="2" charset="2"/>
              <a:buNone/>
              <a:defRPr/>
            </a:pPr>
            <a:r>
              <a:rPr dirty="0" smtClean="0"/>
              <a:t>Esta diapositiva puede actuar como plantilla para informar los Porcentajes Federales de Asistencia Médica (FMAP) por estado, dependiendo de la audiencia. Puede estar oculto cuando no se aplica. </a:t>
            </a:r>
          </a:p>
          <a:p>
            <a:pPr marL="0" indent="0" defTabSz="927842">
              <a:spcBef>
                <a:spcPts val="609"/>
              </a:spcBef>
              <a:spcAft>
                <a:spcPts val="0"/>
              </a:spcAft>
              <a:buFont typeface="Wingdings" pitchFamily="2" charset="2"/>
              <a:buNone/>
              <a:defRPr/>
            </a:pPr>
            <a:r>
              <a:rPr dirty="0" smtClean="0"/>
              <a:t>Los FMAP se usan para determinar los gastos federales compartidos para cubrir los pagos de ciertos servicios sociales y para los gastos de seguro médico y de seguro estatal. La Ley del Seguro Social exige al Secretario del Departamento de Salud y Servicios Humanos de EE. UU. calcular y publicar los FMAP todos los años. Los FMAP son para Medicaid. La Sección 1905(b) de la Ley especifica la fórmula para calcular los FMAP.</a:t>
            </a:r>
          </a:p>
          <a:p>
            <a:pPr marL="0" indent="0" defTabSz="927842">
              <a:spcBef>
                <a:spcPts val="609"/>
              </a:spcBef>
              <a:spcAft>
                <a:spcPts val="0"/>
              </a:spcAft>
              <a:buFont typeface="Wingdings" pitchFamily="2" charset="2"/>
              <a:buNone/>
              <a:defRPr/>
            </a:pPr>
            <a:r>
              <a:rPr dirty="0" smtClean="0"/>
              <a:t>Los "FMAP ampliados" son para el Programa del Seguro Médico para Niños según el Título XXI de la Ley del Seguro Social. La Sección 2105(b) de la Ley especifica la fórmula para calcular los FMAP ampliados. </a:t>
            </a:r>
          </a:p>
          <a:p>
            <a:pPr marL="0" indent="0">
              <a:spcBef>
                <a:spcPts val="609"/>
              </a:spcBef>
              <a:spcAft>
                <a:spcPts val="0"/>
              </a:spcAft>
              <a:buFont typeface="Wingdings" pitchFamily="2" charset="2"/>
              <a:buNone/>
              <a:defRPr/>
            </a:pPr>
            <a:r>
              <a:rPr dirty="0" smtClean="0"/>
              <a:t>Para ver los FMAPS, visite</a:t>
            </a:r>
            <a:r>
              <a:rPr lang="en-US" dirty="0" smtClean="0">
                <a:hlinkClick r:id="rId3"/>
              </a:rPr>
              <a:t>ASPE.hhs.gov/health/fmap.cfm</a:t>
            </a:r>
            <a:r>
              <a:rPr dirty="0" smtClean="0"/>
              <a:t>. </a:t>
            </a:r>
          </a:p>
          <a:p>
            <a:pPr marL="0" indent="0">
              <a:spcBef>
                <a:spcPts val="609"/>
              </a:spcBef>
              <a:spcAft>
                <a:spcPts val="0"/>
              </a:spcAft>
              <a:buFont typeface="Wingdings" pitchFamily="2" charset="2"/>
              <a:buNone/>
              <a:defRPr/>
            </a:pPr>
            <a:endParaRPr lang="es-US" dirty="0"/>
          </a:p>
          <a:p>
            <a:pPr>
              <a:spcBef>
                <a:spcPts val="609"/>
              </a:spcBef>
              <a:spcAft>
                <a:spcPts val="0"/>
              </a:spcAft>
              <a:defRPr/>
            </a:pPr>
            <a:endParaRPr lang="es-US" dirty="0"/>
          </a:p>
        </p:txBody>
      </p:sp>
    </p:spTree>
    <p:extLst>
      <p:ext uri="{BB962C8B-B14F-4D97-AF65-F5344CB8AC3E}">
        <p14:creationId xmlns:p14="http://schemas.microsoft.com/office/powerpoint/2010/main" val="402822149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lstStyle/>
          <a:p>
            <a:pPr marL="0" indent="0">
              <a:spcAft>
                <a:spcPts val="0"/>
              </a:spcAft>
              <a:buFont typeface="Wingdings" pitchFamily="2" charset="2"/>
              <a:buNone/>
              <a:defRPr/>
            </a:pPr>
            <a:r>
              <a:rPr dirty="0" smtClean="0"/>
              <a:t>Este módulo de capacitación está suministrado por el Programa de Capacitación Nacional (NTP) de CMS.</a:t>
            </a:r>
          </a:p>
          <a:p>
            <a:pPr marL="0" indent="0">
              <a:spcAft>
                <a:spcPts val="0"/>
              </a:spcAft>
              <a:buFont typeface="Wingdings" pitchFamily="2" charset="2"/>
              <a:buNone/>
              <a:defRPr/>
            </a:pPr>
            <a:r>
              <a:rPr dirty="0" smtClean="0"/>
              <a:t>Si desea visualizar todos los materiales NTP de CMS, incluso los módulos de capacitación adicional, ayudas laborales, actividades educativas y cronogramas de seminarios y talleres, o suscribirse a nuestra lista de correo electrónico, visite: </a:t>
            </a:r>
            <a:r>
              <a:rPr lang="en-US" u="sng" dirty="0" smtClean="0"/>
              <a:t>CMS.gov/outreach-and-education/training/cmsnationaltrainingprogram</a:t>
            </a:r>
            <a:r>
              <a:rPr dirty="0" smtClean="0"/>
              <a:t>. Si desea formular preguntas sobre productos de capacitación, envíe un correo electrónico a </a:t>
            </a:r>
            <a:r>
              <a:rPr lang="en-US" u="sng" dirty="0" smtClean="0"/>
              <a:t>training@cms.hhs.gov</a:t>
            </a:r>
            <a:r>
              <a:rPr dirty="0" smtClean="0"/>
              <a:t>.</a:t>
            </a:r>
          </a:p>
          <a:p>
            <a:pPr marL="0" indent="0">
              <a:spcAft>
                <a:spcPts val="0"/>
              </a:spcAft>
              <a:buFont typeface="Wingdings" pitchFamily="2" charset="2"/>
              <a:buNone/>
              <a:defRPr/>
            </a:pPr>
            <a:endParaRPr lang="es-US" dirty="0" smtClean="0"/>
          </a:p>
          <a:p>
            <a:pPr marL="0" indent="0">
              <a:spcAft>
                <a:spcPts val="0"/>
              </a:spcAft>
              <a:buFont typeface="Wingdings" pitchFamily="2" charset="2"/>
              <a:buNone/>
              <a:defRPr/>
            </a:pPr>
            <a:endParaRPr lang="es-US" dirty="0" smtClean="0"/>
          </a:p>
          <a:p>
            <a:pPr>
              <a:spcAft>
                <a:spcPts val="0"/>
              </a:spcAft>
              <a:defRPr/>
            </a:pPr>
            <a:endParaRPr lang="es-US" dirty="0"/>
          </a:p>
        </p:txBody>
      </p:sp>
    </p:spTree>
    <p:extLst>
      <p:ext uri="{BB962C8B-B14F-4D97-AF65-F5344CB8AC3E}">
        <p14:creationId xmlns:p14="http://schemas.microsoft.com/office/powerpoint/2010/main" val="25565928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a:xfrm>
            <a:off x="777875" y="4310063"/>
            <a:ext cx="5368925" cy="4244975"/>
          </a:xfrm>
        </p:spPr>
        <p:txBody>
          <a:bodyPr>
            <a:noAutofit/>
          </a:bodyPr>
          <a:lstStyle/>
          <a:p>
            <a:pPr marL="0" indent="0">
              <a:spcAft>
                <a:spcPts val="0"/>
              </a:spcAft>
              <a:buFont typeface="Wingdings" pitchFamily="2" charset="2"/>
              <a:buNone/>
              <a:defRPr/>
            </a:pPr>
            <a:r>
              <a:rPr dirty="0" smtClean="0"/>
              <a:t>Medicaid es un programa conjunto de asociación federal/estado con pautas nacionales establecidas por el gobierno federal.</a:t>
            </a:r>
            <a:endParaRPr lang="es-US" dirty="0" smtClean="0">
              <a:cs typeface="Arial" charset="0"/>
            </a:endParaRPr>
          </a:p>
          <a:p>
            <a:pPr marL="0" indent="0">
              <a:spcAft>
                <a:spcPts val="0"/>
              </a:spcAft>
              <a:buFont typeface="Wingdings" pitchFamily="2" charset="2"/>
              <a:buNone/>
              <a:defRPr/>
            </a:pPr>
            <a:r>
              <a:rPr dirty="0" smtClean="0"/>
              <a:t>Los estados reciben fondos equivalentes financiados por el gobierno federal para servicios cubiertos.</a:t>
            </a:r>
            <a:endParaRPr lang="es-US" dirty="0" smtClean="0">
              <a:cs typeface="Arial" charset="0"/>
            </a:endParaRPr>
          </a:p>
          <a:p>
            <a:pPr marL="174165" indent="-174165">
              <a:spcAft>
                <a:spcPts val="0"/>
              </a:spcAft>
              <a:defRPr/>
            </a:pPr>
            <a:r>
              <a:rPr dirty="0" smtClean="0"/>
              <a:t>La tasa equivalente aportada por el gobierno federal, también conocida como Porcentaje Federal de Asistencia Médica (FMAP), se usa para calcular la cantidad de gastos estatales compartidos por el gobierno federal para cubrir servicios. </a:t>
            </a:r>
          </a:p>
          <a:p>
            <a:pPr marL="174165" indent="-174165">
              <a:spcAft>
                <a:spcPts val="0"/>
              </a:spcAft>
              <a:defRPr/>
            </a:pPr>
            <a:r>
              <a:rPr dirty="0" smtClean="0"/>
              <a:t>El FMAP varía de un estado a otro según el ingreso per cápita de cada estado. </a:t>
            </a:r>
          </a:p>
          <a:p>
            <a:pPr marL="0" indent="0">
              <a:spcAft>
                <a:spcPts val="0"/>
              </a:spcAft>
              <a:buFont typeface="Wingdings" pitchFamily="2" charset="2"/>
              <a:buNone/>
              <a:defRPr/>
            </a:pPr>
            <a:endParaRPr lang="es-US" dirty="0"/>
          </a:p>
        </p:txBody>
      </p:sp>
    </p:spTree>
    <p:extLst>
      <p:ext uri="{BB962C8B-B14F-4D97-AF65-F5344CB8AC3E}">
        <p14:creationId xmlns:p14="http://schemas.microsoft.com/office/powerpoint/2010/main" val="4129251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a:xfrm>
            <a:off x="777875" y="4310063"/>
            <a:ext cx="5368925" cy="4079875"/>
          </a:xfrm>
        </p:spPr>
        <p:txBody>
          <a:bodyPr>
            <a:normAutofit lnSpcReduction="10000"/>
          </a:bodyPr>
          <a:lstStyle/>
          <a:p>
            <a:pPr marL="0" indent="0">
              <a:spcAft>
                <a:spcPts val="0"/>
              </a:spcAft>
              <a:buFont typeface="Wingdings" pitchFamily="2" charset="2"/>
              <a:buNone/>
              <a:defRPr/>
            </a:pPr>
            <a:r>
              <a:rPr dirty="0" smtClean="0"/>
              <a:t>Dentro de amplias pautas federales, cada estado</a:t>
            </a:r>
          </a:p>
          <a:p>
            <a:pPr marL="176290" indent="-176290">
              <a:spcAft>
                <a:spcPts val="0"/>
              </a:spcAft>
              <a:defRPr/>
            </a:pPr>
            <a:r>
              <a:rPr dirty="0" smtClean="0"/>
              <a:t>Desarrolla sus propios programas.</a:t>
            </a:r>
          </a:p>
          <a:p>
            <a:pPr marL="176290" indent="-176290">
              <a:spcAft>
                <a:spcPts val="0"/>
              </a:spcAft>
              <a:defRPr/>
            </a:pPr>
            <a:r>
              <a:rPr dirty="0" smtClean="0"/>
              <a:t>Desarrolla y opera el Plan Estatal Medicaid esbozando la naturaleza y el alcance de los servicios.  El plan estatal es un contrato entre los Centros de Servicios de Medicare y Medicaid (CMS) y el estado, y cualquier modificación debe ser aprobada por los CMS.</a:t>
            </a:r>
          </a:p>
          <a:p>
            <a:pPr marL="176290" indent="-176290">
              <a:spcAft>
                <a:spcPts val="0"/>
              </a:spcAft>
              <a:defRPr/>
            </a:pPr>
            <a:r>
              <a:rPr dirty="0" smtClean="0"/>
              <a:t>Establece sus propios estándares de elegibilidad. Las pólizas de Medicaid para elegibilidad, servicios y pagos son complejas y varían considerablemente, incluso entre estados de tamaño similar o proximidad geográfica. Una persona que es elegible para Medicaid en un estado puede no ser elegible en otro. </a:t>
            </a:r>
          </a:p>
          <a:p>
            <a:pPr marL="176290" indent="-176290">
              <a:spcAft>
                <a:spcPts val="0"/>
              </a:spcAft>
              <a:defRPr/>
            </a:pPr>
            <a:r>
              <a:rPr dirty="0" smtClean="0"/>
              <a:t>Determina el tipo, cantidad, duración y alcance de los servicios cubiertos dentro de pautas federales. También, los servicios proporcionados por un estado pueden diferir considerablemente en cantidad, duración o alcance de los servicios brindados en un estado similar o vecino.</a:t>
            </a:r>
          </a:p>
          <a:p>
            <a:pPr marL="176290" indent="-176290">
              <a:spcAft>
                <a:spcPts val="0"/>
              </a:spcAft>
              <a:defRPr/>
            </a:pPr>
            <a:r>
              <a:rPr dirty="0" smtClean="0"/>
              <a:t>Configura la tasa de pago por los servicios con la aprobación de CMS.</a:t>
            </a:r>
          </a:p>
          <a:p>
            <a:pPr marL="176290" indent="-176290">
              <a:spcAft>
                <a:spcPts val="0"/>
              </a:spcAft>
              <a:defRPr/>
            </a:pPr>
            <a:r>
              <a:rPr dirty="0" smtClean="0"/>
              <a:t>Se asocia con CMS para administrar su programa.</a:t>
            </a:r>
          </a:p>
          <a:p>
            <a:pPr marL="176290" indent="-176290">
              <a:spcAft>
                <a:spcPts val="0"/>
              </a:spcAft>
              <a:defRPr/>
            </a:pPr>
            <a:r>
              <a:rPr dirty="0" smtClean="0"/>
              <a:t>Administra su propio programa una vez aprobado por el gobierno federal.</a:t>
            </a:r>
          </a:p>
          <a:p>
            <a:pPr marL="0" indent="0">
              <a:spcAft>
                <a:spcPts val="0"/>
              </a:spcAft>
              <a:buFont typeface="Wingdings" pitchFamily="2" charset="2"/>
              <a:buNone/>
              <a:defRPr/>
            </a:pPr>
            <a:r>
              <a:rPr dirty="0" smtClean="0"/>
              <a:t>Las legislaturas de los estados pueden cambiar la elegibilidad para Medicaid, los servicios y el reembolso durante el año.</a:t>
            </a:r>
          </a:p>
        </p:txBody>
      </p:sp>
    </p:spTree>
    <p:extLst>
      <p:ext uri="{BB962C8B-B14F-4D97-AF65-F5344CB8AC3E}">
        <p14:creationId xmlns:p14="http://schemas.microsoft.com/office/powerpoint/2010/main" val="17983824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a:xfrm>
            <a:off x="777875" y="4310063"/>
            <a:ext cx="5368925" cy="4849812"/>
          </a:xfrm>
        </p:spPr>
        <p:txBody>
          <a:bodyPr>
            <a:noAutofit/>
          </a:bodyPr>
          <a:lstStyle/>
          <a:p>
            <a:pPr marL="0" indent="0">
              <a:spcAft>
                <a:spcPts val="0"/>
              </a:spcAft>
              <a:buFont typeface="Wingdings" pitchFamily="2" charset="2"/>
              <a:buNone/>
              <a:defRPr/>
            </a:pPr>
            <a:r>
              <a:rPr dirty="0" smtClean="0"/>
              <a:t>La "agencia estatal única" es un concepto estrictamente reglamentario (jurídico) que define la responsabilidad de administración del Plan Estatal de Medicaid. No se exige a la agencia estatal única que administre todo el programa de Medicaid. Puede delegar algunas funciones administrativas en otras agencias estatales (o locales) o en contratistas privados (o a ambos). No obstante, todas las determinaciones finales de elegibilidad deben ser tomadas por el personal de la agencia estatal (o local). </a:t>
            </a:r>
          </a:p>
          <a:p>
            <a:pPr marL="0" lvl="1" indent="0">
              <a:spcAft>
                <a:spcPts val="0"/>
              </a:spcAft>
              <a:buFont typeface="Arial" panose="020B0604020202020204" pitchFamily="34" charset="0"/>
              <a:buNone/>
              <a:defRPr/>
            </a:pPr>
            <a:r>
              <a:rPr dirty="0" smtClean="0"/>
              <a:t>Los nombres de la oficina local pueden variar. Estas oficinas algunas veces se llaman: Servicios Sociales, Asistencia Pública o Servicios Humanos.</a:t>
            </a:r>
          </a:p>
          <a:p>
            <a:pPr marL="0" indent="0">
              <a:spcAft>
                <a:spcPts val="0"/>
              </a:spcAft>
              <a:buFont typeface="Wingdings" pitchFamily="2" charset="2"/>
              <a:buNone/>
              <a:defRPr/>
            </a:pPr>
            <a:r>
              <a:rPr dirty="0" smtClean="0"/>
              <a:t>Si desea más información sobre los requisitos de elegibilidad, comuníquese con el Director de Medicaid de su estado. Para solicitar Medicaid, comuníquese con la Oficina de Asistencia Médica local. </a:t>
            </a:r>
          </a:p>
          <a:p>
            <a:pPr marL="0" indent="0">
              <a:spcAft>
                <a:spcPts val="0"/>
              </a:spcAft>
              <a:buFont typeface="Wingdings" pitchFamily="2" charset="2"/>
              <a:buNone/>
              <a:defRPr/>
            </a:pPr>
            <a:r>
              <a:rPr dirty="0" smtClean="0"/>
              <a:t>Para más información, visite </a:t>
            </a:r>
            <a:r>
              <a:rPr lang="en-US" dirty="0" smtClean="0">
                <a:hlinkClick r:id="rId3"/>
              </a:rPr>
              <a:t>Medicaid.gov/medicaid-chip-program-information/by-state/by-state.html</a:t>
            </a:r>
            <a:r>
              <a:rPr dirty="0" smtClean="0"/>
              <a:t>.</a:t>
            </a:r>
          </a:p>
          <a:p>
            <a:pPr>
              <a:spcAft>
                <a:spcPts val="0"/>
              </a:spcAft>
              <a:defRPr/>
            </a:pPr>
            <a:endParaRPr lang="es-US" dirty="0" smtClean="0"/>
          </a:p>
          <a:p>
            <a:pPr>
              <a:spcAft>
                <a:spcPts val="0"/>
              </a:spcAft>
              <a:defRPr/>
            </a:pPr>
            <a:endParaRPr lang="es-US" dirty="0" smtClean="0"/>
          </a:p>
          <a:p>
            <a:pPr marL="0" indent="0">
              <a:spcAft>
                <a:spcPts val="0"/>
              </a:spcAft>
              <a:buFont typeface="Wingdings" pitchFamily="2" charset="2"/>
              <a:buNone/>
              <a:defRPr/>
            </a:pPr>
            <a:endParaRPr lang="es-US" dirty="0"/>
          </a:p>
        </p:txBody>
      </p:sp>
    </p:spTree>
    <p:extLst>
      <p:ext uri="{BB962C8B-B14F-4D97-AF65-F5344CB8AC3E}">
        <p14:creationId xmlns:p14="http://schemas.microsoft.com/office/powerpoint/2010/main" val="38187492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xfrm>
            <a:off x="1166813" y="4233863"/>
            <a:ext cx="5291137" cy="4437062"/>
          </a:xfrm>
          <a:noFill/>
        </p:spPr>
        <p:txBody>
          <a:bodyPr/>
          <a:lstStyle/>
          <a:p>
            <a:pPr marL="0" indent="0" defTabSz="928688">
              <a:buFont typeface="Wingdings" pitchFamily="2" charset="2"/>
              <a:buNone/>
            </a:pPr>
            <a:r>
              <a:rPr lang="en-US" dirty="0" smtClean="0">
                <a:solidFill>
                  <a:srgbClr val="000000"/>
                </a:solidFill>
                <a:ea typeface="ＭＳ Ｐゴシック" pitchFamily="34" charset="-128"/>
              </a:rPr>
              <a:t>Compruebe su conocimiento: pregunta 1</a:t>
            </a:r>
            <a:endParaRPr lang="es-US" dirty="0" smtClean="0">
              <a:solidFill>
                <a:srgbClr val="000000"/>
              </a:solidFill>
              <a:ea typeface="ＭＳ Ｐゴシック" pitchFamily="34" charset="-128"/>
            </a:endParaRPr>
          </a:p>
          <a:p>
            <a:pPr marL="0" indent="0" defTabSz="928688">
              <a:buFont typeface="Wingdings" pitchFamily="2" charset="2"/>
              <a:buNone/>
            </a:pPr>
            <a:r>
              <a:rPr lang="en-US" dirty="0" smtClean="0">
                <a:solidFill>
                  <a:srgbClr val="000000"/>
                </a:solidFill>
                <a:ea typeface="ＭＳ Ｐゴシック" pitchFamily="34" charset="-128"/>
              </a:rPr>
              <a:t>Medicaid es administrado por los gobiernos estatales y los estados tienen completa flexibilidad sobre la manera en que estructuran sus programas.</a:t>
            </a:r>
            <a:endParaRPr lang="es-US" dirty="0" smtClean="0">
              <a:solidFill>
                <a:srgbClr val="000000"/>
              </a:solidFill>
              <a:ea typeface="ＭＳ Ｐゴシック" pitchFamily="34" charset="-128"/>
            </a:endParaRPr>
          </a:p>
          <a:p>
            <a:pPr marL="0" indent="0" defTabSz="928688">
              <a:buFont typeface="Calibri" pitchFamily="34" charset="0"/>
              <a:buAutoNum type="alphaLcPeriod"/>
            </a:pPr>
            <a:r>
              <a:rPr lang="en-US" dirty="0" smtClean="0">
                <a:solidFill>
                  <a:srgbClr val="000000"/>
                </a:solidFill>
                <a:ea typeface="ＭＳ Ｐゴシック" pitchFamily="34" charset="-128"/>
              </a:rPr>
              <a:t>Verdadero</a:t>
            </a:r>
          </a:p>
          <a:p>
            <a:pPr marL="0" indent="0" defTabSz="928688">
              <a:buFont typeface="Calibri" pitchFamily="34" charset="0"/>
              <a:buAutoNum type="alphaLcPeriod"/>
            </a:pPr>
            <a:r>
              <a:rPr lang="en-US" dirty="0" smtClean="0">
                <a:solidFill>
                  <a:srgbClr val="000000"/>
                </a:solidFill>
                <a:ea typeface="ＭＳ Ｐゴシック" pitchFamily="34" charset="-128"/>
              </a:rPr>
              <a:t>Falso</a:t>
            </a:r>
            <a:endParaRPr lang="es-US" b="1" dirty="0" smtClean="0">
              <a:solidFill>
                <a:srgbClr val="000000"/>
              </a:solidFill>
              <a:ea typeface="ＭＳ Ｐゴシック" pitchFamily="34" charset="-128"/>
            </a:endParaRPr>
          </a:p>
          <a:p>
            <a:pPr marL="0" indent="0" defTabSz="928688">
              <a:buFont typeface="Wingdings" pitchFamily="2" charset="2"/>
              <a:buNone/>
            </a:pPr>
            <a:r>
              <a:rPr lang="en-US" b="1" dirty="0" smtClean="0">
                <a:solidFill>
                  <a:srgbClr val="000000"/>
                </a:solidFill>
                <a:ea typeface="ＭＳ Ｐゴシック" pitchFamily="34" charset="-128"/>
              </a:rPr>
              <a:t>RESPUESTA:</a:t>
            </a:r>
            <a:r>
              <a:rPr lang="es-AR" dirty="0" smtClean="0">
                <a:ea typeface="ＭＳ Ｐゴシック" pitchFamily="34" charset="-128"/>
              </a:rPr>
              <a:t> </a:t>
            </a:r>
            <a:r>
              <a:rPr lang="en-US" b="1" dirty="0" smtClean="0">
                <a:solidFill>
                  <a:srgbClr val="000000"/>
                </a:solidFill>
                <a:ea typeface="ＭＳ Ｐゴシック" pitchFamily="34" charset="-128"/>
              </a:rPr>
              <a:t>b. Falso</a:t>
            </a:r>
          </a:p>
          <a:p>
            <a:pPr marL="0" lvl="2" indent="0" defTabSz="928688">
              <a:buSzPct val="100000"/>
              <a:buFont typeface="Wingdings" pitchFamily="2" charset="2"/>
              <a:buNone/>
            </a:pPr>
            <a:r>
              <a:rPr lang="es-AR" dirty="0" smtClean="0">
                <a:ea typeface="ＭＳ Ｐゴシック" pitchFamily="34" charset="-128"/>
              </a:rPr>
              <a:t>Medicaid es administrado por los gobiernos estatales dentro de las leyes federales (asociación federal/estatal). Un estado administra su propia elegibilidad y programas una vez aprobados por el gobierno federal.</a:t>
            </a:r>
          </a:p>
          <a:p>
            <a:pPr marL="0" indent="0" defTabSz="928688">
              <a:buFont typeface="Wingdings" pitchFamily="2" charset="2"/>
              <a:buNone/>
            </a:pPr>
            <a:endParaRPr lang="es-US" dirty="0" smtClean="0">
              <a:ea typeface="ＭＳ Ｐゴシック" pitchFamily="34" charset="-128"/>
            </a:endParaRPr>
          </a:p>
          <a:p>
            <a:pPr marL="0" indent="0" defTabSz="928688">
              <a:buFont typeface="Wingdings" pitchFamily="2" charset="2"/>
              <a:buNone/>
            </a:pPr>
            <a:endParaRPr lang="es-US" dirty="0" smtClean="0">
              <a:ea typeface="ＭＳ Ｐゴシック" pitchFamily="34" charset="-128"/>
            </a:endParaRPr>
          </a:p>
        </p:txBody>
      </p:sp>
    </p:spTree>
    <p:extLst>
      <p:ext uri="{BB962C8B-B14F-4D97-AF65-F5344CB8AC3E}">
        <p14:creationId xmlns:p14="http://schemas.microsoft.com/office/powerpoint/2010/main" val="41209885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noTextEdi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xfrm>
            <a:off x="777875" y="4310063"/>
            <a:ext cx="5368925" cy="4092575"/>
          </a:xfrm>
          <a:noFill/>
        </p:spPr>
        <p:txBody>
          <a:bodyPr/>
          <a:lstStyle/>
          <a:p>
            <a:pPr marL="0" indent="0" defTabSz="909638">
              <a:buFont typeface="Wingdings" pitchFamily="2" charset="2"/>
              <a:buNone/>
            </a:pPr>
            <a:r>
              <a:rPr lang="es-AR" dirty="0" smtClean="0">
                <a:ea typeface="ＭＳ Ｐゴシック" pitchFamily="34" charset="-128"/>
              </a:rPr>
              <a:t>Para calificar para Medicaid, debe pertenecer a uno de los grupos de elegibilidad especificados bajo la ley federal de Medicaid. Para ser elegibles para los fondos federales, los estados deben cubrir a personas de ciertos grupos hasta límites de ingresos definidos por el gobierno federal. No obstante, muchos estados han ampliado estos límites para Medicaid y han extendido la cobertura a otros grupos opcionales.  Existen requisitos financieros y no financieros que se deben cumplir.</a:t>
            </a:r>
            <a:r>
              <a:rPr lang="en-US" dirty="0" smtClean="0">
                <a:ea typeface="ＭＳ Ｐゴシック" pitchFamily="34" charset="-128"/>
              </a:rPr>
              <a:t> </a:t>
            </a:r>
            <a:r>
              <a:rPr lang="es-AR" dirty="0" smtClean="0">
                <a:ea typeface="ＭＳ Ｐゴシック" pitchFamily="34" charset="-128"/>
              </a:rPr>
              <a:t>Los requisitos no financieros incluyen requisitos de residencia y ciudadanía.</a:t>
            </a:r>
          </a:p>
          <a:p>
            <a:pPr marL="0" indent="0" defTabSz="909638">
              <a:buFont typeface="Wingdings" pitchFamily="2" charset="2"/>
              <a:buNone/>
            </a:pPr>
            <a:r>
              <a:rPr lang="es-AR" dirty="0" smtClean="0">
                <a:ea typeface="ＭＳ Ｐゴシック" pitchFamily="34" charset="-128"/>
              </a:rPr>
              <a:t>A partir de la Ley del Cuidado de Salud de Bajo Precio, los estados tienen opciones para cubrir a grupos adicionales, que analizaremos a continuación. </a:t>
            </a:r>
            <a:endParaRPr lang="es-US" dirty="0" smtClean="0">
              <a:ea typeface="ＭＳ Ｐゴシック" pitchFamily="34" charset="-128"/>
            </a:endParaRPr>
          </a:p>
          <a:p>
            <a:pPr marL="0" indent="0" defTabSz="909638">
              <a:buFont typeface="Wingdings" pitchFamily="2" charset="2"/>
              <a:buNone/>
            </a:pPr>
            <a:endParaRPr lang="es-US" dirty="0" smtClean="0">
              <a:ea typeface="ＭＳ Ｐゴシック" pitchFamily="34" charset="-128"/>
            </a:endParaRPr>
          </a:p>
        </p:txBody>
      </p:sp>
    </p:spTree>
    <p:extLst>
      <p:ext uri="{BB962C8B-B14F-4D97-AF65-F5344CB8AC3E}">
        <p14:creationId xmlns:p14="http://schemas.microsoft.com/office/powerpoint/2010/main" val="183581088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3" Type="http://schemas.openxmlformats.org/officeDocument/2006/relationships/hyperlink" Target="mailto:training@cms.hhs.gov" TargetMode="External"/><Relationship Id="rId2" Type="http://schemas.openxmlformats.org/officeDocument/2006/relationships/hyperlink" Target="http://cms.gov/Outreach-and-Education/Training/CMSNationalTrainingProgram/" TargetMode="External"/><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2015 Cover Slide">
    <p:bg>
      <p:bgPr>
        <a:solidFill>
          <a:schemeClr val="bg1"/>
        </a:solidFill>
        <a:effectLst/>
      </p:bgPr>
    </p:bg>
    <p:spTree>
      <p:nvGrpSpPr>
        <p:cNvPr id="1" name=""/>
        <p:cNvGrpSpPr/>
        <p:nvPr/>
      </p:nvGrpSpPr>
      <p:grpSpPr>
        <a:xfrm>
          <a:off x="0" y="0"/>
          <a:ext cx="0" cy="0"/>
          <a:chOff x="0" y="0"/>
          <a:chExt cx="0" cy="0"/>
        </a:xfrm>
      </p:grpSpPr>
      <p:sp>
        <p:nvSpPr>
          <p:cNvPr id="6" name="TextBox 13"/>
          <p:cNvSpPr txBox="1"/>
          <p:nvPr userDrawn="1"/>
        </p:nvSpPr>
        <p:spPr>
          <a:xfrm>
            <a:off x="-1668463" y="4927600"/>
            <a:ext cx="185738" cy="369888"/>
          </a:xfrm>
          <a:prstGeom prst="rect">
            <a:avLst/>
          </a:prstGeom>
          <a:noFill/>
        </p:spPr>
        <p:txBody>
          <a:bodyPr wrap="none">
            <a:spAutoFit/>
          </a:bodyPr>
          <a:lstStyle/>
          <a:p>
            <a:pPr fontAlgn="auto">
              <a:spcBef>
                <a:spcPts val="0"/>
              </a:spcBef>
              <a:spcAft>
                <a:spcPts val="0"/>
              </a:spcAft>
              <a:defRPr/>
            </a:pPr>
            <a:endParaRPr lang="en-US" dirty="0">
              <a:solidFill>
                <a:prstClr val="black"/>
              </a:solidFill>
              <a:latin typeface="Calibri"/>
              <a:ea typeface="ＭＳ Ｐゴシック"/>
              <a:cs typeface="ＭＳ Ｐゴシック"/>
            </a:endParaRPr>
          </a:p>
        </p:txBody>
      </p:sp>
      <p:pic>
        <p:nvPicPr>
          <p:cNvPr id="7" name="Picture 14"/>
          <p:cNvPicPr>
            <a:picLocks noChangeAspect="1"/>
          </p:cNvPicPr>
          <p:nvPr userDrawn="1"/>
        </p:nvPicPr>
        <p:blipFill>
          <a:blip r:embed="rId2"/>
          <a:srcRect/>
          <a:stretch>
            <a:fillRect/>
          </a:stretch>
        </p:blipFill>
        <p:spPr bwMode="auto">
          <a:xfrm>
            <a:off x="196850" y="228600"/>
            <a:ext cx="2652713" cy="914400"/>
          </a:xfrm>
          <a:prstGeom prst="rect">
            <a:avLst/>
          </a:prstGeom>
          <a:noFill/>
          <a:ln w="9525">
            <a:noFill/>
            <a:miter lim="800000"/>
            <a:headEnd/>
            <a:tailEnd/>
          </a:ln>
        </p:spPr>
      </p:pic>
      <p:pic>
        <p:nvPicPr>
          <p:cNvPr id="10" name="Picture 2"/>
          <p:cNvPicPr>
            <a:picLocks noChangeAspect="1" noChangeArrowheads="1"/>
          </p:cNvPicPr>
          <p:nvPr userDrawn="1"/>
        </p:nvPicPr>
        <p:blipFill>
          <a:blip r:embed="rId3"/>
          <a:srcRect/>
          <a:stretch>
            <a:fillRect/>
          </a:stretch>
        </p:blipFill>
        <p:spPr bwMode="auto">
          <a:xfrm>
            <a:off x="196850" y="2846388"/>
            <a:ext cx="5224463" cy="3554412"/>
          </a:xfrm>
          <a:prstGeom prst="rect">
            <a:avLst/>
          </a:prstGeom>
          <a:noFill/>
          <a:ln w="9525">
            <a:noFill/>
            <a:miter lim="800000"/>
            <a:headEnd/>
            <a:tailEnd/>
          </a:ln>
        </p:spPr>
      </p:pic>
      <p:sp>
        <p:nvSpPr>
          <p:cNvPr id="12" name="Title 7"/>
          <p:cNvSpPr>
            <a:spLocks noGrp="1"/>
          </p:cNvSpPr>
          <p:nvPr>
            <p:ph type="title"/>
          </p:nvPr>
        </p:nvSpPr>
        <p:spPr>
          <a:xfrm>
            <a:off x="0" y="1371600"/>
            <a:ext cx="9144000" cy="1066800"/>
          </a:xfrm>
          <a:solidFill>
            <a:srgbClr val="084A9C"/>
          </a:solidFill>
        </p:spPr>
        <p:txBody>
          <a:bodyPr/>
          <a:lstStyle>
            <a:lvl1pPr>
              <a:defRPr baseline="0">
                <a:solidFill>
                  <a:schemeClr val="bg1"/>
                </a:solidFill>
              </a:defRPr>
            </a:lvl1pPr>
          </a:lstStyle>
          <a:p>
            <a:r>
              <a:rPr lang="en-US" dirty="0" smtClean="0"/>
              <a:t>Click to edit Master title style</a:t>
            </a:r>
            <a:endParaRPr lang="en-US" dirty="0"/>
          </a:p>
        </p:txBody>
      </p:sp>
      <p:sp>
        <p:nvSpPr>
          <p:cNvPr id="9" name="Text Placeholder 2"/>
          <p:cNvSpPr>
            <a:spLocks noGrp="1"/>
          </p:cNvSpPr>
          <p:nvPr>
            <p:ph type="body" sz="quarter" idx="11"/>
          </p:nvPr>
        </p:nvSpPr>
        <p:spPr>
          <a:xfrm>
            <a:off x="5943600" y="4267200"/>
            <a:ext cx="2971800" cy="838200"/>
          </a:xfrm>
        </p:spPr>
        <p:txBody>
          <a:bodyPr>
            <a:normAutofit/>
          </a:bodyPr>
          <a:lstStyle>
            <a:lvl1pPr marL="0" marR="0" indent="0" algn="l" defTabSz="914400" rtl="0" eaLnBrk="1" fontAlgn="auto" latinLnBrk="0" hangingPunct="1">
              <a:lnSpc>
                <a:spcPct val="100000"/>
              </a:lnSpc>
              <a:spcBef>
                <a:spcPct val="20000"/>
              </a:spcBef>
              <a:spcAft>
                <a:spcPts val="0"/>
              </a:spcAft>
              <a:buClrTx/>
              <a:buSzTx/>
              <a:buFont typeface="Arial" pitchFamily="34" charset="0"/>
              <a:buNone/>
              <a:tabLst/>
              <a:defRPr sz="2400" b="1" i="1">
                <a:solidFill>
                  <a:srgbClr val="084A9C"/>
                </a:solidFill>
              </a:defRPr>
            </a:lvl1pPr>
          </a:lstStyle>
          <a:p>
            <a:pPr lvl="0"/>
            <a:r>
              <a:rPr lang="en-US" dirty="0" smtClean="0"/>
              <a:t>Click to edit Master text styles</a:t>
            </a:r>
          </a:p>
          <a:p>
            <a:pPr lvl="1"/>
            <a:r>
              <a:rPr lang="en-US" dirty="0" smtClean="0"/>
              <a:t>Second level</a:t>
            </a:r>
          </a:p>
        </p:txBody>
      </p:sp>
      <p:sp>
        <p:nvSpPr>
          <p:cNvPr id="8" name="Text Placeholder 2"/>
          <p:cNvSpPr>
            <a:spLocks noGrp="1"/>
          </p:cNvSpPr>
          <p:nvPr>
            <p:ph type="body" sz="quarter" idx="10"/>
          </p:nvPr>
        </p:nvSpPr>
        <p:spPr>
          <a:xfrm>
            <a:off x="5943600" y="3048000"/>
            <a:ext cx="2971800" cy="914400"/>
          </a:xfrm>
        </p:spPr>
        <p:txBody>
          <a:bodyPr>
            <a:normAutofit/>
          </a:bodyPr>
          <a:lstStyle>
            <a:lvl1pPr marL="0" indent="0" algn="l">
              <a:buNone/>
              <a:defRPr sz="2800" b="1" i="1">
                <a:solidFill>
                  <a:srgbClr val="084A9C"/>
                </a:solidFill>
              </a:defRPr>
            </a:lvl1pPr>
          </a:lstStyle>
          <a:p>
            <a:pPr lvl="0"/>
            <a:r>
              <a:rPr lang="en-US" dirty="0" smtClean="0"/>
              <a:t>Click to edit Master text styles</a:t>
            </a:r>
          </a:p>
          <a:p>
            <a:pPr lvl="1"/>
            <a:r>
              <a:rPr lang="en-US" dirty="0" smtClean="0"/>
              <a:t>Second level</a:t>
            </a:r>
          </a:p>
        </p:txBody>
      </p:sp>
      <p:sp>
        <p:nvSpPr>
          <p:cNvPr id="17" name="Text Placeholder 2"/>
          <p:cNvSpPr>
            <a:spLocks noGrp="1"/>
          </p:cNvSpPr>
          <p:nvPr>
            <p:ph type="body" sz="quarter" idx="12"/>
          </p:nvPr>
        </p:nvSpPr>
        <p:spPr>
          <a:xfrm>
            <a:off x="7391400" y="5943600"/>
            <a:ext cx="1447800" cy="457200"/>
          </a:xfrm>
        </p:spPr>
        <p:txBody>
          <a:bodyPr>
            <a:normAutofit/>
          </a:bodyPr>
          <a:lstStyle>
            <a:lvl1pPr marL="0" marR="0" indent="0" algn="just" defTabSz="914400" rtl="0" eaLnBrk="1" fontAlgn="auto" latinLnBrk="0" hangingPunct="1">
              <a:lnSpc>
                <a:spcPct val="100000"/>
              </a:lnSpc>
              <a:spcBef>
                <a:spcPct val="20000"/>
              </a:spcBef>
              <a:spcAft>
                <a:spcPts val="0"/>
              </a:spcAft>
              <a:buClrTx/>
              <a:buSzTx/>
              <a:buFont typeface="Arial" pitchFamily="34" charset="0"/>
              <a:buNone/>
              <a:tabLst/>
              <a:defRPr sz="2400" b="1" i="1">
                <a:solidFill>
                  <a:srgbClr val="084A9C"/>
                </a:solidFill>
              </a:defRPr>
            </a:lvl1pPr>
          </a:lstStyle>
          <a:p>
            <a:endParaRPr lang="en-US" dirty="0" smtClean="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2015 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lstStyle>
            <a:lvl1pPr>
              <a:defRPr baseline="0">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371600"/>
            <a:ext cx="8229600" cy="4754563"/>
          </a:xfrm>
        </p:spPr>
        <p:txBody>
          <a:bodyPr/>
          <a:lstStyle>
            <a:lvl1pPr>
              <a:spcBef>
                <a:spcPts val="600"/>
              </a:spcBef>
              <a:defRPr sz="3200"/>
            </a:lvl1pPr>
            <a:lvl2pPr>
              <a:spcBef>
                <a:spcPts val="600"/>
              </a:spcBef>
              <a:defRPr sz="2800"/>
            </a:lvl2pPr>
            <a:lvl3pPr>
              <a:spcBef>
                <a:spcPts val="600"/>
              </a:spcBef>
              <a:defRPr sz="2800"/>
            </a:lvl3pPr>
            <a:lvl4pPr>
              <a:spcBef>
                <a:spcPts val="600"/>
              </a:spcBef>
              <a:buSzPct val="50000"/>
              <a:defRPr sz="2800"/>
            </a:lvl4pPr>
            <a:lvl5pPr>
              <a:spcBef>
                <a:spcPts val="600"/>
              </a:spcBef>
              <a:defRPr sz="2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1"/>
          <p:cNvSpPr>
            <a:spLocks noGrp="1"/>
          </p:cNvSpPr>
          <p:nvPr>
            <p:ph type="dt" sz="half" idx="10"/>
          </p:nvPr>
        </p:nvSpPr>
        <p:spPr/>
        <p:txBody>
          <a:bodyPr/>
          <a:lstStyle>
            <a:lvl1pPr fontAlgn="base">
              <a:spcBef>
                <a:spcPct val="0"/>
              </a:spcBef>
              <a:spcAft>
                <a:spcPct val="0"/>
              </a:spcAft>
              <a:defRPr sz="1200">
                <a:solidFill>
                  <a:prstClr val="black"/>
                </a:solidFill>
                <a:latin typeface="+mn-lt"/>
              </a:defRPr>
            </a:lvl1pPr>
          </a:lstStyle>
          <a:p>
            <a:pPr>
              <a:defRPr/>
            </a:pPr>
            <a:r>
              <a:rPr lang="en-US" dirty="0"/>
              <a:t>05/01/2015</a:t>
            </a:r>
          </a:p>
        </p:txBody>
      </p:sp>
      <p:sp>
        <p:nvSpPr>
          <p:cNvPr id="5" name="Footer Placeholder 2"/>
          <p:cNvSpPr>
            <a:spLocks noGrp="1"/>
          </p:cNvSpPr>
          <p:nvPr>
            <p:ph type="ftr" sz="quarter" idx="11"/>
          </p:nvPr>
        </p:nvSpPr>
        <p:spPr/>
        <p:txBody>
          <a:bodyPr/>
          <a:lstStyle>
            <a:lvl1pPr fontAlgn="base">
              <a:spcBef>
                <a:spcPct val="0"/>
              </a:spcBef>
              <a:spcAft>
                <a:spcPct val="0"/>
              </a:spcAft>
              <a:defRPr sz="1200">
                <a:solidFill>
                  <a:prstClr val="black"/>
                </a:solidFill>
                <a:latin typeface="+mn-lt"/>
              </a:defRPr>
            </a:lvl1pPr>
          </a:lstStyle>
          <a:p>
            <a:pPr>
              <a:defRPr/>
            </a:pPr>
            <a:r>
              <a:rPr lang="en-US" dirty="0"/>
              <a:t>Medicaid and the Children's Health Insurance Program</a:t>
            </a:r>
          </a:p>
        </p:txBody>
      </p:sp>
      <p:sp>
        <p:nvSpPr>
          <p:cNvPr id="6" name="Slide Number Placeholder 3"/>
          <p:cNvSpPr>
            <a:spLocks noGrp="1"/>
          </p:cNvSpPr>
          <p:nvPr>
            <p:ph type="sldNum" sz="quarter" idx="12"/>
          </p:nvPr>
        </p:nvSpPr>
        <p:spPr/>
        <p:txBody>
          <a:bodyPr/>
          <a:lstStyle>
            <a:lvl1pPr fontAlgn="base">
              <a:spcBef>
                <a:spcPct val="0"/>
              </a:spcBef>
              <a:spcAft>
                <a:spcPct val="0"/>
              </a:spcAft>
              <a:defRPr sz="1200">
                <a:solidFill>
                  <a:prstClr val="black"/>
                </a:solidFill>
                <a:latin typeface="+mn-lt"/>
              </a:defRPr>
            </a:lvl1pPr>
          </a:lstStyle>
          <a:p>
            <a:pPr>
              <a:defRPr/>
            </a:pPr>
            <a:fld id="{D84823A3-F9EE-4F28-8707-3EB2250A05F3}" type="slidenum">
              <a:rPr lang="en-US"/>
              <a:pPr>
                <a:defRPr/>
              </a:pPr>
              <a:t>‹#›</a:t>
            </a:fld>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2015 Two Content Slide">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12900"/>
            <a:ext cx="4038600" cy="4648200"/>
          </a:xfrm>
          <a:ln>
            <a:noFill/>
          </a:ln>
        </p:spPr>
        <p:txBody>
          <a:bodyPr/>
          <a:lstStyle>
            <a:lvl1pPr>
              <a:buClrTx/>
              <a:defRPr sz="2600" b="1"/>
            </a:lvl1pPr>
            <a:lvl2pPr>
              <a:defRPr sz="2400" b="0"/>
            </a:lvl2pPr>
            <a:lvl3pPr>
              <a:defRPr sz="2400" b="0"/>
            </a:lvl3pPr>
            <a:lvl4pPr>
              <a:defRPr sz="2400" b="0"/>
            </a:lvl4pPr>
            <a:lvl5pPr>
              <a:defRPr sz="2400" b="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724400" y="1612900"/>
            <a:ext cx="3962400" cy="4648200"/>
          </a:xfrm>
          <a:ln>
            <a:noFill/>
          </a:ln>
        </p:spPr>
        <p:txBody>
          <a:bodyPr/>
          <a:lstStyle>
            <a:lvl1pPr>
              <a:buClrTx/>
              <a:defRPr sz="2600" b="1"/>
            </a:lvl1pPr>
            <a:lvl2pPr>
              <a:defRPr sz="2400" b="0"/>
            </a:lvl2pPr>
            <a:lvl3pPr>
              <a:defRPr sz="2400" b="0"/>
            </a:lvl3pPr>
            <a:lvl4pPr>
              <a:defRPr sz="2400" b="0"/>
            </a:lvl4pPr>
            <a:lvl5pPr>
              <a:defRPr sz="2400" b="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4"/>
          <p:cNvSpPr>
            <a:spLocks noGrp="1"/>
          </p:cNvSpPr>
          <p:nvPr>
            <p:ph type="title"/>
          </p:nvPr>
        </p:nvSpPr>
        <p:spPr>
          <a:xfrm>
            <a:off x="0" y="0"/>
            <a:ext cx="9144000" cy="1186210"/>
          </a:xfrm>
        </p:spPr>
        <p:txBody>
          <a:bodyPr/>
          <a:lstStyle/>
          <a:p>
            <a:r>
              <a:rPr lang="en-US" dirty="0" smtClean="0"/>
              <a:t>Click to edit Master title style</a:t>
            </a:r>
            <a:endParaRPr lang="en-US" dirty="0"/>
          </a:p>
        </p:txBody>
      </p:sp>
      <p:sp>
        <p:nvSpPr>
          <p:cNvPr id="5" name="Date Placeholder 1"/>
          <p:cNvSpPr>
            <a:spLocks noGrp="1"/>
          </p:cNvSpPr>
          <p:nvPr>
            <p:ph type="dt" sz="half" idx="10"/>
          </p:nvPr>
        </p:nvSpPr>
        <p:spPr/>
        <p:txBody>
          <a:bodyPr/>
          <a:lstStyle>
            <a:lvl1pPr fontAlgn="base">
              <a:spcBef>
                <a:spcPct val="0"/>
              </a:spcBef>
              <a:spcAft>
                <a:spcPct val="0"/>
              </a:spcAft>
              <a:defRPr sz="1200">
                <a:solidFill>
                  <a:prstClr val="black"/>
                </a:solidFill>
                <a:latin typeface="+mn-lt"/>
              </a:defRPr>
            </a:lvl1pPr>
          </a:lstStyle>
          <a:p>
            <a:pPr>
              <a:defRPr/>
            </a:pPr>
            <a:r>
              <a:rPr lang="en-US" dirty="0"/>
              <a:t>05/01/2015</a:t>
            </a:r>
          </a:p>
        </p:txBody>
      </p:sp>
      <p:sp>
        <p:nvSpPr>
          <p:cNvPr id="7" name="Footer Placeholder 2"/>
          <p:cNvSpPr>
            <a:spLocks noGrp="1"/>
          </p:cNvSpPr>
          <p:nvPr>
            <p:ph type="ftr" sz="quarter" idx="11"/>
          </p:nvPr>
        </p:nvSpPr>
        <p:spPr/>
        <p:txBody>
          <a:bodyPr/>
          <a:lstStyle>
            <a:lvl1pPr fontAlgn="base">
              <a:spcBef>
                <a:spcPct val="0"/>
              </a:spcBef>
              <a:spcAft>
                <a:spcPct val="0"/>
              </a:spcAft>
              <a:defRPr sz="1200">
                <a:solidFill>
                  <a:prstClr val="black"/>
                </a:solidFill>
                <a:latin typeface="+mn-lt"/>
              </a:defRPr>
            </a:lvl1pPr>
          </a:lstStyle>
          <a:p>
            <a:pPr>
              <a:defRPr/>
            </a:pPr>
            <a:r>
              <a:rPr lang="en-US" dirty="0"/>
              <a:t>Medicaid and the Children's Health Insurance Program</a:t>
            </a:r>
          </a:p>
        </p:txBody>
      </p:sp>
      <p:sp>
        <p:nvSpPr>
          <p:cNvPr id="8" name="Slide Number Placeholder 3"/>
          <p:cNvSpPr>
            <a:spLocks noGrp="1"/>
          </p:cNvSpPr>
          <p:nvPr>
            <p:ph type="sldNum" sz="quarter" idx="12"/>
          </p:nvPr>
        </p:nvSpPr>
        <p:spPr/>
        <p:txBody>
          <a:bodyPr/>
          <a:lstStyle>
            <a:lvl1pPr fontAlgn="base">
              <a:spcBef>
                <a:spcPct val="0"/>
              </a:spcBef>
              <a:spcAft>
                <a:spcPct val="0"/>
              </a:spcAft>
              <a:defRPr sz="1200">
                <a:solidFill>
                  <a:prstClr val="black"/>
                </a:solidFill>
                <a:latin typeface="+mn-lt"/>
              </a:defRPr>
            </a:lvl1pPr>
          </a:lstStyle>
          <a:p>
            <a:pPr>
              <a:defRPr/>
            </a:pPr>
            <a:fld id="{ACBECFCC-33C6-4271-856F-654495FB45BE}" type="slidenum">
              <a:rPr lang="en-US"/>
              <a:pPr>
                <a:defRPr/>
              </a:pPr>
              <a:t>‹#›</a:t>
            </a:fld>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2015 Question Slide">
    <p:spTree>
      <p:nvGrpSpPr>
        <p:cNvPr id="1" name=""/>
        <p:cNvGrpSpPr/>
        <p:nvPr/>
      </p:nvGrpSpPr>
      <p:grpSpPr>
        <a:xfrm>
          <a:off x="0" y="0"/>
          <a:ext cx="0" cy="0"/>
          <a:chOff x="0" y="0"/>
          <a:chExt cx="0" cy="0"/>
        </a:xfrm>
      </p:grpSpPr>
      <p:sp>
        <p:nvSpPr>
          <p:cNvPr id="4" name="Title 1"/>
          <p:cNvSpPr txBox="1">
            <a:spLocks/>
          </p:cNvSpPr>
          <p:nvPr userDrawn="1"/>
        </p:nvSpPr>
        <p:spPr>
          <a:xfrm>
            <a:off x="0" y="-28575"/>
            <a:ext cx="9144000" cy="1143000"/>
          </a:xfrm>
          <a:prstGeom prst="rect">
            <a:avLst/>
          </a:prstGeom>
          <a:solidFill>
            <a:srgbClr val="FFD004"/>
          </a:solidFill>
          <a:effectLst>
            <a:outerShdw dist="76200" dir="5640000" algn="tl" rotWithShape="0">
              <a:srgbClr val="084A9C"/>
            </a:outerShdw>
          </a:effectLst>
        </p:spPr>
        <p:txBody>
          <a:bodyPr anchor="ctr"/>
          <a:lstStyle>
            <a:lvl1pPr indent="0" algn="ctr" defTabSz="914400" rtl="0" eaLnBrk="1" latinLnBrk="0" hangingPunct="1">
              <a:spcBef>
                <a:spcPts val="0"/>
              </a:spcBef>
              <a:buNone/>
              <a:defRPr sz="4400" b="1" kern="1200">
                <a:solidFill>
                  <a:schemeClr val="tx1"/>
                </a:solidFill>
                <a:latin typeface="+mj-lt"/>
                <a:ea typeface="+mj-ea"/>
                <a:cs typeface="+mj-cs"/>
              </a:defRPr>
            </a:lvl1pPr>
          </a:lstStyle>
          <a:p>
            <a:pPr fontAlgn="auto">
              <a:spcAft>
                <a:spcPts val="0"/>
              </a:spcAft>
              <a:defRPr/>
            </a:pPr>
            <a:endParaRPr lang="en-US" sz="3600" dirty="0">
              <a:solidFill>
                <a:sysClr val="windowText" lastClr="000000"/>
              </a:solidFill>
            </a:endParaRPr>
          </a:p>
        </p:txBody>
      </p:sp>
      <p:sp>
        <p:nvSpPr>
          <p:cNvPr id="3" name="Content Placeholder 2"/>
          <p:cNvSpPr>
            <a:spLocks noGrp="1"/>
          </p:cNvSpPr>
          <p:nvPr>
            <p:ph idx="1"/>
          </p:nvPr>
        </p:nvSpPr>
        <p:spPr>
          <a:xfrm>
            <a:off x="457200" y="1371600"/>
            <a:ext cx="8229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Title 1"/>
          <p:cNvSpPr>
            <a:spLocks noGrp="1"/>
          </p:cNvSpPr>
          <p:nvPr>
            <p:ph type="title"/>
          </p:nvPr>
        </p:nvSpPr>
        <p:spPr>
          <a:xfrm>
            <a:off x="0" y="0"/>
            <a:ext cx="9144000" cy="1143000"/>
          </a:xfrm>
        </p:spPr>
        <p:txBody>
          <a:bodyPr>
            <a:normAutofit/>
          </a:bodyPr>
          <a:lstStyle>
            <a:lvl1pPr>
              <a:defRPr sz="3600" b="1" baseline="0">
                <a:solidFill>
                  <a:schemeClr val="tx1"/>
                </a:solidFill>
              </a:defRPr>
            </a:lvl1pPr>
          </a:lstStyle>
          <a:p>
            <a:r>
              <a:rPr lang="en-US" dirty="0" smtClean="0"/>
              <a:t>Click to edit Master title style</a:t>
            </a:r>
            <a:endParaRPr lang="en-US" dirty="0"/>
          </a:p>
        </p:txBody>
      </p:sp>
      <p:sp>
        <p:nvSpPr>
          <p:cNvPr id="5" name="Date Placeholder 3"/>
          <p:cNvSpPr>
            <a:spLocks noGrp="1"/>
          </p:cNvSpPr>
          <p:nvPr>
            <p:ph type="dt" sz="half" idx="10"/>
          </p:nvPr>
        </p:nvSpPr>
        <p:spPr/>
        <p:txBody>
          <a:bodyPr vert="horz" lIns="91440" tIns="45720" rIns="91440" bIns="45720" rtlCol="0"/>
          <a:lstStyle>
            <a:lvl1pPr algn="l" fontAlgn="base">
              <a:spcBef>
                <a:spcPct val="0"/>
              </a:spcBef>
              <a:spcAft>
                <a:spcPct val="0"/>
              </a:spcAft>
              <a:defRPr sz="1200">
                <a:solidFill>
                  <a:prstClr val="black"/>
                </a:solidFill>
                <a:latin typeface="+mn-lt"/>
              </a:defRPr>
            </a:lvl1pPr>
          </a:lstStyle>
          <a:p>
            <a:pPr>
              <a:defRPr/>
            </a:pPr>
            <a:r>
              <a:rPr lang="en-US" dirty="0"/>
              <a:t>05/01/2015</a:t>
            </a:r>
          </a:p>
        </p:txBody>
      </p:sp>
      <p:sp>
        <p:nvSpPr>
          <p:cNvPr id="6" name="Footer Placeholder 4"/>
          <p:cNvSpPr>
            <a:spLocks noGrp="1"/>
          </p:cNvSpPr>
          <p:nvPr>
            <p:ph type="ftr" sz="quarter" idx="11"/>
          </p:nvPr>
        </p:nvSpPr>
        <p:spPr/>
        <p:txBody>
          <a:bodyPr vert="horz" lIns="91440" tIns="45720" rIns="91440" bIns="45720" rtlCol="0"/>
          <a:lstStyle>
            <a:lvl1pPr algn="ctr" fontAlgn="base">
              <a:spcBef>
                <a:spcPct val="0"/>
              </a:spcBef>
              <a:spcAft>
                <a:spcPct val="0"/>
              </a:spcAft>
              <a:defRPr sz="1200">
                <a:solidFill>
                  <a:prstClr val="black"/>
                </a:solidFill>
                <a:latin typeface="+mn-lt"/>
              </a:defRPr>
            </a:lvl1pPr>
          </a:lstStyle>
          <a:p>
            <a:pPr>
              <a:defRPr/>
            </a:pPr>
            <a:r>
              <a:rPr lang="en-US" dirty="0"/>
              <a:t>Medicaid and the Children's Health Insurance Program</a:t>
            </a:r>
          </a:p>
        </p:txBody>
      </p:sp>
      <p:sp>
        <p:nvSpPr>
          <p:cNvPr id="7" name="Slide Number Placeholder 5"/>
          <p:cNvSpPr>
            <a:spLocks noGrp="1"/>
          </p:cNvSpPr>
          <p:nvPr>
            <p:ph type="sldNum" sz="quarter" idx="12"/>
          </p:nvPr>
        </p:nvSpPr>
        <p:spPr/>
        <p:txBody>
          <a:bodyPr vert="horz" lIns="91440" tIns="45720" rIns="91440" bIns="45720" rtlCol="0"/>
          <a:lstStyle>
            <a:lvl1pPr algn="r" fontAlgn="base">
              <a:spcBef>
                <a:spcPct val="0"/>
              </a:spcBef>
              <a:spcAft>
                <a:spcPct val="0"/>
              </a:spcAft>
              <a:defRPr sz="1200">
                <a:solidFill>
                  <a:prstClr val="black"/>
                </a:solidFill>
                <a:latin typeface="+mn-lt"/>
              </a:defRPr>
            </a:lvl1pPr>
          </a:lstStyle>
          <a:p>
            <a:pPr>
              <a:defRPr/>
            </a:pPr>
            <a:fld id="{FB0434D4-689B-4C6C-90C0-A08990CD478F}"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2015 Lessons &amp; Objectives Slide">
    <p:spTree>
      <p:nvGrpSpPr>
        <p:cNvPr id="1" name=""/>
        <p:cNvGrpSpPr/>
        <p:nvPr/>
      </p:nvGrpSpPr>
      <p:grpSpPr>
        <a:xfrm>
          <a:off x="0" y="0"/>
          <a:ext cx="0" cy="0"/>
          <a:chOff x="0" y="0"/>
          <a:chExt cx="0" cy="0"/>
        </a:xfrm>
      </p:grpSpPr>
      <p:sp>
        <p:nvSpPr>
          <p:cNvPr id="2" name="Title 1"/>
          <p:cNvSpPr>
            <a:spLocks noGrp="1"/>
          </p:cNvSpPr>
          <p:nvPr>
            <p:ph type="title"/>
          </p:nvPr>
        </p:nvSpPr>
        <p:spPr>
          <a:xfrm>
            <a:off x="0" y="35197"/>
            <a:ext cx="9144000" cy="1069430"/>
          </a:xfrm>
        </p:spPr>
        <p:txBody>
          <a:bodyPr>
            <a:normAutofit/>
          </a:bodyPr>
          <a:lstStyle>
            <a:lvl1pPr>
              <a:defRPr sz="3600" b="1" baseline="0"/>
            </a:lvl1pPr>
          </a:lstStyle>
          <a:p>
            <a:r>
              <a:rPr lang="en-US" dirty="0" smtClean="0"/>
              <a:t>Click to edit Master title style</a:t>
            </a:r>
            <a:endParaRPr lang="en-US" dirty="0"/>
          </a:p>
        </p:txBody>
      </p:sp>
      <p:sp>
        <p:nvSpPr>
          <p:cNvPr id="3" name="Content Placeholder 2"/>
          <p:cNvSpPr>
            <a:spLocks noGrp="1"/>
          </p:cNvSpPr>
          <p:nvPr>
            <p:ph idx="1"/>
          </p:nvPr>
        </p:nvSpPr>
        <p:spPr>
          <a:xfrm>
            <a:off x="457200" y="1363710"/>
            <a:ext cx="8229600" cy="4525963"/>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1"/>
          <p:cNvSpPr>
            <a:spLocks noGrp="1"/>
          </p:cNvSpPr>
          <p:nvPr>
            <p:ph type="dt" sz="half" idx="10"/>
          </p:nvPr>
        </p:nvSpPr>
        <p:spPr/>
        <p:txBody>
          <a:bodyPr/>
          <a:lstStyle>
            <a:lvl1pPr fontAlgn="base">
              <a:spcBef>
                <a:spcPct val="0"/>
              </a:spcBef>
              <a:spcAft>
                <a:spcPct val="0"/>
              </a:spcAft>
              <a:defRPr sz="1200">
                <a:solidFill>
                  <a:prstClr val="black"/>
                </a:solidFill>
                <a:latin typeface="+mn-lt"/>
              </a:defRPr>
            </a:lvl1pPr>
          </a:lstStyle>
          <a:p>
            <a:pPr>
              <a:defRPr/>
            </a:pPr>
            <a:r>
              <a:rPr lang="en-US" dirty="0"/>
              <a:t>05/01/2015</a:t>
            </a:r>
          </a:p>
        </p:txBody>
      </p:sp>
      <p:sp>
        <p:nvSpPr>
          <p:cNvPr id="5" name="Footer Placeholder 2"/>
          <p:cNvSpPr>
            <a:spLocks noGrp="1"/>
          </p:cNvSpPr>
          <p:nvPr>
            <p:ph type="ftr" sz="quarter" idx="11"/>
          </p:nvPr>
        </p:nvSpPr>
        <p:spPr/>
        <p:txBody>
          <a:bodyPr/>
          <a:lstStyle>
            <a:lvl1pPr fontAlgn="base">
              <a:spcBef>
                <a:spcPct val="0"/>
              </a:spcBef>
              <a:spcAft>
                <a:spcPct val="0"/>
              </a:spcAft>
              <a:defRPr sz="1200">
                <a:solidFill>
                  <a:prstClr val="black"/>
                </a:solidFill>
                <a:latin typeface="+mn-lt"/>
              </a:defRPr>
            </a:lvl1pPr>
          </a:lstStyle>
          <a:p>
            <a:pPr>
              <a:defRPr/>
            </a:pPr>
            <a:r>
              <a:rPr lang="en-US" dirty="0"/>
              <a:t>Medicaid and the Children's Health Insurance Program</a:t>
            </a:r>
          </a:p>
        </p:txBody>
      </p:sp>
      <p:sp>
        <p:nvSpPr>
          <p:cNvPr id="6" name="Slide Number Placeholder 3"/>
          <p:cNvSpPr>
            <a:spLocks noGrp="1"/>
          </p:cNvSpPr>
          <p:nvPr>
            <p:ph type="sldNum" sz="quarter" idx="12"/>
          </p:nvPr>
        </p:nvSpPr>
        <p:spPr/>
        <p:txBody>
          <a:bodyPr/>
          <a:lstStyle>
            <a:lvl1pPr fontAlgn="base">
              <a:spcBef>
                <a:spcPct val="0"/>
              </a:spcBef>
              <a:spcAft>
                <a:spcPct val="0"/>
              </a:spcAft>
              <a:defRPr sz="1200">
                <a:solidFill>
                  <a:prstClr val="black"/>
                </a:solidFill>
                <a:latin typeface="+mn-lt"/>
              </a:defRPr>
            </a:lvl1pPr>
          </a:lstStyle>
          <a:p>
            <a:pPr>
              <a:defRPr/>
            </a:pPr>
            <a:fld id="{DF277159-D8F9-4941-8D7C-A1856CA70EA8}" type="slidenum">
              <a:rPr lang="en-US"/>
              <a:pPr>
                <a:defRPr/>
              </a:pPr>
              <a:t>‹#›</a:t>
            </a:fld>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015 Question Slide">
    <p:spTree>
      <p:nvGrpSpPr>
        <p:cNvPr id="1" name=""/>
        <p:cNvGrpSpPr/>
        <p:nvPr/>
      </p:nvGrpSpPr>
      <p:grpSpPr>
        <a:xfrm>
          <a:off x="0" y="0"/>
          <a:ext cx="0" cy="0"/>
          <a:chOff x="0" y="0"/>
          <a:chExt cx="0" cy="0"/>
        </a:xfrm>
      </p:grpSpPr>
      <p:sp>
        <p:nvSpPr>
          <p:cNvPr id="4" name="Title 1"/>
          <p:cNvSpPr txBox="1">
            <a:spLocks/>
          </p:cNvSpPr>
          <p:nvPr userDrawn="1"/>
        </p:nvSpPr>
        <p:spPr>
          <a:xfrm>
            <a:off x="0" y="-28575"/>
            <a:ext cx="9144000" cy="1143000"/>
          </a:xfrm>
          <a:prstGeom prst="rect">
            <a:avLst/>
          </a:prstGeom>
          <a:solidFill>
            <a:srgbClr val="FFD004"/>
          </a:solidFill>
          <a:effectLst>
            <a:outerShdw dist="76200" dir="5640000" algn="tl" rotWithShape="0">
              <a:srgbClr val="084A9C"/>
            </a:outerShdw>
          </a:effectLst>
        </p:spPr>
        <p:txBody>
          <a:bodyPr anchor="ctr"/>
          <a:lstStyle>
            <a:lvl1pPr indent="0" algn="ctr" defTabSz="914400" rtl="0" eaLnBrk="1" latinLnBrk="0" hangingPunct="1">
              <a:spcBef>
                <a:spcPts val="0"/>
              </a:spcBef>
              <a:buNone/>
              <a:defRPr sz="4400" b="1" kern="1200">
                <a:solidFill>
                  <a:schemeClr val="tx1"/>
                </a:solidFill>
                <a:latin typeface="+mj-lt"/>
                <a:ea typeface="+mj-ea"/>
                <a:cs typeface="+mj-cs"/>
              </a:defRPr>
            </a:lvl1pPr>
          </a:lstStyle>
          <a:p>
            <a:pPr fontAlgn="auto">
              <a:spcAft>
                <a:spcPts val="0"/>
              </a:spcAft>
              <a:defRPr/>
            </a:pPr>
            <a:endParaRPr lang="en-US" sz="3600" dirty="0">
              <a:solidFill>
                <a:sysClr val="windowText" lastClr="000000"/>
              </a:solidFill>
            </a:endParaRPr>
          </a:p>
        </p:txBody>
      </p:sp>
      <p:sp>
        <p:nvSpPr>
          <p:cNvPr id="3" name="Content Placeholder 2"/>
          <p:cNvSpPr>
            <a:spLocks noGrp="1"/>
          </p:cNvSpPr>
          <p:nvPr>
            <p:ph idx="1"/>
          </p:nvPr>
        </p:nvSpPr>
        <p:spPr>
          <a:xfrm>
            <a:off x="457200" y="1371600"/>
            <a:ext cx="8229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Title 1"/>
          <p:cNvSpPr>
            <a:spLocks noGrp="1"/>
          </p:cNvSpPr>
          <p:nvPr>
            <p:ph type="title"/>
          </p:nvPr>
        </p:nvSpPr>
        <p:spPr>
          <a:xfrm>
            <a:off x="0" y="0"/>
            <a:ext cx="9144000" cy="1143000"/>
          </a:xfrm>
        </p:spPr>
        <p:txBody>
          <a:bodyPr>
            <a:normAutofit/>
          </a:bodyPr>
          <a:lstStyle>
            <a:lvl1pPr>
              <a:defRPr sz="3600" b="1" baseline="0">
                <a:solidFill>
                  <a:schemeClr val="tx1"/>
                </a:solidFill>
              </a:defRPr>
            </a:lvl1pPr>
          </a:lstStyle>
          <a:p>
            <a:r>
              <a:rPr lang="en-US" dirty="0" smtClean="0"/>
              <a:t>Click to edit Master title style</a:t>
            </a:r>
            <a:endParaRPr lang="en-US" dirty="0"/>
          </a:p>
        </p:txBody>
      </p:sp>
      <p:sp>
        <p:nvSpPr>
          <p:cNvPr id="5" name="Date Placeholder 3"/>
          <p:cNvSpPr>
            <a:spLocks noGrp="1"/>
          </p:cNvSpPr>
          <p:nvPr>
            <p:ph type="dt" sz="half" idx="10"/>
          </p:nvPr>
        </p:nvSpPr>
        <p:spPr/>
        <p:txBody>
          <a:bodyPr vert="horz" lIns="91440" tIns="45720" rIns="91440" bIns="45720" rtlCol="0"/>
          <a:lstStyle>
            <a:lvl1pPr algn="l" fontAlgn="base">
              <a:spcBef>
                <a:spcPct val="0"/>
              </a:spcBef>
              <a:spcAft>
                <a:spcPct val="0"/>
              </a:spcAft>
              <a:defRPr sz="1200">
                <a:solidFill>
                  <a:prstClr val="black"/>
                </a:solidFill>
                <a:latin typeface="+mn-lt"/>
              </a:defRPr>
            </a:lvl1pPr>
          </a:lstStyle>
          <a:p>
            <a:pPr>
              <a:defRPr/>
            </a:pPr>
            <a:r>
              <a:rPr lang="en-US" dirty="0"/>
              <a:t>05/01/2015</a:t>
            </a:r>
          </a:p>
        </p:txBody>
      </p:sp>
      <p:sp>
        <p:nvSpPr>
          <p:cNvPr id="6" name="Footer Placeholder 4"/>
          <p:cNvSpPr>
            <a:spLocks noGrp="1"/>
          </p:cNvSpPr>
          <p:nvPr>
            <p:ph type="ftr" sz="quarter" idx="11"/>
          </p:nvPr>
        </p:nvSpPr>
        <p:spPr/>
        <p:txBody>
          <a:bodyPr vert="horz" lIns="91440" tIns="45720" rIns="91440" bIns="45720" rtlCol="0"/>
          <a:lstStyle>
            <a:lvl1pPr algn="ctr" fontAlgn="base">
              <a:spcBef>
                <a:spcPct val="0"/>
              </a:spcBef>
              <a:spcAft>
                <a:spcPct val="0"/>
              </a:spcAft>
              <a:defRPr sz="1200">
                <a:solidFill>
                  <a:prstClr val="black"/>
                </a:solidFill>
                <a:latin typeface="+mn-lt"/>
              </a:defRPr>
            </a:lvl1pPr>
          </a:lstStyle>
          <a:p>
            <a:pPr>
              <a:defRPr/>
            </a:pPr>
            <a:r>
              <a:rPr lang="en-US" dirty="0"/>
              <a:t>Medicaid and the Children's Health Insurance Program</a:t>
            </a:r>
          </a:p>
        </p:txBody>
      </p:sp>
      <p:sp>
        <p:nvSpPr>
          <p:cNvPr id="7" name="Slide Number Placeholder 5"/>
          <p:cNvSpPr>
            <a:spLocks noGrp="1"/>
          </p:cNvSpPr>
          <p:nvPr>
            <p:ph type="sldNum" sz="quarter" idx="12"/>
          </p:nvPr>
        </p:nvSpPr>
        <p:spPr/>
        <p:txBody>
          <a:bodyPr vert="horz" lIns="91440" tIns="45720" rIns="91440" bIns="45720" rtlCol="0"/>
          <a:lstStyle>
            <a:lvl1pPr algn="r" fontAlgn="base">
              <a:spcBef>
                <a:spcPct val="0"/>
              </a:spcBef>
              <a:spcAft>
                <a:spcPct val="0"/>
              </a:spcAft>
              <a:defRPr sz="1200">
                <a:solidFill>
                  <a:prstClr val="black"/>
                </a:solidFill>
                <a:latin typeface="+mn-lt"/>
              </a:defRPr>
            </a:lvl1pPr>
          </a:lstStyle>
          <a:p>
            <a:pPr>
              <a:defRPr/>
            </a:pPr>
            <a:fld id="{EBBA4AB4-7637-4DF2-9E9C-AC3B1AA3271E}"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1_2015 Lessons &amp; Objectives Slide">
    <p:spTree>
      <p:nvGrpSpPr>
        <p:cNvPr id="1" name=""/>
        <p:cNvGrpSpPr/>
        <p:nvPr/>
      </p:nvGrpSpPr>
      <p:grpSpPr>
        <a:xfrm>
          <a:off x="0" y="0"/>
          <a:ext cx="0" cy="0"/>
          <a:chOff x="0" y="0"/>
          <a:chExt cx="0" cy="0"/>
        </a:xfrm>
      </p:grpSpPr>
      <p:sp>
        <p:nvSpPr>
          <p:cNvPr id="2" name="Title 1"/>
          <p:cNvSpPr>
            <a:spLocks noGrp="1"/>
          </p:cNvSpPr>
          <p:nvPr>
            <p:ph type="title"/>
          </p:nvPr>
        </p:nvSpPr>
        <p:spPr>
          <a:xfrm>
            <a:off x="0" y="-30126"/>
            <a:ext cx="9144000" cy="1069430"/>
          </a:xfrm>
        </p:spPr>
        <p:txBody>
          <a:bodyPr>
            <a:normAutofit/>
          </a:bodyPr>
          <a:lstStyle>
            <a:lvl1pPr>
              <a:defRPr sz="3600" b="1" baseline="0">
                <a:solidFill>
                  <a:schemeClr val="bg1"/>
                </a:solidFill>
              </a:defRPr>
            </a:lvl1pPr>
          </a:lstStyle>
          <a:p>
            <a:r>
              <a:rPr lang="en-US" dirty="0" smtClean="0"/>
              <a:t>Click to edit Master title style</a:t>
            </a:r>
            <a:endParaRPr lang="en-US" dirty="0"/>
          </a:p>
        </p:txBody>
      </p:sp>
      <p:sp>
        <p:nvSpPr>
          <p:cNvPr id="9" name="Content Placeholder 2"/>
          <p:cNvSpPr>
            <a:spLocks noGrp="1"/>
          </p:cNvSpPr>
          <p:nvPr>
            <p:ph idx="1"/>
          </p:nvPr>
        </p:nvSpPr>
        <p:spPr>
          <a:xfrm>
            <a:off x="457200" y="1371600"/>
            <a:ext cx="8458200" cy="4525963"/>
          </a:xfrm>
        </p:spPr>
        <p:txBody>
          <a:bodyPr>
            <a:normAutofit/>
          </a:bodyPr>
          <a:lstStyle>
            <a:lvl1pPr marL="0" marR="0" indent="0" algn="ctr" defTabSz="914400" rtl="0" eaLnBrk="1" fontAlgn="auto" latinLnBrk="0" hangingPunct="1">
              <a:lnSpc>
                <a:spcPct val="100000"/>
              </a:lnSpc>
              <a:spcBef>
                <a:spcPts val="600"/>
              </a:spcBef>
              <a:spcAft>
                <a:spcPts val="0"/>
              </a:spcAft>
              <a:buClrTx/>
              <a:buSzTx/>
              <a:buFont typeface="Wingdings" panose="05000000000000000000" pitchFamily="2" charset="2"/>
              <a:buNone/>
              <a:tabLst/>
              <a:defRPr/>
            </a:lvl1pPr>
          </a:lstStyle>
          <a:p>
            <a:endParaRPr lang="en-US" dirty="0" smtClean="0"/>
          </a:p>
          <a:p>
            <a:r>
              <a:rPr lang="en-US" dirty="0" smtClean="0"/>
              <a:t>To view all available NTP materials,</a:t>
            </a:r>
          </a:p>
          <a:p>
            <a:r>
              <a:rPr lang="en-US" dirty="0" smtClean="0"/>
              <a:t> or to subscribe to our email list, visit </a:t>
            </a:r>
            <a:r>
              <a:rPr lang="en-US" dirty="0" smtClean="0">
                <a:hlinkClick r:id="rId2"/>
              </a:rPr>
              <a:t>CMS.gov/outreach-and-education/training/</a:t>
            </a:r>
            <a:r>
              <a:rPr lang="en-US" dirty="0" err="1" smtClean="0">
                <a:hlinkClick r:id="rId2"/>
              </a:rPr>
              <a:t>cmsnationaltrainingprogram</a:t>
            </a:r>
            <a:r>
              <a:rPr lang="en-US" dirty="0" smtClean="0">
                <a:hlinkClick r:id="rId2"/>
              </a:rPr>
              <a:t>/</a:t>
            </a:r>
            <a:r>
              <a:rPr lang="en-US" dirty="0" smtClean="0"/>
              <a:t> </a:t>
            </a:r>
          </a:p>
          <a:p>
            <a:endParaRPr lang="en-US" dirty="0" smtClean="0"/>
          </a:p>
          <a:p>
            <a:r>
              <a:rPr lang="en-US" dirty="0" smtClean="0"/>
              <a:t>For questions about training products email </a:t>
            </a:r>
            <a:r>
              <a:rPr lang="en-US" dirty="0" smtClean="0">
                <a:hlinkClick r:id="rId3"/>
              </a:rPr>
              <a:t>training@cms.hhs.gov</a:t>
            </a:r>
            <a:r>
              <a:rPr lang="en-US" dirty="0" smtClean="0"/>
              <a:t> </a:t>
            </a:r>
          </a:p>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6"/>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0" y="0"/>
            <a:ext cx="9144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371600"/>
            <a:ext cx="8229600" cy="4754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 name="Date Placeholder 1"/>
          <p:cNvSpPr>
            <a:spLocks noGrp="1"/>
          </p:cNvSpPr>
          <p:nvPr>
            <p:ph type="dt" sz="half" idx="2"/>
          </p:nvPr>
        </p:nvSpPr>
        <p:spPr>
          <a:xfrm>
            <a:off x="457200" y="6340475"/>
            <a:ext cx="2133600" cy="365125"/>
          </a:xfrm>
          <a:prstGeom prst="rect">
            <a:avLst/>
          </a:prstGeom>
        </p:spPr>
        <p:txBody>
          <a:bodyPr anchor="ctr"/>
          <a:lstStyle>
            <a:lvl1pPr fontAlgn="auto">
              <a:spcBef>
                <a:spcPts val="0"/>
              </a:spcBef>
              <a:spcAft>
                <a:spcPts val="0"/>
              </a:spcAft>
              <a:defRPr sz="1200">
                <a:solidFill>
                  <a:prstClr val="black"/>
                </a:solidFill>
                <a:latin typeface="Calibri"/>
                <a:ea typeface="ＭＳ Ｐゴシック"/>
                <a:cs typeface="ＭＳ Ｐゴシック"/>
              </a:defRPr>
            </a:lvl1pPr>
          </a:lstStyle>
          <a:p>
            <a:pPr>
              <a:defRPr/>
            </a:pPr>
            <a:r>
              <a:rPr lang="en-US" dirty="0"/>
              <a:t>05/01/2015</a:t>
            </a:r>
          </a:p>
        </p:txBody>
      </p:sp>
      <p:sp>
        <p:nvSpPr>
          <p:cNvPr id="10" name="Footer Placeholder 2"/>
          <p:cNvSpPr>
            <a:spLocks noGrp="1"/>
          </p:cNvSpPr>
          <p:nvPr>
            <p:ph type="ftr" sz="quarter" idx="3"/>
          </p:nvPr>
        </p:nvSpPr>
        <p:spPr>
          <a:xfrm>
            <a:off x="2590800" y="6340475"/>
            <a:ext cx="3962400" cy="365125"/>
          </a:xfrm>
          <a:prstGeom prst="rect">
            <a:avLst/>
          </a:prstGeom>
        </p:spPr>
        <p:txBody>
          <a:bodyPr anchor="ctr"/>
          <a:lstStyle>
            <a:lvl1pPr algn="ctr" fontAlgn="auto">
              <a:spcBef>
                <a:spcPts val="0"/>
              </a:spcBef>
              <a:spcAft>
                <a:spcPts val="0"/>
              </a:spcAft>
              <a:defRPr sz="1200">
                <a:solidFill>
                  <a:prstClr val="black"/>
                </a:solidFill>
                <a:latin typeface="Calibri"/>
                <a:ea typeface="ＭＳ Ｐゴシック"/>
                <a:cs typeface="ＭＳ Ｐゴシック"/>
              </a:defRPr>
            </a:lvl1pPr>
          </a:lstStyle>
          <a:p>
            <a:pPr>
              <a:defRPr/>
            </a:pPr>
            <a:r>
              <a:rPr lang="en-US" dirty="0"/>
              <a:t>Medicaid and the Children's Health Insurance Program</a:t>
            </a:r>
          </a:p>
        </p:txBody>
      </p:sp>
      <p:sp>
        <p:nvSpPr>
          <p:cNvPr id="11" name="Slide Number Placeholder 3"/>
          <p:cNvSpPr>
            <a:spLocks noGrp="1"/>
          </p:cNvSpPr>
          <p:nvPr>
            <p:ph type="sldNum" sz="quarter" idx="4"/>
          </p:nvPr>
        </p:nvSpPr>
        <p:spPr>
          <a:xfrm>
            <a:off x="6553200" y="6340475"/>
            <a:ext cx="2133600" cy="365125"/>
          </a:xfrm>
          <a:prstGeom prst="rect">
            <a:avLst/>
          </a:prstGeom>
        </p:spPr>
        <p:txBody>
          <a:bodyPr anchor="ctr"/>
          <a:lstStyle>
            <a:lvl1pPr algn="r" fontAlgn="auto">
              <a:spcBef>
                <a:spcPts val="0"/>
              </a:spcBef>
              <a:spcAft>
                <a:spcPts val="0"/>
              </a:spcAft>
              <a:defRPr sz="1200">
                <a:solidFill>
                  <a:prstClr val="black"/>
                </a:solidFill>
                <a:latin typeface="Calibri"/>
                <a:ea typeface="ＭＳ Ｐゴシック"/>
                <a:cs typeface="ＭＳ Ｐゴシック"/>
              </a:defRPr>
            </a:lvl1pPr>
          </a:lstStyle>
          <a:p>
            <a:pPr>
              <a:defRPr/>
            </a:pPr>
            <a:fld id="{E3F7D878-7E66-4AC4-904E-BBD8848BF438}"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4295" r:id="rId1"/>
    <p:sldLayoutId id="2147484296" r:id="rId2"/>
    <p:sldLayoutId id="2147484297" r:id="rId3"/>
    <p:sldLayoutId id="2147484298" r:id="rId4"/>
  </p:sldLayoutIdLst>
  <p:timing>
    <p:tnLst>
      <p:par>
        <p:cTn id="1" dur="indefinite" restart="never" nodeType="tmRoot"/>
      </p:par>
    </p:tnLst>
  </p:timing>
  <p:hf hdr="0"/>
  <p:txStyles>
    <p:titleStyle>
      <a:lvl1pPr algn="ctr" rtl="0" eaLnBrk="0" fontAlgn="base" hangingPunct="0">
        <a:spcBef>
          <a:spcPct val="0"/>
        </a:spcBef>
        <a:spcAft>
          <a:spcPct val="0"/>
        </a:spcAft>
        <a:defRPr sz="3600" b="1" kern="1200">
          <a:solidFill>
            <a:schemeClr val="tx1"/>
          </a:solidFill>
          <a:latin typeface="+mj-lt"/>
          <a:ea typeface="+mj-ea"/>
          <a:cs typeface="+mj-cs"/>
        </a:defRPr>
      </a:lvl1pPr>
      <a:lvl2pPr algn="ctr" rtl="0" eaLnBrk="0" fontAlgn="base" hangingPunct="0">
        <a:spcBef>
          <a:spcPct val="0"/>
        </a:spcBef>
        <a:spcAft>
          <a:spcPct val="0"/>
        </a:spcAft>
        <a:defRPr sz="3600" b="1">
          <a:solidFill>
            <a:schemeClr val="tx1"/>
          </a:solidFill>
          <a:latin typeface="Calibri" pitchFamily="34" charset="0"/>
        </a:defRPr>
      </a:lvl2pPr>
      <a:lvl3pPr algn="ctr" rtl="0" eaLnBrk="0" fontAlgn="base" hangingPunct="0">
        <a:spcBef>
          <a:spcPct val="0"/>
        </a:spcBef>
        <a:spcAft>
          <a:spcPct val="0"/>
        </a:spcAft>
        <a:defRPr sz="3600" b="1">
          <a:solidFill>
            <a:schemeClr val="tx1"/>
          </a:solidFill>
          <a:latin typeface="Calibri" pitchFamily="34" charset="0"/>
        </a:defRPr>
      </a:lvl3pPr>
      <a:lvl4pPr algn="ctr" rtl="0" eaLnBrk="0" fontAlgn="base" hangingPunct="0">
        <a:spcBef>
          <a:spcPct val="0"/>
        </a:spcBef>
        <a:spcAft>
          <a:spcPct val="0"/>
        </a:spcAft>
        <a:defRPr sz="3600" b="1">
          <a:solidFill>
            <a:schemeClr val="tx1"/>
          </a:solidFill>
          <a:latin typeface="Calibri" pitchFamily="34" charset="0"/>
        </a:defRPr>
      </a:lvl4pPr>
      <a:lvl5pPr algn="ctr" rtl="0" eaLnBrk="0" fontAlgn="base" hangingPunct="0">
        <a:spcBef>
          <a:spcPct val="0"/>
        </a:spcBef>
        <a:spcAft>
          <a:spcPct val="0"/>
        </a:spcAft>
        <a:defRPr sz="3600" b="1">
          <a:solidFill>
            <a:schemeClr val="tx1"/>
          </a:solidFill>
          <a:latin typeface="Calibri" pitchFamily="34" charset="0"/>
        </a:defRPr>
      </a:lvl5pPr>
      <a:lvl6pPr marL="457200" algn="ctr" rtl="0" fontAlgn="base">
        <a:spcBef>
          <a:spcPct val="0"/>
        </a:spcBef>
        <a:spcAft>
          <a:spcPct val="0"/>
        </a:spcAft>
        <a:defRPr sz="3600" b="1">
          <a:solidFill>
            <a:schemeClr val="tx1"/>
          </a:solidFill>
          <a:latin typeface="Calibri" pitchFamily="34" charset="0"/>
        </a:defRPr>
      </a:lvl6pPr>
      <a:lvl7pPr marL="914400" algn="ctr" rtl="0" fontAlgn="base">
        <a:spcBef>
          <a:spcPct val="0"/>
        </a:spcBef>
        <a:spcAft>
          <a:spcPct val="0"/>
        </a:spcAft>
        <a:defRPr sz="3600" b="1">
          <a:solidFill>
            <a:schemeClr val="tx1"/>
          </a:solidFill>
          <a:latin typeface="Calibri" pitchFamily="34" charset="0"/>
        </a:defRPr>
      </a:lvl7pPr>
      <a:lvl8pPr marL="1371600" algn="ctr" rtl="0" fontAlgn="base">
        <a:spcBef>
          <a:spcPct val="0"/>
        </a:spcBef>
        <a:spcAft>
          <a:spcPct val="0"/>
        </a:spcAft>
        <a:defRPr sz="3600" b="1">
          <a:solidFill>
            <a:schemeClr val="tx1"/>
          </a:solidFill>
          <a:latin typeface="Calibri" pitchFamily="34" charset="0"/>
        </a:defRPr>
      </a:lvl8pPr>
      <a:lvl9pPr marL="1828800" algn="ctr" rtl="0" fontAlgn="base">
        <a:spcBef>
          <a:spcPct val="0"/>
        </a:spcBef>
        <a:spcAft>
          <a:spcPct val="0"/>
        </a:spcAft>
        <a:defRPr sz="3600" b="1">
          <a:solidFill>
            <a:schemeClr val="tx1"/>
          </a:solidFill>
          <a:latin typeface="Calibri" pitchFamily="34" charset="0"/>
        </a:defRPr>
      </a:lvl9pPr>
    </p:titleStyle>
    <p:bodyStyle>
      <a:lvl1pPr marL="365125" indent="-365125" algn="l" rtl="0" eaLnBrk="0" fontAlgn="base" hangingPunct="0">
        <a:spcBef>
          <a:spcPts val="600"/>
        </a:spcBef>
        <a:spcAft>
          <a:spcPct val="0"/>
        </a:spcAft>
        <a:buFont typeface="Wingdings" pitchFamily="2" charset="2"/>
        <a:buChar char="§"/>
        <a:defRPr sz="2800" kern="1200">
          <a:solidFill>
            <a:schemeClr val="tx1"/>
          </a:solidFill>
          <a:latin typeface="+mn-lt"/>
          <a:ea typeface="+mn-ea"/>
          <a:cs typeface="+mn-cs"/>
        </a:defRPr>
      </a:lvl1pPr>
      <a:lvl2pPr marL="730250" indent="-365125" algn="l" rtl="0" eaLnBrk="0" fontAlgn="base" hangingPunct="0">
        <a:spcBef>
          <a:spcPts val="600"/>
        </a:spcBef>
        <a:spcAft>
          <a:spcPct val="0"/>
        </a:spcAft>
        <a:buFont typeface="Arial" charset="0"/>
        <a:buChar char="•"/>
        <a:defRPr sz="2400" kern="1200">
          <a:solidFill>
            <a:schemeClr val="tx1"/>
          </a:solidFill>
          <a:latin typeface="+mn-lt"/>
          <a:ea typeface="+mn-ea"/>
          <a:cs typeface="+mn-cs"/>
        </a:defRPr>
      </a:lvl2pPr>
      <a:lvl3pPr marL="1096963" indent="-365125" algn="l" rtl="0" eaLnBrk="0" fontAlgn="base" hangingPunct="0">
        <a:spcBef>
          <a:spcPts val="600"/>
        </a:spcBef>
        <a:spcAft>
          <a:spcPct val="0"/>
        </a:spcAft>
        <a:buSzPct val="50000"/>
        <a:buFont typeface="Wingdings" pitchFamily="2" charset="2"/>
        <a:buChar char="q"/>
        <a:defRPr sz="2200" kern="1200">
          <a:solidFill>
            <a:schemeClr val="tx1"/>
          </a:solidFill>
          <a:latin typeface="+mn-lt"/>
          <a:ea typeface="+mn-ea"/>
          <a:cs typeface="+mn-cs"/>
        </a:defRPr>
      </a:lvl3pPr>
      <a:lvl4pPr marL="1462088" indent="-365125" algn="l" rtl="0" eaLnBrk="0" fontAlgn="base" hangingPunct="0">
        <a:spcBef>
          <a:spcPct val="20000"/>
        </a:spcBef>
        <a:spcAft>
          <a:spcPct val="0"/>
        </a:spcAft>
        <a:buSzPct val="50000"/>
        <a:buFont typeface="Courier New" pitchFamily="49" charset="0"/>
        <a:buChar char="o"/>
        <a:defRPr sz="2200" kern="1200">
          <a:solidFill>
            <a:schemeClr val="tx1"/>
          </a:solidFill>
          <a:latin typeface="+mn-lt"/>
          <a:ea typeface="+mn-ea"/>
          <a:cs typeface="+mn-cs"/>
        </a:defRPr>
      </a:lvl4pPr>
      <a:lvl5pPr marL="1828800" indent="-365125" algn="l" rtl="0" eaLnBrk="0" fontAlgn="base" hangingPunct="0">
        <a:spcBef>
          <a:spcPts val="600"/>
        </a:spcBef>
        <a:spcAft>
          <a:spcPct val="0"/>
        </a:spcAft>
        <a:buSzPct val="50000"/>
        <a:buFont typeface="Calibri" pitchFamily="34" charset="0"/>
        <a:buChar char="‒"/>
        <a:defRPr sz="22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146"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6147" name="Picture 2"/>
          <p:cNvPicPr>
            <a:picLocks noChangeAspect="1" noChangeArrowheads="1"/>
          </p:cNvPicPr>
          <p:nvPr userDrawn="1"/>
        </p:nvPicPr>
        <p:blipFill>
          <a:blip r:embed="rId5"/>
          <a:srcRect/>
          <a:stretch>
            <a:fillRect/>
          </a:stretch>
        </p:blipFill>
        <p:spPr bwMode="auto">
          <a:xfrm>
            <a:off x="-20638" y="0"/>
            <a:ext cx="9164638" cy="1141413"/>
          </a:xfrm>
          <a:prstGeom prst="rect">
            <a:avLst/>
          </a:prstGeom>
          <a:noFill/>
          <a:ln w="9525">
            <a:noFill/>
            <a:miter lim="800000"/>
            <a:headEnd/>
            <a:tailEnd/>
          </a:ln>
        </p:spPr>
      </p:pic>
      <p:sp>
        <p:nvSpPr>
          <p:cNvPr id="6148" name="Title Placeholder 1"/>
          <p:cNvSpPr>
            <a:spLocks noGrp="1"/>
          </p:cNvSpPr>
          <p:nvPr>
            <p:ph type="title"/>
          </p:nvPr>
        </p:nvSpPr>
        <p:spPr bwMode="auto">
          <a:xfrm>
            <a:off x="0" y="34925"/>
            <a:ext cx="9144000" cy="106997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8" name="Date Placeholder 1"/>
          <p:cNvSpPr>
            <a:spLocks noGrp="1"/>
          </p:cNvSpPr>
          <p:nvPr>
            <p:ph type="dt" sz="half" idx="2"/>
          </p:nvPr>
        </p:nvSpPr>
        <p:spPr>
          <a:xfrm>
            <a:off x="457200" y="6340475"/>
            <a:ext cx="2133600" cy="365125"/>
          </a:xfrm>
          <a:prstGeom prst="rect">
            <a:avLst/>
          </a:prstGeom>
        </p:spPr>
        <p:txBody>
          <a:bodyPr anchor="ctr"/>
          <a:lstStyle>
            <a:lvl1pPr fontAlgn="auto">
              <a:spcBef>
                <a:spcPts val="0"/>
              </a:spcBef>
              <a:spcAft>
                <a:spcPts val="0"/>
              </a:spcAft>
              <a:defRPr sz="1200">
                <a:solidFill>
                  <a:prstClr val="black"/>
                </a:solidFill>
                <a:latin typeface="Calibri"/>
                <a:ea typeface="ＭＳ Ｐゴシック"/>
                <a:cs typeface="ＭＳ Ｐゴシック"/>
              </a:defRPr>
            </a:lvl1pPr>
          </a:lstStyle>
          <a:p>
            <a:pPr>
              <a:defRPr/>
            </a:pPr>
            <a:r>
              <a:rPr lang="en-US" dirty="0"/>
              <a:t>05/01/2015</a:t>
            </a:r>
          </a:p>
        </p:txBody>
      </p:sp>
      <p:sp>
        <p:nvSpPr>
          <p:cNvPr id="9" name="Footer Placeholder 2"/>
          <p:cNvSpPr>
            <a:spLocks noGrp="1"/>
          </p:cNvSpPr>
          <p:nvPr>
            <p:ph type="ftr" sz="quarter" idx="3"/>
          </p:nvPr>
        </p:nvSpPr>
        <p:spPr>
          <a:xfrm>
            <a:off x="2590800" y="6340475"/>
            <a:ext cx="3962400" cy="365125"/>
          </a:xfrm>
          <a:prstGeom prst="rect">
            <a:avLst/>
          </a:prstGeom>
        </p:spPr>
        <p:txBody>
          <a:bodyPr anchor="ctr"/>
          <a:lstStyle>
            <a:lvl1pPr algn="ctr" fontAlgn="auto">
              <a:spcBef>
                <a:spcPts val="0"/>
              </a:spcBef>
              <a:spcAft>
                <a:spcPts val="0"/>
              </a:spcAft>
              <a:defRPr sz="1200">
                <a:solidFill>
                  <a:prstClr val="black"/>
                </a:solidFill>
                <a:latin typeface="Calibri"/>
                <a:ea typeface="ＭＳ Ｐゴシック"/>
                <a:cs typeface="ＭＳ Ｐゴシック"/>
              </a:defRPr>
            </a:lvl1pPr>
          </a:lstStyle>
          <a:p>
            <a:pPr>
              <a:defRPr/>
            </a:pPr>
            <a:r>
              <a:rPr lang="en-US" dirty="0"/>
              <a:t>Medicaid and the Children's Health Insurance Program</a:t>
            </a:r>
          </a:p>
        </p:txBody>
      </p:sp>
      <p:sp>
        <p:nvSpPr>
          <p:cNvPr id="10" name="Slide Number Placeholder 3"/>
          <p:cNvSpPr>
            <a:spLocks noGrp="1"/>
          </p:cNvSpPr>
          <p:nvPr>
            <p:ph type="sldNum" sz="quarter" idx="4"/>
          </p:nvPr>
        </p:nvSpPr>
        <p:spPr>
          <a:xfrm>
            <a:off x="6553200" y="6340475"/>
            <a:ext cx="2133600" cy="365125"/>
          </a:xfrm>
          <a:prstGeom prst="rect">
            <a:avLst/>
          </a:prstGeom>
        </p:spPr>
        <p:txBody>
          <a:bodyPr anchor="ctr"/>
          <a:lstStyle>
            <a:lvl1pPr algn="r" fontAlgn="auto">
              <a:spcBef>
                <a:spcPts val="0"/>
              </a:spcBef>
              <a:spcAft>
                <a:spcPts val="0"/>
              </a:spcAft>
              <a:defRPr sz="1200">
                <a:solidFill>
                  <a:prstClr val="black"/>
                </a:solidFill>
                <a:latin typeface="Calibri"/>
                <a:ea typeface="ＭＳ Ｐゴシック"/>
                <a:cs typeface="ＭＳ Ｐゴシック"/>
              </a:defRPr>
            </a:lvl1pPr>
          </a:lstStyle>
          <a:p>
            <a:pPr>
              <a:defRPr/>
            </a:pPr>
            <a:fld id="{D677A6E6-7F2C-4F59-BA79-9A181E2195BA}"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4299" r:id="rId1"/>
    <p:sldLayoutId id="2147484300" r:id="rId2"/>
    <p:sldLayoutId id="2147484301" r:id="rId3"/>
  </p:sldLayoutIdLst>
  <p:timing>
    <p:tnLst>
      <p:par>
        <p:cTn id="1" dur="indefinite" restart="never" nodeType="tmRoot"/>
      </p:par>
    </p:tnLst>
  </p:timing>
  <p:hf hdr="0"/>
  <p:txStyles>
    <p:titleStyle>
      <a:lvl1pPr algn="ctr" rtl="0" eaLnBrk="0" fontAlgn="base" hangingPunct="0">
        <a:spcBef>
          <a:spcPct val="0"/>
        </a:spcBef>
        <a:spcAft>
          <a:spcPct val="0"/>
        </a:spcAft>
        <a:defRPr sz="3600" b="1" kern="1200">
          <a:solidFill>
            <a:schemeClr val="bg1"/>
          </a:solidFill>
          <a:latin typeface="+mj-lt"/>
          <a:ea typeface="+mj-ea"/>
          <a:cs typeface="+mj-cs"/>
        </a:defRPr>
      </a:lvl1pPr>
      <a:lvl2pPr algn="ctr" rtl="0" eaLnBrk="0" fontAlgn="base" hangingPunct="0">
        <a:spcBef>
          <a:spcPct val="0"/>
        </a:spcBef>
        <a:spcAft>
          <a:spcPct val="0"/>
        </a:spcAft>
        <a:defRPr sz="3600" b="1">
          <a:solidFill>
            <a:schemeClr val="bg1"/>
          </a:solidFill>
          <a:latin typeface="Calibri" pitchFamily="34" charset="0"/>
        </a:defRPr>
      </a:lvl2pPr>
      <a:lvl3pPr algn="ctr" rtl="0" eaLnBrk="0" fontAlgn="base" hangingPunct="0">
        <a:spcBef>
          <a:spcPct val="0"/>
        </a:spcBef>
        <a:spcAft>
          <a:spcPct val="0"/>
        </a:spcAft>
        <a:defRPr sz="3600" b="1">
          <a:solidFill>
            <a:schemeClr val="bg1"/>
          </a:solidFill>
          <a:latin typeface="Calibri" pitchFamily="34" charset="0"/>
        </a:defRPr>
      </a:lvl3pPr>
      <a:lvl4pPr algn="ctr" rtl="0" eaLnBrk="0" fontAlgn="base" hangingPunct="0">
        <a:spcBef>
          <a:spcPct val="0"/>
        </a:spcBef>
        <a:spcAft>
          <a:spcPct val="0"/>
        </a:spcAft>
        <a:defRPr sz="3600" b="1">
          <a:solidFill>
            <a:schemeClr val="bg1"/>
          </a:solidFill>
          <a:latin typeface="Calibri" pitchFamily="34" charset="0"/>
        </a:defRPr>
      </a:lvl4pPr>
      <a:lvl5pPr algn="ctr" rtl="0" eaLnBrk="0" fontAlgn="base" hangingPunct="0">
        <a:spcBef>
          <a:spcPct val="0"/>
        </a:spcBef>
        <a:spcAft>
          <a:spcPct val="0"/>
        </a:spcAft>
        <a:defRPr sz="3600" b="1">
          <a:solidFill>
            <a:schemeClr val="bg1"/>
          </a:solidFill>
          <a:latin typeface="Calibri" pitchFamily="34" charset="0"/>
        </a:defRPr>
      </a:lvl5pPr>
      <a:lvl6pPr marL="457200" algn="ctr" rtl="0" fontAlgn="base">
        <a:spcBef>
          <a:spcPct val="0"/>
        </a:spcBef>
        <a:spcAft>
          <a:spcPct val="0"/>
        </a:spcAft>
        <a:defRPr sz="3600" b="1">
          <a:solidFill>
            <a:schemeClr val="bg1"/>
          </a:solidFill>
          <a:latin typeface="Calibri" pitchFamily="34" charset="0"/>
        </a:defRPr>
      </a:lvl6pPr>
      <a:lvl7pPr marL="914400" algn="ctr" rtl="0" fontAlgn="base">
        <a:spcBef>
          <a:spcPct val="0"/>
        </a:spcBef>
        <a:spcAft>
          <a:spcPct val="0"/>
        </a:spcAft>
        <a:defRPr sz="3600" b="1">
          <a:solidFill>
            <a:schemeClr val="bg1"/>
          </a:solidFill>
          <a:latin typeface="Calibri" pitchFamily="34" charset="0"/>
        </a:defRPr>
      </a:lvl7pPr>
      <a:lvl8pPr marL="1371600" algn="ctr" rtl="0" fontAlgn="base">
        <a:spcBef>
          <a:spcPct val="0"/>
        </a:spcBef>
        <a:spcAft>
          <a:spcPct val="0"/>
        </a:spcAft>
        <a:defRPr sz="3600" b="1">
          <a:solidFill>
            <a:schemeClr val="bg1"/>
          </a:solidFill>
          <a:latin typeface="Calibri" pitchFamily="34" charset="0"/>
        </a:defRPr>
      </a:lvl8pPr>
      <a:lvl9pPr marL="1828800" algn="ctr" rtl="0" fontAlgn="base">
        <a:spcBef>
          <a:spcPct val="0"/>
        </a:spcBef>
        <a:spcAft>
          <a:spcPct val="0"/>
        </a:spcAft>
        <a:defRPr sz="3600" b="1">
          <a:solidFill>
            <a:schemeClr val="bg1"/>
          </a:solidFill>
          <a:latin typeface="Calibri" pitchFamily="34" charset="0"/>
        </a:defRPr>
      </a:lvl9pPr>
    </p:titleStyle>
    <p:bodyStyle>
      <a:lvl1pPr marL="342900" indent="-342900" algn="l" rtl="0" eaLnBrk="0" fontAlgn="base" hangingPunct="0">
        <a:spcBef>
          <a:spcPts val="600"/>
        </a:spcBef>
        <a:spcAft>
          <a:spcPct val="0"/>
        </a:spcAft>
        <a:buFont typeface="Wingdings" pitchFamily="2" charset="2"/>
        <a:buChar char="§"/>
        <a:defRPr sz="3200" kern="1200">
          <a:solidFill>
            <a:schemeClr val="tx1"/>
          </a:solidFill>
          <a:latin typeface="+mn-lt"/>
          <a:ea typeface="+mn-ea"/>
          <a:cs typeface="+mn-cs"/>
        </a:defRPr>
      </a:lvl1pPr>
      <a:lvl2pPr marL="695325" indent="-238125" algn="l" rtl="0" eaLnBrk="0" fontAlgn="base" hangingPunct="0">
        <a:spcBef>
          <a:spcPts val="600"/>
        </a:spcBef>
        <a:spcAft>
          <a:spcPct val="0"/>
        </a:spcAft>
        <a:buFont typeface="Arial" charset="0"/>
        <a:buChar char="•"/>
        <a:defRPr sz="2800" kern="1200">
          <a:solidFill>
            <a:schemeClr val="tx1"/>
          </a:solidFill>
          <a:latin typeface="+mn-lt"/>
          <a:ea typeface="+mn-ea"/>
          <a:cs typeface="+mn-cs"/>
        </a:defRPr>
      </a:lvl2pPr>
      <a:lvl3pPr marL="1025525" indent="-346075" algn="l" rtl="0" eaLnBrk="0" fontAlgn="base" hangingPunct="0">
        <a:spcBef>
          <a:spcPts val="600"/>
        </a:spcBef>
        <a:spcAft>
          <a:spcPct val="0"/>
        </a:spcAft>
        <a:buSzPct val="50000"/>
        <a:buFont typeface="Wingdings" pitchFamily="2" charset="2"/>
        <a:buChar char="q"/>
        <a:defRPr sz="2400" kern="1200">
          <a:solidFill>
            <a:schemeClr val="tx1"/>
          </a:solidFill>
          <a:latin typeface="+mn-lt"/>
          <a:ea typeface="+mn-ea"/>
          <a:cs typeface="+mn-cs"/>
        </a:defRPr>
      </a:lvl3pPr>
      <a:lvl4pPr marL="1260475" indent="-234950" algn="l" rtl="0" eaLnBrk="0" fontAlgn="base" hangingPunct="0">
        <a:spcBef>
          <a:spcPct val="20000"/>
        </a:spcBef>
        <a:spcAft>
          <a:spcPct val="0"/>
        </a:spcAft>
        <a:buSzPct val="50000"/>
        <a:buFont typeface="Courier New" pitchFamily="49" charset="0"/>
        <a:buChar char="o"/>
        <a:tabLst>
          <a:tab pos="1198563" algn="l"/>
        </a:tabLst>
        <a:defRPr sz="2000" kern="1200">
          <a:solidFill>
            <a:schemeClr val="tx1"/>
          </a:solidFill>
          <a:latin typeface="+mn-lt"/>
          <a:ea typeface="+mn-ea"/>
          <a:cs typeface="+mn-cs"/>
        </a:defRPr>
      </a:lvl4pPr>
      <a:lvl5pPr marL="1714500" indent="-342900" algn="l" rtl="0" eaLnBrk="0" fontAlgn="base" hangingPunct="0">
        <a:spcBef>
          <a:spcPts val="600"/>
        </a:spcBef>
        <a:spcAft>
          <a:spcPct val="0"/>
        </a:spcAft>
        <a:buSzPct val="50000"/>
        <a:buFont typeface="Calibri"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8.xml"/><Relationship Id="rId2" Type="http://schemas.openxmlformats.org/officeDocument/2006/relationships/slideLayout" Target="../slideLayouts/slideLayout6.xml"/><Relationship Id="rId1" Type="http://schemas.openxmlformats.org/officeDocument/2006/relationships/tags" Target="../tags/tag3.xml"/></Relationships>
</file>

<file path=ppt/slides/_rels/slide39.xml.rels><?xml version="1.0" encoding="UTF-8" standalone="yes"?>
<Relationships xmlns="http://schemas.openxmlformats.org/package/2006/relationships"><Relationship Id="rId8" Type="http://schemas.openxmlformats.org/officeDocument/2006/relationships/hyperlink" Target="http://www.medicare.gov/contacts" TargetMode="External"/><Relationship Id="rId3" Type="http://schemas.openxmlformats.org/officeDocument/2006/relationships/notesSlide" Target="../notesSlides/notesSlide39.xml"/><Relationship Id="rId7" Type="http://schemas.openxmlformats.org/officeDocument/2006/relationships/hyperlink" Target="http://www.socialsecurity.gov/" TargetMode="External"/><Relationship Id="rId12" Type="http://schemas.openxmlformats.org/officeDocument/2006/relationships/hyperlink" Target="http://www.medicare.gov/Pubs/pdf/02179.pdf" TargetMode="External"/><Relationship Id="rId2" Type="http://schemas.openxmlformats.org/officeDocument/2006/relationships/slideLayout" Target="../slideLayouts/slideLayout2.xml"/><Relationship Id="rId1" Type="http://schemas.openxmlformats.org/officeDocument/2006/relationships/tags" Target="../tags/tag4.xml"/><Relationship Id="rId6" Type="http://schemas.openxmlformats.org/officeDocument/2006/relationships/hyperlink" Target="http://www.medicaid.gov/" TargetMode="External"/><Relationship Id="rId11" Type="http://schemas.openxmlformats.org/officeDocument/2006/relationships/hyperlink" Target="https://www.medicare.gov/files/ask-medicare-tips-for-caregivers-of-disabled-person.pdf" TargetMode="External"/><Relationship Id="rId5" Type="http://schemas.openxmlformats.org/officeDocument/2006/relationships/hyperlink" Target="http://www.cms.gov/" TargetMode="External"/><Relationship Id="rId10" Type="http://schemas.openxmlformats.org/officeDocument/2006/relationships/hyperlink" Target="http://www.cms.gov/outreach-and-education/outreach/partnerships/publications-for-partners.html" TargetMode="External"/><Relationship Id="rId4" Type="http://schemas.openxmlformats.org/officeDocument/2006/relationships/hyperlink" Target="http://www.medicare.gov/" TargetMode="External"/><Relationship Id="rId9" Type="http://schemas.openxmlformats.org/officeDocument/2006/relationships/hyperlink" Target="http://www.cms.gov/Outreach-and-Education/Training/CMSNationalTrainingProgram/Training-Library-Items/CMS1247761.html?DLPage=1&amp;amp;DLSort=0&amp;amp;DLSortDir=ascending"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http://www.cms.gov/Outreach-and-Education/Training/CMSNationalTrainingProgram/index.html" TargetMode="External"/><Relationship Id="rId2" Type="http://schemas.openxmlformats.org/officeDocument/2006/relationships/notesSlide" Target="../notesSlides/notesSlide44.xml"/><Relationship Id="rId1" Type="http://schemas.openxmlformats.org/officeDocument/2006/relationships/slideLayout" Target="../slideLayouts/slideLayout7.xml"/><Relationship Id="rId4" Type="http://schemas.openxmlformats.org/officeDocument/2006/relationships/hyperlink" Target="mailto:training@cms.hhs.gov"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4.xml"/><Relationship Id="rId1" Type="http://schemas.openxmlformats.org/officeDocument/2006/relationships/tags" Target="../tags/tag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Title 2"/>
          <p:cNvSpPr>
            <a:spLocks noGrp="1"/>
          </p:cNvSpPr>
          <p:nvPr>
            <p:ph type="title"/>
          </p:nvPr>
        </p:nvSpPr>
        <p:spPr/>
        <p:txBody>
          <a:bodyPr/>
          <a:lstStyle/>
          <a:p>
            <a:pPr eaLnBrk="1" hangingPunct="1"/>
            <a:r>
              <a:rPr lang="es-AR" sz="3200" dirty="0" smtClean="0"/>
              <a:t>Programa Nacional de </a:t>
            </a:r>
            <a:br>
              <a:rPr lang="es-AR" sz="3200" dirty="0" smtClean="0"/>
            </a:br>
            <a:r>
              <a:rPr lang="es-AR" sz="3200" dirty="0" smtClean="0"/>
              <a:t>Capacitación 2015</a:t>
            </a:r>
            <a:endParaRPr lang="es-US" sz="3200" dirty="0" smtClean="0"/>
          </a:p>
        </p:txBody>
      </p:sp>
      <p:sp>
        <p:nvSpPr>
          <p:cNvPr id="12290" name="Text Placeholder 3"/>
          <p:cNvSpPr>
            <a:spLocks noGrp="1"/>
          </p:cNvSpPr>
          <p:nvPr>
            <p:ph type="body" sz="quarter" idx="11"/>
          </p:nvPr>
        </p:nvSpPr>
        <p:spPr>
          <a:xfrm>
            <a:off x="5638800" y="2819400"/>
            <a:ext cx="2971800" cy="838200"/>
          </a:xfrm>
        </p:spPr>
        <p:txBody>
          <a:bodyPr/>
          <a:lstStyle/>
          <a:p>
            <a:pPr fontAlgn="base">
              <a:spcAft>
                <a:spcPct val="0"/>
              </a:spcAft>
              <a:buFont typeface="Arial" charset="0"/>
              <a:buNone/>
            </a:pPr>
            <a:r>
              <a:rPr lang="en-US" sz="2800" i="0" dirty="0" smtClean="0"/>
              <a:t>Módulo 12</a:t>
            </a:r>
            <a:endParaRPr lang="es-US" sz="2800" i="0" dirty="0" smtClean="0"/>
          </a:p>
        </p:txBody>
      </p:sp>
      <p:sp>
        <p:nvSpPr>
          <p:cNvPr id="7" name="Subtitle 6"/>
          <p:cNvSpPr>
            <a:spLocks noGrp="1"/>
          </p:cNvSpPr>
          <p:nvPr>
            <p:ph type="body" sz="quarter" idx="10"/>
          </p:nvPr>
        </p:nvSpPr>
        <p:spPr>
          <a:xfrm>
            <a:off x="5638800" y="4038600"/>
            <a:ext cx="2971800" cy="1143000"/>
          </a:xfrm>
        </p:spPr>
        <p:txBody>
          <a:bodyPr rtlCol="0">
            <a:normAutofit fontScale="55000" lnSpcReduction="20000"/>
          </a:bodyPr>
          <a:lstStyle/>
          <a:p>
            <a:pPr eaLnBrk="1" fontAlgn="auto" hangingPunct="1">
              <a:spcAft>
                <a:spcPts val="0"/>
              </a:spcAft>
              <a:defRPr/>
            </a:pPr>
            <a:r>
              <a:rPr lang="en-US" sz="4500" i="0" dirty="0" smtClean="0"/>
              <a:t>Medicaid y el Programa de Seguro Médico para Niños </a:t>
            </a:r>
            <a:r>
              <a:rPr dirty="0" smtClean="0"/>
              <a:t>  </a:t>
            </a:r>
            <a:endParaRPr lang="es-US" sz="4500" i="0" dirty="0"/>
          </a:p>
          <a:p>
            <a:pPr eaLnBrk="1" fontAlgn="auto" hangingPunct="1">
              <a:spcAft>
                <a:spcPts val="0"/>
              </a:spcAft>
              <a:defRPr/>
            </a:pPr>
            <a:endParaRPr lang="es-US" dirty="0" smtClean="0">
              <a:solidFill>
                <a:srgbClr val="002060"/>
              </a:solidFill>
            </a:endParaRPr>
          </a:p>
          <a:p>
            <a:pPr eaLnBrk="1" fontAlgn="auto" hangingPunct="1">
              <a:spcAft>
                <a:spcPts val="0"/>
              </a:spcAft>
              <a:defRPr/>
            </a:pPr>
            <a:endParaRPr lang="es-US" dirty="0">
              <a:solidFill>
                <a:srgbClr val="002060"/>
              </a:solidFill>
            </a:endParaRPr>
          </a:p>
        </p:txBody>
      </p:sp>
      <p:pic>
        <p:nvPicPr>
          <p:cNvPr id="12292" name="Picture 2" descr="Gráfico del logo del 50 aniversario de Medicare" title="Gráfico del logo del 50 aniversario de Medicare"/>
          <p:cNvPicPr>
            <a:picLocks noChangeAspect="1" noChangeArrowheads="1"/>
          </p:cNvPicPr>
          <p:nvPr/>
        </p:nvPicPr>
        <p:blipFill>
          <a:blip r:embed="rId3"/>
          <a:srcRect/>
          <a:stretch>
            <a:fillRect/>
          </a:stretch>
        </p:blipFill>
        <p:spPr bwMode="auto">
          <a:xfrm>
            <a:off x="7808913" y="1219200"/>
            <a:ext cx="1030287" cy="1371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pPr eaLnBrk="1" hangingPunct="1"/>
            <a:r>
              <a:rPr lang="es-AR" dirty="0" smtClean="0"/>
              <a:t/>
            </a:r>
            <a:br>
              <a:rPr lang="es-AR" dirty="0" smtClean="0"/>
            </a:br>
            <a:r>
              <a:rPr lang="es-AR" dirty="0" smtClean="0"/>
              <a:t>Elegibilidad — Ampliación de Medicaid </a:t>
            </a:r>
            <a:br>
              <a:rPr lang="es-AR" dirty="0" smtClean="0"/>
            </a:br>
            <a:endParaRPr lang="es-US" dirty="0" smtClean="0">
              <a:ea typeface="ＭＳ Ｐゴシック" pitchFamily="34" charset="-128"/>
            </a:endParaRPr>
          </a:p>
        </p:txBody>
      </p:sp>
      <p:sp>
        <p:nvSpPr>
          <p:cNvPr id="30722" name="Content Placeholder 2"/>
          <p:cNvSpPr txBox="1">
            <a:spLocks/>
          </p:cNvSpPr>
          <p:nvPr/>
        </p:nvSpPr>
        <p:spPr bwMode="auto">
          <a:xfrm>
            <a:off x="457200" y="1295399"/>
            <a:ext cx="8458200" cy="5045075"/>
          </a:xfrm>
          <a:prstGeom prst="rect">
            <a:avLst/>
          </a:prstGeom>
          <a:noFill/>
          <a:ln w="9525">
            <a:noFill/>
            <a:miter lim="800000"/>
            <a:headEnd/>
            <a:tailEnd/>
          </a:ln>
        </p:spPr>
        <p:txBody>
          <a:bodyPr>
            <a:normAutofit fontScale="92500" lnSpcReduction="10000"/>
          </a:bodyPr>
          <a:lstStyle/>
          <a:p>
            <a:pPr marL="342900" indent="-342900" eaLnBrk="0" hangingPunct="0">
              <a:spcBef>
                <a:spcPts val="600"/>
              </a:spcBef>
              <a:buFont typeface="Wingdings" pitchFamily="2" charset="2"/>
              <a:buChar char="§"/>
            </a:pPr>
            <a:r>
              <a:rPr lang="es-AR" sz="2800" dirty="0">
                <a:latin typeface="Calibri" pitchFamily="34" charset="0"/>
              </a:rPr>
              <a:t>Grupos de Elegibilidad de la ley de Cuidado de Salud de Bajo Precio (opción estatal) con vigencia a partir del 1/1/2014</a:t>
            </a:r>
          </a:p>
          <a:p>
            <a:pPr marL="971550" lvl="1" indent="-514350" eaLnBrk="0" hangingPunct="0">
              <a:spcBef>
                <a:spcPts val="600"/>
              </a:spcBef>
              <a:buFont typeface="Calibri" pitchFamily="34" charset="0"/>
              <a:buAutoNum type="arabicPeriod"/>
            </a:pPr>
            <a:r>
              <a:rPr lang="es-US" sz="2600" dirty="0" smtClean="0">
                <a:latin typeface="Calibri" pitchFamily="34" charset="0"/>
              </a:rPr>
              <a:t>Grupo adulto</a:t>
            </a:r>
          </a:p>
          <a:p>
            <a:pPr marL="1371600" lvl="2" indent="-393700" eaLnBrk="0" hangingPunct="0">
              <a:lnSpc>
                <a:spcPts val="2600"/>
              </a:lnSpc>
              <a:spcBef>
                <a:spcPts val="400"/>
              </a:spcBef>
              <a:buSzPct val="100000"/>
              <a:buFont typeface="Arial" charset="0"/>
              <a:buChar char="•"/>
            </a:pPr>
            <a:r>
              <a:rPr lang="es-US" sz="2400" dirty="0" smtClean="0">
                <a:latin typeface="Calibri" pitchFamily="34" charset="0"/>
              </a:rPr>
              <a:t>De 19 a 64 con ingresos inferiores a 133% del nivel federal de pobreza (FPL)</a:t>
            </a:r>
          </a:p>
          <a:p>
            <a:pPr marL="971550" lvl="1" indent="-514350" eaLnBrk="0" hangingPunct="0">
              <a:spcBef>
                <a:spcPts val="600"/>
              </a:spcBef>
              <a:buFont typeface="Calibri" pitchFamily="34" charset="0"/>
              <a:buAutoNum type="arabicPeriod"/>
            </a:pPr>
            <a:r>
              <a:rPr lang="es-US" sz="2600" dirty="0" smtClean="0">
                <a:latin typeface="Calibri" pitchFamily="34" charset="0"/>
              </a:rPr>
              <a:t>Anterior grupo de cuidado temporal</a:t>
            </a:r>
          </a:p>
          <a:p>
            <a:pPr marL="1371600" lvl="2" indent="-393700" eaLnBrk="0" hangingPunct="0">
              <a:lnSpc>
                <a:spcPts val="2600"/>
              </a:lnSpc>
              <a:spcBef>
                <a:spcPts val="600"/>
              </a:spcBef>
              <a:buSzPct val="100000"/>
              <a:buFont typeface="Arial" charset="0"/>
              <a:buChar char="•"/>
            </a:pPr>
            <a:r>
              <a:rPr lang="es-US" sz="2400" dirty="0" smtClean="0">
                <a:latin typeface="Calibri" pitchFamily="34" charset="0"/>
              </a:rPr>
              <a:t>Menores de 26 e inscritos en Medicaid mientras estén bajo cuidado temporal a los 18 o a la edad que caduque el cuidado temporal</a:t>
            </a:r>
          </a:p>
          <a:p>
            <a:pPr marL="971550" lvl="1" indent="-514350" eaLnBrk="0" hangingPunct="0">
              <a:spcBef>
                <a:spcPts val="600"/>
              </a:spcBef>
              <a:buFont typeface="Calibri" pitchFamily="34" charset="0"/>
              <a:buAutoNum type="arabicPeriod"/>
            </a:pPr>
            <a:r>
              <a:rPr lang="es-US" sz="2600" dirty="0" smtClean="0">
                <a:latin typeface="Calibri" pitchFamily="34" charset="0"/>
              </a:rPr>
              <a:t>Grupo de elegibilidad opcional para personas con ingresos superiores al 133% de FPL</a:t>
            </a:r>
          </a:p>
          <a:p>
            <a:pPr marL="1371600" lvl="2" indent="-393700" eaLnBrk="0" hangingPunct="0">
              <a:spcBef>
                <a:spcPts val="600"/>
              </a:spcBef>
              <a:buSzPct val="100000"/>
              <a:buFont typeface="Arial" charset="0"/>
              <a:buChar char="•"/>
            </a:pPr>
            <a:r>
              <a:rPr lang="es-US" sz="2400" dirty="0" smtClean="0">
                <a:latin typeface="Calibri" pitchFamily="34" charset="0"/>
              </a:rPr>
              <a:t>Menores de 65 con ingresos superiores a 133% del FPL </a:t>
            </a:r>
          </a:p>
          <a:p>
            <a:pPr marL="342900" indent="-342900" eaLnBrk="0" hangingPunct="0">
              <a:spcBef>
                <a:spcPts val="600"/>
              </a:spcBef>
              <a:buFont typeface="Wingdings" pitchFamily="2" charset="2"/>
              <a:buChar char="§"/>
            </a:pPr>
            <a:endParaRPr lang="es-US" sz="3200" dirty="0">
              <a:latin typeface="Calibri" pitchFamily="34" charset="0"/>
            </a:endParaRPr>
          </a:p>
          <a:p>
            <a:pPr marL="342900" indent="-342900" eaLnBrk="0" hangingPunct="0">
              <a:spcBef>
                <a:spcPts val="600"/>
              </a:spcBef>
              <a:buFont typeface="Wingdings" pitchFamily="2" charset="2"/>
              <a:buChar char="§"/>
            </a:pPr>
            <a:endParaRPr lang="es-US" sz="3200" dirty="0">
              <a:latin typeface="Calibri" pitchFamily="34" charset="0"/>
            </a:endParaRPr>
          </a:p>
        </p:txBody>
      </p:sp>
      <p:sp>
        <p:nvSpPr>
          <p:cNvPr id="9" name="Footer Placeholder 4"/>
          <p:cNvSpPr>
            <a:spLocks noGrp="1"/>
          </p:cNvSpPr>
          <p:nvPr>
            <p:ph type="ftr" sz="quarter" idx="11"/>
          </p:nvPr>
        </p:nvSpPr>
        <p:spPr/>
        <p:txBody>
          <a:bodyPr/>
          <a:lstStyle/>
          <a:p>
            <a:pPr>
              <a:defRPr/>
            </a:pPr>
            <a:r>
              <a:rPr lang="en-US" dirty="0">
                <a:solidFill>
                  <a:schemeClr val="tx1"/>
                </a:solidFill>
              </a:rPr>
              <a:t>Medicaid y el Programa de Seguro Médico para Niños</a:t>
            </a:r>
            <a:endParaRPr lang="es-US" dirty="0">
              <a:solidFill>
                <a:schemeClr val="tx1"/>
              </a:solidFill>
            </a:endParaRPr>
          </a:p>
        </p:txBody>
      </p:sp>
      <p:sp>
        <p:nvSpPr>
          <p:cNvPr id="10" name="Slide Number Placeholder 5"/>
          <p:cNvSpPr>
            <a:spLocks noGrp="1"/>
          </p:cNvSpPr>
          <p:nvPr>
            <p:ph type="sldNum" sz="quarter" idx="12"/>
          </p:nvPr>
        </p:nvSpPr>
        <p:spPr/>
        <p:txBody>
          <a:bodyPr/>
          <a:lstStyle/>
          <a:p>
            <a:pPr>
              <a:defRPr/>
            </a:pPr>
            <a:fld id="{31E93941-96C1-4C85-A4B7-D26AC47F81E5}" type="slidenum">
              <a:rPr lang="en-US">
                <a:solidFill>
                  <a:schemeClr val="tx1"/>
                </a:solidFill>
              </a:rPr>
              <a:pPr>
                <a:defRPr/>
              </a:pPr>
              <a:t>10</a:t>
            </a:fld>
            <a:endParaRPr lang="es-US" dirty="0">
              <a:solidFill>
                <a:schemeClr val="tx1"/>
              </a:solidFill>
            </a:endParaRPr>
          </a:p>
        </p:txBody>
      </p:sp>
      <p:sp>
        <p:nvSpPr>
          <p:cNvPr id="2" name="Date Placeholder 1"/>
          <p:cNvSpPr>
            <a:spLocks noGrp="1"/>
          </p:cNvSpPr>
          <p:nvPr>
            <p:ph type="dt" sz="quarter" idx="10"/>
          </p:nvPr>
        </p:nvSpPr>
        <p:spPr/>
        <p:txBody>
          <a:bodyPr/>
          <a:lstStyle/>
          <a:p>
            <a:pPr>
              <a:defRPr/>
            </a:pPr>
            <a:r>
              <a:rPr lang="en-US" dirty="0"/>
              <a:t>01/05/2015</a:t>
            </a:r>
            <a:endParaRPr lang="es-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rtlCol="0">
            <a:normAutofit fontScale="90000"/>
          </a:bodyPr>
          <a:lstStyle/>
          <a:p>
            <a:pPr eaLnBrk="1" fontAlgn="auto" hangingPunct="1">
              <a:spcAft>
                <a:spcPts val="0"/>
              </a:spcAft>
              <a:defRPr/>
            </a:pPr>
            <a:r>
              <a:rPr dirty="0"/>
              <a:t/>
            </a:r>
            <a:br>
              <a:rPr dirty="0"/>
            </a:br>
            <a:r>
              <a:rPr lang="en-US" sz="4000" dirty="0" smtClean="0"/>
              <a:t>Ampliación de Medicaid en 2015:</a:t>
            </a:r>
            <a:r>
              <a:rPr dirty="0"/>
              <a:t/>
            </a:r>
            <a:br>
              <a:rPr dirty="0"/>
            </a:br>
            <a:r>
              <a:rPr lang="en-US" sz="4000" dirty="0" smtClean="0"/>
              <a:t>28 estados y el Distrito de Columbia</a:t>
            </a:r>
            <a:r>
              <a:rPr dirty="0"/>
              <a:t/>
            </a:r>
            <a:br>
              <a:rPr dirty="0"/>
            </a:br>
            <a:endParaRPr lang="es-US" sz="4000" dirty="0" smtClean="0">
              <a:ea typeface="ＭＳ Ｐゴシック"/>
              <a:cs typeface="ＭＳ Ｐゴシック"/>
            </a:endParaRPr>
          </a:p>
        </p:txBody>
      </p:sp>
      <p:sp>
        <p:nvSpPr>
          <p:cNvPr id="32770" name="TextBox 57"/>
          <p:cNvSpPr txBox="1">
            <a:spLocks noChangeArrowheads="1"/>
          </p:cNvSpPr>
          <p:nvPr/>
        </p:nvSpPr>
        <p:spPr bwMode="auto">
          <a:xfrm>
            <a:off x="4608513" y="5683250"/>
            <a:ext cx="2554287" cy="579438"/>
          </a:xfrm>
          <a:prstGeom prst="rect">
            <a:avLst/>
          </a:prstGeom>
          <a:noFill/>
          <a:ln w="12700">
            <a:noFill/>
            <a:miter lim="800000"/>
            <a:headEnd/>
            <a:tailEnd/>
          </a:ln>
        </p:spPr>
        <p:txBody>
          <a:bodyPr>
            <a:spAutoFit/>
          </a:bodyPr>
          <a:lstStyle/>
          <a:p>
            <a:r>
              <a:rPr lang="en-US" sz="1400" b="1" dirty="0"/>
              <a:t>Ampliación de Medicaid </a:t>
            </a:r>
            <a:r>
              <a:rPr lang="en-US" dirty="0"/>
              <a:t>	</a:t>
            </a:r>
          </a:p>
        </p:txBody>
      </p:sp>
      <p:sp>
        <p:nvSpPr>
          <p:cNvPr id="60" name="Rectangle 59" descr="Box showing blue color used to differentiate states."/>
          <p:cNvSpPr/>
          <p:nvPr/>
        </p:nvSpPr>
        <p:spPr>
          <a:xfrm>
            <a:off x="4219575" y="6072188"/>
            <a:ext cx="341313" cy="195262"/>
          </a:xfrm>
          <a:prstGeom prst="rect">
            <a:avLst/>
          </a:prstGeom>
          <a:solidFill>
            <a:srgbClr val="084A9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US" dirty="0"/>
          </a:p>
        </p:txBody>
      </p:sp>
      <p:grpSp>
        <p:nvGrpSpPr>
          <p:cNvPr id="9" name="Group 1" descr="Map of the United States with states colored dark blue to indicate not expanding Medicaid to date, and light green to indicate states expanding Medicaid in 2014."/>
          <p:cNvGrpSpPr/>
          <p:nvPr/>
        </p:nvGrpSpPr>
        <p:grpSpPr>
          <a:xfrm>
            <a:off x="496827" y="1485925"/>
            <a:ext cx="7907533" cy="4173513"/>
            <a:chOff x="417330" y="1750456"/>
            <a:chExt cx="4008863" cy="2141929"/>
          </a:xfrm>
          <a:effectLst>
            <a:outerShdw blurRad="50800" dist="38100" dir="2700000" algn="tl" rotWithShape="0">
              <a:prstClr val="black">
                <a:alpha val="40000"/>
              </a:prstClr>
            </a:outerShdw>
          </a:effectLst>
        </p:grpSpPr>
        <p:sp>
          <p:nvSpPr>
            <p:cNvPr id="10" name="Freeform 7"/>
            <p:cNvSpPr>
              <a:spLocks/>
            </p:cNvSpPr>
            <p:nvPr/>
          </p:nvSpPr>
          <p:spPr bwMode="auto">
            <a:xfrm>
              <a:off x="2987824" y="3429000"/>
              <a:ext cx="517849" cy="463385"/>
            </a:xfrm>
            <a:custGeom>
              <a:avLst/>
              <a:gdLst>
                <a:gd name="T0" fmla="*/ 440 w 580"/>
                <a:gd name="T1" fmla="*/ 40 h 519"/>
                <a:gd name="T2" fmla="*/ 298 w 580"/>
                <a:gd name="T3" fmla="*/ 24 h 519"/>
                <a:gd name="T4" fmla="*/ 194 w 580"/>
                <a:gd name="T5" fmla="*/ 14 h 519"/>
                <a:gd name="T6" fmla="*/ 186 w 580"/>
                <a:gd name="T7" fmla="*/ 6 h 519"/>
                <a:gd name="T8" fmla="*/ 0 w 580"/>
                <a:gd name="T9" fmla="*/ 68 h 519"/>
                <a:gd name="T10" fmla="*/ 26 w 580"/>
                <a:gd name="T11" fmla="*/ 50 h 519"/>
                <a:gd name="T12" fmla="*/ 42 w 580"/>
                <a:gd name="T13" fmla="*/ 42 h 519"/>
                <a:gd name="T14" fmla="*/ 96 w 580"/>
                <a:gd name="T15" fmla="*/ 50 h 519"/>
                <a:gd name="T16" fmla="*/ 104 w 580"/>
                <a:gd name="T17" fmla="*/ 58 h 519"/>
                <a:gd name="T18" fmla="*/ 96 w 580"/>
                <a:gd name="T19" fmla="*/ 66 h 519"/>
                <a:gd name="T20" fmla="*/ 174 w 580"/>
                <a:gd name="T21" fmla="*/ 113 h 519"/>
                <a:gd name="T22" fmla="*/ 220 w 580"/>
                <a:gd name="T23" fmla="*/ 113 h 519"/>
                <a:gd name="T24" fmla="*/ 252 w 580"/>
                <a:gd name="T25" fmla="*/ 97 h 519"/>
                <a:gd name="T26" fmla="*/ 260 w 580"/>
                <a:gd name="T27" fmla="*/ 90 h 519"/>
                <a:gd name="T28" fmla="*/ 292 w 580"/>
                <a:gd name="T29" fmla="*/ 90 h 519"/>
                <a:gd name="T30" fmla="*/ 322 w 580"/>
                <a:gd name="T31" fmla="*/ 121 h 519"/>
                <a:gd name="T32" fmla="*/ 330 w 580"/>
                <a:gd name="T33" fmla="*/ 137 h 519"/>
                <a:gd name="T34" fmla="*/ 370 w 580"/>
                <a:gd name="T35" fmla="*/ 169 h 519"/>
                <a:gd name="T36" fmla="*/ 376 w 580"/>
                <a:gd name="T37" fmla="*/ 285 h 519"/>
                <a:gd name="T38" fmla="*/ 384 w 580"/>
                <a:gd name="T39" fmla="*/ 277 h 519"/>
                <a:gd name="T40" fmla="*/ 384 w 580"/>
                <a:gd name="T41" fmla="*/ 309 h 519"/>
                <a:gd name="T42" fmla="*/ 416 w 580"/>
                <a:gd name="T43" fmla="*/ 371 h 519"/>
                <a:gd name="T44" fmla="*/ 432 w 580"/>
                <a:gd name="T45" fmla="*/ 387 h 519"/>
                <a:gd name="T46" fmla="*/ 432 w 580"/>
                <a:gd name="T47" fmla="*/ 403 h 519"/>
                <a:gd name="T48" fmla="*/ 462 w 580"/>
                <a:gd name="T49" fmla="*/ 457 h 519"/>
                <a:gd name="T50" fmla="*/ 486 w 580"/>
                <a:gd name="T51" fmla="*/ 465 h 519"/>
                <a:gd name="T52" fmla="*/ 494 w 580"/>
                <a:gd name="T53" fmla="*/ 511 h 519"/>
                <a:gd name="T54" fmla="*/ 502 w 580"/>
                <a:gd name="T55" fmla="*/ 519 h 519"/>
                <a:gd name="T56" fmla="*/ 556 w 580"/>
                <a:gd name="T57" fmla="*/ 503 h 519"/>
                <a:gd name="T58" fmla="*/ 572 w 580"/>
                <a:gd name="T59" fmla="*/ 503 h 519"/>
                <a:gd name="T60" fmla="*/ 580 w 580"/>
                <a:gd name="T61" fmla="*/ 441 h 519"/>
                <a:gd name="T62" fmla="*/ 540 w 580"/>
                <a:gd name="T63" fmla="*/ 261 h 519"/>
                <a:gd name="T64" fmla="*/ 470 w 580"/>
                <a:gd name="T65" fmla="*/ 42 h 519"/>
                <a:gd name="T66" fmla="*/ 470 w 580"/>
                <a:gd name="T67" fmla="*/ 12 h 519"/>
                <a:gd name="T68" fmla="*/ 458 w 580"/>
                <a:gd name="T69" fmla="*/ 14 h 519"/>
                <a:gd name="T70" fmla="*/ 452 w 580"/>
                <a:gd name="T71" fmla="*/ 20 h 5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80" h="519">
                  <a:moveTo>
                    <a:pt x="452" y="20"/>
                  </a:moveTo>
                  <a:lnTo>
                    <a:pt x="440" y="40"/>
                  </a:lnTo>
                  <a:lnTo>
                    <a:pt x="318" y="40"/>
                  </a:lnTo>
                  <a:lnTo>
                    <a:pt x="298" y="24"/>
                  </a:lnTo>
                  <a:lnTo>
                    <a:pt x="212" y="24"/>
                  </a:lnTo>
                  <a:lnTo>
                    <a:pt x="194" y="14"/>
                  </a:lnTo>
                  <a:lnTo>
                    <a:pt x="186" y="0"/>
                  </a:lnTo>
                  <a:lnTo>
                    <a:pt x="186" y="6"/>
                  </a:lnTo>
                  <a:lnTo>
                    <a:pt x="0" y="6"/>
                  </a:lnTo>
                  <a:lnTo>
                    <a:pt x="0" y="68"/>
                  </a:lnTo>
                  <a:lnTo>
                    <a:pt x="18" y="66"/>
                  </a:lnTo>
                  <a:lnTo>
                    <a:pt x="26" y="50"/>
                  </a:lnTo>
                  <a:lnTo>
                    <a:pt x="34" y="50"/>
                  </a:lnTo>
                  <a:lnTo>
                    <a:pt x="42" y="42"/>
                  </a:lnTo>
                  <a:lnTo>
                    <a:pt x="42" y="58"/>
                  </a:lnTo>
                  <a:lnTo>
                    <a:pt x="96" y="50"/>
                  </a:lnTo>
                  <a:lnTo>
                    <a:pt x="104" y="50"/>
                  </a:lnTo>
                  <a:lnTo>
                    <a:pt x="104" y="58"/>
                  </a:lnTo>
                  <a:lnTo>
                    <a:pt x="96" y="58"/>
                  </a:lnTo>
                  <a:lnTo>
                    <a:pt x="96" y="66"/>
                  </a:lnTo>
                  <a:lnTo>
                    <a:pt x="158" y="90"/>
                  </a:lnTo>
                  <a:lnTo>
                    <a:pt x="174" y="113"/>
                  </a:lnTo>
                  <a:lnTo>
                    <a:pt x="182" y="121"/>
                  </a:lnTo>
                  <a:lnTo>
                    <a:pt x="220" y="113"/>
                  </a:lnTo>
                  <a:lnTo>
                    <a:pt x="236" y="97"/>
                  </a:lnTo>
                  <a:lnTo>
                    <a:pt x="252" y="97"/>
                  </a:lnTo>
                  <a:lnTo>
                    <a:pt x="252" y="90"/>
                  </a:lnTo>
                  <a:lnTo>
                    <a:pt x="260" y="90"/>
                  </a:lnTo>
                  <a:lnTo>
                    <a:pt x="268" y="90"/>
                  </a:lnTo>
                  <a:lnTo>
                    <a:pt x="292" y="90"/>
                  </a:lnTo>
                  <a:lnTo>
                    <a:pt x="314" y="121"/>
                  </a:lnTo>
                  <a:lnTo>
                    <a:pt x="322" y="121"/>
                  </a:lnTo>
                  <a:lnTo>
                    <a:pt x="322" y="137"/>
                  </a:lnTo>
                  <a:lnTo>
                    <a:pt x="330" y="137"/>
                  </a:lnTo>
                  <a:lnTo>
                    <a:pt x="354" y="161"/>
                  </a:lnTo>
                  <a:lnTo>
                    <a:pt x="370" y="169"/>
                  </a:lnTo>
                  <a:lnTo>
                    <a:pt x="376" y="177"/>
                  </a:lnTo>
                  <a:lnTo>
                    <a:pt x="376" y="285"/>
                  </a:lnTo>
                  <a:lnTo>
                    <a:pt x="384" y="285"/>
                  </a:lnTo>
                  <a:lnTo>
                    <a:pt x="384" y="277"/>
                  </a:lnTo>
                  <a:lnTo>
                    <a:pt x="392" y="277"/>
                  </a:lnTo>
                  <a:lnTo>
                    <a:pt x="384" y="309"/>
                  </a:lnTo>
                  <a:lnTo>
                    <a:pt x="392" y="325"/>
                  </a:lnTo>
                  <a:lnTo>
                    <a:pt x="416" y="371"/>
                  </a:lnTo>
                  <a:lnTo>
                    <a:pt x="432" y="363"/>
                  </a:lnTo>
                  <a:lnTo>
                    <a:pt x="432" y="387"/>
                  </a:lnTo>
                  <a:lnTo>
                    <a:pt x="440" y="387"/>
                  </a:lnTo>
                  <a:lnTo>
                    <a:pt x="432" y="403"/>
                  </a:lnTo>
                  <a:lnTo>
                    <a:pt x="456" y="449"/>
                  </a:lnTo>
                  <a:lnTo>
                    <a:pt x="462" y="457"/>
                  </a:lnTo>
                  <a:lnTo>
                    <a:pt x="478" y="457"/>
                  </a:lnTo>
                  <a:lnTo>
                    <a:pt x="486" y="465"/>
                  </a:lnTo>
                  <a:lnTo>
                    <a:pt x="494" y="497"/>
                  </a:lnTo>
                  <a:lnTo>
                    <a:pt x="494" y="511"/>
                  </a:lnTo>
                  <a:lnTo>
                    <a:pt x="502" y="511"/>
                  </a:lnTo>
                  <a:lnTo>
                    <a:pt x="502" y="519"/>
                  </a:lnTo>
                  <a:lnTo>
                    <a:pt x="534" y="519"/>
                  </a:lnTo>
                  <a:lnTo>
                    <a:pt x="556" y="503"/>
                  </a:lnTo>
                  <a:lnTo>
                    <a:pt x="564" y="511"/>
                  </a:lnTo>
                  <a:lnTo>
                    <a:pt x="572" y="503"/>
                  </a:lnTo>
                  <a:lnTo>
                    <a:pt x="564" y="497"/>
                  </a:lnTo>
                  <a:lnTo>
                    <a:pt x="580" y="441"/>
                  </a:lnTo>
                  <a:lnTo>
                    <a:pt x="580" y="363"/>
                  </a:lnTo>
                  <a:lnTo>
                    <a:pt x="540" y="261"/>
                  </a:lnTo>
                  <a:lnTo>
                    <a:pt x="540" y="223"/>
                  </a:lnTo>
                  <a:lnTo>
                    <a:pt x="470" y="42"/>
                  </a:lnTo>
                  <a:lnTo>
                    <a:pt x="470" y="34"/>
                  </a:lnTo>
                  <a:lnTo>
                    <a:pt x="470" y="12"/>
                  </a:lnTo>
                  <a:lnTo>
                    <a:pt x="472" y="8"/>
                  </a:lnTo>
                  <a:lnTo>
                    <a:pt x="458" y="14"/>
                  </a:lnTo>
                  <a:lnTo>
                    <a:pt x="452" y="20"/>
                  </a:lnTo>
                  <a:lnTo>
                    <a:pt x="452" y="20"/>
                  </a:lnTo>
                  <a:close/>
                </a:path>
              </a:pathLst>
            </a:custGeom>
            <a:solidFill>
              <a:srgbClr val="084A9C"/>
            </a:solidFill>
            <a:ln w="9525">
              <a:solidFill>
                <a:schemeClr val="tx1"/>
              </a:solidFill>
              <a:round/>
              <a:headEnd/>
              <a:tailEnd/>
            </a:ln>
            <a:extLst/>
          </p:spPr>
          <p:txBody>
            <a:bodyPr/>
            <a:lstStyle/>
            <a:p>
              <a:pPr>
                <a:defRPr/>
              </a:pPr>
              <a:endParaRPr lang="en-GB" dirty="0">
                <a:solidFill>
                  <a:prstClr val="black"/>
                </a:solidFill>
                <a:latin typeface="Arial" pitchFamily="34" charset="0"/>
                <a:ea typeface="ＭＳ Ｐゴシック"/>
                <a:cs typeface="ＭＳ Ｐゴシック"/>
              </a:endParaRPr>
            </a:p>
          </p:txBody>
        </p:sp>
        <p:sp>
          <p:nvSpPr>
            <p:cNvPr id="11" name="Freeform 8"/>
            <p:cNvSpPr>
              <a:spLocks/>
            </p:cNvSpPr>
            <p:nvPr/>
          </p:nvSpPr>
          <p:spPr bwMode="auto">
            <a:xfrm>
              <a:off x="2918182" y="3041506"/>
              <a:ext cx="235710" cy="453564"/>
            </a:xfrm>
            <a:custGeom>
              <a:avLst/>
              <a:gdLst>
                <a:gd name="T0" fmla="*/ 132 w 132"/>
                <a:gd name="T1" fmla="*/ 220 h 254"/>
                <a:gd name="T2" fmla="*/ 132 w 132"/>
                <a:gd name="T3" fmla="*/ 217 h 254"/>
                <a:gd name="T4" fmla="*/ 131 w 132"/>
                <a:gd name="T5" fmla="*/ 216 h 254"/>
                <a:gd name="T6" fmla="*/ 131 w 132"/>
                <a:gd name="T7" fmla="*/ 132 h 254"/>
                <a:gd name="T8" fmla="*/ 125 w 132"/>
                <a:gd name="T9" fmla="*/ 116 h 254"/>
                <a:gd name="T10" fmla="*/ 125 w 132"/>
                <a:gd name="T11" fmla="*/ 90 h 254"/>
                <a:gd name="T12" fmla="*/ 119 w 132"/>
                <a:gd name="T13" fmla="*/ 77 h 254"/>
                <a:gd name="T14" fmla="*/ 119 w 132"/>
                <a:gd name="T15" fmla="*/ 71 h 254"/>
                <a:gd name="T16" fmla="*/ 115 w 132"/>
                <a:gd name="T17" fmla="*/ 63 h 254"/>
                <a:gd name="T18" fmla="*/ 115 w 132"/>
                <a:gd name="T19" fmla="*/ 22 h 254"/>
                <a:gd name="T20" fmla="*/ 111 w 132"/>
                <a:gd name="T21" fmla="*/ 9 h 254"/>
                <a:gd name="T22" fmla="*/ 111 w 132"/>
                <a:gd name="T23" fmla="*/ 0 h 254"/>
                <a:gd name="T24" fmla="*/ 16 w 132"/>
                <a:gd name="T25" fmla="*/ 0 h 254"/>
                <a:gd name="T26" fmla="*/ 16 w 132"/>
                <a:gd name="T27" fmla="*/ 56 h 254"/>
                <a:gd name="T28" fmla="*/ 16 w 132"/>
                <a:gd name="T29" fmla="*/ 68 h 254"/>
                <a:gd name="T30" fmla="*/ 16 w 132"/>
                <a:gd name="T31" fmla="*/ 68 h 254"/>
                <a:gd name="T32" fmla="*/ 7 w 132"/>
                <a:gd name="T33" fmla="*/ 92 h 254"/>
                <a:gd name="T34" fmla="*/ 6 w 132"/>
                <a:gd name="T35" fmla="*/ 108 h 254"/>
                <a:gd name="T36" fmla="*/ 1 w 132"/>
                <a:gd name="T37" fmla="*/ 157 h 254"/>
                <a:gd name="T38" fmla="*/ 1 w 132"/>
                <a:gd name="T39" fmla="*/ 248 h 254"/>
                <a:gd name="T40" fmla="*/ 1 w 132"/>
                <a:gd name="T41" fmla="*/ 248 h 254"/>
                <a:gd name="T42" fmla="*/ 17 w 132"/>
                <a:gd name="T43" fmla="*/ 250 h 254"/>
                <a:gd name="T44" fmla="*/ 17 w 132"/>
                <a:gd name="T45" fmla="*/ 246 h 254"/>
                <a:gd name="T46" fmla="*/ 25 w 132"/>
                <a:gd name="T47" fmla="*/ 223 h 254"/>
                <a:gd name="T48" fmla="*/ 25 w 132"/>
                <a:gd name="T49" fmla="*/ 246 h 254"/>
                <a:gd name="T50" fmla="*/ 25 w 132"/>
                <a:gd name="T51" fmla="*/ 250 h 254"/>
                <a:gd name="T52" fmla="*/ 25 w 132"/>
                <a:gd name="T53" fmla="*/ 254 h 254"/>
                <a:gd name="T54" fmla="*/ 39 w 132"/>
                <a:gd name="T55" fmla="*/ 251 h 254"/>
                <a:gd name="T56" fmla="*/ 39 w 132"/>
                <a:gd name="T57" fmla="*/ 220 h 254"/>
                <a:gd name="T58" fmla="*/ 132 w 132"/>
                <a:gd name="T59" fmla="*/ 220 h 2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32" h="254">
                  <a:moveTo>
                    <a:pt x="132" y="220"/>
                  </a:moveTo>
                  <a:cubicBezTo>
                    <a:pt x="132" y="217"/>
                    <a:pt x="132" y="217"/>
                    <a:pt x="132" y="217"/>
                  </a:cubicBezTo>
                  <a:cubicBezTo>
                    <a:pt x="131" y="216"/>
                    <a:pt x="131" y="216"/>
                    <a:pt x="131" y="216"/>
                  </a:cubicBezTo>
                  <a:cubicBezTo>
                    <a:pt x="131" y="132"/>
                    <a:pt x="131" y="132"/>
                    <a:pt x="131" y="132"/>
                  </a:cubicBezTo>
                  <a:cubicBezTo>
                    <a:pt x="125" y="116"/>
                    <a:pt x="125" y="116"/>
                    <a:pt x="125" y="116"/>
                  </a:cubicBezTo>
                  <a:cubicBezTo>
                    <a:pt x="125" y="90"/>
                    <a:pt x="125" y="90"/>
                    <a:pt x="125" y="90"/>
                  </a:cubicBezTo>
                  <a:cubicBezTo>
                    <a:pt x="119" y="77"/>
                    <a:pt x="119" y="77"/>
                    <a:pt x="119" y="77"/>
                  </a:cubicBezTo>
                  <a:cubicBezTo>
                    <a:pt x="119" y="71"/>
                    <a:pt x="119" y="71"/>
                    <a:pt x="119" y="71"/>
                  </a:cubicBezTo>
                  <a:cubicBezTo>
                    <a:pt x="115" y="63"/>
                    <a:pt x="115" y="63"/>
                    <a:pt x="115" y="63"/>
                  </a:cubicBezTo>
                  <a:cubicBezTo>
                    <a:pt x="115" y="22"/>
                    <a:pt x="115" y="22"/>
                    <a:pt x="115" y="22"/>
                  </a:cubicBezTo>
                  <a:cubicBezTo>
                    <a:pt x="111" y="9"/>
                    <a:pt x="111" y="9"/>
                    <a:pt x="111" y="9"/>
                  </a:cubicBezTo>
                  <a:cubicBezTo>
                    <a:pt x="111" y="0"/>
                    <a:pt x="111" y="0"/>
                    <a:pt x="111" y="0"/>
                  </a:cubicBezTo>
                  <a:cubicBezTo>
                    <a:pt x="16" y="0"/>
                    <a:pt x="16" y="0"/>
                    <a:pt x="16" y="0"/>
                  </a:cubicBezTo>
                  <a:cubicBezTo>
                    <a:pt x="16" y="56"/>
                    <a:pt x="16" y="56"/>
                    <a:pt x="16" y="56"/>
                  </a:cubicBezTo>
                  <a:cubicBezTo>
                    <a:pt x="16" y="68"/>
                    <a:pt x="16" y="68"/>
                    <a:pt x="16" y="68"/>
                  </a:cubicBezTo>
                  <a:cubicBezTo>
                    <a:pt x="16" y="68"/>
                    <a:pt x="16" y="68"/>
                    <a:pt x="16" y="68"/>
                  </a:cubicBezTo>
                  <a:cubicBezTo>
                    <a:pt x="12" y="78"/>
                    <a:pt x="7" y="90"/>
                    <a:pt x="7" y="92"/>
                  </a:cubicBezTo>
                  <a:cubicBezTo>
                    <a:pt x="7" y="93"/>
                    <a:pt x="7" y="99"/>
                    <a:pt x="6" y="108"/>
                  </a:cubicBezTo>
                  <a:cubicBezTo>
                    <a:pt x="3" y="126"/>
                    <a:pt x="0" y="154"/>
                    <a:pt x="1" y="157"/>
                  </a:cubicBezTo>
                  <a:cubicBezTo>
                    <a:pt x="2" y="161"/>
                    <a:pt x="1" y="227"/>
                    <a:pt x="1" y="248"/>
                  </a:cubicBezTo>
                  <a:cubicBezTo>
                    <a:pt x="1" y="248"/>
                    <a:pt x="1" y="248"/>
                    <a:pt x="1" y="248"/>
                  </a:cubicBezTo>
                  <a:cubicBezTo>
                    <a:pt x="17" y="250"/>
                    <a:pt x="17" y="250"/>
                    <a:pt x="17" y="250"/>
                  </a:cubicBezTo>
                  <a:cubicBezTo>
                    <a:pt x="17" y="246"/>
                    <a:pt x="17" y="246"/>
                    <a:pt x="17" y="246"/>
                  </a:cubicBezTo>
                  <a:cubicBezTo>
                    <a:pt x="25" y="223"/>
                    <a:pt x="25" y="223"/>
                    <a:pt x="25" y="223"/>
                  </a:cubicBezTo>
                  <a:cubicBezTo>
                    <a:pt x="25" y="246"/>
                    <a:pt x="25" y="246"/>
                    <a:pt x="25" y="246"/>
                  </a:cubicBezTo>
                  <a:cubicBezTo>
                    <a:pt x="25" y="250"/>
                    <a:pt x="25" y="250"/>
                    <a:pt x="25" y="250"/>
                  </a:cubicBezTo>
                  <a:cubicBezTo>
                    <a:pt x="25" y="254"/>
                    <a:pt x="25" y="254"/>
                    <a:pt x="25" y="254"/>
                  </a:cubicBezTo>
                  <a:cubicBezTo>
                    <a:pt x="39" y="251"/>
                    <a:pt x="39" y="251"/>
                    <a:pt x="39" y="251"/>
                  </a:cubicBezTo>
                  <a:cubicBezTo>
                    <a:pt x="39" y="220"/>
                    <a:pt x="39" y="220"/>
                    <a:pt x="39" y="220"/>
                  </a:cubicBezTo>
                  <a:lnTo>
                    <a:pt x="132" y="220"/>
                  </a:lnTo>
                  <a:close/>
                </a:path>
              </a:pathLst>
            </a:custGeom>
            <a:solidFill>
              <a:srgbClr val="084A9C"/>
            </a:solidFill>
            <a:ln>
              <a:solidFill>
                <a:schemeClr val="tx1"/>
              </a:solidFill>
            </a:ln>
          </p:spPr>
          <p:txBody>
            <a:bodyPr/>
            <a:lstStyle/>
            <a:p>
              <a:pPr>
                <a:defRPr/>
              </a:pPr>
              <a:endParaRPr lang="en-GB" dirty="0">
                <a:solidFill>
                  <a:prstClr val="black"/>
                </a:solidFill>
                <a:latin typeface="Arial" pitchFamily="34" charset="0"/>
                <a:ea typeface="ＭＳ Ｐゴシック"/>
                <a:cs typeface="ＭＳ Ｐゴシック"/>
              </a:endParaRPr>
            </a:p>
          </p:txBody>
        </p:sp>
        <p:sp>
          <p:nvSpPr>
            <p:cNvPr id="12" name="Freeform 9"/>
            <p:cNvSpPr>
              <a:spLocks/>
            </p:cNvSpPr>
            <p:nvPr/>
          </p:nvSpPr>
          <p:spPr bwMode="auto">
            <a:xfrm>
              <a:off x="2694972" y="3041506"/>
              <a:ext cx="251782" cy="453564"/>
            </a:xfrm>
            <a:custGeom>
              <a:avLst/>
              <a:gdLst>
                <a:gd name="T0" fmla="*/ 131 w 141"/>
                <a:gd name="T1" fmla="*/ 108 h 254"/>
                <a:gd name="T2" fmla="*/ 141 w 141"/>
                <a:gd name="T3" fmla="*/ 68 h 254"/>
                <a:gd name="T4" fmla="*/ 141 w 141"/>
                <a:gd name="T5" fmla="*/ 56 h 254"/>
                <a:gd name="T6" fmla="*/ 47 w 141"/>
                <a:gd name="T7" fmla="*/ 0 h 254"/>
                <a:gd name="T8" fmla="*/ 44 w 141"/>
                <a:gd name="T9" fmla="*/ 10 h 254"/>
                <a:gd name="T10" fmla="*/ 37 w 141"/>
                <a:gd name="T11" fmla="*/ 35 h 254"/>
                <a:gd name="T12" fmla="*/ 32 w 141"/>
                <a:gd name="T13" fmla="*/ 44 h 254"/>
                <a:gd name="T14" fmla="*/ 30 w 141"/>
                <a:gd name="T15" fmla="*/ 46 h 254"/>
                <a:gd name="T16" fmla="*/ 27 w 141"/>
                <a:gd name="T17" fmla="*/ 49 h 254"/>
                <a:gd name="T18" fmla="*/ 25 w 141"/>
                <a:gd name="T19" fmla="*/ 50 h 254"/>
                <a:gd name="T20" fmla="*/ 24 w 141"/>
                <a:gd name="T21" fmla="*/ 50 h 254"/>
                <a:gd name="T22" fmla="*/ 17 w 141"/>
                <a:gd name="T23" fmla="*/ 59 h 254"/>
                <a:gd name="T24" fmla="*/ 19 w 141"/>
                <a:gd name="T25" fmla="*/ 75 h 254"/>
                <a:gd name="T26" fmla="*/ 20 w 141"/>
                <a:gd name="T27" fmla="*/ 86 h 254"/>
                <a:gd name="T28" fmla="*/ 19 w 141"/>
                <a:gd name="T29" fmla="*/ 87 h 254"/>
                <a:gd name="T30" fmla="*/ 18 w 141"/>
                <a:gd name="T31" fmla="*/ 88 h 254"/>
                <a:gd name="T32" fmla="*/ 17 w 141"/>
                <a:gd name="T33" fmla="*/ 89 h 254"/>
                <a:gd name="T34" fmla="*/ 17 w 141"/>
                <a:gd name="T35" fmla="*/ 90 h 254"/>
                <a:gd name="T36" fmla="*/ 14 w 141"/>
                <a:gd name="T37" fmla="*/ 100 h 254"/>
                <a:gd name="T38" fmla="*/ 14 w 141"/>
                <a:gd name="T39" fmla="*/ 148 h 254"/>
                <a:gd name="T40" fmla="*/ 0 w 141"/>
                <a:gd name="T41" fmla="*/ 195 h 254"/>
                <a:gd name="T42" fmla="*/ 60 w 141"/>
                <a:gd name="T43" fmla="*/ 200 h 254"/>
                <a:gd name="T44" fmla="*/ 55 w 141"/>
                <a:gd name="T45" fmla="*/ 205 h 254"/>
                <a:gd name="T46" fmla="*/ 59 w 141"/>
                <a:gd name="T47" fmla="*/ 217 h 254"/>
                <a:gd name="T48" fmla="*/ 63 w 141"/>
                <a:gd name="T49" fmla="*/ 220 h 254"/>
                <a:gd name="T50" fmla="*/ 61 w 141"/>
                <a:gd name="T51" fmla="*/ 241 h 254"/>
                <a:gd name="T52" fmla="*/ 56 w 141"/>
                <a:gd name="T53" fmla="*/ 249 h 254"/>
                <a:gd name="T54" fmla="*/ 57 w 141"/>
                <a:gd name="T55" fmla="*/ 249 h 254"/>
                <a:gd name="T56" fmla="*/ 87 w 141"/>
                <a:gd name="T57" fmla="*/ 254 h 254"/>
                <a:gd name="T58" fmla="*/ 103 w 141"/>
                <a:gd name="T59" fmla="*/ 250 h 254"/>
                <a:gd name="T60" fmla="*/ 126 w 141"/>
                <a:gd name="T61" fmla="*/ 248 h 254"/>
                <a:gd name="T62" fmla="*/ 126 w 141"/>
                <a:gd name="T63" fmla="*/ 157 h 2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41" h="254">
                  <a:moveTo>
                    <a:pt x="126" y="157"/>
                  </a:moveTo>
                  <a:cubicBezTo>
                    <a:pt x="125" y="154"/>
                    <a:pt x="128" y="126"/>
                    <a:pt x="131" y="108"/>
                  </a:cubicBezTo>
                  <a:cubicBezTo>
                    <a:pt x="132" y="99"/>
                    <a:pt x="132" y="93"/>
                    <a:pt x="132" y="92"/>
                  </a:cubicBezTo>
                  <a:cubicBezTo>
                    <a:pt x="132" y="90"/>
                    <a:pt x="137" y="78"/>
                    <a:pt x="141" y="68"/>
                  </a:cubicBezTo>
                  <a:cubicBezTo>
                    <a:pt x="141" y="68"/>
                    <a:pt x="141" y="68"/>
                    <a:pt x="141" y="68"/>
                  </a:cubicBezTo>
                  <a:cubicBezTo>
                    <a:pt x="141" y="56"/>
                    <a:pt x="141" y="56"/>
                    <a:pt x="141" y="56"/>
                  </a:cubicBezTo>
                  <a:cubicBezTo>
                    <a:pt x="141" y="0"/>
                    <a:pt x="141" y="0"/>
                    <a:pt x="141" y="0"/>
                  </a:cubicBezTo>
                  <a:cubicBezTo>
                    <a:pt x="47" y="0"/>
                    <a:pt x="47" y="0"/>
                    <a:pt x="47" y="0"/>
                  </a:cubicBezTo>
                  <a:cubicBezTo>
                    <a:pt x="45" y="5"/>
                    <a:pt x="45" y="5"/>
                    <a:pt x="45" y="5"/>
                  </a:cubicBezTo>
                  <a:cubicBezTo>
                    <a:pt x="44" y="10"/>
                    <a:pt x="44" y="10"/>
                    <a:pt x="44" y="10"/>
                  </a:cubicBezTo>
                  <a:cubicBezTo>
                    <a:pt x="37" y="16"/>
                    <a:pt x="37" y="16"/>
                    <a:pt x="37" y="16"/>
                  </a:cubicBezTo>
                  <a:cubicBezTo>
                    <a:pt x="37" y="35"/>
                    <a:pt x="37" y="35"/>
                    <a:pt x="37" y="35"/>
                  </a:cubicBezTo>
                  <a:cubicBezTo>
                    <a:pt x="37" y="35"/>
                    <a:pt x="37" y="35"/>
                    <a:pt x="37" y="35"/>
                  </a:cubicBezTo>
                  <a:cubicBezTo>
                    <a:pt x="37" y="35"/>
                    <a:pt x="35" y="39"/>
                    <a:pt x="32" y="44"/>
                  </a:cubicBezTo>
                  <a:cubicBezTo>
                    <a:pt x="30" y="46"/>
                    <a:pt x="30" y="46"/>
                    <a:pt x="30" y="46"/>
                  </a:cubicBezTo>
                  <a:cubicBezTo>
                    <a:pt x="30" y="46"/>
                    <a:pt x="30" y="46"/>
                    <a:pt x="30" y="46"/>
                  </a:cubicBezTo>
                  <a:cubicBezTo>
                    <a:pt x="30" y="46"/>
                    <a:pt x="30" y="46"/>
                    <a:pt x="30" y="46"/>
                  </a:cubicBezTo>
                  <a:cubicBezTo>
                    <a:pt x="29" y="46"/>
                    <a:pt x="29" y="47"/>
                    <a:pt x="27" y="49"/>
                  </a:cubicBezTo>
                  <a:cubicBezTo>
                    <a:pt x="26" y="50"/>
                    <a:pt x="26" y="50"/>
                    <a:pt x="26" y="50"/>
                  </a:cubicBezTo>
                  <a:cubicBezTo>
                    <a:pt x="25" y="50"/>
                    <a:pt x="25" y="50"/>
                    <a:pt x="25" y="50"/>
                  </a:cubicBezTo>
                  <a:cubicBezTo>
                    <a:pt x="25" y="50"/>
                    <a:pt x="25" y="50"/>
                    <a:pt x="25" y="50"/>
                  </a:cubicBezTo>
                  <a:cubicBezTo>
                    <a:pt x="24" y="50"/>
                    <a:pt x="24" y="50"/>
                    <a:pt x="24" y="50"/>
                  </a:cubicBezTo>
                  <a:cubicBezTo>
                    <a:pt x="24" y="50"/>
                    <a:pt x="24" y="50"/>
                    <a:pt x="24" y="50"/>
                  </a:cubicBezTo>
                  <a:cubicBezTo>
                    <a:pt x="23" y="52"/>
                    <a:pt x="19" y="56"/>
                    <a:pt x="17" y="59"/>
                  </a:cubicBezTo>
                  <a:cubicBezTo>
                    <a:pt x="17" y="63"/>
                    <a:pt x="17" y="63"/>
                    <a:pt x="17" y="63"/>
                  </a:cubicBezTo>
                  <a:cubicBezTo>
                    <a:pt x="18" y="68"/>
                    <a:pt x="19" y="75"/>
                    <a:pt x="19" y="75"/>
                  </a:cubicBezTo>
                  <a:cubicBezTo>
                    <a:pt x="19" y="78"/>
                    <a:pt x="20" y="81"/>
                    <a:pt x="20" y="84"/>
                  </a:cubicBezTo>
                  <a:cubicBezTo>
                    <a:pt x="20" y="86"/>
                    <a:pt x="20" y="86"/>
                    <a:pt x="20" y="86"/>
                  </a:cubicBezTo>
                  <a:cubicBezTo>
                    <a:pt x="19" y="86"/>
                    <a:pt x="19" y="86"/>
                    <a:pt x="19" y="86"/>
                  </a:cubicBezTo>
                  <a:cubicBezTo>
                    <a:pt x="19" y="87"/>
                    <a:pt x="19" y="87"/>
                    <a:pt x="19" y="87"/>
                  </a:cubicBezTo>
                  <a:cubicBezTo>
                    <a:pt x="18" y="87"/>
                    <a:pt x="18" y="87"/>
                    <a:pt x="18" y="87"/>
                  </a:cubicBezTo>
                  <a:cubicBezTo>
                    <a:pt x="18" y="88"/>
                    <a:pt x="18" y="88"/>
                    <a:pt x="18" y="88"/>
                  </a:cubicBezTo>
                  <a:cubicBezTo>
                    <a:pt x="18" y="88"/>
                    <a:pt x="18" y="88"/>
                    <a:pt x="17" y="88"/>
                  </a:cubicBezTo>
                  <a:cubicBezTo>
                    <a:pt x="17" y="89"/>
                    <a:pt x="17" y="89"/>
                    <a:pt x="17" y="89"/>
                  </a:cubicBezTo>
                  <a:cubicBezTo>
                    <a:pt x="17" y="90"/>
                    <a:pt x="17" y="90"/>
                    <a:pt x="17" y="90"/>
                  </a:cubicBezTo>
                  <a:cubicBezTo>
                    <a:pt x="17" y="90"/>
                    <a:pt x="17" y="90"/>
                    <a:pt x="17" y="90"/>
                  </a:cubicBezTo>
                  <a:cubicBezTo>
                    <a:pt x="17" y="91"/>
                    <a:pt x="16" y="93"/>
                    <a:pt x="14" y="99"/>
                  </a:cubicBezTo>
                  <a:cubicBezTo>
                    <a:pt x="14" y="100"/>
                    <a:pt x="14" y="100"/>
                    <a:pt x="14" y="100"/>
                  </a:cubicBezTo>
                  <a:cubicBezTo>
                    <a:pt x="14" y="100"/>
                    <a:pt x="14" y="100"/>
                    <a:pt x="14" y="100"/>
                  </a:cubicBezTo>
                  <a:cubicBezTo>
                    <a:pt x="14" y="148"/>
                    <a:pt x="14" y="148"/>
                    <a:pt x="14" y="148"/>
                  </a:cubicBezTo>
                  <a:cubicBezTo>
                    <a:pt x="0" y="171"/>
                    <a:pt x="0" y="171"/>
                    <a:pt x="0" y="171"/>
                  </a:cubicBezTo>
                  <a:cubicBezTo>
                    <a:pt x="0" y="195"/>
                    <a:pt x="0" y="195"/>
                    <a:pt x="0" y="195"/>
                  </a:cubicBezTo>
                  <a:cubicBezTo>
                    <a:pt x="59" y="195"/>
                    <a:pt x="59" y="195"/>
                    <a:pt x="59" y="195"/>
                  </a:cubicBezTo>
                  <a:cubicBezTo>
                    <a:pt x="60" y="200"/>
                    <a:pt x="60" y="200"/>
                    <a:pt x="60" y="200"/>
                  </a:cubicBezTo>
                  <a:cubicBezTo>
                    <a:pt x="61" y="201"/>
                    <a:pt x="61" y="202"/>
                    <a:pt x="60" y="203"/>
                  </a:cubicBezTo>
                  <a:cubicBezTo>
                    <a:pt x="59" y="205"/>
                    <a:pt x="56" y="205"/>
                    <a:pt x="55" y="205"/>
                  </a:cubicBezTo>
                  <a:cubicBezTo>
                    <a:pt x="55" y="217"/>
                    <a:pt x="55" y="217"/>
                    <a:pt x="55" y="217"/>
                  </a:cubicBezTo>
                  <a:cubicBezTo>
                    <a:pt x="59" y="217"/>
                    <a:pt x="59" y="217"/>
                    <a:pt x="59" y="217"/>
                  </a:cubicBezTo>
                  <a:cubicBezTo>
                    <a:pt x="59" y="220"/>
                    <a:pt x="59" y="220"/>
                    <a:pt x="59" y="220"/>
                  </a:cubicBezTo>
                  <a:cubicBezTo>
                    <a:pt x="63" y="220"/>
                    <a:pt x="63" y="220"/>
                    <a:pt x="63" y="220"/>
                  </a:cubicBezTo>
                  <a:cubicBezTo>
                    <a:pt x="61" y="233"/>
                    <a:pt x="61" y="233"/>
                    <a:pt x="61" y="233"/>
                  </a:cubicBezTo>
                  <a:cubicBezTo>
                    <a:pt x="61" y="241"/>
                    <a:pt x="61" y="241"/>
                    <a:pt x="61" y="241"/>
                  </a:cubicBezTo>
                  <a:cubicBezTo>
                    <a:pt x="61" y="243"/>
                    <a:pt x="58" y="244"/>
                    <a:pt x="56" y="244"/>
                  </a:cubicBezTo>
                  <a:cubicBezTo>
                    <a:pt x="56" y="249"/>
                    <a:pt x="56" y="249"/>
                    <a:pt x="56" y="249"/>
                  </a:cubicBezTo>
                  <a:cubicBezTo>
                    <a:pt x="57" y="249"/>
                    <a:pt x="57" y="249"/>
                    <a:pt x="57" y="249"/>
                  </a:cubicBezTo>
                  <a:cubicBezTo>
                    <a:pt x="57" y="249"/>
                    <a:pt x="57" y="249"/>
                    <a:pt x="57" y="249"/>
                  </a:cubicBezTo>
                  <a:cubicBezTo>
                    <a:pt x="64" y="246"/>
                    <a:pt x="64" y="246"/>
                    <a:pt x="64" y="246"/>
                  </a:cubicBezTo>
                  <a:cubicBezTo>
                    <a:pt x="87" y="254"/>
                    <a:pt x="87" y="254"/>
                    <a:pt x="87" y="254"/>
                  </a:cubicBezTo>
                  <a:cubicBezTo>
                    <a:pt x="95" y="250"/>
                    <a:pt x="95" y="250"/>
                    <a:pt x="95" y="250"/>
                  </a:cubicBezTo>
                  <a:cubicBezTo>
                    <a:pt x="103" y="250"/>
                    <a:pt x="103" y="250"/>
                    <a:pt x="103" y="250"/>
                  </a:cubicBezTo>
                  <a:cubicBezTo>
                    <a:pt x="110" y="246"/>
                    <a:pt x="110" y="246"/>
                    <a:pt x="110" y="246"/>
                  </a:cubicBezTo>
                  <a:cubicBezTo>
                    <a:pt x="126" y="248"/>
                    <a:pt x="126" y="248"/>
                    <a:pt x="126" y="248"/>
                  </a:cubicBezTo>
                  <a:cubicBezTo>
                    <a:pt x="126" y="248"/>
                    <a:pt x="126" y="248"/>
                    <a:pt x="126" y="248"/>
                  </a:cubicBezTo>
                  <a:cubicBezTo>
                    <a:pt x="126" y="227"/>
                    <a:pt x="127" y="161"/>
                    <a:pt x="126" y="157"/>
                  </a:cubicBezTo>
                  <a:close/>
                </a:path>
              </a:pathLst>
            </a:custGeom>
            <a:solidFill>
              <a:srgbClr val="084A9C"/>
            </a:solidFill>
            <a:ln>
              <a:solidFill>
                <a:schemeClr val="tx1"/>
              </a:solidFill>
            </a:ln>
          </p:spPr>
          <p:txBody>
            <a:bodyPr/>
            <a:lstStyle/>
            <a:p>
              <a:pPr>
                <a:defRPr/>
              </a:pPr>
              <a:endParaRPr lang="en-GB" dirty="0">
                <a:solidFill>
                  <a:prstClr val="black"/>
                </a:solidFill>
                <a:latin typeface="Arial" pitchFamily="34" charset="0"/>
                <a:ea typeface="ＭＳ Ｐゴシック"/>
                <a:cs typeface="ＭＳ Ｐゴシック"/>
              </a:endParaRPr>
            </a:p>
          </p:txBody>
        </p:sp>
        <p:sp>
          <p:nvSpPr>
            <p:cNvPr id="13" name="Freeform 10"/>
            <p:cNvSpPr>
              <a:spLocks/>
            </p:cNvSpPr>
            <p:nvPr/>
          </p:nvSpPr>
          <p:spPr bwMode="auto">
            <a:xfrm>
              <a:off x="3189606" y="2902223"/>
              <a:ext cx="631240" cy="292852"/>
            </a:xfrm>
            <a:custGeom>
              <a:avLst/>
              <a:gdLst>
                <a:gd name="T0" fmla="*/ 103 w 353"/>
                <a:gd name="T1" fmla="*/ 22 h 164"/>
                <a:gd name="T2" fmla="*/ 95 w 353"/>
                <a:gd name="T3" fmla="*/ 25 h 164"/>
                <a:gd name="T4" fmla="*/ 94 w 353"/>
                <a:gd name="T5" fmla="*/ 29 h 164"/>
                <a:gd name="T6" fmla="*/ 66 w 353"/>
                <a:gd name="T7" fmla="*/ 34 h 164"/>
                <a:gd name="T8" fmla="*/ 50 w 353"/>
                <a:gd name="T9" fmla="*/ 45 h 164"/>
                <a:gd name="T10" fmla="*/ 42 w 353"/>
                <a:gd name="T11" fmla="*/ 48 h 164"/>
                <a:gd name="T12" fmla="*/ 31 w 353"/>
                <a:gd name="T13" fmla="*/ 52 h 164"/>
                <a:gd name="T14" fmla="*/ 19 w 353"/>
                <a:gd name="T15" fmla="*/ 58 h 164"/>
                <a:gd name="T16" fmla="*/ 7 w 353"/>
                <a:gd name="T17" fmla="*/ 65 h 164"/>
                <a:gd name="T18" fmla="*/ 3 w 353"/>
                <a:gd name="T19" fmla="*/ 70 h 164"/>
                <a:gd name="T20" fmla="*/ 0 w 353"/>
                <a:gd name="T21" fmla="*/ 73 h 164"/>
                <a:gd name="T22" fmla="*/ 0 w 353"/>
                <a:gd name="T23" fmla="*/ 78 h 164"/>
                <a:gd name="T24" fmla="*/ 73 w 353"/>
                <a:gd name="T25" fmla="*/ 74 h 164"/>
                <a:gd name="T26" fmla="*/ 70 w 353"/>
                <a:gd name="T27" fmla="*/ 74 h 164"/>
                <a:gd name="T28" fmla="*/ 75 w 353"/>
                <a:gd name="T29" fmla="*/ 71 h 164"/>
                <a:gd name="T30" fmla="*/ 140 w 353"/>
                <a:gd name="T31" fmla="*/ 71 h 164"/>
                <a:gd name="T32" fmla="*/ 154 w 353"/>
                <a:gd name="T33" fmla="*/ 78 h 164"/>
                <a:gd name="T34" fmla="*/ 193 w 353"/>
                <a:gd name="T35" fmla="*/ 88 h 164"/>
                <a:gd name="T36" fmla="*/ 206 w 353"/>
                <a:gd name="T37" fmla="*/ 95 h 164"/>
                <a:gd name="T38" fmla="*/ 211 w 353"/>
                <a:gd name="T39" fmla="*/ 107 h 164"/>
                <a:gd name="T40" fmla="*/ 226 w 353"/>
                <a:gd name="T41" fmla="*/ 122 h 164"/>
                <a:gd name="T42" fmla="*/ 230 w 353"/>
                <a:gd name="T43" fmla="*/ 125 h 164"/>
                <a:gd name="T44" fmla="*/ 239 w 353"/>
                <a:gd name="T45" fmla="*/ 144 h 164"/>
                <a:gd name="T46" fmla="*/ 255 w 353"/>
                <a:gd name="T47" fmla="*/ 163 h 164"/>
                <a:gd name="T48" fmla="*/ 255 w 353"/>
                <a:gd name="T49" fmla="*/ 163 h 164"/>
                <a:gd name="T50" fmla="*/ 255 w 353"/>
                <a:gd name="T51" fmla="*/ 164 h 164"/>
                <a:gd name="T52" fmla="*/ 271 w 353"/>
                <a:gd name="T53" fmla="*/ 152 h 164"/>
                <a:gd name="T54" fmla="*/ 298 w 353"/>
                <a:gd name="T55" fmla="*/ 133 h 164"/>
                <a:gd name="T56" fmla="*/ 325 w 353"/>
                <a:gd name="T57" fmla="*/ 125 h 164"/>
                <a:gd name="T58" fmla="*/ 325 w 353"/>
                <a:gd name="T59" fmla="*/ 113 h 164"/>
                <a:gd name="T60" fmla="*/ 317 w 353"/>
                <a:gd name="T61" fmla="*/ 117 h 164"/>
                <a:gd name="T62" fmla="*/ 314 w 353"/>
                <a:gd name="T63" fmla="*/ 113 h 164"/>
                <a:gd name="T64" fmla="*/ 317 w 353"/>
                <a:gd name="T65" fmla="*/ 105 h 164"/>
                <a:gd name="T66" fmla="*/ 321 w 353"/>
                <a:gd name="T67" fmla="*/ 98 h 164"/>
                <a:gd name="T68" fmla="*/ 317 w 353"/>
                <a:gd name="T69" fmla="*/ 94 h 164"/>
                <a:gd name="T70" fmla="*/ 325 w 353"/>
                <a:gd name="T71" fmla="*/ 94 h 164"/>
                <a:gd name="T72" fmla="*/ 337 w 353"/>
                <a:gd name="T73" fmla="*/ 98 h 164"/>
                <a:gd name="T74" fmla="*/ 349 w 353"/>
                <a:gd name="T75" fmla="*/ 86 h 164"/>
                <a:gd name="T76" fmla="*/ 349 w 353"/>
                <a:gd name="T77" fmla="*/ 74 h 164"/>
                <a:gd name="T78" fmla="*/ 341 w 353"/>
                <a:gd name="T79" fmla="*/ 82 h 164"/>
                <a:gd name="T80" fmla="*/ 337 w 353"/>
                <a:gd name="T81" fmla="*/ 70 h 164"/>
                <a:gd name="T82" fmla="*/ 314 w 353"/>
                <a:gd name="T83" fmla="*/ 55 h 164"/>
                <a:gd name="T84" fmla="*/ 317 w 353"/>
                <a:gd name="T85" fmla="*/ 62 h 164"/>
                <a:gd name="T86" fmla="*/ 325 w 353"/>
                <a:gd name="T87" fmla="*/ 66 h 164"/>
                <a:gd name="T88" fmla="*/ 337 w 353"/>
                <a:gd name="T89" fmla="*/ 59 h 164"/>
                <a:gd name="T90" fmla="*/ 346 w 353"/>
                <a:gd name="T91" fmla="*/ 59 h 164"/>
                <a:gd name="T92" fmla="*/ 347 w 353"/>
                <a:gd name="T93" fmla="*/ 57 h 164"/>
                <a:gd name="T94" fmla="*/ 341 w 353"/>
                <a:gd name="T95" fmla="*/ 47 h 164"/>
                <a:gd name="T96" fmla="*/ 345 w 353"/>
                <a:gd name="T97" fmla="*/ 23 h 164"/>
                <a:gd name="T98" fmla="*/ 329 w 353"/>
                <a:gd name="T99" fmla="*/ 23 h 164"/>
                <a:gd name="T100" fmla="*/ 321 w 353"/>
                <a:gd name="T101" fmla="*/ 16 h 164"/>
                <a:gd name="T102" fmla="*/ 333 w 353"/>
                <a:gd name="T103" fmla="*/ 16 h 164"/>
                <a:gd name="T104" fmla="*/ 325 w 353"/>
                <a:gd name="T105" fmla="*/ 12 h 164"/>
                <a:gd name="T106" fmla="*/ 325 w 353"/>
                <a:gd name="T107" fmla="*/ 4 h 164"/>
                <a:gd name="T108" fmla="*/ 106 w 353"/>
                <a:gd name="T109" fmla="*/ 0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353" h="164">
                  <a:moveTo>
                    <a:pt x="106" y="15"/>
                  </a:moveTo>
                  <a:cubicBezTo>
                    <a:pt x="103" y="22"/>
                    <a:pt x="103" y="22"/>
                    <a:pt x="103" y="22"/>
                  </a:cubicBezTo>
                  <a:cubicBezTo>
                    <a:pt x="97" y="22"/>
                    <a:pt x="97" y="22"/>
                    <a:pt x="97" y="22"/>
                  </a:cubicBezTo>
                  <a:cubicBezTo>
                    <a:pt x="95" y="25"/>
                    <a:pt x="95" y="25"/>
                    <a:pt x="95" y="25"/>
                  </a:cubicBezTo>
                  <a:cubicBezTo>
                    <a:pt x="94" y="26"/>
                    <a:pt x="94" y="27"/>
                    <a:pt x="94" y="28"/>
                  </a:cubicBezTo>
                  <a:cubicBezTo>
                    <a:pt x="94" y="29"/>
                    <a:pt x="94" y="29"/>
                    <a:pt x="94" y="29"/>
                  </a:cubicBezTo>
                  <a:cubicBezTo>
                    <a:pt x="84" y="34"/>
                    <a:pt x="84" y="34"/>
                    <a:pt x="84" y="34"/>
                  </a:cubicBezTo>
                  <a:cubicBezTo>
                    <a:pt x="66" y="34"/>
                    <a:pt x="66" y="34"/>
                    <a:pt x="66" y="34"/>
                  </a:cubicBezTo>
                  <a:cubicBezTo>
                    <a:pt x="50" y="41"/>
                    <a:pt x="50" y="41"/>
                    <a:pt x="50" y="41"/>
                  </a:cubicBezTo>
                  <a:cubicBezTo>
                    <a:pt x="50" y="45"/>
                    <a:pt x="50" y="45"/>
                    <a:pt x="50" y="45"/>
                  </a:cubicBezTo>
                  <a:cubicBezTo>
                    <a:pt x="46" y="45"/>
                    <a:pt x="46" y="45"/>
                    <a:pt x="46" y="45"/>
                  </a:cubicBezTo>
                  <a:cubicBezTo>
                    <a:pt x="42" y="48"/>
                    <a:pt x="42" y="48"/>
                    <a:pt x="42" y="48"/>
                  </a:cubicBezTo>
                  <a:cubicBezTo>
                    <a:pt x="39" y="48"/>
                    <a:pt x="39" y="48"/>
                    <a:pt x="39" y="48"/>
                  </a:cubicBezTo>
                  <a:cubicBezTo>
                    <a:pt x="31" y="52"/>
                    <a:pt x="31" y="52"/>
                    <a:pt x="31" y="52"/>
                  </a:cubicBezTo>
                  <a:cubicBezTo>
                    <a:pt x="27" y="58"/>
                    <a:pt x="27" y="58"/>
                    <a:pt x="27" y="58"/>
                  </a:cubicBezTo>
                  <a:cubicBezTo>
                    <a:pt x="19" y="58"/>
                    <a:pt x="19" y="58"/>
                    <a:pt x="19" y="58"/>
                  </a:cubicBezTo>
                  <a:cubicBezTo>
                    <a:pt x="15" y="61"/>
                    <a:pt x="15" y="61"/>
                    <a:pt x="15" y="61"/>
                  </a:cubicBezTo>
                  <a:cubicBezTo>
                    <a:pt x="15" y="61"/>
                    <a:pt x="9" y="65"/>
                    <a:pt x="7" y="65"/>
                  </a:cubicBezTo>
                  <a:cubicBezTo>
                    <a:pt x="5" y="65"/>
                    <a:pt x="4" y="68"/>
                    <a:pt x="3" y="70"/>
                  </a:cubicBezTo>
                  <a:cubicBezTo>
                    <a:pt x="3" y="70"/>
                    <a:pt x="3" y="70"/>
                    <a:pt x="3" y="70"/>
                  </a:cubicBezTo>
                  <a:cubicBezTo>
                    <a:pt x="1" y="72"/>
                    <a:pt x="1" y="72"/>
                    <a:pt x="1" y="72"/>
                  </a:cubicBezTo>
                  <a:cubicBezTo>
                    <a:pt x="0" y="73"/>
                    <a:pt x="0" y="73"/>
                    <a:pt x="0" y="73"/>
                  </a:cubicBezTo>
                  <a:cubicBezTo>
                    <a:pt x="0" y="73"/>
                    <a:pt x="0" y="74"/>
                    <a:pt x="0" y="75"/>
                  </a:cubicBezTo>
                  <a:cubicBezTo>
                    <a:pt x="0" y="78"/>
                    <a:pt x="0" y="78"/>
                    <a:pt x="0" y="78"/>
                  </a:cubicBezTo>
                  <a:cubicBezTo>
                    <a:pt x="55" y="78"/>
                    <a:pt x="55" y="78"/>
                    <a:pt x="55" y="78"/>
                  </a:cubicBezTo>
                  <a:cubicBezTo>
                    <a:pt x="73" y="74"/>
                    <a:pt x="73" y="74"/>
                    <a:pt x="73" y="74"/>
                  </a:cubicBezTo>
                  <a:cubicBezTo>
                    <a:pt x="73" y="74"/>
                    <a:pt x="73" y="74"/>
                    <a:pt x="73" y="74"/>
                  </a:cubicBezTo>
                  <a:cubicBezTo>
                    <a:pt x="70" y="74"/>
                    <a:pt x="70" y="74"/>
                    <a:pt x="70" y="74"/>
                  </a:cubicBezTo>
                  <a:cubicBezTo>
                    <a:pt x="73" y="72"/>
                    <a:pt x="73" y="72"/>
                    <a:pt x="73" y="72"/>
                  </a:cubicBezTo>
                  <a:cubicBezTo>
                    <a:pt x="73" y="72"/>
                    <a:pt x="74" y="71"/>
                    <a:pt x="75" y="71"/>
                  </a:cubicBezTo>
                  <a:cubicBezTo>
                    <a:pt x="76" y="71"/>
                    <a:pt x="78" y="70"/>
                    <a:pt x="95" y="70"/>
                  </a:cubicBezTo>
                  <a:cubicBezTo>
                    <a:pt x="109" y="70"/>
                    <a:pt x="127" y="70"/>
                    <a:pt x="140" y="71"/>
                  </a:cubicBezTo>
                  <a:cubicBezTo>
                    <a:pt x="140" y="71"/>
                    <a:pt x="140" y="71"/>
                    <a:pt x="140" y="71"/>
                  </a:cubicBezTo>
                  <a:cubicBezTo>
                    <a:pt x="154" y="78"/>
                    <a:pt x="154" y="78"/>
                    <a:pt x="154" y="78"/>
                  </a:cubicBezTo>
                  <a:cubicBezTo>
                    <a:pt x="165" y="88"/>
                    <a:pt x="165" y="88"/>
                    <a:pt x="165" y="88"/>
                  </a:cubicBezTo>
                  <a:cubicBezTo>
                    <a:pt x="193" y="88"/>
                    <a:pt x="193" y="88"/>
                    <a:pt x="193" y="88"/>
                  </a:cubicBezTo>
                  <a:cubicBezTo>
                    <a:pt x="198" y="90"/>
                    <a:pt x="198" y="90"/>
                    <a:pt x="198" y="90"/>
                  </a:cubicBezTo>
                  <a:cubicBezTo>
                    <a:pt x="206" y="95"/>
                    <a:pt x="206" y="95"/>
                    <a:pt x="206" y="95"/>
                  </a:cubicBezTo>
                  <a:cubicBezTo>
                    <a:pt x="211" y="99"/>
                    <a:pt x="211" y="99"/>
                    <a:pt x="211" y="99"/>
                  </a:cubicBezTo>
                  <a:cubicBezTo>
                    <a:pt x="211" y="107"/>
                    <a:pt x="211" y="107"/>
                    <a:pt x="211" y="107"/>
                  </a:cubicBezTo>
                  <a:cubicBezTo>
                    <a:pt x="220" y="114"/>
                    <a:pt x="220" y="114"/>
                    <a:pt x="220" y="114"/>
                  </a:cubicBezTo>
                  <a:cubicBezTo>
                    <a:pt x="226" y="122"/>
                    <a:pt x="226" y="122"/>
                    <a:pt x="226" y="122"/>
                  </a:cubicBezTo>
                  <a:cubicBezTo>
                    <a:pt x="230" y="125"/>
                    <a:pt x="230" y="125"/>
                    <a:pt x="230" y="125"/>
                  </a:cubicBezTo>
                  <a:cubicBezTo>
                    <a:pt x="230" y="125"/>
                    <a:pt x="230" y="125"/>
                    <a:pt x="230" y="125"/>
                  </a:cubicBezTo>
                  <a:cubicBezTo>
                    <a:pt x="239" y="132"/>
                    <a:pt x="239" y="132"/>
                    <a:pt x="239" y="132"/>
                  </a:cubicBezTo>
                  <a:cubicBezTo>
                    <a:pt x="239" y="144"/>
                    <a:pt x="239" y="144"/>
                    <a:pt x="239" y="144"/>
                  </a:cubicBezTo>
                  <a:cubicBezTo>
                    <a:pt x="254" y="163"/>
                    <a:pt x="254" y="163"/>
                    <a:pt x="254" y="163"/>
                  </a:cubicBezTo>
                  <a:cubicBezTo>
                    <a:pt x="255" y="163"/>
                    <a:pt x="255" y="163"/>
                    <a:pt x="255" y="163"/>
                  </a:cubicBezTo>
                  <a:cubicBezTo>
                    <a:pt x="255" y="163"/>
                    <a:pt x="255" y="163"/>
                    <a:pt x="255" y="163"/>
                  </a:cubicBezTo>
                  <a:cubicBezTo>
                    <a:pt x="255" y="163"/>
                    <a:pt x="255" y="163"/>
                    <a:pt x="255" y="163"/>
                  </a:cubicBezTo>
                  <a:cubicBezTo>
                    <a:pt x="255" y="163"/>
                    <a:pt x="255" y="163"/>
                    <a:pt x="255" y="163"/>
                  </a:cubicBezTo>
                  <a:cubicBezTo>
                    <a:pt x="255" y="164"/>
                    <a:pt x="255" y="164"/>
                    <a:pt x="255" y="164"/>
                  </a:cubicBezTo>
                  <a:cubicBezTo>
                    <a:pt x="271" y="160"/>
                    <a:pt x="271" y="160"/>
                    <a:pt x="271" y="160"/>
                  </a:cubicBezTo>
                  <a:cubicBezTo>
                    <a:pt x="271" y="152"/>
                    <a:pt x="271" y="152"/>
                    <a:pt x="271" y="152"/>
                  </a:cubicBezTo>
                  <a:cubicBezTo>
                    <a:pt x="278" y="141"/>
                    <a:pt x="278" y="141"/>
                    <a:pt x="278" y="141"/>
                  </a:cubicBezTo>
                  <a:cubicBezTo>
                    <a:pt x="298" y="133"/>
                    <a:pt x="298" y="133"/>
                    <a:pt x="298" y="133"/>
                  </a:cubicBezTo>
                  <a:cubicBezTo>
                    <a:pt x="314" y="133"/>
                    <a:pt x="314" y="133"/>
                    <a:pt x="314" y="133"/>
                  </a:cubicBezTo>
                  <a:cubicBezTo>
                    <a:pt x="325" y="125"/>
                    <a:pt x="325" y="125"/>
                    <a:pt x="325" y="125"/>
                  </a:cubicBezTo>
                  <a:cubicBezTo>
                    <a:pt x="325" y="121"/>
                    <a:pt x="325" y="121"/>
                    <a:pt x="325" y="121"/>
                  </a:cubicBezTo>
                  <a:cubicBezTo>
                    <a:pt x="325" y="113"/>
                    <a:pt x="325" y="113"/>
                    <a:pt x="325" y="113"/>
                  </a:cubicBezTo>
                  <a:cubicBezTo>
                    <a:pt x="317" y="113"/>
                    <a:pt x="317" y="113"/>
                    <a:pt x="317" y="113"/>
                  </a:cubicBezTo>
                  <a:cubicBezTo>
                    <a:pt x="317" y="117"/>
                    <a:pt x="317" y="117"/>
                    <a:pt x="317" y="117"/>
                  </a:cubicBezTo>
                  <a:cubicBezTo>
                    <a:pt x="314" y="117"/>
                    <a:pt x="314" y="117"/>
                    <a:pt x="314" y="117"/>
                  </a:cubicBezTo>
                  <a:cubicBezTo>
                    <a:pt x="314" y="113"/>
                    <a:pt x="314" y="113"/>
                    <a:pt x="314" y="113"/>
                  </a:cubicBezTo>
                  <a:cubicBezTo>
                    <a:pt x="317" y="109"/>
                    <a:pt x="317" y="109"/>
                    <a:pt x="317" y="109"/>
                  </a:cubicBezTo>
                  <a:cubicBezTo>
                    <a:pt x="317" y="105"/>
                    <a:pt x="317" y="105"/>
                    <a:pt x="317" y="105"/>
                  </a:cubicBezTo>
                  <a:cubicBezTo>
                    <a:pt x="321" y="102"/>
                    <a:pt x="321" y="102"/>
                    <a:pt x="321" y="102"/>
                  </a:cubicBezTo>
                  <a:cubicBezTo>
                    <a:pt x="321" y="98"/>
                    <a:pt x="321" y="98"/>
                    <a:pt x="321" y="98"/>
                  </a:cubicBezTo>
                  <a:cubicBezTo>
                    <a:pt x="310" y="94"/>
                    <a:pt x="310" y="94"/>
                    <a:pt x="310" y="94"/>
                  </a:cubicBezTo>
                  <a:cubicBezTo>
                    <a:pt x="317" y="94"/>
                    <a:pt x="317" y="94"/>
                    <a:pt x="317" y="94"/>
                  </a:cubicBezTo>
                  <a:cubicBezTo>
                    <a:pt x="321" y="90"/>
                    <a:pt x="321" y="90"/>
                    <a:pt x="321" y="90"/>
                  </a:cubicBezTo>
                  <a:cubicBezTo>
                    <a:pt x="325" y="94"/>
                    <a:pt x="325" y="94"/>
                    <a:pt x="325" y="94"/>
                  </a:cubicBezTo>
                  <a:cubicBezTo>
                    <a:pt x="329" y="98"/>
                    <a:pt x="329" y="98"/>
                    <a:pt x="329" y="98"/>
                  </a:cubicBezTo>
                  <a:cubicBezTo>
                    <a:pt x="337" y="98"/>
                    <a:pt x="337" y="98"/>
                    <a:pt x="337" y="98"/>
                  </a:cubicBezTo>
                  <a:cubicBezTo>
                    <a:pt x="341" y="98"/>
                    <a:pt x="341" y="98"/>
                    <a:pt x="341" y="98"/>
                  </a:cubicBezTo>
                  <a:cubicBezTo>
                    <a:pt x="349" y="86"/>
                    <a:pt x="349" y="86"/>
                    <a:pt x="349" y="86"/>
                  </a:cubicBezTo>
                  <a:cubicBezTo>
                    <a:pt x="353" y="86"/>
                    <a:pt x="353" y="86"/>
                    <a:pt x="353" y="86"/>
                  </a:cubicBezTo>
                  <a:cubicBezTo>
                    <a:pt x="349" y="74"/>
                    <a:pt x="349" y="74"/>
                    <a:pt x="349" y="74"/>
                  </a:cubicBezTo>
                  <a:cubicBezTo>
                    <a:pt x="349" y="70"/>
                    <a:pt x="349" y="70"/>
                    <a:pt x="349" y="70"/>
                  </a:cubicBezTo>
                  <a:cubicBezTo>
                    <a:pt x="341" y="82"/>
                    <a:pt x="341" y="82"/>
                    <a:pt x="341" y="82"/>
                  </a:cubicBezTo>
                  <a:cubicBezTo>
                    <a:pt x="337" y="78"/>
                    <a:pt x="337" y="78"/>
                    <a:pt x="337" y="78"/>
                  </a:cubicBezTo>
                  <a:cubicBezTo>
                    <a:pt x="337" y="70"/>
                    <a:pt x="337" y="70"/>
                    <a:pt x="337" y="70"/>
                  </a:cubicBezTo>
                  <a:cubicBezTo>
                    <a:pt x="317" y="70"/>
                    <a:pt x="317" y="70"/>
                    <a:pt x="317" y="70"/>
                  </a:cubicBezTo>
                  <a:cubicBezTo>
                    <a:pt x="314" y="55"/>
                    <a:pt x="314" y="55"/>
                    <a:pt x="314" y="55"/>
                  </a:cubicBezTo>
                  <a:cubicBezTo>
                    <a:pt x="317" y="55"/>
                    <a:pt x="317" y="55"/>
                    <a:pt x="317" y="55"/>
                  </a:cubicBezTo>
                  <a:cubicBezTo>
                    <a:pt x="317" y="62"/>
                    <a:pt x="317" y="62"/>
                    <a:pt x="317" y="62"/>
                  </a:cubicBezTo>
                  <a:cubicBezTo>
                    <a:pt x="321" y="66"/>
                    <a:pt x="321" y="66"/>
                    <a:pt x="321" y="66"/>
                  </a:cubicBezTo>
                  <a:cubicBezTo>
                    <a:pt x="325" y="66"/>
                    <a:pt x="325" y="66"/>
                    <a:pt x="325" y="66"/>
                  </a:cubicBezTo>
                  <a:cubicBezTo>
                    <a:pt x="333" y="59"/>
                    <a:pt x="333" y="59"/>
                    <a:pt x="333" y="59"/>
                  </a:cubicBezTo>
                  <a:cubicBezTo>
                    <a:pt x="337" y="59"/>
                    <a:pt x="337" y="59"/>
                    <a:pt x="337" y="59"/>
                  </a:cubicBezTo>
                  <a:cubicBezTo>
                    <a:pt x="341" y="59"/>
                    <a:pt x="341" y="59"/>
                    <a:pt x="341" y="59"/>
                  </a:cubicBezTo>
                  <a:cubicBezTo>
                    <a:pt x="346" y="59"/>
                    <a:pt x="346" y="59"/>
                    <a:pt x="346" y="59"/>
                  </a:cubicBezTo>
                  <a:cubicBezTo>
                    <a:pt x="346" y="57"/>
                    <a:pt x="346" y="57"/>
                    <a:pt x="346" y="57"/>
                  </a:cubicBezTo>
                  <a:cubicBezTo>
                    <a:pt x="347" y="57"/>
                    <a:pt x="347" y="57"/>
                    <a:pt x="347" y="57"/>
                  </a:cubicBezTo>
                  <a:cubicBezTo>
                    <a:pt x="345" y="47"/>
                    <a:pt x="345" y="47"/>
                    <a:pt x="345" y="47"/>
                  </a:cubicBezTo>
                  <a:cubicBezTo>
                    <a:pt x="341" y="47"/>
                    <a:pt x="341" y="47"/>
                    <a:pt x="341" y="47"/>
                  </a:cubicBezTo>
                  <a:cubicBezTo>
                    <a:pt x="345" y="35"/>
                    <a:pt x="345" y="35"/>
                    <a:pt x="345" y="35"/>
                  </a:cubicBezTo>
                  <a:cubicBezTo>
                    <a:pt x="345" y="23"/>
                    <a:pt x="345" y="23"/>
                    <a:pt x="345" y="23"/>
                  </a:cubicBezTo>
                  <a:cubicBezTo>
                    <a:pt x="333" y="23"/>
                    <a:pt x="333" y="23"/>
                    <a:pt x="333" y="23"/>
                  </a:cubicBezTo>
                  <a:cubicBezTo>
                    <a:pt x="329" y="23"/>
                    <a:pt x="329" y="23"/>
                    <a:pt x="329" y="23"/>
                  </a:cubicBezTo>
                  <a:cubicBezTo>
                    <a:pt x="321" y="20"/>
                    <a:pt x="321" y="20"/>
                    <a:pt x="321" y="20"/>
                  </a:cubicBezTo>
                  <a:cubicBezTo>
                    <a:pt x="321" y="16"/>
                    <a:pt x="321" y="16"/>
                    <a:pt x="321" y="16"/>
                  </a:cubicBezTo>
                  <a:cubicBezTo>
                    <a:pt x="329" y="16"/>
                    <a:pt x="329" y="16"/>
                    <a:pt x="329" y="16"/>
                  </a:cubicBezTo>
                  <a:cubicBezTo>
                    <a:pt x="333" y="16"/>
                    <a:pt x="333" y="16"/>
                    <a:pt x="333" y="16"/>
                  </a:cubicBezTo>
                  <a:cubicBezTo>
                    <a:pt x="329" y="12"/>
                    <a:pt x="329" y="12"/>
                    <a:pt x="329" y="12"/>
                  </a:cubicBezTo>
                  <a:cubicBezTo>
                    <a:pt x="325" y="12"/>
                    <a:pt x="325" y="12"/>
                    <a:pt x="325" y="12"/>
                  </a:cubicBezTo>
                  <a:cubicBezTo>
                    <a:pt x="325" y="8"/>
                    <a:pt x="325" y="8"/>
                    <a:pt x="325" y="8"/>
                  </a:cubicBezTo>
                  <a:cubicBezTo>
                    <a:pt x="325" y="4"/>
                    <a:pt x="325" y="4"/>
                    <a:pt x="325" y="4"/>
                  </a:cubicBezTo>
                  <a:cubicBezTo>
                    <a:pt x="329" y="0"/>
                    <a:pt x="329" y="0"/>
                    <a:pt x="329" y="0"/>
                  </a:cubicBezTo>
                  <a:cubicBezTo>
                    <a:pt x="106" y="0"/>
                    <a:pt x="106" y="0"/>
                    <a:pt x="106" y="0"/>
                  </a:cubicBezTo>
                  <a:lnTo>
                    <a:pt x="106" y="15"/>
                  </a:lnTo>
                  <a:close/>
                </a:path>
              </a:pathLst>
            </a:custGeom>
            <a:solidFill>
              <a:srgbClr val="084A9C"/>
            </a:solidFill>
            <a:ln w="9525">
              <a:solidFill>
                <a:schemeClr val="tx1"/>
              </a:solidFill>
              <a:round/>
              <a:headEnd/>
              <a:tailEnd/>
            </a:ln>
            <a:extLst/>
          </p:spPr>
          <p:txBody>
            <a:bodyPr/>
            <a:lstStyle/>
            <a:p>
              <a:pPr>
                <a:defRPr/>
              </a:pPr>
              <a:endParaRPr lang="en-GB" dirty="0">
                <a:solidFill>
                  <a:prstClr val="black"/>
                </a:solidFill>
                <a:latin typeface="Arial" pitchFamily="34" charset="0"/>
                <a:ea typeface="ＭＳ Ｐゴシック"/>
                <a:cs typeface="ＭＳ Ｐゴシック"/>
              </a:endParaRPr>
            </a:p>
          </p:txBody>
        </p:sp>
        <p:sp>
          <p:nvSpPr>
            <p:cNvPr id="14" name="Freeform 11"/>
            <p:cNvSpPr>
              <a:spLocks/>
            </p:cNvSpPr>
            <p:nvPr/>
          </p:nvSpPr>
          <p:spPr bwMode="auto">
            <a:xfrm>
              <a:off x="3287819" y="3027221"/>
              <a:ext cx="358030" cy="294638"/>
            </a:xfrm>
            <a:custGeom>
              <a:avLst/>
              <a:gdLst>
                <a:gd name="T0" fmla="*/ 200 w 200"/>
                <a:gd name="T1" fmla="*/ 93 h 165"/>
                <a:gd name="T2" fmla="*/ 199 w 200"/>
                <a:gd name="T3" fmla="*/ 93 h 165"/>
                <a:gd name="T4" fmla="*/ 184 w 200"/>
                <a:gd name="T5" fmla="*/ 62 h 165"/>
                <a:gd name="T6" fmla="*/ 175 w 200"/>
                <a:gd name="T7" fmla="*/ 55 h 165"/>
                <a:gd name="T8" fmla="*/ 165 w 200"/>
                <a:gd name="T9" fmla="*/ 44 h 165"/>
                <a:gd name="T10" fmla="*/ 156 w 200"/>
                <a:gd name="T11" fmla="*/ 29 h 165"/>
                <a:gd name="T12" fmla="*/ 143 w 200"/>
                <a:gd name="T13" fmla="*/ 20 h 165"/>
                <a:gd name="T14" fmla="*/ 110 w 200"/>
                <a:gd name="T15" fmla="*/ 18 h 165"/>
                <a:gd name="T16" fmla="*/ 85 w 200"/>
                <a:gd name="T17" fmla="*/ 1 h 165"/>
                <a:gd name="T18" fmla="*/ 40 w 200"/>
                <a:gd name="T19" fmla="*/ 0 h 165"/>
                <a:gd name="T20" fmla="*/ 18 w 200"/>
                <a:gd name="T21" fmla="*/ 2 h 165"/>
                <a:gd name="T22" fmla="*/ 18 w 200"/>
                <a:gd name="T23" fmla="*/ 4 h 165"/>
                <a:gd name="T24" fmla="*/ 18 w 200"/>
                <a:gd name="T25" fmla="*/ 4 h 165"/>
                <a:gd name="T26" fmla="*/ 0 w 200"/>
                <a:gd name="T27" fmla="*/ 8 h 165"/>
                <a:gd name="T28" fmla="*/ 15 w 200"/>
                <a:gd name="T29" fmla="*/ 41 h 165"/>
                <a:gd name="T30" fmla="*/ 26 w 200"/>
                <a:gd name="T31" fmla="*/ 56 h 165"/>
                <a:gd name="T32" fmla="*/ 37 w 200"/>
                <a:gd name="T33" fmla="*/ 70 h 165"/>
                <a:gd name="T34" fmla="*/ 44 w 200"/>
                <a:gd name="T35" fmla="*/ 80 h 165"/>
                <a:gd name="T36" fmla="*/ 54 w 200"/>
                <a:gd name="T37" fmla="*/ 85 h 165"/>
                <a:gd name="T38" fmla="*/ 60 w 200"/>
                <a:gd name="T39" fmla="*/ 94 h 165"/>
                <a:gd name="T40" fmla="*/ 68 w 200"/>
                <a:gd name="T41" fmla="*/ 108 h 165"/>
                <a:gd name="T42" fmla="*/ 77 w 200"/>
                <a:gd name="T43" fmla="*/ 117 h 165"/>
                <a:gd name="T44" fmla="*/ 84 w 200"/>
                <a:gd name="T45" fmla="*/ 141 h 165"/>
                <a:gd name="T46" fmla="*/ 90 w 200"/>
                <a:gd name="T47" fmla="*/ 153 h 165"/>
                <a:gd name="T48" fmla="*/ 102 w 200"/>
                <a:gd name="T49" fmla="*/ 163 h 165"/>
                <a:gd name="T50" fmla="*/ 105 w 200"/>
                <a:gd name="T51" fmla="*/ 165 h 165"/>
                <a:gd name="T52" fmla="*/ 99 w 200"/>
                <a:gd name="T53" fmla="*/ 156 h 165"/>
                <a:gd name="T54" fmla="*/ 122 w 200"/>
                <a:gd name="T55" fmla="*/ 156 h 165"/>
                <a:gd name="T56" fmla="*/ 141 w 200"/>
                <a:gd name="T57" fmla="*/ 145 h 165"/>
                <a:gd name="T58" fmla="*/ 145 w 200"/>
                <a:gd name="T59" fmla="*/ 141 h 165"/>
                <a:gd name="T60" fmla="*/ 157 w 200"/>
                <a:gd name="T61" fmla="*/ 133 h 165"/>
                <a:gd name="T62" fmla="*/ 161 w 200"/>
                <a:gd name="T63" fmla="*/ 125 h 165"/>
                <a:gd name="T64" fmla="*/ 165 w 200"/>
                <a:gd name="T65" fmla="*/ 117 h 165"/>
                <a:gd name="T66" fmla="*/ 173 w 200"/>
                <a:gd name="T67" fmla="*/ 106 h 165"/>
                <a:gd name="T68" fmla="*/ 184 w 200"/>
                <a:gd name="T69" fmla="*/ 98 h 165"/>
                <a:gd name="T70" fmla="*/ 200 w 200"/>
                <a:gd name="T71" fmla="*/ 93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00" h="165">
                  <a:moveTo>
                    <a:pt x="200" y="93"/>
                  </a:moveTo>
                  <a:cubicBezTo>
                    <a:pt x="200" y="93"/>
                    <a:pt x="200" y="93"/>
                    <a:pt x="200" y="93"/>
                  </a:cubicBezTo>
                  <a:cubicBezTo>
                    <a:pt x="200" y="93"/>
                    <a:pt x="200" y="93"/>
                    <a:pt x="200" y="93"/>
                  </a:cubicBezTo>
                  <a:cubicBezTo>
                    <a:pt x="199" y="93"/>
                    <a:pt x="199" y="93"/>
                    <a:pt x="199" y="93"/>
                  </a:cubicBezTo>
                  <a:cubicBezTo>
                    <a:pt x="184" y="74"/>
                    <a:pt x="184" y="74"/>
                    <a:pt x="184" y="74"/>
                  </a:cubicBezTo>
                  <a:cubicBezTo>
                    <a:pt x="184" y="62"/>
                    <a:pt x="184" y="62"/>
                    <a:pt x="184" y="62"/>
                  </a:cubicBezTo>
                  <a:cubicBezTo>
                    <a:pt x="175" y="55"/>
                    <a:pt x="175" y="55"/>
                    <a:pt x="175" y="55"/>
                  </a:cubicBezTo>
                  <a:cubicBezTo>
                    <a:pt x="175" y="55"/>
                    <a:pt x="175" y="55"/>
                    <a:pt x="175" y="55"/>
                  </a:cubicBezTo>
                  <a:cubicBezTo>
                    <a:pt x="171" y="52"/>
                    <a:pt x="171" y="52"/>
                    <a:pt x="171" y="52"/>
                  </a:cubicBezTo>
                  <a:cubicBezTo>
                    <a:pt x="165" y="44"/>
                    <a:pt x="165" y="44"/>
                    <a:pt x="165" y="44"/>
                  </a:cubicBezTo>
                  <a:cubicBezTo>
                    <a:pt x="156" y="37"/>
                    <a:pt x="156" y="37"/>
                    <a:pt x="156" y="37"/>
                  </a:cubicBezTo>
                  <a:cubicBezTo>
                    <a:pt x="156" y="29"/>
                    <a:pt x="156" y="29"/>
                    <a:pt x="156" y="29"/>
                  </a:cubicBezTo>
                  <a:cubicBezTo>
                    <a:pt x="151" y="25"/>
                    <a:pt x="151" y="25"/>
                    <a:pt x="151" y="25"/>
                  </a:cubicBezTo>
                  <a:cubicBezTo>
                    <a:pt x="143" y="20"/>
                    <a:pt x="143" y="20"/>
                    <a:pt x="143" y="20"/>
                  </a:cubicBezTo>
                  <a:cubicBezTo>
                    <a:pt x="138" y="18"/>
                    <a:pt x="138" y="18"/>
                    <a:pt x="138" y="18"/>
                  </a:cubicBezTo>
                  <a:cubicBezTo>
                    <a:pt x="110" y="18"/>
                    <a:pt x="110" y="18"/>
                    <a:pt x="110" y="18"/>
                  </a:cubicBezTo>
                  <a:cubicBezTo>
                    <a:pt x="99" y="8"/>
                    <a:pt x="99" y="8"/>
                    <a:pt x="99" y="8"/>
                  </a:cubicBezTo>
                  <a:cubicBezTo>
                    <a:pt x="85" y="1"/>
                    <a:pt x="85" y="1"/>
                    <a:pt x="85" y="1"/>
                  </a:cubicBezTo>
                  <a:cubicBezTo>
                    <a:pt x="85" y="1"/>
                    <a:pt x="85" y="1"/>
                    <a:pt x="85" y="1"/>
                  </a:cubicBezTo>
                  <a:cubicBezTo>
                    <a:pt x="72" y="0"/>
                    <a:pt x="54" y="0"/>
                    <a:pt x="40" y="0"/>
                  </a:cubicBezTo>
                  <a:cubicBezTo>
                    <a:pt x="23" y="0"/>
                    <a:pt x="21" y="1"/>
                    <a:pt x="20" y="1"/>
                  </a:cubicBezTo>
                  <a:cubicBezTo>
                    <a:pt x="19" y="1"/>
                    <a:pt x="18" y="2"/>
                    <a:pt x="18" y="2"/>
                  </a:cubicBezTo>
                  <a:cubicBezTo>
                    <a:pt x="15" y="4"/>
                    <a:pt x="15" y="4"/>
                    <a:pt x="15" y="4"/>
                  </a:cubicBezTo>
                  <a:cubicBezTo>
                    <a:pt x="18" y="4"/>
                    <a:pt x="18" y="4"/>
                    <a:pt x="18" y="4"/>
                  </a:cubicBezTo>
                  <a:cubicBezTo>
                    <a:pt x="18" y="4"/>
                    <a:pt x="18" y="4"/>
                    <a:pt x="18" y="4"/>
                  </a:cubicBezTo>
                  <a:cubicBezTo>
                    <a:pt x="18" y="4"/>
                    <a:pt x="18" y="4"/>
                    <a:pt x="18" y="4"/>
                  </a:cubicBezTo>
                  <a:cubicBezTo>
                    <a:pt x="0" y="8"/>
                    <a:pt x="0" y="8"/>
                    <a:pt x="0" y="8"/>
                  </a:cubicBezTo>
                  <a:cubicBezTo>
                    <a:pt x="0" y="8"/>
                    <a:pt x="0" y="8"/>
                    <a:pt x="0" y="8"/>
                  </a:cubicBezTo>
                  <a:cubicBezTo>
                    <a:pt x="0" y="25"/>
                    <a:pt x="0" y="25"/>
                    <a:pt x="0" y="25"/>
                  </a:cubicBezTo>
                  <a:cubicBezTo>
                    <a:pt x="15" y="41"/>
                    <a:pt x="15" y="41"/>
                    <a:pt x="15" y="41"/>
                  </a:cubicBezTo>
                  <a:cubicBezTo>
                    <a:pt x="25" y="44"/>
                    <a:pt x="25" y="44"/>
                    <a:pt x="25" y="44"/>
                  </a:cubicBezTo>
                  <a:cubicBezTo>
                    <a:pt x="26" y="56"/>
                    <a:pt x="26" y="56"/>
                    <a:pt x="26" y="56"/>
                  </a:cubicBezTo>
                  <a:cubicBezTo>
                    <a:pt x="29" y="65"/>
                    <a:pt x="29" y="65"/>
                    <a:pt x="29" y="65"/>
                  </a:cubicBezTo>
                  <a:cubicBezTo>
                    <a:pt x="37" y="70"/>
                    <a:pt x="37" y="70"/>
                    <a:pt x="37" y="70"/>
                  </a:cubicBezTo>
                  <a:cubicBezTo>
                    <a:pt x="37" y="76"/>
                    <a:pt x="37" y="76"/>
                    <a:pt x="37" y="76"/>
                  </a:cubicBezTo>
                  <a:cubicBezTo>
                    <a:pt x="44" y="80"/>
                    <a:pt x="44" y="80"/>
                    <a:pt x="44" y="80"/>
                  </a:cubicBezTo>
                  <a:cubicBezTo>
                    <a:pt x="49" y="80"/>
                    <a:pt x="49" y="80"/>
                    <a:pt x="49" y="80"/>
                  </a:cubicBezTo>
                  <a:cubicBezTo>
                    <a:pt x="54" y="85"/>
                    <a:pt x="54" y="85"/>
                    <a:pt x="54" y="85"/>
                  </a:cubicBezTo>
                  <a:cubicBezTo>
                    <a:pt x="54" y="94"/>
                    <a:pt x="54" y="94"/>
                    <a:pt x="54" y="94"/>
                  </a:cubicBezTo>
                  <a:cubicBezTo>
                    <a:pt x="60" y="94"/>
                    <a:pt x="60" y="94"/>
                    <a:pt x="60" y="94"/>
                  </a:cubicBezTo>
                  <a:cubicBezTo>
                    <a:pt x="60" y="103"/>
                    <a:pt x="60" y="103"/>
                    <a:pt x="60" y="103"/>
                  </a:cubicBezTo>
                  <a:cubicBezTo>
                    <a:pt x="68" y="108"/>
                    <a:pt x="68" y="108"/>
                    <a:pt x="68" y="108"/>
                  </a:cubicBezTo>
                  <a:cubicBezTo>
                    <a:pt x="73" y="113"/>
                    <a:pt x="73" y="113"/>
                    <a:pt x="73" y="113"/>
                  </a:cubicBezTo>
                  <a:cubicBezTo>
                    <a:pt x="77" y="117"/>
                    <a:pt x="77" y="117"/>
                    <a:pt x="77" y="117"/>
                  </a:cubicBezTo>
                  <a:cubicBezTo>
                    <a:pt x="77" y="134"/>
                    <a:pt x="77" y="134"/>
                    <a:pt x="77" y="134"/>
                  </a:cubicBezTo>
                  <a:cubicBezTo>
                    <a:pt x="84" y="141"/>
                    <a:pt x="84" y="141"/>
                    <a:pt x="84" y="141"/>
                  </a:cubicBezTo>
                  <a:cubicBezTo>
                    <a:pt x="84" y="149"/>
                    <a:pt x="84" y="149"/>
                    <a:pt x="84" y="149"/>
                  </a:cubicBezTo>
                  <a:cubicBezTo>
                    <a:pt x="90" y="153"/>
                    <a:pt x="90" y="153"/>
                    <a:pt x="90" y="153"/>
                  </a:cubicBezTo>
                  <a:cubicBezTo>
                    <a:pt x="95" y="153"/>
                    <a:pt x="95" y="153"/>
                    <a:pt x="95" y="153"/>
                  </a:cubicBezTo>
                  <a:cubicBezTo>
                    <a:pt x="102" y="163"/>
                    <a:pt x="102" y="163"/>
                    <a:pt x="102" y="163"/>
                  </a:cubicBezTo>
                  <a:cubicBezTo>
                    <a:pt x="104" y="165"/>
                    <a:pt x="104" y="165"/>
                    <a:pt x="104" y="165"/>
                  </a:cubicBezTo>
                  <a:cubicBezTo>
                    <a:pt x="105" y="165"/>
                    <a:pt x="105" y="165"/>
                    <a:pt x="105" y="165"/>
                  </a:cubicBezTo>
                  <a:cubicBezTo>
                    <a:pt x="102" y="160"/>
                    <a:pt x="102" y="160"/>
                    <a:pt x="102" y="160"/>
                  </a:cubicBezTo>
                  <a:cubicBezTo>
                    <a:pt x="99" y="156"/>
                    <a:pt x="99" y="156"/>
                    <a:pt x="99" y="156"/>
                  </a:cubicBezTo>
                  <a:cubicBezTo>
                    <a:pt x="102" y="156"/>
                    <a:pt x="102" y="156"/>
                    <a:pt x="102" y="156"/>
                  </a:cubicBezTo>
                  <a:cubicBezTo>
                    <a:pt x="122" y="156"/>
                    <a:pt x="122" y="156"/>
                    <a:pt x="122" y="156"/>
                  </a:cubicBezTo>
                  <a:cubicBezTo>
                    <a:pt x="126" y="156"/>
                    <a:pt x="126" y="156"/>
                    <a:pt x="126" y="156"/>
                  </a:cubicBezTo>
                  <a:cubicBezTo>
                    <a:pt x="141" y="145"/>
                    <a:pt x="141" y="145"/>
                    <a:pt x="141" y="145"/>
                  </a:cubicBezTo>
                  <a:cubicBezTo>
                    <a:pt x="145" y="145"/>
                    <a:pt x="145" y="145"/>
                    <a:pt x="145" y="145"/>
                  </a:cubicBezTo>
                  <a:cubicBezTo>
                    <a:pt x="145" y="141"/>
                    <a:pt x="145" y="141"/>
                    <a:pt x="145" y="141"/>
                  </a:cubicBezTo>
                  <a:cubicBezTo>
                    <a:pt x="149" y="137"/>
                    <a:pt x="149" y="137"/>
                    <a:pt x="149" y="137"/>
                  </a:cubicBezTo>
                  <a:cubicBezTo>
                    <a:pt x="157" y="133"/>
                    <a:pt x="157" y="133"/>
                    <a:pt x="157" y="133"/>
                  </a:cubicBezTo>
                  <a:cubicBezTo>
                    <a:pt x="161" y="129"/>
                    <a:pt x="161" y="129"/>
                    <a:pt x="161" y="129"/>
                  </a:cubicBezTo>
                  <a:cubicBezTo>
                    <a:pt x="161" y="125"/>
                    <a:pt x="161" y="125"/>
                    <a:pt x="161" y="125"/>
                  </a:cubicBezTo>
                  <a:cubicBezTo>
                    <a:pt x="161" y="121"/>
                    <a:pt x="161" y="121"/>
                    <a:pt x="161" y="121"/>
                  </a:cubicBezTo>
                  <a:cubicBezTo>
                    <a:pt x="165" y="117"/>
                    <a:pt x="165" y="117"/>
                    <a:pt x="165" y="117"/>
                  </a:cubicBezTo>
                  <a:cubicBezTo>
                    <a:pt x="169" y="110"/>
                    <a:pt x="169" y="110"/>
                    <a:pt x="169" y="110"/>
                  </a:cubicBezTo>
                  <a:cubicBezTo>
                    <a:pt x="173" y="106"/>
                    <a:pt x="173" y="106"/>
                    <a:pt x="173" y="106"/>
                  </a:cubicBezTo>
                  <a:cubicBezTo>
                    <a:pt x="184" y="102"/>
                    <a:pt x="184" y="102"/>
                    <a:pt x="184" y="102"/>
                  </a:cubicBezTo>
                  <a:cubicBezTo>
                    <a:pt x="184" y="98"/>
                    <a:pt x="184" y="98"/>
                    <a:pt x="184" y="98"/>
                  </a:cubicBezTo>
                  <a:cubicBezTo>
                    <a:pt x="200" y="94"/>
                    <a:pt x="200" y="94"/>
                    <a:pt x="200" y="94"/>
                  </a:cubicBezTo>
                  <a:cubicBezTo>
                    <a:pt x="200" y="93"/>
                    <a:pt x="200" y="93"/>
                    <a:pt x="200" y="93"/>
                  </a:cubicBezTo>
                  <a:close/>
                </a:path>
              </a:pathLst>
            </a:custGeom>
            <a:solidFill>
              <a:srgbClr val="084A9C"/>
            </a:solidFill>
            <a:ln w="9525">
              <a:solidFill>
                <a:schemeClr val="tx1"/>
              </a:solidFill>
              <a:round/>
              <a:headEnd/>
              <a:tailEnd/>
            </a:ln>
            <a:extLst/>
          </p:spPr>
          <p:txBody>
            <a:bodyPr/>
            <a:lstStyle/>
            <a:p>
              <a:pPr>
                <a:defRPr/>
              </a:pPr>
              <a:endParaRPr lang="en-GB" dirty="0">
                <a:solidFill>
                  <a:prstClr val="black"/>
                </a:solidFill>
                <a:latin typeface="Arial" pitchFamily="34" charset="0"/>
                <a:ea typeface="ＭＳ Ｐゴシック"/>
                <a:cs typeface="ＭＳ Ｐゴシック"/>
              </a:endParaRPr>
            </a:p>
          </p:txBody>
        </p:sp>
        <p:sp>
          <p:nvSpPr>
            <p:cNvPr id="15" name="Freeform 12"/>
            <p:cNvSpPr>
              <a:spLocks/>
            </p:cNvSpPr>
            <p:nvPr/>
          </p:nvSpPr>
          <p:spPr bwMode="auto">
            <a:xfrm>
              <a:off x="3116393" y="3041506"/>
              <a:ext cx="360708" cy="423207"/>
            </a:xfrm>
            <a:custGeom>
              <a:avLst/>
              <a:gdLst>
                <a:gd name="T0" fmla="*/ 396 w 404"/>
                <a:gd name="T1" fmla="*/ 310 h 474"/>
                <a:gd name="T2" fmla="*/ 382 w 404"/>
                <a:gd name="T3" fmla="*/ 290 h 474"/>
                <a:gd name="T4" fmla="*/ 372 w 404"/>
                <a:gd name="T5" fmla="*/ 290 h 474"/>
                <a:gd name="T6" fmla="*/ 360 w 404"/>
                <a:gd name="T7" fmla="*/ 282 h 474"/>
                <a:gd name="T8" fmla="*/ 360 w 404"/>
                <a:gd name="T9" fmla="*/ 266 h 474"/>
                <a:gd name="T10" fmla="*/ 346 w 404"/>
                <a:gd name="T11" fmla="*/ 252 h 474"/>
                <a:gd name="T12" fmla="*/ 346 w 404"/>
                <a:gd name="T13" fmla="*/ 218 h 474"/>
                <a:gd name="T14" fmla="*/ 338 w 404"/>
                <a:gd name="T15" fmla="*/ 210 h 474"/>
                <a:gd name="T16" fmla="*/ 328 w 404"/>
                <a:gd name="T17" fmla="*/ 200 h 474"/>
                <a:gd name="T18" fmla="*/ 312 w 404"/>
                <a:gd name="T19" fmla="*/ 190 h 474"/>
                <a:gd name="T20" fmla="*/ 312 w 404"/>
                <a:gd name="T21" fmla="*/ 172 h 474"/>
                <a:gd name="T22" fmla="*/ 300 w 404"/>
                <a:gd name="T23" fmla="*/ 172 h 474"/>
                <a:gd name="T24" fmla="*/ 300 w 404"/>
                <a:gd name="T25" fmla="*/ 154 h 474"/>
                <a:gd name="T26" fmla="*/ 290 w 404"/>
                <a:gd name="T27" fmla="*/ 144 h 474"/>
                <a:gd name="T28" fmla="*/ 280 w 404"/>
                <a:gd name="T29" fmla="*/ 144 h 474"/>
                <a:gd name="T30" fmla="*/ 266 w 404"/>
                <a:gd name="T31" fmla="*/ 136 h 474"/>
                <a:gd name="T32" fmla="*/ 266 w 404"/>
                <a:gd name="T33" fmla="*/ 124 h 474"/>
                <a:gd name="T34" fmla="*/ 250 w 404"/>
                <a:gd name="T35" fmla="*/ 114 h 474"/>
                <a:gd name="T36" fmla="*/ 244 w 404"/>
                <a:gd name="T37" fmla="*/ 96 h 474"/>
                <a:gd name="T38" fmla="*/ 242 w 404"/>
                <a:gd name="T39" fmla="*/ 72 h 474"/>
                <a:gd name="T40" fmla="*/ 222 w 404"/>
                <a:gd name="T41" fmla="*/ 66 h 474"/>
                <a:gd name="T42" fmla="*/ 192 w 404"/>
                <a:gd name="T43" fmla="*/ 34 h 474"/>
                <a:gd name="T44" fmla="*/ 192 w 404"/>
                <a:gd name="T45" fmla="*/ 0 h 474"/>
                <a:gd name="T46" fmla="*/ 192 w 404"/>
                <a:gd name="T47" fmla="*/ 0 h 474"/>
                <a:gd name="T48" fmla="*/ 82 w 404"/>
                <a:gd name="T49" fmla="*/ 0 h 474"/>
                <a:gd name="T50" fmla="*/ 82 w 404"/>
                <a:gd name="T51" fmla="*/ 0 h 474"/>
                <a:gd name="T52" fmla="*/ 0 w 404"/>
                <a:gd name="T53" fmla="*/ 0 h 474"/>
                <a:gd name="T54" fmla="*/ 0 w 404"/>
                <a:gd name="T55" fmla="*/ 18 h 474"/>
                <a:gd name="T56" fmla="*/ 8 w 404"/>
                <a:gd name="T57" fmla="*/ 44 h 474"/>
                <a:gd name="T58" fmla="*/ 8 w 404"/>
                <a:gd name="T59" fmla="*/ 126 h 474"/>
                <a:gd name="T60" fmla="*/ 16 w 404"/>
                <a:gd name="T61" fmla="*/ 142 h 474"/>
                <a:gd name="T62" fmla="*/ 16 w 404"/>
                <a:gd name="T63" fmla="*/ 154 h 474"/>
                <a:gd name="T64" fmla="*/ 28 w 404"/>
                <a:gd name="T65" fmla="*/ 180 h 474"/>
                <a:gd name="T66" fmla="*/ 28 w 404"/>
                <a:gd name="T67" fmla="*/ 232 h 474"/>
                <a:gd name="T68" fmla="*/ 40 w 404"/>
                <a:gd name="T69" fmla="*/ 264 h 474"/>
                <a:gd name="T70" fmla="*/ 40 w 404"/>
                <a:gd name="T71" fmla="*/ 432 h 474"/>
                <a:gd name="T72" fmla="*/ 42 w 404"/>
                <a:gd name="T73" fmla="*/ 434 h 474"/>
                <a:gd name="T74" fmla="*/ 50 w 404"/>
                <a:gd name="T75" fmla="*/ 448 h 474"/>
                <a:gd name="T76" fmla="*/ 68 w 404"/>
                <a:gd name="T77" fmla="*/ 458 h 474"/>
                <a:gd name="T78" fmla="*/ 154 w 404"/>
                <a:gd name="T79" fmla="*/ 458 h 474"/>
                <a:gd name="T80" fmla="*/ 174 w 404"/>
                <a:gd name="T81" fmla="*/ 474 h 474"/>
                <a:gd name="T82" fmla="*/ 296 w 404"/>
                <a:gd name="T83" fmla="*/ 474 h 474"/>
                <a:gd name="T84" fmla="*/ 308 w 404"/>
                <a:gd name="T85" fmla="*/ 454 h 474"/>
                <a:gd name="T86" fmla="*/ 314 w 404"/>
                <a:gd name="T87" fmla="*/ 448 h 474"/>
                <a:gd name="T88" fmla="*/ 328 w 404"/>
                <a:gd name="T89" fmla="*/ 442 h 474"/>
                <a:gd name="T90" fmla="*/ 374 w 404"/>
                <a:gd name="T91" fmla="*/ 344 h 474"/>
                <a:gd name="T92" fmla="*/ 382 w 404"/>
                <a:gd name="T93" fmla="*/ 344 h 474"/>
                <a:gd name="T94" fmla="*/ 374 w 404"/>
                <a:gd name="T95" fmla="*/ 336 h 474"/>
                <a:gd name="T96" fmla="*/ 382 w 404"/>
                <a:gd name="T97" fmla="*/ 336 h 474"/>
                <a:gd name="T98" fmla="*/ 390 w 404"/>
                <a:gd name="T99" fmla="*/ 328 h 474"/>
                <a:gd name="T100" fmla="*/ 396 w 404"/>
                <a:gd name="T101" fmla="*/ 328 h 474"/>
                <a:gd name="T102" fmla="*/ 404 w 404"/>
                <a:gd name="T103" fmla="*/ 320 h 474"/>
                <a:gd name="T104" fmla="*/ 404 w 404"/>
                <a:gd name="T105" fmla="*/ 318 h 474"/>
                <a:gd name="T106" fmla="*/ 400 w 404"/>
                <a:gd name="T107" fmla="*/ 314 h 474"/>
                <a:gd name="T108" fmla="*/ 396 w 404"/>
                <a:gd name="T109" fmla="*/ 310 h 474"/>
                <a:gd name="T110" fmla="*/ 396 w 404"/>
                <a:gd name="T111" fmla="*/ 310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404" h="474">
                  <a:moveTo>
                    <a:pt x="396" y="310"/>
                  </a:moveTo>
                  <a:lnTo>
                    <a:pt x="382" y="290"/>
                  </a:lnTo>
                  <a:lnTo>
                    <a:pt x="372" y="290"/>
                  </a:lnTo>
                  <a:lnTo>
                    <a:pt x="360" y="282"/>
                  </a:lnTo>
                  <a:lnTo>
                    <a:pt x="360" y="266"/>
                  </a:lnTo>
                  <a:lnTo>
                    <a:pt x="346" y="252"/>
                  </a:lnTo>
                  <a:lnTo>
                    <a:pt x="346" y="218"/>
                  </a:lnTo>
                  <a:lnTo>
                    <a:pt x="338" y="210"/>
                  </a:lnTo>
                  <a:lnTo>
                    <a:pt x="328" y="200"/>
                  </a:lnTo>
                  <a:lnTo>
                    <a:pt x="312" y="190"/>
                  </a:lnTo>
                  <a:lnTo>
                    <a:pt x="312" y="172"/>
                  </a:lnTo>
                  <a:lnTo>
                    <a:pt x="300" y="172"/>
                  </a:lnTo>
                  <a:lnTo>
                    <a:pt x="300" y="154"/>
                  </a:lnTo>
                  <a:lnTo>
                    <a:pt x="290" y="144"/>
                  </a:lnTo>
                  <a:lnTo>
                    <a:pt x="280" y="144"/>
                  </a:lnTo>
                  <a:lnTo>
                    <a:pt x="266" y="136"/>
                  </a:lnTo>
                  <a:lnTo>
                    <a:pt x="266" y="124"/>
                  </a:lnTo>
                  <a:lnTo>
                    <a:pt x="250" y="114"/>
                  </a:lnTo>
                  <a:lnTo>
                    <a:pt x="244" y="96"/>
                  </a:lnTo>
                  <a:lnTo>
                    <a:pt x="242" y="72"/>
                  </a:lnTo>
                  <a:lnTo>
                    <a:pt x="222" y="66"/>
                  </a:lnTo>
                  <a:lnTo>
                    <a:pt x="192" y="34"/>
                  </a:lnTo>
                  <a:lnTo>
                    <a:pt x="192" y="0"/>
                  </a:lnTo>
                  <a:lnTo>
                    <a:pt x="192" y="0"/>
                  </a:lnTo>
                  <a:lnTo>
                    <a:pt x="82" y="0"/>
                  </a:lnTo>
                  <a:lnTo>
                    <a:pt x="82" y="0"/>
                  </a:lnTo>
                  <a:lnTo>
                    <a:pt x="0" y="0"/>
                  </a:lnTo>
                  <a:lnTo>
                    <a:pt x="0" y="18"/>
                  </a:lnTo>
                  <a:lnTo>
                    <a:pt x="8" y="44"/>
                  </a:lnTo>
                  <a:lnTo>
                    <a:pt x="8" y="126"/>
                  </a:lnTo>
                  <a:lnTo>
                    <a:pt x="16" y="142"/>
                  </a:lnTo>
                  <a:lnTo>
                    <a:pt x="16" y="154"/>
                  </a:lnTo>
                  <a:lnTo>
                    <a:pt x="28" y="180"/>
                  </a:lnTo>
                  <a:lnTo>
                    <a:pt x="28" y="232"/>
                  </a:lnTo>
                  <a:lnTo>
                    <a:pt x="40" y="264"/>
                  </a:lnTo>
                  <a:lnTo>
                    <a:pt x="40" y="432"/>
                  </a:lnTo>
                  <a:lnTo>
                    <a:pt x="42" y="434"/>
                  </a:lnTo>
                  <a:lnTo>
                    <a:pt x="50" y="448"/>
                  </a:lnTo>
                  <a:lnTo>
                    <a:pt x="68" y="458"/>
                  </a:lnTo>
                  <a:lnTo>
                    <a:pt x="154" y="458"/>
                  </a:lnTo>
                  <a:lnTo>
                    <a:pt x="174" y="474"/>
                  </a:lnTo>
                  <a:lnTo>
                    <a:pt x="296" y="474"/>
                  </a:lnTo>
                  <a:lnTo>
                    <a:pt x="308" y="454"/>
                  </a:lnTo>
                  <a:lnTo>
                    <a:pt x="314" y="448"/>
                  </a:lnTo>
                  <a:lnTo>
                    <a:pt x="328" y="442"/>
                  </a:lnTo>
                  <a:lnTo>
                    <a:pt x="374" y="344"/>
                  </a:lnTo>
                  <a:lnTo>
                    <a:pt x="382" y="344"/>
                  </a:lnTo>
                  <a:lnTo>
                    <a:pt x="374" y="336"/>
                  </a:lnTo>
                  <a:lnTo>
                    <a:pt x="382" y="336"/>
                  </a:lnTo>
                  <a:lnTo>
                    <a:pt x="390" y="328"/>
                  </a:lnTo>
                  <a:lnTo>
                    <a:pt x="396" y="328"/>
                  </a:lnTo>
                  <a:lnTo>
                    <a:pt x="404" y="320"/>
                  </a:lnTo>
                  <a:lnTo>
                    <a:pt x="404" y="318"/>
                  </a:lnTo>
                  <a:lnTo>
                    <a:pt x="400" y="314"/>
                  </a:lnTo>
                  <a:lnTo>
                    <a:pt x="396" y="310"/>
                  </a:lnTo>
                  <a:lnTo>
                    <a:pt x="396" y="310"/>
                  </a:lnTo>
                  <a:close/>
                </a:path>
              </a:pathLst>
            </a:custGeom>
            <a:solidFill>
              <a:srgbClr val="084A9C"/>
            </a:solidFill>
            <a:ln>
              <a:solidFill>
                <a:schemeClr val="tx1"/>
              </a:solidFill>
            </a:ln>
          </p:spPr>
          <p:txBody>
            <a:bodyPr/>
            <a:lstStyle/>
            <a:p>
              <a:pPr>
                <a:defRPr/>
              </a:pPr>
              <a:endParaRPr lang="en-GB" dirty="0">
                <a:solidFill>
                  <a:prstClr val="black"/>
                </a:solidFill>
                <a:latin typeface="Arial" pitchFamily="34" charset="0"/>
                <a:ea typeface="ＭＳ Ｐゴシック"/>
                <a:cs typeface="ＭＳ Ｐゴシック"/>
              </a:endParaRPr>
            </a:p>
          </p:txBody>
        </p:sp>
        <p:sp>
          <p:nvSpPr>
            <p:cNvPr id="16" name="Freeform 13"/>
            <p:cNvSpPr>
              <a:spLocks/>
            </p:cNvSpPr>
            <p:nvPr/>
          </p:nvSpPr>
          <p:spPr bwMode="auto">
            <a:xfrm>
              <a:off x="4088699" y="2488837"/>
              <a:ext cx="42856" cy="60713"/>
            </a:xfrm>
            <a:custGeom>
              <a:avLst/>
              <a:gdLst>
                <a:gd name="T0" fmla="*/ 22 w 24"/>
                <a:gd name="T1" fmla="*/ 7 h 34"/>
                <a:gd name="T2" fmla="*/ 16 w 24"/>
                <a:gd name="T3" fmla="*/ 0 h 34"/>
                <a:gd name="T4" fmla="*/ 0 w 24"/>
                <a:gd name="T5" fmla="*/ 0 h 34"/>
                <a:gd name="T6" fmla="*/ 0 w 24"/>
                <a:gd name="T7" fmla="*/ 34 h 34"/>
                <a:gd name="T8" fmla="*/ 1 w 24"/>
                <a:gd name="T9" fmla="*/ 34 h 34"/>
                <a:gd name="T10" fmla="*/ 14 w 24"/>
                <a:gd name="T11" fmla="*/ 32 h 34"/>
                <a:gd name="T12" fmla="*/ 17 w 24"/>
                <a:gd name="T13" fmla="*/ 28 h 34"/>
                <a:gd name="T14" fmla="*/ 21 w 24"/>
                <a:gd name="T15" fmla="*/ 16 h 34"/>
                <a:gd name="T16" fmla="*/ 21 w 24"/>
                <a:gd name="T17" fmla="*/ 12 h 34"/>
                <a:gd name="T18" fmla="*/ 24 w 24"/>
                <a:gd name="T19" fmla="*/ 15 h 34"/>
                <a:gd name="T20" fmla="*/ 22 w 24"/>
                <a:gd name="T21" fmla="*/ 9 h 34"/>
                <a:gd name="T22" fmla="*/ 22 w 24"/>
                <a:gd name="T23" fmla="*/ 7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4" h="34">
                  <a:moveTo>
                    <a:pt x="22" y="7"/>
                  </a:moveTo>
                  <a:cubicBezTo>
                    <a:pt x="16" y="0"/>
                    <a:pt x="16" y="0"/>
                    <a:pt x="16" y="0"/>
                  </a:cubicBezTo>
                  <a:cubicBezTo>
                    <a:pt x="0" y="0"/>
                    <a:pt x="0" y="0"/>
                    <a:pt x="0" y="0"/>
                  </a:cubicBezTo>
                  <a:cubicBezTo>
                    <a:pt x="0" y="34"/>
                    <a:pt x="0" y="34"/>
                    <a:pt x="0" y="34"/>
                  </a:cubicBezTo>
                  <a:cubicBezTo>
                    <a:pt x="1" y="34"/>
                    <a:pt x="1" y="34"/>
                    <a:pt x="1" y="34"/>
                  </a:cubicBezTo>
                  <a:cubicBezTo>
                    <a:pt x="14" y="32"/>
                    <a:pt x="14" y="32"/>
                    <a:pt x="14" y="32"/>
                  </a:cubicBezTo>
                  <a:cubicBezTo>
                    <a:pt x="17" y="28"/>
                    <a:pt x="17" y="28"/>
                    <a:pt x="17" y="28"/>
                  </a:cubicBezTo>
                  <a:cubicBezTo>
                    <a:pt x="21" y="16"/>
                    <a:pt x="21" y="16"/>
                    <a:pt x="21" y="16"/>
                  </a:cubicBezTo>
                  <a:cubicBezTo>
                    <a:pt x="21" y="12"/>
                    <a:pt x="21" y="12"/>
                    <a:pt x="21" y="12"/>
                  </a:cubicBezTo>
                  <a:cubicBezTo>
                    <a:pt x="24" y="15"/>
                    <a:pt x="24" y="15"/>
                    <a:pt x="24" y="15"/>
                  </a:cubicBezTo>
                  <a:cubicBezTo>
                    <a:pt x="24" y="14"/>
                    <a:pt x="23" y="11"/>
                    <a:pt x="22" y="9"/>
                  </a:cubicBezTo>
                  <a:lnTo>
                    <a:pt x="22" y="7"/>
                  </a:lnTo>
                  <a:close/>
                </a:path>
              </a:pathLst>
            </a:custGeom>
            <a:solidFill>
              <a:srgbClr val="92D050"/>
            </a:solidFill>
            <a:ln>
              <a:solidFill>
                <a:schemeClr val="tx1"/>
              </a:solidFill>
            </a:ln>
          </p:spPr>
          <p:txBody>
            <a:bodyPr/>
            <a:lstStyle/>
            <a:p>
              <a:pPr>
                <a:defRPr/>
              </a:pPr>
              <a:endParaRPr lang="en-GB" dirty="0">
                <a:solidFill>
                  <a:prstClr val="black"/>
                </a:solidFill>
                <a:latin typeface="Arial" pitchFamily="34" charset="0"/>
                <a:ea typeface="ＭＳ Ｐゴシック"/>
                <a:cs typeface="ＭＳ Ｐゴシック"/>
              </a:endParaRPr>
            </a:p>
          </p:txBody>
        </p:sp>
        <p:sp>
          <p:nvSpPr>
            <p:cNvPr id="17" name="Freeform 14"/>
            <p:cNvSpPr>
              <a:spLocks/>
            </p:cNvSpPr>
            <p:nvPr/>
          </p:nvSpPr>
          <p:spPr bwMode="auto">
            <a:xfrm>
              <a:off x="1115533" y="2839724"/>
              <a:ext cx="395529" cy="564276"/>
            </a:xfrm>
            <a:custGeom>
              <a:avLst/>
              <a:gdLst>
                <a:gd name="T0" fmla="*/ 24 w 221"/>
                <a:gd name="T1" fmla="*/ 0 h 316"/>
                <a:gd name="T2" fmla="*/ 24 w 221"/>
                <a:gd name="T3" fmla="*/ 57 h 316"/>
                <a:gd name="T4" fmla="*/ 4 w 221"/>
                <a:gd name="T5" fmla="*/ 44 h 316"/>
                <a:gd name="T6" fmla="*/ 0 w 221"/>
                <a:gd name="T7" fmla="*/ 66 h 316"/>
                <a:gd name="T8" fmla="*/ 7 w 221"/>
                <a:gd name="T9" fmla="*/ 73 h 316"/>
                <a:gd name="T10" fmla="*/ 10 w 221"/>
                <a:gd name="T11" fmla="*/ 79 h 316"/>
                <a:gd name="T12" fmla="*/ 7 w 221"/>
                <a:gd name="T13" fmla="*/ 82 h 316"/>
                <a:gd name="T14" fmla="*/ 7 w 221"/>
                <a:gd name="T15" fmla="*/ 113 h 316"/>
                <a:gd name="T16" fmla="*/ 12 w 221"/>
                <a:gd name="T17" fmla="*/ 134 h 316"/>
                <a:gd name="T18" fmla="*/ 8 w 221"/>
                <a:gd name="T19" fmla="*/ 146 h 316"/>
                <a:gd name="T20" fmla="*/ 6 w 221"/>
                <a:gd name="T21" fmla="*/ 155 h 316"/>
                <a:gd name="T22" fmla="*/ 7 w 221"/>
                <a:gd name="T23" fmla="*/ 156 h 316"/>
                <a:gd name="T24" fmla="*/ 7 w 221"/>
                <a:gd name="T25" fmla="*/ 157 h 316"/>
                <a:gd name="T26" fmla="*/ 5 w 221"/>
                <a:gd name="T27" fmla="*/ 167 h 316"/>
                <a:gd name="T28" fmla="*/ 4 w 221"/>
                <a:gd name="T29" fmla="*/ 177 h 316"/>
                <a:gd name="T30" fmla="*/ 5 w 221"/>
                <a:gd name="T31" fmla="*/ 177 h 316"/>
                <a:gd name="T32" fmla="*/ 5 w 221"/>
                <a:gd name="T33" fmla="*/ 178 h 316"/>
                <a:gd name="T34" fmla="*/ 5 w 221"/>
                <a:gd name="T35" fmla="*/ 195 h 316"/>
                <a:gd name="T36" fmla="*/ 12 w 221"/>
                <a:gd name="T37" fmla="*/ 205 h 316"/>
                <a:gd name="T38" fmla="*/ 12 w 221"/>
                <a:gd name="T39" fmla="*/ 211 h 316"/>
                <a:gd name="T40" fmla="*/ 12 w 221"/>
                <a:gd name="T41" fmla="*/ 212 h 316"/>
                <a:gd name="T42" fmla="*/ 12 w 221"/>
                <a:gd name="T43" fmla="*/ 215 h 316"/>
                <a:gd name="T44" fmla="*/ 10 w 221"/>
                <a:gd name="T45" fmla="*/ 221 h 316"/>
                <a:gd name="T46" fmla="*/ 8 w 221"/>
                <a:gd name="T47" fmla="*/ 227 h 316"/>
                <a:gd name="T48" fmla="*/ 8 w 221"/>
                <a:gd name="T49" fmla="*/ 237 h 316"/>
                <a:gd name="T50" fmla="*/ 8 w 221"/>
                <a:gd name="T51" fmla="*/ 249 h 316"/>
                <a:gd name="T52" fmla="*/ 9 w 221"/>
                <a:gd name="T53" fmla="*/ 251 h 316"/>
                <a:gd name="T54" fmla="*/ 8 w 221"/>
                <a:gd name="T55" fmla="*/ 259 h 316"/>
                <a:gd name="T56" fmla="*/ 4 w 221"/>
                <a:gd name="T57" fmla="*/ 265 h 316"/>
                <a:gd name="T58" fmla="*/ 144 w 221"/>
                <a:gd name="T59" fmla="*/ 316 h 316"/>
                <a:gd name="T60" fmla="*/ 221 w 221"/>
                <a:gd name="T61" fmla="*/ 316 h 316"/>
                <a:gd name="T62" fmla="*/ 221 w 221"/>
                <a:gd name="T63" fmla="*/ 0 h 316"/>
                <a:gd name="T64" fmla="*/ 24 w 221"/>
                <a:gd name="T65" fmla="*/ 0 h 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21" h="316">
                  <a:moveTo>
                    <a:pt x="24" y="0"/>
                  </a:moveTo>
                  <a:cubicBezTo>
                    <a:pt x="24" y="57"/>
                    <a:pt x="24" y="57"/>
                    <a:pt x="24" y="57"/>
                  </a:cubicBezTo>
                  <a:cubicBezTo>
                    <a:pt x="4" y="44"/>
                    <a:pt x="4" y="44"/>
                    <a:pt x="4" y="44"/>
                  </a:cubicBezTo>
                  <a:cubicBezTo>
                    <a:pt x="0" y="66"/>
                    <a:pt x="0" y="66"/>
                    <a:pt x="0" y="66"/>
                  </a:cubicBezTo>
                  <a:cubicBezTo>
                    <a:pt x="7" y="73"/>
                    <a:pt x="7" y="73"/>
                    <a:pt x="7" y="73"/>
                  </a:cubicBezTo>
                  <a:cubicBezTo>
                    <a:pt x="10" y="75"/>
                    <a:pt x="11" y="77"/>
                    <a:pt x="10" y="79"/>
                  </a:cubicBezTo>
                  <a:cubicBezTo>
                    <a:pt x="10" y="81"/>
                    <a:pt x="8" y="82"/>
                    <a:pt x="7" y="82"/>
                  </a:cubicBezTo>
                  <a:cubicBezTo>
                    <a:pt x="7" y="113"/>
                    <a:pt x="7" y="113"/>
                    <a:pt x="7" y="113"/>
                  </a:cubicBezTo>
                  <a:cubicBezTo>
                    <a:pt x="12" y="134"/>
                    <a:pt x="12" y="134"/>
                    <a:pt x="12" y="134"/>
                  </a:cubicBezTo>
                  <a:cubicBezTo>
                    <a:pt x="8" y="146"/>
                    <a:pt x="8" y="146"/>
                    <a:pt x="8" y="146"/>
                  </a:cubicBezTo>
                  <a:cubicBezTo>
                    <a:pt x="5" y="154"/>
                    <a:pt x="6" y="155"/>
                    <a:pt x="6" y="155"/>
                  </a:cubicBezTo>
                  <a:cubicBezTo>
                    <a:pt x="7" y="156"/>
                    <a:pt x="7" y="156"/>
                    <a:pt x="7" y="156"/>
                  </a:cubicBezTo>
                  <a:cubicBezTo>
                    <a:pt x="7" y="157"/>
                    <a:pt x="7" y="157"/>
                    <a:pt x="7" y="157"/>
                  </a:cubicBezTo>
                  <a:cubicBezTo>
                    <a:pt x="5" y="167"/>
                    <a:pt x="5" y="167"/>
                    <a:pt x="5" y="167"/>
                  </a:cubicBezTo>
                  <a:cubicBezTo>
                    <a:pt x="3" y="176"/>
                    <a:pt x="4" y="176"/>
                    <a:pt x="4" y="177"/>
                  </a:cubicBezTo>
                  <a:cubicBezTo>
                    <a:pt x="5" y="177"/>
                    <a:pt x="5" y="177"/>
                    <a:pt x="5" y="177"/>
                  </a:cubicBezTo>
                  <a:cubicBezTo>
                    <a:pt x="5" y="178"/>
                    <a:pt x="5" y="178"/>
                    <a:pt x="5" y="178"/>
                  </a:cubicBezTo>
                  <a:cubicBezTo>
                    <a:pt x="5" y="195"/>
                    <a:pt x="5" y="195"/>
                    <a:pt x="5" y="195"/>
                  </a:cubicBezTo>
                  <a:cubicBezTo>
                    <a:pt x="12" y="205"/>
                    <a:pt x="12" y="205"/>
                    <a:pt x="12" y="205"/>
                  </a:cubicBezTo>
                  <a:cubicBezTo>
                    <a:pt x="12" y="211"/>
                    <a:pt x="12" y="211"/>
                    <a:pt x="12" y="211"/>
                  </a:cubicBezTo>
                  <a:cubicBezTo>
                    <a:pt x="12" y="212"/>
                    <a:pt x="12" y="212"/>
                    <a:pt x="12" y="212"/>
                  </a:cubicBezTo>
                  <a:cubicBezTo>
                    <a:pt x="12" y="213"/>
                    <a:pt x="12" y="214"/>
                    <a:pt x="12" y="215"/>
                  </a:cubicBezTo>
                  <a:cubicBezTo>
                    <a:pt x="12" y="217"/>
                    <a:pt x="11" y="219"/>
                    <a:pt x="10" y="221"/>
                  </a:cubicBezTo>
                  <a:cubicBezTo>
                    <a:pt x="8" y="224"/>
                    <a:pt x="7" y="226"/>
                    <a:pt x="8" y="227"/>
                  </a:cubicBezTo>
                  <a:cubicBezTo>
                    <a:pt x="10" y="230"/>
                    <a:pt x="8" y="237"/>
                    <a:pt x="8" y="237"/>
                  </a:cubicBezTo>
                  <a:cubicBezTo>
                    <a:pt x="8" y="237"/>
                    <a:pt x="7" y="245"/>
                    <a:pt x="8" y="249"/>
                  </a:cubicBezTo>
                  <a:cubicBezTo>
                    <a:pt x="8" y="250"/>
                    <a:pt x="9" y="251"/>
                    <a:pt x="9" y="251"/>
                  </a:cubicBezTo>
                  <a:cubicBezTo>
                    <a:pt x="10" y="254"/>
                    <a:pt x="11" y="255"/>
                    <a:pt x="8" y="259"/>
                  </a:cubicBezTo>
                  <a:cubicBezTo>
                    <a:pt x="4" y="265"/>
                    <a:pt x="4" y="265"/>
                    <a:pt x="4" y="265"/>
                  </a:cubicBezTo>
                  <a:cubicBezTo>
                    <a:pt x="144" y="316"/>
                    <a:pt x="144" y="316"/>
                    <a:pt x="144" y="316"/>
                  </a:cubicBezTo>
                  <a:cubicBezTo>
                    <a:pt x="221" y="316"/>
                    <a:pt x="221" y="316"/>
                    <a:pt x="221" y="316"/>
                  </a:cubicBezTo>
                  <a:cubicBezTo>
                    <a:pt x="221" y="0"/>
                    <a:pt x="221" y="0"/>
                    <a:pt x="221" y="0"/>
                  </a:cubicBezTo>
                  <a:lnTo>
                    <a:pt x="24" y="0"/>
                  </a:lnTo>
                  <a:close/>
                </a:path>
              </a:pathLst>
            </a:custGeom>
            <a:solidFill>
              <a:srgbClr val="92D050"/>
            </a:solidFill>
            <a:ln>
              <a:solidFill>
                <a:schemeClr val="tx1"/>
              </a:solidFill>
            </a:ln>
          </p:spPr>
          <p:txBody>
            <a:bodyPr/>
            <a:lstStyle/>
            <a:p>
              <a:pPr>
                <a:defRPr/>
              </a:pPr>
              <a:endParaRPr lang="en-GB" dirty="0">
                <a:solidFill>
                  <a:prstClr val="black"/>
                </a:solidFill>
                <a:latin typeface="Arial" pitchFamily="34" charset="0"/>
                <a:ea typeface="ＭＳ Ｐゴシック"/>
                <a:cs typeface="ＭＳ Ｐゴシック"/>
              </a:endParaRPr>
            </a:p>
          </p:txBody>
        </p:sp>
        <p:sp>
          <p:nvSpPr>
            <p:cNvPr id="18" name="Freeform 15"/>
            <p:cNvSpPr>
              <a:spLocks/>
            </p:cNvSpPr>
            <p:nvPr/>
          </p:nvSpPr>
          <p:spPr bwMode="auto">
            <a:xfrm>
              <a:off x="1511062" y="2834094"/>
              <a:ext cx="407136" cy="564276"/>
            </a:xfrm>
            <a:custGeom>
              <a:avLst/>
              <a:gdLst>
                <a:gd name="T0" fmla="*/ 184 w 456"/>
                <a:gd name="T1" fmla="*/ 592 h 632"/>
                <a:gd name="T2" fmla="*/ 186 w 456"/>
                <a:gd name="T3" fmla="*/ 592 h 632"/>
                <a:gd name="T4" fmla="*/ 456 w 456"/>
                <a:gd name="T5" fmla="*/ 592 h 632"/>
                <a:gd name="T6" fmla="*/ 456 w 456"/>
                <a:gd name="T7" fmla="*/ 80 h 632"/>
                <a:gd name="T8" fmla="*/ 456 w 456"/>
                <a:gd name="T9" fmla="*/ 80 h 632"/>
                <a:gd name="T10" fmla="*/ 456 w 456"/>
                <a:gd name="T11" fmla="*/ 0 h 632"/>
                <a:gd name="T12" fmla="*/ 2 w 456"/>
                <a:gd name="T13" fmla="*/ 0 h 632"/>
                <a:gd name="T14" fmla="*/ 0 w 456"/>
                <a:gd name="T15" fmla="*/ 0 h 632"/>
                <a:gd name="T16" fmla="*/ 0 w 456"/>
                <a:gd name="T17" fmla="*/ 632 h 632"/>
                <a:gd name="T18" fmla="*/ 48 w 456"/>
                <a:gd name="T19" fmla="*/ 632 h 632"/>
                <a:gd name="T20" fmla="*/ 48 w 456"/>
                <a:gd name="T21" fmla="*/ 594 h 632"/>
                <a:gd name="T22" fmla="*/ 176 w 456"/>
                <a:gd name="T23" fmla="*/ 594 h 632"/>
                <a:gd name="T24" fmla="*/ 176 w 456"/>
                <a:gd name="T25" fmla="*/ 592 h 632"/>
                <a:gd name="T26" fmla="*/ 184 w 456"/>
                <a:gd name="T27" fmla="*/ 592 h 632"/>
                <a:gd name="T28" fmla="*/ 184 w 456"/>
                <a:gd name="T29" fmla="*/ 592 h 6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56" h="632">
                  <a:moveTo>
                    <a:pt x="184" y="592"/>
                  </a:moveTo>
                  <a:lnTo>
                    <a:pt x="186" y="592"/>
                  </a:lnTo>
                  <a:lnTo>
                    <a:pt x="456" y="592"/>
                  </a:lnTo>
                  <a:lnTo>
                    <a:pt x="456" y="80"/>
                  </a:lnTo>
                  <a:lnTo>
                    <a:pt x="456" y="80"/>
                  </a:lnTo>
                  <a:lnTo>
                    <a:pt x="456" y="0"/>
                  </a:lnTo>
                  <a:lnTo>
                    <a:pt x="2" y="0"/>
                  </a:lnTo>
                  <a:lnTo>
                    <a:pt x="0" y="0"/>
                  </a:lnTo>
                  <a:lnTo>
                    <a:pt x="0" y="632"/>
                  </a:lnTo>
                  <a:lnTo>
                    <a:pt x="48" y="632"/>
                  </a:lnTo>
                  <a:lnTo>
                    <a:pt x="48" y="594"/>
                  </a:lnTo>
                  <a:lnTo>
                    <a:pt x="176" y="594"/>
                  </a:lnTo>
                  <a:lnTo>
                    <a:pt x="176" y="592"/>
                  </a:lnTo>
                  <a:lnTo>
                    <a:pt x="184" y="592"/>
                  </a:lnTo>
                  <a:lnTo>
                    <a:pt x="184" y="592"/>
                  </a:lnTo>
                  <a:close/>
                </a:path>
              </a:pathLst>
            </a:custGeom>
            <a:solidFill>
              <a:srgbClr val="92D050"/>
            </a:solidFill>
            <a:ln w="9525">
              <a:solidFill>
                <a:schemeClr val="tx1"/>
              </a:solidFill>
              <a:round/>
              <a:headEnd/>
              <a:tailEnd/>
            </a:ln>
            <a:extLst/>
          </p:spPr>
          <p:txBody>
            <a:bodyPr/>
            <a:lstStyle/>
            <a:p>
              <a:pPr>
                <a:defRPr/>
              </a:pPr>
              <a:endParaRPr lang="en-GB" dirty="0">
                <a:solidFill>
                  <a:prstClr val="black"/>
                </a:solidFill>
                <a:latin typeface="Arial" pitchFamily="34" charset="0"/>
                <a:ea typeface="ＭＳ Ｐゴシック"/>
                <a:cs typeface="ＭＳ Ｐゴシック"/>
              </a:endParaRPr>
            </a:p>
          </p:txBody>
        </p:sp>
        <p:sp>
          <p:nvSpPr>
            <p:cNvPr id="19" name="Freeform 16"/>
            <p:cNvSpPr>
              <a:spLocks/>
            </p:cNvSpPr>
            <p:nvPr/>
          </p:nvSpPr>
          <p:spPr bwMode="auto">
            <a:xfrm>
              <a:off x="438759" y="2403124"/>
              <a:ext cx="698203" cy="909807"/>
            </a:xfrm>
            <a:custGeom>
              <a:avLst/>
              <a:gdLst>
                <a:gd name="T0" fmla="*/ 387 w 391"/>
                <a:gd name="T1" fmla="*/ 493 h 509"/>
                <a:gd name="T2" fmla="*/ 387 w 391"/>
                <a:gd name="T3" fmla="*/ 471 h 509"/>
                <a:gd name="T4" fmla="*/ 391 w 391"/>
                <a:gd name="T5" fmla="*/ 459 h 509"/>
                <a:gd name="T6" fmla="*/ 391 w 391"/>
                <a:gd name="T7" fmla="*/ 455 h 509"/>
                <a:gd name="T8" fmla="*/ 384 w 391"/>
                <a:gd name="T9" fmla="*/ 439 h 509"/>
                <a:gd name="T10" fmla="*/ 384 w 391"/>
                <a:gd name="T11" fmla="*/ 421 h 509"/>
                <a:gd name="T12" fmla="*/ 384 w 391"/>
                <a:gd name="T13" fmla="*/ 411 h 509"/>
                <a:gd name="T14" fmla="*/ 386 w 391"/>
                <a:gd name="T15" fmla="*/ 400 h 509"/>
                <a:gd name="T16" fmla="*/ 387 w 391"/>
                <a:gd name="T17" fmla="*/ 390 h 509"/>
                <a:gd name="T18" fmla="*/ 386 w 391"/>
                <a:gd name="T19" fmla="*/ 357 h 509"/>
                <a:gd name="T20" fmla="*/ 169 w 391"/>
                <a:gd name="T21" fmla="*/ 142 h 509"/>
                <a:gd name="T22" fmla="*/ 0 w 391"/>
                <a:gd name="T23" fmla="*/ 0 h 509"/>
                <a:gd name="T24" fmla="*/ 15 w 391"/>
                <a:gd name="T25" fmla="*/ 80 h 509"/>
                <a:gd name="T26" fmla="*/ 4 w 391"/>
                <a:gd name="T27" fmla="*/ 123 h 509"/>
                <a:gd name="T28" fmla="*/ 11 w 391"/>
                <a:gd name="T29" fmla="*/ 139 h 509"/>
                <a:gd name="T30" fmla="*/ 27 w 391"/>
                <a:gd name="T31" fmla="*/ 170 h 509"/>
                <a:gd name="T32" fmla="*/ 35 w 391"/>
                <a:gd name="T33" fmla="*/ 209 h 509"/>
                <a:gd name="T34" fmla="*/ 58 w 391"/>
                <a:gd name="T35" fmla="*/ 236 h 509"/>
                <a:gd name="T36" fmla="*/ 58 w 391"/>
                <a:gd name="T37" fmla="*/ 248 h 509"/>
                <a:gd name="T38" fmla="*/ 70 w 391"/>
                <a:gd name="T39" fmla="*/ 252 h 509"/>
                <a:gd name="T40" fmla="*/ 74 w 391"/>
                <a:gd name="T41" fmla="*/ 252 h 509"/>
                <a:gd name="T42" fmla="*/ 78 w 391"/>
                <a:gd name="T43" fmla="*/ 240 h 509"/>
                <a:gd name="T44" fmla="*/ 97 w 391"/>
                <a:gd name="T45" fmla="*/ 244 h 509"/>
                <a:gd name="T46" fmla="*/ 86 w 391"/>
                <a:gd name="T47" fmla="*/ 248 h 509"/>
                <a:gd name="T48" fmla="*/ 86 w 391"/>
                <a:gd name="T49" fmla="*/ 256 h 509"/>
                <a:gd name="T50" fmla="*/ 93 w 391"/>
                <a:gd name="T51" fmla="*/ 271 h 509"/>
                <a:gd name="T52" fmla="*/ 82 w 391"/>
                <a:gd name="T53" fmla="*/ 260 h 509"/>
                <a:gd name="T54" fmla="*/ 78 w 391"/>
                <a:gd name="T55" fmla="*/ 263 h 509"/>
                <a:gd name="T56" fmla="*/ 89 w 391"/>
                <a:gd name="T57" fmla="*/ 299 h 509"/>
                <a:gd name="T58" fmla="*/ 105 w 391"/>
                <a:gd name="T59" fmla="*/ 306 h 509"/>
                <a:gd name="T60" fmla="*/ 97 w 391"/>
                <a:gd name="T61" fmla="*/ 318 h 509"/>
                <a:gd name="T62" fmla="*/ 136 w 391"/>
                <a:gd name="T63" fmla="*/ 369 h 509"/>
                <a:gd name="T64" fmla="*/ 140 w 391"/>
                <a:gd name="T65" fmla="*/ 381 h 509"/>
                <a:gd name="T66" fmla="*/ 148 w 391"/>
                <a:gd name="T67" fmla="*/ 388 h 509"/>
                <a:gd name="T68" fmla="*/ 148 w 391"/>
                <a:gd name="T69" fmla="*/ 396 h 509"/>
                <a:gd name="T70" fmla="*/ 152 w 391"/>
                <a:gd name="T71" fmla="*/ 416 h 509"/>
                <a:gd name="T72" fmla="*/ 179 w 391"/>
                <a:gd name="T73" fmla="*/ 423 h 509"/>
                <a:gd name="T74" fmla="*/ 187 w 391"/>
                <a:gd name="T75" fmla="*/ 420 h 509"/>
                <a:gd name="T76" fmla="*/ 203 w 391"/>
                <a:gd name="T77" fmla="*/ 431 h 509"/>
                <a:gd name="T78" fmla="*/ 222 w 391"/>
                <a:gd name="T79" fmla="*/ 439 h 509"/>
                <a:gd name="T80" fmla="*/ 226 w 391"/>
                <a:gd name="T81" fmla="*/ 435 h 509"/>
                <a:gd name="T82" fmla="*/ 234 w 391"/>
                <a:gd name="T83" fmla="*/ 443 h 509"/>
                <a:gd name="T84" fmla="*/ 246 w 391"/>
                <a:gd name="T85" fmla="*/ 455 h 509"/>
                <a:gd name="T86" fmla="*/ 281 w 391"/>
                <a:gd name="T87" fmla="*/ 486 h 509"/>
                <a:gd name="T88" fmla="*/ 285 w 391"/>
                <a:gd name="T89" fmla="*/ 509 h 509"/>
                <a:gd name="T90" fmla="*/ 374 w 391"/>
                <a:gd name="T91" fmla="*/ 505 h 509"/>
                <a:gd name="T92" fmla="*/ 387 w 391"/>
                <a:gd name="T93" fmla="*/ 503 h 5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391" h="509">
                  <a:moveTo>
                    <a:pt x="388" y="495"/>
                  </a:moveTo>
                  <a:cubicBezTo>
                    <a:pt x="388" y="495"/>
                    <a:pt x="387" y="494"/>
                    <a:pt x="387" y="493"/>
                  </a:cubicBezTo>
                  <a:cubicBezTo>
                    <a:pt x="386" y="489"/>
                    <a:pt x="387" y="481"/>
                    <a:pt x="387" y="481"/>
                  </a:cubicBezTo>
                  <a:cubicBezTo>
                    <a:pt x="387" y="481"/>
                    <a:pt x="389" y="474"/>
                    <a:pt x="387" y="471"/>
                  </a:cubicBezTo>
                  <a:cubicBezTo>
                    <a:pt x="386" y="470"/>
                    <a:pt x="387" y="468"/>
                    <a:pt x="389" y="465"/>
                  </a:cubicBezTo>
                  <a:cubicBezTo>
                    <a:pt x="390" y="463"/>
                    <a:pt x="391" y="461"/>
                    <a:pt x="391" y="459"/>
                  </a:cubicBezTo>
                  <a:cubicBezTo>
                    <a:pt x="391" y="458"/>
                    <a:pt x="391" y="457"/>
                    <a:pt x="391" y="456"/>
                  </a:cubicBezTo>
                  <a:cubicBezTo>
                    <a:pt x="391" y="455"/>
                    <a:pt x="391" y="455"/>
                    <a:pt x="391" y="455"/>
                  </a:cubicBezTo>
                  <a:cubicBezTo>
                    <a:pt x="391" y="449"/>
                    <a:pt x="391" y="449"/>
                    <a:pt x="391" y="449"/>
                  </a:cubicBezTo>
                  <a:cubicBezTo>
                    <a:pt x="384" y="439"/>
                    <a:pt x="384" y="439"/>
                    <a:pt x="384" y="439"/>
                  </a:cubicBezTo>
                  <a:cubicBezTo>
                    <a:pt x="384" y="422"/>
                    <a:pt x="384" y="422"/>
                    <a:pt x="384" y="422"/>
                  </a:cubicBezTo>
                  <a:cubicBezTo>
                    <a:pt x="384" y="421"/>
                    <a:pt x="384" y="421"/>
                    <a:pt x="384" y="421"/>
                  </a:cubicBezTo>
                  <a:cubicBezTo>
                    <a:pt x="383" y="421"/>
                    <a:pt x="383" y="421"/>
                    <a:pt x="383" y="421"/>
                  </a:cubicBezTo>
                  <a:cubicBezTo>
                    <a:pt x="383" y="420"/>
                    <a:pt x="382" y="420"/>
                    <a:pt x="384" y="411"/>
                  </a:cubicBezTo>
                  <a:cubicBezTo>
                    <a:pt x="386" y="401"/>
                    <a:pt x="386" y="401"/>
                    <a:pt x="386" y="401"/>
                  </a:cubicBezTo>
                  <a:cubicBezTo>
                    <a:pt x="386" y="400"/>
                    <a:pt x="386" y="400"/>
                    <a:pt x="386" y="400"/>
                  </a:cubicBezTo>
                  <a:cubicBezTo>
                    <a:pt x="385" y="399"/>
                    <a:pt x="385" y="399"/>
                    <a:pt x="385" y="399"/>
                  </a:cubicBezTo>
                  <a:cubicBezTo>
                    <a:pt x="385" y="399"/>
                    <a:pt x="384" y="398"/>
                    <a:pt x="387" y="390"/>
                  </a:cubicBezTo>
                  <a:cubicBezTo>
                    <a:pt x="391" y="378"/>
                    <a:pt x="391" y="378"/>
                    <a:pt x="391" y="378"/>
                  </a:cubicBezTo>
                  <a:cubicBezTo>
                    <a:pt x="386" y="357"/>
                    <a:pt x="386" y="357"/>
                    <a:pt x="386" y="357"/>
                  </a:cubicBezTo>
                  <a:cubicBezTo>
                    <a:pt x="386" y="357"/>
                    <a:pt x="386" y="357"/>
                    <a:pt x="386" y="357"/>
                  </a:cubicBezTo>
                  <a:cubicBezTo>
                    <a:pt x="169" y="142"/>
                    <a:pt x="169" y="142"/>
                    <a:pt x="169" y="142"/>
                  </a:cubicBezTo>
                  <a:cubicBezTo>
                    <a:pt x="169" y="0"/>
                    <a:pt x="169" y="0"/>
                    <a:pt x="169" y="0"/>
                  </a:cubicBezTo>
                  <a:cubicBezTo>
                    <a:pt x="0" y="0"/>
                    <a:pt x="0" y="0"/>
                    <a:pt x="0" y="0"/>
                  </a:cubicBezTo>
                  <a:cubicBezTo>
                    <a:pt x="0" y="2"/>
                    <a:pt x="0" y="2"/>
                    <a:pt x="0" y="2"/>
                  </a:cubicBezTo>
                  <a:cubicBezTo>
                    <a:pt x="15" y="80"/>
                    <a:pt x="15" y="80"/>
                    <a:pt x="15" y="80"/>
                  </a:cubicBezTo>
                  <a:cubicBezTo>
                    <a:pt x="15" y="107"/>
                    <a:pt x="15" y="107"/>
                    <a:pt x="15" y="107"/>
                  </a:cubicBezTo>
                  <a:cubicBezTo>
                    <a:pt x="4" y="123"/>
                    <a:pt x="4" y="123"/>
                    <a:pt x="4" y="123"/>
                  </a:cubicBezTo>
                  <a:cubicBezTo>
                    <a:pt x="7" y="135"/>
                    <a:pt x="7" y="135"/>
                    <a:pt x="7" y="135"/>
                  </a:cubicBezTo>
                  <a:cubicBezTo>
                    <a:pt x="11" y="139"/>
                    <a:pt x="11" y="139"/>
                    <a:pt x="11" y="139"/>
                  </a:cubicBezTo>
                  <a:cubicBezTo>
                    <a:pt x="27" y="166"/>
                    <a:pt x="27" y="166"/>
                    <a:pt x="27" y="166"/>
                  </a:cubicBezTo>
                  <a:cubicBezTo>
                    <a:pt x="27" y="170"/>
                    <a:pt x="27" y="170"/>
                    <a:pt x="27" y="170"/>
                  </a:cubicBezTo>
                  <a:cubicBezTo>
                    <a:pt x="27" y="181"/>
                    <a:pt x="27" y="181"/>
                    <a:pt x="27" y="181"/>
                  </a:cubicBezTo>
                  <a:cubicBezTo>
                    <a:pt x="35" y="209"/>
                    <a:pt x="35" y="209"/>
                    <a:pt x="35" y="209"/>
                  </a:cubicBezTo>
                  <a:cubicBezTo>
                    <a:pt x="54" y="232"/>
                    <a:pt x="54" y="232"/>
                    <a:pt x="54" y="232"/>
                  </a:cubicBezTo>
                  <a:cubicBezTo>
                    <a:pt x="58" y="236"/>
                    <a:pt x="58" y="236"/>
                    <a:pt x="58" y="236"/>
                  </a:cubicBezTo>
                  <a:cubicBezTo>
                    <a:pt x="58" y="244"/>
                    <a:pt x="58" y="244"/>
                    <a:pt x="58" y="244"/>
                  </a:cubicBezTo>
                  <a:cubicBezTo>
                    <a:pt x="58" y="248"/>
                    <a:pt x="58" y="248"/>
                    <a:pt x="58" y="248"/>
                  </a:cubicBezTo>
                  <a:cubicBezTo>
                    <a:pt x="66" y="252"/>
                    <a:pt x="66" y="252"/>
                    <a:pt x="66" y="252"/>
                  </a:cubicBezTo>
                  <a:cubicBezTo>
                    <a:pt x="70" y="252"/>
                    <a:pt x="70" y="252"/>
                    <a:pt x="70" y="252"/>
                  </a:cubicBezTo>
                  <a:cubicBezTo>
                    <a:pt x="74" y="256"/>
                    <a:pt x="74" y="256"/>
                    <a:pt x="74" y="256"/>
                  </a:cubicBezTo>
                  <a:cubicBezTo>
                    <a:pt x="74" y="252"/>
                    <a:pt x="74" y="252"/>
                    <a:pt x="74" y="252"/>
                  </a:cubicBezTo>
                  <a:cubicBezTo>
                    <a:pt x="78" y="252"/>
                    <a:pt x="78" y="252"/>
                    <a:pt x="78" y="252"/>
                  </a:cubicBezTo>
                  <a:cubicBezTo>
                    <a:pt x="78" y="240"/>
                    <a:pt x="78" y="240"/>
                    <a:pt x="78" y="240"/>
                  </a:cubicBezTo>
                  <a:cubicBezTo>
                    <a:pt x="86" y="240"/>
                    <a:pt x="86" y="240"/>
                    <a:pt x="86" y="240"/>
                  </a:cubicBezTo>
                  <a:cubicBezTo>
                    <a:pt x="97" y="244"/>
                    <a:pt x="97" y="244"/>
                    <a:pt x="97" y="244"/>
                  </a:cubicBezTo>
                  <a:cubicBezTo>
                    <a:pt x="89" y="248"/>
                    <a:pt x="89" y="248"/>
                    <a:pt x="89" y="248"/>
                  </a:cubicBezTo>
                  <a:cubicBezTo>
                    <a:pt x="86" y="248"/>
                    <a:pt x="86" y="248"/>
                    <a:pt x="86" y="248"/>
                  </a:cubicBezTo>
                  <a:cubicBezTo>
                    <a:pt x="82" y="252"/>
                    <a:pt x="82" y="252"/>
                    <a:pt x="82" y="252"/>
                  </a:cubicBezTo>
                  <a:cubicBezTo>
                    <a:pt x="86" y="256"/>
                    <a:pt x="86" y="256"/>
                    <a:pt x="86" y="256"/>
                  </a:cubicBezTo>
                  <a:cubicBezTo>
                    <a:pt x="93" y="267"/>
                    <a:pt x="93" y="267"/>
                    <a:pt x="93" y="267"/>
                  </a:cubicBezTo>
                  <a:cubicBezTo>
                    <a:pt x="93" y="271"/>
                    <a:pt x="93" y="271"/>
                    <a:pt x="93" y="271"/>
                  </a:cubicBezTo>
                  <a:cubicBezTo>
                    <a:pt x="82" y="263"/>
                    <a:pt x="82" y="263"/>
                    <a:pt x="82" y="263"/>
                  </a:cubicBezTo>
                  <a:cubicBezTo>
                    <a:pt x="82" y="260"/>
                    <a:pt x="82" y="260"/>
                    <a:pt x="82" y="260"/>
                  </a:cubicBezTo>
                  <a:cubicBezTo>
                    <a:pt x="78" y="260"/>
                    <a:pt x="78" y="260"/>
                    <a:pt x="78" y="260"/>
                  </a:cubicBezTo>
                  <a:cubicBezTo>
                    <a:pt x="78" y="263"/>
                    <a:pt x="78" y="263"/>
                    <a:pt x="78" y="263"/>
                  </a:cubicBezTo>
                  <a:cubicBezTo>
                    <a:pt x="82" y="291"/>
                    <a:pt x="82" y="291"/>
                    <a:pt x="82" y="291"/>
                  </a:cubicBezTo>
                  <a:cubicBezTo>
                    <a:pt x="89" y="299"/>
                    <a:pt x="89" y="299"/>
                    <a:pt x="89" y="299"/>
                  </a:cubicBezTo>
                  <a:cubicBezTo>
                    <a:pt x="101" y="299"/>
                    <a:pt x="101" y="299"/>
                    <a:pt x="101" y="299"/>
                  </a:cubicBezTo>
                  <a:cubicBezTo>
                    <a:pt x="105" y="306"/>
                    <a:pt x="105" y="306"/>
                    <a:pt x="105" y="306"/>
                  </a:cubicBezTo>
                  <a:cubicBezTo>
                    <a:pt x="105" y="314"/>
                    <a:pt x="105" y="314"/>
                    <a:pt x="105" y="314"/>
                  </a:cubicBezTo>
                  <a:cubicBezTo>
                    <a:pt x="97" y="318"/>
                    <a:pt x="97" y="318"/>
                    <a:pt x="97" y="318"/>
                  </a:cubicBezTo>
                  <a:cubicBezTo>
                    <a:pt x="101" y="326"/>
                    <a:pt x="101" y="326"/>
                    <a:pt x="101" y="326"/>
                  </a:cubicBezTo>
                  <a:cubicBezTo>
                    <a:pt x="136" y="369"/>
                    <a:pt x="136" y="369"/>
                    <a:pt x="136" y="369"/>
                  </a:cubicBezTo>
                  <a:cubicBezTo>
                    <a:pt x="140" y="373"/>
                    <a:pt x="140" y="373"/>
                    <a:pt x="140" y="373"/>
                  </a:cubicBezTo>
                  <a:cubicBezTo>
                    <a:pt x="140" y="381"/>
                    <a:pt x="140" y="381"/>
                    <a:pt x="140" y="381"/>
                  </a:cubicBezTo>
                  <a:cubicBezTo>
                    <a:pt x="148" y="384"/>
                    <a:pt x="148" y="384"/>
                    <a:pt x="148" y="384"/>
                  </a:cubicBezTo>
                  <a:cubicBezTo>
                    <a:pt x="148" y="388"/>
                    <a:pt x="148" y="388"/>
                    <a:pt x="148" y="388"/>
                  </a:cubicBezTo>
                  <a:cubicBezTo>
                    <a:pt x="152" y="392"/>
                    <a:pt x="152" y="392"/>
                    <a:pt x="152" y="392"/>
                  </a:cubicBezTo>
                  <a:cubicBezTo>
                    <a:pt x="148" y="396"/>
                    <a:pt x="148" y="396"/>
                    <a:pt x="148" y="396"/>
                  </a:cubicBezTo>
                  <a:cubicBezTo>
                    <a:pt x="152" y="412"/>
                    <a:pt x="152" y="412"/>
                    <a:pt x="152" y="412"/>
                  </a:cubicBezTo>
                  <a:cubicBezTo>
                    <a:pt x="152" y="416"/>
                    <a:pt x="152" y="416"/>
                    <a:pt x="152" y="416"/>
                  </a:cubicBezTo>
                  <a:cubicBezTo>
                    <a:pt x="171" y="420"/>
                    <a:pt x="171" y="420"/>
                    <a:pt x="171" y="420"/>
                  </a:cubicBezTo>
                  <a:cubicBezTo>
                    <a:pt x="179" y="423"/>
                    <a:pt x="179" y="423"/>
                    <a:pt x="179" y="423"/>
                  </a:cubicBezTo>
                  <a:cubicBezTo>
                    <a:pt x="183" y="420"/>
                    <a:pt x="183" y="420"/>
                    <a:pt x="183" y="420"/>
                  </a:cubicBezTo>
                  <a:cubicBezTo>
                    <a:pt x="187" y="420"/>
                    <a:pt x="187" y="420"/>
                    <a:pt x="187" y="420"/>
                  </a:cubicBezTo>
                  <a:cubicBezTo>
                    <a:pt x="199" y="427"/>
                    <a:pt x="199" y="427"/>
                    <a:pt x="199" y="427"/>
                  </a:cubicBezTo>
                  <a:cubicBezTo>
                    <a:pt x="203" y="431"/>
                    <a:pt x="203" y="431"/>
                    <a:pt x="203" y="431"/>
                  </a:cubicBezTo>
                  <a:cubicBezTo>
                    <a:pt x="218" y="439"/>
                    <a:pt x="218" y="439"/>
                    <a:pt x="218" y="439"/>
                  </a:cubicBezTo>
                  <a:cubicBezTo>
                    <a:pt x="222" y="439"/>
                    <a:pt x="222" y="439"/>
                    <a:pt x="222" y="439"/>
                  </a:cubicBezTo>
                  <a:cubicBezTo>
                    <a:pt x="222" y="435"/>
                    <a:pt x="222" y="435"/>
                    <a:pt x="222" y="435"/>
                  </a:cubicBezTo>
                  <a:cubicBezTo>
                    <a:pt x="226" y="435"/>
                    <a:pt x="226" y="435"/>
                    <a:pt x="226" y="435"/>
                  </a:cubicBezTo>
                  <a:cubicBezTo>
                    <a:pt x="230" y="439"/>
                    <a:pt x="230" y="439"/>
                    <a:pt x="230" y="439"/>
                  </a:cubicBezTo>
                  <a:cubicBezTo>
                    <a:pt x="234" y="443"/>
                    <a:pt x="234" y="443"/>
                    <a:pt x="234" y="443"/>
                  </a:cubicBezTo>
                  <a:cubicBezTo>
                    <a:pt x="238" y="451"/>
                    <a:pt x="238" y="451"/>
                    <a:pt x="238" y="451"/>
                  </a:cubicBezTo>
                  <a:cubicBezTo>
                    <a:pt x="246" y="455"/>
                    <a:pt x="246" y="455"/>
                    <a:pt x="246" y="455"/>
                  </a:cubicBezTo>
                  <a:cubicBezTo>
                    <a:pt x="277" y="478"/>
                    <a:pt x="277" y="478"/>
                    <a:pt x="277" y="478"/>
                  </a:cubicBezTo>
                  <a:cubicBezTo>
                    <a:pt x="281" y="486"/>
                    <a:pt x="281" y="486"/>
                    <a:pt x="281" y="486"/>
                  </a:cubicBezTo>
                  <a:cubicBezTo>
                    <a:pt x="281" y="490"/>
                    <a:pt x="281" y="490"/>
                    <a:pt x="281" y="490"/>
                  </a:cubicBezTo>
                  <a:cubicBezTo>
                    <a:pt x="285" y="509"/>
                    <a:pt x="285" y="509"/>
                    <a:pt x="285" y="509"/>
                  </a:cubicBezTo>
                  <a:cubicBezTo>
                    <a:pt x="370" y="502"/>
                    <a:pt x="370" y="502"/>
                    <a:pt x="370" y="502"/>
                  </a:cubicBezTo>
                  <a:cubicBezTo>
                    <a:pt x="374" y="505"/>
                    <a:pt x="374" y="505"/>
                    <a:pt x="374" y="505"/>
                  </a:cubicBezTo>
                  <a:cubicBezTo>
                    <a:pt x="383" y="509"/>
                    <a:pt x="383" y="509"/>
                    <a:pt x="383" y="509"/>
                  </a:cubicBezTo>
                  <a:cubicBezTo>
                    <a:pt x="387" y="503"/>
                    <a:pt x="387" y="503"/>
                    <a:pt x="387" y="503"/>
                  </a:cubicBezTo>
                  <a:cubicBezTo>
                    <a:pt x="390" y="499"/>
                    <a:pt x="389" y="498"/>
                    <a:pt x="388" y="495"/>
                  </a:cubicBezTo>
                  <a:close/>
                </a:path>
              </a:pathLst>
            </a:custGeom>
            <a:solidFill>
              <a:srgbClr val="92D050"/>
            </a:solidFill>
            <a:ln w="9525">
              <a:solidFill>
                <a:schemeClr val="tx1"/>
              </a:solidFill>
              <a:round/>
              <a:headEnd/>
              <a:tailEnd/>
            </a:ln>
            <a:extLst/>
          </p:spPr>
          <p:txBody>
            <a:bodyPr/>
            <a:lstStyle/>
            <a:p>
              <a:pPr>
                <a:defRPr/>
              </a:pPr>
              <a:endParaRPr lang="en-GB" dirty="0">
                <a:solidFill>
                  <a:prstClr val="black"/>
                </a:solidFill>
                <a:latin typeface="Arial" pitchFamily="34" charset="0"/>
                <a:ea typeface="ＭＳ Ｐゴシック"/>
                <a:cs typeface="ＭＳ Ｐゴシック"/>
              </a:endParaRPr>
            </a:p>
          </p:txBody>
        </p:sp>
        <p:sp>
          <p:nvSpPr>
            <p:cNvPr id="20" name="Freeform 17"/>
            <p:cNvSpPr>
              <a:spLocks/>
            </p:cNvSpPr>
            <p:nvPr/>
          </p:nvSpPr>
          <p:spPr bwMode="auto">
            <a:xfrm>
              <a:off x="3319961" y="2723655"/>
              <a:ext cx="458028" cy="178568"/>
            </a:xfrm>
            <a:custGeom>
              <a:avLst/>
              <a:gdLst>
                <a:gd name="T0" fmla="*/ 213 w 256"/>
                <a:gd name="T1" fmla="*/ 40 h 100"/>
                <a:gd name="T2" fmla="*/ 203 w 256"/>
                <a:gd name="T3" fmla="*/ 32 h 100"/>
                <a:gd name="T4" fmla="*/ 207 w 256"/>
                <a:gd name="T5" fmla="*/ 21 h 100"/>
                <a:gd name="T6" fmla="*/ 201 w 256"/>
                <a:gd name="T7" fmla="*/ 0 h 100"/>
                <a:gd name="T8" fmla="*/ 199 w 256"/>
                <a:gd name="T9" fmla="*/ 0 h 100"/>
                <a:gd name="T10" fmla="*/ 191 w 256"/>
                <a:gd name="T11" fmla="*/ 4 h 100"/>
                <a:gd name="T12" fmla="*/ 183 w 256"/>
                <a:gd name="T13" fmla="*/ 4 h 100"/>
                <a:gd name="T14" fmla="*/ 171 w 256"/>
                <a:gd name="T15" fmla="*/ 0 h 100"/>
                <a:gd name="T16" fmla="*/ 167 w 256"/>
                <a:gd name="T17" fmla="*/ 10 h 100"/>
                <a:gd name="T18" fmla="*/ 160 w 256"/>
                <a:gd name="T19" fmla="*/ 15 h 100"/>
                <a:gd name="T20" fmla="*/ 152 w 256"/>
                <a:gd name="T21" fmla="*/ 24 h 100"/>
                <a:gd name="T22" fmla="*/ 142 w 256"/>
                <a:gd name="T23" fmla="*/ 32 h 100"/>
                <a:gd name="T24" fmla="*/ 142 w 256"/>
                <a:gd name="T25" fmla="*/ 39 h 100"/>
                <a:gd name="T26" fmla="*/ 125 w 256"/>
                <a:gd name="T27" fmla="*/ 42 h 100"/>
                <a:gd name="T28" fmla="*/ 124 w 256"/>
                <a:gd name="T29" fmla="*/ 53 h 100"/>
                <a:gd name="T30" fmla="*/ 120 w 256"/>
                <a:gd name="T31" fmla="*/ 58 h 100"/>
                <a:gd name="T32" fmla="*/ 120 w 256"/>
                <a:gd name="T33" fmla="*/ 59 h 100"/>
                <a:gd name="T34" fmla="*/ 120 w 256"/>
                <a:gd name="T35" fmla="*/ 61 h 100"/>
                <a:gd name="T36" fmla="*/ 119 w 256"/>
                <a:gd name="T37" fmla="*/ 61 h 100"/>
                <a:gd name="T38" fmla="*/ 116 w 256"/>
                <a:gd name="T39" fmla="*/ 60 h 100"/>
                <a:gd name="T40" fmla="*/ 109 w 256"/>
                <a:gd name="T41" fmla="*/ 71 h 100"/>
                <a:gd name="T42" fmla="*/ 86 w 256"/>
                <a:gd name="T43" fmla="*/ 75 h 100"/>
                <a:gd name="T44" fmla="*/ 69 w 256"/>
                <a:gd name="T45" fmla="*/ 79 h 100"/>
                <a:gd name="T46" fmla="*/ 67 w 256"/>
                <a:gd name="T47" fmla="*/ 79 h 100"/>
                <a:gd name="T48" fmla="*/ 63 w 256"/>
                <a:gd name="T49" fmla="*/ 79 h 100"/>
                <a:gd name="T50" fmla="*/ 60 w 256"/>
                <a:gd name="T51" fmla="*/ 78 h 100"/>
                <a:gd name="T52" fmla="*/ 55 w 256"/>
                <a:gd name="T53" fmla="*/ 78 h 100"/>
                <a:gd name="T54" fmla="*/ 55 w 256"/>
                <a:gd name="T55" fmla="*/ 78 h 100"/>
                <a:gd name="T56" fmla="*/ 52 w 256"/>
                <a:gd name="T57" fmla="*/ 78 h 100"/>
                <a:gd name="T58" fmla="*/ 49 w 256"/>
                <a:gd name="T59" fmla="*/ 78 h 100"/>
                <a:gd name="T60" fmla="*/ 44 w 256"/>
                <a:gd name="T61" fmla="*/ 78 h 100"/>
                <a:gd name="T62" fmla="*/ 40 w 256"/>
                <a:gd name="T63" fmla="*/ 77 h 100"/>
                <a:gd name="T64" fmla="*/ 36 w 256"/>
                <a:gd name="T65" fmla="*/ 78 h 100"/>
                <a:gd name="T66" fmla="*/ 34 w 256"/>
                <a:gd name="T67" fmla="*/ 77 h 100"/>
                <a:gd name="T68" fmla="*/ 28 w 256"/>
                <a:gd name="T69" fmla="*/ 77 h 100"/>
                <a:gd name="T70" fmla="*/ 27 w 256"/>
                <a:gd name="T71" fmla="*/ 77 h 100"/>
                <a:gd name="T72" fmla="*/ 24 w 256"/>
                <a:gd name="T73" fmla="*/ 77 h 100"/>
                <a:gd name="T74" fmla="*/ 23 w 256"/>
                <a:gd name="T75" fmla="*/ 79 h 100"/>
                <a:gd name="T76" fmla="*/ 22 w 256"/>
                <a:gd name="T77" fmla="*/ 86 h 100"/>
                <a:gd name="T78" fmla="*/ 13 w 256"/>
                <a:gd name="T79" fmla="*/ 91 h 100"/>
                <a:gd name="T80" fmla="*/ 2 w 256"/>
                <a:gd name="T81" fmla="*/ 99 h 100"/>
                <a:gd name="T82" fmla="*/ 33 w 256"/>
                <a:gd name="T83" fmla="*/ 100 h 100"/>
                <a:gd name="T84" fmla="*/ 33 w 256"/>
                <a:gd name="T85" fmla="*/ 100 h 100"/>
                <a:gd name="T86" fmla="*/ 256 w 256"/>
                <a:gd name="T87" fmla="*/ 100 h 100"/>
                <a:gd name="T88" fmla="*/ 252 w 256"/>
                <a:gd name="T89" fmla="*/ 92 h 100"/>
                <a:gd name="T90" fmla="*/ 252 w 256"/>
                <a:gd name="T91" fmla="*/ 84 h 100"/>
                <a:gd name="T92" fmla="*/ 256 w 256"/>
                <a:gd name="T93" fmla="*/ 73 h 100"/>
                <a:gd name="T94" fmla="*/ 237 w 256"/>
                <a:gd name="T95" fmla="*/ 61 h 100"/>
                <a:gd name="T96" fmla="*/ 217 w 256"/>
                <a:gd name="T97" fmla="*/ 49 h 100"/>
                <a:gd name="T98" fmla="*/ 217 w 256"/>
                <a:gd name="T99" fmla="*/ 47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56" h="100">
                  <a:moveTo>
                    <a:pt x="217" y="45"/>
                  </a:moveTo>
                  <a:cubicBezTo>
                    <a:pt x="213" y="40"/>
                    <a:pt x="213" y="40"/>
                    <a:pt x="213" y="40"/>
                  </a:cubicBezTo>
                  <a:cubicBezTo>
                    <a:pt x="207" y="36"/>
                    <a:pt x="207" y="36"/>
                    <a:pt x="207" y="36"/>
                  </a:cubicBezTo>
                  <a:cubicBezTo>
                    <a:pt x="203" y="32"/>
                    <a:pt x="203" y="32"/>
                    <a:pt x="203" y="32"/>
                  </a:cubicBezTo>
                  <a:cubicBezTo>
                    <a:pt x="207" y="27"/>
                    <a:pt x="207" y="27"/>
                    <a:pt x="207" y="27"/>
                  </a:cubicBezTo>
                  <a:cubicBezTo>
                    <a:pt x="207" y="21"/>
                    <a:pt x="207" y="21"/>
                    <a:pt x="207" y="21"/>
                  </a:cubicBezTo>
                  <a:cubicBezTo>
                    <a:pt x="201" y="15"/>
                    <a:pt x="201" y="15"/>
                    <a:pt x="201" y="15"/>
                  </a:cubicBezTo>
                  <a:cubicBezTo>
                    <a:pt x="201" y="0"/>
                    <a:pt x="201" y="0"/>
                    <a:pt x="201" y="0"/>
                  </a:cubicBezTo>
                  <a:cubicBezTo>
                    <a:pt x="200" y="0"/>
                    <a:pt x="200" y="0"/>
                    <a:pt x="200" y="0"/>
                  </a:cubicBezTo>
                  <a:cubicBezTo>
                    <a:pt x="199" y="0"/>
                    <a:pt x="199" y="0"/>
                    <a:pt x="199" y="0"/>
                  </a:cubicBezTo>
                  <a:cubicBezTo>
                    <a:pt x="191" y="0"/>
                    <a:pt x="191" y="0"/>
                    <a:pt x="191" y="0"/>
                  </a:cubicBezTo>
                  <a:cubicBezTo>
                    <a:pt x="191" y="4"/>
                    <a:pt x="191" y="4"/>
                    <a:pt x="191" y="4"/>
                  </a:cubicBezTo>
                  <a:cubicBezTo>
                    <a:pt x="188" y="7"/>
                    <a:pt x="188" y="7"/>
                    <a:pt x="188" y="7"/>
                  </a:cubicBezTo>
                  <a:cubicBezTo>
                    <a:pt x="183" y="4"/>
                    <a:pt x="183" y="4"/>
                    <a:pt x="183" y="4"/>
                  </a:cubicBezTo>
                  <a:cubicBezTo>
                    <a:pt x="179" y="3"/>
                    <a:pt x="179" y="3"/>
                    <a:pt x="179" y="3"/>
                  </a:cubicBezTo>
                  <a:cubicBezTo>
                    <a:pt x="171" y="0"/>
                    <a:pt x="171" y="0"/>
                    <a:pt x="171" y="0"/>
                  </a:cubicBezTo>
                  <a:cubicBezTo>
                    <a:pt x="171" y="5"/>
                    <a:pt x="171" y="5"/>
                    <a:pt x="171" y="5"/>
                  </a:cubicBezTo>
                  <a:cubicBezTo>
                    <a:pt x="167" y="10"/>
                    <a:pt x="167" y="10"/>
                    <a:pt x="167" y="10"/>
                  </a:cubicBezTo>
                  <a:cubicBezTo>
                    <a:pt x="165" y="10"/>
                    <a:pt x="165" y="10"/>
                    <a:pt x="165" y="10"/>
                  </a:cubicBezTo>
                  <a:cubicBezTo>
                    <a:pt x="164" y="10"/>
                    <a:pt x="163" y="12"/>
                    <a:pt x="160" y="15"/>
                  </a:cubicBezTo>
                  <a:cubicBezTo>
                    <a:pt x="156" y="21"/>
                    <a:pt x="156" y="21"/>
                    <a:pt x="156" y="21"/>
                  </a:cubicBezTo>
                  <a:cubicBezTo>
                    <a:pt x="152" y="24"/>
                    <a:pt x="152" y="24"/>
                    <a:pt x="152" y="24"/>
                  </a:cubicBezTo>
                  <a:cubicBezTo>
                    <a:pt x="148" y="24"/>
                    <a:pt x="148" y="24"/>
                    <a:pt x="148" y="24"/>
                  </a:cubicBezTo>
                  <a:cubicBezTo>
                    <a:pt x="147" y="25"/>
                    <a:pt x="144" y="30"/>
                    <a:pt x="142" y="32"/>
                  </a:cubicBezTo>
                  <a:cubicBezTo>
                    <a:pt x="140" y="34"/>
                    <a:pt x="140" y="36"/>
                    <a:pt x="141" y="37"/>
                  </a:cubicBezTo>
                  <a:cubicBezTo>
                    <a:pt x="142" y="39"/>
                    <a:pt x="142" y="39"/>
                    <a:pt x="142" y="39"/>
                  </a:cubicBezTo>
                  <a:cubicBezTo>
                    <a:pt x="133" y="39"/>
                    <a:pt x="133" y="39"/>
                    <a:pt x="133" y="39"/>
                  </a:cubicBezTo>
                  <a:cubicBezTo>
                    <a:pt x="125" y="42"/>
                    <a:pt x="125" y="42"/>
                    <a:pt x="125" y="42"/>
                  </a:cubicBezTo>
                  <a:cubicBezTo>
                    <a:pt x="126" y="43"/>
                    <a:pt x="127" y="49"/>
                    <a:pt x="125" y="51"/>
                  </a:cubicBezTo>
                  <a:cubicBezTo>
                    <a:pt x="124" y="53"/>
                    <a:pt x="124" y="53"/>
                    <a:pt x="124" y="53"/>
                  </a:cubicBezTo>
                  <a:cubicBezTo>
                    <a:pt x="124" y="53"/>
                    <a:pt x="123" y="54"/>
                    <a:pt x="121" y="57"/>
                  </a:cubicBezTo>
                  <a:cubicBezTo>
                    <a:pt x="120" y="58"/>
                    <a:pt x="120" y="58"/>
                    <a:pt x="120" y="58"/>
                  </a:cubicBezTo>
                  <a:cubicBezTo>
                    <a:pt x="120" y="59"/>
                    <a:pt x="120" y="59"/>
                    <a:pt x="120" y="59"/>
                  </a:cubicBezTo>
                  <a:cubicBezTo>
                    <a:pt x="120" y="59"/>
                    <a:pt x="120" y="59"/>
                    <a:pt x="120" y="59"/>
                  </a:cubicBezTo>
                  <a:cubicBezTo>
                    <a:pt x="122" y="59"/>
                    <a:pt x="122" y="59"/>
                    <a:pt x="122" y="59"/>
                  </a:cubicBezTo>
                  <a:cubicBezTo>
                    <a:pt x="120" y="61"/>
                    <a:pt x="120" y="61"/>
                    <a:pt x="120" y="61"/>
                  </a:cubicBezTo>
                  <a:cubicBezTo>
                    <a:pt x="119" y="61"/>
                    <a:pt x="119" y="61"/>
                    <a:pt x="119" y="61"/>
                  </a:cubicBezTo>
                  <a:cubicBezTo>
                    <a:pt x="119" y="61"/>
                    <a:pt x="119" y="61"/>
                    <a:pt x="119" y="61"/>
                  </a:cubicBezTo>
                  <a:cubicBezTo>
                    <a:pt x="119" y="61"/>
                    <a:pt x="119" y="61"/>
                    <a:pt x="119" y="61"/>
                  </a:cubicBezTo>
                  <a:cubicBezTo>
                    <a:pt x="118" y="61"/>
                    <a:pt x="117" y="60"/>
                    <a:pt x="116" y="60"/>
                  </a:cubicBezTo>
                  <a:cubicBezTo>
                    <a:pt x="115" y="63"/>
                    <a:pt x="114" y="65"/>
                    <a:pt x="113" y="66"/>
                  </a:cubicBezTo>
                  <a:cubicBezTo>
                    <a:pt x="113" y="68"/>
                    <a:pt x="109" y="70"/>
                    <a:pt x="109" y="71"/>
                  </a:cubicBezTo>
                  <a:cubicBezTo>
                    <a:pt x="109" y="75"/>
                    <a:pt x="109" y="75"/>
                    <a:pt x="109" y="75"/>
                  </a:cubicBezTo>
                  <a:cubicBezTo>
                    <a:pt x="86" y="75"/>
                    <a:pt x="86" y="75"/>
                    <a:pt x="86" y="75"/>
                  </a:cubicBezTo>
                  <a:cubicBezTo>
                    <a:pt x="75" y="77"/>
                    <a:pt x="75" y="77"/>
                    <a:pt x="75" y="77"/>
                  </a:cubicBezTo>
                  <a:cubicBezTo>
                    <a:pt x="75" y="78"/>
                    <a:pt x="72" y="79"/>
                    <a:pt x="69" y="79"/>
                  </a:cubicBezTo>
                  <a:cubicBezTo>
                    <a:pt x="69" y="79"/>
                    <a:pt x="69" y="79"/>
                    <a:pt x="69" y="79"/>
                  </a:cubicBezTo>
                  <a:cubicBezTo>
                    <a:pt x="69" y="79"/>
                    <a:pt x="68" y="79"/>
                    <a:pt x="67" y="79"/>
                  </a:cubicBezTo>
                  <a:cubicBezTo>
                    <a:pt x="66" y="79"/>
                    <a:pt x="65" y="79"/>
                    <a:pt x="64" y="79"/>
                  </a:cubicBezTo>
                  <a:cubicBezTo>
                    <a:pt x="63" y="79"/>
                    <a:pt x="63" y="79"/>
                    <a:pt x="63" y="79"/>
                  </a:cubicBezTo>
                  <a:cubicBezTo>
                    <a:pt x="63" y="79"/>
                    <a:pt x="63" y="79"/>
                    <a:pt x="63" y="79"/>
                  </a:cubicBezTo>
                  <a:cubicBezTo>
                    <a:pt x="62" y="78"/>
                    <a:pt x="61" y="78"/>
                    <a:pt x="60" y="78"/>
                  </a:cubicBezTo>
                  <a:cubicBezTo>
                    <a:pt x="60" y="78"/>
                    <a:pt x="60" y="78"/>
                    <a:pt x="60" y="78"/>
                  </a:cubicBezTo>
                  <a:cubicBezTo>
                    <a:pt x="55" y="78"/>
                    <a:pt x="55" y="78"/>
                    <a:pt x="55" y="78"/>
                  </a:cubicBezTo>
                  <a:cubicBezTo>
                    <a:pt x="55" y="78"/>
                    <a:pt x="55" y="78"/>
                    <a:pt x="55" y="78"/>
                  </a:cubicBezTo>
                  <a:cubicBezTo>
                    <a:pt x="55" y="78"/>
                    <a:pt x="55" y="78"/>
                    <a:pt x="55" y="78"/>
                  </a:cubicBezTo>
                  <a:cubicBezTo>
                    <a:pt x="54" y="78"/>
                    <a:pt x="53" y="78"/>
                    <a:pt x="52" y="78"/>
                  </a:cubicBezTo>
                  <a:cubicBezTo>
                    <a:pt x="52" y="78"/>
                    <a:pt x="52" y="78"/>
                    <a:pt x="52" y="78"/>
                  </a:cubicBezTo>
                  <a:cubicBezTo>
                    <a:pt x="51" y="78"/>
                    <a:pt x="51" y="78"/>
                    <a:pt x="51" y="78"/>
                  </a:cubicBezTo>
                  <a:cubicBezTo>
                    <a:pt x="50" y="78"/>
                    <a:pt x="50" y="78"/>
                    <a:pt x="49" y="78"/>
                  </a:cubicBezTo>
                  <a:cubicBezTo>
                    <a:pt x="48" y="78"/>
                    <a:pt x="47" y="78"/>
                    <a:pt x="46" y="78"/>
                  </a:cubicBezTo>
                  <a:cubicBezTo>
                    <a:pt x="46" y="78"/>
                    <a:pt x="45" y="78"/>
                    <a:pt x="44" y="78"/>
                  </a:cubicBezTo>
                  <a:cubicBezTo>
                    <a:pt x="43" y="78"/>
                    <a:pt x="42" y="78"/>
                    <a:pt x="42" y="77"/>
                  </a:cubicBezTo>
                  <a:cubicBezTo>
                    <a:pt x="41" y="77"/>
                    <a:pt x="41" y="77"/>
                    <a:pt x="40" y="77"/>
                  </a:cubicBezTo>
                  <a:cubicBezTo>
                    <a:pt x="40" y="77"/>
                    <a:pt x="39" y="77"/>
                    <a:pt x="38" y="77"/>
                  </a:cubicBezTo>
                  <a:cubicBezTo>
                    <a:pt x="38" y="78"/>
                    <a:pt x="37" y="78"/>
                    <a:pt x="36" y="78"/>
                  </a:cubicBezTo>
                  <a:cubicBezTo>
                    <a:pt x="36" y="78"/>
                    <a:pt x="36" y="78"/>
                    <a:pt x="35" y="77"/>
                  </a:cubicBezTo>
                  <a:cubicBezTo>
                    <a:pt x="35" y="77"/>
                    <a:pt x="35" y="77"/>
                    <a:pt x="34" y="77"/>
                  </a:cubicBezTo>
                  <a:cubicBezTo>
                    <a:pt x="33" y="77"/>
                    <a:pt x="32" y="77"/>
                    <a:pt x="31" y="77"/>
                  </a:cubicBezTo>
                  <a:cubicBezTo>
                    <a:pt x="30" y="77"/>
                    <a:pt x="29" y="77"/>
                    <a:pt x="28" y="77"/>
                  </a:cubicBezTo>
                  <a:cubicBezTo>
                    <a:pt x="28" y="77"/>
                    <a:pt x="28" y="77"/>
                    <a:pt x="28" y="77"/>
                  </a:cubicBezTo>
                  <a:cubicBezTo>
                    <a:pt x="27" y="77"/>
                    <a:pt x="27" y="77"/>
                    <a:pt x="27" y="77"/>
                  </a:cubicBezTo>
                  <a:cubicBezTo>
                    <a:pt x="26" y="77"/>
                    <a:pt x="26" y="77"/>
                    <a:pt x="25" y="77"/>
                  </a:cubicBezTo>
                  <a:cubicBezTo>
                    <a:pt x="24" y="77"/>
                    <a:pt x="24" y="77"/>
                    <a:pt x="24" y="77"/>
                  </a:cubicBezTo>
                  <a:cubicBezTo>
                    <a:pt x="23" y="77"/>
                    <a:pt x="23" y="77"/>
                    <a:pt x="23" y="77"/>
                  </a:cubicBezTo>
                  <a:cubicBezTo>
                    <a:pt x="23" y="78"/>
                    <a:pt x="23" y="78"/>
                    <a:pt x="23" y="79"/>
                  </a:cubicBezTo>
                  <a:cubicBezTo>
                    <a:pt x="23" y="80"/>
                    <a:pt x="23" y="80"/>
                    <a:pt x="23" y="82"/>
                  </a:cubicBezTo>
                  <a:cubicBezTo>
                    <a:pt x="22" y="83"/>
                    <a:pt x="22" y="85"/>
                    <a:pt x="22" y="86"/>
                  </a:cubicBezTo>
                  <a:cubicBezTo>
                    <a:pt x="23" y="87"/>
                    <a:pt x="23" y="87"/>
                    <a:pt x="23" y="87"/>
                  </a:cubicBezTo>
                  <a:cubicBezTo>
                    <a:pt x="13" y="91"/>
                    <a:pt x="13" y="91"/>
                    <a:pt x="13" y="91"/>
                  </a:cubicBezTo>
                  <a:cubicBezTo>
                    <a:pt x="12" y="92"/>
                    <a:pt x="9" y="94"/>
                    <a:pt x="6" y="96"/>
                  </a:cubicBezTo>
                  <a:cubicBezTo>
                    <a:pt x="5" y="96"/>
                    <a:pt x="3" y="98"/>
                    <a:pt x="2" y="99"/>
                  </a:cubicBezTo>
                  <a:cubicBezTo>
                    <a:pt x="0" y="100"/>
                    <a:pt x="0" y="100"/>
                    <a:pt x="0" y="100"/>
                  </a:cubicBezTo>
                  <a:cubicBezTo>
                    <a:pt x="33" y="100"/>
                    <a:pt x="33" y="100"/>
                    <a:pt x="33" y="100"/>
                  </a:cubicBezTo>
                  <a:cubicBezTo>
                    <a:pt x="33" y="100"/>
                    <a:pt x="33" y="100"/>
                    <a:pt x="33" y="100"/>
                  </a:cubicBezTo>
                  <a:cubicBezTo>
                    <a:pt x="33" y="100"/>
                    <a:pt x="33" y="100"/>
                    <a:pt x="33" y="100"/>
                  </a:cubicBezTo>
                  <a:cubicBezTo>
                    <a:pt x="256" y="100"/>
                    <a:pt x="256" y="100"/>
                    <a:pt x="256" y="100"/>
                  </a:cubicBezTo>
                  <a:cubicBezTo>
                    <a:pt x="256" y="100"/>
                    <a:pt x="256" y="100"/>
                    <a:pt x="256" y="100"/>
                  </a:cubicBezTo>
                  <a:cubicBezTo>
                    <a:pt x="256" y="96"/>
                    <a:pt x="256" y="96"/>
                    <a:pt x="256" y="96"/>
                  </a:cubicBezTo>
                  <a:cubicBezTo>
                    <a:pt x="252" y="92"/>
                    <a:pt x="252" y="92"/>
                    <a:pt x="252" y="92"/>
                  </a:cubicBezTo>
                  <a:cubicBezTo>
                    <a:pt x="252" y="88"/>
                    <a:pt x="252" y="88"/>
                    <a:pt x="252" y="88"/>
                  </a:cubicBezTo>
                  <a:cubicBezTo>
                    <a:pt x="252" y="84"/>
                    <a:pt x="252" y="84"/>
                    <a:pt x="252" y="84"/>
                  </a:cubicBezTo>
                  <a:cubicBezTo>
                    <a:pt x="256" y="77"/>
                    <a:pt x="256" y="77"/>
                    <a:pt x="256" y="77"/>
                  </a:cubicBezTo>
                  <a:cubicBezTo>
                    <a:pt x="256" y="73"/>
                    <a:pt x="256" y="73"/>
                    <a:pt x="256" y="73"/>
                  </a:cubicBezTo>
                  <a:cubicBezTo>
                    <a:pt x="252" y="69"/>
                    <a:pt x="252" y="69"/>
                    <a:pt x="252" y="69"/>
                  </a:cubicBezTo>
                  <a:cubicBezTo>
                    <a:pt x="237" y="61"/>
                    <a:pt x="237" y="61"/>
                    <a:pt x="237" y="61"/>
                  </a:cubicBezTo>
                  <a:cubicBezTo>
                    <a:pt x="229" y="57"/>
                    <a:pt x="229" y="57"/>
                    <a:pt x="229" y="57"/>
                  </a:cubicBezTo>
                  <a:cubicBezTo>
                    <a:pt x="217" y="49"/>
                    <a:pt x="217" y="49"/>
                    <a:pt x="217" y="49"/>
                  </a:cubicBezTo>
                  <a:cubicBezTo>
                    <a:pt x="217" y="47"/>
                    <a:pt x="217" y="47"/>
                    <a:pt x="217" y="47"/>
                  </a:cubicBezTo>
                  <a:cubicBezTo>
                    <a:pt x="217" y="47"/>
                    <a:pt x="217" y="47"/>
                    <a:pt x="217" y="47"/>
                  </a:cubicBezTo>
                  <a:lnTo>
                    <a:pt x="217" y="45"/>
                  </a:lnTo>
                  <a:close/>
                </a:path>
              </a:pathLst>
            </a:custGeom>
            <a:solidFill>
              <a:srgbClr val="084A9C"/>
            </a:solidFill>
            <a:ln>
              <a:solidFill>
                <a:schemeClr val="tx1"/>
              </a:solidFill>
            </a:ln>
          </p:spPr>
          <p:txBody>
            <a:bodyPr/>
            <a:lstStyle/>
            <a:p>
              <a:pPr>
                <a:defRPr/>
              </a:pPr>
              <a:endParaRPr lang="en-GB" dirty="0">
                <a:solidFill>
                  <a:prstClr val="black"/>
                </a:solidFill>
                <a:latin typeface="Arial" pitchFamily="34" charset="0"/>
                <a:ea typeface="ＭＳ Ｐゴシック"/>
                <a:cs typeface="ＭＳ Ｐゴシック"/>
              </a:endParaRPr>
            </a:p>
          </p:txBody>
        </p:sp>
        <p:sp>
          <p:nvSpPr>
            <p:cNvPr id="21" name="Freeform 18"/>
            <p:cNvSpPr>
              <a:spLocks/>
            </p:cNvSpPr>
            <p:nvPr/>
          </p:nvSpPr>
          <p:spPr bwMode="auto">
            <a:xfrm>
              <a:off x="1675346" y="2911151"/>
              <a:ext cx="901771" cy="925878"/>
            </a:xfrm>
            <a:custGeom>
              <a:avLst/>
              <a:gdLst>
                <a:gd name="T0" fmla="*/ 492 w 505"/>
                <a:gd name="T1" fmla="*/ 336 h 518"/>
                <a:gd name="T2" fmla="*/ 491 w 505"/>
                <a:gd name="T3" fmla="*/ 335 h 518"/>
                <a:gd name="T4" fmla="*/ 495 w 505"/>
                <a:gd name="T5" fmla="*/ 332 h 518"/>
                <a:gd name="T6" fmla="*/ 498 w 505"/>
                <a:gd name="T7" fmla="*/ 328 h 518"/>
                <a:gd name="T8" fmla="*/ 500 w 505"/>
                <a:gd name="T9" fmla="*/ 323 h 518"/>
                <a:gd name="T10" fmla="*/ 501 w 505"/>
                <a:gd name="T11" fmla="*/ 322 h 518"/>
                <a:gd name="T12" fmla="*/ 502 w 505"/>
                <a:gd name="T13" fmla="*/ 315 h 518"/>
                <a:gd name="T14" fmla="*/ 502 w 505"/>
                <a:gd name="T15" fmla="*/ 309 h 518"/>
                <a:gd name="T16" fmla="*/ 502 w 505"/>
                <a:gd name="T17" fmla="*/ 284 h 518"/>
                <a:gd name="T18" fmla="*/ 498 w 505"/>
                <a:gd name="T19" fmla="*/ 276 h 518"/>
                <a:gd name="T20" fmla="*/ 487 w 505"/>
                <a:gd name="T21" fmla="*/ 266 h 518"/>
                <a:gd name="T22" fmla="*/ 482 w 505"/>
                <a:gd name="T23" fmla="*/ 209 h 518"/>
                <a:gd name="T24" fmla="*/ 473 w 505"/>
                <a:gd name="T25" fmla="*/ 139 h 518"/>
                <a:gd name="T26" fmla="*/ 456 w 505"/>
                <a:gd name="T27" fmla="*/ 139 h 518"/>
                <a:gd name="T28" fmla="*/ 454 w 505"/>
                <a:gd name="T29" fmla="*/ 139 h 518"/>
                <a:gd name="T30" fmla="*/ 444 w 505"/>
                <a:gd name="T31" fmla="*/ 133 h 518"/>
                <a:gd name="T32" fmla="*/ 428 w 505"/>
                <a:gd name="T33" fmla="*/ 129 h 518"/>
                <a:gd name="T34" fmla="*/ 412 w 505"/>
                <a:gd name="T35" fmla="*/ 131 h 518"/>
                <a:gd name="T36" fmla="*/ 407 w 505"/>
                <a:gd name="T37" fmla="*/ 134 h 518"/>
                <a:gd name="T38" fmla="*/ 398 w 505"/>
                <a:gd name="T39" fmla="*/ 137 h 518"/>
                <a:gd name="T40" fmla="*/ 343 w 505"/>
                <a:gd name="T41" fmla="*/ 127 h 518"/>
                <a:gd name="T42" fmla="*/ 333 w 505"/>
                <a:gd name="T43" fmla="*/ 127 h 518"/>
                <a:gd name="T44" fmla="*/ 325 w 505"/>
                <a:gd name="T45" fmla="*/ 120 h 518"/>
                <a:gd name="T46" fmla="*/ 304 w 505"/>
                <a:gd name="T47" fmla="*/ 109 h 518"/>
                <a:gd name="T48" fmla="*/ 293 w 505"/>
                <a:gd name="T49" fmla="*/ 108 h 518"/>
                <a:gd name="T50" fmla="*/ 291 w 505"/>
                <a:gd name="T51" fmla="*/ 109 h 518"/>
                <a:gd name="T52" fmla="*/ 276 w 505"/>
                <a:gd name="T53" fmla="*/ 104 h 518"/>
                <a:gd name="T54" fmla="*/ 253 w 505"/>
                <a:gd name="T55" fmla="*/ 89 h 518"/>
                <a:gd name="T56" fmla="*/ 136 w 505"/>
                <a:gd name="T57" fmla="*/ 256 h 518"/>
                <a:gd name="T58" fmla="*/ 0 w 505"/>
                <a:gd name="T59" fmla="*/ 257 h 518"/>
                <a:gd name="T60" fmla="*/ 22 w 505"/>
                <a:gd name="T61" fmla="*/ 272 h 518"/>
                <a:gd name="T62" fmla="*/ 73 w 505"/>
                <a:gd name="T63" fmla="*/ 342 h 518"/>
                <a:gd name="T64" fmla="*/ 151 w 505"/>
                <a:gd name="T65" fmla="*/ 346 h 518"/>
                <a:gd name="T66" fmla="*/ 198 w 505"/>
                <a:gd name="T67" fmla="*/ 346 h 518"/>
                <a:gd name="T68" fmla="*/ 252 w 505"/>
                <a:gd name="T69" fmla="*/ 420 h 518"/>
                <a:gd name="T70" fmla="*/ 279 w 505"/>
                <a:gd name="T71" fmla="*/ 475 h 518"/>
                <a:gd name="T72" fmla="*/ 315 w 505"/>
                <a:gd name="T73" fmla="*/ 502 h 518"/>
                <a:gd name="T74" fmla="*/ 358 w 505"/>
                <a:gd name="T75" fmla="*/ 518 h 518"/>
                <a:gd name="T76" fmla="*/ 361 w 505"/>
                <a:gd name="T77" fmla="*/ 502 h 518"/>
                <a:gd name="T78" fmla="*/ 358 w 505"/>
                <a:gd name="T79" fmla="*/ 471 h 518"/>
                <a:gd name="T80" fmla="*/ 354 w 505"/>
                <a:gd name="T81" fmla="*/ 459 h 518"/>
                <a:gd name="T82" fmla="*/ 365 w 505"/>
                <a:gd name="T83" fmla="*/ 444 h 518"/>
                <a:gd name="T84" fmla="*/ 373 w 505"/>
                <a:gd name="T85" fmla="*/ 428 h 518"/>
                <a:gd name="T86" fmla="*/ 369 w 505"/>
                <a:gd name="T87" fmla="*/ 424 h 518"/>
                <a:gd name="T88" fmla="*/ 385 w 505"/>
                <a:gd name="T89" fmla="*/ 413 h 518"/>
                <a:gd name="T90" fmla="*/ 397 w 505"/>
                <a:gd name="T91" fmla="*/ 405 h 518"/>
                <a:gd name="T92" fmla="*/ 397 w 505"/>
                <a:gd name="T93" fmla="*/ 397 h 518"/>
                <a:gd name="T94" fmla="*/ 404 w 505"/>
                <a:gd name="T95" fmla="*/ 397 h 518"/>
                <a:gd name="T96" fmla="*/ 412 w 505"/>
                <a:gd name="T97" fmla="*/ 401 h 518"/>
                <a:gd name="T98" fmla="*/ 404 w 505"/>
                <a:gd name="T99" fmla="*/ 409 h 518"/>
                <a:gd name="T100" fmla="*/ 451 w 505"/>
                <a:gd name="T101" fmla="*/ 374 h 518"/>
                <a:gd name="T102" fmla="*/ 455 w 505"/>
                <a:gd name="T103" fmla="*/ 346 h 518"/>
                <a:gd name="T104" fmla="*/ 463 w 505"/>
                <a:gd name="T105" fmla="*/ 358 h 518"/>
                <a:gd name="T106" fmla="*/ 479 w 505"/>
                <a:gd name="T107" fmla="*/ 350 h 518"/>
                <a:gd name="T108" fmla="*/ 483 w 505"/>
                <a:gd name="T109" fmla="*/ 341 h 5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05" h="518">
                  <a:moveTo>
                    <a:pt x="483" y="341"/>
                  </a:moveTo>
                  <a:cubicBezTo>
                    <a:pt x="488" y="340"/>
                    <a:pt x="491" y="338"/>
                    <a:pt x="492" y="336"/>
                  </a:cubicBezTo>
                  <a:cubicBezTo>
                    <a:pt x="492" y="336"/>
                    <a:pt x="492" y="336"/>
                    <a:pt x="492" y="336"/>
                  </a:cubicBezTo>
                  <a:cubicBezTo>
                    <a:pt x="492" y="336"/>
                    <a:pt x="492" y="336"/>
                    <a:pt x="492" y="336"/>
                  </a:cubicBezTo>
                  <a:cubicBezTo>
                    <a:pt x="492" y="336"/>
                    <a:pt x="492" y="336"/>
                    <a:pt x="492" y="336"/>
                  </a:cubicBezTo>
                  <a:cubicBezTo>
                    <a:pt x="491" y="335"/>
                    <a:pt x="491" y="335"/>
                    <a:pt x="491" y="335"/>
                  </a:cubicBezTo>
                  <a:cubicBezTo>
                    <a:pt x="493" y="334"/>
                    <a:pt x="493" y="334"/>
                    <a:pt x="493" y="334"/>
                  </a:cubicBezTo>
                  <a:cubicBezTo>
                    <a:pt x="494" y="333"/>
                    <a:pt x="494" y="332"/>
                    <a:pt x="494" y="332"/>
                  </a:cubicBezTo>
                  <a:cubicBezTo>
                    <a:pt x="495" y="332"/>
                    <a:pt x="495" y="332"/>
                    <a:pt x="495" y="332"/>
                  </a:cubicBezTo>
                  <a:cubicBezTo>
                    <a:pt x="495" y="332"/>
                    <a:pt x="495" y="332"/>
                    <a:pt x="495" y="332"/>
                  </a:cubicBezTo>
                  <a:cubicBezTo>
                    <a:pt x="495" y="332"/>
                    <a:pt x="496" y="331"/>
                    <a:pt x="497" y="329"/>
                  </a:cubicBezTo>
                  <a:cubicBezTo>
                    <a:pt x="497" y="328"/>
                    <a:pt x="498" y="328"/>
                    <a:pt x="498" y="328"/>
                  </a:cubicBezTo>
                  <a:cubicBezTo>
                    <a:pt x="499" y="327"/>
                    <a:pt x="499" y="327"/>
                    <a:pt x="499" y="327"/>
                  </a:cubicBezTo>
                  <a:cubicBezTo>
                    <a:pt x="499" y="327"/>
                    <a:pt x="499" y="327"/>
                    <a:pt x="499" y="327"/>
                  </a:cubicBezTo>
                  <a:cubicBezTo>
                    <a:pt x="500" y="323"/>
                    <a:pt x="500" y="323"/>
                    <a:pt x="500" y="323"/>
                  </a:cubicBezTo>
                  <a:cubicBezTo>
                    <a:pt x="500" y="323"/>
                    <a:pt x="500" y="323"/>
                    <a:pt x="500" y="323"/>
                  </a:cubicBezTo>
                  <a:cubicBezTo>
                    <a:pt x="501" y="323"/>
                    <a:pt x="501" y="323"/>
                    <a:pt x="501" y="323"/>
                  </a:cubicBezTo>
                  <a:cubicBezTo>
                    <a:pt x="501" y="322"/>
                    <a:pt x="501" y="322"/>
                    <a:pt x="501" y="322"/>
                  </a:cubicBezTo>
                  <a:cubicBezTo>
                    <a:pt x="501" y="322"/>
                    <a:pt x="501" y="322"/>
                    <a:pt x="501" y="322"/>
                  </a:cubicBezTo>
                  <a:cubicBezTo>
                    <a:pt x="501" y="322"/>
                    <a:pt x="501" y="320"/>
                    <a:pt x="502" y="318"/>
                  </a:cubicBezTo>
                  <a:cubicBezTo>
                    <a:pt x="502" y="317"/>
                    <a:pt x="502" y="316"/>
                    <a:pt x="502" y="315"/>
                  </a:cubicBezTo>
                  <a:cubicBezTo>
                    <a:pt x="502" y="314"/>
                    <a:pt x="502" y="314"/>
                    <a:pt x="502" y="314"/>
                  </a:cubicBezTo>
                  <a:cubicBezTo>
                    <a:pt x="502" y="314"/>
                    <a:pt x="502" y="314"/>
                    <a:pt x="502" y="314"/>
                  </a:cubicBezTo>
                  <a:cubicBezTo>
                    <a:pt x="502" y="314"/>
                    <a:pt x="502" y="312"/>
                    <a:pt x="502" y="309"/>
                  </a:cubicBezTo>
                  <a:cubicBezTo>
                    <a:pt x="502" y="298"/>
                    <a:pt x="502" y="298"/>
                    <a:pt x="502" y="298"/>
                  </a:cubicBezTo>
                  <a:cubicBezTo>
                    <a:pt x="502" y="295"/>
                    <a:pt x="503" y="293"/>
                    <a:pt x="504" y="291"/>
                  </a:cubicBezTo>
                  <a:cubicBezTo>
                    <a:pt x="505" y="289"/>
                    <a:pt x="505" y="288"/>
                    <a:pt x="502" y="284"/>
                  </a:cubicBezTo>
                  <a:cubicBezTo>
                    <a:pt x="498" y="277"/>
                    <a:pt x="498" y="277"/>
                    <a:pt x="498" y="277"/>
                  </a:cubicBezTo>
                  <a:cubicBezTo>
                    <a:pt x="498" y="276"/>
                    <a:pt x="498" y="276"/>
                    <a:pt x="498" y="276"/>
                  </a:cubicBezTo>
                  <a:cubicBezTo>
                    <a:pt x="498" y="276"/>
                    <a:pt x="498" y="276"/>
                    <a:pt x="498" y="276"/>
                  </a:cubicBezTo>
                  <a:cubicBezTo>
                    <a:pt x="498" y="275"/>
                    <a:pt x="497" y="274"/>
                    <a:pt x="493" y="271"/>
                  </a:cubicBezTo>
                  <a:cubicBezTo>
                    <a:pt x="487" y="266"/>
                    <a:pt x="487" y="266"/>
                    <a:pt x="487" y="266"/>
                  </a:cubicBezTo>
                  <a:cubicBezTo>
                    <a:pt x="487" y="266"/>
                    <a:pt x="487" y="266"/>
                    <a:pt x="487" y="266"/>
                  </a:cubicBezTo>
                  <a:cubicBezTo>
                    <a:pt x="486" y="265"/>
                    <a:pt x="486" y="263"/>
                    <a:pt x="486" y="260"/>
                  </a:cubicBezTo>
                  <a:cubicBezTo>
                    <a:pt x="486" y="226"/>
                    <a:pt x="486" y="226"/>
                    <a:pt x="486" y="226"/>
                  </a:cubicBezTo>
                  <a:cubicBezTo>
                    <a:pt x="482" y="209"/>
                    <a:pt x="482" y="209"/>
                    <a:pt x="482" y="209"/>
                  </a:cubicBezTo>
                  <a:cubicBezTo>
                    <a:pt x="482" y="173"/>
                    <a:pt x="482" y="173"/>
                    <a:pt x="482" y="173"/>
                  </a:cubicBezTo>
                  <a:cubicBezTo>
                    <a:pt x="482" y="142"/>
                    <a:pt x="482" y="142"/>
                    <a:pt x="482" y="142"/>
                  </a:cubicBezTo>
                  <a:cubicBezTo>
                    <a:pt x="473" y="139"/>
                    <a:pt x="473" y="139"/>
                    <a:pt x="473" y="139"/>
                  </a:cubicBezTo>
                  <a:cubicBezTo>
                    <a:pt x="461" y="139"/>
                    <a:pt x="461" y="139"/>
                    <a:pt x="461" y="139"/>
                  </a:cubicBezTo>
                  <a:cubicBezTo>
                    <a:pt x="459" y="137"/>
                    <a:pt x="459" y="137"/>
                    <a:pt x="459" y="137"/>
                  </a:cubicBezTo>
                  <a:cubicBezTo>
                    <a:pt x="456" y="139"/>
                    <a:pt x="456" y="139"/>
                    <a:pt x="456" y="139"/>
                  </a:cubicBezTo>
                  <a:cubicBezTo>
                    <a:pt x="455" y="139"/>
                    <a:pt x="455" y="139"/>
                    <a:pt x="455" y="139"/>
                  </a:cubicBezTo>
                  <a:cubicBezTo>
                    <a:pt x="454" y="139"/>
                    <a:pt x="454" y="139"/>
                    <a:pt x="454" y="139"/>
                  </a:cubicBezTo>
                  <a:cubicBezTo>
                    <a:pt x="454" y="139"/>
                    <a:pt x="454" y="139"/>
                    <a:pt x="454" y="139"/>
                  </a:cubicBezTo>
                  <a:cubicBezTo>
                    <a:pt x="452" y="138"/>
                    <a:pt x="452" y="136"/>
                    <a:pt x="452" y="135"/>
                  </a:cubicBezTo>
                  <a:cubicBezTo>
                    <a:pt x="444" y="134"/>
                    <a:pt x="444" y="134"/>
                    <a:pt x="444" y="134"/>
                  </a:cubicBezTo>
                  <a:cubicBezTo>
                    <a:pt x="444" y="133"/>
                    <a:pt x="444" y="133"/>
                    <a:pt x="444" y="133"/>
                  </a:cubicBezTo>
                  <a:cubicBezTo>
                    <a:pt x="443" y="132"/>
                    <a:pt x="440" y="128"/>
                    <a:pt x="436" y="126"/>
                  </a:cubicBezTo>
                  <a:cubicBezTo>
                    <a:pt x="435" y="126"/>
                    <a:pt x="434" y="126"/>
                    <a:pt x="434" y="126"/>
                  </a:cubicBezTo>
                  <a:cubicBezTo>
                    <a:pt x="431" y="126"/>
                    <a:pt x="428" y="128"/>
                    <a:pt x="428" y="129"/>
                  </a:cubicBezTo>
                  <a:cubicBezTo>
                    <a:pt x="427" y="130"/>
                    <a:pt x="427" y="130"/>
                    <a:pt x="427" y="130"/>
                  </a:cubicBezTo>
                  <a:cubicBezTo>
                    <a:pt x="415" y="131"/>
                    <a:pt x="415" y="131"/>
                    <a:pt x="415" y="131"/>
                  </a:cubicBezTo>
                  <a:cubicBezTo>
                    <a:pt x="412" y="131"/>
                    <a:pt x="412" y="131"/>
                    <a:pt x="412" y="131"/>
                  </a:cubicBezTo>
                  <a:cubicBezTo>
                    <a:pt x="411" y="131"/>
                    <a:pt x="409" y="132"/>
                    <a:pt x="408" y="133"/>
                  </a:cubicBezTo>
                  <a:cubicBezTo>
                    <a:pt x="408" y="133"/>
                    <a:pt x="408" y="133"/>
                    <a:pt x="408" y="133"/>
                  </a:cubicBezTo>
                  <a:cubicBezTo>
                    <a:pt x="407" y="134"/>
                    <a:pt x="407" y="134"/>
                    <a:pt x="407" y="134"/>
                  </a:cubicBezTo>
                  <a:cubicBezTo>
                    <a:pt x="407" y="134"/>
                    <a:pt x="404" y="135"/>
                    <a:pt x="402" y="137"/>
                  </a:cubicBezTo>
                  <a:cubicBezTo>
                    <a:pt x="402" y="138"/>
                    <a:pt x="401" y="139"/>
                    <a:pt x="400" y="139"/>
                  </a:cubicBezTo>
                  <a:cubicBezTo>
                    <a:pt x="399" y="138"/>
                    <a:pt x="398" y="138"/>
                    <a:pt x="398" y="137"/>
                  </a:cubicBezTo>
                  <a:cubicBezTo>
                    <a:pt x="382" y="137"/>
                    <a:pt x="382" y="137"/>
                    <a:pt x="382" y="137"/>
                  </a:cubicBezTo>
                  <a:cubicBezTo>
                    <a:pt x="382" y="127"/>
                    <a:pt x="382" y="127"/>
                    <a:pt x="382" y="127"/>
                  </a:cubicBezTo>
                  <a:cubicBezTo>
                    <a:pt x="343" y="127"/>
                    <a:pt x="343" y="127"/>
                    <a:pt x="343" y="127"/>
                  </a:cubicBezTo>
                  <a:cubicBezTo>
                    <a:pt x="343" y="123"/>
                    <a:pt x="343" y="123"/>
                    <a:pt x="343" y="123"/>
                  </a:cubicBezTo>
                  <a:cubicBezTo>
                    <a:pt x="338" y="121"/>
                    <a:pt x="338" y="121"/>
                    <a:pt x="338" y="121"/>
                  </a:cubicBezTo>
                  <a:cubicBezTo>
                    <a:pt x="333" y="127"/>
                    <a:pt x="333" y="127"/>
                    <a:pt x="333" y="127"/>
                  </a:cubicBezTo>
                  <a:cubicBezTo>
                    <a:pt x="329" y="127"/>
                    <a:pt x="329" y="127"/>
                    <a:pt x="329" y="127"/>
                  </a:cubicBezTo>
                  <a:cubicBezTo>
                    <a:pt x="325" y="123"/>
                    <a:pt x="325" y="123"/>
                    <a:pt x="325" y="123"/>
                  </a:cubicBezTo>
                  <a:cubicBezTo>
                    <a:pt x="325" y="120"/>
                    <a:pt x="325" y="120"/>
                    <a:pt x="325" y="120"/>
                  </a:cubicBezTo>
                  <a:cubicBezTo>
                    <a:pt x="321" y="115"/>
                    <a:pt x="321" y="115"/>
                    <a:pt x="321" y="115"/>
                  </a:cubicBezTo>
                  <a:cubicBezTo>
                    <a:pt x="314" y="110"/>
                    <a:pt x="314" y="110"/>
                    <a:pt x="314" y="110"/>
                  </a:cubicBezTo>
                  <a:cubicBezTo>
                    <a:pt x="304" y="109"/>
                    <a:pt x="304" y="109"/>
                    <a:pt x="304" y="109"/>
                  </a:cubicBezTo>
                  <a:cubicBezTo>
                    <a:pt x="303" y="109"/>
                    <a:pt x="301" y="110"/>
                    <a:pt x="299" y="110"/>
                  </a:cubicBezTo>
                  <a:cubicBezTo>
                    <a:pt x="298" y="110"/>
                    <a:pt x="297" y="110"/>
                    <a:pt x="295" y="109"/>
                  </a:cubicBezTo>
                  <a:cubicBezTo>
                    <a:pt x="294" y="109"/>
                    <a:pt x="293" y="108"/>
                    <a:pt x="293" y="108"/>
                  </a:cubicBezTo>
                  <a:cubicBezTo>
                    <a:pt x="292" y="108"/>
                    <a:pt x="292" y="108"/>
                    <a:pt x="292" y="109"/>
                  </a:cubicBezTo>
                  <a:cubicBezTo>
                    <a:pt x="292" y="109"/>
                    <a:pt x="292" y="109"/>
                    <a:pt x="292" y="109"/>
                  </a:cubicBezTo>
                  <a:cubicBezTo>
                    <a:pt x="291" y="109"/>
                    <a:pt x="291" y="109"/>
                    <a:pt x="291" y="109"/>
                  </a:cubicBezTo>
                  <a:cubicBezTo>
                    <a:pt x="283" y="109"/>
                    <a:pt x="283" y="109"/>
                    <a:pt x="283" y="109"/>
                  </a:cubicBezTo>
                  <a:cubicBezTo>
                    <a:pt x="280" y="109"/>
                    <a:pt x="277" y="105"/>
                    <a:pt x="276" y="104"/>
                  </a:cubicBezTo>
                  <a:cubicBezTo>
                    <a:pt x="276" y="104"/>
                    <a:pt x="276" y="104"/>
                    <a:pt x="276" y="104"/>
                  </a:cubicBezTo>
                  <a:cubicBezTo>
                    <a:pt x="276" y="97"/>
                    <a:pt x="276" y="97"/>
                    <a:pt x="276" y="97"/>
                  </a:cubicBezTo>
                  <a:cubicBezTo>
                    <a:pt x="257" y="97"/>
                    <a:pt x="257" y="97"/>
                    <a:pt x="257" y="97"/>
                  </a:cubicBezTo>
                  <a:cubicBezTo>
                    <a:pt x="253" y="89"/>
                    <a:pt x="253" y="89"/>
                    <a:pt x="253" y="89"/>
                  </a:cubicBezTo>
                  <a:cubicBezTo>
                    <a:pt x="253" y="0"/>
                    <a:pt x="253" y="0"/>
                    <a:pt x="253" y="0"/>
                  </a:cubicBezTo>
                  <a:cubicBezTo>
                    <a:pt x="136" y="0"/>
                    <a:pt x="136" y="0"/>
                    <a:pt x="136" y="0"/>
                  </a:cubicBezTo>
                  <a:cubicBezTo>
                    <a:pt x="136" y="256"/>
                    <a:pt x="136" y="256"/>
                    <a:pt x="136" y="256"/>
                  </a:cubicBezTo>
                  <a:cubicBezTo>
                    <a:pt x="1" y="256"/>
                    <a:pt x="1" y="256"/>
                    <a:pt x="1" y="256"/>
                  </a:cubicBezTo>
                  <a:cubicBezTo>
                    <a:pt x="0" y="256"/>
                    <a:pt x="0" y="256"/>
                    <a:pt x="0" y="256"/>
                  </a:cubicBezTo>
                  <a:cubicBezTo>
                    <a:pt x="0" y="257"/>
                    <a:pt x="0" y="257"/>
                    <a:pt x="0" y="257"/>
                  </a:cubicBezTo>
                  <a:cubicBezTo>
                    <a:pt x="10" y="260"/>
                    <a:pt x="10" y="260"/>
                    <a:pt x="10" y="260"/>
                  </a:cubicBezTo>
                  <a:cubicBezTo>
                    <a:pt x="14" y="268"/>
                    <a:pt x="14" y="268"/>
                    <a:pt x="14" y="268"/>
                  </a:cubicBezTo>
                  <a:cubicBezTo>
                    <a:pt x="22" y="272"/>
                    <a:pt x="22" y="272"/>
                    <a:pt x="22" y="272"/>
                  </a:cubicBezTo>
                  <a:cubicBezTo>
                    <a:pt x="30" y="284"/>
                    <a:pt x="30" y="284"/>
                    <a:pt x="30" y="284"/>
                  </a:cubicBezTo>
                  <a:cubicBezTo>
                    <a:pt x="61" y="307"/>
                    <a:pt x="61" y="307"/>
                    <a:pt x="61" y="307"/>
                  </a:cubicBezTo>
                  <a:cubicBezTo>
                    <a:pt x="73" y="342"/>
                    <a:pt x="73" y="342"/>
                    <a:pt x="73" y="342"/>
                  </a:cubicBezTo>
                  <a:cubicBezTo>
                    <a:pt x="112" y="381"/>
                    <a:pt x="112" y="381"/>
                    <a:pt x="112" y="381"/>
                  </a:cubicBezTo>
                  <a:cubicBezTo>
                    <a:pt x="131" y="381"/>
                    <a:pt x="131" y="381"/>
                    <a:pt x="131" y="381"/>
                  </a:cubicBezTo>
                  <a:cubicBezTo>
                    <a:pt x="151" y="346"/>
                    <a:pt x="151" y="346"/>
                    <a:pt x="151" y="346"/>
                  </a:cubicBezTo>
                  <a:cubicBezTo>
                    <a:pt x="155" y="346"/>
                    <a:pt x="155" y="346"/>
                    <a:pt x="155" y="346"/>
                  </a:cubicBezTo>
                  <a:cubicBezTo>
                    <a:pt x="162" y="346"/>
                    <a:pt x="162" y="346"/>
                    <a:pt x="162" y="346"/>
                  </a:cubicBezTo>
                  <a:cubicBezTo>
                    <a:pt x="198" y="346"/>
                    <a:pt x="198" y="346"/>
                    <a:pt x="198" y="346"/>
                  </a:cubicBezTo>
                  <a:cubicBezTo>
                    <a:pt x="225" y="378"/>
                    <a:pt x="225" y="378"/>
                    <a:pt x="225" y="378"/>
                  </a:cubicBezTo>
                  <a:cubicBezTo>
                    <a:pt x="240" y="409"/>
                    <a:pt x="240" y="409"/>
                    <a:pt x="240" y="409"/>
                  </a:cubicBezTo>
                  <a:cubicBezTo>
                    <a:pt x="252" y="420"/>
                    <a:pt x="252" y="420"/>
                    <a:pt x="252" y="420"/>
                  </a:cubicBezTo>
                  <a:cubicBezTo>
                    <a:pt x="256" y="436"/>
                    <a:pt x="256" y="436"/>
                    <a:pt x="256" y="436"/>
                  </a:cubicBezTo>
                  <a:cubicBezTo>
                    <a:pt x="268" y="444"/>
                    <a:pt x="268" y="444"/>
                    <a:pt x="268" y="444"/>
                  </a:cubicBezTo>
                  <a:cubicBezTo>
                    <a:pt x="279" y="475"/>
                    <a:pt x="279" y="475"/>
                    <a:pt x="279" y="475"/>
                  </a:cubicBezTo>
                  <a:cubicBezTo>
                    <a:pt x="291" y="495"/>
                    <a:pt x="291" y="495"/>
                    <a:pt x="291" y="495"/>
                  </a:cubicBezTo>
                  <a:cubicBezTo>
                    <a:pt x="303" y="502"/>
                    <a:pt x="303" y="502"/>
                    <a:pt x="303" y="502"/>
                  </a:cubicBezTo>
                  <a:cubicBezTo>
                    <a:pt x="315" y="502"/>
                    <a:pt x="315" y="502"/>
                    <a:pt x="315" y="502"/>
                  </a:cubicBezTo>
                  <a:cubicBezTo>
                    <a:pt x="322" y="510"/>
                    <a:pt x="322" y="510"/>
                    <a:pt x="322" y="510"/>
                  </a:cubicBezTo>
                  <a:cubicBezTo>
                    <a:pt x="342" y="510"/>
                    <a:pt x="342" y="510"/>
                    <a:pt x="342" y="510"/>
                  </a:cubicBezTo>
                  <a:cubicBezTo>
                    <a:pt x="358" y="518"/>
                    <a:pt x="358" y="518"/>
                    <a:pt x="358" y="518"/>
                  </a:cubicBezTo>
                  <a:cubicBezTo>
                    <a:pt x="369" y="518"/>
                    <a:pt x="369" y="518"/>
                    <a:pt x="369" y="518"/>
                  </a:cubicBezTo>
                  <a:cubicBezTo>
                    <a:pt x="365" y="514"/>
                    <a:pt x="365" y="514"/>
                    <a:pt x="365" y="514"/>
                  </a:cubicBezTo>
                  <a:cubicBezTo>
                    <a:pt x="361" y="502"/>
                    <a:pt x="361" y="502"/>
                    <a:pt x="361" y="502"/>
                  </a:cubicBezTo>
                  <a:cubicBezTo>
                    <a:pt x="361" y="499"/>
                    <a:pt x="361" y="499"/>
                    <a:pt x="361" y="499"/>
                  </a:cubicBezTo>
                  <a:cubicBezTo>
                    <a:pt x="354" y="475"/>
                    <a:pt x="354" y="475"/>
                    <a:pt x="354" y="475"/>
                  </a:cubicBezTo>
                  <a:cubicBezTo>
                    <a:pt x="358" y="471"/>
                    <a:pt x="358" y="471"/>
                    <a:pt x="358" y="471"/>
                  </a:cubicBezTo>
                  <a:cubicBezTo>
                    <a:pt x="358" y="463"/>
                    <a:pt x="358" y="463"/>
                    <a:pt x="358" y="463"/>
                  </a:cubicBezTo>
                  <a:cubicBezTo>
                    <a:pt x="354" y="463"/>
                    <a:pt x="354" y="463"/>
                    <a:pt x="354" y="463"/>
                  </a:cubicBezTo>
                  <a:cubicBezTo>
                    <a:pt x="354" y="459"/>
                    <a:pt x="354" y="459"/>
                    <a:pt x="354" y="459"/>
                  </a:cubicBezTo>
                  <a:cubicBezTo>
                    <a:pt x="358" y="459"/>
                    <a:pt x="358" y="459"/>
                    <a:pt x="358" y="459"/>
                  </a:cubicBezTo>
                  <a:cubicBezTo>
                    <a:pt x="361" y="459"/>
                    <a:pt x="361" y="459"/>
                    <a:pt x="361" y="459"/>
                  </a:cubicBezTo>
                  <a:cubicBezTo>
                    <a:pt x="365" y="444"/>
                    <a:pt x="365" y="444"/>
                    <a:pt x="365" y="444"/>
                  </a:cubicBezTo>
                  <a:cubicBezTo>
                    <a:pt x="361" y="436"/>
                    <a:pt x="361" y="436"/>
                    <a:pt x="361" y="436"/>
                  </a:cubicBezTo>
                  <a:cubicBezTo>
                    <a:pt x="369" y="436"/>
                    <a:pt x="369" y="436"/>
                    <a:pt x="369" y="436"/>
                  </a:cubicBezTo>
                  <a:cubicBezTo>
                    <a:pt x="373" y="428"/>
                    <a:pt x="373" y="428"/>
                    <a:pt x="373" y="428"/>
                  </a:cubicBezTo>
                  <a:cubicBezTo>
                    <a:pt x="373" y="424"/>
                    <a:pt x="373" y="424"/>
                    <a:pt x="373" y="424"/>
                  </a:cubicBezTo>
                  <a:cubicBezTo>
                    <a:pt x="369" y="428"/>
                    <a:pt x="369" y="428"/>
                    <a:pt x="369" y="428"/>
                  </a:cubicBezTo>
                  <a:cubicBezTo>
                    <a:pt x="369" y="424"/>
                    <a:pt x="369" y="424"/>
                    <a:pt x="369" y="424"/>
                  </a:cubicBezTo>
                  <a:cubicBezTo>
                    <a:pt x="377" y="420"/>
                    <a:pt x="377" y="420"/>
                    <a:pt x="377" y="420"/>
                  </a:cubicBezTo>
                  <a:cubicBezTo>
                    <a:pt x="385" y="417"/>
                    <a:pt x="385" y="417"/>
                    <a:pt x="385" y="417"/>
                  </a:cubicBezTo>
                  <a:cubicBezTo>
                    <a:pt x="385" y="413"/>
                    <a:pt x="385" y="413"/>
                    <a:pt x="385" y="413"/>
                  </a:cubicBezTo>
                  <a:cubicBezTo>
                    <a:pt x="393" y="413"/>
                    <a:pt x="393" y="413"/>
                    <a:pt x="393" y="413"/>
                  </a:cubicBezTo>
                  <a:cubicBezTo>
                    <a:pt x="397" y="409"/>
                    <a:pt x="397" y="409"/>
                    <a:pt x="397" y="409"/>
                  </a:cubicBezTo>
                  <a:cubicBezTo>
                    <a:pt x="397" y="405"/>
                    <a:pt x="397" y="405"/>
                    <a:pt x="397" y="405"/>
                  </a:cubicBezTo>
                  <a:cubicBezTo>
                    <a:pt x="393" y="401"/>
                    <a:pt x="393" y="401"/>
                    <a:pt x="393" y="401"/>
                  </a:cubicBezTo>
                  <a:cubicBezTo>
                    <a:pt x="393" y="397"/>
                    <a:pt x="393" y="397"/>
                    <a:pt x="393" y="397"/>
                  </a:cubicBezTo>
                  <a:cubicBezTo>
                    <a:pt x="397" y="397"/>
                    <a:pt x="397" y="397"/>
                    <a:pt x="397" y="397"/>
                  </a:cubicBezTo>
                  <a:cubicBezTo>
                    <a:pt x="400" y="401"/>
                    <a:pt x="400" y="401"/>
                    <a:pt x="400" y="401"/>
                  </a:cubicBezTo>
                  <a:cubicBezTo>
                    <a:pt x="400" y="397"/>
                    <a:pt x="400" y="397"/>
                    <a:pt x="400" y="397"/>
                  </a:cubicBezTo>
                  <a:cubicBezTo>
                    <a:pt x="404" y="397"/>
                    <a:pt x="404" y="397"/>
                    <a:pt x="404" y="397"/>
                  </a:cubicBezTo>
                  <a:cubicBezTo>
                    <a:pt x="408" y="397"/>
                    <a:pt x="408" y="397"/>
                    <a:pt x="408" y="397"/>
                  </a:cubicBezTo>
                  <a:cubicBezTo>
                    <a:pt x="408" y="393"/>
                    <a:pt x="408" y="393"/>
                    <a:pt x="408" y="393"/>
                  </a:cubicBezTo>
                  <a:cubicBezTo>
                    <a:pt x="412" y="401"/>
                    <a:pt x="412" y="401"/>
                    <a:pt x="412" y="401"/>
                  </a:cubicBezTo>
                  <a:cubicBezTo>
                    <a:pt x="424" y="397"/>
                    <a:pt x="424" y="397"/>
                    <a:pt x="424" y="397"/>
                  </a:cubicBezTo>
                  <a:cubicBezTo>
                    <a:pt x="408" y="405"/>
                    <a:pt x="408" y="405"/>
                    <a:pt x="408" y="405"/>
                  </a:cubicBezTo>
                  <a:cubicBezTo>
                    <a:pt x="404" y="409"/>
                    <a:pt x="404" y="409"/>
                    <a:pt x="404" y="409"/>
                  </a:cubicBezTo>
                  <a:cubicBezTo>
                    <a:pt x="408" y="409"/>
                    <a:pt x="408" y="409"/>
                    <a:pt x="408" y="409"/>
                  </a:cubicBezTo>
                  <a:cubicBezTo>
                    <a:pt x="443" y="385"/>
                    <a:pt x="443" y="385"/>
                    <a:pt x="443" y="385"/>
                  </a:cubicBezTo>
                  <a:cubicBezTo>
                    <a:pt x="451" y="374"/>
                    <a:pt x="451" y="374"/>
                    <a:pt x="451" y="374"/>
                  </a:cubicBezTo>
                  <a:cubicBezTo>
                    <a:pt x="451" y="350"/>
                    <a:pt x="451" y="350"/>
                    <a:pt x="451" y="350"/>
                  </a:cubicBezTo>
                  <a:cubicBezTo>
                    <a:pt x="451" y="346"/>
                    <a:pt x="451" y="346"/>
                    <a:pt x="451" y="346"/>
                  </a:cubicBezTo>
                  <a:cubicBezTo>
                    <a:pt x="455" y="346"/>
                    <a:pt x="455" y="346"/>
                    <a:pt x="455" y="346"/>
                  </a:cubicBezTo>
                  <a:cubicBezTo>
                    <a:pt x="455" y="354"/>
                    <a:pt x="455" y="354"/>
                    <a:pt x="455" y="354"/>
                  </a:cubicBezTo>
                  <a:cubicBezTo>
                    <a:pt x="463" y="354"/>
                    <a:pt x="463" y="354"/>
                    <a:pt x="463" y="354"/>
                  </a:cubicBezTo>
                  <a:cubicBezTo>
                    <a:pt x="463" y="358"/>
                    <a:pt x="463" y="358"/>
                    <a:pt x="463" y="358"/>
                  </a:cubicBezTo>
                  <a:cubicBezTo>
                    <a:pt x="455" y="358"/>
                    <a:pt x="455" y="358"/>
                    <a:pt x="455" y="358"/>
                  </a:cubicBezTo>
                  <a:cubicBezTo>
                    <a:pt x="459" y="362"/>
                    <a:pt x="459" y="362"/>
                    <a:pt x="459" y="362"/>
                  </a:cubicBezTo>
                  <a:cubicBezTo>
                    <a:pt x="479" y="350"/>
                    <a:pt x="479" y="350"/>
                    <a:pt x="479" y="350"/>
                  </a:cubicBezTo>
                  <a:cubicBezTo>
                    <a:pt x="482" y="350"/>
                    <a:pt x="482" y="350"/>
                    <a:pt x="482" y="350"/>
                  </a:cubicBezTo>
                  <a:cubicBezTo>
                    <a:pt x="482" y="341"/>
                    <a:pt x="482" y="341"/>
                    <a:pt x="482" y="341"/>
                  </a:cubicBezTo>
                  <a:lnTo>
                    <a:pt x="483" y="341"/>
                  </a:lnTo>
                  <a:close/>
                </a:path>
              </a:pathLst>
            </a:custGeom>
            <a:solidFill>
              <a:srgbClr val="084A9C"/>
            </a:solidFill>
            <a:ln>
              <a:solidFill>
                <a:schemeClr val="tx1"/>
              </a:solidFill>
            </a:ln>
          </p:spPr>
          <p:txBody>
            <a:bodyPr/>
            <a:lstStyle/>
            <a:p>
              <a:pPr>
                <a:defRPr/>
              </a:pPr>
              <a:endParaRPr lang="en-GB" dirty="0">
                <a:solidFill>
                  <a:prstClr val="black"/>
                </a:solidFill>
                <a:latin typeface="Arial" pitchFamily="34" charset="0"/>
                <a:ea typeface="ＭＳ Ｐゴシック"/>
                <a:cs typeface="ＭＳ Ｐゴシック"/>
              </a:endParaRPr>
            </a:p>
          </p:txBody>
        </p:sp>
        <p:sp>
          <p:nvSpPr>
            <p:cNvPr id="22" name="Freeform 19"/>
            <p:cNvSpPr>
              <a:spLocks/>
            </p:cNvSpPr>
            <p:nvPr/>
          </p:nvSpPr>
          <p:spPr bwMode="auto">
            <a:xfrm>
              <a:off x="2536046" y="3220075"/>
              <a:ext cx="342851" cy="372316"/>
            </a:xfrm>
            <a:custGeom>
              <a:avLst/>
              <a:gdLst>
                <a:gd name="T0" fmla="*/ 145 w 192"/>
                <a:gd name="T1" fmla="*/ 144 h 208"/>
                <a:gd name="T2" fmla="*/ 150 w 192"/>
                <a:gd name="T3" fmla="*/ 133 h 208"/>
                <a:gd name="T4" fmla="*/ 148 w 192"/>
                <a:gd name="T5" fmla="*/ 120 h 208"/>
                <a:gd name="T6" fmla="*/ 144 w 192"/>
                <a:gd name="T7" fmla="*/ 117 h 208"/>
                <a:gd name="T8" fmla="*/ 149 w 192"/>
                <a:gd name="T9" fmla="*/ 103 h 208"/>
                <a:gd name="T10" fmla="*/ 148 w 192"/>
                <a:gd name="T11" fmla="*/ 95 h 208"/>
                <a:gd name="T12" fmla="*/ 89 w 192"/>
                <a:gd name="T13" fmla="*/ 71 h 208"/>
                <a:gd name="T14" fmla="*/ 103 w 192"/>
                <a:gd name="T15" fmla="*/ 0 h 208"/>
                <a:gd name="T16" fmla="*/ 103 w 192"/>
                <a:gd name="T17" fmla="*/ 0 h 208"/>
                <a:gd name="T18" fmla="*/ 0 w 192"/>
                <a:gd name="T19" fmla="*/ 36 h 208"/>
                <a:gd name="T20" fmla="*/ 4 w 192"/>
                <a:gd name="T21" fmla="*/ 87 h 208"/>
                <a:gd name="T22" fmla="*/ 5 w 192"/>
                <a:gd name="T23" fmla="*/ 93 h 208"/>
                <a:gd name="T24" fmla="*/ 16 w 192"/>
                <a:gd name="T25" fmla="*/ 103 h 208"/>
                <a:gd name="T26" fmla="*/ 16 w 192"/>
                <a:gd name="T27" fmla="*/ 104 h 208"/>
                <a:gd name="T28" fmla="*/ 22 w 192"/>
                <a:gd name="T29" fmla="*/ 118 h 208"/>
                <a:gd name="T30" fmla="*/ 20 w 192"/>
                <a:gd name="T31" fmla="*/ 136 h 208"/>
                <a:gd name="T32" fmla="*/ 20 w 192"/>
                <a:gd name="T33" fmla="*/ 141 h 208"/>
                <a:gd name="T34" fmla="*/ 20 w 192"/>
                <a:gd name="T35" fmla="*/ 145 h 208"/>
                <a:gd name="T36" fmla="*/ 19 w 192"/>
                <a:gd name="T37" fmla="*/ 150 h 208"/>
                <a:gd name="T38" fmla="*/ 18 w 192"/>
                <a:gd name="T39" fmla="*/ 150 h 208"/>
                <a:gd name="T40" fmla="*/ 17 w 192"/>
                <a:gd name="T41" fmla="*/ 154 h 208"/>
                <a:gd name="T42" fmla="*/ 16 w 192"/>
                <a:gd name="T43" fmla="*/ 155 h 208"/>
                <a:gd name="T44" fmla="*/ 13 w 192"/>
                <a:gd name="T45" fmla="*/ 159 h 208"/>
                <a:gd name="T46" fmla="*/ 12 w 192"/>
                <a:gd name="T47" fmla="*/ 159 h 208"/>
                <a:gd name="T48" fmla="*/ 9 w 192"/>
                <a:gd name="T49" fmla="*/ 162 h 208"/>
                <a:gd name="T50" fmla="*/ 10 w 192"/>
                <a:gd name="T51" fmla="*/ 163 h 208"/>
                <a:gd name="T52" fmla="*/ 10 w 192"/>
                <a:gd name="T53" fmla="*/ 163 h 208"/>
                <a:gd name="T54" fmla="*/ 0 w 192"/>
                <a:gd name="T55" fmla="*/ 168 h 208"/>
                <a:gd name="T56" fmla="*/ 32 w 192"/>
                <a:gd name="T57" fmla="*/ 173 h 208"/>
                <a:gd name="T58" fmla="*/ 75 w 192"/>
                <a:gd name="T59" fmla="*/ 181 h 208"/>
                <a:gd name="T60" fmla="*/ 79 w 192"/>
                <a:gd name="T61" fmla="*/ 173 h 208"/>
                <a:gd name="T62" fmla="*/ 98 w 192"/>
                <a:gd name="T63" fmla="*/ 181 h 208"/>
                <a:gd name="T64" fmla="*/ 106 w 192"/>
                <a:gd name="T65" fmla="*/ 185 h 208"/>
                <a:gd name="T66" fmla="*/ 121 w 192"/>
                <a:gd name="T67" fmla="*/ 197 h 208"/>
                <a:gd name="T68" fmla="*/ 129 w 192"/>
                <a:gd name="T69" fmla="*/ 201 h 208"/>
                <a:gd name="T70" fmla="*/ 141 w 192"/>
                <a:gd name="T71" fmla="*/ 201 h 208"/>
                <a:gd name="T72" fmla="*/ 153 w 192"/>
                <a:gd name="T73" fmla="*/ 201 h 208"/>
                <a:gd name="T74" fmla="*/ 160 w 192"/>
                <a:gd name="T75" fmla="*/ 189 h 208"/>
                <a:gd name="T76" fmla="*/ 168 w 192"/>
                <a:gd name="T77" fmla="*/ 193 h 208"/>
                <a:gd name="T78" fmla="*/ 184 w 192"/>
                <a:gd name="T79" fmla="*/ 208 h 208"/>
                <a:gd name="T80" fmla="*/ 192 w 192"/>
                <a:gd name="T81" fmla="*/ 201 h 208"/>
                <a:gd name="T82" fmla="*/ 180 w 192"/>
                <a:gd name="T83" fmla="*/ 189 h 208"/>
                <a:gd name="T84" fmla="*/ 172 w 192"/>
                <a:gd name="T85" fmla="*/ 181 h 208"/>
                <a:gd name="T86" fmla="*/ 184 w 192"/>
                <a:gd name="T87" fmla="*/ 169 h 208"/>
                <a:gd name="T88" fmla="*/ 184 w 192"/>
                <a:gd name="T89" fmla="*/ 158 h 208"/>
                <a:gd name="T90" fmla="*/ 172 w 192"/>
                <a:gd name="T91" fmla="*/ 165 h 208"/>
                <a:gd name="T92" fmla="*/ 168 w 192"/>
                <a:gd name="T93" fmla="*/ 158 h 208"/>
                <a:gd name="T94" fmla="*/ 160 w 192"/>
                <a:gd name="T95" fmla="*/ 158 h 208"/>
                <a:gd name="T96" fmla="*/ 149 w 192"/>
                <a:gd name="T97" fmla="*/ 162 h 208"/>
                <a:gd name="T98" fmla="*/ 145 w 192"/>
                <a:gd name="T99" fmla="*/ 150 h 208"/>
                <a:gd name="T100" fmla="*/ 146 w 192"/>
                <a:gd name="T101" fmla="*/ 149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92" h="208">
                  <a:moveTo>
                    <a:pt x="145" y="149"/>
                  </a:moveTo>
                  <a:cubicBezTo>
                    <a:pt x="145" y="144"/>
                    <a:pt x="145" y="144"/>
                    <a:pt x="145" y="144"/>
                  </a:cubicBezTo>
                  <a:cubicBezTo>
                    <a:pt x="147" y="144"/>
                    <a:pt x="150" y="143"/>
                    <a:pt x="150" y="141"/>
                  </a:cubicBezTo>
                  <a:cubicBezTo>
                    <a:pt x="150" y="133"/>
                    <a:pt x="150" y="133"/>
                    <a:pt x="150" y="133"/>
                  </a:cubicBezTo>
                  <a:cubicBezTo>
                    <a:pt x="152" y="120"/>
                    <a:pt x="152" y="120"/>
                    <a:pt x="152" y="120"/>
                  </a:cubicBezTo>
                  <a:cubicBezTo>
                    <a:pt x="148" y="120"/>
                    <a:pt x="148" y="120"/>
                    <a:pt x="148" y="120"/>
                  </a:cubicBezTo>
                  <a:cubicBezTo>
                    <a:pt x="148" y="117"/>
                    <a:pt x="148" y="117"/>
                    <a:pt x="148" y="117"/>
                  </a:cubicBezTo>
                  <a:cubicBezTo>
                    <a:pt x="144" y="117"/>
                    <a:pt x="144" y="117"/>
                    <a:pt x="144" y="117"/>
                  </a:cubicBezTo>
                  <a:cubicBezTo>
                    <a:pt x="144" y="105"/>
                    <a:pt x="144" y="105"/>
                    <a:pt x="144" y="105"/>
                  </a:cubicBezTo>
                  <a:cubicBezTo>
                    <a:pt x="145" y="105"/>
                    <a:pt x="148" y="105"/>
                    <a:pt x="149" y="103"/>
                  </a:cubicBezTo>
                  <a:cubicBezTo>
                    <a:pt x="150" y="102"/>
                    <a:pt x="150" y="101"/>
                    <a:pt x="149" y="100"/>
                  </a:cubicBezTo>
                  <a:cubicBezTo>
                    <a:pt x="148" y="95"/>
                    <a:pt x="148" y="95"/>
                    <a:pt x="148" y="95"/>
                  </a:cubicBezTo>
                  <a:cubicBezTo>
                    <a:pt x="89" y="95"/>
                    <a:pt x="89" y="95"/>
                    <a:pt x="89" y="95"/>
                  </a:cubicBezTo>
                  <a:cubicBezTo>
                    <a:pt x="89" y="71"/>
                    <a:pt x="89" y="71"/>
                    <a:pt x="89" y="71"/>
                  </a:cubicBezTo>
                  <a:cubicBezTo>
                    <a:pt x="103" y="48"/>
                    <a:pt x="103" y="48"/>
                    <a:pt x="103" y="48"/>
                  </a:cubicBezTo>
                  <a:cubicBezTo>
                    <a:pt x="103" y="0"/>
                    <a:pt x="103" y="0"/>
                    <a:pt x="103" y="0"/>
                  </a:cubicBezTo>
                  <a:cubicBezTo>
                    <a:pt x="103" y="0"/>
                    <a:pt x="103" y="0"/>
                    <a:pt x="103" y="0"/>
                  </a:cubicBezTo>
                  <a:cubicBezTo>
                    <a:pt x="103" y="0"/>
                    <a:pt x="103" y="0"/>
                    <a:pt x="103" y="0"/>
                  </a:cubicBezTo>
                  <a:cubicBezTo>
                    <a:pt x="0" y="0"/>
                    <a:pt x="0" y="0"/>
                    <a:pt x="0" y="0"/>
                  </a:cubicBezTo>
                  <a:cubicBezTo>
                    <a:pt x="0" y="36"/>
                    <a:pt x="0" y="36"/>
                    <a:pt x="0" y="36"/>
                  </a:cubicBezTo>
                  <a:cubicBezTo>
                    <a:pt x="4" y="53"/>
                    <a:pt x="4" y="53"/>
                    <a:pt x="4" y="53"/>
                  </a:cubicBezTo>
                  <a:cubicBezTo>
                    <a:pt x="4" y="87"/>
                    <a:pt x="4" y="87"/>
                    <a:pt x="4" y="87"/>
                  </a:cubicBezTo>
                  <a:cubicBezTo>
                    <a:pt x="4" y="90"/>
                    <a:pt x="4" y="92"/>
                    <a:pt x="5" y="93"/>
                  </a:cubicBezTo>
                  <a:cubicBezTo>
                    <a:pt x="5" y="93"/>
                    <a:pt x="5" y="93"/>
                    <a:pt x="5" y="93"/>
                  </a:cubicBezTo>
                  <a:cubicBezTo>
                    <a:pt x="11" y="98"/>
                    <a:pt x="11" y="98"/>
                    <a:pt x="11" y="98"/>
                  </a:cubicBezTo>
                  <a:cubicBezTo>
                    <a:pt x="15" y="101"/>
                    <a:pt x="16" y="102"/>
                    <a:pt x="16" y="103"/>
                  </a:cubicBezTo>
                  <a:cubicBezTo>
                    <a:pt x="16" y="103"/>
                    <a:pt x="16" y="103"/>
                    <a:pt x="16" y="103"/>
                  </a:cubicBezTo>
                  <a:cubicBezTo>
                    <a:pt x="16" y="104"/>
                    <a:pt x="16" y="104"/>
                    <a:pt x="16" y="104"/>
                  </a:cubicBezTo>
                  <a:cubicBezTo>
                    <a:pt x="20" y="111"/>
                    <a:pt x="20" y="111"/>
                    <a:pt x="20" y="111"/>
                  </a:cubicBezTo>
                  <a:cubicBezTo>
                    <a:pt x="23" y="115"/>
                    <a:pt x="23" y="116"/>
                    <a:pt x="22" y="118"/>
                  </a:cubicBezTo>
                  <a:cubicBezTo>
                    <a:pt x="21" y="120"/>
                    <a:pt x="20" y="122"/>
                    <a:pt x="20" y="125"/>
                  </a:cubicBezTo>
                  <a:cubicBezTo>
                    <a:pt x="20" y="136"/>
                    <a:pt x="20" y="136"/>
                    <a:pt x="20" y="136"/>
                  </a:cubicBezTo>
                  <a:cubicBezTo>
                    <a:pt x="20" y="139"/>
                    <a:pt x="20" y="141"/>
                    <a:pt x="20" y="141"/>
                  </a:cubicBezTo>
                  <a:cubicBezTo>
                    <a:pt x="20" y="141"/>
                    <a:pt x="20" y="141"/>
                    <a:pt x="20" y="141"/>
                  </a:cubicBezTo>
                  <a:cubicBezTo>
                    <a:pt x="20" y="142"/>
                    <a:pt x="20" y="142"/>
                    <a:pt x="20" y="142"/>
                  </a:cubicBezTo>
                  <a:cubicBezTo>
                    <a:pt x="20" y="143"/>
                    <a:pt x="20" y="144"/>
                    <a:pt x="20" y="145"/>
                  </a:cubicBezTo>
                  <a:cubicBezTo>
                    <a:pt x="19" y="147"/>
                    <a:pt x="19" y="149"/>
                    <a:pt x="19" y="149"/>
                  </a:cubicBezTo>
                  <a:cubicBezTo>
                    <a:pt x="19" y="150"/>
                    <a:pt x="19" y="150"/>
                    <a:pt x="19" y="150"/>
                  </a:cubicBezTo>
                  <a:cubicBezTo>
                    <a:pt x="19" y="150"/>
                    <a:pt x="19" y="150"/>
                    <a:pt x="19" y="150"/>
                  </a:cubicBezTo>
                  <a:cubicBezTo>
                    <a:pt x="18" y="150"/>
                    <a:pt x="18" y="150"/>
                    <a:pt x="18" y="150"/>
                  </a:cubicBezTo>
                  <a:cubicBezTo>
                    <a:pt x="18" y="150"/>
                    <a:pt x="18" y="150"/>
                    <a:pt x="18" y="150"/>
                  </a:cubicBezTo>
                  <a:cubicBezTo>
                    <a:pt x="17" y="154"/>
                    <a:pt x="17" y="154"/>
                    <a:pt x="17" y="154"/>
                  </a:cubicBezTo>
                  <a:cubicBezTo>
                    <a:pt x="17" y="154"/>
                    <a:pt x="17" y="154"/>
                    <a:pt x="17" y="154"/>
                  </a:cubicBezTo>
                  <a:cubicBezTo>
                    <a:pt x="16" y="155"/>
                    <a:pt x="16" y="155"/>
                    <a:pt x="16" y="155"/>
                  </a:cubicBezTo>
                  <a:cubicBezTo>
                    <a:pt x="16" y="155"/>
                    <a:pt x="15" y="155"/>
                    <a:pt x="15" y="156"/>
                  </a:cubicBezTo>
                  <a:cubicBezTo>
                    <a:pt x="14" y="158"/>
                    <a:pt x="13" y="159"/>
                    <a:pt x="13" y="159"/>
                  </a:cubicBezTo>
                  <a:cubicBezTo>
                    <a:pt x="13" y="159"/>
                    <a:pt x="13" y="159"/>
                    <a:pt x="13" y="159"/>
                  </a:cubicBezTo>
                  <a:cubicBezTo>
                    <a:pt x="12" y="159"/>
                    <a:pt x="12" y="159"/>
                    <a:pt x="12" y="159"/>
                  </a:cubicBezTo>
                  <a:cubicBezTo>
                    <a:pt x="12" y="159"/>
                    <a:pt x="12" y="160"/>
                    <a:pt x="11" y="161"/>
                  </a:cubicBezTo>
                  <a:cubicBezTo>
                    <a:pt x="9" y="162"/>
                    <a:pt x="9" y="162"/>
                    <a:pt x="9" y="162"/>
                  </a:cubicBezTo>
                  <a:cubicBezTo>
                    <a:pt x="10" y="163"/>
                    <a:pt x="10" y="163"/>
                    <a:pt x="10" y="163"/>
                  </a:cubicBezTo>
                  <a:cubicBezTo>
                    <a:pt x="10" y="163"/>
                    <a:pt x="10" y="163"/>
                    <a:pt x="10" y="163"/>
                  </a:cubicBezTo>
                  <a:cubicBezTo>
                    <a:pt x="10" y="163"/>
                    <a:pt x="10" y="163"/>
                    <a:pt x="10" y="163"/>
                  </a:cubicBezTo>
                  <a:cubicBezTo>
                    <a:pt x="10" y="163"/>
                    <a:pt x="10" y="163"/>
                    <a:pt x="10" y="163"/>
                  </a:cubicBezTo>
                  <a:cubicBezTo>
                    <a:pt x="9" y="165"/>
                    <a:pt x="6" y="167"/>
                    <a:pt x="1" y="168"/>
                  </a:cubicBezTo>
                  <a:cubicBezTo>
                    <a:pt x="0" y="168"/>
                    <a:pt x="0" y="168"/>
                    <a:pt x="0" y="168"/>
                  </a:cubicBezTo>
                  <a:cubicBezTo>
                    <a:pt x="0" y="177"/>
                    <a:pt x="0" y="177"/>
                    <a:pt x="0" y="177"/>
                  </a:cubicBezTo>
                  <a:cubicBezTo>
                    <a:pt x="32" y="173"/>
                    <a:pt x="32" y="173"/>
                    <a:pt x="32" y="173"/>
                  </a:cubicBezTo>
                  <a:cubicBezTo>
                    <a:pt x="71" y="185"/>
                    <a:pt x="71" y="185"/>
                    <a:pt x="71" y="185"/>
                  </a:cubicBezTo>
                  <a:cubicBezTo>
                    <a:pt x="75" y="181"/>
                    <a:pt x="75" y="181"/>
                    <a:pt x="75" y="181"/>
                  </a:cubicBezTo>
                  <a:cubicBezTo>
                    <a:pt x="75" y="177"/>
                    <a:pt x="75" y="177"/>
                    <a:pt x="75" y="177"/>
                  </a:cubicBezTo>
                  <a:cubicBezTo>
                    <a:pt x="79" y="173"/>
                    <a:pt x="79" y="173"/>
                    <a:pt x="79" y="173"/>
                  </a:cubicBezTo>
                  <a:cubicBezTo>
                    <a:pt x="86" y="173"/>
                    <a:pt x="86" y="173"/>
                    <a:pt x="86" y="173"/>
                  </a:cubicBezTo>
                  <a:cubicBezTo>
                    <a:pt x="98" y="181"/>
                    <a:pt x="98" y="181"/>
                    <a:pt x="98" y="181"/>
                  </a:cubicBezTo>
                  <a:cubicBezTo>
                    <a:pt x="102" y="185"/>
                    <a:pt x="102" y="185"/>
                    <a:pt x="102" y="185"/>
                  </a:cubicBezTo>
                  <a:cubicBezTo>
                    <a:pt x="106" y="185"/>
                    <a:pt x="106" y="185"/>
                    <a:pt x="106" y="185"/>
                  </a:cubicBezTo>
                  <a:cubicBezTo>
                    <a:pt x="114" y="197"/>
                    <a:pt x="114" y="197"/>
                    <a:pt x="114" y="197"/>
                  </a:cubicBezTo>
                  <a:cubicBezTo>
                    <a:pt x="121" y="197"/>
                    <a:pt x="121" y="197"/>
                    <a:pt x="121" y="197"/>
                  </a:cubicBezTo>
                  <a:cubicBezTo>
                    <a:pt x="125" y="201"/>
                    <a:pt x="125" y="201"/>
                    <a:pt x="125" y="201"/>
                  </a:cubicBezTo>
                  <a:cubicBezTo>
                    <a:pt x="129" y="201"/>
                    <a:pt x="129" y="201"/>
                    <a:pt x="129" y="201"/>
                  </a:cubicBezTo>
                  <a:cubicBezTo>
                    <a:pt x="137" y="197"/>
                    <a:pt x="137" y="197"/>
                    <a:pt x="137" y="197"/>
                  </a:cubicBezTo>
                  <a:cubicBezTo>
                    <a:pt x="141" y="201"/>
                    <a:pt x="141" y="201"/>
                    <a:pt x="141" y="201"/>
                  </a:cubicBezTo>
                  <a:cubicBezTo>
                    <a:pt x="145" y="201"/>
                    <a:pt x="145" y="201"/>
                    <a:pt x="145" y="201"/>
                  </a:cubicBezTo>
                  <a:cubicBezTo>
                    <a:pt x="153" y="201"/>
                    <a:pt x="153" y="201"/>
                    <a:pt x="153" y="201"/>
                  </a:cubicBezTo>
                  <a:cubicBezTo>
                    <a:pt x="160" y="193"/>
                    <a:pt x="160" y="193"/>
                    <a:pt x="160" y="193"/>
                  </a:cubicBezTo>
                  <a:cubicBezTo>
                    <a:pt x="160" y="189"/>
                    <a:pt x="160" y="189"/>
                    <a:pt x="160" y="189"/>
                  </a:cubicBezTo>
                  <a:cubicBezTo>
                    <a:pt x="164" y="189"/>
                    <a:pt x="164" y="189"/>
                    <a:pt x="164" y="189"/>
                  </a:cubicBezTo>
                  <a:cubicBezTo>
                    <a:pt x="168" y="193"/>
                    <a:pt x="168" y="193"/>
                    <a:pt x="168" y="193"/>
                  </a:cubicBezTo>
                  <a:cubicBezTo>
                    <a:pt x="176" y="197"/>
                    <a:pt x="176" y="197"/>
                    <a:pt x="176" y="197"/>
                  </a:cubicBezTo>
                  <a:cubicBezTo>
                    <a:pt x="184" y="208"/>
                    <a:pt x="184" y="208"/>
                    <a:pt x="184" y="208"/>
                  </a:cubicBezTo>
                  <a:cubicBezTo>
                    <a:pt x="192" y="205"/>
                    <a:pt x="192" y="205"/>
                    <a:pt x="192" y="205"/>
                  </a:cubicBezTo>
                  <a:cubicBezTo>
                    <a:pt x="192" y="201"/>
                    <a:pt x="192" y="201"/>
                    <a:pt x="192" y="201"/>
                  </a:cubicBezTo>
                  <a:cubicBezTo>
                    <a:pt x="192" y="197"/>
                    <a:pt x="192" y="197"/>
                    <a:pt x="192" y="197"/>
                  </a:cubicBezTo>
                  <a:cubicBezTo>
                    <a:pt x="180" y="189"/>
                    <a:pt x="180" y="189"/>
                    <a:pt x="180" y="189"/>
                  </a:cubicBezTo>
                  <a:cubicBezTo>
                    <a:pt x="172" y="185"/>
                    <a:pt x="172" y="185"/>
                    <a:pt x="172" y="185"/>
                  </a:cubicBezTo>
                  <a:cubicBezTo>
                    <a:pt x="172" y="181"/>
                    <a:pt x="172" y="181"/>
                    <a:pt x="172" y="181"/>
                  </a:cubicBezTo>
                  <a:cubicBezTo>
                    <a:pt x="176" y="177"/>
                    <a:pt x="176" y="177"/>
                    <a:pt x="176" y="177"/>
                  </a:cubicBezTo>
                  <a:cubicBezTo>
                    <a:pt x="184" y="169"/>
                    <a:pt x="184" y="169"/>
                    <a:pt x="184" y="169"/>
                  </a:cubicBezTo>
                  <a:cubicBezTo>
                    <a:pt x="188" y="162"/>
                    <a:pt x="188" y="162"/>
                    <a:pt x="188" y="162"/>
                  </a:cubicBezTo>
                  <a:cubicBezTo>
                    <a:pt x="184" y="158"/>
                    <a:pt x="184" y="158"/>
                    <a:pt x="184" y="158"/>
                  </a:cubicBezTo>
                  <a:cubicBezTo>
                    <a:pt x="176" y="162"/>
                    <a:pt x="176" y="162"/>
                    <a:pt x="176" y="162"/>
                  </a:cubicBezTo>
                  <a:cubicBezTo>
                    <a:pt x="172" y="165"/>
                    <a:pt x="172" y="165"/>
                    <a:pt x="172" y="165"/>
                  </a:cubicBezTo>
                  <a:cubicBezTo>
                    <a:pt x="168" y="165"/>
                    <a:pt x="168" y="165"/>
                    <a:pt x="168" y="165"/>
                  </a:cubicBezTo>
                  <a:cubicBezTo>
                    <a:pt x="168" y="158"/>
                    <a:pt x="168" y="158"/>
                    <a:pt x="168" y="158"/>
                  </a:cubicBezTo>
                  <a:cubicBezTo>
                    <a:pt x="164" y="158"/>
                    <a:pt x="164" y="158"/>
                    <a:pt x="164" y="158"/>
                  </a:cubicBezTo>
                  <a:cubicBezTo>
                    <a:pt x="160" y="158"/>
                    <a:pt x="160" y="158"/>
                    <a:pt x="160" y="158"/>
                  </a:cubicBezTo>
                  <a:cubicBezTo>
                    <a:pt x="157" y="162"/>
                    <a:pt x="157" y="162"/>
                    <a:pt x="157" y="162"/>
                  </a:cubicBezTo>
                  <a:cubicBezTo>
                    <a:pt x="149" y="162"/>
                    <a:pt x="149" y="162"/>
                    <a:pt x="149" y="162"/>
                  </a:cubicBezTo>
                  <a:cubicBezTo>
                    <a:pt x="145" y="158"/>
                    <a:pt x="145" y="158"/>
                    <a:pt x="145" y="158"/>
                  </a:cubicBezTo>
                  <a:cubicBezTo>
                    <a:pt x="145" y="150"/>
                    <a:pt x="145" y="150"/>
                    <a:pt x="145" y="150"/>
                  </a:cubicBezTo>
                  <a:cubicBezTo>
                    <a:pt x="146" y="149"/>
                    <a:pt x="146" y="149"/>
                    <a:pt x="146" y="149"/>
                  </a:cubicBezTo>
                  <a:cubicBezTo>
                    <a:pt x="146" y="149"/>
                    <a:pt x="146" y="149"/>
                    <a:pt x="146" y="149"/>
                  </a:cubicBezTo>
                  <a:lnTo>
                    <a:pt x="145" y="149"/>
                  </a:lnTo>
                  <a:close/>
                </a:path>
              </a:pathLst>
            </a:custGeom>
            <a:solidFill>
              <a:srgbClr val="084A9C"/>
            </a:solidFill>
            <a:ln w="9525">
              <a:solidFill>
                <a:schemeClr val="tx1"/>
              </a:solidFill>
              <a:round/>
              <a:headEnd/>
              <a:tailEnd/>
            </a:ln>
            <a:extLst/>
          </p:spPr>
          <p:txBody>
            <a:bodyPr/>
            <a:lstStyle/>
            <a:p>
              <a:pPr>
                <a:defRPr/>
              </a:pPr>
              <a:endParaRPr lang="en-GB" dirty="0">
                <a:solidFill>
                  <a:prstClr val="black"/>
                </a:solidFill>
                <a:latin typeface="Arial" pitchFamily="34" charset="0"/>
                <a:ea typeface="ＭＳ Ｐゴシック"/>
                <a:cs typeface="ＭＳ Ｐゴシック"/>
              </a:endParaRPr>
            </a:p>
          </p:txBody>
        </p:sp>
        <p:sp>
          <p:nvSpPr>
            <p:cNvPr id="23" name="Freeform 20"/>
            <p:cNvSpPr>
              <a:spLocks/>
            </p:cNvSpPr>
            <p:nvPr/>
          </p:nvSpPr>
          <p:spPr bwMode="auto">
            <a:xfrm>
              <a:off x="2498546" y="2911151"/>
              <a:ext cx="339280" cy="308923"/>
            </a:xfrm>
            <a:custGeom>
              <a:avLst/>
              <a:gdLst>
                <a:gd name="T0" fmla="*/ 159 w 190"/>
                <a:gd name="T1" fmla="*/ 69 h 173"/>
                <a:gd name="T2" fmla="*/ 163 w 190"/>
                <a:gd name="T3" fmla="*/ 65 h 173"/>
                <a:gd name="T4" fmla="*/ 163 w 190"/>
                <a:gd name="T5" fmla="*/ 59 h 173"/>
                <a:gd name="T6" fmla="*/ 171 w 190"/>
                <a:gd name="T7" fmla="*/ 53 h 173"/>
                <a:gd name="T8" fmla="*/ 174 w 190"/>
                <a:gd name="T9" fmla="*/ 45 h 173"/>
                <a:gd name="T10" fmla="*/ 179 w 190"/>
                <a:gd name="T11" fmla="*/ 41 h 173"/>
                <a:gd name="T12" fmla="*/ 177 w 190"/>
                <a:gd name="T13" fmla="*/ 39 h 173"/>
                <a:gd name="T14" fmla="*/ 180 w 190"/>
                <a:gd name="T15" fmla="*/ 39 h 173"/>
                <a:gd name="T16" fmla="*/ 180 w 190"/>
                <a:gd name="T17" fmla="*/ 37 h 173"/>
                <a:gd name="T18" fmla="*/ 180 w 190"/>
                <a:gd name="T19" fmla="*/ 35 h 173"/>
                <a:gd name="T20" fmla="*/ 180 w 190"/>
                <a:gd name="T21" fmla="*/ 34 h 173"/>
                <a:gd name="T22" fmla="*/ 181 w 190"/>
                <a:gd name="T23" fmla="*/ 32 h 173"/>
                <a:gd name="T24" fmla="*/ 183 w 190"/>
                <a:gd name="T25" fmla="*/ 28 h 173"/>
                <a:gd name="T26" fmla="*/ 183 w 190"/>
                <a:gd name="T27" fmla="*/ 24 h 173"/>
                <a:gd name="T28" fmla="*/ 183 w 190"/>
                <a:gd name="T29" fmla="*/ 23 h 173"/>
                <a:gd name="T30" fmla="*/ 186 w 190"/>
                <a:gd name="T31" fmla="*/ 21 h 173"/>
                <a:gd name="T32" fmla="*/ 187 w 190"/>
                <a:gd name="T33" fmla="*/ 19 h 173"/>
                <a:gd name="T34" fmla="*/ 190 w 190"/>
                <a:gd name="T35" fmla="*/ 16 h 173"/>
                <a:gd name="T36" fmla="*/ 166 w 190"/>
                <a:gd name="T37" fmla="*/ 16 h 173"/>
                <a:gd name="T38" fmla="*/ 166 w 190"/>
                <a:gd name="T39" fmla="*/ 0 h 173"/>
                <a:gd name="T40" fmla="*/ 0 w 190"/>
                <a:gd name="T41" fmla="*/ 0 h 173"/>
                <a:gd name="T42" fmla="*/ 0 w 190"/>
                <a:gd name="T43" fmla="*/ 34 h 173"/>
                <a:gd name="T44" fmla="*/ 6 w 190"/>
                <a:gd name="T45" fmla="*/ 38 h 173"/>
                <a:gd name="T46" fmla="*/ 12 w 190"/>
                <a:gd name="T47" fmla="*/ 44 h 173"/>
                <a:gd name="T48" fmla="*/ 12 w 190"/>
                <a:gd name="T49" fmla="*/ 139 h 173"/>
                <a:gd name="T50" fmla="*/ 12 w 190"/>
                <a:gd name="T51" fmla="*/ 139 h 173"/>
                <a:gd name="T52" fmla="*/ 21 w 190"/>
                <a:gd name="T53" fmla="*/ 142 h 173"/>
                <a:gd name="T54" fmla="*/ 21 w 190"/>
                <a:gd name="T55" fmla="*/ 173 h 173"/>
                <a:gd name="T56" fmla="*/ 124 w 190"/>
                <a:gd name="T57" fmla="*/ 173 h 173"/>
                <a:gd name="T58" fmla="*/ 124 w 190"/>
                <a:gd name="T59" fmla="*/ 173 h 173"/>
                <a:gd name="T60" fmla="*/ 124 w 190"/>
                <a:gd name="T61" fmla="*/ 172 h 173"/>
                <a:gd name="T62" fmla="*/ 127 w 190"/>
                <a:gd name="T63" fmla="*/ 163 h 173"/>
                <a:gd name="T64" fmla="*/ 127 w 190"/>
                <a:gd name="T65" fmla="*/ 163 h 173"/>
                <a:gd name="T66" fmla="*/ 127 w 190"/>
                <a:gd name="T67" fmla="*/ 162 h 173"/>
                <a:gd name="T68" fmla="*/ 127 w 190"/>
                <a:gd name="T69" fmla="*/ 161 h 173"/>
                <a:gd name="T70" fmla="*/ 128 w 190"/>
                <a:gd name="T71" fmla="*/ 159 h 173"/>
                <a:gd name="T72" fmla="*/ 128 w 190"/>
                <a:gd name="T73" fmla="*/ 159 h 173"/>
                <a:gd name="T74" fmla="*/ 129 w 190"/>
                <a:gd name="T75" fmla="*/ 159 h 173"/>
                <a:gd name="T76" fmla="*/ 130 w 190"/>
                <a:gd name="T77" fmla="*/ 159 h 173"/>
                <a:gd name="T78" fmla="*/ 130 w 190"/>
                <a:gd name="T79" fmla="*/ 157 h 173"/>
                <a:gd name="T80" fmla="*/ 129 w 190"/>
                <a:gd name="T81" fmla="*/ 148 h 173"/>
                <a:gd name="T82" fmla="*/ 127 w 190"/>
                <a:gd name="T83" fmla="*/ 136 h 173"/>
                <a:gd name="T84" fmla="*/ 127 w 190"/>
                <a:gd name="T85" fmla="*/ 132 h 173"/>
                <a:gd name="T86" fmla="*/ 134 w 190"/>
                <a:gd name="T87" fmla="*/ 123 h 173"/>
                <a:gd name="T88" fmla="*/ 134 w 190"/>
                <a:gd name="T89" fmla="*/ 123 h 173"/>
                <a:gd name="T90" fmla="*/ 135 w 190"/>
                <a:gd name="T91" fmla="*/ 123 h 173"/>
                <a:gd name="T92" fmla="*/ 135 w 190"/>
                <a:gd name="T93" fmla="*/ 123 h 173"/>
                <a:gd name="T94" fmla="*/ 136 w 190"/>
                <a:gd name="T95" fmla="*/ 123 h 173"/>
                <a:gd name="T96" fmla="*/ 137 w 190"/>
                <a:gd name="T97" fmla="*/ 122 h 173"/>
                <a:gd name="T98" fmla="*/ 140 w 190"/>
                <a:gd name="T99" fmla="*/ 119 h 173"/>
                <a:gd name="T100" fmla="*/ 140 w 190"/>
                <a:gd name="T101" fmla="*/ 119 h 173"/>
                <a:gd name="T102" fmla="*/ 140 w 190"/>
                <a:gd name="T103" fmla="*/ 119 h 173"/>
                <a:gd name="T104" fmla="*/ 142 w 190"/>
                <a:gd name="T105" fmla="*/ 117 h 173"/>
                <a:gd name="T106" fmla="*/ 147 w 190"/>
                <a:gd name="T107" fmla="*/ 108 h 173"/>
                <a:gd name="T108" fmla="*/ 147 w 190"/>
                <a:gd name="T109" fmla="*/ 108 h 173"/>
                <a:gd name="T110" fmla="*/ 147 w 190"/>
                <a:gd name="T111" fmla="*/ 89 h 173"/>
                <a:gd name="T112" fmla="*/ 154 w 190"/>
                <a:gd name="T113" fmla="*/ 83 h 173"/>
                <a:gd name="T114" fmla="*/ 155 w 190"/>
                <a:gd name="T115" fmla="*/ 78 h 173"/>
                <a:gd name="T116" fmla="*/ 157 w 190"/>
                <a:gd name="T117" fmla="*/ 73 h 173"/>
                <a:gd name="T118" fmla="*/ 157 w 190"/>
                <a:gd name="T119" fmla="*/ 73 h 173"/>
                <a:gd name="T120" fmla="*/ 159 w 190"/>
                <a:gd name="T121" fmla="*/ 69 h 1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90" h="173">
                  <a:moveTo>
                    <a:pt x="159" y="69"/>
                  </a:moveTo>
                  <a:cubicBezTo>
                    <a:pt x="163" y="65"/>
                    <a:pt x="163" y="65"/>
                    <a:pt x="163" y="65"/>
                  </a:cubicBezTo>
                  <a:cubicBezTo>
                    <a:pt x="163" y="59"/>
                    <a:pt x="163" y="59"/>
                    <a:pt x="163" y="59"/>
                  </a:cubicBezTo>
                  <a:cubicBezTo>
                    <a:pt x="171" y="53"/>
                    <a:pt x="171" y="53"/>
                    <a:pt x="171" y="53"/>
                  </a:cubicBezTo>
                  <a:cubicBezTo>
                    <a:pt x="174" y="45"/>
                    <a:pt x="174" y="45"/>
                    <a:pt x="174" y="45"/>
                  </a:cubicBezTo>
                  <a:cubicBezTo>
                    <a:pt x="179" y="41"/>
                    <a:pt x="179" y="41"/>
                    <a:pt x="179" y="41"/>
                  </a:cubicBezTo>
                  <a:cubicBezTo>
                    <a:pt x="177" y="39"/>
                    <a:pt x="177" y="39"/>
                    <a:pt x="177" y="39"/>
                  </a:cubicBezTo>
                  <a:cubicBezTo>
                    <a:pt x="180" y="39"/>
                    <a:pt x="180" y="39"/>
                    <a:pt x="180" y="39"/>
                  </a:cubicBezTo>
                  <a:cubicBezTo>
                    <a:pt x="180" y="38"/>
                    <a:pt x="180" y="38"/>
                    <a:pt x="180" y="37"/>
                  </a:cubicBezTo>
                  <a:cubicBezTo>
                    <a:pt x="180" y="36"/>
                    <a:pt x="180" y="35"/>
                    <a:pt x="180" y="35"/>
                  </a:cubicBezTo>
                  <a:cubicBezTo>
                    <a:pt x="180" y="34"/>
                    <a:pt x="180" y="34"/>
                    <a:pt x="180" y="34"/>
                  </a:cubicBezTo>
                  <a:cubicBezTo>
                    <a:pt x="181" y="32"/>
                    <a:pt x="181" y="32"/>
                    <a:pt x="181" y="32"/>
                  </a:cubicBezTo>
                  <a:cubicBezTo>
                    <a:pt x="183" y="28"/>
                    <a:pt x="183" y="28"/>
                    <a:pt x="183" y="28"/>
                  </a:cubicBezTo>
                  <a:cubicBezTo>
                    <a:pt x="183" y="24"/>
                    <a:pt x="183" y="24"/>
                    <a:pt x="183" y="24"/>
                  </a:cubicBezTo>
                  <a:cubicBezTo>
                    <a:pt x="183" y="23"/>
                    <a:pt x="183" y="23"/>
                    <a:pt x="183" y="23"/>
                  </a:cubicBezTo>
                  <a:cubicBezTo>
                    <a:pt x="183" y="23"/>
                    <a:pt x="185" y="22"/>
                    <a:pt x="186" y="21"/>
                  </a:cubicBezTo>
                  <a:cubicBezTo>
                    <a:pt x="187" y="19"/>
                    <a:pt x="187" y="19"/>
                    <a:pt x="187" y="19"/>
                  </a:cubicBezTo>
                  <a:cubicBezTo>
                    <a:pt x="188" y="18"/>
                    <a:pt x="189" y="17"/>
                    <a:pt x="190" y="16"/>
                  </a:cubicBezTo>
                  <a:cubicBezTo>
                    <a:pt x="166" y="16"/>
                    <a:pt x="166" y="16"/>
                    <a:pt x="166" y="16"/>
                  </a:cubicBezTo>
                  <a:cubicBezTo>
                    <a:pt x="166" y="0"/>
                    <a:pt x="166" y="0"/>
                    <a:pt x="166" y="0"/>
                  </a:cubicBezTo>
                  <a:cubicBezTo>
                    <a:pt x="0" y="0"/>
                    <a:pt x="0" y="0"/>
                    <a:pt x="0" y="0"/>
                  </a:cubicBezTo>
                  <a:cubicBezTo>
                    <a:pt x="0" y="34"/>
                    <a:pt x="0" y="34"/>
                    <a:pt x="0" y="34"/>
                  </a:cubicBezTo>
                  <a:cubicBezTo>
                    <a:pt x="6" y="38"/>
                    <a:pt x="6" y="38"/>
                    <a:pt x="6" y="38"/>
                  </a:cubicBezTo>
                  <a:cubicBezTo>
                    <a:pt x="12" y="44"/>
                    <a:pt x="12" y="44"/>
                    <a:pt x="12" y="44"/>
                  </a:cubicBezTo>
                  <a:cubicBezTo>
                    <a:pt x="12" y="139"/>
                    <a:pt x="12" y="139"/>
                    <a:pt x="12" y="139"/>
                  </a:cubicBezTo>
                  <a:cubicBezTo>
                    <a:pt x="12" y="139"/>
                    <a:pt x="12" y="139"/>
                    <a:pt x="12" y="139"/>
                  </a:cubicBezTo>
                  <a:cubicBezTo>
                    <a:pt x="21" y="142"/>
                    <a:pt x="21" y="142"/>
                    <a:pt x="21" y="142"/>
                  </a:cubicBezTo>
                  <a:cubicBezTo>
                    <a:pt x="21" y="173"/>
                    <a:pt x="21" y="173"/>
                    <a:pt x="21" y="173"/>
                  </a:cubicBezTo>
                  <a:cubicBezTo>
                    <a:pt x="124" y="173"/>
                    <a:pt x="124" y="173"/>
                    <a:pt x="124" y="173"/>
                  </a:cubicBezTo>
                  <a:cubicBezTo>
                    <a:pt x="124" y="173"/>
                    <a:pt x="124" y="173"/>
                    <a:pt x="124" y="173"/>
                  </a:cubicBezTo>
                  <a:cubicBezTo>
                    <a:pt x="124" y="172"/>
                    <a:pt x="124" y="172"/>
                    <a:pt x="124" y="172"/>
                  </a:cubicBezTo>
                  <a:cubicBezTo>
                    <a:pt x="126" y="166"/>
                    <a:pt x="127" y="164"/>
                    <a:pt x="127" y="163"/>
                  </a:cubicBezTo>
                  <a:cubicBezTo>
                    <a:pt x="127" y="163"/>
                    <a:pt x="127" y="163"/>
                    <a:pt x="127" y="163"/>
                  </a:cubicBezTo>
                  <a:cubicBezTo>
                    <a:pt x="127" y="162"/>
                    <a:pt x="127" y="162"/>
                    <a:pt x="127" y="162"/>
                  </a:cubicBezTo>
                  <a:cubicBezTo>
                    <a:pt x="127" y="162"/>
                    <a:pt x="127" y="162"/>
                    <a:pt x="127" y="161"/>
                  </a:cubicBezTo>
                  <a:cubicBezTo>
                    <a:pt x="128" y="160"/>
                    <a:pt x="128" y="160"/>
                    <a:pt x="128" y="159"/>
                  </a:cubicBezTo>
                  <a:cubicBezTo>
                    <a:pt x="128" y="159"/>
                    <a:pt x="128" y="159"/>
                    <a:pt x="128" y="159"/>
                  </a:cubicBezTo>
                  <a:cubicBezTo>
                    <a:pt x="129" y="159"/>
                    <a:pt x="129" y="159"/>
                    <a:pt x="129" y="159"/>
                  </a:cubicBezTo>
                  <a:cubicBezTo>
                    <a:pt x="130" y="159"/>
                    <a:pt x="130" y="159"/>
                    <a:pt x="130" y="159"/>
                  </a:cubicBezTo>
                  <a:cubicBezTo>
                    <a:pt x="130" y="157"/>
                    <a:pt x="130" y="157"/>
                    <a:pt x="130" y="157"/>
                  </a:cubicBezTo>
                  <a:cubicBezTo>
                    <a:pt x="130" y="154"/>
                    <a:pt x="129" y="151"/>
                    <a:pt x="129" y="148"/>
                  </a:cubicBezTo>
                  <a:cubicBezTo>
                    <a:pt x="129" y="148"/>
                    <a:pt x="128" y="141"/>
                    <a:pt x="127" y="136"/>
                  </a:cubicBezTo>
                  <a:cubicBezTo>
                    <a:pt x="127" y="132"/>
                    <a:pt x="127" y="132"/>
                    <a:pt x="127" y="132"/>
                  </a:cubicBezTo>
                  <a:cubicBezTo>
                    <a:pt x="129" y="129"/>
                    <a:pt x="133" y="125"/>
                    <a:pt x="134" y="123"/>
                  </a:cubicBezTo>
                  <a:cubicBezTo>
                    <a:pt x="134" y="123"/>
                    <a:pt x="134" y="123"/>
                    <a:pt x="134" y="123"/>
                  </a:cubicBezTo>
                  <a:cubicBezTo>
                    <a:pt x="135" y="123"/>
                    <a:pt x="135" y="123"/>
                    <a:pt x="135" y="123"/>
                  </a:cubicBezTo>
                  <a:cubicBezTo>
                    <a:pt x="135" y="123"/>
                    <a:pt x="135" y="123"/>
                    <a:pt x="135" y="123"/>
                  </a:cubicBezTo>
                  <a:cubicBezTo>
                    <a:pt x="136" y="123"/>
                    <a:pt x="136" y="123"/>
                    <a:pt x="136" y="123"/>
                  </a:cubicBezTo>
                  <a:cubicBezTo>
                    <a:pt x="137" y="122"/>
                    <a:pt x="137" y="122"/>
                    <a:pt x="137" y="122"/>
                  </a:cubicBezTo>
                  <a:cubicBezTo>
                    <a:pt x="139" y="120"/>
                    <a:pt x="139" y="119"/>
                    <a:pt x="140" y="119"/>
                  </a:cubicBezTo>
                  <a:cubicBezTo>
                    <a:pt x="140" y="119"/>
                    <a:pt x="140" y="119"/>
                    <a:pt x="140" y="119"/>
                  </a:cubicBezTo>
                  <a:cubicBezTo>
                    <a:pt x="140" y="119"/>
                    <a:pt x="140" y="119"/>
                    <a:pt x="140" y="119"/>
                  </a:cubicBezTo>
                  <a:cubicBezTo>
                    <a:pt x="142" y="117"/>
                    <a:pt x="142" y="117"/>
                    <a:pt x="142" y="117"/>
                  </a:cubicBezTo>
                  <a:cubicBezTo>
                    <a:pt x="145" y="112"/>
                    <a:pt x="147" y="108"/>
                    <a:pt x="147" y="108"/>
                  </a:cubicBezTo>
                  <a:cubicBezTo>
                    <a:pt x="147" y="108"/>
                    <a:pt x="147" y="108"/>
                    <a:pt x="147" y="108"/>
                  </a:cubicBezTo>
                  <a:cubicBezTo>
                    <a:pt x="147" y="89"/>
                    <a:pt x="147" y="89"/>
                    <a:pt x="147" y="89"/>
                  </a:cubicBezTo>
                  <a:cubicBezTo>
                    <a:pt x="154" y="83"/>
                    <a:pt x="154" y="83"/>
                    <a:pt x="154" y="83"/>
                  </a:cubicBezTo>
                  <a:cubicBezTo>
                    <a:pt x="155" y="78"/>
                    <a:pt x="155" y="78"/>
                    <a:pt x="155" y="78"/>
                  </a:cubicBezTo>
                  <a:cubicBezTo>
                    <a:pt x="157" y="73"/>
                    <a:pt x="157" y="73"/>
                    <a:pt x="157" y="73"/>
                  </a:cubicBezTo>
                  <a:cubicBezTo>
                    <a:pt x="157" y="73"/>
                    <a:pt x="157" y="73"/>
                    <a:pt x="157" y="73"/>
                  </a:cubicBezTo>
                  <a:lnTo>
                    <a:pt x="159" y="69"/>
                  </a:lnTo>
                  <a:close/>
                </a:path>
              </a:pathLst>
            </a:custGeom>
            <a:solidFill>
              <a:srgbClr val="92D050"/>
            </a:solidFill>
            <a:ln>
              <a:solidFill>
                <a:schemeClr val="tx1"/>
              </a:solidFill>
            </a:ln>
          </p:spPr>
          <p:txBody>
            <a:bodyPr/>
            <a:lstStyle/>
            <a:p>
              <a:pPr>
                <a:defRPr/>
              </a:pPr>
              <a:endParaRPr lang="en-GB" dirty="0">
                <a:solidFill>
                  <a:prstClr val="black"/>
                </a:solidFill>
                <a:latin typeface="Arial" pitchFamily="34" charset="0"/>
                <a:ea typeface="ＭＳ Ｐゴシック"/>
                <a:cs typeface="ＭＳ Ｐゴシック"/>
              </a:endParaRPr>
            </a:p>
          </p:txBody>
        </p:sp>
        <p:sp>
          <p:nvSpPr>
            <p:cNvPr id="24" name="Freeform 21"/>
            <p:cNvSpPr>
              <a:spLocks/>
            </p:cNvSpPr>
            <p:nvPr/>
          </p:nvSpPr>
          <p:spPr bwMode="auto">
            <a:xfrm>
              <a:off x="1356601" y="2163843"/>
              <a:ext cx="486599" cy="341066"/>
            </a:xfrm>
            <a:custGeom>
              <a:avLst/>
              <a:gdLst>
                <a:gd name="T0" fmla="*/ 173 w 545"/>
                <a:gd name="T1" fmla="*/ 382 h 382"/>
                <a:gd name="T2" fmla="*/ 175 w 545"/>
                <a:gd name="T3" fmla="*/ 382 h 382"/>
                <a:gd name="T4" fmla="*/ 545 w 545"/>
                <a:gd name="T5" fmla="*/ 382 h 382"/>
                <a:gd name="T6" fmla="*/ 545 w 545"/>
                <a:gd name="T7" fmla="*/ 172 h 382"/>
                <a:gd name="T8" fmla="*/ 545 w 545"/>
                <a:gd name="T9" fmla="*/ 170 h 382"/>
                <a:gd name="T10" fmla="*/ 545 w 545"/>
                <a:gd name="T11" fmla="*/ 0 h 382"/>
                <a:gd name="T12" fmla="*/ 0 w 545"/>
                <a:gd name="T13" fmla="*/ 0 h 382"/>
                <a:gd name="T14" fmla="*/ 0 w 545"/>
                <a:gd name="T15" fmla="*/ 22 h 382"/>
                <a:gd name="T16" fmla="*/ 0 w 545"/>
                <a:gd name="T17" fmla="*/ 24 h 382"/>
                <a:gd name="T18" fmla="*/ 0 w 545"/>
                <a:gd name="T19" fmla="*/ 268 h 382"/>
                <a:gd name="T20" fmla="*/ 0 w 545"/>
                <a:gd name="T21" fmla="*/ 268 h 382"/>
                <a:gd name="T22" fmla="*/ 0 w 545"/>
                <a:gd name="T23" fmla="*/ 382 h 382"/>
                <a:gd name="T24" fmla="*/ 173 w 545"/>
                <a:gd name="T25" fmla="*/ 382 h 382"/>
                <a:gd name="T26" fmla="*/ 173 w 545"/>
                <a:gd name="T27" fmla="*/ 382 h 3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45" h="382">
                  <a:moveTo>
                    <a:pt x="173" y="382"/>
                  </a:moveTo>
                  <a:lnTo>
                    <a:pt x="175" y="382"/>
                  </a:lnTo>
                  <a:lnTo>
                    <a:pt x="545" y="382"/>
                  </a:lnTo>
                  <a:lnTo>
                    <a:pt x="545" y="172"/>
                  </a:lnTo>
                  <a:lnTo>
                    <a:pt x="545" y="170"/>
                  </a:lnTo>
                  <a:lnTo>
                    <a:pt x="545" y="0"/>
                  </a:lnTo>
                  <a:lnTo>
                    <a:pt x="0" y="0"/>
                  </a:lnTo>
                  <a:lnTo>
                    <a:pt x="0" y="22"/>
                  </a:lnTo>
                  <a:lnTo>
                    <a:pt x="0" y="24"/>
                  </a:lnTo>
                  <a:lnTo>
                    <a:pt x="0" y="268"/>
                  </a:lnTo>
                  <a:lnTo>
                    <a:pt x="0" y="268"/>
                  </a:lnTo>
                  <a:lnTo>
                    <a:pt x="0" y="382"/>
                  </a:lnTo>
                  <a:lnTo>
                    <a:pt x="173" y="382"/>
                  </a:lnTo>
                  <a:lnTo>
                    <a:pt x="173" y="382"/>
                  </a:lnTo>
                  <a:close/>
                </a:path>
              </a:pathLst>
            </a:custGeom>
            <a:solidFill>
              <a:srgbClr val="084A9C"/>
            </a:solidFill>
            <a:ln>
              <a:solidFill>
                <a:schemeClr val="tx1"/>
              </a:solidFill>
            </a:ln>
          </p:spPr>
          <p:txBody>
            <a:bodyPr/>
            <a:lstStyle/>
            <a:p>
              <a:pPr>
                <a:defRPr/>
              </a:pPr>
              <a:endParaRPr lang="en-GB" dirty="0">
                <a:solidFill>
                  <a:prstClr val="black"/>
                </a:solidFill>
                <a:latin typeface="Arial" pitchFamily="34" charset="0"/>
                <a:ea typeface="ＭＳ Ｐゴシック"/>
                <a:cs typeface="ＭＳ Ｐゴシック"/>
              </a:endParaRPr>
            </a:p>
          </p:txBody>
        </p:sp>
        <p:sp>
          <p:nvSpPr>
            <p:cNvPr id="25" name="Freeform 22"/>
            <p:cNvSpPr>
              <a:spLocks/>
            </p:cNvSpPr>
            <p:nvPr/>
          </p:nvSpPr>
          <p:spPr bwMode="auto">
            <a:xfrm>
              <a:off x="1158390" y="2403124"/>
              <a:ext cx="352673" cy="436600"/>
            </a:xfrm>
            <a:custGeom>
              <a:avLst/>
              <a:gdLst>
                <a:gd name="T0" fmla="*/ 395 w 395"/>
                <a:gd name="T1" fmla="*/ 114 h 489"/>
                <a:gd name="T2" fmla="*/ 222 w 395"/>
                <a:gd name="T3" fmla="*/ 114 h 489"/>
                <a:gd name="T4" fmla="*/ 222 w 395"/>
                <a:gd name="T5" fmla="*/ 0 h 489"/>
                <a:gd name="T6" fmla="*/ 0 w 395"/>
                <a:gd name="T7" fmla="*/ 0 h 489"/>
                <a:gd name="T8" fmla="*/ 0 w 395"/>
                <a:gd name="T9" fmla="*/ 489 h 489"/>
                <a:gd name="T10" fmla="*/ 395 w 395"/>
                <a:gd name="T11" fmla="*/ 489 h 489"/>
                <a:gd name="T12" fmla="*/ 395 w 395"/>
                <a:gd name="T13" fmla="*/ 487 h 489"/>
                <a:gd name="T14" fmla="*/ 395 w 395"/>
                <a:gd name="T15" fmla="*/ 114 h 489"/>
                <a:gd name="T16" fmla="*/ 395 w 395"/>
                <a:gd name="T17" fmla="*/ 114 h 4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5" h="489">
                  <a:moveTo>
                    <a:pt x="395" y="114"/>
                  </a:moveTo>
                  <a:lnTo>
                    <a:pt x="222" y="114"/>
                  </a:lnTo>
                  <a:lnTo>
                    <a:pt x="222" y="0"/>
                  </a:lnTo>
                  <a:lnTo>
                    <a:pt x="0" y="0"/>
                  </a:lnTo>
                  <a:lnTo>
                    <a:pt x="0" y="489"/>
                  </a:lnTo>
                  <a:lnTo>
                    <a:pt x="395" y="489"/>
                  </a:lnTo>
                  <a:lnTo>
                    <a:pt x="395" y="487"/>
                  </a:lnTo>
                  <a:lnTo>
                    <a:pt x="395" y="114"/>
                  </a:lnTo>
                  <a:lnTo>
                    <a:pt x="395" y="114"/>
                  </a:lnTo>
                  <a:close/>
                </a:path>
              </a:pathLst>
            </a:custGeom>
            <a:solidFill>
              <a:srgbClr val="084A9C"/>
            </a:solidFill>
            <a:ln>
              <a:solidFill>
                <a:schemeClr val="tx1"/>
              </a:solidFill>
            </a:ln>
          </p:spPr>
          <p:txBody>
            <a:bodyPr/>
            <a:lstStyle/>
            <a:p>
              <a:pPr>
                <a:defRPr/>
              </a:pPr>
              <a:endParaRPr lang="en-GB" dirty="0">
                <a:solidFill>
                  <a:prstClr val="black"/>
                </a:solidFill>
                <a:latin typeface="Arial" pitchFamily="34" charset="0"/>
                <a:ea typeface="ＭＳ Ｐゴシック"/>
                <a:cs typeface="ＭＳ Ｐゴシック"/>
              </a:endParaRPr>
            </a:p>
          </p:txBody>
        </p:sp>
        <p:sp>
          <p:nvSpPr>
            <p:cNvPr id="26" name="Freeform 23"/>
            <p:cNvSpPr>
              <a:spLocks/>
            </p:cNvSpPr>
            <p:nvPr/>
          </p:nvSpPr>
          <p:spPr bwMode="auto">
            <a:xfrm>
              <a:off x="740539" y="2403124"/>
              <a:ext cx="417850" cy="638383"/>
            </a:xfrm>
            <a:custGeom>
              <a:avLst/>
              <a:gdLst>
                <a:gd name="T0" fmla="*/ 118 w 234"/>
                <a:gd name="T1" fmla="*/ 0 h 357"/>
                <a:gd name="T2" fmla="*/ 118 w 234"/>
                <a:gd name="T3" fmla="*/ 0 h 357"/>
                <a:gd name="T4" fmla="*/ 0 w 234"/>
                <a:gd name="T5" fmla="*/ 0 h 357"/>
                <a:gd name="T6" fmla="*/ 0 w 234"/>
                <a:gd name="T7" fmla="*/ 142 h 357"/>
                <a:gd name="T8" fmla="*/ 217 w 234"/>
                <a:gd name="T9" fmla="*/ 357 h 357"/>
                <a:gd name="T10" fmla="*/ 217 w 234"/>
                <a:gd name="T11" fmla="*/ 357 h 357"/>
                <a:gd name="T12" fmla="*/ 217 w 234"/>
                <a:gd name="T13" fmla="*/ 326 h 357"/>
                <a:gd name="T14" fmla="*/ 220 w 234"/>
                <a:gd name="T15" fmla="*/ 323 h 357"/>
                <a:gd name="T16" fmla="*/ 217 w 234"/>
                <a:gd name="T17" fmla="*/ 317 h 357"/>
                <a:gd name="T18" fmla="*/ 210 w 234"/>
                <a:gd name="T19" fmla="*/ 310 h 357"/>
                <a:gd name="T20" fmla="*/ 214 w 234"/>
                <a:gd name="T21" fmla="*/ 288 h 357"/>
                <a:gd name="T22" fmla="*/ 234 w 234"/>
                <a:gd name="T23" fmla="*/ 301 h 357"/>
                <a:gd name="T24" fmla="*/ 234 w 234"/>
                <a:gd name="T25" fmla="*/ 244 h 357"/>
                <a:gd name="T26" fmla="*/ 234 w 234"/>
                <a:gd name="T27" fmla="*/ 0 h 357"/>
                <a:gd name="T28" fmla="*/ 118 w 234"/>
                <a:gd name="T29" fmla="*/ 0 h 3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4" h="357">
                  <a:moveTo>
                    <a:pt x="118" y="0"/>
                  </a:moveTo>
                  <a:cubicBezTo>
                    <a:pt x="118" y="0"/>
                    <a:pt x="118" y="0"/>
                    <a:pt x="118" y="0"/>
                  </a:cubicBezTo>
                  <a:cubicBezTo>
                    <a:pt x="0" y="0"/>
                    <a:pt x="0" y="0"/>
                    <a:pt x="0" y="0"/>
                  </a:cubicBezTo>
                  <a:cubicBezTo>
                    <a:pt x="0" y="142"/>
                    <a:pt x="0" y="142"/>
                    <a:pt x="0" y="142"/>
                  </a:cubicBezTo>
                  <a:cubicBezTo>
                    <a:pt x="217" y="357"/>
                    <a:pt x="217" y="357"/>
                    <a:pt x="217" y="357"/>
                  </a:cubicBezTo>
                  <a:cubicBezTo>
                    <a:pt x="217" y="357"/>
                    <a:pt x="217" y="357"/>
                    <a:pt x="217" y="357"/>
                  </a:cubicBezTo>
                  <a:cubicBezTo>
                    <a:pt x="217" y="326"/>
                    <a:pt x="217" y="326"/>
                    <a:pt x="217" y="326"/>
                  </a:cubicBezTo>
                  <a:cubicBezTo>
                    <a:pt x="218" y="326"/>
                    <a:pt x="220" y="325"/>
                    <a:pt x="220" y="323"/>
                  </a:cubicBezTo>
                  <a:cubicBezTo>
                    <a:pt x="221" y="321"/>
                    <a:pt x="220" y="319"/>
                    <a:pt x="217" y="317"/>
                  </a:cubicBezTo>
                  <a:cubicBezTo>
                    <a:pt x="210" y="310"/>
                    <a:pt x="210" y="310"/>
                    <a:pt x="210" y="310"/>
                  </a:cubicBezTo>
                  <a:cubicBezTo>
                    <a:pt x="214" y="288"/>
                    <a:pt x="214" y="288"/>
                    <a:pt x="214" y="288"/>
                  </a:cubicBezTo>
                  <a:cubicBezTo>
                    <a:pt x="234" y="301"/>
                    <a:pt x="234" y="301"/>
                    <a:pt x="234" y="301"/>
                  </a:cubicBezTo>
                  <a:cubicBezTo>
                    <a:pt x="234" y="244"/>
                    <a:pt x="234" y="244"/>
                    <a:pt x="234" y="244"/>
                  </a:cubicBezTo>
                  <a:cubicBezTo>
                    <a:pt x="234" y="0"/>
                    <a:pt x="234" y="0"/>
                    <a:pt x="234" y="0"/>
                  </a:cubicBezTo>
                  <a:lnTo>
                    <a:pt x="118" y="0"/>
                  </a:lnTo>
                  <a:close/>
                </a:path>
              </a:pathLst>
            </a:custGeom>
            <a:solidFill>
              <a:srgbClr val="92D050"/>
            </a:solidFill>
            <a:ln>
              <a:solidFill>
                <a:schemeClr val="tx1"/>
              </a:solidFill>
            </a:ln>
          </p:spPr>
          <p:txBody>
            <a:bodyPr/>
            <a:lstStyle/>
            <a:p>
              <a:pPr>
                <a:defRPr/>
              </a:pPr>
              <a:endParaRPr lang="en-GB" dirty="0">
                <a:solidFill>
                  <a:prstClr val="black"/>
                </a:solidFill>
                <a:latin typeface="Arial" pitchFamily="34" charset="0"/>
                <a:ea typeface="ＭＳ Ｐゴシック"/>
                <a:cs typeface="ＭＳ Ｐゴシック"/>
              </a:endParaRPr>
            </a:p>
          </p:txBody>
        </p:sp>
        <p:sp>
          <p:nvSpPr>
            <p:cNvPr id="27" name="Freeform 24"/>
            <p:cNvSpPr>
              <a:spLocks/>
            </p:cNvSpPr>
            <p:nvPr/>
          </p:nvSpPr>
          <p:spPr bwMode="auto">
            <a:xfrm>
              <a:off x="1918199" y="2839724"/>
              <a:ext cx="601776" cy="319638"/>
            </a:xfrm>
            <a:custGeom>
              <a:avLst/>
              <a:gdLst>
                <a:gd name="T0" fmla="*/ 337 w 337"/>
                <a:gd name="T1" fmla="*/ 84 h 179"/>
                <a:gd name="T2" fmla="*/ 331 w 337"/>
                <a:gd name="T3" fmla="*/ 78 h 179"/>
                <a:gd name="T4" fmla="*/ 325 w 337"/>
                <a:gd name="T5" fmla="*/ 74 h 179"/>
                <a:gd name="T6" fmla="*/ 325 w 337"/>
                <a:gd name="T7" fmla="*/ 40 h 179"/>
                <a:gd name="T8" fmla="*/ 325 w 337"/>
                <a:gd name="T9" fmla="*/ 40 h 179"/>
                <a:gd name="T10" fmla="*/ 325 w 337"/>
                <a:gd name="T11" fmla="*/ 39 h 179"/>
                <a:gd name="T12" fmla="*/ 325 w 337"/>
                <a:gd name="T13" fmla="*/ 0 h 179"/>
                <a:gd name="T14" fmla="*/ 41 w 337"/>
                <a:gd name="T15" fmla="*/ 0 h 179"/>
                <a:gd name="T16" fmla="*/ 40 w 337"/>
                <a:gd name="T17" fmla="*/ 0 h 179"/>
                <a:gd name="T18" fmla="*/ 0 w 337"/>
                <a:gd name="T19" fmla="*/ 0 h 179"/>
                <a:gd name="T20" fmla="*/ 0 w 337"/>
                <a:gd name="T21" fmla="*/ 40 h 179"/>
                <a:gd name="T22" fmla="*/ 0 w 337"/>
                <a:gd name="T23" fmla="*/ 40 h 179"/>
                <a:gd name="T24" fmla="*/ 117 w 337"/>
                <a:gd name="T25" fmla="*/ 40 h 179"/>
                <a:gd name="T26" fmla="*/ 117 w 337"/>
                <a:gd name="T27" fmla="*/ 129 h 179"/>
                <a:gd name="T28" fmla="*/ 121 w 337"/>
                <a:gd name="T29" fmla="*/ 137 h 179"/>
                <a:gd name="T30" fmla="*/ 140 w 337"/>
                <a:gd name="T31" fmla="*/ 137 h 179"/>
                <a:gd name="T32" fmla="*/ 140 w 337"/>
                <a:gd name="T33" fmla="*/ 144 h 179"/>
                <a:gd name="T34" fmla="*/ 140 w 337"/>
                <a:gd name="T35" fmla="*/ 144 h 179"/>
                <a:gd name="T36" fmla="*/ 147 w 337"/>
                <a:gd name="T37" fmla="*/ 149 h 179"/>
                <a:gd name="T38" fmla="*/ 155 w 337"/>
                <a:gd name="T39" fmla="*/ 149 h 179"/>
                <a:gd name="T40" fmla="*/ 156 w 337"/>
                <a:gd name="T41" fmla="*/ 149 h 179"/>
                <a:gd name="T42" fmla="*/ 156 w 337"/>
                <a:gd name="T43" fmla="*/ 149 h 179"/>
                <a:gd name="T44" fmla="*/ 157 w 337"/>
                <a:gd name="T45" fmla="*/ 148 h 179"/>
                <a:gd name="T46" fmla="*/ 159 w 337"/>
                <a:gd name="T47" fmla="*/ 149 h 179"/>
                <a:gd name="T48" fmla="*/ 163 w 337"/>
                <a:gd name="T49" fmla="*/ 150 h 179"/>
                <a:gd name="T50" fmla="*/ 168 w 337"/>
                <a:gd name="T51" fmla="*/ 149 h 179"/>
                <a:gd name="T52" fmla="*/ 178 w 337"/>
                <a:gd name="T53" fmla="*/ 150 h 179"/>
                <a:gd name="T54" fmla="*/ 185 w 337"/>
                <a:gd name="T55" fmla="*/ 155 h 179"/>
                <a:gd name="T56" fmla="*/ 189 w 337"/>
                <a:gd name="T57" fmla="*/ 160 h 179"/>
                <a:gd name="T58" fmla="*/ 189 w 337"/>
                <a:gd name="T59" fmla="*/ 163 h 179"/>
                <a:gd name="T60" fmla="*/ 193 w 337"/>
                <a:gd name="T61" fmla="*/ 167 h 179"/>
                <a:gd name="T62" fmla="*/ 197 w 337"/>
                <a:gd name="T63" fmla="*/ 167 h 179"/>
                <a:gd name="T64" fmla="*/ 202 w 337"/>
                <a:gd name="T65" fmla="*/ 161 h 179"/>
                <a:gd name="T66" fmla="*/ 207 w 337"/>
                <a:gd name="T67" fmla="*/ 163 h 179"/>
                <a:gd name="T68" fmla="*/ 207 w 337"/>
                <a:gd name="T69" fmla="*/ 167 h 179"/>
                <a:gd name="T70" fmla="*/ 246 w 337"/>
                <a:gd name="T71" fmla="*/ 167 h 179"/>
                <a:gd name="T72" fmla="*/ 246 w 337"/>
                <a:gd name="T73" fmla="*/ 177 h 179"/>
                <a:gd name="T74" fmla="*/ 262 w 337"/>
                <a:gd name="T75" fmla="*/ 177 h 179"/>
                <a:gd name="T76" fmla="*/ 264 w 337"/>
                <a:gd name="T77" fmla="*/ 179 h 179"/>
                <a:gd name="T78" fmla="*/ 266 w 337"/>
                <a:gd name="T79" fmla="*/ 177 h 179"/>
                <a:gd name="T80" fmla="*/ 271 w 337"/>
                <a:gd name="T81" fmla="*/ 174 h 179"/>
                <a:gd name="T82" fmla="*/ 272 w 337"/>
                <a:gd name="T83" fmla="*/ 173 h 179"/>
                <a:gd name="T84" fmla="*/ 272 w 337"/>
                <a:gd name="T85" fmla="*/ 173 h 179"/>
                <a:gd name="T86" fmla="*/ 276 w 337"/>
                <a:gd name="T87" fmla="*/ 171 h 179"/>
                <a:gd name="T88" fmla="*/ 279 w 337"/>
                <a:gd name="T89" fmla="*/ 171 h 179"/>
                <a:gd name="T90" fmla="*/ 291 w 337"/>
                <a:gd name="T91" fmla="*/ 170 h 179"/>
                <a:gd name="T92" fmla="*/ 292 w 337"/>
                <a:gd name="T93" fmla="*/ 169 h 179"/>
                <a:gd name="T94" fmla="*/ 298 w 337"/>
                <a:gd name="T95" fmla="*/ 166 h 179"/>
                <a:gd name="T96" fmla="*/ 300 w 337"/>
                <a:gd name="T97" fmla="*/ 166 h 179"/>
                <a:gd name="T98" fmla="*/ 308 w 337"/>
                <a:gd name="T99" fmla="*/ 173 h 179"/>
                <a:gd name="T100" fmla="*/ 308 w 337"/>
                <a:gd name="T101" fmla="*/ 174 h 179"/>
                <a:gd name="T102" fmla="*/ 316 w 337"/>
                <a:gd name="T103" fmla="*/ 175 h 179"/>
                <a:gd name="T104" fmla="*/ 318 w 337"/>
                <a:gd name="T105" fmla="*/ 179 h 179"/>
                <a:gd name="T106" fmla="*/ 318 w 337"/>
                <a:gd name="T107" fmla="*/ 179 h 179"/>
                <a:gd name="T108" fmla="*/ 319 w 337"/>
                <a:gd name="T109" fmla="*/ 179 h 179"/>
                <a:gd name="T110" fmla="*/ 320 w 337"/>
                <a:gd name="T111" fmla="*/ 179 h 179"/>
                <a:gd name="T112" fmla="*/ 323 w 337"/>
                <a:gd name="T113" fmla="*/ 177 h 179"/>
                <a:gd name="T114" fmla="*/ 325 w 337"/>
                <a:gd name="T115" fmla="*/ 179 h 179"/>
                <a:gd name="T116" fmla="*/ 337 w 337"/>
                <a:gd name="T117" fmla="*/ 179 h 179"/>
                <a:gd name="T118" fmla="*/ 337 w 337"/>
                <a:gd name="T119" fmla="*/ 179 h 179"/>
                <a:gd name="T120" fmla="*/ 337 w 337"/>
                <a:gd name="T121" fmla="*/ 84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337" h="179">
                  <a:moveTo>
                    <a:pt x="337" y="84"/>
                  </a:moveTo>
                  <a:cubicBezTo>
                    <a:pt x="331" y="78"/>
                    <a:pt x="331" y="78"/>
                    <a:pt x="331" y="78"/>
                  </a:cubicBezTo>
                  <a:cubicBezTo>
                    <a:pt x="325" y="74"/>
                    <a:pt x="325" y="74"/>
                    <a:pt x="325" y="74"/>
                  </a:cubicBezTo>
                  <a:cubicBezTo>
                    <a:pt x="325" y="40"/>
                    <a:pt x="325" y="40"/>
                    <a:pt x="325" y="40"/>
                  </a:cubicBezTo>
                  <a:cubicBezTo>
                    <a:pt x="325" y="40"/>
                    <a:pt x="325" y="40"/>
                    <a:pt x="325" y="40"/>
                  </a:cubicBezTo>
                  <a:cubicBezTo>
                    <a:pt x="325" y="39"/>
                    <a:pt x="325" y="39"/>
                    <a:pt x="325" y="39"/>
                  </a:cubicBezTo>
                  <a:cubicBezTo>
                    <a:pt x="325" y="0"/>
                    <a:pt x="325" y="0"/>
                    <a:pt x="325" y="0"/>
                  </a:cubicBezTo>
                  <a:cubicBezTo>
                    <a:pt x="41" y="0"/>
                    <a:pt x="41" y="0"/>
                    <a:pt x="41" y="0"/>
                  </a:cubicBezTo>
                  <a:cubicBezTo>
                    <a:pt x="40" y="0"/>
                    <a:pt x="40" y="0"/>
                    <a:pt x="40" y="0"/>
                  </a:cubicBezTo>
                  <a:cubicBezTo>
                    <a:pt x="0" y="0"/>
                    <a:pt x="0" y="0"/>
                    <a:pt x="0" y="0"/>
                  </a:cubicBezTo>
                  <a:cubicBezTo>
                    <a:pt x="0" y="40"/>
                    <a:pt x="0" y="40"/>
                    <a:pt x="0" y="40"/>
                  </a:cubicBezTo>
                  <a:cubicBezTo>
                    <a:pt x="0" y="40"/>
                    <a:pt x="0" y="40"/>
                    <a:pt x="0" y="40"/>
                  </a:cubicBezTo>
                  <a:cubicBezTo>
                    <a:pt x="117" y="40"/>
                    <a:pt x="117" y="40"/>
                    <a:pt x="117" y="40"/>
                  </a:cubicBezTo>
                  <a:cubicBezTo>
                    <a:pt x="117" y="129"/>
                    <a:pt x="117" y="129"/>
                    <a:pt x="117" y="129"/>
                  </a:cubicBezTo>
                  <a:cubicBezTo>
                    <a:pt x="121" y="137"/>
                    <a:pt x="121" y="137"/>
                    <a:pt x="121" y="137"/>
                  </a:cubicBezTo>
                  <a:cubicBezTo>
                    <a:pt x="140" y="137"/>
                    <a:pt x="140" y="137"/>
                    <a:pt x="140" y="137"/>
                  </a:cubicBezTo>
                  <a:cubicBezTo>
                    <a:pt x="140" y="144"/>
                    <a:pt x="140" y="144"/>
                    <a:pt x="140" y="144"/>
                  </a:cubicBezTo>
                  <a:cubicBezTo>
                    <a:pt x="140" y="144"/>
                    <a:pt x="140" y="144"/>
                    <a:pt x="140" y="144"/>
                  </a:cubicBezTo>
                  <a:cubicBezTo>
                    <a:pt x="141" y="145"/>
                    <a:pt x="144" y="149"/>
                    <a:pt x="147" y="149"/>
                  </a:cubicBezTo>
                  <a:cubicBezTo>
                    <a:pt x="155" y="149"/>
                    <a:pt x="155" y="149"/>
                    <a:pt x="155" y="149"/>
                  </a:cubicBezTo>
                  <a:cubicBezTo>
                    <a:pt x="156" y="149"/>
                    <a:pt x="156" y="149"/>
                    <a:pt x="156" y="149"/>
                  </a:cubicBezTo>
                  <a:cubicBezTo>
                    <a:pt x="156" y="149"/>
                    <a:pt x="156" y="149"/>
                    <a:pt x="156" y="149"/>
                  </a:cubicBezTo>
                  <a:cubicBezTo>
                    <a:pt x="156" y="148"/>
                    <a:pt x="156" y="148"/>
                    <a:pt x="157" y="148"/>
                  </a:cubicBezTo>
                  <a:cubicBezTo>
                    <a:pt x="157" y="148"/>
                    <a:pt x="158" y="149"/>
                    <a:pt x="159" y="149"/>
                  </a:cubicBezTo>
                  <a:cubicBezTo>
                    <a:pt x="161" y="150"/>
                    <a:pt x="162" y="150"/>
                    <a:pt x="163" y="150"/>
                  </a:cubicBezTo>
                  <a:cubicBezTo>
                    <a:pt x="165" y="150"/>
                    <a:pt x="167" y="149"/>
                    <a:pt x="168" y="149"/>
                  </a:cubicBezTo>
                  <a:cubicBezTo>
                    <a:pt x="178" y="150"/>
                    <a:pt x="178" y="150"/>
                    <a:pt x="178" y="150"/>
                  </a:cubicBezTo>
                  <a:cubicBezTo>
                    <a:pt x="185" y="155"/>
                    <a:pt x="185" y="155"/>
                    <a:pt x="185" y="155"/>
                  </a:cubicBezTo>
                  <a:cubicBezTo>
                    <a:pt x="189" y="160"/>
                    <a:pt x="189" y="160"/>
                    <a:pt x="189" y="160"/>
                  </a:cubicBezTo>
                  <a:cubicBezTo>
                    <a:pt x="189" y="163"/>
                    <a:pt x="189" y="163"/>
                    <a:pt x="189" y="163"/>
                  </a:cubicBezTo>
                  <a:cubicBezTo>
                    <a:pt x="193" y="167"/>
                    <a:pt x="193" y="167"/>
                    <a:pt x="193" y="167"/>
                  </a:cubicBezTo>
                  <a:cubicBezTo>
                    <a:pt x="197" y="167"/>
                    <a:pt x="197" y="167"/>
                    <a:pt x="197" y="167"/>
                  </a:cubicBezTo>
                  <a:cubicBezTo>
                    <a:pt x="202" y="161"/>
                    <a:pt x="202" y="161"/>
                    <a:pt x="202" y="161"/>
                  </a:cubicBezTo>
                  <a:cubicBezTo>
                    <a:pt x="207" y="163"/>
                    <a:pt x="207" y="163"/>
                    <a:pt x="207" y="163"/>
                  </a:cubicBezTo>
                  <a:cubicBezTo>
                    <a:pt x="207" y="167"/>
                    <a:pt x="207" y="167"/>
                    <a:pt x="207" y="167"/>
                  </a:cubicBezTo>
                  <a:cubicBezTo>
                    <a:pt x="246" y="167"/>
                    <a:pt x="246" y="167"/>
                    <a:pt x="246" y="167"/>
                  </a:cubicBezTo>
                  <a:cubicBezTo>
                    <a:pt x="246" y="177"/>
                    <a:pt x="246" y="177"/>
                    <a:pt x="246" y="177"/>
                  </a:cubicBezTo>
                  <a:cubicBezTo>
                    <a:pt x="262" y="177"/>
                    <a:pt x="262" y="177"/>
                    <a:pt x="262" y="177"/>
                  </a:cubicBezTo>
                  <a:cubicBezTo>
                    <a:pt x="262" y="178"/>
                    <a:pt x="263" y="178"/>
                    <a:pt x="264" y="179"/>
                  </a:cubicBezTo>
                  <a:cubicBezTo>
                    <a:pt x="265" y="179"/>
                    <a:pt x="266" y="178"/>
                    <a:pt x="266" y="177"/>
                  </a:cubicBezTo>
                  <a:cubicBezTo>
                    <a:pt x="268" y="175"/>
                    <a:pt x="271" y="174"/>
                    <a:pt x="271" y="174"/>
                  </a:cubicBezTo>
                  <a:cubicBezTo>
                    <a:pt x="272" y="173"/>
                    <a:pt x="272" y="173"/>
                    <a:pt x="272" y="173"/>
                  </a:cubicBezTo>
                  <a:cubicBezTo>
                    <a:pt x="272" y="173"/>
                    <a:pt x="272" y="173"/>
                    <a:pt x="272" y="173"/>
                  </a:cubicBezTo>
                  <a:cubicBezTo>
                    <a:pt x="273" y="172"/>
                    <a:pt x="275" y="171"/>
                    <a:pt x="276" y="171"/>
                  </a:cubicBezTo>
                  <a:cubicBezTo>
                    <a:pt x="279" y="171"/>
                    <a:pt x="279" y="171"/>
                    <a:pt x="279" y="171"/>
                  </a:cubicBezTo>
                  <a:cubicBezTo>
                    <a:pt x="291" y="170"/>
                    <a:pt x="291" y="170"/>
                    <a:pt x="291" y="170"/>
                  </a:cubicBezTo>
                  <a:cubicBezTo>
                    <a:pt x="292" y="169"/>
                    <a:pt x="292" y="169"/>
                    <a:pt x="292" y="169"/>
                  </a:cubicBezTo>
                  <a:cubicBezTo>
                    <a:pt x="292" y="168"/>
                    <a:pt x="295" y="166"/>
                    <a:pt x="298" y="166"/>
                  </a:cubicBezTo>
                  <a:cubicBezTo>
                    <a:pt x="298" y="166"/>
                    <a:pt x="299" y="166"/>
                    <a:pt x="300" y="166"/>
                  </a:cubicBezTo>
                  <a:cubicBezTo>
                    <a:pt x="304" y="168"/>
                    <a:pt x="307" y="172"/>
                    <a:pt x="308" y="173"/>
                  </a:cubicBezTo>
                  <a:cubicBezTo>
                    <a:pt x="308" y="174"/>
                    <a:pt x="308" y="174"/>
                    <a:pt x="308" y="174"/>
                  </a:cubicBezTo>
                  <a:cubicBezTo>
                    <a:pt x="316" y="175"/>
                    <a:pt x="316" y="175"/>
                    <a:pt x="316" y="175"/>
                  </a:cubicBezTo>
                  <a:cubicBezTo>
                    <a:pt x="316" y="176"/>
                    <a:pt x="316" y="178"/>
                    <a:pt x="318" y="179"/>
                  </a:cubicBezTo>
                  <a:cubicBezTo>
                    <a:pt x="318" y="179"/>
                    <a:pt x="318" y="179"/>
                    <a:pt x="318" y="179"/>
                  </a:cubicBezTo>
                  <a:cubicBezTo>
                    <a:pt x="319" y="179"/>
                    <a:pt x="319" y="179"/>
                    <a:pt x="319" y="179"/>
                  </a:cubicBezTo>
                  <a:cubicBezTo>
                    <a:pt x="319" y="179"/>
                    <a:pt x="319" y="179"/>
                    <a:pt x="320" y="179"/>
                  </a:cubicBezTo>
                  <a:cubicBezTo>
                    <a:pt x="323" y="177"/>
                    <a:pt x="323" y="177"/>
                    <a:pt x="323" y="177"/>
                  </a:cubicBezTo>
                  <a:cubicBezTo>
                    <a:pt x="325" y="179"/>
                    <a:pt x="325" y="179"/>
                    <a:pt x="325" y="179"/>
                  </a:cubicBezTo>
                  <a:cubicBezTo>
                    <a:pt x="337" y="179"/>
                    <a:pt x="337" y="179"/>
                    <a:pt x="337" y="179"/>
                  </a:cubicBezTo>
                  <a:cubicBezTo>
                    <a:pt x="337" y="179"/>
                    <a:pt x="337" y="179"/>
                    <a:pt x="337" y="179"/>
                  </a:cubicBezTo>
                  <a:lnTo>
                    <a:pt x="337" y="84"/>
                  </a:lnTo>
                  <a:close/>
                </a:path>
              </a:pathLst>
            </a:custGeom>
            <a:solidFill>
              <a:srgbClr val="084A9C"/>
            </a:solidFill>
            <a:ln>
              <a:solidFill>
                <a:schemeClr val="tx1"/>
              </a:solidFill>
            </a:ln>
          </p:spPr>
          <p:txBody>
            <a:bodyPr/>
            <a:lstStyle/>
            <a:p>
              <a:pPr>
                <a:defRPr/>
              </a:pPr>
              <a:endParaRPr lang="en-GB" dirty="0">
                <a:solidFill>
                  <a:prstClr val="black"/>
                </a:solidFill>
                <a:latin typeface="Arial" pitchFamily="34" charset="0"/>
                <a:ea typeface="ＭＳ Ｐゴシック"/>
                <a:cs typeface="ＭＳ Ｐゴシック"/>
              </a:endParaRPr>
            </a:p>
          </p:txBody>
        </p:sp>
        <p:sp>
          <p:nvSpPr>
            <p:cNvPr id="28" name="Freeform 25"/>
            <p:cNvSpPr>
              <a:spLocks/>
            </p:cNvSpPr>
            <p:nvPr/>
          </p:nvSpPr>
          <p:spPr bwMode="auto">
            <a:xfrm>
              <a:off x="1843200" y="2317412"/>
              <a:ext cx="594633" cy="262496"/>
            </a:xfrm>
            <a:custGeom>
              <a:avLst/>
              <a:gdLst>
                <a:gd name="T0" fmla="*/ 666 w 666"/>
                <a:gd name="T1" fmla="*/ 272 h 294"/>
                <a:gd name="T2" fmla="*/ 626 w 666"/>
                <a:gd name="T3" fmla="*/ 248 h 294"/>
                <a:gd name="T4" fmla="*/ 626 w 666"/>
                <a:gd name="T5" fmla="*/ 248 h 294"/>
                <a:gd name="T6" fmla="*/ 626 w 666"/>
                <a:gd name="T7" fmla="*/ 248 h 294"/>
                <a:gd name="T8" fmla="*/ 624 w 666"/>
                <a:gd name="T9" fmla="*/ 246 h 294"/>
                <a:gd name="T10" fmla="*/ 626 w 666"/>
                <a:gd name="T11" fmla="*/ 246 h 294"/>
                <a:gd name="T12" fmla="*/ 622 w 666"/>
                <a:gd name="T13" fmla="*/ 210 h 294"/>
                <a:gd name="T14" fmla="*/ 622 w 666"/>
                <a:gd name="T15" fmla="*/ 158 h 294"/>
                <a:gd name="T16" fmla="*/ 598 w 666"/>
                <a:gd name="T17" fmla="*/ 148 h 294"/>
                <a:gd name="T18" fmla="*/ 598 w 666"/>
                <a:gd name="T19" fmla="*/ 88 h 294"/>
                <a:gd name="T20" fmla="*/ 574 w 666"/>
                <a:gd name="T21" fmla="*/ 50 h 294"/>
                <a:gd name="T22" fmla="*/ 550 w 666"/>
                <a:gd name="T23" fmla="*/ 40 h 294"/>
                <a:gd name="T24" fmla="*/ 526 w 666"/>
                <a:gd name="T25" fmla="*/ 22 h 294"/>
                <a:gd name="T26" fmla="*/ 444 w 666"/>
                <a:gd name="T27" fmla="*/ 22 h 294"/>
                <a:gd name="T28" fmla="*/ 416 w 666"/>
                <a:gd name="T29" fmla="*/ 0 h 294"/>
                <a:gd name="T30" fmla="*/ 0 w 666"/>
                <a:gd name="T31" fmla="*/ 0 h 294"/>
                <a:gd name="T32" fmla="*/ 0 w 666"/>
                <a:gd name="T33" fmla="*/ 210 h 294"/>
                <a:gd name="T34" fmla="*/ 166 w 666"/>
                <a:gd name="T35" fmla="*/ 210 h 294"/>
                <a:gd name="T36" fmla="*/ 166 w 666"/>
                <a:gd name="T37" fmla="*/ 294 h 294"/>
                <a:gd name="T38" fmla="*/ 666 w 666"/>
                <a:gd name="T39" fmla="*/ 294 h 294"/>
                <a:gd name="T40" fmla="*/ 666 w 666"/>
                <a:gd name="T41" fmla="*/ 272 h 294"/>
                <a:gd name="T42" fmla="*/ 666 w 666"/>
                <a:gd name="T43" fmla="*/ 272 h 2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666" h="294">
                  <a:moveTo>
                    <a:pt x="666" y="272"/>
                  </a:moveTo>
                  <a:lnTo>
                    <a:pt x="626" y="248"/>
                  </a:lnTo>
                  <a:lnTo>
                    <a:pt x="626" y="248"/>
                  </a:lnTo>
                  <a:lnTo>
                    <a:pt x="626" y="248"/>
                  </a:lnTo>
                  <a:lnTo>
                    <a:pt x="624" y="246"/>
                  </a:lnTo>
                  <a:lnTo>
                    <a:pt x="626" y="246"/>
                  </a:lnTo>
                  <a:lnTo>
                    <a:pt x="622" y="210"/>
                  </a:lnTo>
                  <a:lnTo>
                    <a:pt x="622" y="158"/>
                  </a:lnTo>
                  <a:lnTo>
                    <a:pt x="598" y="148"/>
                  </a:lnTo>
                  <a:lnTo>
                    <a:pt x="598" y="88"/>
                  </a:lnTo>
                  <a:lnTo>
                    <a:pt x="574" y="50"/>
                  </a:lnTo>
                  <a:lnTo>
                    <a:pt x="550" y="40"/>
                  </a:lnTo>
                  <a:lnTo>
                    <a:pt x="526" y="22"/>
                  </a:lnTo>
                  <a:lnTo>
                    <a:pt x="444" y="22"/>
                  </a:lnTo>
                  <a:lnTo>
                    <a:pt x="416" y="0"/>
                  </a:lnTo>
                  <a:lnTo>
                    <a:pt x="0" y="0"/>
                  </a:lnTo>
                  <a:lnTo>
                    <a:pt x="0" y="210"/>
                  </a:lnTo>
                  <a:lnTo>
                    <a:pt x="166" y="210"/>
                  </a:lnTo>
                  <a:lnTo>
                    <a:pt x="166" y="294"/>
                  </a:lnTo>
                  <a:lnTo>
                    <a:pt x="666" y="294"/>
                  </a:lnTo>
                  <a:lnTo>
                    <a:pt x="666" y="272"/>
                  </a:lnTo>
                  <a:lnTo>
                    <a:pt x="666" y="272"/>
                  </a:lnTo>
                  <a:close/>
                </a:path>
              </a:pathLst>
            </a:custGeom>
            <a:solidFill>
              <a:srgbClr val="084A9C"/>
            </a:solidFill>
            <a:ln>
              <a:solidFill>
                <a:schemeClr val="tx1"/>
              </a:solidFill>
            </a:ln>
          </p:spPr>
          <p:txBody>
            <a:bodyPr/>
            <a:lstStyle/>
            <a:p>
              <a:pPr>
                <a:defRPr/>
              </a:pPr>
              <a:endParaRPr lang="en-GB" dirty="0">
                <a:solidFill>
                  <a:prstClr val="black"/>
                </a:solidFill>
                <a:latin typeface="Arial" pitchFamily="34" charset="0"/>
                <a:ea typeface="ＭＳ Ｐゴシック"/>
                <a:cs typeface="ＭＳ Ｐゴシック"/>
              </a:endParaRPr>
            </a:p>
          </p:txBody>
        </p:sp>
        <p:sp>
          <p:nvSpPr>
            <p:cNvPr id="29" name="Freeform 26"/>
            <p:cNvSpPr>
              <a:spLocks/>
            </p:cNvSpPr>
            <p:nvPr/>
          </p:nvSpPr>
          <p:spPr bwMode="auto">
            <a:xfrm>
              <a:off x="1511063" y="2504908"/>
              <a:ext cx="480349" cy="334816"/>
            </a:xfrm>
            <a:custGeom>
              <a:avLst/>
              <a:gdLst>
                <a:gd name="T0" fmla="*/ 536 w 538"/>
                <a:gd name="T1" fmla="*/ 86 h 375"/>
                <a:gd name="T2" fmla="*/ 536 w 538"/>
                <a:gd name="T3" fmla="*/ 84 h 375"/>
                <a:gd name="T4" fmla="*/ 538 w 538"/>
                <a:gd name="T5" fmla="*/ 84 h 375"/>
                <a:gd name="T6" fmla="*/ 538 w 538"/>
                <a:gd name="T7" fmla="*/ 0 h 375"/>
                <a:gd name="T8" fmla="*/ 372 w 538"/>
                <a:gd name="T9" fmla="*/ 0 h 375"/>
                <a:gd name="T10" fmla="*/ 2 w 538"/>
                <a:gd name="T11" fmla="*/ 0 h 375"/>
                <a:gd name="T12" fmla="*/ 0 w 538"/>
                <a:gd name="T13" fmla="*/ 0 h 375"/>
                <a:gd name="T14" fmla="*/ 0 w 538"/>
                <a:gd name="T15" fmla="*/ 373 h 375"/>
                <a:gd name="T16" fmla="*/ 0 w 538"/>
                <a:gd name="T17" fmla="*/ 375 h 375"/>
                <a:gd name="T18" fmla="*/ 2 w 538"/>
                <a:gd name="T19" fmla="*/ 375 h 375"/>
                <a:gd name="T20" fmla="*/ 456 w 538"/>
                <a:gd name="T21" fmla="*/ 375 h 375"/>
                <a:gd name="T22" fmla="*/ 536 w 538"/>
                <a:gd name="T23" fmla="*/ 375 h 375"/>
                <a:gd name="T24" fmla="*/ 536 w 538"/>
                <a:gd name="T25" fmla="*/ 86 h 375"/>
                <a:gd name="T26" fmla="*/ 536 w 538"/>
                <a:gd name="T27" fmla="*/ 86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38" h="375">
                  <a:moveTo>
                    <a:pt x="536" y="86"/>
                  </a:moveTo>
                  <a:lnTo>
                    <a:pt x="536" y="84"/>
                  </a:lnTo>
                  <a:lnTo>
                    <a:pt x="538" y="84"/>
                  </a:lnTo>
                  <a:lnTo>
                    <a:pt x="538" y="0"/>
                  </a:lnTo>
                  <a:lnTo>
                    <a:pt x="372" y="0"/>
                  </a:lnTo>
                  <a:lnTo>
                    <a:pt x="2" y="0"/>
                  </a:lnTo>
                  <a:lnTo>
                    <a:pt x="0" y="0"/>
                  </a:lnTo>
                  <a:lnTo>
                    <a:pt x="0" y="373"/>
                  </a:lnTo>
                  <a:lnTo>
                    <a:pt x="0" y="375"/>
                  </a:lnTo>
                  <a:lnTo>
                    <a:pt x="2" y="375"/>
                  </a:lnTo>
                  <a:lnTo>
                    <a:pt x="456" y="375"/>
                  </a:lnTo>
                  <a:lnTo>
                    <a:pt x="536" y="375"/>
                  </a:lnTo>
                  <a:lnTo>
                    <a:pt x="536" y="86"/>
                  </a:lnTo>
                  <a:lnTo>
                    <a:pt x="536" y="86"/>
                  </a:lnTo>
                  <a:close/>
                </a:path>
              </a:pathLst>
            </a:custGeom>
            <a:solidFill>
              <a:srgbClr val="92D050"/>
            </a:solidFill>
            <a:ln w="9525">
              <a:solidFill>
                <a:srgbClr val="000000"/>
              </a:solidFill>
              <a:round/>
              <a:headEnd/>
              <a:tailEnd/>
            </a:ln>
            <a:extLst/>
          </p:spPr>
          <p:txBody>
            <a:bodyPr/>
            <a:lstStyle/>
            <a:p>
              <a:pPr>
                <a:defRPr/>
              </a:pPr>
              <a:endParaRPr lang="en-GB" dirty="0">
                <a:solidFill>
                  <a:prstClr val="black"/>
                </a:solidFill>
                <a:latin typeface="Arial" pitchFamily="34" charset="0"/>
                <a:ea typeface="ＭＳ Ｐゴシック"/>
                <a:cs typeface="ＭＳ Ｐゴシック"/>
              </a:endParaRPr>
            </a:p>
          </p:txBody>
        </p:sp>
        <p:sp>
          <p:nvSpPr>
            <p:cNvPr id="30" name="Freeform 27"/>
            <p:cNvSpPr>
              <a:spLocks/>
            </p:cNvSpPr>
            <p:nvPr/>
          </p:nvSpPr>
          <p:spPr bwMode="auto">
            <a:xfrm>
              <a:off x="438759" y="2037059"/>
              <a:ext cx="542848" cy="366065"/>
            </a:xfrm>
            <a:custGeom>
              <a:avLst/>
              <a:gdLst>
                <a:gd name="T0" fmla="*/ 287 w 304"/>
                <a:gd name="T1" fmla="*/ 205 h 205"/>
                <a:gd name="T2" fmla="*/ 287 w 304"/>
                <a:gd name="T3" fmla="*/ 179 h 205"/>
                <a:gd name="T4" fmla="*/ 285 w 304"/>
                <a:gd name="T5" fmla="*/ 160 h 205"/>
                <a:gd name="T6" fmla="*/ 287 w 304"/>
                <a:gd name="T7" fmla="*/ 130 h 205"/>
                <a:gd name="T8" fmla="*/ 292 w 304"/>
                <a:gd name="T9" fmla="*/ 115 h 205"/>
                <a:gd name="T10" fmla="*/ 292 w 304"/>
                <a:gd name="T11" fmla="*/ 103 h 205"/>
                <a:gd name="T12" fmla="*/ 289 w 304"/>
                <a:gd name="T13" fmla="*/ 82 h 205"/>
                <a:gd name="T14" fmla="*/ 287 w 304"/>
                <a:gd name="T15" fmla="*/ 78 h 205"/>
                <a:gd name="T16" fmla="*/ 289 w 304"/>
                <a:gd name="T17" fmla="*/ 68 h 205"/>
                <a:gd name="T18" fmla="*/ 304 w 304"/>
                <a:gd name="T19" fmla="*/ 56 h 205"/>
                <a:gd name="T20" fmla="*/ 304 w 304"/>
                <a:gd name="T21" fmla="*/ 30 h 205"/>
                <a:gd name="T22" fmla="*/ 300 w 304"/>
                <a:gd name="T23" fmla="*/ 21 h 205"/>
                <a:gd name="T24" fmla="*/ 294 w 304"/>
                <a:gd name="T25" fmla="*/ 15 h 205"/>
                <a:gd name="T26" fmla="*/ 288 w 304"/>
                <a:gd name="T27" fmla="*/ 15 h 205"/>
                <a:gd name="T28" fmla="*/ 287 w 304"/>
                <a:gd name="T29" fmla="*/ 16 h 205"/>
                <a:gd name="T30" fmla="*/ 287 w 304"/>
                <a:gd name="T31" fmla="*/ 16 h 205"/>
                <a:gd name="T32" fmla="*/ 287 w 304"/>
                <a:gd name="T33" fmla="*/ 16 h 205"/>
                <a:gd name="T34" fmla="*/ 287 w 304"/>
                <a:gd name="T35" fmla="*/ 16 h 205"/>
                <a:gd name="T36" fmla="*/ 286 w 304"/>
                <a:gd name="T37" fmla="*/ 16 h 205"/>
                <a:gd name="T38" fmla="*/ 281 w 304"/>
                <a:gd name="T39" fmla="*/ 16 h 205"/>
                <a:gd name="T40" fmla="*/ 270 w 304"/>
                <a:gd name="T41" fmla="*/ 15 h 205"/>
                <a:gd name="T42" fmla="*/ 260 w 304"/>
                <a:gd name="T43" fmla="*/ 15 h 205"/>
                <a:gd name="T44" fmla="*/ 249 w 304"/>
                <a:gd name="T45" fmla="*/ 15 h 205"/>
                <a:gd name="T46" fmla="*/ 210 w 304"/>
                <a:gd name="T47" fmla="*/ 15 h 205"/>
                <a:gd name="T48" fmla="*/ 193 w 304"/>
                <a:gd name="T49" fmla="*/ 30 h 205"/>
                <a:gd name="T50" fmla="*/ 67 w 304"/>
                <a:gd name="T51" fmla="*/ 30 h 205"/>
                <a:gd name="T52" fmla="*/ 67 w 304"/>
                <a:gd name="T53" fmla="*/ 19 h 205"/>
                <a:gd name="T54" fmla="*/ 56 w 304"/>
                <a:gd name="T55" fmla="*/ 0 h 205"/>
                <a:gd name="T56" fmla="*/ 23 w 304"/>
                <a:gd name="T57" fmla="*/ 0 h 205"/>
                <a:gd name="T58" fmla="*/ 23 w 304"/>
                <a:gd name="T59" fmla="*/ 8 h 205"/>
                <a:gd name="T60" fmla="*/ 19 w 304"/>
                <a:gd name="T61" fmla="*/ 12 h 205"/>
                <a:gd name="T62" fmla="*/ 19 w 304"/>
                <a:gd name="T63" fmla="*/ 4 h 205"/>
                <a:gd name="T64" fmla="*/ 15 w 304"/>
                <a:gd name="T65" fmla="*/ 0 h 205"/>
                <a:gd name="T66" fmla="*/ 15 w 304"/>
                <a:gd name="T67" fmla="*/ 16 h 205"/>
                <a:gd name="T68" fmla="*/ 23 w 304"/>
                <a:gd name="T69" fmla="*/ 20 h 205"/>
                <a:gd name="T70" fmla="*/ 35 w 304"/>
                <a:gd name="T71" fmla="*/ 20 h 205"/>
                <a:gd name="T72" fmla="*/ 46 w 304"/>
                <a:gd name="T73" fmla="*/ 27 h 205"/>
                <a:gd name="T74" fmla="*/ 43 w 304"/>
                <a:gd name="T75" fmla="*/ 27 h 205"/>
                <a:gd name="T76" fmla="*/ 35 w 304"/>
                <a:gd name="T77" fmla="*/ 27 h 205"/>
                <a:gd name="T78" fmla="*/ 23 w 304"/>
                <a:gd name="T79" fmla="*/ 27 h 205"/>
                <a:gd name="T80" fmla="*/ 19 w 304"/>
                <a:gd name="T81" fmla="*/ 27 h 205"/>
                <a:gd name="T82" fmla="*/ 19 w 304"/>
                <a:gd name="T83" fmla="*/ 47 h 205"/>
                <a:gd name="T84" fmla="*/ 23 w 304"/>
                <a:gd name="T85" fmla="*/ 51 h 205"/>
                <a:gd name="T86" fmla="*/ 19 w 304"/>
                <a:gd name="T87" fmla="*/ 55 h 205"/>
                <a:gd name="T88" fmla="*/ 19 w 304"/>
                <a:gd name="T89" fmla="*/ 63 h 205"/>
                <a:gd name="T90" fmla="*/ 19 w 304"/>
                <a:gd name="T91" fmla="*/ 70 h 205"/>
                <a:gd name="T92" fmla="*/ 7 w 304"/>
                <a:gd name="T93" fmla="*/ 168 h 205"/>
                <a:gd name="T94" fmla="*/ 11 w 304"/>
                <a:gd name="T95" fmla="*/ 172 h 205"/>
                <a:gd name="T96" fmla="*/ 11 w 304"/>
                <a:gd name="T97" fmla="*/ 180 h 205"/>
                <a:gd name="T98" fmla="*/ 7 w 304"/>
                <a:gd name="T99" fmla="*/ 180 h 205"/>
                <a:gd name="T100" fmla="*/ 4 w 304"/>
                <a:gd name="T101" fmla="*/ 187 h 205"/>
                <a:gd name="T102" fmla="*/ 0 w 304"/>
                <a:gd name="T103" fmla="*/ 205 h 205"/>
                <a:gd name="T104" fmla="*/ 169 w 304"/>
                <a:gd name="T105" fmla="*/ 205 h 205"/>
                <a:gd name="T106" fmla="*/ 287 w 304"/>
                <a:gd name="T107" fmla="*/ 205 h 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04" h="205">
                  <a:moveTo>
                    <a:pt x="287" y="205"/>
                  </a:moveTo>
                  <a:cubicBezTo>
                    <a:pt x="287" y="179"/>
                    <a:pt x="287" y="179"/>
                    <a:pt x="287" y="179"/>
                  </a:cubicBezTo>
                  <a:cubicBezTo>
                    <a:pt x="285" y="160"/>
                    <a:pt x="285" y="160"/>
                    <a:pt x="285" y="160"/>
                  </a:cubicBezTo>
                  <a:cubicBezTo>
                    <a:pt x="287" y="130"/>
                    <a:pt x="287" y="130"/>
                    <a:pt x="287" y="130"/>
                  </a:cubicBezTo>
                  <a:cubicBezTo>
                    <a:pt x="292" y="115"/>
                    <a:pt x="292" y="115"/>
                    <a:pt x="292" y="115"/>
                  </a:cubicBezTo>
                  <a:cubicBezTo>
                    <a:pt x="292" y="103"/>
                    <a:pt x="292" y="103"/>
                    <a:pt x="292" y="103"/>
                  </a:cubicBezTo>
                  <a:cubicBezTo>
                    <a:pt x="289" y="82"/>
                    <a:pt x="289" y="82"/>
                    <a:pt x="289" y="82"/>
                  </a:cubicBezTo>
                  <a:cubicBezTo>
                    <a:pt x="287" y="78"/>
                    <a:pt x="287" y="78"/>
                    <a:pt x="287" y="78"/>
                  </a:cubicBezTo>
                  <a:cubicBezTo>
                    <a:pt x="289" y="68"/>
                    <a:pt x="289" y="68"/>
                    <a:pt x="289" y="68"/>
                  </a:cubicBezTo>
                  <a:cubicBezTo>
                    <a:pt x="304" y="56"/>
                    <a:pt x="304" y="56"/>
                    <a:pt x="304" y="56"/>
                  </a:cubicBezTo>
                  <a:cubicBezTo>
                    <a:pt x="304" y="30"/>
                    <a:pt x="304" y="30"/>
                    <a:pt x="304" y="30"/>
                  </a:cubicBezTo>
                  <a:cubicBezTo>
                    <a:pt x="300" y="21"/>
                    <a:pt x="300" y="21"/>
                    <a:pt x="300" y="21"/>
                  </a:cubicBezTo>
                  <a:cubicBezTo>
                    <a:pt x="294" y="15"/>
                    <a:pt x="294" y="15"/>
                    <a:pt x="294" y="15"/>
                  </a:cubicBezTo>
                  <a:cubicBezTo>
                    <a:pt x="294" y="15"/>
                    <a:pt x="291" y="15"/>
                    <a:pt x="288" y="15"/>
                  </a:cubicBezTo>
                  <a:cubicBezTo>
                    <a:pt x="287" y="16"/>
                    <a:pt x="287" y="16"/>
                    <a:pt x="287" y="16"/>
                  </a:cubicBezTo>
                  <a:cubicBezTo>
                    <a:pt x="287" y="16"/>
                    <a:pt x="287" y="16"/>
                    <a:pt x="287" y="16"/>
                  </a:cubicBezTo>
                  <a:cubicBezTo>
                    <a:pt x="287" y="16"/>
                    <a:pt x="287" y="16"/>
                    <a:pt x="287" y="16"/>
                  </a:cubicBezTo>
                  <a:cubicBezTo>
                    <a:pt x="287" y="16"/>
                    <a:pt x="287" y="16"/>
                    <a:pt x="287" y="16"/>
                  </a:cubicBezTo>
                  <a:cubicBezTo>
                    <a:pt x="286" y="16"/>
                    <a:pt x="286" y="16"/>
                    <a:pt x="286" y="16"/>
                  </a:cubicBezTo>
                  <a:cubicBezTo>
                    <a:pt x="285" y="16"/>
                    <a:pt x="283" y="16"/>
                    <a:pt x="281" y="16"/>
                  </a:cubicBezTo>
                  <a:cubicBezTo>
                    <a:pt x="277" y="16"/>
                    <a:pt x="273" y="15"/>
                    <a:pt x="270" y="15"/>
                  </a:cubicBezTo>
                  <a:cubicBezTo>
                    <a:pt x="267" y="15"/>
                    <a:pt x="264" y="15"/>
                    <a:pt x="260" y="15"/>
                  </a:cubicBezTo>
                  <a:cubicBezTo>
                    <a:pt x="254" y="15"/>
                    <a:pt x="249" y="15"/>
                    <a:pt x="249" y="15"/>
                  </a:cubicBezTo>
                  <a:cubicBezTo>
                    <a:pt x="210" y="15"/>
                    <a:pt x="210" y="15"/>
                    <a:pt x="210" y="15"/>
                  </a:cubicBezTo>
                  <a:cubicBezTo>
                    <a:pt x="193" y="30"/>
                    <a:pt x="193" y="30"/>
                    <a:pt x="193" y="30"/>
                  </a:cubicBezTo>
                  <a:cubicBezTo>
                    <a:pt x="67" y="30"/>
                    <a:pt x="67" y="30"/>
                    <a:pt x="67" y="30"/>
                  </a:cubicBezTo>
                  <a:cubicBezTo>
                    <a:pt x="67" y="19"/>
                    <a:pt x="67" y="19"/>
                    <a:pt x="67" y="19"/>
                  </a:cubicBezTo>
                  <a:cubicBezTo>
                    <a:pt x="56" y="0"/>
                    <a:pt x="56" y="0"/>
                    <a:pt x="56" y="0"/>
                  </a:cubicBezTo>
                  <a:cubicBezTo>
                    <a:pt x="23" y="0"/>
                    <a:pt x="23" y="0"/>
                    <a:pt x="23" y="0"/>
                  </a:cubicBezTo>
                  <a:cubicBezTo>
                    <a:pt x="23" y="8"/>
                    <a:pt x="23" y="8"/>
                    <a:pt x="23" y="8"/>
                  </a:cubicBezTo>
                  <a:cubicBezTo>
                    <a:pt x="19" y="12"/>
                    <a:pt x="19" y="12"/>
                    <a:pt x="19" y="12"/>
                  </a:cubicBezTo>
                  <a:cubicBezTo>
                    <a:pt x="19" y="4"/>
                    <a:pt x="19" y="4"/>
                    <a:pt x="19" y="4"/>
                  </a:cubicBezTo>
                  <a:cubicBezTo>
                    <a:pt x="15" y="0"/>
                    <a:pt x="15" y="0"/>
                    <a:pt x="15" y="0"/>
                  </a:cubicBezTo>
                  <a:cubicBezTo>
                    <a:pt x="15" y="16"/>
                    <a:pt x="15" y="16"/>
                    <a:pt x="15" y="16"/>
                  </a:cubicBezTo>
                  <a:cubicBezTo>
                    <a:pt x="23" y="20"/>
                    <a:pt x="23" y="20"/>
                    <a:pt x="23" y="20"/>
                  </a:cubicBezTo>
                  <a:cubicBezTo>
                    <a:pt x="35" y="20"/>
                    <a:pt x="35" y="20"/>
                    <a:pt x="35" y="20"/>
                  </a:cubicBezTo>
                  <a:cubicBezTo>
                    <a:pt x="46" y="27"/>
                    <a:pt x="46" y="27"/>
                    <a:pt x="46" y="27"/>
                  </a:cubicBezTo>
                  <a:cubicBezTo>
                    <a:pt x="43" y="27"/>
                    <a:pt x="43" y="27"/>
                    <a:pt x="43" y="27"/>
                  </a:cubicBezTo>
                  <a:cubicBezTo>
                    <a:pt x="35" y="27"/>
                    <a:pt x="35" y="27"/>
                    <a:pt x="35" y="27"/>
                  </a:cubicBezTo>
                  <a:cubicBezTo>
                    <a:pt x="23" y="27"/>
                    <a:pt x="23" y="27"/>
                    <a:pt x="23" y="27"/>
                  </a:cubicBezTo>
                  <a:cubicBezTo>
                    <a:pt x="19" y="27"/>
                    <a:pt x="19" y="27"/>
                    <a:pt x="19" y="27"/>
                  </a:cubicBezTo>
                  <a:cubicBezTo>
                    <a:pt x="19" y="47"/>
                    <a:pt x="19" y="47"/>
                    <a:pt x="19" y="47"/>
                  </a:cubicBezTo>
                  <a:cubicBezTo>
                    <a:pt x="23" y="51"/>
                    <a:pt x="23" y="51"/>
                    <a:pt x="23" y="51"/>
                  </a:cubicBezTo>
                  <a:cubicBezTo>
                    <a:pt x="19" y="55"/>
                    <a:pt x="19" y="55"/>
                    <a:pt x="19" y="55"/>
                  </a:cubicBezTo>
                  <a:cubicBezTo>
                    <a:pt x="19" y="63"/>
                    <a:pt x="19" y="63"/>
                    <a:pt x="19" y="63"/>
                  </a:cubicBezTo>
                  <a:cubicBezTo>
                    <a:pt x="19" y="70"/>
                    <a:pt x="19" y="70"/>
                    <a:pt x="19" y="70"/>
                  </a:cubicBezTo>
                  <a:cubicBezTo>
                    <a:pt x="7" y="168"/>
                    <a:pt x="7" y="168"/>
                    <a:pt x="7" y="168"/>
                  </a:cubicBezTo>
                  <a:cubicBezTo>
                    <a:pt x="11" y="172"/>
                    <a:pt x="11" y="172"/>
                    <a:pt x="11" y="172"/>
                  </a:cubicBezTo>
                  <a:cubicBezTo>
                    <a:pt x="11" y="180"/>
                    <a:pt x="11" y="180"/>
                    <a:pt x="11" y="180"/>
                  </a:cubicBezTo>
                  <a:cubicBezTo>
                    <a:pt x="7" y="180"/>
                    <a:pt x="7" y="180"/>
                    <a:pt x="7" y="180"/>
                  </a:cubicBezTo>
                  <a:cubicBezTo>
                    <a:pt x="4" y="187"/>
                    <a:pt x="4" y="187"/>
                    <a:pt x="4" y="187"/>
                  </a:cubicBezTo>
                  <a:cubicBezTo>
                    <a:pt x="0" y="205"/>
                    <a:pt x="0" y="205"/>
                    <a:pt x="0" y="205"/>
                  </a:cubicBezTo>
                  <a:cubicBezTo>
                    <a:pt x="169" y="205"/>
                    <a:pt x="169" y="205"/>
                    <a:pt x="169" y="205"/>
                  </a:cubicBezTo>
                  <a:lnTo>
                    <a:pt x="287" y="205"/>
                  </a:lnTo>
                  <a:close/>
                </a:path>
              </a:pathLst>
            </a:custGeom>
            <a:solidFill>
              <a:srgbClr val="92D050"/>
            </a:solidFill>
            <a:ln w="9525">
              <a:solidFill>
                <a:schemeClr val="tx1"/>
              </a:solidFill>
              <a:round/>
              <a:headEnd/>
              <a:tailEnd/>
            </a:ln>
            <a:extLst/>
          </p:spPr>
          <p:txBody>
            <a:bodyPr/>
            <a:lstStyle/>
            <a:p>
              <a:pPr>
                <a:defRPr/>
              </a:pPr>
              <a:endParaRPr lang="en-GB" dirty="0">
                <a:solidFill>
                  <a:prstClr val="black"/>
                </a:solidFill>
                <a:latin typeface="Arial" pitchFamily="34" charset="0"/>
                <a:ea typeface="ＭＳ Ｐゴシック"/>
                <a:cs typeface="ＭＳ Ｐゴシック"/>
              </a:endParaRPr>
            </a:p>
          </p:txBody>
        </p:sp>
        <p:sp>
          <p:nvSpPr>
            <p:cNvPr id="31" name="Freeform 28"/>
            <p:cNvSpPr>
              <a:spLocks/>
            </p:cNvSpPr>
            <p:nvPr/>
          </p:nvSpPr>
          <p:spPr bwMode="auto">
            <a:xfrm>
              <a:off x="2402119" y="2538836"/>
              <a:ext cx="474992" cy="400887"/>
            </a:xfrm>
            <a:custGeom>
              <a:avLst/>
              <a:gdLst>
                <a:gd name="T0" fmla="*/ 0 w 266"/>
                <a:gd name="T1" fmla="*/ 0 h 224"/>
                <a:gd name="T2" fmla="*/ 20 w 266"/>
                <a:gd name="T3" fmla="*/ 12 h 224"/>
                <a:gd name="T4" fmla="*/ 20 w 266"/>
                <a:gd name="T5" fmla="*/ 23 h 224"/>
                <a:gd name="T6" fmla="*/ 20 w 266"/>
                <a:gd name="T7" fmla="*/ 23 h 224"/>
                <a:gd name="T8" fmla="*/ 25 w 266"/>
                <a:gd name="T9" fmla="*/ 30 h 224"/>
                <a:gd name="T10" fmla="*/ 25 w 266"/>
                <a:gd name="T11" fmla="*/ 36 h 224"/>
                <a:gd name="T12" fmla="*/ 30 w 266"/>
                <a:gd name="T13" fmla="*/ 36 h 224"/>
                <a:gd name="T14" fmla="*/ 34 w 266"/>
                <a:gd name="T15" fmla="*/ 36 h 224"/>
                <a:gd name="T16" fmla="*/ 38 w 266"/>
                <a:gd name="T17" fmla="*/ 38 h 224"/>
                <a:gd name="T18" fmla="*/ 38 w 266"/>
                <a:gd name="T19" fmla="*/ 38 h 224"/>
                <a:gd name="T20" fmla="*/ 38 w 266"/>
                <a:gd name="T21" fmla="*/ 38 h 224"/>
                <a:gd name="T22" fmla="*/ 38 w 266"/>
                <a:gd name="T23" fmla="*/ 38 h 224"/>
                <a:gd name="T24" fmla="*/ 38 w 266"/>
                <a:gd name="T25" fmla="*/ 38 h 224"/>
                <a:gd name="T26" fmla="*/ 38 w 266"/>
                <a:gd name="T27" fmla="*/ 39 h 224"/>
                <a:gd name="T28" fmla="*/ 39 w 266"/>
                <a:gd name="T29" fmla="*/ 58 h 224"/>
                <a:gd name="T30" fmla="*/ 42 w 266"/>
                <a:gd name="T31" fmla="*/ 58 h 224"/>
                <a:gd name="T32" fmla="*/ 42 w 266"/>
                <a:gd name="T33" fmla="*/ 65 h 224"/>
                <a:gd name="T34" fmla="*/ 51 w 266"/>
                <a:gd name="T35" fmla="*/ 73 h 224"/>
                <a:gd name="T36" fmla="*/ 54 w 266"/>
                <a:gd name="T37" fmla="*/ 76 h 224"/>
                <a:gd name="T38" fmla="*/ 54 w 266"/>
                <a:gd name="T39" fmla="*/ 77 h 224"/>
                <a:gd name="T40" fmla="*/ 54 w 266"/>
                <a:gd name="T41" fmla="*/ 167 h 224"/>
                <a:gd name="T42" fmla="*/ 54 w 266"/>
                <a:gd name="T43" fmla="*/ 168 h 224"/>
                <a:gd name="T44" fmla="*/ 54 w 266"/>
                <a:gd name="T45" fmla="*/ 168 h 224"/>
                <a:gd name="T46" fmla="*/ 54 w 266"/>
                <a:gd name="T47" fmla="*/ 207 h 224"/>
                <a:gd name="T48" fmla="*/ 54 w 266"/>
                <a:gd name="T49" fmla="*/ 208 h 224"/>
                <a:gd name="T50" fmla="*/ 54 w 266"/>
                <a:gd name="T51" fmla="*/ 208 h 224"/>
                <a:gd name="T52" fmla="*/ 220 w 266"/>
                <a:gd name="T53" fmla="*/ 208 h 224"/>
                <a:gd name="T54" fmla="*/ 220 w 266"/>
                <a:gd name="T55" fmla="*/ 224 h 224"/>
                <a:gd name="T56" fmla="*/ 244 w 266"/>
                <a:gd name="T57" fmla="*/ 224 h 224"/>
                <a:gd name="T58" fmla="*/ 244 w 266"/>
                <a:gd name="T59" fmla="*/ 224 h 224"/>
                <a:gd name="T60" fmla="*/ 244 w 266"/>
                <a:gd name="T61" fmla="*/ 224 h 224"/>
                <a:gd name="T62" fmla="*/ 249 w 266"/>
                <a:gd name="T63" fmla="*/ 215 h 224"/>
                <a:gd name="T64" fmla="*/ 249 w 266"/>
                <a:gd name="T65" fmla="*/ 215 h 224"/>
                <a:gd name="T66" fmla="*/ 256 w 266"/>
                <a:gd name="T67" fmla="*/ 201 h 224"/>
                <a:gd name="T68" fmla="*/ 257 w 266"/>
                <a:gd name="T69" fmla="*/ 201 h 224"/>
                <a:gd name="T70" fmla="*/ 263 w 266"/>
                <a:gd name="T71" fmla="*/ 184 h 224"/>
                <a:gd name="T72" fmla="*/ 261 w 266"/>
                <a:gd name="T73" fmla="*/ 172 h 224"/>
                <a:gd name="T74" fmla="*/ 261 w 266"/>
                <a:gd name="T75" fmla="*/ 172 h 224"/>
                <a:gd name="T76" fmla="*/ 249 w 266"/>
                <a:gd name="T77" fmla="*/ 156 h 224"/>
                <a:gd name="T78" fmla="*/ 247 w 266"/>
                <a:gd name="T79" fmla="*/ 148 h 224"/>
                <a:gd name="T80" fmla="*/ 240 w 266"/>
                <a:gd name="T81" fmla="*/ 135 h 224"/>
                <a:gd name="T82" fmla="*/ 220 w 266"/>
                <a:gd name="T83" fmla="*/ 125 h 224"/>
                <a:gd name="T84" fmla="*/ 215 w 266"/>
                <a:gd name="T85" fmla="*/ 108 h 224"/>
                <a:gd name="T86" fmla="*/ 218 w 266"/>
                <a:gd name="T87" fmla="*/ 92 h 224"/>
                <a:gd name="T88" fmla="*/ 201 w 266"/>
                <a:gd name="T89" fmla="*/ 75 h 224"/>
                <a:gd name="T90" fmla="*/ 184 w 266"/>
                <a:gd name="T91" fmla="*/ 64 h 224"/>
                <a:gd name="T92" fmla="*/ 169 w 266"/>
                <a:gd name="T93" fmla="*/ 54 h 224"/>
                <a:gd name="T94" fmla="*/ 169 w 266"/>
                <a:gd name="T95" fmla="*/ 19 h 224"/>
                <a:gd name="T96" fmla="*/ 162 w 266"/>
                <a:gd name="T97" fmla="*/ 0 h 224"/>
                <a:gd name="T98" fmla="*/ 0 w 266"/>
                <a:gd name="T99" fmla="*/ 0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66" h="224">
                  <a:moveTo>
                    <a:pt x="0" y="0"/>
                  </a:moveTo>
                  <a:cubicBezTo>
                    <a:pt x="20" y="12"/>
                    <a:pt x="20" y="12"/>
                    <a:pt x="20" y="12"/>
                  </a:cubicBezTo>
                  <a:cubicBezTo>
                    <a:pt x="20" y="23"/>
                    <a:pt x="20" y="23"/>
                    <a:pt x="20" y="23"/>
                  </a:cubicBezTo>
                  <a:cubicBezTo>
                    <a:pt x="20" y="23"/>
                    <a:pt x="20" y="23"/>
                    <a:pt x="20" y="23"/>
                  </a:cubicBezTo>
                  <a:cubicBezTo>
                    <a:pt x="25" y="30"/>
                    <a:pt x="25" y="30"/>
                    <a:pt x="25" y="30"/>
                  </a:cubicBezTo>
                  <a:cubicBezTo>
                    <a:pt x="25" y="36"/>
                    <a:pt x="25" y="36"/>
                    <a:pt x="25" y="36"/>
                  </a:cubicBezTo>
                  <a:cubicBezTo>
                    <a:pt x="30" y="36"/>
                    <a:pt x="30" y="36"/>
                    <a:pt x="30" y="36"/>
                  </a:cubicBezTo>
                  <a:cubicBezTo>
                    <a:pt x="34" y="36"/>
                    <a:pt x="34" y="36"/>
                    <a:pt x="34" y="36"/>
                  </a:cubicBezTo>
                  <a:cubicBezTo>
                    <a:pt x="36" y="36"/>
                    <a:pt x="37" y="37"/>
                    <a:pt x="38" y="38"/>
                  </a:cubicBezTo>
                  <a:cubicBezTo>
                    <a:pt x="38" y="38"/>
                    <a:pt x="38" y="38"/>
                    <a:pt x="38" y="38"/>
                  </a:cubicBezTo>
                  <a:cubicBezTo>
                    <a:pt x="38" y="38"/>
                    <a:pt x="38" y="38"/>
                    <a:pt x="38" y="38"/>
                  </a:cubicBezTo>
                  <a:cubicBezTo>
                    <a:pt x="38" y="38"/>
                    <a:pt x="38" y="38"/>
                    <a:pt x="38" y="38"/>
                  </a:cubicBezTo>
                  <a:cubicBezTo>
                    <a:pt x="38" y="38"/>
                    <a:pt x="38" y="38"/>
                    <a:pt x="38" y="38"/>
                  </a:cubicBezTo>
                  <a:cubicBezTo>
                    <a:pt x="38" y="39"/>
                    <a:pt x="38" y="39"/>
                    <a:pt x="38" y="39"/>
                  </a:cubicBezTo>
                  <a:cubicBezTo>
                    <a:pt x="39" y="58"/>
                    <a:pt x="39" y="58"/>
                    <a:pt x="39" y="58"/>
                  </a:cubicBezTo>
                  <a:cubicBezTo>
                    <a:pt x="42" y="58"/>
                    <a:pt x="42" y="58"/>
                    <a:pt x="42" y="58"/>
                  </a:cubicBezTo>
                  <a:cubicBezTo>
                    <a:pt x="42" y="65"/>
                    <a:pt x="42" y="65"/>
                    <a:pt x="42" y="65"/>
                  </a:cubicBezTo>
                  <a:cubicBezTo>
                    <a:pt x="51" y="73"/>
                    <a:pt x="51" y="73"/>
                    <a:pt x="51" y="73"/>
                  </a:cubicBezTo>
                  <a:cubicBezTo>
                    <a:pt x="52" y="75"/>
                    <a:pt x="53" y="76"/>
                    <a:pt x="54" y="76"/>
                  </a:cubicBezTo>
                  <a:cubicBezTo>
                    <a:pt x="54" y="77"/>
                    <a:pt x="54" y="77"/>
                    <a:pt x="54" y="77"/>
                  </a:cubicBezTo>
                  <a:cubicBezTo>
                    <a:pt x="54" y="167"/>
                    <a:pt x="54" y="167"/>
                    <a:pt x="54" y="167"/>
                  </a:cubicBezTo>
                  <a:cubicBezTo>
                    <a:pt x="54" y="168"/>
                    <a:pt x="54" y="168"/>
                    <a:pt x="54" y="168"/>
                  </a:cubicBezTo>
                  <a:cubicBezTo>
                    <a:pt x="54" y="168"/>
                    <a:pt x="54" y="168"/>
                    <a:pt x="54" y="168"/>
                  </a:cubicBezTo>
                  <a:cubicBezTo>
                    <a:pt x="54" y="207"/>
                    <a:pt x="54" y="207"/>
                    <a:pt x="54" y="207"/>
                  </a:cubicBezTo>
                  <a:cubicBezTo>
                    <a:pt x="54" y="208"/>
                    <a:pt x="54" y="208"/>
                    <a:pt x="54" y="208"/>
                  </a:cubicBezTo>
                  <a:cubicBezTo>
                    <a:pt x="54" y="208"/>
                    <a:pt x="54" y="208"/>
                    <a:pt x="54" y="208"/>
                  </a:cubicBezTo>
                  <a:cubicBezTo>
                    <a:pt x="220" y="208"/>
                    <a:pt x="220" y="208"/>
                    <a:pt x="220" y="208"/>
                  </a:cubicBezTo>
                  <a:cubicBezTo>
                    <a:pt x="220" y="224"/>
                    <a:pt x="220" y="224"/>
                    <a:pt x="220" y="224"/>
                  </a:cubicBezTo>
                  <a:cubicBezTo>
                    <a:pt x="244" y="224"/>
                    <a:pt x="244" y="224"/>
                    <a:pt x="244" y="224"/>
                  </a:cubicBezTo>
                  <a:cubicBezTo>
                    <a:pt x="244" y="224"/>
                    <a:pt x="244" y="224"/>
                    <a:pt x="244" y="224"/>
                  </a:cubicBezTo>
                  <a:cubicBezTo>
                    <a:pt x="244" y="224"/>
                    <a:pt x="244" y="224"/>
                    <a:pt x="244" y="224"/>
                  </a:cubicBezTo>
                  <a:cubicBezTo>
                    <a:pt x="249" y="215"/>
                    <a:pt x="249" y="215"/>
                    <a:pt x="249" y="215"/>
                  </a:cubicBezTo>
                  <a:cubicBezTo>
                    <a:pt x="249" y="215"/>
                    <a:pt x="249" y="215"/>
                    <a:pt x="249" y="215"/>
                  </a:cubicBezTo>
                  <a:cubicBezTo>
                    <a:pt x="256" y="201"/>
                    <a:pt x="256" y="201"/>
                    <a:pt x="256" y="201"/>
                  </a:cubicBezTo>
                  <a:cubicBezTo>
                    <a:pt x="257" y="201"/>
                    <a:pt x="257" y="201"/>
                    <a:pt x="257" y="201"/>
                  </a:cubicBezTo>
                  <a:cubicBezTo>
                    <a:pt x="258" y="200"/>
                    <a:pt x="266" y="194"/>
                    <a:pt x="263" y="184"/>
                  </a:cubicBezTo>
                  <a:cubicBezTo>
                    <a:pt x="261" y="172"/>
                    <a:pt x="261" y="172"/>
                    <a:pt x="261" y="172"/>
                  </a:cubicBezTo>
                  <a:cubicBezTo>
                    <a:pt x="261" y="172"/>
                    <a:pt x="261" y="172"/>
                    <a:pt x="261" y="172"/>
                  </a:cubicBezTo>
                  <a:cubicBezTo>
                    <a:pt x="259" y="170"/>
                    <a:pt x="251" y="162"/>
                    <a:pt x="249" y="156"/>
                  </a:cubicBezTo>
                  <a:cubicBezTo>
                    <a:pt x="247" y="148"/>
                    <a:pt x="247" y="148"/>
                    <a:pt x="247" y="148"/>
                  </a:cubicBezTo>
                  <a:cubicBezTo>
                    <a:pt x="240" y="135"/>
                    <a:pt x="240" y="135"/>
                    <a:pt x="240" y="135"/>
                  </a:cubicBezTo>
                  <a:cubicBezTo>
                    <a:pt x="220" y="125"/>
                    <a:pt x="220" y="125"/>
                    <a:pt x="220" y="125"/>
                  </a:cubicBezTo>
                  <a:cubicBezTo>
                    <a:pt x="215" y="108"/>
                    <a:pt x="215" y="108"/>
                    <a:pt x="215" y="108"/>
                  </a:cubicBezTo>
                  <a:cubicBezTo>
                    <a:pt x="218" y="92"/>
                    <a:pt x="218" y="92"/>
                    <a:pt x="218" y="92"/>
                  </a:cubicBezTo>
                  <a:cubicBezTo>
                    <a:pt x="201" y="75"/>
                    <a:pt x="201" y="75"/>
                    <a:pt x="201" y="75"/>
                  </a:cubicBezTo>
                  <a:cubicBezTo>
                    <a:pt x="184" y="64"/>
                    <a:pt x="184" y="64"/>
                    <a:pt x="184" y="64"/>
                  </a:cubicBezTo>
                  <a:cubicBezTo>
                    <a:pt x="169" y="54"/>
                    <a:pt x="169" y="54"/>
                    <a:pt x="169" y="54"/>
                  </a:cubicBezTo>
                  <a:cubicBezTo>
                    <a:pt x="169" y="19"/>
                    <a:pt x="169" y="19"/>
                    <a:pt x="169" y="19"/>
                  </a:cubicBezTo>
                  <a:cubicBezTo>
                    <a:pt x="162" y="0"/>
                    <a:pt x="162" y="0"/>
                    <a:pt x="162" y="0"/>
                  </a:cubicBezTo>
                  <a:lnTo>
                    <a:pt x="0" y="0"/>
                  </a:lnTo>
                  <a:close/>
                </a:path>
              </a:pathLst>
            </a:custGeom>
            <a:solidFill>
              <a:srgbClr val="084A9C"/>
            </a:solidFill>
            <a:ln>
              <a:solidFill>
                <a:schemeClr val="tx1"/>
              </a:solidFill>
            </a:ln>
          </p:spPr>
          <p:txBody>
            <a:bodyPr/>
            <a:lstStyle/>
            <a:p>
              <a:pPr>
                <a:defRPr/>
              </a:pPr>
              <a:endParaRPr lang="en-GB" dirty="0">
                <a:solidFill>
                  <a:prstClr val="black"/>
                </a:solidFill>
                <a:latin typeface="Arial" pitchFamily="34" charset="0"/>
                <a:ea typeface="ＭＳ Ｐゴシック"/>
                <a:cs typeface="ＭＳ Ｐゴシック"/>
              </a:endParaRPr>
            </a:p>
          </p:txBody>
        </p:sp>
        <p:sp>
          <p:nvSpPr>
            <p:cNvPr id="32" name="Freeform 29"/>
            <p:cNvSpPr>
              <a:spLocks/>
            </p:cNvSpPr>
            <p:nvPr/>
          </p:nvSpPr>
          <p:spPr bwMode="auto">
            <a:xfrm>
              <a:off x="3328890" y="2603121"/>
              <a:ext cx="356244" cy="261603"/>
            </a:xfrm>
            <a:custGeom>
              <a:avLst/>
              <a:gdLst>
                <a:gd name="T0" fmla="*/ 79 w 199"/>
                <a:gd name="T1" fmla="*/ 0 h 146"/>
                <a:gd name="T2" fmla="*/ 74 w 199"/>
                <a:gd name="T3" fmla="*/ 17 h 146"/>
                <a:gd name="T4" fmla="*/ 74 w 199"/>
                <a:gd name="T5" fmla="*/ 29 h 146"/>
                <a:gd name="T6" fmla="*/ 74 w 199"/>
                <a:gd name="T7" fmla="*/ 41 h 146"/>
                <a:gd name="T8" fmla="*/ 69 w 199"/>
                <a:gd name="T9" fmla="*/ 53 h 146"/>
                <a:gd name="T10" fmla="*/ 59 w 199"/>
                <a:gd name="T11" fmla="*/ 64 h 146"/>
                <a:gd name="T12" fmla="*/ 49 w 199"/>
                <a:gd name="T13" fmla="*/ 71 h 146"/>
                <a:gd name="T14" fmla="*/ 44 w 199"/>
                <a:gd name="T15" fmla="*/ 75 h 146"/>
                <a:gd name="T16" fmla="*/ 36 w 199"/>
                <a:gd name="T17" fmla="*/ 80 h 146"/>
                <a:gd name="T18" fmla="*/ 20 w 199"/>
                <a:gd name="T19" fmla="*/ 87 h 146"/>
                <a:gd name="T20" fmla="*/ 4 w 199"/>
                <a:gd name="T21" fmla="*/ 100 h 146"/>
                <a:gd name="T22" fmla="*/ 4 w 199"/>
                <a:gd name="T23" fmla="*/ 103 h 146"/>
                <a:gd name="T24" fmla="*/ 2 w 199"/>
                <a:gd name="T25" fmla="*/ 109 h 146"/>
                <a:gd name="T26" fmla="*/ 0 w 199"/>
                <a:gd name="T27" fmla="*/ 122 h 146"/>
                <a:gd name="T28" fmla="*/ 1 w 199"/>
                <a:gd name="T29" fmla="*/ 129 h 146"/>
                <a:gd name="T30" fmla="*/ 5 w 199"/>
                <a:gd name="T31" fmla="*/ 133 h 146"/>
                <a:gd name="T32" fmla="*/ 11 w 199"/>
                <a:gd name="T33" fmla="*/ 138 h 146"/>
                <a:gd name="T34" fmla="*/ 13 w 199"/>
                <a:gd name="T35" fmla="*/ 137 h 146"/>
                <a:gd name="T36" fmla="*/ 16 w 199"/>
                <a:gd name="T37" fmla="*/ 141 h 146"/>
                <a:gd name="T38" fmla="*/ 18 w 199"/>
                <a:gd name="T39" fmla="*/ 144 h 146"/>
                <a:gd name="T40" fmla="*/ 20 w 199"/>
                <a:gd name="T41" fmla="*/ 144 h 146"/>
                <a:gd name="T42" fmla="*/ 23 w 199"/>
                <a:gd name="T43" fmla="*/ 144 h 146"/>
                <a:gd name="T44" fmla="*/ 26 w 199"/>
                <a:gd name="T45" fmla="*/ 144 h 146"/>
                <a:gd name="T46" fmla="*/ 30 w 199"/>
                <a:gd name="T47" fmla="*/ 144 h 146"/>
                <a:gd name="T48" fmla="*/ 33 w 199"/>
                <a:gd name="T49" fmla="*/ 144 h 146"/>
                <a:gd name="T50" fmla="*/ 37 w 199"/>
                <a:gd name="T51" fmla="*/ 144 h 146"/>
                <a:gd name="T52" fmla="*/ 41 w 199"/>
                <a:gd name="T53" fmla="*/ 145 h 146"/>
                <a:gd name="T54" fmla="*/ 46 w 199"/>
                <a:gd name="T55" fmla="*/ 145 h 146"/>
                <a:gd name="T56" fmla="*/ 47 w 199"/>
                <a:gd name="T57" fmla="*/ 145 h 146"/>
                <a:gd name="T58" fmla="*/ 50 w 199"/>
                <a:gd name="T59" fmla="*/ 145 h 146"/>
                <a:gd name="T60" fmla="*/ 55 w 199"/>
                <a:gd name="T61" fmla="*/ 145 h 146"/>
                <a:gd name="T62" fmla="*/ 58 w 199"/>
                <a:gd name="T63" fmla="*/ 146 h 146"/>
                <a:gd name="T64" fmla="*/ 59 w 199"/>
                <a:gd name="T65" fmla="*/ 146 h 146"/>
                <a:gd name="T66" fmla="*/ 64 w 199"/>
                <a:gd name="T67" fmla="*/ 146 h 146"/>
                <a:gd name="T68" fmla="*/ 70 w 199"/>
                <a:gd name="T69" fmla="*/ 144 h 146"/>
                <a:gd name="T70" fmla="*/ 104 w 199"/>
                <a:gd name="T71" fmla="*/ 142 h 146"/>
                <a:gd name="T72" fmla="*/ 108 w 199"/>
                <a:gd name="T73" fmla="*/ 133 h 146"/>
                <a:gd name="T74" fmla="*/ 114 w 199"/>
                <a:gd name="T75" fmla="*/ 128 h 146"/>
                <a:gd name="T76" fmla="*/ 114 w 199"/>
                <a:gd name="T77" fmla="*/ 128 h 146"/>
                <a:gd name="T78" fmla="*/ 117 w 199"/>
                <a:gd name="T79" fmla="*/ 126 h 146"/>
                <a:gd name="T80" fmla="*/ 115 w 199"/>
                <a:gd name="T81" fmla="*/ 126 h 146"/>
                <a:gd name="T82" fmla="*/ 116 w 199"/>
                <a:gd name="T83" fmla="*/ 124 h 146"/>
                <a:gd name="T84" fmla="*/ 120 w 199"/>
                <a:gd name="T85" fmla="*/ 118 h 146"/>
                <a:gd name="T86" fmla="*/ 128 w 199"/>
                <a:gd name="T87" fmla="*/ 106 h 146"/>
                <a:gd name="T88" fmla="*/ 136 w 199"/>
                <a:gd name="T89" fmla="*/ 104 h 146"/>
                <a:gd name="T90" fmla="*/ 143 w 199"/>
                <a:gd name="T91" fmla="*/ 91 h 146"/>
                <a:gd name="T92" fmla="*/ 151 w 199"/>
                <a:gd name="T93" fmla="*/ 88 h 146"/>
                <a:gd name="T94" fmla="*/ 160 w 199"/>
                <a:gd name="T95" fmla="*/ 77 h 146"/>
                <a:gd name="T96" fmla="*/ 166 w 199"/>
                <a:gd name="T97" fmla="*/ 72 h 146"/>
                <a:gd name="T98" fmla="*/ 174 w 199"/>
                <a:gd name="T99" fmla="*/ 70 h 146"/>
                <a:gd name="T100" fmla="*/ 183 w 199"/>
                <a:gd name="T101" fmla="*/ 74 h 146"/>
                <a:gd name="T102" fmla="*/ 186 w 199"/>
                <a:gd name="T103" fmla="*/ 67 h 146"/>
                <a:gd name="T104" fmla="*/ 195 w 199"/>
                <a:gd name="T105" fmla="*/ 67 h 146"/>
                <a:gd name="T106" fmla="*/ 196 w 199"/>
                <a:gd name="T107" fmla="*/ 65 h 146"/>
                <a:gd name="T108" fmla="*/ 199 w 199"/>
                <a:gd name="T109" fmla="*/ 62 h 146"/>
                <a:gd name="T110" fmla="*/ 192 w 199"/>
                <a:gd name="T111" fmla="*/ 60 h 146"/>
                <a:gd name="T112" fmla="*/ 157 w 199"/>
                <a:gd name="T113" fmla="*/ 61 h 146"/>
                <a:gd name="T114" fmla="*/ 140 w 199"/>
                <a:gd name="T115" fmla="*/ 60 h 146"/>
                <a:gd name="T116" fmla="*/ 129 w 199"/>
                <a:gd name="T117" fmla="*/ 62 h 146"/>
                <a:gd name="T118" fmla="*/ 117 w 199"/>
                <a:gd name="T119" fmla="*/ 66 h 146"/>
                <a:gd name="T120" fmla="*/ 81 w 199"/>
                <a:gd name="T121" fmla="*/ 55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99" h="146">
                  <a:moveTo>
                    <a:pt x="81" y="0"/>
                  </a:moveTo>
                  <a:cubicBezTo>
                    <a:pt x="79" y="0"/>
                    <a:pt x="79" y="0"/>
                    <a:pt x="79" y="0"/>
                  </a:cubicBezTo>
                  <a:cubicBezTo>
                    <a:pt x="74" y="13"/>
                    <a:pt x="74" y="13"/>
                    <a:pt x="74" y="13"/>
                  </a:cubicBezTo>
                  <a:cubicBezTo>
                    <a:pt x="74" y="17"/>
                    <a:pt x="74" y="17"/>
                    <a:pt x="74" y="17"/>
                  </a:cubicBezTo>
                  <a:cubicBezTo>
                    <a:pt x="74" y="19"/>
                    <a:pt x="75" y="22"/>
                    <a:pt x="74" y="24"/>
                  </a:cubicBezTo>
                  <a:cubicBezTo>
                    <a:pt x="74" y="26"/>
                    <a:pt x="74" y="27"/>
                    <a:pt x="74" y="29"/>
                  </a:cubicBezTo>
                  <a:cubicBezTo>
                    <a:pt x="74" y="30"/>
                    <a:pt x="74" y="31"/>
                    <a:pt x="74" y="33"/>
                  </a:cubicBezTo>
                  <a:cubicBezTo>
                    <a:pt x="74" y="41"/>
                    <a:pt x="74" y="41"/>
                    <a:pt x="74" y="41"/>
                  </a:cubicBezTo>
                  <a:cubicBezTo>
                    <a:pt x="69" y="41"/>
                    <a:pt x="69" y="41"/>
                    <a:pt x="69" y="41"/>
                  </a:cubicBezTo>
                  <a:cubicBezTo>
                    <a:pt x="69" y="53"/>
                    <a:pt x="69" y="53"/>
                    <a:pt x="69" y="53"/>
                  </a:cubicBezTo>
                  <a:cubicBezTo>
                    <a:pt x="65" y="57"/>
                    <a:pt x="65" y="57"/>
                    <a:pt x="65" y="57"/>
                  </a:cubicBezTo>
                  <a:cubicBezTo>
                    <a:pt x="59" y="64"/>
                    <a:pt x="59" y="64"/>
                    <a:pt x="59" y="64"/>
                  </a:cubicBezTo>
                  <a:cubicBezTo>
                    <a:pt x="54" y="64"/>
                    <a:pt x="54" y="64"/>
                    <a:pt x="54" y="64"/>
                  </a:cubicBezTo>
                  <a:cubicBezTo>
                    <a:pt x="49" y="71"/>
                    <a:pt x="49" y="71"/>
                    <a:pt x="49" y="71"/>
                  </a:cubicBezTo>
                  <a:cubicBezTo>
                    <a:pt x="47" y="74"/>
                    <a:pt x="47" y="74"/>
                    <a:pt x="47" y="74"/>
                  </a:cubicBezTo>
                  <a:cubicBezTo>
                    <a:pt x="46" y="75"/>
                    <a:pt x="45" y="75"/>
                    <a:pt x="44" y="75"/>
                  </a:cubicBezTo>
                  <a:cubicBezTo>
                    <a:pt x="43" y="74"/>
                    <a:pt x="43" y="74"/>
                    <a:pt x="43" y="74"/>
                  </a:cubicBezTo>
                  <a:cubicBezTo>
                    <a:pt x="36" y="80"/>
                    <a:pt x="36" y="80"/>
                    <a:pt x="36" y="80"/>
                  </a:cubicBezTo>
                  <a:cubicBezTo>
                    <a:pt x="36" y="80"/>
                    <a:pt x="29" y="83"/>
                    <a:pt x="23" y="85"/>
                  </a:cubicBezTo>
                  <a:cubicBezTo>
                    <a:pt x="20" y="85"/>
                    <a:pt x="20" y="86"/>
                    <a:pt x="20" y="87"/>
                  </a:cubicBezTo>
                  <a:cubicBezTo>
                    <a:pt x="21" y="89"/>
                    <a:pt x="20" y="91"/>
                    <a:pt x="18" y="92"/>
                  </a:cubicBezTo>
                  <a:cubicBezTo>
                    <a:pt x="13" y="95"/>
                    <a:pt x="5" y="100"/>
                    <a:pt x="4" y="100"/>
                  </a:cubicBezTo>
                  <a:cubicBezTo>
                    <a:pt x="4" y="102"/>
                    <a:pt x="4" y="102"/>
                    <a:pt x="4" y="102"/>
                  </a:cubicBezTo>
                  <a:cubicBezTo>
                    <a:pt x="4" y="103"/>
                    <a:pt x="4" y="103"/>
                    <a:pt x="4" y="103"/>
                  </a:cubicBezTo>
                  <a:cubicBezTo>
                    <a:pt x="4" y="105"/>
                    <a:pt x="4" y="105"/>
                    <a:pt x="4" y="105"/>
                  </a:cubicBezTo>
                  <a:cubicBezTo>
                    <a:pt x="2" y="109"/>
                    <a:pt x="2" y="109"/>
                    <a:pt x="2" y="109"/>
                  </a:cubicBezTo>
                  <a:cubicBezTo>
                    <a:pt x="1" y="112"/>
                    <a:pt x="1" y="114"/>
                    <a:pt x="1" y="115"/>
                  </a:cubicBezTo>
                  <a:cubicBezTo>
                    <a:pt x="1" y="117"/>
                    <a:pt x="0" y="120"/>
                    <a:pt x="0" y="122"/>
                  </a:cubicBezTo>
                  <a:cubicBezTo>
                    <a:pt x="0" y="123"/>
                    <a:pt x="0" y="123"/>
                    <a:pt x="0" y="124"/>
                  </a:cubicBezTo>
                  <a:cubicBezTo>
                    <a:pt x="1" y="129"/>
                    <a:pt x="1" y="129"/>
                    <a:pt x="1" y="129"/>
                  </a:cubicBezTo>
                  <a:cubicBezTo>
                    <a:pt x="2" y="131"/>
                    <a:pt x="2" y="131"/>
                    <a:pt x="2" y="131"/>
                  </a:cubicBezTo>
                  <a:cubicBezTo>
                    <a:pt x="3" y="132"/>
                    <a:pt x="4" y="132"/>
                    <a:pt x="5" y="133"/>
                  </a:cubicBezTo>
                  <a:cubicBezTo>
                    <a:pt x="6" y="134"/>
                    <a:pt x="7" y="135"/>
                    <a:pt x="9" y="137"/>
                  </a:cubicBezTo>
                  <a:cubicBezTo>
                    <a:pt x="9" y="138"/>
                    <a:pt x="10" y="138"/>
                    <a:pt x="11" y="138"/>
                  </a:cubicBezTo>
                  <a:cubicBezTo>
                    <a:pt x="11" y="138"/>
                    <a:pt x="11" y="138"/>
                    <a:pt x="12" y="138"/>
                  </a:cubicBezTo>
                  <a:cubicBezTo>
                    <a:pt x="13" y="137"/>
                    <a:pt x="13" y="137"/>
                    <a:pt x="13" y="137"/>
                  </a:cubicBezTo>
                  <a:cubicBezTo>
                    <a:pt x="14" y="138"/>
                    <a:pt x="14" y="138"/>
                    <a:pt x="14" y="138"/>
                  </a:cubicBezTo>
                  <a:cubicBezTo>
                    <a:pt x="14" y="139"/>
                    <a:pt x="15" y="140"/>
                    <a:pt x="16" y="141"/>
                  </a:cubicBezTo>
                  <a:cubicBezTo>
                    <a:pt x="17" y="142"/>
                    <a:pt x="18" y="143"/>
                    <a:pt x="18" y="144"/>
                  </a:cubicBezTo>
                  <a:cubicBezTo>
                    <a:pt x="18" y="144"/>
                    <a:pt x="18" y="144"/>
                    <a:pt x="18" y="144"/>
                  </a:cubicBezTo>
                  <a:cubicBezTo>
                    <a:pt x="19" y="144"/>
                    <a:pt x="19" y="144"/>
                    <a:pt x="19" y="144"/>
                  </a:cubicBezTo>
                  <a:cubicBezTo>
                    <a:pt x="20" y="144"/>
                    <a:pt x="20" y="144"/>
                    <a:pt x="20" y="144"/>
                  </a:cubicBezTo>
                  <a:cubicBezTo>
                    <a:pt x="21" y="144"/>
                    <a:pt x="21" y="144"/>
                    <a:pt x="22" y="144"/>
                  </a:cubicBezTo>
                  <a:cubicBezTo>
                    <a:pt x="22" y="144"/>
                    <a:pt x="22" y="144"/>
                    <a:pt x="23" y="144"/>
                  </a:cubicBezTo>
                  <a:cubicBezTo>
                    <a:pt x="23" y="144"/>
                    <a:pt x="23" y="144"/>
                    <a:pt x="23" y="144"/>
                  </a:cubicBezTo>
                  <a:cubicBezTo>
                    <a:pt x="24" y="144"/>
                    <a:pt x="25" y="144"/>
                    <a:pt x="26" y="144"/>
                  </a:cubicBezTo>
                  <a:cubicBezTo>
                    <a:pt x="27" y="144"/>
                    <a:pt x="28" y="144"/>
                    <a:pt x="29" y="144"/>
                  </a:cubicBezTo>
                  <a:cubicBezTo>
                    <a:pt x="30" y="144"/>
                    <a:pt x="30" y="144"/>
                    <a:pt x="30" y="144"/>
                  </a:cubicBezTo>
                  <a:cubicBezTo>
                    <a:pt x="31" y="145"/>
                    <a:pt x="31" y="145"/>
                    <a:pt x="31" y="145"/>
                  </a:cubicBezTo>
                  <a:cubicBezTo>
                    <a:pt x="32" y="145"/>
                    <a:pt x="33" y="145"/>
                    <a:pt x="33" y="144"/>
                  </a:cubicBezTo>
                  <a:cubicBezTo>
                    <a:pt x="34" y="144"/>
                    <a:pt x="35" y="144"/>
                    <a:pt x="35" y="144"/>
                  </a:cubicBezTo>
                  <a:cubicBezTo>
                    <a:pt x="36" y="144"/>
                    <a:pt x="36" y="144"/>
                    <a:pt x="37" y="144"/>
                  </a:cubicBezTo>
                  <a:cubicBezTo>
                    <a:pt x="37" y="145"/>
                    <a:pt x="38" y="145"/>
                    <a:pt x="39" y="145"/>
                  </a:cubicBezTo>
                  <a:cubicBezTo>
                    <a:pt x="40" y="145"/>
                    <a:pt x="41" y="145"/>
                    <a:pt x="41" y="145"/>
                  </a:cubicBezTo>
                  <a:cubicBezTo>
                    <a:pt x="42" y="145"/>
                    <a:pt x="43" y="145"/>
                    <a:pt x="44" y="145"/>
                  </a:cubicBezTo>
                  <a:cubicBezTo>
                    <a:pt x="45" y="145"/>
                    <a:pt x="45" y="145"/>
                    <a:pt x="46" y="145"/>
                  </a:cubicBezTo>
                  <a:cubicBezTo>
                    <a:pt x="46" y="145"/>
                    <a:pt x="46" y="145"/>
                    <a:pt x="47" y="145"/>
                  </a:cubicBezTo>
                  <a:cubicBezTo>
                    <a:pt x="47" y="145"/>
                    <a:pt x="47" y="145"/>
                    <a:pt x="47" y="145"/>
                  </a:cubicBezTo>
                  <a:cubicBezTo>
                    <a:pt x="48" y="145"/>
                    <a:pt x="49" y="145"/>
                    <a:pt x="50" y="145"/>
                  </a:cubicBezTo>
                  <a:cubicBezTo>
                    <a:pt x="50" y="145"/>
                    <a:pt x="50" y="145"/>
                    <a:pt x="50" y="145"/>
                  </a:cubicBezTo>
                  <a:cubicBezTo>
                    <a:pt x="50" y="145"/>
                    <a:pt x="50" y="145"/>
                    <a:pt x="50" y="145"/>
                  </a:cubicBezTo>
                  <a:cubicBezTo>
                    <a:pt x="55" y="145"/>
                    <a:pt x="55" y="145"/>
                    <a:pt x="55" y="145"/>
                  </a:cubicBezTo>
                  <a:cubicBezTo>
                    <a:pt x="55" y="145"/>
                    <a:pt x="55" y="145"/>
                    <a:pt x="55" y="145"/>
                  </a:cubicBezTo>
                  <a:cubicBezTo>
                    <a:pt x="56" y="145"/>
                    <a:pt x="57" y="145"/>
                    <a:pt x="58" y="146"/>
                  </a:cubicBezTo>
                  <a:cubicBezTo>
                    <a:pt x="58" y="146"/>
                    <a:pt x="58" y="146"/>
                    <a:pt x="58" y="146"/>
                  </a:cubicBezTo>
                  <a:cubicBezTo>
                    <a:pt x="59" y="146"/>
                    <a:pt x="59" y="146"/>
                    <a:pt x="59" y="146"/>
                  </a:cubicBezTo>
                  <a:cubicBezTo>
                    <a:pt x="60" y="146"/>
                    <a:pt x="61" y="146"/>
                    <a:pt x="62" y="146"/>
                  </a:cubicBezTo>
                  <a:cubicBezTo>
                    <a:pt x="63" y="146"/>
                    <a:pt x="64" y="146"/>
                    <a:pt x="64" y="146"/>
                  </a:cubicBezTo>
                  <a:cubicBezTo>
                    <a:pt x="64" y="146"/>
                    <a:pt x="64" y="146"/>
                    <a:pt x="64" y="146"/>
                  </a:cubicBezTo>
                  <a:cubicBezTo>
                    <a:pt x="67" y="146"/>
                    <a:pt x="70" y="145"/>
                    <a:pt x="70" y="144"/>
                  </a:cubicBezTo>
                  <a:cubicBezTo>
                    <a:pt x="81" y="142"/>
                    <a:pt x="81" y="142"/>
                    <a:pt x="81" y="142"/>
                  </a:cubicBezTo>
                  <a:cubicBezTo>
                    <a:pt x="104" y="142"/>
                    <a:pt x="104" y="142"/>
                    <a:pt x="104" y="142"/>
                  </a:cubicBezTo>
                  <a:cubicBezTo>
                    <a:pt x="104" y="138"/>
                    <a:pt x="104" y="138"/>
                    <a:pt x="104" y="138"/>
                  </a:cubicBezTo>
                  <a:cubicBezTo>
                    <a:pt x="104" y="137"/>
                    <a:pt x="108" y="135"/>
                    <a:pt x="108" y="133"/>
                  </a:cubicBezTo>
                  <a:cubicBezTo>
                    <a:pt x="109" y="132"/>
                    <a:pt x="110" y="130"/>
                    <a:pt x="111" y="127"/>
                  </a:cubicBezTo>
                  <a:cubicBezTo>
                    <a:pt x="112" y="127"/>
                    <a:pt x="113" y="128"/>
                    <a:pt x="114" y="128"/>
                  </a:cubicBezTo>
                  <a:cubicBezTo>
                    <a:pt x="114" y="128"/>
                    <a:pt x="114" y="128"/>
                    <a:pt x="114" y="128"/>
                  </a:cubicBezTo>
                  <a:cubicBezTo>
                    <a:pt x="114" y="128"/>
                    <a:pt x="114" y="128"/>
                    <a:pt x="114" y="128"/>
                  </a:cubicBezTo>
                  <a:cubicBezTo>
                    <a:pt x="115" y="128"/>
                    <a:pt x="115" y="128"/>
                    <a:pt x="115" y="128"/>
                  </a:cubicBezTo>
                  <a:cubicBezTo>
                    <a:pt x="117" y="126"/>
                    <a:pt x="117" y="126"/>
                    <a:pt x="117" y="126"/>
                  </a:cubicBezTo>
                  <a:cubicBezTo>
                    <a:pt x="115" y="126"/>
                    <a:pt x="115" y="126"/>
                    <a:pt x="115" y="126"/>
                  </a:cubicBezTo>
                  <a:cubicBezTo>
                    <a:pt x="115" y="126"/>
                    <a:pt x="115" y="126"/>
                    <a:pt x="115" y="126"/>
                  </a:cubicBezTo>
                  <a:cubicBezTo>
                    <a:pt x="115" y="125"/>
                    <a:pt x="115" y="125"/>
                    <a:pt x="115" y="125"/>
                  </a:cubicBezTo>
                  <a:cubicBezTo>
                    <a:pt x="116" y="124"/>
                    <a:pt x="116" y="124"/>
                    <a:pt x="116" y="124"/>
                  </a:cubicBezTo>
                  <a:cubicBezTo>
                    <a:pt x="118" y="121"/>
                    <a:pt x="119" y="120"/>
                    <a:pt x="119" y="120"/>
                  </a:cubicBezTo>
                  <a:cubicBezTo>
                    <a:pt x="119" y="120"/>
                    <a:pt x="119" y="120"/>
                    <a:pt x="120" y="118"/>
                  </a:cubicBezTo>
                  <a:cubicBezTo>
                    <a:pt x="122" y="116"/>
                    <a:pt x="121" y="110"/>
                    <a:pt x="120" y="109"/>
                  </a:cubicBezTo>
                  <a:cubicBezTo>
                    <a:pt x="128" y="106"/>
                    <a:pt x="128" y="106"/>
                    <a:pt x="128" y="106"/>
                  </a:cubicBezTo>
                  <a:cubicBezTo>
                    <a:pt x="137" y="106"/>
                    <a:pt x="137" y="106"/>
                    <a:pt x="137" y="106"/>
                  </a:cubicBezTo>
                  <a:cubicBezTo>
                    <a:pt x="136" y="104"/>
                    <a:pt x="136" y="104"/>
                    <a:pt x="136" y="104"/>
                  </a:cubicBezTo>
                  <a:cubicBezTo>
                    <a:pt x="135" y="103"/>
                    <a:pt x="135" y="101"/>
                    <a:pt x="137" y="99"/>
                  </a:cubicBezTo>
                  <a:cubicBezTo>
                    <a:pt x="139" y="97"/>
                    <a:pt x="142" y="92"/>
                    <a:pt x="143" y="91"/>
                  </a:cubicBezTo>
                  <a:cubicBezTo>
                    <a:pt x="147" y="91"/>
                    <a:pt x="147" y="91"/>
                    <a:pt x="147" y="91"/>
                  </a:cubicBezTo>
                  <a:cubicBezTo>
                    <a:pt x="151" y="88"/>
                    <a:pt x="151" y="88"/>
                    <a:pt x="151" y="88"/>
                  </a:cubicBezTo>
                  <a:cubicBezTo>
                    <a:pt x="155" y="82"/>
                    <a:pt x="155" y="82"/>
                    <a:pt x="155" y="82"/>
                  </a:cubicBezTo>
                  <a:cubicBezTo>
                    <a:pt x="158" y="79"/>
                    <a:pt x="159" y="77"/>
                    <a:pt x="160" y="77"/>
                  </a:cubicBezTo>
                  <a:cubicBezTo>
                    <a:pt x="162" y="77"/>
                    <a:pt x="162" y="77"/>
                    <a:pt x="162" y="77"/>
                  </a:cubicBezTo>
                  <a:cubicBezTo>
                    <a:pt x="166" y="72"/>
                    <a:pt x="166" y="72"/>
                    <a:pt x="166" y="72"/>
                  </a:cubicBezTo>
                  <a:cubicBezTo>
                    <a:pt x="166" y="67"/>
                    <a:pt x="166" y="67"/>
                    <a:pt x="166" y="67"/>
                  </a:cubicBezTo>
                  <a:cubicBezTo>
                    <a:pt x="174" y="70"/>
                    <a:pt x="174" y="70"/>
                    <a:pt x="174" y="70"/>
                  </a:cubicBezTo>
                  <a:cubicBezTo>
                    <a:pt x="178" y="71"/>
                    <a:pt x="178" y="71"/>
                    <a:pt x="178" y="71"/>
                  </a:cubicBezTo>
                  <a:cubicBezTo>
                    <a:pt x="183" y="74"/>
                    <a:pt x="183" y="74"/>
                    <a:pt x="183" y="74"/>
                  </a:cubicBezTo>
                  <a:cubicBezTo>
                    <a:pt x="186" y="71"/>
                    <a:pt x="186" y="71"/>
                    <a:pt x="186" y="71"/>
                  </a:cubicBezTo>
                  <a:cubicBezTo>
                    <a:pt x="186" y="67"/>
                    <a:pt x="186" y="67"/>
                    <a:pt x="186" y="67"/>
                  </a:cubicBezTo>
                  <a:cubicBezTo>
                    <a:pt x="194" y="67"/>
                    <a:pt x="194" y="67"/>
                    <a:pt x="194" y="67"/>
                  </a:cubicBezTo>
                  <a:cubicBezTo>
                    <a:pt x="195" y="67"/>
                    <a:pt x="195" y="67"/>
                    <a:pt x="195" y="67"/>
                  </a:cubicBezTo>
                  <a:cubicBezTo>
                    <a:pt x="196" y="66"/>
                    <a:pt x="196" y="66"/>
                    <a:pt x="196" y="66"/>
                  </a:cubicBezTo>
                  <a:cubicBezTo>
                    <a:pt x="196" y="65"/>
                    <a:pt x="196" y="65"/>
                    <a:pt x="196" y="65"/>
                  </a:cubicBezTo>
                  <a:cubicBezTo>
                    <a:pt x="196" y="65"/>
                    <a:pt x="196" y="65"/>
                    <a:pt x="196" y="65"/>
                  </a:cubicBezTo>
                  <a:cubicBezTo>
                    <a:pt x="199" y="63"/>
                    <a:pt x="199" y="62"/>
                    <a:pt x="199" y="62"/>
                  </a:cubicBezTo>
                  <a:cubicBezTo>
                    <a:pt x="199" y="62"/>
                    <a:pt x="199" y="62"/>
                    <a:pt x="199" y="62"/>
                  </a:cubicBezTo>
                  <a:cubicBezTo>
                    <a:pt x="196" y="61"/>
                    <a:pt x="193" y="60"/>
                    <a:pt x="192" y="60"/>
                  </a:cubicBezTo>
                  <a:cubicBezTo>
                    <a:pt x="179" y="58"/>
                    <a:pt x="179" y="58"/>
                    <a:pt x="179" y="58"/>
                  </a:cubicBezTo>
                  <a:cubicBezTo>
                    <a:pt x="157" y="61"/>
                    <a:pt x="157" y="61"/>
                    <a:pt x="157" y="61"/>
                  </a:cubicBezTo>
                  <a:cubicBezTo>
                    <a:pt x="149" y="61"/>
                    <a:pt x="149" y="61"/>
                    <a:pt x="149" y="61"/>
                  </a:cubicBezTo>
                  <a:cubicBezTo>
                    <a:pt x="140" y="60"/>
                    <a:pt x="140" y="60"/>
                    <a:pt x="140" y="60"/>
                  </a:cubicBezTo>
                  <a:cubicBezTo>
                    <a:pt x="134" y="60"/>
                    <a:pt x="134" y="60"/>
                    <a:pt x="134" y="60"/>
                  </a:cubicBezTo>
                  <a:cubicBezTo>
                    <a:pt x="129" y="62"/>
                    <a:pt x="129" y="62"/>
                    <a:pt x="129" y="62"/>
                  </a:cubicBezTo>
                  <a:cubicBezTo>
                    <a:pt x="129" y="62"/>
                    <a:pt x="125" y="64"/>
                    <a:pt x="119" y="66"/>
                  </a:cubicBezTo>
                  <a:cubicBezTo>
                    <a:pt x="117" y="66"/>
                    <a:pt x="117" y="66"/>
                    <a:pt x="117" y="66"/>
                  </a:cubicBezTo>
                  <a:cubicBezTo>
                    <a:pt x="117" y="55"/>
                    <a:pt x="117" y="55"/>
                    <a:pt x="117" y="55"/>
                  </a:cubicBezTo>
                  <a:cubicBezTo>
                    <a:pt x="81" y="55"/>
                    <a:pt x="81" y="55"/>
                    <a:pt x="81" y="55"/>
                  </a:cubicBezTo>
                  <a:lnTo>
                    <a:pt x="81" y="0"/>
                  </a:lnTo>
                  <a:close/>
                </a:path>
              </a:pathLst>
            </a:custGeom>
            <a:solidFill>
              <a:srgbClr val="92D050"/>
            </a:solidFill>
            <a:ln>
              <a:solidFill>
                <a:schemeClr val="tx1"/>
              </a:solidFill>
            </a:ln>
          </p:spPr>
          <p:txBody>
            <a:bodyPr/>
            <a:lstStyle/>
            <a:p>
              <a:pPr>
                <a:defRPr/>
              </a:pPr>
              <a:endParaRPr lang="en-GB" dirty="0">
                <a:solidFill>
                  <a:prstClr val="black"/>
                </a:solidFill>
                <a:latin typeface="Arial" pitchFamily="34" charset="0"/>
                <a:ea typeface="ＭＳ Ｐゴシック"/>
                <a:cs typeface="ＭＳ Ｐゴシック"/>
              </a:endParaRPr>
            </a:p>
          </p:txBody>
        </p:sp>
        <p:sp>
          <p:nvSpPr>
            <p:cNvPr id="33" name="Freeform 30"/>
            <p:cNvSpPr>
              <a:spLocks/>
            </p:cNvSpPr>
            <p:nvPr/>
          </p:nvSpPr>
          <p:spPr bwMode="auto">
            <a:xfrm>
              <a:off x="3538708" y="2702226"/>
              <a:ext cx="330352" cy="221425"/>
            </a:xfrm>
            <a:custGeom>
              <a:avLst/>
              <a:gdLst>
                <a:gd name="T0" fmla="*/ 156 w 185"/>
                <a:gd name="T1" fmla="*/ 55 h 124"/>
                <a:gd name="T2" fmla="*/ 155 w 185"/>
                <a:gd name="T3" fmla="*/ 3 h 124"/>
                <a:gd name="T4" fmla="*/ 145 w 185"/>
                <a:gd name="T5" fmla="*/ 0 h 124"/>
                <a:gd name="T6" fmla="*/ 0 w 185"/>
                <a:gd name="T7" fmla="*/ 11 h 124"/>
                <a:gd name="T8" fmla="*/ 12 w 185"/>
                <a:gd name="T9" fmla="*/ 7 h 124"/>
                <a:gd name="T10" fmla="*/ 23 w 185"/>
                <a:gd name="T11" fmla="*/ 5 h 124"/>
                <a:gd name="T12" fmla="*/ 40 w 185"/>
                <a:gd name="T13" fmla="*/ 6 h 124"/>
                <a:gd name="T14" fmla="*/ 75 w 185"/>
                <a:gd name="T15" fmla="*/ 5 h 124"/>
                <a:gd name="T16" fmla="*/ 82 w 185"/>
                <a:gd name="T17" fmla="*/ 7 h 124"/>
                <a:gd name="T18" fmla="*/ 79 w 185"/>
                <a:gd name="T19" fmla="*/ 10 h 124"/>
                <a:gd name="T20" fmla="*/ 79 w 185"/>
                <a:gd name="T21" fmla="*/ 12 h 124"/>
                <a:gd name="T22" fmla="*/ 85 w 185"/>
                <a:gd name="T23" fmla="*/ 33 h 124"/>
                <a:gd name="T24" fmla="*/ 81 w 185"/>
                <a:gd name="T25" fmla="*/ 44 h 124"/>
                <a:gd name="T26" fmla="*/ 91 w 185"/>
                <a:gd name="T27" fmla="*/ 52 h 124"/>
                <a:gd name="T28" fmla="*/ 95 w 185"/>
                <a:gd name="T29" fmla="*/ 59 h 124"/>
                <a:gd name="T30" fmla="*/ 95 w 185"/>
                <a:gd name="T31" fmla="*/ 57 h 124"/>
                <a:gd name="T32" fmla="*/ 111 w 185"/>
                <a:gd name="T33" fmla="*/ 65 h 124"/>
                <a:gd name="T34" fmla="*/ 119 w 185"/>
                <a:gd name="T35" fmla="*/ 69 h 124"/>
                <a:gd name="T36" fmla="*/ 126 w 185"/>
                <a:gd name="T37" fmla="*/ 73 h 124"/>
                <a:gd name="T38" fmla="*/ 130 w 185"/>
                <a:gd name="T39" fmla="*/ 65 h 124"/>
                <a:gd name="T40" fmla="*/ 126 w 185"/>
                <a:gd name="T41" fmla="*/ 61 h 124"/>
                <a:gd name="T42" fmla="*/ 126 w 185"/>
                <a:gd name="T43" fmla="*/ 46 h 124"/>
                <a:gd name="T44" fmla="*/ 122 w 185"/>
                <a:gd name="T45" fmla="*/ 22 h 124"/>
                <a:gd name="T46" fmla="*/ 138 w 185"/>
                <a:gd name="T47" fmla="*/ 11 h 124"/>
                <a:gd name="T48" fmla="*/ 150 w 185"/>
                <a:gd name="T49" fmla="*/ 7 h 124"/>
                <a:gd name="T50" fmla="*/ 142 w 185"/>
                <a:gd name="T51" fmla="*/ 18 h 124"/>
                <a:gd name="T52" fmla="*/ 138 w 185"/>
                <a:gd name="T53" fmla="*/ 22 h 124"/>
                <a:gd name="T54" fmla="*/ 138 w 185"/>
                <a:gd name="T55" fmla="*/ 30 h 124"/>
                <a:gd name="T56" fmla="*/ 134 w 185"/>
                <a:gd name="T57" fmla="*/ 38 h 124"/>
                <a:gd name="T58" fmla="*/ 142 w 185"/>
                <a:gd name="T59" fmla="*/ 38 h 124"/>
                <a:gd name="T60" fmla="*/ 138 w 185"/>
                <a:gd name="T61" fmla="*/ 53 h 124"/>
                <a:gd name="T62" fmla="*/ 138 w 185"/>
                <a:gd name="T63" fmla="*/ 61 h 124"/>
                <a:gd name="T64" fmla="*/ 146 w 185"/>
                <a:gd name="T65" fmla="*/ 69 h 124"/>
                <a:gd name="T66" fmla="*/ 154 w 185"/>
                <a:gd name="T67" fmla="*/ 77 h 124"/>
                <a:gd name="T68" fmla="*/ 154 w 185"/>
                <a:gd name="T69" fmla="*/ 85 h 124"/>
                <a:gd name="T70" fmla="*/ 158 w 185"/>
                <a:gd name="T71" fmla="*/ 89 h 124"/>
                <a:gd name="T72" fmla="*/ 146 w 185"/>
                <a:gd name="T73" fmla="*/ 108 h 124"/>
                <a:gd name="T74" fmla="*/ 150 w 185"/>
                <a:gd name="T75" fmla="*/ 124 h 124"/>
                <a:gd name="T76" fmla="*/ 154 w 185"/>
                <a:gd name="T77" fmla="*/ 120 h 124"/>
                <a:gd name="T78" fmla="*/ 173 w 185"/>
                <a:gd name="T79" fmla="*/ 73 h 124"/>
                <a:gd name="T80" fmla="*/ 185 w 185"/>
                <a:gd name="T81" fmla="*/ 57 h 124"/>
                <a:gd name="T82" fmla="*/ 183 w 185"/>
                <a:gd name="T83" fmla="*/ 54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85" h="124">
                  <a:moveTo>
                    <a:pt x="183" y="55"/>
                  </a:moveTo>
                  <a:cubicBezTo>
                    <a:pt x="156" y="55"/>
                    <a:pt x="156" y="55"/>
                    <a:pt x="156" y="55"/>
                  </a:cubicBezTo>
                  <a:cubicBezTo>
                    <a:pt x="156" y="3"/>
                    <a:pt x="156" y="3"/>
                    <a:pt x="156" y="3"/>
                  </a:cubicBezTo>
                  <a:cubicBezTo>
                    <a:pt x="155" y="3"/>
                    <a:pt x="155" y="3"/>
                    <a:pt x="155" y="3"/>
                  </a:cubicBezTo>
                  <a:cubicBezTo>
                    <a:pt x="155" y="3"/>
                    <a:pt x="155" y="3"/>
                    <a:pt x="155" y="3"/>
                  </a:cubicBezTo>
                  <a:cubicBezTo>
                    <a:pt x="150" y="3"/>
                    <a:pt x="146" y="0"/>
                    <a:pt x="145" y="0"/>
                  </a:cubicBezTo>
                  <a:cubicBezTo>
                    <a:pt x="0" y="0"/>
                    <a:pt x="0" y="0"/>
                    <a:pt x="0" y="0"/>
                  </a:cubicBezTo>
                  <a:cubicBezTo>
                    <a:pt x="0" y="11"/>
                    <a:pt x="0" y="11"/>
                    <a:pt x="0" y="11"/>
                  </a:cubicBezTo>
                  <a:cubicBezTo>
                    <a:pt x="2" y="11"/>
                    <a:pt x="2" y="11"/>
                    <a:pt x="2" y="11"/>
                  </a:cubicBezTo>
                  <a:cubicBezTo>
                    <a:pt x="8" y="9"/>
                    <a:pt x="12" y="7"/>
                    <a:pt x="12" y="7"/>
                  </a:cubicBezTo>
                  <a:cubicBezTo>
                    <a:pt x="17" y="5"/>
                    <a:pt x="17" y="5"/>
                    <a:pt x="17" y="5"/>
                  </a:cubicBezTo>
                  <a:cubicBezTo>
                    <a:pt x="23" y="5"/>
                    <a:pt x="23" y="5"/>
                    <a:pt x="23" y="5"/>
                  </a:cubicBezTo>
                  <a:cubicBezTo>
                    <a:pt x="32" y="6"/>
                    <a:pt x="32" y="6"/>
                    <a:pt x="32" y="6"/>
                  </a:cubicBezTo>
                  <a:cubicBezTo>
                    <a:pt x="40" y="6"/>
                    <a:pt x="40" y="6"/>
                    <a:pt x="40" y="6"/>
                  </a:cubicBezTo>
                  <a:cubicBezTo>
                    <a:pt x="62" y="3"/>
                    <a:pt x="62" y="3"/>
                    <a:pt x="62" y="3"/>
                  </a:cubicBezTo>
                  <a:cubicBezTo>
                    <a:pt x="75" y="5"/>
                    <a:pt x="75" y="5"/>
                    <a:pt x="75" y="5"/>
                  </a:cubicBezTo>
                  <a:cubicBezTo>
                    <a:pt x="76" y="5"/>
                    <a:pt x="79" y="6"/>
                    <a:pt x="82" y="7"/>
                  </a:cubicBezTo>
                  <a:cubicBezTo>
                    <a:pt x="82" y="7"/>
                    <a:pt x="82" y="7"/>
                    <a:pt x="82" y="7"/>
                  </a:cubicBezTo>
                  <a:cubicBezTo>
                    <a:pt x="82" y="7"/>
                    <a:pt x="82" y="8"/>
                    <a:pt x="79" y="10"/>
                  </a:cubicBezTo>
                  <a:cubicBezTo>
                    <a:pt x="79" y="10"/>
                    <a:pt x="79" y="10"/>
                    <a:pt x="79" y="10"/>
                  </a:cubicBezTo>
                  <a:cubicBezTo>
                    <a:pt x="79" y="11"/>
                    <a:pt x="79" y="11"/>
                    <a:pt x="79" y="11"/>
                  </a:cubicBezTo>
                  <a:cubicBezTo>
                    <a:pt x="79" y="12"/>
                    <a:pt x="79" y="12"/>
                    <a:pt x="79" y="12"/>
                  </a:cubicBezTo>
                  <a:cubicBezTo>
                    <a:pt x="79" y="27"/>
                    <a:pt x="79" y="27"/>
                    <a:pt x="79" y="27"/>
                  </a:cubicBezTo>
                  <a:cubicBezTo>
                    <a:pt x="85" y="33"/>
                    <a:pt x="85" y="33"/>
                    <a:pt x="85" y="33"/>
                  </a:cubicBezTo>
                  <a:cubicBezTo>
                    <a:pt x="85" y="39"/>
                    <a:pt x="85" y="39"/>
                    <a:pt x="85" y="39"/>
                  </a:cubicBezTo>
                  <a:cubicBezTo>
                    <a:pt x="81" y="44"/>
                    <a:pt x="81" y="44"/>
                    <a:pt x="81" y="44"/>
                  </a:cubicBezTo>
                  <a:cubicBezTo>
                    <a:pt x="85" y="48"/>
                    <a:pt x="85" y="48"/>
                    <a:pt x="85" y="48"/>
                  </a:cubicBezTo>
                  <a:cubicBezTo>
                    <a:pt x="91" y="52"/>
                    <a:pt x="91" y="52"/>
                    <a:pt x="91" y="52"/>
                  </a:cubicBezTo>
                  <a:cubicBezTo>
                    <a:pt x="95" y="57"/>
                    <a:pt x="95" y="57"/>
                    <a:pt x="95" y="57"/>
                  </a:cubicBezTo>
                  <a:cubicBezTo>
                    <a:pt x="95" y="59"/>
                    <a:pt x="95" y="59"/>
                    <a:pt x="95" y="59"/>
                  </a:cubicBezTo>
                  <a:cubicBezTo>
                    <a:pt x="95" y="59"/>
                    <a:pt x="95" y="59"/>
                    <a:pt x="95" y="59"/>
                  </a:cubicBezTo>
                  <a:cubicBezTo>
                    <a:pt x="95" y="57"/>
                    <a:pt x="95" y="57"/>
                    <a:pt x="95" y="57"/>
                  </a:cubicBezTo>
                  <a:cubicBezTo>
                    <a:pt x="99" y="61"/>
                    <a:pt x="99" y="61"/>
                    <a:pt x="99" y="61"/>
                  </a:cubicBezTo>
                  <a:cubicBezTo>
                    <a:pt x="111" y="65"/>
                    <a:pt x="111" y="65"/>
                    <a:pt x="111" y="65"/>
                  </a:cubicBezTo>
                  <a:cubicBezTo>
                    <a:pt x="115" y="65"/>
                    <a:pt x="115" y="65"/>
                    <a:pt x="115" y="65"/>
                  </a:cubicBezTo>
                  <a:cubicBezTo>
                    <a:pt x="119" y="69"/>
                    <a:pt x="119" y="69"/>
                    <a:pt x="119" y="69"/>
                  </a:cubicBezTo>
                  <a:cubicBezTo>
                    <a:pt x="122" y="69"/>
                    <a:pt x="122" y="69"/>
                    <a:pt x="122" y="69"/>
                  </a:cubicBezTo>
                  <a:cubicBezTo>
                    <a:pt x="126" y="73"/>
                    <a:pt x="126" y="73"/>
                    <a:pt x="126" y="73"/>
                  </a:cubicBezTo>
                  <a:cubicBezTo>
                    <a:pt x="130" y="77"/>
                    <a:pt x="130" y="77"/>
                    <a:pt x="130" y="77"/>
                  </a:cubicBezTo>
                  <a:cubicBezTo>
                    <a:pt x="130" y="65"/>
                    <a:pt x="130" y="65"/>
                    <a:pt x="130" y="65"/>
                  </a:cubicBezTo>
                  <a:cubicBezTo>
                    <a:pt x="122" y="61"/>
                    <a:pt x="122" y="61"/>
                    <a:pt x="122" y="61"/>
                  </a:cubicBezTo>
                  <a:cubicBezTo>
                    <a:pt x="126" y="61"/>
                    <a:pt x="126" y="61"/>
                    <a:pt x="126" y="61"/>
                  </a:cubicBezTo>
                  <a:cubicBezTo>
                    <a:pt x="126" y="57"/>
                    <a:pt x="126" y="57"/>
                    <a:pt x="126" y="57"/>
                  </a:cubicBezTo>
                  <a:cubicBezTo>
                    <a:pt x="126" y="46"/>
                    <a:pt x="126" y="46"/>
                    <a:pt x="126" y="46"/>
                  </a:cubicBezTo>
                  <a:cubicBezTo>
                    <a:pt x="126" y="26"/>
                    <a:pt x="126" y="26"/>
                    <a:pt x="126" y="26"/>
                  </a:cubicBezTo>
                  <a:cubicBezTo>
                    <a:pt x="122" y="22"/>
                    <a:pt x="122" y="22"/>
                    <a:pt x="122" y="22"/>
                  </a:cubicBezTo>
                  <a:cubicBezTo>
                    <a:pt x="130" y="18"/>
                    <a:pt x="130" y="18"/>
                    <a:pt x="130" y="18"/>
                  </a:cubicBezTo>
                  <a:cubicBezTo>
                    <a:pt x="138" y="11"/>
                    <a:pt x="138" y="11"/>
                    <a:pt x="138" y="11"/>
                  </a:cubicBezTo>
                  <a:cubicBezTo>
                    <a:pt x="146" y="3"/>
                    <a:pt x="146" y="3"/>
                    <a:pt x="146" y="3"/>
                  </a:cubicBezTo>
                  <a:cubicBezTo>
                    <a:pt x="150" y="7"/>
                    <a:pt x="150" y="7"/>
                    <a:pt x="150" y="7"/>
                  </a:cubicBezTo>
                  <a:cubicBezTo>
                    <a:pt x="146" y="14"/>
                    <a:pt x="146" y="14"/>
                    <a:pt x="146" y="14"/>
                  </a:cubicBezTo>
                  <a:cubicBezTo>
                    <a:pt x="142" y="18"/>
                    <a:pt x="142" y="18"/>
                    <a:pt x="142" y="18"/>
                  </a:cubicBezTo>
                  <a:cubicBezTo>
                    <a:pt x="138" y="18"/>
                    <a:pt x="138" y="18"/>
                    <a:pt x="138" y="18"/>
                  </a:cubicBezTo>
                  <a:cubicBezTo>
                    <a:pt x="138" y="22"/>
                    <a:pt x="138" y="22"/>
                    <a:pt x="138" y="22"/>
                  </a:cubicBezTo>
                  <a:cubicBezTo>
                    <a:pt x="138" y="26"/>
                    <a:pt x="138" y="26"/>
                    <a:pt x="138" y="26"/>
                  </a:cubicBezTo>
                  <a:cubicBezTo>
                    <a:pt x="138" y="30"/>
                    <a:pt x="138" y="30"/>
                    <a:pt x="138" y="30"/>
                  </a:cubicBezTo>
                  <a:cubicBezTo>
                    <a:pt x="134" y="34"/>
                    <a:pt x="134" y="34"/>
                    <a:pt x="134" y="34"/>
                  </a:cubicBezTo>
                  <a:cubicBezTo>
                    <a:pt x="134" y="38"/>
                    <a:pt x="134" y="38"/>
                    <a:pt x="134" y="38"/>
                  </a:cubicBezTo>
                  <a:cubicBezTo>
                    <a:pt x="138" y="38"/>
                    <a:pt x="138" y="38"/>
                    <a:pt x="138" y="38"/>
                  </a:cubicBezTo>
                  <a:cubicBezTo>
                    <a:pt x="142" y="38"/>
                    <a:pt x="142" y="38"/>
                    <a:pt x="142" y="38"/>
                  </a:cubicBezTo>
                  <a:cubicBezTo>
                    <a:pt x="142" y="50"/>
                    <a:pt x="142" y="50"/>
                    <a:pt x="142" y="50"/>
                  </a:cubicBezTo>
                  <a:cubicBezTo>
                    <a:pt x="138" y="53"/>
                    <a:pt x="138" y="53"/>
                    <a:pt x="138" y="53"/>
                  </a:cubicBezTo>
                  <a:cubicBezTo>
                    <a:pt x="134" y="57"/>
                    <a:pt x="134" y="57"/>
                    <a:pt x="134" y="57"/>
                  </a:cubicBezTo>
                  <a:cubicBezTo>
                    <a:pt x="138" y="61"/>
                    <a:pt x="138" y="61"/>
                    <a:pt x="138" y="61"/>
                  </a:cubicBezTo>
                  <a:cubicBezTo>
                    <a:pt x="142" y="69"/>
                    <a:pt x="142" y="69"/>
                    <a:pt x="142" y="69"/>
                  </a:cubicBezTo>
                  <a:cubicBezTo>
                    <a:pt x="146" y="69"/>
                    <a:pt x="146" y="69"/>
                    <a:pt x="146" y="69"/>
                  </a:cubicBezTo>
                  <a:cubicBezTo>
                    <a:pt x="150" y="69"/>
                    <a:pt x="150" y="69"/>
                    <a:pt x="150" y="69"/>
                  </a:cubicBezTo>
                  <a:cubicBezTo>
                    <a:pt x="154" y="77"/>
                    <a:pt x="154" y="77"/>
                    <a:pt x="154" y="77"/>
                  </a:cubicBezTo>
                  <a:cubicBezTo>
                    <a:pt x="154" y="81"/>
                    <a:pt x="154" y="81"/>
                    <a:pt x="154" y="81"/>
                  </a:cubicBezTo>
                  <a:cubicBezTo>
                    <a:pt x="154" y="85"/>
                    <a:pt x="154" y="85"/>
                    <a:pt x="154" y="85"/>
                  </a:cubicBezTo>
                  <a:cubicBezTo>
                    <a:pt x="158" y="85"/>
                    <a:pt x="158" y="85"/>
                    <a:pt x="158" y="85"/>
                  </a:cubicBezTo>
                  <a:cubicBezTo>
                    <a:pt x="158" y="89"/>
                    <a:pt x="158" y="89"/>
                    <a:pt x="158" y="89"/>
                  </a:cubicBezTo>
                  <a:cubicBezTo>
                    <a:pt x="154" y="89"/>
                    <a:pt x="154" y="89"/>
                    <a:pt x="154" y="89"/>
                  </a:cubicBezTo>
                  <a:cubicBezTo>
                    <a:pt x="146" y="108"/>
                    <a:pt x="146" y="108"/>
                    <a:pt x="146" y="108"/>
                  </a:cubicBezTo>
                  <a:cubicBezTo>
                    <a:pt x="146" y="124"/>
                    <a:pt x="146" y="124"/>
                    <a:pt x="146" y="124"/>
                  </a:cubicBezTo>
                  <a:cubicBezTo>
                    <a:pt x="150" y="124"/>
                    <a:pt x="150" y="124"/>
                    <a:pt x="150" y="124"/>
                  </a:cubicBezTo>
                  <a:cubicBezTo>
                    <a:pt x="154" y="124"/>
                    <a:pt x="154" y="124"/>
                    <a:pt x="154" y="124"/>
                  </a:cubicBezTo>
                  <a:cubicBezTo>
                    <a:pt x="154" y="120"/>
                    <a:pt x="154" y="120"/>
                    <a:pt x="154" y="120"/>
                  </a:cubicBezTo>
                  <a:cubicBezTo>
                    <a:pt x="173" y="81"/>
                    <a:pt x="173" y="81"/>
                    <a:pt x="173" y="81"/>
                  </a:cubicBezTo>
                  <a:cubicBezTo>
                    <a:pt x="173" y="73"/>
                    <a:pt x="173" y="73"/>
                    <a:pt x="173" y="73"/>
                  </a:cubicBezTo>
                  <a:cubicBezTo>
                    <a:pt x="177" y="65"/>
                    <a:pt x="177" y="65"/>
                    <a:pt x="177" y="65"/>
                  </a:cubicBezTo>
                  <a:cubicBezTo>
                    <a:pt x="185" y="57"/>
                    <a:pt x="185" y="57"/>
                    <a:pt x="185" y="57"/>
                  </a:cubicBezTo>
                  <a:cubicBezTo>
                    <a:pt x="183" y="54"/>
                    <a:pt x="183" y="54"/>
                    <a:pt x="183" y="54"/>
                  </a:cubicBezTo>
                  <a:cubicBezTo>
                    <a:pt x="183" y="54"/>
                    <a:pt x="183" y="54"/>
                    <a:pt x="183" y="54"/>
                  </a:cubicBezTo>
                  <a:lnTo>
                    <a:pt x="183" y="55"/>
                  </a:lnTo>
                  <a:close/>
                </a:path>
              </a:pathLst>
            </a:custGeom>
            <a:solidFill>
              <a:srgbClr val="92D050"/>
            </a:solidFill>
            <a:ln>
              <a:solidFill>
                <a:schemeClr val="tx1"/>
              </a:solidFill>
            </a:ln>
          </p:spPr>
          <p:txBody>
            <a:bodyPr/>
            <a:lstStyle/>
            <a:p>
              <a:pPr>
                <a:defRPr/>
              </a:pPr>
              <a:endParaRPr lang="en-GB" dirty="0">
                <a:solidFill>
                  <a:prstClr val="black"/>
                </a:solidFill>
                <a:latin typeface="Arial" pitchFamily="34" charset="0"/>
                <a:ea typeface="ＭＳ Ｐゴシック"/>
                <a:cs typeface="ＭＳ Ｐゴシック"/>
              </a:endParaRPr>
            </a:p>
          </p:txBody>
        </p:sp>
        <p:sp>
          <p:nvSpPr>
            <p:cNvPr id="34" name="Freeform 31"/>
            <p:cNvSpPr>
              <a:spLocks/>
            </p:cNvSpPr>
            <p:nvPr/>
          </p:nvSpPr>
          <p:spPr bwMode="auto">
            <a:xfrm>
              <a:off x="3817275" y="2549551"/>
              <a:ext cx="123212" cy="250889"/>
            </a:xfrm>
            <a:custGeom>
              <a:avLst/>
              <a:gdLst>
                <a:gd name="T0" fmla="*/ 57 w 69"/>
                <a:gd name="T1" fmla="*/ 18 h 140"/>
                <a:gd name="T2" fmla="*/ 47 w 69"/>
                <a:gd name="T3" fmla="*/ 9 h 140"/>
                <a:gd name="T4" fmla="*/ 36 w 69"/>
                <a:gd name="T5" fmla="*/ 0 h 140"/>
                <a:gd name="T6" fmla="*/ 32 w 69"/>
                <a:gd name="T7" fmla="*/ 0 h 140"/>
                <a:gd name="T8" fmla="*/ 31 w 69"/>
                <a:gd name="T9" fmla="*/ 1 h 140"/>
                <a:gd name="T10" fmla="*/ 32 w 69"/>
                <a:gd name="T11" fmla="*/ 1 h 140"/>
                <a:gd name="T12" fmla="*/ 23 w 69"/>
                <a:gd name="T13" fmla="*/ 4 h 140"/>
                <a:gd name="T14" fmla="*/ 23 w 69"/>
                <a:gd name="T15" fmla="*/ 15 h 140"/>
                <a:gd name="T16" fmla="*/ 17 w 69"/>
                <a:gd name="T17" fmla="*/ 24 h 140"/>
                <a:gd name="T18" fmla="*/ 15 w 69"/>
                <a:gd name="T19" fmla="*/ 30 h 140"/>
                <a:gd name="T20" fmla="*/ 14 w 69"/>
                <a:gd name="T21" fmla="*/ 33 h 140"/>
                <a:gd name="T22" fmla="*/ 14 w 69"/>
                <a:gd name="T23" fmla="*/ 33 h 140"/>
                <a:gd name="T24" fmla="*/ 13 w 69"/>
                <a:gd name="T25" fmla="*/ 35 h 140"/>
                <a:gd name="T26" fmla="*/ 16 w 69"/>
                <a:gd name="T27" fmla="*/ 34 h 140"/>
                <a:gd name="T28" fmla="*/ 16 w 69"/>
                <a:gd name="T29" fmla="*/ 34 h 140"/>
                <a:gd name="T30" fmla="*/ 23 w 69"/>
                <a:gd name="T31" fmla="*/ 47 h 140"/>
                <a:gd name="T32" fmla="*/ 23 w 69"/>
                <a:gd name="T33" fmla="*/ 62 h 140"/>
                <a:gd name="T34" fmla="*/ 19 w 69"/>
                <a:gd name="T35" fmla="*/ 68 h 140"/>
                <a:gd name="T36" fmla="*/ 19 w 69"/>
                <a:gd name="T37" fmla="*/ 73 h 140"/>
                <a:gd name="T38" fmla="*/ 19 w 69"/>
                <a:gd name="T39" fmla="*/ 73 h 140"/>
                <a:gd name="T40" fmla="*/ 6 w 69"/>
                <a:gd name="T41" fmla="*/ 85 h 140"/>
                <a:gd name="T42" fmla="*/ 0 w 69"/>
                <a:gd name="T43" fmla="*/ 88 h 140"/>
                <a:gd name="T44" fmla="*/ 0 w 69"/>
                <a:gd name="T45" fmla="*/ 140 h 140"/>
                <a:gd name="T46" fmla="*/ 27 w 69"/>
                <a:gd name="T47" fmla="*/ 140 h 140"/>
                <a:gd name="T48" fmla="*/ 27 w 69"/>
                <a:gd name="T49" fmla="*/ 139 h 140"/>
                <a:gd name="T50" fmla="*/ 27 w 69"/>
                <a:gd name="T51" fmla="*/ 139 h 140"/>
                <a:gd name="T52" fmla="*/ 5 w 69"/>
                <a:gd name="T53" fmla="*/ 96 h 140"/>
                <a:gd name="T54" fmla="*/ 5 w 69"/>
                <a:gd name="T55" fmla="*/ 88 h 140"/>
                <a:gd name="T56" fmla="*/ 17 w 69"/>
                <a:gd name="T57" fmla="*/ 99 h 140"/>
                <a:gd name="T58" fmla="*/ 21 w 69"/>
                <a:gd name="T59" fmla="*/ 103 h 140"/>
                <a:gd name="T60" fmla="*/ 25 w 69"/>
                <a:gd name="T61" fmla="*/ 107 h 140"/>
                <a:gd name="T62" fmla="*/ 33 w 69"/>
                <a:gd name="T63" fmla="*/ 107 h 140"/>
                <a:gd name="T64" fmla="*/ 33 w 69"/>
                <a:gd name="T65" fmla="*/ 115 h 140"/>
                <a:gd name="T66" fmla="*/ 33 w 69"/>
                <a:gd name="T67" fmla="*/ 119 h 140"/>
                <a:gd name="T68" fmla="*/ 52 w 69"/>
                <a:gd name="T69" fmla="*/ 92 h 140"/>
                <a:gd name="T70" fmla="*/ 52 w 69"/>
                <a:gd name="T71" fmla="*/ 88 h 140"/>
                <a:gd name="T72" fmla="*/ 56 w 69"/>
                <a:gd name="T73" fmla="*/ 88 h 140"/>
                <a:gd name="T74" fmla="*/ 60 w 69"/>
                <a:gd name="T75" fmla="*/ 84 h 140"/>
                <a:gd name="T76" fmla="*/ 60 w 69"/>
                <a:gd name="T77" fmla="*/ 72 h 140"/>
                <a:gd name="T78" fmla="*/ 64 w 69"/>
                <a:gd name="T79" fmla="*/ 68 h 140"/>
                <a:gd name="T80" fmla="*/ 68 w 69"/>
                <a:gd name="T81" fmla="*/ 68 h 140"/>
                <a:gd name="T82" fmla="*/ 68 w 69"/>
                <a:gd name="T83" fmla="*/ 57 h 140"/>
                <a:gd name="T84" fmla="*/ 68 w 69"/>
                <a:gd name="T85" fmla="*/ 53 h 140"/>
                <a:gd name="T86" fmla="*/ 64 w 69"/>
                <a:gd name="T87" fmla="*/ 49 h 140"/>
                <a:gd name="T88" fmla="*/ 60 w 69"/>
                <a:gd name="T89" fmla="*/ 45 h 140"/>
                <a:gd name="T90" fmla="*/ 60 w 69"/>
                <a:gd name="T91" fmla="*/ 41 h 140"/>
                <a:gd name="T92" fmla="*/ 69 w 69"/>
                <a:gd name="T93" fmla="*/ 26 h 140"/>
                <a:gd name="T94" fmla="*/ 63 w 69"/>
                <a:gd name="T95" fmla="*/ 18 h 140"/>
                <a:gd name="T96" fmla="*/ 57 w 69"/>
                <a:gd name="T97" fmla="*/ 18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69" h="140">
                  <a:moveTo>
                    <a:pt x="57" y="18"/>
                  </a:moveTo>
                  <a:cubicBezTo>
                    <a:pt x="47" y="9"/>
                    <a:pt x="47" y="9"/>
                    <a:pt x="47" y="9"/>
                  </a:cubicBezTo>
                  <a:cubicBezTo>
                    <a:pt x="36" y="0"/>
                    <a:pt x="36" y="0"/>
                    <a:pt x="36" y="0"/>
                  </a:cubicBezTo>
                  <a:cubicBezTo>
                    <a:pt x="32" y="0"/>
                    <a:pt x="32" y="0"/>
                    <a:pt x="32" y="0"/>
                  </a:cubicBezTo>
                  <a:cubicBezTo>
                    <a:pt x="32" y="0"/>
                    <a:pt x="31" y="0"/>
                    <a:pt x="31" y="1"/>
                  </a:cubicBezTo>
                  <a:cubicBezTo>
                    <a:pt x="32" y="1"/>
                    <a:pt x="32" y="1"/>
                    <a:pt x="32" y="1"/>
                  </a:cubicBezTo>
                  <a:cubicBezTo>
                    <a:pt x="23" y="4"/>
                    <a:pt x="23" y="4"/>
                    <a:pt x="23" y="4"/>
                  </a:cubicBezTo>
                  <a:cubicBezTo>
                    <a:pt x="23" y="15"/>
                    <a:pt x="23" y="15"/>
                    <a:pt x="23" y="15"/>
                  </a:cubicBezTo>
                  <a:cubicBezTo>
                    <a:pt x="17" y="24"/>
                    <a:pt x="17" y="24"/>
                    <a:pt x="17" y="24"/>
                  </a:cubicBezTo>
                  <a:cubicBezTo>
                    <a:pt x="15" y="30"/>
                    <a:pt x="15" y="30"/>
                    <a:pt x="15" y="30"/>
                  </a:cubicBezTo>
                  <a:cubicBezTo>
                    <a:pt x="14" y="33"/>
                    <a:pt x="14" y="33"/>
                    <a:pt x="14" y="33"/>
                  </a:cubicBezTo>
                  <a:cubicBezTo>
                    <a:pt x="14" y="33"/>
                    <a:pt x="14" y="33"/>
                    <a:pt x="14" y="33"/>
                  </a:cubicBezTo>
                  <a:cubicBezTo>
                    <a:pt x="13" y="35"/>
                    <a:pt x="13" y="35"/>
                    <a:pt x="13" y="35"/>
                  </a:cubicBezTo>
                  <a:cubicBezTo>
                    <a:pt x="16" y="34"/>
                    <a:pt x="16" y="34"/>
                    <a:pt x="16" y="34"/>
                  </a:cubicBezTo>
                  <a:cubicBezTo>
                    <a:pt x="16" y="34"/>
                    <a:pt x="16" y="34"/>
                    <a:pt x="16" y="34"/>
                  </a:cubicBezTo>
                  <a:cubicBezTo>
                    <a:pt x="23" y="47"/>
                    <a:pt x="23" y="47"/>
                    <a:pt x="23" y="47"/>
                  </a:cubicBezTo>
                  <a:cubicBezTo>
                    <a:pt x="23" y="62"/>
                    <a:pt x="23" y="62"/>
                    <a:pt x="23" y="62"/>
                  </a:cubicBezTo>
                  <a:cubicBezTo>
                    <a:pt x="19" y="68"/>
                    <a:pt x="19" y="68"/>
                    <a:pt x="19" y="68"/>
                  </a:cubicBezTo>
                  <a:cubicBezTo>
                    <a:pt x="19" y="73"/>
                    <a:pt x="19" y="73"/>
                    <a:pt x="19" y="73"/>
                  </a:cubicBezTo>
                  <a:cubicBezTo>
                    <a:pt x="19" y="73"/>
                    <a:pt x="19" y="73"/>
                    <a:pt x="19" y="73"/>
                  </a:cubicBezTo>
                  <a:cubicBezTo>
                    <a:pt x="17" y="74"/>
                    <a:pt x="12" y="79"/>
                    <a:pt x="6" y="85"/>
                  </a:cubicBezTo>
                  <a:cubicBezTo>
                    <a:pt x="5" y="87"/>
                    <a:pt x="3" y="88"/>
                    <a:pt x="0" y="88"/>
                  </a:cubicBezTo>
                  <a:cubicBezTo>
                    <a:pt x="0" y="140"/>
                    <a:pt x="0" y="140"/>
                    <a:pt x="0" y="140"/>
                  </a:cubicBezTo>
                  <a:cubicBezTo>
                    <a:pt x="27" y="140"/>
                    <a:pt x="27" y="140"/>
                    <a:pt x="27" y="140"/>
                  </a:cubicBezTo>
                  <a:cubicBezTo>
                    <a:pt x="27" y="139"/>
                    <a:pt x="27" y="139"/>
                    <a:pt x="27" y="139"/>
                  </a:cubicBezTo>
                  <a:cubicBezTo>
                    <a:pt x="27" y="139"/>
                    <a:pt x="27" y="139"/>
                    <a:pt x="27" y="139"/>
                  </a:cubicBezTo>
                  <a:cubicBezTo>
                    <a:pt x="5" y="96"/>
                    <a:pt x="5" y="96"/>
                    <a:pt x="5" y="96"/>
                  </a:cubicBezTo>
                  <a:cubicBezTo>
                    <a:pt x="5" y="88"/>
                    <a:pt x="5" y="88"/>
                    <a:pt x="5" y="88"/>
                  </a:cubicBezTo>
                  <a:cubicBezTo>
                    <a:pt x="17" y="99"/>
                    <a:pt x="17" y="99"/>
                    <a:pt x="17" y="99"/>
                  </a:cubicBezTo>
                  <a:cubicBezTo>
                    <a:pt x="21" y="103"/>
                    <a:pt x="21" y="103"/>
                    <a:pt x="21" y="103"/>
                  </a:cubicBezTo>
                  <a:cubicBezTo>
                    <a:pt x="25" y="107"/>
                    <a:pt x="25" y="107"/>
                    <a:pt x="25" y="107"/>
                  </a:cubicBezTo>
                  <a:cubicBezTo>
                    <a:pt x="33" y="107"/>
                    <a:pt x="33" y="107"/>
                    <a:pt x="33" y="107"/>
                  </a:cubicBezTo>
                  <a:cubicBezTo>
                    <a:pt x="33" y="115"/>
                    <a:pt x="33" y="115"/>
                    <a:pt x="33" y="115"/>
                  </a:cubicBezTo>
                  <a:cubicBezTo>
                    <a:pt x="33" y="119"/>
                    <a:pt x="33" y="119"/>
                    <a:pt x="33" y="119"/>
                  </a:cubicBezTo>
                  <a:cubicBezTo>
                    <a:pt x="52" y="92"/>
                    <a:pt x="52" y="92"/>
                    <a:pt x="52" y="92"/>
                  </a:cubicBezTo>
                  <a:cubicBezTo>
                    <a:pt x="52" y="88"/>
                    <a:pt x="52" y="88"/>
                    <a:pt x="52" y="88"/>
                  </a:cubicBezTo>
                  <a:cubicBezTo>
                    <a:pt x="56" y="88"/>
                    <a:pt x="56" y="88"/>
                    <a:pt x="56" y="88"/>
                  </a:cubicBezTo>
                  <a:cubicBezTo>
                    <a:pt x="60" y="84"/>
                    <a:pt x="60" y="84"/>
                    <a:pt x="60" y="84"/>
                  </a:cubicBezTo>
                  <a:cubicBezTo>
                    <a:pt x="60" y="72"/>
                    <a:pt x="60" y="72"/>
                    <a:pt x="60" y="72"/>
                  </a:cubicBezTo>
                  <a:cubicBezTo>
                    <a:pt x="64" y="68"/>
                    <a:pt x="64" y="68"/>
                    <a:pt x="64" y="68"/>
                  </a:cubicBezTo>
                  <a:cubicBezTo>
                    <a:pt x="68" y="68"/>
                    <a:pt x="68" y="68"/>
                    <a:pt x="68" y="68"/>
                  </a:cubicBezTo>
                  <a:cubicBezTo>
                    <a:pt x="68" y="57"/>
                    <a:pt x="68" y="57"/>
                    <a:pt x="68" y="57"/>
                  </a:cubicBezTo>
                  <a:cubicBezTo>
                    <a:pt x="68" y="53"/>
                    <a:pt x="68" y="53"/>
                    <a:pt x="68" y="53"/>
                  </a:cubicBezTo>
                  <a:cubicBezTo>
                    <a:pt x="64" y="49"/>
                    <a:pt x="64" y="49"/>
                    <a:pt x="64" y="49"/>
                  </a:cubicBezTo>
                  <a:cubicBezTo>
                    <a:pt x="60" y="45"/>
                    <a:pt x="60" y="45"/>
                    <a:pt x="60" y="45"/>
                  </a:cubicBezTo>
                  <a:cubicBezTo>
                    <a:pt x="60" y="41"/>
                    <a:pt x="60" y="41"/>
                    <a:pt x="60" y="41"/>
                  </a:cubicBezTo>
                  <a:cubicBezTo>
                    <a:pt x="69" y="26"/>
                    <a:pt x="69" y="26"/>
                    <a:pt x="69" y="26"/>
                  </a:cubicBezTo>
                  <a:cubicBezTo>
                    <a:pt x="63" y="18"/>
                    <a:pt x="63" y="18"/>
                    <a:pt x="63" y="18"/>
                  </a:cubicBezTo>
                  <a:lnTo>
                    <a:pt x="57" y="18"/>
                  </a:lnTo>
                  <a:close/>
                </a:path>
              </a:pathLst>
            </a:custGeom>
            <a:solidFill>
              <a:srgbClr val="92D050"/>
            </a:solidFill>
            <a:ln>
              <a:solidFill>
                <a:schemeClr val="tx1"/>
              </a:solidFill>
            </a:ln>
          </p:spPr>
          <p:txBody>
            <a:bodyPr/>
            <a:lstStyle/>
            <a:p>
              <a:pPr>
                <a:defRPr/>
              </a:pPr>
              <a:endParaRPr lang="en-GB" dirty="0">
                <a:solidFill>
                  <a:prstClr val="black"/>
                </a:solidFill>
                <a:latin typeface="Arial" pitchFamily="34" charset="0"/>
                <a:ea typeface="ＭＳ Ｐゴシック"/>
                <a:cs typeface="ＭＳ Ｐゴシック"/>
              </a:endParaRPr>
            </a:p>
          </p:txBody>
        </p:sp>
        <p:sp>
          <p:nvSpPr>
            <p:cNvPr id="35" name="Freeform 32"/>
            <p:cNvSpPr>
              <a:spLocks/>
            </p:cNvSpPr>
            <p:nvPr/>
          </p:nvSpPr>
          <p:spPr bwMode="auto">
            <a:xfrm>
              <a:off x="2778899" y="2902223"/>
              <a:ext cx="599990" cy="139283"/>
            </a:xfrm>
            <a:custGeom>
              <a:avLst/>
              <a:gdLst>
                <a:gd name="T0" fmla="*/ 302 w 336"/>
                <a:gd name="T1" fmla="*/ 0 h 78"/>
                <a:gd name="T2" fmla="*/ 94 w 336"/>
                <a:gd name="T3" fmla="*/ 0 h 78"/>
                <a:gd name="T4" fmla="*/ 94 w 336"/>
                <a:gd name="T5" fmla="*/ 13 h 78"/>
                <a:gd name="T6" fmla="*/ 38 w 336"/>
                <a:gd name="T7" fmla="*/ 13 h 78"/>
                <a:gd name="T8" fmla="*/ 38 w 336"/>
                <a:gd name="T9" fmla="*/ 12 h 78"/>
                <a:gd name="T10" fmla="*/ 38 w 336"/>
                <a:gd name="T11" fmla="*/ 12 h 78"/>
                <a:gd name="T12" fmla="*/ 33 w 336"/>
                <a:gd name="T13" fmla="*/ 21 h 78"/>
                <a:gd name="T14" fmla="*/ 33 w 336"/>
                <a:gd name="T15" fmla="*/ 21 h 78"/>
                <a:gd name="T16" fmla="*/ 33 w 336"/>
                <a:gd name="T17" fmla="*/ 21 h 78"/>
                <a:gd name="T18" fmla="*/ 30 w 336"/>
                <a:gd name="T19" fmla="*/ 24 h 78"/>
                <a:gd name="T20" fmla="*/ 29 w 336"/>
                <a:gd name="T21" fmla="*/ 26 h 78"/>
                <a:gd name="T22" fmla="*/ 26 w 336"/>
                <a:gd name="T23" fmla="*/ 28 h 78"/>
                <a:gd name="T24" fmla="*/ 26 w 336"/>
                <a:gd name="T25" fmla="*/ 29 h 78"/>
                <a:gd name="T26" fmla="*/ 26 w 336"/>
                <a:gd name="T27" fmla="*/ 33 h 78"/>
                <a:gd name="T28" fmla="*/ 24 w 336"/>
                <a:gd name="T29" fmla="*/ 37 h 78"/>
                <a:gd name="T30" fmla="*/ 23 w 336"/>
                <a:gd name="T31" fmla="*/ 39 h 78"/>
                <a:gd name="T32" fmla="*/ 23 w 336"/>
                <a:gd name="T33" fmla="*/ 40 h 78"/>
                <a:gd name="T34" fmla="*/ 23 w 336"/>
                <a:gd name="T35" fmla="*/ 42 h 78"/>
                <a:gd name="T36" fmla="*/ 23 w 336"/>
                <a:gd name="T37" fmla="*/ 44 h 78"/>
                <a:gd name="T38" fmla="*/ 20 w 336"/>
                <a:gd name="T39" fmla="*/ 44 h 78"/>
                <a:gd name="T40" fmla="*/ 22 w 336"/>
                <a:gd name="T41" fmla="*/ 46 h 78"/>
                <a:gd name="T42" fmla="*/ 17 w 336"/>
                <a:gd name="T43" fmla="*/ 50 h 78"/>
                <a:gd name="T44" fmla="*/ 14 w 336"/>
                <a:gd name="T45" fmla="*/ 58 h 78"/>
                <a:gd name="T46" fmla="*/ 6 w 336"/>
                <a:gd name="T47" fmla="*/ 64 h 78"/>
                <a:gd name="T48" fmla="*/ 6 w 336"/>
                <a:gd name="T49" fmla="*/ 70 h 78"/>
                <a:gd name="T50" fmla="*/ 2 w 336"/>
                <a:gd name="T51" fmla="*/ 74 h 78"/>
                <a:gd name="T52" fmla="*/ 0 w 336"/>
                <a:gd name="T53" fmla="*/ 78 h 78"/>
                <a:gd name="T54" fmla="*/ 0 w 336"/>
                <a:gd name="T55" fmla="*/ 78 h 78"/>
                <a:gd name="T56" fmla="*/ 94 w 336"/>
                <a:gd name="T57" fmla="*/ 78 h 78"/>
                <a:gd name="T58" fmla="*/ 189 w 336"/>
                <a:gd name="T59" fmla="*/ 78 h 78"/>
                <a:gd name="T60" fmla="*/ 230 w 336"/>
                <a:gd name="T61" fmla="*/ 78 h 78"/>
                <a:gd name="T62" fmla="*/ 230 w 336"/>
                <a:gd name="T63" fmla="*/ 78 h 78"/>
                <a:gd name="T64" fmla="*/ 230 w 336"/>
                <a:gd name="T65" fmla="*/ 75 h 78"/>
                <a:gd name="T66" fmla="*/ 230 w 336"/>
                <a:gd name="T67" fmla="*/ 73 h 78"/>
                <a:gd name="T68" fmla="*/ 231 w 336"/>
                <a:gd name="T69" fmla="*/ 72 h 78"/>
                <a:gd name="T70" fmla="*/ 233 w 336"/>
                <a:gd name="T71" fmla="*/ 70 h 78"/>
                <a:gd name="T72" fmla="*/ 233 w 336"/>
                <a:gd name="T73" fmla="*/ 70 h 78"/>
                <a:gd name="T74" fmla="*/ 237 w 336"/>
                <a:gd name="T75" fmla="*/ 65 h 78"/>
                <a:gd name="T76" fmla="*/ 245 w 336"/>
                <a:gd name="T77" fmla="*/ 61 h 78"/>
                <a:gd name="T78" fmla="*/ 249 w 336"/>
                <a:gd name="T79" fmla="*/ 58 h 78"/>
                <a:gd name="T80" fmla="*/ 257 w 336"/>
                <a:gd name="T81" fmla="*/ 58 h 78"/>
                <a:gd name="T82" fmla="*/ 261 w 336"/>
                <a:gd name="T83" fmla="*/ 52 h 78"/>
                <a:gd name="T84" fmla="*/ 269 w 336"/>
                <a:gd name="T85" fmla="*/ 48 h 78"/>
                <a:gd name="T86" fmla="*/ 272 w 336"/>
                <a:gd name="T87" fmla="*/ 48 h 78"/>
                <a:gd name="T88" fmla="*/ 276 w 336"/>
                <a:gd name="T89" fmla="*/ 45 h 78"/>
                <a:gd name="T90" fmla="*/ 280 w 336"/>
                <a:gd name="T91" fmla="*/ 45 h 78"/>
                <a:gd name="T92" fmla="*/ 280 w 336"/>
                <a:gd name="T93" fmla="*/ 41 h 78"/>
                <a:gd name="T94" fmla="*/ 296 w 336"/>
                <a:gd name="T95" fmla="*/ 34 h 78"/>
                <a:gd name="T96" fmla="*/ 314 w 336"/>
                <a:gd name="T97" fmla="*/ 34 h 78"/>
                <a:gd name="T98" fmla="*/ 324 w 336"/>
                <a:gd name="T99" fmla="*/ 29 h 78"/>
                <a:gd name="T100" fmla="*/ 324 w 336"/>
                <a:gd name="T101" fmla="*/ 28 h 78"/>
                <a:gd name="T102" fmla="*/ 325 w 336"/>
                <a:gd name="T103" fmla="*/ 25 h 78"/>
                <a:gd name="T104" fmla="*/ 327 w 336"/>
                <a:gd name="T105" fmla="*/ 22 h 78"/>
                <a:gd name="T106" fmla="*/ 333 w 336"/>
                <a:gd name="T107" fmla="*/ 22 h 78"/>
                <a:gd name="T108" fmla="*/ 336 w 336"/>
                <a:gd name="T109" fmla="*/ 15 h 78"/>
                <a:gd name="T110" fmla="*/ 336 w 336"/>
                <a:gd name="T111" fmla="*/ 0 h 78"/>
                <a:gd name="T112" fmla="*/ 336 w 336"/>
                <a:gd name="T113" fmla="*/ 0 h 78"/>
                <a:gd name="T114" fmla="*/ 336 w 336"/>
                <a:gd name="T115" fmla="*/ 0 h 78"/>
                <a:gd name="T116" fmla="*/ 303 w 336"/>
                <a:gd name="T117" fmla="*/ 0 h 78"/>
                <a:gd name="T118" fmla="*/ 303 w 336"/>
                <a:gd name="T119" fmla="*/ 0 h 78"/>
                <a:gd name="T120" fmla="*/ 302 w 336"/>
                <a:gd name="T121" fmla="*/ 0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336" h="78">
                  <a:moveTo>
                    <a:pt x="302" y="0"/>
                  </a:moveTo>
                  <a:cubicBezTo>
                    <a:pt x="94" y="0"/>
                    <a:pt x="94" y="0"/>
                    <a:pt x="94" y="0"/>
                  </a:cubicBezTo>
                  <a:cubicBezTo>
                    <a:pt x="94" y="13"/>
                    <a:pt x="94" y="13"/>
                    <a:pt x="94" y="13"/>
                  </a:cubicBezTo>
                  <a:cubicBezTo>
                    <a:pt x="38" y="13"/>
                    <a:pt x="38" y="13"/>
                    <a:pt x="38" y="13"/>
                  </a:cubicBezTo>
                  <a:cubicBezTo>
                    <a:pt x="38" y="12"/>
                    <a:pt x="38" y="12"/>
                    <a:pt x="38" y="12"/>
                  </a:cubicBezTo>
                  <a:cubicBezTo>
                    <a:pt x="38" y="12"/>
                    <a:pt x="38" y="12"/>
                    <a:pt x="38" y="12"/>
                  </a:cubicBezTo>
                  <a:cubicBezTo>
                    <a:pt x="33" y="21"/>
                    <a:pt x="33" y="21"/>
                    <a:pt x="33" y="21"/>
                  </a:cubicBezTo>
                  <a:cubicBezTo>
                    <a:pt x="33" y="21"/>
                    <a:pt x="33" y="21"/>
                    <a:pt x="33" y="21"/>
                  </a:cubicBezTo>
                  <a:cubicBezTo>
                    <a:pt x="33" y="21"/>
                    <a:pt x="33" y="21"/>
                    <a:pt x="33" y="21"/>
                  </a:cubicBezTo>
                  <a:cubicBezTo>
                    <a:pt x="32" y="22"/>
                    <a:pt x="31" y="23"/>
                    <a:pt x="30" y="24"/>
                  </a:cubicBezTo>
                  <a:cubicBezTo>
                    <a:pt x="29" y="26"/>
                    <a:pt x="29" y="26"/>
                    <a:pt x="29" y="26"/>
                  </a:cubicBezTo>
                  <a:cubicBezTo>
                    <a:pt x="28" y="27"/>
                    <a:pt x="26" y="28"/>
                    <a:pt x="26" y="28"/>
                  </a:cubicBezTo>
                  <a:cubicBezTo>
                    <a:pt x="26" y="29"/>
                    <a:pt x="26" y="29"/>
                    <a:pt x="26" y="29"/>
                  </a:cubicBezTo>
                  <a:cubicBezTo>
                    <a:pt x="26" y="33"/>
                    <a:pt x="26" y="33"/>
                    <a:pt x="26" y="33"/>
                  </a:cubicBezTo>
                  <a:cubicBezTo>
                    <a:pt x="24" y="37"/>
                    <a:pt x="24" y="37"/>
                    <a:pt x="24" y="37"/>
                  </a:cubicBezTo>
                  <a:cubicBezTo>
                    <a:pt x="23" y="39"/>
                    <a:pt x="23" y="39"/>
                    <a:pt x="23" y="39"/>
                  </a:cubicBezTo>
                  <a:cubicBezTo>
                    <a:pt x="23" y="40"/>
                    <a:pt x="23" y="40"/>
                    <a:pt x="23" y="40"/>
                  </a:cubicBezTo>
                  <a:cubicBezTo>
                    <a:pt x="23" y="40"/>
                    <a:pt x="23" y="41"/>
                    <a:pt x="23" y="42"/>
                  </a:cubicBezTo>
                  <a:cubicBezTo>
                    <a:pt x="23" y="43"/>
                    <a:pt x="23" y="43"/>
                    <a:pt x="23" y="44"/>
                  </a:cubicBezTo>
                  <a:cubicBezTo>
                    <a:pt x="20" y="44"/>
                    <a:pt x="20" y="44"/>
                    <a:pt x="20" y="44"/>
                  </a:cubicBezTo>
                  <a:cubicBezTo>
                    <a:pt x="22" y="46"/>
                    <a:pt x="22" y="46"/>
                    <a:pt x="22" y="46"/>
                  </a:cubicBezTo>
                  <a:cubicBezTo>
                    <a:pt x="17" y="50"/>
                    <a:pt x="17" y="50"/>
                    <a:pt x="17" y="50"/>
                  </a:cubicBezTo>
                  <a:cubicBezTo>
                    <a:pt x="14" y="58"/>
                    <a:pt x="14" y="58"/>
                    <a:pt x="14" y="58"/>
                  </a:cubicBezTo>
                  <a:cubicBezTo>
                    <a:pt x="6" y="64"/>
                    <a:pt x="6" y="64"/>
                    <a:pt x="6" y="64"/>
                  </a:cubicBezTo>
                  <a:cubicBezTo>
                    <a:pt x="6" y="70"/>
                    <a:pt x="6" y="70"/>
                    <a:pt x="6" y="70"/>
                  </a:cubicBezTo>
                  <a:cubicBezTo>
                    <a:pt x="2" y="74"/>
                    <a:pt x="2" y="74"/>
                    <a:pt x="2" y="74"/>
                  </a:cubicBezTo>
                  <a:cubicBezTo>
                    <a:pt x="0" y="78"/>
                    <a:pt x="0" y="78"/>
                    <a:pt x="0" y="78"/>
                  </a:cubicBezTo>
                  <a:cubicBezTo>
                    <a:pt x="0" y="78"/>
                    <a:pt x="0" y="78"/>
                    <a:pt x="0" y="78"/>
                  </a:cubicBezTo>
                  <a:cubicBezTo>
                    <a:pt x="94" y="78"/>
                    <a:pt x="94" y="78"/>
                    <a:pt x="94" y="78"/>
                  </a:cubicBezTo>
                  <a:cubicBezTo>
                    <a:pt x="189" y="78"/>
                    <a:pt x="189" y="78"/>
                    <a:pt x="189" y="78"/>
                  </a:cubicBezTo>
                  <a:cubicBezTo>
                    <a:pt x="230" y="78"/>
                    <a:pt x="230" y="78"/>
                    <a:pt x="230" y="78"/>
                  </a:cubicBezTo>
                  <a:cubicBezTo>
                    <a:pt x="230" y="78"/>
                    <a:pt x="230" y="78"/>
                    <a:pt x="230" y="78"/>
                  </a:cubicBezTo>
                  <a:cubicBezTo>
                    <a:pt x="230" y="75"/>
                    <a:pt x="230" y="75"/>
                    <a:pt x="230" y="75"/>
                  </a:cubicBezTo>
                  <a:cubicBezTo>
                    <a:pt x="230" y="74"/>
                    <a:pt x="230" y="73"/>
                    <a:pt x="230" y="73"/>
                  </a:cubicBezTo>
                  <a:cubicBezTo>
                    <a:pt x="230" y="73"/>
                    <a:pt x="230" y="73"/>
                    <a:pt x="231" y="72"/>
                  </a:cubicBezTo>
                  <a:cubicBezTo>
                    <a:pt x="233" y="70"/>
                    <a:pt x="233" y="70"/>
                    <a:pt x="233" y="70"/>
                  </a:cubicBezTo>
                  <a:cubicBezTo>
                    <a:pt x="233" y="70"/>
                    <a:pt x="233" y="70"/>
                    <a:pt x="233" y="70"/>
                  </a:cubicBezTo>
                  <a:cubicBezTo>
                    <a:pt x="234" y="68"/>
                    <a:pt x="235" y="65"/>
                    <a:pt x="237" y="65"/>
                  </a:cubicBezTo>
                  <a:cubicBezTo>
                    <a:pt x="239" y="65"/>
                    <a:pt x="245" y="61"/>
                    <a:pt x="245" y="61"/>
                  </a:cubicBezTo>
                  <a:cubicBezTo>
                    <a:pt x="249" y="58"/>
                    <a:pt x="249" y="58"/>
                    <a:pt x="249" y="58"/>
                  </a:cubicBezTo>
                  <a:cubicBezTo>
                    <a:pt x="257" y="58"/>
                    <a:pt x="257" y="58"/>
                    <a:pt x="257" y="58"/>
                  </a:cubicBezTo>
                  <a:cubicBezTo>
                    <a:pt x="261" y="52"/>
                    <a:pt x="261" y="52"/>
                    <a:pt x="261" y="52"/>
                  </a:cubicBezTo>
                  <a:cubicBezTo>
                    <a:pt x="269" y="48"/>
                    <a:pt x="269" y="48"/>
                    <a:pt x="269" y="48"/>
                  </a:cubicBezTo>
                  <a:cubicBezTo>
                    <a:pt x="272" y="48"/>
                    <a:pt x="272" y="48"/>
                    <a:pt x="272" y="48"/>
                  </a:cubicBezTo>
                  <a:cubicBezTo>
                    <a:pt x="276" y="45"/>
                    <a:pt x="276" y="45"/>
                    <a:pt x="276" y="45"/>
                  </a:cubicBezTo>
                  <a:cubicBezTo>
                    <a:pt x="280" y="45"/>
                    <a:pt x="280" y="45"/>
                    <a:pt x="280" y="45"/>
                  </a:cubicBezTo>
                  <a:cubicBezTo>
                    <a:pt x="280" y="41"/>
                    <a:pt x="280" y="41"/>
                    <a:pt x="280" y="41"/>
                  </a:cubicBezTo>
                  <a:cubicBezTo>
                    <a:pt x="296" y="34"/>
                    <a:pt x="296" y="34"/>
                    <a:pt x="296" y="34"/>
                  </a:cubicBezTo>
                  <a:cubicBezTo>
                    <a:pt x="314" y="34"/>
                    <a:pt x="314" y="34"/>
                    <a:pt x="314" y="34"/>
                  </a:cubicBezTo>
                  <a:cubicBezTo>
                    <a:pt x="324" y="29"/>
                    <a:pt x="324" y="29"/>
                    <a:pt x="324" y="29"/>
                  </a:cubicBezTo>
                  <a:cubicBezTo>
                    <a:pt x="324" y="28"/>
                    <a:pt x="324" y="28"/>
                    <a:pt x="324" y="28"/>
                  </a:cubicBezTo>
                  <a:cubicBezTo>
                    <a:pt x="324" y="27"/>
                    <a:pt x="324" y="26"/>
                    <a:pt x="325" y="25"/>
                  </a:cubicBezTo>
                  <a:cubicBezTo>
                    <a:pt x="327" y="22"/>
                    <a:pt x="327" y="22"/>
                    <a:pt x="327" y="22"/>
                  </a:cubicBezTo>
                  <a:cubicBezTo>
                    <a:pt x="333" y="22"/>
                    <a:pt x="333" y="22"/>
                    <a:pt x="333" y="22"/>
                  </a:cubicBezTo>
                  <a:cubicBezTo>
                    <a:pt x="336" y="15"/>
                    <a:pt x="336" y="15"/>
                    <a:pt x="336" y="15"/>
                  </a:cubicBezTo>
                  <a:cubicBezTo>
                    <a:pt x="336" y="0"/>
                    <a:pt x="336" y="0"/>
                    <a:pt x="336" y="0"/>
                  </a:cubicBezTo>
                  <a:cubicBezTo>
                    <a:pt x="336" y="0"/>
                    <a:pt x="336" y="0"/>
                    <a:pt x="336" y="0"/>
                  </a:cubicBezTo>
                  <a:cubicBezTo>
                    <a:pt x="336" y="0"/>
                    <a:pt x="336" y="0"/>
                    <a:pt x="336" y="0"/>
                  </a:cubicBezTo>
                  <a:cubicBezTo>
                    <a:pt x="303" y="0"/>
                    <a:pt x="303" y="0"/>
                    <a:pt x="303" y="0"/>
                  </a:cubicBezTo>
                  <a:cubicBezTo>
                    <a:pt x="303" y="0"/>
                    <a:pt x="303" y="0"/>
                    <a:pt x="303" y="0"/>
                  </a:cubicBezTo>
                  <a:lnTo>
                    <a:pt x="302" y="0"/>
                  </a:lnTo>
                  <a:close/>
                </a:path>
              </a:pathLst>
            </a:custGeom>
            <a:solidFill>
              <a:srgbClr val="084A9C"/>
            </a:solidFill>
            <a:ln>
              <a:solidFill>
                <a:schemeClr val="tx1"/>
              </a:solidFill>
            </a:ln>
          </p:spPr>
          <p:txBody>
            <a:bodyPr/>
            <a:lstStyle/>
            <a:p>
              <a:pPr>
                <a:defRPr/>
              </a:pPr>
              <a:endParaRPr lang="en-GB" dirty="0">
                <a:solidFill>
                  <a:prstClr val="black"/>
                </a:solidFill>
                <a:latin typeface="Arial" pitchFamily="34" charset="0"/>
                <a:ea typeface="ＭＳ Ｐゴシック"/>
                <a:cs typeface="ＭＳ Ｐゴシック"/>
              </a:endParaRPr>
            </a:p>
          </p:txBody>
        </p:sp>
        <p:sp>
          <p:nvSpPr>
            <p:cNvPr id="36" name="Freeform 33"/>
            <p:cNvSpPr>
              <a:spLocks/>
            </p:cNvSpPr>
            <p:nvPr/>
          </p:nvSpPr>
          <p:spPr bwMode="auto">
            <a:xfrm>
              <a:off x="1989626" y="2579907"/>
              <a:ext cx="508920" cy="259817"/>
            </a:xfrm>
            <a:custGeom>
              <a:avLst/>
              <a:gdLst>
                <a:gd name="T0" fmla="*/ 285 w 285"/>
                <a:gd name="T1" fmla="*/ 144 h 145"/>
                <a:gd name="T2" fmla="*/ 285 w 285"/>
                <a:gd name="T3" fmla="*/ 54 h 145"/>
                <a:gd name="T4" fmla="*/ 285 w 285"/>
                <a:gd name="T5" fmla="*/ 53 h 145"/>
                <a:gd name="T6" fmla="*/ 282 w 285"/>
                <a:gd name="T7" fmla="*/ 50 h 145"/>
                <a:gd name="T8" fmla="*/ 273 w 285"/>
                <a:gd name="T9" fmla="*/ 42 h 145"/>
                <a:gd name="T10" fmla="*/ 273 w 285"/>
                <a:gd name="T11" fmla="*/ 35 h 145"/>
                <a:gd name="T12" fmla="*/ 270 w 285"/>
                <a:gd name="T13" fmla="*/ 35 h 145"/>
                <a:gd name="T14" fmla="*/ 269 w 285"/>
                <a:gd name="T15" fmla="*/ 16 h 145"/>
                <a:gd name="T16" fmla="*/ 269 w 285"/>
                <a:gd name="T17" fmla="*/ 15 h 145"/>
                <a:gd name="T18" fmla="*/ 269 w 285"/>
                <a:gd name="T19" fmla="*/ 15 h 145"/>
                <a:gd name="T20" fmla="*/ 269 w 285"/>
                <a:gd name="T21" fmla="*/ 15 h 145"/>
                <a:gd name="T22" fmla="*/ 269 w 285"/>
                <a:gd name="T23" fmla="*/ 15 h 145"/>
                <a:gd name="T24" fmla="*/ 265 w 285"/>
                <a:gd name="T25" fmla="*/ 13 h 145"/>
                <a:gd name="T26" fmla="*/ 261 w 285"/>
                <a:gd name="T27" fmla="*/ 13 h 145"/>
                <a:gd name="T28" fmla="*/ 256 w 285"/>
                <a:gd name="T29" fmla="*/ 13 h 145"/>
                <a:gd name="T30" fmla="*/ 256 w 285"/>
                <a:gd name="T31" fmla="*/ 7 h 145"/>
                <a:gd name="T32" fmla="*/ 251 w 285"/>
                <a:gd name="T33" fmla="*/ 0 h 145"/>
                <a:gd name="T34" fmla="*/ 251 w 285"/>
                <a:gd name="T35" fmla="*/ 0 h 145"/>
                <a:gd name="T36" fmla="*/ 1 w 285"/>
                <a:gd name="T37" fmla="*/ 0 h 145"/>
                <a:gd name="T38" fmla="*/ 0 w 285"/>
                <a:gd name="T39" fmla="*/ 0 h 145"/>
                <a:gd name="T40" fmla="*/ 0 w 285"/>
                <a:gd name="T41" fmla="*/ 1 h 145"/>
                <a:gd name="T42" fmla="*/ 0 w 285"/>
                <a:gd name="T43" fmla="*/ 145 h 145"/>
                <a:gd name="T44" fmla="*/ 1 w 285"/>
                <a:gd name="T45" fmla="*/ 145 h 145"/>
                <a:gd name="T46" fmla="*/ 285 w 285"/>
                <a:gd name="T47" fmla="*/ 145 h 145"/>
                <a:gd name="T48" fmla="*/ 285 w 285"/>
                <a:gd name="T49" fmla="*/ 145 h 145"/>
                <a:gd name="T50" fmla="*/ 285 w 285"/>
                <a:gd name="T51" fmla="*/ 144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85" h="145">
                  <a:moveTo>
                    <a:pt x="285" y="144"/>
                  </a:moveTo>
                  <a:cubicBezTo>
                    <a:pt x="285" y="54"/>
                    <a:pt x="285" y="54"/>
                    <a:pt x="285" y="54"/>
                  </a:cubicBezTo>
                  <a:cubicBezTo>
                    <a:pt x="285" y="53"/>
                    <a:pt x="285" y="53"/>
                    <a:pt x="285" y="53"/>
                  </a:cubicBezTo>
                  <a:cubicBezTo>
                    <a:pt x="284" y="53"/>
                    <a:pt x="283" y="52"/>
                    <a:pt x="282" y="50"/>
                  </a:cubicBezTo>
                  <a:cubicBezTo>
                    <a:pt x="273" y="42"/>
                    <a:pt x="273" y="42"/>
                    <a:pt x="273" y="42"/>
                  </a:cubicBezTo>
                  <a:cubicBezTo>
                    <a:pt x="273" y="35"/>
                    <a:pt x="273" y="35"/>
                    <a:pt x="273" y="35"/>
                  </a:cubicBezTo>
                  <a:cubicBezTo>
                    <a:pt x="270" y="35"/>
                    <a:pt x="270" y="35"/>
                    <a:pt x="270" y="35"/>
                  </a:cubicBezTo>
                  <a:cubicBezTo>
                    <a:pt x="269" y="16"/>
                    <a:pt x="269" y="16"/>
                    <a:pt x="269" y="16"/>
                  </a:cubicBezTo>
                  <a:cubicBezTo>
                    <a:pt x="269" y="15"/>
                    <a:pt x="269" y="15"/>
                    <a:pt x="269" y="15"/>
                  </a:cubicBezTo>
                  <a:cubicBezTo>
                    <a:pt x="269" y="15"/>
                    <a:pt x="269" y="15"/>
                    <a:pt x="269" y="15"/>
                  </a:cubicBezTo>
                  <a:cubicBezTo>
                    <a:pt x="269" y="15"/>
                    <a:pt x="269" y="15"/>
                    <a:pt x="269" y="15"/>
                  </a:cubicBezTo>
                  <a:cubicBezTo>
                    <a:pt x="269" y="15"/>
                    <a:pt x="269" y="15"/>
                    <a:pt x="269" y="15"/>
                  </a:cubicBezTo>
                  <a:cubicBezTo>
                    <a:pt x="268" y="14"/>
                    <a:pt x="267" y="13"/>
                    <a:pt x="265" y="13"/>
                  </a:cubicBezTo>
                  <a:cubicBezTo>
                    <a:pt x="261" y="13"/>
                    <a:pt x="261" y="13"/>
                    <a:pt x="261" y="13"/>
                  </a:cubicBezTo>
                  <a:cubicBezTo>
                    <a:pt x="256" y="13"/>
                    <a:pt x="256" y="13"/>
                    <a:pt x="256" y="13"/>
                  </a:cubicBezTo>
                  <a:cubicBezTo>
                    <a:pt x="256" y="7"/>
                    <a:pt x="256" y="7"/>
                    <a:pt x="256" y="7"/>
                  </a:cubicBezTo>
                  <a:cubicBezTo>
                    <a:pt x="251" y="0"/>
                    <a:pt x="251" y="0"/>
                    <a:pt x="251" y="0"/>
                  </a:cubicBezTo>
                  <a:cubicBezTo>
                    <a:pt x="251" y="0"/>
                    <a:pt x="251" y="0"/>
                    <a:pt x="251" y="0"/>
                  </a:cubicBezTo>
                  <a:cubicBezTo>
                    <a:pt x="1" y="0"/>
                    <a:pt x="1" y="0"/>
                    <a:pt x="1" y="0"/>
                  </a:cubicBezTo>
                  <a:cubicBezTo>
                    <a:pt x="0" y="0"/>
                    <a:pt x="0" y="0"/>
                    <a:pt x="0" y="0"/>
                  </a:cubicBezTo>
                  <a:cubicBezTo>
                    <a:pt x="0" y="1"/>
                    <a:pt x="0" y="1"/>
                    <a:pt x="0" y="1"/>
                  </a:cubicBezTo>
                  <a:cubicBezTo>
                    <a:pt x="0" y="145"/>
                    <a:pt x="0" y="145"/>
                    <a:pt x="0" y="145"/>
                  </a:cubicBezTo>
                  <a:cubicBezTo>
                    <a:pt x="1" y="145"/>
                    <a:pt x="1" y="145"/>
                    <a:pt x="1" y="145"/>
                  </a:cubicBezTo>
                  <a:cubicBezTo>
                    <a:pt x="285" y="145"/>
                    <a:pt x="285" y="145"/>
                    <a:pt x="285" y="145"/>
                  </a:cubicBezTo>
                  <a:cubicBezTo>
                    <a:pt x="285" y="145"/>
                    <a:pt x="285" y="145"/>
                    <a:pt x="285" y="145"/>
                  </a:cubicBezTo>
                  <a:lnTo>
                    <a:pt x="285" y="144"/>
                  </a:lnTo>
                  <a:close/>
                </a:path>
              </a:pathLst>
            </a:custGeom>
            <a:solidFill>
              <a:srgbClr val="084A9C"/>
            </a:solidFill>
            <a:ln>
              <a:solidFill>
                <a:schemeClr val="tx1"/>
              </a:solidFill>
            </a:ln>
          </p:spPr>
          <p:txBody>
            <a:bodyPr/>
            <a:lstStyle/>
            <a:p>
              <a:pPr>
                <a:defRPr/>
              </a:pPr>
              <a:endParaRPr lang="en-GB" dirty="0">
                <a:solidFill>
                  <a:prstClr val="black"/>
                </a:solidFill>
                <a:latin typeface="Arial" pitchFamily="34" charset="0"/>
                <a:ea typeface="ＭＳ Ｐゴシック"/>
                <a:cs typeface="ＭＳ Ｐゴシック"/>
              </a:endParaRPr>
            </a:p>
          </p:txBody>
        </p:sp>
        <p:sp>
          <p:nvSpPr>
            <p:cNvPr id="37" name="Freeform 34"/>
            <p:cNvSpPr>
              <a:spLocks/>
            </p:cNvSpPr>
            <p:nvPr/>
          </p:nvSpPr>
          <p:spPr bwMode="auto">
            <a:xfrm>
              <a:off x="2846755" y="2734369"/>
              <a:ext cx="514277" cy="191068"/>
            </a:xfrm>
            <a:custGeom>
              <a:avLst/>
              <a:gdLst>
                <a:gd name="T0" fmla="*/ 284 w 288"/>
                <a:gd name="T1" fmla="*/ 65 h 107"/>
                <a:gd name="T2" fmla="*/ 282 w 288"/>
                <a:gd name="T3" fmla="*/ 65 h 107"/>
                <a:gd name="T4" fmla="*/ 279 w 288"/>
                <a:gd name="T5" fmla="*/ 64 h 107"/>
                <a:gd name="T6" fmla="*/ 272 w 288"/>
                <a:gd name="T7" fmla="*/ 58 h 107"/>
                <a:gd name="T8" fmla="*/ 270 w 288"/>
                <a:gd name="T9" fmla="*/ 51 h 107"/>
                <a:gd name="T10" fmla="*/ 271 w 288"/>
                <a:gd name="T11" fmla="*/ 42 h 107"/>
                <a:gd name="T12" fmla="*/ 274 w 288"/>
                <a:gd name="T13" fmla="*/ 32 h 107"/>
                <a:gd name="T14" fmla="*/ 272 w 288"/>
                <a:gd name="T15" fmla="*/ 28 h 107"/>
                <a:gd name="T16" fmla="*/ 252 w 288"/>
                <a:gd name="T17" fmla="*/ 21 h 107"/>
                <a:gd name="T18" fmla="*/ 240 w 288"/>
                <a:gd name="T19" fmla="*/ 17 h 107"/>
                <a:gd name="T20" fmla="*/ 232 w 288"/>
                <a:gd name="T21" fmla="*/ 18 h 107"/>
                <a:gd name="T22" fmla="*/ 203 w 288"/>
                <a:gd name="T23" fmla="*/ 12 h 107"/>
                <a:gd name="T24" fmla="*/ 193 w 288"/>
                <a:gd name="T25" fmla="*/ 0 h 107"/>
                <a:gd name="T26" fmla="*/ 183 w 288"/>
                <a:gd name="T27" fmla="*/ 0 h 107"/>
                <a:gd name="T28" fmla="*/ 171 w 288"/>
                <a:gd name="T29" fmla="*/ 5 h 107"/>
                <a:gd name="T30" fmla="*/ 171 w 288"/>
                <a:gd name="T31" fmla="*/ 5 h 107"/>
                <a:gd name="T32" fmla="*/ 158 w 288"/>
                <a:gd name="T33" fmla="*/ 18 h 107"/>
                <a:gd name="T34" fmla="*/ 151 w 288"/>
                <a:gd name="T35" fmla="*/ 25 h 107"/>
                <a:gd name="T36" fmla="*/ 133 w 288"/>
                <a:gd name="T37" fmla="*/ 35 h 107"/>
                <a:gd name="T38" fmla="*/ 136 w 288"/>
                <a:gd name="T39" fmla="*/ 40 h 107"/>
                <a:gd name="T40" fmla="*/ 136 w 288"/>
                <a:gd name="T41" fmla="*/ 47 h 107"/>
                <a:gd name="T42" fmla="*/ 129 w 288"/>
                <a:gd name="T43" fmla="*/ 46 h 107"/>
                <a:gd name="T44" fmla="*/ 122 w 288"/>
                <a:gd name="T45" fmla="*/ 40 h 107"/>
                <a:gd name="T46" fmla="*/ 121 w 288"/>
                <a:gd name="T47" fmla="*/ 41 h 107"/>
                <a:gd name="T48" fmla="*/ 108 w 288"/>
                <a:gd name="T49" fmla="*/ 47 h 107"/>
                <a:gd name="T50" fmla="*/ 103 w 288"/>
                <a:gd name="T51" fmla="*/ 47 h 107"/>
                <a:gd name="T52" fmla="*/ 94 w 288"/>
                <a:gd name="T53" fmla="*/ 47 h 107"/>
                <a:gd name="T54" fmla="*/ 88 w 288"/>
                <a:gd name="T55" fmla="*/ 48 h 107"/>
                <a:gd name="T56" fmla="*/ 78 w 288"/>
                <a:gd name="T57" fmla="*/ 47 h 107"/>
                <a:gd name="T58" fmla="*/ 68 w 288"/>
                <a:gd name="T59" fmla="*/ 41 h 107"/>
                <a:gd name="T60" fmla="*/ 62 w 288"/>
                <a:gd name="T61" fmla="*/ 48 h 107"/>
                <a:gd name="T62" fmla="*/ 63 w 288"/>
                <a:gd name="T63" fmla="*/ 49 h 107"/>
                <a:gd name="T64" fmla="*/ 60 w 288"/>
                <a:gd name="T65" fmla="*/ 54 h 107"/>
                <a:gd name="T66" fmla="*/ 56 w 288"/>
                <a:gd name="T67" fmla="*/ 51 h 107"/>
                <a:gd name="T68" fmla="*/ 41 w 288"/>
                <a:gd name="T69" fmla="*/ 51 h 107"/>
                <a:gd name="T70" fmla="*/ 33 w 288"/>
                <a:gd name="T71" fmla="*/ 53 h 107"/>
                <a:gd name="T72" fmla="*/ 22 w 288"/>
                <a:gd name="T73" fmla="*/ 63 h 107"/>
                <a:gd name="T74" fmla="*/ 12 w 288"/>
                <a:gd name="T75" fmla="*/ 63 h 107"/>
                <a:gd name="T76" fmla="*/ 8 w 288"/>
                <a:gd name="T77" fmla="*/ 92 h 107"/>
                <a:gd name="T78" fmla="*/ 0 w 288"/>
                <a:gd name="T79" fmla="*/ 106 h 107"/>
                <a:gd name="T80" fmla="*/ 56 w 288"/>
                <a:gd name="T81" fmla="*/ 107 h 107"/>
                <a:gd name="T82" fmla="*/ 264 w 288"/>
                <a:gd name="T83" fmla="*/ 94 h 107"/>
                <a:gd name="T84" fmla="*/ 265 w 288"/>
                <a:gd name="T85" fmla="*/ 94 h 107"/>
                <a:gd name="T86" fmla="*/ 271 w 288"/>
                <a:gd name="T87" fmla="*/ 90 h 107"/>
                <a:gd name="T88" fmla="*/ 288 w 288"/>
                <a:gd name="T89" fmla="*/ 81 h 107"/>
                <a:gd name="T90" fmla="*/ 288 w 288"/>
                <a:gd name="T91" fmla="*/ 76 h 107"/>
                <a:gd name="T92" fmla="*/ 288 w 288"/>
                <a:gd name="T93" fmla="*/ 71 h 107"/>
                <a:gd name="T94" fmla="*/ 286 w 288"/>
                <a:gd name="T95" fmla="*/ 68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88" h="107">
                  <a:moveTo>
                    <a:pt x="286" y="68"/>
                  </a:moveTo>
                  <a:cubicBezTo>
                    <a:pt x="285" y="67"/>
                    <a:pt x="284" y="66"/>
                    <a:pt x="284" y="65"/>
                  </a:cubicBezTo>
                  <a:cubicBezTo>
                    <a:pt x="283" y="64"/>
                    <a:pt x="283" y="64"/>
                    <a:pt x="283" y="64"/>
                  </a:cubicBezTo>
                  <a:cubicBezTo>
                    <a:pt x="282" y="65"/>
                    <a:pt x="282" y="65"/>
                    <a:pt x="282" y="65"/>
                  </a:cubicBezTo>
                  <a:cubicBezTo>
                    <a:pt x="281" y="65"/>
                    <a:pt x="281" y="65"/>
                    <a:pt x="281" y="65"/>
                  </a:cubicBezTo>
                  <a:cubicBezTo>
                    <a:pt x="280" y="65"/>
                    <a:pt x="279" y="65"/>
                    <a:pt x="279" y="64"/>
                  </a:cubicBezTo>
                  <a:cubicBezTo>
                    <a:pt x="277" y="62"/>
                    <a:pt x="276" y="61"/>
                    <a:pt x="275" y="60"/>
                  </a:cubicBezTo>
                  <a:cubicBezTo>
                    <a:pt x="274" y="59"/>
                    <a:pt x="273" y="59"/>
                    <a:pt x="272" y="58"/>
                  </a:cubicBezTo>
                  <a:cubicBezTo>
                    <a:pt x="271" y="56"/>
                    <a:pt x="271" y="56"/>
                    <a:pt x="271" y="56"/>
                  </a:cubicBezTo>
                  <a:cubicBezTo>
                    <a:pt x="270" y="51"/>
                    <a:pt x="270" y="51"/>
                    <a:pt x="270" y="51"/>
                  </a:cubicBezTo>
                  <a:cubicBezTo>
                    <a:pt x="270" y="50"/>
                    <a:pt x="270" y="50"/>
                    <a:pt x="270" y="49"/>
                  </a:cubicBezTo>
                  <a:cubicBezTo>
                    <a:pt x="270" y="47"/>
                    <a:pt x="271" y="44"/>
                    <a:pt x="271" y="42"/>
                  </a:cubicBezTo>
                  <a:cubicBezTo>
                    <a:pt x="271" y="41"/>
                    <a:pt x="271" y="39"/>
                    <a:pt x="272" y="36"/>
                  </a:cubicBezTo>
                  <a:cubicBezTo>
                    <a:pt x="274" y="32"/>
                    <a:pt x="274" y="32"/>
                    <a:pt x="274" y="32"/>
                  </a:cubicBezTo>
                  <a:cubicBezTo>
                    <a:pt x="274" y="30"/>
                    <a:pt x="274" y="30"/>
                    <a:pt x="274" y="30"/>
                  </a:cubicBezTo>
                  <a:cubicBezTo>
                    <a:pt x="272" y="28"/>
                    <a:pt x="272" y="28"/>
                    <a:pt x="272" y="28"/>
                  </a:cubicBezTo>
                  <a:cubicBezTo>
                    <a:pt x="265" y="21"/>
                    <a:pt x="265" y="21"/>
                    <a:pt x="265" y="21"/>
                  </a:cubicBezTo>
                  <a:cubicBezTo>
                    <a:pt x="252" y="21"/>
                    <a:pt x="252" y="21"/>
                    <a:pt x="252" y="21"/>
                  </a:cubicBezTo>
                  <a:cubicBezTo>
                    <a:pt x="252" y="21"/>
                    <a:pt x="246" y="21"/>
                    <a:pt x="243" y="18"/>
                  </a:cubicBezTo>
                  <a:cubicBezTo>
                    <a:pt x="242" y="18"/>
                    <a:pt x="241" y="17"/>
                    <a:pt x="240" y="17"/>
                  </a:cubicBezTo>
                  <a:cubicBezTo>
                    <a:pt x="237" y="17"/>
                    <a:pt x="235" y="18"/>
                    <a:pt x="235" y="18"/>
                  </a:cubicBezTo>
                  <a:cubicBezTo>
                    <a:pt x="232" y="18"/>
                    <a:pt x="232" y="18"/>
                    <a:pt x="232" y="18"/>
                  </a:cubicBezTo>
                  <a:cubicBezTo>
                    <a:pt x="229" y="18"/>
                    <a:pt x="228" y="13"/>
                    <a:pt x="227" y="12"/>
                  </a:cubicBezTo>
                  <a:cubicBezTo>
                    <a:pt x="203" y="12"/>
                    <a:pt x="203" y="12"/>
                    <a:pt x="203" y="12"/>
                  </a:cubicBezTo>
                  <a:cubicBezTo>
                    <a:pt x="198" y="6"/>
                    <a:pt x="198" y="6"/>
                    <a:pt x="198" y="6"/>
                  </a:cubicBezTo>
                  <a:cubicBezTo>
                    <a:pt x="193" y="0"/>
                    <a:pt x="193" y="0"/>
                    <a:pt x="193" y="0"/>
                  </a:cubicBezTo>
                  <a:cubicBezTo>
                    <a:pt x="183" y="0"/>
                    <a:pt x="183" y="0"/>
                    <a:pt x="183" y="0"/>
                  </a:cubicBezTo>
                  <a:cubicBezTo>
                    <a:pt x="183" y="0"/>
                    <a:pt x="183" y="0"/>
                    <a:pt x="183" y="0"/>
                  </a:cubicBezTo>
                  <a:cubicBezTo>
                    <a:pt x="178" y="5"/>
                    <a:pt x="178" y="5"/>
                    <a:pt x="178" y="5"/>
                  </a:cubicBezTo>
                  <a:cubicBezTo>
                    <a:pt x="171" y="5"/>
                    <a:pt x="171" y="5"/>
                    <a:pt x="171" y="5"/>
                  </a:cubicBezTo>
                  <a:cubicBezTo>
                    <a:pt x="171" y="5"/>
                    <a:pt x="171" y="5"/>
                    <a:pt x="171" y="5"/>
                  </a:cubicBezTo>
                  <a:cubicBezTo>
                    <a:pt x="171" y="5"/>
                    <a:pt x="171" y="5"/>
                    <a:pt x="171" y="5"/>
                  </a:cubicBezTo>
                  <a:cubicBezTo>
                    <a:pt x="171" y="5"/>
                    <a:pt x="165" y="9"/>
                    <a:pt x="161" y="9"/>
                  </a:cubicBezTo>
                  <a:cubicBezTo>
                    <a:pt x="157" y="10"/>
                    <a:pt x="158" y="17"/>
                    <a:pt x="158" y="18"/>
                  </a:cubicBezTo>
                  <a:cubicBezTo>
                    <a:pt x="158" y="19"/>
                    <a:pt x="158" y="19"/>
                    <a:pt x="158" y="19"/>
                  </a:cubicBezTo>
                  <a:cubicBezTo>
                    <a:pt x="151" y="25"/>
                    <a:pt x="151" y="25"/>
                    <a:pt x="151" y="25"/>
                  </a:cubicBezTo>
                  <a:cubicBezTo>
                    <a:pt x="151" y="25"/>
                    <a:pt x="144" y="30"/>
                    <a:pt x="136" y="33"/>
                  </a:cubicBezTo>
                  <a:cubicBezTo>
                    <a:pt x="134" y="34"/>
                    <a:pt x="133" y="35"/>
                    <a:pt x="133" y="35"/>
                  </a:cubicBezTo>
                  <a:cubicBezTo>
                    <a:pt x="134" y="36"/>
                    <a:pt x="134" y="36"/>
                    <a:pt x="134" y="36"/>
                  </a:cubicBezTo>
                  <a:cubicBezTo>
                    <a:pt x="136" y="37"/>
                    <a:pt x="137" y="38"/>
                    <a:pt x="136" y="40"/>
                  </a:cubicBezTo>
                  <a:cubicBezTo>
                    <a:pt x="135" y="42"/>
                    <a:pt x="135" y="44"/>
                    <a:pt x="136" y="45"/>
                  </a:cubicBezTo>
                  <a:cubicBezTo>
                    <a:pt x="136" y="47"/>
                    <a:pt x="136" y="47"/>
                    <a:pt x="136" y="47"/>
                  </a:cubicBezTo>
                  <a:cubicBezTo>
                    <a:pt x="129" y="47"/>
                    <a:pt x="129" y="47"/>
                    <a:pt x="129" y="47"/>
                  </a:cubicBezTo>
                  <a:cubicBezTo>
                    <a:pt x="129" y="46"/>
                    <a:pt x="129" y="46"/>
                    <a:pt x="129" y="46"/>
                  </a:cubicBezTo>
                  <a:cubicBezTo>
                    <a:pt x="128" y="45"/>
                    <a:pt x="126" y="42"/>
                    <a:pt x="124" y="41"/>
                  </a:cubicBezTo>
                  <a:cubicBezTo>
                    <a:pt x="123" y="40"/>
                    <a:pt x="123" y="40"/>
                    <a:pt x="122" y="40"/>
                  </a:cubicBezTo>
                  <a:cubicBezTo>
                    <a:pt x="122" y="40"/>
                    <a:pt x="121" y="40"/>
                    <a:pt x="121" y="41"/>
                  </a:cubicBezTo>
                  <a:cubicBezTo>
                    <a:pt x="121" y="41"/>
                    <a:pt x="121" y="41"/>
                    <a:pt x="121" y="41"/>
                  </a:cubicBezTo>
                  <a:cubicBezTo>
                    <a:pt x="114" y="41"/>
                    <a:pt x="114" y="41"/>
                    <a:pt x="114" y="41"/>
                  </a:cubicBezTo>
                  <a:cubicBezTo>
                    <a:pt x="108" y="47"/>
                    <a:pt x="108" y="47"/>
                    <a:pt x="108" y="47"/>
                  </a:cubicBezTo>
                  <a:cubicBezTo>
                    <a:pt x="103" y="47"/>
                    <a:pt x="103" y="47"/>
                    <a:pt x="103" y="47"/>
                  </a:cubicBezTo>
                  <a:cubicBezTo>
                    <a:pt x="103" y="47"/>
                    <a:pt x="103" y="47"/>
                    <a:pt x="103" y="47"/>
                  </a:cubicBezTo>
                  <a:cubicBezTo>
                    <a:pt x="103" y="47"/>
                    <a:pt x="101" y="47"/>
                    <a:pt x="98" y="47"/>
                  </a:cubicBezTo>
                  <a:cubicBezTo>
                    <a:pt x="97" y="47"/>
                    <a:pt x="95" y="47"/>
                    <a:pt x="94" y="47"/>
                  </a:cubicBezTo>
                  <a:cubicBezTo>
                    <a:pt x="92" y="48"/>
                    <a:pt x="91" y="48"/>
                    <a:pt x="91" y="48"/>
                  </a:cubicBezTo>
                  <a:cubicBezTo>
                    <a:pt x="88" y="48"/>
                    <a:pt x="88" y="48"/>
                    <a:pt x="88" y="48"/>
                  </a:cubicBezTo>
                  <a:cubicBezTo>
                    <a:pt x="89" y="47"/>
                    <a:pt x="89" y="47"/>
                    <a:pt x="89" y="47"/>
                  </a:cubicBezTo>
                  <a:cubicBezTo>
                    <a:pt x="78" y="47"/>
                    <a:pt x="78" y="47"/>
                    <a:pt x="78" y="47"/>
                  </a:cubicBezTo>
                  <a:cubicBezTo>
                    <a:pt x="70" y="45"/>
                    <a:pt x="70" y="45"/>
                    <a:pt x="70" y="45"/>
                  </a:cubicBezTo>
                  <a:cubicBezTo>
                    <a:pt x="68" y="41"/>
                    <a:pt x="68" y="41"/>
                    <a:pt x="68" y="41"/>
                  </a:cubicBezTo>
                  <a:cubicBezTo>
                    <a:pt x="64" y="46"/>
                    <a:pt x="64" y="46"/>
                    <a:pt x="64" y="46"/>
                  </a:cubicBezTo>
                  <a:cubicBezTo>
                    <a:pt x="63" y="47"/>
                    <a:pt x="63" y="47"/>
                    <a:pt x="62" y="48"/>
                  </a:cubicBezTo>
                  <a:cubicBezTo>
                    <a:pt x="63" y="48"/>
                    <a:pt x="63" y="48"/>
                    <a:pt x="63" y="48"/>
                  </a:cubicBezTo>
                  <a:cubicBezTo>
                    <a:pt x="63" y="49"/>
                    <a:pt x="63" y="49"/>
                    <a:pt x="63" y="49"/>
                  </a:cubicBezTo>
                  <a:cubicBezTo>
                    <a:pt x="63" y="49"/>
                    <a:pt x="63" y="50"/>
                    <a:pt x="62" y="51"/>
                  </a:cubicBezTo>
                  <a:cubicBezTo>
                    <a:pt x="62" y="53"/>
                    <a:pt x="61" y="54"/>
                    <a:pt x="60" y="54"/>
                  </a:cubicBezTo>
                  <a:cubicBezTo>
                    <a:pt x="60" y="54"/>
                    <a:pt x="60" y="54"/>
                    <a:pt x="60" y="54"/>
                  </a:cubicBezTo>
                  <a:cubicBezTo>
                    <a:pt x="58" y="54"/>
                    <a:pt x="56" y="52"/>
                    <a:pt x="56" y="51"/>
                  </a:cubicBezTo>
                  <a:cubicBezTo>
                    <a:pt x="41" y="51"/>
                    <a:pt x="41" y="51"/>
                    <a:pt x="41" y="51"/>
                  </a:cubicBezTo>
                  <a:cubicBezTo>
                    <a:pt x="41" y="51"/>
                    <a:pt x="41" y="51"/>
                    <a:pt x="41" y="51"/>
                  </a:cubicBezTo>
                  <a:cubicBezTo>
                    <a:pt x="40" y="51"/>
                    <a:pt x="40" y="51"/>
                    <a:pt x="40" y="51"/>
                  </a:cubicBezTo>
                  <a:cubicBezTo>
                    <a:pt x="37" y="52"/>
                    <a:pt x="34" y="53"/>
                    <a:pt x="33" y="53"/>
                  </a:cubicBezTo>
                  <a:cubicBezTo>
                    <a:pt x="26" y="58"/>
                    <a:pt x="26" y="58"/>
                    <a:pt x="26" y="58"/>
                  </a:cubicBezTo>
                  <a:cubicBezTo>
                    <a:pt x="22" y="63"/>
                    <a:pt x="22" y="63"/>
                    <a:pt x="22" y="63"/>
                  </a:cubicBezTo>
                  <a:cubicBezTo>
                    <a:pt x="12" y="63"/>
                    <a:pt x="12" y="63"/>
                    <a:pt x="12" y="63"/>
                  </a:cubicBezTo>
                  <a:cubicBezTo>
                    <a:pt x="12" y="63"/>
                    <a:pt x="12" y="63"/>
                    <a:pt x="12" y="63"/>
                  </a:cubicBezTo>
                  <a:cubicBezTo>
                    <a:pt x="14" y="75"/>
                    <a:pt x="14" y="75"/>
                    <a:pt x="14" y="75"/>
                  </a:cubicBezTo>
                  <a:cubicBezTo>
                    <a:pt x="17" y="85"/>
                    <a:pt x="9" y="91"/>
                    <a:pt x="8" y="92"/>
                  </a:cubicBezTo>
                  <a:cubicBezTo>
                    <a:pt x="7" y="92"/>
                    <a:pt x="7" y="92"/>
                    <a:pt x="7" y="92"/>
                  </a:cubicBezTo>
                  <a:cubicBezTo>
                    <a:pt x="0" y="106"/>
                    <a:pt x="0" y="106"/>
                    <a:pt x="0" y="106"/>
                  </a:cubicBezTo>
                  <a:cubicBezTo>
                    <a:pt x="0" y="107"/>
                    <a:pt x="0" y="107"/>
                    <a:pt x="0" y="107"/>
                  </a:cubicBezTo>
                  <a:cubicBezTo>
                    <a:pt x="56" y="107"/>
                    <a:pt x="56" y="107"/>
                    <a:pt x="56" y="107"/>
                  </a:cubicBezTo>
                  <a:cubicBezTo>
                    <a:pt x="56" y="94"/>
                    <a:pt x="56" y="94"/>
                    <a:pt x="56" y="94"/>
                  </a:cubicBezTo>
                  <a:cubicBezTo>
                    <a:pt x="264" y="94"/>
                    <a:pt x="264" y="94"/>
                    <a:pt x="264" y="94"/>
                  </a:cubicBezTo>
                  <a:cubicBezTo>
                    <a:pt x="265" y="94"/>
                    <a:pt x="265" y="94"/>
                    <a:pt x="265" y="94"/>
                  </a:cubicBezTo>
                  <a:cubicBezTo>
                    <a:pt x="265" y="94"/>
                    <a:pt x="265" y="94"/>
                    <a:pt x="265" y="94"/>
                  </a:cubicBezTo>
                  <a:cubicBezTo>
                    <a:pt x="267" y="93"/>
                    <a:pt x="267" y="93"/>
                    <a:pt x="267" y="93"/>
                  </a:cubicBezTo>
                  <a:cubicBezTo>
                    <a:pt x="268" y="92"/>
                    <a:pt x="270" y="90"/>
                    <a:pt x="271" y="90"/>
                  </a:cubicBezTo>
                  <a:cubicBezTo>
                    <a:pt x="274" y="88"/>
                    <a:pt x="277" y="86"/>
                    <a:pt x="278" y="85"/>
                  </a:cubicBezTo>
                  <a:cubicBezTo>
                    <a:pt x="288" y="81"/>
                    <a:pt x="288" y="81"/>
                    <a:pt x="288" y="81"/>
                  </a:cubicBezTo>
                  <a:cubicBezTo>
                    <a:pt x="287" y="80"/>
                    <a:pt x="287" y="80"/>
                    <a:pt x="287" y="80"/>
                  </a:cubicBezTo>
                  <a:cubicBezTo>
                    <a:pt x="287" y="79"/>
                    <a:pt x="287" y="77"/>
                    <a:pt x="288" y="76"/>
                  </a:cubicBezTo>
                  <a:cubicBezTo>
                    <a:pt x="288" y="74"/>
                    <a:pt x="288" y="74"/>
                    <a:pt x="288" y="73"/>
                  </a:cubicBezTo>
                  <a:cubicBezTo>
                    <a:pt x="288" y="72"/>
                    <a:pt x="288" y="72"/>
                    <a:pt x="288" y="71"/>
                  </a:cubicBezTo>
                  <a:cubicBezTo>
                    <a:pt x="288" y="71"/>
                    <a:pt x="288" y="71"/>
                    <a:pt x="288" y="71"/>
                  </a:cubicBezTo>
                  <a:cubicBezTo>
                    <a:pt x="288" y="70"/>
                    <a:pt x="287" y="69"/>
                    <a:pt x="286" y="68"/>
                  </a:cubicBezTo>
                  <a:close/>
                </a:path>
              </a:pathLst>
            </a:custGeom>
            <a:solidFill>
              <a:srgbClr val="92D050"/>
            </a:solidFill>
            <a:ln>
              <a:solidFill>
                <a:schemeClr val="tx1"/>
              </a:solidFill>
            </a:ln>
          </p:spPr>
          <p:txBody>
            <a:bodyPr/>
            <a:lstStyle/>
            <a:p>
              <a:pPr>
                <a:defRPr/>
              </a:pPr>
              <a:endParaRPr lang="en-GB" dirty="0">
                <a:solidFill>
                  <a:prstClr val="black"/>
                </a:solidFill>
                <a:latin typeface="Arial" pitchFamily="34" charset="0"/>
                <a:ea typeface="ＭＳ Ｐゴシック"/>
                <a:cs typeface="ＭＳ Ｐゴシック"/>
              </a:endParaRPr>
            </a:p>
          </p:txBody>
        </p:sp>
        <p:sp>
          <p:nvSpPr>
            <p:cNvPr id="38" name="Freeform 35"/>
            <p:cNvSpPr>
              <a:spLocks/>
            </p:cNvSpPr>
            <p:nvPr/>
          </p:nvSpPr>
          <p:spPr bwMode="auto">
            <a:xfrm>
              <a:off x="2355692" y="2290626"/>
              <a:ext cx="439278" cy="282138"/>
            </a:xfrm>
            <a:custGeom>
              <a:avLst/>
              <a:gdLst>
                <a:gd name="T0" fmla="*/ 0 w 246"/>
                <a:gd name="T1" fmla="*/ 40 h 158"/>
                <a:gd name="T2" fmla="*/ 0 w 246"/>
                <a:gd name="T3" fmla="*/ 40 h 158"/>
                <a:gd name="T4" fmla="*/ 12 w 246"/>
                <a:gd name="T5" fmla="*/ 59 h 158"/>
                <a:gd name="T6" fmla="*/ 12 w 246"/>
                <a:gd name="T7" fmla="*/ 89 h 158"/>
                <a:gd name="T8" fmla="*/ 24 w 246"/>
                <a:gd name="T9" fmla="*/ 94 h 158"/>
                <a:gd name="T10" fmla="*/ 24 w 246"/>
                <a:gd name="T11" fmla="*/ 120 h 158"/>
                <a:gd name="T12" fmla="*/ 26 w 246"/>
                <a:gd name="T13" fmla="*/ 138 h 158"/>
                <a:gd name="T14" fmla="*/ 26 w 246"/>
                <a:gd name="T15" fmla="*/ 139 h 158"/>
                <a:gd name="T16" fmla="*/ 26 w 246"/>
                <a:gd name="T17" fmla="*/ 139 h 158"/>
                <a:gd name="T18" fmla="*/ 26 w 246"/>
                <a:gd name="T19" fmla="*/ 139 h 158"/>
                <a:gd name="T20" fmla="*/ 188 w 246"/>
                <a:gd name="T21" fmla="*/ 139 h 158"/>
                <a:gd name="T22" fmla="*/ 195 w 246"/>
                <a:gd name="T23" fmla="*/ 158 h 158"/>
                <a:gd name="T24" fmla="*/ 195 w 246"/>
                <a:gd name="T25" fmla="*/ 158 h 158"/>
                <a:gd name="T26" fmla="*/ 210 w 246"/>
                <a:gd name="T27" fmla="*/ 139 h 158"/>
                <a:gd name="T28" fmla="*/ 215 w 246"/>
                <a:gd name="T29" fmla="*/ 118 h 158"/>
                <a:gd name="T30" fmla="*/ 224 w 246"/>
                <a:gd name="T31" fmla="*/ 101 h 158"/>
                <a:gd name="T32" fmla="*/ 234 w 246"/>
                <a:gd name="T33" fmla="*/ 89 h 158"/>
                <a:gd name="T34" fmla="*/ 246 w 246"/>
                <a:gd name="T35" fmla="*/ 68 h 158"/>
                <a:gd name="T36" fmla="*/ 234 w 246"/>
                <a:gd name="T37" fmla="*/ 56 h 158"/>
                <a:gd name="T38" fmla="*/ 228 w 246"/>
                <a:gd name="T39" fmla="*/ 49 h 158"/>
                <a:gd name="T40" fmla="*/ 228 w 246"/>
                <a:gd name="T41" fmla="*/ 49 h 158"/>
                <a:gd name="T42" fmla="*/ 224 w 246"/>
                <a:gd name="T43" fmla="*/ 44 h 158"/>
                <a:gd name="T44" fmla="*/ 212 w 246"/>
                <a:gd name="T45" fmla="*/ 25 h 158"/>
                <a:gd name="T46" fmla="*/ 205 w 246"/>
                <a:gd name="T47" fmla="*/ 14 h 158"/>
                <a:gd name="T48" fmla="*/ 205 w 246"/>
                <a:gd name="T49" fmla="*/ 14 h 158"/>
                <a:gd name="T50" fmla="*/ 203 w 246"/>
                <a:gd name="T51" fmla="*/ 0 h 158"/>
                <a:gd name="T52" fmla="*/ 13 w 246"/>
                <a:gd name="T53" fmla="*/ 0 h 158"/>
                <a:gd name="T54" fmla="*/ 13 w 246"/>
                <a:gd name="T55" fmla="*/ 27 h 158"/>
                <a:gd name="T56" fmla="*/ 0 w 246"/>
                <a:gd name="T57" fmla="*/ 40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46" h="158">
                  <a:moveTo>
                    <a:pt x="0" y="40"/>
                  </a:moveTo>
                  <a:cubicBezTo>
                    <a:pt x="0" y="40"/>
                    <a:pt x="0" y="40"/>
                    <a:pt x="0" y="40"/>
                  </a:cubicBezTo>
                  <a:cubicBezTo>
                    <a:pt x="12" y="59"/>
                    <a:pt x="12" y="59"/>
                    <a:pt x="12" y="59"/>
                  </a:cubicBezTo>
                  <a:cubicBezTo>
                    <a:pt x="12" y="89"/>
                    <a:pt x="12" y="89"/>
                    <a:pt x="12" y="89"/>
                  </a:cubicBezTo>
                  <a:cubicBezTo>
                    <a:pt x="24" y="94"/>
                    <a:pt x="24" y="94"/>
                    <a:pt x="24" y="94"/>
                  </a:cubicBezTo>
                  <a:cubicBezTo>
                    <a:pt x="24" y="120"/>
                    <a:pt x="24" y="120"/>
                    <a:pt x="24" y="120"/>
                  </a:cubicBezTo>
                  <a:cubicBezTo>
                    <a:pt x="26" y="138"/>
                    <a:pt x="26" y="138"/>
                    <a:pt x="26" y="138"/>
                  </a:cubicBezTo>
                  <a:cubicBezTo>
                    <a:pt x="26" y="139"/>
                    <a:pt x="26" y="139"/>
                    <a:pt x="26" y="139"/>
                  </a:cubicBezTo>
                  <a:cubicBezTo>
                    <a:pt x="26" y="139"/>
                    <a:pt x="26" y="139"/>
                    <a:pt x="26" y="139"/>
                  </a:cubicBezTo>
                  <a:cubicBezTo>
                    <a:pt x="26" y="139"/>
                    <a:pt x="26" y="139"/>
                    <a:pt x="26" y="139"/>
                  </a:cubicBezTo>
                  <a:cubicBezTo>
                    <a:pt x="188" y="139"/>
                    <a:pt x="188" y="139"/>
                    <a:pt x="188" y="139"/>
                  </a:cubicBezTo>
                  <a:cubicBezTo>
                    <a:pt x="195" y="158"/>
                    <a:pt x="195" y="158"/>
                    <a:pt x="195" y="158"/>
                  </a:cubicBezTo>
                  <a:cubicBezTo>
                    <a:pt x="195" y="158"/>
                    <a:pt x="195" y="158"/>
                    <a:pt x="195" y="158"/>
                  </a:cubicBezTo>
                  <a:cubicBezTo>
                    <a:pt x="210" y="139"/>
                    <a:pt x="210" y="139"/>
                    <a:pt x="210" y="139"/>
                  </a:cubicBezTo>
                  <a:cubicBezTo>
                    <a:pt x="215" y="118"/>
                    <a:pt x="215" y="118"/>
                    <a:pt x="215" y="118"/>
                  </a:cubicBezTo>
                  <a:cubicBezTo>
                    <a:pt x="224" y="101"/>
                    <a:pt x="224" y="101"/>
                    <a:pt x="224" y="101"/>
                  </a:cubicBezTo>
                  <a:cubicBezTo>
                    <a:pt x="234" y="89"/>
                    <a:pt x="234" y="89"/>
                    <a:pt x="234" y="89"/>
                  </a:cubicBezTo>
                  <a:cubicBezTo>
                    <a:pt x="246" y="68"/>
                    <a:pt x="246" y="68"/>
                    <a:pt x="246" y="68"/>
                  </a:cubicBezTo>
                  <a:cubicBezTo>
                    <a:pt x="234" y="56"/>
                    <a:pt x="234" y="56"/>
                    <a:pt x="234" y="56"/>
                  </a:cubicBezTo>
                  <a:cubicBezTo>
                    <a:pt x="228" y="49"/>
                    <a:pt x="228" y="49"/>
                    <a:pt x="228" y="49"/>
                  </a:cubicBezTo>
                  <a:cubicBezTo>
                    <a:pt x="228" y="49"/>
                    <a:pt x="228" y="49"/>
                    <a:pt x="228" y="49"/>
                  </a:cubicBezTo>
                  <a:cubicBezTo>
                    <a:pt x="224" y="44"/>
                    <a:pt x="224" y="44"/>
                    <a:pt x="224" y="44"/>
                  </a:cubicBezTo>
                  <a:cubicBezTo>
                    <a:pt x="212" y="25"/>
                    <a:pt x="212" y="25"/>
                    <a:pt x="212" y="25"/>
                  </a:cubicBezTo>
                  <a:cubicBezTo>
                    <a:pt x="205" y="14"/>
                    <a:pt x="205" y="14"/>
                    <a:pt x="205" y="14"/>
                  </a:cubicBezTo>
                  <a:cubicBezTo>
                    <a:pt x="205" y="14"/>
                    <a:pt x="205" y="14"/>
                    <a:pt x="205" y="14"/>
                  </a:cubicBezTo>
                  <a:cubicBezTo>
                    <a:pt x="205" y="12"/>
                    <a:pt x="204" y="6"/>
                    <a:pt x="203" y="0"/>
                  </a:cubicBezTo>
                  <a:cubicBezTo>
                    <a:pt x="13" y="0"/>
                    <a:pt x="13" y="0"/>
                    <a:pt x="13" y="0"/>
                  </a:cubicBezTo>
                  <a:cubicBezTo>
                    <a:pt x="13" y="27"/>
                    <a:pt x="13" y="27"/>
                    <a:pt x="13" y="27"/>
                  </a:cubicBezTo>
                  <a:lnTo>
                    <a:pt x="0" y="40"/>
                  </a:lnTo>
                  <a:close/>
                </a:path>
              </a:pathLst>
            </a:custGeom>
            <a:solidFill>
              <a:srgbClr val="92D050"/>
            </a:solidFill>
            <a:ln w="9525">
              <a:solidFill>
                <a:schemeClr val="tx1"/>
              </a:solidFill>
              <a:round/>
              <a:headEnd/>
              <a:tailEnd/>
            </a:ln>
            <a:extLst/>
          </p:spPr>
          <p:txBody>
            <a:bodyPr/>
            <a:lstStyle/>
            <a:p>
              <a:pPr>
                <a:defRPr/>
              </a:pPr>
              <a:endParaRPr lang="en-GB" dirty="0">
                <a:solidFill>
                  <a:prstClr val="black"/>
                </a:solidFill>
                <a:latin typeface="Arial" pitchFamily="34" charset="0"/>
                <a:ea typeface="ＭＳ Ｐゴシック"/>
                <a:cs typeface="ＭＳ Ｐゴシック"/>
              </a:endParaRPr>
            </a:p>
          </p:txBody>
        </p:sp>
        <p:sp>
          <p:nvSpPr>
            <p:cNvPr id="39" name="Freeform 36"/>
            <p:cNvSpPr>
              <a:spLocks/>
            </p:cNvSpPr>
            <p:nvPr/>
          </p:nvSpPr>
          <p:spPr bwMode="auto">
            <a:xfrm>
              <a:off x="1843200" y="2074558"/>
              <a:ext cx="535705" cy="287495"/>
            </a:xfrm>
            <a:custGeom>
              <a:avLst/>
              <a:gdLst>
                <a:gd name="T0" fmla="*/ 0 w 600"/>
                <a:gd name="T1" fmla="*/ 272 h 322"/>
                <a:gd name="T2" fmla="*/ 416 w 600"/>
                <a:gd name="T3" fmla="*/ 272 h 322"/>
                <a:gd name="T4" fmla="*/ 444 w 600"/>
                <a:gd name="T5" fmla="*/ 294 h 322"/>
                <a:gd name="T6" fmla="*/ 526 w 600"/>
                <a:gd name="T7" fmla="*/ 294 h 322"/>
                <a:gd name="T8" fmla="*/ 550 w 600"/>
                <a:gd name="T9" fmla="*/ 312 h 322"/>
                <a:gd name="T10" fmla="*/ 574 w 600"/>
                <a:gd name="T11" fmla="*/ 322 h 322"/>
                <a:gd name="T12" fmla="*/ 574 w 600"/>
                <a:gd name="T13" fmla="*/ 322 h 322"/>
                <a:gd name="T14" fmla="*/ 600 w 600"/>
                <a:gd name="T15" fmla="*/ 296 h 322"/>
                <a:gd name="T16" fmla="*/ 600 w 600"/>
                <a:gd name="T17" fmla="*/ 242 h 322"/>
                <a:gd name="T18" fmla="*/ 598 w 600"/>
                <a:gd name="T19" fmla="*/ 242 h 322"/>
                <a:gd name="T20" fmla="*/ 598 w 600"/>
                <a:gd name="T21" fmla="*/ 240 h 322"/>
                <a:gd name="T22" fmla="*/ 598 w 600"/>
                <a:gd name="T23" fmla="*/ 104 h 322"/>
                <a:gd name="T24" fmla="*/ 574 w 600"/>
                <a:gd name="T25" fmla="*/ 76 h 322"/>
                <a:gd name="T26" fmla="*/ 574 w 600"/>
                <a:gd name="T27" fmla="*/ 0 h 322"/>
                <a:gd name="T28" fmla="*/ 2 w 600"/>
                <a:gd name="T29" fmla="*/ 0 h 322"/>
                <a:gd name="T30" fmla="*/ 2 w 600"/>
                <a:gd name="T31" fmla="*/ 98 h 322"/>
                <a:gd name="T32" fmla="*/ 2 w 600"/>
                <a:gd name="T33" fmla="*/ 100 h 322"/>
                <a:gd name="T34" fmla="*/ 0 w 600"/>
                <a:gd name="T35" fmla="*/ 100 h 322"/>
                <a:gd name="T36" fmla="*/ 0 w 600"/>
                <a:gd name="T37" fmla="*/ 270 h 322"/>
                <a:gd name="T38" fmla="*/ 0 w 600"/>
                <a:gd name="T39" fmla="*/ 272 h 322"/>
                <a:gd name="T40" fmla="*/ 0 w 600"/>
                <a:gd name="T41" fmla="*/ 272 h 3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00" h="322">
                  <a:moveTo>
                    <a:pt x="0" y="272"/>
                  </a:moveTo>
                  <a:lnTo>
                    <a:pt x="416" y="272"/>
                  </a:lnTo>
                  <a:lnTo>
                    <a:pt x="444" y="294"/>
                  </a:lnTo>
                  <a:lnTo>
                    <a:pt x="526" y="294"/>
                  </a:lnTo>
                  <a:lnTo>
                    <a:pt x="550" y="312"/>
                  </a:lnTo>
                  <a:lnTo>
                    <a:pt x="574" y="322"/>
                  </a:lnTo>
                  <a:lnTo>
                    <a:pt x="574" y="322"/>
                  </a:lnTo>
                  <a:lnTo>
                    <a:pt x="600" y="296"/>
                  </a:lnTo>
                  <a:lnTo>
                    <a:pt x="600" y="242"/>
                  </a:lnTo>
                  <a:lnTo>
                    <a:pt x="598" y="242"/>
                  </a:lnTo>
                  <a:lnTo>
                    <a:pt x="598" y="240"/>
                  </a:lnTo>
                  <a:lnTo>
                    <a:pt x="598" y="104"/>
                  </a:lnTo>
                  <a:lnTo>
                    <a:pt x="574" y="76"/>
                  </a:lnTo>
                  <a:lnTo>
                    <a:pt x="574" y="0"/>
                  </a:lnTo>
                  <a:lnTo>
                    <a:pt x="2" y="0"/>
                  </a:lnTo>
                  <a:lnTo>
                    <a:pt x="2" y="98"/>
                  </a:lnTo>
                  <a:lnTo>
                    <a:pt x="2" y="100"/>
                  </a:lnTo>
                  <a:lnTo>
                    <a:pt x="0" y="100"/>
                  </a:lnTo>
                  <a:lnTo>
                    <a:pt x="0" y="270"/>
                  </a:lnTo>
                  <a:lnTo>
                    <a:pt x="0" y="272"/>
                  </a:lnTo>
                  <a:lnTo>
                    <a:pt x="0" y="272"/>
                  </a:lnTo>
                  <a:close/>
                </a:path>
              </a:pathLst>
            </a:custGeom>
            <a:solidFill>
              <a:srgbClr val="084A9C"/>
            </a:solidFill>
            <a:ln>
              <a:solidFill>
                <a:schemeClr val="tx1"/>
              </a:solidFill>
            </a:ln>
          </p:spPr>
          <p:txBody>
            <a:bodyPr/>
            <a:lstStyle/>
            <a:p>
              <a:pPr>
                <a:defRPr/>
              </a:pPr>
              <a:endParaRPr lang="en-GB" dirty="0">
                <a:solidFill>
                  <a:prstClr val="black"/>
                </a:solidFill>
                <a:latin typeface="Arial" pitchFamily="34" charset="0"/>
                <a:ea typeface="ＭＳ Ｐゴシック"/>
                <a:cs typeface="ＭＳ Ｐゴシック"/>
              </a:endParaRPr>
            </a:p>
          </p:txBody>
        </p:sp>
        <p:sp>
          <p:nvSpPr>
            <p:cNvPr id="40" name="Freeform 37"/>
            <p:cNvSpPr>
              <a:spLocks/>
            </p:cNvSpPr>
            <p:nvPr/>
          </p:nvSpPr>
          <p:spPr bwMode="auto">
            <a:xfrm>
              <a:off x="3999415" y="2201342"/>
              <a:ext cx="108927" cy="196425"/>
            </a:xfrm>
            <a:custGeom>
              <a:avLst/>
              <a:gdLst>
                <a:gd name="T0" fmla="*/ 7 w 61"/>
                <a:gd name="T1" fmla="*/ 98 h 110"/>
                <a:gd name="T2" fmla="*/ 7 w 61"/>
                <a:gd name="T3" fmla="*/ 98 h 110"/>
                <a:gd name="T4" fmla="*/ 4 w 61"/>
                <a:gd name="T5" fmla="*/ 108 h 110"/>
                <a:gd name="T6" fmla="*/ 4 w 61"/>
                <a:gd name="T7" fmla="*/ 110 h 110"/>
                <a:gd name="T8" fmla="*/ 23 w 61"/>
                <a:gd name="T9" fmla="*/ 110 h 110"/>
                <a:gd name="T10" fmla="*/ 23 w 61"/>
                <a:gd name="T11" fmla="*/ 102 h 110"/>
                <a:gd name="T12" fmla="*/ 24 w 61"/>
                <a:gd name="T13" fmla="*/ 102 h 110"/>
                <a:gd name="T14" fmla="*/ 30 w 61"/>
                <a:gd name="T15" fmla="*/ 95 h 110"/>
                <a:gd name="T16" fmla="*/ 30 w 61"/>
                <a:gd name="T17" fmla="*/ 94 h 110"/>
                <a:gd name="T18" fmla="*/ 30 w 61"/>
                <a:gd name="T19" fmla="*/ 94 h 110"/>
                <a:gd name="T20" fmla="*/ 31 w 61"/>
                <a:gd name="T21" fmla="*/ 94 h 110"/>
                <a:gd name="T22" fmla="*/ 31 w 61"/>
                <a:gd name="T23" fmla="*/ 94 h 110"/>
                <a:gd name="T24" fmla="*/ 31 w 61"/>
                <a:gd name="T25" fmla="*/ 93 h 110"/>
                <a:gd name="T26" fmla="*/ 32 w 61"/>
                <a:gd name="T27" fmla="*/ 90 h 110"/>
                <a:gd name="T28" fmla="*/ 33 w 61"/>
                <a:gd name="T29" fmla="*/ 85 h 110"/>
                <a:gd name="T30" fmla="*/ 33 w 61"/>
                <a:gd name="T31" fmla="*/ 85 h 110"/>
                <a:gd name="T32" fmla="*/ 33 w 61"/>
                <a:gd name="T33" fmla="*/ 84 h 110"/>
                <a:gd name="T34" fmla="*/ 33 w 61"/>
                <a:gd name="T35" fmla="*/ 84 h 110"/>
                <a:gd name="T36" fmla="*/ 32 w 61"/>
                <a:gd name="T37" fmla="*/ 84 h 110"/>
                <a:gd name="T38" fmla="*/ 33 w 61"/>
                <a:gd name="T39" fmla="*/ 84 h 110"/>
                <a:gd name="T40" fmla="*/ 33 w 61"/>
                <a:gd name="T41" fmla="*/ 81 h 110"/>
                <a:gd name="T42" fmla="*/ 33 w 61"/>
                <a:gd name="T43" fmla="*/ 68 h 110"/>
                <a:gd name="T44" fmla="*/ 31 w 61"/>
                <a:gd name="T45" fmla="*/ 67 h 110"/>
                <a:gd name="T46" fmla="*/ 30 w 61"/>
                <a:gd name="T47" fmla="*/ 67 h 110"/>
                <a:gd name="T48" fmla="*/ 30 w 61"/>
                <a:gd name="T49" fmla="*/ 67 h 110"/>
                <a:gd name="T50" fmla="*/ 33 w 61"/>
                <a:gd name="T51" fmla="*/ 63 h 110"/>
                <a:gd name="T52" fmla="*/ 38 w 61"/>
                <a:gd name="T53" fmla="*/ 55 h 110"/>
                <a:gd name="T54" fmla="*/ 38 w 61"/>
                <a:gd name="T55" fmla="*/ 54 h 110"/>
                <a:gd name="T56" fmla="*/ 44 w 61"/>
                <a:gd name="T57" fmla="*/ 43 h 110"/>
                <a:gd name="T58" fmla="*/ 42 w 61"/>
                <a:gd name="T59" fmla="*/ 42 h 110"/>
                <a:gd name="T60" fmla="*/ 44 w 61"/>
                <a:gd name="T61" fmla="*/ 38 h 110"/>
                <a:gd name="T62" fmla="*/ 49 w 61"/>
                <a:gd name="T63" fmla="*/ 31 h 110"/>
                <a:gd name="T64" fmla="*/ 49 w 61"/>
                <a:gd name="T65" fmla="*/ 30 h 110"/>
                <a:gd name="T66" fmla="*/ 54 w 61"/>
                <a:gd name="T67" fmla="*/ 24 h 110"/>
                <a:gd name="T68" fmla="*/ 54 w 61"/>
                <a:gd name="T69" fmla="*/ 18 h 110"/>
                <a:gd name="T70" fmla="*/ 55 w 61"/>
                <a:gd name="T71" fmla="*/ 18 h 110"/>
                <a:gd name="T72" fmla="*/ 61 w 61"/>
                <a:gd name="T73" fmla="*/ 12 h 110"/>
                <a:gd name="T74" fmla="*/ 61 w 61"/>
                <a:gd name="T75" fmla="*/ 0 h 110"/>
                <a:gd name="T76" fmla="*/ 60 w 61"/>
                <a:gd name="T77" fmla="*/ 0 h 110"/>
                <a:gd name="T78" fmla="*/ 60 w 61"/>
                <a:gd name="T79" fmla="*/ 2 h 110"/>
                <a:gd name="T80" fmla="*/ 1 w 61"/>
                <a:gd name="T81" fmla="*/ 2 h 110"/>
                <a:gd name="T82" fmla="*/ 0 w 61"/>
                <a:gd name="T83" fmla="*/ 2 h 110"/>
                <a:gd name="T84" fmla="*/ 0 w 61"/>
                <a:gd name="T85" fmla="*/ 87 h 110"/>
                <a:gd name="T86" fmla="*/ 7 w 61"/>
                <a:gd name="T87" fmla="*/ 98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61" h="110">
                  <a:moveTo>
                    <a:pt x="7" y="98"/>
                  </a:moveTo>
                  <a:cubicBezTo>
                    <a:pt x="7" y="98"/>
                    <a:pt x="7" y="98"/>
                    <a:pt x="7" y="98"/>
                  </a:cubicBezTo>
                  <a:cubicBezTo>
                    <a:pt x="6" y="100"/>
                    <a:pt x="5" y="104"/>
                    <a:pt x="4" y="108"/>
                  </a:cubicBezTo>
                  <a:cubicBezTo>
                    <a:pt x="4" y="110"/>
                    <a:pt x="4" y="110"/>
                    <a:pt x="4" y="110"/>
                  </a:cubicBezTo>
                  <a:cubicBezTo>
                    <a:pt x="23" y="110"/>
                    <a:pt x="23" y="110"/>
                    <a:pt x="23" y="110"/>
                  </a:cubicBezTo>
                  <a:cubicBezTo>
                    <a:pt x="23" y="102"/>
                    <a:pt x="23" y="102"/>
                    <a:pt x="23" y="102"/>
                  </a:cubicBezTo>
                  <a:cubicBezTo>
                    <a:pt x="24" y="102"/>
                    <a:pt x="24" y="102"/>
                    <a:pt x="24" y="102"/>
                  </a:cubicBezTo>
                  <a:cubicBezTo>
                    <a:pt x="25" y="101"/>
                    <a:pt x="28" y="99"/>
                    <a:pt x="30" y="95"/>
                  </a:cubicBezTo>
                  <a:cubicBezTo>
                    <a:pt x="30" y="95"/>
                    <a:pt x="30" y="95"/>
                    <a:pt x="30" y="94"/>
                  </a:cubicBezTo>
                  <a:cubicBezTo>
                    <a:pt x="30" y="94"/>
                    <a:pt x="30" y="94"/>
                    <a:pt x="30" y="94"/>
                  </a:cubicBezTo>
                  <a:cubicBezTo>
                    <a:pt x="31" y="94"/>
                    <a:pt x="31" y="94"/>
                    <a:pt x="31" y="94"/>
                  </a:cubicBezTo>
                  <a:cubicBezTo>
                    <a:pt x="31" y="94"/>
                    <a:pt x="31" y="94"/>
                    <a:pt x="31" y="94"/>
                  </a:cubicBezTo>
                  <a:cubicBezTo>
                    <a:pt x="31" y="93"/>
                    <a:pt x="31" y="93"/>
                    <a:pt x="31" y="93"/>
                  </a:cubicBezTo>
                  <a:cubicBezTo>
                    <a:pt x="31" y="93"/>
                    <a:pt x="32" y="91"/>
                    <a:pt x="32" y="90"/>
                  </a:cubicBezTo>
                  <a:cubicBezTo>
                    <a:pt x="32" y="87"/>
                    <a:pt x="32" y="86"/>
                    <a:pt x="33" y="85"/>
                  </a:cubicBezTo>
                  <a:cubicBezTo>
                    <a:pt x="33" y="85"/>
                    <a:pt x="33" y="85"/>
                    <a:pt x="33" y="85"/>
                  </a:cubicBezTo>
                  <a:cubicBezTo>
                    <a:pt x="33" y="84"/>
                    <a:pt x="33" y="84"/>
                    <a:pt x="33" y="84"/>
                  </a:cubicBezTo>
                  <a:cubicBezTo>
                    <a:pt x="33" y="84"/>
                    <a:pt x="33" y="84"/>
                    <a:pt x="33" y="84"/>
                  </a:cubicBezTo>
                  <a:cubicBezTo>
                    <a:pt x="32" y="84"/>
                    <a:pt x="32" y="84"/>
                    <a:pt x="32" y="84"/>
                  </a:cubicBezTo>
                  <a:cubicBezTo>
                    <a:pt x="33" y="84"/>
                    <a:pt x="33" y="84"/>
                    <a:pt x="33" y="84"/>
                  </a:cubicBezTo>
                  <a:cubicBezTo>
                    <a:pt x="33" y="83"/>
                    <a:pt x="33" y="82"/>
                    <a:pt x="33" y="81"/>
                  </a:cubicBezTo>
                  <a:cubicBezTo>
                    <a:pt x="33" y="68"/>
                    <a:pt x="33" y="68"/>
                    <a:pt x="33" y="68"/>
                  </a:cubicBezTo>
                  <a:cubicBezTo>
                    <a:pt x="32" y="68"/>
                    <a:pt x="31" y="68"/>
                    <a:pt x="31" y="67"/>
                  </a:cubicBezTo>
                  <a:cubicBezTo>
                    <a:pt x="30" y="67"/>
                    <a:pt x="30" y="67"/>
                    <a:pt x="30" y="67"/>
                  </a:cubicBezTo>
                  <a:cubicBezTo>
                    <a:pt x="30" y="67"/>
                    <a:pt x="30" y="67"/>
                    <a:pt x="30" y="67"/>
                  </a:cubicBezTo>
                  <a:cubicBezTo>
                    <a:pt x="30" y="66"/>
                    <a:pt x="31" y="65"/>
                    <a:pt x="33" y="63"/>
                  </a:cubicBezTo>
                  <a:cubicBezTo>
                    <a:pt x="38" y="59"/>
                    <a:pt x="38" y="55"/>
                    <a:pt x="38" y="55"/>
                  </a:cubicBezTo>
                  <a:cubicBezTo>
                    <a:pt x="38" y="54"/>
                    <a:pt x="38" y="54"/>
                    <a:pt x="38" y="54"/>
                  </a:cubicBezTo>
                  <a:cubicBezTo>
                    <a:pt x="44" y="43"/>
                    <a:pt x="44" y="43"/>
                    <a:pt x="44" y="43"/>
                  </a:cubicBezTo>
                  <a:cubicBezTo>
                    <a:pt x="43" y="43"/>
                    <a:pt x="42" y="43"/>
                    <a:pt x="42" y="42"/>
                  </a:cubicBezTo>
                  <a:cubicBezTo>
                    <a:pt x="42" y="41"/>
                    <a:pt x="42" y="40"/>
                    <a:pt x="44" y="38"/>
                  </a:cubicBezTo>
                  <a:cubicBezTo>
                    <a:pt x="47" y="35"/>
                    <a:pt x="49" y="32"/>
                    <a:pt x="49" y="31"/>
                  </a:cubicBezTo>
                  <a:cubicBezTo>
                    <a:pt x="49" y="30"/>
                    <a:pt x="49" y="30"/>
                    <a:pt x="49" y="30"/>
                  </a:cubicBezTo>
                  <a:cubicBezTo>
                    <a:pt x="54" y="24"/>
                    <a:pt x="54" y="24"/>
                    <a:pt x="54" y="24"/>
                  </a:cubicBezTo>
                  <a:cubicBezTo>
                    <a:pt x="54" y="18"/>
                    <a:pt x="54" y="18"/>
                    <a:pt x="54" y="18"/>
                  </a:cubicBezTo>
                  <a:cubicBezTo>
                    <a:pt x="55" y="18"/>
                    <a:pt x="55" y="18"/>
                    <a:pt x="55" y="18"/>
                  </a:cubicBezTo>
                  <a:cubicBezTo>
                    <a:pt x="58" y="16"/>
                    <a:pt x="61" y="14"/>
                    <a:pt x="61" y="12"/>
                  </a:cubicBezTo>
                  <a:cubicBezTo>
                    <a:pt x="61" y="0"/>
                    <a:pt x="61" y="0"/>
                    <a:pt x="61" y="0"/>
                  </a:cubicBezTo>
                  <a:cubicBezTo>
                    <a:pt x="60" y="0"/>
                    <a:pt x="60" y="0"/>
                    <a:pt x="60" y="0"/>
                  </a:cubicBezTo>
                  <a:cubicBezTo>
                    <a:pt x="60" y="2"/>
                    <a:pt x="60" y="2"/>
                    <a:pt x="60" y="2"/>
                  </a:cubicBezTo>
                  <a:cubicBezTo>
                    <a:pt x="1" y="2"/>
                    <a:pt x="1" y="2"/>
                    <a:pt x="1" y="2"/>
                  </a:cubicBezTo>
                  <a:cubicBezTo>
                    <a:pt x="0" y="2"/>
                    <a:pt x="0" y="2"/>
                    <a:pt x="0" y="2"/>
                  </a:cubicBezTo>
                  <a:cubicBezTo>
                    <a:pt x="0" y="87"/>
                    <a:pt x="0" y="87"/>
                    <a:pt x="0" y="87"/>
                  </a:cubicBezTo>
                  <a:lnTo>
                    <a:pt x="7" y="98"/>
                  </a:lnTo>
                  <a:close/>
                </a:path>
              </a:pathLst>
            </a:custGeom>
            <a:solidFill>
              <a:srgbClr val="92D050"/>
            </a:solidFill>
            <a:ln>
              <a:solidFill>
                <a:schemeClr val="tx1"/>
              </a:solidFill>
            </a:ln>
          </p:spPr>
          <p:txBody>
            <a:bodyPr/>
            <a:lstStyle/>
            <a:p>
              <a:pPr>
                <a:defRPr/>
              </a:pPr>
              <a:endParaRPr lang="en-GB" dirty="0">
                <a:solidFill>
                  <a:prstClr val="black"/>
                </a:solidFill>
                <a:latin typeface="Arial" pitchFamily="34" charset="0"/>
                <a:ea typeface="ＭＳ Ｐゴシック"/>
                <a:cs typeface="ＭＳ Ｐゴシック"/>
              </a:endParaRPr>
            </a:p>
          </p:txBody>
        </p:sp>
        <p:sp>
          <p:nvSpPr>
            <p:cNvPr id="41" name="Freeform 38"/>
            <p:cNvSpPr>
              <a:spLocks/>
            </p:cNvSpPr>
            <p:nvPr/>
          </p:nvSpPr>
          <p:spPr bwMode="auto">
            <a:xfrm>
              <a:off x="3030680" y="2135272"/>
              <a:ext cx="321423" cy="374994"/>
            </a:xfrm>
            <a:custGeom>
              <a:avLst/>
              <a:gdLst>
                <a:gd name="T0" fmla="*/ 284 w 360"/>
                <a:gd name="T1" fmla="*/ 420 h 420"/>
                <a:gd name="T2" fmla="*/ 306 w 360"/>
                <a:gd name="T3" fmla="*/ 382 h 420"/>
                <a:gd name="T4" fmla="*/ 314 w 360"/>
                <a:gd name="T5" fmla="*/ 358 h 420"/>
                <a:gd name="T6" fmla="*/ 322 w 360"/>
                <a:gd name="T7" fmla="*/ 342 h 420"/>
                <a:gd name="T8" fmla="*/ 328 w 360"/>
                <a:gd name="T9" fmla="*/ 328 h 420"/>
                <a:gd name="T10" fmla="*/ 360 w 360"/>
                <a:gd name="T11" fmla="*/ 280 h 420"/>
                <a:gd name="T12" fmla="*/ 352 w 360"/>
                <a:gd name="T13" fmla="*/ 280 h 420"/>
                <a:gd name="T14" fmla="*/ 344 w 360"/>
                <a:gd name="T15" fmla="*/ 218 h 420"/>
                <a:gd name="T16" fmla="*/ 306 w 360"/>
                <a:gd name="T17" fmla="*/ 178 h 420"/>
                <a:gd name="T18" fmla="*/ 274 w 360"/>
                <a:gd name="T19" fmla="*/ 210 h 420"/>
                <a:gd name="T20" fmla="*/ 244 w 360"/>
                <a:gd name="T21" fmla="*/ 218 h 420"/>
                <a:gd name="T22" fmla="*/ 250 w 360"/>
                <a:gd name="T23" fmla="*/ 186 h 420"/>
                <a:gd name="T24" fmla="*/ 274 w 360"/>
                <a:gd name="T25" fmla="*/ 156 h 420"/>
                <a:gd name="T26" fmla="*/ 290 w 360"/>
                <a:gd name="T27" fmla="*/ 140 h 420"/>
                <a:gd name="T28" fmla="*/ 274 w 360"/>
                <a:gd name="T29" fmla="*/ 86 h 420"/>
                <a:gd name="T30" fmla="*/ 282 w 360"/>
                <a:gd name="T31" fmla="*/ 70 h 420"/>
                <a:gd name="T32" fmla="*/ 266 w 360"/>
                <a:gd name="T33" fmla="*/ 38 h 420"/>
                <a:gd name="T34" fmla="*/ 236 w 360"/>
                <a:gd name="T35" fmla="*/ 22 h 420"/>
                <a:gd name="T36" fmla="*/ 212 w 360"/>
                <a:gd name="T37" fmla="*/ 8 h 420"/>
                <a:gd name="T38" fmla="*/ 188 w 360"/>
                <a:gd name="T39" fmla="*/ 8 h 420"/>
                <a:gd name="T40" fmla="*/ 172 w 360"/>
                <a:gd name="T41" fmla="*/ 0 h 420"/>
                <a:gd name="T42" fmla="*/ 150 w 360"/>
                <a:gd name="T43" fmla="*/ 8 h 420"/>
                <a:gd name="T44" fmla="*/ 158 w 360"/>
                <a:gd name="T45" fmla="*/ 30 h 420"/>
                <a:gd name="T46" fmla="*/ 126 w 360"/>
                <a:gd name="T47" fmla="*/ 46 h 420"/>
                <a:gd name="T48" fmla="*/ 110 w 360"/>
                <a:gd name="T49" fmla="*/ 86 h 420"/>
                <a:gd name="T50" fmla="*/ 102 w 360"/>
                <a:gd name="T51" fmla="*/ 70 h 420"/>
                <a:gd name="T52" fmla="*/ 94 w 360"/>
                <a:gd name="T53" fmla="*/ 70 h 420"/>
                <a:gd name="T54" fmla="*/ 72 w 360"/>
                <a:gd name="T55" fmla="*/ 86 h 420"/>
                <a:gd name="T56" fmla="*/ 56 w 360"/>
                <a:gd name="T57" fmla="*/ 108 h 420"/>
                <a:gd name="T58" fmla="*/ 48 w 360"/>
                <a:gd name="T59" fmla="*/ 164 h 420"/>
                <a:gd name="T60" fmla="*/ 56 w 360"/>
                <a:gd name="T61" fmla="*/ 280 h 420"/>
                <a:gd name="T62" fmla="*/ 24 w 360"/>
                <a:gd name="T63" fmla="*/ 406 h 420"/>
                <a:gd name="T64" fmla="*/ 160 w 360"/>
                <a:gd name="T65" fmla="*/ 420 h 420"/>
                <a:gd name="T66" fmla="*/ 162 w 360"/>
                <a:gd name="T67" fmla="*/ 420 h 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60" h="420">
                  <a:moveTo>
                    <a:pt x="162" y="420"/>
                  </a:moveTo>
                  <a:lnTo>
                    <a:pt x="284" y="420"/>
                  </a:lnTo>
                  <a:lnTo>
                    <a:pt x="306" y="398"/>
                  </a:lnTo>
                  <a:lnTo>
                    <a:pt x="306" y="382"/>
                  </a:lnTo>
                  <a:lnTo>
                    <a:pt x="314" y="366"/>
                  </a:lnTo>
                  <a:lnTo>
                    <a:pt x="314" y="358"/>
                  </a:lnTo>
                  <a:lnTo>
                    <a:pt x="322" y="358"/>
                  </a:lnTo>
                  <a:lnTo>
                    <a:pt x="322" y="342"/>
                  </a:lnTo>
                  <a:lnTo>
                    <a:pt x="322" y="336"/>
                  </a:lnTo>
                  <a:lnTo>
                    <a:pt x="328" y="328"/>
                  </a:lnTo>
                  <a:lnTo>
                    <a:pt x="344" y="328"/>
                  </a:lnTo>
                  <a:lnTo>
                    <a:pt x="360" y="280"/>
                  </a:lnTo>
                  <a:lnTo>
                    <a:pt x="352" y="288"/>
                  </a:lnTo>
                  <a:lnTo>
                    <a:pt x="352" y="280"/>
                  </a:lnTo>
                  <a:lnTo>
                    <a:pt x="344" y="264"/>
                  </a:lnTo>
                  <a:lnTo>
                    <a:pt x="344" y="218"/>
                  </a:lnTo>
                  <a:lnTo>
                    <a:pt x="322" y="172"/>
                  </a:lnTo>
                  <a:lnTo>
                    <a:pt x="306" y="178"/>
                  </a:lnTo>
                  <a:lnTo>
                    <a:pt x="282" y="186"/>
                  </a:lnTo>
                  <a:lnTo>
                    <a:pt x="274" y="210"/>
                  </a:lnTo>
                  <a:lnTo>
                    <a:pt x="250" y="218"/>
                  </a:lnTo>
                  <a:lnTo>
                    <a:pt x="244" y="218"/>
                  </a:lnTo>
                  <a:lnTo>
                    <a:pt x="236" y="210"/>
                  </a:lnTo>
                  <a:lnTo>
                    <a:pt x="250" y="186"/>
                  </a:lnTo>
                  <a:lnTo>
                    <a:pt x="266" y="172"/>
                  </a:lnTo>
                  <a:lnTo>
                    <a:pt x="274" y="156"/>
                  </a:lnTo>
                  <a:lnTo>
                    <a:pt x="282" y="148"/>
                  </a:lnTo>
                  <a:lnTo>
                    <a:pt x="290" y="140"/>
                  </a:lnTo>
                  <a:lnTo>
                    <a:pt x="282" y="94"/>
                  </a:lnTo>
                  <a:lnTo>
                    <a:pt x="274" y="86"/>
                  </a:lnTo>
                  <a:lnTo>
                    <a:pt x="274" y="78"/>
                  </a:lnTo>
                  <a:lnTo>
                    <a:pt x="282" y="70"/>
                  </a:lnTo>
                  <a:lnTo>
                    <a:pt x="274" y="46"/>
                  </a:lnTo>
                  <a:lnTo>
                    <a:pt x="266" y="38"/>
                  </a:lnTo>
                  <a:lnTo>
                    <a:pt x="244" y="30"/>
                  </a:lnTo>
                  <a:lnTo>
                    <a:pt x="236" y="22"/>
                  </a:lnTo>
                  <a:lnTo>
                    <a:pt x="228" y="22"/>
                  </a:lnTo>
                  <a:lnTo>
                    <a:pt x="212" y="8"/>
                  </a:lnTo>
                  <a:lnTo>
                    <a:pt x="204" y="0"/>
                  </a:lnTo>
                  <a:lnTo>
                    <a:pt x="188" y="8"/>
                  </a:lnTo>
                  <a:lnTo>
                    <a:pt x="188" y="0"/>
                  </a:lnTo>
                  <a:lnTo>
                    <a:pt x="172" y="0"/>
                  </a:lnTo>
                  <a:lnTo>
                    <a:pt x="158" y="0"/>
                  </a:lnTo>
                  <a:lnTo>
                    <a:pt x="150" y="8"/>
                  </a:lnTo>
                  <a:lnTo>
                    <a:pt x="150" y="22"/>
                  </a:lnTo>
                  <a:lnTo>
                    <a:pt x="158" y="30"/>
                  </a:lnTo>
                  <a:lnTo>
                    <a:pt x="158" y="38"/>
                  </a:lnTo>
                  <a:lnTo>
                    <a:pt x="126" y="46"/>
                  </a:lnTo>
                  <a:lnTo>
                    <a:pt x="118" y="86"/>
                  </a:lnTo>
                  <a:lnTo>
                    <a:pt x="110" y="86"/>
                  </a:lnTo>
                  <a:lnTo>
                    <a:pt x="110" y="94"/>
                  </a:lnTo>
                  <a:lnTo>
                    <a:pt x="102" y="70"/>
                  </a:lnTo>
                  <a:lnTo>
                    <a:pt x="102" y="62"/>
                  </a:lnTo>
                  <a:lnTo>
                    <a:pt x="94" y="70"/>
                  </a:lnTo>
                  <a:lnTo>
                    <a:pt x="86" y="78"/>
                  </a:lnTo>
                  <a:lnTo>
                    <a:pt x="72" y="86"/>
                  </a:lnTo>
                  <a:lnTo>
                    <a:pt x="64" y="100"/>
                  </a:lnTo>
                  <a:lnTo>
                    <a:pt x="56" y="108"/>
                  </a:lnTo>
                  <a:lnTo>
                    <a:pt x="56" y="156"/>
                  </a:lnTo>
                  <a:lnTo>
                    <a:pt x="48" y="164"/>
                  </a:lnTo>
                  <a:lnTo>
                    <a:pt x="32" y="218"/>
                  </a:lnTo>
                  <a:lnTo>
                    <a:pt x="56" y="280"/>
                  </a:lnTo>
                  <a:lnTo>
                    <a:pt x="56" y="328"/>
                  </a:lnTo>
                  <a:lnTo>
                    <a:pt x="24" y="406"/>
                  </a:lnTo>
                  <a:lnTo>
                    <a:pt x="0" y="420"/>
                  </a:lnTo>
                  <a:lnTo>
                    <a:pt x="160" y="420"/>
                  </a:lnTo>
                  <a:lnTo>
                    <a:pt x="162" y="420"/>
                  </a:lnTo>
                  <a:lnTo>
                    <a:pt x="162" y="420"/>
                  </a:lnTo>
                  <a:close/>
                </a:path>
              </a:pathLst>
            </a:custGeom>
            <a:solidFill>
              <a:srgbClr val="92D050"/>
            </a:solidFill>
            <a:ln>
              <a:solidFill>
                <a:schemeClr val="tx1"/>
              </a:solidFill>
            </a:ln>
          </p:spPr>
          <p:txBody>
            <a:bodyPr/>
            <a:lstStyle/>
            <a:p>
              <a:pPr>
                <a:defRPr/>
              </a:pPr>
              <a:endParaRPr lang="en-GB" dirty="0">
                <a:solidFill>
                  <a:prstClr val="black"/>
                </a:solidFill>
                <a:latin typeface="Arial" pitchFamily="34" charset="0"/>
                <a:ea typeface="ＭＳ Ｐゴシック"/>
                <a:cs typeface="ＭＳ Ｐゴシック"/>
              </a:endParaRPr>
            </a:p>
          </p:txBody>
        </p:sp>
        <p:sp>
          <p:nvSpPr>
            <p:cNvPr id="42" name="Freeform 39"/>
            <p:cNvSpPr>
              <a:spLocks/>
            </p:cNvSpPr>
            <p:nvPr/>
          </p:nvSpPr>
          <p:spPr bwMode="auto">
            <a:xfrm>
              <a:off x="2919968" y="2481695"/>
              <a:ext cx="253567" cy="349102"/>
            </a:xfrm>
            <a:custGeom>
              <a:avLst/>
              <a:gdLst>
                <a:gd name="T0" fmla="*/ 35 w 142"/>
                <a:gd name="T1" fmla="*/ 142 h 195"/>
                <a:gd name="T2" fmla="*/ 30 w 142"/>
                <a:gd name="T3" fmla="*/ 149 h 195"/>
                <a:gd name="T4" fmla="*/ 23 w 142"/>
                <a:gd name="T5" fmla="*/ 153 h 195"/>
                <a:gd name="T6" fmla="*/ 23 w 142"/>
                <a:gd name="T7" fmla="*/ 160 h 195"/>
                <a:gd name="T8" fmla="*/ 19 w 142"/>
                <a:gd name="T9" fmla="*/ 164 h 195"/>
                <a:gd name="T10" fmla="*/ 15 w 142"/>
                <a:gd name="T11" fmla="*/ 171 h 195"/>
                <a:gd name="T12" fmla="*/ 9 w 142"/>
                <a:gd name="T13" fmla="*/ 177 h 195"/>
                <a:gd name="T14" fmla="*/ 5 w 142"/>
                <a:gd name="T15" fmla="*/ 183 h 195"/>
                <a:gd name="T16" fmla="*/ 4 w 142"/>
                <a:gd name="T17" fmla="*/ 185 h 195"/>
                <a:gd name="T18" fmla="*/ 2 w 142"/>
                <a:gd name="T19" fmla="*/ 189 h 195"/>
                <a:gd name="T20" fmla="*/ 2 w 142"/>
                <a:gd name="T21" fmla="*/ 191 h 195"/>
                <a:gd name="T22" fmla="*/ 1 w 142"/>
                <a:gd name="T23" fmla="*/ 191 h 195"/>
                <a:gd name="T24" fmla="*/ 0 w 142"/>
                <a:gd name="T25" fmla="*/ 192 h 195"/>
                <a:gd name="T26" fmla="*/ 0 w 142"/>
                <a:gd name="T27" fmla="*/ 192 h 195"/>
                <a:gd name="T28" fmla="*/ 15 w 142"/>
                <a:gd name="T29" fmla="*/ 192 h 195"/>
                <a:gd name="T30" fmla="*/ 19 w 142"/>
                <a:gd name="T31" fmla="*/ 195 h 195"/>
                <a:gd name="T32" fmla="*/ 19 w 142"/>
                <a:gd name="T33" fmla="*/ 195 h 195"/>
                <a:gd name="T34" fmla="*/ 21 w 142"/>
                <a:gd name="T35" fmla="*/ 192 h 195"/>
                <a:gd name="T36" fmla="*/ 22 w 142"/>
                <a:gd name="T37" fmla="*/ 190 h 195"/>
                <a:gd name="T38" fmla="*/ 22 w 142"/>
                <a:gd name="T39" fmla="*/ 189 h 195"/>
                <a:gd name="T40" fmla="*/ 21 w 142"/>
                <a:gd name="T41" fmla="*/ 189 h 195"/>
                <a:gd name="T42" fmla="*/ 23 w 142"/>
                <a:gd name="T43" fmla="*/ 187 h 195"/>
                <a:gd name="T44" fmla="*/ 27 w 142"/>
                <a:gd name="T45" fmla="*/ 182 h 195"/>
                <a:gd name="T46" fmla="*/ 29 w 142"/>
                <a:gd name="T47" fmla="*/ 186 h 195"/>
                <a:gd name="T48" fmla="*/ 37 w 142"/>
                <a:gd name="T49" fmla="*/ 188 h 195"/>
                <a:gd name="T50" fmla="*/ 48 w 142"/>
                <a:gd name="T51" fmla="*/ 188 h 195"/>
                <a:gd name="T52" fmla="*/ 47 w 142"/>
                <a:gd name="T53" fmla="*/ 189 h 195"/>
                <a:gd name="T54" fmla="*/ 50 w 142"/>
                <a:gd name="T55" fmla="*/ 189 h 195"/>
                <a:gd name="T56" fmla="*/ 53 w 142"/>
                <a:gd name="T57" fmla="*/ 188 h 195"/>
                <a:gd name="T58" fmla="*/ 57 w 142"/>
                <a:gd name="T59" fmla="*/ 188 h 195"/>
                <a:gd name="T60" fmla="*/ 62 w 142"/>
                <a:gd name="T61" fmla="*/ 188 h 195"/>
                <a:gd name="T62" fmla="*/ 62 w 142"/>
                <a:gd name="T63" fmla="*/ 188 h 195"/>
                <a:gd name="T64" fmla="*/ 67 w 142"/>
                <a:gd name="T65" fmla="*/ 188 h 195"/>
                <a:gd name="T66" fmla="*/ 73 w 142"/>
                <a:gd name="T67" fmla="*/ 182 h 195"/>
                <a:gd name="T68" fmla="*/ 80 w 142"/>
                <a:gd name="T69" fmla="*/ 182 h 195"/>
                <a:gd name="T70" fmla="*/ 80 w 142"/>
                <a:gd name="T71" fmla="*/ 182 h 195"/>
                <a:gd name="T72" fmla="*/ 81 w 142"/>
                <a:gd name="T73" fmla="*/ 181 h 195"/>
                <a:gd name="T74" fmla="*/ 83 w 142"/>
                <a:gd name="T75" fmla="*/ 182 h 195"/>
                <a:gd name="T76" fmla="*/ 88 w 142"/>
                <a:gd name="T77" fmla="*/ 187 h 195"/>
                <a:gd name="T78" fmla="*/ 88 w 142"/>
                <a:gd name="T79" fmla="*/ 188 h 195"/>
                <a:gd name="T80" fmla="*/ 95 w 142"/>
                <a:gd name="T81" fmla="*/ 188 h 195"/>
                <a:gd name="T82" fmla="*/ 95 w 142"/>
                <a:gd name="T83" fmla="*/ 186 h 195"/>
                <a:gd name="T84" fmla="*/ 95 w 142"/>
                <a:gd name="T85" fmla="*/ 181 h 195"/>
                <a:gd name="T86" fmla="*/ 93 w 142"/>
                <a:gd name="T87" fmla="*/ 177 h 195"/>
                <a:gd name="T88" fmla="*/ 92 w 142"/>
                <a:gd name="T89" fmla="*/ 176 h 195"/>
                <a:gd name="T90" fmla="*/ 95 w 142"/>
                <a:gd name="T91" fmla="*/ 174 h 195"/>
                <a:gd name="T92" fmla="*/ 110 w 142"/>
                <a:gd name="T93" fmla="*/ 166 h 195"/>
                <a:gd name="T94" fmla="*/ 117 w 142"/>
                <a:gd name="T95" fmla="*/ 160 h 195"/>
                <a:gd name="T96" fmla="*/ 117 w 142"/>
                <a:gd name="T97" fmla="*/ 159 h 195"/>
                <a:gd name="T98" fmla="*/ 120 w 142"/>
                <a:gd name="T99" fmla="*/ 150 h 195"/>
                <a:gd name="T100" fmla="*/ 130 w 142"/>
                <a:gd name="T101" fmla="*/ 146 h 195"/>
                <a:gd name="T102" fmla="*/ 130 w 142"/>
                <a:gd name="T103" fmla="*/ 146 h 195"/>
                <a:gd name="T104" fmla="*/ 130 w 142"/>
                <a:gd name="T105" fmla="*/ 146 h 195"/>
                <a:gd name="T106" fmla="*/ 137 w 142"/>
                <a:gd name="T107" fmla="*/ 146 h 195"/>
                <a:gd name="T108" fmla="*/ 142 w 142"/>
                <a:gd name="T109" fmla="*/ 141 h 195"/>
                <a:gd name="T110" fmla="*/ 142 w 142"/>
                <a:gd name="T111" fmla="*/ 16 h 195"/>
                <a:gd name="T112" fmla="*/ 62 w 142"/>
                <a:gd name="T113" fmla="*/ 16 h 195"/>
                <a:gd name="T114" fmla="*/ 55 w 142"/>
                <a:gd name="T115" fmla="*/ 20 h 195"/>
                <a:gd name="T116" fmla="*/ 51 w 142"/>
                <a:gd name="T117" fmla="*/ 20 h 195"/>
                <a:gd name="T118" fmla="*/ 43 w 142"/>
                <a:gd name="T119" fmla="*/ 16 h 195"/>
                <a:gd name="T120" fmla="*/ 36 w 142"/>
                <a:gd name="T121" fmla="*/ 0 h 195"/>
                <a:gd name="T122" fmla="*/ 35 w 142"/>
                <a:gd name="T123" fmla="*/ 0 h 195"/>
                <a:gd name="T124" fmla="*/ 35 w 142"/>
                <a:gd name="T125" fmla="*/ 142 h 1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42" h="195">
                  <a:moveTo>
                    <a:pt x="35" y="142"/>
                  </a:moveTo>
                  <a:cubicBezTo>
                    <a:pt x="30" y="149"/>
                    <a:pt x="30" y="149"/>
                    <a:pt x="30" y="149"/>
                  </a:cubicBezTo>
                  <a:cubicBezTo>
                    <a:pt x="23" y="153"/>
                    <a:pt x="23" y="153"/>
                    <a:pt x="23" y="153"/>
                  </a:cubicBezTo>
                  <a:cubicBezTo>
                    <a:pt x="23" y="160"/>
                    <a:pt x="23" y="160"/>
                    <a:pt x="23" y="160"/>
                  </a:cubicBezTo>
                  <a:cubicBezTo>
                    <a:pt x="19" y="164"/>
                    <a:pt x="19" y="164"/>
                    <a:pt x="19" y="164"/>
                  </a:cubicBezTo>
                  <a:cubicBezTo>
                    <a:pt x="15" y="171"/>
                    <a:pt x="15" y="171"/>
                    <a:pt x="15" y="171"/>
                  </a:cubicBezTo>
                  <a:cubicBezTo>
                    <a:pt x="14" y="171"/>
                    <a:pt x="12" y="174"/>
                    <a:pt x="9" y="177"/>
                  </a:cubicBezTo>
                  <a:cubicBezTo>
                    <a:pt x="7" y="180"/>
                    <a:pt x="6" y="182"/>
                    <a:pt x="5" y="183"/>
                  </a:cubicBezTo>
                  <a:cubicBezTo>
                    <a:pt x="4" y="184"/>
                    <a:pt x="4" y="185"/>
                    <a:pt x="4" y="185"/>
                  </a:cubicBezTo>
                  <a:cubicBezTo>
                    <a:pt x="4" y="185"/>
                    <a:pt x="4" y="186"/>
                    <a:pt x="2" y="189"/>
                  </a:cubicBezTo>
                  <a:cubicBezTo>
                    <a:pt x="2" y="191"/>
                    <a:pt x="2" y="191"/>
                    <a:pt x="2" y="191"/>
                  </a:cubicBezTo>
                  <a:cubicBezTo>
                    <a:pt x="1" y="191"/>
                    <a:pt x="1" y="191"/>
                    <a:pt x="1" y="191"/>
                  </a:cubicBezTo>
                  <a:cubicBezTo>
                    <a:pt x="0" y="192"/>
                    <a:pt x="0" y="192"/>
                    <a:pt x="0" y="192"/>
                  </a:cubicBezTo>
                  <a:cubicBezTo>
                    <a:pt x="0" y="192"/>
                    <a:pt x="0" y="192"/>
                    <a:pt x="0" y="192"/>
                  </a:cubicBezTo>
                  <a:cubicBezTo>
                    <a:pt x="15" y="192"/>
                    <a:pt x="15" y="192"/>
                    <a:pt x="15" y="192"/>
                  </a:cubicBezTo>
                  <a:cubicBezTo>
                    <a:pt x="15" y="193"/>
                    <a:pt x="17" y="195"/>
                    <a:pt x="19" y="195"/>
                  </a:cubicBezTo>
                  <a:cubicBezTo>
                    <a:pt x="19" y="195"/>
                    <a:pt x="19" y="195"/>
                    <a:pt x="19" y="195"/>
                  </a:cubicBezTo>
                  <a:cubicBezTo>
                    <a:pt x="20" y="195"/>
                    <a:pt x="21" y="194"/>
                    <a:pt x="21" y="192"/>
                  </a:cubicBezTo>
                  <a:cubicBezTo>
                    <a:pt x="22" y="191"/>
                    <a:pt x="22" y="190"/>
                    <a:pt x="22" y="190"/>
                  </a:cubicBezTo>
                  <a:cubicBezTo>
                    <a:pt x="22" y="189"/>
                    <a:pt x="22" y="189"/>
                    <a:pt x="22" y="189"/>
                  </a:cubicBezTo>
                  <a:cubicBezTo>
                    <a:pt x="21" y="189"/>
                    <a:pt x="21" y="189"/>
                    <a:pt x="21" y="189"/>
                  </a:cubicBezTo>
                  <a:cubicBezTo>
                    <a:pt x="22" y="188"/>
                    <a:pt x="22" y="188"/>
                    <a:pt x="23" y="187"/>
                  </a:cubicBezTo>
                  <a:cubicBezTo>
                    <a:pt x="27" y="182"/>
                    <a:pt x="27" y="182"/>
                    <a:pt x="27" y="182"/>
                  </a:cubicBezTo>
                  <a:cubicBezTo>
                    <a:pt x="29" y="186"/>
                    <a:pt x="29" y="186"/>
                    <a:pt x="29" y="186"/>
                  </a:cubicBezTo>
                  <a:cubicBezTo>
                    <a:pt x="37" y="188"/>
                    <a:pt x="37" y="188"/>
                    <a:pt x="37" y="188"/>
                  </a:cubicBezTo>
                  <a:cubicBezTo>
                    <a:pt x="48" y="188"/>
                    <a:pt x="48" y="188"/>
                    <a:pt x="48" y="188"/>
                  </a:cubicBezTo>
                  <a:cubicBezTo>
                    <a:pt x="47" y="189"/>
                    <a:pt x="47" y="189"/>
                    <a:pt x="47" y="189"/>
                  </a:cubicBezTo>
                  <a:cubicBezTo>
                    <a:pt x="50" y="189"/>
                    <a:pt x="50" y="189"/>
                    <a:pt x="50" y="189"/>
                  </a:cubicBezTo>
                  <a:cubicBezTo>
                    <a:pt x="50" y="189"/>
                    <a:pt x="51" y="189"/>
                    <a:pt x="53" y="188"/>
                  </a:cubicBezTo>
                  <a:cubicBezTo>
                    <a:pt x="54" y="188"/>
                    <a:pt x="56" y="188"/>
                    <a:pt x="57" y="188"/>
                  </a:cubicBezTo>
                  <a:cubicBezTo>
                    <a:pt x="60" y="188"/>
                    <a:pt x="62" y="188"/>
                    <a:pt x="62" y="188"/>
                  </a:cubicBezTo>
                  <a:cubicBezTo>
                    <a:pt x="62" y="188"/>
                    <a:pt x="62" y="188"/>
                    <a:pt x="62" y="188"/>
                  </a:cubicBezTo>
                  <a:cubicBezTo>
                    <a:pt x="67" y="188"/>
                    <a:pt x="67" y="188"/>
                    <a:pt x="67" y="188"/>
                  </a:cubicBezTo>
                  <a:cubicBezTo>
                    <a:pt x="73" y="182"/>
                    <a:pt x="73" y="182"/>
                    <a:pt x="73" y="182"/>
                  </a:cubicBezTo>
                  <a:cubicBezTo>
                    <a:pt x="80" y="182"/>
                    <a:pt x="80" y="182"/>
                    <a:pt x="80" y="182"/>
                  </a:cubicBezTo>
                  <a:cubicBezTo>
                    <a:pt x="80" y="182"/>
                    <a:pt x="80" y="182"/>
                    <a:pt x="80" y="182"/>
                  </a:cubicBezTo>
                  <a:cubicBezTo>
                    <a:pt x="80" y="181"/>
                    <a:pt x="81" y="181"/>
                    <a:pt x="81" y="181"/>
                  </a:cubicBezTo>
                  <a:cubicBezTo>
                    <a:pt x="82" y="181"/>
                    <a:pt x="82" y="181"/>
                    <a:pt x="83" y="182"/>
                  </a:cubicBezTo>
                  <a:cubicBezTo>
                    <a:pt x="85" y="183"/>
                    <a:pt x="87" y="186"/>
                    <a:pt x="88" y="187"/>
                  </a:cubicBezTo>
                  <a:cubicBezTo>
                    <a:pt x="88" y="188"/>
                    <a:pt x="88" y="188"/>
                    <a:pt x="88" y="188"/>
                  </a:cubicBezTo>
                  <a:cubicBezTo>
                    <a:pt x="95" y="188"/>
                    <a:pt x="95" y="188"/>
                    <a:pt x="95" y="188"/>
                  </a:cubicBezTo>
                  <a:cubicBezTo>
                    <a:pt x="95" y="186"/>
                    <a:pt x="95" y="186"/>
                    <a:pt x="95" y="186"/>
                  </a:cubicBezTo>
                  <a:cubicBezTo>
                    <a:pt x="94" y="185"/>
                    <a:pt x="94" y="183"/>
                    <a:pt x="95" y="181"/>
                  </a:cubicBezTo>
                  <a:cubicBezTo>
                    <a:pt x="96" y="179"/>
                    <a:pt x="95" y="178"/>
                    <a:pt x="93" y="177"/>
                  </a:cubicBezTo>
                  <a:cubicBezTo>
                    <a:pt x="92" y="176"/>
                    <a:pt x="92" y="176"/>
                    <a:pt x="92" y="176"/>
                  </a:cubicBezTo>
                  <a:cubicBezTo>
                    <a:pt x="92" y="176"/>
                    <a:pt x="93" y="175"/>
                    <a:pt x="95" y="174"/>
                  </a:cubicBezTo>
                  <a:cubicBezTo>
                    <a:pt x="103" y="171"/>
                    <a:pt x="110" y="166"/>
                    <a:pt x="110" y="166"/>
                  </a:cubicBezTo>
                  <a:cubicBezTo>
                    <a:pt x="117" y="160"/>
                    <a:pt x="117" y="160"/>
                    <a:pt x="117" y="160"/>
                  </a:cubicBezTo>
                  <a:cubicBezTo>
                    <a:pt x="117" y="159"/>
                    <a:pt x="117" y="159"/>
                    <a:pt x="117" y="159"/>
                  </a:cubicBezTo>
                  <a:cubicBezTo>
                    <a:pt x="117" y="158"/>
                    <a:pt x="116" y="151"/>
                    <a:pt x="120" y="150"/>
                  </a:cubicBezTo>
                  <a:cubicBezTo>
                    <a:pt x="124" y="150"/>
                    <a:pt x="130" y="146"/>
                    <a:pt x="130" y="146"/>
                  </a:cubicBezTo>
                  <a:cubicBezTo>
                    <a:pt x="130" y="146"/>
                    <a:pt x="130" y="146"/>
                    <a:pt x="130" y="146"/>
                  </a:cubicBezTo>
                  <a:cubicBezTo>
                    <a:pt x="130" y="146"/>
                    <a:pt x="130" y="146"/>
                    <a:pt x="130" y="146"/>
                  </a:cubicBezTo>
                  <a:cubicBezTo>
                    <a:pt x="137" y="146"/>
                    <a:pt x="137" y="146"/>
                    <a:pt x="137" y="146"/>
                  </a:cubicBezTo>
                  <a:cubicBezTo>
                    <a:pt x="142" y="141"/>
                    <a:pt x="142" y="141"/>
                    <a:pt x="142" y="141"/>
                  </a:cubicBezTo>
                  <a:cubicBezTo>
                    <a:pt x="142" y="16"/>
                    <a:pt x="142" y="16"/>
                    <a:pt x="142" y="16"/>
                  </a:cubicBezTo>
                  <a:cubicBezTo>
                    <a:pt x="62" y="16"/>
                    <a:pt x="62" y="16"/>
                    <a:pt x="62" y="16"/>
                  </a:cubicBezTo>
                  <a:cubicBezTo>
                    <a:pt x="55" y="20"/>
                    <a:pt x="55" y="20"/>
                    <a:pt x="55" y="20"/>
                  </a:cubicBezTo>
                  <a:cubicBezTo>
                    <a:pt x="51" y="20"/>
                    <a:pt x="51" y="20"/>
                    <a:pt x="51" y="20"/>
                  </a:cubicBezTo>
                  <a:cubicBezTo>
                    <a:pt x="43" y="16"/>
                    <a:pt x="43" y="16"/>
                    <a:pt x="43" y="16"/>
                  </a:cubicBezTo>
                  <a:cubicBezTo>
                    <a:pt x="36" y="0"/>
                    <a:pt x="36" y="0"/>
                    <a:pt x="36" y="0"/>
                  </a:cubicBezTo>
                  <a:cubicBezTo>
                    <a:pt x="35" y="0"/>
                    <a:pt x="35" y="0"/>
                    <a:pt x="35" y="0"/>
                  </a:cubicBezTo>
                  <a:lnTo>
                    <a:pt x="35" y="142"/>
                  </a:lnTo>
                  <a:close/>
                </a:path>
              </a:pathLst>
            </a:custGeom>
            <a:solidFill>
              <a:srgbClr val="92D050"/>
            </a:solidFill>
            <a:ln>
              <a:solidFill>
                <a:schemeClr val="tx1"/>
              </a:solidFill>
            </a:ln>
          </p:spPr>
          <p:txBody>
            <a:bodyPr/>
            <a:lstStyle/>
            <a:p>
              <a:pPr>
                <a:defRPr/>
              </a:pPr>
              <a:endParaRPr lang="en-GB" dirty="0">
                <a:solidFill>
                  <a:prstClr val="black"/>
                </a:solidFill>
                <a:latin typeface="Arial" pitchFamily="34" charset="0"/>
                <a:ea typeface="ＭＳ Ｐゴシック"/>
                <a:cs typeface="ＭＳ Ｐゴシック"/>
              </a:endParaRPr>
            </a:p>
          </p:txBody>
        </p:sp>
        <p:sp>
          <p:nvSpPr>
            <p:cNvPr id="43" name="Freeform 40"/>
            <p:cNvSpPr>
              <a:spLocks/>
            </p:cNvSpPr>
            <p:nvPr/>
          </p:nvSpPr>
          <p:spPr bwMode="auto">
            <a:xfrm>
              <a:off x="2798541" y="1953132"/>
              <a:ext cx="442850" cy="267853"/>
            </a:xfrm>
            <a:custGeom>
              <a:avLst/>
              <a:gdLst>
                <a:gd name="T0" fmla="*/ 9 w 248"/>
                <a:gd name="T1" fmla="*/ 70 h 150"/>
                <a:gd name="T2" fmla="*/ 23 w 248"/>
                <a:gd name="T3" fmla="*/ 75 h 150"/>
                <a:gd name="T4" fmla="*/ 38 w 248"/>
                <a:gd name="T5" fmla="*/ 75 h 150"/>
                <a:gd name="T6" fmla="*/ 40 w 248"/>
                <a:gd name="T7" fmla="*/ 76 h 150"/>
                <a:gd name="T8" fmla="*/ 41 w 248"/>
                <a:gd name="T9" fmla="*/ 76 h 150"/>
                <a:gd name="T10" fmla="*/ 48 w 248"/>
                <a:gd name="T11" fmla="*/ 81 h 150"/>
                <a:gd name="T12" fmla="*/ 79 w 248"/>
                <a:gd name="T13" fmla="*/ 92 h 150"/>
                <a:gd name="T14" fmla="*/ 80 w 248"/>
                <a:gd name="T15" fmla="*/ 99 h 150"/>
                <a:gd name="T16" fmla="*/ 93 w 248"/>
                <a:gd name="T17" fmla="*/ 113 h 150"/>
                <a:gd name="T18" fmla="*/ 97 w 248"/>
                <a:gd name="T19" fmla="*/ 120 h 150"/>
                <a:gd name="T20" fmla="*/ 96 w 248"/>
                <a:gd name="T21" fmla="*/ 122 h 150"/>
                <a:gd name="T22" fmla="*/ 97 w 248"/>
                <a:gd name="T23" fmla="*/ 143 h 150"/>
                <a:gd name="T24" fmla="*/ 98 w 248"/>
                <a:gd name="T25" fmla="*/ 150 h 150"/>
                <a:gd name="T26" fmla="*/ 103 w 248"/>
                <a:gd name="T27" fmla="*/ 141 h 150"/>
                <a:gd name="T28" fmla="*/ 134 w 248"/>
                <a:gd name="T29" fmla="*/ 98 h 150"/>
                <a:gd name="T30" fmla="*/ 146 w 248"/>
                <a:gd name="T31" fmla="*/ 94 h 150"/>
                <a:gd name="T32" fmla="*/ 146 w 248"/>
                <a:gd name="T33" fmla="*/ 106 h 150"/>
                <a:gd name="T34" fmla="*/ 181 w 248"/>
                <a:gd name="T35" fmla="*/ 86 h 150"/>
                <a:gd name="T36" fmla="*/ 193 w 248"/>
                <a:gd name="T37" fmla="*/ 82 h 150"/>
                <a:gd name="T38" fmla="*/ 213 w 248"/>
                <a:gd name="T39" fmla="*/ 86 h 150"/>
                <a:gd name="T40" fmla="*/ 220 w 248"/>
                <a:gd name="T41" fmla="*/ 90 h 150"/>
                <a:gd name="T42" fmla="*/ 224 w 248"/>
                <a:gd name="T43" fmla="*/ 82 h 150"/>
                <a:gd name="T44" fmla="*/ 232 w 248"/>
                <a:gd name="T45" fmla="*/ 90 h 150"/>
                <a:gd name="T46" fmla="*/ 248 w 248"/>
                <a:gd name="T47" fmla="*/ 82 h 150"/>
                <a:gd name="T48" fmla="*/ 240 w 248"/>
                <a:gd name="T49" fmla="*/ 78 h 150"/>
                <a:gd name="T50" fmla="*/ 236 w 248"/>
                <a:gd name="T51" fmla="*/ 67 h 150"/>
                <a:gd name="T52" fmla="*/ 236 w 248"/>
                <a:gd name="T53" fmla="*/ 59 h 150"/>
                <a:gd name="T54" fmla="*/ 216 w 248"/>
                <a:gd name="T55" fmla="*/ 59 h 150"/>
                <a:gd name="T56" fmla="*/ 205 w 248"/>
                <a:gd name="T57" fmla="*/ 47 h 150"/>
                <a:gd name="T58" fmla="*/ 197 w 248"/>
                <a:gd name="T59" fmla="*/ 43 h 150"/>
                <a:gd name="T60" fmla="*/ 162 w 248"/>
                <a:gd name="T61" fmla="*/ 47 h 150"/>
                <a:gd name="T62" fmla="*/ 146 w 248"/>
                <a:gd name="T63" fmla="*/ 59 h 150"/>
                <a:gd name="T64" fmla="*/ 123 w 248"/>
                <a:gd name="T65" fmla="*/ 59 h 150"/>
                <a:gd name="T66" fmla="*/ 107 w 248"/>
                <a:gd name="T67" fmla="*/ 43 h 150"/>
                <a:gd name="T68" fmla="*/ 84 w 248"/>
                <a:gd name="T69" fmla="*/ 39 h 150"/>
                <a:gd name="T70" fmla="*/ 72 w 248"/>
                <a:gd name="T71" fmla="*/ 43 h 150"/>
                <a:gd name="T72" fmla="*/ 76 w 248"/>
                <a:gd name="T73" fmla="*/ 28 h 150"/>
                <a:gd name="T74" fmla="*/ 92 w 248"/>
                <a:gd name="T75" fmla="*/ 8 h 150"/>
                <a:gd name="T76" fmla="*/ 99 w 248"/>
                <a:gd name="T77" fmla="*/ 0 h 150"/>
                <a:gd name="T78" fmla="*/ 76 w 248"/>
                <a:gd name="T79" fmla="*/ 8 h 150"/>
                <a:gd name="T80" fmla="*/ 21 w 248"/>
                <a:gd name="T81" fmla="*/ 43 h 150"/>
                <a:gd name="T82" fmla="*/ 0 w 248"/>
                <a:gd name="T83" fmla="*/ 51 h 150"/>
                <a:gd name="T84" fmla="*/ 6 w 248"/>
                <a:gd name="T85" fmla="*/ 70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48" h="150">
                  <a:moveTo>
                    <a:pt x="6" y="70"/>
                  </a:moveTo>
                  <a:cubicBezTo>
                    <a:pt x="9" y="70"/>
                    <a:pt x="9" y="70"/>
                    <a:pt x="9" y="70"/>
                  </a:cubicBezTo>
                  <a:cubicBezTo>
                    <a:pt x="17" y="74"/>
                    <a:pt x="17" y="74"/>
                    <a:pt x="17" y="74"/>
                  </a:cubicBezTo>
                  <a:cubicBezTo>
                    <a:pt x="23" y="75"/>
                    <a:pt x="23" y="75"/>
                    <a:pt x="23" y="75"/>
                  </a:cubicBezTo>
                  <a:cubicBezTo>
                    <a:pt x="23" y="75"/>
                    <a:pt x="27" y="74"/>
                    <a:pt x="32" y="74"/>
                  </a:cubicBezTo>
                  <a:cubicBezTo>
                    <a:pt x="35" y="74"/>
                    <a:pt x="37" y="74"/>
                    <a:pt x="38" y="75"/>
                  </a:cubicBezTo>
                  <a:cubicBezTo>
                    <a:pt x="39" y="75"/>
                    <a:pt x="39" y="75"/>
                    <a:pt x="40" y="75"/>
                  </a:cubicBezTo>
                  <a:cubicBezTo>
                    <a:pt x="40" y="76"/>
                    <a:pt x="40" y="76"/>
                    <a:pt x="40" y="76"/>
                  </a:cubicBezTo>
                  <a:cubicBezTo>
                    <a:pt x="40" y="76"/>
                    <a:pt x="40" y="76"/>
                    <a:pt x="40" y="76"/>
                  </a:cubicBezTo>
                  <a:cubicBezTo>
                    <a:pt x="41" y="76"/>
                    <a:pt x="41" y="76"/>
                    <a:pt x="41" y="76"/>
                  </a:cubicBezTo>
                  <a:cubicBezTo>
                    <a:pt x="41" y="76"/>
                    <a:pt x="42" y="76"/>
                    <a:pt x="44" y="77"/>
                  </a:cubicBezTo>
                  <a:cubicBezTo>
                    <a:pt x="48" y="78"/>
                    <a:pt x="49" y="80"/>
                    <a:pt x="48" y="81"/>
                  </a:cubicBezTo>
                  <a:cubicBezTo>
                    <a:pt x="48" y="92"/>
                    <a:pt x="48" y="92"/>
                    <a:pt x="48" y="92"/>
                  </a:cubicBezTo>
                  <a:cubicBezTo>
                    <a:pt x="79" y="92"/>
                    <a:pt x="79" y="92"/>
                    <a:pt x="79" y="92"/>
                  </a:cubicBezTo>
                  <a:cubicBezTo>
                    <a:pt x="81" y="92"/>
                    <a:pt x="82" y="93"/>
                    <a:pt x="83" y="94"/>
                  </a:cubicBezTo>
                  <a:cubicBezTo>
                    <a:pt x="83" y="95"/>
                    <a:pt x="80" y="98"/>
                    <a:pt x="80" y="99"/>
                  </a:cubicBezTo>
                  <a:cubicBezTo>
                    <a:pt x="81" y="100"/>
                    <a:pt x="87" y="107"/>
                    <a:pt x="91" y="111"/>
                  </a:cubicBezTo>
                  <a:cubicBezTo>
                    <a:pt x="92" y="112"/>
                    <a:pt x="92" y="113"/>
                    <a:pt x="93" y="113"/>
                  </a:cubicBezTo>
                  <a:cubicBezTo>
                    <a:pt x="93" y="114"/>
                    <a:pt x="93" y="114"/>
                    <a:pt x="95" y="118"/>
                  </a:cubicBezTo>
                  <a:cubicBezTo>
                    <a:pt x="97" y="120"/>
                    <a:pt x="97" y="120"/>
                    <a:pt x="97" y="120"/>
                  </a:cubicBezTo>
                  <a:cubicBezTo>
                    <a:pt x="96" y="121"/>
                    <a:pt x="96" y="121"/>
                    <a:pt x="96" y="121"/>
                  </a:cubicBezTo>
                  <a:cubicBezTo>
                    <a:pt x="96" y="121"/>
                    <a:pt x="96" y="121"/>
                    <a:pt x="96" y="122"/>
                  </a:cubicBezTo>
                  <a:cubicBezTo>
                    <a:pt x="97" y="126"/>
                    <a:pt x="97" y="131"/>
                    <a:pt x="96" y="135"/>
                  </a:cubicBezTo>
                  <a:cubicBezTo>
                    <a:pt x="96" y="137"/>
                    <a:pt x="96" y="140"/>
                    <a:pt x="97" y="143"/>
                  </a:cubicBezTo>
                  <a:cubicBezTo>
                    <a:pt x="98" y="145"/>
                    <a:pt x="98" y="147"/>
                    <a:pt x="98" y="149"/>
                  </a:cubicBezTo>
                  <a:cubicBezTo>
                    <a:pt x="98" y="150"/>
                    <a:pt x="98" y="150"/>
                    <a:pt x="98" y="150"/>
                  </a:cubicBezTo>
                  <a:cubicBezTo>
                    <a:pt x="99" y="149"/>
                    <a:pt x="99" y="149"/>
                    <a:pt x="99" y="149"/>
                  </a:cubicBezTo>
                  <a:cubicBezTo>
                    <a:pt x="103" y="141"/>
                    <a:pt x="103" y="141"/>
                    <a:pt x="103" y="141"/>
                  </a:cubicBezTo>
                  <a:cubicBezTo>
                    <a:pt x="131" y="98"/>
                    <a:pt x="131" y="98"/>
                    <a:pt x="131" y="98"/>
                  </a:cubicBezTo>
                  <a:cubicBezTo>
                    <a:pt x="134" y="98"/>
                    <a:pt x="134" y="98"/>
                    <a:pt x="134" y="98"/>
                  </a:cubicBezTo>
                  <a:cubicBezTo>
                    <a:pt x="138" y="98"/>
                    <a:pt x="138" y="98"/>
                    <a:pt x="138" y="98"/>
                  </a:cubicBezTo>
                  <a:cubicBezTo>
                    <a:pt x="146" y="94"/>
                    <a:pt x="146" y="94"/>
                    <a:pt x="146" y="94"/>
                  </a:cubicBezTo>
                  <a:cubicBezTo>
                    <a:pt x="142" y="106"/>
                    <a:pt x="142" y="106"/>
                    <a:pt x="142" y="106"/>
                  </a:cubicBezTo>
                  <a:cubicBezTo>
                    <a:pt x="146" y="106"/>
                    <a:pt x="146" y="106"/>
                    <a:pt x="146" y="106"/>
                  </a:cubicBezTo>
                  <a:cubicBezTo>
                    <a:pt x="162" y="94"/>
                    <a:pt x="162" y="94"/>
                    <a:pt x="162" y="94"/>
                  </a:cubicBezTo>
                  <a:cubicBezTo>
                    <a:pt x="181" y="86"/>
                    <a:pt x="181" y="86"/>
                    <a:pt x="181" y="86"/>
                  </a:cubicBezTo>
                  <a:cubicBezTo>
                    <a:pt x="185" y="82"/>
                    <a:pt x="185" y="82"/>
                    <a:pt x="185" y="82"/>
                  </a:cubicBezTo>
                  <a:cubicBezTo>
                    <a:pt x="193" y="82"/>
                    <a:pt x="193" y="82"/>
                    <a:pt x="193" y="82"/>
                  </a:cubicBezTo>
                  <a:cubicBezTo>
                    <a:pt x="205" y="82"/>
                    <a:pt x="205" y="82"/>
                    <a:pt x="205" y="82"/>
                  </a:cubicBezTo>
                  <a:cubicBezTo>
                    <a:pt x="213" y="86"/>
                    <a:pt x="213" y="86"/>
                    <a:pt x="213" y="86"/>
                  </a:cubicBezTo>
                  <a:cubicBezTo>
                    <a:pt x="216" y="90"/>
                    <a:pt x="216" y="90"/>
                    <a:pt x="216" y="90"/>
                  </a:cubicBezTo>
                  <a:cubicBezTo>
                    <a:pt x="220" y="90"/>
                    <a:pt x="220" y="90"/>
                    <a:pt x="220" y="90"/>
                  </a:cubicBezTo>
                  <a:cubicBezTo>
                    <a:pt x="224" y="86"/>
                    <a:pt x="224" y="86"/>
                    <a:pt x="224" y="86"/>
                  </a:cubicBezTo>
                  <a:cubicBezTo>
                    <a:pt x="224" y="82"/>
                    <a:pt x="224" y="82"/>
                    <a:pt x="224" y="82"/>
                  </a:cubicBezTo>
                  <a:cubicBezTo>
                    <a:pt x="228" y="86"/>
                    <a:pt x="228" y="86"/>
                    <a:pt x="228" y="86"/>
                  </a:cubicBezTo>
                  <a:cubicBezTo>
                    <a:pt x="232" y="90"/>
                    <a:pt x="232" y="90"/>
                    <a:pt x="232" y="90"/>
                  </a:cubicBezTo>
                  <a:cubicBezTo>
                    <a:pt x="248" y="86"/>
                    <a:pt x="248" y="86"/>
                    <a:pt x="248" y="86"/>
                  </a:cubicBezTo>
                  <a:cubicBezTo>
                    <a:pt x="248" y="82"/>
                    <a:pt x="248" y="82"/>
                    <a:pt x="248" y="82"/>
                  </a:cubicBezTo>
                  <a:cubicBezTo>
                    <a:pt x="244" y="82"/>
                    <a:pt x="244" y="82"/>
                    <a:pt x="244" y="82"/>
                  </a:cubicBezTo>
                  <a:cubicBezTo>
                    <a:pt x="240" y="78"/>
                    <a:pt x="240" y="78"/>
                    <a:pt x="240" y="78"/>
                  </a:cubicBezTo>
                  <a:cubicBezTo>
                    <a:pt x="236" y="74"/>
                    <a:pt x="236" y="74"/>
                    <a:pt x="236" y="74"/>
                  </a:cubicBezTo>
                  <a:cubicBezTo>
                    <a:pt x="236" y="67"/>
                    <a:pt x="236" y="67"/>
                    <a:pt x="236" y="67"/>
                  </a:cubicBezTo>
                  <a:cubicBezTo>
                    <a:pt x="236" y="63"/>
                    <a:pt x="236" y="63"/>
                    <a:pt x="236" y="63"/>
                  </a:cubicBezTo>
                  <a:cubicBezTo>
                    <a:pt x="236" y="59"/>
                    <a:pt x="236" y="59"/>
                    <a:pt x="236" y="59"/>
                  </a:cubicBezTo>
                  <a:cubicBezTo>
                    <a:pt x="232" y="59"/>
                    <a:pt x="232" y="59"/>
                    <a:pt x="232" y="59"/>
                  </a:cubicBezTo>
                  <a:cubicBezTo>
                    <a:pt x="216" y="59"/>
                    <a:pt x="216" y="59"/>
                    <a:pt x="216" y="59"/>
                  </a:cubicBezTo>
                  <a:cubicBezTo>
                    <a:pt x="205" y="55"/>
                    <a:pt x="205" y="55"/>
                    <a:pt x="205" y="55"/>
                  </a:cubicBezTo>
                  <a:cubicBezTo>
                    <a:pt x="205" y="47"/>
                    <a:pt x="205" y="47"/>
                    <a:pt x="205" y="47"/>
                  </a:cubicBezTo>
                  <a:cubicBezTo>
                    <a:pt x="205" y="43"/>
                    <a:pt x="205" y="43"/>
                    <a:pt x="205" y="43"/>
                  </a:cubicBezTo>
                  <a:cubicBezTo>
                    <a:pt x="197" y="43"/>
                    <a:pt x="197" y="43"/>
                    <a:pt x="197" y="43"/>
                  </a:cubicBezTo>
                  <a:cubicBezTo>
                    <a:pt x="193" y="47"/>
                    <a:pt x="193" y="47"/>
                    <a:pt x="193" y="47"/>
                  </a:cubicBezTo>
                  <a:cubicBezTo>
                    <a:pt x="162" y="47"/>
                    <a:pt x="162" y="47"/>
                    <a:pt x="162" y="47"/>
                  </a:cubicBezTo>
                  <a:cubicBezTo>
                    <a:pt x="150" y="55"/>
                    <a:pt x="150" y="55"/>
                    <a:pt x="150" y="55"/>
                  </a:cubicBezTo>
                  <a:cubicBezTo>
                    <a:pt x="146" y="59"/>
                    <a:pt x="146" y="59"/>
                    <a:pt x="146" y="59"/>
                  </a:cubicBezTo>
                  <a:cubicBezTo>
                    <a:pt x="142" y="59"/>
                    <a:pt x="142" y="59"/>
                    <a:pt x="142" y="59"/>
                  </a:cubicBezTo>
                  <a:cubicBezTo>
                    <a:pt x="123" y="59"/>
                    <a:pt x="123" y="59"/>
                    <a:pt x="123" y="59"/>
                  </a:cubicBezTo>
                  <a:cubicBezTo>
                    <a:pt x="119" y="59"/>
                    <a:pt x="119" y="59"/>
                    <a:pt x="119" y="59"/>
                  </a:cubicBezTo>
                  <a:cubicBezTo>
                    <a:pt x="107" y="43"/>
                    <a:pt x="107" y="43"/>
                    <a:pt x="107" y="43"/>
                  </a:cubicBezTo>
                  <a:cubicBezTo>
                    <a:pt x="92" y="35"/>
                    <a:pt x="92" y="35"/>
                    <a:pt x="92" y="35"/>
                  </a:cubicBezTo>
                  <a:cubicBezTo>
                    <a:pt x="84" y="39"/>
                    <a:pt x="84" y="39"/>
                    <a:pt x="84" y="39"/>
                  </a:cubicBezTo>
                  <a:cubicBezTo>
                    <a:pt x="80" y="35"/>
                    <a:pt x="80" y="35"/>
                    <a:pt x="80" y="35"/>
                  </a:cubicBezTo>
                  <a:cubicBezTo>
                    <a:pt x="72" y="43"/>
                    <a:pt x="72" y="43"/>
                    <a:pt x="72" y="43"/>
                  </a:cubicBezTo>
                  <a:cubicBezTo>
                    <a:pt x="72" y="31"/>
                    <a:pt x="72" y="31"/>
                    <a:pt x="72" y="31"/>
                  </a:cubicBezTo>
                  <a:cubicBezTo>
                    <a:pt x="76" y="28"/>
                    <a:pt x="76" y="28"/>
                    <a:pt x="76" y="28"/>
                  </a:cubicBezTo>
                  <a:cubicBezTo>
                    <a:pt x="80" y="24"/>
                    <a:pt x="80" y="24"/>
                    <a:pt x="80" y="24"/>
                  </a:cubicBezTo>
                  <a:cubicBezTo>
                    <a:pt x="92" y="8"/>
                    <a:pt x="92" y="8"/>
                    <a:pt x="92" y="8"/>
                  </a:cubicBezTo>
                  <a:cubicBezTo>
                    <a:pt x="99" y="4"/>
                    <a:pt x="99" y="4"/>
                    <a:pt x="99" y="4"/>
                  </a:cubicBezTo>
                  <a:cubicBezTo>
                    <a:pt x="99" y="0"/>
                    <a:pt x="99" y="0"/>
                    <a:pt x="99" y="0"/>
                  </a:cubicBezTo>
                  <a:cubicBezTo>
                    <a:pt x="92" y="0"/>
                    <a:pt x="92" y="0"/>
                    <a:pt x="92" y="0"/>
                  </a:cubicBezTo>
                  <a:cubicBezTo>
                    <a:pt x="76" y="8"/>
                    <a:pt x="76" y="8"/>
                    <a:pt x="76" y="8"/>
                  </a:cubicBezTo>
                  <a:cubicBezTo>
                    <a:pt x="41" y="35"/>
                    <a:pt x="41" y="35"/>
                    <a:pt x="41" y="35"/>
                  </a:cubicBezTo>
                  <a:cubicBezTo>
                    <a:pt x="21" y="43"/>
                    <a:pt x="21" y="43"/>
                    <a:pt x="21" y="43"/>
                  </a:cubicBezTo>
                  <a:cubicBezTo>
                    <a:pt x="6" y="51"/>
                    <a:pt x="6" y="51"/>
                    <a:pt x="6" y="51"/>
                  </a:cubicBezTo>
                  <a:cubicBezTo>
                    <a:pt x="0" y="51"/>
                    <a:pt x="0" y="51"/>
                    <a:pt x="0" y="51"/>
                  </a:cubicBezTo>
                  <a:cubicBezTo>
                    <a:pt x="0" y="60"/>
                    <a:pt x="0" y="60"/>
                    <a:pt x="0" y="60"/>
                  </a:cubicBezTo>
                  <a:lnTo>
                    <a:pt x="6" y="70"/>
                  </a:lnTo>
                  <a:close/>
                </a:path>
              </a:pathLst>
            </a:custGeom>
            <a:solidFill>
              <a:srgbClr val="92D050"/>
            </a:solidFill>
            <a:ln w="9525">
              <a:solidFill>
                <a:schemeClr val="tx1"/>
              </a:solidFill>
              <a:round/>
              <a:headEnd/>
              <a:tailEnd/>
            </a:ln>
            <a:extLst/>
          </p:spPr>
          <p:txBody>
            <a:bodyPr/>
            <a:lstStyle/>
            <a:p>
              <a:pPr>
                <a:defRPr/>
              </a:pPr>
              <a:endParaRPr lang="en-GB" dirty="0">
                <a:solidFill>
                  <a:prstClr val="black"/>
                </a:solidFill>
                <a:latin typeface="Arial" pitchFamily="34" charset="0"/>
                <a:ea typeface="ＭＳ Ｐゴシック"/>
                <a:cs typeface="ＭＳ Ｐゴシック"/>
              </a:endParaRPr>
            </a:p>
          </p:txBody>
        </p:sp>
        <p:sp>
          <p:nvSpPr>
            <p:cNvPr id="44" name="Freeform 41"/>
            <p:cNvSpPr>
              <a:spLocks/>
            </p:cNvSpPr>
            <p:nvPr/>
          </p:nvSpPr>
          <p:spPr bwMode="auto">
            <a:xfrm>
              <a:off x="2703900" y="2378125"/>
              <a:ext cx="278567" cy="468743"/>
            </a:xfrm>
            <a:custGeom>
              <a:avLst/>
              <a:gdLst>
                <a:gd name="T0" fmla="*/ 39 w 156"/>
                <a:gd name="T1" fmla="*/ 7 h 262"/>
                <a:gd name="T2" fmla="*/ 51 w 156"/>
                <a:gd name="T3" fmla="*/ 19 h 262"/>
                <a:gd name="T4" fmla="*/ 39 w 156"/>
                <a:gd name="T5" fmla="*/ 40 h 262"/>
                <a:gd name="T6" fmla="*/ 29 w 156"/>
                <a:gd name="T7" fmla="*/ 52 h 262"/>
                <a:gd name="T8" fmla="*/ 20 w 156"/>
                <a:gd name="T9" fmla="*/ 69 h 262"/>
                <a:gd name="T10" fmla="*/ 15 w 156"/>
                <a:gd name="T11" fmla="*/ 90 h 262"/>
                <a:gd name="T12" fmla="*/ 0 w 156"/>
                <a:gd name="T13" fmla="*/ 109 h 262"/>
                <a:gd name="T14" fmla="*/ 0 w 156"/>
                <a:gd name="T15" fmla="*/ 109 h 262"/>
                <a:gd name="T16" fmla="*/ 0 w 156"/>
                <a:gd name="T17" fmla="*/ 144 h 262"/>
                <a:gd name="T18" fmla="*/ 15 w 156"/>
                <a:gd name="T19" fmla="*/ 154 h 262"/>
                <a:gd name="T20" fmla="*/ 32 w 156"/>
                <a:gd name="T21" fmla="*/ 165 h 262"/>
                <a:gd name="T22" fmla="*/ 49 w 156"/>
                <a:gd name="T23" fmla="*/ 182 h 262"/>
                <a:gd name="T24" fmla="*/ 46 w 156"/>
                <a:gd name="T25" fmla="*/ 198 h 262"/>
                <a:gd name="T26" fmla="*/ 51 w 156"/>
                <a:gd name="T27" fmla="*/ 215 h 262"/>
                <a:gd name="T28" fmla="*/ 71 w 156"/>
                <a:gd name="T29" fmla="*/ 225 h 262"/>
                <a:gd name="T30" fmla="*/ 78 w 156"/>
                <a:gd name="T31" fmla="*/ 238 h 262"/>
                <a:gd name="T32" fmla="*/ 80 w 156"/>
                <a:gd name="T33" fmla="*/ 246 h 262"/>
                <a:gd name="T34" fmla="*/ 92 w 156"/>
                <a:gd name="T35" fmla="*/ 262 h 262"/>
                <a:gd name="T36" fmla="*/ 92 w 156"/>
                <a:gd name="T37" fmla="*/ 262 h 262"/>
                <a:gd name="T38" fmla="*/ 92 w 156"/>
                <a:gd name="T39" fmla="*/ 262 h 262"/>
                <a:gd name="T40" fmla="*/ 102 w 156"/>
                <a:gd name="T41" fmla="*/ 262 h 262"/>
                <a:gd name="T42" fmla="*/ 106 w 156"/>
                <a:gd name="T43" fmla="*/ 257 h 262"/>
                <a:gd name="T44" fmla="*/ 113 w 156"/>
                <a:gd name="T45" fmla="*/ 252 h 262"/>
                <a:gd name="T46" fmla="*/ 120 w 156"/>
                <a:gd name="T47" fmla="*/ 250 h 262"/>
                <a:gd name="T48" fmla="*/ 121 w 156"/>
                <a:gd name="T49" fmla="*/ 249 h 262"/>
                <a:gd name="T50" fmla="*/ 122 w 156"/>
                <a:gd name="T51" fmla="*/ 249 h 262"/>
                <a:gd name="T52" fmla="*/ 122 w 156"/>
                <a:gd name="T53" fmla="*/ 249 h 262"/>
                <a:gd name="T54" fmla="*/ 123 w 156"/>
                <a:gd name="T55" fmla="*/ 249 h 262"/>
                <a:gd name="T56" fmla="*/ 123 w 156"/>
                <a:gd name="T57" fmla="*/ 247 h 262"/>
                <a:gd name="T58" fmla="*/ 125 w 156"/>
                <a:gd name="T59" fmla="*/ 243 h 262"/>
                <a:gd name="T60" fmla="*/ 126 w 156"/>
                <a:gd name="T61" fmla="*/ 241 h 262"/>
                <a:gd name="T62" fmla="*/ 130 w 156"/>
                <a:gd name="T63" fmla="*/ 235 h 262"/>
                <a:gd name="T64" fmla="*/ 136 w 156"/>
                <a:gd name="T65" fmla="*/ 229 h 262"/>
                <a:gd name="T66" fmla="*/ 140 w 156"/>
                <a:gd name="T67" fmla="*/ 222 h 262"/>
                <a:gd name="T68" fmla="*/ 144 w 156"/>
                <a:gd name="T69" fmla="*/ 218 h 262"/>
                <a:gd name="T70" fmla="*/ 144 w 156"/>
                <a:gd name="T71" fmla="*/ 211 h 262"/>
                <a:gd name="T72" fmla="*/ 151 w 156"/>
                <a:gd name="T73" fmla="*/ 207 h 262"/>
                <a:gd name="T74" fmla="*/ 156 w 156"/>
                <a:gd name="T75" fmla="*/ 200 h 262"/>
                <a:gd name="T76" fmla="*/ 156 w 156"/>
                <a:gd name="T77" fmla="*/ 58 h 262"/>
                <a:gd name="T78" fmla="*/ 156 w 156"/>
                <a:gd name="T79" fmla="*/ 57 h 262"/>
                <a:gd name="T80" fmla="*/ 152 w 156"/>
                <a:gd name="T81" fmla="*/ 47 h 262"/>
                <a:gd name="T82" fmla="*/ 149 w 156"/>
                <a:gd name="T83" fmla="*/ 0 h 262"/>
                <a:gd name="T84" fmla="*/ 33 w 156"/>
                <a:gd name="T85" fmla="*/ 0 h 262"/>
                <a:gd name="T86" fmla="*/ 39 w 156"/>
                <a:gd name="T87" fmla="*/ 7 h 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56" h="262">
                  <a:moveTo>
                    <a:pt x="39" y="7"/>
                  </a:moveTo>
                  <a:cubicBezTo>
                    <a:pt x="51" y="19"/>
                    <a:pt x="51" y="19"/>
                    <a:pt x="51" y="19"/>
                  </a:cubicBezTo>
                  <a:cubicBezTo>
                    <a:pt x="39" y="40"/>
                    <a:pt x="39" y="40"/>
                    <a:pt x="39" y="40"/>
                  </a:cubicBezTo>
                  <a:cubicBezTo>
                    <a:pt x="29" y="52"/>
                    <a:pt x="29" y="52"/>
                    <a:pt x="29" y="52"/>
                  </a:cubicBezTo>
                  <a:cubicBezTo>
                    <a:pt x="20" y="69"/>
                    <a:pt x="20" y="69"/>
                    <a:pt x="20" y="69"/>
                  </a:cubicBezTo>
                  <a:cubicBezTo>
                    <a:pt x="15" y="90"/>
                    <a:pt x="15" y="90"/>
                    <a:pt x="15" y="90"/>
                  </a:cubicBezTo>
                  <a:cubicBezTo>
                    <a:pt x="0" y="109"/>
                    <a:pt x="0" y="109"/>
                    <a:pt x="0" y="109"/>
                  </a:cubicBezTo>
                  <a:cubicBezTo>
                    <a:pt x="0" y="109"/>
                    <a:pt x="0" y="109"/>
                    <a:pt x="0" y="109"/>
                  </a:cubicBezTo>
                  <a:cubicBezTo>
                    <a:pt x="0" y="144"/>
                    <a:pt x="0" y="144"/>
                    <a:pt x="0" y="144"/>
                  </a:cubicBezTo>
                  <a:cubicBezTo>
                    <a:pt x="15" y="154"/>
                    <a:pt x="15" y="154"/>
                    <a:pt x="15" y="154"/>
                  </a:cubicBezTo>
                  <a:cubicBezTo>
                    <a:pt x="32" y="165"/>
                    <a:pt x="32" y="165"/>
                    <a:pt x="32" y="165"/>
                  </a:cubicBezTo>
                  <a:cubicBezTo>
                    <a:pt x="49" y="182"/>
                    <a:pt x="49" y="182"/>
                    <a:pt x="49" y="182"/>
                  </a:cubicBezTo>
                  <a:cubicBezTo>
                    <a:pt x="46" y="198"/>
                    <a:pt x="46" y="198"/>
                    <a:pt x="46" y="198"/>
                  </a:cubicBezTo>
                  <a:cubicBezTo>
                    <a:pt x="51" y="215"/>
                    <a:pt x="51" y="215"/>
                    <a:pt x="51" y="215"/>
                  </a:cubicBezTo>
                  <a:cubicBezTo>
                    <a:pt x="71" y="225"/>
                    <a:pt x="71" y="225"/>
                    <a:pt x="71" y="225"/>
                  </a:cubicBezTo>
                  <a:cubicBezTo>
                    <a:pt x="78" y="238"/>
                    <a:pt x="78" y="238"/>
                    <a:pt x="78" y="238"/>
                  </a:cubicBezTo>
                  <a:cubicBezTo>
                    <a:pt x="80" y="246"/>
                    <a:pt x="80" y="246"/>
                    <a:pt x="80" y="246"/>
                  </a:cubicBezTo>
                  <a:cubicBezTo>
                    <a:pt x="82" y="252"/>
                    <a:pt x="90" y="260"/>
                    <a:pt x="92" y="262"/>
                  </a:cubicBezTo>
                  <a:cubicBezTo>
                    <a:pt x="92" y="262"/>
                    <a:pt x="92" y="262"/>
                    <a:pt x="92" y="262"/>
                  </a:cubicBezTo>
                  <a:cubicBezTo>
                    <a:pt x="92" y="262"/>
                    <a:pt x="92" y="262"/>
                    <a:pt x="92" y="262"/>
                  </a:cubicBezTo>
                  <a:cubicBezTo>
                    <a:pt x="102" y="262"/>
                    <a:pt x="102" y="262"/>
                    <a:pt x="102" y="262"/>
                  </a:cubicBezTo>
                  <a:cubicBezTo>
                    <a:pt x="106" y="257"/>
                    <a:pt x="106" y="257"/>
                    <a:pt x="106" y="257"/>
                  </a:cubicBezTo>
                  <a:cubicBezTo>
                    <a:pt x="113" y="252"/>
                    <a:pt x="113" y="252"/>
                    <a:pt x="113" y="252"/>
                  </a:cubicBezTo>
                  <a:cubicBezTo>
                    <a:pt x="114" y="252"/>
                    <a:pt x="117" y="251"/>
                    <a:pt x="120" y="250"/>
                  </a:cubicBezTo>
                  <a:cubicBezTo>
                    <a:pt x="120" y="250"/>
                    <a:pt x="120" y="249"/>
                    <a:pt x="121" y="249"/>
                  </a:cubicBezTo>
                  <a:cubicBezTo>
                    <a:pt x="121" y="249"/>
                    <a:pt x="121" y="249"/>
                    <a:pt x="122" y="249"/>
                  </a:cubicBezTo>
                  <a:cubicBezTo>
                    <a:pt x="122" y="249"/>
                    <a:pt x="122" y="249"/>
                    <a:pt x="122" y="249"/>
                  </a:cubicBezTo>
                  <a:cubicBezTo>
                    <a:pt x="123" y="249"/>
                    <a:pt x="123" y="249"/>
                    <a:pt x="123" y="249"/>
                  </a:cubicBezTo>
                  <a:cubicBezTo>
                    <a:pt x="123" y="247"/>
                    <a:pt x="123" y="247"/>
                    <a:pt x="123" y="247"/>
                  </a:cubicBezTo>
                  <a:cubicBezTo>
                    <a:pt x="125" y="244"/>
                    <a:pt x="125" y="243"/>
                    <a:pt x="125" y="243"/>
                  </a:cubicBezTo>
                  <a:cubicBezTo>
                    <a:pt x="125" y="243"/>
                    <a:pt x="125" y="242"/>
                    <a:pt x="126" y="241"/>
                  </a:cubicBezTo>
                  <a:cubicBezTo>
                    <a:pt x="127" y="240"/>
                    <a:pt x="128" y="238"/>
                    <a:pt x="130" y="235"/>
                  </a:cubicBezTo>
                  <a:cubicBezTo>
                    <a:pt x="133" y="232"/>
                    <a:pt x="135" y="229"/>
                    <a:pt x="136" y="229"/>
                  </a:cubicBezTo>
                  <a:cubicBezTo>
                    <a:pt x="140" y="222"/>
                    <a:pt x="140" y="222"/>
                    <a:pt x="140" y="222"/>
                  </a:cubicBezTo>
                  <a:cubicBezTo>
                    <a:pt x="144" y="218"/>
                    <a:pt x="144" y="218"/>
                    <a:pt x="144" y="218"/>
                  </a:cubicBezTo>
                  <a:cubicBezTo>
                    <a:pt x="144" y="211"/>
                    <a:pt x="144" y="211"/>
                    <a:pt x="144" y="211"/>
                  </a:cubicBezTo>
                  <a:cubicBezTo>
                    <a:pt x="151" y="207"/>
                    <a:pt x="151" y="207"/>
                    <a:pt x="151" y="207"/>
                  </a:cubicBezTo>
                  <a:cubicBezTo>
                    <a:pt x="156" y="200"/>
                    <a:pt x="156" y="200"/>
                    <a:pt x="156" y="200"/>
                  </a:cubicBezTo>
                  <a:cubicBezTo>
                    <a:pt x="156" y="58"/>
                    <a:pt x="156" y="58"/>
                    <a:pt x="156" y="58"/>
                  </a:cubicBezTo>
                  <a:cubicBezTo>
                    <a:pt x="156" y="57"/>
                    <a:pt x="156" y="57"/>
                    <a:pt x="156" y="57"/>
                  </a:cubicBezTo>
                  <a:cubicBezTo>
                    <a:pt x="152" y="47"/>
                    <a:pt x="152" y="47"/>
                    <a:pt x="152" y="47"/>
                  </a:cubicBezTo>
                  <a:cubicBezTo>
                    <a:pt x="149" y="0"/>
                    <a:pt x="149" y="0"/>
                    <a:pt x="149" y="0"/>
                  </a:cubicBezTo>
                  <a:cubicBezTo>
                    <a:pt x="33" y="0"/>
                    <a:pt x="33" y="0"/>
                    <a:pt x="33" y="0"/>
                  </a:cubicBezTo>
                  <a:lnTo>
                    <a:pt x="39" y="7"/>
                  </a:lnTo>
                  <a:close/>
                </a:path>
              </a:pathLst>
            </a:custGeom>
            <a:solidFill>
              <a:srgbClr val="92D050"/>
            </a:solidFill>
            <a:ln>
              <a:solidFill>
                <a:schemeClr val="tx1"/>
              </a:solidFill>
            </a:ln>
          </p:spPr>
          <p:txBody>
            <a:bodyPr/>
            <a:lstStyle/>
            <a:p>
              <a:pPr>
                <a:defRPr/>
              </a:pPr>
              <a:endParaRPr lang="en-GB" dirty="0">
                <a:solidFill>
                  <a:prstClr val="black"/>
                </a:solidFill>
                <a:latin typeface="Arial" pitchFamily="34" charset="0"/>
                <a:ea typeface="ＭＳ Ｐゴシック"/>
                <a:cs typeface="ＭＳ Ｐゴシック"/>
              </a:endParaRPr>
            </a:p>
          </p:txBody>
        </p:sp>
        <p:sp>
          <p:nvSpPr>
            <p:cNvPr id="45" name="Freeform 42"/>
            <p:cNvSpPr>
              <a:spLocks/>
            </p:cNvSpPr>
            <p:nvPr/>
          </p:nvSpPr>
          <p:spPr bwMode="auto">
            <a:xfrm>
              <a:off x="3995843" y="2395982"/>
              <a:ext cx="228568" cy="135712"/>
            </a:xfrm>
            <a:custGeom>
              <a:avLst/>
              <a:gdLst>
                <a:gd name="T0" fmla="*/ 64 w 128"/>
                <a:gd name="T1" fmla="*/ 9 h 76"/>
                <a:gd name="T2" fmla="*/ 64 w 128"/>
                <a:gd name="T3" fmla="*/ 1 h 76"/>
                <a:gd name="T4" fmla="*/ 26 w 128"/>
                <a:gd name="T5" fmla="*/ 1 h 76"/>
                <a:gd name="T6" fmla="*/ 25 w 128"/>
                <a:gd name="T7" fmla="*/ 1 h 76"/>
                <a:gd name="T8" fmla="*/ 25 w 128"/>
                <a:gd name="T9" fmla="*/ 1 h 76"/>
                <a:gd name="T10" fmla="*/ 6 w 128"/>
                <a:gd name="T11" fmla="*/ 1 h 76"/>
                <a:gd name="T12" fmla="*/ 5 w 128"/>
                <a:gd name="T13" fmla="*/ 5 h 76"/>
                <a:gd name="T14" fmla="*/ 2 w 128"/>
                <a:gd name="T15" fmla="*/ 28 h 76"/>
                <a:gd name="T16" fmla="*/ 3 w 128"/>
                <a:gd name="T17" fmla="*/ 51 h 76"/>
                <a:gd name="T18" fmla="*/ 52 w 128"/>
                <a:gd name="T19" fmla="*/ 51 h 76"/>
                <a:gd name="T20" fmla="*/ 52 w 128"/>
                <a:gd name="T21" fmla="*/ 51 h 76"/>
                <a:gd name="T22" fmla="*/ 52 w 128"/>
                <a:gd name="T23" fmla="*/ 52 h 76"/>
                <a:gd name="T24" fmla="*/ 68 w 128"/>
                <a:gd name="T25" fmla="*/ 52 h 76"/>
                <a:gd name="T26" fmla="*/ 74 w 128"/>
                <a:gd name="T27" fmla="*/ 59 h 76"/>
                <a:gd name="T28" fmla="*/ 74 w 128"/>
                <a:gd name="T29" fmla="*/ 61 h 76"/>
                <a:gd name="T30" fmla="*/ 76 w 128"/>
                <a:gd name="T31" fmla="*/ 67 h 76"/>
                <a:gd name="T32" fmla="*/ 77 w 128"/>
                <a:gd name="T33" fmla="*/ 68 h 76"/>
                <a:gd name="T34" fmla="*/ 77 w 128"/>
                <a:gd name="T35" fmla="*/ 76 h 76"/>
                <a:gd name="T36" fmla="*/ 81 w 128"/>
                <a:gd name="T37" fmla="*/ 76 h 76"/>
                <a:gd name="T38" fmla="*/ 85 w 128"/>
                <a:gd name="T39" fmla="*/ 72 h 76"/>
                <a:gd name="T40" fmla="*/ 97 w 128"/>
                <a:gd name="T41" fmla="*/ 68 h 76"/>
                <a:gd name="T42" fmla="*/ 101 w 128"/>
                <a:gd name="T43" fmla="*/ 68 h 76"/>
                <a:gd name="T44" fmla="*/ 101 w 128"/>
                <a:gd name="T45" fmla="*/ 72 h 76"/>
                <a:gd name="T46" fmla="*/ 105 w 128"/>
                <a:gd name="T47" fmla="*/ 72 h 76"/>
                <a:gd name="T48" fmla="*/ 112 w 128"/>
                <a:gd name="T49" fmla="*/ 72 h 76"/>
                <a:gd name="T50" fmla="*/ 116 w 128"/>
                <a:gd name="T51" fmla="*/ 72 h 76"/>
                <a:gd name="T52" fmla="*/ 124 w 128"/>
                <a:gd name="T53" fmla="*/ 68 h 76"/>
                <a:gd name="T54" fmla="*/ 128 w 128"/>
                <a:gd name="T55" fmla="*/ 64 h 76"/>
                <a:gd name="T56" fmla="*/ 124 w 128"/>
                <a:gd name="T57" fmla="*/ 53 h 76"/>
                <a:gd name="T58" fmla="*/ 124 w 128"/>
                <a:gd name="T59" fmla="*/ 61 h 76"/>
                <a:gd name="T60" fmla="*/ 124 w 128"/>
                <a:gd name="T61" fmla="*/ 64 h 76"/>
                <a:gd name="T62" fmla="*/ 116 w 128"/>
                <a:gd name="T63" fmla="*/ 64 h 76"/>
                <a:gd name="T64" fmla="*/ 105 w 128"/>
                <a:gd name="T65" fmla="*/ 61 h 76"/>
                <a:gd name="T66" fmla="*/ 101 w 128"/>
                <a:gd name="T67" fmla="*/ 53 h 76"/>
                <a:gd name="T68" fmla="*/ 97 w 128"/>
                <a:gd name="T69" fmla="*/ 49 h 76"/>
                <a:gd name="T70" fmla="*/ 97 w 128"/>
                <a:gd name="T71" fmla="*/ 45 h 76"/>
                <a:gd name="T72" fmla="*/ 93 w 128"/>
                <a:gd name="T73" fmla="*/ 41 h 76"/>
                <a:gd name="T74" fmla="*/ 85 w 128"/>
                <a:gd name="T75" fmla="*/ 37 h 76"/>
                <a:gd name="T76" fmla="*/ 85 w 128"/>
                <a:gd name="T77" fmla="*/ 29 h 76"/>
                <a:gd name="T78" fmla="*/ 89 w 128"/>
                <a:gd name="T79" fmla="*/ 29 h 76"/>
                <a:gd name="T80" fmla="*/ 93 w 128"/>
                <a:gd name="T81" fmla="*/ 22 h 76"/>
                <a:gd name="T82" fmla="*/ 97 w 128"/>
                <a:gd name="T83" fmla="*/ 22 h 76"/>
                <a:gd name="T84" fmla="*/ 89 w 128"/>
                <a:gd name="T85" fmla="*/ 6 h 76"/>
                <a:gd name="T86" fmla="*/ 90 w 128"/>
                <a:gd name="T87" fmla="*/ 2 h 76"/>
                <a:gd name="T88" fmla="*/ 91 w 128"/>
                <a:gd name="T89" fmla="*/ 0 h 76"/>
                <a:gd name="T90" fmla="*/ 80 w 128"/>
                <a:gd name="T91" fmla="*/ 9 h 76"/>
                <a:gd name="T92" fmla="*/ 64 w 128"/>
                <a:gd name="T93" fmla="*/ 9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28" h="76">
                  <a:moveTo>
                    <a:pt x="64" y="9"/>
                  </a:moveTo>
                  <a:cubicBezTo>
                    <a:pt x="64" y="1"/>
                    <a:pt x="64" y="1"/>
                    <a:pt x="64" y="1"/>
                  </a:cubicBezTo>
                  <a:cubicBezTo>
                    <a:pt x="26" y="1"/>
                    <a:pt x="26" y="1"/>
                    <a:pt x="26" y="1"/>
                  </a:cubicBezTo>
                  <a:cubicBezTo>
                    <a:pt x="25" y="1"/>
                    <a:pt x="25" y="1"/>
                    <a:pt x="25" y="1"/>
                  </a:cubicBezTo>
                  <a:cubicBezTo>
                    <a:pt x="25" y="1"/>
                    <a:pt x="25" y="1"/>
                    <a:pt x="25" y="1"/>
                  </a:cubicBezTo>
                  <a:cubicBezTo>
                    <a:pt x="6" y="1"/>
                    <a:pt x="6" y="1"/>
                    <a:pt x="6" y="1"/>
                  </a:cubicBezTo>
                  <a:cubicBezTo>
                    <a:pt x="5" y="5"/>
                    <a:pt x="5" y="5"/>
                    <a:pt x="5" y="5"/>
                  </a:cubicBezTo>
                  <a:cubicBezTo>
                    <a:pt x="0" y="25"/>
                    <a:pt x="1" y="28"/>
                    <a:pt x="2" y="28"/>
                  </a:cubicBezTo>
                  <a:cubicBezTo>
                    <a:pt x="3" y="30"/>
                    <a:pt x="3" y="40"/>
                    <a:pt x="3" y="51"/>
                  </a:cubicBezTo>
                  <a:cubicBezTo>
                    <a:pt x="52" y="51"/>
                    <a:pt x="52" y="51"/>
                    <a:pt x="52" y="51"/>
                  </a:cubicBezTo>
                  <a:cubicBezTo>
                    <a:pt x="52" y="51"/>
                    <a:pt x="52" y="51"/>
                    <a:pt x="52" y="51"/>
                  </a:cubicBezTo>
                  <a:cubicBezTo>
                    <a:pt x="52" y="52"/>
                    <a:pt x="52" y="52"/>
                    <a:pt x="52" y="52"/>
                  </a:cubicBezTo>
                  <a:cubicBezTo>
                    <a:pt x="68" y="52"/>
                    <a:pt x="68" y="52"/>
                    <a:pt x="68" y="52"/>
                  </a:cubicBezTo>
                  <a:cubicBezTo>
                    <a:pt x="74" y="59"/>
                    <a:pt x="74" y="59"/>
                    <a:pt x="74" y="59"/>
                  </a:cubicBezTo>
                  <a:cubicBezTo>
                    <a:pt x="74" y="61"/>
                    <a:pt x="74" y="61"/>
                    <a:pt x="74" y="61"/>
                  </a:cubicBezTo>
                  <a:cubicBezTo>
                    <a:pt x="75" y="63"/>
                    <a:pt x="76" y="66"/>
                    <a:pt x="76" y="67"/>
                  </a:cubicBezTo>
                  <a:cubicBezTo>
                    <a:pt x="77" y="68"/>
                    <a:pt x="77" y="68"/>
                    <a:pt x="77" y="68"/>
                  </a:cubicBezTo>
                  <a:cubicBezTo>
                    <a:pt x="77" y="76"/>
                    <a:pt x="77" y="76"/>
                    <a:pt x="77" y="76"/>
                  </a:cubicBezTo>
                  <a:cubicBezTo>
                    <a:pt x="81" y="76"/>
                    <a:pt x="81" y="76"/>
                    <a:pt x="81" y="76"/>
                  </a:cubicBezTo>
                  <a:cubicBezTo>
                    <a:pt x="85" y="72"/>
                    <a:pt x="85" y="72"/>
                    <a:pt x="85" y="72"/>
                  </a:cubicBezTo>
                  <a:cubicBezTo>
                    <a:pt x="97" y="68"/>
                    <a:pt x="97" y="68"/>
                    <a:pt x="97" y="68"/>
                  </a:cubicBezTo>
                  <a:cubicBezTo>
                    <a:pt x="101" y="68"/>
                    <a:pt x="101" y="68"/>
                    <a:pt x="101" y="68"/>
                  </a:cubicBezTo>
                  <a:cubicBezTo>
                    <a:pt x="101" y="72"/>
                    <a:pt x="101" y="72"/>
                    <a:pt x="101" y="72"/>
                  </a:cubicBezTo>
                  <a:cubicBezTo>
                    <a:pt x="105" y="72"/>
                    <a:pt x="105" y="72"/>
                    <a:pt x="105" y="72"/>
                  </a:cubicBezTo>
                  <a:cubicBezTo>
                    <a:pt x="112" y="72"/>
                    <a:pt x="112" y="72"/>
                    <a:pt x="112" y="72"/>
                  </a:cubicBezTo>
                  <a:cubicBezTo>
                    <a:pt x="116" y="72"/>
                    <a:pt x="116" y="72"/>
                    <a:pt x="116" y="72"/>
                  </a:cubicBezTo>
                  <a:cubicBezTo>
                    <a:pt x="124" y="68"/>
                    <a:pt x="124" y="68"/>
                    <a:pt x="124" y="68"/>
                  </a:cubicBezTo>
                  <a:cubicBezTo>
                    <a:pt x="128" y="64"/>
                    <a:pt x="128" y="64"/>
                    <a:pt x="128" y="64"/>
                  </a:cubicBezTo>
                  <a:cubicBezTo>
                    <a:pt x="124" y="53"/>
                    <a:pt x="124" y="53"/>
                    <a:pt x="124" y="53"/>
                  </a:cubicBezTo>
                  <a:cubicBezTo>
                    <a:pt x="124" y="61"/>
                    <a:pt x="124" y="61"/>
                    <a:pt x="124" y="61"/>
                  </a:cubicBezTo>
                  <a:cubicBezTo>
                    <a:pt x="124" y="64"/>
                    <a:pt x="124" y="64"/>
                    <a:pt x="124" y="64"/>
                  </a:cubicBezTo>
                  <a:cubicBezTo>
                    <a:pt x="116" y="64"/>
                    <a:pt x="116" y="64"/>
                    <a:pt x="116" y="64"/>
                  </a:cubicBezTo>
                  <a:cubicBezTo>
                    <a:pt x="105" y="61"/>
                    <a:pt x="105" y="61"/>
                    <a:pt x="105" y="61"/>
                  </a:cubicBezTo>
                  <a:cubicBezTo>
                    <a:pt x="101" y="53"/>
                    <a:pt x="101" y="53"/>
                    <a:pt x="101" y="53"/>
                  </a:cubicBezTo>
                  <a:cubicBezTo>
                    <a:pt x="97" y="49"/>
                    <a:pt x="97" y="49"/>
                    <a:pt x="97" y="49"/>
                  </a:cubicBezTo>
                  <a:cubicBezTo>
                    <a:pt x="97" y="45"/>
                    <a:pt x="97" y="45"/>
                    <a:pt x="97" y="45"/>
                  </a:cubicBezTo>
                  <a:cubicBezTo>
                    <a:pt x="93" y="41"/>
                    <a:pt x="93" y="41"/>
                    <a:pt x="93" y="41"/>
                  </a:cubicBezTo>
                  <a:cubicBezTo>
                    <a:pt x="85" y="37"/>
                    <a:pt x="85" y="37"/>
                    <a:pt x="85" y="37"/>
                  </a:cubicBezTo>
                  <a:cubicBezTo>
                    <a:pt x="85" y="29"/>
                    <a:pt x="85" y="29"/>
                    <a:pt x="85" y="29"/>
                  </a:cubicBezTo>
                  <a:cubicBezTo>
                    <a:pt x="89" y="29"/>
                    <a:pt x="89" y="29"/>
                    <a:pt x="89" y="29"/>
                  </a:cubicBezTo>
                  <a:cubicBezTo>
                    <a:pt x="93" y="22"/>
                    <a:pt x="93" y="22"/>
                    <a:pt x="93" y="22"/>
                  </a:cubicBezTo>
                  <a:cubicBezTo>
                    <a:pt x="97" y="22"/>
                    <a:pt x="97" y="22"/>
                    <a:pt x="97" y="22"/>
                  </a:cubicBezTo>
                  <a:cubicBezTo>
                    <a:pt x="89" y="6"/>
                    <a:pt x="89" y="6"/>
                    <a:pt x="89" y="6"/>
                  </a:cubicBezTo>
                  <a:cubicBezTo>
                    <a:pt x="90" y="2"/>
                    <a:pt x="90" y="2"/>
                    <a:pt x="90" y="2"/>
                  </a:cubicBezTo>
                  <a:cubicBezTo>
                    <a:pt x="91" y="0"/>
                    <a:pt x="91" y="0"/>
                    <a:pt x="91" y="0"/>
                  </a:cubicBezTo>
                  <a:cubicBezTo>
                    <a:pt x="80" y="9"/>
                    <a:pt x="80" y="9"/>
                    <a:pt x="80" y="9"/>
                  </a:cubicBezTo>
                  <a:lnTo>
                    <a:pt x="64" y="9"/>
                  </a:lnTo>
                  <a:close/>
                </a:path>
              </a:pathLst>
            </a:custGeom>
            <a:solidFill>
              <a:srgbClr val="92D050"/>
            </a:solidFill>
            <a:ln>
              <a:solidFill>
                <a:schemeClr val="tx1"/>
              </a:solidFill>
            </a:ln>
          </p:spPr>
          <p:txBody>
            <a:bodyPr/>
            <a:lstStyle/>
            <a:p>
              <a:pPr>
                <a:defRPr/>
              </a:pPr>
              <a:endParaRPr lang="en-GB" dirty="0">
                <a:solidFill>
                  <a:prstClr val="black"/>
                </a:solidFill>
                <a:latin typeface="Arial" pitchFamily="34" charset="0"/>
                <a:ea typeface="ＭＳ Ｐゴシック"/>
                <a:cs typeface="ＭＳ Ｐゴシック"/>
              </a:endParaRPr>
            </a:p>
          </p:txBody>
        </p:sp>
        <p:sp>
          <p:nvSpPr>
            <p:cNvPr id="46" name="Freeform 43"/>
            <p:cNvSpPr>
              <a:spLocks/>
            </p:cNvSpPr>
            <p:nvPr/>
          </p:nvSpPr>
          <p:spPr bwMode="auto">
            <a:xfrm>
              <a:off x="947679" y="1799563"/>
              <a:ext cx="408922" cy="603561"/>
            </a:xfrm>
            <a:custGeom>
              <a:avLst/>
              <a:gdLst>
                <a:gd name="T0" fmla="*/ 9 w 229"/>
                <a:gd name="T1" fmla="*/ 148 h 338"/>
                <a:gd name="T2" fmla="*/ 19 w 229"/>
                <a:gd name="T3" fmla="*/ 163 h 338"/>
                <a:gd name="T4" fmla="*/ 4 w 229"/>
                <a:gd name="T5" fmla="*/ 201 h 338"/>
                <a:gd name="T6" fmla="*/ 4 w 229"/>
                <a:gd name="T7" fmla="*/ 215 h 338"/>
                <a:gd name="T8" fmla="*/ 7 w 229"/>
                <a:gd name="T9" fmla="*/ 248 h 338"/>
                <a:gd name="T10" fmla="*/ 0 w 229"/>
                <a:gd name="T11" fmla="*/ 293 h 338"/>
                <a:gd name="T12" fmla="*/ 2 w 229"/>
                <a:gd name="T13" fmla="*/ 338 h 338"/>
                <a:gd name="T14" fmla="*/ 118 w 229"/>
                <a:gd name="T15" fmla="*/ 338 h 338"/>
                <a:gd name="T16" fmla="*/ 229 w 229"/>
                <a:gd name="T17" fmla="*/ 338 h 338"/>
                <a:gd name="T18" fmla="*/ 222 w 229"/>
                <a:gd name="T19" fmla="*/ 216 h 338"/>
                <a:gd name="T20" fmla="*/ 205 w 229"/>
                <a:gd name="T21" fmla="*/ 221 h 338"/>
                <a:gd name="T22" fmla="*/ 196 w 229"/>
                <a:gd name="T23" fmla="*/ 225 h 338"/>
                <a:gd name="T24" fmla="*/ 194 w 229"/>
                <a:gd name="T25" fmla="*/ 224 h 338"/>
                <a:gd name="T26" fmla="*/ 183 w 229"/>
                <a:gd name="T27" fmla="*/ 224 h 338"/>
                <a:gd name="T28" fmla="*/ 178 w 229"/>
                <a:gd name="T29" fmla="*/ 224 h 338"/>
                <a:gd name="T30" fmla="*/ 162 w 229"/>
                <a:gd name="T31" fmla="*/ 224 h 338"/>
                <a:gd name="T32" fmla="*/ 147 w 229"/>
                <a:gd name="T33" fmla="*/ 212 h 338"/>
                <a:gd name="T34" fmla="*/ 145 w 229"/>
                <a:gd name="T35" fmla="*/ 214 h 338"/>
                <a:gd name="T36" fmla="*/ 145 w 229"/>
                <a:gd name="T37" fmla="*/ 214 h 338"/>
                <a:gd name="T38" fmla="*/ 144 w 229"/>
                <a:gd name="T39" fmla="*/ 206 h 338"/>
                <a:gd name="T40" fmla="*/ 133 w 229"/>
                <a:gd name="T41" fmla="*/ 194 h 338"/>
                <a:gd name="T42" fmla="*/ 128 w 229"/>
                <a:gd name="T43" fmla="*/ 173 h 338"/>
                <a:gd name="T44" fmla="*/ 113 w 229"/>
                <a:gd name="T45" fmla="*/ 166 h 338"/>
                <a:gd name="T46" fmla="*/ 110 w 229"/>
                <a:gd name="T47" fmla="*/ 166 h 338"/>
                <a:gd name="T48" fmla="*/ 100 w 229"/>
                <a:gd name="T49" fmla="*/ 167 h 338"/>
                <a:gd name="T50" fmla="*/ 100 w 229"/>
                <a:gd name="T51" fmla="*/ 153 h 338"/>
                <a:gd name="T52" fmla="*/ 100 w 229"/>
                <a:gd name="T53" fmla="*/ 151 h 338"/>
                <a:gd name="T54" fmla="*/ 99 w 229"/>
                <a:gd name="T55" fmla="*/ 141 h 338"/>
                <a:gd name="T56" fmla="*/ 93 w 229"/>
                <a:gd name="T57" fmla="*/ 107 h 338"/>
                <a:gd name="T58" fmla="*/ 78 w 229"/>
                <a:gd name="T59" fmla="*/ 101 h 338"/>
                <a:gd name="T60" fmla="*/ 78 w 229"/>
                <a:gd name="T61" fmla="*/ 97 h 338"/>
                <a:gd name="T62" fmla="*/ 71 w 229"/>
                <a:gd name="T63" fmla="*/ 87 h 338"/>
                <a:gd name="T64" fmla="*/ 63 w 229"/>
                <a:gd name="T65" fmla="*/ 82 h 338"/>
                <a:gd name="T66" fmla="*/ 53 w 229"/>
                <a:gd name="T67" fmla="*/ 77 h 338"/>
                <a:gd name="T68" fmla="*/ 50 w 229"/>
                <a:gd name="T69" fmla="*/ 63 h 338"/>
                <a:gd name="T70" fmla="*/ 40 w 229"/>
                <a:gd name="T71" fmla="*/ 59 h 338"/>
                <a:gd name="T72" fmla="*/ 2 w 229"/>
                <a:gd name="T73" fmla="*/ 0 h 338"/>
                <a:gd name="T74" fmla="*/ 3 w 229"/>
                <a:gd name="T75" fmla="*/ 148 h 3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29" h="338">
                  <a:moveTo>
                    <a:pt x="3" y="148"/>
                  </a:moveTo>
                  <a:cubicBezTo>
                    <a:pt x="6" y="148"/>
                    <a:pt x="9" y="148"/>
                    <a:pt x="9" y="148"/>
                  </a:cubicBezTo>
                  <a:cubicBezTo>
                    <a:pt x="15" y="154"/>
                    <a:pt x="15" y="154"/>
                    <a:pt x="15" y="154"/>
                  </a:cubicBezTo>
                  <a:cubicBezTo>
                    <a:pt x="19" y="163"/>
                    <a:pt x="19" y="163"/>
                    <a:pt x="19" y="163"/>
                  </a:cubicBezTo>
                  <a:cubicBezTo>
                    <a:pt x="19" y="189"/>
                    <a:pt x="19" y="189"/>
                    <a:pt x="19" y="189"/>
                  </a:cubicBezTo>
                  <a:cubicBezTo>
                    <a:pt x="4" y="201"/>
                    <a:pt x="4" y="201"/>
                    <a:pt x="4" y="201"/>
                  </a:cubicBezTo>
                  <a:cubicBezTo>
                    <a:pt x="2" y="211"/>
                    <a:pt x="2" y="211"/>
                    <a:pt x="2" y="211"/>
                  </a:cubicBezTo>
                  <a:cubicBezTo>
                    <a:pt x="4" y="215"/>
                    <a:pt x="4" y="215"/>
                    <a:pt x="4" y="215"/>
                  </a:cubicBezTo>
                  <a:cubicBezTo>
                    <a:pt x="7" y="236"/>
                    <a:pt x="7" y="236"/>
                    <a:pt x="7" y="236"/>
                  </a:cubicBezTo>
                  <a:cubicBezTo>
                    <a:pt x="7" y="248"/>
                    <a:pt x="7" y="248"/>
                    <a:pt x="7" y="248"/>
                  </a:cubicBezTo>
                  <a:cubicBezTo>
                    <a:pt x="2" y="263"/>
                    <a:pt x="2" y="263"/>
                    <a:pt x="2" y="263"/>
                  </a:cubicBezTo>
                  <a:cubicBezTo>
                    <a:pt x="0" y="293"/>
                    <a:pt x="0" y="293"/>
                    <a:pt x="0" y="293"/>
                  </a:cubicBezTo>
                  <a:cubicBezTo>
                    <a:pt x="2" y="312"/>
                    <a:pt x="2" y="312"/>
                    <a:pt x="2" y="312"/>
                  </a:cubicBezTo>
                  <a:cubicBezTo>
                    <a:pt x="2" y="338"/>
                    <a:pt x="2" y="338"/>
                    <a:pt x="2" y="338"/>
                  </a:cubicBezTo>
                  <a:cubicBezTo>
                    <a:pt x="2" y="338"/>
                    <a:pt x="2" y="338"/>
                    <a:pt x="2" y="338"/>
                  </a:cubicBezTo>
                  <a:cubicBezTo>
                    <a:pt x="118" y="338"/>
                    <a:pt x="118" y="338"/>
                    <a:pt x="118" y="338"/>
                  </a:cubicBezTo>
                  <a:cubicBezTo>
                    <a:pt x="229" y="338"/>
                    <a:pt x="229" y="338"/>
                    <a:pt x="229" y="338"/>
                  </a:cubicBezTo>
                  <a:cubicBezTo>
                    <a:pt x="229" y="338"/>
                    <a:pt x="229" y="338"/>
                    <a:pt x="229" y="338"/>
                  </a:cubicBezTo>
                  <a:cubicBezTo>
                    <a:pt x="229" y="216"/>
                    <a:pt x="229" y="216"/>
                    <a:pt x="229" y="216"/>
                  </a:cubicBezTo>
                  <a:cubicBezTo>
                    <a:pt x="222" y="216"/>
                    <a:pt x="222" y="216"/>
                    <a:pt x="222" y="216"/>
                  </a:cubicBezTo>
                  <a:cubicBezTo>
                    <a:pt x="216" y="217"/>
                    <a:pt x="216" y="217"/>
                    <a:pt x="216" y="217"/>
                  </a:cubicBezTo>
                  <a:cubicBezTo>
                    <a:pt x="205" y="221"/>
                    <a:pt x="205" y="221"/>
                    <a:pt x="205" y="221"/>
                  </a:cubicBezTo>
                  <a:cubicBezTo>
                    <a:pt x="200" y="224"/>
                    <a:pt x="200" y="224"/>
                    <a:pt x="200" y="224"/>
                  </a:cubicBezTo>
                  <a:cubicBezTo>
                    <a:pt x="198" y="225"/>
                    <a:pt x="197" y="225"/>
                    <a:pt x="196" y="225"/>
                  </a:cubicBezTo>
                  <a:cubicBezTo>
                    <a:pt x="195" y="225"/>
                    <a:pt x="195" y="225"/>
                    <a:pt x="195" y="225"/>
                  </a:cubicBezTo>
                  <a:cubicBezTo>
                    <a:pt x="194" y="224"/>
                    <a:pt x="194" y="224"/>
                    <a:pt x="194" y="224"/>
                  </a:cubicBezTo>
                  <a:cubicBezTo>
                    <a:pt x="193" y="224"/>
                    <a:pt x="189" y="224"/>
                    <a:pt x="187" y="224"/>
                  </a:cubicBezTo>
                  <a:cubicBezTo>
                    <a:pt x="185" y="224"/>
                    <a:pt x="183" y="224"/>
                    <a:pt x="183" y="224"/>
                  </a:cubicBezTo>
                  <a:cubicBezTo>
                    <a:pt x="182" y="224"/>
                    <a:pt x="181" y="223"/>
                    <a:pt x="180" y="223"/>
                  </a:cubicBezTo>
                  <a:cubicBezTo>
                    <a:pt x="179" y="223"/>
                    <a:pt x="179" y="223"/>
                    <a:pt x="178" y="224"/>
                  </a:cubicBezTo>
                  <a:cubicBezTo>
                    <a:pt x="177" y="224"/>
                    <a:pt x="176" y="224"/>
                    <a:pt x="174" y="224"/>
                  </a:cubicBezTo>
                  <a:cubicBezTo>
                    <a:pt x="162" y="224"/>
                    <a:pt x="162" y="224"/>
                    <a:pt x="162" y="224"/>
                  </a:cubicBezTo>
                  <a:cubicBezTo>
                    <a:pt x="161" y="224"/>
                    <a:pt x="157" y="222"/>
                    <a:pt x="151" y="216"/>
                  </a:cubicBezTo>
                  <a:cubicBezTo>
                    <a:pt x="150" y="213"/>
                    <a:pt x="149" y="212"/>
                    <a:pt x="147" y="212"/>
                  </a:cubicBezTo>
                  <a:cubicBezTo>
                    <a:pt x="146" y="213"/>
                    <a:pt x="146" y="213"/>
                    <a:pt x="146" y="213"/>
                  </a:cubicBezTo>
                  <a:cubicBezTo>
                    <a:pt x="145" y="214"/>
                    <a:pt x="145" y="214"/>
                    <a:pt x="145" y="214"/>
                  </a:cubicBezTo>
                  <a:cubicBezTo>
                    <a:pt x="145" y="214"/>
                    <a:pt x="145" y="214"/>
                    <a:pt x="145" y="214"/>
                  </a:cubicBezTo>
                  <a:cubicBezTo>
                    <a:pt x="145" y="214"/>
                    <a:pt x="145" y="214"/>
                    <a:pt x="145" y="214"/>
                  </a:cubicBezTo>
                  <a:cubicBezTo>
                    <a:pt x="144" y="214"/>
                    <a:pt x="144" y="214"/>
                    <a:pt x="144" y="214"/>
                  </a:cubicBezTo>
                  <a:cubicBezTo>
                    <a:pt x="144" y="206"/>
                    <a:pt x="144" y="206"/>
                    <a:pt x="144" y="206"/>
                  </a:cubicBezTo>
                  <a:cubicBezTo>
                    <a:pt x="140" y="206"/>
                    <a:pt x="140" y="206"/>
                    <a:pt x="140" y="206"/>
                  </a:cubicBezTo>
                  <a:cubicBezTo>
                    <a:pt x="133" y="194"/>
                    <a:pt x="133" y="194"/>
                    <a:pt x="133" y="194"/>
                  </a:cubicBezTo>
                  <a:cubicBezTo>
                    <a:pt x="128" y="188"/>
                    <a:pt x="128" y="188"/>
                    <a:pt x="128" y="188"/>
                  </a:cubicBezTo>
                  <a:cubicBezTo>
                    <a:pt x="128" y="173"/>
                    <a:pt x="128" y="173"/>
                    <a:pt x="128" y="173"/>
                  </a:cubicBezTo>
                  <a:cubicBezTo>
                    <a:pt x="127" y="172"/>
                    <a:pt x="122" y="168"/>
                    <a:pt x="115" y="167"/>
                  </a:cubicBezTo>
                  <a:cubicBezTo>
                    <a:pt x="114" y="166"/>
                    <a:pt x="113" y="166"/>
                    <a:pt x="113" y="166"/>
                  </a:cubicBezTo>
                  <a:cubicBezTo>
                    <a:pt x="111" y="166"/>
                    <a:pt x="111" y="166"/>
                    <a:pt x="111" y="166"/>
                  </a:cubicBezTo>
                  <a:cubicBezTo>
                    <a:pt x="110" y="166"/>
                    <a:pt x="110" y="166"/>
                    <a:pt x="110" y="166"/>
                  </a:cubicBezTo>
                  <a:cubicBezTo>
                    <a:pt x="110" y="167"/>
                    <a:pt x="110" y="167"/>
                    <a:pt x="110" y="167"/>
                  </a:cubicBezTo>
                  <a:cubicBezTo>
                    <a:pt x="100" y="167"/>
                    <a:pt x="100" y="167"/>
                    <a:pt x="100" y="167"/>
                  </a:cubicBezTo>
                  <a:cubicBezTo>
                    <a:pt x="100" y="166"/>
                    <a:pt x="100" y="166"/>
                    <a:pt x="100" y="166"/>
                  </a:cubicBezTo>
                  <a:cubicBezTo>
                    <a:pt x="100" y="163"/>
                    <a:pt x="98" y="156"/>
                    <a:pt x="100" y="153"/>
                  </a:cubicBezTo>
                  <a:cubicBezTo>
                    <a:pt x="100" y="152"/>
                    <a:pt x="100" y="151"/>
                    <a:pt x="100" y="151"/>
                  </a:cubicBezTo>
                  <a:cubicBezTo>
                    <a:pt x="100" y="151"/>
                    <a:pt x="100" y="151"/>
                    <a:pt x="100" y="151"/>
                  </a:cubicBezTo>
                  <a:cubicBezTo>
                    <a:pt x="100" y="151"/>
                    <a:pt x="99" y="150"/>
                    <a:pt x="99" y="148"/>
                  </a:cubicBezTo>
                  <a:cubicBezTo>
                    <a:pt x="98" y="144"/>
                    <a:pt x="98" y="141"/>
                    <a:pt x="99" y="141"/>
                  </a:cubicBezTo>
                  <a:cubicBezTo>
                    <a:pt x="99" y="113"/>
                    <a:pt x="99" y="113"/>
                    <a:pt x="99" y="113"/>
                  </a:cubicBezTo>
                  <a:cubicBezTo>
                    <a:pt x="93" y="107"/>
                    <a:pt x="93" y="107"/>
                    <a:pt x="93" y="107"/>
                  </a:cubicBezTo>
                  <a:cubicBezTo>
                    <a:pt x="89" y="106"/>
                    <a:pt x="89" y="106"/>
                    <a:pt x="89" y="106"/>
                  </a:cubicBezTo>
                  <a:cubicBezTo>
                    <a:pt x="86" y="105"/>
                    <a:pt x="80" y="102"/>
                    <a:pt x="78" y="101"/>
                  </a:cubicBezTo>
                  <a:cubicBezTo>
                    <a:pt x="78" y="101"/>
                    <a:pt x="78" y="101"/>
                    <a:pt x="78" y="101"/>
                  </a:cubicBezTo>
                  <a:cubicBezTo>
                    <a:pt x="78" y="97"/>
                    <a:pt x="78" y="97"/>
                    <a:pt x="78" y="97"/>
                  </a:cubicBezTo>
                  <a:cubicBezTo>
                    <a:pt x="71" y="93"/>
                    <a:pt x="71" y="93"/>
                    <a:pt x="71" y="93"/>
                  </a:cubicBezTo>
                  <a:cubicBezTo>
                    <a:pt x="71" y="87"/>
                    <a:pt x="71" y="87"/>
                    <a:pt x="71" y="87"/>
                  </a:cubicBezTo>
                  <a:cubicBezTo>
                    <a:pt x="63" y="87"/>
                    <a:pt x="63" y="87"/>
                    <a:pt x="63" y="87"/>
                  </a:cubicBezTo>
                  <a:cubicBezTo>
                    <a:pt x="63" y="82"/>
                    <a:pt x="63" y="82"/>
                    <a:pt x="63" y="82"/>
                  </a:cubicBezTo>
                  <a:cubicBezTo>
                    <a:pt x="59" y="77"/>
                    <a:pt x="59" y="77"/>
                    <a:pt x="59" y="77"/>
                  </a:cubicBezTo>
                  <a:cubicBezTo>
                    <a:pt x="53" y="77"/>
                    <a:pt x="53" y="77"/>
                    <a:pt x="53" y="77"/>
                  </a:cubicBezTo>
                  <a:cubicBezTo>
                    <a:pt x="53" y="69"/>
                    <a:pt x="53" y="69"/>
                    <a:pt x="53" y="69"/>
                  </a:cubicBezTo>
                  <a:cubicBezTo>
                    <a:pt x="50" y="63"/>
                    <a:pt x="50" y="63"/>
                    <a:pt x="50" y="63"/>
                  </a:cubicBezTo>
                  <a:cubicBezTo>
                    <a:pt x="50" y="59"/>
                    <a:pt x="50" y="59"/>
                    <a:pt x="50" y="59"/>
                  </a:cubicBezTo>
                  <a:cubicBezTo>
                    <a:pt x="40" y="59"/>
                    <a:pt x="40" y="59"/>
                    <a:pt x="40" y="59"/>
                  </a:cubicBezTo>
                  <a:cubicBezTo>
                    <a:pt x="40" y="0"/>
                    <a:pt x="40" y="0"/>
                    <a:pt x="40" y="0"/>
                  </a:cubicBezTo>
                  <a:cubicBezTo>
                    <a:pt x="2" y="0"/>
                    <a:pt x="2" y="0"/>
                    <a:pt x="2" y="0"/>
                  </a:cubicBezTo>
                  <a:cubicBezTo>
                    <a:pt x="2" y="149"/>
                    <a:pt x="2" y="149"/>
                    <a:pt x="2" y="149"/>
                  </a:cubicBezTo>
                  <a:lnTo>
                    <a:pt x="3" y="148"/>
                  </a:lnTo>
                  <a:close/>
                </a:path>
              </a:pathLst>
            </a:custGeom>
            <a:solidFill>
              <a:srgbClr val="084A9C"/>
            </a:solidFill>
            <a:ln>
              <a:solidFill>
                <a:schemeClr val="tx1"/>
              </a:solidFill>
            </a:ln>
          </p:spPr>
          <p:txBody>
            <a:bodyPr/>
            <a:lstStyle/>
            <a:p>
              <a:pPr>
                <a:defRPr/>
              </a:pPr>
              <a:endParaRPr lang="en-GB" dirty="0">
                <a:solidFill>
                  <a:prstClr val="black"/>
                </a:solidFill>
                <a:latin typeface="Arial" pitchFamily="34" charset="0"/>
                <a:ea typeface="ＭＳ Ｐゴシック"/>
                <a:cs typeface="ＭＳ Ｐゴシック"/>
              </a:endParaRPr>
            </a:p>
          </p:txBody>
        </p:sp>
        <p:sp>
          <p:nvSpPr>
            <p:cNvPr id="47" name="Freeform 44"/>
            <p:cNvSpPr>
              <a:spLocks/>
            </p:cNvSpPr>
            <p:nvPr/>
          </p:nvSpPr>
          <p:spPr bwMode="auto">
            <a:xfrm>
              <a:off x="1019106" y="1799563"/>
              <a:ext cx="825880" cy="401779"/>
            </a:xfrm>
            <a:custGeom>
              <a:avLst/>
              <a:gdLst>
                <a:gd name="T0" fmla="*/ 10 w 462"/>
                <a:gd name="T1" fmla="*/ 63 h 225"/>
                <a:gd name="T2" fmla="*/ 13 w 462"/>
                <a:gd name="T3" fmla="*/ 77 h 225"/>
                <a:gd name="T4" fmla="*/ 23 w 462"/>
                <a:gd name="T5" fmla="*/ 82 h 225"/>
                <a:gd name="T6" fmla="*/ 31 w 462"/>
                <a:gd name="T7" fmla="*/ 87 h 225"/>
                <a:gd name="T8" fmla="*/ 38 w 462"/>
                <a:gd name="T9" fmla="*/ 97 h 225"/>
                <a:gd name="T10" fmla="*/ 38 w 462"/>
                <a:gd name="T11" fmla="*/ 101 h 225"/>
                <a:gd name="T12" fmla="*/ 53 w 462"/>
                <a:gd name="T13" fmla="*/ 107 h 225"/>
                <a:gd name="T14" fmla="*/ 59 w 462"/>
                <a:gd name="T15" fmla="*/ 141 h 225"/>
                <a:gd name="T16" fmla="*/ 60 w 462"/>
                <a:gd name="T17" fmla="*/ 151 h 225"/>
                <a:gd name="T18" fmla="*/ 60 w 462"/>
                <a:gd name="T19" fmla="*/ 153 h 225"/>
                <a:gd name="T20" fmla="*/ 60 w 462"/>
                <a:gd name="T21" fmla="*/ 167 h 225"/>
                <a:gd name="T22" fmla="*/ 70 w 462"/>
                <a:gd name="T23" fmla="*/ 166 h 225"/>
                <a:gd name="T24" fmla="*/ 71 w 462"/>
                <a:gd name="T25" fmla="*/ 166 h 225"/>
                <a:gd name="T26" fmla="*/ 75 w 462"/>
                <a:gd name="T27" fmla="*/ 167 h 225"/>
                <a:gd name="T28" fmla="*/ 88 w 462"/>
                <a:gd name="T29" fmla="*/ 188 h 225"/>
                <a:gd name="T30" fmla="*/ 100 w 462"/>
                <a:gd name="T31" fmla="*/ 206 h 225"/>
                <a:gd name="T32" fmla="*/ 104 w 462"/>
                <a:gd name="T33" fmla="*/ 214 h 225"/>
                <a:gd name="T34" fmla="*/ 105 w 462"/>
                <a:gd name="T35" fmla="*/ 214 h 225"/>
                <a:gd name="T36" fmla="*/ 107 w 462"/>
                <a:gd name="T37" fmla="*/ 212 h 225"/>
                <a:gd name="T38" fmla="*/ 122 w 462"/>
                <a:gd name="T39" fmla="*/ 224 h 225"/>
                <a:gd name="T40" fmla="*/ 138 w 462"/>
                <a:gd name="T41" fmla="*/ 224 h 225"/>
                <a:gd name="T42" fmla="*/ 143 w 462"/>
                <a:gd name="T43" fmla="*/ 224 h 225"/>
                <a:gd name="T44" fmla="*/ 154 w 462"/>
                <a:gd name="T45" fmla="*/ 224 h 225"/>
                <a:gd name="T46" fmla="*/ 156 w 462"/>
                <a:gd name="T47" fmla="*/ 225 h 225"/>
                <a:gd name="T48" fmla="*/ 165 w 462"/>
                <a:gd name="T49" fmla="*/ 221 h 225"/>
                <a:gd name="T50" fmla="*/ 182 w 462"/>
                <a:gd name="T51" fmla="*/ 216 h 225"/>
                <a:gd name="T52" fmla="*/ 189 w 462"/>
                <a:gd name="T53" fmla="*/ 215 h 225"/>
                <a:gd name="T54" fmla="*/ 461 w 462"/>
                <a:gd name="T55" fmla="*/ 204 h 225"/>
                <a:gd name="T56" fmla="*/ 462 w 462"/>
                <a:gd name="T57" fmla="*/ 203 h 225"/>
                <a:gd name="T58" fmla="*/ 461 w 462"/>
                <a:gd name="T59" fmla="*/ 154 h 225"/>
                <a:gd name="T60" fmla="*/ 461 w 462"/>
                <a:gd name="T61" fmla="*/ 0 h 225"/>
                <a:gd name="T62" fmla="*/ 0 w 462"/>
                <a:gd name="T63" fmla="*/ 59 h 2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462" h="225">
                  <a:moveTo>
                    <a:pt x="10" y="59"/>
                  </a:moveTo>
                  <a:cubicBezTo>
                    <a:pt x="10" y="63"/>
                    <a:pt x="10" y="63"/>
                    <a:pt x="10" y="63"/>
                  </a:cubicBezTo>
                  <a:cubicBezTo>
                    <a:pt x="13" y="69"/>
                    <a:pt x="13" y="69"/>
                    <a:pt x="13" y="69"/>
                  </a:cubicBezTo>
                  <a:cubicBezTo>
                    <a:pt x="13" y="77"/>
                    <a:pt x="13" y="77"/>
                    <a:pt x="13" y="77"/>
                  </a:cubicBezTo>
                  <a:cubicBezTo>
                    <a:pt x="19" y="77"/>
                    <a:pt x="19" y="77"/>
                    <a:pt x="19" y="77"/>
                  </a:cubicBezTo>
                  <a:cubicBezTo>
                    <a:pt x="23" y="82"/>
                    <a:pt x="23" y="82"/>
                    <a:pt x="23" y="82"/>
                  </a:cubicBezTo>
                  <a:cubicBezTo>
                    <a:pt x="23" y="87"/>
                    <a:pt x="23" y="87"/>
                    <a:pt x="23" y="87"/>
                  </a:cubicBezTo>
                  <a:cubicBezTo>
                    <a:pt x="31" y="87"/>
                    <a:pt x="31" y="87"/>
                    <a:pt x="31" y="87"/>
                  </a:cubicBezTo>
                  <a:cubicBezTo>
                    <a:pt x="31" y="93"/>
                    <a:pt x="31" y="93"/>
                    <a:pt x="31" y="93"/>
                  </a:cubicBezTo>
                  <a:cubicBezTo>
                    <a:pt x="38" y="97"/>
                    <a:pt x="38" y="97"/>
                    <a:pt x="38" y="97"/>
                  </a:cubicBezTo>
                  <a:cubicBezTo>
                    <a:pt x="38" y="101"/>
                    <a:pt x="38" y="101"/>
                    <a:pt x="38" y="101"/>
                  </a:cubicBezTo>
                  <a:cubicBezTo>
                    <a:pt x="38" y="101"/>
                    <a:pt x="38" y="101"/>
                    <a:pt x="38" y="101"/>
                  </a:cubicBezTo>
                  <a:cubicBezTo>
                    <a:pt x="40" y="102"/>
                    <a:pt x="46" y="105"/>
                    <a:pt x="49" y="106"/>
                  </a:cubicBezTo>
                  <a:cubicBezTo>
                    <a:pt x="53" y="107"/>
                    <a:pt x="53" y="107"/>
                    <a:pt x="53" y="107"/>
                  </a:cubicBezTo>
                  <a:cubicBezTo>
                    <a:pt x="59" y="113"/>
                    <a:pt x="59" y="113"/>
                    <a:pt x="59" y="113"/>
                  </a:cubicBezTo>
                  <a:cubicBezTo>
                    <a:pt x="59" y="141"/>
                    <a:pt x="59" y="141"/>
                    <a:pt x="59" y="141"/>
                  </a:cubicBezTo>
                  <a:cubicBezTo>
                    <a:pt x="58" y="141"/>
                    <a:pt x="58" y="144"/>
                    <a:pt x="59" y="148"/>
                  </a:cubicBezTo>
                  <a:cubicBezTo>
                    <a:pt x="59" y="150"/>
                    <a:pt x="60" y="151"/>
                    <a:pt x="60" y="151"/>
                  </a:cubicBezTo>
                  <a:cubicBezTo>
                    <a:pt x="60" y="151"/>
                    <a:pt x="60" y="151"/>
                    <a:pt x="60" y="151"/>
                  </a:cubicBezTo>
                  <a:cubicBezTo>
                    <a:pt x="60" y="151"/>
                    <a:pt x="60" y="152"/>
                    <a:pt x="60" y="153"/>
                  </a:cubicBezTo>
                  <a:cubicBezTo>
                    <a:pt x="58" y="156"/>
                    <a:pt x="60" y="163"/>
                    <a:pt x="60" y="166"/>
                  </a:cubicBezTo>
                  <a:cubicBezTo>
                    <a:pt x="60" y="167"/>
                    <a:pt x="60" y="167"/>
                    <a:pt x="60" y="167"/>
                  </a:cubicBezTo>
                  <a:cubicBezTo>
                    <a:pt x="70" y="167"/>
                    <a:pt x="70" y="167"/>
                    <a:pt x="70" y="167"/>
                  </a:cubicBezTo>
                  <a:cubicBezTo>
                    <a:pt x="70" y="166"/>
                    <a:pt x="70" y="166"/>
                    <a:pt x="70" y="166"/>
                  </a:cubicBezTo>
                  <a:cubicBezTo>
                    <a:pt x="70" y="166"/>
                    <a:pt x="70" y="166"/>
                    <a:pt x="70" y="166"/>
                  </a:cubicBezTo>
                  <a:cubicBezTo>
                    <a:pt x="71" y="166"/>
                    <a:pt x="71" y="166"/>
                    <a:pt x="71" y="166"/>
                  </a:cubicBezTo>
                  <a:cubicBezTo>
                    <a:pt x="71" y="166"/>
                    <a:pt x="72" y="166"/>
                    <a:pt x="73" y="166"/>
                  </a:cubicBezTo>
                  <a:cubicBezTo>
                    <a:pt x="73" y="166"/>
                    <a:pt x="74" y="166"/>
                    <a:pt x="75" y="167"/>
                  </a:cubicBezTo>
                  <a:cubicBezTo>
                    <a:pt x="82" y="168"/>
                    <a:pt x="87" y="172"/>
                    <a:pt x="88" y="173"/>
                  </a:cubicBezTo>
                  <a:cubicBezTo>
                    <a:pt x="88" y="188"/>
                    <a:pt x="88" y="188"/>
                    <a:pt x="88" y="188"/>
                  </a:cubicBezTo>
                  <a:cubicBezTo>
                    <a:pt x="93" y="194"/>
                    <a:pt x="93" y="194"/>
                    <a:pt x="93" y="194"/>
                  </a:cubicBezTo>
                  <a:cubicBezTo>
                    <a:pt x="100" y="206"/>
                    <a:pt x="100" y="206"/>
                    <a:pt x="100" y="206"/>
                  </a:cubicBezTo>
                  <a:cubicBezTo>
                    <a:pt x="104" y="206"/>
                    <a:pt x="104" y="206"/>
                    <a:pt x="104" y="206"/>
                  </a:cubicBezTo>
                  <a:cubicBezTo>
                    <a:pt x="104" y="214"/>
                    <a:pt x="104" y="214"/>
                    <a:pt x="104" y="214"/>
                  </a:cubicBezTo>
                  <a:cubicBezTo>
                    <a:pt x="105" y="214"/>
                    <a:pt x="105" y="214"/>
                    <a:pt x="105" y="214"/>
                  </a:cubicBezTo>
                  <a:cubicBezTo>
                    <a:pt x="105" y="214"/>
                    <a:pt x="105" y="214"/>
                    <a:pt x="105" y="214"/>
                  </a:cubicBezTo>
                  <a:cubicBezTo>
                    <a:pt x="106" y="213"/>
                    <a:pt x="106" y="213"/>
                    <a:pt x="106" y="213"/>
                  </a:cubicBezTo>
                  <a:cubicBezTo>
                    <a:pt x="107" y="212"/>
                    <a:pt x="107" y="212"/>
                    <a:pt x="107" y="212"/>
                  </a:cubicBezTo>
                  <a:cubicBezTo>
                    <a:pt x="109" y="212"/>
                    <a:pt x="110" y="213"/>
                    <a:pt x="111" y="216"/>
                  </a:cubicBezTo>
                  <a:cubicBezTo>
                    <a:pt x="117" y="222"/>
                    <a:pt x="121" y="224"/>
                    <a:pt x="122" y="224"/>
                  </a:cubicBezTo>
                  <a:cubicBezTo>
                    <a:pt x="134" y="224"/>
                    <a:pt x="134" y="224"/>
                    <a:pt x="134" y="224"/>
                  </a:cubicBezTo>
                  <a:cubicBezTo>
                    <a:pt x="136" y="224"/>
                    <a:pt x="137" y="224"/>
                    <a:pt x="138" y="224"/>
                  </a:cubicBezTo>
                  <a:cubicBezTo>
                    <a:pt x="139" y="223"/>
                    <a:pt x="139" y="223"/>
                    <a:pt x="140" y="223"/>
                  </a:cubicBezTo>
                  <a:cubicBezTo>
                    <a:pt x="141" y="223"/>
                    <a:pt x="142" y="224"/>
                    <a:pt x="143" y="224"/>
                  </a:cubicBezTo>
                  <a:cubicBezTo>
                    <a:pt x="143" y="224"/>
                    <a:pt x="145" y="224"/>
                    <a:pt x="147" y="224"/>
                  </a:cubicBezTo>
                  <a:cubicBezTo>
                    <a:pt x="149" y="224"/>
                    <a:pt x="153" y="224"/>
                    <a:pt x="154" y="224"/>
                  </a:cubicBezTo>
                  <a:cubicBezTo>
                    <a:pt x="155" y="225"/>
                    <a:pt x="155" y="225"/>
                    <a:pt x="155" y="225"/>
                  </a:cubicBezTo>
                  <a:cubicBezTo>
                    <a:pt x="156" y="225"/>
                    <a:pt x="156" y="225"/>
                    <a:pt x="156" y="225"/>
                  </a:cubicBezTo>
                  <a:cubicBezTo>
                    <a:pt x="157" y="225"/>
                    <a:pt x="158" y="225"/>
                    <a:pt x="160" y="224"/>
                  </a:cubicBezTo>
                  <a:cubicBezTo>
                    <a:pt x="165" y="221"/>
                    <a:pt x="165" y="221"/>
                    <a:pt x="165" y="221"/>
                  </a:cubicBezTo>
                  <a:cubicBezTo>
                    <a:pt x="176" y="217"/>
                    <a:pt x="176" y="217"/>
                    <a:pt x="176" y="217"/>
                  </a:cubicBezTo>
                  <a:cubicBezTo>
                    <a:pt x="182" y="216"/>
                    <a:pt x="182" y="216"/>
                    <a:pt x="182" y="216"/>
                  </a:cubicBezTo>
                  <a:cubicBezTo>
                    <a:pt x="189" y="216"/>
                    <a:pt x="189" y="216"/>
                    <a:pt x="189" y="216"/>
                  </a:cubicBezTo>
                  <a:cubicBezTo>
                    <a:pt x="189" y="215"/>
                    <a:pt x="189" y="215"/>
                    <a:pt x="189" y="215"/>
                  </a:cubicBezTo>
                  <a:cubicBezTo>
                    <a:pt x="189" y="204"/>
                    <a:pt x="189" y="204"/>
                    <a:pt x="189" y="204"/>
                  </a:cubicBezTo>
                  <a:cubicBezTo>
                    <a:pt x="461" y="204"/>
                    <a:pt x="461" y="204"/>
                    <a:pt x="461" y="204"/>
                  </a:cubicBezTo>
                  <a:cubicBezTo>
                    <a:pt x="462" y="204"/>
                    <a:pt x="462" y="204"/>
                    <a:pt x="462" y="204"/>
                  </a:cubicBezTo>
                  <a:cubicBezTo>
                    <a:pt x="462" y="203"/>
                    <a:pt x="462" y="203"/>
                    <a:pt x="462" y="203"/>
                  </a:cubicBezTo>
                  <a:cubicBezTo>
                    <a:pt x="462" y="154"/>
                    <a:pt x="462" y="154"/>
                    <a:pt x="462" y="154"/>
                  </a:cubicBezTo>
                  <a:cubicBezTo>
                    <a:pt x="461" y="154"/>
                    <a:pt x="461" y="154"/>
                    <a:pt x="461" y="154"/>
                  </a:cubicBezTo>
                  <a:cubicBezTo>
                    <a:pt x="461" y="154"/>
                    <a:pt x="461" y="154"/>
                    <a:pt x="461" y="154"/>
                  </a:cubicBezTo>
                  <a:cubicBezTo>
                    <a:pt x="461" y="0"/>
                    <a:pt x="461" y="0"/>
                    <a:pt x="461" y="0"/>
                  </a:cubicBezTo>
                  <a:cubicBezTo>
                    <a:pt x="0" y="0"/>
                    <a:pt x="0" y="0"/>
                    <a:pt x="0" y="0"/>
                  </a:cubicBezTo>
                  <a:cubicBezTo>
                    <a:pt x="0" y="59"/>
                    <a:pt x="0" y="59"/>
                    <a:pt x="0" y="59"/>
                  </a:cubicBezTo>
                  <a:lnTo>
                    <a:pt x="10" y="59"/>
                  </a:lnTo>
                  <a:close/>
                </a:path>
              </a:pathLst>
            </a:custGeom>
            <a:solidFill>
              <a:srgbClr val="084A9C"/>
            </a:solidFill>
            <a:ln w="9525">
              <a:solidFill>
                <a:schemeClr val="tx1"/>
              </a:solidFill>
              <a:round/>
              <a:headEnd/>
              <a:tailEnd/>
            </a:ln>
            <a:extLst/>
          </p:spPr>
          <p:txBody>
            <a:bodyPr/>
            <a:lstStyle/>
            <a:p>
              <a:pPr>
                <a:defRPr/>
              </a:pPr>
              <a:endParaRPr lang="en-GB" dirty="0">
                <a:solidFill>
                  <a:prstClr val="black"/>
                </a:solidFill>
                <a:latin typeface="Arial" pitchFamily="34" charset="0"/>
                <a:ea typeface="ＭＳ Ｐゴシック"/>
                <a:cs typeface="ＭＳ Ｐゴシック"/>
              </a:endParaRPr>
            </a:p>
          </p:txBody>
        </p:sp>
        <p:sp>
          <p:nvSpPr>
            <p:cNvPr id="48" name="Freeform 45"/>
            <p:cNvSpPr>
              <a:spLocks/>
            </p:cNvSpPr>
            <p:nvPr/>
          </p:nvSpPr>
          <p:spPr bwMode="auto">
            <a:xfrm>
              <a:off x="417330" y="1799563"/>
              <a:ext cx="533920" cy="291067"/>
            </a:xfrm>
            <a:custGeom>
              <a:avLst/>
              <a:gdLst>
                <a:gd name="T0" fmla="*/ 79 w 299"/>
                <a:gd name="T1" fmla="*/ 152 h 163"/>
                <a:gd name="T2" fmla="*/ 79 w 299"/>
                <a:gd name="T3" fmla="*/ 163 h 163"/>
                <a:gd name="T4" fmla="*/ 205 w 299"/>
                <a:gd name="T5" fmla="*/ 163 h 163"/>
                <a:gd name="T6" fmla="*/ 222 w 299"/>
                <a:gd name="T7" fmla="*/ 148 h 163"/>
                <a:gd name="T8" fmla="*/ 261 w 299"/>
                <a:gd name="T9" fmla="*/ 148 h 163"/>
                <a:gd name="T10" fmla="*/ 272 w 299"/>
                <a:gd name="T11" fmla="*/ 148 h 163"/>
                <a:gd name="T12" fmla="*/ 282 w 299"/>
                <a:gd name="T13" fmla="*/ 148 h 163"/>
                <a:gd name="T14" fmla="*/ 293 w 299"/>
                <a:gd name="T15" fmla="*/ 149 h 163"/>
                <a:gd name="T16" fmla="*/ 298 w 299"/>
                <a:gd name="T17" fmla="*/ 149 h 163"/>
                <a:gd name="T18" fmla="*/ 299 w 299"/>
                <a:gd name="T19" fmla="*/ 149 h 163"/>
                <a:gd name="T20" fmla="*/ 299 w 299"/>
                <a:gd name="T21" fmla="*/ 149 h 163"/>
                <a:gd name="T22" fmla="*/ 299 w 299"/>
                <a:gd name="T23" fmla="*/ 149 h 163"/>
                <a:gd name="T24" fmla="*/ 299 w 299"/>
                <a:gd name="T25" fmla="*/ 0 h 163"/>
                <a:gd name="T26" fmla="*/ 74 w 299"/>
                <a:gd name="T27" fmla="*/ 0 h 163"/>
                <a:gd name="T28" fmla="*/ 78 w 299"/>
                <a:gd name="T29" fmla="*/ 4 h 163"/>
                <a:gd name="T30" fmla="*/ 82 w 299"/>
                <a:gd name="T31" fmla="*/ 12 h 163"/>
                <a:gd name="T32" fmla="*/ 86 w 299"/>
                <a:gd name="T33" fmla="*/ 12 h 163"/>
                <a:gd name="T34" fmla="*/ 94 w 299"/>
                <a:gd name="T35" fmla="*/ 12 h 163"/>
                <a:gd name="T36" fmla="*/ 94 w 299"/>
                <a:gd name="T37" fmla="*/ 16 h 163"/>
                <a:gd name="T38" fmla="*/ 90 w 299"/>
                <a:gd name="T39" fmla="*/ 16 h 163"/>
                <a:gd name="T40" fmla="*/ 90 w 299"/>
                <a:gd name="T41" fmla="*/ 24 h 163"/>
                <a:gd name="T42" fmla="*/ 86 w 299"/>
                <a:gd name="T43" fmla="*/ 28 h 163"/>
                <a:gd name="T44" fmla="*/ 82 w 299"/>
                <a:gd name="T45" fmla="*/ 28 h 163"/>
                <a:gd name="T46" fmla="*/ 86 w 299"/>
                <a:gd name="T47" fmla="*/ 32 h 163"/>
                <a:gd name="T48" fmla="*/ 90 w 299"/>
                <a:gd name="T49" fmla="*/ 35 h 163"/>
                <a:gd name="T50" fmla="*/ 94 w 299"/>
                <a:gd name="T51" fmla="*/ 47 h 163"/>
                <a:gd name="T52" fmla="*/ 94 w 299"/>
                <a:gd name="T53" fmla="*/ 71 h 163"/>
                <a:gd name="T54" fmla="*/ 90 w 299"/>
                <a:gd name="T55" fmla="*/ 63 h 163"/>
                <a:gd name="T56" fmla="*/ 86 w 299"/>
                <a:gd name="T57" fmla="*/ 67 h 163"/>
                <a:gd name="T58" fmla="*/ 78 w 299"/>
                <a:gd name="T59" fmla="*/ 75 h 163"/>
                <a:gd name="T60" fmla="*/ 70 w 299"/>
                <a:gd name="T61" fmla="*/ 82 h 163"/>
                <a:gd name="T62" fmla="*/ 70 w 299"/>
                <a:gd name="T63" fmla="*/ 86 h 163"/>
                <a:gd name="T64" fmla="*/ 70 w 299"/>
                <a:gd name="T65" fmla="*/ 90 h 163"/>
                <a:gd name="T66" fmla="*/ 66 w 299"/>
                <a:gd name="T67" fmla="*/ 90 h 163"/>
                <a:gd name="T68" fmla="*/ 66 w 299"/>
                <a:gd name="T69" fmla="*/ 82 h 163"/>
                <a:gd name="T70" fmla="*/ 74 w 299"/>
                <a:gd name="T71" fmla="*/ 67 h 163"/>
                <a:gd name="T72" fmla="*/ 78 w 299"/>
                <a:gd name="T73" fmla="*/ 63 h 163"/>
                <a:gd name="T74" fmla="*/ 82 w 299"/>
                <a:gd name="T75" fmla="*/ 55 h 163"/>
                <a:gd name="T76" fmla="*/ 78 w 299"/>
                <a:gd name="T77" fmla="*/ 51 h 163"/>
                <a:gd name="T78" fmla="*/ 70 w 299"/>
                <a:gd name="T79" fmla="*/ 51 h 163"/>
                <a:gd name="T80" fmla="*/ 58 w 299"/>
                <a:gd name="T81" fmla="*/ 47 h 163"/>
                <a:gd name="T82" fmla="*/ 35 w 299"/>
                <a:gd name="T83" fmla="*/ 43 h 163"/>
                <a:gd name="T84" fmla="*/ 8 w 299"/>
                <a:gd name="T85" fmla="*/ 32 h 163"/>
                <a:gd name="T86" fmla="*/ 4 w 299"/>
                <a:gd name="T87" fmla="*/ 35 h 163"/>
                <a:gd name="T88" fmla="*/ 0 w 299"/>
                <a:gd name="T89" fmla="*/ 43 h 163"/>
                <a:gd name="T90" fmla="*/ 0 w 299"/>
                <a:gd name="T91" fmla="*/ 51 h 163"/>
                <a:gd name="T92" fmla="*/ 8 w 299"/>
                <a:gd name="T93" fmla="*/ 59 h 163"/>
                <a:gd name="T94" fmla="*/ 12 w 299"/>
                <a:gd name="T95" fmla="*/ 67 h 163"/>
                <a:gd name="T96" fmla="*/ 23 w 299"/>
                <a:gd name="T97" fmla="*/ 114 h 163"/>
                <a:gd name="T98" fmla="*/ 27 w 299"/>
                <a:gd name="T99" fmla="*/ 110 h 163"/>
                <a:gd name="T100" fmla="*/ 31 w 299"/>
                <a:gd name="T101" fmla="*/ 114 h 163"/>
                <a:gd name="T102" fmla="*/ 31 w 299"/>
                <a:gd name="T103" fmla="*/ 117 h 163"/>
                <a:gd name="T104" fmla="*/ 27 w 299"/>
                <a:gd name="T105" fmla="*/ 121 h 163"/>
                <a:gd name="T106" fmla="*/ 27 w 299"/>
                <a:gd name="T107" fmla="*/ 125 h 163"/>
                <a:gd name="T108" fmla="*/ 27 w 299"/>
                <a:gd name="T109" fmla="*/ 129 h 163"/>
                <a:gd name="T110" fmla="*/ 31 w 299"/>
                <a:gd name="T111" fmla="*/ 129 h 163"/>
                <a:gd name="T112" fmla="*/ 35 w 299"/>
                <a:gd name="T113" fmla="*/ 129 h 163"/>
                <a:gd name="T114" fmla="*/ 35 w 299"/>
                <a:gd name="T115" fmla="*/ 133 h 163"/>
                <a:gd name="T116" fmla="*/ 68 w 299"/>
                <a:gd name="T117" fmla="*/ 133 h 163"/>
                <a:gd name="T118" fmla="*/ 79 w 299"/>
                <a:gd name="T119" fmla="*/ 152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99" h="163">
                  <a:moveTo>
                    <a:pt x="79" y="152"/>
                  </a:moveTo>
                  <a:cubicBezTo>
                    <a:pt x="79" y="163"/>
                    <a:pt x="79" y="163"/>
                    <a:pt x="79" y="163"/>
                  </a:cubicBezTo>
                  <a:cubicBezTo>
                    <a:pt x="205" y="163"/>
                    <a:pt x="205" y="163"/>
                    <a:pt x="205" y="163"/>
                  </a:cubicBezTo>
                  <a:cubicBezTo>
                    <a:pt x="222" y="148"/>
                    <a:pt x="222" y="148"/>
                    <a:pt x="222" y="148"/>
                  </a:cubicBezTo>
                  <a:cubicBezTo>
                    <a:pt x="261" y="148"/>
                    <a:pt x="261" y="148"/>
                    <a:pt x="261" y="148"/>
                  </a:cubicBezTo>
                  <a:cubicBezTo>
                    <a:pt x="261" y="148"/>
                    <a:pt x="266" y="148"/>
                    <a:pt x="272" y="148"/>
                  </a:cubicBezTo>
                  <a:cubicBezTo>
                    <a:pt x="276" y="148"/>
                    <a:pt x="279" y="148"/>
                    <a:pt x="282" y="148"/>
                  </a:cubicBezTo>
                  <a:cubicBezTo>
                    <a:pt x="285" y="148"/>
                    <a:pt x="289" y="149"/>
                    <a:pt x="293" y="149"/>
                  </a:cubicBezTo>
                  <a:cubicBezTo>
                    <a:pt x="295" y="149"/>
                    <a:pt x="297" y="149"/>
                    <a:pt x="298" y="149"/>
                  </a:cubicBezTo>
                  <a:cubicBezTo>
                    <a:pt x="299" y="149"/>
                    <a:pt x="299" y="149"/>
                    <a:pt x="299" y="149"/>
                  </a:cubicBezTo>
                  <a:cubicBezTo>
                    <a:pt x="299" y="149"/>
                    <a:pt x="299" y="149"/>
                    <a:pt x="299" y="149"/>
                  </a:cubicBezTo>
                  <a:cubicBezTo>
                    <a:pt x="299" y="149"/>
                    <a:pt x="299" y="149"/>
                    <a:pt x="299" y="149"/>
                  </a:cubicBezTo>
                  <a:cubicBezTo>
                    <a:pt x="299" y="0"/>
                    <a:pt x="299" y="0"/>
                    <a:pt x="299" y="0"/>
                  </a:cubicBezTo>
                  <a:cubicBezTo>
                    <a:pt x="74" y="0"/>
                    <a:pt x="74" y="0"/>
                    <a:pt x="74" y="0"/>
                  </a:cubicBezTo>
                  <a:cubicBezTo>
                    <a:pt x="78" y="4"/>
                    <a:pt x="78" y="4"/>
                    <a:pt x="78" y="4"/>
                  </a:cubicBezTo>
                  <a:cubicBezTo>
                    <a:pt x="82" y="12"/>
                    <a:pt x="82" y="12"/>
                    <a:pt x="82" y="12"/>
                  </a:cubicBezTo>
                  <a:cubicBezTo>
                    <a:pt x="86" y="12"/>
                    <a:pt x="86" y="12"/>
                    <a:pt x="86" y="12"/>
                  </a:cubicBezTo>
                  <a:cubicBezTo>
                    <a:pt x="94" y="12"/>
                    <a:pt x="94" y="12"/>
                    <a:pt x="94" y="12"/>
                  </a:cubicBezTo>
                  <a:cubicBezTo>
                    <a:pt x="94" y="16"/>
                    <a:pt x="94" y="16"/>
                    <a:pt x="94" y="16"/>
                  </a:cubicBezTo>
                  <a:cubicBezTo>
                    <a:pt x="90" y="16"/>
                    <a:pt x="90" y="16"/>
                    <a:pt x="90" y="16"/>
                  </a:cubicBezTo>
                  <a:cubicBezTo>
                    <a:pt x="90" y="24"/>
                    <a:pt x="90" y="24"/>
                    <a:pt x="90" y="24"/>
                  </a:cubicBezTo>
                  <a:cubicBezTo>
                    <a:pt x="86" y="28"/>
                    <a:pt x="86" y="28"/>
                    <a:pt x="86" y="28"/>
                  </a:cubicBezTo>
                  <a:cubicBezTo>
                    <a:pt x="82" y="28"/>
                    <a:pt x="82" y="28"/>
                    <a:pt x="82" y="28"/>
                  </a:cubicBezTo>
                  <a:cubicBezTo>
                    <a:pt x="86" y="32"/>
                    <a:pt x="86" y="32"/>
                    <a:pt x="86" y="32"/>
                  </a:cubicBezTo>
                  <a:cubicBezTo>
                    <a:pt x="90" y="35"/>
                    <a:pt x="90" y="35"/>
                    <a:pt x="90" y="35"/>
                  </a:cubicBezTo>
                  <a:cubicBezTo>
                    <a:pt x="94" y="47"/>
                    <a:pt x="94" y="47"/>
                    <a:pt x="94" y="47"/>
                  </a:cubicBezTo>
                  <a:cubicBezTo>
                    <a:pt x="94" y="71"/>
                    <a:pt x="94" y="71"/>
                    <a:pt x="94" y="71"/>
                  </a:cubicBezTo>
                  <a:cubicBezTo>
                    <a:pt x="90" y="63"/>
                    <a:pt x="90" y="63"/>
                    <a:pt x="90" y="63"/>
                  </a:cubicBezTo>
                  <a:cubicBezTo>
                    <a:pt x="86" y="67"/>
                    <a:pt x="86" y="67"/>
                    <a:pt x="86" y="67"/>
                  </a:cubicBezTo>
                  <a:cubicBezTo>
                    <a:pt x="78" y="75"/>
                    <a:pt x="78" y="75"/>
                    <a:pt x="78" y="75"/>
                  </a:cubicBezTo>
                  <a:cubicBezTo>
                    <a:pt x="70" y="82"/>
                    <a:pt x="70" y="82"/>
                    <a:pt x="70" y="82"/>
                  </a:cubicBezTo>
                  <a:cubicBezTo>
                    <a:pt x="70" y="86"/>
                    <a:pt x="70" y="86"/>
                    <a:pt x="70" y="86"/>
                  </a:cubicBezTo>
                  <a:cubicBezTo>
                    <a:pt x="70" y="90"/>
                    <a:pt x="70" y="90"/>
                    <a:pt x="70" y="90"/>
                  </a:cubicBezTo>
                  <a:cubicBezTo>
                    <a:pt x="66" y="90"/>
                    <a:pt x="66" y="90"/>
                    <a:pt x="66" y="90"/>
                  </a:cubicBezTo>
                  <a:cubicBezTo>
                    <a:pt x="66" y="82"/>
                    <a:pt x="66" y="82"/>
                    <a:pt x="66" y="82"/>
                  </a:cubicBezTo>
                  <a:cubicBezTo>
                    <a:pt x="74" y="67"/>
                    <a:pt x="74" y="67"/>
                    <a:pt x="74" y="67"/>
                  </a:cubicBezTo>
                  <a:cubicBezTo>
                    <a:pt x="78" y="63"/>
                    <a:pt x="78" y="63"/>
                    <a:pt x="78" y="63"/>
                  </a:cubicBezTo>
                  <a:cubicBezTo>
                    <a:pt x="82" y="55"/>
                    <a:pt x="82" y="55"/>
                    <a:pt x="82" y="55"/>
                  </a:cubicBezTo>
                  <a:cubicBezTo>
                    <a:pt x="78" y="51"/>
                    <a:pt x="78" y="51"/>
                    <a:pt x="78" y="51"/>
                  </a:cubicBezTo>
                  <a:cubicBezTo>
                    <a:pt x="70" y="51"/>
                    <a:pt x="70" y="51"/>
                    <a:pt x="70" y="51"/>
                  </a:cubicBezTo>
                  <a:cubicBezTo>
                    <a:pt x="58" y="47"/>
                    <a:pt x="58" y="47"/>
                    <a:pt x="58" y="47"/>
                  </a:cubicBezTo>
                  <a:cubicBezTo>
                    <a:pt x="35" y="43"/>
                    <a:pt x="35" y="43"/>
                    <a:pt x="35" y="43"/>
                  </a:cubicBezTo>
                  <a:cubicBezTo>
                    <a:pt x="8" y="32"/>
                    <a:pt x="8" y="32"/>
                    <a:pt x="8" y="32"/>
                  </a:cubicBezTo>
                  <a:cubicBezTo>
                    <a:pt x="4" y="35"/>
                    <a:pt x="4" y="35"/>
                    <a:pt x="4" y="35"/>
                  </a:cubicBezTo>
                  <a:cubicBezTo>
                    <a:pt x="0" y="43"/>
                    <a:pt x="0" y="43"/>
                    <a:pt x="0" y="43"/>
                  </a:cubicBezTo>
                  <a:cubicBezTo>
                    <a:pt x="0" y="51"/>
                    <a:pt x="0" y="51"/>
                    <a:pt x="0" y="51"/>
                  </a:cubicBezTo>
                  <a:cubicBezTo>
                    <a:pt x="8" y="59"/>
                    <a:pt x="8" y="59"/>
                    <a:pt x="8" y="59"/>
                  </a:cubicBezTo>
                  <a:cubicBezTo>
                    <a:pt x="12" y="67"/>
                    <a:pt x="12" y="67"/>
                    <a:pt x="12" y="67"/>
                  </a:cubicBezTo>
                  <a:cubicBezTo>
                    <a:pt x="23" y="114"/>
                    <a:pt x="23" y="114"/>
                    <a:pt x="23" y="114"/>
                  </a:cubicBezTo>
                  <a:cubicBezTo>
                    <a:pt x="27" y="110"/>
                    <a:pt x="27" y="110"/>
                    <a:pt x="27" y="110"/>
                  </a:cubicBezTo>
                  <a:cubicBezTo>
                    <a:pt x="31" y="114"/>
                    <a:pt x="31" y="114"/>
                    <a:pt x="31" y="114"/>
                  </a:cubicBezTo>
                  <a:cubicBezTo>
                    <a:pt x="31" y="117"/>
                    <a:pt x="31" y="117"/>
                    <a:pt x="31" y="117"/>
                  </a:cubicBezTo>
                  <a:cubicBezTo>
                    <a:pt x="27" y="121"/>
                    <a:pt x="27" y="121"/>
                    <a:pt x="27" y="121"/>
                  </a:cubicBezTo>
                  <a:cubicBezTo>
                    <a:pt x="27" y="125"/>
                    <a:pt x="27" y="125"/>
                    <a:pt x="27" y="125"/>
                  </a:cubicBezTo>
                  <a:cubicBezTo>
                    <a:pt x="27" y="129"/>
                    <a:pt x="27" y="129"/>
                    <a:pt x="27" y="129"/>
                  </a:cubicBezTo>
                  <a:cubicBezTo>
                    <a:pt x="31" y="129"/>
                    <a:pt x="31" y="129"/>
                    <a:pt x="31" y="129"/>
                  </a:cubicBezTo>
                  <a:cubicBezTo>
                    <a:pt x="35" y="129"/>
                    <a:pt x="35" y="129"/>
                    <a:pt x="35" y="129"/>
                  </a:cubicBezTo>
                  <a:cubicBezTo>
                    <a:pt x="35" y="133"/>
                    <a:pt x="35" y="133"/>
                    <a:pt x="35" y="133"/>
                  </a:cubicBezTo>
                  <a:cubicBezTo>
                    <a:pt x="68" y="133"/>
                    <a:pt x="68" y="133"/>
                    <a:pt x="68" y="133"/>
                  </a:cubicBezTo>
                  <a:lnTo>
                    <a:pt x="79" y="152"/>
                  </a:lnTo>
                  <a:close/>
                </a:path>
              </a:pathLst>
            </a:custGeom>
            <a:solidFill>
              <a:srgbClr val="92D050"/>
            </a:solidFill>
            <a:ln>
              <a:solidFill>
                <a:schemeClr val="tx1"/>
              </a:solidFill>
            </a:ln>
          </p:spPr>
          <p:txBody>
            <a:bodyPr/>
            <a:lstStyle/>
            <a:p>
              <a:pPr>
                <a:defRPr/>
              </a:pPr>
              <a:endParaRPr lang="en-GB" dirty="0">
                <a:solidFill>
                  <a:prstClr val="black"/>
                </a:solidFill>
                <a:latin typeface="Arial" pitchFamily="34" charset="0"/>
                <a:ea typeface="ＭＳ Ｐゴシック"/>
                <a:cs typeface="ＭＳ Ｐゴシック"/>
              </a:endParaRPr>
            </a:p>
          </p:txBody>
        </p:sp>
        <p:sp>
          <p:nvSpPr>
            <p:cNvPr id="49" name="Freeform 46"/>
            <p:cNvSpPr>
              <a:spLocks/>
            </p:cNvSpPr>
            <p:nvPr/>
          </p:nvSpPr>
          <p:spPr bwMode="auto">
            <a:xfrm>
              <a:off x="1843200" y="1799563"/>
              <a:ext cx="512492" cy="274995"/>
            </a:xfrm>
            <a:custGeom>
              <a:avLst/>
              <a:gdLst>
                <a:gd name="T0" fmla="*/ 0 w 574"/>
                <a:gd name="T1" fmla="*/ 308 h 308"/>
                <a:gd name="T2" fmla="*/ 2 w 574"/>
                <a:gd name="T3" fmla="*/ 308 h 308"/>
                <a:gd name="T4" fmla="*/ 574 w 574"/>
                <a:gd name="T5" fmla="*/ 308 h 308"/>
                <a:gd name="T6" fmla="*/ 574 w 574"/>
                <a:gd name="T7" fmla="*/ 306 h 308"/>
                <a:gd name="T8" fmla="*/ 574 w 574"/>
                <a:gd name="T9" fmla="*/ 306 h 308"/>
                <a:gd name="T10" fmla="*/ 570 w 574"/>
                <a:gd name="T11" fmla="*/ 270 h 308"/>
                <a:gd name="T12" fmla="*/ 570 w 574"/>
                <a:gd name="T13" fmla="*/ 246 h 308"/>
                <a:gd name="T14" fmla="*/ 546 w 574"/>
                <a:gd name="T15" fmla="*/ 204 h 308"/>
                <a:gd name="T16" fmla="*/ 546 w 574"/>
                <a:gd name="T17" fmla="*/ 138 h 308"/>
                <a:gd name="T18" fmla="*/ 526 w 574"/>
                <a:gd name="T19" fmla="*/ 100 h 308"/>
                <a:gd name="T20" fmla="*/ 526 w 574"/>
                <a:gd name="T21" fmla="*/ 0 h 308"/>
                <a:gd name="T22" fmla="*/ 0 w 574"/>
                <a:gd name="T23" fmla="*/ 0 h 308"/>
                <a:gd name="T24" fmla="*/ 0 w 574"/>
                <a:gd name="T25" fmla="*/ 308 h 308"/>
                <a:gd name="T26" fmla="*/ 0 w 574"/>
                <a:gd name="T27" fmla="*/ 308 h 308"/>
                <a:gd name="T28" fmla="*/ 0 w 574"/>
                <a:gd name="T29" fmla="*/ 308 h 3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74" h="308">
                  <a:moveTo>
                    <a:pt x="0" y="308"/>
                  </a:moveTo>
                  <a:lnTo>
                    <a:pt x="2" y="308"/>
                  </a:lnTo>
                  <a:lnTo>
                    <a:pt x="574" y="308"/>
                  </a:lnTo>
                  <a:lnTo>
                    <a:pt x="574" y="306"/>
                  </a:lnTo>
                  <a:lnTo>
                    <a:pt x="574" y="306"/>
                  </a:lnTo>
                  <a:lnTo>
                    <a:pt x="570" y="270"/>
                  </a:lnTo>
                  <a:lnTo>
                    <a:pt x="570" y="246"/>
                  </a:lnTo>
                  <a:lnTo>
                    <a:pt x="546" y="204"/>
                  </a:lnTo>
                  <a:lnTo>
                    <a:pt x="546" y="138"/>
                  </a:lnTo>
                  <a:lnTo>
                    <a:pt x="526" y="100"/>
                  </a:lnTo>
                  <a:lnTo>
                    <a:pt x="526" y="0"/>
                  </a:lnTo>
                  <a:lnTo>
                    <a:pt x="0" y="0"/>
                  </a:lnTo>
                  <a:lnTo>
                    <a:pt x="0" y="308"/>
                  </a:lnTo>
                  <a:lnTo>
                    <a:pt x="0" y="308"/>
                  </a:lnTo>
                  <a:lnTo>
                    <a:pt x="0" y="308"/>
                  </a:lnTo>
                  <a:close/>
                </a:path>
              </a:pathLst>
            </a:custGeom>
            <a:solidFill>
              <a:srgbClr val="92D050"/>
            </a:solidFill>
            <a:ln>
              <a:solidFill>
                <a:schemeClr val="tx1"/>
              </a:solidFill>
            </a:ln>
          </p:spPr>
          <p:txBody>
            <a:bodyPr/>
            <a:lstStyle/>
            <a:p>
              <a:pPr>
                <a:defRPr/>
              </a:pPr>
              <a:endParaRPr lang="en-GB" dirty="0">
                <a:solidFill>
                  <a:prstClr val="black"/>
                </a:solidFill>
                <a:latin typeface="Arial" pitchFamily="34" charset="0"/>
                <a:ea typeface="ＭＳ Ｐゴシック"/>
                <a:cs typeface="ＭＳ Ｐゴシック"/>
              </a:endParaRPr>
            </a:p>
          </p:txBody>
        </p:sp>
        <p:sp>
          <p:nvSpPr>
            <p:cNvPr id="50" name="Freeform 47"/>
            <p:cNvSpPr>
              <a:spLocks/>
            </p:cNvSpPr>
            <p:nvPr/>
          </p:nvSpPr>
          <p:spPr bwMode="auto">
            <a:xfrm>
              <a:off x="2619973" y="2008488"/>
              <a:ext cx="405350" cy="369637"/>
            </a:xfrm>
            <a:custGeom>
              <a:avLst/>
              <a:gdLst>
                <a:gd name="T0" fmla="*/ 18 w 227"/>
                <a:gd name="T1" fmla="*/ 20 h 207"/>
                <a:gd name="T2" fmla="*/ 0 w 227"/>
                <a:gd name="T3" fmla="*/ 49 h 207"/>
                <a:gd name="T4" fmla="*/ 2 w 227"/>
                <a:gd name="T5" fmla="*/ 70 h 207"/>
                <a:gd name="T6" fmla="*/ 4 w 227"/>
                <a:gd name="T7" fmla="*/ 93 h 207"/>
                <a:gd name="T8" fmla="*/ 43 w 227"/>
                <a:gd name="T9" fmla="*/ 129 h 207"/>
                <a:gd name="T10" fmla="*/ 56 w 227"/>
                <a:gd name="T11" fmla="*/ 145 h 207"/>
                <a:gd name="T12" fmla="*/ 56 w 227"/>
                <a:gd name="T13" fmla="*/ 146 h 207"/>
                <a:gd name="T14" fmla="*/ 55 w 227"/>
                <a:gd name="T15" fmla="*/ 156 h 207"/>
                <a:gd name="T16" fmla="*/ 55 w 227"/>
                <a:gd name="T17" fmla="*/ 158 h 207"/>
                <a:gd name="T18" fmla="*/ 57 w 227"/>
                <a:gd name="T19" fmla="*/ 172 h 207"/>
                <a:gd name="T20" fmla="*/ 76 w 227"/>
                <a:gd name="T21" fmla="*/ 202 h 207"/>
                <a:gd name="T22" fmla="*/ 80 w 227"/>
                <a:gd name="T23" fmla="*/ 207 h 207"/>
                <a:gd name="T24" fmla="*/ 195 w 227"/>
                <a:gd name="T25" fmla="*/ 203 h 207"/>
                <a:gd name="T26" fmla="*/ 227 w 227"/>
                <a:gd name="T27" fmla="*/ 94 h 207"/>
                <a:gd name="T28" fmla="*/ 215 w 227"/>
                <a:gd name="T29" fmla="*/ 118 h 207"/>
                <a:gd name="T30" fmla="*/ 192 w 227"/>
                <a:gd name="T31" fmla="*/ 133 h 207"/>
                <a:gd name="T32" fmla="*/ 198 w 227"/>
                <a:gd name="T33" fmla="*/ 119 h 207"/>
                <a:gd name="T34" fmla="*/ 197 w 227"/>
                <a:gd name="T35" fmla="*/ 112 h 207"/>
                <a:gd name="T36" fmla="*/ 196 w 227"/>
                <a:gd name="T37" fmla="*/ 91 h 207"/>
                <a:gd name="T38" fmla="*/ 197 w 227"/>
                <a:gd name="T39" fmla="*/ 89 h 207"/>
                <a:gd name="T40" fmla="*/ 193 w 227"/>
                <a:gd name="T41" fmla="*/ 82 h 207"/>
                <a:gd name="T42" fmla="*/ 180 w 227"/>
                <a:gd name="T43" fmla="*/ 68 h 207"/>
                <a:gd name="T44" fmla="*/ 179 w 227"/>
                <a:gd name="T45" fmla="*/ 61 h 207"/>
                <a:gd name="T46" fmla="*/ 148 w 227"/>
                <a:gd name="T47" fmla="*/ 50 h 207"/>
                <a:gd name="T48" fmla="*/ 141 w 227"/>
                <a:gd name="T49" fmla="*/ 45 h 207"/>
                <a:gd name="T50" fmla="*/ 140 w 227"/>
                <a:gd name="T51" fmla="*/ 45 h 207"/>
                <a:gd name="T52" fmla="*/ 140 w 227"/>
                <a:gd name="T53" fmla="*/ 45 h 207"/>
                <a:gd name="T54" fmla="*/ 138 w 227"/>
                <a:gd name="T55" fmla="*/ 44 h 207"/>
                <a:gd name="T56" fmla="*/ 123 w 227"/>
                <a:gd name="T57" fmla="*/ 44 h 207"/>
                <a:gd name="T58" fmla="*/ 109 w 227"/>
                <a:gd name="T59" fmla="*/ 39 h 207"/>
                <a:gd name="T60" fmla="*/ 100 w 227"/>
                <a:gd name="T61" fmla="*/ 29 h 207"/>
                <a:gd name="T62" fmla="*/ 82 w 227"/>
                <a:gd name="T63" fmla="*/ 20 h 207"/>
                <a:gd name="T64" fmla="*/ 78 w 227"/>
                <a:gd name="T65" fmla="*/ 20 h 207"/>
                <a:gd name="T66" fmla="*/ 82 w 227"/>
                <a:gd name="T67" fmla="*/ 4 h 207"/>
                <a:gd name="T68" fmla="*/ 51 w 227"/>
                <a:gd name="T69" fmla="*/ 20 h 207"/>
                <a:gd name="T70" fmla="*/ 35 w 227"/>
                <a:gd name="T71" fmla="*/ 20 h 207"/>
                <a:gd name="T72" fmla="*/ 24 w 227"/>
                <a:gd name="T73" fmla="*/ 15 h 2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227" h="207">
                  <a:moveTo>
                    <a:pt x="21" y="15"/>
                  </a:moveTo>
                  <a:cubicBezTo>
                    <a:pt x="20" y="16"/>
                    <a:pt x="18" y="18"/>
                    <a:pt x="18" y="20"/>
                  </a:cubicBezTo>
                  <a:cubicBezTo>
                    <a:pt x="16" y="29"/>
                    <a:pt x="10" y="30"/>
                    <a:pt x="9" y="30"/>
                  </a:cubicBezTo>
                  <a:cubicBezTo>
                    <a:pt x="0" y="49"/>
                    <a:pt x="0" y="49"/>
                    <a:pt x="0" y="49"/>
                  </a:cubicBezTo>
                  <a:cubicBezTo>
                    <a:pt x="0" y="61"/>
                    <a:pt x="0" y="61"/>
                    <a:pt x="0" y="61"/>
                  </a:cubicBezTo>
                  <a:cubicBezTo>
                    <a:pt x="2" y="70"/>
                    <a:pt x="2" y="70"/>
                    <a:pt x="2" y="70"/>
                  </a:cubicBezTo>
                  <a:cubicBezTo>
                    <a:pt x="4" y="78"/>
                    <a:pt x="1" y="81"/>
                    <a:pt x="0" y="82"/>
                  </a:cubicBezTo>
                  <a:cubicBezTo>
                    <a:pt x="4" y="93"/>
                    <a:pt x="4" y="93"/>
                    <a:pt x="4" y="93"/>
                  </a:cubicBezTo>
                  <a:cubicBezTo>
                    <a:pt x="21" y="105"/>
                    <a:pt x="21" y="105"/>
                    <a:pt x="21" y="105"/>
                  </a:cubicBezTo>
                  <a:cubicBezTo>
                    <a:pt x="43" y="129"/>
                    <a:pt x="43" y="129"/>
                    <a:pt x="43" y="129"/>
                  </a:cubicBezTo>
                  <a:cubicBezTo>
                    <a:pt x="44" y="129"/>
                    <a:pt x="46" y="132"/>
                    <a:pt x="55" y="143"/>
                  </a:cubicBezTo>
                  <a:cubicBezTo>
                    <a:pt x="56" y="144"/>
                    <a:pt x="56" y="144"/>
                    <a:pt x="56" y="145"/>
                  </a:cubicBezTo>
                  <a:cubicBezTo>
                    <a:pt x="57" y="145"/>
                    <a:pt x="57" y="145"/>
                    <a:pt x="57" y="145"/>
                  </a:cubicBezTo>
                  <a:cubicBezTo>
                    <a:pt x="56" y="146"/>
                    <a:pt x="56" y="146"/>
                    <a:pt x="56" y="146"/>
                  </a:cubicBezTo>
                  <a:cubicBezTo>
                    <a:pt x="56" y="146"/>
                    <a:pt x="55" y="147"/>
                    <a:pt x="55" y="150"/>
                  </a:cubicBezTo>
                  <a:cubicBezTo>
                    <a:pt x="55" y="152"/>
                    <a:pt x="55" y="154"/>
                    <a:pt x="55" y="156"/>
                  </a:cubicBezTo>
                  <a:cubicBezTo>
                    <a:pt x="56" y="158"/>
                    <a:pt x="56" y="158"/>
                    <a:pt x="56" y="158"/>
                  </a:cubicBezTo>
                  <a:cubicBezTo>
                    <a:pt x="55" y="158"/>
                    <a:pt x="55" y="158"/>
                    <a:pt x="55" y="158"/>
                  </a:cubicBezTo>
                  <a:cubicBezTo>
                    <a:pt x="56" y="164"/>
                    <a:pt x="57" y="170"/>
                    <a:pt x="57" y="172"/>
                  </a:cubicBezTo>
                  <a:cubicBezTo>
                    <a:pt x="57" y="172"/>
                    <a:pt x="57" y="172"/>
                    <a:pt x="57" y="172"/>
                  </a:cubicBezTo>
                  <a:cubicBezTo>
                    <a:pt x="64" y="183"/>
                    <a:pt x="64" y="183"/>
                    <a:pt x="64" y="183"/>
                  </a:cubicBezTo>
                  <a:cubicBezTo>
                    <a:pt x="76" y="202"/>
                    <a:pt x="76" y="202"/>
                    <a:pt x="76" y="202"/>
                  </a:cubicBezTo>
                  <a:cubicBezTo>
                    <a:pt x="80" y="207"/>
                    <a:pt x="80" y="207"/>
                    <a:pt x="80" y="207"/>
                  </a:cubicBezTo>
                  <a:cubicBezTo>
                    <a:pt x="80" y="207"/>
                    <a:pt x="80" y="207"/>
                    <a:pt x="80" y="207"/>
                  </a:cubicBezTo>
                  <a:cubicBezTo>
                    <a:pt x="196" y="207"/>
                    <a:pt x="196" y="207"/>
                    <a:pt x="196" y="207"/>
                  </a:cubicBezTo>
                  <a:cubicBezTo>
                    <a:pt x="195" y="203"/>
                    <a:pt x="195" y="203"/>
                    <a:pt x="195" y="203"/>
                  </a:cubicBezTo>
                  <a:cubicBezTo>
                    <a:pt x="227" y="102"/>
                    <a:pt x="227" y="102"/>
                    <a:pt x="227" y="102"/>
                  </a:cubicBezTo>
                  <a:cubicBezTo>
                    <a:pt x="227" y="94"/>
                    <a:pt x="227" y="94"/>
                    <a:pt x="227" y="94"/>
                  </a:cubicBezTo>
                  <a:cubicBezTo>
                    <a:pt x="215" y="106"/>
                    <a:pt x="215" y="106"/>
                    <a:pt x="215" y="106"/>
                  </a:cubicBezTo>
                  <a:cubicBezTo>
                    <a:pt x="215" y="118"/>
                    <a:pt x="215" y="118"/>
                    <a:pt x="215" y="118"/>
                  </a:cubicBezTo>
                  <a:cubicBezTo>
                    <a:pt x="207" y="118"/>
                    <a:pt x="207" y="118"/>
                    <a:pt x="207" y="118"/>
                  </a:cubicBezTo>
                  <a:cubicBezTo>
                    <a:pt x="192" y="133"/>
                    <a:pt x="192" y="133"/>
                    <a:pt x="192" y="133"/>
                  </a:cubicBezTo>
                  <a:cubicBezTo>
                    <a:pt x="192" y="129"/>
                    <a:pt x="192" y="129"/>
                    <a:pt x="192" y="129"/>
                  </a:cubicBezTo>
                  <a:cubicBezTo>
                    <a:pt x="198" y="119"/>
                    <a:pt x="198" y="119"/>
                    <a:pt x="198" y="119"/>
                  </a:cubicBezTo>
                  <a:cubicBezTo>
                    <a:pt x="198" y="118"/>
                    <a:pt x="198" y="118"/>
                    <a:pt x="198" y="118"/>
                  </a:cubicBezTo>
                  <a:cubicBezTo>
                    <a:pt x="198" y="116"/>
                    <a:pt x="198" y="114"/>
                    <a:pt x="197" y="112"/>
                  </a:cubicBezTo>
                  <a:cubicBezTo>
                    <a:pt x="196" y="109"/>
                    <a:pt x="196" y="106"/>
                    <a:pt x="196" y="104"/>
                  </a:cubicBezTo>
                  <a:cubicBezTo>
                    <a:pt x="197" y="100"/>
                    <a:pt x="197" y="95"/>
                    <a:pt x="196" y="91"/>
                  </a:cubicBezTo>
                  <a:cubicBezTo>
                    <a:pt x="196" y="90"/>
                    <a:pt x="196" y="90"/>
                    <a:pt x="196" y="90"/>
                  </a:cubicBezTo>
                  <a:cubicBezTo>
                    <a:pt x="197" y="89"/>
                    <a:pt x="197" y="89"/>
                    <a:pt x="197" y="89"/>
                  </a:cubicBezTo>
                  <a:cubicBezTo>
                    <a:pt x="195" y="87"/>
                    <a:pt x="195" y="87"/>
                    <a:pt x="195" y="87"/>
                  </a:cubicBezTo>
                  <a:cubicBezTo>
                    <a:pt x="193" y="83"/>
                    <a:pt x="193" y="83"/>
                    <a:pt x="193" y="82"/>
                  </a:cubicBezTo>
                  <a:cubicBezTo>
                    <a:pt x="192" y="82"/>
                    <a:pt x="192" y="81"/>
                    <a:pt x="191" y="80"/>
                  </a:cubicBezTo>
                  <a:cubicBezTo>
                    <a:pt x="187" y="76"/>
                    <a:pt x="181" y="69"/>
                    <a:pt x="180" y="68"/>
                  </a:cubicBezTo>
                  <a:cubicBezTo>
                    <a:pt x="180" y="67"/>
                    <a:pt x="183" y="64"/>
                    <a:pt x="183" y="63"/>
                  </a:cubicBezTo>
                  <a:cubicBezTo>
                    <a:pt x="182" y="62"/>
                    <a:pt x="181" y="61"/>
                    <a:pt x="179" y="61"/>
                  </a:cubicBezTo>
                  <a:cubicBezTo>
                    <a:pt x="148" y="61"/>
                    <a:pt x="148" y="61"/>
                    <a:pt x="148" y="61"/>
                  </a:cubicBezTo>
                  <a:cubicBezTo>
                    <a:pt x="148" y="50"/>
                    <a:pt x="148" y="50"/>
                    <a:pt x="148" y="50"/>
                  </a:cubicBezTo>
                  <a:cubicBezTo>
                    <a:pt x="149" y="49"/>
                    <a:pt x="148" y="47"/>
                    <a:pt x="144" y="46"/>
                  </a:cubicBezTo>
                  <a:cubicBezTo>
                    <a:pt x="142" y="45"/>
                    <a:pt x="141" y="45"/>
                    <a:pt x="141" y="45"/>
                  </a:cubicBezTo>
                  <a:cubicBezTo>
                    <a:pt x="140" y="45"/>
                    <a:pt x="140" y="45"/>
                    <a:pt x="140" y="45"/>
                  </a:cubicBezTo>
                  <a:cubicBezTo>
                    <a:pt x="140" y="45"/>
                    <a:pt x="140" y="45"/>
                    <a:pt x="140" y="45"/>
                  </a:cubicBezTo>
                  <a:cubicBezTo>
                    <a:pt x="140" y="45"/>
                    <a:pt x="140" y="45"/>
                    <a:pt x="140" y="45"/>
                  </a:cubicBezTo>
                  <a:cubicBezTo>
                    <a:pt x="140" y="45"/>
                    <a:pt x="140" y="45"/>
                    <a:pt x="140" y="45"/>
                  </a:cubicBezTo>
                  <a:cubicBezTo>
                    <a:pt x="140" y="44"/>
                    <a:pt x="140" y="44"/>
                    <a:pt x="140" y="44"/>
                  </a:cubicBezTo>
                  <a:cubicBezTo>
                    <a:pt x="139" y="44"/>
                    <a:pt x="139" y="44"/>
                    <a:pt x="138" y="44"/>
                  </a:cubicBezTo>
                  <a:cubicBezTo>
                    <a:pt x="137" y="43"/>
                    <a:pt x="135" y="43"/>
                    <a:pt x="132" y="43"/>
                  </a:cubicBezTo>
                  <a:cubicBezTo>
                    <a:pt x="127" y="43"/>
                    <a:pt x="123" y="44"/>
                    <a:pt x="123" y="44"/>
                  </a:cubicBezTo>
                  <a:cubicBezTo>
                    <a:pt x="117" y="43"/>
                    <a:pt x="117" y="43"/>
                    <a:pt x="117" y="43"/>
                  </a:cubicBezTo>
                  <a:cubicBezTo>
                    <a:pt x="109" y="39"/>
                    <a:pt x="109" y="39"/>
                    <a:pt x="109" y="39"/>
                  </a:cubicBezTo>
                  <a:cubicBezTo>
                    <a:pt x="106" y="39"/>
                    <a:pt x="106" y="39"/>
                    <a:pt x="106" y="39"/>
                  </a:cubicBezTo>
                  <a:cubicBezTo>
                    <a:pt x="100" y="29"/>
                    <a:pt x="100" y="29"/>
                    <a:pt x="100" y="29"/>
                  </a:cubicBezTo>
                  <a:cubicBezTo>
                    <a:pt x="100" y="20"/>
                    <a:pt x="100" y="20"/>
                    <a:pt x="100" y="20"/>
                  </a:cubicBezTo>
                  <a:cubicBezTo>
                    <a:pt x="82" y="20"/>
                    <a:pt x="82" y="20"/>
                    <a:pt x="82" y="20"/>
                  </a:cubicBezTo>
                  <a:cubicBezTo>
                    <a:pt x="82" y="24"/>
                    <a:pt x="82" y="24"/>
                    <a:pt x="82" y="24"/>
                  </a:cubicBezTo>
                  <a:cubicBezTo>
                    <a:pt x="78" y="20"/>
                    <a:pt x="78" y="20"/>
                    <a:pt x="78" y="20"/>
                  </a:cubicBezTo>
                  <a:cubicBezTo>
                    <a:pt x="82" y="12"/>
                    <a:pt x="82" y="12"/>
                    <a:pt x="82" y="12"/>
                  </a:cubicBezTo>
                  <a:cubicBezTo>
                    <a:pt x="82" y="4"/>
                    <a:pt x="82" y="4"/>
                    <a:pt x="82" y="4"/>
                  </a:cubicBezTo>
                  <a:cubicBezTo>
                    <a:pt x="78" y="0"/>
                    <a:pt x="78" y="0"/>
                    <a:pt x="78" y="0"/>
                  </a:cubicBezTo>
                  <a:cubicBezTo>
                    <a:pt x="51" y="20"/>
                    <a:pt x="51" y="20"/>
                    <a:pt x="51" y="20"/>
                  </a:cubicBezTo>
                  <a:cubicBezTo>
                    <a:pt x="43" y="20"/>
                    <a:pt x="43" y="20"/>
                    <a:pt x="43" y="20"/>
                  </a:cubicBezTo>
                  <a:cubicBezTo>
                    <a:pt x="35" y="20"/>
                    <a:pt x="35" y="20"/>
                    <a:pt x="35" y="20"/>
                  </a:cubicBezTo>
                  <a:cubicBezTo>
                    <a:pt x="32" y="16"/>
                    <a:pt x="32" y="16"/>
                    <a:pt x="32" y="16"/>
                  </a:cubicBezTo>
                  <a:cubicBezTo>
                    <a:pt x="30" y="16"/>
                    <a:pt x="27" y="15"/>
                    <a:pt x="24" y="15"/>
                  </a:cubicBezTo>
                  <a:cubicBezTo>
                    <a:pt x="23" y="15"/>
                    <a:pt x="22" y="15"/>
                    <a:pt x="21" y="15"/>
                  </a:cubicBezTo>
                  <a:close/>
                </a:path>
              </a:pathLst>
            </a:custGeom>
            <a:solidFill>
              <a:srgbClr val="084A9C"/>
            </a:solidFill>
            <a:ln>
              <a:solidFill>
                <a:schemeClr val="tx1"/>
              </a:solidFill>
            </a:ln>
          </p:spPr>
          <p:txBody>
            <a:bodyPr/>
            <a:lstStyle/>
            <a:p>
              <a:pPr>
                <a:defRPr/>
              </a:pPr>
              <a:endParaRPr lang="en-GB" dirty="0">
                <a:solidFill>
                  <a:prstClr val="black"/>
                </a:solidFill>
                <a:latin typeface="Arial" pitchFamily="34" charset="0"/>
                <a:ea typeface="ＭＳ Ｐゴシック"/>
                <a:cs typeface="ＭＳ Ｐゴシック"/>
              </a:endParaRPr>
            </a:p>
          </p:txBody>
        </p:sp>
        <p:sp>
          <p:nvSpPr>
            <p:cNvPr id="51" name="Freeform 48"/>
            <p:cNvSpPr>
              <a:spLocks/>
            </p:cNvSpPr>
            <p:nvPr/>
          </p:nvSpPr>
          <p:spPr bwMode="auto">
            <a:xfrm>
              <a:off x="2312835" y="1750456"/>
              <a:ext cx="530348" cy="540170"/>
            </a:xfrm>
            <a:custGeom>
              <a:avLst/>
              <a:gdLst>
                <a:gd name="T0" fmla="*/ 10 w 297"/>
                <a:gd name="T1" fmla="*/ 129 h 302"/>
                <a:gd name="T2" fmla="*/ 22 w 297"/>
                <a:gd name="T3" fmla="*/ 162 h 302"/>
                <a:gd name="T4" fmla="*/ 24 w 297"/>
                <a:gd name="T5" fmla="*/ 180 h 302"/>
                <a:gd name="T6" fmla="*/ 24 w 297"/>
                <a:gd name="T7" fmla="*/ 219 h 302"/>
                <a:gd name="T8" fmla="*/ 36 w 297"/>
                <a:gd name="T9" fmla="*/ 301 h 302"/>
                <a:gd name="T10" fmla="*/ 37 w 297"/>
                <a:gd name="T11" fmla="*/ 302 h 302"/>
                <a:gd name="T12" fmla="*/ 228 w 297"/>
                <a:gd name="T13" fmla="*/ 302 h 302"/>
                <a:gd name="T14" fmla="*/ 227 w 297"/>
                <a:gd name="T15" fmla="*/ 294 h 302"/>
                <a:gd name="T16" fmla="*/ 229 w 297"/>
                <a:gd name="T17" fmla="*/ 289 h 302"/>
                <a:gd name="T18" fmla="*/ 227 w 297"/>
                <a:gd name="T19" fmla="*/ 287 h 302"/>
                <a:gd name="T20" fmla="*/ 193 w 297"/>
                <a:gd name="T21" fmla="*/ 249 h 302"/>
                <a:gd name="T22" fmla="*/ 172 w 297"/>
                <a:gd name="T23" fmla="*/ 226 h 302"/>
                <a:gd name="T24" fmla="*/ 172 w 297"/>
                <a:gd name="T25" fmla="*/ 205 h 302"/>
                <a:gd name="T26" fmla="*/ 181 w 297"/>
                <a:gd name="T27" fmla="*/ 174 h 302"/>
                <a:gd name="T28" fmla="*/ 193 w 297"/>
                <a:gd name="T29" fmla="*/ 159 h 302"/>
                <a:gd name="T30" fmla="*/ 204 w 297"/>
                <a:gd name="T31" fmla="*/ 160 h 302"/>
                <a:gd name="T32" fmla="*/ 266 w 297"/>
                <a:gd name="T33" fmla="*/ 105 h 302"/>
                <a:gd name="T34" fmla="*/ 285 w 297"/>
                <a:gd name="T35" fmla="*/ 94 h 302"/>
                <a:gd name="T36" fmla="*/ 293 w 297"/>
                <a:gd name="T37" fmla="*/ 86 h 302"/>
                <a:gd name="T38" fmla="*/ 266 w 297"/>
                <a:gd name="T39" fmla="*/ 78 h 302"/>
                <a:gd name="T40" fmla="*/ 246 w 297"/>
                <a:gd name="T41" fmla="*/ 78 h 302"/>
                <a:gd name="T42" fmla="*/ 231 w 297"/>
                <a:gd name="T43" fmla="*/ 82 h 302"/>
                <a:gd name="T44" fmla="*/ 219 w 297"/>
                <a:gd name="T45" fmla="*/ 70 h 302"/>
                <a:gd name="T46" fmla="*/ 192 w 297"/>
                <a:gd name="T47" fmla="*/ 55 h 302"/>
                <a:gd name="T48" fmla="*/ 161 w 297"/>
                <a:gd name="T49" fmla="*/ 47 h 302"/>
                <a:gd name="T50" fmla="*/ 145 w 297"/>
                <a:gd name="T51" fmla="*/ 51 h 302"/>
                <a:gd name="T52" fmla="*/ 141 w 297"/>
                <a:gd name="T53" fmla="*/ 47 h 302"/>
                <a:gd name="T54" fmla="*/ 118 w 297"/>
                <a:gd name="T55" fmla="*/ 43 h 302"/>
                <a:gd name="T56" fmla="*/ 110 w 297"/>
                <a:gd name="T57" fmla="*/ 43 h 302"/>
                <a:gd name="T58" fmla="*/ 102 w 297"/>
                <a:gd name="T59" fmla="*/ 23 h 302"/>
                <a:gd name="T60" fmla="*/ 86 w 297"/>
                <a:gd name="T61" fmla="*/ 0 h 302"/>
                <a:gd name="T62" fmla="*/ 0 w 297"/>
                <a:gd name="T63" fmla="*/ 27 h 302"/>
                <a:gd name="T64" fmla="*/ 10 w 297"/>
                <a:gd name="T65" fmla="*/ 96 h 3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97" h="302">
                  <a:moveTo>
                    <a:pt x="10" y="96"/>
                  </a:moveTo>
                  <a:cubicBezTo>
                    <a:pt x="10" y="129"/>
                    <a:pt x="10" y="129"/>
                    <a:pt x="10" y="129"/>
                  </a:cubicBezTo>
                  <a:cubicBezTo>
                    <a:pt x="22" y="150"/>
                    <a:pt x="22" y="150"/>
                    <a:pt x="22" y="150"/>
                  </a:cubicBezTo>
                  <a:cubicBezTo>
                    <a:pt x="22" y="162"/>
                    <a:pt x="22" y="162"/>
                    <a:pt x="22" y="162"/>
                  </a:cubicBezTo>
                  <a:cubicBezTo>
                    <a:pt x="24" y="180"/>
                    <a:pt x="24" y="180"/>
                    <a:pt x="24" y="180"/>
                  </a:cubicBezTo>
                  <a:cubicBezTo>
                    <a:pt x="24" y="180"/>
                    <a:pt x="24" y="180"/>
                    <a:pt x="24" y="180"/>
                  </a:cubicBezTo>
                  <a:cubicBezTo>
                    <a:pt x="24" y="181"/>
                    <a:pt x="24" y="181"/>
                    <a:pt x="24" y="181"/>
                  </a:cubicBezTo>
                  <a:cubicBezTo>
                    <a:pt x="24" y="219"/>
                    <a:pt x="24" y="219"/>
                    <a:pt x="24" y="219"/>
                  </a:cubicBezTo>
                  <a:cubicBezTo>
                    <a:pt x="36" y="233"/>
                    <a:pt x="36" y="233"/>
                    <a:pt x="36" y="233"/>
                  </a:cubicBezTo>
                  <a:cubicBezTo>
                    <a:pt x="36" y="301"/>
                    <a:pt x="36" y="301"/>
                    <a:pt x="36" y="301"/>
                  </a:cubicBezTo>
                  <a:cubicBezTo>
                    <a:pt x="36" y="302"/>
                    <a:pt x="36" y="302"/>
                    <a:pt x="36" y="302"/>
                  </a:cubicBezTo>
                  <a:cubicBezTo>
                    <a:pt x="37" y="302"/>
                    <a:pt x="37" y="302"/>
                    <a:pt x="37" y="302"/>
                  </a:cubicBezTo>
                  <a:cubicBezTo>
                    <a:pt x="227" y="302"/>
                    <a:pt x="227" y="302"/>
                    <a:pt x="227" y="302"/>
                  </a:cubicBezTo>
                  <a:cubicBezTo>
                    <a:pt x="228" y="302"/>
                    <a:pt x="228" y="302"/>
                    <a:pt x="228" y="302"/>
                  </a:cubicBezTo>
                  <a:cubicBezTo>
                    <a:pt x="227" y="300"/>
                    <a:pt x="227" y="300"/>
                    <a:pt x="227" y="300"/>
                  </a:cubicBezTo>
                  <a:cubicBezTo>
                    <a:pt x="227" y="298"/>
                    <a:pt x="227" y="296"/>
                    <a:pt x="227" y="294"/>
                  </a:cubicBezTo>
                  <a:cubicBezTo>
                    <a:pt x="227" y="291"/>
                    <a:pt x="228" y="290"/>
                    <a:pt x="228" y="290"/>
                  </a:cubicBezTo>
                  <a:cubicBezTo>
                    <a:pt x="229" y="289"/>
                    <a:pt x="229" y="289"/>
                    <a:pt x="229" y="289"/>
                  </a:cubicBezTo>
                  <a:cubicBezTo>
                    <a:pt x="228" y="289"/>
                    <a:pt x="228" y="289"/>
                    <a:pt x="228" y="289"/>
                  </a:cubicBezTo>
                  <a:cubicBezTo>
                    <a:pt x="228" y="288"/>
                    <a:pt x="228" y="288"/>
                    <a:pt x="227" y="287"/>
                  </a:cubicBezTo>
                  <a:cubicBezTo>
                    <a:pt x="218" y="276"/>
                    <a:pt x="216" y="273"/>
                    <a:pt x="215" y="273"/>
                  </a:cubicBezTo>
                  <a:cubicBezTo>
                    <a:pt x="193" y="249"/>
                    <a:pt x="193" y="249"/>
                    <a:pt x="193" y="249"/>
                  </a:cubicBezTo>
                  <a:cubicBezTo>
                    <a:pt x="176" y="237"/>
                    <a:pt x="176" y="237"/>
                    <a:pt x="176" y="237"/>
                  </a:cubicBezTo>
                  <a:cubicBezTo>
                    <a:pt x="172" y="226"/>
                    <a:pt x="172" y="226"/>
                    <a:pt x="172" y="226"/>
                  </a:cubicBezTo>
                  <a:cubicBezTo>
                    <a:pt x="173" y="225"/>
                    <a:pt x="176" y="222"/>
                    <a:pt x="174" y="214"/>
                  </a:cubicBezTo>
                  <a:cubicBezTo>
                    <a:pt x="172" y="205"/>
                    <a:pt x="172" y="205"/>
                    <a:pt x="172" y="205"/>
                  </a:cubicBezTo>
                  <a:cubicBezTo>
                    <a:pt x="172" y="193"/>
                    <a:pt x="172" y="193"/>
                    <a:pt x="172" y="193"/>
                  </a:cubicBezTo>
                  <a:cubicBezTo>
                    <a:pt x="181" y="174"/>
                    <a:pt x="181" y="174"/>
                    <a:pt x="181" y="174"/>
                  </a:cubicBezTo>
                  <a:cubicBezTo>
                    <a:pt x="182" y="174"/>
                    <a:pt x="188" y="173"/>
                    <a:pt x="190" y="164"/>
                  </a:cubicBezTo>
                  <a:cubicBezTo>
                    <a:pt x="190" y="162"/>
                    <a:pt x="192" y="160"/>
                    <a:pt x="193" y="159"/>
                  </a:cubicBezTo>
                  <a:cubicBezTo>
                    <a:pt x="194" y="159"/>
                    <a:pt x="195" y="159"/>
                    <a:pt x="196" y="159"/>
                  </a:cubicBezTo>
                  <a:cubicBezTo>
                    <a:pt x="199" y="159"/>
                    <a:pt x="202" y="160"/>
                    <a:pt x="204" y="160"/>
                  </a:cubicBezTo>
                  <a:cubicBezTo>
                    <a:pt x="204" y="160"/>
                    <a:pt x="204" y="160"/>
                    <a:pt x="204" y="160"/>
                  </a:cubicBezTo>
                  <a:cubicBezTo>
                    <a:pt x="266" y="105"/>
                    <a:pt x="266" y="105"/>
                    <a:pt x="266" y="105"/>
                  </a:cubicBezTo>
                  <a:cubicBezTo>
                    <a:pt x="282" y="102"/>
                    <a:pt x="282" y="102"/>
                    <a:pt x="282" y="102"/>
                  </a:cubicBezTo>
                  <a:cubicBezTo>
                    <a:pt x="285" y="94"/>
                    <a:pt x="285" y="94"/>
                    <a:pt x="285" y="94"/>
                  </a:cubicBezTo>
                  <a:cubicBezTo>
                    <a:pt x="297" y="86"/>
                    <a:pt x="297" y="86"/>
                    <a:pt x="297" y="86"/>
                  </a:cubicBezTo>
                  <a:cubicBezTo>
                    <a:pt x="293" y="86"/>
                    <a:pt x="293" y="86"/>
                    <a:pt x="293" y="86"/>
                  </a:cubicBezTo>
                  <a:cubicBezTo>
                    <a:pt x="282" y="82"/>
                    <a:pt x="282" y="82"/>
                    <a:pt x="282" y="82"/>
                  </a:cubicBezTo>
                  <a:cubicBezTo>
                    <a:pt x="266" y="78"/>
                    <a:pt x="266" y="78"/>
                    <a:pt x="266" y="78"/>
                  </a:cubicBezTo>
                  <a:cubicBezTo>
                    <a:pt x="254" y="74"/>
                    <a:pt x="254" y="74"/>
                    <a:pt x="254" y="74"/>
                  </a:cubicBezTo>
                  <a:cubicBezTo>
                    <a:pt x="246" y="78"/>
                    <a:pt x="246" y="78"/>
                    <a:pt x="246" y="78"/>
                  </a:cubicBezTo>
                  <a:cubicBezTo>
                    <a:pt x="239" y="82"/>
                    <a:pt x="239" y="82"/>
                    <a:pt x="239" y="82"/>
                  </a:cubicBezTo>
                  <a:cubicBezTo>
                    <a:pt x="231" y="82"/>
                    <a:pt x="231" y="82"/>
                    <a:pt x="231" y="82"/>
                  </a:cubicBezTo>
                  <a:cubicBezTo>
                    <a:pt x="223" y="78"/>
                    <a:pt x="223" y="78"/>
                    <a:pt x="223" y="78"/>
                  </a:cubicBezTo>
                  <a:cubicBezTo>
                    <a:pt x="219" y="70"/>
                    <a:pt x="219" y="70"/>
                    <a:pt x="219" y="70"/>
                  </a:cubicBezTo>
                  <a:cubicBezTo>
                    <a:pt x="196" y="59"/>
                    <a:pt x="196" y="59"/>
                    <a:pt x="196" y="59"/>
                  </a:cubicBezTo>
                  <a:cubicBezTo>
                    <a:pt x="192" y="55"/>
                    <a:pt x="192" y="55"/>
                    <a:pt x="192" y="55"/>
                  </a:cubicBezTo>
                  <a:cubicBezTo>
                    <a:pt x="176" y="47"/>
                    <a:pt x="176" y="47"/>
                    <a:pt x="176" y="47"/>
                  </a:cubicBezTo>
                  <a:cubicBezTo>
                    <a:pt x="161" y="47"/>
                    <a:pt x="161" y="47"/>
                    <a:pt x="161" y="47"/>
                  </a:cubicBezTo>
                  <a:cubicBezTo>
                    <a:pt x="153" y="51"/>
                    <a:pt x="153" y="51"/>
                    <a:pt x="153" y="51"/>
                  </a:cubicBezTo>
                  <a:cubicBezTo>
                    <a:pt x="145" y="51"/>
                    <a:pt x="145" y="51"/>
                    <a:pt x="145" y="51"/>
                  </a:cubicBezTo>
                  <a:cubicBezTo>
                    <a:pt x="141" y="51"/>
                    <a:pt x="141" y="51"/>
                    <a:pt x="141" y="51"/>
                  </a:cubicBezTo>
                  <a:cubicBezTo>
                    <a:pt x="141" y="47"/>
                    <a:pt x="141" y="47"/>
                    <a:pt x="141" y="47"/>
                  </a:cubicBezTo>
                  <a:cubicBezTo>
                    <a:pt x="125" y="43"/>
                    <a:pt x="125" y="43"/>
                    <a:pt x="125" y="43"/>
                  </a:cubicBezTo>
                  <a:cubicBezTo>
                    <a:pt x="118" y="43"/>
                    <a:pt x="118" y="43"/>
                    <a:pt x="118" y="43"/>
                  </a:cubicBezTo>
                  <a:cubicBezTo>
                    <a:pt x="114" y="43"/>
                    <a:pt x="114" y="43"/>
                    <a:pt x="114" y="43"/>
                  </a:cubicBezTo>
                  <a:cubicBezTo>
                    <a:pt x="110" y="43"/>
                    <a:pt x="110" y="43"/>
                    <a:pt x="110" y="43"/>
                  </a:cubicBezTo>
                  <a:cubicBezTo>
                    <a:pt x="102" y="27"/>
                    <a:pt x="102" y="27"/>
                    <a:pt x="102" y="27"/>
                  </a:cubicBezTo>
                  <a:cubicBezTo>
                    <a:pt x="102" y="23"/>
                    <a:pt x="102" y="23"/>
                    <a:pt x="102" y="23"/>
                  </a:cubicBezTo>
                  <a:cubicBezTo>
                    <a:pt x="94" y="4"/>
                    <a:pt x="94" y="4"/>
                    <a:pt x="94" y="4"/>
                  </a:cubicBezTo>
                  <a:cubicBezTo>
                    <a:pt x="86" y="0"/>
                    <a:pt x="86" y="0"/>
                    <a:pt x="86" y="0"/>
                  </a:cubicBezTo>
                  <a:cubicBezTo>
                    <a:pt x="86" y="27"/>
                    <a:pt x="86" y="27"/>
                    <a:pt x="86" y="27"/>
                  </a:cubicBezTo>
                  <a:cubicBezTo>
                    <a:pt x="0" y="27"/>
                    <a:pt x="0" y="27"/>
                    <a:pt x="0" y="27"/>
                  </a:cubicBezTo>
                  <a:cubicBezTo>
                    <a:pt x="0" y="77"/>
                    <a:pt x="0" y="77"/>
                    <a:pt x="0" y="77"/>
                  </a:cubicBezTo>
                  <a:lnTo>
                    <a:pt x="10" y="96"/>
                  </a:lnTo>
                  <a:close/>
                </a:path>
              </a:pathLst>
            </a:custGeom>
            <a:solidFill>
              <a:srgbClr val="92D050"/>
            </a:solidFill>
            <a:ln w="9525">
              <a:solidFill>
                <a:schemeClr val="tx1"/>
              </a:solidFill>
              <a:round/>
              <a:headEnd/>
              <a:tailEnd/>
            </a:ln>
            <a:extLst/>
          </p:spPr>
          <p:txBody>
            <a:bodyPr/>
            <a:lstStyle/>
            <a:p>
              <a:pPr>
                <a:defRPr/>
              </a:pPr>
              <a:endParaRPr lang="en-GB" dirty="0">
                <a:solidFill>
                  <a:prstClr val="black"/>
                </a:solidFill>
                <a:latin typeface="Arial" pitchFamily="34" charset="0"/>
                <a:ea typeface="ＭＳ Ｐゴシック"/>
                <a:cs typeface="ＭＳ Ｐゴシック"/>
              </a:endParaRPr>
            </a:p>
          </p:txBody>
        </p:sp>
        <p:sp>
          <p:nvSpPr>
            <p:cNvPr id="52" name="Freeform 49"/>
            <p:cNvSpPr>
              <a:spLocks/>
            </p:cNvSpPr>
            <p:nvPr/>
          </p:nvSpPr>
          <p:spPr bwMode="auto">
            <a:xfrm>
              <a:off x="4156555" y="1960275"/>
              <a:ext cx="269638" cy="403565"/>
            </a:xfrm>
            <a:custGeom>
              <a:avLst/>
              <a:gdLst>
                <a:gd name="T0" fmla="*/ 147 w 151"/>
                <a:gd name="T1" fmla="*/ 137 h 226"/>
                <a:gd name="T2" fmla="*/ 143 w 151"/>
                <a:gd name="T3" fmla="*/ 129 h 226"/>
                <a:gd name="T4" fmla="*/ 136 w 151"/>
                <a:gd name="T5" fmla="*/ 125 h 226"/>
                <a:gd name="T6" fmla="*/ 128 w 151"/>
                <a:gd name="T7" fmla="*/ 113 h 226"/>
                <a:gd name="T8" fmla="*/ 128 w 151"/>
                <a:gd name="T9" fmla="*/ 102 h 226"/>
                <a:gd name="T10" fmla="*/ 120 w 151"/>
                <a:gd name="T11" fmla="*/ 24 h 226"/>
                <a:gd name="T12" fmla="*/ 93 w 151"/>
                <a:gd name="T13" fmla="*/ 4 h 226"/>
                <a:gd name="T14" fmla="*/ 77 w 151"/>
                <a:gd name="T15" fmla="*/ 16 h 226"/>
                <a:gd name="T16" fmla="*/ 65 w 151"/>
                <a:gd name="T17" fmla="*/ 4 h 226"/>
                <a:gd name="T18" fmla="*/ 54 w 151"/>
                <a:gd name="T19" fmla="*/ 0 h 226"/>
                <a:gd name="T20" fmla="*/ 18 w 151"/>
                <a:gd name="T21" fmla="*/ 74 h 226"/>
                <a:gd name="T22" fmla="*/ 7 w 151"/>
                <a:gd name="T23" fmla="*/ 109 h 226"/>
                <a:gd name="T24" fmla="*/ 7 w 151"/>
                <a:gd name="T25" fmla="*/ 117 h 226"/>
                <a:gd name="T26" fmla="*/ 3 w 151"/>
                <a:gd name="T27" fmla="*/ 121 h 226"/>
                <a:gd name="T28" fmla="*/ 1 w 151"/>
                <a:gd name="T29" fmla="*/ 123 h 226"/>
                <a:gd name="T30" fmla="*/ 1 w 151"/>
                <a:gd name="T31" fmla="*/ 153 h 226"/>
                <a:gd name="T32" fmla="*/ 2 w 151"/>
                <a:gd name="T33" fmla="*/ 165 h 226"/>
                <a:gd name="T34" fmla="*/ 9 w 151"/>
                <a:gd name="T35" fmla="*/ 218 h 226"/>
                <a:gd name="T36" fmla="*/ 14 w 151"/>
                <a:gd name="T37" fmla="*/ 226 h 226"/>
                <a:gd name="T38" fmla="*/ 26 w 151"/>
                <a:gd name="T39" fmla="*/ 207 h 226"/>
                <a:gd name="T40" fmla="*/ 38 w 151"/>
                <a:gd name="T41" fmla="*/ 199 h 226"/>
                <a:gd name="T42" fmla="*/ 46 w 151"/>
                <a:gd name="T43" fmla="*/ 199 h 226"/>
                <a:gd name="T44" fmla="*/ 50 w 151"/>
                <a:gd name="T45" fmla="*/ 195 h 226"/>
                <a:gd name="T46" fmla="*/ 54 w 151"/>
                <a:gd name="T47" fmla="*/ 199 h 226"/>
                <a:gd name="T48" fmla="*/ 57 w 151"/>
                <a:gd name="T49" fmla="*/ 191 h 226"/>
                <a:gd name="T50" fmla="*/ 65 w 151"/>
                <a:gd name="T51" fmla="*/ 191 h 226"/>
                <a:gd name="T52" fmla="*/ 69 w 151"/>
                <a:gd name="T53" fmla="*/ 180 h 226"/>
                <a:gd name="T54" fmla="*/ 73 w 151"/>
                <a:gd name="T55" fmla="*/ 168 h 226"/>
                <a:gd name="T56" fmla="*/ 81 w 151"/>
                <a:gd name="T57" fmla="*/ 164 h 226"/>
                <a:gd name="T58" fmla="*/ 85 w 151"/>
                <a:gd name="T59" fmla="*/ 172 h 226"/>
                <a:gd name="T60" fmla="*/ 93 w 151"/>
                <a:gd name="T61" fmla="*/ 172 h 226"/>
                <a:gd name="T62" fmla="*/ 100 w 151"/>
                <a:gd name="T63" fmla="*/ 176 h 226"/>
                <a:gd name="T64" fmla="*/ 108 w 151"/>
                <a:gd name="T65" fmla="*/ 168 h 226"/>
                <a:gd name="T66" fmla="*/ 116 w 151"/>
                <a:gd name="T67" fmla="*/ 164 h 226"/>
                <a:gd name="T68" fmla="*/ 132 w 151"/>
                <a:gd name="T69" fmla="*/ 160 h 226"/>
                <a:gd name="T70" fmla="*/ 139 w 151"/>
                <a:gd name="T71" fmla="*/ 156 h 226"/>
                <a:gd name="T72" fmla="*/ 147 w 151"/>
                <a:gd name="T73" fmla="*/ 152 h 226"/>
                <a:gd name="T74" fmla="*/ 151 w 151"/>
                <a:gd name="T75" fmla="*/ 145 h 226"/>
                <a:gd name="T76" fmla="*/ 147 w 151"/>
                <a:gd name="T77" fmla="*/ 141 h 2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51" h="226">
                  <a:moveTo>
                    <a:pt x="147" y="141"/>
                  </a:moveTo>
                  <a:cubicBezTo>
                    <a:pt x="147" y="137"/>
                    <a:pt x="147" y="137"/>
                    <a:pt x="147" y="137"/>
                  </a:cubicBezTo>
                  <a:cubicBezTo>
                    <a:pt x="147" y="129"/>
                    <a:pt x="147" y="129"/>
                    <a:pt x="147" y="129"/>
                  </a:cubicBezTo>
                  <a:cubicBezTo>
                    <a:pt x="143" y="129"/>
                    <a:pt x="143" y="129"/>
                    <a:pt x="143" y="129"/>
                  </a:cubicBezTo>
                  <a:cubicBezTo>
                    <a:pt x="136" y="129"/>
                    <a:pt x="136" y="129"/>
                    <a:pt x="136" y="129"/>
                  </a:cubicBezTo>
                  <a:cubicBezTo>
                    <a:pt x="136" y="125"/>
                    <a:pt x="136" y="125"/>
                    <a:pt x="136" y="125"/>
                  </a:cubicBezTo>
                  <a:cubicBezTo>
                    <a:pt x="132" y="121"/>
                    <a:pt x="132" y="121"/>
                    <a:pt x="132" y="121"/>
                  </a:cubicBezTo>
                  <a:cubicBezTo>
                    <a:pt x="128" y="113"/>
                    <a:pt x="128" y="113"/>
                    <a:pt x="128" y="113"/>
                  </a:cubicBezTo>
                  <a:cubicBezTo>
                    <a:pt x="128" y="106"/>
                    <a:pt x="128" y="106"/>
                    <a:pt x="128" y="106"/>
                  </a:cubicBezTo>
                  <a:cubicBezTo>
                    <a:pt x="128" y="102"/>
                    <a:pt x="128" y="102"/>
                    <a:pt x="128" y="102"/>
                  </a:cubicBezTo>
                  <a:cubicBezTo>
                    <a:pt x="120" y="98"/>
                    <a:pt x="120" y="98"/>
                    <a:pt x="120" y="98"/>
                  </a:cubicBezTo>
                  <a:cubicBezTo>
                    <a:pt x="120" y="24"/>
                    <a:pt x="120" y="24"/>
                    <a:pt x="120" y="24"/>
                  </a:cubicBezTo>
                  <a:cubicBezTo>
                    <a:pt x="97" y="4"/>
                    <a:pt x="97" y="4"/>
                    <a:pt x="97" y="4"/>
                  </a:cubicBezTo>
                  <a:cubicBezTo>
                    <a:pt x="93" y="4"/>
                    <a:pt x="93" y="4"/>
                    <a:pt x="93" y="4"/>
                  </a:cubicBezTo>
                  <a:cubicBezTo>
                    <a:pt x="89" y="12"/>
                    <a:pt x="89" y="12"/>
                    <a:pt x="89" y="12"/>
                  </a:cubicBezTo>
                  <a:cubicBezTo>
                    <a:pt x="77" y="16"/>
                    <a:pt x="77" y="16"/>
                    <a:pt x="77" y="16"/>
                  </a:cubicBezTo>
                  <a:cubicBezTo>
                    <a:pt x="69" y="12"/>
                    <a:pt x="69" y="12"/>
                    <a:pt x="69" y="12"/>
                  </a:cubicBezTo>
                  <a:cubicBezTo>
                    <a:pt x="65" y="4"/>
                    <a:pt x="65" y="4"/>
                    <a:pt x="65" y="4"/>
                  </a:cubicBezTo>
                  <a:cubicBezTo>
                    <a:pt x="57" y="0"/>
                    <a:pt x="57" y="0"/>
                    <a:pt x="57" y="0"/>
                  </a:cubicBezTo>
                  <a:cubicBezTo>
                    <a:pt x="54" y="0"/>
                    <a:pt x="54" y="0"/>
                    <a:pt x="54" y="0"/>
                  </a:cubicBezTo>
                  <a:cubicBezTo>
                    <a:pt x="50" y="4"/>
                    <a:pt x="50" y="4"/>
                    <a:pt x="50" y="4"/>
                  </a:cubicBezTo>
                  <a:cubicBezTo>
                    <a:pt x="18" y="74"/>
                    <a:pt x="18" y="74"/>
                    <a:pt x="18" y="74"/>
                  </a:cubicBezTo>
                  <a:cubicBezTo>
                    <a:pt x="18" y="102"/>
                    <a:pt x="18" y="102"/>
                    <a:pt x="18" y="102"/>
                  </a:cubicBezTo>
                  <a:cubicBezTo>
                    <a:pt x="7" y="109"/>
                    <a:pt x="7" y="109"/>
                    <a:pt x="7" y="109"/>
                  </a:cubicBezTo>
                  <a:cubicBezTo>
                    <a:pt x="7" y="113"/>
                    <a:pt x="7" y="113"/>
                    <a:pt x="7" y="113"/>
                  </a:cubicBezTo>
                  <a:cubicBezTo>
                    <a:pt x="7" y="117"/>
                    <a:pt x="7" y="117"/>
                    <a:pt x="7" y="117"/>
                  </a:cubicBezTo>
                  <a:cubicBezTo>
                    <a:pt x="3" y="117"/>
                    <a:pt x="3" y="117"/>
                    <a:pt x="3" y="117"/>
                  </a:cubicBezTo>
                  <a:cubicBezTo>
                    <a:pt x="3" y="121"/>
                    <a:pt x="3" y="121"/>
                    <a:pt x="3" y="121"/>
                  </a:cubicBezTo>
                  <a:cubicBezTo>
                    <a:pt x="1" y="120"/>
                    <a:pt x="1" y="120"/>
                    <a:pt x="1" y="120"/>
                  </a:cubicBezTo>
                  <a:cubicBezTo>
                    <a:pt x="1" y="123"/>
                    <a:pt x="1" y="123"/>
                    <a:pt x="1" y="123"/>
                  </a:cubicBezTo>
                  <a:cubicBezTo>
                    <a:pt x="1" y="124"/>
                    <a:pt x="0" y="131"/>
                    <a:pt x="1" y="134"/>
                  </a:cubicBezTo>
                  <a:cubicBezTo>
                    <a:pt x="2" y="137"/>
                    <a:pt x="1" y="151"/>
                    <a:pt x="1" y="153"/>
                  </a:cubicBezTo>
                  <a:cubicBezTo>
                    <a:pt x="2" y="159"/>
                    <a:pt x="2" y="159"/>
                    <a:pt x="2" y="159"/>
                  </a:cubicBezTo>
                  <a:cubicBezTo>
                    <a:pt x="2" y="165"/>
                    <a:pt x="2" y="165"/>
                    <a:pt x="2" y="165"/>
                  </a:cubicBezTo>
                  <a:cubicBezTo>
                    <a:pt x="9" y="192"/>
                    <a:pt x="9" y="192"/>
                    <a:pt x="9" y="192"/>
                  </a:cubicBezTo>
                  <a:cubicBezTo>
                    <a:pt x="9" y="218"/>
                    <a:pt x="9" y="218"/>
                    <a:pt x="9" y="218"/>
                  </a:cubicBezTo>
                  <a:cubicBezTo>
                    <a:pt x="13" y="225"/>
                    <a:pt x="13" y="225"/>
                    <a:pt x="13" y="225"/>
                  </a:cubicBezTo>
                  <a:cubicBezTo>
                    <a:pt x="14" y="226"/>
                    <a:pt x="14" y="226"/>
                    <a:pt x="14" y="226"/>
                  </a:cubicBezTo>
                  <a:cubicBezTo>
                    <a:pt x="22" y="215"/>
                    <a:pt x="22" y="215"/>
                    <a:pt x="22" y="215"/>
                  </a:cubicBezTo>
                  <a:cubicBezTo>
                    <a:pt x="26" y="207"/>
                    <a:pt x="26" y="207"/>
                    <a:pt x="26" y="207"/>
                  </a:cubicBezTo>
                  <a:cubicBezTo>
                    <a:pt x="30" y="199"/>
                    <a:pt x="30" y="199"/>
                    <a:pt x="30" y="199"/>
                  </a:cubicBezTo>
                  <a:cubicBezTo>
                    <a:pt x="38" y="199"/>
                    <a:pt x="38" y="199"/>
                    <a:pt x="38" y="199"/>
                  </a:cubicBezTo>
                  <a:cubicBezTo>
                    <a:pt x="42" y="203"/>
                    <a:pt x="42" y="203"/>
                    <a:pt x="42" y="203"/>
                  </a:cubicBezTo>
                  <a:cubicBezTo>
                    <a:pt x="46" y="199"/>
                    <a:pt x="46" y="199"/>
                    <a:pt x="46" y="199"/>
                  </a:cubicBezTo>
                  <a:cubicBezTo>
                    <a:pt x="46" y="195"/>
                    <a:pt x="46" y="195"/>
                    <a:pt x="46" y="195"/>
                  </a:cubicBezTo>
                  <a:cubicBezTo>
                    <a:pt x="50" y="195"/>
                    <a:pt x="50" y="195"/>
                    <a:pt x="50" y="195"/>
                  </a:cubicBezTo>
                  <a:cubicBezTo>
                    <a:pt x="50" y="199"/>
                    <a:pt x="50" y="199"/>
                    <a:pt x="50" y="199"/>
                  </a:cubicBezTo>
                  <a:cubicBezTo>
                    <a:pt x="54" y="199"/>
                    <a:pt x="54" y="199"/>
                    <a:pt x="54" y="199"/>
                  </a:cubicBezTo>
                  <a:cubicBezTo>
                    <a:pt x="57" y="195"/>
                    <a:pt x="57" y="195"/>
                    <a:pt x="57" y="195"/>
                  </a:cubicBezTo>
                  <a:cubicBezTo>
                    <a:pt x="57" y="191"/>
                    <a:pt x="57" y="191"/>
                    <a:pt x="57" y="191"/>
                  </a:cubicBezTo>
                  <a:cubicBezTo>
                    <a:pt x="61" y="187"/>
                    <a:pt x="61" y="187"/>
                    <a:pt x="61" y="187"/>
                  </a:cubicBezTo>
                  <a:cubicBezTo>
                    <a:pt x="65" y="191"/>
                    <a:pt x="65" y="191"/>
                    <a:pt x="65" y="191"/>
                  </a:cubicBezTo>
                  <a:cubicBezTo>
                    <a:pt x="69" y="184"/>
                    <a:pt x="69" y="184"/>
                    <a:pt x="69" y="184"/>
                  </a:cubicBezTo>
                  <a:cubicBezTo>
                    <a:pt x="69" y="180"/>
                    <a:pt x="69" y="180"/>
                    <a:pt x="69" y="180"/>
                  </a:cubicBezTo>
                  <a:cubicBezTo>
                    <a:pt x="73" y="172"/>
                    <a:pt x="73" y="172"/>
                    <a:pt x="73" y="172"/>
                  </a:cubicBezTo>
                  <a:cubicBezTo>
                    <a:pt x="73" y="168"/>
                    <a:pt x="73" y="168"/>
                    <a:pt x="73" y="168"/>
                  </a:cubicBezTo>
                  <a:cubicBezTo>
                    <a:pt x="77" y="164"/>
                    <a:pt x="77" y="164"/>
                    <a:pt x="77" y="164"/>
                  </a:cubicBezTo>
                  <a:cubicBezTo>
                    <a:pt x="81" y="164"/>
                    <a:pt x="81" y="164"/>
                    <a:pt x="81" y="164"/>
                  </a:cubicBezTo>
                  <a:cubicBezTo>
                    <a:pt x="85" y="168"/>
                    <a:pt x="85" y="168"/>
                    <a:pt x="85" y="168"/>
                  </a:cubicBezTo>
                  <a:cubicBezTo>
                    <a:pt x="85" y="172"/>
                    <a:pt x="85" y="172"/>
                    <a:pt x="85" y="172"/>
                  </a:cubicBezTo>
                  <a:cubicBezTo>
                    <a:pt x="89" y="172"/>
                    <a:pt x="89" y="172"/>
                    <a:pt x="89" y="172"/>
                  </a:cubicBezTo>
                  <a:cubicBezTo>
                    <a:pt x="93" y="172"/>
                    <a:pt x="93" y="172"/>
                    <a:pt x="93" y="172"/>
                  </a:cubicBezTo>
                  <a:cubicBezTo>
                    <a:pt x="97" y="176"/>
                    <a:pt x="97" y="176"/>
                    <a:pt x="97" y="176"/>
                  </a:cubicBezTo>
                  <a:cubicBezTo>
                    <a:pt x="100" y="176"/>
                    <a:pt x="100" y="176"/>
                    <a:pt x="100" y="176"/>
                  </a:cubicBezTo>
                  <a:cubicBezTo>
                    <a:pt x="104" y="172"/>
                    <a:pt x="104" y="172"/>
                    <a:pt x="104" y="172"/>
                  </a:cubicBezTo>
                  <a:cubicBezTo>
                    <a:pt x="108" y="168"/>
                    <a:pt x="108" y="168"/>
                    <a:pt x="108" y="168"/>
                  </a:cubicBezTo>
                  <a:cubicBezTo>
                    <a:pt x="112" y="168"/>
                    <a:pt x="112" y="168"/>
                    <a:pt x="112" y="168"/>
                  </a:cubicBezTo>
                  <a:cubicBezTo>
                    <a:pt x="116" y="164"/>
                    <a:pt x="116" y="164"/>
                    <a:pt x="116" y="164"/>
                  </a:cubicBezTo>
                  <a:cubicBezTo>
                    <a:pt x="120" y="160"/>
                    <a:pt x="120" y="160"/>
                    <a:pt x="120" y="160"/>
                  </a:cubicBezTo>
                  <a:cubicBezTo>
                    <a:pt x="132" y="160"/>
                    <a:pt x="132" y="160"/>
                    <a:pt x="132" y="160"/>
                  </a:cubicBezTo>
                  <a:cubicBezTo>
                    <a:pt x="132" y="156"/>
                    <a:pt x="132" y="156"/>
                    <a:pt x="132" y="156"/>
                  </a:cubicBezTo>
                  <a:cubicBezTo>
                    <a:pt x="139" y="156"/>
                    <a:pt x="139" y="156"/>
                    <a:pt x="139" y="156"/>
                  </a:cubicBezTo>
                  <a:cubicBezTo>
                    <a:pt x="139" y="152"/>
                    <a:pt x="139" y="152"/>
                    <a:pt x="139" y="152"/>
                  </a:cubicBezTo>
                  <a:cubicBezTo>
                    <a:pt x="147" y="152"/>
                    <a:pt x="147" y="152"/>
                    <a:pt x="147" y="152"/>
                  </a:cubicBezTo>
                  <a:cubicBezTo>
                    <a:pt x="151" y="148"/>
                    <a:pt x="151" y="148"/>
                    <a:pt x="151" y="148"/>
                  </a:cubicBezTo>
                  <a:cubicBezTo>
                    <a:pt x="151" y="145"/>
                    <a:pt x="151" y="145"/>
                    <a:pt x="151" y="145"/>
                  </a:cubicBezTo>
                  <a:cubicBezTo>
                    <a:pt x="147" y="145"/>
                    <a:pt x="147" y="145"/>
                    <a:pt x="147" y="145"/>
                  </a:cubicBezTo>
                  <a:lnTo>
                    <a:pt x="147" y="141"/>
                  </a:lnTo>
                  <a:close/>
                </a:path>
              </a:pathLst>
            </a:custGeom>
            <a:solidFill>
              <a:srgbClr val="084A9C"/>
            </a:solidFill>
            <a:ln w="9525">
              <a:solidFill>
                <a:schemeClr val="tx1"/>
              </a:solidFill>
              <a:round/>
              <a:headEnd/>
              <a:tailEnd/>
            </a:ln>
            <a:extLst/>
          </p:spPr>
          <p:txBody>
            <a:bodyPr/>
            <a:lstStyle/>
            <a:p>
              <a:pPr>
                <a:defRPr/>
              </a:pPr>
              <a:endParaRPr lang="en-GB" dirty="0">
                <a:solidFill>
                  <a:prstClr val="black"/>
                </a:solidFill>
                <a:latin typeface="Arial" pitchFamily="34" charset="0"/>
                <a:ea typeface="ＭＳ Ｐゴシック"/>
                <a:cs typeface="ＭＳ Ｐゴシック"/>
              </a:endParaRPr>
            </a:p>
          </p:txBody>
        </p:sp>
        <p:sp>
          <p:nvSpPr>
            <p:cNvPr id="53" name="Freeform 50"/>
            <p:cNvSpPr>
              <a:spLocks/>
            </p:cNvSpPr>
            <p:nvPr/>
          </p:nvSpPr>
          <p:spPr bwMode="auto">
            <a:xfrm>
              <a:off x="4040485" y="2169200"/>
              <a:ext cx="141069" cy="242853"/>
            </a:xfrm>
            <a:custGeom>
              <a:avLst/>
              <a:gdLst>
                <a:gd name="T0" fmla="*/ 74 w 79"/>
                <a:gd name="T1" fmla="*/ 101 h 136"/>
                <a:gd name="T2" fmla="*/ 74 w 79"/>
                <a:gd name="T3" fmla="*/ 75 h 136"/>
                <a:gd name="T4" fmla="*/ 67 w 79"/>
                <a:gd name="T5" fmla="*/ 48 h 136"/>
                <a:gd name="T6" fmla="*/ 67 w 79"/>
                <a:gd name="T7" fmla="*/ 42 h 136"/>
                <a:gd name="T8" fmla="*/ 66 w 79"/>
                <a:gd name="T9" fmla="*/ 36 h 136"/>
                <a:gd name="T10" fmla="*/ 66 w 79"/>
                <a:gd name="T11" fmla="*/ 17 h 136"/>
                <a:gd name="T12" fmla="*/ 66 w 79"/>
                <a:gd name="T13" fmla="*/ 6 h 136"/>
                <a:gd name="T14" fmla="*/ 66 w 79"/>
                <a:gd name="T15" fmla="*/ 3 h 136"/>
                <a:gd name="T16" fmla="*/ 60 w 79"/>
                <a:gd name="T17" fmla="*/ 0 h 136"/>
                <a:gd name="T18" fmla="*/ 52 w 79"/>
                <a:gd name="T19" fmla="*/ 4 h 136"/>
                <a:gd name="T20" fmla="*/ 44 w 79"/>
                <a:gd name="T21" fmla="*/ 4 h 136"/>
                <a:gd name="T22" fmla="*/ 41 w 79"/>
                <a:gd name="T23" fmla="*/ 8 h 136"/>
                <a:gd name="T24" fmla="*/ 39 w 79"/>
                <a:gd name="T25" fmla="*/ 12 h 136"/>
                <a:gd name="T26" fmla="*/ 38 w 79"/>
                <a:gd name="T27" fmla="*/ 16 h 136"/>
                <a:gd name="T28" fmla="*/ 38 w 79"/>
                <a:gd name="T29" fmla="*/ 18 h 136"/>
                <a:gd name="T30" fmla="*/ 38 w 79"/>
                <a:gd name="T31" fmla="*/ 30 h 136"/>
                <a:gd name="T32" fmla="*/ 32 w 79"/>
                <a:gd name="T33" fmla="*/ 36 h 136"/>
                <a:gd name="T34" fmla="*/ 31 w 79"/>
                <a:gd name="T35" fmla="*/ 36 h 136"/>
                <a:gd name="T36" fmla="*/ 31 w 79"/>
                <a:gd name="T37" fmla="*/ 42 h 136"/>
                <a:gd name="T38" fmla="*/ 26 w 79"/>
                <a:gd name="T39" fmla="*/ 48 h 136"/>
                <a:gd name="T40" fmla="*/ 26 w 79"/>
                <a:gd name="T41" fmla="*/ 49 h 136"/>
                <a:gd name="T42" fmla="*/ 21 w 79"/>
                <a:gd name="T43" fmla="*/ 56 h 136"/>
                <a:gd name="T44" fmla="*/ 19 w 79"/>
                <a:gd name="T45" fmla="*/ 60 h 136"/>
                <a:gd name="T46" fmla="*/ 21 w 79"/>
                <a:gd name="T47" fmla="*/ 61 h 136"/>
                <a:gd name="T48" fmla="*/ 15 w 79"/>
                <a:gd name="T49" fmla="*/ 72 h 136"/>
                <a:gd name="T50" fmla="*/ 15 w 79"/>
                <a:gd name="T51" fmla="*/ 73 h 136"/>
                <a:gd name="T52" fmla="*/ 10 w 79"/>
                <a:gd name="T53" fmla="*/ 81 h 136"/>
                <a:gd name="T54" fmla="*/ 7 w 79"/>
                <a:gd name="T55" fmla="*/ 85 h 136"/>
                <a:gd name="T56" fmla="*/ 7 w 79"/>
                <a:gd name="T57" fmla="*/ 85 h 136"/>
                <a:gd name="T58" fmla="*/ 8 w 79"/>
                <a:gd name="T59" fmla="*/ 85 h 136"/>
                <a:gd name="T60" fmla="*/ 10 w 79"/>
                <a:gd name="T61" fmla="*/ 86 h 136"/>
                <a:gd name="T62" fmla="*/ 10 w 79"/>
                <a:gd name="T63" fmla="*/ 99 h 136"/>
                <a:gd name="T64" fmla="*/ 10 w 79"/>
                <a:gd name="T65" fmla="*/ 102 h 136"/>
                <a:gd name="T66" fmla="*/ 10 w 79"/>
                <a:gd name="T67" fmla="*/ 102 h 136"/>
                <a:gd name="T68" fmla="*/ 10 w 79"/>
                <a:gd name="T69" fmla="*/ 102 h 136"/>
                <a:gd name="T70" fmla="*/ 10 w 79"/>
                <a:gd name="T71" fmla="*/ 103 h 136"/>
                <a:gd name="T72" fmla="*/ 10 w 79"/>
                <a:gd name="T73" fmla="*/ 103 h 136"/>
                <a:gd name="T74" fmla="*/ 9 w 79"/>
                <a:gd name="T75" fmla="*/ 108 h 136"/>
                <a:gd name="T76" fmla="*/ 8 w 79"/>
                <a:gd name="T77" fmla="*/ 111 h 136"/>
                <a:gd name="T78" fmla="*/ 8 w 79"/>
                <a:gd name="T79" fmla="*/ 112 h 136"/>
                <a:gd name="T80" fmla="*/ 8 w 79"/>
                <a:gd name="T81" fmla="*/ 112 h 136"/>
                <a:gd name="T82" fmla="*/ 7 w 79"/>
                <a:gd name="T83" fmla="*/ 112 h 136"/>
                <a:gd name="T84" fmla="*/ 7 w 79"/>
                <a:gd name="T85" fmla="*/ 112 h 136"/>
                <a:gd name="T86" fmla="*/ 7 w 79"/>
                <a:gd name="T87" fmla="*/ 113 h 136"/>
                <a:gd name="T88" fmla="*/ 1 w 79"/>
                <a:gd name="T89" fmla="*/ 120 h 136"/>
                <a:gd name="T90" fmla="*/ 0 w 79"/>
                <a:gd name="T91" fmla="*/ 120 h 136"/>
                <a:gd name="T92" fmla="*/ 0 w 79"/>
                <a:gd name="T93" fmla="*/ 128 h 136"/>
                <a:gd name="T94" fmla="*/ 0 w 79"/>
                <a:gd name="T95" fmla="*/ 128 h 136"/>
                <a:gd name="T96" fmla="*/ 1 w 79"/>
                <a:gd name="T97" fmla="*/ 128 h 136"/>
                <a:gd name="T98" fmla="*/ 39 w 79"/>
                <a:gd name="T99" fmla="*/ 128 h 136"/>
                <a:gd name="T100" fmla="*/ 39 w 79"/>
                <a:gd name="T101" fmla="*/ 136 h 136"/>
                <a:gd name="T102" fmla="*/ 55 w 79"/>
                <a:gd name="T103" fmla="*/ 136 h 136"/>
                <a:gd name="T104" fmla="*/ 66 w 79"/>
                <a:gd name="T105" fmla="*/ 127 h 136"/>
                <a:gd name="T106" fmla="*/ 67 w 79"/>
                <a:gd name="T107" fmla="*/ 125 h 136"/>
                <a:gd name="T108" fmla="*/ 68 w 79"/>
                <a:gd name="T109" fmla="*/ 121 h 136"/>
                <a:gd name="T110" fmla="*/ 76 w 79"/>
                <a:gd name="T111" fmla="*/ 113 h 136"/>
                <a:gd name="T112" fmla="*/ 79 w 79"/>
                <a:gd name="T113" fmla="*/ 109 h 136"/>
                <a:gd name="T114" fmla="*/ 78 w 79"/>
                <a:gd name="T115" fmla="*/ 108 h 136"/>
                <a:gd name="T116" fmla="*/ 74 w 79"/>
                <a:gd name="T117" fmla="*/ 101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79" h="136">
                  <a:moveTo>
                    <a:pt x="74" y="101"/>
                  </a:moveTo>
                  <a:cubicBezTo>
                    <a:pt x="74" y="75"/>
                    <a:pt x="74" y="75"/>
                    <a:pt x="74" y="75"/>
                  </a:cubicBezTo>
                  <a:cubicBezTo>
                    <a:pt x="67" y="48"/>
                    <a:pt x="67" y="48"/>
                    <a:pt x="67" y="48"/>
                  </a:cubicBezTo>
                  <a:cubicBezTo>
                    <a:pt x="67" y="42"/>
                    <a:pt x="67" y="42"/>
                    <a:pt x="67" y="42"/>
                  </a:cubicBezTo>
                  <a:cubicBezTo>
                    <a:pt x="66" y="36"/>
                    <a:pt x="66" y="36"/>
                    <a:pt x="66" y="36"/>
                  </a:cubicBezTo>
                  <a:cubicBezTo>
                    <a:pt x="66" y="34"/>
                    <a:pt x="67" y="20"/>
                    <a:pt x="66" y="17"/>
                  </a:cubicBezTo>
                  <a:cubicBezTo>
                    <a:pt x="65" y="14"/>
                    <a:pt x="66" y="7"/>
                    <a:pt x="66" y="6"/>
                  </a:cubicBezTo>
                  <a:cubicBezTo>
                    <a:pt x="66" y="3"/>
                    <a:pt x="66" y="3"/>
                    <a:pt x="66" y="3"/>
                  </a:cubicBezTo>
                  <a:cubicBezTo>
                    <a:pt x="60" y="0"/>
                    <a:pt x="60" y="0"/>
                    <a:pt x="60" y="0"/>
                  </a:cubicBezTo>
                  <a:cubicBezTo>
                    <a:pt x="52" y="4"/>
                    <a:pt x="52" y="4"/>
                    <a:pt x="52" y="4"/>
                  </a:cubicBezTo>
                  <a:cubicBezTo>
                    <a:pt x="44" y="4"/>
                    <a:pt x="44" y="4"/>
                    <a:pt x="44" y="4"/>
                  </a:cubicBezTo>
                  <a:cubicBezTo>
                    <a:pt x="41" y="8"/>
                    <a:pt x="41" y="8"/>
                    <a:pt x="41" y="8"/>
                  </a:cubicBezTo>
                  <a:cubicBezTo>
                    <a:pt x="39" y="12"/>
                    <a:pt x="39" y="12"/>
                    <a:pt x="39" y="12"/>
                  </a:cubicBezTo>
                  <a:cubicBezTo>
                    <a:pt x="38" y="16"/>
                    <a:pt x="38" y="16"/>
                    <a:pt x="38" y="16"/>
                  </a:cubicBezTo>
                  <a:cubicBezTo>
                    <a:pt x="38" y="18"/>
                    <a:pt x="38" y="18"/>
                    <a:pt x="38" y="18"/>
                  </a:cubicBezTo>
                  <a:cubicBezTo>
                    <a:pt x="38" y="30"/>
                    <a:pt x="38" y="30"/>
                    <a:pt x="38" y="30"/>
                  </a:cubicBezTo>
                  <a:cubicBezTo>
                    <a:pt x="38" y="32"/>
                    <a:pt x="35" y="34"/>
                    <a:pt x="32" y="36"/>
                  </a:cubicBezTo>
                  <a:cubicBezTo>
                    <a:pt x="31" y="36"/>
                    <a:pt x="31" y="36"/>
                    <a:pt x="31" y="36"/>
                  </a:cubicBezTo>
                  <a:cubicBezTo>
                    <a:pt x="31" y="42"/>
                    <a:pt x="31" y="42"/>
                    <a:pt x="31" y="42"/>
                  </a:cubicBezTo>
                  <a:cubicBezTo>
                    <a:pt x="26" y="48"/>
                    <a:pt x="26" y="48"/>
                    <a:pt x="26" y="48"/>
                  </a:cubicBezTo>
                  <a:cubicBezTo>
                    <a:pt x="26" y="49"/>
                    <a:pt x="26" y="49"/>
                    <a:pt x="26" y="49"/>
                  </a:cubicBezTo>
                  <a:cubicBezTo>
                    <a:pt x="26" y="50"/>
                    <a:pt x="24" y="53"/>
                    <a:pt x="21" y="56"/>
                  </a:cubicBezTo>
                  <a:cubicBezTo>
                    <a:pt x="19" y="58"/>
                    <a:pt x="19" y="59"/>
                    <a:pt x="19" y="60"/>
                  </a:cubicBezTo>
                  <a:cubicBezTo>
                    <a:pt x="19" y="61"/>
                    <a:pt x="20" y="61"/>
                    <a:pt x="21" y="61"/>
                  </a:cubicBezTo>
                  <a:cubicBezTo>
                    <a:pt x="15" y="72"/>
                    <a:pt x="15" y="72"/>
                    <a:pt x="15" y="72"/>
                  </a:cubicBezTo>
                  <a:cubicBezTo>
                    <a:pt x="15" y="73"/>
                    <a:pt x="15" y="73"/>
                    <a:pt x="15" y="73"/>
                  </a:cubicBezTo>
                  <a:cubicBezTo>
                    <a:pt x="15" y="73"/>
                    <a:pt x="15" y="77"/>
                    <a:pt x="10" y="81"/>
                  </a:cubicBezTo>
                  <a:cubicBezTo>
                    <a:pt x="8" y="83"/>
                    <a:pt x="7" y="84"/>
                    <a:pt x="7" y="85"/>
                  </a:cubicBezTo>
                  <a:cubicBezTo>
                    <a:pt x="7" y="85"/>
                    <a:pt x="7" y="85"/>
                    <a:pt x="7" y="85"/>
                  </a:cubicBezTo>
                  <a:cubicBezTo>
                    <a:pt x="8" y="85"/>
                    <a:pt x="8" y="85"/>
                    <a:pt x="8" y="85"/>
                  </a:cubicBezTo>
                  <a:cubicBezTo>
                    <a:pt x="8" y="86"/>
                    <a:pt x="9" y="86"/>
                    <a:pt x="10" y="86"/>
                  </a:cubicBezTo>
                  <a:cubicBezTo>
                    <a:pt x="10" y="99"/>
                    <a:pt x="10" y="99"/>
                    <a:pt x="10" y="99"/>
                  </a:cubicBezTo>
                  <a:cubicBezTo>
                    <a:pt x="10" y="100"/>
                    <a:pt x="10" y="101"/>
                    <a:pt x="10" y="102"/>
                  </a:cubicBezTo>
                  <a:cubicBezTo>
                    <a:pt x="10" y="102"/>
                    <a:pt x="10" y="102"/>
                    <a:pt x="10" y="102"/>
                  </a:cubicBezTo>
                  <a:cubicBezTo>
                    <a:pt x="10" y="102"/>
                    <a:pt x="10" y="102"/>
                    <a:pt x="10" y="102"/>
                  </a:cubicBezTo>
                  <a:cubicBezTo>
                    <a:pt x="10" y="103"/>
                    <a:pt x="10" y="103"/>
                    <a:pt x="10" y="103"/>
                  </a:cubicBezTo>
                  <a:cubicBezTo>
                    <a:pt x="10" y="103"/>
                    <a:pt x="10" y="103"/>
                    <a:pt x="10" y="103"/>
                  </a:cubicBezTo>
                  <a:cubicBezTo>
                    <a:pt x="9" y="104"/>
                    <a:pt x="9" y="105"/>
                    <a:pt x="9" y="108"/>
                  </a:cubicBezTo>
                  <a:cubicBezTo>
                    <a:pt x="9" y="109"/>
                    <a:pt x="8" y="111"/>
                    <a:pt x="8" y="111"/>
                  </a:cubicBezTo>
                  <a:cubicBezTo>
                    <a:pt x="8" y="112"/>
                    <a:pt x="8" y="112"/>
                    <a:pt x="8" y="112"/>
                  </a:cubicBezTo>
                  <a:cubicBezTo>
                    <a:pt x="8" y="112"/>
                    <a:pt x="8" y="112"/>
                    <a:pt x="8" y="112"/>
                  </a:cubicBezTo>
                  <a:cubicBezTo>
                    <a:pt x="7" y="112"/>
                    <a:pt x="7" y="112"/>
                    <a:pt x="7" y="112"/>
                  </a:cubicBezTo>
                  <a:cubicBezTo>
                    <a:pt x="7" y="112"/>
                    <a:pt x="7" y="112"/>
                    <a:pt x="7" y="112"/>
                  </a:cubicBezTo>
                  <a:cubicBezTo>
                    <a:pt x="7" y="113"/>
                    <a:pt x="7" y="113"/>
                    <a:pt x="7" y="113"/>
                  </a:cubicBezTo>
                  <a:cubicBezTo>
                    <a:pt x="5" y="117"/>
                    <a:pt x="2" y="119"/>
                    <a:pt x="1" y="120"/>
                  </a:cubicBezTo>
                  <a:cubicBezTo>
                    <a:pt x="0" y="120"/>
                    <a:pt x="0" y="120"/>
                    <a:pt x="0" y="120"/>
                  </a:cubicBezTo>
                  <a:cubicBezTo>
                    <a:pt x="0" y="128"/>
                    <a:pt x="0" y="128"/>
                    <a:pt x="0" y="128"/>
                  </a:cubicBezTo>
                  <a:cubicBezTo>
                    <a:pt x="0" y="128"/>
                    <a:pt x="0" y="128"/>
                    <a:pt x="0" y="128"/>
                  </a:cubicBezTo>
                  <a:cubicBezTo>
                    <a:pt x="1" y="128"/>
                    <a:pt x="1" y="128"/>
                    <a:pt x="1" y="128"/>
                  </a:cubicBezTo>
                  <a:cubicBezTo>
                    <a:pt x="39" y="128"/>
                    <a:pt x="39" y="128"/>
                    <a:pt x="39" y="128"/>
                  </a:cubicBezTo>
                  <a:cubicBezTo>
                    <a:pt x="39" y="136"/>
                    <a:pt x="39" y="136"/>
                    <a:pt x="39" y="136"/>
                  </a:cubicBezTo>
                  <a:cubicBezTo>
                    <a:pt x="55" y="136"/>
                    <a:pt x="55" y="136"/>
                    <a:pt x="55" y="136"/>
                  </a:cubicBezTo>
                  <a:cubicBezTo>
                    <a:pt x="66" y="127"/>
                    <a:pt x="66" y="127"/>
                    <a:pt x="66" y="127"/>
                  </a:cubicBezTo>
                  <a:cubicBezTo>
                    <a:pt x="67" y="125"/>
                    <a:pt x="67" y="125"/>
                    <a:pt x="67" y="125"/>
                  </a:cubicBezTo>
                  <a:cubicBezTo>
                    <a:pt x="68" y="121"/>
                    <a:pt x="68" y="121"/>
                    <a:pt x="68" y="121"/>
                  </a:cubicBezTo>
                  <a:cubicBezTo>
                    <a:pt x="76" y="113"/>
                    <a:pt x="76" y="113"/>
                    <a:pt x="76" y="113"/>
                  </a:cubicBezTo>
                  <a:cubicBezTo>
                    <a:pt x="79" y="109"/>
                    <a:pt x="79" y="109"/>
                    <a:pt x="79" y="109"/>
                  </a:cubicBezTo>
                  <a:cubicBezTo>
                    <a:pt x="78" y="108"/>
                    <a:pt x="78" y="108"/>
                    <a:pt x="78" y="108"/>
                  </a:cubicBezTo>
                  <a:lnTo>
                    <a:pt x="74" y="101"/>
                  </a:lnTo>
                  <a:close/>
                </a:path>
              </a:pathLst>
            </a:custGeom>
            <a:solidFill>
              <a:srgbClr val="92D050"/>
            </a:solidFill>
            <a:ln>
              <a:solidFill>
                <a:schemeClr val="tx1"/>
              </a:solidFill>
            </a:ln>
          </p:spPr>
          <p:txBody>
            <a:bodyPr/>
            <a:lstStyle/>
            <a:p>
              <a:pPr>
                <a:defRPr/>
              </a:pPr>
              <a:endParaRPr lang="en-GB" dirty="0">
                <a:solidFill>
                  <a:prstClr val="black"/>
                </a:solidFill>
                <a:latin typeface="Arial" pitchFamily="34" charset="0"/>
                <a:ea typeface="ＭＳ Ｐゴシック"/>
                <a:cs typeface="ＭＳ Ｐゴシック"/>
              </a:endParaRPr>
            </a:p>
          </p:txBody>
        </p:sp>
        <p:sp>
          <p:nvSpPr>
            <p:cNvPr id="54" name="Freeform 51"/>
            <p:cNvSpPr>
              <a:spLocks/>
            </p:cNvSpPr>
            <p:nvPr/>
          </p:nvSpPr>
          <p:spPr bwMode="auto">
            <a:xfrm>
              <a:off x="3986915" y="2487052"/>
              <a:ext cx="101784" cy="83927"/>
            </a:xfrm>
            <a:custGeom>
              <a:avLst/>
              <a:gdLst>
                <a:gd name="T0" fmla="*/ 57 w 57"/>
                <a:gd name="T1" fmla="*/ 0 h 47"/>
                <a:gd name="T2" fmla="*/ 57 w 57"/>
                <a:gd name="T3" fmla="*/ 0 h 47"/>
                <a:gd name="T4" fmla="*/ 8 w 57"/>
                <a:gd name="T5" fmla="*/ 0 h 47"/>
                <a:gd name="T6" fmla="*/ 7 w 57"/>
                <a:gd name="T7" fmla="*/ 31 h 47"/>
                <a:gd name="T8" fmla="*/ 7 w 57"/>
                <a:gd name="T9" fmla="*/ 32 h 47"/>
                <a:gd name="T10" fmla="*/ 0 w 57"/>
                <a:gd name="T11" fmla="*/ 37 h 47"/>
                <a:gd name="T12" fmla="*/ 0 w 57"/>
                <a:gd name="T13" fmla="*/ 47 h 47"/>
                <a:gd name="T14" fmla="*/ 8 w 57"/>
                <a:gd name="T15" fmla="*/ 45 h 47"/>
                <a:gd name="T16" fmla="*/ 12 w 57"/>
                <a:gd name="T17" fmla="*/ 41 h 47"/>
                <a:gd name="T18" fmla="*/ 16 w 57"/>
                <a:gd name="T19" fmla="*/ 37 h 47"/>
                <a:gd name="T20" fmla="*/ 28 w 57"/>
                <a:gd name="T21" fmla="*/ 41 h 47"/>
                <a:gd name="T22" fmla="*/ 56 w 57"/>
                <a:gd name="T23" fmla="*/ 36 h 47"/>
                <a:gd name="T24" fmla="*/ 57 w 57"/>
                <a:gd name="T25" fmla="*/ 35 h 47"/>
                <a:gd name="T26" fmla="*/ 57 w 57"/>
                <a:gd name="T27" fmla="*/ 1 h 47"/>
                <a:gd name="T28" fmla="*/ 57 w 57"/>
                <a:gd name="T29" fmla="*/ 0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7" h="47">
                  <a:moveTo>
                    <a:pt x="57" y="0"/>
                  </a:moveTo>
                  <a:cubicBezTo>
                    <a:pt x="57" y="0"/>
                    <a:pt x="57" y="0"/>
                    <a:pt x="57" y="0"/>
                  </a:cubicBezTo>
                  <a:cubicBezTo>
                    <a:pt x="8" y="0"/>
                    <a:pt x="8" y="0"/>
                    <a:pt x="8" y="0"/>
                  </a:cubicBezTo>
                  <a:cubicBezTo>
                    <a:pt x="8" y="14"/>
                    <a:pt x="7" y="28"/>
                    <a:pt x="7" y="31"/>
                  </a:cubicBezTo>
                  <a:cubicBezTo>
                    <a:pt x="7" y="32"/>
                    <a:pt x="7" y="32"/>
                    <a:pt x="7" y="32"/>
                  </a:cubicBezTo>
                  <a:cubicBezTo>
                    <a:pt x="0" y="37"/>
                    <a:pt x="0" y="37"/>
                    <a:pt x="0" y="37"/>
                  </a:cubicBezTo>
                  <a:cubicBezTo>
                    <a:pt x="0" y="47"/>
                    <a:pt x="0" y="47"/>
                    <a:pt x="0" y="47"/>
                  </a:cubicBezTo>
                  <a:cubicBezTo>
                    <a:pt x="8" y="45"/>
                    <a:pt x="8" y="45"/>
                    <a:pt x="8" y="45"/>
                  </a:cubicBezTo>
                  <a:cubicBezTo>
                    <a:pt x="12" y="41"/>
                    <a:pt x="12" y="41"/>
                    <a:pt x="12" y="41"/>
                  </a:cubicBezTo>
                  <a:cubicBezTo>
                    <a:pt x="16" y="37"/>
                    <a:pt x="16" y="37"/>
                    <a:pt x="16" y="37"/>
                  </a:cubicBezTo>
                  <a:cubicBezTo>
                    <a:pt x="28" y="41"/>
                    <a:pt x="28" y="41"/>
                    <a:pt x="28" y="41"/>
                  </a:cubicBezTo>
                  <a:cubicBezTo>
                    <a:pt x="56" y="36"/>
                    <a:pt x="56" y="36"/>
                    <a:pt x="56" y="36"/>
                  </a:cubicBezTo>
                  <a:cubicBezTo>
                    <a:pt x="57" y="35"/>
                    <a:pt x="57" y="35"/>
                    <a:pt x="57" y="35"/>
                  </a:cubicBezTo>
                  <a:cubicBezTo>
                    <a:pt x="57" y="1"/>
                    <a:pt x="57" y="1"/>
                    <a:pt x="57" y="1"/>
                  </a:cubicBezTo>
                  <a:lnTo>
                    <a:pt x="57" y="0"/>
                  </a:lnTo>
                  <a:close/>
                </a:path>
              </a:pathLst>
            </a:custGeom>
            <a:solidFill>
              <a:srgbClr val="92D050"/>
            </a:solidFill>
            <a:ln>
              <a:solidFill>
                <a:schemeClr val="tx1"/>
              </a:solidFill>
            </a:ln>
          </p:spPr>
          <p:txBody>
            <a:bodyPr/>
            <a:lstStyle/>
            <a:p>
              <a:pPr>
                <a:defRPr/>
              </a:pPr>
              <a:endParaRPr lang="en-GB" dirty="0">
                <a:solidFill>
                  <a:prstClr val="black"/>
                </a:solidFill>
                <a:latin typeface="Arial" pitchFamily="34" charset="0"/>
                <a:ea typeface="ＭＳ Ｐゴシック"/>
                <a:cs typeface="ＭＳ Ｐゴシック"/>
              </a:endParaRPr>
            </a:p>
          </p:txBody>
        </p:sp>
        <p:sp>
          <p:nvSpPr>
            <p:cNvPr id="55" name="Freeform 52"/>
            <p:cNvSpPr>
              <a:spLocks/>
            </p:cNvSpPr>
            <p:nvPr/>
          </p:nvSpPr>
          <p:spPr bwMode="auto">
            <a:xfrm>
              <a:off x="3173535" y="2487052"/>
              <a:ext cx="299995" cy="300888"/>
            </a:xfrm>
            <a:custGeom>
              <a:avLst/>
              <a:gdLst>
                <a:gd name="T0" fmla="*/ 0 w 168"/>
                <a:gd name="T1" fmla="*/ 13 h 168"/>
                <a:gd name="T2" fmla="*/ 0 w 168"/>
                <a:gd name="T3" fmla="*/ 138 h 168"/>
                <a:gd name="T4" fmla="*/ 0 w 168"/>
                <a:gd name="T5" fmla="*/ 138 h 168"/>
                <a:gd name="T6" fmla="*/ 10 w 168"/>
                <a:gd name="T7" fmla="*/ 138 h 168"/>
                <a:gd name="T8" fmla="*/ 15 w 168"/>
                <a:gd name="T9" fmla="*/ 144 h 168"/>
                <a:gd name="T10" fmla="*/ 20 w 168"/>
                <a:gd name="T11" fmla="*/ 150 h 168"/>
                <a:gd name="T12" fmla="*/ 44 w 168"/>
                <a:gd name="T13" fmla="*/ 150 h 168"/>
                <a:gd name="T14" fmla="*/ 49 w 168"/>
                <a:gd name="T15" fmla="*/ 156 h 168"/>
                <a:gd name="T16" fmla="*/ 52 w 168"/>
                <a:gd name="T17" fmla="*/ 156 h 168"/>
                <a:gd name="T18" fmla="*/ 57 w 168"/>
                <a:gd name="T19" fmla="*/ 155 h 168"/>
                <a:gd name="T20" fmla="*/ 60 w 168"/>
                <a:gd name="T21" fmla="*/ 156 h 168"/>
                <a:gd name="T22" fmla="*/ 69 w 168"/>
                <a:gd name="T23" fmla="*/ 159 h 168"/>
                <a:gd name="T24" fmla="*/ 82 w 168"/>
                <a:gd name="T25" fmla="*/ 159 h 168"/>
                <a:gd name="T26" fmla="*/ 89 w 168"/>
                <a:gd name="T27" fmla="*/ 166 h 168"/>
                <a:gd name="T28" fmla="*/ 91 w 168"/>
                <a:gd name="T29" fmla="*/ 168 h 168"/>
                <a:gd name="T30" fmla="*/ 91 w 168"/>
                <a:gd name="T31" fmla="*/ 167 h 168"/>
                <a:gd name="T32" fmla="*/ 91 w 168"/>
                <a:gd name="T33" fmla="*/ 165 h 168"/>
                <a:gd name="T34" fmla="*/ 105 w 168"/>
                <a:gd name="T35" fmla="*/ 157 h 168"/>
                <a:gd name="T36" fmla="*/ 107 w 168"/>
                <a:gd name="T37" fmla="*/ 152 h 168"/>
                <a:gd name="T38" fmla="*/ 110 w 168"/>
                <a:gd name="T39" fmla="*/ 150 h 168"/>
                <a:gd name="T40" fmla="*/ 123 w 168"/>
                <a:gd name="T41" fmla="*/ 145 h 168"/>
                <a:gd name="T42" fmla="*/ 130 w 168"/>
                <a:gd name="T43" fmla="*/ 139 h 168"/>
                <a:gd name="T44" fmla="*/ 131 w 168"/>
                <a:gd name="T45" fmla="*/ 140 h 168"/>
                <a:gd name="T46" fmla="*/ 134 w 168"/>
                <a:gd name="T47" fmla="*/ 139 h 168"/>
                <a:gd name="T48" fmla="*/ 136 w 168"/>
                <a:gd name="T49" fmla="*/ 136 h 168"/>
                <a:gd name="T50" fmla="*/ 141 w 168"/>
                <a:gd name="T51" fmla="*/ 129 h 168"/>
                <a:gd name="T52" fmla="*/ 146 w 168"/>
                <a:gd name="T53" fmla="*/ 129 h 168"/>
                <a:gd name="T54" fmla="*/ 152 w 168"/>
                <a:gd name="T55" fmla="*/ 122 h 168"/>
                <a:gd name="T56" fmla="*/ 156 w 168"/>
                <a:gd name="T57" fmla="*/ 118 h 168"/>
                <a:gd name="T58" fmla="*/ 156 w 168"/>
                <a:gd name="T59" fmla="*/ 106 h 168"/>
                <a:gd name="T60" fmla="*/ 161 w 168"/>
                <a:gd name="T61" fmla="*/ 106 h 168"/>
                <a:gd name="T62" fmla="*/ 161 w 168"/>
                <a:gd name="T63" fmla="*/ 98 h 168"/>
                <a:gd name="T64" fmla="*/ 161 w 168"/>
                <a:gd name="T65" fmla="*/ 94 h 168"/>
                <a:gd name="T66" fmla="*/ 161 w 168"/>
                <a:gd name="T67" fmla="*/ 89 h 168"/>
                <a:gd name="T68" fmla="*/ 161 w 168"/>
                <a:gd name="T69" fmla="*/ 82 h 168"/>
                <a:gd name="T70" fmla="*/ 161 w 168"/>
                <a:gd name="T71" fmla="*/ 78 h 168"/>
                <a:gd name="T72" fmla="*/ 166 w 168"/>
                <a:gd name="T73" fmla="*/ 65 h 168"/>
                <a:gd name="T74" fmla="*/ 168 w 168"/>
                <a:gd name="T75" fmla="*/ 61 h 168"/>
                <a:gd name="T76" fmla="*/ 168 w 168"/>
                <a:gd name="T77" fmla="*/ 2 h 168"/>
                <a:gd name="T78" fmla="*/ 168 w 168"/>
                <a:gd name="T79" fmla="*/ 0 h 168"/>
                <a:gd name="T80" fmla="*/ 124 w 168"/>
                <a:gd name="T81" fmla="*/ 25 h 168"/>
                <a:gd name="T82" fmla="*/ 112 w 168"/>
                <a:gd name="T83" fmla="*/ 25 h 168"/>
                <a:gd name="T84" fmla="*/ 100 w 168"/>
                <a:gd name="T85" fmla="*/ 29 h 168"/>
                <a:gd name="T86" fmla="*/ 84 w 168"/>
                <a:gd name="T87" fmla="*/ 25 h 168"/>
                <a:gd name="T88" fmla="*/ 77 w 168"/>
                <a:gd name="T89" fmla="*/ 25 h 168"/>
                <a:gd name="T90" fmla="*/ 69 w 168"/>
                <a:gd name="T91" fmla="*/ 17 h 168"/>
                <a:gd name="T92" fmla="*/ 61 w 168"/>
                <a:gd name="T93" fmla="*/ 13 h 168"/>
                <a:gd name="T94" fmla="*/ 62 w 168"/>
                <a:gd name="T95" fmla="*/ 13 h 168"/>
                <a:gd name="T96" fmla="*/ 1 w 168"/>
                <a:gd name="T97" fmla="*/ 13 h 168"/>
                <a:gd name="T98" fmla="*/ 0 w 168"/>
                <a:gd name="T99" fmla="*/ 13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68" h="168">
                  <a:moveTo>
                    <a:pt x="0" y="13"/>
                  </a:moveTo>
                  <a:cubicBezTo>
                    <a:pt x="0" y="138"/>
                    <a:pt x="0" y="138"/>
                    <a:pt x="0" y="138"/>
                  </a:cubicBezTo>
                  <a:cubicBezTo>
                    <a:pt x="0" y="138"/>
                    <a:pt x="0" y="138"/>
                    <a:pt x="0" y="138"/>
                  </a:cubicBezTo>
                  <a:cubicBezTo>
                    <a:pt x="10" y="138"/>
                    <a:pt x="10" y="138"/>
                    <a:pt x="10" y="138"/>
                  </a:cubicBezTo>
                  <a:cubicBezTo>
                    <a:pt x="15" y="144"/>
                    <a:pt x="15" y="144"/>
                    <a:pt x="15" y="144"/>
                  </a:cubicBezTo>
                  <a:cubicBezTo>
                    <a:pt x="20" y="150"/>
                    <a:pt x="20" y="150"/>
                    <a:pt x="20" y="150"/>
                  </a:cubicBezTo>
                  <a:cubicBezTo>
                    <a:pt x="44" y="150"/>
                    <a:pt x="44" y="150"/>
                    <a:pt x="44" y="150"/>
                  </a:cubicBezTo>
                  <a:cubicBezTo>
                    <a:pt x="45" y="151"/>
                    <a:pt x="46" y="156"/>
                    <a:pt x="49" y="156"/>
                  </a:cubicBezTo>
                  <a:cubicBezTo>
                    <a:pt x="52" y="156"/>
                    <a:pt x="52" y="156"/>
                    <a:pt x="52" y="156"/>
                  </a:cubicBezTo>
                  <a:cubicBezTo>
                    <a:pt x="52" y="156"/>
                    <a:pt x="54" y="155"/>
                    <a:pt x="57" y="155"/>
                  </a:cubicBezTo>
                  <a:cubicBezTo>
                    <a:pt x="58" y="155"/>
                    <a:pt x="59" y="156"/>
                    <a:pt x="60" y="156"/>
                  </a:cubicBezTo>
                  <a:cubicBezTo>
                    <a:pt x="63" y="159"/>
                    <a:pt x="69" y="159"/>
                    <a:pt x="69" y="159"/>
                  </a:cubicBezTo>
                  <a:cubicBezTo>
                    <a:pt x="82" y="159"/>
                    <a:pt x="82" y="159"/>
                    <a:pt x="82" y="159"/>
                  </a:cubicBezTo>
                  <a:cubicBezTo>
                    <a:pt x="89" y="166"/>
                    <a:pt x="89" y="166"/>
                    <a:pt x="89" y="166"/>
                  </a:cubicBezTo>
                  <a:cubicBezTo>
                    <a:pt x="91" y="168"/>
                    <a:pt x="91" y="168"/>
                    <a:pt x="91" y="168"/>
                  </a:cubicBezTo>
                  <a:cubicBezTo>
                    <a:pt x="91" y="167"/>
                    <a:pt x="91" y="167"/>
                    <a:pt x="91" y="167"/>
                  </a:cubicBezTo>
                  <a:cubicBezTo>
                    <a:pt x="91" y="165"/>
                    <a:pt x="91" y="165"/>
                    <a:pt x="91" y="165"/>
                  </a:cubicBezTo>
                  <a:cubicBezTo>
                    <a:pt x="92" y="165"/>
                    <a:pt x="100" y="160"/>
                    <a:pt x="105" y="157"/>
                  </a:cubicBezTo>
                  <a:cubicBezTo>
                    <a:pt x="107" y="156"/>
                    <a:pt x="108" y="154"/>
                    <a:pt x="107" y="152"/>
                  </a:cubicBezTo>
                  <a:cubicBezTo>
                    <a:pt x="107" y="151"/>
                    <a:pt x="107" y="150"/>
                    <a:pt x="110" y="150"/>
                  </a:cubicBezTo>
                  <a:cubicBezTo>
                    <a:pt x="116" y="148"/>
                    <a:pt x="123" y="145"/>
                    <a:pt x="123" y="145"/>
                  </a:cubicBezTo>
                  <a:cubicBezTo>
                    <a:pt x="130" y="139"/>
                    <a:pt x="130" y="139"/>
                    <a:pt x="130" y="139"/>
                  </a:cubicBezTo>
                  <a:cubicBezTo>
                    <a:pt x="131" y="140"/>
                    <a:pt x="131" y="140"/>
                    <a:pt x="131" y="140"/>
                  </a:cubicBezTo>
                  <a:cubicBezTo>
                    <a:pt x="132" y="140"/>
                    <a:pt x="133" y="140"/>
                    <a:pt x="134" y="139"/>
                  </a:cubicBezTo>
                  <a:cubicBezTo>
                    <a:pt x="136" y="136"/>
                    <a:pt x="136" y="136"/>
                    <a:pt x="136" y="136"/>
                  </a:cubicBezTo>
                  <a:cubicBezTo>
                    <a:pt x="141" y="129"/>
                    <a:pt x="141" y="129"/>
                    <a:pt x="141" y="129"/>
                  </a:cubicBezTo>
                  <a:cubicBezTo>
                    <a:pt x="146" y="129"/>
                    <a:pt x="146" y="129"/>
                    <a:pt x="146" y="129"/>
                  </a:cubicBezTo>
                  <a:cubicBezTo>
                    <a:pt x="152" y="122"/>
                    <a:pt x="152" y="122"/>
                    <a:pt x="152" y="122"/>
                  </a:cubicBezTo>
                  <a:cubicBezTo>
                    <a:pt x="156" y="118"/>
                    <a:pt x="156" y="118"/>
                    <a:pt x="156" y="118"/>
                  </a:cubicBezTo>
                  <a:cubicBezTo>
                    <a:pt x="156" y="106"/>
                    <a:pt x="156" y="106"/>
                    <a:pt x="156" y="106"/>
                  </a:cubicBezTo>
                  <a:cubicBezTo>
                    <a:pt x="161" y="106"/>
                    <a:pt x="161" y="106"/>
                    <a:pt x="161" y="106"/>
                  </a:cubicBezTo>
                  <a:cubicBezTo>
                    <a:pt x="161" y="98"/>
                    <a:pt x="161" y="98"/>
                    <a:pt x="161" y="98"/>
                  </a:cubicBezTo>
                  <a:cubicBezTo>
                    <a:pt x="161" y="96"/>
                    <a:pt x="161" y="95"/>
                    <a:pt x="161" y="94"/>
                  </a:cubicBezTo>
                  <a:cubicBezTo>
                    <a:pt x="161" y="92"/>
                    <a:pt x="161" y="91"/>
                    <a:pt x="161" y="89"/>
                  </a:cubicBezTo>
                  <a:cubicBezTo>
                    <a:pt x="162" y="87"/>
                    <a:pt x="161" y="84"/>
                    <a:pt x="161" y="82"/>
                  </a:cubicBezTo>
                  <a:cubicBezTo>
                    <a:pt x="161" y="78"/>
                    <a:pt x="161" y="78"/>
                    <a:pt x="161" y="78"/>
                  </a:cubicBezTo>
                  <a:cubicBezTo>
                    <a:pt x="166" y="65"/>
                    <a:pt x="166" y="65"/>
                    <a:pt x="166" y="65"/>
                  </a:cubicBezTo>
                  <a:cubicBezTo>
                    <a:pt x="168" y="61"/>
                    <a:pt x="168" y="61"/>
                    <a:pt x="168" y="61"/>
                  </a:cubicBezTo>
                  <a:cubicBezTo>
                    <a:pt x="168" y="2"/>
                    <a:pt x="168" y="2"/>
                    <a:pt x="168" y="2"/>
                  </a:cubicBezTo>
                  <a:cubicBezTo>
                    <a:pt x="168" y="0"/>
                    <a:pt x="168" y="0"/>
                    <a:pt x="168" y="0"/>
                  </a:cubicBezTo>
                  <a:cubicBezTo>
                    <a:pt x="124" y="25"/>
                    <a:pt x="124" y="25"/>
                    <a:pt x="124" y="25"/>
                  </a:cubicBezTo>
                  <a:cubicBezTo>
                    <a:pt x="112" y="25"/>
                    <a:pt x="112" y="25"/>
                    <a:pt x="112" y="25"/>
                  </a:cubicBezTo>
                  <a:cubicBezTo>
                    <a:pt x="100" y="29"/>
                    <a:pt x="100" y="29"/>
                    <a:pt x="100" y="29"/>
                  </a:cubicBezTo>
                  <a:cubicBezTo>
                    <a:pt x="84" y="25"/>
                    <a:pt x="84" y="25"/>
                    <a:pt x="84" y="25"/>
                  </a:cubicBezTo>
                  <a:cubicBezTo>
                    <a:pt x="77" y="25"/>
                    <a:pt x="77" y="25"/>
                    <a:pt x="77" y="25"/>
                  </a:cubicBezTo>
                  <a:cubicBezTo>
                    <a:pt x="69" y="17"/>
                    <a:pt x="69" y="17"/>
                    <a:pt x="69" y="17"/>
                  </a:cubicBezTo>
                  <a:cubicBezTo>
                    <a:pt x="61" y="13"/>
                    <a:pt x="61" y="13"/>
                    <a:pt x="61" y="13"/>
                  </a:cubicBezTo>
                  <a:cubicBezTo>
                    <a:pt x="62" y="13"/>
                    <a:pt x="62" y="13"/>
                    <a:pt x="62" y="13"/>
                  </a:cubicBezTo>
                  <a:cubicBezTo>
                    <a:pt x="1" y="13"/>
                    <a:pt x="1" y="13"/>
                    <a:pt x="1" y="13"/>
                  </a:cubicBezTo>
                  <a:lnTo>
                    <a:pt x="0" y="13"/>
                  </a:lnTo>
                  <a:close/>
                </a:path>
              </a:pathLst>
            </a:custGeom>
            <a:solidFill>
              <a:srgbClr val="92D050"/>
            </a:solidFill>
            <a:ln>
              <a:solidFill>
                <a:schemeClr val="tx1"/>
              </a:solidFill>
            </a:ln>
          </p:spPr>
          <p:txBody>
            <a:bodyPr/>
            <a:lstStyle/>
            <a:p>
              <a:pPr>
                <a:defRPr/>
              </a:pPr>
              <a:endParaRPr lang="en-GB" dirty="0">
                <a:solidFill>
                  <a:prstClr val="black"/>
                </a:solidFill>
                <a:latin typeface="Arial" pitchFamily="34" charset="0"/>
                <a:ea typeface="ＭＳ Ｐゴシック"/>
                <a:cs typeface="ＭＳ Ｐゴシック"/>
              </a:endParaRPr>
            </a:p>
          </p:txBody>
        </p:sp>
        <p:sp>
          <p:nvSpPr>
            <p:cNvPr id="56" name="Freeform 53"/>
            <p:cNvSpPr>
              <a:spLocks/>
            </p:cNvSpPr>
            <p:nvPr/>
          </p:nvSpPr>
          <p:spPr bwMode="auto">
            <a:xfrm>
              <a:off x="3473530" y="2469195"/>
              <a:ext cx="400887" cy="238389"/>
            </a:xfrm>
            <a:custGeom>
              <a:avLst/>
              <a:gdLst>
                <a:gd name="T0" fmla="*/ 0 w 224"/>
                <a:gd name="T1" fmla="*/ 71 h 133"/>
                <a:gd name="T2" fmla="*/ 0 w 224"/>
                <a:gd name="T3" fmla="*/ 75 h 133"/>
                <a:gd name="T4" fmla="*/ 0 w 224"/>
                <a:gd name="T5" fmla="*/ 130 h 133"/>
                <a:gd name="T6" fmla="*/ 36 w 224"/>
                <a:gd name="T7" fmla="*/ 130 h 133"/>
                <a:gd name="T8" fmla="*/ 181 w 224"/>
                <a:gd name="T9" fmla="*/ 130 h 133"/>
                <a:gd name="T10" fmla="*/ 191 w 224"/>
                <a:gd name="T11" fmla="*/ 133 h 133"/>
                <a:gd name="T12" fmla="*/ 191 w 224"/>
                <a:gd name="T13" fmla="*/ 133 h 133"/>
                <a:gd name="T14" fmla="*/ 192 w 224"/>
                <a:gd name="T15" fmla="*/ 133 h 133"/>
                <a:gd name="T16" fmla="*/ 198 w 224"/>
                <a:gd name="T17" fmla="*/ 130 h 133"/>
                <a:gd name="T18" fmla="*/ 211 w 224"/>
                <a:gd name="T19" fmla="*/ 118 h 133"/>
                <a:gd name="T20" fmla="*/ 211 w 224"/>
                <a:gd name="T21" fmla="*/ 118 h 133"/>
                <a:gd name="T22" fmla="*/ 211 w 224"/>
                <a:gd name="T23" fmla="*/ 113 h 133"/>
                <a:gd name="T24" fmla="*/ 215 w 224"/>
                <a:gd name="T25" fmla="*/ 107 h 133"/>
                <a:gd name="T26" fmla="*/ 215 w 224"/>
                <a:gd name="T27" fmla="*/ 92 h 133"/>
                <a:gd name="T28" fmla="*/ 208 w 224"/>
                <a:gd name="T29" fmla="*/ 79 h 133"/>
                <a:gd name="T30" fmla="*/ 208 w 224"/>
                <a:gd name="T31" fmla="*/ 79 h 133"/>
                <a:gd name="T32" fmla="*/ 205 w 224"/>
                <a:gd name="T33" fmla="*/ 80 h 133"/>
                <a:gd name="T34" fmla="*/ 205 w 224"/>
                <a:gd name="T35" fmla="*/ 80 h 133"/>
                <a:gd name="T36" fmla="*/ 205 w 224"/>
                <a:gd name="T37" fmla="*/ 79 h 133"/>
                <a:gd name="T38" fmla="*/ 206 w 224"/>
                <a:gd name="T39" fmla="*/ 78 h 133"/>
                <a:gd name="T40" fmla="*/ 206 w 224"/>
                <a:gd name="T41" fmla="*/ 78 h 133"/>
                <a:gd name="T42" fmla="*/ 206 w 224"/>
                <a:gd name="T43" fmla="*/ 78 h 133"/>
                <a:gd name="T44" fmla="*/ 207 w 224"/>
                <a:gd name="T45" fmla="*/ 75 h 133"/>
                <a:gd name="T46" fmla="*/ 209 w 224"/>
                <a:gd name="T47" fmla="*/ 69 h 133"/>
                <a:gd name="T48" fmla="*/ 215 w 224"/>
                <a:gd name="T49" fmla="*/ 60 h 133"/>
                <a:gd name="T50" fmla="*/ 215 w 224"/>
                <a:gd name="T51" fmla="*/ 49 h 133"/>
                <a:gd name="T52" fmla="*/ 224 w 224"/>
                <a:gd name="T53" fmla="*/ 46 h 133"/>
                <a:gd name="T54" fmla="*/ 223 w 224"/>
                <a:gd name="T55" fmla="*/ 46 h 133"/>
                <a:gd name="T56" fmla="*/ 222 w 224"/>
                <a:gd name="T57" fmla="*/ 45 h 133"/>
                <a:gd name="T58" fmla="*/ 215 w 224"/>
                <a:gd name="T59" fmla="*/ 37 h 133"/>
                <a:gd name="T60" fmla="*/ 213 w 224"/>
                <a:gd name="T61" fmla="*/ 30 h 133"/>
                <a:gd name="T62" fmla="*/ 209 w 224"/>
                <a:gd name="T63" fmla="*/ 21 h 133"/>
                <a:gd name="T64" fmla="*/ 209 w 224"/>
                <a:gd name="T65" fmla="*/ 21 h 133"/>
                <a:gd name="T66" fmla="*/ 208 w 224"/>
                <a:gd name="T67" fmla="*/ 21 h 133"/>
                <a:gd name="T68" fmla="*/ 204 w 224"/>
                <a:gd name="T69" fmla="*/ 24 h 133"/>
                <a:gd name="T70" fmla="*/ 206 w 224"/>
                <a:gd name="T71" fmla="*/ 21 h 133"/>
                <a:gd name="T72" fmla="*/ 205 w 224"/>
                <a:gd name="T73" fmla="*/ 16 h 133"/>
                <a:gd name="T74" fmla="*/ 204 w 224"/>
                <a:gd name="T75" fmla="*/ 2 h 133"/>
                <a:gd name="T76" fmla="*/ 26 w 224"/>
                <a:gd name="T77" fmla="*/ 2 h 133"/>
                <a:gd name="T78" fmla="*/ 25 w 224"/>
                <a:gd name="T79" fmla="*/ 1 h 133"/>
                <a:gd name="T80" fmla="*/ 25 w 224"/>
                <a:gd name="T81" fmla="*/ 1 h 133"/>
                <a:gd name="T82" fmla="*/ 18 w 224"/>
                <a:gd name="T83" fmla="*/ 1 h 133"/>
                <a:gd name="T84" fmla="*/ 18 w 224"/>
                <a:gd name="T85" fmla="*/ 0 h 133"/>
                <a:gd name="T86" fmla="*/ 17 w 224"/>
                <a:gd name="T87" fmla="*/ 0 h 133"/>
                <a:gd name="T88" fmla="*/ 0 w 224"/>
                <a:gd name="T89" fmla="*/ 10 h 133"/>
                <a:gd name="T90" fmla="*/ 0 w 224"/>
                <a:gd name="T91" fmla="*/ 12 h 133"/>
                <a:gd name="T92" fmla="*/ 0 w 224"/>
                <a:gd name="T93" fmla="*/ 71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4" h="133">
                  <a:moveTo>
                    <a:pt x="0" y="71"/>
                  </a:moveTo>
                  <a:cubicBezTo>
                    <a:pt x="0" y="75"/>
                    <a:pt x="0" y="75"/>
                    <a:pt x="0" y="75"/>
                  </a:cubicBezTo>
                  <a:cubicBezTo>
                    <a:pt x="0" y="130"/>
                    <a:pt x="0" y="130"/>
                    <a:pt x="0" y="130"/>
                  </a:cubicBezTo>
                  <a:cubicBezTo>
                    <a:pt x="36" y="130"/>
                    <a:pt x="36" y="130"/>
                    <a:pt x="36" y="130"/>
                  </a:cubicBezTo>
                  <a:cubicBezTo>
                    <a:pt x="181" y="130"/>
                    <a:pt x="181" y="130"/>
                    <a:pt x="181" y="130"/>
                  </a:cubicBezTo>
                  <a:cubicBezTo>
                    <a:pt x="182" y="130"/>
                    <a:pt x="186" y="133"/>
                    <a:pt x="191" y="133"/>
                  </a:cubicBezTo>
                  <a:cubicBezTo>
                    <a:pt x="191" y="133"/>
                    <a:pt x="191" y="133"/>
                    <a:pt x="191" y="133"/>
                  </a:cubicBezTo>
                  <a:cubicBezTo>
                    <a:pt x="192" y="133"/>
                    <a:pt x="192" y="133"/>
                    <a:pt x="192" y="133"/>
                  </a:cubicBezTo>
                  <a:cubicBezTo>
                    <a:pt x="195" y="133"/>
                    <a:pt x="197" y="132"/>
                    <a:pt x="198" y="130"/>
                  </a:cubicBezTo>
                  <a:cubicBezTo>
                    <a:pt x="204" y="124"/>
                    <a:pt x="209" y="119"/>
                    <a:pt x="211" y="118"/>
                  </a:cubicBezTo>
                  <a:cubicBezTo>
                    <a:pt x="211" y="118"/>
                    <a:pt x="211" y="118"/>
                    <a:pt x="211" y="118"/>
                  </a:cubicBezTo>
                  <a:cubicBezTo>
                    <a:pt x="211" y="113"/>
                    <a:pt x="211" y="113"/>
                    <a:pt x="211" y="113"/>
                  </a:cubicBezTo>
                  <a:cubicBezTo>
                    <a:pt x="215" y="107"/>
                    <a:pt x="215" y="107"/>
                    <a:pt x="215" y="107"/>
                  </a:cubicBezTo>
                  <a:cubicBezTo>
                    <a:pt x="215" y="92"/>
                    <a:pt x="215" y="92"/>
                    <a:pt x="215" y="92"/>
                  </a:cubicBezTo>
                  <a:cubicBezTo>
                    <a:pt x="208" y="79"/>
                    <a:pt x="208" y="79"/>
                    <a:pt x="208" y="79"/>
                  </a:cubicBezTo>
                  <a:cubicBezTo>
                    <a:pt x="208" y="79"/>
                    <a:pt x="208" y="79"/>
                    <a:pt x="208" y="79"/>
                  </a:cubicBezTo>
                  <a:cubicBezTo>
                    <a:pt x="205" y="80"/>
                    <a:pt x="205" y="80"/>
                    <a:pt x="205" y="80"/>
                  </a:cubicBezTo>
                  <a:cubicBezTo>
                    <a:pt x="205" y="80"/>
                    <a:pt x="205" y="80"/>
                    <a:pt x="205" y="80"/>
                  </a:cubicBezTo>
                  <a:cubicBezTo>
                    <a:pt x="205" y="79"/>
                    <a:pt x="205" y="79"/>
                    <a:pt x="205" y="79"/>
                  </a:cubicBezTo>
                  <a:cubicBezTo>
                    <a:pt x="205" y="78"/>
                    <a:pt x="206" y="78"/>
                    <a:pt x="206" y="78"/>
                  </a:cubicBezTo>
                  <a:cubicBezTo>
                    <a:pt x="206" y="78"/>
                    <a:pt x="206" y="78"/>
                    <a:pt x="206" y="78"/>
                  </a:cubicBezTo>
                  <a:cubicBezTo>
                    <a:pt x="206" y="78"/>
                    <a:pt x="206" y="78"/>
                    <a:pt x="206" y="78"/>
                  </a:cubicBezTo>
                  <a:cubicBezTo>
                    <a:pt x="207" y="75"/>
                    <a:pt x="207" y="75"/>
                    <a:pt x="207" y="75"/>
                  </a:cubicBezTo>
                  <a:cubicBezTo>
                    <a:pt x="209" y="69"/>
                    <a:pt x="209" y="69"/>
                    <a:pt x="209" y="69"/>
                  </a:cubicBezTo>
                  <a:cubicBezTo>
                    <a:pt x="215" y="60"/>
                    <a:pt x="215" y="60"/>
                    <a:pt x="215" y="60"/>
                  </a:cubicBezTo>
                  <a:cubicBezTo>
                    <a:pt x="215" y="49"/>
                    <a:pt x="215" y="49"/>
                    <a:pt x="215" y="49"/>
                  </a:cubicBezTo>
                  <a:cubicBezTo>
                    <a:pt x="224" y="46"/>
                    <a:pt x="224" y="46"/>
                    <a:pt x="224" y="46"/>
                  </a:cubicBezTo>
                  <a:cubicBezTo>
                    <a:pt x="223" y="46"/>
                    <a:pt x="223" y="46"/>
                    <a:pt x="223" y="46"/>
                  </a:cubicBezTo>
                  <a:cubicBezTo>
                    <a:pt x="222" y="45"/>
                    <a:pt x="222" y="45"/>
                    <a:pt x="222" y="45"/>
                  </a:cubicBezTo>
                  <a:cubicBezTo>
                    <a:pt x="215" y="37"/>
                    <a:pt x="215" y="37"/>
                    <a:pt x="215" y="37"/>
                  </a:cubicBezTo>
                  <a:cubicBezTo>
                    <a:pt x="213" y="30"/>
                    <a:pt x="213" y="30"/>
                    <a:pt x="213" y="30"/>
                  </a:cubicBezTo>
                  <a:cubicBezTo>
                    <a:pt x="209" y="21"/>
                    <a:pt x="209" y="21"/>
                    <a:pt x="209" y="21"/>
                  </a:cubicBezTo>
                  <a:cubicBezTo>
                    <a:pt x="209" y="21"/>
                    <a:pt x="209" y="21"/>
                    <a:pt x="209" y="21"/>
                  </a:cubicBezTo>
                  <a:cubicBezTo>
                    <a:pt x="208" y="21"/>
                    <a:pt x="208" y="21"/>
                    <a:pt x="208" y="21"/>
                  </a:cubicBezTo>
                  <a:cubicBezTo>
                    <a:pt x="204" y="24"/>
                    <a:pt x="204" y="24"/>
                    <a:pt x="204" y="24"/>
                  </a:cubicBezTo>
                  <a:cubicBezTo>
                    <a:pt x="206" y="21"/>
                    <a:pt x="206" y="21"/>
                    <a:pt x="206" y="21"/>
                  </a:cubicBezTo>
                  <a:cubicBezTo>
                    <a:pt x="205" y="20"/>
                    <a:pt x="205" y="18"/>
                    <a:pt x="205" y="16"/>
                  </a:cubicBezTo>
                  <a:cubicBezTo>
                    <a:pt x="205" y="8"/>
                    <a:pt x="204" y="3"/>
                    <a:pt x="204" y="2"/>
                  </a:cubicBezTo>
                  <a:cubicBezTo>
                    <a:pt x="26" y="2"/>
                    <a:pt x="26" y="2"/>
                    <a:pt x="26" y="2"/>
                  </a:cubicBezTo>
                  <a:cubicBezTo>
                    <a:pt x="25" y="1"/>
                    <a:pt x="25" y="1"/>
                    <a:pt x="25" y="1"/>
                  </a:cubicBezTo>
                  <a:cubicBezTo>
                    <a:pt x="25" y="1"/>
                    <a:pt x="25" y="1"/>
                    <a:pt x="25" y="1"/>
                  </a:cubicBezTo>
                  <a:cubicBezTo>
                    <a:pt x="18" y="1"/>
                    <a:pt x="18" y="1"/>
                    <a:pt x="18" y="1"/>
                  </a:cubicBezTo>
                  <a:cubicBezTo>
                    <a:pt x="18" y="0"/>
                    <a:pt x="18" y="0"/>
                    <a:pt x="18" y="0"/>
                  </a:cubicBezTo>
                  <a:cubicBezTo>
                    <a:pt x="17" y="0"/>
                    <a:pt x="17" y="0"/>
                    <a:pt x="17" y="0"/>
                  </a:cubicBezTo>
                  <a:cubicBezTo>
                    <a:pt x="0" y="10"/>
                    <a:pt x="0" y="10"/>
                    <a:pt x="0" y="10"/>
                  </a:cubicBezTo>
                  <a:cubicBezTo>
                    <a:pt x="0" y="12"/>
                    <a:pt x="0" y="12"/>
                    <a:pt x="0" y="12"/>
                  </a:cubicBezTo>
                  <a:lnTo>
                    <a:pt x="0" y="71"/>
                  </a:lnTo>
                  <a:close/>
                </a:path>
              </a:pathLst>
            </a:custGeom>
            <a:solidFill>
              <a:srgbClr val="92D050"/>
            </a:solidFill>
            <a:ln>
              <a:solidFill>
                <a:schemeClr val="tx1"/>
              </a:solidFill>
            </a:ln>
          </p:spPr>
          <p:txBody>
            <a:bodyPr/>
            <a:lstStyle/>
            <a:p>
              <a:pPr>
                <a:defRPr/>
              </a:pPr>
              <a:endParaRPr lang="en-GB" dirty="0">
                <a:solidFill>
                  <a:prstClr val="black"/>
                </a:solidFill>
                <a:latin typeface="Arial" pitchFamily="34" charset="0"/>
                <a:ea typeface="ＭＳ Ｐゴシック"/>
                <a:cs typeface="ＭＳ Ｐゴシック"/>
              </a:endParaRPr>
            </a:p>
          </p:txBody>
        </p:sp>
        <p:sp>
          <p:nvSpPr>
            <p:cNvPr id="57" name="Freeform 56"/>
            <p:cNvSpPr>
              <a:spLocks noEditPoints="1"/>
            </p:cNvSpPr>
            <p:nvPr/>
          </p:nvSpPr>
          <p:spPr bwMode="auto">
            <a:xfrm>
              <a:off x="3519065" y="2204913"/>
              <a:ext cx="542848" cy="403565"/>
            </a:xfrm>
            <a:custGeom>
              <a:avLst/>
              <a:gdLst>
                <a:gd name="T0" fmla="*/ 269 w 304"/>
                <a:gd name="T1" fmla="*/ 190 h 226"/>
                <a:gd name="T2" fmla="*/ 269 w 304"/>
                <a:gd name="T3" fmla="*/ 135 h 226"/>
                <a:gd name="T4" fmla="*/ 273 w 304"/>
                <a:gd name="T5" fmla="*/ 106 h 226"/>
                <a:gd name="T6" fmla="*/ 269 w 304"/>
                <a:gd name="T7" fmla="*/ 0 h 226"/>
                <a:gd name="T8" fmla="*/ 169 w 304"/>
                <a:gd name="T9" fmla="*/ 19 h 226"/>
                <a:gd name="T10" fmla="*/ 141 w 304"/>
                <a:gd name="T11" fmla="*/ 47 h 226"/>
                <a:gd name="T12" fmla="*/ 149 w 304"/>
                <a:gd name="T13" fmla="*/ 54 h 226"/>
                <a:gd name="T14" fmla="*/ 145 w 304"/>
                <a:gd name="T15" fmla="*/ 62 h 226"/>
                <a:gd name="T16" fmla="*/ 149 w 304"/>
                <a:gd name="T17" fmla="*/ 78 h 226"/>
                <a:gd name="T18" fmla="*/ 118 w 304"/>
                <a:gd name="T19" fmla="*/ 90 h 226"/>
                <a:gd name="T20" fmla="*/ 94 w 304"/>
                <a:gd name="T21" fmla="*/ 93 h 226"/>
                <a:gd name="T22" fmla="*/ 36 w 304"/>
                <a:gd name="T23" fmla="*/ 93 h 226"/>
                <a:gd name="T24" fmla="*/ 32 w 304"/>
                <a:gd name="T25" fmla="*/ 129 h 226"/>
                <a:gd name="T26" fmla="*/ 0 w 304"/>
                <a:gd name="T27" fmla="*/ 148 h 226"/>
                <a:gd name="T28" fmla="*/ 179 w 304"/>
                <a:gd name="T29" fmla="*/ 150 h 226"/>
                <a:gd name="T30" fmla="*/ 179 w 304"/>
                <a:gd name="T31" fmla="*/ 172 h 226"/>
                <a:gd name="T32" fmla="*/ 188 w 304"/>
                <a:gd name="T33" fmla="*/ 178 h 226"/>
                <a:gd name="T34" fmla="*/ 198 w 304"/>
                <a:gd name="T35" fmla="*/ 193 h 226"/>
                <a:gd name="T36" fmla="*/ 214 w 304"/>
                <a:gd name="T37" fmla="*/ 202 h 226"/>
                <a:gd name="T38" fmla="*/ 236 w 304"/>
                <a:gd name="T39" fmla="*/ 219 h 226"/>
                <a:gd name="T40" fmla="*/ 247 w 304"/>
                <a:gd name="T41" fmla="*/ 210 h 226"/>
                <a:gd name="T42" fmla="*/ 239 w 304"/>
                <a:gd name="T43" fmla="*/ 220 h 226"/>
                <a:gd name="T44" fmla="*/ 238 w 304"/>
                <a:gd name="T45" fmla="*/ 222 h 226"/>
                <a:gd name="T46" fmla="*/ 236 w 304"/>
                <a:gd name="T47" fmla="*/ 225 h 226"/>
                <a:gd name="T48" fmla="*/ 239 w 304"/>
                <a:gd name="T49" fmla="*/ 225 h 226"/>
                <a:gd name="T50" fmla="*/ 241 w 304"/>
                <a:gd name="T51" fmla="*/ 223 h 226"/>
                <a:gd name="T52" fmla="*/ 242 w 304"/>
                <a:gd name="T53" fmla="*/ 221 h 226"/>
                <a:gd name="T54" fmla="*/ 299 w 304"/>
                <a:gd name="T55" fmla="*/ 200 h 226"/>
                <a:gd name="T56" fmla="*/ 298 w 304"/>
                <a:gd name="T57" fmla="*/ 200 h 226"/>
                <a:gd name="T58" fmla="*/ 299 w 304"/>
                <a:gd name="T59" fmla="*/ 200 h 226"/>
                <a:gd name="T60" fmla="*/ 302 w 304"/>
                <a:gd name="T61" fmla="*/ 207 h 226"/>
                <a:gd name="T62" fmla="*/ 298 w 304"/>
                <a:gd name="T63" fmla="*/ 209 h 226"/>
                <a:gd name="T64" fmla="*/ 296 w 304"/>
                <a:gd name="T65" fmla="*/ 208 h 226"/>
                <a:gd name="T66" fmla="*/ 294 w 304"/>
                <a:gd name="T67" fmla="*/ 209 h 226"/>
                <a:gd name="T68" fmla="*/ 291 w 304"/>
                <a:gd name="T69" fmla="*/ 209 h 226"/>
                <a:gd name="T70" fmla="*/ 288 w 304"/>
                <a:gd name="T71" fmla="*/ 212 h 226"/>
                <a:gd name="T72" fmla="*/ 284 w 304"/>
                <a:gd name="T73" fmla="*/ 212 h 226"/>
                <a:gd name="T74" fmla="*/ 290 w 304"/>
                <a:gd name="T75" fmla="*/ 207 h 226"/>
                <a:gd name="T76" fmla="*/ 290 w 304"/>
                <a:gd name="T77" fmla="*/ 205 h 226"/>
                <a:gd name="T78" fmla="*/ 284 w 304"/>
                <a:gd name="T79" fmla="*/ 209 h 226"/>
                <a:gd name="T80" fmla="*/ 270 w 304"/>
                <a:gd name="T81" fmla="*/ 211 h 226"/>
                <a:gd name="T82" fmla="*/ 264 w 304"/>
                <a:gd name="T83" fmla="*/ 212 h 226"/>
                <a:gd name="T84" fmla="*/ 259 w 304"/>
                <a:gd name="T85" fmla="*/ 212 h 226"/>
                <a:gd name="T86" fmla="*/ 251 w 304"/>
                <a:gd name="T87" fmla="*/ 216 h 226"/>
                <a:gd name="T88" fmla="*/ 247 w 304"/>
                <a:gd name="T89" fmla="*/ 216 h 226"/>
                <a:gd name="T90" fmla="*/ 244 w 304"/>
                <a:gd name="T91" fmla="*/ 219 h 226"/>
                <a:gd name="T92" fmla="*/ 244 w 304"/>
                <a:gd name="T93" fmla="*/ 221 h 226"/>
                <a:gd name="T94" fmla="*/ 245 w 304"/>
                <a:gd name="T95" fmla="*/ 223 h 226"/>
                <a:gd name="T96" fmla="*/ 250 w 304"/>
                <a:gd name="T97" fmla="*/ 223 h 226"/>
                <a:gd name="T98" fmla="*/ 253 w 304"/>
                <a:gd name="T99" fmla="*/ 222 h 226"/>
                <a:gd name="T100" fmla="*/ 256 w 304"/>
                <a:gd name="T101" fmla="*/ 222 h 226"/>
                <a:gd name="T102" fmla="*/ 259 w 304"/>
                <a:gd name="T103" fmla="*/ 222 h 226"/>
                <a:gd name="T104" fmla="*/ 264 w 304"/>
                <a:gd name="T105" fmla="*/ 221 h 226"/>
                <a:gd name="T106" fmla="*/ 269 w 304"/>
                <a:gd name="T107" fmla="*/ 221 h 226"/>
                <a:gd name="T108" fmla="*/ 273 w 304"/>
                <a:gd name="T109" fmla="*/ 219 h 226"/>
                <a:gd name="T110" fmla="*/ 279 w 304"/>
                <a:gd name="T111" fmla="*/ 218 h 226"/>
                <a:gd name="T112" fmla="*/ 285 w 304"/>
                <a:gd name="T113" fmla="*/ 216 h 226"/>
                <a:gd name="T114" fmla="*/ 288 w 304"/>
                <a:gd name="T115" fmla="*/ 216 h 226"/>
                <a:gd name="T116" fmla="*/ 292 w 304"/>
                <a:gd name="T117" fmla="*/ 214 h 226"/>
                <a:gd name="T118" fmla="*/ 295 w 304"/>
                <a:gd name="T119" fmla="*/ 212 h 226"/>
                <a:gd name="T120" fmla="*/ 298 w 304"/>
                <a:gd name="T121" fmla="*/ 210 h 226"/>
                <a:gd name="T122" fmla="*/ 302 w 304"/>
                <a:gd name="T123" fmla="*/ 209 h 226"/>
                <a:gd name="T124" fmla="*/ 304 w 304"/>
                <a:gd name="T125" fmla="*/ 207 h 2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04" h="226">
                  <a:moveTo>
                    <a:pt x="262" y="205"/>
                  </a:moveTo>
                  <a:cubicBezTo>
                    <a:pt x="262" y="195"/>
                    <a:pt x="262" y="195"/>
                    <a:pt x="262" y="195"/>
                  </a:cubicBezTo>
                  <a:cubicBezTo>
                    <a:pt x="269" y="190"/>
                    <a:pt x="269" y="190"/>
                    <a:pt x="269" y="190"/>
                  </a:cubicBezTo>
                  <a:cubicBezTo>
                    <a:pt x="269" y="189"/>
                    <a:pt x="269" y="189"/>
                    <a:pt x="269" y="189"/>
                  </a:cubicBezTo>
                  <a:cubicBezTo>
                    <a:pt x="269" y="186"/>
                    <a:pt x="270" y="172"/>
                    <a:pt x="270" y="158"/>
                  </a:cubicBezTo>
                  <a:cubicBezTo>
                    <a:pt x="270" y="147"/>
                    <a:pt x="270" y="137"/>
                    <a:pt x="269" y="135"/>
                  </a:cubicBezTo>
                  <a:cubicBezTo>
                    <a:pt x="268" y="135"/>
                    <a:pt x="267" y="132"/>
                    <a:pt x="272" y="112"/>
                  </a:cubicBezTo>
                  <a:cubicBezTo>
                    <a:pt x="273" y="108"/>
                    <a:pt x="273" y="108"/>
                    <a:pt x="273" y="108"/>
                  </a:cubicBezTo>
                  <a:cubicBezTo>
                    <a:pt x="273" y="106"/>
                    <a:pt x="273" y="106"/>
                    <a:pt x="273" y="106"/>
                  </a:cubicBezTo>
                  <a:cubicBezTo>
                    <a:pt x="274" y="102"/>
                    <a:pt x="275" y="98"/>
                    <a:pt x="276" y="96"/>
                  </a:cubicBezTo>
                  <a:cubicBezTo>
                    <a:pt x="269" y="85"/>
                    <a:pt x="269" y="85"/>
                    <a:pt x="269" y="85"/>
                  </a:cubicBezTo>
                  <a:cubicBezTo>
                    <a:pt x="269" y="0"/>
                    <a:pt x="269" y="0"/>
                    <a:pt x="269" y="0"/>
                  </a:cubicBezTo>
                  <a:cubicBezTo>
                    <a:pt x="268" y="0"/>
                    <a:pt x="268" y="0"/>
                    <a:pt x="268" y="0"/>
                  </a:cubicBezTo>
                  <a:cubicBezTo>
                    <a:pt x="192" y="0"/>
                    <a:pt x="192" y="0"/>
                    <a:pt x="192" y="0"/>
                  </a:cubicBezTo>
                  <a:cubicBezTo>
                    <a:pt x="169" y="19"/>
                    <a:pt x="169" y="19"/>
                    <a:pt x="169" y="19"/>
                  </a:cubicBezTo>
                  <a:cubicBezTo>
                    <a:pt x="161" y="35"/>
                    <a:pt x="161" y="35"/>
                    <a:pt x="161" y="35"/>
                  </a:cubicBezTo>
                  <a:cubicBezTo>
                    <a:pt x="145" y="43"/>
                    <a:pt x="145" y="43"/>
                    <a:pt x="145" y="43"/>
                  </a:cubicBezTo>
                  <a:cubicBezTo>
                    <a:pt x="141" y="47"/>
                    <a:pt x="141" y="47"/>
                    <a:pt x="141" y="47"/>
                  </a:cubicBezTo>
                  <a:cubicBezTo>
                    <a:pt x="145" y="50"/>
                    <a:pt x="145" y="50"/>
                    <a:pt x="145" y="50"/>
                  </a:cubicBezTo>
                  <a:cubicBezTo>
                    <a:pt x="149" y="50"/>
                    <a:pt x="149" y="50"/>
                    <a:pt x="149" y="50"/>
                  </a:cubicBezTo>
                  <a:cubicBezTo>
                    <a:pt x="149" y="54"/>
                    <a:pt x="149" y="54"/>
                    <a:pt x="149" y="54"/>
                  </a:cubicBezTo>
                  <a:cubicBezTo>
                    <a:pt x="149" y="58"/>
                    <a:pt x="149" y="58"/>
                    <a:pt x="149" y="58"/>
                  </a:cubicBezTo>
                  <a:cubicBezTo>
                    <a:pt x="145" y="58"/>
                    <a:pt x="145" y="58"/>
                    <a:pt x="145" y="58"/>
                  </a:cubicBezTo>
                  <a:cubicBezTo>
                    <a:pt x="145" y="62"/>
                    <a:pt x="145" y="62"/>
                    <a:pt x="145" y="62"/>
                  </a:cubicBezTo>
                  <a:cubicBezTo>
                    <a:pt x="149" y="66"/>
                    <a:pt x="149" y="66"/>
                    <a:pt x="149" y="66"/>
                  </a:cubicBezTo>
                  <a:cubicBezTo>
                    <a:pt x="149" y="70"/>
                    <a:pt x="149" y="70"/>
                    <a:pt x="149" y="70"/>
                  </a:cubicBezTo>
                  <a:cubicBezTo>
                    <a:pt x="149" y="78"/>
                    <a:pt x="149" y="78"/>
                    <a:pt x="149" y="78"/>
                  </a:cubicBezTo>
                  <a:cubicBezTo>
                    <a:pt x="137" y="78"/>
                    <a:pt x="137" y="78"/>
                    <a:pt x="137" y="78"/>
                  </a:cubicBezTo>
                  <a:cubicBezTo>
                    <a:pt x="126" y="90"/>
                    <a:pt x="126" y="90"/>
                    <a:pt x="126" y="90"/>
                  </a:cubicBezTo>
                  <a:cubicBezTo>
                    <a:pt x="118" y="90"/>
                    <a:pt x="118" y="90"/>
                    <a:pt x="118" y="90"/>
                  </a:cubicBezTo>
                  <a:cubicBezTo>
                    <a:pt x="106" y="90"/>
                    <a:pt x="106" y="90"/>
                    <a:pt x="106" y="90"/>
                  </a:cubicBezTo>
                  <a:cubicBezTo>
                    <a:pt x="102" y="90"/>
                    <a:pt x="102" y="90"/>
                    <a:pt x="102" y="90"/>
                  </a:cubicBezTo>
                  <a:cubicBezTo>
                    <a:pt x="94" y="93"/>
                    <a:pt x="94" y="93"/>
                    <a:pt x="94" y="93"/>
                  </a:cubicBezTo>
                  <a:cubicBezTo>
                    <a:pt x="91" y="90"/>
                    <a:pt x="91" y="90"/>
                    <a:pt x="91" y="90"/>
                  </a:cubicBezTo>
                  <a:cubicBezTo>
                    <a:pt x="75" y="86"/>
                    <a:pt x="75" y="86"/>
                    <a:pt x="75" y="86"/>
                  </a:cubicBezTo>
                  <a:cubicBezTo>
                    <a:pt x="36" y="93"/>
                    <a:pt x="36" y="93"/>
                    <a:pt x="36" y="93"/>
                  </a:cubicBezTo>
                  <a:cubicBezTo>
                    <a:pt x="44" y="117"/>
                    <a:pt x="44" y="117"/>
                    <a:pt x="44" y="117"/>
                  </a:cubicBezTo>
                  <a:cubicBezTo>
                    <a:pt x="36" y="121"/>
                    <a:pt x="36" y="121"/>
                    <a:pt x="36" y="121"/>
                  </a:cubicBezTo>
                  <a:cubicBezTo>
                    <a:pt x="32" y="129"/>
                    <a:pt x="32" y="129"/>
                    <a:pt x="32" y="129"/>
                  </a:cubicBezTo>
                  <a:cubicBezTo>
                    <a:pt x="28" y="129"/>
                    <a:pt x="28" y="129"/>
                    <a:pt x="28" y="129"/>
                  </a:cubicBezTo>
                  <a:cubicBezTo>
                    <a:pt x="1" y="148"/>
                    <a:pt x="1" y="148"/>
                    <a:pt x="1" y="148"/>
                  </a:cubicBezTo>
                  <a:cubicBezTo>
                    <a:pt x="0" y="148"/>
                    <a:pt x="0" y="148"/>
                    <a:pt x="0" y="148"/>
                  </a:cubicBezTo>
                  <a:cubicBezTo>
                    <a:pt x="0" y="149"/>
                    <a:pt x="0" y="149"/>
                    <a:pt x="0" y="149"/>
                  </a:cubicBezTo>
                  <a:cubicBezTo>
                    <a:pt x="1" y="150"/>
                    <a:pt x="1" y="150"/>
                    <a:pt x="1" y="150"/>
                  </a:cubicBezTo>
                  <a:cubicBezTo>
                    <a:pt x="179" y="150"/>
                    <a:pt x="179" y="150"/>
                    <a:pt x="179" y="150"/>
                  </a:cubicBezTo>
                  <a:cubicBezTo>
                    <a:pt x="179" y="151"/>
                    <a:pt x="180" y="156"/>
                    <a:pt x="180" y="164"/>
                  </a:cubicBezTo>
                  <a:cubicBezTo>
                    <a:pt x="180" y="166"/>
                    <a:pt x="180" y="168"/>
                    <a:pt x="181" y="169"/>
                  </a:cubicBezTo>
                  <a:cubicBezTo>
                    <a:pt x="179" y="172"/>
                    <a:pt x="179" y="172"/>
                    <a:pt x="179" y="172"/>
                  </a:cubicBezTo>
                  <a:cubicBezTo>
                    <a:pt x="183" y="169"/>
                    <a:pt x="183" y="169"/>
                    <a:pt x="183" y="169"/>
                  </a:cubicBezTo>
                  <a:cubicBezTo>
                    <a:pt x="183" y="169"/>
                    <a:pt x="183" y="169"/>
                    <a:pt x="184" y="169"/>
                  </a:cubicBezTo>
                  <a:cubicBezTo>
                    <a:pt x="188" y="178"/>
                    <a:pt x="188" y="178"/>
                    <a:pt x="188" y="178"/>
                  </a:cubicBezTo>
                  <a:cubicBezTo>
                    <a:pt x="190" y="185"/>
                    <a:pt x="190" y="185"/>
                    <a:pt x="190" y="185"/>
                  </a:cubicBezTo>
                  <a:cubicBezTo>
                    <a:pt x="197" y="193"/>
                    <a:pt x="197" y="193"/>
                    <a:pt x="197" y="193"/>
                  </a:cubicBezTo>
                  <a:cubicBezTo>
                    <a:pt x="198" y="193"/>
                    <a:pt x="198" y="193"/>
                    <a:pt x="198" y="193"/>
                  </a:cubicBezTo>
                  <a:cubicBezTo>
                    <a:pt x="199" y="193"/>
                    <a:pt x="199" y="193"/>
                    <a:pt x="199" y="193"/>
                  </a:cubicBezTo>
                  <a:cubicBezTo>
                    <a:pt x="203" y="193"/>
                    <a:pt x="203" y="193"/>
                    <a:pt x="203" y="193"/>
                  </a:cubicBezTo>
                  <a:cubicBezTo>
                    <a:pt x="214" y="202"/>
                    <a:pt x="214" y="202"/>
                    <a:pt x="214" y="202"/>
                  </a:cubicBezTo>
                  <a:cubicBezTo>
                    <a:pt x="224" y="211"/>
                    <a:pt x="224" y="211"/>
                    <a:pt x="224" y="211"/>
                  </a:cubicBezTo>
                  <a:cubicBezTo>
                    <a:pt x="230" y="211"/>
                    <a:pt x="230" y="211"/>
                    <a:pt x="230" y="211"/>
                  </a:cubicBezTo>
                  <a:cubicBezTo>
                    <a:pt x="236" y="219"/>
                    <a:pt x="236" y="219"/>
                    <a:pt x="236" y="219"/>
                  </a:cubicBezTo>
                  <a:cubicBezTo>
                    <a:pt x="239" y="214"/>
                    <a:pt x="239" y="214"/>
                    <a:pt x="239" y="214"/>
                  </a:cubicBezTo>
                  <a:cubicBezTo>
                    <a:pt x="243" y="214"/>
                    <a:pt x="243" y="214"/>
                    <a:pt x="243" y="214"/>
                  </a:cubicBezTo>
                  <a:cubicBezTo>
                    <a:pt x="247" y="210"/>
                    <a:pt x="247" y="210"/>
                    <a:pt x="247" y="210"/>
                  </a:cubicBezTo>
                  <a:cubicBezTo>
                    <a:pt x="262" y="205"/>
                    <a:pt x="262" y="205"/>
                    <a:pt x="262" y="205"/>
                  </a:cubicBezTo>
                  <a:close/>
                  <a:moveTo>
                    <a:pt x="240" y="221"/>
                  </a:moveTo>
                  <a:cubicBezTo>
                    <a:pt x="239" y="220"/>
                    <a:pt x="239" y="220"/>
                    <a:pt x="239" y="220"/>
                  </a:cubicBezTo>
                  <a:cubicBezTo>
                    <a:pt x="238" y="221"/>
                    <a:pt x="238" y="221"/>
                    <a:pt x="238" y="221"/>
                  </a:cubicBezTo>
                  <a:cubicBezTo>
                    <a:pt x="238" y="222"/>
                    <a:pt x="238" y="222"/>
                    <a:pt x="238" y="222"/>
                  </a:cubicBezTo>
                  <a:cubicBezTo>
                    <a:pt x="238" y="222"/>
                    <a:pt x="238" y="222"/>
                    <a:pt x="238" y="222"/>
                  </a:cubicBezTo>
                  <a:cubicBezTo>
                    <a:pt x="237" y="223"/>
                    <a:pt x="237" y="223"/>
                    <a:pt x="237" y="223"/>
                  </a:cubicBezTo>
                  <a:cubicBezTo>
                    <a:pt x="237" y="224"/>
                    <a:pt x="237" y="224"/>
                    <a:pt x="237" y="224"/>
                  </a:cubicBezTo>
                  <a:cubicBezTo>
                    <a:pt x="236" y="225"/>
                    <a:pt x="236" y="225"/>
                    <a:pt x="236" y="225"/>
                  </a:cubicBezTo>
                  <a:cubicBezTo>
                    <a:pt x="236" y="226"/>
                    <a:pt x="236" y="226"/>
                    <a:pt x="236" y="226"/>
                  </a:cubicBezTo>
                  <a:cubicBezTo>
                    <a:pt x="238" y="226"/>
                    <a:pt x="238" y="226"/>
                    <a:pt x="238" y="226"/>
                  </a:cubicBezTo>
                  <a:cubicBezTo>
                    <a:pt x="239" y="225"/>
                    <a:pt x="239" y="225"/>
                    <a:pt x="239" y="225"/>
                  </a:cubicBezTo>
                  <a:cubicBezTo>
                    <a:pt x="240" y="225"/>
                    <a:pt x="240" y="225"/>
                    <a:pt x="240" y="225"/>
                  </a:cubicBezTo>
                  <a:cubicBezTo>
                    <a:pt x="240" y="224"/>
                    <a:pt x="240" y="224"/>
                    <a:pt x="240" y="224"/>
                  </a:cubicBezTo>
                  <a:cubicBezTo>
                    <a:pt x="241" y="223"/>
                    <a:pt x="241" y="223"/>
                    <a:pt x="241" y="223"/>
                  </a:cubicBezTo>
                  <a:cubicBezTo>
                    <a:pt x="242" y="223"/>
                    <a:pt x="242" y="223"/>
                    <a:pt x="242" y="223"/>
                  </a:cubicBezTo>
                  <a:cubicBezTo>
                    <a:pt x="242" y="222"/>
                    <a:pt x="242" y="222"/>
                    <a:pt x="242" y="222"/>
                  </a:cubicBezTo>
                  <a:cubicBezTo>
                    <a:pt x="242" y="221"/>
                    <a:pt x="242" y="221"/>
                    <a:pt x="242" y="221"/>
                  </a:cubicBezTo>
                  <a:cubicBezTo>
                    <a:pt x="241" y="221"/>
                    <a:pt x="241" y="221"/>
                    <a:pt x="241" y="221"/>
                  </a:cubicBezTo>
                  <a:lnTo>
                    <a:pt x="240" y="221"/>
                  </a:lnTo>
                  <a:close/>
                  <a:moveTo>
                    <a:pt x="299" y="200"/>
                  </a:moveTo>
                  <a:cubicBezTo>
                    <a:pt x="300" y="199"/>
                    <a:pt x="300" y="199"/>
                    <a:pt x="300" y="199"/>
                  </a:cubicBezTo>
                  <a:cubicBezTo>
                    <a:pt x="298" y="199"/>
                    <a:pt x="298" y="199"/>
                    <a:pt x="298" y="199"/>
                  </a:cubicBezTo>
                  <a:cubicBezTo>
                    <a:pt x="298" y="200"/>
                    <a:pt x="298" y="200"/>
                    <a:pt x="298" y="200"/>
                  </a:cubicBezTo>
                  <a:cubicBezTo>
                    <a:pt x="298" y="201"/>
                    <a:pt x="298" y="201"/>
                    <a:pt x="298" y="201"/>
                  </a:cubicBezTo>
                  <a:cubicBezTo>
                    <a:pt x="299" y="201"/>
                    <a:pt x="299" y="201"/>
                    <a:pt x="299" y="201"/>
                  </a:cubicBezTo>
                  <a:lnTo>
                    <a:pt x="299" y="200"/>
                  </a:lnTo>
                  <a:close/>
                  <a:moveTo>
                    <a:pt x="303" y="207"/>
                  </a:moveTo>
                  <a:cubicBezTo>
                    <a:pt x="302" y="207"/>
                    <a:pt x="302" y="207"/>
                    <a:pt x="302" y="207"/>
                  </a:cubicBezTo>
                  <a:cubicBezTo>
                    <a:pt x="302" y="207"/>
                    <a:pt x="302" y="207"/>
                    <a:pt x="302" y="207"/>
                  </a:cubicBezTo>
                  <a:cubicBezTo>
                    <a:pt x="302" y="207"/>
                    <a:pt x="301" y="208"/>
                    <a:pt x="301" y="208"/>
                  </a:cubicBezTo>
                  <a:cubicBezTo>
                    <a:pt x="300" y="208"/>
                    <a:pt x="300" y="208"/>
                    <a:pt x="300" y="208"/>
                  </a:cubicBezTo>
                  <a:cubicBezTo>
                    <a:pt x="298" y="209"/>
                    <a:pt x="298" y="209"/>
                    <a:pt x="298" y="209"/>
                  </a:cubicBezTo>
                  <a:cubicBezTo>
                    <a:pt x="297" y="209"/>
                    <a:pt x="297" y="209"/>
                    <a:pt x="297" y="209"/>
                  </a:cubicBezTo>
                  <a:cubicBezTo>
                    <a:pt x="297" y="208"/>
                    <a:pt x="297" y="208"/>
                    <a:pt x="297" y="208"/>
                  </a:cubicBezTo>
                  <a:cubicBezTo>
                    <a:pt x="296" y="208"/>
                    <a:pt x="296" y="208"/>
                    <a:pt x="296" y="208"/>
                  </a:cubicBezTo>
                  <a:cubicBezTo>
                    <a:pt x="296" y="208"/>
                    <a:pt x="296" y="208"/>
                    <a:pt x="296" y="208"/>
                  </a:cubicBezTo>
                  <a:cubicBezTo>
                    <a:pt x="296" y="209"/>
                    <a:pt x="295" y="208"/>
                    <a:pt x="295" y="208"/>
                  </a:cubicBezTo>
                  <a:cubicBezTo>
                    <a:pt x="294" y="209"/>
                    <a:pt x="294" y="209"/>
                    <a:pt x="294" y="209"/>
                  </a:cubicBezTo>
                  <a:cubicBezTo>
                    <a:pt x="293" y="209"/>
                    <a:pt x="293" y="209"/>
                    <a:pt x="293" y="209"/>
                  </a:cubicBezTo>
                  <a:cubicBezTo>
                    <a:pt x="292" y="209"/>
                    <a:pt x="292" y="209"/>
                    <a:pt x="292" y="209"/>
                  </a:cubicBezTo>
                  <a:cubicBezTo>
                    <a:pt x="291" y="209"/>
                    <a:pt x="291" y="209"/>
                    <a:pt x="291" y="209"/>
                  </a:cubicBezTo>
                  <a:cubicBezTo>
                    <a:pt x="291" y="209"/>
                    <a:pt x="291" y="209"/>
                    <a:pt x="291" y="209"/>
                  </a:cubicBezTo>
                  <a:cubicBezTo>
                    <a:pt x="291" y="209"/>
                    <a:pt x="291" y="209"/>
                    <a:pt x="290" y="210"/>
                  </a:cubicBezTo>
                  <a:cubicBezTo>
                    <a:pt x="289" y="211"/>
                    <a:pt x="288" y="212"/>
                    <a:pt x="288" y="212"/>
                  </a:cubicBezTo>
                  <a:cubicBezTo>
                    <a:pt x="286" y="213"/>
                    <a:pt x="288" y="214"/>
                    <a:pt x="288" y="214"/>
                  </a:cubicBezTo>
                  <a:cubicBezTo>
                    <a:pt x="287" y="215"/>
                    <a:pt x="286" y="213"/>
                    <a:pt x="286" y="213"/>
                  </a:cubicBezTo>
                  <a:cubicBezTo>
                    <a:pt x="286" y="213"/>
                    <a:pt x="284" y="212"/>
                    <a:pt x="284" y="212"/>
                  </a:cubicBezTo>
                  <a:cubicBezTo>
                    <a:pt x="283" y="212"/>
                    <a:pt x="284" y="212"/>
                    <a:pt x="284" y="212"/>
                  </a:cubicBezTo>
                  <a:cubicBezTo>
                    <a:pt x="287" y="209"/>
                    <a:pt x="287" y="209"/>
                    <a:pt x="287" y="209"/>
                  </a:cubicBezTo>
                  <a:cubicBezTo>
                    <a:pt x="288" y="209"/>
                    <a:pt x="290" y="207"/>
                    <a:pt x="290" y="207"/>
                  </a:cubicBezTo>
                  <a:cubicBezTo>
                    <a:pt x="290" y="206"/>
                    <a:pt x="293" y="205"/>
                    <a:pt x="293" y="205"/>
                  </a:cubicBezTo>
                  <a:cubicBezTo>
                    <a:pt x="294" y="205"/>
                    <a:pt x="292" y="204"/>
                    <a:pt x="292" y="204"/>
                  </a:cubicBezTo>
                  <a:cubicBezTo>
                    <a:pt x="292" y="205"/>
                    <a:pt x="290" y="205"/>
                    <a:pt x="290" y="205"/>
                  </a:cubicBezTo>
                  <a:cubicBezTo>
                    <a:pt x="288" y="207"/>
                    <a:pt x="288" y="207"/>
                    <a:pt x="288" y="207"/>
                  </a:cubicBezTo>
                  <a:cubicBezTo>
                    <a:pt x="287" y="207"/>
                    <a:pt x="286" y="208"/>
                    <a:pt x="286" y="208"/>
                  </a:cubicBezTo>
                  <a:cubicBezTo>
                    <a:pt x="286" y="208"/>
                    <a:pt x="284" y="209"/>
                    <a:pt x="284" y="209"/>
                  </a:cubicBezTo>
                  <a:cubicBezTo>
                    <a:pt x="283" y="210"/>
                    <a:pt x="282" y="210"/>
                    <a:pt x="282" y="210"/>
                  </a:cubicBezTo>
                  <a:cubicBezTo>
                    <a:pt x="281" y="210"/>
                    <a:pt x="277" y="210"/>
                    <a:pt x="277" y="210"/>
                  </a:cubicBezTo>
                  <a:cubicBezTo>
                    <a:pt x="275" y="211"/>
                    <a:pt x="270" y="211"/>
                    <a:pt x="270" y="211"/>
                  </a:cubicBezTo>
                  <a:cubicBezTo>
                    <a:pt x="269" y="210"/>
                    <a:pt x="268" y="211"/>
                    <a:pt x="268" y="211"/>
                  </a:cubicBezTo>
                  <a:cubicBezTo>
                    <a:pt x="268" y="212"/>
                    <a:pt x="265" y="213"/>
                    <a:pt x="265" y="213"/>
                  </a:cubicBezTo>
                  <a:cubicBezTo>
                    <a:pt x="265" y="212"/>
                    <a:pt x="264" y="212"/>
                    <a:pt x="264" y="212"/>
                  </a:cubicBezTo>
                  <a:cubicBezTo>
                    <a:pt x="264" y="212"/>
                    <a:pt x="261" y="212"/>
                    <a:pt x="261" y="212"/>
                  </a:cubicBezTo>
                  <a:cubicBezTo>
                    <a:pt x="261" y="212"/>
                    <a:pt x="260" y="212"/>
                    <a:pt x="260" y="212"/>
                  </a:cubicBezTo>
                  <a:cubicBezTo>
                    <a:pt x="260" y="212"/>
                    <a:pt x="259" y="212"/>
                    <a:pt x="259" y="212"/>
                  </a:cubicBezTo>
                  <a:cubicBezTo>
                    <a:pt x="259" y="213"/>
                    <a:pt x="258" y="213"/>
                    <a:pt x="258" y="213"/>
                  </a:cubicBezTo>
                  <a:cubicBezTo>
                    <a:pt x="256" y="212"/>
                    <a:pt x="256" y="213"/>
                    <a:pt x="255" y="213"/>
                  </a:cubicBezTo>
                  <a:cubicBezTo>
                    <a:pt x="254" y="213"/>
                    <a:pt x="252" y="216"/>
                    <a:pt x="251" y="216"/>
                  </a:cubicBezTo>
                  <a:cubicBezTo>
                    <a:pt x="251" y="215"/>
                    <a:pt x="246" y="217"/>
                    <a:pt x="246" y="217"/>
                  </a:cubicBezTo>
                  <a:cubicBezTo>
                    <a:pt x="246" y="217"/>
                    <a:pt x="246" y="217"/>
                    <a:pt x="246" y="217"/>
                  </a:cubicBezTo>
                  <a:cubicBezTo>
                    <a:pt x="247" y="216"/>
                    <a:pt x="247" y="216"/>
                    <a:pt x="247" y="216"/>
                  </a:cubicBezTo>
                  <a:cubicBezTo>
                    <a:pt x="246" y="216"/>
                    <a:pt x="246" y="216"/>
                    <a:pt x="246" y="216"/>
                  </a:cubicBezTo>
                  <a:cubicBezTo>
                    <a:pt x="244" y="218"/>
                    <a:pt x="244" y="218"/>
                    <a:pt x="244" y="218"/>
                  </a:cubicBezTo>
                  <a:cubicBezTo>
                    <a:pt x="244" y="219"/>
                    <a:pt x="244" y="219"/>
                    <a:pt x="244" y="219"/>
                  </a:cubicBezTo>
                  <a:cubicBezTo>
                    <a:pt x="244" y="220"/>
                    <a:pt x="244" y="220"/>
                    <a:pt x="244" y="220"/>
                  </a:cubicBezTo>
                  <a:cubicBezTo>
                    <a:pt x="244" y="220"/>
                    <a:pt x="244" y="220"/>
                    <a:pt x="244" y="220"/>
                  </a:cubicBezTo>
                  <a:cubicBezTo>
                    <a:pt x="244" y="221"/>
                    <a:pt x="244" y="221"/>
                    <a:pt x="244" y="221"/>
                  </a:cubicBezTo>
                  <a:cubicBezTo>
                    <a:pt x="244" y="222"/>
                    <a:pt x="244" y="222"/>
                    <a:pt x="244" y="222"/>
                  </a:cubicBezTo>
                  <a:cubicBezTo>
                    <a:pt x="244" y="223"/>
                    <a:pt x="244" y="223"/>
                    <a:pt x="244" y="223"/>
                  </a:cubicBezTo>
                  <a:cubicBezTo>
                    <a:pt x="245" y="223"/>
                    <a:pt x="245" y="223"/>
                    <a:pt x="245" y="223"/>
                  </a:cubicBezTo>
                  <a:cubicBezTo>
                    <a:pt x="247" y="223"/>
                    <a:pt x="247" y="223"/>
                    <a:pt x="247" y="223"/>
                  </a:cubicBezTo>
                  <a:cubicBezTo>
                    <a:pt x="248" y="223"/>
                    <a:pt x="248" y="223"/>
                    <a:pt x="248" y="223"/>
                  </a:cubicBezTo>
                  <a:cubicBezTo>
                    <a:pt x="250" y="223"/>
                    <a:pt x="250" y="223"/>
                    <a:pt x="250" y="223"/>
                  </a:cubicBezTo>
                  <a:cubicBezTo>
                    <a:pt x="251" y="223"/>
                    <a:pt x="251" y="223"/>
                    <a:pt x="251" y="223"/>
                  </a:cubicBezTo>
                  <a:cubicBezTo>
                    <a:pt x="252" y="222"/>
                    <a:pt x="252" y="222"/>
                    <a:pt x="252" y="222"/>
                  </a:cubicBezTo>
                  <a:cubicBezTo>
                    <a:pt x="253" y="222"/>
                    <a:pt x="253" y="222"/>
                    <a:pt x="253" y="222"/>
                  </a:cubicBezTo>
                  <a:cubicBezTo>
                    <a:pt x="254" y="222"/>
                    <a:pt x="254" y="222"/>
                    <a:pt x="254" y="222"/>
                  </a:cubicBezTo>
                  <a:cubicBezTo>
                    <a:pt x="255" y="222"/>
                    <a:pt x="255" y="222"/>
                    <a:pt x="255" y="222"/>
                  </a:cubicBezTo>
                  <a:cubicBezTo>
                    <a:pt x="256" y="222"/>
                    <a:pt x="256" y="222"/>
                    <a:pt x="256" y="222"/>
                  </a:cubicBezTo>
                  <a:cubicBezTo>
                    <a:pt x="258" y="222"/>
                    <a:pt x="258" y="222"/>
                    <a:pt x="258" y="222"/>
                  </a:cubicBezTo>
                  <a:cubicBezTo>
                    <a:pt x="258" y="222"/>
                    <a:pt x="258" y="222"/>
                    <a:pt x="258" y="222"/>
                  </a:cubicBezTo>
                  <a:cubicBezTo>
                    <a:pt x="259" y="222"/>
                    <a:pt x="259" y="222"/>
                    <a:pt x="259" y="222"/>
                  </a:cubicBezTo>
                  <a:cubicBezTo>
                    <a:pt x="260" y="221"/>
                    <a:pt x="260" y="221"/>
                    <a:pt x="260" y="221"/>
                  </a:cubicBezTo>
                  <a:cubicBezTo>
                    <a:pt x="262" y="221"/>
                    <a:pt x="262" y="221"/>
                    <a:pt x="262" y="221"/>
                  </a:cubicBezTo>
                  <a:cubicBezTo>
                    <a:pt x="264" y="221"/>
                    <a:pt x="264" y="221"/>
                    <a:pt x="264" y="221"/>
                  </a:cubicBezTo>
                  <a:cubicBezTo>
                    <a:pt x="265" y="221"/>
                    <a:pt x="265" y="221"/>
                    <a:pt x="265" y="221"/>
                  </a:cubicBezTo>
                  <a:cubicBezTo>
                    <a:pt x="267" y="221"/>
                    <a:pt x="267" y="221"/>
                    <a:pt x="267" y="221"/>
                  </a:cubicBezTo>
                  <a:cubicBezTo>
                    <a:pt x="269" y="221"/>
                    <a:pt x="269" y="221"/>
                    <a:pt x="269" y="221"/>
                  </a:cubicBezTo>
                  <a:cubicBezTo>
                    <a:pt x="271" y="220"/>
                    <a:pt x="271" y="220"/>
                    <a:pt x="271" y="220"/>
                  </a:cubicBezTo>
                  <a:cubicBezTo>
                    <a:pt x="272" y="220"/>
                    <a:pt x="272" y="220"/>
                    <a:pt x="272" y="220"/>
                  </a:cubicBezTo>
                  <a:cubicBezTo>
                    <a:pt x="273" y="219"/>
                    <a:pt x="273" y="219"/>
                    <a:pt x="273" y="219"/>
                  </a:cubicBezTo>
                  <a:cubicBezTo>
                    <a:pt x="276" y="219"/>
                    <a:pt x="276" y="219"/>
                    <a:pt x="276" y="219"/>
                  </a:cubicBezTo>
                  <a:cubicBezTo>
                    <a:pt x="277" y="219"/>
                    <a:pt x="277" y="219"/>
                    <a:pt x="277" y="219"/>
                  </a:cubicBezTo>
                  <a:cubicBezTo>
                    <a:pt x="279" y="218"/>
                    <a:pt x="279" y="218"/>
                    <a:pt x="279" y="218"/>
                  </a:cubicBezTo>
                  <a:cubicBezTo>
                    <a:pt x="281" y="218"/>
                    <a:pt x="281" y="218"/>
                    <a:pt x="281" y="218"/>
                  </a:cubicBezTo>
                  <a:cubicBezTo>
                    <a:pt x="282" y="217"/>
                    <a:pt x="282" y="217"/>
                    <a:pt x="282" y="217"/>
                  </a:cubicBezTo>
                  <a:cubicBezTo>
                    <a:pt x="285" y="216"/>
                    <a:pt x="285" y="216"/>
                    <a:pt x="285" y="216"/>
                  </a:cubicBezTo>
                  <a:cubicBezTo>
                    <a:pt x="285" y="216"/>
                    <a:pt x="285" y="216"/>
                    <a:pt x="285" y="216"/>
                  </a:cubicBezTo>
                  <a:cubicBezTo>
                    <a:pt x="286" y="216"/>
                    <a:pt x="286" y="216"/>
                    <a:pt x="286" y="216"/>
                  </a:cubicBezTo>
                  <a:cubicBezTo>
                    <a:pt x="288" y="216"/>
                    <a:pt x="288" y="216"/>
                    <a:pt x="288" y="216"/>
                  </a:cubicBezTo>
                  <a:cubicBezTo>
                    <a:pt x="290" y="215"/>
                    <a:pt x="290" y="215"/>
                    <a:pt x="290" y="215"/>
                  </a:cubicBezTo>
                  <a:cubicBezTo>
                    <a:pt x="290" y="215"/>
                    <a:pt x="291" y="214"/>
                    <a:pt x="291" y="214"/>
                  </a:cubicBezTo>
                  <a:cubicBezTo>
                    <a:pt x="291" y="214"/>
                    <a:pt x="292" y="214"/>
                    <a:pt x="292" y="214"/>
                  </a:cubicBezTo>
                  <a:cubicBezTo>
                    <a:pt x="293" y="213"/>
                    <a:pt x="293" y="213"/>
                    <a:pt x="293" y="213"/>
                  </a:cubicBezTo>
                  <a:cubicBezTo>
                    <a:pt x="294" y="213"/>
                    <a:pt x="294" y="213"/>
                    <a:pt x="294" y="213"/>
                  </a:cubicBezTo>
                  <a:cubicBezTo>
                    <a:pt x="295" y="212"/>
                    <a:pt x="295" y="212"/>
                    <a:pt x="295" y="212"/>
                  </a:cubicBezTo>
                  <a:cubicBezTo>
                    <a:pt x="296" y="211"/>
                    <a:pt x="296" y="211"/>
                    <a:pt x="296" y="211"/>
                  </a:cubicBezTo>
                  <a:cubicBezTo>
                    <a:pt x="297" y="211"/>
                    <a:pt x="297" y="211"/>
                    <a:pt x="297" y="211"/>
                  </a:cubicBezTo>
                  <a:cubicBezTo>
                    <a:pt x="298" y="210"/>
                    <a:pt x="298" y="210"/>
                    <a:pt x="298" y="210"/>
                  </a:cubicBezTo>
                  <a:cubicBezTo>
                    <a:pt x="300" y="209"/>
                    <a:pt x="300" y="209"/>
                    <a:pt x="300" y="209"/>
                  </a:cubicBezTo>
                  <a:cubicBezTo>
                    <a:pt x="301" y="209"/>
                    <a:pt x="301" y="209"/>
                    <a:pt x="301" y="209"/>
                  </a:cubicBezTo>
                  <a:cubicBezTo>
                    <a:pt x="302" y="209"/>
                    <a:pt x="302" y="209"/>
                    <a:pt x="302" y="209"/>
                  </a:cubicBezTo>
                  <a:cubicBezTo>
                    <a:pt x="303" y="208"/>
                    <a:pt x="303" y="208"/>
                    <a:pt x="303" y="208"/>
                  </a:cubicBezTo>
                  <a:cubicBezTo>
                    <a:pt x="304" y="208"/>
                    <a:pt x="304" y="208"/>
                    <a:pt x="304" y="208"/>
                  </a:cubicBezTo>
                  <a:cubicBezTo>
                    <a:pt x="304" y="207"/>
                    <a:pt x="304" y="207"/>
                    <a:pt x="304" y="207"/>
                  </a:cubicBezTo>
                  <a:lnTo>
                    <a:pt x="303" y="207"/>
                  </a:lnTo>
                  <a:close/>
                </a:path>
              </a:pathLst>
            </a:custGeom>
            <a:solidFill>
              <a:srgbClr val="92D050"/>
            </a:solidFill>
            <a:ln>
              <a:solidFill>
                <a:schemeClr val="tx1"/>
              </a:solidFill>
            </a:ln>
          </p:spPr>
          <p:txBody>
            <a:bodyPr/>
            <a:lstStyle/>
            <a:p>
              <a:pPr>
                <a:defRPr/>
              </a:pPr>
              <a:endParaRPr lang="en-GB" dirty="0">
                <a:solidFill>
                  <a:prstClr val="black"/>
                </a:solidFill>
                <a:latin typeface="Arial" pitchFamily="34" charset="0"/>
                <a:ea typeface="ＭＳ Ｐゴシック"/>
                <a:cs typeface="ＭＳ Ｐゴシック"/>
              </a:endParaRPr>
            </a:p>
          </p:txBody>
        </p:sp>
      </p:grpSp>
      <p:sp>
        <p:nvSpPr>
          <p:cNvPr id="61" name="Freeform 54" descr="Graphic of state of Alaska"/>
          <p:cNvSpPr>
            <a:spLocks noEditPoints="1"/>
          </p:cNvSpPr>
          <p:nvPr/>
        </p:nvSpPr>
        <p:spPr bwMode="auto">
          <a:xfrm>
            <a:off x="152400" y="4762500"/>
            <a:ext cx="1509713" cy="887413"/>
          </a:xfrm>
          <a:custGeom>
            <a:avLst/>
            <a:gdLst>
              <a:gd name="T0" fmla="*/ 317 w 1083"/>
              <a:gd name="T1" fmla="*/ 272 h 650"/>
              <a:gd name="T2" fmla="*/ 649 w 1083"/>
              <a:gd name="T3" fmla="*/ 394 h 650"/>
              <a:gd name="T4" fmla="*/ 712 w 1083"/>
              <a:gd name="T5" fmla="*/ 422 h 650"/>
              <a:gd name="T6" fmla="*/ 422 w 1083"/>
              <a:gd name="T7" fmla="*/ 600 h 650"/>
              <a:gd name="T8" fmla="*/ 0 w 1083"/>
              <a:gd name="T9" fmla="*/ 621 h 650"/>
              <a:gd name="T10" fmla="*/ 372 w 1083"/>
              <a:gd name="T11" fmla="*/ 618 h 650"/>
              <a:gd name="T12" fmla="*/ 29 w 1083"/>
              <a:gd name="T13" fmla="*/ 623 h 650"/>
              <a:gd name="T14" fmla="*/ 29 w 1083"/>
              <a:gd name="T15" fmla="*/ 635 h 650"/>
              <a:gd name="T16" fmla="*/ 101 w 1083"/>
              <a:gd name="T17" fmla="*/ 627 h 650"/>
              <a:gd name="T18" fmla="*/ 240 w 1083"/>
              <a:gd name="T19" fmla="*/ 636 h 650"/>
              <a:gd name="T20" fmla="*/ 199 w 1083"/>
              <a:gd name="T21" fmla="*/ 641 h 650"/>
              <a:gd name="T22" fmla="*/ 612 w 1083"/>
              <a:gd name="T23" fmla="*/ 498 h 650"/>
              <a:gd name="T24" fmla="*/ 585 w 1083"/>
              <a:gd name="T25" fmla="*/ 508 h 650"/>
              <a:gd name="T26" fmla="*/ 560 w 1083"/>
              <a:gd name="T27" fmla="*/ 546 h 650"/>
              <a:gd name="T28" fmla="*/ 593 w 1083"/>
              <a:gd name="T29" fmla="*/ 535 h 650"/>
              <a:gd name="T30" fmla="*/ 609 w 1083"/>
              <a:gd name="T31" fmla="*/ 504 h 650"/>
              <a:gd name="T32" fmla="*/ 998 w 1083"/>
              <a:gd name="T33" fmla="*/ 540 h 650"/>
              <a:gd name="T34" fmla="*/ 1027 w 1083"/>
              <a:gd name="T35" fmla="*/ 591 h 650"/>
              <a:gd name="T36" fmla="*/ 1046 w 1083"/>
              <a:gd name="T37" fmla="*/ 586 h 650"/>
              <a:gd name="T38" fmla="*/ 981 w 1083"/>
              <a:gd name="T39" fmla="*/ 456 h 650"/>
              <a:gd name="T40" fmla="*/ 858 w 1083"/>
              <a:gd name="T41" fmla="*/ 405 h 650"/>
              <a:gd name="T42" fmla="*/ 734 w 1083"/>
              <a:gd name="T43" fmla="*/ 53 h 650"/>
              <a:gd name="T44" fmla="*/ 618 w 1083"/>
              <a:gd name="T45" fmla="*/ 24 h 650"/>
              <a:gd name="T46" fmla="*/ 572 w 1083"/>
              <a:gd name="T47" fmla="*/ 2 h 650"/>
              <a:gd name="T48" fmla="*/ 445 w 1083"/>
              <a:gd name="T49" fmla="*/ 120 h 650"/>
              <a:gd name="T50" fmla="*/ 461 w 1083"/>
              <a:gd name="T51" fmla="*/ 188 h 650"/>
              <a:gd name="T52" fmla="*/ 389 w 1083"/>
              <a:gd name="T53" fmla="*/ 220 h 650"/>
              <a:gd name="T54" fmla="*/ 465 w 1083"/>
              <a:gd name="T55" fmla="*/ 254 h 650"/>
              <a:gd name="T56" fmla="*/ 395 w 1083"/>
              <a:gd name="T57" fmla="*/ 310 h 650"/>
              <a:gd name="T58" fmla="*/ 374 w 1083"/>
              <a:gd name="T59" fmla="*/ 363 h 650"/>
              <a:gd name="T60" fmla="*/ 421 w 1083"/>
              <a:gd name="T61" fmla="*/ 408 h 650"/>
              <a:gd name="T62" fmla="*/ 456 w 1083"/>
              <a:gd name="T63" fmla="*/ 465 h 650"/>
              <a:gd name="T64" fmla="*/ 499 w 1083"/>
              <a:gd name="T65" fmla="*/ 518 h 650"/>
              <a:gd name="T66" fmla="*/ 429 w 1083"/>
              <a:gd name="T67" fmla="*/ 573 h 650"/>
              <a:gd name="T68" fmla="*/ 383 w 1083"/>
              <a:gd name="T69" fmla="*/ 585 h 650"/>
              <a:gd name="T70" fmla="*/ 363 w 1083"/>
              <a:gd name="T71" fmla="*/ 607 h 650"/>
              <a:gd name="T72" fmla="*/ 391 w 1083"/>
              <a:gd name="T73" fmla="*/ 597 h 650"/>
              <a:gd name="T74" fmla="*/ 446 w 1083"/>
              <a:gd name="T75" fmla="*/ 579 h 650"/>
              <a:gd name="T76" fmla="*/ 480 w 1083"/>
              <a:gd name="T77" fmla="*/ 569 h 650"/>
              <a:gd name="T78" fmla="*/ 506 w 1083"/>
              <a:gd name="T79" fmla="*/ 550 h 650"/>
              <a:gd name="T80" fmla="*/ 541 w 1083"/>
              <a:gd name="T81" fmla="*/ 514 h 650"/>
              <a:gd name="T82" fmla="*/ 589 w 1083"/>
              <a:gd name="T83" fmla="*/ 479 h 650"/>
              <a:gd name="T84" fmla="*/ 611 w 1083"/>
              <a:gd name="T85" fmla="*/ 417 h 650"/>
              <a:gd name="T86" fmla="*/ 625 w 1083"/>
              <a:gd name="T87" fmla="*/ 455 h 650"/>
              <a:gd name="T88" fmla="*/ 666 w 1083"/>
              <a:gd name="T89" fmla="*/ 436 h 650"/>
              <a:gd name="T90" fmla="*/ 691 w 1083"/>
              <a:gd name="T91" fmla="*/ 397 h 650"/>
              <a:gd name="T92" fmla="*/ 725 w 1083"/>
              <a:gd name="T93" fmla="*/ 407 h 650"/>
              <a:gd name="T94" fmla="*/ 748 w 1083"/>
              <a:gd name="T95" fmla="*/ 421 h 650"/>
              <a:gd name="T96" fmla="*/ 850 w 1083"/>
              <a:gd name="T97" fmla="*/ 423 h 650"/>
              <a:gd name="T98" fmla="*/ 932 w 1083"/>
              <a:gd name="T99" fmla="*/ 468 h 650"/>
              <a:gd name="T100" fmla="*/ 981 w 1083"/>
              <a:gd name="T101" fmla="*/ 493 h 650"/>
              <a:gd name="T102" fmla="*/ 989 w 1083"/>
              <a:gd name="T103" fmla="*/ 502 h 650"/>
              <a:gd name="T104" fmla="*/ 983 w 1083"/>
              <a:gd name="T105" fmla="*/ 532 h 650"/>
              <a:gd name="T106" fmla="*/ 1007 w 1083"/>
              <a:gd name="T107" fmla="*/ 532 h 650"/>
              <a:gd name="T108" fmla="*/ 1048 w 1083"/>
              <a:gd name="T109" fmla="*/ 568 h 650"/>
              <a:gd name="T110" fmla="*/ 1083 w 1083"/>
              <a:gd name="T111" fmla="*/ 552 h 650"/>
              <a:gd name="T112" fmla="*/ 932 w 1083"/>
              <a:gd name="T113" fmla="*/ 494 h 650"/>
              <a:gd name="T114" fmla="*/ 974 w 1083"/>
              <a:gd name="T115" fmla="*/ 527 h 650"/>
              <a:gd name="T116" fmla="*/ 255 w 1083"/>
              <a:gd name="T117" fmla="*/ 642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083" h="650">
                <a:moveTo>
                  <a:pt x="329" y="267"/>
                </a:moveTo>
                <a:cubicBezTo>
                  <a:pt x="332" y="268"/>
                  <a:pt x="332" y="270"/>
                  <a:pt x="336" y="270"/>
                </a:cubicBezTo>
                <a:cubicBezTo>
                  <a:pt x="337" y="268"/>
                  <a:pt x="339" y="267"/>
                  <a:pt x="340" y="264"/>
                </a:cubicBezTo>
                <a:cubicBezTo>
                  <a:pt x="336" y="260"/>
                  <a:pt x="327" y="261"/>
                  <a:pt x="325" y="254"/>
                </a:cubicBezTo>
                <a:cubicBezTo>
                  <a:pt x="322" y="254"/>
                  <a:pt x="321" y="252"/>
                  <a:pt x="320" y="251"/>
                </a:cubicBezTo>
                <a:cubicBezTo>
                  <a:pt x="320" y="246"/>
                  <a:pt x="319" y="244"/>
                  <a:pt x="318" y="241"/>
                </a:cubicBezTo>
                <a:cubicBezTo>
                  <a:pt x="315" y="240"/>
                  <a:pt x="310" y="241"/>
                  <a:pt x="306" y="243"/>
                </a:cubicBezTo>
                <a:cubicBezTo>
                  <a:pt x="303" y="240"/>
                  <a:pt x="299" y="238"/>
                  <a:pt x="296" y="235"/>
                </a:cubicBezTo>
                <a:cubicBezTo>
                  <a:pt x="296" y="234"/>
                  <a:pt x="298" y="230"/>
                  <a:pt x="296" y="230"/>
                </a:cubicBezTo>
                <a:cubicBezTo>
                  <a:pt x="292" y="234"/>
                  <a:pt x="283" y="248"/>
                  <a:pt x="294" y="250"/>
                </a:cubicBezTo>
                <a:cubicBezTo>
                  <a:pt x="295" y="250"/>
                  <a:pt x="296" y="250"/>
                  <a:pt x="296" y="250"/>
                </a:cubicBezTo>
                <a:cubicBezTo>
                  <a:pt x="298" y="249"/>
                  <a:pt x="299" y="248"/>
                  <a:pt x="302" y="248"/>
                </a:cubicBezTo>
                <a:cubicBezTo>
                  <a:pt x="306" y="251"/>
                  <a:pt x="312" y="254"/>
                  <a:pt x="311" y="261"/>
                </a:cubicBezTo>
                <a:cubicBezTo>
                  <a:pt x="315" y="262"/>
                  <a:pt x="318" y="267"/>
                  <a:pt x="317" y="272"/>
                </a:cubicBezTo>
                <a:cubicBezTo>
                  <a:pt x="322" y="276"/>
                  <a:pt x="322" y="266"/>
                  <a:pt x="329" y="267"/>
                </a:cubicBezTo>
                <a:close/>
                <a:moveTo>
                  <a:pt x="327" y="385"/>
                </a:moveTo>
                <a:cubicBezTo>
                  <a:pt x="328" y="386"/>
                  <a:pt x="328" y="388"/>
                  <a:pt x="328" y="391"/>
                </a:cubicBezTo>
                <a:cubicBezTo>
                  <a:pt x="334" y="395"/>
                  <a:pt x="337" y="401"/>
                  <a:pt x="344" y="403"/>
                </a:cubicBezTo>
                <a:cubicBezTo>
                  <a:pt x="346" y="405"/>
                  <a:pt x="347" y="406"/>
                  <a:pt x="348" y="409"/>
                </a:cubicBezTo>
                <a:cubicBezTo>
                  <a:pt x="354" y="409"/>
                  <a:pt x="354" y="403"/>
                  <a:pt x="362" y="405"/>
                </a:cubicBezTo>
                <a:cubicBezTo>
                  <a:pt x="361" y="404"/>
                  <a:pt x="362" y="404"/>
                  <a:pt x="362" y="403"/>
                </a:cubicBezTo>
                <a:cubicBezTo>
                  <a:pt x="358" y="400"/>
                  <a:pt x="361" y="394"/>
                  <a:pt x="362" y="389"/>
                </a:cubicBezTo>
                <a:cubicBezTo>
                  <a:pt x="360" y="388"/>
                  <a:pt x="359" y="386"/>
                  <a:pt x="355" y="387"/>
                </a:cubicBezTo>
                <a:cubicBezTo>
                  <a:pt x="355" y="385"/>
                  <a:pt x="354" y="384"/>
                  <a:pt x="355" y="382"/>
                </a:cubicBezTo>
                <a:cubicBezTo>
                  <a:pt x="349" y="385"/>
                  <a:pt x="342" y="380"/>
                  <a:pt x="339" y="387"/>
                </a:cubicBezTo>
                <a:cubicBezTo>
                  <a:pt x="336" y="385"/>
                  <a:pt x="330" y="382"/>
                  <a:pt x="327" y="385"/>
                </a:cubicBezTo>
                <a:close/>
                <a:moveTo>
                  <a:pt x="652" y="391"/>
                </a:moveTo>
                <a:cubicBezTo>
                  <a:pt x="649" y="391"/>
                  <a:pt x="648" y="393"/>
                  <a:pt x="649" y="394"/>
                </a:cubicBezTo>
                <a:cubicBezTo>
                  <a:pt x="651" y="394"/>
                  <a:pt x="652" y="393"/>
                  <a:pt x="652" y="391"/>
                </a:cubicBezTo>
                <a:close/>
                <a:moveTo>
                  <a:pt x="696" y="430"/>
                </a:moveTo>
                <a:cubicBezTo>
                  <a:pt x="698" y="425"/>
                  <a:pt x="701" y="417"/>
                  <a:pt x="696" y="415"/>
                </a:cubicBezTo>
                <a:cubicBezTo>
                  <a:pt x="693" y="420"/>
                  <a:pt x="691" y="427"/>
                  <a:pt x="696" y="430"/>
                </a:cubicBezTo>
                <a:close/>
                <a:moveTo>
                  <a:pt x="710" y="423"/>
                </a:moveTo>
                <a:cubicBezTo>
                  <a:pt x="709" y="418"/>
                  <a:pt x="704" y="421"/>
                  <a:pt x="706" y="425"/>
                </a:cubicBezTo>
                <a:cubicBezTo>
                  <a:pt x="703" y="426"/>
                  <a:pt x="704" y="428"/>
                  <a:pt x="702" y="431"/>
                </a:cubicBezTo>
                <a:cubicBezTo>
                  <a:pt x="700" y="435"/>
                  <a:pt x="693" y="436"/>
                  <a:pt x="695" y="439"/>
                </a:cubicBezTo>
                <a:cubicBezTo>
                  <a:pt x="694" y="439"/>
                  <a:pt x="694" y="440"/>
                  <a:pt x="693" y="440"/>
                </a:cubicBezTo>
                <a:cubicBezTo>
                  <a:pt x="693" y="441"/>
                  <a:pt x="693" y="443"/>
                  <a:pt x="693" y="444"/>
                </a:cubicBezTo>
                <a:cubicBezTo>
                  <a:pt x="697" y="444"/>
                  <a:pt x="699" y="443"/>
                  <a:pt x="700" y="441"/>
                </a:cubicBezTo>
                <a:cubicBezTo>
                  <a:pt x="702" y="443"/>
                  <a:pt x="704" y="439"/>
                  <a:pt x="702" y="437"/>
                </a:cubicBezTo>
                <a:cubicBezTo>
                  <a:pt x="703" y="436"/>
                  <a:pt x="703" y="437"/>
                  <a:pt x="704" y="437"/>
                </a:cubicBezTo>
                <a:cubicBezTo>
                  <a:pt x="703" y="430"/>
                  <a:pt x="712" y="429"/>
                  <a:pt x="712" y="422"/>
                </a:cubicBezTo>
                <a:cubicBezTo>
                  <a:pt x="711" y="422"/>
                  <a:pt x="711" y="423"/>
                  <a:pt x="710" y="423"/>
                </a:cubicBezTo>
                <a:close/>
                <a:moveTo>
                  <a:pt x="240" y="483"/>
                </a:moveTo>
                <a:cubicBezTo>
                  <a:pt x="242" y="482"/>
                  <a:pt x="245" y="482"/>
                  <a:pt x="246" y="478"/>
                </a:cubicBezTo>
                <a:cubicBezTo>
                  <a:pt x="243" y="480"/>
                  <a:pt x="239" y="477"/>
                  <a:pt x="238" y="479"/>
                </a:cubicBezTo>
                <a:cubicBezTo>
                  <a:pt x="237" y="482"/>
                  <a:pt x="241" y="481"/>
                  <a:pt x="240" y="483"/>
                </a:cubicBezTo>
                <a:close/>
                <a:moveTo>
                  <a:pt x="248" y="509"/>
                </a:moveTo>
                <a:cubicBezTo>
                  <a:pt x="249" y="508"/>
                  <a:pt x="251" y="508"/>
                  <a:pt x="251" y="506"/>
                </a:cubicBezTo>
                <a:cubicBezTo>
                  <a:pt x="250" y="505"/>
                  <a:pt x="247" y="505"/>
                  <a:pt x="245" y="503"/>
                </a:cubicBezTo>
                <a:cubicBezTo>
                  <a:pt x="244" y="505"/>
                  <a:pt x="246" y="507"/>
                  <a:pt x="248" y="509"/>
                </a:cubicBezTo>
                <a:close/>
                <a:moveTo>
                  <a:pt x="428" y="592"/>
                </a:moveTo>
                <a:cubicBezTo>
                  <a:pt x="426" y="592"/>
                  <a:pt x="427" y="593"/>
                  <a:pt x="426" y="593"/>
                </a:cubicBezTo>
                <a:cubicBezTo>
                  <a:pt x="426" y="593"/>
                  <a:pt x="425" y="592"/>
                  <a:pt x="425" y="591"/>
                </a:cubicBezTo>
                <a:cubicBezTo>
                  <a:pt x="418" y="591"/>
                  <a:pt x="419" y="600"/>
                  <a:pt x="420" y="603"/>
                </a:cubicBezTo>
                <a:cubicBezTo>
                  <a:pt x="421" y="603"/>
                  <a:pt x="421" y="601"/>
                  <a:pt x="422" y="600"/>
                </a:cubicBezTo>
                <a:cubicBezTo>
                  <a:pt x="424" y="602"/>
                  <a:pt x="425" y="603"/>
                  <a:pt x="427" y="604"/>
                </a:cubicBezTo>
                <a:cubicBezTo>
                  <a:pt x="427" y="603"/>
                  <a:pt x="427" y="601"/>
                  <a:pt x="429" y="601"/>
                </a:cubicBezTo>
                <a:cubicBezTo>
                  <a:pt x="429" y="599"/>
                  <a:pt x="427" y="598"/>
                  <a:pt x="427" y="596"/>
                </a:cubicBezTo>
                <a:cubicBezTo>
                  <a:pt x="428" y="597"/>
                  <a:pt x="430" y="599"/>
                  <a:pt x="431" y="600"/>
                </a:cubicBezTo>
                <a:cubicBezTo>
                  <a:pt x="432" y="599"/>
                  <a:pt x="433" y="596"/>
                  <a:pt x="432" y="594"/>
                </a:cubicBezTo>
                <a:cubicBezTo>
                  <a:pt x="430" y="595"/>
                  <a:pt x="428" y="594"/>
                  <a:pt x="428" y="592"/>
                </a:cubicBezTo>
                <a:close/>
                <a:moveTo>
                  <a:pt x="11" y="620"/>
                </a:moveTo>
                <a:cubicBezTo>
                  <a:pt x="13" y="620"/>
                  <a:pt x="15" y="621"/>
                  <a:pt x="15" y="618"/>
                </a:cubicBezTo>
                <a:cubicBezTo>
                  <a:pt x="12" y="618"/>
                  <a:pt x="11" y="617"/>
                  <a:pt x="10" y="616"/>
                </a:cubicBezTo>
                <a:cubicBezTo>
                  <a:pt x="9" y="615"/>
                  <a:pt x="9" y="614"/>
                  <a:pt x="8" y="612"/>
                </a:cubicBezTo>
                <a:cubicBezTo>
                  <a:pt x="5" y="612"/>
                  <a:pt x="3" y="609"/>
                  <a:pt x="0" y="612"/>
                </a:cubicBezTo>
                <a:cubicBezTo>
                  <a:pt x="2" y="614"/>
                  <a:pt x="3" y="617"/>
                  <a:pt x="5" y="619"/>
                </a:cubicBezTo>
                <a:cubicBezTo>
                  <a:pt x="4" y="620"/>
                  <a:pt x="3" y="619"/>
                  <a:pt x="1" y="619"/>
                </a:cubicBezTo>
                <a:cubicBezTo>
                  <a:pt x="1" y="620"/>
                  <a:pt x="0" y="620"/>
                  <a:pt x="0" y="621"/>
                </a:cubicBezTo>
                <a:cubicBezTo>
                  <a:pt x="3" y="621"/>
                  <a:pt x="2" y="625"/>
                  <a:pt x="5" y="626"/>
                </a:cubicBezTo>
                <a:cubicBezTo>
                  <a:pt x="5" y="624"/>
                  <a:pt x="5" y="623"/>
                  <a:pt x="6" y="623"/>
                </a:cubicBezTo>
                <a:cubicBezTo>
                  <a:pt x="9" y="623"/>
                  <a:pt x="9" y="620"/>
                  <a:pt x="11" y="620"/>
                </a:cubicBezTo>
                <a:close/>
                <a:moveTo>
                  <a:pt x="312" y="616"/>
                </a:moveTo>
                <a:cubicBezTo>
                  <a:pt x="312" y="615"/>
                  <a:pt x="314" y="615"/>
                  <a:pt x="313" y="613"/>
                </a:cubicBezTo>
                <a:cubicBezTo>
                  <a:pt x="310" y="613"/>
                  <a:pt x="309" y="613"/>
                  <a:pt x="308" y="614"/>
                </a:cubicBezTo>
                <a:cubicBezTo>
                  <a:pt x="308" y="616"/>
                  <a:pt x="310" y="617"/>
                  <a:pt x="308" y="619"/>
                </a:cubicBezTo>
                <a:cubicBezTo>
                  <a:pt x="307" y="616"/>
                  <a:pt x="304" y="617"/>
                  <a:pt x="304" y="614"/>
                </a:cubicBezTo>
                <a:cubicBezTo>
                  <a:pt x="299" y="612"/>
                  <a:pt x="296" y="617"/>
                  <a:pt x="298" y="621"/>
                </a:cubicBezTo>
                <a:cubicBezTo>
                  <a:pt x="300" y="621"/>
                  <a:pt x="301" y="620"/>
                  <a:pt x="302" y="622"/>
                </a:cubicBezTo>
                <a:cubicBezTo>
                  <a:pt x="304" y="621"/>
                  <a:pt x="307" y="620"/>
                  <a:pt x="310" y="621"/>
                </a:cubicBezTo>
                <a:cubicBezTo>
                  <a:pt x="311" y="620"/>
                  <a:pt x="312" y="619"/>
                  <a:pt x="315" y="619"/>
                </a:cubicBezTo>
                <a:cubicBezTo>
                  <a:pt x="315" y="616"/>
                  <a:pt x="313" y="617"/>
                  <a:pt x="312" y="616"/>
                </a:cubicBezTo>
                <a:close/>
                <a:moveTo>
                  <a:pt x="372" y="618"/>
                </a:moveTo>
                <a:cubicBezTo>
                  <a:pt x="370" y="621"/>
                  <a:pt x="376" y="625"/>
                  <a:pt x="379" y="624"/>
                </a:cubicBezTo>
                <a:cubicBezTo>
                  <a:pt x="379" y="623"/>
                  <a:pt x="378" y="621"/>
                  <a:pt x="378" y="620"/>
                </a:cubicBezTo>
                <a:cubicBezTo>
                  <a:pt x="375" y="621"/>
                  <a:pt x="376" y="617"/>
                  <a:pt x="372" y="618"/>
                </a:cubicBezTo>
                <a:close/>
                <a:moveTo>
                  <a:pt x="29" y="623"/>
                </a:moveTo>
                <a:cubicBezTo>
                  <a:pt x="29" y="620"/>
                  <a:pt x="28" y="619"/>
                  <a:pt x="26" y="619"/>
                </a:cubicBezTo>
                <a:cubicBezTo>
                  <a:pt x="24" y="620"/>
                  <a:pt x="24" y="622"/>
                  <a:pt x="22" y="623"/>
                </a:cubicBezTo>
                <a:cubicBezTo>
                  <a:pt x="18" y="622"/>
                  <a:pt x="16" y="625"/>
                  <a:pt x="13" y="622"/>
                </a:cubicBezTo>
                <a:cubicBezTo>
                  <a:pt x="12" y="622"/>
                  <a:pt x="10" y="622"/>
                  <a:pt x="10" y="623"/>
                </a:cubicBezTo>
                <a:cubicBezTo>
                  <a:pt x="10" y="624"/>
                  <a:pt x="10" y="625"/>
                  <a:pt x="11" y="626"/>
                </a:cubicBezTo>
                <a:cubicBezTo>
                  <a:pt x="12" y="627"/>
                  <a:pt x="12" y="625"/>
                  <a:pt x="13" y="624"/>
                </a:cubicBezTo>
                <a:cubicBezTo>
                  <a:pt x="13" y="626"/>
                  <a:pt x="16" y="625"/>
                  <a:pt x="18" y="626"/>
                </a:cubicBezTo>
                <a:cubicBezTo>
                  <a:pt x="19" y="627"/>
                  <a:pt x="19" y="628"/>
                  <a:pt x="20" y="629"/>
                </a:cubicBezTo>
                <a:cubicBezTo>
                  <a:pt x="22" y="628"/>
                  <a:pt x="22" y="629"/>
                  <a:pt x="24" y="629"/>
                </a:cubicBezTo>
                <a:cubicBezTo>
                  <a:pt x="25" y="627"/>
                  <a:pt x="26" y="623"/>
                  <a:pt x="29" y="623"/>
                </a:cubicBezTo>
                <a:close/>
                <a:moveTo>
                  <a:pt x="53" y="629"/>
                </a:moveTo>
                <a:cubicBezTo>
                  <a:pt x="53" y="627"/>
                  <a:pt x="53" y="627"/>
                  <a:pt x="55" y="627"/>
                </a:cubicBezTo>
                <a:cubicBezTo>
                  <a:pt x="54" y="615"/>
                  <a:pt x="43" y="628"/>
                  <a:pt x="53" y="629"/>
                </a:cubicBezTo>
                <a:close/>
                <a:moveTo>
                  <a:pt x="45" y="631"/>
                </a:moveTo>
                <a:cubicBezTo>
                  <a:pt x="46" y="627"/>
                  <a:pt x="39" y="630"/>
                  <a:pt x="38" y="627"/>
                </a:cubicBezTo>
                <a:cubicBezTo>
                  <a:pt x="41" y="627"/>
                  <a:pt x="41" y="624"/>
                  <a:pt x="41" y="622"/>
                </a:cubicBezTo>
                <a:cubicBezTo>
                  <a:pt x="38" y="623"/>
                  <a:pt x="38" y="622"/>
                  <a:pt x="35" y="622"/>
                </a:cubicBezTo>
                <a:cubicBezTo>
                  <a:pt x="33" y="623"/>
                  <a:pt x="34" y="627"/>
                  <a:pt x="32" y="627"/>
                </a:cubicBezTo>
                <a:cubicBezTo>
                  <a:pt x="32" y="626"/>
                  <a:pt x="31" y="626"/>
                  <a:pt x="30" y="626"/>
                </a:cubicBezTo>
                <a:cubicBezTo>
                  <a:pt x="29" y="627"/>
                  <a:pt x="29" y="628"/>
                  <a:pt x="29" y="629"/>
                </a:cubicBezTo>
                <a:cubicBezTo>
                  <a:pt x="27" y="630"/>
                  <a:pt x="25" y="632"/>
                  <a:pt x="24" y="634"/>
                </a:cubicBezTo>
                <a:cubicBezTo>
                  <a:pt x="25" y="634"/>
                  <a:pt x="25" y="634"/>
                  <a:pt x="26" y="635"/>
                </a:cubicBezTo>
                <a:cubicBezTo>
                  <a:pt x="28" y="635"/>
                  <a:pt x="27" y="633"/>
                  <a:pt x="29" y="633"/>
                </a:cubicBezTo>
                <a:cubicBezTo>
                  <a:pt x="29" y="634"/>
                  <a:pt x="29" y="634"/>
                  <a:pt x="29" y="635"/>
                </a:cubicBezTo>
                <a:cubicBezTo>
                  <a:pt x="31" y="635"/>
                  <a:pt x="31" y="636"/>
                  <a:pt x="32" y="636"/>
                </a:cubicBezTo>
                <a:cubicBezTo>
                  <a:pt x="33" y="632"/>
                  <a:pt x="38" y="636"/>
                  <a:pt x="38" y="633"/>
                </a:cubicBezTo>
                <a:cubicBezTo>
                  <a:pt x="39" y="635"/>
                  <a:pt x="42" y="635"/>
                  <a:pt x="44" y="635"/>
                </a:cubicBezTo>
                <a:cubicBezTo>
                  <a:pt x="44" y="634"/>
                  <a:pt x="45" y="633"/>
                  <a:pt x="45" y="632"/>
                </a:cubicBezTo>
                <a:cubicBezTo>
                  <a:pt x="46" y="633"/>
                  <a:pt x="46" y="634"/>
                  <a:pt x="46" y="635"/>
                </a:cubicBezTo>
                <a:cubicBezTo>
                  <a:pt x="49" y="635"/>
                  <a:pt x="49" y="634"/>
                  <a:pt x="51" y="635"/>
                </a:cubicBezTo>
                <a:cubicBezTo>
                  <a:pt x="51" y="634"/>
                  <a:pt x="51" y="633"/>
                  <a:pt x="53" y="634"/>
                </a:cubicBezTo>
                <a:cubicBezTo>
                  <a:pt x="53" y="633"/>
                  <a:pt x="53" y="632"/>
                  <a:pt x="53" y="630"/>
                </a:cubicBezTo>
                <a:cubicBezTo>
                  <a:pt x="49" y="631"/>
                  <a:pt x="47" y="628"/>
                  <a:pt x="45" y="631"/>
                </a:cubicBezTo>
                <a:close/>
                <a:moveTo>
                  <a:pt x="113" y="644"/>
                </a:moveTo>
                <a:cubicBezTo>
                  <a:pt x="111" y="640"/>
                  <a:pt x="101" y="641"/>
                  <a:pt x="99" y="638"/>
                </a:cubicBezTo>
                <a:cubicBezTo>
                  <a:pt x="99" y="637"/>
                  <a:pt x="97" y="636"/>
                  <a:pt x="98" y="636"/>
                </a:cubicBezTo>
                <a:cubicBezTo>
                  <a:pt x="101" y="637"/>
                  <a:pt x="102" y="635"/>
                  <a:pt x="104" y="634"/>
                </a:cubicBezTo>
                <a:cubicBezTo>
                  <a:pt x="104" y="630"/>
                  <a:pt x="102" y="630"/>
                  <a:pt x="101" y="627"/>
                </a:cubicBezTo>
                <a:cubicBezTo>
                  <a:pt x="98" y="627"/>
                  <a:pt x="96" y="626"/>
                  <a:pt x="95" y="629"/>
                </a:cubicBezTo>
                <a:cubicBezTo>
                  <a:pt x="95" y="628"/>
                  <a:pt x="93" y="628"/>
                  <a:pt x="92" y="629"/>
                </a:cubicBezTo>
                <a:cubicBezTo>
                  <a:pt x="92" y="631"/>
                  <a:pt x="95" y="631"/>
                  <a:pt x="96" y="633"/>
                </a:cubicBezTo>
                <a:cubicBezTo>
                  <a:pt x="92" y="633"/>
                  <a:pt x="89" y="632"/>
                  <a:pt x="85" y="635"/>
                </a:cubicBezTo>
                <a:cubicBezTo>
                  <a:pt x="84" y="633"/>
                  <a:pt x="81" y="635"/>
                  <a:pt x="79" y="632"/>
                </a:cubicBezTo>
                <a:cubicBezTo>
                  <a:pt x="79" y="634"/>
                  <a:pt x="76" y="632"/>
                  <a:pt x="75" y="634"/>
                </a:cubicBezTo>
                <a:cubicBezTo>
                  <a:pt x="74" y="632"/>
                  <a:pt x="69" y="631"/>
                  <a:pt x="68" y="633"/>
                </a:cubicBezTo>
                <a:cubicBezTo>
                  <a:pt x="75" y="637"/>
                  <a:pt x="85" y="638"/>
                  <a:pt x="90" y="640"/>
                </a:cubicBezTo>
                <a:cubicBezTo>
                  <a:pt x="93" y="636"/>
                  <a:pt x="100" y="641"/>
                  <a:pt x="102" y="645"/>
                </a:cubicBezTo>
                <a:cubicBezTo>
                  <a:pt x="110" y="646"/>
                  <a:pt x="113" y="649"/>
                  <a:pt x="124" y="650"/>
                </a:cubicBezTo>
                <a:cubicBezTo>
                  <a:pt x="122" y="646"/>
                  <a:pt x="115" y="646"/>
                  <a:pt x="113" y="644"/>
                </a:cubicBezTo>
                <a:close/>
                <a:moveTo>
                  <a:pt x="256" y="630"/>
                </a:moveTo>
                <a:cubicBezTo>
                  <a:pt x="254" y="630"/>
                  <a:pt x="252" y="630"/>
                  <a:pt x="252" y="627"/>
                </a:cubicBezTo>
                <a:cubicBezTo>
                  <a:pt x="244" y="625"/>
                  <a:pt x="237" y="632"/>
                  <a:pt x="240" y="636"/>
                </a:cubicBezTo>
                <a:cubicBezTo>
                  <a:pt x="238" y="635"/>
                  <a:pt x="236" y="636"/>
                  <a:pt x="234" y="634"/>
                </a:cubicBezTo>
                <a:cubicBezTo>
                  <a:pt x="233" y="637"/>
                  <a:pt x="226" y="637"/>
                  <a:pt x="229" y="642"/>
                </a:cubicBezTo>
                <a:cubicBezTo>
                  <a:pt x="226" y="642"/>
                  <a:pt x="226" y="644"/>
                  <a:pt x="225" y="645"/>
                </a:cubicBezTo>
                <a:cubicBezTo>
                  <a:pt x="223" y="643"/>
                  <a:pt x="223" y="649"/>
                  <a:pt x="220" y="646"/>
                </a:cubicBezTo>
                <a:cubicBezTo>
                  <a:pt x="220" y="649"/>
                  <a:pt x="219" y="646"/>
                  <a:pt x="218" y="649"/>
                </a:cubicBezTo>
                <a:cubicBezTo>
                  <a:pt x="223" y="649"/>
                  <a:pt x="225" y="647"/>
                  <a:pt x="229" y="648"/>
                </a:cubicBezTo>
                <a:cubicBezTo>
                  <a:pt x="228" y="646"/>
                  <a:pt x="232" y="645"/>
                  <a:pt x="236" y="645"/>
                </a:cubicBezTo>
                <a:cubicBezTo>
                  <a:pt x="239" y="639"/>
                  <a:pt x="247" y="638"/>
                  <a:pt x="254" y="636"/>
                </a:cubicBezTo>
                <a:cubicBezTo>
                  <a:pt x="253" y="632"/>
                  <a:pt x="257" y="633"/>
                  <a:pt x="256" y="630"/>
                </a:cubicBezTo>
                <a:close/>
                <a:moveTo>
                  <a:pt x="199" y="641"/>
                </a:moveTo>
                <a:cubicBezTo>
                  <a:pt x="196" y="643"/>
                  <a:pt x="200" y="647"/>
                  <a:pt x="202" y="644"/>
                </a:cubicBezTo>
                <a:cubicBezTo>
                  <a:pt x="203" y="645"/>
                  <a:pt x="203" y="647"/>
                  <a:pt x="205" y="647"/>
                </a:cubicBezTo>
                <a:cubicBezTo>
                  <a:pt x="206" y="646"/>
                  <a:pt x="208" y="645"/>
                  <a:pt x="207" y="643"/>
                </a:cubicBezTo>
                <a:cubicBezTo>
                  <a:pt x="205" y="640"/>
                  <a:pt x="203" y="642"/>
                  <a:pt x="199" y="641"/>
                </a:cubicBezTo>
                <a:close/>
                <a:moveTo>
                  <a:pt x="140" y="642"/>
                </a:moveTo>
                <a:cubicBezTo>
                  <a:pt x="136" y="641"/>
                  <a:pt x="133" y="642"/>
                  <a:pt x="132" y="646"/>
                </a:cubicBezTo>
                <a:cubicBezTo>
                  <a:pt x="135" y="648"/>
                  <a:pt x="139" y="647"/>
                  <a:pt x="142" y="646"/>
                </a:cubicBezTo>
                <a:cubicBezTo>
                  <a:pt x="143" y="643"/>
                  <a:pt x="140" y="644"/>
                  <a:pt x="140" y="642"/>
                </a:cubicBezTo>
                <a:close/>
                <a:moveTo>
                  <a:pt x="176" y="647"/>
                </a:moveTo>
                <a:cubicBezTo>
                  <a:pt x="178" y="649"/>
                  <a:pt x="182" y="647"/>
                  <a:pt x="185" y="646"/>
                </a:cubicBezTo>
                <a:cubicBezTo>
                  <a:pt x="185" y="639"/>
                  <a:pt x="177" y="643"/>
                  <a:pt x="176" y="647"/>
                </a:cubicBezTo>
                <a:close/>
                <a:moveTo>
                  <a:pt x="168" y="645"/>
                </a:moveTo>
                <a:cubicBezTo>
                  <a:pt x="166" y="645"/>
                  <a:pt x="164" y="646"/>
                  <a:pt x="165" y="648"/>
                </a:cubicBezTo>
                <a:cubicBezTo>
                  <a:pt x="166" y="648"/>
                  <a:pt x="166" y="649"/>
                  <a:pt x="168" y="649"/>
                </a:cubicBezTo>
                <a:cubicBezTo>
                  <a:pt x="168" y="648"/>
                  <a:pt x="168" y="648"/>
                  <a:pt x="169" y="648"/>
                </a:cubicBezTo>
                <a:cubicBezTo>
                  <a:pt x="169" y="646"/>
                  <a:pt x="168" y="646"/>
                  <a:pt x="168" y="645"/>
                </a:cubicBezTo>
                <a:close/>
                <a:moveTo>
                  <a:pt x="614" y="497"/>
                </a:moveTo>
                <a:cubicBezTo>
                  <a:pt x="614" y="499"/>
                  <a:pt x="613" y="499"/>
                  <a:pt x="612" y="498"/>
                </a:cubicBezTo>
                <a:cubicBezTo>
                  <a:pt x="613" y="498"/>
                  <a:pt x="612" y="497"/>
                  <a:pt x="613" y="496"/>
                </a:cubicBezTo>
                <a:cubicBezTo>
                  <a:pt x="611" y="494"/>
                  <a:pt x="611" y="497"/>
                  <a:pt x="610" y="497"/>
                </a:cubicBezTo>
                <a:cubicBezTo>
                  <a:pt x="610" y="496"/>
                  <a:pt x="609" y="495"/>
                  <a:pt x="608" y="494"/>
                </a:cubicBezTo>
                <a:cubicBezTo>
                  <a:pt x="608" y="495"/>
                  <a:pt x="608" y="494"/>
                  <a:pt x="607" y="494"/>
                </a:cubicBezTo>
                <a:cubicBezTo>
                  <a:pt x="606" y="494"/>
                  <a:pt x="607" y="496"/>
                  <a:pt x="606" y="496"/>
                </a:cubicBezTo>
                <a:cubicBezTo>
                  <a:pt x="605" y="496"/>
                  <a:pt x="605" y="495"/>
                  <a:pt x="605" y="494"/>
                </a:cubicBezTo>
                <a:cubicBezTo>
                  <a:pt x="607" y="492"/>
                  <a:pt x="609" y="491"/>
                  <a:pt x="608" y="486"/>
                </a:cubicBezTo>
                <a:cubicBezTo>
                  <a:pt x="605" y="487"/>
                  <a:pt x="600" y="485"/>
                  <a:pt x="601" y="492"/>
                </a:cubicBezTo>
                <a:cubicBezTo>
                  <a:pt x="599" y="493"/>
                  <a:pt x="598" y="495"/>
                  <a:pt x="596" y="495"/>
                </a:cubicBezTo>
                <a:cubicBezTo>
                  <a:pt x="596" y="496"/>
                  <a:pt x="597" y="496"/>
                  <a:pt x="597" y="497"/>
                </a:cubicBezTo>
                <a:cubicBezTo>
                  <a:pt x="594" y="496"/>
                  <a:pt x="596" y="499"/>
                  <a:pt x="595" y="499"/>
                </a:cubicBezTo>
                <a:cubicBezTo>
                  <a:pt x="595" y="498"/>
                  <a:pt x="594" y="498"/>
                  <a:pt x="593" y="498"/>
                </a:cubicBezTo>
                <a:cubicBezTo>
                  <a:pt x="591" y="499"/>
                  <a:pt x="592" y="501"/>
                  <a:pt x="592" y="502"/>
                </a:cubicBezTo>
                <a:cubicBezTo>
                  <a:pt x="589" y="501"/>
                  <a:pt x="587" y="506"/>
                  <a:pt x="585" y="508"/>
                </a:cubicBezTo>
                <a:cubicBezTo>
                  <a:pt x="587" y="509"/>
                  <a:pt x="592" y="509"/>
                  <a:pt x="591" y="511"/>
                </a:cubicBezTo>
                <a:cubicBezTo>
                  <a:pt x="591" y="510"/>
                  <a:pt x="588" y="508"/>
                  <a:pt x="587" y="511"/>
                </a:cubicBezTo>
                <a:cubicBezTo>
                  <a:pt x="588" y="511"/>
                  <a:pt x="589" y="512"/>
                  <a:pt x="590" y="513"/>
                </a:cubicBezTo>
                <a:cubicBezTo>
                  <a:pt x="587" y="513"/>
                  <a:pt x="587" y="510"/>
                  <a:pt x="583" y="510"/>
                </a:cubicBezTo>
                <a:cubicBezTo>
                  <a:pt x="581" y="512"/>
                  <a:pt x="583" y="513"/>
                  <a:pt x="584" y="515"/>
                </a:cubicBezTo>
                <a:cubicBezTo>
                  <a:pt x="583" y="515"/>
                  <a:pt x="584" y="517"/>
                  <a:pt x="583" y="518"/>
                </a:cubicBezTo>
                <a:cubicBezTo>
                  <a:pt x="583" y="515"/>
                  <a:pt x="581" y="515"/>
                  <a:pt x="582" y="513"/>
                </a:cubicBezTo>
                <a:cubicBezTo>
                  <a:pt x="577" y="512"/>
                  <a:pt x="573" y="514"/>
                  <a:pt x="574" y="519"/>
                </a:cubicBezTo>
                <a:cubicBezTo>
                  <a:pt x="574" y="520"/>
                  <a:pt x="576" y="521"/>
                  <a:pt x="577" y="521"/>
                </a:cubicBezTo>
                <a:cubicBezTo>
                  <a:pt x="576" y="521"/>
                  <a:pt x="575" y="521"/>
                  <a:pt x="575" y="522"/>
                </a:cubicBezTo>
                <a:cubicBezTo>
                  <a:pt x="576" y="524"/>
                  <a:pt x="576" y="528"/>
                  <a:pt x="575" y="530"/>
                </a:cubicBezTo>
                <a:cubicBezTo>
                  <a:pt x="576" y="521"/>
                  <a:pt x="567" y="518"/>
                  <a:pt x="563" y="524"/>
                </a:cubicBezTo>
                <a:cubicBezTo>
                  <a:pt x="559" y="525"/>
                  <a:pt x="556" y="531"/>
                  <a:pt x="555" y="534"/>
                </a:cubicBezTo>
                <a:cubicBezTo>
                  <a:pt x="560" y="534"/>
                  <a:pt x="561" y="539"/>
                  <a:pt x="560" y="546"/>
                </a:cubicBezTo>
                <a:cubicBezTo>
                  <a:pt x="563" y="546"/>
                  <a:pt x="565" y="549"/>
                  <a:pt x="564" y="552"/>
                </a:cubicBezTo>
                <a:cubicBezTo>
                  <a:pt x="568" y="550"/>
                  <a:pt x="570" y="545"/>
                  <a:pt x="574" y="549"/>
                </a:cubicBezTo>
                <a:cubicBezTo>
                  <a:pt x="570" y="549"/>
                  <a:pt x="568" y="552"/>
                  <a:pt x="567" y="555"/>
                </a:cubicBezTo>
                <a:cubicBezTo>
                  <a:pt x="568" y="556"/>
                  <a:pt x="570" y="556"/>
                  <a:pt x="572" y="556"/>
                </a:cubicBezTo>
                <a:cubicBezTo>
                  <a:pt x="574" y="554"/>
                  <a:pt x="575" y="553"/>
                  <a:pt x="578" y="552"/>
                </a:cubicBezTo>
                <a:cubicBezTo>
                  <a:pt x="578" y="551"/>
                  <a:pt x="578" y="551"/>
                  <a:pt x="578" y="550"/>
                </a:cubicBezTo>
                <a:cubicBezTo>
                  <a:pt x="582" y="550"/>
                  <a:pt x="581" y="547"/>
                  <a:pt x="580" y="544"/>
                </a:cubicBezTo>
                <a:cubicBezTo>
                  <a:pt x="583" y="546"/>
                  <a:pt x="582" y="543"/>
                  <a:pt x="584" y="543"/>
                </a:cubicBezTo>
                <a:cubicBezTo>
                  <a:pt x="583" y="545"/>
                  <a:pt x="585" y="546"/>
                  <a:pt x="585" y="548"/>
                </a:cubicBezTo>
                <a:cubicBezTo>
                  <a:pt x="588" y="548"/>
                  <a:pt x="588" y="546"/>
                  <a:pt x="589" y="544"/>
                </a:cubicBezTo>
                <a:cubicBezTo>
                  <a:pt x="591" y="545"/>
                  <a:pt x="592" y="542"/>
                  <a:pt x="595" y="543"/>
                </a:cubicBezTo>
                <a:cubicBezTo>
                  <a:pt x="595" y="542"/>
                  <a:pt x="596" y="542"/>
                  <a:pt x="595" y="541"/>
                </a:cubicBezTo>
                <a:cubicBezTo>
                  <a:pt x="594" y="540"/>
                  <a:pt x="592" y="540"/>
                  <a:pt x="592" y="540"/>
                </a:cubicBezTo>
                <a:cubicBezTo>
                  <a:pt x="595" y="540"/>
                  <a:pt x="593" y="536"/>
                  <a:pt x="593" y="535"/>
                </a:cubicBezTo>
                <a:cubicBezTo>
                  <a:pt x="594" y="538"/>
                  <a:pt x="597" y="538"/>
                  <a:pt x="599" y="538"/>
                </a:cubicBezTo>
                <a:cubicBezTo>
                  <a:pt x="600" y="536"/>
                  <a:pt x="602" y="535"/>
                  <a:pt x="601" y="533"/>
                </a:cubicBezTo>
                <a:cubicBezTo>
                  <a:pt x="600" y="532"/>
                  <a:pt x="598" y="531"/>
                  <a:pt x="598" y="529"/>
                </a:cubicBezTo>
                <a:cubicBezTo>
                  <a:pt x="600" y="532"/>
                  <a:pt x="603" y="532"/>
                  <a:pt x="607" y="533"/>
                </a:cubicBezTo>
                <a:cubicBezTo>
                  <a:pt x="606" y="528"/>
                  <a:pt x="611" y="529"/>
                  <a:pt x="610" y="524"/>
                </a:cubicBezTo>
                <a:cubicBezTo>
                  <a:pt x="608" y="525"/>
                  <a:pt x="607" y="523"/>
                  <a:pt x="605" y="525"/>
                </a:cubicBezTo>
                <a:cubicBezTo>
                  <a:pt x="606" y="522"/>
                  <a:pt x="605" y="522"/>
                  <a:pt x="605" y="520"/>
                </a:cubicBezTo>
                <a:cubicBezTo>
                  <a:pt x="606" y="520"/>
                  <a:pt x="606" y="519"/>
                  <a:pt x="607" y="519"/>
                </a:cubicBezTo>
                <a:cubicBezTo>
                  <a:pt x="607" y="515"/>
                  <a:pt x="606" y="516"/>
                  <a:pt x="608" y="513"/>
                </a:cubicBezTo>
                <a:cubicBezTo>
                  <a:pt x="607" y="513"/>
                  <a:pt x="606" y="513"/>
                  <a:pt x="606" y="511"/>
                </a:cubicBezTo>
                <a:cubicBezTo>
                  <a:pt x="603" y="513"/>
                  <a:pt x="601" y="513"/>
                  <a:pt x="598" y="515"/>
                </a:cubicBezTo>
                <a:cubicBezTo>
                  <a:pt x="599" y="513"/>
                  <a:pt x="597" y="513"/>
                  <a:pt x="595" y="511"/>
                </a:cubicBezTo>
                <a:cubicBezTo>
                  <a:pt x="602" y="511"/>
                  <a:pt x="602" y="505"/>
                  <a:pt x="608" y="507"/>
                </a:cubicBezTo>
                <a:cubicBezTo>
                  <a:pt x="609" y="507"/>
                  <a:pt x="608" y="505"/>
                  <a:pt x="609" y="504"/>
                </a:cubicBezTo>
                <a:cubicBezTo>
                  <a:pt x="610" y="505"/>
                  <a:pt x="611" y="506"/>
                  <a:pt x="613" y="506"/>
                </a:cubicBezTo>
                <a:cubicBezTo>
                  <a:pt x="613" y="504"/>
                  <a:pt x="614" y="504"/>
                  <a:pt x="615" y="503"/>
                </a:cubicBezTo>
                <a:cubicBezTo>
                  <a:pt x="615" y="501"/>
                  <a:pt x="616" y="498"/>
                  <a:pt x="614" y="497"/>
                </a:cubicBezTo>
                <a:close/>
                <a:moveTo>
                  <a:pt x="1041" y="573"/>
                </a:moveTo>
                <a:cubicBezTo>
                  <a:pt x="1043" y="571"/>
                  <a:pt x="1042" y="567"/>
                  <a:pt x="1040" y="564"/>
                </a:cubicBezTo>
                <a:cubicBezTo>
                  <a:pt x="1038" y="564"/>
                  <a:pt x="1039" y="564"/>
                  <a:pt x="1037" y="564"/>
                </a:cubicBezTo>
                <a:cubicBezTo>
                  <a:pt x="1036" y="560"/>
                  <a:pt x="1032" y="559"/>
                  <a:pt x="1030" y="557"/>
                </a:cubicBezTo>
                <a:cubicBezTo>
                  <a:pt x="1032" y="558"/>
                  <a:pt x="1034" y="559"/>
                  <a:pt x="1036" y="559"/>
                </a:cubicBezTo>
                <a:cubicBezTo>
                  <a:pt x="1036" y="556"/>
                  <a:pt x="1033" y="556"/>
                  <a:pt x="1031" y="555"/>
                </a:cubicBezTo>
                <a:cubicBezTo>
                  <a:pt x="1027" y="549"/>
                  <a:pt x="1021" y="540"/>
                  <a:pt x="1013" y="541"/>
                </a:cubicBezTo>
                <a:cubicBezTo>
                  <a:pt x="1011" y="538"/>
                  <a:pt x="1009" y="534"/>
                  <a:pt x="1006" y="531"/>
                </a:cubicBezTo>
                <a:cubicBezTo>
                  <a:pt x="1002" y="531"/>
                  <a:pt x="1000" y="533"/>
                  <a:pt x="996" y="532"/>
                </a:cubicBezTo>
                <a:cubicBezTo>
                  <a:pt x="994" y="537"/>
                  <a:pt x="998" y="540"/>
                  <a:pt x="1001" y="540"/>
                </a:cubicBezTo>
                <a:cubicBezTo>
                  <a:pt x="1000" y="541"/>
                  <a:pt x="999" y="540"/>
                  <a:pt x="998" y="540"/>
                </a:cubicBezTo>
                <a:cubicBezTo>
                  <a:pt x="998" y="544"/>
                  <a:pt x="995" y="546"/>
                  <a:pt x="995" y="550"/>
                </a:cubicBezTo>
                <a:cubicBezTo>
                  <a:pt x="997" y="550"/>
                  <a:pt x="998" y="551"/>
                  <a:pt x="999" y="551"/>
                </a:cubicBezTo>
                <a:cubicBezTo>
                  <a:pt x="1001" y="548"/>
                  <a:pt x="1003" y="544"/>
                  <a:pt x="1006" y="545"/>
                </a:cubicBezTo>
                <a:cubicBezTo>
                  <a:pt x="1007" y="547"/>
                  <a:pt x="1005" y="549"/>
                  <a:pt x="1006" y="552"/>
                </a:cubicBezTo>
                <a:cubicBezTo>
                  <a:pt x="1004" y="553"/>
                  <a:pt x="1003" y="550"/>
                  <a:pt x="1000" y="552"/>
                </a:cubicBezTo>
                <a:cubicBezTo>
                  <a:pt x="1000" y="553"/>
                  <a:pt x="999" y="554"/>
                  <a:pt x="999" y="555"/>
                </a:cubicBezTo>
                <a:cubicBezTo>
                  <a:pt x="1001" y="556"/>
                  <a:pt x="1004" y="559"/>
                  <a:pt x="1006" y="556"/>
                </a:cubicBezTo>
                <a:cubicBezTo>
                  <a:pt x="1005" y="556"/>
                  <a:pt x="1005" y="555"/>
                  <a:pt x="1006" y="555"/>
                </a:cubicBezTo>
                <a:cubicBezTo>
                  <a:pt x="1005" y="559"/>
                  <a:pt x="1011" y="563"/>
                  <a:pt x="1014" y="558"/>
                </a:cubicBezTo>
                <a:cubicBezTo>
                  <a:pt x="1013" y="559"/>
                  <a:pt x="1014" y="562"/>
                  <a:pt x="1014" y="564"/>
                </a:cubicBezTo>
                <a:cubicBezTo>
                  <a:pt x="1016" y="564"/>
                  <a:pt x="1016" y="565"/>
                  <a:pt x="1017" y="566"/>
                </a:cubicBezTo>
                <a:cubicBezTo>
                  <a:pt x="1016" y="565"/>
                  <a:pt x="1015" y="567"/>
                  <a:pt x="1013" y="566"/>
                </a:cubicBezTo>
                <a:cubicBezTo>
                  <a:pt x="1011" y="569"/>
                  <a:pt x="1013" y="570"/>
                  <a:pt x="1014" y="572"/>
                </a:cubicBezTo>
                <a:cubicBezTo>
                  <a:pt x="1014" y="582"/>
                  <a:pt x="1023" y="585"/>
                  <a:pt x="1027" y="591"/>
                </a:cubicBezTo>
                <a:cubicBezTo>
                  <a:pt x="1029" y="591"/>
                  <a:pt x="1030" y="592"/>
                  <a:pt x="1032" y="591"/>
                </a:cubicBezTo>
                <a:cubicBezTo>
                  <a:pt x="1032" y="589"/>
                  <a:pt x="1031" y="589"/>
                  <a:pt x="1031" y="588"/>
                </a:cubicBezTo>
                <a:cubicBezTo>
                  <a:pt x="1032" y="588"/>
                  <a:pt x="1032" y="587"/>
                  <a:pt x="1033" y="587"/>
                </a:cubicBezTo>
                <a:cubicBezTo>
                  <a:pt x="1032" y="585"/>
                  <a:pt x="1031" y="583"/>
                  <a:pt x="1031" y="581"/>
                </a:cubicBezTo>
                <a:cubicBezTo>
                  <a:pt x="1030" y="581"/>
                  <a:pt x="1029" y="580"/>
                  <a:pt x="1027" y="580"/>
                </a:cubicBezTo>
                <a:cubicBezTo>
                  <a:pt x="1026" y="580"/>
                  <a:pt x="1026" y="582"/>
                  <a:pt x="1025" y="582"/>
                </a:cubicBezTo>
                <a:cubicBezTo>
                  <a:pt x="1023" y="580"/>
                  <a:pt x="1021" y="575"/>
                  <a:pt x="1018" y="573"/>
                </a:cubicBezTo>
                <a:cubicBezTo>
                  <a:pt x="1020" y="573"/>
                  <a:pt x="1022" y="570"/>
                  <a:pt x="1023" y="572"/>
                </a:cubicBezTo>
                <a:cubicBezTo>
                  <a:pt x="1021" y="575"/>
                  <a:pt x="1025" y="575"/>
                  <a:pt x="1023" y="579"/>
                </a:cubicBezTo>
                <a:cubicBezTo>
                  <a:pt x="1025" y="578"/>
                  <a:pt x="1026" y="579"/>
                  <a:pt x="1028" y="579"/>
                </a:cubicBezTo>
                <a:cubicBezTo>
                  <a:pt x="1029" y="578"/>
                  <a:pt x="1028" y="576"/>
                  <a:pt x="1029" y="576"/>
                </a:cubicBezTo>
                <a:cubicBezTo>
                  <a:pt x="1030" y="576"/>
                  <a:pt x="1030" y="578"/>
                  <a:pt x="1030" y="580"/>
                </a:cubicBezTo>
                <a:cubicBezTo>
                  <a:pt x="1035" y="581"/>
                  <a:pt x="1038" y="581"/>
                  <a:pt x="1039" y="587"/>
                </a:cubicBezTo>
                <a:cubicBezTo>
                  <a:pt x="1042" y="587"/>
                  <a:pt x="1043" y="587"/>
                  <a:pt x="1046" y="586"/>
                </a:cubicBezTo>
                <a:cubicBezTo>
                  <a:pt x="1047" y="580"/>
                  <a:pt x="1045" y="578"/>
                  <a:pt x="1043" y="572"/>
                </a:cubicBezTo>
                <a:cubicBezTo>
                  <a:pt x="1042" y="572"/>
                  <a:pt x="1042" y="573"/>
                  <a:pt x="1041" y="573"/>
                </a:cubicBezTo>
                <a:close/>
                <a:moveTo>
                  <a:pt x="1074" y="535"/>
                </a:moveTo>
                <a:cubicBezTo>
                  <a:pt x="1077" y="530"/>
                  <a:pt x="1075" y="524"/>
                  <a:pt x="1071" y="521"/>
                </a:cubicBezTo>
                <a:cubicBezTo>
                  <a:pt x="1069" y="525"/>
                  <a:pt x="1063" y="523"/>
                  <a:pt x="1062" y="519"/>
                </a:cubicBezTo>
                <a:cubicBezTo>
                  <a:pt x="1058" y="520"/>
                  <a:pt x="1057" y="518"/>
                  <a:pt x="1055" y="517"/>
                </a:cubicBezTo>
                <a:cubicBezTo>
                  <a:pt x="1046" y="517"/>
                  <a:pt x="1040" y="515"/>
                  <a:pt x="1035" y="512"/>
                </a:cubicBezTo>
                <a:cubicBezTo>
                  <a:pt x="1035" y="513"/>
                  <a:pt x="1032" y="513"/>
                  <a:pt x="1031" y="514"/>
                </a:cubicBezTo>
                <a:cubicBezTo>
                  <a:pt x="1030" y="511"/>
                  <a:pt x="1028" y="510"/>
                  <a:pt x="1028" y="506"/>
                </a:cubicBezTo>
                <a:cubicBezTo>
                  <a:pt x="1025" y="506"/>
                  <a:pt x="1024" y="506"/>
                  <a:pt x="1022" y="505"/>
                </a:cubicBezTo>
                <a:cubicBezTo>
                  <a:pt x="1022" y="503"/>
                  <a:pt x="1023" y="500"/>
                  <a:pt x="1022" y="498"/>
                </a:cubicBezTo>
                <a:cubicBezTo>
                  <a:pt x="1020" y="498"/>
                  <a:pt x="1016" y="499"/>
                  <a:pt x="1015" y="498"/>
                </a:cubicBezTo>
                <a:cubicBezTo>
                  <a:pt x="1016" y="497"/>
                  <a:pt x="1016" y="495"/>
                  <a:pt x="1016" y="494"/>
                </a:cubicBezTo>
                <a:cubicBezTo>
                  <a:pt x="1004" y="482"/>
                  <a:pt x="993" y="469"/>
                  <a:pt x="981" y="456"/>
                </a:cubicBezTo>
                <a:cubicBezTo>
                  <a:pt x="982" y="456"/>
                  <a:pt x="982" y="455"/>
                  <a:pt x="982" y="455"/>
                </a:cubicBezTo>
                <a:cubicBezTo>
                  <a:pt x="975" y="451"/>
                  <a:pt x="971" y="443"/>
                  <a:pt x="961" y="443"/>
                </a:cubicBezTo>
                <a:cubicBezTo>
                  <a:pt x="959" y="436"/>
                  <a:pt x="952" y="434"/>
                  <a:pt x="949" y="430"/>
                </a:cubicBezTo>
                <a:cubicBezTo>
                  <a:pt x="947" y="430"/>
                  <a:pt x="945" y="430"/>
                  <a:pt x="943" y="430"/>
                </a:cubicBezTo>
                <a:cubicBezTo>
                  <a:pt x="943" y="427"/>
                  <a:pt x="942" y="426"/>
                  <a:pt x="940" y="425"/>
                </a:cubicBezTo>
                <a:cubicBezTo>
                  <a:pt x="943" y="419"/>
                  <a:pt x="934" y="415"/>
                  <a:pt x="929" y="412"/>
                </a:cubicBezTo>
                <a:cubicBezTo>
                  <a:pt x="926" y="418"/>
                  <a:pt x="918" y="419"/>
                  <a:pt x="914" y="425"/>
                </a:cubicBezTo>
                <a:cubicBezTo>
                  <a:pt x="916" y="425"/>
                  <a:pt x="917" y="426"/>
                  <a:pt x="917" y="426"/>
                </a:cubicBezTo>
                <a:cubicBezTo>
                  <a:pt x="916" y="427"/>
                  <a:pt x="917" y="429"/>
                  <a:pt x="916" y="429"/>
                </a:cubicBezTo>
                <a:cubicBezTo>
                  <a:pt x="915" y="429"/>
                  <a:pt x="914" y="429"/>
                  <a:pt x="913" y="429"/>
                </a:cubicBezTo>
                <a:cubicBezTo>
                  <a:pt x="913" y="434"/>
                  <a:pt x="915" y="438"/>
                  <a:pt x="913" y="441"/>
                </a:cubicBezTo>
                <a:cubicBezTo>
                  <a:pt x="905" y="443"/>
                  <a:pt x="903" y="450"/>
                  <a:pt x="898" y="454"/>
                </a:cubicBezTo>
                <a:cubicBezTo>
                  <a:pt x="896" y="434"/>
                  <a:pt x="874" y="435"/>
                  <a:pt x="868" y="420"/>
                </a:cubicBezTo>
                <a:cubicBezTo>
                  <a:pt x="859" y="421"/>
                  <a:pt x="858" y="414"/>
                  <a:pt x="858" y="405"/>
                </a:cubicBezTo>
                <a:cubicBezTo>
                  <a:pt x="851" y="407"/>
                  <a:pt x="844" y="408"/>
                  <a:pt x="842" y="414"/>
                </a:cubicBezTo>
                <a:cubicBezTo>
                  <a:pt x="838" y="413"/>
                  <a:pt x="835" y="412"/>
                  <a:pt x="832" y="411"/>
                </a:cubicBezTo>
                <a:cubicBezTo>
                  <a:pt x="831" y="412"/>
                  <a:pt x="832" y="414"/>
                  <a:pt x="830" y="414"/>
                </a:cubicBezTo>
                <a:cubicBezTo>
                  <a:pt x="828" y="414"/>
                  <a:pt x="825" y="413"/>
                  <a:pt x="823" y="412"/>
                </a:cubicBezTo>
                <a:cubicBezTo>
                  <a:pt x="807" y="297"/>
                  <a:pt x="790" y="181"/>
                  <a:pt x="773" y="65"/>
                </a:cubicBezTo>
                <a:cubicBezTo>
                  <a:pt x="771" y="65"/>
                  <a:pt x="770" y="64"/>
                  <a:pt x="768" y="65"/>
                </a:cubicBezTo>
                <a:cubicBezTo>
                  <a:pt x="767" y="66"/>
                  <a:pt x="770" y="66"/>
                  <a:pt x="768" y="66"/>
                </a:cubicBezTo>
                <a:cubicBezTo>
                  <a:pt x="765" y="62"/>
                  <a:pt x="760" y="60"/>
                  <a:pt x="756" y="60"/>
                </a:cubicBezTo>
                <a:cubicBezTo>
                  <a:pt x="754" y="58"/>
                  <a:pt x="750" y="52"/>
                  <a:pt x="745" y="53"/>
                </a:cubicBezTo>
                <a:cubicBezTo>
                  <a:pt x="745" y="51"/>
                  <a:pt x="743" y="52"/>
                  <a:pt x="741" y="51"/>
                </a:cubicBezTo>
                <a:cubicBezTo>
                  <a:pt x="740" y="52"/>
                  <a:pt x="739" y="52"/>
                  <a:pt x="738" y="52"/>
                </a:cubicBezTo>
                <a:cubicBezTo>
                  <a:pt x="738" y="51"/>
                  <a:pt x="738" y="51"/>
                  <a:pt x="738" y="50"/>
                </a:cubicBezTo>
                <a:cubicBezTo>
                  <a:pt x="736" y="51"/>
                  <a:pt x="735" y="51"/>
                  <a:pt x="733" y="51"/>
                </a:cubicBezTo>
                <a:cubicBezTo>
                  <a:pt x="733" y="52"/>
                  <a:pt x="734" y="52"/>
                  <a:pt x="734" y="53"/>
                </a:cubicBezTo>
                <a:cubicBezTo>
                  <a:pt x="728" y="53"/>
                  <a:pt x="721" y="62"/>
                  <a:pt x="716" y="56"/>
                </a:cubicBezTo>
                <a:cubicBezTo>
                  <a:pt x="713" y="57"/>
                  <a:pt x="710" y="53"/>
                  <a:pt x="708" y="51"/>
                </a:cubicBezTo>
                <a:cubicBezTo>
                  <a:pt x="700" y="50"/>
                  <a:pt x="692" y="52"/>
                  <a:pt x="684" y="50"/>
                </a:cubicBezTo>
                <a:cubicBezTo>
                  <a:pt x="683" y="50"/>
                  <a:pt x="683" y="48"/>
                  <a:pt x="683" y="47"/>
                </a:cubicBezTo>
                <a:cubicBezTo>
                  <a:pt x="679" y="48"/>
                  <a:pt x="678" y="43"/>
                  <a:pt x="674" y="47"/>
                </a:cubicBezTo>
                <a:cubicBezTo>
                  <a:pt x="675" y="44"/>
                  <a:pt x="673" y="44"/>
                  <a:pt x="672" y="43"/>
                </a:cubicBezTo>
                <a:cubicBezTo>
                  <a:pt x="670" y="42"/>
                  <a:pt x="670" y="43"/>
                  <a:pt x="668" y="43"/>
                </a:cubicBezTo>
                <a:cubicBezTo>
                  <a:pt x="664" y="35"/>
                  <a:pt x="653" y="41"/>
                  <a:pt x="647" y="43"/>
                </a:cubicBezTo>
                <a:cubicBezTo>
                  <a:pt x="648" y="42"/>
                  <a:pt x="649" y="41"/>
                  <a:pt x="649" y="39"/>
                </a:cubicBezTo>
                <a:cubicBezTo>
                  <a:pt x="642" y="39"/>
                  <a:pt x="636" y="44"/>
                  <a:pt x="630" y="40"/>
                </a:cubicBezTo>
                <a:cubicBezTo>
                  <a:pt x="633" y="41"/>
                  <a:pt x="632" y="38"/>
                  <a:pt x="633" y="36"/>
                </a:cubicBezTo>
                <a:cubicBezTo>
                  <a:pt x="628" y="36"/>
                  <a:pt x="626" y="34"/>
                  <a:pt x="623" y="33"/>
                </a:cubicBezTo>
                <a:cubicBezTo>
                  <a:pt x="624" y="31"/>
                  <a:pt x="626" y="29"/>
                  <a:pt x="627" y="27"/>
                </a:cubicBezTo>
                <a:cubicBezTo>
                  <a:pt x="626" y="23"/>
                  <a:pt x="621" y="24"/>
                  <a:pt x="618" y="24"/>
                </a:cubicBezTo>
                <a:cubicBezTo>
                  <a:pt x="617" y="23"/>
                  <a:pt x="616" y="22"/>
                  <a:pt x="615" y="21"/>
                </a:cubicBezTo>
                <a:cubicBezTo>
                  <a:pt x="614" y="21"/>
                  <a:pt x="612" y="22"/>
                  <a:pt x="611" y="23"/>
                </a:cubicBezTo>
                <a:cubicBezTo>
                  <a:pt x="607" y="23"/>
                  <a:pt x="604" y="22"/>
                  <a:pt x="602" y="26"/>
                </a:cubicBezTo>
                <a:cubicBezTo>
                  <a:pt x="602" y="23"/>
                  <a:pt x="597" y="25"/>
                  <a:pt x="597" y="22"/>
                </a:cubicBezTo>
                <a:cubicBezTo>
                  <a:pt x="597" y="21"/>
                  <a:pt x="598" y="19"/>
                  <a:pt x="598" y="18"/>
                </a:cubicBezTo>
                <a:cubicBezTo>
                  <a:pt x="596" y="14"/>
                  <a:pt x="594" y="13"/>
                  <a:pt x="591" y="12"/>
                </a:cubicBezTo>
                <a:cubicBezTo>
                  <a:pt x="590" y="14"/>
                  <a:pt x="587" y="14"/>
                  <a:pt x="589" y="16"/>
                </a:cubicBezTo>
                <a:cubicBezTo>
                  <a:pt x="587" y="17"/>
                  <a:pt x="584" y="18"/>
                  <a:pt x="585" y="23"/>
                </a:cubicBezTo>
                <a:cubicBezTo>
                  <a:pt x="583" y="22"/>
                  <a:pt x="583" y="23"/>
                  <a:pt x="580" y="23"/>
                </a:cubicBezTo>
                <a:cubicBezTo>
                  <a:pt x="580" y="21"/>
                  <a:pt x="580" y="20"/>
                  <a:pt x="580" y="18"/>
                </a:cubicBezTo>
                <a:cubicBezTo>
                  <a:pt x="584" y="19"/>
                  <a:pt x="587" y="15"/>
                  <a:pt x="586" y="10"/>
                </a:cubicBezTo>
                <a:cubicBezTo>
                  <a:pt x="581" y="8"/>
                  <a:pt x="578" y="6"/>
                  <a:pt x="575" y="3"/>
                </a:cubicBezTo>
                <a:cubicBezTo>
                  <a:pt x="574" y="2"/>
                  <a:pt x="578" y="4"/>
                  <a:pt x="577" y="2"/>
                </a:cubicBezTo>
                <a:cubicBezTo>
                  <a:pt x="575" y="0"/>
                  <a:pt x="573" y="2"/>
                  <a:pt x="572" y="2"/>
                </a:cubicBezTo>
                <a:cubicBezTo>
                  <a:pt x="566" y="6"/>
                  <a:pt x="563" y="20"/>
                  <a:pt x="552" y="20"/>
                </a:cubicBezTo>
                <a:cubicBezTo>
                  <a:pt x="551" y="19"/>
                  <a:pt x="549" y="19"/>
                  <a:pt x="548" y="18"/>
                </a:cubicBezTo>
                <a:cubicBezTo>
                  <a:pt x="547" y="22"/>
                  <a:pt x="539" y="19"/>
                  <a:pt x="541" y="16"/>
                </a:cubicBezTo>
                <a:cubicBezTo>
                  <a:pt x="534" y="15"/>
                  <a:pt x="530" y="22"/>
                  <a:pt x="525" y="27"/>
                </a:cubicBezTo>
                <a:cubicBezTo>
                  <a:pt x="520" y="31"/>
                  <a:pt x="508" y="39"/>
                  <a:pt x="504" y="32"/>
                </a:cubicBezTo>
                <a:cubicBezTo>
                  <a:pt x="496" y="36"/>
                  <a:pt x="492" y="45"/>
                  <a:pt x="483" y="50"/>
                </a:cubicBezTo>
                <a:cubicBezTo>
                  <a:pt x="483" y="52"/>
                  <a:pt x="483" y="54"/>
                  <a:pt x="481" y="55"/>
                </a:cubicBezTo>
                <a:cubicBezTo>
                  <a:pt x="481" y="58"/>
                  <a:pt x="482" y="57"/>
                  <a:pt x="481" y="59"/>
                </a:cubicBezTo>
                <a:cubicBezTo>
                  <a:pt x="476" y="69"/>
                  <a:pt x="468" y="77"/>
                  <a:pt x="453" y="76"/>
                </a:cubicBezTo>
                <a:cubicBezTo>
                  <a:pt x="446" y="76"/>
                  <a:pt x="439" y="74"/>
                  <a:pt x="434" y="72"/>
                </a:cubicBezTo>
                <a:cubicBezTo>
                  <a:pt x="433" y="78"/>
                  <a:pt x="430" y="83"/>
                  <a:pt x="428" y="88"/>
                </a:cubicBezTo>
                <a:cubicBezTo>
                  <a:pt x="425" y="89"/>
                  <a:pt x="421" y="88"/>
                  <a:pt x="420" y="90"/>
                </a:cubicBezTo>
                <a:cubicBezTo>
                  <a:pt x="426" y="91"/>
                  <a:pt x="429" y="96"/>
                  <a:pt x="430" y="102"/>
                </a:cubicBezTo>
                <a:cubicBezTo>
                  <a:pt x="438" y="105"/>
                  <a:pt x="442" y="112"/>
                  <a:pt x="445" y="120"/>
                </a:cubicBezTo>
                <a:cubicBezTo>
                  <a:pt x="452" y="123"/>
                  <a:pt x="454" y="134"/>
                  <a:pt x="452" y="144"/>
                </a:cubicBezTo>
                <a:cubicBezTo>
                  <a:pt x="457" y="147"/>
                  <a:pt x="461" y="150"/>
                  <a:pt x="466" y="152"/>
                </a:cubicBezTo>
                <a:cubicBezTo>
                  <a:pt x="466" y="151"/>
                  <a:pt x="464" y="150"/>
                  <a:pt x="466" y="150"/>
                </a:cubicBezTo>
                <a:cubicBezTo>
                  <a:pt x="467" y="152"/>
                  <a:pt x="470" y="152"/>
                  <a:pt x="470" y="154"/>
                </a:cubicBezTo>
                <a:cubicBezTo>
                  <a:pt x="468" y="155"/>
                  <a:pt x="468" y="156"/>
                  <a:pt x="466" y="157"/>
                </a:cubicBezTo>
                <a:cubicBezTo>
                  <a:pt x="466" y="159"/>
                  <a:pt x="468" y="160"/>
                  <a:pt x="467" y="163"/>
                </a:cubicBezTo>
                <a:cubicBezTo>
                  <a:pt x="471" y="162"/>
                  <a:pt x="471" y="166"/>
                  <a:pt x="472" y="169"/>
                </a:cubicBezTo>
                <a:cubicBezTo>
                  <a:pt x="473" y="171"/>
                  <a:pt x="475" y="171"/>
                  <a:pt x="475" y="173"/>
                </a:cubicBezTo>
                <a:cubicBezTo>
                  <a:pt x="475" y="177"/>
                  <a:pt x="471" y="180"/>
                  <a:pt x="474" y="182"/>
                </a:cubicBezTo>
                <a:cubicBezTo>
                  <a:pt x="476" y="182"/>
                  <a:pt x="474" y="178"/>
                  <a:pt x="475" y="178"/>
                </a:cubicBezTo>
                <a:cubicBezTo>
                  <a:pt x="480" y="176"/>
                  <a:pt x="484" y="180"/>
                  <a:pt x="486" y="184"/>
                </a:cubicBezTo>
                <a:cubicBezTo>
                  <a:pt x="484" y="185"/>
                  <a:pt x="482" y="185"/>
                  <a:pt x="482" y="182"/>
                </a:cubicBezTo>
                <a:cubicBezTo>
                  <a:pt x="476" y="181"/>
                  <a:pt x="476" y="187"/>
                  <a:pt x="473" y="190"/>
                </a:cubicBezTo>
                <a:cubicBezTo>
                  <a:pt x="469" y="187"/>
                  <a:pt x="465" y="188"/>
                  <a:pt x="461" y="188"/>
                </a:cubicBezTo>
                <a:cubicBezTo>
                  <a:pt x="461" y="187"/>
                  <a:pt x="460" y="186"/>
                  <a:pt x="460" y="185"/>
                </a:cubicBezTo>
                <a:cubicBezTo>
                  <a:pt x="454" y="186"/>
                  <a:pt x="451" y="183"/>
                  <a:pt x="446" y="183"/>
                </a:cubicBezTo>
                <a:cubicBezTo>
                  <a:pt x="439" y="179"/>
                  <a:pt x="448" y="170"/>
                  <a:pt x="448" y="166"/>
                </a:cubicBezTo>
                <a:cubicBezTo>
                  <a:pt x="449" y="166"/>
                  <a:pt x="449" y="166"/>
                  <a:pt x="450" y="166"/>
                </a:cubicBezTo>
                <a:cubicBezTo>
                  <a:pt x="449" y="162"/>
                  <a:pt x="443" y="162"/>
                  <a:pt x="439" y="161"/>
                </a:cubicBezTo>
                <a:cubicBezTo>
                  <a:pt x="429" y="161"/>
                  <a:pt x="417" y="166"/>
                  <a:pt x="409" y="168"/>
                </a:cubicBezTo>
                <a:cubicBezTo>
                  <a:pt x="396" y="173"/>
                  <a:pt x="385" y="177"/>
                  <a:pt x="373" y="181"/>
                </a:cubicBezTo>
                <a:cubicBezTo>
                  <a:pt x="372" y="182"/>
                  <a:pt x="373" y="183"/>
                  <a:pt x="373" y="185"/>
                </a:cubicBezTo>
                <a:cubicBezTo>
                  <a:pt x="377" y="187"/>
                  <a:pt x="379" y="191"/>
                  <a:pt x="381" y="194"/>
                </a:cubicBezTo>
                <a:cubicBezTo>
                  <a:pt x="388" y="196"/>
                  <a:pt x="392" y="200"/>
                  <a:pt x="398" y="203"/>
                </a:cubicBezTo>
                <a:cubicBezTo>
                  <a:pt x="395" y="201"/>
                  <a:pt x="390" y="211"/>
                  <a:pt x="388" y="204"/>
                </a:cubicBezTo>
                <a:cubicBezTo>
                  <a:pt x="388" y="203"/>
                  <a:pt x="391" y="202"/>
                  <a:pt x="389" y="200"/>
                </a:cubicBezTo>
                <a:cubicBezTo>
                  <a:pt x="382" y="206"/>
                  <a:pt x="390" y="212"/>
                  <a:pt x="391" y="219"/>
                </a:cubicBezTo>
                <a:cubicBezTo>
                  <a:pt x="391" y="220"/>
                  <a:pt x="390" y="220"/>
                  <a:pt x="389" y="220"/>
                </a:cubicBezTo>
                <a:cubicBezTo>
                  <a:pt x="387" y="234"/>
                  <a:pt x="404" y="232"/>
                  <a:pt x="410" y="240"/>
                </a:cubicBezTo>
                <a:cubicBezTo>
                  <a:pt x="417" y="241"/>
                  <a:pt x="422" y="235"/>
                  <a:pt x="428" y="239"/>
                </a:cubicBezTo>
                <a:cubicBezTo>
                  <a:pt x="435" y="237"/>
                  <a:pt x="436" y="245"/>
                  <a:pt x="441" y="248"/>
                </a:cubicBezTo>
                <a:cubicBezTo>
                  <a:pt x="442" y="246"/>
                  <a:pt x="442" y="244"/>
                  <a:pt x="444" y="243"/>
                </a:cubicBezTo>
                <a:cubicBezTo>
                  <a:pt x="445" y="245"/>
                  <a:pt x="444" y="248"/>
                  <a:pt x="444" y="252"/>
                </a:cubicBezTo>
                <a:cubicBezTo>
                  <a:pt x="447" y="252"/>
                  <a:pt x="446" y="250"/>
                  <a:pt x="449" y="250"/>
                </a:cubicBezTo>
                <a:cubicBezTo>
                  <a:pt x="449" y="244"/>
                  <a:pt x="456" y="244"/>
                  <a:pt x="458" y="240"/>
                </a:cubicBezTo>
                <a:cubicBezTo>
                  <a:pt x="462" y="241"/>
                  <a:pt x="464" y="240"/>
                  <a:pt x="466" y="238"/>
                </a:cubicBezTo>
                <a:cubicBezTo>
                  <a:pt x="467" y="238"/>
                  <a:pt x="467" y="241"/>
                  <a:pt x="468" y="240"/>
                </a:cubicBezTo>
                <a:cubicBezTo>
                  <a:pt x="472" y="240"/>
                  <a:pt x="472" y="237"/>
                  <a:pt x="475" y="236"/>
                </a:cubicBezTo>
                <a:cubicBezTo>
                  <a:pt x="478" y="239"/>
                  <a:pt x="481" y="242"/>
                  <a:pt x="478" y="247"/>
                </a:cubicBezTo>
                <a:cubicBezTo>
                  <a:pt x="476" y="247"/>
                  <a:pt x="474" y="248"/>
                  <a:pt x="473" y="250"/>
                </a:cubicBezTo>
                <a:cubicBezTo>
                  <a:pt x="471" y="248"/>
                  <a:pt x="469" y="247"/>
                  <a:pt x="467" y="248"/>
                </a:cubicBezTo>
                <a:cubicBezTo>
                  <a:pt x="467" y="251"/>
                  <a:pt x="465" y="251"/>
                  <a:pt x="465" y="254"/>
                </a:cubicBezTo>
                <a:cubicBezTo>
                  <a:pt x="467" y="254"/>
                  <a:pt x="467" y="252"/>
                  <a:pt x="468" y="252"/>
                </a:cubicBezTo>
                <a:cubicBezTo>
                  <a:pt x="474" y="258"/>
                  <a:pt x="473" y="268"/>
                  <a:pt x="474" y="279"/>
                </a:cubicBezTo>
                <a:cubicBezTo>
                  <a:pt x="471" y="282"/>
                  <a:pt x="468" y="284"/>
                  <a:pt x="465" y="287"/>
                </a:cubicBezTo>
                <a:cubicBezTo>
                  <a:pt x="459" y="288"/>
                  <a:pt x="458" y="286"/>
                  <a:pt x="452" y="286"/>
                </a:cubicBezTo>
                <a:cubicBezTo>
                  <a:pt x="453" y="283"/>
                  <a:pt x="448" y="282"/>
                  <a:pt x="447" y="282"/>
                </a:cubicBezTo>
                <a:cubicBezTo>
                  <a:pt x="448" y="280"/>
                  <a:pt x="447" y="280"/>
                  <a:pt x="447" y="278"/>
                </a:cubicBezTo>
                <a:cubicBezTo>
                  <a:pt x="445" y="277"/>
                  <a:pt x="440" y="277"/>
                  <a:pt x="441" y="281"/>
                </a:cubicBezTo>
                <a:cubicBezTo>
                  <a:pt x="442" y="283"/>
                  <a:pt x="447" y="281"/>
                  <a:pt x="447" y="284"/>
                </a:cubicBezTo>
                <a:cubicBezTo>
                  <a:pt x="442" y="286"/>
                  <a:pt x="442" y="292"/>
                  <a:pt x="436" y="292"/>
                </a:cubicBezTo>
                <a:cubicBezTo>
                  <a:pt x="434" y="295"/>
                  <a:pt x="432" y="298"/>
                  <a:pt x="426" y="297"/>
                </a:cubicBezTo>
                <a:cubicBezTo>
                  <a:pt x="424" y="288"/>
                  <a:pt x="412" y="281"/>
                  <a:pt x="405" y="290"/>
                </a:cubicBezTo>
                <a:cubicBezTo>
                  <a:pt x="404" y="291"/>
                  <a:pt x="407" y="291"/>
                  <a:pt x="406" y="293"/>
                </a:cubicBezTo>
                <a:cubicBezTo>
                  <a:pt x="399" y="291"/>
                  <a:pt x="395" y="303"/>
                  <a:pt x="398" y="308"/>
                </a:cubicBezTo>
                <a:cubicBezTo>
                  <a:pt x="396" y="308"/>
                  <a:pt x="396" y="309"/>
                  <a:pt x="395" y="310"/>
                </a:cubicBezTo>
                <a:cubicBezTo>
                  <a:pt x="395" y="309"/>
                  <a:pt x="394" y="309"/>
                  <a:pt x="392" y="309"/>
                </a:cubicBezTo>
                <a:cubicBezTo>
                  <a:pt x="387" y="315"/>
                  <a:pt x="372" y="320"/>
                  <a:pt x="376" y="332"/>
                </a:cubicBezTo>
                <a:cubicBezTo>
                  <a:pt x="373" y="333"/>
                  <a:pt x="371" y="329"/>
                  <a:pt x="367" y="332"/>
                </a:cubicBezTo>
                <a:cubicBezTo>
                  <a:pt x="367" y="335"/>
                  <a:pt x="369" y="337"/>
                  <a:pt x="371" y="338"/>
                </a:cubicBezTo>
                <a:cubicBezTo>
                  <a:pt x="369" y="337"/>
                  <a:pt x="367" y="338"/>
                  <a:pt x="366" y="337"/>
                </a:cubicBezTo>
                <a:cubicBezTo>
                  <a:pt x="366" y="336"/>
                  <a:pt x="367" y="336"/>
                  <a:pt x="367" y="334"/>
                </a:cubicBezTo>
                <a:cubicBezTo>
                  <a:pt x="364" y="335"/>
                  <a:pt x="362" y="343"/>
                  <a:pt x="366" y="344"/>
                </a:cubicBezTo>
                <a:cubicBezTo>
                  <a:pt x="366" y="344"/>
                  <a:pt x="367" y="343"/>
                  <a:pt x="368" y="342"/>
                </a:cubicBezTo>
                <a:cubicBezTo>
                  <a:pt x="369" y="343"/>
                  <a:pt x="371" y="344"/>
                  <a:pt x="371" y="346"/>
                </a:cubicBezTo>
                <a:cubicBezTo>
                  <a:pt x="369" y="346"/>
                  <a:pt x="367" y="346"/>
                  <a:pt x="366" y="347"/>
                </a:cubicBezTo>
                <a:cubicBezTo>
                  <a:pt x="366" y="349"/>
                  <a:pt x="367" y="350"/>
                  <a:pt x="367" y="352"/>
                </a:cubicBezTo>
                <a:cubicBezTo>
                  <a:pt x="368" y="352"/>
                  <a:pt x="370" y="353"/>
                  <a:pt x="371" y="354"/>
                </a:cubicBezTo>
                <a:cubicBezTo>
                  <a:pt x="370" y="356"/>
                  <a:pt x="370" y="359"/>
                  <a:pt x="370" y="361"/>
                </a:cubicBezTo>
                <a:cubicBezTo>
                  <a:pt x="372" y="362"/>
                  <a:pt x="372" y="363"/>
                  <a:pt x="374" y="363"/>
                </a:cubicBezTo>
                <a:cubicBezTo>
                  <a:pt x="376" y="362"/>
                  <a:pt x="375" y="360"/>
                  <a:pt x="376" y="360"/>
                </a:cubicBezTo>
                <a:cubicBezTo>
                  <a:pt x="378" y="361"/>
                  <a:pt x="378" y="363"/>
                  <a:pt x="379" y="365"/>
                </a:cubicBezTo>
                <a:cubicBezTo>
                  <a:pt x="377" y="365"/>
                  <a:pt x="377" y="366"/>
                  <a:pt x="376" y="366"/>
                </a:cubicBezTo>
                <a:cubicBezTo>
                  <a:pt x="375" y="371"/>
                  <a:pt x="380" y="370"/>
                  <a:pt x="381" y="373"/>
                </a:cubicBezTo>
                <a:cubicBezTo>
                  <a:pt x="379" y="374"/>
                  <a:pt x="378" y="373"/>
                  <a:pt x="376" y="374"/>
                </a:cubicBezTo>
                <a:cubicBezTo>
                  <a:pt x="376" y="376"/>
                  <a:pt x="378" y="376"/>
                  <a:pt x="378" y="377"/>
                </a:cubicBezTo>
                <a:cubicBezTo>
                  <a:pt x="374" y="379"/>
                  <a:pt x="371" y="380"/>
                  <a:pt x="368" y="381"/>
                </a:cubicBezTo>
                <a:cubicBezTo>
                  <a:pt x="367" y="386"/>
                  <a:pt x="373" y="384"/>
                  <a:pt x="376" y="385"/>
                </a:cubicBezTo>
                <a:cubicBezTo>
                  <a:pt x="376" y="386"/>
                  <a:pt x="373" y="385"/>
                  <a:pt x="372" y="386"/>
                </a:cubicBezTo>
                <a:cubicBezTo>
                  <a:pt x="373" y="391"/>
                  <a:pt x="376" y="393"/>
                  <a:pt x="380" y="395"/>
                </a:cubicBezTo>
                <a:cubicBezTo>
                  <a:pt x="382" y="401"/>
                  <a:pt x="384" y="405"/>
                  <a:pt x="388" y="409"/>
                </a:cubicBezTo>
                <a:cubicBezTo>
                  <a:pt x="386" y="409"/>
                  <a:pt x="386" y="409"/>
                  <a:pt x="386" y="411"/>
                </a:cubicBezTo>
                <a:cubicBezTo>
                  <a:pt x="388" y="423"/>
                  <a:pt x="409" y="417"/>
                  <a:pt x="417" y="416"/>
                </a:cubicBezTo>
                <a:cubicBezTo>
                  <a:pt x="420" y="414"/>
                  <a:pt x="419" y="410"/>
                  <a:pt x="421" y="408"/>
                </a:cubicBezTo>
                <a:cubicBezTo>
                  <a:pt x="421" y="411"/>
                  <a:pt x="423" y="410"/>
                  <a:pt x="424" y="410"/>
                </a:cubicBezTo>
                <a:cubicBezTo>
                  <a:pt x="422" y="418"/>
                  <a:pt x="428" y="427"/>
                  <a:pt x="429" y="436"/>
                </a:cubicBezTo>
                <a:cubicBezTo>
                  <a:pt x="426" y="436"/>
                  <a:pt x="424" y="441"/>
                  <a:pt x="421" y="443"/>
                </a:cubicBezTo>
                <a:cubicBezTo>
                  <a:pt x="422" y="450"/>
                  <a:pt x="425" y="453"/>
                  <a:pt x="424" y="461"/>
                </a:cubicBezTo>
                <a:cubicBezTo>
                  <a:pt x="423" y="463"/>
                  <a:pt x="421" y="464"/>
                  <a:pt x="421" y="466"/>
                </a:cubicBezTo>
                <a:cubicBezTo>
                  <a:pt x="419" y="463"/>
                  <a:pt x="418" y="465"/>
                  <a:pt x="415" y="465"/>
                </a:cubicBezTo>
                <a:cubicBezTo>
                  <a:pt x="415" y="469"/>
                  <a:pt x="419" y="467"/>
                  <a:pt x="422" y="468"/>
                </a:cubicBezTo>
                <a:cubicBezTo>
                  <a:pt x="423" y="470"/>
                  <a:pt x="422" y="470"/>
                  <a:pt x="422" y="471"/>
                </a:cubicBezTo>
                <a:cubicBezTo>
                  <a:pt x="427" y="470"/>
                  <a:pt x="428" y="469"/>
                  <a:pt x="433" y="468"/>
                </a:cubicBezTo>
                <a:cubicBezTo>
                  <a:pt x="433" y="467"/>
                  <a:pt x="432" y="467"/>
                  <a:pt x="431" y="466"/>
                </a:cubicBezTo>
                <a:cubicBezTo>
                  <a:pt x="435" y="464"/>
                  <a:pt x="437" y="463"/>
                  <a:pt x="442" y="462"/>
                </a:cubicBezTo>
                <a:cubicBezTo>
                  <a:pt x="442" y="464"/>
                  <a:pt x="441" y="464"/>
                  <a:pt x="443" y="465"/>
                </a:cubicBezTo>
                <a:cubicBezTo>
                  <a:pt x="444" y="461"/>
                  <a:pt x="450" y="456"/>
                  <a:pt x="454" y="458"/>
                </a:cubicBezTo>
                <a:cubicBezTo>
                  <a:pt x="450" y="461"/>
                  <a:pt x="456" y="463"/>
                  <a:pt x="456" y="465"/>
                </a:cubicBezTo>
                <a:cubicBezTo>
                  <a:pt x="457" y="465"/>
                  <a:pt x="458" y="464"/>
                  <a:pt x="458" y="465"/>
                </a:cubicBezTo>
                <a:cubicBezTo>
                  <a:pt x="459" y="466"/>
                  <a:pt x="459" y="468"/>
                  <a:pt x="460" y="469"/>
                </a:cubicBezTo>
                <a:cubicBezTo>
                  <a:pt x="464" y="469"/>
                  <a:pt x="463" y="464"/>
                  <a:pt x="466" y="463"/>
                </a:cubicBezTo>
                <a:cubicBezTo>
                  <a:pt x="467" y="465"/>
                  <a:pt x="465" y="465"/>
                  <a:pt x="465" y="467"/>
                </a:cubicBezTo>
                <a:cubicBezTo>
                  <a:pt x="475" y="469"/>
                  <a:pt x="469" y="486"/>
                  <a:pt x="480" y="486"/>
                </a:cubicBezTo>
                <a:cubicBezTo>
                  <a:pt x="481" y="484"/>
                  <a:pt x="482" y="483"/>
                  <a:pt x="483" y="481"/>
                </a:cubicBezTo>
                <a:cubicBezTo>
                  <a:pt x="481" y="479"/>
                  <a:pt x="481" y="477"/>
                  <a:pt x="481" y="474"/>
                </a:cubicBezTo>
                <a:cubicBezTo>
                  <a:pt x="482" y="470"/>
                  <a:pt x="486" y="465"/>
                  <a:pt x="489" y="463"/>
                </a:cubicBezTo>
                <a:cubicBezTo>
                  <a:pt x="488" y="466"/>
                  <a:pt x="487" y="468"/>
                  <a:pt x="485" y="471"/>
                </a:cubicBezTo>
                <a:cubicBezTo>
                  <a:pt x="490" y="472"/>
                  <a:pt x="488" y="475"/>
                  <a:pt x="490" y="478"/>
                </a:cubicBezTo>
                <a:cubicBezTo>
                  <a:pt x="494" y="484"/>
                  <a:pt x="511" y="470"/>
                  <a:pt x="516" y="472"/>
                </a:cubicBezTo>
                <a:cubicBezTo>
                  <a:pt x="514" y="481"/>
                  <a:pt x="499" y="485"/>
                  <a:pt x="505" y="496"/>
                </a:cubicBezTo>
                <a:cubicBezTo>
                  <a:pt x="504" y="496"/>
                  <a:pt x="505" y="495"/>
                  <a:pt x="504" y="495"/>
                </a:cubicBezTo>
                <a:cubicBezTo>
                  <a:pt x="501" y="500"/>
                  <a:pt x="498" y="511"/>
                  <a:pt x="499" y="518"/>
                </a:cubicBezTo>
                <a:cubicBezTo>
                  <a:pt x="499" y="518"/>
                  <a:pt x="499" y="518"/>
                  <a:pt x="499" y="518"/>
                </a:cubicBezTo>
                <a:cubicBezTo>
                  <a:pt x="499" y="518"/>
                  <a:pt x="499" y="518"/>
                  <a:pt x="499" y="518"/>
                </a:cubicBezTo>
                <a:cubicBezTo>
                  <a:pt x="499" y="519"/>
                  <a:pt x="499" y="520"/>
                  <a:pt x="499" y="520"/>
                </a:cubicBezTo>
                <a:cubicBezTo>
                  <a:pt x="499" y="520"/>
                  <a:pt x="499" y="519"/>
                  <a:pt x="499" y="518"/>
                </a:cubicBezTo>
                <a:cubicBezTo>
                  <a:pt x="499" y="518"/>
                  <a:pt x="499" y="518"/>
                  <a:pt x="499" y="518"/>
                </a:cubicBezTo>
                <a:cubicBezTo>
                  <a:pt x="492" y="519"/>
                  <a:pt x="491" y="526"/>
                  <a:pt x="484" y="527"/>
                </a:cubicBezTo>
                <a:cubicBezTo>
                  <a:pt x="479" y="532"/>
                  <a:pt x="473" y="536"/>
                  <a:pt x="474" y="545"/>
                </a:cubicBezTo>
                <a:cubicBezTo>
                  <a:pt x="471" y="546"/>
                  <a:pt x="470" y="545"/>
                  <a:pt x="469" y="543"/>
                </a:cubicBezTo>
                <a:cubicBezTo>
                  <a:pt x="470" y="543"/>
                  <a:pt x="472" y="543"/>
                  <a:pt x="472" y="541"/>
                </a:cubicBezTo>
                <a:cubicBezTo>
                  <a:pt x="467" y="543"/>
                  <a:pt x="463" y="546"/>
                  <a:pt x="459" y="549"/>
                </a:cubicBezTo>
                <a:cubicBezTo>
                  <a:pt x="458" y="549"/>
                  <a:pt x="458" y="548"/>
                  <a:pt x="457" y="548"/>
                </a:cubicBezTo>
                <a:cubicBezTo>
                  <a:pt x="450" y="551"/>
                  <a:pt x="444" y="556"/>
                  <a:pt x="437" y="559"/>
                </a:cubicBezTo>
                <a:cubicBezTo>
                  <a:pt x="434" y="562"/>
                  <a:pt x="433" y="567"/>
                  <a:pt x="430" y="569"/>
                </a:cubicBezTo>
                <a:cubicBezTo>
                  <a:pt x="430" y="571"/>
                  <a:pt x="431" y="572"/>
                  <a:pt x="429" y="573"/>
                </a:cubicBezTo>
                <a:cubicBezTo>
                  <a:pt x="431" y="573"/>
                  <a:pt x="434" y="575"/>
                  <a:pt x="435" y="577"/>
                </a:cubicBezTo>
                <a:cubicBezTo>
                  <a:pt x="434" y="577"/>
                  <a:pt x="435" y="578"/>
                  <a:pt x="434" y="579"/>
                </a:cubicBezTo>
                <a:cubicBezTo>
                  <a:pt x="432" y="577"/>
                  <a:pt x="432" y="575"/>
                  <a:pt x="430" y="574"/>
                </a:cubicBezTo>
                <a:cubicBezTo>
                  <a:pt x="429" y="576"/>
                  <a:pt x="427" y="573"/>
                  <a:pt x="425" y="573"/>
                </a:cubicBezTo>
                <a:cubicBezTo>
                  <a:pt x="424" y="575"/>
                  <a:pt x="426" y="577"/>
                  <a:pt x="424" y="579"/>
                </a:cubicBezTo>
                <a:cubicBezTo>
                  <a:pt x="422" y="576"/>
                  <a:pt x="423" y="573"/>
                  <a:pt x="421" y="573"/>
                </a:cubicBezTo>
                <a:cubicBezTo>
                  <a:pt x="422" y="571"/>
                  <a:pt x="423" y="572"/>
                  <a:pt x="425" y="572"/>
                </a:cubicBezTo>
                <a:cubicBezTo>
                  <a:pt x="425" y="571"/>
                  <a:pt x="425" y="570"/>
                  <a:pt x="425" y="568"/>
                </a:cubicBezTo>
                <a:cubicBezTo>
                  <a:pt x="422" y="568"/>
                  <a:pt x="422" y="569"/>
                  <a:pt x="420" y="570"/>
                </a:cubicBezTo>
                <a:cubicBezTo>
                  <a:pt x="420" y="567"/>
                  <a:pt x="417" y="571"/>
                  <a:pt x="417" y="568"/>
                </a:cubicBezTo>
                <a:cubicBezTo>
                  <a:pt x="418" y="568"/>
                  <a:pt x="420" y="569"/>
                  <a:pt x="419" y="567"/>
                </a:cubicBezTo>
                <a:cubicBezTo>
                  <a:pt x="402" y="567"/>
                  <a:pt x="393" y="575"/>
                  <a:pt x="384" y="583"/>
                </a:cubicBezTo>
                <a:cubicBezTo>
                  <a:pt x="385" y="585"/>
                  <a:pt x="386" y="585"/>
                  <a:pt x="384" y="587"/>
                </a:cubicBezTo>
                <a:cubicBezTo>
                  <a:pt x="383" y="587"/>
                  <a:pt x="384" y="585"/>
                  <a:pt x="383" y="585"/>
                </a:cubicBezTo>
                <a:cubicBezTo>
                  <a:pt x="381" y="588"/>
                  <a:pt x="379" y="587"/>
                  <a:pt x="376" y="589"/>
                </a:cubicBezTo>
                <a:cubicBezTo>
                  <a:pt x="375" y="590"/>
                  <a:pt x="378" y="591"/>
                  <a:pt x="375" y="592"/>
                </a:cubicBezTo>
                <a:cubicBezTo>
                  <a:pt x="374" y="592"/>
                  <a:pt x="374" y="592"/>
                  <a:pt x="373" y="591"/>
                </a:cubicBezTo>
                <a:cubicBezTo>
                  <a:pt x="375" y="591"/>
                  <a:pt x="375" y="590"/>
                  <a:pt x="375" y="589"/>
                </a:cubicBezTo>
                <a:cubicBezTo>
                  <a:pt x="372" y="591"/>
                  <a:pt x="367" y="591"/>
                  <a:pt x="365" y="593"/>
                </a:cubicBezTo>
                <a:cubicBezTo>
                  <a:pt x="367" y="596"/>
                  <a:pt x="365" y="600"/>
                  <a:pt x="363" y="599"/>
                </a:cubicBezTo>
                <a:cubicBezTo>
                  <a:pt x="363" y="596"/>
                  <a:pt x="362" y="597"/>
                  <a:pt x="363" y="595"/>
                </a:cubicBezTo>
                <a:cubicBezTo>
                  <a:pt x="354" y="590"/>
                  <a:pt x="347" y="598"/>
                  <a:pt x="340" y="595"/>
                </a:cubicBezTo>
                <a:cubicBezTo>
                  <a:pt x="336" y="596"/>
                  <a:pt x="335" y="601"/>
                  <a:pt x="333" y="604"/>
                </a:cubicBezTo>
                <a:cubicBezTo>
                  <a:pt x="331" y="604"/>
                  <a:pt x="328" y="604"/>
                  <a:pt x="326" y="606"/>
                </a:cubicBezTo>
                <a:cubicBezTo>
                  <a:pt x="324" y="613"/>
                  <a:pt x="333" y="617"/>
                  <a:pt x="340" y="614"/>
                </a:cubicBezTo>
                <a:cubicBezTo>
                  <a:pt x="341" y="607"/>
                  <a:pt x="353" y="608"/>
                  <a:pt x="357" y="612"/>
                </a:cubicBezTo>
                <a:cubicBezTo>
                  <a:pt x="358" y="610"/>
                  <a:pt x="360" y="610"/>
                  <a:pt x="362" y="611"/>
                </a:cubicBezTo>
                <a:cubicBezTo>
                  <a:pt x="362" y="609"/>
                  <a:pt x="361" y="607"/>
                  <a:pt x="363" y="607"/>
                </a:cubicBezTo>
                <a:cubicBezTo>
                  <a:pt x="364" y="610"/>
                  <a:pt x="366" y="611"/>
                  <a:pt x="370" y="612"/>
                </a:cubicBezTo>
                <a:cubicBezTo>
                  <a:pt x="369" y="609"/>
                  <a:pt x="368" y="608"/>
                  <a:pt x="367" y="606"/>
                </a:cubicBezTo>
                <a:cubicBezTo>
                  <a:pt x="366" y="606"/>
                  <a:pt x="363" y="607"/>
                  <a:pt x="363" y="605"/>
                </a:cubicBezTo>
                <a:cubicBezTo>
                  <a:pt x="366" y="605"/>
                  <a:pt x="370" y="603"/>
                  <a:pt x="372" y="600"/>
                </a:cubicBezTo>
                <a:cubicBezTo>
                  <a:pt x="372" y="598"/>
                  <a:pt x="369" y="598"/>
                  <a:pt x="368" y="596"/>
                </a:cubicBezTo>
                <a:cubicBezTo>
                  <a:pt x="369" y="595"/>
                  <a:pt x="370" y="595"/>
                  <a:pt x="372" y="595"/>
                </a:cubicBezTo>
                <a:cubicBezTo>
                  <a:pt x="373" y="598"/>
                  <a:pt x="372" y="600"/>
                  <a:pt x="374" y="603"/>
                </a:cubicBezTo>
                <a:cubicBezTo>
                  <a:pt x="377" y="603"/>
                  <a:pt x="378" y="602"/>
                  <a:pt x="380" y="601"/>
                </a:cubicBezTo>
                <a:cubicBezTo>
                  <a:pt x="381" y="601"/>
                  <a:pt x="380" y="603"/>
                  <a:pt x="382" y="603"/>
                </a:cubicBezTo>
                <a:cubicBezTo>
                  <a:pt x="381" y="598"/>
                  <a:pt x="384" y="594"/>
                  <a:pt x="381" y="591"/>
                </a:cubicBezTo>
                <a:cubicBezTo>
                  <a:pt x="381" y="591"/>
                  <a:pt x="381" y="590"/>
                  <a:pt x="382" y="590"/>
                </a:cubicBezTo>
                <a:cubicBezTo>
                  <a:pt x="385" y="591"/>
                  <a:pt x="384" y="596"/>
                  <a:pt x="383" y="597"/>
                </a:cubicBezTo>
                <a:cubicBezTo>
                  <a:pt x="383" y="600"/>
                  <a:pt x="387" y="601"/>
                  <a:pt x="390" y="601"/>
                </a:cubicBezTo>
                <a:cubicBezTo>
                  <a:pt x="391" y="601"/>
                  <a:pt x="389" y="597"/>
                  <a:pt x="391" y="597"/>
                </a:cubicBezTo>
                <a:cubicBezTo>
                  <a:pt x="390" y="599"/>
                  <a:pt x="393" y="600"/>
                  <a:pt x="394" y="600"/>
                </a:cubicBezTo>
                <a:cubicBezTo>
                  <a:pt x="394" y="599"/>
                  <a:pt x="396" y="600"/>
                  <a:pt x="396" y="599"/>
                </a:cubicBezTo>
                <a:cubicBezTo>
                  <a:pt x="397" y="596"/>
                  <a:pt x="395" y="596"/>
                  <a:pt x="395" y="594"/>
                </a:cubicBezTo>
                <a:cubicBezTo>
                  <a:pt x="396" y="594"/>
                  <a:pt x="396" y="596"/>
                  <a:pt x="398" y="596"/>
                </a:cubicBezTo>
                <a:cubicBezTo>
                  <a:pt x="398" y="593"/>
                  <a:pt x="402" y="593"/>
                  <a:pt x="404" y="589"/>
                </a:cubicBezTo>
                <a:cubicBezTo>
                  <a:pt x="406" y="585"/>
                  <a:pt x="405" y="578"/>
                  <a:pt x="411" y="582"/>
                </a:cubicBezTo>
                <a:cubicBezTo>
                  <a:pt x="409" y="585"/>
                  <a:pt x="407" y="587"/>
                  <a:pt x="406" y="591"/>
                </a:cubicBezTo>
                <a:cubicBezTo>
                  <a:pt x="410" y="594"/>
                  <a:pt x="418" y="592"/>
                  <a:pt x="421" y="588"/>
                </a:cubicBezTo>
                <a:cubicBezTo>
                  <a:pt x="420" y="589"/>
                  <a:pt x="422" y="589"/>
                  <a:pt x="422" y="590"/>
                </a:cubicBezTo>
                <a:cubicBezTo>
                  <a:pt x="424" y="590"/>
                  <a:pt x="424" y="591"/>
                  <a:pt x="426" y="591"/>
                </a:cubicBezTo>
                <a:cubicBezTo>
                  <a:pt x="427" y="590"/>
                  <a:pt x="425" y="587"/>
                  <a:pt x="427" y="587"/>
                </a:cubicBezTo>
                <a:cubicBezTo>
                  <a:pt x="428" y="587"/>
                  <a:pt x="427" y="591"/>
                  <a:pt x="429" y="590"/>
                </a:cubicBezTo>
                <a:cubicBezTo>
                  <a:pt x="430" y="584"/>
                  <a:pt x="440" y="586"/>
                  <a:pt x="441" y="581"/>
                </a:cubicBezTo>
                <a:cubicBezTo>
                  <a:pt x="443" y="581"/>
                  <a:pt x="445" y="580"/>
                  <a:pt x="446" y="579"/>
                </a:cubicBezTo>
                <a:cubicBezTo>
                  <a:pt x="447" y="579"/>
                  <a:pt x="448" y="579"/>
                  <a:pt x="449" y="580"/>
                </a:cubicBezTo>
                <a:cubicBezTo>
                  <a:pt x="447" y="584"/>
                  <a:pt x="447" y="586"/>
                  <a:pt x="445" y="589"/>
                </a:cubicBezTo>
                <a:cubicBezTo>
                  <a:pt x="446" y="589"/>
                  <a:pt x="448" y="589"/>
                  <a:pt x="449" y="590"/>
                </a:cubicBezTo>
                <a:cubicBezTo>
                  <a:pt x="450" y="586"/>
                  <a:pt x="452" y="585"/>
                  <a:pt x="452" y="581"/>
                </a:cubicBezTo>
                <a:cubicBezTo>
                  <a:pt x="453" y="581"/>
                  <a:pt x="453" y="583"/>
                  <a:pt x="454" y="582"/>
                </a:cubicBezTo>
                <a:cubicBezTo>
                  <a:pt x="454" y="581"/>
                  <a:pt x="455" y="580"/>
                  <a:pt x="456" y="579"/>
                </a:cubicBezTo>
                <a:cubicBezTo>
                  <a:pt x="459" y="580"/>
                  <a:pt x="461" y="577"/>
                  <a:pt x="464" y="580"/>
                </a:cubicBezTo>
                <a:cubicBezTo>
                  <a:pt x="464" y="578"/>
                  <a:pt x="466" y="579"/>
                  <a:pt x="467" y="576"/>
                </a:cubicBezTo>
                <a:cubicBezTo>
                  <a:pt x="468" y="576"/>
                  <a:pt x="468" y="578"/>
                  <a:pt x="470" y="578"/>
                </a:cubicBezTo>
                <a:cubicBezTo>
                  <a:pt x="472" y="578"/>
                  <a:pt x="471" y="575"/>
                  <a:pt x="472" y="574"/>
                </a:cubicBezTo>
                <a:cubicBezTo>
                  <a:pt x="473" y="575"/>
                  <a:pt x="473" y="578"/>
                  <a:pt x="475" y="577"/>
                </a:cubicBezTo>
                <a:cubicBezTo>
                  <a:pt x="475" y="575"/>
                  <a:pt x="475" y="577"/>
                  <a:pt x="476" y="577"/>
                </a:cubicBezTo>
                <a:cubicBezTo>
                  <a:pt x="476" y="571"/>
                  <a:pt x="483" y="572"/>
                  <a:pt x="484" y="567"/>
                </a:cubicBezTo>
                <a:cubicBezTo>
                  <a:pt x="481" y="567"/>
                  <a:pt x="482" y="569"/>
                  <a:pt x="480" y="569"/>
                </a:cubicBezTo>
                <a:cubicBezTo>
                  <a:pt x="480" y="567"/>
                  <a:pt x="483" y="568"/>
                  <a:pt x="482" y="565"/>
                </a:cubicBezTo>
                <a:cubicBezTo>
                  <a:pt x="480" y="564"/>
                  <a:pt x="478" y="565"/>
                  <a:pt x="476" y="563"/>
                </a:cubicBezTo>
                <a:cubicBezTo>
                  <a:pt x="478" y="562"/>
                  <a:pt x="478" y="560"/>
                  <a:pt x="480" y="559"/>
                </a:cubicBezTo>
                <a:cubicBezTo>
                  <a:pt x="482" y="559"/>
                  <a:pt x="482" y="561"/>
                  <a:pt x="484" y="560"/>
                </a:cubicBezTo>
                <a:cubicBezTo>
                  <a:pt x="486" y="558"/>
                  <a:pt x="489" y="559"/>
                  <a:pt x="491" y="559"/>
                </a:cubicBezTo>
                <a:cubicBezTo>
                  <a:pt x="492" y="558"/>
                  <a:pt x="491" y="556"/>
                  <a:pt x="491" y="554"/>
                </a:cubicBezTo>
                <a:cubicBezTo>
                  <a:pt x="490" y="554"/>
                  <a:pt x="489" y="555"/>
                  <a:pt x="489" y="554"/>
                </a:cubicBezTo>
                <a:cubicBezTo>
                  <a:pt x="489" y="553"/>
                  <a:pt x="492" y="553"/>
                  <a:pt x="493" y="552"/>
                </a:cubicBezTo>
                <a:cubicBezTo>
                  <a:pt x="492" y="553"/>
                  <a:pt x="494" y="553"/>
                  <a:pt x="494" y="554"/>
                </a:cubicBezTo>
                <a:cubicBezTo>
                  <a:pt x="497" y="554"/>
                  <a:pt x="496" y="554"/>
                  <a:pt x="499" y="554"/>
                </a:cubicBezTo>
                <a:cubicBezTo>
                  <a:pt x="500" y="552"/>
                  <a:pt x="498" y="552"/>
                  <a:pt x="498" y="550"/>
                </a:cubicBezTo>
                <a:cubicBezTo>
                  <a:pt x="499" y="549"/>
                  <a:pt x="499" y="550"/>
                  <a:pt x="501" y="549"/>
                </a:cubicBezTo>
                <a:cubicBezTo>
                  <a:pt x="501" y="547"/>
                  <a:pt x="499" y="546"/>
                  <a:pt x="501" y="545"/>
                </a:cubicBezTo>
                <a:cubicBezTo>
                  <a:pt x="502" y="547"/>
                  <a:pt x="503" y="549"/>
                  <a:pt x="506" y="550"/>
                </a:cubicBezTo>
                <a:cubicBezTo>
                  <a:pt x="507" y="547"/>
                  <a:pt x="510" y="545"/>
                  <a:pt x="512" y="543"/>
                </a:cubicBezTo>
                <a:cubicBezTo>
                  <a:pt x="512" y="545"/>
                  <a:pt x="512" y="546"/>
                  <a:pt x="514" y="545"/>
                </a:cubicBezTo>
                <a:cubicBezTo>
                  <a:pt x="514" y="544"/>
                  <a:pt x="515" y="542"/>
                  <a:pt x="516" y="541"/>
                </a:cubicBezTo>
                <a:cubicBezTo>
                  <a:pt x="516" y="542"/>
                  <a:pt x="518" y="542"/>
                  <a:pt x="520" y="543"/>
                </a:cubicBezTo>
                <a:cubicBezTo>
                  <a:pt x="520" y="539"/>
                  <a:pt x="522" y="538"/>
                  <a:pt x="524" y="537"/>
                </a:cubicBezTo>
                <a:cubicBezTo>
                  <a:pt x="525" y="535"/>
                  <a:pt x="524" y="534"/>
                  <a:pt x="523" y="533"/>
                </a:cubicBezTo>
                <a:cubicBezTo>
                  <a:pt x="526" y="533"/>
                  <a:pt x="525" y="531"/>
                  <a:pt x="525" y="529"/>
                </a:cubicBezTo>
                <a:cubicBezTo>
                  <a:pt x="524" y="529"/>
                  <a:pt x="522" y="531"/>
                  <a:pt x="522" y="529"/>
                </a:cubicBezTo>
                <a:cubicBezTo>
                  <a:pt x="525" y="528"/>
                  <a:pt x="526" y="526"/>
                  <a:pt x="529" y="525"/>
                </a:cubicBezTo>
                <a:cubicBezTo>
                  <a:pt x="529" y="527"/>
                  <a:pt x="530" y="527"/>
                  <a:pt x="532" y="527"/>
                </a:cubicBezTo>
                <a:cubicBezTo>
                  <a:pt x="532" y="524"/>
                  <a:pt x="531" y="525"/>
                  <a:pt x="532" y="522"/>
                </a:cubicBezTo>
                <a:cubicBezTo>
                  <a:pt x="534" y="524"/>
                  <a:pt x="536" y="522"/>
                  <a:pt x="538" y="523"/>
                </a:cubicBezTo>
                <a:cubicBezTo>
                  <a:pt x="538" y="521"/>
                  <a:pt x="538" y="518"/>
                  <a:pt x="541" y="519"/>
                </a:cubicBezTo>
                <a:cubicBezTo>
                  <a:pt x="542" y="517"/>
                  <a:pt x="540" y="517"/>
                  <a:pt x="541" y="514"/>
                </a:cubicBezTo>
                <a:cubicBezTo>
                  <a:pt x="543" y="516"/>
                  <a:pt x="544" y="517"/>
                  <a:pt x="546" y="518"/>
                </a:cubicBezTo>
                <a:cubicBezTo>
                  <a:pt x="547" y="515"/>
                  <a:pt x="549" y="512"/>
                  <a:pt x="553" y="512"/>
                </a:cubicBezTo>
                <a:cubicBezTo>
                  <a:pt x="552" y="510"/>
                  <a:pt x="553" y="509"/>
                  <a:pt x="554" y="507"/>
                </a:cubicBezTo>
                <a:cubicBezTo>
                  <a:pt x="556" y="508"/>
                  <a:pt x="559" y="510"/>
                  <a:pt x="560" y="507"/>
                </a:cubicBezTo>
                <a:cubicBezTo>
                  <a:pt x="561" y="507"/>
                  <a:pt x="561" y="508"/>
                  <a:pt x="562" y="509"/>
                </a:cubicBezTo>
                <a:cubicBezTo>
                  <a:pt x="563" y="508"/>
                  <a:pt x="563" y="506"/>
                  <a:pt x="564" y="505"/>
                </a:cubicBezTo>
                <a:cubicBezTo>
                  <a:pt x="565" y="508"/>
                  <a:pt x="565" y="504"/>
                  <a:pt x="566" y="504"/>
                </a:cubicBezTo>
                <a:cubicBezTo>
                  <a:pt x="565" y="505"/>
                  <a:pt x="566" y="506"/>
                  <a:pt x="568" y="506"/>
                </a:cubicBezTo>
                <a:cubicBezTo>
                  <a:pt x="570" y="504"/>
                  <a:pt x="570" y="502"/>
                  <a:pt x="572" y="499"/>
                </a:cubicBezTo>
                <a:cubicBezTo>
                  <a:pt x="573" y="498"/>
                  <a:pt x="572" y="497"/>
                  <a:pt x="571" y="496"/>
                </a:cubicBezTo>
                <a:cubicBezTo>
                  <a:pt x="573" y="497"/>
                  <a:pt x="575" y="496"/>
                  <a:pt x="575" y="495"/>
                </a:cubicBezTo>
                <a:cubicBezTo>
                  <a:pt x="575" y="493"/>
                  <a:pt x="573" y="493"/>
                  <a:pt x="574" y="491"/>
                </a:cubicBezTo>
                <a:cubicBezTo>
                  <a:pt x="578" y="492"/>
                  <a:pt x="577" y="488"/>
                  <a:pt x="578" y="487"/>
                </a:cubicBezTo>
                <a:cubicBezTo>
                  <a:pt x="583" y="488"/>
                  <a:pt x="588" y="483"/>
                  <a:pt x="589" y="479"/>
                </a:cubicBezTo>
                <a:cubicBezTo>
                  <a:pt x="589" y="479"/>
                  <a:pt x="590" y="479"/>
                  <a:pt x="591" y="479"/>
                </a:cubicBezTo>
                <a:cubicBezTo>
                  <a:pt x="590" y="472"/>
                  <a:pt x="584" y="474"/>
                  <a:pt x="583" y="468"/>
                </a:cubicBezTo>
                <a:cubicBezTo>
                  <a:pt x="578" y="470"/>
                  <a:pt x="575" y="466"/>
                  <a:pt x="573" y="470"/>
                </a:cubicBezTo>
                <a:cubicBezTo>
                  <a:pt x="572" y="465"/>
                  <a:pt x="575" y="464"/>
                  <a:pt x="575" y="460"/>
                </a:cubicBezTo>
                <a:cubicBezTo>
                  <a:pt x="579" y="460"/>
                  <a:pt x="577" y="455"/>
                  <a:pt x="583" y="456"/>
                </a:cubicBezTo>
                <a:cubicBezTo>
                  <a:pt x="583" y="454"/>
                  <a:pt x="583" y="453"/>
                  <a:pt x="583" y="451"/>
                </a:cubicBezTo>
                <a:cubicBezTo>
                  <a:pt x="584" y="451"/>
                  <a:pt x="585" y="451"/>
                  <a:pt x="586" y="451"/>
                </a:cubicBezTo>
                <a:cubicBezTo>
                  <a:pt x="587" y="450"/>
                  <a:pt x="586" y="448"/>
                  <a:pt x="588" y="448"/>
                </a:cubicBezTo>
                <a:cubicBezTo>
                  <a:pt x="593" y="451"/>
                  <a:pt x="597" y="446"/>
                  <a:pt x="598" y="441"/>
                </a:cubicBezTo>
                <a:cubicBezTo>
                  <a:pt x="597" y="441"/>
                  <a:pt x="597" y="440"/>
                  <a:pt x="596" y="440"/>
                </a:cubicBezTo>
                <a:cubicBezTo>
                  <a:pt x="604" y="443"/>
                  <a:pt x="608" y="430"/>
                  <a:pt x="603" y="427"/>
                </a:cubicBezTo>
                <a:cubicBezTo>
                  <a:pt x="604" y="427"/>
                  <a:pt x="604" y="428"/>
                  <a:pt x="606" y="427"/>
                </a:cubicBezTo>
                <a:cubicBezTo>
                  <a:pt x="608" y="425"/>
                  <a:pt x="610" y="423"/>
                  <a:pt x="613" y="421"/>
                </a:cubicBezTo>
                <a:cubicBezTo>
                  <a:pt x="613" y="419"/>
                  <a:pt x="610" y="420"/>
                  <a:pt x="611" y="417"/>
                </a:cubicBezTo>
                <a:cubicBezTo>
                  <a:pt x="615" y="415"/>
                  <a:pt x="616" y="407"/>
                  <a:pt x="623" y="409"/>
                </a:cubicBezTo>
                <a:cubicBezTo>
                  <a:pt x="623" y="406"/>
                  <a:pt x="622" y="405"/>
                  <a:pt x="621" y="403"/>
                </a:cubicBezTo>
                <a:cubicBezTo>
                  <a:pt x="624" y="400"/>
                  <a:pt x="627" y="397"/>
                  <a:pt x="633" y="397"/>
                </a:cubicBezTo>
                <a:cubicBezTo>
                  <a:pt x="635" y="392"/>
                  <a:pt x="642" y="386"/>
                  <a:pt x="646" y="389"/>
                </a:cubicBezTo>
                <a:cubicBezTo>
                  <a:pt x="649" y="389"/>
                  <a:pt x="653" y="388"/>
                  <a:pt x="655" y="390"/>
                </a:cubicBezTo>
                <a:cubicBezTo>
                  <a:pt x="653" y="389"/>
                  <a:pt x="653" y="391"/>
                  <a:pt x="652" y="392"/>
                </a:cubicBezTo>
                <a:cubicBezTo>
                  <a:pt x="654" y="395"/>
                  <a:pt x="657" y="396"/>
                  <a:pt x="659" y="399"/>
                </a:cubicBezTo>
                <a:cubicBezTo>
                  <a:pt x="655" y="400"/>
                  <a:pt x="649" y="402"/>
                  <a:pt x="647" y="396"/>
                </a:cubicBezTo>
                <a:cubicBezTo>
                  <a:pt x="640" y="400"/>
                  <a:pt x="635" y="406"/>
                  <a:pt x="627" y="408"/>
                </a:cubicBezTo>
                <a:cubicBezTo>
                  <a:pt x="634" y="422"/>
                  <a:pt x="620" y="432"/>
                  <a:pt x="617" y="444"/>
                </a:cubicBezTo>
                <a:cubicBezTo>
                  <a:pt x="619" y="448"/>
                  <a:pt x="623" y="450"/>
                  <a:pt x="627" y="451"/>
                </a:cubicBezTo>
                <a:cubicBezTo>
                  <a:pt x="628" y="450"/>
                  <a:pt x="626" y="450"/>
                  <a:pt x="626" y="449"/>
                </a:cubicBezTo>
                <a:cubicBezTo>
                  <a:pt x="629" y="448"/>
                  <a:pt x="633" y="445"/>
                  <a:pt x="634" y="444"/>
                </a:cubicBezTo>
                <a:cubicBezTo>
                  <a:pt x="632" y="449"/>
                  <a:pt x="627" y="451"/>
                  <a:pt x="625" y="455"/>
                </a:cubicBezTo>
                <a:cubicBezTo>
                  <a:pt x="619" y="454"/>
                  <a:pt x="615" y="459"/>
                  <a:pt x="615" y="464"/>
                </a:cubicBezTo>
                <a:cubicBezTo>
                  <a:pt x="617" y="465"/>
                  <a:pt x="618" y="467"/>
                  <a:pt x="621" y="468"/>
                </a:cubicBezTo>
                <a:cubicBezTo>
                  <a:pt x="622" y="468"/>
                  <a:pt x="623" y="468"/>
                  <a:pt x="624" y="468"/>
                </a:cubicBezTo>
                <a:cubicBezTo>
                  <a:pt x="624" y="466"/>
                  <a:pt x="626" y="467"/>
                  <a:pt x="627" y="465"/>
                </a:cubicBezTo>
                <a:cubicBezTo>
                  <a:pt x="628" y="466"/>
                  <a:pt x="630" y="466"/>
                  <a:pt x="632" y="466"/>
                </a:cubicBezTo>
                <a:cubicBezTo>
                  <a:pt x="633" y="466"/>
                  <a:pt x="633" y="464"/>
                  <a:pt x="634" y="464"/>
                </a:cubicBezTo>
                <a:cubicBezTo>
                  <a:pt x="633" y="465"/>
                  <a:pt x="633" y="466"/>
                  <a:pt x="636" y="467"/>
                </a:cubicBezTo>
                <a:cubicBezTo>
                  <a:pt x="638" y="464"/>
                  <a:pt x="638" y="458"/>
                  <a:pt x="643" y="458"/>
                </a:cubicBezTo>
                <a:cubicBezTo>
                  <a:pt x="643" y="458"/>
                  <a:pt x="643" y="456"/>
                  <a:pt x="644" y="456"/>
                </a:cubicBezTo>
                <a:cubicBezTo>
                  <a:pt x="649" y="458"/>
                  <a:pt x="656" y="451"/>
                  <a:pt x="655" y="444"/>
                </a:cubicBezTo>
                <a:cubicBezTo>
                  <a:pt x="657" y="445"/>
                  <a:pt x="657" y="449"/>
                  <a:pt x="660" y="449"/>
                </a:cubicBezTo>
                <a:cubicBezTo>
                  <a:pt x="660" y="445"/>
                  <a:pt x="658" y="442"/>
                  <a:pt x="660" y="440"/>
                </a:cubicBezTo>
                <a:cubicBezTo>
                  <a:pt x="661" y="442"/>
                  <a:pt x="660" y="446"/>
                  <a:pt x="663" y="446"/>
                </a:cubicBezTo>
                <a:cubicBezTo>
                  <a:pt x="662" y="440"/>
                  <a:pt x="662" y="438"/>
                  <a:pt x="666" y="436"/>
                </a:cubicBezTo>
                <a:cubicBezTo>
                  <a:pt x="666" y="438"/>
                  <a:pt x="667" y="439"/>
                  <a:pt x="667" y="440"/>
                </a:cubicBezTo>
                <a:cubicBezTo>
                  <a:pt x="670" y="440"/>
                  <a:pt x="668" y="436"/>
                  <a:pt x="670" y="436"/>
                </a:cubicBezTo>
                <a:cubicBezTo>
                  <a:pt x="673" y="439"/>
                  <a:pt x="677" y="436"/>
                  <a:pt x="680" y="439"/>
                </a:cubicBezTo>
                <a:cubicBezTo>
                  <a:pt x="682" y="437"/>
                  <a:pt x="682" y="436"/>
                  <a:pt x="684" y="438"/>
                </a:cubicBezTo>
                <a:cubicBezTo>
                  <a:pt x="684" y="435"/>
                  <a:pt x="685" y="434"/>
                  <a:pt x="685" y="431"/>
                </a:cubicBezTo>
                <a:cubicBezTo>
                  <a:pt x="688" y="433"/>
                  <a:pt x="690" y="429"/>
                  <a:pt x="691" y="427"/>
                </a:cubicBezTo>
                <a:cubicBezTo>
                  <a:pt x="690" y="426"/>
                  <a:pt x="688" y="426"/>
                  <a:pt x="687" y="425"/>
                </a:cubicBezTo>
                <a:cubicBezTo>
                  <a:pt x="689" y="423"/>
                  <a:pt x="690" y="421"/>
                  <a:pt x="693" y="420"/>
                </a:cubicBezTo>
                <a:cubicBezTo>
                  <a:pt x="693" y="416"/>
                  <a:pt x="691" y="415"/>
                  <a:pt x="690" y="412"/>
                </a:cubicBezTo>
                <a:cubicBezTo>
                  <a:pt x="688" y="412"/>
                  <a:pt x="687" y="417"/>
                  <a:pt x="686" y="416"/>
                </a:cubicBezTo>
                <a:cubicBezTo>
                  <a:pt x="689" y="413"/>
                  <a:pt x="686" y="410"/>
                  <a:pt x="687" y="406"/>
                </a:cubicBezTo>
                <a:cubicBezTo>
                  <a:pt x="685" y="405"/>
                  <a:pt x="685" y="409"/>
                  <a:pt x="685" y="408"/>
                </a:cubicBezTo>
                <a:cubicBezTo>
                  <a:pt x="685" y="403"/>
                  <a:pt x="687" y="400"/>
                  <a:pt x="688" y="396"/>
                </a:cubicBezTo>
                <a:cubicBezTo>
                  <a:pt x="688" y="400"/>
                  <a:pt x="691" y="396"/>
                  <a:pt x="691" y="397"/>
                </a:cubicBezTo>
                <a:cubicBezTo>
                  <a:pt x="689" y="399"/>
                  <a:pt x="688" y="402"/>
                  <a:pt x="687" y="405"/>
                </a:cubicBezTo>
                <a:cubicBezTo>
                  <a:pt x="689" y="406"/>
                  <a:pt x="690" y="406"/>
                  <a:pt x="692" y="407"/>
                </a:cubicBezTo>
                <a:cubicBezTo>
                  <a:pt x="692" y="404"/>
                  <a:pt x="693" y="405"/>
                  <a:pt x="696" y="405"/>
                </a:cubicBezTo>
                <a:cubicBezTo>
                  <a:pt x="697" y="404"/>
                  <a:pt x="695" y="402"/>
                  <a:pt x="696" y="402"/>
                </a:cubicBezTo>
                <a:cubicBezTo>
                  <a:pt x="697" y="403"/>
                  <a:pt x="697" y="404"/>
                  <a:pt x="699" y="404"/>
                </a:cubicBezTo>
                <a:cubicBezTo>
                  <a:pt x="699" y="403"/>
                  <a:pt x="698" y="402"/>
                  <a:pt x="699" y="401"/>
                </a:cubicBezTo>
                <a:cubicBezTo>
                  <a:pt x="700" y="402"/>
                  <a:pt x="701" y="402"/>
                  <a:pt x="703" y="403"/>
                </a:cubicBezTo>
                <a:cubicBezTo>
                  <a:pt x="704" y="399"/>
                  <a:pt x="707" y="401"/>
                  <a:pt x="708" y="397"/>
                </a:cubicBezTo>
                <a:cubicBezTo>
                  <a:pt x="707" y="399"/>
                  <a:pt x="708" y="399"/>
                  <a:pt x="709" y="400"/>
                </a:cubicBezTo>
                <a:cubicBezTo>
                  <a:pt x="712" y="400"/>
                  <a:pt x="712" y="396"/>
                  <a:pt x="715" y="395"/>
                </a:cubicBezTo>
                <a:cubicBezTo>
                  <a:pt x="714" y="397"/>
                  <a:pt x="713" y="398"/>
                  <a:pt x="713" y="399"/>
                </a:cubicBezTo>
                <a:cubicBezTo>
                  <a:pt x="714" y="401"/>
                  <a:pt x="716" y="404"/>
                  <a:pt x="718" y="405"/>
                </a:cubicBezTo>
                <a:cubicBezTo>
                  <a:pt x="717" y="405"/>
                  <a:pt x="716" y="406"/>
                  <a:pt x="715" y="406"/>
                </a:cubicBezTo>
                <a:cubicBezTo>
                  <a:pt x="716" y="412"/>
                  <a:pt x="722" y="408"/>
                  <a:pt x="725" y="407"/>
                </a:cubicBezTo>
                <a:cubicBezTo>
                  <a:pt x="725" y="409"/>
                  <a:pt x="721" y="409"/>
                  <a:pt x="723" y="411"/>
                </a:cubicBezTo>
                <a:cubicBezTo>
                  <a:pt x="726" y="411"/>
                  <a:pt x="727" y="409"/>
                  <a:pt x="729" y="411"/>
                </a:cubicBezTo>
                <a:cubicBezTo>
                  <a:pt x="725" y="413"/>
                  <a:pt x="722" y="417"/>
                  <a:pt x="717" y="415"/>
                </a:cubicBezTo>
                <a:cubicBezTo>
                  <a:pt x="716" y="417"/>
                  <a:pt x="715" y="418"/>
                  <a:pt x="715" y="421"/>
                </a:cubicBezTo>
                <a:cubicBezTo>
                  <a:pt x="714" y="422"/>
                  <a:pt x="717" y="421"/>
                  <a:pt x="717" y="423"/>
                </a:cubicBezTo>
                <a:cubicBezTo>
                  <a:pt x="716" y="423"/>
                  <a:pt x="715" y="424"/>
                  <a:pt x="716" y="425"/>
                </a:cubicBezTo>
                <a:cubicBezTo>
                  <a:pt x="716" y="425"/>
                  <a:pt x="716" y="425"/>
                  <a:pt x="717" y="426"/>
                </a:cubicBezTo>
                <a:cubicBezTo>
                  <a:pt x="721" y="424"/>
                  <a:pt x="723" y="421"/>
                  <a:pt x="727" y="420"/>
                </a:cubicBezTo>
                <a:cubicBezTo>
                  <a:pt x="728" y="418"/>
                  <a:pt x="727" y="418"/>
                  <a:pt x="727" y="416"/>
                </a:cubicBezTo>
                <a:cubicBezTo>
                  <a:pt x="729" y="416"/>
                  <a:pt x="728" y="415"/>
                  <a:pt x="730" y="415"/>
                </a:cubicBezTo>
                <a:cubicBezTo>
                  <a:pt x="728" y="416"/>
                  <a:pt x="729" y="416"/>
                  <a:pt x="730" y="417"/>
                </a:cubicBezTo>
                <a:cubicBezTo>
                  <a:pt x="736" y="414"/>
                  <a:pt x="737" y="420"/>
                  <a:pt x="742" y="420"/>
                </a:cubicBezTo>
                <a:cubicBezTo>
                  <a:pt x="745" y="418"/>
                  <a:pt x="749" y="416"/>
                  <a:pt x="750" y="411"/>
                </a:cubicBezTo>
                <a:cubicBezTo>
                  <a:pt x="751" y="415"/>
                  <a:pt x="749" y="417"/>
                  <a:pt x="748" y="421"/>
                </a:cubicBezTo>
                <a:cubicBezTo>
                  <a:pt x="750" y="422"/>
                  <a:pt x="751" y="422"/>
                  <a:pt x="754" y="423"/>
                </a:cubicBezTo>
                <a:cubicBezTo>
                  <a:pt x="753" y="423"/>
                  <a:pt x="753" y="424"/>
                  <a:pt x="754" y="425"/>
                </a:cubicBezTo>
                <a:cubicBezTo>
                  <a:pt x="756" y="426"/>
                  <a:pt x="759" y="426"/>
                  <a:pt x="762" y="425"/>
                </a:cubicBezTo>
                <a:cubicBezTo>
                  <a:pt x="760" y="427"/>
                  <a:pt x="765" y="427"/>
                  <a:pt x="766" y="429"/>
                </a:cubicBezTo>
                <a:cubicBezTo>
                  <a:pt x="765" y="430"/>
                  <a:pt x="762" y="428"/>
                  <a:pt x="762" y="431"/>
                </a:cubicBezTo>
                <a:cubicBezTo>
                  <a:pt x="765" y="430"/>
                  <a:pt x="767" y="431"/>
                  <a:pt x="770" y="432"/>
                </a:cubicBezTo>
                <a:cubicBezTo>
                  <a:pt x="779" y="428"/>
                  <a:pt x="790" y="425"/>
                  <a:pt x="800" y="426"/>
                </a:cubicBezTo>
                <a:cubicBezTo>
                  <a:pt x="809" y="426"/>
                  <a:pt x="814" y="431"/>
                  <a:pt x="818" y="425"/>
                </a:cubicBezTo>
                <a:cubicBezTo>
                  <a:pt x="818" y="422"/>
                  <a:pt x="815" y="423"/>
                  <a:pt x="816" y="421"/>
                </a:cubicBezTo>
                <a:cubicBezTo>
                  <a:pt x="817" y="422"/>
                  <a:pt x="819" y="424"/>
                  <a:pt x="819" y="427"/>
                </a:cubicBezTo>
                <a:cubicBezTo>
                  <a:pt x="817" y="427"/>
                  <a:pt x="816" y="428"/>
                  <a:pt x="815" y="430"/>
                </a:cubicBezTo>
                <a:cubicBezTo>
                  <a:pt x="818" y="431"/>
                  <a:pt x="823" y="434"/>
                  <a:pt x="828" y="435"/>
                </a:cubicBezTo>
                <a:cubicBezTo>
                  <a:pt x="837" y="437"/>
                  <a:pt x="843" y="432"/>
                  <a:pt x="848" y="428"/>
                </a:cubicBezTo>
                <a:cubicBezTo>
                  <a:pt x="848" y="425"/>
                  <a:pt x="849" y="424"/>
                  <a:pt x="850" y="423"/>
                </a:cubicBezTo>
                <a:cubicBezTo>
                  <a:pt x="849" y="427"/>
                  <a:pt x="852" y="429"/>
                  <a:pt x="853" y="432"/>
                </a:cubicBezTo>
                <a:cubicBezTo>
                  <a:pt x="852" y="435"/>
                  <a:pt x="851" y="437"/>
                  <a:pt x="848" y="438"/>
                </a:cubicBezTo>
                <a:cubicBezTo>
                  <a:pt x="850" y="442"/>
                  <a:pt x="856" y="443"/>
                  <a:pt x="861" y="444"/>
                </a:cubicBezTo>
                <a:cubicBezTo>
                  <a:pt x="868" y="447"/>
                  <a:pt x="875" y="452"/>
                  <a:pt x="883" y="452"/>
                </a:cubicBezTo>
                <a:cubicBezTo>
                  <a:pt x="884" y="455"/>
                  <a:pt x="888" y="456"/>
                  <a:pt x="889" y="458"/>
                </a:cubicBezTo>
                <a:cubicBezTo>
                  <a:pt x="890" y="459"/>
                  <a:pt x="890" y="460"/>
                  <a:pt x="890" y="461"/>
                </a:cubicBezTo>
                <a:cubicBezTo>
                  <a:pt x="896" y="466"/>
                  <a:pt x="903" y="470"/>
                  <a:pt x="910" y="473"/>
                </a:cubicBezTo>
                <a:cubicBezTo>
                  <a:pt x="911" y="473"/>
                  <a:pt x="910" y="472"/>
                  <a:pt x="912" y="472"/>
                </a:cubicBezTo>
                <a:cubicBezTo>
                  <a:pt x="914" y="474"/>
                  <a:pt x="917" y="476"/>
                  <a:pt x="920" y="478"/>
                </a:cubicBezTo>
                <a:cubicBezTo>
                  <a:pt x="923" y="476"/>
                  <a:pt x="921" y="475"/>
                  <a:pt x="920" y="473"/>
                </a:cubicBezTo>
                <a:cubicBezTo>
                  <a:pt x="924" y="475"/>
                  <a:pt x="928" y="471"/>
                  <a:pt x="931" y="470"/>
                </a:cubicBezTo>
                <a:cubicBezTo>
                  <a:pt x="931" y="467"/>
                  <a:pt x="929" y="465"/>
                  <a:pt x="928" y="463"/>
                </a:cubicBezTo>
                <a:cubicBezTo>
                  <a:pt x="930" y="464"/>
                  <a:pt x="931" y="463"/>
                  <a:pt x="931" y="462"/>
                </a:cubicBezTo>
                <a:cubicBezTo>
                  <a:pt x="934" y="463"/>
                  <a:pt x="931" y="466"/>
                  <a:pt x="932" y="468"/>
                </a:cubicBezTo>
                <a:cubicBezTo>
                  <a:pt x="935" y="468"/>
                  <a:pt x="936" y="466"/>
                  <a:pt x="939" y="466"/>
                </a:cubicBezTo>
                <a:cubicBezTo>
                  <a:pt x="944" y="467"/>
                  <a:pt x="944" y="472"/>
                  <a:pt x="950" y="472"/>
                </a:cubicBezTo>
                <a:cubicBezTo>
                  <a:pt x="951" y="469"/>
                  <a:pt x="951" y="467"/>
                  <a:pt x="950" y="464"/>
                </a:cubicBezTo>
                <a:cubicBezTo>
                  <a:pt x="950" y="464"/>
                  <a:pt x="950" y="464"/>
                  <a:pt x="950" y="464"/>
                </a:cubicBezTo>
                <a:cubicBezTo>
                  <a:pt x="950" y="464"/>
                  <a:pt x="950" y="464"/>
                  <a:pt x="950" y="464"/>
                </a:cubicBezTo>
                <a:cubicBezTo>
                  <a:pt x="951" y="468"/>
                  <a:pt x="956" y="472"/>
                  <a:pt x="957" y="474"/>
                </a:cubicBezTo>
                <a:cubicBezTo>
                  <a:pt x="958" y="477"/>
                  <a:pt x="960" y="481"/>
                  <a:pt x="961" y="484"/>
                </a:cubicBezTo>
                <a:cubicBezTo>
                  <a:pt x="962" y="492"/>
                  <a:pt x="968" y="495"/>
                  <a:pt x="968" y="503"/>
                </a:cubicBezTo>
                <a:cubicBezTo>
                  <a:pt x="965" y="506"/>
                  <a:pt x="970" y="510"/>
                  <a:pt x="969" y="513"/>
                </a:cubicBezTo>
                <a:cubicBezTo>
                  <a:pt x="971" y="514"/>
                  <a:pt x="971" y="513"/>
                  <a:pt x="973" y="513"/>
                </a:cubicBezTo>
                <a:cubicBezTo>
                  <a:pt x="974" y="507"/>
                  <a:pt x="980" y="505"/>
                  <a:pt x="978" y="499"/>
                </a:cubicBezTo>
                <a:cubicBezTo>
                  <a:pt x="979" y="499"/>
                  <a:pt x="979" y="500"/>
                  <a:pt x="981" y="500"/>
                </a:cubicBezTo>
                <a:cubicBezTo>
                  <a:pt x="981" y="499"/>
                  <a:pt x="982" y="498"/>
                  <a:pt x="983" y="497"/>
                </a:cubicBezTo>
                <a:cubicBezTo>
                  <a:pt x="982" y="495"/>
                  <a:pt x="981" y="494"/>
                  <a:pt x="981" y="493"/>
                </a:cubicBezTo>
                <a:cubicBezTo>
                  <a:pt x="982" y="493"/>
                  <a:pt x="982" y="493"/>
                  <a:pt x="982" y="493"/>
                </a:cubicBezTo>
                <a:cubicBezTo>
                  <a:pt x="979" y="487"/>
                  <a:pt x="971" y="482"/>
                  <a:pt x="969" y="477"/>
                </a:cubicBezTo>
                <a:cubicBezTo>
                  <a:pt x="973" y="479"/>
                  <a:pt x="976" y="487"/>
                  <a:pt x="982" y="489"/>
                </a:cubicBezTo>
                <a:cubicBezTo>
                  <a:pt x="980" y="481"/>
                  <a:pt x="971" y="475"/>
                  <a:pt x="969" y="468"/>
                </a:cubicBezTo>
                <a:cubicBezTo>
                  <a:pt x="967" y="467"/>
                  <a:pt x="967" y="470"/>
                  <a:pt x="966" y="468"/>
                </a:cubicBezTo>
                <a:cubicBezTo>
                  <a:pt x="967" y="468"/>
                  <a:pt x="968" y="467"/>
                  <a:pt x="970" y="467"/>
                </a:cubicBezTo>
                <a:cubicBezTo>
                  <a:pt x="971" y="474"/>
                  <a:pt x="978" y="474"/>
                  <a:pt x="981" y="480"/>
                </a:cubicBezTo>
                <a:cubicBezTo>
                  <a:pt x="984" y="480"/>
                  <a:pt x="986" y="481"/>
                  <a:pt x="987" y="482"/>
                </a:cubicBezTo>
                <a:cubicBezTo>
                  <a:pt x="985" y="483"/>
                  <a:pt x="985" y="481"/>
                  <a:pt x="983" y="482"/>
                </a:cubicBezTo>
                <a:cubicBezTo>
                  <a:pt x="982" y="486"/>
                  <a:pt x="984" y="488"/>
                  <a:pt x="987" y="489"/>
                </a:cubicBezTo>
                <a:cubicBezTo>
                  <a:pt x="987" y="492"/>
                  <a:pt x="989" y="492"/>
                  <a:pt x="989" y="495"/>
                </a:cubicBezTo>
                <a:cubicBezTo>
                  <a:pt x="990" y="496"/>
                  <a:pt x="992" y="495"/>
                  <a:pt x="993" y="496"/>
                </a:cubicBezTo>
                <a:cubicBezTo>
                  <a:pt x="992" y="497"/>
                  <a:pt x="990" y="497"/>
                  <a:pt x="989" y="497"/>
                </a:cubicBezTo>
                <a:cubicBezTo>
                  <a:pt x="989" y="500"/>
                  <a:pt x="991" y="500"/>
                  <a:pt x="989" y="502"/>
                </a:cubicBezTo>
                <a:cubicBezTo>
                  <a:pt x="992" y="502"/>
                  <a:pt x="996" y="506"/>
                  <a:pt x="998" y="502"/>
                </a:cubicBezTo>
                <a:cubicBezTo>
                  <a:pt x="998" y="503"/>
                  <a:pt x="998" y="503"/>
                  <a:pt x="998" y="504"/>
                </a:cubicBezTo>
                <a:cubicBezTo>
                  <a:pt x="1003" y="504"/>
                  <a:pt x="1006" y="508"/>
                  <a:pt x="1008" y="511"/>
                </a:cubicBezTo>
                <a:cubicBezTo>
                  <a:pt x="1010" y="511"/>
                  <a:pt x="1011" y="513"/>
                  <a:pt x="1014" y="513"/>
                </a:cubicBezTo>
                <a:cubicBezTo>
                  <a:pt x="1014" y="515"/>
                  <a:pt x="1016" y="516"/>
                  <a:pt x="1014" y="517"/>
                </a:cubicBezTo>
                <a:cubicBezTo>
                  <a:pt x="1010" y="513"/>
                  <a:pt x="1005" y="510"/>
                  <a:pt x="1001" y="505"/>
                </a:cubicBezTo>
                <a:cubicBezTo>
                  <a:pt x="994" y="508"/>
                  <a:pt x="987" y="504"/>
                  <a:pt x="981" y="507"/>
                </a:cubicBezTo>
                <a:cubicBezTo>
                  <a:pt x="981" y="509"/>
                  <a:pt x="981" y="510"/>
                  <a:pt x="981" y="511"/>
                </a:cubicBezTo>
                <a:cubicBezTo>
                  <a:pt x="985" y="511"/>
                  <a:pt x="986" y="515"/>
                  <a:pt x="986" y="517"/>
                </a:cubicBezTo>
                <a:cubicBezTo>
                  <a:pt x="984" y="515"/>
                  <a:pt x="981" y="514"/>
                  <a:pt x="977" y="514"/>
                </a:cubicBezTo>
                <a:cubicBezTo>
                  <a:pt x="973" y="518"/>
                  <a:pt x="976" y="525"/>
                  <a:pt x="981" y="527"/>
                </a:cubicBezTo>
                <a:cubicBezTo>
                  <a:pt x="980" y="527"/>
                  <a:pt x="979" y="528"/>
                  <a:pt x="979" y="529"/>
                </a:cubicBezTo>
                <a:cubicBezTo>
                  <a:pt x="983" y="529"/>
                  <a:pt x="985" y="531"/>
                  <a:pt x="986" y="533"/>
                </a:cubicBezTo>
                <a:cubicBezTo>
                  <a:pt x="985" y="533"/>
                  <a:pt x="984" y="532"/>
                  <a:pt x="983" y="532"/>
                </a:cubicBezTo>
                <a:cubicBezTo>
                  <a:pt x="981" y="537"/>
                  <a:pt x="984" y="547"/>
                  <a:pt x="990" y="549"/>
                </a:cubicBezTo>
                <a:cubicBezTo>
                  <a:pt x="989" y="546"/>
                  <a:pt x="990" y="546"/>
                  <a:pt x="989" y="544"/>
                </a:cubicBezTo>
                <a:cubicBezTo>
                  <a:pt x="990" y="545"/>
                  <a:pt x="990" y="546"/>
                  <a:pt x="992" y="545"/>
                </a:cubicBezTo>
                <a:cubicBezTo>
                  <a:pt x="993" y="541"/>
                  <a:pt x="991" y="538"/>
                  <a:pt x="993" y="536"/>
                </a:cubicBezTo>
                <a:cubicBezTo>
                  <a:pt x="991" y="532"/>
                  <a:pt x="991" y="532"/>
                  <a:pt x="990" y="526"/>
                </a:cubicBezTo>
                <a:cubicBezTo>
                  <a:pt x="991" y="527"/>
                  <a:pt x="991" y="526"/>
                  <a:pt x="993" y="526"/>
                </a:cubicBezTo>
                <a:cubicBezTo>
                  <a:pt x="993" y="528"/>
                  <a:pt x="993" y="529"/>
                  <a:pt x="994" y="530"/>
                </a:cubicBezTo>
                <a:cubicBezTo>
                  <a:pt x="999" y="531"/>
                  <a:pt x="1000" y="526"/>
                  <a:pt x="1005" y="528"/>
                </a:cubicBezTo>
                <a:cubicBezTo>
                  <a:pt x="1006" y="527"/>
                  <a:pt x="1005" y="525"/>
                  <a:pt x="1006" y="524"/>
                </a:cubicBezTo>
                <a:cubicBezTo>
                  <a:pt x="1014" y="526"/>
                  <a:pt x="1014" y="519"/>
                  <a:pt x="1019" y="518"/>
                </a:cubicBezTo>
                <a:cubicBezTo>
                  <a:pt x="1021" y="521"/>
                  <a:pt x="1019" y="520"/>
                  <a:pt x="1020" y="524"/>
                </a:cubicBezTo>
                <a:cubicBezTo>
                  <a:pt x="1018" y="522"/>
                  <a:pt x="1018" y="524"/>
                  <a:pt x="1017" y="525"/>
                </a:cubicBezTo>
                <a:cubicBezTo>
                  <a:pt x="1014" y="522"/>
                  <a:pt x="1013" y="525"/>
                  <a:pt x="1009" y="525"/>
                </a:cubicBezTo>
                <a:cubicBezTo>
                  <a:pt x="1008" y="526"/>
                  <a:pt x="1007" y="528"/>
                  <a:pt x="1007" y="532"/>
                </a:cubicBezTo>
                <a:cubicBezTo>
                  <a:pt x="1010" y="532"/>
                  <a:pt x="1011" y="533"/>
                  <a:pt x="1012" y="534"/>
                </a:cubicBezTo>
                <a:cubicBezTo>
                  <a:pt x="1014" y="534"/>
                  <a:pt x="1014" y="533"/>
                  <a:pt x="1016" y="533"/>
                </a:cubicBezTo>
                <a:cubicBezTo>
                  <a:pt x="1016" y="536"/>
                  <a:pt x="1017" y="539"/>
                  <a:pt x="1020" y="540"/>
                </a:cubicBezTo>
                <a:cubicBezTo>
                  <a:pt x="1020" y="539"/>
                  <a:pt x="1021" y="538"/>
                  <a:pt x="1022" y="538"/>
                </a:cubicBezTo>
                <a:cubicBezTo>
                  <a:pt x="1023" y="540"/>
                  <a:pt x="1023" y="541"/>
                  <a:pt x="1025" y="543"/>
                </a:cubicBezTo>
                <a:cubicBezTo>
                  <a:pt x="1028" y="543"/>
                  <a:pt x="1030" y="542"/>
                  <a:pt x="1031" y="541"/>
                </a:cubicBezTo>
                <a:cubicBezTo>
                  <a:pt x="1032" y="538"/>
                  <a:pt x="1029" y="538"/>
                  <a:pt x="1029" y="536"/>
                </a:cubicBezTo>
                <a:cubicBezTo>
                  <a:pt x="1031" y="537"/>
                  <a:pt x="1030" y="534"/>
                  <a:pt x="1031" y="534"/>
                </a:cubicBezTo>
                <a:cubicBezTo>
                  <a:pt x="1032" y="540"/>
                  <a:pt x="1033" y="546"/>
                  <a:pt x="1029" y="548"/>
                </a:cubicBezTo>
                <a:cubicBezTo>
                  <a:pt x="1031" y="550"/>
                  <a:pt x="1032" y="553"/>
                  <a:pt x="1033" y="555"/>
                </a:cubicBezTo>
                <a:cubicBezTo>
                  <a:pt x="1036" y="554"/>
                  <a:pt x="1037" y="556"/>
                  <a:pt x="1039" y="556"/>
                </a:cubicBezTo>
                <a:cubicBezTo>
                  <a:pt x="1040" y="551"/>
                  <a:pt x="1040" y="549"/>
                  <a:pt x="1041" y="543"/>
                </a:cubicBezTo>
                <a:cubicBezTo>
                  <a:pt x="1041" y="545"/>
                  <a:pt x="1041" y="550"/>
                  <a:pt x="1044" y="551"/>
                </a:cubicBezTo>
                <a:cubicBezTo>
                  <a:pt x="1040" y="556"/>
                  <a:pt x="1041" y="568"/>
                  <a:pt x="1048" y="568"/>
                </a:cubicBezTo>
                <a:cubicBezTo>
                  <a:pt x="1048" y="567"/>
                  <a:pt x="1047" y="564"/>
                  <a:pt x="1048" y="563"/>
                </a:cubicBezTo>
                <a:cubicBezTo>
                  <a:pt x="1050" y="567"/>
                  <a:pt x="1050" y="569"/>
                  <a:pt x="1050" y="572"/>
                </a:cubicBezTo>
                <a:cubicBezTo>
                  <a:pt x="1053" y="572"/>
                  <a:pt x="1053" y="571"/>
                  <a:pt x="1055" y="571"/>
                </a:cubicBezTo>
                <a:cubicBezTo>
                  <a:pt x="1055" y="572"/>
                  <a:pt x="1053" y="572"/>
                  <a:pt x="1054" y="574"/>
                </a:cubicBezTo>
                <a:cubicBezTo>
                  <a:pt x="1055" y="575"/>
                  <a:pt x="1057" y="576"/>
                  <a:pt x="1059" y="576"/>
                </a:cubicBezTo>
                <a:cubicBezTo>
                  <a:pt x="1059" y="575"/>
                  <a:pt x="1061" y="575"/>
                  <a:pt x="1061" y="574"/>
                </a:cubicBezTo>
                <a:cubicBezTo>
                  <a:pt x="1061" y="571"/>
                  <a:pt x="1059" y="571"/>
                  <a:pt x="1059" y="569"/>
                </a:cubicBezTo>
                <a:cubicBezTo>
                  <a:pt x="1057" y="570"/>
                  <a:pt x="1058" y="571"/>
                  <a:pt x="1056" y="571"/>
                </a:cubicBezTo>
                <a:cubicBezTo>
                  <a:pt x="1058" y="568"/>
                  <a:pt x="1055" y="563"/>
                  <a:pt x="1052" y="561"/>
                </a:cubicBezTo>
                <a:cubicBezTo>
                  <a:pt x="1055" y="561"/>
                  <a:pt x="1056" y="565"/>
                  <a:pt x="1060" y="563"/>
                </a:cubicBezTo>
                <a:cubicBezTo>
                  <a:pt x="1060" y="565"/>
                  <a:pt x="1062" y="565"/>
                  <a:pt x="1063" y="566"/>
                </a:cubicBezTo>
                <a:cubicBezTo>
                  <a:pt x="1063" y="567"/>
                  <a:pt x="1063" y="568"/>
                  <a:pt x="1063" y="569"/>
                </a:cubicBezTo>
                <a:cubicBezTo>
                  <a:pt x="1066" y="570"/>
                  <a:pt x="1066" y="574"/>
                  <a:pt x="1067" y="576"/>
                </a:cubicBezTo>
                <a:cubicBezTo>
                  <a:pt x="1080" y="579"/>
                  <a:pt x="1080" y="562"/>
                  <a:pt x="1083" y="552"/>
                </a:cubicBezTo>
                <a:cubicBezTo>
                  <a:pt x="1080" y="546"/>
                  <a:pt x="1076" y="541"/>
                  <a:pt x="1074" y="535"/>
                </a:cubicBezTo>
                <a:close/>
                <a:moveTo>
                  <a:pt x="974" y="527"/>
                </a:moveTo>
                <a:cubicBezTo>
                  <a:pt x="973" y="522"/>
                  <a:pt x="967" y="512"/>
                  <a:pt x="965" y="507"/>
                </a:cubicBezTo>
                <a:cubicBezTo>
                  <a:pt x="963" y="504"/>
                  <a:pt x="965" y="502"/>
                  <a:pt x="963" y="499"/>
                </a:cubicBezTo>
                <a:cubicBezTo>
                  <a:pt x="962" y="498"/>
                  <a:pt x="962" y="500"/>
                  <a:pt x="961" y="498"/>
                </a:cubicBezTo>
                <a:cubicBezTo>
                  <a:pt x="961" y="497"/>
                  <a:pt x="963" y="498"/>
                  <a:pt x="962" y="496"/>
                </a:cubicBezTo>
                <a:cubicBezTo>
                  <a:pt x="960" y="492"/>
                  <a:pt x="959" y="488"/>
                  <a:pt x="956" y="484"/>
                </a:cubicBezTo>
                <a:cubicBezTo>
                  <a:pt x="960" y="475"/>
                  <a:pt x="951" y="477"/>
                  <a:pt x="943" y="474"/>
                </a:cubicBezTo>
                <a:cubicBezTo>
                  <a:pt x="941" y="474"/>
                  <a:pt x="938" y="471"/>
                  <a:pt x="935" y="470"/>
                </a:cubicBezTo>
                <a:cubicBezTo>
                  <a:pt x="934" y="472"/>
                  <a:pt x="933" y="473"/>
                  <a:pt x="932" y="475"/>
                </a:cubicBezTo>
                <a:cubicBezTo>
                  <a:pt x="928" y="473"/>
                  <a:pt x="929" y="477"/>
                  <a:pt x="925" y="475"/>
                </a:cubicBezTo>
                <a:cubicBezTo>
                  <a:pt x="925" y="478"/>
                  <a:pt x="925" y="480"/>
                  <a:pt x="922" y="480"/>
                </a:cubicBezTo>
                <a:cubicBezTo>
                  <a:pt x="922" y="484"/>
                  <a:pt x="923" y="485"/>
                  <a:pt x="923" y="488"/>
                </a:cubicBezTo>
                <a:cubicBezTo>
                  <a:pt x="926" y="490"/>
                  <a:pt x="928" y="493"/>
                  <a:pt x="932" y="494"/>
                </a:cubicBezTo>
                <a:cubicBezTo>
                  <a:pt x="931" y="494"/>
                  <a:pt x="931" y="495"/>
                  <a:pt x="931" y="496"/>
                </a:cubicBezTo>
                <a:cubicBezTo>
                  <a:pt x="938" y="498"/>
                  <a:pt x="937" y="504"/>
                  <a:pt x="944" y="506"/>
                </a:cubicBezTo>
                <a:cubicBezTo>
                  <a:pt x="943" y="506"/>
                  <a:pt x="942" y="506"/>
                  <a:pt x="942" y="506"/>
                </a:cubicBezTo>
                <a:cubicBezTo>
                  <a:pt x="943" y="508"/>
                  <a:pt x="943" y="509"/>
                  <a:pt x="942" y="512"/>
                </a:cubicBezTo>
                <a:cubicBezTo>
                  <a:pt x="944" y="511"/>
                  <a:pt x="944" y="514"/>
                  <a:pt x="945" y="514"/>
                </a:cubicBezTo>
                <a:cubicBezTo>
                  <a:pt x="944" y="515"/>
                  <a:pt x="944" y="517"/>
                  <a:pt x="944" y="520"/>
                </a:cubicBezTo>
                <a:cubicBezTo>
                  <a:pt x="947" y="521"/>
                  <a:pt x="947" y="519"/>
                  <a:pt x="950" y="519"/>
                </a:cubicBezTo>
                <a:cubicBezTo>
                  <a:pt x="951" y="516"/>
                  <a:pt x="950" y="513"/>
                  <a:pt x="952" y="512"/>
                </a:cubicBezTo>
                <a:cubicBezTo>
                  <a:pt x="953" y="514"/>
                  <a:pt x="954" y="517"/>
                  <a:pt x="956" y="516"/>
                </a:cubicBezTo>
                <a:cubicBezTo>
                  <a:pt x="952" y="519"/>
                  <a:pt x="956" y="527"/>
                  <a:pt x="960" y="525"/>
                </a:cubicBezTo>
                <a:cubicBezTo>
                  <a:pt x="960" y="526"/>
                  <a:pt x="959" y="527"/>
                  <a:pt x="960" y="529"/>
                </a:cubicBezTo>
                <a:cubicBezTo>
                  <a:pt x="967" y="533"/>
                  <a:pt x="968" y="543"/>
                  <a:pt x="977" y="545"/>
                </a:cubicBezTo>
                <a:cubicBezTo>
                  <a:pt x="977" y="540"/>
                  <a:pt x="976" y="535"/>
                  <a:pt x="974" y="532"/>
                </a:cubicBezTo>
                <a:cubicBezTo>
                  <a:pt x="975" y="532"/>
                  <a:pt x="974" y="528"/>
                  <a:pt x="974" y="527"/>
                </a:cubicBezTo>
                <a:close/>
                <a:moveTo>
                  <a:pt x="288" y="628"/>
                </a:moveTo>
                <a:cubicBezTo>
                  <a:pt x="290" y="625"/>
                  <a:pt x="297" y="626"/>
                  <a:pt x="294" y="621"/>
                </a:cubicBezTo>
                <a:cubicBezTo>
                  <a:pt x="291" y="622"/>
                  <a:pt x="292" y="621"/>
                  <a:pt x="291" y="620"/>
                </a:cubicBezTo>
                <a:cubicBezTo>
                  <a:pt x="290" y="621"/>
                  <a:pt x="289" y="622"/>
                  <a:pt x="288" y="623"/>
                </a:cubicBezTo>
                <a:cubicBezTo>
                  <a:pt x="288" y="620"/>
                  <a:pt x="286" y="624"/>
                  <a:pt x="285" y="622"/>
                </a:cubicBezTo>
                <a:cubicBezTo>
                  <a:pt x="286" y="621"/>
                  <a:pt x="287" y="621"/>
                  <a:pt x="286" y="619"/>
                </a:cubicBezTo>
                <a:cubicBezTo>
                  <a:pt x="282" y="616"/>
                  <a:pt x="275" y="618"/>
                  <a:pt x="272" y="621"/>
                </a:cubicBezTo>
                <a:cubicBezTo>
                  <a:pt x="272" y="624"/>
                  <a:pt x="274" y="624"/>
                  <a:pt x="274" y="627"/>
                </a:cubicBezTo>
                <a:cubicBezTo>
                  <a:pt x="276" y="626"/>
                  <a:pt x="279" y="628"/>
                  <a:pt x="278" y="629"/>
                </a:cubicBezTo>
                <a:cubicBezTo>
                  <a:pt x="277" y="627"/>
                  <a:pt x="276" y="627"/>
                  <a:pt x="273" y="627"/>
                </a:cubicBezTo>
                <a:cubicBezTo>
                  <a:pt x="273" y="629"/>
                  <a:pt x="272" y="630"/>
                  <a:pt x="270" y="630"/>
                </a:cubicBezTo>
                <a:cubicBezTo>
                  <a:pt x="270" y="633"/>
                  <a:pt x="268" y="633"/>
                  <a:pt x="268" y="635"/>
                </a:cubicBezTo>
                <a:cubicBezTo>
                  <a:pt x="264" y="634"/>
                  <a:pt x="258" y="635"/>
                  <a:pt x="251" y="637"/>
                </a:cubicBezTo>
                <a:cubicBezTo>
                  <a:pt x="251" y="640"/>
                  <a:pt x="255" y="640"/>
                  <a:pt x="255" y="642"/>
                </a:cubicBezTo>
                <a:cubicBezTo>
                  <a:pt x="258" y="641"/>
                  <a:pt x="258" y="641"/>
                  <a:pt x="260" y="643"/>
                </a:cubicBezTo>
                <a:cubicBezTo>
                  <a:pt x="262" y="639"/>
                  <a:pt x="268" y="640"/>
                  <a:pt x="272" y="638"/>
                </a:cubicBezTo>
                <a:cubicBezTo>
                  <a:pt x="273" y="640"/>
                  <a:pt x="276" y="638"/>
                  <a:pt x="278" y="640"/>
                </a:cubicBezTo>
                <a:cubicBezTo>
                  <a:pt x="278" y="639"/>
                  <a:pt x="279" y="638"/>
                  <a:pt x="279" y="638"/>
                </a:cubicBezTo>
                <a:cubicBezTo>
                  <a:pt x="280" y="639"/>
                  <a:pt x="280" y="639"/>
                  <a:pt x="280" y="639"/>
                </a:cubicBezTo>
                <a:cubicBezTo>
                  <a:pt x="281" y="637"/>
                  <a:pt x="281" y="636"/>
                  <a:pt x="283" y="637"/>
                </a:cubicBezTo>
                <a:cubicBezTo>
                  <a:pt x="284" y="635"/>
                  <a:pt x="284" y="636"/>
                  <a:pt x="286" y="634"/>
                </a:cubicBezTo>
                <a:cubicBezTo>
                  <a:pt x="288" y="635"/>
                  <a:pt x="291" y="632"/>
                  <a:pt x="293" y="633"/>
                </a:cubicBezTo>
                <a:cubicBezTo>
                  <a:pt x="294" y="631"/>
                  <a:pt x="296" y="630"/>
                  <a:pt x="296" y="627"/>
                </a:cubicBezTo>
                <a:cubicBezTo>
                  <a:pt x="294" y="625"/>
                  <a:pt x="290" y="629"/>
                  <a:pt x="288" y="628"/>
                </a:cubicBezTo>
                <a:close/>
              </a:path>
            </a:pathLst>
          </a:custGeom>
          <a:solidFill>
            <a:srgbClr val="084A9C"/>
          </a:solidFill>
          <a:ln>
            <a:solidFill>
              <a:schemeClr val="tx1"/>
            </a:solidFill>
          </a:ln>
          <a:effectLst>
            <a:outerShdw blurRad="50800" dist="38100" dir="2700000" algn="tl" rotWithShape="0">
              <a:prstClr val="black">
                <a:alpha val="40000"/>
              </a:prstClr>
            </a:outerShdw>
          </a:effectLst>
        </p:spPr>
        <p:txBody>
          <a:bodyPr/>
          <a:lstStyle/>
          <a:p>
            <a:pPr>
              <a:defRPr/>
            </a:pPr>
            <a:endParaRPr lang="es-US" dirty="0">
              <a:solidFill>
                <a:prstClr val="black"/>
              </a:solidFill>
              <a:latin typeface="Arial" pitchFamily="34" charset="0"/>
              <a:ea typeface="ＭＳ Ｐゴシック"/>
              <a:cs typeface="ＭＳ Ｐゴシック"/>
            </a:endParaRPr>
          </a:p>
        </p:txBody>
      </p:sp>
      <p:sp>
        <p:nvSpPr>
          <p:cNvPr id="62" name="Freeform 55" descr="Graphic of state of Hawaii&#10;"/>
          <p:cNvSpPr>
            <a:spLocks noEditPoints="1"/>
          </p:cNvSpPr>
          <p:nvPr/>
        </p:nvSpPr>
        <p:spPr bwMode="auto">
          <a:xfrm>
            <a:off x="582613" y="5770563"/>
            <a:ext cx="1881187" cy="685800"/>
          </a:xfrm>
          <a:custGeom>
            <a:avLst/>
            <a:gdLst>
              <a:gd name="T0" fmla="*/ 1 w 1313"/>
              <a:gd name="T1" fmla="*/ 1 h 734"/>
              <a:gd name="T2" fmla="*/ 10 w 1313"/>
              <a:gd name="T3" fmla="*/ 17 h 734"/>
              <a:gd name="T4" fmla="*/ 17 w 1313"/>
              <a:gd name="T5" fmla="*/ 3 h 734"/>
              <a:gd name="T6" fmla="*/ 1 w 1313"/>
              <a:gd name="T7" fmla="*/ 1 h 734"/>
              <a:gd name="T8" fmla="*/ 391 w 1313"/>
              <a:gd name="T9" fmla="*/ 194 h 734"/>
              <a:gd name="T10" fmla="*/ 458 w 1313"/>
              <a:gd name="T11" fmla="*/ 217 h 734"/>
              <a:gd name="T12" fmla="*/ 474 w 1313"/>
              <a:gd name="T13" fmla="*/ 150 h 734"/>
              <a:gd name="T14" fmla="*/ 391 w 1313"/>
              <a:gd name="T15" fmla="*/ 194 h 734"/>
              <a:gd name="T16" fmla="*/ 311 w 1313"/>
              <a:gd name="T17" fmla="*/ 233 h 734"/>
              <a:gd name="T18" fmla="*/ 322 w 1313"/>
              <a:gd name="T19" fmla="*/ 242 h 734"/>
              <a:gd name="T20" fmla="*/ 343 w 1313"/>
              <a:gd name="T21" fmla="*/ 219 h 734"/>
              <a:gd name="T22" fmla="*/ 348 w 1313"/>
              <a:gd name="T23" fmla="*/ 196 h 734"/>
              <a:gd name="T24" fmla="*/ 311 w 1313"/>
              <a:gd name="T25" fmla="*/ 233 h 734"/>
              <a:gd name="T26" fmla="*/ 766 w 1313"/>
              <a:gd name="T27" fmla="*/ 276 h 734"/>
              <a:gd name="T28" fmla="*/ 752 w 1313"/>
              <a:gd name="T29" fmla="*/ 281 h 734"/>
              <a:gd name="T30" fmla="*/ 745 w 1313"/>
              <a:gd name="T31" fmla="*/ 260 h 734"/>
              <a:gd name="T32" fmla="*/ 715 w 1313"/>
              <a:gd name="T33" fmla="*/ 230 h 734"/>
              <a:gd name="T34" fmla="*/ 690 w 1313"/>
              <a:gd name="T35" fmla="*/ 256 h 734"/>
              <a:gd name="T36" fmla="*/ 662 w 1313"/>
              <a:gd name="T37" fmla="*/ 263 h 734"/>
              <a:gd name="T38" fmla="*/ 697 w 1313"/>
              <a:gd name="T39" fmla="*/ 313 h 734"/>
              <a:gd name="T40" fmla="*/ 754 w 1313"/>
              <a:gd name="T41" fmla="*/ 318 h 734"/>
              <a:gd name="T42" fmla="*/ 782 w 1313"/>
              <a:gd name="T43" fmla="*/ 304 h 734"/>
              <a:gd name="T44" fmla="*/ 766 w 1313"/>
              <a:gd name="T45" fmla="*/ 276 h 734"/>
              <a:gd name="T46" fmla="*/ 899 w 1313"/>
              <a:gd name="T47" fmla="*/ 313 h 734"/>
              <a:gd name="T48" fmla="*/ 848 w 1313"/>
              <a:gd name="T49" fmla="*/ 315 h 734"/>
              <a:gd name="T50" fmla="*/ 842 w 1313"/>
              <a:gd name="T51" fmla="*/ 341 h 734"/>
              <a:gd name="T52" fmla="*/ 950 w 1313"/>
              <a:gd name="T53" fmla="*/ 320 h 734"/>
              <a:gd name="T54" fmla="*/ 899 w 1313"/>
              <a:gd name="T55" fmla="*/ 313 h 734"/>
              <a:gd name="T56" fmla="*/ 996 w 1313"/>
              <a:gd name="T57" fmla="*/ 366 h 734"/>
              <a:gd name="T58" fmla="*/ 952 w 1313"/>
              <a:gd name="T59" fmla="*/ 366 h 734"/>
              <a:gd name="T60" fmla="*/ 993 w 1313"/>
              <a:gd name="T61" fmla="*/ 389 h 734"/>
              <a:gd name="T62" fmla="*/ 1002 w 1313"/>
              <a:gd name="T63" fmla="*/ 426 h 734"/>
              <a:gd name="T64" fmla="*/ 1012 w 1313"/>
              <a:gd name="T65" fmla="*/ 430 h 734"/>
              <a:gd name="T66" fmla="*/ 1085 w 1313"/>
              <a:gd name="T67" fmla="*/ 384 h 734"/>
              <a:gd name="T68" fmla="*/ 996 w 1313"/>
              <a:gd name="T69" fmla="*/ 366 h 734"/>
              <a:gd name="T70" fmla="*/ 888 w 1313"/>
              <a:gd name="T71" fmla="*/ 375 h 734"/>
              <a:gd name="T72" fmla="*/ 906 w 1313"/>
              <a:gd name="T73" fmla="*/ 407 h 734"/>
              <a:gd name="T74" fmla="*/ 888 w 1313"/>
              <a:gd name="T75" fmla="*/ 375 h 734"/>
              <a:gd name="T76" fmla="*/ 986 w 1313"/>
              <a:gd name="T77" fmla="*/ 426 h 734"/>
              <a:gd name="T78" fmla="*/ 956 w 1313"/>
              <a:gd name="T79" fmla="*/ 444 h 734"/>
              <a:gd name="T80" fmla="*/ 989 w 1313"/>
              <a:gd name="T81" fmla="*/ 442 h 734"/>
              <a:gd name="T82" fmla="*/ 986 w 1313"/>
              <a:gd name="T83" fmla="*/ 426 h 734"/>
              <a:gd name="T84" fmla="*/ 1276 w 1313"/>
              <a:gd name="T85" fmla="*/ 566 h 734"/>
              <a:gd name="T86" fmla="*/ 1260 w 1313"/>
              <a:gd name="T87" fmla="*/ 566 h 734"/>
              <a:gd name="T88" fmla="*/ 1260 w 1313"/>
              <a:gd name="T89" fmla="*/ 545 h 734"/>
              <a:gd name="T90" fmla="*/ 1161 w 1313"/>
              <a:gd name="T91" fmla="*/ 502 h 734"/>
              <a:gd name="T92" fmla="*/ 1108 w 1313"/>
              <a:gd name="T93" fmla="*/ 479 h 734"/>
              <a:gd name="T94" fmla="*/ 1104 w 1313"/>
              <a:gd name="T95" fmla="*/ 481 h 734"/>
              <a:gd name="T96" fmla="*/ 1120 w 1313"/>
              <a:gd name="T97" fmla="*/ 531 h 734"/>
              <a:gd name="T98" fmla="*/ 1081 w 1313"/>
              <a:gd name="T99" fmla="*/ 584 h 734"/>
              <a:gd name="T100" fmla="*/ 1104 w 1313"/>
              <a:gd name="T101" fmla="*/ 628 h 734"/>
              <a:gd name="T102" fmla="*/ 1120 w 1313"/>
              <a:gd name="T103" fmla="*/ 658 h 734"/>
              <a:gd name="T104" fmla="*/ 1115 w 1313"/>
              <a:gd name="T105" fmla="*/ 697 h 734"/>
              <a:gd name="T106" fmla="*/ 1166 w 1313"/>
              <a:gd name="T107" fmla="*/ 734 h 734"/>
              <a:gd name="T108" fmla="*/ 1186 w 1313"/>
              <a:gd name="T109" fmla="*/ 697 h 734"/>
              <a:gd name="T110" fmla="*/ 1234 w 1313"/>
              <a:gd name="T111" fmla="*/ 660 h 734"/>
              <a:gd name="T112" fmla="*/ 1313 w 1313"/>
              <a:gd name="T113" fmla="*/ 605 h 734"/>
              <a:gd name="T114" fmla="*/ 1276 w 1313"/>
              <a:gd name="T115" fmla="*/ 566 h 7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313" h="734">
                <a:moveTo>
                  <a:pt x="1" y="1"/>
                </a:moveTo>
                <a:cubicBezTo>
                  <a:pt x="0" y="10"/>
                  <a:pt x="2" y="17"/>
                  <a:pt x="10" y="17"/>
                </a:cubicBezTo>
                <a:cubicBezTo>
                  <a:pt x="15" y="15"/>
                  <a:pt x="18" y="11"/>
                  <a:pt x="17" y="3"/>
                </a:cubicBezTo>
                <a:cubicBezTo>
                  <a:pt x="9" y="5"/>
                  <a:pt x="8" y="0"/>
                  <a:pt x="1" y="1"/>
                </a:cubicBezTo>
                <a:close/>
                <a:moveTo>
                  <a:pt x="391" y="194"/>
                </a:moveTo>
                <a:cubicBezTo>
                  <a:pt x="411" y="205"/>
                  <a:pt x="431" y="219"/>
                  <a:pt x="458" y="217"/>
                </a:cubicBezTo>
                <a:cubicBezTo>
                  <a:pt x="477" y="204"/>
                  <a:pt x="485" y="172"/>
                  <a:pt x="474" y="150"/>
                </a:cubicBezTo>
                <a:cubicBezTo>
                  <a:pt x="432" y="142"/>
                  <a:pt x="396" y="153"/>
                  <a:pt x="391" y="194"/>
                </a:cubicBezTo>
                <a:close/>
                <a:moveTo>
                  <a:pt x="311" y="233"/>
                </a:moveTo>
                <a:cubicBezTo>
                  <a:pt x="314" y="237"/>
                  <a:pt x="316" y="242"/>
                  <a:pt x="322" y="242"/>
                </a:cubicBezTo>
                <a:cubicBezTo>
                  <a:pt x="324" y="229"/>
                  <a:pt x="332" y="222"/>
                  <a:pt x="343" y="219"/>
                </a:cubicBezTo>
                <a:cubicBezTo>
                  <a:pt x="340" y="207"/>
                  <a:pt x="348" y="205"/>
                  <a:pt x="348" y="196"/>
                </a:cubicBezTo>
                <a:cubicBezTo>
                  <a:pt x="329" y="202"/>
                  <a:pt x="315" y="212"/>
                  <a:pt x="311" y="233"/>
                </a:cubicBezTo>
                <a:close/>
                <a:moveTo>
                  <a:pt x="766" y="276"/>
                </a:moveTo>
                <a:cubicBezTo>
                  <a:pt x="758" y="275"/>
                  <a:pt x="754" y="277"/>
                  <a:pt x="752" y="281"/>
                </a:cubicBezTo>
                <a:cubicBezTo>
                  <a:pt x="742" y="276"/>
                  <a:pt x="744" y="273"/>
                  <a:pt x="745" y="260"/>
                </a:cubicBezTo>
                <a:cubicBezTo>
                  <a:pt x="730" y="256"/>
                  <a:pt x="731" y="235"/>
                  <a:pt x="715" y="230"/>
                </a:cubicBezTo>
                <a:cubicBezTo>
                  <a:pt x="702" y="234"/>
                  <a:pt x="699" y="248"/>
                  <a:pt x="690" y="256"/>
                </a:cubicBezTo>
                <a:cubicBezTo>
                  <a:pt x="679" y="256"/>
                  <a:pt x="667" y="255"/>
                  <a:pt x="662" y="263"/>
                </a:cubicBezTo>
                <a:cubicBezTo>
                  <a:pt x="680" y="282"/>
                  <a:pt x="683" y="289"/>
                  <a:pt x="697" y="313"/>
                </a:cubicBezTo>
                <a:cubicBezTo>
                  <a:pt x="720" y="309"/>
                  <a:pt x="737" y="306"/>
                  <a:pt x="754" y="318"/>
                </a:cubicBezTo>
                <a:cubicBezTo>
                  <a:pt x="764" y="310"/>
                  <a:pt x="778" y="319"/>
                  <a:pt x="782" y="304"/>
                </a:cubicBezTo>
                <a:cubicBezTo>
                  <a:pt x="772" y="299"/>
                  <a:pt x="762" y="287"/>
                  <a:pt x="766" y="276"/>
                </a:cubicBezTo>
                <a:close/>
                <a:moveTo>
                  <a:pt x="899" y="313"/>
                </a:moveTo>
                <a:cubicBezTo>
                  <a:pt x="894" y="326"/>
                  <a:pt x="864" y="314"/>
                  <a:pt x="848" y="315"/>
                </a:cubicBezTo>
                <a:cubicBezTo>
                  <a:pt x="855" y="327"/>
                  <a:pt x="839" y="327"/>
                  <a:pt x="842" y="341"/>
                </a:cubicBezTo>
                <a:cubicBezTo>
                  <a:pt x="883" y="332"/>
                  <a:pt x="936" y="365"/>
                  <a:pt x="950" y="320"/>
                </a:cubicBezTo>
                <a:cubicBezTo>
                  <a:pt x="927" y="314"/>
                  <a:pt x="913" y="329"/>
                  <a:pt x="899" y="313"/>
                </a:cubicBezTo>
                <a:close/>
                <a:moveTo>
                  <a:pt x="996" y="366"/>
                </a:moveTo>
                <a:cubicBezTo>
                  <a:pt x="985" y="342"/>
                  <a:pt x="950" y="336"/>
                  <a:pt x="952" y="366"/>
                </a:cubicBezTo>
                <a:cubicBezTo>
                  <a:pt x="953" y="382"/>
                  <a:pt x="976" y="399"/>
                  <a:pt x="993" y="389"/>
                </a:cubicBezTo>
                <a:cubicBezTo>
                  <a:pt x="1000" y="397"/>
                  <a:pt x="999" y="414"/>
                  <a:pt x="1002" y="426"/>
                </a:cubicBezTo>
                <a:cubicBezTo>
                  <a:pt x="1007" y="426"/>
                  <a:pt x="1010" y="427"/>
                  <a:pt x="1012" y="430"/>
                </a:cubicBezTo>
                <a:cubicBezTo>
                  <a:pt x="1040" y="416"/>
                  <a:pt x="1081" y="425"/>
                  <a:pt x="1085" y="384"/>
                </a:cubicBezTo>
                <a:cubicBezTo>
                  <a:pt x="1052" y="374"/>
                  <a:pt x="1028" y="340"/>
                  <a:pt x="996" y="366"/>
                </a:cubicBezTo>
                <a:close/>
                <a:moveTo>
                  <a:pt x="888" y="375"/>
                </a:moveTo>
                <a:cubicBezTo>
                  <a:pt x="896" y="383"/>
                  <a:pt x="903" y="393"/>
                  <a:pt x="906" y="407"/>
                </a:cubicBezTo>
                <a:cubicBezTo>
                  <a:pt x="966" y="409"/>
                  <a:pt x="914" y="342"/>
                  <a:pt x="888" y="375"/>
                </a:cubicBezTo>
                <a:close/>
                <a:moveTo>
                  <a:pt x="986" y="426"/>
                </a:moveTo>
                <a:cubicBezTo>
                  <a:pt x="974" y="421"/>
                  <a:pt x="959" y="431"/>
                  <a:pt x="956" y="444"/>
                </a:cubicBezTo>
                <a:cubicBezTo>
                  <a:pt x="965" y="449"/>
                  <a:pt x="979" y="443"/>
                  <a:pt x="989" y="442"/>
                </a:cubicBezTo>
                <a:cubicBezTo>
                  <a:pt x="985" y="435"/>
                  <a:pt x="989" y="430"/>
                  <a:pt x="986" y="426"/>
                </a:cubicBezTo>
                <a:close/>
                <a:moveTo>
                  <a:pt x="1276" y="566"/>
                </a:moveTo>
                <a:cubicBezTo>
                  <a:pt x="1269" y="563"/>
                  <a:pt x="1262" y="572"/>
                  <a:pt x="1260" y="566"/>
                </a:cubicBezTo>
                <a:cubicBezTo>
                  <a:pt x="1259" y="558"/>
                  <a:pt x="1256" y="553"/>
                  <a:pt x="1260" y="545"/>
                </a:cubicBezTo>
                <a:cubicBezTo>
                  <a:pt x="1235" y="524"/>
                  <a:pt x="1200" y="501"/>
                  <a:pt x="1161" y="502"/>
                </a:cubicBezTo>
                <a:cubicBezTo>
                  <a:pt x="1145" y="493"/>
                  <a:pt x="1129" y="474"/>
                  <a:pt x="1108" y="479"/>
                </a:cubicBezTo>
                <a:cubicBezTo>
                  <a:pt x="1106" y="479"/>
                  <a:pt x="1105" y="480"/>
                  <a:pt x="1104" y="481"/>
                </a:cubicBezTo>
                <a:cubicBezTo>
                  <a:pt x="1099" y="508"/>
                  <a:pt x="1116" y="513"/>
                  <a:pt x="1120" y="531"/>
                </a:cubicBezTo>
                <a:cubicBezTo>
                  <a:pt x="1109" y="551"/>
                  <a:pt x="1088" y="561"/>
                  <a:pt x="1081" y="584"/>
                </a:cubicBezTo>
                <a:cubicBezTo>
                  <a:pt x="1094" y="595"/>
                  <a:pt x="1097" y="612"/>
                  <a:pt x="1104" y="628"/>
                </a:cubicBezTo>
                <a:cubicBezTo>
                  <a:pt x="1108" y="638"/>
                  <a:pt x="1118" y="645"/>
                  <a:pt x="1120" y="658"/>
                </a:cubicBezTo>
                <a:cubicBezTo>
                  <a:pt x="1121" y="670"/>
                  <a:pt x="1112" y="685"/>
                  <a:pt x="1115" y="697"/>
                </a:cubicBezTo>
                <a:cubicBezTo>
                  <a:pt x="1121" y="723"/>
                  <a:pt x="1151" y="715"/>
                  <a:pt x="1166" y="734"/>
                </a:cubicBezTo>
                <a:cubicBezTo>
                  <a:pt x="1177" y="725"/>
                  <a:pt x="1185" y="715"/>
                  <a:pt x="1186" y="697"/>
                </a:cubicBezTo>
                <a:cubicBezTo>
                  <a:pt x="1204" y="686"/>
                  <a:pt x="1217" y="671"/>
                  <a:pt x="1234" y="660"/>
                </a:cubicBezTo>
                <a:cubicBezTo>
                  <a:pt x="1270" y="659"/>
                  <a:pt x="1300" y="636"/>
                  <a:pt x="1313" y="605"/>
                </a:cubicBezTo>
                <a:cubicBezTo>
                  <a:pt x="1295" y="597"/>
                  <a:pt x="1279" y="588"/>
                  <a:pt x="1276" y="566"/>
                </a:cubicBezTo>
                <a:close/>
              </a:path>
            </a:pathLst>
          </a:custGeom>
          <a:solidFill>
            <a:srgbClr val="92D050"/>
          </a:solidFill>
          <a:ln>
            <a:solidFill>
              <a:schemeClr val="tx1"/>
            </a:solidFill>
          </a:ln>
          <a:effectLst>
            <a:outerShdw blurRad="50800" dist="38100" dir="2700000" algn="tl" rotWithShape="0">
              <a:prstClr val="black">
                <a:alpha val="40000"/>
              </a:prstClr>
            </a:outerShdw>
          </a:effectLst>
        </p:spPr>
        <p:txBody>
          <a:bodyPr/>
          <a:lstStyle/>
          <a:p>
            <a:pPr>
              <a:defRPr/>
            </a:pPr>
            <a:endParaRPr lang="es-US" dirty="0">
              <a:solidFill>
                <a:prstClr val="black"/>
              </a:solidFill>
              <a:latin typeface="Arial" pitchFamily="34" charset="0"/>
              <a:ea typeface="ＭＳ Ｐゴシック"/>
              <a:cs typeface="ＭＳ Ｐゴシック"/>
            </a:endParaRPr>
          </a:p>
        </p:txBody>
      </p:sp>
      <p:sp>
        <p:nvSpPr>
          <p:cNvPr id="32775" name="TextBox 62"/>
          <p:cNvSpPr txBox="1">
            <a:spLocks noChangeArrowheads="1"/>
          </p:cNvSpPr>
          <p:nvPr/>
        </p:nvSpPr>
        <p:spPr bwMode="auto">
          <a:xfrm>
            <a:off x="7696200" y="3276600"/>
            <a:ext cx="430213" cy="269875"/>
          </a:xfrm>
          <a:prstGeom prst="rect">
            <a:avLst/>
          </a:prstGeom>
          <a:solidFill>
            <a:srgbClr val="92D050"/>
          </a:solidFill>
          <a:ln w="9525">
            <a:solidFill>
              <a:schemeClr val="tx1"/>
            </a:solidFill>
            <a:miter lim="800000"/>
            <a:headEnd/>
            <a:tailEnd/>
          </a:ln>
        </p:spPr>
        <p:txBody>
          <a:bodyPr>
            <a:spAutoFit/>
          </a:bodyPr>
          <a:lstStyle/>
          <a:p>
            <a:pPr algn="ctr"/>
            <a:r>
              <a:rPr lang="en-US" sz="1100" dirty="0"/>
              <a:t>DE</a:t>
            </a:r>
            <a:endParaRPr lang="es-US" sz="1100" dirty="0"/>
          </a:p>
        </p:txBody>
      </p:sp>
      <p:cxnSp>
        <p:nvCxnSpPr>
          <p:cNvPr id="66" name="Straight Connector 65" descr="Line indicating DE"/>
          <p:cNvCxnSpPr>
            <a:endCxn id="33" idx="40"/>
          </p:cNvCxnSpPr>
          <p:nvPr/>
        </p:nvCxnSpPr>
        <p:spPr>
          <a:xfrm flipH="1">
            <a:off x="7239000" y="3429000"/>
            <a:ext cx="433388" cy="13017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2777" name="TextBox 63"/>
          <p:cNvSpPr txBox="1">
            <a:spLocks noChangeArrowheads="1"/>
          </p:cNvSpPr>
          <p:nvPr/>
        </p:nvSpPr>
        <p:spPr bwMode="auto">
          <a:xfrm>
            <a:off x="7467600" y="3962400"/>
            <a:ext cx="430213" cy="269875"/>
          </a:xfrm>
          <a:prstGeom prst="rect">
            <a:avLst/>
          </a:prstGeom>
          <a:solidFill>
            <a:srgbClr val="92D050"/>
          </a:solidFill>
          <a:ln w="9525">
            <a:solidFill>
              <a:schemeClr val="tx1"/>
            </a:solidFill>
            <a:miter lim="800000"/>
            <a:headEnd/>
            <a:tailEnd/>
          </a:ln>
        </p:spPr>
        <p:txBody>
          <a:bodyPr>
            <a:spAutoFit/>
          </a:bodyPr>
          <a:lstStyle/>
          <a:p>
            <a:pPr algn="ctr"/>
            <a:r>
              <a:rPr lang="en-US" sz="1100" dirty="0"/>
              <a:t>DC</a:t>
            </a:r>
            <a:endParaRPr lang="es-US" sz="1100" dirty="0"/>
          </a:p>
        </p:txBody>
      </p:sp>
      <p:cxnSp>
        <p:nvCxnSpPr>
          <p:cNvPr id="65" name="Straight Connector 64" descr="Line indicating DC"/>
          <p:cNvCxnSpPr>
            <a:endCxn id="33" idx="10"/>
          </p:cNvCxnSpPr>
          <p:nvPr/>
        </p:nvCxnSpPr>
        <p:spPr>
          <a:xfrm flipH="1" flipV="1">
            <a:off x="6934200" y="3429000"/>
            <a:ext cx="612775" cy="49053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0" name="Slide Number Placeholder 5"/>
          <p:cNvSpPr>
            <a:spLocks noGrp="1"/>
          </p:cNvSpPr>
          <p:nvPr>
            <p:ph type="sldNum" sz="quarter" idx="12"/>
          </p:nvPr>
        </p:nvSpPr>
        <p:spPr>
          <a:xfrm>
            <a:off x="6775450" y="6321425"/>
            <a:ext cx="2133600" cy="365125"/>
          </a:xfrm>
        </p:spPr>
        <p:txBody>
          <a:bodyPr/>
          <a:lstStyle/>
          <a:p>
            <a:pPr>
              <a:defRPr/>
            </a:pPr>
            <a:fld id="{F0B99161-C0A6-4611-9BB1-A658D8D383FB}" type="slidenum">
              <a:rPr lang="en-US">
                <a:solidFill>
                  <a:schemeClr val="tx1"/>
                </a:solidFill>
              </a:rPr>
              <a:pPr>
                <a:defRPr/>
              </a:pPr>
              <a:t>11</a:t>
            </a:fld>
            <a:endParaRPr lang="es-US" dirty="0">
              <a:solidFill>
                <a:schemeClr val="tx1"/>
              </a:solidFill>
            </a:endParaRPr>
          </a:p>
        </p:txBody>
      </p:sp>
      <p:sp>
        <p:nvSpPr>
          <p:cNvPr id="32780" name="TextBox 67"/>
          <p:cNvSpPr txBox="1">
            <a:spLocks noChangeArrowheads="1"/>
          </p:cNvSpPr>
          <p:nvPr/>
        </p:nvSpPr>
        <p:spPr bwMode="auto">
          <a:xfrm>
            <a:off x="4572000" y="6019800"/>
            <a:ext cx="3505200" cy="579438"/>
          </a:xfrm>
          <a:prstGeom prst="rect">
            <a:avLst/>
          </a:prstGeom>
          <a:noFill/>
          <a:ln w="12700">
            <a:noFill/>
            <a:miter lim="800000"/>
            <a:headEnd/>
            <a:tailEnd/>
          </a:ln>
        </p:spPr>
        <p:txBody>
          <a:bodyPr>
            <a:spAutoFit/>
          </a:bodyPr>
          <a:lstStyle/>
          <a:p>
            <a:r>
              <a:rPr lang="en-US" sz="1400" b="1" dirty="0"/>
              <a:t>Sin ampliación de Medicaid a la fecha</a:t>
            </a:r>
            <a:r>
              <a:rPr lang="en-US" dirty="0"/>
              <a:t>	</a:t>
            </a:r>
          </a:p>
        </p:txBody>
      </p:sp>
      <p:sp>
        <p:nvSpPr>
          <p:cNvPr id="71" name="Rectangle 70" descr="Box showing blue color used to differentiate states."/>
          <p:cNvSpPr/>
          <p:nvPr/>
        </p:nvSpPr>
        <p:spPr>
          <a:xfrm>
            <a:off x="4219575" y="5738813"/>
            <a:ext cx="341313" cy="195262"/>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US" dirty="0"/>
          </a:p>
        </p:txBody>
      </p:sp>
      <p:sp>
        <p:nvSpPr>
          <p:cNvPr id="2" name="Footer Placeholder 1"/>
          <p:cNvSpPr>
            <a:spLocks noGrp="1"/>
          </p:cNvSpPr>
          <p:nvPr>
            <p:ph type="ftr" sz="quarter" idx="11"/>
          </p:nvPr>
        </p:nvSpPr>
        <p:spPr/>
        <p:txBody>
          <a:bodyPr/>
          <a:lstStyle/>
          <a:p>
            <a:pPr>
              <a:defRPr/>
            </a:pPr>
            <a:r>
              <a:rPr lang="en-US" dirty="0"/>
              <a:t>Medicaid y el Programa de Seguro Médico para Niños</a:t>
            </a:r>
            <a:endParaRPr lang="es-US" dirty="0"/>
          </a:p>
        </p:txBody>
      </p:sp>
      <p:sp>
        <p:nvSpPr>
          <p:cNvPr id="3" name="Date Placeholder 2"/>
          <p:cNvSpPr>
            <a:spLocks noGrp="1"/>
          </p:cNvSpPr>
          <p:nvPr>
            <p:ph type="dt" sz="quarter" idx="10"/>
          </p:nvPr>
        </p:nvSpPr>
        <p:spPr/>
        <p:txBody>
          <a:bodyPr/>
          <a:lstStyle/>
          <a:p>
            <a:pPr>
              <a:defRPr/>
            </a:pPr>
            <a:r>
              <a:rPr lang="en-US" dirty="0"/>
              <a:t>01/05/2015</a:t>
            </a:r>
            <a:endParaRPr lang="es-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Title 57"/>
          <p:cNvSpPr>
            <a:spLocks noGrp="1"/>
          </p:cNvSpPr>
          <p:nvPr>
            <p:ph type="title"/>
          </p:nvPr>
        </p:nvSpPr>
        <p:spPr/>
        <p:txBody>
          <a:bodyPr rtlCol="0">
            <a:normAutofit fontScale="90000"/>
          </a:bodyPr>
          <a:lstStyle/>
          <a:p>
            <a:pPr eaLnBrk="1" fontAlgn="auto" hangingPunct="1">
              <a:spcAft>
                <a:spcPts val="0"/>
              </a:spcAft>
              <a:defRPr/>
            </a:pPr>
            <a:r>
              <a:rPr dirty="0"/>
              <a:t/>
            </a:r>
            <a:br>
              <a:rPr dirty="0"/>
            </a:br>
            <a:r>
              <a:rPr dirty="0" smtClean="0"/>
              <a:t>Programas de Seguro a Bajo Precio</a:t>
            </a:r>
            <a:r>
              <a:rPr dirty="0"/>
              <a:t/>
            </a:r>
            <a:br>
              <a:rPr dirty="0"/>
            </a:br>
            <a:r>
              <a:rPr dirty="0" smtClean="0"/>
              <a:t>Sin ampliación</a:t>
            </a:r>
            <a:r>
              <a:rPr dirty="0"/>
              <a:t/>
            </a:r>
            <a:br>
              <a:rPr dirty="0"/>
            </a:br>
            <a:endParaRPr lang="es-US" sz="4000" dirty="0"/>
          </a:p>
        </p:txBody>
      </p:sp>
      <p:sp>
        <p:nvSpPr>
          <p:cNvPr id="34818" name="TextBox 38"/>
          <p:cNvSpPr txBox="1">
            <a:spLocks noChangeArrowheads="1"/>
          </p:cNvSpPr>
          <p:nvPr/>
        </p:nvSpPr>
        <p:spPr bwMode="auto">
          <a:xfrm>
            <a:off x="654050" y="1339850"/>
            <a:ext cx="7369175" cy="646113"/>
          </a:xfrm>
          <a:prstGeom prst="rect">
            <a:avLst/>
          </a:prstGeom>
          <a:noFill/>
          <a:ln w="9525">
            <a:noFill/>
            <a:miter lim="800000"/>
            <a:headEnd/>
            <a:tailEnd/>
          </a:ln>
        </p:spPr>
        <p:txBody>
          <a:bodyPr>
            <a:spAutoFit/>
          </a:bodyPr>
          <a:lstStyle/>
          <a:p>
            <a:pPr algn="ctr"/>
            <a:r>
              <a:rPr lang="en-US" b="1" dirty="0">
                <a:solidFill>
                  <a:srgbClr val="000000"/>
                </a:solidFill>
              </a:rPr>
              <a:t>Para personas no ancianas ni incapacitadas, según la elegibilidad mediana actual del estado.</a:t>
            </a:r>
          </a:p>
        </p:txBody>
      </p:sp>
      <p:grpSp>
        <p:nvGrpSpPr>
          <p:cNvPr id="34819" name="Group 42" descr="Graphic showing Medicaid/CHIP Children and Marketplace Subsidies for adults, jobless parents, working parents, pregnant women and children from 37% of the Federal poverty level through 400% of the Federal poverty level."/>
          <p:cNvGrpSpPr>
            <a:grpSpLocks/>
          </p:cNvGrpSpPr>
          <p:nvPr/>
        </p:nvGrpSpPr>
        <p:grpSpPr bwMode="auto">
          <a:xfrm>
            <a:off x="457200" y="1811535"/>
            <a:ext cx="8686800" cy="3954264"/>
            <a:chOff x="307979" y="1833766"/>
            <a:chExt cx="8686801" cy="3953705"/>
          </a:xfrm>
        </p:grpSpPr>
        <p:grpSp>
          <p:nvGrpSpPr>
            <p:cNvPr id="34826" name="Group 11" descr="Graphic showing Medicaid/CHIP Children and Marketplace Subsidies for adults, jobless parents, working parents, pregnant women and children from 37% of the Federal poverty level through 400% of the Federal poverty level."/>
            <p:cNvGrpSpPr>
              <a:grpSpLocks/>
            </p:cNvGrpSpPr>
            <p:nvPr/>
          </p:nvGrpSpPr>
          <p:grpSpPr bwMode="auto">
            <a:xfrm>
              <a:off x="307979" y="1833766"/>
              <a:ext cx="8686801" cy="3953705"/>
              <a:chOff x="307979" y="1833766"/>
              <a:chExt cx="8686801" cy="3953705"/>
            </a:xfrm>
          </p:grpSpPr>
          <p:sp>
            <p:nvSpPr>
              <p:cNvPr id="34828" name="TextBox 16"/>
              <p:cNvSpPr txBox="1">
                <a:spLocks noChangeArrowheads="1"/>
              </p:cNvSpPr>
              <p:nvPr/>
            </p:nvSpPr>
            <p:spPr bwMode="auto">
              <a:xfrm>
                <a:off x="314329" y="4486707"/>
                <a:ext cx="1497014" cy="307733"/>
              </a:xfrm>
              <a:prstGeom prst="rect">
                <a:avLst/>
              </a:prstGeom>
              <a:noFill/>
              <a:ln w="9525">
                <a:noFill/>
                <a:miter lim="800000"/>
                <a:headEnd/>
                <a:tailEnd/>
              </a:ln>
            </p:spPr>
            <p:txBody>
              <a:bodyPr wrap="square">
                <a:spAutoFit/>
              </a:bodyPr>
              <a:lstStyle/>
              <a:p>
                <a:r>
                  <a:rPr lang="en-US" sz="1400" b="1" dirty="0">
                    <a:solidFill>
                      <a:srgbClr val="3A669C"/>
                    </a:solidFill>
                  </a:rPr>
                  <a:t>133% del FPL</a:t>
                </a:r>
              </a:p>
            </p:txBody>
          </p:sp>
          <p:cxnSp>
            <p:nvCxnSpPr>
              <p:cNvPr id="5" name="Straight Connector 4"/>
              <p:cNvCxnSpPr/>
              <p:nvPr/>
            </p:nvCxnSpPr>
            <p:spPr>
              <a:xfrm>
                <a:off x="1719267" y="5406525"/>
                <a:ext cx="5988051" cy="14286"/>
              </a:xfrm>
              <a:prstGeom prst="line">
                <a:avLst/>
              </a:prstGeom>
              <a:ln w="571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rot="5400000">
                <a:off x="5010" y="3692267"/>
                <a:ext cx="3428515" cy="0"/>
              </a:xfrm>
              <a:prstGeom prst="line">
                <a:avLst/>
              </a:prstGeom>
              <a:ln w="571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7" name="Elbow Connector 6"/>
              <p:cNvCxnSpPr/>
              <p:nvPr/>
            </p:nvCxnSpPr>
            <p:spPr>
              <a:xfrm>
                <a:off x="1598617" y="4643046"/>
                <a:ext cx="3048000" cy="163489"/>
              </a:xfrm>
              <a:prstGeom prst="bentConnector3">
                <a:avLst>
                  <a:gd name="adj1" fmla="val 50000"/>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descr="Marketplace Subsidies 100 to 400% Federal Poverty Level (FPL)"/>
              <p:cNvCxnSpPr/>
              <p:nvPr/>
            </p:nvCxnSpPr>
            <p:spPr>
              <a:xfrm flipV="1">
                <a:off x="1585917" y="1990708"/>
                <a:ext cx="117475" cy="1588"/>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1585917" y="3120848"/>
                <a:ext cx="117475" cy="1588"/>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34834" name="Rectangle 41" descr="Varies by state up to 241% FPL"/>
              <p:cNvSpPr>
                <a:spLocks noChangeArrowheads="1"/>
              </p:cNvSpPr>
              <p:nvPr/>
            </p:nvSpPr>
            <p:spPr bwMode="auto">
              <a:xfrm>
                <a:off x="4659313" y="3168650"/>
                <a:ext cx="3048000" cy="2238375"/>
              </a:xfrm>
              <a:prstGeom prst="rect">
                <a:avLst/>
              </a:prstGeom>
              <a:gradFill rotWithShape="1">
                <a:gsLst>
                  <a:gs pos="0">
                    <a:schemeClr val="accent1"/>
                  </a:gs>
                  <a:gs pos="100000">
                    <a:srgbClr val="3ED288"/>
                  </a:gs>
                </a:gsLst>
                <a:lin ang="5400000" scaled="1"/>
              </a:gradFill>
              <a:ln w="9525">
                <a:noFill/>
                <a:miter lim="800000"/>
                <a:headEnd/>
                <a:tailEnd/>
              </a:ln>
            </p:spPr>
            <p:txBody>
              <a:bodyPr anchor="ctr"/>
              <a:lstStyle/>
              <a:p>
                <a:pPr algn="ctr"/>
                <a:r>
                  <a:rPr lang="en-US" sz="2400" b="1" dirty="0">
                    <a:solidFill>
                      <a:srgbClr val="FFFFFF"/>
                    </a:solidFill>
                  </a:rPr>
                  <a:t>Niños Medicaid/CHIP</a:t>
                </a:r>
              </a:p>
            </p:txBody>
          </p:sp>
          <p:sp>
            <p:nvSpPr>
              <p:cNvPr id="34835" name="TextBox 15"/>
              <p:cNvSpPr txBox="1">
                <a:spLocks noChangeArrowheads="1"/>
              </p:cNvSpPr>
              <p:nvPr/>
            </p:nvSpPr>
            <p:spPr bwMode="auto">
              <a:xfrm>
                <a:off x="1439867" y="5341447"/>
                <a:ext cx="282575" cy="304756"/>
              </a:xfrm>
              <a:prstGeom prst="rect">
                <a:avLst/>
              </a:prstGeom>
              <a:noFill/>
              <a:ln w="9525">
                <a:noFill/>
                <a:miter lim="800000"/>
                <a:headEnd/>
                <a:tailEnd/>
              </a:ln>
            </p:spPr>
            <p:txBody>
              <a:bodyPr wrap="none">
                <a:spAutoFit/>
              </a:bodyPr>
              <a:lstStyle/>
              <a:p>
                <a:r>
                  <a:rPr lang="en-US" sz="1400" b="1" dirty="0">
                    <a:solidFill>
                      <a:srgbClr val="1F497D"/>
                    </a:solidFill>
                  </a:rPr>
                  <a:t>0</a:t>
                </a:r>
              </a:p>
            </p:txBody>
          </p:sp>
          <p:sp>
            <p:nvSpPr>
              <p:cNvPr id="34836" name="TextBox 17"/>
              <p:cNvSpPr txBox="1">
                <a:spLocks noChangeArrowheads="1"/>
              </p:cNvSpPr>
              <p:nvPr/>
            </p:nvSpPr>
            <p:spPr bwMode="auto">
              <a:xfrm>
                <a:off x="307979" y="2745085"/>
                <a:ext cx="1338828" cy="523146"/>
              </a:xfrm>
              <a:prstGeom prst="rect">
                <a:avLst/>
              </a:prstGeom>
              <a:noFill/>
              <a:ln w="9525">
                <a:noFill/>
                <a:miter lim="800000"/>
                <a:headEnd/>
                <a:tailEnd/>
              </a:ln>
            </p:spPr>
            <p:txBody>
              <a:bodyPr wrap="none">
                <a:spAutoFit/>
              </a:bodyPr>
              <a:lstStyle/>
              <a:p>
                <a:endParaRPr lang="es-US" sz="1400" dirty="0">
                  <a:solidFill>
                    <a:srgbClr val="000000"/>
                  </a:solidFill>
                </a:endParaRPr>
              </a:p>
              <a:p>
                <a:r>
                  <a:rPr lang="en-US" sz="1400" b="1" dirty="0">
                    <a:solidFill>
                      <a:srgbClr val="3A669C"/>
                    </a:solidFill>
                  </a:rPr>
                  <a:t>241% del FPL</a:t>
                </a:r>
              </a:p>
            </p:txBody>
          </p:sp>
          <p:sp>
            <p:nvSpPr>
              <p:cNvPr id="34837" name="Rectangle 20"/>
              <p:cNvSpPr>
                <a:spLocks noChangeArrowheads="1"/>
              </p:cNvSpPr>
              <p:nvPr/>
            </p:nvSpPr>
            <p:spPr bwMode="auto">
              <a:xfrm>
                <a:off x="307979" y="1833766"/>
                <a:ext cx="1338828" cy="307733"/>
              </a:xfrm>
              <a:prstGeom prst="rect">
                <a:avLst/>
              </a:prstGeom>
              <a:noFill/>
              <a:ln w="9525">
                <a:noFill/>
                <a:miter lim="800000"/>
                <a:headEnd/>
                <a:tailEnd/>
              </a:ln>
            </p:spPr>
            <p:txBody>
              <a:bodyPr wrap="none">
                <a:spAutoFit/>
              </a:bodyPr>
              <a:lstStyle/>
              <a:p>
                <a:r>
                  <a:rPr lang="en-US" sz="1400" b="1" dirty="0">
                    <a:solidFill>
                      <a:srgbClr val="3A669C"/>
                    </a:solidFill>
                  </a:rPr>
                  <a:t>400% del FPL</a:t>
                </a:r>
              </a:p>
            </p:txBody>
          </p:sp>
          <p:sp>
            <p:nvSpPr>
              <p:cNvPr id="34838" name="TextBox 32"/>
              <p:cNvSpPr txBox="1">
                <a:spLocks noChangeArrowheads="1"/>
              </p:cNvSpPr>
              <p:nvPr/>
            </p:nvSpPr>
            <p:spPr bwMode="auto">
              <a:xfrm>
                <a:off x="4659317" y="1978010"/>
                <a:ext cx="3048000" cy="1190457"/>
              </a:xfrm>
              <a:prstGeom prst="rect">
                <a:avLst/>
              </a:prstGeom>
              <a:gradFill rotWithShape="1">
                <a:gsLst>
                  <a:gs pos="0">
                    <a:srgbClr val="1B2F48"/>
                  </a:gs>
                  <a:gs pos="100000">
                    <a:srgbClr val="3A669C"/>
                  </a:gs>
                </a:gsLst>
                <a:lin ang="5400000" scaled="1"/>
              </a:gradFill>
              <a:ln w="9525">
                <a:noFill/>
                <a:miter lim="800000"/>
                <a:headEnd/>
                <a:tailEnd/>
              </a:ln>
            </p:spPr>
            <p:txBody>
              <a:bodyPr>
                <a:spAutoFit/>
              </a:bodyPr>
              <a:lstStyle/>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p:txBody>
          </p:sp>
          <p:sp>
            <p:nvSpPr>
              <p:cNvPr id="34839" name="TextBox 22"/>
              <p:cNvSpPr txBox="1">
                <a:spLocks noChangeArrowheads="1"/>
              </p:cNvSpPr>
              <p:nvPr/>
            </p:nvSpPr>
            <p:spPr bwMode="auto">
              <a:xfrm>
                <a:off x="4837117" y="5420811"/>
                <a:ext cx="2870200" cy="366660"/>
              </a:xfrm>
              <a:prstGeom prst="rect">
                <a:avLst/>
              </a:prstGeom>
              <a:noFill/>
              <a:ln w="9525">
                <a:noFill/>
                <a:miter lim="800000"/>
                <a:headEnd/>
                <a:tailEnd/>
              </a:ln>
            </p:spPr>
            <p:txBody>
              <a:bodyPr>
                <a:spAutoFit/>
              </a:bodyPr>
              <a:lstStyle/>
              <a:p>
                <a:pPr algn="ctr"/>
                <a:r>
                  <a:rPr lang="en-US" b="1" dirty="0">
                    <a:solidFill>
                      <a:srgbClr val="1F497D"/>
                    </a:solidFill>
                    <a:latin typeface="Calibri" pitchFamily="34" charset="0"/>
                  </a:rPr>
                  <a:t>Niños</a:t>
                </a:r>
              </a:p>
            </p:txBody>
          </p:sp>
          <p:sp>
            <p:nvSpPr>
              <p:cNvPr id="34840" name="Rectangle 18"/>
              <p:cNvSpPr>
                <a:spLocks noChangeArrowheads="1"/>
              </p:cNvSpPr>
              <p:nvPr/>
            </p:nvSpPr>
            <p:spPr bwMode="auto">
              <a:xfrm>
                <a:off x="1744668" y="4487865"/>
                <a:ext cx="2917825" cy="919162"/>
              </a:xfrm>
              <a:prstGeom prst="rect">
                <a:avLst/>
              </a:prstGeom>
              <a:solidFill>
                <a:srgbClr val="3ED288"/>
              </a:solidFill>
              <a:ln w="9525">
                <a:noFill/>
                <a:miter lim="800000"/>
                <a:headEnd/>
                <a:tailEnd/>
              </a:ln>
            </p:spPr>
            <p:txBody>
              <a:bodyPr anchor="ctr"/>
              <a:lstStyle/>
              <a:p>
                <a:pPr algn="ctr"/>
                <a:endParaRPr lang="es-ES" sz="2400" b="1" dirty="0">
                  <a:solidFill>
                    <a:srgbClr val="FFFFFF"/>
                  </a:solidFill>
                </a:endParaRPr>
              </a:p>
            </p:txBody>
          </p:sp>
          <p:sp>
            <p:nvSpPr>
              <p:cNvPr id="18" name="Right Arrow 17"/>
              <p:cNvSpPr>
                <a:spLocks noChangeArrowheads="1"/>
              </p:cNvSpPr>
              <p:nvPr/>
            </p:nvSpPr>
            <p:spPr bwMode="auto">
              <a:xfrm>
                <a:off x="7707318" y="3044659"/>
                <a:ext cx="574675" cy="258726"/>
              </a:xfrm>
              <a:prstGeom prst="rightArrow">
                <a:avLst>
                  <a:gd name="adj1" fmla="val 50000"/>
                  <a:gd name="adj2" fmla="val 50000"/>
                </a:avLst>
              </a:prstGeom>
              <a:gradFill rotWithShape="1">
                <a:gsLst>
                  <a:gs pos="0">
                    <a:srgbClr val="9BC1FF"/>
                  </a:gs>
                  <a:gs pos="100000">
                    <a:srgbClr val="3F80CD"/>
                  </a:gs>
                </a:gsLst>
                <a:lin ang="5400000"/>
              </a:gradFill>
              <a:ln w="9525">
                <a:solidFill>
                  <a:srgbClr val="4A7EBB"/>
                </a:solidFill>
                <a:miter lim="800000"/>
                <a:headEnd/>
                <a:tailEnd/>
              </a:ln>
              <a:effectLst>
                <a:outerShdw dist="23000" dir="5400000" rotWithShape="0">
                  <a:srgbClr val="808080">
                    <a:alpha val="34998"/>
                  </a:srgbClr>
                </a:outerShdw>
              </a:effectLst>
            </p:spPr>
            <p:txBody>
              <a:bodyPr anchor="ctr"/>
              <a:lstStyle/>
              <a:p>
                <a:pPr algn="ctr">
                  <a:defRPr/>
                </a:pPr>
                <a:endParaRPr lang="en-US" dirty="0">
                  <a:solidFill>
                    <a:srgbClr val="FFFFFF"/>
                  </a:solidFill>
                  <a:latin typeface="Arial" pitchFamily="34" charset="0"/>
                  <a:ea typeface="ＭＳ Ｐゴシック" charset="-128"/>
                  <a:cs typeface="ＭＳ Ｐゴシック"/>
                </a:endParaRPr>
              </a:p>
            </p:txBody>
          </p:sp>
          <p:sp>
            <p:nvSpPr>
              <p:cNvPr id="34842" name="TextBox 20"/>
              <p:cNvSpPr txBox="1">
                <a:spLocks noChangeArrowheads="1"/>
              </p:cNvSpPr>
              <p:nvPr/>
            </p:nvSpPr>
            <p:spPr bwMode="auto">
              <a:xfrm>
                <a:off x="7921630" y="3270052"/>
                <a:ext cx="1073150" cy="915858"/>
              </a:xfrm>
              <a:prstGeom prst="rect">
                <a:avLst/>
              </a:prstGeom>
              <a:noFill/>
              <a:ln w="9525">
                <a:noFill/>
                <a:miter lim="800000"/>
                <a:headEnd/>
                <a:tailEnd/>
              </a:ln>
            </p:spPr>
            <p:txBody>
              <a:bodyPr>
                <a:spAutoFit/>
              </a:bodyPr>
              <a:lstStyle/>
              <a:p>
                <a:pPr algn="ctr"/>
                <a:r>
                  <a:rPr lang="en-US" b="1" dirty="0">
                    <a:solidFill>
                      <a:srgbClr val="3A669C"/>
                    </a:solidFill>
                    <a:latin typeface="Calibri" pitchFamily="34" charset="0"/>
                  </a:rPr>
                  <a:t>Varía según el estado</a:t>
                </a:r>
                <a:endParaRPr lang="es-US" b="1" dirty="0">
                  <a:solidFill>
                    <a:srgbClr val="3A669C"/>
                  </a:solidFill>
                  <a:latin typeface="Calibri" pitchFamily="34" charset="0"/>
                </a:endParaRPr>
              </a:p>
            </p:txBody>
          </p:sp>
          <p:sp>
            <p:nvSpPr>
              <p:cNvPr id="20" name="Rectangle 19"/>
              <p:cNvSpPr/>
              <p:nvPr/>
            </p:nvSpPr>
            <p:spPr>
              <a:xfrm>
                <a:off x="1739904" y="4749393"/>
                <a:ext cx="850900" cy="647608"/>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a:solidFill>
                    <a:prstClr val="white"/>
                  </a:solidFill>
                </a:endParaRPr>
              </a:p>
            </p:txBody>
          </p:sp>
          <p:sp>
            <p:nvSpPr>
              <p:cNvPr id="21" name="Rectangle 20"/>
              <p:cNvSpPr/>
              <p:nvPr/>
            </p:nvSpPr>
            <p:spPr>
              <a:xfrm>
                <a:off x="2590804" y="4760504"/>
                <a:ext cx="876300" cy="47142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a:solidFill>
                    <a:prstClr val="white"/>
                  </a:solidFill>
                </a:endParaRPr>
              </a:p>
            </p:txBody>
          </p:sp>
          <p:sp>
            <p:nvSpPr>
              <p:cNvPr id="22" name="Rectangle 21"/>
              <p:cNvSpPr/>
              <p:nvPr/>
            </p:nvSpPr>
            <p:spPr>
              <a:xfrm>
                <a:off x="3467104" y="4749393"/>
                <a:ext cx="825500" cy="330153"/>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a:solidFill>
                    <a:prstClr val="white"/>
                  </a:solidFill>
                </a:endParaRPr>
              </a:p>
            </p:txBody>
          </p:sp>
          <p:cxnSp>
            <p:nvCxnSpPr>
              <p:cNvPr id="23" name="Straight Connector 22"/>
              <p:cNvCxnSpPr/>
              <p:nvPr/>
            </p:nvCxnSpPr>
            <p:spPr>
              <a:xfrm flipV="1">
                <a:off x="1598617" y="4758917"/>
                <a:ext cx="117475" cy="1588"/>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34847" name="TextBox 16"/>
              <p:cNvSpPr txBox="1">
                <a:spLocks noChangeArrowheads="1"/>
              </p:cNvSpPr>
              <p:nvPr/>
            </p:nvSpPr>
            <p:spPr bwMode="auto">
              <a:xfrm>
                <a:off x="326640" y="4670030"/>
                <a:ext cx="1365250" cy="307733"/>
              </a:xfrm>
              <a:prstGeom prst="rect">
                <a:avLst/>
              </a:prstGeom>
              <a:noFill/>
              <a:ln w="9525">
                <a:noFill/>
                <a:miter lim="800000"/>
                <a:headEnd/>
                <a:tailEnd/>
              </a:ln>
            </p:spPr>
            <p:txBody>
              <a:bodyPr wrap="square">
                <a:spAutoFit/>
              </a:bodyPr>
              <a:lstStyle/>
              <a:p>
                <a:r>
                  <a:rPr lang="en-US" sz="1400" b="1" dirty="0">
                    <a:solidFill>
                      <a:srgbClr val="3A669C"/>
                    </a:solidFill>
                  </a:rPr>
                  <a:t>100% del FPL</a:t>
                </a:r>
              </a:p>
            </p:txBody>
          </p:sp>
          <p:cxnSp>
            <p:nvCxnSpPr>
              <p:cNvPr id="25" name="Straight Connector 24"/>
              <p:cNvCxnSpPr/>
              <p:nvPr/>
            </p:nvCxnSpPr>
            <p:spPr>
              <a:xfrm flipV="1">
                <a:off x="1585917" y="5025579"/>
                <a:ext cx="117475" cy="1588"/>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34849" name="TextBox 16"/>
              <p:cNvSpPr txBox="1">
                <a:spLocks noChangeArrowheads="1"/>
              </p:cNvSpPr>
              <p:nvPr/>
            </p:nvSpPr>
            <p:spPr bwMode="auto">
              <a:xfrm>
                <a:off x="394677" y="4875779"/>
                <a:ext cx="1289050" cy="307733"/>
              </a:xfrm>
              <a:prstGeom prst="rect">
                <a:avLst/>
              </a:prstGeom>
              <a:noFill/>
              <a:ln w="9525">
                <a:noFill/>
                <a:miter lim="800000"/>
                <a:headEnd/>
                <a:tailEnd/>
              </a:ln>
            </p:spPr>
            <p:txBody>
              <a:bodyPr wrap="square">
                <a:spAutoFit/>
              </a:bodyPr>
              <a:lstStyle/>
              <a:p>
                <a:r>
                  <a:rPr lang="en-US" sz="1400" b="1" dirty="0">
                    <a:solidFill>
                      <a:srgbClr val="3A669C"/>
                    </a:solidFill>
                  </a:rPr>
                  <a:t>63% del FPL</a:t>
                </a:r>
              </a:p>
            </p:txBody>
          </p:sp>
          <p:cxnSp>
            <p:nvCxnSpPr>
              <p:cNvPr id="27" name="Straight Connector 26"/>
              <p:cNvCxnSpPr/>
              <p:nvPr/>
            </p:nvCxnSpPr>
            <p:spPr>
              <a:xfrm flipV="1">
                <a:off x="1598617" y="5216052"/>
                <a:ext cx="117475" cy="1588"/>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34851" name="TextBox 16"/>
              <p:cNvSpPr txBox="1">
                <a:spLocks noChangeArrowheads="1"/>
              </p:cNvSpPr>
              <p:nvPr/>
            </p:nvSpPr>
            <p:spPr bwMode="auto">
              <a:xfrm>
                <a:off x="410876" y="5080423"/>
                <a:ext cx="1311275" cy="307733"/>
              </a:xfrm>
              <a:prstGeom prst="rect">
                <a:avLst/>
              </a:prstGeom>
              <a:noFill/>
              <a:ln w="9525">
                <a:noFill/>
                <a:miter lim="800000"/>
                <a:headEnd/>
                <a:tailEnd/>
              </a:ln>
            </p:spPr>
            <p:txBody>
              <a:bodyPr wrap="square">
                <a:spAutoFit/>
              </a:bodyPr>
              <a:lstStyle/>
              <a:p>
                <a:r>
                  <a:rPr lang="en-US" sz="1400" b="1" dirty="0">
                    <a:solidFill>
                      <a:srgbClr val="3A669C"/>
                    </a:solidFill>
                  </a:rPr>
                  <a:t>37% del FPL</a:t>
                </a:r>
              </a:p>
            </p:txBody>
          </p:sp>
          <p:cxnSp>
            <p:nvCxnSpPr>
              <p:cNvPr id="32" name="Straight Arrow Connector 31"/>
              <p:cNvCxnSpPr>
                <a:stCxn id="21" idx="2"/>
              </p:cNvCxnSpPr>
              <p:nvPr/>
            </p:nvCxnSpPr>
            <p:spPr>
              <a:xfrm>
                <a:off x="3028954" y="5231925"/>
                <a:ext cx="6350" cy="44443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4" name="Straight Arrow Connector 33"/>
              <p:cNvCxnSpPr/>
              <p:nvPr/>
            </p:nvCxnSpPr>
            <p:spPr>
              <a:xfrm>
                <a:off x="3835404" y="5079546"/>
                <a:ext cx="12700" cy="58411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6" name="Rectangle 35" descr="100 to 400% Federal Poverty Level"/>
              <p:cNvSpPr>
                <a:spLocks noChangeArrowheads="1"/>
              </p:cNvSpPr>
              <p:nvPr/>
            </p:nvSpPr>
            <p:spPr bwMode="auto">
              <a:xfrm>
                <a:off x="1744667" y="1978010"/>
                <a:ext cx="2917825" cy="2796779"/>
              </a:xfrm>
              <a:prstGeom prst="rect">
                <a:avLst/>
              </a:prstGeom>
              <a:gradFill rotWithShape="1">
                <a:gsLst>
                  <a:gs pos="0">
                    <a:schemeClr val="accent1">
                      <a:gamma/>
                      <a:shade val="46275"/>
                      <a:invGamma/>
                    </a:schemeClr>
                  </a:gs>
                  <a:gs pos="100000">
                    <a:schemeClr val="accent1"/>
                  </a:gs>
                </a:gsLst>
                <a:lin ang="5400000" scaled="1"/>
              </a:gradFill>
              <a:ln w="25400">
                <a:noFill/>
                <a:miter lim="800000"/>
                <a:headEnd/>
                <a:tailEnd/>
              </a:ln>
            </p:spPr>
            <p:txBody>
              <a:bodyPr anchor="ctr"/>
              <a:lstStyle/>
              <a:p>
                <a:pPr algn="ctr">
                  <a:defRPr/>
                </a:pPr>
                <a:r>
                  <a:rPr lang="en-US" sz="2400" b="1" dirty="0">
                    <a:solidFill>
                      <a:prstClr val="white"/>
                    </a:solidFill>
                    <a:latin typeface="Arial" pitchFamily="34" charset="0"/>
                    <a:ea typeface="ＭＳ Ｐゴシック"/>
                    <a:cs typeface="ＭＳ Ｐゴシック"/>
                  </a:rPr>
                  <a:t>Subsidios del Mercado</a:t>
                </a:r>
              </a:p>
            </p:txBody>
          </p:sp>
          <p:cxnSp>
            <p:nvCxnSpPr>
              <p:cNvPr id="37" name="Straight Arrow Connector 36"/>
              <p:cNvCxnSpPr/>
              <p:nvPr/>
            </p:nvCxnSpPr>
            <p:spPr>
              <a:xfrm>
                <a:off x="4495804" y="4876375"/>
                <a:ext cx="12700" cy="76189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46" name="Rectangle 45"/>
              <p:cNvSpPr/>
              <p:nvPr/>
            </p:nvSpPr>
            <p:spPr>
              <a:xfrm>
                <a:off x="1744667" y="4760504"/>
                <a:ext cx="846137" cy="636497"/>
              </a:xfrm>
              <a:prstGeom prst="rect">
                <a:avLst/>
              </a:prstGeom>
              <a:solidFill>
                <a:srgbClr val="FFFF00">
                  <a:alpha val="2000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endParaRPr>
              </a:p>
            </p:txBody>
          </p:sp>
          <p:cxnSp>
            <p:nvCxnSpPr>
              <p:cNvPr id="48" name="Straight Connector 47"/>
              <p:cNvCxnSpPr>
                <a:stCxn id="46" idx="1"/>
              </p:cNvCxnSpPr>
              <p:nvPr/>
            </p:nvCxnSpPr>
            <p:spPr>
              <a:xfrm flipV="1">
                <a:off x="1744667" y="4774789"/>
                <a:ext cx="269875" cy="304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descr="0 to 100% FPL"/>
              <p:cNvCxnSpPr/>
              <p:nvPr/>
            </p:nvCxnSpPr>
            <p:spPr>
              <a:xfrm flipV="1">
                <a:off x="2014542" y="4774789"/>
                <a:ext cx="538162" cy="647608"/>
              </a:xfrm>
              <a:prstGeom prst="line">
                <a:avLst/>
              </a:prstGeom>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flipV="1">
                <a:off x="1744667" y="4774789"/>
                <a:ext cx="539750" cy="596816"/>
              </a:xfrm>
              <a:prstGeom prst="line">
                <a:avLst/>
              </a:prstGeom>
            </p:spPr>
            <p:style>
              <a:lnRef idx="1">
                <a:schemeClr val="accent1"/>
              </a:lnRef>
              <a:fillRef idx="0">
                <a:schemeClr val="accent1"/>
              </a:fillRef>
              <a:effectRef idx="0">
                <a:schemeClr val="accent1"/>
              </a:effectRef>
              <a:fontRef idx="minor">
                <a:schemeClr val="tx1"/>
              </a:fontRef>
            </p:style>
          </p:cxnSp>
          <p:cxnSp>
            <p:nvCxnSpPr>
              <p:cNvPr id="60" name="Straight Connector 59"/>
              <p:cNvCxnSpPr>
                <a:endCxn id="165889" idx="1"/>
              </p:cNvCxnSpPr>
              <p:nvPr/>
            </p:nvCxnSpPr>
            <p:spPr>
              <a:xfrm flipV="1">
                <a:off x="2284417" y="4995421"/>
                <a:ext cx="319087" cy="376184"/>
              </a:xfrm>
              <a:prstGeom prst="line">
                <a:avLst/>
              </a:prstGeom>
            </p:spPr>
            <p:style>
              <a:lnRef idx="1">
                <a:schemeClr val="accent1"/>
              </a:lnRef>
              <a:fillRef idx="0">
                <a:schemeClr val="accent1"/>
              </a:fillRef>
              <a:effectRef idx="0">
                <a:schemeClr val="accent1"/>
              </a:effectRef>
              <a:fontRef idx="minor">
                <a:schemeClr val="tx1"/>
              </a:fontRef>
            </p:style>
          </p:cxnSp>
          <p:sp>
            <p:nvSpPr>
              <p:cNvPr id="165889" name="Rectangle 165888" descr="37 to 100% FPL"/>
              <p:cNvSpPr/>
              <p:nvPr/>
            </p:nvSpPr>
            <p:spPr>
              <a:xfrm>
                <a:off x="2603504" y="4774789"/>
                <a:ext cx="863600" cy="441263"/>
              </a:xfrm>
              <a:prstGeom prst="rect">
                <a:avLst/>
              </a:prstGeom>
              <a:solidFill>
                <a:srgbClr val="FFFF00">
                  <a:alpha val="2000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US" dirty="0">
                  <a:solidFill>
                    <a:prstClr val="white"/>
                  </a:solidFill>
                </a:endParaRPr>
              </a:p>
            </p:txBody>
          </p:sp>
          <p:sp>
            <p:nvSpPr>
              <p:cNvPr id="165891" name="Rectangle 165890" descr="63 to 100% FPL"/>
              <p:cNvSpPr/>
              <p:nvPr/>
            </p:nvSpPr>
            <p:spPr>
              <a:xfrm>
                <a:off x="3467104" y="4774789"/>
                <a:ext cx="825500" cy="323804"/>
              </a:xfrm>
              <a:prstGeom prst="rect">
                <a:avLst/>
              </a:prstGeom>
              <a:solidFill>
                <a:srgbClr val="FFFF00">
                  <a:alpha val="2000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US" dirty="0">
                  <a:solidFill>
                    <a:prstClr val="white"/>
                  </a:solidFill>
                </a:endParaRPr>
              </a:p>
            </p:txBody>
          </p:sp>
          <p:cxnSp>
            <p:nvCxnSpPr>
              <p:cNvPr id="165893" name="Straight Connector 165892"/>
              <p:cNvCxnSpPr>
                <a:stCxn id="165889" idx="1"/>
              </p:cNvCxnSpPr>
              <p:nvPr/>
            </p:nvCxnSpPr>
            <p:spPr>
              <a:xfrm flipV="1">
                <a:off x="2603504" y="4774789"/>
                <a:ext cx="215900" cy="220632"/>
              </a:xfrm>
              <a:prstGeom prst="line">
                <a:avLst/>
              </a:prstGeom>
            </p:spPr>
            <p:style>
              <a:lnRef idx="1">
                <a:schemeClr val="accent1"/>
              </a:lnRef>
              <a:fillRef idx="0">
                <a:schemeClr val="accent1"/>
              </a:fillRef>
              <a:effectRef idx="0">
                <a:schemeClr val="accent1"/>
              </a:effectRef>
              <a:fontRef idx="minor">
                <a:schemeClr val="tx1"/>
              </a:fontRef>
            </p:style>
          </p:cxnSp>
          <p:cxnSp>
            <p:nvCxnSpPr>
              <p:cNvPr id="165895" name="Straight Connector 165894"/>
              <p:cNvCxnSpPr/>
              <p:nvPr/>
            </p:nvCxnSpPr>
            <p:spPr>
              <a:xfrm flipV="1">
                <a:off x="2632079" y="4782726"/>
                <a:ext cx="431800" cy="442849"/>
              </a:xfrm>
              <a:prstGeom prst="line">
                <a:avLst/>
              </a:prstGeom>
            </p:spPr>
            <p:style>
              <a:lnRef idx="1">
                <a:schemeClr val="accent1"/>
              </a:lnRef>
              <a:fillRef idx="0">
                <a:schemeClr val="accent1"/>
              </a:fillRef>
              <a:effectRef idx="0">
                <a:schemeClr val="accent1"/>
              </a:effectRef>
              <a:fontRef idx="minor">
                <a:schemeClr val="tx1"/>
              </a:fontRef>
            </p:style>
          </p:cxnSp>
          <p:cxnSp>
            <p:nvCxnSpPr>
              <p:cNvPr id="165904" name="Straight Connector 165903"/>
              <p:cNvCxnSpPr/>
              <p:nvPr/>
            </p:nvCxnSpPr>
            <p:spPr>
              <a:xfrm flipV="1">
                <a:off x="3122617" y="4876375"/>
                <a:ext cx="344487" cy="35555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5919" name="Straight Connector 165918"/>
              <p:cNvCxnSpPr/>
              <p:nvPr/>
            </p:nvCxnSpPr>
            <p:spPr>
              <a:xfrm flipV="1">
                <a:off x="3395667" y="4650982"/>
                <a:ext cx="307975" cy="296821"/>
              </a:xfrm>
              <a:prstGeom prst="line">
                <a:avLst/>
              </a:prstGeom>
            </p:spPr>
            <p:style>
              <a:lnRef idx="1">
                <a:schemeClr val="accent1"/>
              </a:lnRef>
              <a:fillRef idx="0">
                <a:schemeClr val="accent1"/>
              </a:fillRef>
              <a:effectRef idx="0">
                <a:schemeClr val="accent1"/>
              </a:effectRef>
              <a:fontRef idx="minor">
                <a:schemeClr val="tx1"/>
              </a:fontRef>
            </p:style>
          </p:cxnSp>
          <p:cxnSp>
            <p:nvCxnSpPr>
              <p:cNvPr id="167951" name="Straight Connector 167950" descr="37 to 100% FPL"/>
              <p:cNvCxnSpPr/>
              <p:nvPr/>
            </p:nvCxnSpPr>
            <p:spPr>
              <a:xfrm flipV="1">
                <a:off x="2895604" y="4774789"/>
                <a:ext cx="439738" cy="441263"/>
              </a:xfrm>
              <a:prstGeom prst="line">
                <a:avLst/>
              </a:prstGeom>
            </p:spPr>
            <p:style>
              <a:lnRef idx="1">
                <a:schemeClr val="accent1"/>
              </a:lnRef>
              <a:fillRef idx="0">
                <a:schemeClr val="accent1"/>
              </a:fillRef>
              <a:effectRef idx="0">
                <a:schemeClr val="accent1"/>
              </a:effectRef>
              <a:fontRef idx="minor">
                <a:schemeClr val="tx1"/>
              </a:fontRef>
            </p:style>
          </p:cxnSp>
          <p:cxnSp>
            <p:nvCxnSpPr>
              <p:cNvPr id="167975" name="Straight Connector 167974"/>
              <p:cNvCxnSpPr/>
              <p:nvPr/>
            </p:nvCxnSpPr>
            <p:spPr>
              <a:xfrm flipV="1">
                <a:off x="3549654" y="4766853"/>
                <a:ext cx="258763" cy="27936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7978" name="Straight Connector 167977"/>
              <p:cNvCxnSpPr/>
              <p:nvPr/>
            </p:nvCxnSpPr>
            <p:spPr>
              <a:xfrm flipV="1">
                <a:off x="3816354" y="4798599"/>
                <a:ext cx="222250" cy="2809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67980" name="Straight Connector 167979"/>
              <p:cNvCxnSpPr/>
              <p:nvPr/>
            </p:nvCxnSpPr>
            <p:spPr>
              <a:xfrm flipV="1">
                <a:off x="4038604" y="4774789"/>
                <a:ext cx="254000" cy="298408"/>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30" name="traight Arrow Connector 29"/>
            <p:cNvCxnSpPr/>
            <p:nvPr/>
          </p:nvCxnSpPr>
          <p:spPr bwMode="auto">
            <a:xfrm>
              <a:off x="2209804" y="5422398"/>
              <a:ext cx="0" cy="25396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sp>
        <p:nvSpPr>
          <p:cNvPr id="34820" name="TextBox 57"/>
          <p:cNvSpPr txBox="1">
            <a:spLocks noChangeArrowheads="1"/>
          </p:cNvSpPr>
          <p:nvPr/>
        </p:nvSpPr>
        <p:spPr bwMode="auto">
          <a:xfrm>
            <a:off x="2259013" y="5655419"/>
            <a:ext cx="1270000" cy="523220"/>
          </a:xfrm>
          <a:prstGeom prst="rect">
            <a:avLst/>
          </a:prstGeom>
          <a:noFill/>
          <a:ln w="9525">
            <a:noFill/>
            <a:miter lim="800000"/>
            <a:headEnd/>
            <a:tailEnd/>
          </a:ln>
        </p:spPr>
        <p:txBody>
          <a:bodyPr>
            <a:spAutoFit/>
          </a:bodyPr>
          <a:lstStyle/>
          <a:p>
            <a:pPr algn="r"/>
            <a:r>
              <a:rPr lang="es-US" sz="1400" b="1" dirty="0" smtClean="0">
                <a:solidFill>
                  <a:srgbClr val="000000"/>
                </a:solidFill>
                <a:latin typeface="Calibri" pitchFamily="34" charset="0"/>
              </a:rPr>
              <a:t>Padres </a:t>
            </a:r>
          </a:p>
          <a:p>
            <a:pPr algn="r"/>
            <a:r>
              <a:rPr lang="es-US" sz="1400" b="1" dirty="0" smtClean="0">
                <a:solidFill>
                  <a:srgbClr val="000000"/>
                </a:solidFill>
                <a:latin typeface="Calibri" pitchFamily="34" charset="0"/>
              </a:rPr>
              <a:t>desempleados</a:t>
            </a:r>
            <a:endParaRPr lang="es-US" sz="1400" b="1" dirty="0">
              <a:solidFill>
                <a:srgbClr val="000000"/>
              </a:solidFill>
              <a:latin typeface="Calibri" pitchFamily="34" charset="0"/>
            </a:endParaRPr>
          </a:p>
        </p:txBody>
      </p:sp>
      <p:sp>
        <p:nvSpPr>
          <p:cNvPr id="34821" name="TextBox 60"/>
          <p:cNvSpPr txBox="1">
            <a:spLocks noChangeArrowheads="1"/>
          </p:cNvSpPr>
          <p:nvPr/>
        </p:nvSpPr>
        <p:spPr bwMode="auto">
          <a:xfrm>
            <a:off x="3429000" y="5638800"/>
            <a:ext cx="1270000" cy="738664"/>
          </a:xfrm>
          <a:prstGeom prst="rect">
            <a:avLst/>
          </a:prstGeom>
          <a:noFill/>
          <a:ln w="9525">
            <a:noFill/>
            <a:miter lim="800000"/>
            <a:headEnd/>
            <a:tailEnd/>
          </a:ln>
        </p:spPr>
        <p:txBody>
          <a:bodyPr>
            <a:spAutoFit/>
          </a:bodyPr>
          <a:lstStyle/>
          <a:p>
            <a:pPr algn="ctr"/>
            <a:r>
              <a:rPr lang="es-US" sz="1400" b="1" dirty="0" smtClean="0">
                <a:solidFill>
                  <a:srgbClr val="000000"/>
                </a:solidFill>
                <a:latin typeface="Calibri" pitchFamily="34" charset="0"/>
              </a:rPr>
              <a:t>Padres </a:t>
            </a:r>
          </a:p>
          <a:p>
            <a:pPr algn="ctr"/>
            <a:r>
              <a:rPr lang="es-US" sz="1400" b="1" dirty="0" smtClean="0">
                <a:solidFill>
                  <a:srgbClr val="000000"/>
                </a:solidFill>
                <a:latin typeface="Calibri" pitchFamily="34" charset="0"/>
              </a:rPr>
              <a:t>que </a:t>
            </a:r>
          </a:p>
          <a:p>
            <a:pPr algn="ctr"/>
            <a:r>
              <a:rPr lang="es-US" sz="1400" b="1" dirty="0" smtClean="0">
                <a:solidFill>
                  <a:srgbClr val="000000"/>
                </a:solidFill>
                <a:latin typeface="Calibri" pitchFamily="34" charset="0"/>
              </a:rPr>
              <a:t>trabajan</a:t>
            </a:r>
            <a:endParaRPr lang="es-US" sz="1400" b="1" dirty="0">
              <a:solidFill>
                <a:srgbClr val="000000"/>
              </a:solidFill>
              <a:latin typeface="Calibri" pitchFamily="34" charset="0"/>
            </a:endParaRPr>
          </a:p>
        </p:txBody>
      </p:sp>
      <p:sp>
        <p:nvSpPr>
          <p:cNvPr id="34822" name="TextBox 60" descr="Falls with Medicaid and Chip to 133%"/>
          <p:cNvSpPr txBox="1">
            <a:spLocks noChangeArrowheads="1"/>
          </p:cNvSpPr>
          <p:nvPr/>
        </p:nvSpPr>
        <p:spPr bwMode="auto">
          <a:xfrm>
            <a:off x="4466156" y="5638800"/>
            <a:ext cx="1270000" cy="523220"/>
          </a:xfrm>
          <a:prstGeom prst="rect">
            <a:avLst/>
          </a:prstGeom>
          <a:noFill/>
          <a:ln w="9525">
            <a:noFill/>
            <a:miter lim="800000"/>
            <a:headEnd/>
            <a:tailEnd/>
          </a:ln>
        </p:spPr>
        <p:txBody>
          <a:bodyPr>
            <a:spAutoFit/>
          </a:bodyPr>
          <a:lstStyle/>
          <a:p>
            <a:r>
              <a:rPr lang="es-US" sz="1400" b="1" dirty="0" smtClean="0">
                <a:solidFill>
                  <a:srgbClr val="000000"/>
                </a:solidFill>
                <a:latin typeface="Calibri" pitchFamily="34" charset="0"/>
              </a:rPr>
              <a:t>Mujeres </a:t>
            </a:r>
          </a:p>
          <a:p>
            <a:r>
              <a:rPr lang="es-US" sz="1400" b="1" dirty="0" smtClean="0">
                <a:solidFill>
                  <a:srgbClr val="000000"/>
                </a:solidFill>
                <a:latin typeface="Calibri" pitchFamily="34" charset="0"/>
              </a:rPr>
              <a:t>embarazadas</a:t>
            </a:r>
            <a:endParaRPr lang="es-US" sz="1400" b="1" dirty="0">
              <a:solidFill>
                <a:srgbClr val="000000"/>
              </a:solidFill>
              <a:latin typeface="Calibri" pitchFamily="34" charset="0"/>
            </a:endParaRPr>
          </a:p>
        </p:txBody>
      </p:sp>
      <p:sp>
        <p:nvSpPr>
          <p:cNvPr id="61" name="Footer Placeholder 4"/>
          <p:cNvSpPr>
            <a:spLocks noGrp="1"/>
          </p:cNvSpPr>
          <p:nvPr>
            <p:ph type="ftr" sz="quarter" idx="11"/>
          </p:nvPr>
        </p:nvSpPr>
        <p:spPr/>
        <p:txBody>
          <a:bodyPr/>
          <a:lstStyle/>
          <a:p>
            <a:pPr>
              <a:defRPr/>
            </a:pPr>
            <a:r>
              <a:rPr lang="en-US" dirty="0">
                <a:solidFill>
                  <a:schemeClr val="tx1"/>
                </a:solidFill>
              </a:rPr>
              <a:t>Medicaid y el Programa de Seguro Médico para Niños</a:t>
            </a:r>
            <a:endParaRPr lang="es-US" dirty="0">
              <a:solidFill>
                <a:schemeClr val="tx1"/>
              </a:solidFill>
            </a:endParaRPr>
          </a:p>
        </p:txBody>
      </p:sp>
      <p:sp>
        <p:nvSpPr>
          <p:cNvPr id="62" name="Slide Number Placeholder 5"/>
          <p:cNvSpPr>
            <a:spLocks noGrp="1"/>
          </p:cNvSpPr>
          <p:nvPr>
            <p:ph type="sldNum" sz="quarter" idx="12"/>
          </p:nvPr>
        </p:nvSpPr>
        <p:spPr/>
        <p:txBody>
          <a:bodyPr/>
          <a:lstStyle/>
          <a:p>
            <a:pPr>
              <a:defRPr/>
            </a:pPr>
            <a:fld id="{2A0BB199-E559-4261-9A60-7EE96B036F45}" type="slidenum">
              <a:rPr lang="en-US">
                <a:solidFill>
                  <a:schemeClr val="tx1"/>
                </a:solidFill>
              </a:rPr>
              <a:pPr>
                <a:defRPr/>
              </a:pPr>
              <a:t>12</a:t>
            </a:fld>
            <a:endParaRPr lang="es-US" dirty="0">
              <a:solidFill>
                <a:schemeClr val="tx1"/>
              </a:solidFill>
            </a:endParaRPr>
          </a:p>
        </p:txBody>
      </p:sp>
      <p:sp>
        <p:nvSpPr>
          <p:cNvPr id="2" name="Date Placeholder 1"/>
          <p:cNvSpPr>
            <a:spLocks noGrp="1"/>
          </p:cNvSpPr>
          <p:nvPr>
            <p:ph type="dt" sz="quarter" idx="10"/>
          </p:nvPr>
        </p:nvSpPr>
        <p:spPr/>
        <p:txBody>
          <a:bodyPr/>
          <a:lstStyle/>
          <a:p>
            <a:pPr>
              <a:defRPr/>
            </a:pPr>
            <a:r>
              <a:rPr lang="en-US" dirty="0"/>
              <a:t>01/05/2015</a:t>
            </a:r>
            <a:endParaRPr lang="es-US" dirty="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p:cNvSpPr>
            <a:spLocks noGrp="1"/>
          </p:cNvSpPr>
          <p:nvPr>
            <p:ph type="title"/>
          </p:nvPr>
        </p:nvSpPr>
        <p:spPr/>
        <p:txBody>
          <a:bodyPr/>
          <a:lstStyle/>
          <a:p>
            <a:pPr eaLnBrk="1" hangingPunct="1"/>
            <a:r>
              <a:rPr lang="es-AR" dirty="0" smtClean="0"/>
              <a:t>Un sistema de cobertura con</a:t>
            </a:r>
            <a:br>
              <a:rPr lang="es-AR" dirty="0" smtClean="0"/>
            </a:br>
            <a:r>
              <a:rPr lang="es-AR" dirty="0" smtClean="0"/>
              <a:t>ampliación y sin contratiempos</a:t>
            </a:r>
          </a:p>
        </p:txBody>
      </p:sp>
      <p:grpSp>
        <p:nvGrpSpPr>
          <p:cNvPr id="36866" name="Group 2" descr="Chart that displays Medicaid coverage in states that expand coverage."/>
          <p:cNvGrpSpPr>
            <a:grpSpLocks/>
          </p:cNvGrpSpPr>
          <p:nvPr/>
        </p:nvGrpSpPr>
        <p:grpSpPr bwMode="auto">
          <a:xfrm>
            <a:off x="362073" y="1769783"/>
            <a:ext cx="8781927" cy="4008717"/>
            <a:chOff x="212356" y="1779308"/>
            <a:chExt cx="8782419" cy="4008717"/>
          </a:xfrm>
        </p:grpSpPr>
        <p:cxnSp>
          <p:nvCxnSpPr>
            <p:cNvPr id="7" name="Straight Connector 6"/>
            <p:cNvCxnSpPr/>
            <p:nvPr/>
          </p:nvCxnSpPr>
          <p:spPr>
            <a:xfrm>
              <a:off x="1718855" y="5407025"/>
              <a:ext cx="5988386" cy="14288"/>
            </a:xfrm>
            <a:prstGeom prst="line">
              <a:avLst/>
            </a:prstGeom>
            <a:ln w="571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rot="5400000">
              <a:off x="4355" y="3692525"/>
              <a:ext cx="3429000" cy="0"/>
            </a:xfrm>
            <a:prstGeom prst="line">
              <a:avLst/>
            </a:prstGeom>
            <a:ln w="571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7" name="Elbow Connector 36"/>
            <p:cNvCxnSpPr/>
            <p:nvPr/>
          </p:nvCxnSpPr>
          <p:spPr>
            <a:xfrm>
              <a:off x="1610899" y="4643438"/>
              <a:ext cx="3048171" cy="163512"/>
            </a:xfrm>
            <a:prstGeom prst="bentConnector3">
              <a:avLst>
                <a:gd name="adj1" fmla="val 50000"/>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flipV="1">
              <a:off x="1610899" y="1978025"/>
              <a:ext cx="92080" cy="14288"/>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flipV="1">
              <a:off x="1585498" y="3121025"/>
              <a:ext cx="117482" cy="1588"/>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36876" name="Rectangle 41" descr="Varies by state 0 to 241% FPL"/>
            <p:cNvSpPr>
              <a:spLocks noChangeArrowheads="1"/>
            </p:cNvSpPr>
            <p:nvPr/>
          </p:nvSpPr>
          <p:spPr bwMode="auto">
            <a:xfrm>
              <a:off x="4659313" y="3168650"/>
              <a:ext cx="3048000" cy="2238375"/>
            </a:xfrm>
            <a:prstGeom prst="rect">
              <a:avLst/>
            </a:prstGeom>
            <a:gradFill rotWithShape="1">
              <a:gsLst>
                <a:gs pos="0">
                  <a:schemeClr val="accent1"/>
                </a:gs>
                <a:gs pos="100000">
                  <a:srgbClr val="3ED288"/>
                </a:gs>
              </a:gsLst>
              <a:lin ang="5400000" scaled="1"/>
            </a:gradFill>
            <a:ln w="9525">
              <a:noFill/>
              <a:miter lim="800000"/>
              <a:headEnd/>
              <a:tailEnd/>
            </a:ln>
          </p:spPr>
          <p:txBody>
            <a:bodyPr anchor="ctr"/>
            <a:lstStyle/>
            <a:p>
              <a:pPr algn="ctr"/>
              <a:r>
                <a:rPr lang="es-US" sz="2400" b="1" dirty="0" smtClean="0">
                  <a:solidFill>
                    <a:srgbClr val="FFFFFF"/>
                  </a:solidFill>
                </a:rPr>
                <a:t>Niños</a:t>
              </a:r>
              <a:r>
                <a:rPr lang="en-US" sz="2400" b="1" dirty="0" smtClean="0">
                  <a:solidFill>
                    <a:srgbClr val="FFFFFF"/>
                  </a:solidFill>
                </a:rPr>
                <a:t> </a:t>
              </a:r>
              <a:r>
                <a:rPr lang="en-US" sz="2400" b="1" dirty="0">
                  <a:solidFill>
                    <a:srgbClr val="FFFFFF"/>
                  </a:solidFill>
                </a:rPr>
                <a:t>Medicaid/CHIP</a:t>
              </a:r>
            </a:p>
          </p:txBody>
        </p:sp>
        <p:sp>
          <p:nvSpPr>
            <p:cNvPr id="36877" name="TextBox 15"/>
            <p:cNvSpPr txBox="1">
              <a:spLocks noChangeArrowheads="1"/>
            </p:cNvSpPr>
            <p:nvPr/>
          </p:nvSpPr>
          <p:spPr bwMode="auto">
            <a:xfrm>
              <a:off x="1389063" y="5253038"/>
              <a:ext cx="282575" cy="304800"/>
            </a:xfrm>
            <a:prstGeom prst="rect">
              <a:avLst/>
            </a:prstGeom>
            <a:noFill/>
            <a:ln w="9525">
              <a:noFill/>
              <a:miter lim="800000"/>
              <a:headEnd/>
              <a:tailEnd/>
            </a:ln>
          </p:spPr>
          <p:txBody>
            <a:bodyPr wrap="none">
              <a:spAutoFit/>
            </a:bodyPr>
            <a:lstStyle/>
            <a:p>
              <a:r>
                <a:rPr lang="en-US" sz="1400" b="1" dirty="0">
                  <a:solidFill>
                    <a:srgbClr val="1F497D"/>
                  </a:solidFill>
                </a:rPr>
                <a:t>0</a:t>
              </a:r>
            </a:p>
          </p:txBody>
        </p:sp>
        <p:sp>
          <p:nvSpPr>
            <p:cNvPr id="36878" name="TextBox 16"/>
            <p:cNvSpPr txBox="1">
              <a:spLocks noChangeArrowheads="1"/>
            </p:cNvSpPr>
            <p:nvPr/>
          </p:nvSpPr>
          <p:spPr bwMode="auto">
            <a:xfrm>
              <a:off x="232995" y="4474330"/>
              <a:ext cx="1431882" cy="369332"/>
            </a:xfrm>
            <a:prstGeom prst="rect">
              <a:avLst/>
            </a:prstGeom>
            <a:noFill/>
            <a:ln w="9525">
              <a:noFill/>
              <a:miter lim="800000"/>
              <a:headEnd/>
              <a:tailEnd/>
            </a:ln>
          </p:spPr>
          <p:txBody>
            <a:bodyPr wrap="none">
              <a:spAutoFit/>
            </a:bodyPr>
            <a:lstStyle/>
            <a:p>
              <a:r>
                <a:rPr lang="en-US" b="1" dirty="0">
                  <a:solidFill>
                    <a:srgbClr val="3A669C"/>
                  </a:solidFill>
                  <a:latin typeface="Calibri" pitchFamily="34" charset="0"/>
                </a:rPr>
                <a:t>133% del FPL</a:t>
              </a:r>
            </a:p>
          </p:txBody>
        </p:sp>
        <p:sp>
          <p:nvSpPr>
            <p:cNvPr id="36879" name="TextBox 17"/>
            <p:cNvSpPr txBox="1">
              <a:spLocks noChangeArrowheads="1"/>
            </p:cNvSpPr>
            <p:nvPr/>
          </p:nvSpPr>
          <p:spPr bwMode="auto">
            <a:xfrm>
              <a:off x="212356" y="2640581"/>
              <a:ext cx="1431882" cy="677108"/>
            </a:xfrm>
            <a:prstGeom prst="rect">
              <a:avLst/>
            </a:prstGeom>
            <a:noFill/>
            <a:ln w="9525">
              <a:noFill/>
              <a:miter lim="800000"/>
              <a:headEnd/>
              <a:tailEnd/>
            </a:ln>
          </p:spPr>
          <p:txBody>
            <a:bodyPr wrap="none">
              <a:spAutoFit/>
            </a:bodyPr>
            <a:lstStyle/>
            <a:p>
              <a:endParaRPr lang="es-US" sz="2000" dirty="0">
                <a:solidFill>
                  <a:srgbClr val="000000"/>
                </a:solidFill>
              </a:endParaRPr>
            </a:p>
            <a:p>
              <a:r>
                <a:rPr lang="en-US" b="1" dirty="0">
                  <a:solidFill>
                    <a:srgbClr val="3A669C"/>
                  </a:solidFill>
                  <a:latin typeface="Calibri" pitchFamily="34" charset="0"/>
                </a:rPr>
                <a:t>241% del FPL</a:t>
              </a:r>
            </a:p>
          </p:txBody>
        </p:sp>
        <p:sp>
          <p:nvSpPr>
            <p:cNvPr id="36880" name="Rectangle 20"/>
            <p:cNvSpPr>
              <a:spLocks noChangeArrowheads="1"/>
            </p:cNvSpPr>
            <p:nvPr/>
          </p:nvSpPr>
          <p:spPr bwMode="auto">
            <a:xfrm>
              <a:off x="239755" y="1779308"/>
              <a:ext cx="1431882" cy="369332"/>
            </a:xfrm>
            <a:prstGeom prst="rect">
              <a:avLst/>
            </a:prstGeom>
            <a:noFill/>
            <a:ln w="9525">
              <a:noFill/>
              <a:miter lim="800000"/>
              <a:headEnd/>
              <a:tailEnd/>
            </a:ln>
          </p:spPr>
          <p:txBody>
            <a:bodyPr wrap="none">
              <a:spAutoFit/>
            </a:bodyPr>
            <a:lstStyle/>
            <a:p>
              <a:r>
                <a:rPr lang="en-US" b="1" dirty="0">
                  <a:solidFill>
                    <a:srgbClr val="3A669C"/>
                  </a:solidFill>
                  <a:latin typeface="+mj-lt"/>
                </a:rPr>
                <a:t>400% del FPL</a:t>
              </a:r>
            </a:p>
          </p:txBody>
        </p:sp>
        <p:sp>
          <p:nvSpPr>
            <p:cNvPr id="31" name="Rectangle 30" descr="138% to 400% FPL"/>
            <p:cNvSpPr>
              <a:spLocks noChangeArrowheads="1"/>
            </p:cNvSpPr>
            <p:nvPr/>
          </p:nvSpPr>
          <p:spPr bwMode="auto">
            <a:xfrm>
              <a:off x="1718855" y="1978025"/>
              <a:ext cx="2958504" cy="2509838"/>
            </a:xfrm>
            <a:prstGeom prst="rect">
              <a:avLst/>
            </a:prstGeom>
            <a:gradFill rotWithShape="1">
              <a:gsLst>
                <a:gs pos="0">
                  <a:schemeClr val="accent1">
                    <a:gamma/>
                    <a:shade val="46275"/>
                    <a:invGamma/>
                  </a:schemeClr>
                </a:gs>
                <a:gs pos="100000">
                  <a:schemeClr val="accent1"/>
                </a:gs>
              </a:gsLst>
              <a:lin ang="5400000" scaled="1"/>
            </a:gradFill>
            <a:ln w="25400">
              <a:noFill/>
              <a:miter lim="800000"/>
              <a:headEnd/>
              <a:tailEnd/>
            </a:ln>
          </p:spPr>
          <p:txBody>
            <a:bodyPr anchor="ctr"/>
            <a:lstStyle/>
            <a:p>
              <a:pPr algn="ctr">
                <a:defRPr/>
              </a:pPr>
              <a:r>
                <a:rPr lang="en-US" sz="2400" b="1" dirty="0">
                  <a:solidFill>
                    <a:prstClr val="white"/>
                  </a:solidFill>
                  <a:latin typeface="Arial" pitchFamily="34" charset="0"/>
                  <a:ea typeface="ＭＳ Ｐゴシック"/>
                  <a:cs typeface="ＭＳ Ｐゴシック"/>
                </a:rPr>
                <a:t>Subsidios del Mercado</a:t>
              </a:r>
            </a:p>
          </p:txBody>
        </p:sp>
        <p:sp>
          <p:nvSpPr>
            <p:cNvPr id="36882" name="TextBox 32"/>
            <p:cNvSpPr txBox="1">
              <a:spLocks noChangeArrowheads="1"/>
            </p:cNvSpPr>
            <p:nvPr/>
          </p:nvSpPr>
          <p:spPr bwMode="auto">
            <a:xfrm>
              <a:off x="4659313" y="1978025"/>
              <a:ext cx="3048000" cy="1190625"/>
            </a:xfrm>
            <a:prstGeom prst="rect">
              <a:avLst/>
            </a:prstGeom>
            <a:gradFill rotWithShape="1">
              <a:gsLst>
                <a:gs pos="0">
                  <a:srgbClr val="1B2F48"/>
                </a:gs>
                <a:gs pos="100000">
                  <a:srgbClr val="3A669C"/>
                </a:gs>
              </a:gsLst>
              <a:lin ang="5400000" scaled="1"/>
            </a:gradFill>
            <a:ln w="9525">
              <a:noFill/>
              <a:miter lim="800000"/>
              <a:headEnd/>
              <a:tailEnd/>
            </a:ln>
          </p:spPr>
          <p:txBody>
            <a:bodyPr>
              <a:spAutoFit/>
            </a:bodyPr>
            <a:lstStyle/>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p:txBody>
        </p:sp>
        <p:sp>
          <p:nvSpPr>
            <p:cNvPr id="36883" name="TextBox 21"/>
            <p:cNvSpPr txBox="1">
              <a:spLocks noChangeArrowheads="1"/>
            </p:cNvSpPr>
            <p:nvPr/>
          </p:nvSpPr>
          <p:spPr bwMode="auto">
            <a:xfrm>
              <a:off x="1795463" y="5407025"/>
              <a:ext cx="2867025" cy="366713"/>
            </a:xfrm>
            <a:prstGeom prst="rect">
              <a:avLst/>
            </a:prstGeom>
            <a:noFill/>
            <a:ln w="9525">
              <a:noFill/>
              <a:miter lim="800000"/>
              <a:headEnd/>
              <a:tailEnd/>
            </a:ln>
          </p:spPr>
          <p:txBody>
            <a:bodyPr>
              <a:spAutoFit/>
            </a:bodyPr>
            <a:lstStyle/>
            <a:p>
              <a:pPr algn="ctr"/>
              <a:r>
                <a:rPr lang="en-US" b="1" dirty="0">
                  <a:solidFill>
                    <a:srgbClr val="1F497D"/>
                  </a:solidFill>
                  <a:latin typeface="Calibri" pitchFamily="34" charset="0"/>
                </a:rPr>
                <a:t>Adultos</a:t>
              </a:r>
            </a:p>
          </p:txBody>
        </p:sp>
        <p:sp>
          <p:nvSpPr>
            <p:cNvPr id="36884" name="TextBox 22"/>
            <p:cNvSpPr txBox="1">
              <a:spLocks noChangeArrowheads="1"/>
            </p:cNvSpPr>
            <p:nvPr/>
          </p:nvSpPr>
          <p:spPr bwMode="auto">
            <a:xfrm>
              <a:off x="4837113" y="5421313"/>
              <a:ext cx="2870200" cy="366712"/>
            </a:xfrm>
            <a:prstGeom prst="rect">
              <a:avLst/>
            </a:prstGeom>
            <a:noFill/>
            <a:ln w="9525">
              <a:noFill/>
              <a:miter lim="800000"/>
              <a:headEnd/>
              <a:tailEnd/>
            </a:ln>
          </p:spPr>
          <p:txBody>
            <a:bodyPr>
              <a:spAutoFit/>
            </a:bodyPr>
            <a:lstStyle/>
            <a:p>
              <a:pPr algn="ctr"/>
              <a:r>
                <a:rPr lang="en-US" b="1" dirty="0">
                  <a:solidFill>
                    <a:srgbClr val="1F497D"/>
                  </a:solidFill>
                  <a:latin typeface="Calibri" pitchFamily="34" charset="0"/>
                </a:rPr>
                <a:t>Niños</a:t>
              </a:r>
            </a:p>
          </p:txBody>
        </p:sp>
        <p:sp>
          <p:nvSpPr>
            <p:cNvPr id="36885" name="Rectangle 18" descr="Medicaid Adults 0 to 138% FPL"/>
            <p:cNvSpPr>
              <a:spLocks noChangeArrowheads="1"/>
            </p:cNvSpPr>
            <p:nvPr/>
          </p:nvSpPr>
          <p:spPr bwMode="auto">
            <a:xfrm>
              <a:off x="1715743" y="4502151"/>
              <a:ext cx="2917825" cy="919162"/>
            </a:xfrm>
            <a:prstGeom prst="rect">
              <a:avLst/>
            </a:prstGeom>
            <a:solidFill>
              <a:srgbClr val="3ED288"/>
            </a:solidFill>
            <a:ln w="9525">
              <a:noFill/>
              <a:miter lim="800000"/>
              <a:headEnd/>
              <a:tailEnd/>
            </a:ln>
          </p:spPr>
          <p:txBody>
            <a:bodyPr anchor="ctr"/>
            <a:lstStyle/>
            <a:p>
              <a:pPr algn="ctr"/>
              <a:r>
                <a:rPr lang="en-US" sz="2400" b="1" dirty="0">
                  <a:solidFill>
                    <a:srgbClr val="FFFFFF"/>
                  </a:solidFill>
                </a:rPr>
                <a:t>Adultos Medicaid</a:t>
              </a:r>
            </a:p>
          </p:txBody>
        </p:sp>
        <p:sp>
          <p:nvSpPr>
            <p:cNvPr id="20" name="Right Arrow 19"/>
            <p:cNvSpPr>
              <a:spLocks noChangeArrowheads="1"/>
            </p:cNvSpPr>
            <p:nvPr/>
          </p:nvSpPr>
          <p:spPr bwMode="auto">
            <a:xfrm rot="10800000">
              <a:off x="7707241" y="3044825"/>
              <a:ext cx="574707" cy="258763"/>
            </a:xfrm>
            <a:prstGeom prst="rightArrow">
              <a:avLst>
                <a:gd name="adj1" fmla="val 50000"/>
                <a:gd name="adj2" fmla="val 50000"/>
              </a:avLst>
            </a:prstGeom>
            <a:gradFill rotWithShape="1">
              <a:gsLst>
                <a:gs pos="0">
                  <a:srgbClr val="9BC1FF"/>
                </a:gs>
                <a:gs pos="100000">
                  <a:srgbClr val="3F80CD"/>
                </a:gs>
              </a:gsLst>
              <a:lin ang="5400000"/>
            </a:gradFill>
            <a:ln w="9525">
              <a:solidFill>
                <a:srgbClr val="4A7EBB"/>
              </a:solidFill>
              <a:miter lim="800000"/>
              <a:headEnd/>
              <a:tailEnd/>
            </a:ln>
            <a:effectLst>
              <a:outerShdw dist="23000" dir="5400000" rotWithShape="0">
                <a:srgbClr val="808080">
                  <a:alpha val="34998"/>
                </a:srgbClr>
              </a:outerShdw>
            </a:effectLst>
          </p:spPr>
          <p:txBody>
            <a:bodyPr rot="10800000" anchor="ctr"/>
            <a:lstStyle/>
            <a:p>
              <a:pPr algn="ctr">
                <a:defRPr/>
              </a:pPr>
              <a:endParaRPr lang="en-US" dirty="0">
                <a:solidFill>
                  <a:srgbClr val="FFFFFF"/>
                </a:solidFill>
                <a:latin typeface="Arial" pitchFamily="34" charset="0"/>
                <a:ea typeface="ＭＳ Ｐゴシック" charset="-128"/>
                <a:cs typeface="ＭＳ Ｐゴシック"/>
              </a:endParaRPr>
            </a:p>
          </p:txBody>
        </p:sp>
        <p:sp>
          <p:nvSpPr>
            <p:cNvPr id="36887" name="TextBox 20"/>
            <p:cNvSpPr txBox="1">
              <a:spLocks noChangeArrowheads="1"/>
            </p:cNvSpPr>
            <p:nvPr/>
          </p:nvSpPr>
          <p:spPr bwMode="auto">
            <a:xfrm>
              <a:off x="7921565" y="3270250"/>
              <a:ext cx="1073210" cy="915988"/>
            </a:xfrm>
            <a:prstGeom prst="rect">
              <a:avLst/>
            </a:prstGeom>
            <a:noFill/>
            <a:ln w="9525">
              <a:noFill/>
              <a:miter lim="800000"/>
              <a:headEnd/>
              <a:tailEnd/>
            </a:ln>
          </p:spPr>
          <p:txBody>
            <a:bodyPr>
              <a:spAutoFit/>
            </a:bodyPr>
            <a:lstStyle/>
            <a:p>
              <a:pPr algn="ctr"/>
              <a:r>
                <a:rPr lang="en-US" b="1" dirty="0">
                  <a:solidFill>
                    <a:srgbClr val="3A669C"/>
                  </a:solidFill>
                  <a:latin typeface="Calibri" pitchFamily="34" charset="0"/>
                </a:rPr>
                <a:t>Varía según el estado</a:t>
              </a:r>
              <a:endParaRPr lang="es-US" b="1" dirty="0">
                <a:solidFill>
                  <a:srgbClr val="3A669C"/>
                </a:solidFill>
                <a:latin typeface="Calibri" pitchFamily="34" charset="0"/>
              </a:endParaRPr>
            </a:p>
          </p:txBody>
        </p:sp>
      </p:grpSp>
      <p:sp>
        <p:nvSpPr>
          <p:cNvPr id="27" name="Footer Placeholder 4"/>
          <p:cNvSpPr>
            <a:spLocks noGrp="1"/>
          </p:cNvSpPr>
          <p:nvPr>
            <p:ph type="ftr" sz="quarter" idx="11"/>
          </p:nvPr>
        </p:nvSpPr>
        <p:spPr/>
        <p:txBody>
          <a:bodyPr/>
          <a:lstStyle/>
          <a:p>
            <a:pPr>
              <a:defRPr/>
            </a:pPr>
            <a:r>
              <a:rPr lang="en-US" dirty="0">
                <a:solidFill>
                  <a:schemeClr val="tx1"/>
                </a:solidFill>
              </a:rPr>
              <a:t>Medicaid y el Programa de Seguro Médico para Niños</a:t>
            </a:r>
            <a:endParaRPr lang="es-US" dirty="0">
              <a:solidFill>
                <a:schemeClr val="tx1"/>
              </a:solidFill>
            </a:endParaRPr>
          </a:p>
        </p:txBody>
      </p:sp>
      <p:sp>
        <p:nvSpPr>
          <p:cNvPr id="28" name="Slide Number Placeholder 5"/>
          <p:cNvSpPr>
            <a:spLocks noGrp="1"/>
          </p:cNvSpPr>
          <p:nvPr>
            <p:ph type="sldNum" sz="quarter" idx="12"/>
          </p:nvPr>
        </p:nvSpPr>
        <p:spPr/>
        <p:txBody>
          <a:bodyPr/>
          <a:lstStyle/>
          <a:p>
            <a:pPr>
              <a:defRPr/>
            </a:pPr>
            <a:fld id="{DD62C3AC-8A4E-4DA9-B2F5-82D133E7BB44}" type="slidenum">
              <a:rPr lang="en-US">
                <a:solidFill>
                  <a:schemeClr val="tx1"/>
                </a:solidFill>
              </a:rPr>
              <a:pPr>
                <a:defRPr/>
              </a:pPr>
              <a:t>13</a:t>
            </a:fld>
            <a:endParaRPr lang="es-US" dirty="0">
              <a:solidFill>
                <a:schemeClr val="tx1"/>
              </a:solidFill>
            </a:endParaRPr>
          </a:p>
        </p:txBody>
      </p:sp>
      <p:sp>
        <p:nvSpPr>
          <p:cNvPr id="2" name="Date Placeholder 1"/>
          <p:cNvSpPr>
            <a:spLocks noGrp="1"/>
          </p:cNvSpPr>
          <p:nvPr>
            <p:ph type="dt" sz="quarter" idx="10"/>
          </p:nvPr>
        </p:nvSpPr>
        <p:spPr/>
        <p:txBody>
          <a:bodyPr/>
          <a:lstStyle/>
          <a:p>
            <a:pPr>
              <a:defRPr/>
            </a:pPr>
            <a:r>
              <a:rPr lang="en-US" dirty="0"/>
              <a:t>01/05/2015</a:t>
            </a:r>
            <a:endParaRPr lang="es-US" dirty="0"/>
          </a:p>
        </p:txBody>
      </p:sp>
      <p:sp>
        <p:nvSpPr>
          <p:cNvPr id="4" name="Rectangle 3" descr="Indicador de Adultos Medicaid&#10;"/>
          <p:cNvSpPr/>
          <p:nvPr/>
        </p:nvSpPr>
        <p:spPr>
          <a:xfrm>
            <a:off x="1860550" y="4495800"/>
            <a:ext cx="2940050" cy="917575"/>
          </a:xfrm>
          <a:prstGeom prst="rect">
            <a:avLst/>
          </a:prstGeom>
          <a:noFill/>
          <a:ln w="41275" cap="flat" cmpd="sng" algn="ctr">
            <a:solidFill>
              <a:srgbClr val="FF0000"/>
            </a:solidFill>
            <a:prstDash val="solid"/>
          </a:ln>
          <a:effectLst/>
          <a:ex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p:cNvSpPr>
            <a:spLocks noGrp="1"/>
          </p:cNvSpPr>
          <p:nvPr>
            <p:ph type="title"/>
          </p:nvPr>
        </p:nvSpPr>
        <p:spPr/>
        <p:txBody>
          <a:bodyPr/>
          <a:lstStyle/>
          <a:p>
            <a:pPr eaLnBrk="1" hangingPunct="1"/>
            <a:r>
              <a:rPr lang="es-AR" dirty="0" smtClean="0"/>
              <a:t>Estados que no amplían Medicaid</a:t>
            </a:r>
            <a:endParaRPr lang="es-US" dirty="0" smtClean="0">
              <a:ea typeface="ＭＳ Ｐゴシック" pitchFamily="34" charset="-128"/>
            </a:endParaRPr>
          </a:p>
        </p:txBody>
      </p:sp>
      <p:sp>
        <p:nvSpPr>
          <p:cNvPr id="38914" name="Content Placeholder 2"/>
          <p:cNvSpPr txBox="1">
            <a:spLocks/>
          </p:cNvSpPr>
          <p:nvPr/>
        </p:nvSpPr>
        <p:spPr bwMode="auto">
          <a:xfrm>
            <a:off x="457200" y="1371600"/>
            <a:ext cx="8458200" cy="4754563"/>
          </a:xfrm>
          <a:prstGeom prst="rect">
            <a:avLst/>
          </a:prstGeom>
          <a:noFill/>
          <a:ln w="9525">
            <a:noFill/>
            <a:miter lim="800000"/>
            <a:headEnd/>
            <a:tailEnd/>
          </a:ln>
        </p:spPr>
        <p:txBody>
          <a:bodyPr/>
          <a:lstStyle/>
          <a:p>
            <a:pPr marL="342900" indent="-342900" eaLnBrk="0" hangingPunct="0">
              <a:spcBef>
                <a:spcPts val="600"/>
              </a:spcBef>
              <a:buFont typeface="Wingdings" pitchFamily="2" charset="2"/>
              <a:buChar char="§"/>
            </a:pPr>
            <a:r>
              <a:rPr lang="en-US" sz="3200" dirty="0">
                <a:latin typeface="Calibri" pitchFamily="34" charset="0"/>
              </a:rPr>
              <a:t>Si vive en un estado que NO amplía Medicaid, usted puede</a:t>
            </a:r>
          </a:p>
          <a:p>
            <a:pPr marL="742950" lvl="1" indent="-285750" eaLnBrk="0" hangingPunct="0">
              <a:spcBef>
                <a:spcPts val="600"/>
              </a:spcBef>
              <a:buFont typeface="Arial" charset="0"/>
              <a:buChar char="•"/>
            </a:pPr>
            <a:r>
              <a:rPr lang="en-US" sz="2800" dirty="0">
                <a:latin typeface="Calibri" pitchFamily="34" charset="0"/>
              </a:rPr>
              <a:t>Tener menos opciones de cobertura</a:t>
            </a:r>
          </a:p>
          <a:p>
            <a:pPr marL="742950" lvl="1" indent="-285750" eaLnBrk="0" hangingPunct="0">
              <a:spcBef>
                <a:spcPts val="600"/>
              </a:spcBef>
              <a:buFont typeface="Arial" charset="0"/>
              <a:buChar char="•"/>
            </a:pPr>
            <a:r>
              <a:rPr lang="es-AR" sz="2800" dirty="0">
                <a:latin typeface="Calibri" pitchFamily="34" charset="0"/>
              </a:rPr>
              <a:t>No calificar para Medicaid o para costos reducidos en un plan de seguros privado del Mercado</a:t>
            </a:r>
            <a:endParaRPr lang="es-US" sz="2800" dirty="0">
              <a:latin typeface="Calibri" pitchFamily="34" charset="0"/>
            </a:endParaRPr>
          </a:p>
          <a:p>
            <a:pPr marL="742950" lvl="1" indent="-285750" eaLnBrk="0" hangingPunct="0">
              <a:spcBef>
                <a:spcPts val="600"/>
              </a:spcBef>
              <a:buFont typeface="Arial" charset="0"/>
              <a:buChar char="•"/>
            </a:pPr>
            <a:r>
              <a:rPr lang="es-AR" sz="2800" dirty="0">
                <a:latin typeface="Calibri" pitchFamily="34" charset="0"/>
              </a:rPr>
              <a:t>Tener la posibilidad de conseguir una exención por dificultades y no pagar una tarifa si no recibe la cobertura de salud esencial mínima</a:t>
            </a:r>
            <a:endParaRPr lang="es-US" sz="2800" dirty="0">
              <a:latin typeface="Calibri" pitchFamily="34" charset="0"/>
            </a:endParaRPr>
          </a:p>
        </p:txBody>
      </p:sp>
      <p:sp>
        <p:nvSpPr>
          <p:cNvPr id="11" name="Footer Placeholder 4"/>
          <p:cNvSpPr>
            <a:spLocks noGrp="1"/>
          </p:cNvSpPr>
          <p:nvPr>
            <p:ph type="ftr" sz="quarter" idx="11"/>
          </p:nvPr>
        </p:nvSpPr>
        <p:spPr/>
        <p:txBody>
          <a:bodyPr/>
          <a:lstStyle/>
          <a:p>
            <a:pPr>
              <a:defRPr/>
            </a:pPr>
            <a:r>
              <a:rPr lang="en-US" dirty="0">
                <a:solidFill>
                  <a:schemeClr val="tx1"/>
                </a:solidFill>
              </a:rPr>
              <a:t>Medicaid y el Programa de Seguro Médico para Niños</a:t>
            </a:r>
            <a:endParaRPr lang="es-US" dirty="0">
              <a:solidFill>
                <a:schemeClr val="tx1"/>
              </a:solidFill>
            </a:endParaRPr>
          </a:p>
        </p:txBody>
      </p:sp>
      <p:sp>
        <p:nvSpPr>
          <p:cNvPr id="12" name="Slide Number Placeholder 5"/>
          <p:cNvSpPr>
            <a:spLocks noGrp="1"/>
          </p:cNvSpPr>
          <p:nvPr>
            <p:ph type="sldNum" sz="quarter" idx="12"/>
          </p:nvPr>
        </p:nvSpPr>
        <p:spPr/>
        <p:txBody>
          <a:bodyPr/>
          <a:lstStyle/>
          <a:p>
            <a:pPr>
              <a:defRPr/>
            </a:pPr>
            <a:fld id="{59C04A6D-644E-405C-96FF-AFD18C10F510}" type="slidenum">
              <a:rPr lang="en-US">
                <a:solidFill>
                  <a:schemeClr val="tx1"/>
                </a:solidFill>
              </a:rPr>
              <a:pPr>
                <a:defRPr/>
              </a:pPr>
              <a:t>14</a:t>
            </a:fld>
            <a:endParaRPr lang="es-US" dirty="0">
              <a:solidFill>
                <a:schemeClr val="tx1"/>
              </a:solidFill>
            </a:endParaRPr>
          </a:p>
        </p:txBody>
      </p:sp>
      <p:sp>
        <p:nvSpPr>
          <p:cNvPr id="2" name="Date Placeholder 1"/>
          <p:cNvSpPr>
            <a:spLocks noGrp="1"/>
          </p:cNvSpPr>
          <p:nvPr>
            <p:ph type="dt" sz="quarter" idx="10"/>
          </p:nvPr>
        </p:nvSpPr>
        <p:spPr/>
        <p:txBody>
          <a:bodyPr/>
          <a:lstStyle/>
          <a:p>
            <a:pPr>
              <a:defRPr/>
            </a:pPr>
            <a:r>
              <a:rPr lang="en-US" dirty="0"/>
              <a:t>01/05/2015</a:t>
            </a:r>
            <a:endParaRPr lang="es-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p:cNvSpPr>
            <a:spLocks noGrp="1"/>
          </p:cNvSpPr>
          <p:nvPr>
            <p:ph type="title"/>
          </p:nvPr>
        </p:nvSpPr>
        <p:spPr/>
        <p:txBody>
          <a:bodyPr/>
          <a:lstStyle/>
          <a:p>
            <a:pPr eaLnBrk="1" hangingPunct="1"/>
            <a:r>
              <a:rPr lang="es-AR" dirty="0" smtClean="0"/>
              <a:t>Solicitud simplificada</a:t>
            </a:r>
          </a:p>
        </p:txBody>
      </p:sp>
      <p:sp>
        <p:nvSpPr>
          <p:cNvPr id="40962" name="Content Placeholder 2"/>
          <p:cNvSpPr txBox="1">
            <a:spLocks/>
          </p:cNvSpPr>
          <p:nvPr/>
        </p:nvSpPr>
        <p:spPr bwMode="auto">
          <a:xfrm>
            <a:off x="457200" y="1524000"/>
            <a:ext cx="8229600" cy="4602163"/>
          </a:xfrm>
          <a:prstGeom prst="rect">
            <a:avLst/>
          </a:prstGeom>
          <a:noFill/>
          <a:ln w="9525">
            <a:noFill/>
            <a:miter lim="800000"/>
            <a:headEnd/>
            <a:tailEnd/>
          </a:ln>
        </p:spPr>
        <p:txBody>
          <a:bodyPr/>
          <a:lstStyle/>
          <a:p>
            <a:pPr marL="342900" indent="-342900" eaLnBrk="0" hangingPunct="0">
              <a:spcBef>
                <a:spcPts val="600"/>
              </a:spcBef>
              <a:buFont typeface="Wingdings" pitchFamily="2" charset="2"/>
              <a:buChar char="§"/>
            </a:pPr>
            <a:r>
              <a:rPr lang="es-AR" sz="3200" dirty="0">
                <a:latin typeface="Calibri" pitchFamily="34" charset="0"/>
              </a:rPr>
              <a:t>Una única solicitud para todos los programas</a:t>
            </a:r>
          </a:p>
          <a:p>
            <a:pPr marL="342900" indent="-342900" eaLnBrk="0" hangingPunct="0">
              <a:spcBef>
                <a:spcPts val="600"/>
              </a:spcBef>
              <a:buFont typeface="Wingdings" pitchFamily="2" charset="2"/>
              <a:buChar char="§"/>
            </a:pPr>
            <a:r>
              <a:rPr lang="es-AR" sz="3200" dirty="0">
                <a:latin typeface="Calibri" pitchFamily="34" charset="0"/>
              </a:rPr>
              <a:t>La solicitud puede pasar sin problemas de comparar los Planes de Salud Calificados del Mercado a la inscripción</a:t>
            </a:r>
          </a:p>
          <a:p>
            <a:pPr marL="342900" indent="-342900" eaLnBrk="0" hangingPunct="0">
              <a:spcBef>
                <a:spcPts val="600"/>
              </a:spcBef>
              <a:buFont typeface="Wingdings" pitchFamily="2" charset="2"/>
              <a:buChar char="§"/>
            </a:pPr>
            <a:r>
              <a:rPr lang="es-AR" sz="3200" dirty="0">
                <a:latin typeface="Calibri" pitchFamily="34" charset="0"/>
              </a:rPr>
              <a:t>Tiene la posibilidad de inscribirse inmediatamente una vez finalizada la determinación de elegibilidad</a:t>
            </a:r>
          </a:p>
          <a:p>
            <a:pPr marL="742950" lvl="1" indent="-285750" eaLnBrk="0" hangingPunct="0">
              <a:spcBef>
                <a:spcPts val="600"/>
              </a:spcBef>
              <a:buFont typeface="Arial" charset="0"/>
              <a:buChar char="•"/>
            </a:pPr>
            <a:r>
              <a:rPr lang="es-AR" sz="2800" dirty="0">
                <a:latin typeface="Calibri" pitchFamily="34" charset="0"/>
              </a:rPr>
              <a:t>Dependiendo del programa para el cual es elegible el postulante</a:t>
            </a:r>
          </a:p>
          <a:p>
            <a:pPr marL="742950" lvl="1" indent="-285750" eaLnBrk="0" hangingPunct="0">
              <a:spcBef>
                <a:spcPts val="600"/>
              </a:spcBef>
              <a:buFont typeface="Arial" charset="0"/>
              <a:buChar char="•"/>
            </a:pPr>
            <a:endParaRPr lang="es-US" sz="2800" dirty="0">
              <a:latin typeface="Calibri" pitchFamily="34" charset="0"/>
            </a:endParaRPr>
          </a:p>
        </p:txBody>
      </p:sp>
      <p:sp>
        <p:nvSpPr>
          <p:cNvPr id="11" name="Footer Placeholder 4"/>
          <p:cNvSpPr>
            <a:spLocks noGrp="1"/>
          </p:cNvSpPr>
          <p:nvPr>
            <p:ph type="ftr" sz="quarter" idx="11"/>
          </p:nvPr>
        </p:nvSpPr>
        <p:spPr/>
        <p:txBody>
          <a:bodyPr/>
          <a:lstStyle/>
          <a:p>
            <a:pPr>
              <a:defRPr/>
            </a:pPr>
            <a:r>
              <a:rPr lang="en-US" dirty="0">
                <a:solidFill>
                  <a:schemeClr val="tx1"/>
                </a:solidFill>
              </a:rPr>
              <a:t>Medicaid y el Programa de Seguro Médico para Niños</a:t>
            </a:r>
            <a:endParaRPr lang="es-US" dirty="0">
              <a:solidFill>
                <a:schemeClr val="tx1"/>
              </a:solidFill>
            </a:endParaRPr>
          </a:p>
        </p:txBody>
      </p:sp>
      <p:sp>
        <p:nvSpPr>
          <p:cNvPr id="12" name="Slide Number Placeholder 5"/>
          <p:cNvSpPr>
            <a:spLocks noGrp="1"/>
          </p:cNvSpPr>
          <p:nvPr>
            <p:ph type="sldNum" sz="quarter" idx="12"/>
          </p:nvPr>
        </p:nvSpPr>
        <p:spPr/>
        <p:txBody>
          <a:bodyPr/>
          <a:lstStyle/>
          <a:p>
            <a:pPr>
              <a:defRPr/>
            </a:pPr>
            <a:fld id="{4BEF3795-3CD7-491D-8FD4-40758A3D1075}" type="slidenum">
              <a:rPr lang="en-US">
                <a:solidFill>
                  <a:schemeClr val="tx1"/>
                </a:solidFill>
              </a:rPr>
              <a:pPr>
                <a:defRPr/>
              </a:pPr>
              <a:t>15</a:t>
            </a:fld>
            <a:endParaRPr lang="es-US" dirty="0">
              <a:solidFill>
                <a:schemeClr val="tx1"/>
              </a:solidFill>
            </a:endParaRPr>
          </a:p>
        </p:txBody>
      </p:sp>
      <p:sp>
        <p:nvSpPr>
          <p:cNvPr id="2" name="Date Placeholder 1"/>
          <p:cNvSpPr>
            <a:spLocks noGrp="1"/>
          </p:cNvSpPr>
          <p:nvPr>
            <p:ph type="dt" sz="quarter" idx="10"/>
          </p:nvPr>
        </p:nvSpPr>
        <p:spPr/>
        <p:txBody>
          <a:bodyPr/>
          <a:lstStyle/>
          <a:p>
            <a:pPr>
              <a:defRPr/>
            </a:pPr>
            <a:r>
              <a:rPr lang="en-US" dirty="0"/>
              <a:t>01/05/2015</a:t>
            </a:r>
            <a:endParaRPr lang="es-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p:cNvSpPr>
            <a:spLocks noGrp="1"/>
          </p:cNvSpPr>
          <p:nvPr>
            <p:ph type="title"/>
          </p:nvPr>
        </p:nvSpPr>
        <p:spPr/>
        <p:txBody>
          <a:bodyPr/>
          <a:lstStyle/>
          <a:p>
            <a:pPr eaLnBrk="1" hangingPunct="1"/>
            <a:r>
              <a:rPr lang="es-AR" dirty="0" smtClean="0"/>
              <a:t>Proceso de solicitud e inscripción</a:t>
            </a:r>
            <a:endParaRPr lang="es-US" dirty="0" smtClean="0"/>
          </a:p>
        </p:txBody>
      </p:sp>
      <p:sp>
        <p:nvSpPr>
          <p:cNvPr id="43010" name="Content Placeholder 2"/>
          <p:cNvSpPr>
            <a:spLocks noGrp="1"/>
          </p:cNvSpPr>
          <p:nvPr>
            <p:ph idx="1"/>
          </p:nvPr>
        </p:nvSpPr>
        <p:spPr/>
        <p:txBody>
          <a:bodyPr/>
          <a:lstStyle/>
          <a:p>
            <a:pPr marL="342900" lvl="1" indent="-342900" defTabSz="931863" eaLnBrk="1" hangingPunct="1">
              <a:spcBef>
                <a:spcPts val="713"/>
              </a:spcBef>
              <a:buFont typeface="Wingdings" pitchFamily="2" charset="2"/>
              <a:buChar char="§"/>
            </a:pPr>
            <a:r>
              <a:rPr lang="es-AR" dirty="0" smtClean="0"/>
              <a:t>Proceso de solicitud</a:t>
            </a:r>
            <a:endParaRPr lang="es-US" dirty="0" smtClean="0"/>
          </a:p>
          <a:p>
            <a:pPr marL="685800" lvl="2" indent="-285750" defTabSz="931863" eaLnBrk="1" hangingPunct="1">
              <a:spcBef>
                <a:spcPts val="713"/>
              </a:spcBef>
              <a:buSzPct val="100000"/>
              <a:buFont typeface="Arial" charset="0"/>
              <a:buChar char="•"/>
            </a:pPr>
            <a:r>
              <a:rPr lang="en-US" sz="2600" dirty="0" smtClean="0"/>
              <a:t>Se apoya principalmente en datos electrónicos </a:t>
            </a:r>
          </a:p>
          <a:p>
            <a:pPr marL="685800" lvl="2" indent="-285750" defTabSz="931863" eaLnBrk="1" hangingPunct="1">
              <a:spcBef>
                <a:spcPts val="713"/>
              </a:spcBef>
              <a:buSzPct val="100000"/>
              <a:buFont typeface="Arial" charset="0"/>
              <a:buChar char="•"/>
            </a:pPr>
            <a:r>
              <a:rPr lang="en-US" sz="2600" dirty="0" smtClean="0"/>
              <a:t>Reduce la necesidad de documentación en papel</a:t>
            </a:r>
          </a:p>
          <a:p>
            <a:pPr marL="342900" lvl="1" indent="-342900" defTabSz="931863" eaLnBrk="1" hangingPunct="1">
              <a:spcBef>
                <a:spcPts val="713"/>
              </a:spcBef>
              <a:buFont typeface="Wingdings" pitchFamily="2" charset="2"/>
              <a:buChar char="§"/>
            </a:pPr>
            <a:r>
              <a:rPr lang="es-AR" dirty="0" smtClean="0"/>
              <a:t>Postúlese en línea, por teléfono, por correo postal o en persona</a:t>
            </a:r>
          </a:p>
          <a:p>
            <a:pPr marL="342900" lvl="1" indent="-342900" defTabSz="931863" eaLnBrk="1" hangingPunct="1">
              <a:spcBef>
                <a:spcPts val="713"/>
              </a:spcBef>
              <a:buFont typeface="Wingdings" pitchFamily="2" charset="2"/>
              <a:buChar char="§"/>
            </a:pPr>
            <a:r>
              <a:rPr lang="es-AR" dirty="0" smtClean="0"/>
              <a:t>Período de elegibilidad de 12 meses para la mayoría</a:t>
            </a:r>
            <a:endParaRPr lang="es-US" dirty="0" smtClean="0"/>
          </a:p>
          <a:p>
            <a:pPr marL="685800" lvl="2" indent="-285750" defTabSz="931863" eaLnBrk="1" hangingPunct="1">
              <a:spcBef>
                <a:spcPts val="713"/>
              </a:spcBef>
              <a:buSzPct val="100000"/>
              <a:buFont typeface="Arial" charset="0"/>
              <a:buChar char="•"/>
            </a:pPr>
            <a:r>
              <a:rPr lang="en-US" sz="2600" dirty="0" smtClean="0"/>
              <a:t>Adultos</a:t>
            </a:r>
          </a:p>
          <a:p>
            <a:pPr marL="685800" lvl="2" indent="-285750" defTabSz="931863" eaLnBrk="1" hangingPunct="1">
              <a:spcBef>
                <a:spcPts val="713"/>
              </a:spcBef>
              <a:buSzPct val="100000"/>
              <a:buFont typeface="Arial" charset="0"/>
              <a:buChar char="•"/>
            </a:pPr>
            <a:r>
              <a:rPr lang="en-US" sz="2600" dirty="0" smtClean="0"/>
              <a:t>Padres</a:t>
            </a:r>
          </a:p>
          <a:p>
            <a:pPr marL="685800" lvl="2" indent="-285750" defTabSz="931863" eaLnBrk="1" hangingPunct="1">
              <a:spcBef>
                <a:spcPts val="713"/>
              </a:spcBef>
              <a:buSzPct val="100000"/>
              <a:buFont typeface="Arial" charset="0"/>
              <a:buChar char="•"/>
            </a:pPr>
            <a:r>
              <a:rPr lang="en-US" sz="2600" dirty="0" smtClean="0"/>
              <a:t>Niños</a:t>
            </a:r>
          </a:p>
          <a:p>
            <a:pPr marL="0" indent="0" defTabSz="931863" eaLnBrk="1" hangingPunct="1">
              <a:buFont typeface="Wingdings" pitchFamily="2" charset="2"/>
              <a:buNone/>
            </a:pPr>
            <a:endParaRPr lang="es-US" dirty="0" smtClean="0"/>
          </a:p>
        </p:txBody>
      </p:sp>
      <p:sp>
        <p:nvSpPr>
          <p:cNvPr id="10" name="Footer Placeholder 4"/>
          <p:cNvSpPr>
            <a:spLocks noGrp="1"/>
          </p:cNvSpPr>
          <p:nvPr>
            <p:ph type="ftr" sz="quarter" idx="11"/>
          </p:nvPr>
        </p:nvSpPr>
        <p:spPr/>
        <p:txBody>
          <a:bodyPr/>
          <a:lstStyle/>
          <a:p>
            <a:pPr>
              <a:defRPr/>
            </a:pPr>
            <a:r>
              <a:rPr lang="en-US" dirty="0">
                <a:solidFill>
                  <a:schemeClr val="tx1"/>
                </a:solidFill>
              </a:rPr>
              <a:t>Medicaid y el Programa de Seguro Médico para Niños</a:t>
            </a:r>
            <a:endParaRPr lang="es-US" dirty="0">
              <a:solidFill>
                <a:schemeClr val="tx1"/>
              </a:solidFill>
            </a:endParaRPr>
          </a:p>
        </p:txBody>
      </p:sp>
      <p:sp>
        <p:nvSpPr>
          <p:cNvPr id="11" name="Slide Number Placeholder 5"/>
          <p:cNvSpPr>
            <a:spLocks noGrp="1"/>
          </p:cNvSpPr>
          <p:nvPr>
            <p:ph type="sldNum" sz="quarter" idx="12"/>
          </p:nvPr>
        </p:nvSpPr>
        <p:spPr/>
        <p:txBody>
          <a:bodyPr/>
          <a:lstStyle/>
          <a:p>
            <a:pPr>
              <a:defRPr/>
            </a:pPr>
            <a:fld id="{2C3B5DB9-34A5-4F5E-B5B1-664E63A69811}" type="slidenum">
              <a:rPr lang="en-US">
                <a:solidFill>
                  <a:schemeClr val="tx1"/>
                </a:solidFill>
              </a:rPr>
              <a:pPr>
                <a:defRPr/>
              </a:pPr>
              <a:t>16</a:t>
            </a:fld>
            <a:endParaRPr lang="es-US" dirty="0">
              <a:solidFill>
                <a:schemeClr val="tx1"/>
              </a:solidFill>
            </a:endParaRPr>
          </a:p>
        </p:txBody>
      </p:sp>
      <p:sp>
        <p:nvSpPr>
          <p:cNvPr id="4" name="Date Placeholder 3"/>
          <p:cNvSpPr>
            <a:spLocks noGrp="1"/>
          </p:cNvSpPr>
          <p:nvPr>
            <p:ph type="dt" sz="quarter" idx="10"/>
          </p:nvPr>
        </p:nvSpPr>
        <p:spPr/>
        <p:txBody>
          <a:bodyPr/>
          <a:lstStyle/>
          <a:p>
            <a:pPr>
              <a:defRPr/>
            </a:pPr>
            <a:r>
              <a:rPr lang="en-US" dirty="0"/>
              <a:t>01/05/2015</a:t>
            </a:r>
            <a:endParaRPr lang="es-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p:cNvSpPr>
            <a:spLocks noGrp="1"/>
          </p:cNvSpPr>
          <p:nvPr>
            <p:ph type="title"/>
          </p:nvPr>
        </p:nvSpPr>
        <p:spPr/>
        <p:txBody>
          <a:bodyPr/>
          <a:lstStyle/>
          <a:p>
            <a:pPr eaLnBrk="1" hangingPunct="1"/>
            <a:r>
              <a:rPr lang="es-AR" dirty="0" smtClean="0"/>
              <a:t>Metodología del Ingreso bruto</a:t>
            </a:r>
            <a:br>
              <a:rPr lang="es-AR" dirty="0" smtClean="0"/>
            </a:br>
            <a:r>
              <a:rPr lang="es-AR" dirty="0" smtClean="0"/>
              <a:t>ajustado modificado (MAGI)</a:t>
            </a:r>
          </a:p>
        </p:txBody>
      </p:sp>
      <p:sp>
        <p:nvSpPr>
          <p:cNvPr id="45058" name="Content Placeholder 2"/>
          <p:cNvSpPr txBox="1">
            <a:spLocks/>
          </p:cNvSpPr>
          <p:nvPr/>
        </p:nvSpPr>
        <p:spPr bwMode="auto">
          <a:xfrm>
            <a:off x="457200" y="1295400"/>
            <a:ext cx="8229600" cy="4830763"/>
          </a:xfrm>
          <a:prstGeom prst="rect">
            <a:avLst/>
          </a:prstGeom>
          <a:noFill/>
          <a:ln w="9525">
            <a:noFill/>
            <a:miter lim="800000"/>
            <a:headEnd/>
            <a:tailEnd/>
          </a:ln>
        </p:spPr>
        <p:txBody>
          <a:bodyPr/>
          <a:lstStyle/>
          <a:p>
            <a:pPr marL="342900" indent="-342900" eaLnBrk="0" hangingPunct="0">
              <a:spcBef>
                <a:spcPts val="600"/>
              </a:spcBef>
              <a:buFont typeface="Wingdings" pitchFamily="2" charset="2"/>
              <a:buChar char="§"/>
            </a:pPr>
            <a:r>
              <a:rPr lang="es-AR" sz="3200" dirty="0">
                <a:latin typeface="Calibri" pitchFamily="34" charset="0"/>
              </a:rPr>
              <a:t>MAGI es una metodología que permite establecer cómo se contabiliza el ingreso y cómo se determina la composición del hogar y el tamaño de la familia  </a:t>
            </a:r>
          </a:p>
          <a:p>
            <a:pPr marL="342900" indent="-342900" eaLnBrk="0" hangingPunct="0">
              <a:spcBef>
                <a:spcPts val="600"/>
              </a:spcBef>
              <a:buFont typeface="Wingdings" pitchFamily="2" charset="2"/>
              <a:buChar char="§"/>
            </a:pPr>
            <a:r>
              <a:rPr lang="es-AR" sz="3200" dirty="0">
                <a:latin typeface="Calibri" pitchFamily="34" charset="0"/>
              </a:rPr>
              <a:t>MAGI no es un número que figura en la declaración de impuestos </a:t>
            </a:r>
          </a:p>
          <a:p>
            <a:pPr marL="342900" indent="-342900" eaLnBrk="0" hangingPunct="0">
              <a:spcBef>
                <a:spcPts val="600"/>
              </a:spcBef>
              <a:buFont typeface="Wingdings" pitchFamily="2" charset="2"/>
              <a:buChar char="§"/>
            </a:pPr>
            <a:r>
              <a:rPr lang="es-AR" sz="3200" dirty="0">
                <a:latin typeface="Calibri" pitchFamily="34" charset="0"/>
              </a:rPr>
              <a:t>Para determinar la elegibilidad de la mayoría de las personas para Medicaid y el Programa de Seguro Médico para Niños (CHIP) se usan normas basadas en MAGI</a:t>
            </a:r>
            <a:endParaRPr lang="es-US" sz="3200" dirty="0">
              <a:latin typeface="Calibri" pitchFamily="34" charset="0"/>
            </a:endParaRPr>
          </a:p>
        </p:txBody>
      </p:sp>
      <p:sp>
        <p:nvSpPr>
          <p:cNvPr id="11" name="Footer Placeholder 4"/>
          <p:cNvSpPr>
            <a:spLocks noGrp="1"/>
          </p:cNvSpPr>
          <p:nvPr>
            <p:ph type="ftr" sz="quarter" idx="11"/>
          </p:nvPr>
        </p:nvSpPr>
        <p:spPr/>
        <p:txBody>
          <a:bodyPr/>
          <a:lstStyle/>
          <a:p>
            <a:pPr>
              <a:defRPr/>
            </a:pPr>
            <a:r>
              <a:rPr lang="en-US" dirty="0">
                <a:solidFill>
                  <a:schemeClr val="tx1"/>
                </a:solidFill>
              </a:rPr>
              <a:t>Medicaid y el Programa de Seguro Médico para Niños</a:t>
            </a:r>
            <a:endParaRPr lang="es-US" dirty="0">
              <a:solidFill>
                <a:schemeClr val="tx1"/>
              </a:solidFill>
            </a:endParaRPr>
          </a:p>
        </p:txBody>
      </p:sp>
      <p:sp>
        <p:nvSpPr>
          <p:cNvPr id="12" name="Slide Number Placeholder 5"/>
          <p:cNvSpPr>
            <a:spLocks noGrp="1"/>
          </p:cNvSpPr>
          <p:nvPr>
            <p:ph type="sldNum" sz="quarter" idx="12"/>
          </p:nvPr>
        </p:nvSpPr>
        <p:spPr/>
        <p:txBody>
          <a:bodyPr/>
          <a:lstStyle/>
          <a:p>
            <a:pPr>
              <a:defRPr/>
            </a:pPr>
            <a:fld id="{74E8E8F8-534D-45E5-9637-57FA298D93D4}" type="slidenum">
              <a:rPr lang="en-US">
                <a:solidFill>
                  <a:schemeClr val="tx1"/>
                </a:solidFill>
              </a:rPr>
              <a:pPr>
                <a:defRPr/>
              </a:pPr>
              <a:t>17</a:t>
            </a:fld>
            <a:endParaRPr lang="es-US" dirty="0">
              <a:solidFill>
                <a:schemeClr val="tx1"/>
              </a:solidFill>
            </a:endParaRPr>
          </a:p>
        </p:txBody>
      </p:sp>
      <p:sp>
        <p:nvSpPr>
          <p:cNvPr id="2" name="Date Placeholder 1"/>
          <p:cNvSpPr>
            <a:spLocks noGrp="1"/>
          </p:cNvSpPr>
          <p:nvPr>
            <p:ph type="dt" sz="quarter" idx="10"/>
          </p:nvPr>
        </p:nvSpPr>
        <p:spPr/>
        <p:txBody>
          <a:bodyPr/>
          <a:lstStyle/>
          <a:p>
            <a:pPr>
              <a:defRPr/>
            </a:pPr>
            <a:r>
              <a:rPr lang="en-US" dirty="0"/>
              <a:t>01/05/2015</a:t>
            </a:r>
            <a:endParaRPr lang="es-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dirty="0" smtClean="0"/>
              <a:t>Opciones estatales para las determinaciones de elegibilidad coordinadas con el Mercado </a:t>
            </a:r>
            <a:endParaRPr lang="es-US" dirty="0"/>
          </a:p>
        </p:txBody>
      </p:sp>
      <p:sp>
        <p:nvSpPr>
          <p:cNvPr id="3" name="Content Placeholder 2"/>
          <p:cNvSpPr>
            <a:spLocks noGrp="1"/>
          </p:cNvSpPr>
          <p:nvPr>
            <p:ph idx="1"/>
          </p:nvPr>
        </p:nvSpPr>
        <p:spPr/>
        <p:txBody>
          <a:bodyPr rtlCol="0">
            <a:normAutofit fontScale="92500" lnSpcReduction="10000"/>
          </a:bodyPr>
          <a:lstStyle/>
          <a:p>
            <a:pPr marL="365760" indent="-365760" eaLnBrk="1" fontAlgn="auto" hangingPunct="1">
              <a:spcAft>
                <a:spcPts val="0"/>
              </a:spcAft>
              <a:defRPr/>
            </a:pPr>
            <a:r>
              <a:rPr dirty="0" smtClean="0"/>
              <a:t>El Mercado toma las determinaciones de elegibilidad para Medicaid/Programa de Seguro Médico para Niños (CHIP) según el ingreso bruto ajustado modificado usando las normas y estándares de elegibilidad estatales de Medicaid/CHIP </a:t>
            </a:r>
            <a:endParaRPr lang="es-US" dirty="0" smtClean="0"/>
          </a:p>
          <a:p>
            <a:pPr marL="731520" lvl="1" indent="-365760" eaLnBrk="1" fontAlgn="auto" hangingPunct="1">
              <a:spcAft>
                <a:spcPts val="0"/>
              </a:spcAft>
              <a:buFont typeface="Arial" pitchFamily="34" charset="0"/>
              <a:buChar char="•"/>
              <a:defRPr/>
            </a:pPr>
            <a:r>
              <a:rPr dirty="0" smtClean="0"/>
              <a:t>Debe ser una entidad gubernamental </a:t>
            </a:r>
            <a:endParaRPr lang="es-US" dirty="0"/>
          </a:p>
          <a:p>
            <a:pPr marL="365760" indent="-365760" eaLnBrk="1" fontAlgn="auto" hangingPunct="1">
              <a:spcAft>
                <a:spcPts val="0"/>
              </a:spcAft>
              <a:defRPr/>
            </a:pPr>
            <a:r>
              <a:rPr dirty="0" smtClean="0"/>
              <a:t>El Mercado realiza la evaluación inicial de elegibilidad para Medicaid/CHIP; las agencias estatales de Medicaid y CHIP toman la determinación final de elegibilidad </a:t>
            </a:r>
          </a:p>
          <a:p>
            <a:pPr marL="365760" indent="-365760" eaLnBrk="1" fontAlgn="auto" hangingPunct="1">
              <a:spcAft>
                <a:spcPts val="0"/>
              </a:spcAft>
              <a:defRPr/>
            </a:pPr>
            <a:endParaRPr lang="es-US" dirty="0"/>
          </a:p>
        </p:txBody>
      </p:sp>
      <p:sp>
        <p:nvSpPr>
          <p:cNvPr id="5" name="Footer Placeholder 4"/>
          <p:cNvSpPr>
            <a:spLocks noGrp="1"/>
          </p:cNvSpPr>
          <p:nvPr>
            <p:ph type="ftr" sz="quarter" idx="11"/>
          </p:nvPr>
        </p:nvSpPr>
        <p:spPr/>
        <p:txBody>
          <a:bodyPr/>
          <a:lstStyle/>
          <a:p>
            <a:pPr>
              <a:defRPr/>
            </a:pPr>
            <a:r>
              <a:rPr lang="en-US" dirty="0"/>
              <a:t>Medicaid y el Programa de Seguro Médico para Niños</a:t>
            </a:r>
            <a:endParaRPr lang="es-US" dirty="0"/>
          </a:p>
        </p:txBody>
      </p:sp>
      <p:sp>
        <p:nvSpPr>
          <p:cNvPr id="6" name="Slide Number Placeholder 5"/>
          <p:cNvSpPr>
            <a:spLocks noGrp="1"/>
          </p:cNvSpPr>
          <p:nvPr>
            <p:ph type="sldNum" sz="quarter" idx="12"/>
          </p:nvPr>
        </p:nvSpPr>
        <p:spPr/>
        <p:txBody>
          <a:bodyPr/>
          <a:lstStyle/>
          <a:p>
            <a:pPr>
              <a:defRPr/>
            </a:pPr>
            <a:fld id="{60058DB1-0AB8-4689-BC9B-F43D0526BC84}" type="slidenum">
              <a:rPr lang="en-US"/>
              <a:pPr>
                <a:defRPr/>
              </a:pPr>
              <a:t>18</a:t>
            </a:fld>
            <a:endParaRPr lang="es-US" dirty="0"/>
          </a:p>
        </p:txBody>
      </p:sp>
      <p:sp>
        <p:nvSpPr>
          <p:cNvPr id="4" name="Date Placeholder 3"/>
          <p:cNvSpPr>
            <a:spLocks noGrp="1"/>
          </p:cNvSpPr>
          <p:nvPr>
            <p:ph type="dt" sz="quarter" idx="10"/>
          </p:nvPr>
        </p:nvSpPr>
        <p:spPr/>
        <p:txBody>
          <a:bodyPr/>
          <a:lstStyle/>
          <a:p>
            <a:pPr>
              <a:defRPr/>
            </a:pPr>
            <a:r>
              <a:rPr lang="en-US" dirty="0"/>
              <a:t>01/05/2015</a:t>
            </a:r>
            <a:endParaRPr lang="es-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itle 1"/>
          <p:cNvSpPr>
            <a:spLocks noGrp="1"/>
          </p:cNvSpPr>
          <p:nvPr>
            <p:ph type="title"/>
          </p:nvPr>
        </p:nvSpPr>
        <p:spPr/>
        <p:txBody>
          <a:bodyPr/>
          <a:lstStyle/>
          <a:p>
            <a:pPr eaLnBrk="1" hangingPunct="1"/>
            <a:r>
              <a:rPr lang="es-AR" dirty="0" smtClean="0"/>
              <a:t>¿En la elegibilidad de quiénes se basa MAGI?</a:t>
            </a:r>
            <a:endParaRPr lang="es-US" dirty="0" smtClean="0"/>
          </a:p>
        </p:txBody>
      </p:sp>
      <p:graphicFrame>
        <p:nvGraphicFramePr>
          <p:cNvPr id="49188" name="Group 36" descr="Exceptuados de MAGI&#10;"/>
          <p:cNvGraphicFramePr>
            <a:graphicFrameLocks noGrp="1"/>
          </p:cNvGraphicFramePr>
          <p:nvPr>
            <p:ph idx="1"/>
            <p:extLst>
              <p:ext uri="{D42A27DB-BD31-4B8C-83A1-F6EECF244321}">
                <p14:modId xmlns:p14="http://schemas.microsoft.com/office/powerpoint/2010/main" val="2615691779"/>
              </p:ext>
            </p:extLst>
          </p:nvPr>
        </p:nvGraphicFramePr>
        <p:xfrm>
          <a:off x="3810000" y="1265238"/>
          <a:ext cx="5105400" cy="5102226"/>
        </p:xfrm>
        <a:graphic>
          <a:graphicData uri="http://schemas.openxmlformats.org/drawingml/2006/table">
            <a:tbl>
              <a:tblPr firstRow="1"/>
              <a:tblGrid>
                <a:gridCol w="5105400"/>
              </a:tblGrid>
              <a:tr h="4508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FFFFFF"/>
                          </a:solidFill>
                          <a:effectLst/>
                          <a:latin typeface="Calibri" pitchFamily="34" charset="0"/>
                          <a:ea typeface="ＭＳ Ｐゴシック" pitchFamily="34" charset="-128"/>
                        </a:rPr>
                        <a:t>Exceptuados de MAGI</a:t>
                      </a:r>
                      <a:endParaRPr kumimoji="0" lang="es-US" sz="2400" b="1" i="0" u="none" strike="noStrike" cap="none" normalizeH="0" baseline="0" dirty="0" smtClean="0">
                        <a:ln>
                          <a:noFill/>
                        </a:ln>
                        <a:solidFill>
                          <a:srgbClr val="FFFFFF"/>
                        </a:solidFill>
                        <a:effectLst/>
                        <a:latin typeface="Calibri" pitchFamily="34" charset="0"/>
                        <a:ea typeface="ＭＳ Ｐゴシック"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81A5D5"/>
                    </a:solidFill>
                  </a:tcPr>
                </a:tc>
              </a:tr>
              <a:tr h="22526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smtClean="0">
                          <a:ln>
                            <a:noFill/>
                          </a:ln>
                          <a:solidFill>
                            <a:srgbClr val="000000"/>
                          </a:solidFill>
                          <a:effectLst/>
                          <a:latin typeface="Calibri" pitchFamily="34" charset="0"/>
                          <a:ea typeface="ＭＳ Ｐゴシック" pitchFamily="34" charset="-128"/>
                        </a:rPr>
                        <a:t>Cualquier persona para la cual la agencia no está obligada a hacer una determinación de ingresos (por ejemplo, Seguridad de Ingreso Suplementario (SSI), cuidado temporal federal o receptores de asistencia para la adopción)</a:t>
                      </a:r>
                      <a:endParaRPr kumimoji="0" lang="es-US" sz="2200" b="0" i="0" u="none" strike="noStrike" cap="none" normalizeH="0" baseline="0" dirty="0" smtClean="0">
                        <a:ln>
                          <a:noFill/>
                        </a:ln>
                        <a:solidFill>
                          <a:srgbClr val="000000"/>
                        </a:solidFill>
                        <a:effectLst/>
                        <a:latin typeface="Calibri" pitchFamily="34" charset="0"/>
                        <a:ea typeface="ＭＳ Ｐゴシック" pitchFamily="34"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r>
              <a:tr h="8191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smtClean="0">
                          <a:ln>
                            <a:noFill/>
                          </a:ln>
                          <a:solidFill>
                            <a:srgbClr val="000000"/>
                          </a:solidFill>
                          <a:effectLst/>
                          <a:latin typeface="Calibri" pitchFamily="34" charset="0"/>
                          <a:ea typeface="ＭＳ Ｐゴシック" pitchFamily="34" charset="-128"/>
                        </a:rPr>
                        <a:t>Personas elegibles en base a la edad, ceguera o incapacidad</a:t>
                      </a:r>
                      <a:endParaRPr kumimoji="0" lang="es-US" sz="2200" b="0" i="0" u="none" strike="noStrike" cap="none" normalizeH="0" baseline="0" dirty="0" smtClean="0">
                        <a:ln>
                          <a:noFill/>
                        </a:ln>
                        <a:solidFill>
                          <a:srgbClr val="000000"/>
                        </a:solidFill>
                        <a:effectLst/>
                        <a:latin typeface="Calibri" pitchFamily="34" charset="0"/>
                        <a:ea typeface="ＭＳ Ｐゴシック" pitchFamily="34"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r>
              <a:tr h="6556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smtClean="0">
                          <a:ln>
                            <a:noFill/>
                          </a:ln>
                          <a:solidFill>
                            <a:srgbClr val="000000"/>
                          </a:solidFill>
                          <a:effectLst/>
                          <a:latin typeface="Calibri" pitchFamily="34" charset="0"/>
                          <a:ea typeface="ＭＳ Ｐゴシック" pitchFamily="34" charset="-128"/>
                        </a:rPr>
                        <a:t>Personas con necesidades de atención a largo plazo</a:t>
                      </a:r>
                      <a:endParaRPr kumimoji="0" lang="es-US" sz="2200" b="0" i="0" u="none" strike="noStrike" cap="none" normalizeH="0" baseline="0" dirty="0" smtClean="0">
                        <a:ln>
                          <a:noFill/>
                        </a:ln>
                        <a:solidFill>
                          <a:srgbClr val="000000"/>
                        </a:solidFill>
                        <a:effectLst/>
                        <a:latin typeface="Calibri" pitchFamily="34" charset="0"/>
                        <a:ea typeface="ＭＳ Ｐゴシック" pitchFamily="34"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r>
              <a:tr h="8112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smtClean="0">
                          <a:ln>
                            <a:noFill/>
                          </a:ln>
                          <a:solidFill>
                            <a:srgbClr val="000000"/>
                          </a:solidFill>
                          <a:effectLst/>
                          <a:latin typeface="Calibri" pitchFamily="34" charset="0"/>
                          <a:ea typeface="ＭＳ Ｐゴシック" pitchFamily="34" charset="-128"/>
                        </a:rPr>
                        <a:t>Elegibilidad para la asistencia de gasto compartido de Medicare 	</a:t>
                      </a:r>
                      <a:endParaRPr kumimoji="0" lang="es-US" sz="2200" b="0" i="0" u="none" strike="noStrike" cap="none" normalizeH="0" baseline="0" dirty="0" smtClean="0">
                        <a:ln>
                          <a:noFill/>
                        </a:ln>
                        <a:solidFill>
                          <a:srgbClr val="000000"/>
                        </a:solidFill>
                        <a:effectLst/>
                        <a:latin typeface="Calibri" pitchFamily="34" charset="0"/>
                        <a:ea typeface="ＭＳ Ｐゴシック" pitchFamily="34"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r>
            </a:tbl>
          </a:graphicData>
        </a:graphic>
      </p:graphicFrame>
      <p:sp>
        <p:nvSpPr>
          <p:cNvPr id="5" name="Footer Placeholder 4"/>
          <p:cNvSpPr>
            <a:spLocks noGrp="1"/>
          </p:cNvSpPr>
          <p:nvPr>
            <p:ph type="ftr" sz="quarter" idx="11"/>
          </p:nvPr>
        </p:nvSpPr>
        <p:spPr/>
        <p:txBody>
          <a:bodyPr/>
          <a:lstStyle/>
          <a:p>
            <a:pPr>
              <a:defRPr/>
            </a:pPr>
            <a:r>
              <a:rPr lang="en-US" dirty="0"/>
              <a:t>Medicaid y el Programa de Seguro Médico para Niños</a:t>
            </a:r>
            <a:endParaRPr lang="es-US" dirty="0"/>
          </a:p>
        </p:txBody>
      </p:sp>
      <p:sp>
        <p:nvSpPr>
          <p:cNvPr id="6" name="Slide Number Placeholder 5"/>
          <p:cNvSpPr>
            <a:spLocks noGrp="1"/>
          </p:cNvSpPr>
          <p:nvPr>
            <p:ph type="sldNum" sz="quarter" idx="12"/>
          </p:nvPr>
        </p:nvSpPr>
        <p:spPr>
          <a:xfrm>
            <a:off x="6553200" y="6492875"/>
            <a:ext cx="2133600" cy="365125"/>
          </a:xfrm>
        </p:spPr>
        <p:txBody>
          <a:bodyPr/>
          <a:lstStyle/>
          <a:p>
            <a:pPr>
              <a:defRPr/>
            </a:pPr>
            <a:fld id="{183A4AB7-1275-4214-8FFE-F20B7E82D54C}" type="slidenum">
              <a:rPr lang="en-US"/>
              <a:pPr>
                <a:defRPr/>
              </a:pPr>
              <a:t>19</a:t>
            </a:fld>
            <a:endParaRPr lang="es-US" dirty="0"/>
          </a:p>
        </p:txBody>
      </p:sp>
      <p:sp>
        <p:nvSpPr>
          <p:cNvPr id="3" name="Date Placeholder 2"/>
          <p:cNvSpPr>
            <a:spLocks noGrp="1"/>
          </p:cNvSpPr>
          <p:nvPr>
            <p:ph type="dt" sz="quarter" idx="10"/>
          </p:nvPr>
        </p:nvSpPr>
        <p:spPr/>
        <p:txBody>
          <a:bodyPr/>
          <a:lstStyle/>
          <a:p>
            <a:pPr>
              <a:defRPr/>
            </a:pPr>
            <a:r>
              <a:rPr lang="en-US" dirty="0"/>
              <a:t>01/05/2015</a:t>
            </a:r>
            <a:endParaRPr lang="es-US" dirty="0"/>
          </a:p>
        </p:txBody>
      </p:sp>
      <p:graphicFrame>
        <p:nvGraphicFramePr>
          <p:cNvPr id="8" name="Content Placeholder 6" descr="Grupos que usan MAGI&#10;"/>
          <p:cNvGraphicFramePr>
            <a:graphicFrameLocks noGrp="1"/>
          </p:cNvGraphicFramePr>
          <p:nvPr>
            <p:extLst>
              <p:ext uri="{D42A27DB-BD31-4B8C-83A1-F6EECF244321}">
                <p14:modId xmlns:p14="http://schemas.microsoft.com/office/powerpoint/2010/main" val="2860061224"/>
              </p:ext>
            </p:extLst>
          </p:nvPr>
        </p:nvGraphicFramePr>
        <p:xfrm>
          <a:off x="400455" y="1275945"/>
          <a:ext cx="3429000" cy="2382838"/>
        </p:xfrm>
        <a:graphic>
          <a:graphicData uri="http://schemas.openxmlformats.org/drawingml/2006/table">
            <a:tbl>
              <a:tblPr firstRow="1"/>
              <a:tblGrid>
                <a:gridCol w="3429000"/>
              </a:tblGrid>
              <a:tr h="4572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Calibri" pitchFamily="34" charset="0"/>
                          <a:ea typeface="ＭＳ Ｐゴシック" pitchFamily="34" charset="-128"/>
                        </a:rPr>
                        <a:t>Grupos que usan MAGI</a:t>
                      </a:r>
                      <a:endParaRPr kumimoji="0" lang="es-US" sz="2400" b="1" i="0" u="none" strike="noStrike" cap="none" normalizeH="0" baseline="0" dirty="0" smtClean="0">
                        <a:ln>
                          <a:noFill/>
                        </a:ln>
                        <a:solidFill>
                          <a:schemeClr val="tx1"/>
                        </a:solidFill>
                        <a:effectLst/>
                        <a:latin typeface="Calibri" pitchFamily="34" charset="0"/>
                        <a:ea typeface="ＭＳ Ｐゴシック"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C6D9F1"/>
                    </a:solidFill>
                  </a:tcPr>
                </a:tc>
              </a:tr>
              <a:tr h="5540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Calibri" pitchFamily="34" charset="0"/>
                          <a:ea typeface="ＭＳ Ｐゴシック" pitchFamily="34" charset="-128"/>
                        </a:rPr>
                        <a:t>Adultos</a:t>
                      </a:r>
                      <a:endParaRPr kumimoji="0" lang="es-US" sz="2400" b="0" i="0" u="none" strike="noStrike" cap="none" normalizeH="0" baseline="0" dirty="0" smtClean="0">
                        <a:ln>
                          <a:noFill/>
                        </a:ln>
                        <a:solidFill>
                          <a:schemeClr val="tx1"/>
                        </a:solidFill>
                        <a:effectLst/>
                        <a:latin typeface="Calibri" pitchFamily="34" charset="0"/>
                        <a:ea typeface="ＭＳ Ｐゴシック" pitchFamily="34"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r>
              <a:tr h="4572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Calibri" pitchFamily="34" charset="0"/>
                          <a:ea typeface="ＭＳ Ｐゴシック" pitchFamily="34" charset="-128"/>
                        </a:rPr>
                        <a:t>Padres</a:t>
                      </a:r>
                      <a:endParaRPr kumimoji="0" lang="es-US" sz="2400" b="0" i="0" u="none" strike="noStrike" cap="none" normalizeH="0" baseline="0" dirty="0" smtClean="0">
                        <a:ln>
                          <a:noFill/>
                        </a:ln>
                        <a:solidFill>
                          <a:schemeClr val="tx1"/>
                        </a:solidFill>
                        <a:effectLst/>
                        <a:latin typeface="Calibri" pitchFamily="34" charset="0"/>
                        <a:ea typeface="ＭＳ Ｐゴシック" pitchFamily="34"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r>
              <a:tr h="4572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Calibri" pitchFamily="34" charset="0"/>
                          <a:ea typeface="ＭＳ Ｐゴシック" pitchFamily="34" charset="-128"/>
                        </a:rPr>
                        <a:t>Niños</a:t>
                      </a:r>
                      <a:endParaRPr kumimoji="0" lang="es-US" sz="2400" b="0" i="0" u="none" strike="noStrike" cap="none" normalizeH="0" baseline="0" dirty="0" smtClean="0">
                        <a:ln>
                          <a:noFill/>
                        </a:ln>
                        <a:solidFill>
                          <a:schemeClr val="tx1"/>
                        </a:solidFill>
                        <a:effectLst/>
                        <a:latin typeface="Calibri" pitchFamily="34" charset="0"/>
                        <a:ea typeface="ＭＳ Ｐゴシック" pitchFamily="34"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r>
              <a:tr h="4572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Calibri" pitchFamily="34" charset="0"/>
                          <a:ea typeface="ＭＳ Ｐゴシック" pitchFamily="34" charset="-128"/>
                        </a:rPr>
                        <a:t>Mujeres embarazadas</a:t>
                      </a:r>
                      <a:endParaRPr kumimoji="0" lang="es-US" sz="2400" b="0" i="0" u="none" strike="noStrike" cap="none" normalizeH="0" baseline="0" dirty="0" smtClean="0">
                        <a:ln>
                          <a:noFill/>
                        </a:ln>
                        <a:solidFill>
                          <a:schemeClr val="tx1"/>
                        </a:solidFill>
                        <a:effectLst/>
                        <a:latin typeface="Calibri" pitchFamily="34" charset="0"/>
                        <a:ea typeface="ＭＳ Ｐゴシック" pitchFamily="34"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r>
            </a:tbl>
          </a:graphicData>
        </a:graphic>
      </p:graphicFrame>
      <p:cxnSp>
        <p:nvCxnSpPr>
          <p:cNvPr id="9" name="Straight Connector 8" descr="line"/>
          <p:cNvCxnSpPr/>
          <p:nvPr/>
        </p:nvCxnSpPr>
        <p:spPr>
          <a:xfrm>
            <a:off x="3810000" y="1295400"/>
            <a:ext cx="0" cy="4983163"/>
          </a:xfrm>
          <a:prstGeom prst="line">
            <a:avLst/>
          </a:prstGeom>
          <a:ln w="15875">
            <a:prstDash val="sysDash"/>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a:xfrm>
            <a:off x="0" y="34925"/>
            <a:ext cx="9144000" cy="1069975"/>
          </a:xfrm>
        </p:spPr>
        <p:txBody>
          <a:bodyPr/>
          <a:lstStyle/>
          <a:p>
            <a:pPr eaLnBrk="1" hangingPunct="1"/>
            <a:r>
              <a:rPr lang="es-AR" dirty="0" smtClean="0"/>
              <a:t>Objetivos de la sesión</a:t>
            </a:r>
            <a:endParaRPr lang="es-US" dirty="0" smtClean="0"/>
          </a:p>
        </p:txBody>
      </p:sp>
      <p:sp>
        <p:nvSpPr>
          <p:cNvPr id="14338" name="Content Placeholder 2"/>
          <p:cNvSpPr>
            <a:spLocks noGrp="1"/>
          </p:cNvSpPr>
          <p:nvPr>
            <p:ph idx="1"/>
          </p:nvPr>
        </p:nvSpPr>
        <p:spPr>
          <a:xfrm>
            <a:off x="457200" y="1363663"/>
            <a:ext cx="8229600" cy="4525962"/>
          </a:xfrm>
        </p:spPr>
        <p:txBody>
          <a:bodyPr/>
          <a:lstStyle/>
          <a:p>
            <a:pPr eaLnBrk="1" hangingPunct="1"/>
            <a:r>
              <a:rPr lang="es-AR" dirty="0" smtClean="0"/>
              <a:t>Esta sesión debe ayudarlo a</a:t>
            </a:r>
          </a:p>
          <a:p>
            <a:pPr lvl="1" indent="-358775" eaLnBrk="1" hangingPunct="1"/>
            <a:r>
              <a:rPr lang="es-AR" dirty="0" smtClean="0"/>
              <a:t>Describir la elegibilidad, los beneficios y la administración de Medicaid, incluso la asistencia estatal para las personas inscritas en Medicare-Medicaid</a:t>
            </a:r>
            <a:endParaRPr lang="es-US" dirty="0" smtClean="0"/>
          </a:p>
          <a:p>
            <a:pPr lvl="1" indent="-358775" eaLnBrk="1" hangingPunct="1"/>
            <a:r>
              <a:rPr lang="es-AR" dirty="0" smtClean="0"/>
              <a:t>Definir elegibilidad, beneficios y administración del Programa de Seguro Médico para Niños (CHIP)</a:t>
            </a:r>
          </a:p>
          <a:p>
            <a:pPr eaLnBrk="1" hangingPunct="1"/>
            <a:endParaRPr lang="es-US" dirty="0" smtClean="0"/>
          </a:p>
        </p:txBody>
      </p:sp>
      <p:sp>
        <p:nvSpPr>
          <p:cNvPr id="4" name="Footer Placeholder 3"/>
          <p:cNvSpPr>
            <a:spLocks noGrp="1"/>
          </p:cNvSpPr>
          <p:nvPr>
            <p:ph type="ftr" sz="quarter" idx="11"/>
          </p:nvPr>
        </p:nvSpPr>
        <p:spPr/>
        <p:txBody>
          <a:bodyPr/>
          <a:lstStyle/>
          <a:p>
            <a:pPr>
              <a:defRPr/>
            </a:pPr>
            <a:r>
              <a:rPr lang="en-US" dirty="0"/>
              <a:t>Medicaid y el Programa de Seguro Médico para Niños</a:t>
            </a:r>
            <a:endParaRPr lang="es-US" dirty="0"/>
          </a:p>
        </p:txBody>
      </p:sp>
      <p:sp>
        <p:nvSpPr>
          <p:cNvPr id="5" name="Slide Number Placeholder 4"/>
          <p:cNvSpPr>
            <a:spLocks noGrp="1"/>
          </p:cNvSpPr>
          <p:nvPr>
            <p:ph type="sldNum" sz="quarter" idx="12"/>
          </p:nvPr>
        </p:nvSpPr>
        <p:spPr/>
        <p:txBody>
          <a:bodyPr/>
          <a:lstStyle/>
          <a:p>
            <a:pPr>
              <a:defRPr/>
            </a:pPr>
            <a:fld id="{3483FD4E-3D7E-4B18-A2B6-AB79F062F7F7}" type="slidenum">
              <a:rPr lang="en-US"/>
              <a:pPr>
                <a:defRPr/>
              </a:pPr>
              <a:t>2</a:t>
            </a:fld>
            <a:endParaRPr lang="es-US" dirty="0"/>
          </a:p>
        </p:txBody>
      </p:sp>
      <p:sp>
        <p:nvSpPr>
          <p:cNvPr id="6" name="Date Placeholder 5"/>
          <p:cNvSpPr>
            <a:spLocks noGrp="1"/>
          </p:cNvSpPr>
          <p:nvPr>
            <p:ph type="dt" sz="quarter" idx="10"/>
          </p:nvPr>
        </p:nvSpPr>
        <p:spPr/>
        <p:txBody>
          <a:bodyPr/>
          <a:lstStyle/>
          <a:p>
            <a:pPr>
              <a:defRPr/>
            </a:pPr>
            <a:r>
              <a:rPr lang="en-US" dirty="0"/>
              <a:t>01/05/2015</a:t>
            </a:r>
            <a:endParaRPr lang="es-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s-US" dirty="0" smtClean="0"/>
              <a:t>Metodología basada en el Ingreso bruto </a:t>
            </a:r>
            <a:br>
              <a:rPr lang="es-US" dirty="0" smtClean="0"/>
            </a:br>
            <a:r>
              <a:rPr lang="es-US" dirty="0" smtClean="0"/>
              <a:t>ajustado modificado </a:t>
            </a:r>
            <a:r>
              <a:rPr dirty="0" smtClean="0"/>
              <a:t>(MAGI)</a:t>
            </a:r>
            <a:endParaRPr lang="es-US" dirty="0"/>
          </a:p>
        </p:txBody>
      </p:sp>
      <p:sp>
        <p:nvSpPr>
          <p:cNvPr id="3" name="Content Placeholder 2"/>
          <p:cNvSpPr>
            <a:spLocks noGrp="1"/>
          </p:cNvSpPr>
          <p:nvPr>
            <p:ph idx="1"/>
          </p:nvPr>
        </p:nvSpPr>
        <p:spPr/>
        <p:txBody>
          <a:bodyPr rtlCol="0">
            <a:normAutofit lnSpcReduction="10000"/>
          </a:bodyPr>
          <a:lstStyle/>
          <a:p>
            <a:pPr marL="365760" indent="-365760" eaLnBrk="1" fontAlgn="auto" hangingPunct="1">
              <a:spcAft>
                <a:spcPts val="600"/>
              </a:spcAft>
              <a:defRPr/>
            </a:pPr>
            <a:r>
              <a:rPr dirty="0" smtClean="0"/>
              <a:t>Atada al ingreso tributable</a:t>
            </a:r>
          </a:p>
          <a:p>
            <a:pPr marL="365760" indent="-365760" eaLnBrk="1" fontAlgn="auto" hangingPunct="1">
              <a:spcAft>
                <a:spcPts val="600"/>
              </a:spcAft>
              <a:defRPr/>
            </a:pPr>
            <a:r>
              <a:rPr dirty="0" smtClean="0"/>
              <a:t>Los ingresos actuales no computados se reemplazan por un único 5% no computado</a:t>
            </a:r>
          </a:p>
          <a:p>
            <a:pPr marL="365760" indent="-365760" eaLnBrk="1" fontAlgn="auto" hangingPunct="1">
              <a:spcAft>
                <a:spcPts val="600"/>
              </a:spcAft>
              <a:defRPr/>
            </a:pPr>
            <a:r>
              <a:rPr dirty="0" smtClean="0"/>
              <a:t>Composición del hogar basada en las relaciones entre quien declara los </a:t>
            </a:r>
            <a:r>
              <a:rPr dirty="0" err="1" smtClean="0"/>
              <a:t>impuestos</a:t>
            </a:r>
            <a:r>
              <a:rPr dirty="0" smtClean="0"/>
              <a:t> y el dependiente impositivo</a:t>
            </a:r>
          </a:p>
          <a:p>
            <a:pPr marL="365760" indent="-365760" eaLnBrk="1" fontAlgn="auto" hangingPunct="1">
              <a:spcAft>
                <a:spcPts val="600"/>
              </a:spcAft>
              <a:defRPr/>
            </a:pPr>
            <a:r>
              <a:rPr dirty="0" smtClean="0"/>
              <a:t>La pensión alimenticia no se tiene en cuenta porque se trata de un ingreso no tributable</a:t>
            </a:r>
          </a:p>
          <a:p>
            <a:pPr marL="365760" indent="-365760" eaLnBrk="1" fontAlgn="auto" hangingPunct="1">
              <a:spcAft>
                <a:spcPts val="600"/>
              </a:spcAft>
              <a:defRPr/>
            </a:pPr>
            <a:r>
              <a:rPr dirty="0" smtClean="0"/>
              <a:t>Tamaño de familia ajustado por embarazo</a:t>
            </a:r>
            <a:endParaRPr lang="es-US" dirty="0"/>
          </a:p>
          <a:p>
            <a:pPr marL="0" indent="0" eaLnBrk="1" fontAlgn="auto" hangingPunct="1">
              <a:spcAft>
                <a:spcPts val="0"/>
              </a:spcAft>
              <a:buFont typeface="Wingdings" pitchFamily="2" charset="2"/>
              <a:buNone/>
              <a:defRPr/>
            </a:pPr>
            <a:endParaRPr lang="es-US" dirty="0"/>
          </a:p>
        </p:txBody>
      </p:sp>
      <p:sp>
        <p:nvSpPr>
          <p:cNvPr id="8" name="Footer Placeholder 4"/>
          <p:cNvSpPr>
            <a:spLocks noGrp="1"/>
          </p:cNvSpPr>
          <p:nvPr>
            <p:ph type="ftr" sz="quarter" idx="11"/>
          </p:nvPr>
        </p:nvSpPr>
        <p:spPr/>
        <p:txBody>
          <a:bodyPr/>
          <a:lstStyle/>
          <a:p>
            <a:pPr>
              <a:defRPr/>
            </a:pPr>
            <a:r>
              <a:rPr lang="en-US" dirty="0">
                <a:solidFill>
                  <a:schemeClr val="tx1"/>
                </a:solidFill>
              </a:rPr>
              <a:t>Medicaid y el Programa de Seguro Médico para Niños</a:t>
            </a:r>
            <a:endParaRPr lang="es-US" dirty="0">
              <a:solidFill>
                <a:schemeClr val="tx1"/>
              </a:solidFill>
            </a:endParaRPr>
          </a:p>
        </p:txBody>
      </p:sp>
      <p:sp>
        <p:nvSpPr>
          <p:cNvPr id="9" name="Slide Number Placeholder 5"/>
          <p:cNvSpPr>
            <a:spLocks noGrp="1"/>
          </p:cNvSpPr>
          <p:nvPr>
            <p:ph type="sldNum" sz="quarter" idx="12"/>
          </p:nvPr>
        </p:nvSpPr>
        <p:spPr/>
        <p:txBody>
          <a:bodyPr/>
          <a:lstStyle/>
          <a:p>
            <a:pPr>
              <a:defRPr/>
            </a:pPr>
            <a:fld id="{5B04860C-C962-4806-BAFE-D6FFEC033D21}" type="slidenum">
              <a:rPr lang="en-US">
                <a:solidFill>
                  <a:schemeClr val="tx1"/>
                </a:solidFill>
              </a:rPr>
              <a:pPr>
                <a:defRPr/>
              </a:pPr>
              <a:t>20</a:t>
            </a:fld>
            <a:endParaRPr lang="es-US" dirty="0">
              <a:solidFill>
                <a:schemeClr val="tx1"/>
              </a:solidFill>
            </a:endParaRPr>
          </a:p>
        </p:txBody>
      </p:sp>
      <p:sp>
        <p:nvSpPr>
          <p:cNvPr id="4" name="Date Placeholder 3"/>
          <p:cNvSpPr>
            <a:spLocks noGrp="1"/>
          </p:cNvSpPr>
          <p:nvPr>
            <p:ph type="dt" sz="quarter" idx="10"/>
          </p:nvPr>
        </p:nvSpPr>
        <p:spPr/>
        <p:txBody>
          <a:bodyPr/>
          <a:lstStyle/>
          <a:p>
            <a:pPr>
              <a:defRPr/>
            </a:pPr>
            <a:r>
              <a:rPr lang="en-US" dirty="0"/>
              <a:t>01/05/2015</a:t>
            </a:r>
            <a:endParaRPr lang="es-US" dirty="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itle 1"/>
          <p:cNvSpPr>
            <a:spLocks noGrp="1"/>
          </p:cNvSpPr>
          <p:nvPr>
            <p:ph type="title"/>
          </p:nvPr>
        </p:nvSpPr>
        <p:spPr/>
        <p:txBody>
          <a:bodyPr/>
          <a:lstStyle/>
          <a:p>
            <a:pPr eaLnBrk="1" hangingPunct="1"/>
            <a:r>
              <a:rPr lang="es-AR" dirty="0" smtClean="0"/>
              <a:t>Verificación</a:t>
            </a:r>
          </a:p>
        </p:txBody>
      </p:sp>
      <p:sp>
        <p:nvSpPr>
          <p:cNvPr id="7" name="Content Placeholder 2"/>
          <p:cNvSpPr txBox="1">
            <a:spLocks/>
          </p:cNvSpPr>
          <p:nvPr/>
        </p:nvSpPr>
        <p:spPr bwMode="auto">
          <a:xfrm>
            <a:off x="444500" y="1527175"/>
            <a:ext cx="8229600" cy="4602163"/>
          </a:xfrm>
          <a:prstGeom prst="rect">
            <a:avLst/>
          </a:prstGeom>
          <a:noFill/>
          <a:ln w="9525">
            <a:noFill/>
            <a:miter lim="800000"/>
            <a:headEnd/>
            <a:tailEnd/>
          </a:ln>
        </p:spPr>
        <p:txBody>
          <a:bodyPr/>
          <a:lstStyle>
            <a:lvl1pPr marL="342900" indent="-342900" algn="l" rtl="0" eaLnBrk="0" fontAlgn="base" hangingPunct="0">
              <a:spcBef>
                <a:spcPts val="600"/>
              </a:spcBef>
              <a:spcAft>
                <a:spcPct val="0"/>
              </a:spcAft>
              <a:buFont typeface="Wingdings" pitchFamily="2" charset="2"/>
              <a:buChar char="§"/>
              <a:defRPr sz="3200" kern="1200">
                <a:solidFill>
                  <a:schemeClr val="tx1"/>
                </a:solidFill>
                <a:latin typeface="+mn-lt"/>
                <a:ea typeface="+mn-ea"/>
                <a:cs typeface="+mn-cs"/>
              </a:defRPr>
            </a:lvl1pPr>
            <a:lvl2pPr marL="742950" indent="-285750" algn="l" rtl="0" eaLnBrk="0" fontAlgn="base" hangingPunct="0">
              <a:spcBef>
                <a:spcPts val="6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ts val="600"/>
              </a:spcBef>
              <a:spcAft>
                <a:spcPct val="0"/>
              </a:spcAft>
              <a:buSzPct val="50000"/>
              <a:buFont typeface="Wingdings" pitchFamily="2" charset="2"/>
              <a:buChar char="q"/>
              <a:defRPr sz="2800" kern="1200">
                <a:solidFill>
                  <a:schemeClr val="tx1"/>
                </a:solidFill>
                <a:latin typeface="+mn-lt"/>
                <a:ea typeface="+mn-ea"/>
                <a:cs typeface="+mn-cs"/>
              </a:defRPr>
            </a:lvl3pPr>
            <a:lvl4pPr marL="1600200" indent="-228600" algn="l" rtl="0" eaLnBrk="0" fontAlgn="base" hangingPunct="0">
              <a:spcBef>
                <a:spcPts val="600"/>
              </a:spcBef>
              <a:spcAft>
                <a:spcPct val="0"/>
              </a:spcAft>
              <a:buFont typeface="Wingdings" pitchFamily="2" charset="2"/>
              <a:buChar char="§"/>
              <a:defRPr sz="2800" kern="1200">
                <a:solidFill>
                  <a:schemeClr val="tx1"/>
                </a:solidFill>
                <a:latin typeface="+mn-lt"/>
                <a:ea typeface="+mn-ea"/>
                <a:cs typeface="+mn-cs"/>
              </a:defRPr>
            </a:lvl4pPr>
            <a:lvl5pPr marL="2057400" indent="-228600" algn="l" rtl="0" eaLnBrk="0" fontAlgn="base" hangingPunct="0">
              <a:spcBef>
                <a:spcPts val="600"/>
              </a:spcBef>
              <a:spcAft>
                <a:spcPct val="0"/>
              </a:spcAft>
              <a:buFont typeface="Arial" pitchFamily="34" charset="0"/>
              <a:buChar char="•"/>
              <a:defRPr sz="2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defRPr/>
            </a:pPr>
            <a:r>
              <a:rPr dirty="0" smtClean="0"/>
              <a:t>Dependencia primaria de las fuentes de datos electrónicos</a:t>
            </a:r>
            <a:endParaRPr lang="es-US" strike="sngStrike" dirty="0"/>
          </a:p>
          <a:p>
            <a:pPr>
              <a:defRPr/>
            </a:pPr>
            <a:r>
              <a:rPr dirty="0" smtClean="0"/>
              <a:t>Respaldada por el hub federal de servicios de datos</a:t>
            </a:r>
          </a:p>
          <a:p>
            <a:pPr lvl="1">
              <a:defRPr/>
            </a:pPr>
            <a:r>
              <a:rPr dirty="0" smtClean="0"/>
              <a:t>Seguro Social </a:t>
            </a:r>
            <a:endParaRPr lang="es-US" dirty="0" smtClean="0"/>
          </a:p>
          <a:p>
            <a:pPr lvl="1">
              <a:defRPr/>
            </a:pPr>
            <a:r>
              <a:rPr dirty="0" smtClean="0"/>
              <a:t>Servicio de Impuestos Internos</a:t>
            </a:r>
          </a:p>
          <a:p>
            <a:pPr lvl="1">
              <a:defRPr/>
            </a:pPr>
            <a:r>
              <a:rPr dirty="0" smtClean="0"/>
              <a:t>Departamento de Seguridad Nacional de EE. UU.</a:t>
            </a:r>
          </a:p>
          <a:p>
            <a:pPr>
              <a:defRPr/>
            </a:pPr>
            <a:r>
              <a:rPr dirty="0" smtClean="0"/>
              <a:t>Menor dependencia en la documentación</a:t>
            </a:r>
          </a:p>
          <a:p>
            <a:pPr>
              <a:defRPr/>
            </a:pPr>
            <a:r>
              <a:rPr dirty="0" smtClean="0"/>
              <a:t>Mayor dependencia en la autocertificación</a:t>
            </a:r>
            <a:endParaRPr lang="es-US" dirty="0"/>
          </a:p>
          <a:p>
            <a:pPr lvl="1">
              <a:defRPr/>
            </a:pPr>
            <a:endParaRPr lang="es-US" dirty="0"/>
          </a:p>
        </p:txBody>
      </p:sp>
      <p:sp>
        <p:nvSpPr>
          <p:cNvPr id="12" name="Footer Placeholder 4"/>
          <p:cNvSpPr>
            <a:spLocks noGrp="1"/>
          </p:cNvSpPr>
          <p:nvPr>
            <p:ph type="ftr" sz="quarter" idx="11"/>
          </p:nvPr>
        </p:nvSpPr>
        <p:spPr/>
        <p:txBody>
          <a:bodyPr/>
          <a:lstStyle/>
          <a:p>
            <a:pPr>
              <a:defRPr/>
            </a:pPr>
            <a:r>
              <a:rPr lang="en-US" dirty="0">
                <a:solidFill>
                  <a:schemeClr val="tx1"/>
                </a:solidFill>
              </a:rPr>
              <a:t>Medicaid y el Programa de Seguro Médico para Niños</a:t>
            </a:r>
            <a:endParaRPr lang="es-US" dirty="0">
              <a:solidFill>
                <a:schemeClr val="tx1"/>
              </a:solidFill>
            </a:endParaRPr>
          </a:p>
        </p:txBody>
      </p:sp>
      <p:sp>
        <p:nvSpPr>
          <p:cNvPr id="13" name="Slide Number Placeholder 5"/>
          <p:cNvSpPr>
            <a:spLocks noGrp="1"/>
          </p:cNvSpPr>
          <p:nvPr>
            <p:ph type="sldNum" sz="quarter" idx="12"/>
          </p:nvPr>
        </p:nvSpPr>
        <p:spPr/>
        <p:txBody>
          <a:bodyPr/>
          <a:lstStyle/>
          <a:p>
            <a:pPr>
              <a:defRPr/>
            </a:pPr>
            <a:fld id="{FE11459D-DA2A-404D-A996-54212138C3F3}" type="slidenum">
              <a:rPr lang="en-US">
                <a:solidFill>
                  <a:schemeClr val="tx1"/>
                </a:solidFill>
              </a:rPr>
              <a:pPr>
                <a:defRPr/>
              </a:pPr>
              <a:t>21</a:t>
            </a:fld>
            <a:endParaRPr lang="es-US" dirty="0">
              <a:solidFill>
                <a:schemeClr val="tx1"/>
              </a:solidFill>
            </a:endParaRPr>
          </a:p>
        </p:txBody>
      </p:sp>
      <p:sp>
        <p:nvSpPr>
          <p:cNvPr id="2" name="Date Placeholder 1"/>
          <p:cNvSpPr>
            <a:spLocks noGrp="1"/>
          </p:cNvSpPr>
          <p:nvPr>
            <p:ph type="dt" sz="quarter" idx="10"/>
          </p:nvPr>
        </p:nvSpPr>
        <p:spPr/>
        <p:txBody>
          <a:bodyPr/>
          <a:lstStyle/>
          <a:p>
            <a:pPr>
              <a:defRPr/>
            </a:pPr>
            <a:r>
              <a:rPr lang="en-US" dirty="0"/>
              <a:t>01/05/2015</a:t>
            </a:r>
            <a:endParaRPr lang="es-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4724400" cy="4525963"/>
          </a:xfrm>
        </p:spPr>
        <p:txBody>
          <a:bodyPr rtlCol="0">
            <a:noAutofit/>
          </a:bodyPr>
          <a:lstStyle/>
          <a:p>
            <a:pPr marL="0" indent="0" eaLnBrk="1" fontAlgn="auto" hangingPunct="1">
              <a:spcAft>
                <a:spcPts val="0"/>
              </a:spcAft>
              <a:buFont typeface="Wingdings" pitchFamily="2" charset="2"/>
              <a:buNone/>
              <a:defRPr/>
            </a:pPr>
            <a:r>
              <a:rPr lang="en-US" sz="2400" dirty="0" smtClean="0"/>
              <a:t>¿Qué afirmación o afirmaciones NO son verdaderas?</a:t>
            </a:r>
            <a:endParaRPr lang="es-US" sz="2100" dirty="0"/>
          </a:p>
          <a:p>
            <a:pPr marL="336550" indent="-336550" eaLnBrk="1" fontAlgn="auto" hangingPunct="1">
              <a:spcAft>
                <a:spcPts val="0"/>
              </a:spcAft>
              <a:buFont typeface="Wingdings" pitchFamily="2" charset="2"/>
              <a:buNone/>
              <a:defRPr/>
            </a:pPr>
            <a:r>
              <a:rPr lang="en-US" sz="2100" dirty="0"/>
              <a:t>a.  Los estados tienen la opción de ampliar la elegibilidad al nuevo grupo de adultos.</a:t>
            </a:r>
            <a:endParaRPr lang="es-US" sz="2100" dirty="0"/>
          </a:p>
          <a:p>
            <a:pPr marL="336550" indent="-336550" eaLnBrk="1" fontAlgn="auto" hangingPunct="1">
              <a:spcAft>
                <a:spcPts val="0"/>
              </a:spcAft>
              <a:buFont typeface="Wingdings" pitchFamily="2" charset="2"/>
              <a:buNone/>
              <a:defRPr/>
            </a:pPr>
            <a:r>
              <a:rPr lang="en-US" sz="2100" dirty="0"/>
              <a:t>b.  La ampliación de Medicaid cubre a adultos con ingresos inferiores a 133% del nivel federal de pobreza, menores de 65 y que no sean mujeres embarazadas.</a:t>
            </a:r>
            <a:endParaRPr lang="es-US" sz="2100" dirty="0"/>
          </a:p>
          <a:p>
            <a:pPr marL="336550" indent="-336550" eaLnBrk="1" fontAlgn="auto" hangingPunct="1">
              <a:spcAft>
                <a:spcPts val="0"/>
              </a:spcAft>
              <a:buFont typeface="Wingdings" pitchFamily="2" charset="2"/>
              <a:buNone/>
              <a:defRPr/>
            </a:pPr>
            <a:r>
              <a:rPr lang="en-US" sz="2100" dirty="0"/>
              <a:t>c.  Hay un proceso de solicitud simplificado para todos los programas de accesibilidad al seguro.</a:t>
            </a:r>
            <a:endParaRPr lang="es-US" sz="2100" dirty="0"/>
          </a:p>
          <a:p>
            <a:pPr marL="336550" indent="-336550" eaLnBrk="1" fontAlgn="auto" hangingPunct="1">
              <a:spcAft>
                <a:spcPts val="0"/>
              </a:spcAft>
              <a:buFont typeface="Wingdings" pitchFamily="2" charset="2"/>
              <a:buNone/>
              <a:defRPr/>
            </a:pPr>
            <a:r>
              <a:rPr lang="en-US" sz="2100" dirty="0"/>
              <a:t>d. Todas las anteriores.</a:t>
            </a:r>
            <a:endParaRPr lang="es-US" sz="2100" dirty="0"/>
          </a:p>
          <a:p>
            <a:pPr marL="365760" indent="-365760" eaLnBrk="1" fontAlgn="auto" hangingPunct="1">
              <a:spcAft>
                <a:spcPts val="0"/>
              </a:spcAft>
              <a:defRPr/>
            </a:pPr>
            <a:endParaRPr lang="es-US" sz="2400" dirty="0"/>
          </a:p>
        </p:txBody>
      </p:sp>
      <p:sp>
        <p:nvSpPr>
          <p:cNvPr id="4" name="Date Placeholder 3"/>
          <p:cNvSpPr>
            <a:spLocks noGrp="1"/>
          </p:cNvSpPr>
          <p:nvPr>
            <p:ph type="dt" sz="quarter" idx="10"/>
          </p:nvPr>
        </p:nvSpPr>
        <p:spPr/>
        <p:txBody>
          <a:bodyPr/>
          <a:lstStyle/>
          <a:p>
            <a:pPr>
              <a:defRPr/>
            </a:pPr>
            <a:r>
              <a:rPr lang="en-US" dirty="0"/>
              <a:t>01/05/2015</a:t>
            </a:r>
            <a:endParaRPr lang="es-US" dirty="0"/>
          </a:p>
        </p:txBody>
      </p:sp>
      <p:sp>
        <p:nvSpPr>
          <p:cNvPr id="10" name="Footer Placeholder 4"/>
          <p:cNvSpPr>
            <a:spLocks noGrp="1"/>
          </p:cNvSpPr>
          <p:nvPr>
            <p:ph type="ftr" sz="quarter" idx="11"/>
          </p:nvPr>
        </p:nvSpPr>
        <p:spPr/>
        <p:txBody>
          <a:bodyPr/>
          <a:lstStyle/>
          <a:p>
            <a:pPr>
              <a:defRPr/>
            </a:pPr>
            <a:r>
              <a:rPr lang="en-US" dirty="0">
                <a:solidFill>
                  <a:schemeClr val="tx1"/>
                </a:solidFill>
              </a:rPr>
              <a:t>Medicaid y el Programa de Seguro Médico para Niños</a:t>
            </a:r>
            <a:endParaRPr lang="es-US" dirty="0">
              <a:solidFill>
                <a:schemeClr val="tx1"/>
              </a:solidFill>
            </a:endParaRPr>
          </a:p>
        </p:txBody>
      </p:sp>
      <p:sp>
        <p:nvSpPr>
          <p:cNvPr id="11" name="Slide Number Placeholder 5"/>
          <p:cNvSpPr>
            <a:spLocks noGrp="1"/>
          </p:cNvSpPr>
          <p:nvPr>
            <p:ph type="sldNum" sz="quarter" idx="12"/>
          </p:nvPr>
        </p:nvSpPr>
        <p:spPr/>
        <p:txBody>
          <a:bodyPr/>
          <a:lstStyle/>
          <a:p>
            <a:pPr>
              <a:defRPr/>
            </a:pPr>
            <a:fld id="{09DE1FBC-1978-4075-A1EF-AC01BCACD1A5}" type="slidenum">
              <a:rPr lang="en-US">
                <a:solidFill>
                  <a:schemeClr val="tx1"/>
                </a:solidFill>
              </a:rPr>
              <a:pPr>
                <a:defRPr/>
              </a:pPr>
              <a:t>22</a:t>
            </a:fld>
            <a:endParaRPr lang="es-US" dirty="0">
              <a:solidFill>
                <a:schemeClr val="tx1"/>
              </a:solidFill>
            </a:endParaRPr>
          </a:p>
        </p:txBody>
      </p:sp>
      <p:sp>
        <p:nvSpPr>
          <p:cNvPr id="55301" name="Title 1"/>
          <p:cNvSpPr>
            <a:spLocks noGrp="1"/>
          </p:cNvSpPr>
          <p:nvPr>
            <p:ph type="title"/>
          </p:nvPr>
        </p:nvSpPr>
        <p:spPr/>
        <p:txBody>
          <a:bodyPr/>
          <a:lstStyle/>
          <a:p>
            <a:pPr eaLnBrk="1" hangingPunct="1"/>
            <a:r>
              <a:rPr lang="es-AR" dirty="0" smtClean="0"/>
              <a:t>Compruebe su conocimiento: pregunta 2</a:t>
            </a:r>
            <a:endParaRPr lang="es-US" dirty="0" smtClean="0"/>
          </a:p>
        </p:txBody>
      </p:sp>
      <p:sp>
        <p:nvSpPr>
          <p:cNvPr id="8" name="Rounded Rectangle 7" descr="Correct answer indicator"/>
          <p:cNvSpPr/>
          <p:nvPr/>
        </p:nvSpPr>
        <p:spPr>
          <a:xfrm>
            <a:off x="458756" y="5943600"/>
            <a:ext cx="2667000" cy="444500"/>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Title 1"/>
          <p:cNvSpPr>
            <a:spLocks noGrp="1"/>
          </p:cNvSpPr>
          <p:nvPr>
            <p:ph type="title"/>
          </p:nvPr>
        </p:nvSpPr>
        <p:spPr>
          <a:xfrm>
            <a:off x="0" y="0"/>
            <a:ext cx="9448800" cy="868363"/>
          </a:xfrm>
        </p:spPr>
        <p:txBody>
          <a:bodyPr anchor="t"/>
          <a:lstStyle/>
          <a:p>
            <a:pPr eaLnBrk="1" hangingPunct="1"/>
            <a:r>
              <a:rPr lang="es-AR" dirty="0" smtClean="0"/>
              <a:t>Beneficios obligatorios del Plan </a:t>
            </a:r>
            <a:br>
              <a:rPr lang="es-AR" dirty="0" smtClean="0"/>
            </a:br>
            <a:r>
              <a:rPr lang="es-AR" dirty="0" smtClean="0"/>
              <a:t>Estatal Medicaid </a:t>
            </a:r>
            <a:br>
              <a:rPr lang="es-AR" dirty="0" smtClean="0"/>
            </a:br>
            <a:endParaRPr lang="es-US" dirty="0" smtClean="0">
              <a:ea typeface="ＭＳ Ｐゴシック" pitchFamily="34" charset="-128"/>
            </a:endParaRPr>
          </a:p>
        </p:txBody>
      </p:sp>
      <p:sp>
        <p:nvSpPr>
          <p:cNvPr id="57346" name="Content Placeholder 2"/>
          <p:cNvSpPr txBox="1">
            <a:spLocks/>
          </p:cNvSpPr>
          <p:nvPr/>
        </p:nvSpPr>
        <p:spPr bwMode="auto">
          <a:xfrm>
            <a:off x="381000" y="1295400"/>
            <a:ext cx="8229600" cy="4846638"/>
          </a:xfrm>
          <a:prstGeom prst="rect">
            <a:avLst/>
          </a:prstGeom>
          <a:noFill/>
          <a:ln w="9525">
            <a:noFill/>
            <a:miter lim="800000"/>
            <a:headEnd/>
            <a:tailEnd/>
          </a:ln>
        </p:spPr>
        <p:txBody>
          <a:bodyPr/>
          <a:lstStyle/>
          <a:p>
            <a:pPr marL="342900" indent="-342900" eaLnBrk="0" fontAlgn="t" hangingPunct="0">
              <a:buFont typeface="Wingdings" pitchFamily="2" charset="2"/>
              <a:buChar char="§"/>
            </a:pPr>
            <a:r>
              <a:rPr lang="en-US" sz="3000" dirty="0">
                <a:latin typeface="Calibri" pitchFamily="34" charset="0"/>
              </a:rPr>
              <a:t>Servicios para pacientes internados </a:t>
            </a:r>
          </a:p>
          <a:p>
            <a:pPr marL="342900" indent="-342900" eaLnBrk="0" fontAlgn="t" hangingPunct="0">
              <a:buFont typeface="Wingdings" pitchFamily="2" charset="2"/>
              <a:buChar char="§"/>
            </a:pPr>
            <a:r>
              <a:rPr lang="en-US" sz="3000" dirty="0">
                <a:latin typeface="Calibri" pitchFamily="34" charset="0"/>
              </a:rPr>
              <a:t>Servicios de hospital ambulatorios </a:t>
            </a:r>
          </a:p>
          <a:p>
            <a:pPr marL="342900" indent="-342900" eaLnBrk="0" fontAlgn="t" hangingPunct="0">
              <a:buFont typeface="Wingdings" pitchFamily="2" charset="2"/>
              <a:buChar char="§"/>
            </a:pPr>
            <a:r>
              <a:rPr lang="en-US" sz="3000" dirty="0">
                <a:latin typeface="Calibri" pitchFamily="34" charset="0"/>
              </a:rPr>
              <a:t>Servicios tempranos y periódicos de evaluación, diagnóstico y tratamiento </a:t>
            </a:r>
            <a:endParaRPr lang="es-US" sz="3000" dirty="0">
              <a:latin typeface="Calibri" pitchFamily="34" charset="0"/>
            </a:endParaRPr>
          </a:p>
          <a:p>
            <a:pPr marL="342900" indent="-342900" eaLnBrk="0" fontAlgn="t" hangingPunct="0">
              <a:buFont typeface="Wingdings" pitchFamily="2" charset="2"/>
              <a:buChar char="§"/>
            </a:pPr>
            <a:r>
              <a:rPr lang="en-US" sz="3000" dirty="0">
                <a:latin typeface="Calibri" pitchFamily="34" charset="0"/>
              </a:rPr>
              <a:t>Servicios en centros de enfermería </a:t>
            </a:r>
          </a:p>
          <a:p>
            <a:pPr marL="342900" indent="-342900" eaLnBrk="0" fontAlgn="t" hangingPunct="0">
              <a:buFont typeface="Wingdings" pitchFamily="2" charset="2"/>
              <a:buChar char="§"/>
            </a:pPr>
            <a:r>
              <a:rPr lang="en-US" sz="3000" dirty="0">
                <a:latin typeface="Calibri" pitchFamily="34" charset="0"/>
              </a:rPr>
              <a:t>Servicios de salud en el hogar </a:t>
            </a:r>
          </a:p>
          <a:p>
            <a:pPr marL="342900" indent="-342900" eaLnBrk="0" fontAlgn="t" hangingPunct="0">
              <a:buFont typeface="Wingdings" pitchFamily="2" charset="2"/>
              <a:buChar char="§"/>
            </a:pPr>
            <a:r>
              <a:rPr lang="en-US" sz="3000" dirty="0">
                <a:latin typeface="Calibri" pitchFamily="34" charset="0"/>
              </a:rPr>
              <a:t>Servicios médicos </a:t>
            </a:r>
          </a:p>
          <a:p>
            <a:pPr marL="342900" indent="-342900" eaLnBrk="0" fontAlgn="t" hangingPunct="0">
              <a:buFont typeface="Wingdings" pitchFamily="2" charset="2"/>
              <a:buChar char="§"/>
            </a:pPr>
            <a:r>
              <a:rPr lang="en-US" sz="3000" dirty="0">
                <a:latin typeface="Calibri" pitchFamily="34" charset="0"/>
              </a:rPr>
              <a:t>Servicios de clínica de salud rural </a:t>
            </a:r>
          </a:p>
          <a:p>
            <a:pPr marL="342900" indent="-342900" eaLnBrk="0" fontAlgn="t" hangingPunct="0">
              <a:buFont typeface="Wingdings" pitchFamily="2" charset="2"/>
              <a:buChar char="§"/>
            </a:pPr>
            <a:r>
              <a:rPr lang="en-US" sz="3000" dirty="0">
                <a:latin typeface="Calibri" pitchFamily="34" charset="0"/>
              </a:rPr>
              <a:t>Servicios en centros de salud habilitados federalmente </a:t>
            </a:r>
            <a:endParaRPr lang="es-US" sz="3000" dirty="0">
              <a:latin typeface="Calibri" pitchFamily="34" charset="0"/>
            </a:endParaRPr>
          </a:p>
          <a:p>
            <a:pPr marL="342900" indent="-342900" eaLnBrk="0" fontAlgn="t" hangingPunct="0">
              <a:buFont typeface="Wingdings" pitchFamily="2" charset="2"/>
              <a:buChar char="§"/>
            </a:pPr>
            <a:r>
              <a:rPr lang="en-US" sz="3000" dirty="0">
                <a:latin typeface="Calibri" pitchFamily="34" charset="0"/>
              </a:rPr>
              <a:t>Servicios de laboratorio y rayos X </a:t>
            </a:r>
          </a:p>
        </p:txBody>
      </p:sp>
      <p:sp>
        <p:nvSpPr>
          <p:cNvPr id="11" name="Footer Placeholder 4"/>
          <p:cNvSpPr>
            <a:spLocks noGrp="1"/>
          </p:cNvSpPr>
          <p:nvPr>
            <p:ph type="ftr" sz="quarter" idx="11"/>
          </p:nvPr>
        </p:nvSpPr>
        <p:spPr/>
        <p:txBody>
          <a:bodyPr/>
          <a:lstStyle/>
          <a:p>
            <a:pPr>
              <a:defRPr/>
            </a:pPr>
            <a:r>
              <a:rPr lang="en-US" dirty="0">
                <a:solidFill>
                  <a:schemeClr val="tx1"/>
                </a:solidFill>
              </a:rPr>
              <a:t>Medicaid y el Programa de Seguro Médico para Niños</a:t>
            </a:r>
            <a:endParaRPr lang="es-US" dirty="0">
              <a:solidFill>
                <a:schemeClr val="tx1"/>
              </a:solidFill>
            </a:endParaRPr>
          </a:p>
        </p:txBody>
      </p:sp>
      <p:sp>
        <p:nvSpPr>
          <p:cNvPr id="12" name="Slide Number Placeholder 5"/>
          <p:cNvSpPr>
            <a:spLocks noGrp="1"/>
          </p:cNvSpPr>
          <p:nvPr>
            <p:ph type="sldNum" sz="quarter" idx="12"/>
          </p:nvPr>
        </p:nvSpPr>
        <p:spPr/>
        <p:txBody>
          <a:bodyPr/>
          <a:lstStyle/>
          <a:p>
            <a:pPr>
              <a:defRPr/>
            </a:pPr>
            <a:fld id="{28AC09F3-F6D2-43D2-9C52-87FC6E90BAD0}" type="slidenum">
              <a:rPr lang="en-US">
                <a:solidFill>
                  <a:schemeClr val="tx1"/>
                </a:solidFill>
              </a:rPr>
              <a:pPr>
                <a:defRPr/>
              </a:pPr>
              <a:t>23</a:t>
            </a:fld>
            <a:endParaRPr lang="es-US" dirty="0">
              <a:solidFill>
                <a:schemeClr val="tx1"/>
              </a:solidFill>
            </a:endParaRPr>
          </a:p>
        </p:txBody>
      </p:sp>
      <p:sp>
        <p:nvSpPr>
          <p:cNvPr id="2" name="Date Placeholder 1"/>
          <p:cNvSpPr>
            <a:spLocks noGrp="1"/>
          </p:cNvSpPr>
          <p:nvPr>
            <p:ph type="dt" sz="quarter" idx="10"/>
          </p:nvPr>
        </p:nvSpPr>
        <p:spPr/>
        <p:txBody>
          <a:bodyPr/>
          <a:lstStyle/>
          <a:p>
            <a:pPr>
              <a:defRPr/>
            </a:pPr>
            <a:r>
              <a:rPr lang="en-US" dirty="0"/>
              <a:t>01/05/2015</a:t>
            </a:r>
            <a:endParaRPr lang="es-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rtlCol="0">
            <a:normAutofit fontScale="90000"/>
          </a:bodyPr>
          <a:lstStyle/>
          <a:p>
            <a:pPr eaLnBrk="1" fontAlgn="auto" hangingPunct="1">
              <a:spcAft>
                <a:spcPts val="0"/>
              </a:spcAft>
              <a:defRPr/>
            </a:pPr>
            <a:r>
              <a:rPr dirty="0"/>
              <a:t/>
            </a:r>
            <a:br>
              <a:rPr dirty="0"/>
            </a:br>
            <a:r>
              <a:rPr lang="en-US" sz="4000" dirty="0" smtClean="0"/>
              <a:t>Continuación de los beneficios</a:t>
            </a:r>
            <a:r>
              <a:rPr dirty="0"/>
              <a:t/>
            </a:r>
            <a:br>
              <a:rPr dirty="0"/>
            </a:br>
            <a:r>
              <a:rPr lang="en-US" sz="4000" dirty="0" smtClean="0"/>
              <a:t>obligatorios del Plan Estatal Medicaid</a:t>
            </a:r>
            <a:r>
              <a:rPr dirty="0"/>
              <a:t/>
            </a:r>
            <a:br>
              <a:rPr dirty="0"/>
            </a:br>
            <a:endParaRPr lang="es-US" sz="4000" dirty="0" smtClean="0">
              <a:ea typeface="ＭＳ Ｐゴシック"/>
              <a:cs typeface="ＭＳ Ｐゴシック"/>
            </a:endParaRPr>
          </a:p>
        </p:txBody>
      </p:sp>
      <p:sp>
        <p:nvSpPr>
          <p:cNvPr id="59394" name="Content Placeholder 2"/>
          <p:cNvSpPr txBox="1">
            <a:spLocks/>
          </p:cNvSpPr>
          <p:nvPr/>
        </p:nvSpPr>
        <p:spPr bwMode="auto">
          <a:xfrm>
            <a:off x="457200" y="1295400"/>
            <a:ext cx="8229600" cy="4830763"/>
          </a:xfrm>
          <a:prstGeom prst="rect">
            <a:avLst/>
          </a:prstGeom>
          <a:noFill/>
          <a:ln w="9525">
            <a:noFill/>
            <a:miter lim="800000"/>
            <a:headEnd/>
            <a:tailEnd/>
          </a:ln>
        </p:spPr>
        <p:txBody>
          <a:bodyPr/>
          <a:lstStyle/>
          <a:p>
            <a:pPr marL="342900" indent="-342900" eaLnBrk="0" fontAlgn="t" hangingPunct="0">
              <a:buFont typeface="Wingdings" pitchFamily="2" charset="2"/>
              <a:buChar char="§"/>
            </a:pPr>
            <a:r>
              <a:rPr lang="en-US" sz="3000" dirty="0">
                <a:latin typeface="Calibri" pitchFamily="34" charset="0"/>
              </a:rPr>
              <a:t>Servicios de planificación familiar </a:t>
            </a:r>
          </a:p>
          <a:p>
            <a:pPr marL="342900" indent="-342900" eaLnBrk="0" fontAlgn="t" hangingPunct="0">
              <a:buFont typeface="Wingdings" pitchFamily="2" charset="2"/>
              <a:buChar char="§"/>
            </a:pPr>
            <a:r>
              <a:rPr lang="en-US" sz="3000" dirty="0">
                <a:latin typeface="Calibri" pitchFamily="34" charset="0"/>
              </a:rPr>
              <a:t>Servicios de enfermero(a) especialista en partos </a:t>
            </a:r>
          </a:p>
          <a:p>
            <a:pPr marL="342900" indent="-342900" eaLnBrk="0" fontAlgn="t" hangingPunct="0">
              <a:buFont typeface="Wingdings" pitchFamily="2" charset="2"/>
              <a:buChar char="§"/>
            </a:pPr>
            <a:r>
              <a:rPr lang="en-US" sz="3000" dirty="0">
                <a:latin typeface="Calibri" pitchFamily="34" charset="0"/>
              </a:rPr>
              <a:t>Servicios de pediatra certificado y enfermero(a) familiar practicante </a:t>
            </a:r>
          </a:p>
          <a:p>
            <a:pPr marL="342900" indent="-342900" eaLnBrk="0" fontAlgn="t" hangingPunct="0">
              <a:buFont typeface="Wingdings" pitchFamily="2" charset="2"/>
              <a:buChar char="§"/>
            </a:pPr>
            <a:r>
              <a:rPr lang="en-US" sz="3000" dirty="0">
                <a:latin typeface="Calibri" pitchFamily="34" charset="0"/>
              </a:rPr>
              <a:t>Servicios del Centro de Nacimiento Independiente (cuando está autorizado por licencia o reconocido de otra forma por el estado) </a:t>
            </a:r>
          </a:p>
          <a:p>
            <a:pPr marL="342900" indent="-342900" eaLnBrk="0" fontAlgn="t" hangingPunct="0">
              <a:buFont typeface="Wingdings" pitchFamily="2" charset="2"/>
              <a:buChar char="§"/>
            </a:pPr>
            <a:r>
              <a:rPr lang="en-US" sz="3000" dirty="0">
                <a:latin typeface="Calibri" pitchFamily="34" charset="0"/>
              </a:rPr>
              <a:t>Transporte para atención médica </a:t>
            </a:r>
          </a:p>
          <a:p>
            <a:pPr marL="342900" indent="-342900" eaLnBrk="0" fontAlgn="t" hangingPunct="0">
              <a:buFont typeface="Wingdings" pitchFamily="2" charset="2"/>
              <a:buChar char="§"/>
            </a:pPr>
            <a:r>
              <a:rPr lang="en-US" sz="3000" dirty="0">
                <a:latin typeface="Calibri" pitchFamily="34" charset="0"/>
              </a:rPr>
              <a:t>Consejería para dejar de fumar en embarazadas </a:t>
            </a:r>
          </a:p>
          <a:p>
            <a:pPr marL="342900" indent="-342900" eaLnBrk="0" fontAlgn="t" hangingPunct="0">
              <a:buFont typeface="Wingdings" pitchFamily="2" charset="2"/>
              <a:buChar char="§"/>
            </a:pPr>
            <a:r>
              <a:rPr lang="en-US" sz="3000" dirty="0">
                <a:latin typeface="Calibri" pitchFamily="34" charset="0"/>
              </a:rPr>
              <a:t>Cesación de fumar</a:t>
            </a:r>
          </a:p>
        </p:txBody>
      </p:sp>
      <p:sp>
        <p:nvSpPr>
          <p:cNvPr id="11" name="Footer Placeholder 4"/>
          <p:cNvSpPr>
            <a:spLocks noGrp="1"/>
          </p:cNvSpPr>
          <p:nvPr>
            <p:ph type="ftr" sz="quarter" idx="11"/>
          </p:nvPr>
        </p:nvSpPr>
        <p:spPr/>
        <p:txBody>
          <a:bodyPr/>
          <a:lstStyle/>
          <a:p>
            <a:pPr>
              <a:defRPr/>
            </a:pPr>
            <a:r>
              <a:rPr lang="en-US" dirty="0">
                <a:solidFill>
                  <a:schemeClr val="tx1"/>
                </a:solidFill>
              </a:rPr>
              <a:t>Medicaid y el Programa de Seguro Médico para Niños</a:t>
            </a:r>
            <a:endParaRPr lang="es-US" dirty="0">
              <a:solidFill>
                <a:schemeClr val="tx1"/>
              </a:solidFill>
            </a:endParaRPr>
          </a:p>
        </p:txBody>
      </p:sp>
      <p:sp>
        <p:nvSpPr>
          <p:cNvPr id="12" name="Slide Number Placeholder 5"/>
          <p:cNvSpPr>
            <a:spLocks noGrp="1"/>
          </p:cNvSpPr>
          <p:nvPr>
            <p:ph type="sldNum" sz="quarter" idx="12"/>
          </p:nvPr>
        </p:nvSpPr>
        <p:spPr/>
        <p:txBody>
          <a:bodyPr/>
          <a:lstStyle/>
          <a:p>
            <a:pPr>
              <a:defRPr/>
            </a:pPr>
            <a:fld id="{23349545-58E8-492E-A492-2149EFAC0160}" type="slidenum">
              <a:rPr lang="en-US">
                <a:solidFill>
                  <a:schemeClr val="tx1"/>
                </a:solidFill>
              </a:rPr>
              <a:pPr>
                <a:defRPr/>
              </a:pPr>
              <a:t>24</a:t>
            </a:fld>
            <a:endParaRPr lang="es-US" dirty="0">
              <a:solidFill>
                <a:schemeClr val="tx1"/>
              </a:solidFill>
            </a:endParaRPr>
          </a:p>
        </p:txBody>
      </p:sp>
      <p:sp>
        <p:nvSpPr>
          <p:cNvPr id="2" name="Date Placeholder 1"/>
          <p:cNvSpPr>
            <a:spLocks noGrp="1"/>
          </p:cNvSpPr>
          <p:nvPr>
            <p:ph type="dt" sz="quarter" idx="10"/>
          </p:nvPr>
        </p:nvSpPr>
        <p:spPr/>
        <p:txBody>
          <a:bodyPr/>
          <a:lstStyle/>
          <a:p>
            <a:pPr>
              <a:defRPr/>
            </a:pPr>
            <a:r>
              <a:rPr lang="en-US" dirty="0"/>
              <a:t>01/05/2015</a:t>
            </a:r>
            <a:endParaRPr lang="es-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Title 1"/>
          <p:cNvSpPr>
            <a:spLocks noGrp="1"/>
          </p:cNvSpPr>
          <p:nvPr>
            <p:ph type="title"/>
          </p:nvPr>
        </p:nvSpPr>
        <p:spPr/>
        <p:txBody>
          <a:bodyPr/>
          <a:lstStyle/>
          <a:p>
            <a:pPr eaLnBrk="1" hangingPunct="1"/>
            <a:r>
              <a:rPr lang="es-AR" dirty="0" smtClean="0"/>
              <a:t>Exenciones de Medicaid</a:t>
            </a:r>
            <a:endParaRPr lang="es-US" dirty="0" smtClean="0">
              <a:ea typeface="ＭＳ Ｐゴシック" pitchFamily="34" charset="-128"/>
            </a:endParaRPr>
          </a:p>
        </p:txBody>
      </p:sp>
      <p:sp>
        <p:nvSpPr>
          <p:cNvPr id="61442" name="Content Placeholder 2"/>
          <p:cNvSpPr txBox="1">
            <a:spLocks/>
          </p:cNvSpPr>
          <p:nvPr/>
        </p:nvSpPr>
        <p:spPr bwMode="auto">
          <a:xfrm>
            <a:off x="457200" y="1219200"/>
            <a:ext cx="8686800" cy="5121275"/>
          </a:xfrm>
          <a:prstGeom prst="rect">
            <a:avLst/>
          </a:prstGeom>
          <a:noFill/>
          <a:ln w="9525">
            <a:noFill/>
            <a:miter lim="800000"/>
            <a:headEnd/>
            <a:tailEnd/>
          </a:ln>
        </p:spPr>
        <p:txBody>
          <a:bodyPr>
            <a:normAutofit lnSpcReduction="10000"/>
          </a:bodyPr>
          <a:lstStyle/>
          <a:p>
            <a:pPr marL="342900" indent="-342900" eaLnBrk="0" hangingPunct="0">
              <a:spcBef>
                <a:spcPts val="600"/>
              </a:spcBef>
              <a:buFont typeface="Wingdings" pitchFamily="2" charset="2"/>
              <a:buChar char="§"/>
            </a:pPr>
            <a:r>
              <a:rPr lang="es-US" sz="3000" dirty="0" smtClean="0">
                <a:latin typeface="Calibri" pitchFamily="34" charset="0"/>
              </a:rPr>
              <a:t>Permite a los estados evaluar la prestación alternativa de atención</a:t>
            </a:r>
          </a:p>
          <a:p>
            <a:pPr lvl="2" indent="-228600" eaLnBrk="0" hangingPunct="0">
              <a:spcBef>
                <a:spcPts val="600"/>
              </a:spcBef>
              <a:buSzPct val="100000"/>
              <a:buFont typeface="Arial" charset="0"/>
              <a:buChar char="•"/>
            </a:pPr>
            <a:r>
              <a:rPr lang="es-US" sz="2700" dirty="0" smtClean="0">
                <a:latin typeface="Calibri" pitchFamily="34" charset="0"/>
              </a:rPr>
              <a:t>Ciertas leyes federales "exentas" </a:t>
            </a:r>
          </a:p>
          <a:p>
            <a:pPr marL="571500" lvl="2" indent="-228600" eaLnBrk="0" hangingPunct="0">
              <a:spcBef>
                <a:spcPts val="600"/>
              </a:spcBef>
              <a:buSzPct val="100000"/>
              <a:buFont typeface="Wingdings" pitchFamily="2" charset="2"/>
              <a:buChar char="§"/>
            </a:pPr>
            <a:r>
              <a:rPr lang="es-US" sz="3200" dirty="0" smtClean="0">
                <a:latin typeface="Calibri" pitchFamily="34" charset="0"/>
              </a:rPr>
              <a:t>Tipos de exenciones</a:t>
            </a:r>
          </a:p>
          <a:p>
            <a:pPr lvl="2" indent="-228600" eaLnBrk="0" hangingPunct="0">
              <a:spcBef>
                <a:spcPts val="600"/>
              </a:spcBef>
              <a:buSzPct val="100000"/>
              <a:buFont typeface="Arial" charset="0"/>
              <a:buChar char="•"/>
              <a:tabLst>
                <a:tab pos="857250" algn="l"/>
              </a:tabLst>
            </a:pPr>
            <a:r>
              <a:rPr lang="es-AR" sz="2700" dirty="0" smtClean="0">
                <a:latin typeface="Calibri" pitchFamily="34" charset="0"/>
              </a:rPr>
              <a:t>Exención </a:t>
            </a:r>
            <a:r>
              <a:rPr lang="es-AR" sz="2700" dirty="0">
                <a:latin typeface="Calibri" pitchFamily="34" charset="0"/>
              </a:rPr>
              <a:t>de Salud Administrada de la Sección 1915(b)</a:t>
            </a:r>
          </a:p>
          <a:p>
            <a:pPr lvl="2" indent="-228600" eaLnBrk="0" hangingPunct="0">
              <a:spcBef>
                <a:spcPts val="600"/>
              </a:spcBef>
              <a:buSzPct val="100000"/>
              <a:buFont typeface="Arial" charset="0"/>
              <a:buChar char="•"/>
              <a:tabLst>
                <a:tab pos="857250" algn="l"/>
              </a:tabLst>
            </a:pPr>
            <a:r>
              <a:rPr lang="es-AR" sz="2700" dirty="0">
                <a:latin typeface="Calibri" pitchFamily="34" charset="0"/>
              </a:rPr>
              <a:t>Exención de Servicios de Atención Comunitaria y en el Hogar de la Sección 1915(c)</a:t>
            </a:r>
          </a:p>
          <a:p>
            <a:pPr lvl="2" indent="-228600" eaLnBrk="0" hangingPunct="0">
              <a:spcBef>
                <a:spcPts val="600"/>
              </a:spcBef>
              <a:buSzPct val="100000"/>
              <a:buFont typeface="Arial" charset="0"/>
              <a:buChar char="•"/>
              <a:tabLst>
                <a:tab pos="857250" algn="l"/>
              </a:tabLst>
            </a:pPr>
            <a:r>
              <a:rPr lang="es-AR" sz="2700" dirty="0">
                <a:latin typeface="Calibri" pitchFamily="34" charset="0"/>
              </a:rPr>
              <a:t>Exención de Investigación y Demostración de la Sección 1115</a:t>
            </a:r>
          </a:p>
          <a:p>
            <a:pPr lvl="2" indent="-228600" eaLnBrk="0" hangingPunct="0">
              <a:spcBef>
                <a:spcPts val="600"/>
              </a:spcBef>
              <a:buSzPct val="100000"/>
              <a:buFont typeface="Arial" charset="0"/>
              <a:buChar char="•"/>
              <a:tabLst>
                <a:tab pos="857250" algn="l"/>
              </a:tabLst>
            </a:pPr>
            <a:r>
              <a:rPr lang="es-AR" sz="2700" dirty="0">
                <a:latin typeface="Calibri" pitchFamily="34" charset="0"/>
              </a:rPr>
              <a:t>Exenciones concurrentes de las secciones 1915(b) y 1915(c)</a:t>
            </a:r>
          </a:p>
        </p:txBody>
      </p:sp>
      <p:sp>
        <p:nvSpPr>
          <p:cNvPr id="9" name="Footer Placeholder 4"/>
          <p:cNvSpPr>
            <a:spLocks noGrp="1"/>
          </p:cNvSpPr>
          <p:nvPr>
            <p:ph type="ftr" sz="quarter" idx="11"/>
          </p:nvPr>
        </p:nvSpPr>
        <p:spPr/>
        <p:txBody>
          <a:bodyPr/>
          <a:lstStyle/>
          <a:p>
            <a:pPr>
              <a:defRPr/>
            </a:pPr>
            <a:r>
              <a:rPr lang="en-US" dirty="0">
                <a:solidFill>
                  <a:schemeClr val="tx1"/>
                </a:solidFill>
              </a:rPr>
              <a:t>Medicaid y el Programa de Seguro Médico para Niños</a:t>
            </a:r>
            <a:endParaRPr lang="es-US" dirty="0">
              <a:solidFill>
                <a:schemeClr val="tx1"/>
              </a:solidFill>
            </a:endParaRPr>
          </a:p>
        </p:txBody>
      </p:sp>
      <p:sp>
        <p:nvSpPr>
          <p:cNvPr id="10" name="Slide Number Placeholder 5"/>
          <p:cNvSpPr>
            <a:spLocks noGrp="1"/>
          </p:cNvSpPr>
          <p:nvPr>
            <p:ph type="sldNum" sz="quarter" idx="12"/>
          </p:nvPr>
        </p:nvSpPr>
        <p:spPr/>
        <p:txBody>
          <a:bodyPr/>
          <a:lstStyle/>
          <a:p>
            <a:pPr>
              <a:defRPr/>
            </a:pPr>
            <a:fld id="{AA0E66EC-E43A-4D1B-91B2-AE4B5FCEE302}" type="slidenum">
              <a:rPr lang="en-US">
                <a:solidFill>
                  <a:schemeClr val="tx1"/>
                </a:solidFill>
              </a:rPr>
              <a:pPr>
                <a:defRPr/>
              </a:pPr>
              <a:t>25</a:t>
            </a:fld>
            <a:endParaRPr lang="es-US" dirty="0">
              <a:solidFill>
                <a:schemeClr val="tx1"/>
              </a:solidFill>
            </a:endParaRPr>
          </a:p>
        </p:txBody>
      </p:sp>
      <p:sp>
        <p:nvSpPr>
          <p:cNvPr id="2" name="Date Placeholder 1"/>
          <p:cNvSpPr>
            <a:spLocks noGrp="1"/>
          </p:cNvSpPr>
          <p:nvPr>
            <p:ph type="dt" sz="quarter" idx="10"/>
          </p:nvPr>
        </p:nvSpPr>
        <p:spPr/>
        <p:txBody>
          <a:bodyPr/>
          <a:lstStyle/>
          <a:p>
            <a:pPr>
              <a:defRPr/>
            </a:pPr>
            <a:r>
              <a:rPr lang="en-US" dirty="0"/>
              <a:t>01/05/2015</a:t>
            </a:r>
            <a:endParaRPr lang="es-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Title 1"/>
          <p:cNvSpPr>
            <a:spLocks noGrp="1"/>
          </p:cNvSpPr>
          <p:nvPr>
            <p:ph type="title"/>
          </p:nvPr>
        </p:nvSpPr>
        <p:spPr/>
        <p:txBody>
          <a:bodyPr/>
          <a:lstStyle/>
          <a:p>
            <a:pPr eaLnBrk="1" hangingPunct="1"/>
            <a:r>
              <a:rPr lang="es-AR" dirty="0" smtClean="0"/>
              <a:t>¿En qué se diferencian Medicare y Medicaid?</a:t>
            </a:r>
          </a:p>
        </p:txBody>
      </p:sp>
      <p:sp>
        <p:nvSpPr>
          <p:cNvPr id="63490" name="Content Placeholder 10"/>
          <p:cNvSpPr>
            <a:spLocks noGrp="1"/>
          </p:cNvSpPr>
          <p:nvPr>
            <p:ph idx="1"/>
          </p:nvPr>
        </p:nvSpPr>
        <p:spPr/>
        <p:txBody>
          <a:bodyPr/>
          <a:lstStyle/>
          <a:p>
            <a:pPr eaLnBrk="1" hangingPunct="1"/>
            <a:endParaRPr lang="es-ES" dirty="0" smtClean="0"/>
          </a:p>
        </p:txBody>
      </p:sp>
      <p:graphicFrame>
        <p:nvGraphicFramePr>
          <p:cNvPr id="63515" name="Group 27" descr="Medicare y Medicaid se distinguen en los siguientes aspectos: &#10;Mientras que Medicare es un programa nacional uniforme en todo el país, Medicaid está conformado por programas estatales, y estos varían por estado. &#10;El gobierno federal se encarga de administrar Medicare, mientras que para Medicaid la administración corre por cuenta de los gobiernos estatales, pero dentro de las leyes federales (asociación federal/estatal). &#10;Si bien la elegibilidad de Medicare se basa en la edad, la incapacidad o si tiene Enfermedad Renal en Etapa Final (ESRD), la elegibilidad en Medicaid se basa en los ingresos y recursos, así como en otros requisitos no financieros. &#10;Mientras que Medicare es el pagador primario de la nación para servicios de internación hospitalaria para ancianos y personas con ESRD, Medicaid es el pagador público primario de la nación para servicios de salud mental y atención a largo plazo (atención en asilos de ancianos).  &#10;&#10;&#10;"/>
          <p:cNvGraphicFramePr>
            <a:graphicFrameLocks noGrp="1"/>
          </p:cNvGraphicFramePr>
          <p:nvPr>
            <p:extLst>
              <p:ext uri="{D42A27DB-BD31-4B8C-83A1-F6EECF244321}">
                <p14:modId xmlns:p14="http://schemas.microsoft.com/office/powerpoint/2010/main" val="252472450"/>
              </p:ext>
            </p:extLst>
          </p:nvPr>
        </p:nvGraphicFramePr>
        <p:xfrm>
          <a:off x="228600" y="1371600"/>
          <a:ext cx="8686800" cy="4968240"/>
        </p:xfrm>
        <a:graphic>
          <a:graphicData uri="http://schemas.openxmlformats.org/drawingml/2006/table">
            <a:tbl>
              <a:tblPr firstRow="1"/>
              <a:tblGrid>
                <a:gridCol w="4343400"/>
                <a:gridCol w="4343400"/>
              </a:tblGrid>
              <a:tr h="6000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smtClean="0">
                          <a:ln>
                            <a:noFill/>
                          </a:ln>
                          <a:solidFill>
                            <a:schemeClr val="bg1"/>
                          </a:solidFill>
                          <a:effectLst/>
                          <a:latin typeface="Calibri" pitchFamily="34" charset="0"/>
                          <a:ea typeface="ＭＳ Ｐゴシック" pitchFamily="34" charset="-128"/>
                        </a:rPr>
                        <a:t>Medicare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4F81BD"/>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smtClean="0">
                          <a:ln>
                            <a:noFill/>
                          </a:ln>
                          <a:solidFill>
                            <a:schemeClr val="bg1"/>
                          </a:solidFill>
                          <a:effectLst/>
                          <a:latin typeface="Calibri" pitchFamily="34" charset="0"/>
                          <a:ea typeface="ＭＳ Ｐゴシック" pitchFamily="34" charset="-128"/>
                        </a:rPr>
                        <a:t>Medicaid</a:t>
                      </a:r>
                      <a:endParaRPr kumimoji="0" lang="es-US" sz="3600" b="1" i="0" u="none" strike="noStrike" cap="none" normalizeH="0" baseline="0" dirty="0" smtClean="0">
                        <a:ln>
                          <a:noFill/>
                        </a:ln>
                        <a:solidFill>
                          <a:schemeClr val="bg1"/>
                        </a:solidFill>
                        <a:effectLst/>
                        <a:latin typeface="Calibri" pitchFamily="34" charset="0"/>
                        <a:ea typeface="ＭＳ Ｐゴシック"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685800">
                <a:tc>
                  <a:txBody>
                    <a:bodyPr/>
                    <a:lstStyle/>
                    <a:p>
                      <a:pPr marL="0" marR="0" lvl="2" indent="0" algn="l" defTabSz="914400" rtl="0" eaLnBrk="1" fontAlgn="base" latinLnBrk="0" hangingPunct="1">
                        <a:lnSpc>
                          <a:spcPct val="100000"/>
                        </a:lnSpc>
                        <a:spcBef>
                          <a:spcPct val="0"/>
                        </a:spcBef>
                        <a:spcAft>
                          <a:spcPct val="0"/>
                        </a:spcAft>
                        <a:buClrTx/>
                        <a:buSzTx/>
                        <a:buFontTx/>
                        <a:buNone/>
                        <a:tabLst/>
                      </a:pPr>
                      <a:r>
                        <a:rPr kumimoji="0" lang="es-US" sz="2000" b="0" i="0" u="none" strike="noStrike" cap="none" normalizeH="0" baseline="0" noProof="0" dirty="0" smtClean="0">
                          <a:ln>
                            <a:noFill/>
                          </a:ln>
                          <a:solidFill>
                            <a:srgbClr val="000000"/>
                          </a:solidFill>
                          <a:effectLst/>
                          <a:latin typeface="Calibri" pitchFamily="34" charset="0"/>
                          <a:ea typeface="ＭＳ Ｐゴシック" pitchFamily="34" charset="-128"/>
                        </a:rPr>
                        <a:t>Programa nacional uniforme en todo </a:t>
                      </a:r>
                      <a:br>
                        <a:rPr kumimoji="0" lang="es-US" sz="2000" b="0" i="0" u="none" strike="noStrike" cap="none" normalizeH="0" baseline="0" noProof="0" dirty="0" smtClean="0">
                          <a:ln>
                            <a:noFill/>
                          </a:ln>
                          <a:solidFill>
                            <a:srgbClr val="000000"/>
                          </a:solidFill>
                          <a:effectLst/>
                          <a:latin typeface="Calibri" pitchFamily="34" charset="0"/>
                          <a:ea typeface="ＭＳ Ｐゴシック" pitchFamily="34" charset="-128"/>
                        </a:rPr>
                      </a:br>
                      <a:r>
                        <a:rPr kumimoji="0" lang="es-US" sz="2000" b="0" i="0" u="none" strike="noStrike" cap="none" normalizeH="0" baseline="0" noProof="0" dirty="0" smtClean="0">
                          <a:ln>
                            <a:noFill/>
                          </a:ln>
                          <a:solidFill>
                            <a:srgbClr val="000000"/>
                          </a:solidFill>
                          <a:effectLst/>
                          <a:latin typeface="Calibri" pitchFamily="34" charset="0"/>
                          <a:ea typeface="ＭＳ Ｐゴシック" pitchFamily="34" charset="-128"/>
                        </a:rPr>
                        <a:t>el país</a:t>
                      </a:r>
                    </a:p>
                  </a:txBody>
                  <a:tcPr marL="81541" marR="8154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2" indent="0" algn="l" defTabSz="914400" rtl="0" eaLnBrk="1" fontAlgn="base" latinLnBrk="0" hangingPunct="1">
                        <a:lnSpc>
                          <a:spcPct val="100000"/>
                        </a:lnSpc>
                        <a:spcBef>
                          <a:spcPct val="0"/>
                        </a:spcBef>
                        <a:spcAft>
                          <a:spcPct val="0"/>
                        </a:spcAft>
                        <a:buClrTx/>
                        <a:buSzTx/>
                        <a:buFontTx/>
                        <a:buNone/>
                        <a:tabLst/>
                      </a:pPr>
                      <a:r>
                        <a:rPr kumimoji="0" lang="es-US" sz="2000" b="0" i="0" u="none" strike="noStrike" cap="none" normalizeH="0" baseline="0" noProof="0" dirty="0" smtClean="0">
                          <a:ln>
                            <a:noFill/>
                          </a:ln>
                          <a:solidFill>
                            <a:srgbClr val="000000"/>
                          </a:solidFill>
                          <a:effectLst/>
                          <a:latin typeface="Calibri" pitchFamily="34" charset="0"/>
                          <a:ea typeface="ＭＳ Ｐゴシック" pitchFamily="34" charset="-128"/>
                        </a:rPr>
                        <a:t>Programas estatales, varían entre estados</a:t>
                      </a:r>
                    </a:p>
                  </a:txBody>
                  <a:tcPr marL="81541" marR="8154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984250">
                <a:tc>
                  <a:txBody>
                    <a:bodyPr/>
                    <a:lstStyle/>
                    <a:p>
                      <a:pPr marL="0" marR="0" lvl="2" indent="0" algn="l" defTabSz="914400" rtl="0" eaLnBrk="1" fontAlgn="base" latinLnBrk="0" hangingPunct="1">
                        <a:lnSpc>
                          <a:spcPct val="100000"/>
                        </a:lnSpc>
                        <a:spcBef>
                          <a:spcPct val="0"/>
                        </a:spcBef>
                        <a:spcAft>
                          <a:spcPct val="0"/>
                        </a:spcAft>
                        <a:buClrTx/>
                        <a:buSzTx/>
                        <a:buFontTx/>
                        <a:buNone/>
                        <a:tabLst/>
                      </a:pPr>
                      <a:r>
                        <a:rPr kumimoji="0" lang="es-US" sz="2000" b="0" i="0" u="none" strike="noStrike" cap="none" normalizeH="0" baseline="0" noProof="0" dirty="0" smtClean="0">
                          <a:ln>
                            <a:noFill/>
                          </a:ln>
                          <a:solidFill>
                            <a:srgbClr val="000000"/>
                          </a:solidFill>
                          <a:effectLst/>
                          <a:latin typeface="Calibri" pitchFamily="34" charset="0"/>
                          <a:ea typeface="ＭＳ Ｐゴシック" pitchFamily="34" charset="-128"/>
                        </a:rPr>
                        <a:t>Administrado por el gobierno federal</a:t>
                      </a:r>
                    </a:p>
                  </a:txBody>
                  <a:tcPr marL="81541" marR="8154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2" indent="0" algn="l" defTabSz="914400" rtl="0" eaLnBrk="1" fontAlgn="base" latinLnBrk="0" hangingPunct="1">
                        <a:lnSpc>
                          <a:spcPct val="100000"/>
                        </a:lnSpc>
                        <a:spcBef>
                          <a:spcPct val="0"/>
                        </a:spcBef>
                        <a:spcAft>
                          <a:spcPct val="0"/>
                        </a:spcAft>
                        <a:buClrTx/>
                        <a:buSzTx/>
                        <a:buFontTx/>
                        <a:buNone/>
                        <a:tabLst/>
                      </a:pPr>
                      <a:r>
                        <a:rPr kumimoji="0" lang="es-US" sz="2000" b="0" i="0" u="none" strike="noStrike" cap="none" normalizeH="0" baseline="0" noProof="0" dirty="0" smtClean="0">
                          <a:ln>
                            <a:noFill/>
                          </a:ln>
                          <a:solidFill>
                            <a:srgbClr val="000000"/>
                          </a:solidFill>
                          <a:effectLst/>
                          <a:latin typeface="Calibri" pitchFamily="34" charset="0"/>
                          <a:ea typeface="ＭＳ Ｐゴシック" pitchFamily="34" charset="-128"/>
                        </a:rPr>
                        <a:t>Administrado por los gobiernos estatales dentro de las leyes federales (asociación federal/estatal)</a:t>
                      </a:r>
                    </a:p>
                  </a:txBody>
                  <a:tcPr marL="81541" marR="8154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1284288">
                <a:tc>
                  <a:txBody>
                    <a:bodyPr/>
                    <a:lstStyle/>
                    <a:p>
                      <a:pPr marL="0" marR="0" lvl="2" indent="0" algn="l" defTabSz="914400" rtl="0" eaLnBrk="1" fontAlgn="base" latinLnBrk="0" hangingPunct="1">
                        <a:lnSpc>
                          <a:spcPct val="100000"/>
                        </a:lnSpc>
                        <a:spcBef>
                          <a:spcPct val="0"/>
                        </a:spcBef>
                        <a:spcAft>
                          <a:spcPct val="0"/>
                        </a:spcAft>
                        <a:buClrTx/>
                        <a:buSzTx/>
                        <a:buFontTx/>
                        <a:buNone/>
                        <a:tabLst/>
                      </a:pPr>
                      <a:r>
                        <a:rPr kumimoji="0" lang="es-US" sz="2000" b="0" i="0" u="none" strike="noStrike" cap="none" normalizeH="0" baseline="0" noProof="0" dirty="0" smtClean="0">
                          <a:ln>
                            <a:noFill/>
                          </a:ln>
                          <a:solidFill>
                            <a:srgbClr val="000000"/>
                          </a:solidFill>
                          <a:effectLst/>
                          <a:latin typeface="Calibri" pitchFamily="34" charset="0"/>
                          <a:ea typeface="ＭＳ Ｐゴシック" pitchFamily="34" charset="-128"/>
                        </a:rPr>
                        <a:t>Seguro médico para personas de 65 años o más con ciertas incapacidades o con diagnóstico de Enfermedad Renal en Etapa Final (ESRD)</a:t>
                      </a:r>
                    </a:p>
                  </a:txBody>
                  <a:tcPr marL="81541" marR="8154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2" indent="0" algn="l" defTabSz="914400" rtl="0" eaLnBrk="1" fontAlgn="base" latinLnBrk="0" hangingPunct="1">
                        <a:lnSpc>
                          <a:spcPct val="100000"/>
                        </a:lnSpc>
                        <a:spcBef>
                          <a:spcPct val="0"/>
                        </a:spcBef>
                        <a:spcAft>
                          <a:spcPct val="0"/>
                        </a:spcAft>
                        <a:buClrTx/>
                        <a:buSzTx/>
                        <a:buFontTx/>
                        <a:buNone/>
                        <a:tabLst/>
                      </a:pPr>
                      <a:r>
                        <a:rPr kumimoji="0" lang="es-US" sz="2000" b="0" i="0" u="none" strike="noStrike" cap="none" normalizeH="0" baseline="0" noProof="0" dirty="0" smtClean="0">
                          <a:ln>
                            <a:noFill/>
                          </a:ln>
                          <a:solidFill>
                            <a:schemeClr val="tx1"/>
                          </a:solidFill>
                          <a:effectLst/>
                          <a:latin typeface="Calibri" pitchFamily="34" charset="0"/>
                          <a:ea typeface="ＭＳ Ｐゴシック" pitchFamily="34" charset="-128"/>
                        </a:rPr>
                        <a:t>Seguro médico para personas que cumplen requisitos financieros  y no financieros </a:t>
                      </a:r>
                    </a:p>
                  </a:txBody>
                  <a:tcPr marL="81541" marR="8154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1246188">
                <a:tc>
                  <a:txBody>
                    <a:bodyPr/>
                    <a:lstStyle/>
                    <a:p>
                      <a:pPr marL="0" marR="0" lvl="2" indent="0" algn="l" defTabSz="914400" rtl="0" eaLnBrk="1" fontAlgn="base" latinLnBrk="0" hangingPunct="1">
                        <a:lnSpc>
                          <a:spcPct val="100000"/>
                        </a:lnSpc>
                        <a:spcBef>
                          <a:spcPct val="0"/>
                        </a:spcBef>
                        <a:spcAft>
                          <a:spcPct val="0"/>
                        </a:spcAft>
                        <a:buClrTx/>
                        <a:buSzTx/>
                        <a:buFontTx/>
                        <a:buNone/>
                        <a:tabLst/>
                      </a:pPr>
                      <a:r>
                        <a:rPr kumimoji="0" lang="es-US" sz="2000" b="0" i="0" u="none" strike="noStrike" cap="none" normalizeH="0" baseline="0" noProof="0" dirty="0" smtClean="0">
                          <a:ln>
                            <a:noFill/>
                          </a:ln>
                          <a:solidFill>
                            <a:srgbClr val="000000"/>
                          </a:solidFill>
                          <a:effectLst/>
                          <a:latin typeface="Calibri" pitchFamily="34" charset="0"/>
                          <a:ea typeface="ＭＳ Ｐゴシック" pitchFamily="34" charset="-128"/>
                        </a:rPr>
                        <a:t>Pagador primario de la nación en cuanto a servicios de internación en hospitales para los ancianos y las personas con ESRD</a:t>
                      </a:r>
                    </a:p>
                  </a:txBody>
                  <a:tcPr marL="81541" marR="8154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EF5"/>
                    </a:solidFill>
                  </a:tcPr>
                </a:tc>
                <a:tc>
                  <a:txBody>
                    <a:bodyPr/>
                    <a:lstStyle/>
                    <a:p>
                      <a:pPr marL="0" marR="0" lvl="2" indent="0" algn="l" defTabSz="914400" rtl="0" eaLnBrk="1" fontAlgn="base" latinLnBrk="0" hangingPunct="1">
                        <a:lnSpc>
                          <a:spcPct val="100000"/>
                        </a:lnSpc>
                        <a:spcBef>
                          <a:spcPct val="0"/>
                        </a:spcBef>
                        <a:spcAft>
                          <a:spcPct val="0"/>
                        </a:spcAft>
                        <a:buClrTx/>
                        <a:buSzTx/>
                        <a:buFontTx/>
                        <a:buNone/>
                        <a:tabLst/>
                      </a:pPr>
                      <a:r>
                        <a:rPr kumimoji="0" lang="es-US" sz="2000" b="0" i="0" u="none" strike="noStrike" cap="none" normalizeH="0" baseline="0" noProof="0" dirty="0" smtClean="0">
                          <a:ln>
                            <a:noFill/>
                          </a:ln>
                          <a:solidFill>
                            <a:srgbClr val="000000"/>
                          </a:solidFill>
                          <a:effectLst/>
                          <a:latin typeface="Calibri" pitchFamily="34" charset="0"/>
                          <a:ea typeface="ＭＳ Ｐゴシック" pitchFamily="34" charset="-128"/>
                        </a:rPr>
                        <a:t>Pagador público primario de la nación en cuanto a servicio de salud mental y atención a largo plazo (asilo de ancianos)</a:t>
                      </a:r>
                    </a:p>
                  </a:txBody>
                  <a:tcPr marL="81541" marR="8154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EF5"/>
                    </a:solidFill>
                  </a:tcPr>
                </a:tc>
              </a:tr>
            </a:tbl>
          </a:graphicData>
        </a:graphic>
      </p:graphicFrame>
      <p:sp>
        <p:nvSpPr>
          <p:cNvPr id="14" name="Footer Placeholder 4"/>
          <p:cNvSpPr>
            <a:spLocks noGrp="1"/>
          </p:cNvSpPr>
          <p:nvPr>
            <p:ph type="ftr" sz="quarter" idx="11"/>
          </p:nvPr>
        </p:nvSpPr>
        <p:spPr/>
        <p:txBody>
          <a:bodyPr/>
          <a:lstStyle/>
          <a:p>
            <a:pPr>
              <a:defRPr/>
            </a:pPr>
            <a:r>
              <a:rPr lang="en-US" dirty="0">
                <a:solidFill>
                  <a:schemeClr val="tx1"/>
                </a:solidFill>
              </a:rPr>
              <a:t>Medicaid y el Programa de Seguro Médico para Niños</a:t>
            </a:r>
            <a:endParaRPr lang="es-US" dirty="0">
              <a:solidFill>
                <a:schemeClr val="tx1"/>
              </a:solidFill>
            </a:endParaRPr>
          </a:p>
        </p:txBody>
      </p:sp>
      <p:sp>
        <p:nvSpPr>
          <p:cNvPr id="15" name="Slide Number Placeholder 5"/>
          <p:cNvSpPr>
            <a:spLocks noGrp="1"/>
          </p:cNvSpPr>
          <p:nvPr>
            <p:ph type="sldNum" sz="quarter" idx="12"/>
          </p:nvPr>
        </p:nvSpPr>
        <p:spPr/>
        <p:txBody>
          <a:bodyPr/>
          <a:lstStyle/>
          <a:p>
            <a:pPr>
              <a:defRPr/>
            </a:pPr>
            <a:fld id="{2B415D13-A09D-4596-A58B-8F4A089F686B}" type="slidenum">
              <a:rPr lang="en-US">
                <a:solidFill>
                  <a:schemeClr val="tx1"/>
                </a:solidFill>
              </a:rPr>
              <a:pPr>
                <a:defRPr/>
              </a:pPr>
              <a:t>26</a:t>
            </a:fld>
            <a:endParaRPr lang="es-US" dirty="0">
              <a:solidFill>
                <a:schemeClr val="tx1"/>
              </a:solidFill>
            </a:endParaRPr>
          </a:p>
        </p:txBody>
      </p:sp>
      <p:sp>
        <p:nvSpPr>
          <p:cNvPr id="2" name="Date Placeholder 1"/>
          <p:cNvSpPr>
            <a:spLocks noGrp="1"/>
          </p:cNvSpPr>
          <p:nvPr>
            <p:ph type="dt" sz="quarter" idx="10"/>
          </p:nvPr>
        </p:nvSpPr>
        <p:spPr/>
        <p:txBody>
          <a:bodyPr/>
          <a:lstStyle/>
          <a:p>
            <a:pPr>
              <a:defRPr/>
            </a:pPr>
            <a:r>
              <a:rPr lang="en-US" dirty="0"/>
              <a:t>01/05/2015</a:t>
            </a:r>
            <a:endParaRPr lang="es-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Title 1"/>
          <p:cNvSpPr>
            <a:spLocks noGrp="1"/>
          </p:cNvSpPr>
          <p:nvPr>
            <p:ph type="title"/>
          </p:nvPr>
        </p:nvSpPr>
        <p:spPr/>
        <p:txBody>
          <a:bodyPr/>
          <a:lstStyle/>
          <a:p>
            <a:pPr eaLnBrk="1" hangingPunct="1"/>
            <a:r>
              <a:rPr lang="es-AR" dirty="0" smtClean="0"/>
              <a:t>Afiliados a Medicare-Medicaid </a:t>
            </a:r>
            <a:endParaRPr lang="es-US" dirty="0" smtClean="0">
              <a:ea typeface="ＭＳ Ｐゴシック" pitchFamily="34" charset="-128"/>
            </a:endParaRPr>
          </a:p>
        </p:txBody>
      </p:sp>
      <p:sp>
        <p:nvSpPr>
          <p:cNvPr id="7" name="Content Placeholder 2"/>
          <p:cNvSpPr txBox="1">
            <a:spLocks/>
          </p:cNvSpPr>
          <p:nvPr/>
        </p:nvSpPr>
        <p:spPr bwMode="auto">
          <a:xfrm>
            <a:off x="344905" y="1323475"/>
            <a:ext cx="8458200" cy="4800600"/>
          </a:xfrm>
          <a:prstGeom prst="rect">
            <a:avLst/>
          </a:prstGeom>
          <a:noFill/>
          <a:ln w="9525">
            <a:noFill/>
            <a:miter lim="800000"/>
            <a:headEnd/>
            <a:tailEnd/>
          </a:ln>
        </p:spPr>
        <p:txBody>
          <a:bodyPr>
            <a:normAutofit fontScale="92500" lnSpcReduction="20000"/>
          </a:bodyPr>
          <a:lstStyle>
            <a:lvl1pPr marL="342900" indent="-342900" algn="l" rtl="0" eaLnBrk="0" fontAlgn="base" hangingPunct="0">
              <a:spcBef>
                <a:spcPts val="600"/>
              </a:spcBef>
              <a:spcAft>
                <a:spcPct val="0"/>
              </a:spcAft>
              <a:buFont typeface="Wingdings" pitchFamily="2" charset="2"/>
              <a:buChar char="§"/>
              <a:defRPr sz="3200" kern="1200">
                <a:solidFill>
                  <a:schemeClr val="tx1"/>
                </a:solidFill>
                <a:latin typeface="+mn-lt"/>
                <a:ea typeface="+mn-ea"/>
                <a:cs typeface="+mn-cs"/>
              </a:defRPr>
            </a:lvl1pPr>
            <a:lvl2pPr marL="742950" indent="-285750" algn="l" rtl="0" eaLnBrk="0" fontAlgn="base" hangingPunct="0">
              <a:spcBef>
                <a:spcPts val="6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ts val="600"/>
              </a:spcBef>
              <a:spcAft>
                <a:spcPct val="0"/>
              </a:spcAft>
              <a:buSzPct val="50000"/>
              <a:buFont typeface="Wingdings" pitchFamily="2" charset="2"/>
              <a:buChar char="q"/>
              <a:defRPr sz="2800" kern="1200">
                <a:solidFill>
                  <a:schemeClr val="tx1"/>
                </a:solidFill>
                <a:latin typeface="+mn-lt"/>
                <a:ea typeface="+mn-ea"/>
                <a:cs typeface="+mn-cs"/>
              </a:defRPr>
            </a:lvl3pPr>
            <a:lvl4pPr marL="1600200" indent="-228600" algn="l" rtl="0" eaLnBrk="0" fontAlgn="base" hangingPunct="0">
              <a:spcBef>
                <a:spcPts val="600"/>
              </a:spcBef>
              <a:spcAft>
                <a:spcPct val="0"/>
              </a:spcAft>
              <a:buFont typeface="Wingdings" pitchFamily="2" charset="2"/>
              <a:buChar char="§"/>
              <a:defRPr sz="2800" kern="1200">
                <a:solidFill>
                  <a:schemeClr val="tx1"/>
                </a:solidFill>
                <a:latin typeface="+mn-lt"/>
                <a:ea typeface="+mn-ea"/>
                <a:cs typeface="+mn-cs"/>
              </a:defRPr>
            </a:lvl4pPr>
            <a:lvl5pPr marL="2057400" indent="-228600" algn="l" rtl="0" eaLnBrk="0" fontAlgn="base" hangingPunct="0">
              <a:spcBef>
                <a:spcPts val="600"/>
              </a:spcBef>
              <a:spcAft>
                <a:spcPct val="0"/>
              </a:spcAft>
              <a:buFont typeface="Arial" pitchFamily="34" charset="0"/>
              <a:buChar char="•"/>
              <a:defRPr sz="2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defRPr/>
            </a:pPr>
            <a:r>
              <a:rPr dirty="0" smtClean="0"/>
              <a:t>Se denominan beneficiarios con "elegibilidad doble"</a:t>
            </a:r>
            <a:endParaRPr lang="es-US" dirty="0"/>
          </a:p>
          <a:p>
            <a:pPr marL="640080" lvl="1" indent="-274320">
              <a:buSzPct val="100000"/>
              <a:defRPr/>
            </a:pPr>
            <a:r>
              <a:rPr dirty="0" smtClean="0"/>
              <a:t>Más de 10 millones en el ámbito nacional </a:t>
            </a:r>
          </a:p>
          <a:p>
            <a:pPr marL="342900" lvl="2" indent="-342900">
              <a:lnSpc>
                <a:spcPct val="110000"/>
              </a:lnSpc>
              <a:buSzPct val="100000"/>
              <a:buFont typeface="Wingdings" pitchFamily="2" charset="2"/>
              <a:buChar char="§"/>
              <a:defRPr/>
            </a:pPr>
            <a:r>
              <a:rPr lang="en-US" sz="3200" dirty="0" smtClean="0"/>
              <a:t>Medicaid puede cubrir en forma parcial o total</a:t>
            </a:r>
          </a:p>
          <a:p>
            <a:pPr marL="640080" lvl="1" indent="-274320">
              <a:lnSpc>
                <a:spcPct val="110000"/>
              </a:lnSpc>
              <a:defRPr/>
            </a:pPr>
            <a:r>
              <a:rPr dirty="0" smtClean="0"/>
              <a:t>Las primas de la Parte A y/o la Parte B y otros costos compartidos de Medicare </a:t>
            </a:r>
          </a:p>
          <a:p>
            <a:pPr marL="640080" lvl="1" indent="-274320">
              <a:lnSpc>
                <a:spcPct val="110000"/>
              </a:lnSpc>
              <a:defRPr/>
            </a:pPr>
            <a:r>
              <a:rPr dirty="0" smtClean="0"/>
              <a:t>Todos los beneficios del plan estatal de Medicaid, incluso la asistencia y los servicios a largo plazo</a:t>
            </a:r>
            <a:endParaRPr lang="es-US" sz="3200" strike="sngStrike" dirty="0" smtClean="0"/>
          </a:p>
          <a:p>
            <a:pPr marL="342900" lvl="2" indent="-342900">
              <a:lnSpc>
                <a:spcPct val="110000"/>
              </a:lnSpc>
              <a:buSzPct val="100000"/>
              <a:buFont typeface="Wingdings" pitchFamily="2" charset="2"/>
              <a:buChar char="§"/>
              <a:defRPr/>
            </a:pPr>
            <a:r>
              <a:rPr lang="en-US" sz="3200" dirty="0" smtClean="0"/>
              <a:t>Los beneficios de Medicaid para costo compartido de Medicare en general se prestan en función de los Programas de Ahorros Medicare</a:t>
            </a:r>
            <a:endParaRPr lang="es-US" sz="3200" dirty="0"/>
          </a:p>
          <a:p>
            <a:pPr marL="365760" lvl="1" indent="0">
              <a:buFont typeface="Arial" pitchFamily="34" charset="0"/>
              <a:buNone/>
              <a:defRPr/>
            </a:pPr>
            <a:endParaRPr lang="es-US" dirty="0"/>
          </a:p>
        </p:txBody>
      </p:sp>
      <p:sp>
        <p:nvSpPr>
          <p:cNvPr id="11" name="Footer Placeholder 4"/>
          <p:cNvSpPr>
            <a:spLocks noGrp="1"/>
          </p:cNvSpPr>
          <p:nvPr>
            <p:ph type="ftr" sz="quarter" idx="11"/>
          </p:nvPr>
        </p:nvSpPr>
        <p:spPr/>
        <p:txBody>
          <a:bodyPr/>
          <a:lstStyle/>
          <a:p>
            <a:pPr>
              <a:defRPr/>
            </a:pPr>
            <a:r>
              <a:rPr lang="en-US" dirty="0">
                <a:solidFill>
                  <a:schemeClr val="tx1"/>
                </a:solidFill>
              </a:rPr>
              <a:t>Medicaid y el Programa de Seguro Médico para Niños</a:t>
            </a:r>
            <a:endParaRPr lang="es-US" dirty="0">
              <a:solidFill>
                <a:schemeClr val="tx1"/>
              </a:solidFill>
            </a:endParaRPr>
          </a:p>
        </p:txBody>
      </p:sp>
      <p:sp>
        <p:nvSpPr>
          <p:cNvPr id="12" name="Slide Number Placeholder 5"/>
          <p:cNvSpPr>
            <a:spLocks noGrp="1"/>
          </p:cNvSpPr>
          <p:nvPr>
            <p:ph type="sldNum" sz="quarter" idx="12"/>
          </p:nvPr>
        </p:nvSpPr>
        <p:spPr/>
        <p:txBody>
          <a:bodyPr/>
          <a:lstStyle/>
          <a:p>
            <a:pPr>
              <a:defRPr/>
            </a:pPr>
            <a:fld id="{94C43813-0ED7-489B-890A-6BE13DFE07F7}" type="slidenum">
              <a:rPr lang="en-US">
                <a:solidFill>
                  <a:schemeClr val="tx1"/>
                </a:solidFill>
              </a:rPr>
              <a:pPr>
                <a:defRPr/>
              </a:pPr>
              <a:t>27</a:t>
            </a:fld>
            <a:endParaRPr lang="es-US" dirty="0">
              <a:solidFill>
                <a:schemeClr val="tx1"/>
              </a:solidFill>
            </a:endParaRPr>
          </a:p>
        </p:txBody>
      </p:sp>
      <p:sp>
        <p:nvSpPr>
          <p:cNvPr id="2" name="Date Placeholder 1"/>
          <p:cNvSpPr>
            <a:spLocks noGrp="1"/>
          </p:cNvSpPr>
          <p:nvPr>
            <p:ph type="dt" sz="quarter" idx="10"/>
          </p:nvPr>
        </p:nvSpPr>
        <p:spPr/>
        <p:txBody>
          <a:bodyPr/>
          <a:lstStyle/>
          <a:p>
            <a:pPr>
              <a:defRPr/>
            </a:pPr>
            <a:r>
              <a:rPr lang="en-US" dirty="0"/>
              <a:t>01/05/2015</a:t>
            </a:r>
            <a:endParaRPr lang="es-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Title 1"/>
          <p:cNvSpPr>
            <a:spLocks noGrp="1"/>
          </p:cNvSpPr>
          <p:nvPr>
            <p:ph type="title"/>
          </p:nvPr>
        </p:nvSpPr>
        <p:spPr/>
        <p:txBody>
          <a:bodyPr/>
          <a:lstStyle/>
          <a:p>
            <a:pPr eaLnBrk="1" hangingPunct="1"/>
            <a:r>
              <a:rPr lang="es-AR" dirty="0" smtClean="0"/>
              <a:t>Programa(s) de Ahorros Medicare (MSP)</a:t>
            </a:r>
            <a:endParaRPr lang="es-US" dirty="0" smtClean="0">
              <a:ea typeface="ＭＳ Ｐゴシック" pitchFamily="34" charset="-128"/>
            </a:endParaRPr>
          </a:p>
        </p:txBody>
      </p:sp>
      <p:sp>
        <p:nvSpPr>
          <p:cNvPr id="7" name="Content Placeholder 2"/>
          <p:cNvSpPr txBox="1">
            <a:spLocks/>
          </p:cNvSpPr>
          <p:nvPr/>
        </p:nvSpPr>
        <p:spPr bwMode="auto">
          <a:xfrm>
            <a:off x="457200" y="1524000"/>
            <a:ext cx="8229600" cy="4602163"/>
          </a:xfrm>
          <a:prstGeom prst="rect">
            <a:avLst/>
          </a:prstGeom>
          <a:noFill/>
          <a:ln w="9525">
            <a:noFill/>
            <a:miter lim="800000"/>
            <a:headEnd/>
            <a:tailEnd/>
          </a:ln>
        </p:spPr>
        <p:txBody>
          <a:bodyPr/>
          <a:lstStyle>
            <a:lvl1pPr marL="342900" indent="-342900" algn="l" rtl="0" eaLnBrk="0" fontAlgn="base" hangingPunct="0">
              <a:spcBef>
                <a:spcPts val="600"/>
              </a:spcBef>
              <a:spcAft>
                <a:spcPct val="0"/>
              </a:spcAft>
              <a:buFont typeface="Wingdings" pitchFamily="2" charset="2"/>
              <a:buChar char="§"/>
              <a:defRPr sz="3200" kern="1200">
                <a:solidFill>
                  <a:schemeClr val="tx1"/>
                </a:solidFill>
                <a:latin typeface="+mn-lt"/>
                <a:ea typeface="+mn-ea"/>
                <a:cs typeface="+mn-cs"/>
              </a:defRPr>
            </a:lvl1pPr>
            <a:lvl2pPr marL="742950" indent="-285750" algn="l" rtl="0" eaLnBrk="0" fontAlgn="base" hangingPunct="0">
              <a:spcBef>
                <a:spcPts val="6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ts val="600"/>
              </a:spcBef>
              <a:spcAft>
                <a:spcPct val="0"/>
              </a:spcAft>
              <a:buSzPct val="50000"/>
              <a:buFont typeface="Wingdings" pitchFamily="2" charset="2"/>
              <a:buChar char="q"/>
              <a:defRPr sz="2800" kern="1200">
                <a:solidFill>
                  <a:schemeClr val="tx1"/>
                </a:solidFill>
                <a:latin typeface="+mn-lt"/>
                <a:ea typeface="+mn-ea"/>
                <a:cs typeface="+mn-cs"/>
              </a:defRPr>
            </a:lvl3pPr>
            <a:lvl4pPr marL="1600200" indent="-228600" algn="l" rtl="0" eaLnBrk="0" fontAlgn="base" hangingPunct="0">
              <a:spcBef>
                <a:spcPts val="600"/>
              </a:spcBef>
              <a:spcAft>
                <a:spcPct val="0"/>
              </a:spcAft>
              <a:buFont typeface="Wingdings" pitchFamily="2" charset="2"/>
              <a:buChar char="§"/>
              <a:defRPr sz="2800" kern="1200">
                <a:solidFill>
                  <a:schemeClr val="tx1"/>
                </a:solidFill>
                <a:latin typeface="+mn-lt"/>
                <a:ea typeface="+mn-ea"/>
                <a:cs typeface="+mn-cs"/>
              </a:defRPr>
            </a:lvl4pPr>
            <a:lvl5pPr marL="2057400" indent="-228600" algn="l" rtl="0" eaLnBrk="0" fontAlgn="base" hangingPunct="0">
              <a:spcBef>
                <a:spcPts val="600"/>
              </a:spcBef>
              <a:spcAft>
                <a:spcPct val="0"/>
              </a:spcAft>
              <a:buFont typeface="Arial" pitchFamily="34" charset="0"/>
              <a:buChar char="•"/>
              <a:defRPr sz="2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defRPr/>
            </a:pPr>
            <a:r>
              <a:rPr dirty="0" smtClean="0"/>
              <a:t>Los MSP se categorizan en grupos:</a:t>
            </a:r>
            <a:endParaRPr lang="es-US" dirty="0"/>
          </a:p>
          <a:p>
            <a:pPr marL="690563" lvl="1" indent="-279400">
              <a:defRPr/>
            </a:pPr>
            <a:r>
              <a:rPr lang="en-US" sz="2600" dirty="0" smtClean="0"/>
              <a:t>Beneficiario Calificado de Medicare* (QMB)</a:t>
            </a:r>
          </a:p>
          <a:p>
            <a:pPr marL="690563" lvl="1" indent="-279400">
              <a:defRPr/>
            </a:pPr>
            <a:r>
              <a:rPr lang="en-US" sz="2600" dirty="0"/>
              <a:t>Beneficiarios Medicare de Bajo Ingreso (SLMB) específicos*</a:t>
            </a:r>
          </a:p>
          <a:p>
            <a:pPr marL="690563" lvl="1" indent="-279400">
              <a:defRPr/>
            </a:pPr>
            <a:r>
              <a:rPr lang="en-US" sz="2600" dirty="0" smtClean="0"/>
              <a:t>Individuos Calificados* (QI)</a:t>
            </a:r>
          </a:p>
          <a:p>
            <a:pPr marL="690563" lvl="1" indent="-279400">
              <a:defRPr/>
            </a:pPr>
            <a:r>
              <a:rPr lang="en-US" sz="2600" dirty="0" smtClean="0"/>
              <a:t>Individuos Incapacitados y Empleados Calificados (QDWI)</a:t>
            </a:r>
          </a:p>
          <a:p>
            <a:pPr marL="0" indent="0">
              <a:buFont typeface="Wingdings" pitchFamily="2" charset="2"/>
              <a:buNone/>
              <a:defRPr/>
            </a:pPr>
            <a:endParaRPr lang="es-US" dirty="0" smtClean="0"/>
          </a:p>
          <a:p>
            <a:pPr marL="0" indent="0">
              <a:buFont typeface="Wingdings" pitchFamily="2" charset="2"/>
              <a:buNone/>
              <a:defRPr/>
            </a:pPr>
            <a:r>
              <a:rPr lang="en-US" sz="2400" dirty="0" smtClean="0"/>
              <a:t>*Reúnen los requisitos automáticamente para Ayuda Adicional</a:t>
            </a:r>
          </a:p>
          <a:p>
            <a:pPr marL="240030">
              <a:defRPr/>
            </a:pPr>
            <a:endParaRPr lang="es-US" dirty="0"/>
          </a:p>
        </p:txBody>
      </p:sp>
      <p:sp>
        <p:nvSpPr>
          <p:cNvPr id="9" name="Footer Placeholder 4"/>
          <p:cNvSpPr>
            <a:spLocks noGrp="1"/>
          </p:cNvSpPr>
          <p:nvPr>
            <p:ph type="ftr" sz="quarter" idx="11"/>
          </p:nvPr>
        </p:nvSpPr>
        <p:spPr/>
        <p:txBody>
          <a:bodyPr/>
          <a:lstStyle/>
          <a:p>
            <a:pPr>
              <a:defRPr/>
            </a:pPr>
            <a:r>
              <a:rPr lang="en-US" dirty="0">
                <a:solidFill>
                  <a:schemeClr val="tx1"/>
                </a:solidFill>
              </a:rPr>
              <a:t>Medicaid y el Programa de Seguro Médico para Niños</a:t>
            </a:r>
            <a:endParaRPr lang="es-US" dirty="0">
              <a:solidFill>
                <a:schemeClr val="tx1"/>
              </a:solidFill>
            </a:endParaRPr>
          </a:p>
        </p:txBody>
      </p:sp>
      <p:sp>
        <p:nvSpPr>
          <p:cNvPr id="10" name="Slide Number Placeholder 5"/>
          <p:cNvSpPr>
            <a:spLocks noGrp="1"/>
          </p:cNvSpPr>
          <p:nvPr>
            <p:ph type="sldNum" sz="quarter" idx="12"/>
          </p:nvPr>
        </p:nvSpPr>
        <p:spPr/>
        <p:txBody>
          <a:bodyPr/>
          <a:lstStyle/>
          <a:p>
            <a:pPr>
              <a:defRPr/>
            </a:pPr>
            <a:fld id="{2DC72F5E-682D-4C23-BB24-59B55338946A}" type="slidenum">
              <a:rPr lang="en-US">
                <a:solidFill>
                  <a:schemeClr val="tx1"/>
                </a:solidFill>
              </a:rPr>
              <a:pPr>
                <a:defRPr/>
              </a:pPr>
              <a:t>28</a:t>
            </a:fld>
            <a:endParaRPr lang="es-US" dirty="0">
              <a:solidFill>
                <a:schemeClr val="tx1"/>
              </a:solidFill>
            </a:endParaRPr>
          </a:p>
        </p:txBody>
      </p:sp>
      <p:sp>
        <p:nvSpPr>
          <p:cNvPr id="2" name="Date Placeholder 1"/>
          <p:cNvSpPr>
            <a:spLocks noGrp="1"/>
          </p:cNvSpPr>
          <p:nvPr>
            <p:ph type="dt" sz="quarter" idx="10"/>
          </p:nvPr>
        </p:nvSpPr>
        <p:spPr/>
        <p:txBody>
          <a:bodyPr/>
          <a:lstStyle/>
          <a:p>
            <a:pPr>
              <a:defRPr/>
            </a:pPr>
            <a:r>
              <a:rPr lang="en-US" dirty="0"/>
              <a:t>01/05/2015</a:t>
            </a:r>
            <a:endParaRPr lang="es-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Title 1"/>
          <p:cNvSpPr>
            <a:spLocks noGrp="1"/>
          </p:cNvSpPr>
          <p:nvPr>
            <p:ph type="title"/>
          </p:nvPr>
        </p:nvSpPr>
        <p:spPr>
          <a:xfrm>
            <a:off x="0" y="20638"/>
            <a:ext cx="9144000" cy="1143000"/>
          </a:xfrm>
        </p:spPr>
        <p:txBody>
          <a:bodyPr/>
          <a:lstStyle/>
          <a:p>
            <a:pPr eaLnBrk="1" hangingPunct="1"/>
            <a:r>
              <a:rPr lang="es-US" sz="3000" dirty="0" smtClean="0"/>
              <a:t>¿Quién puede calificar para un Programa </a:t>
            </a:r>
            <a:br>
              <a:rPr lang="es-US" sz="3000" dirty="0" smtClean="0"/>
            </a:br>
            <a:r>
              <a:rPr lang="es-US" sz="3000" dirty="0" smtClean="0"/>
              <a:t>de Ahorros  Medicare?</a:t>
            </a:r>
          </a:p>
        </p:txBody>
      </p:sp>
      <p:graphicFrame>
        <p:nvGraphicFramePr>
          <p:cNvPr id="69673" name="Group 41" descr="Si califica para el programa de Beneficiario Calificado de Medicare (QMB), recibirá ayuda para pagar las primas, los deducibles, coseguros y copagos de la Parte A y la Parte B. Para calificar para QMB debe ser elegible para Medicare Parte A y tener un ingreso que no supere el 100 % del nivel federal de pobreza (FPL). Esto entrará en vigencia el primer mes después del mes en que se apruebe la elegibilidad para el QMB. La elegibilidad no es retroactiva. &#10;Para calificar para el programa de Beneficiarios Medicare de Bajo Ingreso (SLMB), debe ser elegible para Medicare Parte A y tener un ingreso que sea al menos el 100 %, pero que no exceda el 120 %, del FPL. Si califica para SLMB, recibirá ayuda para pagar la prima de la Parte B.&#10;Para calificar para el programa de Individuo Calificado (QI), debe ser elegible para Medicare Parte A y tener un ingreso que no supere el 135% del FPL. &#10;Para calificar para el programa de Individuos Incapacitados y Empleados Calificados, debe tener derecho a Medicare Parte A debido a la pérdida de la Parte A basada en incapacidad por ingresos que se excedían del trabajo sustancial y lucrativo; debe tener un ingreso no mayor al 200 % del FPL y recursos que no superen en dos veces el máximo para la Seguridad de Ingreso Suplementario ($4,000 para una persona, $6,000 para una pareja casada, en 2015); y no debe ser elegible para Medicaid. Si califica, recibirá ayuda para pagar la prima de la Parte A. Si su ingreso está entre el 150 % y el 200 % del FPL, el estado puede pedirle que pague una parte de la prima de Medicare Parte A. &#10;En 2015, los límites de recursos para los programas QMB, SLMB y QI son de $8,780 para una persona sola y de $13,930 para una persona casada que vive con su cónyuge y no tiene otros dependientes. Estos límites de recursos se ajustan el 1 de enero de cada año conforme al cambio en el índice de precios al consumidor desde septiembre del año anterior.&#10;"/>
          <p:cNvGraphicFramePr>
            <a:graphicFrameLocks noGrp="1"/>
          </p:cNvGraphicFramePr>
          <p:nvPr>
            <p:ph idx="1"/>
            <p:extLst>
              <p:ext uri="{D42A27DB-BD31-4B8C-83A1-F6EECF244321}">
                <p14:modId xmlns:p14="http://schemas.microsoft.com/office/powerpoint/2010/main" val="1459212604"/>
              </p:ext>
            </p:extLst>
          </p:nvPr>
        </p:nvGraphicFramePr>
        <p:xfrm>
          <a:off x="228600" y="1066800"/>
          <a:ext cx="8686800" cy="5044440"/>
        </p:xfrm>
        <a:graphic>
          <a:graphicData uri="http://schemas.openxmlformats.org/drawingml/2006/table">
            <a:tbl>
              <a:tblPr firstRow="1"/>
              <a:tblGrid>
                <a:gridCol w="2598738"/>
                <a:gridCol w="1630362"/>
                <a:gridCol w="1870075"/>
                <a:gridCol w="2587625"/>
              </a:tblGrid>
              <a:tr h="4222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US" sz="1800" b="1" i="0" u="none" strike="noStrike" cap="none" normalizeH="0" baseline="0" noProof="0" dirty="0" smtClean="0">
                          <a:ln>
                            <a:noFill/>
                          </a:ln>
                          <a:solidFill>
                            <a:srgbClr val="FFFFFF"/>
                          </a:solidFill>
                          <a:effectLst/>
                          <a:latin typeface="Calibri" pitchFamily="34" charset="0"/>
                          <a:ea typeface="ＭＳ Ｐゴシック" pitchFamily="34" charset="-128"/>
                        </a:rPr>
                        <a:t>Programa de Ahorros Medicare</a:t>
                      </a:r>
                    </a:p>
                  </a:txBody>
                  <a:tcPr marL="87394" marR="873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US" sz="1800" b="1" i="0" u="none" strike="noStrike" cap="none" normalizeH="0" baseline="0" noProof="0" dirty="0" smtClean="0">
                          <a:ln>
                            <a:noFill/>
                          </a:ln>
                          <a:solidFill>
                            <a:srgbClr val="FFFFFF"/>
                          </a:solidFill>
                          <a:effectLst/>
                          <a:latin typeface="Calibri" pitchFamily="34" charset="0"/>
                          <a:ea typeface="ＭＳ Ｐゴシック" pitchFamily="34" charset="-128"/>
                        </a:rPr>
                        <a:t>Límite de ingresos mensuales por persona (2015)</a:t>
                      </a:r>
                    </a:p>
                  </a:txBody>
                  <a:tcPr marL="87394" marR="873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US" sz="1800" b="1" i="0" u="none" strike="noStrike" cap="none" normalizeH="0" baseline="0" noProof="0" dirty="0" smtClean="0">
                          <a:ln>
                            <a:noFill/>
                          </a:ln>
                          <a:solidFill>
                            <a:srgbClr val="FFFFFF"/>
                          </a:solidFill>
                          <a:effectLst/>
                          <a:latin typeface="Calibri" pitchFamily="34" charset="0"/>
                          <a:ea typeface="ＭＳ Ｐゴシック" pitchFamily="34" charset="-128"/>
                        </a:rPr>
                        <a:t>Límite de ingresos mensuales por pareja casada (2015)</a:t>
                      </a:r>
                    </a:p>
                  </a:txBody>
                  <a:tcPr marL="87394" marR="873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US" sz="1800" b="1" i="0" u="none" strike="noStrike" cap="none" normalizeH="0" baseline="0" noProof="0" dirty="0" smtClean="0">
                          <a:ln>
                            <a:noFill/>
                          </a:ln>
                          <a:solidFill>
                            <a:srgbClr val="FFFFFF"/>
                          </a:solidFill>
                          <a:effectLst/>
                          <a:latin typeface="Calibri" pitchFamily="34" charset="0"/>
                          <a:ea typeface="ＭＳ Ｐゴシック" pitchFamily="34" charset="-128"/>
                        </a:rPr>
                        <a:t>Lo ayuda a pagar</a:t>
                      </a:r>
                    </a:p>
                  </a:txBody>
                  <a:tcPr marL="87394" marR="873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7207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US" sz="1700" b="1" i="0" u="none" strike="noStrike" cap="none" normalizeH="0" baseline="0" noProof="0" dirty="0" smtClean="0">
                          <a:ln>
                            <a:noFill/>
                          </a:ln>
                          <a:solidFill>
                            <a:srgbClr val="000000"/>
                          </a:solidFill>
                          <a:effectLst/>
                          <a:latin typeface="Calibri" pitchFamily="34" charset="0"/>
                          <a:ea typeface="ＭＳ Ｐゴシック" pitchFamily="34" charset="-128"/>
                        </a:rPr>
                        <a:t>Beneficiario Calificado de Medicare (QMB)</a:t>
                      </a:r>
                    </a:p>
                  </a:txBody>
                  <a:tcPr marL="87394" marR="873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US" sz="1700" b="0" i="0" u="none" strike="noStrike" cap="none" normalizeH="0" baseline="0" noProof="0" dirty="0" smtClean="0">
                          <a:ln>
                            <a:noFill/>
                          </a:ln>
                          <a:solidFill>
                            <a:srgbClr val="000000"/>
                          </a:solidFill>
                          <a:effectLst/>
                          <a:latin typeface="Calibri" pitchFamily="34" charset="0"/>
                          <a:ea typeface="ＭＳ Ｐゴシック" pitchFamily="34" charset="-128"/>
                        </a:rPr>
                        <a:t>$1,001</a:t>
                      </a:r>
                    </a:p>
                  </a:txBody>
                  <a:tcPr marL="87394" marR="873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US" sz="1700" b="0" i="0" u="none" strike="noStrike" cap="none" normalizeH="0" baseline="0" noProof="0" dirty="0" smtClean="0">
                          <a:ln>
                            <a:noFill/>
                          </a:ln>
                          <a:solidFill>
                            <a:srgbClr val="000000"/>
                          </a:solidFill>
                          <a:effectLst/>
                          <a:latin typeface="Calibri" pitchFamily="34" charset="0"/>
                          <a:ea typeface="ＭＳ Ｐゴシック" pitchFamily="34" charset="-128"/>
                        </a:rPr>
                        <a:t>$1,348</a:t>
                      </a:r>
                    </a:p>
                  </a:txBody>
                  <a:tcPr marL="87394" marR="873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US" sz="1700" b="0" i="0" u="none" strike="noStrike" cap="none" normalizeH="0" baseline="0" noProof="0" dirty="0" smtClean="0">
                          <a:ln>
                            <a:noFill/>
                          </a:ln>
                          <a:solidFill>
                            <a:srgbClr val="000000"/>
                          </a:solidFill>
                          <a:effectLst/>
                          <a:latin typeface="Calibri" pitchFamily="34" charset="0"/>
                          <a:ea typeface="ＭＳ Ｐゴシック" pitchFamily="34" charset="-128"/>
                        </a:rPr>
                        <a:t>Primas de la Parte A y Parte B y otros gastos compartidos (como deducibles, coseguro y copagos)</a:t>
                      </a:r>
                    </a:p>
                  </a:txBody>
                  <a:tcPr marL="87394" marR="873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5032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US" sz="1700" b="1" i="0" u="none" strike="noStrike" cap="none" normalizeH="0" baseline="0" noProof="0" dirty="0" smtClean="0">
                          <a:ln>
                            <a:noFill/>
                          </a:ln>
                          <a:solidFill>
                            <a:srgbClr val="000000"/>
                          </a:solidFill>
                          <a:effectLst/>
                          <a:latin typeface="Calibri" pitchFamily="34" charset="0"/>
                          <a:ea typeface="ＭＳ Ｐゴシック" pitchFamily="34" charset="-128"/>
                        </a:rPr>
                        <a:t>Beneficiarios Medicare de Bajo Ingreso (SLMB) específicos</a:t>
                      </a:r>
                    </a:p>
                  </a:txBody>
                  <a:tcPr marL="87394" marR="873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US" sz="1700" b="0" i="0" u="none" strike="noStrike" cap="none" normalizeH="0" baseline="0" noProof="0" dirty="0" smtClean="0">
                          <a:ln>
                            <a:noFill/>
                          </a:ln>
                          <a:solidFill>
                            <a:srgbClr val="000000"/>
                          </a:solidFill>
                          <a:effectLst/>
                          <a:latin typeface="Calibri" pitchFamily="34" charset="0"/>
                          <a:ea typeface="ＭＳ Ｐゴシック" pitchFamily="34" charset="-128"/>
                        </a:rPr>
                        <a:t>$1,197</a:t>
                      </a:r>
                    </a:p>
                  </a:txBody>
                  <a:tcPr marL="87394" marR="873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US" sz="1700" b="0" i="0" u="none" strike="noStrike" cap="none" normalizeH="0" baseline="0" noProof="0" dirty="0" smtClean="0">
                          <a:ln>
                            <a:noFill/>
                          </a:ln>
                          <a:solidFill>
                            <a:srgbClr val="000000"/>
                          </a:solidFill>
                          <a:effectLst/>
                          <a:latin typeface="Calibri" pitchFamily="34" charset="0"/>
                          <a:ea typeface="ＭＳ Ｐゴシック" pitchFamily="34" charset="-128"/>
                        </a:rPr>
                        <a:t>$1,613</a:t>
                      </a:r>
                    </a:p>
                  </a:txBody>
                  <a:tcPr marL="87394" marR="873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US" sz="1700" b="0" i="0" u="none" strike="noStrike" cap="none" normalizeH="0" baseline="0" noProof="0" dirty="0" smtClean="0">
                          <a:ln>
                            <a:noFill/>
                          </a:ln>
                          <a:solidFill>
                            <a:srgbClr val="000000"/>
                          </a:solidFill>
                          <a:effectLst/>
                          <a:latin typeface="Calibri" pitchFamily="34" charset="0"/>
                          <a:ea typeface="ＭＳ Ｐゴシック" pitchFamily="34" charset="-128"/>
                        </a:rPr>
                        <a:t>Sólo primas de la Parte B</a:t>
                      </a:r>
                    </a:p>
                  </a:txBody>
                  <a:tcPr marL="87394" marR="873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4572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US" sz="1700" b="1" i="0" u="none" strike="noStrike" cap="none" normalizeH="0" baseline="0" noProof="0" dirty="0" smtClean="0">
                          <a:ln>
                            <a:noFill/>
                          </a:ln>
                          <a:solidFill>
                            <a:srgbClr val="000000"/>
                          </a:solidFill>
                          <a:effectLst/>
                          <a:latin typeface="Calibri" pitchFamily="34" charset="0"/>
                          <a:ea typeface="ＭＳ Ｐゴシック" pitchFamily="34" charset="-128"/>
                        </a:rPr>
                        <a:t>Individuos Calificados (QI)</a:t>
                      </a:r>
                    </a:p>
                  </a:txBody>
                  <a:tcPr marL="87394" marR="873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US" sz="1700" b="0" i="0" u="none" strike="noStrike" cap="none" normalizeH="0" baseline="0" noProof="0" dirty="0" smtClean="0">
                          <a:ln>
                            <a:noFill/>
                          </a:ln>
                          <a:solidFill>
                            <a:srgbClr val="000000"/>
                          </a:solidFill>
                          <a:effectLst/>
                          <a:latin typeface="Calibri" pitchFamily="34" charset="0"/>
                          <a:ea typeface="ＭＳ Ｐゴシック" pitchFamily="34" charset="-128"/>
                        </a:rPr>
                        <a:t>$1,345</a:t>
                      </a:r>
                    </a:p>
                  </a:txBody>
                  <a:tcPr marL="87394" marR="873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US" sz="1700" b="0" i="0" u="none" strike="noStrike" cap="none" normalizeH="0" baseline="0" noProof="0" dirty="0" smtClean="0">
                          <a:ln>
                            <a:noFill/>
                          </a:ln>
                          <a:solidFill>
                            <a:srgbClr val="000000"/>
                          </a:solidFill>
                          <a:effectLst/>
                          <a:latin typeface="Calibri" pitchFamily="34" charset="0"/>
                          <a:ea typeface="ＭＳ Ｐゴシック" pitchFamily="34" charset="-128"/>
                        </a:rPr>
                        <a:t>$1,813</a:t>
                      </a:r>
                    </a:p>
                  </a:txBody>
                  <a:tcPr marL="87394" marR="873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US" sz="1700" b="0" i="0" u="none" strike="noStrike" cap="none" normalizeH="0" baseline="0" noProof="0" dirty="0" smtClean="0">
                          <a:ln>
                            <a:noFill/>
                          </a:ln>
                          <a:solidFill>
                            <a:srgbClr val="000000"/>
                          </a:solidFill>
                          <a:effectLst/>
                          <a:latin typeface="Calibri" pitchFamily="34" charset="0"/>
                          <a:ea typeface="ＭＳ Ｐゴシック" pitchFamily="34" charset="-128"/>
                        </a:rPr>
                        <a:t>Sólo primas de la Parte B</a:t>
                      </a:r>
                    </a:p>
                  </a:txBody>
                  <a:tcPr marL="87394" marR="873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533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US" sz="1700" b="1" i="0" u="none" strike="noStrike" cap="none" normalizeH="0" baseline="0" noProof="0" dirty="0" smtClean="0">
                          <a:ln>
                            <a:noFill/>
                          </a:ln>
                          <a:solidFill>
                            <a:srgbClr val="000000"/>
                          </a:solidFill>
                          <a:effectLst/>
                          <a:latin typeface="Calibri" pitchFamily="34" charset="0"/>
                          <a:ea typeface="ＭＳ Ｐゴシック" pitchFamily="34" charset="-128"/>
                        </a:rPr>
                        <a:t>Individuos Incapacitados y Empleados Calificados (QDWI)</a:t>
                      </a:r>
                    </a:p>
                  </a:txBody>
                  <a:tcPr marL="87394" marR="873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US" sz="1700" b="0" i="0" u="none" strike="noStrike" cap="none" normalizeH="0" baseline="0" noProof="0" dirty="0" smtClean="0">
                          <a:ln>
                            <a:noFill/>
                          </a:ln>
                          <a:solidFill>
                            <a:srgbClr val="000000"/>
                          </a:solidFill>
                          <a:effectLst/>
                          <a:latin typeface="Calibri" pitchFamily="34" charset="0"/>
                          <a:ea typeface="ＭＳ Ｐゴシック" pitchFamily="34" charset="-128"/>
                        </a:rPr>
                        <a:t>$4,009</a:t>
                      </a:r>
                    </a:p>
                  </a:txBody>
                  <a:tcPr marL="87394" marR="873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US" sz="1700" b="0" i="0" u="none" strike="noStrike" cap="none" normalizeH="0" baseline="0" noProof="0" dirty="0" smtClean="0">
                          <a:ln>
                            <a:noFill/>
                          </a:ln>
                          <a:solidFill>
                            <a:srgbClr val="000000"/>
                          </a:solidFill>
                          <a:effectLst/>
                          <a:latin typeface="Calibri" pitchFamily="34" charset="0"/>
                          <a:ea typeface="ＭＳ Ｐゴシック" pitchFamily="34" charset="-128"/>
                        </a:rPr>
                        <a:t>$5,395</a:t>
                      </a:r>
                    </a:p>
                  </a:txBody>
                  <a:tcPr marL="87394" marR="873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US" sz="1700" b="0" i="0" u="none" strike="noStrike" cap="none" normalizeH="0" baseline="0" noProof="0" dirty="0" smtClean="0">
                          <a:ln>
                            <a:noFill/>
                          </a:ln>
                          <a:solidFill>
                            <a:srgbClr val="000000"/>
                          </a:solidFill>
                          <a:effectLst/>
                          <a:latin typeface="Calibri" pitchFamily="34" charset="0"/>
                          <a:ea typeface="ＭＳ Ｐゴシック" pitchFamily="34" charset="-128"/>
                        </a:rPr>
                        <a:t>Sólo primas de la Parte A</a:t>
                      </a:r>
                    </a:p>
                  </a:txBody>
                  <a:tcPr marL="87394" marR="873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bl>
          </a:graphicData>
        </a:graphic>
      </p:graphicFrame>
      <p:sp>
        <p:nvSpPr>
          <p:cNvPr id="9" name="Footer Placeholder 4"/>
          <p:cNvSpPr>
            <a:spLocks noGrp="1"/>
          </p:cNvSpPr>
          <p:nvPr>
            <p:ph type="ftr" sz="quarter" idx="11"/>
          </p:nvPr>
        </p:nvSpPr>
        <p:spPr/>
        <p:txBody>
          <a:bodyPr/>
          <a:lstStyle/>
          <a:p>
            <a:pPr>
              <a:defRPr/>
            </a:pPr>
            <a:r>
              <a:rPr lang="en-US" dirty="0">
                <a:solidFill>
                  <a:schemeClr val="tx1"/>
                </a:solidFill>
              </a:rPr>
              <a:t>Medicaid y el Programa de Seguro Médico para Niños</a:t>
            </a:r>
            <a:endParaRPr lang="es-US" dirty="0">
              <a:solidFill>
                <a:schemeClr val="tx1"/>
              </a:solidFill>
            </a:endParaRPr>
          </a:p>
        </p:txBody>
      </p:sp>
      <p:sp>
        <p:nvSpPr>
          <p:cNvPr id="10" name="Slide Number Placeholder 5"/>
          <p:cNvSpPr>
            <a:spLocks noGrp="1"/>
          </p:cNvSpPr>
          <p:nvPr>
            <p:ph type="sldNum" sz="quarter" idx="12"/>
          </p:nvPr>
        </p:nvSpPr>
        <p:spPr/>
        <p:txBody>
          <a:bodyPr/>
          <a:lstStyle/>
          <a:p>
            <a:pPr>
              <a:defRPr/>
            </a:pPr>
            <a:fld id="{494C4638-CEDC-4168-A326-ABE5DE72DD93}" type="slidenum">
              <a:rPr lang="en-US">
                <a:solidFill>
                  <a:schemeClr val="tx1"/>
                </a:solidFill>
              </a:rPr>
              <a:pPr>
                <a:defRPr/>
              </a:pPr>
              <a:t>29</a:t>
            </a:fld>
            <a:endParaRPr lang="es-US" dirty="0">
              <a:solidFill>
                <a:schemeClr val="tx1"/>
              </a:solidFill>
            </a:endParaRPr>
          </a:p>
        </p:txBody>
      </p:sp>
      <p:sp>
        <p:nvSpPr>
          <p:cNvPr id="3" name="Date Placeholder 2"/>
          <p:cNvSpPr>
            <a:spLocks noGrp="1"/>
          </p:cNvSpPr>
          <p:nvPr>
            <p:ph type="dt" sz="quarter" idx="10"/>
          </p:nvPr>
        </p:nvSpPr>
        <p:spPr/>
        <p:txBody>
          <a:bodyPr/>
          <a:lstStyle/>
          <a:p>
            <a:pPr>
              <a:defRPr/>
            </a:pPr>
            <a:r>
              <a:rPr lang="en-US" dirty="0"/>
              <a:t>01/05/2015</a:t>
            </a:r>
            <a:endParaRPr lang="es-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a:xfrm>
            <a:off x="0" y="34925"/>
            <a:ext cx="9144000" cy="1069975"/>
          </a:xfrm>
        </p:spPr>
        <p:txBody>
          <a:bodyPr/>
          <a:lstStyle/>
          <a:p>
            <a:pPr eaLnBrk="1" hangingPunct="1"/>
            <a:r>
              <a:rPr lang="es-AR" dirty="0" smtClean="0"/>
              <a:t>Lección 1 — Panorama general de Medicaid</a:t>
            </a:r>
            <a:endParaRPr lang="es-US" dirty="0" smtClean="0"/>
          </a:p>
        </p:txBody>
      </p:sp>
      <p:sp>
        <p:nvSpPr>
          <p:cNvPr id="3" name="Content Placeholder 2"/>
          <p:cNvSpPr>
            <a:spLocks noGrp="1"/>
          </p:cNvSpPr>
          <p:nvPr>
            <p:ph idx="1"/>
          </p:nvPr>
        </p:nvSpPr>
        <p:spPr>
          <a:xfrm>
            <a:off x="457200" y="1363663"/>
            <a:ext cx="8229600" cy="4525962"/>
          </a:xfrm>
        </p:spPr>
        <p:txBody>
          <a:bodyPr rtlCol="0">
            <a:normAutofit fontScale="92500" lnSpcReduction="10000"/>
          </a:bodyPr>
          <a:lstStyle/>
          <a:p>
            <a:pPr eaLnBrk="1" fontAlgn="auto" hangingPunct="1">
              <a:spcAft>
                <a:spcPts val="0"/>
              </a:spcAft>
              <a:defRPr/>
            </a:pPr>
            <a:r>
              <a:rPr dirty="0" smtClean="0"/>
              <a:t>¿Qué es Medicaid?</a:t>
            </a:r>
          </a:p>
          <a:p>
            <a:pPr eaLnBrk="1" fontAlgn="auto" hangingPunct="1">
              <a:spcAft>
                <a:spcPts val="0"/>
              </a:spcAft>
              <a:defRPr/>
            </a:pPr>
            <a:r>
              <a:rPr dirty="0" smtClean="0"/>
              <a:t>Administración de Medicaid</a:t>
            </a:r>
          </a:p>
          <a:p>
            <a:pPr eaLnBrk="1" fontAlgn="auto" hangingPunct="1">
              <a:spcAft>
                <a:spcPts val="0"/>
              </a:spcAft>
              <a:defRPr/>
            </a:pPr>
            <a:r>
              <a:rPr dirty="0" smtClean="0"/>
              <a:t>Elegibilidad</a:t>
            </a:r>
          </a:p>
          <a:p>
            <a:pPr eaLnBrk="1" fontAlgn="auto" hangingPunct="1">
              <a:spcAft>
                <a:spcPts val="0"/>
              </a:spcAft>
              <a:defRPr/>
            </a:pPr>
            <a:r>
              <a:rPr dirty="0" smtClean="0"/>
              <a:t>Ampliación de Medicaid</a:t>
            </a:r>
          </a:p>
          <a:p>
            <a:pPr eaLnBrk="1" fontAlgn="auto" hangingPunct="1">
              <a:spcAft>
                <a:spcPts val="0"/>
              </a:spcAft>
              <a:defRPr/>
            </a:pPr>
            <a:r>
              <a:rPr dirty="0" smtClean="0"/>
              <a:t>Inscripción</a:t>
            </a:r>
          </a:p>
          <a:p>
            <a:pPr eaLnBrk="1" fontAlgn="auto" hangingPunct="1">
              <a:spcAft>
                <a:spcPts val="0"/>
              </a:spcAft>
              <a:defRPr/>
            </a:pPr>
            <a:r>
              <a:rPr dirty="0" smtClean="0"/>
              <a:t>Ingreso bruto ajustado modificado (MAGI)</a:t>
            </a:r>
          </a:p>
          <a:p>
            <a:pPr eaLnBrk="1" fontAlgn="auto" hangingPunct="1">
              <a:spcAft>
                <a:spcPts val="0"/>
              </a:spcAft>
              <a:defRPr/>
            </a:pPr>
            <a:r>
              <a:rPr dirty="0" smtClean="0"/>
              <a:t>Cobertura</a:t>
            </a:r>
          </a:p>
          <a:p>
            <a:pPr eaLnBrk="1" fontAlgn="auto" hangingPunct="1">
              <a:spcAft>
                <a:spcPts val="0"/>
              </a:spcAft>
              <a:defRPr/>
            </a:pPr>
            <a:r>
              <a:rPr dirty="0" smtClean="0"/>
              <a:t>Exenciones</a:t>
            </a:r>
          </a:p>
          <a:p>
            <a:pPr eaLnBrk="1" fontAlgn="auto" hangingPunct="1">
              <a:spcAft>
                <a:spcPts val="0"/>
              </a:spcAft>
              <a:defRPr/>
            </a:pPr>
            <a:r>
              <a:rPr dirty="0" smtClean="0"/>
              <a:t>Programas de Ahorros Medicare</a:t>
            </a:r>
            <a:endParaRPr lang="es-US" dirty="0"/>
          </a:p>
          <a:p>
            <a:pPr eaLnBrk="1" fontAlgn="auto" hangingPunct="1">
              <a:spcAft>
                <a:spcPts val="0"/>
              </a:spcAft>
              <a:defRPr/>
            </a:pPr>
            <a:endParaRPr lang="es-US" dirty="0" smtClean="0"/>
          </a:p>
          <a:p>
            <a:pPr eaLnBrk="1" fontAlgn="auto" hangingPunct="1">
              <a:spcAft>
                <a:spcPts val="0"/>
              </a:spcAft>
              <a:defRPr/>
            </a:pPr>
            <a:endParaRPr lang="es-US" dirty="0"/>
          </a:p>
        </p:txBody>
      </p:sp>
      <p:sp>
        <p:nvSpPr>
          <p:cNvPr id="4" name="Footer Placeholder 3"/>
          <p:cNvSpPr>
            <a:spLocks noGrp="1"/>
          </p:cNvSpPr>
          <p:nvPr>
            <p:ph type="ftr" sz="quarter" idx="11"/>
          </p:nvPr>
        </p:nvSpPr>
        <p:spPr/>
        <p:txBody>
          <a:bodyPr/>
          <a:lstStyle/>
          <a:p>
            <a:pPr>
              <a:defRPr/>
            </a:pPr>
            <a:r>
              <a:rPr lang="en-US" dirty="0"/>
              <a:t>Medicaid y el Programa de Seguro Médico para Niños</a:t>
            </a:r>
            <a:endParaRPr lang="es-US" dirty="0"/>
          </a:p>
        </p:txBody>
      </p:sp>
      <p:sp>
        <p:nvSpPr>
          <p:cNvPr id="5" name="Slide Number Placeholder 4"/>
          <p:cNvSpPr>
            <a:spLocks noGrp="1"/>
          </p:cNvSpPr>
          <p:nvPr>
            <p:ph type="sldNum" sz="quarter" idx="12"/>
          </p:nvPr>
        </p:nvSpPr>
        <p:spPr/>
        <p:txBody>
          <a:bodyPr/>
          <a:lstStyle/>
          <a:p>
            <a:pPr>
              <a:defRPr/>
            </a:pPr>
            <a:fld id="{476DE173-FE9F-43F6-9134-C0CF6D19B10F}" type="slidenum">
              <a:rPr lang="en-US"/>
              <a:pPr>
                <a:defRPr/>
              </a:pPr>
              <a:t>3</a:t>
            </a:fld>
            <a:endParaRPr lang="es-US" dirty="0"/>
          </a:p>
        </p:txBody>
      </p:sp>
      <p:sp>
        <p:nvSpPr>
          <p:cNvPr id="6" name="Date Placeholder 5"/>
          <p:cNvSpPr>
            <a:spLocks noGrp="1"/>
          </p:cNvSpPr>
          <p:nvPr>
            <p:ph type="dt" sz="quarter" idx="10"/>
          </p:nvPr>
        </p:nvSpPr>
        <p:spPr/>
        <p:txBody>
          <a:bodyPr/>
          <a:lstStyle/>
          <a:p>
            <a:pPr>
              <a:defRPr/>
            </a:pPr>
            <a:r>
              <a:rPr lang="en-US" dirty="0"/>
              <a:t>01/05/2015</a:t>
            </a:r>
            <a:endParaRPr lang="es-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219200"/>
            <a:ext cx="4419600" cy="4525963"/>
          </a:xfrm>
        </p:spPr>
        <p:txBody>
          <a:bodyPr rtlCol="0">
            <a:normAutofit/>
          </a:bodyPr>
          <a:lstStyle/>
          <a:p>
            <a:pPr marL="0" indent="0" eaLnBrk="1" fontAlgn="auto" hangingPunct="1">
              <a:spcAft>
                <a:spcPts val="0"/>
              </a:spcAft>
              <a:buFont typeface="Wingdings" pitchFamily="2" charset="2"/>
              <a:buNone/>
              <a:defRPr/>
            </a:pPr>
            <a:r>
              <a:rPr lang="en-US" sz="2400" dirty="0" smtClean="0"/>
              <a:t>Si cumple con los requisitos de algún Programa de Ahorros Medicare, automáticamente califica para Ayuda Adicional.</a:t>
            </a:r>
          </a:p>
          <a:p>
            <a:pPr marL="336550" indent="-336550" eaLnBrk="1" fontAlgn="auto" hangingPunct="1">
              <a:spcAft>
                <a:spcPts val="0"/>
              </a:spcAft>
              <a:buFont typeface="Wingdings" pitchFamily="2" charset="2"/>
              <a:buNone/>
              <a:defRPr/>
            </a:pPr>
            <a:r>
              <a:rPr lang="en-US" sz="2400" dirty="0" smtClean="0"/>
              <a:t>a. Verdadero solo para QMB, SLMB y QDWI</a:t>
            </a:r>
            <a:endParaRPr lang="es-US" sz="2400" dirty="0"/>
          </a:p>
          <a:p>
            <a:pPr marL="336550" lvl="1" indent="-336550" eaLnBrk="1" fontAlgn="auto" hangingPunct="1">
              <a:spcAft>
                <a:spcPts val="0"/>
              </a:spcAft>
              <a:buFont typeface="Arial" panose="020B0604020202020204" pitchFamily="34" charset="0"/>
              <a:buNone/>
              <a:defRPr/>
            </a:pPr>
            <a:r>
              <a:rPr lang="en-US" sz="2400" dirty="0"/>
              <a:t>b. Verdadero solo para QMB, SLMB y QI</a:t>
            </a:r>
            <a:endParaRPr lang="es-US" sz="2400" dirty="0"/>
          </a:p>
          <a:p>
            <a:pPr marL="336550" lvl="1" indent="-336550" eaLnBrk="1" fontAlgn="auto" hangingPunct="1">
              <a:spcAft>
                <a:spcPts val="0"/>
              </a:spcAft>
              <a:buFont typeface="Arial" panose="020B0604020202020204" pitchFamily="34" charset="0"/>
              <a:buNone/>
              <a:defRPr/>
            </a:pPr>
            <a:r>
              <a:rPr lang="en-US" sz="2400" dirty="0"/>
              <a:t>c. Verdadero</a:t>
            </a:r>
            <a:endParaRPr lang="es-US" sz="2400" dirty="0"/>
          </a:p>
          <a:p>
            <a:pPr marL="336550" lvl="1" indent="-336550" eaLnBrk="1" fontAlgn="auto" hangingPunct="1">
              <a:spcAft>
                <a:spcPts val="0"/>
              </a:spcAft>
              <a:buFont typeface="Arial" panose="020B0604020202020204" pitchFamily="34" charset="0"/>
              <a:buNone/>
              <a:defRPr/>
            </a:pPr>
            <a:r>
              <a:rPr lang="en-US" sz="2400" dirty="0"/>
              <a:t>d. Falso</a:t>
            </a:r>
            <a:endParaRPr lang="es-US" sz="2400" dirty="0"/>
          </a:p>
          <a:p>
            <a:pPr marL="0" indent="0" eaLnBrk="1" fontAlgn="auto" hangingPunct="1">
              <a:spcAft>
                <a:spcPts val="0"/>
              </a:spcAft>
              <a:buFont typeface="Wingdings" pitchFamily="2" charset="2"/>
              <a:buNone/>
              <a:defRPr/>
            </a:pPr>
            <a:endParaRPr lang="es-US" sz="2400" dirty="0"/>
          </a:p>
        </p:txBody>
      </p:sp>
      <p:sp>
        <p:nvSpPr>
          <p:cNvPr id="71682" name="Title 1"/>
          <p:cNvSpPr>
            <a:spLocks noGrp="1"/>
          </p:cNvSpPr>
          <p:nvPr>
            <p:ph type="title"/>
          </p:nvPr>
        </p:nvSpPr>
        <p:spPr/>
        <p:txBody>
          <a:bodyPr/>
          <a:lstStyle/>
          <a:p>
            <a:pPr eaLnBrk="1" hangingPunct="1"/>
            <a:r>
              <a:rPr lang="es-AR" dirty="0" smtClean="0"/>
              <a:t>Compruebe su conocimiento: pregunta 3</a:t>
            </a:r>
            <a:endParaRPr lang="es-US" dirty="0" smtClean="0"/>
          </a:p>
        </p:txBody>
      </p:sp>
      <p:sp>
        <p:nvSpPr>
          <p:cNvPr id="8" name="Rounded Rectangle 7" descr="Correct answer indicator"/>
          <p:cNvSpPr/>
          <p:nvPr/>
        </p:nvSpPr>
        <p:spPr>
          <a:xfrm>
            <a:off x="381000" y="3581400"/>
            <a:ext cx="3886200" cy="762000"/>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US" dirty="0"/>
          </a:p>
        </p:txBody>
      </p:sp>
      <p:sp>
        <p:nvSpPr>
          <p:cNvPr id="10" name="Footer Placeholder 4"/>
          <p:cNvSpPr>
            <a:spLocks noGrp="1"/>
          </p:cNvSpPr>
          <p:nvPr>
            <p:ph type="ftr" sz="quarter" idx="11"/>
          </p:nvPr>
        </p:nvSpPr>
        <p:spPr/>
        <p:txBody>
          <a:bodyPr/>
          <a:lstStyle/>
          <a:p>
            <a:pPr>
              <a:defRPr/>
            </a:pPr>
            <a:r>
              <a:rPr lang="en-US" dirty="0">
                <a:solidFill>
                  <a:schemeClr val="tx1"/>
                </a:solidFill>
              </a:rPr>
              <a:t>Medicaid y el Programa de Seguro Médico para Niños</a:t>
            </a:r>
            <a:endParaRPr lang="es-US" dirty="0">
              <a:solidFill>
                <a:schemeClr val="tx1"/>
              </a:solidFill>
            </a:endParaRPr>
          </a:p>
        </p:txBody>
      </p:sp>
      <p:sp>
        <p:nvSpPr>
          <p:cNvPr id="11" name="Slide Number Placeholder 5"/>
          <p:cNvSpPr>
            <a:spLocks noGrp="1"/>
          </p:cNvSpPr>
          <p:nvPr>
            <p:ph type="sldNum" sz="quarter" idx="12"/>
          </p:nvPr>
        </p:nvSpPr>
        <p:spPr/>
        <p:txBody>
          <a:bodyPr/>
          <a:lstStyle/>
          <a:p>
            <a:pPr>
              <a:defRPr/>
            </a:pPr>
            <a:fld id="{1FA38526-D7E6-42B8-9303-5AAFF8552CE5}" type="slidenum">
              <a:rPr lang="en-US">
                <a:solidFill>
                  <a:schemeClr val="tx1"/>
                </a:solidFill>
              </a:rPr>
              <a:pPr>
                <a:defRPr/>
              </a:pPr>
              <a:t>30</a:t>
            </a:fld>
            <a:endParaRPr lang="es-US" dirty="0">
              <a:solidFill>
                <a:schemeClr val="tx1"/>
              </a:solidFill>
            </a:endParaRPr>
          </a:p>
        </p:txBody>
      </p:sp>
      <p:sp>
        <p:nvSpPr>
          <p:cNvPr id="4" name="Date Placeholder 3"/>
          <p:cNvSpPr>
            <a:spLocks noGrp="1"/>
          </p:cNvSpPr>
          <p:nvPr>
            <p:ph type="dt" sz="quarter" idx="10"/>
          </p:nvPr>
        </p:nvSpPr>
        <p:spPr/>
        <p:txBody>
          <a:bodyPr/>
          <a:lstStyle/>
          <a:p>
            <a:pPr>
              <a:defRPr/>
            </a:pPr>
            <a:r>
              <a:rPr lang="en-US" dirty="0"/>
              <a:t>01/05/2015</a:t>
            </a:r>
            <a:endParaRPr lang="es-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4925"/>
            <a:ext cx="9144000" cy="1069975"/>
          </a:xfrm>
        </p:spPr>
        <p:txBody>
          <a:bodyPr rtlCol="0">
            <a:normAutofit fontScale="90000"/>
          </a:bodyPr>
          <a:lstStyle/>
          <a:p>
            <a:pPr eaLnBrk="1" fontAlgn="auto" hangingPunct="1">
              <a:spcAft>
                <a:spcPts val="0"/>
              </a:spcAft>
              <a:defRPr/>
            </a:pPr>
            <a:r>
              <a:rPr lang="en-US" sz="4000" dirty="0" smtClean="0"/>
              <a:t>Lección 2 — Panorama general del Programa de Seguro Médico para Niños (CHIP)</a:t>
            </a:r>
            <a:endParaRPr lang="es-US" sz="4000" dirty="0"/>
          </a:p>
        </p:txBody>
      </p:sp>
      <p:sp>
        <p:nvSpPr>
          <p:cNvPr id="3" name="Content Placeholder 2"/>
          <p:cNvSpPr>
            <a:spLocks noGrp="1"/>
          </p:cNvSpPr>
          <p:nvPr>
            <p:ph idx="1"/>
          </p:nvPr>
        </p:nvSpPr>
        <p:spPr>
          <a:xfrm>
            <a:off x="457200" y="1363663"/>
            <a:ext cx="8229600" cy="4525962"/>
          </a:xfrm>
        </p:spPr>
        <p:txBody>
          <a:bodyPr rtlCol="0">
            <a:normAutofit/>
          </a:bodyPr>
          <a:lstStyle/>
          <a:p>
            <a:pPr eaLnBrk="1" fontAlgn="auto" hangingPunct="1">
              <a:spcAft>
                <a:spcPts val="0"/>
              </a:spcAft>
              <a:defRPr/>
            </a:pPr>
            <a:r>
              <a:rPr dirty="0" smtClean="0"/>
              <a:t>¿Qué es CHIP?</a:t>
            </a:r>
            <a:endParaRPr lang="es-US" dirty="0"/>
          </a:p>
          <a:p>
            <a:pPr eaLnBrk="1" fontAlgn="auto" hangingPunct="1">
              <a:spcAft>
                <a:spcPts val="0"/>
              </a:spcAft>
              <a:defRPr/>
            </a:pPr>
            <a:r>
              <a:rPr dirty="0" smtClean="0"/>
              <a:t>Opciones estatales para CHIP</a:t>
            </a:r>
            <a:endParaRPr lang="es-US" dirty="0"/>
          </a:p>
          <a:p>
            <a:pPr eaLnBrk="1" fontAlgn="auto" hangingPunct="1">
              <a:spcAft>
                <a:spcPts val="0"/>
              </a:spcAft>
              <a:defRPr/>
            </a:pPr>
            <a:r>
              <a:rPr dirty="0" smtClean="0"/>
              <a:t>Elegibilidad para CHIP</a:t>
            </a:r>
          </a:p>
          <a:p>
            <a:pPr eaLnBrk="1" fontAlgn="auto" hangingPunct="1">
              <a:spcAft>
                <a:spcPts val="0"/>
              </a:spcAft>
              <a:defRPr/>
            </a:pPr>
            <a:r>
              <a:rPr dirty="0" smtClean="0"/>
              <a:t>Documentos y requisitos</a:t>
            </a:r>
          </a:p>
          <a:p>
            <a:pPr eaLnBrk="1" fontAlgn="auto" hangingPunct="1">
              <a:spcAft>
                <a:spcPts val="0"/>
              </a:spcAft>
              <a:defRPr/>
            </a:pPr>
            <a:r>
              <a:rPr dirty="0" smtClean="0"/>
              <a:t>Autorización y financiación</a:t>
            </a:r>
            <a:endParaRPr lang="es-US" dirty="0"/>
          </a:p>
          <a:p>
            <a:pPr marL="0" indent="0" eaLnBrk="1" fontAlgn="auto" hangingPunct="1">
              <a:spcAft>
                <a:spcPts val="0"/>
              </a:spcAft>
              <a:buFont typeface="Wingdings" pitchFamily="2" charset="2"/>
              <a:buNone/>
              <a:defRPr/>
            </a:pPr>
            <a:endParaRPr lang="es-US" dirty="0"/>
          </a:p>
        </p:txBody>
      </p:sp>
      <p:sp>
        <p:nvSpPr>
          <p:cNvPr id="4" name="Footer Placeholder 3"/>
          <p:cNvSpPr>
            <a:spLocks noGrp="1"/>
          </p:cNvSpPr>
          <p:nvPr>
            <p:ph type="ftr" sz="quarter" idx="11"/>
          </p:nvPr>
        </p:nvSpPr>
        <p:spPr/>
        <p:txBody>
          <a:bodyPr/>
          <a:lstStyle/>
          <a:p>
            <a:pPr>
              <a:defRPr/>
            </a:pPr>
            <a:r>
              <a:rPr lang="en-US" dirty="0"/>
              <a:t>Medicaid y el Programa de Seguro Médico para Niños</a:t>
            </a:r>
            <a:endParaRPr lang="es-US" dirty="0"/>
          </a:p>
        </p:txBody>
      </p:sp>
      <p:sp>
        <p:nvSpPr>
          <p:cNvPr id="5" name="Slide Number Placeholder 4"/>
          <p:cNvSpPr>
            <a:spLocks noGrp="1"/>
          </p:cNvSpPr>
          <p:nvPr>
            <p:ph type="sldNum" sz="quarter" idx="12"/>
          </p:nvPr>
        </p:nvSpPr>
        <p:spPr/>
        <p:txBody>
          <a:bodyPr/>
          <a:lstStyle/>
          <a:p>
            <a:pPr>
              <a:defRPr/>
            </a:pPr>
            <a:fld id="{28D7056C-DAF7-47A6-8D4B-9B7BE69C0507}" type="slidenum">
              <a:rPr lang="en-US"/>
              <a:pPr>
                <a:defRPr/>
              </a:pPr>
              <a:t>31</a:t>
            </a:fld>
            <a:endParaRPr lang="es-US" dirty="0"/>
          </a:p>
        </p:txBody>
      </p:sp>
      <p:sp>
        <p:nvSpPr>
          <p:cNvPr id="6" name="Date Placeholder 5"/>
          <p:cNvSpPr>
            <a:spLocks noGrp="1"/>
          </p:cNvSpPr>
          <p:nvPr>
            <p:ph type="dt" sz="quarter" idx="10"/>
          </p:nvPr>
        </p:nvSpPr>
        <p:spPr/>
        <p:txBody>
          <a:bodyPr/>
          <a:lstStyle/>
          <a:p>
            <a:pPr>
              <a:defRPr/>
            </a:pPr>
            <a:r>
              <a:rPr lang="en-US" dirty="0"/>
              <a:t>01/05/2015</a:t>
            </a:r>
            <a:endParaRPr lang="es-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Title 1"/>
          <p:cNvSpPr>
            <a:spLocks noGrp="1"/>
          </p:cNvSpPr>
          <p:nvPr>
            <p:ph type="title"/>
          </p:nvPr>
        </p:nvSpPr>
        <p:spPr/>
        <p:txBody>
          <a:bodyPr/>
          <a:lstStyle/>
          <a:p>
            <a:pPr eaLnBrk="1" hangingPunct="1"/>
            <a:r>
              <a:rPr lang="es-AR" dirty="0" smtClean="0"/>
              <a:t>¿Qué es el Programa de Seguro</a:t>
            </a:r>
            <a:br>
              <a:rPr lang="es-AR" dirty="0" smtClean="0"/>
            </a:br>
            <a:r>
              <a:rPr lang="es-AR" dirty="0" smtClean="0"/>
              <a:t>Médico para Niños (CHIP)?</a:t>
            </a:r>
          </a:p>
        </p:txBody>
      </p:sp>
      <p:sp>
        <p:nvSpPr>
          <p:cNvPr id="75778" name="Content Placeholder 2"/>
          <p:cNvSpPr txBox="1">
            <a:spLocks/>
          </p:cNvSpPr>
          <p:nvPr/>
        </p:nvSpPr>
        <p:spPr bwMode="auto">
          <a:xfrm>
            <a:off x="457200" y="1524000"/>
            <a:ext cx="8229600" cy="4602163"/>
          </a:xfrm>
          <a:prstGeom prst="rect">
            <a:avLst/>
          </a:prstGeom>
          <a:noFill/>
          <a:ln w="9525">
            <a:noFill/>
            <a:miter lim="800000"/>
            <a:headEnd/>
            <a:tailEnd/>
          </a:ln>
        </p:spPr>
        <p:txBody>
          <a:bodyPr/>
          <a:lstStyle/>
          <a:p>
            <a:pPr marL="342900" indent="-342900" eaLnBrk="0" hangingPunct="0">
              <a:spcBef>
                <a:spcPts val="600"/>
              </a:spcBef>
              <a:buFont typeface="Wingdings" pitchFamily="2" charset="2"/>
              <a:buChar char="§"/>
            </a:pPr>
            <a:r>
              <a:rPr lang="es-AR" sz="3200" dirty="0">
                <a:latin typeface="Calibri" pitchFamily="34" charset="0"/>
              </a:rPr>
              <a:t>Asociación estatal-federal</a:t>
            </a:r>
          </a:p>
          <a:p>
            <a:pPr marL="342900" indent="-342900" eaLnBrk="0" hangingPunct="0">
              <a:spcBef>
                <a:spcPts val="600"/>
              </a:spcBef>
              <a:buFont typeface="Wingdings" pitchFamily="2" charset="2"/>
              <a:buChar char="§"/>
            </a:pPr>
            <a:r>
              <a:rPr lang="es-AR" sz="3200" dirty="0">
                <a:latin typeface="Calibri" pitchFamily="34" charset="0"/>
              </a:rPr>
              <a:t>CMS establece pautas amplias</a:t>
            </a:r>
          </a:p>
          <a:p>
            <a:pPr marL="342900" indent="-342900" eaLnBrk="0" hangingPunct="0">
              <a:spcBef>
                <a:spcPts val="600"/>
              </a:spcBef>
              <a:buFont typeface="Wingdings" pitchFamily="2" charset="2"/>
              <a:buChar char="§"/>
            </a:pPr>
            <a:r>
              <a:rPr lang="es-AR" sz="3200" dirty="0">
                <a:latin typeface="Calibri" pitchFamily="34" charset="0"/>
              </a:rPr>
              <a:t>El gobierno federal proporciona fondos equivalentes</a:t>
            </a:r>
          </a:p>
          <a:p>
            <a:pPr marL="342900" indent="-342900" eaLnBrk="0" hangingPunct="0">
              <a:spcBef>
                <a:spcPts val="600"/>
              </a:spcBef>
              <a:buFont typeface="Wingdings" pitchFamily="2" charset="2"/>
              <a:buChar char="§"/>
            </a:pPr>
            <a:r>
              <a:rPr lang="es-AR" sz="3200" dirty="0">
                <a:latin typeface="Calibri" pitchFamily="34" charset="0"/>
              </a:rPr>
              <a:t>El financiamiento de CHIP normalmente es de 15 puntos porcentuales más que la tasa federal equivalente de Medicaid</a:t>
            </a:r>
          </a:p>
          <a:p>
            <a:pPr marL="342900" indent="-342900" eaLnBrk="0" hangingPunct="0">
              <a:spcBef>
                <a:spcPts val="600"/>
              </a:spcBef>
              <a:buFont typeface="Wingdings" pitchFamily="2" charset="2"/>
              <a:buChar char="§"/>
            </a:pPr>
            <a:r>
              <a:rPr lang="es-AR" sz="3200" dirty="0">
                <a:latin typeface="Calibri" pitchFamily="34" charset="0"/>
              </a:rPr>
              <a:t>Los estados reciben una asignación anual determinada por el estatuto</a:t>
            </a:r>
          </a:p>
        </p:txBody>
      </p:sp>
      <p:sp>
        <p:nvSpPr>
          <p:cNvPr id="11" name="Footer Placeholder 4"/>
          <p:cNvSpPr>
            <a:spLocks noGrp="1"/>
          </p:cNvSpPr>
          <p:nvPr>
            <p:ph type="ftr" sz="quarter" idx="11"/>
          </p:nvPr>
        </p:nvSpPr>
        <p:spPr/>
        <p:txBody>
          <a:bodyPr/>
          <a:lstStyle/>
          <a:p>
            <a:pPr>
              <a:defRPr/>
            </a:pPr>
            <a:r>
              <a:rPr lang="en-US" dirty="0">
                <a:solidFill>
                  <a:schemeClr val="tx1"/>
                </a:solidFill>
              </a:rPr>
              <a:t>Medicaid y el Programa de Seguro Médico para Niños</a:t>
            </a:r>
            <a:endParaRPr lang="es-US" dirty="0">
              <a:solidFill>
                <a:schemeClr val="tx1"/>
              </a:solidFill>
            </a:endParaRPr>
          </a:p>
        </p:txBody>
      </p:sp>
      <p:sp>
        <p:nvSpPr>
          <p:cNvPr id="12" name="Slide Number Placeholder 5"/>
          <p:cNvSpPr>
            <a:spLocks noGrp="1"/>
          </p:cNvSpPr>
          <p:nvPr>
            <p:ph type="sldNum" sz="quarter" idx="12"/>
          </p:nvPr>
        </p:nvSpPr>
        <p:spPr/>
        <p:txBody>
          <a:bodyPr/>
          <a:lstStyle/>
          <a:p>
            <a:pPr>
              <a:defRPr/>
            </a:pPr>
            <a:fld id="{0201F23A-66B3-4CE0-8B2C-BDFE173E606C}" type="slidenum">
              <a:rPr lang="en-US">
                <a:solidFill>
                  <a:schemeClr val="tx1"/>
                </a:solidFill>
              </a:rPr>
              <a:pPr>
                <a:defRPr/>
              </a:pPr>
              <a:t>32</a:t>
            </a:fld>
            <a:endParaRPr lang="es-US" dirty="0">
              <a:solidFill>
                <a:schemeClr val="tx1"/>
              </a:solidFill>
            </a:endParaRPr>
          </a:p>
        </p:txBody>
      </p:sp>
      <p:sp>
        <p:nvSpPr>
          <p:cNvPr id="2" name="Date Placeholder 1"/>
          <p:cNvSpPr>
            <a:spLocks noGrp="1"/>
          </p:cNvSpPr>
          <p:nvPr>
            <p:ph type="dt" sz="quarter" idx="10"/>
          </p:nvPr>
        </p:nvSpPr>
        <p:spPr/>
        <p:txBody>
          <a:bodyPr/>
          <a:lstStyle/>
          <a:p>
            <a:pPr>
              <a:defRPr/>
            </a:pPr>
            <a:r>
              <a:rPr lang="en-US" dirty="0"/>
              <a:t>01/05/2015</a:t>
            </a:r>
            <a:endParaRPr lang="es-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Title 1"/>
          <p:cNvSpPr>
            <a:spLocks noGrp="1"/>
          </p:cNvSpPr>
          <p:nvPr>
            <p:ph type="title"/>
          </p:nvPr>
        </p:nvSpPr>
        <p:spPr/>
        <p:txBody>
          <a:bodyPr/>
          <a:lstStyle/>
          <a:p>
            <a:pPr eaLnBrk="1" hangingPunct="1"/>
            <a:r>
              <a:rPr lang="es-AR" dirty="0" smtClean="0"/>
              <a:t>Opciones estatales para el Programa de</a:t>
            </a:r>
            <a:br>
              <a:rPr lang="es-AR" dirty="0" smtClean="0"/>
            </a:br>
            <a:r>
              <a:rPr lang="es-AR" dirty="0" smtClean="0"/>
              <a:t>Seguro Médico para Niños (CHIP)</a:t>
            </a:r>
          </a:p>
        </p:txBody>
      </p:sp>
      <p:sp>
        <p:nvSpPr>
          <p:cNvPr id="77826" name="Content Placeholder 2"/>
          <p:cNvSpPr txBox="1">
            <a:spLocks/>
          </p:cNvSpPr>
          <p:nvPr/>
        </p:nvSpPr>
        <p:spPr bwMode="auto">
          <a:xfrm>
            <a:off x="381000" y="1371600"/>
            <a:ext cx="8229600" cy="4602163"/>
          </a:xfrm>
          <a:prstGeom prst="rect">
            <a:avLst/>
          </a:prstGeom>
          <a:noFill/>
          <a:ln w="9525">
            <a:noFill/>
            <a:miter lim="800000"/>
            <a:headEnd/>
            <a:tailEnd/>
          </a:ln>
        </p:spPr>
        <p:txBody>
          <a:bodyPr/>
          <a:lstStyle/>
          <a:p>
            <a:pPr marL="342900" indent="-342900" eaLnBrk="0" hangingPunct="0">
              <a:spcBef>
                <a:spcPts val="600"/>
              </a:spcBef>
              <a:buFont typeface="Wingdings" pitchFamily="2" charset="2"/>
              <a:buChar char="§"/>
            </a:pPr>
            <a:r>
              <a:rPr lang="es-AR" sz="3200" dirty="0">
                <a:latin typeface="Calibri" pitchFamily="34" charset="0"/>
              </a:rPr>
              <a:t>Los 50 estados, el Distrito de Columbia y los territorios de EE. UU. tienen programas aprobados de CHIP</a:t>
            </a:r>
          </a:p>
          <a:p>
            <a:pPr marL="342900" indent="-342900" eaLnBrk="0" hangingPunct="0">
              <a:spcBef>
                <a:spcPts val="600"/>
              </a:spcBef>
              <a:buFont typeface="Wingdings" pitchFamily="2" charset="2"/>
              <a:buChar char="§"/>
            </a:pPr>
            <a:r>
              <a:rPr lang="es-AR" sz="3200" dirty="0">
                <a:latin typeface="Calibri" pitchFamily="34" charset="0"/>
              </a:rPr>
              <a:t>Los estados pueden diseñar su programa de CHIP en 1 de las 3 maneras</a:t>
            </a:r>
            <a:endParaRPr lang="es-US" sz="3200" dirty="0">
              <a:latin typeface="Calibri" pitchFamily="34" charset="0"/>
            </a:endParaRPr>
          </a:p>
          <a:p>
            <a:pPr marL="801688" lvl="1" indent="-465138" eaLnBrk="0" hangingPunct="0">
              <a:spcBef>
                <a:spcPts val="600"/>
              </a:spcBef>
              <a:buFont typeface="Calibri" pitchFamily="34" charset="0"/>
              <a:buAutoNum type="arabicPeriod"/>
            </a:pPr>
            <a:r>
              <a:rPr lang="es-AR" sz="2800" dirty="0">
                <a:latin typeface="Calibri" pitchFamily="34" charset="0"/>
              </a:rPr>
              <a:t>Ampliación de Medicaid (8 estados, el Distrito de Columbia y 5 territorios)</a:t>
            </a:r>
          </a:p>
          <a:p>
            <a:pPr marL="801688" lvl="1" indent="-465138" eaLnBrk="0" hangingPunct="0">
              <a:spcBef>
                <a:spcPts val="600"/>
              </a:spcBef>
              <a:buFont typeface="Calibri" pitchFamily="34" charset="0"/>
              <a:buAutoNum type="arabicPeriod"/>
            </a:pPr>
            <a:r>
              <a:rPr lang="es-AR" sz="2800" dirty="0">
                <a:latin typeface="Calibri" pitchFamily="34" charset="0"/>
              </a:rPr>
              <a:t>Programa de Seguro Médico para Niños Individual (13 estados)</a:t>
            </a:r>
          </a:p>
          <a:p>
            <a:pPr marL="801688" lvl="1" indent="-465138" eaLnBrk="0" hangingPunct="0">
              <a:spcBef>
                <a:spcPts val="600"/>
              </a:spcBef>
              <a:buFont typeface="Calibri" pitchFamily="34" charset="0"/>
              <a:buAutoNum type="arabicPeriod"/>
            </a:pPr>
            <a:r>
              <a:rPr lang="es-AR" sz="2800" dirty="0">
                <a:latin typeface="Calibri" pitchFamily="34" charset="0"/>
              </a:rPr>
              <a:t>Combinación de los 2 enfoques (29 estados)</a:t>
            </a:r>
            <a:endParaRPr lang="es-US" sz="2800" dirty="0">
              <a:latin typeface="Calibri" pitchFamily="34" charset="0"/>
            </a:endParaRPr>
          </a:p>
        </p:txBody>
      </p:sp>
      <p:sp>
        <p:nvSpPr>
          <p:cNvPr id="11" name="Footer Placeholder 4"/>
          <p:cNvSpPr>
            <a:spLocks noGrp="1"/>
          </p:cNvSpPr>
          <p:nvPr>
            <p:ph type="ftr" sz="quarter" idx="11"/>
          </p:nvPr>
        </p:nvSpPr>
        <p:spPr/>
        <p:txBody>
          <a:bodyPr/>
          <a:lstStyle/>
          <a:p>
            <a:pPr>
              <a:defRPr/>
            </a:pPr>
            <a:r>
              <a:rPr lang="en-US" dirty="0">
                <a:solidFill>
                  <a:schemeClr val="tx1"/>
                </a:solidFill>
              </a:rPr>
              <a:t>Medicaid y el Programa de Seguro Médico para Niños</a:t>
            </a:r>
            <a:endParaRPr lang="es-US" dirty="0">
              <a:solidFill>
                <a:schemeClr val="tx1"/>
              </a:solidFill>
            </a:endParaRPr>
          </a:p>
        </p:txBody>
      </p:sp>
      <p:sp>
        <p:nvSpPr>
          <p:cNvPr id="12" name="Slide Number Placeholder 5"/>
          <p:cNvSpPr>
            <a:spLocks noGrp="1"/>
          </p:cNvSpPr>
          <p:nvPr>
            <p:ph type="sldNum" sz="quarter" idx="12"/>
          </p:nvPr>
        </p:nvSpPr>
        <p:spPr/>
        <p:txBody>
          <a:bodyPr/>
          <a:lstStyle/>
          <a:p>
            <a:pPr>
              <a:defRPr/>
            </a:pPr>
            <a:fld id="{ABC1F374-8D72-41E1-BDEA-6A2E63B02D9B}" type="slidenum">
              <a:rPr lang="en-US">
                <a:solidFill>
                  <a:schemeClr val="tx1"/>
                </a:solidFill>
              </a:rPr>
              <a:pPr>
                <a:defRPr/>
              </a:pPr>
              <a:t>33</a:t>
            </a:fld>
            <a:endParaRPr lang="es-US" dirty="0">
              <a:solidFill>
                <a:schemeClr val="tx1"/>
              </a:solidFill>
            </a:endParaRPr>
          </a:p>
        </p:txBody>
      </p:sp>
      <p:sp>
        <p:nvSpPr>
          <p:cNvPr id="2" name="Date Placeholder 1"/>
          <p:cNvSpPr>
            <a:spLocks noGrp="1"/>
          </p:cNvSpPr>
          <p:nvPr>
            <p:ph type="dt" sz="quarter" idx="10"/>
          </p:nvPr>
        </p:nvSpPr>
        <p:spPr/>
        <p:txBody>
          <a:bodyPr/>
          <a:lstStyle/>
          <a:p>
            <a:pPr>
              <a:defRPr/>
            </a:pPr>
            <a:r>
              <a:rPr lang="en-US" dirty="0"/>
              <a:t>01/05/2015</a:t>
            </a:r>
            <a:endParaRPr lang="es-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Title 1"/>
          <p:cNvSpPr>
            <a:spLocks noGrp="1"/>
          </p:cNvSpPr>
          <p:nvPr>
            <p:ph type="title"/>
          </p:nvPr>
        </p:nvSpPr>
        <p:spPr/>
        <p:txBody>
          <a:bodyPr/>
          <a:lstStyle/>
          <a:p>
            <a:pPr eaLnBrk="1" hangingPunct="1"/>
            <a:r>
              <a:rPr lang="es-AR" dirty="0" smtClean="0"/>
              <a:t>Elegibilidad para el Programa de</a:t>
            </a:r>
            <a:br>
              <a:rPr lang="es-AR" dirty="0" smtClean="0"/>
            </a:br>
            <a:r>
              <a:rPr lang="es-AR" dirty="0" smtClean="0"/>
              <a:t>Seguro Médico para Niños (CHIP)</a:t>
            </a:r>
          </a:p>
        </p:txBody>
      </p:sp>
      <p:sp>
        <p:nvSpPr>
          <p:cNvPr id="79874" name="Content Placeholder 2"/>
          <p:cNvSpPr txBox="1">
            <a:spLocks/>
          </p:cNvSpPr>
          <p:nvPr/>
        </p:nvSpPr>
        <p:spPr bwMode="auto">
          <a:xfrm>
            <a:off x="457200" y="1371600"/>
            <a:ext cx="8229600" cy="4602163"/>
          </a:xfrm>
          <a:prstGeom prst="rect">
            <a:avLst/>
          </a:prstGeom>
          <a:noFill/>
          <a:ln w="9525">
            <a:noFill/>
            <a:miter lim="800000"/>
            <a:headEnd/>
            <a:tailEnd/>
          </a:ln>
        </p:spPr>
        <p:txBody>
          <a:bodyPr/>
          <a:lstStyle/>
          <a:p>
            <a:pPr marL="342900" indent="-342900" eaLnBrk="0" hangingPunct="0">
              <a:spcBef>
                <a:spcPts val="600"/>
              </a:spcBef>
              <a:buFont typeface="Wingdings" pitchFamily="2" charset="2"/>
              <a:buChar char="§"/>
            </a:pPr>
            <a:r>
              <a:rPr lang="en-US" sz="2800" dirty="0">
                <a:latin typeface="Calibri" pitchFamily="34" charset="0"/>
              </a:rPr>
              <a:t>Para ser elegible para CHIP, usted debe</a:t>
            </a:r>
          </a:p>
          <a:p>
            <a:pPr marL="742950" lvl="1" indent="-285750" eaLnBrk="0" hangingPunct="0">
              <a:spcBef>
                <a:spcPts val="600"/>
              </a:spcBef>
              <a:buFont typeface="Arial" charset="0"/>
              <a:buChar char="•"/>
            </a:pPr>
            <a:r>
              <a:rPr lang="en-US" sz="2600" dirty="0">
                <a:latin typeface="Calibri" pitchFamily="34" charset="0"/>
              </a:rPr>
              <a:t>Tener menos de 19</a:t>
            </a:r>
            <a:endParaRPr lang="es-US" sz="2600" dirty="0">
              <a:latin typeface="Calibri" pitchFamily="34" charset="0"/>
            </a:endParaRPr>
          </a:p>
          <a:p>
            <a:pPr marL="742950" lvl="1" indent="-285750" eaLnBrk="0" hangingPunct="0">
              <a:spcBef>
                <a:spcPts val="600"/>
              </a:spcBef>
              <a:buFont typeface="Arial" charset="0"/>
              <a:buChar char="•"/>
            </a:pPr>
            <a:r>
              <a:rPr lang="en-US" sz="2600" dirty="0">
                <a:latin typeface="Calibri" pitchFamily="34" charset="0"/>
              </a:rPr>
              <a:t>Tener un ingreso de hasta 200% del nivel federal de pobreza (FPL) o un ingreso de 50 puntos porcentuales más que Medicaid a partir del 1 de junio de 1997</a:t>
            </a:r>
          </a:p>
          <a:p>
            <a:pPr marL="342900" indent="-342900" eaLnBrk="0" hangingPunct="0">
              <a:spcBef>
                <a:spcPts val="600"/>
              </a:spcBef>
              <a:buFont typeface="Wingdings" pitchFamily="2" charset="2"/>
              <a:buChar char="§"/>
            </a:pPr>
            <a:r>
              <a:rPr lang="en-US" sz="2800" dirty="0">
                <a:latin typeface="Calibri" pitchFamily="34" charset="0"/>
              </a:rPr>
              <a:t>Muchos estados tienen límites más elevados</a:t>
            </a:r>
          </a:p>
          <a:p>
            <a:pPr marL="742950" lvl="1" indent="-285750" eaLnBrk="0" hangingPunct="0">
              <a:spcBef>
                <a:spcPts val="600"/>
              </a:spcBef>
              <a:buFont typeface="Arial" charset="0"/>
              <a:buChar char="•"/>
            </a:pPr>
            <a:r>
              <a:rPr lang="en-US" sz="2600" dirty="0">
                <a:latin typeface="Calibri" pitchFamily="34" charset="0"/>
              </a:rPr>
              <a:t>46 estados y el DC cubren a niños con hasta 200% del FPL y más</a:t>
            </a:r>
          </a:p>
          <a:p>
            <a:pPr marL="742950" lvl="1" indent="-285750" eaLnBrk="0" hangingPunct="0">
              <a:spcBef>
                <a:spcPts val="600"/>
              </a:spcBef>
              <a:buFont typeface="Arial" charset="0"/>
              <a:buChar char="•"/>
            </a:pPr>
            <a:r>
              <a:rPr lang="en-US" sz="2600" dirty="0">
                <a:latin typeface="Calibri" pitchFamily="34" charset="0"/>
              </a:rPr>
              <a:t>24 de esos estados cubren a niños con 250% del FPL o más</a:t>
            </a:r>
            <a:endParaRPr lang="es-US" sz="2600" dirty="0">
              <a:latin typeface="Calibri" pitchFamily="34" charset="0"/>
            </a:endParaRPr>
          </a:p>
          <a:p>
            <a:pPr marL="342900" indent="-342900" eaLnBrk="0" hangingPunct="0">
              <a:spcBef>
                <a:spcPts val="600"/>
              </a:spcBef>
              <a:buFont typeface="Wingdings" pitchFamily="2" charset="2"/>
              <a:buChar char="§"/>
            </a:pPr>
            <a:r>
              <a:rPr lang="en-US" sz="2800" dirty="0">
                <a:latin typeface="Calibri" pitchFamily="34" charset="0"/>
              </a:rPr>
              <a:t>Los estados pueden agregar criterios de elegibilidad</a:t>
            </a:r>
          </a:p>
        </p:txBody>
      </p:sp>
      <p:sp>
        <p:nvSpPr>
          <p:cNvPr id="11" name="Footer Placeholder 4"/>
          <p:cNvSpPr>
            <a:spLocks noGrp="1"/>
          </p:cNvSpPr>
          <p:nvPr>
            <p:ph type="ftr" sz="quarter" idx="11"/>
          </p:nvPr>
        </p:nvSpPr>
        <p:spPr/>
        <p:txBody>
          <a:bodyPr/>
          <a:lstStyle/>
          <a:p>
            <a:pPr>
              <a:defRPr/>
            </a:pPr>
            <a:r>
              <a:rPr lang="en-US" dirty="0">
                <a:solidFill>
                  <a:schemeClr val="tx1"/>
                </a:solidFill>
              </a:rPr>
              <a:t>Medicaid y el Programa de Seguro Médico para Niños</a:t>
            </a:r>
            <a:endParaRPr lang="es-US" dirty="0">
              <a:solidFill>
                <a:schemeClr val="tx1"/>
              </a:solidFill>
            </a:endParaRPr>
          </a:p>
        </p:txBody>
      </p:sp>
      <p:sp>
        <p:nvSpPr>
          <p:cNvPr id="12" name="Slide Number Placeholder 5"/>
          <p:cNvSpPr>
            <a:spLocks noGrp="1"/>
          </p:cNvSpPr>
          <p:nvPr>
            <p:ph type="sldNum" sz="quarter" idx="12"/>
          </p:nvPr>
        </p:nvSpPr>
        <p:spPr/>
        <p:txBody>
          <a:bodyPr/>
          <a:lstStyle/>
          <a:p>
            <a:pPr>
              <a:defRPr/>
            </a:pPr>
            <a:fld id="{2E15B3C3-66A6-41B5-A4A2-CDDBD1CE8EC1}" type="slidenum">
              <a:rPr lang="en-US">
                <a:solidFill>
                  <a:schemeClr val="tx1"/>
                </a:solidFill>
              </a:rPr>
              <a:pPr>
                <a:defRPr/>
              </a:pPr>
              <a:t>34</a:t>
            </a:fld>
            <a:endParaRPr lang="es-US" dirty="0">
              <a:solidFill>
                <a:schemeClr val="tx1"/>
              </a:solidFill>
            </a:endParaRPr>
          </a:p>
        </p:txBody>
      </p:sp>
      <p:sp>
        <p:nvSpPr>
          <p:cNvPr id="2" name="Date Placeholder 1"/>
          <p:cNvSpPr>
            <a:spLocks noGrp="1"/>
          </p:cNvSpPr>
          <p:nvPr>
            <p:ph type="dt" sz="quarter" idx="10"/>
          </p:nvPr>
        </p:nvSpPr>
        <p:spPr/>
        <p:txBody>
          <a:bodyPr/>
          <a:lstStyle/>
          <a:p>
            <a:pPr>
              <a:defRPr/>
            </a:pPr>
            <a:r>
              <a:rPr lang="en-US" dirty="0"/>
              <a:t>01/05/2015</a:t>
            </a:r>
            <a:endParaRPr lang="es-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Title 1"/>
          <p:cNvSpPr>
            <a:spLocks noGrp="1"/>
          </p:cNvSpPr>
          <p:nvPr>
            <p:ph type="title"/>
          </p:nvPr>
        </p:nvSpPr>
        <p:spPr/>
        <p:txBody>
          <a:bodyPr/>
          <a:lstStyle/>
          <a:p>
            <a:pPr eaLnBrk="1" hangingPunct="1"/>
            <a:r>
              <a:rPr lang="es-AR" dirty="0" smtClean="0"/>
              <a:t>Restricciones sobre la elegibilidad</a:t>
            </a:r>
            <a:endParaRPr lang="es-US" dirty="0" smtClean="0">
              <a:ea typeface="ＭＳ Ｐゴシック" pitchFamily="34" charset="-128"/>
            </a:endParaRPr>
          </a:p>
        </p:txBody>
      </p:sp>
      <p:sp>
        <p:nvSpPr>
          <p:cNvPr id="9" name="Footer Placeholder 4"/>
          <p:cNvSpPr>
            <a:spLocks noGrp="1"/>
          </p:cNvSpPr>
          <p:nvPr>
            <p:ph type="ftr" sz="quarter" idx="11"/>
          </p:nvPr>
        </p:nvSpPr>
        <p:spPr/>
        <p:txBody>
          <a:bodyPr/>
          <a:lstStyle/>
          <a:p>
            <a:pPr>
              <a:defRPr/>
            </a:pPr>
            <a:r>
              <a:rPr lang="en-US" dirty="0">
                <a:solidFill>
                  <a:schemeClr val="tx1"/>
                </a:solidFill>
              </a:rPr>
              <a:t>Medicaid y el Programa de Seguro Médico para Niños</a:t>
            </a:r>
            <a:endParaRPr lang="es-US" dirty="0">
              <a:solidFill>
                <a:schemeClr val="tx1"/>
              </a:solidFill>
            </a:endParaRPr>
          </a:p>
        </p:txBody>
      </p:sp>
      <p:sp>
        <p:nvSpPr>
          <p:cNvPr id="11" name="Slide Number Placeholder 5"/>
          <p:cNvSpPr>
            <a:spLocks noGrp="1"/>
          </p:cNvSpPr>
          <p:nvPr>
            <p:ph type="sldNum" sz="quarter" idx="12"/>
          </p:nvPr>
        </p:nvSpPr>
        <p:spPr/>
        <p:txBody>
          <a:bodyPr/>
          <a:lstStyle/>
          <a:p>
            <a:pPr>
              <a:defRPr/>
            </a:pPr>
            <a:fld id="{8D1B879A-447F-40FF-B874-E59BDD43C786}" type="slidenum">
              <a:rPr lang="en-US">
                <a:solidFill>
                  <a:schemeClr val="tx1"/>
                </a:solidFill>
              </a:rPr>
              <a:pPr>
                <a:defRPr/>
              </a:pPr>
              <a:t>35</a:t>
            </a:fld>
            <a:endParaRPr lang="es-US" dirty="0">
              <a:solidFill>
                <a:schemeClr val="tx1"/>
              </a:solidFill>
            </a:endParaRPr>
          </a:p>
        </p:txBody>
      </p:sp>
      <p:sp>
        <p:nvSpPr>
          <p:cNvPr id="81924" name="Content Placeholder 2"/>
          <p:cNvSpPr txBox="1">
            <a:spLocks/>
          </p:cNvSpPr>
          <p:nvPr/>
        </p:nvSpPr>
        <p:spPr bwMode="auto">
          <a:xfrm>
            <a:off x="457200" y="1524000"/>
            <a:ext cx="8229600" cy="4602163"/>
          </a:xfrm>
          <a:prstGeom prst="rect">
            <a:avLst/>
          </a:prstGeom>
          <a:noFill/>
          <a:ln w="9525">
            <a:noFill/>
            <a:miter lim="800000"/>
            <a:headEnd/>
            <a:tailEnd/>
          </a:ln>
        </p:spPr>
        <p:txBody>
          <a:bodyPr/>
          <a:lstStyle/>
          <a:p>
            <a:pPr marL="342900" indent="-342900" eaLnBrk="0" hangingPunct="0">
              <a:spcBef>
                <a:spcPts val="600"/>
              </a:spcBef>
              <a:buFont typeface="Wingdings" pitchFamily="2" charset="2"/>
              <a:buChar char="§"/>
            </a:pPr>
            <a:r>
              <a:rPr lang="es-AR" sz="3200" dirty="0">
                <a:latin typeface="Calibri" pitchFamily="34" charset="0"/>
              </a:rPr>
              <a:t>Hijos/as de empleados públicos (opción estatal)</a:t>
            </a:r>
          </a:p>
          <a:p>
            <a:pPr marL="342900" indent="-342900" eaLnBrk="0" hangingPunct="0">
              <a:spcBef>
                <a:spcPts val="600"/>
              </a:spcBef>
              <a:buFont typeface="Wingdings" pitchFamily="2" charset="2"/>
              <a:buChar char="§"/>
            </a:pPr>
            <a:r>
              <a:rPr lang="es-AR" sz="3200" dirty="0">
                <a:latin typeface="Calibri" pitchFamily="34" charset="0"/>
              </a:rPr>
              <a:t>Internos de instituciones públicas</a:t>
            </a:r>
          </a:p>
          <a:p>
            <a:pPr marL="342900" indent="-342900" eaLnBrk="0" hangingPunct="0">
              <a:spcBef>
                <a:spcPts val="600"/>
              </a:spcBef>
              <a:buFont typeface="Wingdings" pitchFamily="2" charset="2"/>
              <a:buChar char="§"/>
            </a:pPr>
            <a:r>
              <a:rPr lang="es-AR" sz="3200" dirty="0">
                <a:latin typeface="Calibri" pitchFamily="34" charset="0"/>
              </a:rPr>
              <a:t>Algunas personas sin ciudadanía</a:t>
            </a:r>
          </a:p>
        </p:txBody>
      </p:sp>
      <p:sp>
        <p:nvSpPr>
          <p:cNvPr id="2" name="Date Placeholder 1"/>
          <p:cNvSpPr>
            <a:spLocks noGrp="1"/>
          </p:cNvSpPr>
          <p:nvPr>
            <p:ph type="dt" sz="quarter" idx="10"/>
          </p:nvPr>
        </p:nvSpPr>
        <p:spPr/>
        <p:txBody>
          <a:bodyPr/>
          <a:lstStyle/>
          <a:p>
            <a:pPr>
              <a:defRPr/>
            </a:pPr>
            <a:r>
              <a:rPr lang="en-US" dirty="0"/>
              <a:t>01/05/2015</a:t>
            </a:r>
            <a:endParaRPr lang="es-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Title 1"/>
          <p:cNvSpPr>
            <a:spLocks noGrp="1"/>
          </p:cNvSpPr>
          <p:nvPr>
            <p:ph type="title"/>
          </p:nvPr>
        </p:nvSpPr>
        <p:spPr/>
        <p:txBody>
          <a:bodyPr/>
          <a:lstStyle/>
          <a:p>
            <a:pPr eaLnBrk="1" hangingPunct="1"/>
            <a:r>
              <a:rPr lang="es-AR" dirty="0" smtClean="0"/>
              <a:t>Requisitos de documentación</a:t>
            </a:r>
            <a:endParaRPr lang="es-US" dirty="0" smtClean="0">
              <a:ea typeface="ＭＳ Ｐゴシック" pitchFamily="34" charset="-128"/>
            </a:endParaRPr>
          </a:p>
        </p:txBody>
      </p:sp>
      <p:sp>
        <p:nvSpPr>
          <p:cNvPr id="83970" name="Content Placeholder 2"/>
          <p:cNvSpPr txBox="1">
            <a:spLocks/>
          </p:cNvSpPr>
          <p:nvPr/>
        </p:nvSpPr>
        <p:spPr bwMode="auto">
          <a:xfrm>
            <a:off x="381000" y="1220788"/>
            <a:ext cx="8763000" cy="5029200"/>
          </a:xfrm>
          <a:prstGeom prst="rect">
            <a:avLst/>
          </a:prstGeom>
          <a:noFill/>
          <a:ln w="9525">
            <a:noFill/>
            <a:miter lim="800000"/>
            <a:headEnd/>
            <a:tailEnd/>
          </a:ln>
        </p:spPr>
        <p:txBody>
          <a:bodyPr/>
          <a:lstStyle/>
          <a:p>
            <a:pPr marL="346075" indent="-346075" eaLnBrk="0" hangingPunct="0">
              <a:spcBef>
                <a:spcPts val="600"/>
              </a:spcBef>
              <a:buFont typeface="Wingdings" pitchFamily="2" charset="2"/>
              <a:buChar char="§"/>
            </a:pPr>
            <a:r>
              <a:rPr lang="es-AR" sz="3000" dirty="0">
                <a:latin typeface="Calibri" pitchFamily="34" charset="0"/>
              </a:rPr>
              <a:t>Ciudadanos estadounidenses</a:t>
            </a:r>
          </a:p>
          <a:p>
            <a:pPr marL="746125" lvl="1" indent="-346075" eaLnBrk="0" hangingPunct="0">
              <a:spcBef>
                <a:spcPts val="600"/>
              </a:spcBef>
              <a:buFont typeface="Arial" charset="0"/>
              <a:buChar char="•"/>
            </a:pPr>
            <a:r>
              <a:rPr lang="es-AR" sz="2600" dirty="0">
                <a:latin typeface="Calibri" pitchFamily="34" charset="0"/>
              </a:rPr>
              <a:t>Deben presentar pruebas documentales satisfactorias</a:t>
            </a:r>
          </a:p>
          <a:p>
            <a:pPr marL="746125" lvl="1" indent="-346075" eaLnBrk="0" hangingPunct="0">
              <a:spcBef>
                <a:spcPts val="600"/>
              </a:spcBef>
              <a:buFont typeface="Arial" charset="0"/>
              <a:buChar char="•"/>
            </a:pPr>
            <a:r>
              <a:rPr lang="es-AR" sz="2600" dirty="0">
                <a:latin typeface="Calibri" pitchFamily="34" charset="0"/>
              </a:rPr>
              <a:t>Los miembros de organizaciones tribales y los documentos de inscripción cumplen los requisitos</a:t>
            </a:r>
          </a:p>
          <a:p>
            <a:pPr marL="346075" indent="-346075" eaLnBrk="0" hangingPunct="0">
              <a:spcBef>
                <a:spcPts val="600"/>
              </a:spcBef>
              <a:buFont typeface="Wingdings" pitchFamily="2" charset="2"/>
              <a:buChar char="§"/>
            </a:pPr>
            <a:r>
              <a:rPr lang="es-AR" sz="3000" dirty="0">
                <a:latin typeface="Calibri" pitchFamily="34" charset="0"/>
              </a:rPr>
              <a:t>Niños residentes legalmente y mujeres embarazadas</a:t>
            </a:r>
          </a:p>
          <a:p>
            <a:pPr marL="746125" lvl="1" indent="-346075" eaLnBrk="0" hangingPunct="0">
              <a:spcBef>
                <a:spcPts val="600"/>
              </a:spcBef>
              <a:buFont typeface="Arial" charset="0"/>
              <a:buChar char="•"/>
            </a:pPr>
            <a:r>
              <a:rPr lang="es-AR" sz="2600" dirty="0">
                <a:latin typeface="Calibri" pitchFamily="34" charset="0"/>
              </a:rPr>
              <a:t>Los estados pueden elegir levantar 5 años de prohibición </a:t>
            </a:r>
          </a:p>
          <a:p>
            <a:pPr marL="1146175" lvl="2" indent="-346075" eaLnBrk="0" hangingPunct="0">
              <a:spcBef>
                <a:spcPts val="600"/>
              </a:spcBef>
              <a:buSzPct val="50000"/>
              <a:buFont typeface="Wingdings" pitchFamily="2" charset="2"/>
              <a:buChar char="q"/>
            </a:pPr>
            <a:r>
              <a:rPr lang="es-AR" sz="2600" dirty="0">
                <a:latin typeface="Calibri" pitchFamily="34" charset="0"/>
              </a:rPr>
              <a:t>Se aplican los requisitos de documentación migratoria legal</a:t>
            </a:r>
          </a:p>
          <a:p>
            <a:pPr marL="346075" indent="-346075" eaLnBrk="0" hangingPunct="0">
              <a:spcBef>
                <a:spcPts val="600"/>
              </a:spcBef>
              <a:buFont typeface="Wingdings" pitchFamily="2" charset="2"/>
              <a:buChar char="§"/>
            </a:pPr>
            <a:r>
              <a:rPr lang="es-AR" sz="3000" dirty="0">
                <a:latin typeface="Calibri" pitchFamily="34" charset="0"/>
              </a:rPr>
              <a:t>Las personas inscritas a partir de 2010 pueden usar la concordancia de datos del Seguro Social</a:t>
            </a:r>
            <a:endParaRPr lang="es-US" sz="3000" dirty="0">
              <a:latin typeface="Calibri" pitchFamily="34" charset="0"/>
            </a:endParaRPr>
          </a:p>
        </p:txBody>
      </p:sp>
      <p:sp>
        <p:nvSpPr>
          <p:cNvPr id="22" name="Footer Placeholder 4"/>
          <p:cNvSpPr>
            <a:spLocks noGrp="1"/>
          </p:cNvSpPr>
          <p:nvPr>
            <p:ph type="ftr" sz="quarter" idx="11"/>
          </p:nvPr>
        </p:nvSpPr>
        <p:spPr/>
        <p:txBody>
          <a:bodyPr/>
          <a:lstStyle/>
          <a:p>
            <a:pPr>
              <a:defRPr/>
            </a:pPr>
            <a:r>
              <a:rPr lang="en-US" dirty="0">
                <a:solidFill>
                  <a:schemeClr val="tx1"/>
                </a:solidFill>
              </a:rPr>
              <a:t>Medicaid y el Programa de Seguro Médico para Niños</a:t>
            </a:r>
            <a:endParaRPr lang="es-US" dirty="0">
              <a:solidFill>
                <a:schemeClr val="tx1"/>
              </a:solidFill>
            </a:endParaRPr>
          </a:p>
        </p:txBody>
      </p:sp>
      <p:sp>
        <p:nvSpPr>
          <p:cNvPr id="23" name="Slide Number Placeholder 5"/>
          <p:cNvSpPr>
            <a:spLocks noGrp="1"/>
          </p:cNvSpPr>
          <p:nvPr>
            <p:ph type="sldNum" sz="quarter" idx="12"/>
          </p:nvPr>
        </p:nvSpPr>
        <p:spPr/>
        <p:txBody>
          <a:bodyPr/>
          <a:lstStyle/>
          <a:p>
            <a:pPr>
              <a:defRPr/>
            </a:pPr>
            <a:fld id="{F192DB09-A3B5-41E4-A004-1D14E291B55F}" type="slidenum">
              <a:rPr lang="en-US">
                <a:solidFill>
                  <a:schemeClr val="tx1"/>
                </a:solidFill>
              </a:rPr>
              <a:pPr>
                <a:defRPr/>
              </a:pPr>
              <a:t>36</a:t>
            </a:fld>
            <a:endParaRPr lang="es-US" dirty="0">
              <a:solidFill>
                <a:schemeClr val="tx1"/>
              </a:solidFill>
            </a:endParaRPr>
          </a:p>
        </p:txBody>
      </p:sp>
      <p:sp>
        <p:nvSpPr>
          <p:cNvPr id="2" name="Date Placeholder 1"/>
          <p:cNvSpPr>
            <a:spLocks noGrp="1"/>
          </p:cNvSpPr>
          <p:nvPr>
            <p:ph type="dt" sz="quarter" idx="10"/>
          </p:nvPr>
        </p:nvSpPr>
        <p:spPr/>
        <p:txBody>
          <a:bodyPr/>
          <a:lstStyle/>
          <a:p>
            <a:pPr>
              <a:defRPr/>
            </a:pPr>
            <a:r>
              <a:rPr lang="en-US" dirty="0"/>
              <a:t>01/05/2015</a:t>
            </a:r>
            <a:endParaRPr lang="es-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Title 1"/>
          <p:cNvSpPr>
            <a:spLocks noGrp="1"/>
          </p:cNvSpPr>
          <p:nvPr>
            <p:ph type="title"/>
          </p:nvPr>
        </p:nvSpPr>
        <p:spPr/>
        <p:txBody>
          <a:bodyPr/>
          <a:lstStyle/>
          <a:p>
            <a:pPr eaLnBrk="1" hangingPunct="1"/>
            <a:r>
              <a:rPr lang="es-AR" dirty="0" smtClean="0"/>
              <a:t>Autorización y financiación</a:t>
            </a:r>
            <a:endParaRPr lang="es-US" dirty="0" smtClean="0">
              <a:ea typeface="ＭＳ Ｐゴシック" pitchFamily="34" charset="-128"/>
            </a:endParaRPr>
          </a:p>
        </p:txBody>
      </p:sp>
      <p:sp>
        <p:nvSpPr>
          <p:cNvPr id="86018" name="Content Placeholder 2"/>
          <p:cNvSpPr txBox="1">
            <a:spLocks/>
          </p:cNvSpPr>
          <p:nvPr/>
        </p:nvSpPr>
        <p:spPr bwMode="auto">
          <a:xfrm>
            <a:off x="457200" y="1295400"/>
            <a:ext cx="8229600" cy="4602163"/>
          </a:xfrm>
          <a:prstGeom prst="rect">
            <a:avLst/>
          </a:prstGeom>
          <a:noFill/>
          <a:ln w="9525">
            <a:noFill/>
            <a:miter lim="800000"/>
            <a:headEnd/>
            <a:tailEnd/>
          </a:ln>
        </p:spPr>
        <p:txBody>
          <a:bodyPr/>
          <a:lstStyle/>
          <a:p>
            <a:pPr marL="342900" indent="-342900" eaLnBrk="0" hangingPunct="0">
              <a:spcBef>
                <a:spcPts val="600"/>
              </a:spcBef>
              <a:buFont typeface="Wingdings" pitchFamily="2" charset="2"/>
              <a:buChar char="§"/>
            </a:pPr>
            <a:r>
              <a:rPr lang="es-AR" sz="3000" dirty="0">
                <a:latin typeface="Calibri" pitchFamily="34" charset="0"/>
              </a:rPr>
              <a:t>Ley de Cuidado de Salud de Bajo Precio</a:t>
            </a:r>
            <a:endParaRPr lang="es-US" sz="3000" dirty="0">
              <a:latin typeface="Calibri" pitchFamily="34" charset="0"/>
            </a:endParaRPr>
          </a:p>
          <a:p>
            <a:pPr marL="742950" lvl="1" indent="-285750" eaLnBrk="0" hangingPunct="0">
              <a:spcBef>
                <a:spcPts val="600"/>
              </a:spcBef>
              <a:buFont typeface="Arial" charset="0"/>
              <a:buChar char="•"/>
            </a:pPr>
            <a:r>
              <a:rPr lang="es-AR" sz="2600" dirty="0">
                <a:latin typeface="Calibri" pitchFamily="34" charset="0"/>
              </a:rPr>
              <a:t>El Mantenimiento del Esfuerzo autoriza al Programa de Seguro Médico para Niños (CHIP) hasta 2019</a:t>
            </a:r>
          </a:p>
          <a:p>
            <a:pPr marL="742950" lvl="1" indent="-285750" eaLnBrk="0" hangingPunct="0">
              <a:spcBef>
                <a:spcPts val="600"/>
              </a:spcBef>
              <a:buFont typeface="Arial" charset="0"/>
              <a:buChar char="•"/>
            </a:pPr>
            <a:r>
              <a:rPr lang="es-AR" sz="2600" dirty="0">
                <a:latin typeface="Calibri" pitchFamily="34" charset="0"/>
              </a:rPr>
              <a:t>Aumenta la tasa de equivalencia federal de CHIP en 23 puntos porcentuales en octubre 2015</a:t>
            </a:r>
          </a:p>
          <a:p>
            <a:pPr marL="742950" lvl="1" indent="-285750" eaLnBrk="0" hangingPunct="0">
              <a:spcBef>
                <a:spcPts val="600"/>
              </a:spcBef>
              <a:buFont typeface="Arial" charset="0"/>
              <a:buChar char="•"/>
            </a:pPr>
            <a:r>
              <a:rPr lang="es-AR" sz="2600" dirty="0">
                <a:latin typeface="Calibri" pitchFamily="34" charset="0"/>
              </a:rPr>
              <a:t>Proporciona financiamiento para los esfuerzos de divulgación</a:t>
            </a:r>
          </a:p>
          <a:p>
            <a:pPr marL="342900" indent="-342900" eaLnBrk="0" hangingPunct="0">
              <a:spcBef>
                <a:spcPts val="600"/>
              </a:spcBef>
              <a:buFont typeface="Wingdings" pitchFamily="2" charset="2"/>
              <a:buChar char="§"/>
            </a:pPr>
            <a:r>
              <a:rPr lang="es-AR" sz="3000" dirty="0">
                <a:latin typeface="Calibri" pitchFamily="34" charset="0"/>
              </a:rPr>
              <a:t>Ley de Acceso a Medicare y Reautorización de CHIP de 2015 </a:t>
            </a:r>
            <a:endParaRPr lang="es-US" sz="3000" dirty="0">
              <a:latin typeface="Calibri" pitchFamily="34" charset="0"/>
            </a:endParaRPr>
          </a:p>
          <a:p>
            <a:pPr marL="742950" lvl="1" indent="-285750" eaLnBrk="0" hangingPunct="0">
              <a:spcBef>
                <a:spcPts val="600"/>
              </a:spcBef>
              <a:buFont typeface="Arial" charset="0"/>
              <a:buChar char="•"/>
            </a:pPr>
            <a:r>
              <a:rPr lang="es-AR" sz="2600" dirty="0">
                <a:latin typeface="Calibri" pitchFamily="34" charset="0"/>
              </a:rPr>
              <a:t>Amplía la financiación de CHIP hasta el 30 de </a:t>
            </a:r>
            <a:r>
              <a:rPr lang="es-AR" sz="2600" dirty="0" smtClean="0">
                <a:latin typeface="Calibri" pitchFamily="34" charset="0"/>
              </a:rPr>
              <a:t>septiembre </a:t>
            </a:r>
            <a:r>
              <a:rPr lang="es-AR" sz="2600" dirty="0">
                <a:latin typeface="Calibri" pitchFamily="34" charset="0"/>
              </a:rPr>
              <a:t>de 2017</a:t>
            </a:r>
            <a:endParaRPr lang="es-US" sz="2600" dirty="0">
              <a:latin typeface="Calibri" pitchFamily="34" charset="0"/>
            </a:endParaRPr>
          </a:p>
          <a:p>
            <a:pPr marL="742950" lvl="1" indent="-285750" eaLnBrk="0" hangingPunct="0">
              <a:spcBef>
                <a:spcPts val="600"/>
              </a:spcBef>
              <a:buFont typeface="Arial" charset="0"/>
              <a:buChar char="•"/>
            </a:pPr>
            <a:endParaRPr lang="es-US" sz="2600" dirty="0">
              <a:latin typeface="Calibri" pitchFamily="34" charset="0"/>
            </a:endParaRPr>
          </a:p>
        </p:txBody>
      </p:sp>
      <p:sp>
        <p:nvSpPr>
          <p:cNvPr id="11" name="Footer Placeholder 4"/>
          <p:cNvSpPr>
            <a:spLocks noGrp="1"/>
          </p:cNvSpPr>
          <p:nvPr>
            <p:ph type="ftr" sz="quarter" idx="11"/>
          </p:nvPr>
        </p:nvSpPr>
        <p:spPr/>
        <p:txBody>
          <a:bodyPr/>
          <a:lstStyle/>
          <a:p>
            <a:pPr>
              <a:defRPr/>
            </a:pPr>
            <a:r>
              <a:rPr lang="en-US" dirty="0">
                <a:solidFill>
                  <a:schemeClr val="tx1"/>
                </a:solidFill>
              </a:rPr>
              <a:t>Medicaid y el Programa de Seguro Médico para Niños</a:t>
            </a:r>
            <a:endParaRPr lang="es-US" dirty="0">
              <a:solidFill>
                <a:schemeClr val="tx1"/>
              </a:solidFill>
            </a:endParaRPr>
          </a:p>
        </p:txBody>
      </p:sp>
      <p:sp>
        <p:nvSpPr>
          <p:cNvPr id="12" name="Slide Number Placeholder 5"/>
          <p:cNvSpPr>
            <a:spLocks noGrp="1"/>
          </p:cNvSpPr>
          <p:nvPr>
            <p:ph type="sldNum" sz="quarter" idx="12"/>
          </p:nvPr>
        </p:nvSpPr>
        <p:spPr/>
        <p:txBody>
          <a:bodyPr/>
          <a:lstStyle/>
          <a:p>
            <a:pPr>
              <a:defRPr/>
            </a:pPr>
            <a:fld id="{4D76DA42-0230-4E2D-B5B9-EFD6F05D00C5}" type="slidenum">
              <a:rPr lang="en-US">
                <a:solidFill>
                  <a:schemeClr val="tx1"/>
                </a:solidFill>
              </a:rPr>
              <a:pPr>
                <a:defRPr/>
              </a:pPr>
              <a:t>37</a:t>
            </a:fld>
            <a:endParaRPr lang="es-US" dirty="0">
              <a:solidFill>
                <a:schemeClr val="tx1"/>
              </a:solidFill>
            </a:endParaRPr>
          </a:p>
        </p:txBody>
      </p:sp>
      <p:sp>
        <p:nvSpPr>
          <p:cNvPr id="2" name="Date Placeholder 1"/>
          <p:cNvSpPr>
            <a:spLocks noGrp="1"/>
          </p:cNvSpPr>
          <p:nvPr>
            <p:ph type="dt" sz="quarter" idx="10"/>
          </p:nvPr>
        </p:nvSpPr>
        <p:spPr/>
        <p:txBody>
          <a:bodyPr/>
          <a:lstStyle/>
          <a:p>
            <a:pPr>
              <a:defRPr/>
            </a:pPr>
            <a:r>
              <a:rPr lang="en-US" dirty="0"/>
              <a:t>01/05/2015</a:t>
            </a:r>
            <a:endParaRPr lang="es-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Content Placeholder 2"/>
          <p:cNvSpPr>
            <a:spLocks noGrp="1"/>
          </p:cNvSpPr>
          <p:nvPr>
            <p:ph idx="1"/>
          </p:nvPr>
        </p:nvSpPr>
        <p:spPr>
          <a:xfrm>
            <a:off x="457200" y="1371600"/>
            <a:ext cx="4191000" cy="4525963"/>
          </a:xfrm>
        </p:spPr>
        <p:txBody>
          <a:bodyPr/>
          <a:lstStyle/>
          <a:p>
            <a:pPr marL="0" indent="0" eaLnBrk="1" hangingPunct="1">
              <a:buFont typeface="Wingdings" pitchFamily="2" charset="2"/>
              <a:buNone/>
            </a:pPr>
            <a:r>
              <a:rPr lang="es-AR" dirty="0" smtClean="0"/>
              <a:t>Cada estado puede agregar sus propios criterios de elegibilidad a su programa de seguro médico para niños.</a:t>
            </a:r>
            <a:endParaRPr lang="es-US" dirty="0" smtClean="0"/>
          </a:p>
        </p:txBody>
      </p:sp>
      <p:sp>
        <p:nvSpPr>
          <p:cNvPr id="88066" name="Title 1"/>
          <p:cNvSpPr>
            <a:spLocks noGrp="1"/>
          </p:cNvSpPr>
          <p:nvPr>
            <p:ph type="title"/>
          </p:nvPr>
        </p:nvSpPr>
        <p:spPr/>
        <p:txBody>
          <a:bodyPr/>
          <a:lstStyle/>
          <a:p>
            <a:pPr eaLnBrk="1" hangingPunct="1"/>
            <a:r>
              <a:rPr lang="es-AR" dirty="0" smtClean="0"/>
              <a:t>Compruebe su conocimiento: pregunta 4</a:t>
            </a:r>
            <a:endParaRPr lang="es-US" dirty="0" smtClean="0"/>
          </a:p>
        </p:txBody>
      </p:sp>
      <p:sp>
        <p:nvSpPr>
          <p:cNvPr id="88067" name="TPAnswers" descr="Para quienes tienen Medicare por padecer ESRD y un plan de salud grupal, el plan grupal debe pagar los primeros __ meses.&#10;1. 36&#10;2. 30&#10;3. 24&#10;4. 18&#10;Respuesta: 2. 30 – Esto se llama período de coordinación de 30 meses.&#10;"/>
          <p:cNvSpPr txBox="1">
            <a:spLocks/>
          </p:cNvSpPr>
          <p:nvPr>
            <p:custDataLst>
              <p:tags r:id="rId1"/>
            </p:custDataLst>
          </p:nvPr>
        </p:nvSpPr>
        <p:spPr bwMode="auto">
          <a:xfrm>
            <a:off x="533400" y="4267200"/>
            <a:ext cx="3124200" cy="2898775"/>
          </a:xfrm>
          <a:prstGeom prst="rect">
            <a:avLst/>
          </a:prstGeom>
          <a:noFill/>
          <a:ln w="9525">
            <a:noFill/>
            <a:miter lim="800000"/>
            <a:headEnd/>
            <a:tailEnd/>
          </a:ln>
        </p:spPr>
        <p:txBody>
          <a:bodyPr/>
          <a:lstStyle/>
          <a:p>
            <a:pPr marL="347663" indent="-347663" eaLnBrk="0" hangingPunct="0">
              <a:spcBef>
                <a:spcPct val="20000"/>
              </a:spcBef>
              <a:buFont typeface="Calibri" pitchFamily="34" charset="0"/>
              <a:buAutoNum type="alphaLcPeriod"/>
            </a:pPr>
            <a:r>
              <a:rPr lang="en-US" sz="2800" dirty="0">
                <a:latin typeface="Calibri" pitchFamily="34" charset="0"/>
              </a:rPr>
              <a:t>Verdadero</a:t>
            </a:r>
          </a:p>
          <a:p>
            <a:pPr marL="347663" indent="-347663" eaLnBrk="0" hangingPunct="0">
              <a:spcBef>
                <a:spcPct val="20000"/>
              </a:spcBef>
              <a:buFont typeface="Calibri" pitchFamily="34" charset="0"/>
              <a:buAutoNum type="alphaLcPeriod"/>
            </a:pPr>
            <a:r>
              <a:rPr lang="en-US" sz="2800" dirty="0">
                <a:latin typeface="Calibri" pitchFamily="34" charset="0"/>
              </a:rPr>
              <a:t>Falso</a:t>
            </a:r>
          </a:p>
        </p:txBody>
      </p:sp>
      <p:sp>
        <p:nvSpPr>
          <p:cNvPr id="9" name="Rounded Rectangle 8" descr="Correct answer indicator"/>
          <p:cNvSpPr/>
          <p:nvPr/>
        </p:nvSpPr>
        <p:spPr>
          <a:xfrm>
            <a:off x="533400" y="4305300"/>
            <a:ext cx="2057400" cy="455613"/>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US" dirty="0"/>
          </a:p>
        </p:txBody>
      </p:sp>
      <p:sp>
        <p:nvSpPr>
          <p:cNvPr id="11" name="Footer Placeholder 4"/>
          <p:cNvSpPr>
            <a:spLocks noGrp="1"/>
          </p:cNvSpPr>
          <p:nvPr>
            <p:ph type="ftr" sz="quarter" idx="11"/>
          </p:nvPr>
        </p:nvSpPr>
        <p:spPr/>
        <p:txBody>
          <a:bodyPr/>
          <a:lstStyle/>
          <a:p>
            <a:pPr>
              <a:defRPr/>
            </a:pPr>
            <a:r>
              <a:rPr lang="en-US" dirty="0">
                <a:solidFill>
                  <a:schemeClr val="tx1"/>
                </a:solidFill>
              </a:rPr>
              <a:t>Medicaid y el Programa de Seguro Médico para Niños</a:t>
            </a:r>
            <a:endParaRPr lang="es-US" dirty="0">
              <a:solidFill>
                <a:schemeClr val="tx1"/>
              </a:solidFill>
            </a:endParaRPr>
          </a:p>
        </p:txBody>
      </p:sp>
      <p:sp>
        <p:nvSpPr>
          <p:cNvPr id="12" name="Slide Number Placeholder 5"/>
          <p:cNvSpPr>
            <a:spLocks noGrp="1"/>
          </p:cNvSpPr>
          <p:nvPr>
            <p:ph type="sldNum" sz="quarter" idx="12"/>
          </p:nvPr>
        </p:nvSpPr>
        <p:spPr/>
        <p:txBody>
          <a:bodyPr/>
          <a:lstStyle/>
          <a:p>
            <a:pPr>
              <a:defRPr/>
            </a:pPr>
            <a:fld id="{172CFA43-143B-4AF9-998F-EBB9E00228CB}" type="slidenum">
              <a:rPr lang="en-US">
                <a:solidFill>
                  <a:schemeClr val="tx1"/>
                </a:solidFill>
              </a:rPr>
              <a:pPr>
                <a:defRPr/>
              </a:pPr>
              <a:t>38</a:t>
            </a:fld>
            <a:endParaRPr lang="es-US" dirty="0">
              <a:solidFill>
                <a:schemeClr val="tx1"/>
              </a:solidFill>
            </a:endParaRPr>
          </a:p>
        </p:txBody>
      </p:sp>
      <p:sp>
        <p:nvSpPr>
          <p:cNvPr id="4" name="Date Placeholder 3"/>
          <p:cNvSpPr>
            <a:spLocks noGrp="1"/>
          </p:cNvSpPr>
          <p:nvPr>
            <p:ph type="dt" sz="quarter" idx="10"/>
          </p:nvPr>
        </p:nvSpPr>
        <p:spPr/>
        <p:txBody>
          <a:bodyPr/>
          <a:lstStyle/>
          <a:p>
            <a:pPr>
              <a:defRPr/>
            </a:pPr>
            <a:r>
              <a:rPr lang="en-US" dirty="0"/>
              <a:t>01/05/2015</a:t>
            </a:r>
            <a:endParaRPr lang="es-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Title 4" hidden="1"/>
          <p:cNvSpPr>
            <a:spLocks noGrp="1"/>
          </p:cNvSpPr>
          <p:nvPr>
            <p:ph type="title"/>
          </p:nvPr>
        </p:nvSpPr>
        <p:spPr/>
        <p:txBody>
          <a:bodyPr/>
          <a:lstStyle/>
          <a:p>
            <a:pPr eaLnBrk="1" hangingPunct="1"/>
            <a:r>
              <a:rPr lang="en-US" sz="3200" dirty="0" smtClean="0"/>
              <a:t>Medicare Prescription Drug Coverage Resource Guide</a:t>
            </a:r>
          </a:p>
        </p:txBody>
      </p:sp>
      <p:graphicFrame>
        <p:nvGraphicFramePr>
          <p:cNvPr id="6" name="Content Placeholder 5" descr="Recursos&#10;Productos Medicare&#10;www.medicare.gov&#10;1-800-MEDICARE (1-800-633-4227)&#10;(los usuarios de TTY deben llamar al 1-877-466-2048)&#10;Manual de Beneficios para Recetas Médicas&#10;http://www.cms.gov/Medicare/Prescription-Drug-Coverage/PrescriptionDrugCovContra/&#10;PartDManuals.html&#10;Guía de inscripción y desafiliación del PDP&#10;http://www.cms.gov/Medicare/Eligibility-and-Enrollment/MedicarePresDrugEligEnrol/index.html&#10;Programas Estatales Locales de Seguros de Salud&#10;www.medicare.gov/contacts&#10;Centros de Servicios de Medicare y Medicaid&#10;www.cms.gov&#10;Seguro Social &#10;1-800-772-1213&#10;www.socialsecurity.gov&#10;Programa NET de Medicare para Ingresos Limitados&#10;1-800-783-1307 o 1-877-801-0369 (TTY)&#10;correo electrónico: MedicareLINET@cms.hhs.gov &#10;Ley del Asistencia Accesible &#10;www.healthcare.gov/law/full/index.html&#10;RxAssist&#10;Directorio de Programas de Asistencia para el Paciente (PAP) &#10;www.rxassist.org&#10;Apelaciones de Medicare Parte D www.medicarepartdappeals.com&#10;Determinación de la prima relacionada con el ingreso de la Parte B &#10;Publicación SSA 10161 disponible en http://www.socialsecurity.gov/pubs/10536.pdf&#10;Manual &quot;Medicare y usted&quot;&#10;CMS (Producto No. 10050)&#10;Su guía para la cobertura Medicare para Recetas Médicas&#10;(CMS Producto No. 11109)&#10;Sus Beneficios de Medicare&#10;(CMS Producto No. 10116) &#10;Si desea obtener estos productos:&#10;Vea y solicite copias individuales: &#10;www.medicare.gov&#10;        &#10;Pida varias copias &#10;(solo socios):&#10;productordering.cms.hhs.gov&#10;(Debe registrar su organización)&#10;"/>
          <p:cNvGraphicFramePr>
            <a:graphicFrameLocks noGrp="1"/>
          </p:cNvGraphicFramePr>
          <p:nvPr>
            <p:ph idx="1"/>
            <p:extLst>
              <p:ext uri="{D42A27DB-BD31-4B8C-83A1-F6EECF244321}">
                <p14:modId xmlns:p14="http://schemas.microsoft.com/office/powerpoint/2010/main" val="3069190779"/>
              </p:ext>
            </p:extLst>
          </p:nvPr>
        </p:nvGraphicFramePr>
        <p:xfrm>
          <a:off x="76200" y="1371600"/>
          <a:ext cx="8991600" cy="4985102"/>
        </p:xfrm>
        <a:graphic>
          <a:graphicData uri="http://schemas.openxmlformats.org/drawingml/2006/table">
            <a:tbl>
              <a:tblPr firstRow="1"/>
              <a:tblGrid>
                <a:gridCol w="2997200"/>
                <a:gridCol w="3146425"/>
                <a:gridCol w="2847975"/>
              </a:tblGrid>
              <a:tr h="412750">
                <a:tc>
                  <a:txBody>
                    <a:bodyPr/>
                    <a:lstStyle/>
                    <a:p>
                      <a:pPr marL="0" marR="0" lvl="0" indent="0" algn="r" defTabSz="914400" rtl="0" eaLnBrk="1" fontAlgn="base" latinLnBrk="0" hangingPunct="1">
                        <a:lnSpc>
                          <a:spcPct val="115000"/>
                        </a:lnSpc>
                        <a:spcBef>
                          <a:spcPct val="0"/>
                        </a:spcBef>
                        <a:spcAft>
                          <a:spcPts val="1000"/>
                        </a:spcAft>
                        <a:buClrTx/>
                        <a:buSzTx/>
                        <a:buFontTx/>
                        <a:buNone/>
                        <a:tabLst/>
                      </a:pPr>
                      <a:r>
                        <a:rPr kumimoji="0" lang="en-US" sz="2400" b="1" i="0" u="none" strike="noStrike" cap="none" normalizeH="0" baseline="0" dirty="0" smtClean="0">
                          <a:ln>
                            <a:noFill/>
                          </a:ln>
                          <a:solidFill>
                            <a:schemeClr val="bg1"/>
                          </a:solidFill>
                          <a:effectLst/>
                          <a:latin typeface="Calibri" pitchFamily="34" charset="0"/>
                          <a:ea typeface="ＭＳ Ｐゴシック" pitchFamily="34" charset="-128"/>
                        </a:rPr>
                        <a:t>Recursos</a:t>
                      </a:r>
                      <a:endParaRPr kumimoji="0" lang="es-US" sz="2400" b="1" i="0" u="none" strike="noStrike" cap="none" normalizeH="0" baseline="0" dirty="0" smtClean="0">
                        <a:ln>
                          <a:noFill/>
                        </a:ln>
                        <a:solidFill>
                          <a:schemeClr val="bg1"/>
                        </a:solidFill>
                        <a:effectLst/>
                        <a:latin typeface="Calibri" pitchFamily="34" charset="0"/>
                        <a:ea typeface="Calibri" pitchFamily="34" charset="0"/>
                        <a:cs typeface="Times New Roman" pitchFamily="18" charset="0"/>
                      </a:endParaRPr>
                    </a:p>
                  </a:txBody>
                  <a:tcPr marL="42100" marR="42100" marT="8353"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15000"/>
                        </a:lnSpc>
                        <a:spcBef>
                          <a:spcPct val="0"/>
                        </a:spcBef>
                        <a:spcAft>
                          <a:spcPts val="1000"/>
                        </a:spcAft>
                        <a:buClrTx/>
                        <a:buSzTx/>
                        <a:buFontTx/>
                        <a:buNone/>
                        <a:tabLst/>
                      </a:pPr>
                      <a:r>
                        <a:rPr kumimoji="0" lang="en-US" sz="2400" b="1" i="0" u="none" strike="noStrike" cap="none" normalizeH="0" baseline="0" dirty="0" smtClean="0">
                          <a:ln>
                            <a:noFill/>
                          </a:ln>
                          <a:solidFill>
                            <a:srgbClr val="4F81BD"/>
                          </a:solidFill>
                          <a:effectLst/>
                          <a:latin typeface="Calibri" pitchFamily="34" charset="0"/>
                          <a:ea typeface="ＭＳ Ｐゴシック" pitchFamily="34" charset="-128"/>
                        </a:rPr>
                        <a:t>Recursos</a:t>
                      </a:r>
                      <a:endParaRPr kumimoji="0" lang="es-US" sz="2400" b="1" i="0" u="none" strike="noStrike" cap="none" normalizeH="0" baseline="0" dirty="0" smtClean="0">
                        <a:ln>
                          <a:noFill/>
                        </a:ln>
                        <a:solidFill>
                          <a:srgbClr val="4F81BD"/>
                        </a:solidFill>
                        <a:effectLst/>
                        <a:latin typeface="Calibri" pitchFamily="34" charset="0"/>
                        <a:ea typeface="Calibri" pitchFamily="34" charset="0"/>
                        <a:cs typeface="Times New Roman" pitchFamily="18" charset="0"/>
                      </a:endParaRPr>
                    </a:p>
                  </a:txBody>
                  <a:tcPr marL="42100" marR="42100" marT="8353"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15000"/>
                        </a:lnSpc>
                        <a:spcBef>
                          <a:spcPct val="0"/>
                        </a:spcBef>
                        <a:spcAft>
                          <a:spcPts val="1000"/>
                        </a:spcAft>
                        <a:buClrTx/>
                        <a:buSzTx/>
                        <a:buFontTx/>
                        <a:buNone/>
                        <a:tabLst/>
                      </a:pPr>
                      <a:r>
                        <a:rPr kumimoji="0" lang="en-US" sz="2400" b="1" i="0" u="none" strike="noStrike" cap="none" normalizeH="0" baseline="0" dirty="0" smtClean="0">
                          <a:ln>
                            <a:noFill/>
                          </a:ln>
                          <a:solidFill>
                            <a:schemeClr val="bg1"/>
                          </a:solidFill>
                          <a:effectLst/>
                          <a:latin typeface="Calibri" pitchFamily="34" charset="0"/>
                          <a:ea typeface="ＭＳ Ｐゴシック" pitchFamily="34" charset="-128"/>
                        </a:rPr>
                        <a:t>Productos Medicare</a:t>
                      </a:r>
                      <a:endParaRPr kumimoji="0" lang="es-US" sz="2400" b="1" i="0" u="none" strike="noStrike" cap="none" normalizeH="0" baseline="0" dirty="0" smtClean="0">
                        <a:ln>
                          <a:noFill/>
                        </a:ln>
                        <a:solidFill>
                          <a:schemeClr val="bg1"/>
                        </a:solidFill>
                        <a:effectLst/>
                        <a:latin typeface="Calibri" pitchFamily="34" charset="0"/>
                        <a:ea typeface="Calibri" pitchFamily="34" charset="0"/>
                        <a:cs typeface="Times New Roman" pitchFamily="18" charset="0"/>
                      </a:endParaRPr>
                    </a:p>
                  </a:txBody>
                  <a:tcPr marL="42100" marR="42100" marT="8353"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45561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00000"/>
                          </a:solidFill>
                          <a:effectLst/>
                          <a:latin typeface="Calibri" pitchFamily="34" charset="0"/>
                          <a:ea typeface="ＭＳ Ｐゴシック" pitchFamily="34" charset="-128"/>
                          <a:hlinkClick r:id="rId4"/>
                        </a:rPr>
                        <a:t>Sitios web:</a:t>
                      </a:r>
                    </a:p>
                    <a:p>
                      <a:pPr marL="0" marR="0" lvl="0" indent="0" algn="l" defTabSz="914400" rtl="0" eaLnBrk="1" fontAlgn="base" latinLnBrk="0" hangingPunct="1">
                        <a:lnSpc>
                          <a:spcPct val="100000"/>
                        </a:lnSpc>
                        <a:spcBef>
                          <a:spcPct val="0"/>
                        </a:spcBef>
                        <a:spcAft>
                          <a:spcPct val="0"/>
                        </a:spcAft>
                        <a:buClrTx/>
                        <a:buSzTx/>
                        <a:buFont typeface="Arial" charset="0"/>
                        <a:buNone/>
                        <a:tabLst/>
                      </a:pPr>
                      <a:r>
                        <a:rPr kumimoji="0" lang="en-US" sz="1200" b="0" i="0" u="none" strike="noStrike" cap="none" normalizeH="0" baseline="0" dirty="0" smtClean="0">
                          <a:ln>
                            <a:noFill/>
                          </a:ln>
                          <a:solidFill>
                            <a:srgbClr val="000000"/>
                          </a:solidFill>
                          <a:effectLst/>
                          <a:latin typeface="Calibri" pitchFamily="34" charset="0"/>
                          <a:ea typeface="ＭＳ Ｐゴシック" pitchFamily="34" charset="-128"/>
                        </a:rPr>
                        <a:t>Centros de Servicios de Medicare y Medicaid (CMS) </a:t>
                      </a:r>
                      <a:r>
                        <a:rPr kumimoji="0" lang="en-US" sz="1200" b="0" i="0" u="sng" strike="noStrike" cap="none" normalizeH="0" baseline="0" dirty="0" smtClean="0">
                          <a:ln>
                            <a:noFill/>
                          </a:ln>
                          <a:solidFill>
                            <a:schemeClr val="tx1"/>
                          </a:solidFill>
                          <a:effectLst/>
                          <a:latin typeface="Calibri" pitchFamily="34" charset="0"/>
                          <a:ea typeface="ＭＳ Ｐゴシック" pitchFamily="34" charset="-128"/>
                          <a:hlinkClick r:id="rId5"/>
                        </a:rPr>
                        <a:t>CMS.gov</a:t>
                      </a:r>
                      <a:endParaRPr kumimoji="0" lang="es-US" sz="1200" b="0" i="0" u="sng" strike="noStrike" cap="none" normalizeH="0" baseline="0" dirty="0" smtClean="0">
                        <a:ln>
                          <a:noFill/>
                        </a:ln>
                        <a:solidFill>
                          <a:schemeClr val="tx1"/>
                        </a:solidFill>
                        <a:effectLst/>
                        <a:latin typeface="Calibri" pitchFamily="34" charset="0"/>
                        <a:ea typeface="ＭＳ Ｐゴシック" pitchFamily="34" charset="-128"/>
                      </a:endParaRPr>
                    </a:p>
                    <a:p>
                      <a:pPr marL="0" marR="0" lvl="0" indent="0" algn="l" defTabSz="914400" rtl="0" eaLnBrk="1" fontAlgn="base" latinLnBrk="0" hangingPunct="1">
                        <a:lnSpc>
                          <a:spcPct val="100000"/>
                        </a:lnSpc>
                        <a:spcBef>
                          <a:spcPct val="0"/>
                        </a:spcBef>
                        <a:spcAft>
                          <a:spcPct val="0"/>
                        </a:spcAft>
                        <a:buClrTx/>
                        <a:buSzTx/>
                        <a:buFont typeface="Arial" charset="0"/>
                        <a:buNone/>
                        <a:tabLst/>
                      </a:pPr>
                      <a:r>
                        <a:rPr kumimoji="0" lang="en-US" sz="1200" b="0" i="0" u="none" strike="noStrike" cap="none" normalizeH="0" baseline="0" dirty="0" smtClean="0">
                          <a:ln>
                            <a:noFill/>
                          </a:ln>
                          <a:solidFill>
                            <a:srgbClr val="000000"/>
                          </a:solidFill>
                          <a:effectLst/>
                          <a:latin typeface="Calibri" pitchFamily="34" charset="0"/>
                          <a:ea typeface="ＭＳ Ｐゴシック" pitchFamily="34" charset="-128"/>
                          <a:hlinkClick r:id="rId6"/>
                        </a:rPr>
                        <a:t>Medicaid.gov/</a:t>
                      </a:r>
                      <a:r>
                        <a:rPr kumimoji="0" lang="es-AR" sz="1800" b="0" i="0" u="none" strike="noStrike" cap="none" normalizeH="0" baseline="0" dirty="0" smtClean="0">
                          <a:ln>
                            <a:noFill/>
                          </a:ln>
                          <a:solidFill>
                            <a:srgbClr val="000000"/>
                          </a:solidFill>
                          <a:effectLst/>
                          <a:latin typeface="Calibri" pitchFamily="34" charset="0"/>
                          <a:ea typeface="ＭＳ Ｐゴシック" pitchFamily="34" charset="-128"/>
                        </a:rPr>
                        <a:t> </a:t>
                      </a:r>
                    </a:p>
                    <a:p>
                      <a:pPr marL="0" marR="0" lvl="0" indent="0" algn="l" defTabSz="914400" rtl="0" eaLnBrk="1" fontAlgn="base" latinLnBrk="0" hangingPunct="1">
                        <a:lnSpc>
                          <a:spcPct val="100000"/>
                        </a:lnSpc>
                        <a:spcBef>
                          <a:spcPct val="0"/>
                        </a:spcBef>
                        <a:spcAft>
                          <a:spcPct val="0"/>
                        </a:spcAft>
                        <a:buClrTx/>
                        <a:buSzTx/>
                        <a:buFont typeface="Arial" charset="0"/>
                        <a:buNone/>
                        <a:tabLst/>
                      </a:pPr>
                      <a:endParaRPr kumimoji="0" lang="es-US" sz="1200" b="0" i="0" u="none" strike="noStrike" cap="none" normalizeH="0" baseline="0" dirty="0" smtClean="0">
                        <a:ln>
                          <a:noFill/>
                        </a:ln>
                        <a:solidFill>
                          <a:srgbClr val="000000"/>
                        </a:solidFill>
                        <a:effectLst/>
                        <a:latin typeface="Calibri" pitchFamily="34" charset="0"/>
                        <a:ea typeface="ＭＳ Ｐゴシック" pitchFamily="34" charset="-128"/>
                      </a:endParaRPr>
                    </a:p>
                    <a:p>
                      <a:pPr marL="0" marR="0" lvl="0" indent="0" algn="l" defTabSz="914400" rtl="0" eaLnBrk="1" fontAlgn="base" latinLnBrk="0" hangingPunct="1">
                        <a:lnSpc>
                          <a:spcPct val="100000"/>
                        </a:lnSpc>
                        <a:spcBef>
                          <a:spcPct val="0"/>
                        </a:spcBef>
                        <a:spcAft>
                          <a:spcPct val="0"/>
                        </a:spcAft>
                        <a:buClrTx/>
                        <a:buSzTx/>
                        <a:buFont typeface="Arial" charset="0"/>
                        <a:buNone/>
                        <a:tabLst/>
                      </a:pPr>
                      <a:r>
                        <a:rPr kumimoji="0" lang="en-US" sz="1200" b="1" i="0" u="sng" strike="noStrike" cap="none" normalizeH="0" baseline="0" dirty="0" smtClean="0">
                          <a:ln>
                            <a:noFill/>
                          </a:ln>
                          <a:solidFill>
                            <a:srgbClr val="000000"/>
                          </a:solidFill>
                          <a:effectLst/>
                          <a:latin typeface="Calibri" pitchFamily="34" charset="0"/>
                          <a:ea typeface="ＭＳ Ｐゴシック" pitchFamily="34" charset="-128"/>
                        </a:rPr>
                        <a:t>Contactos:</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ＭＳ Ｐゴシック" pitchFamily="34" charset="-128"/>
                          <a:hlinkClick r:id="rId4"/>
                        </a:rPr>
                        <a:t>Medicare.gov</a:t>
                      </a:r>
                      <a:endParaRPr kumimoji="0" lang="es-US" sz="1200" b="0" i="0" u="none" strike="noStrike" cap="none" normalizeH="0" baseline="0" dirty="0" smtClean="0">
                        <a:ln>
                          <a:noFill/>
                        </a:ln>
                        <a:solidFill>
                          <a:srgbClr val="000000"/>
                        </a:solidFill>
                        <a:effectLst/>
                        <a:latin typeface="Calibri" pitchFamily="34" charset="0"/>
                        <a:ea typeface="ＭＳ Ｐゴシック"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ＭＳ Ｐゴシック" pitchFamily="34" charset="-128"/>
                        </a:rPr>
                        <a:t>1-800-MEDICARE</a:t>
                      </a:r>
                      <a:r>
                        <a:rPr kumimoji="0" lang="es-AR" sz="1800" b="0" i="0" u="none" strike="noStrike" cap="none" normalizeH="0" baseline="0" dirty="0" smtClean="0">
                          <a:ln>
                            <a:noFill/>
                          </a:ln>
                          <a:solidFill>
                            <a:srgbClr val="000000"/>
                          </a:solidFill>
                          <a:effectLst/>
                          <a:latin typeface="Calibri" pitchFamily="34" charset="0"/>
                          <a:ea typeface="ＭＳ Ｐゴシック" pitchFamily="34" charset="-128"/>
                        </a:rPr>
                        <a:t> </a:t>
                      </a:r>
                      <a:r>
                        <a:rPr kumimoji="0" lang="en-US" sz="1200" b="0" i="0" u="none" strike="noStrike" cap="none" normalizeH="0" baseline="0" dirty="0" smtClean="0">
                          <a:ln>
                            <a:noFill/>
                          </a:ln>
                          <a:solidFill>
                            <a:srgbClr val="000000"/>
                          </a:solidFill>
                          <a:effectLst/>
                          <a:latin typeface="Calibri" pitchFamily="34" charset="0"/>
                          <a:ea typeface="ＭＳ Ｐゴシック" pitchFamily="34" charset="-128"/>
                        </a:rPr>
                        <a:t>(1-800-633-4227)</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ＭＳ Ｐゴシック" pitchFamily="34" charset="-128"/>
                        </a:rPr>
                        <a:t>1-877-486-2048 (TTY)</a:t>
                      </a:r>
                      <a:endParaRPr kumimoji="0" lang="es-US" sz="1200" b="0" i="0" u="none" strike="noStrike" cap="none" normalizeH="0" baseline="0" dirty="0" smtClean="0">
                        <a:ln>
                          <a:noFill/>
                        </a:ln>
                        <a:solidFill>
                          <a:srgbClr val="000000"/>
                        </a:solidFill>
                        <a:effectLst/>
                        <a:latin typeface="Calibri" pitchFamily="34" charset="0"/>
                        <a:ea typeface="ＭＳ Ｐゴシック"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S" sz="1200" b="0" i="0" u="none" strike="noStrike" cap="none" normalizeH="0" baseline="0" dirty="0" smtClean="0">
                        <a:ln>
                          <a:noFill/>
                        </a:ln>
                        <a:solidFill>
                          <a:srgbClr val="000000"/>
                        </a:solidFill>
                        <a:effectLst/>
                        <a:latin typeface="Calibri" pitchFamily="34" charset="0"/>
                        <a:ea typeface="ＭＳ Ｐゴシック"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ＭＳ Ｐゴシック" pitchFamily="34" charset="-128"/>
                        </a:rPr>
                        <a:t>Seguro Social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ＭＳ Ｐゴシック" pitchFamily="34" charset="-128"/>
                        </a:rPr>
                        <a:t>1-800-772-1213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ＭＳ Ｐゴシック" pitchFamily="34" charset="-128"/>
                          <a:hlinkClick r:id="rId7"/>
                        </a:rPr>
                        <a:t>SSA.gov</a:t>
                      </a:r>
                      <a:r>
                        <a:rPr kumimoji="0" lang="es-AR" sz="1800" b="0" i="0" u="none" strike="noStrike" cap="none" normalizeH="0" baseline="0" dirty="0" smtClean="0">
                          <a:ln>
                            <a:noFill/>
                          </a:ln>
                          <a:solidFill>
                            <a:srgbClr val="000000"/>
                          </a:solidFill>
                          <a:effectLst/>
                          <a:latin typeface="Calibri" pitchFamily="34" charset="0"/>
                          <a:ea typeface="ＭＳ Ｐゴシック" pitchFamily="34" charset="-128"/>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s-US" sz="1200" b="0" i="0" u="none" strike="noStrike" cap="none" normalizeH="0" baseline="0" dirty="0" smtClean="0">
                        <a:ln>
                          <a:noFill/>
                        </a:ln>
                        <a:solidFill>
                          <a:srgbClr val="000000"/>
                        </a:solidFill>
                        <a:effectLst/>
                        <a:latin typeface="Calibri" pitchFamily="34" charset="0"/>
                        <a:ea typeface="ＭＳ Ｐゴシック"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ＭＳ Ｐゴシック" pitchFamily="34" charset="-128"/>
                        </a:rPr>
                        <a:t>Programas del estado local sobre Seguros de Salud </a:t>
                      </a:r>
                      <a:r>
                        <a:rPr kumimoji="0" lang="en-US" sz="1200" b="0" i="0" u="none" strike="noStrike" cap="none" normalizeH="0" baseline="0" dirty="0" smtClean="0">
                          <a:ln>
                            <a:noFill/>
                          </a:ln>
                          <a:solidFill>
                            <a:srgbClr val="000000"/>
                          </a:solidFill>
                          <a:effectLst/>
                          <a:latin typeface="Calibri" pitchFamily="34" charset="0"/>
                          <a:ea typeface="ＭＳ Ｐゴシック" pitchFamily="34" charset="-128"/>
                          <a:hlinkClick r:id="rId8"/>
                        </a:rPr>
                        <a:t>Medicare.gov/contacts</a:t>
                      </a:r>
                      <a:endParaRPr kumimoji="0" lang="es-US" sz="1200" b="0" i="0" u="none" strike="noStrike" cap="none" normalizeH="0" baseline="0" dirty="0" smtClean="0">
                        <a:ln>
                          <a:noFill/>
                        </a:ln>
                        <a:solidFill>
                          <a:srgbClr val="000000"/>
                        </a:solidFill>
                        <a:effectLst/>
                        <a:latin typeface="Calibri" pitchFamily="34" charset="0"/>
                        <a:ea typeface="ＭＳ Ｐゴシック"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S" sz="1200" b="0" i="0" u="none" strike="noStrike" cap="none" normalizeH="0" baseline="0" dirty="0" smtClean="0">
                        <a:ln>
                          <a:noFill/>
                        </a:ln>
                        <a:solidFill>
                          <a:srgbClr val="000000"/>
                        </a:solidFill>
                        <a:effectLst/>
                        <a:latin typeface="Calibri" pitchFamily="34" charset="0"/>
                        <a:ea typeface="ＭＳ Ｐゴシック" pitchFamily="34" charset="-128"/>
                      </a:endParaRPr>
                    </a:p>
                  </a:txBody>
                  <a:tcPr marL="59993" marR="5999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sng" strike="noStrike" cap="none" normalizeH="0" baseline="0" dirty="0" smtClean="0">
                          <a:ln>
                            <a:noFill/>
                          </a:ln>
                          <a:solidFill>
                            <a:srgbClr val="000000"/>
                          </a:solidFill>
                          <a:effectLst/>
                          <a:latin typeface="Calibri" pitchFamily="34" charset="0"/>
                          <a:ea typeface="ＭＳ Ｐゴシック" pitchFamily="34" charset="-128"/>
                        </a:rPr>
                        <a:t>Programa de capacitación nacional</a:t>
                      </a:r>
                      <a:r>
                        <a:rPr kumimoji="0" lang="en-US" sz="1200" b="1" i="0" u="none" strike="noStrike" cap="none" normalizeH="0" baseline="0" dirty="0" smtClean="0">
                          <a:ln>
                            <a:noFill/>
                          </a:ln>
                          <a:solidFill>
                            <a:srgbClr val="000000"/>
                          </a:solidFill>
                          <a:effectLst/>
                          <a:latin typeface="Calibri" pitchFamily="34" charset="0"/>
                          <a:ea typeface="ＭＳ Ｐゴシック" pitchFamily="34" charset="-128"/>
                        </a:rPr>
                        <a:t>—</a:t>
                      </a:r>
                      <a:r>
                        <a:rPr kumimoji="0" lang="en-US" sz="1200" b="1" i="0" u="sng" strike="noStrike" cap="none" normalizeH="0" baseline="0" dirty="0" smtClean="0">
                          <a:ln>
                            <a:noFill/>
                          </a:ln>
                          <a:solidFill>
                            <a:srgbClr val="000000"/>
                          </a:solidFill>
                          <a:effectLst/>
                          <a:latin typeface="Calibri" pitchFamily="34" charset="0"/>
                          <a:ea typeface="ＭＳ Ｐゴシック" pitchFamily="34" charset="-128"/>
                        </a:rPr>
                        <a:t>Ayudas laborales para socios</a:t>
                      </a:r>
                    </a:p>
                    <a:p>
                      <a:pPr marL="0" marR="0" lvl="0" indent="0" algn="l" defTabSz="914400" rtl="0" eaLnBrk="1" fontAlgn="base" latinLnBrk="0" hangingPunct="1">
                        <a:lnSpc>
                          <a:spcPct val="115000"/>
                        </a:lnSpc>
                        <a:spcBef>
                          <a:spcPct val="0"/>
                        </a:spcBef>
                        <a:spcAft>
                          <a:spcPts val="1000"/>
                        </a:spcAft>
                        <a:buClrTx/>
                        <a:buSzTx/>
                        <a:buFontTx/>
                        <a:buNone/>
                        <a:tabLst/>
                      </a:pPr>
                      <a:r>
                        <a:rPr kumimoji="0" lang="es-AR" sz="1200" b="0" i="0" u="none" strike="noStrike" cap="none" normalizeH="0" baseline="0" dirty="0" smtClean="0">
                          <a:ln>
                            <a:noFill/>
                          </a:ln>
                          <a:solidFill>
                            <a:srgbClr val="000000"/>
                          </a:solidFill>
                          <a:effectLst/>
                          <a:latin typeface="Calibri" pitchFamily="34" charset="0"/>
                          <a:ea typeface="ＭＳ Ｐゴシック" pitchFamily="34" charset="-128"/>
                        </a:rPr>
                        <a:t>Visite la biblioteca de capacitación en</a:t>
                      </a:r>
                      <a:r>
                        <a:rPr kumimoji="0" lang="en-US" sz="1200" b="0" i="0" u="none" strike="noStrike" cap="none" normalizeH="0" baseline="0" dirty="0" smtClean="0">
                          <a:ln>
                            <a:noFill/>
                          </a:ln>
                          <a:solidFill>
                            <a:srgbClr val="000000"/>
                          </a:solidFill>
                          <a:effectLst/>
                          <a:latin typeface="Calibri" pitchFamily="34" charset="0"/>
                          <a:ea typeface="ＭＳ Ｐゴシック" pitchFamily="34" charset="-128"/>
                        </a:rPr>
                        <a:t> </a:t>
                      </a:r>
                      <a:r>
                        <a:rPr kumimoji="0" lang="en-US" sz="1200" b="0" i="0" u="sng" strike="noStrike" cap="none" normalizeH="0" baseline="0" dirty="0" smtClean="0">
                          <a:ln>
                            <a:noFill/>
                          </a:ln>
                          <a:solidFill>
                            <a:srgbClr val="0000FF"/>
                          </a:solidFill>
                          <a:effectLst/>
                          <a:latin typeface="Calibri" pitchFamily="34" charset="0"/>
                          <a:ea typeface="ＭＳ Ｐゴシック" pitchFamily="34" charset="-128"/>
                          <a:hlinkClick r:id="rId9"/>
                        </a:rPr>
                        <a:t>CMS.gov/Outreach-and-Education/Training/CMSNationalTrainingProgram/Training-Library-Items/ </a:t>
                      </a:r>
                      <a:endParaRPr kumimoji="0" lang="es-US" sz="1200" b="0" i="0" u="sng" strike="noStrike" cap="none" normalizeH="0" baseline="0" dirty="0" smtClean="0">
                        <a:ln>
                          <a:noFill/>
                        </a:ln>
                        <a:solidFill>
                          <a:srgbClr val="0000FF"/>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15000"/>
                        </a:lnSpc>
                        <a:spcBef>
                          <a:spcPct val="0"/>
                        </a:spcBef>
                        <a:spcAft>
                          <a:spcPts val="1000"/>
                        </a:spcAft>
                        <a:buClrTx/>
                        <a:buSzTx/>
                        <a:buFontTx/>
                        <a:buNone/>
                        <a:tabLst/>
                      </a:pPr>
                      <a:r>
                        <a:rPr kumimoji="0" lang="en-US" sz="1200" b="1" i="0" u="sng" strike="noStrike" cap="none" normalizeH="0" baseline="0" dirty="0" smtClean="0">
                          <a:ln>
                            <a:noFill/>
                          </a:ln>
                          <a:solidFill>
                            <a:srgbClr val="000000"/>
                          </a:solidFill>
                          <a:effectLst/>
                          <a:latin typeface="Calibri" pitchFamily="34" charset="0"/>
                          <a:ea typeface="ＭＳ Ｐゴシック" pitchFamily="34" charset="-128"/>
                        </a:rPr>
                        <a:t>Hojas de recomendaciones para socios de CMS</a:t>
                      </a:r>
                      <a:r>
                        <a:rPr kumimoji="0" lang="en-US" sz="1200" b="1" i="0" u="none" strike="noStrike" cap="none" normalizeH="0" baseline="0" dirty="0" smtClean="0">
                          <a:ln>
                            <a:noFill/>
                          </a:ln>
                          <a:solidFill>
                            <a:srgbClr val="000000"/>
                          </a:solidFill>
                          <a:effectLst/>
                          <a:latin typeface="Calibri" pitchFamily="34" charset="0"/>
                          <a:ea typeface="ＭＳ Ｐゴシック" pitchFamily="34" charset="-128"/>
                        </a:rPr>
                        <a:t> —</a:t>
                      </a:r>
                      <a:r>
                        <a:rPr kumimoji="0" lang="en-US" sz="1200" b="0" i="0" u="sng" strike="noStrike" cap="none" normalizeH="0" baseline="0" dirty="0" smtClean="0">
                          <a:ln>
                            <a:noFill/>
                          </a:ln>
                          <a:solidFill>
                            <a:srgbClr val="0000FF"/>
                          </a:solidFill>
                          <a:effectLst/>
                          <a:latin typeface="Calibri" pitchFamily="34" charset="0"/>
                          <a:ea typeface="ＭＳ Ｐゴシック" pitchFamily="34" charset="-128"/>
                          <a:hlinkClick r:id="rId10"/>
                        </a:rPr>
                        <a:t>CMS.gov/publications-for-partners.html</a:t>
                      </a:r>
                      <a:endParaRPr kumimoji="0" lang="es-US" sz="1200" b="0" i="0" u="sng" strike="noStrike" cap="none" normalizeH="0" baseline="0" dirty="0" smtClean="0">
                        <a:ln>
                          <a:noFill/>
                        </a:ln>
                        <a:solidFill>
                          <a:srgbClr val="0000FF"/>
                        </a:solidFill>
                        <a:effectLst/>
                        <a:latin typeface="Calibri" pitchFamily="34" charset="0"/>
                        <a:ea typeface="ＭＳ Ｐゴシック" pitchFamily="34" charset="-128"/>
                      </a:endParaRPr>
                    </a:p>
                  </a:txBody>
                  <a:tcPr marL="59993" marR="5999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ＭＳ Ｐゴシック" pitchFamily="34" charset="-128"/>
                        </a:rPr>
                        <a:t>Consejos y recursos para cuidadores "¿Cómo debe cuidar a alguien con incapacidad, enfermedades crónicas o lesiones?"</a:t>
                      </a:r>
                    </a:p>
                    <a:p>
                      <a:pPr marL="0" marR="0" lvl="0" indent="0" algn="l" defTabSz="914400" rtl="0" eaLnBrk="1" fontAlgn="base" latinLnBrk="0" hangingPunct="1">
                        <a:lnSpc>
                          <a:spcPct val="100000"/>
                        </a:lnSpc>
                        <a:spcBef>
                          <a:spcPct val="0"/>
                        </a:spcBef>
                        <a:spcAft>
                          <a:spcPct val="0"/>
                        </a:spcAft>
                        <a:buClrTx/>
                        <a:buSzTx/>
                        <a:buFontTx/>
                        <a:buNone/>
                        <a:tabLst/>
                      </a:pPr>
                      <a:r>
                        <a:rPr kumimoji="0" lang="es-AR" sz="1800" b="0" i="0" u="none" strike="noStrike" cap="none" normalizeH="0" baseline="0" dirty="0" smtClean="0">
                          <a:ln>
                            <a:noFill/>
                          </a:ln>
                          <a:solidFill>
                            <a:srgbClr val="000000"/>
                          </a:solidFill>
                          <a:effectLst/>
                          <a:latin typeface="Calibri" pitchFamily="34" charset="0"/>
                          <a:ea typeface="ＭＳ Ｐゴシック" pitchFamily="34" charset="-128"/>
                        </a:rPr>
                        <a:t> </a:t>
                      </a:r>
                      <a:r>
                        <a:rPr kumimoji="0" lang="en-US" sz="1200" b="0" i="0" u="none" strike="noStrike" cap="none" normalizeH="0" baseline="0" dirty="0" smtClean="0">
                          <a:ln>
                            <a:noFill/>
                          </a:ln>
                          <a:solidFill>
                            <a:srgbClr val="000000"/>
                          </a:solidFill>
                          <a:effectLst/>
                          <a:latin typeface="Calibri" pitchFamily="34" charset="0"/>
                          <a:ea typeface="ＭＳ Ｐゴシック" pitchFamily="34" charset="-128"/>
                          <a:hlinkClick r:id="rId11"/>
                        </a:rPr>
                        <a:t>Medicare.gov/files/ask-medicare-tips-for-caregivers-of-disabled-person.pdf</a:t>
                      </a:r>
                      <a:r>
                        <a:rPr kumimoji="0" lang="en-US" sz="1200" b="0" i="0" u="none" strike="noStrike" cap="none" normalizeH="0" baseline="0" dirty="0" smtClean="0">
                          <a:ln>
                            <a:noFill/>
                          </a:ln>
                          <a:solidFill>
                            <a:srgbClr val="000000"/>
                          </a:solidFill>
                          <a:effectLst/>
                          <a:latin typeface="Calibri" pitchFamily="34" charset="0"/>
                          <a:ea typeface="ＭＳ Ｐゴシック" pitchFamily="34" charset="-128"/>
                        </a:rPr>
                        <a: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s-US" sz="1200" b="0" i="0" u="sng" strike="noStrike" cap="none" normalizeH="0" baseline="0" dirty="0" smtClean="0">
                        <a:ln>
                          <a:noFill/>
                        </a:ln>
                        <a:solidFill>
                          <a:schemeClr val="tx1"/>
                        </a:solidFill>
                        <a:effectLst/>
                        <a:latin typeface="Calibri" pitchFamily="34" charset="0"/>
                        <a:ea typeface="ＭＳ Ｐゴシック"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ＭＳ Ｐゴシック" pitchFamily="34" charset="-128"/>
                        </a:rPr>
                        <a:t>Producto CMS N.° 02179 "Su guía para saber quién paga primero en Medicare y otros beneficios de salud"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ＭＳ Ｐゴシック" pitchFamily="34" charset="-128"/>
                          <a:hlinkClick r:id="rId12"/>
                        </a:rPr>
                        <a:t>Medicare.gov/Pubs/pdf/02179.pdf</a:t>
                      </a:r>
                      <a:r>
                        <a:rPr kumimoji="0" lang="es-AR" sz="1800" b="0" i="0" u="none" strike="noStrike" cap="none" normalizeH="0" baseline="0" dirty="0" smtClean="0">
                          <a:ln>
                            <a:noFill/>
                          </a:ln>
                          <a:solidFill>
                            <a:srgbClr val="000000"/>
                          </a:solidFill>
                          <a:effectLst/>
                          <a:latin typeface="Calibri" pitchFamily="34" charset="0"/>
                          <a:ea typeface="ＭＳ Ｐゴシック" pitchFamily="34" charset="-128"/>
                        </a:rPr>
                        <a:t> </a:t>
                      </a:r>
                      <a:endParaRPr kumimoji="0" lang="es-US" sz="1800" b="0" i="0" u="none" strike="noStrike" cap="none" normalizeH="0" baseline="0" dirty="0" smtClean="0">
                        <a:ln>
                          <a:noFill/>
                        </a:ln>
                        <a:solidFill>
                          <a:srgbClr val="000000"/>
                        </a:solidFill>
                        <a:effectLst/>
                        <a:latin typeface="Calibri" pitchFamily="34" charset="0"/>
                        <a:ea typeface="ＭＳ Ｐゴシック" pitchFamily="34" charset="-128"/>
                      </a:endParaRPr>
                    </a:p>
                  </a:txBody>
                  <a:tcPr marL="59993" marR="5999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bl>
          </a:graphicData>
        </a:graphic>
      </p:graphicFrame>
      <p:sp>
        <p:nvSpPr>
          <p:cNvPr id="90129" name="Date Placeholder 3"/>
          <p:cNvSpPr>
            <a:spLocks noGrp="1"/>
          </p:cNvSpPr>
          <p:nvPr>
            <p:ph type="dt" sz="quarter" idx="10"/>
          </p:nvPr>
        </p:nvSpPr>
        <p:spPr bwMode="auto">
          <a:ln>
            <a:miter lim="800000"/>
            <a:headEnd/>
            <a:tailEnd/>
          </a:ln>
        </p:spPr>
        <p:txBody>
          <a:bodyPr vert="horz" wrap="square" lIns="91440" tIns="45720" rIns="91440" bIns="45720" numCol="1" anchorCtr="0" compatLnSpc="1">
            <a:prstTxWarp prst="textNoShape">
              <a:avLst/>
            </a:prstTxWarp>
          </a:bodyPr>
          <a:lstStyle/>
          <a:p>
            <a:pPr>
              <a:defRPr/>
            </a:pPr>
            <a:r>
              <a:rPr lang="en-US" dirty="0">
                <a:solidFill>
                  <a:srgbClr val="000000"/>
                </a:solidFill>
                <a:ea typeface="ＭＳ Ｐゴシック" pitchFamily="34" charset="-128"/>
              </a:rPr>
              <a:t>01/05/2015</a:t>
            </a:r>
            <a:endParaRPr lang="es-US" dirty="0">
              <a:solidFill>
                <a:srgbClr val="000000"/>
              </a:solidFill>
              <a:ea typeface="ＭＳ Ｐゴシック" pitchFamily="34" charset="-128"/>
            </a:endParaRPr>
          </a:p>
        </p:txBody>
      </p:sp>
      <p:sp>
        <p:nvSpPr>
          <p:cNvPr id="90130" name="Footer Placeholder 4"/>
          <p:cNvSpPr>
            <a:spLocks noGrp="1"/>
          </p:cNvSpPr>
          <p:nvPr>
            <p:ph type="ftr" sz="quarter" idx="11"/>
          </p:nvPr>
        </p:nvSpPr>
        <p:spPr bwMode="auto">
          <a:ln>
            <a:miter lim="800000"/>
            <a:headEnd/>
            <a:tailEnd/>
          </a:ln>
        </p:spPr>
        <p:txBody>
          <a:bodyPr vert="horz" wrap="square" lIns="91440" tIns="45720" rIns="91440" bIns="45720" numCol="1" anchorCtr="0" compatLnSpc="1">
            <a:prstTxWarp prst="textNoShape">
              <a:avLst/>
            </a:prstTxWarp>
          </a:bodyPr>
          <a:lstStyle/>
          <a:p>
            <a:pPr>
              <a:defRPr/>
            </a:pPr>
            <a:r>
              <a:rPr lang="en-US" dirty="0">
                <a:solidFill>
                  <a:srgbClr val="000000"/>
                </a:solidFill>
                <a:ea typeface="ＭＳ Ｐゴシック" pitchFamily="34" charset="-128"/>
              </a:rPr>
              <a:t>Medicaid y el Programa de Seguro Médico para Niños</a:t>
            </a:r>
          </a:p>
        </p:txBody>
      </p:sp>
      <p:sp>
        <p:nvSpPr>
          <p:cNvPr id="12" name="Slide Number Placeholder 5"/>
          <p:cNvSpPr>
            <a:spLocks noGrp="1"/>
          </p:cNvSpPr>
          <p:nvPr>
            <p:ph type="sldNum" sz="quarter" idx="12"/>
          </p:nvPr>
        </p:nvSpPr>
        <p:spPr/>
        <p:txBody>
          <a:bodyPr/>
          <a:lstStyle/>
          <a:p>
            <a:pPr>
              <a:defRPr/>
            </a:pPr>
            <a:fld id="{5239ACB4-2310-442C-9BF1-F391EB173428}" type="slidenum">
              <a:rPr lang="en-US"/>
              <a:pPr>
                <a:defRPr/>
              </a:pPr>
              <a:t>39</a:t>
            </a:fld>
            <a:endParaRPr lang="es-US" dirty="0"/>
          </a:p>
        </p:txBody>
      </p:sp>
      <p:sp>
        <p:nvSpPr>
          <p:cNvPr id="7" name="Title 6"/>
          <p:cNvSpPr txBox="1">
            <a:spLocks/>
          </p:cNvSpPr>
          <p:nvPr/>
        </p:nvSpPr>
        <p:spPr>
          <a:xfrm>
            <a:off x="0" y="0"/>
            <a:ext cx="9144000" cy="1143000"/>
          </a:xfrm>
          <a:prstGeom prst="rect">
            <a:avLst/>
          </a:prstGeom>
        </p:spPr>
        <p:txBody>
          <a:bodyPr anchor="ctr">
            <a:normAutofit lnSpcReduction="10000"/>
          </a:bodyPr>
          <a:lstStyle>
            <a:lvl1pPr algn="ctr" defTabSz="914400" rtl="0" eaLnBrk="1" latinLnBrk="0" hangingPunct="1">
              <a:spcBef>
                <a:spcPct val="0"/>
              </a:spcBef>
              <a:buNone/>
              <a:defRPr sz="3600" b="1" i="0" u="none" kern="1200" baseline="0">
                <a:solidFill>
                  <a:schemeClr val="tx1"/>
                </a:solidFill>
                <a:latin typeface="+mj-lt"/>
                <a:ea typeface="+mj-ea"/>
                <a:cs typeface="+mj-cs"/>
              </a:defRPr>
            </a:lvl1pPr>
          </a:lstStyle>
          <a:p>
            <a:pPr>
              <a:defRPr/>
            </a:pPr>
            <a:r>
              <a:rPr dirty="0" smtClean="0"/>
              <a:t>Medicare y los recursos del Programa </a:t>
            </a:r>
          </a:p>
          <a:p>
            <a:pPr>
              <a:defRPr/>
            </a:pPr>
            <a:r>
              <a:rPr dirty="0" smtClean="0"/>
              <a:t>de Seguro Médico para Niños</a:t>
            </a:r>
            <a:endParaRPr lang="es-US" dirty="0"/>
          </a:p>
        </p:txBody>
      </p:sp>
    </p:spTree>
    <p:custDataLst>
      <p:tags r:id="rId1"/>
    </p:custData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pPr eaLnBrk="1" hangingPunct="1"/>
            <a:r>
              <a:rPr lang="en-US" sz="4000" dirty="0" smtClean="0"/>
              <a:t>Panorama general de Medicaid</a:t>
            </a:r>
            <a:endParaRPr lang="es-US" sz="4000" dirty="0" smtClean="0"/>
          </a:p>
        </p:txBody>
      </p:sp>
      <p:sp>
        <p:nvSpPr>
          <p:cNvPr id="3" name="Content Placeholder 2"/>
          <p:cNvSpPr>
            <a:spLocks noGrp="1"/>
          </p:cNvSpPr>
          <p:nvPr>
            <p:ph idx="1"/>
          </p:nvPr>
        </p:nvSpPr>
        <p:spPr>
          <a:xfrm>
            <a:off x="0" y="1371600"/>
            <a:ext cx="8991600" cy="3429000"/>
          </a:xfrm>
        </p:spPr>
        <p:txBody>
          <a:bodyPr rtlCol="0">
            <a:normAutofit/>
          </a:bodyPr>
          <a:lstStyle/>
          <a:p>
            <a:pPr marL="365760" indent="-365760" eaLnBrk="1" fontAlgn="auto" hangingPunct="1">
              <a:spcAft>
                <a:spcPts val="0"/>
              </a:spcAft>
              <a:defRPr/>
            </a:pPr>
            <a:r>
              <a:rPr dirty="0" smtClean="0"/>
              <a:t>Programa de derecho ciudadano* estatal y federal</a:t>
            </a:r>
          </a:p>
          <a:p>
            <a:pPr marL="365760" indent="-365760" eaLnBrk="1" fontAlgn="auto" hangingPunct="1">
              <a:spcAft>
                <a:spcPts val="0"/>
              </a:spcAft>
              <a:defRPr/>
            </a:pPr>
            <a:r>
              <a:rPr dirty="0" smtClean="0"/>
              <a:t>Asistencia médica para las personas con ingresos y recursos limitados</a:t>
            </a:r>
          </a:p>
          <a:p>
            <a:pPr marL="365760" indent="-365760" eaLnBrk="1" fontAlgn="auto" hangingPunct="1">
              <a:spcAft>
                <a:spcPts val="0"/>
              </a:spcAft>
              <a:defRPr/>
            </a:pPr>
            <a:r>
              <a:rPr dirty="0" smtClean="0"/>
              <a:t>Cubre alrededor de 71 millones de adultos y niños</a:t>
            </a:r>
          </a:p>
          <a:p>
            <a:pPr marL="365760" indent="-365760" eaLnBrk="1" fontAlgn="auto" hangingPunct="1">
              <a:spcAft>
                <a:spcPts val="0"/>
              </a:spcAft>
              <a:defRPr/>
            </a:pPr>
            <a:r>
              <a:rPr dirty="0" smtClean="0"/>
              <a:t>Suplementa a Medicare para más de 10 millones de personas mayores y/o incapacitadas</a:t>
            </a:r>
          </a:p>
          <a:p>
            <a:pPr marL="0" indent="0" eaLnBrk="1" fontAlgn="auto" hangingPunct="1">
              <a:spcAft>
                <a:spcPts val="0"/>
              </a:spcAft>
              <a:buFont typeface="Wingdings" pitchFamily="2" charset="2"/>
              <a:buNone/>
              <a:defRPr/>
            </a:pPr>
            <a:endParaRPr lang="es-US" dirty="0"/>
          </a:p>
        </p:txBody>
      </p:sp>
      <p:sp>
        <p:nvSpPr>
          <p:cNvPr id="6" name="Date Placeholder 5"/>
          <p:cNvSpPr>
            <a:spLocks noGrp="1"/>
          </p:cNvSpPr>
          <p:nvPr>
            <p:ph type="dt" sz="quarter" idx="10"/>
          </p:nvPr>
        </p:nvSpPr>
        <p:spPr/>
        <p:txBody>
          <a:bodyPr/>
          <a:lstStyle/>
          <a:p>
            <a:pPr>
              <a:defRPr/>
            </a:pPr>
            <a:r>
              <a:rPr lang="en-US" dirty="0"/>
              <a:t>01/05/2015</a:t>
            </a:r>
            <a:endParaRPr lang="es-US" dirty="0"/>
          </a:p>
        </p:txBody>
      </p:sp>
      <p:sp>
        <p:nvSpPr>
          <p:cNvPr id="4" name="Footer Placeholder 3"/>
          <p:cNvSpPr>
            <a:spLocks noGrp="1"/>
          </p:cNvSpPr>
          <p:nvPr>
            <p:ph type="ftr" sz="quarter" idx="11"/>
          </p:nvPr>
        </p:nvSpPr>
        <p:spPr/>
        <p:txBody>
          <a:bodyPr/>
          <a:lstStyle/>
          <a:p>
            <a:pPr>
              <a:defRPr/>
            </a:pPr>
            <a:r>
              <a:rPr lang="en-US" dirty="0"/>
              <a:t>Medicaid y el Programa de Seguro Médico para Niños</a:t>
            </a:r>
            <a:endParaRPr lang="es-US" dirty="0"/>
          </a:p>
        </p:txBody>
      </p:sp>
      <p:sp>
        <p:nvSpPr>
          <p:cNvPr id="5" name="Slide Number Placeholder 4"/>
          <p:cNvSpPr>
            <a:spLocks noGrp="1"/>
          </p:cNvSpPr>
          <p:nvPr>
            <p:ph type="sldNum" sz="quarter" idx="12"/>
          </p:nvPr>
        </p:nvSpPr>
        <p:spPr/>
        <p:txBody>
          <a:bodyPr/>
          <a:lstStyle/>
          <a:p>
            <a:pPr>
              <a:defRPr/>
            </a:pPr>
            <a:fld id="{D480DCB3-5463-42E8-83A1-238E22F67198}" type="slidenum">
              <a:rPr lang="en-US"/>
              <a:pPr>
                <a:defRPr/>
              </a:pPr>
              <a:t>4</a:t>
            </a:fld>
            <a:endParaRPr lang="es-US" dirty="0"/>
          </a:p>
        </p:txBody>
      </p:sp>
      <p:sp>
        <p:nvSpPr>
          <p:cNvPr id="7" name="TextBox 6"/>
          <p:cNvSpPr txBox="1"/>
          <p:nvPr/>
        </p:nvSpPr>
        <p:spPr>
          <a:xfrm>
            <a:off x="457200" y="4953000"/>
            <a:ext cx="8153400" cy="1384300"/>
          </a:xfrm>
          <a:prstGeom prst="rect">
            <a:avLst/>
          </a:prstGeom>
          <a:solidFill>
            <a:schemeClr val="tx2">
              <a:lumMod val="60000"/>
              <a:lumOff val="40000"/>
            </a:schemeClr>
          </a:solidFill>
        </p:spPr>
        <p:txBody>
          <a:bodyPr>
            <a:spAutoFit/>
          </a:bodyPr>
          <a:lstStyle/>
          <a:p>
            <a:pPr>
              <a:defRPr/>
            </a:pPr>
            <a:r>
              <a:rPr lang="en-US" sz="2800" dirty="0">
                <a:solidFill>
                  <a:schemeClr val="bg1"/>
                </a:solidFill>
                <a:latin typeface="+mn-lt"/>
                <a:ea typeface="ＭＳ Ｐゴシック"/>
                <a:cs typeface="ＭＳ Ｐゴシック"/>
              </a:rPr>
              <a:t>*Derecho ciudadano: programa gubernamental que garantiza ciertos beneficios a un grupo o segmento de población en particular.</a:t>
            </a:r>
            <a:endParaRPr lang="es-US" sz="2800" dirty="0">
              <a:solidFill>
                <a:schemeClr val="bg1"/>
              </a:solidFill>
              <a:latin typeface="+mn-lt"/>
              <a:ea typeface="ＭＳ Ｐゴシック"/>
              <a:cs typeface="ＭＳ Ｐゴシック"/>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Title 13"/>
          <p:cNvSpPr>
            <a:spLocks noGrp="1"/>
          </p:cNvSpPr>
          <p:nvPr>
            <p:ph type="title"/>
          </p:nvPr>
        </p:nvSpPr>
        <p:spPr/>
        <p:txBody>
          <a:bodyPr/>
          <a:lstStyle/>
          <a:p>
            <a:pPr eaLnBrk="1" hangingPunct="1"/>
            <a:r>
              <a:rPr lang="es-AR" dirty="0" smtClean="0"/>
              <a:t>Apéndice A — Agencias de Medicaid</a:t>
            </a:r>
            <a:endParaRPr lang="es-US" dirty="0" smtClean="0"/>
          </a:p>
        </p:txBody>
      </p:sp>
      <p:graphicFrame>
        <p:nvGraphicFramePr>
          <p:cNvPr id="7" name="Content Placeholder 6" descr="Blank table for states to use to capture information"/>
          <p:cNvGraphicFramePr>
            <a:graphicFrameLocks noGrp="1"/>
          </p:cNvGraphicFramePr>
          <p:nvPr>
            <p:ph idx="1"/>
          </p:nvPr>
        </p:nvGraphicFramePr>
        <p:xfrm>
          <a:off x="457200" y="1371600"/>
          <a:ext cx="8229600" cy="4287558"/>
        </p:xfrm>
        <a:graphic>
          <a:graphicData uri="http://schemas.openxmlformats.org/drawingml/2006/table">
            <a:tbl>
              <a:tblPr firstRow="1" bandRow="1">
                <a:tableStyleId>{5C22544A-7EE6-4342-B048-85BDC9FD1C3A}</a:tableStyleId>
              </a:tblPr>
              <a:tblGrid>
                <a:gridCol w="2257678"/>
                <a:gridCol w="2694648"/>
                <a:gridCol w="3277274"/>
              </a:tblGrid>
              <a:tr h="685797">
                <a:tc>
                  <a:txBody>
                    <a:bodyPr/>
                    <a:lstStyle/>
                    <a:p>
                      <a:pPr marL="0" marR="0" lvl="2" indent="0" algn="ctr" defTabSz="914400" rtl="0" eaLnBrk="1" fontAlgn="auto" latinLnBrk="0" hangingPunct="1">
                        <a:lnSpc>
                          <a:spcPct val="100000"/>
                        </a:lnSpc>
                        <a:spcBef>
                          <a:spcPts val="600"/>
                        </a:spcBef>
                        <a:spcAft>
                          <a:spcPts val="0"/>
                        </a:spcAft>
                        <a:buClrTx/>
                        <a:buSzTx/>
                        <a:buFontTx/>
                        <a:buNone/>
                        <a:tabLst/>
                        <a:defRPr/>
                      </a:pPr>
                      <a:r>
                        <a:rPr lang="en-US" sz="3200" kern="1200" dirty="0" smtClean="0"/>
                        <a:t>Estado</a:t>
                      </a:r>
                    </a:p>
                  </a:txBody>
                  <a:tcPr marL="85874" marR="85874"/>
                </a:tc>
                <a:tc>
                  <a:txBody>
                    <a:bodyPr/>
                    <a:lstStyle/>
                    <a:p>
                      <a:pPr marL="0" lvl="2" indent="0" algn="ctr">
                        <a:spcBef>
                          <a:spcPts val="600"/>
                        </a:spcBef>
                        <a:buFontTx/>
                        <a:buNone/>
                      </a:pPr>
                      <a:r>
                        <a:rPr lang="en-US" sz="3200" dirty="0" smtClean="0"/>
                        <a:t>Sitio Web</a:t>
                      </a:r>
                      <a:endParaRPr lang="es-US" sz="2400" dirty="0"/>
                    </a:p>
                  </a:txBody>
                  <a:tcPr marL="85874" marR="85874"/>
                </a:tc>
                <a:tc>
                  <a:txBody>
                    <a:bodyPr/>
                    <a:lstStyle/>
                    <a:p>
                      <a:pPr marL="0" lvl="2" indent="0" algn="ctr">
                        <a:spcBef>
                          <a:spcPts val="600"/>
                        </a:spcBef>
                        <a:buFontTx/>
                        <a:buNone/>
                      </a:pPr>
                      <a:r>
                        <a:rPr lang="en-US" sz="3200" dirty="0" smtClean="0"/>
                        <a:t>Formato de solicitud</a:t>
                      </a:r>
                    </a:p>
                  </a:txBody>
                  <a:tcPr marL="85874" marR="85874"/>
                </a:tc>
              </a:tr>
              <a:tr h="536793">
                <a:tc>
                  <a:txBody>
                    <a:bodyPr/>
                    <a:lstStyle/>
                    <a:p>
                      <a:pPr marL="0" lvl="2" indent="0">
                        <a:spcBef>
                          <a:spcPts val="600"/>
                        </a:spcBef>
                        <a:buFontTx/>
                        <a:buNone/>
                      </a:pPr>
                      <a:endParaRPr lang="en-US" sz="2400" dirty="0"/>
                    </a:p>
                  </a:txBody>
                  <a:tcPr marL="85874" marR="85874"/>
                </a:tc>
                <a:tc>
                  <a:txBody>
                    <a:bodyPr/>
                    <a:lstStyle/>
                    <a:p>
                      <a:pPr marL="0" lvl="2" indent="0">
                        <a:spcBef>
                          <a:spcPts val="600"/>
                        </a:spcBef>
                        <a:buFontTx/>
                        <a:buNone/>
                      </a:pPr>
                      <a:endParaRPr lang="en-US" sz="2400" dirty="0"/>
                    </a:p>
                  </a:txBody>
                  <a:tcPr marL="85874" marR="85874"/>
                </a:tc>
                <a:tc>
                  <a:txBody>
                    <a:bodyPr/>
                    <a:lstStyle/>
                    <a:p>
                      <a:pPr marL="0" lvl="2" indent="0">
                        <a:spcBef>
                          <a:spcPts val="600"/>
                        </a:spcBef>
                        <a:buFontTx/>
                        <a:buNone/>
                      </a:pPr>
                      <a:endParaRPr lang="en-US" sz="2400" dirty="0" smtClean="0">
                        <a:latin typeface="Calibri" pitchFamily="34" charset="0"/>
                        <a:cs typeface="Calibri" pitchFamily="34" charset="0"/>
                      </a:endParaRPr>
                    </a:p>
                  </a:txBody>
                  <a:tcPr marL="85874" marR="85874"/>
                </a:tc>
              </a:tr>
              <a:tr h="536793">
                <a:tc>
                  <a:txBody>
                    <a:bodyPr/>
                    <a:lstStyle/>
                    <a:p>
                      <a:pPr marL="0" lvl="2" indent="0">
                        <a:spcBef>
                          <a:spcPts val="600"/>
                        </a:spcBef>
                        <a:buFontTx/>
                        <a:buNone/>
                      </a:pPr>
                      <a:endParaRPr lang="en-US" sz="2400" dirty="0" smtClean="0">
                        <a:latin typeface="Calibri" pitchFamily="34" charset="0"/>
                        <a:cs typeface="Calibri" pitchFamily="34" charset="0"/>
                      </a:endParaRPr>
                    </a:p>
                  </a:txBody>
                  <a:tcPr marL="85874" marR="85874"/>
                </a:tc>
                <a:tc>
                  <a:txBody>
                    <a:bodyPr/>
                    <a:lstStyle/>
                    <a:p>
                      <a:pPr marL="0" lvl="2" indent="0">
                        <a:spcBef>
                          <a:spcPts val="600"/>
                        </a:spcBef>
                        <a:buFontTx/>
                        <a:buNone/>
                      </a:pPr>
                      <a:endParaRPr lang="en-US" sz="2400" dirty="0" smtClean="0">
                        <a:latin typeface="Calibri" pitchFamily="34" charset="0"/>
                        <a:cs typeface="Calibri" pitchFamily="34" charset="0"/>
                      </a:endParaRPr>
                    </a:p>
                  </a:txBody>
                  <a:tcPr marL="85874" marR="85874"/>
                </a:tc>
                <a:tc>
                  <a:txBody>
                    <a:bodyPr/>
                    <a:lstStyle/>
                    <a:p>
                      <a:pPr marL="0" lvl="2" indent="0">
                        <a:spcBef>
                          <a:spcPts val="600"/>
                        </a:spcBef>
                        <a:buFontTx/>
                        <a:buNone/>
                      </a:pPr>
                      <a:endParaRPr lang="en-US" sz="2400" dirty="0" smtClean="0">
                        <a:latin typeface="Calibri" pitchFamily="34" charset="0"/>
                        <a:cs typeface="Calibri" pitchFamily="34" charset="0"/>
                      </a:endParaRPr>
                    </a:p>
                  </a:txBody>
                  <a:tcPr marL="85874" marR="85874"/>
                </a:tc>
              </a:tr>
              <a:tr h="536793">
                <a:tc>
                  <a:txBody>
                    <a:bodyPr/>
                    <a:lstStyle/>
                    <a:p>
                      <a:pPr marL="0" lvl="2" indent="0">
                        <a:spcBef>
                          <a:spcPts val="600"/>
                        </a:spcBef>
                        <a:buFontTx/>
                        <a:buNone/>
                      </a:pPr>
                      <a:endParaRPr lang="en-US" sz="2400" dirty="0" smtClean="0">
                        <a:latin typeface="Calibri" pitchFamily="34" charset="0"/>
                        <a:cs typeface="Calibri" pitchFamily="34" charset="0"/>
                      </a:endParaRPr>
                    </a:p>
                  </a:txBody>
                  <a:tcPr marL="85874" marR="85874"/>
                </a:tc>
                <a:tc>
                  <a:txBody>
                    <a:bodyPr/>
                    <a:lstStyle/>
                    <a:p>
                      <a:pPr marL="0" lvl="2" indent="0">
                        <a:spcBef>
                          <a:spcPts val="600"/>
                        </a:spcBef>
                        <a:buFontTx/>
                        <a:buNone/>
                      </a:pPr>
                      <a:endParaRPr lang="en-US" sz="2400" dirty="0" smtClean="0">
                        <a:latin typeface="Calibri" pitchFamily="34" charset="0"/>
                        <a:cs typeface="Calibri" pitchFamily="34" charset="0"/>
                      </a:endParaRPr>
                    </a:p>
                  </a:txBody>
                  <a:tcPr marL="85874" marR="85874"/>
                </a:tc>
                <a:tc>
                  <a:txBody>
                    <a:bodyPr/>
                    <a:lstStyle/>
                    <a:p>
                      <a:pPr>
                        <a:buFontTx/>
                        <a:buNone/>
                      </a:pPr>
                      <a:endParaRPr lang="en-US" sz="2400" dirty="0"/>
                    </a:p>
                  </a:txBody>
                  <a:tcPr marL="85874" marR="85874"/>
                </a:tc>
              </a:tr>
              <a:tr h="536793">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endParaRPr lang="en-US" sz="2400" dirty="0"/>
                    </a:p>
                  </a:txBody>
                  <a:tcPr marL="85874" marR="85874"/>
                </a:tc>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endParaRPr lang="en-US" sz="2400" dirty="0"/>
                    </a:p>
                  </a:txBody>
                  <a:tcPr marL="85874" marR="85874"/>
                </a:tc>
                <a:tc>
                  <a:txBody>
                    <a:bodyPr/>
                    <a:lstStyle/>
                    <a:p>
                      <a:pPr marL="0" lvl="2" indent="0">
                        <a:spcBef>
                          <a:spcPts val="600"/>
                        </a:spcBef>
                        <a:buFontTx/>
                        <a:buNone/>
                      </a:pPr>
                      <a:endParaRPr lang="en-US" sz="2400" dirty="0"/>
                    </a:p>
                  </a:txBody>
                  <a:tcPr marL="85874" marR="85874"/>
                </a:tc>
              </a:tr>
              <a:tr h="536793">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endParaRPr lang="en-US" sz="2400" dirty="0"/>
                    </a:p>
                  </a:txBody>
                  <a:tcPr marL="85874" marR="85874"/>
                </a:tc>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endParaRPr lang="en-US" sz="2400" dirty="0"/>
                    </a:p>
                  </a:txBody>
                  <a:tcPr marL="85874" marR="85874"/>
                </a:tc>
                <a:tc>
                  <a:txBody>
                    <a:bodyPr/>
                    <a:lstStyle/>
                    <a:p>
                      <a:pPr marL="0" lvl="2" indent="0">
                        <a:spcBef>
                          <a:spcPts val="600"/>
                        </a:spcBef>
                        <a:buFontTx/>
                        <a:buNone/>
                      </a:pPr>
                      <a:endParaRPr lang="en-US" sz="2400" dirty="0" smtClean="0">
                        <a:latin typeface="Calibri" pitchFamily="34" charset="0"/>
                        <a:cs typeface="Calibri" pitchFamily="34" charset="0"/>
                      </a:endParaRPr>
                    </a:p>
                  </a:txBody>
                  <a:tcPr marL="85874" marR="85874"/>
                </a:tc>
              </a:tr>
              <a:tr h="536793">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endParaRPr lang="en-US" sz="2400" dirty="0"/>
                    </a:p>
                  </a:txBody>
                  <a:tcPr marL="85874" marR="85874"/>
                </a:tc>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endParaRPr lang="en-US" sz="2400" dirty="0"/>
                    </a:p>
                  </a:txBody>
                  <a:tcPr marL="85874" marR="85874"/>
                </a:tc>
                <a:tc>
                  <a:txBody>
                    <a:bodyPr/>
                    <a:lstStyle/>
                    <a:p>
                      <a:pPr marL="0" lvl="2" indent="0">
                        <a:spcBef>
                          <a:spcPts val="600"/>
                        </a:spcBef>
                        <a:buFontTx/>
                        <a:buNone/>
                      </a:pPr>
                      <a:endParaRPr lang="en-US" sz="2400" dirty="0" smtClean="0">
                        <a:latin typeface="Calibri" pitchFamily="34" charset="0"/>
                        <a:cs typeface="Calibri" pitchFamily="34" charset="0"/>
                      </a:endParaRPr>
                    </a:p>
                  </a:txBody>
                  <a:tcPr marL="85874" marR="85874"/>
                </a:tc>
              </a:tr>
            </a:tbl>
          </a:graphicData>
        </a:graphic>
      </p:graphicFrame>
      <p:sp>
        <p:nvSpPr>
          <p:cNvPr id="9" name="Footer Placeholder 4"/>
          <p:cNvSpPr>
            <a:spLocks noGrp="1"/>
          </p:cNvSpPr>
          <p:nvPr>
            <p:ph type="ftr" sz="quarter" idx="11"/>
          </p:nvPr>
        </p:nvSpPr>
        <p:spPr/>
        <p:txBody>
          <a:bodyPr/>
          <a:lstStyle/>
          <a:p>
            <a:pPr>
              <a:defRPr/>
            </a:pPr>
            <a:r>
              <a:rPr lang="en-US" dirty="0">
                <a:solidFill>
                  <a:schemeClr val="tx1"/>
                </a:solidFill>
              </a:rPr>
              <a:t>Medicaid y el Programa de Seguro Médico para Niños</a:t>
            </a:r>
            <a:endParaRPr lang="es-US" dirty="0">
              <a:solidFill>
                <a:schemeClr val="tx1"/>
              </a:solidFill>
            </a:endParaRPr>
          </a:p>
        </p:txBody>
      </p:sp>
      <p:sp>
        <p:nvSpPr>
          <p:cNvPr id="10" name="Slide Number Placeholder 5"/>
          <p:cNvSpPr>
            <a:spLocks noGrp="1"/>
          </p:cNvSpPr>
          <p:nvPr>
            <p:ph type="sldNum" sz="quarter" idx="12"/>
          </p:nvPr>
        </p:nvSpPr>
        <p:spPr/>
        <p:txBody>
          <a:bodyPr/>
          <a:lstStyle/>
          <a:p>
            <a:pPr>
              <a:defRPr/>
            </a:pPr>
            <a:fld id="{D7C87C8C-16A1-42B6-9FC2-16137CD4BDC4}" type="slidenum">
              <a:rPr lang="en-US">
                <a:solidFill>
                  <a:schemeClr val="tx1"/>
                </a:solidFill>
              </a:rPr>
              <a:pPr>
                <a:defRPr/>
              </a:pPr>
              <a:t>40</a:t>
            </a:fld>
            <a:endParaRPr lang="es-US" dirty="0">
              <a:solidFill>
                <a:schemeClr val="tx1"/>
              </a:solidFill>
            </a:endParaRPr>
          </a:p>
        </p:txBody>
      </p:sp>
      <p:sp>
        <p:nvSpPr>
          <p:cNvPr id="2" name="Date Placeholder 1"/>
          <p:cNvSpPr>
            <a:spLocks noGrp="1"/>
          </p:cNvSpPr>
          <p:nvPr>
            <p:ph type="dt" sz="quarter" idx="10"/>
          </p:nvPr>
        </p:nvSpPr>
        <p:spPr/>
        <p:txBody>
          <a:bodyPr/>
          <a:lstStyle/>
          <a:p>
            <a:pPr>
              <a:defRPr/>
            </a:pPr>
            <a:r>
              <a:rPr lang="en-US" dirty="0"/>
              <a:t>01/05/2015</a:t>
            </a:r>
            <a:endParaRPr lang="es-US" dirty="0"/>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Title 1"/>
          <p:cNvSpPr>
            <a:spLocks noGrp="1"/>
          </p:cNvSpPr>
          <p:nvPr>
            <p:ph type="title"/>
          </p:nvPr>
        </p:nvSpPr>
        <p:spPr/>
        <p:txBody>
          <a:bodyPr/>
          <a:lstStyle/>
          <a:p>
            <a:pPr eaLnBrk="1" hangingPunct="1"/>
            <a:r>
              <a:rPr lang="es-AR" dirty="0" smtClean="0"/>
              <a:t>Apéndice B — Inscripción de </a:t>
            </a:r>
            <a:r>
              <a:rPr lang="en-US" dirty="0" smtClean="0"/>
              <a:t>Medicaid</a:t>
            </a:r>
            <a:endParaRPr lang="es-US" dirty="0" smtClean="0"/>
          </a:p>
        </p:txBody>
      </p:sp>
      <p:graphicFrame>
        <p:nvGraphicFramePr>
          <p:cNvPr id="94242" name="Group 34" descr="Blank table for states to use to capture information"/>
          <p:cNvGraphicFramePr>
            <a:graphicFrameLocks noGrp="1"/>
          </p:cNvGraphicFramePr>
          <p:nvPr>
            <p:ph idx="1"/>
            <p:extLst>
              <p:ext uri="{D42A27DB-BD31-4B8C-83A1-F6EECF244321}">
                <p14:modId xmlns:p14="http://schemas.microsoft.com/office/powerpoint/2010/main" val="1126350986"/>
              </p:ext>
            </p:extLst>
          </p:nvPr>
        </p:nvGraphicFramePr>
        <p:xfrm>
          <a:off x="457200" y="1371600"/>
          <a:ext cx="8229600" cy="4421508"/>
        </p:xfrm>
        <a:graphic>
          <a:graphicData uri="http://schemas.openxmlformats.org/drawingml/2006/table">
            <a:tbl>
              <a:tblPr firstRow="1"/>
              <a:tblGrid>
                <a:gridCol w="3605213"/>
                <a:gridCol w="4624387"/>
              </a:tblGrid>
              <a:tr h="411163">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FFFFFF"/>
                          </a:solidFill>
                          <a:effectLst/>
                          <a:latin typeface="Calibri" pitchFamily="34" charset="0"/>
                          <a:ea typeface="ＭＳ Ｐゴシック" pitchFamily="34" charset="-128"/>
                        </a:rPr>
                        <a:t>Estado</a:t>
                      </a:r>
                      <a:endParaRPr kumimoji="0" lang="es-US" sz="2800" b="1" i="0" u="none" strike="noStrike" cap="none" normalizeH="0" baseline="0" dirty="0" smtClean="0">
                        <a:ln>
                          <a:noFill/>
                        </a:ln>
                        <a:solidFill>
                          <a:schemeClr val="bg1"/>
                        </a:solidFill>
                        <a:effectLst/>
                        <a:latin typeface="Calibri" pitchFamily="34" charset="0"/>
                        <a:ea typeface="ＭＳ Ｐゴシック" pitchFamily="34" charset="-128"/>
                      </a:endParaRPr>
                    </a:p>
                  </a:txBody>
                  <a:tcPr marL="86627" marR="866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FFFFFF"/>
                          </a:solidFill>
                          <a:effectLst/>
                          <a:latin typeface="Calibri" pitchFamily="34" charset="0"/>
                          <a:ea typeface="ＭＳ Ｐゴシック" pitchFamily="34" charset="-128"/>
                        </a:rPr>
                        <a:t>Números de inscripción Medicaid</a:t>
                      </a:r>
                      <a:endParaRPr kumimoji="0" lang="es-US" sz="2800" b="1" i="0" u="none" strike="noStrike" cap="none" normalizeH="0" baseline="0" dirty="0" smtClean="0">
                        <a:ln>
                          <a:noFill/>
                        </a:ln>
                        <a:solidFill>
                          <a:schemeClr val="bg1"/>
                        </a:solidFill>
                        <a:effectLst/>
                        <a:latin typeface="Calibri" pitchFamily="34" charset="0"/>
                        <a:ea typeface="ＭＳ Ｐゴシック" pitchFamily="34" charset="-128"/>
                      </a:endParaRPr>
                    </a:p>
                  </a:txBody>
                  <a:tcPr marL="86627" marR="866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579438">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s-ES" sz="2800" b="1" i="0" u="none" strike="noStrike" cap="none" normalizeH="0" baseline="0" dirty="0" smtClean="0">
                        <a:ln>
                          <a:noFill/>
                        </a:ln>
                        <a:solidFill>
                          <a:schemeClr val="tx1"/>
                        </a:solidFill>
                        <a:effectLst/>
                        <a:latin typeface="Calibri" pitchFamily="34" charset="0"/>
                        <a:ea typeface="ＭＳ Ｐゴシック" pitchFamily="34" charset="-128"/>
                      </a:endParaRPr>
                    </a:p>
                  </a:txBody>
                  <a:tcPr marL="86627" marR="866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s-ES" sz="2800" b="0" i="0" u="none" strike="noStrike" cap="none" normalizeH="0" baseline="0" dirty="0" smtClean="0">
                        <a:ln>
                          <a:noFill/>
                        </a:ln>
                        <a:solidFill>
                          <a:schemeClr val="bg1"/>
                        </a:solidFill>
                        <a:effectLst/>
                        <a:latin typeface="Calibri" pitchFamily="34" charset="0"/>
                        <a:ea typeface="ＭＳ Ｐゴシック" pitchFamily="34" charset="-128"/>
                      </a:endParaRPr>
                    </a:p>
                  </a:txBody>
                  <a:tcPr marL="86627" marR="866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579438">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s-ES" sz="2800" b="1" i="0" u="none" strike="noStrike" cap="none" normalizeH="0" baseline="0" dirty="0" smtClean="0">
                        <a:ln>
                          <a:noFill/>
                        </a:ln>
                        <a:solidFill>
                          <a:schemeClr val="tx1"/>
                        </a:solidFill>
                        <a:effectLst/>
                        <a:latin typeface="Calibri" pitchFamily="34" charset="0"/>
                        <a:ea typeface="ＭＳ Ｐゴシック" pitchFamily="34" charset="-128"/>
                      </a:endParaRPr>
                    </a:p>
                  </a:txBody>
                  <a:tcPr marL="86627" marR="866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s-ES" sz="2800" b="0" i="0" u="none" strike="noStrike" cap="none" normalizeH="0" baseline="0" dirty="0" smtClean="0">
                        <a:ln>
                          <a:noFill/>
                        </a:ln>
                        <a:solidFill>
                          <a:schemeClr val="bg1"/>
                        </a:solidFill>
                        <a:effectLst/>
                        <a:latin typeface="Calibri" pitchFamily="34" charset="0"/>
                        <a:ea typeface="ＭＳ Ｐゴシック" pitchFamily="34" charset="-128"/>
                      </a:endParaRPr>
                    </a:p>
                  </a:txBody>
                  <a:tcPr marL="86627" marR="866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579438">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s-ES" sz="2800" b="1" i="0" u="none" strike="noStrike" cap="none" normalizeH="0" baseline="0" dirty="0" smtClean="0">
                        <a:ln>
                          <a:noFill/>
                        </a:ln>
                        <a:solidFill>
                          <a:schemeClr val="tx1"/>
                        </a:solidFill>
                        <a:effectLst/>
                        <a:latin typeface="Calibri" pitchFamily="34" charset="0"/>
                        <a:ea typeface="ＭＳ Ｐゴシック" pitchFamily="34" charset="-128"/>
                      </a:endParaRPr>
                    </a:p>
                  </a:txBody>
                  <a:tcPr marL="86627" marR="866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s-ES" sz="2800" b="0" i="0" u="none" strike="noStrike" cap="none" normalizeH="0" baseline="0" dirty="0" smtClean="0">
                        <a:ln>
                          <a:noFill/>
                        </a:ln>
                        <a:solidFill>
                          <a:schemeClr val="bg1"/>
                        </a:solidFill>
                        <a:effectLst/>
                        <a:latin typeface="Calibri" pitchFamily="34" charset="0"/>
                        <a:ea typeface="ＭＳ Ｐゴシック" pitchFamily="34" charset="-128"/>
                      </a:endParaRPr>
                    </a:p>
                  </a:txBody>
                  <a:tcPr marL="86627" marR="866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579438">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s-ES" sz="2800" b="1" i="0" u="none" strike="noStrike" cap="none" normalizeH="0" baseline="0" dirty="0" smtClean="0">
                        <a:ln>
                          <a:noFill/>
                        </a:ln>
                        <a:solidFill>
                          <a:schemeClr val="tx1"/>
                        </a:solidFill>
                        <a:effectLst/>
                        <a:latin typeface="Calibri" pitchFamily="34" charset="0"/>
                        <a:ea typeface="ＭＳ Ｐゴシック" pitchFamily="34" charset="-128"/>
                      </a:endParaRPr>
                    </a:p>
                  </a:txBody>
                  <a:tcPr marL="86627" marR="866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s-ES" sz="2800" b="0" i="0" u="none" strike="noStrike" cap="none" normalizeH="0" baseline="0" dirty="0" smtClean="0">
                        <a:ln>
                          <a:noFill/>
                        </a:ln>
                        <a:solidFill>
                          <a:schemeClr val="bg1"/>
                        </a:solidFill>
                        <a:effectLst/>
                        <a:latin typeface="Calibri" pitchFamily="34" charset="0"/>
                        <a:ea typeface="ＭＳ Ｐゴシック" pitchFamily="34" charset="-128"/>
                      </a:endParaRPr>
                    </a:p>
                  </a:txBody>
                  <a:tcPr marL="86627" marR="866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579438">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s-ES" sz="2800" b="1" i="0" u="none" strike="noStrike" cap="none" normalizeH="0" baseline="0" dirty="0" smtClean="0">
                        <a:ln>
                          <a:noFill/>
                        </a:ln>
                        <a:solidFill>
                          <a:schemeClr val="tx1"/>
                        </a:solidFill>
                        <a:effectLst/>
                        <a:latin typeface="Calibri" pitchFamily="34" charset="0"/>
                        <a:ea typeface="ＭＳ Ｐゴシック" pitchFamily="34" charset="-128"/>
                      </a:endParaRPr>
                    </a:p>
                  </a:txBody>
                  <a:tcPr marL="86627" marR="866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s-ES" sz="2800" b="0" i="0" u="none" strike="noStrike" cap="none" normalizeH="0" baseline="0" dirty="0" smtClean="0">
                        <a:ln>
                          <a:noFill/>
                        </a:ln>
                        <a:solidFill>
                          <a:schemeClr val="bg1"/>
                        </a:solidFill>
                        <a:effectLst/>
                        <a:latin typeface="Calibri" pitchFamily="34" charset="0"/>
                        <a:ea typeface="ＭＳ Ｐゴシック" pitchFamily="34" charset="-128"/>
                      </a:endParaRPr>
                    </a:p>
                  </a:txBody>
                  <a:tcPr marL="86627" marR="866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579438">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s-ES" sz="2800" b="1" i="0" u="none" strike="noStrike" cap="none" normalizeH="0" baseline="0" dirty="0" smtClean="0">
                        <a:ln>
                          <a:noFill/>
                        </a:ln>
                        <a:solidFill>
                          <a:schemeClr val="tx1"/>
                        </a:solidFill>
                        <a:effectLst/>
                        <a:latin typeface="Calibri" pitchFamily="34" charset="0"/>
                        <a:ea typeface="ＭＳ Ｐゴシック" pitchFamily="34" charset="-128"/>
                      </a:endParaRPr>
                    </a:p>
                  </a:txBody>
                  <a:tcPr marL="86627" marR="866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s-ES" sz="2800" b="0" i="0" u="none" strike="noStrike" cap="none" normalizeH="0" baseline="0" dirty="0" smtClean="0">
                        <a:ln>
                          <a:noFill/>
                        </a:ln>
                        <a:solidFill>
                          <a:schemeClr val="bg1"/>
                        </a:solidFill>
                        <a:effectLst/>
                        <a:latin typeface="Calibri" pitchFamily="34" charset="0"/>
                        <a:ea typeface="ＭＳ Ｐゴシック" pitchFamily="34" charset="-128"/>
                      </a:endParaRPr>
                    </a:p>
                  </a:txBody>
                  <a:tcPr marL="86627" marR="866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bl>
          </a:graphicData>
        </a:graphic>
      </p:graphicFrame>
      <p:sp>
        <p:nvSpPr>
          <p:cNvPr id="10" name="Footer Placeholder 4"/>
          <p:cNvSpPr>
            <a:spLocks noGrp="1"/>
          </p:cNvSpPr>
          <p:nvPr>
            <p:ph type="ftr" sz="quarter" idx="11"/>
          </p:nvPr>
        </p:nvSpPr>
        <p:spPr/>
        <p:txBody>
          <a:bodyPr/>
          <a:lstStyle/>
          <a:p>
            <a:pPr>
              <a:defRPr/>
            </a:pPr>
            <a:r>
              <a:rPr lang="en-US" dirty="0">
                <a:solidFill>
                  <a:schemeClr val="tx1"/>
                </a:solidFill>
              </a:rPr>
              <a:t>Medicaid y el Programa de Seguro Médico para Niños</a:t>
            </a:r>
            <a:endParaRPr lang="es-US" dirty="0">
              <a:solidFill>
                <a:schemeClr val="tx1"/>
              </a:solidFill>
            </a:endParaRPr>
          </a:p>
        </p:txBody>
      </p:sp>
      <p:sp>
        <p:nvSpPr>
          <p:cNvPr id="11" name="Slide Number Placeholder 5"/>
          <p:cNvSpPr>
            <a:spLocks noGrp="1"/>
          </p:cNvSpPr>
          <p:nvPr>
            <p:ph type="sldNum" sz="quarter" idx="12"/>
          </p:nvPr>
        </p:nvSpPr>
        <p:spPr/>
        <p:txBody>
          <a:bodyPr/>
          <a:lstStyle/>
          <a:p>
            <a:pPr>
              <a:defRPr/>
            </a:pPr>
            <a:fld id="{30FB2E84-4CE9-41BF-A7D5-4B241BA6E145}" type="slidenum">
              <a:rPr lang="en-US">
                <a:solidFill>
                  <a:schemeClr val="tx1"/>
                </a:solidFill>
              </a:rPr>
              <a:pPr>
                <a:defRPr/>
              </a:pPr>
              <a:t>41</a:t>
            </a:fld>
            <a:endParaRPr lang="es-US" dirty="0">
              <a:solidFill>
                <a:schemeClr val="tx1"/>
              </a:solidFill>
            </a:endParaRPr>
          </a:p>
        </p:txBody>
      </p:sp>
      <p:sp>
        <p:nvSpPr>
          <p:cNvPr id="3" name="Date Placeholder 2"/>
          <p:cNvSpPr>
            <a:spLocks noGrp="1"/>
          </p:cNvSpPr>
          <p:nvPr>
            <p:ph type="dt" sz="quarter" idx="10"/>
          </p:nvPr>
        </p:nvSpPr>
        <p:spPr/>
        <p:txBody>
          <a:bodyPr/>
          <a:lstStyle/>
          <a:p>
            <a:pPr>
              <a:defRPr/>
            </a:pPr>
            <a:r>
              <a:rPr lang="en-US" dirty="0"/>
              <a:t>01/05/2015</a:t>
            </a:r>
            <a:endParaRPr lang="es-US" dirty="0"/>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Title 1"/>
          <p:cNvSpPr>
            <a:spLocks noGrp="1"/>
          </p:cNvSpPr>
          <p:nvPr>
            <p:ph type="title"/>
          </p:nvPr>
        </p:nvSpPr>
        <p:spPr/>
        <p:txBody>
          <a:bodyPr/>
          <a:lstStyle/>
          <a:p>
            <a:pPr eaLnBrk="1" hangingPunct="1"/>
            <a:r>
              <a:rPr lang="en-US" dirty="0" smtClean="0"/>
              <a:t>Apéndice C — Elegibilidad de Medicaid</a:t>
            </a:r>
            <a:endParaRPr lang="es-US" dirty="0" smtClean="0"/>
          </a:p>
        </p:txBody>
      </p:sp>
      <p:graphicFrame>
        <p:nvGraphicFramePr>
          <p:cNvPr id="4" name="Content Placeholder 3" descr="Blank table for states to use to capture Medicaid eligibility"/>
          <p:cNvGraphicFramePr>
            <a:graphicFrameLocks noGrp="1"/>
          </p:cNvGraphicFramePr>
          <p:nvPr>
            <p:ph idx="1"/>
            <p:extLst>
              <p:ext uri="{D42A27DB-BD31-4B8C-83A1-F6EECF244321}">
                <p14:modId xmlns:p14="http://schemas.microsoft.com/office/powerpoint/2010/main" val="163549199"/>
              </p:ext>
            </p:extLst>
          </p:nvPr>
        </p:nvGraphicFramePr>
        <p:xfrm>
          <a:off x="457200" y="1371596"/>
          <a:ext cx="8229600" cy="4968878"/>
        </p:xfrm>
        <a:graphic>
          <a:graphicData uri="http://schemas.openxmlformats.org/drawingml/2006/table">
            <a:tbl>
              <a:tblPr firstRow="1" bandRow="1">
                <a:tableStyleId>{5C22544A-7EE6-4342-B048-85BDC9FD1C3A}</a:tableStyleId>
              </a:tblPr>
              <a:tblGrid>
                <a:gridCol w="1645920"/>
                <a:gridCol w="1645920"/>
                <a:gridCol w="1737360"/>
                <a:gridCol w="1554480"/>
                <a:gridCol w="1645920"/>
              </a:tblGrid>
              <a:tr h="1000445">
                <a:tc>
                  <a:txBody>
                    <a:bodyPr/>
                    <a:lstStyle/>
                    <a:p>
                      <a:pPr algn="ctr"/>
                      <a:r>
                        <a:rPr lang="en-US" sz="3200" dirty="0" smtClean="0"/>
                        <a:t>Estado</a:t>
                      </a:r>
                      <a:endParaRPr lang="es-US" sz="3200" dirty="0"/>
                    </a:p>
                  </a:txBody>
                  <a:tcPr/>
                </a:tc>
                <a:tc>
                  <a:txBody>
                    <a:bodyPr/>
                    <a:lstStyle/>
                    <a:p>
                      <a:pPr algn="ctr"/>
                      <a:r>
                        <a:rPr lang="en-US" sz="3200" dirty="0" smtClean="0"/>
                        <a:t>Niños</a:t>
                      </a:r>
                      <a:endParaRPr lang="es-US" sz="3200" dirty="0"/>
                    </a:p>
                  </a:txBody>
                  <a:tcPr/>
                </a:tc>
                <a:tc>
                  <a:txBody>
                    <a:bodyPr/>
                    <a:lstStyle/>
                    <a:p>
                      <a:pPr algn="ctr"/>
                      <a:r>
                        <a:rPr lang="es-US" sz="2200" noProof="0" dirty="0" smtClean="0"/>
                        <a:t>Mujeres embarazadas</a:t>
                      </a:r>
                      <a:endParaRPr lang="es-US" sz="2200" noProof="0" dirty="0"/>
                    </a:p>
                  </a:txBody>
                  <a:tcPr/>
                </a:tc>
                <a:tc>
                  <a:txBody>
                    <a:bodyPr/>
                    <a:lstStyle/>
                    <a:p>
                      <a:pPr algn="ctr"/>
                      <a:r>
                        <a:rPr lang="en-US" sz="3200" dirty="0" smtClean="0"/>
                        <a:t>Padres</a:t>
                      </a:r>
                      <a:endParaRPr lang="es-US" sz="3200" dirty="0"/>
                    </a:p>
                  </a:txBody>
                  <a:tcPr/>
                </a:tc>
                <a:tc>
                  <a:txBody>
                    <a:bodyPr/>
                    <a:lstStyle/>
                    <a:p>
                      <a:pPr algn="ctr"/>
                      <a:r>
                        <a:rPr lang="en-US" sz="3200" dirty="0" smtClean="0"/>
                        <a:t>Adultos</a:t>
                      </a:r>
                      <a:endParaRPr lang="es-US" sz="3200" dirty="0"/>
                    </a:p>
                  </a:txBody>
                  <a:tcPr/>
                </a:tc>
              </a:tr>
              <a:tr h="566919">
                <a:tc>
                  <a:txBody>
                    <a:bodyPr/>
                    <a:lstStyle/>
                    <a:p>
                      <a:endParaRPr lang="en-US" sz="2800" dirty="0"/>
                    </a:p>
                  </a:txBody>
                  <a:tcPr>
                    <a:solidFill>
                      <a:schemeClr val="accent1">
                        <a:lumMod val="20000"/>
                        <a:lumOff val="80000"/>
                      </a:schemeClr>
                    </a:solidFill>
                  </a:tcPr>
                </a:tc>
                <a:tc>
                  <a:txBody>
                    <a:bodyPr/>
                    <a:lstStyle/>
                    <a:p>
                      <a:endParaRPr lang="en-US" sz="2800" dirty="0"/>
                    </a:p>
                  </a:txBody>
                  <a:tcPr>
                    <a:solidFill>
                      <a:schemeClr val="accent1">
                        <a:lumMod val="20000"/>
                        <a:lumOff val="80000"/>
                      </a:schemeClr>
                    </a:solidFill>
                  </a:tcPr>
                </a:tc>
                <a:tc>
                  <a:txBody>
                    <a:bodyPr/>
                    <a:lstStyle/>
                    <a:p>
                      <a:endParaRPr lang="en-US" sz="2800" dirty="0"/>
                    </a:p>
                  </a:txBody>
                  <a:tcPr>
                    <a:solidFill>
                      <a:schemeClr val="accent1">
                        <a:lumMod val="20000"/>
                        <a:lumOff val="80000"/>
                      </a:schemeClr>
                    </a:solidFill>
                  </a:tcPr>
                </a:tc>
                <a:tc>
                  <a:txBody>
                    <a:bodyPr/>
                    <a:lstStyle/>
                    <a:p>
                      <a:endParaRPr lang="en-US" sz="2800" dirty="0"/>
                    </a:p>
                  </a:txBody>
                  <a:tcPr>
                    <a:solidFill>
                      <a:schemeClr val="accent1">
                        <a:lumMod val="20000"/>
                        <a:lumOff val="80000"/>
                      </a:schemeClr>
                    </a:solidFill>
                  </a:tcPr>
                </a:tc>
                <a:tc>
                  <a:txBody>
                    <a:bodyPr/>
                    <a:lstStyle/>
                    <a:p>
                      <a:endParaRPr lang="en-US" sz="2800" dirty="0"/>
                    </a:p>
                  </a:txBody>
                  <a:tcPr>
                    <a:solidFill>
                      <a:schemeClr val="accent1">
                        <a:lumMod val="20000"/>
                        <a:lumOff val="80000"/>
                      </a:schemeClr>
                    </a:solidFill>
                  </a:tcPr>
                </a:tc>
              </a:tr>
              <a:tr h="566919">
                <a:tc>
                  <a:txBody>
                    <a:bodyPr/>
                    <a:lstStyle/>
                    <a:p>
                      <a:endParaRPr lang="en-US" sz="2800" dirty="0"/>
                    </a:p>
                  </a:txBody>
                  <a:tcPr>
                    <a:solidFill>
                      <a:srgbClr val="E9EDF4"/>
                    </a:solidFill>
                  </a:tcPr>
                </a:tc>
                <a:tc>
                  <a:txBody>
                    <a:bodyPr/>
                    <a:lstStyle/>
                    <a:p>
                      <a:endParaRPr lang="en-US" sz="2800" dirty="0"/>
                    </a:p>
                  </a:txBody>
                  <a:tcPr>
                    <a:solidFill>
                      <a:srgbClr val="E9EDF4"/>
                    </a:solidFill>
                  </a:tcPr>
                </a:tc>
                <a:tc>
                  <a:txBody>
                    <a:bodyPr/>
                    <a:lstStyle/>
                    <a:p>
                      <a:endParaRPr lang="en-US" sz="2800" dirty="0"/>
                    </a:p>
                  </a:txBody>
                  <a:tcPr>
                    <a:solidFill>
                      <a:srgbClr val="E9EDF4"/>
                    </a:solidFill>
                  </a:tcPr>
                </a:tc>
                <a:tc>
                  <a:txBody>
                    <a:bodyPr/>
                    <a:lstStyle/>
                    <a:p>
                      <a:endParaRPr lang="en-US" sz="2800" dirty="0"/>
                    </a:p>
                  </a:txBody>
                  <a:tcPr>
                    <a:solidFill>
                      <a:srgbClr val="E9EDF4"/>
                    </a:solidFill>
                  </a:tcPr>
                </a:tc>
                <a:tc>
                  <a:txBody>
                    <a:bodyPr/>
                    <a:lstStyle/>
                    <a:p>
                      <a:endParaRPr lang="en-US" sz="2800" dirty="0"/>
                    </a:p>
                  </a:txBody>
                  <a:tcPr>
                    <a:solidFill>
                      <a:srgbClr val="E9EDF4"/>
                    </a:solidFill>
                  </a:tcPr>
                </a:tc>
              </a:tr>
              <a:tr h="566919">
                <a:tc>
                  <a:txBody>
                    <a:bodyPr/>
                    <a:lstStyle/>
                    <a:p>
                      <a:endParaRPr lang="en-US" sz="2800" dirty="0"/>
                    </a:p>
                  </a:txBody>
                  <a:tcPr>
                    <a:solidFill>
                      <a:schemeClr val="accent1">
                        <a:lumMod val="20000"/>
                        <a:lumOff val="80000"/>
                      </a:schemeClr>
                    </a:solidFill>
                  </a:tcPr>
                </a:tc>
                <a:tc>
                  <a:txBody>
                    <a:bodyPr/>
                    <a:lstStyle/>
                    <a:p>
                      <a:endParaRPr lang="en-US" sz="2800" dirty="0"/>
                    </a:p>
                  </a:txBody>
                  <a:tcPr>
                    <a:solidFill>
                      <a:schemeClr val="accent1">
                        <a:lumMod val="20000"/>
                        <a:lumOff val="80000"/>
                      </a:schemeClr>
                    </a:solidFill>
                  </a:tcPr>
                </a:tc>
                <a:tc>
                  <a:txBody>
                    <a:bodyPr/>
                    <a:lstStyle/>
                    <a:p>
                      <a:endParaRPr lang="en-US" sz="2800" dirty="0"/>
                    </a:p>
                  </a:txBody>
                  <a:tcPr>
                    <a:solidFill>
                      <a:schemeClr val="accent1">
                        <a:lumMod val="20000"/>
                        <a:lumOff val="80000"/>
                      </a:schemeClr>
                    </a:solidFill>
                  </a:tcPr>
                </a:tc>
                <a:tc>
                  <a:txBody>
                    <a:bodyPr/>
                    <a:lstStyle/>
                    <a:p>
                      <a:endParaRPr lang="en-US" sz="2800" dirty="0"/>
                    </a:p>
                  </a:txBody>
                  <a:tcPr>
                    <a:solidFill>
                      <a:schemeClr val="accent1">
                        <a:lumMod val="20000"/>
                        <a:lumOff val="80000"/>
                      </a:schemeClr>
                    </a:solidFill>
                  </a:tcPr>
                </a:tc>
                <a:tc>
                  <a:txBody>
                    <a:bodyPr/>
                    <a:lstStyle/>
                    <a:p>
                      <a:endParaRPr lang="en-US" sz="2800" dirty="0"/>
                    </a:p>
                  </a:txBody>
                  <a:tcPr>
                    <a:solidFill>
                      <a:schemeClr val="accent1">
                        <a:lumMod val="20000"/>
                        <a:lumOff val="80000"/>
                      </a:schemeClr>
                    </a:solidFill>
                  </a:tcPr>
                </a:tc>
              </a:tr>
              <a:tr h="566919">
                <a:tc>
                  <a:txBody>
                    <a:bodyPr/>
                    <a:lstStyle/>
                    <a:p>
                      <a:endParaRPr lang="en-US" sz="2800" dirty="0"/>
                    </a:p>
                  </a:txBody>
                  <a:tcPr>
                    <a:solidFill>
                      <a:srgbClr val="E9EDF4"/>
                    </a:solidFill>
                  </a:tcPr>
                </a:tc>
                <a:tc>
                  <a:txBody>
                    <a:bodyPr/>
                    <a:lstStyle/>
                    <a:p>
                      <a:endParaRPr lang="en-US" sz="2800" dirty="0" smtClean="0"/>
                    </a:p>
                  </a:txBody>
                  <a:tcPr>
                    <a:solidFill>
                      <a:srgbClr val="E9EDF4"/>
                    </a:solidFill>
                  </a:tcPr>
                </a:tc>
                <a:tc>
                  <a:txBody>
                    <a:bodyPr/>
                    <a:lstStyle/>
                    <a:p>
                      <a:endParaRPr lang="en-US" sz="2800" dirty="0"/>
                    </a:p>
                  </a:txBody>
                  <a:tcPr>
                    <a:solidFill>
                      <a:srgbClr val="E9EDF4"/>
                    </a:solidFill>
                  </a:tcPr>
                </a:tc>
                <a:tc>
                  <a:txBody>
                    <a:bodyPr/>
                    <a:lstStyle/>
                    <a:p>
                      <a:endParaRPr lang="en-US" sz="2800" dirty="0"/>
                    </a:p>
                  </a:txBody>
                  <a:tcPr>
                    <a:solidFill>
                      <a:srgbClr val="E9EDF4"/>
                    </a:solidFill>
                  </a:tcPr>
                </a:tc>
                <a:tc>
                  <a:txBody>
                    <a:bodyPr/>
                    <a:lstStyle/>
                    <a:p>
                      <a:endParaRPr lang="en-US" sz="2800" dirty="0"/>
                    </a:p>
                  </a:txBody>
                  <a:tcPr>
                    <a:solidFill>
                      <a:srgbClr val="E9EDF4"/>
                    </a:solidFill>
                  </a:tcPr>
                </a:tc>
              </a:tr>
              <a:tr h="566919">
                <a:tc>
                  <a:txBody>
                    <a:bodyPr/>
                    <a:lstStyle/>
                    <a:p>
                      <a:endParaRPr lang="en-US" sz="2800" dirty="0"/>
                    </a:p>
                  </a:txBody>
                  <a:tcPr>
                    <a:solidFill>
                      <a:schemeClr val="accent1">
                        <a:lumMod val="20000"/>
                        <a:lumOff val="80000"/>
                      </a:schemeClr>
                    </a:solidFill>
                  </a:tcPr>
                </a:tc>
                <a:tc>
                  <a:txBody>
                    <a:bodyPr/>
                    <a:lstStyle/>
                    <a:p>
                      <a:endParaRPr lang="en-US" sz="2800" dirty="0"/>
                    </a:p>
                  </a:txBody>
                  <a:tcPr>
                    <a:solidFill>
                      <a:schemeClr val="accent1">
                        <a:lumMod val="20000"/>
                        <a:lumOff val="80000"/>
                      </a:schemeClr>
                    </a:solidFill>
                  </a:tcPr>
                </a:tc>
                <a:tc>
                  <a:txBody>
                    <a:bodyPr/>
                    <a:lstStyle/>
                    <a:p>
                      <a:endParaRPr lang="en-US" sz="2800" dirty="0"/>
                    </a:p>
                  </a:txBody>
                  <a:tcPr>
                    <a:solidFill>
                      <a:schemeClr val="accent1">
                        <a:lumMod val="20000"/>
                        <a:lumOff val="80000"/>
                      </a:schemeClr>
                    </a:solidFill>
                  </a:tcPr>
                </a:tc>
                <a:tc>
                  <a:txBody>
                    <a:bodyPr/>
                    <a:lstStyle/>
                    <a:p>
                      <a:endParaRPr lang="en-US" sz="2800" dirty="0"/>
                    </a:p>
                  </a:txBody>
                  <a:tcPr>
                    <a:solidFill>
                      <a:schemeClr val="accent1">
                        <a:lumMod val="20000"/>
                        <a:lumOff val="80000"/>
                      </a:schemeClr>
                    </a:solidFill>
                  </a:tcPr>
                </a:tc>
                <a:tc>
                  <a:txBody>
                    <a:bodyPr/>
                    <a:lstStyle/>
                    <a:p>
                      <a:endParaRPr lang="en-US" sz="2800" dirty="0"/>
                    </a:p>
                  </a:txBody>
                  <a:tcPr>
                    <a:solidFill>
                      <a:schemeClr val="accent1">
                        <a:lumMod val="20000"/>
                        <a:lumOff val="80000"/>
                      </a:schemeClr>
                    </a:solidFill>
                  </a:tcPr>
                </a:tc>
              </a:tr>
              <a:tr h="566919">
                <a:tc>
                  <a:txBody>
                    <a:bodyPr/>
                    <a:lstStyle/>
                    <a:p>
                      <a:pPr marL="0" algn="l" defTabSz="914400" rtl="0" eaLnBrk="1" latinLnBrk="0" hangingPunct="1"/>
                      <a:endParaRPr lang="en-US" sz="2800" kern="1200" dirty="0">
                        <a:solidFill>
                          <a:schemeClr val="dk1"/>
                        </a:solidFill>
                        <a:latin typeface="+mn-lt"/>
                        <a:ea typeface="+mn-ea"/>
                        <a:cs typeface="+mn-cs"/>
                      </a:endParaRPr>
                    </a:p>
                  </a:txBody>
                  <a:tcPr>
                    <a:solidFill>
                      <a:srgbClr val="E9EDF4"/>
                    </a:solidFill>
                  </a:tcPr>
                </a:tc>
                <a:tc>
                  <a:txBody>
                    <a:bodyPr/>
                    <a:lstStyle/>
                    <a:p>
                      <a:pPr marL="0" algn="l" defTabSz="914400" rtl="0" eaLnBrk="1" latinLnBrk="0" hangingPunct="1"/>
                      <a:endParaRPr lang="en-US" sz="2800" kern="1200" dirty="0">
                        <a:solidFill>
                          <a:schemeClr val="dk1"/>
                        </a:solidFill>
                        <a:latin typeface="+mn-lt"/>
                        <a:ea typeface="+mn-ea"/>
                        <a:cs typeface="+mn-cs"/>
                      </a:endParaRPr>
                    </a:p>
                  </a:txBody>
                  <a:tcPr>
                    <a:solidFill>
                      <a:srgbClr val="E9EDF4"/>
                    </a:solidFill>
                  </a:tcPr>
                </a:tc>
                <a:tc>
                  <a:txBody>
                    <a:bodyPr/>
                    <a:lstStyle/>
                    <a:p>
                      <a:pPr marL="0" algn="l" defTabSz="914400" rtl="0" eaLnBrk="1" latinLnBrk="0" hangingPunct="1"/>
                      <a:endParaRPr lang="en-US" sz="2800" kern="1200" dirty="0">
                        <a:solidFill>
                          <a:schemeClr val="dk1"/>
                        </a:solidFill>
                        <a:latin typeface="+mn-lt"/>
                        <a:ea typeface="+mn-ea"/>
                        <a:cs typeface="+mn-cs"/>
                      </a:endParaRPr>
                    </a:p>
                  </a:txBody>
                  <a:tcPr>
                    <a:solidFill>
                      <a:srgbClr val="E9EDF4"/>
                    </a:solidFill>
                  </a:tcPr>
                </a:tc>
                <a:tc>
                  <a:txBody>
                    <a:bodyPr/>
                    <a:lstStyle/>
                    <a:p>
                      <a:pPr marL="0" algn="l" defTabSz="914400" rtl="0" eaLnBrk="1" latinLnBrk="0" hangingPunct="1"/>
                      <a:endParaRPr lang="en-US" sz="2800" kern="1200" dirty="0">
                        <a:solidFill>
                          <a:schemeClr val="dk1"/>
                        </a:solidFill>
                        <a:latin typeface="+mn-lt"/>
                        <a:ea typeface="+mn-ea"/>
                        <a:cs typeface="+mn-cs"/>
                      </a:endParaRPr>
                    </a:p>
                  </a:txBody>
                  <a:tcPr>
                    <a:solidFill>
                      <a:srgbClr val="E9EDF4"/>
                    </a:solidFill>
                  </a:tcPr>
                </a:tc>
                <a:tc>
                  <a:txBody>
                    <a:bodyPr/>
                    <a:lstStyle/>
                    <a:p>
                      <a:pPr marL="0" algn="l" defTabSz="914400" rtl="0" eaLnBrk="1" latinLnBrk="0" hangingPunct="1"/>
                      <a:endParaRPr lang="en-US" sz="2800" kern="1200" dirty="0">
                        <a:solidFill>
                          <a:schemeClr val="dk1"/>
                        </a:solidFill>
                        <a:latin typeface="+mn-lt"/>
                        <a:ea typeface="+mn-ea"/>
                        <a:cs typeface="+mn-cs"/>
                      </a:endParaRPr>
                    </a:p>
                  </a:txBody>
                  <a:tcPr>
                    <a:solidFill>
                      <a:srgbClr val="E9EDF4"/>
                    </a:solidFill>
                  </a:tcPr>
                </a:tc>
              </a:tr>
              <a:tr h="566919">
                <a:tc>
                  <a:txBody>
                    <a:bodyPr/>
                    <a:lstStyle/>
                    <a:p>
                      <a:pPr marL="0" algn="l" defTabSz="914400" rtl="0" eaLnBrk="1" latinLnBrk="0" hangingPunct="1"/>
                      <a:endParaRPr lang="en-US" sz="2800" kern="1200" dirty="0">
                        <a:solidFill>
                          <a:schemeClr val="dk1"/>
                        </a:solidFill>
                        <a:latin typeface="+mn-lt"/>
                        <a:ea typeface="+mn-ea"/>
                        <a:cs typeface="+mn-cs"/>
                      </a:endParaRPr>
                    </a:p>
                  </a:txBody>
                  <a:tcPr>
                    <a:solidFill>
                      <a:schemeClr val="accent1">
                        <a:lumMod val="20000"/>
                        <a:lumOff val="80000"/>
                      </a:schemeClr>
                    </a:solidFill>
                  </a:tcPr>
                </a:tc>
                <a:tc>
                  <a:txBody>
                    <a:bodyPr/>
                    <a:lstStyle/>
                    <a:p>
                      <a:pPr marL="0" algn="l" defTabSz="914400" rtl="0" eaLnBrk="1" latinLnBrk="0" hangingPunct="1"/>
                      <a:endParaRPr lang="en-US" sz="2800" kern="1200" dirty="0">
                        <a:solidFill>
                          <a:schemeClr val="dk1"/>
                        </a:solidFill>
                        <a:latin typeface="+mn-lt"/>
                        <a:ea typeface="+mn-ea"/>
                        <a:cs typeface="+mn-cs"/>
                      </a:endParaRPr>
                    </a:p>
                  </a:txBody>
                  <a:tcPr>
                    <a:solidFill>
                      <a:schemeClr val="accent1">
                        <a:lumMod val="20000"/>
                        <a:lumOff val="80000"/>
                      </a:schemeClr>
                    </a:solidFill>
                  </a:tcPr>
                </a:tc>
                <a:tc>
                  <a:txBody>
                    <a:bodyPr/>
                    <a:lstStyle/>
                    <a:p>
                      <a:pPr marL="0" algn="l" defTabSz="914400" rtl="0" eaLnBrk="1" latinLnBrk="0" hangingPunct="1"/>
                      <a:endParaRPr lang="en-US" sz="2800" kern="1200" dirty="0">
                        <a:solidFill>
                          <a:schemeClr val="dk1"/>
                        </a:solidFill>
                        <a:latin typeface="+mn-lt"/>
                        <a:ea typeface="+mn-ea"/>
                        <a:cs typeface="+mn-cs"/>
                      </a:endParaRPr>
                    </a:p>
                  </a:txBody>
                  <a:tcPr>
                    <a:solidFill>
                      <a:schemeClr val="accent1">
                        <a:lumMod val="20000"/>
                        <a:lumOff val="80000"/>
                      </a:schemeClr>
                    </a:solidFill>
                  </a:tcPr>
                </a:tc>
                <a:tc>
                  <a:txBody>
                    <a:bodyPr/>
                    <a:lstStyle/>
                    <a:p>
                      <a:pPr marL="0" algn="l" defTabSz="914400" rtl="0" eaLnBrk="1" latinLnBrk="0" hangingPunct="1"/>
                      <a:endParaRPr lang="en-US" sz="2800" kern="1200" dirty="0">
                        <a:solidFill>
                          <a:schemeClr val="dk1"/>
                        </a:solidFill>
                        <a:latin typeface="+mn-lt"/>
                        <a:ea typeface="+mn-ea"/>
                        <a:cs typeface="+mn-cs"/>
                      </a:endParaRPr>
                    </a:p>
                  </a:txBody>
                  <a:tcPr>
                    <a:solidFill>
                      <a:schemeClr val="accent1">
                        <a:lumMod val="20000"/>
                        <a:lumOff val="80000"/>
                      </a:schemeClr>
                    </a:solidFill>
                  </a:tcPr>
                </a:tc>
                <a:tc>
                  <a:txBody>
                    <a:bodyPr/>
                    <a:lstStyle/>
                    <a:p>
                      <a:pPr marL="0" algn="l" defTabSz="914400" rtl="0" eaLnBrk="1" latinLnBrk="0" hangingPunct="1"/>
                      <a:endParaRPr lang="en-US" sz="2800" kern="1200" dirty="0">
                        <a:solidFill>
                          <a:schemeClr val="dk1"/>
                        </a:solidFill>
                        <a:latin typeface="+mn-lt"/>
                        <a:ea typeface="+mn-ea"/>
                        <a:cs typeface="+mn-cs"/>
                      </a:endParaRPr>
                    </a:p>
                  </a:txBody>
                  <a:tcPr>
                    <a:solidFill>
                      <a:schemeClr val="accent1">
                        <a:lumMod val="20000"/>
                        <a:lumOff val="80000"/>
                      </a:schemeClr>
                    </a:solidFill>
                  </a:tcPr>
                </a:tc>
              </a:tr>
            </a:tbl>
          </a:graphicData>
        </a:graphic>
      </p:graphicFrame>
      <p:sp>
        <p:nvSpPr>
          <p:cNvPr id="13" name="Footer Placeholder 4"/>
          <p:cNvSpPr>
            <a:spLocks noGrp="1"/>
          </p:cNvSpPr>
          <p:nvPr>
            <p:ph type="ftr" sz="quarter" idx="11"/>
          </p:nvPr>
        </p:nvSpPr>
        <p:spPr/>
        <p:txBody>
          <a:bodyPr/>
          <a:lstStyle/>
          <a:p>
            <a:pPr>
              <a:defRPr/>
            </a:pPr>
            <a:r>
              <a:rPr lang="en-US" dirty="0">
                <a:solidFill>
                  <a:schemeClr val="tx1"/>
                </a:solidFill>
              </a:rPr>
              <a:t>Medicaid y el Programa de Seguro Médico para Niños</a:t>
            </a:r>
            <a:endParaRPr lang="es-US" dirty="0">
              <a:solidFill>
                <a:schemeClr val="tx1"/>
              </a:solidFill>
            </a:endParaRPr>
          </a:p>
        </p:txBody>
      </p:sp>
      <p:sp>
        <p:nvSpPr>
          <p:cNvPr id="14" name="Slide Number Placeholder 5"/>
          <p:cNvSpPr>
            <a:spLocks noGrp="1"/>
          </p:cNvSpPr>
          <p:nvPr>
            <p:ph type="sldNum" sz="quarter" idx="12"/>
          </p:nvPr>
        </p:nvSpPr>
        <p:spPr/>
        <p:txBody>
          <a:bodyPr/>
          <a:lstStyle/>
          <a:p>
            <a:pPr>
              <a:defRPr/>
            </a:pPr>
            <a:fld id="{24AA659E-F7B1-4589-83B5-676991D53C5E}" type="slidenum">
              <a:rPr lang="en-US">
                <a:solidFill>
                  <a:schemeClr val="tx1"/>
                </a:solidFill>
              </a:rPr>
              <a:pPr>
                <a:defRPr/>
              </a:pPr>
              <a:t>42</a:t>
            </a:fld>
            <a:endParaRPr lang="es-US" dirty="0">
              <a:solidFill>
                <a:schemeClr val="tx1"/>
              </a:solidFill>
            </a:endParaRPr>
          </a:p>
        </p:txBody>
      </p:sp>
      <p:sp>
        <p:nvSpPr>
          <p:cNvPr id="3" name="Date Placeholder 2"/>
          <p:cNvSpPr>
            <a:spLocks noGrp="1"/>
          </p:cNvSpPr>
          <p:nvPr>
            <p:ph type="dt" sz="quarter" idx="10"/>
          </p:nvPr>
        </p:nvSpPr>
        <p:spPr/>
        <p:txBody>
          <a:bodyPr/>
          <a:lstStyle/>
          <a:p>
            <a:pPr>
              <a:defRPr/>
            </a:pPr>
            <a:r>
              <a:rPr lang="en-US" dirty="0"/>
              <a:t>01/05/2015</a:t>
            </a:r>
            <a:endParaRPr lang="es-US" dirty="0"/>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Title 1"/>
          <p:cNvSpPr>
            <a:spLocks noGrp="1"/>
          </p:cNvSpPr>
          <p:nvPr>
            <p:ph type="title"/>
          </p:nvPr>
        </p:nvSpPr>
        <p:spPr/>
        <p:txBody>
          <a:bodyPr/>
          <a:lstStyle/>
          <a:p>
            <a:pPr eaLnBrk="1" hangingPunct="1"/>
            <a:r>
              <a:rPr lang="en-US" sz="3400" dirty="0" smtClean="0"/>
              <a:t>Apéndice D — Índices del Porcentaje Federal de Asistencia Médica (FMAP) de Medicaid estatal</a:t>
            </a:r>
            <a:r>
              <a:rPr lang="en-US" dirty="0" smtClean="0"/>
              <a:t> </a:t>
            </a:r>
            <a:endParaRPr lang="es-US" dirty="0" smtClean="0"/>
          </a:p>
        </p:txBody>
      </p:sp>
      <p:graphicFrame>
        <p:nvGraphicFramePr>
          <p:cNvPr id="98344" name="Group 40" descr="Blank table for states to use to capture state Medicaid FMP rates"/>
          <p:cNvGraphicFramePr>
            <a:graphicFrameLocks noGrp="1"/>
          </p:cNvGraphicFramePr>
          <p:nvPr>
            <p:ph idx="1"/>
            <p:extLst>
              <p:ext uri="{D42A27DB-BD31-4B8C-83A1-F6EECF244321}">
                <p14:modId xmlns:p14="http://schemas.microsoft.com/office/powerpoint/2010/main" val="745231374"/>
              </p:ext>
            </p:extLst>
          </p:nvPr>
        </p:nvGraphicFramePr>
        <p:xfrm>
          <a:off x="438150" y="1447800"/>
          <a:ext cx="8229600" cy="3886200"/>
        </p:xfrm>
        <a:graphic>
          <a:graphicData uri="http://schemas.openxmlformats.org/drawingml/2006/table">
            <a:tbl>
              <a:tblPr firstRow="1"/>
              <a:tblGrid>
                <a:gridCol w="2209800"/>
                <a:gridCol w="2971800"/>
                <a:gridCol w="3048000"/>
              </a:tblGrid>
              <a:tr h="61023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dirty="0" smtClean="0">
                          <a:ln>
                            <a:noFill/>
                          </a:ln>
                          <a:solidFill>
                            <a:srgbClr val="FFFFFF"/>
                          </a:solidFill>
                          <a:effectLst/>
                          <a:latin typeface="Calibri" pitchFamily="34" charset="0"/>
                          <a:ea typeface="ＭＳ Ｐゴシック" pitchFamily="34" charset="-128"/>
                        </a:rPr>
                        <a:t>Estado</a:t>
                      </a:r>
                      <a:endParaRPr kumimoji="0" lang="es-US" sz="3200" b="1" i="0" u="none" strike="noStrike" cap="none" normalizeH="0" baseline="0" dirty="0" smtClean="0">
                        <a:ln>
                          <a:noFill/>
                        </a:ln>
                        <a:solidFill>
                          <a:srgbClr val="FFFFFF"/>
                        </a:solidFill>
                        <a:effectLst/>
                        <a:latin typeface="Calibri" pitchFamily="34" charset="0"/>
                        <a:ea typeface="ＭＳ Ｐゴシック"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dirty="0" smtClean="0">
                          <a:ln>
                            <a:noFill/>
                          </a:ln>
                          <a:solidFill>
                            <a:srgbClr val="FFFFFF"/>
                          </a:solidFill>
                          <a:effectLst/>
                          <a:latin typeface="Calibri" pitchFamily="34" charset="0"/>
                          <a:ea typeface="ＭＳ Ｐゴシック" pitchFamily="34" charset="-128"/>
                        </a:rPr>
                        <a:t>FMAP</a:t>
                      </a:r>
                      <a:endParaRPr kumimoji="0" lang="es-US" sz="3200" b="1" i="0" u="none" strike="noStrike" cap="none" normalizeH="0" baseline="0" dirty="0" smtClean="0">
                        <a:ln>
                          <a:noFill/>
                        </a:ln>
                        <a:solidFill>
                          <a:srgbClr val="FFFFFF"/>
                        </a:solidFill>
                        <a:effectLst/>
                        <a:latin typeface="Calibri" pitchFamily="34" charset="0"/>
                        <a:ea typeface="ＭＳ Ｐゴシック"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dirty="0" smtClean="0">
                          <a:ln>
                            <a:noFill/>
                          </a:ln>
                          <a:solidFill>
                            <a:srgbClr val="FFFFFF"/>
                          </a:solidFill>
                          <a:effectLst/>
                          <a:latin typeface="Calibri" pitchFamily="34" charset="0"/>
                          <a:ea typeface="ＭＳ Ｐゴシック" pitchFamily="34" charset="-128"/>
                        </a:rPr>
                        <a:t>FMAP ampliado</a:t>
                      </a:r>
                      <a:endParaRPr kumimoji="0" lang="es-US" sz="3200" b="1" i="0" u="none" strike="noStrike" cap="none" normalizeH="0" baseline="0" dirty="0" smtClean="0">
                        <a:ln>
                          <a:noFill/>
                        </a:ln>
                        <a:solidFill>
                          <a:srgbClr val="FFFFFF"/>
                        </a:solidFill>
                        <a:effectLst/>
                        <a:latin typeface="Calibri" pitchFamily="34" charset="0"/>
                        <a:ea typeface="ＭＳ Ｐゴシック"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545995">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2800" b="0" i="0" u="none" strike="noStrike" cap="none" normalizeH="0" baseline="0" dirty="0" smtClean="0">
                        <a:ln>
                          <a:noFill/>
                        </a:ln>
                        <a:solidFill>
                          <a:srgbClr val="000000"/>
                        </a:solidFill>
                        <a:effectLst/>
                        <a:latin typeface="Calibri" pitchFamily="34" charset="0"/>
                        <a:ea typeface="ＭＳ Ｐゴシック"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2800" b="0" i="0" u="none" strike="noStrike" cap="none" normalizeH="0" baseline="0" dirty="0" smtClean="0">
                        <a:ln>
                          <a:noFill/>
                        </a:ln>
                        <a:solidFill>
                          <a:srgbClr val="000000"/>
                        </a:solidFill>
                        <a:effectLst/>
                        <a:latin typeface="Calibri" pitchFamily="34" charset="0"/>
                        <a:ea typeface="ＭＳ Ｐゴシック"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2800" b="0" i="0" u="none" strike="noStrike" cap="none" normalizeH="0" baseline="0" dirty="0" smtClean="0">
                        <a:ln>
                          <a:noFill/>
                        </a:ln>
                        <a:solidFill>
                          <a:srgbClr val="000000"/>
                        </a:solidFill>
                        <a:effectLst/>
                        <a:latin typeface="Calibri" pitchFamily="34" charset="0"/>
                        <a:ea typeface="ＭＳ Ｐゴシック"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545995">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2800" b="0" i="0" u="none" strike="noStrike" cap="none" normalizeH="0" baseline="0" dirty="0" smtClean="0">
                        <a:ln>
                          <a:noFill/>
                        </a:ln>
                        <a:solidFill>
                          <a:srgbClr val="000000"/>
                        </a:solidFill>
                        <a:effectLst/>
                        <a:latin typeface="Calibri" pitchFamily="34" charset="0"/>
                        <a:ea typeface="ＭＳ Ｐゴシック"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2800" b="0" i="0" u="none" strike="noStrike" cap="none" normalizeH="0" baseline="0" dirty="0" smtClean="0">
                        <a:ln>
                          <a:noFill/>
                        </a:ln>
                        <a:solidFill>
                          <a:srgbClr val="000000"/>
                        </a:solidFill>
                        <a:effectLst/>
                        <a:latin typeface="Calibri" pitchFamily="34" charset="0"/>
                        <a:ea typeface="ＭＳ Ｐゴシック"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2800" b="0" i="0" u="none" strike="noStrike" cap="none" normalizeH="0" baseline="0" dirty="0" smtClean="0">
                        <a:ln>
                          <a:noFill/>
                        </a:ln>
                        <a:solidFill>
                          <a:srgbClr val="000000"/>
                        </a:solidFill>
                        <a:effectLst/>
                        <a:latin typeface="Calibri" pitchFamily="34" charset="0"/>
                        <a:ea typeface="ＭＳ Ｐゴシック"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545995">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2800" b="0" i="0" u="none" strike="noStrike" cap="none" normalizeH="0" baseline="0" dirty="0" smtClean="0">
                        <a:ln>
                          <a:noFill/>
                        </a:ln>
                        <a:solidFill>
                          <a:srgbClr val="000000"/>
                        </a:solidFill>
                        <a:effectLst/>
                        <a:latin typeface="Calibri" pitchFamily="34" charset="0"/>
                        <a:ea typeface="ＭＳ Ｐゴシック"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2800" b="0" i="0" u="none" strike="noStrike" cap="none" normalizeH="0" baseline="0" dirty="0" smtClean="0">
                        <a:ln>
                          <a:noFill/>
                        </a:ln>
                        <a:solidFill>
                          <a:srgbClr val="000000"/>
                        </a:solidFill>
                        <a:effectLst/>
                        <a:latin typeface="Calibri" pitchFamily="34" charset="0"/>
                        <a:ea typeface="ＭＳ Ｐゴシック"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2800" b="0" i="0" u="none" strike="noStrike" cap="none" normalizeH="0" baseline="0" dirty="0" smtClean="0">
                        <a:ln>
                          <a:noFill/>
                        </a:ln>
                        <a:solidFill>
                          <a:srgbClr val="000000"/>
                        </a:solidFill>
                        <a:effectLst/>
                        <a:latin typeface="Calibri" pitchFamily="34" charset="0"/>
                        <a:ea typeface="ＭＳ Ｐゴシック"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545995">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2800" b="0" i="0" u="none" strike="noStrike" cap="none" normalizeH="0" baseline="0" dirty="0" smtClean="0">
                        <a:ln>
                          <a:noFill/>
                        </a:ln>
                        <a:solidFill>
                          <a:srgbClr val="000000"/>
                        </a:solidFill>
                        <a:effectLst/>
                        <a:latin typeface="Calibri" pitchFamily="34" charset="0"/>
                        <a:ea typeface="ＭＳ Ｐゴシック"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2800" b="0" i="0" u="none" strike="noStrike" cap="none" normalizeH="0" baseline="0" dirty="0" smtClean="0">
                        <a:ln>
                          <a:noFill/>
                        </a:ln>
                        <a:solidFill>
                          <a:srgbClr val="000000"/>
                        </a:solidFill>
                        <a:effectLst/>
                        <a:latin typeface="Calibri" pitchFamily="34" charset="0"/>
                        <a:ea typeface="ＭＳ Ｐゴシック"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2800" b="0" i="0" u="none" strike="noStrike" cap="none" normalizeH="0" baseline="0" dirty="0" smtClean="0">
                        <a:ln>
                          <a:noFill/>
                        </a:ln>
                        <a:solidFill>
                          <a:srgbClr val="000000"/>
                        </a:solidFill>
                        <a:effectLst/>
                        <a:latin typeface="Calibri" pitchFamily="34" charset="0"/>
                        <a:ea typeface="ＭＳ Ｐゴシック"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545995">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2800" b="0" i="0" u="none" strike="noStrike" cap="none" normalizeH="0" baseline="0" dirty="0" smtClean="0">
                        <a:ln>
                          <a:noFill/>
                        </a:ln>
                        <a:solidFill>
                          <a:srgbClr val="000000"/>
                        </a:solidFill>
                        <a:effectLst/>
                        <a:latin typeface="Calibri" pitchFamily="34" charset="0"/>
                        <a:ea typeface="ＭＳ Ｐゴシック"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2800" b="0" i="0" u="none" strike="noStrike" cap="none" normalizeH="0" baseline="0" dirty="0" smtClean="0">
                        <a:ln>
                          <a:noFill/>
                        </a:ln>
                        <a:solidFill>
                          <a:srgbClr val="000000"/>
                        </a:solidFill>
                        <a:effectLst/>
                        <a:latin typeface="Calibri" pitchFamily="34" charset="0"/>
                        <a:ea typeface="ＭＳ Ｐゴシック"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2800" b="0" i="0" u="none" strike="noStrike" cap="none" normalizeH="0" baseline="0" dirty="0" smtClean="0">
                        <a:ln>
                          <a:noFill/>
                        </a:ln>
                        <a:solidFill>
                          <a:srgbClr val="000000"/>
                        </a:solidFill>
                        <a:effectLst/>
                        <a:latin typeface="Calibri" pitchFamily="34" charset="0"/>
                        <a:ea typeface="ＭＳ Ｐゴシック"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545995">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2800" b="0" i="0" u="none" strike="noStrike" cap="none" normalizeH="0" baseline="0" dirty="0" smtClean="0">
                        <a:ln>
                          <a:noFill/>
                        </a:ln>
                        <a:solidFill>
                          <a:srgbClr val="000000"/>
                        </a:solidFill>
                        <a:effectLst/>
                        <a:latin typeface="Calibri" pitchFamily="34" charset="0"/>
                        <a:ea typeface="ＭＳ Ｐゴシック"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2800" b="0" i="0" u="none" strike="noStrike" cap="none" normalizeH="0" baseline="0" dirty="0" smtClean="0">
                        <a:ln>
                          <a:noFill/>
                        </a:ln>
                        <a:solidFill>
                          <a:srgbClr val="000000"/>
                        </a:solidFill>
                        <a:effectLst/>
                        <a:latin typeface="Calibri" pitchFamily="34" charset="0"/>
                        <a:ea typeface="ＭＳ Ｐゴシック"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2800" b="0" i="0" u="none" strike="noStrike" cap="none" normalizeH="0" baseline="0" dirty="0" smtClean="0">
                        <a:ln>
                          <a:noFill/>
                        </a:ln>
                        <a:solidFill>
                          <a:srgbClr val="000000"/>
                        </a:solidFill>
                        <a:effectLst/>
                        <a:latin typeface="Calibri" pitchFamily="34" charset="0"/>
                        <a:ea typeface="ＭＳ Ｐゴシック"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bl>
          </a:graphicData>
        </a:graphic>
      </p:graphicFrame>
      <p:sp>
        <p:nvSpPr>
          <p:cNvPr id="11" name="Footer Placeholder 4"/>
          <p:cNvSpPr>
            <a:spLocks noGrp="1"/>
          </p:cNvSpPr>
          <p:nvPr>
            <p:ph type="ftr" sz="quarter" idx="11"/>
          </p:nvPr>
        </p:nvSpPr>
        <p:spPr/>
        <p:txBody>
          <a:bodyPr/>
          <a:lstStyle/>
          <a:p>
            <a:pPr>
              <a:defRPr/>
            </a:pPr>
            <a:r>
              <a:rPr lang="en-US" dirty="0">
                <a:solidFill>
                  <a:schemeClr val="tx1"/>
                </a:solidFill>
              </a:rPr>
              <a:t>Medicaid y el Programa de Seguro Médico para Niños</a:t>
            </a:r>
            <a:endParaRPr lang="es-US" dirty="0">
              <a:solidFill>
                <a:schemeClr val="tx1"/>
              </a:solidFill>
            </a:endParaRPr>
          </a:p>
        </p:txBody>
      </p:sp>
      <p:sp>
        <p:nvSpPr>
          <p:cNvPr id="12" name="Slide Number Placeholder 5"/>
          <p:cNvSpPr>
            <a:spLocks noGrp="1"/>
          </p:cNvSpPr>
          <p:nvPr>
            <p:ph type="sldNum" sz="quarter" idx="12"/>
          </p:nvPr>
        </p:nvSpPr>
        <p:spPr/>
        <p:txBody>
          <a:bodyPr/>
          <a:lstStyle/>
          <a:p>
            <a:pPr>
              <a:defRPr/>
            </a:pPr>
            <a:fld id="{FA3042C7-0FD2-4E07-9936-E30DE0ADB6ED}" type="slidenum">
              <a:rPr lang="en-US">
                <a:solidFill>
                  <a:schemeClr val="tx1"/>
                </a:solidFill>
              </a:rPr>
              <a:pPr>
                <a:defRPr/>
              </a:pPr>
              <a:t>43</a:t>
            </a:fld>
            <a:endParaRPr lang="es-US" dirty="0">
              <a:solidFill>
                <a:schemeClr val="tx1"/>
              </a:solidFill>
            </a:endParaRPr>
          </a:p>
        </p:txBody>
      </p:sp>
      <p:sp>
        <p:nvSpPr>
          <p:cNvPr id="3" name="Date Placeholder 2"/>
          <p:cNvSpPr>
            <a:spLocks noGrp="1"/>
          </p:cNvSpPr>
          <p:nvPr>
            <p:ph type="dt" sz="quarter" idx="10"/>
          </p:nvPr>
        </p:nvSpPr>
        <p:spPr/>
        <p:txBody>
          <a:bodyPr/>
          <a:lstStyle/>
          <a:p>
            <a:pPr>
              <a:defRPr/>
            </a:pPr>
            <a:r>
              <a:rPr lang="en-US" dirty="0"/>
              <a:t>01/05/2015</a:t>
            </a:r>
            <a:endParaRPr lang="es-US" dirty="0"/>
          </a:p>
        </p:txBody>
      </p:sp>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Title 5" hidden="1"/>
          <p:cNvSpPr>
            <a:spLocks noGrp="1"/>
          </p:cNvSpPr>
          <p:nvPr>
            <p:ph type="title"/>
          </p:nvPr>
        </p:nvSpPr>
        <p:spPr>
          <a:xfrm>
            <a:off x="0" y="-30163"/>
            <a:ext cx="9144000" cy="1069976"/>
          </a:xfrm>
        </p:spPr>
        <p:txBody>
          <a:bodyPr/>
          <a:lstStyle/>
          <a:p>
            <a:pPr eaLnBrk="1" hangingPunct="1"/>
            <a:r>
              <a:rPr lang="en-US" dirty="0" smtClean="0"/>
              <a:t>National Training Program Contact Information</a:t>
            </a:r>
          </a:p>
        </p:txBody>
      </p:sp>
      <p:sp>
        <p:nvSpPr>
          <p:cNvPr id="100354" name="Content Placeholder 2"/>
          <p:cNvSpPr>
            <a:spLocks noGrp="1"/>
          </p:cNvSpPr>
          <p:nvPr>
            <p:ph idx="1"/>
          </p:nvPr>
        </p:nvSpPr>
        <p:spPr/>
        <p:txBody>
          <a:bodyPr>
            <a:normAutofit lnSpcReduction="10000"/>
          </a:bodyPr>
          <a:lstStyle/>
          <a:p>
            <a:pPr fontAlgn="base">
              <a:spcAft>
                <a:spcPct val="0"/>
              </a:spcAft>
            </a:pPr>
            <a:endParaRPr lang="es-US" sz="1200" dirty="0" smtClean="0"/>
          </a:p>
          <a:p>
            <a:pPr fontAlgn="base">
              <a:spcAft>
                <a:spcPct val="0"/>
              </a:spcAft>
            </a:pPr>
            <a:r>
              <a:rPr lang="es-AR" dirty="0" smtClean="0"/>
              <a:t>Para conocer todos los materiales de capacitación del NTP disponibles, o para suscribirse a nuestra lista de correo electrónico, visite</a:t>
            </a:r>
          </a:p>
          <a:p>
            <a:pPr fontAlgn="base">
              <a:spcAft>
                <a:spcPct val="0"/>
              </a:spcAft>
            </a:pPr>
            <a:r>
              <a:rPr lang="en-US" dirty="0" smtClean="0">
                <a:hlinkClick r:id="rId3"/>
              </a:rPr>
              <a:t>CMS.gov/Outreach-and-Education/Training/ CMSNationalTrainingProgram/index.html</a:t>
            </a:r>
            <a:endParaRPr lang="es-US" dirty="0" smtClean="0"/>
          </a:p>
          <a:p>
            <a:pPr fontAlgn="base">
              <a:spcAft>
                <a:spcPct val="0"/>
              </a:spcAft>
            </a:pPr>
            <a:endParaRPr lang="es-US" sz="2400" dirty="0" smtClean="0"/>
          </a:p>
          <a:p>
            <a:pPr fontAlgn="base">
              <a:spcAft>
                <a:spcPct val="0"/>
              </a:spcAft>
            </a:pPr>
            <a:r>
              <a:rPr lang="es-AR" dirty="0" smtClean="0"/>
              <a:t>Por preguntas sobre los productos de capacitación, envíe un correo electrónico a </a:t>
            </a:r>
            <a:r>
              <a:rPr lang="en-US" dirty="0" smtClean="0">
                <a:hlinkClick r:id="rId4"/>
              </a:rPr>
              <a:t>training@cms.hhs.gov</a:t>
            </a:r>
            <a:endParaRPr lang="es-US" dirty="0" smtClean="0"/>
          </a:p>
          <a:p>
            <a:pPr fontAlgn="base">
              <a:spcAft>
                <a:spcPct val="0"/>
              </a:spcAft>
            </a:pPr>
            <a:endParaRPr lang="es-US" sz="2800" dirty="0" smtClean="0"/>
          </a:p>
          <a:p>
            <a:pPr fontAlgn="base">
              <a:spcAft>
                <a:spcPct val="0"/>
              </a:spcAft>
            </a:pPr>
            <a:endParaRPr lang="es-US" dirty="0" smtClean="0"/>
          </a:p>
          <a:p>
            <a:pPr fontAlgn="base">
              <a:spcAft>
                <a:spcPct val="0"/>
              </a:spcAft>
            </a:pPr>
            <a:endParaRPr lang="es-US" dirty="0" smtClean="0"/>
          </a:p>
        </p:txBody>
      </p:sp>
      <p:sp>
        <p:nvSpPr>
          <p:cNvPr id="100355" name="Title 5"/>
          <p:cNvSpPr txBox="1">
            <a:spLocks/>
          </p:cNvSpPr>
          <p:nvPr/>
        </p:nvSpPr>
        <p:spPr bwMode="auto">
          <a:xfrm>
            <a:off x="0" y="0"/>
            <a:ext cx="9144000" cy="1066800"/>
          </a:xfrm>
          <a:prstGeom prst="rect">
            <a:avLst/>
          </a:prstGeom>
          <a:noFill/>
          <a:ln w="9525">
            <a:noFill/>
            <a:miter lim="800000"/>
            <a:headEnd/>
            <a:tailEnd/>
          </a:ln>
        </p:spPr>
        <p:txBody>
          <a:bodyPr anchor="ctr"/>
          <a:lstStyle/>
          <a:p>
            <a:pPr algn="ctr"/>
            <a:r>
              <a:rPr lang="es-AR" sz="3600" b="1" dirty="0">
                <a:solidFill>
                  <a:schemeClr val="bg1"/>
                </a:solidFill>
                <a:latin typeface="Calibri" pitchFamily="34" charset="0"/>
              </a:rPr>
              <a:t>Programa Nacional de Capacitación </a:t>
            </a:r>
            <a:r>
              <a:rPr lang="es-AR" sz="3600" b="1" dirty="0" smtClean="0">
                <a:solidFill>
                  <a:schemeClr val="bg1"/>
                </a:solidFill>
                <a:latin typeface="Calibri" pitchFamily="34" charset="0"/>
              </a:rPr>
              <a:t/>
            </a:r>
            <a:br>
              <a:rPr lang="es-AR" sz="3600" b="1" dirty="0" smtClean="0">
                <a:solidFill>
                  <a:schemeClr val="bg1"/>
                </a:solidFill>
                <a:latin typeface="Calibri" pitchFamily="34" charset="0"/>
              </a:rPr>
            </a:br>
            <a:r>
              <a:rPr lang="es-AR" sz="3600" b="1" dirty="0" smtClean="0">
                <a:solidFill>
                  <a:schemeClr val="bg1"/>
                </a:solidFill>
                <a:latin typeface="Calibri" pitchFamily="34" charset="0"/>
              </a:rPr>
              <a:t>de </a:t>
            </a:r>
            <a:r>
              <a:rPr lang="es-AR" sz="3600" b="1" dirty="0">
                <a:solidFill>
                  <a:schemeClr val="bg1"/>
                </a:solidFill>
                <a:latin typeface="Calibri" pitchFamily="34" charset="0"/>
              </a:rPr>
              <a:t>CMS (NTP)</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pPr eaLnBrk="1" hangingPunct="1"/>
            <a:r>
              <a:rPr lang="es-AR" dirty="0" smtClean="0"/>
              <a:t>Administración de Medicaid</a:t>
            </a:r>
            <a:endParaRPr lang="es-US" dirty="0" smtClean="0">
              <a:ea typeface="ＭＳ Ｐゴシック" pitchFamily="34" charset="-128"/>
            </a:endParaRPr>
          </a:p>
        </p:txBody>
      </p:sp>
      <p:sp>
        <p:nvSpPr>
          <p:cNvPr id="20482" name="Content Placeholder 2"/>
          <p:cNvSpPr txBox="1">
            <a:spLocks/>
          </p:cNvSpPr>
          <p:nvPr/>
        </p:nvSpPr>
        <p:spPr bwMode="auto">
          <a:xfrm>
            <a:off x="0" y="1524000"/>
            <a:ext cx="9144000" cy="4602163"/>
          </a:xfrm>
          <a:prstGeom prst="rect">
            <a:avLst/>
          </a:prstGeom>
          <a:noFill/>
          <a:ln w="9525">
            <a:noFill/>
            <a:miter lim="800000"/>
            <a:headEnd/>
            <a:tailEnd/>
          </a:ln>
        </p:spPr>
        <p:txBody>
          <a:bodyPr/>
          <a:lstStyle/>
          <a:p>
            <a:pPr marL="342900" indent="-342900">
              <a:lnSpc>
                <a:spcPct val="90000"/>
              </a:lnSpc>
              <a:spcBef>
                <a:spcPts val="600"/>
              </a:spcBef>
              <a:buFont typeface="Wingdings" pitchFamily="2" charset="2"/>
              <a:buChar char="§"/>
            </a:pPr>
            <a:r>
              <a:rPr lang="es-AR" sz="3200" dirty="0">
                <a:latin typeface="Calibri" pitchFamily="34" charset="0"/>
              </a:rPr>
              <a:t>Asociación federal/estado</a:t>
            </a:r>
          </a:p>
          <a:p>
            <a:pPr marL="633413" lvl="1" indent="-285750">
              <a:lnSpc>
                <a:spcPct val="90000"/>
              </a:lnSpc>
              <a:spcBef>
                <a:spcPts val="600"/>
              </a:spcBef>
              <a:buFont typeface="Arial" charset="0"/>
              <a:buChar char="•"/>
            </a:pPr>
            <a:r>
              <a:rPr lang="es-AR" sz="2800" dirty="0">
                <a:latin typeface="Calibri" pitchFamily="34" charset="0"/>
              </a:rPr>
              <a:t>Programa de derecho ciudadano financiado en conjunto</a:t>
            </a:r>
          </a:p>
          <a:p>
            <a:pPr marL="633413" lvl="1" indent="-285750">
              <a:lnSpc>
                <a:spcPct val="90000"/>
              </a:lnSpc>
              <a:spcBef>
                <a:spcPts val="600"/>
              </a:spcBef>
              <a:buFont typeface="Arial" charset="0"/>
              <a:buChar char="•"/>
            </a:pPr>
            <a:r>
              <a:rPr lang="es-AR" sz="2800" dirty="0">
                <a:latin typeface="Calibri" pitchFamily="34" charset="0"/>
              </a:rPr>
              <a:t>Pautas nacionales establecidas por el gobierno federal</a:t>
            </a:r>
          </a:p>
          <a:p>
            <a:pPr marL="633413" lvl="1" indent="-285750">
              <a:lnSpc>
                <a:spcPct val="90000"/>
              </a:lnSpc>
              <a:spcBef>
                <a:spcPts val="600"/>
              </a:spcBef>
              <a:buFont typeface="Arial" charset="0"/>
              <a:buChar char="•"/>
            </a:pPr>
            <a:r>
              <a:rPr lang="es-AR" sz="2800" dirty="0">
                <a:latin typeface="Calibri" pitchFamily="34" charset="0"/>
              </a:rPr>
              <a:t>Los estados reciben fondos equivalentes del gobierno federal </a:t>
            </a:r>
          </a:p>
          <a:p>
            <a:pPr lvl="2" indent="-228600" eaLnBrk="0" hangingPunct="0">
              <a:lnSpc>
                <a:spcPct val="90000"/>
              </a:lnSpc>
              <a:spcBef>
                <a:spcPts val="600"/>
              </a:spcBef>
              <a:buSzPct val="50000"/>
              <a:buFont typeface="Wingdings" pitchFamily="2" charset="2"/>
              <a:buChar char="q"/>
            </a:pPr>
            <a:r>
              <a:rPr lang="es-AR" sz="2800" dirty="0">
                <a:latin typeface="Calibri" pitchFamily="34" charset="0"/>
              </a:rPr>
              <a:t>Conocido como Porcentaje Federal de Asistencia Médica (FMAP) </a:t>
            </a:r>
          </a:p>
          <a:p>
            <a:pPr marL="1262063" lvl="3" indent="-347663" eaLnBrk="0" hangingPunct="0">
              <a:lnSpc>
                <a:spcPct val="90000"/>
              </a:lnSpc>
              <a:spcBef>
                <a:spcPts val="600"/>
              </a:spcBef>
              <a:buSzPct val="50000"/>
              <a:buFont typeface="Courier New" pitchFamily="49" charset="0"/>
              <a:buChar char="o"/>
            </a:pPr>
            <a:r>
              <a:rPr lang="es-AR" sz="2800" dirty="0">
                <a:latin typeface="Calibri" pitchFamily="34" charset="0"/>
              </a:rPr>
              <a:t>Se usa para calcular la cantidad de gastos estatales compartidos por el gobierno federal </a:t>
            </a:r>
          </a:p>
          <a:p>
            <a:pPr marL="1262063" lvl="3" indent="-347663" eaLnBrk="0" hangingPunct="0">
              <a:lnSpc>
                <a:spcPct val="90000"/>
              </a:lnSpc>
              <a:spcBef>
                <a:spcPts val="600"/>
              </a:spcBef>
              <a:buSzPct val="50000"/>
              <a:buFont typeface="Courier New" pitchFamily="49" charset="0"/>
              <a:buChar char="o"/>
            </a:pPr>
            <a:r>
              <a:rPr lang="es-AR" sz="2800" dirty="0">
                <a:latin typeface="Calibri" pitchFamily="34" charset="0"/>
              </a:rPr>
              <a:t>Varía de un estado a otro</a:t>
            </a:r>
          </a:p>
          <a:p>
            <a:pPr marL="1262063" lvl="3" indent="-347663" eaLnBrk="0" hangingPunct="0">
              <a:lnSpc>
                <a:spcPct val="90000"/>
              </a:lnSpc>
              <a:spcBef>
                <a:spcPts val="600"/>
              </a:spcBef>
              <a:buSzPct val="50000"/>
              <a:buFont typeface="Courier New" pitchFamily="49" charset="0"/>
              <a:buChar char="o"/>
            </a:pPr>
            <a:r>
              <a:rPr lang="es-AR" sz="2800" dirty="0">
                <a:latin typeface="Calibri" pitchFamily="34" charset="0"/>
              </a:rPr>
              <a:t>Se basa en el ingreso per cápita del estado</a:t>
            </a:r>
          </a:p>
        </p:txBody>
      </p:sp>
      <p:sp>
        <p:nvSpPr>
          <p:cNvPr id="11" name="Footer Placeholder 4"/>
          <p:cNvSpPr>
            <a:spLocks noGrp="1"/>
          </p:cNvSpPr>
          <p:nvPr>
            <p:ph type="ftr" sz="quarter" idx="11"/>
          </p:nvPr>
        </p:nvSpPr>
        <p:spPr/>
        <p:txBody>
          <a:bodyPr/>
          <a:lstStyle/>
          <a:p>
            <a:pPr>
              <a:defRPr/>
            </a:pPr>
            <a:r>
              <a:rPr lang="en-US" dirty="0">
                <a:solidFill>
                  <a:schemeClr val="tx1"/>
                </a:solidFill>
              </a:rPr>
              <a:t>Medicaid y el Programa de Seguro Médico para Niños</a:t>
            </a:r>
            <a:endParaRPr lang="es-US" dirty="0">
              <a:solidFill>
                <a:schemeClr val="tx1"/>
              </a:solidFill>
            </a:endParaRPr>
          </a:p>
        </p:txBody>
      </p:sp>
      <p:sp>
        <p:nvSpPr>
          <p:cNvPr id="12" name="Slide Number Placeholder 5"/>
          <p:cNvSpPr>
            <a:spLocks noGrp="1"/>
          </p:cNvSpPr>
          <p:nvPr>
            <p:ph type="sldNum" sz="quarter" idx="12"/>
          </p:nvPr>
        </p:nvSpPr>
        <p:spPr/>
        <p:txBody>
          <a:bodyPr/>
          <a:lstStyle/>
          <a:p>
            <a:pPr>
              <a:defRPr/>
            </a:pPr>
            <a:fld id="{0C3B815E-E178-4423-A0D8-BB265B3B6C9F}" type="slidenum">
              <a:rPr lang="en-US">
                <a:solidFill>
                  <a:schemeClr val="tx1"/>
                </a:solidFill>
              </a:rPr>
              <a:pPr>
                <a:defRPr/>
              </a:pPr>
              <a:t>5</a:t>
            </a:fld>
            <a:endParaRPr lang="es-US" dirty="0">
              <a:solidFill>
                <a:schemeClr val="tx1"/>
              </a:solidFill>
            </a:endParaRPr>
          </a:p>
        </p:txBody>
      </p:sp>
      <p:sp>
        <p:nvSpPr>
          <p:cNvPr id="2" name="Date Placeholder 1"/>
          <p:cNvSpPr>
            <a:spLocks noGrp="1"/>
          </p:cNvSpPr>
          <p:nvPr>
            <p:ph type="dt" sz="quarter" idx="10"/>
          </p:nvPr>
        </p:nvSpPr>
        <p:spPr/>
        <p:txBody>
          <a:bodyPr/>
          <a:lstStyle/>
          <a:p>
            <a:pPr>
              <a:defRPr/>
            </a:pPr>
            <a:r>
              <a:rPr lang="en-US" dirty="0"/>
              <a:t>01/05/2015</a:t>
            </a:r>
            <a:endParaRPr lang="es-US"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pPr eaLnBrk="1" hangingPunct="1"/>
            <a:r>
              <a:rPr lang="es-AR" dirty="0" smtClean="0"/>
              <a:t>Administración Estatal de Medicaid</a:t>
            </a:r>
            <a:endParaRPr lang="es-US" dirty="0" smtClean="0">
              <a:ea typeface="ＭＳ Ｐゴシック" pitchFamily="34" charset="-128"/>
            </a:endParaRPr>
          </a:p>
        </p:txBody>
      </p:sp>
      <p:sp>
        <p:nvSpPr>
          <p:cNvPr id="22530" name="Content Placeholder 2"/>
          <p:cNvSpPr txBox="1">
            <a:spLocks/>
          </p:cNvSpPr>
          <p:nvPr/>
        </p:nvSpPr>
        <p:spPr bwMode="auto">
          <a:xfrm>
            <a:off x="228600" y="1371600"/>
            <a:ext cx="8458200" cy="4754563"/>
          </a:xfrm>
          <a:prstGeom prst="rect">
            <a:avLst/>
          </a:prstGeom>
          <a:noFill/>
          <a:ln w="9525">
            <a:noFill/>
            <a:miter lim="800000"/>
            <a:headEnd/>
            <a:tailEnd/>
          </a:ln>
        </p:spPr>
        <p:txBody>
          <a:bodyPr/>
          <a:lstStyle/>
          <a:p>
            <a:pPr marL="346075" lvl="1" indent="-346075">
              <a:lnSpc>
                <a:spcPct val="90000"/>
              </a:lnSpc>
              <a:spcBef>
                <a:spcPts val="600"/>
              </a:spcBef>
              <a:buFont typeface="Wingdings" pitchFamily="2" charset="2"/>
              <a:buChar char="§"/>
            </a:pPr>
            <a:r>
              <a:rPr lang="es-US" sz="3200" dirty="0" smtClean="0">
                <a:latin typeface="Calibri" pitchFamily="34" charset="0"/>
              </a:rPr>
              <a:t>Dentro de amplias pautas federales, cada estado </a:t>
            </a:r>
          </a:p>
          <a:p>
            <a:pPr marL="681038" lvl="2" indent="-344488">
              <a:lnSpc>
                <a:spcPct val="90000"/>
              </a:lnSpc>
              <a:spcBef>
                <a:spcPts val="600"/>
              </a:spcBef>
              <a:buSzPct val="100000"/>
              <a:buFont typeface="Arial" charset="0"/>
              <a:buChar char="•"/>
            </a:pPr>
            <a:r>
              <a:rPr lang="es-US" sz="2800" dirty="0" smtClean="0">
                <a:latin typeface="Calibri" pitchFamily="34" charset="0"/>
              </a:rPr>
              <a:t>Desarrolla sus propios programas</a:t>
            </a:r>
          </a:p>
          <a:p>
            <a:pPr marL="681038" lvl="2" indent="-344488">
              <a:lnSpc>
                <a:spcPct val="90000"/>
              </a:lnSpc>
              <a:spcBef>
                <a:spcPts val="600"/>
              </a:spcBef>
              <a:buSzPct val="100000"/>
              <a:buFont typeface="Arial" charset="0"/>
              <a:buChar char="•"/>
            </a:pPr>
            <a:r>
              <a:rPr lang="es-US" sz="2800" dirty="0" smtClean="0">
                <a:latin typeface="Calibri" pitchFamily="34" charset="0"/>
              </a:rPr>
              <a:t>Desarrolla y opera su propio plan</a:t>
            </a:r>
          </a:p>
          <a:p>
            <a:pPr marL="681038" lvl="2" indent="-344488">
              <a:lnSpc>
                <a:spcPct val="90000"/>
              </a:lnSpc>
              <a:spcBef>
                <a:spcPts val="600"/>
              </a:spcBef>
              <a:buSzPct val="100000"/>
              <a:buFont typeface="Arial" charset="0"/>
              <a:buChar char="•"/>
            </a:pPr>
            <a:r>
              <a:rPr lang="es-US" sz="2800" dirty="0" smtClean="0">
                <a:latin typeface="Calibri" pitchFamily="34" charset="0"/>
              </a:rPr>
              <a:t>Establece sus propios estándares de elegibilidad</a:t>
            </a:r>
          </a:p>
          <a:p>
            <a:pPr marL="681038" lvl="2" indent="-344488">
              <a:lnSpc>
                <a:spcPct val="90000"/>
              </a:lnSpc>
              <a:spcBef>
                <a:spcPts val="600"/>
              </a:spcBef>
              <a:buSzPct val="100000"/>
              <a:buFont typeface="Arial" charset="0"/>
              <a:buChar char="•"/>
            </a:pPr>
            <a:r>
              <a:rPr lang="es-US" sz="2800" dirty="0" smtClean="0">
                <a:latin typeface="Calibri" pitchFamily="34" charset="0"/>
              </a:rPr>
              <a:t>Determina el tipo, cantidad, duración y alcance de los servicios</a:t>
            </a:r>
          </a:p>
          <a:p>
            <a:pPr marL="681038" lvl="2" indent="-344488">
              <a:lnSpc>
                <a:spcPct val="90000"/>
              </a:lnSpc>
              <a:spcBef>
                <a:spcPts val="600"/>
              </a:spcBef>
              <a:buSzPct val="100000"/>
              <a:buFont typeface="Arial" charset="0"/>
              <a:buChar char="•"/>
            </a:pPr>
            <a:r>
              <a:rPr lang="es-US" sz="2800" dirty="0" smtClean="0">
                <a:latin typeface="Calibri" pitchFamily="34" charset="0"/>
              </a:rPr>
              <a:t>Configura la tasa de pago por los servicios</a:t>
            </a:r>
          </a:p>
          <a:p>
            <a:pPr marL="681038" lvl="2" indent="-344488">
              <a:lnSpc>
                <a:spcPct val="90000"/>
              </a:lnSpc>
              <a:spcBef>
                <a:spcPts val="600"/>
              </a:spcBef>
              <a:buSzPct val="100000"/>
              <a:buFont typeface="Arial" charset="0"/>
              <a:buChar char="•"/>
            </a:pPr>
            <a:r>
              <a:rPr lang="es-US" sz="2800" dirty="0" smtClean="0">
                <a:latin typeface="Calibri" pitchFamily="34" charset="0"/>
              </a:rPr>
              <a:t>Se asocia con CMS para administrar su programa</a:t>
            </a:r>
          </a:p>
          <a:p>
            <a:pPr marL="346075" lvl="1" indent="-346075">
              <a:lnSpc>
                <a:spcPct val="90000"/>
              </a:lnSpc>
              <a:spcBef>
                <a:spcPts val="600"/>
              </a:spcBef>
              <a:buFont typeface="Wingdings" pitchFamily="2" charset="2"/>
              <a:buChar char="§"/>
            </a:pPr>
            <a:r>
              <a:rPr lang="es-US" sz="3200" dirty="0" smtClean="0">
                <a:latin typeface="Calibri" pitchFamily="34" charset="0"/>
              </a:rPr>
              <a:t>Los estados pueden cambiar la elegibilidad, los servicios y el reembolso durante el año</a:t>
            </a:r>
            <a:endParaRPr lang="es-US" sz="3200" dirty="0">
              <a:latin typeface="Calibri" pitchFamily="34" charset="0"/>
            </a:endParaRPr>
          </a:p>
        </p:txBody>
      </p:sp>
      <p:sp>
        <p:nvSpPr>
          <p:cNvPr id="9" name="Footer Placeholder 4"/>
          <p:cNvSpPr>
            <a:spLocks noGrp="1"/>
          </p:cNvSpPr>
          <p:nvPr>
            <p:ph type="ftr" sz="quarter" idx="11"/>
          </p:nvPr>
        </p:nvSpPr>
        <p:spPr/>
        <p:txBody>
          <a:bodyPr/>
          <a:lstStyle/>
          <a:p>
            <a:pPr>
              <a:defRPr/>
            </a:pPr>
            <a:r>
              <a:rPr lang="en-US" dirty="0">
                <a:solidFill>
                  <a:schemeClr val="tx1"/>
                </a:solidFill>
              </a:rPr>
              <a:t>Medicaid y el Programa de Seguro Médico para Niños</a:t>
            </a:r>
            <a:endParaRPr lang="es-US" dirty="0">
              <a:solidFill>
                <a:schemeClr val="tx1"/>
              </a:solidFill>
            </a:endParaRPr>
          </a:p>
        </p:txBody>
      </p:sp>
      <p:sp>
        <p:nvSpPr>
          <p:cNvPr id="10" name="Slide Number Placeholder 5"/>
          <p:cNvSpPr>
            <a:spLocks noGrp="1"/>
          </p:cNvSpPr>
          <p:nvPr>
            <p:ph type="sldNum" sz="quarter" idx="12"/>
          </p:nvPr>
        </p:nvSpPr>
        <p:spPr/>
        <p:txBody>
          <a:bodyPr/>
          <a:lstStyle/>
          <a:p>
            <a:pPr>
              <a:defRPr/>
            </a:pPr>
            <a:fld id="{16DCF35C-3AFC-49E5-AC13-F5EE9C97E01D}" type="slidenum">
              <a:rPr lang="en-US">
                <a:solidFill>
                  <a:schemeClr val="tx1"/>
                </a:solidFill>
              </a:rPr>
              <a:pPr>
                <a:defRPr/>
              </a:pPr>
              <a:t>6</a:t>
            </a:fld>
            <a:endParaRPr lang="es-US" dirty="0">
              <a:solidFill>
                <a:schemeClr val="tx1"/>
              </a:solidFill>
            </a:endParaRPr>
          </a:p>
        </p:txBody>
      </p:sp>
      <p:sp>
        <p:nvSpPr>
          <p:cNvPr id="2" name="Date Placeholder 1"/>
          <p:cNvSpPr>
            <a:spLocks noGrp="1"/>
          </p:cNvSpPr>
          <p:nvPr>
            <p:ph type="dt" sz="quarter" idx="10"/>
          </p:nvPr>
        </p:nvSpPr>
        <p:spPr/>
        <p:txBody>
          <a:bodyPr/>
          <a:lstStyle/>
          <a:p>
            <a:pPr>
              <a:defRPr/>
            </a:pPr>
            <a:r>
              <a:rPr lang="en-US" dirty="0"/>
              <a:t>01/05/2015</a:t>
            </a:r>
            <a:endParaRPr lang="es-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pPr eaLnBrk="1" hangingPunct="1"/>
            <a:r>
              <a:rPr lang="es-AR" dirty="0" smtClean="0"/>
              <a:t>La Agencia Estatal Única de Medicaid</a:t>
            </a:r>
            <a:endParaRPr lang="es-US" dirty="0" smtClean="0">
              <a:ea typeface="ＭＳ Ｐゴシック" pitchFamily="34" charset="-128"/>
            </a:endParaRPr>
          </a:p>
        </p:txBody>
      </p:sp>
      <p:sp>
        <p:nvSpPr>
          <p:cNvPr id="24578" name="Content Placeholder 2"/>
          <p:cNvSpPr txBox="1">
            <a:spLocks/>
          </p:cNvSpPr>
          <p:nvPr/>
        </p:nvSpPr>
        <p:spPr bwMode="auto">
          <a:xfrm>
            <a:off x="396875" y="1371600"/>
            <a:ext cx="8229600" cy="4602163"/>
          </a:xfrm>
          <a:prstGeom prst="rect">
            <a:avLst/>
          </a:prstGeom>
          <a:noFill/>
          <a:ln w="9525">
            <a:noFill/>
            <a:miter lim="800000"/>
            <a:headEnd/>
            <a:tailEnd/>
          </a:ln>
        </p:spPr>
        <p:txBody>
          <a:bodyPr/>
          <a:lstStyle/>
          <a:p>
            <a:pPr marL="342900" indent="-342900" eaLnBrk="0" hangingPunct="0">
              <a:lnSpc>
                <a:spcPct val="90000"/>
              </a:lnSpc>
              <a:spcBef>
                <a:spcPts val="600"/>
              </a:spcBef>
              <a:buFont typeface="Wingdings" pitchFamily="2" charset="2"/>
              <a:buChar char="§"/>
            </a:pPr>
            <a:r>
              <a:rPr lang="es-AR" sz="3200" dirty="0">
                <a:latin typeface="Calibri" pitchFamily="34" charset="0"/>
              </a:rPr>
              <a:t>Administra el plan estatal de Medicaid</a:t>
            </a:r>
          </a:p>
          <a:p>
            <a:pPr marL="639763" lvl="1" indent="-285750" eaLnBrk="0" hangingPunct="0">
              <a:lnSpc>
                <a:spcPct val="90000"/>
              </a:lnSpc>
              <a:spcBef>
                <a:spcPts val="600"/>
              </a:spcBef>
              <a:buFont typeface="Arial" charset="0"/>
              <a:buChar char="•"/>
            </a:pPr>
            <a:r>
              <a:rPr lang="es-AR" sz="2800" dirty="0">
                <a:latin typeface="Calibri" pitchFamily="34" charset="0"/>
              </a:rPr>
              <a:t>Puede delegar algunas funciones administrativas</a:t>
            </a:r>
          </a:p>
          <a:p>
            <a:pPr marL="342900" indent="-342900" eaLnBrk="0" hangingPunct="0">
              <a:lnSpc>
                <a:spcPct val="90000"/>
              </a:lnSpc>
              <a:spcBef>
                <a:spcPts val="600"/>
              </a:spcBef>
              <a:buFont typeface="Wingdings" pitchFamily="2" charset="2"/>
              <a:buChar char="§"/>
            </a:pPr>
            <a:r>
              <a:rPr lang="es-AR" sz="3200" dirty="0">
                <a:latin typeface="Calibri" pitchFamily="34" charset="0"/>
              </a:rPr>
              <a:t>Los nombres de la oficina local pueden variar</a:t>
            </a:r>
          </a:p>
          <a:p>
            <a:pPr marL="639763" lvl="1" indent="-285750" eaLnBrk="0" hangingPunct="0">
              <a:lnSpc>
                <a:spcPct val="90000"/>
              </a:lnSpc>
              <a:spcBef>
                <a:spcPts val="600"/>
              </a:spcBef>
              <a:buFont typeface="Arial" charset="0"/>
              <a:buChar char="•"/>
            </a:pPr>
            <a:r>
              <a:rPr lang="es-AR" sz="2800" dirty="0">
                <a:latin typeface="Calibri" pitchFamily="34" charset="0"/>
              </a:rPr>
              <a:t>Servicios Sociales</a:t>
            </a:r>
          </a:p>
          <a:p>
            <a:pPr marL="639763" lvl="1" indent="-285750" eaLnBrk="0" hangingPunct="0">
              <a:lnSpc>
                <a:spcPct val="90000"/>
              </a:lnSpc>
              <a:spcBef>
                <a:spcPts val="600"/>
              </a:spcBef>
              <a:buFont typeface="Arial" charset="0"/>
              <a:buChar char="•"/>
            </a:pPr>
            <a:r>
              <a:rPr lang="es-AR" sz="2800" dirty="0">
                <a:latin typeface="Calibri" pitchFamily="34" charset="0"/>
              </a:rPr>
              <a:t>Asistencia Pública</a:t>
            </a:r>
          </a:p>
          <a:p>
            <a:pPr marL="639763" lvl="1" indent="-285750" eaLnBrk="0" hangingPunct="0">
              <a:lnSpc>
                <a:spcPct val="90000"/>
              </a:lnSpc>
              <a:spcBef>
                <a:spcPts val="600"/>
              </a:spcBef>
              <a:buFont typeface="Arial" charset="0"/>
              <a:buChar char="•"/>
            </a:pPr>
            <a:r>
              <a:rPr lang="es-AR" sz="2800" dirty="0">
                <a:latin typeface="Calibri" pitchFamily="34" charset="0"/>
              </a:rPr>
              <a:t>Servicios Humanos</a:t>
            </a:r>
          </a:p>
        </p:txBody>
      </p:sp>
      <p:sp>
        <p:nvSpPr>
          <p:cNvPr id="11" name="Footer Placeholder 4"/>
          <p:cNvSpPr>
            <a:spLocks noGrp="1"/>
          </p:cNvSpPr>
          <p:nvPr>
            <p:ph type="ftr" sz="quarter" idx="11"/>
          </p:nvPr>
        </p:nvSpPr>
        <p:spPr/>
        <p:txBody>
          <a:bodyPr/>
          <a:lstStyle/>
          <a:p>
            <a:pPr>
              <a:defRPr/>
            </a:pPr>
            <a:r>
              <a:rPr lang="en-US" dirty="0">
                <a:solidFill>
                  <a:schemeClr val="tx1"/>
                </a:solidFill>
              </a:rPr>
              <a:t>Medicaid y el Programa de Seguro Médico para Niños</a:t>
            </a:r>
            <a:endParaRPr lang="es-US" dirty="0">
              <a:solidFill>
                <a:schemeClr val="tx1"/>
              </a:solidFill>
            </a:endParaRPr>
          </a:p>
        </p:txBody>
      </p:sp>
      <p:sp>
        <p:nvSpPr>
          <p:cNvPr id="12" name="Slide Number Placeholder 5"/>
          <p:cNvSpPr>
            <a:spLocks noGrp="1"/>
          </p:cNvSpPr>
          <p:nvPr>
            <p:ph type="sldNum" sz="quarter" idx="12"/>
          </p:nvPr>
        </p:nvSpPr>
        <p:spPr/>
        <p:txBody>
          <a:bodyPr/>
          <a:lstStyle/>
          <a:p>
            <a:pPr>
              <a:defRPr/>
            </a:pPr>
            <a:fld id="{B9D4A42F-F582-492E-ACE0-B14C2951F02E}" type="slidenum">
              <a:rPr lang="en-US">
                <a:solidFill>
                  <a:schemeClr val="tx1"/>
                </a:solidFill>
              </a:rPr>
              <a:pPr>
                <a:defRPr/>
              </a:pPr>
              <a:t>7</a:t>
            </a:fld>
            <a:endParaRPr lang="es-US" dirty="0">
              <a:solidFill>
                <a:schemeClr val="tx1"/>
              </a:solidFill>
            </a:endParaRPr>
          </a:p>
        </p:txBody>
      </p:sp>
      <p:sp>
        <p:nvSpPr>
          <p:cNvPr id="2" name="Date Placeholder 1"/>
          <p:cNvSpPr>
            <a:spLocks noGrp="1"/>
          </p:cNvSpPr>
          <p:nvPr>
            <p:ph type="dt" sz="quarter" idx="10"/>
          </p:nvPr>
        </p:nvSpPr>
        <p:spPr/>
        <p:txBody>
          <a:bodyPr/>
          <a:lstStyle/>
          <a:p>
            <a:pPr>
              <a:defRPr/>
            </a:pPr>
            <a:r>
              <a:rPr lang="en-US" dirty="0"/>
              <a:t>01/05/2015</a:t>
            </a:r>
            <a:endParaRPr lang="es-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4191000" cy="2492093"/>
          </a:xfrm>
        </p:spPr>
        <p:txBody>
          <a:bodyPr rtlCol="0">
            <a:normAutofit lnSpcReduction="10000"/>
          </a:bodyPr>
          <a:lstStyle/>
          <a:p>
            <a:pPr marL="0" indent="0" eaLnBrk="1" fontAlgn="auto" hangingPunct="1">
              <a:spcAft>
                <a:spcPts val="0"/>
              </a:spcAft>
              <a:buFont typeface="Wingdings" pitchFamily="2" charset="2"/>
              <a:buNone/>
              <a:defRPr/>
            </a:pPr>
            <a:r>
              <a:rPr dirty="0" smtClean="0"/>
              <a:t>Medicaid es administrado por los gobiernos estatales y los estados tienen completa flexibilidad sobre la manera en que estructuran sus programas.</a:t>
            </a:r>
            <a:endParaRPr lang="es-US" strike="sngStrike" dirty="0"/>
          </a:p>
        </p:txBody>
      </p:sp>
      <p:sp>
        <p:nvSpPr>
          <p:cNvPr id="4" name="Date Placeholder 3"/>
          <p:cNvSpPr>
            <a:spLocks noGrp="1"/>
          </p:cNvSpPr>
          <p:nvPr>
            <p:ph type="dt" sz="quarter" idx="10"/>
          </p:nvPr>
        </p:nvSpPr>
        <p:spPr/>
        <p:txBody>
          <a:bodyPr/>
          <a:lstStyle/>
          <a:p>
            <a:pPr>
              <a:defRPr/>
            </a:pPr>
            <a:r>
              <a:rPr lang="en-US" dirty="0"/>
              <a:t>01/05/2015</a:t>
            </a:r>
            <a:endParaRPr lang="es-US" dirty="0"/>
          </a:p>
        </p:txBody>
      </p:sp>
      <p:sp>
        <p:nvSpPr>
          <p:cNvPr id="5" name="Footer Placeholder 4"/>
          <p:cNvSpPr>
            <a:spLocks noGrp="1"/>
          </p:cNvSpPr>
          <p:nvPr>
            <p:ph type="ftr" sz="quarter" idx="11"/>
          </p:nvPr>
        </p:nvSpPr>
        <p:spPr/>
        <p:txBody>
          <a:bodyPr/>
          <a:lstStyle/>
          <a:p>
            <a:pPr>
              <a:defRPr/>
            </a:pPr>
            <a:r>
              <a:rPr lang="en-US" dirty="0">
                <a:solidFill>
                  <a:schemeClr val="tx1"/>
                </a:solidFill>
              </a:rPr>
              <a:t>Medicaid y el Programa de Seguro Médico para Niños</a:t>
            </a:r>
            <a:endParaRPr lang="es-US" dirty="0">
              <a:solidFill>
                <a:schemeClr val="tx1"/>
              </a:solidFill>
            </a:endParaRPr>
          </a:p>
        </p:txBody>
      </p:sp>
      <p:sp>
        <p:nvSpPr>
          <p:cNvPr id="6" name="Slide Number Placeholder 5"/>
          <p:cNvSpPr>
            <a:spLocks noGrp="1"/>
          </p:cNvSpPr>
          <p:nvPr>
            <p:ph type="sldNum" sz="quarter" idx="12"/>
          </p:nvPr>
        </p:nvSpPr>
        <p:spPr/>
        <p:txBody>
          <a:bodyPr/>
          <a:lstStyle/>
          <a:p>
            <a:pPr>
              <a:defRPr/>
            </a:pPr>
            <a:r>
              <a:rPr dirty="0">
                <a:solidFill>
                  <a:schemeClr val="tx1"/>
                </a:solidFill>
              </a:rPr>
              <a:t>8</a:t>
            </a:r>
            <a:endParaRPr lang="es-US" dirty="0">
              <a:solidFill>
                <a:schemeClr val="tx1"/>
              </a:solidFill>
            </a:endParaRPr>
          </a:p>
        </p:txBody>
      </p:sp>
      <p:sp>
        <p:nvSpPr>
          <p:cNvPr id="26629" name="Title 1"/>
          <p:cNvSpPr>
            <a:spLocks noGrp="1"/>
          </p:cNvSpPr>
          <p:nvPr>
            <p:ph type="title"/>
          </p:nvPr>
        </p:nvSpPr>
        <p:spPr/>
        <p:txBody>
          <a:bodyPr/>
          <a:lstStyle/>
          <a:p>
            <a:pPr eaLnBrk="1" hangingPunct="1"/>
            <a:r>
              <a:rPr lang="es-AR" dirty="0" smtClean="0"/>
              <a:t>Compruebe su conocimiento: pregunta 1</a:t>
            </a:r>
            <a:endParaRPr lang="es-US" dirty="0" smtClean="0"/>
          </a:p>
        </p:txBody>
      </p:sp>
      <p:sp>
        <p:nvSpPr>
          <p:cNvPr id="26630" name="TPAnswers" descr="Para quienes tienen Medicare por padecer ESRD y un plan de salud grupal, el plan grupal debe pagar los primeros __ meses.&#10;1. 36&#10;2. 30&#10;3. 24&#10;4. 18&#10;Respuesta: 2. 30 – Esto se llama período de coordinación de 30 meses.&#10;"/>
          <p:cNvSpPr txBox="1">
            <a:spLocks/>
          </p:cNvSpPr>
          <p:nvPr>
            <p:custDataLst>
              <p:tags r:id="rId1"/>
            </p:custDataLst>
          </p:nvPr>
        </p:nvSpPr>
        <p:spPr bwMode="auto">
          <a:xfrm>
            <a:off x="457200" y="4114800"/>
            <a:ext cx="3703638" cy="2133600"/>
          </a:xfrm>
          <a:prstGeom prst="rect">
            <a:avLst/>
          </a:prstGeom>
          <a:noFill/>
          <a:ln w="9525">
            <a:noFill/>
            <a:miter lim="800000"/>
            <a:headEnd/>
            <a:tailEnd/>
          </a:ln>
        </p:spPr>
        <p:txBody>
          <a:bodyPr/>
          <a:lstStyle/>
          <a:p>
            <a:pPr marL="514350" indent="-514350" eaLnBrk="0" hangingPunct="0">
              <a:spcBef>
                <a:spcPct val="20000"/>
              </a:spcBef>
              <a:buFont typeface="Calibri" pitchFamily="34" charset="0"/>
              <a:buAutoNum type="alphaLcPeriod"/>
            </a:pPr>
            <a:r>
              <a:rPr lang="en-US" sz="2800" dirty="0">
                <a:latin typeface="Calibri" pitchFamily="34" charset="0"/>
              </a:rPr>
              <a:t>Verdadero</a:t>
            </a:r>
          </a:p>
          <a:p>
            <a:pPr marL="514350" indent="-514350" eaLnBrk="0" hangingPunct="0">
              <a:spcBef>
                <a:spcPct val="20000"/>
              </a:spcBef>
              <a:buFont typeface="Calibri" pitchFamily="34" charset="0"/>
              <a:buAutoNum type="alphaLcPeriod"/>
            </a:pPr>
            <a:r>
              <a:rPr lang="en-US" sz="2800" dirty="0">
                <a:latin typeface="Calibri" pitchFamily="34" charset="0"/>
              </a:rPr>
              <a:t>Falso</a:t>
            </a:r>
          </a:p>
        </p:txBody>
      </p:sp>
      <p:sp>
        <p:nvSpPr>
          <p:cNvPr id="9" name="Rounded Rectangle 8" descr="Correct answer indicator"/>
          <p:cNvSpPr/>
          <p:nvPr/>
        </p:nvSpPr>
        <p:spPr>
          <a:xfrm>
            <a:off x="457200" y="4666488"/>
            <a:ext cx="1524000" cy="438912"/>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dirty="0"/>
              <a:t>1</a:t>
            </a:r>
            <a:endParaRPr lang="es-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pPr eaLnBrk="1" hangingPunct="1"/>
            <a:r>
              <a:rPr lang="es-AR" dirty="0" smtClean="0"/>
              <a:t>Elegibilidad para Medicaid</a:t>
            </a:r>
            <a:endParaRPr lang="es-US" dirty="0" smtClean="0">
              <a:ea typeface="ＭＳ Ｐゴシック" pitchFamily="34" charset="-128"/>
            </a:endParaRPr>
          </a:p>
        </p:txBody>
      </p:sp>
      <p:sp>
        <p:nvSpPr>
          <p:cNvPr id="7" name="Content Placeholder 2"/>
          <p:cNvSpPr txBox="1">
            <a:spLocks/>
          </p:cNvSpPr>
          <p:nvPr/>
        </p:nvSpPr>
        <p:spPr bwMode="auto">
          <a:xfrm>
            <a:off x="457200" y="1524000"/>
            <a:ext cx="8229600" cy="4602163"/>
          </a:xfrm>
          <a:prstGeom prst="rect">
            <a:avLst/>
          </a:prstGeom>
          <a:noFill/>
          <a:ln w="9525">
            <a:noFill/>
            <a:miter lim="800000"/>
            <a:headEnd/>
            <a:tailEnd/>
          </a:ln>
        </p:spPr>
        <p:txBody>
          <a:bodyPr/>
          <a:lstStyle>
            <a:lvl1pPr marL="342900" indent="-342900" algn="l" rtl="0" eaLnBrk="0" fontAlgn="base" hangingPunct="0">
              <a:spcBef>
                <a:spcPts val="600"/>
              </a:spcBef>
              <a:spcAft>
                <a:spcPct val="0"/>
              </a:spcAft>
              <a:buFont typeface="Wingdings" pitchFamily="2" charset="2"/>
              <a:buChar char="§"/>
              <a:defRPr sz="3200" kern="1200">
                <a:solidFill>
                  <a:schemeClr val="tx1"/>
                </a:solidFill>
                <a:latin typeface="+mn-lt"/>
                <a:ea typeface="+mn-ea"/>
                <a:cs typeface="+mn-cs"/>
              </a:defRPr>
            </a:lvl1pPr>
            <a:lvl2pPr marL="742950" indent="-285750" algn="l" rtl="0" eaLnBrk="0" fontAlgn="base" hangingPunct="0">
              <a:spcBef>
                <a:spcPts val="6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ts val="600"/>
              </a:spcBef>
              <a:spcAft>
                <a:spcPct val="0"/>
              </a:spcAft>
              <a:buSzPct val="50000"/>
              <a:buFont typeface="Wingdings" pitchFamily="2" charset="2"/>
              <a:buChar char="q"/>
              <a:defRPr sz="2800" kern="1200">
                <a:solidFill>
                  <a:schemeClr val="tx1"/>
                </a:solidFill>
                <a:latin typeface="+mn-lt"/>
                <a:ea typeface="+mn-ea"/>
                <a:cs typeface="+mn-cs"/>
              </a:defRPr>
            </a:lvl3pPr>
            <a:lvl4pPr marL="1600200" indent="-228600" algn="l" rtl="0" eaLnBrk="0" fontAlgn="base" hangingPunct="0">
              <a:spcBef>
                <a:spcPts val="600"/>
              </a:spcBef>
              <a:spcAft>
                <a:spcPct val="0"/>
              </a:spcAft>
              <a:buFont typeface="Wingdings" pitchFamily="2" charset="2"/>
              <a:buChar char="§"/>
              <a:defRPr sz="2800" kern="1200">
                <a:solidFill>
                  <a:schemeClr val="tx1"/>
                </a:solidFill>
                <a:latin typeface="+mn-lt"/>
                <a:ea typeface="+mn-ea"/>
                <a:cs typeface="+mn-cs"/>
              </a:defRPr>
            </a:lvl4pPr>
            <a:lvl5pPr marL="2057400" indent="-228600" algn="l" rtl="0" eaLnBrk="0" fontAlgn="base" hangingPunct="0">
              <a:spcBef>
                <a:spcPts val="600"/>
              </a:spcBef>
              <a:spcAft>
                <a:spcPct val="0"/>
              </a:spcAft>
              <a:buFont typeface="Arial" pitchFamily="34" charset="0"/>
              <a:buChar char="•"/>
              <a:defRPr sz="2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ct val="20000"/>
              </a:spcBef>
              <a:defRPr/>
            </a:pPr>
            <a:r>
              <a:rPr lang="en-US" sz="2800" dirty="0" smtClean="0"/>
              <a:t>La elegibilidad está atada a grupos específicos bajo la ley federal de Medicaid</a:t>
            </a:r>
          </a:p>
          <a:p>
            <a:pPr lvl="1">
              <a:spcBef>
                <a:spcPct val="20000"/>
              </a:spcBef>
              <a:defRPr/>
            </a:pPr>
            <a:r>
              <a:rPr lang="en-US" sz="2400" dirty="0"/>
              <a:t>Mujeres embarazadas</a:t>
            </a:r>
            <a:endParaRPr lang="es-US" sz="2400" dirty="0"/>
          </a:p>
          <a:p>
            <a:pPr lvl="1">
              <a:spcBef>
                <a:spcPct val="20000"/>
              </a:spcBef>
              <a:defRPr/>
            </a:pPr>
            <a:r>
              <a:rPr lang="en-US" sz="2400" dirty="0"/>
              <a:t>Niños</a:t>
            </a:r>
          </a:p>
          <a:p>
            <a:pPr lvl="1">
              <a:spcBef>
                <a:spcPct val="20000"/>
              </a:spcBef>
              <a:defRPr/>
            </a:pPr>
            <a:r>
              <a:rPr lang="en-US" sz="2400" dirty="0"/>
              <a:t>Personas con incapacidades </a:t>
            </a:r>
          </a:p>
          <a:p>
            <a:pPr lvl="1">
              <a:spcBef>
                <a:spcPct val="20000"/>
              </a:spcBef>
              <a:defRPr/>
            </a:pPr>
            <a:r>
              <a:rPr lang="en-US" sz="2400" dirty="0"/>
              <a:t>Adultos mayores </a:t>
            </a:r>
            <a:endParaRPr lang="es-US" sz="2400" dirty="0" smtClean="0"/>
          </a:p>
          <a:p>
            <a:pPr>
              <a:spcBef>
                <a:spcPct val="20000"/>
              </a:spcBef>
              <a:defRPr/>
            </a:pPr>
            <a:r>
              <a:rPr lang="en-US" sz="2800" dirty="0" smtClean="0"/>
              <a:t>Los estados deben cubrir a ciertos grupos, como niños y mujeres embarazadas, y tienen la opción de cubrir a otros grupos</a:t>
            </a:r>
            <a:endParaRPr lang="es-US" sz="2800" dirty="0"/>
          </a:p>
          <a:p>
            <a:pPr>
              <a:spcBef>
                <a:spcPct val="20000"/>
              </a:spcBef>
              <a:defRPr/>
            </a:pPr>
            <a:r>
              <a:rPr lang="en-US" sz="2800" dirty="0" smtClean="0"/>
              <a:t>Requisitos financieros y no financieros</a:t>
            </a:r>
          </a:p>
          <a:p>
            <a:pPr>
              <a:spcBef>
                <a:spcPct val="20000"/>
              </a:spcBef>
              <a:defRPr/>
            </a:pPr>
            <a:endParaRPr lang="es-US" dirty="0" smtClean="0"/>
          </a:p>
          <a:p>
            <a:pPr marL="457200" lvl="1" indent="0">
              <a:spcBef>
                <a:spcPct val="20000"/>
              </a:spcBef>
              <a:buFont typeface="Arial" pitchFamily="34" charset="0"/>
              <a:buNone/>
              <a:defRPr/>
            </a:pPr>
            <a:endParaRPr lang="es-US" dirty="0"/>
          </a:p>
        </p:txBody>
      </p:sp>
      <p:sp>
        <p:nvSpPr>
          <p:cNvPr id="9" name="Footer Placeholder 4"/>
          <p:cNvSpPr>
            <a:spLocks noGrp="1"/>
          </p:cNvSpPr>
          <p:nvPr>
            <p:ph type="ftr" sz="quarter" idx="11"/>
          </p:nvPr>
        </p:nvSpPr>
        <p:spPr/>
        <p:txBody>
          <a:bodyPr/>
          <a:lstStyle/>
          <a:p>
            <a:pPr>
              <a:defRPr/>
            </a:pPr>
            <a:r>
              <a:rPr lang="en-US" dirty="0">
                <a:solidFill>
                  <a:schemeClr val="tx1"/>
                </a:solidFill>
              </a:rPr>
              <a:t>Medicaid y el Programa de Seguro Médico para Niños</a:t>
            </a:r>
            <a:endParaRPr lang="es-US" dirty="0">
              <a:solidFill>
                <a:schemeClr val="tx1"/>
              </a:solidFill>
            </a:endParaRPr>
          </a:p>
        </p:txBody>
      </p:sp>
      <p:sp>
        <p:nvSpPr>
          <p:cNvPr id="10" name="Slide Number Placeholder 5"/>
          <p:cNvSpPr>
            <a:spLocks noGrp="1"/>
          </p:cNvSpPr>
          <p:nvPr>
            <p:ph type="sldNum" sz="quarter" idx="12"/>
          </p:nvPr>
        </p:nvSpPr>
        <p:spPr/>
        <p:txBody>
          <a:bodyPr/>
          <a:lstStyle/>
          <a:p>
            <a:pPr>
              <a:defRPr/>
            </a:pPr>
            <a:fld id="{F83C16CF-4A7F-4BB2-A895-35C982E71B0A}" type="slidenum">
              <a:rPr lang="en-US">
                <a:solidFill>
                  <a:schemeClr val="tx1"/>
                </a:solidFill>
              </a:rPr>
              <a:pPr>
                <a:defRPr/>
              </a:pPr>
              <a:t>9</a:t>
            </a:fld>
            <a:endParaRPr lang="es-US" dirty="0">
              <a:solidFill>
                <a:schemeClr val="tx1"/>
              </a:solidFill>
            </a:endParaRPr>
          </a:p>
        </p:txBody>
      </p:sp>
      <p:sp>
        <p:nvSpPr>
          <p:cNvPr id="2" name="Date Placeholder 1"/>
          <p:cNvSpPr>
            <a:spLocks noGrp="1"/>
          </p:cNvSpPr>
          <p:nvPr>
            <p:ph type="dt" sz="quarter" idx="10"/>
          </p:nvPr>
        </p:nvSpPr>
        <p:spPr/>
        <p:txBody>
          <a:bodyPr/>
          <a:lstStyle/>
          <a:p>
            <a:pPr>
              <a:defRPr/>
            </a:pPr>
            <a:r>
              <a:rPr lang="en-US" dirty="0"/>
              <a:t>01/05/2015</a:t>
            </a:r>
            <a:endParaRPr lang="es-US" dirty="0"/>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PVERSION" val="2008"/>
  <p:tag name="USESECONDARYMONITOR" val="True"/>
  <p:tag name="ANSWERNOWSTYLE" val="-1"/>
  <p:tag name="RESPCOUNTERFORMAT" val="0"/>
  <p:tag name="NUMRESPONSES" val="1"/>
  <p:tag name="CHARTVALUEFORMAT" val="0%"/>
  <p:tag name="AUTOUPDATEALIASES" val="True"/>
  <p:tag name="RACEANIMATIONSPEED" val="3"/>
  <p:tag name="MAXRESPONDERS" val="5"/>
  <p:tag name="BUBBLEGROUPING" val="3"/>
  <p:tag name="CUSTOMCELLBACKCOLOR1" val="-657956"/>
  <p:tag name="USESCHEMECOLORS" val="True"/>
  <p:tag name="GRIDOPACITY" val="90"/>
  <p:tag name="GRIDPOSITION" val="1"/>
  <p:tag name="CHARTLABELS" val="1"/>
  <p:tag name="INCLUDEPPT" val="True"/>
  <p:tag name="REALTIMEBACKUP" val="False"/>
  <p:tag name="CHARTSCALE" val="True"/>
  <p:tag name="FIBINCLUDEOTHER" val="True"/>
  <p:tag name="PRRESPONSE3" val="8"/>
  <p:tag name="PRRESPONSE7" val="4"/>
  <p:tag name="SHOWFLASHWARNING" val="True"/>
  <p:tag name="SAVECSVWITHSESSION" val="False"/>
  <p:tag name="COUNTDOWNSTYLE" val="-1"/>
  <p:tag name="INPUTSOURCE" val="1"/>
  <p:tag name="AUTOADVANCE" val="False"/>
  <p:tag name="RACEENDPOINTS" val="100"/>
  <p:tag name="TEAMSINLEADERBOARD" val="5"/>
  <p:tag name="DEFAULTNUMTEAMS" val="5"/>
  <p:tag name="CUSTOMCELLBACKCOLOR3" val="-268652"/>
  <p:tag name="DISPLAYDEVICEID" val="True"/>
  <p:tag name="GRIDFONTSIZE" val="12"/>
  <p:tag name="INCLUDENONRESPONDERS" val="False"/>
  <p:tag name="INCORRECTPOINTVALUE" val="0"/>
  <p:tag name="ADVANCEDSETTINGSVIEW" val="True"/>
  <p:tag name="PRRESPONSE1" val="10"/>
  <p:tag name="PRRESPONSE6" val="5"/>
  <p:tag name="ALWAYSOPENPOLL" val="False"/>
  <p:tag name="SHOWBARVISIBLE" val="True"/>
  <p:tag name="ANSWERNOWTEXT" val="Answer Now"/>
  <p:tag name="ALLOWDUPLICATES" val="False"/>
  <p:tag name="ROTATIONINTERVAL" val="2"/>
  <p:tag name="PARTICIPANTSINLEADERBOARD" val="5"/>
  <p:tag name="CUSTOMGRIDBACKCOLOR" val="-722948"/>
  <p:tag name="DISPLAYNAME" val="True"/>
  <p:tag name="GRIDSIZE" val="{Width=800, Height=600}"/>
  <p:tag name="MULTIRESPDIVISOR" val="1"/>
  <p:tag name="ZEROBASED" val="False"/>
  <p:tag name="FIBDISPLAYKEYWORDS" val="True"/>
  <p:tag name="PRRESPONSE8" val="3"/>
  <p:tag name="BULLETTYPE" val="3"/>
  <p:tag name="BACKUPSESSIONS" val="True"/>
  <p:tag name="RACERSMAXDISPLAYED" val="5"/>
  <p:tag name="BUBBLEVALUEFORMAT" val="0.0"/>
  <p:tag name="DISPLAYDEVICENUMBER" val="True"/>
  <p:tag name="CHARTCOLORS" val="0"/>
  <p:tag name="REALTIMEBACKUPPATH" val="(None)"/>
  <p:tag name="PRRESPONSE2" val="9"/>
  <p:tag name="PRRESPONSE10" val="1"/>
  <p:tag name="CSVFORMAT" val="0"/>
  <p:tag name="BACKUPMAINTENANCE" val="7"/>
  <p:tag name="BUBBLENAMEVISIBLE" val="True"/>
  <p:tag name="CUSTOMCELLBACKCOLOR4" val="-8355712"/>
  <p:tag name="RESETCHARTS" val="True"/>
  <p:tag name="FIBDISPLAYRESULTS" val="True"/>
  <p:tag name="PRRESPONSE9" val="2"/>
  <p:tag name="RESPCOUNTERSTYLE" val="-1"/>
  <p:tag name="STDCHART" val="1"/>
  <p:tag name="CUSTOMCELLBACKCOLOR2" val="-13395457"/>
  <p:tag name="ALLOWUSERFEEDBACK" val="True"/>
  <p:tag name="PRRESPONSE4" val="7"/>
  <p:tag name="SKIPREMAININGRACESLIDES" val="True"/>
  <p:tag name="AUTOSIZEGRID" val="True"/>
  <p:tag name="FIBNUMRESULTS" val="5"/>
  <p:tag name="RESPTABLESTYLE" val="-1"/>
  <p:tag name="CUSTOMCELLFORECOLOR" val="-16777216"/>
  <p:tag name="AUTOADJUSTPARTRANGE" val="True"/>
  <p:tag name="COUNTDOWNSECONDS" val="10"/>
  <p:tag name="POLLINGCYCLE" val="2"/>
  <p:tag name="POWERPOINTVERSION" val="12.0"/>
  <p:tag name="CORRECTPOINTVALUE" val="1"/>
  <p:tag name="BUBBLESIZEVISIBLE" val="True"/>
  <p:tag name="REVIEWONLY" val="False"/>
  <p:tag name="GRIDROTATIONINTERVAL" val="2"/>
  <p:tag name="MMPROD_NEXTUNIQUEID" val="10009"/>
  <p:tag name="PRRESPONSE5" val="6"/>
  <p:tag name="DELIMITERS" val="3.1"/>
  <p:tag name="EXPANDSHOWBAR" val="True"/>
  <p:tag name="TPFULLVERSION" val="4.2.4.1012"/>
  <p:tag name="MMPROD_UIDATA" val="&lt;database version=&quot;9.0&quot;&gt;&lt;object type=&quot;1&quot; unique_id=&quot;10001&quot;&gt;&lt;object type=&quot;8&quot; unique_id=&quot;10002&quot;&gt;&lt;/object&gt;&lt;object type=&quot;2&quot; unique_id=&quot;10003&quot;&gt;&lt;object type=&quot;3&quot; unique_id=&quot;10195&quot;&gt;&lt;property id=&quot;20148&quot; value=&quot;5&quot;/&gt;&lt;property id=&quot;20300&quot; value=&quot;Slide 34 - &amp;quot;Modified Adjusted Gross  Income (MAGI) Methodology&amp;quot;&quot;/&gt;&lt;property id=&quot;20307&quot; value=&quot;514&quot;/&gt;&lt;/object&gt;&lt;object type=&quot;3&quot; unique_id=&quot;10208&quot;&gt;&lt;property id=&quot;20148&quot; value=&quot;5&quot;/&gt;&lt;property id=&quot;20300&quot; value=&quot;Slide 11 - &amp;quot;Check Your Knowledge - Question 1&amp;quot;&quot;/&gt;&lt;property id=&quot;20307&quot; value=&quot;542&quot;/&gt;&lt;/object&gt;&lt;object type=&quot;3&quot; unique_id=&quot;117756&quot;&gt;&lt;property id=&quot;20148&quot; value=&quot;5&quot;/&gt;&lt;property id=&quot;20300&quot; value=&quot;Slide 1 - &amp;quot;2014 National Training Program&amp;quot;&quot;/&gt;&lt;property id=&quot;20307&quot; value=&quot;431&quot;/&gt;&lt;/object&gt;&lt;object type=&quot;3&quot; unique_id=&quot;117757&quot;&gt;&lt;property id=&quot;20148&quot; value=&quot;5&quot;/&gt;&lt;property id=&quot;20300&quot; value=&quot;Slide 2 - &amp;quot;Session Objectives&amp;quot;&quot;/&gt;&lt;property id=&quot;20307&quot; value=&quot;448&quot;/&gt;&lt;/object&gt;&lt;object type=&quot;3&quot; unique_id=&quot;117758&quot;&gt;&lt;property id=&quot;20148&quot; value=&quot;5&quot;/&gt;&lt;property id=&quot;20300&quot; value=&quot;Slide 3 - &amp;quot;Lesson 1 – Medicaid Overview&amp;quot;&quot;/&gt;&lt;property id=&quot;20307&quot; value=&quot;495&quot;/&gt;&lt;/object&gt;&lt;object type=&quot;3&quot; unique_id=&quot;117759&quot;&gt;&lt;property id=&quot;20148&quot; value=&quot;5&quot;/&gt;&lt;property id=&quot;20300&quot; value=&quot;Slide 4 - &amp;quot;Medicaid Administration&amp;quot;&quot;/&gt;&lt;property id=&quot;20307&quot; value=&quot;507&quot;/&gt;&lt;/object&gt;&lt;object type=&quot;3&quot; unique_id=&quot;117760&quot;&gt;&lt;property id=&quot;20148&quot; value=&quot;5&quot;/&gt;&lt;property id=&quot;20300&quot; value=&quot;Slide 5 - &amp;quot;State Medicaid Administration&amp;quot;&quot;/&gt;&lt;property id=&quot;20307&quot; value=&quot;508&quot;/&gt;&lt;/object&gt;&lt;object type=&quot;3&quot; unique_id=&quot;117761&quot;&gt;&lt;property id=&quot;20148&quot; value=&quot;5&quot;/&gt;&lt;property id=&quot;20300&quot; value=&quot;Slide 6 - &amp;quot;The Single State Medicaid Agency&amp;quot;&quot;/&gt;&lt;property id=&quot;20307&quot; value=&quot;509&quot;/&gt;&lt;/object&gt;&lt;object type=&quot;3&quot; unique_id=&quot;117762&quot;&gt;&lt;property id=&quot;20148&quot; value=&quot;5&quot;/&gt;&lt;property id=&quot;20300&quot; value=&quot;Slide 7 - &amp;quot;Medicaid Eligibility&amp;quot;&quot;/&gt;&lt;property id=&quot;20307&quot; value=&quot;571&quot;/&gt;&lt;/object&gt;&lt;object type=&quot;3&quot; unique_id=&quot;117763&quot;&gt;&lt;property id=&quot;20148&quot; value=&quot;5&quot;/&gt;&lt;property id=&quot;20300&quot; value=&quot;Slide 8 - &amp;quot;Mandatory Medicaid State Plan Benefits  &amp;quot;&quot;/&gt;&lt;property id=&quot;20307&quot; value=&quot;573&quot;/&gt;&lt;/object&gt;&lt;object type=&quot;3&quot; unique_id=&quot;117764&quot;&gt;&lt;property id=&quot;20148&quot; value=&quot;5&quot;/&gt;&lt;property id=&quot;20300&quot; value=&quot;Slide 9 - &amp;quot;Mandatory Medicaid State  Plan Benefits - Continued &amp;quot;&quot;/&gt;&lt;property id=&quot;20307&quot; value=&quot;572&quot;/&gt;&lt;/object&gt;&lt;object type=&quot;3&quot; unique_id=&quot;117765&quot;&gt;&lt;property id=&quot;20148&quot; value=&quot;5&quot;/&gt;&lt;property id=&quot;20300&quot; value=&quot;Slide 10 - &amp;quot;Medicaid Waivers&amp;quot;&quot;/&gt;&lt;property id=&quot;20307&quot; value=&quot;575&quot;/&gt;&lt;/object&gt;&lt;object type=&quot;3&quot; unique_id=&quot;117766&quot;&gt;&lt;property id=&quot;20148&quot; value=&quot;5&quot;/&gt;&lt;property id=&quot;20300&quot; value=&quot;Slide 12 - &amp;quot;How Are Medicare and Medicaid Different? &amp;quot;&quot;/&gt;&lt;property id=&quot;20307&quot; value=&quot;505&quot;/&gt;&lt;/object&gt;&lt;object type=&quot;3&quot; unique_id=&quot;117767&quot;&gt;&lt;property id=&quot;20148&quot; value=&quot;5&quot;/&gt;&lt;property id=&quot;20300&quot; value=&quot;Slide 13 - &amp;quot;Medicare - Medicaid Enrollees &amp;quot;&quot;/&gt;&lt;property id=&quot;20307&quot; value=&quot;506&quot;/&gt;&lt;/object&gt;&lt;object type=&quot;3&quot; unique_id=&quot;117768&quot;&gt;&lt;property id=&quot;20148&quot; value=&quot;5&quot;/&gt;&lt;property id=&quot;20300&quot; value=&quot;Slide 14 - &amp;quot;Medicare Savings Programs (MSP)&amp;quot;&quot;/&gt;&lt;property id=&quot;20307&quot; value=&quot;578&quot;/&gt;&lt;/object&gt;&lt;object type=&quot;3&quot; unique_id=&quot;117769&quot;&gt;&lt;property id=&quot;20148&quot; value=&quot;5&quot;/&gt;&lt;property id=&quot;20300&quot; value=&quot;Slide 15 - &amp;quot;Who Can Qualify for a Medicare Savings Program?&amp;quot;&quot;/&gt;&lt;property id=&quot;20307&quot; value=&quot;610&quot;/&gt;&lt;/object&gt;&lt;object type=&quot;3&quot; unique_id=&quot;117770&quot;&gt;&lt;property id=&quot;20148&quot; value=&quot;5&quot;/&gt;&lt;property id=&quot;20300&quot; value=&quot;Slide 16 - &amp;quot;Check Your Knowledge - Question 2&amp;quot;&quot;/&gt;&lt;property id=&quot;20307&quot; value=&quot;608&quot;/&gt;&lt;/object&gt;&lt;object type=&quot;3&quot; unique_id=&quot;117771&quot;&gt;&lt;property id=&quot;20148&quot; value=&quot;5&quot;/&gt;&lt;property id=&quot;20300&quot; value=&quot;Slide 17 - &amp;quot;Lesson 2 - Children’s Health Insurance Program (CHIP) Overview&amp;quot;&quot;/&gt;&lt;property id=&quot;20307&quot; value=&quot;563&quot;/&gt;&lt;/object&gt;&lt;object type=&quot;3&quot; unique_id=&quot;117772&quot;&gt;&lt;property id=&quot;20148&quot; value=&quot;5&quot;/&gt;&lt;property id=&quot;20300&quot; value=&quot;Slide 18 - &amp;quot;Children’s Health Insurance  Program (CHIP) and the States&amp;quot;&quot;/&gt;&lt;property id=&quot;20307&quot; value=&quot;497&quot;/&gt;&lt;/object&gt;&lt;object type=&quot;3&quot; unique_id=&quot;117773&quot;&gt;&lt;property id=&quot;20148&quot; value=&quot;5&quot;/&gt;&lt;property id=&quot;20300&quot; value=&quot;Slide 19 - &amp;quot;State Options for the Children’s Health Insurance Program (CHIP)&amp;quot;&quot;/&gt;&lt;property id=&quot;20307&quot; value=&quot;499&quot;/&gt;&lt;/object&gt;&lt;object type=&quot;3&quot; unique_id=&quot;117774&quot;&gt;&lt;property id=&quot;20148&quot; value=&quot;5&quot;/&gt;&lt;property id=&quot;20300&quot; value=&quot;Slide 20 - &amp;quot;Children’s Health Insurance  Program (CHIP) Eligibility&amp;quot;&quot;/&gt;&lt;property id=&quot;20307&quot; value=&quot;498&quot;/&gt;&lt;/object&gt;&lt;object type=&quot;3&quot; unique_id=&quot;117775&quot;&gt;&lt;property id=&quot;20148&quot; value=&quot;5&quot;/&gt;&lt;property id=&quot;20300&quot; value=&quot;Slide 21 - &amp;quot;Restrictions on Eligibility&amp;quot;&quot;/&gt;&lt;property id=&quot;20307&quot; value=&quot;501&quot;/&gt;&lt;/object&gt;&lt;object type=&quot;3&quot; unique_id=&quot;117776&quot;&gt;&lt;property id=&quot;20148&quot; value=&quot;5&quot;/&gt;&lt;property id=&quot;20300&quot; value=&quot;Slide 22 - &amp;quot;Documentation Requirements&amp;quot;&quot;/&gt;&lt;property id=&quot;20307&quot; value=&quot;593&quot;/&gt;&lt;/object&gt;&lt;object type=&quot;3&quot; unique_id=&quot;117777&quot;&gt;&lt;property id=&quot;20148&quot; value=&quot;5&quot;/&gt;&lt;property id=&quot;20300&quot; value=&quot;Slide 23 - &amp;quot;Authorization and Funding&amp;quot;&quot;/&gt;&lt;property id=&quot;20307&quot; value=&quot;500&quot;/&gt;&lt;/object&gt;&lt;object type=&quot;3&quot; unique_id=&quot;117778&quot;&gt;&lt;property id=&quot;20148&quot; value=&quot;5&quot;/&gt;&lt;property id=&quot;20300&quot; value=&quot;Slide 24 - &amp;quot;Check Your Knowledge - Question 3&amp;quot;&quot;/&gt;&lt;property id=&quot;20307&quot; value=&quot;557&quot;/&gt;&lt;/object&gt;&lt;object type=&quot;3&quot; unique_id=&quot;117779&quot;&gt;&lt;property id=&quot;20148&quot; value=&quot;5&quot;/&gt;&lt;property id=&quot;20300&quot; value=&quot;Slide 25 - &amp;quot;Lesson 3 – Health Care Reform&amp;quot;&quot;/&gt;&lt;property id=&quot;20307&quot; value=&quot;586&quot;/&gt;&lt;/object&gt;&lt;object type=&quot;3&quot; unique_id=&quot;117780&quot;&gt;&lt;property id=&quot;20148&quot; value=&quot;5&quot;/&gt;&lt;property id=&quot;20300&quot; value=&quot;Slide 26 - &amp;quot;Expanding Medicaid&amp;quot;&quot;/&gt;&lt;property id=&quot;20307&quot; value=&quot;587&quot;/&gt;&lt;/object&gt;&lt;object type=&quot;3&quot; unique_id=&quot;117781&quot;&gt;&lt;property id=&quot;20148&quot; value=&quot;5&quot;/&gt;&lt;property id=&quot;20300&quot; value=&quot;Slide 27 - &amp;quot; Medicaid Expansion in 2014 26 States and the District of Columbia &amp;quot;&quot;/&gt;&lt;property id=&quot;20307&quot; value=&quot;617&quot;/&gt;&lt;/object&gt;&lt;object type=&quot;3&quot; unique_id=&quot;117782&quot;&gt;&lt;property id=&quot;20148&quot; value=&quot;5&quot;/&gt;&lt;property id=&quot;20300&quot; value=&quot;Slide 28 - &amp;quot;Simplified Medicaid Eligibility&amp;quot;&quot;/&gt;&lt;property id=&quot;20307&quot; value=&quot;513&quot;/&gt;&lt;/object&gt;&lt;object type=&quot;3&quot; unique_id=&quot;117783&quot;&gt;&lt;property id=&quot;20148&quot; value=&quot;5&quot;/&gt;&lt;property id=&quot;20300&quot; value=&quot;Slide 29&quot;/&gt;&lt;property id=&quot;20307&quot; value=&quot;582&quot;/&gt;&lt;/object&gt;&lt;object type=&quot;3&quot; unique_id=&quot;117784&quot;&gt;&lt;property id=&quot;20148&quot; value=&quot;5&quot;/&gt;&lt;property id=&quot;20300&quot; value=&quot;Slide 30 - &amp;quot;A Seamless System of Coverage –  With Expansion&amp;quot;&quot;/&gt;&lt;property id=&quot;20307&quot; value=&quot;583&quot;/&gt;&lt;/object&gt;&lt;object type=&quot;3&quot; unique_id=&quot;117785&quot;&gt;&lt;property id=&quot;20148&quot; value=&quot;5&quot;/&gt;&lt;property id=&quot;20300&quot; value=&quot;Slide 31 - &amp;quot;States Not Expanding Medicaid&amp;quot;&quot;/&gt;&lt;property id=&quot;20307&quot; value=&quot;607&quot;/&gt;&lt;/object&gt;&lt;object type=&quot;3&quot; unique_id=&quot;117786&quot;&gt;&lt;property id=&quot;20148&quot; value=&quot;5&quot;/&gt;&lt;property id=&quot;20300&quot; value=&quot;Slide 32 - &amp;quot;Streamlined Application&amp;quot;&quot;/&gt;&lt;property id=&quot;20307&quot; value=&quot;604&quot;/&gt;&lt;/object&gt;&lt;object type=&quot;3&quot; unique_id=&quot;117787&quot;&gt;&lt;property id=&quot;20148&quot; value=&quot;5&quot;/&gt;&lt;property id=&quot;20300&quot; value=&quot;Slide 33 - &amp;quot;Simplified Eligibility Determinations&amp;quot;&quot;/&gt;&lt;property id=&quot;20307&quot; value=&quot;612&quot;/&gt;&lt;/object&gt;&lt;object type=&quot;3&quot; unique_id=&quot;117788&quot;&gt;&lt;property id=&quot;20148&quot; value=&quot;5&quot;/&gt;&lt;property id=&quot;20300&quot; value=&quot;Slide 35 - &amp;quot; Modified Adjusted Gross Income  (MAGI) Determination &amp;quot;&quot;/&gt;&lt;property id=&quot;20307&quot; value=&quot;611&quot;/&gt;&lt;/object&gt;&lt;object type=&quot;3&quot; unique_id=&quot;117789&quot;&gt;&lt;property id=&quot;20148&quot; value=&quot;5&quot;/&gt;&lt;property id=&quot;20300&quot; value=&quot;Slide 36 - &amp;quot;Verification&amp;quot;&quot;/&gt;&lt;property id=&quot;20307&quot; value=&quot;515&quot;/&gt;&lt;/object&gt;&lt;object type=&quot;3&quot; unique_id=&quot;117790&quot;&gt;&lt;property id=&quot;20148&quot; value=&quot;5&quot;/&gt;&lt;property id=&quot;20300&quot; value=&quot;Slide 37 - &amp;quot;Check Your Knowledge - Question 4&amp;quot;&quot;/&gt;&lt;property id=&quot;20307&quot; value=&quot;558&quot;/&gt;&lt;/object&gt;&lt;object type=&quot;3&quot; unique_id=&quot;117791&quot;&gt;&lt;property id=&quot;20148&quot; value=&quot;5&quot;/&gt;&lt;property id=&quot;20300&quot; value=&quot;Slide 38 - &amp;quot;This training module is provided by &amp;quot;&quot;/&gt;&lt;property id=&quot;20307&quot; value=&quot;618&quot;/&gt;&lt;/object&gt;&lt;object type=&quot;3&quot; unique_id=&quot;117792&quot;&gt;&lt;property id=&quot;20148&quot; value=&quot;5&quot;/&gt;&lt;property id=&quot;20300&quot; value=&quot;Slide 39&quot;/&gt;&lt;property id=&quot;20307&quot; value=&quot;613&quot;/&gt;&lt;/object&gt;&lt;object type=&quot;3&quot; unique_id=&quot;117793&quot;&gt;&lt;property id=&quot;20148&quot; value=&quot;5&quot;/&gt;&lt;property id=&quot;20300&quot; value=&quot;Slide 40 - &amp;quot;Medicaid Enrollment&amp;quot;&quot;/&gt;&lt;property id=&quot;20307&quot; value=&quot;614&quot;/&gt;&lt;/object&gt;&lt;object type=&quot;3&quot; unique_id=&quot;117794&quot;&gt;&lt;property id=&quot;20148&quot; value=&quot;5&quot;/&gt;&lt;property id=&quot;20300&quot; value=&quot;Slide 41 - &amp;quot;Medicaid Eligibility&amp;quot;&quot;/&gt;&lt;property id=&quot;20307&quot; value=&quot;615&quot;/&gt;&lt;/object&gt;&lt;object type=&quot;3&quot; unique_id=&quot;117795&quot;&gt;&lt;property id=&quot;20148&quot; value=&quot;5&quot;/&gt;&lt;property id=&quot;20300&quot; value=&quot;Slide 42 - &amp;quot;State Medicaid FMAP Rates &amp;quot;&quot;/&gt;&lt;property id=&quot;20307&quot; value=&quot;616&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ANSWERBULLETS" val="3"/>
  <p:tag name="OLDNUMANSWERS" val="4"/>
  <p:tag name="TEXTLENGTH" val="258"/>
  <p:tag name="FONTSIZE" val="24"/>
  <p:tag name="BULLETTYPE" val="ppBulletArabicPeriod"/>
  <p:tag name="ANSWERTEXT" val="It is kidney failure that requires a regular course of dialysis or a kidney transplant to maintain life&#10;It is often referred to as ESRD&#10;You do not need to be receiving Social Security disability benefits to qualify for Medicare based on ESRD&#10;All of the above"/>
</p:tagLst>
</file>

<file path=ppt/tags/tag3.xml><?xml version="1.0" encoding="utf-8"?>
<p:tagLst xmlns:a="http://schemas.openxmlformats.org/drawingml/2006/main" xmlns:r="http://schemas.openxmlformats.org/officeDocument/2006/relationships" xmlns:p="http://schemas.openxmlformats.org/presentationml/2006/main">
  <p:tag name="ANSWERBULLETS" val="3"/>
  <p:tag name="OLDNUMANSWERS" val="4"/>
  <p:tag name="TEXTLENGTH" val="258"/>
  <p:tag name="FONTSIZE" val="24"/>
  <p:tag name="BULLETTYPE" val="ppBulletArabicPeriod"/>
  <p:tag name="ANSWERTEXT" val="It is kidney failure that requires a regular course of dialysis or a kidney transplant to maintain life&#10;It is often referred to as ESRD&#10;You do not need to be receiving Social Security disability benefits to qualify for Medicare based on ESRD&#10;All of the above"/>
</p:tagLst>
</file>

<file path=ppt/tags/tag4.xml><?xml version="1.0" encoding="utf-8"?>
<p:tagLst xmlns:a="http://schemas.openxmlformats.org/drawingml/2006/main" xmlns:r="http://schemas.openxmlformats.org/officeDocument/2006/relationships" xmlns:p="http://schemas.openxmlformats.org/presentationml/2006/main">
  <p:tag name="NOPREFERENCE" val="False"/>
</p:tagLst>
</file>

<file path=ppt/theme/theme1.xml><?xml version="1.0" encoding="utf-8"?>
<a:theme xmlns:a="http://schemas.openxmlformats.org/drawingml/2006/main" name="2015 Text Slide - bulleted list">
  <a:themeElements>
    <a:clrScheme name="Custom 1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41275" cap="flat" cmpd="sng" algn="ctr">
          <a:solidFill>
            <a:srgbClr val="FF0000"/>
          </a:solidFill>
          <a:prstDash val="solid"/>
        </a:ln>
        <a:effectLst/>
        <a:extLst>
          <a:ext uri="{909E8E84-426E-40DD-AFC4-6F175D3DCCD1}">
            <a14:hiddenFill xmlns:a14="http://schemas.microsoft.com/office/drawing/2010/main">
              <a:solidFill>
                <a:schemeClr val="accent1"/>
              </a:solidFill>
            </a14:hiddenFill>
          </a:ext>
        </a:extLst>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2015 Blue Section Header - bulleted lis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Custom 1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0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33690</TotalTime>
  <Words>9427</Words>
  <Application>Microsoft Office PowerPoint</Application>
  <PresentationFormat>On-screen Show (4:3)</PresentationFormat>
  <Paragraphs>737</Paragraphs>
  <Slides>44</Slides>
  <Notes>44</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44</vt:i4>
      </vt:variant>
    </vt:vector>
  </HeadingPairs>
  <TitlesOfParts>
    <vt:vector size="54" baseType="lpstr">
      <vt:lpstr>ＭＳ Ｐゴシック</vt:lpstr>
      <vt:lpstr>Aharoni</vt:lpstr>
      <vt:lpstr>Arial</vt:lpstr>
      <vt:lpstr>Calibri</vt:lpstr>
      <vt:lpstr>Courier New</vt:lpstr>
      <vt:lpstr>Times New Roman</vt:lpstr>
      <vt:lpstr>Wingdings</vt:lpstr>
      <vt:lpstr>Wingdings 2</vt:lpstr>
      <vt:lpstr>2015 Text Slide - bulleted list</vt:lpstr>
      <vt:lpstr>2015 Blue Section Header - bulleted list</vt:lpstr>
      <vt:lpstr>Programa Nacional de  Capacitación 2015</vt:lpstr>
      <vt:lpstr>Objetivos de la sesión</vt:lpstr>
      <vt:lpstr>Lección 1 — Panorama general de Medicaid</vt:lpstr>
      <vt:lpstr>Panorama general de Medicaid</vt:lpstr>
      <vt:lpstr>Administración de Medicaid</vt:lpstr>
      <vt:lpstr>Administración Estatal de Medicaid</vt:lpstr>
      <vt:lpstr>La Agencia Estatal Única de Medicaid</vt:lpstr>
      <vt:lpstr>Compruebe su conocimiento: pregunta 1</vt:lpstr>
      <vt:lpstr>Elegibilidad para Medicaid</vt:lpstr>
      <vt:lpstr> Elegibilidad — Ampliación de Medicaid  </vt:lpstr>
      <vt:lpstr> Ampliación de Medicaid en 2015: 28 estados y el Distrito de Columbia </vt:lpstr>
      <vt:lpstr> Programas de Seguro a Bajo Precio Sin ampliación </vt:lpstr>
      <vt:lpstr>Un sistema de cobertura con ampliación y sin contratiempos</vt:lpstr>
      <vt:lpstr>Estados que no amplían Medicaid</vt:lpstr>
      <vt:lpstr>Solicitud simplificada</vt:lpstr>
      <vt:lpstr>Proceso de solicitud e inscripción</vt:lpstr>
      <vt:lpstr>Metodología del Ingreso bruto ajustado modificado (MAGI)</vt:lpstr>
      <vt:lpstr>Opciones estatales para las determinaciones de elegibilidad coordinadas con el Mercado </vt:lpstr>
      <vt:lpstr>¿En la elegibilidad de quiénes se basa MAGI?</vt:lpstr>
      <vt:lpstr>Metodología basada en el Ingreso bruto  ajustado modificado (MAGI)</vt:lpstr>
      <vt:lpstr>Verificación</vt:lpstr>
      <vt:lpstr>Compruebe su conocimiento: pregunta 2</vt:lpstr>
      <vt:lpstr>Beneficios obligatorios del Plan  Estatal Medicaid  </vt:lpstr>
      <vt:lpstr> Continuación de los beneficios obligatorios del Plan Estatal Medicaid </vt:lpstr>
      <vt:lpstr>Exenciones de Medicaid</vt:lpstr>
      <vt:lpstr>¿En qué se diferencian Medicare y Medicaid?</vt:lpstr>
      <vt:lpstr>Afiliados a Medicare-Medicaid </vt:lpstr>
      <vt:lpstr>Programa(s) de Ahorros Medicare (MSP)</vt:lpstr>
      <vt:lpstr>¿Quién puede calificar para un Programa  de Ahorros  Medicare?</vt:lpstr>
      <vt:lpstr>Compruebe su conocimiento: pregunta 3</vt:lpstr>
      <vt:lpstr>Lección 2 — Panorama general del Programa de Seguro Médico para Niños (CHIP)</vt:lpstr>
      <vt:lpstr>¿Qué es el Programa de Seguro Médico para Niños (CHIP)?</vt:lpstr>
      <vt:lpstr>Opciones estatales para el Programa de Seguro Médico para Niños (CHIP)</vt:lpstr>
      <vt:lpstr>Elegibilidad para el Programa de Seguro Médico para Niños (CHIP)</vt:lpstr>
      <vt:lpstr>Restricciones sobre la elegibilidad</vt:lpstr>
      <vt:lpstr>Requisitos de documentación</vt:lpstr>
      <vt:lpstr>Autorización y financiación</vt:lpstr>
      <vt:lpstr>Compruebe su conocimiento: pregunta 4</vt:lpstr>
      <vt:lpstr>Medicare Prescription Drug Coverage Resource Guide</vt:lpstr>
      <vt:lpstr>Apéndice A — Agencias de Medicaid</vt:lpstr>
      <vt:lpstr>Apéndice B — Inscripción de Medicaid</vt:lpstr>
      <vt:lpstr>Apéndice C — Elegibilidad de Medicaid</vt:lpstr>
      <vt:lpstr>Apéndice D — Índices del Porcentaje Federal de Asistencia Médica (FMAP) de Medicaid estatal </vt:lpstr>
      <vt:lpstr>National Training Program Contact Information</vt:lpstr>
    </vt:vector>
  </TitlesOfParts>
  <Company>CMS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Medicaid y el Programa de Seguro Médico para Niños</dc:title>
  <dc:creator>CMS</dc:creator>
  <cp:lastModifiedBy>Kim Lare</cp:lastModifiedBy>
  <cp:revision>1902</cp:revision>
  <cp:lastPrinted>2015-04-09T13:49:27Z</cp:lastPrinted>
  <dcterms:created xsi:type="dcterms:W3CDTF">2011-12-13T20:31:22Z</dcterms:created>
  <dcterms:modified xsi:type="dcterms:W3CDTF">2016-03-03T21:45:48Z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1065098333</vt:i4>
  </property>
  <property fmtid="{D5CDD505-2E9C-101B-9397-08002B2CF9AE}" pid="3" name="_NewReviewCycle">
    <vt:lpwstr/>
  </property>
  <property fmtid="{D5CDD505-2E9C-101B-9397-08002B2CF9AE}" pid="4" name="_EmailSubject">
    <vt:lpwstr>#12: Spanish Module Translations</vt:lpwstr>
  </property>
  <property fmtid="{D5CDD505-2E9C-101B-9397-08002B2CF9AE}" pid="5" name="_AuthorEmail">
    <vt:lpwstr>Andres.Hardouin@cms.hhs.gov</vt:lpwstr>
  </property>
  <property fmtid="{D5CDD505-2E9C-101B-9397-08002B2CF9AE}" pid="6" name="_AuthorEmailDisplayName">
    <vt:lpwstr>Hardouin, Andres (CMS/OC)</vt:lpwstr>
  </property>
  <property fmtid="{D5CDD505-2E9C-101B-9397-08002B2CF9AE}" pid="7" name="_PreviousAdHocReviewCycleID">
    <vt:i4>805443021</vt:i4>
  </property>
</Properties>
</file>