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theme/theme5.xml" ContentType="application/vnd.openxmlformats-officedocument.theme+xml"/>
  <Override PartName="/ppt/slideLayouts/slideLayout7.xml" ContentType="application/vnd.openxmlformats-officedocument.presentationml.slideLayout+xml"/>
  <Override PartName="/ppt/theme/theme6.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7.xml" ContentType="application/vnd.openxmlformats-officedocument.theme+xml"/>
  <Override PartName="/ppt/slideLayouts/slideLayout12.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2.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3.xml" ContentType="application/vnd.openxmlformats-officedocument.presentationml.tags+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tags/tag4.xml" ContentType="application/vnd.openxmlformats-officedocument.presentationml.tags+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808" r:id="rId2"/>
    <p:sldMasterId id="2147483810" r:id="rId3"/>
    <p:sldMasterId id="2147483813" r:id="rId4"/>
    <p:sldMasterId id="2147483815" r:id="rId5"/>
    <p:sldMasterId id="2147483817" r:id="rId6"/>
    <p:sldMasterId id="2147483823" r:id="rId7"/>
    <p:sldMasterId id="2147483829" r:id="rId8"/>
  </p:sldMasterIdLst>
  <p:notesMasterIdLst>
    <p:notesMasterId r:id="rId60"/>
  </p:notesMasterIdLst>
  <p:handoutMasterIdLst>
    <p:handoutMasterId r:id="rId61"/>
  </p:handoutMasterIdLst>
  <p:sldIdLst>
    <p:sldId id="561" r:id="rId9"/>
    <p:sldId id="481" r:id="rId10"/>
    <p:sldId id="482" r:id="rId11"/>
    <p:sldId id="259" r:id="rId12"/>
    <p:sldId id="551" r:id="rId13"/>
    <p:sldId id="554" r:id="rId14"/>
    <p:sldId id="437" r:id="rId15"/>
    <p:sldId id="552" r:id="rId16"/>
    <p:sldId id="553" r:id="rId17"/>
    <p:sldId id="267" r:id="rId18"/>
    <p:sldId id="499" r:id="rId19"/>
    <p:sldId id="500" r:id="rId20"/>
    <p:sldId id="272" r:id="rId21"/>
    <p:sldId id="269" r:id="rId22"/>
    <p:sldId id="501" r:id="rId23"/>
    <p:sldId id="558" r:id="rId24"/>
    <p:sldId id="555" r:id="rId25"/>
    <p:sldId id="512" r:id="rId26"/>
    <p:sldId id="503" r:id="rId27"/>
    <p:sldId id="271" r:id="rId28"/>
    <p:sldId id="483" r:id="rId29"/>
    <p:sldId id="485" r:id="rId30"/>
    <p:sldId id="274" r:id="rId31"/>
    <p:sldId id="371" r:id="rId32"/>
    <p:sldId id="433" r:id="rId33"/>
    <p:sldId id="279" r:id="rId34"/>
    <p:sldId id="364" r:id="rId35"/>
    <p:sldId id="562" r:id="rId36"/>
    <p:sldId id="280" r:id="rId37"/>
    <p:sldId id="514" r:id="rId38"/>
    <p:sldId id="506" r:id="rId39"/>
    <p:sldId id="309" r:id="rId40"/>
    <p:sldId id="367" r:id="rId41"/>
    <p:sldId id="392" r:id="rId42"/>
    <p:sldId id="300" r:id="rId43"/>
    <p:sldId id="491" r:id="rId44"/>
    <p:sldId id="492" r:id="rId45"/>
    <p:sldId id="565" r:id="rId46"/>
    <p:sldId id="564" r:id="rId47"/>
    <p:sldId id="453" r:id="rId48"/>
    <p:sldId id="563" r:id="rId49"/>
    <p:sldId id="566" r:id="rId50"/>
    <p:sldId id="504" r:id="rId51"/>
    <p:sldId id="455" r:id="rId52"/>
    <p:sldId id="358" r:id="rId53"/>
    <p:sldId id="469" r:id="rId54"/>
    <p:sldId id="507" r:id="rId55"/>
    <p:sldId id="508" r:id="rId56"/>
    <p:sldId id="495" r:id="rId57"/>
    <p:sldId id="567" r:id="rId58"/>
    <p:sldId id="559" r:id="rId59"/>
  </p:sldIdLst>
  <p:sldSz cx="9144000" cy="6858000" type="screen4x3"/>
  <p:notesSz cx="7315200" cy="9601200"/>
  <p:custDataLst>
    <p:tags r:id="rId62"/>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acey Platte" initials="" lastIdx="1" clrIdx="0"/>
  <p:cmAuthor id="1" name="Stacey" initials="" lastIdx="7" clrIdx="1"/>
  <p:cmAuthor id="2" name="TARNISHA BROWN" initials="" lastIdx="1" clrIdx="2"/>
  <p:cmAuthor id="3" name="David Santana" initials="" lastIdx="2" clrIdx="3"/>
  <p:cmAuthor id="4" name="Susan K. Razik" initials=""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0BCF"/>
    <a:srgbClr val="4F81BD"/>
    <a:srgbClr val="00338E"/>
    <a:srgbClr val="2001D9"/>
    <a:srgbClr val="2C12C8"/>
    <a:srgbClr val="2B25A9"/>
    <a:srgbClr val="9BC0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15" autoAdjust="0"/>
    <p:restoredTop sz="63546" autoAdjust="0"/>
  </p:normalViewPr>
  <p:slideViewPr>
    <p:cSldViewPr>
      <p:cViewPr varScale="1">
        <p:scale>
          <a:sx n="73" d="100"/>
          <a:sy n="73" d="100"/>
        </p:scale>
        <p:origin x="2892" y="78"/>
      </p:cViewPr>
      <p:guideLst/>
    </p:cSldViewPr>
  </p:slideViewPr>
  <p:notesTextViewPr>
    <p:cViewPr>
      <p:scale>
        <a:sx n="100" d="100"/>
        <a:sy n="100" d="100"/>
      </p:scale>
      <p:origin x="0" y="0"/>
    </p:cViewPr>
  </p:notesTextViewPr>
  <p:sorterViewPr>
    <p:cViewPr>
      <p:scale>
        <a:sx n="70" d="100"/>
        <a:sy n="70" d="100"/>
      </p:scale>
      <p:origin x="0" y="0"/>
    </p:cViewPr>
  </p:sorterViewPr>
  <p:notesViewPr>
    <p:cSldViewPr>
      <p:cViewPr>
        <p:scale>
          <a:sx n="80" d="100"/>
          <a:sy n="80" d="100"/>
        </p:scale>
        <p:origin x="-2118" y="27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commentAuthors" Target="commentAuthor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61"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notesMaster" Target="notesMasters/notesMaster1.xml"/><Relationship Id="rId6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slide" Target="slides/slide43.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tableStyles" Target="tableStyles.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41" tIns="48321" rIns="96641" bIns="48321" rtlCol="0"/>
          <a:lstStyle>
            <a:lvl1pPr algn="l" fontAlgn="auto">
              <a:spcBef>
                <a:spcPts val="0"/>
              </a:spcBef>
              <a:spcAft>
                <a:spcPts val="0"/>
              </a:spcAft>
              <a:defRPr sz="1300">
                <a:latin typeface="+mn-lt"/>
                <a:cs typeface="+mn-cs"/>
              </a:defRPr>
            </a:lvl1pPr>
          </a:lstStyle>
          <a:p>
            <a:pPr>
              <a:defRPr/>
            </a:pPr>
            <a:endParaRPr lang="en-US" dirty="0"/>
          </a:p>
        </p:txBody>
      </p:sp>
      <p:sp>
        <p:nvSpPr>
          <p:cNvPr id="3" name="Date Placeholder 2"/>
          <p:cNvSpPr>
            <a:spLocks noGrp="1"/>
          </p:cNvSpPr>
          <p:nvPr>
            <p:ph type="dt" sz="quarter" idx="1"/>
          </p:nvPr>
        </p:nvSpPr>
        <p:spPr>
          <a:xfrm>
            <a:off x="4143375" y="0"/>
            <a:ext cx="3170238" cy="479425"/>
          </a:xfrm>
          <a:prstGeom prst="rect">
            <a:avLst/>
          </a:prstGeom>
        </p:spPr>
        <p:txBody>
          <a:bodyPr vert="horz" lIns="96641" tIns="48321" rIns="96641" bIns="48321" rtlCol="0"/>
          <a:lstStyle>
            <a:lvl1pPr algn="r" fontAlgn="auto">
              <a:spcBef>
                <a:spcPts val="0"/>
              </a:spcBef>
              <a:spcAft>
                <a:spcPts val="0"/>
              </a:spcAft>
              <a:defRPr sz="1300">
                <a:latin typeface="+mn-lt"/>
                <a:cs typeface="+mn-cs"/>
              </a:defRPr>
            </a:lvl1pPr>
          </a:lstStyle>
          <a:p>
            <a:pPr>
              <a:defRPr/>
            </a:pPr>
            <a:fld id="{0C25316C-F6D5-456C-9C30-AE578C4FB4BF}" type="datetimeFigureOut">
              <a:rPr lang="en-US"/>
              <a:pPr>
                <a:defRPr/>
              </a:pPr>
              <a:t>03/04/2016</a:t>
            </a:fld>
            <a:endParaRPr lang="es-US" dirty="0"/>
          </a:p>
        </p:txBody>
      </p:sp>
      <p:sp>
        <p:nvSpPr>
          <p:cNvPr id="4" name="Footer Placeholder 3"/>
          <p:cNvSpPr>
            <a:spLocks noGrp="1"/>
          </p:cNvSpPr>
          <p:nvPr>
            <p:ph type="ftr" sz="quarter" idx="2"/>
          </p:nvPr>
        </p:nvSpPr>
        <p:spPr>
          <a:xfrm>
            <a:off x="0" y="9120188"/>
            <a:ext cx="3170238" cy="479425"/>
          </a:xfrm>
          <a:prstGeom prst="rect">
            <a:avLst/>
          </a:prstGeom>
        </p:spPr>
        <p:txBody>
          <a:bodyPr vert="horz" lIns="96641" tIns="48321" rIns="96641" bIns="48321" rtlCol="0" anchor="b"/>
          <a:lstStyle>
            <a:lvl1pPr algn="l" fontAlgn="auto">
              <a:spcBef>
                <a:spcPts val="0"/>
              </a:spcBef>
              <a:spcAft>
                <a:spcPts val="0"/>
              </a:spcAft>
              <a:defRPr sz="13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6641" tIns="48321" rIns="96641" bIns="48321" rtlCol="0" anchor="b"/>
          <a:lstStyle>
            <a:lvl1pPr algn="r" fontAlgn="auto">
              <a:spcBef>
                <a:spcPts val="0"/>
              </a:spcBef>
              <a:spcAft>
                <a:spcPts val="0"/>
              </a:spcAft>
              <a:defRPr sz="1300">
                <a:latin typeface="+mn-lt"/>
                <a:cs typeface="+mn-cs"/>
              </a:defRPr>
            </a:lvl1pPr>
          </a:lstStyle>
          <a:p>
            <a:pPr>
              <a:defRPr/>
            </a:pPr>
            <a:fld id="{D9E02995-B438-4132-B30F-E73C4262DFD2}" type="slidenum">
              <a:rPr lang="en-US"/>
              <a:pPr>
                <a:defRPr/>
              </a:pPr>
              <a:t>‹#›</a:t>
            </a:fld>
            <a:endParaRPr lang="es-US" dirty="0"/>
          </a:p>
        </p:txBody>
      </p:sp>
    </p:spTree>
    <p:extLst>
      <p:ext uri="{BB962C8B-B14F-4D97-AF65-F5344CB8AC3E}">
        <p14:creationId xmlns:p14="http://schemas.microsoft.com/office/powerpoint/2010/main" val="2754201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34" tIns="48317" rIns="96634" bIns="48317" rtlCol="0"/>
          <a:lstStyle>
            <a:lvl1pPr algn="l" fontAlgn="auto">
              <a:spcBef>
                <a:spcPts val="0"/>
              </a:spcBef>
              <a:spcAft>
                <a:spcPts val="0"/>
              </a:spcAft>
              <a:defRPr sz="1300">
                <a:latin typeface="+mn-lt"/>
                <a:cs typeface="+mn-cs"/>
              </a:defRPr>
            </a:lvl1pPr>
          </a:lstStyle>
          <a:p>
            <a:pPr>
              <a:defRPr/>
            </a:pPr>
            <a:endParaRPr lang="en-US" dirty="0"/>
          </a:p>
        </p:txBody>
      </p:sp>
      <p:sp>
        <p:nvSpPr>
          <p:cNvPr id="3" name="Date Placeholder 2"/>
          <p:cNvSpPr>
            <a:spLocks noGrp="1"/>
          </p:cNvSpPr>
          <p:nvPr>
            <p:ph type="dt" idx="1"/>
          </p:nvPr>
        </p:nvSpPr>
        <p:spPr>
          <a:xfrm>
            <a:off x="4143375" y="0"/>
            <a:ext cx="3170238" cy="479425"/>
          </a:xfrm>
          <a:prstGeom prst="rect">
            <a:avLst/>
          </a:prstGeom>
        </p:spPr>
        <p:txBody>
          <a:bodyPr vert="horz" lIns="96634" tIns="48317" rIns="96634" bIns="48317" rtlCol="0"/>
          <a:lstStyle>
            <a:lvl1pPr algn="r" fontAlgn="auto">
              <a:spcBef>
                <a:spcPts val="0"/>
              </a:spcBef>
              <a:spcAft>
                <a:spcPts val="0"/>
              </a:spcAft>
              <a:defRPr sz="1300">
                <a:latin typeface="+mn-lt"/>
                <a:cs typeface="+mn-cs"/>
              </a:defRPr>
            </a:lvl1pPr>
          </a:lstStyle>
          <a:p>
            <a:pPr>
              <a:defRPr/>
            </a:pPr>
            <a:fld id="{1532DEE7-B8BA-4E61-8F4D-D8A562764A60}" type="datetimeFigureOut">
              <a:rPr lang="en-US"/>
              <a:pPr>
                <a:defRPr/>
              </a:pPr>
              <a:t>03/04/2016</a:t>
            </a:fld>
            <a:endParaRPr lang="es-US" dirty="0"/>
          </a:p>
        </p:txBody>
      </p:sp>
      <p:sp>
        <p:nvSpPr>
          <p:cNvPr id="4" name="Slide Image Placeholder 3"/>
          <p:cNvSpPr>
            <a:spLocks noGrp="1" noRot="1" noChangeAspect="1"/>
          </p:cNvSpPr>
          <p:nvPr>
            <p:ph type="sldImg" idx="2"/>
          </p:nvPr>
        </p:nvSpPr>
        <p:spPr>
          <a:xfrm>
            <a:off x="1257300" y="720725"/>
            <a:ext cx="4802188" cy="3600450"/>
          </a:xfrm>
          <a:prstGeom prst="rect">
            <a:avLst/>
          </a:prstGeom>
          <a:noFill/>
          <a:ln w="12700">
            <a:solidFill>
              <a:prstClr val="black"/>
            </a:solidFill>
          </a:ln>
        </p:spPr>
        <p:txBody>
          <a:bodyPr vert="horz" lIns="96634" tIns="48317" rIns="96634" bIns="48317" rtlCol="0" anchor="ctr"/>
          <a:lstStyle/>
          <a:p>
            <a:pPr lvl="0"/>
            <a:endParaRPr lang="en-US" noProof="0" dirty="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34" tIns="48317" rIns="96634" bIns="48317"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34" tIns="48317" rIns="96634" bIns="48317" rtlCol="0" anchor="b"/>
          <a:lstStyle>
            <a:lvl1pPr algn="r" fontAlgn="auto">
              <a:spcBef>
                <a:spcPts val="0"/>
              </a:spcBef>
              <a:spcAft>
                <a:spcPts val="0"/>
              </a:spcAft>
              <a:defRPr sz="1300">
                <a:latin typeface="+mn-lt"/>
                <a:cs typeface="+mn-cs"/>
              </a:defRPr>
            </a:lvl1pPr>
          </a:lstStyle>
          <a:p>
            <a:pPr>
              <a:defRPr/>
            </a:pPr>
            <a:fld id="{100C253B-C73D-46E8-89D4-CA4DBC5E03A9}" type="slidenum">
              <a:rPr lang="en-US"/>
              <a:pPr>
                <a:defRPr/>
              </a:pPr>
              <a:t>‹#›</a:t>
            </a:fld>
            <a:endParaRPr lang="es-US" dirty="0"/>
          </a:p>
        </p:txBody>
      </p:sp>
    </p:spTree>
    <p:extLst>
      <p:ext uri="{BB962C8B-B14F-4D97-AF65-F5344CB8AC3E}">
        <p14:creationId xmlns:p14="http://schemas.microsoft.com/office/powerpoint/2010/main" val="41672931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225425" indent="-106363" algn="l" rtl="0" eaLnBrk="0" fontAlgn="base" hangingPunct="0">
      <a:spcBef>
        <a:spcPct val="30000"/>
      </a:spcBef>
      <a:spcAft>
        <a:spcPct val="0"/>
      </a:spcAft>
      <a:buFont typeface="Wingdings" pitchFamily="2" charset="2"/>
      <a:buChar char="§"/>
      <a:defRPr sz="1200" kern="1200">
        <a:solidFill>
          <a:schemeClr val="tx1"/>
        </a:solidFill>
        <a:latin typeface="+mn-lt"/>
        <a:ea typeface="+mn-ea"/>
        <a:cs typeface="+mn-cs"/>
      </a:defRPr>
    </a:lvl2pPr>
    <a:lvl3pPr marL="344488" indent="-119063" algn="l" rtl="0" eaLnBrk="0" fontAlgn="base" hangingPunct="0">
      <a:spcBef>
        <a:spcPct val="30000"/>
      </a:spcBef>
      <a:spcAft>
        <a:spcPct val="0"/>
      </a:spcAft>
      <a:buFont typeface="Arial" charset="0"/>
      <a:buChar char="•"/>
      <a:defRPr sz="1200" kern="1200">
        <a:solidFill>
          <a:schemeClr val="tx1"/>
        </a:solidFill>
        <a:latin typeface="+mn-lt"/>
        <a:ea typeface="+mn-ea"/>
        <a:cs typeface="+mn-cs"/>
      </a:defRPr>
    </a:lvl3pPr>
    <a:lvl4pPr marL="463550" indent="-119063" algn="l" rtl="0" eaLnBrk="0" fontAlgn="base" hangingPunct="0">
      <a:spcBef>
        <a:spcPct val="30000"/>
      </a:spcBef>
      <a:spcAft>
        <a:spcPct val="0"/>
      </a:spcAft>
      <a:buSzPct val="50000"/>
      <a:buFont typeface="Wingdings" pitchFamily="2" charset="2"/>
      <a:buChar char="q"/>
      <a:defRPr sz="1200" kern="1200">
        <a:solidFill>
          <a:schemeClr val="tx1"/>
        </a:solidFill>
        <a:latin typeface="+mn-lt"/>
        <a:ea typeface="+mn-ea"/>
        <a:cs typeface="+mn-cs"/>
      </a:defRPr>
    </a:lvl4pPr>
    <a:lvl5pPr marL="569913" indent="-106363" algn="l" rtl="0" eaLnBrk="0" fontAlgn="base" hangingPunct="0">
      <a:spcBef>
        <a:spcPct val="30000"/>
      </a:spcBef>
      <a:spcAft>
        <a:spcPct val="0"/>
      </a:spcAft>
      <a:buSzPct val="100000"/>
      <a:buFont typeface="Wingdings"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cms.gov/outreach-and-education/training/cmsnationaltrainingprogram/index.htm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press@cms.hhs.gov"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www.socialsecurity.gov/disability"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www.socialsecurity.gov/compassionateallowances"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www.ssa.gov/pubs/?topic=Disability"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www.ssa.gov/pubs/EN-05-10540.pdf"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3" Type="http://schemas.openxmlformats.org/officeDocument/2006/relationships/hyperlink" Target="http://www.insurekidsnow.gov/state/index.html"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ocialsecurity.gov/disabilityfact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socialsecurity.gov/OACT/COLA/sga.html"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sa.gov/disability/professionals/bluebook/AdultListings.htm"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xfrm>
            <a:off x="784225" y="4560888"/>
            <a:ext cx="5984875" cy="4319587"/>
          </a:xfrm>
          <a:noFill/>
        </p:spPr>
        <p:txBody>
          <a:bodyPr wrap="square" numCol="1" anchor="t" anchorCtr="0" compatLnSpc="1">
            <a:prstTxWarp prst="textNoShape">
              <a:avLst/>
            </a:prstTxWarp>
          </a:bodyPr>
          <a:lstStyle/>
          <a:p>
            <a:pPr eaLnBrk="1" hangingPunct="1">
              <a:spcBef>
                <a:spcPts val="638"/>
              </a:spcBef>
            </a:pPr>
            <a:r>
              <a:rPr lang="es-AR" dirty="0" smtClean="0"/>
              <a:t>El Módulo 13 explica Medicare y otros programas para personas con incapacidades. </a:t>
            </a:r>
          </a:p>
          <a:p>
            <a:pPr eaLnBrk="1" hangingPunct="1">
              <a:spcBef>
                <a:spcPts val="638"/>
              </a:spcBef>
            </a:pPr>
            <a:r>
              <a:rPr lang="es-AR" dirty="0" smtClean="0"/>
              <a:t>Este módulo de capacitación fue desarrollado y aprobado por los Centros de Servicios de Medicare y Medicaid (CMS), la agencia federal que administra Medicare, Medicaid, el Programa de Seguro Médico para Niños (CHIP) y el Mercado de Seguros Médicos facilitado por el gobierno federal. La información en este módulo fue corregida a partir de octubre de 2015. </a:t>
            </a:r>
            <a:endParaRPr lang="es-US" dirty="0" smtClean="0"/>
          </a:p>
          <a:p>
            <a:pPr eaLnBrk="1" hangingPunct="1">
              <a:spcBef>
                <a:spcPts val="638"/>
              </a:spcBef>
            </a:pPr>
            <a:r>
              <a:rPr lang="es-AR" dirty="0" smtClean="0"/>
              <a:t>Para confirmar si hay una versión actualizada, visite </a:t>
            </a:r>
            <a:r>
              <a:rPr lang="en-US" u="sng" dirty="0" smtClean="0">
                <a:hlinkClick r:id="rId3"/>
              </a:rPr>
              <a:t>CMS.gov/outreach-and-education/training/cmsnationaltrainingprogram/index.html</a:t>
            </a:r>
            <a:r>
              <a:rPr lang="es-AR" dirty="0" smtClean="0"/>
              <a:t>. </a:t>
            </a:r>
          </a:p>
          <a:p>
            <a:pPr eaLnBrk="1" hangingPunct="1">
              <a:spcBef>
                <a:spcPts val="638"/>
              </a:spcBef>
            </a:pPr>
            <a:r>
              <a:rPr lang="es-AR" dirty="0" smtClean="0"/>
              <a:t>El Programa de Capacitación Nacional de CMS ofrece este documento como recurso informativo para nuestros socios. El presente no es un documento legal ni tiene fines de prensa. Los medios pueden comunicarse con la Oficina de prensa de CMS al correo electrónico </a:t>
            </a:r>
            <a:r>
              <a:rPr lang="en-US" u="sng" dirty="0" smtClean="0">
                <a:hlinkClick r:id="rId4"/>
              </a:rPr>
              <a:t>press@cms.hss.gov</a:t>
            </a:r>
            <a:r>
              <a:rPr lang="es-AR" dirty="0" smtClean="0"/>
              <a:t>. Las pautas legales oficiales del programa de Medicare están descritas en las leyes, regulaciones y disposiciones correspondientes.</a:t>
            </a:r>
            <a:endParaRPr lang="es-US" dirty="0" smtClean="0"/>
          </a:p>
        </p:txBody>
      </p:sp>
      <p:sp>
        <p:nvSpPr>
          <p:cNvPr id="24579"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FDCE11-20D4-4972-AFA5-0739F9E23104}" type="slidenum">
              <a:rPr lang="en-US">
                <a:solidFill>
                  <a:srgbClr val="000000"/>
                </a:solidFill>
                <a:cs typeface="Arial" charset="0"/>
              </a:rPr>
              <a:pPr fontAlgn="base">
                <a:spcBef>
                  <a:spcPct val="0"/>
                </a:spcBef>
                <a:spcAft>
                  <a:spcPct val="0"/>
                </a:spcAft>
                <a:defRPr/>
              </a:pPr>
              <a:t>1</a:t>
            </a:fld>
            <a:endParaRPr lang="es-US" dirty="0">
              <a:solidFill>
                <a:srgbClr val="000000"/>
              </a:solidFill>
              <a:cs typeface="Arial" charset="0"/>
            </a:endParaRPr>
          </a:p>
        </p:txBody>
      </p:sp>
    </p:spTree>
    <p:extLst>
      <p:ext uri="{BB962C8B-B14F-4D97-AF65-F5344CB8AC3E}">
        <p14:creationId xmlns:p14="http://schemas.microsoft.com/office/powerpoint/2010/main" val="34089455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31838" y="4479925"/>
            <a:ext cx="5770562" cy="4000500"/>
          </a:xfrm>
        </p:spPr>
        <p:txBody>
          <a:bodyPr/>
          <a:lstStyle/>
          <a:p>
            <a:pPr eaLnBrk="1" fontAlgn="auto" hangingPunct="1">
              <a:spcBef>
                <a:spcPts val="634"/>
              </a:spcBef>
              <a:spcAft>
                <a:spcPts val="0"/>
              </a:spcAft>
              <a:defRPr/>
            </a:pPr>
            <a:r>
              <a:rPr dirty="0" smtClean="0"/>
              <a:t>En general, para recibir los beneficios por incapacidad, debe superar 2 pruebas de ingresos diferentes: </a:t>
            </a:r>
          </a:p>
          <a:p>
            <a:pPr marL="193300" indent="-193300" eaLnBrk="1" fontAlgn="auto" hangingPunct="1">
              <a:spcBef>
                <a:spcPts val="634"/>
              </a:spcBef>
              <a:spcAft>
                <a:spcPts val="0"/>
              </a:spcAft>
              <a:buFont typeface="Wingdings" panose="05000000000000000000" pitchFamily="2" charset="2"/>
              <a:buChar char="§"/>
              <a:defRPr/>
            </a:pPr>
            <a:r>
              <a:rPr dirty="0" smtClean="0"/>
              <a:t>Una prueba del "trabajo reciente" basada en su edad al momento en que adquirió la incapacidad</a:t>
            </a:r>
          </a:p>
          <a:p>
            <a:pPr marL="193300" indent="-193300" eaLnBrk="1" fontAlgn="auto" hangingPunct="1">
              <a:spcBef>
                <a:spcPts val="634"/>
              </a:spcBef>
              <a:spcAft>
                <a:spcPts val="0"/>
              </a:spcAft>
              <a:buFont typeface="Wingdings" panose="05000000000000000000" pitchFamily="2" charset="2"/>
              <a:buChar char="§"/>
              <a:defRPr/>
            </a:pPr>
            <a:r>
              <a:rPr dirty="0" smtClean="0"/>
              <a:t>Una prueba de la "duración del trabajo" para demostrar que usted trabajó el tiempo suficiente con el Seguro Social</a:t>
            </a:r>
            <a:endParaRPr lang="es-US" dirty="0"/>
          </a:p>
          <a:p>
            <a:pPr eaLnBrk="1" fontAlgn="auto" hangingPunct="1">
              <a:spcBef>
                <a:spcPts val="634"/>
              </a:spcBef>
              <a:spcAft>
                <a:spcPts val="0"/>
              </a:spcAft>
              <a:defRPr/>
            </a:pPr>
            <a:r>
              <a:rPr dirty="0" smtClean="0"/>
              <a:t>Ciertos trabajadores ciegos s</a:t>
            </a:r>
            <a:r>
              <a:rPr lang="es-MX" dirty="0" smtClean="0"/>
              <a:t>ó</a:t>
            </a:r>
            <a:r>
              <a:rPr dirty="0" smtClean="0"/>
              <a:t>lo deben cumplir la prueba de "duración del trabajo". </a:t>
            </a:r>
          </a:p>
          <a:p>
            <a:pPr eaLnBrk="1" fontAlgn="auto" hangingPunct="1">
              <a:spcBef>
                <a:spcPts val="634"/>
              </a:spcBef>
              <a:spcAft>
                <a:spcPts val="0"/>
              </a:spcAft>
              <a:defRPr/>
            </a:pPr>
            <a:r>
              <a:rPr dirty="0" smtClean="0"/>
              <a:t>La calificación para el Seguro por Incapacidad del Seguro Social está determinada por sus créditos laborales del Seguro Social (también llamados trimestres de cobertura) que se basan en sus ganancias. En 201</a:t>
            </a:r>
            <a:r>
              <a:rPr lang="en-US" dirty="0" smtClean="0"/>
              <a:t>6</a:t>
            </a:r>
            <a:r>
              <a:rPr dirty="0" smtClean="0"/>
              <a:t>, se obtiene 1 crédito por cada $1,2</a:t>
            </a:r>
            <a:r>
              <a:rPr lang="en-US" dirty="0" smtClean="0"/>
              <a:t>6</a:t>
            </a:r>
            <a:r>
              <a:rPr dirty="0" smtClean="0"/>
              <a:t>0 de ganancias (cambia anualmente), hasta un máximo de 4 créditos por año. </a:t>
            </a:r>
            <a:endParaRPr lang="es-US" dirty="0"/>
          </a:p>
        </p:txBody>
      </p:sp>
      <p:sp>
        <p:nvSpPr>
          <p:cNvPr id="43011"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55084F-978A-46DB-8AAD-C9FE689C95D9}" type="slidenum">
              <a:rPr lang="en-US">
                <a:cs typeface="Arial" charset="0"/>
              </a:rPr>
              <a:pPr fontAlgn="base">
                <a:spcBef>
                  <a:spcPct val="0"/>
                </a:spcBef>
                <a:spcAft>
                  <a:spcPct val="0"/>
                </a:spcAft>
                <a:defRPr/>
              </a:pPr>
              <a:t>10</a:t>
            </a:fld>
            <a:endParaRPr lang="es-US" dirty="0">
              <a:cs typeface="Arial" charset="0"/>
            </a:endParaRPr>
          </a:p>
        </p:txBody>
      </p:sp>
    </p:spTree>
    <p:extLst>
      <p:ext uri="{BB962C8B-B14F-4D97-AF65-F5344CB8AC3E}">
        <p14:creationId xmlns:p14="http://schemas.microsoft.com/office/powerpoint/2010/main" val="42025453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eaLnBrk="1" fontAlgn="auto" hangingPunct="1">
              <a:spcBef>
                <a:spcPts val="634"/>
              </a:spcBef>
              <a:spcAft>
                <a:spcPts val="0"/>
              </a:spcAft>
              <a:defRPr/>
            </a:pPr>
            <a:r>
              <a:rPr dirty="0" smtClean="0"/>
              <a:t>Esta tabla muestra las reglas en cuanto a la cantidad de trabajo que necesita para la prueba de "trabajo reciente" en función de la edad que tenía cuando comenzó su incapacidad. </a:t>
            </a:r>
          </a:p>
          <a:p>
            <a:pPr marL="193300" lvl="1" indent="-193300" eaLnBrk="1" fontAlgn="auto" hangingPunct="1">
              <a:spcBef>
                <a:spcPts val="634"/>
              </a:spcBef>
              <a:spcAft>
                <a:spcPts val="0"/>
              </a:spcAft>
              <a:defRPr/>
            </a:pPr>
            <a:r>
              <a:rPr dirty="0" smtClean="0"/>
              <a:t>Si adquiere una incapacidad antes de los 24, en general necesitará 1½ años de trabajo (6 créditos) en los 3 años anteriores al inicio de la incapacidad.</a:t>
            </a:r>
          </a:p>
          <a:p>
            <a:pPr marL="193300" lvl="1" indent="-193300" eaLnBrk="1" fontAlgn="auto" hangingPunct="1">
              <a:spcBef>
                <a:spcPts val="634"/>
              </a:spcBef>
              <a:spcAft>
                <a:spcPts val="0"/>
              </a:spcAft>
              <a:defRPr/>
            </a:pPr>
            <a:r>
              <a:rPr dirty="0" smtClean="0"/>
              <a:t>Si adquiere una incapacidad entre los 24 y los 30, en general necesita créditos laborales por la mitad del tiempo transcurrido entre los 21 y la edad en la que adquirió la incapacidad.</a:t>
            </a:r>
          </a:p>
          <a:p>
            <a:pPr marL="386600" lvl="1" indent="-193300" eaLnBrk="1" fontAlgn="auto" hangingPunct="1">
              <a:spcBef>
                <a:spcPts val="634"/>
              </a:spcBef>
              <a:spcAft>
                <a:spcPts val="0"/>
              </a:spcAft>
              <a:buFont typeface="Arial" pitchFamily="34" charset="0"/>
              <a:buChar char="•"/>
              <a:defRPr/>
            </a:pPr>
            <a:r>
              <a:rPr lang="en-US" dirty="0" smtClean="0">
                <a:solidFill>
                  <a:prstClr val="black"/>
                </a:solidFill>
              </a:rPr>
              <a:t>Por ejemplo, si adquirió una incapacidad a los 27, entonces necesitará 3 años de trabajo dentro de un período de 6 años (desde los 21 hasta los 27).</a:t>
            </a:r>
          </a:p>
          <a:p>
            <a:pPr marL="193300" lvl="1" indent="-193300" eaLnBrk="1" fontAlgn="auto" hangingPunct="1">
              <a:spcBef>
                <a:spcPts val="634"/>
              </a:spcBef>
              <a:spcAft>
                <a:spcPts val="0"/>
              </a:spcAft>
              <a:defRPr/>
            </a:pPr>
            <a:r>
              <a:rPr dirty="0" smtClean="0"/>
              <a:t>Si tenía 31 o más cuando adquirió la incapacidad, debe tener al menos 20 créditos en los 10 años inmediatamente anteriores a adquirir la incapacidad.</a:t>
            </a:r>
          </a:p>
        </p:txBody>
      </p:sp>
      <p:sp>
        <p:nvSpPr>
          <p:cNvPr id="450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9D56A20-B471-4CD7-BBF0-2D6E93588146}" type="slidenum">
              <a:rPr lang="en-US">
                <a:cs typeface="Arial" charset="0"/>
              </a:rPr>
              <a:pPr fontAlgn="base">
                <a:spcBef>
                  <a:spcPct val="0"/>
                </a:spcBef>
                <a:spcAft>
                  <a:spcPct val="0"/>
                </a:spcAft>
                <a:defRPr/>
              </a:pPr>
              <a:t>11</a:t>
            </a:fld>
            <a:endParaRPr lang="es-US" dirty="0">
              <a:cs typeface="Arial" charset="0"/>
            </a:endParaRPr>
          </a:p>
        </p:txBody>
      </p:sp>
    </p:spTree>
    <p:extLst>
      <p:ext uri="{BB962C8B-B14F-4D97-AF65-F5344CB8AC3E}">
        <p14:creationId xmlns:p14="http://schemas.microsoft.com/office/powerpoint/2010/main" val="25493599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ts val="638"/>
              </a:spcBef>
            </a:pPr>
            <a:r>
              <a:rPr lang="es-AR" dirty="0" smtClean="0"/>
              <a:t>Esta tabla muestra ejemplos de cuánto trabajo se necesita para superar la "prueba de la duración del trabajo" según las distintas edades de inicio de la incapacidad. Para la prueba de "duración del trabajo", su trabajo no tiene que estar dentro de cierto período de tiempo.</a:t>
            </a:r>
          </a:p>
          <a:p>
            <a:pPr eaLnBrk="1" hangingPunct="1">
              <a:spcBef>
                <a:spcPts val="638"/>
              </a:spcBef>
            </a:pPr>
            <a:r>
              <a:rPr lang="es-AR" dirty="0" smtClean="0"/>
              <a:t>Ciertos trabajadores ciegos sólo deben cumplir la prueba de "duración del trabajo". </a:t>
            </a:r>
            <a:endParaRPr lang="es-US" dirty="0" smtClean="0"/>
          </a:p>
        </p:txBody>
      </p:sp>
      <p:sp>
        <p:nvSpPr>
          <p:cNvPr id="471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44EFCE-6ED4-4459-A7A1-C9BA1D506C4B}" type="slidenum">
              <a:rPr lang="en-US">
                <a:cs typeface="Arial" charset="0"/>
              </a:rPr>
              <a:pPr fontAlgn="base">
                <a:spcBef>
                  <a:spcPct val="0"/>
                </a:spcBef>
                <a:spcAft>
                  <a:spcPct val="0"/>
                </a:spcAft>
                <a:defRPr/>
              </a:pPr>
              <a:t>12</a:t>
            </a:fld>
            <a:endParaRPr lang="es-US" dirty="0">
              <a:cs typeface="Arial" charset="0"/>
            </a:endParaRPr>
          </a:p>
        </p:txBody>
      </p:sp>
    </p:spTree>
    <p:extLst>
      <p:ext uri="{BB962C8B-B14F-4D97-AF65-F5344CB8AC3E}">
        <p14:creationId xmlns:p14="http://schemas.microsoft.com/office/powerpoint/2010/main" val="3780800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eaLnBrk="1" fontAlgn="auto" hangingPunct="1">
              <a:spcBef>
                <a:spcPts val="634"/>
              </a:spcBef>
              <a:spcAft>
                <a:spcPts val="0"/>
              </a:spcAft>
              <a:defRPr/>
            </a:pPr>
            <a:r>
              <a:rPr dirty="0" smtClean="0"/>
              <a:t>En la mayoría de los casos, existe un período de espera de 5 meses calendario completos desde el momento en que comenzó la incapacidad hasta el inicio de sus beneficios del Seguro por Incapacidad del Seguro Social. Una vez aprobada su solicitud, recibirá su primer beneficio del Seguro Social a partir del 6.° mes completo posterior a la fecha en que comenzó su incapacidad. </a:t>
            </a:r>
          </a:p>
          <a:p>
            <a:pPr marL="193300" indent="-193300" eaLnBrk="1" fontAlgn="auto" hangingPunct="1">
              <a:spcBef>
                <a:spcPts val="634"/>
              </a:spcBef>
              <a:spcAft>
                <a:spcPts val="0"/>
              </a:spcAft>
              <a:buFont typeface="Wingdings" panose="05000000000000000000" pitchFamily="2" charset="2"/>
              <a:buChar char="§"/>
              <a:defRPr/>
            </a:pPr>
            <a:r>
              <a:rPr dirty="0" smtClean="0"/>
              <a:t>Si el SSA decide que su incapacidad comenzó el 15 de enero, su primer beneficio por incapacidad se pagaría para el mes de julio. </a:t>
            </a:r>
          </a:p>
          <a:p>
            <a:pPr marL="193300" indent="-193300" eaLnBrk="1" fontAlgn="auto" hangingPunct="1">
              <a:spcBef>
                <a:spcPts val="634"/>
              </a:spcBef>
              <a:spcAft>
                <a:spcPts val="0"/>
              </a:spcAft>
              <a:buFont typeface="Wingdings" panose="05000000000000000000" pitchFamily="2" charset="2"/>
              <a:buChar char="§"/>
              <a:defRPr/>
            </a:pPr>
            <a:r>
              <a:rPr dirty="0" smtClean="0"/>
              <a:t>Los beneficios del Seguro Social se pagan durante el mes posterior al mes en el cual corresponde recibirlos, de modo que el cheque para el beneficio de julio lo recibirá en agosto. </a:t>
            </a:r>
          </a:p>
          <a:p>
            <a:pPr eaLnBrk="1" fontAlgn="auto" hangingPunct="1">
              <a:spcBef>
                <a:spcPts val="634"/>
              </a:spcBef>
              <a:spcAft>
                <a:spcPts val="0"/>
              </a:spcAft>
              <a:defRPr/>
            </a:pPr>
            <a:r>
              <a:rPr dirty="0" smtClean="0"/>
              <a:t>El período de espera de 5 meses para beneficios en efectivo no se aplica a personas que recibieron beneficios por incapacidad en la niñez o a ciertas personas que tenían derecho con anterioridad a los beneficios por incapacidad (en los últimos 5 años).</a:t>
            </a:r>
            <a:endParaRPr lang="es-US" dirty="0"/>
          </a:p>
          <a:p>
            <a:pPr eaLnBrk="1" fontAlgn="auto" hangingPunct="1">
              <a:spcBef>
                <a:spcPts val="634"/>
              </a:spcBef>
              <a:spcAft>
                <a:spcPts val="0"/>
              </a:spcAft>
              <a:defRPr/>
            </a:pPr>
            <a:endParaRPr lang="es-US" dirty="0"/>
          </a:p>
        </p:txBody>
      </p:sp>
      <p:sp>
        <p:nvSpPr>
          <p:cNvPr id="491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874259-04D4-48E9-A8B9-654D6B8F961E}" type="slidenum">
              <a:rPr lang="en-US">
                <a:cs typeface="Arial" charset="0"/>
              </a:rPr>
              <a:pPr fontAlgn="base">
                <a:spcBef>
                  <a:spcPct val="0"/>
                </a:spcBef>
                <a:spcAft>
                  <a:spcPct val="0"/>
                </a:spcAft>
                <a:defRPr/>
              </a:pPr>
              <a:t>13</a:t>
            </a:fld>
            <a:endParaRPr lang="es-US" dirty="0">
              <a:cs typeface="Arial" charset="0"/>
            </a:endParaRPr>
          </a:p>
        </p:txBody>
      </p:sp>
    </p:spTree>
    <p:extLst>
      <p:ext uri="{BB962C8B-B14F-4D97-AF65-F5344CB8AC3E}">
        <p14:creationId xmlns:p14="http://schemas.microsoft.com/office/powerpoint/2010/main" val="29876581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xfrm>
            <a:off x="457200" y="4560888"/>
            <a:ext cx="6324600" cy="4319587"/>
          </a:xfrm>
          <a:noFill/>
        </p:spPr>
        <p:txBody>
          <a:bodyPr wrap="square" numCol="1" anchor="t" anchorCtr="0" compatLnSpc="1">
            <a:prstTxWarp prst="textNoShape">
              <a:avLst/>
            </a:prstTxWarp>
          </a:bodyPr>
          <a:lstStyle/>
          <a:p>
            <a:pPr eaLnBrk="1" hangingPunct="1">
              <a:lnSpc>
                <a:spcPct val="90000"/>
              </a:lnSpc>
              <a:spcBef>
                <a:spcPts val="600"/>
              </a:spcBef>
            </a:pPr>
            <a:r>
              <a:rPr lang="es-AR" sz="1100" dirty="0" smtClean="0"/>
              <a:t>El programa Seguridad de Ingreso Suplementario (SSI) es un programa federal basado en las necesidades. SSI realiza pagos a personas con ingresos y recursos limitados que tienen 65 años o más, son ciegos o tienen una incapacidad. Los hijos incapacitados o ciegos también pueden recibir SSI. </a:t>
            </a:r>
          </a:p>
          <a:p>
            <a:pPr marL="192088" lvl="1" indent="-192088" eaLnBrk="1" hangingPunct="1">
              <a:lnSpc>
                <a:spcPct val="90000"/>
              </a:lnSpc>
              <a:spcBef>
                <a:spcPts val="600"/>
              </a:spcBef>
            </a:pPr>
            <a:r>
              <a:rPr lang="es-AR" sz="1100" dirty="0" smtClean="0"/>
              <a:t>No hay necesidad de créditos laborales para calificar. </a:t>
            </a:r>
          </a:p>
          <a:p>
            <a:pPr marL="192088" lvl="1" indent="-192088" eaLnBrk="1" hangingPunct="1">
              <a:lnSpc>
                <a:spcPct val="90000"/>
              </a:lnSpc>
              <a:spcBef>
                <a:spcPts val="600"/>
              </a:spcBef>
            </a:pPr>
            <a:r>
              <a:rPr lang="es-AR" sz="1100" dirty="0" smtClean="0"/>
              <a:t>Si es elegible, es posible que también califique para Medicaid en la mayoría de los estados. </a:t>
            </a:r>
          </a:p>
          <a:p>
            <a:pPr eaLnBrk="1" hangingPunct="1">
              <a:lnSpc>
                <a:spcPct val="90000"/>
              </a:lnSpc>
              <a:spcBef>
                <a:spcPts val="600"/>
              </a:spcBef>
            </a:pPr>
            <a:r>
              <a:rPr lang="es-AR" sz="1100" dirty="0" smtClean="0"/>
              <a:t>El Seguro Social (SSA) gestiona el programa SSI. Aunque el SSA gestiona el programa, SSI se paga a través de fondos generales del Tesoro de EE. UU., no mediante impuestos del SSA. </a:t>
            </a:r>
          </a:p>
          <a:p>
            <a:pPr eaLnBrk="1" hangingPunct="1">
              <a:lnSpc>
                <a:spcPct val="90000"/>
              </a:lnSpc>
              <a:spcBef>
                <a:spcPts val="600"/>
              </a:spcBef>
            </a:pPr>
            <a:r>
              <a:rPr lang="es-AR" sz="1100" dirty="0" smtClean="0"/>
              <a:t>La cantidad básica de SSI es la misma en toda la nación. No obstante, algunos estados añaden dinero al beneficio básico. Las cantidades mensuales federales máximas para 2016 son $733 para una persona elegible y $1,100 para una persona con un cónyuge elegible. La cantidad mensual se reduce al restar los ingresos contables mensuales. </a:t>
            </a:r>
          </a:p>
          <a:p>
            <a:pPr eaLnBrk="1" hangingPunct="1">
              <a:lnSpc>
                <a:spcPct val="90000"/>
              </a:lnSpc>
              <a:spcBef>
                <a:spcPts val="600"/>
              </a:spcBef>
            </a:pPr>
            <a:r>
              <a:rPr lang="es-AR" sz="1100" dirty="0" smtClean="0"/>
              <a:t>El ingreso es todo lo que usted recibe en un mes calendario y puede usar para cubrir sus necesidades de alimento o vivienda. Puede ser en dinero en efectivo o en especie. El ingreso en especie no es dinero en efectivo; es comida o vivienda, o algo que se pueda usar para esos fines. </a:t>
            </a:r>
          </a:p>
          <a:p>
            <a:pPr eaLnBrk="1" hangingPunct="1">
              <a:lnSpc>
                <a:spcPct val="90000"/>
              </a:lnSpc>
              <a:spcBef>
                <a:spcPts val="600"/>
              </a:spcBef>
            </a:pPr>
            <a:r>
              <a:rPr lang="es-AR" sz="1100" dirty="0" smtClean="0"/>
              <a:t>El ingreso contable es la cantidad que queda después de:</a:t>
            </a:r>
            <a:endParaRPr lang="es-US" sz="1100" dirty="0" smtClean="0"/>
          </a:p>
          <a:p>
            <a:pPr marL="171450" indent="-171450" eaLnBrk="1" hangingPunct="1">
              <a:lnSpc>
                <a:spcPct val="90000"/>
              </a:lnSpc>
              <a:spcBef>
                <a:spcPts val="600"/>
              </a:spcBef>
              <a:buFont typeface="Arial" panose="020B0604020202020204" pitchFamily="34" charset="0"/>
              <a:buChar char="•"/>
            </a:pPr>
            <a:r>
              <a:rPr lang="en-US" dirty="0" smtClean="0"/>
              <a:t>Eliminar de toda consideración los elementos que no constituyen ingresos, y de</a:t>
            </a:r>
          </a:p>
          <a:p>
            <a:pPr marL="171450" indent="-171450" eaLnBrk="1" hangingPunct="1">
              <a:lnSpc>
                <a:spcPct val="90000"/>
              </a:lnSpc>
              <a:spcBef>
                <a:spcPts val="600"/>
              </a:spcBef>
              <a:buFont typeface="Arial" panose="020B0604020202020204" pitchFamily="34" charset="0"/>
              <a:buChar char="•"/>
            </a:pPr>
            <a:r>
              <a:rPr lang="es-AR" sz="1100" dirty="0" smtClean="0"/>
              <a:t>Solicitar todas las exclusiones apropiadas para los elementos que sí son ingresos</a:t>
            </a:r>
            <a:endParaRPr lang="es-US" sz="1100" dirty="0" smtClean="0"/>
          </a:p>
          <a:p>
            <a:pPr eaLnBrk="1" hangingPunct="1">
              <a:lnSpc>
                <a:spcPct val="90000"/>
              </a:lnSpc>
              <a:spcBef>
                <a:spcPts val="600"/>
              </a:spcBef>
            </a:pPr>
            <a:r>
              <a:rPr lang="es-AR" sz="1100" dirty="0" smtClean="0"/>
              <a:t>El ingreso contable se determina en función de un mes calendario. Es la cantidad real que se resta al beneficio federal máximo para determinar su elegibilidad y calcular la cantidad de su pago mensual.</a:t>
            </a:r>
            <a:endParaRPr lang="es-US" sz="1100" dirty="0" smtClean="0"/>
          </a:p>
          <a:p>
            <a:pPr eaLnBrk="1" hangingPunct="1">
              <a:lnSpc>
                <a:spcPct val="90000"/>
              </a:lnSpc>
              <a:spcBef>
                <a:spcPts val="600"/>
              </a:spcBef>
            </a:pPr>
            <a:r>
              <a:rPr lang="es-AR" sz="1100" dirty="0" smtClean="0"/>
              <a:t>Usted puede calificar tanto para SSI como para SSDI si cumple los requisitos de elegibilidad de ambos programas. </a:t>
            </a:r>
          </a:p>
          <a:p>
            <a:pPr eaLnBrk="1" hangingPunct="1">
              <a:lnSpc>
                <a:spcPct val="90000"/>
              </a:lnSpc>
              <a:spcBef>
                <a:spcPts val="600"/>
              </a:spcBef>
            </a:pPr>
            <a:endParaRPr lang="es-US" sz="1100" dirty="0" smtClean="0"/>
          </a:p>
        </p:txBody>
      </p:sp>
      <p:sp>
        <p:nvSpPr>
          <p:cNvPr id="512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F7581E3-5BD2-49FE-B64E-111D00F7766A}" type="slidenum">
              <a:rPr lang="en-US">
                <a:cs typeface="Arial" charset="0"/>
              </a:rPr>
              <a:pPr fontAlgn="base">
                <a:spcBef>
                  <a:spcPct val="0"/>
                </a:spcBef>
                <a:spcAft>
                  <a:spcPct val="0"/>
                </a:spcAft>
                <a:defRPr/>
              </a:pPr>
              <a:t>14</a:t>
            </a:fld>
            <a:endParaRPr lang="es-US" dirty="0">
              <a:cs typeface="Arial" charset="0"/>
            </a:endParaRPr>
          </a:p>
        </p:txBody>
      </p:sp>
    </p:spTree>
    <p:extLst>
      <p:ext uri="{BB962C8B-B14F-4D97-AF65-F5344CB8AC3E}">
        <p14:creationId xmlns:p14="http://schemas.microsoft.com/office/powerpoint/2010/main" val="11802370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568325" y="4560888"/>
            <a:ext cx="6259513" cy="4319587"/>
          </a:xfrm>
        </p:spPr>
        <p:txBody>
          <a:bodyPr/>
          <a:lstStyle/>
          <a:p>
            <a:pPr eaLnBrk="1" fontAlgn="auto" hangingPunct="1">
              <a:spcBef>
                <a:spcPts val="634"/>
              </a:spcBef>
              <a:spcAft>
                <a:spcPts val="0"/>
              </a:spcAft>
              <a:defRPr/>
            </a:pPr>
            <a:r>
              <a:rPr dirty="0" smtClean="0"/>
              <a:t>En general, para ser elegible para la Seguridad de Ingreso Suplementario, usted debe</a:t>
            </a:r>
            <a:r>
              <a:rPr lang="en-US" dirty="0" smtClean="0"/>
              <a:t>:</a:t>
            </a:r>
            <a:r>
              <a:rPr dirty="0" smtClean="0"/>
              <a:t> </a:t>
            </a:r>
          </a:p>
          <a:p>
            <a:pPr marL="193300" indent="-193300" eaLnBrk="1" fontAlgn="auto" hangingPunct="1">
              <a:spcBef>
                <a:spcPts val="634"/>
              </a:spcBef>
              <a:spcAft>
                <a:spcPts val="0"/>
              </a:spcAft>
              <a:buFont typeface="Wingdings" panose="05000000000000000000" pitchFamily="2" charset="2"/>
              <a:buChar char="§"/>
              <a:defRPr/>
            </a:pPr>
            <a:r>
              <a:rPr dirty="0" smtClean="0"/>
              <a:t>Tener 65 o más, ser ciego o incapacitado</a:t>
            </a:r>
          </a:p>
          <a:p>
            <a:pPr marL="193300" indent="-193300" eaLnBrk="1" fontAlgn="auto" hangingPunct="1">
              <a:spcBef>
                <a:spcPts val="634"/>
              </a:spcBef>
              <a:spcAft>
                <a:spcPts val="0"/>
              </a:spcAft>
              <a:buFont typeface="Wingdings" panose="05000000000000000000" pitchFamily="2" charset="2"/>
              <a:buChar char="§"/>
              <a:defRPr/>
            </a:pPr>
            <a:r>
              <a:rPr dirty="0" smtClean="0"/>
              <a:t>Tener recursos e ingresos limitados: menos de $2,000 en recursos para una persona, menos de $3,000 para una pareja casada </a:t>
            </a:r>
          </a:p>
          <a:p>
            <a:pPr marL="193300" indent="-193300" eaLnBrk="1" fontAlgn="auto" hangingPunct="1">
              <a:spcBef>
                <a:spcPts val="634"/>
              </a:spcBef>
              <a:spcAft>
                <a:spcPts val="0"/>
              </a:spcAft>
              <a:buFont typeface="Wingdings" panose="05000000000000000000" pitchFamily="2" charset="2"/>
              <a:buChar char="§"/>
              <a:defRPr/>
            </a:pPr>
            <a:r>
              <a:rPr dirty="0" smtClean="0"/>
              <a:t>Ser ciudadano o nacionalizado estadounidense, o extranjero calificado (un no ciudadano que vivió legalmente en los Estados Unidos al 22 de agosto de 1996)</a:t>
            </a:r>
            <a:endParaRPr lang="es-US" dirty="0"/>
          </a:p>
          <a:p>
            <a:pPr marL="193300" indent="-193300" eaLnBrk="1" fontAlgn="auto" hangingPunct="1">
              <a:spcBef>
                <a:spcPts val="634"/>
              </a:spcBef>
              <a:spcAft>
                <a:spcPts val="0"/>
              </a:spcAft>
              <a:buFont typeface="Wingdings" panose="05000000000000000000" pitchFamily="2" charset="2"/>
              <a:buChar char="§"/>
              <a:defRPr/>
            </a:pPr>
            <a:r>
              <a:rPr dirty="0" smtClean="0"/>
              <a:t>Residir en 1 de los 50 estados, el Distrito de Columbia o las Islas Marianas del Norte</a:t>
            </a:r>
            <a:endParaRPr lang="es-US" dirty="0"/>
          </a:p>
          <a:p>
            <a:pPr eaLnBrk="1" fontAlgn="auto" hangingPunct="1">
              <a:spcBef>
                <a:spcPts val="634"/>
              </a:spcBef>
              <a:spcAft>
                <a:spcPts val="0"/>
              </a:spcAft>
              <a:defRPr/>
            </a:pPr>
            <a:endParaRPr lang="es-US" dirty="0"/>
          </a:p>
        </p:txBody>
      </p:sp>
      <p:sp>
        <p:nvSpPr>
          <p:cNvPr id="532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8BD467-FEE7-4456-ADAF-3AE1A35E4EE2}" type="slidenum">
              <a:rPr lang="en-US">
                <a:cs typeface="Arial" charset="0"/>
              </a:rPr>
              <a:pPr fontAlgn="base">
                <a:spcBef>
                  <a:spcPct val="0"/>
                </a:spcBef>
                <a:spcAft>
                  <a:spcPct val="0"/>
                </a:spcAft>
                <a:defRPr/>
              </a:pPr>
              <a:t>15</a:t>
            </a:fld>
            <a:endParaRPr lang="es-US" dirty="0">
              <a:cs typeface="Arial" charset="0"/>
            </a:endParaRPr>
          </a:p>
        </p:txBody>
      </p:sp>
    </p:spTree>
    <p:extLst>
      <p:ext uri="{BB962C8B-B14F-4D97-AF65-F5344CB8AC3E}">
        <p14:creationId xmlns:p14="http://schemas.microsoft.com/office/powerpoint/2010/main" val="41946835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9571" name="Rectangle 3"/>
          <p:cNvSpPr>
            <a:spLocks noGrp="1" noChangeArrowheads="1"/>
          </p:cNvSpPr>
          <p:nvPr>
            <p:ph type="body" idx="1"/>
          </p:nvPr>
        </p:nvSpPr>
        <p:spPr bwMode="auto">
          <a:xfrm>
            <a:off x="487363" y="4400550"/>
            <a:ext cx="6421437" cy="4640263"/>
          </a:xfrm>
        </p:spPr>
        <p:txBody>
          <a:bodyPr wrap="square" numCol="1" anchor="t" anchorCtr="0" compatLnSpc="1">
            <a:prstTxWarp prst="textNoShape">
              <a:avLst/>
            </a:prstTxWarp>
            <a:noAutofit/>
          </a:bodyPr>
          <a:lstStyle/>
          <a:p>
            <a:pPr eaLnBrk="1" fontAlgn="auto" hangingPunct="1">
              <a:spcBef>
                <a:spcPts val="634"/>
              </a:spcBef>
              <a:spcAft>
                <a:spcPts val="0"/>
              </a:spcAft>
              <a:defRPr/>
            </a:pPr>
            <a:r>
              <a:rPr dirty="0" smtClean="0"/>
              <a:t>Usted debe solicitar los beneficios para incapacidad no bien adquiera la incapacidad. El Seguro Social (SSA) puede ser capaz de procesar su solicitud más rápido si usted proporciona</a:t>
            </a:r>
          </a:p>
          <a:p>
            <a:pPr marL="193322" indent="-193322" eaLnBrk="1" fontAlgn="auto" hangingPunct="1">
              <a:spcBef>
                <a:spcPts val="634"/>
              </a:spcBef>
              <a:spcAft>
                <a:spcPts val="0"/>
              </a:spcAft>
              <a:buFont typeface="Wingdings" panose="05000000000000000000" pitchFamily="2" charset="2"/>
              <a:buChar char="§"/>
              <a:defRPr/>
            </a:pPr>
            <a:r>
              <a:rPr dirty="0" smtClean="0"/>
              <a:t>Su número de Seguro Social y el de sus dependientes</a:t>
            </a:r>
          </a:p>
          <a:p>
            <a:pPr marL="193322" indent="-193322" eaLnBrk="1" fontAlgn="auto" hangingPunct="1">
              <a:spcBef>
                <a:spcPts val="634"/>
              </a:spcBef>
              <a:spcAft>
                <a:spcPts val="0"/>
              </a:spcAft>
              <a:buFont typeface="Wingdings" panose="05000000000000000000" pitchFamily="2" charset="2"/>
              <a:buChar char="§"/>
              <a:defRPr/>
            </a:pPr>
            <a:r>
              <a:rPr dirty="0" smtClean="0"/>
              <a:t>Su certificado de nacimiento, certificado de bautismo o algún otro documento que acredite su edad </a:t>
            </a:r>
          </a:p>
          <a:p>
            <a:pPr marL="193322" indent="-193322" eaLnBrk="1" fontAlgn="auto" hangingPunct="1">
              <a:spcBef>
                <a:spcPts val="634"/>
              </a:spcBef>
              <a:spcAft>
                <a:spcPts val="0"/>
              </a:spcAft>
              <a:buFont typeface="Wingdings" panose="05000000000000000000" pitchFamily="2" charset="2"/>
              <a:buChar char="§"/>
              <a:defRPr/>
            </a:pPr>
            <a:r>
              <a:rPr dirty="0" smtClean="0"/>
              <a:t>Nombres, direcciones y números telefónicos de los médicos, asesores de planes, hospitales y clínicas que lo atendieron y las fechas de sus visitas</a:t>
            </a:r>
          </a:p>
          <a:p>
            <a:pPr marL="193322" indent="-193322" eaLnBrk="1" fontAlgn="auto" hangingPunct="1">
              <a:spcBef>
                <a:spcPts val="634"/>
              </a:spcBef>
              <a:spcAft>
                <a:spcPts val="0"/>
              </a:spcAft>
              <a:buFont typeface="Wingdings" panose="05000000000000000000" pitchFamily="2" charset="2"/>
              <a:buChar char="§"/>
              <a:defRPr/>
            </a:pPr>
            <a:r>
              <a:rPr dirty="0" smtClean="0"/>
              <a:t>Nombres y dosis de todas las medicaciones que toma</a:t>
            </a:r>
          </a:p>
          <a:p>
            <a:pPr marL="193322" indent="-193322" eaLnBrk="1" fontAlgn="auto" hangingPunct="1">
              <a:spcBef>
                <a:spcPts val="634"/>
              </a:spcBef>
              <a:spcAft>
                <a:spcPts val="0"/>
              </a:spcAft>
              <a:buFont typeface="Wingdings" panose="05000000000000000000" pitchFamily="2" charset="2"/>
              <a:buChar char="§"/>
              <a:defRPr/>
            </a:pPr>
            <a:r>
              <a:rPr dirty="0" smtClean="0"/>
              <a:t>Archivos médicos de sus doctores, terapeutas, hospitales, clínicas y asesores de planes que estén en su poder</a:t>
            </a:r>
          </a:p>
          <a:p>
            <a:pPr marL="193322" indent="-193322" eaLnBrk="1" fontAlgn="auto" hangingPunct="1">
              <a:spcBef>
                <a:spcPts val="634"/>
              </a:spcBef>
              <a:spcAft>
                <a:spcPts val="0"/>
              </a:spcAft>
              <a:buFont typeface="Wingdings" panose="05000000000000000000" pitchFamily="2" charset="2"/>
              <a:buChar char="§"/>
              <a:defRPr/>
            </a:pPr>
            <a:r>
              <a:rPr dirty="0" smtClean="0"/>
              <a:t>Resultados de pruebas y análisis de laboratorio</a:t>
            </a:r>
          </a:p>
          <a:p>
            <a:pPr marL="193322" indent="-193322" eaLnBrk="1" fontAlgn="auto" hangingPunct="1">
              <a:spcBef>
                <a:spcPts val="634"/>
              </a:spcBef>
              <a:spcAft>
                <a:spcPts val="0"/>
              </a:spcAft>
              <a:buFont typeface="Wingdings" panose="05000000000000000000" pitchFamily="2" charset="2"/>
              <a:buChar char="§"/>
              <a:defRPr/>
            </a:pPr>
            <a:r>
              <a:rPr dirty="0" smtClean="0"/>
              <a:t>Un resumen del lugar en el que trabajó y el tipo de trabajo que hizo</a:t>
            </a:r>
          </a:p>
          <a:p>
            <a:pPr marL="193322" indent="-193322" eaLnBrk="1" fontAlgn="auto" hangingPunct="1">
              <a:spcBef>
                <a:spcPts val="634"/>
              </a:spcBef>
              <a:spcAft>
                <a:spcPts val="0"/>
              </a:spcAft>
              <a:buFont typeface="Wingdings" panose="05000000000000000000" pitchFamily="2" charset="2"/>
              <a:buChar char="§"/>
              <a:defRPr/>
            </a:pPr>
            <a:r>
              <a:rPr dirty="0" smtClean="0"/>
              <a:t>Una copia de su formulario W-2 más reciente o de su declaración impositiva federal de trabajador por cuenta propia</a:t>
            </a:r>
          </a:p>
          <a:p>
            <a:pPr eaLnBrk="1" fontAlgn="auto" hangingPunct="1">
              <a:spcBef>
                <a:spcPts val="634"/>
              </a:spcBef>
              <a:spcAft>
                <a:spcPts val="0"/>
              </a:spcAft>
              <a:defRPr/>
            </a:pPr>
            <a:r>
              <a:rPr dirty="0" smtClean="0"/>
              <a:t>No debe esperar para presentar la solicitud si no cuenta con toda esta información. La oficina de SSA le ayudará a reunir la información que necesita. Si tiene un empleo en el ferrocarril, llame a la Junta de Retiro Ferroviario (RRB) al 1-877-772-5772 o a su oficina RRB local. Los usuarios con teléfono de texto (TTY) deben llamar al  (312) 751-4701. </a:t>
            </a:r>
          </a:p>
          <a:p>
            <a:pPr eaLnBrk="1" fontAlgn="auto" hangingPunct="1">
              <a:spcBef>
                <a:spcPts val="634"/>
              </a:spcBef>
              <a:spcAft>
                <a:spcPts val="0"/>
              </a:spcAft>
              <a:defRPr/>
            </a:pPr>
            <a:r>
              <a:rPr lang="en-US" b="1" dirty="0" smtClean="0"/>
              <a:t>NOTA:</a:t>
            </a:r>
            <a:r>
              <a:rPr dirty="0" smtClean="0"/>
              <a:t> Si presenta la solicitud para la Seguridad de Ingreso Suplementario, también necesita proporcionar cierta información financiera sobre sus ingresos y recursos para que se pueda determinar si reúne los requisitos. </a:t>
            </a:r>
          </a:p>
          <a:p>
            <a:pPr eaLnBrk="1" fontAlgn="auto" hangingPunct="1">
              <a:spcBef>
                <a:spcPts val="634"/>
              </a:spcBef>
              <a:spcAft>
                <a:spcPts val="0"/>
              </a:spcAft>
              <a:defRPr/>
            </a:pPr>
            <a:endParaRPr lang="es-US" dirty="0" smtClean="0"/>
          </a:p>
        </p:txBody>
      </p:sp>
      <p:sp>
        <p:nvSpPr>
          <p:cNvPr id="55299"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6FBC87-5505-484D-AB35-C35500E8A86B}" type="slidenum">
              <a:rPr lang="en-US">
                <a:cs typeface="Arial" charset="0"/>
              </a:rPr>
              <a:pPr fontAlgn="base">
                <a:spcBef>
                  <a:spcPct val="0"/>
                </a:spcBef>
                <a:spcAft>
                  <a:spcPct val="0"/>
                </a:spcAft>
                <a:defRPr/>
              </a:pPr>
              <a:t>16</a:t>
            </a:fld>
            <a:endParaRPr lang="es-US" dirty="0">
              <a:cs typeface="Arial" charset="0"/>
            </a:endParaRPr>
          </a:p>
        </p:txBody>
      </p:sp>
    </p:spTree>
    <p:extLst>
      <p:ext uri="{BB962C8B-B14F-4D97-AF65-F5344CB8AC3E}">
        <p14:creationId xmlns:p14="http://schemas.microsoft.com/office/powerpoint/2010/main" val="27938271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9571" name="Rectangle 3"/>
          <p:cNvSpPr>
            <a:spLocks noGrp="1" noChangeArrowheads="1"/>
          </p:cNvSpPr>
          <p:nvPr>
            <p:ph type="body" idx="1"/>
          </p:nvPr>
        </p:nvSpPr>
        <p:spPr bwMode="auto">
          <a:xfrm>
            <a:off x="244475" y="4479925"/>
            <a:ext cx="6826250" cy="4130675"/>
          </a:xfrm>
        </p:spPr>
        <p:txBody>
          <a:bodyPr wrap="square" numCol="1" anchor="t" anchorCtr="0" compatLnSpc="1">
            <a:prstTxWarp prst="textNoShape">
              <a:avLst/>
            </a:prstTxWarp>
            <a:normAutofit fontScale="92500" lnSpcReduction="20000"/>
          </a:bodyPr>
          <a:lstStyle/>
          <a:p>
            <a:pPr eaLnBrk="1" fontAlgn="auto" hangingPunct="1">
              <a:spcBef>
                <a:spcPts val="634"/>
              </a:spcBef>
              <a:spcAft>
                <a:spcPts val="0"/>
              </a:spcAft>
              <a:defRPr/>
            </a:pPr>
            <a:r>
              <a:rPr dirty="0" smtClean="0"/>
              <a:t>Puede solicitar los beneficios por incapacidad de las siguientes maneras: </a:t>
            </a:r>
          </a:p>
          <a:p>
            <a:pPr eaLnBrk="1" fontAlgn="auto" hangingPunct="1">
              <a:spcBef>
                <a:spcPts val="634"/>
              </a:spcBef>
              <a:spcAft>
                <a:spcPts val="0"/>
              </a:spcAft>
              <a:defRPr/>
            </a:pPr>
            <a:r>
              <a:rPr dirty="0" smtClean="0"/>
              <a:t>En línea</a:t>
            </a:r>
          </a:p>
          <a:p>
            <a:pPr marL="225425" indent="-225425" eaLnBrk="1" fontAlgn="auto" hangingPunct="1">
              <a:spcBef>
                <a:spcPts val="634"/>
              </a:spcBef>
              <a:spcAft>
                <a:spcPts val="0"/>
              </a:spcAft>
              <a:buFont typeface="Wingdings" panose="05000000000000000000" pitchFamily="2" charset="2"/>
              <a:buChar char="§"/>
              <a:defRPr/>
            </a:pPr>
            <a:r>
              <a:rPr dirty="0" smtClean="0"/>
              <a:t>Visite </a:t>
            </a:r>
            <a:r>
              <a:rPr lang="en-US" u="sng" dirty="0" smtClean="0"/>
              <a:t>socialsecurity.gov</a:t>
            </a:r>
            <a:r>
              <a:rPr lang="en-US" dirty="0" smtClean="0"/>
              <a:t>.</a:t>
            </a:r>
            <a:r>
              <a:rPr dirty="0" smtClean="0"/>
              <a:t> </a:t>
            </a:r>
          </a:p>
          <a:p>
            <a:pPr marL="418747" lvl="1" indent="-193300" eaLnBrk="1" fontAlgn="auto" hangingPunct="1">
              <a:spcBef>
                <a:spcPts val="634"/>
              </a:spcBef>
              <a:spcAft>
                <a:spcPts val="0"/>
              </a:spcAft>
              <a:buFont typeface="Arial" panose="020B0604020202020204" pitchFamily="34" charset="0"/>
              <a:buChar char="•"/>
              <a:defRPr/>
            </a:pPr>
            <a:r>
              <a:rPr dirty="0" smtClean="0"/>
              <a:t>Para el Seguro por Incapacidad del Seguro Social: puede completar las porciones médicas y no médicas de la solicitud en línea. </a:t>
            </a:r>
          </a:p>
          <a:p>
            <a:pPr marL="418747" lvl="1" indent="-193300" eaLnBrk="1" fontAlgn="auto" hangingPunct="1">
              <a:spcBef>
                <a:spcPts val="634"/>
              </a:spcBef>
              <a:spcAft>
                <a:spcPts val="0"/>
              </a:spcAft>
              <a:buFont typeface="Arial" panose="020B0604020202020204" pitchFamily="34" charset="0"/>
              <a:buChar char="•"/>
              <a:defRPr/>
            </a:pPr>
            <a:r>
              <a:rPr dirty="0" smtClean="0"/>
              <a:t>Para la Seguridad de Ingreso Suplementario: puede completar s</a:t>
            </a:r>
            <a:r>
              <a:rPr lang="es-MX" dirty="0" smtClean="0"/>
              <a:t>ó</a:t>
            </a:r>
            <a:r>
              <a:rPr dirty="0" smtClean="0"/>
              <a:t>lo la porción </a:t>
            </a:r>
            <a:r>
              <a:rPr dirty="0" err="1" smtClean="0"/>
              <a:t>médica</a:t>
            </a:r>
            <a:r>
              <a:rPr dirty="0" smtClean="0"/>
              <a:t> en línea. Debe completar la porción no </a:t>
            </a:r>
            <a:r>
              <a:rPr dirty="0" err="1" smtClean="0"/>
              <a:t>médica</a:t>
            </a:r>
            <a:r>
              <a:rPr dirty="0" smtClean="0"/>
              <a:t> en persona o por teléfono. </a:t>
            </a:r>
          </a:p>
          <a:p>
            <a:pPr eaLnBrk="1" fontAlgn="auto" hangingPunct="1">
              <a:spcBef>
                <a:spcPts val="634"/>
              </a:spcBef>
              <a:spcAft>
                <a:spcPts val="0"/>
              </a:spcAft>
              <a:defRPr/>
            </a:pPr>
            <a:r>
              <a:rPr dirty="0" smtClean="0"/>
              <a:t>Por teléfono</a:t>
            </a:r>
            <a:endParaRPr lang="es-US" dirty="0"/>
          </a:p>
          <a:p>
            <a:pPr marL="193322" lvl="1" indent="-193300" eaLnBrk="1" fontAlgn="auto" hangingPunct="1">
              <a:spcBef>
                <a:spcPts val="634"/>
              </a:spcBef>
              <a:spcAft>
                <a:spcPts val="0"/>
              </a:spcAft>
              <a:defRPr/>
            </a:pPr>
            <a:r>
              <a:rPr dirty="0" smtClean="0"/>
              <a:t>Llame al 1-800-772-1213 (TTY 1-800-325-0778) y pida una cita para presentar una reclamación de incapacidad por teléfono. </a:t>
            </a:r>
          </a:p>
          <a:p>
            <a:pPr eaLnBrk="1" fontAlgn="auto" hangingPunct="1">
              <a:spcBef>
                <a:spcPts val="634"/>
              </a:spcBef>
              <a:spcAft>
                <a:spcPts val="0"/>
              </a:spcAft>
              <a:defRPr/>
            </a:pPr>
            <a:r>
              <a:rPr dirty="0" smtClean="0"/>
              <a:t>En persona </a:t>
            </a:r>
          </a:p>
          <a:p>
            <a:pPr marL="193322" lvl="1" indent="-193300" eaLnBrk="1" fontAlgn="auto" hangingPunct="1">
              <a:spcBef>
                <a:spcPts val="634"/>
              </a:spcBef>
              <a:spcAft>
                <a:spcPts val="0"/>
              </a:spcAft>
              <a:defRPr/>
            </a:pPr>
            <a:r>
              <a:rPr dirty="0" smtClean="0"/>
              <a:t>Llame al 1-800-772-1213 (TTY 1-800-325-0778) y pida una cita para presentar una reclamación de incapacidad en su oficina local del Seguro Social (SSA). </a:t>
            </a:r>
            <a:endParaRPr lang="es-US" dirty="0"/>
          </a:p>
          <a:p>
            <a:pPr marL="0" lvl="1" indent="0" eaLnBrk="1" fontAlgn="auto" hangingPunct="1">
              <a:spcBef>
                <a:spcPts val="634"/>
              </a:spcBef>
              <a:spcAft>
                <a:spcPts val="0"/>
              </a:spcAft>
              <a:buFont typeface="Wingdings" pitchFamily="2" charset="2"/>
              <a:buNone/>
              <a:defRPr/>
            </a:pPr>
            <a:r>
              <a:rPr dirty="0" smtClean="0"/>
              <a:t>La entrevista de reclamaciones por incapacidad dura 1 hora. Si programa una cita, el SSA le enviará el "Conjunto inicial para incapacidad" para ayudarlo a prepararse para la entrevista. También puede visitar </a:t>
            </a:r>
            <a:r>
              <a:rPr lang="en-US" u="sng" dirty="0" smtClean="0">
                <a:hlinkClick r:id="rId3"/>
              </a:rPr>
              <a:t>socialsecurity.gov/disability</a:t>
            </a:r>
            <a:r>
              <a:rPr dirty="0" smtClean="0"/>
              <a:t>. </a:t>
            </a:r>
            <a:endParaRPr lang="es-US" dirty="0" smtClean="0"/>
          </a:p>
          <a:p>
            <a:pPr eaLnBrk="1" fontAlgn="auto" hangingPunct="1">
              <a:spcBef>
                <a:spcPts val="634"/>
              </a:spcBef>
              <a:spcAft>
                <a:spcPts val="0"/>
              </a:spcAft>
              <a:defRPr/>
            </a:pPr>
            <a:r>
              <a:rPr dirty="0" smtClean="0"/>
              <a:t>Puede llevar de 3 a 5 meses procesar una solicitud para obtener beneficios por incapacidad. Tendrá que llenar varios formularios para solicitar los beneficios por incapacidad, que incluyen una solicitud para beneficios del Seguro Social y el "Informe de incapacidad para adultos" (puede completar este informe en línea o imprimirlo y entregar una copia completa a su oficina local de SSA). </a:t>
            </a:r>
            <a:endParaRPr lang="es-US" dirty="0"/>
          </a:p>
          <a:p>
            <a:pPr eaLnBrk="1" fontAlgn="auto" hangingPunct="1">
              <a:spcBef>
                <a:spcPts val="634"/>
              </a:spcBef>
              <a:spcAft>
                <a:spcPts val="0"/>
              </a:spcAft>
              <a:defRPr/>
            </a:pPr>
            <a:r>
              <a:rPr dirty="0" smtClean="0"/>
              <a:t>También tendrá que llenar formularios que reúnen información sobre su condición </a:t>
            </a:r>
            <a:r>
              <a:rPr dirty="0" err="1" smtClean="0"/>
              <a:t>médica</a:t>
            </a:r>
            <a:r>
              <a:rPr dirty="0" smtClean="0"/>
              <a:t> y de qué manera afecta su capacidad para trabajar, y otros formularios que otorgan permiso a los médicos, hospitales y otros profesionales de la salud que lo atendieron a enviar información sobre su condición </a:t>
            </a:r>
            <a:r>
              <a:rPr dirty="0" err="1" smtClean="0"/>
              <a:t>médica</a:t>
            </a:r>
            <a:r>
              <a:rPr dirty="0" smtClean="0"/>
              <a:t> al SSA.</a:t>
            </a:r>
            <a:endParaRPr lang="es-US" dirty="0"/>
          </a:p>
        </p:txBody>
      </p:sp>
      <p:sp>
        <p:nvSpPr>
          <p:cNvPr id="57347"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036CF43-986A-4C05-AA6C-9B3366849434}" type="slidenum">
              <a:rPr lang="en-US">
                <a:solidFill>
                  <a:srgbClr val="000000"/>
                </a:solidFill>
                <a:cs typeface="Arial" charset="0"/>
              </a:rPr>
              <a:pPr fontAlgn="base">
                <a:spcBef>
                  <a:spcPct val="0"/>
                </a:spcBef>
                <a:spcAft>
                  <a:spcPct val="0"/>
                </a:spcAft>
                <a:defRPr/>
              </a:pPr>
              <a:t>17</a:t>
            </a:fld>
            <a:endParaRPr lang="es-US" dirty="0">
              <a:solidFill>
                <a:srgbClr val="000000"/>
              </a:solidFill>
              <a:cs typeface="Arial" charset="0"/>
            </a:endParaRPr>
          </a:p>
        </p:txBody>
      </p:sp>
    </p:spTree>
    <p:extLst>
      <p:ext uri="{BB962C8B-B14F-4D97-AF65-F5344CB8AC3E}">
        <p14:creationId xmlns:p14="http://schemas.microsoft.com/office/powerpoint/2010/main" val="3375946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9394" name="Rectangle 3"/>
          <p:cNvSpPr>
            <a:spLocks noGrp="1" noChangeArrowheads="1"/>
          </p:cNvSpPr>
          <p:nvPr>
            <p:ph type="body" idx="1"/>
          </p:nvPr>
        </p:nvSpPr>
        <p:spPr bwMode="auto">
          <a:xfrm>
            <a:off x="487363" y="4400550"/>
            <a:ext cx="6502400" cy="4479925"/>
          </a:xfrm>
          <a:noFill/>
        </p:spPr>
        <p:txBody>
          <a:bodyPr wrap="square" numCol="1" anchor="t" anchorCtr="0" compatLnSpc="1">
            <a:prstTxWarp prst="textNoShape">
              <a:avLst/>
            </a:prstTxWarp>
            <a:normAutofit lnSpcReduction="10000"/>
          </a:bodyPr>
          <a:lstStyle/>
          <a:p>
            <a:pPr eaLnBrk="1" hangingPunct="1">
              <a:spcBef>
                <a:spcPts val="638"/>
              </a:spcBef>
            </a:pPr>
            <a:r>
              <a:rPr lang="es-AR" dirty="0" smtClean="0"/>
              <a:t>La iniciativa de "subsidios compasivos (CAL)" es una manera de acelerar el procesamiento de las reclamaciones del Seguro por Incapacidad del Seguro Social (SSDI) y de la Seguridad de Ingreso Suplementario (SSI) para postulantes cuyas condiciones médicas son tan graves que es obvio que cumplen con la definición de incapacidad del Seguro Social (SSA). No se trata de un programa individual de SSI y SSDI.</a:t>
            </a:r>
          </a:p>
          <a:p>
            <a:pPr eaLnBrk="1" hangingPunct="1">
              <a:spcBef>
                <a:spcPts val="638"/>
              </a:spcBef>
            </a:pPr>
            <a:r>
              <a:rPr lang="es-AR" dirty="0" smtClean="0"/>
              <a:t>Las condiciones de CAL constituyen una manera de identificar rápidamente las condiciones médicas que cumplen los requisitos de la "Lista de incapacidades" con una mínima cantidad de información. </a:t>
            </a:r>
          </a:p>
          <a:p>
            <a:pPr eaLnBrk="1" hangingPunct="1">
              <a:spcBef>
                <a:spcPts val="638"/>
              </a:spcBef>
            </a:pPr>
            <a:r>
              <a:rPr lang="es-AR" dirty="0" smtClean="0"/>
              <a:t>No hay ninguna solicitud o formulario especial que sea exclusivo para la iniciativa CAL. Las personas con una condición CAL siguen utilizando el proceso estándar del SSA en la presentación de las reclamaciones para recibir los beneficios de SSDI, SSI o SSDI y SSI combinados. El SSA acelerará las solicitudes de quienes posean una condición CAL. Las personas con condiciones CAL pueden obtener una decisión sobre sus reclamaciones en cuestión de semanas en lugar de meses o años. </a:t>
            </a:r>
          </a:p>
          <a:p>
            <a:pPr eaLnBrk="1" hangingPunct="1">
              <a:spcBef>
                <a:spcPts val="638"/>
              </a:spcBef>
            </a:pPr>
            <a:r>
              <a:rPr lang="es-AR" dirty="0" smtClean="0"/>
              <a:t>Las condiciones CAL se seleccionan usando información de las audiencias públicas de divulgación, los comentarios del SSA y de las comunidades, asesores de especialistas médicos y científicos de los Servicios de Determinación de Incapacidad y las investigaciones de los Institutos Nacionales de la Salud. Además, el SSA considera qué condiciones es más probable que cumplan con su definición actual de incapacidad. </a:t>
            </a:r>
          </a:p>
          <a:p>
            <a:pPr eaLnBrk="1" hangingPunct="1">
              <a:spcBef>
                <a:spcPts val="638"/>
              </a:spcBef>
            </a:pPr>
            <a:r>
              <a:rPr lang="en-US" dirty="0" smtClean="0">
                <a:solidFill>
                  <a:srgbClr val="231F20"/>
                </a:solidFill>
              </a:rPr>
              <a:t>Visite </a:t>
            </a:r>
            <a:r>
              <a:rPr lang="en-US" dirty="0" smtClean="0">
                <a:hlinkClick r:id="rId3"/>
              </a:rPr>
              <a:t>socialsecurity.gov/compassionateallowances</a:t>
            </a:r>
            <a:r>
              <a:rPr lang="es-AR" dirty="0" smtClean="0"/>
              <a:t> </a:t>
            </a:r>
            <a:r>
              <a:rPr lang="en-US" dirty="0" smtClean="0">
                <a:solidFill>
                  <a:srgbClr val="231F20"/>
                </a:solidFill>
              </a:rPr>
              <a:t>para ver la lista de condiciones CAL.</a:t>
            </a:r>
          </a:p>
          <a:p>
            <a:pPr eaLnBrk="1" hangingPunct="1">
              <a:spcBef>
                <a:spcPts val="638"/>
              </a:spcBef>
            </a:pPr>
            <a:r>
              <a:rPr lang="en-US" b="1" dirty="0" smtClean="0"/>
              <a:t>NOTA: </a:t>
            </a:r>
            <a:r>
              <a:rPr lang="es-AR" dirty="0" smtClean="0"/>
              <a:t>Los miembros del servicio militar también pueden obtener un procesamiento acelerado de las reclamaciones por incapacidad por parte del SSA. El proceso acelerado se usa para los miembros del servicio militar que adquirieron la incapacidad mientras estaban en servicio activo el 1 de octubre de 2001 o después de esa fecha. </a:t>
            </a:r>
            <a:endParaRPr lang="es-US" dirty="0" smtClean="0"/>
          </a:p>
          <a:p>
            <a:pPr eaLnBrk="1" hangingPunct="1">
              <a:spcBef>
                <a:spcPts val="638"/>
              </a:spcBef>
            </a:pPr>
            <a:endParaRPr lang="es-US" dirty="0" smtClean="0">
              <a:solidFill>
                <a:srgbClr val="231F20"/>
              </a:solidFill>
            </a:endParaRPr>
          </a:p>
          <a:p>
            <a:pPr eaLnBrk="1" hangingPunct="1">
              <a:spcBef>
                <a:spcPts val="638"/>
              </a:spcBef>
            </a:pPr>
            <a:endParaRPr lang="es-US" dirty="0" smtClean="0">
              <a:solidFill>
                <a:srgbClr val="231F20"/>
              </a:solidFill>
            </a:endParaRPr>
          </a:p>
        </p:txBody>
      </p:sp>
      <p:sp>
        <p:nvSpPr>
          <p:cNvPr id="59395"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0447347-901B-4ED7-8306-DE95A0E188A5}" type="slidenum">
              <a:rPr lang="en-US">
                <a:cs typeface="Arial" charset="0"/>
              </a:rPr>
              <a:pPr fontAlgn="base">
                <a:spcBef>
                  <a:spcPct val="0"/>
                </a:spcBef>
                <a:spcAft>
                  <a:spcPct val="0"/>
                </a:spcAft>
                <a:defRPr/>
              </a:pPr>
              <a:t>18</a:t>
            </a:fld>
            <a:endParaRPr lang="es-US" dirty="0">
              <a:cs typeface="Arial" charset="0"/>
            </a:endParaRPr>
          </a:p>
        </p:txBody>
      </p:sp>
    </p:spTree>
    <p:extLst>
      <p:ext uri="{BB962C8B-B14F-4D97-AF65-F5344CB8AC3E}">
        <p14:creationId xmlns:p14="http://schemas.microsoft.com/office/powerpoint/2010/main" val="1114943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2" name="Rectangle 3"/>
          <p:cNvSpPr>
            <a:spLocks noGrp="1" noChangeArrowheads="1"/>
          </p:cNvSpPr>
          <p:nvPr>
            <p:ph type="body" idx="1"/>
          </p:nvPr>
        </p:nvSpPr>
        <p:spPr bwMode="auto">
          <a:xfrm>
            <a:off x="609600" y="4560888"/>
            <a:ext cx="5973763" cy="4640262"/>
          </a:xfrm>
          <a:noFill/>
        </p:spPr>
        <p:txBody>
          <a:bodyPr wrap="square" numCol="1" anchor="t" anchorCtr="0" compatLnSpc="1">
            <a:prstTxWarp prst="textNoShape">
              <a:avLst/>
            </a:prstTxWarp>
          </a:bodyPr>
          <a:lstStyle/>
          <a:p>
            <a:pPr marL="3175" eaLnBrk="1" hangingPunct="1">
              <a:spcBef>
                <a:spcPts val="638"/>
              </a:spcBef>
            </a:pPr>
            <a:r>
              <a:rPr lang="en-US" dirty="0" smtClean="0">
                <a:solidFill>
                  <a:srgbClr val="231F20"/>
                </a:solidFill>
              </a:rPr>
              <a:t>El Seguro Social le enviará una carta cuando tome una decisión sobre su caso. Si se aprueba su solicitud, la carta indicará la cantidad de su beneficio y cuándo comenzarán los pagos. Si no se aprueba su solicitud, la carta explicará el porqué y le indicará cómo apelar la decisión si no está de acuerdo. Si no está de acuerdo con una decisión que se tomó sobre su reclamación, puede apelar. Los pasos que puede seguir, se explican en "El proceso de apelación"</a:t>
            </a:r>
            <a:r>
              <a:rPr lang="es-AR" dirty="0" smtClean="0"/>
              <a:t> </a:t>
            </a:r>
            <a:r>
              <a:rPr lang="en-US" dirty="0" smtClean="0">
                <a:solidFill>
                  <a:srgbClr val="231F20"/>
                </a:solidFill>
              </a:rPr>
              <a:t>(Publicación No. 05-10041), que está disponible en </a:t>
            </a:r>
            <a:r>
              <a:rPr lang="en-US" sz="1300" u="sng" dirty="0" smtClean="0">
                <a:hlinkClick r:id="rId3"/>
              </a:rPr>
              <a:t>ssa.gov/pubs/?topic=Disability</a:t>
            </a:r>
            <a:r>
              <a:rPr lang="en-US" sz="1300" dirty="0" smtClean="0"/>
              <a:t>.</a:t>
            </a:r>
            <a:endParaRPr lang="es-US" dirty="0" smtClean="0">
              <a:solidFill>
                <a:srgbClr val="231F20"/>
              </a:solidFill>
            </a:endParaRPr>
          </a:p>
        </p:txBody>
      </p:sp>
      <p:sp>
        <p:nvSpPr>
          <p:cNvPr id="61443"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B7F6EF-CDCE-4A5D-B3E0-70823232B9C4}" type="slidenum">
              <a:rPr lang="en-US">
                <a:cs typeface="Arial" charset="0"/>
              </a:rPr>
              <a:pPr fontAlgn="base">
                <a:spcBef>
                  <a:spcPct val="0"/>
                </a:spcBef>
                <a:spcAft>
                  <a:spcPct val="0"/>
                </a:spcAft>
                <a:defRPr/>
              </a:pPr>
              <a:t>19</a:t>
            </a:fld>
            <a:endParaRPr lang="es-US" dirty="0">
              <a:cs typeface="Arial" charset="0"/>
            </a:endParaRPr>
          </a:p>
        </p:txBody>
      </p:sp>
    </p:spTree>
    <p:extLst>
      <p:ext uri="{BB962C8B-B14F-4D97-AF65-F5344CB8AC3E}">
        <p14:creationId xmlns:p14="http://schemas.microsoft.com/office/powerpoint/2010/main" val="982017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xfrm>
            <a:off x="650875" y="4560888"/>
            <a:ext cx="5932488" cy="4319587"/>
          </a:xfrm>
          <a:noFill/>
        </p:spPr>
        <p:txBody>
          <a:bodyPr wrap="square" numCol="1" anchor="t" anchorCtr="0" compatLnSpc="1">
            <a:prstTxWarp prst="textNoShape">
              <a:avLst/>
            </a:prstTxWarp>
          </a:bodyPr>
          <a:lstStyle/>
          <a:p>
            <a:pPr eaLnBrk="1" hangingPunct="1">
              <a:spcBef>
                <a:spcPts val="638"/>
              </a:spcBef>
            </a:pPr>
            <a:r>
              <a:rPr lang="es-AR" dirty="0" smtClean="0"/>
              <a:t>Esta sesión se centra en cuestiones relativas a las personas con incapacidades y le ayudará a</a:t>
            </a:r>
          </a:p>
          <a:p>
            <a:pPr marL="192088" lvl="1" indent="-192088" eaLnBrk="1" hangingPunct="1">
              <a:spcBef>
                <a:spcPts val="638"/>
              </a:spcBef>
            </a:pPr>
            <a:r>
              <a:rPr lang="es-AR" dirty="0" smtClean="0"/>
              <a:t>Reconocer la elegibilidad para los programas del Seguro Social</a:t>
            </a:r>
          </a:p>
          <a:p>
            <a:pPr marL="192088" lvl="1" indent="-192088" eaLnBrk="1" hangingPunct="1">
              <a:spcBef>
                <a:spcPts val="638"/>
              </a:spcBef>
            </a:pPr>
            <a:r>
              <a:rPr lang="es-AR" dirty="0" smtClean="0"/>
              <a:t>Resumir la elegibilidad y la inscripción en Medicare </a:t>
            </a:r>
          </a:p>
          <a:p>
            <a:pPr marL="192088" lvl="1" indent="-192088" eaLnBrk="1" hangingPunct="1">
              <a:spcBef>
                <a:spcPts val="638"/>
              </a:spcBef>
            </a:pPr>
            <a:r>
              <a:rPr lang="es-AR" dirty="0" smtClean="0"/>
              <a:t>Describir las opciones de planes Medicare para personas con incapacidades </a:t>
            </a:r>
            <a:endParaRPr lang="es-US" dirty="0" smtClean="0">
              <a:cs typeface="Arial" charset="0"/>
            </a:endParaRPr>
          </a:p>
          <a:p>
            <a:pPr marL="192088" lvl="1" indent="-192088" eaLnBrk="1" hangingPunct="1">
              <a:spcBef>
                <a:spcPts val="638"/>
              </a:spcBef>
            </a:pPr>
            <a:r>
              <a:rPr lang="es-AR" dirty="0" smtClean="0"/>
              <a:t>Explicar Medicaid y otros programas para las personas con ingresos y recursos limitados </a:t>
            </a:r>
          </a:p>
          <a:p>
            <a:pPr marL="192088" lvl="1" indent="-192088" eaLnBrk="1" hangingPunct="1">
              <a:spcBef>
                <a:spcPts val="638"/>
              </a:spcBef>
            </a:pPr>
            <a:r>
              <a:rPr lang="es-AR" dirty="0" smtClean="0"/>
              <a:t>Saber en qué lugar obtener más información</a:t>
            </a:r>
          </a:p>
        </p:txBody>
      </p:sp>
      <p:sp>
        <p:nvSpPr>
          <p:cNvPr id="26627"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5EFE93-5E21-4010-BD88-CCDC45010C72}" type="slidenum">
              <a:rPr lang="en-US">
                <a:solidFill>
                  <a:srgbClr val="000000"/>
                </a:solidFill>
                <a:cs typeface="Arial" charset="0"/>
              </a:rPr>
              <a:pPr fontAlgn="base">
                <a:spcBef>
                  <a:spcPct val="0"/>
                </a:spcBef>
                <a:spcAft>
                  <a:spcPct val="0"/>
                </a:spcAft>
                <a:defRPr/>
              </a:pPr>
              <a:t>2</a:t>
            </a:fld>
            <a:endParaRPr lang="es-US" dirty="0">
              <a:solidFill>
                <a:srgbClr val="000000"/>
              </a:solidFill>
              <a:cs typeface="Arial" charset="0"/>
            </a:endParaRPr>
          </a:p>
        </p:txBody>
      </p:sp>
    </p:spTree>
    <p:extLst>
      <p:ext uri="{BB962C8B-B14F-4D97-AF65-F5344CB8AC3E}">
        <p14:creationId xmlns:p14="http://schemas.microsoft.com/office/powerpoint/2010/main" val="12171263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9571" name="Rectangle 3"/>
          <p:cNvSpPr>
            <a:spLocks noGrp="1" noChangeArrowheads="1"/>
          </p:cNvSpPr>
          <p:nvPr>
            <p:ph type="body" idx="1"/>
          </p:nvPr>
        </p:nvSpPr>
        <p:spPr bwMode="auto">
          <a:xfrm>
            <a:off x="650875" y="4400550"/>
            <a:ext cx="5932488" cy="4640263"/>
          </a:xfrm>
        </p:spPr>
        <p:txBody>
          <a:bodyPr wrap="square" numCol="1" anchor="t" anchorCtr="0" compatLnSpc="1">
            <a:prstTxWarp prst="textNoShape">
              <a:avLst/>
            </a:prstTxWarp>
            <a:noAutofit/>
          </a:bodyPr>
          <a:lstStyle/>
          <a:p>
            <a:pPr defTabSz="966612" eaLnBrk="1" fontAlgn="auto" hangingPunct="1">
              <a:spcBef>
                <a:spcPts val="634"/>
              </a:spcBef>
              <a:spcAft>
                <a:spcPts val="634"/>
              </a:spcAft>
              <a:defRPr/>
            </a:pPr>
            <a:r>
              <a:rPr lang="en-US" dirty="0">
                <a:solidFill>
                  <a:prstClr val="black"/>
                </a:solidFill>
              </a:rPr>
              <a:t>Aunque no tenga una incapacidad, probablemente planee recibir beneficios del Seguro Social algún día. Tal vez desee tener una cuenta "mi Seguro Social" para </a:t>
            </a:r>
          </a:p>
          <a:p>
            <a:pPr marL="193322" indent="-193322" eaLnBrk="1" fontAlgn="auto" hangingPunct="1">
              <a:spcBef>
                <a:spcPts val="0"/>
              </a:spcBef>
              <a:spcAft>
                <a:spcPts val="634"/>
              </a:spcAft>
              <a:buFont typeface="Wingdings" charset="2"/>
              <a:buChar char="§"/>
              <a:defRPr/>
            </a:pPr>
            <a:r>
              <a:rPr dirty="0" smtClean="0"/>
              <a:t>Realizar un seguimiento de sus ganancias, verificarlas todos los años</a:t>
            </a:r>
          </a:p>
          <a:p>
            <a:pPr marL="193322" indent="-193322" eaLnBrk="1" fontAlgn="auto" hangingPunct="1">
              <a:spcBef>
                <a:spcPts val="0"/>
              </a:spcBef>
              <a:spcAft>
                <a:spcPts val="634"/>
              </a:spcAft>
              <a:buFont typeface="Wingdings" charset="2"/>
              <a:buChar char="§"/>
              <a:defRPr/>
            </a:pPr>
            <a:r>
              <a:rPr dirty="0" smtClean="0"/>
              <a:t>Obtener un cálculo estimado de sus beneficios futuros si todavía está trabajando</a:t>
            </a:r>
          </a:p>
          <a:p>
            <a:pPr marL="193322" indent="-193322" eaLnBrk="1" fontAlgn="auto" hangingPunct="1">
              <a:spcBef>
                <a:spcPts val="0"/>
              </a:spcBef>
              <a:spcAft>
                <a:spcPts val="634"/>
              </a:spcAft>
              <a:buFont typeface="Wingdings" charset="2"/>
              <a:buChar char="§"/>
              <a:defRPr/>
            </a:pPr>
            <a:r>
              <a:rPr dirty="0" smtClean="0"/>
              <a:t>Obtener una carta que acredite sus beneficios si los está recibiendo actualmente </a:t>
            </a:r>
          </a:p>
          <a:p>
            <a:pPr marL="193322" indent="-193322" eaLnBrk="1" fontAlgn="auto" hangingPunct="1">
              <a:spcBef>
                <a:spcPts val="0"/>
              </a:spcBef>
              <a:spcAft>
                <a:spcPts val="634"/>
              </a:spcAft>
              <a:buFont typeface="Wingdings" charset="2"/>
              <a:buChar char="§"/>
              <a:defRPr/>
            </a:pPr>
            <a:r>
              <a:rPr dirty="0" smtClean="0"/>
              <a:t>Administrar sus beneficios</a:t>
            </a:r>
          </a:p>
          <a:p>
            <a:pPr marL="193322" indent="-193322" eaLnBrk="1" fontAlgn="auto" hangingPunct="1">
              <a:spcBef>
                <a:spcPts val="0"/>
              </a:spcBef>
              <a:spcAft>
                <a:spcPts val="634"/>
              </a:spcAft>
              <a:buFont typeface="Wingdings" charset="2"/>
              <a:buChar char="§"/>
              <a:defRPr/>
            </a:pPr>
            <a:r>
              <a:rPr dirty="0" smtClean="0"/>
              <a:t>Cambiar su dirección</a:t>
            </a:r>
          </a:p>
          <a:p>
            <a:pPr marL="193322" indent="-193322" eaLnBrk="1" fontAlgn="auto" hangingPunct="1">
              <a:spcBef>
                <a:spcPts val="0"/>
              </a:spcBef>
              <a:spcAft>
                <a:spcPts val="634"/>
              </a:spcAft>
              <a:buFont typeface="Wingdings" charset="2"/>
              <a:buChar char="§"/>
              <a:defRPr/>
            </a:pPr>
            <a:r>
              <a:rPr dirty="0" smtClean="0"/>
              <a:t>Iniciar o cambiar su depósito directo</a:t>
            </a:r>
          </a:p>
          <a:p>
            <a:pPr marL="193322" indent="-193322" eaLnBrk="1" fontAlgn="auto" hangingPunct="1">
              <a:spcBef>
                <a:spcPts val="0"/>
              </a:spcBef>
              <a:spcAft>
                <a:spcPts val="634"/>
              </a:spcAft>
              <a:buFont typeface="Wingdings" charset="2"/>
              <a:buChar char="§"/>
              <a:defRPr/>
            </a:pPr>
            <a:r>
              <a:rPr dirty="0" smtClean="0"/>
              <a:t>Obtener una sustitución de los formularios impositivos SSA-1099 (ingresos del Seguro Social) o SSA-1042S (ingresos del Seguro Social para no ciudadanos)</a:t>
            </a:r>
            <a:endParaRPr lang="es-US" dirty="0">
              <a:solidFill>
                <a:prstClr val="black"/>
              </a:solidFill>
              <a:cs typeface="Arial" charset="0"/>
            </a:endParaRPr>
          </a:p>
          <a:p>
            <a:pPr eaLnBrk="1" fontAlgn="auto" hangingPunct="1">
              <a:spcBef>
                <a:spcPts val="0"/>
              </a:spcBef>
              <a:spcAft>
                <a:spcPts val="634"/>
              </a:spcAft>
              <a:defRPr/>
            </a:pPr>
            <a:r>
              <a:rPr dirty="0" smtClean="0"/>
              <a:t>Además el Seguro Social también tiene una hoja de datos para ayudarlo a usted o a otros a crear una cuenta en </a:t>
            </a:r>
            <a:r>
              <a:rPr lang="en-US" dirty="0" smtClean="0">
                <a:hlinkClick r:id="rId3"/>
              </a:rPr>
              <a:t>ssa.gov/pubs/EN-05-10540.pdf</a:t>
            </a:r>
            <a:r>
              <a:rPr dirty="0" smtClean="0"/>
              <a:t>.</a:t>
            </a:r>
            <a:endParaRPr lang="es-US" dirty="0" smtClean="0"/>
          </a:p>
          <a:p>
            <a:pPr eaLnBrk="1" fontAlgn="auto" hangingPunct="1">
              <a:spcBef>
                <a:spcPts val="0"/>
              </a:spcBef>
              <a:spcAft>
                <a:spcPts val="634"/>
              </a:spcAft>
              <a:defRPr/>
            </a:pPr>
            <a:endParaRPr lang="es-US" dirty="0"/>
          </a:p>
        </p:txBody>
      </p:sp>
      <p:sp>
        <p:nvSpPr>
          <p:cNvPr id="63491"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866480A-C3F5-4BB0-83BD-2FDDD5C9E4F6}" type="slidenum">
              <a:rPr lang="en-US">
                <a:cs typeface="Arial" charset="0"/>
              </a:rPr>
              <a:pPr fontAlgn="base">
                <a:spcBef>
                  <a:spcPct val="0"/>
                </a:spcBef>
                <a:spcAft>
                  <a:spcPct val="0"/>
                </a:spcAft>
                <a:defRPr/>
              </a:pPr>
              <a:t>20</a:t>
            </a:fld>
            <a:endParaRPr lang="es-US" dirty="0">
              <a:cs typeface="Arial" charset="0"/>
            </a:endParaRPr>
          </a:p>
        </p:txBody>
      </p:sp>
    </p:spTree>
    <p:extLst>
      <p:ext uri="{BB962C8B-B14F-4D97-AF65-F5344CB8AC3E}">
        <p14:creationId xmlns:p14="http://schemas.microsoft.com/office/powerpoint/2010/main" val="2322858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406400" y="4400550"/>
            <a:ext cx="6673850" cy="4286250"/>
          </a:xfrm>
        </p:spPr>
        <p:txBody>
          <a:bodyPr>
            <a:normAutofit fontScale="92500" lnSpcReduction="20000"/>
          </a:bodyPr>
          <a:lstStyle/>
          <a:p>
            <a:pPr eaLnBrk="1" fontAlgn="auto" hangingPunct="1">
              <a:spcBef>
                <a:spcPts val="634"/>
              </a:spcBef>
              <a:spcAft>
                <a:spcPts val="0"/>
              </a:spcAft>
              <a:defRPr/>
            </a:pPr>
            <a:r>
              <a:rPr lang="en-US" sz="1100" dirty="0"/>
              <a:t>Compruebe su conocimiento: pregunta 1</a:t>
            </a:r>
          </a:p>
          <a:p>
            <a:pPr eaLnBrk="1" fontAlgn="auto" hangingPunct="1">
              <a:spcBef>
                <a:spcPts val="634"/>
              </a:spcBef>
              <a:spcAft>
                <a:spcPts val="0"/>
              </a:spcAft>
              <a:defRPr/>
            </a:pPr>
            <a:r>
              <a:rPr lang="en-US" sz="1100" dirty="0"/>
              <a:t>Anne tiene 25 años y ha padecido una incapacidad grave desde su nacimiento. Nunca trabajó a causa de su incapacidad, que cumple con la definición y los criterios del Seguro Social (SSA). ¿Para qué tipo de beneficio(s) del SSA podría ser elegible Anne?</a:t>
            </a:r>
          </a:p>
          <a:p>
            <a:pPr marL="193322" indent="-193322" eaLnBrk="1" fontAlgn="auto" hangingPunct="1">
              <a:spcBef>
                <a:spcPts val="634"/>
              </a:spcBef>
              <a:spcAft>
                <a:spcPts val="0"/>
              </a:spcAft>
              <a:buFont typeface="+mj-lt"/>
              <a:buAutoNum type="alphaLcPeriod"/>
              <a:defRPr/>
            </a:pPr>
            <a:r>
              <a:rPr lang="en-US" sz="1100" dirty="0"/>
              <a:t>Seguro por Incapacidad del Seguro Social (SSDI)</a:t>
            </a:r>
          </a:p>
          <a:p>
            <a:pPr marL="193322" indent="-193322" eaLnBrk="1" fontAlgn="auto" hangingPunct="1">
              <a:spcBef>
                <a:spcPts val="634"/>
              </a:spcBef>
              <a:spcAft>
                <a:spcPts val="0"/>
              </a:spcAft>
              <a:buFont typeface="+mj-lt"/>
              <a:buAutoNum type="alphaLcPeriod"/>
              <a:defRPr/>
            </a:pPr>
            <a:r>
              <a:rPr lang="en-US" sz="1100" dirty="0"/>
              <a:t>Seguridad de Ingreso Suplementario (SSI)</a:t>
            </a:r>
          </a:p>
          <a:p>
            <a:pPr marL="193322" indent="-193322" eaLnBrk="1" fontAlgn="auto" hangingPunct="1">
              <a:spcBef>
                <a:spcPts val="634"/>
              </a:spcBef>
              <a:spcAft>
                <a:spcPts val="0"/>
              </a:spcAft>
              <a:buFont typeface="+mj-lt"/>
              <a:buAutoNum type="alphaLcPeriod"/>
              <a:defRPr/>
            </a:pPr>
            <a:r>
              <a:rPr lang="en-US" sz="1100" dirty="0"/>
              <a:t>Tanto SSDI como SSI</a:t>
            </a:r>
          </a:p>
          <a:p>
            <a:pPr marL="193322" indent="-193322" eaLnBrk="1" fontAlgn="auto" hangingPunct="1">
              <a:spcBef>
                <a:spcPts val="634"/>
              </a:spcBef>
              <a:spcAft>
                <a:spcPts val="0"/>
              </a:spcAft>
              <a:buFont typeface="+mj-lt"/>
              <a:buAutoNum type="alphaLcPeriod"/>
              <a:defRPr/>
            </a:pPr>
            <a:r>
              <a:rPr lang="en-US" sz="1100" dirty="0"/>
              <a:t>Ni SSDI ni SSI </a:t>
            </a:r>
          </a:p>
          <a:p>
            <a:pPr eaLnBrk="1" fontAlgn="auto" hangingPunct="1">
              <a:spcBef>
                <a:spcPts val="634"/>
              </a:spcBef>
              <a:spcAft>
                <a:spcPts val="0"/>
              </a:spcAft>
              <a:defRPr/>
            </a:pPr>
            <a:r>
              <a:rPr lang="en-US" sz="1100" b="1" dirty="0"/>
              <a:t>Respuesta: c. Tanto SSDI como SSI. </a:t>
            </a:r>
          </a:p>
          <a:p>
            <a:pPr eaLnBrk="1" fontAlgn="auto" hangingPunct="1">
              <a:spcBef>
                <a:spcPts val="634"/>
              </a:spcBef>
              <a:spcAft>
                <a:spcPts val="0"/>
              </a:spcAft>
              <a:defRPr/>
            </a:pPr>
            <a:r>
              <a:rPr lang="en-US" sz="1100" dirty="0"/>
              <a:t>El programa SSDI presta beneficios a adultos que tienen una incapacidad que comenzó antes de que cumplieran 22. Consideremos este beneficio de SSDI como un beneficio de "hijo/a" porque se paga sobre el expediente de ganancias del Seguro Social de uno de los padres. </a:t>
            </a:r>
          </a:p>
          <a:p>
            <a:pPr eaLnBrk="1" fontAlgn="auto" hangingPunct="1">
              <a:spcBef>
                <a:spcPts val="634"/>
              </a:spcBef>
              <a:spcAft>
                <a:spcPts val="0"/>
              </a:spcAft>
              <a:defRPr/>
            </a:pPr>
            <a:r>
              <a:rPr lang="en-US" sz="1100" dirty="0"/>
              <a:t>Para que un adulto incapacitado tenga derecho a este beneficio por "hijo/a", uno de sus padres: </a:t>
            </a:r>
          </a:p>
          <a:p>
            <a:pPr marL="181219" indent="-181219" eaLnBrk="1" fontAlgn="auto" hangingPunct="1">
              <a:spcBef>
                <a:spcPts val="634"/>
              </a:spcBef>
              <a:spcAft>
                <a:spcPts val="0"/>
              </a:spcAft>
              <a:buFont typeface="Wingdings" panose="05000000000000000000" pitchFamily="2" charset="2"/>
              <a:buChar char="§"/>
              <a:defRPr/>
            </a:pPr>
            <a:r>
              <a:rPr lang="en-US" sz="1100" dirty="0"/>
              <a:t>Debe recibir beneficios por incapacidad o jubilación del Seguro Social, o </a:t>
            </a:r>
          </a:p>
          <a:p>
            <a:pPr marL="193322" indent="-193322" eaLnBrk="1" fontAlgn="auto" hangingPunct="1">
              <a:spcBef>
                <a:spcPts val="634"/>
              </a:spcBef>
              <a:spcAft>
                <a:spcPts val="0"/>
              </a:spcAft>
              <a:buFont typeface="Wingdings" panose="05000000000000000000" pitchFamily="2" charset="2"/>
              <a:buChar char="§"/>
              <a:defRPr/>
            </a:pPr>
            <a:r>
              <a:rPr lang="en-US" sz="1100" dirty="0"/>
              <a:t>Debe haber fallecido y trabajado el tiempo suficiente con el Seguro Social. </a:t>
            </a:r>
          </a:p>
          <a:p>
            <a:pPr eaLnBrk="1" fontAlgn="auto" hangingPunct="1">
              <a:spcBef>
                <a:spcPts val="634"/>
              </a:spcBef>
              <a:spcAft>
                <a:spcPts val="0"/>
              </a:spcAft>
              <a:defRPr/>
            </a:pPr>
            <a:r>
              <a:rPr lang="en-US" sz="1100" dirty="0"/>
              <a:t>Estos beneficios también se pagan a un adulto que recibió beneficios para dependientes por el expediente de ganancias del Seguro Social de uno de los padres antes de los 18 años, si su prestación se desactivó a los 18. El SSA toma la decisión de incapacidad utilizando las normas de incapacidad para adultos. Los beneficios de SSDI por "hijo/a" adulto/a desactivado/a continúan mientras la persona continúe con la incapacidad. Un hijo/a no tiene necesidad de haber trabajado para obtener estos beneficios. </a:t>
            </a:r>
          </a:p>
          <a:p>
            <a:pPr eaLnBrk="1" fontAlgn="auto" hangingPunct="1">
              <a:spcBef>
                <a:spcPts val="634"/>
              </a:spcBef>
              <a:spcAft>
                <a:spcPts val="0"/>
              </a:spcAft>
              <a:defRPr/>
            </a:pPr>
            <a:r>
              <a:rPr lang="en-US" sz="1100" dirty="0"/>
              <a:t>A los fines de la incapacidad en el programa de SSI, un hijo/a se convierte en adulto a los 18, y se utilizan diferentes normas médicas y no médicas en la decisión de otorgar pagos por incapacidad a un adulto a través de SSI. El SSA tiene en cuenta </a:t>
            </a:r>
            <a:r>
              <a:rPr lang="en-US" sz="1100" dirty="0" smtClean="0"/>
              <a:t>sólo </a:t>
            </a:r>
            <a:r>
              <a:rPr lang="en-US" sz="1100" dirty="0"/>
              <a:t>los ingresos y recursos del adulto. El SSA también usa las normas de incapacidad para adultos cuando decide si un adulto está incapacitado. </a:t>
            </a:r>
          </a:p>
          <a:p>
            <a:pPr eaLnBrk="1" fontAlgn="auto" hangingPunct="1">
              <a:spcBef>
                <a:spcPts val="634"/>
              </a:spcBef>
              <a:spcAft>
                <a:spcPts val="0"/>
              </a:spcAft>
              <a:defRPr/>
            </a:pPr>
            <a:endParaRPr lang="es-US" sz="1100" dirty="0"/>
          </a:p>
          <a:p>
            <a:pPr eaLnBrk="1" fontAlgn="auto" hangingPunct="1">
              <a:spcBef>
                <a:spcPts val="0"/>
              </a:spcBef>
              <a:spcAft>
                <a:spcPts val="0"/>
              </a:spcAft>
              <a:defRPr/>
            </a:pPr>
            <a:endParaRPr lang="es-US" sz="1100" dirty="0"/>
          </a:p>
          <a:p>
            <a:pPr eaLnBrk="1" fontAlgn="auto" hangingPunct="1">
              <a:spcBef>
                <a:spcPts val="634"/>
              </a:spcBef>
              <a:spcAft>
                <a:spcPts val="0"/>
              </a:spcAft>
              <a:defRPr/>
            </a:pPr>
            <a:endParaRPr lang="es-US" sz="1100" dirty="0"/>
          </a:p>
        </p:txBody>
      </p:sp>
      <p:sp>
        <p:nvSpPr>
          <p:cNvPr id="65539"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57264-757B-4348-86B0-4FC9898595A1}" type="slidenum">
              <a:rPr lang="en-US">
                <a:solidFill>
                  <a:srgbClr val="000000"/>
                </a:solidFill>
                <a:cs typeface="Arial" charset="0"/>
              </a:rPr>
              <a:pPr fontAlgn="base">
                <a:spcBef>
                  <a:spcPct val="0"/>
                </a:spcBef>
                <a:spcAft>
                  <a:spcPct val="0"/>
                </a:spcAft>
                <a:defRPr/>
              </a:pPr>
              <a:t>21</a:t>
            </a:fld>
            <a:endParaRPr lang="es-US" dirty="0">
              <a:solidFill>
                <a:srgbClr val="000000"/>
              </a:solidFill>
              <a:cs typeface="Arial" charset="0"/>
            </a:endParaRPr>
          </a:p>
        </p:txBody>
      </p:sp>
    </p:spTree>
    <p:extLst>
      <p:ext uri="{BB962C8B-B14F-4D97-AF65-F5344CB8AC3E}">
        <p14:creationId xmlns:p14="http://schemas.microsoft.com/office/powerpoint/2010/main" val="26216265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893763" y="4560888"/>
            <a:ext cx="5446712" cy="4319587"/>
          </a:xfrm>
        </p:spPr>
        <p:txBody>
          <a:bodyPr/>
          <a:lstStyle/>
          <a:p>
            <a:pPr eaLnBrk="1" fontAlgn="auto" hangingPunct="1">
              <a:spcBef>
                <a:spcPts val="634"/>
              </a:spcBef>
              <a:spcAft>
                <a:spcPts val="0"/>
              </a:spcAft>
              <a:defRPr/>
            </a:pPr>
            <a:r>
              <a:rPr dirty="0" smtClean="0"/>
              <a:t>La Lección 2, "Medicare para personas con incapacidades", explica el programa Medicare, que incluye</a:t>
            </a:r>
          </a:p>
          <a:p>
            <a:pPr marL="193300" indent="-193300" eaLnBrk="1" fontAlgn="auto" hangingPunct="1">
              <a:spcBef>
                <a:spcPts val="634"/>
              </a:spcBef>
              <a:spcAft>
                <a:spcPts val="0"/>
              </a:spcAft>
              <a:buFont typeface="Wingdings" pitchFamily="2" charset="2"/>
              <a:buChar char="§"/>
              <a:defRPr/>
            </a:pPr>
            <a:r>
              <a:rPr dirty="0" smtClean="0"/>
              <a:t>¿Qué es Medicare?</a:t>
            </a:r>
          </a:p>
          <a:p>
            <a:pPr marL="193300" indent="-193300" eaLnBrk="1" fontAlgn="auto" hangingPunct="1">
              <a:spcBef>
                <a:spcPts val="634"/>
              </a:spcBef>
              <a:spcAft>
                <a:spcPts val="0"/>
              </a:spcAft>
              <a:buFont typeface="Wingdings" pitchFamily="2" charset="2"/>
              <a:buChar char="§"/>
              <a:defRPr/>
            </a:pPr>
            <a:r>
              <a:rPr dirty="0" smtClean="0"/>
              <a:t>¿Quién reúne los requisitos?</a:t>
            </a:r>
          </a:p>
          <a:p>
            <a:pPr marL="193300" indent="-193300" eaLnBrk="1" fontAlgn="auto" hangingPunct="1">
              <a:spcBef>
                <a:spcPts val="634"/>
              </a:spcBef>
              <a:spcAft>
                <a:spcPts val="0"/>
              </a:spcAft>
              <a:buFont typeface="Wingdings" pitchFamily="2" charset="2"/>
              <a:buChar char="§"/>
              <a:defRPr/>
            </a:pPr>
            <a:r>
              <a:rPr dirty="0" smtClean="0"/>
              <a:t>Cómo inscribirse</a:t>
            </a:r>
          </a:p>
        </p:txBody>
      </p:sp>
      <p:sp>
        <p:nvSpPr>
          <p:cNvPr id="67587"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501B79-E5DC-4F96-8D6E-2DECEC5B4821}" type="slidenum">
              <a:rPr lang="en-US">
                <a:solidFill>
                  <a:srgbClr val="000000"/>
                </a:solidFill>
                <a:cs typeface="Arial" charset="0"/>
              </a:rPr>
              <a:pPr fontAlgn="base">
                <a:spcBef>
                  <a:spcPct val="0"/>
                </a:spcBef>
                <a:spcAft>
                  <a:spcPct val="0"/>
                </a:spcAft>
                <a:defRPr/>
              </a:pPr>
              <a:t>22</a:t>
            </a:fld>
            <a:endParaRPr lang="es-US" dirty="0">
              <a:solidFill>
                <a:srgbClr val="000000"/>
              </a:solidFill>
              <a:cs typeface="Arial" charset="0"/>
            </a:endParaRPr>
          </a:p>
        </p:txBody>
      </p:sp>
    </p:spTree>
    <p:extLst>
      <p:ext uri="{BB962C8B-B14F-4D97-AF65-F5344CB8AC3E}">
        <p14:creationId xmlns:p14="http://schemas.microsoft.com/office/powerpoint/2010/main" val="13412352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9634" name="Rectangle 3"/>
          <p:cNvSpPr>
            <a:spLocks noGrp="1" noChangeArrowheads="1"/>
          </p:cNvSpPr>
          <p:nvPr>
            <p:ph type="body" idx="1"/>
          </p:nvPr>
        </p:nvSpPr>
        <p:spPr bwMode="auto">
          <a:xfrm>
            <a:off x="731838" y="4560888"/>
            <a:ext cx="5851525" cy="4400550"/>
          </a:xfrm>
          <a:noFill/>
        </p:spPr>
        <p:txBody>
          <a:bodyPr wrap="square" numCol="1" anchor="t" anchorCtr="0" compatLnSpc="1">
            <a:prstTxWarp prst="textNoShape">
              <a:avLst/>
            </a:prstTxWarp>
          </a:bodyPr>
          <a:lstStyle/>
          <a:p>
            <a:pPr eaLnBrk="1" hangingPunct="1">
              <a:spcBef>
                <a:spcPts val="638"/>
              </a:spcBef>
            </a:pPr>
            <a:r>
              <a:rPr lang="es-AR" dirty="0" smtClean="0"/>
              <a:t>Medicare es un seguro médico para 3 grupos de personas</a:t>
            </a:r>
          </a:p>
          <a:p>
            <a:pPr marL="192088" lvl="1" indent="-192088" eaLnBrk="1" hangingPunct="1">
              <a:spcBef>
                <a:spcPts val="638"/>
              </a:spcBef>
            </a:pPr>
            <a:r>
              <a:rPr lang="es-AR" dirty="0" smtClean="0"/>
              <a:t>Personas de 65 años o más.</a:t>
            </a:r>
            <a:endParaRPr lang="es-US" dirty="0" smtClean="0"/>
          </a:p>
          <a:p>
            <a:pPr marL="192088" lvl="1" indent="-192088" eaLnBrk="1" hangingPunct="1">
              <a:spcBef>
                <a:spcPts val="638"/>
              </a:spcBef>
            </a:pPr>
            <a:r>
              <a:rPr lang="es-AR" dirty="0" smtClean="0"/>
              <a:t>Personas de cualquier edad que tienen Enfermedad Renal en Etapa Terminal (insuficiencia renal permanente que requiere diálisis o trasplante).</a:t>
            </a:r>
            <a:endParaRPr lang="es-US" dirty="0" smtClean="0"/>
          </a:p>
          <a:p>
            <a:pPr marL="192088" lvl="1" indent="-192088" eaLnBrk="1" hangingPunct="1">
              <a:spcBef>
                <a:spcPts val="638"/>
              </a:spcBef>
            </a:pPr>
            <a:r>
              <a:rPr lang="es-AR" dirty="0" smtClean="0"/>
              <a:t>Personas menores de 65 con ciertas incapacidades que tienen derecho a los beneficios del Seguro por Incapacidad del Seguro Social o de la Junta de Retiro Ferroviario durante 24 meses. </a:t>
            </a:r>
          </a:p>
          <a:p>
            <a:pPr marL="385763" lvl="2" indent="-192088" eaLnBrk="1" hangingPunct="1">
              <a:spcBef>
                <a:spcPts val="638"/>
              </a:spcBef>
            </a:pPr>
            <a:r>
              <a:rPr lang="es-AR" dirty="0" smtClean="0"/>
              <a:t>El período de espera de 24 meses de Medicare no se aplica a personas incapacitadas con esclerosis lateral amiotrófica (ALS), conocida como enfermedad de Lou Gehrig Las personas con ALS obtienen Medicare el primer mes en que tienen derecho a los beneficios por incapacidad. </a:t>
            </a:r>
            <a:endParaRPr lang="es-US" dirty="0" smtClean="0"/>
          </a:p>
        </p:txBody>
      </p:sp>
      <p:sp>
        <p:nvSpPr>
          <p:cNvPr id="69635"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C4019EF-94DC-477C-86C9-1188EC1836BE}" type="slidenum">
              <a:rPr lang="en-US">
                <a:cs typeface="Arial" charset="0"/>
              </a:rPr>
              <a:pPr fontAlgn="base">
                <a:spcBef>
                  <a:spcPct val="0"/>
                </a:spcBef>
                <a:spcAft>
                  <a:spcPct val="0"/>
                </a:spcAft>
                <a:defRPr/>
              </a:pPr>
              <a:t>23</a:t>
            </a:fld>
            <a:endParaRPr lang="es-US" dirty="0">
              <a:cs typeface="Arial" charset="0"/>
            </a:endParaRPr>
          </a:p>
        </p:txBody>
      </p:sp>
    </p:spTree>
    <p:extLst>
      <p:ext uri="{BB962C8B-B14F-4D97-AF65-F5344CB8AC3E}">
        <p14:creationId xmlns:p14="http://schemas.microsoft.com/office/powerpoint/2010/main" val="5629409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descr="Chart information included in speakers' notes."/>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31838" y="4560888"/>
            <a:ext cx="5851525" cy="4395787"/>
          </a:xfrm>
        </p:spPr>
        <p:txBody>
          <a:bodyPr/>
          <a:lstStyle/>
          <a:p>
            <a:pPr eaLnBrk="1" fontAlgn="auto" hangingPunct="1">
              <a:spcBef>
                <a:spcPts val="634"/>
              </a:spcBef>
              <a:spcAft>
                <a:spcPts val="0"/>
              </a:spcAft>
              <a:defRPr/>
            </a:pPr>
            <a:r>
              <a:rPr dirty="0" smtClean="0"/>
              <a:t>Medicare cubre muchos tipos de servicios y cuenta con opciones sobre cómo recibir su cobertura de Medicare. Medicare tiene 4 partes:</a:t>
            </a:r>
          </a:p>
          <a:p>
            <a:pPr marL="193300" indent="-193300" eaLnBrk="1" fontAlgn="auto" hangingPunct="1">
              <a:spcBef>
                <a:spcPts val="634"/>
              </a:spcBef>
              <a:spcAft>
                <a:spcPts val="0"/>
              </a:spcAft>
              <a:buFont typeface="Wingdings" pitchFamily="2" charset="2"/>
              <a:buChar char="§"/>
              <a:defRPr/>
            </a:pPr>
            <a:r>
              <a:rPr dirty="0" smtClean="0"/>
              <a:t>La </a:t>
            </a:r>
            <a:r>
              <a:rPr b="1" dirty="0" smtClean="0"/>
              <a:t>Parte A (Seguro de Hospital)</a:t>
            </a:r>
            <a:r>
              <a:rPr dirty="0" smtClean="0"/>
              <a:t> ayuda a pagar las estadías del paciente internado, el cuidado en un Centro de enfermería especializada, el cuidado de la salud en el hogar, el cuidado de hospicio y la sangre. </a:t>
            </a:r>
          </a:p>
          <a:p>
            <a:pPr marL="193300" indent="-193300" eaLnBrk="1" fontAlgn="auto" hangingPunct="1">
              <a:spcBef>
                <a:spcPts val="634"/>
              </a:spcBef>
              <a:spcAft>
                <a:spcPts val="0"/>
              </a:spcAft>
              <a:buFont typeface="Wingdings" pitchFamily="2" charset="2"/>
              <a:buChar char="§"/>
              <a:defRPr/>
            </a:pPr>
            <a:r>
              <a:rPr dirty="0" smtClean="0"/>
              <a:t>La </a:t>
            </a:r>
            <a:r>
              <a:rPr b="1" dirty="0" smtClean="0"/>
              <a:t>Parte B (Seguro Médico)</a:t>
            </a:r>
            <a:r>
              <a:rPr dirty="0" smtClean="0"/>
              <a:t> ayuda a cubrir los servicios necesarios por razones médicas como las visitas médicas y el cuidado de paciente ambulatorio. Además, la Parte B cubre muchos servicios de prevención (incluidos exámenes de evaluación y vacunas), exámenes de diagnóstico, ciertas terapias y equipo médico duradero, como sillas de ruedas y andadores.</a:t>
            </a:r>
          </a:p>
          <a:p>
            <a:pPr marL="193300" indent="-193300" eaLnBrk="1" fontAlgn="auto" hangingPunct="1">
              <a:spcBef>
                <a:spcPts val="634"/>
              </a:spcBef>
              <a:spcAft>
                <a:spcPts val="0"/>
              </a:spcAft>
              <a:buFont typeface="Wingdings" pitchFamily="2" charset="2"/>
              <a:buChar char="§"/>
              <a:defRPr/>
            </a:pPr>
            <a:r>
              <a:rPr dirty="0" smtClean="0"/>
              <a:t>La </a:t>
            </a:r>
            <a:r>
              <a:rPr b="1" dirty="0" smtClean="0"/>
              <a:t>Parte C (Medicare Advantage [MA en inglés])</a:t>
            </a:r>
            <a:r>
              <a:rPr dirty="0" smtClean="0"/>
              <a:t> es otra forma de obtener sus beneficios de Medicare. Aquí se combinan las partes A y B y, a veces, la D (cobertura de medicamentos por receta). Los planes de MA los gestionan compañías de seguro privadas que aprueba Medicare. Estos planes deben cubrir los servicios necesarios por razones médicas. No obstante, los planes pueden cobrar copagos, coseguros o deducibles por estos servicios distintos de Medicare Original.</a:t>
            </a:r>
          </a:p>
          <a:p>
            <a:pPr marL="193300" indent="-193300" eaLnBrk="1" fontAlgn="auto" hangingPunct="1">
              <a:spcBef>
                <a:spcPts val="634"/>
              </a:spcBef>
              <a:spcAft>
                <a:spcPts val="0"/>
              </a:spcAft>
              <a:buFont typeface="Wingdings" pitchFamily="2" charset="2"/>
              <a:buChar char="§"/>
              <a:defRPr/>
            </a:pPr>
            <a:r>
              <a:rPr dirty="0" smtClean="0"/>
              <a:t>La </a:t>
            </a:r>
            <a:r>
              <a:rPr lang="en-US" b="1" dirty="0" smtClean="0"/>
              <a:t>Parte D (Cobertura Medicare para Recetas Médicas) </a:t>
            </a:r>
            <a:r>
              <a:rPr lang="en-US" dirty="0" smtClean="0">
                <a:solidFill>
                  <a:schemeClr val="dk1"/>
                </a:solidFill>
              </a:rPr>
              <a:t>ayuda a pagar las recetas médicas de pacientes ambulatorios y puede ayudar a disminuir los costos de medicamentos recetados y brindar protección frente a subas futuras de costos.</a:t>
            </a:r>
            <a:endParaRPr lang="es-US" dirty="0"/>
          </a:p>
        </p:txBody>
      </p:sp>
      <p:sp>
        <p:nvSpPr>
          <p:cNvPr id="716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D698112-41F7-45B6-939A-67E66165FA5C}" type="slidenum">
              <a:rPr lang="en-US">
                <a:cs typeface="Arial" charset="0"/>
              </a:rPr>
              <a:pPr fontAlgn="base">
                <a:spcBef>
                  <a:spcPct val="0"/>
                </a:spcBef>
                <a:spcAft>
                  <a:spcPct val="0"/>
                </a:spcAft>
                <a:defRPr/>
              </a:pPr>
              <a:t>24</a:t>
            </a:fld>
            <a:endParaRPr lang="es-US" dirty="0">
              <a:cs typeface="Arial" charset="0"/>
            </a:endParaRPr>
          </a:p>
        </p:txBody>
      </p:sp>
    </p:spTree>
    <p:extLst>
      <p:ext uri="{BB962C8B-B14F-4D97-AF65-F5344CB8AC3E}">
        <p14:creationId xmlns:p14="http://schemas.microsoft.com/office/powerpoint/2010/main" val="18859842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487363" y="4479925"/>
            <a:ext cx="6340475" cy="4641850"/>
          </a:xfrm>
        </p:spPr>
        <p:txBody>
          <a:bodyPr/>
          <a:lstStyle/>
          <a:p>
            <a:pPr marL="3355" indent="6712" eaLnBrk="1" fontAlgn="auto" hangingPunct="1">
              <a:spcBef>
                <a:spcPts val="634"/>
              </a:spcBef>
              <a:spcAft>
                <a:spcPts val="0"/>
              </a:spcAft>
              <a:defRPr/>
            </a:pPr>
            <a:r>
              <a:rPr dirty="0" smtClean="0"/>
              <a:t>Medicare también cubre 2 grupos adicionales:</a:t>
            </a:r>
          </a:p>
          <a:p>
            <a:pPr marL="193300" lvl="2" indent="-193300" eaLnBrk="1" fontAlgn="auto" hangingPunct="1">
              <a:spcBef>
                <a:spcPts val="634"/>
              </a:spcBef>
              <a:spcAft>
                <a:spcPts val="0"/>
              </a:spcAft>
              <a:buFont typeface="Wingdings" pitchFamily="2" charset="2"/>
              <a:buChar char="§"/>
              <a:defRPr/>
            </a:pPr>
            <a:r>
              <a:rPr dirty="0" smtClean="0"/>
              <a:t>Personas menores de 65 años con una incapacidad que han tenido derecho a los beneficios del Seguro Social (SSA) durante 24 meses.</a:t>
            </a:r>
          </a:p>
          <a:p>
            <a:pPr marL="193300" lvl="2" indent="-193300" eaLnBrk="1" fontAlgn="auto" hangingPunct="1">
              <a:spcBef>
                <a:spcPts val="634"/>
              </a:spcBef>
              <a:spcAft>
                <a:spcPts val="0"/>
              </a:spcAft>
              <a:buFont typeface="Wingdings" pitchFamily="2" charset="2"/>
              <a:buChar char="§"/>
              <a:defRPr/>
            </a:pPr>
            <a:r>
              <a:rPr dirty="0" smtClean="0"/>
              <a:t>Personas con Enfermedad Renal en Etapa </a:t>
            </a:r>
            <a:r>
              <a:rPr lang="en-US" dirty="0" smtClean="0"/>
              <a:t>Term</a:t>
            </a:r>
            <a:r>
              <a:rPr dirty="0" smtClean="0"/>
              <a:t>inal (ESRD) que cumplen requisitos de ingresos especiales para SSA. Las personas con ESRD no necesitan tener derecho a los beneficios del Seguro Social para cumplir los requisitos para Medicare. Sin embargo, si también tienen derecho a recibir beneficios por incapacidad, pueden calificar para ambos programas.</a:t>
            </a:r>
            <a:endParaRPr lang="es-US" dirty="0"/>
          </a:p>
          <a:p>
            <a:pPr marL="0" lvl="2" indent="0" eaLnBrk="1" fontAlgn="auto" hangingPunct="1">
              <a:spcBef>
                <a:spcPts val="634"/>
              </a:spcBef>
              <a:spcAft>
                <a:spcPts val="0"/>
              </a:spcAft>
              <a:buFont typeface="Arial" pitchFamily="34" charset="0"/>
              <a:buNone/>
              <a:defRPr/>
            </a:pPr>
            <a:r>
              <a:rPr dirty="0" smtClean="0"/>
              <a:t>En la mayoría de los casos, usted debe tener derecho a los beneficios por incapacidad durante 24 meses antes de que pueda comenzar Medicare. Puesto que existe un período de espera de 5 meses para el Seguro por Incapacidad del Seguro Social, lo antes que Medicare puede comenzar suele ser el trigésimo mes después de adquirir la incapacidad. Sin embargo, hay 2 excepciones: </a:t>
            </a:r>
          </a:p>
          <a:p>
            <a:pPr marL="193300" indent="-193300" eaLnBrk="1" fontAlgn="auto" hangingPunct="1">
              <a:spcBef>
                <a:spcPts val="634"/>
              </a:spcBef>
              <a:spcAft>
                <a:spcPts val="0"/>
              </a:spcAft>
              <a:buFont typeface="Wingdings" panose="05000000000000000000" pitchFamily="2" charset="2"/>
              <a:buChar char="§"/>
              <a:defRPr/>
            </a:pPr>
            <a:r>
              <a:rPr dirty="0" smtClean="0"/>
              <a:t>El período de espera de 5 meses para beneficios en efectivo no se aplica a personas que recibieron beneficios por incapacidad en la niñez o a ciertas personas que tenían derecho con anterioridad a los beneficios por incapacidad (en los últimos 5 años).</a:t>
            </a:r>
          </a:p>
          <a:p>
            <a:pPr marL="193300" lvl="2" indent="-193300" eaLnBrk="1" fontAlgn="auto" hangingPunct="1">
              <a:spcBef>
                <a:spcPts val="634"/>
              </a:spcBef>
              <a:spcAft>
                <a:spcPts val="0"/>
              </a:spcAft>
              <a:buFont typeface="Wingdings" panose="05000000000000000000" pitchFamily="2" charset="2"/>
              <a:buChar char="§"/>
              <a:defRPr/>
            </a:pPr>
            <a:r>
              <a:rPr dirty="0" smtClean="0"/>
              <a:t>El período de espera de 24 meses de Medicare no se aplica a personas incapacitadas con esclerosis lateral amiotrófica (ALS), conocida como enfermedad de Lou Gehrig Las personas con ALS obtienen Medicare el primer mes en que tienen derecho a los beneficios por incapacidad.</a:t>
            </a:r>
            <a:endParaRPr lang="es-US" dirty="0"/>
          </a:p>
        </p:txBody>
      </p:sp>
      <p:sp>
        <p:nvSpPr>
          <p:cNvPr id="73731"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0D83FE-D398-428F-9884-4D847C8A7906}" type="slidenum">
              <a:rPr lang="en-US">
                <a:cs typeface="Arial" charset="0"/>
              </a:rPr>
              <a:pPr fontAlgn="base">
                <a:spcBef>
                  <a:spcPct val="0"/>
                </a:spcBef>
                <a:spcAft>
                  <a:spcPct val="0"/>
                </a:spcAft>
                <a:defRPr/>
              </a:pPr>
              <a:t>25</a:t>
            </a:fld>
            <a:endParaRPr lang="es-US" dirty="0">
              <a:cs typeface="Arial" charset="0"/>
            </a:endParaRPr>
          </a:p>
        </p:txBody>
      </p:sp>
    </p:spTree>
    <p:extLst>
      <p:ext uri="{BB962C8B-B14F-4D97-AF65-F5344CB8AC3E}">
        <p14:creationId xmlns:p14="http://schemas.microsoft.com/office/powerpoint/2010/main" val="20423691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xfrm>
            <a:off x="325438" y="4400550"/>
            <a:ext cx="6745287" cy="4210050"/>
          </a:xfrm>
          <a:noFill/>
        </p:spPr>
        <p:txBody>
          <a:bodyPr wrap="square" numCol="1" anchor="t" anchorCtr="0" compatLnSpc="1">
            <a:prstTxWarp prst="textNoShape">
              <a:avLst/>
            </a:prstTxWarp>
            <a:normAutofit lnSpcReduction="10000"/>
          </a:bodyPr>
          <a:lstStyle/>
          <a:p>
            <a:pPr eaLnBrk="1" hangingPunct="1">
              <a:lnSpc>
                <a:spcPct val="90000"/>
              </a:lnSpc>
              <a:spcBef>
                <a:spcPts val="638"/>
              </a:spcBef>
            </a:pPr>
            <a:r>
              <a:rPr lang="es-AR" dirty="0" smtClean="0"/>
              <a:t>Automáticamente recibirá la Parte A y la Parte B después de obtener los beneficios por incapacidad del Seguro Social (SSA) o ciertos beneficios por incapacidad de la Junta de Retiro Ferroviario durante 24 meses. Si usted tiene esclerosis lateral amiotrófica (ALS), también conocida como enfermedad de Gehrig, recibirá automáticamente la Parte A y Parte B el mes en que comienzan los beneficios de su incapacidad. </a:t>
            </a:r>
          </a:p>
          <a:p>
            <a:pPr eaLnBrk="1" hangingPunct="1">
              <a:lnSpc>
                <a:spcPct val="90000"/>
              </a:lnSpc>
              <a:spcBef>
                <a:spcPts val="638"/>
              </a:spcBef>
            </a:pPr>
            <a:r>
              <a:rPr lang="es-AR" dirty="0" smtClean="0"/>
              <a:t>Obtendrá la tarjeta roja, blanca y azul de Medicare por correo postal, 3 meses antes de su vigésimo quinto mes de incapacidad. Si no desea tener la Parte B, siga las instrucciones que vienen con la tarjeta y devuélvala. Si conserva la tarjeta, conservará la Parte B y retendrá las primas de la Parte B. Llame a SSA al 1-800-772-1213 si no le llega la tarjeta.</a:t>
            </a:r>
          </a:p>
          <a:p>
            <a:pPr eaLnBrk="1" hangingPunct="1">
              <a:lnSpc>
                <a:spcPct val="90000"/>
              </a:lnSpc>
              <a:spcBef>
                <a:spcPts val="638"/>
              </a:spcBef>
            </a:pPr>
            <a:r>
              <a:rPr lang="es-AR" dirty="0" smtClean="0"/>
              <a:t>Si tiene cobertura del empleador o el sindicato mientras usted o su cónyuge (o miembro familiar si usted está incapacitado) siguen trabajando, sus derechos de inscripción a la Parte B pueden verse afectados. Debe contactarse con el administrador de beneficios del sindicato o del empleador para saber de qué manera funciona su seguro con Medicare y si lo beneficia demorar la inscripción en la Parte B. Algunas veces debe tener la Parte B si </a:t>
            </a:r>
          </a:p>
          <a:p>
            <a:pPr marL="171450" indent="-171450" eaLnBrk="1" hangingPunct="1">
              <a:lnSpc>
                <a:spcPct val="90000"/>
              </a:lnSpc>
              <a:spcBef>
                <a:spcPts val="638"/>
              </a:spcBef>
              <a:buFont typeface="Arial" panose="020B0604020202020204" pitchFamily="34" charset="0"/>
              <a:buChar char="•"/>
            </a:pPr>
            <a:r>
              <a:rPr lang="es-AR" dirty="0" smtClean="0"/>
              <a:t>Desea adquirir una póliza Medigap (Asegurador Suplementario de Medicare)</a:t>
            </a:r>
          </a:p>
          <a:p>
            <a:pPr marL="192088" lvl="1" indent="-192088" eaLnBrk="1" hangingPunct="1">
              <a:lnSpc>
                <a:spcPct val="90000"/>
              </a:lnSpc>
              <a:spcBef>
                <a:spcPts val="638"/>
              </a:spcBef>
            </a:pPr>
            <a:r>
              <a:rPr lang="es-AR" dirty="0" smtClean="0"/>
              <a:t>Desea inscribirse en un Plan Medicare Advantage</a:t>
            </a:r>
          </a:p>
          <a:p>
            <a:pPr marL="192088" lvl="1" indent="-192088" eaLnBrk="1" hangingPunct="1">
              <a:lnSpc>
                <a:spcPct val="90000"/>
              </a:lnSpc>
              <a:spcBef>
                <a:spcPts val="638"/>
              </a:spcBef>
            </a:pPr>
            <a:r>
              <a:rPr lang="es-AR" dirty="0" smtClean="0"/>
              <a:t>Usted es elegible para TRICARE</a:t>
            </a:r>
            <a:endParaRPr lang="es-US" dirty="0" smtClean="0"/>
          </a:p>
          <a:p>
            <a:pPr marL="192088" lvl="1" indent="-192088" eaLnBrk="1" hangingPunct="1">
              <a:lnSpc>
                <a:spcPct val="90000"/>
              </a:lnSpc>
              <a:spcBef>
                <a:spcPts val="638"/>
              </a:spcBef>
            </a:pPr>
            <a:r>
              <a:rPr lang="es-AR" dirty="0" smtClean="0"/>
              <a:t>La cobertura del empleador le exige a usted o a su cónyuge o miembro de la familia que lo tenga (hable con su administrador de beneficios del sindicato o empleador)</a:t>
            </a:r>
          </a:p>
          <a:p>
            <a:pPr eaLnBrk="1" hangingPunct="1">
              <a:lnSpc>
                <a:spcPct val="90000"/>
              </a:lnSpc>
              <a:spcBef>
                <a:spcPts val="638"/>
              </a:spcBef>
            </a:pPr>
            <a:r>
              <a:rPr lang="es-AR" dirty="0" smtClean="0"/>
              <a:t>Aunque actualmente no tome ningún medicamento recetado, debería considerar inscribirse en un plan Medicare para medicinas (Parte D). Si decide no hacerlo cuando es elegible por primera vez y no tiene otra cobertura de medicamentos por receta acreditable, o si no recibe ayuda adicional, es probable que deba pagar una multa por inscripción tardía si se registra más adelante.</a:t>
            </a:r>
          </a:p>
          <a:p>
            <a:pPr eaLnBrk="1" hangingPunct="1">
              <a:lnSpc>
                <a:spcPct val="90000"/>
              </a:lnSpc>
              <a:spcBef>
                <a:spcPts val="638"/>
              </a:spcBef>
            </a:pPr>
            <a:endParaRPr lang="es-US" dirty="0" smtClean="0"/>
          </a:p>
        </p:txBody>
      </p:sp>
      <p:sp>
        <p:nvSpPr>
          <p:cNvPr id="75779"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102DE1-54AE-4E71-8B0D-7E05C267ED21}" type="slidenum">
              <a:rPr lang="en-US">
                <a:cs typeface="Arial" charset="0"/>
              </a:rPr>
              <a:pPr fontAlgn="base">
                <a:spcBef>
                  <a:spcPct val="0"/>
                </a:spcBef>
                <a:spcAft>
                  <a:spcPct val="0"/>
                </a:spcAft>
                <a:defRPr/>
              </a:pPr>
              <a:t>26</a:t>
            </a:fld>
            <a:endParaRPr lang="es-US" dirty="0">
              <a:cs typeface="Arial" charset="0"/>
            </a:endParaRPr>
          </a:p>
        </p:txBody>
      </p:sp>
    </p:spTree>
    <p:extLst>
      <p:ext uri="{BB962C8B-B14F-4D97-AF65-F5344CB8AC3E}">
        <p14:creationId xmlns:p14="http://schemas.microsoft.com/office/powerpoint/2010/main" val="9204598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650875" y="4479925"/>
            <a:ext cx="6257925" cy="4960938"/>
          </a:xfrm>
        </p:spPr>
        <p:txBody>
          <a:bodyPr>
            <a:noAutofit/>
          </a:bodyPr>
          <a:lstStyle/>
          <a:p>
            <a:pPr eaLnBrk="1" fontAlgn="auto" hangingPunct="1">
              <a:spcBef>
                <a:spcPts val="634"/>
              </a:spcBef>
              <a:spcAft>
                <a:spcPts val="0"/>
              </a:spcAft>
              <a:defRPr/>
            </a:pPr>
            <a:r>
              <a:rPr dirty="0" smtClean="0"/>
              <a:t>En algunos casos, una determinación de incapacidad puede realizarse en función de un recurso de apelación, que le brinda una fecha de efectividad del derecho a recibir beneficios por incapacidad. En otros casos, si su solicitud no es procesada en tiempo y forma, puede tener derecho a una cobertura retroactiva de Medicare Parte A.</a:t>
            </a:r>
          </a:p>
          <a:p>
            <a:pPr eaLnBrk="1" fontAlgn="auto" hangingPunct="1">
              <a:spcBef>
                <a:spcPts val="634"/>
              </a:spcBef>
              <a:spcAft>
                <a:spcPts val="0"/>
              </a:spcAft>
              <a:defRPr/>
            </a:pPr>
            <a:r>
              <a:rPr dirty="0" smtClean="0"/>
              <a:t>En algunos casos, su derecho a Medicare puede ser retroactivo</a:t>
            </a:r>
          </a:p>
          <a:p>
            <a:pPr marL="181240" indent="-181240" eaLnBrk="1" fontAlgn="auto" hangingPunct="1">
              <a:spcBef>
                <a:spcPts val="634"/>
              </a:spcBef>
              <a:spcAft>
                <a:spcPts val="0"/>
              </a:spcAft>
              <a:buFont typeface="Wingdings" panose="05000000000000000000" pitchFamily="2" charset="2"/>
              <a:buChar char="§"/>
              <a:defRPr/>
            </a:pPr>
            <a:r>
              <a:rPr dirty="0" smtClean="0"/>
              <a:t>Si sus beneficios por incapacidad son retroactivos</a:t>
            </a:r>
          </a:p>
          <a:p>
            <a:pPr marL="181240" indent="-181240" eaLnBrk="1" fontAlgn="auto" hangingPunct="1">
              <a:spcBef>
                <a:spcPts val="634"/>
              </a:spcBef>
              <a:spcAft>
                <a:spcPts val="0"/>
              </a:spcAft>
              <a:buFont typeface="Wingdings" panose="05000000000000000000" pitchFamily="2" charset="2"/>
              <a:buChar char="§"/>
              <a:defRPr/>
            </a:pPr>
            <a:r>
              <a:rPr dirty="0" smtClean="0"/>
              <a:t>Su tarjeta Medicare mostrará la fecha de vigencia</a:t>
            </a:r>
          </a:p>
          <a:p>
            <a:pPr eaLnBrk="1" fontAlgn="auto" hangingPunct="1">
              <a:spcBef>
                <a:spcPts val="634"/>
              </a:spcBef>
              <a:spcAft>
                <a:spcPts val="0"/>
              </a:spcAft>
              <a:defRPr/>
            </a:pPr>
            <a:r>
              <a:rPr dirty="0" smtClean="0"/>
              <a:t>Si recibió servicios cubiertos por Medicare con anterioridad, puede solicitar que su proveedor envíe esas reclamaciones a Medicare. Los servicios deben haber sido recibidos después de la fecha de vigencia en su tarjeta Medicare.</a:t>
            </a:r>
            <a:r>
              <a:rPr lang="en-US" dirty="0" smtClean="0"/>
              <a:t>	</a:t>
            </a:r>
            <a:r>
              <a:rPr dirty="0" smtClean="0"/>
              <a:t> </a:t>
            </a:r>
          </a:p>
          <a:p>
            <a:pPr eaLnBrk="1" fontAlgn="auto" hangingPunct="1">
              <a:spcBef>
                <a:spcPts val="634"/>
              </a:spcBef>
              <a:spcAft>
                <a:spcPts val="0"/>
              </a:spcAft>
              <a:defRPr/>
            </a:pPr>
            <a:endParaRPr lang="es-US" dirty="0"/>
          </a:p>
        </p:txBody>
      </p:sp>
      <p:sp>
        <p:nvSpPr>
          <p:cNvPr id="778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CD08CD-0CC1-4AA3-BFA7-CA29E71EA626}" type="slidenum">
              <a:rPr lang="en-US">
                <a:cs typeface="Arial" charset="0"/>
              </a:rPr>
              <a:pPr fontAlgn="base">
                <a:spcBef>
                  <a:spcPct val="0"/>
                </a:spcBef>
                <a:spcAft>
                  <a:spcPct val="0"/>
                </a:spcAft>
                <a:defRPr/>
              </a:pPr>
              <a:t>27</a:t>
            </a:fld>
            <a:endParaRPr lang="es-US" dirty="0">
              <a:cs typeface="Arial" charset="0"/>
            </a:endParaRPr>
          </a:p>
        </p:txBody>
      </p:sp>
    </p:spTree>
    <p:extLst>
      <p:ext uri="{BB962C8B-B14F-4D97-AF65-F5344CB8AC3E}">
        <p14:creationId xmlns:p14="http://schemas.microsoft.com/office/powerpoint/2010/main" val="32475360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fontAlgn="auto" hangingPunct="1">
              <a:spcBef>
                <a:spcPts val="634"/>
              </a:spcBef>
              <a:spcAft>
                <a:spcPts val="0"/>
              </a:spcAft>
              <a:defRPr/>
            </a:pPr>
            <a:r>
              <a:rPr dirty="0" smtClean="0"/>
              <a:t>Recibirá esta información con su determinación:</a:t>
            </a:r>
          </a:p>
          <a:p>
            <a:pPr marL="193300" indent="-193300" eaLnBrk="1" fontAlgn="auto" hangingPunct="1">
              <a:spcBef>
                <a:spcPts val="634"/>
              </a:spcBef>
              <a:spcAft>
                <a:spcPts val="0"/>
              </a:spcAft>
              <a:buFont typeface="Wingdings" pitchFamily="2" charset="2"/>
              <a:buChar char="§"/>
              <a:defRPr/>
            </a:pPr>
            <a:r>
              <a:rPr dirty="0" smtClean="0"/>
              <a:t>La fecha de entrada en vigencia de su cobertura de la Parte A (el vigésimo quinto mes de obtener su derecho a recibir el beneficio por incapacidad)</a:t>
            </a:r>
          </a:p>
          <a:p>
            <a:pPr marL="193300" indent="-193300" eaLnBrk="1" fontAlgn="auto" hangingPunct="1">
              <a:spcBef>
                <a:spcPts val="634"/>
              </a:spcBef>
              <a:spcAft>
                <a:spcPts val="0"/>
              </a:spcAft>
              <a:buFont typeface="Wingdings" pitchFamily="2" charset="2"/>
              <a:buChar char="§"/>
              <a:defRPr/>
            </a:pPr>
            <a:r>
              <a:rPr dirty="0" smtClean="0"/>
              <a:t>La fecha de entrada en vigencia de su cobertura de la Parte B (mes de procesamiento) y la opción de elegir la cobertura de la Parte B a partir del vigésimo quinto mes de obtener su derecho a recibir el beneficio por incapacidad</a:t>
            </a:r>
          </a:p>
          <a:p>
            <a:pPr eaLnBrk="1" fontAlgn="auto" hangingPunct="1">
              <a:spcBef>
                <a:spcPts val="634"/>
              </a:spcBef>
              <a:spcAft>
                <a:spcPts val="0"/>
              </a:spcAft>
              <a:defRPr/>
            </a:pPr>
            <a:r>
              <a:rPr dirty="0" smtClean="0"/>
              <a:t>Para ejercer su opción a la cobertura retroactiva de la Parte B, debe enviar una solicitud por escrito y acordar el pago de todas las primas retroactivas adeudadas. Si elige la cobertura retroactiva de la Parte B, obtendrá una segunda carta que le indicará que tiene cobertura retroactiva de la Parte B. La carta también otorga instrucciones al proveedor para tramitar reclamaciones de la Parte B fuera del plazo límite de presentación. </a:t>
            </a:r>
          </a:p>
          <a:p>
            <a:pPr eaLnBrk="1" fontAlgn="auto" hangingPunct="1">
              <a:spcBef>
                <a:spcPts val="634"/>
              </a:spcBef>
              <a:spcAft>
                <a:spcPts val="0"/>
              </a:spcAft>
              <a:defRPr/>
            </a:pPr>
            <a:r>
              <a:rPr dirty="0" smtClean="0"/>
              <a:t>Independientemente de la situación, su fecha de inicio de la Parte A siempre será el vigésimo quinto mes posterior a la aprobación de su beneficio por incapacidad. La fecha de inicio de su Parte B será el vigésimo quinto mes posterior a la aprobación de su beneficio por incapacidad si, al momento en que se procesa la solicitud por incapacidad, usted debe menos de 6 meses de primas anteriores de la Parte B. Si debe 6 meses o más de primas, la Parte B entrará en vigencia el mes en que su solicitud por incapacidad sea procesada. </a:t>
            </a:r>
          </a:p>
          <a:p>
            <a:pPr indent="-483251" eaLnBrk="1" fontAlgn="auto" hangingPunct="1">
              <a:spcBef>
                <a:spcPts val="634"/>
              </a:spcBef>
              <a:spcAft>
                <a:spcPts val="0"/>
              </a:spcAft>
              <a:defRPr/>
            </a:pPr>
            <a:r>
              <a:rPr lang="en-US" b="1" dirty="0" smtClean="0"/>
              <a:t>NOTA: </a:t>
            </a:r>
            <a:r>
              <a:rPr dirty="0" smtClean="0"/>
              <a:t>Puesto que existe incertidumbre para determinar el Período de Inscripción Inicial (IEP) para una tramitación individual de renovación del derecho a obtener los beneficios por incapacidad, la solicitud de inscripción de la Parte B se considerará presentada en el tercer mes del IEP. Esto garantiza que usted tenga la oportunidad de recibir cobertura en la fecha más próxima posible.</a:t>
            </a:r>
          </a:p>
          <a:p>
            <a:pPr eaLnBrk="1" fontAlgn="auto" hangingPunct="1">
              <a:spcBef>
                <a:spcPts val="0"/>
              </a:spcBef>
              <a:spcAft>
                <a:spcPts val="0"/>
              </a:spcAft>
              <a:defRPr/>
            </a:pPr>
            <a:endParaRPr lang="es-US" dirty="0"/>
          </a:p>
        </p:txBody>
      </p:sp>
      <p:sp>
        <p:nvSpPr>
          <p:cNvPr id="798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64A76B-C740-4E2C-BD6B-C6F385C8A011}" type="slidenum">
              <a:rPr lang="en-US">
                <a:cs typeface="Arial" charset="0"/>
              </a:rPr>
              <a:pPr fontAlgn="base">
                <a:spcBef>
                  <a:spcPct val="0"/>
                </a:spcBef>
                <a:spcAft>
                  <a:spcPct val="0"/>
                </a:spcAft>
                <a:defRPr/>
              </a:pPr>
              <a:t>28</a:t>
            </a:fld>
            <a:endParaRPr lang="es-US" dirty="0">
              <a:cs typeface="Arial" charset="0"/>
            </a:endParaRPr>
          </a:p>
        </p:txBody>
      </p:sp>
    </p:spTree>
    <p:extLst>
      <p:ext uri="{BB962C8B-B14F-4D97-AF65-F5344CB8AC3E}">
        <p14:creationId xmlns:p14="http://schemas.microsoft.com/office/powerpoint/2010/main" val="22061739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ChangeArrowheads="1"/>
          </p:cNvSpPr>
          <p:nvPr/>
        </p:nvSpPr>
        <p:spPr bwMode="auto">
          <a:xfrm>
            <a:off x="4144963" y="0"/>
            <a:ext cx="3170237" cy="477838"/>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1922" name="Rectangle 3"/>
          <p:cNvSpPr>
            <a:spLocks noChangeArrowheads="1"/>
          </p:cNvSpPr>
          <p:nvPr/>
        </p:nvSpPr>
        <p:spPr bwMode="auto">
          <a:xfrm>
            <a:off x="0" y="9121775"/>
            <a:ext cx="3170238" cy="479425"/>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1923" name="Rectangle 4"/>
          <p:cNvSpPr>
            <a:spLocks noChangeArrowheads="1"/>
          </p:cNvSpPr>
          <p:nvPr/>
        </p:nvSpPr>
        <p:spPr bwMode="auto">
          <a:xfrm>
            <a:off x="0" y="0"/>
            <a:ext cx="3170238" cy="477838"/>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1924" name="Rectangle 5"/>
          <p:cNvSpPr>
            <a:spLocks noChangeArrowheads="1"/>
          </p:cNvSpPr>
          <p:nvPr/>
        </p:nvSpPr>
        <p:spPr bwMode="auto">
          <a:xfrm>
            <a:off x="4144963" y="0"/>
            <a:ext cx="3170237" cy="477838"/>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1925" name="Rectangle 6"/>
          <p:cNvSpPr>
            <a:spLocks noChangeArrowheads="1"/>
          </p:cNvSpPr>
          <p:nvPr/>
        </p:nvSpPr>
        <p:spPr bwMode="auto">
          <a:xfrm>
            <a:off x="0" y="9121775"/>
            <a:ext cx="3170238" cy="479425"/>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1926" name="Rectangle 7"/>
          <p:cNvSpPr>
            <a:spLocks noChangeArrowheads="1"/>
          </p:cNvSpPr>
          <p:nvPr/>
        </p:nvSpPr>
        <p:spPr bwMode="auto">
          <a:xfrm>
            <a:off x="0" y="0"/>
            <a:ext cx="3170238" cy="477838"/>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1927" name="Rectangle 8"/>
          <p:cNvSpPr>
            <a:spLocks noGrp="1" noRot="1" noChangeAspect="1" noChangeArrowheads="1" noTextEdit="1"/>
          </p:cNvSpPr>
          <p:nvPr>
            <p:ph type="sldImg"/>
          </p:nvPr>
        </p:nvSpPr>
        <p:spPr bwMode="auto">
          <a:noFill/>
          <a:ln>
            <a:solidFill>
              <a:srgbClr val="000000"/>
            </a:solidFill>
            <a:miter lim="800000"/>
            <a:headEnd/>
            <a:tailEnd/>
          </a:ln>
        </p:spPr>
      </p:sp>
      <p:sp>
        <p:nvSpPr>
          <p:cNvPr id="113673" name="Rectangle 9"/>
          <p:cNvSpPr>
            <a:spLocks noGrp="1" noChangeArrowheads="1"/>
          </p:cNvSpPr>
          <p:nvPr>
            <p:ph type="body" idx="1"/>
          </p:nvPr>
        </p:nvSpPr>
        <p:spPr bwMode="auto">
          <a:xfrm>
            <a:off x="487363" y="4325938"/>
            <a:ext cx="6502400" cy="4360862"/>
          </a:xfrm>
        </p:spPr>
        <p:txBody>
          <a:bodyPr wrap="square" numCol="1" anchor="t" anchorCtr="0" compatLnSpc="1">
            <a:prstTxWarp prst="textNoShape">
              <a:avLst/>
            </a:prstTxWarp>
            <a:normAutofit fontScale="92500" lnSpcReduction="20000"/>
          </a:bodyPr>
          <a:lstStyle/>
          <a:p>
            <a:pPr eaLnBrk="1" fontAlgn="auto" hangingPunct="1">
              <a:lnSpc>
                <a:spcPct val="110000"/>
              </a:lnSpc>
              <a:spcBef>
                <a:spcPts val="634"/>
              </a:spcBef>
              <a:spcAft>
                <a:spcPts val="0"/>
              </a:spcAft>
              <a:defRPr/>
            </a:pPr>
            <a:r>
              <a:rPr dirty="0" smtClean="0"/>
              <a:t>Usted tiene derecho a Medicare mientras continúe reuniendo los requisitos para los beneficios por incapacidad del Seguro Social. Si el Seguro Social (SSA) determina que sus beneficios por incapacidad deben detenerse porque su condición ha mejorado y no se lo considera más incapacitado, su cobertura Medicare terminará el mismo mes que sus beneficios por incapacidad.</a:t>
            </a:r>
          </a:p>
          <a:p>
            <a:pPr eaLnBrk="1" fontAlgn="auto" hangingPunct="1">
              <a:lnSpc>
                <a:spcPct val="110000"/>
              </a:lnSpc>
              <a:spcBef>
                <a:spcPts val="634"/>
              </a:spcBef>
              <a:spcAft>
                <a:spcPts val="0"/>
              </a:spcAft>
              <a:defRPr/>
            </a:pPr>
            <a:r>
              <a:rPr dirty="0" smtClean="0"/>
              <a:t>El SSA ha desarrollado incentivos para respaldar a las personas que siguen estando incapacitadas por razones médicas pero que intentan trabajar a pesar de su incapacidad. La continuación de la cobertura de Medicare es un tipo de incentivo.</a:t>
            </a:r>
          </a:p>
          <a:p>
            <a:pPr marL="193300" lvl="1" indent="-193300" eaLnBrk="1" fontAlgn="auto" hangingPunct="1">
              <a:lnSpc>
                <a:spcPct val="110000"/>
              </a:lnSpc>
              <a:spcBef>
                <a:spcPts val="634"/>
              </a:spcBef>
              <a:spcAft>
                <a:spcPts val="0"/>
              </a:spcAft>
              <a:defRPr/>
            </a:pPr>
            <a:r>
              <a:rPr dirty="0" smtClean="0"/>
              <a:t>Usted puede llegar a tener por lo menos 8½ años de cobertura ampliada de Medicare si regresa a trabajar. Medicare continúa incluso si el SSA determina que usted no puede seguir recibiendo beneficios en efectivo porque sus ingresos están por encima del nivel sustancial y lucrativo.</a:t>
            </a:r>
          </a:p>
          <a:p>
            <a:pPr marL="193300" lvl="1" indent="-193300" eaLnBrk="1" fontAlgn="auto" hangingPunct="1">
              <a:lnSpc>
                <a:spcPct val="110000"/>
              </a:lnSpc>
              <a:spcBef>
                <a:spcPts val="634"/>
              </a:spcBef>
              <a:spcAft>
                <a:spcPts val="0"/>
              </a:spcAft>
              <a:defRPr/>
            </a:pPr>
            <a:r>
              <a:rPr dirty="0" smtClean="0"/>
              <a:t>Si, una vez agotados los 8 ½ años de ampliación de cobertura de Medicare, continúa trabajando y continúa teniendo una imposibilidad física o mental incapacitante, puede comprar la Parte A, o la Parte A y B por el resto del tiempo que continúe su incapacidad. Esta prestación se llama "Medicare para incapacitados que trabajan". En algunos casos, el estado puede ayudarlo a pagar sus primas de la Parte A. Consulte la diapositiva 45 para obtener más información. </a:t>
            </a:r>
          </a:p>
          <a:p>
            <a:pPr marL="193300" lvl="1" indent="-193300" eaLnBrk="1" fontAlgn="auto" hangingPunct="1">
              <a:lnSpc>
                <a:spcPct val="110000"/>
              </a:lnSpc>
              <a:spcBef>
                <a:spcPts val="634"/>
              </a:spcBef>
              <a:spcAft>
                <a:spcPts val="0"/>
              </a:spcAft>
              <a:defRPr/>
            </a:pPr>
            <a:r>
              <a:rPr dirty="0" smtClean="0"/>
              <a:t>Si usted pagaba una prima aumentada de la Parte B durante el tiempo en que recibía eximición de las primas de la Parte A, pero ahora es elegible para la Parte B porque se está inscribiendo en la Parte A para incapacitados que trabajan, su prima de la Parte B volverá a la tarifa estándar. </a:t>
            </a:r>
          </a:p>
          <a:p>
            <a:pPr marL="0" lvl="1" indent="0" eaLnBrk="1" fontAlgn="auto" hangingPunct="1">
              <a:lnSpc>
                <a:spcPct val="110000"/>
              </a:lnSpc>
              <a:spcBef>
                <a:spcPts val="634"/>
              </a:spcBef>
              <a:spcAft>
                <a:spcPts val="0"/>
              </a:spcAft>
              <a:buFont typeface="Wingdings" pitchFamily="2" charset="2"/>
              <a:buNone/>
              <a:defRPr/>
            </a:pPr>
            <a:r>
              <a:rPr dirty="0" smtClean="0"/>
              <a:t>Si recibe Medicare por incapacidad cuando cumple 65, tendrá continuidad de cobertura sin interrupciones. Recibe la Parte A sin cargo, incluso si ha estado pagándola antes. Sin embargo, la razón para su derecho a recibir Medicare cambia de incapacidad a la edad. Si no tenía la Parte B cuando se inició su incapacidad, automáticamente quedará inscrito en la Parte B al cumplir 65 y nuevamente podrá decidir si mantiene la cobertura o no. Si usted pagaba una multa por inscripción tardía en la Parte B mientras estaba incapacitado, la multa será eliminada cuando cumpla 65.</a:t>
            </a:r>
          </a:p>
        </p:txBody>
      </p:sp>
      <p:sp>
        <p:nvSpPr>
          <p:cNvPr id="81929" name="Slide Number Placeholder 10"/>
          <p:cNvSpPr>
            <a:spLocks noGrp="1"/>
          </p:cNvSpPr>
          <p:nvPr>
            <p:ph type="sldNum" sz="quarter" idx="5"/>
          </p:nvPr>
        </p:nvSpPr>
        <p:spPr bwMode="auto">
          <a:xfrm>
            <a:off x="4144963" y="9101138"/>
            <a:ext cx="3170237" cy="479425"/>
          </a:xfrm>
          <a:ln>
            <a:miter lim="800000"/>
            <a:headEnd/>
            <a:tailEnd/>
          </a:ln>
        </p:spPr>
        <p:txBody>
          <a:bodyPr wrap="square" numCol="1" anchorCtr="0" compatLnSpc="1">
            <a:prstTxWarp prst="textNoShape">
              <a:avLst/>
            </a:prstTxWarp>
          </a:bodyPr>
          <a:lstStyle/>
          <a:p>
            <a:pPr fontAlgn="base">
              <a:spcBef>
                <a:spcPct val="0"/>
              </a:spcBef>
              <a:spcAft>
                <a:spcPct val="0"/>
              </a:spcAft>
              <a:defRPr/>
            </a:pPr>
            <a:fld id="{16E572F4-1B8A-402D-9512-FF90211DFA46}" type="slidenum">
              <a:rPr lang="en-US">
                <a:cs typeface="Arial" charset="0"/>
              </a:rPr>
              <a:pPr fontAlgn="base">
                <a:spcBef>
                  <a:spcPct val="0"/>
                </a:spcBef>
                <a:spcAft>
                  <a:spcPct val="0"/>
                </a:spcAft>
                <a:defRPr/>
              </a:pPr>
              <a:t>29</a:t>
            </a:fld>
            <a:endParaRPr lang="es-US" dirty="0">
              <a:cs typeface="Arial" charset="0"/>
            </a:endParaRPr>
          </a:p>
        </p:txBody>
      </p:sp>
    </p:spTree>
    <p:extLst>
      <p:ext uri="{BB962C8B-B14F-4D97-AF65-F5344CB8AC3E}">
        <p14:creationId xmlns:p14="http://schemas.microsoft.com/office/powerpoint/2010/main" val="2275475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xfrm>
            <a:off x="1255713" y="720725"/>
            <a:ext cx="4802187" cy="3600450"/>
          </a:xfrm>
          <a:noFill/>
          <a:ln>
            <a:solidFill>
              <a:srgbClr val="000000"/>
            </a:solidFill>
            <a:miter lim="800000"/>
            <a:headEnd/>
            <a:tailEnd/>
          </a:ln>
        </p:spPr>
      </p:sp>
      <p:sp>
        <p:nvSpPr>
          <p:cNvPr id="3" name="Notes Placeholder 2"/>
          <p:cNvSpPr>
            <a:spLocks noGrp="1"/>
          </p:cNvSpPr>
          <p:nvPr>
            <p:ph type="body" idx="1"/>
          </p:nvPr>
        </p:nvSpPr>
        <p:spPr/>
        <p:txBody>
          <a:bodyPr/>
          <a:lstStyle/>
          <a:p>
            <a:pPr eaLnBrk="1" fontAlgn="auto" hangingPunct="1">
              <a:spcBef>
                <a:spcPts val="634"/>
              </a:spcBef>
              <a:spcAft>
                <a:spcPts val="0"/>
              </a:spcAft>
              <a:defRPr/>
            </a:pPr>
            <a:r>
              <a:rPr dirty="0" smtClean="0"/>
              <a:t>La Lección 1, "Seguro Social para personas con incapacidades", incluye estos temas:</a:t>
            </a:r>
            <a:endParaRPr lang="es-US" dirty="0" smtClean="0"/>
          </a:p>
          <a:p>
            <a:pPr marL="193300" indent="-193300" eaLnBrk="1" fontAlgn="auto" hangingPunct="1">
              <a:spcBef>
                <a:spcPts val="634"/>
              </a:spcBef>
              <a:spcAft>
                <a:spcPts val="0"/>
              </a:spcAft>
              <a:buFont typeface="Wingdings" pitchFamily="2" charset="2"/>
              <a:buChar char="§"/>
              <a:defRPr/>
            </a:pPr>
            <a:r>
              <a:rPr dirty="0" smtClean="0"/>
              <a:t>Definición de incapacidad </a:t>
            </a:r>
          </a:p>
          <a:p>
            <a:pPr marL="193300" indent="-193300" eaLnBrk="1" fontAlgn="auto" hangingPunct="1">
              <a:spcBef>
                <a:spcPts val="634"/>
              </a:spcBef>
              <a:spcAft>
                <a:spcPts val="0"/>
              </a:spcAft>
              <a:buFont typeface="Wingdings" pitchFamily="2" charset="2"/>
              <a:buChar char="§"/>
              <a:defRPr/>
            </a:pPr>
            <a:r>
              <a:rPr dirty="0" smtClean="0"/>
              <a:t>Seguro por Incapacidad del Seguro Social </a:t>
            </a:r>
          </a:p>
          <a:p>
            <a:pPr marL="193300" indent="-193300" eaLnBrk="1" fontAlgn="auto" hangingPunct="1">
              <a:spcBef>
                <a:spcPts val="634"/>
              </a:spcBef>
              <a:spcAft>
                <a:spcPts val="0"/>
              </a:spcAft>
              <a:buFont typeface="Wingdings" pitchFamily="2" charset="2"/>
              <a:buChar char="§"/>
              <a:defRPr/>
            </a:pPr>
            <a:r>
              <a:rPr dirty="0" smtClean="0"/>
              <a:t>Seguridad de Ingreso Suplementario </a:t>
            </a:r>
          </a:p>
          <a:p>
            <a:pPr marL="193300" indent="-193300" eaLnBrk="1" fontAlgn="auto" hangingPunct="1">
              <a:spcBef>
                <a:spcPts val="634"/>
              </a:spcBef>
              <a:spcAft>
                <a:spcPts val="0"/>
              </a:spcAft>
              <a:buFont typeface="Wingdings" pitchFamily="2" charset="2"/>
              <a:buChar char="§"/>
              <a:defRPr/>
            </a:pPr>
            <a:r>
              <a:rPr dirty="0" smtClean="0"/>
              <a:t>Calificar para estos programas</a:t>
            </a:r>
          </a:p>
          <a:p>
            <a:pPr marL="193300" indent="-193300" eaLnBrk="1" fontAlgn="auto" hangingPunct="1">
              <a:spcBef>
                <a:spcPts val="634"/>
              </a:spcBef>
              <a:spcAft>
                <a:spcPts val="0"/>
              </a:spcAft>
              <a:buFont typeface="Wingdings" pitchFamily="2" charset="2"/>
              <a:buChar char="§"/>
              <a:defRPr/>
            </a:pPr>
            <a:r>
              <a:rPr dirty="0" smtClean="0"/>
              <a:t>Crear una cuenta "</a:t>
            </a:r>
            <a:r>
              <a:rPr lang="en-US" i="1" dirty="0" smtClean="0">
                <a:solidFill>
                  <a:srgbClr val="FF0000"/>
                </a:solidFill>
              </a:rPr>
              <a:t>mi</a:t>
            </a:r>
            <a:r>
              <a:rPr dirty="0" smtClean="0"/>
              <a:t> </a:t>
            </a:r>
            <a:r>
              <a:rPr lang="en-US" dirty="0" smtClean="0">
                <a:solidFill>
                  <a:srgbClr val="140BCF"/>
                </a:solidFill>
              </a:rPr>
              <a:t>Seguro Social</a:t>
            </a:r>
            <a:r>
              <a:rPr dirty="0" smtClean="0"/>
              <a:t>" </a:t>
            </a:r>
          </a:p>
          <a:p>
            <a:pPr marL="193300" indent="-193300" eaLnBrk="1" fontAlgn="auto" hangingPunct="1">
              <a:spcBef>
                <a:spcPts val="634"/>
              </a:spcBef>
              <a:spcAft>
                <a:spcPts val="0"/>
              </a:spcAft>
              <a:buFont typeface="Wingdings" pitchFamily="2" charset="2"/>
              <a:buChar char="§"/>
              <a:defRPr/>
            </a:pPr>
            <a:r>
              <a:rPr dirty="0" smtClean="0"/>
              <a:t>Cómo postularse para obtener beneficios</a:t>
            </a:r>
            <a:endParaRPr lang="es-US" dirty="0"/>
          </a:p>
        </p:txBody>
      </p:sp>
      <p:sp>
        <p:nvSpPr>
          <p:cNvPr id="28675"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20F20C-880E-44B3-9E58-CDEBAD4266A7}" type="slidenum">
              <a:rPr lang="en-US">
                <a:solidFill>
                  <a:srgbClr val="000000"/>
                </a:solidFill>
                <a:cs typeface="Arial" charset="0"/>
              </a:rPr>
              <a:pPr fontAlgn="base">
                <a:spcBef>
                  <a:spcPct val="0"/>
                </a:spcBef>
                <a:spcAft>
                  <a:spcPct val="0"/>
                </a:spcAft>
                <a:defRPr/>
              </a:pPr>
              <a:t>3</a:t>
            </a:fld>
            <a:endParaRPr lang="es-US" dirty="0">
              <a:solidFill>
                <a:srgbClr val="000000"/>
              </a:solidFill>
              <a:cs typeface="Arial" charset="0"/>
            </a:endParaRPr>
          </a:p>
        </p:txBody>
      </p:sp>
    </p:spTree>
    <p:extLst>
      <p:ext uri="{BB962C8B-B14F-4D97-AF65-F5344CB8AC3E}">
        <p14:creationId xmlns:p14="http://schemas.microsoft.com/office/powerpoint/2010/main" val="14653220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974725" y="4400550"/>
            <a:ext cx="5365750" cy="4613275"/>
          </a:xfrm>
        </p:spPr>
        <p:txBody>
          <a:bodyPr/>
          <a:lstStyle/>
          <a:p>
            <a:pPr eaLnBrk="1" fontAlgn="auto" hangingPunct="1">
              <a:spcBef>
                <a:spcPts val="634"/>
              </a:spcBef>
              <a:spcAft>
                <a:spcPts val="0"/>
              </a:spcAft>
              <a:defRPr/>
            </a:pPr>
            <a:r>
              <a:rPr dirty="0" smtClean="0"/>
              <a:t>Compruebe su conocimiento: pregunta 2 </a:t>
            </a:r>
          </a:p>
          <a:p>
            <a:pPr eaLnBrk="1" fontAlgn="auto" hangingPunct="1">
              <a:spcBef>
                <a:spcPts val="634"/>
              </a:spcBef>
              <a:spcAft>
                <a:spcPts val="0"/>
              </a:spcAft>
              <a:defRPr/>
            </a:pPr>
            <a:r>
              <a:rPr dirty="0" smtClean="0"/>
              <a:t>James adquirió el derecho a recibir Seguro por Incapacidad del Seguro Social a los 60 y Medicare a los 62. No tuvo Parte B cuando resultó elegible por primera vez y no tuvo cobertura del empleador. Se postula para la Parte B durante el Período de Inscripción Inicial cuando cumple 65. ¿A cuánto asciende su multa por inscripción tardía en la Parte B? </a:t>
            </a:r>
          </a:p>
          <a:p>
            <a:pPr marL="246659" indent="-246659" eaLnBrk="1" fontAlgn="auto" hangingPunct="1">
              <a:spcBef>
                <a:spcPts val="634"/>
              </a:spcBef>
              <a:spcAft>
                <a:spcPts val="0"/>
              </a:spcAft>
              <a:buFont typeface="+mj-lt"/>
              <a:buAutoNum type="alphaLcPeriod"/>
              <a:defRPr/>
            </a:pPr>
            <a:r>
              <a:rPr dirty="0" smtClean="0"/>
              <a:t>10%</a:t>
            </a:r>
            <a:endParaRPr lang="es-US" dirty="0" smtClean="0"/>
          </a:p>
          <a:p>
            <a:pPr marL="246659" indent="-246659" eaLnBrk="1" fontAlgn="auto" hangingPunct="1">
              <a:spcBef>
                <a:spcPts val="634"/>
              </a:spcBef>
              <a:spcAft>
                <a:spcPts val="0"/>
              </a:spcAft>
              <a:buFont typeface="+mj-lt"/>
              <a:buAutoNum type="alphaLcPeriod"/>
              <a:defRPr/>
            </a:pPr>
            <a:r>
              <a:rPr dirty="0" smtClean="0"/>
              <a:t>20%</a:t>
            </a:r>
            <a:endParaRPr lang="es-US" dirty="0" smtClean="0"/>
          </a:p>
          <a:p>
            <a:pPr marL="246659" indent="-246659" eaLnBrk="1" fontAlgn="auto" hangingPunct="1">
              <a:spcBef>
                <a:spcPts val="634"/>
              </a:spcBef>
              <a:spcAft>
                <a:spcPts val="0"/>
              </a:spcAft>
              <a:buFont typeface="+mj-lt"/>
              <a:buAutoNum type="alphaLcPeriod"/>
              <a:defRPr/>
            </a:pPr>
            <a:r>
              <a:rPr dirty="0" smtClean="0"/>
              <a:t>30%</a:t>
            </a:r>
            <a:endParaRPr lang="es-US" dirty="0" smtClean="0"/>
          </a:p>
          <a:p>
            <a:pPr marL="246659" indent="-246659" eaLnBrk="1" fontAlgn="auto" hangingPunct="1">
              <a:spcBef>
                <a:spcPts val="634"/>
              </a:spcBef>
              <a:spcAft>
                <a:spcPts val="0"/>
              </a:spcAft>
              <a:buFont typeface="+mj-lt"/>
              <a:buAutoNum type="alphaLcPeriod"/>
              <a:defRPr/>
            </a:pPr>
            <a:r>
              <a:rPr dirty="0" smtClean="0"/>
              <a:t>Sin multa </a:t>
            </a:r>
          </a:p>
          <a:p>
            <a:pPr eaLnBrk="1" fontAlgn="auto" hangingPunct="1">
              <a:spcBef>
                <a:spcPts val="634"/>
              </a:spcBef>
              <a:spcAft>
                <a:spcPts val="0"/>
              </a:spcAft>
              <a:defRPr/>
            </a:pPr>
            <a:r>
              <a:rPr lang="en-US" b="1" dirty="0" smtClean="0"/>
              <a:t>Respuesta: d. Sin multa. </a:t>
            </a:r>
          </a:p>
          <a:p>
            <a:pPr marL="0" lvl="1" indent="0" eaLnBrk="1" fontAlgn="auto" hangingPunct="1">
              <a:spcBef>
                <a:spcPts val="634"/>
              </a:spcBef>
              <a:spcAft>
                <a:spcPts val="0"/>
              </a:spcAft>
              <a:buFont typeface="Wingdings" pitchFamily="2" charset="2"/>
              <a:buNone/>
              <a:defRPr/>
            </a:pPr>
            <a:r>
              <a:rPr dirty="0" smtClean="0"/>
              <a:t>Si recibe Medicare por incapacidad cuando cumple 65, tendrá continuidad de cobertura sin interrupciones. Recibe la Parte A sin cargo, incluso si ha estado pagándola antes. Sin embargo, la razón para su derecho a recibir Medicare cambia de incapacidad a la edad. Si no tenía la Parte B cuando se inició su incapacidad, automáticamente quedará inscrito en la Parte B al cumplir 65 y nuevamente podrá decidir si mantiene la cobertura o no. Si usted pagaba una multa por inscripción tardía en la Parte B mientras estaba incapacitado, la multa será eliminada cuando cumpla 65.</a:t>
            </a:r>
          </a:p>
          <a:p>
            <a:pPr eaLnBrk="1" fontAlgn="auto" hangingPunct="1">
              <a:spcBef>
                <a:spcPts val="0"/>
              </a:spcBef>
              <a:spcAft>
                <a:spcPts val="0"/>
              </a:spcAft>
              <a:defRPr/>
            </a:pPr>
            <a:endParaRPr lang="es-US" dirty="0"/>
          </a:p>
        </p:txBody>
      </p:sp>
      <p:sp>
        <p:nvSpPr>
          <p:cNvPr id="83971"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F7FEE0-4714-43F5-80A8-B5E87C3E5498}" type="slidenum">
              <a:rPr lang="en-US">
                <a:solidFill>
                  <a:srgbClr val="000000"/>
                </a:solidFill>
                <a:cs typeface="Arial" charset="0"/>
              </a:rPr>
              <a:pPr fontAlgn="base">
                <a:spcBef>
                  <a:spcPct val="0"/>
                </a:spcBef>
                <a:spcAft>
                  <a:spcPct val="0"/>
                </a:spcAft>
                <a:defRPr/>
              </a:pPr>
              <a:t>30</a:t>
            </a:fld>
            <a:endParaRPr lang="es-US" dirty="0">
              <a:solidFill>
                <a:srgbClr val="000000"/>
              </a:solidFill>
              <a:cs typeface="Arial" charset="0"/>
            </a:endParaRPr>
          </a:p>
        </p:txBody>
      </p:sp>
    </p:spTree>
    <p:extLst>
      <p:ext uri="{BB962C8B-B14F-4D97-AF65-F5344CB8AC3E}">
        <p14:creationId xmlns:p14="http://schemas.microsoft.com/office/powerpoint/2010/main" val="20153099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eaLnBrk="1" fontAlgn="auto" hangingPunct="1">
              <a:spcBef>
                <a:spcPts val="634"/>
              </a:spcBef>
              <a:spcAft>
                <a:spcPts val="0"/>
              </a:spcAft>
              <a:defRPr/>
            </a:pPr>
            <a:r>
              <a:rPr dirty="0" smtClean="0"/>
              <a:t>La Lección 3, "Opciones de planes de Medicare para personas con incapacidades", explica </a:t>
            </a:r>
          </a:p>
          <a:p>
            <a:pPr marL="193300" indent="-193300" eaLnBrk="1" fontAlgn="auto" hangingPunct="1">
              <a:spcBef>
                <a:spcPts val="634"/>
              </a:spcBef>
              <a:spcAft>
                <a:spcPts val="0"/>
              </a:spcAft>
              <a:buFont typeface="Wingdings" panose="05000000000000000000" pitchFamily="2" charset="2"/>
              <a:buChar char="§"/>
              <a:defRPr/>
            </a:pPr>
            <a:r>
              <a:rPr dirty="0" smtClean="0"/>
              <a:t>Opciones de planes de salud y medicamentos Medicare</a:t>
            </a:r>
          </a:p>
          <a:p>
            <a:pPr marL="193300" indent="-193300" eaLnBrk="1" fontAlgn="auto" hangingPunct="1">
              <a:spcBef>
                <a:spcPts val="634"/>
              </a:spcBef>
              <a:spcAft>
                <a:spcPts val="0"/>
              </a:spcAft>
              <a:buFont typeface="Wingdings" panose="05000000000000000000" pitchFamily="2" charset="2"/>
              <a:buChar char="§"/>
              <a:defRPr/>
            </a:pPr>
            <a:r>
              <a:rPr dirty="0" smtClean="0"/>
              <a:t>Coordinación de beneficios de Medicare para personas con incapacidades </a:t>
            </a:r>
          </a:p>
          <a:p>
            <a:pPr marL="193300" indent="-193300" eaLnBrk="1" fontAlgn="auto" hangingPunct="1">
              <a:spcBef>
                <a:spcPts val="634"/>
              </a:spcBef>
              <a:spcAft>
                <a:spcPts val="0"/>
              </a:spcAft>
              <a:buFont typeface="Wingdings" panose="05000000000000000000" pitchFamily="2" charset="2"/>
              <a:buChar char="§"/>
              <a:defRPr/>
            </a:pPr>
            <a:r>
              <a:rPr dirty="0" smtClean="0"/>
              <a:t>Pólizas Medigap (Asegurador Suplementario de Medicare)</a:t>
            </a:r>
          </a:p>
          <a:p>
            <a:pPr eaLnBrk="1" fontAlgn="auto" hangingPunct="1">
              <a:spcBef>
                <a:spcPts val="634"/>
              </a:spcBef>
              <a:spcAft>
                <a:spcPts val="0"/>
              </a:spcAft>
              <a:defRPr/>
            </a:pPr>
            <a:endParaRPr lang="es-US" dirty="0" smtClean="0"/>
          </a:p>
          <a:p>
            <a:pPr marL="193300" indent="-193300" eaLnBrk="1" fontAlgn="auto" hangingPunct="1">
              <a:spcBef>
                <a:spcPts val="634"/>
              </a:spcBef>
              <a:spcAft>
                <a:spcPts val="0"/>
              </a:spcAft>
              <a:buFont typeface="Wingdings" panose="05000000000000000000" pitchFamily="2" charset="2"/>
              <a:buChar char="§"/>
              <a:defRPr/>
            </a:pPr>
            <a:endParaRPr lang="es-US" dirty="0"/>
          </a:p>
        </p:txBody>
      </p:sp>
      <p:sp>
        <p:nvSpPr>
          <p:cNvPr id="860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11B670-4FB7-460B-B2E2-B48B857A94E9}" type="slidenum">
              <a:rPr lang="en-US">
                <a:cs typeface="Arial" charset="0"/>
              </a:rPr>
              <a:pPr fontAlgn="base">
                <a:spcBef>
                  <a:spcPct val="0"/>
                </a:spcBef>
                <a:spcAft>
                  <a:spcPct val="0"/>
                </a:spcAft>
                <a:defRPr/>
              </a:pPr>
              <a:t>31</a:t>
            </a:fld>
            <a:endParaRPr lang="es-US" dirty="0">
              <a:cs typeface="Arial" charset="0"/>
            </a:endParaRPr>
          </a:p>
        </p:txBody>
      </p:sp>
    </p:spTree>
    <p:extLst>
      <p:ext uri="{BB962C8B-B14F-4D97-AF65-F5344CB8AC3E}">
        <p14:creationId xmlns:p14="http://schemas.microsoft.com/office/powerpoint/2010/main" val="6666129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ChangeArrowheads="1"/>
          </p:cNvSpPr>
          <p:nvPr/>
        </p:nvSpPr>
        <p:spPr bwMode="auto">
          <a:xfrm>
            <a:off x="4144963" y="0"/>
            <a:ext cx="3170237" cy="477838"/>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8066" name="Rectangle 3"/>
          <p:cNvSpPr>
            <a:spLocks noChangeArrowheads="1"/>
          </p:cNvSpPr>
          <p:nvPr/>
        </p:nvSpPr>
        <p:spPr bwMode="auto">
          <a:xfrm>
            <a:off x="0" y="9121775"/>
            <a:ext cx="3170238" cy="479425"/>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8067" name="Rectangle 4"/>
          <p:cNvSpPr>
            <a:spLocks noChangeArrowheads="1"/>
          </p:cNvSpPr>
          <p:nvPr/>
        </p:nvSpPr>
        <p:spPr bwMode="auto">
          <a:xfrm>
            <a:off x="0" y="0"/>
            <a:ext cx="3170238" cy="477838"/>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8068" name="Rectangle 5"/>
          <p:cNvSpPr>
            <a:spLocks noChangeArrowheads="1"/>
          </p:cNvSpPr>
          <p:nvPr/>
        </p:nvSpPr>
        <p:spPr bwMode="auto">
          <a:xfrm>
            <a:off x="4144963" y="0"/>
            <a:ext cx="3170237" cy="477838"/>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8069" name="Rectangle 6"/>
          <p:cNvSpPr>
            <a:spLocks noChangeArrowheads="1"/>
          </p:cNvSpPr>
          <p:nvPr/>
        </p:nvSpPr>
        <p:spPr bwMode="auto">
          <a:xfrm>
            <a:off x="0" y="9121775"/>
            <a:ext cx="3170238" cy="479425"/>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8070" name="Rectangle 7"/>
          <p:cNvSpPr>
            <a:spLocks noChangeArrowheads="1"/>
          </p:cNvSpPr>
          <p:nvPr/>
        </p:nvSpPr>
        <p:spPr bwMode="auto">
          <a:xfrm>
            <a:off x="0" y="0"/>
            <a:ext cx="3170238" cy="477838"/>
          </a:xfrm>
          <a:prstGeom prst="rect">
            <a:avLst/>
          </a:prstGeom>
          <a:noFill/>
          <a:ln w="12700">
            <a:noFill/>
            <a:miter lim="800000"/>
            <a:headEnd/>
            <a:tailEnd/>
          </a:ln>
        </p:spPr>
        <p:txBody>
          <a:bodyPr wrap="none" lIns="90500" tIns="45251" rIns="90500" bIns="45251" anchor="ctr"/>
          <a:lstStyle/>
          <a:p>
            <a:endParaRPr lang="es-ES" dirty="0">
              <a:latin typeface="Calibri" pitchFamily="34" charset="0"/>
            </a:endParaRPr>
          </a:p>
        </p:txBody>
      </p:sp>
      <p:sp>
        <p:nvSpPr>
          <p:cNvPr id="88071" name="Rectangle 8"/>
          <p:cNvSpPr>
            <a:spLocks noGrp="1" noRot="1" noChangeAspect="1" noChangeArrowheads="1" noTextEdit="1"/>
          </p:cNvSpPr>
          <p:nvPr>
            <p:ph type="sldImg"/>
          </p:nvPr>
        </p:nvSpPr>
        <p:spPr bwMode="auto">
          <a:noFill/>
          <a:ln>
            <a:solidFill>
              <a:srgbClr val="000000"/>
            </a:solidFill>
            <a:miter lim="800000"/>
            <a:headEnd/>
            <a:tailEnd/>
          </a:ln>
        </p:spPr>
      </p:sp>
      <p:sp>
        <p:nvSpPr>
          <p:cNvPr id="114697" name="Rectangle 9"/>
          <p:cNvSpPr>
            <a:spLocks noGrp="1" noChangeArrowheads="1"/>
          </p:cNvSpPr>
          <p:nvPr>
            <p:ph type="body" idx="1"/>
          </p:nvPr>
        </p:nvSpPr>
        <p:spPr bwMode="auto">
          <a:xfrm>
            <a:off x="381000" y="4400550"/>
            <a:ext cx="6553200" cy="4286250"/>
          </a:xfrm>
        </p:spPr>
        <p:txBody>
          <a:bodyPr wrap="square" numCol="1" anchor="t" anchorCtr="0" compatLnSpc="1">
            <a:prstTxWarp prst="textNoShape">
              <a:avLst/>
            </a:prstTxWarp>
            <a:normAutofit fontScale="92500" lnSpcReduction="20000"/>
          </a:bodyPr>
          <a:lstStyle/>
          <a:p>
            <a:pPr eaLnBrk="1" fontAlgn="auto" hangingPunct="1">
              <a:spcBef>
                <a:spcPts val="634"/>
              </a:spcBef>
              <a:spcAft>
                <a:spcPts val="0"/>
              </a:spcAft>
              <a:defRPr/>
            </a:pPr>
            <a:r>
              <a:rPr dirty="0" smtClean="0"/>
              <a:t>Están disponibles las mismas opciones del plan de salud Medicare para personas con incapacidades y para personas de 65 años o más, salvo para quienes padecen Enfermedad Renal en Etapa </a:t>
            </a:r>
            <a:r>
              <a:rPr lang="en-US" dirty="0" smtClean="0"/>
              <a:t>Term</a:t>
            </a:r>
            <a:r>
              <a:rPr dirty="0" smtClean="0"/>
              <a:t>inal (ESRD). Usted puede elegir Medicare Original, un plan Medicare Advantage (MA) u otro plan Medicare disponible en su área. Otros tipos de plan de Medicare incluyen los planes de Costos de Medicare, los programas piloto/de prueba y lo(s) Programa(s) de Cuidado Integral para Ancianos (PACE).</a:t>
            </a:r>
            <a:endParaRPr lang="es-US" dirty="0" smtClean="0"/>
          </a:p>
          <a:p>
            <a:pPr marL="0" marR="0" lvl="1" indent="3220" algn="l" defTabSz="914400" rtl="0" eaLnBrk="1" fontAlgn="auto" latinLnBrk="0" hangingPunct="1">
              <a:lnSpc>
                <a:spcPct val="100000"/>
              </a:lnSpc>
              <a:spcBef>
                <a:spcPts val="634"/>
              </a:spcBef>
              <a:spcAft>
                <a:spcPts val="0"/>
              </a:spcAft>
              <a:buClrTx/>
              <a:buSzTx/>
              <a:buFont typeface="Wingdings" pitchFamily="2" charset="2"/>
              <a:buNone/>
              <a:tabLst/>
              <a:defRPr/>
            </a:pPr>
            <a:r>
              <a:rPr dirty="0" smtClean="0"/>
              <a:t>También puede inscribirse en un Plan Medicare para medicinas. La inscripción en un plan Medicare para medicinas es opcional pero puede proporcionar </a:t>
            </a:r>
            <a:r>
              <a:rPr dirty="0" err="1" smtClean="0"/>
              <a:t>ahorros</a:t>
            </a:r>
            <a:r>
              <a:rPr dirty="0" smtClean="0"/>
              <a:t> sustanciales para personas con condiciones médicas crónicas. La cobertura Medicare para recetas médicas se suma a su cobertura de servicios de salud de Medicare. Ayuda a pagar los medicamentos recetados que se necesitan por razones médicas, genéricos y de marca. Todas las personas con Medicare son elegibles para inscribirse en un plan Medicare para medicinas. Para obtener cobertura debe inscribirse en un plan. </a:t>
            </a:r>
            <a:endParaRPr lang="en-US" dirty="0" smtClean="0"/>
          </a:p>
          <a:p>
            <a:pPr marL="0" marR="0" lvl="1" indent="3220" algn="l" defTabSz="914400" rtl="0" eaLnBrk="1" fontAlgn="auto" latinLnBrk="0" hangingPunct="1">
              <a:lnSpc>
                <a:spcPct val="100000"/>
              </a:lnSpc>
              <a:spcBef>
                <a:spcPts val="634"/>
              </a:spcBef>
              <a:spcAft>
                <a:spcPts val="0"/>
              </a:spcAft>
              <a:buClrTx/>
              <a:buSzTx/>
              <a:buFont typeface="Wingdings" pitchFamily="2" charset="2"/>
              <a:buNone/>
              <a:tabLst/>
              <a:defRPr/>
            </a:pPr>
            <a:r>
              <a:rPr lang="en-US" dirty="0" smtClean="0"/>
              <a:t>Existen 2 maneras principales de obtener cobertura Medicare para recetas médicas:</a:t>
            </a:r>
          </a:p>
          <a:p>
            <a:pPr marL="193322" lvl="2" indent="-193322" eaLnBrk="1" fontAlgn="auto" hangingPunct="1">
              <a:spcBef>
                <a:spcPts val="634"/>
              </a:spcBef>
              <a:spcAft>
                <a:spcPts val="0"/>
              </a:spcAft>
              <a:buFont typeface="Wingdings" panose="05000000000000000000" pitchFamily="2" charset="2"/>
              <a:buChar char="§"/>
              <a:defRPr/>
            </a:pPr>
            <a:r>
              <a:rPr dirty="0" smtClean="0"/>
              <a:t>Inscribirse en un plan Medicare para Recetas Médicas (PDP). Estos planes agregan cobertura a Medicare Original y pueden sumarse a otros tipos de planes de salud de Medicare (pero no a los planes Medicare Advantage [MA]).</a:t>
            </a:r>
            <a:endParaRPr lang="es-US" dirty="0" smtClean="0"/>
          </a:p>
          <a:p>
            <a:pPr marL="193322" lvl="2" indent="-193322" eaLnBrk="1" fontAlgn="auto" hangingPunct="1">
              <a:spcBef>
                <a:spcPts val="634"/>
              </a:spcBef>
              <a:spcAft>
                <a:spcPts val="0"/>
              </a:spcAft>
              <a:buFont typeface="Wingdings" panose="05000000000000000000" pitchFamily="2" charset="2"/>
              <a:buChar char="§"/>
              <a:defRPr/>
            </a:pPr>
            <a:r>
              <a:rPr dirty="0" smtClean="0"/>
              <a:t>Inscribirse en un plan MA con cobertura de recetas médicas (MA-PD) (como el de una Organización para el Mantenimiento de la Salud o el de una Organización de Proveedores Preferidos) u otro plan de salud de Medicare </a:t>
            </a:r>
            <a:r>
              <a:rPr b="0" dirty="0" smtClean="0"/>
              <a:t>que incluya </a:t>
            </a:r>
            <a:r>
              <a:rPr dirty="0" smtClean="0"/>
              <a:t>cobertura Medicare para recetas médicas. </a:t>
            </a:r>
          </a:p>
          <a:p>
            <a:pPr eaLnBrk="1" fontAlgn="auto" hangingPunct="1">
              <a:spcBef>
                <a:spcPts val="634"/>
              </a:spcBef>
              <a:spcAft>
                <a:spcPts val="0"/>
              </a:spcAft>
              <a:defRPr/>
            </a:pPr>
            <a:r>
              <a:rPr dirty="0" smtClean="0"/>
              <a:t>Si usted tiene ESRD, no puede inscribirse en un Plan MA salvo </a:t>
            </a:r>
            <a:r>
              <a:rPr dirty="0" err="1" smtClean="0"/>
              <a:t>bajo</a:t>
            </a:r>
            <a:r>
              <a:rPr dirty="0" smtClean="0"/>
              <a:t> ciertas excepciones limitadas:</a:t>
            </a:r>
          </a:p>
          <a:p>
            <a:pPr marL="193322" indent="-193322" eaLnBrk="1" fontAlgn="auto" hangingPunct="1">
              <a:spcBef>
                <a:spcPts val="634"/>
              </a:spcBef>
              <a:spcAft>
                <a:spcPts val="0"/>
              </a:spcAft>
              <a:buFont typeface="Wingdings" panose="05000000000000000000" pitchFamily="2" charset="2"/>
              <a:buChar char="§"/>
              <a:defRPr/>
            </a:pPr>
            <a:r>
              <a:rPr dirty="0" smtClean="0"/>
              <a:t>Si cuando surge la ESRD, ya está inscripto en un Plan MA, tiene la posibilidad de permanecer en el plan o de inscribirse a otro plan que le ofrezca la misma compañía.</a:t>
            </a:r>
          </a:p>
          <a:p>
            <a:pPr marL="193322" indent="-193322" eaLnBrk="1" fontAlgn="auto" hangingPunct="1">
              <a:spcBef>
                <a:spcPts val="634"/>
              </a:spcBef>
              <a:spcAft>
                <a:spcPts val="0"/>
              </a:spcAft>
              <a:buFont typeface="Wingdings" panose="05000000000000000000" pitchFamily="2" charset="2"/>
              <a:buChar char="§"/>
              <a:defRPr/>
            </a:pPr>
            <a:r>
              <a:rPr dirty="0" smtClean="0"/>
              <a:t>Si tiene un plan de empleador o de sindicato u otra cobertura de salud a través de una compañía que ofrece Planes MA, tiene la posibilidad de inscribirse en uno de esos Planes MA.</a:t>
            </a:r>
          </a:p>
          <a:p>
            <a:pPr marL="193322" indent="-193322" eaLnBrk="1" fontAlgn="auto" hangingPunct="1">
              <a:spcBef>
                <a:spcPts val="634"/>
              </a:spcBef>
              <a:spcAft>
                <a:spcPts val="0"/>
              </a:spcAft>
              <a:buFont typeface="Wingdings" panose="05000000000000000000" pitchFamily="2" charset="2"/>
              <a:buChar char="§"/>
              <a:defRPr/>
            </a:pPr>
            <a:r>
              <a:rPr dirty="0" smtClean="0"/>
              <a:t>Si recibió un trasplante exitoso de riñón, tiene la posibilidad de inscribirse en un Plan MA.</a:t>
            </a:r>
          </a:p>
          <a:p>
            <a:pPr marL="193322" indent="-193322" eaLnBrk="1" fontAlgn="auto" hangingPunct="1">
              <a:spcBef>
                <a:spcPts val="634"/>
              </a:spcBef>
              <a:spcAft>
                <a:spcPts val="0"/>
              </a:spcAft>
              <a:buFont typeface="Wingdings" panose="05000000000000000000" pitchFamily="2" charset="2"/>
              <a:buChar char="§"/>
              <a:defRPr/>
            </a:pPr>
            <a:r>
              <a:rPr dirty="0" smtClean="0"/>
              <a:t>Tiene la posibilidad de inscribirse en un Plan Medicare para Necesidades Especiales para personas con ESRD, si se encuentra disponible en su área.</a:t>
            </a:r>
          </a:p>
          <a:p>
            <a:pPr marL="178594" indent="-178594" eaLnBrk="1" fontAlgn="auto" hangingPunct="1">
              <a:spcBef>
                <a:spcPts val="625"/>
              </a:spcBef>
              <a:spcAft>
                <a:spcPts val="0"/>
              </a:spcAft>
              <a:buFont typeface="Wingdings" panose="05000000000000000000" pitchFamily="2" charset="2"/>
              <a:buChar char="§"/>
              <a:defRPr/>
            </a:pPr>
            <a:endParaRPr lang="es-US" dirty="0" smtClean="0"/>
          </a:p>
        </p:txBody>
      </p:sp>
      <p:sp>
        <p:nvSpPr>
          <p:cNvPr id="88073" name="Slide Number Placeholder 10"/>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3B34E8-090B-4BF2-9B9B-7782D9337ED1}" type="slidenum">
              <a:rPr lang="en-US">
                <a:cs typeface="Arial" charset="0"/>
              </a:rPr>
              <a:pPr fontAlgn="base">
                <a:spcBef>
                  <a:spcPct val="0"/>
                </a:spcBef>
                <a:spcAft>
                  <a:spcPct val="0"/>
                </a:spcAft>
                <a:defRPr/>
              </a:pPr>
              <a:t>32</a:t>
            </a:fld>
            <a:endParaRPr lang="es-US" dirty="0">
              <a:cs typeface="Arial" charset="0"/>
            </a:endParaRPr>
          </a:p>
        </p:txBody>
      </p:sp>
    </p:spTree>
    <p:extLst>
      <p:ext uri="{BB962C8B-B14F-4D97-AF65-F5344CB8AC3E}">
        <p14:creationId xmlns:p14="http://schemas.microsoft.com/office/powerpoint/2010/main" val="35240418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219" name="Rectangle 3"/>
          <p:cNvSpPr>
            <a:spLocks noGrp="1" noChangeArrowheads="1"/>
          </p:cNvSpPr>
          <p:nvPr>
            <p:ph type="body" idx="1"/>
          </p:nvPr>
        </p:nvSpPr>
        <p:spPr bwMode="auto">
          <a:xfrm>
            <a:off x="731838" y="4560888"/>
            <a:ext cx="5851525" cy="4400550"/>
          </a:xfrm>
        </p:spPr>
        <p:txBody>
          <a:bodyPr wrap="square" numCol="1" anchor="t" anchorCtr="0" compatLnSpc="1">
            <a:prstTxWarp prst="textNoShape">
              <a:avLst/>
            </a:prstTxWarp>
          </a:bodyPr>
          <a:lstStyle/>
          <a:p>
            <a:pPr eaLnBrk="1" fontAlgn="auto" hangingPunct="1">
              <a:spcBef>
                <a:spcPts val="634"/>
              </a:spcBef>
              <a:spcAft>
                <a:spcPts val="0"/>
              </a:spcAft>
              <a:defRPr/>
            </a:pPr>
            <a:r>
              <a:rPr dirty="0" smtClean="0"/>
              <a:t>Puede tener Medicare y otro seguro de salud. Medicare es el </a:t>
            </a:r>
            <a:r>
              <a:rPr dirty="0" err="1" smtClean="0"/>
              <a:t>pagador</a:t>
            </a:r>
            <a:r>
              <a:rPr dirty="0" smtClean="0"/>
              <a:t> secundario si tiene menos de 65 años, derecho a Medicare por incapacidad y está cubierto por un amplio Plan de Salud Grupal del Empleador (EGHP) a través de un empleo actual, ya sea propio o de otro miembro de la familia. En esta instancia, el empleador debe tener 100 empleados o más.</a:t>
            </a:r>
          </a:p>
          <a:p>
            <a:pPr eaLnBrk="1" fontAlgn="auto" hangingPunct="1">
              <a:spcBef>
                <a:spcPts val="634"/>
              </a:spcBef>
              <a:spcAft>
                <a:spcPts val="0"/>
              </a:spcAft>
              <a:defRPr/>
            </a:pPr>
            <a:r>
              <a:rPr dirty="0" smtClean="0"/>
              <a:t>Medicare también es el </a:t>
            </a:r>
            <a:r>
              <a:rPr dirty="0" err="1" smtClean="0"/>
              <a:t>pagador</a:t>
            </a:r>
            <a:r>
              <a:rPr dirty="0" smtClean="0"/>
              <a:t> secundario si usted tiene menos de 65 años y está incapacitado, es trabajador por cuenta propia o miembro de la familia que trabaja por cuenta propia y está cubierto por un amplio EGHP de un empleador que tiene 100 empleados o más.</a:t>
            </a:r>
          </a:p>
          <a:p>
            <a:pPr indent="-483251" eaLnBrk="1" fontAlgn="auto" hangingPunct="1">
              <a:spcBef>
                <a:spcPts val="634"/>
              </a:spcBef>
              <a:spcAft>
                <a:spcPts val="0"/>
              </a:spcAft>
              <a:defRPr/>
            </a:pPr>
            <a:r>
              <a:rPr lang="en-US" b="1" dirty="0" smtClean="0"/>
              <a:t>NOTA: </a:t>
            </a:r>
            <a:r>
              <a:rPr dirty="0" smtClean="0"/>
              <a:t>Si algún empleador dentro de un plan de salud de múltiples empleadores tiene 100 empleados o más, Medicare será el </a:t>
            </a:r>
            <a:r>
              <a:rPr dirty="0" err="1" smtClean="0"/>
              <a:t>pagador</a:t>
            </a:r>
            <a:r>
              <a:rPr dirty="0" smtClean="0"/>
              <a:t> secundario para todo. Esto incluye a individuos asociados con empleadores dentro del grupo que tiene menos de 100 empleados.</a:t>
            </a:r>
          </a:p>
        </p:txBody>
      </p:sp>
      <p:sp>
        <p:nvSpPr>
          <p:cNvPr id="901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2903BA-A645-4D92-9691-370C0AC8A4CF}" type="slidenum">
              <a:rPr lang="en-US">
                <a:cs typeface="Arial" charset="0"/>
              </a:rPr>
              <a:pPr fontAlgn="base">
                <a:spcBef>
                  <a:spcPct val="0"/>
                </a:spcBef>
                <a:spcAft>
                  <a:spcPct val="0"/>
                </a:spcAft>
                <a:defRPr/>
              </a:pPr>
              <a:t>33</a:t>
            </a:fld>
            <a:endParaRPr lang="es-US" dirty="0">
              <a:cs typeface="Arial" charset="0"/>
            </a:endParaRPr>
          </a:p>
        </p:txBody>
      </p:sp>
    </p:spTree>
    <p:extLst>
      <p:ext uri="{BB962C8B-B14F-4D97-AF65-F5344CB8AC3E}">
        <p14:creationId xmlns:p14="http://schemas.microsoft.com/office/powerpoint/2010/main" val="99929559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2162" name="Rectangle 3"/>
          <p:cNvSpPr>
            <a:spLocks noGrp="1" noChangeArrowheads="1"/>
          </p:cNvSpPr>
          <p:nvPr>
            <p:ph type="body" idx="1"/>
          </p:nvPr>
        </p:nvSpPr>
        <p:spPr bwMode="auto">
          <a:xfrm>
            <a:off x="731838" y="4560888"/>
            <a:ext cx="5851525" cy="3744912"/>
          </a:xfrm>
          <a:noFill/>
        </p:spPr>
        <p:txBody>
          <a:bodyPr wrap="square" numCol="1" anchor="t" anchorCtr="0" compatLnSpc="1">
            <a:prstTxWarp prst="textNoShape">
              <a:avLst/>
            </a:prstTxWarp>
            <a:normAutofit fontScale="92500"/>
          </a:bodyPr>
          <a:lstStyle/>
          <a:p>
            <a:pPr eaLnBrk="1" hangingPunct="1">
              <a:spcBef>
                <a:spcPts val="638"/>
              </a:spcBef>
            </a:pPr>
            <a:r>
              <a:rPr lang="es-AR" dirty="0" smtClean="0"/>
              <a:t>En general, Medicare paga en primer lugar las reclamaciones de seguros de salud y la cobertura para jubilados será el pagador secundario. La cobertura para jubilados podría cubrir ciertas faltas de cobertura de Medicare y podría ofrecer beneficios adicionales, como atención odontológica de rutina o cobertura de medicamentos. Si no está seguro de que su cobertura para jubilados funcione con Medicare, debe obtener una copia del manual de beneficios de su plan o leer la descripción del resumen del plan que le entrega su empleador o el sindicato. Si se está acercando a la jubilación, debe averiguar si la cobertura de su empleador puede continuar después de que se jubile. Debe verificar los precios y los beneficios, incluso los beneficios por cónyuge. Debe saber qué efecto tendrá la continuidad de la cobertura durante la jubilación en cuanto a la protección del seguro propio y el de su cónyuge.</a:t>
            </a:r>
          </a:p>
          <a:p>
            <a:pPr eaLnBrk="1" hangingPunct="1">
              <a:spcBef>
                <a:spcPts val="638"/>
              </a:spcBef>
            </a:pPr>
            <a:r>
              <a:rPr lang="es-AR" dirty="0" smtClean="0"/>
              <a:t>La cobertura para jubilados proporcionada por un empleador o sindicato puede tener límites a la cantidad que cubrirá. También puede brindar "detención de pérdida de cobertura", un límite de gastos directos de su bolsillo. Usted también puede llamar al administrador de los beneficios y preguntar cómo paga el plan cuando tiene Medicare.</a:t>
            </a:r>
          </a:p>
          <a:p>
            <a:pPr eaLnBrk="1" hangingPunct="1">
              <a:spcBef>
                <a:spcPts val="638"/>
              </a:spcBef>
            </a:pPr>
            <a:r>
              <a:rPr lang="es-AR" dirty="0" smtClean="0"/>
              <a:t>Recuerde que el empleador o el sindicato tienen control sobre la cobertura del seguro por jubilación que ofrece. El empleador o el sindicato pueden cambiar los beneficios o las primas y también pueden elegir cancelar el seguro.</a:t>
            </a:r>
          </a:p>
          <a:p>
            <a:pPr eaLnBrk="1" hangingPunct="1">
              <a:spcBef>
                <a:spcPts val="638"/>
              </a:spcBef>
            </a:pPr>
            <a:r>
              <a:rPr lang="en-US" b="1" dirty="0" smtClean="0"/>
              <a:t>NOTA: </a:t>
            </a:r>
            <a:r>
              <a:rPr lang="es-AR" dirty="0" smtClean="0"/>
              <a:t>Para los jubilados con Medicare basado en Enfermedad Renal en Etapa Terminal, Medicare puede ser una cobertura secundaria a la de jubilado durante el período de coordinación de 30 meses.</a:t>
            </a:r>
          </a:p>
          <a:p>
            <a:pPr eaLnBrk="1" hangingPunct="1">
              <a:lnSpc>
                <a:spcPct val="90000"/>
              </a:lnSpc>
              <a:spcBef>
                <a:spcPts val="638"/>
              </a:spcBef>
            </a:pPr>
            <a:endParaRPr lang="es-US" dirty="0" smtClean="0"/>
          </a:p>
        </p:txBody>
      </p:sp>
      <p:sp>
        <p:nvSpPr>
          <p:cNvPr id="92163"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E66369-6EEF-405E-A523-FF139FD16F1D}" type="slidenum">
              <a:rPr lang="en-US">
                <a:cs typeface="Arial" charset="0"/>
              </a:rPr>
              <a:pPr fontAlgn="base">
                <a:spcBef>
                  <a:spcPct val="0"/>
                </a:spcBef>
                <a:spcAft>
                  <a:spcPct val="0"/>
                </a:spcAft>
                <a:defRPr/>
              </a:pPr>
              <a:t>34</a:t>
            </a:fld>
            <a:endParaRPr lang="es-US" dirty="0">
              <a:cs typeface="Arial" charset="0"/>
            </a:endParaRPr>
          </a:p>
        </p:txBody>
      </p:sp>
    </p:spTree>
    <p:extLst>
      <p:ext uri="{BB962C8B-B14F-4D97-AF65-F5344CB8AC3E}">
        <p14:creationId xmlns:p14="http://schemas.microsoft.com/office/powerpoint/2010/main" val="310252458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457200" y="4400550"/>
            <a:ext cx="6400800" cy="3981450"/>
          </a:xfrm>
        </p:spPr>
        <p:txBody>
          <a:bodyPr>
            <a:noAutofit/>
          </a:bodyPr>
          <a:lstStyle/>
          <a:p>
            <a:pPr eaLnBrk="1" fontAlgn="auto" hangingPunct="1">
              <a:spcBef>
                <a:spcPts val="634"/>
              </a:spcBef>
              <a:spcAft>
                <a:spcPts val="0"/>
              </a:spcAft>
              <a:defRPr/>
            </a:pPr>
            <a:r>
              <a:rPr dirty="0" smtClean="0"/>
              <a:t>A partir de mayo de 2014, estos estados exigen a las compañías de seguros que ofrezcan al menos 1 tipo de póliza de Medigap a personas con Medicare de menos de 65: California*, Colorado, Connecticut, Delaware**, Florida, Georgia, Hawái, Illinois, Kansas, Louisiana, Maine, Maryland, Massachusetts*, Michigan, Minnesota, Mississippi, Missouri, Montana, New Hampshire, Nueva Jersey, Nueva York, Carolina del Norte, Oklahoma, Oregon, Pennsylvania, Dakota del Sur, Tennessee, Texas, Vermont* y Wisconsin.</a:t>
            </a:r>
            <a:r>
              <a:rPr lang="en-US" dirty="0" smtClean="0"/>
              <a:t>
</a:t>
            </a:r>
            <a:r>
              <a:rPr dirty="0" smtClean="0"/>
              <a:t>*No disponen de una póliza de Medigap para personas con Enfermedad Renal en Etapa </a:t>
            </a:r>
            <a:r>
              <a:rPr lang="en-US" dirty="0" smtClean="0"/>
              <a:t>Term</a:t>
            </a:r>
            <a:r>
              <a:rPr dirty="0" smtClean="0"/>
              <a:t>inal (ESRD) menores de 65. </a:t>
            </a:r>
          </a:p>
          <a:p>
            <a:pPr eaLnBrk="1" fontAlgn="auto" hangingPunct="1">
              <a:spcBef>
                <a:spcPts val="634"/>
              </a:spcBef>
              <a:spcAft>
                <a:spcPts val="0"/>
              </a:spcAft>
              <a:defRPr/>
            </a:pPr>
            <a:r>
              <a:rPr dirty="0" smtClean="0"/>
              <a:t>**S</a:t>
            </a:r>
            <a:r>
              <a:rPr lang="es-MX" dirty="0" smtClean="0"/>
              <a:t>ó</a:t>
            </a:r>
            <a:r>
              <a:rPr dirty="0" smtClean="0"/>
              <a:t>lo disponen de una póliza de Medigap para personas con ESRD. </a:t>
            </a:r>
          </a:p>
          <a:p>
            <a:pPr eaLnBrk="1" fontAlgn="auto" hangingPunct="1">
              <a:spcBef>
                <a:spcPts val="634"/>
              </a:spcBef>
              <a:spcAft>
                <a:spcPts val="0"/>
              </a:spcAft>
              <a:defRPr/>
            </a:pPr>
            <a:r>
              <a:rPr dirty="0" smtClean="0"/>
              <a:t>Incluso si su estado no está en la lista anterior, algunas compañías de seguros pueden vender pólizas de Medigap a personas menores de 65. Es probable que estas pólizas le cuesten más que las pólizas de Medigap que se venden a personas de más de 65, y las compañías de seguros puedan recurrir a la revisión de historial médico. Verifique en su estado qué derechos tiene según la legislación estatal.</a:t>
            </a:r>
          </a:p>
          <a:p>
            <a:pPr eaLnBrk="1" fontAlgn="auto" hangingPunct="1">
              <a:spcBef>
                <a:spcPts val="634"/>
              </a:spcBef>
              <a:spcAft>
                <a:spcPts val="0"/>
              </a:spcAft>
              <a:defRPr/>
            </a:pPr>
            <a:r>
              <a:rPr dirty="0" smtClean="0"/>
              <a:t>Recuerde, si ya se inscribió en Medicare Parte B, recibirá un Período de Inscripción Abierto exclusivo de 6 meses de Medigap cuando cumpla 65 años. Es probable que tenga una opción más amplia de pólizas de Medigap y pueda conseguir una prima más baja. Durante el Período de Inscripción Abierta (OEP) de Medigap, las compañías de seguros no pueden rehusarse a venderle ninguna póliza de Medigap a causa de una incapacidad o de otro problema de salud ni cobrarle una prima más elevada (a causa de su estado de salud) que la que le cobran a cualquier otra persona de 65 años.  </a:t>
            </a:r>
          </a:p>
          <a:p>
            <a:pPr indent="-483251" eaLnBrk="1" fontAlgn="auto" hangingPunct="1">
              <a:spcBef>
                <a:spcPts val="634"/>
              </a:spcBef>
              <a:spcAft>
                <a:spcPts val="0"/>
              </a:spcAft>
              <a:defRPr/>
            </a:pPr>
            <a:r>
              <a:rPr lang="en-US" b="1" dirty="0" smtClean="0"/>
              <a:t>NOTA: </a:t>
            </a:r>
            <a:r>
              <a:rPr dirty="0" smtClean="0"/>
              <a:t>No existen cláusulas en la Ley de Cuidado de la Salud a Bajo Precio que cambien las reglas para la emisión de las políticas de Medigap. </a:t>
            </a:r>
            <a:endParaRPr lang="es-US" dirty="0"/>
          </a:p>
          <a:p>
            <a:pPr eaLnBrk="1" fontAlgn="auto" hangingPunct="1">
              <a:spcBef>
                <a:spcPts val="634"/>
              </a:spcBef>
              <a:spcAft>
                <a:spcPts val="0"/>
              </a:spcAft>
              <a:defRPr/>
            </a:pPr>
            <a:endParaRPr lang="es-US" dirty="0"/>
          </a:p>
        </p:txBody>
      </p:sp>
      <p:sp>
        <p:nvSpPr>
          <p:cNvPr id="942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200775-40A8-4592-BB6A-0DA68E7D6F64}" type="slidenum">
              <a:rPr lang="en-US">
                <a:cs typeface="Arial" charset="0"/>
              </a:rPr>
              <a:pPr fontAlgn="base">
                <a:spcBef>
                  <a:spcPct val="0"/>
                </a:spcBef>
                <a:spcAft>
                  <a:spcPct val="0"/>
                </a:spcAft>
                <a:defRPr/>
              </a:pPr>
              <a:t>35</a:t>
            </a:fld>
            <a:endParaRPr lang="es-US" dirty="0">
              <a:cs typeface="Arial" charset="0"/>
            </a:endParaRPr>
          </a:p>
        </p:txBody>
      </p:sp>
    </p:spTree>
    <p:extLst>
      <p:ext uri="{BB962C8B-B14F-4D97-AF65-F5344CB8AC3E}">
        <p14:creationId xmlns:p14="http://schemas.microsoft.com/office/powerpoint/2010/main" val="27528548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812800" y="4400550"/>
            <a:ext cx="5689600" cy="4210050"/>
          </a:xfrm>
        </p:spPr>
        <p:txBody>
          <a:bodyPr>
            <a:normAutofit fontScale="92500" lnSpcReduction="10000"/>
          </a:bodyPr>
          <a:lstStyle/>
          <a:p>
            <a:pPr eaLnBrk="1" fontAlgn="auto" hangingPunct="1">
              <a:spcBef>
                <a:spcPts val="634"/>
              </a:spcBef>
              <a:spcAft>
                <a:spcPts val="0"/>
              </a:spcAft>
              <a:defRPr/>
            </a:pPr>
            <a:r>
              <a:rPr dirty="0" smtClean="0"/>
              <a:t>Compruebe su conocimiento: pregunta 3 </a:t>
            </a:r>
            <a:endParaRPr lang="es-US" dirty="0"/>
          </a:p>
          <a:p>
            <a:pPr eaLnBrk="1" fontAlgn="auto" hangingPunct="1">
              <a:spcBef>
                <a:spcPts val="634"/>
              </a:spcBef>
              <a:spcAft>
                <a:spcPts val="0"/>
              </a:spcAft>
              <a:defRPr/>
            </a:pPr>
            <a:r>
              <a:rPr dirty="0" smtClean="0"/>
              <a:t>Si tiene menos de 65 años y tiene Medicare por incapacidad, las compañías de Medigap pueden </a:t>
            </a:r>
            <a:endParaRPr lang="es-US" dirty="0"/>
          </a:p>
          <a:p>
            <a:pPr marL="246659" indent="-246659" eaLnBrk="1" fontAlgn="auto" hangingPunct="1">
              <a:spcBef>
                <a:spcPts val="634"/>
              </a:spcBef>
              <a:spcAft>
                <a:spcPts val="0"/>
              </a:spcAft>
              <a:buFont typeface="+mj-lt"/>
              <a:buAutoNum type="alphaLcPeriod"/>
              <a:defRPr/>
            </a:pPr>
            <a:r>
              <a:rPr dirty="0" smtClean="0"/>
              <a:t>Cobrarle más según su estado de salud</a:t>
            </a:r>
          </a:p>
          <a:p>
            <a:pPr marL="246659" indent="-246659" eaLnBrk="1" fontAlgn="auto" hangingPunct="1">
              <a:spcBef>
                <a:spcPts val="634"/>
              </a:spcBef>
              <a:spcAft>
                <a:spcPts val="0"/>
              </a:spcAft>
              <a:buFont typeface="+mj-lt"/>
              <a:buAutoNum type="alphaLcPeriod"/>
              <a:defRPr/>
            </a:pPr>
            <a:r>
              <a:rPr dirty="0" smtClean="0"/>
              <a:t>No tener la obligación de venderle una póliza de Medigap</a:t>
            </a:r>
          </a:p>
          <a:p>
            <a:pPr marL="246659" indent="-246659" eaLnBrk="1" fontAlgn="auto" hangingPunct="1">
              <a:spcBef>
                <a:spcPts val="634"/>
              </a:spcBef>
              <a:spcAft>
                <a:spcPts val="0"/>
              </a:spcAft>
              <a:buFont typeface="+mj-lt"/>
              <a:buAutoNum type="alphaLcPeriod"/>
              <a:defRPr/>
            </a:pPr>
            <a:r>
              <a:rPr dirty="0" smtClean="0"/>
              <a:t>S</a:t>
            </a:r>
            <a:r>
              <a:rPr lang="es-MX" dirty="0" smtClean="0"/>
              <a:t>ó</a:t>
            </a:r>
            <a:r>
              <a:rPr dirty="0" smtClean="0"/>
              <a:t>lo acordar venderle ciertas pólizas de Medigap</a:t>
            </a:r>
          </a:p>
          <a:p>
            <a:pPr marL="246659" indent="-246659" eaLnBrk="1" fontAlgn="auto" hangingPunct="1">
              <a:spcBef>
                <a:spcPts val="634"/>
              </a:spcBef>
              <a:spcAft>
                <a:spcPts val="0"/>
              </a:spcAft>
              <a:buFont typeface="+mj-lt"/>
              <a:buAutoNum type="alphaLcPeriod"/>
              <a:defRPr/>
            </a:pPr>
            <a:r>
              <a:rPr dirty="0" smtClean="0"/>
              <a:t>Ninguna de las anteriores, dependiendo de la legislación estatal</a:t>
            </a:r>
          </a:p>
          <a:p>
            <a:pPr eaLnBrk="1" fontAlgn="auto" hangingPunct="1">
              <a:spcBef>
                <a:spcPts val="634"/>
              </a:spcBef>
              <a:spcAft>
                <a:spcPts val="0"/>
              </a:spcAft>
              <a:defRPr/>
            </a:pPr>
            <a:r>
              <a:rPr lang="en-US" b="1" dirty="0" smtClean="0"/>
              <a:t>Respuesta: d. Ninguna de las anteriores, dependiendo de la legislación estatal. </a:t>
            </a:r>
          </a:p>
          <a:p>
            <a:pPr eaLnBrk="1" fontAlgn="auto" hangingPunct="1">
              <a:spcBef>
                <a:spcPts val="634"/>
              </a:spcBef>
              <a:spcAft>
                <a:spcPts val="0"/>
              </a:spcAft>
              <a:defRPr/>
            </a:pPr>
            <a:r>
              <a:rPr dirty="0" smtClean="0"/>
              <a:t>La ley federal no exige que las compañías de seguros vendan pólizas de Medigap a personas menores de 65. Si tiene menos de 65 años, existe la posibilidad de que no pueda comprar la póliza de Medigap que usted desea o ninguna póliza de Medigap hasta que cumpla 65. No obstante, algunos estados le exigen a las compañías de seguros de Medigap que le vendan una póliza de Medigap, incluso si tiene menos de 65. En los estados donde esto no es obligatorio, algunas compañías de seguros pueden venderles en forma voluntaria pólizas de Medigap a personas menores de 65. Es probable que las pólizas le cuesten más que las pólizas de Medigap que se venden a personas de más de 65 y que las compañías de seguros puedan recurrir a la revisión de historial médico.</a:t>
            </a:r>
          </a:p>
          <a:p>
            <a:pPr eaLnBrk="1" fontAlgn="auto" hangingPunct="1">
              <a:spcBef>
                <a:spcPts val="634"/>
              </a:spcBef>
              <a:spcAft>
                <a:spcPts val="0"/>
              </a:spcAft>
              <a:defRPr/>
            </a:pPr>
            <a:r>
              <a:rPr dirty="0" smtClean="0"/>
              <a:t>Recuerde, si ya está inscrito en Medicare Parte B, obtendrá un Período de Inscripción Abierta de Medigap (un período de 6 meses que comienza el primer día del mes en que cumple 65 o más y usted está inscrito en la Parte B) cuando cumpla 65 años. Es probable que tenga una opción más amplia de pólizas de Medigap y pueda conseguir una prima más baja. Durante su OEP de Medigap, las compañías de seguros no pueden rehusarse a venderle ninguna póliza de Medigap a causa de una incapacidad o de otro problema de salud ni cobrarle una prima más elevada (a causa de su estado de salud) que la que se cobra a cualquier otra persona de 65 años.</a:t>
            </a:r>
            <a:endParaRPr lang="es-US" b="1" dirty="0"/>
          </a:p>
        </p:txBody>
      </p:sp>
      <p:sp>
        <p:nvSpPr>
          <p:cNvPr id="96259"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3133F5D-89F6-4751-85AD-D4714BF54097}" type="slidenum">
              <a:rPr lang="en-US">
                <a:solidFill>
                  <a:srgbClr val="000000"/>
                </a:solidFill>
                <a:cs typeface="Arial" charset="0"/>
              </a:rPr>
              <a:pPr fontAlgn="base">
                <a:spcBef>
                  <a:spcPct val="0"/>
                </a:spcBef>
                <a:spcAft>
                  <a:spcPct val="0"/>
                </a:spcAft>
                <a:defRPr/>
              </a:pPr>
              <a:t>36</a:t>
            </a:fld>
            <a:endParaRPr lang="es-US" dirty="0">
              <a:solidFill>
                <a:srgbClr val="000000"/>
              </a:solidFill>
              <a:cs typeface="Arial" charset="0"/>
            </a:endParaRPr>
          </a:p>
        </p:txBody>
      </p:sp>
    </p:spTree>
    <p:extLst>
      <p:ext uri="{BB962C8B-B14F-4D97-AF65-F5344CB8AC3E}">
        <p14:creationId xmlns:p14="http://schemas.microsoft.com/office/powerpoint/2010/main" val="40832666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eaLnBrk="1" fontAlgn="auto" hangingPunct="1">
              <a:spcBef>
                <a:spcPts val="634"/>
              </a:spcBef>
              <a:spcAft>
                <a:spcPts val="0"/>
              </a:spcAft>
              <a:defRPr/>
            </a:pPr>
            <a:r>
              <a:rPr dirty="0" smtClean="0"/>
              <a:t>La Lección 4, "Otros programas", explica</a:t>
            </a:r>
            <a:endParaRPr lang="es-US" dirty="0" smtClean="0"/>
          </a:p>
          <a:p>
            <a:pPr marL="193300" indent="-193300" eaLnBrk="1" fontAlgn="auto" hangingPunct="1">
              <a:spcBef>
                <a:spcPts val="634"/>
              </a:spcBef>
              <a:spcAft>
                <a:spcPts val="0"/>
              </a:spcAft>
              <a:buFont typeface="Wingdings" pitchFamily="2" charset="2"/>
              <a:buChar char="§"/>
              <a:defRPr/>
            </a:pPr>
            <a:r>
              <a:rPr dirty="0" smtClean="0"/>
              <a:t>Mercado de Seguros Médicos </a:t>
            </a:r>
          </a:p>
          <a:p>
            <a:pPr marL="193300" indent="-193300" eaLnBrk="1" fontAlgn="auto" hangingPunct="1">
              <a:spcBef>
                <a:spcPts val="634"/>
              </a:spcBef>
              <a:spcAft>
                <a:spcPts val="0"/>
              </a:spcAft>
              <a:buFont typeface="Wingdings" pitchFamily="2" charset="2"/>
              <a:buChar char="§"/>
              <a:defRPr/>
            </a:pPr>
            <a:r>
              <a:rPr dirty="0" smtClean="0"/>
              <a:t>Medicaid </a:t>
            </a:r>
          </a:p>
          <a:p>
            <a:pPr marL="386600" lvl="1" indent="-193300" eaLnBrk="1" fontAlgn="auto" hangingPunct="1">
              <a:spcBef>
                <a:spcPts val="634"/>
              </a:spcBef>
              <a:spcAft>
                <a:spcPts val="0"/>
              </a:spcAft>
              <a:buFont typeface="Arial" panose="020B0604020202020204" pitchFamily="34" charset="0"/>
              <a:buChar char="•"/>
              <a:defRPr/>
            </a:pPr>
            <a:r>
              <a:rPr dirty="0" smtClean="0"/>
              <a:t>Cobertura completa de Medicaid</a:t>
            </a:r>
          </a:p>
          <a:p>
            <a:pPr marL="386600" lvl="1" indent="-193300" eaLnBrk="1" fontAlgn="auto" hangingPunct="1">
              <a:spcBef>
                <a:spcPts val="634"/>
              </a:spcBef>
              <a:spcAft>
                <a:spcPts val="0"/>
              </a:spcAft>
              <a:buFont typeface="Arial" panose="020B0604020202020204" pitchFamily="34" charset="0"/>
              <a:buChar char="•"/>
              <a:defRPr/>
            </a:pPr>
            <a:r>
              <a:rPr dirty="0" smtClean="0"/>
              <a:t>Programas de Ahorros Medicare </a:t>
            </a:r>
            <a:endParaRPr lang="es-US" dirty="0" smtClean="0"/>
          </a:p>
          <a:p>
            <a:pPr marL="193300" indent="-193300" eaLnBrk="1" fontAlgn="auto" hangingPunct="1">
              <a:spcBef>
                <a:spcPts val="634"/>
              </a:spcBef>
              <a:spcAft>
                <a:spcPts val="0"/>
              </a:spcAft>
              <a:buFont typeface="Wingdings" panose="05000000000000000000" pitchFamily="2" charset="2"/>
              <a:buChar char="§"/>
              <a:defRPr/>
            </a:pPr>
            <a:r>
              <a:rPr dirty="0" smtClean="0"/>
              <a:t>Ayuda adicional </a:t>
            </a:r>
          </a:p>
        </p:txBody>
      </p:sp>
      <p:sp>
        <p:nvSpPr>
          <p:cNvPr id="98307"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BD23DA-A438-434E-9E89-39932E4479FE}" type="slidenum">
              <a:rPr lang="en-US">
                <a:solidFill>
                  <a:srgbClr val="000000"/>
                </a:solidFill>
                <a:cs typeface="Arial" charset="0"/>
              </a:rPr>
              <a:pPr fontAlgn="base">
                <a:spcBef>
                  <a:spcPct val="0"/>
                </a:spcBef>
                <a:spcAft>
                  <a:spcPct val="0"/>
                </a:spcAft>
                <a:defRPr/>
              </a:pPr>
              <a:t>37</a:t>
            </a:fld>
            <a:endParaRPr lang="es-US" dirty="0">
              <a:solidFill>
                <a:srgbClr val="000000"/>
              </a:solidFill>
              <a:cs typeface="Arial" charset="0"/>
            </a:endParaRPr>
          </a:p>
        </p:txBody>
      </p:sp>
    </p:spTree>
    <p:extLst>
      <p:ext uri="{BB962C8B-B14F-4D97-AF65-F5344CB8AC3E}">
        <p14:creationId xmlns:p14="http://schemas.microsoft.com/office/powerpoint/2010/main" val="389090404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Slide Image Placeholder 1"/>
          <p:cNvSpPr>
            <a:spLocks noGrp="1" noRot="1" noChangeAspect="1"/>
          </p:cNvSpPr>
          <p:nvPr>
            <p:ph type="sldImg"/>
          </p:nvPr>
        </p:nvSpPr>
        <p:spPr bwMode="auto">
          <a:noFill/>
          <a:ln>
            <a:solidFill>
              <a:srgbClr val="000000"/>
            </a:solidFill>
            <a:miter lim="800000"/>
            <a:headEnd/>
            <a:tailEnd/>
          </a:ln>
        </p:spPr>
      </p:sp>
      <p:sp>
        <p:nvSpPr>
          <p:cNvPr id="100354"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eaLnBrk="1" hangingPunct="1">
              <a:spcBef>
                <a:spcPts val="625"/>
              </a:spcBef>
            </a:pPr>
            <a:r>
              <a:rPr lang="es-AR" dirty="0" smtClean="0"/>
              <a:t>Si tiene derecho a un Seguro por Incapacidad del Seguro social (SSDI), puede clasificar para Medicare. No obstante, antes de que comience la cobertura Medicare, existe un período de espera de 24 meses. El período de espera comienza una vez que usted empieza a recibir los beneficios de SSDI, lo que no se iniciará hasta que haya cumplido 5 meses de incapacidad. Durante este período de espera, puede solicitar cobertura en el Mercado de Seguros Médicos. El proceso de solicitud del Mercado determinará si usted califica para Medicaid o para créditos tributarios de primas que le reduzcan la prima mensual del plan del Mercado, y para reducciones en los costos compartidos que disminuirán sus gastos directos de bolsillo. </a:t>
            </a:r>
          </a:p>
          <a:p>
            <a:pPr eaLnBrk="1" hangingPunct="1">
              <a:spcBef>
                <a:spcPts val="625"/>
              </a:spcBef>
            </a:pPr>
            <a:r>
              <a:rPr lang="es-AR" dirty="0" smtClean="0"/>
              <a:t>Si solicita costos reducidos en el Mercado, deberá calcular su ingreso para 2015. Si recibe beneficios por incapacidad del Seguro Social y desea saber si califica para costos más bajos con la cobertura del Mercado, deberá proporcionar información sobre sus pagos al Seguro Social, incluidos los pagos por incapacidad. </a:t>
            </a:r>
          </a:p>
          <a:p>
            <a:pPr eaLnBrk="1" hangingPunct="1">
              <a:spcBef>
                <a:spcPts val="625"/>
              </a:spcBef>
            </a:pPr>
            <a:r>
              <a:rPr lang="es-AR" dirty="0" smtClean="0"/>
              <a:t>Su cobertura Medicare entrará en vigencia al vigésimo quinto mes de haber recibido el SSDI. Se le enviará su tarjeta Medicare por correo unos 3 meses antes de cumplido el vigésimo quinto mes de beneficios por incapacidad. Si no desea tener la Parte B, siga las instrucciones que vienen con la tarjeta. No obstante, una vez que sea elegible para Medicare, no podrá obtener costos más bajos para un plan del Mercado según sus ingresos. </a:t>
            </a:r>
            <a:endParaRPr lang="es-US" b="1" dirty="0" smtClean="0"/>
          </a:p>
          <a:p>
            <a:pPr eaLnBrk="1" hangingPunct="1">
              <a:spcBef>
                <a:spcPts val="625"/>
              </a:spcBef>
            </a:pPr>
            <a:r>
              <a:rPr lang="es-AR" dirty="0" smtClean="0"/>
              <a:t>Una vez que comience la cobertura de la Parte A, dejarán de regir todos los créditos tributarios por primas y gastos compartidos reducidos para los que pueda haber calificado a través del Mercado. Esto se debe a que la Parte A se considera cobertura mínima esencial, no así la Parte B.</a:t>
            </a:r>
          </a:p>
        </p:txBody>
      </p:sp>
      <p:sp>
        <p:nvSpPr>
          <p:cNvPr id="100355"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EB40A74-4637-4194-935A-55ABAB995522}" type="slidenum">
              <a:rPr lang="en-US">
                <a:cs typeface="Arial" charset="0"/>
              </a:rPr>
              <a:pPr fontAlgn="base">
                <a:spcBef>
                  <a:spcPct val="0"/>
                </a:spcBef>
                <a:spcAft>
                  <a:spcPct val="0"/>
                </a:spcAft>
                <a:defRPr/>
              </a:pPr>
              <a:t>38</a:t>
            </a:fld>
            <a:endParaRPr lang="es-US" dirty="0">
              <a:cs typeface="Arial" charset="0"/>
            </a:endParaRPr>
          </a:p>
        </p:txBody>
      </p:sp>
    </p:spTree>
    <p:extLst>
      <p:ext uri="{BB962C8B-B14F-4D97-AF65-F5344CB8AC3E}">
        <p14:creationId xmlns:p14="http://schemas.microsoft.com/office/powerpoint/2010/main" val="28498399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p:cNvSpPr>
          <p:nvPr>
            <p:ph type="sldImg"/>
          </p:nvPr>
        </p:nvSpPr>
        <p:spPr bwMode="auto">
          <a:noFill/>
          <a:ln>
            <a:solidFill>
              <a:srgbClr val="000000"/>
            </a:solidFill>
            <a:miter lim="800000"/>
            <a:headEnd/>
            <a:tailEnd/>
          </a:ln>
        </p:spPr>
      </p:sp>
      <p:sp>
        <p:nvSpPr>
          <p:cNvPr id="102402" name="Notes Placeholder 2"/>
          <p:cNvSpPr>
            <a:spLocks noGrp="1"/>
          </p:cNvSpPr>
          <p:nvPr>
            <p:ph type="body" idx="1"/>
          </p:nvPr>
        </p:nvSpPr>
        <p:spPr bwMode="auto">
          <a:xfrm>
            <a:off x="650875" y="4481513"/>
            <a:ext cx="6176963" cy="4613275"/>
          </a:xfrm>
          <a:noFill/>
        </p:spPr>
        <p:txBody>
          <a:bodyPr wrap="square" numCol="1" anchor="t" anchorCtr="0" compatLnSpc="1">
            <a:prstTxWarp prst="textNoShape">
              <a:avLst/>
            </a:prstTxWarp>
          </a:bodyPr>
          <a:lstStyle/>
          <a:p>
            <a:pPr marL="0" lvl="1" indent="0" eaLnBrk="1" hangingPunct="1">
              <a:spcBef>
                <a:spcPts val="638"/>
              </a:spcBef>
              <a:buFont typeface="Wingdings" pitchFamily="2" charset="2"/>
              <a:buNone/>
            </a:pPr>
            <a:r>
              <a:rPr lang="es-AR" dirty="0" smtClean="0"/>
              <a:t>Medicaid es un programa de derecho ciudadano* estatal y federal que paga asistencia médica para ciertos individuos y familias con ingresos y recursos limitados. Medicaid no es un programa de asistencia monetaria; paga directamente a los prestadores para que usted reciba atención.</a:t>
            </a:r>
          </a:p>
          <a:p>
            <a:pPr marL="0" lvl="1" indent="0" eaLnBrk="1" hangingPunct="1">
              <a:spcBef>
                <a:spcPts val="638"/>
              </a:spcBef>
              <a:buFont typeface="Wingdings" pitchFamily="2" charset="2"/>
              <a:buNone/>
            </a:pPr>
            <a:r>
              <a:rPr lang="es-AR" dirty="0" smtClean="0"/>
              <a:t>Medicaid es la fuente de financiación de servicios médicos y relacionados con la salud más importante de la población de más bajos recursos de Estados Unidos. Medicaid y el Programa de Seguro Médico para Niños brindan cobertura de salud a casi 71 millones de estadounidenses, entre ellos, niños, embarazadas, padres, madres, personas mayores y personas con incapacidades.</a:t>
            </a:r>
          </a:p>
          <a:p>
            <a:pPr marL="0" lvl="1" indent="0" eaLnBrk="1" hangingPunct="1">
              <a:spcBef>
                <a:spcPts val="638"/>
              </a:spcBef>
              <a:buFont typeface="Wingdings" pitchFamily="2" charset="2"/>
              <a:buNone/>
            </a:pPr>
            <a:r>
              <a:rPr lang="es-AR" dirty="0" smtClean="0"/>
              <a:t>El programa se convirtió en ley en 1965 (Título XIX [19] de la Ley del Seguro Social) como emprendimiento cooperativo cofinanciado por el gobierno federal y los estatales (incluye el Distrito de Columbia y los Territorios) para ayudar a los estados a proporcionar asistencia médica a personas necesitadas elegibles. </a:t>
            </a:r>
          </a:p>
          <a:p>
            <a:pPr marL="0" lvl="1" indent="0" eaLnBrk="1" hangingPunct="1">
              <a:spcBef>
                <a:spcPts val="638"/>
              </a:spcBef>
              <a:buFont typeface="Wingdings" pitchFamily="2" charset="2"/>
              <a:buNone/>
            </a:pPr>
            <a:r>
              <a:rPr lang="es-AR" dirty="0" smtClean="0"/>
              <a:t>*Derecho ciudadano: programa gubernamental que garantiza ciertos beneficios a un grupo o segmento de población en particular.</a:t>
            </a:r>
          </a:p>
          <a:p>
            <a:pPr eaLnBrk="1" hangingPunct="1">
              <a:spcBef>
                <a:spcPts val="638"/>
              </a:spcBef>
            </a:pPr>
            <a:endParaRPr lang="es-US" dirty="0" smtClean="0"/>
          </a:p>
          <a:p>
            <a:pPr eaLnBrk="1" hangingPunct="1">
              <a:spcBef>
                <a:spcPts val="638"/>
              </a:spcBef>
            </a:pPr>
            <a:endParaRPr lang="es-US" dirty="0" smtClean="0"/>
          </a:p>
        </p:txBody>
      </p:sp>
      <p:sp>
        <p:nvSpPr>
          <p:cNvPr id="102403"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FDBD42-7807-40DB-9F21-3022B0B53532}" type="slidenum">
              <a:rPr lang="en-US">
                <a:solidFill>
                  <a:srgbClr val="000000"/>
                </a:solidFill>
                <a:cs typeface="Arial" charset="0"/>
              </a:rPr>
              <a:pPr fontAlgn="base">
                <a:spcBef>
                  <a:spcPct val="0"/>
                </a:spcBef>
                <a:spcAft>
                  <a:spcPct val="0"/>
                </a:spcAft>
                <a:defRPr/>
              </a:pPr>
              <a:t>39</a:t>
            </a:fld>
            <a:endParaRPr lang="es-US" dirty="0">
              <a:solidFill>
                <a:srgbClr val="000000"/>
              </a:solidFill>
              <a:cs typeface="Arial" charset="0"/>
            </a:endParaRPr>
          </a:p>
        </p:txBody>
      </p:sp>
    </p:spTree>
    <p:extLst>
      <p:ext uri="{BB962C8B-B14F-4D97-AF65-F5344CB8AC3E}">
        <p14:creationId xmlns:p14="http://schemas.microsoft.com/office/powerpoint/2010/main" val="2989045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6499" name="Rectangle 3"/>
          <p:cNvSpPr>
            <a:spLocks noGrp="1" noChangeArrowheads="1"/>
          </p:cNvSpPr>
          <p:nvPr>
            <p:ph type="body" idx="1"/>
          </p:nvPr>
        </p:nvSpPr>
        <p:spPr bwMode="auto"/>
        <p:txBody>
          <a:bodyPr wrap="square" numCol="1" anchor="t" anchorCtr="0" compatLnSpc="1">
            <a:prstTxWarp prst="textNoShape">
              <a:avLst/>
            </a:prstTxWarp>
          </a:bodyPr>
          <a:lstStyle/>
          <a:p>
            <a:pPr marL="0" lvl="1" indent="0" defTabSz="914133" eaLnBrk="1" fontAlgn="auto" hangingPunct="1">
              <a:spcBef>
                <a:spcPts val="634"/>
              </a:spcBef>
              <a:spcAft>
                <a:spcPts val="0"/>
              </a:spcAft>
              <a:buFont typeface="Wingdings" pitchFamily="2" charset="2"/>
              <a:buNone/>
              <a:defRPr/>
            </a:pPr>
            <a:r>
              <a:rPr dirty="0" smtClean="0"/>
              <a:t>Personas con incapacidades </a:t>
            </a:r>
          </a:p>
          <a:p>
            <a:pPr marL="193322" lvl="1" indent="-193300" eaLnBrk="1" fontAlgn="auto" hangingPunct="1">
              <a:spcBef>
                <a:spcPts val="634"/>
              </a:spcBef>
              <a:spcAft>
                <a:spcPts val="0"/>
              </a:spcAft>
              <a:defRPr/>
            </a:pPr>
            <a:r>
              <a:rPr dirty="0" smtClean="0"/>
              <a:t>Representan el grupo de mayor crecimiento entre la población que tiene derecho a Medicare</a:t>
            </a:r>
          </a:p>
          <a:p>
            <a:pPr marL="386645" lvl="3" indent="-193300" eaLnBrk="1" fontAlgn="auto" hangingPunct="1">
              <a:spcBef>
                <a:spcPts val="634"/>
              </a:spcBef>
              <a:spcAft>
                <a:spcPts val="0"/>
              </a:spcAft>
              <a:buSzPct val="100000"/>
              <a:buFont typeface="Arial" panose="020B0604020202020204" pitchFamily="34" charset="0"/>
              <a:buChar char="•"/>
              <a:defRPr/>
            </a:pPr>
            <a:r>
              <a:rPr dirty="0" smtClean="0"/>
              <a:t>Constituyen alrededor del 17% de los </a:t>
            </a:r>
            <a:r>
              <a:rPr dirty="0" err="1" smtClean="0"/>
              <a:t>beneficiarios</a:t>
            </a:r>
            <a:r>
              <a:rPr dirty="0" smtClean="0"/>
              <a:t> de Medicare (2014)</a:t>
            </a:r>
          </a:p>
          <a:p>
            <a:pPr marL="134923" lvl="1" indent="-193300" eaLnBrk="1" fontAlgn="auto" hangingPunct="1">
              <a:spcBef>
                <a:spcPts val="634"/>
              </a:spcBef>
              <a:spcAft>
                <a:spcPts val="0"/>
              </a:spcAft>
              <a:buSzPct val="100000"/>
              <a:defRPr/>
            </a:pPr>
            <a:r>
              <a:rPr dirty="0" smtClean="0"/>
              <a:t>Aproximadamente 9 millones tienen Parte A y/o Parte B (2014)</a:t>
            </a:r>
          </a:p>
          <a:p>
            <a:pPr marL="193322" lvl="1" indent="-193300" eaLnBrk="1" fontAlgn="auto" hangingPunct="1">
              <a:spcBef>
                <a:spcPts val="634"/>
              </a:spcBef>
              <a:spcAft>
                <a:spcPts val="0"/>
              </a:spcAft>
              <a:defRPr/>
            </a:pPr>
            <a:r>
              <a:rPr dirty="0" smtClean="0"/>
              <a:t>Suelen estar sin cobertura </a:t>
            </a:r>
            <a:r>
              <a:rPr dirty="0" err="1" smtClean="0"/>
              <a:t>médica</a:t>
            </a:r>
            <a:r>
              <a:rPr dirty="0" smtClean="0"/>
              <a:t> antes de calificar para Medicare</a:t>
            </a:r>
          </a:p>
          <a:p>
            <a:pPr marL="193322" lvl="1" indent="-193300" eaLnBrk="1" fontAlgn="auto" hangingPunct="1">
              <a:spcBef>
                <a:spcPts val="634"/>
              </a:spcBef>
              <a:spcAft>
                <a:spcPts val="0"/>
              </a:spcAft>
              <a:defRPr/>
            </a:pPr>
            <a:r>
              <a:rPr dirty="0" smtClean="0"/>
              <a:t>Pueden calificar tanto para Medicare como para Medicaid</a:t>
            </a:r>
          </a:p>
          <a:p>
            <a:pPr marL="0" lvl="1" indent="0" eaLnBrk="1" fontAlgn="auto" hangingPunct="1">
              <a:spcBef>
                <a:spcPts val="634"/>
              </a:spcBef>
              <a:spcAft>
                <a:spcPts val="0"/>
              </a:spcAft>
              <a:buFont typeface="Wingdings" pitchFamily="2" charset="2"/>
              <a:buNone/>
              <a:defRPr/>
            </a:pPr>
            <a:r>
              <a:rPr dirty="0" smtClean="0"/>
              <a:t>El Seguro Social analiza de qué manera un trabajador de 20 años de edad tiene 1 posibilidad en 4 de adquirir una incapacidad antes de llegar a la edad de jubilarse. </a:t>
            </a:r>
          </a:p>
        </p:txBody>
      </p:sp>
      <p:sp>
        <p:nvSpPr>
          <p:cNvPr id="30723"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C8C290-DB9F-4741-A742-DE664657D6E0}" type="slidenum">
              <a:rPr lang="en-US">
                <a:cs typeface="Arial" charset="0"/>
              </a:rPr>
              <a:pPr fontAlgn="base">
                <a:spcBef>
                  <a:spcPct val="0"/>
                </a:spcBef>
                <a:spcAft>
                  <a:spcPct val="0"/>
                </a:spcAft>
                <a:defRPr/>
              </a:pPr>
              <a:t>4</a:t>
            </a:fld>
            <a:endParaRPr lang="es-US" dirty="0">
              <a:cs typeface="Arial" charset="0"/>
            </a:endParaRPr>
          </a:p>
        </p:txBody>
      </p:sp>
    </p:spTree>
    <p:extLst>
      <p:ext uri="{BB962C8B-B14F-4D97-AF65-F5344CB8AC3E}">
        <p14:creationId xmlns:p14="http://schemas.microsoft.com/office/powerpoint/2010/main" val="192404137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p:cNvSpPr>
          <p:nvPr>
            <p:ph type="sldImg"/>
          </p:nvPr>
        </p:nvSpPr>
        <p:spPr bwMode="auto">
          <a:noFill/>
          <a:ln>
            <a:solidFill>
              <a:srgbClr val="000000"/>
            </a:solidFill>
            <a:miter lim="800000"/>
            <a:headEnd/>
            <a:tailEnd/>
          </a:ln>
        </p:spPr>
      </p:sp>
      <p:sp>
        <p:nvSpPr>
          <p:cNvPr id="1044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ts val="638"/>
              </a:spcBef>
            </a:pPr>
            <a:r>
              <a:rPr lang="es-AR" dirty="0" smtClean="0"/>
              <a:t>Medicare y Medicaid se distinguen en los siguientes aspectos: </a:t>
            </a:r>
          </a:p>
          <a:p>
            <a:pPr marL="171450" indent="-171450" eaLnBrk="1" hangingPunct="1">
              <a:spcBef>
                <a:spcPts val="638"/>
              </a:spcBef>
              <a:buFont typeface="Arial" panose="020B0604020202020204" pitchFamily="34" charset="0"/>
              <a:buChar char="•"/>
            </a:pPr>
            <a:r>
              <a:rPr lang="es-AR" dirty="0" smtClean="0"/>
              <a:t>Mientras que Medicare es un programa nacional uniforme en todo el país, Medicaid está conformado por programas estatales que varían por estado. </a:t>
            </a:r>
          </a:p>
          <a:p>
            <a:pPr marL="171450" indent="-171450" eaLnBrk="1" hangingPunct="1">
              <a:spcBef>
                <a:spcPts val="638"/>
              </a:spcBef>
              <a:buFont typeface="Arial" panose="020B0604020202020204" pitchFamily="34" charset="0"/>
              <a:buChar char="•"/>
            </a:pPr>
            <a:r>
              <a:rPr lang="es-AR" dirty="0" smtClean="0"/>
              <a:t>El gobierno federal se encarga de administrar Medicare, mientras que para Medicaid la administración corre por cuenta de los gobiernos estatales, pero dentro de las leyes federales (asociación federal/estatal). </a:t>
            </a:r>
          </a:p>
          <a:p>
            <a:pPr marL="171450" indent="-171450" eaLnBrk="1" hangingPunct="1">
              <a:spcBef>
                <a:spcPts val="638"/>
              </a:spcBef>
              <a:buFont typeface="Arial" panose="020B0604020202020204" pitchFamily="34" charset="0"/>
              <a:buChar char="•"/>
            </a:pPr>
            <a:r>
              <a:rPr lang="es-AR" dirty="0" smtClean="0"/>
              <a:t>Si bien la elegibilidad de Medicare se basa en la edad, la incapacidad o en la Enfermedad Renal en Etapa Terminal (ESRD), la elegibilidad en Medicaid se basa en los ingresos y recursos (así como en otros requisitos no financieros). </a:t>
            </a:r>
          </a:p>
          <a:p>
            <a:pPr marL="171450" indent="-171450" eaLnBrk="1" hangingPunct="1">
              <a:spcBef>
                <a:spcPts val="638"/>
              </a:spcBef>
              <a:buFont typeface="Arial" panose="020B0604020202020204" pitchFamily="34" charset="0"/>
              <a:buChar char="•"/>
            </a:pPr>
            <a:r>
              <a:rPr lang="es-AR" dirty="0" smtClean="0"/>
              <a:t>Mientras que Medicare es el pagador primario de la nación para servicios de internación hospitalaria para ancianos y personas con ESRD, Medicaid es el pagador público primario de la nación para servicios de salud mental y atención a largo plazo (atención en asilos de ancianos). </a:t>
            </a:r>
          </a:p>
          <a:p>
            <a:pPr eaLnBrk="1" hangingPunct="1">
              <a:spcBef>
                <a:spcPct val="0"/>
              </a:spcBef>
            </a:pPr>
            <a:endParaRPr lang="es-US" dirty="0" smtClean="0"/>
          </a:p>
        </p:txBody>
      </p:sp>
      <p:sp>
        <p:nvSpPr>
          <p:cNvPr id="104451"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6E491F-F05B-4BBD-8BFC-5326E6C2FDD7}" type="slidenum">
              <a:rPr lang="en-US">
                <a:cs typeface="Arial" charset="0"/>
              </a:rPr>
              <a:pPr fontAlgn="base">
                <a:spcBef>
                  <a:spcPct val="0"/>
                </a:spcBef>
                <a:spcAft>
                  <a:spcPct val="0"/>
                </a:spcAft>
                <a:defRPr/>
              </a:pPr>
              <a:t>40</a:t>
            </a:fld>
            <a:endParaRPr lang="es-US" dirty="0">
              <a:cs typeface="Arial" charset="0"/>
            </a:endParaRPr>
          </a:p>
        </p:txBody>
      </p:sp>
    </p:spTree>
    <p:extLst>
      <p:ext uri="{BB962C8B-B14F-4D97-AF65-F5344CB8AC3E}">
        <p14:creationId xmlns:p14="http://schemas.microsoft.com/office/powerpoint/2010/main" val="318609346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325438" y="4329113"/>
            <a:ext cx="6745287" cy="4357687"/>
          </a:xfrm>
        </p:spPr>
        <p:txBody>
          <a:bodyPr>
            <a:normAutofit fontScale="92500" lnSpcReduction="10000"/>
          </a:bodyPr>
          <a:lstStyle/>
          <a:p>
            <a:pPr eaLnBrk="1" fontAlgn="auto" hangingPunct="1">
              <a:spcBef>
                <a:spcPts val="600"/>
              </a:spcBef>
              <a:spcAft>
                <a:spcPts val="0"/>
              </a:spcAft>
              <a:defRPr/>
            </a:pPr>
            <a:r>
              <a:rPr lang="en-US" dirty="0" smtClean="0"/>
              <a:t>A partir del 1 de e</a:t>
            </a:r>
            <a:r>
              <a:rPr dirty="0" smtClean="0"/>
              <a:t>nero de 2014, la Ley de Cuidado de Salud de Bajo Precio estableció 3 nuevos grupos de elegibilidad para Medicaid que pusieron el seguro de salud a disposición de millones de personas que no eran elegibles con anterioridad. </a:t>
            </a:r>
          </a:p>
          <a:p>
            <a:pPr marL="241625" indent="-241625" eaLnBrk="1" fontAlgn="auto" hangingPunct="1">
              <a:spcBef>
                <a:spcPts val="600"/>
              </a:spcBef>
              <a:spcAft>
                <a:spcPts val="0"/>
              </a:spcAft>
              <a:buFont typeface="+mj-lt"/>
              <a:buAutoNum type="arabicPeriod"/>
              <a:defRPr/>
            </a:pPr>
            <a:r>
              <a:rPr dirty="0" smtClean="0"/>
              <a:t>El Nuevo Grupo de Adultos cubre a personas de entre 19 y 64 años con ingresos inferiores al 133% del FPL, incluye a hijos de 19 y 20 años de edad. Los hijos menores de 19 no están incluidos en este grupo porque están cubiertos por otros grupos de elegibilidad obligatorios. Para ser elegibles para el Nuevo Grupo de Adultos, las personas no deben tener derecho ni estar inscritos en Medicare, no pueden ser elegibles para ningún otro grupo de elegibilidad obligatorio de Medicaid y no pueden ser mujeres embarazadas al momento de la inscripción. Este grupo es un grupo de elegibilidad obligatorio que los estados pueden elegir cubrir.</a:t>
            </a:r>
          </a:p>
          <a:p>
            <a:pPr marL="241625" indent="-241625" eaLnBrk="1" fontAlgn="auto" hangingPunct="1">
              <a:spcBef>
                <a:spcPts val="600"/>
              </a:spcBef>
              <a:spcAft>
                <a:spcPts val="0"/>
              </a:spcAft>
              <a:buFont typeface="+mj-lt"/>
              <a:buAutoNum type="arabicPeriod"/>
              <a:defRPr/>
            </a:pPr>
            <a:r>
              <a:rPr dirty="0" smtClean="0"/>
              <a:t>Un segundo grupo de elegibilidad creado por la Ley de Cuidado de Salud a Bajo Precio estableció cobertura de Medicaid para personas menores de 26 que estaban inscritas en Medicaid mientras estaban </a:t>
            </a:r>
            <a:r>
              <a:rPr dirty="0" err="1" smtClean="0"/>
              <a:t>bajo</a:t>
            </a:r>
            <a:r>
              <a:rPr dirty="0" smtClean="0"/>
              <a:t> cuidado temporal a los 18 o a la edad que caduque el cuidado temporal. No existe ninguna prueba de ingresos o recursos para este grupo de elegibilidad. Los estados tienen la opción de cubrir a personas que estuvieron </a:t>
            </a:r>
            <a:r>
              <a:rPr dirty="0" err="1" smtClean="0"/>
              <a:t>bajo</a:t>
            </a:r>
            <a:r>
              <a:rPr dirty="0" smtClean="0"/>
              <a:t> cuidado temporal y en Medicaid en otro estado.</a:t>
            </a:r>
          </a:p>
          <a:p>
            <a:pPr marL="241625" indent="-241625" eaLnBrk="1" fontAlgn="auto" hangingPunct="1">
              <a:spcBef>
                <a:spcPts val="600"/>
              </a:spcBef>
              <a:spcAft>
                <a:spcPts val="0"/>
              </a:spcAft>
              <a:buFont typeface="+mj-lt"/>
              <a:buAutoNum type="arabicPeriod"/>
              <a:defRPr/>
            </a:pPr>
            <a:r>
              <a:rPr dirty="0" smtClean="0"/>
              <a:t>El tercer grupo es similar al Nuevo Grupo de Adultos. Las personas de este grupo deben ser menores de 65, con ingresos superiores al 133% del FPL y no pueden ser elegibles de otra manera para otro grupo de Medicaid. A diferencia de los requisitos de elegibilidad para el Nuevo Grupo de Adultos, las personas de este grupo opcional pueden ser  mujeres embarazadas o personas elegibles para Medicare. Además, este grupo cubre tanto a hijos como a adultos que no son elegibles de otra manera.</a:t>
            </a:r>
          </a:p>
          <a:p>
            <a:pPr eaLnBrk="1" fontAlgn="auto" hangingPunct="1">
              <a:spcBef>
                <a:spcPts val="600"/>
              </a:spcBef>
              <a:spcAft>
                <a:spcPts val="0"/>
              </a:spcAft>
              <a:defRPr/>
            </a:pPr>
            <a:r>
              <a:rPr dirty="0" smtClean="0"/>
              <a:t>Si un estado está ampliando Medicaid, las personas tal vez califiquen si ganan hasta alrededor de $16,100 al año para 1 persona ($32,900 para una familia de 4). La cobertura ya comenzó desde el 1 de enero de 2014.</a:t>
            </a:r>
          </a:p>
          <a:p>
            <a:pPr eaLnBrk="1" fontAlgn="auto" hangingPunct="1">
              <a:spcBef>
                <a:spcPts val="600"/>
              </a:spcBef>
              <a:spcAft>
                <a:spcPts val="0"/>
              </a:spcAft>
              <a:defRPr/>
            </a:pPr>
            <a:r>
              <a:rPr lang="en-US" b="1" dirty="0"/>
              <a:t>NOTA:</a:t>
            </a:r>
            <a:r>
              <a:rPr dirty="0" smtClean="0"/>
              <a:t> La ampliación de Medicaid hasta el 133% del FPL generó en una cantidad de estados la necesidad de contar con transiciones para </a:t>
            </a:r>
            <a:r>
              <a:rPr dirty="0" err="1" smtClean="0"/>
              <a:t>niños</a:t>
            </a:r>
            <a:r>
              <a:rPr dirty="0" smtClean="0"/>
              <a:t> de 6 a 18 años, entre 100 y 133% del FPL, que antes estuvieron cubiertos por Programas del Seguro Médico para Niños de Medicaid individuales.</a:t>
            </a:r>
          </a:p>
        </p:txBody>
      </p:sp>
      <p:sp>
        <p:nvSpPr>
          <p:cNvPr id="106499"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5E454F-424D-418E-AB94-FD4C3ADA8DFE}" type="slidenum">
              <a:rPr lang="en-US">
                <a:cs typeface="Arial" charset="0"/>
              </a:rPr>
              <a:pPr fontAlgn="base">
                <a:spcBef>
                  <a:spcPct val="0"/>
                </a:spcBef>
                <a:spcAft>
                  <a:spcPct val="0"/>
                </a:spcAft>
                <a:defRPr/>
              </a:pPr>
              <a:t>41</a:t>
            </a:fld>
            <a:endParaRPr lang="es-US" dirty="0">
              <a:cs typeface="Arial" charset="0"/>
            </a:endParaRPr>
          </a:p>
        </p:txBody>
      </p:sp>
    </p:spTree>
    <p:extLst>
      <p:ext uri="{BB962C8B-B14F-4D97-AF65-F5344CB8AC3E}">
        <p14:creationId xmlns:p14="http://schemas.microsoft.com/office/powerpoint/2010/main" val="368771472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533400" y="4479925"/>
            <a:ext cx="6224588" cy="4098925"/>
          </a:xfrm>
        </p:spPr>
        <p:txBody>
          <a:bodyPr>
            <a:normAutofit fontScale="92500" lnSpcReduction="20000"/>
          </a:bodyPr>
          <a:lstStyle/>
          <a:p>
            <a:pPr eaLnBrk="1" fontAlgn="auto" hangingPunct="1">
              <a:lnSpc>
                <a:spcPct val="110000"/>
              </a:lnSpc>
              <a:spcBef>
                <a:spcPts val="600"/>
              </a:spcBef>
              <a:spcAft>
                <a:spcPts val="0"/>
              </a:spcAft>
              <a:defRPr/>
            </a:pPr>
            <a:r>
              <a:rPr dirty="0" smtClean="0"/>
              <a:t>Los estados usan la solicitud simplificada para cobertura a través del Mercado, Medicaid y el Programa del Seguro Médico para Niños (CHIP). La solicitud puede pasar sin problemas de la elegibilidad a la selección e inscripción en el plan. </a:t>
            </a:r>
            <a:r>
              <a:rPr lang="en-US" dirty="0" smtClean="0"/>
              <a:t>Las personas pueden enviar una única solicitud para todos los programas. Las solicitudes en línea están disponibles en todos los estados, junto con las solicitudes tradicionales en papel que se pueden enviar por correo. Y las personas siguen teniendo la opción de postularse en persona o por teléfono.</a:t>
            </a:r>
            <a:endParaRPr lang="es-US" dirty="0" smtClean="0"/>
          </a:p>
          <a:p>
            <a:pPr eaLnBrk="1" fontAlgn="auto" hangingPunct="1">
              <a:lnSpc>
                <a:spcPct val="110000"/>
              </a:lnSpc>
              <a:spcBef>
                <a:spcPts val="600"/>
              </a:spcBef>
              <a:spcAft>
                <a:spcPts val="0"/>
              </a:spcAft>
              <a:defRPr/>
            </a:pPr>
            <a:r>
              <a:rPr lang="en-US" dirty="0" smtClean="0"/>
              <a:t>A través de la solicitud única optimizada, las personas y sus familias reciben las determinaciones de elegibilidad para lo siguiente:</a:t>
            </a:r>
          </a:p>
          <a:p>
            <a:pPr marL="183656" indent="-183656" eaLnBrk="1" fontAlgn="auto" hangingPunct="1">
              <a:lnSpc>
                <a:spcPct val="110000"/>
              </a:lnSpc>
              <a:spcBef>
                <a:spcPts val="600"/>
              </a:spcBef>
              <a:spcAft>
                <a:spcPts val="0"/>
              </a:spcAft>
              <a:buFont typeface="Wingdings" panose="05000000000000000000" pitchFamily="2" charset="2"/>
              <a:buChar char="§"/>
              <a:defRPr/>
            </a:pPr>
            <a:r>
              <a:rPr lang="en-US" dirty="0" smtClean="0"/>
              <a:t>Medicaid y CHIP</a:t>
            </a:r>
          </a:p>
          <a:p>
            <a:pPr marL="183656" indent="-183656" eaLnBrk="1" fontAlgn="auto" hangingPunct="1">
              <a:lnSpc>
                <a:spcPct val="110000"/>
              </a:lnSpc>
              <a:spcBef>
                <a:spcPts val="600"/>
              </a:spcBef>
              <a:spcAft>
                <a:spcPts val="0"/>
              </a:spcAft>
              <a:buFont typeface="Wingdings" panose="05000000000000000000" pitchFamily="2" charset="2"/>
              <a:buChar char="§"/>
              <a:defRPr/>
            </a:pPr>
            <a:r>
              <a:rPr lang="en-US" dirty="0" smtClean="0"/>
              <a:t>Inscripción en Planes de Salud Calificados del Mercado</a:t>
            </a:r>
          </a:p>
          <a:p>
            <a:pPr marL="355106" lvl="1" indent="-171450" eaLnBrk="1" fontAlgn="auto" hangingPunct="1">
              <a:lnSpc>
                <a:spcPct val="110000"/>
              </a:lnSpc>
              <a:spcBef>
                <a:spcPts val="600"/>
              </a:spcBef>
              <a:spcAft>
                <a:spcPts val="0"/>
              </a:spcAft>
              <a:buFont typeface="Arial" panose="020B0604020202020204" pitchFamily="34" charset="0"/>
              <a:buChar char="•"/>
              <a:defRPr/>
            </a:pPr>
            <a:r>
              <a:rPr lang="en-US" dirty="0" smtClean="0"/>
              <a:t>Créditos tributarios de primas avanzados </a:t>
            </a:r>
          </a:p>
          <a:p>
            <a:pPr marL="355106" lvl="1" indent="-171450" eaLnBrk="1" fontAlgn="auto" hangingPunct="1">
              <a:lnSpc>
                <a:spcPct val="110000"/>
              </a:lnSpc>
              <a:spcBef>
                <a:spcPts val="600"/>
              </a:spcBef>
              <a:spcAft>
                <a:spcPts val="0"/>
              </a:spcAft>
              <a:buFont typeface="Arial" panose="020B0604020202020204" pitchFamily="34" charset="0"/>
              <a:buChar char="•"/>
              <a:defRPr/>
            </a:pPr>
            <a:r>
              <a:rPr lang="en-US" dirty="0" smtClean="0"/>
              <a:t>Reducciones de gastos compartidos</a:t>
            </a:r>
          </a:p>
          <a:p>
            <a:pPr eaLnBrk="1" fontAlgn="auto" hangingPunct="1">
              <a:lnSpc>
                <a:spcPct val="110000"/>
              </a:lnSpc>
              <a:spcBef>
                <a:spcPts val="600"/>
              </a:spcBef>
              <a:spcAft>
                <a:spcPts val="0"/>
              </a:spcAft>
              <a:defRPr/>
            </a:pPr>
            <a:r>
              <a:rPr lang="en-US" dirty="0" smtClean="0"/>
              <a:t>Una vez finalizada la determinación de elegibilidad, los postulantes tienen la posibilidad de inscribirse inmediatamente en la cobertura a </a:t>
            </a:r>
            <a:r>
              <a:rPr lang="en-US" dirty="0" err="1" smtClean="0"/>
              <a:t>bajo</a:t>
            </a:r>
            <a:r>
              <a:rPr lang="en-US" dirty="0" smtClean="0"/>
              <a:t> precio, dependiendo de los programas para los que son elegibles y el modelo disponible en su estado.</a:t>
            </a:r>
            <a:endParaRPr lang="es-US" dirty="0" smtClean="0"/>
          </a:p>
          <a:p>
            <a:pPr eaLnBrk="1" fontAlgn="auto" hangingPunct="1">
              <a:lnSpc>
                <a:spcPct val="110000"/>
              </a:lnSpc>
              <a:spcBef>
                <a:spcPts val="600"/>
              </a:spcBef>
              <a:spcAft>
                <a:spcPts val="0"/>
              </a:spcAft>
              <a:defRPr/>
            </a:pPr>
            <a:r>
              <a:rPr dirty="0" smtClean="0"/>
              <a:t>Puede solicitar Medicaid y CHIP en cualquier momento. Puede inscribirse durante el período de Inscripción Abierta del Mercado o en cualquier otro momento del año. Si cumple los requisitos, se puede inscribir inmediatamente, en cualquier momento del año.</a:t>
            </a:r>
          </a:p>
          <a:p>
            <a:pPr eaLnBrk="1" fontAlgn="auto" hangingPunct="1">
              <a:lnSpc>
                <a:spcPct val="110000"/>
              </a:lnSpc>
              <a:spcBef>
                <a:spcPts val="600"/>
              </a:spcBef>
              <a:spcAft>
                <a:spcPts val="0"/>
              </a:spcAft>
              <a:defRPr/>
            </a:pPr>
            <a:r>
              <a:rPr lang="en-US" b="1" dirty="0" smtClean="0"/>
              <a:t>Para averiguar si sus hijos califican para la cobertura de CHIP, visite</a:t>
            </a:r>
            <a:r>
              <a:rPr dirty="0" smtClean="0"/>
              <a:t> </a:t>
            </a:r>
            <a:r>
              <a:rPr lang="en-US" dirty="0" smtClean="0">
                <a:hlinkClick r:id="rId3"/>
              </a:rPr>
              <a:t>www.insurekidsnow.gov</a:t>
            </a:r>
            <a:r>
              <a:rPr dirty="0" smtClean="0"/>
              <a:t> o llame al 1-877-543-7669. Si solicita cobertura de Medicaid en su agencia estatal, también podrá averiguar si sus hijos cumplen los requisitos para CHIP. Si usted cumple los requisitos, la cobertura puede comenzar inmediatamente.</a:t>
            </a:r>
          </a:p>
          <a:p>
            <a:pPr eaLnBrk="1" fontAlgn="auto" hangingPunct="1">
              <a:spcBef>
                <a:spcPts val="600"/>
              </a:spcBef>
              <a:spcAft>
                <a:spcPts val="0"/>
              </a:spcAft>
              <a:defRPr/>
            </a:pPr>
            <a:endParaRPr lang="es-US" dirty="0" smtClean="0"/>
          </a:p>
        </p:txBody>
      </p:sp>
      <p:sp>
        <p:nvSpPr>
          <p:cNvPr id="108547"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0D8EB1-9CDA-43A7-ABA4-CB85C3A69AFA}" type="slidenum">
              <a:rPr lang="en-US">
                <a:solidFill>
                  <a:srgbClr val="000000"/>
                </a:solidFill>
                <a:cs typeface="Arial" charset="0"/>
              </a:rPr>
              <a:pPr fontAlgn="base">
                <a:spcBef>
                  <a:spcPct val="0"/>
                </a:spcBef>
                <a:spcAft>
                  <a:spcPct val="0"/>
                </a:spcAft>
                <a:defRPr/>
              </a:pPr>
              <a:t>42</a:t>
            </a:fld>
            <a:endParaRPr lang="es-US" dirty="0">
              <a:solidFill>
                <a:srgbClr val="000000"/>
              </a:solidFill>
              <a:cs typeface="Arial" charset="0"/>
            </a:endParaRPr>
          </a:p>
        </p:txBody>
      </p:sp>
    </p:spTree>
    <p:extLst>
      <p:ext uri="{BB962C8B-B14F-4D97-AF65-F5344CB8AC3E}">
        <p14:creationId xmlns:p14="http://schemas.microsoft.com/office/powerpoint/2010/main" val="239478658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p:cNvSpPr>
            <a:spLocks noGrp="1" noRot="1" noChangeAspect="1"/>
          </p:cNvSpPr>
          <p:nvPr>
            <p:ph type="sldImg"/>
          </p:nvPr>
        </p:nvSpPr>
        <p:spPr bwMode="auto">
          <a:noFill/>
          <a:ln>
            <a:solidFill>
              <a:srgbClr val="000000"/>
            </a:solidFill>
            <a:miter lim="800000"/>
            <a:headEnd/>
            <a:tailEnd/>
          </a:ln>
        </p:spPr>
      </p:sp>
      <p:sp>
        <p:nvSpPr>
          <p:cNvPr id="1105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ts val="638"/>
              </a:spcBef>
            </a:pPr>
            <a:r>
              <a:rPr lang="es-AR" dirty="0" smtClean="0"/>
              <a:t>Puede ser elegible para obtener ayuda del programa de Medicaid de su estado para pagar sus primas de Medicare. En algunos casos, los Programas de Ahorros Medicare también pueden pagar los deducibles, coseguros y copagos de la Parte A y la Parte B si usted reúne ciertas condiciones. </a:t>
            </a:r>
          </a:p>
          <a:p>
            <a:pPr eaLnBrk="1" hangingPunct="1">
              <a:spcBef>
                <a:spcPts val="638"/>
              </a:spcBef>
            </a:pPr>
            <a:r>
              <a:rPr lang="es-AR" dirty="0" smtClean="0"/>
              <a:t>Los Programas de Ahorros Medicare suelen tener pautas de ingresos y recursos más altos que la cobertura completa de Medicaid. Las cantidades de estos ingresos y recursos pueden cambiar todos los años. </a:t>
            </a:r>
          </a:p>
        </p:txBody>
      </p:sp>
      <p:sp>
        <p:nvSpPr>
          <p:cNvPr id="110595"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C66DE3-A23A-4EC7-A527-D59F54E243CD}" type="slidenum">
              <a:rPr lang="en-US">
                <a:solidFill>
                  <a:srgbClr val="000000"/>
                </a:solidFill>
                <a:cs typeface="Arial" charset="0"/>
              </a:rPr>
              <a:pPr fontAlgn="base">
                <a:spcBef>
                  <a:spcPct val="0"/>
                </a:spcBef>
                <a:spcAft>
                  <a:spcPct val="0"/>
                </a:spcAft>
                <a:defRPr/>
              </a:pPr>
              <a:t>43</a:t>
            </a:fld>
            <a:endParaRPr lang="es-US" dirty="0">
              <a:solidFill>
                <a:srgbClr val="000000"/>
              </a:solidFill>
              <a:cs typeface="Arial" charset="0"/>
            </a:endParaRPr>
          </a:p>
        </p:txBody>
      </p:sp>
    </p:spTree>
    <p:extLst>
      <p:ext uri="{BB962C8B-B14F-4D97-AF65-F5344CB8AC3E}">
        <p14:creationId xmlns:p14="http://schemas.microsoft.com/office/powerpoint/2010/main" val="40550147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Slide Image Placeholder 1"/>
          <p:cNvSpPr>
            <a:spLocks noGrp="1" noRot="1" noChangeAspect="1"/>
          </p:cNvSpPr>
          <p:nvPr>
            <p:ph type="sldImg"/>
          </p:nvPr>
        </p:nvSpPr>
        <p:spPr bwMode="auto">
          <a:noFill/>
          <a:ln>
            <a:solidFill>
              <a:srgbClr val="000000"/>
            </a:solidFill>
            <a:miter lim="800000"/>
            <a:headEnd/>
            <a:tailEnd/>
          </a:ln>
        </p:spPr>
      </p:sp>
      <p:sp>
        <p:nvSpPr>
          <p:cNvPr id="112642" name="Notes Placeholder 2"/>
          <p:cNvSpPr>
            <a:spLocks noGrp="1"/>
          </p:cNvSpPr>
          <p:nvPr>
            <p:ph type="body" idx="1"/>
          </p:nvPr>
        </p:nvSpPr>
        <p:spPr bwMode="auto">
          <a:xfrm>
            <a:off x="568325" y="4479925"/>
            <a:ext cx="6259513" cy="4881563"/>
          </a:xfrm>
          <a:noFill/>
        </p:spPr>
        <p:txBody>
          <a:bodyPr wrap="square" numCol="1" anchor="t" anchorCtr="0" compatLnSpc="1">
            <a:prstTxWarp prst="textNoShape">
              <a:avLst/>
            </a:prstTxWarp>
          </a:bodyPr>
          <a:lstStyle/>
          <a:p>
            <a:pPr marL="0" lvl="1" indent="0" defTabSz="965200" eaLnBrk="1" hangingPunct="1">
              <a:spcBef>
                <a:spcPts val="638"/>
              </a:spcBef>
              <a:buFont typeface="Wingdings" pitchFamily="2" charset="2"/>
              <a:buNone/>
            </a:pPr>
            <a:r>
              <a:rPr lang="es-AR" dirty="0" smtClean="0"/>
              <a:t>Para calificar para Beneficiario Calificado de Medicare (QMB), debe ser elegible para Medicare Parte A y tener un ingreso que no supere el 100 % del nivel federal de pobreza (FPL). Si califica para el programa QMB, recibirá ayuda para pagar sus primas, deducibles, coseguros y copagos de la Parte A y la Parte B. El límite de ingresos mensuales por persona para QMB es de $1,001 y el límite de ingresos mensuales por pareja casada es de $1,348.</a:t>
            </a:r>
          </a:p>
          <a:p>
            <a:pPr marL="0" lvl="1" indent="0" defTabSz="965200" eaLnBrk="1" hangingPunct="1">
              <a:spcBef>
                <a:spcPts val="638"/>
              </a:spcBef>
              <a:buFont typeface="Wingdings" pitchFamily="2" charset="2"/>
              <a:buNone/>
            </a:pPr>
            <a:r>
              <a:rPr lang="es-AR" dirty="0" smtClean="0"/>
              <a:t>Para calificar para el programa de Beneficiarios Medicare de Bajo Ingreso (SLMB), debe ser elegible para Medicare Parte A y tener un ingreso que sea al menos el 100 %, pero que no exceda el 120 %, del FPL. Si califica para SLMB, recibirá ayuda para pagar la prima de la Parte B.</a:t>
            </a:r>
          </a:p>
          <a:p>
            <a:pPr marL="0" lvl="1" indent="0" defTabSz="965200" eaLnBrk="1" hangingPunct="1">
              <a:spcBef>
                <a:spcPts val="638"/>
              </a:spcBef>
              <a:buFont typeface="Wingdings" pitchFamily="2" charset="2"/>
              <a:buNone/>
            </a:pPr>
            <a:r>
              <a:rPr lang="es-AR" dirty="0" smtClean="0"/>
              <a:t>Para calificar para el programa de Individuo Calificado (QI), debe ser elegible para Medicare Parte A y tener un ingreso que no supere el 135% del FPL. El programa QI está financiado en su totalidad por el gobierno federal. El congreso asigna únicamente una cantidad limitada de fondos para cada estado. Si califica para el QI, y aún hay fondos disponibles en su estado, recibirá ayuda para pagar la prima de la Parte B.</a:t>
            </a:r>
          </a:p>
          <a:p>
            <a:pPr marL="0" lvl="1" indent="0" defTabSz="965200" eaLnBrk="1" hangingPunct="1">
              <a:spcBef>
                <a:spcPts val="638"/>
              </a:spcBef>
              <a:buFont typeface="Wingdings" pitchFamily="2" charset="2"/>
              <a:buNone/>
            </a:pPr>
            <a:r>
              <a:rPr lang="es-AR" dirty="0" smtClean="0"/>
              <a:t>El límite de ingresos mensuales por persona para Beneficiarios Medicare específicos de Bajo Ingreso es de $1,197 y el límite de ingresos mensuales por parejas casadas es de $1,513.</a:t>
            </a:r>
          </a:p>
          <a:p>
            <a:pPr marL="0" lvl="1" indent="0" defTabSz="965200" eaLnBrk="1" hangingPunct="1">
              <a:spcBef>
                <a:spcPts val="638"/>
              </a:spcBef>
              <a:buFont typeface="Wingdings" pitchFamily="2" charset="2"/>
              <a:buNone/>
            </a:pPr>
            <a:r>
              <a:rPr lang="es-AR" dirty="0" smtClean="0"/>
              <a:t>El límite de ingresos mensuales por persona para individuos calificados es de $1,345 y por parejas casadas es de $1,813.</a:t>
            </a:r>
          </a:p>
          <a:p>
            <a:pPr marL="0" lvl="1" indent="0" defTabSz="965200" eaLnBrk="1" hangingPunct="1">
              <a:spcBef>
                <a:spcPts val="638"/>
              </a:spcBef>
              <a:buFont typeface="Wingdings" pitchFamily="2" charset="2"/>
              <a:buNone/>
            </a:pPr>
            <a:r>
              <a:rPr lang="en-US" sz="1300" dirty="0" smtClean="0"/>
              <a:t>Algunos estados tienen pautas diferentes de ingresos y/o bienes. </a:t>
            </a:r>
            <a:endParaRPr lang="es-US" dirty="0" smtClean="0"/>
          </a:p>
          <a:p>
            <a:pPr marL="0" lvl="1" indent="0" defTabSz="965200" eaLnBrk="1" hangingPunct="1">
              <a:spcBef>
                <a:spcPts val="638"/>
              </a:spcBef>
              <a:buFont typeface="Wingdings" pitchFamily="2" charset="2"/>
              <a:buNone/>
            </a:pPr>
            <a:endParaRPr lang="es-US" dirty="0" smtClean="0"/>
          </a:p>
          <a:p>
            <a:pPr marL="0" lvl="1" indent="0" defTabSz="965200" eaLnBrk="1" hangingPunct="1">
              <a:spcBef>
                <a:spcPts val="638"/>
              </a:spcBef>
              <a:buFont typeface="Wingdings" pitchFamily="2" charset="2"/>
              <a:buNone/>
            </a:pPr>
            <a:endParaRPr lang="es-US" dirty="0" smtClean="0"/>
          </a:p>
          <a:p>
            <a:pPr marL="0" lvl="1" indent="0" defTabSz="965200" eaLnBrk="1" hangingPunct="1">
              <a:spcBef>
                <a:spcPts val="638"/>
              </a:spcBef>
              <a:buFont typeface="Wingdings" pitchFamily="2" charset="2"/>
              <a:buNone/>
            </a:pPr>
            <a:endParaRPr lang="es-US" dirty="0" smtClean="0"/>
          </a:p>
        </p:txBody>
      </p:sp>
      <p:sp>
        <p:nvSpPr>
          <p:cNvPr id="112643"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8573D1-0C07-42C8-8143-16DF5040DEC6}" type="slidenum">
              <a:rPr lang="en-US">
                <a:cs typeface="Arial" charset="0"/>
              </a:rPr>
              <a:pPr fontAlgn="base">
                <a:spcBef>
                  <a:spcPct val="0"/>
                </a:spcBef>
                <a:spcAft>
                  <a:spcPct val="0"/>
                </a:spcAft>
                <a:defRPr/>
              </a:pPr>
              <a:t>44</a:t>
            </a:fld>
            <a:endParaRPr lang="es-US" dirty="0">
              <a:cs typeface="Arial" charset="0"/>
            </a:endParaRPr>
          </a:p>
        </p:txBody>
      </p:sp>
    </p:spTree>
    <p:extLst>
      <p:ext uri="{BB962C8B-B14F-4D97-AF65-F5344CB8AC3E}">
        <p14:creationId xmlns:p14="http://schemas.microsoft.com/office/powerpoint/2010/main" val="14515385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487363" y="4479925"/>
            <a:ext cx="6340475" cy="4881563"/>
          </a:xfrm>
        </p:spPr>
        <p:txBody>
          <a:bodyPr/>
          <a:lstStyle/>
          <a:p>
            <a:pPr eaLnBrk="1" fontAlgn="auto" hangingPunct="1">
              <a:spcBef>
                <a:spcPts val="634"/>
              </a:spcBef>
              <a:spcAft>
                <a:spcPts val="0"/>
              </a:spcAft>
              <a:defRPr/>
            </a:pPr>
            <a:r>
              <a:rPr dirty="0" smtClean="0"/>
              <a:t>El programa para Individuos Incapacitados y Empleados Calificados (QDWI) se estableció para ayudar a ciertas personas a pagar sus primas de Medicare Parte A.</a:t>
            </a:r>
          </a:p>
          <a:p>
            <a:pPr marL="193300" indent="-193300" eaLnBrk="1" fontAlgn="auto" hangingPunct="1">
              <a:spcBef>
                <a:spcPts val="634"/>
              </a:spcBef>
              <a:spcAft>
                <a:spcPts val="0"/>
              </a:spcAft>
              <a:buFont typeface="Wingdings" pitchFamily="2" charset="2"/>
              <a:buChar char="§"/>
              <a:defRPr/>
            </a:pPr>
            <a:r>
              <a:rPr dirty="0" smtClean="0"/>
              <a:t>Si tiene menos de 65, está incapacitado y no tiene más derecho a la eximición de las primas de la Parte A porque logró volver al trabajo y sus ingresos superan el límite sustancial y lucrativo ($1,090/mes en 2015), puede ser elegible para un programa estatal que le ayude a pagar su prima mensual de la Parte A.</a:t>
            </a:r>
          </a:p>
          <a:p>
            <a:pPr marL="193300" indent="-193300" eaLnBrk="1" fontAlgn="auto" hangingPunct="1">
              <a:spcBef>
                <a:spcPts val="634"/>
              </a:spcBef>
              <a:spcAft>
                <a:spcPts val="0"/>
              </a:spcAft>
              <a:buFont typeface="Wingdings" pitchFamily="2" charset="2"/>
              <a:buChar char="§"/>
              <a:defRPr/>
            </a:pPr>
            <a:r>
              <a:rPr dirty="0" smtClean="0"/>
              <a:t>Para ser elegible para esta ayuda, usted debe</a:t>
            </a:r>
          </a:p>
          <a:p>
            <a:pPr marL="396759" lvl="1" indent="-193300" eaLnBrk="1" fontAlgn="auto" hangingPunct="1">
              <a:spcBef>
                <a:spcPts val="634"/>
              </a:spcBef>
              <a:spcAft>
                <a:spcPts val="0"/>
              </a:spcAft>
              <a:buFont typeface="Arial" pitchFamily="34" charset="0"/>
              <a:buChar char="•"/>
              <a:defRPr/>
            </a:pPr>
            <a:r>
              <a:rPr dirty="0" smtClean="0"/>
              <a:t>Continuar teniendo una imposibilidad incapacitante </a:t>
            </a:r>
          </a:p>
          <a:p>
            <a:pPr marL="396759" lvl="1" indent="-193300" eaLnBrk="1" fontAlgn="auto" hangingPunct="1">
              <a:spcBef>
                <a:spcPts val="634"/>
              </a:spcBef>
              <a:spcAft>
                <a:spcPts val="0"/>
              </a:spcAft>
              <a:buFont typeface="Arial" pitchFamily="34" charset="0"/>
              <a:buChar char="•"/>
              <a:defRPr/>
            </a:pPr>
            <a:r>
              <a:rPr dirty="0" smtClean="0"/>
              <a:t>Tener ingresos mensuales limitados no superiores al 200% del nivel federal de pobreza (FPL) (en 2015, $4,009 para individuos y $5,395 para parejas) </a:t>
            </a:r>
          </a:p>
          <a:p>
            <a:pPr marL="396759" lvl="1" indent="-193300" eaLnBrk="1" fontAlgn="auto" hangingPunct="1">
              <a:spcBef>
                <a:spcPts val="634"/>
              </a:spcBef>
              <a:spcAft>
                <a:spcPts val="0"/>
              </a:spcAft>
              <a:buFont typeface="Arial" pitchFamily="34" charset="0"/>
              <a:buChar char="•"/>
              <a:defRPr/>
            </a:pPr>
            <a:r>
              <a:rPr dirty="0" smtClean="0"/>
              <a:t>No tener recursos que excedan dos veces el máximo para la Seguridad de Ingreso Suplementario ($4,000 para individuos y $6,000 para parejas en 2015)</a:t>
            </a:r>
          </a:p>
          <a:p>
            <a:pPr marL="579901" lvl="2" indent="-193300" eaLnBrk="1" fontAlgn="auto" hangingPunct="1">
              <a:spcBef>
                <a:spcPts val="634"/>
              </a:spcBef>
              <a:spcAft>
                <a:spcPts val="0"/>
              </a:spcAft>
              <a:buSzPct val="50000"/>
              <a:buFont typeface="Wingdings" panose="05000000000000000000" pitchFamily="2" charset="2"/>
              <a:buChar char="q"/>
              <a:defRPr/>
            </a:pPr>
            <a:r>
              <a:rPr dirty="0" smtClean="0"/>
              <a:t>Su estado no tendrá en cuenta como recursos la casa donde vive, un automóvil, en general, y $1,500 en gastos de entierro (por persona) </a:t>
            </a:r>
          </a:p>
          <a:p>
            <a:pPr marL="396759" lvl="1" indent="-193300" eaLnBrk="1" fontAlgn="auto" hangingPunct="1">
              <a:spcBef>
                <a:spcPts val="634"/>
              </a:spcBef>
              <a:spcAft>
                <a:spcPts val="0"/>
              </a:spcAft>
              <a:buFont typeface="Arial" pitchFamily="34" charset="0"/>
              <a:buChar char="•"/>
              <a:defRPr/>
            </a:pPr>
            <a:r>
              <a:rPr dirty="0" smtClean="0"/>
              <a:t>Todavía no ser elegible para Medicaid</a:t>
            </a:r>
          </a:p>
          <a:p>
            <a:pPr marL="0" lvl="1" indent="0" eaLnBrk="1" fontAlgn="auto" hangingPunct="1">
              <a:spcBef>
                <a:spcPts val="634"/>
              </a:spcBef>
              <a:spcAft>
                <a:spcPts val="0"/>
              </a:spcAft>
              <a:buFont typeface="Wingdings" pitchFamily="2" charset="2"/>
              <a:buNone/>
              <a:defRPr/>
            </a:pPr>
            <a:r>
              <a:rPr dirty="0" smtClean="0"/>
              <a:t>Algunos estados tienen límites diferentes. Si califica, recibirá ayuda para pagar la prima de la Parte A. Los estados pueden cambiar las primas si su ingreso se encuentra entre el 150% y el 200% del FPL. </a:t>
            </a:r>
          </a:p>
          <a:p>
            <a:pPr marL="0" lvl="1" indent="0" eaLnBrk="1" fontAlgn="auto" hangingPunct="1">
              <a:spcBef>
                <a:spcPts val="634"/>
              </a:spcBef>
              <a:spcAft>
                <a:spcPts val="0"/>
              </a:spcAft>
              <a:buFont typeface="Wingdings" pitchFamily="2" charset="2"/>
              <a:buNone/>
              <a:defRPr/>
            </a:pPr>
            <a:r>
              <a:rPr dirty="0" smtClean="0"/>
              <a:t>Más información sobre el programa QDWI, comuníquese con su agencia local, estatal o del condado de servicios sociales o con la Oficina de Asistencia Médica.</a:t>
            </a:r>
          </a:p>
        </p:txBody>
      </p:sp>
      <p:sp>
        <p:nvSpPr>
          <p:cNvPr id="1146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776922-F4FA-470E-B33E-94D23C6DC581}" type="slidenum">
              <a:rPr lang="en-US">
                <a:cs typeface="Arial" charset="0"/>
              </a:rPr>
              <a:pPr fontAlgn="base">
                <a:spcBef>
                  <a:spcPct val="0"/>
                </a:spcBef>
                <a:spcAft>
                  <a:spcPct val="0"/>
                </a:spcAft>
                <a:defRPr/>
              </a:pPr>
              <a:t>45</a:t>
            </a:fld>
            <a:endParaRPr lang="es-US" dirty="0">
              <a:cs typeface="Arial" charset="0"/>
            </a:endParaRPr>
          </a:p>
        </p:txBody>
      </p:sp>
    </p:spTree>
    <p:extLst>
      <p:ext uri="{BB962C8B-B14F-4D97-AF65-F5344CB8AC3E}">
        <p14:creationId xmlns:p14="http://schemas.microsoft.com/office/powerpoint/2010/main" val="179423967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defTabSz="963613" fontAlgn="base">
              <a:spcBef>
                <a:spcPct val="0"/>
              </a:spcBef>
              <a:spcAft>
                <a:spcPct val="0"/>
              </a:spcAft>
              <a:defRPr/>
            </a:pPr>
            <a:fld id="{741342D4-4079-4650-AF36-2916D76B0246}" type="slidenum">
              <a:rPr lang="en-US">
                <a:cs typeface="Arial" charset="0"/>
              </a:rPr>
              <a:pPr defTabSz="963613" fontAlgn="base">
                <a:spcBef>
                  <a:spcPct val="0"/>
                </a:spcBef>
                <a:spcAft>
                  <a:spcPct val="0"/>
                </a:spcAft>
                <a:defRPr/>
              </a:pPr>
              <a:t>46</a:t>
            </a:fld>
            <a:endParaRPr lang="es-US" dirty="0">
              <a:cs typeface="Arial" charset="0"/>
            </a:endParaRPr>
          </a:p>
        </p:txBody>
      </p:sp>
      <p:sp>
        <p:nvSpPr>
          <p:cNvPr id="116738" name="Rectangle 2"/>
          <p:cNvSpPr>
            <a:spLocks noChangeArrowheads="1"/>
          </p:cNvSpPr>
          <p:nvPr/>
        </p:nvSpPr>
        <p:spPr bwMode="auto">
          <a:xfrm>
            <a:off x="0" y="9120188"/>
            <a:ext cx="4714875" cy="481012"/>
          </a:xfrm>
          <a:prstGeom prst="rect">
            <a:avLst/>
          </a:prstGeom>
          <a:noFill/>
          <a:ln w="12700">
            <a:noFill/>
            <a:miter lim="800000"/>
            <a:headEnd/>
            <a:tailEnd/>
          </a:ln>
        </p:spPr>
        <p:txBody>
          <a:bodyPr lIns="95769" tIns="47047" rIns="95769" bIns="47047" anchor="b"/>
          <a:lstStyle/>
          <a:p>
            <a:pPr eaLnBrk="0" hangingPunct="0"/>
            <a:endParaRPr lang="es-ES" sz="800" i="1" dirty="0">
              <a:latin typeface="Times New Roman" pitchFamily="18" charset="0"/>
            </a:endParaRPr>
          </a:p>
        </p:txBody>
      </p:sp>
      <p:sp>
        <p:nvSpPr>
          <p:cNvPr id="116739" name="Rectangle 3"/>
          <p:cNvSpPr>
            <a:spLocks noGrp="1" noRot="1" noChangeAspect="1" noChangeArrowheads="1" noTextEdit="1"/>
          </p:cNvSpPr>
          <p:nvPr>
            <p:ph type="sldImg"/>
          </p:nvPr>
        </p:nvSpPr>
        <p:spPr bwMode="auto">
          <a:noFill/>
          <a:ln>
            <a:solidFill>
              <a:srgbClr val="000000"/>
            </a:solidFill>
            <a:miter lim="800000"/>
            <a:headEnd/>
            <a:tailEnd/>
          </a:ln>
        </p:spPr>
      </p:sp>
      <p:sp>
        <p:nvSpPr>
          <p:cNvPr id="94213" name="Rectangle 4"/>
          <p:cNvSpPr>
            <a:spLocks noGrp="1" noChangeArrowheads="1"/>
          </p:cNvSpPr>
          <p:nvPr>
            <p:ph type="body" idx="1"/>
          </p:nvPr>
        </p:nvSpPr>
        <p:spPr bwMode="auto">
          <a:xfrm>
            <a:off x="487363" y="4479925"/>
            <a:ext cx="6340475" cy="4960938"/>
          </a:xfrm>
        </p:spPr>
        <p:txBody>
          <a:bodyPr wrap="square" numCol="1" anchor="t" anchorCtr="0" compatLnSpc="1">
            <a:prstTxWarp prst="textNoShape">
              <a:avLst/>
            </a:prstTxWarp>
          </a:bodyPr>
          <a:lstStyle/>
          <a:p>
            <a:pPr eaLnBrk="1" fontAlgn="auto" hangingPunct="1">
              <a:spcBef>
                <a:spcPts val="634"/>
              </a:spcBef>
              <a:spcAft>
                <a:spcPts val="0"/>
              </a:spcAft>
              <a:defRPr/>
            </a:pPr>
            <a:r>
              <a:rPr dirty="0" smtClean="0"/>
              <a:t>Estos son algunos de los pasos que puede seguir para averiguar si califica para recibir ayuda con sus costos de Medicare:</a:t>
            </a:r>
          </a:p>
          <a:p>
            <a:pPr marL="193300" indent="-193300" eaLnBrk="1" fontAlgn="auto" hangingPunct="1">
              <a:spcBef>
                <a:spcPts val="634"/>
              </a:spcBef>
              <a:spcAft>
                <a:spcPts val="0"/>
              </a:spcAft>
              <a:buFont typeface="Wingdings" pitchFamily="2" charset="2"/>
              <a:buChar char="§"/>
              <a:defRPr/>
            </a:pPr>
            <a:r>
              <a:rPr dirty="0" smtClean="0"/>
              <a:t>Revise las pautas de ingresos y recursos (o bienes) de su área. La Oficina Estatal de Asistencia Médica le puede ayudar.</a:t>
            </a:r>
          </a:p>
          <a:p>
            <a:pPr marL="193300" indent="-193300" eaLnBrk="1" fontAlgn="auto" hangingPunct="1">
              <a:spcBef>
                <a:spcPts val="634"/>
              </a:spcBef>
              <a:spcAft>
                <a:spcPts val="0"/>
              </a:spcAft>
              <a:buFont typeface="Wingdings" pitchFamily="2" charset="2"/>
              <a:buChar char="§"/>
              <a:defRPr/>
            </a:pPr>
            <a:r>
              <a:rPr dirty="0" smtClean="0"/>
              <a:t>Si cree que puede calificar, reúna estos documentos personales requeridos para el proceso de solicitud: </a:t>
            </a:r>
          </a:p>
          <a:p>
            <a:pPr marL="393077" lvl="3" indent="-193300" eaLnBrk="1" fontAlgn="auto" hangingPunct="1">
              <a:lnSpc>
                <a:spcPct val="90000"/>
              </a:lnSpc>
              <a:spcBef>
                <a:spcPts val="634"/>
              </a:spcBef>
              <a:spcAft>
                <a:spcPts val="0"/>
              </a:spcAft>
              <a:buSzPct val="100000"/>
              <a:buFont typeface="Arial" pitchFamily="34" charset="0"/>
              <a:buChar char="•"/>
              <a:defRPr/>
            </a:pPr>
            <a:r>
              <a:rPr dirty="0" smtClean="0"/>
              <a:t>Tarjeta Medicare</a:t>
            </a:r>
          </a:p>
          <a:p>
            <a:pPr marL="393077" lvl="3" indent="-193300" eaLnBrk="1" fontAlgn="auto" hangingPunct="1">
              <a:lnSpc>
                <a:spcPct val="90000"/>
              </a:lnSpc>
              <a:spcBef>
                <a:spcPts val="634"/>
              </a:spcBef>
              <a:spcAft>
                <a:spcPts val="0"/>
              </a:spcAft>
              <a:buSzPct val="100000"/>
              <a:buFont typeface="Arial" pitchFamily="34" charset="0"/>
              <a:buChar char="•"/>
              <a:defRPr/>
            </a:pPr>
            <a:r>
              <a:rPr dirty="0" smtClean="0"/>
              <a:t>Acreditación de identidad y residencia </a:t>
            </a:r>
          </a:p>
          <a:p>
            <a:pPr marL="393077" lvl="3" indent="-193300" eaLnBrk="1" fontAlgn="auto" hangingPunct="1">
              <a:lnSpc>
                <a:spcPct val="90000"/>
              </a:lnSpc>
              <a:spcBef>
                <a:spcPts val="634"/>
              </a:spcBef>
              <a:spcAft>
                <a:spcPts val="0"/>
              </a:spcAft>
              <a:buSzPct val="100000"/>
              <a:buFont typeface="Arial" pitchFamily="34" charset="0"/>
              <a:buChar char="•"/>
              <a:defRPr/>
            </a:pPr>
            <a:r>
              <a:rPr dirty="0" smtClean="0"/>
              <a:t>Prueba de todos los ingresos, incluso cheques de pensión, pagos del Seguro Social, etc.</a:t>
            </a:r>
          </a:p>
          <a:p>
            <a:pPr marL="393077" lvl="3" indent="-193300" eaLnBrk="1" fontAlgn="auto" hangingPunct="1">
              <a:lnSpc>
                <a:spcPct val="90000"/>
              </a:lnSpc>
              <a:spcBef>
                <a:spcPts val="634"/>
              </a:spcBef>
              <a:spcAft>
                <a:spcPts val="0"/>
              </a:spcAft>
              <a:buSzPct val="100000"/>
              <a:buFont typeface="Arial" pitchFamily="34" charset="0"/>
              <a:buChar char="•"/>
              <a:defRPr/>
            </a:pPr>
            <a:r>
              <a:rPr dirty="0" smtClean="0"/>
              <a:t>Estados recientes de cuentas bancarias</a:t>
            </a:r>
          </a:p>
          <a:p>
            <a:pPr marL="393077" lvl="3" indent="-193300" eaLnBrk="1" fontAlgn="auto" hangingPunct="1">
              <a:lnSpc>
                <a:spcPct val="90000"/>
              </a:lnSpc>
              <a:spcBef>
                <a:spcPts val="634"/>
              </a:spcBef>
              <a:spcAft>
                <a:spcPts val="0"/>
              </a:spcAft>
              <a:buSzPct val="100000"/>
              <a:buFont typeface="Arial" pitchFamily="34" charset="0"/>
              <a:buChar char="•"/>
              <a:defRPr/>
            </a:pPr>
            <a:r>
              <a:rPr dirty="0" smtClean="0"/>
              <a:t>Títulos de propiedad</a:t>
            </a:r>
          </a:p>
          <a:p>
            <a:pPr marL="393077" lvl="3" indent="-193300" eaLnBrk="1" fontAlgn="auto" hangingPunct="1">
              <a:lnSpc>
                <a:spcPct val="90000"/>
              </a:lnSpc>
              <a:spcBef>
                <a:spcPts val="634"/>
              </a:spcBef>
              <a:spcAft>
                <a:spcPts val="0"/>
              </a:spcAft>
              <a:buSzPct val="100000"/>
              <a:buFont typeface="Arial" pitchFamily="34" charset="0"/>
              <a:buChar char="•"/>
              <a:defRPr/>
            </a:pPr>
            <a:r>
              <a:rPr dirty="0" smtClean="0"/>
              <a:t>Pólizas de seguro</a:t>
            </a:r>
          </a:p>
          <a:p>
            <a:pPr marL="393077" lvl="3" indent="-193300" eaLnBrk="1" fontAlgn="auto" hangingPunct="1">
              <a:lnSpc>
                <a:spcPct val="90000"/>
              </a:lnSpc>
              <a:spcBef>
                <a:spcPts val="634"/>
              </a:spcBef>
              <a:spcAft>
                <a:spcPts val="0"/>
              </a:spcAft>
              <a:buSzPct val="100000"/>
              <a:buFont typeface="Arial" pitchFamily="34" charset="0"/>
              <a:buChar char="•"/>
              <a:defRPr/>
            </a:pPr>
            <a:r>
              <a:rPr dirty="0" smtClean="0"/>
              <a:t>Declaraciones financieras de bonos o acciones</a:t>
            </a:r>
          </a:p>
          <a:p>
            <a:pPr marL="393077" lvl="3" indent="-193300" eaLnBrk="1" fontAlgn="auto" hangingPunct="1">
              <a:lnSpc>
                <a:spcPct val="90000"/>
              </a:lnSpc>
              <a:spcBef>
                <a:spcPts val="634"/>
              </a:spcBef>
              <a:spcAft>
                <a:spcPts val="0"/>
              </a:spcAft>
              <a:buSzPct val="100000"/>
              <a:buFont typeface="Arial" pitchFamily="34" charset="0"/>
              <a:buChar char="•"/>
              <a:defRPr/>
            </a:pPr>
            <a:r>
              <a:rPr dirty="0" smtClean="0"/>
              <a:t>Prueba de pólizas para servicios de funeral o entierro</a:t>
            </a:r>
          </a:p>
          <a:p>
            <a:pPr marL="0" lvl="3" indent="0" eaLnBrk="1" fontAlgn="auto" hangingPunct="1">
              <a:lnSpc>
                <a:spcPct val="90000"/>
              </a:lnSpc>
              <a:spcBef>
                <a:spcPts val="634"/>
              </a:spcBef>
              <a:spcAft>
                <a:spcPts val="0"/>
              </a:spcAft>
              <a:buSzPct val="100000"/>
              <a:buFont typeface="Wingdings" pitchFamily="2" charset="2"/>
              <a:buNone/>
              <a:defRPr/>
            </a:pPr>
            <a:r>
              <a:rPr dirty="0" smtClean="0"/>
              <a:t>Puede obtener más información comunicándose con la Oficina Estatal de Asistencia Médica o con su Programa Estatal de Asistencia sobre Seguros de Salud. Llame al 1-800-MEDICARE para obtener la información de contacto. Los usuarios con teléfono de texto (TTY) deben llamar al 1-877-486-2048.</a:t>
            </a:r>
          </a:p>
        </p:txBody>
      </p:sp>
    </p:spTree>
    <p:extLst>
      <p:ext uri="{BB962C8B-B14F-4D97-AF65-F5344CB8AC3E}">
        <p14:creationId xmlns:p14="http://schemas.microsoft.com/office/powerpoint/2010/main" val="8291072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8786" name="Rectangle 3"/>
          <p:cNvSpPr>
            <a:spLocks noGrp="1" noChangeArrowheads="1"/>
          </p:cNvSpPr>
          <p:nvPr>
            <p:ph type="body" idx="1"/>
          </p:nvPr>
        </p:nvSpPr>
        <p:spPr bwMode="auto">
          <a:xfrm>
            <a:off x="731838" y="4560888"/>
            <a:ext cx="6015037" cy="4319587"/>
          </a:xfrm>
          <a:noFill/>
        </p:spPr>
        <p:txBody>
          <a:bodyPr wrap="square" numCol="1" anchor="t" anchorCtr="0" compatLnSpc="1">
            <a:prstTxWarp prst="textNoShape">
              <a:avLst/>
            </a:prstTxWarp>
          </a:bodyPr>
          <a:lstStyle/>
          <a:p>
            <a:pPr eaLnBrk="1" hangingPunct="1">
              <a:spcBef>
                <a:spcPts val="638"/>
              </a:spcBef>
            </a:pPr>
            <a:r>
              <a:rPr lang="es-AR" dirty="0" smtClean="0"/>
              <a:t>Las personas con Medicare que tienen ingresos y recursos limitados pueden recibir ayuda adicional con los costos de cobertura Medicare para Recetas Médicas, por ejemplo, las primas mensuales del plan de medicamentos, los deducibles, coseguros y copagos anuales. Debe inscribirse en un plan Medicare para Recetas Médicas para obtener ayuda adicional. Puede solicitarla al Seguro Social o la Oficina Estatal de Asistencia Médica. Cuando se postule, se le pedirá información sobre sus ingresos y recursos y se le pedirá que firme una declaración de que sus respuestas son veraces. El SSA contrastará la información con los registros informáticos del Servicio de Impuestos Internos y otras fuentes. Es posible que se comuniquen con usted si necesitan más información. Después de presentar la solicitud, se le enviará una carta en la que le indicarán si reúne los requisitos para la ayuda adicional. </a:t>
            </a:r>
          </a:p>
          <a:p>
            <a:pPr eaLnBrk="1" hangingPunct="1">
              <a:spcBef>
                <a:spcPts val="638"/>
              </a:spcBef>
            </a:pPr>
            <a:r>
              <a:rPr lang="es-AR" dirty="0" smtClean="0"/>
              <a:t>Ciertos grupos de personas califican automáticamente para ayuda adicional y no necesitan postularse:</a:t>
            </a:r>
          </a:p>
          <a:p>
            <a:pPr marL="192088" lvl="2" indent="-192088" eaLnBrk="1" hangingPunct="1">
              <a:spcBef>
                <a:spcPts val="638"/>
              </a:spcBef>
              <a:buFont typeface="Wingdings" pitchFamily="2" charset="2"/>
              <a:buChar char="§"/>
            </a:pPr>
            <a:r>
              <a:rPr lang="es-AR" dirty="0" smtClean="0"/>
              <a:t>Personas con Medicare y beneficios completos de Medicaid (incluye cobertura para medicamentos)</a:t>
            </a:r>
          </a:p>
          <a:p>
            <a:pPr marL="192088" lvl="2" indent="-192088" eaLnBrk="1" hangingPunct="1">
              <a:spcBef>
                <a:spcPts val="638"/>
              </a:spcBef>
              <a:buFont typeface="Wingdings" pitchFamily="2" charset="2"/>
              <a:buChar char="§"/>
            </a:pPr>
            <a:r>
              <a:rPr lang="es-AR" dirty="0" smtClean="0"/>
              <a:t>Personas con Medicare que reciben sólo Seguridad de Ingreso Suplementario</a:t>
            </a:r>
          </a:p>
          <a:p>
            <a:pPr marL="192088" lvl="2" indent="-192088" eaLnBrk="1" hangingPunct="1">
              <a:spcBef>
                <a:spcPts val="638"/>
              </a:spcBef>
              <a:buFont typeface="Wingdings" pitchFamily="2" charset="2"/>
              <a:buChar char="§"/>
            </a:pPr>
            <a:r>
              <a:rPr lang="es-AR" dirty="0" smtClean="0"/>
              <a:t>Personas que reciben ayuda de Medicaid que paga sus primas de Medicare (Programas de Ahorros Medicare)</a:t>
            </a:r>
          </a:p>
          <a:p>
            <a:pPr eaLnBrk="1" hangingPunct="1">
              <a:spcBef>
                <a:spcPts val="638"/>
              </a:spcBef>
            </a:pPr>
            <a:r>
              <a:rPr lang="es-AR" dirty="0" smtClean="0"/>
              <a:t>El resto de las personas con Medicare deben presentar una solicitud para recibir ayuda adicional Usted puede llenar una solicitud en papel, postularse en línea o por teléfono. Puede tramitar la solicitud a través de la Oficina Estatal de Asistencia Médica y puede pedirle a otra persona que presente la solicitud en su nombre.</a:t>
            </a:r>
          </a:p>
          <a:p>
            <a:pPr eaLnBrk="1" hangingPunct="1">
              <a:lnSpc>
                <a:spcPct val="110000"/>
              </a:lnSpc>
              <a:spcBef>
                <a:spcPts val="638"/>
              </a:spcBef>
            </a:pPr>
            <a:endParaRPr lang="es-US" dirty="0" smtClean="0"/>
          </a:p>
        </p:txBody>
      </p:sp>
      <p:sp>
        <p:nvSpPr>
          <p:cNvPr id="118787"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EF3C7AB-28AC-4CAD-A000-85D08376AE64}" type="slidenum">
              <a:rPr lang="en-US">
                <a:cs typeface="Arial" charset="0"/>
              </a:rPr>
              <a:pPr fontAlgn="base">
                <a:spcBef>
                  <a:spcPct val="0"/>
                </a:spcBef>
                <a:spcAft>
                  <a:spcPct val="0"/>
                </a:spcAft>
                <a:defRPr/>
              </a:pPr>
              <a:t>47</a:t>
            </a:fld>
            <a:endParaRPr lang="es-US" dirty="0">
              <a:cs typeface="Arial" charset="0"/>
            </a:endParaRPr>
          </a:p>
        </p:txBody>
      </p:sp>
    </p:spTree>
    <p:extLst>
      <p:ext uri="{BB962C8B-B14F-4D97-AF65-F5344CB8AC3E}">
        <p14:creationId xmlns:p14="http://schemas.microsoft.com/office/powerpoint/2010/main" val="311602102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defTabSz="963613" fontAlgn="base">
              <a:spcBef>
                <a:spcPct val="0"/>
              </a:spcBef>
              <a:spcAft>
                <a:spcPct val="0"/>
              </a:spcAft>
              <a:defRPr/>
            </a:pPr>
            <a:fld id="{DCD75912-488A-441D-8EFE-4063B55C6710}" type="slidenum">
              <a:rPr lang="en-US">
                <a:cs typeface="Arial" charset="0"/>
              </a:rPr>
              <a:pPr defTabSz="963613" fontAlgn="base">
                <a:spcBef>
                  <a:spcPct val="0"/>
                </a:spcBef>
                <a:spcAft>
                  <a:spcPct val="0"/>
                </a:spcAft>
                <a:defRPr/>
              </a:pPr>
              <a:t>48</a:t>
            </a:fld>
            <a:endParaRPr lang="es-US" dirty="0">
              <a:cs typeface="Arial" charset="0"/>
            </a:endParaRPr>
          </a:p>
        </p:txBody>
      </p:sp>
      <p:sp>
        <p:nvSpPr>
          <p:cNvPr id="120834" name="Rectangle 2"/>
          <p:cNvSpPr>
            <a:spLocks noChangeArrowheads="1"/>
          </p:cNvSpPr>
          <p:nvPr/>
        </p:nvSpPr>
        <p:spPr bwMode="auto">
          <a:xfrm>
            <a:off x="0" y="9120188"/>
            <a:ext cx="4714875" cy="481012"/>
          </a:xfrm>
          <a:prstGeom prst="rect">
            <a:avLst/>
          </a:prstGeom>
          <a:noFill/>
          <a:ln w="12700">
            <a:noFill/>
            <a:miter lim="800000"/>
            <a:headEnd/>
            <a:tailEnd/>
          </a:ln>
        </p:spPr>
        <p:txBody>
          <a:bodyPr lIns="95769" tIns="47047" rIns="95769" bIns="47047" anchor="b"/>
          <a:lstStyle/>
          <a:p>
            <a:pPr eaLnBrk="0" hangingPunct="0"/>
            <a:endParaRPr lang="es-ES" sz="800" i="1" dirty="0">
              <a:latin typeface="Times New Roman" pitchFamily="18" charset="0"/>
            </a:endParaRPr>
          </a:p>
        </p:txBody>
      </p:sp>
      <p:sp>
        <p:nvSpPr>
          <p:cNvPr id="120835" name="Rectangle 3"/>
          <p:cNvSpPr>
            <a:spLocks noGrp="1" noRot="1" noChangeAspect="1" noChangeArrowheads="1" noTextEdit="1"/>
          </p:cNvSpPr>
          <p:nvPr>
            <p:ph type="sldImg"/>
          </p:nvPr>
        </p:nvSpPr>
        <p:spPr bwMode="auto">
          <a:noFill/>
          <a:ln>
            <a:solidFill>
              <a:srgbClr val="000000"/>
            </a:solidFill>
            <a:miter lim="800000"/>
            <a:headEnd/>
            <a:tailEnd/>
          </a:ln>
        </p:spPr>
      </p:sp>
      <p:sp>
        <p:nvSpPr>
          <p:cNvPr id="94213" name="Rectangle 4"/>
          <p:cNvSpPr>
            <a:spLocks noGrp="1" noChangeArrowheads="1"/>
          </p:cNvSpPr>
          <p:nvPr>
            <p:ph type="body" idx="1"/>
          </p:nvPr>
        </p:nvSpPr>
        <p:spPr bwMode="auto">
          <a:xfrm>
            <a:off x="487363" y="4400550"/>
            <a:ext cx="6340475" cy="4057650"/>
          </a:xfrm>
        </p:spPr>
        <p:txBody>
          <a:bodyPr wrap="square" numCol="1" anchor="t" anchorCtr="0" compatLnSpc="1">
            <a:prstTxWarp prst="textNoShape">
              <a:avLst/>
            </a:prstTxWarp>
            <a:normAutofit fontScale="92500" lnSpcReduction="10000"/>
          </a:bodyPr>
          <a:lstStyle/>
          <a:p>
            <a:pPr eaLnBrk="1" fontAlgn="auto" hangingPunct="1">
              <a:spcBef>
                <a:spcPts val="634"/>
              </a:spcBef>
              <a:spcAft>
                <a:spcPts val="0"/>
              </a:spcAft>
              <a:defRPr/>
            </a:pPr>
            <a:r>
              <a:rPr dirty="0" smtClean="0"/>
              <a:t>Estos son algunos de los pasos que puede seguir para averiguar si califica para recibir ayuda con sus costos de medicamentos recetados de Medicare: </a:t>
            </a:r>
            <a:endParaRPr lang="es-US" dirty="0"/>
          </a:p>
          <a:p>
            <a:pPr marL="193300" lvl="1" indent="-193300" eaLnBrk="1" fontAlgn="auto" hangingPunct="1">
              <a:spcBef>
                <a:spcPts val="634"/>
              </a:spcBef>
              <a:spcAft>
                <a:spcPts val="0"/>
              </a:spcAft>
              <a:defRPr/>
            </a:pPr>
            <a:r>
              <a:rPr dirty="0" smtClean="0"/>
              <a:t>Si cree que puede calificar, reúna estos documentos personales requeridos para el proceso de solicitud: </a:t>
            </a:r>
            <a:endParaRPr lang="es-US" dirty="0"/>
          </a:p>
          <a:p>
            <a:pPr marL="386600" lvl="3" indent="-193300" eaLnBrk="1" fontAlgn="auto" hangingPunct="1">
              <a:spcBef>
                <a:spcPts val="634"/>
              </a:spcBef>
              <a:spcAft>
                <a:spcPts val="0"/>
              </a:spcAft>
              <a:buSzPct val="100000"/>
              <a:buFont typeface="Arial" pitchFamily="34" charset="0"/>
              <a:buChar char="•"/>
              <a:defRPr/>
            </a:pPr>
            <a:r>
              <a:rPr dirty="0" smtClean="0"/>
              <a:t>Tarjeta Medicare</a:t>
            </a:r>
          </a:p>
          <a:p>
            <a:pPr marL="386600" lvl="3" indent="-193300" eaLnBrk="1" fontAlgn="auto" hangingPunct="1">
              <a:spcBef>
                <a:spcPts val="634"/>
              </a:spcBef>
              <a:spcAft>
                <a:spcPts val="0"/>
              </a:spcAft>
              <a:buSzPct val="100000"/>
              <a:buFont typeface="Arial" pitchFamily="34" charset="0"/>
              <a:buChar char="•"/>
              <a:defRPr/>
            </a:pPr>
            <a:r>
              <a:rPr dirty="0" smtClean="0"/>
              <a:t>Acreditación de identidad y residencia </a:t>
            </a:r>
            <a:endParaRPr lang="es-US" dirty="0"/>
          </a:p>
          <a:p>
            <a:pPr marL="386600" lvl="3" indent="-193300" eaLnBrk="1" fontAlgn="auto" hangingPunct="1">
              <a:spcBef>
                <a:spcPts val="634"/>
              </a:spcBef>
              <a:spcAft>
                <a:spcPts val="0"/>
              </a:spcAft>
              <a:buSzPct val="100000"/>
              <a:buFont typeface="Arial" pitchFamily="34" charset="0"/>
              <a:buChar char="•"/>
              <a:defRPr/>
            </a:pPr>
            <a:r>
              <a:rPr dirty="0" smtClean="0"/>
              <a:t>Prueba de todos los ingresos, incluso cheques de pensión, pagos del Seguro Social, etc.</a:t>
            </a:r>
          </a:p>
          <a:p>
            <a:pPr marL="386600" lvl="3" indent="-193300" eaLnBrk="1" fontAlgn="auto" hangingPunct="1">
              <a:spcBef>
                <a:spcPts val="634"/>
              </a:spcBef>
              <a:spcAft>
                <a:spcPts val="0"/>
              </a:spcAft>
              <a:buSzPct val="100000"/>
              <a:buFont typeface="Arial" pitchFamily="34" charset="0"/>
              <a:buChar char="•"/>
              <a:defRPr/>
            </a:pPr>
            <a:r>
              <a:rPr dirty="0" smtClean="0"/>
              <a:t>Estados recientes de cuentas bancarias</a:t>
            </a:r>
          </a:p>
          <a:p>
            <a:pPr marL="386600" lvl="3" indent="-193300" eaLnBrk="1" fontAlgn="auto" hangingPunct="1">
              <a:spcBef>
                <a:spcPts val="634"/>
              </a:spcBef>
              <a:spcAft>
                <a:spcPts val="0"/>
              </a:spcAft>
              <a:buSzPct val="100000"/>
              <a:buFont typeface="Arial" pitchFamily="34" charset="0"/>
              <a:buChar char="•"/>
              <a:defRPr/>
            </a:pPr>
            <a:r>
              <a:rPr dirty="0" smtClean="0"/>
              <a:t>Títulos de propiedad</a:t>
            </a:r>
          </a:p>
          <a:p>
            <a:pPr marL="386600" lvl="3" indent="-193300" eaLnBrk="1" fontAlgn="auto" hangingPunct="1">
              <a:spcBef>
                <a:spcPts val="634"/>
              </a:spcBef>
              <a:spcAft>
                <a:spcPts val="0"/>
              </a:spcAft>
              <a:buSzPct val="100000"/>
              <a:buFont typeface="Arial" pitchFamily="34" charset="0"/>
              <a:buChar char="•"/>
              <a:defRPr/>
            </a:pPr>
            <a:r>
              <a:rPr dirty="0" smtClean="0"/>
              <a:t>Pólizas de seguro</a:t>
            </a:r>
          </a:p>
          <a:p>
            <a:pPr marL="386600" lvl="3" indent="-193300" eaLnBrk="1" fontAlgn="auto" hangingPunct="1">
              <a:spcBef>
                <a:spcPts val="634"/>
              </a:spcBef>
              <a:spcAft>
                <a:spcPts val="0"/>
              </a:spcAft>
              <a:buSzPct val="100000"/>
              <a:buFont typeface="Arial" pitchFamily="34" charset="0"/>
              <a:buChar char="•"/>
              <a:defRPr/>
            </a:pPr>
            <a:r>
              <a:rPr dirty="0" smtClean="0"/>
              <a:t>Declaraciones financieras de bonos o acciones</a:t>
            </a:r>
          </a:p>
          <a:p>
            <a:pPr marL="386600" lvl="3" indent="-193300" eaLnBrk="1" fontAlgn="auto" hangingPunct="1">
              <a:spcBef>
                <a:spcPts val="634"/>
              </a:spcBef>
              <a:spcAft>
                <a:spcPts val="0"/>
              </a:spcAft>
              <a:buSzPct val="100000"/>
              <a:buFont typeface="Arial" pitchFamily="34" charset="0"/>
              <a:buChar char="•"/>
              <a:defRPr/>
            </a:pPr>
            <a:r>
              <a:rPr dirty="0" smtClean="0"/>
              <a:t>Prueba de pólizas para servicios de funeral o entierro</a:t>
            </a:r>
          </a:p>
          <a:p>
            <a:pPr marL="193300" lvl="1" indent="-193300" eaLnBrk="1" fontAlgn="auto" hangingPunct="1">
              <a:spcBef>
                <a:spcPts val="634"/>
              </a:spcBef>
              <a:spcAft>
                <a:spcPts val="0"/>
              </a:spcAft>
              <a:defRPr/>
            </a:pPr>
            <a:r>
              <a:rPr dirty="0" smtClean="0"/>
              <a:t>Puede obtener más información comunicándose con la Oficina Estatal de Asistencia Médica o con su Programa Estatal de Asistencia sobre Seguros de Salud (SHIP) o con la oficina local de la Agencia de Asuntos para la Vejez. También puede conseguir la información de contacto llamando al 1-800-MEDICARE (1-800-633-4227). </a:t>
            </a:r>
            <a:r>
              <a:rPr lang="en-US" dirty="0" smtClean="0">
                <a:solidFill>
                  <a:prstClr val="black"/>
                </a:solidFill>
              </a:rPr>
              <a:t>Los usuarios con teléfono de texto (TTY) deben llamar al 1-877-486-2048.</a:t>
            </a:r>
            <a:endParaRPr lang="es-US" dirty="0"/>
          </a:p>
          <a:p>
            <a:pPr marL="193300" lvl="1" indent="-193300" eaLnBrk="1" fontAlgn="auto" hangingPunct="1">
              <a:spcBef>
                <a:spcPts val="634"/>
              </a:spcBef>
              <a:spcAft>
                <a:spcPts val="0"/>
              </a:spcAft>
              <a:defRPr/>
            </a:pPr>
            <a:r>
              <a:rPr dirty="0" smtClean="0"/>
              <a:t>Por último, complete una solicitud en la Oficina Estatal de Asistencia Médica o en línea en </a:t>
            </a:r>
            <a:r>
              <a:rPr lang="en-US" u="sng" dirty="0" smtClean="0"/>
              <a:t>socialsecurity.gov</a:t>
            </a:r>
            <a:r>
              <a:rPr dirty="0" smtClean="0"/>
              <a:t>. Al completar esta solicitud también se inicia el proceso para ver si es elegible para un Programa de Ahorros Medicare.</a:t>
            </a:r>
          </a:p>
          <a:p>
            <a:pPr marL="0" lvl="1" indent="0" eaLnBrk="1" fontAlgn="auto" hangingPunct="1">
              <a:spcBef>
                <a:spcPts val="634"/>
              </a:spcBef>
              <a:spcAft>
                <a:spcPts val="0"/>
              </a:spcAft>
              <a:buFont typeface="Wingdings" pitchFamily="2" charset="2"/>
              <a:buNone/>
              <a:defRPr/>
            </a:pPr>
            <a:r>
              <a:rPr dirty="0" smtClean="0"/>
              <a:t> </a:t>
            </a:r>
            <a:endParaRPr lang="es-US" dirty="0"/>
          </a:p>
        </p:txBody>
      </p:sp>
    </p:spTree>
    <p:extLst>
      <p:ext uri="{BB962C8B-B14F-4D97-AF65-F5344CB8AC3E}">
        <p14:creationId xmlns:p14="http://schemas.microsoft.com/office/powerpoint/2010/main" val="164973852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974725" y="4400550"/>
            <a:ext cx="5365750" cy="4879975"/>
          </a:xfrm>
        </p:spPr>
        <p:txBody>
          <a:bodyPr/>
          <a:lstStyle/>
          <a:p>
            <a:pPr eaLnBrk="1" fontAlgn="auto" hangingPunct="1">
              <a:spcBef>
                <a:spcPts val="634"/>
              </a:spcBef>
              <a:spcAft>
                <a:spcPts val="0"/>
              </a:spcAft>
              <a:defRPr/>
            </a:pPr>
            <a:r>
              <a:rPr dirty="0" smtClean="0"/>
              <a:t>Compruebe su conocimiento: pregunta 4 </a:t>
            </a:r>
          </a:p>
          <a:p>
            <a:pPr eaLnBrk="1" fontAlgn="auto" hangingPunct="1">
              <a:spcBef>
                <a:spcPts val="634"/>
              </a:spcBef>
              <a:spcAft>
                <a:spcPts val="0"/>
              </a:spcAft>
              <a:defRPr/>
            </a:pPr>
            <a:r>
              <a:rPr dirty="0" smtClean="0"/>
              <a:t>Bárbara ha estado recibiendo los beneficios del Seguro por Incapacidad del Seguro Social (SSDI) durante 6 meses. Su ingreso es actualmente 300% del nivel federal de pobreza. ¿Para qué tipo de cobertura podría ser elegible durante su período de espera de 24 meses para Medicare? </a:t>
            </a:r>
          </a:p>
          <a:p>
            <a:pPr marL="246659" indent="-246659" eaLnBrk="1" fontAlgn="auto" hangingPunct="1">
              <a:spcBef>
                <a:spcPts val="634"/>
              </a:spcBef>
              <a:spcAft>
                <a:spcPts val="0"/>
              </a:spcAft>
              <a:buFont typeface="+mj-lt"/>
              <a:buAutoNum type="alphaLcPeriod"/>
              <a:defRPr/>
            </a:pPr>
            <a:r>
              <a:rPr dirty="0" smtClean="0"/>
              <a:t>Medicaid</a:t>
            </a:r>
          </a:p>
          <a:p>
            <a:pPr marL="246659" indent="-246659" eaLnBrk="1" fontAlgn="auto" hangingPunct="1">
              <a:spcBef>
                <a:spcPts val="634"/>
              </a:spcBef>
              <a:spcAft>
                <a:spcPts val="0"/>
              </a:spcAft>
              <a:buFont typeface="+mj-lt"/>
              <a:buAutoNum type="alphaLcPeriod"/>
              <a:defRPr/>
            </a:pPr>
            <a:r>
              <a:rPr dirty="0" smtClean="0"/>
              <a:t>Plan del Mercado</a:t>
            </a:r>
          </a:p>
          <a:p>
            <a:pPr marL="246659" indent="-246659" eaLnBrk="1" fontAlgn="auto" hangingPunct="1">
              <a:spcBef>
                <a:spcPts val="634"/>
              </a:spcBef>
              <a:spcAft>
                <a:spcPts val="0"/>
              </a:spcAft>
              <a:buFont typeface="+mj-lt"/>
              <a:buAutoNum type="alphaLcPeriod"/>
              <a:defRPr/>
            </a:pPr>
            <a:r>
              <a:rPr dirty="0" smtClean="0"/>
              <a:t>Póliza Medigap</a:t>
            </a:r>
          </a:p>
          <a:p>
            <a:pPr marL="246659" indent="-246659" eaLnBrk="1" fontAlgn="auto" hangingPunct="1">
              <a:spcBef>
                <a:spcPts val="634"/>
              </a:spcBef>
              <a:spcAft>
                <a:spcPts val="0"/>
              </a:spcAft>
              <a:buFont typeface="+mj-lt"/>
              <a:buAutoNum type="alphaLcPeriod"/>
              <a:defRPr/>
            </a:pPr>
            <a:r>
              <a:rPr dirty="0" smtClean="0"/>
              <a:t>Cualquiera de las anteriores</a:t>
            </a:r>
          </a:p>
          <a:p>
            <a:pPr eaLnBrk="1" fontAlgn="auto" hangingPunct="1">
              <a:spcBef>
                <a:spcPts val="634"/>
              </a:spcBef>
              <a:spcAft>
                <a:spcPts val="0"/>
              </a:spcAft>
              <a:defRPr/>
            </a:pPr>
            <a:r>
              <a:rPr lang="en-US" b="1" dirty="0" smtClean="0"/>
              <a:t>Respuesta: b. Plan del Mercado. </a:t>
            </a:r>
            <a:endParaRPr lang="es-US" dirty="0"/>
          </a:p>
          <a:p>
            <a:pPr eaLnBrk="1" fontAlgn="auto" hangingPunct="1">
              <a:spcBef>
                <a:spcPts val="634"/>
              </a:spcBef>
              <a:spcAft>
                <a:spcPts val="0"/>
              </a:spcAft>
              <a:defRPr/>
            </a:pPr>
            <a:r>
              <a:rPr dirty="0" smtClean="0"/>
              <a:t>Si usted tiene derecho a SSDI, puede calificar para Medicare. Existe un período de espera de 24 meses antes de que pueda comenzar la cobertura de Medicare si califica por SSDI. Durante dicho período, puede solicitar cobertura en el Mercado. Puede averiguar si califica para Medicare o para créditos tributarios de primas que le reduzcan la prima mensual del plan del Mercado, y para reducciones en los costos compartidos que disminuirán sus gastos directos de bolsillo. </a:t>
            </a:r>
            <a:endParaRPr lang="es-US" dirty="0"/>
          </a:p>
          <a:p>
            <a:pPr eaLnBrk="1" fontAlgn="auto" hangingPunct="1">
              <a:spcBef>
                <a:spcPts val="634"/>
              </a:spcBef>
              <a:spcAft>
                <a:spcPts val="0"/>
              </a:spcAft>
              <a:defRPr/>
            </a:pPr>
            <a:r>
              <a:rPr dirty="0" smtClean="0"/>
              <a:t>Bárbara probablemente no califique para Medicaid porque sus ingresos son demasiado altos. Puede adquirir una póliza Medigap porque s</a:t>
            </a:r>
            <a:r>
              <a:rPr lang="es-MX" dirty="0" smtClean="0"/>
              <a:t>ó</a:t>
            </a:r>
            <a:r>
              <a:rPr dirty="0" smtClean="0"/>
              <a:t>lo ha estado recibiendo SSDI durante 6 meses y todavía no tiene cobertura de Medicare. Pero puede ser elegible para un plan del Mercado y recibir ayuda para disminuir sus costos. </a:t>
            </a:r>
            <a:endParaRPr lang="es-US" dirty="0"/>
          </a:p>
        </p:txBody>
      </p:sp>
      <p:sp>
        <p:nvSpPr>
          <p:cNvPr id="122883" name="Slide Number Placeholder 5"/>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D99BD25-6CE8-48D7-877D-4E7E49C1FC12}" type="slidenum">
              <a:rPr lang="en-US">
                <a:solidFill>
                  <a:srgbClr val="000000"/>
                </a:solidFill>
                <a:cs typeface="Arial" charset="0"/>
              </a:rPr>
              <a:pPr fontAlgn="base">
                <a:spcBef>
                  <a:spcPct val="0"/>
                </a:spcBef>
                <a:spcAft>
                  <a:spcPct val="0"/>
                </a:spcAft>
                <a:defRPr/>
              </a:pPr>
              <a:t>49</a:t>
            </a:fld>
            <a:endParaRPr lang="es-US" dirty="0">
              <a:solidFill>
                <a:srgbClr val="000000"/>
              </a:solidFill>
              <a:cs typeface="Arial" charset="0"/>
            </a:endParaRPr>
          </a:p>
        </p:txBody>
      </p:sp>
    </p:spTree>
    <p:extLst>
      <p:ext uri="{BB962C8B-B14F-4D97-AF65-F5344CB8AC3E}">
        <p14:creationId xmlns:p14="http://schemas.microsoft.com/office/powerpoint/2010/main" val="2336675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xfrm>
            <a:off x="731838" y="4560888"/>
            <a:ext cx="5770562" cy="4319587"/>
          </a:xfrm>
          <a:noFill/>
        </p:spPr>
        <p:txBody>
          <a:bodyPr wrap="square" numCol="1" anchor="t" anchorCtr="0" compatLnSpc="1">
            <a:prstTxWarp prst="textNoShape">
              <a:avLst/>
            </a:prstTxWarp>
          </a:bodyPr>
          <a:lstStyle/>
          <a:p>
            <a:pPr defTabSz="965200" eaLnBrk="1" hangingPunct="1">
              <a:spcBef>
                <a:spcPts val="638"/>
              </a:spcBef>
            </a:pPr>
            <a:r>
              <a:rPr lang="es-AR" dirty="0" smtClean="0"/>
              <a:t>Para que una persona califique en función de una incapacidad, debe cumplir con la definición de incapacidad del Seguro Social (SSA).</a:t>
            </a:r>
            <a:r>
              <a:rPr lang="en-US" dirty="0" smtClean="0">
                <a:solidFill>
                  <a:srgbClr val="FF0000"/>
                </a:solidFill>
              </a:rPr>
              <a:t> </a:t>
            </a:r>
            <a:r>
              <a:rPr lang="es-AR" dirty="0" smtClean="0"/>
              <a:t>El SSA define incapacidad como la imposibilidad de asumir una carga considerable de trabajo a causa de una disfunción médica, que se espera dure al menos un año o tenga como consecuencia la muerte.</a:t>
            </a:r>
            <a:endParaRPr lang="es-US" dirty="0" smtClean="0"/>
          </a:p>
          <a:p>
            <a:pPr defTabSz="965200" eaLnBrk="1" hangingPunct="1">
              <a:spcBef>
                <a:spcPts val="638"/>
              </a:spcBef>
            </a:pPr>
            <a:r>
              <a:rPr lang="es-AR" dirty="0" smtClean="0"/>
              <a:t>Se trata de una definición estricta de incapacidad. Las normas del programa del Seguro Social suponen que las familias tienen acceso a otros recursos para proporcionar respaldo durante los períodos de incapacidades a corto plazo, que incluyen seguro de accidente del trabajo, otros seguros, ahorros e inversiones. Para obtener más información, visite </a:t>
            </a:r>
            <a:r>
              <a:rPr lang="en-US" dirty="0" smtClean="0">
                <a:hlinkClick r:id="rId3"/>
              </a:rPr>
              <a:t>socialsecurity.gov/disabilityfacts/</a:t>
            </a:r>
            <a:r>
              <a:rPr lang="es-AR" dirty="0" smtClean="0"/>
              <a:t>.</a:t>
            </a:r>
            <a:endParaRPr lang="es-US" dirty="0" smtClean="0"/>
          </a:p>
          <a:p>
            <a:pPr defTabSz="965200" eaLnBrk="1" hangingPunct="1">
              <a:spcBef>
                <a:spcPts val="638"/>
              </a:spcBef>
            </a:pPr>
            <a:endParaRPr lang="es-US" dirty="0" smtClean="0"/>
          </a:p>
          <a:p>
            <a:pPr defTabSz="965200" eaLnBrk="1" hangingPunct="1">
              <a:spcBef>
                <a:spcPct val="0"/>
              </a:spcBef>
            </a:pPr>
            <a:endParaRPr lang="es-US" dirty="0" smtClean="0"/>
          </a:p>
          <a:p>
            <a:pPr defTabSz="965200" eaLnBrk="1" hangingPunct="1">
              <a:spcBef>
                <a:spcPct val="0"/>
              </a:spcBef>
            </a:pPr>
            <a:endParaRPr lang="es-US" dirty="0" smtClean="0"/>
          </a:p>
          <a:p>
            <a:pPr defTabSz="965200" eaLnBrk="1" hangingPunct="1">
              <a:spcBef>
                <a:spcPct val="0"/>
              </a:spcBef>
            </a:pPr>
            <a:endParaRPr lang="es-US" dirty="0" smtClean="0"/>
          </a:p>
        </p:txBody>
      </p:sp>
      <p:sp>
        <p:nvSpPr>
          <p:cNvPr id="327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77252C-86DC-4ABD-83DE-DC2BFF32D0D9}" type="slidenum">
              <a:rPr lang="en-US">
                <a:cs typeface="Arial" charset="0"/>
              </a:rPr>
              <a:pPr fontAlgn="base">
                <a:spcBef>
                  <a:spcPct val="0"/>
                </a:spcBef>
                <a:spcAft>
                  <a:spcPct val="0"/>
                </a:spcAft>
                <a:defRPr/>
              </a:pPr>
              <a:t>5</a:t>
            </a:fld>
            <a:endParaRPr lang="es-US" dirty="0">
              <a:cs typeface="Arial" charset="0"/>
            </a:endParaRPr>
          </a:p>
        </p:txBody>
      </p:sp>
    </p:spTree>
    <p:extLst>
      <p:ext uri="{BB962C8B-B14F-4D97-AF65-F5344CB8AC3E}">
        <p14:creationId xmlns:p14="http://schemas.microsoft.com/office/powerpoint/2010/main" val="9623709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Slide Image Placeholder 1"/>
          <p:cNvSpPr>
            <a:spLocks noGrp="1" noRot="1" noChangeAspect="1"/>
          </p:cNvSpPr>
          <p:nvPr>
            <p:ph type="sldImg"/>
          </p:nvPr>
        </p:nvSpPr>
        <p:spPr bwMode="auto">
          <a:xfrm>
            <a:off x="884238" y="285750"/>
            <a:ext cx="6072187" cy="4552950"/>
          </a:xfrm>
          <a:noFill/>
          <a:ln>
            <a:solidFill>
              <a:srgbClr val="000000"/>
            </a:solidFill>
            <a:miter lim="800000"/>
            <a:headEnd/>
            <a:tailEnd/>
          </a:ln>
        </p:spPr>
      </p:sp>
      <p:sp>
        <p:nvSpPr>
          <p:cNvPr id="12493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07FFDE6-D7D9-4DD2-8724-01EA7E9DE769}" type="slidenum">
              <a:rPr lang="en-US">
                <a:solidFill>
                  <a:srgbClr val="000000"/>
                </a:solidFill>
                <a:cs typeface="Arial" charset="0"/>
              </a:rPr>
              <a:pPr fontAlgn="base">
                <a:spcBef>
                  <a:spcPct val="0"/>
                </a:spcBef>
                <a:spcAft>
                  <a:spcPct val="0"/>
                </a:spcAft>
                <a:defRPr/>
              </a:pPr>
              <a:t>50</a:t>
            </a:fld>
            <a:endParaRPr lang="es-US" dirty="0">
              <a:solidFill>
                <a:srgbClr val="000000"/>
              </a:solidFill>
              <a:cs typeface="Arial" charset="0"/>
            </a:endParaRPr>
          </a:p>
        </p:txBody>
      </p:sp>
    </p:spTree>
    <p:extLst>
      <p:ext uri="{BB962C8B-B14F-4D97-AF65-F5344CB8AC3E}">
        <p14:creationId xmlns:p14="http://schemas.microsoft.com/office/powerpoint/2010/main" val="211772170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Slide Image Placeholder 1"/>
          <p:cNvSpPr>
            <a:spLocks noGrp="1" noRot="1" noChangeAspect="1"/>
          </p:cNvSpPr>
          <p:nvPr>
            <p:ph type="sldImg"/>
          </p:nvPr>
        </p:nvSpPr>
        <p:spPr bwMode="auto">
          <a:noFill/>
          <a:ln>
            <a:solidFill>
              <a:srgbClr val="000000"/>
            </a:solidFill>
            <a:miter lim="800000"/>
            <a:headEnd/>
            <a:tailEnd/>
          </a:ln>
        </p:spPr>
      </p:sp>
      <p:sp>
        <p:nvSpPr>
          <p:cNvPr id="1269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ts val="600"/>
              </a:spcBef>
            </a:pPr>
            <a:r>
              <a:rPr lang="es-AR" dirty="0" smtClean="0"/>
              <a:t>Este módulo de capacitación está suministrado por el Programa de Capacitación Nacional (NTP) de CMS.</a:t>
            </a:r>
          </a:p>
          <a:p>
            <a:pPr eaLnBrk="1" hangingPunct="1">
              <a:spcBef>
                <a:spcPts val="600"/>
              </a:spcBef>
            </a:pPr>
            <a:r>
              <a:rPr lang="es-AR" dirty="0" smtClean="0"/>
              <a:t>Si desea visualizar todos los materiales NTP de CMS, incluso los módulos de capacitación adicional, ayudas laborales, actividades educativas y cronogramas de seminarios y talleres, o suscribirse a nuestra lista de correo electrónico, visite: </a:t>
            </a:r>
            <a:r>
              <a:rPr lang="en-US" u="sng" dirty="0" smtClean="0"/>
              <a:t>CMS.gov/outreach-and-education/training/cmsnationaltrainingprogram</a:t>
            </a:r>
            <a:r>
              <a:rPr lang="es-AR" dirty="0" smtClean="0"/>
              <a:t>. Si desea formular preguntas sobre productos de capacitación, envíe un correo electrónico a </a:t>
            </a:r>
            <a:r>
              <a:rPr lang="en-US" u="sng" dirty="0" smtClean="0"/>
              <a:t>training@cms.hhs.gov</a:t>
            </a:r>
            <a:r>
              <a:rPr lang="es-AR" dirty="0" smtClean="0"/>
              <a:t>.</a:t>
            </a:r>
          </a:p>
          <a:p>
            <a:pPr eaLnBrk="1" hangingPunct="1">
              <a:spcBef>
                <a:spcPts val="600"/>
              </a:spcBef>
            </a:pPr>
            <a:endParaRPr lang="es-US" dirty="0" smtClean="0"/>
          </a:p>
          <a:p>
            <a:pPr eaLnBrk="1" hangingPunct="1">
              <a:spcBef>
                <a:spcPts val="600"/>
              </a:spcBef>
            </a:pPr>
            <a:endParaRPr lang="es-US" dirty="0" smtClean="0"/>
          </a:p>
          <a:p>
            <a:pPr eaLnBrk="1" hangingPunct="1">
              <a:spcBef>
                <a:spcPct val="0"/>
              </a:spcBef>
            </a:pPr>
            <a:endParaRPr lang="es-US" dirty="0" smtClean="0"/>
          </a:p>
        </p:txBody>
      </p:sp>
      <p:sp>
        <p:nvSpPr>
          <p:cNvPr id="126979"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67D847-927E-4901-9701-C35236038769}" type="slidenum">
              <a:rPr lang="en-US">
                <a:solidFill>
                  <a:srgbClr val="000000"/>
                </a:solidFill>
                <a:cs typeface="Arial" charset="0"/>
              </a:rPr>
              <a:pPr fontAlgn="base">
                <a:spcBef>
                  <a:spcPct val="0"/>
                </a:spcBef>
                <a:spcAft>
                  <a:spcPct val="0"/>
                </a:spcAft>
                <a:defRPr/>
              </a:pPr>
              <a:t>51</a:t>
            </a:fld>
            <a:endParaRPr lang="es-US" dirty="0">
              <a:solidFill>
                <a:srgbClr val="000000"/>
              </a:solidFill>
              <a:cs typeface="Arial" charset="0"/>
            </a:endParaRPr>
          </a:p>
        </p:txBody>
      </p:sp>
    </p:spTree>
    <p:extLst>
      <p:ext uri="{BB962C8B-B14F-4D97-AF65-F5344CB8AC3E}">
        <p14:creationId xmlns:p14="http://schemas.microsoft.com/office/powerpoint/2010/main" val="1960304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9571" name="Rectangle 3"/>
          <p:cNvSpPr>
            <a:spLocks noGrp="1" noChangeArrowheads="1"/>
          </p:cNvSpPr>
          <p:nvPr>
            <p:ph type="body" idx="1"/>
          </p:nvPr>
        </p:nvSpPr>
        <p:spPr bwMode="auto">
          <a:xfrm>
            <a:off x="406400" y="4587875"/>
            <a:ext cx="6673850" cy="4022725"/>
          </a:xfrm>
        </p:spPr>
        <p:txBody>
          <a:bodyPr wrap="square" numCol="1" anchor="t" anchorCtr="0" compatLnSpc="1">
            <a:prstTxWarp prst="textNoShape">
              <a:avLst/>
            </a:prstTxWarp>
            <a:normAutofit fontScale="92500"/>
          </a:bodyPr>
          <a:lstStyle/>
          <a:p>
            <a:pPr marL="4572" eaLnBrk="1" fontAlgn="auto" hangingPunct="1">
              <a:spcBef>
                <a:spcPts val="634"/>
              </a:spcBef>
              <a:spcAft>
                <a:spcPts val="0"/>
              </a:spcAft>
              <a:defRPr/>
            </a:pPr>
            <a:r>
              <a:rPr lang="en-US" dirty="0" smtClean="0"/>
              <a:t>El Seguro Social usa un proceso de 5 pasos para decidir si usted tiene una incapacidad.</a:t>
            </a:r>
          </a:p>
          <a:p>
            <a:pPr marL="4572" eaLnBrk="1" fontAlgn="auto" hangingPunct="1">
              <a:spcBef>
                <a:spcPts val="634"/>
              </a:spcBef>
              <a:spcAft>
                <a:spcPts val="0"/>
              </a:spcAft>
              <a:defRPr/>
            </a:pPr>
            <a:r>
              <a:rPr lang="en-US" dirty="0" smtClean="0"/>
              <a:t>Paso 1: ¿Está trabajando? Si está trabajando y sus ingresos promedian más de una cierta cantidad por mes, el Seguro Social (SSA) por lo general no lo considerará incapacitado. En 2016, esa cantidad es de $1,130 por mes ($1,820 por mes si está ciego). Si sus ingresos son inferiores a esa cantidad, el SSA continúa con el siguiente paso. Más información en </a:t>
            </a:r>
            <a:r>
              <a:rPr lang="en-US" u="sng" dirty="0" smtClean="0">
                <a:hlinkClick r:id="rId3"/>
              </a:rPr>
              <a:t>socialsecurity.gov/OACT/COLA/sga.html</a:t>
            </a:r>
            <a:r>
              <a:rPr dirty="0" smtClean="0"/>
              <a:t>.</a:t>
            </a:r>
            <a:endParaRPr lang="es-US" dirty="0" smtClean="0"/>
          </a:p>
          <a:p>
            <a:pPr marL="4572" eaLnBrk="1" fontAlgn="auto" hangingPunct="1">
              <a:spcBef>
                <a:spcPts val="634"/>
              </a:spcBef>
              <a:spcAft>
                <a:spcPts val="0"/>
              </a:spcAft>
              <a:defRPr/>
            </a:pPr>
            <a:r>
              <a:rPr lang="en-US" dirty="0" smtClean="0"/>
              <a:t>Paso 2: ¿Su condición </a:t>
            </a:r>
            <a:r>
              <a:rPr lang="en-US" dirty="0" err="1" smtClean="0"/>
              <a:t>médica</a:t>
            </a:r>
            <a:r>
              <a:rPr lang="en-US" dirty="0" smtClean="0"/>
              <a:t> es "grave"? Para que el SSA decida que está incapacitado, su condición </a:t>
            </a:r>
            <a:r>
              <a:rPr lang="en-US" dirty="0" err="1" smtClean="0"/>
              <a:t>médica</a:t>
            </a:r>
            <a:r>
              <a:rPr lang="en-US" dirty="0" smtClean="0"/>
              <a:t> debe limitar significativamente su capacidad de hacer actividades básicas —como caminar, sentarse y recordar— durante por lo menos 1 año. Si su condición </a:t>
            </a:r>
            <a:r>
              <a:rPr lang="en-US" dirty="0" err="1" smtClean="0"/>
              <a:t>médica</a:t>
            </a:r>
            <a:r>
              <a:rPr lang="en-US" dirty="0" smtClean="0"/>
              <a:t> no es tan grave, el SSA no tendrá en cuenta su incapacidad. Si lo es, el SSA </a:t>
            </a:r>
            <a:r>
              <a:rPr lang="en-US" dirty="0" err="1" smtClean="0"/>
              <a:t>seguirá</a:t>
            </a:r>
            <a:r>
              <a:rPr lang="en-US" dirty="0" smtClean="0"/>
              <a:t> con el siguiente paso. </a:t>
            </a:r>
          </a:p>
          <a:p>
            <a:pPr eaLnBrk="1" fontAlgn="auto" hangingPunct="1">
              <a:spcBef>
                <a:spcPts val="634"/>
              </a:spcBef>
              <a:spcAft>
                <a:spcPts val="0"/>
              </a:spcAft>
              <a:defRPr/>
            </a:pPr>
            <a:r>
              <a:rPr lang="en-US" dirty="0" smtClean="0"/>
              <a:t>Paso 3: ¿Su condición </a:t>
            </a:r>
            <a:r>
              <a:rPr lang="en-US" dirty="0" err="1" smtClean="0"/>
              <a:t>médica</a:t>
            </a:r>
            <a:r>
              <a:rPr lang="en-US" dirty="0" smtClean="0"/>
              <a:t> está en la "lista de disfunciones"? El SSA tiene una "lista de disfunciones" que describe las condiciones médicas consideradas tan graves que implican la consideración automática como incapacitado. No es suficiente tener una condición que figure en la lista, debe ser tan grave como se describe allí. Por ejemplo, muchas personas sufren de artritis, pero no tan grave como lo exige la lista. Si su condición no está en la lista, el SSA buscará evaluar si su condición es tan grave como alguna otra condición de la lista. Si lo es, el SSA </a:t>
            </a:r>
            <a:r>
              <a:rPr lang="en-US" dirty="0" err="1" smtClean="0"/>
              <a:t>seguirá</a:t>
            </a:r>
            <a:r>
              <a:rPr lang="en-US" dirty="0" smtClean="0"/>
              <a:t> con el siguiente paso. Visite </a:t>
            </a:r>
            <a:r>
              <a:rPr lang="en-US" dirty="0" smtClean="0">
                <a:hlinkClick r:id="rId4"/>
              </a:rPr>
              <a:t>ssa.gov/disability/professionals/bluebook/AdultListings.htm</a:t>
            </a:r>
            <a:r>
              <a:rPr lang="en-US" dirty="0" smtClean="0"/>
              <a:t> para ver la lista.</a:t>
            </a:r>
            <a:endParaRPr lang="es-US" dirty="0"/>
          </a:p>
          <a:p>
            <a:pPr marL="4572" eaLnBrk="1" fontAlgn="auto" hangingPunct="1">
              <a:spcBef>
                <a:spcPts val="634"/>
              </a:spcBef>
              <a:spcAft>
                <a:spcPts val="0"/>
              </a:spcAft>
              <a:defRPr/>
            </a:pPr>
            <a:r>
              <a:rPr lang="en-US" dirty="0" smtClean="0"/>
              <a:t>Paso 4: ¿Puede hacer el trabajo que hacía antes? En este punto, el SSA decide si su condición </a:t>
            </a:r>
            <a:r>
              <a:rPr lang="en-US" dirty="0" err="1" smtClean="0"/>
              <a:t>médica</a:t>
            </a:r>
            <a:r>
              <a:rPr lang="en-US" dirty="0" smtClean="0"/>
              <a:t> le impide la capacidad de desempeñarse en el trabajo que hacía antes. Si lo hace, el SSA </a:t>
            </a:r>
            <a:r>
              <a:rPr lang="en-US" dirty="0" err="1" smtClean="0"/>
              <a:t>seguirá</a:t>
            </a:r>
            <a:r>
              <a:rPr lang="en-US" dirty="0" smtClean="0"/>
              <a:t> con el siguiente paso. </a:t>
            </a:r>
          </a:p>
          <a:p>
            <a:pPr marL="4572" eaLnBrk="1" fontAlgn="auto" hangingPunct="1">
              <a:spcBef>
                <a:spcPts val="634"/>
              </a:spcBef>
              <a:spcAft>
                <a:spcPts val="0"/>
              </a:spcAft>
              <a:defRPr/>
            </a:pPr>
            <a:r>
              <a:rPr lang="en-US" dirty="0" smtClean="0"/>
              <a:t>Paso 5: ¿Puede hacer algún otro tipo de trabajo? Si usted no puede desempeñarse en el trabajo que hacía antes, el SSA buscará evaluar si sería capaz de hacer otro trabajo, teniendo en cuenta su condición </a:t>
            </a:r>
            <a:r>
              <a:rPr lang="en-US" dirty="0" err="1" smtClean="0"/>
              <a:t>médica</a:t>
            </a:r>
            <a:r>
              <a:rPr lang="en-US" dirty="0" smtClean="0"/>
              <a:t>, su edad, nivel de educación, experiencia laboral anterior y cualquier otra habilidad que usted posea y pueda servir para hacer otro trabajo. Si no puede hacer otro trabajo, el SSA decidirá que usted está incapacitado. </a:t>
            </a:r>
          </a:p>
        </p:txBody>
      </p:sp>
      <p:sp>
        <p:nvSpPr>
          <p:cNvPr id="34819"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ACA9FED-E2B1-4135-A936-8B2ED3426C52}" type="slidenum">
              <a:rPr lang="en-US">
                <a:cs typeface="Arial" charset="0"/>
              </a:rPr>
              <a:pPr fontAlgn="base">
                <a:spcBef>
                  <a:spcPct val="0"/>
                </a:spcBef>
                <a:spcAft>
                  <a:spcPct val="0"/>
                </a:spcAft>
                <a:defRPr/>
              </a:pPr>
              <a:t>6</a:t>
            </a:fld>
            <a:endParaRPr lang="es-US" dirty="0">
              <a:cs typeface="Arial" charset="0"/>
            </a:endParaRPr>
          </a:p>
        </p:txBody>
      </p:sp>
    </p:spTree>
    <p:extLst>
      <p:ext uri="{BB962C8B-B14F-4D97-AF65-F5344CB8AC3E}">
        <p14:creationId xmlns:p14="http://schemas.microsoft.com/office/powerpoint/2010/main" val="2027402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31838" y="4560888"/>
            <a:ext cx="5821362" cy="4319587"/>
          </a:xfrm>
        </p:spPr>
        <p:txBody>
          <a:bodyPr/>
          <a:lstStyle/>
          <a:p>
            <a:pPr marL="0" lvl="1" indent="0" eaLnBrk="1" fontAlgn="auto" hangingPunct="1">
              <a:spcBef>
                <a:spcPts val="634"/>
              </a:spcBef>
              <a:spcAft>
                <a:spcPts val="0"/>
              </a:spcAft>
              <a:buFont typeface="Wingdings" pitchFamily="2" charset="2"/>
              <a:buNone/>
              <a:defRPr/>
            </a:pPr>
            <a:r>
              <a:rPr dirty="0" smtClean="0"/>
              <a:t>Existen 2 programas federales que proporcionan beneficios monetarios para ciertas personas con incapacidades.</a:t>
            </a:r>
            <a:r>
              <a:rPr lang="en-US" dirty="0" smtClean="0"/>
              <a:t> Estos programas, administrados por el Seguro Social (SSA), incluyen </a:t>
            </a:r>
          </a:p>
          <a:p>
            <a:pPr marL="193322" lvl="1" indent="-193322" eaLnBrk="1" fontAlgn="auto" hangingPunct="1">
              <a:spcBef>
                <a:spcPts val="634"/>
              </a:spcBef>
              <a:spcAft>
                <a:spcPts val="0"/>
              </a:spcAft>
              <a:defRPr/>
            </a:pPr>
            <a:r>
              <a:rPr lang="en-US" dirty="0" smtClean="0"/>
              <a:t>Seguro por Incapacidad del Seguro Social (SSDI)</a:t>
            </a:r>
          </a:p>
          <a:p>
            <a:pPr marL="193322" lvl="1" indent="-193322" eaLnBrk="1" fontAlgn="auto" hangingPunct="1">
              <a:spcBef>
                <a:spcPts val="634"/>
              </a:spcBef>
              <a:spcAft>
                <a:spcPts val="0"/>
              </a:spcAft>
              <a:defRPr/>
            </a:pPr>
            <a:r>
              <a:rPr lang="en-US" dirty="0" smtClean="0"/>
              <a:t>Seguridad de Ingreso Suplementario (SSI)</a:t>
            </a:r>
          </a:p>
          <a:p>
            <a:pPr marL="0" lvl="1" indent="0" eaLnBrk="1" fontAlgn="auto" hangingPunct="1">
              <a:spcBef>
                <a:spcPts val="634"/>
              </a:spcBef>
              <a:spcAft>
                <a:spcPts val="0"/>
              </a:spcAft>
              <a:buFont typeface="Wingdings" pitchFamily="2" charset="2"/>
              <a:buNone/>
              <a:defRPr/>
            </a:pPr>
            <a:r>
              <a:rPr lang="en-US" dirty="0" smtClean="0"/>
              <a:t>El SSA presta beneficios a las personas que cumplen con la definición estricta de incapacidad. A diferencia de algunos otros programas, el SSA no entrega dinero a personas con incapacidad parcial o a corto plazo. </a:t>
            </a:r>
          </a:p>
          <a:p>
            <a:pPr eaLnBrk="1" fontAlgn="auto" hangingPunct="1">
              <a:spcBef>
                <a:spcPts val="634"/>
              </a:spcBef>
              <a:spcAft>
                <a:spcPts val="0"/>
              </a:spcAft>
              <a:defRPr/>
            </a:pPr>
            <a:r>
              <a:rPr lang="en-US" dirty="0" smtClean="0"/>
              <a:t>Ciertos miembros de las familias de trabajadores incapacitados también pueden obtener dinero del SSA. </a:t>
            </a:r>
            <a:r>
              <a:rPr dirty="0" smtClean="0"/>
              <a:t>Están listados en la diapositiva 9.</a:t>
            </a:r>
            <a:endParaRPr lang="es-US" dirty="0"/>
          </a:p>
          <a:p>
            <a:pPr marL="0" lvl="1" indent="0" eaLnBrk="1" fontAlgn="auto" hangingPunct="1">
              <a:spcBef>
                <a:spcPts val="634"/>
              </a:spcBef>
              <a:spcAft>
                <a:spcPts val="0"/>
              </a:spcAft>
              <a:buFont typeface="Wingdings" pitchFamily="2" charset="2"/>
              <a:buNone/>
              <a:defRPr/>
            </a:pPr>
            <a:endParaRPr lang="es-US" dirty="0" smtClean="0"/>
          </a:p>
          <a:p>
            <a:pPr eaLnBrk="1" fontAlgn="auto" hangingPunct="1">
              <a:spcBef>
                <a:spcPts val="634"/>
              </a:spcBef>
              <a:spcAft>
                <a:spcPts val="0"/>
              </a:spcAft>
              <a:defRPr/>
            </a:pPr>
            <a:endParaRPr lang="es-US" dirty="0" smtClean="0"/>
          </a:p>
          <a:p>
            <a:pPr eaLnBrk="1" fontAlgn="auto" hangingPunct="1">
              <a:spcBef>
                <a:spcPts val="634"/>
              </a:spcBef>
              <a:spcAft>
                <a:spcPts val="0"/>
              </a:spcAft>
              <a:defRPr/>
            </a:pPr>
            <a:endParaRPr lang="es-US" dirty="0" smtClean="0"/>
          </a:p>
        </p:txBody>
      </p:sp>
      <p:sp>
        <p:nvSpPr>
          <p:cNvPr id="368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5CFA431-9336-4369-99E4-583396D5AAD1}" type="slidenum">
              <a:rPr lang="en-US">
                <a:cs typeface="Arial" charset="0"/>
              </a:rPr>
              <a:pPr fontAlgn="base">
                <a:spcBef>
                  <a:spcPct val="0"/>
                </a:spcBef>
                <a:spcAft>
                  <a:spcPct val="0"/>
                </a:spcAft>
                <a:defRPr/>
              </a:pPr>
              <a:t>7</a:t>
            </a:fld>
            <a:endParaRPr lang="es-US" dirty="0">
              <a:cs typeface="Arial" charset="0"/>
            </a:endParaRPr>
          </a:p>
        </p:txBody>
      </p:sp>
    </p:spTree>
    <p:extLst>
      <p:ext uri="{BB962C8B-B14F-4D97-AF65-F5344CB8AC3E}">
        <p14:creationId xmlns:p14="http://schemas.microsoft.com/office/powerpoint/2010/main" val="1543046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ts val="638"/>
              </a:spcBef>
            </a:pPr>
            <a:r>
              <a:rPr lang="en-US" dirty="0" smtClean="0"/>
              <a:t>El seguro de incapacidad del Seguro Social le presta beneficios a usted y a ciertos miembros de su familia si usted está asegurado, es decir, si trabajó el tiempo necesario y dejó de hacerlo en el plazo suficiente y pagó los impuestos del Seguro Social (SSA). </a:t>
            </a:r>
          </a:p>
          <a:p>
            <a:pPr eaLnBrk="1" hangingPunct="1">
              <a:spcBef>
                <a:spcPts val="638"/>
              </a:spcBef>
            </a:pPr>
            <a:r>
              <a:rPr lang="en-US" dirty="0" smtClean="0"/>
              <a:t>En general, necesita 40 créditos, 20 de los cuales se obtuvieron en los últimos 10 años que terminaron con el año en que adquirió la incapacidad. No obstante, los trabajadores más jóvenes pueden calificar con menos créditos. </a:t>
            </a:r>
          </a:p>
          <a:p>
            <a:pPr eaLnBrk="1" hangingPunct="1">
              <a:spcBef>
                <a:spcPts val="638"/>
              </a:spcBef>
            </a:pPr>
            <a:r>
              <a:rPr lang="es-AR" dirty="0" smtClean="0"/>
              <a:t>El beneficio monetario para el cual usted es elegible está basado en sus ganancias vitalicias promedio. </a:t>
            </a:r>
          </a:p>
          <a:p>
            <a:pPr eaLnBrk="1" hangingPunct="1">
              <a:spcBef>
                <a:spcPts val="638"/>
              </a:spcBef>
            </a:pPr>
            <a:r>
              <a:rPr lang="es-AR" dirty="0" smtClean="0"/>
              <a:t>En general, sus beneficios por incapacidad continuarán mientras no mejore su condición médica y usted no pueda trabajar. Los beneficios no necesariamente continuarán por tiempo indefinido. Debido a los avances en las ciencias médicas y las técnicas de rehabilitación, muchas personas con incapacidad se recuperan de accidentes y enfermedades graves. El SSA revisará su caso periódicamente para asegurarse de que su incapacidad continúa. </a:t>
            </a:r>
          </a:p>
          <a:p>
            <a:pPr eaLnBrk="1" hangingPunct="1">
              <a:spcBef>
                <a:spcPts val="638"/>
              </a:spcBef>
            </a:pPr>
            <a:r>
              <a:rPr lang="es-AR" dirty="0" smtClean="0"/>
              <a:t> </a:t>
            </a:r>
          </a:p>
        </p:txBody>
      </p:sp>
      <p:sp>
        <p:nvSpPr>
          <p:cNvPr id="38915"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E3E1DC2-C395-48AC-AA6C-FB5726F57EDB}" type="slidenum">
              <a:rPr lang="en-US">
                <a:cs typeface="Arial" charset="0"/>
              </a:rPr>
              <a:pPr fontAlgn="base">
                <a:spcBef>
                  <a:spcPct val="0"/>
                </a:spcBef>
                <a:spcAft>
                  <a:spcPct val="0"/>
                </a:spcAft>
                <a:defRPr/>
              </a:pPr>
              <a:t>8</a:t>
            </a:fld>
            <a:endParaRPr lang="es-US" dirty="0">
              <a:cs typeface="Arial" charset="0"/>
            </a:endParaRPr>
          </a:p>
        </p:txBody>
      </p:sp>
    </p:spTree>
    <p:extLst>
      <p:ext uri="{BB962C8B-B14F-4D97-AF65-F5344CB8AC3E}">
        <p14:creationId xmlns:p14="http://schemas.microsoft.com/office/powerpoint/2010/main" val="41902258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ts val="638"/>
              </a:spcBef>
            </a:pPr>
            <a:r>
              <a:rPr lang="es-AR" dirty="0" smtClean="0"/>
              <a:t>Las personas que pueden recibir la Cobertura del Seguro Social por Incapacidad incluyen</a:t>
            </a:r>
          </a:p>
          <a:p>
            <a:pPr marL="192088" lvl="1" indent="-192088" eaLnBrk="1" hangingPunct="1">
              <a:spcBef>
                <a:spcPts val="638"/>
              </a:spcBef>
            </a:pPr>
            <a:r>
              <a:rPr lang="es-AR" dirty="0" smtClean="0"/>
              <a:t>Trabajador/a, si paga el monto suficiente al Seguro Social (SSA) para calificar </a:t>
            </a:r>
          </a:p>
          <a:p>
            <a:pPr marL="192088" lvl="1" indent="-192088" eaLnBrk="1" hangingPunct="1">
              <a:spcBef>
                <a:spcPts val="638"/>
              </a:spcBef>
            </a:pPr>
            <a:r>
              <a:rPr lang="es-AR" dirty="0" smtClean="0"/>
              <a:t>Un cónyuge</a:t>
            </a:r>
          </a:p>
          <a:p>
            <a:pPr marL="385763" lvl="2" indent="-192088" eaLnBrk="1" hangingPunct="1">
              <a:spcBef>
                <a:spcPts val="638"/>
              </a:spcBef>
            </a:pPr>
            <a:r>
              <a:rPr lang="es-AR" dirty="0" smtClean="0"/>
              <a:t>A los 62 años o más</a:t>
            </a:r>
          </a:p>
          <a:p>
            <a:pPr marL="385763" lvl="2" indent="-192088" eaLnBrk="1" hangingPunct="1">
              <a:spcBef>
                <a:spcPts val="638"/>
              </a:spcBef>
            </a:pPr>
            <a:r>
              <a:rPr lang="es-AR" dirty="0" smtClean="0"/>
              <a:t>A cualquier edad si está a cargo de un niño menor de 16 años o incapacitado</a:t>
            </a:r>
          </a:p>
          <a:p>
            <a:pPr marL="385763" lvl="2" indent="-192088" eaLnBrk="1" hangingPunct="1">
              <a:spcBef>
                <a:spcPts val="638"/>
              </a:spcBef>
            </a:pPr>
            <a:r>
              <a:rPr lang="es-AR" dirty="0" smtClean="0"/>
              <a:t>A los 50 si el postulante es viudo/a incapacitado/a </a:t>
            </a:r>
            <a:endParaRPr lang="es-US" dirty="0" smtClean="0"/>
          </a:p>
          <a:p>
            <a:pPr marL="192088" lvl="1" indent="-192088" eaLnBrk="1" hangingPunct="1">
              <a:spcBef>
                <a:spcPts val="638"/>
              </a:spcBef>
            </a:pPr>
            <a:r>
              <a:rPr lang="es-AR" dirty="0" smtClean="0"/>
              <a:t>Los cónyuges divorciados pueden calificar si</a:t>
            </a:r>
          </a:p>
          <a:p>
            <a:pPr marL="385763" lvl="2" indent="-192088" eaLnBrk="1" hangingPunct="1">
              <a:spcBef>
                <a:spcPts val="638"/>
              </a:spcBef>
            </a:pPr>
            <a:r>
              <a:rPr lang="es-AR" dirty="0" smtClean="0"/>
              <a:t>Estuvieron casados con el trabajador durante al menos 10 años</a:t>
            </a:r>
          </a:p>
          <a:p>
            <a:pPr marL="385763" lvl="2" indent="-192088" eaLnBrk="1" hangingPunct="1">
              <a:spcBef>
                <a:spcPts val="638"/>
              </a:spcBef>
            </a:pPr>
            <a:r>
              <a:rPr lang="es-AR" dirty="0" smtClean="0"/>
              <a:t>No están casados</a:t>
            </a:r>
          </a:p>
          <a:p>
            <a:pPr marL="385763" lvl="2" indent="-192088" eaLnBrk="1" hangingPunct="1">
              <a:spcBef>
                <a:spcPts val="638"/>
              </a:spcBef>
            </a:pPr>
            <a:r>
              <a:rPr lang="es-AR" dirty="0" smtClean="0"/>
              <a:t>No tienen derecho por su propio expediente a un beneficio del Seguro Social más elevado  </a:t>
            </a:r>
          </a:p>
          <a:p>
            <a:pPr marL="192088" lvl="1" indent="-192088" eaLnBrk="1" hangingPunct="1">
              <a:spcBef>
                <a:spcPts val="638"/>
              </a:spcBef>
            </a:pPr>
            <a:r>
              <a:rPr lang="es-AR" dirty="0" smtClean="0"/>
              <a:t>Un hijo/a</a:t>
            </a:r>
          </a:p>
          <a:p>
            <a:pPr marL="385763" lvl="2" indent="-192088" eaLnBrk="1" hangingPunct="1">
              <a:spcBef>
                <a:spcPts val="638"/>
              </a:spcBef>
            </a:pPr>
            <a:r>
              <a:rPr lang="es-AR" dirty="0" smtClean="0"/>
              <a:t>Un hijo/a menor de 18 años puede estar incapacitado/a, pero el SSA no necesita evaluarle la incapacidad cuando decide si el chico/a califica para recibir beneficios como dependiente de una persona. Los beneficios del hijo/a normalmente cesan a los 18 años, salvo que sea estudiante de tiempo completo (los beneficios continúan hasta los 19) o si está incapacitado/a</a:t>
            </a:r>
            <a:endParaRPr lang="es-US" dirty="0" smtClean="0"/>
          </a:p>
          <a:p>
            <a:pPr marL="385763" lvl="2" indent="-192088" eaLnBrk="1" hangingPunct="1">
              <a:spcBef>
                <a:spcPts val="638"/>
              </a:spcBef>
            </a:pPr>
            <a:r>
              <a:rPr lang="es-AR" dirty="0" smtClean="0"/>
              <a:t>No casado ni incapacitado antes de los 22</a:t>
            </a:r>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C05A50-846E-462F-954D-0B51DF46DA2F}" type="slidenum">
              <a:rPr lang="en-US">
                <a:cs typeface="Arial" charset="0"/>
              </a:rPr>
              <a:pPr fontAlgn="base">
                <a:spcBef>
                  <a:spcPct val="0"/>
                </a:spcBef>
                <a:spcAft>
                  <a:spcPct val="0"/>
                </a:spcAft>
                <a:defRPr/>
              </a:pPr>
              <a:t>9</a:t>
            </a:fld>
            <a:endParaRPr lang="es-US" dirty="0">
              <a:cs typeface="Arial" charset="0"/>
            </a:endParaRPr>
          </a:p>
        </p:txBody>
      </p:sp>
    </p:spTree>
    <p:extLst>
      <p:ext uri="{BB962C8B-B14F-4D97-AF65-F5344CB8AC3E}">
        <p14:creationId xmlns:p14="http://schemas.microsoft.com/office/powerpoint/2010/main" val="1052264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mailto:training@cms.hhs.gov" TargetMode="External"/><Relationship Id="rId2" Type="http://schemas.openxmlformats.org/officeDocument/2006/relationships/hyperlink" Target="http://cms.gov/Outreach-and-Education/Training/CMSNationalTrainingProgram/" TargetMode="External"/><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lvl1pPr>
              <a:defRPr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754563"/>
          </a:xfrm>
        </p:spPr>
        <p:txBody>
          <a:bodyPr/>
          <a:lstStyle>
            <a:lvl1pPr>
              <a:spcBef>
                <a:spcPts val="600"/>
              </a:spcBef>
              <a:defRPr sz="3200"/>
            </a:lvl1pPr>
            <a:lvl2pPr>
              <a:spcBef>
                <a:spcPts val="600"/>
              </a:spcBef>
              <a:defRPr sz="2800"/>
            </a:lvl2pPr>
            <a:lvl3pPr>
              <a:spcBef>
                <a:spcPts val="600"/>
              </a:spcBef>
              <a:defRPr sz="2800"/>
            </a:lvl3pPr>
            <a:lvl4pPr>
              <a:spcBef>
                <a:spcPts val="600"/>
              </a:spcBef>
              <a:defRPr sz="2800"/>
            </a:lvl4pPr>
            <a:lvl5pPr>
              <a:spcBef>
                <a:spcPts val="600"/>
              </a:spcBef>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dirty="0"/>
              <a:t>5/01/2015</a:t>
            </a:r>
          </a:p>
        </p:txBody>
      </p:sp>
      <p:sp>
        <p:nvSpPr>
          <p:cNvPr id="5" name="Footer Placeholder 4"/>
          <p:cNvSpPr>
            <a:spLocks noGrp="1"/>
          </p:cNvSpPr>
          <p:nvPr>
            <p:ph type="ftr" sz="quarter" idx="11"/>
          </p:nvPr>
        </p:nvSpPr>
        <p:spPr/>
        <p:txBody>
          <a:bodyPr/>
          <a:lstStyle>
            <a:lvl1pPr>
              <a:defRPr/>
            </a:lvl1pPr>
          </a:lstStyle>
          <a:p>
            <a:pPr>
              <a:defRPr/>
            </a:pPr>
            <a:r>
              <a:rPr lang="en-US" dirty="0"/>
              <a:t>Title</a:t>
            </a:r>
          </a:p>
        </p:txBody>
      </p:sp>
      <p:sp>
        <p:nvSpPr>
          <p:cNvPr id="6" name="Slide Number Placeholder 5"/>
          <p:cNvSpPr>
            <a:spLocks noGrp="1"/>
          </p:cNvSpPr>
          <p:nvPr>
            <p:ph type="sldNum" sz="quarter" idx="12"/>
          </p:nvPr>
        </p:nvSpPr>
        <p:spPr/>
        <p:txBody>
          <a:bodyPr/>
          <a:lstStyle>
            <a:lvl1pPr>
              <a:defRPr/>
            </a:lvl1pPr>
          </a:lstStyle>
          <a:p>
            <a:pPr>
              <a:defRPr/>
            </a:pPr>
            <a:fld id="{636D5895-DB25-4B31-A10F-26BAC2A9ED22}"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heck Your Knowledge and Section Header">
    <p:spTree>
      <p:nvGrpSpPr>
        <p:cNvPr id="1" name=""/>
        <p:cNvGrpSpPr/>
        <p:nvPr/>
      </p:nvGrpSpPr>
      <p:grpSpPr>
        <a:xfrm>
          <a:off x="0" y="0"/>
          <a:ext cx="0" cy="0"/>
          <a:chOff x="0" y="0"/>
          <a:chExt cx="0" cy="0"/>
        </a:xfrm>
      </p:grpSpPr>
      <p:sp>
        <p:nvSpPr>
          <p:cNvPr id="6" name="Content Placeholder 2"/>
          <p:cNvSpPr>
            <a:spLocks noGrp="1"/>
          </p:cNvSpPr>
          <p:nvPr>
            <p:ph idx="1"/>
          </p:nvPr>
        </p:nvSpPr>
        <p:spPr>
          <a:xfrm>
            <a:off x="533400" y="1828800"/>
            <a:ext cx="8153400" cy="4297363"/>
          </a:xfrm>
        </p:spPr>
        <p:txBody>
          <a:bodyPr/>
          <a:lstStyle>
            <a:lvl2pPr indent="-274320">
              <a:defRPr/>
            </a:lvl2pPr>
            <a:lvl3pPr marL="822960">
              <a:defRPr/>
            </a:lvl3pPr>
            <a:lvl4pPr marL="1005840">
              <a:defRPr/>
            </a:lvl4pPr>
            <a:lvl5pPr marL="118872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Date Placeholder 3"/>
          <p:cNvSpPr>
            <a:spLocks noGrp="1"/>
          </p:cNvSpPr>
          <p:nvPr>
            <p:ph type="dt" sz="half" idx="10"/>
          </p:nvPr>
        </p:nvSpPr>
        <p:spPr/>
        <p:txBody>
          <a:bodyPr/>
          <a:lstStyle>
            <a:lvl1pPr algn="l">
              <a:defRPr sz="1200">
                <a:solidFill>
                  <a:prstClr val="black"/>
                </a:solidFill>
              </a:defRPr>
            </a:lvl1pPr>
          </a:lstStyle>
          <a:p>
            <a:pPr>
              <a:defRPr/>
            </a:pPr>
            <a:r>
              <a:rPr lang="en-US"/>
              <a:t>5/01/2015</a:t>
            </a:r>
          </a:p>
        </p:txBody>
      </p:sp>
      <p:sp>
        <p:nvSpPr>
          <p:cNvPr id="4" name="Footer Placeholder 4"/>
          <p:cNvSpPr>
            <a:spLocks noGrp="1"/>
          </p:cNvSpPr>
          <p:nvPr>
            <p:ph type="ftr" sz="quarter" idx="11"/>
          </p:nvPr>
        </p:nvSpPr>
        <p:spPr/>
        <p:txBody>
          <a:bodyPr/>
          <a:lstStyle>
            <a:lvl1pPr algn="ctr">
              <a:defRPr sz="1200">
                <a:solidFill>
                  <a:prstClr val="black"/>
                </a:solidFill>
              </a:defRPr>
            </a:lvl1pPr>
          </a:lstStyle>
          <a:p>
            <a:pPr>
              <a:defRPr/>
            </a:pPr>
            <a:r>
              <a:rPr lang="en-US"/>
              <a:t>Medigap (Medicare Supplement Insurance) Policies</a:t>
            </a:r>
          </a:p>
        </p:txBody>
      </p:sp>
      <p:sp>
        <p:nvSpPr>
          <p:cNvPr id="5" name="Slide Number Placeholder 5"/>
          <p:cNvSpPr>
            <a:spLocks noGrp="1"/>
          </p:cNvSpPr>
          <p:nvPr>
            <p:ph type="sldNum" sz="quarter" idx="12"/>
          </p:nvPr>
        </p:nvSpPr>
        <p:spPr/>
        <p:txBody>
          <a:bodyPr vert="horz" lIns="91440" tIns="45720" rIns="91440" bIns="45720" rtlCol="0" anchor="ctr"/>
          <a:lstStyle>
            <a:lvl1pPr algn="r">
              <a:defRPr sz="1200">
                <a:solidFill>
                  <a:prstClr val="black"/>
                </a:solidFill>
              </a:defRPr>
            </a:lvl1pPr>
          </a:lstStyle>
          <a:p>
            <a:pPr>
              <a:defRPr/>
            </a:pPr>
            <a:fld id="{9E8B08BC-A8D4-430C-AE9D-6D4BCB1E0BBD}"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015 Two Content Slid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12900"/>
            <a:ext cx="4038600" cy="4648200"/>
          </a:xfrm>
          <a:ln>
            <a:noFill/>
          </a:ln>
        </p:spPr>
        <p:txBody>
          <a:bodyPr/>
          <a:lstStyle>
            <a:lvl1pPr>
              <a:buClrTx/>
              <a:defRPr sz="2600" b="1"/>
            </a:lvl1pPr>
            <a:lvl2pPr>
              <a:defRPr sz="2400" b="0"/>
            </a:lvl2pPr>
            <a:lvl3pPr>
              <a:defRPr sz="2400" b="0"/>
            </a:lvl3pPr>
            <a:lvl4pPr>
              <a:defRPr sz="2400" b="0"/>
            </a:lvl4pPr>
            <a:lvl5pPr>
              <a:defRPr sz="2400" b="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24400" y="1612900"/>
            <a:ext cx="3962400" cy="4648200"/>
          </a:xfrm>
          <a:ln>
            <a:noFill/>
          </a:ln>
        </p:spPr>
        <p:txBody>
          <a:bodyPr/>
          <a:lstStyle>
            <a:lvl1pPr>
              <a:buClrTx/>
              <a:defRPr sz="2600" b="1"/>
            </a:lvl1pPr>
            <a:lvl2pPr>
              <a:defRPr sz="2400" b="0"/>
            </a:lvl2pPr>
            <a:lvl3pPr>
              <a:defRPr sz="2400" b="0"/>
            </a:lvl3pPr>
            <a:lvl4pPr>
              <a:defRPr sz="2400" b="0"/>
            </a:lvl4pPr>
            <a:lvl5pPr>
              <a:defRPr sz="2400" b="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4"/>
          <p:cNvSpPr>
            <a:spLocks noGrp="1"/>
          </p:cNvSpPr>
          <p:nvPr>
            <p:ph type="title"/>
          </p:nvPr>
        </p:nvSpPr>
        <p:spPr>
          <a:xfrm>
            <a:off x="0" y="0"/>
            <a:ext cx="9144000" cy="1186210"/>
          </a:xfrm>
        </p:spPr>
        <p:txBody>
          <a:bodyPr/>
          <a:lstStyle/>
          <a:p>
            <a:r>
              <a:rPr lang="en-US" dirty="0" smtClean="0"/>
              <a:t>Click to edit Master title style</a:t>
            </a:r>
            <a:endParaRPr lang="en-US" dirty="0"/>
          </a:p>
        </p:txBody>
      </p:sp>
      <p:sp>
        <p:nvSpPr>
          <p:cNvPr id="5" name="Date Placeholder 1"/>
          <p:cNvSpPr>
            <a:spLocks noGrp="1"/>
          </p:cNvSpPr>
          <p:nvPr>
            <p:ph type="dt" sz="half" idx="10"/>
          </p:nvPr>
        </p:nvSpPr>
        <p:spPr/>
        <p:txBody>
          <a:bodyPr/>
          <a:lstStyle>
            <a:lvl1pPr>
              <a:defRPr sz="1200">
                <a:solidFill>
                  <a:prstClr val="black"/>
                </a:solidFill>
              </a:defRPr>
            </a:lvl1pPr>
          </a:lstStyle>
          <a:p>
            <a:pPr>
              <a:defRPr/>
            </a:pPr>
            <a:r>
              <a:rPr lang="en-US"/>
              <a:t>Date</a:t>
            </a:r>
          </a:p>
        </p:txBody>
      </p:sp>
      <p:sp>
        <p:nvSpPr>
          <p:cNvPr id="7" name="Footer Placeholder 2"/>
          <p:cNvSpPr>
            <a:spLocks noGrp="1"/>
          </p:cNvSpPr>
          <p:nvPr>
            <p:ph type="ftr" sz="quarter" idx="11"/>
          </p:nvPr>
        </p:nvSpPr>
        <p:spPr/>
        <p:txBody>
          <a:bodyPr/>
          <a:lstStyle>
            <a:lvl1pPr>
              <a:defRPr sz="1200">
                <a:solidFill>
                  <a:prstClr val="black"/>
                </a:solidFill>
              </a:defRPr>
            </a:lvl1pPr>
          </a:lstStyle>
          <a:p>
            <a:pPr>
              <a:defRPr/>
            </a:pPr>
            <a:r>
              <a:rPr lang="en-US"/>
              <a:t>Title</a:t>
            </a:r>
          </a:p>
        </p:txBody>
      </p:sp>
      <p:sp>
        <p:nvSpPr>
          <p:cNvPr id="8" name="Slide Number Placeholder 3"/>
          <p:cNvSpPr>
            <a:spLocks noGrp="1"/>
          </p:cNvSpPr>
          <p:nvPr>
            <p:ph type="sldNum" sz="quarter" idx="12"/>
          </p:nvPr>
        </p:nvSpPr>
        <p:spPr/>
        <p:txBody>
          <a:bodyPr anchor="ctr"/>
          <a:lstStyle>
            <a:lvl1pPr>
              <a:defRPr sz="1200">
                <a:solidFill>
                  <a:prstClr val="black"/>
                </a:solidFill>
              </a:defRPr>
            </a:lvl1pPr>
          </a:lstStyle>
          <a:p>
            <a:pPr>
              <a:defRPr/>
            </a:pPr>
            <a:fld id="{59A34351-B85F-48F4-9008-D93470C6612F}"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2015 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baseline="0">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754563"/>
          </a:xfrm>
        </p:spPr>
        <p:txBody>
          <a:bodyPr/>
          <a:lstStyle>
            <a:lvl1pPr>
              <a:spcBef>
                <a:spcPts val="600"/>
              </a:spcBef>
              <a:defRPr sz="3200"/>
            </a:lvl1pPr>
            <a:lvl2pPr>
              <a:spcBef>
                <a:spcPts val="600"/>
              </a:spcBef>
              <a:defRPr sz="2800"/>
            </a:lvl2pPr>
            <a:lvl3pPr>
              <a:spcBef>
                <a:spcPts val="600"/>
              </a:spcBef>
              <a:defRPr sz="2800"/>
            </a:lvl3pPr>
            <a:lvl4pPr>
              <a:spcBef>
                <a:spcPts val="600"/>
              </a:spcBef>
              <a:buSzPct val="50000"/>
              <a:defRPr sz="2800"/>
            </a:lvl4pPr>
            <a:lvl5pPr>
              <a:spcBef>
                <a:spcPts val="600"/>
              </a:spcBef>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
          <p:cNvSpPr>
            <a:spLocks noGrp="1"/>
          </p:cNvSpPr>
          <p:nvPr>
            <p:ph type="dt" sz="half" idx="10"/>
          </p:nvPr>
        </p:nvSpPr>
        <p:spPr/>
        <p:txBody>
          <a:bodyPr/>
          <a:lstStyle>
            <a:lvl1pPr>
              <a:defRPr/>
            </a:lvl1pPr>
          </a:lstStyle>
          <a:p>
            <a:pPr>
              <a:defRPr/>
            </a:pPr>
            <a:r>
              <a:rPr lang="en-US"/>
              <a:t>5/01/2015</a:t>
            </a:r>
          </a:p>
        </p:txBody>
      </p:sp>
      <p:sp>
        <p:nvSpPr>
          <p:cNvPr id="5" name="Footer Placeholder 2"/>
          <p:cNvSpPr>
            <a:spLocks noGrp="1"/>
          </p:cNvSpPr>
          <p:nvPr>
            <p:ph type="ftr" sz="quarter" idx="11"/>
          </p:nvPr>
        </p:nvSpPr>
        <p:spPr/>
        <p:txBody>
          <a:bodyPr/>
          <a:lstStyle>
            <a:lvl1pPr>
              <a:defRPr/>
            </a:lvl1pPr>
          </a:lstStyle>
          <a:p>
            <a:pPr>
              <a:defRPr/>
            </a:pPr>
            <a:r>
              <a:rPr lang="en-US"/>
              <a:t>Coordination of Benefits</a:t>
            </a:r>
          </a:p>
        </p:txBody>
      </p:sp>
      <p:sp>
        <p:nvSpPr>
          <p:cNvPr id="6" name="Slide Number Placeholder 3"/>
          <p:cNvSpPr>
            <a:spLocks noGrp="1"/>
          </p:cNvSpPr>
          <p:nvPr>
            <p:ph type="sldNum" sz="quarter" idx="12"/>
          </p:nvPr>
        </p:nvSpPr>
        <p:spPr/>
        <p:txBody>
          <a:bodyPr/>
          <a:lstStyle>
            <a:lvl1pPr>
              <a:defRPr/>
            </a:lvl1pPr>
          </a:lstStyle>
          <a:p>
            <a:pPr>
              <a:defRPr/>
            </a:pPr>
            <a:fld id="{04A57FE7-CE34-4FB3-B4CF-10689BC26E0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1_CMS content2">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828800"/>
            <a:ext cx="8229600" cy="42973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Placeholder 8"/>
          <p:cNvSpPr>
            <a:spLocks noGrp="1"/>
          </p:cNvSpPr>
          <p:nvPr>
            <p:ph type="title"/>
          </p:nvPr>
        </p:nvSpPr>
        <p:spPr>
          <a:xfrm>
            <a:off x="0" y="0"/>
            <a:ext cx="9144000" cy="1447800"/>
          </a:xfrm>
          <a:prstGeom prst="rect">
            <a:avLst/>
          </a:prstGeom>
          <a:solidFill>
            <a:srgbClr val="FFD004"/>
          </a:solidFill>
          <a:effectLst>
            <a:outerShdw dist="76200" dir="5640000" algn="tl" rotWithShape="0">
              <a:srgbClr val="084A9C"/>
            </a:outerShdw>
          </a:effectLst>
        </p:spPr>
        <p:txBody>
          <a:bodyPr rtlCol="0">
            <a:noAutofit/>
          </a:bodyPr>
          <a:lstStyle/>
          <a:p>
            <a:endParaRPr lang="en-US" dirty="0"/>
          </a:p>
        </p:txBody>
      </p:sp>
      <p:sp>
        <p:nvSpPr>
          <p:cNvPr id="4" name="Date Placeholder 3"/>
          <p:cNvSpPr>
            <a:spLocks noGrp="1"/>
          </p:cNvSpPr>
          <p:nvPr>
            <p:ph type="dt" sz="half" idx="10"/>
          </p:nvPr>
        </p:nvSpPr>
        <p:spPr>
          <a:xfrm>
            <a:off x="457200" y="6356350"/>
            <a:ext cx="2133600" cy="365125"/>
          </a:xfrm>
        </p:spPr>
        <p:txBody>
          <a:bodyPr/>
          <a:lstStyle>
            <a:lvl1pPr algn="l">
              <a:defRPr sz="1200" kern="1200">
                <a:solidFill>
                  <a:schemeClr val="tx1">
                    <a:tint val="75000"/>
                  </a:schemeClr>
                </a:solidFill>
              </a:defRPr>
            </a:lvl1pPr>
          </a:lstStyle>
          <a:p>
            <a:pPr>
              <a:defRPr/>
            </a:pPr>
            <a:r>
              <a:rPr lang="en-US" dirty="0"/>
              <a:t>May 2015</a:t>
            </a:r>
          </a:p>
        </p:txBody>
      </p:sp>
      <p:sp>
        <p:nvSpPr>
          <p:cNvPr id="5" name="Footer Placeholder 4"/>
          <p:cNvSpPr>
            <a:spLocks noGrp="1"/>
          </p:cNvSpPr>
          <p:nvPr>
            <p:ph type="ftr" sz="quarter" idx="11"/>
          </p:nvPr>
        </p:nvSpPr>
        <p:spPr>
          <a:xfrm>
            <a:off x="3124200" y="6356350"/>
            <a:ext cx="2895600" cy="365125"/>
          </a:xfrm>
        </p:spPr>
        <p:txBody>
          <a:bodyPr/>
          <a:lstStyle>
            <a:lvl1pPr algn="ctr">
              <a:defRPr sz="1200" kern="1200">
                <a:solidFill>
                  <a:schemeClr val="tx1">
                    <a:tint val="75000"/>
                  </a:schemeClr>
                </a:solidFill>
              </a:defRPr>
            </a:lvl1pPr>
          </a:lstStyle>
          <a:p>
            <a:pPr>
              <a:defRPr/>
            </a:pPr>
            <a:r>
              <a:rPr lang="en-US" dirty="0"/>
              <a:t>Medicare and the Marketplace</a:t>
            </a:r>
          </a:p>
        </p:txBody>
      </p:sp>
      <p:sp>
        <p:nvSpPr>
          <p:cNvPr id="8" name="Slide Number Placeholder 5"/>
          <p:cNvSpPr>
            <a:spLocks noGrp="1"/>
          </p:cNvSpPr>
          <p:nvPr>
            <p:ph type="sldNum" sz="quarter" idx="12"/>
          </p:nvPr>
        </p:nvSpPr>
        <p:spPr>
          <a:xfrm>
            <a:off x="6553200" y="6356350"/>
            <a:ext cx="2133600" cy="365125"/>
          </a:xfrm>
        </p:spPr>
        <p:txBody>
          <a:bodyPr/>
          <a:lstStyle>
            <a:lvl1pPr>
              <a:defRPr kern="1200">
                <a:solidFill>
                  <a:schemeClr val="tx1"/>
                </a:solidFill>
              </a:defRPr>
            </a:lvl1pPr>
          </a:lstStyle>
          <a:p>
            <a:pPr>
              <a:defRPr/>
            </a:pPr>
            <a:fld id="{D522BA88-AE2C-4632-BF79-76F836E69731}"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015 Lessons &amp; Objectives Slide">
    <p:spTree>
      <p:nvGrpSpPr>
        <p:cNvPr id="1" name=""/>
        <p:cNvGrpSpPr/>
        <p:nvPr/>
      </p:nvGrpSpPr>
      <p:grpSpPr>
        <a:xfrm>
          <a:off x="0" y="0"/>
          <a:ext cx="0" cy="0"/>
          <a:chOff x="0" y="0"/>
          <a:chExt cx="0" cy="0"/>
        </a:xfrm>
      </p:grpSpPr>
      <p:sp>
        <p:nvSpPr>
          <p:cNvPr id="2" name="Title 1"/>
          <p:cNvSpPr>
            <a:spLocks noGrp="1"/>
          </p:cNvSpPr>
          <p:nvPr>
            <p:ph type="title"/>
          </p:nvPr>
        </p:nvSpPr>
        <p:spPr>
          <a:xfrm>
            <a:off x="0" y="35197"/>
            <a:ext cx="9144000" cy="1069430"/>
          </a:xfrm>
        </p:spPr>
        <p:txBody>
          <a:bodyPr>
            <a:normAutofit/>
          </a:bodyPr>
          <a:lstStyle>
            <a:lvl1pPr>
              <a:defRPr sz="3600" b="1"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63710"/>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
          <p:cNvSpPr>
            <a:spLocks noGrp="1"/>
          </p:cNvSpPr>
          <p:nvPr>
            <p:ph type="dt" sz="half" idx="10"/>
          </p:nvPr>
        </p:nvSpPr>
        <p:spPr/>
        <p:txBody>
          <a:bodyPr/>
          <a:lstStyle>
            <a:lvl1pPr>
              <a:defRPr/>
            </a:lvl1pPr>
          </a:lstStyle>
          <a:p>
            <a:pPr>
              <a:defRPr/>
            </a:pPr>
            <a:r>
              <a:rPr lang="en-US"/>
              <a:t>5/01/2015</a:t>
            </a:r>
          </a:p>
        </p:txBody>
      </p:sp>
      <p:sp>
        <p:nvSpPr>
          <p:cNvPr id="5" name="Footer Placeholder 2"/>
          <p:cNvSpPr>
            <a:spLocks noGrp="1"/>
          </p:cNvSpPr>
          <p:nvPr>
            <p:ph type="ftr" sz="quarter" idx="11"/>
          </p:nvPr>
        </p:nvSpPr>
        <p:spPr/>
        <p:txBody>
          <a:bodyPr/>
          <a:lstStyle>
            <a:lvl1pPr>
              <a:defRPr/>
            </a:lvl1pPr>
          </a:lstStyle>
          <a:p>
            <a:pPr>
              <a:defRPr/>
            </a:pPr>
            <a:r>
              <a:rPr lang="en-US" dirty="0"/>
              <a:t>Title</a:t>
            </a:r>
          </a:p>
        </p:txBody>
      </p:sp>
      <p:sp>
        <p:nvSpPr>
          <p:cNvPr id="6" name="Slide Number Placeholder 3"/>
          <p:cNvSpPr>
            <a:spLocks noGrp="1"/>
          </p:cNvSpPr>
          <p:nvPr>
            <p:ph type="sldNum" sz="quarter" idx="12"/>
          </p:nvPr>
        </p:nvSpPr>
        <p:spPr/>
        <p:txBody>
          <a:bodyPr/>
          <a:lstStyle>
            <a:lvl1pPr>
              <a:defRPr/>
            </a:lvl1pPr>
          </a:lstStyle>
          <a:p>
            <a:pPr>
              <a:defRPr/>
            </a:pPr>
            <a:fld id="{D411F6CC-E68E-4308-997F-C6CA7EE1D87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015 Question Slide">
    <p:spTree>
      <p:nvGrpSpPr>
        <p:cNvPr id="1" name=""/>
        <p:cNvGrpSpPr/>
        <p:nvPr/>
      </p:nvGrpSpPr>
      <p:grpSpPr>
        <a:xfrm>
          <a:off x="0" y="0"/>
          <a:ext cx="0" cy="0"/>
          <a:chOff x="0" y="0"/>
          <a:chExt cx="0" cy="0"/>
        </a:xfrm>
      </p:grpSpPr>
      <p:sp>
        <p:nvSpPr>
          <p:cNvPr id="4" name="Title 1"/>
          <p:cNvSpPr txBox="1">
            <a:spLocks/>
          </p:cNvSpPr>
          <p:nvPr userDrawn="1"/>
        </p:nvSpPr>
        <p:spPr>
          <a:xfrm>
            <a:off x="0" y="-28575"/>
            <a:ext cx="9144000" cy="1143000"/>
          </a:xfrm>
          <a:prstGeom prst="rect">
            <a:avLst/>
          </a:prstGeom>
          <a:solidFill>
            <a:srgbClr val="FFD004"/>
          </a:solidFill>
          <a:effectLst>
            <a:outerShdw dist="76200" dir="5640000" algn="tl" rotWithShape="0">
              <a:srgbClr val="084A9C"/>
            </a:outerShdw>
          </a:effectLst>
        </p:spPr>
        <p:txBody>
          <a:bodyPr anchor="ctr"/>
          <a:lstStyle>
            <a:lvl1pPr indent="0" algn="ctr" defTabSz="914400" rtl="0" eaLnBrk="1" latinLnBrk="0" hangingPunct="1">
              <a:spcBef>
                <a:spcPts val="0"/>
              </a:spcBef>
              <a:buNone/>
              <a:defRPr sz="4400" b="1" kern="1200">
                <a:solidFill>
                  <a:schemeClr val="tx1"/>
                </a:solidFill>
                <a:latin typeface="+mj-lt"/>
                <a:ea typeface="+mj-ea"/>
                <a:cs typeface="+mj-cs"/>
              </a:defRPr>
            </a:lvl1pPr>
          </a:lstStyle>
          <a:p>
            <a:pPr fontAlgn="auto">
              <a:spcAft>
                <a:spcPts val="0"/>
              </a:spcAft>
              <a:defRPr/>
            </a:pPr>
            <a:endParaRPr lang="en-US" sz="3600" dirty="0">
              <a:solidFill>
                <a:sysClr val="windowText" lastClr="000000"/>
              </a:solidFill>
            </a:endParaRPr>
          </a:p>
        </p:txBody>
      </p:sp>
      <p:sp>
        <p:nvSpPr>
          <p:cNvPr id="3" name="Content Placeholder 2"/>
          <p:cNvSpPr>
            <a:spLocks noGrp="1"/>
          </p:cNvSpPr>
          <p:nvPr>
            <p:ph idx="1"/>
          </p:nvPr>
        </p:nvSpPr>
        <p:spPr>
          <a:xfrm>
            <a:off x="457200" y="13716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Title 1"/>
          <p:cNvSpPr>
            <a:spLocks noGrp="1"/>
          </p:cNvSpPr>
          <p:nvPr>
            <p:ph type="title"/>
          </p:nvPr>
        </p:nvSpPr>
        <p:spPr>
          <a:xfrm>
            <a:off x="0" y="0"/>
            <a:ext cx="9144000" cy="1143000"/>
          </a:xfrm>
        </p:spPr>
        <p:txBody>
          <a:bodyPr>
            <a:normAutofit/>
          </a:bodyPr>
          <a:lstStyle>
            <a:lvl1pPr>
              <a:defRPr sz="3600" b="1" baseline="0">
                <a:solidFill>
                  <a:schemeClr val="tx1"/>
                </a:solidFill>
              </a:defRPr>
            </a:lvl1pPr>
          </a:lstStyle>
          <a:p>
            <a:r>
              <a:rPr lang="en-US" dirty="0" smtClean="0"/>
              <a:t>Click to edit Master title style</a:t>
            </a:r>
            <a:endParaRPr lang="en-US" dirty="0"/>
          </a:p>
        </p:txBody>
      </p:sp>
      <p:sp>
        <p:nvSpPr>
          <p:cNvPr id="5" name="Date Placeholder 3"/>
          <p:cNvSpPr>
            <a:spLocks noGrp="1"/>
          </p:cNvSpPr>
          <p:nvPr>
            <p:ph type="dt" sz="half" idx="10"/>
          </p:nvPr>
        </p:nvSpPr>
        <p:spPr/>
        <p:txBody>
          <a:bodyPr vert="horz" lIns="91440" tIns="45720" rIns="91440" bIns="45720" rtlCol="0"/>
          <a:lstStyle>
            <a:lvl1pPr algn="l">
              <a:defRPr sz="1200">
                <a:solidFill>
                  <a:prstClr val="black"/>
                </a:solidFill>
              </a:defRPr>
            </a:lvl1pPr>
          </a:lstStyle>
          <a:p>
            <a:pPr>
              <a:defRPr/>
            </a:pPr>
            <a:r>
              <a:rPr lang="en-US"/>
              <a:t>5/01/2015</a:t>
            </a:r>
          </a:p>
        </p:txBody>
      </p:sp>
      <p:sp>
        <p:nvSpPr>
          <p:cNvPr id="6" name="Footer Placeholder 4"/>
          <p:cNvSpPr>
            <a:spLocks noGrp="1"/>
          </p:cNvSpPr>
          <p:nvPr>
            <p:ph type="ftr" sz="quarter" idx="11"/>
          </p:nvPr>
        </p:nvSpPr>
        <p:spPr/>
        <p:txBody>
          <a:bodyPr vert="horz" lIns="91440" tIns="45720" rIns="91440" bIns="45720" rtlCol="0"/>
          <a:lstStyle>
            <a:lvl1pPr algn="ctr">
              <a:defRPr sz="1200">
                <a:solidFill>
                  <a:prstClr val="black"/>
                </a:solidFill>
              </a:defRPr>
            </a:lvl1pPr>
          </a:lstStyle>
          <a:p>
            <a:pPr>
              <a:defRPr/>
            </a:pPr>
            <a:r>
              <a:rPr lang="en-US"/>
              <a:t>Title</a:t>
            </a:r>
          </a:p>
        </p:txBody>
      </p:sp>
      <p:sp>
        <p:nvSpPr>
          <p:cNvPr id="7" name="Slide Number Placeholder 5"/>
          <p:cNvSpPr>
            <a:spLocks noGrp="1"/>
          </p:cNvSpPr>
          <p:nvPr>
            <p:ph type="sldNum" sz="quarter" idx="12"/>
          </p:nvPr>
        </p:nvSpPr>
        <p:spPr/>
        <p:txBody>
          <a:bodyPr vert="horz" lIns="91440" tIns="45720" rIns="91440" bIns="45720" rtlCol="0"/>
          <a:lstStyle>
            <a:lvl1pPr algn="r">
              <a:defRPr sz="1200">
                <a:solidFill>
                  <a:prstClr val="black"/>
                </a:solidFill>
              </a:defRPr>
            </a:lvl1pPr>
          </a:lstStyle>
          <a:p>
            <a:pPr>
              <a:defRPr/>
            </a:pPr>
            <a:fld id="{19F85D93-CFCA-4A7E-835B-07A273B82AE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015 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baseline="0">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754563"/>
          </a:xfrm>
        </p:spPr>
        <p:txBody>
          <a:bodyPr/>
          <a:lstStyle>
            <a:lvl1pPr>
              <a:spcBef>
                <a:spcPts val="600"/>
              </a:spcBef>
              <a:defRPr sz="3200"/>
            </a:lvl1pPr>
            <a:lvl2pPr>
              <a:spcBef>
                <a:spcPts val="600"/>
              </a:spcBef>
              <a:defRPr sz="2800"/>
            </a:lvl2pPr>
            <a:lvl3pPr>
              <a:spcBef>
                <a:spcPts val="600"/>
              </a:spcBef>
              <a:defRPr sz="2800"/>
            </a:lvl3pPr>
            <a:lvl4pPr>
              <a:spcBef>
                <a:spcPts val="600"/>
              </a:spcBef>
              <a:buSzPct val="50000"/>
              <a:defRPr sz="2800"/>
            </a:lvl4pPr>
            <a:lvl5pPr>
              <a:spcBef>
                <a:spcPts val="600"/>
              </a:spcBef>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
          <p:cNvSpPr>
            <a:spLocks noGrp="1"/>
          </p:cNvSpPr>
          <p:nvPr>
            <p:ph type="dt" sz="half" idx="10"/>
          </p:nvPr>
        </p:nvSpPr>
        <p:spPr/>
        <p:txBody>
          <a:bodyPr/>
          <a:lstStyle>
            <a:lvl1pPr>
              <a:defRPr/>
            </a:lvl1pPr>
          </a:lstStyle>
          <a:p>
            <a:pPr>
              <a:defRPr/>
            </a:pPr>
            <a:r>
              <a:rPr lang="en-US"/>
              <a:t>5/01/2015</a:t>
            </a:r>
          </a:p>
        </p:txBody>
      </p:sp>
      <p:sp>
        <p:nvSpPr>
          <p:cNvPr id="5" name="Footer Placeholder 2"/>
          <p:cNvSpPr>
            <a:spLocks noGrp="1"/>
          </p:cNvSpPr>
          <p:nvPr>
            <p:ph type="ftr" sz="quarter" idx="11"/>
          </p:nvPr>
        </p:nvSpPr>
        <p:spPr/>
        <p:txBody>
          <a:bodyPr/>
          <a:lstStyle>
            <a:lvl1pPr>
              <a:defRPr/>
            </a:lvl1pPr>
          </a:lstStyle>
          <a:p>
            <a:pPr>
              <a:defRPr/>
            </a:pPr>
            <a:r>
              <a:rPr lang="en-US"/>
              <a:t>Title</a:t>
            </a:r>
          </a:p>
        </p:txBody>
      </p:sp>
      <p:sp>
        <p:nvSpPr>
          <p:cNvPr id="6" name="Slide Number Placeholder 3"/>
          <p:cNvSpPr>
            <a:spLocks noGrp="1"/>
          </p:cNvSpPr>
          <p:nvPr>
            <p:ph type="sldNum" sz="quarter" idx="12"/>
          </p:nvPr>
        </p:nvSpPr>
        <p:spPr/>
        <p:txBody>
          <a:bodyPr/>
          <a:lstStyle>
            <a:lvl1pPr>
              <a:defRPr/>
            </a:lvl1pPr>
          </a:lstStyle>
          <a:p>
            <a:pPr>
              <a:defRPr/>
            </a:pPr>
            <a:fld id="{D999FB68-6E98-44E3-8109-14155AA10E5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5/01/2015</a:t>
            </a:r>
          </a:p>
        </p:txBody>
      </p:sp>
      <p:sp>
        <p:nvSpPr>
          <p:cNvPr id="5" name="Footer Placeholder 4"/>
          <p:cNvSpPr>
            <a:spLocks noGrp="1"/>
          </p:cNvSpPr>
          <p:nvPr>
            <p:ph type="ftr" sz="quarter" idx="11"/>
          </p:nvPr>
        </p:nvSpPr>
        <p:spPr/>
        <p:txBody>
          <a:bodyPr/>
          <a:lstStyle>
            <a:lvl1pPr>
              <a:defRPr/>
            </a:lvl1pPr>
          </a:lstStyle>
          <a:p>
            <a:pPr>
              <a:defRPr/>
            </a:pPr>
            <a:r>
              <a:rPr lang="en-US"/>
              <a:t>Medigap (Medicare Supplement Insurance) Policies</a:t>
            </a:r>
          </a:p>
        </p:txBody>
      </p:sp>
      <p:sp>
        <p:nvSpPr>
          <p:cNvPr id="6" name="Slide Number Placeholder 5"/>
          <p:cNvSpPr>
            <a:spLocks noGrp="1"/>
          </p:cNvSpPr>
          <p:nvPr>
            <p:ph type="sldNum" sz="quarter" idx="12"/>
          </p:nvPr>
        </p:nvSpPr>
        <p:spPr/>
        <p:txBody>
          <a:bodyPr/>
          <a:lstStyle>
            <a:lvl1pPr>
              <a:defRPr/>
            </a:lvl1pPr>
          </a:lstStyle>
          <a:p>
            <a:pPr>
              <a:defRPr/>
            </a:pPr>
            <a:fld id="{8A1B6B5B-4CE6-4C31-927C-FFFA2B18607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015 Lessons &amp; Objectives Slide">
    <p:spTree>
      <p:nvGrpSpPr>
        <p:cNvPr id="1" name=""/>
        <p:cNvGrpSpPr/>
        <p:nvPr/>
      </p:nvGrpSpPr>
      <p:grpSpPr>
        <a:xfrm>
          <a:off x="0" y="0"/>
          <a:ext cx="0" cy="0"/>
          <a:chOff x="0" y="0"/>
          <a:chExt cx="0" cy="0"/>
        </a:xfrm>
      </p:grpSpPr>
      <p:sp>
        <p:nvSpPr>
          <p:cNvPr id="2" name="Title 1"/>
          <p:cNvSpPr>
            <a:spLocks noGrp="1"/>
          </p:cNvSpPr>
          <p:nvPr>
            <p:ph type="title"/>
          </p:nvPr>
        </p:nvSpPr>
        <p:spPr>
          <a:xfrm>
            <a:off x="0" y="-30126"/>
            <a:ext cx="9144000" cy="1069430"/>
          </a:xfrm>
        </p:spPr>
        <p:txBody>
          <a:bodyPr>
            <a:normAutofit/>
          </a:bodyPr>
          <a:lstStyle>
            <a:lvl1pPr>
              <a:defRPr sz="3600" b="1" baseline="0">
                <a:solidFill>
                  <a:schemeClr val="bg1"/>
                </a:solidFill>
              </a:defRPr>
            </a:lvl1pPr>
          </a:lstStyle>
          <a:p>
            <a:r>
              <a:rPr lang="en-US" dirty="0" smtClean="0"/>
              <a:t>Click to edit Master title style</a:t>
            </a:r>
            <a:endParaRPr lang="en-US" dirty="0"/>
          </a:p>
        </p:txBody>
      </p:sp>
      <p:sp>
        <p:nvSpPr>
          <p:cNvPr id="9" name="Content Placeholder 2"/>
          <p:cNvSpPr>
            <a:spLocks noGrp="1"/>
          </p:cNvSpPr>
          <p:nvPr>
            <p:ph idx="1"/>
          </p:nvPr>
        </p:nvSpPr>
        <p:spPr>
          <a:xfrm>
            <a:off x="457200" y="1371600"/>
            <a:ext cx="8458200" cy="4525963"/>
          </a:xfrm>
        </p:spPr>
        <p:txBody>
          <a:bodyPr>
            <a:normAutofit/>
          </a:bodyPr>
          <a:lstStyle>
            <a:lvl1pPr marL="0" marR="0" indent="0" algn="ctr" defTabSz="914400" rtl="0" eaLnBrk="1" fontAlgn="auto" latinLnBrk="0" hangingPunct="1">
              <a:lnSpc>
                <a:spcPct val="100000"/>
              </a:lnSpc>
              <a:spcBef>
                <a:spcPts val="600"/>
              </a:spcBef>
              <a:spcAft>
                <a:spcPts val="0"/>
              </a:spcAft>
              <a:buClrTx/>
              <a:buSzTx/>
              <a:buFont typeface="Wingdings" panose="05000000000000000000" pitchFamily="2" charset="2"/>
              <a:buNone/>
              <a:tabLst/>
              <a:defRPr/>
            </a:lvl1pPr>
          </a:lstStyle>
          <a:p>
            <a:endParaRPr lang="en-US" dirty="0" smtClean="0"/>
          </a:p>
          <a:p>
            <a:r>
              <a:rPr lang="en-US" dirty="0" smtClean="0"/>
              <a:t>To view all available NTP materials,</a:t>
            </a:r>
          </a:p>
          <a:p>
            <a:r>
              <a:rPr lang="en-US" dirty="0" smtClean="0"/>
              <a:t> or to subscribe to our email list, visit </a:t>
            </a:r>
            <a:r>
              <a:rPr lang="en-US" dirty="0" smtClean="0">
                <a:hlinkClick r:id="rId2"/>
              </a:rPr>
              <a:t>CMS.gov/outreach-and-education/training/</a:t>
            </a:r>
            <a:r>
              <a:rPr lang="en-US" dirty="0" err="1" smtClean="0">
                <a:hlinkClick r:id="rId2"/>
              </a:rPr>
              <a:t>cmsnationaltrainingprogram</a:t>
            </a:r>
            <a:r>
              <a:rPr lang="en-US" dirty="0" smtClean="0">
                <a:hlinkClick r:id="rId2"/>
              </a:rPr>
              <a:t>/</a:t>
            </a:r>
            <a:r>
              <a:rPr lang="en-US" dirty="0" smtClean="0"/>
              <a:t> </a:t>
            </a:r>
          </a:p>
          <a:p>
            <a:endParaRPr lang="en-US" dirty="0" smtClean="0"/>
          </a:p>
          <a:p>
            <a:r>
              <a:rPr lang="en-US" dirty="0" smtClean="0"/>
              <a:t>For questions about training products email </a:t>
            </a:r>
            <a:r>
              <a:rPr lang="en-US" dirty="0" smtClean="0">
                <a:hlinkClick r:id="rId3"/>
              </a:rPr>
              <a:t>training@cms.hhs.gov</a:t>
            </a:r>
            <a:r>
              <a:rPr lang="en-US" dirty="0" smtClean="0"/>
              <a:t> </a:t>
            </a:r>
          </a:p>
          <a:p>
            <a:endParaRPr 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lvl1pPr>
              <a:defRPr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754563"/>
          </a:xfrm>
        </p:spPr>
        <p:txBody>
          <a:bodyPr/>
          <a:lstStyle>
            <a:lvl1pPr>
              <a:spcBef>
                <a:spcPts val="600"/>
              </a:spcBef>
              <a:defRPr sz="3200"/>
            </a:lvl1pPr>
            <a:lvl2pPr>
              <a:spcBef>
                <a:spcPts val="600"/>
              </a:spcBef>
              <a:defRPr sz="2800"/>
            </a:lvl2pPr>
            <a:lvl3pPr>
              <a:spcBef>
                <a:spcPts val="600"/>
              </a:spcBef>
              <a:defRPr sz="2800"/>
            </a:lvl3pPr>
            <a:lvl4pPr>
              <a:spcBef>
                <a:spcPts val="600"/>
              </a:spcBef>
              <a:defRPr sz="2800"/>
            </a:lvl4pPr>
            <a:lvl5pPr>
              <a:spcBef>
                <a:spcPts val="600"/>
              </a:spcBef>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lgn="l">
              <a:defRPr sz="1200">
                <a:solidFill>
                  <a:prstClr val="black"/>
                </a:solidFill>
              </a:defRPr>
            </a:lvl1pPr>
          </a:lstStyle>
          <a:p>
            <a:pPr>
              <a:defRPr/>
            </a:pPr>
            <a:r>
              <a:rPr lang="en-US"/>
              <a:t>5/01/2015</a:t>
            </a:r>
          </a:p>
        </p:txBody>
      </p:sp>
      <p:sp>
        <p:nvSpPr>
          <p:cNvPr id="5" name="Footer Placeholder 4"/>
          <p:cNvSpPr>
            <a:spLocks noGrp="1"/>
          </p:cNvSpPr>
          <p:nvPr>
            <p:ph type="ftr" sz="quarter" idx="11"/>
          </p:nvPr>
        </p:nvSpPr>
        <p:spPr/>
        <p:txBody>
          <a:bodyPr/>
          <a:lstStyle>
            <a:lvl1pPr algn="ctr">
              <a:defRPr sz="1200">
                <a:solidFill>
                  <a:prstClr val="black"/>
                </a:solidFill>
              </a:defRPr>
            </a:lvl1pPr>
          </a:lstStyle>
          <a:p>
            <a:pPr>
              <a:defRPr/>
            </a:pPr>
            <a:r>
              <a:rPr lang="en-US"/>
              <a:t>Medigap (Medicare Supplement Insurance) Policies</a:t>
            </a:r>
          </a:p>
        </p:txBody>
      </p:sp>
      <p:sp>
        <p:nvSpPr>
          <p:cNvPr id="6" name="Slide Number Placeholder 5"/>
          <p:cNvSpPr>
            <a:spLocks noGrp="1"/>
          </p:cNvSpPr>
          <p:nvPr>
            <p:ph type="sldNum" sz="quarter" idx="12"/>
          </p:nvPr>
        </p:nvSpPr>
        <p:spPr/>
        <p:txBody>
          <a:bodyPr vert="horz" lIns="91440" tIns="45720" rIns="91440" bIns="45720" rtlCol="0" anchor="ctr"/>
          <a:lstStyle>
            <a:lvl1pPr algn="r">
              <a:defRPr sz="1200">
                <a:solidFill>
                  <a:prstClr val="black"/>
                </a:solidFill>
              </a:defRPr>
            </a:lvl1pPr>
          </a:lstStyle>
          <a:p>
            <a:pPr>
              <a:defRPr/>
            </a:pPr>
            <a:fld id="{0A7B4866-66BF-4979-8DCC-4C0E75C73F7E}"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CMS title1">
    <p:bg>
      <p:bgPr>
        <a:solidFill>
          <a:schemeClr val="bg1"/>
        </a:solidFill>
        <a:effectLst/>
      </p:bgPr>
    </p:bg>
    <p:spTree>
      <p:nvGrpSpPr>
        <p:cNvPr id="1" name=""/>
        <p:cNvGrpSpPr/>
        <p:nvPr/>
      </p:nvGrpSpPr>
      <p:grpSpPr>
        <a:xfrm>
          <a:off x="0" y="0"/>
          <a:ext cx="0" cy="0"/>
          <a:chOff x="0" y="0"/>
          <a:chExt cx="0" cy="0"/>
        </a:xfrm>
      </p:grpSpPr>
      <p:sp>
        <p:nvSpPr>
          <p:cNvPr id="6" name="TextBox 13"/>
          <p:cNvSpPr txBox="1"/>
          <p:nvPr userDrawn="1"/>
        </p:nvSpPr>
        <p:spPr>
          <a:xfrm>
            <a:off x="-1668463" y="4927600"/>
            <a:ext cx="185738" cy="369888"/>
          </a:xfrm>
          <a:prstGeom prst="rect">
            <a:avLst/>
          </a:prstGeom>
          <a:noFill/>
        </p:spPr>
        <p:txBody>
          <a:bodyPr wrap="none">
            <a:spAutoFit/>
          </a:bodyPr>
          <a:lstStyle/>
          <a:p>
            <a:pPr fontAlgn="auto">
              <a:spcBef>
                <a:spcPts val="0"/>
              </a:spcBef>
              <a:spcAft>
                <a:spcPts val="0"/>
              </a:spcAft>
              <a:defRPr/>
            </a:pPr>
            <a:endParaRPr lang="en-US" dirty="0">
              <a:solidFill>
                <a:prstClr val="black"/>
              </a:solidFill>
              <a:latin typeface="+mn-lt"/>
              <a:cs typeface="+mn-cs"/>
            </a:endParaRPr>
          </a:p>
        </p:txBody>
      </p:sp>
      <p:pic>
        <p:nvPicPr>
          <p:cNvPr id="7" name="Picture 14"/>
          <p:cNvPicPr>
            <a:picLocks noChangeAspect="1"/>
          </p:cNvPicPr>
          <p:nvPr userDrawn="1"/>
        </p:nvPicPr>
        <p:blipFill>
          <a:blip r:embed="rId2"/>
          <a:srcRect/>
          <a:stretch>
            <a:fillRect/>
          </a:stretch>
        </p:blipFill>
        <p:spPr bwMode="auto">
          <a:xfrm>
            <a:off x="196850" y="228600"/>
            <a:ext cx="2652713" cy="914400"/>
          </a:xfrm>
          <a:prstGeom prst="rect">
            <a:avLst/>
          </a:prstGeom>
          <a:noFill/>
          <a:ln w="9525">
            <a:noFill/>
            <a:miter lim="800000"/>
            <a:headEnd/>
            <a:tailEnd/>
          </a:ln>
        </p:spPr>
      </p:pic>
      <p:pic>
        <p:nvPicPr>
          <p:cNvPr id="10" name="Picture 9"/>
          <p:cNvPicPr>
            <a:picLocks noChangeAspect="1"/>
          </p:cNvPicPr>
          <p:nvPr userDrawn="1"/>
        </p:nvPicPr>
        <p:blipFill>
          <a:blip r:embed="rId3"/>
          <a:srcRect l="2908" t="3922" r="2763" b="4613"/>
          <a:stretch>
            <a:fillRect/>
          </a:stretch>
        </p:blipFill>
        <p:spPr bwMode="auto">
          <a:xfrm>
            <a:off x="196850" y="2895600"/>
            <a:ext cx="5224463" cy="3554413"/>
          </a:xfrm>
          <a:prstGeom prst="rect">
            <a:avLst/>
          </a:prstGeom>
          <a:noFill/>
          <a:ln w="9525">
            <a:noFill/>
            <a:miter lim="800000"/>
            <a:headEnd/>
            <a:tailEnd/>
          </a:ln>
        </p:spPr>
      </p:pic>
      <p:sp>
        <p:nvSpPr>
          <p:cNvPr id="12" name="Title 7"/>
          <p:cNvSpPr>
            <a:spLocks noGrp="1"/>
          </p:cNvSpPr>
          <p:nvPr>
            <p:ph type="title"/>
          </p:nvPr>
        </p:nvSpPr>
        <p:spPr>
          <a:xfrm>
            <a:off x="0" y="1371600"/>
            <a:ext cx="9144000" cy="1066800"/>
          </a:xfrm>
          <a:solidFill>
            <a:srgbClr val="084A9C"/>
          </a:solidFill>
        </p:spPr>
        <p:txBody>
          <a:bodyPr/>
          <a:lstStyle>
            <a:lvl1pPr>
              <a:defRPr baseline="0">
                <a:solidFill>
                  <a:schemeClr val="bg1"/>
                </a:solidFill>
              </a:defRPr>
            </a:lvl1pPr>
          </a:lstStyle>
          <a:p>
            <a:r>
              <a:rPr lang="en-US" dirty="0" smtClean="0"/>
              <a:t>Click to edit Master title style</a:t>
            </a:r>
            <a:endParaRPr lang="en-US" dirty="0"/>
          </a:p>
        </p:txBody>
      </p:sp>
      <p:sp>
        <p:nvSpPr>
          <p:cNvPr id="9" name="Text Placeholder 2"/>
          <p:cNvSpPr>
            <a:spLocks noGrp="1"/>
          </p:cNvSpPr>
          <p:nvPr>
            <p:ph type="body" sz="quarter" idx="11"/>
          </p:nvPr>
        </p:nvSpPr>
        <p:spPr>
          <a:xfrm>
            <a:off x="5943600" y="4267200"/>
            <a:ext cx="2971800" cy="838200"/>
          </a:xfrm>
        </p:spPr>
        <p:txBody>
          <a:bodyPr>
            <a:norm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2400" b="1" i="1">
                <a:solidFill>
                  <a:srgbClr val="084A9C"/>
                </a:solidFill>
              </a:defRPr>
            </a:lvl1pPr>
          </a:lstStyle>
          <a:p>
            <a:pPr lvl="0"/>
            <a:r>
              <a:rPr lang="en-US" dirty="0" smtClean="0"/>
              <a:t>Click to edit Master text styles</a:t>
            </a:r>
          </a:p>
          <a:p>
            <a:pPr lvl="1"/>
            <a:r>
              <a:rPr lang="en-US" dirty="0" smtClean="0"/>
              <a:t>Second level</a:t>
            </a:r>
          </a:p>
        </p:txBody>
      </p:sp>
      <p:sp>
        <p:nvSpPr>
          <p:cNvPr id="8" name="Text Placeholder 2"/>
          <p:cNvSpPr>
            <a:spLocks noGrp="1"/>
          </p:cNvSpPr>
          <p:nvPr>
            <p:ph type="body" sz="quarter" idx="10"/>
          </p:nvPr>
        </p:nvSpPr>
        <p:spPr>
          <a:xfrm>
            <a:off x="5943600" y="3048000"/>
            <a:ext cx="2971800" cy="914400"/>
          </a:xfrm>
        </p:spPr>
        <p:txBody>
          <a:bodyPr>
            <a:normAutofit/>
          </a:bodyPr>
          <a:lstStyle>
            <a:lvl1pPr marL="0" indent="0" algn="l">
              <a:buNone/>
              <a:defRPr sz="2800" b="1" i="1">
                <a:solidFill>
                  <a:srgbClr val="084A9C"/>
                </a:solidFill>
              </a:defRPr>
            </a:lvl1pPr>
          </a:lstStyle>
          <a:p>
            <a:pPr lvl="0"/>
            <a:r>
              <a:rPr lang="en-US" dirty="0" smtClean="0"/>
              <a:t>Click to edit Master text styles</a:t>
            </a:r>
          </a:p>
          <a:p>
            <a:pPr lvl="1"/>
            <a:r>
              <a:rPr lang="en-US" dirty="0" smtClean="0"/>
              <a:t>Second level</a:t>
            </a:r>
          </a:p>
        </p:txBody>
      </p:sp>
      <p:sp>
        <p:nvSpPr>
          <p:cNvPr id="17" name="Text Placeholder 2"/>
          <p:cNvSpPr>
            <a:spLocks noGrp="1"/>
          </p:cNvSpPr>
          <p:nvPr>
            <p:ph type="body" sz="quarter" idx="12"/>
          </p:nvPr>
        </p:nvSpPr>
        <p:spPr>
          <a:xfrm>
            <a:off x="7391400" y="5943600"/>
            <a:ext cx="1447800" cy="457200"/>
          </a:xfrm>
        </p:spPr>
        <p:txBody>
          <a:bodyPr>
            <a:normAutofit/>
          </a:bodyPr>
          <a:lstStyle>
            <a:lvl1pPr marL="0" marR="0" indent="0" algn="just" defTabSz="914400" rtl="0" eaLnBrk="1" fontAlgn="auto" latinLnBrk="0" hangingPunct="1">
              <a:lnSpc>
                <a:spcPct val="100000"/>
              </a:lnSpc>
              <a:spcBef>
                <a:spcPct val="20000"/>
              </a:spcBef>
              <a:spcAft>
                <a:spcPts val="0"/>
              </a:spcAft>
              <a:buClrTx/>
              <a:buSzTx/>
              <a:buFont typeface="Arial" pitchFamily="34" charset="0"/>
              <a:buNone/>
              <a:tabLst/>
              <a:defRPr sz="2400" b="1" i="1">
                <a:solidFill>
                  <a:srgbClr val="084A9C"/>
                </a:solidFill>
              </a:defRPr>
            </a:lvl1pPr>
          </a:lstStyle>
          <a:p>
            <a:endParaRPr lang="en-US" dirty="0" smtClean="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6.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6.xml"/><Relationship Id="rId1" Type="http://schemas.openxmlformats.org/officeDocument/2006/relationships/slideLayout" Target="../slideLayouts/slideLayout7.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2.jpeg"/><Relationship Id="rId5" Type="http://schemas.openxmlformats.org/officeDocument/2006/relationships/theme" Target="../theme/theme7.xml"/><Relationship Id="rId4" Type="http://schemas.openxmlformats.org/officeDocument/2006/relationships/slideLayout" Target="../slideLayouts/slideLayout11.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8.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8683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371600"/>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a:xfrm>
            <a:off x="457200" y="6340475"/>
            <a:ext cx="2133600" cy="365125"/>
          </a:xfrm>
          <a:prstGeom prst="rect">
            <a:avLst/>
          </a:prstGeom>
        </p:spPr>
        <p:txBody>
          <a:bodyPr vert="horz" lIns="91440" tIns="45720" rIns="91440" bIns="45720" rtlCol="0" anchor="ctr"/>
          <a:lstStyle>
            <a:lvl1pPr algn="l" fontAlgn="auto">
              <a:spcBef>
                <a:spcPts val="0"/>
              </a:spcBef>
              <a:spcAft>
                <a:spcPts val="0"/>
              </a:spcAft>
              <a:defRPr sz="1200" kern="0">
                <a:solidFill>
                  <a:prstClr val="black"/>
                </a:solidFill>
                <a:latin typeface="+mn-lt"/>
                <a:cs typeface="+mn-cs"/>
              </a:defRPr>
            </a:lvl1pPr>
          </a:lstStyle>
          <a:p>
            <a:pPr>
              <a:defRPr/>
            </a:pPr>
            <a:r>
              <a:rPr lang="en-US" dirty="0"/>
              <a:t>5/01/2015</a:t>
            </a:r>
          </a:p>
        </p:txBody>
      </p:sp>
      <p:sp>
        <p:nvSpPr>
          <p:cNvPr id="8" name="Footer Placeholder 4"/>
          <p:cNvSpPr>
            <a:spLocks noGrp="1"/>
          </p:cNvSpPr>
          <p:nvPr>
            <p:ph type="ftr" sz="quarter" idx="3"/>
          </p:nvPr>
        </p:nvSpPr>
        <p:spPr>
          <a:xfrm>
            <a:off x="2590800" y="6340475"/>
            <a:ext cx="3962400" cy="365125"/>
          </a:xfrm>
          <a:prstGeom prst="rect">
            <a:avLst/>
          </a:prstGeom>
        </p:spPr>
        <p:txBody>
          <a:bodyPr vert="horz" lIns="91440" tIns="45720" rIns="91440" bIns="45720" rtlCol="0" anchor="ctr"/>
          <a:lstStyle>
            <a:lvl1pPr algn="ctr" fontAlgn="auto">
              <a:spcBef>
                <a:spcPts val="0"/>
              </a:spcBef>
              <a:spcAft>
                <a:spcPts val="0"/>
              </a:spcAft>
              <a:defRPr sz="1200" kern="0">
                <a:solidFill>
                  <a:prstClr val="black"/>
                </a:solidFill>
                <a:latin typeface="+mn-lt"/>
                <a:cs typeface="+mn-cs"/>
              </a:defRPr>
            </a:lvl1pPr>
          </a:lstStyle>
          <a:p>
            <a:pPr>
              <a:defRPr/>
            </a:pPr>
            <a:r>
              <a:rPr lang="en-US" dirty="0"/>
              <a:t>Title</a:t>
            </a:r>
          </a:p>
        </p:txBody>
      </p:sp>
      <p:sp>
        <p:nvSpPr>
          <p:cNvPr id="9" name="Slide Number Placeholder 5"/>
          <p:cNvSpPr>
            <a:spLocks noGrp="1"/>
          </p:cNvSpPr>
          <p:nvPr>
            <p:ph type="sldNum" sz="quarter" idx="4"/>
          </p:nvPr>
        </p:nvSpPr>
        <p:spPr>
          <a:xfrm>
            <a:off x="6553200" y="6340475"/>
            <a:ext cx="2133600" cy="365125"/>
          </a:xfrm>
          <a:prstGeom prst="rect">
            <a:avLst/>
          </a:prstGeom>
        </p:spPr>
        <p:txBody>
          <a:bodyPr vert="horz" lIns="91440" tIns="45720" rIns="91440" bIns="45720" rtlCol="0" anchor="ctr"/>
          <a:lstStyle>
            <a:lvl1pPr algn="r" fontAlgn="auto">
              <a:spcBef>
                <a:spcPts val="0"/>
              </a:spcBef>
              <a:spcAft>
                <a:spcPts val="0"/>
              </a:spcAft>
              <a:defRPr sz="1200" kern="0">
                <a:solidFill>
                  <a:prstClr val="black"/>
                </a:solidFill>
                <a:latin typeface="+mn-lt"/>
                <a:cs typeface="+mn-cs"/>
              </a:defRPr>
            </a:lvl1pPr>
          </a:lstStyle>
          <a:p>
            <a:pPr>
              <a:defRPr/>
            </a:pPr>
            <a:fld id="{51A5B961-A65F-4202-A89C-3972C5E4982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37" r:id="rId1"/>
    <p:sldLayoutId id="2147483842" r:id="rId2"/>
  </p:sldLayoutIdLst>
  <p:timing>
    <p:tnLst>
      <p:par>
        <p:cTn id="1" dur="indefinite" restart="never" nodeType="tmRoot"/>
      </p:par>
    </p:tnLst>
  </p:timing>
  <p:hf hdr="0"/>
  <p:txStyles>
    <p:titleStyle>
      <a:lvl1pPr algn="ctr" rtl="0" eaLnBrk="0" fontAlgn="base" hangingPunct="0">
        <a:spcBef>
          <a:spcPct val="0"/>
        </a:spcBef>
        <a:spcAft>
          <a:spcPct val="0"/>
        </a:spcAft>
        <a:defRPr sz="3600" b="1" kern="1200">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Calibri" pitchFamily="34" charset="0"/>
        </a:defRPr>
      </a:lvl2pPr>
      <a:lvl3pPr algn="ctr" rtl="0" eaLnBrk="0" fontAlgn="base" hangingPunct="0">
        <a:spcBef>
          <a:spcPct val="0"/>
        </a:spcBef>
        <a:spcAft>
          <a:spcPct val="0"/>
        </a:spcAft>
        <a:defRPr sz="3600" b="1">
          <a:solidFill>
            <a:schemeClr val="tx1"/>
          </a:solidFill>
          <a:latin typeface="Calibri" pitchFamily="34" charset="0"/>
        </a:defRPr>
      </a:lvl3pPr>
      <a:lvl4pPr algn="ctr" rtl="0" eaLnBrk="0" fontAlgn="base" hangingPunct="0">
        <a:spcBef>
          <a:spcPct val="0"/>
        </a:spcBef>
        <a:spcAft>
          <a:spcPct val="0"/>
        </a:spcAft>
        <a:defRPr sz="3600" b="1">
          <a:solidFill>
            <a:schemeClr val="tx1"/>
          </a:solidFill>
          <a:latin typeface="Calibri" pitchFamily="34" charset="0"/>
        </a:defRPr>
      </a:lvl4pPr>
      <a:lvl5pPr algn="ctr" rtl="0" eaLnBrk="0" fontAlgn="base" hangingPunct="0">
        <a:spcBef>
          <a:spcPct val="0"/>
        </a:spcBef>
        <a:spcAft>
          <a:spcPct val="0"/>
        </a:spcAft>
        <a:defRPr sz="3600" b="1">
          <a:solidFill>
            <a:schemeClr val="tx1"/>
          </a:solidFill>
          <a:latin typeface="Calibri" pitchFamily="34" charset="0"/>
        </a:defRPr>
      </a:lvl5pPr>
      <a:lvl6pPr marL="457200" algn="ctr" rtl="0" fontAlgn="base">
        <a:spcBef>
          <a:spcPct val="0"/>
        </a:spcBef>
        <a:spcAft>
          <a:spcPct val="0"/>
        </a:spcAft>
        <a:defRPr sz="3600" b="1">
          <a:solidFill>
            <a:schemeClr val="tx1"/>
          </a:solidFill>
          <a:latin typeface="Calibri" pitchFamily="34" charset="0"/>
        </a:defRPr>
      </a:lvl6pPr>
      <a:lvl7pPr marL="914400" algn="ctr" rtl="0" fontAlgn="base">
        <a:spcBef>
          <a:spcPct val="0"/>
        </a:spcBef>
        <a:spcAft>
          <a:spcPct val="0"/>
        </a:spcAft>
        <a:defRPr sz="3600" b="1">
          <a:solidFill>
            <a:schemeClr val="tx1"/>
          </a:solidFill>
          <a:latin typeface="Calibri" pitchFamily="34" charset="0"/>
        </a:defRPr>
      </a:lvl7pPr>
      <a:lvl8pPr marL="1371600" algn="ctr" rtl="0" fontAlgn="base">
        <a:spcBef>
          <a:spcPct val="0"/>
        </a:spcBef>
        <a:spcAft>
          <a:spcPct val="0"/>
        </a:spcAft>
        <a:defRPr sz="3600" b="1">
          <a:solidFill>
            <a:schemeClr val="tx1"/>
          </a:solidFill>
          <a:latin typeface="Calibri" pitchFamily="34" charset="0"/>
        </a:defRPr>
      </a:lvl8pPr>
      <a:lvl9pPr marL="1828800" algn="ctr" rtl="0" fontAlgn="base">
        <a:spcBef>
          <a:spcPct val="0"/>
        </a:spcBef>
        <a:spcAft>
          <a:spcPct val="0"/>
        </a:spcAft>
        <a:defRPr sz="36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Wingdings" pitchFamily="2" charset="2"/>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SzPct val="50000"/>
        <a:buFont typeface="Wingdings" pitchFamily="2" charset="2"/>
        <a:buChar char="q"/>
        <a:defRPr sz="22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Wingdings" pitchFamily="2" charset="2"/>
        <a:buChar char="§"/>
        <a:defRPr sz="22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4099" name="Picture 2"/>
          <p:cNvPicPr>
            <a:picLocks noChangeAspect="1" noChangeArrowheads="1"/>
          </p:cNvPicPr>
          <p:nvPr userDrawn="1"/>
        </p:nvPicPr>
        <p:blipFill>
          <a:blip r:embed="rId2"/>
          <a:srcRect/>
          <a:stretch>
            <a:fillRect/>
          </a:stretch>
        </p:blipFill>
        <p:spPr bwMode="auto">
          <a:xfrm>
            <a:off x="-9525" y="0"/>
            <a:ext cx="9164638" cy="1141413"/>
          </a:xfrm>
          <a:prstGeom prst="rect">
            <a:avLst/>
          </a:prstGeom>
          <a:noFill/>
          <a:ln w="9525">
            <a:noFill/>
            <a:miter lim="800000"/>
            <a:headEnd/>
            <a:tailEnd/>
          </a:ln>
        </p:spPr>
      </p:pic>
      <p:sp>
        <p:nvSpPr>
          <p:cNvPr id="4100" name="Title Placeholder 1"/>
          <p:cNvSpPr>
            <a:spLocks noGrp="1"/>
          </p:cNvSpPr>
          <p:nvPr>
            <p:ph type="title"/>
          </p:nvPr>
        </p:nvSpPr>
        <p:spPr bwMode="auto">
          <a:xfrm>
            <a:off x="577850" y="34925"/>
            <a:ext cx="8229600" cy="10699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 name="Date Placeholder 3"/>
          <p:cNvSpPr>
            <a:spLocks noGrp="1"/>
          </p:cNvSpPr>
          <p:nvPr>
            <p:ph type="dt" sz="half" idx="2"/>
          </p:nvPr>
        </p:nvSpPr>
        <p:spPr>
          <a:xfrm>
            <a:off x="457200" y="63404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solidFill>
                <a:latin typeface="+mn-lt"/>
                <a:cs typeface="+mn-cs"/>
              </a:defRPr>
            </a:lvl1pPr>
          </a:lstStyle>
          <a:p>
            <a:pPr>
              <a:defRPr/>
            </a:pPr>
            <a:r>
              <a:rPr lang="en-US" dirty="0"/>
              <a:t>5/01/2015</a:t>
            </a:r>
          </a:p>
        </p:txBody>
      </p:sp>
      <p:sp>
        <p:nvSpPr>
          <p:cNvPr id="13" name="Footer Placeholder 4"/>
          <p:cNvSpPr>
            <a:spLocks noGrp="1"/>
          </p:cNvSpPr>
          <p:nvPr>
            <p:ph type="ftr" sz="quarter" idx="3"/>
          </p:nvPr>
        </p:nvSpPr>
        <p:spPr>
          <a:xfrm>
            <a:off x="2590800" y="6340475"/>
            <a:ext cx="39624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solidFill>
                <a:latin typeface="+mn-lt"/>
                <a:cs typeface="+mn-cs"/>
              </a:defRPr>
            </a:lvl1pPr>
          </a:lstStyle>
          <a:p>
            <a:pPr>
              <a:defRPr/>
            </a:pPr>
            <a:r>
              <a:rPr lang="en-US" dirty="0"/>
              <a:t>Title</a:t>
            </a:r>
          </a:p>
        </p:txBody>
      </p:sp>
      <p:sp>
        <p:nvSpPr>
          <p:cNvPr id="14" name="Slide Number Placeholder 5"/>
          <p:cNvSpPr>
            <a:spLocks noGrp="1"/>
          </p:cNvSpPr>
          <p:nvPr>
            <p:ph type="sldNum" sz="quarter" idx="4"/>
          </p:nvPr>
        </p:nvSpPr>
        <p:spPr>
          <a:xfrm>
            <a:off x="6553200" y="63404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solidFill>
                <a:latin typeface="+mn-lt"/>
                <a:cs typeface="+mn-cs"/>
              </a:defRPr>
            </a:lvl1pPr>
          </a:lstStyle>
          <a:p>
            <a:pPr>
              <a:defRPr/>
            </a:pPr>
            <a:fld id="{614BD67D-4094-4783-A947-62FAC52A93C2}" type="slidenum">
              <a:rPr lang="en-US"/>
              <a:pPr>
                <a:defRPr/>
              </a:pPr>
              <a:t>‹#›</a:t>
            </a:fld>
            <a:endParaRPr lang="en-US" dirty="0"/>
          </a:p>
        </p:txBody>
      </p:sp>
    </p:spTree>
  </p:cSld>
  <p:clrMap bg1="lt1" tx1="dk1" bg2="lt2" tx2="dk2" accent1="accent1" accent2="accent2" accent3="accent3" accent4="accent4" accent5="accent5" accent6="accent6" hlink="hlink" folHlink="folHlink"/>
  <p:timing>
    <p:tnLst>
      <p:par>
        <p:cTn id="1" dur="indefinite" restart="never" nodeType="tmRoot"/>
      </p:par>
    </p:tnLst>
  </p:timing>
  <p:hf hd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Calibri" pitchFamily="34" charset="0"/>
        </a:defRPr>
      </a:lvl2pPr>
      <a:lvl3pPr algn="ctr" rtl="0" eaLnBrk="0" fontAlgn="base" hangingPunct="0">
        <a:spcBef>
          <a:spcPct val="0"/>
        </a:spcBef>
        <a:spcAft>
          <a:spcPct val="0"/>
        </a:spcAft>
        <a:defRPr sz="4400">
          <a:solidFill>
            <a:schemeClr val="bg1"/>
          </a:solidFill>
          <a:latin typeface="Calibri" pitchFamily="34" charset="0"/>
        </a:defRPr>
      </a:lvl3pPr>
      <a:lvl4pPr algn="ctr" rtl="0" eaLnBrk="0" fontAlgn="base" hangingPunct="0">
        <a:spcBef>
          <a:spcPct val="0"/>
        </a:spcBef>
        <a:spcAft>
          <a:spcPct val="0"/>
        </a:spcAft>
        <a:defRPr sz="4400">
          <a:solidFill>
            <a:schemeClr val="bg1"/>
          </a:solidFill>
          <a:latin typeface="Calibri" pitchFamily="34" charset="0"/>
        </a:defRPr>
      </a:lvl4pPr>
      <a:lvl5pPr algn="ctr" rtl="0" eaLnBrk="0" fontAlgn="base" hangingPunct="0">
        <a:spcBef>
          <a:spcPct val="0"/>
        </a:spcBef>
        <a:spcAft>
          <a:spcPct val="0"/>
        </a:spcAft>
        <a:defRPr sz="4400">
          <a:solidFill>
            <a:schemeClr val="bg1"/>
          </a:solidFill>
          <a:latin typeface="Calibri" pitchFamily="34" charset="0"/>
        </a:defRPr>
      </a:lvl5pPr>
      <a:lvl6pPr marL="457200" algn="ctr" rtl="0" fontAlgn="base">
        <a:spcBef>
          <a:spcPct val="0"/>
        </a:spcBef>
        <a:spcAft>
          <a:spcPct val="0"/>
        </a:spcAft>
        <a:defRPr sz="4400">
          <a:solidFill>
            <a:schemeClr val="bg1"/>
          </a:solidFill>
          <a:latin typeface="Calibri" pitchFamily="34" charset="0"/>
        </a:defRPr>
      </a:lvl6pPr>
      <a:lvl7pPr marL="914400" algn="ctr" rtl="0" fontAlgn="base">
        <a:spcBef>
          <a:spcPct val="0"/>
        </a:spcBef>
        <a:spcAft>
          <a:spcPct val="0"/>
        </a:spcAft>
        <a:defRPr sz="4400">
          <a:solidFill>
            <a:schemeClr val="bg1"/>
          </a:solidFill>
          <a:latin typeface="Calibri" pitchFamily="34" charset="0"/>
        </a:defRPr>
      </a:lvl7pPr>
      <a:lvl8pPr marL="1371600" algn="ctr" rtl="0" fontAlgn="base">
        <a:spcBef>
          <a:spcPct val="0"/>
        </a:spcBef>
        <a:spcAft>
          <a:spcPct val="0"/>
        </a:spcAft>
        <a:defRPr sz="4400">
          <a:solidFill>
            <a:schemeClr val="bg1"/>
          </a:solidFill>
          <a:latin typeface="Calibri" pitchFamily="34" charset="0"/>
        </a:defRPr>
      </a:lvl8pPr>
      <a:lvl9pPr marL="1828800" algn="ctr" rtl="0" fontAlgn="base">
        <a:spcBef>
          <a:spcPct val="0"/>
        </a:spcBef>
        <a:spcAft>
          <a:spcPct val="0"/>
        </a:spcAft>
        <a:defRPr sz="4400">
          <a:solidFill>
            <a:schemeClr val="bg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5123" name="Picture 2"/>
          <p:cNvPicPr>
            <a:picLocks noChangeAspect="1" noChangeArrowheads="1"/>
          </p:cNvPicPr>
          <p:nvPr userDrawn="1"/>
        </p:nvPicPr>
        <p:blipFill>
          <a:blip r:embed="rId4"/>
          <a:srcRect/>
          <a:stretch>
            <a:fillRect/>
          </a:stretch>
        </p:blipFill>
        <p:spPr bwMode="auto">
          <a:xfrm>
            <a:off x="-20638" y="0"/>
            <a:ext cx="9164638" cy="1141413"/>
          </a:xfrm>
          <a:prstGeom prst="rect">
            <a:avLst/>
          </a:prstGeom>
          <a:noFill/>
          <a:ln w="9525">
            <a:noFill/>
            <a:miter lim="800000"/>
            <a:headEnd/>
            <a:tailEnd/>
          </a:ln>
        </p:spPr>
      </p:pic>
      <p:sp>
        <p:nvSpPr>
          <p:cNvPr id="5124" name="Title Placeholder 1"/>
          <p:cNvSpPr>
            <a:spLocks noGrp="1"/>
          </p:cNvSpPr>
          <p:nvPr>
            <p:ph type="title"/>
          </p:nvPr>
        </p:nvSpPr>
        <p:spPr bwMode="auto">
          <a:xfrm>
            <a:off x="0" y="34925"/>
            <a:ext cx="9144000" cy="10699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 name="Date Placeholder 1"/>
          <p:cNvSpPr>
            <a:spLocks noGrp="1"/>
          </p:cNvSpPr>
          <p:nvPr>
            <p:ph type="dt" sz="half" idx="2"/>
          </p:nvPr>
        </p:nvSpPr>
        <p:spPr>
          <a:xfrm>
            <a:off x="457200" y="6340475"/>
            <a:ext cx="2133600" cy="365125"/>
          </a:xfrm>
          <a:prstGeom prst="rect">
            <a:avLst/>
          </a:prstGeom>
        </p:spPr>
        <p:txBody>
          <a:bodyPr anchor="ctr"/>
          <a:lstStyle>
            <a:lvl1pPr fontAlgn="auto">
              <a:spcBef>
                <a:spcPts val="0"/>
              </a:spcBef>
              <a:spcAft>
                <a:spcPts val="0"/>
              </a:spcAft>
              <a:defRPr sz="1200">
                <a:solidFill>
                  <a:prstClr val="black"/>
                </a:solidFill>
                <a:latin typeface="+mn-lt"/>
                <a:cs typeface="+mn-cs"/>
              </a:defRPr>
            </a:lvl1pPr>
          </a:lstStyle>
          <a:p>
            <a:pPr>
              <a:defRPr/>
            </a:pPr>
            <a:r>
              <a:rPr lang="en-US" dirty="0"/>
              <a:t>5/01/2015</a:t>
            </a:r>
          </a:p>
        </p:txBody>
      </p:sp>
      <p:sp>
        <p:nvSpPr>
          <p:cNvPr id="9" name="Footer Placeholder 2"/>
          <p:cNvSpPr>
            <a:spLocks noGrp="1"/>
          </p:cNvSpPr>
          <p:nvPr>
            <p:ph type="ftr" sz="quarter" idx="3"/>
          </p:nvPr>
        </p:nvSpPr>
        <p:spPr>
          <a:xfrm>
            <a:off x="2590800" y="6340475"/>
            <a:ext cx="3962400" cy="365125"/>
          </a:xfrm>
          <a:prstGeom prst="rect">
            <a:avLst/>
          </a:prstGeom>
        </p:spPr>
        <p:txBody>
          <a:bodyPr anchor="ctr"/>
          <a:lstStyle>
            <a:lvl1pPr algn="ctr" fontAlgn="auto">
              <a:spcBef>
                <a:spcPts val="0"/>
              </a:spcBef>
              <a:spcAft>
                <a:spcPts val="0"/>
              </a:spcAft>
              <a:defRPr sz="1200">
                <a:solidFill>
                  <a:prstClr val="black"/>
                </a:solidFill>
                <a:latin typeface="+mn-lt"/>
                <a:cs typeface="+mn-cs"/>
              </a:defRPr>
            </a:lvl1pPr>
          </a:lstStyle>
          <a:p>
            <a:pPr>
              <a:defRPr/>
            </a:pPr>
            <a:r>
              <a:rPr lang="en-US" dirty="0"/>
              <a:t>Title</a:t>
            </a:r>
          </a:p>
        </p:txBody>
      </p:sp>
      <p:sp>
        <p:nvSpPr>
          <p:cNvPr id="10" name="Slide Number Placeholder 3"/>
          <p:cNvSpPr>
            <a:spLocks noGrp="1"/>
          </p:cNvSpPr>
          <p:nvPr>
            <p:ph type="sldNum" sz="quarter" idx="4"/>
          </p:nvPr>
        </p:nvSpPr>
        <p:spPr>
          <a:xfrm>
            <a:off x="6553200" y="6340475"/>
            <a:ext cx="2133600" cy="365125"/>
          </a:xfrm>
          <a:prstGeom prst="rect">
            <a:avLst/>
          </a:prstGeom>
        </p:spPr>
        <p:txBody>
          <a:bodyPr anchor="ctr"/>
          <a:lstStyle>
            <a:lvl1pPr algn="r" fontAlgn="auto">
              <a:spcBef>
                <a:spcPts val="0"/>
              </a:spcBef>
              <a:spcAft>
                <a:spcPts val="0"/>
              </a:spcAft>
              <a:defRPr sz="1200">
                <a:solidFill>
                  <a:prstClr val="black"/>
                </a:solidFill>
                <a:latin typeface="+mn-lt"/>
                <a:cs typeface="+mn-cs"/>
              </a:defRPr>
            </a:lvl1pPr>
          </a:lstStyle>
          <a:p>
            <a:pPr>
              <a:defRPr/>
            </a:pPr>
            <a:fld id="{BACF7E06-1787-4694-8E3A-951FE6AACE9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38" r:id="rId1"/>
    <p:sldLayoutId id="2147483843" r:id="rId2"/>
  </p:sldLayoutIdLst>
  <p:timing>
    <p:tnLst>
      <p:par>
        <p:cTn id="1" dur="indefinite" restart="never" nodeType="tmRoot"/>
      </p:par>
    </p:tnLst>
  </p:timing>
  <p:hf hdr="0"/>
  <p:txStyles>
    <p:titleStyle>
      <a:lvl1pPr algn="ctr" rtl="0" eaLnBrk="0" fontAlgn="base" hangingPunct="0">
        <a:spcBef>
          <a:spcPct val="0"/>
        </a:spcBef>
        <a:spcAft>
          <a:spcPct val="0"/>
        </a:spcAft>
        <a:defRPr sz="3600" b="1" kern="1200">
          <a:solidFill>
            <a:schemeClr val="bg1"/>
          </a:solidFill>
          <a:latin typeface="+mj-lt"/>
          <a:ea typeface="+mj-ea"/>
          <a:cs typeface="+mj-cs"/>
        </a:defRPr>
      </a:lvl1pPr>
      <a:lvl2pPr algn="ctr" rtl="0" eaLnBrk="0" fontAlgn="base" hangingPunct="0">
        <a:spcBef>
          <a:spcPct val="0"/>
        </a:spcBef>
        <a:spcAft>
          <a:spcPct val="0"/>
        </a:spcAft>
        <a:defRPr sz="3600" b="1">
          <a:solidFill>
            <a:schemeClr val="bg1"/>
          </a:solidFill>
          <a:latin typeface="Calibri" pitchFamily="34" charset="0"/>
        </a:defRPr>
      </a:lvl2pPr>
      <a:lvl3pPr algn="ctr" rtl="0" eaLnBrk="0" fontAlgn="base" hangingPunct="0">
        <a:spcBef>
          <a:spcPct val="0"/>
        </a:spcBef>
        <a:spcAft>
          <a:spcPct val="0"/>
        </a:spcAft>
        <a:defRPr sz="3600" b="1">
          <a:solidFill>
            <a:schemeClr val="bg1"/>
          </a:solidFill>
          <a:latin typeface="Calibri" pitchFamily="34" charset="0"/>
        </a:defRPr>
      </a:lvl3pPr>
      <a:lvl4pPr algn="ctr" rtl="0" eaLnBrk="0" fontAlgn="base" hangingPunct="0">
        <a:spcBef>
          <a:spcPct val="0"/>
        </a:spcBef>
        <a:spcAft>
          <a:spcPct val="0"/>
        </a:spcAft>
        <a:defRPr sz="3600" b="1">
          <a:solidFill>
            <a:schemeClr val="bg1"/>
          </a:solidFill>
          <a:latin typeface="Calibri" pitchFamily="34" charset="0"/>
        </a:defRPr>
      </a:lvl4pPr>
      <a:lvl5pPr algn="ctr" rtl="0" eaLnBrk="0" fontAlgn="base" hangingPunct="0">
        <a:spcBef>
          <a:spcPct val="0"/>
        </a:spcBef>
        <a:spcAft>
          <a:spcPct val="0"/>
        </a:spcAft>
        <a:defRPr sz="3600" b="1">
          <a:solidFill>
            <a:schemeClr val="bg1"/>
          </a:solidFill>
          <a:latin typeface="Calibri" pitchFamily="34" charset="0"/>
        </a:defRPr>
      </a:lvl5pPr>
      <a:lvl6pPr marL="457200" algn="ctr" rtl="0" fontAlgn="base">
        <a:spcBef>
          <a:spcPct val="0"/>
        </a:spcBef>
        <a:spcAft>
          <a:spcPct val="0"/>
        </a:spcAft>
        <a:defRPr sz="3600" b="1">
          <a:solidFill>
            <a:schemeClr val="bg1"/>
          </a:solidFill>
          <a:latin typeface="Calibri" pitchFamily="34" charset="0"/>
        </a:defRPr>
      </a:lvl6pPr>
      <a:lvl7pPr marL="914400" algn="ctr" rtl="0" fontAlgn="base">
        <a:spcBef>
          <a:spcPct val="0"/>
        </a:spcBef>
        <a:spcAft>
          <a:spcPct val="0"/>
        </a:spcAft>
        <a:defRPr sz="3600" b="1">
          <a:solidFill>
            <a:schemeClr val="bg1"/>
          </a:solidFill>
          <a:latin typeface="Calibri" pitchFamily="34" charset="0"/>
        </a:defRPr>
      </a:lvl7pPr>
      <a:lvl8pPr marL="1371600" algn="ctr" rtl="0" fontAlgn="base">
        <a:spcBef>
          <a:spcPct val="0"/>
        </a:spcBef>
        <a:spcAft>
          <a:spcPct val="0"/>
        </a:spcAft>
        <a:defRPr sz="3600" b="1">
          <a:solidFill>
            <a:schemeClr val="bg1"/>
          </a:solidFill>
          <a:latin typeface="Calibri" pitchFamily="34" charset="0"/>
        </a:defRPr>
      </a:lvl8pPr>
      <a:lvl9pPr marL="1828800" algn="ctr" rtl="0" fontAlgn="base">
        <a:spcBef>
          <a:spcPct val="0"/>
        </a:spcBef>
        <a:spcAft>
          <a:spcPct val="0"/>
        </a:spcAft>
        <a:defRPr sz="3600" b="1">
          <a:solidFill>
            <a:schemeClr val="bg1"/>
          </a:solidFill>
          <a:latin typeface="Calibri" pitchFamily="34" charset="0"/>
        </a:defRPr>
      </a:lvl9pPr>
    </p:titleStyle>
    <p:bodyStyle>
      <a:lvl1pPr marL="342900" indent="-342900" algn="l" rtl="0" eaLnBrk="0" fontAlgn="base" hangingPunct="0">
        <a:spcBef>
          <a:spcPts val="600"/>
        </a:spcBef>
        <a:spcAft>
          <a:spcPct val="0"/>
        </a:spcAft>
        <a:buFont typeface="Wingdings" pitchFamily="2" charset="2"/>
        <a:buChar char="§"/>
        <a:defRPr sz="3200" kern="1200">
          <a:solidFill>
            <a:schemeClr val="tx1"/>
          </a:solidFill>
          <a:latin typeface="+mn-lt"/>
          <a:ea typeface="+mn-ea"/>
          <a:cs typeface="+mn-cs"/>
        </a:defRPr>
      </a:lvl1pPr>
      <a:lvl2pPr marL="695325" indent="-238125" algn="l" rtl="0" eaLnBrk="0" fontAlgn="base" hangingPunct="0">
        <a:spcBef>
          <a:spcPts val="600"/>
        </a:spcBef>
        <a:spcAft>
          <a:spcPct val="0"/>
        </a:spcAft>
        <a:buFont typeface="Arial" charset="0"/>
        <a:buChar char="•"/>
        <a:defRPr sz="2800" kern="1200">
          <a:solidFill>
            <a:schemeClr val="tx1"/>
          </a:solidFill>
          <a:latin typeface="+mn-lt"/>
          <a:ea typeface="+mn-ea"/>
          <a:cs typeface="+mn-cs"/>
        </a:defRPr>
      </a:lvl2pPr>
      <a:lvl3pPr marL="1025525" indent="-346075" algn="l" rtl="0" eaLnBrk="0" fontAlgn="base" hangingPunct="0">
        <a:spcBef>
          <a:spcPts val="600"/>
        </a:spcBef>
        <a:spcAft>
          <a:spcPct val="0"/>
        </a:spcAft>
        <a:buSzPct val="50000"/>
        <a:buFont typeface="Wingdings" pitchFamily="2" charset="2"/>
        <a:buChar char="q"/>
        <a:defRPr sz="2400" kern="1200">
          <a:solidFill>
            <a:schemeClr val="tx1"/>
          </a:solidFill>
          <a:latin typeface="+mn-lt"/>
          <a:ea typeface="+mn-ea"/>
          <a:cs typeface="+mn-cs"/>
        </a:defRPr>
      </a:lvl3pPr>
      <a:lvl4pPr marL="1260475" indent="-234950" algn="l" rtl="0" eaLnBrk="0" fontAlgn="base" hangingPunct="0">
        <a:spcBef>
          <a:spcPct val="20000"/>
        </a:spcBef>
        <a:spcAft>
          <a:spcPct val="0"/>
        </a:spcAft>
        <a:buSzPct val="50000"/>
        <a:buFont typeface="Courier New" pitchFamily="49" charset="0"/>
        <a:buChar char="o"/>
        <a:tabLst>
          <a:tab pos="1198563" algn="l"/>
        </a:tabLst>
        <a:defRPr sz="2000" kern="1200">
          <a:solidFill>
            <a:schemeClr val="tx1"/>
          </a:solidFill>
          <a:latin typeface="+mn-lt"/>
          <a:ea typeface="+mn-ea"/>
          <a:cs typeface="+mn-cs"/>
        </a:defRPr>
      </a:lvl4pPr>
      <a:lvl5pPr marL="1714500" indent="-342900" algn="l" rtl="0" eaLnBrk="0" fontAlgn="base" hangingPunct="0">
        <a:spcBef>
          <a:spcPts val="600"/>
        </a:spcBef>
        <a:spcAft>
          <a:spcPct val="0"/>
        </a:spcAft>
        <a:buSzPct val="50000"/>
        <a:buFont typeface="Calibri"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0" y="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Text Placeholder 2"/>
          <p:cNvSpPr>
            <a:spLocks noGrp="1"/>
          </p:cNvSpPr>
          <p:nvPr>
            <p:ph type="body" idx="1"/>
          </p:nvPr>
        </p:nvSpPr>
        <p:spPr bwMode="auto">
          <a:xfrm>
            <a:off x="457200" y="1371600"/>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Date Placeholder 1"/>
          <p:cNvSpPr>
            <a:spLocks noGrp="1"/>
          </p:cNvSpPr>
          <p:nvPr>
            <p:ph type="dt" sz="half" idx="2"/>
          </p:nvPr>
        </p:nvSpPr>
        <p:spPr>
          <a:xfrm>
            <a:off x="457200" y="6340475"/>
            <a:ext cx="2133600" cy="365125"/>
          </a:xfrm>
          <a:prstGeom prst="rect">
            <a:avLst/>
          </a:prstGeom>
        </p:spPr>
        <p:txBody>
          <a:bodyPr anchor="ctr"/>
          <a:lstStyle>
            <a:lvl1pPr fontAlgn="auto">
              <a:spcBef>
                <a:spcPts val="0"/>
              </a:spcBef>
              <a:spcAft>
                <a:spcPts val="0"/>
              </a:spcAft>
              <a:defRPr sz="1200">
                <a:solidFill>
                  <a:prstClr val="black"/>
                </a:solidFill>
                <a:latin typeface="+mn-lt"/>
                <a:cs typeface="+mn-cs"/>
              </a:defRPr>
            </a:lvl1pPr>
          </a:lstStyle>
          <a:p>
            <a:pPr>
              <a:defRPr/>
            </a:pPr>
            <a:r>
              <a:rPr lang="en-US" dirty="0"/>
              <a:t>5/01/2015</a:t>
            </a:r>
          </a:p>
        </p:txBody>
      </p:sp>
      <p:sp>
        <p:nvSpPr>
          <p:cNvPr id="10" name="Footer Placeholder 2"/>
          <p:cNvSpPr>
            <a:spLocks noGrp="1"/>
          </p:cNvSpPr>
          <p:nvPr>
            <p:ph type="ftr" sz="quarter" idx="3"/>
          </p:nvPr>
        </p:nvSpPr>
        <p:spPr>
          <a:xfrm>
            <a:off x="2590800" y="6340475"/>
            <a:ext cx="3962400" cy="365125"/>
          </a:xfrm>
          <a:prstGeom prst="rect">
            <a:avLst/>
          </a:prstGeom>
        </p:spPr>
        <p:txBody>
          <a:bodyPr anchor="ctr"/>
          <a:lstStyle>
            <a:lvl1pPr algn="ctr" fontAlgn="auto">
              <a:spcBef>
                <a:spcPts val="0"/>
              </a:spcBef>
              <a:spcAft>
                <a:spcPts val="0"/>
              </a:spcAft>
              <a:defRPr sz="1200">
                <a:solidFill>
                  <a:prstClr val="black"/>
                </a:solidFill>
                <a:latin typeface="+mn-lt"/>
                <a:cs typeface="+mn-cs"/>
              </a:defRPr>
            </a:lvl1pPr>
          </a:lstStyle>
          <a:p>
            <a:pPr>
              <a:defRPr/>
            </a:pPr>
            <a:r>
              <a:rPr lang="en-US" dirty="0"/>
              <a:t>Title</a:t>
            </a:r>
          </a:p>
        </p:txBody>
      </p:sp>
      <p:sp>
        <p:nvSpPr>
          <p:cNvPr id="11" name="Slide Number Placeholder 3"/>
          <p:cNvSpPr>
            <a:spLocks noGrp="1"/>
          </p:cNvSpPr>
          <p:nvPr>
            <p:ph type="sldNum" sz="quarter" idx="4"/>
          </p:nvPr>
        </p:nvSpPr>
        <p:spPr>
          <a:xfrm>
            <a:off x="6553200" y="6340475"/>
            <a:ext cx="2133600" cy="365125"/>
          </a:xfrm>
          <a:prstGeom prst="rect">
            <a:avLst/>
          </a:prstGeom>
        </p:spPr>
        <p:txBody>
          <a:bodyPr anchor="ctr"/>
          <a:lstStyle>
            <a:lvl1pPr algn="r" fontAlgn="auto">
              <a:spcBef>
                <a:spcPts val="0"/>
              </a:spcBef>
              <a:spcAft>
                <a:spcPts val="0"/>
              </a:spcAft>
              <a:defRPr sz="1200">
                <a:solidFill>
                  <a:prstClr val="black"/>
                </a:solidFill>
                <a:latin typeface="+mn-lt"/>
                <a:cs typeface="+mn-cs"/>
              </a:defRPr>
            </a:lvl1pPr>
          </a:lstStyle>
          <a:p>
            <a:pPr>
              <a:defRPr/>
            </a:pPr>
            <a:fld id="{9481A10C-089A-4535-8BFA-695D35BFDF1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39" r:id="rId1"/>
  </p:sldLayoutIdLst>
  <p:timing>
    <p:tnLst>
      <p:par>
        <p:cTn id="1" dur="indefinite" restart="never" nodeType="tmRoot"/>
      </p:par>
    </p:tnLst>
  </p:timing>
  <p:hf hdr="0"/>
  <p:txStyles>
    <p:titleStyle>
      <a:lvl1pPr algn="ctr" rtl="0" eaLnBrk="0" fontAlgn="base" hangingPunct="0">
        <a:spcBef>
          <a:spcPct val="0"/>
        </a:spcBef>
        <a:spcAft>
          <a:spcPct val="0"/>
        </a:spcAft>
        <a:defRPr sz="3600" b="1" kern="1200">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Calibri" pitchFamily="34" charset="0"/>
        </a:defRPr>
      </a:lvl2pPr>
      <a:lvl3pPr algn="ctr" rtl="0" eaLnBrk="0" fontAlgn="base" hangingPunct="0">
        <a:spcBef>
          <a:spcPct val="0"/>
        </a:spcBef>
        <a:spcAft>
          <a:spcPct val="0"/>
        </a:spcAft>
        <a:defRPr sz="3600" b="1">
          <a:solidFill>
            <a:schemeClr val="tx1"/>
          </a:solidFill>
          <a:latin typeface="Calibri" pitchFamily="34" charset="0"/>
        </a:defRPr>
      </a:lvl3pPr>
      <a:lvl4pPr algn="ctr" rtl="0" eaLnBrk="0" fontAlgn="base" hangingPunct="0">
        <a:spcBef>
          <a:spcPct val="0"/>
        </a:spcBef>
        <a:spcAft>
          <a:spcPct val="0"/>
        </a:spcAft>
        <a:defRPr sz="3600" b="1">
          <a:solidFill>
            <a:schemeClr val="tx1"/>
          </a:solidFill>
          <a:latin typeface="Calibri" pitchFamily="34" charset="0"/>
        </a:defRPr>
      </a:lvl4pPr>
      <a:lvl5pPr algn="ctr" rtl="0" eaLnBrk="0" fontAlgn="base" hangingPunct="0">
        <a:spcBef>
          <a:spcPct val="0"/>
        </a:spcBef>
        <a:spcAft>
          <a:spcPct val="0"/>
        </a:spcAft>
        <a:defRPr sz="3600" b="1">
          <a:solidFill>
            <a:schemeClr val="tx1"/>
          </a:solidFill>
          <a:latin typeface="Calibri" pitchFamily="34" charset="0"/>
        </a:defRPr>
      </a:lvl5pPr>
      <a:lvl6pPr marL="457200" algn="ctr" rtl="0" fontAlgn="base">
        <a:spcBef>
          <a:spcPct val="0"/>
        </a:spcBef>
        <a:spcAft>
          <a:spcPct val="0"/>
        </a:spcAft>
        <a:defRPr sz="3600" b="1">
          <a:solidFill>
            <a:schemeClr val="tx1"/>
          </a:solidFill>
          <a:latin typeface="Calibri" pitchFamily="34" charset="0"/>
        </a:defRPr>
      </a:lvl6pPr>
      <a:lvl7pPr marL="914400" algn="ctr" rtl="0" fontAlgn="base">
        <a:spcBef>
          <a:spcPct val="0"/>
        </a:spcBef>
        <a:spcAft>
          <a:spcPct val="0"/>
        </a:spcAft>
        <a:defRPr sz="3600" b="1">
          <a:solidFill>
            <a:schemeClr val="tx1"/>
          </a:solidFill>
          <a:latin typeface="Calibri" pitchFamily="34" charset="0"/>
        </a:defRPr>
      </a:lvl7pPr>
      <a:lvl8pPr marL="1371600" algn="ctr" rtl="0" fontAlgn="base">
        <a:spcBef>
          <a:spcPct val="0"/>
        </a:spcBef>
        <a:spcAft>
          <a:spcPct val="0"/>
        </a:spcAft>
        <a:defRPr sz="3600" b="1">
          <a:solidFill>
            <a:schemeClr val="tx1"/>
          </a:solidFill>
          <a:latin typeface="Calibri" pitchFamily="34" charset="0"/>
        </a:defRPr>
      </a:lvl8pPr>
      <a:lvl9pPr marL="1828800" algn="ctr" rtl="0" fontAlgn="base">
        <a:spcBef>
          <a:spcPct val="0"/>
        </a:spcBef>
        <a:spcAft>
          <a:spcPct val="0"/>
        </a:spcAft>
        <a:defRPr sz="3600" b="1">
          <a:solidFill>
            <a:schemeClr val="tx1"/>
          </a:solidFill>
          <a:latin typeface="Calibri" pitchFamily="34" charset="0"/>
        </a:defRPr>
      </a:lvl9pPr>
    </p:titleStyle>
    <p:bodyStyle>
      <a:lvl1pPr marL="365125" indent="-365125" algn="l" rtl="0" eaLnBrk="0" fontAlgn="base" hangingPunct="0">
        <a:spcBef>
          <a:spcPts val="600"/>
        </a:spcBef>
        <a:spcAft>
          <a:spcPct val="0"/>
        </a:spcAft>
        <a:buFont typeface="Wingdings" pitchFamily="2" charset="2"/>
        <a:buChar char="§"/>
        <a:defRPr sz="2800" kern="1200">
          <a:solidFill>
            <a:schemeClr val="tx1"/>
          </a:solidFill>
          <a:latin typeface="+mn-lt"/>
          <a:ea typeface="+mn-ea"/>
          <a:cs typeface="+mn-cs"/>
        </a:defRPr>
      </a:lvl1pPr>
      <a:lvl2pPr marL="730250" indent="-365125" algn="l" rtl="0" eaLnBrk="0" fontAlgn="base" hangingPunct="0">
        <a:spcBef>
          <a:spcPts val="600"/>
        </a:spcBef>
        <a:spcAft>
          <a:spcPct val="0"/>
        </a:spcAft>
        <a:buFont typeface="Arial" charset="0"/>
        <a:buChar char="•"/>
        <a:defRPr sz="2400" kern="1200">
          <a:solidFill>
            <a:schemeClr val="tx1"/>
          </a:solidFill>
          <a:latin typeface="+mn-lt"/>
          <a:ea typeface="+mn-ea"/>
          <a:cs typeface="+mn-cs"/>
        </a:defRPr>
      </a:lvl2pPr>
      <a:lvl3pPr marL="1096963" indent="-365125" algn="l" rtl="0" eaLnBrk="0" fontAlgn="base" hangingPunct="0">
        <a:spcBef>
          <a:spcPts val="600"/>
        </a:spcBef>
        <a:spcAft>
          <a:spcPct val="0"/>
        </a:spcAft>
        <a:buSzPct val="50000"/>
        <a:buFont typeface="Wingdings" pitchFamily="2" charset="2"/>
        <a:buChar char="q"/>
        <a:defRPr sz="2200" kern="1200">
          <a:solidFill>
            <a:schemeClr val="tx1"/>
          </a:solidFill>
          <a:latin typeface="+mn-lt"/>
          <a:ea typeface="+mn-ea"/>
          <a:cs typeface="+mn-cs"/>
        </a:defRPr>
      </a:lvl3pPr>
      <a:lvl4pPr marL="1462088" indent="-365125" algn="l" rtl="0" eaLnBrk="0" fontAlgn="base" hangingPunct="0">
        <a:spcBef>
          <a:spcPct val="20000"/>
        </a:spcBef>
        <a:spcAft>
          <a:spcPct val="0"/>
        </a:spcAft>
        <a:buSzPct val="50000"/>
        <a:buFont typeface="Courier New" pitchFamily="49" charset="0"/>
        <a:buChar char="o"/>
        <a:defRPr sz="2200" kern="1200">
          <a:solidFill>
            <a:schemeClr val="tx1"/>
          </a:solidFill>
          <a:latin typeface="+mn-lt"/>
          <a:ea typeface="+mn-ea"/>
          <a:cs typeface="+mn-cs"/>
        </a:defRPr>
      </a:lvl4pPr>
      <a:lvl5pPr marL="1828800" indent="-365125" algn="l" rtl="0" eaLnBrk="0" fontAlgn="base" hangingPunct="0">
        <a:spcBef>
          <a:spcPts val="600"/>
        </a:spcBef>
        <a:spcAft>
          <a:spcPct val="0"/>
        </a:spcAft>
        <a:buSzPct val="50000"/>
        <a:buFont typeface="Calibri" pitchFamily="34"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42"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43" name="Picture 2"/>
          <p:cNvPicPr>
            <a:picLocks noChangeAspect="1" noChangeArrowheads="1"/>
          </p:cNvPicPr>
          <p:nvPr/>
        </p:nvPicPr>
        <p:blipFill>
          <a:blip r:embed="rId3"/>
          <a:srcRect/>
          <a:stretch>
            <a:fillRect/>
          </a:stretch>
        </p:blipFill>
        <p:spPr bwMode="auto">
          <a:xfrm>
            <a:off x="-9525" y="0"/>
            <a:ext cx="9164638" cy="1141413"/>
          </a:xfrm>
          <a:prstGeom prst="rect">
            <a:avLst/>
          </a:prstGeom>
          <a:noFill/>
          <a:ln w="9525">
            <a:noFill/>
            <a:miter lim="800000"/>
            <a:headEnd/>
            <a:tailEnd/>
          </a:ln>
        </p:spPr>
      </p:pic>
      <p:sp>
        <p:nvSpPr>
          <p:cNvPr id="10244" name="Title Placeholder 1"/>
          <p:cNvSpPr>
            <a:spLocks noGrp="1"/>
          </p:cNvSpPr>
          <p:nvPr>
            <p:ph type="title"/>
          </p:nvPr>
        </p:nvSpPr>
        <p:spPr bwMode="auto">
          <a:xfrm>
            <a:off x="577850" y="34925"/>
            <a:ext cx="8229600" cy="10699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 name="Date Placeholder 3"/>
          <p:cNvSpPr>
            <a:spLocks noGrp="1"/>
          </p:cNvSpPr>
          <p:nvPr>
            <p:ph type="dt" sz="half" idx="2"/>
          </p:nvPr>
        </p:nvSpPr>
        <p:spPr>
          <a:xfrm>
            <a:off x="457200" y="63404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solidFill>
                <a:latin typeface="+mn-lt"/>
                <a:cs typeface="+mn-cs"/>
              </a:defRPr>
            </a:lvl1pPr>
          </a:lstStyle>
          <a:p>
            <a:pPr>
              <a:defRPr/>
            </a:pPr>
            <a:r>
              <a:rPr lang="en-US" dirty="0"/>
              <a:t>5/01/2015</a:t>
            </a:r>
          </a:p>
        </p:txBody>
      </p:sp>
      <p:sp>
        <p:nvSpPr>
          <p:cNvPr id="13" name="Footer Placeholder 4"/>
          <p:cNvSpPr>
            <a:spLocks noGrp="1"/>
          </p:cNvSpPr>
          <p:nvPr>
            <p:ph type="ftr" sz="quarter" idx="3"/>
          </p:nvPr>
        </p:nvSpPr>
        <p:spPr>
          <a:xfrm>
            <a:off x="2590800" y="6340475"/>
            <a:ext cx="39624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solidFill>
                <a:latin typeface="+mn-lt"/>
                <a:cs typeface="+mn-cs"/>
              </a:defRPr>
            </a:lvl1pPr>
          </a:lstStyle>
          <a:p>
            <a:pPr>
              <a:defRPr/>
            </a:pPr>
            <a:r>
              <a:rPr lang="en-US" dirty="0"/>
              <a:t>Medigap (Medicare Supplement Insurance) Policies</a:t>
            </a:r>
          </a:p>
        </p:txBody>
      </p:sp>
      <p:sp>
        <p:nvSpPr>
          <p:cNvPr id="14" name="Slide Number Placeholder 5"/>
          <p:cNvSpPr>
            <a:spLocks noGrp="1"/>
          </p:cNvSpPr>
          <p:nvPr>
            <p:ph type="sldNum" sz="quarter" idx="4"/>
          </p:nvPr>
        </p:nvSpPr>
        <p:spPr>
          <a:xfrm>
            <a:off x="6553200" y="63404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solidFill>
                <a:latin typeface="+mn-lt"/>
                <a:cs typeface="+mn-cs"/>
              </a:defRPr>
            </a:lvl1pPr>
          </a:lstStyle>
          <a:p>
            <a:pPr>
              <a:defRPr/>
            </a:pPr>
            <a:fld id="{8F6B6189-ECC2-44B3-9A79-CCABD66A0A7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0" r:id="rId1"/>
  </p:sldLayoutIdLst>
  <p:timing>
    <p:tnLst>
      <p:par>
        <p:cTn id="1" dur="indefinite" restart="never" nodeType="tmRoot"/>
      </p:par>
    </p:tnLst>
  </p:timing>
  <p:hf sldNum="0" hd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Calibri" pitchFamily="34" charset="0"/>
        </a:defRPr>
      </a:lvl2pPr>
      <a:lvl3pPr algn="ctr" rtl="0" eaLnBrk="0" fontAlgn="base" hangingPunct="0">
        <a:spcBef>
          <a:spcPct val="0"/>
        </a:spcBef>
        <a:spcAft>
          <a:spcPct val="0"/>
        </a:spcAft>
        <a:defRPr sz="4400">
          <a:solidFill>
            <a:schemeClr val="bg1"/>
          </a:solidFill>
          <a:latin typeface="Calibri" pitchFamily="34" charset="0"/>
        </a:defRPr>
      </a:lvl3pPr>
      <a:lvl4pPr algn="ctr" rtl="0" eaLnBrk="0" fontAlgn="base" hangingPunct="0">
        <a:spcBef>
          <a:spcPct val="0"/>
        </a:spcBef>
        <a:spcAft>
          <a:spcPct val="0"/>
        </a:spcAft>
        <a:defRPr sz="4400">
          <a:solidFill>
            <a:schemeClr val="bg1"/>
          </a:solidFill>
          <a:latin typeface="Calibri" pitchFamily="34" charset="0"/>
        </a:defRPr>
      </a:lvl4pPr>
      <a:lvl5pPr algn="ctr" rtl="0" eaLnBrk="0" fontAlgn="base" hangingPunct="0">
        <a:spcBef>
          <a:spcPct val="0"/>
        </a:spcBef>
        <a:spcAft>
          <a:spcPct val="0"/>
        </a:spcAft>
        <a:defRPr sz="4400">
          <a:solidFill>
            <a:schemeClr val="bg1"/>
          </a:solidFill>
          <a:latin typeface="Calibri" pitchFamily="34" charset="0"/>
        </a:defRPr>
      </a:lvl5pPr>
      <a:lvl6pPr marL="457200" algn="ctr" rtl="0" fontAlgn="base">
        <a:spcBef>
          <a:spcPct val="0"/>
        </a:spcBef>
        <a:spcAft>
          <a:spcPct val="0"/>
        </a:spcAft>
        <a:defRPr sz="4400">
          <a:solidFill>
            <a:schemeClr val="bg1"/>
          </a:solidFill>
          <a:latin typeface="Calibri" pitchFamily="34" charset="0"/>
        </a:defRPr>
      </a:lvl6pPr>
      <a:lvl7pPr marL="914400" algn="ctr" rtl="0" fontAlgn="base">
        <a:spcBef>
          <a:spcPct val="0"/>
        </a:spcBef>
        <a:spcAft>
          <a:spcPct val="0"/>
        </a:spcAft>
        <a:defRPr sz="4400">
          <a:solidFill>
            <a:schemeClr val="bg1"/>
          </a:solidFill>
          <a:latin typeface="Calibri" pitchFamily="34" charset="0"/>
        </a:defRPr>
      </a:lvl7pPr>
      <a:lvl8pPr marL="1371600" algn="ctr" rtl="0" fontAlgn="base">
        <a:spcBef>
          <a:spcPct val="0"/>
        </a:spcBef>
        <a:spcAft>
          <a:spcPct val="0"/>
        </a:spcAft>
        <a:defRPr sz="4400">
          <a:solidFill>
            <a:schemeClr val="bg1"/>
          </a:solidFill>
          <a:latin typeface="Calibri" pitchFamily="34" charset="0"/>
        </a:defRPr>
      </a:lvl8pPr>
      <a:lvl9pPr marL="1828800" algn="ctr" rtl="0" fontAlgn="base">
        <a:spcBef>
          <a:spcPct val="0"/>
        </a:spcBef>
        <a:spcAft>
          <a:spcPct val="0"/>
        </a:spcAft>
        <a:defRPr sz="4400">
          <a:solidFill>
            <a:schemeClr val="bg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2291" name="Picture 2"/>
          <p:cNvPicPr>
            <a:picLocks noChangeAspect="1" noChangeArrowheads="1"/>
          </p:cNvPicPr>
          <p:nvPr userDrawn="1"/>
        </p:nvPicPr>
        <p:blipFill>
          <a:blip r:embed="rId3"/>
          <a:srcRect/>
          <a:stretch>
            <a:fillRect/>
          </a:stretch>
        </p:blipFill>
        <p:spPr bwMode="auto">
          <a:xfrm>
            <a:off x="-20638" y="0"/>
            <a:ext cx="9164638" cy="1141413"/>
          </a:xfrm>
          <a:prstGeom prst="rect">
            <a:avLst/>
          </a:prstGeom>
          <a:noFill/>
          <a:ln w="9525">
            <a:noFill/>
            <a:miter lim="800000"/>
            <a:headEnd/>
            <a:tailEnd/>
          </a:ln>
        </p:spPr>
      </p:pic>
      <p:sp>
        <p:nvSpPr>
          <p:cNvPr id="12292" name="Title Placeholder 1"/>
          <p:cNvSpPr>
            <a:spLocks noGrp="1"/>
          </p:cNvSpPr>
          <p:nvPr>
            <p:ph type="title"/>
          </p:nvPr>
        </p:nvSpPr>
        <p:spPr bwMode="auto">
          <a:xfrm>
            <a:off x="0" y="34925"/>
            <a:ext cx="9144000" cy="10699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 name="Date Placeholder 3"/>
          <p:cNvSpPr>
            <a:spLocks noGrp="1"/>
          </p:cNvSpPr>
          <p:nvPr>
            <p:ph type="dt" sz="half" idx="2"/>
          </p:nvPr>
        </p:nvSpPr>
        <p:spPr>
          <a:xfrm>
            <a:off x="457200" y="63404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solidFill>
                <a:latin typeface="+mn-lt"/>
                <a:ea typeface="ＭＳ Ｐゴシック"/>
                <a:cs typeface="+mn-cs"/>
              </a:defRPr>
            </a:lvl1pPr>
          </a:lstStyle>
          <a:p>
            <a:pPr>
              <a:defRPr/>
            </a:pPr>
            <a:r>
              <a:rPr lang="en-US" dirty="0"/>
              <a:t>Date</a:t>
            </a:r>
          </a:p>
        </p:txBody>
      </p:sp>
      <p:sp>
        <p:nvSpPr>
          <p:cNvPr id="12" name="Footer Placeholder 4"/>
          <p:cNvSpPr>
            <a:spLocks noGrp="1"/>
          </p:cNvSpPr>
          <p:nvPr>
            <p:ph type="ftr" sz="quarter" idx="3"/>
          </p:nvPr>
        </p:nvSpPr>
        <p:spPr>
          <a:xfrm>
            <a:off x="2590800" y="6340475"/>
            <a:ext cx="39624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solidFill>
                <a:latin typeface="+mn-lt"/>
                <a:ea typeface="ＭＳ Ｐゴシック"/>
                <a:cs typeface="+mn-cs"/>
              </a:defRPr>
            </a:lvl1pPr>
          </a:lstStyle>
          <a:p>
            <a:pPr>
              <a:defRPr/>
            </a:pPr>
            <a:r>
              <a:rPr lang="en-US" dirty="0"/>
              <a:t>Title</a:t>
            </a:r>
          </a:p>
        </p:txBody>
      </p:sp>
      <p:sp>
        <p:nvSpPr>
          <p:cNvPr id="13" name="Slide Number Placeholder 5"/>
          <p:cNvSpPr>
            <a:spLocks noGrp="1"/>
          </p:cNvSpPr>
          <p:nvPr>
            <p:ph type="sldNum" sz="quarter" idx="4"/>
          </p:nvPr>
        </p:nvSpPr>
        <p:spPr>
          <a:xfrm>
            <a:off x="6553200" y="63404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solidFill>
                <a:latin typeface="+mn-lt"/>
                <a:ea typeface="ＭＳ Ｐゴシック"/>
                <a:cs typeface="+mn-cs"/>
              </a:defRPr>
            </a:lvl1pPr>
          </a:lstStyle>
          <a:p>
            <a:pPr>
              <a:defRPr/>
            </a:pPr>
            <a:fld id="{799DEF38-A82A-4059-BD39-EEC65A892F9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4" r:id="rId1"/>
  </p:sldLayoutIdLst>
  <p:timing>
    <p:tnLst>
      <p:par>
        <p:cTn id="1" dur="indefinite" restart="never" nodeType="tmRoot"/>
      </p:par>
    </p:tnLst>
  </p:timing>
  <p:hf hdr="0"/>
  <p:txStyles>
    <p:titleStyle>
      <a:lvl1pPr algn="ctr" rtl="0" eaLnBrk="0" fontAlgn="base" hangingPunct="0">
        <a:spcBef>
          <a:spcPct val="0"/>
        </a:spcBef>
        <a:spcAft>
          <a:spcPct val="0"/>
        </a:spcAft>
        <a:defRPr sz="3600" b="1" kern="1200">
          <a:solidFill>
            <a:schemeClr val="bg1"/>
          </a:solidFill>
          <a:latin typeface="+mj-lt"/>
          <a:ea typeface="+mj-ea"/>
          <a:cs typeface="+mj-cs"/>
        </a:defRPr>
      </a:lvl1pPr>
      <a:lvl2pPr algn="ctr" rtl="0" eaLnBrk="0" fontAlgn="base" hangingPunct="0">
        <a:spcBef>
          <a:spcPct val="0"/>
        </a:spcBef>
        <a:spcAft>
          <a:spcPct val="0"/>
        </a:spcAft>
        <a:defRPr sz="3600" b="1">
          <a:solidFill>
            <a:schemeClr val="bg1"/>
          </a:solidFill>
          <a:latin typeface="Calibri" pitchFamily="34" charset="0"/>
        </a:defRPr>
      </a:lvl2pPr>
      <a:lvl3pPr algn="ctr" rtl="0" eaLnBrk="0" fontAlgn="base" hangingPunct="0">
        <a:spcBef>
          <a:spcPct val="0"/>
        </a:spcBef>
        <a:spcAft>
          <a:spcPct val="0"/>
        </a:spcAft>
        <a:defRPr sz="3600" b="1">
          <a:solidFill>
            <a:schemeClr val="bg1"/>
          </a:solidFill>
          <a:latin typeface="Calibri" pitchFamily="34" charset="0"/>
        </a:defRPr>
      </a:lvl3pPr>
      <a:lvl4pPr algn="ctr" rtl="0" eaLnBrk="0" fontAlgn="base" hangingPunct="0">
        <a:spcBef>
          <a:spcPct val="0"/>
        </a:spcBef>
        <a:spcAft>
          <a:spcPct val="0"/>
        </a:spcAft>
        <a:defRPr sz="3600" b="1">
          <a:solidFill>
            <a:schemeClr val="bg1"/>
          </a:solidFill>
          <a:latin typeface="Calibri" pitchFamily="34" charset="0"/>
        </a:defRPr>
      </a:lvl4pPr>
      <a:lvl5pPr algn="ctr" rtl="0" eaLnBrk="0" fontAlgn="base" hangingPunct="0">
        <a:spcBef>
          <a:spcPct val="0"/>
        </a:spcBef>
        <a:spcAft>
          <a:spcPct val="0"/>
        </a:spcAft>
        <a:defRPr sz="3600" b="1">
          <a:solidFill>
            <a:schemeClr val="bg1"/>
          </a:solidFill>
          <a:latin typeface="Calibri" pitchFamily="34" charset="0"/>
        </a:defRPr>
      </a:lvl5pPr>
      <a:lvl6pPr marL="457200" algn="ctr" rtl="0" fontAlgn="base">
        <a:spcBef>
          <a:spcPct val="0"/>
        </a:spcBef>
        <a:spcAft>
          <a:spcPct val="0"/>
        </a:spcAft>
        <a:defRPr sz="3600" b="1">
          <a:solidFill>
            <a:schemeClr val="bg1"/>
          </a:solidFill>
          <a:latin typeface="Calibri" pitchFamily="34" charset="0"/>
        </a:defRPr>
      </a:lvl6pPr>
      <a:lvl7pPr marL="914400" algn="ctr" rtl="0" fontAlgn="base">
        <a:spcBef>
          <a:spcPct val="0"/>
        </a:spcBef>
        <a:spcAft>
          <a:spcPct val="0"/>
        </a:spcAft>
        <a:defRPr sz="3600" b="1">
          <a:solidFill>
            <a:schemeClr val="bg1"/>
          </a:solidFill>
          <a:latin typeface="Calibri" pitchFamily="34" charset="0"/>
        </a:defRPr>
      </a:lvl7pPr>
      <a:lvl8pPr marL="1371600" algn="ctr" rtl="0" fontAlgn="base">
        <a:spcBef>
          <a:spcPct val="0"/>
        </a:spcBef>
        <a:spcAft>
          <a:spcPct val="0"/>
        </a:spcAft>
        <a:defRPr sz="3600" b="1">
          <a:solidFill>
            <a:schemeClr val="bg1"/>
          </a:solidFill>
          <a:latin typeface="Calibri" pitchFamily="34" charset="0"/>
        </a:defRPr>
      </a:lvl8pPr>
      <a:lvl9pPr marL="1828800" algn="ctr" rtl="0" fontAlgn="base">
        <a:spcBef>
          <a:spcPct val="0"/>
        </a:spcBef>
        <a:spcAft>
          <a:spcPct val="0"/>
        </a:spcAft>
        <a:defRPr sz="3600" b="1">
          <a:solidFill>
            <a:schemeClr val="bg1"/>
          </a:solidFill>
          <a:latin typeface="Calibri" pitchFamily="34" charset="0"/>
        </a:defRPr>
      </a:lvl9pPr>
    </p:titleStyle>
    <p:bodyStyle>
      <a:lvl1pPr marL="342900" indent="-342900" algn="l" rtl="0" eaLnBrk="0" fontAlgn="base" hangingPunct="0">
        <a:spcBef>
          <a:spcPts val="600"/>
        </a:spcBef>
        <a:spcAft>
          <a:spcPct val="0"/>
        </a:spcAft>
        <a:buFont typeface="Wingdings" pitchFamily="2" charset="2"/>
        <a:buChar char="§"/>
        <a:defRPr sz="3200" kern="1200">
          <a:solidFill>
            <a:schemeClr val="tx1"/>
          </a:solidFill>
          <a:latin typeface="+mn-lt"/>
          <a:ea typeface="+mn-ea"/>
          <a:cs typeface="+mn-cs"/>
        </a:defRPr>
      </a:lvl1pPr>
      <a:lvl2pPr marL="695325" indent="-238125" algn="l" rtl="0" eaLnBrk="0" fontAlgn="base" hangingPunct="0">
        <a:spcBef>
          <a:spcPts val="600"/>
        </a:spcBef>
        <a:spcAft>
          <a:spcPct val="0"/>
        </a:spcAft>
        <a:buFont typeface="Arial" charset="0"/>
        <a:buChar char="•"/>
        <a:defRPr sz="2800" kern="1200">
          <a:solidFill>
            <a:schemeClr val="tx1"/>
          </a:solidFill>
          <a:latin typeface="+mn-lt"/>
          <a:ea typeface="+mn-ea"/>
          <a:cs typeface="+mn-cs"/>
        </a:defRPr>
      </a:lvl2pPr>
      <a:lvl3pPr marL="1025525" indent="-346075" algn="l" rtl="0" eaLnBrk="0" fontAlgn="base" hangingPunct="0">
        <a:spcBef>
          <a:spcPts val="600"/>
        </a:spcBef>
        <a:spcAft>
          <a:spcPct val="0"/>
        </a:spcAft>
        <a:buSzPct val="50000"/>
        <a:buFont typeface="Wingdings" pitchFamily="2" charset="2"/>
        <a:buChar char="q"/>
        <a:defRPr sz="2400" kern="1200">
          <a:solidFill>
            <a:schemeClr val="tx1"/>
          </a:solidFill>
          <a:latin typeface="+mn-lt"/>
          <a:ea typeface="+mn-ea"/>
          <a:cs typeface="+mn-cs"/>
        </a:defRPr>
      </a:lvl3pPr>
      <a:lvl4pPr marL="1260475" indent="-234950" algn="l" rtl="0" eaLnBrk="0" fontAlgn="base" hangingPunct="0">
        <a:spcBef>
          <a:spcPct val="20000"/>
        </a:spcBef>
        <a:spcAft>
          <a:spcPct val="0"/>
        </a:spcAft>
        <a:buSzPct val="50000"/>
        <a:buFont typeface="Courier New" pitchFamily="49" charset="0"/>
        <a:buChar char="o"/>
        <a:tabLst>
          <a:tab pos="1198563" algn="l"/>
        </a:tabLst>
        <a:defRPr sz="2000" kern="1200">
          <a:solidFill>
            <a:schemeClr val="tx1"/>
          </a:solidFill>
          <a:latin typeface="+mn-lt"/>
          <a:ea typeface="+mn-ea"/>
          <a:cs typeface="+mn-cs"/>
        </a:defRPr>
      </a:lvl4pPr>
      <a:lvl5pPr marL="1714500" indent="-342900" algn="l" rtl="0" eaLnBrk="0" fontAlgn="base" hangingPunct="0">
        <a:spcBef>
          <a:spcPts val="600"/>
        </a:spcBef>
        <a:spcAft>
          <a:spcPct val="0"/>
        </a:spcAft>
        <a:buSzPct val="50000"/>
        <a:buFont typeface="Calibri"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4338" name="Title Placeholder 1"/>
          <p:cNvSpPr>
            <a:spLocks noGrp="1"/>
          </p:cNvSpPr>
          <p:nvPr>
            <p:ph type="title"/>
          </p:nvPr>
        </p:nvSpPr>
        <p:spPr bwMode="auto">
          <a:xfrm>
            <a:off x="457200" y="274638"/>
            <a:ext cx="8229600" cy="8683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Text Placeholder 2"/>
          <p:cNvSpPr>
            <a:spLocks noGrp="1"/>
          </p:cNvSpPr>
          <p:nvPr>
            <p:ph type="body" idx="1"/>
          </p:nvPr>
        </p:nvSpPr>
        <p:spPr bwMode="auto">
          <a:xfrm>
            <a:off x="457200" y="1371600"/>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404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solidFill>
                <a:latin typeface="+mn-lt"/>
                <a:cs typeface="+mn-cs"/>
              </a:defRPr>
            </a:lvl1pPr>
          </a:lstStyle>
          <a:p>
            <a:pPr>
              <a:defRPr/>
            </a:pPr>
            <a:r>
              <a:rPr lang="en-US" dirty="0"/>
              <a:t>5/01/2015</a:t>
            </a:r>
          </a:p>
        </p:txBody>
      </p:sp>
      <p:sp>
        <p:nvSpPr>
          <p:cNvPr id="5" name="Footer Placeholder 4"/>
          <p:cNvSpPr>
            <a:spLocks noGrp="1"/>
          </p:cNvSpPr>
          <p:nvPr>
            <p:ph type="ftr" sz="quarter" idx="3"/>
          </p:nvPr>
        </p:nvSpPr>
        <p:spPr>
          <a:xfrm>
            <a:off x="2590800" y="6340475"/>
            <a:ext cx="39624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solidFill>
                <a:latin typeface="+mn-lt"/>
                <a:cs typeface="+mn-cs"/>
              </a:defRPr>
            </a:lvl1pPr>
          </a:lstStyle>
          <a:p>
            <a:pPr>
              <a:defRPr/>
            </a:pPr>
            <a:r>
              <a:rPr lang="en-US" dirty="0"/>
              <a:t>Medigap (Medicare Supplement Insurance) Policies</a:t>
            </a:r>
          </a:p>
        </p:txBody>
      </p:sp>
      <p:sp>
        <p:nvSpPr>
          <p:cNvPr id="6" name="Slide Number Placeholder 3"/>
          <p:cNvSpPr>
            <a:spLocks noGrp="1"/>
          </p:cNvSpPr>
          <p:nvPr>
            <p:ph type="sldNum" sz="quarter" idx="4"/>
          </p:nvPr>
        </p:nvSpPr>
        <p:spPr>
          <a:xfrm>
            <a:off x="6553200" y="6340475"/>
            <a:ext cx="2133600" cy="365125"/>
          </a:xfrm>
          <a:prstGeom prst="rect">
            <a:avLst/>
          </a:prstGeom>
        </p:spPr>
        <p:txBody>
          <a:bodyPr/>
          <a:lstStyle>
            <a:lvl1pPr algn="r" fontAlgn="auto">
              <a:spcBef>
                <a:spcPts val="0"/>
              </a:spcBef>
              <a:spcAft>
                <a:spcPts val="0"/>
              </a:spcAft>
              <a:defRPr sz="1200">
                <a:solidFill>
                  <a:prstClr val="black"/>
                </a:solidFill>
                <a:latin typeface="+mn-lt"/>
                <a:cs typeface="+mn-cs"/>
              </a:defRPr>
            </a:lvl1pPr>
          </a:lstStyle>
          <a:p>
            <a:pPr>
              <a:defRPr/>
            </a:pPr>
            <a:fld id="{A715DC7B-7311-421C-B301-4CB9AE114BA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Lst>
  <p:timing>
    <p:tnLst>
      <p:par>
        <p:cTn id="1" dur="indefinite" restart="never" nodeType="tmRoot"/>
      </p:par>
    </p:tnLst>
  </p:timing>
  <p:hf sldNum="0" hdr="0"/>
  <p:txStyles>
    <p:titleStyle>
      <a:lvl1pPr algn="ctr" rtl="0" eaLnBrk="0" fontAlgn="base" hangingPunct="0">
        <a:spcBef>
          <a:spcPct val="0"/>
        </a:spcBef>
        <a:spcAft>
          <a:spcPct val="0"/>
        </a:spcAft>
        <a:defRPr sz="3600" b="1" kern="1200">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Calibri" pitchFamily="34" charset="0"/>
        </a:defRPr>
      </a:lvl2pPr>
      <a:lvl3pPr algn="ctr" rtl="0" eaLnBrk="0" fontAlgn="base" hangingPunct="0">
        <a:spcBef>
          <a:spcPct val="0"/>
        </a:spcBef>
        <a:spcAft>
          <a:spcPct val="0"/>
        </a:spcAft>
        <a:defRPr sz="3600" b="1">
          <a:solidFill>
            <a:schemeClr val="tx1"/>
          </a:solidFill>
          <a:latin typeface="Calibri" pitchFamily="34" charset="0"/>
        </a:defRPr>
      </a:lvl3pPr>
      <a:lvl4pPr algn="ctr" rtl="0" eaLnBrk="0" fontAlgn="base" hangingPunct="0">
        <a:spcBef>
          <a:spcPct val="0"/>
        </a:spcBef>
        <a:spcAft>
          <a:spcPct val="0"/>
        </a:spcAft>
        <a:defRPr sz="3600" b="1">
          <a:solidFill>
            <a:schemeClr val="tx1"/>
          </a:solidFill>
          <a:latin typeface="Calibri" pitchFamily="34" charset="0"/>
        </a:defRPr>
      </a:lvl4pPr>
      <a:lvl5pPr algn="ctr" rtl="0" eaLnBrk="0" fontAlgn="base" hangingPunct="0">
        <a:spcBef>
          <a:spcPct val="0"/>
        </a:spcBef>
        <a:spcAft>
          <a:spcPct val="0"/>
        </a:spcAft>
        <a:defRPr sz="3600" b="1">
          <a:solidFill>
            <a:schemeClr val="tx1"/>
          </a:solidFill>
          <a:latin typeface="Calibri" pitchFamily="34" charset="0"/>
        </a:defRPr>
      </a:lvl5pPr>
      <a:lvl6pPr marL="457200" algn="ctr" rtl="0" fontAlgn="base">
        <a:spcBef>
          <a:spcPct val="0"/>
        </a:spcBef>
        <a:spcAft>
          <a:spcPct val="0"/>
        </a:spcAft>
        <a:defRPr sz="3600" b="1">
          <a:solidFill>
            <a:schemeClr val="tx1"/>
          </a:solidFill>
          <a:latin typeface="Calibri" pitchFamily="34" charset="0"/>
        </a:defRPr>
      </a:lvl6pPr>
      <a:lvl7pPr marL="914400" algn="ctr" rtl="0" fontAlgn="base">
        <a:spcBef>
          <a:spcPct val="0"/>
        </a:spcBef>
        <a:spcAft>
          <a:spcPct val="0"/>
        </a:spcAft>
        <a:defRPr sz="3600" b="1">
          <a:solidFill>
            <a:schemeClr val="tx1"/>
          </a:solidFill>
          <a:latin typeface="Calibri" pitchFamily="34" charset="0"/>
        </a:defRPr>
      </a:lvl7pPr>
      <a:lvl8pPr marL="1371600" algn="ctr" rtl="0" fontAlgn="base">
        <a:spcBef>
          <a:spcPct val="0"/>
        </a:spcBef>
        <a:spcAft>
          <a:spcPct val="0"/>
        </a:spcAft>
        <a:defRPr sz="3600" b="1">
          <a:solidFill>
            <a:schemeClr val="tx1"/>
          </a:solidFill>
          <a:latin typeface="Calibri" pitchFamily="34" charset="0"/>
        </a:defRPr>
      </a:lvl8pPr>
      <a:lvl9pPr marL="1828800" algn="ctr" rtl="0" fontAlgn="base">
        <a:spcBef>
          <a:spcPct val="0"/>
        </a:spcBef>
        <a:spcAft>
          <a:spcPct val="0"/>
        </a:spcAft>
        <a:defRPr sz="36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Wingdings" pitchFamily="2" charset="2"/>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SzPct val="50000"/>
        <a:buFont typeface="Wingdings" pitchFamily="2" charset="2"/>
        <a:buChar char="q"/>
        <a:defRPr sz="22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Wingdings" pitchFamily="2" charset="2"/>
        <a:buChar char="§"/>
        <a:defRPr sz="22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0" y="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9459" name="Text Placeholder 2"/>
          <p:cNvSpPr>
            <a:spLocks noGrp="1"/>
          </p:cNvSpPr>
          <p:nvPr>
            <p:ph type="body" idx="1"/>
          </p:nvPr>
        </p:nvSpPr>
        <p:spPr bwMode="auto">
          <a:xfrm>
            <a:off x="457200" y="1371600"/>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Date Placeholder 1"/>
          <p:cNvSpPr>
            <a:spLocks noGrp="1"/>
          </p:cNvSpPr>
          <p:nvPr>
            <p:ph type="dt" sz="half" idx="2"/>
          </p:nvPr>
        </p:nvSpPr>
        <p:spPr>
          <a:xfrm>
            <a:off x="457200" y="6340475"/>
            <a:ext cx="2133600" cy="365125"/>
          </a:xfrm>
          <a:prstGeom prst="rect">
            <a:avLst/>
          </a:prstGeom>
        </p:spPr>
        <p:txBody>
          <a:bodyPr anchor="ctr"/>
          <a:lstStyle>
            <a:lvl1pPr fontAlgn="auto">
              <a:spcBef>
                <a:spcPts val="0"/>
              </a:spcBef>
              <a:spcAft>
                <a:spcPts val="0"/>
              </a:spcAft>
              <a:defRPr sz="1200">
                <a:solidFill>
                  <a:prstClr val="black"/>
                </a:solidFill>
                <a:latin typeface="+mn-lt"/>
                <a:cs typeface="+mn-cs"/>
              </a:defRPr>
            </a:lvl1pPr>
          </a:lstStyle>
          <a:p>
            <a:pPr>
              <a:defRPr/>
            </a:pPr>
            <a:r>
              <a:rPr lang="en-US" dirty="0"/>
              <a:t>5/01/2015</a:t>
            </a:r>
          </a:p>
        </p:txBody>
      </p:sp>
      <p:sp>
        <p:nvSpPr>
          <p:cNvPr id="10" name="Footer Placeholder 2"/>
          <p:cNvSpPr>
            <a:spLocks noGrp="1"/>
          </p:cNvSpPr>
          <p:nvPr>
            <p:ph type="ftr" sz="quarter" idx="3"/>
          </p:nvPr>
        </p:nvSpPr>
        <p:spPr>
          <a:xfrm>
            <a:off x="2590800" y="6340475"/>
            <a:ext cx="3962400" cy="365125"/>
          </a:xfrm>
          <a:prstGeom prst="rect">
            <a:avLst/>
          </a:prstGeom>
        </p:spPr>
        <p:txBody>
          <a:bodyPr anchor="ctr"/>
          <a:lstStyle>
            <a:lvl1pPr algn="ctr" fontAlgn="auto">
              <a:spcBef>
                <a:spcPts val="0"/>
              </a:spcBef>
              <a:spcAft>
                <a:spcPts val="0"/>
              </a:spcAft>
              <a:defRPr sz="1200">
                <a:solidFill>
                  <a:prstClr val="black"/>
                </a:solidFill>
                <a:latin typeface="+mn-lt"/>
                <a:cs typeface="+mn-cs"/>
              </a:defRPr>
            </a:lvl1pPr>
          </a:lstStyle>
          <a:p>
            <a:pPr>
              <a:defRPr/>
            </a:pPr>
            <a:r>
              <a:rPr lang="en-US" dirty="0"/>
              <a:t>Coordination of Benefits</a:t>
            </a:r>
          </a:p>
        </p:txBody>
      </p:sp>
      <p:sp>
        <p:nvSpPr>
          <p:cNvPr id="11" name="Slide Number Placeholder 3"/>
          <p:cNvSpPr>
            <a:spLocks noGrp="1"/>
          </p:cNvSpPr>
          <p:nvPr>
            <p:ph type="sldNum" sz="quarter" idx="4"/>
          </p:nvPr>
        </p:nvSpPr>
        <p:spPr>
          <a:xfrm>
            <a:off x="6553200" y="6340475"/>
            <a:ext cx="2133600" cy="365125"/>
          </a:xfrm>
          <a:prstGeom prst="rect">
            <a:avLst/>
          </a:prstGeom>
        </p:spPr>
        <p:txBody>
          <a:bodyPr anchor="ctr"/>
          <a:lstStyle>
            <a:lvl1pPr algn="r" fontAlgn="auto">
              <a:spcBef>
                <a:spcPts val="0"/>
              </a:spcBef>
              <a:spcAft>
                <a:spcPts val="0"/>
              </a:spcAft>
              <a:defRPr sz="1200">
                <a:solidFill>
                  <a:prstClr val="black"/>
                </a:solidFill>
                <a:latin typeface="+mn-lt"/>
                <a:cs typeface="+mn-cs"/>
              </a:defRPr>
            </a:lvl1pPr>
          </a:lstStyle>
          <a:p>
            <a:pPr>
              <a:defRPr/>
            </a:pPr>
            <a:fld id="{7314B32D-9618-416E-8D1B-514E69CBDDB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Lst>
  <p:timing>
    <p:tnLst>
      <p:par>
        <p:cTn id="1" dur="indefinite" restart="never" nodeType="tmRoot"/>
      </p:par>
    </p:tnLst>
  </p:timing>
  <p:hf hdr="0"/>
  <p:txStyles>
    <p:titleStyle>
      <a:lvl1pPr algn="ctr" rtl="0" eaLnBrk="0" fontAlgn="base" hangingPunct="0">
        <a:spcBef>
          <a:spcPct val="0"/>
        </a:spcBef>
        <a:spcAft>
          <a:spcPct val="0"/>
        </a:spcAft>
        <a:defRPr sz="3600" b="1" kern="1200">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Calibri" pitchFamily="34" charset="0"/>
        </a:defRPr>
      </a:lvl2pPr>
      <a:lvl3pPr algn="ctr" rtl="0" eaLnBrk="0" fontAlgn="base" hangingPunct="0">
        <a:spcBef>
          <a:spcPct val="0"/>
        </a:spcBef>
        <a:spcAft>
          <a:spcPct val="0"/>
        </a:spcAft>
        <a:defRPr sz="3600" b="1">
          <a:solidFill>
            <a:schemeClr val="tx1"/>
          </a:solidFill>
          <a:latin typeface="Calibri" pitchFamily="34" charset="0"/>
        </a:defRPr>
      </a:lvl3pPr>
      <a:lvl4pPr algn="ctr" rtl="0" eaLnBrk="0" fontAlgn="base" hangingPunct="0">
        <a:spcBef>
          <a:spcPct val="0"/>
        </a:spcBef>
        <a:spcAft>
          <a:spcPct val="0"/>
        </a:spcAft>
        <a:defRPr sz="3600" b="1">
          <a:solidFill>
            <a:schemeClr val="tx1"/>
          </a:solidFill>
          <a:latin typeface="Calibri" pitchFamily="34" charset="0"/>
        </a:defRPr>
      </a:lvl4pPr>
      <a:lvl5pPr algn="ctr" rtl="0" eaLnBrk="0" fontAlgn="base" hangingPunct="0">
        <a:spcBef>
          <a:spcPct val="0"/>
        </a:spcBef>
        <a:spcAft>
          <a:spcPct val="0"/>
        </a:spcAft>
        <a:defRPr sz="3600" b="1">
          <a:solidFill>
            <a:schemeClr val="tx1"/>
          </a:solidFill>
          <a:latin typeface="Calibri" pitchFamily="34" charset="0"/>
        </a:defRPr>
      </a:lvl5pPr>
      <a:lvl6pPr marL="457200" algn="ctr" rtl="0" fontAlgn="base">
        <a:spcBef>
          <a:spcPct val="0"/>
        </a:spcBef>
        <a:spcAft>
          <a:spcPct val="0"/>
        </a:spcAft>
        <a:defRPr sz="3600" b="1">
          <a:solidFill>
            <a:schemeClr val="tx1"/>
          </a:solidFill>
          <a:latin typeface="Calibri" pitchFamily="34" charset="0"/>
        </a:defRPr>
      </a:lvl6pPr>
      <a:lvl7pPr marL="914400" algn="ctr" rtl="0" fontAlgn="base">
        <a:spcBef>
          <a:spcPct val="0"/>
        </a:spcBef>
        <a:spcAft>
          <a:spcPct val="0"/>
        </a:spcAft>
        <a:defRPr sz="3600" b="1">
          <a:solidFill>
            <a:schemeClr val="tx1"/>
          </a:solidFill>
          <a:latin typeface="Calibri" pitchFamily="34" charset="0"/>
        </a:defRPr>
      </a:lvl7pPr>
      <a:lvl8pPr marL="1371600" algn="ctr" rtl="0" fontAlgn="base">
        <a:spcBef>
          <a:spcPct val="0"/>
        </a:spcBef>
        <a:spcAft>
          <a:spcPct val="0"/>
        </a:spcAft>
        <a:defRPr sz="3600" b="1">
          <a:solidFill>
            <a:schemeClr val="tx1"/>
          </a:solidFill>
          <a:latin typeface="Calibri" pitchFamily="34" charset="0"/>
        </a:defRPr>
      </a:lvl8pPr>
      <a:lvl9pPr marL="1828800" algn="ctr" rtl="0" fontAlgn="base">
        <a:spcBef>
          <a:spcPct val="0"/>
        </a:spcBef>
        <a:spcAft>
          <a:spcPct val="0"/>
        </a:spcAft>
        <a:defRPr sz="3600" b="1">
          <a:solidFill>
            <a:schemeClr val="tx1"/>
          </a:solidFill>
          <a:latin typeface="Calibri" pitchFamily="34" charset="0"/>
        </a:defRPr>
      </a:lvl9pPr>
    </p:titleStyle>
    <p:bodyStyle>
      <a:lvl1pPr marL="365125" indent="-365125" algn="l" rtl="0" eaLnBrk="0" fontAlgn="base" hangingPunct="0">
        <a:spcBef>
          <a:spcPts val="600"/>
        </a:spcBef>
        <a:spcAft>
          <a:spcPct val="0"/>
        </a:spcAft>
        <a:buFont typeface="Wingdings" pitchFamily="2" charset="2"/>
        <a:buChar char="§"/>
        <a:defRPr sz="2800" kern="1200">
          <a:solidFill>
            <a:schemeClr val="tx1"/>
          </a:solidFill>
          <a:latin typeface="+mn-lt"/>
          <a:ea typeface="+mn-ea"/>
          <a:cs typeface="+mn-cs"/>
        </a:defRPr>
      </a:lvl1pPr>
      <a:lvl2pPr marL="730250" indent="-365125" algn="l" rtl="0" eaLnBrk="0" fontAlgn="base" hangingPunct="0">
        <a:spcBef>
          <a:spcPts val="600"/>
        </a:spcBef>
        <a:spcAft>
          <a:spcPct val="0"/>
        </a:spcAft>
        <a:buFont typeface="Arial" charset="0"/>
        <a:buChar char="•"/>
        <a:defRPr sz="2400" kern="1200">
          <a:solidFill>
            <a:schemeClr val="tx1"/>
          </a:solidFill>
          <a:latin typeface="+mn-lt"/>
          <a:ea typeface="+mn-ea"/>
          <a:cs typeface="+mn-cs"/>
        </a:defRPr>
      </a:lvl2pPr>
      <a:lvl3pPr marL="1096963" indent="-365125" algn="l" rtl="0" eaLnBrk="0" fontAlgn="base" hangingPunct="0">
        <a:spcBef>
          <a:spcPts val="600"/>
        </a:spcBef>
        <a:spcAft>
          <a:spcPct val="0"/>
        </a:spcAft>
        <a:buSzPct val="50000"/>
        <a:buFont typeface="Wingdings" pitchFamily="2" charset="2"/>
        <a:buChar char="q"/>
        <a:defRPr sz="2200" kern="1200">
          <a:solidFill>
            <a:schemeClr val="tx1"/>
          </a:solidFill>
          <a:latin typeface="+mn-lt"/>
          <a:ea typeface="+mn-ea"/>
          <a:cs typeface="+mn-cs"/>
        </a:defRPr>
      </a:lvl3pPr>
      <a:lvl4pPr marL="1462088" indent="-365125" algn="l" rtl="0" eaLnBrk="0" fontAlgn="base" hangingPunct="0">
        <a:spcBef>
          <a:spcPct val="20000"/>
        </a:spcBef>
        <a:spcAft>
          <a:spcPct val="0"/>
        </a:spcAft>
        <a:buSzPct val="50000"/>
        <a:buFont typeface="Courier New" pitchFamily="49" charset="0"/>
        <a:buChar char="o"/>
        <a:defRPr sz="2200" kern="1200">
          <a:solidFill>
            <a:schemeClr val="tx1"/>
          </a:solidFill>
          <a:latin typeface="+mn-lt"/>
          <a:ea typeface="+mn-ea"/>
          <a:cs typeface="+mn-cs"/>
        </a:defRPr>
      </a:lvl4pPr>
      <a:lvl5pPr marL="1828800" indent="-365125" algn="l" rtl="0" eaLnBrk="0" fontAlgn="base" hangingPunct="0">
        <a:spcBef>
          <a:spcPts val="600"/>
        </a:spcBef>
        <a:spcAft>
          <a:spcPct val="0"/>
        </a:spcAft>
        <a:buSzPct val="50000"/>
        <a:buFont typeface="Calibri" pitchFamily="34"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socialsecurity.gov/"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ocialsecurity.gov/disabilityfacts/"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3" Type="http://schemas.openxmlformats.org/officeDocument/2006/relationships/hyperlink" Target="http://www.medicare.gov/" TargetMode="External"/><Relationship Id="rId7" Type="http://schemas.openxmlformats.org/officeDocument/2006/relationships/hyperlink" Target="http://productordering.com.hhs.gov/" TargetMode="External"/><Relationship Id="rId2" Type="http://schemas.openxmlformats.org/officeDocument/2006/relationships/notesSlide" Target="../notesSlides/notesSlide50.xml"/><Relationship Id="rId1" Type="http://schemas.openxmlformats.org/officeDocument/2006/relationships/slideLayout" Target="../slideLayouts/slideLayout12.xml"/><Relationship Id="rId6" Type="http://schemas.openxmlformats.org/officeDocument/2006/relationships/hyperlink" Target="ssa.gov/redbook/" TargetMode="External"/><Relationship Id="rId5" Type="http://schemas.openxmlformats.org/officeDocument/2006/relationships/hyperlink" Target="http://www.disability.gov/" TargetMode="External"/><Relationship Id="rId4" Type="http://schemas.openxmlformats.org/officeDocument/2006/relationships/hyperlink" Target="http://www.rrb.gov/"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http://www.cms.gov/Outreach-and-Education/Training/CMSNationalTrainingProgram/index.html" TargetMode="External"/><Relationship Id="rId2" Type="http://schemas.openxmlformats.org/officeDocument/2006/relationships/notesSlide" Target="../notesSlides/notesSlide51.xml"/><Relationship Id="rId1" Type="http://schemas.openxmlformats.org/officeDocument/2006/relationships/slideLayout" Target="../slideLayouts/slideLayout3.xml"/><Relationship Id="rId4" Type="http://schemas.openxmlformats.org/officeDocument/2006/relationships/hyperlink" Target="mailto:training@cms.hhs.gov"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5"/>
          <p:cNvSpPr>
            <a:spLocks noGrp="1"/>
          </p:cNvSpPr>
          <p:nvPr>
            <p:ph type="title"/>
          </p:nvPr>
        </p:nvSpPr>
        <p:spPr/>
        <p:txBody>
          <a:bodyPr/>
          <a:lstStyle/>
          <a:p>
            <a:pPr eaLnBrk="1" hangingPunct="1"/>
            <a:r>
              <a:rPr lang="es-AR" sz="3200" dirty="0" smtClean="0"/>
              <a:t>Programa Nacional de </a:t>
            </a:r>
            <a:br>
              <a:rPr lang="es-AR" sz="3200" dirty="0" smtClean="0"/>
            </a:br>
            <a:r>
              <a:rPr lang="es-AR" sz="3200" dirty="0" smtClean="0"/>
              <a:t>Capacitación 2015</a:t>
            </a:r>
            <a:endParaRPr lang="es-US" sz="3200" dirty="0" smtClean="0"/>
          </a:p>
        </p:txBody>
      </p:sp>
      <p:pic>
        <p:nvPicPr>
          <p:cNvPr id="23554" name="Picture 2" descr="Medicare 50th Anniversary icon"/>
          <p:cNvPicPr>
            <a:picLocks noChangeAspect="1" noChangeArrowheads="1"/>
          </p:cNvPicPr>
          <p:nvPr/>
        </p:nvPicPr>
        <p:blipFill>
          <a:blip r:embed="rId3"/>
          <a:srcRect/>
          <a:stretch>
            <a:fillRect/>
          </a:stretch>
        </p:blipFill>
        <p:spPr bwMode="auto">
          <a:xfrm>
            <a:off x="7772400" y="1190625"/>
            <a:ext cx="1030288" cy="1371600"/>
          </a:xfrm>
          <a:prstGeom prst="rect">
            <a:avLst/>
          </a:prstGeom>
          <a:noFill/>
          <a:ln w="9525">
            <a:noFill/>
            <a:miter lim="800000"/>
            <a:headEnd/>
            <a:tailEnd/>
          </a:ln>
        </p:spPr>
      </p:pic>
      <p:sp>
        <p:nvSpPr>
          <p:cNvPr id="23555" name="Subtitle 6"/>
          <p:cNvSpPr>
            <a:spLocks noGrp="1"/>
          </p:cNvSpPr>
          <p:nvPr>
            <p:ph type="body" sz="quarter" idx="10"/>
          </p:nvPr>
        </p:nvSpPr>
        <p:spPr>
          <a:xfrm>
            <a:off x="5411788" y="2897188"/>
            <a:ext cx="3609975" cy="2894012"/>
          </a:xfrm>
        </p:spPr>
        <p:txBody>
          <a:bodyPr/>
          <a:lstStyle/>
          <a:p>
            <a:pPr eaLnBrk="1" hangingPunct="1"/>
            <a:r>
              <a:rPr lang="es-US" i="0" dirty="0" smtClean="0"/>
              <a:t>Módulo 13</a:t>
            </a:r>
          </a:p>
          <a:p>
            <a:pPr eaLnBrk="1" hangingPunct="1"/>
            <a:endParaRPr lang="es-US" sz="1800" i="0" dirty="0" smtClean="0"/>
          </a:p>
          <a:p>
            <a:pPr eaLnBrk="1" hangingPunct="1"/>
            <a:r>
              <a:rPr lang="es-US" i="0" dirty="0" smtClean="0"/>
              <a:t>Medicare y otros programas para personas con incapacidades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eaLnBrk="1" fontAlgn="auto" hangingPunct="1">
              <a:spcAft>
                <a:spcPts val="0"/>
              </a:spcAft>
              <a:defRPr/>
            </a:pPr>
            <a:r>
              <a:rPr lang="en-US" spc="-50" dirty="0" smtClean="0"/>
              <a:t>Calificación para el Seguro por</a:t>
            </a:r>
            <a:r>
              <a:rPr dirty="0"/>
              <a:t/>
            </a:r>
            <a:br>
              <a:rPr dirty="0"/>
            </a:br>
            <a:r>
              <a:rPr lang="en-US" spc="-50" dirty="0" smtClean="0"/>
              <a:t>Incapacidad del Seguro Social</a:t>
            </a:r>
            <a:endParaRPr lang="es-US" spc="-50" dirty="0"/>
          </a:p>
        </p:txBody>
      </p:sp>
      <p:sp>
        <p:nvSpPr>
          <p:cNvPr id="41986" name="Content Placeholder 2"/>
          <p:cNvSpPr>
            <a:spLocks noGrp="1"/>
          </p:cNvSpPr>
          <p:nvPr>
            <p:ph idx="1"/>
          </p:nvPr>
        </p:nvSpPr>
        <p:spPr>
          <a:xfrm>
            <a:off x="152400" y="1447800"/>
            <a:ext cx="8991600" cy="4754563"/>
          </a:xfrm>
        </p:spPr>
        <p:txBody>
          <a:bodyPr/>
          <a:lstStyle/>
          <a:p>
            <a:pPr eaLnBrk="1" hangingPunct="1">
              <a:lnSpc>
                <a:spcPct val="90000"/>
              </a:lnSpc>
            </a:pPr>
            <a:r>
              <a:rPr lang="es-AR" sz="3000" dirty="0" smtClean="0"/>
              <a:t>Usted debe superar 2 pruebas de ingresos diferentes</a:t>
            </a:r>
          </a:p>
          <a:p>
            <a:pPr marL="639763" lvl="1" eaLnBrk="1" hangingPunct="1">
              <a:lnSpc>
                <a:spcPct val="90000"/>
              </a:lnSpc>
            </a:pPr>
            <a:r>
              <a:rPr lang="es-AR" sz="2600" dirty="0" smtClean="0"/>
              <a:t>La prueba del "trabajo reciente" basada en su edad al momento en que adquirió la incapacidad</a:t>
            </a:r>
          </a:p>
          <a:p>
            <a:pPr marL="639763" lvl="1" eaLnBrk="1" hangingPunct="1">
              <a:lnSpc>
                <a:spcPct val="90000"/>
              </a:lnSpc>
            </a:pPr>
            <a:r>
              <a:rPr lang="es-AR" sz="2600" dirty="0" smtClean="0"/>
              <a:t>La prueba de la "duración del trabajo" para demostrar que usted trabajó el tiempo suficiente con el Seguro Social </a:t>
            </a:r>
          </a:p>
          <a:p>
            <a:pPr eaLnBrk="1" hangingPunct="1">
              <a:lnSpc>
                <a:spcPct val="90000"/>
              </a:lnSpc>
            </a:pPr>
            <a:r>
              <a:rPr lang="es-AR" sz="3000" dirty="0" smtClean="0"/>
              <a:t>Las pruebas se basan en cuántos créditos ha ganado</a:t>
            </a:r>
          </a:p>
          <a:p>
            <a:pPr marL="639763" lvl="1" eaLnBrk="1" hangingPunct="1">
              <a:lnSpc>
                <a:spcPct val="90000"/>
              </a:lnSpc>
            </a:pPr>
            <a:r>
              <a:rPr lang="es-AR" sz="2600" dirty="0" smtClean="0"/>
              <a:t>También se denominan créditos laborales o trimestres de cobertura</a:t>
            </a:r>
            <a:endParaRPr lang="es-US" sz="2600" dirty="0" smtClean="0"/>
          </a:p>
          <a:p>
            <a:pPr marL="639763" lvl="1" eaLnBrk="1" hangingPunct="1">
              <a:lnSpc>
                <a:spcPct val="90000"/>
              </a:lnSpc>
            </a:pPr>
            <a:r>
              <a:rPr lang="es-AR" sz="2600" dirty="0" smtClean="0"/>
              <a:t>En 2016, obtiene 1 crédito por cada $1,260 de ingresos </a:t>
            </a:r>
          </a:p>
          <a:p>
            <a:pPr marL="914400" lvl="2" indent="-273050" eaLnBrk="1" hangingPunct="1">
              <a:lnSpc>
                <a:spcPct val="90000"/>
              </a:lnSpc>
            </a:pPr>
            <a:r>
              <a:rPr lang="es-AR" sz="2600" dirty="0" smtClean="0"/>
              <a:t>Hasta un máximo de 4 créditos por año</a:t>
            </a:r>
          </a:p>
          <a:p>
            <a:pPr eaLnBrk="1" hangingPunct="1">
              <a:lnSpc>
                <a:spcPct val="90000"/>
              </a:lnSpc>
            </a:pPr>
            <a:endParaRPr lang="es-US" sz="2600" dirty="0" smtClean="0"/>
          </a:p>
        </p:txBody>
      </p:sp>
      <p:sp>
        <p:nvSpPr>
          <p:cNvPr id="41987"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41988" name="Footer Placeholder 4"/>
          <p:cNvSpPr>
            <a:spLocks noGrp="1"/>
          </p:cNvSpPr>
          <p:nvPr>
            <p:ph type="ftr" sz="quarter" idx="11"/>
          </p:nvPr>
        </p:nvSpPr>
        <p:spPr bwMode="auto">
          <a:xfrm>
            <a:off x="2590800" y="6340475"/>
            <a:ext cx="41148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41989"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29A512E2-1ECA-42A6-86C4-85C891E25C2B}" type="slidenum">
              <a:rPr lang="en-US">
                <a:solidFill>
                  <a:srgbClr val="000000"/>
                </a:solidFill>
                <a:cs typeface="Arial" charset="0"/>
              </a:rPr>
              <a:pPr fontAlgn="base">
                <a:spcBef>
                  <a:spcPct val="0"/>
                </a:spcBef>
                <a:spcAft>
                  <a:spcPct val="0"/>
                </a:spcAft>
                <a:defRPr/>
              </a:pPr>
              <a:t>10</a:t>
            </a:fld>
            <a:endParaRPr lang="es-US" dirty="0">
              <a:solidFill>
                <a:srgbClr val="000000"/>
              </a:solidFill>
              <a:cs typeface="Arial" charset="0"/>
            </a:endParaRPr>
          </a:p>
        </p:txBody>
      </p:sp>
    </p:spTree>
  </p:cSld>
  <p:clrMapOvr>
    <a:masterClrMapping/>
  </p:clrMapOvr>
  <p:transition advTm="219"/>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0" y="0"/>
            <a:ext cx="9144000" cy="1143000"/>
          </a:xfrm>
        </p:spPr>
        <p:txBody>
          <a:bodyPr/>
          <a:lstStyle/>
          <a:p>
            <a:pPr eaLnBrk="1" hangingPunct="1"/>
            <a:r>
              <a:rPr lang="es-AR" dirty="0" smtClean="0"/>
              <a:t>Prueba del "trabajo reciente" para</a:t>
            </a:r>
            <a:br>
              <a:rPr lang="es-AR" dirty="0" smtClean="0"/>
            </a:br>
            <a:r>
              <a:rPr lang="es-AR" dirty="0" smtClean="0"/>
              <a:t>el Seguro por Incapacidad del Seguro Social</a:t>
            </a:r>
            <a:endParaRPr lang="es-US" dirty="0" smtClean="0"/>
          </a:p>
        </p:txBody>
      </p:sp>
      <p:graphicFrame>
        <p:nvGraphicFramePr>
          <p:cNvPr id="8" name="Content Placeholder 7" descr="Table that shows the rule for how much work you need for the &quot;recent work&quot; test based on your age when the disability began.&#10;&#10;Details are included in the speakers' notes."/>
          <p:cNvGraphicFramePr>
            <a:graphicFrameLocks noGrp="1"/>
          </p:cNvGraphicFramePr>
          <p:nvPr>
            <p:ph idx="1"/>
            <p:extLst>
              <p:ext uri="{D42A27DB-BD31-4B8C-83A1-F6EECF244321}">
                <p14:modId xmlns:p14="http://schemas.microsoft.com/office/powerpoint/2010/main" val="3842068750"/>
              </p:ext>
            </p:extLst>
          </p:nvPr>
        </p:nvGraphicFramePr>
        <p:xfrm>
          <a:off x="152400" y="1295400"/>
          <a:ext cx="8763000" cy="4876800"/>
        </p:xfrm>
        <a:graphic>
          <a:graphicData uri="http://schemas.openxmlformats.org/drawingml/2006/table">
            <a:tbl>
              <a:tblPr firstRow="1" bandRow="1">
                <a:tableStyleId>{5C22544A-7EE6-4342-B048-85BDC9FD1C3A}</a:tableStyleId>
              </a:tblPr>
              <a:tblGrid>
                <a:gridCol w="4138083"/>
                <a:gridCol w="4624917"/>
              </a:tblGrid>
              <a:tr h="370840">
                <a:tc>
                  <a:txBody>
                    <a:bodyPr/>
                    <a:lstStyle/>
                    <a:p>
                      <a:r>
                        <a:rPr lang="en-US" sz="2800" dirty="0" smtClean="0"/>
                        <a:t>Si adquiere una incapacidad...</a:t>
                      </a:r>
                      <a:endParaRPr lang="es-US" sz="2800" dirty="0"/>
                    </a:p>
                  </a:txBody>
                  <a:tcPr/>
                </a:tc>
                <a:tc>
                  <a:txBody>
                    <a:bodyPr/>
                    <a:lstStyle/>
                    <a:p>
                      <a:r>
                        <a:rPr lang="en-US" sz="2800" dirty="0" smtClean="0"/>
                        <a:t>En general necesitará...</a:t>
                      </a:r>
                      <a:endParaRPr lang="es-US" sz="2800" dirty="0"/>
                    </a:p>
                  </a:txBody>
                  <a:tcPr/>
                </a:tc>
              </a:tr>
              <a:tr h="370840">
                <a:tc>
                  <a:txBody>
                    <a:bodyPr/>
                    <a:lstStyle/>
                    <a:p>
                      <a:r>
                        <a:rPr lang="es-US" sz="2600" noProof="0" dirty="0" smtClean="0"/>
                        <a:t>Antes de los 24</a:t>
                      </a:r>
                      <a:endParaRPr lang="es-US" sz="2600" noProof="0" dirty="0"/>
                    </a:p>
                  </a:txBody>
                  <a:tcPr/>
                </a:tc>
                <a:tc>
                  <a:txBody>
                    <a:bodyPr/>
                    <a:lstStyle/>
                    <a:p>
                      <a:r>
                        <a:rPr lang="es-US" sz="2400" noProof="0" dirty="0" smtClean="0"/>
                        <a:t>1½ año de trabajo (6 créditos) en los 3 años anteriores a su incapacidad</a:t>
                      </a:r>
                      <a:endParaRPr lang="es-US" sz="2400" noProof="0" dirty="0"/>
                    </a:p>
                  </a:txBody>
                  <a:tcPr/>
                </a:tc>
              </a:tr>
              <a:tr h="370840">
                <a:tc>
                  <a:txBody>
                    <a:bodyPr/>
                    <a:lstStyle/>
                    <a:p>
                      <a:r>
                        <a:rPr lang="es-US" sz="2600" noProof="0" dirty="0" smtClean="0"/>
                        <a:t>Entre los 24 y los 30</a:t>
                      </a:r>
                      <a:endParaRPr lang="es-US" sz="2600" noProof="0" dirty="0"/>
                    </a:p>
                  </a:txBody>
                  <a:tcPr/>
                </a:tc>
                <a:tc>
                  <a:txBody>
                    <a:bodyPr/>
                    <a:lstStyle/>
                    <a:p>
                      <a:r>
                        <a:rPr lang="es-US" sz="2400" noProof="0" dirty="0" smtClean="0"/>
                        <a:t>Créditos suficientes por la mitad del tiempo transcurrido entre los 21 y la edad en la que adquirió la incapacidad</a:t>
                      </a:r>
                      <a:endParaRPr lang="es-US" sz="2400" noProof="0" dirty="0"/>
                    </a:p>
                  </a:txBody>
                  <a:tcPr/>
                </a:tc>
              </a:tr>
              <a:tr h="370840">
                <a:tc>
                  <a:txBody>
                    <a:bodyPr/>
                    <a:lstStyle/>
                    <a:p>
                      <a:r>
                        <a:rPr lang="es-US" sz="2600" noProof="0" dirty="0" smtClean="0"/>
                        <a:t>Cuando tiene 31 años o más</a:t>
                      </a:r>
                      <a:endParaRPr lang="es-US" sz="2600" noProof="0" dirty="0"/>
                    </a:p>
                  </a:txBody>
                  <a:tcPr/>
                </a:tc>
                <a:tc>
                  <a:txBody>
                    <a:bodyPr/>
                    <a:lstStyle/>
                    <a:p>
                      <a:r>
                        <a:rPr lang="es-US" sz="2400" noProof="0" dirty="0" smtClean="0"/>
                        <a:t>Por lo menos 20 créditos en los 10 años inmediatamente anteriores a adquirir la incapacidad</a:t>
                      </a:r>
                      <a:endParaRPr lang="es-US" sz="2400" noProof="0" dirty="0"/>
                    </a:p>
                  </a:txBody>
                  <a:tcPr/>
                </a:tc>
              </a:tr>
            </a:tbl>
          </a:graphicData>
        </a:graphic>
      </p:graphicFrame>
      <p:sp>
        <p:nvSpPr>
          <p:cNvPr id="44051"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44052"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44053"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33D977-49CB-4BF8-8C52-2E49C0026E79}" type="slidenum">
              <a:rPr lang="en-US">
                <a:solidFill>
                  <a:srgbClr val="000000"/>
                </a:solidFill>
                <a:cs typeface="Arial" charset="0"/>
              </a:rPr>
              <a:pPr fontAlgn="base">
                <a:spcBef>
                  <a:spcPct val="0"/>
                </a:spcBef>
                <a:spcAft>
                  <a:spcPct val="0"/>
                </a:spcAft>
                <a:defRPr/>
              </a:pPr>
              <a:t>11</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0" y="0"/>
            <a:ext cx="9144000" cy="1143000"/>
          </a:xfrm>
        </p:spPr>
        <p:txBody>
          <a:bodyPr/>
          <a:lstStyle/>
          <a:p>
            <a:pPr eaLnBrk="1" hangingPunct="1"/>
            <a:r>
              <a:rPr lang="es-AR" dirty="0" smtClean="0"/>
              <a:t>Prueba de "duración del trabajo" para</a:t>
            </a:r>
            <a:br>
              <a:rPr lang="es-AR" dirty="0" smtClean="0"/>
            </a:br>
            <a:r>
              <a:rPr lang="es-AR" dirty="0" smtClean="0"/>
              <a:t>el Seguro por Incapacidad del Seguro Social</a:t>
            </a:r>
            <a:endParaRPr lang="es-US" dirty="0" smtClean="0"/>
          </a:p>
        </p:txBody>
      </p:sp>
      <p:graphicFrame>
        <p:nvGraphicFramePr>
          <p:cNvPr id="46122" name="Group 42" descr="Tabla que muestra la duración del límite de trabajo para el Seguro por Incapacidad del Seguro social.&#10;&#10;Si queda incapacitado antes de los 28, en general necesita 1.5 años de trabajo.&#10;&#10;Si queda incapacitado antes de los 30, en general necesita 2 años de trabajo.&#10;&#10;Si queda incapacitado antes de los 34, en general necesita 3 años de trabajo.&#10;&#10;Si queda incapacitado antes de los 38, en general necesita 4 años de trabajo.&#10;&#10;Si queda incapacitado antes de los 42, en general necesita 5 años de trabajo.&#10;&#10;Si queda incapacitado antes de los 46, en general necesita 6 años de trabajo.&#10;&#10;Si queda incapacitado antes de los 50, en general necesita 7 años de trabajo.&#10;&#10;Si queda incapacitado antes de los 54, en general necesita 8 años de trabajo.&#10;&#10;Si queda incapacitado antes de los 58, en general necesita 9 años de trabajo." title="Duración del límite de trabajo para el Seguro por Incapacidad del Seguro social"/>
          <p:cNvGraphicFramePr>
            <a:graphicFrameLocks noGrp="1"/>
          </p:cNvGraphicFramePr>
          <p:nvPr>
            <p:ph idx="1"/>
            <p:extLst>
              <p:ext uri="{D42A27DB-BD31-4B8C-83A1-F6EECF244321}">
                <p14:modId xmlns:p14="http://schemas.microsoft.com/office/powerpoint/2010/main" val="155339596"/>
              </p:ext>
            </p:extLst>
          </p:nvPr>
        </p:nvGraphicFramePr>
        <p:xfrm>
          <a:off x="228600" y="1447800"/>
          <a:ext cx="8610600" cy="4511040"/>
        </p:xfrm>
        <a:graphic>
          <a:graphicData uri="http://schemas.openxmlformats.org/drawingml/2006/table">
            <a:tbl>
              <a:tblPr firstRow="1"/>
              <a:tblGrid>
                <a:gridCol w="4067175"/>
                <a:gridCol w="4543425"/>
              </a:tblGrid>
              <a:tr h="762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cs typeface="Arial" charset="0"/>
                        </a:rPr>
                        <a:t>Si adquiere una incapacidad...</a:t>
                      </a:r>
                      <a:endParaRPr kumimoji="0" lang="es-US" sz="2800" b="1" i="0" u="none" strike="noStrike" cap="none" normalizeH="0" baseline="0" dirty="0" smtClean="0">
                        <a:ln>
                          <a:noFill/>
                        </a:ln>
                        <a:solidFill>
                          <a:srgbClr val="FFFFFF"/>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cs typeface="Arial" charset="0"/>
                        </a:rPr>
                        <a:t>En general necesitará... </a:t>
                      </a:r>
                      <a:endParaRPr kumimoji="0" lang="es-US" sz="2800" b="1" i="0" u="none" strike="noStrike" cap="none" normalizeH="0" baseline="0" dirty="0" smtClean="0">
                        <a:ln>
                          <a:noFill/>
                        </a:ln>
                        <a:solidFill>
                          <a:srgbClr val="FFFFFF"/>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9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Antes de los 28</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1.5 años de trabajo</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7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30</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2 años</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9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34</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3 años</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7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38</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4 años</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7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42</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5 años</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9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46</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6 años</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7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50 </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7 años</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9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54</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8 años</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7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58</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S" sz="2000" b="0" i="0" u="none" strike="noStrike" cap="none" normalizeH="0" baseline="0" noProof="0" dirty="0" smtClean="0">
                          <a:ln>
                            <a:noFill/>
                          </a:ln>
                          <a:solidFill>
                            <a:srgbClr val="000000"/>
                          </a:solidFill>
                          <a:effectLst/>
                          <a:latin typeface="Calibri" pitchFamily="34" charset="0"/>
                          <a:cs typeface="Arial" charset="0"/>
                        </a:rPr>
                        <a:t>9 años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46117" name="TextBox 2"/>
          <p:cNvSpPr txBox="1">
            <a:spLocks noChangeArrowheads="1"/>
          </p:cNvSpPr>
          <p:nvPr/>
        </p:nvSpPr>
        <p:spPr bwMode="auto">
          <a:xfrm>
            <a:off x="469605" y="5988050"/>
            <a:ext cx="8305800" cy="488950"/>
          </a:xfrm>
          <a:prstGeom prst="rect">
            <a:avLst/>
          </a:prstGeom>
          <a:noFill/>
          <a:ln w="9525">
            <a:noFill/>
            <a:miter lim="800000"/>
            <a:headEnd/>
            <a:tailEnd/>
          </a:ln>
        </p:spPr>
        <p:txBody>
          <a:bodyPr wrap="square">
            <a:spAutoFit/>
          </a:bodyPr>
          <a:lstStyle/>
          <a:p>
            <a:pPr>
              <a:lnSpc>
                <a:spcPct val="80000"/>
              </a:lnSpc>
            </a:pPr>
            <a:r>
              <a:rPr lang="es-AR" sz="1600" dirty="0">
                <a:latin typeface="Calibri" pitchFamily="34" charset="0"/>
              </a:rPr>
              <a:t>*Esta tabla no abarca todas las situaciones. </a:t>
            </a:r>
            <a:r>
              <a:rPr lang="es-AR" sz="1600" dirty="0" smtClean="0">
                <a:latin typeface="Calibri" pitchFamily="34" charset="0"/>
              </a:rPr>
              <a:t/>
            </a:r>
            <a:br>
              <a:rPr lang="es-AR" sz="1600" dirty="0" smtClean="0">
                <a:latin typeface="Calibri" pitchFamily="34" charset="0"/>
              </a:rPr>
            </a:br>
            <a:r>
              <a:rPr lang="es-AR" sz="1600" dirty="0" smtClean="0">
                <a:latin typeface="Calibri" pitchFamily="34" charset="0"/>
              </a:rPr>
              <a:t>  Estos </a:t>
            </a:r>
            <a:r>
              <a:rPr lang="es-AR" sz="1600" dirty="0">
                <a:latin typeface="Calibri" pitchFamily="34" charset="0"/>
              </a:rPr>
              <a:t>son ejemplos de la cantidad de trabajo necesaria para la prueba. </a:t>
            </a:r>
            <a:endParaRPr lang="es-US" sz="1600" dirty="0">
              <a:latin typeface="Calibri" pitchFamily="34" charset="0"/>
            </a:endParaRPr>
          </a:p>
        </p:txBody>
      </p:sp>
      <p:sp>
        <p:nvSpPr>
          <p:cNvPr id="46118"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46119"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46120" name="Slide Number Placeholder 5"/>
          <p:cNvSpPr>
            <a:spLocks noGrp="1"/>
          </p:cNvSpPr>
          <p:nvPr>
            <p:ph type="sldNum" sz="quarter" idx="12"/>
          </p:nvPr>
        </p:nvSpPr>
        <p:spPr bwMode="auto">
          <a:xfrm>
            <a:off x="6477000" y="6324600"/>
            <a:ext cx="21336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fld id="{6A88834B-5554-4869-8171-CC0C28C643A0}" type="slidenum">
              <a:rPr lang="en-US">
                <a:solidFill>
                  <a:srgbClr val="000000"/>
                </a:solidFill>
                <a:cs typeface="Arial" charset="0"/>
              </a:rPr>
              <a:pPr fontAlgn="base">
                <a:spcBef>
                  <a:spcPct val="0"/>
                </a:spcBef>
                <a:spcAft>
                  <a:spcPct val="0"/>
                </a:spcAft>
                <a:defRPr/>
              </a:pPr>
              <a:t>12</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0" y="0"/>
            <a:ext cx="9144000" cy="1143000"/>
          </a:xfrm>
        </p:spPr>
        <p:txBody>
          <a:bodyPr/>
          <a:lstStyle/>
          <a:p>
            <a:pPr eaLnBrk="1" hangingPunct="1"/>
            <a:r>
              <a:rPr lang="es-AR" dirty="0" smtClean="0"/>
              <a:t>Período de Espera para el Seguro por</a:t>
            </a:r>
            <a:br>
              <a:rPr lang="es-AR" dirty="0" smtClean="0"/>
            </a:br>
            <a:r>
              <a:rPr lang="es-AR" dirty="0" smtClean="0"/>
              <a:t>Incapacidad del Seguro Social (SSDI)</a:t>
            </a:r>
            <a:endParaRPr lang="es-US" dirty="0" smtClean="0"/>
          </a:p>
        </p:txBody>
      </p:sp>
      <p:sp>
        <p:nvSpPr>
          <p:cNvPr id="3" name="Content Placeholder 2"/>
          <p:cNvSpPr>
            <a:spLocks noGrp="1"/>
          </p:cNvSpPr>
          <p:nvPr>
            <p:ph idx="1"/>
          </p:nvPr>
        </p:nvSpPr>
        <p:spPr>
          <a:xfrm>
            <a:off x="136525" y="1371600"/>
            <a:ext cx="8839200" cy="4754563"/>
          </a:xfrm>
        </p:spPr>
        <p:txBody>
          <a:bodyPr rtlCol="0">
            <a:normAutofit/>
          </a:bodyPr>
          <a:lstStyle/>
          <a:p>
            <a:pPr eaLnBrk="1" fontAlgn="auto" hangingPunct="1">
              <a:spcAft>
                <a:spcPts val="0"/>
              </a:spcAft>
              <a:defRPr/>
            </a:pPr>
            <a:r>
              <a:rPr dirty="0" smtClean="0"/>
              <a:t>Existe un período de espera de 5 meses desde el momento en que comenzó la incapacidad hasta el inicio de los beneficios SSDI</a:t>
            </a:r>
          </a:p>
          <a:p>
            <a:pPr marL="640080" lvl="1" indent="-274320" eaLnBrk="1" fontAlgn="auto" hangingPunct="1">
              <a:spcAft>
                <a:spcPts val="0"/>
              </a:spcAft>
              <a:buFont typeface="Arial" pitchFamily="34" charset="0"/>
              <a:buChar char="•"/>
              <a:defRPr/>
            </a:pPr>
            <a:r>
              <a:rPr dirty="0" smtClean="0"/>
              <a:t>Salvo las personas elegibles para beneficios de incapacidad en la niñez </a:t>
            </a:r>
          </a:p>
          <a:p>
            <a:pPr marL="640080" indent="-274320" eaLnBrk="1" fontAlgn="auto" hangingPunct="1">
              <a:spcAft>
                <a:spcPts val="0"/>
              </a:spcAft>
              <a:buFont typeface="Wingdings" pitchFamily="2" charset="2"/>
              <a:buNone/>
              <a:defRPr/>
            </a:pPr>
            <a:r>
              <a:rPr lang="en-US" dirty="0" smtClean="0"/>
              <a:t>		</a:t>
            </a:r>
            <a:r>
              <a:rPr dirty="0" smtClean="0"/>
              <a:t>Y</a:t>
            </a:r>
          </a:p>
          <a:p>
            <a:pPr marL="640080" lvl="1" indent="-274320" eaLnBrk="1" fontAlgn="auto" hangingPunct="1">
              <a:spcAft>
                <a:spcPts val="0"/>
              </a:spcAft>
              <a:buFont typeface="Arial" pitchFamily="34" charset="0"/>
              <a:buChar char="•"/>
              <a:defRPr/>
            </a:pPr>
            <a:r>
              <a:rPr dirty="0" smtClean="0"/>
              <a:t>Algunas personas que han calificado anteriormente para recibir beneficios por incapacidad (en los últimos 5 años)</a:t>
            </a:r>
          </a:p>
          <a:p>
            <a:pPr eaLnBrk="1" fontAlgn="auto" hangingPunct="1">
              <a:spcAft>
                <a:spcPts val="0"/>
              </a:spcAft>
              <a:defRPr/>
            </a:pPr>
            <a:endParaRPr lang="es-US" spc="-60" dirty="0"/>
          </a:p>
        </p:txBody>
      </p:sp>
      <p:sp>
        <p:nvSpPr>
          <p:cNvPr id="48131"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48132"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48133"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B0E86D-021A-49A5-9C16-412724A3FAC1}" type="slidenum">
              <a:rPr lang="en-US">
                <a:solidFill>
                  <a:srgbClr val="000000"/>
                </a:solidFill>
                <a:cs typeface="Arial" charset="0"/>
              </a:rPr>
              <a:pPr fontAlgn="base">
                <a:spcBef>
                  <a:spcPct val="0"/>
                </a:spcBef>
                <a:spcAft>
                  <a:spcPct val="0"/>
                </a:spcAft>
                <a:defRPr/>
              </a:pPr>
              <a:t>13</a:t>
            </a:fld>
            <a:endParaRPr lang="es-US" dirty="0">
              <a:solidFill>
                <a:srgbClr val="000000"/>
              </a:solidFill>
              <a:cs typeface="Arial" charset="0"/>
            </a:endParaRPr>
          </a:p>
        </p:txBody>
      </p:sp>
    </p:spTree>
  </p:cSld>
  <p:clrMapOvr>
    <a:masterClrMapping/>
  </p:clrMapOvr>
  <p:transition advTm="187"/>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2"/>
          <p:cNvSpPr>
            <a:spLocks noGrp="1"/>
          </p:cNvSpPr>
          <p:nvPr>
            <p:ph type="title"/>
          </p:nvPr>
        </p:nvSpPr>
        <p:spPr>
          <a:xfrm>
            <a:off x="0" y="0"/>
            <a:ext cx="9144000" cy="1143000"/>
          </a:xfrm>
        </p:spPr>
        <p:txBody>
          <a:bodyPr/>
          <a:lstStyle/>
          <a:p>
            <a:pPr eaLnBrk="1" hangingPunct="1"/>
            <a:r>
              <a:rPr lang="es-AR" dirty="0" smtClean="0"/>
              <a:t>Seguridad de Ingreso Suplementario (SSI)</a:t>
            </a:r>
            <a:endParaRPr lang="es-US" dirty="0" smtClean="0"/>
          </a:p>
        </p:txBody>
      </p:sp>
      <p:sp>
        <p:nvSpPr>
          <p:cNvPr id="50178" name="Content Placeholder 1"/>
          <p:cNvSpPr>
            <a:spLocks noGrp="1"/>
          </p:cNvSpPr>
          <p:nvPr>
            <p:ph idx="1"/>
          </p:nvPr>
        </p:nvSpPr>
        <p:spPr>
          <a:xfrm>
            <a:off x="457200" y="1379537"/>
            <a:ext cx="8229600" cy="5113337"/>
          </a:xfrm>
        </p:spPr>
        <p:txBody>
          <a:bodyPr>
            <a:normAutofit lnSpcReduction="10000"/>
          </a:bodyPr>
          <a:lstStyle/>
          <a:p>
            <a:pPr eaLnBrk="1" hangingPunct="1">
              <a:lnSpc>
                <a:spcPct val="90000"/>
              </a:lnSpc>
            </a:pPr>
            <a:r>
              <a:rPr lang="es-AR" sz="2800" dirty="0" smtClean="0"/>
              <a:t>Programa federal basado en las necesidades</a:t>
            </a:r>
          </a:p>
          <a:p>
            <a:pPr marL="639763" lvl="1" eaLnBrk="1" hangingPunct="1">
              <a:lnSpc>
                <a:spcPct val="90000"/>
              </a:lnSpc>
            </a:pPr>
            <a:r>
              <a:rPr lang="es-AR" sz="2400" dirty="0" smtClean="0"/>
              <a:t>Presta beneficios monetarios a ciertas personas incapacitadas con ingresos y recursos limitados</a:t>
            </a:r>
          </a:p>
          <a:p>
            <a:pPr marL="639763" lvl="1" eaLnBrk="1" hangingPunct="1">
              <a:lnSpc>
                <a:spcPct val="90000"/>
              </a:lnSpc>
            </a:pPr>
            <a:r>
              <a:rPr lang="es-AR" sz="2400" dirty="0" smtClean="0"/>
              <a:t>Sin necesidad de créditos laborales para calificar</a:t>
            </a:r>
          </a:p>
          <a:p>
            <a:pPr marL="639763" lvl="1" eaLnBrk="1" hangingPunct="1">
              <a:lnSpc>
                <a:spcPct val="90000"/>
              </a:lnSpc>
            </a:pPr>
            <a:r>
              <a:rPr lang="es-US" sz="2400" dirty="0" smtClean="0"/>
              <a:t>Si es elegible, es posible que también califique para Medicaid en la mayoría de los estados</a:t>
            </a:r>
          </a:p>
          <a:p>
            <a:pPr eaLnBrk="1" hangingPunct="1">
              <a:lnSpc>
                <a:spcPct val="90000"/>
              </a:lnSpc>
            </a:pPr>
            <a:r>
              <a:rPr lang="es-US" sz="2800" dirty="0" smtClean="0"/>
              <a:t>La cantidad básica de SSI es la misma en toda </a:t>
            </a:r>
            <a:br>
              <a:rPr lang="es-US" sz="2800" dirty="0" smtClean="0"/>
            </a:br>
            <a:r>
              <a:rPr lang="es-US" sz="2800" dirty="0" smtClean="0"/>
              <a:t>la nación</a:t>
            </a:r>
          </a:p>
          <a:p>
            <a:pPr marL="639763" lvl="1" eaLnBrk="1" hangingPunct="1">
              <a:lnSpc>
                <a:spcPct val="90000"/>
              </a:lnSpc>
            </a:pPr>
            <a:r>
              <a:rPr lang="es-US" sz="2400" dirty="0" smtClean="0"/>
              <a:t>La cantidad se reduce al restar los ingresos contables</a:t>
            </a:r>
          </a:p>
          <a:p>
            <a:pPr marL="639763" lvl="1" eaLnBrk="1" hangingPunct="1">
              <a:lnSpc>
                <a:spcPct val="90000"/>
              </a:lnSpc>
            </a:pPr>
            <a:r>
              <a:rPr lang="es-AR" sz="2400" dirty="0" smtClean="0"/>
              <a:t>Algunos estados añaden dinero al beneficio básico</a:t>
            </a:r>
          </a:p>
          <a:p>
            <a:pPr marL="639763" lvl="1" eaLnBrk="1" hangingPunct="1">
              <a:lnSpc>
                <a:spcPct val="90000"/>
              </a:lnSpc>
            </a:pPr>
            <a:r>
              <a:rPr lang="es-AR" sz="2400" dirty="0" smtClean="0"/>
              <a:t>En 2016, $733 para una persona elegible</a:t>
            </a:r>
          </a:p>
          <a:p>
            <a:pPr marL="1039813" lvl="2" eaLnBrk="1" hangingPunct="1">
              <a:lnSpc>
                <a:spcPct val="90000"/>
              </a:lnSpc>
            </a:pPr>
            <a:r>
              <a:rPr lang="es-AR" sz="2400" dirty="0" smtClean="0"/>
              <a:t>$1,100 para una persona elegible con cónyuge elegible</a:t>
            </a:r>
          </a:p>
          <a:p>
            <a:pPr eaLnBrk="1" hangingPunct="1">
              <a:lnSpc>
                <a:spcPct val="90000"/>
              </a:lnSpc>
            </a:pPr>
            <a:r>
              <a:rPr lang="es-AR" sz="2800" dirty="0" smtClean="0"/>
              <a:t>Puede calificar tanto para pagos de SSI como de SSDI</a:t>
            </a:r>
            <a:endParaRPr lang="es-US" sz="2800" dirty="0" smtClean="0"/>
          </a:p>
        </p:txBody>
      </p:sp>
      <p:sp>
        <p:nvSpPr>
          <p:cNvPr id="50179"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50180" name="Footer Placeholder 4"/>
          <p:cNvSpPr>
            <a:spLocks noGrp="1"/>
          </p:cNvSpPr>
          <p:nvPr>
            <p:ph type="ftr" sz="quarter" idx="11"/>
          </p:nvPr>
        </p:nvSpPr>
        <p:spPr bwMode="auto">
          <a:xfrm>
            <a:off x="2590800" y="6324599"/>
            <a:ext cx="4267200" cy="404811"/>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50181" name="Slide Number Placeholder 5"/>
          <p:cNvSpPr>
            <a:spLocks noGrp="1"/>
          </p:cNvSpPr>
          <p:nvPr>
            <p:ph type="sldNum" sz="quarter" idx="12"/>
          </p:nvPr>
        </p:nvSpPr>
        <p:spPr bwMode="auto">
          <a:xfrm>
            <a:off x="6553200" y="6492875"/>
            <a:ext cx="21336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fld id="{67E2BC07-42AA-4098-AA03-C94A849F63BE}" type="slidenum">
              <a:rPr lang="en-US">
                <a:solidFill>
                  <a:srgbClr val="000000"/>
                </a:solidFill>
                <a:cs typeface="Arial" charset="0"/>
              </a:rPr>
              <a:pPr fontAlgn="base">
                <a:spcBef>
                  <a:spcPct val="0"/>
                </a:spcBef>
                <a:spcAft>
                  <a:spcPct val="0"/>
                </a:spcAft>
                <a:defRPr/>
              </a:pPr>
              <a:t>14</a:t>
            </a:fld>
            <a:endParaRPr lang="es-US" dirty="0">
              <a:solidFill>
                <a:srgbClr val="000000"/>
              </a:solidFill>
              <a:cs typeface="Arial" charset="0"/>
            </a:endParaRPr>
          </a:p>
        </p:txBody>
      </p:sp>
    </p:spTree>
  </p:cSld>
  <p:clrMapOvr>
    <a:masterClrMapping/>
  </p:clrMapOvr>
  <p:transition advTm="16"/>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2"/>
          <p:cNvSpPr>
            <a:spLocks noGrp="1"/>
          </p:cNvSpPr>
          <p:nvPr>
            <p:ph type="title"/>
          </p:nvPr>
        </p:nvSpPr>
        <p:spPr>
          <a:xfrm>
            <a:off x="0" y="0"/>
            <a:ext cx="9144000" cy="1143000"/>
          </a:xfrm>
        </p:spPr>
        <p:txBody>
          <a:bodyPr/>
          <a:lstStyle/>
          <a:p>
            <a:pPr eaLnBrk="1" hangingPunct="1"/>
            <a:r>
              <a:rPr lang="es-AR" dirty="0" smtClean="0"/>
              <a:t>Cómo calificar para Seguridad</a:t>
            </a:r>
            <a:br>
              <a:rPr lang="es-AR" dirty="0" smtClean="0"/>
            </a:br>
            <a:r>
              <a:rPr lang="es-AR" dirty="0" smtClean="0"/>
              <a:t>de Ingreso Suplementario (SSI)</a:t>
            </a:r>
            <a:endParaRPr lang="es-US" dirty="0" smtClean="0"/>
          </a:p>
        </p:txBody>
      </p:sp>
      <p:sp>
        <p:nvSpPr>
          <p:cNvPr id="52226" name="Content Placeholder 1"/>
          <p:cNvSpPr>
            <a:spLocks noGrp="1"/>
          </p:cNvSpPr>
          <p:nvPr>
            <p:ph idx="1"/>
          </p:nvPr>
        </p:nvSpPr>
        <p:spPr/>
        <p:txBody>
          <a:bodyPr/>
          <a:lstStyle/>
          <a:p>
            <a:pPr eaLnBrk="1" hangingPunct="1"/>
            <a:r>
              <a:rPr lang="es-AR" dirty="0" smtClean="0"/>
              <a:t>En general, para ser elegible para SSI, usted debe </a:t>
            </a:r>
            <a:endParaRPr lang="es-US" dirty="0" smtClean="0"/>
          </a:p>
          <a:p>
            <a:pPr marL="639763" lvl="1" eaLnBrk="1" hangingPunct="1"/>
            <a:r>
              <a:rPr lang="es-AR" dirty="0" smtClean="0"/>
              <a:t>Tener 65 o más, ser ciego o incapacitado</a:t>
            </a:r>
            <a:endParaRPr lang="es-US" dirty="0" smtClean="0"/>
          </a:p>
          <a:p>
            <a:pPr marL="639763" lvl="1" eaLnBrk="1" hangingPunct="1"/>
            <a:r>
              <a:rPr lang="es-AR" dirty="0" smtClean="0"/>
              <a:t>Tener ingresos y recursos limitados </a:t>
            </a:r>
          </a:p>
          <a:p>
            <a:pPr marL="1039813" lvl="2" eaLnBrk="1" hangingPunct="1"/>
            <a:r>
              <a:rPr lang="es-AR" dirty="0" smtClean="0"/>
              <a:t>Menos de $2,000 en recursos para una persona, menos de $3,000 para una pareja casada</a:t>
            </a:r>
            <a:endParaRPr lang="es-US" dirty="0" smtClean="0"/>
          </a:p>
          <a:p>
            <a:pPr marL="639763" lvl="1" eaLnBrk="1" hangingPunct="1"/>
            <a:r>
              <a:rPr lang="es-AR" dirty="0" smtClean="0"/>
              <a:t>Ser ciudadano o nacionalizado estadounidense o extranjero calificado, y </a:t>
            </a:r>
            <a:endParaRPr lang="es-US" dirty="0" smtClean="0"/>
          </a:p>
          <a:p>
            <a:pPr marL="639763" lvl="1" eaLnBrk="1" hangingPunct="1"/>
            <a:r>
              <a:rPr lang="es-AR" dirty="0" smtClean="0"/>
              <a:t>Residir en 1 de los 50 estados, el Distrito de Columbia o las Islas Marianas del Norte </a:t>
            </a:r>
            <a:endParaRPr lang="es-US" dirty="0" smtClean="0"/>
          </a:p>
        </p:txBody>
      </p:sp>
      <p:sp>
        <p:nvSpPr>
          <p:cNvPr id="52227"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52228"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52229"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D1A0960-224A-4958-B310-4E1F7F39E1C5}" type="slidenum">
              <a:rPr lang="en-US">
                <a:solidFill>
                  <a:srgbClr val="000000"/>
                </a:solidFill>
                <a:cs typeface="Arial" charset="0"/>
              </a:rPr>
              <a:pPr fontAlgn="base">
                <a:spcBef>
                  <a:spcPct val="0"/>
                </a:spcBef>
                <a:spcAft>
                  <a:spcPct val="0"/>
                </a:spcAft>
                <a:defRPr/>
              </a:pPr>
              <a:t>15</a:t>
            </a:fld>
            <a:endParaRPr lang="es-US" dirty="0">
              <a:solidFill>
                <a:srgbClr val="000000"/>
              </a:solidFill>
              <a:cs typeface="Arial" charset="0"/>
            </a:endParaRPr>
          </a:p>
        </p:txBody>
      </p:sp>
    </p:spTree>
  </p:cSld>
  <p:clrMapOvr>
    <a:masterClrMapping/>
  </p:clrMapOvr>
  <p:transition advTm="16"/>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0" y="0"/>
            <a:ext cx="9144000" cy="1143000"/>
          </a:xfrm>
        </p:spPr>
        <p:txBody>
          <a:bodyPr/>
          <a:lstStyle/>
          <a:p>
            <a:pPr eaLnBrk="1" hangingPunct="1"/>
            <a:r>
              <a:rPr lang="es-AR" dirty="0" smtClean="0"/>
              <a:t>Solicitud de los beneficios por incapacidad</a:t>
            </a:r>
          </a:p>
        </p:txBody>
      </p:sp>
      <p:sp>
        <p:nvSpPr>
          <p:cNvPr id="54274" name="Rectangle 3"/>
          <p:cNvSpPr>
            <a:spLocks noGrp="1" noChangeArrowheads="1"/>
          </p:cNvSpPr>
          <p:nvPr>
            <p:ph idx="1"/>
          </p:nvPr>
        </p:nvSpPr>
        <p:spPr>
          <a:xfrm>
            <a:off x="0" y="1371600"/>
            <a:ext cx="9144000" cy="4754563"/>
          </a:xfrm>
        </p:spPr>
        <p:txBody>
          <a:bodyPr/>
          <a:lstStyle/>
          <a:p>
            <a:pPr eaLnBrk="1" hangingPunct="1">
              <a:lnSpc>
                <a:spcPct val="90000"/>
              </a:lnSpc>
            </a:pPr>
            <a:r>
              <a:rPr lang="es-AR" sz="2800" dirty="0" smtClean="0"/>
              <a:t>Para solicitar los beneficios por incapacidad, necesitará lo siguiente</a:t>
            </a:r>
          </a:p>
          <a:p>
            <a:pPr marL="639763" lvl="1" eaLnBrk="1" hangingPunct="1">
              <a:lnSpc>
                <a:spcPct val="90000"/>
              </a:lnSpc>
            </a:pPr>
            <a:r>
              <a:rPr lang="es-AR" sz="2400" dirty="0" smtClean="0"/>
              <a:t>Número del Seguro Social</a:t>
            </a:r>
          </a:p>
          <a:p>
            <a:pPr marL="639763" lvl="1" eaLnBrk="1" hangingPunct="1">
              <a:lnSpc>
                <a:spcPct val="90000"/>
              </a:lnSpc>
            </a:pPr>
            <a:r>
              <a:rPr lang="es-AR" sz="2400" dirty="0" smtClean="0"/>
              <a:t>Acreditación de la edad</a:t>
            </a:r>
          </a:p>
          <a:p>
            <a:pPr marL="639763" lvl="1" eaLnBrk="1" hangingPunct="1">
              <a:lnSpc>
                <a:spcPct val="90000"/>
              </a:lnSpc>
            </a:pPr>
            <a:r>
              <a:rPr lang="es-AR" sz="2400" dirty="0" smtClean="0"/>
              <a:t>Información del proveedor de atención médica</a:t>
            </a:r>
          </a:p>
          <a:p>
            <a:pPr marL="639763" lvl="1" eaLnBrk="1" hangingPunct="1">
              <a:lnSpc>
                <a:spcPct val="90000"/>
              </a:lnSpc>
            </a:pPr>
            <a:r>
              <a:rPr lang="es-AR" sz="2400" dirty="0" smtClean="0"/>
              <a:t>Registros médicos, incluso los resultados de las pruebas/análisis de laboratorio y medicaciones</a:t>
            </a:r>
          </a:p>
          <a:p>
            <a:pPr marL="639763" lvl="1" eaLnBrk="1" hangingPunct="1">
              <a:lnSpc>
                <a:spcPct val="90000"/>
              </a:lnSpc>
            </a:pPr>
            <a:r>
              <a:rPr lang="es-AR" sz="2400" dirty="0" smtClean="0"/>
              <a:t>Historial laboral</a:t>
            </a:r>
          </a:p>
          <a:p>
            <a:pPr marL="639763" lvl="1" eaLnBrk="1" hangingPunct="1">
              <a:lnSpc>
                <a:spcPct val="90000"/>
              </a:lnSpc>
            </a:pPr>
            <a:r>
              <a:rPr lang="es-AR" sz="2400" dirty="0" smtClean="0"/>
              <a:t>Formulario W-2 más reciente o declaración impositiva de trabajador por cuenta propia</a:t>
            </a:r>
          </a:p>
          <a:p>
            <a:pPr eaLnBrk="1" hangingPunct="1">
              <a:lnSpc>
                <a:spcPct val="90000"/>
              </a:lnSpc>
            </a:pPr>
            <a:r>
              <a:rPr lang="en-US" sz="2800" dirty="0" smtClean="0"/>
              <a:t>No espere para presentar la solicitud </a:t>
            </a:r>
          </a:p>
          <a:p>
            <a:pPr marL="639763" lvl="1" eaLnBrk="1" hangingPunct="1">
              <a:lnSpc>
                <a:spcPct val="90000"/>
              </a:lnSpc>
            </a:pPr>
            <a:r>
              <a:rPr lang="es-AR" sz="2400" dirty="0" smtClean="0"/>
              <a:t>Incluso si todavía está reuniendo la información</a:t>
            </a:r>
          </a:p>
          <a:p>
            <a:pPr marL="639763" lvl="1" eaLnBrk="1" hangingPunct="1">
              <a:lnSpc>
                <a:spcPct val="90000"/>
              </a:lnSpc>
              <a:buFont typeface="Arial" charset="0"/>
              <a:buNone/>
            </a:pPr>
            <a:endParaRPr lang="es-US" sz="2400" dirty="0" smtClean="0">
              <a:cs typeface="Arial" charset="0"/>
            </a:endParaRPr>
          </a:p>
        </p:txBody>
      </p:sp>
      <p:sp>
        <p:nvSpPr>
          <p:cNvPr id="54275"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54276"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54277"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B07C845-1230-4B81-8418-3FB537C67B35}" type="slidenum">
              <a:rPr lang="en-US">
                <a:solidFill>
                  <a:srgbClr val="000000"/>
                </a:solidFill>
                <a:cs typeface="Arial" charset="0"/>
              </a:rPr>
              <a:pPr fontAlgn="base">
                <a:spcBef>
                  <a:spcPct val="0"/>
                </a:spcBef>
                <a:spcAft>
                  <a:spcPct val="0"/>
                </a:spcAft>
                <a:defRPr/>
              </a:pPr>
              <a:t>16</a:t>
            </a:fld>
            <a:endParaRPr lang="es-US" dirty="0">
              <a:solidFill>
                <a:srgbClr val="000000"/>
              </a:solidFill>
              <a:cs typeface="Arial" charset="0"/>
            </a:endParaRPr>
          </a:p>
        </p:txBody>
      </p:sp>
    </p:spTree>
  </p:cSld>
  <p:clrMapOvr>
    <a:masterClrMapping/>
  </p:clrMapOvr>
  <p:transition advTm="218"/>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0" y="0"/>
            <a:ext cx="9144000" cy="1143000"/>
          </a:xfrm>
        </p:spPr>
        <p:txBody>
          <a:bodyPr/>
          <a:lstStyle/>
          <a:p>
            <a:pPr eaLnBrk="1" hangingPunct="1"/>
            <a:r>
              <a:rPr lang="es-AR" dirty="0" smtClean="0"/>
              <a:t>Cómo postularse para los beneficios </a:t>
            </a:r>
            <a:br>
              <a:rPr lang="es-AR" dirty="0" smtClean="0"/>
            </a:br>
            <a:r>
              <a:rPr lang="es-AR" dirty="0" smtClean="0"/>
              <a:t>por incapacidad</a:t>
            </a:r>
          </a:p>
        </p:txBody>
      </p:sp>
      <p:sp>
        <p:nvSpPr>
          <p:cNvPr id="436227" name="Rectangle 3"/>
          <p:cNvSpPr>
            <a:spLocks noGrp="1" noChangeArrowheads="1"/>
          </p:cNvSpPr>
          <p:nvPr>
            <p:ph idx="1"/>
          </p:nvPr>
        </p:nvSpPr>
        <p:spPr/>
        <p:txBody>
          <a:bodyPr>
            <a:normAutofit/>
          </a:bodyPr>
          <a:lstStyle/>
          <a:p>
            <a:pPr eaLnBrk="1" hangingPunct="1"/>
            <a:r>
              <a:rPr lang="es-AR" sz="3000" dirty="0" smtClean="0"/>
              <a:t>En línea, visite </a:t>
            </a:r>
            <a:r>
              <a:rPr lang="en-US" sz="3000" dirty="0" smtClean="0">
                <a:hlinkClick r:id="rId3"/>
              </a:rPr>
              <a:t>socialsecurity.gov</a:t>
            </a:r>
            <a:endParaRPr lang="es-US" sz="3000" dirty="0" smtClean="0"/>
          </a:p>
          <a:p>
            <a:pPr eaLnBrk="1" hangingPunct="1"/>
            <a:r>
              <a:rPr lang="es-AR" sz="3000" dirty="0" smtClean="0"/>
              <a:t>Por teléfono</a:t>
            </a:r>
          </a:p>
          <a:p>
            <a:pPr marL="639763" lvl="3" indent="-273050" eaLnBrk="1" hangingPunct="1">
              <a:buFont typeface="Arial" charset="0"/>
              <a:buChar char="•"/>
            </a:pPr>
            <a:r>
              <a:rPr lang="es-AR" sz="2600" dirty="0" smtClean="0"/>
              <a:t>Llame al 1-800-772-1213 (TTY 1-800-325-0778) y pida una cita para presentar su reclamación por teléfono</a:t>
            </a:r>
          </a:p>
          <a:p>
            <a:pPr eaLnBrk="1" hangingPunct="1"/>
            <a:r>
              <a:rPr lang="es-AR" sz="3000" dirty="0" smtClean="0"/>
              <a:t>En persona</a:t>
            </a:r>
            <a:endParaRPr lang="es-US" sz="3000" dirty="0" smtClean="0"/>
          </a:p>
          <a:p>
            <a:pPr marL="639763" lvl="1" indent="-273050" eaLnBrk="1" hangingPunct="1"/>
            <a:r>
              <a:rPr lang="es-AR" sz="2600" dirty="0" smtClean="0"/>
              <a:t>Llame al 1-800-772-1213 (TTY 1-800-325-0778) y pida una cita para presentar su reclamación en su oficina local del Seguro Social</a:t>
            </a:r>
          </a:p>
          <a:p>
            <a:pPr eaLnBrk="1" hangingPunct="1"/>
            <a:r>
              <a:rPr lang="es-AR" sz="3000" dirty="0" smtClean="0"/>
              <a:t>El tiempo de procesamiento promedio es de </a:t>
            </a:r>
            <a:br>
              <a:rPr lang="es-AR" sz="3000" dirty="0" smtClean="0"/>
            </a:br>
            <a:r>
              <a:rPr lang="es-AR" sz="3000" dirty="0" smtClean="0"/>
              <a:t>3 a 5 meses</a:t>
            </a:r>
          </a:p>
          <a:p>
            <a:pPr marL="639763" lvl="1" indent="-273050" eaLnBrk="1" hangingPunct="1">
              <a:buFont typeface="Arial" charset="0"/>
              <a:buNone/>
            </a:pPr>
            <a:endParaRPr lang="es-US" sz="3000" dirty="0" smtClean="0">
              <a:cs typeface="Arial" charset="0"/>
            </a:endParaRPr>
          </a:p>
        </p:txBody>
      </p:sp>
      <p:sp>
        <p:nvSpPr>
          <p:cNvPr id="56323"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56324"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rgbClr val="000000"/>
                </a:solidFill>
                <a:cs typeface="Arial" charset="0"/>
              </a:rPr>
              <a:t>Medicare y otros programas para personas con incapacidades</a:t>
            </a:r>
          </a:p>
        </p:txBody>
      </p:sp>
      <p:sp>
        <p:nvSpPr>
          <p:cNvPr id="56325"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A7BFACC-E4C7-4D87-9A19-934115F166AD}" type="slidenum">
              <a:rPr lang="en-US">
                <a:solidFill>
                  <a:srgbClr val="000000"/>
                </a:solidFill>
                <a:cs typeface="Arial" charset="0"/>
              </a:rPr>
              <a:pPr fontAlgn="base">
                <a:spcBef>
                  <a:spcPct val="0"/>
                </a:spcBef>
                <a:spcAft>
                  <a:spcPct val="0"/>
                </a:spcAft>
                <a:defRPr/>
              </a:pPr>
              <a:t>17</a:t>
            </a:fld>
            <a:endParaRPr lang="es-US" dirty="0">
              <a:solidFill>
                <a:srgbClr val="000000"/>
              </a:solidFill>
              <a:cs typeface="Arial" charset="0"/>
            </a:endParaRPr>
          </a:p>
        </p:txBody>
      </p:sp>
    </p:spTree>
  </p:cSld>
  <p:clrMapOvr>
    <a:masterClrMapping/>
  </p:clrMapOvr>
  <p:transition advTm="109"/>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0" y="0"/>
            <a:ext cx="9144000" cy="1143000"/>
          </a:xfrm>
        </p:spPr>
        <p:txBody>
          <a:bodyPr/>
          <a:lstStyle/>
          <a:p>
            <a:pPr eaLnBrk="1" hangingPunct="1"/>
            <a:r>
              <a:rPr lang="es-AR" dirty="0" smtClean="0"/>
              <a:t>Subsidios compasivos</a:t>
            </a:r>
          </a:p>
        </p:txBody>
      </p:sp>
      <p:sp>
        <p:nvSpPr>
          <p:cNvPr id="436227" name="Rectangle 3"/>
          <p:cNvSpPr>
            <a:spLocks noGrp="1" noChangeArrowheads="1"/>
          </p:cNvSpPr>
          <p:nvPr>
            <p:ph idx="1"/>
          </p:nvPr>
        </p:nvSpPr>
        <p:spPr>
          <a:xfrm>
            <a:off x="457200" y="1371600"/>
            <a:ext cx="8305800" cy="4754563"/>
          </a:xfrm>
        </p:spPr>
        <p:txBody>
          <a:bodyPr rtlCol="0">
            <a:normAutofit fontScale="92500" lnSpcReduction="20000"/>
          </a:bodyPr>
          <a:lstStyle/>
          <a:p>
            <a:pPr eaLnBrk="1" fontAlgn="auto" hangingPunct="1">
              <a:spcAft>
                <a:spcPts val="0"/>
              </a:spcAft>
              <a:defRPr/>
            </a:pPr>
            <a:r>
              <a:rPr dirty="0" smtClean="0"/>
              <a:t>Una manera de acelerar el procesamiento de las reclamaciones por incapacidad de SSDI y SSI para los postulantes con condiciones médicas graves</a:t>
            </a:r>
          </a:p>
          <a:p>
            <a:pPr lvl="1" eaLnBrk="1" fontAlgn="auto" hangingPunct="1">
              <a:spcAft>
                <a:spcPts val="0"/>
              </a:spcAft>
              <a:buFont typeface="Arial" pitchFamily="34" charset="0"/>
              <a:buChar char="•"/>
              <a:defRPr/>
            </a:pPr>
            <a:r>
              <a:rPr dirty="0" smtClean="0"/>
              <a:t>No es un programa individual de SSDI/SSI</a:t>
            </a:r>
          </a:p>
          <a:p>
            <a:pPr eaLnBrk="1" fontAlgn="auto" hangingPunct="1">
              <a:spcAft>
                <a:spcPts val="0"/>
              </a:spcAft>
              <a:defRPr/>
            </a:pPr>
            <a:r>
              <a:rPr dirty="0" smtClean="0"/>
              <a:t>Si su condición </a:t>
            </a:r>
            <a:r>
              <a:rPr dirty="0" err="1" smtClean="0"/>
              <a:t>médica</a:t>
            </a:r>
            <a:r>
              <a:rPr dirty="0" smtClean="0"/>
              <a:t> está en la "Lista de subsidios compasivos (CAL)", su solicitud de SSDI/SSI se acelera </a:t>
            </a:r>
            <a:endParaRPr lang="es-US" dirty="0" smtClean="0"/>
          </a:p>
          <a:p>
            <a:pPr lvl="1" eaLnBrk="1" fontAlgn="auto" hangingPunct="1">
              <a:spcAft>
                <a:spcPts val="0"/>
              </a:spcAft>
              <a:buFont typeface="Arial" pitchFamily="34" charset="0"/>
              <a:buChar char="•"/>
              <a:defRPr/>
            </a:pPr>
            <a:r>
              <a:rPr dirty="0" smtClean="0"/>
              <a:t>Puede obtener una decisión en un plazo de semanas en lugar de meses</a:t>
            </a:r>
          </a:p>
          <a:p>
            <a:pPr eaLnBrk="1" fontAlgn="auto" hangingPunct="1">
              <a:spcAft>
                <a:spcPts val="0"/>
              </a:spcAft>
              <a:defRPr/>
            </a:pPr>
            <a:r>
              <a:rPr dirty="0" smtClean="0"/>
              <a:t>Ejemplos: Cáncer inflamatorio de mama, cáncer de páncreas, enfermedad de Huntington con aparición en adultos </a:t>
            </a:r>
          </a:p>
        </p:txBody>
      </p:sp>
      <p:sp>
        <p:nvSpPr>
          <p:cNvPr id="58371"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58372"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58373"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EC48C9-1ED6-4080-9CFB-47B5B8FD82A7}" type="slidenum">
              <a:rPr lang="en-US">
                <a:solidFill>
                  <a:srgbClr val="000000"/>
                </a:solidFill>
                <a:cs typeface="Arial" charset="0"/>
              </a:rPr>
              <a:pPr fontAlgn="base">
                <a:spcBef>
                  <a:spcPct val="0"/>
                </a:spcBef>
                <a:spcAft>
                  <a:spcPct val="0"/>
                </a:spcAft>
                <a:defRPr/>
              </a:pPr>
              <a:t>18</a:t>
            </a:fld>
            <a:endParaRPr lang="es-US" dirty="0">
              <a:solidFill>
                <a:srgbClr val="000000"/>
              </a:solidFill>
              <a:cs typeface="Arial" charset="0"/>
            </a:endParaRPr>
          </a:p>
        </p:txBody>
      </p:sp>
    </p:spTree>
  </p:cSld>
  <p:clrMapOvr>
    <a:masterClrMapping/>
  </p:clrMapOvr>
  <p:transition advTm="109"/>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0" y="0"/>
            <a:ext cx="9144000" cy="1143000"/>
          </a:xfrm>
        </p:spPr>
        <p:txBody>
          <a:bodyPr/>
          <a:lstStyle/>
          <a:p>
            <a:pPr eaLnBrk="1" hangingPunct="1"/>
            <a:r>
              <a:rPr lang="es-AR" dirty="0" smtClean="0"/>
              <a:t>Decisión de incapacidad</a:t>
            </a:r>
          </a:p>
        </p:txBody>
      </p:sp>
      <p:sp>
        <p:nvSpPr>
          <p:cNvPr id="60418" name="Rectangle 3"/>
          <p:cNvSpPr>
            <a:spLocks noGrp="1" noChangeArrowheads="1"/>
          </p:cNvSpPr>
          <p:nvPr>
            <p:ph idx="1"/>
          </p:nvPr>
        </p:nvSpPr>
        <p:spPr>
          <a:xfrm>
            <a:off x="273050" y="1371600"/>
            <a:ext cx="8839200" cy="4754563"/>
          </a:xfrm>
        </p:spPr>
        <p:txBody>
          <a:bodyPr/>
          <a:lstStyle/>
          <a:p>
            <a:pPr eaLnBrk="1" hangingPunct="1"/>
            <a:r>
              <a:rPr lang="es-AR" dirty="0" smtClean="0"/>
              <a:t>Usted recibirá una carta cuando el Seguro Social tome una decisión sobre su reclamación</a:t>
            </a:r>
          </a:p>
          <a:p>
            <a:pPr lvl="1" eaLnBrk="1" hangingPunct="1"/>
            <a:r>
              <a:rPr lang="es-AR" dirty="0" smtClean="0"/>
              <a:t>Si se aprueba su solicitud, la carta indicará</a:t>
            </a:r>
          </a:p>
          <a:p>
            <a:pPr lvl="2" eaLnBrk="1" hangingPunct="1"/>
            <a:r>
              <a:rPr lang="es-AR" dirty="0" smtClean="0"/>
              <a:t>La cantidad del beneficio</a:t>
            </a:r>
          </a:p>
          <a:p>
            <a:pPr lvl="2" eaLnBrk="1" hangingPunct="1"/>
            <a:r>
              <a:rPr lang="es-AR" dirty="0" smtClean="0"/>
              <a:t>La fecha de inicio del pago</a:t>
            </a:r>
          </a:p>
          <a:p>
            <a:pPr lvl="1" eaLnBrk="1" hangingPunct="1"/>
            <a:r>
              <a:rPr lang="es-AR" dirty="0" smtClean="0"/>
              <a:t>Si no se aprueba su solicitud, la carta indicará</a:t>
            </a:r>
          </a:p>
          <a:p>
            <a:pPr lvl="2" eaLnBrk="1" hangingPunct="1"/>
            <a:r>
              <a:rPr lang="es-AR" dirty="0" smtClean="0"/>
              <a:t>Las razones para el rechazo</a:t>
            </a:r>
          </a:p>
          <a:p>
            <a:pPr lvl="2" eaLnBrk="1" hangingPunct="1"/>
            <a:r>
              <a:rPr lang="es-AR" dirty="0" smtClean="0"/>
              <a:t>Cómo apelar si no está de acuerdo con la decisión</a:t>
            </a:r>
          </a:p>
        </p:txBody>
      </p:sp>
      <p:sp>
        <p:nvSpPr>
          <p:cNvPr id="60419"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60420"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60421"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09EBA7-D9B6-47A0-831B-42A25ED9DD8C}" type="slidenum">
              <a:rPr lang="en-US">
                <a:solidFill>
                  <a:srgbClr val="000000"/>
                </a:solidFill>
                <a:cs typeface="Arial" charset="0"/>
              </a:rPr>
              <a:pPr fontAlgn="base">
                <a:spcBef>
                  <a:spcPct val="0"/>
                </a:spcBef>
                <a:spcAft>
                  <a:spcPct val="0"/>
                </a:spcAft>
                <a:defRPr/>
              </a:pPr>
              <a:t>19</a:t>
            </a:fld>
            <a:endParaRPr lang="es-US" dirty="0">
              <a:solidFill>
                <a:srgbClr val="000000"/>
              </a:solidFill>
              <a:cs typeface="Arial" charset="0"/>
            </a:endParaRPr>
          </a:p>
        </p:txBody>
      </p:sp>
    </p:spTree>
  </p:cSld>
  <p:clrMapOvr>
    <a:masterClrMapping/>
  </p:clrMapOvr>
  <p:transition advTm="109"/>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0" y="34925"/>
            <a:ext cx="9144000" cy="1069975"/>
          </a:xfrm>
        </p:spPr>
        <p:txBody>
          <a:bodyPr/>
          <a:lstStyle/>
          <a:p>
            <a:pPr eaLnBrk="1" hangingPunct="1"/>
            <a:r>
              <a:rPr lang="es-AR" dirty="0" smtClean="0"/>
              <a:t>Objetivos de la sesión</a:t>
            </a:r>
            <a:endParaRPr lang="es-US" dirty="0" smtClean="0"/>
          </a:p>
        </p:txBody>
      </p:sp>
      <p:sp>
        <p:nvSpPr>
          <p:cNvPr id="25602" name="Content Placeholder 2"/>
          <p:cNvSpPr>
            <a:spLocks noGrp="1"/>
          </p:cNvSpPr>
          <p:nvPr>
            <p:ph idx="1"/>
          </p:nvPr>
        </p:nvSpPr>
        <p:spPr>
          <a:xfrm>
            <a:off x="304800" y="1363663"/>
            <a:ext cx="8305800" cy="4525962"/>
          </a:xfrm>
        </p:spPr>
        <p:txBody>
          <a:bodyPr/>
          <a:lstStyle/>
          <a:p>
            <a:pPr marL="0" indent="0" eaLnBrk="1" hangingPunct="1">
              <a:buFont typeface="Wingdings" pitchFamily="2" charset="2"/>
              <a:buNone/>
            </a:pPr>
            <a:r>
              <a:rPr lang="es-AR" dirty="0" smtClean="0"/>
              <a:t>Esta sesión debe ayudarlo a</a:t>
            </a:r>
          </a:p>
          <a:p>
            <a:pPr marL="520700" lvl="1" indent="-520700" eaLnBrk="1" hangingPunct="1">
              <a:buFont typeface="Wingdings" pitchFamily="2" charset="2"/>
              <a:buChar char="§"/>
            </a:pPr>
            <a:r>
              <a:rPr lang="es-AR" dirty="0" smtClean="0"/>
              <a:t>Reconocer la elegibilidad para los programas del Seguro Social</a:t>
            </a:r>
          </a:p>
          <a:p>
            <a:pPr marL="520700" lvl="1" indent="-520700" eaLnBrk="1" hangingPunct="1">
              <a:buFont typeface="Wingdings" pitchFamily="2" charset="2"/>
              <a:buChar char="§"/>
            </a:pPr>
            <a:r>
              <a:rPr lang="es-AR" dirty="0" smtClean="0"/>
              <a:t>Resumir la elegibilidad y la inscripción en Medicare </a:t>
            </a:r>
          </a:p>
          <a:p>
            <a:pPr marL="520700" lvl="1" indent="-520700" eaLnBrk="1" hangingPunct="1">
              <a:buFont typeface="Wingdings" pitchFamily="2" charset="2"/>
              <a:buChar char="§"/>
            </a:pPr>
            <a:r>
              <a:rPr lang="es-AR" dirty="0" smtClean="0"/>
              <a:t>Describir las opciones de planes Medicare para personas con incapacidades </a:t>
            </a:r>
          </a:p>
          <a:p>
            <a:pPr marL="520700" lvl="1" indent="-520700" eaLnBrk="1" hangingPunct="1">
              <a:buFont typeface="Wingdings" pitchFamily="2" charset="2"/>
              <a:buChar char="§"/>
            </a:pPr>
            <a:r>
              <a:rPr lang="es-AR" dirty="0" smtClean="0"/>
              <a:t>Explicar Medicaid y otros programas para las personas con ingresos y recursos limitados </a:t>
            </a:r>
          </a:p>
          <a:p>
            <a:pPr marL="520700" lvl="1" indent="-520700" eaLnBrk="1" hangingPunct="1">
              <a:buFont typeface="Wingdings" pitchFamily="2" charset="2"/>
              <a:buChar char="§"/>
            </a:pPr>
            <a:r>
              <a:rPr lang="es-AR" dirty="0" smtClean="0"/>
              <a:t>Saber en qué lugar obtener más información</a:t>
            </a:r>
            <a:endParaRPr lang="es-US" dirty="0" smtClean="0"/>
          </a:p>
        </p:txBody>
      </p:sp>
      <p:sp>
        <p:nvSpPr>
          <p:cNvPr id="25603"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smtClean="0">
                <a:solidFill>
                  <a:schemeClr val="tx1"/>
                </a:solidFill>
                <a:cs typeface="Arial" charset="0"/>
              </a:rPr>
              <a:t>10/16/2015</a:t>
            </a:r>
            <a:endParaRPr lang="es-US" dirty="0">
              <a:solidFill>
                <a:schemeClr val="tx1"/>
              </a:solidFill>
              <a:cs typeface="Arial" charset="0"/>
            </a:endParaRPr>
          </a:p>
        </p:txBody>
      </p:sp>
      <p:sp>
        <p:nvSpPr>
          <p:cNvPr id="25604" name="Footer Placeholder 4"/>
          <p:cNvSpPr>
            <a:spLocks noGrp="1"/>
          </p:cNvSpPr>
          <p:nvPr>
            <p:ph type="ftr" sz="quarter" idx="11"/>
          </p:nvPr>
        </p:nvSpPr>
        <p:spPr bwMode="auto">
          <a:xfrm>
            <a:off x="2590800" y="6340475"/>
            <a:ext cx="42672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chemeClr val="tx1"/>
              </a:solidFill>
              <a:cs typeface="Arial" charset="0"/>
            </a:endParaRPr>
          </a:p>
        </p:txBody>
      </p:sp>
      <p:sp>
        <p:nvSpPr>
          <p:cNvPr id="25605"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22BE953A-C3D7-4CF1-826A-8AAF65613F4A}" type="slidenum">
              <a:rPr lang="en-US">
                <a:solidFill>
                  <a:schemeClr val="tx1"/>
                </a:solidFill>
                <a:cs typeface="Arial" charset="0"/>
              </a:rPr>
              <a:pPr fontAlgn="base">
                <a:spcBef>
                  <a:spcPct val="0"/>
                </a:spcBef>
                <a:spcAft>
                  <a:spcPct val="0"/>
                </a:spcAft>
                <a:defRPr/>
              </a:pPr>
              <a:t>2</a:t>
            </a:fld>
            <a:endParaRPr lang="es-US"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0" y="0"/>
            <a:ext cx="9144000" cy="1143000"/>
          </a:xfrm>
        </p:spPr>
        <p:txBody>
          <a:bodyPr rtlCol="0">
            <a:normAutofit fontScale="90000"/>
          </a:bodyPr>
          <a:lstStyle/>
          <a:p>
            <a:pPr eaLnBrk="1" fontAlgn="auto" hangingPunct="1">
              <a:spcAft>
                <a:spcPts val="0"/>
              </a:spcAft>
              <a:defRPr/>
            </a:pPr>
            <a:r>
              <a:rPr dirty="0" smtClean="0"/>
              <a:t>Crear una cuenta "</a:t>
            </a:r>
            <a:r>
              <a:rPr lang="en-US" i="1" dirty="0" smtClean="0">
                <a:solidFill>
                  <a:srgbClr val="FF0000"/>
                </a:solidFill>
              </a:rPr>
              <a:t>mi</a:t>
            </a:r>
            <a:r>
              <a:rPr dirty="0" smtClean="0"/>
              <a:t> </a:t>
            </a:r>
            <a:r>
              <a:rPr lang="en-US" dirty="0">
                <a:solidFill>
                  <a:srgbClr val="140BCF"/>
                </a:solidFill>
              </a:rPr>
              <a:t>Seguro Social</a:t>
            </a:r>
            <a:r>
              <a:rPr dirty="0" smtClean="0"/>
              <a:t>"</a:t>
            </a:r>
            <a:r>
              <a:rPr dirty="0"/>
              <a:t/>
            </a:r>
            <a:br>
              <a:rPr dirty="0"/>
            </a:br>
            <a:r>
              <a:rPr dirty="0" smtClean="0"/>
              <a:t>(socialsecurity.gov/myaccount)</a:t>
            </a:r>
          </a:p>
        </p:txBody>
      </p:sp>
      <p:sp>
        <p:nvSpPr>
          <p:cNvPr id="62466" name="Rectangle 3"/>
          <p:cNvSpPr>
            <a:spLocks noGrp="1" noChangeArrowheads="1"/>
          </p:cNvSpPr>
          <p:nvPr>
            <p:ph idx="1"/>
          </p:nvPr>
        </p:nvSpPr>
        <p:spPr>
          <a:xfrm>
            <a:off x="457200" y="1371600"/>
            <a:ext cx="8229600" cy="4754563"/>
          </a:xfrm>
        </p:spPr>
        <p:txBody>
          <a:bodyPr/>
          <a:lstStyle/>
          <a:p>
            <a:pPr eaLnBrk="1" hangingPunct="1"/>
            <a:r>
              <a:rPr lang="es-AR" sz="2600" dirty="0" smtClean="0"/>
              <a:t>Realizar un seguimiento de sus ganancias, verificarlas todos los años</a:t>
            </a:r>
            <a:endParaRPr lang="es-US" sz="2600" dirty="0" smtClean="0">
              <a:cs typeface="Arial" charset="0"/>
            </a:endParaRPr>
          </a:p>
          <a:p>
            <a:pPr eaLnBrk="1" hangingPunct="1"/>
            <a:r>
              <a:rPr lang="es-AR" sz="2600" dirty="0" smtClean="0"/>
              <a:t>Obtener un cálculo estimado de sus beneficios futuros si todavía está trabajando</a:t>
            </a:r>
            <a:endParaRPr lang="es-US" sz="2600" dirty="0" smtClean="0">
              <a:cs typeface="Arial" charset="0"/>
            </a:endParaRPr>
          </a:p>
          <a:p>
            <a:pPr eaLnBrk="1" hangingPunct="1"/>
            <a:r>
              <a:rPr lang="es-AR" sz="2600" dirty="0" smtClean="0"/>
              <a:t>Obtener una carta que acredite sus beneficios si los está recibiendo actualmente </a:t>
            </a:r>
            <a:endParaRPr lang="es-US" sz="2600" dirty="0" smtClean="0">
              <a:cs typeface="Arial" charset="0"/>
            </a:endParaRPr>
          </a:p>
          <a:p>
            <a:pPr eaLnBrk="1" hangingPunct="1"/>
            <a:r>
              <a:rPr lang="es-AR" sz="2600" dirty="0" smtClean="0"/>
              <a:t>Administrar sus beneficios</a:t>
            </a:r>
          </a:p>
          <a:p>
            <a:pPr eaLnBrk="1" hangingPunct="1"/>
            <a:r>
              <a:rPr lang="es-AR" sz="2600" dirty="0" smtClean="0"/>
              <a:t>Cambiar su dirección</a:t>
            </a:r>
            <a:endParaRPr lang="es-US" sz="2600" dirty="0" smtClean="0">
              <a:cs typeface="Arial" charset="0"/>
            </a:endParaRPr>
          </a:p>
          <a:p>
            <a:pPr eaLnBrk="1" hangingPunct="1"/>
            <a:r>
              <a:rPr lang="es-AR" sz="2600" dirty="0" smtClean="0"/>
              <a:t>Iniciar o cambiar su depósito directo</a:t>
            </a:r>
            <a:endParaRPr lang="es-US" sz="2600" dirty="0" smtClean="0">
              <a:cs typeface="Arial" charset="0"/>
            </a:endParaRPr>
          </a:p>
          <a:p>
            <a:pPr eaLnBrk="1" hangingPunct="1"/>
            <a:r>
              <a:rPr lang="es-AR" sz="2600" dirty="0" smtClean="0"/>
              <a:t>Conseguir una sustitución de SSA-1099 o de SSA-1042S</a:t>
            </a:r>
            <a:r>
              <a:rPr lang="es-AR" sz="2800" dirty="0" smtClean="0"/>
              <a:t>  </a:t>
            </a:r>
            <a:endParaRPr lang="es-US" sz="2800" dirty="0" smtClean="0">
              <a:cs typeface="Arial" charset="0"/>
            </a:endParaRPr>
          </a:p>
          <a:p>
            <a:pPr eaLnBrk="1" hangingPunct="1"/>
            <a:endParaRPr lang="es-US" sz="2800" dirty="0" smtClean="0">
              <a:cs typeface="Arial" charset="0"/>
            </a:endParaRPr>
          </a:p>
          <a:p>
            <a:pPr marL="457200" lvl="1" indent="0" eaLnBrk="1" hangingPunct="1">
              <a:buFont typeface="Arial" charset="0"/>
              <a:buNone/>
            </a:pPr>
            <a:endParaRPr lang="es-US" sz="2600" dirty="0" smtClean="0">
              <a:cs typeface="Arial" charset="0"/>
            </a:endParaRPr>
          </a:p>
        </p:txBody>
      </p:sp>
      <p:sp>
        <p:nvSpPr>
          <p:cNvPr id="62468"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62469"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62470"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DC0C4B-518F-443D-8D80-AFAF9C895CCB}" type="slidenum">
              <a:rPr lang="en-US">
                <a:solidFill>
                  <a:srgbClr val="000000"/>
                </a:solidFill>
                <a:cs typeface="Arial" charset="0"/>
              </a:rPr>
              <a:pPr fontAlgn="base">
                <a:spcBef>
                  <a:spcPct val="0"/>
                </a:spcBef>
                <a:spcAft>
                  <a:spcPct val="0"/>
                </a:spcAft>
                <a:defRPr/>
              </a:pPr>
              <a:t>20</a:t>
            </a:fld>
            <a:endParaRPr lang="es-US" dirty="0">
              <a:solidFill>
                <a:srgbClr val="000000"/>
              </a:solidFill>
              <a:cs typeface="Arial" charset="0"/>
            </a:endParaRPr>
          </a:p>
        </p:txBody>
      </p:sp>
      <p:grpSp>
        <p:nvGrpSpPr>
          <p:cNvPr id="8" name="Group 7" descr="New icon indicating new content for 2014"/>
          <p:cNvGrpSpPr/>
          <p:nvPr/>
        </p:nvGrpSpPr>
        <p:grpSpPr>
          <a:xfrm>
            <a:off x="7391400" y="5029200"/>
            <a:ext cx="859536" cy="493776"/>
            <a:chOff x="9448800" y="2565909"/>
            <a:chExt cx="685800" cy="320040"/>
          </a:xfrm>
        </p:grpSpPr>
        <p:pic>
          <p:nvPicPr>
            <p:cNvPr id="9" name="Picture 8" descr="New icon indicating new content for 20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8800" y="2565909"/>
              <a:ext cx="685800" cy="32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9" descr="New icon indicating new content for 2014" title="¡Nuevo!"/>
            <p:cNvSpPr/>
            <p:nvPr/>
          </p:nvSpPr>
          <p:spPr>
            <a:xfrm>
              <a:off x="9474400" y="2587083"/>
              <a:ext cx="590494" cy="257278"/>
            </a:xfrm>
            <a:prstGeom prst="rect">
              <a:avLst/>
            </a:prstGeom>
            <a:solidFill>
              <a:srgbClr val="4F81BD"/>
            </a:solidFill>
            <a:ln w="41275" cap="flat" cmpd="sng" algn="ctr">
              <a:noFill/>
              <a:prstDash val="solid"/>
            </a:ln>
            <a:effectLs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sz="1200" dirty="0"/>
                <a:t> ¡</a:t>
              </a:r>
              <a:r>
                <a:rPr lang="en-US" sz="1500" dirty="0" smtClean="0"/>
                <a:t>NUEVO</a:t>
              </a:r>
              <a:r>
                <a:rPr lang="en-US" sz="1200" dirty="0" smtClean="0"/>
                <a:t>!</a:t>
              </a:r>
              <a:endParaRPr lang="en-US" sz="1200" dirty="0"/>
            </a:p>
          </p:txBody>
        </p:sp>
      </p:grpSp>
    </p:spTree>
  </p:cSld>
  <p:clrMapOvr>
    <a:masterClrMapping/>
  </p:clrMapOvr>
  <p:transition advTm="218"/>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pPr eaLnBrk="1" hangingPunct="1"/>
            <a:r>
              <a:rPr lang="es-AR" dirty="0" smtClean="0"/>
              <a:t>Compruebe su conocimiento: pregunta 1</a:t>
            </a:r>
            <a:endParaRPr lang="es-US" dirty="0" smtClean="0"/>
          </a:p>
        </p:txBody>
      </p:sp>
      <p:sp>
        <p:nvSpPr>
          <p:cNvPr id="7" name="Content Placeholder 6"/>
          <p:cNvSpPr>
            <a:spLocks noGrp="1"/>
          </p:cNvSpPr>
          <p:nvPr>
            <p:ph idx="1"/>
          </p:nvPr>
        </p:nvSpPr>
        <p:spPr>
          <a:xfrm>
            <a:off x="152400" y="1219200"/>
            <a:ext cx="4419600" cy="4953000"/>
          </a:xfrm>
        </p:spPr>
        <p:txBody>
          <a:bodyPr rtlCol="0">
            <a:normAutofit lnSpcReduction="10000"/>
          </a:bodyPr>
          <a:lstStyle/>
          <a:p>
            <a:pPr marL="0" indent="0" eaLnBrk="1" fontAlgn="auto" hangingPunct="1">
              <a:spcBef>
                <a:spcPts val="400"/>
              </a:spcBef>
              <a:spcAft>
                <a:spcPts val="0"/>
              </a:spcAft>
              <a:buFont typeface="Wingdings" pitchFamily="2" charset="2"/>
              <a:buNone/>
              <a:defRPr/>
            </a:pPr>
            <a:r>
              <a:rPr lang="en-US" sz="2400" dirty="0"/>
              <a:t>Anne tiene 25 años y ha padecido una incapacidad grave desde su nacimiento. Nunca trabajó a causa de su incapacidad, que cumple con la definición y los criterios del Seguro Social (SSA). ¿Para qué tipo de beneficio(s) del SSA podría ser elegible Anne?</a:t>
            </a:r>
          </a:p>
          <a:p>
            <a:pPr marL="514350" indent="-514350" eaLnBrk="1" fontAlgn="auto" hangingPunct="1">
              <a:spcBef>
                <a:spcPts val="400"/>
              </a:spcBef>
              <a:spcAft>
                <a:spcPts val="0"/>
              </a:spcAft>
              <a:buFont typeface="+mj-lt"/>
              <a:buAutoNum type="alphaLcPeriod"/>
              <a:defRPr/>
            </a:pPr>
            <a:r>
              <a:rPr lang="en-US" sz="2400" dirty="0" smtClean="0"/>
              <a:t>Seguro por Incapacidad del Seguro Social (SSDI)</a:t>
            </a:r>
          </a:p>
          <a:p>
            <a:pPr marL="514350" indent="-514350" eaLnBrk="1" fontAlgn="auto" hangingPunct="1">
              <a:spcBef>
                <a:spcPts val="400"/>
              </a:spcBef>
              <a:spcAft>
                <a:spcPts val="0"/>
              </a:spcAft>
              <a:buFont typeface="+mj-lt"/>
              <a:buAutoNum type="alphaLcPeriod"/>
              <a:defRPr/>
            </a:pPr>
            <a:r>
              <a:rPr lang="en-US" sz="2400" dirty="0" smtClean="0"/>
              <a:t>Seguridad de Ingreso Suplementario (SSI)</a:t>
            </a:r>
            <a:endParaRPr lang="es-US" sz="2400" dirty="0"/>
          </a:p>
          <a:p>
            <a:pPr marL="514350" indent="-514350" eaLnBrk="1" fontAlgn="auto" hangingPunct="1">
              <a:spcBef>
                <a:spcPts val="400"/>
              </a:spcBef>
              <a:spcAft>
                <a:spcPts val="0"/>
              </a:spcAft>
              <a:buFont typeface="+mj-lt"/>
              <a:buAutoNum type="alphaLcPeriod"/>
              <a:defRPr/>
            </a:pPr>
            <a:r>
              <a:rPr lang="en-US" sz="2400" dirty="0"/>
              <a:t>Tanto SSDI como SSI</a:t>
            </a:r>
          </a:p>
          <a:p>
            <a:pPr marL="514350" indent="-514350" eaLnBrk="1" fontAlgn="auto" hangingPunct="1">
              <a:spcBef>
                <a:spcPts val="400"/>
              </a:spcBef>
              <a:spcAft>
                <a:spcPts val="0"/>
              </a:spcAft>
              <a:buFont typeface="+mj-lt"/>
              <a:buAutoNum type="alphaLcPeriod"/>
              <a:defRPr/>
            </a:pPr>
            <a:r>
              <a:rPr lang="en-US" sz="2400" dirty="0"/>
              <a:t>Ni SSDI ni SSI </a:t>
            </a:r>
          </a:p>
          <a:p>
            <a:pPr eaLnBrk="1" fontAlgn="auto" hangingPunct="1">
              <a:spcAft>
                <a:spcPts val="0"/>
              </a:spcAft>
              <a:defRPr/>
            </a:pPr>
            <a:endParaRPr lang="es-US" sz="2400" dirty="0"/>
          </a:p>
        </p:txBody>
      </p:sp>
      <p:sp>
        <p:nvSpPr>
          <p:cNvPr id="12" name="Rounded Rectangle 11" descr="Correct answer indicator"/>
          <p:cNvSpPr/>
          <p:nvPr/>
        </p:nvSpPr>
        <p:spPr>
          <a:xfrm>
            <a:off x="147084" y="5334000"/>
            <a:ext cx="3251518" cy="3810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US" dirty="0"/>
          </a:p>
        </p:txBody>
      </p:sp>
      <p:sp>
        <p:nvSpPr>
          <p:cNvPr id="64516"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64517" name="Footer Placeholder 4"/>
          <p:cNvSpPr>
            <a:spLocks noGrp="1"/>
          </p:cNvSpPr>
          <p:nvPr>
            <p:ph type="ftr" sz="quarter" idx="11"/>
          </p:nvPr>
        </p:nvSpPr>
        <p:spPr bwMode="auto">
          <a:xfrm>
            <a:off x="2590800" y="6340475"/>
            <a:ext cx="42672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64518"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C655EFE-32B2-40B0-84E7-2ADBA2675ADB}" type="slidenum">
              <a:rPr lang="en-US">
                <a:solidFill>
                  <a:srgbClr val="000000"/>
                </a:solidFill>
                <a:cs typeface="Arial" charset="0"/>
              </a:rPr>
              <a:pPr fontAlgn="base">
                <a:spcBef>
                  <a:spcPct val="0"/>
                </a:spcBef>
                <a:spcAft>
                  <a:spcPct val="0"/>
                </a:spcAft>
                <a:defRPr/>
              </a:pPr>
              <a:t>21</a:t>
            </a:fld>
            <a:endParaRPr lang="es-US" dirty="0">
              <a:solidFill>
                <a:srgbClr val="000000"/>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a:xfrm>
            <a:off x="0" y="34925"/>
            <a:ext cx="9144000" cy="1069975"/>
          </a:xfrm>
        </p:spPr>
        <p:txBody>
          <a:bodyPr>
            <a:noAutofit/>
          </a:bodyPr>
          <a:lstStyle/>
          <a:p>
            <a:pPr eaLnBrk="1" hangingPunct="1"/>
            <a:r>
              <a:rPr lang="es-AR" dirty="0" smtClean="0"/>
              <a:t>Lección 2 — Medicare para</a:t>
            </a:r>
            <a:br>
              <a:rPr lang="es-AR" dirty="0" smtClean="0"/>
            </a:br>
            <a:r>
              <a:rPr lang="es-AR" dirty="0" smtClean="0"/>
              <a:t>personas con incapacidades</a:t>
            </a:r>
            <a:endParaRPr lang="es-US" dirty="0" smtClean="0"/>
          </a:p>
        </p:txBody>
      </p:sp>
      <p:sp>
        <p:nvSpPr>
          <p:cNvPr id="66562" name="Content Placeholder 2"/>
          <p:cNvSpPr>
            <a:spLocks noGrp="1"/>
          </p:cNvSpPr>
          <p:nvPr>
            <p:ph idx="1"/>
          </p:nvPr>
        </p:nvSpPr>
        <p:spPr>
          <a:xfrm>
            <a:off x="457200" y="1363663"/>
            <a:ext cx="8229600" cy="4525962"/>
          </a:xfrm>
        </p:spPr>
        <p:txBody>
          <a:bodyPr/>
          <a:lstStyle/>
          <a:p>
            <a:pPr eaLnBrk="1" hangingPunct="1"/>
            <a:r>
              <a:rPr lang="es-AR" dirty="0" smtClean="0"/>
              <a:t>¿Qué es Medicare?</a:t>
            </a:r>
          </a:p>
          <a:p>
            <a:pPr eaLnBrk="1" hangingPunct="1"/>
            <a:r>
              <a:rPr lang="es-AR" dirty="0" smtClean="0"/>
              <a:t>¿Quién reúne los requisitos?</a:t>
            </a:r>
          </a:p>
          <a:p>
            <a:pPr eaLnBrk="1" hangingPunct="1"/>
            <a:r>
              <a:rPr lang="es-AR" dirty="0" smtClean="0"/>
              <a:t>Cómo inscribirse</a:t>
            </a:r>
          </a:p>
        </p:txBody>
      </p:sp>
      <p:sp>
        <p:nvSpPr>
          <p:cNvPr id="66563"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66564" name="Footer Placeholder 4"/>
          <p:cNvSpPr>
            <a:spLocks noGrp="1"/>
          </p:cNvSpPr>
          <p:nvPr>
            <p:ph type="ftr" sz="quarter" idx="11"/>
          </p:nvPr>
        </p:nvSpPr>
        <p:spPr bwMode="auto">
          <a:xfrm>
            <a:off x="2590800" y="6340475"/>
            <a:ext cx="41910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66565"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022B2DCE-F871-4A20-9081-D0D91390C27D}" type="slidenum">
              <a:rPr lang="en-US">
                <a:solidFill>
                  <a:srgbClr val="000000"/>
                </a:solidFill>
                <a:cs typeface="Arial" charset="0"/>
              </a:rPr>
              <a:pPr fontAlgn="base">
                <a:spcBef>
                  <a:spcPct val="0"/>
                </a:spcBef>
                <a:spcAft>
                  <a:spcPct val="0"/>
                </a:spcAft>
                <a:defRPr/>
              </a:pPr>
              <a:t>22</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3"/>
          <p:cNvSpPr>
            <a:spLocks noGrp="1" noChangeArrowheads="1"/>
          </p:cNvSpPr>
          <p:nvPr>
            <p:ph type="title"/>
          </p:nvPr>
        </p:nvSpPr>
        <p:spPr>
          <a:xfrm>
            <a:off x="0" y="0"/>
            <a:ext cx="9144000" cy="1143000"/>
          </a:xfrm>
        </p:spPr>
        <p:txBody>
          <a:bodyPr/>
          <a:lstStyle/>
          <a:p>
            <a:pPr eaLnBrk="1" hangingPunct="1"/>
            <a:r>
              <a:rPr lang="es-AR" dirty="0" smtClean="0"/>
              <a:t>¿Qué es Medicare?</a:t>
            </a:r>
          </a:p>
        </p:txBody>
      </p:sp>
      <p:sp>
        <p:nvSpPr>
          <p:cNvPr id="68610" name="Rectangle 4"/>
          <p:cNvSpPr>
            <a:spLocks noGrp="1" noChangeArrowheads="1"/>
          </p:cNvSpPr>
          <p:nvPr>
            <p:ph idx="1"/>
          </p:nvPr>
        </p:nvSpPr>
        <p:spPr>
          <a:xfrm>
            <a:off x="457200" y="1371600"/>
            <a:ext cx="8458200" cy="5057775"/>
          </a:xfrm>
        </p:spPr>
        <p:txBody>
          <a:bodyPr/>
          <a:lstStyle/>
          <a:p>
            <a:pPr eaLnBrk="1" hangingPunct="1"/>
            <a:r>
              <a:rPr lang="en-US" dirty="0" smtClean="0"/>
              <a:t>Seguro médico para 3 grupos de personas</a:t>
            </a:r>
          </a:p>
          <a:p>
            <a:pPr marL="639763" lvl="1" indent="-273050" eaLnBrk="1" hangingPunct="1"/>
            <a:r>
              <a:rPr lang="en-US" dirty="0" smtClean="0"/>
              <a:t>Personas de 65 años o más</a:t>
            </a:r>
          </a:p>
          <a:p>
            <a:pPr marL="639763" lvl="1" indent="-273050" eaLnBrk="1" hangingPunct="1"/>
            <a:r>
              <a:rPr lang="es-AR" dirty="0" smtClean="0"/>
              <a:t>Personas de cualquier edad que tienen Enfermedad Renal en Etapa Terminal</a:t>
            </a:r>
          </a:p>
          <a:p>
            <a:pPr marL="639763" lvl="1" indent="-273050" eaLnBrk="1" hangingPunct="1"/>
            <a:r>
              <a:rPr lang="en-US" dirty="0" smtClean="0"/>
              <a:t>Personas con ciertas incapacidades</a:t>
            </a:r>
          </a:p>
          <a:p>
            <a:pPr marL="822325" lvl="2" eaLnBrk="1" hangingPunct="1"/>
            <a:r>
              <a:rPr lang="en-US" sz="2400" dirty="0" smtClean="0"/>
              <a:t>Menores de 65 con derecho a recibir los beneficios del Seguro por Incapacidad del Seguro Social durante 24 meses.</a:t>
            </a:r>
          </a:p>
          <a:p>
            <a:pPr marL="822325" lvl="2" eaLnBrk="1" hangingPunct="1"/>
            <a:r>
              <a:rPr lang="en-US" sz="2400" dirty="0" smtClean="0"/>
              <a:t>Cualquier edad con esclerosis lateral amiotrófica (ALS), conocida como enfermedad de Lou Gehrig </a:t>
            </a:r>
          </a:p>
        </p:txBody>
      </p:sp>
      <p:sp>
        <p:nvSpPr>
          <p:cNvPr id="68611"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68612" name="Footer Placeholder 4"/>
          <p:cNvSpPr>
            <a:spLocks noGrp="1"/>
          </p:cNvSpPr>
          <p:nvPr>
            <p:ph type="ftr" sz="quarter" idx="11"/>
          </p:nvPr>
        </p:nvSpPr>
        <p:spPr bwMode="auto">
          <a:xfrm>
            <a:off x="2590800" y="6324600"/>
            <a:ext cx="4191000" cy="333375"/>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68613"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92AF03-CD29-4E75-B40D-81254B5409DA}" type="slidenum">
              <a:rPr lang="en-US">
                <a:solidFill>
                  <a:srgbClr val="000000"/>
                </a:solidFill>
                <a:cs typeface="Arial" charset="0"/>
              </a:rPr>
              <a:pPr fontAlgn="base">
                <a:spcBef>
                  <a:spcPct val="0"/>
                </a:spcBef>
                <a:spcAft>
                  <a:spcPct val="0"/>
                </a:spcAft>
                <a:defRPr/>
              </a:pPr>
              <a:t>23</a:t>
            </a:fld>
            <a:endParaRPr lang="es-US" dirty="0">
              <a:solidFill>
                <a:srgbClr val="000000"/>
              </a:solidFill>
              <a:cs typeface="Arial" charset="0"/>
            </a:endParaRPr>
          </a:p>
        </p:txBody>
      </p:sp>
    </p:spTree>
    <p:custDataLst>
      <p:tags r:id="rId1"/>
    </p:custDataLst>
  </p:cSld>
  <p:clrMapOvr>
    <a:masterClrMapping/>
  </p:clrMapOvr>
  <p:transition advTm="16"/>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5"/>
          <p:cNvSpPr>
            <a:spLocks noGrp="1"/>
          </p:cNvSpPr>
          <p:nvPr>
            <p:ph type="title"/>
          </p:nvPr>
        </p:nvSpPr>
        <p:spPr>
          <a:xfrm>
            <a:off x="0" y="0"/>
            <a:ext cx="9144000" cy="1143000"/>
          </a:xfrm>
        </p:spPr>
        <p:txBody>
          <a:bodyPr/>
          <a:lstStyle/>
          <a:p>
            <a:pPr eaLnBrk="1" hangingPunct="1"/>
            <a:r>
              <a:rPr lang="es-AR" dirty="0" smtClean="0"/>
              <a:t>Las 4 partes de Medicare</a:t>
            </a:r>
            <a:endParaRPr lang="es-US" dirty="0" smtClean="0"/>
          </a:p>
        </p:txBody>
      </p:sp>
      <p:grpSp>
        <p:nvGrpSpPr>
          <p:cNvPr id="70658" name="Group 1" descr="Graphic showing the four parts of Medicare - &#10;1. Part A - hospital insurance&#10;2. Part B - medical insurance&#10;3. Part C - Medicare Advantage plans (like HMOs and PPOs). This includes Part A, Part B, &amp; sometimes Part D.&#10;4. Part D - Medicare prescription drug coverage."/>
          <p:cNvGrpSpPr>
            <a:grpSpLocks/>
          </p:cNvGrpSpPr>
          <p:nvPr/>
        </p:nvGrpSpPr>
        <p:grpSpPr bwMode="auto">
          <a:xfrm>
            <a:off x="457200" y="1371600"/>
            <a:ext cx="8229600" cy="4876800"/>
            <a:chOff x="457200" y="1371600"/>
            <a:chExt cx="8229599" cy="4876800"/>
          </a:xfrm>
        </p:grpSpPr>
        <p:sp>
          <p:nvSpPr>
            <p:cNvPr id="9" name="Rounded Rectangle 8" descr="Icons depicting the four parts of Medicare, Part A, Part B, Part C and Part D."/>
            <p:cNvSpPr/>
            <p:nvPr/>
          </p:nvSpPr>
          <p:spPr>
            <a:xfrm>
              <a:off x="457200" y="1371600"/>
              <a:ext cx="8229599" cy="2139950"/>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Rounded Rectangle 9" descr="Icono de Parte A Seguro de Hospital"/>
            <p:cNvSpPr/>
            <p:nvPr/>
          </p:nvSpPr>
          <p:spPr>
            <a:xfrm>
              <a:off x="706354" y="1656873"/>
              <a:ext cx="1797974" cy="1569005"/>
            </a:xfrm>
            <a:prstGeom prst="roundRect">
              <a:avLst>
                <a:gd name="adj" fmla="val 10000"/>
              </a:avLst>
            </a:prstGeom>
            <a:blipFill rotWithShape="0">
              <a:blip r:embed="rId3" cstate="print">
                <a:duotone>
                  <a:prstClr val="black"/>
                  <a:schemeClr val="accent1">
                    <a:tint val="45000"/>
                    <a:satMod val="400000"/>
                  </a:schemeClr>
                </a:duotone>
              </a:blip>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2" name="Freeform 11"/>
            <p:cNvSpPr/>
            <p:nvPr/>
          </p:nvSpPr>
          <p:spPr>
            <a:xfrm rot="21600000">
              <a:off x="706438" y="3511550"/>
              <a:ext cx="1798637" cy="2736850"/>
            </a:xfrm>
            <a:custGeom>
              <a:avLst/>
              <a:gdLst>
                <a:gd name="connsiteX0" fmla="*/ 188787 w 1797974"/>
                <a:gd name="connsiteY0" fmla="*/ 0 h 2615009"/>
                <a:gd name="connsiteX1" fmla="*/ 1609187 w 1797974"/>
                <a:gd name="connsiteY1" fmla="*/ 0 h 2615009"/>
                <a:gd name="connsiteX2" fmla="*/ 1742680 w 1797974"/>
                <a:gd name="connsiteY2" fmla="*/ 55295 h 2615009"/>
                <a:gd name="connsiteX3" fmla="*/ 1797974 w 1797974"/>
                <a:gd name="connsiteY3" fmla="*/ 188788 h 2615009"/>
                <a:gd name="connsiteX4" fmla="*/ 1797974 w 1797974"/>
                <a:gd name="connsiteY4" fmla="*/ 2615009 h 2615009"/>
                <a:gd name="connsiteX5" fmla="*/ 1797974 w 1797974"/>
                <a:gd name="connsiteY5" fmla="*/ 2615009 h 2615009"/>
                <a:gd name="connsiteX6" fmla="*/ 1797974 w 1797974"/>
                <a:gd name="connsiteY6" fmla="*/ 2615009 h 2615009"/>
                <a:gd name="connsiteX7" fmla="*/ 0 w 1797974"/>
                <a:gd name="connsiteY7" fmla="*/ 2615009 h 2615009"/>
                <a:gd name="connsiteX8" fmla="*/ 0 w 1797974"/>
                <a:gd name="connsiteY8" fmla="*/ 2615009 h 2615009"/>
                <a:gd name="connsiteX9" fmla="*/ 0 w 1797974"/>
                <a:gd name="connsiteY9" fmla="*/ 2615009 h 2615009"/>
                <a:gd name="connsiteX10" fmla="*/ 0 w 1797974"/>
                <a:gd name="connsiteY10" fmla="*/ 188787 h 2615009"/>
                <a:gd name="connsiteX11" fmla="*/ 55295 w 1797974"/>
                <a:gd name="connsiteY11" fmla="*/ 55294 h 2615009"/>
                <a:gd name="connsiteX12" fmla="*/ 188788 w 1797974"/>
                <a:gd name="connsiteY12" fmla="*/ 0 h 2615009"/>
                <a:gd name="connsiteX13" fmla="*/ 188787 w 1797974"/>
                <a:gd name="connsiteY13" fmla="*/ 0 h 2615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97974" h="2615009">
                  <a:moveTo>
                    <a:pt x="1609187" y="2615009"/>
                  </a:moveTo>
                  <a:lnTo>
                    <a:pt x="188787" y="2615009"/>
                  </a:lnTo>
                  <a:cubicBezTo>
                    <a:pt x="138718" y="2615009"/>
                    <a:pt x="90699" y="2595119"/>
                    <a:pt x="55294" y="2559714"/>
                  </a:cubicBezTo>
                  <a:cubicBezTo>
                    <a:pt x="19890" y="2524310"/>
                    <a:pt x="0" y="2476291"/>
                    <a:pt x="0" y="2426221"/>
                  </a:cubicBezTo>
                  <a:lnTo>
                    <a:pt x="0" y="0"/>
                  </a:lnTo>
                  <a:lnTo>
                    <a:pt x="0" y="0"/>
                  </a:lnTo>
                  <a:lnTo>
                    <a:pt x="0" y="0"/>
                  </a:lnTo>
                  <a:lnTo>
                    <a:pt x="1797974" y="0"/>
                  </a:lnTo>
                  <a:lnTo>
                    <a:pt x="1797974" y="0"/>
                  </a:lnTo>
                  <a:lnTo>
                    <a:pt x="1797974" y="0"/>
                  </a:lnTo>
                  <a:lnTo>
                    <a:pt x="1797974" y="2426222"/>
                  </a:lnTo>
                  <a:cubicBezTo>
                    <a:pt x="1797974" y="2476291"/>
                    <a:pt x="1778084" y="2524310"/>
                    <a:pt x="1742679" y="2559715"/>
                  </a:cubicBezTo>
                  <a:cubicBezTo>
                    <a:pt x="1707275" y="2595119"/>
                    <a:pt x="1659256" y="2615009"/>
                    <a:pt x="1609186" y="2615009"/>
                  </a:cubicBezTo>
                  <a:lnTo>
                    <a:pt x="1609187" y="261500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76199" tIns="120905" rIns="176199" bIns="176198" spcCol="1270"/>
            <a:lstStyle/>
            <a:p>
              <a:pPr algn="ctr" defTabSz="755650" fontAlgn="auto">
                <a:lnSpc>
                  <a:spcPct val="90000"/>
                </a:lnSpc>
                <a:spcAft>
                  <a:spcPct val="35000"/>
                </a:spcAft>
                <a:defRPr/>
              </a:pPr>
              <a:r>
                <a:rPr lang="en-US" sz="2400" b="1" dirty="0"/>
                <a:t>Parte A Seguro de Hospital</a:t>
              </a:r>
              <a:endParaRPr lang="es-US" sz="2400" b="1" dirty="0"/>
            </a:p>
          </p:txBody>
        </p:sp>
        <p:sp>
          <p:nvSpPr>
            <p:cNvPr id="13" name="Rounded Rectangle 12" descr="Icono de Parte B Seguro Médico"/>
            <p:cNvSpPr/>
            <p:nvPr/>
          </p:nvSpPr>
          <p:spPr>
            <a:xfrm>
              <a:off x="2684126" y="1656873"/>
              <a:ext cx="1797974" cy="1569005"/>
            </a:xfrm>
            <a:prstGeom prst="roundRect">
              <a:avLst>
                <a:gd name="adj" fmla="val 10000"/>
              </a:avLst>
            </a:prstGeom>
            <a:blipFill rotWithShape="0">
              <a:blip r:embed="rId4" cstate="print">
                <a:duotone>
                  <a:prstClr val="black"/>
                  <a:schemeClr val="accent1">
                    <a:tint val="45000"/>
                    <a:satMod val="400000"/>
                  </a:schemeClr>
                </a:duotone>
              </a:blip>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4" name="Freeform 13"/>
            <p:cNvSpPr/>
            <p:nvPr/>
          </p:nvSpPr>
          <p:spPr>
            <a:xfrm rot="21600000">
              <a:off x="2684463" y="3511550"/>
              <a:ext cx="1797050" cy="2736850"/>
            </a:xfrm>
            <a:custGeom>
              <a:avLst/>
              <a:gdLst>
                <a:gd name="connsiteX0" fmla="*/ 188787 w 1797974"/>
                <a:gd name="connsiteY0" fmla="*/ 0 h 2615009"/>
                <a:gd name="connsiteX1" fmla="*/ 1609187 w 1797974"/>
                <a:gd name="connsiteY1" fmla="*/ 0 h 2615009"/>
                <a:gd name="connsiteX2" fmla="*/ 1742680 w 1797974"/>
                <a:gd name="connsiteY2" fmla="*/ 55295 h 2615009"/>
                <a:gd name="connsiteX3" fmla="*/ 1797974 w 1797974"/>
                <a:gd name="connsiteY3" fmla="*/ 188788 h 2615009"/>
                <a:gd name="connsiteX4" fmla="*/ 1797974 w 1797974"/>
                <a:gd name="connsiteY4" fmla="*/ 2615009 h 2615009"/>
                <a:gd name="connsiteX5" fmla="*/ 1797974 w 1797974"/>
                <a:gd name="connsiteY5" fmla="*/ 2615009 h 2615009"/>
                <a:gd name="connsiteX6" fmla="*/ 1797974 w 1797974"/>
                <a:gd name="connsiteY6" fmla="*/ 2615009 h 2615009"/>
                <a:gd name="connsiteX7" fmla="*/ 0 w 1797974"/>
                <a:gd name="connsiteY7" fmla="*/ 2615009 h 2615009"/>
                <a:gd name="connsiteX8" fmla="*/ 0 w 1797974"/>
                <a:gd name="connsiteY8" fmla="*/ 2615009 h 2615009"/>
                <a:gd name="connsiteX9" fmla="*/ 0 w 1797974"/>
                <a:gd name="connsiteY9" fmla="*/ 2615009 h 2615009"/>
                <a:gd name="connsiteX10" fmla="*/ 0 w 1797974"/>
                <a:gd name="connsiteY10" fmla="*/ 188787 h 2615009"/>
                <a:gd name="connsiteX11" fmla="*/ 55295 w 1797974"/>
                <a:gd name="connsiteY11" fmla="*/ 55294 h 2615009"/>
                <a:gd name="connsiteX12" fmla="*/ 188788 w 1797974"/>
                <a:gd name="connsiteY12" fmla="*/ 0 h 2615009"/>
                <a:gd name="connsiteX13" fmla="*/ 188787 w 1797974"/>
                <a:gd name="connsiteY13" fmla="*/ 0 h 2615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97974" h="2615009">
                  <a:moveTo>
                    <a:pt x="1609187" y="2615009"/>
                  </a:moveTo>
                  <a:lnTo>
                    <a:pt x="188787" y="2615009"/>
                  </a:lnTo>
                  <a:cubicBezTo>
                    <a:pt x="138718" y="2615009"/>
                    <a:pt x="90699" y="2595119"/>
                    <a:pt x="55294" y="2559714"/>
                  </a:cubicBezTo>
                  <a:cubicBezTo>
                    <a:pt x="19890" y="2524310"/>
                    <a:pt x="0" y="2476291"/>
                    <a:pt x="0" y="2426221"/>
                  </a:cubicBezTo>
                  <a:lnTo>
                    <a:pt x="0" y="0"/>
                  </a:lnTo>
                  <a:lnTo>
                    <a:pt x="0" y="0"/>
                  </a:lnTo>
                  <a:lnTo>
                    <a:pt x="0" y="0"/>
                  </a:lnTo>
                  <a:lnTo>
                    <a:pt x="1797974" y="0"/>
                  </a:lnTo>
                  <a:lnTo>
                    <a:pt x="1797974" y="0"/>
                  </a:lnTo>
                  <a:lnTo>
                    <a:pt x="1797974" y="0"/>
                  </a:lnTo>
                  <a:lnTo>
                    <a:pt x="1797974" y="2426222"/>
                  </a:lnTo>
                  <a:cubicBezTo>
                    <a:pt x="1797974" y="2476291"/>
                    <a:pt x="1778084" y="2524310"/>
                    <a:pt x="1742679" y="2559715"/>
                  </a:cubicBezTo>
                  <a:cubicBezTo>
                    <a:pt x="1707275" y="2595119"/>
                    <a:pt x="1659256" y="2615009"/>
                    <a:pt x="1609186" y="2615009"/>
                  </a:cubicBezTo>
                  <a:lnTo>
                    <a:pt x="1609187" y="261500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76198" tIns="120905" rIns="176199" bIns="176198" spcCol="1270"/>
            <a:lstStyle/>
            <a:p>
              <a:pPr algn="ctr" defTabSz="755650" fontAlgn="auto">
                <a:lnSpc>
                  <a:spcPct val="90000"/>
                </a:lnSpc>
                <a:spcAft>
                  <a:spcPct val="35000"/>
                </a:spcAft>
                <a:defRPr/>
              </a:pPr>
              <a:r>
                <a:rPr lang="en-US" sz="2400" b="1" dirty="0"/>
                <a:t>Parte B Seguro Médico</a:t>
              </a:r>
              <a:r>
                <a:rPr lang="en-US" dirty="0"/>
                <a:t>	</a:t>
              </a:r>
              <a:endParaRPr lang="es-US" sz="2400" dirty="0"/>
            </a:p>
          </p:txBody>
        </p:sp>
        <p:sp>
          <p:nvSpPr>
            <p:cNvPr id="15" name="Rounded Rectangle 14" descr="Parte C Planes Medicare Advantage (como HMO y PPO). Icono que indica que incluye las partes A y B y algunas veces la cobertura de la Parte D"/>
            <p:cNvSpPr/>
            <p:nvPr/>
          </p:nvSpPr>
          <p:spPr>
            <a:xfrm>
              <a:off x="4659920" y="1618229"/>
              <a:ext cx="1797974" cy="1569005"/>
            </a:xfrm>
            <a:prstGeom prst="roundRect">
              <a:avLst>
                <a:gd name="adj" fmla="val 10000"/>
              </a:avLst>
            </a:prstGeom>
            <a:blipFill rotWithShape="0">
              <a:blip r:embed="rId5" cstate="print">
                <a:duotone>
                  <a:prstClr val="black"/>
                  <a:schemeClr val="accent1">
                    <a:tint val="45000"/>
                    <a:satMod val="400000"/>
                  </a:schemeClr>
                </a:duotone>
              </a:blip>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6" name="Freeform 15"/>
            <p:cNvSpPr/>
            <p:nvPr/>
          </p:nvSpPr>
          <p:spPr>
            <a:xfrm rot="21600000">
              <a:off x="4662487" y="3511550"/>
              <a:ext cx="1797050" cy="2736850"/>
            </a:xfrm>
            <a:custGeom>
              <a:avLst/>
              <a:gdLst>
                <a:gd name="connsiteX0" fmla="*/ 188787 w 1797974"/>
                <a:gd name="connsiteY0" fmla="*/ 0 h 2615009"/>
                <a:gd name="connsiteX1" fmla="*/ 1609187 w 1797974"/>
                <a:gd name="connsiteY1" fmla="*/ 0 h 2615009"/>
                <a:gd name="connsiteX2" fmla="*/ 1742680 w 1797974"/>
                <a:gd name="connsiteY2" fmla="*/ 55295 h 2615009"/>
                <a:gd name="connsiteX3" fmla="*/ 1797974 w 1797974"/>
                <a:gd name="connsiteY3" fmla="*/ 188788 h 2615009"/>
                <a:gd name="connsiteX4" fmla="*/ 1797974 w 1797974"/>
                <a:gd name="connsiteY4" fmla="*/ 2615009 h 2615009"/>
                <a:gd name="connsiteX5" fmla="*/ 1797974 w 1797974"/>
                <a:gd name="connsiteY5" fmla="*/ 2615009 h 2615009"/>
                <a:gd name="connsiteX6" fmla="*/ 1797974 w 1797974"/>
                <a:gd name="connsiteY6" fmla="*/ 2615009 h 2615009"/>
                <a:gd name="connsiteX7" fmla="*/ 0 w 1797974"/>
                <a:gd name="connsiteY7" fmla="*/ 2615009 h 2615009"/>
                <a:gd name="connsiteX8" fmla="*/ 0 w 1797974"/>
                <a:gd name="connsiteY8" fmla="*/ 2615009 h 2615009"/>
                <a:gd name="connsiteX9" fmla="*/ 0 w 1797974"/>
                <a:gd name="connsiteY9" fmla="*/ 2615009 h 2615009"/>
                <a:gd name="connsiteX10" fmla="*/ 0 w 1797974"/>
                <a:gd name="connsiteY10" fmla="*/ 188787 h 2615009"/>
                <a:gd name="connsiteX11" fmla="*/ 55295 w 1797974"/>
                <a:gd name="connsiteY11" fmla="*/ 55294 h 2615009"/>
                <a:gd name="connsiteX12" fmla="*/ 188788 w 1797974"/>
                <a:gd name="connsiteY12" fmla="*/ 0 h 2615009"/>
                <a:gd name="connsiteX13" fmla="*/ 188787 w 1797974"/>
                <a:gd name="connsiteY13" fmla="*/ 0 h 2615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97974" h="2615009">
                  <a:moveTo>
                    <a:pt x="1609187" y="2615009"/>
                  </a:moveTo>
                  <a:lnTo>
                    <a:pt x="188787" y="2615009"/>
                  </a:lnTo>
                  <a:cubicBezTo>
                    <a:pt x="138718" y="2615009"/>
                    <a:pt x="90699" y="2595119"/>
                    <a:pt x="55294" y="2559714"/>
                  </a:cubicBezTo>
                  <a:cubicBezTo>
                    <a:pt x="19890" y="2524310"/>
                    <a:pt x="0" y="2476291"/>
                    <a:pt x="0" y="2426221"/>
                  </a:cubicBezTo>
                  <a:lnTo>
                    <a:pt x="0" y="0"/>
                  </a:lnTo>
                  <a:lnTo>
                    <a:pt x="0" y="0"/>
                  </a:lnTo>
                  <a:lnTo>
                    <a:pt x="0" y="0"/>
                  </a:lnTo>
                  <a:lnTo>
                    <a:pt x="1797974" y="0"/>
                  </a:lnTo>
                  <a:lnTo>
                    <a:pt x="1797974" y="0"/>
                  </a:lnTo>
                  <a:lnTo>
                    <a:pt x="1797974" y="0"/>
                  </a:lnTo>
                  <a:lnTo>
                    <a:pt x="1797974" y="2426222"/>
                  </a:lnTo>
                  <a:cubicBezTo>
                    <a:pt x="1797974" y="2476291"/>
                    <a:pt x="1778084" y="2524310"/>
                    <a:pt x="1742679" y="2559715"/>
                  </a:cubicBezTo>
                  <a:cubicBezTo>
                    <a:pt x="1707275" y="2595119"/>
                    <a:pt x="1659256" y="2615009"/>
                    <a:pt x="1609186" y="2615009"/>
                  </a:cubicBezTo>
                  <a:lnTo>
                    <a:pt x="1609187" y="261500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76198" tIns="120905" rIns="176199" bIns="176198" spcCol="1270"/>
            <a:lstStyle/>
            <a:p>
              <a:pPr algn="ctr" fontAlgn="auto">
                <a:spcBef>
                  <a:spcPts val="0"/>
                </a:spcBef>
                <a:spcAft>
                  <a:spcPts val="0"/>
                </a:spcAft>
                <a:defRPr/>
              </a:pPr>
              <a:r>
                <a:rPr lang="en-US" sz="2000" b="1" dirty="0"/>
                <a:t>Planes Medicare Advantage Parte C </a:t>
              </a:r>
              <a:r>
                <a:rPr lang="en-US" sz="1600" b="1" dirty="0"/>
                <a:t>(como los HMO/PPO) </a:t>
              </a:r>
              <a:r>
                <a:rPr lang="en-US" sz="1600" dirty="0"/>
                <a:t>Se incluye cobertura de la Parte A, Parte B y a veces Parte D </a:t>
              </a:r>
              <a:endParaRPr lang="es-US" sz="1600" dirty="0"/>
            </a:p>
          </p:txBody>
        </p:sp>
        <p:sp>
          <p:nvSpPr>
            <p:cNvPr id="17" name="Rounded Rectangle 16" descr="Icono de Parte D Cobertura Medicare para recetas médicas"/>
            <p:cNvSpPr/>
            <p:nvPr/>
          </p:nvSpPr>
          <p:spPr>
            <a:xfrm>
              <a:off x="6639670" y="1656873"/>
              <a:ext cx="1797974" cy="1569005"/>
            </a:xfrm>
            <a:prstGeom prst="roundRect">
              <a:avLst>
                <a:gd name="adj" fmla="val 10000"/>
              </a:avLst>
            </a:prstGeom>
            <a:blipFill rotWithShape="0">
              <a:blip r:embed="rId6" cstate="print">
                <a:duotone>
                  <a:prstClr val="black"/>
                  <a:schemeClr val="accent1">
                    <a:tint val="45000"/>
                    <a:satMod val="400000"/>
                  </a:schemeClr>
                </a:duotone>
              </a:blip>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8" name="Freeform 17"/>
            <p:cNvSpPr/>
            <p:nvPr/>
          </p:nvSpPr>
          <p:spPr>
            <a:xfrm rot="21600000">
              <a:off x="6638924" y="3511550"/>
              <a:ext cx="2047875" cy="2736850"/>
            </a:xfrm>
            <a:custGeom>
              <a:avLst/>
              <a:gdLst>
                <a:gd name="connsiteX0" fmla="*/ 188787 w 1797974"/>
                <a:gd name="connsiteY0" fmla="*/ 0 h 2615009"/>
                <a:gd name="connsiteX1" fmla="*/ 1609187 w 1797974"/>
                <a:gd name="connsiteY1" fmla="*/ 0 h 2615009"/>
                <a:gd name="connsiteX2" fmla="*/ 1742680 w 1797974"/>
                <a:gd name="connsiteY2" fmla="*/ 55295 h 2615009"/>
                <a:gd name="connsiteX3" fmla="*/ 1797974 w 1797974"/>
                <a:gd name="connsiteY3" fmla="*/ 188788 h 2615009"/>
                <a:gd name="connsiteX4" fmla="*/ 1797974 w 1797974"/>
                <a:gd name="connsiteY4" fmla="*/ 2615009 h 2615009"/>
                <a:gd name="connsiteX5" fmla="*/ 1797974 w 1797974"/>
                <a:gd name="connsiteY5" fmla="*/ 2615009 h 2615009"/>
                <a:gd name="connsiteX6" fmla="*/ 1797974 w 1797974"/>
                <a:gd name="connsiteY6" fmla="*/ 2615009 h 2615009"/>
                <a:gd name="connsiteX7" fmla="*/ 0 w 1797974"/>
                <a:gd name="connsiteY7" fmla="*/ 2615009 h 2615009"/>
                <a:gd name="connsiteX8" fmla="*/ 0 w 1797974"/>
                <a:gd name="connsiteY8" fmla="*/ 2615009 h 2615009"/>
                <a:gd name="connsiteX9" fmla="*/ 0 w 1797974"/>
                <a:gd name="connsiteY9" fmla="*/ 2615009 h 2615009"/>
                <a:gd name="connsiteX10" fmla="*/ 0 w 1797974"/>
                <a:gd name="connsiteY10" fmla="*/ 188787 h 2615009"/>
                <a:gd name="connsiteX11" fmla="*/ 55295 w 1797974"/>
                <a:gd name="connsiteY11" fmla="*/ 55294 h 2615009"/>
                <a:gd name="connsiteX12" fmla="*/ 188788 w 1797974"/>
                <a:gd name="connsiteY12" fmla="*/ 0 h 2615009"/>
                <a:gd name="connsiteX13" fmla="*/ 188787 w 1797974"/>
                <a:gd name="connsiteY13" fmla="*/ 0 h 2615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97974" h="2615009">
                  <a:moveTo>
                    <a:pt x="1609187" y="2615009"/>
                  </a:moveTo>
                  <a:lnTo>
                    <a:pt x="188787" y="2615009"/>
                  </a:lnTo>
                  <a:cubicBezTo>
                    <a:pt x="138718" y="2615009"/>
                    <a:pt x="90699" y="2595119"/>
                    <a:pt x="55294" y="2559714"/>
                  </a:cubicBezTo>
                  <a:cubicBezTo>
                    <a:pt x="19890" y="2524310"/>
                    <a:pt x="0" y="2476291"/>
                    <a:pt x="0" y="2426221"/>
                  </a:cubicBezTo>
                  <a:lnTo>
                    <a:pt x="0" y="0"/>
                  </a:lnTo>
                  <a:lnTo>
                    <a:pt x="0" y="0"/>
                  </a:lnTo>
                  <a:lnTo>
                    <a:pt x="0" y="0"/>
                  </a:lnTo>
                  <a:lnTo>
                    <a:pt x="1797974" y="0"/>
                  </a:lnTo>
                  <a:lnTo>
                    <a:pt x="1797974" y="0"/>
                  </a:lnTo>
                  <a:lnTo>
                    <a:pt x="1797974" y="0"/>
                  </a:lnTo>
                  <a:lnTo>
                    <a:pt x="1797974" y="2426222"/>
                  </a:lnTo>
                  <a:cubicBezTo>
                    <a:pt x="1797974" y="2476291"/>
                    <a:pt x="1778084" y="2524310"/>
                    <a:pt x="1742679" y="2559715"/>
                  </a:cubicBezTo>
                  <a:cubicBezTo>
                    <a:pt x="1707275" y="2595119"/>
                    <a:pt x="1659256" y="2615009"/>
                    <a:pt x="1609186" y="2615009"/>
                  </a:cubicBezTo>
                  <a:lnTo>
                    <a:pt x="1609187" y="261500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76198" tIns="120904" rIns="176199" bIns="176198" spcCol="1270"/>
            <a:lstStyle/>
            <a:p>
              <a:pPr algn="ctr" defTabSz="755650" fontAlgn="auto">
                <a:lnSpc>
                  <a:spcPct val="90000"/>
                </a:lnSpc>
                <a:spcAft>
                  <a:spcPct val="35000"/>
                </a:spcAft>
                <a:defRPr/>
              </a:pPr>
              <a:r>
                <a:rPr lang="en-US" sz="2400" b="1" dirty="0"/>
                <a:t>Parte D Cobertura Medicare para recetas médicas</a:t>
              </a:r>
              <a:endParaRPr lang="es-US" sz="2400" b="1" dirty="0"/>
            </a:p>
          </p:txBody>
        </p:sp>
      </p:grpSp>
      <p:sp>
        <p:nvSpPr>
          <p:cNvPr id="70659"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70660" name="Footer Placeholder 4"/>
          <p:cNvSpPr>
            <a:spLocks noGrp="1"/>
          </p:cNvSpPr>
          <p:nvPr>
            <p:ph type="ftr" sz="quarter" idx="11"/>
          </p:nvPr>
        </p:nvSpPr>
        <p:spPr bwMode="auto">
          <a:xfrm>
            <a:off x="2590799" y="6324600"/>
            <a:ext cx="4048125"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70661"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1B471C-1705-4CEB-BF03-09A8DA09124D}" type="slidenum">
              <a:rPr lang="en-US">
                <a:solidFill>
                  <a:srgbClr val="000000"/>
                </a:solidFill>
                <a:cs typeface="Arial" charset="0"/>
              </a:rPr>
              <a:pPr fontAlgn="base">
                <a:spcBef>
                  <a:spcPct val="0"/>
                </a:spcBef>
                <a:spcAft>
                  <a:spcPct val="0"/>
                </a:spcAft>
                <a:defRPr/>
              </a:pPr>
              <a:t>24</a:t>
            </a:fld>
            <a:endParaRPr lang="es-US" dirty="0">
              <a:solidFill>
                <a:srgbClr val="000000"/>
              </a:solidFill>
              <a:cs typeface="Arial" charset="0"/>
            </a:endParaRPr>
          </a:p>
        </p:txBody>
      </p:sp>
    </p:spTree>
  </p:cSld>
  <p:clrMapOvr>
    <a:masterClrMapping/>
  </p:clrMapOvr>
  <p:transition advTm="219"/>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a:xfrm>
            <a:off x="0" y="0"/>
            <a:ext cx="9144000" cy="1143000"/>
          </a:xfrm>
        </p:spPr>
        <p:txBody>
          <a:bodyPr/>
          <a:lstStyle/>
          <a:p>
            <a:pPr eaLnBrk="1" hangingPunct="1"/>
            <a:r>
              <a:rPr lang="es-AR" dirty="0" smtClean="0"/>
              <a:t>Cómo calificar para Medicare con base en </a:t>
            </a:r>
            <a:br>
              <a:rPr lang="es-AR" dirty="0" smtClean="0"/>
            </a:br>
            <a:r>
              <a:rPr lang="es-AR" dirty="0" smtClean="0"/>
              <a:t>la incapacidad</a:t>
            </a:r>
            <a:endParaRPr lang="es-US" dirty="0" smtClean="0"/>
          </a:p>
        </p:txBody>
      </p:sp>
      <p:sp>
        <p:nvSpPr>
          <p:cNvPr id="72706" name="Content Placeholder 2"/>
          <p:cNvSpPr>
            <a:spLocks noGrp="1"/>
          </p:cNvSpPr>
          <p:nvPr>
            <p:ph idx="1"/>
          </p:nvPr>
        </p:nvSpPr>
        <p:spPr>
          <a:xfrm>
            <a:off x="457200" y="1371600"/>
            <a:ext cx="8610600" cy="4953000"/>
          </a:xfrm>
        </p:spPr>
        <p:txBody>
          <a:bodyPr>
            <a:normAutofit fontScale="92500" lnSpcReduction="10000"/>
          </a:bodyPr>
          <a:lstStyle/>
          <a:p>
            <a:pPr eaLnBrk="1" hangingPunct="1"/>
            <a:r>
              <a:rPr lang="es-US" sz="3100" dirty="0" smtClean="0"/>
              <a:t>Medicare suele comenzar después de recibir el Seguro por Incapacidad del Seguro Social (SSDI) durante 24 meses</a:t>
            </a:r>
          </a:p>
          <a:p>
            <a:pPr marL="639763" lvl="1" eaLnBrk="1" hangingPunct="1"/>
            <a:r>
              <a:rPr lang="es-AR" sz="2700" dirty="0" smtClean="0"/>
              <a:t>A menos que tenga esclerosis lateral amiotrófica </a:t>
            </a:r>
            <a:endParaRPr lang="es-US" sz="2700" dirty="0" smtClean="0">
              <a:cs typeface="Arial" charset="0"/>
            </a:endParaRPr>
          </a:p>
          <a:p>
            <a:pPr marL="822325" lvl="2" eaLnBrk="1" hangingPunct="1"/>
            <a:r>
              <a:rPr lang="es-AR" sz="2700" dirty="0" smtClean="0"/>
              <a:t>Medicare comienza el primer mes que tiene derecho a recibir SSDI </a:t>
            </a:r>
          </a:p>
          <a:p>
            <a:pPr eaLnBrk="1" hangingPunct="1"/>
            <a:r>
              <a:rPr lang="es-AR" sz="3100" dirty="0" smtClean="0"/>
              <a:t>En general, esto significa que recibe Medicare en el mes n.º 30 posterior a la adquisición de la incapacidad</a:t>
            </a:r>
          </a:p>
          <a:p>
            <a:pPr marL="639763" lvl="1" eaLnBrk="1" hangingPunct="1"/>
            <a:r>
              <a:rPr lang="es-AR" sz="2700" dirty="0" smtClean="0"/>
              <a:t>Período de espera de 5 meses para los beneficios de SSDI</a:t>
            </a:r>
          </a:p>
          <a:p>
            <a:pPr marL="639763" lvl="1" eaLnBrk="1" hangingPunct="1"/>
            <a:r>
              <a:rPr lang="es-AR" sz="2700" dirty="0" smtClean="0"/>
              <a:t>Seguido por un período de espera de 24 meses para Medicare</a:t>
            </a:r>
          </a:p>
        </p:txBody>
      </p:sp>
      <p:sp>
        <p:nvSpPr>
          <p:cNvPr id="72707"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72708"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72709"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241F275-9E8C-48AE-815C-500E09FE1B47}" type="slidenum">
              <a:rPr lang="en-US">
                <a:solidFill>
                  <a:srgbClr val="000000"/>
                </a:solidFill>
                <a:cs typeface="Arial" charset="0"/>
              </a:rPr>
              <a:pPr fontAlgn="base">
                <a:spcBef>
                  <a:spcPct val="0"/>
                </a:spcBef>
                <a:spcAft>
                  <a:spcPct val="0"/>
                </a:spcAft>
                <a:defRPr/>
              </a:pPr>
              <a:t>25</a:t>
            </a:fld>
            <a:endParaRPr lang="es-US" dirty="0">
              <a:solidFill>
                <a:srgbClr val="000000"/>
              </a:solidFill>
              <a:cs typeface="Arial" charset="0"/>
            </a:endParaRPr>
          </a:p>
        </p:txBody>
      </p:sp>
    </p:spTree>
  </p:cSld>
  <p:clrMapOvr>
    <a:masterClrMapping/>
  </p:clrMapOvr>
  <p:transition advTm="15"/>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a:xfrm>
            <a:off x="0" y="0"/>
            <a:ext cx="9144000" cy="1143000"/>
          </a:xfrm>
        </p:spPr>
        <p:txBody>
          <a:bodyPr/>
          <a:lstStyle/>
          <a:p>
            <a:pPr eaLnBrk="1" hangingPunct="1"/>
            <a:r>
              <a:rPr lang="es-AR" dirty="0" smtClean="0"/>
              <a:t>Inscripción automática en Medicare</a:t>
            </a:r>
            <a:endParaRPr lang="es-US" dirty="0" smtClean="0"/>
          </a:p>
        </p:txBody>
      </p:sp>
      <p:sp>
        <p:nvSpPr>
          <p:cNvPr id="74754" name="Content Placeholder 2"/>
          <p:cNvSpPr>
            <a:spLocks noGrp="1"/>
          </p:cNvSpPr>
          <p:nvPr>
            <p:ph idx="1"/>
          </p:nvPr>
        </p:nvSpPr>
        <p:spPr>
          <a:xfrm>
            <a:off x="152400" y="1371600"/>
            <a:ext cx="8991600" cy="4754563"/>
          </a:xfrm>
        </p:spPr>
        <p:txBody>
          <a:bodyPr/>
          <a:lstStyle/>
          <a:p>
            <a:pPr marL="365125" indent="-365125" eaLnBrk="1" hangingPunct="1"/>
            <a:r>
              <a:rPr lang="es-AR" sz="3000" dirty="0" smtClean="0"/>
              <a:t>Usted queda automáticamente inscrito en Medicare si reúne los requisitos por incapacidad </a:t>
            </a:r>
          </a:p>
          <a:p>
            <a:pPr marL="365125" indent="-365125" eaLnBrk="1" hangingPunct="1"/>
            <a:r>
              <a:rPr lang="es-US" sz="3000" dirty="0" smtClean="0"/>
              <a:t>Recibirá un paquete del período de inscripción inicial </a:t>
            </a:r>
          </a:p>
          <a:p>
            <a:pPr marL="639763" lvl="1" indent="-273050" eaLnBrk="1" hangingPunct="1"/>
            <a:r>
              <a:rPr lang="es-US" sz="2600" dirty="0" smtClean="0"/>
              <a:t>3 meses antes del mes n.º 25 de recibir beneficios por incapacidad</a:t>
            </a:r>
          </a:p>
          <a:p>
            <a:pPr marL="639763" lvl="1" indent="-273050" eaLnBrk="1" hangingPunct="1"/>
            <a:r>
              <a:rPr lang="es-US" sz="2600" dirty="0" smtClean="0"/>
              <a:t>Si padece de esclerosis lateral amiotrófica: alrededor de 4 meses después de tener derecho a Medicare</a:t>
            </a:r>
          </a:p>
          <a:p>
            <a:pPr marL="365125" indent="-365125" eaLnBrk="1" hangingPunct="1"/>
            <a:r>
              <a:rPr lang="es-AR" sz="3000" dirty="0" smtClean="0"/>
              <a:t>Necesita decidir si</a:t>
            </a:r>
          </a:p>
          <a:p>
            <a:pPr marL="639763" lvl="1" indent="-273050" eaLnBrk="1" hangingPunct="1"/>
            <a:r>
              <a:rPr lang="es-AR" sz="2600" dirty="0" smtClean="0"/>
              <a:t>Conserva la Parte B</a:t>
            </a:r>
          </a:p>
          <a:p>
            <a:pPr marL="639763" lvl="1" indent="-273050" eaLnBrk="1" hangingPunct="1"/>
            <a:r>
              <a:rPr lang="es-AR" sz="2600" dirty="0" smtClean="0"/>
              <a:t>Se inscribe en la Parte D</a:t>
            </a:r>
          </a:p>
          <a:p>
            <a:pPr marL="639763" lvl="1" indent="-273050" eaLnBrk="1" hangingPunct="1">
              <a:buFont typeface="Arial" charset="0"/>
              <a:buNone/>
            </a:pPr>
            <a:endParaRPr lang="es-US" sz="2600" dirty="0" smtClean="0">
              <a:cs typeface="Arial" charset="0"/>
            </a:endParaRPr>
          </a:p>
          <a:p>
            <a:pPr marL="365125" indent="-365125" eaLnBrk="1" hangingPunct="1">
              <a:buFont typeface="Wingdings" pitchFamily="2" charset="2"/>
              <a:buNone/>
            </a:pPr>
            <a:endParaRPr lang="es-US" sz="2600" dirty="0" smtClean="0"/>
          </a:p>
        </p:txBody>
      </p:sp>
      <p:grpSp>
        <p:nvGrpSpPr>
          <p:cNvPr id="74755" name="Group 5" descr="Graphic depicting front and back of sample Medicare card."/>
          <p:cNvGrpSpPr>
            <a:grpSpLocks/>
          </p:cNvGrpSpPr>
          <p:nvPr/>
        </p:nvGrpSpPr>
        <p:grpSpPr bwMode="auto">
          <a:xfrm>
            <a:off x="5486400" y="4648200"/>
            <a:ext cx="2351088" cy="1879600"/>
            <a:chOff x="6311223" y="3758434"/>
            <a:chExt cx="2351063" cy="1880581"/>
          </a:xfrm>
        </p:grpSpPr>
        <p:pic>
          <p:nvPicPr>
            <p:cNvPr id="7" name="Picture 2" descr="Image of &quot;Welcome to Medicare&quot; pamphlet."/>
            <p:cNvPicPr>
              <a:picLocks noChangeAspect="1" noChangeArrowheads="1"/>
            </p:cNvPicPr>
            <p:nvPr/>
          </p:nvPicPr>
          <p:blipFill>
            <a:blip r:embed="rId3"/>
            <a:srcRect/>
            <a:stretch>
              <a:fillRect/>
            </a:stretch>
          </p:blipFill>
          <p:spPr bwMode="auto">
            <a:xfrm rot="21177330">
              <a:off x="6311223" y="3758434"/>
              <a:ext cx="1770044" cy="1134067"/>
            </a:xfrm>
            <a:prstGeom prst="rect">
              <a:avLst/>
            </a:prstGeom>
            <a:noFill/>
            <a:ln w="3175">
              <a:solidFill>
                <a:schemeClr val="tx1"/>
              </a:solidFill>
            </a:ln>
            <a:effectLst>
              <a:outerShdw blurRad="50800" dist="50800" dir="2700000" algn="tl" rotWithShape="0">
                <a:prstClr val="black">
                  <a:alpha val="40000"/>
                </a:prstClr>
              </a:outerShdw>
            </a:effectLst>
            <a:extLst/>
          </p:spPr>
        </p:pic>
        <p:pic>
          <p:nvPicPr>
            <p:cNvPr id="8" name="Picture 3" descr="Image of Medicare Card.&#10;"/>
            <p:cNvPicPr>
              <a:picLocks noChangeAspect="1" noChangeArrowheads="1"/>
            </p:cNvPicPr>
            <p:nvPr/>
          </p:nvPicPr>
          <p:blipFill>
            <a:blip r:embed="rId4"/>
            <a:srcRect/>
            <a:stretch>
              <a:fillRect/>
            </a:stretch>
          </p:blipFill>
          <p:spPr bwMode="auto">
            <a:xfrm rot="21177330">
              <a:off x="7366900" y="4720961"/>
              <a:ext cx="1295386" cy="918054"/>
            </a:xfrm>
            <a:prstGeom prst="rect">
              <a:avLst/>
            </a:prstGeom>
            <a:noFill/>
            <a:ln w="3175">
              <a:solidFill>
                <a:schemeClr val="tx1"/>
              </a:solidFill>
            </a:ln>
            <a:effectLst>
              <a:outerShdw blurRad="50800" dist="50800" dir="2700000" algn="tl" rotWithShape="0">
                <a:prstClr val="black">
                  <a:alpha val="40000"/>
                </a:prstClr>
              </a:outerShdw>
            </a:effectLst>
            <a:extLst/>
          </p:spPr>
        </p:pic>
      </p:grpSp>
      <p:sp>
        <p:nvSpPr>
          <p:cNvPr id="74756"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74757"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74758"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43EAFC-A961-4775-ACAB-37D85601BEB5}" type="slidenum">
              <a:rPr lang="en-US">
                <a:solidFill>
                  <a:srgbClr val="000000"/>
                </a:solidFill>
                <a:cs typeface="Arial" charset="0"/>
              </a:rPr>
              <a:pPr fontAlgn="base">
                <a:spcBef>
                  <a:spcPct val="0"/>
                </a:spcBef>
                <a:spcAft>
                  <a:spcPct val="0"/>
                </a:spcAft>
                <a:defRPr/>
              </a:pPr>
              <a:t>26</a:t>
            </a:fld>
            <a:endParaRPr lang="es-US" dirty="0">
              <a:solidFill>
                <a:srgbClr val="000000"/>
              </a:solidFill>
              <a:cs typeface="Arial" charset="0"/>
            </a:endParaRPr>
          </a:p>
        </p:txBody>
      </p:sp>
    </p:spTree>
  </p:cSld>
  <p:clrMapOvr>
    <a:masterClrMapping/>
  </p:clrMapOvr>
  <p:transition advTm="172"/>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a:xfrm>
            <a:off x="0" y="0"/>
            <a:ext cx="9144000" cy="1143000"/>
          </a:xfrm>
        </p:spPr>
        <p:txBody>
          <a:bodyPr/>
          <a:lstStyle/>
          <a:p>
            <a:pPr eaLnBrk="1" hangingPunct="1"/>
            <a:r>
              <a:rPr lang="es-AR" dirty="0" smtClean="0"/>
              <a:t>Derecho retroactivo a Medicare</a:t>
            </a:r>
            <a:endParaRPr lang="es-US" dirty="0" smtClean="0"/>
          </a:p>
        </p:txBody>
      </p:sp>
      <p:sp>
        <p:nvSpPr>
          <p:cNvPr id="76802" name="Content Placeholder 2"/>
          <p:cNvSpPr>
            <a:spLocks noGrp="1"/>
          </p:cNvSpPr>
          <p:nvPr>
            <p:ph idx="1"/>
          </p:nvPr>
        </p:nvSpPr>
        <p:spPr/>
        <p:txBody>
          <a:bodyPr/>
          <a:lstStyle/>
          <a:p>
            <a:pPr eaLnBrk="1" hangingPunct="1"/>
            <a:r>
              <a:rPr lang="es-AR" dirty="0" smtClean="0"/>
              <a:t>En algunos casos, su derecho a Medicare puede ser retroactivo</a:t>
            </a:r>
          </a:p>
          <a:p>
            <a:pPr marL="639763" lvl="1" eaLnBrk="1" hangingPunct="1"/>
            <a:r>
              <a:rPr lang="es-AR" dirty="0" smtClean="0"/>
              <a:t>Si sus beneficios por incapacidad son retroactivos</a:t>
            </a:r>
          </a:p>
          <a:p>
            <a:pPr marL="639763" lvl="1" eaLnBrk="1" hangingPunct="1"/>
            <a:r>
              <a:rPr lang="es-AR" dirty="0" smtClean="0"/>
              <a:t>Su tarjeta Medicare mostrará la fecha de vigencia</a:t>
            </a:r>
          </a:p>
          <a:p>
            <a:pPr marL="639763" lvl="1" eaLnBrk="1" hangingPunct="1"/>
            <a:r>
              <a:rPr lang="es-AR" dirty="0" smtClean="0"/>
              <a:t>Si recibió servicios cubiertos por Medicare con anterioridad</a:t>
            </a:r>
          </a:p>
          <a:p>
            <a:pPr marL="822325" lvl="2" eaLnBrk="1" hangingPunct="1"/>
            <a:r>
              <a:rPr lang="es-AR" dirty="0" smtClean="0"/>
              <a:t>Puede solicitar que su proveedor envíe esas reclamaciones a Medicare</a:t>
            </a:r>
          </a:p>
          <a:p>
            <a:pPr marL="822325" lvl="2" eaLnBrk="1" hangingPunct="1"/>
            <a:r>
              <a:rPr lang="es-AR" dirty="0" smtClean="0"/>
              <a:t>Los servicios deben haber sido recibidos después de la fecha de vigencia en su tarjeta Medicare</a:t>
            </a:r>
            <a:endParaRPr lang="es-US" dirty="0" smtClean="0"/>
          </a:p>
        </p:txBody>
      </p:sp>
      <p:sp>
        <p:nvSpPr>
          <p:cNvPr id="76803"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76804"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76805"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29A8AAC-0ABA-4896-9462-E1292AEA20EC}" type="slidenum">
              <a:rPr lang="en-US">
                <a:solidFill>
                  <a:srgbClr val="000000"/>
                </a:solidFill>
                <a:cs typeface="Arial" charset="0"/>
              </a:rPr>
              <a:pPr fontAlgn="base">
                <a:spcBef>
                  <a:spcPct val="0"/>
                </a:spcBef>
                <a:spcAft>
                  <a:spcPct val="0"/>
                </a:spcAft>
                <a:defRPr/>
              </a:pPr>
              <a:t>27</a:t>
            </a:fld>
            <a:endParaRPr lang="es-US" dirty="0">
              <a:solidFill>
                <a:srgbClr val="000000"/>
              </a:solidFill>
              <a:cs typeface="Arial" charset="0"/>
            </a:endParaRPr>
          </a:p>
        </p:txBody>
      </p:sp>
    </p:spTree>
  </p:cSld>
  <p:clrMapOvr>
    <a:masterClrMapping/>
  </p:clrMapOvr>
  <p:transition advTm="11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a:xfrm>
            <a:off x="0" y="0"/>
            <a:ext cx="9144000" cy="1143000"/>
          </a:xfrm>
        </p:spPr>
        <p:txBody>
          <a:bodyPr/>
          <a:lstStyle/>
          <a:p>
            <a:pPr eaLnBrk="1" hangingPunct="1"/>
            <a:r>
              <a:rPr lang="es-AR" dirty="0" smtClean="0"/>
              <a:t>Información recibida con</a:t>
            </a:r>
            <a:br>
              <a:rPr lang="es-AR" dirty="0" smtClean="0"/>
            </a:br>
            <a:r>
              <a:rPr lang="es-AR" dirty="0" smtClean="0"/>
              <a:t>determinación retroactiva</a:t>
            </a:r>
            <a:endParaRPr lang="es-US" dirty="0" smtClean="0"/>
          </a:p>
        </p:txBody>
      </p:sp>
      <p:sp>
        <p:nvSpPr>
          <p:cNvPr id="3" name="Content Placeholder 2"/>
          <p:cNvSpPr>
            <a:spLocks noGrp="1"/>
          </p:cNvSpPr>
          <p:nvPr>
            <p:ph idx="1"/>
          </p:nvPr>
        </p:nvSpPr>
        <p:spPr/>
        <p:txBody>
          <a:bodyPr rtlCol="0">
            <a:normAutofit fontScale="92500" lnSpcReduction="20000"/>
          </a:bodyPr>
          <a:lstStyle/>
          <a:p>
            <a:pPr eaLnBrk="1" fontAlgn="auto" hangingPunct="1">
              <a:lnSpc>
                <a:spcPct val="110000"/>
              </a:lnSpc>
              <a:spcAft>
                <a:spcPts val="0"/>
              </a:spcAft>
              <a:defRPr/>
            </a:pPr>
            <a:r>
              <a:rPr dirty="0" smtClean="0"/>
              <a:t>Recibirá esta información con su determinación:</a:t>
            </a:r>
          </a:p>
          <a:p>
            <a:pPr marL="582909" lvl="1" indent="-182859" eaLnBrk="1" fontAlgn="auto" hangingPunct="1">
              <a:lnSpc>
                <a:spcPct val="110000"/>
              </a:lnSpc>
              <a:spcAft>
                <a:spcPts val="0"/>
              </a:spcAft>
              <a:buFont typeface="Arial" pitchFamily="34" charset="0"/>
              <a:buChar char="•"/>
              <a:defRPr/>
            </a:pPr>
            <a:r>
              <a:rPr dirty="0" smtClean="0"/>
              <a:t>La fecha de entrada en vigencia de su cobertura de la Parte A (el mes n.º 25 de obtener su derecho a recibir el beneficio por incapacidad)</a:t>
            </a:r>
          </a:p>
          <a:p>
            <a:pPr marL="582909" lvl="1" indent="-182859" eaLnBrk="1" fontAlgn="auto" hangingPunct="1">
              <a:lnSpc>
                <a:spcPct val="110000"/>
              </a:lnSpc>
              <a:spcAft>
                <a:spcPts val="0"/>
              </a:spcAft>
              <a:buFont typeface="Arial" pitchFamily="34" charset="0"/>
              <a:buChar char="•"/>
              <a:defRPr/>
            </a:pPr>
            <a:r>
              <a:rPr dirty="0" smtClean="0"/>
              <a:t>La fecha de entrada en vigencia de su cobertura de la Parte B (mes de procesamiento) y la opción de elegir la cobertura de la Parte B a partir del mes n.º 25 de obtener su derecho a recibir el beneficio por incapacidad</a:t>
            </a:r>
          </a:p>
          <a:p>
            <a:pPr marL="982959" lvl="2" indent="-182859" eaLnBrk="1" fontAlgn="auto" hangingPunct="1">
              <a:lnSpc>
                <a:spcPct val="110000"/>
              </a:lnSpc>
              <a:spcAft>
                <a:spcPts val="0"/>
              </a:spcAft>
              <a:defRPr/>
            </a:pPr>
            <a:r>
              <a:rPr lang="en-US" sz="2600" dirty="0" smtClean="0"/>
              <a:t>Para ejercer su opción a la cobertura retroactiva de la Parte B, debe enviar una solicitud por escrito y acordar el pago de todas las primas retroactivas adeudadas</a:t>
            </a:r>
            <a:endParaRPr lang="es-US" sz="2600" dirty="0"/>
          </a:p>
          <a:p>
            <a:pPr eaLnBrk="1" fontAlgn="auto" hangingPunct="1">
              <a:spcAft>
                <a:spcPts val="0"/>
              </a:spcAft>
              <a:defRPr/>
            </a:pPr>
            <a:endParaRPr lang="es-US" dirty="0"/>
          </a:p>
        </p:txBody>
      </p:sp>
      <p:sp>
        <p:nvSpPr>
          <p:cNvPr id="78851"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78852"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78853"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BA3ADC-2332-41AD-BAB1-55E344193A11}" type="slidenum">
              <a:rPr lang="en-US">
                <a:solidFill>
                  <a:srgbClr val="000000"/>
                </a:solidFill>
                <a:cs typeface="Arial" charset="0"/>
              </a:rPr>
              <a:pPr fontAlgn="base">
                <a:spcBef>
                  <a:spcPct val="0"/>
                </a:spcBef>
                <a:spcAft>
                  <a:spcPct val="0"/>
                </a:spcAft>
                <a:defRPr/>
              </a:pPr>
              <a:t>28</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5"/>
          <p:cNvSpPr>
            <a:spLocks noGrp="1" noChangeArrowheads="1"/>
          </p:cNvSpPr>
          <p:nvPr>
            <p:ph type="title"/>
          </p:nvPr>
        </p:nvSpPr>
        <p:spPr>
          <a:xfrm>
            <a:off x="0" y="0"/>
            <a:ext cx="9144000" cy="1143000"/>
          </a:xfrm>
        </p:spPr>
        <p:txBody>
          <a:bodyPr/>
          <a:lstStyle/>
          <a:p>
            <a:pPr eaLnBrk="1" hangingPunct="1"/>
            <a:r>
              <a:rPr lang="es-AR" dirty="0" smtClean="0"/>
              <a:t>¿Cuánto tiempo tiene derecho a </a:t>
            </a:r>
            <a:br>
              <a:rPr lang="es-AR" dirty="0" smtClean="0"/>
            </a:br>
            <a:r>
              <a:rPr lang="es-AR" dirty="0" smtClean="0"/>
              <a:t>recibir Medicare? </a:t>
            </a:r>
          </a:p>
        </p:txBody>
      </p:sp>
      <p:sp>
        <p:nvSpPr>
          <p:cNvPr id="80898" name="Rectangle 6"/>
          <p:cNvSpPr>
            <a:spLocks noGrp="1" noChangeArrowheads="1"/>
          </p:cNvSpPr>
          <p:nvPr>
            <p:ph idx="1"/>
          </p:nvPr>
        </p:nvSpPr>
        <p:spPr>
          <a:xfrm>
            <a:off x="304800" y="1371600"/>
            <a:ext cx="8610600" cy="4724400"/>
          </a:xfrm>
        </p:spPr>
        <p:txBody>
          <a:bodyPr>
            <a:normAutofit fontScale="92500"/>
          </a:bodyPr>
          <a:lstStyle/>
          <a:p>
            <a:pPr eaLnBrk="1" hangingPunct="1"/>
            <a:r>
              <a:rPr lang="es-AR" sz="2800" dirty="0" smtClean="0"/>
              <a:t>Tan pronto como cumpla con la definición de incapacidad del SSA </a:t>
            </a:r>
          </a:p>
          <a:p>
            <a:pPr eaLnBrk="1" hangingPunct="1"/>
            <a:r>
              <a:rPr lang="es-US" sz="2800" dirty="0" smtClean="0"/>
              <a:t>El SSA ha desarrollado incentivos si usted regresa a trabajar</a:t>
            </a:r>
          </a:p>
          <a:p>
            <a:pPr marL="639763" lvl="1" eaLnBrk="1" hangingPunct="1"/>
            <a:r>
              <a:rPr lang="es-AR" sz="2400" dirty="0" smtClean="0"/>
              <a:t>Medicare continúa si usted está trabajando pero está incapacitado</a:t>
            </a:r>
          </a:p>
          <a:p>
            <a:pPr marL="639763" lvl="1" eaLnBrk="1" hangingPunct="1"/>
            <a:r>
              <a:rPr lang="es-AR" sz="2400" dirty="0" smtClean="0"/>
              <a:t>Usted puede recibir eximición de las primas de la Parte A durante 8½ años al regresar a trabajar</a:t>
            </a:r>
          </a:p>
          <a:p>
            <a:pPr marL="639763" lvl="1" eaLnBrk="1" hangingPunct="1"/>
            <a:r>
              <a:rPr lang="es-AR" sz="2400" dirty="0" smtClean="0"/>
              <a:t>Después puede comprar la cobertura de la Parte A</a:t>
            </a:r>
          </a:p>
          <a:p>
            <a:pPr eaLnBrk="1" hangingPunct="1"/>
            <a:r>
              <a:rPr lang="es-AR" sz="2800" dirty="0" smtClean="0"/>
              <a:t>La razón por la que su derecho a recibir Medicare cambia a los 65</a:t>
            </a:r>
          </a:p>
          <a:p>
            <a:pPr marL="639763" lvl="1" eaLnBrk="1" hangingPunct="1"/>
            <a:r>
              <a:rPr lang="es-AR" sz="2400" dirty="0" smtClean="0"/>
              <a:t>Todas las sanciones que pueda haber recibido por inscripción tardía se eliminan en ese momento</a:t>
            </a:r>
            <a:endParaRPr lang="es-US" sz="2400" dirty="0" smtClean="0">
              <a:cs typeface="Arial" charset="0"/>
            </a:endParaRPr>
          </a:p>
        </p:txBody>
      </p:sp>
      <p:sp>
        <p:nvSpPr>
          <p:cNvPr id="80899"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80900"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80901"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0C5CF6-3077-42B0-82FE-09438041E694}" type="slidenum">
              <a:rPr lang="en-US">
                <a:solidFill>
                  <a:srgbClr val="000000"/>
                </a:solidFill>
                <a:cs typeface="Arial" charset="0"/>
              </a:rPr>
              <a:pPr fontAlgn="base">
                <a:spcBef>
                  <a:spcPct val="0"/>
                </a:spcBef>
                <a:spcAft>
                  <a:spcPct val="0"/>
                </a:spcAft>
                <a:defRPr/>
              </a:pPr>
              <a:t>29</a:t>
            </a:fld>
            <a:endParaRPr lang="es-US" dirty="0">
              <a:solidFill>
                <a:srgbClr val="000000"/>
              </a:solidFill>
              <a:cs typeface="Arial" charset="0"/>
            </a:endParaRPr>
          </a:p>
        </p:txBody>
      </p:sp>
    </p:spTree>
  </p:cSld>
  <p:clrMapOvr>
    <a:masterClrMapping/>
  </p:clrMapOvr>
  <p:transition spd="slow" advTm="219"/>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0" y="34925"/>
            <a:ext cx="9144000" cy="1069975"/>
          </a:xfrm>
        </p:spPr>
        <p:txBody>
          <a:bodyPr>
            <a:noAutofit/>
          </a:bodyPr>
          <a:lstStyle/>
          <a:p>
            <a:pPr eaLnBrk="1" hangingPunct="1"/>
            <a:r>
              <a:rPr lang="es-AR" dirty="0" smtClean="0"/>
              <a:t>Lección 1: Seguro Social para</a:t>
            </a:r>
            <a:br>
              <a:rPr lang="es-AR" dirty="0" smtClean="0"/>
            </a:br>
            <a:r>
              <a:rPr lang="es-AR" dirty="0" smtClean="0"/>
              <a:t>personas con incapacidades</a:t>
            </a:r>
            <a:endParaRPr lang="es-US" dirty="0" smtClean="0"/>
          </a:p>
        </p:txBody>
      </p:sp>
      <p:sp>
        <p:nvSpPr>
          <p:cNvPr id="27650" name="Content Placeholder 2"/>
          <p:cNvSpPr>
            <a:spLocks noGrp="1"/>
          </p:cNvSpPr>
          <p:nvPr>
            <p:ph idx="1"/>
          </p:nvPr>
        </p:nvSpPr>
        <p:spPr>
          <a:xfrm>
            <a:off x="457200" y="1363663"/>
            <a:ext cx="8229600" cy="4525962"/>
          </a:xfrm>
        </p:spPr>
        <p:txBody>
          <a:bodyPr/>
          <a:lstStyle/>
          <a:p>
            <a:pPr eaLnBrk="1" hangingPunct="1"/>
            <a:r>
              <a:rPr lang="es-AR" dirty="0" smtClean="0"/>
              <a:t>Definición de incapacidad</a:t>
            </a:r>
          </a:p>
          <a:p>
            <a:pPr eaLnBrk="1" hangingPunct="1"/>
            <a:r>
              <a:rPr lang="es-AR" dirty="0" smtClean="0"/>
              <a:t>Seguro por Incapacidad del Seguro Social</a:t>
            </a:r>
          </a:p>
          <a:p>
            <a:pPr eaLnBrk="1" hangingPunct="1"/>
            <a:r>
              <a:rPr lang="es-AR" dirty="0" smtClean="0"/>
              <a:t>Seguridad de Ingreso Suplementario </a:t>
            </a:r>
          </a:p>
          <a:p>
            <a:pPr eaLnBrk="1" hangingPunct="1"/>
            <a:r>
              <a:rPr lang="es-AR" dirty="0" smtClean="0"/>
              <a:t>Calificar para estos programas</a:t>
            </a:r>
          </a:p>
          <a:p>
            <a:pPr eaLnBrk="1" hangingPunct="1"/>
            <a:r>
              <a:rPr lang="es-AR" dirty="0" smtClean="0"/>
              <a:t>Crear una cuenta "</a:t>
            </a:r>
            <a:r>
              <a:rPr lang="en-US" i="1" dirty="0" smtClean="0">
                <a:solidFill>
                  <a:srgbClr val="FF0000"/>
                </a:solidFill>
              </a:rPr>
              <a:t>mi</a:t>
            </a:r>
            <a:r>
              <a:rPr lang="es-AR" dirty="0" smtClean="0"/>
              <a:t> </a:t>
            </a:r>
            <a:r>
              <a:rPr lang="en-US" dirty="0" smtClean="0">
                <a:solidFill>
                  <a:srgbClr val="140BCF"/>
                </a:solidFill>
              </a:rPr>
              <a:t>Seguro Social</a:t>
            </a:r>
            <a:r>
              <a:rPr lang="es-AR" dirty="0" smtClean="0"/>
              <a:t>" </a:t>
            </a:r>
          </a:p>
          <a:p>
            <a:pPr eaLnBrk="1" hangingPunct="1"/>
            <a:r>
              <a:rPr lang="es-AR" dirty="0" smtClean="0"/>
              <a:t>Cómo postularse para obtener beneficios </a:t>
            </a:r>
            <a:endParaRPr lang="es-US" dirty="0" smtClean="0"/>
          </a:p>
        </p:txBody>
      </p:sp>
      <p:sp>
        <p:nvSpPr>
          <p:cNvPr id="27651"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smtClean="0">
                <a:solidFill>
                  <a:schemeClr val="tx1"/>
                </a:solidFill>
                <a:cs typeface="Arial" charset="0"/>
              </a:rPr>
              <a:t>10/16/2015</a:t>
            </a:r>
            <a:endParaRPr lang="es-US" dirty="0">
              <a:solidFill>
                <a:schemeClr val="tx1"/>
              </a:solidFill>
              <a:cs typeface="Arial" charset="0"/>
            </a:endParaRPr>
          </a:p>
        </p:txBody>
      </p:sp>
      <p:sp>
        <p:nvSpPr>
          <p:cNvPr id="27653"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477DB6D2-D9DE-4551-B589-368294BC0E43}" type="slidenum">
              <a:rPr lang="en-US">
                <a:solidFill>
                  <a:schemeClr val="tx1"/>
                </a:solidFill>
                <a:cs typeface="Arial" charset="0"/>
              </a:rPr>
              <a:pPr fontAlgn="base">
                <a:spcBef>
                  <a:spcPct val="0"/>
                </a:spcBef>
                <a:spcAft>
                  <a:spcPct val="0"/>
                </a:spcAft>
                <a:defRPr/>
              </a:pPr>
              <a:t>3</a:t>
            </a:fld>
            <a:endParaRPr lang="es-US" dirty="0">
              <a:solidFill>
                <a:schemeClr val="tx1"/>
              </a:solidFill>
              <a:cs typeface="Arial" charset="0"/>
            </a:endParaRPr>
          </a:p>
        </p:txBody>
      </p:sp>
      <p:sp>
        <p:nvSpPr>
          <p:cNvPr id="7" name="Footer Placeholder 4"/>
          <p:cNvSpPr>
            <a:spLocks noGrp="1"/>
          </p:cNvSpPr>
          <p:nvPr>
            <p:ph type="ftr" sz="quarter" idx="11"/>
          </p:nvPr>
        </p:nvSpPr>
        <p:spPr bwMode="auto">
          <a:xfrm>
            <a:off x="2590800" y="6340475"/>
            <a:ext cx="42672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p:txBody>
          <a:bodyPr/>
          <a:lstStyle/>
          <a:p>
            <a:pPr eaLnBrk="1" hangingPunct="1"/>
            <a:r>
              <a:rPr lang="es-AR" dirty="0" smtClean="0"/>
              <a:t>Compruebe su conocimiento: pregunta 2</a:t>
            </a:r>
            <a:endParaRPr lang="es-US" dirty="0" smtClean="0"/>
          </a:p>
        </p:txBody>
      </p:sp>
      <p:sp>
        <p:nvSpPr>
          <p:cNvPr id="7" name="Content Placeholder 6"/>
          <p:cNvSpPr>
            <a:spLocks noGrp="1"/>
          </p:cNvSpPr>
          <p:nvPr>
            <p:ph idx="1"/>
          </p:nvPr>
        </p:nvSpPr>
        <p:spPr>
          <a:xfrm>
            <a:off x="152400" y="1219200"/>
            <a:ext cx="4419600" cy="4678363"/>
          </a:xfrm>
        </p:spPr>
        <p:txBody>
          <a:bodyPr rtlCol="0">
            <a:noAutofit/>
          </a:bodyPr>
          <a:lstStyle/>
          <a:p>
            <a:pPr marL="0" indent="0" eaLnBrk="1" fontAlgn="auto" hangingPunct="1">
              <a:spcAft>
                <a:spcPts val="0"/>
              </a:spcAft>
              <a:buFont typeface="Wingdings" pitchFamily="2" charset="2"/>
              <a:buNone/>
              <a:defRPr/>
            </a:pPr>
            <a:r>
              <a:rPr lang="en-US" sz="2200" dirty="0" smtClean="0"/>
              <a:t>James adquirió el derecho a recibir Seguro por Incapacidad del Seguro Social a los 60 y Medicare a los 62. No tuvo Parte B cuando resultó elegible por primera vez y no tuvo cobertura del empleador. Se postula para la Parte B durante el Período de Inscripción Inicial cuando cumple 65. ¿A cuánto asciende su multa por inscripción tardía en la Parte B? </a:t>
            </a:r>
          </a:p>
          <a:p>
            <a:pPr marL="514350" indent="-514350" eaLnBrk="1" fontAlgn="auto" hangingPunct="1">
              <a:spcAft>
                <a:spcPts val="0"/>
              </a:spcAft>
              <a:buFont typeface="+mj-lt"/>
              <a:buAutoNum type="alphaLcPeriod"/>
              <a:defRPr/>
            </a:pPr>
            <a:r>
              <a:rPr lang="en-US" sz="2200" dirty="0" smtClean="0"/>
              <a:t>10%</a:t>
            </a:r>
          </a:p>
          <a:p>
            <a:pPr marL="514350" indent="-514350" eaLnBrk="1" fontAlgn="auto" hangingPunct="1">
              <a:spcAft>
                <a:spcPts val="0"/>
              </a:spcAft>
              <a:buFont typeface="+mj-lt"/>
              <a:buAutoNum type="alphaLcPeriod"/>
              <a:defRPr/>
            </a:pPr>
            <a:r>
              <a:rPr lang="en-US" sz="2200" dirty="0" smtClean="0"/>
              <a:t>20% </a:t>
            </a:r>
          </a:p>
          <a:p>
            <a:pPr marL="514350" indent="-514350" eaLnBrk="1" fontAlgn="auto" hangingPunct="1">
              <a:spcAft>
                <a:spcPts val="0"/>
              </a:spcAft>
              <a:buFont typeface="+mj-lt"/>
              <a:buAutoNum type="alphaLcPeriod"/>
              <a:defRPr/>
            </a:pPr>
            <a:r>
              <a:rPr lang="en-US" sz="2200" dirty="0" smtClean="0"/>
              <a:t>30% </a:t>
            </a:r>
          </a:p>
          <a:p>
            <a:pPr marL="514350" indent="-514350" eaLnBrk="1" fontAlgn="auto" hangingPunct="1">
              <a:spcAft>
                <a:spcPts val="0"/>
              </a:spcAft>
              <a:buFont typeface="+mj-lt"/>
              <a:buAutoNum type="alphaLcPeriod"/>
              <a:defRPr/>
            </a:pPr>
            <a:r>
              <a:rPr lang="en-US" sz="2200" dirty="0" smtClean="0"/>
              <a:t>Sin multa </a:t>
            </a:r>
            <a:endParaRPr lang="es-US" sz="2200" dirty="0"/>
          </a:p>
        </p:txBody>
      </p:sp>
      <p:sp>
        <p:nvSpPr>
          <p:cNvPr id="11" name="Rounded Rectangle 10" descr="Correct answer indicator"/>
          <p:cNvSpPr/>
          <p:nvPr/>
        </p:nvSpPr>
        <p:spPr>
          <a:xfrm>
            <a:off x="186070" y="5909929"/>
            <a:ext cx="1752600" cy="388016"/>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US" dirty="0"/>
          </a:p>
        </p:txBody>
      </p:sp>
      <p:sp>
        <p:nvSpPr>
          <p:cNvPr id="82948"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82949" name="Footer Placeholder 4"/>
          <p:cNvSpPr>
            <a:spLocks noGrp="1"/>
          </p:cNvSpPr>
          <p:nvPr>
            <p:ph type="ftr" sz="quarter" idx="11"/>
          </p:nvPr>
        </p:nvSpPr>
        <p:spPr bwMode="auto">
          <a:xfrm>
            <a:off x="2590800" y="6340475"/>
            <a:ext cx="41910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82950"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4EE850-9598-4A96-AE5F-95767F885E73}" type="slidenum">
              <a:rPr lang="en-US">
                <a:solidFill>
                  <a:srgbClr val="000000"/>
                </a:solidFill>
                <a:cs typeface="Arial" charset="0"/>
              </a:rPr>
              <a:pPr fontAlgn="base">
                <a:spcBef>
                  <a:spcPct val="0"/>
                </a:spcBef>
                <a:spcAft>
                  <a:spcPct val="0"/>
                </a:spcAft>
                <a:defRPr/>
              </a:pPr>
              <a:t>30</a:t>
            </a:fld>
            <a:endParaRPr lang="es-US" dirty="0">
              <a:solidFill>
                <a:srgbClr val="000000"/>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p:cNvSpPr>
            <a:spLocks noGrp="1"/>
          </p:cNvSpPr>
          <p:nvPr>
            <p:ph type="title"/>
          </p:nvPr>
        </p:nvSpPr>
        <p:spPr>
          <a:xfrm>
            <a:off x="0" y="34925"/>
            <a:ext cx="9144000" cy="1069975"/>
          </a:xfrm>
        </p:spPr>
        <p:txBody>
          <a:bodyPr>
            <a:noAutofit/>
          </a:bodyPr>
          <a:lstStyle/>
          <a:p>
            <a:pPr eaLnBrk="1" hangingPunct="1"/>
            <a:r>
              <a:rPr lang="es-AR" dirty="0" smtClean="0"/>
              <a:t>Lección 3 — Opciones de planes de Medicare</a:t>
            </a:r>
            <a:br>
              <a:rPr lang="es-AR" dirty="0" smtClean="0"/>
            </a:br>
            <a:r>
              <a:rPr lang="es-AR" dirty="0" smtClean="0"/>
              <a:t>para personas con incapacidades</a:t>
            </a:r>
            <a:endParaRPr lang="es-US" dirty="0" smtClean="0"/>
          </a:p>
        </p:txBody>
      </p:sp>
      <p:sp>
        <p:nvSpPr>
          <p:cNvPr id="84994" name="Content Placeholder 2"/>
          <p:cNvSpPr>
            <a:spLocks noGrp="1"/>
          </p:cNvSpPr>
          <p:nvPr>
            <p:ph idx="1"/>
          </p:nvPr>
        </p:nvSpPr>
        <p:spPr>
          <a:xfrm>
            <a:off x="457200" y="1363663"/>
            <a:ext cx="8229600" cy="4525962"/>
          </a:xfrm>
        </p:spPr>
        <p:txBody>
          <a:bodyPr/>
          <a:lstStyle/>
          <a:p>
            <a:pPr eaLnBrk="1" hangingPunct="1"/>
            <a:r>
              <a:rPr lang="es-AR" dirty="0" smtClean="0"/>
              <a:t>Opciones de planes de salud y medicamentos Medicare</a:t>
            </a:r>
          </a:p>
          <a:p>
            <a:pPr eaLnBrk="1" hangingPunct="1"/>
            <a:r>
              <a:rPr lang="es-AR" dirty="0" smtClean="0"/>
              <a:t>Coordinación de beneficios de Medicare para personas con incapacidades</a:t>
            </a:r>
          </a:p>
          <a:p>
            <a:pPr eaLnBrk="1" hangingPunct="1"/>
            <a:r>
              <a:rPr lang="es-AR" dirty="0" smtClean="0"/>
              <a:t>Pólizas Medigap (Asegurador Suplementario de Medicare)</a:t>
            </a:r>
            <a:endParaRPr lang="es-US" dirty="0" smtClean="0"/>
          </a:p>
          <a:p>
            <a:pPr eaLnBrk="1" hangingPunct="1"/>
            <a:endParaRPr lang="es-US" dirty="0" smtClean="0"/>
          </a:p>
        </p:txBody>
      </p:sp>
      <p:sp>
        <p:nvSpPr>
          <p:cNvPr id="84995"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84996" name="Footer Placeholder 4"/>
          <p:cNvSpPr>
            <a:spLocks noGrp="1"/>
          </p:cNvSpPr>
          <p:nvPr>
            <p:ph type="ftr" sz="quarter" idx="11"/>
          </p:nvPr>
        </p:nvSpPr>
        <p:spPr bwMode="auto">
          <a:xfrm>
            <a:off x="2590800" y="6340475"/>
            <a:ext cx="41148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84997"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1B8C7D65-4118-4CBB-8FC5-4CD91DAF4752}" type="slidenum">
              <a:rPr lang="en-US">
                <a:solidFill>
                  <a:srgbClr val="000000"/>
                </a:solidFill>
                <a:cs typeface="Arial" charset="0"/>
              </a:rPr>
              <a:pPr fontAlgn="base">
                <a:spcBef>
                  <a:spcPct val="0"/>
                </a:spcBef>
                <a:spcAft>
                  <a:spcPct val="0"/>
                </a:spcAft>
                <a:defRPr/>
              </a:pPr>
              <a:t>31</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6"/>
          <p:cNvSpPr>
            <a:spLocks noGrp="1" noChangeArrowheads="1"/>
          </p:cNvSpPr>
          <p:nvPr>
            <p:ph type="title"/>
          </p:nvPr>
        </p:nvSpPr>
        <p:spPr>
          <a:xfrm>
            <a:off x="0" y="0"/>
            <a:ext cx="9144000" cy="1143000"/>
          </a:xfrm>
        </p:spPr>
        <p:txBody>
          <a:bodyPr/>
          <a:lstStyle/>
          <a:p>
            <a:pPr eaLnBrk="1" hangingPunct="1"/>
            <a:r>
              <a:rPr lang="es-AR" dirty="0" smtClean="0"/>
              <a:t>Opciones de planes de Medicare</a:t>
            </a:r>
            <a:br>
              <a:rPr lang="es-AR" dirty="0" smtClean="0"/>
            </a:br>
            <a:r>
              <a:rPr lang="es-AR" dirty="0" smtClean="0"/>
              <a:t>para personas con incapacidades</a:t>
            </a:r>
          </a:p>
        </p:txBody>
      </p:sp>
      <p:sp>
        <p:nvSpPr>
          <p:cNvPr id="87042" name="Rectangle 7"/>
          <p:cNvSpPr>
            <a:spLocks noGrp="1" noChangeArrowheads="1"/>
          </p:cNvSpPr>
          <p:nvPr>
            <p:ph idx="1"/>
          </p:nvPr>
        </p:nvSpPr>
        <p:spPr>
          <a:xfrm>
            <a:off x="457200" y="1371600"/>
            <a:ext cx="8686800" cy="4754563"/>
          </a:xfrm>
        </p:spPr>
        <p:txBody>
          <a:bodyPr/>
          <a:lstStyle/>
          <a:p>
            <a:pPr eaLnBrk="1" hangingPunct="1"/>
            <a:r>
              <a:rPr lang="es-AR" dirty="0" smtClean="0"/>
              <a:t>Todos los planes de Medicare están disponibles</a:t>
            </a:r>
          </a:p>
          <a:p>
            <a:pPr marL="639763" lvl="1" eaLnBrk="1" hangingPunct="1"/>
            <a:r>
              <a:rPr lang="es-AR" dirty="0" smtClean="0"/>
              <a:t>Medicare Original </a:t>
            </a:r>
          </a:p>
          <a:p>
            <a:pPr marL="639763" lvl="1" eaLnBrk="1" hangingPunct="1"/>
            <a:r>
              <a:rPr lang="es-AR" dirty="0" smtClean="0"/>
              <a:t>Planes Medicare Advantage (MA)</a:t>
            </a:r>
          </a:p>
          <a:p>
            <a:pPr marL="639763" lvl="1" eaLnBrk="1" hangingPunct="1"/>
            <a:r>
              <a:rPr lang="es-AR" dirty="0" smtClean="0"/>
              <a:t>Otros planes de Medicare</a:t>
            </a:r>
          </a:p>
          <a:p>
            <a:pPr marL="639763" lvl="1" eaLnBrk="1" hangingPunct="1"/>
            <a:r>
              <a:rPr lang="es-AR" dirty="0" smtClean="0"/>
              <a:t>Planes de Medicamentos Recetados de Medicare</a:t>
            </a:r>
          </a:p>
          <a:p>
            <a:pPr marL="1039813" lvl="2" eaLnBrk="1" hangingPunct="1"/>
            <a:r>
              <a:rPr lang="es-AR" dirty="0" smtClean="0"/>
              <a:t>Agregar a Medicare Original</a:t>
            </a:r>
          </a:p>
          <a:p>
            <a:pPr marL="1039813" lvl="2" eaLnBrk="1" hangingPunct="1"/>
            <a:r>
              <a:rPr lang="es-AR" dirty="0" smtClean="0"/>
              <a:t>Inscribirse en un plan MA con cobertura para medicamentos</a:t>
            </a:r>
          </a:p>
          <a:p>
            <a:pPr eaLnBrk="1" hangingPunct="1"/>
            <a:r>
              <a:rPr lang="es-AR" dirty="0" smtClean="0"/>
              <a:t>Las personas con Enfermedad Renal en Etapa Terminal tienen opciones más limitadas</a:t>
            </a:r>
          </a:p>
        </p:txBody>
      </p:sp>
      <p:sp>
        <p:nvSpPr>
          <p:cNvPr id="87043"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87044"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87045"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C26BA3-DB1E-4350-BD54-EB29EE38E63B}" type="slidenum">
              <a:rPr lang="en-US">
                <a:solidFill>
                  <a:srgbClr val="000000"/>
                </a:solidFill>
                <a:cs typeface="Arial" charset="0"/>
              </a:rPr>
              <a:pPr fontAlgn="base">
                <a:spcBef>
                  <a:spcPct val="0"/>
                </a:spcBef>
                <a:spcAft>
                  <a:spcPct val="0"/>
                </a:spcAft>
                <a:defRPr/>
              </a:pPr>
              <a:t>32</a:t>
            </a:fld>
            <a:endParaRPr lang="es-US" dirty="0">
              <a:solidFill>
                <a:srgbClr val="000000"/>
              </a:solidFill>
              <a:cs typeface="Arial" charset="0"/>
            </a:endParaRPr>
          </a:p>
        </p:txBody>
      </p:sp>
    </p:spTree>
  </p:cSld>
  <p:clrMapOvr>
    <a:masterClrMapping/>
  </p:clrMapOvr>
  <p:transition spd="slow" advTm="16"/>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a:xfrm>
            <a:off x="0" y="0"/>
            <a:ext cx="9144000" cy="1143000"/>
          </a:xfrm>
        </p:spPr>
        <p:txBody>
          <a:bodyPr/>
          <a:lstStyle/>
          <a:p>
            <a:pPr eaLnBrk="1" hangingPunct="1"/>
            <a:r>
              <a:rPr lang="es-AR" dirty="0" smtClean="0"/>
              <a:t>Medicare y otros seguros </a:t>
            </a:r>
          </a:p>
        </p:txBody>
      </p:sp>
      <p:sp>
        <p:nvSpPr>
          <p:cNvPr id="521219" name="Rectangle 3"/>
          <p:cNvSpPr>
            <a:spLocks noGrp="1" noChangeArrowheads="1"/>
          </p:cNvSpPr>
          <p:nvPr>
            <p:ph idx="1"/>
          </p:nvPr>
        </p:nvSpPr>
        <p:spPr>
          <a:xfrm>
            <a:off x="304800" y="1371600"/>
            <a:ext cx="8839200" cy="5029200"/>
          </a:xfrm>
        </p:spPr>
        <p:txBody>
          <a:bodyPr rtlCol="0">
            <a:normAutofit fontScale="92500" lnSpcReduction="10000"/>
          </a:bodyPr>
          <a:lstStyle/>
          <a:p>
            <a:pPr eaLnBrk="1" fontAlgn="auto" hangingPunct="1">
              <a:lnSpc>
                <a:spcPct val="110000"/>
              </a:lnSpc>
              <a:spcAft>
                <a:spcPts val="0"/>
              </a:spcAft>
              <a:defRPr/>
            </a:pPr>
            <a:r>
              <a:rPr dirty="0" smtClean="0"/>
              <a:t>Cuando Medicare se basa en la incapacidad </a:t>
            </a:r>
            <a:r>
              <a:rPr b="1" dirty="0" smtClean="0"/>
              <a:t>y</a:t>
            </a:r>
            <a:r>
              <a:rPr dirty="0" smtClean="0"/>
              <a:t> usted tiene cobertura de salud a través de un empleo actual </a:t>
            </a:r>
          </a:p>
          <a:p>
            <a:pPr marL="640080" lvl="1" eaLnBrk="1" fontAlgn="auto" hangingPunct="1">
              <a:lnSpc>
                <a:spcPct val="110000"/>
              </a:lnSpc>
              <a:spcAft>
                <a:spcPts val="0"/>
              </a:spcAft>
              <a:buFont typeface="Arial" pitchFamily="34" charset="0"/>
              <a:buChar char="•"/>
              <a:defRPr/>
            </a:pPr>
            <a:r>
              <a:rPr dirty="0" smtClean="0"/>
              <a:t>Si está trabajando y cubierto por un amplio Plan de Salud Grupal del Empleador (EGHP) o</a:t>
            </a:r>
          </a:p>
          <a:p>
            <a:pPr marL="640080" lvl="1" eaLnBrk="1" fontAlgn="auto" hangingPunct="1">
              <a:lnSpc>
                <a:spcPct val="110000"/>
              </a:lnSpc>
              <a:spcAft>
                <a:spcPts val="0"/>
              </a:spcAft>
              <a:buFont typeface="Arial" pitchFamily="34" charset="0"/>
              <a:buChar char="•"/>
              <a:defRPr/>
            </a:pPr>
            <a:r>
              <a:rPr dirty="0" smtClean="0"/>
              <a:t>Si está cubierto por un amplio EGHP de un cónyuge u otro miembro de la familia que trabaja.</a:t>
            </a:r>
          </a:p>
          <a:p>
            <a:pPr eaLnBrk="1" fontAlgn="auto" hangingPunct="1">
              <a:lnSpc>
                <a:spcPct val="110000"/>
              </a:lnSpc>
              <a:spcAft>
                <a:spcPts val="0"/>
              </a:spcAft>
              <a:defRPr/>
            </a:pPr>
            <a:r>
              <a:rPr dirty="0" smtClean="0"/>
              <a:t>Medicare es </a:t>
            </a:r>
            <a:r>
              <a:rPr dirty="0" err="1" smtClean="0"/>
              <a:t>pagador</a:t>
            </a:r>
            <a:r>
              <a:rPr dirty="0" smtClean="0"/>
              <a:t> secundario</a:t>
            </a:r>
          </a:p>
          <a:p>
            <a:pPr marL="640080" lvl="1" eaLnBrk="1" fontAlgn="auto" hangingPunct="1">
              <a:lnSpc>
                <a:spcPct val="110000"/>
              </a:lnSpc>
              <a:spcAft>
                <a:spcPts val="0"/>
              </a:spcAft>
              <a:buFont typeface="Arial" pitchFamily="34" charset="0"/>
              <a:buChar char="•"/>
              <a:defRPr/>
            </a:pPr>
            <a:r>
              <a:rPr dirty="0" smtClean="0"/>
              <a:t>Si su empleador tiene 100 empleados o más</a:t>
            </a:r>
          </a:p>
          <a:p>
            <a:pPr marL="640080" lvl="1" eaLnBrk="1" fontAlgn="auto" hangingPunct="1">
              <a:lnSpc>
                <a:spcPct val="110000"/>
              </a:lnSpc>
              <a:spcAft>
                <a:spcPts val="0"/>
              </a:spcAft>
              <a:buFont typeface="Arial" pitchFamily="34" charset="0"/>
              <a:buChar char="•"/>
              <a:defRPr/>
            </a:pPr>
            <a:r>
              <a:rPr dirty="0" smtClean="0"/>
              <a:t>Si usted es trabajador por cuenta propia y está cubierto por un amplio EGHP de un empleador con 100 empleados o más</a:t>
            </a:r>
          </a:p>
        </p:txBody>
      </p:sp>
      <p:sp>
        <p:nvSpPr>
          <p:cNvPr id="89091"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89092" name="Footer Placeholder 4"/>
          <p:cNvSpPr>
            <a:spLocks noGrp="1"/>
          </p:cNvSpPr>
          <p:nvPr>
            <p:ph type="ftr" sz="quarter" idx="11"/>
          </p:nvPr>
        </p:nvSpPr>
        <p:spPr bwMode="auto">
          <a:xfrm>
            <a:off x="2590800" y="6324600"/>
            <a:ext cx="4191000" cy="3048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89093"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F58FB3-8B37-4226-B11D-BE3DFB367F86}" type="slidenum">
              <a:rPr lang="en-US">
                <a:solidFill>
                  <a:srgbClr val="000000"/>
                </a:solidFill>
                <a:cs typeface="Arial" charset="0"/>
              </a:rPr>
              <a:pPr fontAlgn="base">
                <a:spcBef>
                  <a:spcPct val="0"/>
                </a:spcBef>
                <a:spcAft>
                  <a:spcPct val="0"/>
                </a:spcAft>
                <a:defRPr/>
              </a:pPr>
              <a:t>33</a:t>
            </a:fld>
            <a:endParaRPr lang="es-US" dirty="0">
              <a:solidFill>
                <a:srgbClr val="000000"/>
              </a:solidFill>
              <a:cs typeface="Arial" charset="0"/>
            </a:endParaRPr>
          </a:p>
        </p:txBody>
      </p:sp>
    </p:spTree>
    <p:custDataLst>
      <p:tags r:id="rId1"/>
    </p:custDataLst>
  </p:cSld>
  <p:clrMapOvr>
    <a:masterClrMapping/>
  </p:clrMapOvr>
  <p:transition advTm="11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0" y="0"/>
            <a:ext cx="9144000" cy="1143000"/>
          </a:xfrm>
        </p:spPr>
        <p:txBody>
          <a:bodyPr/>
          <a:lstStyle/>
          <a:p>
            <a:pPr eaLnBrk="1" hangingPunct="1"/>
            <a:r>
              <a:rPr lang="es-AR" dirty="0" smtClean="0"/>
              <a:t>Coordinación de beneficios con </a:t>
            </a:r>
            <a:br>
              <a:rPr lang="es-AR" dirty="0" smtClean="0"/>
            </a:br>
            <a:r>
              <a:rPr lang="es-AR" dirty="0" smtClean="0"/>
              <a:t>los planes para jubilados</a:t>
            </a:r>
          </a:p>
        </p:txBody>
      </p:sp>
      <p:sp>
        <p:nvSpPr>
          <p:cNvPr id="25605" name="Rectangle 3"/>
          <p:cNvSpPr>
            <a:spLocks noGrp="1" noChangeArrowheads="1"/>
          </p:cNvSpPr>
          <p:nvPr>
            <p:ph idx="1"/>
          </p:nvPr>
        </p:nvSpPr>
        <p:spPr>
          <a:xfrm>
            <a:off x="381000" y="1295400"/>
            <a:ext cx="8077200" cy="4754563"/>
          </a:xfrm>
        </p:spPr>
        <p:txBody>
          <a:bodyPr rtlCol="0">
            <a:normAutofit lnSpcReduction="10000"/>
          </a:bodyPr>
          <a:lstStyle/>
          <a:p>
            <a:pPr eaLnBrk="1" fontAlgn="auto" hangingPunct="1">
              <a:spcAft>
                <a:spcPts val="0"/>
              </a:spcAft>
              <a:defRPr/>
            </a:pPr>
            <a:r>
              <a:rPr dirty="0" smtClean="0"/>
              <a:t>Medicare paga en primer lugar</a:t>
            </a:r>
          </a:p>
          <a:p>
            <a:pPr eaLnBrk="1" fontAlgn="auto" hangingPunct="1">
              <a:spcAft>
                <a:spcPts val="0"/>
              </a:spcAft>
              <a:defRPr/>
            </a:pPr>
            <a:r>
              <a:rPr dirty="0" smtClean="0"/>
              <a:t>Su cobertura de salud para jubilados paga en segundo lugar</a:t>
            </a:r>
          </a:p>
          <a:p>
            <a:pPr marL="640080" lvl="1" eaLnBrk="1" fontAlgn="auto" hangingPunct="1">
              <a:spcAft>
                <a:spcPts val="0"/>
              </a:spcAft>
              <a:buFont typeface="Arial" pitchFamily="34" charset="0"/>
              <a:buChar char="•"/>
              <a:defRPr/>
            </a:pPr>
            <a:r>
              <a:rPr dirty="0" smtClean="0"/>
              <a:t>Podría ofrecer beneficios adicionales</a:t>
            </a:r>
          </a:p>
          <a:p>
            <a:pPr marL="822960" lvl="2" eaLnBrk="1" fontAlgn="auto" hangingPunct="1">
              <a:spcAft>
                <a:spcPts val="0"/>
              </a:spcAft>
              <a:defRPr/>
            </a:pPr>
            <a:r>
              <a:rPr lang="en-US" sz="2400" dirty="0" smtClean="0"/>
              <a:t>Cobertura de medicamentos recetados</a:t>
            </a:r>
          </a:p>
          <a:p>
            <a:pPr marL="822960" lvl="2" eaLnBrk="1" fontAlgn="auto" hangingPunct="1">
              <a:spcAft>
                <a:spcPts val="0"/>
              </a:spcAft>
              <a:defRPr/>
            </a:pPr>
            <a:r>
              <a:rPr lang="en-US" sz="2400" dirty="0" smtClean="0"/>
              <a:t>Atención odontológica de rutina</a:t>
            </a:r>
          </a:p>
          <a:p>
            <a:pPr marL="640080" lvl="1" eaLnBrk="1" fontAlgn="auto" hangingPunct="1">
              <a:spcAft>
                <a:spcPts val="0"/>
              </a:spcAft>
              <a:buFont typeface="Arial" pitchFamily="34" charset="0"/>
              <a:buChar char="•"/>
              <a:defRPr/>
            </a:pPr>
            <a:r>
              <a:rPr lang="en-US" spc="-30" dirty="0" smtClean="0"/>
              <a:t>Consulte el manual de beneficios de su plan para obtener información sobre </a:t>
            </a:r>
          </a:p>
          <a:p>
            <a:pPr marL="822960" lvl="2" eaLnBrk="1" fontAlgn="auto" hangingPunct="1">
              <a:spcAft>
                <a:spcPts val="0"/>
              </a:spcAft>
              <a:defRPr/>
            </a:pPr>
            <a:r>
              <a:rPr lang="en-US" sz="2400" dirty="0" smtClean="0"/>
              <a:t>Cobertura para su cónyuge</a:t>
            </a:r>
          </a:p>
          <a:p>
            <a:pPr marL="822960" lvl="2" eaLnBrk="1" fontAlgn="auto" hangingPunct="1">
              <a:spcAft>
                <a:spcPts val="0"/>
              </a:spcAft>
              <a:defRPr/>
            </a:pPr>
            <a:r>
              <a:rPr lang="en-US" sz="2400" dirty="0" smtClean="0"/>
              <a:t>Cambios en sus beneficios, primas o límites de cobertura</a:t>
            </a:r>
          </a:p>
          <a:p>
            <a:pPr eaLnBrk="1" fontAlgn="auto" hangingPunct="1">
              <a:spcAft>
                <a:spcPts val="0"/>
              </a:spcAft>
              <a:buFont typeface="Wingdings" pitchFamily="2" charset="2"/>
              <a:buNone/>
              <a:defRPr/>
            </a:pPr>
            <a:endParaRPr lang="es-US" dirty="0" smtClean="0"/>
          </a:p>
        </p:txBody>
      </p:sp>
      <p:sp>
        <p:nvSpPr>
          <p:cNvPr id="91139"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91140" name="Footer Placeholder 4"/>
          <p:cNvSpPr>
            <a:spLocks noGrp="1"/>
          </p:cNvSpPr>
          <p:nvPr>
            <p:ph type="ftr" sz="quarter" idx="11"/>
          </p:nvPr>
        </p:nvSpPr>
        <p:spPr bwMode="auto">
          <a:xfrm>
            <a:off x="2590800" y="6324600"/>
            <a:ext cx="43434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91141"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2A7C1-FAA1-412B-BDB5-5A7D12C1F4F3}" type="slidenum">
              <a:rPr lang="en-US">
                <a:solidFill>
                  <a:srgbClr val="000000"/>
                </a:solidFill>
                <a:cs typeface="Arial" charset="0"/>
              </a:rPr>
              <a:pPr fontAlgn="base">
                <a:spcBef>
                  <a:spcPct val="0"/>
                </a:spcBef>
                <a:spcAft>
                  <a:spcPct val="0"/>
                </a:spcAft>
                <a:defRPr/>
              </a:pPr>
              <a:t>34</a:t>
            </a:fld>
            <a:endParaRPr lang="es-US" dirty="0">
              <a:solidFill>
                <a:srgbClr val="000000"/>
              </a:solidFill>
              <a:cs typeface="Arial" charset="0"/>
            </a:endParaRPr>
          </a:p>
        </p:txBody>
      </p:sp>
    </p:spTree>
  </p:cSld>
  <p:clrMapOvr>
    <a:masterClrMapping/>
  </p:clrMapOvr>
  <p:transition advTm="235"/>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rtlCol="0">
            <a:normAutofit fontScale="90000"/>
          </a:bodyPr>
          <a:lstStyle/>
          <a:p>
            <a:pPr eaLnBrk="1" fontAlgn="auto" hangingPunct="1">
              <a:spcAft>
                <a:spcPts val="0"/>
              </a:spcAft>
              <a:defRPr/>
            </a:pPr>
            <a:r>
              <a:rPr dirty="0" smtClean="0"/>
              <a:t>Pólizas de Medigap (Asegurador Suplementario</a:t>
            </a:r>
            <a:r>
              <a:rPr dirty="0"/>
              <a:t/>
            </a:r>
            <a:br>
              <a:rPr dirty="0"/>
            </a:br>
            <a:r>
              <a:rPr dirty="0" smtClean="0"/>
              <a:t>de Medicare) para personas con incapacidades</a:t>
            </a:r>
            <a:endParaRPr lang="es-US" dirty="0"/>
          </a:p>
        </p:txBody>
      </p:sp>
      <p:sp>
        <p:nvSpPr>
          <p:cNvPr id="93186" name="Content Placeholder 2"/>
          <p:cNvSpPr>
            <a:spLocks noGrp="1"/>
          </p:cNvSpPr>
          <p:nvPr>
            <p:ph idx="1"/>
          </p:nvPr>
        </p:nvSpPr>
        <p:spPr>
          <a:xfrm>
            <a:off x="457200" y="1371600"/>
            <a:ext cx="8382000" cy="4754563"/>
          </a:xfrm>
        </p:spPr>
        <p:txBody>
          <a:bodyPr>
            <a:normAutofit fontScale="92500"/>
          </a:bodyPr>
          <a:lstStyle/>
          <a:p>
            <a:pPr eaLnBrk="1" hangingPunct="1"/>
            <a:r>
              <a:rPr lang="es-AR" dirty="0" smtClean="0"/>
              <a:t>Si tiene menos de 65 años y una incapacidad </a:t>
            </a:r>
          </a:p>
          <a:p>
            <a:pPr marL="639763" lvl="1" eaLnBrk="1" hangingPunct="1"/>
            <a:r>
              <a:rPr lang="es-AR" dirty="0" smtClean="0"/>
              <a:t>La ley federal no exige que las compañías de seguros le vendan una póliza de Medigap</a:t>
            </a:r>
            <a:endParaRPr lang="es-US" dirty="0" smtClean="0"/>
          </a:p>
          <a:p>
            <a:pPr marL="639763" lvl="1" eaLnBrk="1" hangingPunct="1"/>
            <a:r>
              <a:rPr lang="es-AR" dirty="0" smtClean="0"/>
              <a:t>Si está disponible, su opción de planes puede verse limitada y es posible que le cobren más en función de su estado de salud</a:t>
            </a:r>
          </a:p>
          <a:p>
            <a:pPr marL="639763" lvl="1" eaLnBrk="1" hangingPunct="1"/>
            <a:r>
              <a:rPr lang="es-AR" dirty="0" smtClean="0"/>
              <a:t>O bien, tiene la posibilidad de esperar hasta cumplir 65</a:t>
            </a:r>
          </a:p>
          <a:p>
            <a:pPr eaLnBrk="1" hangingPunct="1"/>
            <a:r>
              <a:rPr lang="es-AR" dirty="0" smtClean="0"/>
              <a:t>Algunos estados le exigen a las compañías de seguros de Medigap que le vendan una póliza de Medigap aunque tenga menos de 65</a:t>
            </a:r>
            <a:endParaRPr lang="es-US" dirty="0" smtClean="0"/>
          </a:p>
        </p:txBody>
      </p:sp>
      <p:sp>
        <p:nvSpPr>
          <p:cNvPr id="93187"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93188"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93189"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16C09E6-D35D-4861-B5D0-C217FDC22F0F}" type="slidenum">
              <a:rPr lang="en-US">
                <a:solidFill>
                  <a:srgbClr val="000000"/>
                </a:solidFill>
                <a:cs typeface="Arial" charset="0"/>
              </a:rPr>
              <a:pPr fontAlgn="base">
                <a:spcBef>
                  <a:spcPct val="0"/>
                </a:spcBef>
                <a:spcAft>
                  <a:spcPct val="0"/>
                </a:spcAft>
                <a:defRPr/>
              </a:pPr>
              <a:t>35</a:t>
            </a:fld>
            <a:endParaRPr lang="es-US" dirty="0">
              <a:solidFill>
                <a:srgbClr val="000000"/>
              </a:solidFill>
              <a:cs typeface="Arial" charset="0"/>
            </a:endParaRPr>
          </a:p>
        </p:txBody>
      </p:sp>
    </p:spTree>
  </p:cSld>
  <p:clrMapOvr>
    <a:masterClrMapping/>
  </p:clrMapOvr>
  <p:transition advTm="11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Title 1"/>
          <p:cNvSpPr>
            <a:spLocks noGrp="1"/>
          </p:cNvSpPr>
          <p:nvPr>
            <p:ph type="title"/>
          </p:nvPr>
        </p:nvSpPr>
        <p:spPr/>
        <p:txBody>
          <a:bodyPr/>
          <a:lstStyle/>
          <a:p>
            <a:pPr eaLnBrk="1" hangingPunct="1"/>
            <a:r>
              <a:rPr lang="es-AR" dirty="0" smtClean="0"/>
              <a:t>Compruebe su conocimiento: pregunta 3</a:t>
            </a:r>
            <a:endParaRPr lang="es-US" dirty="0" smtClean="0"/>
          </a:p>
        </p:txBody>
      </p:sp>
      <p:sp>
        <p:nvSpPr>
          <p:cNvPr id="7" name="Content Placeholder 6"/>
          <p:cNvSpPr>
            <a:spLocks noGrp="1"/>
          </p:cNvSpPr>
          <p:nvPr>
            <p:ph idx="1"/>
          </p:nvPr>
        </p:nvSpPr>
        <p:spPr>
          <a:xfrm>
            <a:off x="152400" y="1219200"/>
            <a:ext cx="4419600" cy="5121275"/>
          </a:xfrm>
        </p:spPr>
        <p:txBody>
          <a:bodyPr rtlCol="0">
            <a:normAutofit fontScale="92500"/>
          </a:bodyPr>
          <a:lstStyle/>
          <a:p>
            <a:pPr marL="0" indent="0" eaLnBrk="1" fontAlgn="auto" hangingPunct="1">
              <a:spcAft>
                <a:spcPts val="0"/>
              </a:spcAft>
              <a:buFont typeface="Wingdings" pitchFamily="2" charset="2"/>
              <a:buNone/>
              <a:defRPr/>
            </a:pPr>
            <a:r>
              <a:rPr lang="en-US" sz="2800" dirty="0" smtClean="0"/>
              <a:t>Si tiene menos de 65 años y tiene Medicare por incapacidad, las compañías de Medigap pueden </a:t>
            </a:r>
          </a:p>
          <a:p>
            <a:pPr marL="514350" indent="-514350" eaLnBrk="1" fontAlgn="auto" hangingPunct="1">
              <a:spcAft>
                <a:spcPts val="0"/>
              </a:spcAft>
              <a:buFont typeface="+mj-lt"/>
              <a:buAutoNum type="alphaLcPeriod"/>
              <a:defRPr/>
            </a:pPr>
            <a:r>
              <a:rPr lang="en-US" sz="2400" dirty="0" smtClean="0"/>
              <a:t>Cobrarle más según su estado de salud</a:t>
            </a:r>
          </a:p>
          <a:p>
            <a:pPr marL="514350" indent="-514350" eaLnBrk="1" fontAlgn="auto" hangingPunct="1">
              <a:spcAft>
                <a:spcPts val="0"/>
              </a:spcAft>
              <a:buFont typeface="+mj-lt"/>
              <a:buAutoNum type="alphaLcPeriod"/>
              <a:defRPr/>
            </a:pPr>
            <a:r>
              <a:rPr lang="en-US" sz="2400" dirty="0" smtClean="0"/>
              <a:t>No tener la obligación de venderle una póliza de Medigap</a:t>
            </a:r>
          </a:p>
          <a:p>
            <a:pPr marL="514350" indent="-514350" eaLnBrk="1" fontAlgn="auto" hangingPunct="1">
              <a:spcAft>
                <a:spcPts val="0"/>
              </a:spcAft>
              <a:buFont typeface="+mj-lt"/>
              <a:buAutoNum type="alphaLcPeriod"/>
              <a:defRPr/>
            </a:pPr>
            <a:r>
              <a:rPr lang="en-US" sz="2400" dirty="0" smtClean="0"/>
              <a:t>Sólo acordar venderle ciertas pólizas de Medigap</a:t>
            </a:r>
          </a:p>
          <a:p>
            <a:pPr marL="514350" indent="-514350" eaLnBrk="1" fontAlgn="auto" hangingPunct="1">
              <a:spcAft>
                <a:spcPts val="0"/>
              </a:spcAft>
              <a:buFont typeface="+mj-lt"/>
              <a:buAutoNum type="alphaLcPeriod"/>
              <a:defRPr/>
            </a:pPr>
            <a:r>
              <a:rPr lang="en-US" sz="2400" dirty="0" smtClean="0"/>
              <a:t>Ninguna de las anteriores, dependiendo de la legislación estatal</a:t>
            </a:r>
          </a:p>
        </p:txBody>
      </p:sp>
      <p:sp>
        <p:nvSpPr>
          <p:cNvPr id="9" name="Rounded Rectangle 8" descr="Correct answer indicator"/>
          <p:cNvSpPr/>
          <p:nvPr/>
        </p:nvSpPr>
        <p:spPr>
          <a:xfrm>
            <a:off x="152400" y="5117805"/>
            <a:ext cx="4114800" cy="1082674"/>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US" dirty="0"/>
          </a:p>
        </p:txBody>
      </p:sp>
      <p:sp>
        <p:nvSpPr>
          <p:cNvPr id="95236"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95237" name="Footer Placeholder 4"/>
          <p:cNvSpPr>
            <a:spLocks noGrp="1"/>
          </p:cNvSpPr>
          <p:nvPr>
            <p:ph type="ftr" sz="quarter" idx="11"/>
          </p:nvPr>
        </p:nvSpPr>
        <p:spPr bwMode="auto">
          <a:xfrm>
            <a:off x="2590800" y="6340475"/>
            <a:ext cx="41910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95238"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EAE5D7-8C59-4CE7-9412-7F08D5D64670}" type="slidenum">
              <a:rPr lang="en-US">
                <a:solidFill>
                  <a:srgbClr val="000000"/>
                </a:solidFill>
                <a:cs typeface="Arial" charset="0"/>
              </a:rPr>
              <a:pPr fontAlgn="base">
                <a:spcBef>
                  <a:spcPct val="0"/>
                </a:spcBef>
                <a:spcAft>
                  <a:spcPct val="0"/>
                </a:spcAft>
                <a:defRPr/>
              </a:pPr>
              <a:t>36</a:t>
            </a:fld>
            <a:endParaRPr lang="es-US" dirty="0">
              <a:solidFill>
                <a:srgbClr val="000000"/>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le 1"/>
          <p:cNvSpPr>
            <a:spLocks noGrp="1"/>
          </p:cNvSpPr>
          <p:nvPr>
            <p:ph type="title"/>
          </p:nvPr>
        </p:nvSpPr>
        <p:spPr>
          <a:xfrm>
            <a:off x="0" y="34925"/>
            <a:ext cx="9144000" cy="1069975"/>
          </a:xfrm>
        </p:spPr>
        <p:txBody>
          <a:bodyPr/>
          <a:lstStyle/>
          <a:p>
            <a:pPr eaLnBrk="1" hangingPunct="1"/>
            <a:r>
              <a:rPr lang="es-AR" dirty="0" smtClean="0"/>
              <a:t>Lección 4 — Otros programas</a:t>
            </a:r>
            <a:endParaRPr lang="es-US" sz="4000" dirty="0" smtClean="0"/>
          </a:p>
        </p:txBody>
      </p:sp>
      <p:sp>
        <p:nvSpPr>
          <p:cNvPr id="3" name="Content Placeholder 2"/>
          <p:cNvSpPr>
            <a:spLocks noGrp="1"/>
          </p:cNvSpPr>
          <p:nvPr>
            <p:ph idx="1"/>
          </p:nvPr>
        </p:nvSpPr>
        <p:spPr>
          <a:xfrm>
            <a:off x="457200" y="1363663"/>
            <a:ext cx="8229600" cy="4525962"/>
          </a:xfrm>
        </p:spPr>
        <p:txBody>
          <a:bodyPr rtlCol="0">
            <a:normAutofit/>
          </a:bodyPr>
          <a:lstStyle/>
          <a:p>
            <a:pPr marL="365760" lvl="1" indent="-365760" eaLnBrk="1" fontAlgn="auto" hangingPunct="1">
              <a:spcAft>
                <a:spcPts val="0"/>
              </a:spcAft>
              <a:buFont typeface="Wingdings" pitchFamily="2" charset="2"/>
              <a:buChar char="§"/>
              <a:defRPr/>
            </a:pPr>
            <a:r>
              <a:rPr lang="en-US" sz="3200" dirty="0" smtClean="0"/>
              <a:t>Mercado de Seguros Médicos </a:t>
            </a:r>
          </a:p>
          <a:p>
            <a:pPr marL="365760" lvl="1" indent="-365760" eaLnBrk="1" fontAlgn="auto" hangingPunct="1">
              <a:spcAft>
                <a:spcPts val="0"/>
              </a:spcAft>
              <a:buFont typeface="Wingdings" pitchFamily="2" charset="2"/>
              <a:buChar char="§"/>
              <a:defRPr/>
            </a:pPr>
            <a:r>
              <a:rPr lang="en-US" sz="3200" dirty="0" smtClean="0"/>
              <a:t>Medicaid</a:t>
            </a:r>
          </a:p>
          <a:p>
            <a:pPr lvl="1" eaLnBrk="1" fontAlgn="auto" hangingPunct="1">
              <a:spcAft>
                <a:spcPts val="0"/>
              </a:spcAft>
              <a:buFont typeface="Arial" panose="020B0604020202020204" pitchFamily="34" charset="0"/>
              <a:buChar char="•"/>
              <a:defRPr/>
            </a:pPr>
            <a:r>
              <a:rPr dirty="0" smtClean="0"/>
              <a:t>Cobertura completa de Medicaid</a:t>
            </a:r>
          </a:p>
          <a:p>
            <a:pPr lvl="1" eaLnBrk="1" fontAlgn="auto" hangingPunct="1">
              <a:spcAft>
                <a:spcPts val="0"/>
              </a:spcAft>
              <a:buFont typeface="Arial" panose="020B0604020202020204" pitchFamily="34" charset="0"/>
              <a:buChar char="•"/>
              <a:defRPr/>
            </a:pPr>
            <a:r>
              <a:rPr dirty="0" smtClean="0"/>
              <a:t>Programas de Ahorros Medicare</a:t>
            </a:r>
          </a:p>
          <a:p>
            <a:pPr marL="365760" lvl="1" indent="-365760" eaLnBrk="1" fontAlgn="auto" hangingPunct="1">
              <a:spcAft>
                <a:spcPts val="0"/>
              </a:spcAft>
              <a:buFont typeface="Wingdings" pitchFamily="2" charset="2"/>
              <a:buChar char="§"/>
              <a:defRPr/>
            </a:pPr>
            <a:r>
              <a:rPr lang="en-US" sz="3200" dirty="0" smtClean="0"/>
              <a:t>Ayuda adicional</a:t>
            </a:r>
            <a:endParaRPr lang="es-US" dirty="0" smtClean="0">
              <a:cs typeface="Arial" charset="0"/>
            </a:endParaRPr>
          </a:p>
        </p:txBody>
      </p:sp>
      <p:sp>
        <p:nvSpPr>
          <p:cNvPr id="97283"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97284" name="Footer Placeholder 4"/>
          <p:cNvSpPr>
            <a:spLocks noGrp="1"/>
          </p:cNvSpPr>
          <p:nvPr>
            <p:ph type="ftr" sz="quarter" idx="11"/>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97285"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A084B676-EB07-4C23-A1DA-524B3D880CD9}" type="slidenum">
              <a:rPr lang="en-US">
                <a:solidFill>
                  <a:srgbClr val="000000"/>
                </a:solidFill>
                <a:cs typeface="Arial" charset="0"/>
              </a:rPr>
              <a:pPr fontAlgn="base">
                <a:spcBef>
                  <a:spcPct val="0"/>
                </a:spcBef>
                <a:spcAft>
                  <a:spcPct val="0"/>
                </a:spcAft>
                <a:defRPr/>
              </a:pPr>
              <a:t>37</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fontScale="90000"/>
          </a:bodyPr>
          <a:lstStyle/>
          <a:p>
            <a:pPr eaLnBrk="1" fontAlgn="auto" hangingPunct="1">
              <a:spcAft>
                <a:spcPts val="0"/>
              </a:spcAft>
              <a:defRPr/>
            </a:pPr>
            <a:r>
              <a:rPr dirty="0" smtClean="0"/>
              <a:t>Medicare para personas con incapacidades </a:t>
            </a:r>
            <a:r>
              <a:rPr dirty="0"/>
              <a:t/>
            </a:r>
            <a:br>
              <a:rPr dirty="0"/>
            </a:br>
            <a:r>
              <a:rPr dirty="0" smtClean="0"/>
              <a:t>y el Mercado de Seguros Médicos</a:t>
            </a:r>
            <a:endParaRPr lang="es-US" dirty="0"/>
          </a:p>
        </p:txBody>
      </p:sp>
      <p:sp>
        <p:nvSpPr>
          <p:cNvPr id="99330" name="Content Placeholder 1"/>
          <p:cNvSpPr>
            <a:spLocks noGrp="1"/>
          </p:cNvSpPr>
          <p:nvPr>
            <p:ph idx="1"/>
          </p:nvPr>
        </p:nvSpPr>
        <p:spPr>
          <a:xfrm>
            <a:off x="228600" y="1371600"/>
            <a:ext cx="8915400" cy="5105400"/>
          </a:xfrm>
        </p:spPr>
        <p:txBody>
          <a:bodyPr>
            <a:normAutofit/>
          </a:bodyPr>
          <a:lstStyle/>
          <a:p>
            <a:pPr eaLnBrk="1" hangingPunct="1"/>
            <a:r>
              <a:rPr lang="es-AR" sz="2800" dirty="0" smtClean="0"/>
              <a:t>Es posible que cumpla con los requisitos para tener Medicare por una incapacidad.</a:t>
            </a:r>
          </a:p>
          <a:p>
            <a:pPr marL="696913" lvl="1" indent="-350838" eaLnBrk="1" hangingPunct="1"/>
            <a:r>
              <a:rPr lang="es-AR" sz="2400" dirty="0" smtClean="0"/>
              <a:t>Debe tener derecho a recibir los beneficios del Seguro por Incapacidad del Seguro Social (SSDI en inglés) por 24 meses.</a:t>
            </a:r>
          </a:p>
          <a:p>
            <a:pPr marL="1019175" lvl="2" indent="-325438" eaLnBrk="1" hangingPunct="1"/>
            <a:r>
              <a:rPr lang="es-AR" sz="2400" dirty="0" smtClean="0"/>
              <a:t>En el mes n.º 25 quedará automáticamente inscripto en Medicare Parte A y Parte B </a:t>
            </a:r>
            <a:endParaRPr lang="es-US" sz="2400" dirty="0" smtClean="0"/>
          </a:p>
          <a:p>
            <a:pPr eaLnBrk="1" hangingPunct="1"/>
            <a:r>
              <a:rPr lang="es-AR" sz="2800" dirty="0" smtClean="0"/>
              <a:t>Si recibe el SSDI, puede obtener un plan del Mercado para tener cobertura durante el período de espera de 24 meses </a:t>
            </a:r>
          </a:p>
          <a:p>
            <a:pPr marL="696913" lvl="1" indent="-350838" eaLnBrk="1" hangingPunct="1"/>
            <a:r>
              <a:rPr lang="es-AR" sz="2400" dirty="0" smtClean="0"/>
              <a:t>Puede calificar para Medicaid o créditos tributarios de primas y gastos compartidos reducidos hasta que comience la cobertura Medicare </a:t>
            </a:r>
          </a:p>
          <a:p>
            <a:pPr eaLnBrk="1" hangingPunct="1"/>
            <a:endParaRPr lang="es-US" sz="2400" dirty="0" smtClean="0"/>
          </a:p>
        </p:txBody>
      </p:sp>
      <p:sp>
        <p:nvSpPr>
          <p:cNvPr id="99331"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99332" name="Footer Placeholder 4"/>
          <p:cNvSpPr>
            <a:spLocks noGrp="1"/>
          </p:cNvSpPr>
          <p:nvPr>
            <p:ph type="ftr" sz="quarter" idx="11"/>
          </p:nvPr>
        </p:nvSpPr>
        <p:spPr bwMode="auto">
          <a:xfrm>
            <a:off x="2590800" y="6340475"/>
            <a:ext cx="41148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99333"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D6CB5E36-CA1B-4164-B123-1631941EF45C}" type="slidenum">
              <a:rPr lang="en-US">
                <a:solidFill>
                  <a:srgbClr val="000000"/>
                </a:solidFill>
                <a:cs typeface="Arial" charset="0"/>
              </a:rPr>
              <a:pPr fontAlgn="base">
                <a:spcBef>
                  <a:spcPct val="0"/>
                </a:spcBef>
                <a:spcAft>
                  <a:spcPct val="0"/>
                </a:spcAft>
                <a:defRPr/>
              </a:pPr>
              <a:t>38</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Title 1"/>
          <p:cNvSpPr>
            <a:spLocks noGrp="1"/>
          </p:cNvSpPr>
          <p:nvPr>
            <p:ph type="title"/>
          </p:nvPr>
        </p:nvSpPr>
        <p:spPr/>
        <p:txBody>
          <a:bodyPr/>
          <a:lstStyle/>
          <a:p>
            <a:pPr eaLnBrk="1" hangingPunct="1"/>
            <a:r>
              <a:rPr lang="en-US" sz="4000" dirty="0" smtClean="0"/>
              <a:t>Panorama general de Medicaid</a:t>
            </a:r>
            <a:endParaRPr lang="es-US" sz="4000" dirty="0" smtClean="0"/>
          </a:p>
        </p:txBody>
      </p:sp>
      <p:sp>
        <p:nvSpPr>
          <p:cNvPr id="101378" name="Content Placeholder 2"/>
          <p:cNvSpPr>
            <a:spLocks noGrp="1"/>
          </p:cNvSpPr>
          <p:nvPr>
            <p:ph idx="1"/>
          </p:nvPr>
        </p:nvSpPr>
        <p:spPr>
          <a:xfrm>
            <a:off x="304800" y="1447800"/>
            <a:ext cx="8382000" cy="3429000"/>
          </a:xfrm>
        </p:spPr>
        <p:txBody>
          <a:bodyPr/>
          <a:lstStyle/>
          <a:p>
            <a:pPr eaLnBrk="1" hangingPunct="1"/>
            <a:r>
              <a:rPr lang="es-AR" sz="3000" dirty="0" smtClean="0"/>
              <a:t>Programa de derecho ciudadano* estatal y federal</a:t>
            </a:r>
          </a:p>
          <a:p>
            <a:pPr eaLnBrk="1" hangingPunct="1"/>
            <a:r>
              <a:rPr lang="es-AR" sz="3000" dirty="0" smtClean="0"/>
              <a:t>Asistencia médica para las personas con ingresos y recursos limitados</a:t>
            </a:r>
          </a:p>
          <a:p>
            <a:pPr eaLnBrk="1" hangingPunct="1"/>
            <a:r>
              <a:rPr lang="es-AR" sz="3000" dirty="0" smtClean="0"/>
              <a:t>Cubre alrededor de 71 millones de adultos y niños</a:t>
            </a:r>
          </a:p>
          <a:p>
            <a:pPr eaLnBrk="1" hangingPunct="1"/>
            <a:r>
              <a:rPr lang="es-AR" sz="3000" dirty="0" smtClean="0"/>
              <a:t>Suplementa a Medicare para más de 10 millones de personas mayores y/o incapacitadas</a:t>
            </a:r>
          </a:p>
          <a:p>
            <a:pPr eaLnBrk="1" hangingPunct="1">
              <a:buFont typeface="Wingdings" pitchFamily="2" charset="2"/>
              <a:buNone/>
            </a:pPr>
            <a:endParaRPr lang="es-US" sz="3000" dirty="0" smtClean="0"/>
          </a:p>
        </p:txBody>
      </p:sp>
      <p:sp>
        <p:nvSpPr>
          <p:cNvPr id="7" name="TextBox 6"/>
          <p:cNvSpPr txBox="1"/>
          <p:nvPr/>
        </p:nvSpPr>
        <p:spPr>
          <a:xfrm>
            <a:off x="457200" y="4953000"/>
            <a:ext cx="8153400" cy="1384300"/>
          </a:xfrm>
          <a:prstGeom prst="rect">
            <a:avLst/>
          </a:prstGeom>
          <a:solidFill>
            <a:schemeClr val="tx2">
              <a:lumMod val="60000"/>
              <a:lumOff val="40000"/>
            </a:schemeClr>
          </a:solidFill>
        </p:spPr>
        <p:txBody>
          <a:bodyPr>
            <a:spAutoFit/>
          </a:bodyPr>
          <a:lstStyle/>
          <a:p>
            <a:pPr fontAlgn="auto">
              <a:spcBef>
                <a:spcPts val="0"/>
              </a:spcBef>
              <a:spcAft>
                <a:spcPts val="0"/>
              </a:spcAft>
              <a:defRPr/>
            </a:pPr>
            <a:r>
              <a:rPr lang="en-US" sz="2800" dirty="0">
                <a:solidFill>
                  <a:schemeClr val="bg1"/>
                </a:solidFill>
                <a:latin typeface="+mn-lt"/>
                <a:cs typeface="+mn-cs"/>
              </a:rPr>
              <a:t>*Derecho ciudadano: programa gubernamental que garantiza ciertos beneficios a un grupo o segmento de población en particular.</a:t>
            </a:r>
            <a:endParaRPr lang="es-US" sz="2800" dirty="0">
              <a:solidFill>
                <a:schemeClr val="bg1"/>
              </a:solidFill>
              <a:latin typeface="+mn-lt"/>
              <a:cs typeface="+mn-cs"/>
            </a:endParaRPr>
          </a:p>
        </p:txBody>
      </p:sp>
      <p:sp>
        <p:nvSpPr>
          <p:cNvPr id="101380"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01381" name="Footer Placeholder 4"/>
          <p:cNvSpPr>
            <a:spLocks noGrp="1"/>
          </p:cNvSpPr>
          <p:nvPr>
            <p:ph type="ftr" sz="quarter" idx="11"/>
          </p:nvPr>
        </p:nvSpPr>
        <p:spPr bwMode="auto">
          <a:xfrm>
            <a:off x="2590800" y="6340475"/>
            <a:ext cx="41910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101382"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77406AB-29A5-440F-A90D-DF863C1D72C4}" type="slidenum">
              <a:rPr lang="en-US">
                <a:solidFill>
                  <a:srgbClr val="000000"/>
                </a:solidFill>
                <a:cs typeface="Arial" charset="0"/>
              </a:rPr>
              <a:pPr fontAlgn="base">
                <a:spcBef>
                  <a:spcPct val="0"/>
                </a:spcBef>
                <a:spcAft>
                  <a:spcPct val="0"/>
                </a:spcAft>
                <a:defRPr/>
              </a:pPr>
              <a:t>39</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p:txBody>
          <a:bodyPr/>
          <a:lstStyle/>
          <a:p>
            <a:pPr eaLnBrk="1" hangingPunct="1"/>
            <a:r>
              <a:rPr lang="es-AR" dirty="0" smtClean="0"/>
              <a:t>Antecedentes</a:t>
            </a:r>
          </a:p>
        </p:txBody>
      </p:sp>
      <p:sp>
        <p:nvSpPr>
          <p:cNvPr id="29698" name="Rectangle 3"/>
          <p:cNvSpPr>
            <a:spLocks noGrp="1" noChangeArrowheads="1"/>
          </p:cNvSpPr>
          <p:nvPr>
            <p:ph idx="1"/>
          </p:nvPr>
        </p:nvSpPr>
        <p:spPr>
          <a:xfrm>
            <a:off x="0" y="1371600"/>
            <a:ext cx="8839200" cy="4754563"/>
          </a:xfrm>
        </p:spPr>
        <p:txBody>
          <a:bodyPr/>
          <a:lstStyle/>
          <a:p>
            <a:pPr eaLnBrk="1" hangingPunct="1"/>
            <a:r>
              <a:rPr lang="es-AR" dirty="0" smtClean="0"/>
              <a:t>Personas con incapacidades </a:t>
            </a:r>
          </a:p>
          <a:p>
            <a:pPr lvl="1" eaLnBrk="1" hangingPunct="1">
              <a:lnSpc>
                <a:spcPts val="3000"/>
              </a:lnSpc>
              <a:spcBef>
                <a:spcPts val="400"/>
              </a:spcBef>
            </a:pPr>
            <a:r>
              <a:rPr lang="es-AR" sz="2700" dirty="0" smtClean="0"/>
              <a:t>El grupo de Medicare con mayor crecimiento</a:t>
            </a:r>
          </a:p>
          <a:p>
            <a:pPr lvl="2" eaLnBrk="1" hangingPunct="1">
              <a:lnSpc>
                <a:spcPts val="3000"/>
              </a:lnSpc>
              <a:spcBef>
                <a:spcPts val="400"/>
              </a:spcBef>
            </a:pPr>
            <a:r>
              <a:rPr lang="es-AR" sz="2700" dirty="0" smtClean="0"/>
              <a:t>Aproximadamente 17% de los beneficiarios </a:t>
            </a:r>
            <a:br>
              <a:rPr lang="es-AR" sz="2700" dirty="0" smtClean="0"/>
            </a:br>
            <a:r>
              <a:rPr lang="es-AR" sz="2700" dirty="0" smtClean="0"/>
              <a:t>de Medicare</a:t>
            </a:r>
          </a:p>
          <a:p>
            <a:pPr lvl="1" eaLnBrk="1" hangingPunct="1">
              <a:lnSpc>
                <a:spcPts val="3000"/>
              </a:lnSpc>
              <a:spcBef>
                <a:spcPts val="400"/>
              </a:spcBef>
            </a:pPr>
            <a:r>
              <a:rPr lang="es-AR" sz="2700" dirty="0" smtClean="0"/>
              <a:t>Aproximadamente 9 millones tienen Parte A y/o Parte B</a:t>
            </a:r>
          </a:p>
          <a:p>
            <a:pPr lvl="1" eaLnBrk="1" hangingPunct="1">
              <a:lnSpc>
                <a:spcPts val="3000"/>
              </a:lnSpc>
              <a:spcBef>
                <a:spcPts val="400"/>
              </a:spcBef>
            </a:pPr>
            <a:r>
              <a:rPr lang="es-AR" sz="2700" dirty="0" smtClean="0"/>
              <a:t>Suelen estar sin cobertura médica antes de calificar para Medicare</a:t>
            </a:r>
          </a:p>
          <a:p>
            <a:pPr lvl="1" eaLnBrk="1" hangingPunct="1">
              <a:lnSpc>
                <a:spcPts val="3000"/>
              </a:lnSpc>
              <a:spcBef>
                <a:spcPts val="400"/>
              </a:spcBef>
            </a:pPr>
            <a:r>
              <a:rPr lang="es-AR" sz="2700" dirty="0" smtClean="0"/>
              <a:t>Pueden calificar tanto para Medicare como para Medicaid</a:t>
            </a:r>
          </a:p>
          <a:p>
            <a:pPr eaLnBrk="1" hangingPunct="1"/>
            <a:endParaRPr lang="es-US" sz="2600" dirty="0" smtClean="0"/>
          </a:p>
          <a:p>
            <a:pPr eaLnBrk="1" hangingPunct="1"/>
            <a:endParaRPr lang="es-US" sz="2600" dirty="0" smtClean="0"/>
          </a:p>
        </p:txBody>
      </p:sp>
      <p:sp>
        <p:nvSpPr>
          <p:cNvPr id="29699" name="TextBox 6"/>
          <p:cNvSpPr txBox="1">
            <a:spLocks noChangeArrowheads="1"/>
          </p:cNvSpPr>
          <p:nvPr/>
        </p:nvSpPr>
        <p:spPr bwMode="auto">
          <a:xfrm>
            <a:off x="533400" y="5337602"/>
            <a:ext cx="8153400" cy="830997"/>
          </a:xfrm>
          <a:prstGeom prst="rect">
            <a:avLst/>
          </a:prstGeom>
          <a:solidFill>
            <a:srgbClr val="9BC0F1"/>
          </a:solidFill>
          <a:ln w="9525">
            <a:noFill/>
            <a:miter lim="800000"/>
            <a:headEnd/>
            <a:tailEnd/>
          </a:ln>
        </p:spPr>
        <p:txBody>
          <a:bodyPr anchor="ctr">
            <a:spAutoFit/>
          </a:bodyPr>
          <a:lstStyle/>
          <a:p>
            <a:pPr algn="ctr"/>
            <a:r>
              <a:rPr lang="es-US" sz="2400" dirty="0" smtClean="0">
                <a:latin typeface="Calibri" pitchFamily="34" charset="0"/>
              </a:rPr>
              <a:t>Un trabajador de 20 años de edad tiene 1 posibilidad en 4 de adquirir una incapacidad antes de llegar a la edad de jubilarse.</a:t>
            </a:r>
            <a:endParaRPr lang="es-US" sz="2400" dirty="0">
              <a:latin typeface="Calibri" pitchFamily="34" charset="0"/>
            </a:endParaRPr>
          </a:p>
        </p:txBody>
      </p:sp>
      <p:sp>
        <p:nvSpPr>
          <p:cNvPr id="29700"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smtClean="0">
                <a:solidFill>
                  <a:schemeClr val="tx1"/>
                </a:solidFill>
                <a:cs typeface="Arial" charset="0"/>
              </a:rPr>
              <a:t>10/16/2015</a:t>
            </a:r>
            <a:endParaRPr lang="es-US" dirty="0">
              <a:solidFill>
                <a:schemeClr val="tx1"/>
              </a:solidFill>
              <a:cs typeface="Arial" charset="0"/>
            </a:endParaRPr>
          </a:p>
        </p:txBody>
      </p:sp>
      <p:sp>
        <p:nvSpPr>
          <p:cNvPr id="29702"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AC4132EB-4C34-4D76-A9A1-F79AAE229069}" type="slidenum">
              <a:rPr lang="en-US">
                <a:solidFill>
                  <a:schemeClr val="tx1"/>
                </a:solidFill>
                <a:cs typeface="Arial" charset="0"/>
              </a:rPr>
              <a:pPr fontAlgn="base">
                <a:spcBef>
                  <a:spcPct val="0"/>
                </a:spcBef>
                <a:spcAft>
                  <a:spcPct val="0"/>
                </a:spcAft>
                <a:defRPr/>
              </a:pPr>
              <a:t>4</a:t>
            </a:fld>
            <a:endParaRPr lang="es-US" dirty="0">
              <a:solidFill>
                <a:schemeClr val="tx1"/>
              </a:solidFill>
              <a:cs typeface="Arial" charset="0"/>
            </a:endParaRPr>
          </a:p>
        </p:txBody>
      </p:sp>
      <p:sp>
        <p:nvSpPr>
          <p:cNvPr id="8" name="Footer Placeholder 4"/>
          <p:cNvSpPr>
            <a:spLocks noGrp="1"/>
          </p:cNvSpPr>
          <p:nvPr>
            <p:ph type="ftr" sz="quarter" idx="11"/>
          </p:nvPr>
        </p:nvSpPr>
        <p:spPr bwMode="auto">
          <a:xfrm>
            <a:off x="2590800" y="6340475"/>
            <a:ext cx="42672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chemeClr val="tx1"/>
              </a:solidFill>
              <a:cs typeface="Arial" charset="0"/>
            </a:endParaRPr>
          </a:p>
        </p:txBody>
      </p:sp>
    </p:spTree>
  </p:cSld>
  <p:clrMapOvr>
    <a:masterClrMapping/>
  </p:clrMapOvr>
  <p:transition advTm="16"/>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Title 1"/>
          <p:cNvSpPr>
            <a:spLocks noGrp="1"/>
          </p:cNvSpPr>
          <p:nvPr>
            <p:ph type="title"/>
          </p:nvPr>
        </p:nvSpPr>
        <p:spPr>
          <a:xfrm>
            <a:off x="0" y="0"/>
            <a:ext cx="9144000" cy="1143000"/>
          </a:xfrm>
        </p:spPr>
        <p:txBody>
          <a:bodyPr/>
          <a:lstStyle/>
          <a:p>
            <a:pPr eaLnBrk="1" hangingPunct="1"/>
            <a:r>
              <a:rPr lang="es-AR" dirty="0" smtClean="0"/>
              <a:t>¿En qué se diferencian Medicare y Medicaid?</a:t>
            </a:r>
            <a:endParaRPr lang="es-US" sz="4000" dirty="0" smtClean="0"/>
          </a:p>
        </p:txBody>
      </p:sp>
      <p:graphicFrame>
        <p:nvGraphicFramePr>
          <p:cNvPr id="103452" name="Group 28" descr="La información del cuadro está incluida en las notas del orador." title="¿En qué se diferencian Medicare y Medicaid?"/>
          <p:cNvGraphicFramePr>
            <a:graphicFrameLocks noGrp="1"/>
          </p:cNvGraphicFramePr>
          <p:nvPr>
            <p:extLst>
              <p:ext uri="{D42A27DB-BD31-4B8C-83A1-F6EECF244321}">
                <p14:modId xmlns:p14="http://schemas.microsoft.com/office/powerpoint/2010/main" val="2527499681"/>
              </p:ext>
            </p:extLst>
          </p:nvPr>
        </p:nvGraphicFramePr>
        <p:xfrm>
          <a:off x="76200" y="1066800"/>
          <a:ext cx="8991600" cy="4947285"/>
        </p:xfrm>
        <a:graphic>
          <a:graphicData uri="http://schemas.openxmlformats.org/drawingml/2006/table">
            <a:tbl>
              <a:tblPr firstRow="1"/>
              <a:tblGrid>
                <a:gridCol w="4648200"/>
                <a:gridCol w="4343400"/>
              </a:tblGrid>
              <a:tr h="454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bg1"/>
                          </a:solidFill>
                          <a:effectLst/>
                          <a:latin typeface="Calibri" pitchFamily="34" charset="0"/>
                          <a:cs typeface="Arial" charset="0"/>
                        </a:rPr>
                        <a:t>Medicare</a:t>
                      </a:r>
                    </a:p>
                  </a:txBody>
                  <a:tcPr marL="53884" marR="5388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bg1"/>
                          </a:solidFill>
                          <a:effectLst/>
                          <a:latin typeface="Calibri" pitchFamily="34" charset="0"/>
                          <a:cs typeface="Arial" charset="0"/>
                        </a:rPr>
                        <a:t>Medicaid</a:t>
                      </a:r>
                    </a:p>
                  </a:txBody>
                  <a:tcPr marL="53884" marR="5388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14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charset="0"/>
                        </a:rPr>
                        <a:t>Programa nacional uniforme en todo el país</a:t>
                      </a:r>
                    </a:p>
                  </a:txBody>
                  <a:tcPr marL="53884" marR="5388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charset="0"/>
                        </a:rPr>
                        <a:t>Programa de aplicación en todo el estado que varía de un estado a otro</a:t>
                      </a:r>
                    </a:p>
                  </a:txBody>
                  <a:tcPr marL="53884" marR="5388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1747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charset="0"/>
                        </a:rPr>
                        <a:t>Gestionado por el gobierno federal</a:t>
                      </a:r>
                    </a:p>
                  </a:txBody>
                  <a:tcPr marL="53884" marR="5388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charset="0"/>
                        </a:rPr>
                        <a:t>Administrado por los gobiernos estatales dentro de las leyes federales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charset="0"/>
                        </a:rPr>
                        <a:t>(asociación federal/estatal)</a:t>
                      </a:r>
                    </a:p>
                  </a:txBody>
                  <a:tcPr marL="53884" marR="5388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1349375">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Seguro médico para personas mayores de 65 o más con ciertas incapacidades o con Enfermedad Renal en Etapa Terminal (ESRD)</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Seguro médico para personas según necesidad; requisitos financieros y no financieros</a:t>
                      </a:r>
                    </a:p>
                  </a:txBody>
                  <a:tcPr marL="81541" marR="815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1906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charset="0"/>
                        </a:rPr>
                        <a:t>Pagador primario de la nación en cuanto a servicios de internación en hospitales para los ancianos y las personas con ESRD</a:t>
                      </a:r>
                    </a:p>
                  </a:txBody>
                  <a:tcPr marL="53884" marR="5388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charset="0"/>
                        </a:rPr>
                        <a:t>Pagador público primario de la nación en cuanto a servicio de salud mental y atención a largo plazo (asilo de ancianos) </a:t>
                      </a:r>
                    </a:p>
                  </a:txBody>
                  <a:tcPr marL="53884" marR="5388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103446"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03447"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103448" name="Slide Number Placeholder 5"/>
          <p:cNvSpPr>
            <a:spLocks noGrp="1"/>
          </p:cNvSpPr>
          <p:nvPr>
            <p:ph type="sldNum" sz="quarter" idx="12"/>
          </p:nvPr>
        </p:nvSpPr>
        <p:spPr bwMode="auto">
          <a:xfrm>
            <a:off x="6553200" y="6492875"/>
            <a:ext cx="21336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fld id="{B3C24820-3DA0-40AD-9F41-051908E15DE6}" type="slidenum">
              <a:rPr lang="en-US">
                <a:solidFill>
                  <a:srgbClr val="000000"/>
                </a:solidFill>
                <a:cs typeface="Arial" charset="0"/>
              </a:rPr>
              <a:pPr fontAlgn="base">
                <a:spcBef>
                  <a:spcPct val="0"/>
                </a:spcBef>
                <a:spcAft>
                  <a:spcPct val="0"/>
                </a:spcAft>
                <a:defRPr/>
              </a:pPr>
              <a:t>40</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Title 1"/>
          <p:cNvSpPr>
            <a:spLocks noGrp="1"/>
          </p:cNvSpPr>
          <p:nvPr>
            <p:ph type="title"/>
          </p:nvPr>
        </p:nvSpPr>
        <p:spPr/>
        <p:txBody>
          <a:bodyPr/>
          <a:lstStyle/>
          <a:p>
            <a:pPr eaLnBrk="1" hangingPunct="1"/>
            <a:r>
              <a:rPr lang="es-AR" dirty="0" smtClean="0"/>
              <a:t/>
            </a:r>
            <a:br>
              <a:rPr lang="es-AR" dirty="0" smtClean="0"/>
            </a:br>
            <a:r>
              <a:rPr lang="es-AR" dirty="0" smtClean="0"/>
              <a:t>Elegibilidad — Ampliación de Medicaid </a:t>
            </a:r>
            <a:br>
              <a:rPr lang="es-AR" dirty="0" smtClean="0"/>
            </a:br>
            <a:endParaRPr lang="es-US" dirty="0" smtClean="0">
              <a:ea typeface="ＭＳ Ｐゴシック" pitchFamily="34" charset="-128"/>
            </a:endParaRPr>
          </a:p>
        </p:txBody>
      </p:sp>
      <p:sp>
        <p:nvSpPr>
          <p:cNvPr id="105474" name="Content Placeholder 2"/>
          <p:cNvSpPr txBox="1">
            <a:spLocks/>
          </p:cNvSpPr>
          <p:nvPr/>
        </p:nvSpPr>
        <p:spPr bwMode="auto">
          <a:xfrm>
            <a:off x="0" y="1371600"/>
            <a:ext cx="9144000" cy="41449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s-AR" sz="2600" dirty="0">
                <a:latin typeface="Calibri" pitchFamily="34" charset="0"/>
              </a:rPr>
              <a:t>Grupos de Elegibilidad de la ley de Cuidado de Salud de Bajo Precio (opción estatal) con vigencia a partir del 1/1/2014</a:t>
            </a:r>
          </a:p>
          <a:p>
            <a:pPr marL="971550" lvl="1" indent="-514350" eaLnBrk="0" hangingPunct="0">
              <a:spcBef>
                <a:spcPts val="600"/>
              </a:spcBef>
              <a:buFont typeface="Calibri" pitchFamily="34" charset="0"/>
              <a:buAutoNum type="arabicPeriod"/>
            </a:pPr>
            <a:r>
              <a:rPr lang="es-AR" sz="2400" dirty="0">
                <a:latin typeface="Calibri" pitchFamily="34" charset="0"/>
              </a:rPr>
              <a:t>Grupo adulto</a:t>
            </a:r>
          </a:p>
          <a:p>
            <a:pPr marL="1371600" lvl="2" indent="-393700" eaLnBrk="0" hangingPunct="0">
              <a:spcBef>
                <a:spcPts val="600"/>
              </a:spcBef>
              <a:buSzPct val="100000"/>
              <a:buFont typeface="Arial" charset="0"/>
              <a:buChar char="•"/>
            </a:pPr>
            <a:r>
              <a:rPr lang="es-US" sz="2200" dirty="0" smtClean="0">
                <a:latin typeface="Calibri" pitchFamily="34" charset="0"/>
              </a:rPr>
              <a:t>De 19 a 64 con ingresos inferiores a 133% del nivel federal de pobreza (FPL)</a:t>
            </a:r>
          </a:p>
          <a:p>
            <a:pPr marL="971550" lvl="1" indent="-514350" eaLnBrk="0" hangingPunct="0">
              <a:spcBef>
                <a:spcPts val="600"/>
              </a:spcBef>
              <a:buFont typeface="Calibri" pitchFamily="34" charset="0"/>
              <a:buAutoNum type="arabicPeriod"/>
            </a:pPr>
            <a:r>
              <a:rPr lang="es-US" sz="2400" dirty="0" smtClean="0">
                <a:latin typeface="Calibri" pitchFamily="34" charset="0"/>
              </a:rPr>
              <a:t>Anterior grupo de cuidado temporal</a:t>
            </a:r>
          </a:p>
          <a:p>
            <a:pPr marL="1371600" lvl="2" indent="-393700" eaLnBrk="0" hangingPunct="0">
              <a:spcBef>
                <a:spcPts val="600"/>
              </a:spcBef>
              <a:buSzPct val="100000"/>
              <a:buFont typeface="Arial" charset="0"/>
              <a:buChar char="•"/>
            </a:pPr>
            <a:r>
              <a:rPr lang="es-US" sz="2200" dirty="0" smtClean="0">
                <a:latin typeface="Calibri" pitchFamily="34" charset="0"/>
              </a:rPr>
              <a:t>Menores de 26 e inscritos en Medicaid mientras estén bajo cuidado temporal a los 18 o a la edad que caduque el cuidado temporal</a:t>
            </a:r>
          </a:p>
          <a:p>
            <a:pPr marL="971550" lvl="1" indent="-514350" eaLnBrk="0" hangingPunct="0">
              <a:spcBef>
                <a:spcPts val="600"/>
              </a:spcBef>
              <a:buFont typeface="Calibri" pitchFamily="34" charset="0"/>
              <a:buAutoNum type="arabicPeriod"/>
            </a:pPr>
            <a:r>
              <a:rPr lang="es-US" sz="2400" dirty="0" smtClean="0">
                <a:latin typeface="Calibri" pitchFamily="34" charset="0"/>
              </a:rPr>
              <a:t>Grupo de elegibilidad opcional para personas con ingresos superiores al 133% de FPL</a:t>
            </a:r>
          </a:p>
          <a:p>
            <a:pPr marL="1371600" lvl="2" indent="-393700" eaLnBrk="0" hangingPunct="0">
              <a:spcBef>
                <a:spcPts val="600"/>
              </a:spcBef>
              <a:buSzPct val="100000"/>
              <a:buFont typeface="Arial" charset="0"/>
              <a:buChar char="•"/>
            </a:pPr>
            <a:r>
              <a:rPr lang="es-US" sz="2200" dirty="0" smtClean="0">
                <a:latin typeface="Calibri" pitchFamily="34" charset="0"/>
              </a:rPr>
              <a:t>Menores de 65 con ingresos superiores a 133% del FPL</a:t>
            </a:r>
          </a:p>
          <a:p>
            <a:pPr marL="342900" indent="-342900" eaLnBrk="0" hangingPunct="0">
              <a:spcBef>
                <a:spcPts val="600"/>
              </a:spcBef>
              <a:buFont typeface="Wingdings" pitchFamily="2" charset="2"/>
              <a:buChar char="§"/>
            </a:pPr>
            <a:endParaRPr lang="es-US" sz="2200" dirty="0">
              <a:latin typeface="Calibri" pitchFamily="34" charset="0"/>
            </a:endParaRPr>
          </a:p>
          <a:p>
            <a:pPr marL="342900" indent="-342900" eaLnBrk="0" hangingPunct="0">
              <a:spcBef>
                <a:spcPts val="600"/>
              </a:spcBef>
              <a:buFont typeface="Wingdings" pitchFamily="2" charset="2"/>
              <a:buChar char="§"/>
            </a:pPr>
            <a:endParaRPr lang="es-US" sz="3200" dirty="0">
              <a:latin typeface="Calibri" pitchFamily="34" charset="0"/>
            </a:endParaRPr>
          </a:p>
        </p:txBody>
      </p:sp>
      <p:sp>
        <p:nvSpPr>
          <p:cNvPr id="105475"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05476"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105477"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3A4752-B4F7-4361-96A1-7B0FFB770385}" type="slidenum">
              <a:rPr lang="en-US">
                <a:solidFill>
                  <a:srgbClr val="000000"/>
                </a:solidFill>
                <a:cs typeface="Arial" charset="0"/>
              </a:rPr>
              <a:pPr fontAlgn="base">
                <a:spcBef>
                  <a:spcPct val="0"/>
                </a:spcBef>
                <a:spcAft>
                  <a:spcPct val="0"/>
                </a:spcAft>
                <a:defRPr/>
              </a:pPr>
              <a:t>41</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Title 1"/>
          <p:cNvSpPr>
            <a:spLocks noGrp="1"/>
          </p:cNvSpPr>
          <p:nvPr>
            <p:ph type="title"/>
          </p:nvPr>
        </p:nvSpPr>
        <p:spPr/>
        <p:txBody>
          <a:bodyPr/>
          <a:lstStyle/>
          <a:p>
            <a:pPr eaLnBrk="1" hangingPunct="1"/>
            <a:r>
              <a:rPr lang="es-AR" dirty="0" smtClean="0"/>
              <a:t>Solicitud simplificada</a:t>
            </a:r>
            <a:endParaRPr lang="es-US" dirty="0" smtClean="0">
              <a:ea typeface="ＭＳ Ｐゴシック" pitchFamily="34" charset="-128"/>
            </a:endParaRPr>
          </a:p>
        </p:txBody>
      </p:sp>
      <p:sp>
        <p:nvSpPr>
          <p:cNvPr id="107522" name="Content Placeholder 2"/>
          <p:cNvSpPr txBox="1">
            <a:spLocks/>
          </p:cNvSpPr>
          <p:nvPr/>
        </p:nvSpPr>
        <p:spPr bwMode="auto">
          <a:xfrm>
            <a:off x="457200" y="1371600"/>
            <a:ext cx="8229600" cy="4602163"/>
          </a:xfrm>
          <a:prstGeom prst="rect">
            <a:avLst/>
          </a:prstGeom>
          <a:noFill/>
          <a:ln w="9525">
            <a:noFill/>
            <a:miter lim="800000"/>
            <a:headEnd/>
            <a:tailEnd/>
          </a:ln>
        </p:spPr>
        <p:txBody>
          <a:bodyPr/>
          <a:lstStyle/>
          <a:p>
            <a:pPr marL="342900" indent="-342900" eaLnBrk="0" hangingPunct="0">
              <a:spcBef>
                <a:spcPts val="600"/>
              </a:spcBef>
              <a:buFont typeface="Wingdings" pitchFamily="2" charset="2"/>
              <a:buChar char="§"/>
            </a:pPr>
            <a:r>
              <a:rPr lang="en-US" sz="2800" dirty="0">
                <a:solidFill>
                  <a:srgbClr val="000000"/>
                </a:solidFill>
                <a:latin typeface="Calibri" pitchFamily="34" charset="0"/>
              </a:rPr>
              <a:t>Una solicitud para el Mercado, Medicaid y el Programa del Seguro Médico para Niños (CHIP)</a:t>
            </a:r>
            <a:endParaRPr lang="es-US" sz="2800" dirty="0">
              <a:solidFill>
                <a:srgbClr val="000000"/>
              </a:solidFill>
              <a:latin typeface="Calibri" pitchFamily="34" charset="0"/>
            </a:endParaRPr>
          </a:p>
          <a:p>
            <a:pPr marL="742950" lvl="2" indent="-342900" eaLnBrk="0" hangingPunct="0">
              <a:spcBef>
                <a:spcPts val="600"/>
              </a:spcBef>
              <a:buSzPct val="50000"/>
              <a:buFont typeface="Wingdings" pitchFamily="2" charset="2"/>
              <a:buChar char="§"/>
            </a:pPr>
            <a:r>
              <a:rPr lang="en-US" sz="2400" dirty="0">
                <a:solidFill>
                  <a:srgbClr val="000000"/>
                </a:solidFill>
                <a:latin typeface="Calibri" pitchFamily="34" charset="0"/>
              </a:rPr>
              <a:t>En línea, por teléfono, por correo postal o en persona</a:t>
            </a:r>
          </a:p>
          <a:p>
            <a:pPr marL="342900" indent="-342900" eaLnBrk="0" hangingPunct="0">
              <a:spcBef>
                <a:spcPts val="600"/>
              </a:spcBef>
              <a:buFont typeface="Wingdings" pitchFamily="2" charset="2"/>
              <a:buChar char="§"/>
            </a:pPr>
            <a:r>
              <a:rPr lang="en-US" sz="2800" dirty="0">
                <a:solidFill>
                  <a:srgbClr val="000000"/>
                </a:solidFill>
                <a:latin typeface="Calibri" pitchFamily="34" charset="0"/>
              </a:rPr>
              <a:t>Tiene la posibilidad de inscribirse inmediatamente una vez finalizada la determinación de elegibilidad</a:t>
            </a:r>
          </a:p>
          <a:p>
            <a:pPr marL="742950" lvl="1" indent="-285750" eaLnBrk="0" hangingPunct="0">
              <a:spcBef>
                <a:spcPts val="600"/>
              </a:spcBef>
              <a:buFont typeface="Arial" charset="0"/>
              <a:buChar char="•"/>
            </a:pPr>
            <a:r>
              <a:rPr lang="en-US" sz="2400" dirty="0">
                <a:solidFill>
                  <a:srgbClr val="000000"/>
                </a:solidFill>
                <a:latin typeface="Calibri" pitchFamily="34" charset="0"/>
              </a:rPr>
              <a:t>Dependiendo del programa para el cual es elegible el postulante</a:t>
            </a:r>
          </a:p>
          <a:p>
            <a:pPr marL="342900" indent="-342900" eaLnBrk="0" hangingPunct="0">
              <a:spcBef>
                <a:spcPts val="600"/>
              </a:spcBef>
              <a:buFont typeface="Wingdings" pitchFamily="2" charset="2"/>
              <a:buChar char="§"/>
            </a:pPr>
            <a:r>
              <a:rPr lang="en-US" sz="2800" dirty="0">
                <a:solidFill>
                  <a:srgbClr val="000000"/>
                </a:solidFill>
                <a:latin typeface="Calibri" pitchFamily="34" charset="0"/>
              </a:rPr>
              <a:t>Puede solicitar Medicaid y CHIP en cualquier momento</a:t>
            </a:r>
          </a:p>
          <a:p>
            <a:pPr marL="742950" lvl="1" indent="-285750" eaLnBrk="0" hangingPunct="0">
              <a:spcBef>
                <a:spcPts val="600"/>
              </a:spcBef>
              <a:buFont typeface="Arial" charset="0"/>
              <a:buChar char="•"/>
            </a:pPr>
            <a:r>
              <a:rPr lang="en-US" sz="2400" dirty="0">
                <a:solidFill>
                  <a:srgbClr val="000000"/>
                </a:solidFill>
                <a:latin typeface="Calibri" pitchFamily="34" charset="0"/>
              </a:rPr>
              <a:t>En </a:t>
            </a:r>
            <a:r>
              <a:rPr lang="en-US" sz="2400" dirty="0" smtClean="0">
                <a:solidFill>
                  <a:srgbClr val="000000"/>
                </a:solidFill>
                <a:latin typeface="Calibri" pitchFamily="34" charset="0"/>
              </a:rPr>
              <a:t>CuidadoDeSalud.gov </a:t>
            </a:r>
            <a:r>
              <a:rPr lang="en-US" sz="2400" dirty="0">
                <a:solidFill>
                  <a:srgbClr val="000000"/>
                </a:solidFill>
                <a:latin typeface="Calibri" pitchFamily="34" charset="0"/>
              </a:rPr>
              <a:t>o</a:t>
            </a:r>
          </a:p>
          <a:p>
            <a:pPr marL="742950" lvl="1" indent="-285750" eaLnBrk="0" hangingPunct="0">
              <a:spcBef>
                <a:spcPts val="600"/>
              </a:spcBef>
              <a:buFont typeface="Arial" charset="0"/>
              <a:buChar char="•"/>
            </a:pPr>
            <a:r>
              <a:rPr lang="en-US" sz="2400" dirty="0">
                <a:solidFill>
                  <a:srgbClr val="000000"/>
                </a:solidFill>
                <a:latin typeface="Calibri" pitchFamily="34" charset="0"/>
              </a:rPr>
              <a:t>A través de su agencia estatal</a:t>
            </a:r>
          </a:p>
          <a:p>
            <a:pPr marL="742950" lvl="1" indent="-285750" eaLnBrk="0" hangingPunct="0">
              <a:spcBef>
                <a:spcPts val="600"/>
              </a:spcBef>
              <a:buFont typeface="Arial" charset="0"/>
              <a:buChar char="•"/>
            </a:pPr>
            <a:endParaRPr lang="es-US" sz="2800" dirty="0">
              <a:solidFill>
                <a:srgbClr val="000000"/>
              </a:solidFill>
              <a:latin typeface="Calibri" pitchFamily="34" charset="0"/>
            </a:endParaRPr>
          </a:p>
          <a:p>
            <a:pPr marL="742950" lvl="1" indent="-285750" eaLnBrk="0" hangingPunct="0">
              <a:spcBef>
                <a:spcPts val="600"/>
              </a:spcBef>
              <a:buFont typeface="Arial" charset="0"/>
              <a:buChar char="•"/>
            </a:pPr>
            <a:endParaRPr lang="es-US" sz="2800" dirty="0">
              <a:solidFill>
                <a:srgbClr val="000000"/>
              </a:solidFill>
              <a:latin typeface="Calibri" pitchFamily="34" charset="0"/>
            </a:endParaRPr>
          </a:p>
        </p:txBody>
      </p:sp>
      <p:sp>
        <p:nvSpPr>
          <p:cNvPr id="107523"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07524" name="Footer Placeholder 4"/>
          <p:cNvSpPr>
            <a:spLocks noGrp="1"/>
          </p:cNvSpPr>
          <p:nvPr>
            <p:ph type="ftr" sz="quarter" idx="11"/>
          </p:nvPr>
        </p:nvSpPr>
        <p:spPr bwMode="auto">
          <a:xfrm>
            <a:off x="2590800" y="6340475"/>
            <a:ext cx="41910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solidFill>
                  <a:srgbClr val="000000"/>
                </a:solidFill>
                <a:cs typeface="Arial" charset="0"/>
              </a:rPr>
              <a:t>Medicare y otros programas para personas con incapacidades</a:t>
            </a:r>
            <a:endParaRPr lang="es-US" dirty="0">
              <a:solidFill>
                <a:srgbClr val="000000"/>
              </a:solidFill>
              <a:cs typeface="Arial" charset="0"/>
            </a:endParaRPr>
          </a:p>
        </p:txBody>
      </p:sp>
      <p:sp>
        <p:nvSpPr>
          <p:cNvPr id="107525"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5C48037-94A3-4C0E-9876-65E5B80A2214}" type="slidenum">
              <a:rPr lang="en-US">
                <a:solidFill>
                  <a:srgbClr val="000000"/>
                </a:solidFill>
                <a:cs typeface="Arial" charset="0"/>
              </a:rPr>
              <a:pPr fontAlgn="base">
                <a:spcBef>
                  <a:spcPct val="0"/>
                </a:spcBef>
                <a:spcAft>
                  <a:spcPct val="0"/>
                </a:spcAft>
                <a:defRPr/>
              </a:pPr>
              <a:t>42</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Title 1"/>
          <p:cNvSpPr>
            <a:spLocks noGrp="1"/>
          </p:cNvSpPr>
          <p:nvPr>
            <p:ph type="title"/>
          </p:nvPr>
        </p:nvSpPr>
        <p:spPr/>
        <p:txBody>
          <a:bodyPr/>
          <a:lstStyle/>
          <a:p>
            <a:pPr eaLnBrk="1" hangingPunct="1"/>
            <a:r>
              <a:rPr lang="es-AR" dirty="0" smtClean="0"/>
              <a:t>¿Qué son los Programas de Ahorros Medicare?</a:t>
            </a:r>
            <a:endParaRPr lang="es-US" sz="4000" dirty="0" smtClean="0"/>
          </a:p>
        </p:txBody>
      </p:sp>
      <p:sp>
        <p:nvSpPr>
          <p:cNvPr id="109570" name="Content Placeholder 2"/>
          <p:cNvSpPr>
            <a:spLocks noGrp="1"/>
          </p:cNvSpPr>
          <p:nvPr>
            <p:ph idx="1"/>
          </p:nvPr>
        </p:nvSpPr>
        <p:spPr>
          <a:xfrm>
            <a:off x="381000" y="1371600"/>
            <a:ext cx="8458200" cy="4754563"/>
          </a:xfrm>
        </p:spPr>
        <p:txBody>
          <a:bodyPr/>
          <a:lstStyle/>
          <a:p>
            <a:pPr eaLnBrk="1" hangingPunct="1"/>
            <a:r>
              <a:rPr lang="en-US" dirty="0" smtClean="0">
                <a:solidFill>
                  <a:srgbClr val="000000"/>
                </a:solidFill>
              </a:rPr>
              <a:t>Ayuda de Medicaid para pagar los costos de Medicare Parte A y Parte B</a:t>
            </a:r>
          </a:p>
          <a:p>
            <a:pPr lvl="1" eaLnBrk="1" hangingPunct="1"/>
            <a:r>
              <a:rPr lang="en-US" dirty="0" smtClean="0">
                <a:solidFill>
                  <a:srgbClr val="000000"/>
                </a:solidFill>
              </a:rPr>
              <a:t>Pagan las primas de Medicare</a:t>
            </a:r>
          </a:p>
          <a:p>
            <a:pPr lvl="1" eaLnBrk="1" hangingPunct="1"/>
            <a:r>
              <a:rPr lang="en-US" dirty="0" smtClean="0">
                <a:solidFill>
                  <a:srgbClr val="000000"/>
                </a:solidFill>
              </a:rPr>
              <a:t>Pueden pagar los deducibles y coseguros de Medicare</a:t>
            </a:r>
          </a:p>
          <a:p>
            <a:pPr eaLnBrk="1" hangingPunct="1"/>
            <a:r>
              <a:rPr lang="en-US" dirty="0" smtClean="0">
                <a:solidFill>
                  <a:srgbClr val="000000"/>
                </a:solidFill>
              </a:rPr>
              <a:t>Los programas suelen tener pautas de ingresos y recursos más altos que la cobertura completa de Medicaid</a:t>
            </a:r>
            <a:endParaRPr lang="es-US" dirty="0" smtClean="0">
              <a:solidFill>
                <a:srgbClr val="000000"/>
              </a:solidFill>
            </a:endParaRPr>
          </a:p>
          <a:p>
            <a:pPr lvl="1" eaLnBrk="1" hangingPunct="1"/>
            <a:r>
              <a:rPr lang="en-US" dirty="0" smtClean="0">
                <a:solidFill>
                  <a:srgbClr val="000000"/>
                </a:solidFill>
              </a:rPr>
              <a:t>Las cantidades de los ingresos y recursos pueden cambiar todos los años</a:t>
            </a:r>
            <a:endParaRPr lang="es-US" dirty="0" smtClean="0">
              <a:solidFill>
                <a:srgbClr val="000000"/>
              </a:solidFill>
            </a:endParaRPr>
          </a:p>
        </p:txBody>
      </p:sp>
      <p:sp>
        <p:nvSpPr>
          <p:cNvPr id="109571"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09572" name="Footer Placeholder 4"/>
          <p:cNvSpPr>
            <a:spLocks noGrp="1"/>
          </p:cNvSpPr>
          <p:nvPr>
            <p:ph type="ftr" sz="quarter" idx="11"/>
          </p:nvPr>
        </p:nvSpPr>
        <p:spPr bwMode="auto">
          <a:xfrm>
            <a:off x="2590800" y="6340475"/>
            <a:ext cx="41148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a:solidFill>
                  <a:srgbClr val="000000"/>
                </a:solidFill>
                <a:cs typeface="Arial" charset="0"/>
              </a:rPr>
              <a:t>Medicare y otros programas para personas con incapacidades</a:t>
            </a:r>
            <a:endParaRPr lang="es-US" dirty="0">
              <a:solidFill>
                <a:srgbClr val="000000"/>
              </a:solidFill>
              <a:cs typeface="Arial" charset="0"/>
            </a:endParaRPr>
          </a:p>
        </p:txBody>
      </p:sp>
      <p:sp>
        <p:nvSpPr>
          <p:cNvPr id="109573"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82C5147B-597C-4D7A-8615-4D5F6083BD89}" type="slidenum">
              <a:rPr lang="en-US">
                <a:solidFill>
                  <a:srgbClr val="000000"/>
                </a:solidFill>
                <a:cs typeface="Arial" charset="0"/>
              </a:rPr>
              <a:pPr fontAlgn="base">
                <a:spcBef>
                  <a:spcPct val="0"/>
                </a:spcBef>
                <a:spcAft>
                  <a:spcPct val="0"/>
                </a:spcAft>
                <a:defRPr/>
              </a:pPr>
              <a:t>43</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Title 10"/>
          <p:cNvSpPr>
            <a:spLocks noGrp="1"/>
          </p:cNvSpPr>
          <p:nvPr>
            <p:ph type="title"/>
          </p:nvPr>
        </p:nvSpPr>
        <p:spPr>
          <a:xfrm>
            <a:off x="0" y="0"/>
            <a:ext cx="9144000" cy="1143000"/>
          </a:xfrm>
        </p:spPr>
        <p:txBody>
          <a:bodyPr/>
          <a:lstStyle/>
          <a:p>
            <a:pPr eaLnBrk="1" hangingPunct="1"/>
            <a:r>
              <a:rPr lang="es-AR" dirty="0" smtClean="0"/>
              <a:t>Los Programas de Ahorros Medicare en 2015</a:t>
            </a:r>
            <a:endParaRPr lang="es-US" dirty="0" smtClean="0"/>
          </a:p>
        </p:txBody>
      </p:sp>
      <p:graphicFrame>
        <p:nvGraphicFramePr>
          <p:cNvPr id="111657" name="Group 41" descr="Si usted es un Beneficiario Calificado de Medicare (QMB en inglés) y su límite de ingresos mensuales individual es de $978 o su límite de ingresos mensuales por pareja casada es de $1,313, los Programas de Ahorros Medicare de 2013 lo ayudan a pagar sus primas de las Partes A y B y otros gastos compartidos (como deducibles, coseguros y copagos)&#10;&#10;Si usted es un Beneficiario Medicare de Bajo Ingreso (SLMB en inglés) y su límite de ingresos mensuales individual es de $1,169 o su límite de ingresos mensuales por pareja casada es de $1,571, los Programas de Ahorros Medicare de 2013 lo ayudan a pagar sus primas de la Parte B únicamente.&#10;&#10;Si usted es un Individuo Calificado (QI en inglés) y su límite de ingresos mensuales individual es de $1,313 o su límite de ingresos mensuales por pareja casada es de $1,765, los Programas de Ahorros Medicare de 2013 lo ayudan a pagar sus primas de la Parte B únicamente.&#10;&#10;En 2013, los límites de recursos para los programas QMB, SLMB y QI son de $7,080 para una persona soltera y $10,620 para una persona casada en convivencia con su cónyuge y sin otros dependientes. Estos límites de recursos se ajustan el 1 de enero de cada año. Muchos estados pueden calcular de otra manera sus ingresos y recursos para determinar su elegibilidad para estos programas. " title="Los Programas de Ahorros Medicare en 2015"/>
          <p:cNvGraphicFramePr>
            <a:graphicFrameLocks noGrp="1"/>
          </p:cNvGraphicFramePr>
          <p:nvPr>
            <p:extLst>
              <p:ext uri="{D42A27DB-BD31-4B8C-83A1-F6EECF244321}">
                <p14:modId xmlns:p14="http://schemas.microsoft.com/office/powerpoint/2010/main" val="1037254592"/>
              </p:ext>
            </p:extLst>
          </p:nvPr>
        </p:nvGraphicFramePr>
        <p:xfrm>
          <a:off x="87313" y="960438"/>
          <a:ext cx="8991600" cy="5050156"/>
        </p:xfrm>
        <a:graphic>
          <a:graphicData uri="http://schemas.openxmlformats.org/drawingml/2006/table">
            <a:tbl>
              <a:tblPr firstRow="1"/>
              <a:tblGrid>
                <a:gridCol w="2579687"/>
                <a:gridCol w="1828800"/>
                <a:gridCol w="1828800"/>
                <a:gridCol w="2754313"/>
              </a:tblGrid>
              <a:tr h="1149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FFFF"/>
                          </a:solidFill>
                          <a:effectLst/>
                          <a:latin typeface="Calibri" pitchFamily="34" charset="0"/>
                          <a:cs typeface="Arial" charset="0"/>
                        </a:rPr>
                        <a:t>Programa de Ahorros Medicare</a:t>
                      </a:r>
                      <a:endParaRPr kumimoji="0" lang="es-US" sz="2200" b="1" i="0" u="none" strike="noStrike" cap="none" normalizeH="0" baseline="0" dirty="0" smtClean="0">
                        <a:ln>
                          <a:noFill/>
                        </a:ln>
                        <a:solidFill>
                          <a:srgbClr val="FFFFFF"/>
                        </a:solidFill>
                        <a:effectLst/>
                        <a:latin typeface="Calibri" pitchFamily="34" charset="0"/>
                        <a:cs typeface="Arial" charset="0"/>
                      </a:endParaRPr>
                    </a:p>
                  </a:txBody>
                  <a:tcPr marL="82296" marR="822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FFFF"/>
                          </a:solidFill>
                          <a:effectLst/>
                          <a:latin typeface="Calibri" pitchFamily="34" charset="0"/>
                          <a:cs typeface="Arial" charset="0"/>
                        </a:rPr>
                        <a:t>Límite de ingresos mensuales por persona</a:t>
                      </a:r>
                      <a:endParaRPr kumimoji="0" lang="es-US" sz="2200" b="1" i="0" u="none" strike="noStrike" cap="none" normalizeH="0" baseline="0" dirty="0" smtClean="0">
                        <a:ln>
                          <a:noFill/>
                        </a:ln>
                        <a:solidFill>
                          <a:srgbClr val="FFFFFF"/>
                        </a:solidFill>
                        <a:effectLst/>
                        <a:latin typeface="Calibri" pitchFamily="34" charset="0"/>
                        <a:cs typeface="Arial" charset="0"/>
                      </a:endParaRPr>
                    </a:p>
                  </a:txBody>
                  <a:tcPr marL="82296" marR="822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FFFF"/>
                          </a:solidFill>
                          <a:effectLst/>
                          <a:latin typeface="Calibri" pitchFamily="34" charset="0"/>
                          <a:cs typeface="Arial" charset="0"/>
                        </a:rPr>
                        <a:t>Límite de ingresos mensuales por pareja casada</a:t>
                      </a:r>
                      <a:endParaRPr kumimoji="0" lang="es-US" sz="2200" b="1" i="0" u="none" strike="noStrike" cap="none" normalizeH="0" baseline="0" dirty="0" smtClean="0">
                        <a:ln>
                          <a:noFill/>
                        </a:ln>
                        <a:solidFill>
                          <a:srgbClr val="FFFFFF"/>
                        </a:solidFill>
                        <a:effectLst/>
                        <a:latin typeface="Calibri" pitchFamily="34" charset="0"/>
                        <a:cs typeface="Arial" charset="0"/>
                      </a:endParaRPr>
                    </a:p>
                  </a:txBody>
                  <a:tcPr marL="82296" marR="822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FFFF"/>
                          </a:solidFill>
                          <a:effectLst/>
                          <a:latin typeface="Calibri" pitchFamily="34" charset="0"/>
                          <a:cs typeface="Arial" charset="0"/>
                        </a:rPr>
                        <a:t>Lo ayuda a pagar</a:t>
                      </a:r>
                      <a:endParaRPr kumimoji="0" lang="es-US" sz="2200" b="1" i="0" u="none" strike="noStrike" cap="none" normalizeH="0" baseline="0" dirty="0" smtClean="0">
                        <a:ln>
                          <a:noFill/>
                        </a:ln>
                        <a:solidFill>
                          <a:srgbClr val="FFFFFF"/>
                        </a:solidFill>
                        <a:effectLst/>
                        <a:latin typeface="Calibri" pitchFamily="34" charset="0"/>
                        <a:cs typeface="Arial" charset="0"/>
                      </a:endParaRPr>
                    </a:p>
                  </a:txBody>
                  <a:tcPr marL="82296" marR="822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63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Beneficiario Calificado de Medicare</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$1,001</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$1,348</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Primas de la Parte A y Parte B y otros gastos compartidos (como deducibles, coseguro y copagos).</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9064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Beneficiarios Medicare de Bajo Ingreso específicos</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$1,197</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$1,513</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Sólo primas de la Parte B</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642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Individuo calificado</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$1,345</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$1,813</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pitchFamily="34" charset="0"/>
                          <a:cs typeface="Arial" charset="0"/>
                        </a:rPr>
                        <a:t>Sólo primas de la Parte B</a:t>
                      </a:r>
                      <a:endParaRPr kumimoji="0" lang="es-US" sz="2000" b="0" i="0" u="none" strike="noStrike" cap="none" normalizeH="0" baseline="0" dirty="0" smtClean="0">
                        <a:ln>
                          <a:noFill/>
                        </a:ln>
                        <a:solidFill>
                          <a:srgbClr val="000000"/>
                        </a:solidFill>
                        <a:effectLst/>
                        <a:latin typeface="Calibri" pitchFamily="34" charset="0"/>
                        <a:cs typeface="Arial" charset="0"/>
                      </a:endParaRPr>
                    </a:p>
                  </a:txBody>
                  <a:tcPr marL="82296" marR="822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111645" name="TextBox 1"/>
          <p:cNvSpPr txBox="1">
            <a:spLocks noChangeArrowheads="1"/>
          </p:cNvSpPr>
          <p:nvPr/>
        </p:nvSpPr>
        <p:spPr bwMode="auto">
          <a:xfrm>
            <a:off x="0" y="6019800"/>
            <a:ext cx="6629400" cy="368300"/>
          </a:xfrm>
          <a:prstGeom prst="rect">
            <a:avLst/>
          </a:prstGeom>
          <a:noFill/>
          <a:ln w="9525">
            <a:noFill/>
            <a:miter lim="800000"/>
            <a:headEnd/>
            <a:tailEnd/>
          </a:ln>
        </p:spPr>
        <p:txBody>
          <a:bodyPr>
            <a:spAutoFit/>
          </a:bodyPr>
          <a:lstStyle/>
          <a:p>
            <a:r>
              <a:rPr lang="es-AR" sz="1600" dirty="0">
                <a:latin typeface="Calibri" pitchFamily="34" charset="0"/>
              </a:rPr>
              <a:t>Algunos estados tienen pautas diferentes de ingresos y/o bienes</a:t>
            </a:r>
            <a:r>
              <a:rPr lang="es-AR" dirty="0">
                <a:latin typeface="Calibri" pitchFamily="34" charset="0"/>
              </a:rPr>
              <a:t>. </a:t>
            </a:r>
            <a:endParaRPr lang="es-US" dirty="0">
              <a:latin typeface="Calibri" pitchFamily="34" charset="0"/>
            </a:endParaRPr>
          </a:p>
        </p:txBody>
      </p:sp>
      <p:sp>
        <p:nvSpPr>
          <p:cNvPr id="111646"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11647" name="Footer Placeholder 4"/>
          <p:cNvSpPr>
            <a:spLocks noGrp="1"/>
          </p:cNvSpPr>
          <p:nvPr>
            <p:ph type="ftr" sz="quarter" idx="11"/>
          </p:nvPr>
        </p:nvSpPr>
        <p:spPr bwMode="auto">
          <a:xfrm>
            <a:off x="2590800" y="6324600"/>
            <a:ext cx="40386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111648"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406CCC-764B-44A0-8154-8F7E0FACF9A9}" type="slidenum">
              <a:rPr lang="en-US">
                <a:solidFill>
                  <a:srgbClr val="000000"/>
                </a:solidFill>
                <a:cs typeface="Arial" charset="0"/>
              </a:rPr>
              <a:pPr fontAlgn="base">
                <a:spcBef>
                  <a:spcPct val="0"/>
                </a:spcBef>
                <a:spcAft>
                  <a:spcPct val="0"/>
                </a:spcAft>
                <a:defRPr/>
              </a:pPr>
              <a:t>44</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Title 1"/>
          <p:cNvSpPr>
            <a:spLocks noGrp="1"/>
          </p:cNvSpPr>
          <p:nvPr>
            <p:ph type="title"/>
          </p:nvPr>
        </p:nvSpPr>
        <p:spPr>
          <a:xfrm>
            <a:off x="0" y="0"/>
            <a:ext cx="9144000" cy="1143000"/>
          </a:xfrm>
        </p:spPr>
        <p:txBody>
          <a:bodyPr/>
          <a:lstStyle/>
          <a:p>
            <a:pPr eaLnBrk="1" hangingPunct="1"/>
            <a:r>
              <a:rPr lang="es-AR" dirty="0" smtClean="0"/>
              <a:t>Programa para Individuos Incapacitados</a:t>
            </a:r>
            <a:br>
              <a:rPr lang="es-AR" dirty="0" smtClean="0"/>
            </a:br>
            <a:r>
              <a:rPr lang="es-AR" dirty="0" smtClean="0"/>
              <a:t>y Empleados Calificados (QDWI)</a:t>
            </a:r>
            <a:endParaRPr lang="es-US" dirty="0" smtClean="0"/>
          </a:p>
        </p:txBody>
      </p:sp>
      <p:sp>
        <p:nvSpPr>
          <p:cNvPr id="3" name="Content Placeholder 2"/>
          <p:cNvSpPr>
            <a:spLocks noGrp="1"/>
          </p:cNvSpPr>
          <p:nvPr>
            <p:ph idx="1"/>
          </p:nvPr>
        </p:nvSpPr>
        <p:spPr>
          <a:xfrm>
            <a:off x="457200" y="1371600"/>
            <a:ext cx="8229600" cy="4953000"/>
          </a:xfrm>
        </p:spPr>
        <p:txBody>
          <a:bodyPr rtlCol="0">
            <a:normAutofit fontScale="55000" lnSpcReduction="20000"/>
          </a:bodyPr>
          <a:lstStyle/>
          <a:p>
            <a:pPr eaLnBrk="1" fontAlgn="auto" hangingPunct="1">
              <a:lnSpc>
                <a:spcPct val="120000"/>
              </a:lnSpc>
              <a:spcAft>
                <a:spcPts val="0"/>
              </a:spcAft>
              <a:defRPr/>
            </a:pPr>
            <a:r>
              <a:rPr lang="en-US" sz="4000" dirty="0" smtClean="0"/>
              <a:t>El Programa QDWI es otro tipo de Programa de Ahorros Medicare </a:t>
            </a:r>
          </a:p>
          <a:p>
            <a:pPr eaLnBrk="1" fontAlgn="auto" hangingPunct="1">
              <a:lnSpc>
                <a:spcPct val="120000"/>
              </a:lnSpc>
              <a:spcAft>
                <a:spcPts val="0"/>
              </a:spcAft>
              <a:defRPr/>
            </a:pPr>
            <a:r>
              <a:rPr lang="en-US" sz="4000" dirty="0" smtClean="0"/>
              <a:t>Su estado puede pagar las primas de la Parte A si está incapacitado, tiene menos de 65 años y  </a:t>
            </a:r>
          </a:p>
          <a:p>
            <a:pPr marL="731520" lvl="1" indent="-274320" eaLnBrk="1" fontAlgn="auto" hangingPunct="1">
              <a:lnSpc>
                <a:spcPct val="120000"/>
              </a:lnSpc>
              <a:spcAft>
                <a:spcPts val="0"/>
              </a:spcAft>
              <a:buFont typeface="Arial" pitchFamily="34" charset="0"/>
              <a:buChar char="•"/>
              <a:defRPr/>
            </a:pPr>
            <a:r>
              <a:rPr lang="en-US" sz="3400" dirty="0" smtClean="0"/>
              <a:t>La Parte A dejó de ser gratis porque usted volvió a trabajar</a:t>
            </a:r>
          </a:p>
          <a:p>
            <a:pPr marL="731520" lvl="1" indent="-274320" eaLnBrk="1" fontAlgn="auto" hangingPunct="1">
              <a:lnSpc>
                <a:spcPct val="120000"/>
              </a:lnSpc>
              <a:spcAft>
                <a:spcPts val="0"/>
              </a:spcAft>
              <a:buFont typeface="Arial" pitchFamily="34" charset="0"/>
              <a:buChar char="•"/>
              <a:defRPr/>
            </a:pPr>
            <a:r>
              <a:rPr lang="en-US" sz="3400" dirty="0" smtClean="0"/>
              <a:t>Tiene ingresos mensuales limitados no superiores al 200% del nivel federal de pobreza (FPL) (en 2015, $4,009 para individuos y $5,395 para parejas) </a:t>
            </a:r>
          </a:p>
          <a:p>
            <a:pPr marL="731520" lvl="1" indent="-274320" eaLnBrk="1" fontAlgn="auto" hangingPunct="1">
              <a:lnSpc>
                <a:spcPct val="120000"/>
              </a:lnSpc>
              <a:spcAft>
                <a:spcPts val="0"/>
              </a:spcAft>
              <a:buFont typeface="Arial" pitchFamily="34" charset="0"/>
              <a:buChar char="•"/>
              <a:defRPr/>
            </a:pPr>
            <a:r>
              <a:rPr lang="en-US" sz="3400" dirty="0" smtClean="0"/>
              <a:t>Sus recursos son menos de $4,000 para individuos o $6,000 para parejas (en 2015) </a:t>
            </a:r>
          </a:p>
          <a:p>
            <a:pPr marL="731520" lvl="1" indent="-274320" eaLnBrk="1" fontAlgn="auto" hangingPunct="1">
              <a:lnSpc>
                <a:spcPct val="120000"/>
              </a:lnSpc>
              <a:spcAft>
                <a:spcPts val="0"/>
              </a:spcAft>
              <a:buFont typeface="Arial" pitchFamily="34" charset="0"/>
              <a:buChar char="•"/>
              <a:defRPr/>
            </a:pPr>
            <a:r>
              <a:rPr lang="en-US" sz="3400" dirty="0" smtClean="0"/>
              <a:t>Algunos estados tienen límites diferentes</a:t>
            </a:r>
          </a:p>
          <a:p>
            <a:pPr marL="731520" lvl="1" indent="-274320" eaLnBrk="1" fontAlgn="auto" hangingPunct="1">
              <a:lnSpc>
                <a:spcPct val="120000"/>
              </a:lnSpc>
              <a:spcAft>
                <a:spcPts val="0"/>
              </a:spcAft>
              <a:buFont typeface="Arial" pitchFamily="34" charset="0"/>
              <a:buChar char="•"/>
              <a:defRPr/>
            </a:pPr>
            <a:r>
              <a:rPr lang="en-US" sz="3400" dirty="0" smtClean="0"/>
              <a:t>Usted no es elegible para Medicaid completo</a:t>
            </a:r>
          </a:p>
          <a:p>
            <a:pPr eaLnBrk="1" fontAlgn="auto" hangingPunct="1">
              <a:lnSpc>
                <a:spcPct val="120000"/>
              </a:lnSpc>
              <a:spcAft>
                <a:spcPts val="0"/>
              </a:spcAft>
              <a:defRPr/>
            </a:pPr>
            <a:r>
              <a:rPr lang="en-US" sz="4000" dirty="0" smtClean="0"/>
              <a:t>Comuníquese con su agencia local, estatal o del condado de servicios sociales o con su Oficina de Asistencia Médica para más información</a:t>
            </a:r>
            <a:endParaRPr lang="es-US" sz="3400" dirty="0"/>
          </a:p>
        </p:txBody>
      </p:sp>
      <p:sp>
        <p:nvSpPr>
          <p:cNvPr id="113667"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13668" name="Footer Placeholder 4"/>
          <p:cNvSpPr>
            <a:spLocks noGrp="1"/>
          </p:cNvSpPr>
          <p:nvPr>
            <p:ph type="ftr" sz="quarter" idx="11"/>
          </p:nvPr>
        </p:nvSpPr>
        <p:spPr bwMode="auto">
          <a:xfrm>
            <a:off x="2590800" y="6340475"/>
            <a:ext cx="41148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solidFill>
                  <a:srgbClr val="000000"/>
                </a:solidFill>
                <a:cs typeface="Arial" charset="0"/>
              </a:rPr>
              <a:t>Medicare y otros programas para personas con incapacidades</a:t>
            </a:r>
            <a:endParaRPr lang="es-US" dirty="0">
              <a:solidFill>
                <a:srgbClr val="000000"/>
              </a:solidFill>
              <a:cs typeface="Arial" charset="0"/>
            </a:endParaRPr>
          </a:p>
        </p:txBody>
      </p:sp>
      <p:sp>
        <p:nvSpPr>
          <p:cNvPr id="113669"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C4B5347-2A86-4620-9DB7-36A764182067}" type="slidenum">
              <a:rPr lang="en-US">
                <a:solidFill>
                  <a:srgbClr val="000000"/>
                </a:solidFill>
                <a:cs typeface="Arial" charset="0"/>
              </a:rPr>
              <a:pPr fontAlgn="base">
                <a:spcBef>
                  <a:spcPct val="0"/>
                </a:spcBef>
                <a:spcAft>
                  <a:spcPct val="0"/>
                </a:spcAft>
                <a:defRPr/>
              </a:pPr>
              <a:t>45</a:t>
            </a:fld>
            <a:endParaRPr lang="es-US" dirty="0">
              <a:solidFill>
                <a:srgbClr val="000000"/>
              </a:solidFill>
              <a:cs typeface="Arial" charset="0"/>
            </a:endParaRPr>
          </a:p>
        </p:txBody>
      </p:sp>
    </p:spTree>
  </p:cSld>
  <p:clrMapOvr>
    <a:masterClrMapping/>
  </p:clrMapOvr>
  <p:transition advTm="80078"/>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4"/>
          <p:cNvSpPr>
            <a:spLocks noGrp="1" noChangeArrowheads="1"/>
          </p:cNvSpPr>
          <p:nvPr>
            <p:ph type="title"/>
          </p:nvPr>
        </p:nvSpPr>
        <p:spPr>
          <a:xfrm>
            <a:off x="0" y="0"/>
            <a:ext cx="9144000" cy="1143000"/>
          </a:xfrm>
        </p:spPr>
        <p:txBody>
          <a:bodyPr/>
          <a:lstStyle/>
          <a:p>
            <a:pPr eaLnBrk="1" hangingPunct="1"/>
            <a:r>
              <a:rPr lang="es-AR" dirty="0" smtClean="0"/>
              <a:t>Solicitud para los Programas de </a:t>
            </a:r>
            <a:br>
              <a:rPr lang="es-AR" dirty="0" smtClean="0"/>
            </a:br>
            <a:r>
              <a:rPr lang="es-AR" dirty="0" smtClean="0"/>
              <a:t>Ahorros Medicare</a:t>
            </a:r>
          </a:p>
        </p:txBody>
      </p:sp>
      <p:sp>
        <p:nvSpPr>
          <p:cNvPr id="115714" name="Rectangle 5"/>
          <p:cNvSpPr>
            <a:spLocks noGrp="1" noChangeArrowheads="1"/>
          </p:cNvSpPr>
          <p:nvPr>
            <p:ph idx="1"/>
          </p:nvPr>
        </p:nvSpPr>
        <p:spPr>
          <a:xfrm>
            <a:off x="457200" y="1371600"/>
            <a:ext cx="8001000" cy="4754563"/>
          </a:xfrm>
        </p:spPr>
        <p:txBody>
          <a:bodyPr/>
          <a:lstStyle/>
          <a:p>
            <a:pPr marL="365125" indent="-365125" eaLnBrk="1" hangingPunct="1"/>
            <a:r>
              <a:rPr lang="es-AR" dirty="0" smtClean="0"/>
              <a:t>Si usted puede calificar para un Programa de Ahorros Medicare</a:t>
            </a:r>
            <a:endParaRPr lang="es-US" dirty="0" smtClean="0"/>
          </a:p>
          <a:p>
            <a:pPr marL="639763" lvl="1" indent="-282575" eaLnBrk="1" hangingPunct="1"/>
            <a:r>
              <a:rPr lang="es-AR" dirty="0" smtClean="0"/>
              <a:t>Revise sus pautas locales</a:t>
            </a:r>
          </a:p>
          <a:p>
            <a:pPr marL="639763" lvl="1" indent="-282575" eaLnBrk="1" hangingPunct="1"/>
            <a:r>
              <a:rPr lang="es-AR" dirty="0" smtClean="0"/>
              <a:t>Contacte a las agencias locales para más información</a:t>
            </a:r>
          </a:p>
          <a:p>
            <a:pPr marL="639763" lvl="1" indent="-282575" eaLnBrk="1" hangingPunct="1"/>
            <a:r>
              <a:rPr lang="es-AR" dirty="0" smtClean="0"/>
              <a:t>Reúna sus documentos personales</a:t>
            </a:r>
          </a:p>
          <a:p>
            <a:pPr marL="639763" lvl="1" indent="-282575" eaLnBrk="1" hangingPunct="1"/>
            <a:r>
              <a:rPr lang="es-AR" dirty="0" smtClean="0"/>
              <a:t>Complete una solicitud para el programa Medicaid de su estado</a:t>
            </a:r>
          </a:p>
          <a:p>
            <a:pPr marL="822325" lvl="2" eaLnBrk="1" hangingPunct="1"/>
            <a:r>
              <a:rPr lang="en-US" sz="2400" dirty="0" smtClean="0"/>
              <a:t>Puede llamarse Oficina Estatal de Asistencia Médica o tener otro nombre</a:t>
            </a:r>
          </a:p>
        </p:txBody>
      </p:sp>
      <p:sp>
        <p:nvSpPr>
          <p:cNvPr id="115715"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15716"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115717"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EEA19A-9403-42E6-BD75-9D34BEF9FE14}" type="slidenum">
              <a:rPr lang="en-US">
                <a:solidFill>
                  <a:srgbClr val="000000"/>
                </a:solidFill>
                <a:cs typeface="Arial" charset="0"/>
              </a:rPr>
              <a:pPr fontAlgn="base">
                <a:spcBef>
                  <a:spcPct val="0"/>
                </a:spcBef>
                <a:spcAft>
                  <a:spcPct val="0"/>
                </a:spcAft>
                <a:defRPr/>
              </a:pPr>
              <a:t>46</a:t>
            </a:fld>
            <a:endParaRPr lang="es-US" dirty="0">
              <a:solidFill>
                <a:srgbClr val="000000"/>
              </a:solidFill>
              <a:cs typeface="Arial" charset="0"/>
            </a:endParaRPr>
          </a:p>
        </p:txBody>
      </p:sp>
    </p:spTree>
  </p:cSld>
  <p:clrMapOvr>
    <a:masterClrMapping/>
  </p:clrMapOvr>
  <p:transition advTm="86672"/>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a:xfrm>
            <a:off x="0" y="0"/>
            <a:ext cx="9144000" cy="1143000"/>
          </a:xfrm>
        </p:spPr>
        <p:txBody>
          <a:bodyPr/>
          <a:lstStyle/>
          <a:p>
            <a:pPr eaLnBrk="1" hangingPunct="1"/>
            <a:r>
              <a:rPr lang="es-AR" dirty="0" smtClean="0"/>
              <a:t>¿Qué es Ayuda Adicional? </a:t>
            </a:r>
          </a:p>
        </p:txBody>
      </p:sp>
      <p:sp>
        <p:nvSpPr>
          <p:cNvPr id="117762" name="Rectangle 3"/>
          <p:cNvSpPr>
            <a:spLocks noGrp="1" noChangeArrowheads="1"/>
          </p:cNvSpPr>
          <p:nvPr>
            <p:ph idx="1"/>
          </p:nvPr>
        </p:nvSpPr>
        <p:spPr>
          <a:xfrm>
            <a:off x="457200" y="1371600"/>
            <a:ext cx="8153400" cy="5105400"/>
          </a:xfrm>
        </p:spPr>
        <p:txBody>
          <a:bodyPr/>
          <a:lstStyle/>
          <a:p>
            <a:pPr eaLnBrk="1" hangingPunct="1">
              <a:lnSpc>
                <a:spcPct val="90000"/>
              </a:lnSpc>
            </a:pPr>
            <a:r>
              <a:rPr lang="es-AR" sz="3000" dirty="0" smtClean="0"/>
              <a:t>Ayuda para pagar los costos de los medicamentos recetados de la Parte D.</a:t>
            </a:r>
          </a:p>
          <a:p>
            <a:pPr eaLnBrk="1" hangingPunct="1">
              <a:lnSpc>
                <a:spcPct val="90000"/>
              </a:lnSpc>
            </a:pPr>
            <a:r>
              <a:rPr lang="es-AR" sz="3000" dirty="0" smtClean="0"/>
              <a:t>El Seguro Social o su estado toman una determinación</a:t>
            </a:r>
          </a:p>
          <a:p>
            <a:pPr eaLnBrk="1" hangingPunct="1">
              <a:lnSpc>
                <a:spcPct val="90000"/>
              </a:lnSpc>
            </a:pPr>
            <a:r>
              <a:rPr lang="es-AR" sz="3000" dirty="0" smtClean="0"/>
              <a:t>Estos grupos califican automáticamente</a:t>
            </a:r>
          </a:p>
          <a:p>
            <a:pPr marL="639763" lvl="1" eaLnBrk="1" hangingPunct="1">
              <a:lnSpc>
                <a:spcPct val="90000"/>
              </a:lnSpc>
            </a:pPr>
            <a:r>
              <a:rPr lang="es-AR" sz="2600" dirty="0" smtClean="0"/>
              <a:t>Personas con Medicare y Medicaid completo</a:t>
            </a:r>
          </a:p>
          <a:p>
            <a:pPr marL="639763" lvl="1" eaLnBrk="1" hangingPunct="1">
              <a:lnSpc>
                <a:spcPct val="90000"/>
              </a:lnSpc>
            </a:pPr>
            <a:r>
              <a:rPr lang="es-AR" sz="2600" dirty="0" smtClean="0"/>
              <a:t>Sólo Seguridad de Ingreso Suplementario</a:t>
            </a:r>
          </a:p>
          <a:p>
            <a:pPr marL="639763" lvl="1" eaLnBrk="1" hangingPunct="1">
              <a:lnSpc>
                <a:spcPct val="90000"/>
              </a:lnSpc>
            </a:pPr>
            <a:r>
              <a:rPr lang="es-AR" sz="2600" dirty="0" smtClean="0"/>
              <a:t>Programas de Ahorros Medicare</a:t>
            </a:r>
          </a:p>
          <a:p>
            <a:pPr eaLnBrk="1" hangingPunct="1">
              <a:lnSpc>
                <a:spcPct val="90000"/>
              </a:lnSpc>
            </a:pPr>
            <a:r>
              <a:rPr lang="es-AR" sz="3000" dirty="0" smtClean="0"/>
              <a:t>El resto de las personas con Medicare deben solicitar la ayuda adicional </a:t>
            </a:r>
          </a:p>
          <a:p>
            <a:pPr marL="639763" lvl="1" eaLnBrk="1" hangingPunct="1">
              <a:lnSpc>
                <a:spcPct val="90000"/>
              </a:lnSpc>
            </a:pPr>
            <a:r>
              <a:rPr lang="es-AR" sz="2600" dirty="0" smtClean="0"/>
              <a:t>Puede postularse en línea, por teléfono o por correo </a:t>
            </a:r>
          </a:p>
          <a:p>
            <a:pPr eaLnBrk="1" hangingPunct="1">
              <a:lnSpc>
                <a:spcPct val="90000"/>
              </a:lnSpc>
              <a:spcBef>
                <a:spcPct val="10000"/>
              </a:spcBef>
              <a:buFont typeface="Wingdings" pitchFamily="2" charset="2"/>
              <a:buNone/>
            </a:pPr>
            <a:endParaRPr lang="es-US" sz="2600" dirty="0" smtClean="0">
              <a:cs typeface="Arial" charset="0"/>
            </a:endParaRPr>
          </a:p>
        </p:txBody>
      </p:sp>
      <p:sp>
        <p:nvSpPr>
          <p:cNvPr id="117763"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17764"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117765"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8147099-C8DF-4A3B-AC3E-65E17144894E}" type="slidenum">
              <a:rPr lang="en-US">
                <a:solidFill>
                  <a:srgbClr val="000000"/>
                </a:solidFill>
                <a:cs typeface="Arial" charset="0"/>
              </a:rPr>
              <a:pPr fontAlgn="base">
                <a:spcBef>
                  <a:spcPct val="0"/>
                </a:spcBef>
                <a:spcAft>
                  <a:spcPct val="0"/>
                </a:spcAft>
                <a:defRPr/>
              </a:pPr>
              <a:t>47</a:t>
            </a:fld>
            <a:endParaRPr lang="es-US" dirty="0">
              <a:solidFill>
                <a:srgbClr val="000000"/>
              </a:solidFill>
              <a:cs typeface="Arial" charset="0"/>
            </a:endParaRPr>
          </a:p>
        </p:txBody>
      </p:sp>
    </p:spTree>
    <p:custDataLst>
      <p:tags r:id="rId1"/>
    </p:custDataLst>
  </p:cSld>
  <p:clrMapOvr>
    <a:masterClrMapping/>
  </p:clrMapOvr>
  <p:transition advTm="82171"/>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4"/>
          <p:cNvSpPr>
            <a:spLocks noGrp="1" noChangeArrowheads="1"/>
          </p:cNvSpPr>
          <p:nvPr>
            <p:ph type="title"/>
          </p:nvPr>
        </p:nvSpPr>
        <p:spPr>
          <a:xfrm>
            <a:off x="0" y="0"/>
            <a:ext cx="9144000" cy="1143000"/>
          </a:xfrm>
        </p:spPr>
        <p:txBody>
          <a:bodyPr/>
          <a:lstStyle/>
          <a:p>
            <a:pPr eaLnBrk="1" hangingPunct="1"/>
            <a:r>
              <a:rPr lang="es-AR" dirty="0" smtClean="0"/>
              <a:t>Cómo solicitar Ayuda Adicional</a:t>
            </a:r>
          </a:p>
        </p:txBody>
      </p:sp>
      <p:sp>
        <p:nvSpPr>
          <p:cNvPr id="119810" name="Rectangle 5"/>
          <p:cNvSpPr>
            <a:spLocks noGrp="1" noChangeArrowheads="1"/>
          </p:cNvSpPr>
          <p:nvPr>
            <p:ph idx="1"/>
          </p:nvPr>
        </p:nvSpPr>
        <p:spPr/>
        <p:txBody>
          <a:bodyPr/>
          <a:lstStyle/>
          <a:p>
            <a:pPr marL="346075" indent="-346075" eaLnBrk="1" hangingPunct="1"/>
            <a:r>
              <a:rPr lang="es-AR" dirty="0" smtClean="0"/>
              <a:t>Postúlese si cree que califica</a:t>
            </a:r>
          </a:p>
          <a:p>
            <a:pPr marL="639763" lvl="1" eaLnBrk="1" hangingPunct="1"/>
            <a:r>
              <a:rPr lang="es-AR" dirty="0" smtClean="0"/>
              <a:t>Reúna sus documentos personales</a:t>
            </a:r>
          </a:p>
          <a:p>
            <a:pPr marL="639763" lvl="1" eaLnBrk="1" hangingPunct="1"/>
            <a:r>
              <a:rPr lang="es-AR" dirty="0" smtClean="0"/>
              <a:t>Contáctese con estas agencias locales para más información</a:t>
            </a:r>
          </a:p>
          <a:p>
            <a:pPr marL="822325" lvl="2" eaLnBrk="1" hangingPunct="1"/>
            <a:r>
              <a:rPr lang="es-AR" dirty="0" smtClean="0"/>
              <a:t>Seguro Social</a:t>
            </a:r>
          </a:p>
          <a:p>
            <a:pPr marL="822325" lvl="2" eaLnBrk="1" hangingPunct="1"/>
            <a:r>
              <a:rPr lang="es-AR" dirty="0" smtClean="0"/>
              <a:t>Oficina Estatal de Asistencia Médica</a:t>
            </a:r>
          </a:p>
          <a:p>
            <a:pPr marL="822325" lvl="2" eaLnBrk="1" hangingPunct="1"/>
            <a:r>
              <a:rPr lang="es-AR" dirty="0" smtClean="0"/>
              <a:t>Oficina del Programa Estatal Local de Asistencia sobre Seguros de Salud (SHIP)</a:t>
            </a:r>
          </a:p>
          <a:p>
            <a:pPr marL="639763" lvl="1" eaLnBrk="1" hangingPunct="1"/>
            <a:r>
              <a:rPr lang="es-AR" dirty="0" smtClean="0"/>
              <a:t>Complete la solicitud</a:t>
            </a:r>
          </a:p>
        </p:txBody>
      </p:sp>
      <p:sp>
        <p:nvSpPr>
          <p:cNvPr id="119811"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19812" name="Footer Placeholder 4"/>
          <p:cNvSpPr>
            <a:spLocks noGrp="1"/>
          </p:cNvSpPr>
          <p:nvPr>
            <p:ph type="ftr" sz="quarter" idx="11"/>
          </p:nvPr>
        </p:nvSpPr>
        <p:spPr bwMode="auto">
          <a:xfrm>
            <a:off x="2590800" y="6324600"/>
            <a:ext cx="41910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119813"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AEF3C2-9EDC-47AF-B9FC-4C1108DA4F9A}" type="slidenum">
              <a:rPr lang="en-US">
                <a:solidFill>
                  <a:srgbClr val="000000"/>
                </a:solidFill>
                <a:cs typeface="Arial" charset="0"/>
              </a:rPr>
              <a:pPr fontAlgn="base">
                <a:spcBef>
                  <a:spcPct val="0"/>
                </a:spcBef>
                <a:spcAft>
                  <a:spcPct val="0"/>
                </a:spcAft>
                <a:defRPr/>
              </a:pPr>
              <a:t>48</a:t>
            </a:fld>
            <a:endParaRPr lang="es-US" dirty="0">
              <a:solidFill>
                <a:srgbClr val="000000"/>
              </a:solidFill>
              <a:cs typeface="Arial" charset="0"/>
            </a:endParaRPr>
          </a:p>
        </p:txBody>
      </p:sp>
    </p:spTree>
  </p:cSld>
  <p:clrMapOvr>
    <a:masterClrMapping/>
  </p:clrMapOvr>
  <p:transition advTm="71156"/>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Title 1"/>
          <p:cNvSpPr>
            <a:spLocks noGrp="1"/>
          </p:cNvSpPr>
          <p:nvPr>
            <p:ph type="title"/>
          </p:nvPr>
        </p:nvSpPr>
        <p:spPr/>
        <p:txBody>
          <a:bodyPr/>
          <a:lstStyle/>
          <a:p>
            <a:pPr eaLnBrk="1" hangingPunct="1"/>
            <a:r>
              <a:rPr lang="es-AR" dirty="0" smtClean="0"/>
              <a:t>Compruebe su conocimiento: pregunta 4</a:t>
            </a:r>
            <a:endParaRPr lang="es-US" dirty="0" smtClean="0"/>
          </a:p>
        </p:txBody>
      </p:sp>
      <p:sp>
        <p:nvSpPr>
          <p:cNvPr id="7" name="Content Placeholder 6"/>
          <p:cNvSpPr>
            <a:spLocks noGrp="1"/>
          </p:cNvSpPr>
          <p:nvPr>
            <p:ph idx="1"/>
          </p:nvPr>
        </p:nvSpPr>
        <p:spPr>
          <a:xfrm>
            <a:off x="152400" y="1219200"/>
            <a:ext cx="4800600" cy="4678363"/>
          </a:xfrm>
        </p:spPr>
        <p:txBody>
          <a:bodyPr rtlCol="0">
            <a:noAutofit/>
          </a:bodyPr>
          <a:lstStyle/>
          <a:p>
            <a:pPr marL="0" indent="0" eaLnBrk="1" fontAlgn="auto" hangingPunct="1">
              <a:spcAft>
                <a:spcPts val="0"/>
              </a:spcAft>
              <a:buFont typeface="Wingdings" pitchFamily="2" charset="2"/>
              <a:buNone/>
              <a:defRPr/>
            </a:pPr>
            <a:r>
              <a:rPr lang="en-US" sz="2400" dirty="0" smtClean="0"/>
              <a:t>Bárbara ha estado recibiendo los beneficios del Seguro por Incapacidad del Seguro Social durante 6 meses. Su ingreso es actualmente 300% del nivel federal de pobreza. ¿Para qué tipo de cobertura podría ser elegible durante su período de espera de 24 meses para Medicare? </a:t>
            </a:r>
          </a:p>
          <a:p>
            <a:pPr marL="457200" indent="-457200" eaLnBrk="1" fontAlgn="auto" hangingPunct="1">
              <a:spcAft>
                <a:spcPts val="0"/>
              </a:spcAft>
              <a:buFont typeface="+mj-lt"/>
              <a:buAutoNum type="alphaLcPeriod"/>
              <a:defRPr/>
            </a:pPr>
            <a:r>
              <a:rPr lang="en-US" sz="2400" dirty="0" smtClean="0"/>
              <a:t>Medicaid</a:t>
            </a:r>
          </a:p>
          <a:p>
            <a:pPr marL="457200" indent="-457200" eaLnBrk="1" fontAlgn="auto" hangingPunct="1">
              <a:spcAft>
                <a:spcPts val="0"/>
              </a:spcAft>
              <a:buFont typeface="+mj-lt"/>
              <a:buAutoNum type="alphaLcPeriod"/>
              <a:defRPr/>
            </a:pPr>
            <a:r>
              <a:rPr lang="en-US" sz="2400" dirty="0" smtClean="0"/>
              <a:t>Plan del Mercado</a:t>
            </a:r>
          </a:p>
          <a:p>
            <a:pPr marL="457200" indent="-457200" eaLnBrk="1" fontAlgn="auto" hangingPunct="1">
              <a:spcAft>
                <a:spcPts val="0"/>
              </a:spcAft>
              <a:buFont typeface="+mj-lt"/>
              <a:buAutoNum type="alphaLcPeriod"/>
              <a:defRPr/>
            </a:pPr>
            <a:r>
              <a:rPr lang="en-US" sz="2400" dirty="0" smtClean="0"/>
              <a:t>Póliza Medigap</a:t>
            </a:r>
          </a:p>
          <a:p>
            <a:pPr marL="457200" indent="-457200" eaLnBrk="1" fontAlgn="auto" hangingPunct="1">
              <a:spcAft>
                <a:spcPts val="0"/>
              </a:spcAft>
              <a:buFont typeface="+mj-lt"/>
              <a:buAutoNum type="alphaLcPeriod"/>
              <a:defRPr/>
            </a:pPr>
            <a:r>
              <a:rPr lang="en-US" sz="2400" dirty="0" smtClean="0"/>
              <a:t>Cualquiera de las anteriores</a:t>
            </a:r>
            <a:endParaRPr lang="es-US" sz="2400" dirty="0"/>
          </a:p>
        </p:txBody>
      </p:sp>
      <p:sp>
        <p:nvSpPr>
          <p:cNvPr id="12" name="Rounded Rectangle 11" descr="Correct answer indicator"/>
          <p:cNvSpPr/>
          <p:nvPr/>
        </p:nvSpPr>
        <p:spPr>
          <a:xfrm>
            <a:off x="186070" y="5062870"/>
            <a:ext cx="2895600" cy="42227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US" dirty="0"/>
          </a:p>
        </p:txBody>
      </p:sp>
      <p:sp>
        <p:nvSpPr>
          <p:cNvPr id="121860"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21861" name="Footer Placeholder 4"/>
          <p:cNvSpPr>
            <a:spLocks noGrp="1"/>
          </p:cNvSpPr>
          <p:nvPr>
            <p:ph type="ftr" sz="quarter" idx="11"/>
          </p:nvPr>
        </p:nvSpPr>
        <p:spPr bwMode="auto">
          <a:xfrm>
            <a:off x="2590800" y="6340475"/>
            <a:ext cx="4191000" cy="365125"/>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121862"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1D34B55-8074-4302-B3C8-38B47DDD5460}" type="slidenum">
              <a:rPr lang="en-US">
                <a:solidFill>
                  <a:srgbClr val="000000"/>
                </a:solidFill>
                <a:cs typeface="Arial" charset="0"/>
              </a:rPr>
              <a:pPr fontAlgn="base">
                <a:spcBef>
                  <a:spcPct val="0"/>
                </a:spcBef>
                <a:spcAft>
                  <a:spcPct val="0"/>
                </a:spcAft>
                <a:defRPr/>
              </a:pPr>
              <a:t>49</a:t>
            </a:fld>
            <a:endParaRPr lang="es-US" dirty="0">
              <a:solidFill>
                <a:srgbClr val="000000"/>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s-AR" dirty="0" smtClean="0"/>
              <a:t>Definición de incapacidad </a:t>
            </a:r>
            <a:endParaRPr lang="es-US" dirty="0" smtClean="0"/>
          </a:p>
        </p:txBody>
      </p:sp>
      <p:sp>
        <p:nvSpPr>
          <p:cNvPr id="31746" name="Content Placeholder 2"/>
          <p:cNvSpPr>
            <a:spLocks noGrp="1"/>
          </p:cNvSpPr>
          <p:nvPr>
            <p:ph idx="1"/>
          </p:nvPr>
        </p:nvSpPr>
        <p:spPr>
          <a:xfrm>
            <a:off x="457200" y="1371600"/>
            <a:ext cx="8382000" cy="4754563"/>
          </a:xfrm>
        </p:spPr>
        <p:txBody>
          <a:bodyPr/>
          <a:lstStyle/>
          <a:p>
            <a:pPr eaLnBrk="1" hangingPunct="1"/>
            <a:r>
              <a:rPr lang="es-AR" dirty="0" smtClean="0"/>
              <a:t>El Seguro Social define incapacidad como la </a:t>
            </a:r>
          </a:p>
          <a:p>
            <a:pPr lvl="1" eaLnBrk="1" hangingPunct="1"/>
            <a:r>
              <a:rPr lang="es-AR" dirty="0" smtClean="0"/>
              <a:t>Imposibilidad para asumir una carga considerable de trabajo a causa de una condición médica (física o mental) o una combinación de disfunciones </a:t>
            </a:r>
          </a:p>
          <a:p>
            <a:pPr lvl="1" eaLnBrk="1" hangingPunct="1"/>
            <a:r>
              <a:rPr lang="es-AR" dirty="0" smtClean="0"/>
              <a:t>Imposibilidad que se espera que dure al menos 12 meses o que tenga como consecuencia la muerte</a:t>
            </a:r>
          </a:p>
          <a:p>
            <a:pPr eaLnBrk="1" hangingPunct="1"/>
            <a:r>
              <a:rPr lang="es-AR" dirty="0" smtClean="0"/>
              <a:t>Tiene en cuenta la edad, el nivel educativo y la experiencia laboral</a:t>
            </a:r>
          </a:p>
          <a:p>
            <a:pPr eaLnBrk="1" hangingPunct="1"/>
            <a:r>
              <a:rPr lang="es-AR" dirty="0" smtClean="0"/>
              <a:t>Visite </a:t>
            </a:r>
            <a:r>
              <a:rPr lang="en-US" dirty="0" smtClean="0">
                <a:solidFill>
                  <a:schemeClr val="accent1"/>
                </a:solidFill>
                <a:hlinkClick r:id="rId3"/>
              </a:rPr>
              <a:t>socialsecurity.gov/disabilityfacts/</a:t>
            </a:r>
            <a:r>
              <a:rPr lang="es-AR" dirty="0" smtClean="0"/>
              <a:t> </a:t>
            </a:r>
            <a:endParaRPr lang="es-US" dirty="0" smtClean="0"/>
          </a:p>
          <a:p>
            <a:pPr eaLnBrk="1" hangingPunct="1"/>
            <a:endParaRPr lang="es-US" dirty="0" smtClean="0"/>
          </a:p>
          <a:p>
            <a:pPr eaLnBrk="1" hangingPunct="1"/>
            <a:endParaRPr lang="es-US" dirty="0" smtClean="0"/>
          </a:p>
        </p:txBody>
      </p:sp>
      <p:sp>
        <p:nvSpPr>
          <p:cNvPr id="31747"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smtClean="0">
                <a:solidFill>
                  <a:schemeClr val="tx1"/>
                </a:solidFill>
                <a:cs typeface="Arial" charset="0"/>
              </a:rPr>
              <a:t>10/16/2015</a:t>
            </a:r>
            <a:endParaRPr lang="es-US" dirty="0">
              <a:solidFill>
                <a:schemeClr val="tx1"/>
              </a:solidFill>
              <a:cs typeface="Arial" charset="0"/>
            </a:endParaRPr>
          </a:p>
        </p:txBody>
      </p:sp>
      <p:sp>
        <p:nvSpPr>
          <p:cNvPr id="31748" name="Footer Placeholder 4"/>
          <p:cNvSpPr>
            <a:spLocks noGrp="1"/>
          </p:cNvSpPr>
          <p:nvPr>
            <p:ph type="ftr" sz="quarter" idx="11"/>
          </p:nvPr>
        </p:nvSpPr>
        <p:spPr bwMode="auto">
          <a:xfrm>
            <a:off x="2590800" y="6340475"/>
            <a:ext cx="41148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chemeClr val="tx1"/>
              </a:solidFill>
              <a:cs typeface="Arial" charset="0"/>
            </a:endParaRPr>
          </a:p>
        </p:txBody>
      </p:sp>
      <p:sp>
        <p:nvSpPr>
          <p:cNvPr id="31749"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357E9ABE-C64F-4BD4-B022-E4CDA449AF60}" type="slidenum">
              <a:rPr lang="en-US">
                <a:solidFill>
                  <a:schemeClr val="tx1"/>
                </a:solidFill>
                <a:cs typeface="Arial" charset="0"/>
              </a:rPr>
              <a:pPr fontAlgn="base">
                <a:spcBef>
                  <a:spcPct val="0"/>
                </a:spcBef>
                <a:spcAft>
                  <a:spcPct val="0"/>
                </a:spcAft>
                <a:defRPr/>
              </a:pPr>
              <a:t>5</a:t>
            </a:fld>
            <a:endParaRPr lang="es-US" dirty="0">
              <a:solidFill>
                <a:schemeClr val="tx1"/>
              </a:solidFill>
              <a:cs typeface="Arial" charset="0"/>
            </a:endParaRPr>
          </a:p>
        </p:txBody>
      </p:sp>
    </p:spTree>
  </p:cSld>
  <p:clrMapOvr>
    <a:masterClrMapping/>
  </p:clrMapOvr>
  <p:transition advTm="203"/>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0"/>
            <a:ext cx="9144000" cy="914400"/>
          </a:xfrm>
        </p:spPr>
        <p:txBody>
          <a:bodyPr rtlCol="0">
            <a:normAutofit fontScale="90000"/>
          </a:bodyPr>
          <a:lstStyle/>
          <a:p>
            <a:pPr eaLnBrk="1" fontAlgn="auto" hangingPunct="1">
              <a:spcAft>
                <a:spcPts val="0"/>
              </a:spcAft>
              <a:defRPr/>
            </a:pPr>
            <a:r>
              <a:rPr dirty="0" smtClean="0"/>
              <a:t>Guía de recursos de Medicare y otros</a:t>
            </a:r>
            <a:r>
              <a:rPr dirty="0"/>
              <a:t/>
            </a:r>
            <a:br>
              <a:rPr dirty="0"/>
            </a:br>
            <a:r>
              <a:rPr dirty="0" smtClean="0"/>
              <a:t>programas para personas una incapacidad</a:t>
            </a:r>
          </a:p>
        </p:txBody>
      </p:sp>
      <p:graphicFrame>
        <p:nvGraphicFramePr>
          <p:cNvPr id="8" name="Table 7" descr="Table with useful web resource links and links to Medicare products."/>
          <p:cNvGraphicFramePr>
            <a:graphicFrameLocks noGrp="1"/>
          </p:cNvGraphicFramePr>
          <p:nvPr/>
        </p:nvGraphicFramePr>
        <p:xfrm>
          <a:off x="368300" y="1039813"/>
          <a:ext cx="8319384" cy="5268030"/>
        </p:xfrm>
        <a:graphic>
          <a:graphicData uri="http://schemas.openxmlformats.org/drawingml/2006/table">
            <a:tbl>
              <a:tblPr firstRow="1" bandRow="1">
                <a:tableStyleId>{5C22544A-7EE6-4342-B048-85BDC9FD1C3A}</a:tableStyleId>
              </a:tblPr>
              <a:tblGrid>
                <a:gridCol w="2819347"/>
                <a:gridCol w="2495815"/>
                <a:gridCol w="3004222"/>
              </a:tblGrid>
              <a:tr h="380999">
                <a:tc>
                  <a:txBody>
                    <a:bodyPr/>
                    <a:lstStyle/>
                    <a:p>
                      <a:pPr marL="0" marR="0" algn="r">
                        <a:lnSpc>
                          <a:spcPct val="115000"/>
                        </a:lnSpc>
                        <a:spcBef>
                          <a:spcPts val="0"/>
                        </a:spcBef>
                        <a:spcAft>
                          <a:spcPts val="1000"/>
                        </a:spcAft>
                      </a:pPr>
                      <a:r>
                        <a:rPr lang="en-US" sz="2400" dirty="0">
                          <a:effectLst/>
                        </a:rPr>
                        <a:t>Recursos</a:t>
                      </a:r>
                      <a:endParaRPr lang="es-US" sz="2400" dirty="0">
                        <a:effectLst/>
                        <a:latin typeface="Calibri"/>
                        <a:ea typeface="Calibri"/>
                        <a:cs typeface="Times New Roman"/>
                      </a:endParaRPr>
                    </a:p>
                  </a:txBody>
                  <a:tcPr marL="73164" marR="73164" marT="40522" marB="40522">
                    <a:lnR w="12700" cap="flat" cmpd="sng" algn="ctr">
                      <a:solidFill>
                        <a:schemeClr val="accent1"/>
                      </a:solidFill>
                      <a:prstDash val="solid"/>
                      <a:round/>
                      <a:headEnd type="none" w="med" len="med"/>
                      <a:tailEnd type="none" w="med" len="med"/>
                    </a:lnR>
                  </a:tcPr>
                </a:tc>
                <a:tc>
                  <a:txBody>
                    <a:bodyPr/>
                    <a:lstStyle/>
                    <a:p>
                      <a:pPr marL="0" marR="0" algn="ctr">
                        <a:lnSpc>
                          <a:spcPct val="115000"/>
                        </a:lnSpc>
                        <a:spcBef>
                          <a:spcPts val="0"/>
                        </a:spcBef>
                        <a:spcAft>
                          <a:spcPts val="1000"/>
                        </a:spcAft>
                      </a:pPr>
                      <a:r>
                        <a:rPr lang="en-US" sz="2400" baseline="0" dirty="0">
                          <a:solidFill>
                            <a:srgbClr val="4F81BD"/>
                          </a:solidFill>
                          <a:effectLst/>
                        </a:rPr>
                        <a:t>Recursos</a:t>
                      </a:r>
                      <a:endParaRPr lang="es-US" sz="2400" baseline="0" dirty="0">
                        <a:solidFill>
                          <a:srgbClr val="4F81BD"/>
                        </a:solidFill>
                        <a:effectLst/>
                        <a:latin typeface="Calibri"/>
                        <a:ea typeface="Calibri"/>
                        <a:cs typeface="Times New Roman"/>
                      </a:endParaRPr>
                    </a:p>
                  </a:txBody>
                  <a:tcPr marL="73164" marR="73164" marT="40522" marB="40522">
                    <a:lnL w="12700" cap="flat" cmpd="sng" algn="ctr">
                      <a:solidFill>
                        <a:schemeClr val="accent1"/>
                      </a:solidFill>
                      <a:prstDash val="solid"/>
                      <a:round/>
                      <a:headEnd type="none" w="med" len="med"/>
                      <a:tailEnd type="none" w="med" len="med"/>
                    </a:lnL>
                  </a:tcPr>
                </a:tc>
                <a:tc>
                  <a:txBody>
                    <a:bodyPr/>
                    <a:lstStyle/>
                    <a:p>
                      <a:pPr marL="0" marR="0">
                        <a:lnSpc>
                          <a:spcPct val="115000"/>
                        </a:lnSpc>
                        <a:spcBef>
                          <a:spcPts val="0"/>
                        </a:spcBef>
                        <a:spcAft>
                          <a:spcPts val="1000"/>
                        </a:spcAft>
                      </a:pPr>
                      <a:r>
                        <a:rPr lang="en-US" sz="2400" dirty="0">
                          <a:effectLst/>
                        </a:rPr>
                        <a:t>Productos Medicare</a:t>
                      </a:r>
                      <a:endParaRPr lang="es-US" sz="2400" dirty="0">
                        <a:effectLst/>
                        <a:latin typeface="Calibri"/>
                        <a:ea typeface="Calibri"/>
                        <a:cs typeface="Times New Roman"/>
                      </a:endParaRPr>
                    </a:p>
                  </a:txBody>
                  <a:tcPr marL="73164" marR="73164" marT="40522" marB="40522"/>
                </a:tc>
              </a:tr>
              <a:tr h="47663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rPr>
                        <a:t>Medicare</a:t>
                      </a:r>
                      <a:endParaRPr kumimoji="0" lang="es-US" sz="14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hlinkClick r:id="rId3"/>
                        </a:rPr>
                        <a:t>CMS.gov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hlinkClick r:id="rId3"/>
                        </a:rPr>
                        <a:t>Medicare.gov</a:t>
                      </a:r>
                      <a:endParaRPr kumimoji="0" lang="es-US" sz="1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1-800-MEDICARE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(1-800-633-4227)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Usuarios de TTY 1-877-486-2048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US" sz="1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rPr>
                        <a:t>Seguro Social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sng" strike="noStrike" kern="1200" cap="none" spc="0" normalizeH="0" baseline="0" noProof="0" dirty="0" smtClean="0">
                          <a:ln>
                            <a:noFill/>
                          </a:ln>
                          <a:solidFill>
                            <a:prstClr val="black"/>
                          </a:solidFill>
                          <a:effectLst/>
                          <a:uLnTx/>
                          <a:uFillTx/>
                          <a:latin typeface="+mn-lt"/>
                        </a:rPr>
                        <a:t>SocialSecurity.gov</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1-800-772-1213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Usuarios de TTY 1-800-325-0778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US" sz="1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rPr>
                        <a:t>Junta de Retiro Ferroviario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hlinkClick r:id="rId4"/>
                        </a:rPr>
                        <a:t>rrb.gov</a:t>
                      </a:r>
                      <a:endParaRPr kumimoji="0" lang="es-US" sz="1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1-877-772-5772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Usuarios de TTY (312) 751-4701</a:t>
                      </a:r>
                    </a:p>
                    <a:p>
                      <a:pPr marL="0" marR="0" lvl="0" indent="0" algn="l" defTabSz="914400" rtl="0" eaLnBrk="1" fontAlgn="auto" latinLnBrk="0" hangingPunct="1">
                        <a:lnSpc>
                          <a:spcPct val="100000"/>
                        </a:lnSpc>
                        <a:spcBef>
                          <a:spcPts val="0"/>
                        </a:spcBef>
                        <a:spcAft>
                          <a:spcPts val="200"/>
                        </a:spcAft>
                        <a:buClrTx/>
                        <a:buSzTx/>
                        <a:buFontTx/>
                        <a:buNone/>
                        <a:tabLst/>
                        <a:defRPr/>
                      </a:pPr>
                      <a:endParaRPr kumimoji="0" lang="es-US" sz="1400" b="1" i="0" u="none" strike="noStrike" kern="1200" cap="none" spc="0" normalizeH="0" baseline="0" noProof="0" dirty="0" smtClean="0">
                        <a:ln>
                          <a:noFill/>
                        </a:ln>
                        <a:solidFill>
                          <a:prstClr val="black"/>
                        </a:solidFill>
                        <a:effectLst/>
                        <a:uLnTx/>
                        <a:uFillTx/>
                        <a:latin typeface="+mn-lt"/>
                      </a:endParaRPr>
                    </a:p>
                  </a:txBody>
                  <a:tcPr marL="73164" marR="73164" marT="40522" marB="405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rPr>
                        <a:t>Mercado de Seguros Médicos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latin typeface="Calibri" pitchFamily="34" charset="0"/>
                        </a:rPr>
                        <a:t>CuidadoDeSalud.gov </a:t>
                      </a:r>
                      <a:r>
                        <a:rPr kumimoji="0" lang="en-US" sz="1400" b="0" i="0" u="sng" strike="noStrike" kern="1200" cap="none" spc="0" normalizeH="0" baseline="0" noProof="0" dirty="0" smtClean="0">
                          <a:ln>
                            <a:noFill/>
                          </a:ln>
                          <a:solidFill>
                            <a:prstClr val="black"/>
                          </a:solidFill>
                          <a:effectLst/>
                          <a:uLnTx/>
                          <a:uFillTx/>
                          <a:latin typeface="+mn-lt"/>
                        </a:rPr>
                        <a:t>Marketplace.cms.gov</a:t>
                      </a:r>
                      <a:r>
                        <a:rPr dirty="0" smtClean="0"/>
                        <a:t> </a:t>
                      </a:r>
                      <a:endParaRPr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1-800-318-2596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Usuarios de TTY 1-855-889-4325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US" sz="14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rPr>
                        <a:t>Programa Estatal de Asistencia sobre Seguros de Salud (SHIP)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sng" strike="noStrike" kern="1200" cap="none" spc="0" normalizeH="0" baseline="0" noProof="0" dirty="0" smtClean="0">
                          <a:ln>
                            <a:noFill/>
                          </a:ln>
                          <a:solidFill>
                            <a:prstClr val="black"/>
                          </a:solidFill>
                          <a:effectLst/>
                          <a:uLnTx/>
                          <a:uFillTx/>
                          <a:latin typeface="+mn-lt"/>
                        </a:rPr>
                        <a:t>Medicare.gov/contacts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US" sz="1400" b="0" i="0" u="sng"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hlinkClick r:id="rId5"/>
                        </a:rPr>
                        <a:t>Disability.gov</a:t>
                      </a:r>
                      <a:endParaRPr kumimoji="0" lang="es-US" sz="1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US" sz="1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Libro rojo del SSA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hlinkClick r:id="rId6" action="ppaction://hlinkfile" tooltip="https://www.ssa.gov/redbook/"/>
                        </a:rPr>
                        <a:t>ssa.gov/redbook</a:t>
                      </a:r>
                      <a:r>
                        <a:rPr kumimoji="0" lang="en-US" sz="1400" b="0" i="0" u="none" strike="noStrike" kern="1200" cap="none" spc="0" normalizeH="0" baseline="0" noProof="0" dirty="0" smtClean="0">
                          <a:ln>
                            <a:noFill/>
                          </a:ln>
                          <a:solidFill>
                            <a:prstClr val="black"/>
                          </a:solidFill>
                          <a:effectLst/>
                          <a:uLnTx/>
                          <a:uFillTx/>
                          <a:latin typeface="+mn-lt"/>
                        </a:rPr>
                        <a:t>/ </a:t>
                      </a:r>
                    </a:p>
                    <a:p>
                      <a:pPr marL="0" marR="0" lvl="0" indent="0" algn="l" defTabSz="914400" rtl="0" eaLnBrk="1" fontAlgn="auto" latinLnBrk="0" hangingPunct="1">
                        <a:lnSpc>
                          <a:spcPct val="100000"/>
                        </a:lnSpc>
                        <a:spcBef>
                          <a:spcPts val="0"/>
                        </a:spcBef>
                        <a:spcAft>
                          <a:spcPts val="200"/>
                        </a:spcAft>
                        <a:buClrTx/>
                        <a:buSzTx/>
                        <a:buFontTx/>
                        <a:buNone/>
                        <a:tabLst/>
                        <a:defRPr/>
                      </a:pPr>
                      <a:endParaRPr kumimoji="0" lang="es-US" sz="1400" b="0" i="0" u="none" strike="noStrike" kern="1200" cap="none" spc="0" normalizeH="0" baseline="0" dirty="0">
                        <a:ln>
                          <a:noFill/>
                        </a:ln>
                        <a:solidFill>
                          <a:prstClr val="black"/>
                        </a:solidFill>
                        <a:effectLst/>
                        <a:uLnTx/>
                        <a:uFillTx/>
                        <a:latin typeface="+mn-lt"/>
                        <a:ea typeface="+mn-ea"/>
                        <a:cs typeface="+mn-cs"/>
                      </a:endParaRPr>
                    </a:p>
                  </a:txBody>
                  <a:tcPr marL="73164" marR="73164" marT="40522" marB="405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rPr>
                        <a:t>“Manual Medicare y Usted”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Producto CMS No. 10050</a:t>
                      </a:r>
                    </a:p>
                    <a:p>
                      <a:pPr marL="0" marR="0" lvl="0" indent="0" algn="l" defTabSz="914400" rtl="0" eaLnBrk="1" fontAlgn="auto" latinLnBrk="0" hangingPunct="1">
                        <a:lnSpc>
                          <a:spcPct val="100000"/>
                        </a:lnSpc>
                        <a:spcBef>
                          <a:spcPts val="0"/>
                        </a:spcBef>
                        <a:spcAft>
                          <a:spcPts val="0"/>
                        </a:spcAft>
                        <a:buClrTx/>
                        <a:buSzTx/>
                        <a:buFontTx/>
                        <a:buNone/>
                        <a:tabLst/>
                        <a:defRPr/>
                      </a:pPr>
                      <a:r>
                        <a:rPr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rPr>
                        <a:t>“Sus Beneficios Medicare”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Producto CMS No. 10116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rPr>
                        <a:t>Para acceder a estos productos: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US" sz="6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Vea y solicite copias individuales en </a:t>
                      </a: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1400" b="0" i="0" u="sng" strike="noStrike" kern="1200" cap="none" spc="0" normalizeH="0" baseline="0" noProof="0" dirty="0" smtClean="0">
                          <a:ln>
                            <a:noFill/>
                          </a:ln>
                          <a:solidFill>
                            <a:prstClr val="black"/>
                          </a:solidFill>
                          <a:effectLst/>
                          <a:uLnTx/>
                          <a:uFillTx/>
                          <a:latin typeface="+mn-lt"/>
                        </a:rPr>
                        <a:t>Medicare.gov</a:t>
                      </a:r>
                    </a:p>
                    <a:p>
                      <a:pPr marL="0" marR="0" lvl="0" indent="0" algn="l" defTabSz="914400" rtl="0" eaLnBrk="1" fontAlgn="auto" latinLnBrk="0" hangingPunct="1">
                        <a:lnSpc>
                          <a:spcPct val="100000"/>
                        </a:lnSpc>
                        <a:spcBef>
                          <a:spcPts val="0"/>
                        </a:spcBef>
                        <a:spcAft>
                          <a:spcPts val="0"/>
                        </a:spcAft>
                        <a:buClrTx/>
                        <a:buSzTx/>
                        <a:buFontTx/>
                        <a:buNone/>
                        <a:tabLst/>
                        <a:defRPr/>
                      </a:pPr>
                      <a:r>
                        <a:rPr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rPr>
                        <a:t>Solicite copias múltiples (solo socios)</a:t>
                      </a: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1400" b="0" i="0" u="none" strike="noStrike" kern="1200" cap="none" spc="0" normalizeH="0" baseline="0" noProof="0" dirty="0" smtClean="0">
                          <a:ln>
                            <a:noFill/>
                          </a:ln>
                          <a:solidFill>
                            <a:prstClr val="black"/>
                          </a:solidFill>
                          <a:effectLst/>
                          <a:uLnTx/>
                          <a:uFillTx/>
                          <a:latin typeface="+mn-lt"/>
                        </a:rPr>
                        <a:t>en </a:t>
                      </a:r>
                      <a:r>
                        <a:rPr kumimoji="0" lang="en-US" sz="1400" b="0" i="0" u="sng" strike="noStrike" kern="1200" cap="none" spc="0" normalizeH="0" baseline="0" noProof="0" dirty="0" smtClean="0">
                          <a:ln>
                            <a:noFill/>
                          </a:ln>
                          <a:solidFill>
                            <a:prstClr val="black"/>
                          </a:solidFill>
                          <a:effectLst/>
                          <a:uLnTx/>
                          <a:uFillTx/>
                          <a:latin typeface="+mn-lt"/>
                          <a:hlinkClick r:id="rId7"/>
                        </a:rPr>
                        <a:t>productordering.com.hhs.gov/</a:t>
                      </a:r>
                      <a:r>
                        <a:rPr kumimoji="0" lang="en-US" sz="1400" b="0" i="0" u="none" strike="noStrike" kern="1200" cap="none" spc="0" normalizeH="0" baseline="0" noProof="0" dirty="0" smtClean="0">
                          <a:ln>
                            <a:noFill/>
                          </a:ln>
                          <a:solidFill>
                            <a:prstClr val="black"/>
                          </a:solidFill>
                          <a:effectLst/>
                          <a:uLnTx/>
                          <a:uFillTx/>
                          <a:latin typeface="+mn-lt"/>
                        </a:rPr>
                        <a:t>. </a:t>
                      </a: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1400" b="0" i="0" u="none" strike="noStrike" kern="1200" cap="none" spc="0" normalizeH="0" baseline="0" noProof="0" dirty="0" smtClean="0">
                          <a:ln>
                            <a:noFill/>
                          </a:ln>
                          <a:solidFill>
                            <a:prstClr val="black"/>
                          </a:solidFill>
                          <a:effectLst/>
                          <a:uLnTx/>
                          <a:uFillTx/>
                          <a:latin typeface="+mn-lt"/>
                        </a:rPr>
                        <a:t>Debe registrar su organización.</a:t>
                      </a:r>
                      <a:endParaRPr kumimoji="0" lang="es-US" sz="1400" b="0" i="0" u="none" strike="noStrike" kern="1200" cap="none" spc="0" normalizeH="0" baseline="0" noProof="0" dirty="0">
                        <a:ln>
                          <a:noFill/>
                        </a:ln>
                        <a:solidFill>
                          <a:prstClr val="black"/>
                        </a:solidFill>
                        <a:effectLst/>
                        <a:uLnTx/>
                        <a:uFillTx/>
                        <a:latin typeface="+mn-lt"/>
                        <a:ea typeface="+mn-ea"/>
                        <a:cs typeface="+mn-cs"/>
                      </a:endParaRPr>
                    </a:p>
                  </a:txBody>
                  <a:tcPr marL="73164" marR="73164" marT="40522" marB="40522"/>
                </a:tc>
              </a:tr>
            </a:tbl>
          </a:graphicData>
        </a:graphic>
      </p:graphicFrame>
      <p:sp>
        <p:nvSpPr>
          <p:cNvPr id="123921"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123922" name="Footer Placeholder 4"/>
          <p:cNvSpPr>
            <a:spLocks noGrp="1"/>
          </p:cNvSpPr>
          <p:nvPr>
            <p:ph type="ftr" sz="quarter" idx="11"/>
          </p:nvPr>
        </p:nvSpPr>
        <p:spPr bwMode="auto">
          <a:xfrm>
            <a:off x="2590800" y="6340475"/>
            <a:ext cx="41910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123923"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69E57146-3C7D-4EEB-B6AF-C944473396C3}" type="slidenum">
              <a:rPr lang="en-US">
                <a:solidFill>
                  <a:srgbClr val="000000"/>
                </a:solidFill>
                <a:cs typeface="Arial" charset="0"/>
              </a:rPr>
              <a:pPr fontAlgn="base">
                <a:spcBef>
                  <a:spcPct val="0"/>
                </a:spcBef>
                <a:spcAft>
                  <a:spcPct val="0"/>
                </a:spcAft>
                <a:defRPr/>
              </a:pPr>
              <a:t>50</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Title 6"/>
          <p:cNvSpPr>
            <a:spLocks noGrp="1"/>
          </p:cNvSpPr>
          <p:nvPr>
            <p:ph type="title"/>
          </p:nvPr>
        </p:nvSpPr>
        <p:spPr>
          <a:xfrm>
            <a:off x="0" y="34925"/>
            <a:ext cx="9144000" cy="1069975"/>
          </a:xfrm>
        </p:spPr>
        <p:txBody>
          <a:bodyPr>
            <a:normAutofit fontScale="90000"/>
          </a:bodyPr>
          <a:lstStyle/>
          <a:p>
            <a:pPr eaLnBrk="1" hangingPunct="1"/>
            <a:r>
              <a:rPr lang="es-AR" dirty="0" smtClean="0"/>
              <a:t>Programa Nacional de Capacitación de CMS (NTP)</a:t>
            </a:r>
            <a:endParaRPr lang="es-US" dirty="0" smtClean="0"/>
          </a:p>
        </p:txBody>
      </p:sp>
      <p:sp>
        <p:nvSpPr>
          <p:cNvPr id="3" name="Content Placeholder 2"/>
          <p:cNvSpPr>
            <a:spLocks noGrp="1"/>
          </p:cNvSpPr>
          <p:nvPr>
            <p:ph idx="1"/>
          </p:nvPr>
        </p:nvSpPr>
        <p:spPr>
          <a:xfrm>
            <a:off x="457200" y="1363663"/>
            <a:ext cx="8229600" cy="4525962"/>
          </a:xfrm>
        </p:spPr>
        <p:txBody>
          <a:bodyPr rtlCol="0">
            <a:normAutofit fontScale="92500" lnSpcReduction="10000"/>
          </a:bodyPr>
          <a:lstStyle/>
          <a:p>
            <a:pPr marL="0" indent="0" algn="ctr" eaLnBrk="1" fontAlgn="auto" hangingPunct="1">
              <a:spcAft>
                <a:spcPts val="0"/>
              </a:spcAft>
              <a:buFont typeface="Wingdings" pitchFamily="2" charset="2"/>
              <a:buNone/>
              <a:defRPr/>
            </a:pPr>
            <a:endParaRPr lang="es-US" sz="1200" dirty="0" smtClean="0"/>
          </a:p>
          <a:p>
            <a:pPr marL="0" indent="0" algn="ctr" eaLnBrk="1" fontAlgn="auto" hangingPunct="1">
              <a:spcAft>
                <a:spcPts val="0"/>
              </a:spcAft>
              <a:buFont typeface="Wingdings" pitchFamily="2" charset="2"/>
              <a:buNone/>
              <a:defRPr/>
            </a:pPr>
            <a:r>
              <a:rPr dirty="0" smtClean="0"/>
              <a:t>Para conocer todos los materiales de capacitación del NTP disponibles, o para suscribirse a nuestra lista de correo electrónico, visite</a:t>
            </a:r>
          </a:p>
          <a:p>
            <a:pPr marL="0" indent="0" algn="ctr" eaLnBrk="1" fontAlgn="auto" hangingPunct="1">
              <a:spcAft>
                <a:spcPts val="0"/>
              </a:spcAft>
              <a:buFont typeface="Wingdings" pitchFamily="2" charset="2"/>
              <a:buNone/>
              <a:defRPr/>
            </a:pPr>
            <a:r>
              <a:rPr lang="en-US" dirty="0" smtClean="0">
                <a:hlinkClick r:id="rId3"/>
              </a:rPr>
              <a:t>CMS.gov/Outreach-and-Education/Training/ CMSNationalTrainingProgram/index.html</a:t>
            </a:r>
            <a:endParaRPr lang="es-US" dirty="0" smtClean="0"/>
          </a:p>
          <a:p>
            <a:pPr marL="0" indent="0" eaLnBrk="1" fontAlgn="auto" hangingPunct="1">
              <a:spcAft>
                <a:spcPts val="0"/>
              </a:spcAft>
              <a:buFont typeface="Wingdings" pitchFamily="2" charset="2"/>
              <a:buNone/>
              <a:defRPr/>
            </a:pPr>
            <a:endParaRPr lang="es-US" sz="2400" dirty="0" smtClean="0"/>
          </a:p>
          <a:p>
            <a:pPr marL="0" indent="0" algn="ctr" eaLnBrk="1" fontAlgn="auto" hangingPunct="1">
              <a:spcAft>
                <a:spcPts val="0"/>
              </a:spcAft>
              <a:buFont typeface="Wingdings" pitchFamily="2" charset="2"/>
              <a:buNone/>
              <a:defRPr/>
            </a:pPr>
            <a:r>
              <a:rPr dirty="0" smtClean="0"/>
              <a:t>Si desea formular preguntas sobre productos de capacitación, envíe un correo electrónico a </a:t>
            </a:r>
            <a:r>
              <a:rPr lang="en-US" dirty="0" smtClean="0">
                <a:hlinkClick r:id="rId4"/>
              </a:rPr>
              <a:t>training@cms.hhs.gov</a:t>
            </a:r>
            <a:endParaRPr lang="es-US" dirty="0"/>
          </a:p>
          <a:p>
            <a:pPr algn="ctr" eaLnBrk="1" fontAlgn="auto" hangingPunct="1">
              <a:spcAft>
                <a:spcPts val="0"/>
              </a:spcAft>
              <a:defRPr/>
            </a:pPr>
            <a:endParaRPr lang="es-US" sz="2800" dirty="0" smtClean="0"/>
          </a:p>
          <a:p>
            <a:pPr marL="0" indent="0" eaLnBrk="1" fontAlgn="auto" hangingPunct="1">
              <a:spcAft>
                <a:spcPts val="0"/>
              </a:spcAft>
              <a:buFont typeface="Wingdings" pitchFamily="2" charset="2"/>
              <a:buNone/>
              <a:defRPr/>
            </a:pPr>
            <a:endParaRPr lang="es-US" dirty="0" smtClean="0"/>
          </a:p>
          <a:p>
            <a:pPr eaLnBrk="1" fontAlgn="auto" hangingPunct="1">
              <a:spcAft>
                <a:spcPts val="0"/>
              </a:spcAft>
              <a:defRPr/>
            </a:pPr>
            <a:endParaRPr lang="es-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0" y="0"/>
            <a:ext cx="9144000" cy="1143000"/>
          </a:xfrm>
        </p:spPr>
        <p:txBody>
          <a:bodyPr/>
          <a:lstStyle/>
          <a:p>
            <a:pPr eaLnBrk="1" hangingPunct="1"/>
            <a:r>
              <a:rPr lang="es-AR" dirty="0" smtClean="0"/>
              <a:t>Proceso para determinar la incapacidad</a:t>
            </a:r>
          </a:p>
        </p:txBody>
      </p:sp>
      <p:sp>
        <p:nvSpPr>
          <p:cNvPr id="33794" name="Rectangle 3"/>
          <p:cNvSpPr>
            <a:spLocks noGrp="1" noChangeArrowheads="1"/>
          </p:cNvSpPr>
          <p:nvPr>
            <p:ph idx="1"/>
          </p:nvPr>
        </p:nvSpPr>
        <p:spPr/>
        <p:txBody>
          <a:bodyPr/>
          <a:lstStyle/>
          <a:p>
            <a:pPr marL="0" indent="0" eaLnBrk="1" hangingPunct="1">
              <a:buFont typeface="Wingdings" pitchFamily="2" charset="2"/>
              <a:buNone/>
            </a:pPr>
            <a:r>
              <a:rPr lang="es-AR" dirty="0" smtClean="0"/>
              <a:t>El Seguro Social usa un proceso de 5 pasos para decidir si usted tiene una incapacidad</a:t>
            </a:r>
          </a:p>
          <a:p>
            <a:pPr marL="514350" lvl="1" indent="-514350" eaLnBrk="1" hangingPunct="1">
              <a:buFont typeface="Calibri" pitchFamily="34" charset="0"/>
              <a:buAutoNum type="arabicPeriod"/>
            </a:pPr>
            <a:r>
              <a:rPr lang="es-AR" dirty="0" smtClean="0"/>
              <a:t>¿Está trabajando? </a:t>
            </a:r>
          </a:p>
          <a:p>
            <a:pPr marL="514350" lvl="1" indent="-514350" eaLnBrk="1" hangingPunct="1">
              <a:buFont typeface="Calibri" pitchFamily="34" charset="0"/>
              <a:buAutoNum type="arabicPeriod"/>
            </a:pPr>
            <a:r>
              <a:rPr lang="es-AR" dirty="0" smtClean="0"/>
              <a:t>¿Su condición médica es "grave"?</a:t>
            </a:r>
          </a:p>
          <a:p>
            <a:pPr marL="514350" lvl="1" indent="-514350" eaLnBrk="1" hangingPunct="1">
              <a:buFont typeface="Calibri" pitchFamily="34" charset="0"/>
              <a:buAutoNum type="arabicPeriod"/>
            </a:pPr>
            <a:r>
              <a:rPr lang="es-AR" dirty="0" smtClean="0"/>
              <a:t>¿Su condición médica se encuentra en la "lista de disfunciones" Y es tan grave como describe la lista?</a:t>
            </a:r>
          </a:p>
          <a:p>
            <a:pPr marL="514350" lvl="1" indent="-514350" eaLnBrk="1" hangingPunct="1">
              <a:buFont typeface="Calibri" pitchFamily="34" charset="0"/>
              <a:buAutoNum type="arabicPeriod"/>
            </a:pPr>
            <a:r>
              <a:rPr lang="es-AR" dirty="0" smtClean="0"/>
              <a:t>¿Puede hacer el trabajo que hacía antes?</a:t>
            </a:r>
          </a:p>
          <a:p>
            <a:pPr marL="514350" lvl="1" indent="-514350" eaLnBrk="1" hangingPunct="1">
              <a:buFont typeface="Calibri" pitchFamily="34" charset="0"/>
              <a:buAutoNum type="arabicPeriod"/>
            </a:pPr>
            <a:r>
              <a:rPr lang="es-AR" dirty="0" smtClean="0"/>
              <a:t>¿Puede hacer algún otro tipo de trabajo? </a:t>
            </a:r>
          </a:p>
        </p:txBody>
      </p:sp>
      <p:sp>
        <p:nvSpPr>
          <p:cNvPr id="33795" name="Date Placeholder 3"/>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33796" name="Footer Placeholder 4"/>
          <p:cNvSpPr>
            <a:spLocks noGrp="1"/>
          </p:cNvSpPr>
          <p:nvPr>
            <p:ph type="ftr" sz="quarter" idx="11"/>
          </p:nvPr>
        </p:nvSpPr>
        <p:spPr bwMode="auto">
          <a:xfrm>
            <a:off x="2590800" y="6324600"/>
            <a:ext cx="4114800" cy="3810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33797"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FF7117-1A81-4E79-8109-75EA677E43B3}" type="slidenum">
              <a:rPr lang="en-US">
                <a:solidFill>
                  <a:srgbClr val="000000"/>
                </a:solidFill>
                <a:cs typeface="Arial" charset="0"/>
              </a:rPr>
              <a:pPr fontAlgn="base">
                <a:spcBef>
                  <a:spcPct val="0"/>
                </a:spcBef>
                <a:spcAft>
                  <a:spcPct val="0"/>
                </a:spcAft>
                <a:defRPr/>
              </a:pPr>
              <a:t>6</a:t>
            </a:fld>
            <a:endParaRPr lang="es-US" dirty="0">
              <a:solidFill>
                <a:srgbClr val="000000"/>
              </a:solidFill>
              <a:cs typeface="Arial" charset="0"/>
            </a:endParaRPr>
          </a:p>
        </p:txBody>
      </p:sp>
    </p:spTree>
  </p:cSld>
  <p:clrMapOvr>
    <a:masterClrMapping/>
  </p:clrMapOvr>
  <p:transition advTm="109"/>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s-AR" dirty="0" smtClean="0"/>
              <a:t>Programas del Seguro Social para</a:t>
            </a:r>
            <a:br>
              <a:rPr lang="es-AR" dirty="0" smtClean="0"/>
            </a:br>
            <a:r>
              <a:rPr lang="es-AR" dirty="0" smtClean="0"/>
              <a:t>personas con incapacidades </a:t>
            </a:r>
          </a:p>
        </p:txBody>
      </p:sp>
      <p:sp>
        <p:nvSpPr>
          <p:cNvPr id="35842" name="Content Placeholder 2"/>
          <p:cNvSpPr>
            <a:spLocks noGrp="1"/>
          </p:cNvSpPr>
          <p:nvPr>
            <p:ph idx="1"/>
          </p:nvPr>
        </p:nvSpPr>
        <p:spPr>
          <a:xfrm>
            <a:off x="228600" y="1371600"/>
            <a:ext cx="8915400" cy="4754563"/>
          </a:xfrm>
        </p:spPr>
        <p:txBody>
          <a:bodyPr/>
          <a:lstStyle/>
          <a:p>
            <a:pPr eaLnBrk="1" hangingPunct="1"/>
            <a:r>
              <a:rPr lang="es-AR" dirty="0" smtClean="0"/>
              <a:t>Seguro de Incapacidad del Seguro Social (SSDI) y Seguro de Ingreso Suplementario (SSI)</a:t>
            </a:r>
          </a:p>
          <a:p>
            <a:pPr lvl="1" eaLnBrk="1" hangingPunct="1"/>
            <a:r>
              <a:rPr lang="es-AR" dirty="0" smtClean="0"/>
              <a:t>Los programas federales proporcionan beneficios monetarios para personas con incapacidades</a:t>
            </a:r>
          </a:p>
          <a:p>
            <a:pPr lvl="1" eaLnBrk="1" hangingPunct="1"/>
            <a:r>
              <a:rPr lang="es-AR" dirty="0" smtClean="0"/>
              <a:t>Administrados por el Seguro Social</a:t>
            </a:r>
          </a:p>
          <a:p>
            <a:pPr lvl="1" eaLnBrk="1" hangingPunct="1"/>
            <a:r>
              <a:rPr lang="es-AR" dirty="0" smtClean="0"/>
              <a:t>Los programas no proporcionan beneficios en efectivo para personas con incapacidad parcial y a corto plazo </a:t>
            </a:r>
          </a:p>
          <a:p>
            <a:pPr lvl="1" eaLnBrk="1" hangingPunct="1"/>
            <a:r>
              <a:rPr lang="es-AR" dirty="0" smtClean="0"/>
              <a:t>Ciertos miembros de las familias de trabajadores incapacitados también pueden obtener dinero del SSA</a:t>
            </a:r>
          </a:p>
          <a:p>
            <a:pPr lvl="1" eaLnBrk="1" hangingPunct="1"/>
            <a:endParaRPr lang="es-US" dirty="0" smtClean="0"/>
          </a:p>
        </p:txBody>
      </p:sp>
      <p:sp>
        <p:nvSpPr>
          <p:cNvPr id="35843"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smtClean="0">
                <a:solidFill>
                  <a:schemeClr val="tx1"/>
                </a:solidFill>
                <a:cs typeface="Arial" charset="0"/>
              </a:rPr>
              <a:t>10/16/2015</a:t>
            </a:r>
            <a:endParaRPr lang="es-US" dirty="0">
              <a:solidFill>
                <a:schemeClr val="tx1"/>
              </a:solidFill>
              <a:cs typeface="Arial" charset="0"/>
            </a:endParaRPr>
          </a:p>
        </p:txBody>
      </p:sp>
      <p:sp>
        <p:nvSpPr>
          <p:cNvPr id="35844" name="Footer Placeholder 4"/>
          <p:cNvSpPr>
            <a:spLocks noGrp="1"/>
          </p:cNvSpPr>
          <p:nvPr>
            <p:ph type="ftr" sz="quarter" idx="11"/>
          </p:nvPr>
        </p:nvSpPr>
        <p:spPr bwMode="auto">
          <a:xfrm>
            <a:off x="2590800" y="6340475"/>
            <a:ext cx="41910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chemeClr val="tx1"/>
              </a:solidFill>
              <a:cs typeface="Arial" charset="0"/>
            </a:endParaRPr>
          </a:p>
        </p:txBody>
      </p:sp>
      <p:sp>
        <p:nvSpPr>
          <p:cNvPr id="35845"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097061AE-D1D2-4177-B475-388A759F3906}" type="slidenum">
              <a:rPr lang="en-US">
                <a:solidFill>
                  <a:schemeClr val="tx1"/>
                </a:solidFill>
                <a:cs typeface="Arial" charset="0"/>
              </a:rPr>
              <a:pPr fontAlgn="base">
                <a:spcBef>
                  <a:spcPct val="0"/>
                </a:spcBef>
                <a:spcAft>
                  <a:spcPct val="0"/>
                </a:spcAft>
                <a:defRPr/>
              </a:pPr>
              <a:t>7</a:t>
            </a:fld>
            <a:endParaRPr lang="es-US" dirty="0">
              <a:solidFill>
                <a:schemeClr val="tx1"/>
              </a:solidFill>
              <a:cs typeface="Arial" charset="0"/>
            </a:endParaRPr>
          </a:p>
        </p:txBody>
      </p:sp>
    </p:spTree>
  </p:cSld>
  <p:clrMapOvr>
    <a:masterClrMapping/>
  </p:clrMapOvr>
  <p:transition advTm="24766"/>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s-AR" dirty="0" smtClean="0"/>
              <a:t>Seguro por Incapacidad</a:t>
            </a:r>
            <a:br>
              <a:rPr lang="es-AR" dirty="0" smtClean="0"/>
            </a:br>
            <a:r>
              <a:rPr lang="es-AR" dirty="0" smtClean="0"/>
              <a:t>del Seguro Social (SSDI)</a:t>
            </a:r>
            <a:endParaRPr lang="es-US" dirty="0" smtClean="0"/>
          </a:p>
        </p:txBody>
      </p:sp>
      <p:sp>
        <p:nvSpPr>
          <p:cNvPr id="37890" name="Content Placeholder 2"/>
          <p:cNvSpPr>
            <a:spLocks noGrp="1"/>
          </p:cNvSpPr>
          <p:nvPr>
            <p:ph idx="1"/>
          </p:nvPr>
        </p:nvSpPr>
        <p:spPr/>
        <p:txBody>
          <a:bodyPr/>
          <a:lstStyle/>
          <a:p>
            <a:pPr eaLnBrk="1" hangingPunct="1"/>
            <a:r>
              <a:rPr lang="es-AR" dirty="0" smtClean="0"/>
              <a:t>SSDI presta beneficios si usted cumple con la definición de incapacidad del Seguro Social.</a:t>
            </a:r>
          </a:p>
          <a:p>
            <a:pPr marL="639763" lvl="1" eaLnBrk="1" hangingPunct="1"/>
            <a:r>
              <a:rPr lang="es-AR" dirty="0" smtClean="0"/>
              <a:t>Para usted y ciertos miembros de su familia </a:t>
            </a:r>
          </a:p>
          <a:p>
            <a:pPr marL="639763" lvl="1" eaLnBrk="1" hangingPunct="1"/>
            <a:r>
              <a:rPr lang="es-AR" dirty="0" smtClean="0"/>
              <a:t>Si está asegurado</a:t>
            </a:r>
          </a:p>
          <a:p>
            <a:pPr marL="914400" lvl="2" eaLnBrk="1" hangingPunct="1"/>
            <a:r>
              <a:rPr lang="es-AR" dirty="0" smtClean="0"/>
              <a:t>Trabajó el tiempo necesario y dejó de hacerlo en el plazo suficiente y pagó impuestos del SSA</a:t>
            </a:r>
          </a:p>
          <a:p>
            <a:pPr eaLnBrk="1" hangingPunct="1"/>
            <a:r>
              <a:rPr lang="es-AR" dirty="0" smtClean="0"/>
              <a:t>El monto del beneficio monetario se basa en ganancias vitalicias promedio</a:t>
            </a:r>
            <a:endParaRPr lang="es-US" u="sng" dirty="0" smtClean="0">
              <a:cs typeface="Times New Roman" pitchFamily="18" charset="0"/>
            </a:endParaRPr>
          </a:p>
          <a:p>
            <a:pPr eaLnBrk="1" hangingPunct="1"/>
            <a:endParaRPr lang="es-US" dirty="0" smtClean="0"/>
          </a:p>
        </p:txBody>
      </p:sp>
      <p:sp>
        <p:nvSpPr>
          <p:cNvPr id="37891"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37892" name="Footer Placeholder 4"/>
          <p:cNvSpPr>
            <a:spLocks noGrp="1"/>
          </p:cNvSpPr>
          <p:nvPr>
            <p:ph type="ftr" sz="quarter" idx="11"/>
          </p:nvPr>
        </p:nvSpPr>
        <p:spPr bwMode="auto">
          <a:xfrm>
            <a:off x="2590800" y="6340475"/>
            <a:ext cx="4191000" cy="5175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37893"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5BD10DA5-3D03-4EBC-9DDA-FB6EFFC27B5B}" type="slidenum">
              <a:rPr lang="en-US">
                <a:solidFill>
                  <a:srgbClr val="000000"/>
                </a:solidFill>
                <a:cs typeface="Arial" charset="0"/>
              </a:rPr>
              <a:pPr fontAlgn="base">
                <a:spcBef>
                  <a:spcPct val="0"/>
                </a:spcBef>
                <a:spcAft>
                  <a:spcPct val="0"/>
                </a:spcAft>
                <a:defRPr/>
              </a:pPr>
              <a:t>8</a:t>
            </a:fld>
            <a:endParaRPr lang="es-US" dirty="0">
              <a:solidFill>
                <a:srgbClr val="000000"/>
              </a:solidFill>
              <a:cs typeface="Arial" charset="0"/>
            </a:endParaRPr>
          </a:p>
        </p:txBody>
      </p:sp>
    </p:spTree>
  </p:cSld>
  <p:clrMapOvr>
    <a:masterClrMapping/>
  </p:clrMapOvr>
  <p:transition advTm="203"/>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eaLnBrk="1" fontAlgn="auto" hangingPunct="1">
              <a:spcAft>
                <a:spcPts val="0"/>
              </a:spcAft>
              <a:defRPr/>
            </a:pPr>
            <a:r>
              <a:rPr lang="en-US" spc="-30" dirty="0" smtClean="0"/>
              <a:t>¿Quiénes pueden obtener beneficios del Seguro Social por incapacidad?</a:t>
            </a:r>
            <a:endParaRPr lang="es-US" spc="-30" dirty="0"/>
          </a:p>
        </p:txBody>
      </p:sp>
      <p:graphicFrame>
        <p:nvGraphicFramePr>
          <p:cNvPr id="39959" name="Group 23" descr="Tabla que muestra quién puede obtener un Seguro por Incapacidad del Seguro social.&#10;&#10;Los datos se incluyen en las notas del orador."/>
          <p:cNvGraphicFramePr>
            <a:graphicFrameLocks noGrp="1"/>
          </p:cNvGraphicFramePr>
          <p:nvPr>
            <p:ph idx="1"/>
            <p:extLst>
              <p:ext uri="{D42A27DB-BD31-4B8C-83A1-F6EECF244321}">
                <p14:modId xmlns:p14="http://schemas.microsoft.com/office/powerpoint/2010/main" val="524255950"/>
              </p:ext>
            </p:extLst>
          </p:nvPr>
        </p:nvGraphicFramePr>
        <p:xfrm>
          <a:off x="100013" y="1079500"/>
          <a:ext cx="8991600" cy="5125085"/>
        </p:xfrm>
        <a:graphic>
          <a:graphicData uri="http://schemas.openxmlformats.org/drawingml/2006/table">
            <a:tbl>
              <a:tblPr firstRow="1"/>
              <a:tblGrid>
                <a:gridCol w="3786187"/>
                <a:gridCol w="2667000"/>
                <a:gridCol w="2538413"/>
              </a:tblGrid>
              <a:tr h="6445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cs typeface="Arial" charset="0"/>
                        </a:rPr>
                        <a:t>Trabajador/a</a:t>
                      </a:r>
                      <a:endParaRPr kumimoji="0" lang="es-US" sz="2800" b="1" i="0" u="none" strike="noStrike" cap="none" normalizeH="0" baseline="0" dirty="0" smtClean="0">
                        <a:ln>
                          <a:noFill/>
                        </a:ln>
                        <a:solidFill>
                          <a:srgbClr val="FFFFFF"/>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cs typeface="Arial" charset="0"/>
                        </a:rPr>
                        <a:t>Viudo/a</a:t>
                      </a:r>
                      <a:endParaRPr kumimoji="0" lang="es-US" sz="2800" b="1" i="0" u="none" strike="noStrike" cap="none" normalizeH="0" baseline="0" dirty="0" smtClean="0">
                        <a:ln>
                          <a:noFill/>
                        </a:ln>
                        <a:solidFill>
                          <a:srgbClr val="FFFFFF"/>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cs typeface="Arial" charset="0"/>
                        </a:rPr>
                        <a:t>Hijo/a</a:t>
                      </a:r>
                      <a:endParaRPr kumimoji="0" lang="es-US" sz="2800" b="1" i="0" u="none" strike="noStrike" cap="none" normalizeH="0" baseline="0" dirty="0" smtClean="0">
                        <a:ln>
                          <a:noFill/>
                        </a:ln>
                        <a:solidFill>
                          <a:srgbClr val="FFFFFF"/>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156075">
                <a:tc>
                  <a:txBody>
                    <a:bodyPr/>
                    <a:lstStyle/>
                    <a:p>
                      <a:pPr marL="236538" marR="0" lvl="1" indent="-236538"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sz="2400" b="0" i="0" u="none" strike="noStrike" cap="none" normalizeH="0" baseline="0" dirty="0" smtClean="0">
                          <a:ln>
                            <a:noFill/>
                          </a:ln>
                          <a:solidFill>
                            <a:schemeClr val="tx1"/>
                          </a:solidFill>
                          <a:effectLst/>
                          <a:latin typeface="Calibri" pitchFamily="34" charset="0"/>
                          <a:cs typeface="Arial" charset="0"/>
                        </a:rPr>
                        <a:t>Usted tiene que haber pagado el Seguro Social durante el tiempo y el plazo necesarios.</a:t>
                      </a:r>
                    </a:p>
                    <a:p>
                      <a:pPr marL="236538" marR="0" lvl="1" indent="-236538"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sz="2400" b="0" i="0" u="none" strike="noStrike" cap="none" normalizeH="0" baseline="0" dirty="0" smtClean="0">
                          <a:ln>
                            <a:noFill/>
                          </a:ln>
                          <a:solidFill>
                            <a:srgbClr val="000000"/>
                          </a:solidFill>
                          <a:effectLst/>
                          <a:latin typeface="Calibri" pitchFamily="34" charset="0"/>
                          <a:cs typeface="Arial" charset="0"/>
                        </a:rPr>
                        <a:t>Cuando usted está incapacitado, los miembros de su familia pueden calificar para recibir beneficios basados en su expediente: hijos, cónyuge y cónyuge divorciado.</a:t>
                      </a:r>
                      <a:r>
                        <a:rPr kumimoji="0" lang="es-AR" sz="1800" b="0" i="0" u="none" strike="noStrike" cap="none" normalizeH="0" baseline="0" dirty="0" smtClean="0">
                          <a:ln>
                            <a:noFill/>
                          </a:ln>
                          <a:solidFill>
                            <a:srgbClr val="000000"/>
                          </a:solidFill>
                          <a:effectLst/>
                          <a:latin typeface="Calibri" pitchFamily="34" charset="0"/>
                          <a:cs typeface="Arial" charset="0"/>
                        </a:rPr>
                        <a:t> </a:t>
                      </a:r>
                      <a:endParaRPr kumimoji="0" lang="es-US" sz="1800" b="0"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236538" marR="0" lvl="1" indent="-236538"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sz="2400" b="0" i="0" u="none" strike="noStrike" cap="none" normalizeH="0" baseline="0" dirty="0" smtClean="0">
                          <a:ln>
                            <a:noFill/>
                          </a:ln>
                          <a:solidFill>
                            <a:schemeClr val="tx1"/>
                          </a:solidFill>
                          <a:effectLst/>
                          <a:latin typeface="Calibri" pitchFamily="34" charset="0"/>
                          <a:cs typeface="Arial" charset="0"/>
                        </a:rPr>
                        <a:t>A los 50 si usted es viudo/a incapacitado/a.</a:t>
                      </a:r>
                      <a:endParaRPr kumimoji="0" lang="es-US" sz="2000" b="0" i="0" u="none" strike="noStrike" cap="none" normalizeH="0" baseline="0" dirty="0" smtClean="0">
                        <a:ln>
                          <a:noFill/>
                        </a:ln>
                        <a:solidFill>
                          <a:schemeClr val="tx1"/>
                        </a:solidFill>
                        <a:effectLst/>
                        <a:latin typeface="Calibri" pitchFamily="34"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236538" marR="0" lvl="1" indent="-236538"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US" sz="2400" b="0" i="0" u="none" strike="noStrike" cap="none" normalizeH="0" baseline="0" dirty="0" smtClean="0">
                          <a:ln>
                            <a:noFill/>
                          </a:ln>
                          <a:solidFill>
                            <a:schemeClr val="tx1"/>
                          </a:solidFill>
                          <a:effectLst/>
                          <a:latin typeface="Calibri" pitchFamily="34" charset="0"/>
                          <a:cs typeface="Arial" charset="0"/>
                        </a:rPr>
                        <a:t>Está incapacitado antes de los 22 y permanece con la incapacidad. Debe tener 18 o más y no estar casado.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39952" name="Date Placeholder 3"/>
          <p:cNvSpPr>
            <a:spLocks noGrp="1"/>
          </p:cNvSpPr>
          <p:nvPr>
            <p:ph type="dt" sz="quarter" idx="10"/>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n-US" dirty="0" smtClean="0">
                <a:solidFill>
                  <a:srgbClr val="000000"/>
                </a:solidFill>
                <a:cs typeface="Arial" charset="0"/>
              </a:rPr>
              <a:t>10/16/2015</a:t>
            </a:r>
            <a:endParaRPr lang="es-US" dirty="0">
              <a:solidFill>
                <a:srgbClr val="000000"/>
              </a:solidFill>
              <a:cs typeface="Arial" charset="0"/>
            </a:endParaRPr>
          </a:p>
        </p:txBody>
      </p:sp>
      <p:sp>
        <p:nvSpPr>
          <p:cNvPr id="39953" name="Footer Placeholder 4"/>
          <p:cNvSpPr>
            <a:spLocks noGrp="1"/>
          </p:cNvSpPr>
          <p:nvPr>
            <p:ph type="ftr" sz="quarter" idx="11"/>
          </p:nvPr>
        </p:nvSpPr>
        <p:spPr bwMode="auto">
          <a:xfrm>
            <a:off x="2590800" y="6340475"/>
            <a:ext cx="4114800" cy="365125"/>
          </a:xfrm>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r>
              <a:rPr lang="es-AR" dirty="0">
                <a:solidFill>
                  <a:schemeClr val="tx1"/>
                </a:solidFill>
                <a:cs typeface="Arial" charset="0"/>
              </a:rPr>
              <a:t>Medicare y otros programas para personas con incapacidades</a:t>
            </a:r>
            <a:endParaRPr lang="es-US" dirty="0">
              <a:solidFill>
                <a:srgbClr val="000000"/>
              </a:solidFill>
              <a:cs typeface="Arial" charset="0"/>
            </a:endParaRPr>
          </a:p>
        </p:txBody>
      </p:sp>
      <p:sp>
        <p:nvSpPr>
          <p:cNvPr id="39954" name="Slide Number Placeholder 5"/>
          <p:cNvSpPr>
            <a:spLocks noGrp="1"/>
          </p:cNvSpPr>
          <p:nvPr>
            <p:ph type="sldNum" sz="quarter" idx="12"/>
          </p:nvPr>
        </p:nvSpPr>
        <p:spPr bwMode="auto">
          <a:ln>
            <a:miter lim="800000"/>
            <a:headEnd/>
            <a:tailEnd/>
          </a:ln>
        </p:spPr>
        <p:txBody>
          <a:bodyPr vert="horz" wrap="square" lIns="91440" tIns="45720" rIns="91440" bIns="45720" numCol="1" anchorCtr="0" compatLnSpc="1">
            <a:prstTxWarp prst="textNoShape">
              <a:avLst/>
            </a:prstTxWarp>
          </a:bodyPr>
          <a:lstStyle/>
          <a:p>
            <a:pPr fontAlgn="base">
              <a:spcBef>
                <a:spcPct val="0"/>
              </a:spcBef>
              <a:spcAft>
                <a:spcPct val="0"/>
              </a:spcAft>
              <a:defRPr/>
            </a:pPr>
            <a:fld id="{CC713039-37D1-45B1-9A3F-C5B554F72358}" type="slidenum">
              <a:rPr lang="en-US">
                <a:solidFill>
                  <a:srgbClr val="000000"/>
                </a:solidFill>
                <a:cs typeface="Arial" charset="0"/>
              </a:rPr>
              <a:pPr fontAlgn="base">
                <a:spcBef>
                  <a:spcPct val="0"/>
                </a:spcBef>
                <a:spcAft>
                  <a:spcPct val="0"/>
                </a:spcAft>
                <a:defRPr/>
              </a:pPr>
              <a:t>9</a:t>
            </a:fld>
            <a:endParaRPr lang="es-US" dirty="0">
              <a:solidFill>
                <a:srgbClr val="000000"/>
              </a:solidFill>
              <a:cs typeface="Arial"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4 - &amp;quot;Background&amp;quot;&quot;/&gt;&lt;property id=&quot;20307&quot; value=&quot;259&quot;/&gt;&lt;/object&gt;&lt;object type=&quot;3&quot; unique_id=&quot;10005&quot;&gt;&lt;property id=&quot;20148&quot; value=&quot;5&quot;/&gt;&lt;property id=&quot;20300&quot; value=&quot;Slide 27 - &amp;quot;Retroactive Entitlement to Medicare&amp;quot;&quot;/&gt;&lt;property id=&quot;20307&quot; value=&quot;364&quot;/&gt;&lt;/object&gt;&lt;object type=&quot;3&quot; unique_id=&quot;10011&quot;&gt;&lt;property id=&quot;20148&quot; value=&quot;5&quot;/&gt;&lt;property id=&quot;20300&quot; value=&quot;Slide 33 - &amp;quot;Medicare and Other Insurance &amp;quot;&quot;/&gt;&lt;property id=&quot;20307&quot; value=&quot;367&quot;/&gt;&lt;/object&gt;&lt;object type=&quot;3&quot; unique_id=&quot;10014&quot;&gt;&lt;property id=&quot;20148&quot; value=&quot;5&quot;/&gt;&lt;property id=&quot;20300&quot; value=&quot;Slide 14 - &amp;quot;Supplemental Security Income (SSI)&amp;quot;&quot;/&gt;&lt;property id=&quot;20307&quot; value=&quot;269&quot;/&gt;&lt;/object&gt;&lt;object type=&quot;3&quot; unique_id=&quot;10016&quot;&gt;&lt;property id=&quot;20148&quot; value=&quot;5&quot;/&gt;&lt;property id=&quot;20300&quot; value=&quot;Slide 20 - &amp;quot;Create a “my Social Security” Account (socialsecurity.gov/myaccount)&amp;quot;&quot;/&gt;&lt;property id=&quot;20307&quot; value=&quot;271&quot;/&gt;&lt;/object&gt;&lt;object type=&quot;3&quot; unique_id=&quot;10017&quot;&gt;&lt;property id=&quot;20148&quot; value=&quot;5&quot;/&gt;&lt;property id=&quot;20300&quot; value=&quot;Slide 13 - &amp;quot;Waiting Period for Social Security  Disability Insurance&amp;quot;&quot;/&gt;&lt;property id=&quot;20307&quot; value=&quot;272&quot;/&gt;&lt;/object&gt;&lt;object type=&quot;3&quot; unique_id=&quot;10019&quot;&gt;&lt;property id=&quot;20148&quot; value=&quot;5&quot;/&gt;&lt;property id=&quot;20300&quot; value=&quot;Slide 23 - &amp;quot;What Is Medicare?&amp;quot;&quot;/&gt;&lt;property id=&quot;20307&quot; value=&quot;274&quot;/&gt;&lt;/object&gt;&lt;object type=&quot;3&quot; unique_id=&quot;10024&quot;&gt;&lt;property id=&quot;20148&quot; value=&quot;5&quot;/&gt;&lt;property id=&quot;20300&quot; value=&quot;Slide 26 - &amp;quot;Automatic Enrollment in Medicare&amp;quot;&quot;/&gt;&lt;property id=&quot;20307&quot; value=&quot;279&quot;/&gt;&lt;/object&gt;&lt;object type=&quot;3&quot; unique_id=&quot;10025&quot;&gt;&lt;property id=&quot;20148&quot; value=&quot;5&quot;/&gt;&lt;property id=&quot;20300&quot; value=&quot;Slide 29 - &amp;quot;How Long Are You Entitled to Medicare? &amp;quot;&quot;/&gt;&lt;property id=&quot;20307&quot; value=&quot;280&quot;/&gt;&lt;/object&gt;&lt;object type=&quot;3&quot; unique_id=&quot;10040&quot;&gt;&lt;property id=&quot;20148&quot; value=&quot;5&quot;/&gt;&lt;property id=&quot;20300&quot; value=&quot;Slide 24 - &amp;quot;The Four Parts of Medicare&amp;quot;&quot;/&gt;&lt;property id=&quot;20307&quot; value=&quot;371&quot;/&gt;&lt;/object&gt;&lt;object type=&quot;3&quot; unique_id=&quot;10045&quot;&gt;&lt;property id=&quot;20148&quot; value=&quot;5&quot;/&gt;&lt;property id=&quot;20300&quot; value=&quot;Slide 35 - &amp;quot;Medigap for People With Disabilities&amp;quot;&quot;/&gt;&lt;property id=&quot;20307&quot; value=&quot;300&quot;/&gt;&lt;/object&gt;&lt;object type=&quot;3&quot; unique_id=&quot;10054&quot;&gt;&lt;property id=&quot;20148&quot; value=&quot;5&quot;/&gt;&lt;property id=&quot;20300&quot; value=&quot;Slide 32 - &amp;quot;Plan Choices for People With Disabilities&amp;quot;&quot;/&gt;&lt;property id=&quot;20307&quot; value=&quot;309&quot;/&gt;&lt;/object&gt;&lt;object type=&quot;3&quot; unique_id=&quot;10103&quot;&gt;&lt;property id=&quot;20148&quot; value=&quot;5&quot;/&gt;&lt;property id=&quot;20300&quot; value=&quot;Slide 45 - &amp;quot;Qualified Disabled Working  Individual Program&amp;quot;&quot;/&gt;&lt;property id=&quot;20307&quot; value=&quot;358&quot;/&gt;&lt;/object&gt;&lt;object type=&quot;3&quot; unique_id=&quot;10115&quot;&gt;&lt;property id=&quot;20148&quot; value=&quot;5&quot;/&gt;&lt;property id=&quot;20300&quot; value=&quot;Slide 10 - &amp;quot;Qualifying for Social Security  Disability Insurance&amp;quot;&quot;/&gt;&lt;property id=&quot;20307&quot; value=&quot;267&quot;/&gt;&lt;/object&gt;&lt;object type=&quot;3&quot; unique_id=&quot;10122&quot;&gt;&lt;property id=&quot;20148&quot; value=&quot;5&quot;/&gt;&lt;property id=&quot;20300&quot; value=&quot;Slide 7 - &amp;quot;Social Security Programs for People With Disabilities &amp;quot;&quot;/&gt;&lt;property id=&quot;20307&quot; value=&quot;437&quot;/&gt;&lt;/object&gt;&lt;object type=&quot;3&quot; unique_id=&quot;10127&quot;&gt;&lt;property id=&quot;20148&quot; value=&quot;5&quot;/&gt;&lt;property id=&quot;20300&quot; value=&quot;Slide 25 - &amp;quot;Qualifying for Medicare Based on Disability&amp;quot;&quot;/&gt;&lt;property id=&quot;20307&quot; value=&quot;433&quot;/&gt;&lt;/object&gt;&lt;object type=&quot;3&quot; unique_id=&quot;10132&quot;&gt;&lt;property id=&quot;20148&quot; value=&quot;5&quot;/&gt;&lt;property id=&quot;20300&quot; value=&quot;Slide 34 - &amp;quot;Coordination of Benefits With Retiree Plans&amp;quot;&quot;/&gt;&lt;property id=&quot;20307&quot; value=&quot;392&quot;/&gt;&lt;/object&gt;&lt;object type=&quot;3&quot; unique_id=&quot;10135&quot;&gt;&lt;property id=&quot;20148&quot; value=&quot;5&quot;/&gt;&lt;property id=&quot;20300&quot; value=&quot;Slide 40 - &amp;quot;How Are Medicare and Medicaid different?&amp;quot;&quot;/&gt;&lt;property id=&quot;20307&quot; value=&quot;453&quot;/&gt;&lt;/object&gt;&lt;object type=&quot;3&quot; unique_id=&quot;10136&quot;&gt;&lt;property id=&quot;20148&quot; value=&quot;5&quot;/&gt;&lt;property id=&quot;20300&quot; value=&quot;Slide 44 - &amp;quot;Medicare Savings Programs in 2015&amp;quot;&quot;/&gt;&lt;property id=&quot;20307&quot; value=&quot;455&quot;/&gt;&lt;/object&gt;&lt;object type=&quot;3&quot; unique_id=&quot;10137&quot;&gt;&lt;property id=&quot;20148&quot; value=&quot;5&quot;/&gt;&lt;property id=&quot;20300&quot; value=&quot;Slide 46 - &amp;quot;Applying for Medicare Savings Programs&amp;quot;&quot;/&gt;&lt;property id=&quot;20307&quot; value=&quot;469&quot;/&gt;&lt;/object&gt;&lt;object type=&quot;3&quot; unique_id=&quot;10144&quot;&gt;&lt;property id=&quot;20148&quot; value=&quot;5&quot;/&gt;&lt;property id=&quot;20300&quot; value=&quot;Slide 2 - &amp;quot;Session Objectives&amp;quot;&quot;/&gt;&lt;property id=&quot;20307&quot; value=&quot;481&quot;/&gt;&lt;/object&gt;&lt;object type=&quot;3&quot; unique_id=&quot;10145&quot;&gt;&lt;property id=&quot;20148&quot; value=&quot;5&quot;/&gt;&lt;property id=&quot;20300&quot; value=&quot;Slide 3 - &amp;quot;Lesson 1—Social Security for  People With Disabilities&amp;quot;&quot;/&gt;&lt;property id=&quot;20307&quot; value=&quot;482&quot;/&gt;&lt;/object&gt;&lt;object type=&quot;3&quot; unique_id=&quot;10147&quot;&gt;&lt;property id=&quot;20148&quot; value=&quot;5&quot;/&gt;&lt;property id=&quot;20300&quot; value=&quot;Slide 11 - &amp;quot;“Recent Work” Test for Social  Security Disability Insurance&amp;quot;&quot;/&gt;&lt;property id=&quot;20307&quot; value=&quot;499&quot;/&gt;&lt;/object&gt;&lt;object type=&quot;3&quot; unique_id=&quot;10148&quot;&gt;&lt;property id=&quot;20148&quot; value=&quot;5&quot;/&gt;&lt;property id=&quot;20300&quot; value=&quot;Slide 12 - &amp;quot;“Duration of Work” Test for Social  Security Disability Insurance&amp;quot;&quot;/&gt;&lt;property id=&quot;20307&quot; value=&quot;500&quot;/&gt;&lt;/object&gt;&lt;object type=&quot;3&quot; unique_id=&quot;10149&quot;&gt;&lt;property id=&quot;20148&quot; value=&quot;5&quot;/&gt;&lt;property id=&quot;20300&quot; value=&quot;Slide 15 - &amp;quot;Qualifying for Supplemental  Security Income&amp;quot;&quot;/&gt;&lt;property id=&quot;20307&quot; value=&quot;501&quot;/&gt;&lt;/object&gt;&lt;object type=&quot;3&quot; unique_id=&quot;10151&quot;&gt;&lt;property id=&quot;20148&quot; value=&quot;5&quot;/&gt;&lt;property id=&quot;20300&quot; value=&quot;Slide 18 - &amp;quot;Compassionate Allowances&amp;quot;&quot;/&gt;&lt;property id=&quot;20307&quot; value=&quot;512&quot;/&gt;&lt;/object&gt;&lt;object type=&quot;3&quot; unique_id=&quot;10152&quot;&gt;&lt;property id=&quot;20148&quot; value=&quot;5&quot;/&gt;&lt;property id=&quot;20300&quot; value=&quot;Slide 19 - &amp;quot;Disability Decision&amp;quot;&quot;/&gt;&lt;property id=&quot;20307&quot; value=&quot;503&quot;/&gt;&lt;/object&gt;&lt;object type=&quot;3&quot; unique_id=&quot;10153&quot;&gt;&lt;property id=&quot;20148&quot; value=&quot;5&quot;/&gt;&lt;property id=&quot;20300&quot; value=&quot;Slide 21 - &amp;quot;Check Your Knowledge—Question 1&amp;quot;&quot;/&gt;&lt;property id=&quot;20307&quot; value=&quot;483&quot;/&gt;&lt;/object&gt;&lt;object type=&quot;3&quot; unique_id=&quot;10154&quot;&gt;&lt;property id=&quot;20148&quot; value=&quot;5&quot;/&gt;&lt;property id=&quot;20300&quot; value=&quot;Slide 22 - &amp;quot;Lesson 2—Medicare for People With Disabilities&amp;quot;&quot;/&gt;&lt;property id=&quot;20307&quot; value=&quot;485&quot;/&gt;&lt;/object&gt;&lt;object type=&quot;3&quot; unique_id=&quot;10155&quot;&gt;&lt;property id=&quot;20148&quot; value=&quot;5&quot;/&gt;&lt;property id=&quot;20300&quot; value=&quot;Slide 30 - &amp;quot;Check Your Knowledge—Question 2&amp;quot;&quot;/&gt;&lt;property id=&quot;20307&quot; value=&quot;514&quot;/&gt;&lt;/object&gt;&lt;object type=&quot;3&quot; unique_id=&quot;10156&quot;&gt;&lt;property id=&quot;20148&quot; value=&quot;5&quot;/&gt;&lt;property id=&quot;20300&quot; value=&quot;Slide 31 - &amp;quot;Lesson 3—Medicare Plan Choices  for People With Disabilities&amp;quot;&quot;/&gt;&lt;property id=&quot;20307&quot; value=&quot;506&quot;/&gt;&lt;/object&gt;&lt;object type=&quot;3&quot; unique_id=&quot;10157&quot;&gt;&lt;property id=&quot;20148&quot; value=&quot;5&quot;/&gt;&lt;property id=&quot;20300&quot; value=&quot;Slide 36 - &amp;quot;Check Your Knowledge—Question 3&amp;quot;&quot;/&gt;&lt;property id=&quot;20307&quot; value=&quot;491&quot;/&gt;&lt;/object&gt;&lt;object type=&quot;3&quot; unique_id=&quot;10158&quot;&gt;&lt;property id=&quot;20148&quot; value=&quot;5&quot;/&gt;&lt;property id=&quot;20300&quot; value=&quot;Slide 37 - &amp;quot;Lesson 4—Other Programs&amp;quot;&quot;/&gt;&lt;property id=&quot;20307&quot; value=&quot;492&quot;/&gt;&lt;/object&gt;&lt;object type=&quot;3&quot; unique_id=&quot;10162&quot;&gt;&lt;property id=&quot;20148&quot; value=&quot;5&quot;/&gt;&lt;property id=&quot;20300&quot; value=&quot;Slide 43 - &amp;quot;What Are Medicare Savings Programs?&amp;quot;&quot;/&gt;&lt;property id=&quot;20307&quot; value=&quot;504&quot;/&gt;&lt;/object&gt;&lt;object type=&quot;3&quot; unique_id=&quot;10163&quot;&gt;&lt;property id=&quot;20148&quot; value=&quot;5&quot;/&gt;&lt;property id=&quot;20300&quot; value=&quot;Slide 47 - &amp;quot;What’s Extra Help? &amp;quot;&quot;/&gt;&lt;property id=&quot;20307&quot; value=&quot;507&quot;/&gt;&lt;/object&gt;&lt;object type=&quot;3&quot; unique_id=&quot;10164&quot;&gt;&lt;property id=&quot;20148&quot; value=&quot;5&quot;/&gt;&lt;property id=&quot;20300&quot; value=&quot;Slide 48 - &amp;quot;Applying for Extra Help&amp;quot;&quot;/&gt;&lt;property id=&quot;20307&quot; value=&quot;508&quot;/&gt;&lt;/object&gt;&lt;object type=&quot;3&quot; unique_id=&quot;10165&quot;&gt;&lt;property id=&quot;20148&quot; value=&quot;5&quot;/&gt;&lt;property id=&quot;20300&quot; value=&quot;Slide 49 - &amp;quot;Check Your Knowledge—Question 4&amp;quot;&quot;/&gt;&lt;property id=&quot;20307&quot; value=&quot;495&quot;/&gt;&lt;/object&gt;&lt;object type=&quot;3&quot; unique_id=&quot;202731&quot;&gt;&lt;property id=&quot;20148&quot; value=&quot;5&quot;/&gt;&lt;property id=&quot;20300&quot; value=&quot;Slide 5 - &amp;quot;Defining Disability &amp;quot;&quot;/&gt;&lt;property id=&quot;20307&quot; value=&quot;551&quot;/&gt;&lt;/object&gt;&lt;object type=&quot;3&quot; unique_id=&quot;202888&quot;&gt;&lt;property id=&quot;20148&quot; value=&quot;5&quot;/&gt;&lt;property id=&quot;20300&quot; value=&quot;Slide 8 - &amp;quot;Social Security  Disability Insurance&amp;quot;&quot;/&gt;&lt;property id=&quot;20307&quot; value=&quot;552&quot;/&gt;&lt;/object&gt;&lt;object type=&quot;3&quot; unique_id=&quot;202889&quot;&gt;&lt;property id=&quot;20148&quot; value=&quot;5&quot;/&gt;&lt;property id=&quot;20300&quot; value=&quot;Slide 9 - &amp;quot;Who Can Get Social Security Disability Benefits?&amp;quot;&quot;/&gt;&lt;property id=&quot;20307&quot; value=&quot;553&quot;/&gt;&lt;/object&gt;&lt;object type=&quot;3&quot; unique_id=&quot;202995&quot;&gt;&lt;property id=&quot;20148&quot; value=&quot;5&quot;/&gt;&lt;property id=&quot;20300&quot; value=&quot;Slide 6 - &amp;quot;Process for Determining Disability&amp;quot;&quot;/&gt;&lt;property id=&quot;20307&quot; value=&quot;554&quot;/&gt;&lt;/object&gt;&lt;object type=&quot;3&quot; unique_id=&quot;203099&quot;&gt;&lt;property id=&quot;20148&quot; value=&quot;5&quot;/&gt;&lt;property id=&quot;20300&quot; value=&quot;Slide 17 - &amp;quot;How to Apply for Disability Benefits&amp;quot;&quot;/&gt;&lt;property id=&quot;20307&quot; value=&quot;555&quot;/&gt;&lt;/object&gt;&lt;object type=&quot;3&quot; unique_id=&quot;212066&quot;&gt;&lt;property id=&quot;20148&quot; value=&quot;5&quot;/&gt;&lt;property id=&quot;20300&quot; value=&quot;Slide 16 - &amp;quot;Applying for Disability Benefits&amp;quot;&quot;/&gt;&lt;property id=&quot;20307&quot; value=&quot;558&quot;/&gt;&lt;/object&gt;&lt;object type=&quot;3&quot; unique_id=&quot;213052&quot;&gt;&lt;property id=&quot;20148&quot; value=&quot;5&quot;/&gt;&lt;property id=&quot;20300&quot; value=&quot;Slide 51 - &amp;quot;CMS National Training Program (NTP)&amp;quot;&quot;/&gt;&lt;property id=&quot;20307&quot; value=&quot;559&quot;/&gt;&lt;/object&gt;&lt;object type=&quot;3&quot; unique_id=&quot;214204&quot;&gt;&lt;property id=&quot;20148&quot; value=&quot;5&quot;/&gt;&lt;property id=&quot;20300&quot; value=&quot;Slide 1 - &amp;quot;2015 National Training Program&amp;quot;&quot;/&gt;&lt;property id=&quot;20307&quot; value=&quot;561&quot;/&gt;&lt;/object&gt;&lt;object type=&quot;3&quot; unique_id=&quot;216639&quot;&gt;&lt;property id=&quot;20148&quot; value=&quot;5&quot;/&gt;&lt;property id=&quot;20300&quot; value=&quot;Slide 28 - &amp;quot;Information Received with  Retroactive Determination&amp;quot;&quot;/&gt;&lt;property id=&quot;20307&quot; value=&quot;562&quot;/&gt;&lt;/object&gt;&lt;object type=&quot;3&quot; unique_id=&quot;216744&quot;&gt;&lt;property id=&quot;20148&quot; value=&quot;5&quot;/&gt;&lt;property id=&quot;20300&quot; value=&quot;Slide 41 - &amp;quot; Eligibility—Medicaid Expansion  &amp;quot;&quot;/&gt;&lt;property id=&quot;20307&quot; value=&quot;563&quot;/&gt;&lt;/object&gt;&lt;object type=&quot;3&quot; unique_id=&quot;217113&quot;&gt;&lt;property id=&quot;20148&quot; value=&quot;5&quot;/&gt;&lt;property id=&quot;20300&quot; value=&quot;Slide 39 - &amp;quot;Medicaid Overview&amp;quot;&quot;/&gt;&lt;property id=&quot;20307&quot; value=&quot;564&quot;/&gt;&lt;/object&gt;&lt;object type=&quot;3&quot; unique_id=&quot;217270&quot;&gt;&lt;property id=&quot;20148&quot; value=&quot;5&quot;/&gt;&lt;property id=&quot;20300&quot; value=&quot;Slide 38 - &amp;quot;Medicare for People with Disabilities  and the Marketplace&amp;quot;&quot;/&gt;&lt;property id=&quot;20307&quot; value=&quot;565&quot;/&gt;&lt;/object&gt;&lt;object type=&quot;3&quot; unique_id=&quot;217517&quot;&gt;&lt;property id=&quot;20148&quot; value=&quot;5&quot;/&gt;&lt;property id=&quot;20300&quot; value=&quot;Slide 42 - &amp;quot;Streamlined Application&amp;quot;&quot;/&gt;&lt;property id=&quot;20307&quot; value=&quot;566&quot;/&gt;&lt;/object&gt;&lt;object type=&quot;3&quot; unique_id=&quot;217995&quot;&gt;&lt;property id=&quot;20148&quot; value=&quot;5&quot;/&gt;&lt;property id=&quot;20300&quot; value=&quot;Slide 50 - &amp;quot;Medicare and Other Programs for People  With A Disability Resource Guide&amp;quot;&quot;/&gt;&lt;property id=&quot;20307&quot; value=&quot;567&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_rels/theme1.xml.rels><?xml version="1.0" encoding="UTF-8" standalone="yes"?>
<Relationships xmlns="http://schemas.openxmlformats.org/package/2006/relationships"><Relationship Id="rId2" Type="http://schemas.microsoft.com/office/2007/relationships/hdphoto" Target="NULL"/><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Custom 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0">
          <a:blip xmlns:r="http://schemas.openxmlformats.org/officeDocument/2006/relationships" r:embed="rId1" cstate="print">
            <a:duotone>
              <a:prstClr val="black"/>
              <a:schemeClr val="accent1">
                <a:tint val="45000"/>
                <a:satMod val="400000"/>
              </a:schemeClr>
            </a:duotone>
            <a:extLst>
              <a:ext uri="{BEBA8EAE-BF5A-486C-A8C5-ECC9F3942E4B}">
                <a14:imgProps xmlns:a14="http://schemas.microsoft.com/office/drawing/2010/main">
                  <a14:imgLayer r:embed="rId2">
                    <a14:imgEffect>
                      <a14:sharpenSoften amount="-50000"/>
                    </a14:imgEffect>
                  </a14:imgLayer>
                </a14:imgProps>
              </a:ext>
            </a:extLst>
          </a:blip>
          <a:stretch>
            <a:fillRect/>
          </a:stretch>
        </a:blipFill>
      </a:spPr>
      <a:bodyPr/>
      <a:lstStyle/>
      <a: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a:style>
    </a:sp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015 Blue Section Header - bulleted li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015 Text Slide - bulleted list">
  <a:themeElements>
    <a:clrScheme name="Custom 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41275" cap="flat" cmpd="sng" algn="ctr">
          <a:solidFill>
            <a:srgbClr val="FF0000"/>
          </a:solidFill>
          <a:prstDash val="solid"/>
        </a:ln>
        <a:effectLst/>
        <a:extLst>
          <a:ext uri="{909E8E84-426E-40DD-AFC4-6F175D3DCCD1}">
            <a14:hiddenFill xmlns:a14="http://schemas.microsoft.com/office/drawing/2010/main">
              <a:solidFill>
                <a:schemeClr val="accent1"/>
              </a:solidFill>
            </a14:hiddenFill>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2015 Blue Section Header - bulleted li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Office Theme">
  <a:themeElements>
    <a:clrScheme name="Custom 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41275" cap="flat" cmpd="sng" algn="ctr">
          <a:solidFill>
            <a:srgbClr val="FF0000"/>
          </a:solidFill>
          <a:prstDash val="solid"/>
        </a:ln>
        <a:effectLst/>
        <a:extLst>
          <a:ext uri="{909E8E84-426E-40DD-AFC4-6F175D3DCCD1}">
            <a14:hiddenFill xmlns:a14="http://schemas.microsoft.com/office/drawing/2010/main">
              <a:solidFill>
                <a:schemeClr val="accent1"/>
              </a:solidFill>
            </a14:hiddenFill>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8.xml><?xml version="1.0" encoding="utf-8"?>
<a:theme xmlns:a="http://schemas.openxmlformats.org/drawingml/2006/main" name="1_2015 Text Slide - bulleted list">
  <a:themeElements>
    <a:clrScheme name="Custom 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41275" cap="flat" cmpd="sng" algn="ctr">
          <a:solidFill>
            <a:srgbClr val="FF0000"/>
          </a:solidFill>
          <a:prstDash val="solid"/>
        </a:ln>
        <a:effectLst/>
        <a:extLst>
          <a:ext uri="{909E8E84-426E-40DD-AFC4-6F175D3DCCD1}">
            <a14:hiddenFill xmlns:a14="http://schemas.microsoft.com/office/drawing/2010/main">
              <a:solidFill>
                <a:schemeClr val="accent1"/>
              </a:solidFill>
            </a14:hiddenFill>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38397</TotalTime>
  <Words>12779</Words>
  <Application>Microsoft Office PowerPoint</Application>
  <PresentationFormat>On-screen Show (4:3)</PresentationFormat>
  <Paragraphs>952</Paragraphs>
  <Slides>51</Slides>
  <Notes>51</Notes>
  <HiddenSlides>0</HiddenSlides>
  <MMClips>0</MMClips>
  <ScaleCrop>false</ScaleCrop>
  <HeadingPairs>
    <vt:vector size="6" baseType="variant">
      <vt:variant>
        <vt:lpstr>Fonts Used</vt:lpstr>
      </vt:variant>
      <vt:variant>
        <vt:i4>6</vt:i4>
      </vt:variant>
      <vt:variant>
        <vt:lpstr>Theme</vt:lpstr>
      </vt:variant>
      <vt:variant>
        <vt:i4>8</vt:i4>
      </vt:variant>
      <vt:variant>
        <vt:lpstr>Slide Titles</vt:lpstr>
      </vt:variant>
      <vt:variant>
        <vt:i4>51</vt:i4>
      </vt:variant>
    </vt:vector>
  </HeadingPairs>
  <TitlesOfParts>
    <vt:vector size="65" baseType="lpstr">
      <vt:lpstr>ＭＳ Ｐゴシック</vt:lpstr>
      <vt:lpstr>Arial</vt:lpstr>
      <vt:lpstr>Calibri</vt:lpstr>
      <vt:lpstr>Courier New</vt:lpstr>
      <vt:lpstr>Times New Roman</vt:lpstr>
      <vt:lpstr>Wingdings</vt:lpstr>
      <vt:lpstr>Office Theme</vt:lpstr>
      <vt:lpstr>1_Custom Design</vt:lpstr>
      <vt:lpstr>2015 Blue Section Header - bulleted list</vt:lpstr>
      <vt:lpstr>2015 Text Slide - bulleted list</vt:lpstr>
      <vt:lpstr>Custom Design</vt:lpstr>
      <vt:lpstr>1_2015 Blue Section Header - bulleted list</vt:lpstr>
      <vt:lpstr>2_Office Theme</vt:lpstr>
      <vt:lpstr>1_2015 Text Slide - bulleted list</vt:lpstr>
      <vt:lpstr>Programa Nacional de  Capacitación 2015</vt:lpstr>
      <vt:lpstr>Objetivos de la sesión</vt:lpstr>
      <vt:lpstr>Lección 1: Seguro Social para personas con incapacidades</vt:lpstr>
      <vt:lpstr>Antecedentes</vt:lpstr>
      <vt:lpstr>Definición de incapacidad </vt:lpstr>
      <vt:lpstr>Proceso para determinar la incapacidad</vt:lpstr>
      <vt:lpstr>Programas del Seguro Social para personas con incapacidades </vt:lpstr>
      <vt:lpstr>Seguro por Incapacidad del Seguro Social (SSDI)</vt:lpstr>
      <vt:lpstr>¿Quiénes pueden obtener beneficios del Seguro Social por incapacidad?</vt:lpstr>
      <vt:lpstr>Calificación para el Seguro por Incapacidad del Seguro Social</vt:lpstr>
      <vt:lpstr>Prueba del "trabajo reciente" para el Seguro por Incapacidad del Seguro Social</vt:lpstr>
      <vt:lpstr>Prueba de "duración del trabajo" para el Seguro por Incapacidad del Seguro Social</vt:lpstr>
      <vt:lpstr>Período de Espera para el Seguro por Incapacidad del Seguro Social (SSDI)</vt:lpstr>
      <vt:lpstr>Seguridad de Ingreso Suplementario (SSI)</vt:lpstr>
      <vt:lpstr>Cómo calificar para Seguridad de Ingreso Suplementario (SSI)</vt:lpstr>
      <vt:lpstr>Solicitud de los beneficios por incapacidad</vt:lpstr>
      <vt:lpstr>Cómo postularse para los beneficios  por incapacidad</vt:lpstr>
      <vt:lpstr>Subsidios compasivos</vt:lpstr>
      <vt:lpstr>Decisión de incapacidad</vt:lpstr>
      <vt:lpstr>Crear una cuenta "mi Seguro Social" (socialsecurity.gov/myaccount)</vt:lpstr>
      <vt:lpstr>Compruebe su conocimiento: pregunta 1</vt:lpstr>
      <vt:lpstr>Lección 2 — Medicare para personas con incapacidades</vt:lpstr>
      <vt:lpstr>¿Qué es Medicare?</vt:lpstr>
      <vt:lpstr>Las 4 partes de Medicare</vt:lpstr>
      <vt:lpstr>Cómo calificar para Medicare con base en  la incapacidad</vt:lpstr>
      <vt:lpstr>Inscripción automática en Medicare</vt:lpstr>
      <vt:lpstr>Derecho retroactivo a Medicare</vt:lpstr>
      <vt:lpstr>Información recibida con determinación retroactiva</vt:lpstr>
      <vt:lpstr>¿Cuánto tiempo tiene derecho a  recibir Medicare? </vt:lpstr>
      <vt:lpstr>Compruebe su conocimiento: pregunta 2</vt:lpstr>
      <vt:lpstr>Lección 3 — Opciones de planes de Medicare para personas con incapacidades</vt:lpstr>
      <vt:lpstr>Opciones de planes de Medicare para personas con incapacidades</vt:lpstr>
      <vt:lpstr>Medicare y otros seguros </vt:lpstr>
      <vt:lpstr>Coordinación de beneficios con  los planes para jubilados</vt:lpstr>
      <vt:lpstr>Pólizas de Medigap (Asegurador Suplementario de Medicare) para personas con incapacidades</vt:lpstr>
      <vt:lpstr>Compruebe su conocimiento: pregunta 3</vt:lpstr>
      <vt:lpstr>Lección 4 — Otros programas</vt:lpstr>
      <vt:lpstr>Medicare para personas con incapacidades  y el Mercado de Seguros Médicos</vt:lpstr>
      <vt:lpstr>Panorama general de Medicaid</vt:lpstr>
      <vt:lpstr>¿En qué se diferencian Medicare y Medicaid?</vt:lpstr>
      <vt:lpstr> Elegibilidad — Ampliación de Medicaid  </vt:lpstr>
      <vt:lpstr>Solicitud simplificada</vt:lpstr>
      <vt:lpstr>¿Qué son los Programas de Ahorros Medicare?</vt:lpstr>
      <vt:lpstr>Los Programas de Ahorros Medicare en 2015</vt:lpstr>
      <vt:lpstr>Programa para Individuos Incapacitados y Empleados Calificados (QDWI)</vt:lpstr>
      <vt:lpstr>Solicitud para los Programas de  Ahorros Medicare</vt:lpstr>
      <vt:lpstr>¿Qué es Ayuda Adicional? </vt:lpstr>
      <vt:lpstr>Cómo solicitar Ayuda Adicional</vt:lpstr>
      <vt:lpstr>Compruebe su conocimiento: pregunta 4</vt:lpstr>
      <vt:lpstr>Guía de recursos de Medicare y otros programas para personas una incapacidad</vt:lpstr>
      <vt:lpstr>Programa Nacional de Capacitación de CMS (NTP)</vt:lpstr>
    </vt:vector>
  </TitlesOfParts>
  <Company>CMS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Medicare y otros programas para personas con incapacidades</dc:title>
  <dc:creator>CMS</dc:creator>
  <cp:lastModifiedBy>Kim Lare</cp:lastModifiedBy>
  <cp:revision>1863</cp:revision>
  <cp:lastPrinted>2015-04-29T11:17:48Z</cp:lastPrinted>
  <dcterms:created xsi:type="dcterms:W3CDTF">2012-01-13T14:37:25Z</dcterms:created>
  <dcterms:modified xsi:type="dcterms:W3CDTF">2016-03-04T11:42:33Z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-235716795</vt:i4>
  </property>
  <property fmtid="{D5CDD505-2E9C-101B-9397-08002B2CF9AE}" pid="3" name="_NewReviewCycle">
    <vt:lpwstr/>
  </property>
  <property fmtid="{D5CDD505-2E9C-101B-9397-08002B2CF9AE}" pid="4" name="_EmailSubject">
    <vt:lpwstr>#13: Spanish Module Translations</vt:lpwstr>
  </property>
  <property fmtid="{D5CDD505-2E9C-101B-9397-08002B2CF9AE}" pid="5" name="_AuthorEmail">
    <vt:lpwstr>Andres.Hardouin@cms.hhs.gov</vt:lpwstr>
  </property>
  <property fmtid="{D5CDD505-2E9C-101B-9397-08002B2CF9AE}" pid="6" name="_AuthorEmailDisplayName">
    <vt:lpwstr>Hardouin, Andres (CMS/OC)</vt:lpwstr>
  </property>
</Properties>
</file>