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5.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tags/tag7.xml" ContentType="application/vnd.openxmlformats-officedocument.presentationml.tags+xml"/>
  <Override PartName="/ppt/notesSlides/notesSlide12.xml" ContentType="application/vnd.openxmlformats-officedocument.presentationml.notesSlide+xml"/>
  <Override PartName="/ppt/tags/tag8.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9.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10.xml" ContentType="application/vnd.openxmlformats-officedocument.presentationml.tags+xml"/>
  <Override PartName="/ppt/notesSlides/notesSlide21.xml" ContentType="application/vnd.openxmlformats-officedocument.presentationml.notesSlide+xml"/>
  <Override PartName="/ppt/tags/tag11.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12.xml" ContentType="application/vnd.openxmlformats-officedocument.presentationml.tags+xml"/>
  <Override PartName="/ppt/notesSlides/notesSlide24.xml" ContentType="application/vnd.openxmlformats-officedocument.presentationml.notesSlide+xml"/>
  <Override PartName="/ppt/tags/tag13.xml" ContentType="application/vnd.openxmlformats-officedocument.presentationml.tags+xml"/>
  <Override PartName="/ppt/notesSlides/notesSlide25.xml" ContentType="application/vnd.openxmlformats-officedocument.presentationml.notesSlide+xml"/>
  <Override PartName="/ppt/tags/tag14.xml" ContentType="application/vnd.openxmlformats-officedocument.presentationml.tags+xml"/>
  <Override PartName="/ppt/notesSlides/notesSlide26.xml" ContentType="application/vnd.openxmlformats-officedocument.presentationml.notesSlide+xml"/>
  <Override PartName="/ppt/tags/tag15.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16.xml" ContentType="application/vnd.openxmlformats-officedocument.presentationml.tags+xml"/>
  <Override PartName="/ppt/notesSlides/notesSlide31.xml" ContentType="application/vnd.openxmlformats-officedocument.presentationml.notesSlide+xml"/>
  <Override PartName="/ppt/tags/tag17.xml" ContentType="application/vnd.openxmlformats-officedocument.presentationml.tags+xml"/>
  <Override PartName="/ppt/notesSlides/notesSlide32.xml" ContentType="application/vnd.openxmlformats-officedocument.presentationml.notesSlide+xml"/>
  <Override PartName="/ppt/tags/tag18.xml" ContentType="application/vnd.openxmlformats-officedocument.presentationml.tags+xml"/>
  <Override PartName="/ppt/notesSlides/notesSlide33.xml" ContentType="application/vnd.openxmlformats-officedocument.presentationml.notesSlide+xml"/>
  <Override PartName="/ppt/tags/tag19.xml" ContentType="application/vnd.openxmlformats-officedocument.presentationml.tags+xml"/>
  <Override PartName="/ppt/notesSlides/notesSlide34.xml" ContentType="application/vnd.openxmlformats-officedocument.presentationml.notesSlide+xml"/>
  <Override PartName="/ppt/tags/tag20.xml" ContentType="application/vnd.openxmlformats-officedocument.presentationml.tags+xml"/>
  <Override PartName="/ppt/notesSlides/notesSlide35.xml" ContentType="application/vnd.openxmlformats-officedocument.presentationml.notesSlide+xml"/>
  <Override PartName="/ppt/tags/tag21.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tags/tag22.xml" ContentType="application/vnd.openxmlformats-officedocument.presentationml.tag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3" r:id="rId2"/>
    <p:sldMasterId id="2147483660" r:id="rId3"/>
    <p:sldMasterId id="2147483686" r:id="rId4"/>
    <p:sldMasterId id="2147483694" r:id="rId5"/>
    <p:sldMasterId id="2147483702" r:id="rId6"/>
  </p:sldMasterIdLst>
  <p:notesMasterIdLst>
    <p:notesMasterId r:id="rId51"/>
  </p:notesMasterIdLst>
  <p:sldIdLst>
    <p:sldId id="347"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20" r:id="rId23"/>
    <p:sldId id="319"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333" r:id="rId37"/>
    <p:sldId id="334" r:id="rId38"/>
    <p:sldId id="335" r:id="rId39"/>
    <p:sldId id="336" r:id="rId40"/>
    <p:sldId id="337" r:id="rId41"/>
    <p:sldId id="338" r:id="rId42"/>
    <p:sldId id="339" r:id="rId43"/>
    <p:sldId id="340" r:id="rId44"/>
    <p:sldId id="341" r:id="rId45"/>
    <p:sldId id="342" r:id="rId46"/>
    <p:sldId id="343" r:id="rId47"/>
    <p:sldId id="344" r:id="rId48"/>
    <p:sldId id="349" r:id="rId49"/>
    <p:sldId id="348" r:id="rId5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4A9C"/>
    <a:srgbClr val="FFD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0632" autoAdjust="0"/>
    <p:restoredTop sz="80201" autoAdjust="0"/>
  </p:normalViewPr>
  <p:slideViewPr>
    <p:cSldViewPr snapToGrid="0">
      <p:cViewPr varScale="1">
        <p:scale>
          <a:sx n="85" d="100"/>
          <a:sy n="85" d="100"/>
        </p:scale>
        <p:origin x="96" y="24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264"/>
    </p:cViewPr>
  </p:sorterViewPr>
  <p:notesViewPr>
    <p:cSldViewPr snapToGrid="0">
      <p:cViewPr>
        <p:scale>
          <a:sx n="130" d="100"/>
          <a:sy n="130" d="100"/>
        </p:scale>
        <p:origin x="0" y="-261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8" Type="http://schemas.openxmlformats.org/officeDocument/2006/relationships/slide" Target="slides/slide2.xml"/><Relationship Id="rId51" Type="http://schemas.openxmlformats.org/officeDocument/2006/relationships/notesMaster" Target="notesMasters/notesMaster1.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95400" y="641350"/>
            <a:ext cx="4183063"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3999898"/>
            <a:ext cx="5608320" cy="4587039"/>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B77B103-16DD-4E5B-B7FE-8CB91BD629A9}" type="slidenum">
              <a:rPr lang="en-US" smtClean="0"/>
              <a:t>‹#›</a:t>
            </a:fld>
            <a:endParaRPr lang="es-US"/>
          </a:p>
        </p:txBody>
      </p:sp>
    </p:spTree>
    <p:extLst>
      <p:ext uri="{BB962C8B-B14F-4D97-AF65-F5344CB8AC3E}">
        <p14:creationId xmlns:p14="http://schemas.microsoft.com/office/powerpoint/2010/main" val="1928085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71450" indent="-171450" algn="l" defTabSz="914400" rtl="0" eaLnBrk="1" latinLnBrk="0" hangingPunct="1">
      <a:buFont typeface="Wingdings" panose="05000000000000000000" pitchFamily="2" charset="2"/>
      <a:buChar char="§"/>
      <a:defRPr sz="1200" kern="1200">
        <a:solidFill>
          <a:schemeClr val="tx1"/>
        </a:solidFill>
        <a:latin typeface="+mn-lt"/>
        <a:ea typeface="+mn-ea"/>
        <a:cs typeface="+mn-cs"/>
      </a:defRPr>
    </a:lvl2pPr>
    <a:lvl3pPr marL="168275" indent="180975"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17525" indent="-171450" algn="l" defTabSz="914400" rtl="0" eaLnBrk="1" latinLnBrk="0" hangingPunct="1">
      <a:buSzPct val="50000"/>
      <a:buFont typeface="Wingdings" panose="05000000000000000000" pitchFamily="2" charset="2"/>
      <a:buChar char="q"/>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medicare.gov/coverage/dialysis-services-and-supplies.html"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medicare.gov/publications"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www.medicare.gov/Pubs/pdf/11694.pdf" TargetMode="External"/><Relationship Id="rId2" Type="http://schemas.openxmlformats.org/officeDocument/2006/relationships/slide" Target="../slides/slide35.xml"/><Relationship Id="rId1" Type="http://schemas.openxmlformats.org/officeDocument/2006/relationships/notesMaster" Target="../notesMasters/notesMaster1.xml"/><Relationship Id="rId4" Type="http://schemas.openxmlformats.org/officeDocument/2006/relationships/hyperlink" Target="http://www.medicare.gov/about-us/affordable-care-act/medicare-and-the-marketplace.html" TargetMode="Externa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cms.gov/Medicare/Health-Plans/Medigap/Downloads/Sale-of-Individual-Market-Policies-to-Certain-Medicare-Beneficiaries.pdf"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3" Type="http://schemas.openxmlformats.org/officeDocument/2006/relationships/hyperlink" Target="https://www.medicare.gov/dialysisfacilitycompare/" TargetMode="External"/><Relationship Id="rId2" Type="http://schemas.openxmlformats.org/officeDocument/2006/relationships/slide" Target="../slides/slide39.xml"/><Relationship Id="rId1" Type="http://schemas.openxmlformats.org/officeDocument/2006/relationships/notesMaster" Target="../notesMasters/notesMaster1.xml"/><Relationship Id="rId4" Type="http://schemas.openxmlformats.org/officeDocument/2006/relationships/hyperlink" Target="http://www.medicare.gov/Dialysisfacilitycompare/"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kidney.org/"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3" Type="http://schemas.openxmlformats.org/officeDocument/2006/relationships/hyperlink" Target="http://www.medicare.gov/pubs/pdf/10128.pdf" TargetMode="External"/><Relationship Id="rId2" Type="http://schemas.openxmlformats.org/officeDocument/2006/relationships/slide" Target="../slides/slide40.xml"/><Relationship Id="rId1" Type="http://schemas.openxmlformats.org/officeDocument/2006/relationships/notesMaster" Target="../notesMasters/notesMaster1.xml"/><Relationship Id="rId5" Type="http://schemas.openxmlformats.org/officeDocument/2006/relationships/hyperlink" Target="http://esrdncc.org/" TargetMode="External"/><Relationship Id="rId4" Type="http://schemas.openxmlformats.org/officeDocument/2006/relationships/hyperlink" Target="http://esrdncc.org/professionals/all-esrd-networks/" TargetMode="Externa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esrdncc.org/ffcl/"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3" Type="http://schemas.openxmlformats.org/officeDocument/2006/relationships/hyperlink" Target="http://www.medicare.gov/coverage/dialysis-services-and-supplies.html"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3" Type="http://schemas.openxmlformats.org/officeDocument/2006/relationships/hyperlink" Target="mailto:training@cms.hhs.gov" TargetMode="External"/><Relationship Id="rId2" Type="http://schemas.openxmlformats.org/officeDocument/2006/relationships/slide" Target="../slides/slide44.xml"/><Relationship Id="rId1" Type="http://schemas.openxmlformats.org/officeDocument/2006/relationships/notesMaster" Target="../notesMasters/notesMaster1.xml"/><Relationship Id="rId4" Type="http://schemas.openxmlformats.org/officeDocument/2006/relationships/hyperlink" Target="http://cms.gov/Outreach-and-Education/Training/CMSNationalTrainingProgram/"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medicare.gov/Pubs/pdf/11392.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Programa de Capacitación Nacional de Centros de Servicios de Medicare y Medicaid Módulo 7 Servicios preventivos" title="Portada"/>
          <p:cNvSpPr>
            <a:spLocks noGrp="1" noRot="1" noChangeAspect="1"/>
          </p:cNvSpPr>
          <p:nvPr>
            <p:ph type="sldImg"/>
          </p:nvPr>
        </p:nvSpPr>
        <p:spPr>
          <a:xfrm>
            <a:off x="1412875" y="814388"/>
            <a:ext cx="4184650" cy="3138487"/>
          </a:xfrm>
        </p:spPr>
      </p:sp>
      <p:sp>
        <p:nvSpPr>
          <p:cNvPr id="3" name="Notes Placeholder 2"/>
          <p:cNvSpPr>
            <a:spLocks noGrp="1"/>
          </p:cNvSpPr>
          <p:nvPr>
            <p:ph type="body" idx="1"/>
          </p:nvPr>
        </p:nvSpPr>
        <p:spPr>
          <a:xfrm>
            <a:off x="701040" y="4126898"/>
            <a:ext cx="5608320" cy="4587039"/>
          </a:xfrm>
        </p:spPr>
        <p:txBody>
          <a:bodyPr/>
          <a:lstStyle/>
          <a:p>
            <a:pPr defTabSz="931774">
              <a:spcBef>
                <a:spcPts val="611"/>
              </a:spcBef>
            </a:pPr>
            <a:r>
              <a:rPr dirty="0" smtClean="0"/>
              <a:t>El módulo 6 explica la cobertura de Medicare para personas con enfermedad renal en etapa final. Este módulo de capacitación fue desarrollado y aprobado por Centros de Servicios de Medicare y Medicaid (CMS), la agencia federal que administra Medicare, Medicaid, el Programa de Seguro Médico para Niños (CHIP) y el Mercado de Seguros Médicos facilitado federalmente. </a:t>
            </a:r>
          </a:p>
          <a:p>
            <a:pPr>
              <a:spcBef>
                <a:spcPts val="600"/>
              </a:spcBef>
            </a:pPr>
            <a:r>
              <a:rPr dirty="0" smtClean="0"/>
              <a:t>La información de este módulo era correcta al mes de mayo de 2016. Para confirmar si hay una versión actualizada, visite </a:t>
            </a:r>
            <a:r>
              <a:rPr lang="en-US" dirty="0">
                <a:hlinkClick r:id="rId3"/>
              </a:rPr>
              <a:t>CMS.gov/outreach-and-education/training/cmsnationaltrainingprogram/index.html</a:t>
            </a:r>
            <a:r>
              <a:rPr dirty="0" smtClean="0"/>
              <a:t>. </a:t>
            </a:r>
          </a:p>
          <a:p>
            <a:pPr>
              <a:spcBef>
                <a:spcPts val="600"/>
              </a:spcBef>
            </a:pPr>
            <a:r>
              <a:rPr dirty="0" smtClean="0"/>
              <a:t>El Programa de Capacitación Nacional de CMS ofrece este documento como un recurso informativo para nuestros socios. El presente no es un documento legal ni tiene fines de prensa. Los </a:t>
            </a:r>
            <a:r>
              <a:rPr dirty="0" err="1" smtClean="0"/>
              <a:t>medios</a:t>
            </a:r>
            <a:r>
              <a:rPr dirty="0" smtClean="0"/>
              <a:t> </a:t>
            </a:r>
            <a:r>
              <a:rPr lang="en-US" dirty="0" smtClean="0"/>
              <a:t>de </a:t>
            </a:r>
            <a:r>
              <a:rPr lang="en-US" dirty="0" err="1" smtClean="0"/>
              <a:t>comunicacion</a:t>
            </a:r>
            <a:r>
              <a:rPr lang="en-US" dirty="0" smtClean="0"/>
              <a:t> </a:t>
            </a:r>
            <a:r>
              <a:rPr dirty="0" err="1" smtClean="0"/>
              <a:t>pueden</a:t>
            </a:r>
            <a:r>
              <a:rPr dirty="0" smtClean="0"/>
              <a:t> </a:t>
            </a:r>
            <a:r>
              <a:rPr dirty="0" smtClean="0"/>
              <a:t>comunicarse con la Oficina de Prensa de CMS al correo electrónico </a:t>
            </a:r>
            <a:r>
              <a:rPr lang="en-US" dirty="0">
                <a:hlinkClick r:id="rId4"/>
              </a:rPr>
              <a:t>press@cms.hss.gov</a:t>
            </a:r>
            <a:r>
              <a:rPr dirty="0" smtClean="0"/>
              <a:t>. Las </a:t>
            </a:r>
            <a:r>
              <a:rPr lang="en-US" dirty="0" err="1" smtClean="0"/>
              <a:t>guias</a:t>
            </a:r>
            <a:r>
              <a:rPr dirty="0" smtClean="0"/>
              <a:t> </a:t>
            </a:r>
            <a:r>
              <a:rPr dirty="0" smtClean="0"/>
              <a:t>legales oficiales del programa de Medicare están descritas en las leyes, los reglamentos y las resoluciones correspondientes.</a:t>
            </a:r>
          </a:p>
        </p:txBody>
      </p:sp>
      <p:sp>
        <p:nvSpPr>
          <p:cNvPr id="4" name="Slide Number Placeholder 3"/>
          <p:cNvSpPr>
            <a:spLocks noGrp="1"/>
          </p:cNvSpPr>
          <p:nvPr>
            <p:ph type="sldNum" sz="quarter" idx="10"/>
          </p:nvPr>
        </p:nvSpPr>
        <p:spPr/>
        <p:txBody>
          <a:bodyPr/>
          <a:lstStyle/>
          <a:p>
            <a:pPr>
              <a:defRPr/>
            </a:pPr>
            <a:fld id="{A35EDB75-A320-4BDD-BF36-287FFD451107}" type="slidenum">
              <a:rPr lang="en-US" smtClean="0">
                <a:solidFill>
                  <a:prstClr val="black"/>
                </a:solidFill>
              </a:rPr>
              <a:pPr>
                <a:defRPr/>
              </a:pPr>
              <a:t>1</a:t>
            </a:fld>
            <a:endParaRPr lang="es-US" dirty="0">
              <a:solidFill>
                <a:prstClr val="black"/>
              </a:solidFill>
            </a:endParaRPr>
          </a:p>
        </p:txBody>
      </p:sp>
    </p:spTree>
    <p:extLst>
      <p:ext uri="{BB962C8B-B14F-4D97-AF65-F5344CB8AC3E}">
        <p14:creationId xmlns:p14="http://schemas.microsoft.com/office/powerpoint/2010/main" val="4147322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8851" name="Rectangle 3"/>
          <p:cNvSpPr>
            <a:spLocks noGrp="1" noChangeArrowheads="1"/>
          </p:cNvSpPr>
          <p:nvPr>
            <p:ph type="body" idx="1"/>
          </p:nvPr>
        </p:nvSpPr>
        <p:spPr bwMode="auto">
          <a:xfrm>
            <a:off x="775754" y="4491745"/>
            <a:ext cx="5455712" cy="4253728"/>
          </a:xfrm>
          <a:noFill/>
        </p:spPr>
        <p:txBody>
          <a:bodyPr wrap="square" numCol="1" anchor="t" anchorCtr="0" compatLnSpc="1">
            <a:prstTxWarp prst="textNoShape">
              <a:avLst/>
            </a:prstTxWarp>
          </a:bodyPr>
          <a:lstStyle/>
          <a:p>
            <a:pPr>
              <a:spcBef>
                <a:spcPts val="613"/>
              </a:spcBef>
            </a:pPr>
            <a:r>
              <a:rPr dirty="0" smtClean="0"/>
              <a:t>Si se inscribe en la Parte A y espera para inscribirse en la Parte B, puede haber una brecha en la cobertura, ya que la mayoría de los gastos efectuados por ESRD están cubiertos por la Parte B en lugar de por la Parte A. Podrá inscribirse en la Parte B sólo durante el Período de Inscripción General, del 1 de enero al 31 de marzo de cada año, con la cobertura de la Parte B vigente a partir del 1 de julio de ese año.</a:t>
            </a:r>
          </a:p>
          <a:p>
            <a:pPr>
              <a:spcBef>
                <a:spcPts val="613"/>
              </a:spcBef>
            </a:pPr>
            <a:r>
              <a:rPr dirty="0" smtClean="0"/>
              <a:t>Además, puede que la prima de la Parte B sea más costosa. Esta multa por inscripción </a:t>
            </a:r>
            <a:r>
              <a:rPr dirty="0" err="1" smtClean="0"/>
              <a:t>tardía</a:t>
            </a:r>
            <a:r>
              <a:rPr dirty="0" smtClean="0"/>
              <a:t> </a:t>
            </a:r>
            <a:r>
              <a:rPr lang="es-ES" dirty="0"/>
              <a:t>es del 10 % por cada 12 meses que haya sido elegible, pero que no se haya inscrito</a:t>
            </a:r>
            <a:r>
              <a:rPr dirty="0" smtClean="0"/>
              <a:t>.</a:t>
            </a:r>
            <a:endParaRPr dirty="0" smtClean="0"/>
          </a:p>
          <a:p>
            <a:pPr defTabSz="949478">
              <a:spcBef>
                <a:spcPts val="613"/>
              </a:spcBef>
              <a:defRPr/>
            </a:pPr>
            <a:r>
              <a:rPr dirty="0" smtClean="0"/>
              <a:t>No hay Período de Inscripción Especial para la Parte B si padece ESRD. Esto incluye a las personas que tienen derecho tanto a Medicare por ESRD como a Medicare por edad o </a:t>
            </a:r>
            <a:r>
              <a:rPr dirty="0" err="1" smtClean="0"/>
              <a:t>incapacidad</a:t>
            </a:r>
            <a:r>
              <a:rPr dirty="0" smtClean="0"/>
              <a:t>.</a:t>
            </a:r>
            <a:r>
              <a:rPr lang="en-US" dirty="0" smtClean="0"/>
              <a:t> </a:t>
            </a:r>
            <a:endParaRPr lang="es-US" dirty="0"/>
          </a:p>
        </p:txBody>
      </p:sp>
      <p:sp>
        <p:nvSpPr>
          <p:cNvPr id="7885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30ADD4-287C-4BA9-A139-6F69D142AADF}" type="slidenum">
              <a:rPr lang="en-US"/>
              <a:pPr fontAlgn="base">
                <a:spcBef>
                  <a:spcPct val="0"/>
                </a:spcBef>
                <a:spcAft>
                  <a:spcPct val="0"/>
                </a:spcAft>
                <a:defRPr/>
              </a:pPr>
              <a:t>10</a:t>
            </a:fld>
            <a:endParaRPr lang="es-US" dirty="0"/>
          </a:p>
        </p:txBody>
      </p:sp>
    </p:spTree>
    <p:extLst>
      <p:ext uri="{BB962C8B-B14F-4D97-AF65-F5344CB8AC3E}">
        <p14:creationId xmlns:p14="http://schemas.microsoft.com/office/powerpoint/2010/main" val="3847658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6803" name="Rectangle 3"/>
          <p:cNvSpPr>
            <a:spLocks noGrp="1" noChangeArrowheads="1"/>
          </p:cNvSpPr>
          <p:nvPr>
            <p:ph type="body" idx="1"/>
          </p:nvPr>
        </p:nvSpPr>
        <p:spPr bwMode="auto">
          <a:xfrm>
            <a:off x="775756" y="4491741"/>
            <a:ext cx="5374640" cy="4288680"/>
          </a:xfrm>
        </p:spPr>
        <p:txBody>
          <a:bodyPr wrap="square" numCol="1" anchor="t" anchorCtr="0" compatLnSpc="1">
            <a:prstTxWarp prst="textNoShape">
              <a:avLst/>
            </a:prstTxWarp>
            <a:normAutofit fontScale="92500"/>
          </a:bodyPr>
          <a:lstStyle/>
          <a:p>
            <a:pPr defTabSz="949352">
              <a:lnSpc>
                <a:spcPct val="110000"/>
              </a:lnSpc>
              <a:spcBef>
                <a:spcPts val="613"/>
              </a:spcBef>
              <a:defRPr/>
            </a:pPr>
            <a:r>
              <a:rPr dirty="0" smtClean="0"/>
              <a:t>Puede inscribirse en Medicare Parte A y Parte B por ESRD en la oficina local del Seguro Social. El Seguro Social necesitará que su médico o el centro de diálisis complete el formulario CMS-2728 para constatar que usted padece ESRD y puede obtener Medicare. Si se envía el formulario CMS-2728 al Seguro Social antes de que usted envíe la solicitud, pueden llamarlo de la oficina para preguntarle si desea completar la solicitud. </a:t>
            </a:r>
          </a:p>
          <a:p>
            <a:pPr defTabSz="949352">
              <a:lnSpc>
                <a:spcPct val="110000"/>
              </a:lnSpc>
              <a:spcBef>
                <a:spcPts val="613"/>
              </a:spcBef>
              <a:defRPr/>
            </a:pPr>
            <a:r>
              <a:rPr dirty="0" smtClean="0"/>
              <a:t>En general, Medicare es el pagador secundario de los beneficios durante los primeros 30 meses de elegibilidad para Medicare (conocido como el período de coordinación de 30 meses) de las personas con ESRD que tienen la cobertura del plan de salud grupal (GHP) de un empleador o sindicato. Si la cobertura del GHP paga la mayoría de los costos de atención médica (por ejemplo, si no tiene un deducible anual), puede que desee demorar la inscripción en la Parte A y la Parte B hasta más cerca del final del período de coordinación de 30 meses. Si demora la </a:t>
            </a:r>
            <a:r>
              <a:rPr dirty="0" err="1" smtClean="0"/>
              <a:t>inscrición</a:t>
            </a:r>
            <a:r>
              <a:rPr dirty="0" smtClean="0"/>
              <a:t>, no tendrá que pagar la prima de la Parte B por la cobertura que aún no necesita. Después del período de coordinación de 30 meses, deberá inscribirse en la Parte A y la Parte B. </a:t>
            </a:r>
          </a:p>
          <a:p>
            <a:pPr defTabSz="949352">
              <a:lnSpc>
                <a:spcPct val="110000"/>
              </a:lnSpc>
              <a:spcBef>
                <a:spcPts val="613"/>
              </a:spcBef>
              <a:defRPr/>
            </a:pPr>
            <a:r>
              <a:rPr dirty="0" smtClean="0"/>
              <a:t>Si pronto recibirá un trasplante de riñón, infórmese sobre la elegibilidad y la inscripción antes de decidir demorar la inscripción, ya que los períodos de elegibilidad y de inscripción son más cortos para los receptores de trasplantes (consulte las diapositivas 14-16).</a:t>
            </a:r>
          </a:p>
          <a:p>
            <a:pPr>
              <a:lnSpc>
                <a:spcPct val="110000"/>
              </a:lnSpc>
              <a:spcBef>
                <a:spcPts val="613"/>
              </a:spcBef>
              <a:defRPr/>
            </a:pPr>
            <a:r>
              <a:rPr dirty="0" smtClean="0"/>
              <a:t>Llame al Seguro Social al 1-800-772-1213 para pedir una cita para inscribirse en Medicare por ESRD. Los usuarios de TTY deben llamar al 1-800-325-0778.</a:t>
            </a:r>
          </a:p>
        </p:txBody>
      </p:sp>
      <p:sp>
        <p:nvSpPr>
          <p:cNvPr id="7782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98D788-73F6-4B91-BB65-D8CA6B9F93A3}" type="slidenum">
              <a:rPr lang="en-US"/>
              <a:pPr fontAlgn="base">
                <a:spcBef>
                  <a:spcPct val="0"/>
                </a:spcBef>
                <a:spcAft>
                  <a:spcPct val="0"/>
                </a:spcAft>
                <a:defRPr/>
              </a:pPr>
              <a:t>11</a:t>
            </a:fld>
            <a:endParaRPr lang="es-US" dirty="0"/>
          </a:p>
        </p:txBody>
      </p:sp>
    </p:spTree>
    <p:extLst>
      <p:ext uri="{BB962C8B-B14F-4D97-AF65-F5344CB8AC3E}">
        <p14:creationId xmlns:p14="http://schemas.microsoft.com/office/powerpoint/2010/main" val="1094771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81923" name="Rectangle 3"/>
          <p:cNvSpPr>
            <a:spLocks noGrp="1" noChangeArrowheads="1"/>
          </p:cNvSpPr>
          <p:nvPr>
            <p:ph type="body" idx="1"/>
          </p:nvPr>
        </p:nvSpPr>
        <p:spPr bwMode="auto">
          <a:xfrm>
            <a:off x="716620" y="4500642"/>
            <a:ext cx="5732949" cy="4330939"/>
          </a:xfrm>
          <a:noFill/>
        </p:spPr>
        <p:txBody>
          <a:bodyPr wrap="square" numCol="1" anchor="t" anchorCtr="0" compatLnSpc="1">
            <a:prstTxWarp prst="textNoShape">
              <a:avLst/>
            </a:prstTxWarp>
            <a:normAutofit/>
          </a:bodyPr>
          <a:lstStyle/>
          <a:p>
            <a:pPr>
              <a:spcBef>
                <a:spcPts val="613"/>
              </a:spcBef>
            </a:pPr>
            <a:r>
              <a:rPr dirty="0" smtClean="0"/>
              <a:t>Si es elegible para Medicare porque recibe un tratamiento de diálisis regular, tendrá derecho a Medicare normalmente a partir del cuarto mes de un tratamiento de diálisis regular. </a:t>
            </a:r>
            <a:r>
              <a:rPr dirty="0" err="1" smtClean="0"/>
              <a:t>Por</a:t>
            </a:r>
            <a:r>
              <a:rPr lang="en-US" dirty="0" smtClean="0"/>
              <a:t> </a:t>
            </a:r>
            <a:r>
              <a:rPr lang="en-US" dirty="0" err="1" smtClean="0"/>
              <a:t>tanto</a:t>
            </a:r>
            <a:r>
              <a:rPr dirty="0" smtClean="0"/>
              <a:t>, </a:t>
            </a:r>
            <a:r>
              <a:rPr dirty="0" smtClean="0"/>
              <a:t>en general Medicare no pagará nada durante los primeros 3 meses de un tratamiento de diálisis regular, a menos que ya tenga Medicare por su edad o por una incapacidad. Si cuenta con cobertura de un plan de salud grupal (GHP), este plan es generalmente el único pagador durante los primeros 3 meses de un tratamiento de diálisis regular.</a:t>
            </a:r>
          </a:p>
          <a:p>
            <a:pPr defTabSz="931377">
              <a:spcBef>
                <a:spcPts val="613"/>
              </a:spcBef>
              <a:defRPr/>
            </a:pPr>
            <a:r>
              <a:rPr dirty="0" smtClean="0"/>
              <a:t>Una vez que tenga cobertura de Medicare por ESRD:</a:t>
            </a:r>
          </a:p>
          <a:p>
            <a:pPr marL="171492" lvl="1" indent="-171492" defTabSz="931377">
              <a:spcBef>
                <a:spcPts val="613"/>
              </a:spcBef>
              <a:defRPr/>
            </a:pPr>
            <a:r>
              <a:rPr dirty="0" smtClean="0"/>
              <a:t>Hay un período durante el que el GHP será el pagador principal de sus facturas de atención médica, y Medicare el secundario. Este período se denomina período de coordinación de 30 meses. Sin embargo, algunos planes de Medicare patrocinados por empleadores serán los pagadores principales. Comuníquese con el administrador de beneficios de su plan para obtener más información.</a:t>
            </a:r>
          </a:p>
          <a:p>
            <a:pPr marL="171492" indent="-171492">
              <a:spcBef>
                <a:spcPts val="613"/>
              </a:spcBef>
              <a:buFont typeface="Wingdings" pitchFamily="2" charset="2"/>
              <a:buChar char="§"/>
              <a:defRPr/>
            </a:pPr>
            <a:r>
              <a:rPr dirty="0" smtClean="0"/>
              <a:t>Hay un período de coordinación de 30 meses separado cada vez que se inscribe en Medicare por ESRD. Por ejemplo, si recibe un trasplante de riñón que funciona durante 36 meses, su cobertura de Medicare terminará. Si luego de 36 meses se vuelve a inscribir en Medicare porque comienza con diálisis o recibe otro trasplante, su cobertura de Medicare empezará de nuevo inmediatamente. No habrá período de espera de 3 meses antes de que Medicare comience a pagar. Sin embargo, habrá un nuevo período de coordinación de 30 meses si tiene cobertura de un GHP.</a:t>
            </a:r>
          </a:p>
          <a:p>
            <a:pPr>
              <a:spcBef>
                <a:spcPts val="613"/>
              </a:spcBef>
            </a:pPr>
            <a:endParaRPr lang="es-US" dirty="0" smtClean="0"/>
          </a:p>
        </p:txBody>
      </p:sp>
      <p:sp>
        <p:nvSpPr>
          <p:cNvPr id="81924"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124967-619E-40C8-93E5-5B27148801B5}" type="slidenum">
              <a:rPr lang="en-US"/>
              <a:pPr fontAlgn="base">
                <a:spcBef>
                  <a:spcPct val="0"/>
                </a:spcBef>
                <a:spcAft>
                  <a:spcPct val="0"/>
                </a:spcAft>
                <a:defRPr/>
              </a:pPr>
              <a:t>12</a:t>
            </a:fld>
            <a:endParaRPr lang="es-US" dirty="0"/>
          </a:p>
        </p:txBody>
      </p:sp>
    </p:spTree>
    <p:extLst>
      <p:ext uri="{BB962C8B-B14F-4D97-AF65-F5344CB8AC3E}">
        <p14:creationId xmlns:p14="http://schemas.microsoft.com/office/powerpoint/2010/main" val="457020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82947" name="Rectangle 3"/>
          <p:cNvSpPr>
            <a:spLocks noGrp="1" noChangeArrowheads="1"/>
          </p:cNvSpPr>
          <p:nvPr>
            <p:ph type="body" idx="1"/>
          </p:nvPr>
        </p:nvSpPr>
        <p:spPr bwMode="auto">
          <a:xfrm>
            <a:off x="385846" y="4335791"/>
            <a:ext cx="6472475" cy="4805669"/>
          </a:xfrm>
          <a:noFill/>
        </p:spPr>
        <p:txBody>
          <a:bodyPr wrap="square" numCol="1" anchor="t" anchorCtr="0" compatLnSpc="1">
            <a:prstTxWarp prst="textNoShape">
              <a:avLst/>
            </a:prstTxWarp>
            <a:normAutofit lnSpcReduction="10000"/>
          </a:bodyPr>
          <a:lstStyle/>
          <a:p>
            <a:pPr>
              <a:spcBef>
                <a:spcPts val="623"/>
              </a:spcBef>
            </a:pPr>
            <a:r>
              <a:rPr lang="en-US" dirty="0" smtClean="0">
                <a:solidFill>
                  <a:srgbClr val="231F20"/>
                </a:solidFill>
              </a:rPr>
              <a:t>El período de coordinación de 30 meses empieza el primer mes en que puede obtener Medicare, incluso si aún no se registró.</a:t>
            </a:r>
          </a:p>
          <a:p>
            <a:pPr>
              <a:spcBef>
                <a:spcPts val="623"/>
              </a:spcBef>
            </a:pPr>
            <a:r>
              <a:rPr lang="en-US" b="1" dirty="0" smtClean="0">
                <a:solidFill>
                  <a:srgbClr val="231F20"/>
                </a:solidFill>
              </a:rPr>
              <a:t>Ejemplo: </a:t>
            </a:r>
            <a:r>
              <a:rPr lang="en-US" dirty="0" smtClean="0">
                <a:solidFill>
                  <a:srgbClr val="231F20"/>
                </a:solidFill>
              </a:rPr>
              <a:t>Empieza con diálisis en junio. El período de coordinación de 30 meses generalmente empieza el 1 de septiembre (el cuarto mes de diálisis, incluso si no tiene Medicare). Dígales a sus proveedores si tiene cobertura de un plan de salud grupal del empleador (EGHP) durante este período para que sus servicios se facturen correctamente. Luego del período de coordinación de 30 meses, Medicare es el pagador principal de todos los servicios cubiertos por Medicare. Su EGHP puede pagar los servicios que no cubre Medicare. Si tiene cobertura de un EGHP, puede que desee demorar la solicitud de Medicare. Estos son algunos aspectos a considerar:</a:t>
            </a:r>
          </a:p>
          <a:p>
            <a:pPr marL="178027" indent="-178027">
              <a:spcBef>
                <a:spcPts val="623"/>
              </a:spcBef>
              <a:buFont typeface="Wingdings" panose="05000000000000000000" pitchFamily="2" charset="2"/>
              <a:buChar char="§"/>
            </a:pPr>
            <a:r>
              <a:rPr lang="en-US" dirty="0" smtClean="0">
                <a:solidFill>
                  <a:srgbClr val="231F20"/>
                </a:solidFill>
              </a:rPr>
              <a:t>Si su EGHP paga todos sus costos de atención médica sin deducibles ni coseguro, puede que desee demorar la inscripción en Medicare hasta poco antes de que termine el período de coordinación de 30 meses para evitar un corte en la cobertura. Muchos EGHP cortan la cobertura primaria después del mes 30. Si su EGHP le exige pagar un deducible o coseguro, inscribirse en Medicare Parte A y Parte B podría cubrir esos costos.</a:t>
            </a:r>
          </a:p>
          <a:p>
            <a:pPr marL="178027" indent="-178027">
              <a:spcBef>
                <a:spcPts val="623"/>
              </a:spcBef>
              <a:buFont typeface="Wingdings" panose="05000000000000000000" pitchFamily="2" charset="2"/>
              <a:buChar char="§"/>
            </a:pPr>
            <a:r>
              <a:rPr lang="en-US" dirty="0" smtClean="0">
                <a:solidFill>
                  <a:srgbClr val="231F20"/>
                </a:solidFill>
              </a:rPr>
              <a:t>Si se inscribe en la Parte A, y demora la inscripción en la Parte B, no tendrá que pagar la prima de la Parte B durante este período. Sin embargo, tendrá que esperar al próximo Período de Inscripción General (del 1 de enero al 31 de marzo) para inscribirse (con cobertura vigente a partir del 1 de julio) y puede que deba pagar una prima más costosa.</a:t>
            </a:r>
          </a:p>
          <a:p>
            <a:pPr marL="178027" indent="-178027">
              <a:spcBef>
                <a:spcPts val="623"/>
              </a:spcBef>
              <a:buFont typeface="Wingdings" panose="05000000000000000000" pitchFamily="2" charset="2"/>
              <a:buChar char="§"/>
            </a:pPr>
            <a:r>
              <a:rPr lang="en-US" dirty="0" smtClean="0">
                <a:solidFill>
                  <a:srgbClr val="231F20"/>
                </a:solidFill>
              </a:rPr>
              <a:t>Si se inscribe en la Parte </a:t>
            </a:r>
            <a:r>
              <a:rPr lang="en-US" dirty="0" smtClean="0">
                <a:solidFill>
                  <a:srgbClr val="231F20"/>
                </a:solidFill>
              </a:rPr>
              <a:t>A </a:t>
            </a:r>
            <a:r>
              <a:rPr lang="en-US" dirty="0" smtClean="0">
                <a:solidFill>
                  <a:srgbClr val="231F20"/>
                </a:solidFill>
              </a:rPr>
              <a:t>y demora la inscripción en la Parte D (Cobertura de Medicamentos Recetados de Medicare), no tendrá que pagar la prima de la Parte D durante este período. Puede que tenga que esperar al próximo Período de Inscripción Abierta para inscribirse (del 15 de octubre al 7 de diciembre, con cobertura vigente a partir del 1 de enero) y es posible que deba pagar una prima más costosa sin cobertura de medicamentos acreditable (es decir, una cobertura de medicamentos que se espera que pague, en promedio, lo mismo que la cobertura de medicamentos recetados estándar de Medicare).</a:t>
            </a:r>
          </a:p>
        </p:txBody>
      </p:sp>
      <p:sp>
        <p:nvSpPr>
          <p:cNvPr id="8294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073FFC-CA35-40F9-A35A-24035F635BAC}" type="slidenum">
              <a:rPr lang="en-US"/>
              <a:pPr fontAlgn="base">
                <a:spcBef>
                  <a:spcPct val="0"/>
                </a:spcBef>
                <a:spcAft>
                  <a:spcPct val="0"/>
                </a:spcAft>
                <a:defRPr/>
              </a:pPr>
              <a:t>13</a:t>
            </a:fld>
            <a:endParaRPr lang="es-US" dirty="0"/>
          </a:p>
        </p:txBody>
      </p:sp>
    </p:spTree>
    <p:extLst>
      <p:ext uri="{BB962C8B-B14F-4D97-AF65-F5344CB8AC3E}">
        <p14:creationId xmlns:p14="http://schemas.microsoft.com/office/powerpoint/2010/main" val="3125289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01040" y="4516365"/>
            <a:ext cx="5608320" cy="4587039"/>
          </a:xfrm>
        </p:spPr>
        <p:txBody>
          <a:bodyPr>
            <a:normAutofit/>
          </a:bodyPr>
          <a:lstStyle/>
          <a:p>
            <a:pPr defTabSz="949478">
              <a:spcBef>
                <a:spcPts val="613"/>
              </a:spcBef>
              <a:defRPr/>
            </a:pPr>
            <a:r>
              <a:rPr lang="en-US" dirty="0">
                <a:solidFill>
                  <a:prstClr val="black"/>
                </a:solidFill>
              </a:rPr>
              <a:t>El tratamiento con medicamentos inmunosupresores sólo está cubierto por Medicare Parte B si usted tenía derecho a la Parte A al momento del trasplante de riñón, siempre y cuando </a:t>
            </a:r>
          </a:p>
          <a:p>
            <a:pPr marL="174708" indent="-174708" defTabSz="949478">
              <a:spcBef>
                <a:spcPts val="613"/>
              </a:spcBef>
              <a:buFont typeface="Wingdings" panose="05000000000000000000" pitchFamily="2" charset="2"/>
              <a:buChar char="§"/>
              <a:defRPr/>
            </a:pPr>
            <a:r>
              <a:rPr lang="en-US" dirty="0">
                <a:solidFill>
                  <a:prstClr val="black"/>
                </a:solidFill>
              </a:rPr>
              <a:t>el trasplante se haya realizado en un centro aprobado por Medicare; </a:t>
            </a:r>
          </a:p>
          <a:p>
            <a:pPr marL="174708" indent="-174708" defTabSz="949478">
              <a:spcBef>
                <a:spcPts val="613"/>
              </a:spcBef>
              <a:buFont typeface="Wingdings" panose="05000000000000000000" pitchFamily="2" charset="2"/>
              <a:buChar char="§"/>
              <a:defRPr/>
            </a:pPr>
            <a:r>
              <a:rPr lang="en-US" dirty="0">
                <a:solidFill>
                  <a:prstClr val="black"/>
                </a:solidFill>
              </a:rPr>
              <a:t>Medicare haya pagado el trasplante, o</a:t>
            </a:r>
          </a:p>
          <a:p>
            <a:pPr marL="174708" indent="-174708" defTabSz="949478">
              <a:spcBef>
                <a:spcPts val="613"/>
              </a:spcBef>
              <a:buFont typeface="Wingdings" panose="05000000000000000000" pitchFamily="2" charset="2"/>
              <a:buChar char="§"/>
              <a:defRPr/>
            </a:pPr>
            <a:r>
              <a:rPr lang="en-US" noProof="0" dirty="0" smtClean="0">
                <a:solidFill>
                  <a:prstClr val="black"/>
                </a:solidFill>
              </a:rPr>
              <a:t>M</a:t>
            </a:r>
            <a:r>
              <a:rPr lang="en-US" dirty="0">
                <a:solidFill>
                  <a:prstClr val="black"/>
                </a:solidFill>
              </a:rPr>
              <a:t>edicare no haya pagado pero haya sido el pagador secundario.</a:t>
            </a:r>
          </a:p>
          <a:p>
            <a:pPr defTabSz="949478">
              <a:spcBef>
                <a:spcPts val="613"/>
              </a:spcBef>
              <a:defRPr/>
            </a:pPr>
            <a:r>
              <a:rPr lang="en-US" dirty="0">
                <a:solidFill>
                  <a:prstClr val="black"/>
                </a:solidFill>
              </a:rPr>
              <a:t>El derecho a Medicare termina 36 meses luego de un trasplante de riñón exitoso si la ESRD es la única razón por la que tuvo derecho a Medicare, es decir, si la persona no tiene 65 años y no recibe beneficios por incapacidad del Seguro Social. Inscribirse en la Parte D (Cobertura de Medicamentos Recetados de Medicare) no modifica a este período.</a:t>
            </a:r>
          </a:p>
          <a:p>
            <a:pPr defTabSz="949478">
              <a:spcBef>
                <a:spcPts val="613"/>
              </a:spcBef>
              <a:defRPr/>
            </a:pPr>
            <a:r>
              <a:rPr lang="en-US" dirty="0">
                <a:solidFill>
                  <a:prstClr val="black"/>
                </a:solidFill>
              </a:rPr>
              <a:t>Si la Parte B cubre </a:t>
            </a:r>
            <a:r>
              <a:rPr lang="en-US" dirty="0" err="1">
                <a:solidFill>
                  <a:prstClr val="black"/>
                </a:solidFill>
              </a:rPr>
              <a:t>estos</a:t>
            </a:r>
            <a:r>
              <a:rPr lang="en-US" dirty="0">
                <a:solidFill>
                  <a:prstClr val="black"/>
                </a:solidFill>
              </a:rPr>
              <a:t> </a:t>
            </a:r>
            <a:r>
              <a:rPr lang="en-US" dirty="0" err="1" smtClean="0">
                <a:solidFill>
                  <a:prstClr val="black"/>
                </a:solidFill>
              </a:rPr>
              <a:t>medicamentos</a:t>
            </a:r>
            <a:r>
              <a:rPr lang="en-US" dirty="0" smtClean="0">
                <a:solidFill>
                  <a:prstClr val="black"/>
                </a:solidFill>
              </a:rPr>
              <a:t> </a:t>
            </a:r>
            <a:r>
              <a:rPr lang="en-US" dirty="0">
                <a:solidFill>
                  <a:prstClr val="black"/>
                </a:solidFill>
              </a:rPr>
              <a:t>y usted tiene un plan de la Parte D, los costos de coseguro de la Parte B no se contabilizan como parte de la cobertura para catástrofes de la Parte D (gastos de su propio bolsillo reales). </a:t>
            </a:r>
          </a:p>
          <a:p>
            <a:pPr defTabSz="949478">
              <a:spcBef>
                <a:spcPts val="613"/>
              </a:spcBef>
              <a:defRPr/>
            </a:pPr>
            <a:r>
              <a:rPr lang="en-US" dirty="0">
                <a:solidFill>
                  <a:prstClr val="black"/>
                </a:solidFill>
              </a:rPr>
              <a:t>Las personas que no reúnen los requisitos para obtener la cobertura de medicamentos inmunosupresores de la Parte B pueden obtenerla inscribiéndose en la Parte D. Sin embargo, la Parte D no cubrirá los medicamentos inmunosupresores que están cubiertos por la Parte B, si la tuviera. La Parte D podría ayudar a pagar medicamentos para pacientes ambulatorios necesarios para tratar otras afecciones médicas, como hipertensión, glucemia no controlada o colesterol alto.</a:t>
            </a:r>
          </a:p>
        </p:txBody>
      </p:sp>
      <p:sp>
        <p:nvSpPr>
          <p:cNvPr id="4" name="Slide Number Placeholder 3"/>
          <p:cNvSpPr>
            <a:spLocks noGrp="1"/>
          </p:cNvSpPr>
          <p:nvPr>
            <p:ph type="sldNum" sz="quarter" idx="10"/>
          </p:nvPr>
        </p:nvSpPr>
        <p:spPr/>
        <p:txBody>
          <a:bodyPr/>
          <a:lstStyle/>
          <a:p>
            <a:fld id="{666AA210-F09A-4D2C-988F-5E80B2706499}" type="slidenum">
              <a:rPr lang="en-US" smtClean="0"/>
              <a:pPr/>
              <a:t>14</a:t>
            </a:fld>
            <a:endParaRPr lang="es-US" dirty="0"/>
          </a:p>
        </p:txBody>
      </p:sp>
    </p:spTree>
    <p:extLst>
      <p:ext uri="{BB962C8B-B14F-4D97-AF65-F5344CB8AC3E}">
        <p14:creationId xmlns:p14="http://schemas.microsoft.com/office/powerpoint/2010/main" val="3807268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545254" y="4493260"/>
            <a:ext cx="6153573" cy="4253103"/>
          </a:xfrm>
        </p:spPr>
        <p:txBody>
          <a:bodyPr>
            <a:normAutofit lnSpcReduction="10000"/>
          </a:bodyPr>
          <a:lstStyle/>
          <a:p>
            <a:pPr>
              <a:spcBef>
                <a:spcPts val="602"/>
              </a:spcBef>
            </a:pPr>
            <a:r>
              <a:rPr dirty="0" smtClean="0"/>
              <a:t>La cobertura de Medicare normalmente empieza el primer día del cuarto mes de un tratamiento de diálisis regular. Este período inicial de 3 meses se denomina período de calificación.</a:t>
            </a:r>
          </a:p>
          <a:p>
            <a:pPr>
              <a:spcBef>
                <a:spcPts val="602"/>
              </a:spcBef>
            </a:pPr>
            <a:r>
              <a:rPr dirty="0" smtClean="0"/>
              <a:t>La cobertura puede empezar el primer mes de un tratamiento de diálisis regular si reúne todos estos requisitos:</a:t>
            </a:r>
          </a:p>
          <a:p>
            <a:pPr marL="174708" indent="-174708">
              <a:spcBef>
                <a:spcPts val="602"/>
              </a:spcBef>
              <a:buFont typeface="Wingdings" panose="05000000000000000000" pitchFamily="2" charset="2"/>
              <a:buChar char="§"/>
            </a:pPr>
            <a:r>
              <a:rPr dirty="0" smtClean="0"/>
              <a:t>Participa en un programa de capacitación sobre diálisis en el hogar ofrecido por un centro de capacitación aprobado por Medicare durante los primeros 3 meses del tratamiento de diálisis regular.</a:t>
            </a:r>
          </a:p>
          <a:p>
            <a:pPr marL="174708" indent="-174708">
              <a:spcBef>
                <a:spcPts val="602"/>
              </a:spcBef>
              <a:buFont typeface="Wingdings" panose="05000000000000000000" pitchFamily="2" charset="2"/>
              <a:buChar char="§"/>
            </a:pPr>
            <a:r>
              <a:rPr dirty="0" smtClean="0"/>
              <a:t> Su médico espera que usted termine la capacitación y </a:t>
            </a:r>
            <a:r>
              <a:rPr lang="en-US" dirty="0" err="1" smtClean="0"/>
              <a:t>pueda</a:t>
            </a:r>
            <a:r>
              <a:rPr lang="en-US" dirty="0" smtClean="0"/>
              <a:t> </a:t>
            </a:r>
            <a:r>
              <a:rPr dirty="0" err="1" smtClean="0"/>
              <a:t>administrarse</a:t>
            </a:r>
            <a:r>
              <a:rPr dirty="0" smtClean="0"/>
              <a:t> </a:t>
            </a:r>
            <a:r>
              <a:rPr dirty="0" smtClean="0"/>
              <a:t>el tratamiento de diálisis.</a:t>
            </a:r>
          </a:p>
          <a:p>
            <a:pPr>
              <a:spcBef>
                <a:spcPts val="602"/>
              </a:spcBef>
            </a:pPr>
            <a:r>
              <a:rPr dirty="0" smtClean="0"/>
              <a:t>La cobertura de Medicare empieza el mes en que recibe el trasplante de </a:t>
            </a:r>
            <a:r>
              <a:rPr dirty="0" err="1" smtClean="0"/>
              <a:t>riñón</a:t>
            </a:r>
            <a:r>
              <a:rPr dirty="0" smtClean="0"/>
              <a:t> </a:t>
            </a:r>
            <a:r>
              <a:rPr dirty="0" smtClean="0"/>
              <a:t>o el mes en que es ingresado a un hospital aprobado para someterse a un trasplante o a procedimientos previos al trasplante, siempre y cuando el trasplante se realice ese mes o dentro de los 2 próximos meses. </a:t>
            </a:r>
          </a:p>
          <a:p>
            <a:pPr>
              <a:spcBef>
                <a:spcPts val="602"/>
              </a:spcBef>
            </a:pPr>
            <a:r>
              <a:rPr dirty="0" smtClean="0"/>
              <a:t>La cobertura de Medicare puede empezar 2 meses antes del mes del trasplante si este se demora más de 2 meses luego de haber sido ingresado al hospital para recibir el trasplante </a:t>
            </a:r>
            <a:r>
              <a:rPr lang="en-US" b="1" dirty="0" smtClean="0"/>
              <a:t>o</a:t>
            </a:r>
            <a:r>
              <a:rPr dirty="0" smtClean="0"/>
              <a:t> servicios de atención médica </a:t>
            </a:r>
            <a:r>
              <a:rPr dirty="0" err="1" smtClean="0"/>
              <a:t>necesarios</a:t>
            </a:r>
            <a:r>
              <a:rPr dirty="0" smtClean="0"/>
              <a:t> </a:t>
            </a:r>
            <a:r>
              <a:rPr dirty="0" smtClean="0"/>
              <a:t>antes </a:t>
            </a:r>
            <a:r>
              <a:rPr dirty="0" smtClean="0"/>
              <a:t>del trasplante.</a:t>
            </a:r>
            <a:endParaRPr lang="es-US" dirty="0"/>
          </a:p>
          <a:p>
            <a:pPr>
              <a:spcBef>
                <a:spcPts val="602"/>
              </a:spcBef>
            </a:pPr>
            <a:r>
              <a:rPr lang="en-US" b="1" dirty="0" smtClean="0"/>
              <a:t>NOTA: </a:t>
            </a:r>
            <a:r>
              <a:rPr dirty="0" smtClean="0"/>
              <a:t>Si se inscribe en Medicare por ESRD y </a:t>
            </a:r>
            <a:r>
              <a:rPr dirty="0" err="1" smtClean="0"/>
              <a:t>está</a:t>
            </a:r>
            <a:r>
              <a:rPr dirty="0" smtClean="0"/>
              <a:t> </a:t>
            </a:r>
            <a:r>
              <a:rPr dirty="0" err="1" smtClean="0"/>
              <a:t>r</a:t>
            </a:r>
            <a:r>
              <a:rPr lang="en-US" dirty="0" err="1" smtClean="0"/>
              <a:t>ecibiend</a:t>
            </a:r>
            <a:r>
              <a:rPr lang="en-US" dirty="0" err="1"/>
              <a:t>o</a:t>
            </a:r>
            <a:r>
              <a:rPr dirty="0" smtClean="0"/>
              <a:t> </a:t>
            </a:r>
            <a:r>
              <a:rPr dirty="0" smtClean="0"/>
              <a:t>diálisis, la cobertura de Medicare normalmente empieza el primer día del cuarto mes del tratamiento de diálisis. Este período de espera comenzará aunque no se haya registrado en Medicare. Por ejemplo, si no se registra hasta luego de haber reunido todos los requisitos, su cobertura puede empezar hasta 12 meses antes del mes en que envió la solicitud.</a:t>
            </a:r>
          </a:p>
        </p:txBody>
      </p:sp>
      <p:sp>
        <p:nvSpPr>
          <p:cNvPr id="4" name="Slide Number Placeholder 3"/>
          <p:cNvSpPr>
            <a:spLocks noGrp="1"/>
          </p:cNvSpPr>
          <p:nvPr>
            <p:ph type="sldNum" sz="quarter" idx="10"/>
          </p:nvPr>
        </p:nvSpPr>
        <p:spPr/>
        <p:txBody>
          <a:bodyPr/>
          <a:lstStyle/>
          <a:p>
            <a:fld id="{666AA210-F09A-4D2C-988F-5E80B2706499}" type="slidenum">
              <a:rPr lang="en-US" smtClean="0"/>
              <a:pPr/>
              <a:t>15</a:t>
            </a:fld>
            <a:endParaRPr lang="es-US" dirty="0"/>
          </a:p>
        </p:txBody>
      </p:sp>
    </p:spTree>
    <p:extLst>
      <p:ext uri="{BB962C8B-B14F-4D97-AF65-F5344CB8AC3E}">
        <p14:creationId xmlns:p14="http://schemas.microsoft.com/office/powerpoint/2010/main" val="2681614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bwMode="auto">
          <a:xfrm>
            <a:off x="1144588" y="708025"/>
            <a:ext cx="4725987" cy="3544888"/>
          </a:xfrm>
          <a:noFill/>
          <a:ln>
            <a:solidFill>
              <a:srgbClr val="000000"/>
            </a:solidFill>
            <a:miter lim="800000"/>
            <a:headEnd/>
            <a:tailEnd/>
          </a:ln>
        </p:spPr>
      </p:sp>
      <p:sp>
        <p:nvSpPr>
          <p:cNvPr id="73731" name="Rectangle 3"/>
          <p:cNvSpPr>
            <a:spLocks noGrp="1" noChangeArrowheads="1"/>
          </p:cNvSpPr>
          <p:nvPr>
            <p:ph type="body" idx="1"/>
          </p:nvPr>
        </p:nvSpPr>
        <p:spPr bwMode="auto">
          <a:xfrm>
            <a:off x="775754" y="4491744"/>
            <a:ext cx="5732949" cy="4366655"/>
          </a:xfrm>
        </p:spPr>
        <p:txBody>
          <a:bodyPr wrap="square" numCol="1" anchor="t" anchorCtr="0" compatLnSpc="1">
            <a:prstTxWarp prst="textNoShape">
              <a:avLst/>
            </a:prstTxWarp>
            <a:normAutofit/>
          </a:bodyPr>
          <a:lstStyle/>
          <a:p>
            <a:pPr>
              <a:spcBef>
                <a:spcPts val="613"/>
              </a:spcBef>
              <a:defRPr/>
            </a:pPr>
            <a:r>
              <a:rPr dirty="0" smtClean="0"/>
              <a:t>Si es elegible para la cobertura de Medicare solo por ESRD, su cobertura de Medicare terminará</a:t>
            </a:r>
            <a:endParaRPr lang="es-US" b="1" dirty="0" smtClean="0"/>
          </a:p>
          <a:p>
            <a:pPr marL="187123" lvl="1" indent="-187123">
              <a:spcBef>
                <a:spcPts val="613"/>
              </a:spcBef>
              <a:defRPr/>
            </a:pPr>
            <a:r>
              <a:rPr dirty="0" smtClean="0"/>
              <a:t>12 meses después del mes en que suspendió el tratamiento de diálisis, </a:t>
            </a:r>
            <a:r>
              <a:rPr lang="en-US" sz="2200" b="1" kern="1200" spc="0" dirty="0" smtClean="0">
                <a:solidFill>
                  <a:schemeClr val="dk1"/>
                </a:solidFill>
                <a:latin typeface="+mn-lt"/>
              </a:rPr>
              <a:t>o</a:t>
            </a:r>
            <a:r>
              <a:rPr lang="en-US" b="1" dirty="0" smtClean="0"/>
              <a:t> </a:t>
            </a:r>
          </a:p>
          <a:p>
            <a:pPr marL="187123" lvl="1" indent="-187123">
              <a:spcBef>
                <a:spcPts val="613"/>
              </a:spcBef>
              <a:defRPr/>
            </a:pPr>
            <a:r>
              <a:rPr dirty="0" smtClean="0"/>
              <a:t>36 meses luego del mes en que recibió el trasplante de riñón. </a:t>
            </a:r>
            <a:endParaRPr lang="es-US" dirty="0" smtClean="0"/>
          </a:p>
          <a:p>
            <a:pPr indent="-229708">
              <a:spcBef>
                <a:spcPts val="613"/>
              </a:spcBef>
              <a:defRPr/>
            </a:pPr>
            <a:r>
              <a:rPr dirty="0" smtClean="0"/>
              <a:t>La cobertura de Medicare </a:t>
            </a:r>
            <a:r>
              <a:rPr lang="en-US" i="1" dirty="0" smtClean="0"/>
              <a:t>continuará</a:t>
            </a:r>
            <a:r>
              <a:rPr dirty="0" smtClean="0"/>
              <a:t> sin interrupción si </a:t>
            </a:r>
          </a:p>
          <a:p>
            <a:pPr marL="187123" indent="-187123">
              <a:spcBef>
                <a:spcPts val="613"/>
              </a:spcBef>
              <a:buFont typeface="Wingdings" pitchFamily="2" charset="2"/>
              <a:buChar char="§"/>
              <a:defRPr/>
            </a:pPr>
            <a:r>
              <a:rPr lang="en-US" dirty="0" err="1" smtClean="0"/>
              <a:t>Comienza</a:t>
            </a:r>
            <a:r>
              <a:rPr lang="en-US" dirty="0" smtClean="0"/>
              <a:t> </a:t>
            </a:r>
            <a:r>
              <a:rPr dirty="0" smtClean="0"/>
              <a:t>un </a:t>
            </a:r>
            <a:r>
              <a:rPr dirty="0" smtClean="0"/>
              <a:t>tratamiento de diálisis regular o recibe un trasplante de riñón en un plazo de 12 meses después de haber suspendido el tratamiento de diálisis regular, </a:t>
            </a:r>
            <a:r>
              <a:rPr lang="en-US" sz="2200" b="1" kern="1200" spc="0" dirty="0" smtClean="0">
                <a:solidFill>
                  <a:schemeClr val="dk1"/>
                </a:solidFill>
                <a:latin typeface="+mn-lt"/>
              </a:rPr>
              <a:t>o</a:t>
            </a:r>
            <a:r>
              <a:rPr dirty="0" smtClean="0"/>
              <a:t> </a:t>
            </a:r>
          </a:p>
          <a:p>
            <a:pPr marL="187123" indent="-187123">
              <a:spcBef>
                <a:spcPts val="613"/>
              </a:spcBef>
              <a:buFont typeface="Wingdings" pitchFamily="2" charset="2"/>
              <a:buChar char="§"/>
              <a:defRPr/>
            </a:pPr>
            <a:r>
              <a:rPr dirty="0" smtClean="0"/>
              <a:t>si empieza un tratamiento de diálisis regular o recibe otro trasplante de riñón antes de que termine el período de 36 meses posterior al trasplante.</a:t>
            </a:r>
            <a:endParaRPr lang="es-US" dirty="0" smtClean="0"/>
          </a:p>
          <a:p>
            <a:pPr marL="112248" indent="-112248">
              <a:spcBef>
                <a:spcPts val="613"/>
              </a:spcBef>
              <a:defRPr/>
            </a:pPr>
            <a:r>
              <a:rPr dirty="0" smtClean="0"/>
              <a:t>La cobertura de Medicare </a:t>
            </a:r>
            <a:r>
              <a:rPr lang="en-US" i="1" dirty="0" smtClean="0"/>
              <a:t>volverá a empezar</a:t>
            </a:r>
            <a:r>
              <a:rPr dirty="0" smtClean="0"/>
              <a:t> sin período de espera si</a:t>
            </a:r>
          </a:p>
          <a:p>
            <a:pPr marL="187123" indent="-187123">
              <a:spcBef>
                <a:spcPts val="613"/>
              </a:spcBef>
              <a:buFont typeface="Wingdings" pitchFamily="2" charset="2"/>
              <a:buChar char="§"/>
              <a:defRPr/>
            </a:pPr>
            <a:r>
              <a:rPr dirty="0" smtClean="0"/>
              <a:t>vuelve a empezar un tratamiento de diálisis regular o recibe un trasplante de riñón más de 12 meses después de haber suspendido el tratamiento de diálisis regular, </a:t>
            </a:r>
            <a:r>
              <a:rPr lang="en-US" sz="2200" b="1" kern="1200" spc="0" dirty="0" smtClean="0">
                <a:solidFill>
                  <a:schemeClr val="dk1"/>
                </a:solidFill>
                <a:latin typeface="+mn-lt"/>
              </a:rPr>
              <a:t>o</a:t>
            </a:r>
            <a:r>
              <a:rPr lang="en-US" b="1" dirty="0" smtClean="0"/>
              <a:t> </a:t>
            </a:r>
          </a:p>
          <a:p>
            <a:pPr marL="187123" indent="-187123">
              <a:spcBef>
                <a:spcPts val="613"/>
              </a:spcBef>
              <a:buFont typeface="Wingdings" pitchFamily="2" charset="2"/>
              <a:buChar char="§"/>
              <a:defRPr/>
            </a:pPr>
            <a:r>
              <a:rPr dirty="0" smtClean="0"/>
              <a:t>si empieza un tratamiento de diálisis regular o recibe otro trasplante de riñón más de 36 meses después del mes del trasplante de riñón.</a:t>
            </a:r>
            <a:endParaRPr lang="es-US" dirty="0" smtClean="0"/>
          </a:p>
          <a:p>
            <a:pPr>
              <a:spcBef>
                <a:spcPts val="602"/>
              </a:spcBef>
              <a:defRPr/>
            </a:pPr>
            <a:r>
              <a:rPr lang="en-US" b="1" dirty="0" smtClean="0"/>
              <a:t>NOTA:</a:t>
            </a:r>
            <a:r>
              <a:rPr dirty="0" smtClean="0"/>
              <a:t> </a:t>
            </a:r>
            <a:r>
              <a:rPr lang="es-ES" dirty="0"/>
              <a:t>Es importante considerar que para que se reanude la cobertura, debe presentar una nueva solicitud para este nuevo período de derecho a Medicare (consulte el proceso en la diapositiva 11).</a:t>
            </a:r>
            <a:endParaRPr lang="es-ES" b="1" dirty="0"/>
          </a:p>
          <a:p>
            <a:pPr>
              <a:spcBef>
                <a:spcPts val="613"/>
              </a:spcBef>
              <a:defRPr/>
            </a:pPr>
            <a:endParaRPr lang="es-US" dirty="0" smtClean="0"/>
          </a:p>
        </p:txBody>
      </p:sp>
      <p:sp>
        <p:nvSpPr>
          <p:cNvPr id="74756"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9A77E3-077B-45DE-930D-832A828A13E7}" type="slidenum">
              <a:rPr lang="en-US"/>
              <a:pPr fontAlgn="base">
                <a:spcBef>
                  <a:spcPct val="0"/>
                </a:spcBef>
                <a:spcAft>
                  <a:spcPct val="0"/>
                </a:spcAft>
                <a:defRPr/>
              </a:pPr>
              <a:t>16</a:t>
            </a:fld>
            <a:endParaRPr lang="es-US" dirty="0"/>
          </a:p>
        </p:txBody>
      </p:sp>
    </p:spTree>
    <p:extLst>
      <p:ext uri="{BB962C8B-B14F-4D97-AF65-F5344CB8AC3E}">
        <p14:creationId xmlns:p14="http://schemas.microsoft.com/office/powerpoint/2010/main" val="35660213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32949" cy="4253103"/>
          </a:xfrm>
        </p:spPr>
        <p:txBody>
          <a:bodyPr>
            <a:normAutofit/>
          </a:bodyPr>
          <a:lstStyle/>
          <a:p>
            <a:r>
              <a:rPr dirty="0" smtClean="0"/>
              <a:t>Compruebe su conocimiento: Pregunta 2</a:t>
            </a:r>
            <a:endParaRPr lang="es-US" dirty="0" smtClean="0"/>
          </a:p>
          <a:p>
            <a:r>
              <a:rPr dirty="0" smtClean="0"/>
              <a:t>Para aquellos con Medicare por ESRD y un plan de salud grupal (GHP), ¿el GHP debe ser el pagador principal durante cuántos meses?</a:t>
            </a:r>
          </a:p>
          <a:p>
            <a:pPr>
              <a:spcBef>
                <a:spcPts val="602"/>
              </a:spcBef>
              <a:buAutoNum type="alphaLcPeriod"/>
            </a:pPr>
            <a:r>
              <a:rPr dirty="0" smtClean="0"/>
              <a:t> 20</a:t>
            </a:r>
          </a:p>
          <a:p>
            <a:pPr>
              <a:spcBef>
                <a:spcPts val="602"/>
              </a:spcBef>
              <a:buAutoNum type="alphaLcPeriod"/>
            </a:pPr>
            <a:r>
              <a:rPr dirty="0" smtClean="0"/>
              <a:t> 30</a:t>
            </a:r>
          </a:p>
          <a:p>
            <a:pPr>
              <a:spcBef>
                <a:spcPts val="602"/>
              </a:spcBef>
              <a:buAutoNum type="alphaLcPeriod"/>
            </a:pPr>
            <a:r>
              <a:rPr dirty="0" smtClean="0"/>
              <a:t> 36</a:t>
            </a:r>
          </a:p>
          <a:p>
            <a:pPr>
              <a:spcBef>
                <a:spcPts val="602"/>
              </a:spcBef>
              <a:buAutoNum type="alphaLcPeriod"/>
            </a:pPr>
            <a:r>
              <a:rPr dirty="0" smtClean="0"/>
              <a:t> 60</a:t>
            </a:r>
          </a:p>
          <a:p>
            <a:pPr defTabSz="918153">
              <a:spcBef>
                <a:spcPts val="602"/>
              </a:spcBef>
              <a:defRPr/>
            </a:pPr>
            <a:r>
              <a:rPr lang="en-US" b="1" dirty="0" smtClean="0"/>
              <a:t>Respuesta: b. </a:t>
            </a:r>
            <a:r>
              <a:rPr dirty="0" smtClean="0"/>
              <a:t>30 meses</a:t>
            </a:r>
          </a:p>
          <a:p>
            <a:pPr>
              <a:defRPr/>
            </a:pPr>
            <a:r>
              <a:rPr dirty="0" smtClean="0"/>
              <a:t>En general, Medicare es el pagador secundario de los beneficios durante los primeros 30 meses de elegibilidad para Medicare (conocido como el período de coordinación de 30 meses) de las personas con ESRD que tienen cobertura del GHP de un empleador o sindicato.  </a:t>
            </a:r>
            <a:endParaRPr lang="es-US" u="none" dirty="0"/>
          </a:p>
        </p:txBody>
      </p:sp>
      <p:sp>
        <p:nvSpPr>
          <p:cNvPr id="4" name="Slide Number Placeholder 3"/>
          <p:cNvSpPr>
            <a:spLocks noGrp="1"/>
          </p:cNvSpPr>
          <p:nvPr>
            <p:ph type="sldNum" sz="quarter" idx="10"/>
          </p:nvPr>
        </p:nvSpPr>
        <p:spPr/>
        <p:txBody>
          <a:bodyPr/>
          <a:lstStyle/>
          <a:p>
            <a:fld id="{666AA210-F09A-4D2C-988F-5E80B2706499}" type="slidenum">
              <a:rPr lang="en-US" smtClean="0">
                <a:solidFill>
                  <a:prstClr val="black"/>
                </a:solidFill>
              </a:rPr>
              <a:pPr/>
              <a:t>17</a:t>
            </a:fld>
            <a:endParaRPr lang="es-US" dirty="0">
              <a:solidFill>
                <a:prstClr val="black"/>
              </a:solidFill>
            </a:endParaRPr>
          </a:p>
        </p:txBody>
      </p:sp>
    </p:spTree>
    <p:extLst>
      <p:ext uri="{BB962C8B-B14F-4D97-AF65-F5344CB8AC3E}">
        <p14:creationId xmlns:p14="http://schemas.microsoft.com/office/powerpoint/2010/main" val="371113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32949" cy="4253103"/>
          </a:xfrm>
        </p:spPr>
        <p:txBody>
          <a:bodyPr>
            <a:normAutofit/>
          </a:bodyPr>
          <a:lstStyle/>
          <a:p>
            <a:pPr indent="-224500">
              <a:spcBef>
                <a:spcPts val="613"/>
              </a:spcBef>
              <a:defRPr/>
            </a:pPr>
            <a:r>
              <a:rPr dirty="0" smtClean="0"/>
              <a:t>Compruebe su conocimiento: Pregunta 3</a:t>
            </a:r>
          </a:p>
          <a:p>
            <a:pPr indent="-224500">
              <a:spcBef>
                <a:spcPts val="613"/>
              </a:spcBef>
              <a:defRPr/>
            </a:pPr>
            <a:r>
              <a:rPr dirty="0" smtClean="0"/>
              <a:t>Si recibe tratamiento de diálisis regular en un centro aprobado por Medicare, ¿cuándo empezará la cobertura de Medicare por ESRD? </a:t>
            </a:r>
            <a:endParaRPr lang="es-US" dirty="0">
              <a:cs typeface="Arial" charset="0"/>
            </a:endParaRPr>
          </a:p>
          <a:p>
            <a:pPr marL="8443" indent="-232943" defTabSz="931774">
              <a:spcBef>
                <a:spcPts val="613"/>
              </a:spcBef>
              <a:buFontTx/>
              <a:buAutoNum type="alphaLcPeriod"/>
              <a:defRPr/>
            </a:pPr>
            <a:r>
              <a:rPr dirty="0" smtClean="0"/>
              <a:t>El primer día del mes siguiente</a:t>
            </a:r>
          </a:p>
          <a:p>
            <a:pPr marL="8443" marR="0" indent="-232943" algn="l" defTabSz="931774" rtl="0" eaLnBrk="1" fontAlgn="auto" latinLnBrk="0" hangingPunct="1">
              <a:lnSpc>
                <a:spcPct val="100000"/>
              </a:lnSpc>
              <a:spcBef>
                <a:spcPts val="613"/>
              </a:spcBef>
              <a:spcAft>
                <a:spcPts val="0"/>
              </a:spcAft>
              <a:buClrTx/>
              <a:buSzTx/>
              <a:buFontTx/>
              <a:buAutoNum type="alphaLcPeriod"/>
              <a:tabLst/>
              <a:defRPr/>
            </a:pPr>
            <a:r>
              <a:rPr dirty="0" smtClean="0"/>
              <a:t>El primer día del cuarto mes de diálisis</a:t>
            </a:r>
          </a:p>
          <a:p>
            <a:pPr marL="8443" indent="-232943" defTabSz="931774">
              <a:spcBef>
                <a:spcPts val="613"/>
              </a:spcBef>
              <a:buFontTx/>
              <a:buAutoNum type="alphaLcPeriod"/>
              <a:defRPr/>
            </a:pPr>
            <a:r>
              <a:rPr dirty="0" smtClean="0"/>
              <a:t>60 días luego de haber comenzado el tratamiento de diálisis</a:t>
            </a:r>
          </a:p>
          <a:p>
            <a:pPr marL="8443" indent="-232943" defTabSz="931774">
              <a:spcBef>
                <a:spcPts val="613"/>
              </a:spcBef>
              <a:buFontTx/>
              <a:buAutoNum type="alphaLcPeriod"/>
              <a:defRPr/>
            </a:pPr>
            <a:r>
              <a:rPr dirty="0" smtClean="0"/>
              <a:t>30 días luego de haber comenzado el tratamiento de diálisis</a:t>
            </a:r>
          </a:p>
          <a:p>
            <a:pPr>
              <a:spcBef>
                <a:spcPts val="613"/>
              </a:spcBef>
              <a:defRPr/>
            </a:pPr>
            <a:r>
              <a:rPr lang="en-US" b="1" dirty="0" smtClean="0"/>
              <a:t>RESPUESTA: b. </a:t>
            </a:r>
            <a:r>
              <a:rPr dirty="0" smtClean="0"/>
              <a:t>El primer día del cuarto mes de diálisis</a:t>
            </a:r>
          </a:p>
          <a:p>
            <a:pPr marL="0" lvl="1" indent="0">
              <a:spcBef>
                <a:spcPts val="613"/>
              </a:spcBef>
              <a:buNone/>
            </a:pPr>
            <a:r>
              <a:rPr dirty="0" smtClean="0"/>
              <a:t>La cobertura de Medicare empezará el primer día del cuarto mes de un tratamiento de diálisis regular (consulte la diapositiva 15).</a:t>
            </a:r>
            <a:endParaRPr lang="es-US" dirty="0"/>
          </a:p>
        </p:txBody>
      </p:sp>
      <p:sp>
        <p:nvSpPr>
          <p:cNvPr id="4" name="Slide Number Placeholder 3"/>
          <p:cNvSpPr>
            <a:spLocks noGrp="1"/>
          </p:cNvSpPr>
          <p:nvPr>
            <p:ph type="sldNum" sz="quarter" idx="10"/>
          </p:nvPr>
        </p:nvSpPr>
        <p:spPr/>
        <p:txBody>
          <a:bodyPr/>
          <a:lstStyle/>
          <a:p>
            <a:fld id="{666AA210-F09A-4D2C-988F-5E80B2706499}" type="slidenum">
              <a:rPr lang="en-US" smtClean="0">
                <a:solidFill>
                  <a:prstClr val="black"/>
                </a:solidFill>
              </a:rPr>
              <a:pPr/>
              <a:t>18</a:t>
            </a:fld>
            <a:endParaRPr lang="es-US" dirty="0">
              <a:solidFill>
                <a:prstClr val="black"/>
              </a:solidFill>
            </a:endParaRPr>
          </a:p>
        </p:txBody>
      </p:sp>
    </p:spTree>
    <p:extLst>
      <p:ext uri="{BB962C8B-B14F-4D97-AF65-F5344CB8AC3E}">
        <p14:creationId xmlns:p14="http://schemas.microsoft.com/office/powerpoint/2010/main" val="371113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32949" cy="4253103"/>
          </a:xfrm>
        </p:spPr>
        <p:txBody>
          <a:bodyPr/>
          <a:lstStyle/>
          <a:p>
            <a:pPr>
              <a:spcBef>
                <a:spcPts val="623"/>
              </a:spcBef>
            </a:pPr>
            <a:r>
              <a:rPr dirty="0" smtClean="0"/>
              <a:t>La lección 3 brinda información sobre los siguientes servicios cubiertos por Medicare para personas con ESRD:</a:t>
            </a:r>
            <a:endParaRPr lang="es-US" baseline="0" dirty="0" smtClean="0"/>
          </a:p>
          <a:p>
            <a:pPr marL="171492" indent="-171492">
              <a:spcBef>
                <a:spcPts val="623"/>
              </a:spcBef>
              <a:buFont typeface="Wingdings" pitchFamily="2" charset="2"/>
              <a:buChar char="§"/>
              <a:defRPr/>
            </a:pPr>
            <a:r>
              <a:rPr dirty="0" smtClean="0"/>
              <a:t>Servicios de diálisis</a:t>
            </a:r>
          </a:p>
          <a:p>
            <a:pPr marL="171492" indent="-171492">
              <a:spcBef>
                <a:spcPts val="623"/>
              </a:spcBef>
              <a:buFont typeface="Wingdings" pitchFamily="2" charset="2"/>
              <a:buChar char="§"/>
              <a:defRPr/>
            </a:pPr>
            <a:r>
              <a:rPr dirty="0" smtClean="0"/>
              <a:t>Capacitación sobre diálisis en el hogar</a:t>
            </a:r>
          </a:p>
          <a:p>
            <a:pPr marL="171492" indent="-171492">
              <a:spcBef>
                <a:spcPts val="623"/>
              </a:spcBef>
              <a:buFont typeface="Wingdings" pitchFamily="2" charset="2"/>
              <a:buChar char="§"/>
              <a:defRPr/>
            </a:pPr>
            <a:r>
              <a:rPr dirty="0" smtClean="0"/>
              <a:t>Cobertura de trasplante</a:t>
            </a:r>
          </a:p>
          <a:p>
            <a:pPr>
              <a:spcBef>
                <a:spcPts val="590"/>
              </a:spcBef>
            </a:pPr>
            <a:endParaRPr lang="es-US" dirty="0" smtClean="0"/>
          </a:p>
        </p:txBody>
      </p:sp>
      <p:sp>
        <p:nvSpPr>
          <p:cNvPr id="4" name="Slide Number Placeholder 3"/>
          <p:cNvSpPr>
            <a:spLocks noGrp="1"/>
          </p:cNvSpPr>
          <p:nvPr>
            <p:ph type="sldNum" sz="quarter" idx="10"/>
          </p:nvPr>
        </p:nvSpPr>
        <p:spPr/>
        <p:txBody>
          <a:bodyPr/>
          <a:lstStyle/>
          <a:p>
            <a:fld id="{666AA210-F09A-4D2C-988F-5E80B2706499}" type="slidenum">
              <a:rPr lang="en-US" smtClean="0"/>
              <a:pPr/>
              <a:t>19</a:t>
            </a:fld>
            <a:endParaRPr lang="es-US" dirty="0"/>
          </a:p>
        </p:txBody>
      </p:sp>
    </p:spTree>
    <p:extLst>
      <p:ext uri="{BB962C8B-B14F-4D97-AF65-F5344CB8AC3E}">
        <p14:creationId xmlns:p14="http://schemas.microsoft.com/office/powerpoint/2010/main" val="371113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6586" y="1169424"/>
            <a:ext cx="4181475" cy="3136900"/>
          </a:xfrm>
        </p:spPr>
      </p:sp>
      <p:sp>
        <p:nvSpPr>
          <p:cNvPr id="3" name="Notes Placeholder 2"/>
          <p:cNvSpPr>
            <a:spLocks noGrp="1"/>
          </p:cNvSpPr>
          <p:nvPr>
            <p:ph type="body" idx="1"/>
          </p:nvPr>
        </p:nvSpPr>
        <p:spPr>
          <a:xfrm>
            <a:off x="701040" y="4516365"/>
            <a:ext cx="5608320" cy="4587039"/>
          </a:xfrm>
        </p:spPr>
        <p:txBody>
          <a:bodyPr/>
          <a:lstStyle/>
          <a:p>
            <a:pPr>
              <a:spcBef>
                <a:spcPts val="613"/>
              </a:spcBef>
              <a:defRPr/>
            </a:pPr>
            <a:r>
              <a:rPr dirty="0" smtClean="0"/>
              <a:t>Esta sesión debería ayudarlo a: </a:t>
            </a:r>
          </a:p>
          <a:p>
            <a:pPr marL="175425" indent="-175425">
              <a:spcBef>
                <a:spcPts val="613"/>
              </a:spcBef>
              <a:buFont typeface="Wingdings" panose="05000000000000000000" pitchFamily="2" charset="2"/>
              <a:buChar char="§"/>
              <a:defRPr/>
            </a:pPr>
            <a:r>
              <a:rPr dirty="0" smtClean="0"/>
              <a:t>definir qué es la enfermedad renal en etapa final (ESRD);</a:t>
            </a:r>
            <a:endParaRPr lang="es-US" dirty="0"/>
          </a:p>
          <a:p>
            <a:pPr marL="175425" indent="-175425">
              <a:spcBef>
                <a:spcPts val="613"/>
              </a:spcBef>
              <a:buFont typeface="Wingdings" panose="05000000000000000000" pitchFamily="2" charset="2"/>
              <a:buChar char="§"/>
              <a:defRPr/>
            </a:pPr>
            <a:r>
              <a:rPr dirty="0" smtClean="0"/>
              <a:t>explicar las normas de elegibilidad e inscripción de Medicare;</a:t>
            </a:r>
          </a:p>
          <a:p>
            <a:pPr marL="175425" indent="-175425">
              <a:spcBef>
                <a:spcPts val="613"/>
              </a:spcBef>
              <a:buFont typeface="Wingdings" panose="05000000000000000000" pitchFamily="2" charset="2"/>
              <a:buChar char="§"/>
              <a:defRPr/>
            </a:pPr>
            <a:r>
              <a:rPr dirty="0" smtClean="0"/>
              <a:t>determinar qué cubre Medicare;</a:t>
            </a:r>
          </a:p>
          <a:p>
            <a:pPr marL="175425" indent="-175425">
              <a:spcBef>
                <a:spcPts val="613"/>
              </a:spcBef>
              <a:buFont typeface="Wingdings" panose="05000000000000000000" pitchFamily="2" charset="2"/>
              <a:buChar char="§"/>
              <a:defRPr/>
            </a:pPr>
            <a:r>
              <a:rPr dirty="0" smtClean="0"/>
              <a:t>identificar opciones de planes de salud para personas con ESRD.</a:t>
            </a:r>
          </a:p>
          <a:p>
            <a:pPr defTabSz="931774">
              <a:spcBef>
                <a:spcPts val="613"/>
              </a:spcBef>
              <a:defRPr/>
            </a:pPr>
            <a:r>
              <a:rPr lang="en-US" b="1" dirty="0" smtClean="0"/>
              <a:t>NOTA: </a:t>
            </a:r>
            <a:r>
              <a:rPr dirty="0" smtClean="0"/>
              <a:t>De ahora en </a:t>
            </a:r>
            <a:r>
              <a:rPr lang="en-US" dirty="0" err="1" smtClean="0"/>
              <a:t>adelante</a:t>
            </a:r>
            <a:r>
              <a:rPr dirty="0" smtClean="0"/>
              <a:t>, </a:t>
            </a:r>
            <a:r>
              <a:rPr dirty="0" smtClean="0"/>
              <a:t>usaremos la sigla ESRD para referirnos a la enfermedad renal en etapa final.</a:t>
            </a:r>
          </a:p>
          <a:p>
            <a:pPr marL="175425" indent="-175425">
              <a:spcBef>
                <a:spcPts val="613"/>
              </a:spcBef>
              <a:buFont typeface="Wingdings" panose="05000000000000000000" pitchFamily="2" charset="2"/>
              <a:buChar char="§"/>
              <a:defRPr/>
            </a:pPr>
            <a:endParaRPr lang="es-US" dirty="0"/>
          </a:p>
        </p:txBody>
      </p:sp>
      <p:sp>
        <p:nvSpPr>
          <p:cNvPr id="6" name="Slide Number Placeholder 5"/>
          <p:cNvSpPr>
            <a:spLocks noGrp="1"/>
          </p:cNvSpPr>
          <p:nvPr>
            <p:ph type="sldNum" sz="quarter" idx="12"/>
          </p:nvPr>
        </p:nvSpPr>
        <p:spPr/>
        <p:txBody>
          <a:bodyPr/>
          <a:lstStyle/>
          <a:p>
            <a:pPr>
              <a:defRPr/>
            </a:pPr>
            <a:fld id="{A35EDB75-A320-4BDD-BF36-287FFD451107}" type="slidenum">
              <a:rPr lang="en-US" smtClean="0"/>
              <a:pPr>
                <a:defRPr/>
              </a:pPr>
              <a:t>2</a:t>
            </a:fld>
            <a:endParaRPr lang="es-US" dirty="0"/>
          </a:p>
        </p:txBody>
      </p:sp>
    </p:spTree>
    <p:extLst>
      <p:ext uri="{BB962C8B-B14F-4D97-AF65-F5344CB8AC3E}">
        <p14:creationId xmlns:p14="http://schemas.microsoft.com/office/powerpoint/2010/main" val="2246090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01040" y="4507898"/>
            <a:ext cx="5608320" cy="4587039"/>
          </a:xfrm>
        </p:spPr>
        <p:txBody>
          <a:bodyPr/>
          <a:lstStyle/>
          <a:p>
            <a:pPr>
              <a:spcBef>
                <a:spcPts val="613"/>
              </a:spcBef>
            </a:pPr>
            <a:r>
              <a:rPr dirty="0" smtClean="0"/>
              <a:t>Como persona con derecho a Medicare por ESRD, usted puede recibir todos los servicios de Medicare Parte A (Seguro de Hospital) y Medicare Parte B (Seguro Médico) que cubre Medicare Original. También puede elegir la misma cobertura de medicamentos recetados (Parte D) como cualquier otra persona con Medicare.</a:t>
            </a:r>
          </a:p>
          <a:p>
            <a:pPr>
              <a:spcBef>
                <a:spcPts val="613"/>
              </a:spcBef>
            </a:pPr>
            <a:r>
              <a:rPr dirty="0" smtClean="0"/>
              <a:t>Además, hay servicios especiales para las personas con ESRD. Estos incluyen cobertura de medicamentos inmunosupresores para pacientes de trasplantes, siempre y cuando se reúnan determinados requisitos (mencionados </a:t>
            </a:r>
            <a:r>
              <a:rPr dirty="0" err="1" smtClean="0"/>
              <a:t>arriba</a:t>
            </a:r>
            <a:r>
              <a:rPr dirty="0" smtClean="0"/>
              <a:t>) </a:t>
            </a:r>
            <a:r>
              <a:rPr dirty="0" smtClean="0"/>
              <a:t>y otros servicios para pacientes en diálisis o de trasplantes.</a:t>
            </a:r>
          </a:p>
          <a:p>
            <a:pPr indent="-112248">
              <a:spcBef>
                <a:spcPts val="613"/>
              </a:spcBef>
            </a:pPr>
            <a:r>
              <a:rPr dirty="0" smtClean="0"/>
              <a:t>Visite </a:t>
            </a:r>
            <a:r>
              <a:rPr lang="en-US" dirty="0" smtClean="0">
                <a:hlinkClick r:id="rId3"/>
              </a:rPr>
              <a:t>Medicare.gov/coverage/dialysis-services-and-supplies.html</a:t>
            </a:r>
            <a:r>
              <a:rPr dirty="0" smtClean="0"/>
              <a:t> para obtener más información sobre suministros y servicios cubiertos.</a:t>
            </a:r>
          </a:p>
          <a:p>
            <a:pPr indent="-112248">
              <a:spcBef>
                <a:spcPts val="613"/>
              </a:spcBef>
            </a:pPr>
            <a:endParaRPr lang="es-US" dirty="0" smtClean="0"/>
          </a:p>
          <a:p>
            <a:pPr fontAlgn="t">
              <a:spcBef>
                <a:spcPts val="623"/>
              </a:spcBef>
            </a:pPr>
            <a:endParaRPr lang="es-US" dirty="0" smtClean="0"/>
          </a:p>
          <a:p>
            <a:pPr>
              <a:spcBef>
                <a:spcPts val="623"/>
              </a:spcBef>
            </a:pPr>
            <a:endParaRPr lang="es-US" dirty="0" smtClean="0"/>
          </a:p>
          <a:p>
            <a:endParaRPr lang="es-US" dirty="0"/>
          </a:p>
        </p:txBody>
      </p:sp>
      <p:sp>
        <p:nvSpPr>
          <p:cNvPr id="4" name="Slide Number Placeholder 3"/>
          <p:cNvSpPr>
            <a:spLocks noGrp="1"/>
          </p:cNvSpPr>
          <p:nvPr>
            <p:ph type="sldNum" sz="quarter" idx="10"/>
          </p:nvPr>
        </p:nvSpPr>
        <p:spPr/>
        <p:txBody>
          <a:bodyPr/>
          <a:lstStyle/>
          <a:p>
            <a:fld id="{A5195812-3256-4445-A330-544460ECDDB3}" type="slidenum">
              <a:rPr lang="en-US" smtClean="0"/>
              <a:t>20</a:t>
            </a:fld>
            <a:endParaRPr lang="es-US"/>
          </a:p>
        </p:txBody>
      </p:sp>
    </p:spTree>
    <p:extLst>
      <p:ext uri="{BB962C8B-B14F-4D97-AF65-F5344CB8AC3E}">
        <p14:creationId xmlns:p14="http://schemas.microsoft.com/office/powerpoint/2010/main" val="7585200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87043" name="Rectangle 3"/>
          <p:cNvSpPr>
            <a:spLocks noGrp="1" noChangeArrowheads="1"/>
          </p:cNvSpPr>
          <p:nvPr>
            <p:ph type="body" idx="1"/>
          </p:nvPr>
        </p:nvSpPr>
        <p:spPr bwMode="auto">
          <a:xfrm>
            <a:off x="775756" y="4491743"/>
            <a:ext cx="6000965" cy="4252165"/>
          </a:xfrm>
          <a:noFill/>
        </p:spPr>
        <p:txBody>
          <a:bodyPr wrap="square" numCol="1" anchor="t" anchorCtr="0" compatLnSpc="1">
            <a:prstTxWarp prst="textNoShape">
              <a:avLst/>
            </a:prstTxWarp>
            <a:normAutofit/>
          </a:bodyPr>
          <a:lstStyle/>
          <a:p>
            <a:pPr indent="-112248">
              <a:spcBef>
                <a:spcPts val="623"/>
              </a:spcBef>
              <a:spcAft>
                <a:spcPts val="613"/>
              </a:spcAft>
            </a:pPr>
            <a:r>
              <a:rPr dirty="0" smtClean="0"/>
              <a:t>Si tiene Medicare por ESRD, puede recibir los siguientes servicios y tratamientos cubiertos:</a:t>
            </a:r>
          </a:p>
          <a:p>
            <a:pPr marL="187123" indent="-187123">
              <a:spcAft>
                <a:spcPts val="613"/>
              </a:spcAft>
              <a:buFont typeface="Wingdings" pitchFamily="2" charset="2"/>
              <a:buChar char="§"/>
            </a:pPr>
            <a:r>
              <a:rPr dirty="0" smtClean="0"/>
              <a:t>Parte A: Tratamiento de diálisis para pacientes internados </a:t>
            </a:r>
          </a:p>
          <a:p>
            <a:pPr marL="187123" indent="-187123">
              <a:spcAft>
                <a:spcPts val="613"/>
              </a:spcAft>
              <a:buFont typeface="Wingdings" pitchFamily="2" charset="2"/>
              <a:buChar char="§"/>
            </a:pPr>
            <a:r>
              <a:rPr dirty="0" smtClean="0"/>
              <a:t>Parte B</a:t>
            </a:r>
          </a:p>
          <a:p>
            <a:pPr marL="374246" lvl="1" indent="-187123">
              <a:spcAft>
                <a:spcPts val="613"/>
              </a:spcAft>
              <a:buFont typeface="Arial" pitchFamily="34" charset="0"/>
              <a:buChar char="•"/>
            </a:pPr>
            <a:r>
              <a:rPr dirty="0" smtClean="0"/>
              <a:t>Tratamiento de diálisis para pacientes ambulatorios (si recibe el tratamiento en un centro de diálisis aprobado por Medicare) y atención de médicos para pacientes ambulatorios</a:t>
            </a:r>
          </a:p>
          <a:p>
            <a:pPr marL="374246" lvl="1" indent="-187123">
              <a:spcAft>
                <a:spcPts val="613"/>
              </a:spcAft>
              <a:buFont typeface="Arial" pitchFamily="34" charset="0"/>
              <a:buChar char="•"/>
            </a:pPr>
            <a:r>
              <a:rPr dirty="0" smtClean="0"/>
              <a:t>Capacitación sobre diálisis en el hogar </a:t>
            </a:r>
          </a:p>
          <a:p>
            <a:pPr marL="548640" lvl="3" indent="-187123">
              <a:spcAft>
                <a:spcPts val="613"/>
              </a:spcAft>
            </a:pPr>
            <a:r>
              <a:rPr dirty="0" smtClean="0"/>
              <a:t>Equipo y suministros para diálisis en el hogar </a:t>
            </a:r>
          </a:p>
          <a:p>
            <a:pPr marL="548640" lvl="3" indent="-187123">
              <a:spcAft>
                <a:spcPts val="613"/>
              </a:spcAft>
            </a:pPr>
            <a:r>
              <a:rPr dirty="0" smtClean="0"/>
              <a:t>Determinados servicios de asistencia en el hogar (pueden incluir visitas de técnicos capacitados para ayudarlo durante una emergencia y controlar el equipo de diálisis y el suministro de agua)</a:t>
            </a:r>
          </a:p>
          <a:p>
            <a:pPr marL="548640" lvl="3" indent="-187123">
              <a:spcAft>
                <a:spcPts val="613"/>
              </a:spcAft>
            </a:pPr>
            <a:r>
              <a:rPr dirty="0" smtClean="0"/>
              <a:t>Determinados medicamentos para diálisis en el hogar</a:t>
            </a:r>
            <a:endParaRPr lang="es-US" dirty="0"/>
          </a:p>
          <a:p>
            <a:pPr marL="548640" lvl="3" indent="-187123">
              <a:spcAft>
                <a:spcPts val="613"/>
              </a:spcAft>
            </a:pPr>
            <a:r>
              <a:rPr dirty="0" smtClean="0"/>
              <a:t>Tratamientos médicos de nutrición y algunos servicios relacionados, si se realiza diálisis en un centro de diálisis</a:t>
            </a:r>
            <a:endParaRPr lang="es-US" dirty="0"/>
          </a:p>
        </p:txBody>
      </p:sp>
      <p:sp>
        <p:nvSpPr>
          <p:cNvPr id="87044"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4B6DDA-AC27-4172-A629-5B00D31E6D6C}" type="slidenum">
              <a:rPr lang="en-US"/>
              <a:pPr fontAlgn="base">
                <a:spcBef>
                  <a:spcPct val="0"/>
                </a:spcBef>
                <a:spcAft>
                  <a:spcPct val="0"/>
                </a:spcAft>
                <a:defRPr/>
              </a:pPr>
              <a:t>21</a:t>
            </a:fld>
            <a:endParaRPr lang="es-US" dirty="0"/>
          </a:p>
        </p:txBody>
      </p:sp>
    </p:spTree>
    <p:extLst>
      <p:ext uri="{BB962C8B-B14F-4D97-AF65-F5344CB8AC3E}">
        <p14:creationId xmlns:p14="http://schemas.microsoft.com/office/powerpoint/2010/main" val="37114293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88067" name="Rectangle 3"/>
          <p:cNvSpPr>
            <a:spLocks noGrp="1" noChangeArrowheads="1"/>
          </p:cNvSpPr>
          <p:nvPr>
            <p:ph type="body" idx="1"/>
          </p:nvPr>
        </p:nvSpPr>
        <p:spPr bwMode="auto">
          <a:xfrm>
            <a:off x="636995" y="4378976"/>
            <a:ext cx="6082567" cy="4363514"/>
          </a:xfrm>
          <a:noFill/>
        </p:spPr>
        <p:txBody>
          <a:bodyPr wrap="square" numCol="1" anchor="t" anchorCtr="0" compatLnSpc="1">
            <a:prstTxWarp prst="textNoShape">
              <a:avLst/>
            </a:prstTxWarp>
            <a:normAutofit/>
          </a:bodyPr>
          <a:lstStyle/>
          <a:p>
            <a:pPr>
              <a:lnSpc>
                <a:spcPct val="110000"/>
              </a:lnSpc>
              <a:spcBef>
                <a:spcPts val="416"/>
              </a:spcBef>
            </a:pPr>
            <a:r>
              <a:rPr dirty="0" smtClean="0"/>
              <a:t>Hay 2 tipos de diálisis que pueden realizarse en el hogar, la hemodiálisis y la diálisis peritoneal:</a:t>
            </a:r>
          </a:p>
          <a:p>
            <a:pPr marL="232943" lvl="1" indent="-232943">
              <a:lnSpc>
                <a:spcPct val="110000"/>
              </a:lnSpc>
              <a:spcBef>
                <a:spcPts val="416"/>
              </a:spcBef>
              <a:buFont typeface="+mj-lt"/>
              <a:buAutoNum type="arabicPeriod"/>
            </a:pPr>
            <a:r>
              <a:rPr dirty="0" smtClean="0"/>
              <a:t>Para la hemodiálisis, se usa un filtro especial (llamado dializador) para limpiar la sangre. El filtro está conectado a una máquina. Durante el tratamiento, la sangre pasa por los tubos y por el filtro para limpiar residuos y fluidos extras. Luego, la sangre recientemente depurada pasa por otro juego de tubos y vuelve a introducirse al cuerpo.</a:t>
            </a:r>
          </a:p>
          <a:p>
            <a:pPr marL="232943" lvl="1" indent="-232943">
              <a:lnSpc>
                <a:spcPct val="110000"/>
              </a:lnSpc>
              <a:spcBef>
                <a:spcPts val="416"/>
              </a:spcBef>
              <a:buFont typeface="+mj-lt"/>
              <a:buAutoNum type="arabicPeriod"/>
            </a:pPr>
            <a:r>
              <a:rPr dirty="0" smtClean="0"/>
              <a:t>Para la peritoneal, se usa una solución especial (llamada dializado) que pasa por un tubo y se introduce en el abdomen. Luego de unas horas, el dializado capta los residuos de la sangre y puede drenarse del abdomen. Después de haber drenado el dializado usado, se introduce dializado nuevo en el abdomen y el proceso de limpieza vuelve a empezar. </a:t>
            </a:r>
          </a:p>
          <a:p>
            <a:pPr marL="0" lvl="1" indent="0">
              <a:lnSpc>
                <a:spcPct val="110000"/>
              </a:lnSpc>
              <a:spcBef>
                <a:spcPts val="416"/>
              </a:spcBef>
              <a:buNone/>
            </a:pPr>
            <a:r>
              <a:rPr dirty="0" smtClean="0"/>
              <a:t>Algunos de los medicamentos más comunes que cubre Medicare a través del Sistema de Pagos Prospectivos (PPS) para ESRD son: heparina, que retrasa la coagulación de la sangre; un medicamento que ayuda a coagular la sangre cuando sea necesario; anestésicos tópicos y epoetina alfa para tratar la anemia.</a:t>
            </a:r>
          </a:p>
          <a:p>
            <a:pPr marL="0" lvl="1" indent="0">
              <a:lnSpc>
                <a:spcPct val="110000"/>
              </a:lnSpc>
              <a:spcBef>
                <a:spcPts val="416"/>
              </a:spcBef>
              <a:buNone/>
            </a:pPr>
            <a:r>
              <a:rPr lang="en-US" b="0" dirty="0" smtClean="0"/>
              <a:t>NOTA: </a:t>
            </a:r>
            <a:r>
              <a:rPr dirty="0" smtClean="0"/>
              <a:t>Para los servicios de diálisis recibidos el 1 de enero de 2014 o después, todos los centros de ESRD reciben el pago del 100 % por medio del PPS para </a:t>
            </a:r>
            <a:r>
              <a:rPr dirty="0" smtClean="0"/>
              <a:t>ESRD </a:t>
            </a:r>
            <a:r>
              <a:rPr dirty="0" smtClean="0"/>
              <a:t>y ya no se realizan pagos mixtos. Todos los medicamentos inyectables y productos biológicos relacionados con la </a:t>
            </a:r>
            <a:r>
              <a:rPr dirty="0" smtClean="0"/>
              <a:t>ESRD </a:t>
            </a:r>
            <a:r>
              <a:rPr dirty="0" smtClean="0"/>
              <a:t>y los equivalentes orales de esos medicamentos inyectables y productos biológicos, están incluidos en el PPS para ESRD.</a:t>
            </a:r>
          </a:p>
          <a:p>
            <a:pPr lvl="1" indent="-474739">
              <a:spcBef>
                <a:spcPts val="208"/>
              </a:spcBef>
            </a:pPr>
            <a:endParaRPr lang="es-US" dirty="0"/>
          </a:p>
        </p:txBody>
      </p:sp>
      <p:sp>
        <p:nvSpPr>
          <p:cNvPr id="88068" name="Slide Number Placeholder 4"/>
          <p:cNvSpPr>
            <a:spLocks noGrp="1"/>
          </p:cNvSpPr>
          <p:nvPr>
            <p:ph type="sldNum" sz="quarter" idx="5"/>
          </p:nvPr>
        </p:nvSpPr>
        <p:spPr bwMode="auto">
          <a:xfrm>
            <a:off x="3916264" y="8839741"/>
            <a:ext cx="3105348" cy="472567"/>
          </a:xfrm>
          <a:ln>
            <a:miter lim="800000"/>
            <a:headEnd/>
            <a:tailEnd/>
          </a:ln>
        </p:spPr>
        <p:txBody>
          <a:bodyPr wrap="square" numCol="1" anchorCtr="0" compatLnSpc="1">
            <a:prstTxWarp prst="textNoShape">
              <a:avLst/>
            </a:prstTxWarp>
          </a:bodyPr>
          <a:lstStyle/>
          <a:p>
            <a:pPr fontAlgn="base">
              <a:spcBef>
                <a:spcPct val="0"/>
              </a:spcBef>
              <a:spcAft>
                <a:spcPct val="0"/>
              </a:spcAft>
              <a:defRPr/>
            </a:pPr>
            <a:fld id="{C841E1E3-E12B-41B6-83D7-50F2743A7653}" type="slidenum">
              <a:rPr lang="en-US">
                <a:solidFill>
                  <a:prstClr val="black"/>
                </a:solidFill>
              </a:rPr>
              <a:pPr fontAlgn="base">
                <a:spcBef>
                  <a:spcPct val="0"/>
                </a:spcBef>
                <a:spcAft>
                  <a:spcPct val="0"/>
                </a:spcAft>
                <a:defRPr/>
              </a:pPr>
              <a:t>22</a:t>
            </a:fld>
            <a:endParaRPr lang="es-US" dirty="0">
              <a:solidFill>
                <a:prstClr val="black"/>
              </a:solidFill>
            </a:endParaRPr>
          </a:p>
        </p:txBody>
      </p:sp>
    </p:spTree>
    <p:extLst>
      <p:ext uri="{BB962C8B-B14F-4D97-AF65-F5344CB8AC3E}">
        <p14:creationId xmlns:p14="http://schemas.microsoft.com/office/powerpoint/2010/main" val="2360874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541808" y="4462789"/>
            <a:ext cx="6160549" cy="4367178"/>
          </a:xfrm>
        </p:spPr>
        <p:txBody>
          <a:bodyPr>
            <a:normAutofit lnSpcReduction="10000"/>
          </a:bodyPr>
          <a:lstStyle/>
          <a:p>
            <a:pPr marL="0" lvl="1" indent="0">
              <a:spcBef>
                <a:spcPts val="613"/>
              </a:spcBef>
              <a:buNone/>
            </a:pPr>
            <a:r>
              <a:rPr dirty="0" smtClean="0"/>
              <a:t>Puede calificar para hacer la capacitación sobre diálisis en el hogar si cree que podría servirle aprender a realizarse diálisis en su hogar, y si su médico lo aprueba.  Las sesiones de capacitación se dictarán el mismo momento en que reciba tratamiento de diálisis. La capacitación debe estar a cargo de un centro de diálisis certificado por Medicare para brindar capacitación sobre diálisis en el hogar. Generalmente lleva 3 a 8 semanas preparar al paciente para diálisis en el hogar. Pueden estar cubiertos determinados servicios de asistencia en el hogar, como visitas de técnicos capacitados para ayudarlo durante una emergencia y controlar el equipo de diálisis y el suministro de agua.</a:t>
            </a:r>
          </a:p>
          <a:p>
            <a:pPr marL="0" lvl="1" indent="0" defTabSz="897992">
              <a:spcBef>
                <a:spcPts val="613"/>
              </a:spcBef>
              <a:buNone/>
              <a:defRPr/>
            </a:pPr>
            <a:r>
              <a:rPr dirty="0" smtClean="0"/>
              <a:t>Medicare también puede cubrir determinados equipos y suministros para diálisis en el hogar, como paños humedecidos con alcohol, la máquina de diálisis y la silla, paños estériles, guantes de goma y tijeras, siempre y cuando necesite realizarse diálisis en el hogar.</a:t>
            </a:r>
          </a:p>
          <a:p>
            <a:pPr>
              <a:spcBef>
                <a:spcPts val="613"/>
              </a:spcBef>
            </a:pPr>
            <a:r>
              <a:rPr dirty="0" smtClean="0"/>
              <a:t>La cobertura de Medicare puede empezar el primer mes de diálisis, si reúne todos los requisitos a continuación:</a:t>
            </a:r>
          </a:p>
          <a:p>
            <a:pPr marL="189869" lvl="2" indent="-178003">
              <a:spcBef>
                <a:spcPts val="613"/>
              </a:spcBef>
              <a:buFont typeface="Wingdings" pitchFamily="2" charset="2"/>
              <a:buChar char="§"/>
            </a:pPr>
            <a:r>
              <a:rPr dirty="0" smtClean="0"/>
              <a:t>Participa de un programa de capacitación sobre diálisis en el hogar ofrecido por un centro de capacitación aprobado por Medicare para enseñarle a administrarse el tratamiento de diálisis en el hogar.</a:t>
            </a:r>
            <a:endParaRPr lang="es-US" dirty="0"/>
          </a:p>
          <a:p>
            <a:pPr marL="189869" lvl="2" indent="-178003">
              <a:spcBef>
                <a:spcPts val="613"/>
              </a:spcBef>
              <a:buFont typeface="Wingdings" pitchFamily="2" charset="2"/>
              <a:buChar char="§"/>
            </a:pPr>
            <a:r>
              <a:rPr dirty="0" smtClean="0"/>
              <a:t>Su médico espera que usted termine la capacitación y sea capaz de administrarse el tratamiento de diálisis.</a:t>
            </a:r>
            <a:endParaRPr lang="es-US" dirty="0"/>
          </a:p>
          <a:p>
            <a:pPr>
              <a:spcBef>
                <a:spcPts val="613"/>
              </a:spcBef>
            </a:pPr>
            <a:r>
              <a:rPr lang="en-US" b="1" dirty="0"/>
              <a:t>Importante:</a:t>
            </a:r>
            <a:r>
              <a:rPr dirty="0" smtClean="0"/>
              <a:t> Medicare no cubrirá procedimientos quirúrgicos ni otros servicios necesarios para preparar al paciente para diálisis (como el procedimiento quirúrgico para crear un acceso a la sangre [fístula]) antes de que empiece la cobertura de Medicare. Sin embargo, si completa la capacitación sobre diálisis en el hogar, la cobertura de Medicare empezará el mes en que comience con la diálisis regular, y estos servicios podrían estar cubiertos.</a:t>
            </a:r>
          </a:p>
          <a:p>
            <a:pPr marL="0" lvl="1" indent="0">
              <a:spcBef>
                <a:spcPts val="623"/>
              </a:spcBef>
              <a:buNone/>
            </a:pPr>
            <a:endParaRPr lang="es-US" dirty="0">
              <a:solidFill>
                <a:srgbClr val="FF0000"/>
              </a:solidFill>
            </a:endParaRPr>
          </a:p>
          <a:p>
            <a:pPr marL="0" lvl="1" indent="0">
              <a:spcBef>
                <a:spcPts val="623"/>
              </a:spcBef>
              <a:buNone/>
            </a:pPr>
            <a:endParaRPr lang="es-US" dirty="0" smtClean="0">
              <a:solidFill>
                <a:srgbClr val="FF0000"/>
              </a:solidFill>
            </a:endParaRPr>
          </a:p>
          <a:p>
            <a:pPr>
              <a:spcBef>
                <a:spcPts val="623"/>
              </a:spcBef>
            </a:pPr>
            <a:endParaRPr lang="es-US" dirty="0"/>
          </a:p>
        </p:txBody>
      </p:sp>
      <p:sp>
        <p:nvSpPr>
          <p:cNvPr id="5" name="Slide Number Placeholder 4"/>
          <p:cNvSpPr>
            <a:spLocks noGrp="1"/>
          </p:cNvSpPr>
          <p:nvPr>
            <p:ph type="sldNum" sz="quarter" idx="11"/>
          </p:nvPr>
        </p:nvSpPr>
        <p:spPr>
          <a:xfrm>
            <a:off x="3970938" y="8829967"/>
            <a:ext cx="3037840" cy="466433"/>
          </a:xfrm>
        </p:spPr>
        <p:txBody>
          <a:bodyPr/>
          <a:lstStyle/>
          <a:p>
            <a:fld id="{666AA210-F09A-4D2C-988F-5E80B2706499}" type="slidenum">
              <a:rPr lang="en-US" smtClean="0"/>
              <a:pPr/>
              <a:t>23</a:t>
            </a:fld>
            <a:endParaRPr lang="es-US" dirty="0"/>
          </a:p>
        </p:txBody>
      </p:sp>
    </p:spTree>
    <p:extLst>
      <p:ext uri="{BB962C8B-B14F-4D97-AF65-F5344CB8AC3E}">
        <p14:creationId xmlns:p14="http://schemas.microsoft.com/office/powerpoint/2010/main" val="13694141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58371" name="Rectangle 3"/>
          <p:cNvSpPr>
            <a:spLocks noGrp="1" noChangeArrowheads="1"/>
          </p:cNvSpPr>
          <p:nvPr>
            <p:ph type="body" idx="1"/>
          </p:nvPr>
        </p:nvSpPr>
        <p:spPr bwMode="auto">
          <a:xfrm>
            <a:off x="775756" y="4491743"/>
            <a:ext cx="5611498" cy="4252165"/>
          </a:xfrm>
        </p:spPr>
        <p:txBody>
          <a:bodyPr wrap="square" numCol="1" anchor="t" anchorCtr="0" compatLnSpc="1">
            <a:prstTxWarp prst="textNoShape">
              <a:avLst/>
            </a:prstTxWarp>
          </a:bodyPr>
          <a:lstStyle/>
          <a:p>
            <a:pPr>
              <a:spcBef>
                <a:spcPts val="623"/>
              </a:spcBef>
              <a:defRPr/>
            </a:pPr>
            <a:r>
              <a:rPr dirty="0" smtClean="0"/>
              <a:t>También es importante saber qué es lo que Medicare no cubre.</a:t>
            </a:r>
            <a:r>
              <a:rPr lang="en-US" dirty="0" smtClean="0">
                <a:solidFill>
                  <a:srgbClr val="231F20"/>
                </a:solidFill>
              </a:rPr>
              <a:t> Lo siguiente </a:t>
            </a:r>
            <a:r>
              <a:rPr lang="en-US" b="1" dirty="0" smtClean="0">
                <a:solidFill>
                  <a:srgbClr val="231F20"/>
                </a:solidFill>
              </a:rPr>
              <a:t>no</a:t>
            </a:r>
            <a:r>
              <a:rPr lang="en-US" dirty="0" smtClean="0">
                <a:solidFill>
                  <a:srgbClr val="231F20"/>
                </a:solidFill>
              </a:rPr>
              <a:t> está cubierto por Medicare:</a:t>
            </a:r>
          </a:p>
          <a:p>
            <a:pPr marL="168373" lvl="2" indent="-168373">
              <a:spcBef>
                <a:spcPts val="623"/>
              </a:spcBef>
              <a:buFont typeface="Wingdings" pitchFamily="2" charset="2"/>
              <a:buChar char="§"/>
              <a:defRPr/>
            </a:pPr>
            <a:r>
              <a:rPr lang="en-US" dirty="0">
                <a:solidFill>
                  <a:srgbClr val="231F20"/>
                </a:solidFill>
              </a:rPr>
              <a:t>Asistentes pagos para diálisis para ayudar con la diálisis en el hogar</a:t>
            </a:r>
          </a:p>
          <a:p>
            <a:pPr marL="168373" lvl="2" indent="-168373">
              <a:spcBef>
                <a:spcPts val="623"/>
              </a:spcBef>
              <a:buFont typeface="Wingdings" pitchFamily="2" charset="2"/>
              <a:buChar char="§"/>
              <a:defRPr/>
            </a:pPr>
            <a:r>
              <a:rPr lang="en-US" dirty="0">
                <a:solidFill>
                  <a:srgbClr val="231F20"/>
                </a:solidFill>
              </a:rPr>
              <a:t>Todo ingreso perdido suyo o de la persona que lo ayuda durante la capacitación sobre diálisis en el hogar</a:t>
            </a:r>
          </a:p>
          <a:p>
            <a:pPr marL="168373" lvl="2" indent="-168373">
              <a:spcBef>
                <a:spcPts val="623"/>
              </a:spcBef>
              <a:buFont typeface="Wingdings" pitchFamily="2" charset="2"/>
              <a:buChar char="§"/>
              <a:defRPr/>
            </a:pPr>
            <a:r>
              <a:rPr lang="en-US" dirty="0">
                <a:solidFill>
                  <a:srgbClr val="231F20"/>
                </a:solidFill>
              </a:rPr>
              <a:t>Alojamiento durante el tratamiento</a:t>
            </a:r>
          </a:p>
          <a:p>
            <a:pPr marL="168373" lvl="2" indent="-168373">
              <a:spcBef>
                <a:spcPts val="623"/>
              </a:spcBef>
              <a:buFont typeface="Wingdings" pitchFamily="2" charset="2"/>
              <a:buChar char="§"/>
              <a:defRPr/>
            </a:pPr>
            <a:r>
              <a:rPr lang="en-US" dirty="0">
                <a:solidFill>
                  <a:srgbClr val="231F20"/>
                </a:solidFill>
              </a:rPr>
              <a:t>Sangre o glóbulos rojos concentrados utilizados para diálisis en el hogar, a menos que sean parte de la atención del médico o que se necesiten para preparar el equipo de diálisis</a:t>
            </a:r>
          </a:p>
          <a:p>
            <a:pPr marL="168373" lvl="2" indent="-168373">
              <a:spcBef>
                <a:spcPts val="623"/>
              </a:spcBef>
              <a:buFont typeface="Wingdings" pitchFamily="2" charset="2"/>
              <a:buChar char="§"/>
              <a:defRPr/>
            </a:pPr>
            <a:r>
              <a:rPr lang="en-US" dirty="0" smtClean="0">
                <a:solidFill>
                  <a:srgbClr val="231F20"/>
                </a:solidFill>
              </a:rPr>
              <a:t>Medicamentos no relacionados con el tratamiento</a:t>
            </a:r>
          </a:p>
        </p:txBody>
      </p:sp>
      <p:sp>
        <p:nvSpPr>
          <p:cNvPr id="8909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310AFB-3E5C-4CAF-8852-03F22CCBD01B}" type="slidenum">
              <a:rPr lang="en-US"/>
              <a:pPr fontAlgn="base">
                <a:spcBef>
                  <a:spcPct val="0"/>
                </a:spcBef>
                <a:spcAft>
                  <a:spcPct val="0"/>
                </a:spcAft>
                <a:defRPr/>
              </a:pPr>
              <a:t>24</a:t>
            </a:fld>
            <a:endParaRPr lang="es-US" dirty="0"/>
          </a:p>
        </p:txBody>
      </p:sp>
    </p:spTree>
    <p:extLst>
      <p:ext uri="{BB962C8B-B14F-4D97-AF65-F5344CB8AC3E}">
        <p14:creationId xmlns:p14="http://schemas.microsoft.com/office/powerpoint/2010/main" val="2821424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58371" name="Rectangle 3"/>
          <p:cNvSpPr>
            <a:spLocks noGrp="1" noChangeArrowheads="1"/>
          </p:cNvSpPr>
          <p:nvPr>
            <p:ph type="body" idx="1"/>
          </p:nvPr>
        </p:nvSpPr>
        <p:spPr bwMode="auto">
          <a:xfrm>
            <a:off x="775756" y="4491743"/>
            <a:ext cx="5611498" cy="4252165"/>
          </a:xfrm>
        </p:spPr>
        <p:txBody>
          <a:bodyPr wrap="square" numCol="1" anchor="t" anchorCtr="0" compatLnSpc="1">
            <a:prstTxWarp prst="textNoShape">
              <a:avLst/>
            </a:prstTxWarp>
            <a:normAutofit/>
          </a:bodyPr>
          <a:lstStyle/>
          <a:p>
            <a:pPr>
              <a:spcAft>
                <a:spcPts val="600"/>
              </a:spcAft>
              <a:defRPr/>
            </a:pPr>
            <a:r>
              <a:rPr lang="en-US" dirty="0" smtClean="0">
                <a:solidFill>
                  <a:srgbClr val="231F20"/>
                </a:solidFill>
              </a:rPr>
              <a:t>En algunos casos, Medicare puede cubrir el transporte en ambulancia si usted padece ESRD. Hay varios factores que contribuyen a determinar si el </a:t>
            </a:r>
            <a:r>
              <a:rPr lang="en-US" dirty="0" err="1" smtClean="0">
                <a:solidFill>
                  <a:srgbClr val="231F20"/>
                </a:solidFill>
              </a:rPr>
              <a:t>transporte</a:t>
            </a:r>
            <a:r>
              <a:rPr lang="en-US" dirty="0" smtClean="0">
                <a:solidFill>
                  <a:srgbClr val="231F20"/>
                </a:solidFill>
              </a:rPr>
              <a:t> </a:t>
            </a:r>
            <a:r>
              <a:rPr lang="en-US" dirty="0" smtClean="0">
                <a:solidFill>
                  <a:srgbClr val="231F20"/>
                </a:solidFill>
              </a:rPr>
              <a:t>en </a:t>
            </a:r>
            <a:r>
              <a:rPr lang="en-US" dirty="0" err="1" smtClean="0">
                <a:solidFill>
                  <a:srgbClr val="231F20"/>
                </a:solidFill>
              </a:rPr>
              <a:t>ambulancia</a:t>
            </a:r>
            <a:r>
              <a:rPr lang="en-US" dirty="0" smtClean="0">
                <a:solidFill>
                  <a:srgbClr val="231F20"/>
                </a:solidFill>
              </a:rPr>
              <a:t> </a:t>
            </a:r>
            <a:r>
              <a:rPr lang="en-US" dirty="0" smtClean="0">
                <a:solidFill>
                  <a:srgbClr val="231F20"/>
                </a:solidFill>
              </a:rPr>
              <a:t>está cubierto para tratamientos de diálisis o no.</a:t>
            </a:r>
          </a:p>
          <a:p>
            <a:pPr>
              <a:spcAft>
                <a:spcPts val="600"/>
              </a:spcAft>
              <a:defRPr/>
            </a:pPr>
            <a:r>
              <a:rPr lang="en-US" dirty="0" smtClean="0">
                <a:solidFill>
                  <a:srgbClr val="231F20"/>
                </a:solidFill>
              </a:rPr>
              <a:t>Para recibir servicios de ambulancia programados y repetitivos que no sean de emergencia, el proveedor del servicio de ambulancia debe tener una orden por escrito de su médico para poder brindarle el servicio. La orden por escrito del médico debe certificar que el transporte en ambulancia es necesario por razones médicas y debe estar fechada después de 60 días antes de recibir el servicio de ambulancia. </a:t>
            </a:r>
          </a:p>
          <a:p>
            <a:pPr>
              <a:spcAft>
                <a:spcPts val="600"/>
              </a:spcAft>
            </a:pPr>
            <a:r>
              <a:rPr dirty="0" smtClean="0"/>
              <a:t>Si tiene un Plan Medicare Advantage (MA) (como el plan de una Organización para el Mantenimiento de la Salud [HMO] o de una Organización de Proveedores Preferidos [PPO]), el plan podría cubrir parte del transporte que no sea en ambulancia a centros de diálisis y visitas médicas.</a:t>
            </a:r>
            <a:r>
              <a:rPr lang="en-US" dirty="0" smtClean="0">
                <a:solidFill>
                  <a:srgbClr val="231F20"/>
                </a:solidFill>
              </a:rPr>
              <a:t> Lea los materiales del plan o llame al plan para obtener más información.</a:t>
            </a:r>
          </a:p>
          <a:p>
            <a:pPr>
              <a:spcAft>
                <a:spcPts val="600"/>
              </a:spcAft>
              <a:defRPr/>
            </a:pPr>
            <a:r>
              <a:rPr lang="en-US" dirty="0">
                <a:solidFill>
                  <a:srgbClr val="231F20"/>
                </a:solidFill>
              </a:rPr>
              <a:t>Para obtener más información sobre cobertura de servicios de ambulancia, visite </a:t>
            </a:r>
            <a:r>
              <a:rPr lang="en-US" dirty="0">
                <a:solidFill>
                  <a:srgbClr val="231F20"/>
                </a:solidFill>
                <a:hlinkClick r:id="rId3"/>
              </a:rPr>
              <a:t>Medicare.gov/publications</a:t>
            </a:r>
            <a:r>
              <a:rPr lang="en-US" dirty="0">
                <a:solidFill>
                  <a:srgbClr val="231F20"/>
                </a:solidFill>
              </a:rPr>
              <a:t> para leer o imprimir el folleto "Cobertura de Medicare de servicios de ambulancia". También puede llamar al 1-800-MEDICARE (1-800-633-4227). Los usuarios de TTY deben llamar al 1-877-486-2048.</a:t>
            </a:r>
            <a:endParaRPr lang="es-US" dirty="0">
              <a:solidFill>
                <a:srgbClr val="231F20"/>
              </a:solidFill>
            </a:endParaRPr>
          </a:p>
          <a:p>
            <a:pPr>
              <a:spcBef>
                <a:spcPts val="623"/>
              </a:spcBef>
              <a:defRPr/>
            </a:pPr>
            <a:endParaRPr lang="es-US" dirty="0" smtClean="0">
              <a:solidFill>
                <a:srgbClr val="231F20"/>
              </a:solidFill>
            </a:endParaRPr>
          </a:p>
          <a:p>
            <a:pPr>
              <a:spcBef>
                <a:spcPts val="623"/>
              </a:spcBef>
              <a:defRPr/>
            </a:pPr>
            <a:endParaRPr lang="es-US" dirty="0">
              <a:solidFill>
                <a:srgbClr val="231F20"/>
              </a:solidFill>
            </a:endParaRPr>
          </a:p>
          <a:p>
            <a:pPr marL="112625" indent="-112625">
              <a:spcBef>
                <a:spcPts val="623"/>
              </a:spcBef>
              <a:defRPr/>
            </a:pPr>
            <a:endParaRPr lang="es-US" dirty="0" smtClean="0"/>
          </a:p>
        </p:txBody>
      </p:sp>
      <p:sp>
        <p:nvSpPr>
          <p:cNvPr id="8909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310AFB-3E5C-4CAF-8852-03F22CCBD01B}" type="slidenum">
              <a:rPr lang="en-US"/>
              <a:pPr fontAlgn="base">
                <a:spcBef>
                  <a:spcPct val="0"/>
                </a:spcBef>
                <a:spcAft>
                  <a:spcPct val="0"/>
                </a:spcAft>
                <a:defRPr/>
              </a:pPr>
              <a:t>25</a:t>
            </a:fld>
            <a:endParaRPr lang="es-US" dirty="0"/>
          </a:p>
        </p:txBody>
      </p:sp>
    </p:spTree>
    <p:extLst>
      <p:ext uri="{BB962C8B-B14F-4D97-AF65-F5344CB8AC3E}">
        <p14:creationId xmlns:p14="http://schemas.microsoft.com/office/powerpoint/2010/main" val="18859025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15" name="Rectangle 3"/>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16" name="Rectangle 4"/>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17" name="Rectangle 5"/>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18" name="Rectangle 6"/>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19" name="Rectangle 7"/>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0120" name="Rectangle 8"/>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0121" name="Rectangle 9"/>
          <p:cNvSpPr>
            <a:spLocks noGrp="1" noChangeArrowheads="1"/>
          </p:cNvSpPr>
          <p:nvPr>
            <p:ph type="body" idx="1"/>
          </p:nvPr>
        </p:nvSpPr>
        <p:spPr bwMode="auto">
          <a:xfrm>
            <a:off x="853738" y="4491743"/>
            <a:ext cx="5341322" cy="4252165"/>
          </a:xfrm>
        </p:spPr>
        <p:txBody>
          <a:bodyPr wrap="square" numCol="1" anchor="t" anchorCtr="0" compatLnSpc="1">
            <a:prstTxWarp prst="textNoShape">
              <a:avLst/>
            </a:prstTxWarp>
          </a:bodyPr>
          <a:lstStyle/>
          <a:p>
            <a:pPr>
              <a:spcBef>
                <a:spcPts val="623"/>
              </a:spcBef>
              <a:defRPr/>
            </a:pPr>
            <a:r>
              <a:rPr dirty="0" smtClean="0"/>
              <a:t>Hay servicios cubiertos por Medicare para pacientes de trasplantes. Si bien Medicare cubre internaciones necesarias por razones médicas para pacientes con ESRD, los que se someten a trasplante de riñón tienen una cobertura especial, siempre y cuando el trasplante se realice en un hospital aprobado por Medicare para hacer trasplantes de riñón.</a:t>
            </a:r>
            <a:r>
              <a:rPr lang="en-US" dirty="0">
                <a:solidFill>
                  <a:srgbClr val="231F20"/>
                </a:solidFill>
              </a:rPr>
              <a:t> </a:t>
            </a:r>
            <a:r>
              <a:rPr dirty="0" smtClean="0"/>
              <a:t> </a:t>
            </a:r>
          </a:p>
          <a:p>
            <a:pPr>
              <a:spcBef>
                <a:spcPts val="623"/>
              </a:spcBef>
              <a:defRPr/>
            </a:pPr>
            <a:r>
              <a:rPr dirty="0" smtClean="0"/>
              <a:t>Medicare Parte A cubre lo siguiente:</a:t>
            </a:r>
          </a:p>
          <a:p>
            <a:pPr marL="168373" lvl="1" indent="-168373">
              <a:spcBef>
                <a:spcPts val="623"/>
              </a:spcBef>
              <a:defRPr/>
            </a:pPr>
            <a:r>
              <a:rPr dirty="0" smtClean="0"/>
              <a:t>Servicios hospitalarios para pacientes internados para trasplante de riñón o preparación para trasplante (siempre y cuando el hospital sea un centro de trasplante aprobado por Medicare)</a:t>
            </a:r>
            <a:endParaRPr lang="es-US" dirty="0" smtClean="0"/>
          </a:p>
          <a:p>
            <a:pPr marL="168373" lvl="1" indent="-168373" defTabSz="935598">
              <a:spcBef>
                <a:spcPts val="623"/>
              </a:spcBef>
              <a:defRPr/>
            </a:pPr>
            <a:r>
              <a:rPr dirty="0" smtClean="0"/>
              <a:t>Medicare cubre tanto a donantes </a:t>
            </a:r>
            <a:r>
              <a:rPr dirty="0" err="1" smtClean="0"/>
              <a:t>vivos</a:t>
            </a:r>
            <a:r>
              <a:rPr dirty="0" smtClean="0"/>
              <a:t> </a:t>
            </a:r>
            <a:r>
              <a:rPr dirty="0" err="1" smtClean="0"/>
              <a:t>como</a:t>
            </a:r>
            <a:r>
              <a:rPr lang="en-US" dirty="0" smtClean="0"/>
              <a:t> </a:t>
            </a:r>
            <a:r>
              <a:rPr dirty="0" err="1" smtClean="0"/>
              <a:t>cadavéricos</a:t>
            </a:r>
            <a:r>
              <a:rPr dirty="0" smtClean="0"/>
              <a:t>. Está cubierta toda la atención necesaria en relación con una donación para un donante vivo en el hospital, así como la atención necesaria en caso de complicaciones. </a:t>
            </a:r>
            <a:endParaRPr lang="es-US" dirty="0" smtClean="0"/>
          </a:p>
          <a:p>
            <a:pPr marL="168373" lvl="1" indent="-168373" defTabSz="935598">
              <a:spcBef>
                <a:spcPts val="623"/>
              </a:spcBef>
              <a:defRPr/>
            </a:pPr>
            <a:r>
              <a:rPr dirty="0" smtClean="0"/>
              <a:t>También cubre la tarifa de registro de la Red de Obtención y Trasplante de Órganos, que se ocupa de brindar trasplantes de donantes vivos para personas con insuficiencia renal.</a:t>
            </a:r>
            <a:endParaRPr lang="es-US" dirty="0" smtClean="0"/>
          </a:p>
          <a:p>
            <a:pPr marL="168373" lvl="1" indent="-168373">
              <a:spcBef>
                <a:spcPts val="623"/>
              </a:spcBef>
              <a:defRPr/>
            </a:pPr>
            <a:r>
              <a:rPr dirty="0" smtClean="0"/>
              <a:t>Pruebas de laboratorio (para usted y el posible donante)</a:t>
            </a:r>
            <a:endParaRPr lang="es-US" dirty="0"/>
          </a:p>
          <a:p>
            <a:pPr marL="0" lvl="1" indent="0">
              <a:spcBef>
                <a:spcPts val="623"/>
              </a:spcBef>
              <a:buNone/>
              <a:defRPr/>
            </a:pPr>
            <a:endParaRPr lang="es-US" dirty="0"/>
          </a:p>
        </p:txBody>
      </p:sp>
      <p:sp>
        <p:nvSpPr>
          <p:cNvPr id="90122" name="Slide Number Placeholder 10"/>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87BEC6-E959-4251-94D3-DB21E282DEA7}" type="slidenum">
              <a:rPr lang="en-US"/>
              <a:pPr fontAlgn="base">
                <a:spcBef>
                  <a:spcPct val="0"/>
                </a:spcBef>
                <a:spcAft>
                  <a:spcPct val="0"/>
                </a:spcAft>
                <a:defRPr/>
              </a:pPr>
              <a:t>26</a:t>
            </a:fld>
            <a:endParaRPr lang="es-US" dirty="0"/>
          </a:p>
        </p:txBody>
      </p:sp>
    </p:spTree>
    <p:extLst>
      <p:ext uri="{BB962C8B-B14F-4D97-AF65-F5344CB8AC3E}">
        <p14:creationId xmlns:p14="http://schemas.microsoft.com/office/powerpoint/2010/main" val="13375098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39" name="Rectangle 3"/>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40" name="Rectangle 4"/>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41" name="Rectangle 5"/>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42" name="Rectangle 6"/>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43" name="Rectangle 7"/>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91144" name="Rectangle 8"/>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1145" name="Rectangle 9"/>
          <p:cNvSpPr>
            <a:spLocks noGrp="1" noChangeArrowheads="1"/>
          </p:cNvSpPr>
          <p:nvPr>
            <p:ph type="body" idx="1"/>
          </p:nvPr>
        </p:nvSpPr>
        <p:spPr bwMode="auto">
          <a:xfrm>
            <a:off x="775756" y="4491743"/>
            <a:ext cx="5256448" cy="4252165"/>
          </a:xfrm>
          <a:noFill/>
        </p:spPr>
        <p:txBody>
          <a:bodyPr wrap="square" numCol="1" anchor="t" anchorCtr="0" compatLnSpc="1">
            <a:prstTxWarp prst="textNoShape">
              <a:avLst/>
            </a:prstTxWarp>
          </a:bodyPr>
          <a:lstStyle/>
          <a:p>
            <a:pPr>
              <a:spcBef>
                <a:spcPts val="623"/>
              </a:spcBef>
            </a:pPr>
            <a:r>
              <a:rPr dirty="0" smtClean="0"/>
              <a:t>La cobertura de Medicare Parte B para pacientes de trasplantes incluye lo siguiente:</a:t>
            </a:r>
            <a:endParaRPr lang="es-US" dirty="0" smtClean="0"/>
          </a:p>
          <a:p>
            <a:pPr marL="178003" indent="-178003">
              <a:spcBef>
                <a:spcPts val="623"/>
              </a:spcBef>
              <a:buFont typeface="Wingdings" pitchFamily="2" charset="2"/>
              <a:buChar char="§"/>
            </a:pPr>
            <a:r>
              <a:rPr dirty="0" smtClean="0"/>
              <a:t>Servicios del cirujano que realiza el trasplante tanto para el paciente como para el donante. El donante no tiene que pagar un deducible.</a:t>
            </a:r>
          </a:p>
          <a:p>
            <a:pPr marL="178003" indent="-178003">
              <a:spcBef>
                <a:spcPts val="623"/>
              </a:spcBef>
              <a:buFont typeface="Wingdings" pitchFamily="2" charset="2"/>
              <a:buChar char="§"/>
            </a:pPr>
            <a:r>
              <a:rPr dirty="0" smtClean="0"/>
              <a:t>Tratamiento con medicamentos inmunosupresores luego de un trasplante de riñón, en determinadas condiciones. </a:t>
            </a:r>
          </a:p>
        </p:txBody>
      </p:sp>
      <p:sp>
        <p:nvSpPr>
          <p:cNvPr id="91146" name="Slide Number Placeholder 10"/>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8171BC-C65A-4913-BFCC-7AE6C4C95DAD}" type="slidenum">
              <a:rPr lang="en-US"/>
              <a:pPr fontAlgn="base">
                <a:spcBef>
                  <a:spcPct val="0"/>
                </a:spcBef>
                <a:spcAft>
                  <a:spcPct val="0"/>
                </a:spcAft>
                <a:defRPr/>
              </a:pPr>
              <a:t>27</a:t>
            </a:fld>
            <a:endParaRPr lang="es-US" dirty="0"/>
          </a:p>
        </p:txBody>
      </p:sp>
    </p:spTree>
    <p:extLst>
      <p:ext uri="{BB962C8B-B14F-4D97-AF65-F5344CB8AC3E}">
        <p14:creationId xmlns:p14="http://schemas.microsoft.com/office/powerpoint/2010/main" val="33053747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01040" y="4491742"/>
            <a:ext cx="5842000" cy="4253103"/>
          </a:xfrm>
        </p:spPr>
        <p:txBody>
          <a:bodyPr>
            <a:normAutofit/>
          </a:bodyPr>
          <a:lstStyle/>
          <a:p>
            <a:pPr indent="-224500">
              <a:spcAft>
                <a:spcPts val="600"/>
              </a:spcAft>
              <a:defRPr/>
            </a:pPr>
            <a:r>
              <a:rPr dirty="0" smtClean="0"/>
              <a:t>Compruebe su conocimiento: Pregunta 4</a:t>
            </a:r>
          </a:p>
          <a:p>
            <a:pPr indent="-224500" defTabSz="931774">
              <a:spcAft>
                <a:spcPts val="600"/>
              </a:spcAft>
              <a:defRPr/>
            </a:pPr>
            <a:r>
              <a:rPr dirty="0" smtClean="0"/>
              <a:t>¿Qué servicio está cubierto por Medicare Parte B?</a:t>
            </a:r>
            <a:endParaRPr lang="es-US" dirty="0">
              <a:cs typeface="Arial" charset="0"/>
            </a:endParaRPr>
          </a:p>
          <a:p>
            <a:pPr marL="8443" indent="-232943">
              <a:spcAft>
                <a:spcPts val="600"/>
              </a:spcAft>
              <a:buFontTx/>
              <a:buAutoNum type="alphaLcPeriod"/>
              <a:defRPr/>
            </a:pPr>
            <a:r>
              <a:rPr dirty="0" smtClean="0"/>
              <a:t>Alojamiento durante la diálisis</a:t>
            </a:r>
            <a:endParaRPr lang="es-US" dirty="0"/>
          </a:p>
          <a:p>
            <a:pPr marL="8443" indent="-232943">
              <a:spcAft>
                <a:spcPts val="600"/>
              </a:spcAft>
              <a:buFontTx/>
              <a:buAutoNum type="alphaLcPeriod"/>
              <a:defRPr/>
            </a:pPr>
            <a:r>
              <a:rPr dirty="0" smtClean="0"/>
              <a:t>Salarios perdidos</a:t>
            </a:r>
          </a:p>
          <a:p>
            <a:pPr marL="8443" indent="-232943">
              <a:spcAft>
                <a:spcPts val="600"/>
              </a:spcAft>
              <a:buFontTx/>
              <a:buAutoNum type="alphaLcPeriod"/>
              <a:defRPr/>
            </a:pPr>
            <a:r>
              <a:rPr dirty="0" smtClean="0"/>
              <a:t>Servicios del cirujano que realiza el trasplante tanto para el paciente como para el donante</a:t>
            </a:r>
          </a:p>
          <a:p>
            <a:pPr marL="8443" indent="-232943">
              <a:spcAft>
                <a:spcPts val="600"/>
              </a:spcAft>
              <a:buFontTx/>
              <a:buAutoNum type="alphaLcPeriod"/>
              <a:defRPr/>
            </a:pPr>
            <a:r>
              <a:rPr dirty="0" smtClean="0"/>
              <a:t>Un asistente de salud domiciliario para hacerle compañía al paciente</a:t>
            </a:r>
            <a:endParaRPr lang="es-US" dirty="0">
              <a:cs typeface="Arial" charset="0"/>
            </a:endParaRPr>
          </a:p>
          <a:p>
            <a:pPr defTabSz="931774">
              <a:spcAft>
                <a:spcPts val="600"/>
              </a:spcAft>
              <a:defRPr/>
            </a:pPr>
            <a:r>
              <a:rPr lang="en-US" b="1" dirty="0" smtClean="0"/>
              <a:t>RESPUESTA: c. </a:t>
            </a:r>
            <a:r>
              <a:rPr dirty="0" smtClean="0"/>
              <a:t>Servicios del cirujano que realiza el trasplante tanto para el paciente como para el donante</a:t>
            </a:r>
            <a:endParaRPr lang="es-US" dirty="0" smtClean="0">
              <a:cs typeface="Arial" charset="0"/>
            </a:endParaRPr>
          </a:p>
          <a:p>
            <a:pPr>
              <a:spcAft>
                <a:spcPts val="600"/>
              </a:spcAft>
            </a:pPr>
            <a:r>
              <a:rPr dirty="0" smtClean="0"/>
              <a:t>La cobertura de Medicare Parte B para pacientes de trasplantes incluye los servicios del cirujano que realiza el trasplante tanto para el paciente como para el donante. El donante no tiene que pagar un deducible.</a:t>
            </a:r>
            <a:endParaRPr lang="es-US" dirty="0" smtClean="0"/>
          </a:p>
        </p:txBody>
      </p:sp>
      <p:sp>
        <p:nvSpPr>
          <p:cNvPr id="4" name="Slide Number Placeholder 3"/>
          <p:cNvSpPr>
            <a:spLocks noGrp="1"/>
          </p:cNvSpPr>
          <p:nvPr>
            <p:ph type="sldNum" sz="quarter" idx="10"/>
          </p:nvPr>
        </p:nvSpPr>
        <p:spPr/>
        <p:txBody>
          <a:bodyPr/>
          <a:lstStyle/>
          <a:p>
            <a:fld id="{666AA210-F09A-4D2C-988F-5E80B2706499}" type="slidenum">
              <a:rPr lang="en-US" smtClean="0">
                <a:solidFill>
                  <a:prstClr val="black"/>
                </a:solidFill>
              </a:rPr>
              <a:pPr/>
              <a:t>28</a:t>
            </a:fld>
            <a:endParaRPr lang="es-US" dirty="0">
              <a:solidFill>
                <a:prstClr val="black"/>
              </a:solidFill>
            </a:endParaRPr>
          </a:p>
        </p:txBody>
      </p:sp>
    </p:spTree>
    <p:extLst>
      <p:ext uri="{BB962C8B-B14F-4D97-AF65-F5344CB8AC3E}">
        <p14:creationId xmlns:p14="http://schemas.microsoft.com/office/powerpoint/2010/main" val="3711133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xfrm>
            <a:off x="1174750" y="690563"/>
            <a:ext cx="4725988" cy="3544887"/>
          </a:xfrm>
          <a:noFill/>
          <a:ln>
            <a:solidFill>
              <a:srgbClr val="000000"/>
            </a:solidFill>
            <a:miter lim="800000"/>
            <a:headEnd/>
            <a:tailEnd/>
          </a:ln>
        </p:spPr>
      </p:sp>
      <p:sp>
        <p:nvSpPr>
          <p:cNvPr id="84995" name="Notes Placeholder 2"/>
          <p:cNvSpPr>
            <a:spLocks noGrp="1"/>
          </p:cNvSpPr>
          <p:nvPr>
            <p:ph type="body" idx="1"/>
          </p:nvPr>
        </p:nvSpPr>
        <p:spPr>
          <a:xfrm>
            <a:off x="775756" y="4491743"/>
            <a:ext cx="5374640" cy="4658472"/>
          </a:xfrm>
          <a:ln/>
        </p:spPr>
        <p:txBody>
          <a:bodyPr>
            <a:normAutofit/>
          </a:bodyPr>
          <a:lstStyle/>
          <a:p>
            <a:pPr>
              <a:spcBef>
                <a:spcPts val="623"/>
              </a:spcBef>
              <a:defRPr/>
            </a:pPr>
            <a:r>
              <a:rPr dirty="0" smtClean="0"/>
              <a:t>La lección 4 explica las siguientes opciones de cobertura para personas con ESRD:</a:t>
            </a:r>
            <a:endParaRPr lang="es-US" dirty="0"/>
          </a:p>
          <a:p>
            <a:pPr marL="168373" indent="-168373">
              <a:spcBef>
                <a:spcPts val="623"/>
              </a:spcBef>
              <a:buFont typeface="Wingdings" pitchFamily="2" charset="2"/>
              <a:buChar char="§"/>
              <a:defRPr/>
            </a:pPr>
            <a:r>
              <a:rPr dirty="0" smtClean="0"/>
              <a:t>Pólizas Medigap (Asegurador Suplementario de Medicare) </a:t>
            </a:r>
            <a:endParaRPr lang="es-US" dirty="0"/>
          </a:p>
          <a:p>
            <a:pPr marL="168373" indent="-168373">
              <a:spcBef>
                <a:spcPts val="623"/>
              </a:spcBef>
              <a:buFont typeface="Wingdings" pitchFamily="2" charset="2"/>
              <a:buChar char="§"/>
              <a:defRPr/>
            </a:pPr>
            <a:r>
              <a:rPr dirty="0" smtClean="0"/>
              <a:t>Planes Medicare Advantage, incluidos los Planes de Necesidades Especiales</a:t>
            </a:r>
          </a:p>
          <a:p>
            <a:pPr marL="168373" indent="-168373">
              <a:spcBef>
                <a:spcPts val="623"/>
              </a:spcBef>
              <a:buFont typeface="Wingdings" pitchFamily="2" charset="2"/>
              <a:buChar char="§"/>
              <a:defRPr/>
            </a:pPr>
            <a:r>
              <a:rPr dirty="0" smtClean="0"/>
              <a:t>Planes de Medicamentos Recetados de Medicare</a:t>
            </a:r>
          </a:p>
          <a:p>
            <a:pPr marL="168373" indent="-168373">
              <a:spcBef>
                <a:spcPts val="613"/>
              </a:spcBef>
              <a:buFont typeface="Wingdings" pitchFamily="2" charset="2"/>
              <a:buChar char="§"/>
              <a:defRPr/>
            </a:pPr>
            <a:r>
              <a:rPr dirty="0" smtClean="0"/>
              <a:t>Medicare, el Mercado de Seguros Médicos y la ESRD</a:t>
            </a:r>
            <a:endParaRPr lang="es-US" sz="3200" dirty="0">
              <a:solidFill>
                <a:prstClr val="black"/>
              </a:solidFill>
            </a:endParaRPr>
          </a:p>
          <a:p>
            <a:pPr>
              <a:spcBef>
                <a:spcPts val="590"/>
              </a:spcBef>
              <a:spcAft>
                <a:spcPts val="589"/>
              </a:spcAft>
              <a:defRPr/>
            </a:pPr>
            <a:endParaRPr lang="es-US" dirty="0">
              <a:latin typeface="Arial" pitchFamily="34" charset="0"/>
            </a:endParaRPr>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A3F86E-5853-44D0-8BD7-FF53C093368E}" type="slidenum">
              <a:rPr lang="en-US" smtClean="0">
                <a:solidFill>
                  <a:srgbClr val="000000"/>
                </a:solidFill>
              </a:rPr>
              <a:pPr/>
              <a:t>29</a:t>
            </a:fld>
            <a:endParaRPr lang="es-US" dirty="0" smtClean="0">
              <a:solidFill>
                <a:srgbClr val="000000"/>
              </a:solidFill>
            </a:endParaRPr>
          </a:p>
        </p:txBody>
      </p:sp>
    </p:spTree>
    <p:extLst>
      <p:ext uri="{BB962C8B-B14F-4D97-AF65-F5344CB8AC3E}">
        <p14:creationId xmlns:p14="http://schemas.microsoft.com/office/powerpoint/2010/main" val="2196176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13766"/>
            <a:ext cx="5732949" cy="4253103"/>
          </a:xfrm>
        </p:spPr>
        <p:txBody>
          <a:bodyPr/>
          <a:lstStyle/>
          <a:p>
            <a:pPr>
              <a:spcBef>
                <a:spcPts val="613"/>
              </a:spcBef>
              <a:defRPr/>
            </a:pPr>
            <a:r>
              <a:rPr dirty="0" smtClean="0"/>
              <a:t>La lección 1 brinda una descripción general de Medicare para personas con ESRD.</a:t>
            </a:r>
            <a:r>
              <a:rPr lang="en-US" i="0" dirty="0" smtClean="0"/>
              <a:t> </a:t>
            </a:r>
            <a:r>
              <a:rPr dirty="0" smtClean="0"/>
              <a:t>Contiene información básica y la elegibilidad para Medicare por ESRD.</a:t>
            </a:r>
          </a:p>
        </p:txBody>
      </p:sp>
      <p:sp>
        <p:nvSpPr>
          <p:cNvPr id="4" name="Slide Number Placeholder 3"/>
          <p:cNvSpPr>
            <a:spLocks noGrp="1"/>
          </p:cNvSpPr>
          <p:nvPr>
            <p:ph type="sldNum" sz="quarter" idx="10"/>
          </p:nvPr>
        </p:nvSpPr>
        <p:spPr/>
        <p:txBody>
          <a:bodyPr/>
          <a:lstStyle/>
          <a:p>
            <a:fld id="{666AA210-F09A-4D2C-988F-5E80B2706499}" type="slidenum">
              <a:rPr lang="en-US" smtClean="0"/>
              <a:pPr/>
              <a:t>3</a:t>
            </a:fld>
            <a:endParaRPr lang="es-US" dirty="0"/>
          </a:p>
        </p:txBody>
      </p:sp>
    </p:spTree>
    <p:extLst>
      <p:ext uri="{BB962C8B-B14F-4D97-AF65-F5344CB8AC3E}">
        <p14:creationId xmlns:p14="http://schemas.microsoft.com/office/powerpoint/2010/main" val="3711133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xfrm>
            <a:off x="1174750" y="690563"/>
            <a:ext cx="4725988" cy="3544887"/>
          </a:xfrm>
          <a:noFill/>
          <a:ln>
            <a:solidFill>
              <a:srgbClr val="000000"/>
            </a:solidFill>
            <a:miter lim="800000"/>
            <a:headEnd/>
            <a:tailEnd/>
          </a:ln>
        </p:spPr>
      </p:sp>
      <p:sp>
        <p:nvSpPr>
          <p:cNvPr id="84995" name="Notes Placeholder 2"/>
          <p:cNvSpPr>
            <a:spLocks noGrp="1"/>
          </p:cNvSpPr>
          <p:nvPr>
            <p:ph type="body" idx="1"/>
          </p:nvPr>
        </p:nvSpPr>
        <p:spPr>
          <a:xfrm>
            <a:off x="340360" y="4413765"/>
            <a:ext cx="6449060" cy="4718805"/>
          </a:xfrm>
          <a:ln/>
        </p:spPr>
        <p:txBody>
          <a:bodyPr>
            <a:noAutofit/>
          </a:bodyPr>
          <a:lstStyle/>
          <a:p>
            <a:pPr>
              <a:lnSpc>
                <a:spcPct val="110000"/>
              </a:lnSpc>
              <a:spcBef>
                <a:spcPts val="416"/>
              </a:spcBef>
              <a:defRPr/>
            </a:pPr>
            <a:r>
              <a:rPr lang="en-US" sz="1100" dirty="0"/>
              <a:t>Una póliza Medigap (Asegurador Suplementario de Medicare) es un seguro médico que venden las compañías de seguros </a:t>
            </a:r>
            <a:r>
              <a:rPr lang="en-US" sz="1100" dirty="0" err="1"/>
              <a:t>privadas</a:t>
            </a:r>
            <a:r>
              <a:rPr lang="en-US" sz="1100" dirty="0"/>
              <a:t> </a:t>
            </a:r>
            <a:r>
              <a:rPr lang="en-US" sz="1100" dirty="0"/>
              <a:t>para </a:t>
            </a:r>
            <a:r>
              <a:rPr lang="en-US" sz="1100" dirty="0" err="1"/>
              <a:t>ayudar</a:t>
            </a:r>
            <a:r>
              <a:rPr lang="en-US" sz="1100" dirty="0"/>
              <a:t> a </a:t>
            </a:r>
            <a:r>
              <a:rPr lang="en-US" sz="1100" dirty="0" err="1"/>
              <a:t>completar</a:t>
            </a:r>
            <a:r>
              <a:rPr lang="en-US" sz="1100" dirty="0"/>
              <a:t> la “</a:t>
            </a:r>
            <a:r>
              <a:rPr lang="en-US" sz="1100" dirty="0" err="1"/>
              <a:t>falta</a:t>
            </a:r>
            <a:r>
              <a:rPr lang="en-US" sz="1100" dirty="0"/>
              <a:t> de </a:t>
            </a:r>
            <a:r>
              <a:rPr lang="en-US" sz="1100" dirty="0" err="1"/>
              <a:t>cobertura</a:t>
            </a:r>
            <a:r>
              <a:rPr lang="en-US" sz="1100" dirty="0"/>
              <a:t>” (</a:t>
            </a:r>
            <a:r>
              <a:rPr lang="en-US" sz="1100" dirty="0"/>
              <a:t>como deducibles y coseguros) en la cobertura de Medicare Original. La ley federal no exige a las compañías de seguros vender pólizas Medigap a personas menores de 65 años; sin embargo, los siguientes estados sí exigen a las compañías de seguros Medigap vender pólizas a personas menores de 65 </a:t>
            </a:r>
            <a:r>
              <a:rPr lang="en-US" sz="1100" dirty="0" err="1"/>
              <a:t>años</a:t>
            </a:r>
            <a:r>
              <a:rPr lang="en-US" sz="1100" dirty="0" smtClean="0"/>
              <a:t>: </a:t>
            </a:r>
            <a:endParaRPr lang="en-US" sz="1100" dirty="0"/>
          </a:p>
          <a:p>
            <a:pPr marL="174708" lvl="1" indent="-174708">
              <a:lnSpc>
                <a:spcPct val="110000"/>
              </a:lnSpc>
              <a:spcBef>
                <a:spcPts val="416"/>
              </a:spcBef>
              <a:defRPr/>
            </a:pPr>
            <a:r>
              <a:rPr lang="en-US" sz="1100" dirty="0"/>
              <a:t>Colorado, Connecticut, Florida, Georgia, Hawái, Illinois, Kansas, Louisiana, Maine, Maryland, Michigan, Minnesota, Mississippi, Missouri, New Hampshire, New Jersey, New Mexico, New York, North Carolina, Oklahoma, Oregon, Pennsylvania, South Dakota, Tennessee, Texas y Wisconsin.</a:t>
            </a:r>
            <a:endParaRPr lang="es-US" sz="1100" dirty="0"/>
          </a:p>
          <a:p>
            <a:pPr marL="308622" lvl="2" indent="-129947">
              <a:lnSpc>
                <a:spcPct val="110000"/>
              </a:lnSpc>
              <a:spcBef>
                <a:spcPts val="416"/>
              </a:spcBef>
              <a:defRPr/>
            </a:pPr>
            <a:r>
              <a:rPr lang="en-US" sz="1100" dirty="0"/>
              <a:t>Medigap no está disponible para personas con ESRD menores de 65 años en California, Massachusetts y Vermont.</a:t>
            </a:r>
            <a:endParaRPr lang="es-US" sz="1100" dirty="0"/>
          </a:p>
          <a:p>
            <a:pPr marL="308622" lvl="2" indent="-129947">
              <a:lnSpc>
                <a:spcPct val="110000"/>
              </a:lnSpc>
              <a:spcBef>
                <a:spcPts val="416"/>
              </a:spcBef>
              <a:defRPr/>
            </a:pPr>
            <a:r>
              <a:rPr lang="en-US" sz="1100" dirty="0"/>
              <a:t>En Delaware, Medigap está disponible para personas menores 65 años solo si tienen ESRD.</a:t>
            </a:r>
            <a:endParaRPr lang="es-US" sz="1100" dirty="0"/>
          </a:p>
          <a:p>
            <a:pPr marL="187123" indent="-187123">
              <a:lnSpc>
                <a:spcPct val="110000"/>
              </a:lnSpc>
              <a:spcBef>
                <a:spcPts val="416"/>
              </a:spcBef>
              <a:defRPr/>
            </a:pPr>
            <a:r>
              <a:rPr lang="en-US" sz="1100" dirty="0"/>
              <a:t>Aunque su estado no aparezca en la lista anterior, debe saber lo siguiente:</a:t>
            </a:r>
          </a:p>
          <a:p>
            <a:pPr marL="187123" lvl="1" indent="-187123">
              <a:lnSpc>
                <a:spcPct val="110000"/>
              </a:lnSpc>
              <a:spcBef>
                <a:spcPts val="611"/>
              </a:spcBef>
              <a:defRPr/>
            </a:pPr>
            <a:r>
              <a:rPr lang="en-US" sz="1100" dirty="0"/>
              <a:t>Algunas compañías de seguros pueden vender voluntariamente pólizas Medigap a personas menores de 65 años.</a:t>
            </a:r>
            <a:endParaRPr lang="es-US" sz="1100" dirty="0"/>
          </a:p>
          <a:p>
            <a:pPr marL="187123" lvl="1" indent="-187123">
              <a:lnSpc>
                <a:spcPct val="110000"/>
              </a:lnSpc>
              <a:spcBef>
                <a:spcPts val="416"/>
              </a:spcBef>
              <a:defRPr/>
            </a:pPr>
            <a:r>
              <a:rPr lang="en-US" sz="1100" dirty="0"/>
              <a:t>Algunos estados exigen que se brinde el mejor precio disponible a las personas menores de 65 años que compren una póliza Medigap.</a:t>
            </a:r>
            <a:endParaRPr lang="es-US" sz="1100" dirty="0"/>
          </a:p>
          <a:p>
            <a:pPr marL="187123" lvl="1" indent="-187123">
              <a:lnSpc>
                <a:spcPct val="110000"/>
              </a:lnSpc>
              <a:spcBef>
                <a:spcPts val="416"/>
              </a:spcBef>
              <a:defRPr/>
            </a:pPr>
            <a:r>
              <a:rPr lang="en-US" sz="1100" dirty="0"/>
              <a:t>En general, las pólizas Medigap que se venden a menores de 65 años son más costosas que las que se venden a mayores de 65 años.</a:t>
            </a:r>
            <a:endParaRPr lang="es-US" sz="1100" dirty="0"/>
          </a:p>
          <a:p>
            <a:pPr>
              <a:lnSpc>
                <a:spcPct val="110000"/>
              </a:lnSpc>
              <a:spcBef>
                <a:spcPts val="416"/>
              </a:spcBef>
              <a:defRPr/>
            </a:pPr>
            <a:r>
              <a:rPr lang="en-US" sz="1100" dirty="0"/>
              <a:t>Si vive en un estado que tiene un Período de Inscripción Abierta a Medigap para personas menores de 65 años (aun así todos tienen otro Período de Inscripción Abierta a Medigap cuando cumplen 65), podrá comprar </a:t>
            </a:r>
            <a:r>
              <a:rPr lang="en-US" sz="1100" b="1" dirty="0"/>
              <a:t>cualquier</a:t>
            </a:r>
            <a:r>
              <a:rPr lang="en-US" sz="1100" dirty="0"/>
              <a:t> póliza Medigap a la venta en su estado, si estuviera disponible.</a:t>
            </a:r>
            <a:endParaRPr lang="es-US" sz="1100" dirty="0"/>
          </a:p>
          <a:p>
            <a:pPr>
              <a:lnSpc>
                <a:spcPct val="110000"/>
              </a:lnSpc>
              <a:spcBef>
                <a:spcPts val="416"/>
              </a:spcBef>
              <a:defRPr/>
            </a:pPr>
            <a:r>
              <a:rPr lang="en-US" sz="1100" dirty="0"/>
              <a:t>Las compañías de seguros que venden pólizas Medigap deben informar los datos a la Asociación Nacional de Comisionados de Seguros, la organización estadounidense que fija normas y brinda soporte reglamentario, creada y dirigida por los principales entes reguladores de seguros de los 50 estados, el Distrito de Columbia y los cinco territorios de EE. UU. </a:t>
            </a:r>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A3F86E-5853-44D0-8BD7-FF53C093368E}" type="slidenum">
              <a:rPr lang="en-US" smtClean="0">
                <a:solidFill>
                  <a:srgbClr val="000000"/>
                </a:solidFill>
              </a:rPr>
              <a:pPr/>
              <a:t>30</a:t>
            </a:fld>
            <a:endParaRPr lang="es-US" dirty="0" smtClean="0">
              <a:solidFill>
                <a:srgbClr val="000000"/>
              </a:solidFill>
            </a:endParaRPr>
          </a:p>
        </p:txBody>
      </p:sp>
    </p:spTree>
    <p:extLst>
      <p:ext uri="{BB962C8B-B14F-4D97-AF65-F5344CB8AC3E}">
        <p14:creationId xmlns:p14="http://schemas.microsoft.com/office/powerpoint/2010/main" val="8035047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3187" name="Rectangle 3"/>
          <p:cNvSpPr>
            <a:spLocks noGrp="1" noChangeArrowheads="1"/>
          </p:cNvSpPr>
          <p:nvPr>
            <p:ph type="body" idx="1"/>
          </p:nvPr>
        </p:nvSpPr>
        <p:spPr bwMode="auto">
          <a:xfrm>
            <a:off x="619791" y="4331865"/>
            <a:ext cx="6004585" cy="4725670"/>
          </a:xfrm>
          <a:noFill/>
        </p:spPr>
        <p:txBody>
          <a:bodyPr wrap="square" numCol="1" anchor="t" anchorCtr="0" compatLnSpc="1">
            <a:prstTxWarp prst="textNoShape">
              <a:avLst/>
            </a:prstTxWarp>
            <a:noAutofit/>
          </a:bodyPr>
          <a:lstStyle/>
          <a:p>
            <a:pPr>
              <a:spcAft>
                <a:spcPts val="600"/>
              </a:spcAft>
            </a:pPr>
            <a:r>
              <a:rPr dirty="0" smtClean="0"/>
              <a:t>En general, los planes Medicare Advantage (MA) </a:t>
            </a:r>
            <a:r>
              <a:rPr lang="en-US" b="1" dirty="0" smtClean="0"/>
              <a:t>no </a:t>
            </a:r>
            <a:r>
              <a:rPr dirty="0" smtClean="0"/>
              <a:t>están disponibles para las personas con ESRD. Para la mayoría de las personas con ESRD, Medicare Original es normalmente la única opción.</a:t>
            </a:r>
          </a:p>
          <a:p>
            <a:pPr>
              <a:spcAft>
                <a:spcPts val="600"/>
              </a:spcAft>
            </a:pPr>
            <a:r>
              <a:rPr dirty="0" smtClean="0"/>
              <a:t>Es posible que pueda unirse a un Plan MA si ya recibe beneficios de salud (por ejemplo, a través del plan de salud grupal del empleador [EGHP]) por medio de la misma organización que ofrece el Plan MA. Mientras esté en el Plan MA, este será el proveedor principal de la cobertura de su atención médica. Debe usar la tarjeta de identificación del Plan MA en lugar de la tarjeta roja, blanca y azul de Medicare cuando vea a su médico o reciba otro tipo de servicio de atención médica. En la mayoría de los Planes MA, normalmente recibe toda la atención médica cubierta por Medicare por medio del plan, y puede que el plan brinde más beneficios. Puede que tenga que consultar a médicos que pertenezcan al plan o ir a determinados hospitales para recibir los servicios. Tendrá que pagar otros costos (como copagos o coseguro) por los servicios que reciba.</a:t>
            </a:r>
          </a:p>
          <a:p>
            <a:pPr marL="178027" indent="-178027">
              <a:spcAft>
                <a:spcPts val="600"/>
              </a:spcAft>
              <a:buFont typeface="Wingdings" panose="05000000000000000000" pitchFamily="2" charset="2"/>
              <a:buChar char="§"/>
            </a:pPr>
            <a:r>
              <a:rPr dirty="0" smtClean="0"/>
              <a:t>Los Planes MA incluyen</a:t>
            </a:r>
          </a:p>
          <a:p>
            <a:pPr marL="303833" lvl="1" indent="-123432">
              <a:spcAft>
                <a:spcPts val="600"/>
              </a:spcAft>
              <a:buFont typeface="Arial" pitchFamily="34" charset="0"/>
              <a:buChar char="•"/>
            </a:pPr>
            <a:r>
              <a:rPr dirty="0" smtClean="0"/>
              <a:t>Planes de una Organización para el Mantenimiento de la Salud</a:t>
            </a:r>
          </a:p>
          <a:p>
            <a:pPr marL="303833" lvl="1" indent="-123432">
              <a:spcAft>
                <a:spcPts val="600"/>
              </a:spcAft>
              <a:buFont typeface="Arial" pitchFamily="34" charset="0"/>
              <a:buChar char="•"/>
            </a:pPr>
            <a:r>
              <a:rPr dirty="0" smtClean="0"/>
              <a:t>Planes de una Organización de Proveedores Preferidos</a:t>
            </a:r>
          </a:p>
          <a:p>
            <a:pPr marL="303833" lvl="1" indent="-123432">
              <a:spcAft>
                <a:spcPts val="600"/>
              </a:spcAft>
              <a:buFont typeface="Arial" pitchFamily="34" charset="0"/>
              <a:buChar char="•"/>
            </a:pPr>
            <a:r>
              <a:rPr dirty="0" smtClean="0"/>
              <a:t>Planes privados de Pago por Servicio</a:t>
            </a:r>
          </a:p>
          <a:p>
            <a:pPr marL="303833" lvl="1" indent="-123432">
              <a:spcAft>
                <a:spcPts val="600"/>
              </a:spcAft>
              <a:buFont typeface="Arial" pitchFamily="34" charset="0"/>
              <a:buChar char="•"/>
            </a:pPr>
            <a:r>
              <a:rPr dirty="0" smtClean="0"/>
              <a:t>Planes de Cuentas de Ahorro Médico de Medicare</a:t>
            </a:r>
          </a:p>
          <a:p>
            <a:pPr marL="303833" lvl="1" indent="-123432">
              <a:spcAft>
                <a:spcPts val="600"/>
              </a:spcAft>
              <a:buFont typeface="Arial" pitchFamily="34" charset="0"/>
              <a:buChar char="•"/>
            </a:pPr>
            <a:r>
              <a:rPr dirty="0" smtClean="0"/>
              <a:t>Planes de Necesidades Especiales (Es posible que pueda unirse a un Plan de Necesidades Especiales de Medicare. Sin embargo, hay algunas excepciones, que abarcaremos en las próximas diapositivas).</a:t>
            </a:r>
            <a:endParaRPr lang="es-US" dirty="0"/>
          </a:p>
        </p:txBody>
      </p:sp>
      <p:sp>
        <p:nvSpPr>
          <p:cNvPr id="9318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403207-C20D-49A1-B798-9CEDCD052420}" type="slidenum">
              <a:rPr lang="en-US"/>
              <a:pPr fontAlgn="base">
                <a:spcBef>
                  <a:spcPct val="0"/>
                </a:spcBef>
                <a:spcAft>
                  <a:spcPct val="0"/>
                </a:spcAft>
                <a:defRPr/>
              </a:pPr>
              <a:t>31</a:t>
            </a:fld>
            <a:endParaRPr lang="es-US" dirty="0"/>
          </a:p>
        </p:txBody>
      </p:sp>
    </p:spTree>
    <p:extLst>
      <p:ext uri="{BB962C8B-B14F-4D97-AF65-F5344CB8AC3E}">
        <p14:creationId xmlns:p14="http://schemas.microsoft.com/office/powerpoint/2010/main" val="40948466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5235" name="Rectangle 3"/>
          <p:cNvSpPr>
            <a:spLocks noGrp="1" noChangeArrowheads="1"/>
          </p:cNvSpPr>
          <p:nvPr>
            <p:ph type="body" idx="1"/>
          </p:nvPr>
        </p:nvSpPr>
        <p:spPr bwMode="auto">
          <a:xfrm>
            <a:off x="716619" y="4500642"/>
            <a:ext cx="5732949" cy="4253728"/>
          </a:xfrm>
          <a:noFill/>
        </p:spPr>
        <p:txBody>
          <a:bodyPr wrap="square" numCol="1" anchor="t" anchorCtr="0" compatLnSpc="1">
            <a:prstTxWarp prst="textNoShape">
              <a:avLst/>
            </a:prstTxWarp>
          </a:bodyPr>
          <a:lstStyle/>
          <a:p>
            <a:pPr>
              <a:spcBef>
                <a:spcPts val="623"/>
              </a:spcBef>
            </a:pPr>
            <a:r>
              <a:rPr dirty="0" smtClean="0"/>
              <a:t>Existen otras situaciones en que una persona con ESRD puede unirse a un Plan Medicare Advantage (MA):</a:t>
            </a:r>
          </a:p>
          <a:p>
            <a:pPr marL="178003" indent="-178003">
              <a:spcBef>
                <a:spcPts val="623"/>
              </a:spcBef>
              <a:buFont typeface="Wingdings" pitchFamily="2" charset="2"/>
              <a:buChar char="§"/>
            </a:pPr>
            <a:r>
              <a:rPr dirty="0" smtClean="0"/>
              <a:t>Si ya está en un Plan MA y desarrolla ESRD, puede permanecer en el plan o unirse a otro plan que ofrezca la misma compañía en el mismo estado.</a:t>
            </a:r>
          </a:p>
          <a:p>
            <a:pPr marL="178003" lvl="1" indent="-178003">
              <a:spcBef>
                <a:spcPts val="623"/>
              </a:spcBef>
            </a:pPr>
            <a:r>
              <a:rPr dirty="0" smtClean="0"/>
              <a:t>Si ha recibido un trasplante de riñón exitoso, es posible que pueda unirse a un Plan MA.</a:t>
            </a:r>
          </a:p>
          <a:p>
            <a:pPr marL="178003" lvl="1" indent="-178003">
              <a:spcBef>
                <a:spcPts val="623"/>
              </a:spcBef>
            </a:pPr>
            <a:r>
              <a:rPr dirty="0" smtClean="0"/>
              <a:t>También puede unirse a un Plan MA si está en un plan de salud que no es de Medicare y luego pasa a ser elegible para Medicare por ESRD. Puede unirse a un Plan MA que ofrezca la misma organización que le brindó el plan de salud que no era de Medicare. </a:t>
            </a:r>
            <a:r>
              <a:rPr lang="es-ES" dirty="0"/>
              <a:t>No debe haber faltas de cobertura entre el plan fuera de Medicare y el Plan MA</a:t>
            </a:r>
            <a:r>
              <a:rPr lang="es-ES" dirty="0" smtClean="0"/>
              <a:t>.</a:t>
            </a:r>
          </a:p>
          <a:p>
            <a:pPr marL="178003" lvl="1" indent="-178003">
              <a:spcBef>
                <a:spcPts val="623"/>
              </a:spcBef>
            </a:pPr>
            <a:r>
              <a:rPr dirty="0" smtClean="0"/>
              <a:t>Si </a:t>
            </a:r>
            <a:r>
              <a:rPr dirty="0" err="1" smtClean="0"/>
              <a:t>su</a:t>
            </a:r>
            <a:r>
              <a:rPr dirty="0" smtClean="0"/>
              <a:t> plan </a:t>
            </a:r>
            <a:r>
              <a:rPr dirty="0" err="1" smtClean="0"/>
              <a:t>abandona</a:t>
            </a:r>
            <a:r>
              <a:rPr dirty="0" smtClean="0"/>
              <a:t> Medicare o </a:t>
            </a:r>
            <a:r>
              <a:rPr dirty="0" err="1" smtClean="0"/>
              <a:t>deja</a:t>
            </a:r>
            <a:r>
              <a:rPr dirty="0" smtClean="0"/>
              <a:t> de </a:t>
            </a:r>
            <a:r>
              <a:rPr dirty="0" err="1" smtClean="0"/>
              <a:t>brindar</a:t>
            </a:r>
            <a:r>
              <a:rPr dirty="0" smtClean="0"/>
              <a:t> </a:t>
            </a:r>
            <a:r>
              <a:rPr dirty="0" err="1" smtClean="0"/>
              <a:t>cobertura</a:t>
            </a:r>
            <a:r>
              <a:rPr dirty="0" smtClean="0"/>
              <a:t> en </a:t>
            </a:r>
            <a:r>
              <a:rPr dirty="0" err="1" smtClean="0"/>
              <a:t>su</a:t>
            </a:r>
            <a:r>
              <a:rPr dirty="0" smtClean="0"/>
              <a:t> </a:t>
            </a:r>
            <a:r>
              <a:rPr dirty="0" err="1" smtClean="0"/>
              <a:t>área</a:t>
            </a:r>
            <a:r>
              <a:rPr dirty="0" smtClean="0"/>
              <a:t>, </a:t>
            </a:r>
            <a:r>
              <a:rPr dirty="0" err="1" smtClean="0"/>
              <a:t>puede</a:t>
            </a:r>
            <a:r>
              <a:rPr dirty="0" smtClean="0"/>
              <a:t> </a:t>
            </a:r>
            <a:r>
              <a:rPr dirty="0" err="1" smtClean="0"/>
              <a:t>unirse</a:t>
            </a:r>
            <a:r>
              <a:rPr dirty="0" smtClean="0"/>
              <a:t> a </a:t>
            </a:r>
            <a:r>
              <a:rPr dirty="0" err="1" smtClean="0"/>
              <a:t>otro</a:t>
            </a:r>
            <a:r>
              <a:rPr dirty="0" smtClean="0"/>
              <a:t> Plan MA </a:t>
            </a:r>
            <a:r>
              <a:rPr dirty="0" err="1" smtClean="0"/>
              <a:t>que</a:t>
            </a:r>
            <a:r>
              <a:rPr dirty="0" smtClean="0"/>
              <a:t> </a:t>
            </a:r>
            <a:r>
              <a:rPr dirty="0" err="1" smtClean="0"/>
              <a:t>esté</a:t>
            </a:r>
            <a:r>
              <a:rPr dirty="0" smtClean="0"/>
              <a:t> </a:t>
            </a:r>
            <a:r>
              <a:rPr dirty="0" err="1" smtClean="0"/>
              <a:t>disponible</a:t>
            </a:r>
            <a:r>
              <a:rPr dirty="0" smtClean="0"/>
              <a:t> en </a:t>
            </a:r>
            <a:r>
              <a:rPr dirty="0" err="1" smtClean="0"/>
              <a:t>su</a:t>
            </a:r>
            <a:r>
              <a:rPr dirty="0" smtClean="0"/>
              <a:t> </a:t>
            </a:r>
            <a:r>
              <a:rPr dirty="0" err="1" smtClean="0"/>
              <a:t>área</a:t>
            </a:r>
            <a:r>
              <a:rPr dirty="0" smtClean="0"/>
              <a:t> y </a:t>
            </a:r>
            <a:r>
              <a:rPr dirty="0" err="1" smtClean="0"/>
              <a:t>acepte</a:t>
            </a:r>
            <a:r>
              <a:rPr dirty="0" smtClean="0"/>
              <a:t> </a:t>
            </a:r>
            <a:r>
              <a:rPr dirty="0" err="1" smtClean="0"/>
              <a:t>nuevos</a:t>
            </a:r>
            <a:r>
              <a:rPr dirty="0" smtClean="0"/>
              <a:t> </a:t>
            </a:r>
            <a:r>
              <a:rPr dirty="0" err="1" smtClean="0"/>
              <a:t>miembros</a:t>
            </a:r>
            <a:r>
              <a:rPr dirty="0" smtClean="0"/>
              <a:t>. </a:t>
            </a:r>
          </a:p>
          <a:p>
            <a:pPr marL="178003" lvl="1" indent="-178003">
              <a:spcBef>
                <a:spcPts val="623"/>
              </a:spcBef>
            </a:pPr>
            <a:r>
              <a:rPr dirty="0" smtClean="0"/>
              <a:t>Los </a:t>
            </a:r>
            <a:r>
              <a:rPr dirty="0" smtClean="0"/>
              <a:t>Planes MA pueden decidir aceptar afiliados con ESRD que se inscriban en un Plan MA por medio de un empleador o sindicato en determinadas circunstancias limitadas. </a:t>
            </a:r>
          </a:p>
          <a:p>
            <a:pPr>
              <a:spcBef>
                <a:spcPts val="623"/>
              </a:spcBef>
            </a:pPr>
            <a:r>
              <a:rPr dirty="0" smtClean="0"/>
              <a:t>Si padece ESRD y decide abandonar su Plan MA, su única opción será Medicare Original.</a:t>
            </a:r>
          </a:p>
        </p:txBody>
      </p:sp>
      <p:sp>
        <p:nvSpPr>
          <p:cNvPr id="95236"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76F0C1-C93E-44B1-BB4A-381952676719}" type="slidenum">
              <a:rPr lang="en-US"/>
              <a:pPr fontAlgn="base">
                <a:spcBef>
                  <a:spcPct val="0"/>
                </a:spcBef>
                <a:spcAft>
                  <a:spcPct val="0"/>
                </a:spcAft>
                <a:defRPr/>
              </a:pPr>
              <a:t>32</a:t>
            </a:fld>
            <a:endParaRPr lang="es-US" dirty="0"/>
          </a:p>
        </p:txBody>
      </p:sp>
    </p:spTree>
    <p:extLst>
      <p:ext uri="{BB962C8B-B14F-4D97-AF65-F5344CB8AC3E}">
        <p14:creationId xmlns:p14="http://schemas.microsoft.com/office/powerpoint/2010/main" val="39175246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4211" name="Rectangle 3"/>
          <p:cNvSpPr>
            <a:spLocks noGrp="1" noChangeArrowheads="1"/>
          </p:cNvSpPr>
          <p:nvPr>
            <p:ph type="body" idx="1"/>
          </p:nvPr>
        </p:nvSpPr>
        <p:spPr bwMode="auto">
          <a:xfrm>
            <a:off x="443774" y="4462792"/>
            <a:ext cx="6219685" cy="4340848"/>
          </a:xfrm>
          <a:noFill/>
        </p:spPr>
        <p:txBody>
          <a:bodyPr wrap="square" numCol="1" anchor="t" anchorCtr="0" compatLnSpc="1">
            <a:prstTxWarp prst="textNoShape">
              <a:avLst/>
            </a:prstTxWarp>
            <a:normAutofit lnSpcReduction="10000"/>
          </a:bodyPr>
          <a:lstStyle/>
          <a:p>
            <a:pPr>
              <a:spcBef>
                <a:spcPts val="613"/>
              </a:spcBef>
            </a:pPr>
            <a:r>
              <a:rPr dirty="0" smtClean="0"/>
              <a:t>Los Planes de Necesidades Especiales (SNP) limitan la totalidad o la mayor parte de su membresía a personas en determinadas instituciones (como asilos de </a:t>
            </a:r>
            <a:r>
              <a:rPr dirty="0" err="1" smtClean="0"/>
              <a:t>ancianos</a:t>
            </a:r>
            <a:r>
              <a:rPr dirty="0" smtClean="0"/>
              <a:t>) </a:t>
            </a:r>
            <a:r>
              <a:rPr dirty="0" smtClean="0"/>
              <a:t>o a personas elegibles para Medicare y Medicaid  o con determinadas afecciones crónicas o incapacitantes.</a:t>
            </a:r>
          </a:p>
          <a:p>
            <a:pPr>
              <a:spcBef>
                <a:spcPts val="613"/>
              </a:spcBef>
            </a:pPr>
            <a:r>
              <a:rPr dirty="0" smtClean="0"/>
              <a:t>Algunos SNP de Medicare Advantage pueden aceptar a personas con ESRD. Estos planes deben brindar todos los servicios y la atención médica de la Parte A y la Parte B. También deben brindar la cobertura de medicamentos recetados de Medicare. Estos planes pueden estar diseñados específicamente para personas con </a:t>
            </a:r>
            <a:r>
              <a:rPr dirty="0" smtClean="0"/>
              <a:t>ESRD </a:t>
            </a:r>
            <a:r>
              <a:rPr dirty="0" smtClean="0"/>
              <a:t>o pueden solicitar una exención para aceptar pacientes con ESRD. Los SNP están disponibles en áreas limitadas, y solo unos pocos brindan servicios a personas con ESRD.</a:t>
            </a:r>
          </a:p>
          <a:p>
            <a:pPr>
              <a:spcBef>
                <a:spcPts val="613"/>
              </a:spcBef>
            </a:pPr>
            <a:r>
              <a:rPr dirty="0" smtClean="0"/>
              <a:t>El SNP debe estar diseñado para brindar servicios y atención médica de Medicare a las personas que puedan obtener el mayor beneficio de factores como experiencia especial de proveedores del plan y gestión de atención médica concentrada. Los SNP también deben brindar la cobertura de medicamentos recetados de Medicare. Por ejemplo, un SNP para personas con diabetes podría brindar otros proveedores con experiencia en la atención de afecciones relacionadas con la diabetes, orientación o educación especial enfocada, o programas de nutrición y actividad física diseñados para controlar la afección. Los SNP para personas con Medicare y Medicaid podrían ayudar a los miembros a acceder a recursos de la comunidad y coordinar muchos de los servicios de Medicare y Medicaid que reciben.</a:t>
            </a:r>
          </a:p>
          <a:p>
            <a:pPr>
              <a:spcBef>
                <a:spcPts val="613"/>
              </a:spcBef>
            </a:pPr>
            <a:r>
              <a:rPr dirty="0" smtClean="0"/>
              <a:t>Para conocer si hay un SNP de Medicare para personas con ESRD disponible en su área</a:t>
            </a:r>
            <a:endParaRPr lang="es-US" dirty="0"/>
          </a:p>
          <a:p>
            <a:pPr marL="187123" lvl="1" indent="-187123">
              <a:spcBef>
                <a:spcPts val="613"/>
              </a:spcBef>
            </a:pPr>
            <a:r>
              <a:rPr dirty="0" smtClean="0"/>
              <a:t>Visite </a:t>
            </a:r>
            <a:r>
              <a:rPr lang="en-US" dirty="0" smtClean="0">
                <a:hlinkClick r:id="rId3"/>
              </a:rPr>
              <a:t>Medicare.gov</a:t>
            </a:r>
            <a:r>
              <a:rPr dirty="0" smtClean="0"/>
              <a:t> (haga clic en "Buscar planes de salud y medicamentos").</a:t>
            </a:r>
            <a:endParaRPr lang="es-US" dirty="0"/>
          </a:p>
          <a:p>
            <a:pPr marL="187123" lvl="1" indent="-187123">
              <a:spcBef>
                <a:spcPts val="613"/>
              </a:spcBef>
            </a:pPr>
            <a:r>
              <a:rPr dirty="0" smtClean="0"/>
              <a:t>Llame al 1-800-MEDICARE (1-800-633-4227). Los usuarios de TTY deben llamar al 1-877-486-2048.</a:t>
            </a:r>
          </a:p>
        </p:txBody>
      </p:sp>
      <p:sp>
        <p:nvSpPr>
          <p:cNvPr id="9421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55803E-4FC2-4448-91BD-D0EB21E84532}" type="slidenum">
              <a:rPr lang="en-US"/>
              <a:pPr fontAlgn="base">
                <a:spcBef>
                  <a:spcPct val="0"/>
                </a:spcBef>
                <a:spcAft>
                  <a:spcPct val="0"/>
                </a:spcAft>
                <a:defRPr/>
              </a:pPr>
              <a:t>33</a:t>
            </a:fld>
            <a:endParaRPr lang="es-US" dirty="0"/>
          </a:p>
        </p:txBody>
      </p:sp>
    </p:spTree>
    <p:extLst>
      <p:ext uri="{BB962C8B-B14F-4D97-AF65-F5344CB8AC3E}">
        <p14:creationId xmlns:p14="http://schemas.microsoft.com/office/powerpoint/2010/main" val="24108009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2707" name="Rectangle 3"/>
          <p:cNvSpPr>
            <a:spLocks noGrp="1" noChangeArrowheads="1"/>
          </p:cNvSpPr>
          <p:nvPr>
            <p:ph type="body" idx="1"/>
          </p:nvPr>
        </p:nvSpPr>
        <p:spPr bwMode="auto">
          <a:xfrm>
            <a:off x="821127" y="4567839"/>
            <a:ext cx="5628132" cy="4253728"/>
          </a:xfrm>
          <a:noFill/>
        </p:spPr>
        <p:txBody>
          <a:bodyPr wrap="square" numCol="1" anchor="t" anchorCtr="0" compatLnSpc="1">
            <a:prstTxWarp prst="textNoShape">
              <a:avLst/>
            </a:prstTxWarp>
          </a:bodyPr>
          <a:lstStyle/>
          <a:p>
            <a:pPr>
              <a:spcBef>
                <a:spcPts val="623"/>
              </a:spcBef>
            </a:pPr>
            <a:r>
              <a:rPr dirty="0" smtClean="0"/>
              <a:t>La Cobertura de Medicamentos Recetados de Medicare (Parte D) está disponible para todas las personas con Medicare, incluidas aquellas con derecho por ESRD o incapacidad. </a:t>
            </a:r>
          </a:p>
          <a:p>
            <a:pPr>
              <a:spcBef>
                <a:spcPts val="623"/>
              </a:spcBef>
            </a:pPr>
            <a:r>
              <a:rPr dirty="0" smtClean="0"/>
              <a:t>Si bien muchos medicamentos (como los medicamentos inmunosupresores necesarios para después de un trasplante de riñón) están cubiertos por la Parte B, otros no están cubiertos por la Parte B (por ejemplo, los medicamentos necesarios para tratar afecciones relacionadas, como hipertensión). Por ello, los pacientes con ESRD deberían considerar inscribirse en un plan de la Parte D.</a:t>
            </a:r>
          </a:p>
          <a:p>
            <a:pPr>
              <a:spcBef>
                <a:spcPts val="623"/>
              </a:spcBef>
            </a:pPr>
            <a:r>
              <a:rPr dirty="0" smtClean="0"/>
              <a:t>Todas las personas que tengan Medicare son elegibles para unirse a un Plan de Medicamentos Recetados de Medicare para reducir el costo de los medicamentos recetados y protegerse de un aumento futuro en los costos. Los niños que tienen Medicare por ESRD también pueden inscribirse en un Plan de Medicamentos de Medicare.</a:t>
            </a:r>
          </a:p>
          <a:p>
            <a:pPr>
              <a:spcBef>
                <a:spcPts val="623"/>
              </a:spcBef>
            </a:pPr>
            <a:r>
              <a:rPr dirty="0" smtClean="0"/>
              <a:t>Debe inscribirse en un plan para tener la cobertura de medicamentos recetados de Medicare. Cuando se inscribe en un Plan de Medicamentos Recetados de Medicare, usted paga una prima mensual y una parte del costo de sus medicamentos recetados (copago o coseguro). </a:t>
            </a:r>
          </a:p>
          <a:p>
            <a:pPr>
              <a:spcBef>
                <a:spcPts val="623"/>
              </a:spcBef>
            </a:pPr>
            <a:r>
              <a:rPr lang="en-US" dirty="0" smtClean="0"/>
              <a:t>Las personas con </a:t>
            </a:r>
            <a:r>
              <a:rPr dirty="0" err="1" smtClean="0"/>
              <a:t>ingresos</a:t>
            </a:r>
            <a:r>
              <a:rPr dirty="0" smtClean="0"/>
              <a:t> </a:t>
            </a:r>
            <a:r>
              <a:rPr dirty="0" smtClean="0"/>
              <a:t>y recursos limitados pueden recibir ayuda adicional para pagar los costos del Plan de Medicamentos Recetados de Medicare. </a:t>
            </a:r>
          </a:p>
        </p:txBody>
      </p:sp>
      <p:sp>
        <p:nvSpPr>
          <p:cNvPr id="7270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3B6840-0FD4-4807-80AF-22E3216C7F77}" type="slidenum">
              <a:rPr lang="en-US"/>
              <a:pPr fontAlgn="base">
                <a:spcBef>
                  <a:spcPct val="0"/>
                </a:spcBef>
                <a:spcAft>
                  <a:spcPct val="0"/>
                </a:spcAft>
                <a:defRPr/>
              </a:pPr>
              <a:t>34</a:t>
            </a:fld>
            <a:endParaRPr lang="es-US" dirty="0"/>
          </a:p>
        </p:txBody>
      </p:sp>
    </p:spTree>
    <p:extLst>
      <p:ext uri="{BB962C8B-B14F-4D97-AF65-F5344CB8AC3E}">
        <p14:creationId xmlns:p14="http://schemas.microsoft.com/office/powerpoint/2010/main" val="29950110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2707" name="Rectangle 3"/>
          <p:cNvSpPr>
            <a:spLocks noGrp="1" noChangeArrowheads="1"/>
          </p:cNvSpPr>
          <p:nvPr>
            <p:ph type="body" idx="1"/>
          </p:nvPr>
        </p:nvSpPr>
        <p:spPr bwMode="auto">
          <a:xfrm>
            <a:off x="821127" y="4567839"/>
            <a:ext cx="5628132" cy="4253728"/>
          </a:xfrm>
          <a:noFill/>
        </p:spPr>
        <p:txBody>
          <a:bodyPr wrap="square" numCol="1" anchor="t" anchorCtr="0" compatLnSpc="1">
            <a:prstTxWarp prst="textNoShape">
              <a:avLst/>
            </a:prstTxWarp>
          </a:bodyPr>
          <a:lstStyle/>
          <a:p>
            <a:pPr>
              <a:spcBef>
                <a:spcPts val="613"/>
              </a:spcBef>
            </a:pPr>
            <a:r>
              <a:rPr dirty="0" smtClean="0"/>
              <a:t>Medicare no es parte del Mercado. </a:t>
            </a:r>
          </a:p>
          <a:p>
            <a:pPr>
              <a:spcBef>
                <a:spcPts val="613"/>
              </a:spcBef>
            </a:pPr>
            <a:r>
              <a:rPr dirty="0" smtClean="0"/>
              <a:t>Si tiene Medicare Parte A, está cubierto y no debe hacer nada en relación con el Mercado.</a:t>
            </a:r>
          </a:p>
          <a:p>
            <a:pPr marL="0" lvl="1" indent="0">
              <a:spcBef>
                <a:spcPts val="613"/>
              </a:spcBef>
              <a:buNone/>
            </a:pPr>
            <a:r>
              <a:rPr dirty="0" smtClean="0"/>
              <a:t>La Parte A se considera la cobertura mínima esencial. </a:t>
            </a:r>
          </a:p>
          <a:p>
            <a:pPr>
              <a:spcBef>
                <a:spcPts val="613"/>
              </a:spcBef>
            </a:pPr>
            <a:r>
              <a:rPr dirty="0" smtClean="0"/>
              <a:t>Es ilegal que alguien que sepa que usted tiene Medicare le venda un plan del Mercado, incluso si usted sólo tiene la Parte A </a:t>
            </a:r>
            <a:r>
              <a:rPr lang="en-US" b="1" dirty="0" smtClean="0"/>
              <a:t>o</a:t>
            </a:r>
            <a:r>
              <a:rPr dirty="0" smtClean="0"/>
              <a:t> la Parte B. Consulte la próxima diapositiva para conocer las excepciones.</a:t>
            </a:r>
          </a:p>
          <a:p>
            <a:pPr>
              <a:spcBef>
                <a:spcPts val="613"/>
              </a:spcBef>
            </a:pPr>
            <a:r>
              <a:rPr lang="en-US" b="1" dirty="0" smtClean="0"/>
              <a:t>NOTA:</a:t>
            </a:r>
            <a:r>
              <a:rPr dirty="0" smtClean="0"/>
              <a:t> Consulte "Medicare y el Mercado de Seguros Médicos" para obtener más información: </a:t>
            </a:r>
            <a:r>
              <a:rPr lang="en-US" u="sng" dirty="0" smtClean="0">
                <a:hlinkClick r:id="rId3"/>
              </a:rPr>
              <a:t>Medicare.gov/Pubs/pdf/11694.pdf</a:t>
            </a:r>
            <a:r>
              <a:rPr dirty="0" smtClean="0"/>
              <a:t> o </a:t>
            </a:r>
            <a:r>
              <a:rPr lang="en-US" u="sng" dirty="0" smtClean="0">
                <a:hlinkClick r:id="rId4"/>
              </a:rPr>
              <a:t>Medicare.gov/about-us/affordable-care-act/medicare-and-the-marketplace.html</a:t>
            </a:r>
            <a:r>
              <a:rPr dirty="0" smtClean="0"/>
              <a:t>. </a:t>
            </a:r>
          </a:p>
          <a:p>
            <a:pPr>
              <a:spcBef>
                <a:spcPts val="623"/>
              </a:spcBef>
            </a:pPr>
            <a:endParaRPr lang="es-US" dirty="0" smtClean="0"/>
          </a:p>
        </p:txBody>
      </p:sp>
      <p:sp>
        <p:nvSpPr>
          <p:cNvPr id="7270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3B6840-0FD4-4807-80AF-22E3216C7F77}" type="slidenum">
              <a:rPr lang="en-US"/>
              <a:pPr fontAlgn="base">
                <a:spcBef>
                  <a:spcPct val="0"/>
                </a:spcBef>
                <a:spcAft>
                  <a:spcPct val="0"/>
                </a:spcAft>
                <a:defRPr/>
              </a:pPr>
              <a:t>35</a:t>
            </a:fld>
            <a:endParaRPr lang="es-US" dirty="0"/>
          </a:p>
        </p:txBody>
      </p:sp>
    </p:spTree>
    <p:extLst>
      <p:ext uri="{BB962C8B-B14F-4D97-AF65-F5344CB8AC3E}">
        <p14:creationId xmlns:p14="http://schemas.microsoft.com/office/powerpoint/2010/main" val="18129163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2707" name="Rectangle 3"/>
          <p:cNvSpPr>
            <a:spLocks noGrp="1" noChangeArrowheads="1"/>
          </p:cNvSpPr>
          <p:nvPr>
            <p:ph type="body" idx="1"/>
          </p:nvPr>
        </p:nvSpPr>
        <p:spPr bwMode="auto">
          <a:xfrm>
            <a:off x="697773" y="4383043"/>
            <a:ext cx="5628132" cy="4293597"/>
          </a:xfrm>
          <a:noFill/>
        </p:spPr>
        <p:txBody>
          <a:bodyPr wrap="square" numCol="1" anchor="t" anchorCtr="0" compatLnSpc="1">
            <a:prstTxWarp prst="textNoShape">
              <a:avLst/>
            </a:prstTxWarp>
            <a:normAutofit lnSpcReduction="10000"/>
          </a:bodyPr>
          <a:lstStyle/>
          <a:p>
            <a:pPr>
              <a:spcBef>
                <a:spcPts val="611"/>
              </a:spcBef>
            </a:pPr>
            <a:r>
              <a:rPr dirty="0" smtClean="0"/>
              <a:t>Una pequeña parte de la población que tiene Medicare y es menor de 65 años goza actualmente de cobertura suplementaria a través de un fondo estatal para grupos de alto riesgo (aproximadamente 6,000 personas en todo el país). Estas personas tienen una incapacidad o padecen ESRD. A diferencia de las personas mayores de 65 años que tienen Medicare, estos beneficiarios no tienen derecho federal garantizado a comprar un seguro suplementario de Medicare, y han obtenido cobertura mediante el fondo para grupos de alto riesgo de su estado, que paga el gasto compartido bajo Medicare Original. </a:t>
            </a:r>
          </a:p>
          <a:p>
            <a:pPr>
              <a:spcBef>
                <a:spcPts val="611"/>
              </a:spcBef>
            </a:pPr>
            <a:r>
              <a:rPr dirty="0" smtClean="0"/>
              <a:t>Las personas que recibían un seguro a través de un fondo estatal para grupos de alto riesgo generalmente serán elegibles para comprar un seguro en el </a:t>
            </a:r>
            <a:r>
              <a:rPr lang="en-US" dirty="0" smtClean="0"/>
              <a:t>M</a:t>
            </a:r>
            <a:r>
              <a:rPr dirty="0" smtClean="0"/>
              <a:t>ercado </a:t>
            </a:r>
            <a:r>
              <a:rPr dirty="0" smtClean="0"/>
              <a:t>individual, tanto dentro como fuera del Mercado. </a:t>
            </a:r>
            <a:endParaRPr lang="es-US" dirty="0" smtClean="0"/>
          </a:p>
          <a:p>
            <a:pPr>
              <a:spcBef>
                <a:spcPts val="611"/>
              </a:spcBef>
            </a:pPr>
            <a:r>
              <a:rPr dirty="0" smtClean="0"/>
              <a:t>El Departamento de Salud y Servicios Humanos de EE. UU. no aplicará ninguna disposición antiduplicación de la sección 1882(d)(3)(A) de la Ley de Seguridad Social (la Ley) desde el 10 de enero de 2014 hasta el 31 de diciembre de 2015, si determinados beneficiarios de Medicare menores de 65 años pierden la cobertura de un fondo estatal para grupos de alto riesgo.</a:t>
            </a:r>
          </a:p>
          <a:p>
            <a:pPr>
              <a:spcBef>
                <a:spcPts val="611"/>
              </a:spcBef>
            </a:pPr>
            <a:r>
              <a:rPr lang="en-US" b="1" dirty="0" smtClean="0"/>
              <a:t>NOTA: </a:t>
            </a:r>
            <a:r>
              <a:rPr dirty="0" smtClean="0"/>
              <a:t>Se publicó un memo de políticas sobre "La venta de pólizas del </a:t>
            </a:r>
            <a:r>
              <a:rPr lang="en-US" dirty="0" smtClean="0"/>
              <a:t>M</a:t>
            </a:r>
            <a:r>
              <a:rPr dirty="0" smtClean="0"/>
              <a:t>ercado </a:t>
            </a:r>
            <a:r>
              <a:rPr dirty="0" smtClean="0"/>
              <a:t>individual a beneficiarios de Medicare menores de 65 años que perdieron su cobertura por el cierre de los fondos para grupos de alto riesgo".</a:t>
            </a:r>
            <a:r>
              <a:rPr dirty="0"/>
              <a:t/>
            </a:r>
            <a:br>
              <a:rPr dirty="0"/>
            </a:br>
            <a:r>
              <a:rPr dirty="0" smtClean="0"/>
              <a:t>El folleto explica cuándo los emisores pueden vender pólizas de seguro médico del mercado individual a determinadas personas con Medicare menores de 65 años que hayan perdido la cobertura de un fondo estatal para grupos de alto riesgo. Visite </a:t>
            </a:r>
            <a:r>
              <a:rPr lang="en-US" dirty="0" smtClean="0">
                <a:hlinkClick r:id="rId3"/>
              </a:rPr>
              <a:t>CMS.gov/Medicare/Health-Plans/Medigap/Downloads/Sale-of-Individual-Market-Policies-to-Certain-Medicare-Beneficiaries.pdf</a:t>
            </a:r>
            <a:r>
              <a:rPr dirty="0" smtClean="0"/>
              <a:t> para ver el memo. </a:t>
            </a:r>
          </a:p>
          <a:p>
            <a:pPr>
              <a:spcBef>
                <a:spcPts val="611"/>
              </a:spcBef>
            </a:pPr>
            <a:endParaRPr lang="es-US" dirty="0"/>
          </a:p>
        </p:txBody>
      </p:sp>
      <p:sp>
        <p:nvSpPr>
          <p:cNvPr id="7270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3B6840-0FD4-4807-80AF-22E3216C7F77}" type="slidenum">
              <a:rPr lang="en-US"/>
              <a:pPr fontAlgn="base">
                <a:spcBef>
                  <a:spcPct val="0"/>
                </a:spcBef>
                <a:spcAft>
                  <a:spcPct val="0"/>
                </a:spcAft>
                <a:defRPr/>
              </a:pPr>
              <a:t>36</a:t>
            </a:fld>
            <a:endParaRPr lang="es-US" dirty="0"/>
          </a:p>
        </p:txBody>
      </p:sp>
    </p:spTree>
    <p:extLst>
      <p:ext uri="{BB962C8B-B14F-4D97-AF65-F5344CB8AC3E}">
        <p14:creationId xmlns:p14="http://schemas.microsoft.com/office/powerpoint/2010/main" val="21041909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16619" y="4489387"/>
            <a:ext cx="5732949" cy="4602939"/>
          </a:xfrm>
        </p:spPr>
        <p:txBody>
          <a:bodyPr>
            <a:normAutofit/>
          </a:bodyPr>
          <a:lstStyle/>
          <a:p>
            <a:pPr>
              <a:spcBef>
                <a:spcPts val="613"/>
              </a:spcBef>
            </a:pPr>
            <a:r>
              <a:rPr dirty="0" smtClean="0"/>
              <a:t>Compruebe su conocimiento: Pregunta 5</a:t>
            </a:r>
            <a:endParaRPr lang="es-US" kern="1200" dirty="0" smtClean="0">
              <a:solidFill>
                <a:schemeClr val="tx1"/>
              </a:solidFill>
              <a:effectLst/>
            </a:endParaRPr>
          </a:p>
          <a:p>
            <a:pPr>
              <a:spcBef>
                <a:spcPts val="613"/>
              </a:spcBef>
            </a:pPr>
            <a:r>
              <a:rPr lang="en-US" kern="1200" dirty="0" smtClean="0">
                <a:solidFill>
                  <a:schemeClr val="tx1"/>
                </a:solidFill>
                <a:effectLst/>
              </a:rPr>
              <a:t>¿Qué opción de Medicare NO está disponible para la MAYORÍA de las personas con ESRD?</a:t>
            </a:r>
          </a:p>
          <a:p>
            <a:pPr marL="232943" indent="-232943">
              <a:spcBef>
                <a:spcPts val="613"/>
              </a:spcBef>
              <a:buFont typeface="+mj-lt"/>
              <a:buAutoNum type="alphaLcPeriod"/>
            </a:pPr>
            <a:r>
              <a:rPr dirty="0" smtClean="0"/>
              <a:t>Planes de Medicamentos Recetados de Medicare</a:t>
            </a:r>
          </a:p>
          <a:p>
            <a:pPr marL="232943" indent="-232943">
              <a:spcBef>
                <a:spcPts val="613"/>
              </a:spcBef>
              <a:buFont typeface="+mj-lt"/>
              <a:buAutoNum type="alphaLcPeriod"/>
            </a:pPr>
            <a:r>
              <a:rPr dirty="0" smtClean="0"/>
              <a:t>Planes Medicare Advantage (MA)</a:t>
            </a:r>
            <a:endParaRPr lang="es-US" dirty="0"/>
          </a:p>
          <a:p>
            <a:pPr marL="232943" indent="-232943">
              <a:spcBef>
                <a:spcPts val="613"/>
              </a:spcBef>
              <a:buFont typeface="+mj-lt"/>
              <a:buAutoNum type="alphaLcPeriod"/>
            </a:pPr>
            <a:r>
              <a:rPr dirty="0" smtClean="0"/>
              <a:t>Medicare Parte A y Parte B</a:t>
            </a:r>
          </a:p>
          <a:p>
            <a:pPr marL="232943" indent="-232943">
              <a:spcBef>
                <a:spcPts val="613"/>
              </a:spcBef>
              <a:buFont typeface="+mj-lt"/>
              <a:buAutoNum type="alphaLcPeriod"/>
            </a:pPr>
            <a:r>
              <a:rPr dirty="0" smtClean="0"/>
              <a:t>Cobertura de empleador</a:t>
            </a:r>
          </a:p>
          <a:p>
            <a:pPr>
              <a:spcBef>
                <a:spcPts val="613"/>
              </a:spcBef>
            </a:pPr>
            <a:r>
              <a:rPr lang="en-US" b="1" dirty="0" smtClean="0"/>
              <a:t>RESPUESTA: b</a:t>
            </a:r>
            <a:r>
              <a:rPr dirty="0" smtClean="0"/>
              <a:t>. Planes Medicare Advantage (MA)</a:t>
            </a:r>
          </a:p>
          <a:p>
            <a:pPr>
              <a:spcBef>
                <a:spcPts val="613"/>
              </a:spcBef>
              <a:defRPr/>
            </a:pPr>
            <a:r>
              <a:rPr dirty="0" smtClean="0"/>
              <a:t>Los Planes MA, como las Organizaciones para el Mantenimiento de la Salud, las Organizaciones de Proveedores Preferidos y los planes privados de Pago por Servicio, generalmente no están disponibles para personas con ESRD. Las personas que ya se inscribieron en un Plan MA y que luego desarrollan una ESRD pueden permanecer en ese plan o unirse a otro plan que ofrezca la misma organización en el mismo estado.</a:t>
            </a:r>
          </a:p>
          <a:p>
            <a:pPr>
              <a:spcBef>
                <a:spcPts val="613"/>
              </a:spcBef>
            </a:pPr>
            <a:endParaRPr lang="es-US" sz="1100" dirty="0"/>
          </a:p>
        </p:txBody>
      </p:sp>
      <p:sp>
        <p:nvSpPr>
          <p:cNvPr id="4" name="Slide Number Placeholder 3"/>
          <p:cNvSpPr>
            <a:spLocks noGrp="1"/>
          </p:cNvSpPr>
          <p:nvPr>
            <p:ph type="sldNum" sz="quarter" idx="10"/>
          </p:nvPr>
        </p:nvSpPr>
        <p:spPr/>
        <p:txBody>
          <a:bodyPr/>
          <a:lstStyle/>
          <a:p>
            <a:fld id="{666AA210-F09A-4D2C-988F-5E80B2706499}" type="slidenum">
              <a:rPr lang="en-US" smtClean="0">
                <a:solidFill>
                  <a:prstClr val="black"/>
                </a:solidFill>
              </a:rPr>
              <a:pPr/>
              <a:t>37</a:t>
            </a:fld>
            <a:endParaRPr lang="es-US" dirty="0">
              <a:solidFill>
                <a:prstClr val="black"/>
              </a:solidFill>
            </a:endParaRPr>
          </a:p>
        </p:txBody>
      </p:sp>
    </p:spTree>
    <p:extLst>
      <p:ext uri="{BB962C8B-B14F-4D97-AF65-F5344CB8AC3E}">
        <p14:creationId xmlns:p14="http://schemas.microsoft.com/office/powerpoint/2010/main" val="3711133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6" y="4491742"/>
            <a:ext cx="5374640" cy="4253103"/>
          </a:xfrm>
        </p:spPr>
        <p:txBody>
          <a:bodyPr>
            <a:normAutofit/>
          </a:bodyPr>
          <a:lstStyle/>
          <a:p>
            <a:pPr>
              <a:spcBef>
                <a:spcPts val="623"/>
              </a:spcBef>
            </a:pPr>
            <a:r>
              <a:rPr dirty="0" smtClean="0"/>
              <a:t>La lección 5, "Fuentes de información adicionales", le brinda lo siguiente:</a:t>
            </a:r>
            <a:endParaRPr lang="es-US" i="1" baseline="0" dirty="0" smtClean="0"/>
          </a:p>
          <a:p>
            <a:pPr marL="171492" indent="-171492">
              <a:spcBef>
                <a:spcPts val="623"/>
              </a:spcBef>
              <a:buFont typeface="Wingdings" pitchFamily="2" charset="2"/>
              <a:buChar char="§"/>
            </a:pPr>
            <a:r>
              <a:rPr dirty="0" smtClean="0"/>
              <a:t>Comparación de Centros de Diálisis</a:t>
            </a:r>
          </a:p>
          <a:p>
            <a:pPr marL="171492" indent="-171492">
              <a:spcBef>
                <a:spcPts val="623"/>
              </a:spcBef>
              <a:buFont typeface="Wingdings" pitchFamily="2" charset="2"/>
              <a:buChar char="§"/>
            </a:pPr>
            <a:r>
              <a:rPr dirty="0" smtClean="0"/>
              <a:t>Redes ESRD </a:t>
            </a:r>
          </a:p>
          <a:p>
            <a:pPr marL="171492" indent="-171492">
              <a:spcBef>
                <a:spcPts val="623"/>
              </a:spcBef>
              <a:buFont typeface="Wingdings" pitchFamily="2" charset="2"/>
              <a:buChar char="§"/>
            </a:pPr>
            <a:r>
              <a:rPr dirty="0" smtClean="0"/>
              <a:t>Fistula First Catheter Last</a:t>
            </a:r>
          </a:p>
          <a:p>
            <a:pPr marL="171492" indent="-171492">
              <a:spcBef>
                <a:spcPts val="623"/>
              </a:spcBef>
            </a:pPr>
            <a:endParaRPr lang="es-US" dirty="0"/>
          </a:p>
        </p:txBody>
      </p:sp>
      <p:sp>
        <p:nvSpPr>
          <p:cNvPr id="4" name="Slide Number Placeholder 3"/>
          <p:cNvSpPr>
            <a:spLocks noGrp="1"/>
          </p:cNvSpPr>
          <p:nvPr>
            <p:ph type="sldNum" sz="quarter" idx="10"/>
          </p:nvPr>
        </p:nvSpPr>
        <p:spPr/>
        <p:txBody>
          <a:bodyPr/>
          <a:lstStyle/>
          <a:p>
            <a:fld id="{666AA210-F09A-4D2C-988F-5E80B2706499}" type="slidenum">
              <a:rPr lang="en-US" smtClean="0"/>
              <a:pPr/>
              <a:t>38</a:t>
            </a:fld>
            <a:endParaRPr lang="es-US" dirty="0"/>
          </a:p>
        </p:txBody>
      </p:sp>
    </p:spTree>
    <p:extLst>
      <p:ext uri="{BB962C8B-B14F-4D97-AF65-F5344CB8AC3E}">
        <p14:creationId xmlns:p14="http://schemas.microsoft.com/office/powerpoint/2010/main" val="15013018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Captura de pantalla de Comparación de Centros de Diálisis con clasificación por estrellas "/>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16619" y="4489386"/>
            <a:ext cx="5826421" cy="4419664"/>
          </a:xfrm>
        </p:spPr>
        <p:txBody>
          <a:bodyPr>
            <a:normAutofit/>
          </a:bodyPr>
          <a:lstStyle/>
          <a:p>
            <a:pPr>
              <a:spcBef>
                <a:spcPts val="611"/>
              </a:spcBef>
            </a:pPr>
            <a:r>
              <a:rPr dirty="0" smtClean="0"/>
              <a:t>Los Centros de Servicios de Medicare y Medicaid (CMS) tienen una herramienta de Comparación de Centros de Diálisis (DFC) disponible en </a:t>
            </a:r>
            <a:r>
              <a:rPr lang="en-US" dirty="0" smtClean="0">
                <a:hlinkClick r:id="rId3"/>
              </a:rPr>
              <a:t>Medicare.gov/dialysisfacilitycompare/</a:t>
            </a:r>
            <a:r>
              <a:rPr dirty="0" smtClean="0"/>
              <a:t>, donde puede buscar un centro cercano por código postal, ciudad o estado. También lo ayuda a encontrar y comparar centros de diálisis certificados por Medicare y brinda información sobre enfermedad renal crónica, diálisis y trasplantes. </a:t>
            </a:r>
            <a:endParaRPr lang="es-US" dirty="0" smtClean="0"/>
          </a:p>
          <a:p>
            <a:pPr>
              <a:spcBef>
                <a:spcPts val="611"/>
              </a:spcBef>
            </a:pPr>
            <a:r>
              <a:rPr dirty="0" smtClean="0"/>
              <a:t>En enero de 2015, CMS agregó un sistema de clasificación por estrellas a DFC para facilitar la comprensión y el uso de los datos sobre los centros de diálisis. Las clasificaciones por estrellas muestran si su centro de diálisis brinda atención de diálisis de calidad, es decir, atención que se sabe que generará los mejores resultados para la mayoría de los pacientes en diálisis.</a:t>
            </a:r>
          </a:p>
          <a:p>
            <a:pPr>
              <a:spcBef>
                <a:spcPts val="611"/>
              </a:spcBef>
            </a:pPr>
            <a:r>
              <a:rPr dirty="0" smtClean="0"/>
              <a:t>Las clasificaciones por estrellas usan varias mediciones informadas en DFC, que reflejan la calidad de la atención de cada centro de diálisis. Si la diálisis es algo nuevo para usted, puede preguntar a su médico qué significan las clasificaciones y cómo puede usarlas junto con otros datos para decidir en qué centro tratarse. Se le recomienda visitar los centros que le interesan antes de decidir dónde realizarse el tratamiento de diálisis.</a:t>
            </a:r>
          </a:p>
          <a:p>
            <a:pPr>
              <a:spcBef>
                <a:spcPts val="611"/>
              </a:spcBef>
            </a:pPr>
            <a:r>
              <a:rPr dirty="0" smtClean="0"/>
              <a:t>Para conocer más detalles sobre las mediciones usadas para determinar la clasificación por estrellas de los centros de diálisis, visite </a:t>
            </a:r>
            <a:r>
              <a:rPr lang="en-US" dirty="0" smtClean="0">
                <a:hlinkClick r:id="rId4"/>
              </a:rPr>
              <a:t>Medicare.gov/Dialysisfacilitycompare/#data/star-ratings-system</a:t>
            </a:r>
            <a:r>
              <a:rPr dirty="0" smtClean="0"/>
              <a:t>. Para obtener una lista de verificación para el paciente con preguntas que puede hacer a los proveedores para ayudarlo a determinar las mejores opciones de centros y tratamientos para usted, visite </a:t>
            </a:r>
            <a:r>
              <a:rPr lang="en-US" dirty="0" smtClean="0">
                <a:hlinkClick r:id="rId4"/>
              </a:rPr>
              <a:t>Medicare.gov/Dialysisfacilitycompare/#resources/patient-checklists</a:t>
            </a:r>
            <a:r>
              <a:rPr dirty="0" smtClean="0"/>
              <a:t>.</a:t>
            </a:r>
            <a:endParaRPr lang="es-US" dirty="0"/>
          </a:p>
          <a:p>
            <a:pPr>
              <a:spcBef>
                <a:spcPts val="611"/>
              </a:spcBef>
            </a:pPr>
            <a:endParaRPr lang="es-US" dirty="0" smtClean="0"/>
          </a:p>
        </p:txBody>
      </p:sp>
      <p:sp>
        <p:nvSpPr>
          <p:cNvPr id="4" name="Slide Number Placeholder 3"/>
          <p:cNvSpPr>
            <a:spLocks noGrp="1"/>
          </p:cNvSpPr>
          <p:nvPr>
            <p:ph type="sldNum" sz="quarter" idx="10"/>
          </p:nvPr>
        </p:nvSpPr>
        <p:spPr/>
        <p:txBody>
          <a:bodyPr/>
          <a:lstStyle/>
          <a:p>
            <a:fld id="{666AA210-F09A-4D2C-988F-5E80B2706499}" type="slidenum">
              <a:rPr lang="en-US" smtClean="0"/>
              <a:pPr/>
              <a:t>39</a:t>
            </a:fld>
            <a:endParaRPr lang="es-US" dirty="0"/>
          </a:p>
        </p:txBody>
      </p:sp>
    </p:spTree>
    <p:extLst>
      <p:ext uri="{BB962C8B-B14F-4D97-AF65-F5344CB8AC3E}">
        <p14:creationId xmlns:p14="http://schemas.microsoft.com/office/powerpoint/2010/main" val="411841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67587" name="Rectangle 3"/>
          <p:cNvSpPr>
            <a:spLocks noGrp="1" noChangeArrowheads="1"/>
          </p:cNvSpPr>
          <p:nvPr>
            <p:ph type="body" idx="1"/>
          </p:nvPr>
        </p:nvSpPr>
        <p:spPr bwMode="auto">
          <a:xfrm>
            <a:off x="775756" y="4491742"/>
            <a:ext cx="5645592" cy="4444631"/>
          </a:xfrm>
          <a:noFill/>
        </p:spPr>
        <p:txBody>
          <a:bodyPr wrap="square" numCol="1" anchor="t" anchorCtr="0" compatLnSpc="1">
            <a:prstTxWarp prst="textNoShape">
              <a:avLst/>
            </a:prstTxWarp>
            <a:normAutofit/>
          </a:bodyPr>
          <a:lstStyle/>
          <a:p>
            <a:pPr defTabSz="931774">
              <a:spcBef>
                <a:spcPts val="613"/>
              </a:spcBef>
              <a:defRPr/>
            </a:pPr>
            <a:r>
              <a:rPr lang="en-US" sz="1200" dirty="0" smtClean="0"/>
              <a:t>La ESRD se define como una insuficiencia renal permanente que requiere un tratamiento de diálisis regular o trasplante de riñón. </a:t>
            </a:r>
          </a:p>
          <a:p>
            <a:pPr defTabSz="931774">
              <a:spcBef>
                <a:spcPts val="613"/>
              </a:spcBef>
              <a:defRPr/>
            </a:pPr>
            <a:r>
              <a:rPr dirty="0" smtClean="0"/>
              <a:t>La enfermedad renal crónica (CKD) tiene 5 etapas. </a:t>
            </a:r>
            <a:r>
              <a:rPr lang="en-US" dirty="0" smtClean="0"/>
              <a:t> La </a:t>
            </a:r>
            <a:r>
              <a:rPr lang="en-US" dirty="0" err="1" smtClean="0"/>
              <a:t>Fundación</a:t>
            </a:r>
            <a:r>
              <a:rPr lang="en-US" dirty="0" smtClean="0"/>
              <a:t> </a:t>
            </a:r>
            <a:r>
              <a:rPr lang="en-US" dirty="0" err="1"/>
              <a:t>Nacional</a:t>
            </a:r>
            <a:r>
              <a:rPr lang="en-US" dirty="0"/>
              <a:t> del </a:t>
            </a:r>
            <a:r>
              <a:rPr lang="en-US" dirty="0" err="1"/>
              <a:t>Riñón</a:t>
            </a:r>
            <a:r>
              <a:rPr dirty="0" smtClean="0"/>
              <a:t> </a:t>
            </a:r>
            <a:r>
              <a:rPr dirty="0" smtClean="0"/>
              <a:t>estableció pautas para ayudar a identificar los niveles de la enfermedad renal. Si usted tiene CKD en etapa V, puede que sea elegible para recibir Medicare por ESRD. Visite </a:t>
            </a:r>
            <a:r>
              <a:rPr lang="en-US" dirty="0">
                <a:hlinkClick r:id="rId3"/>
              </a:rPr>
              <a:t>kidney.org</a:t>
            </a:r>
            <a:r>
              <a:rPr dirty="0" smtClean="0"/>
              <a:t> para obtener más información sobre la CKD.</a:t>
            </a:r>
            <a:endParaRPr lang="es-US" sz="1200" dirty="0" smtClean="0"/>
          </a:p>
          <a:p>
            <a:pPr defTabSz="931774">
              <a:spcBef>
                <a:spcPts val="613"/>
              </a:spcBef>
              <a:defRPr/>
            </a:pPr>
            <a:r>
              <a:rPr lang="en-US" sz="1200" dirty="0" smtClean="0"/>
              <a:t>En 1972, la cobertura de Medicare se amplió para incluir a 2 nuevos grupos de individuos: determinadas personas con una incapacidad y personas con ESRD. La cobertura ampliada comenzó en 1973.</a:t>
            </a:r>
          </a:p>
          <a:p>
            <a:pPr>
              <a:spcBef>
                <a:spcPts val="623"/>
              </a:spcBef>
            </a:pPr>
            <a:endParaRPr lang="es-US" dirty="0" smtClean="0"/>
          </a:p>
        </p:txBody>
      </p:sp>
      <p:sp>
        <p:nvSpPr>
          <p:cNvPr id="67588"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B01244-6E4B-4F26-9ED4-64BDD4828975}" type="slidenum">
              <a:rPr lang="en-US"/>
              <a:pPr fontAlgn="base">
                <a:spcBef>
                  <a:spcPct val="0"/>
                </a:spcBef>
                <a:spcAft>
                  <a:spcPct val="0"/>
                </a:spcAft>
                <a:defRPr/>
              </a:pPr>
              <a:t>4</a:t>
            </a:fld>
            <a:endParaRPr lang="es-US" dirty="0"/>
          </a:p>
        </p:txBody>
      </p:sp>
    </p:spTree>
    <p:extLst>
      <p:ext uri="{BB962C8B-B14F-4D97-AF65-F5344CB8AC3E}">
        <p14:creationId xmlns:p14="http://schemas.microsoft.com/office/powerpoint/2010/main" val="33007102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97283" name="Rectangle 3"/>
          <p:cNvSpPr>
            <a:spLocks noGrp="1" noChangeArrowheads="1"/>
          </p:cNvSpPr>
          <p:nvPr>
            <p:ph type="body" idx="1"/>
          </p:nvPr>
        </p:nvSpPr>
        <p:spPr bwMode="auto">
          <a:xfrm>
            <a:off x="163495" y="4396617"/>
            <a:ext cx="6705935" cy="4699757"/>
          </a:xfrm>
        </p:spPr>
        <p:txBody>
          <a:bodyPr wrap="square" lIns="93982" tIns="46990" rIns="93982" bIns="46990" numCol="1" anchor="t" anchorCtr="0" compatLnSpc="1">
            <a:prstTxWarp prst="textNoShape">
              <a:avLst/>
            </a:prstTxWarp>
            <a:noAutofit/>
          </a:bodyPr>
          <a:lstStyle/>
          <a:p>
            <a:r>
              <a:rPr dirty="0" smtClean="0"/>
              <a:t>Bajo la dirección de los Centros de Servicios de Medicare y Medicaid (CMS), el programa Red ESRD consiste en una red nacional de 18 Redes ESRD, que se ocupan de cada estado y territorio de EE. UU. y del Distrito de Columbia. Las Redes ESRD brindan servicios en áreas geográficas según la cantidad y concentración de beneficiarios con ESRD. Las Redes ESRD trabajan con los consumidores, los centros de ESRD y con otros proveedores de servicios relacionados con la ESRD para perfeccionar los sistemas de prestación de atención, a fin de garantizar que los pacientes con ESRD reciban la atención adecuada en el momento indicado.</a:t>
            </a:r>
          </a:p>
          <a:p>
            <a:pPr>
              <a:spcBef>
                <a:spcPts val="623"/>
              </a:spcBef>
              <a:defRPr/>
            </a:pPr>
            <a:r>
              <a:rPr dirty="0" smtClean="0"/>
              <a:t>Las Redes ESRD son una excelente fuente de información para personas con Medicare y proveedores de atención médica. Las Redes ESRD se encargan de establecer criterios y normas en relación con la calidad y adecuación de la atención para pacientes con ESRD. Estas evalúan las modalidades de tratamiento y la calidad de la atención. También brindan asistencia técnica a los centros de diálisis. </a:t>
            </a:r>
          </a:p>
          <a:p>
            <a:pPr>
              <a:spcBef>
                <a:spcPts val="623"/>
              </a:spcBef>
              <a:defRPr/>
            </a:pPr>
            <a:r>
              <a:rPr dirty="0" smtClean="0"/>
              <a:t>Las Redes ESRD también informan a las personas con Medicare sobre el programa de Medicare y ayudan a resolver quejas y quejas formales. Para proteger a los pacientes contra represalias, la política de CMS ya no exige que el proceso de queja se empiece en el centro. Los pacientes ahora pueden obviar el centro e informar las quejas formales directamente en la Red ESRD.</a:t>
            </a:r>
          </a:p>
          <a:p>
            <a:pPr>
              <a:spcBef>
                <a:spcPts val="623"/>
              </a:spcBef>
              <a:defRPr/>
            </a:pPr>
            <a:r>
              <a:rPr dirty="0" smtClean="0"/>
              <a:t>Puede obtener información de contacto de una Red ESRD local en "Cobertura de Medicare de servicios de diálisis renal y trasplante de riñón", publicación de CMS 10128, en </a:t>
            </a:r>
            <a:r>
              <a:rPr lang="en-US" dirty="0" smtClean="0">
                <a:hlinkClick r:id="rId3"/>
              </a:rPr>
              <a:t>Medicare.gov/pubs/pdf/10128.pdf</a:t>
            </a:r>
            <a:r>
              <a:rPr dirty="0" smtClean="0"/>
              <a:t>, y en </a:t>
            </a:r>
            <a:r>
              <a:rPr lang="en-US" dirty="0">
                <a:hlinkClick r:id="rId4"/>
              </a:rPr>
              <a:t>esrdncc.org/professionals/all-esrd-networks/</a:t>
            </a:r>
            <a:r>
              <a:rPr dirty="0" smtClean="0"/>
              <a:t>.</a:t>
            </a:r>
          </a:p>
          <a:p>
            <a:pPr>
              <a:spcBef>
                <a:spcPts val="623"/>
              </a:spcBef>
              <a:defRPr/>
            </a:pPr>
            <a:r>
              <a:rPr dirty="0" smtClean="0"/>
              <a:t>El ESRD National Coordinating Center (NCC) es el contratista suplente de CMS para las 18 Redes ESRD. El ESRD NCC también brinda información y recursos útiles pensados para ayudar a los pacientes con ESRD y a sus acompañantes a involucrarse y capacitarse. Para obtener más información, visite </a:t>
            </a:r>
            <a:r>
              <a:rPr lang="en-US" dirty="0">
                <a:hlinkClick r:id="rId5"/>
              </a:rPr>
              <a:t>esrdncc.org/</a:t>
            </a:r>
            <a:r>
              <a:rPr dirty="0" smtClean="0"/>
              <a:t>.</a:t>
            </a:r>
          </a:p>
          <a:p>
            <a:pPr>
              <a:spcBef>
                <a:spcPts val="623"/>
              </a:spcBef>
              <a:defRPr/>
            </a:pPr>
            <a:r>
              <a:rPr dirty="0" smtClean="0"/>
              <a:t>NOTA: Hay un mapa interactivo con información de contacto de las Redes ESRD por estado/región en </a:t>
            </a:r>
            <a:r>
              <a:rPr lang="en-US" dirty="0">
                <a:hlinkClick r:id="rId4"/>
              </a:rPr>
              <a:t>esrdncc.org/professionals/all-esrd-networks/</a:t>
            </a:r>
            <a:r>
              <a:rPr dirty="0" smtClean="0"/>
              <a:t>.</a:t>
            </a:r>
            <a:endParaRPr lang="es-US" b="1" dirty="0"/>
          </a:p>
        </p:txBody>
      </p:sp>
      <p:sp>
        <p:nvSpPr>
          <p:cNvPr id="97284"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F93233-A4C9-4075-8369-15CD0DFC3E7D}" type="slidenum">
              <a:rPr lang="en-US"/>
              <a:pPr fontAlgn="base">
                <a:spcBef>
                  <a:spcPct val="0"/>
                </a:spcBef>
                <a:spcAft>
                  <a:spcPct val="0"/>
                </a:spcAft>
                <a:defRPr/>
              </a:pPr>
              <a:t>40</a:t>
            </a:fld>
            <a:endParaRPr lang="es-US" dirty="0"/>
          </a:p>
        </p:txBody>
      </p:sp>
    </p:spTree>
    <p:extLst>
      <p:ext uri="{BB962C8B-B14F-4D97-AF65-F5344CB8AC3E}">
        <p14:creationId xmlns:p14="http://schemas.microsoft.com/office/powerpoint/2010/main" val="34562468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01040" y="4516365"/>
            <a:ext cx="5608320" cy="4046109"/>
          </a:xfrm>
        </p:spPr>
        <p:txBody>
          <a:bodyPr/>
          <a:lstStyle/>
          <a:p>
            <a:pPr>
              <a:spcBef>
                <a:spcPts val="623"/>
              </a:spcBef>
              <a:defRPr/>
            </a:pPr>
            <a:r>
              <a:rPr dirty="0" smtClean="0"/>
              <a:t>Actualmente, las Redes ESRD trabajan con Medicare para aumentar el uso de fístulas arteriovenosas (AVF). "Fistula First Catheter Last" es el nombre de la Iniciativa Nacional para la Mejora del Acceso Vascular. Este proyecto de mejoramiento de la calidad es llevado a cabo por las 18 Redes ESRD para promover el uso de AVF para realizar hemodiálisis en todos los pacientes aptos para diálisis.</a:t>
            </a:r>
          </a:p>
          <a:p>
            <a:pPr>
              <a:spcBef>
                <a:spcPts val="623"/>
              </a:spcBef>
              <a:defRPr/>
            </a:pPr>
            <a:r>
              <a:rPr dirty="0" smtClean="0"/>
              <a:t>Una fístula es una conexión, creada quirúrgicamente al unir una vena y una arteria en el antebrazo, que permite que la sangre fluya de la arteria a la vena y brinda un acceso para realizar diálisis. Las fístulas duran más tiempo, necesitan menos retoques y están asociadas con tasas de infección, internación y muerte más bajas que los otros tipos de accesos. Otros tipos de accesos incluyen injertos (uso de un tubo sintético para conectar la arteria a una vena del brazo) y catéteres (agujas insertadas de manera permanente en una vena regular, pero que sobresalen de la piel). Hay más información sobre Fistula First Catheter Last en </a:t>
            </a:r>
            <a:r>
              <a:rPr lang="en-US" baseline="0" dirty="0" smtClean="0">
                <a:hlinkClick r:id="rId3"/>
              </a:rPr>
              <a:t>esrdncc.org/ffcl/</a:t>
            </a:r>
            <a:r>
              <a:rPr dirty="0" smtClean="0"/>
              <a:t>.</a:t>
            </a:r>
            <a:endParaRPr lang="es-US" dirty="0" smtClean="0"/>
          </a:p>
          <a:p>
            <a:pPr>
              <a:spcBef>
                <a:spcPts val="623"/>
              </a:spcBef>
              <a:defRPr/>
            </a:pPr>
            <a:r>
              <a:rPr lang="en-US" b="1" dirty="0" smtClean="0"/>
              <a:t>NOTA</a:t>
            </a:r>
            <a:r>
              <a:rPr dirty="0" smtClean="0"/>
              <a:t>: Gráfico cortesía del National Institute of Diabetes and Digestive and Kidney Diseases, de los Institutos Nacionales de la Salud de EE. UU.</a:t>
            </a:r>
          </a:p>
        </p:txBody>
      </p:sp>
      <p:sp>
        <p:nvSpPr>
          <p:cNvPr id="4" name="Slide Number Placeholder 3"/>
          <p:cNvSpPr>
            <a:spLocks noGrp="1"/>
          </p:cNvSpPr>
          <p:nvPr>
            <p:ph type="sldNum" sz="quarter" idx="10"/>
          </p:nvPr>
        </p:nvSpPr>
        <p:spPr/>
        <p:txBody>
          <a:bodyPr/>
          <a:lstStyle/>
          <a:p>
            <a:fld id="{A5195812-3256-4445-A330-544460ECDDB3}" type="slidenum">
              <a:rPr lang="en-US" smtClean="0"/>
              <a:t>41</a:t>
            </a:fld>
            <a:endParaRPr lang="es-US"/>
          </a:p>
        </p:txBody>
      </p:sp>
    </p:spTree>
    <p:extLst>
      <p:ext uri="{BB962C8B-B14F-4D97-AF65-F5344CB8AC3E}">
        <p14:creationId xmlns:p14="http://schemas.microsoft.com/office/powerpoint/2010/main" val="15604058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96496" cy="4522608"/>
          </a:xfrm>
        </p:spPr>
        <p:txBody>
          <a:bodyPr>
            <a:normAutofit/>
          </a:bodyPr>
          <a:lstStyle/>
          <a:p>
            <a:pPr>
              <a:spcBef>
                <a:spcPts val="613"/>
              </a:spcBef>
            </a:pPr>
            <a:r>
              <a:rPr dirty="0" smtClean="0"/>
              <a:t>La ESRD es una insuficiencia renal permanente. Si tiene enfermedad renal crónica en etapa V, puede que deba recibir tratamiento de diálisis regular o un trasplante de riñón. </a:t>
            </a:r>
          </a:p>
          <a:p>
            <a:pPr>
              <a:spcBef>
                <a:spcPts val="613"/>
              </a:spcBef>
            </a:pPr>
            <a:r>
              <a:rPr dirty="0" smtClean="0"/>
              <a:t>Usted es elegible para Medicare Parte A, con los documentos médicos y los créditos laborales necesarios, sin importar su edad, si sus riñones ya no funcionan y se realiza tratamiento de diálisis regular, si se realiza diálisis en el </a:t>
            </a:r>
            <a:r>
              <a:rPr dirty="0" err="1" smtClean="0"/>
              <a:t>hogar</a:t>
            </a:r>
            <a:r>
              <a:rPr dirty="0" smtClean="0"/>
              <a:t> </a:t>
            </a:r>
            <a:r>
              <a:rPr dirty="0" smtClean="0"/>
              <a:t>o si recientemente recibió un trasplante de riñón en un hospital aprobado.</a:t>
            </a:r>
          </a:p>
          <a:p>
            <a:pPr>
              <a:spcBef>
                <a:spcPts val="613"/>
              </a:spcBef>
              <a:defRPr/>
            </a:pPr>
            <a:r>
              <a:rPr dirty="0" smtClean="0"/>
              <a:t>Analizamos las opciones de inscripción y sabemos que recibe todos los servicios de la Parte A y B, y que puede obtener la Parte D (Cobertura de Medicamentos Recetados de Medicare) y recibir otros servicios especiales. </a:t>
            </a:r>
          </a:p>
          <a:p>
            <a:pPr>
              <a:spcBef>
                <a:spcPts val="613"/>
              </a:spcBef>
              <a:defRPr/>
            </a:pPr>
            <a:r>
              <a:rPr dirty="0" smtClean="0"/>
              <a:t>Vimos qué servicios están cubiertos y que Medicare Original es normalmente la única opción de cobertura de Medicare para la mayoría de las personas con ESRD. La cobertura del plan de salud grupal de un empleador tiene un período de coordinación de 30 meses. </a:t>
            </a:r>
          </a:p>
          <a:p>
            <a:pPr>
              <a:spcBef>
                <a:spcPts val="613"/>
              </a:spcBef>
              <a:defRPr/>
            </a:pPr>
            <a:r>
              <a:rPr dirty="0" smtClean="0"/>
              <a:t>También aprendimos que el tratamiento con medicamentos inmunosupresores sólo está cubierto por Medicare Parte B si usted tenía derecho a la Parte A al momento del trasplante de riñón.</a:t>
            </a:r>
          </a:p>
          <a:p>
            <a:pPr>
              <a:spcBef>
                <a:spcPts val="623"/>
              </a:spcBef>
              <a:defRPr/>
            </a:pPr>
            <a:r>
              <a:rPr dirty="0" smtClean="0"/>
              <a:t>Hablamos sobre la Comparación de Centros de Diálisis y las Redes ESRD, que se ocupan de problemas relacionados con la calidad de la atención.</a:t>
            </a:r>
          </a:p>
          <a:p>
            <a:pPr>
              <a:spcBef>
                <a:spcPts val="623"/>
              </a:spcBef>
            </a:pPr>
            <a:r>
              <a:rPr dirty="0" smtClean="0"/>
              <a:t>Puede encontrar recursos clave de cobertura en </a:t>
            </a:r>
            <a:r>
              <a:rPr lang="en-US" u="sng" dirty="0" smtClean="0">
                <a:hlinkClick r:id="rId3"/>
              </a:rPr>
              <a:t>Medicare.gov/coverage/dialysis-services-and-supplies.html</a:t>
            </a:r>
            <a:r>
              <a:rPr dirty="0" smtClean="0"/>
              <a:t>.</a:t>
            </a:r>
            <a:endParaRPr lang="es-US" dirty="0"/>
          </a:p>
          <a:p>
            <a:pPr>
              <a:spcBef>
                <a:spcPts val="613"/>
              </a:spcBef>
              <a:defRPr/>
            </a:pPr>
            <a:endParaRPr lang="es-US" dirty="0"/>
          </a:p>
        </p:txBody>
      </p:sp>
      <p:sp>
        <p:nvSpPr>
          <p:cNvPr id="4" name="Slide Number Placeholder 3"/>
          <p:cNvSpPr>
            <a:spLocks noGrp="1"/>
          </p:cNvSpPr>
          <p:nvPr>
            <p:ph type="sldNum" sz="quarter" idx="10"/>
          </p:nvPr>
        </p:nvSpPr>
        <p:spPr/>
        <p:txBody>
          <a:bodyPr/>
          <a:lstStyle/>
          <a:p>
            <a:fld id="{666AA210-F09A-4D2C-988F-5E80B2706499}" type="slidenum">
              <a:rPr lang="en-US" smtClean="0"/>
              <a:pPr/>
              <a:t>42</a:t>
            </a:fld>
            <a:endParaRPr lang="es-US" dirty="0"/>
          </a:p>
        </p:txBody>
      </p:sp>
    </p:spTree>
    <p:extLst>
      <p:ext uri="{BB962C8B-B14F-4D97-AF65-F5344CB8AC3E}">
        <p14:creationId xmlns:p14="http://schemas.microsoft.com/office/powerpoint/2010/main" val="34859328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96496" cy="4522608"/>
          </a:xfrm>
        </p:spPr>
        <p:txBody>
          <a:bodyPr>
            <a:normAutofit/>
          </a:bodyPr>
          <a:lstStyle/>
          <a:p>
            <a:pPr>
              <a:spcBef>
                <a:spcPts val="613"/>
              </a:spcBef>
              <a:defRPr/>
            </a:pPr>
            <a:endParaRPr lang="en-US" dirty="0"/>
          </a:p>
        </p:txBody>
      </p:sp>
      <p:sp>
        <p:nvSpPr>
          <p:cNvPr id="4" name="Slide Number Placeholder 3"/>
          <p:cNvSpPr>
            <a:spLocks noGrp="1"/>
          </p:cNvSpPr>
          <p:nvPr>
            <p:ph type="sldNum" sz="quarter" idx="10"/>
          </p:nvPr>
        </p:nvSpPr>
        <p:spPr/>
        <p:txBody>
          <a:bodyPr/>
          <a:lstStyle/>
          <a:p>
            <a:fld id="{666AA210-F09A-4D2C-988F-5E80B2706499}" type="slidenum">
              <a:rPr lang="en-US" smtClean="0"/>
              <a:pPr/>
              <a:t>43</a:t>
            </a:fld>
            <a:endParaRPr lang="es-US" dirty="0"/>
          </a:p>
        </p:txBody>
      </p:sp>
    </p:spTree>
    <p:extLst>
      <p:ext uri="{BB962C8B-B14F-4D97-AF65-F5344CB8AC3E}">
        <p14:creationId xmlns:p14="http://schemas.microsoft.com/office/powerpoint/2010/main" val="10775225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814388"/>
            <a:ext cx="4184650" cy="3138487"/>
          </a:xfrm>
        </p:spPr>
      </p:sp>
      <p:sp>
        <p:nvSpPr>
          <p:cNvPr id="5" name="Slide Number Placeholder 4"/>
          <p:cNvSpPr>
            <a:spLocks noGrp="1"/>
          </p:cNvSpPr>
          <p:nvPr>
            <p:ph type="sldNum" sz="quarter" idx="11"/>
          </p:nvPr>
        </p:nvSpPr>
        <p:spPr/>
        <p:txBody>
          <a:bodyPr/>
          <a:lstStyle/>
          <a:p>
            <a:fld id="{4B4BEF8D-AEDC-4925-86C9-8CE122F2983D}" type="slidenum">
              <a:rPr lang="en-US" smtClean="0">
                <a:solidFill>
                  <a:prstClr val="black"/>
                </a:solidFill>
              </a:rPr>
              <a:pPr/>
              <a:t>44</a:t>
            </a:fld>
            <a:endParaRPr lang="es-US" dirty="0">
              <a:solidFill>
                <a:prstClr val="black"/>
              </a:solidFill>
            </a:endParaRPr>
          </a:p>
        </p:txBody>
      </p:sp>
      <p:sp>
        <p:nvSpPr>
          <p:cNvPr id="3" name="Notes Placeholder 2"/>
          <p:cNvSpPr>
            <a:spLocks noGrp="1"/>
          </p:cNvSpPr>
          <p:nvPr>
            <p:ph type="body" idx="1"/>
          </p:nvPr>
        </p:nvSpPr>
        <p:spPr>
          <a:xfrm>
            <a:off x="1090507" y="4134817"/>
            <a:ext cx="5164191" cy="4551074"/>
          </a:xfrm>
        </p:spPr>
        <p:txBody>
          <a:bodyPr/>
          <a:lstStyle/>
          <a:p>
            <a:pPr>
              <a:spcBef>
                <a:spcPts val="615"/>
              </a:spcBef>
            </a:pPr>
            <a:r>
              <a:rPr dirty="0" smtClean="0"/>
              <a:t>Esta capacitación es brindada por el Programa de Capacitación Nacional (NTP) de CMS.</a:t>
            </a:r>
          </a:p>
          <a:p>
            <a:pPr>
              <a:spcBef>
                <a:spcPts val="615"/>
              </a:spcBef>
            </a:pPr>
            <a:r>
              <a:rPr dirty="0" smtClean="0"/>
              <a:t>Para hacer preguntas sobre productos de capacitación, envíe un correo electrónico a </a:t>
            </a:r>
            <a:r>
              <a:rPr lang="en-US" dirty="0" smtClean="0">
                <a:hlinkClick r:id="rId3"/>
              </a:rPr>
              <a:t>training@cms.hhs.gov</a:t>
            </a:r>
            <a:r>
              <a:rPr dirty="0" smtClean="0"/>
              <a:t>. </a:t>
            </a:r>
          </a:p>
          <a:p>
            <a:pPr>
              <a:spcBef>
                <a:spcPts val="615"/>
              </a:spcBef>
            </a:pPr>
            <a:r>
              <a:rPr dirty="0" smtClean="0"/>
              <a:t>Para conocer todos los materiales del NTP disponibles, o para suscribirse a nuestra lista de correo electrónico, visite </a:t>
            </a:r>
            <a:r>
              <a:rPr lang="en-US" dirty="0" smtClean="0">
                <a:hlinkClick r:id="rId4"/>
              </a:rPr>
              <a:t>CMS.gov/outreach-and-education/training/cmsnationaltrainingprogram/</a:t>
            </a:r>
            <a:r>
              <a:rPr dirty="0" smtClean="0"/>
              <a:t>. </a:t>
            </a:r>
          </a:p>
          <a:p>
            <a:endParaRPr lang="es-US" dirty="0"/>
          </a:p>
        </p:txBody>
      </p:sp>
    </p:spTree>
    <p:extLst>
      <p:ext uri="{BB962C8B-B14F-4D97-AF65-F5344CB8AC3E}">
        <p14:creationId xmlns:p14="http://schemas.microsoft.com/office/powerpoint/2010/main" val="51779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0659" name="Rectangle 3"/>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0660" name="Rectangle 4"/>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0661" name="Rectangle 5"/>
          <p:cNvSpPr>
            <a:spLocks noChangeArrowheads="1"/>
          </p:cNvSpPr>
          <p:nvPr/>
        </p:nvSpPr>
        <p:spPr bwMode="auto">
          <a:xfrm>
            <a:off x="4060531" y="1"/>
            <a:ext cx="3105658"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0662" name="Rectangle 6"/>
          <p:cNvSpPr>
            <a:spLocks noChangeArrowheads="1"/>
          </p:cNvSpPr>
          <p:nvPr/>
        </p:nvSpPr>
        <p:spPr bwMode="auto">
          <a:xfrm>
            <a:off x="3" y="8979402"/>
            <a:ext cx="3105659" cy="471942"/>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0663" name="Rectangle 7"/>
          <p:cNvSpPr>
            <a:spLocks noChangeArrowheads="1"/>
          </p:cNvSpPr>
          <p:nvPr/>
        </p:nvSpPr>
        <p:spPr bwMode="auto">
          <a:xfrm>
            <a:off x="3" y="1"/>
            <a:ext cx="3105659" cy="470380"/>
          </a:xfrm>
          <a:prstGeom prst="rect">
            <a:avLst/>
          </a:prstGeom>
          <a:noFill/>
          <a:ln w="12700">
            <a:noFill/>
            <a:miter lim="800000"/>
            <a:headEnd/>
            <a:tailEnd/>
          </a:ln>
        </p:spPr>
        <p:txBody>
          <a:bodyPr wrap="none" lIns="88928" tIns="44467" rIns="88928" bIns="44467" anchor="ctr"/>
          <a:lstStyle/>
          <a:p>
            <a:endParaRPr lang="en-US" dirty="0">
              <a:latin typeface="Calibri" pitchFamily="34" charset="0"/>
            </a:endParaRPr>
          </a:p>
        </p:txBody>
      </p:sp>
      <p:sp>
        <p:nvSpPr>
          <p:cNvPr id="74761" name="Rectangle 9"/>
          <p:cNvSpPr>
            <a:spLocks noGrp="1" noChangeArrowheads="1"/>
          </p:cNvSpPr>
          <p:nvPr>
            <p:ph type="body" idx="1"/>
          </p:nvPr>
        </p:nvSpPr>
        <p:spPr/>
        <p:txBody>
          <a:bodyPr/>
          <a:lstStyle/>
          <a:p>
            <a:pPr marL="0" lvl="1" indent="0">
              <a:spcBef>
                <a:spcPts val="613"/>
              </a:spcBef>
              <a:buNone/>
            </a:pPr>
            <a:r>
              <a:rPr lang="en-US" dirty="0">
                <a:solidFill>
                  <a:prstClr val="black"/>
                </a:solidFill>
              </a:rPr>
              <a:t>Puede obtener Medicare sin importar la edad si sus riñones ya no funcionan, si necesita diálisis regular, si ha recibido un trasplante de riñón y si una de las siguientes opciones se aplica a su situación:</a:t>
            </a:r>
          </a:p>
          <a:p>
            <a:pPr lvl="1">
              <a:spcBef>
                <a:spcPts val="613"/>
              </a:spcBef>
            </a:pPr>
            <a:r>
              <a:rPr lang="en-US" dirty="0">
                <a:solidFill>
                  <a:prstClr val="black"/>
                </a:solidFill>
              </a:rPr>
              <a:t>Ha trabajado la cantidad exigida de tiempo bajo el </a:t>
            </a:r>
            <a:r>
              <a:rPr lang="en-US" dirty="0" err="1" smtClean="0">
                <a:solidFill>
                  <a:prstClr val="black"/>
                </a:solidFill>
              </a:rPr>
              <a:t>Seguro</a:t>
            </a:r>
            <a:r>
              <a:rPr lang="en-US" dirty="0" smtClean="0">
                <a:solidFill>
                  <a:prstClr val="black"/>
                </a:solidFill>
              </a:rPr>
              <a:t> </a:t>
            </a:r>
            <a:r>
              <a:rPr lang="en-US" dirty="0">
                <a:solidFill>
                  <a:prstClr val="black"/>
                </a:solidFill>
              </a:rPr>
              <a:t>Social, la Junta de Jubilación para Ferroviarios o como empleado del gobierno. </a:t>
            </a:r>
            <a:endParaRPr lang="es-US" dirty="0">
              <a:solidFill>
                <a:prstClr val="black"/>
              </a:solidFill>
            </a:endParaRPr>
          </a:p>
          <a:p>
            <a:pPr lvl="1">
              <a:spcBef>
                <a:spcPts val="613"/>
              </a:spcBef>
            </a:pPr>
            <a:r>
              <a:rPr lang="en-US" dirty="0" err="1" smtClean="0">
                <a:solidFill>
                  <a:prstClr val="black"/>
                </a:solidFill>
              </a:rPr>
              <a:t>Está</a:t>
            </a:r>
            <a:r>
              <a:rPr lang="en-US" dirty="0" smtClean="0">
                <a:solidFill>
                  <a:prstClr val="black"/>
                </a:solidFill>
              </a:rPr>
              <a:t> </a:t>
            </a:r>
            <a:r>
              <a:rPr lang="en-US" dirty="0" err="1" smtClean="0">
                <a:solidFill>
                  <a:prstClr val="black"/>
                </a:solidFill>
              </a:rPr>
              <a:t>recibiendo</a:t>
            </a:r>
            <a:r>
              <a:rPr lang="en-US" dirty="0" smtClean="0">
                <a:solidFill>
                  <a:prstClr val="black"/>
                </a:solidFill>
              </a:rPr>
              <a:t> </a:t>
            </a:r>
            <a:r>
              <a:rPr lang="en-US" dirty="0">
                <a:solidFill>
                  <a:prstClr val="black"/>
                </a:solidFill>
              </a:rPr>
              <a:t>o es elegible para obtener beneficios del Seguro Social o de la jubilación para ferroviarios. </a:t>
            </a:r>
            <a:endParaRPr lang="es-US" dirty="0">
              <a:solidFill>
                <a:prstClr val="black"/>
              </a:solidFill>
            </a:endParaRPr>
          </a:p>
          <a:p>
            <a:pPr lvl="1">
              <a:spcBef>
                <a:spcPts val="613"/>
              </a:spcBef>
            </a:pPr>
            <a:r>
              <a:rPr lang="en-US" dirty="0">
                <a:solidFill>
                  <a:prstClr val="black"/>
                </a:solidFill>
              </a:rPr>
              <a:t>Es cónyuge o hijo a cargo de una persona que cumple con uno de los requisitos mencionados. </a:t>
            </a:r>
            <a:endParaRPr lang="es-US" dirty="0">
              <a:solidFill>
                <a:prstClr val="black"/>
              </a:solidFill>
            </a:endParaRPr>
          </a:p>
          <a:p>
            <a:pPr marL="363392" lvl="2" indent="-178027">
              <a:spcBef>
                <a:spcPts val="623"/>
              </a:spcBef>
            </a:pPr>
            <a:r>
              <a:rPr lang="en-US" dirty="0">
                <a:solidFill>
                  <a:prstClr val="black"/>
                </a:solidFill>
              </a:rPr>
              <a:t>Puede ser elegible según el registro de ganancias de un cónyuge actual o anterior del mismo sexo si usted</a:t>
            </a:r>
          </a:p>
          <a:p>
            <a:pPr marL="549746" lvl="3" indent="-178027">
              <a:spcBef>
                <a:spcPts val="623"/>
              </a:spcBef>
            </a:pPr>
            <a:r>
              <a:rPr lang="en-US" dirty="0">
                <a:solidFill>
                  <a:prstClr val="black"/>
                </a:solidFill>
              </a:rPr>
              <a:t>contrajo matrimonio en un estado que permite el matrimonio de personas del mismo sexo; </a:t>
            </a:r>
          </a:p>
          <a:p>
            <a:pPr marL="549746" lvl="3" indent="-178027">
              <a:spcBef>
                <a:spcPts val="623"/>
              </a:spcBef>
            </a:pPr>
            <a:r>
              <a:rPr lang="en-US" dirty="0">
                <a:solidFill>
                  <a:prstClr val="black"/>
                </a:solidFill>
              </a:rPr>
              <a:t>vivía con su cónyuge al momento de la solicitud, o mientras el reclamo estaba a la espera de una decisión final en un estado que reconoce el matrimonio de personas del mismo sexo;</a:t>
            </a:r>
          </a:p>
          <a:p>
            <a:pPr marL="549746" lvl="3" indent="-178027">
              <a:spcBef>
                <a:spcPts val="623"/>
              </a:spcBef>
            </a:pPr>
            <a:r>
              <a:rPr lang="en-US" dirty="0">
                <a:solidFill>
                  <a:prstClr val="black"/>
                </a:solidFill>
              </a:rPr>
              <a:t>estuvo casado durante al menos 10 años (si se divorció).  </a:t>
            </a:r>
          </a:p>
          <a:p>
            <a:pPr marL="0" lvl="1" indent="0">
              <a:spcBef>
                <a:spcPts val="613"/>
              </a:spcBef>
              <a:buNone/>
            </a:pPr>
            <a:r>
              <a:rPr lang="en-US" dirty="0">
                <a:solidFill>
                  <a:prstClr val="black"/>
                </a:solidFill>
              </a:rPr>
              <a:t>También debe presentar una solicitud y cumplir con todas las fechas límites o períodos de espera que correspondan.</a:t>
            </a:r>
          </a:p>
          <a:p>
            <a:pPr marL="0" lvl="1" indent="0">
              <a:spcBef>
                <a:spcPts val="613"/>
              </a:spcBef>
              <a:buNone/>
            </a:pPr>
            <a:r>
              <a:rPr lang="en-US" b="1" dirty="0">
                <a:solidFill>
                  <a:prstClr val="black"/>
                </a:solidFill>
              </a:rPr>
              <a:t>NOTA: </a:t>
            </a:r>
            <a:r>
              <a:rPr lang="en-US" dirty="0">
                <a:solidFill>
                  <a:prstClr val="black"/>
                </a:solidFill>
              </a:rPr>
              <a:t>Consulte el producto de CMS </a:t>
            </a:r>
            <a:r>
              <a:rPr lang="en-US" dirty="0" smtClean="0">
                <a:solidFill>
                  <a:prstClr val="black"/>
                </a:solidFill>
              </a:rPr>
              <a:t>N.° 11392-S </a:t>
            </a:r>
            <a:r>
              <a:rPr lang="en-US" dirty="0">
                <a:solidFill>
                  <a:prstClr val="black"/>
                </a:solidFill>
              </a:rPr>
              <a:t>"Medicare para niños con enfermedad renal en etapa final" en </a:t>
            </a:r>
            <a:r>
              <a:rPr lang="en-US" dirty="0">
                <a:solidFill>
                  <a:prstClr val="black"/>
                </a:solidFill>
                <a:hlinkClick r:id="rId3"/>
              </a:rPr>
              <a:t>Medicare.gov/Pubs/pdf/11392.pdf</a:t>
            </a:r>
            <a:r>
              <a:rPr lang="en-US" dirty="0">
                <a:solidFill>
                  <a:prstClr val="black"/>
                </a:solidFill>
              </a:rPr>
              <a:t> para obtener más información sobre niños con ESRD.</a:t>
            </a:r>
          </a:p>
        </p:txBody>
      </p:sp>
      <p:sp>
        <p:nvSpPr>
          <p:cNvPr id="70666" name="Slide Number Placeholder 10"/>
          <p:cNvSpPr>
            <a:spLocks noGrp="1"/>
          </p:cNvSpPr>
          <p:nvPr>
            <p:ph type="sldNum" sz="quarter" idx="5"/>
          </p:nvPr>
        </p:nvSpPr>
        <p:spPr/>
        <p:txBody>
          <a:bodyPr/>
          <a:lstStyle/>
          <a:p>
            <a:fld id="{C41B6BD3-EC16-47E8-BA0C-728237458E67}" type="slidenum">
              <a:rPr lang="en-US" smtClean="0"/>
              <a:pPr/>
              <a:t>5</a:t>
            </a:fld>
            <a:endParaRPr lang="es-US" dirty="0"/>
          </a:p>
        </p:txBody>
      </p:sp>
      <p:sp>
        <p:nvSpPr>
          <p:cNvPr id="7" name="Slide Image Placeholder 6"/>
          <p:cNvSpPr>
            <a:spLocks noGrp="1" noRot="1" noChangeAspect="1"/>
          </p:cNvSpPr>
          <p:nvPr>
            <p:ph type="sldImg"/>
          </p:nvPr>
        </p:nvSpPr>
        <p:spPr>
          <a:xfrm>
            <a:off x="1295400" y="641350"/>
            <a:ext cx="4183063" cy="3136900"/>
          </a:xfrm>
        </p:spPr>
      </p:sp>
    </p:spTree>
    <p:extLst>
      <p:ext uri="{BB962C8B-B14F-4D97-AF65-F5344CB8AC3E}">
        <p14:creationId xmlns:p14="http://schemas.microsoft.com/office/powerpoint/2010/main" val="3338242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bwMode="auto">
          <a:xfrm>
            <a:off x="1222375" y="552450"/>
            <a:ext cx="4724400" cy="3543300"/>
          </a:xfrm>
          <a:noFill/>
          <a:ln>
            <a:solidFill>
              <a:srgbClr val="000000"/>
            </a:solidFill>
            <a:miter lim="800000"/>
            <a:headEnd/>
            <a:tailEnd/>
          </a:ln>
        </p:spPr>
      </p:sp>
      <p:sp>
        <p:nvSpPr>
          <p:cNvPr id="70659" name="Rectangle 3"/>
          <p:cNvSpPr>
            <a:spLocks noGrp="1" noChangeArrowheads="1"/>
          </p:cNvSpPr>
          <p:nvPr>
            <p:ph type="body" idx="1"/>
          </p:nvPr>
        </p:nvSpPr>
        <p:spPr bwMode="auto">
          <a:xfrm>
            <a:off x="717430" y="4257816"/>
            <a:ext cx="5732949" cy="4496295"/>
          </a:xfrm>
        </p:spPr>
        <p:txBody>
          <a:bodyPr wrap="square" numCol="1" anchor="t" anchorCtr="0" compatLnSpc="1">
            <a:prstTxWarp prst="textNoShape">
              <a:avLst/>
            </a:prstTxWarp>
            <a:noAutofit/>
          </a:bodyPr>
          <a:lstStyle/>
          <a:p>
            <a:pPr>
              <a:spcBef>
                <a:spcPts val="1038"/>
              </a:spcBef>
              <a:defRPr/>
            </a:pPr>
            <a:r>
              <a:rPr lang="en-US" dirty="0" smtClean="0">
                <a:solidFill>
                  <a:srgbClr val="231F20"/>
                </a:solidFill>
              </a:rPr>
              <a:t>Si califica para Medicare Parte A, también puede obtener Medicare Parte B (Seguro Médico). Inscribirse en la Parte B es su decisión y no es automático. </a:t>
            </a:r>
            <a:r>
              <a:rPr dirty="0" smtClean="0"/>
              <a:t>Si no se inscribe en la Parte B cuando obtiene la Parte A, deberá esperar al Período de Inscripción General (del 1 de enero al 31 de marzo de cada año) para enviar la solicitud, y puede que tenga que pagar una multa por inscripción tardía. Necesitará la Parte A y la Parte B para obtener todos los beneficios de Medicare para cubrir determinados servicios de diálisis y trasplante de riñón.</a:t>
            </a:r>
            <a:r>
              <a:rPr lang="en-US" dirty="0" smtClean="0">
                <a:solidFill>
                  <a:srgbClr val="231F20"/>
                </a:solidFill>
              </a:rPr>
              <a:t> </a:t>
            </a:r>
          </a:p>
          <a:p>
            <a:pPr>
              <a:spcBef>
                <a:spcPts val="1038"/>
              </a:spcBef>
              <a:defRPr/>
            </a:pPr>
            <a:r>
              <a:rPr lang="en-US" dirty="0" smtClean="0">
                <a:solidFill>
                  <a:srgbClr val="231F20"/>
                </a:solidFill>
              </a:rPr>
              <a:t>Llame a la oficina local del Seguro Social para pedir una cita para inscribirse en Medicare </a:t>
            </a:r>
            <a:r>
              <a:rPr lang="en-US" dirty="0" err="1" smtClean="0">
                <a:solidFill>
                  <a:srgbClr val="231F20"/>
                </a:solidFill>
              </a:rPr>
              <a:t>por</a:t>
            </a:r>
            <a:r>
              <a:rPr lang="en-US" dirty="0" smtClean="0">
                <a:solidFill>
                  <a:srgbClr val="231F20"/>
                </a:solidFill>
              </a:rPr>
              <a:t> </a:t>
            </a:r>
            <a:r>
              <a:rPr lang="en-US" dirty="0" smtClean="0">
                <a:solidFill>
                  <a:srgbClr val="231F20"/>
                </a:solidFill>
              </a:rPr>
              <a:t>ESRD </a:t>
            </a:r>
            <a:r>
              <a:rPr lang="en-US" dirty="0" smtClean="0">
                <a:solidFill>
                  <a:srgbClr val="231F20"/>
                </a:solidFill>
              </a:rPr>
              <a:t>y para obtener más información sobre la cantidad de tiempo bajo el régimen de Seguro Social o como empleado federal que necesita para ser elegible para Medicare. Puede comunicarse con el Seguro Social al 1-800-772-1213. </a:t>
            </a:r>
            <a:r>
              <a:rPr dirty="0" smtClean="0"/>
              <a:t>Los usuarios de TTY deben llamar al 1-800-325-0778.</a:t>
            </a:r>
            <a:r>
              <a:rPr lang="en-US" dirty="0" smtClean="0">
                <a:solidFill>
                  <a:srgbClr val="231F20"/>
                </a:solidFill>
              </a:rPr>
              <a:t> Si trabaja o trabajó para el sector ferroviario, llame a la Junta de Jubilación para Ferroviarios al 1-877-772-5772. </a:t>
            </a:r>
            <a:r>
              <a:rPr dirty="0" smtClean="0"/>
              <a:t>Los usuarios de TTY deben llamar al 1-312-751-4701. </a:t>
            </a:r>
            <a:endParaRPr lang="es-US" dirty="0" smtClean="0">
              <a:solidFill>
                <a:srgbClr val="231F20"/>
              </a:solidFill>
            </a:endParaRPr>
          </a:p>
          <a:p>
            <a:pPr marL="0" lvl="1" indent="0">
              <a:spcBef>
                <a:spcPts val="1038"/>
              </a:spcBef>
              <a:buNone/>
              <a:defRPr/>
            </a:pPr>
            <a:r>
              <a:rPr lang="en-US" b="1" dirty="0" smtClean="0">
                <a:solidFill>
                  <a:srgbClr val="231F20"/>
                </a:solidFill>
              </a:rPr>
              <a:t>NOTA: </a:t>
            </a:r>
            <a:r>
              <a:rPr lang="en-US" dirty="0" smtClean="0">
                <a:solidFill>
                  <a:srgbClr val="231F20"/>
                </a:solidFill>
              </a:rPr>
              <a:t>Si no califica para Medicare, es posible que pueda obtener ayuda de la agencia de Medicaid de su estado para que esta pague por su tratamiento de diálisis. Su ingreso debe estar por debajo de un determinado nivel para recibir Medicaid. En algunos estados, si tiene Medicare, Medicaid puede pagar algunos gastos que Medicare no cubre. Para solicitar Medicaid, hable con el trabajador social de su hospital o centro de diálisis, o comuníquese con el Departamento de Servicios Humanos o Servicios Sociales local.</a:t>
            </a:r>
            <a:endParaRPr lang="es-US" dirty="0">
              <a:solidFill>
                <a:srgbClr val="231F20"/>
              </a:solidFill>
            </a:endParaRPr>
          </a:p>
        </p:txBody>
      </p:sp>
      <p:sp>
        <p:nvSpPr>
          <p:cNvPr id="71684"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DBEA65-0E03-466D-8AA7-55B52332544F}" type="slidenum">
              <a:rPr lang="en-US" smtClean="0"/>
              <a:pPr fontAlgn="base">
                <a:spcBef>
                  <a:spcPct val="0"/>
                </a:spcBef>
                <a:spcAft>
                  <a:spcPct val="0"/>
                </a:spcAft>
                <a:defRPr/>
              </a:pPr>
              <a:t>6</a:t>
            </a:fld>
            <a:endParaRPr lang="es-US" dirty="0"/>
          </a:p>
        </p:txBody>
      </p:sp>
    </p:spTree>
    <p:extLst>
      <p:ext uri="{BB962C8B-B14F-4D97-AF65-F5344CB8AC3E}">
        <p14:creationId xmlns:p14="http://schemas.microsoft.com/office/powerpoint/2010/main" val="227230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a:xfrm>
            <a:off x="775754" y="4491742"/>
            <a:ext cx="5732949" cy="4253103"/>
          </a:xfrm>
        </p:spPr>
        <p:txBody>
          <a:bodyPr>
            <a:normAutofit/>
          </a:bodyPr>
          <a:lstStyle/>
          <a:p>
            <a:pPr indent="-224500">
              <a:spcBef>
                <a:spcPts val="613"/>
              </a:spcBef>
              <a:defRPr/>
            </a:pPr>
            <a:r>
              <a:rPr dirty="0" smtClean="0"/>
              <a:t>Compruebe su conocimiento: Pregunta 1</a:t>
            </a:r>
          </a:p>
          <a:p>
            <a:pPr indent="-224500" defTabSz="931774">
              <a:spcBef>
                <a:spcPts val="613"/>
              </a:spcBef>
              <a:defRPr/>
            </a:pPr>
            <a:r>
              <a:rPr dirty="0" smtClean="0"/>
              <a:t>¿Cuál es la edad mínima requerida para ser elegible para Medicare Parte A por ESRD? </a:t>
            </a:r>
          </a:p>
          <a:p>
            <a:pPr marL="8443" indent="-232943">
              <a:spcBef>
                <a:spcPts val="613"/>
              </a:spcBef>
              <a:buAutoNum type="alphaLcPeriod"/>
              <a:defRPr/>
            </a:pPr>
            <a:r>
              <a:rPr dirty="0" smtClean="0"/>
              <a:t>55</a:t>
            </a:r>
            <a:endParaRPr lang="es-US" dirty="0"/>
          </a:p>
          <a:p>
            <a:pPr marL="8443" indent="-232943">
              <a:spcBef>
                <a:spcPts val="613"/>
              </a:spcBef>
              <a:buAutoNum type="alphaLcPeriod"/>
              <a:defRPr/>
            </a:pPr>
            <a:r>
              <a:rPr dirty="0" smtClean="0"/>
              <a:t>65</a:t>
            </a:r>
          </a:p>
          <a:p>
            <a:pPr marL="8443" indent="-232943">
              <a:spcBef>
                <a:spcPts val="613"/>
              </a:spcBef>
              <a:buAutoNum type="alphaLcPeriod"/>
              <a:defRPr/>
            </a:pPr>
            <a:r>
              <a:rPr dirty="0" smtClean="0"/>
              <a:t>No hay edad mínima requerida.</a:t>
            </a:r>
          </a:p>
          <a:p>
            <a:pPr marL="8443" indent="-232943">
              <a:spcBef>
                <a:spcPts val="613"/>
              </a:spcBef>
              <a:buAutoNum type="alphaLcPeriod"/>
              <a:defRPr/>
            </a:pPr>
            <a:r>
              <a:rPr dirty="0" smtClean="0"/>
              <a:t>45</a:t>
            </a:r>
            <a:endParaRPr lang="es-US" dirty="0" smtClean="0"/>
          </a:p>
          <a:p>
            <a:pPr marL="187120" indent="-224500">
              <a:spcBef>
                <a:spcPts val="613"/>
              </a:spcBef>
              <a:defRPr/>
            </a:pPr>
            <a:r>
              <a:rPr lang="en-US" b="1" dirty="0" smtClean="0"/>
              <a:t>RESPUESTA: c. </a:t>
            </a:r>
            <a:r>
              <a:rPr dirty="0" smtClean="0"/>
              <a:t>No hay edad mínima requerida.</a:t>
            </a:r>
            <a:endParaRPr lang="es-US" dirty="0" smtClean="0"/>
          </a:p>
          <a:p>
            <a:pPr marL="0" lvl="1" indent="0">
              <a:spcBef>
                <a:spcPts val="613"/>
              </a:spcBef>
              <a:buNone/>
            </a:pPr>
            <a:r>
              <a:rPr dirty="0" smtClean="0"/>
              <a:t>Puede obtener Medicare sin importar la edad si sus riñones ya no funcionan, si necesita diálisis regular, si ha recibido un trasplante de riñón y si cumple con otros requisitos de elegibilidad.</a:t>
            </a:r>
          </a:p>
        </p:txBody>
      </p:sp>
      <p:sp>
        <p:nvSpPr>
          <p:cNvPr id="4" name="Slide Number Placeholder 3"/>
          <p:cNvSpPr>
            <a:spLocks noGrp="1"/>
          </p:cNvSpPr>
          <p:nvPr>
            <p:ph type="sldNum" sz="quarter" idx="10"/>
          </p:nvPr>
        </p:nvSpPr>
        <p:spPr/>
        <p:txBody>
          <a:bodyPr/>
          <a:lstStyle/>
          <a:p>
            <a:fld id="{666AA210-F09A-4D2C-988F-5E80B2706499}" type="slidenum">
              <a:rPr lang="en-US" smtClean="0">
                <a:solidFill>
                  <a:prstClr val="black"/>
                </a:solidFill>
              </a:rPr>
              <a:pPr/>
              <a:t>7</a:t>
            </a:fld>
            <a:endParaRPr lang="es-US" dirty="0">
              <a:solidFill>
                <a:prstClr val="black"/>
              </a:solidFill>
            </a:endParaRPr>
          </a:p>
        </p:txBody>
      </p:sp>
    </p:spTree>
    <p:extLst>
      <p:ext uri="{BB962C8B-B14F-4D97-AF65-F5344CB8AC3E}">
        <p14:creationId xmlns:p14="http://schemas.microsoft.com/office/powerpoint/2010/main" val="371113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47788" y="1063625"/>
            <a:ext cx="4314825" cy="3235325"/>
          </a:xfrm>
        </p:spPr>
      </p:sp>
      <p:sp>
        <p:nvSpPr>
          <p:cNvPr id="3" name="Notes Placeholder 2"/>
          <p:cNvSpPr>
            <a:spLocks noGrp="1"/>
          </p:cNvSpPr>
          <p:nvPr>
            <p:ph type="body" idx="1"/>
          </p:nvPr>
        </p:nvSpPr>
        <p:spPr>
          <a:xfrm>
            <a:off x="775754" y="4491742"/>
            <a:ext cx="5732949" cy="4253103"/>
          </a:xfrm>
        </p:spPr>
        <p:txBody>
          <a:bodyPr/>
          <a:lstStyle/>
          <a:p>
            <a:pPr>
              <a:spcBef>
                <a:spcPts val="611"/>
              </a:spcBef>
            </a:pPr>
            <a:r>
              <a:rPr dirty="0" smtClean="0"/>
              <a:t>La lección 2 brinda información sobre la inscripción en Medicare por ESRD.</a:t>
            </a:r>
            <a:r>
              <a:rPr lang="en-US" i="0" baseline="0" dirty="0" smtClean="0"/>
              <a:t> </a:t>
            </a:r>
            <a:r>
              <a:rPr dirty="0" smtClean="0"/>
              <a:t>Se explica lo siguiente:</a:t>
            </a:r>
            <a:endParaRPr lang="es-US" dirty="0" smtClean="0"/>
          </a:p>
          <a:p>
            <a:pPr marL="170618" indent="-168411">
              <a:spcBef>
                <a:spcPts val="611"/>
              </a:spcBef>
              <a:buFont typeface="Wingdings" pitchFamily="2" charset="2"/>
              <a:buChar char="§"/>
            </a:pPr>
            <a:r>
              <a:rPr dirty="0" smtClean="0"/>
              <a:t>Cómo inscribirse en Medicare por ESRD</a:t>
            </a:r>
          </a:p>
          <a:p>
            <a:pPr marL="170618" indent="-168411">
              <a:spcBef>
                <a:spcPts val="611"/>
              </a:spcBef>
              <a:buFont typeface="Wingdings" pitchFamily="2" charset="2"/>
              <a:buChar char="§"/>
            </a:pPr>
            <a:r>
              <a:rPr lang="en-US" spc="-32" dirty="0"/>
              <a:t>Cobertura de Medicare y del plan de salud grupal</a:t>
            </a:r>
            <a:endParaRPr lang="es-US" dirty="0" smtClean="0"/>
          </a:p>
          <a:p>
            <a:pPr marL="170618" indent="-168411">
              <a:spcBef>
                <a:spcPts val="611"/>
              </a:spcBef>
              <a:buFont typeface="Wingdings" pitchFamily="2" charset="2"/>
              <a:buChar char="§"/>
            </a:pPr>
            <a:r>
              <a:rPr dirty="0" smtClean="0"/>
              <a:t>Consideraciones sobre la inscripción</a:t>
            </a:r>
          </a:p>
          <a:p>
            <a:pPr marL="170618" indent="-168411">
              <a:spcBef>
                <a:spcPts val="611"/>
              </a:spcBef>
              <a:buFont typeface="Wingdings" pitchFamily="2" charset="2"/>
              <a:buChar char="§"/>
            </a:pPr>
            <a:r>
              <a:rPr dirty="0" smtClean="0"/>
              <a:t>Normas de la cobertura por ESRD</a:t>
            </a:r>
          </a:p>
          <a:p>
            <a:pPr marL="335438" indent="-174708">
              <a:spcBef>
                <a:spcPts val="611"/>
              </a:spcBef>
              <a:buFont typeface="Arial" panose="020B0604020202020204" pitchFamily="34" charset="0"/>
              <a:buChar char="•"/>
            </a:pPr>
            <a:r>
              <a:rPr dirty="0" smtClean="0"/>
              <a:t>Cuándo empieza, continúa, vuelve a empezar y termina</a:t>
            </a:r>
          </a:p>
          <a:p>
            <a:pPr marL="170618" indent="-170618">
              <a:spcBef>
                <a:spcPts val="611"/>
              </a:spcBef>
              <a:buFont typeface="Wingdings" pitchFamily="2" charset="2"/>
              <a:buChar char="§"/>
            </a:pPr>
            <a:endParaRPr lang="es-US" dirty="0" smtClean="0"/>
          </a:p>
          <a:p>
            <a:pPr>
              <a:spcBef>
                <a:spcPts val="611"/>
              </a:spcBef>
            </a:pPr>
            <a:endParaRPr lang="es-US" dirty="0"/>
          </a:p>
        </p:txBody>
      </p:sp>
      <p:sp>
        <p:nvSpPr>
          <p:cNvPr id="4" name="Slide Number Placeholder 3"/>
          <p:cNvSpPr>
            <a:spLocks noGrp="1"/>
          </p:cNvSpPr>
          <p:nvPr>
            <p:ph type="sldNum" sz="quarter" idx="10"/>
          </p:nvPr>
        </p:nvSpPr>
        <p:spPr/>
        <p:txBody>
          <a:bodyPr/>
          <a:lstStyle/>
          <a:p>
            <a:fld id="{666AA210-F09A-4D2C-988F-5E80B2706499}" type="slidenum">
              <a:rPr lang="en-US" smtClean="0"/>
              <a:pPr/>
              <a:t>8</a:t>
            </a:fld>
            <a:endParaRPr lang="es-US" dirty="0"/>
          </a:p>
        </p:txBody>
      </p:sp>
    </p:spTree>
    <p:extLst>
      <p:ext uri="{BB962C8B-B14F-4D97-AF65-F5344CB8AC3E}">
        <p14:creationId xmlns:p14="http://schemas.microsoft.com/office/powerpoint/2010/main" val="371113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bwMode="auto">
          <a:xfrm>
            <a:off x="1414463" y="1162050"/>
            <a:ext cx="4181475" cy="3136900"/>
          </a:xfrm>
          <a:noFill/>
          <a:ln>
            <a:solidFill>
              <a:srgbClr val="000000"/>
            </a:solidFill>
            <a:miter lim="800000"/>
            <a:headEnd/>
            <a:tailEnd/>
          </a:ln>
        </p:spPr>
      </p:sp>
      <p:sp>
        <p:nvSpPr>
          <p:cNvPr id="79875" name="Rectangle 3"/>
          <p:cNvSpPr>
            <a:spLocks noGrp="1" noChangeArrowheads="1"/>
          </p:cNvSpPr>
          <p:nvPr>
            <p:ph type="body" idx="1"/>
          </p:nvPr>
        </p:nvSpPr>
        <p:spPr bwMode="auto">
          <a:xfrm>
            <a:off x="775756" y="4491745"/>
            <a:ext cx="5573700" cy="4253728"/>
          </a:xfrm>
          <a:noFill/>
        </p:spPr>
        <p:txBody>
          <a:bodyPr wrap="square" numCol="1" anchor="t" anchorCtr="0" compatLnSpc="1">
            <a:prstTxWarp prst="textNoShape">
              <a:avLst/>
            </a:prstTxWarp>
          </a:bodyPr>
          <a:lstStyle/>
          <a:p>
            <a:pPr>
              <a:spcBef>
                <a:spcPts val="613"/>
              </a:spcBef>
            </a:pPr>
            <a:r>
              <a:rPr dirty="0" smtClean="0"/>
              <a:t>Si ya está inscrito en Medicare por edad o </a:t>
            </a:r>
            <a:r>
              <a:rPr dirty="0" err="1" smtClean="0"/>
              <a:t>incapacidad</a:t>
            </a:r>
            <a:r>
              <a:rPr dirty="0" smtClean="0"/>
              <a:t> </a:t>
            </a:r>
            <a:r>
              <a:rPr dirty="0" smtClean="0"/>
              <a:t>y está pagando una prima </a:t>
            </a:r>
            <a:r>
              <a:rPr lang="en-US" dirty="0" err="1"/>
              <a:t>más</a:t>
            </a:r>
            <a:r>
              <a:rPr lang="en-US" dirty="0"/>
              <a:t> </a:t>
            </a:r>
            <a:r>
              <a:rPr lang="en-US" dirty="0" err="1"/>
              <a:t>elevada</a:t>
            </a:r>
            <a:r>
              <a:rPr lang="en-US" dirty="0"/>
              <a:t> </a:t>
            </a:r>
            <a:r>
              <a:rPr dirty="0" smtClean="0"/>
              <a:t>de </a:t>
            </a:r>
            <a:r>
              <a:rPr dirty="0" smtClean="0"/>
              <a:t>la Parte B porque no se inscribió en la Parte B la primera vez que era elegible, ya no tendrá que pagar la multa cuando tenga derecho a Medicare por ESRD.</a:t>
            </a:r>
            <a:r>
              <a:rPr lang="en-US" dirty="0">
                <a:solidFill>
                  <a:srgbClr val="231F20"/>
                </a:solidFill>
              </a:rPr>
              <a:t> </a:t>
            </a:r>
            <a:r>
              <a:rPr dirty="0" smtClean="0"/>
              <a:t>De todas formas, tendrá que seguir pagando la prima de la Parte B.</a:t>
            </a:r>
            <a:r>
              <a:rPr lang="en-US" dirty="0">
                <a:solidFill>
                  <a:srgbClr val="231F20"/>
                </a:solidFill>
              </a:rPr>
              <a:t> Llame a la oficina local del Seguro Social para pedir una cita para inscribirse en Medicare por ESRD.</a:t>
            </a:r>
            <a:endParaRPr lang="es-US" dirty="0" smtClean="0"/>
          </a:p>
          <a:p>
            <a:pPr>
              <a:spcBef>
                <a:spcPts val="613"/>
              </a:spcBef>
            </a:pPr>
            <a:r>
              <a:rPr dirty="0" smtClean="0"/>
              <a:t>Si recibe beneficios de Medicare por ESRD </a:t>
            </a:r>
            <a:r>
              <a:rPr lang="en-US" dirty="0" err="1" smtClean="0"/>
              <a:t>cuando</a:t>
            </a:r>
            <a:r>
              <a:rPr lang="en-US" dirty="0" smtClean="0"/>
              <a:t> </a:t>
            </a:r>
            <a:r>
              <a:rPr lang="en-US" dirty="0" err="1" smtClean="0"/>
              <a:t>cumpla</a:t>
            </a:r>
            <a:r>
              <a:rPr dirty="0" smtClean="0"/>
              <a:t> </a:t>
            </a:r>
            <a:r>
              <a:rPr dirty="0" smtClean="0"/>
              <a:t>65 años, tiene cobertura continua sin interrupción. Si no tenía la Parte B antes de los 65 años, </a:t>
            </a:r>
            <a:r>
              <a:rPr lang="en-US" dirty="0" smtClean="0"/>
              <a:t>sera </a:t>
            </a:r>
            <a:r>
              <a:rPr lang="en-US" dirty="0" err="1" smtClean="0"/>
              <a:t>inscrito</a:t>
            </a:r>
            <a:r>
              <a:rPr lang="en-US" dirty="0" smtClean="0"/>
              <a:t> </a:t>
            </a:r>
            <a:r>
              <a:rPr dirty="0" err="1" smtClean="0"/>
              <a:t>automáticamente</a:t>
            </a:r>
            <a:r>
              <a:rPr dirty="0" smtClean="0"/>
              <a:t> </a:t>
            </a:r>
            <a:r>
              <a:rPr dirty="0" smtClean="0"/>
              <a:t>en la Parte B cuando cumpla 65, aunque puede decidir si quiere conservarla o no. Si estaba pagando una prima más costosa de la Parte B por inscripción tardía, se </a:t>
            </a:r>
            <a:r>
              <a:rPr lang="en-US" dirty="0" err="1" smtClean="0"/>
              <a:t>elimina</a:t>
            </a:r>
            <a:r>
              <a:rPr dirty="0" err="1" smtClean="0"/>
              <a:t>rá</a:t>
            </a:r>
            <a:r>
              <a:rPr dirty="0" smtClean="0"/>
              <a:t> </a:t>
            </a:r>
            <a:r>
              <a:rPr dirty="0" smtClean="0"/>
              <a:t>la multa cuando cumpla 65 años.</a:t>
            </a:r>
          </a:p>
        </p:txBody>
      </p:sp>
      <p:sp>
        <p:nvSpPr>
          <p:cNvPr id="79876"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DBE16F-7D2D-42D3-B85D-8050E87A0B77}" type="slidenum">
              <a:rPr lang="en-US"/>
              <a:pPr fontAlgn="base">
                <a:spcBef>
                  <a:spcPct val="0"/>
                </a:spcBef>
                <a:spcAft>
                  <a:spcPct val="0"/>
                </a:spcAft>
                <a:defRPr/>
              </a:pPr>
              <a:t>9</a:t>
            </a:fld>
            <a:endParaRPr lang="es-US" dirty="0"/>
          </a:p>
        </p:txBody>
      </p:sp>
    </p:spTree>
    <p:extLst>
      <p:ext uri="{BB962C8B-B14F-4D97-AF65-F5344CB8AC3E}">
        <p14:creationId xmlns:p14="http://schemas.microsoft.com/office/powerpoint/2010/main" val="361626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204862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May 2016</a:t>
            </a:r>
            <a:endParaRPr lang="en-US"/>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945641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28650" y="1127342"/>
            <a:ext cx="7886700" cy="50496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r>
              <a:rPr lang="en-US" smtClean="0"/>
              <a:t>Medicare for People with End-Stage Renal Disease</a:t>
            </a:r>
            <a:endParaRPr lang="en-US"/>
          </a:p>
        </p:txBody>
      </p:sp>
      <p:sp>
        <p:nvSpPr>
          <p:cNvPr id="6" name="Slide Number Placeholder 5"/>
          <p:cNvSpPr>
            <a:spLocks noGrp="1"/>
          </p:cNvSpPr>
          <p:nvPr>
            <p:ph type="sldNum" sz="quarter" idx="12"/>
          </p:nvPr>
        </p:nvSpPr>
        <p:spPr/>
        <p:txBody>
          <a:bodyPr/>
          <a:lstStyle/>
          <a:p>
            <a:fld id="{D3B75908-2BC4-4CCC-BE4B-63652A0FD379}" type="slidenum">
              <a:rPr lang="en-US" smtClean="0"/>
              <a:t>‹#›</a:t>
            </a:fld>
            <a:endParaRPr lang="en-US"/>
          </a:p>
        </p:txBody>
      </p:sp>
      <p:sp>
        <p:nvSpPr>
          <p:cNvPr id="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2149198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118840"/>
            <a:ext cx="3886200" cy="505812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118840"/>
            <a:ext cx="3886200" cy="505812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3212162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smtClean="0"/>
              <a:t>Medicare for People with End-Stage Renal Disease</a:t>
            </a:r>
            <a:endParaRPr lang="en-US"/>
          </a:p>
        </p:txBody>
      </p:sp>
      <p:sp>
        <p:nvSpPr>
          <p:cNvPr id="9" name="Slide Number Placeholder 8"/>
          <p:cNvSpPr>
            <a:spLocks noGrp="1"/>
          </p:cNvSpPr>
          <p:nvPr>
            <p:ph type="sldNum" sz="quarter" idx="12"/>
          </p:nvPr>
        </p:nvSpPr>
        <p:spPr/>
        <p:txBody>
          <a:bodyPr/>
          <a:lstStyle/>
          <a:p>
            <a:fld id="{D3B75908-2BC4-4CCC-BE4B-63652A0FD379}" type="slidenum">
              <a:rPr lang="en-US" smtClean="0"/>
              <a:t>‹#›</a:t>
            </a:fld>
            <a:endParaRPr lang="en-US"/>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2738306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smtClean="0"/>
              <a:t>Medicare for People with End-Stage Renal Disease</a:t>
            </a:r>
            <a:endParaRPr lang="en-US"/>
          </a:p>
        </p:txBody>
      </p:sp>
      <p:sp>
        <p:nvSpPr>
          <p:cNvPr id="5" name="Slide Number Placeholder 4"/>
          <p:cNvSpPr>
            <a:spLocks noGrp="1"/>
          </p:cNvSpPr>
          <p:nvPr>
            <p:ph type="sldNum" sz="quarter" idx="12"/>
          </p:nvPr>
        </p:nvSpPr>
        <p:spPr/>
        <p:txBody>
          <a:bodyPr/>
          <a:lstStyle/>
          <a:p>
            <a:fld id="{D3B75908-2BC4-4CCC-BE4B-63652A0FD379}" type="slidenum">
              <a:rPr lang="en-US" smtClean="0"/>
              <a:t>‹#›</a:t>
            </a:fld>
            <a:endParaRPr lang="en-US"/>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1637421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Medicare for People with End-Stage Renal Disease</a:t>
            </a:r>
            <a:endParaRPr lang="en-US"/>
          </a:p>
        </p:txBody>
      </p:sp>
      <p:sp>
        <p:nvSpPr>
          <p:cNvPr id="4" name="Slide Number Placeholder 3"/>
          <p:cNvSpPr>
            <a:spLocks noGrp="1"/>
          </p:cNvSpPr>
          <p:nvPr>
            <p:ph type="sldNum" sz="quarter" idx="12"/>
          </p:nvPr>
        </p:nvSpPr>
        <p:spPr/>
        <p:txBody>
          <a:bodyPr/>
          <a:lstStyle/>
          <a:p>
            <a:fld id="{D3B75908-2BC4-4CCC-BE4B-63652A0FD379}" type="slidenum">
              <a:rPr lang="en-US" smtClean="0"/>
              <a:t>‹#›</a:t>
            </a:fld>
            <a:endParaRPr lang="en-US"/>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322679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11366944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a:p>
        </p:txBody>
      </p:sp>
    </p:spTree>
    <p:extLst>
      <p:ext uri="{BB962C8B-B14F-4D97-AF65-F5344CB8AC3E}">
        <p14:creationId xmlns:p14="http://schemas.microsoft.com/office/powerpoint/2010/main" val="2443367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Click to edit Master title style</a:t>
            </a:r>
            <a:endParaRPr lang="en-US" dirty="0"/>
          </a:p>
        </p:txBody>
      </p:sp>
      <p:sp>
        <p:nvSpPr>
          <p:cNvPr id="3" name="Content Placeholder 2"/>
          <p:cNvSpPr>
            <a:spLocks noGrp="1"/>
          </p:cNvSpPr>
          <p:nvPr>
            <p:ph idx="1"/>
          </p:nvPr>
        </p:nvSpPr>
        <p:spPr>
          <a:xfrm>
            <a:off x="628650" y="1127342"/>
            <a:ext cx="7886700" cy="50496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23338290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193996"/>
            <a:ext cx="3886200" cy="498296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193996"/>
            <a:ext cx="3886200" cy="498296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1584392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May 2016</a:t>
            </a:r>
            <a:endParaRPr lang="en-US"/>
          </a:p>
        </p:txBody>
      </p:sp>
      <p:sp>
        <p:nvSpPr>
          <p:cNvPr id="5" name="Footer Placeholder 4"/>
          <p:cNvSpPr>
            <a:spLocks noGrp="1"/>
          </p:cNvSpPr>
          <p:nvPr>
            <p:ph type="ftr" sz="quarter" idx="11"/>
          </p:nvPr>
        </p:nvSpPr>
        <p:spPr/>
        <p:txBody>
          <a:bodyPr/>
          <a:lstStyle/>
          <a:p>
            <a:r>
              <a:rPr lang="en-US" smtClean="0"/>
              <a:t>Medicare for People with End-Stage Renal Disease</a:t>
            </a:r>
            <a:endParaRPr lang="en-US"/>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15362735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6793121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26016287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0213830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378062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7848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Click to edit Master title style</a:t>
            </a:r>
            <a:endParaRPr lang="en-US" dirty="0"/>
          </a:p>
        </p:txBody>
      </p:sp>
      <p:sp>
        <p:nvSpPr>
          <p:cNvPr id="3" name="Content Placeholder 2"/>
          <p:cNvSpPr>
            <a:spLocks noGrp="1"/>
          </p:cNvSpPr>
          <p:nvPr>
            <p:ph idx="1"/>
          </p:nvPr>
        </p:nvSpPr>
        <p:spPr>
          <a:xfrm>
            <a:off x="628650" y="1127342"/>
            <a:ext cx="7886700" cy="50496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12633340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193996"/>
            <a:ext cx="3886200" cy="498296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193996"/>
            <a:ext cx="3886200" cy="498296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1351647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8324639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440106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41518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398463" indent="-398463">
              <a:defRPr/>
            </a:lvl1pPr>
            <a:lvl2pPr marL="685800" indent="-296863">
              <a:defRPr/>
            </a:lvl2pPr>
            <a:lvl3pPr marL="973138" indent="-284163">
              <a:tabLst>
                <a:tab pos="855663" algn="l"/>
              </a:tabLst>
              <a:defRPr/>
            </a:lvl3pPr>
            <a:lvl4pPr marL="973138" indent="339725">
              <a:defRPr/>
            </a:lvl4pPr>
            <a:lvl5pPr marL="1314450" indent="-174625">
              <a:defRPr/>
            </a:lvl5pPr>
          </a:lstStyle>
          <a:p>
            <a:pPr lvl="0"/>
            <a:r>
              <a:rPr lang="en-US" dirty="0" smtClean="0"/>
              <a:t>Click to edit Master text styles</a:t>
            </a:r>
          </a:p>
          <a:p>
            <a:pPr lvl="1"/>
            <a:r>
              <a:rPr lang="en-US" dirty="0" smtClean="0"/>
              <a:t>Second level </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smtClean="0"/>
              <a:t>May 2016</a:t>
            </a:r>
            <a:endParaRPr lang="en-US"/>
          </a:p>
        </p:txBody>
      </p:sp>
      <p:sp>
        <p:nvSpPr>
          <p:cNvPr id="5" name="Footer Placeholder 4"/>
          <p:cNvSpPr>
            <a:spLocks noGrp="1"/>
          </p:cNvSpPr>
          <p:nvPr>
            <p:ph type="ftr" sz="quarter" idx="11"/>
          </p:nvPr>
        </p:nvSpPr>
        <p:spPr/>
        <p:txBody>
          <a:bodyPr/>
          <a:lstStyle/>
          <a:p>
            <a:r>
              <a:rPr lang="en-US" smtClean="0"/>
              <a:t>Medicare for People with End-Stage Renal Disease</a:t>
            </a:r>
            <a:endParaRPr lang="en-US"/>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37027534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39041329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847105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28174422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3_CMS title1">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0" y="1371600"/>
            <a:ext cx="9144000" cy="1066800"/>
          </a:xfrm>
          <a:prstGeom prst="rect">
            <a:avLst/>
          </a:prstGeom>
          <a:solidFill>
            <a:srgbClr val="084A9C"/>
          </a:solidFill>
        </p:spPr>
        <p:txBody>
          <a:bodyPr/>
          <a:lstStyle>
            <a:lvl1pPr>
              <a:defRPr baseline="0">
                <a:solidFill>
                  <a:schemeClr val="bg1"/>
                </a:solidFill>
              </a:defRPr>
            </a:lvl1pPr>
          </a:lstStyle>
          <a:p>
            <a:r>
              <a:rPr lang="en-US" dirty="0" smtClean="0"/>
              <a:t>National Training Program</a:t>
            </a:r>
            <a:endParaRPr lang="en-US" dirty="0"/>
          </a:p>
        </p:txBody>
      </p:sp>
      <p:sp>
        <p:nvSpPr>
          <p:cNvPr id="14" name="TextBox 13"/>
          <p:cNvSpPr txBox="1"/>
          <p:nvPr userDrawn="1"/>
        </p:nvSpPr>
        <p:spPr>
          <a:xfrm>
            <a:off x="-1668146" y="4928188"/>
            <a:ext cx="184666" cy="369332"/>
          </a:xfrm>
          <a:prstGeom prst="rect">
            <a:avLst/>
          </a:prstGeom>
          <a:noFill/>
        </p:spPr>
        <p:txBody>
          <a:bodyPr wrap="none" rtlCol="0">
            <a:spAutoFit/>
          </a:bodyPr>
          <a:lstStyle/>
          <a:p>
            <a:endParaRPr lang="en-US" dirty="0">
              <a:solidFill>
                <a:prstClr val="black"/>
              </a:solidFill>
            </a:endParaRPr>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97595" y="228600"/>
            <a:ext cx="2652325" cy="914400"/>
          </a:xfrm>
          <a:prstGeom prst="rect">
            <a:avLst/>
          </a:prstGeom>
        </p:spPr>
      </p:pic>
      <p:sp>
        <p:nvSpPr>
          <p:cNvPr id="8" name="Text Placeholder 2"/>
          <p:cNvSpPr>
            <a:spLocks noGrp="1"/>
          </p:cNvSpPr>
          <p:nvPr>
            <p:ph type="body" sz="quarter" idx="10" hasCustomPrompt="1"/>
          </p:nvPr>
        </p:nvSpPr>
        <p:spPr>
          <a:xfrm>
            <a:off x="5728709" y="2819400"/>
            <a:ext cx="3186691" cy="1143000"/>
          </a:xfrm>
        </p:spPr>
        <p:txBody>
          <a:bodyPr>
            <a:normAutofit/>
          </a:bodyPr>
          <a:lstStyle>
            <a:lvl1pPr marL="0" indent="0" algn="l">
              <a:buNone/>
              <a:defRPr lang="en-US" sz="2400" b="1" i="1" kern="1200" dirty="0" smtClean="0">
                <a:solidFill>
                  <a:srgbClr val="084A9C"/>
                </a:solidFill>
                <a:latin typeface="+mn-lt"/>
                <a:ea typeface="+mn-ea"/>
                <a:cs typeface="+mn-cs"/>
              </a:defRPr>
            </a:lvl1pPr>
          </a:lstStyle>
          <a:p>
            <a:pPr algn="l"/>
            <a:r>
              <a:rPr lang="en-US" sz="2400" b="1" i="1" dirty="0" smtClean="0">
                <a:solidFill>
                  <a:srgbClr val="084A9C"/>
                </a:solidFill>
              </a:rPr>
              <a:t>Module number</a:t>
            </a:r>
          </a:p>
          <a:p>
            <a:pPr algn="l"/>
            <a:endParaRPr lang="en-US" sz="2800" b="0" i="1" dirty="0" smtClean="0">
              <a:solidFill>
                <a:srgbClr val="084A9C"/>
              </a:solidFill>
            </a:endParaRPr>
          </a:p>
        </p:txBody>
      </p:sp>
      <p:pic>
        <p:nvPicPr>
          <p:cNvPr id="2" name="Picture 1"/>
          <p:cNvPicPr>
            <a:picLocks noChangeAspect="1"/>
          </p:cNvPicPr>
          <p:nvPr userDrawn="1"/>
        </p:nvPicPr>
        <p:blipFill rotWithShape="1">
          <a:blip r:embed="rId3">
            <a:extLst>
              <a:ext uri="{28A0092B-C50C-407E-A947-70E740481C1C}">
                <a14:useLocalDpi xmlns:a14="http://schemas.microsoft.com/office/drawing/2010/main" val="0"/>
              </a:ext>
            </a:extLst>
          </a:blip>
          <a:srcRect l="2909" t="3922" r="2763" b="4612"/>
          <a:stretch/>
        </p:blipFill>
        <p:spPr>
          <a:xfrm>
            <a:off x="197593" y="2895600"/>
            <a:ext cx="5224411" cy="3554569"/>
          </a:xfrm>
          <a:prstGeom prst="rect">
            <a:avLst/>
          </a:prstGeom>
        </p:spPr>
      </p:pic>
      <p:sp>
        <p:nvSpPr>
          <p:cNvPr id="9" name="Text Placeholder 2"/>
          <p:cNvSpPr>
            <a:spLocks noGrp="1"/>
          </p:cNvSpPr>
          <p:nvPr>
            <p:ph type="body" sz="quarter" idx="11" hasCustomPrompt="1"/>
          </p:nvPr>
        </p:nvSpPr>
        <p:spPr>
          <a:xfrm>
            <a:off x="5715000" y="4191000"/>
            <a:ext cx="3200400" cy="10668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Title</a:t>
            </a:r>
            <a:endParaRPr lang="en-US" sz="2800" b="0" i="1" dirty="0" smtClean="0">
              <a:solidFill>
                <a:srgbClr val="084A9C"/>
              </a:solidFill>
            </a:endParaRPr>
          </a:p>
        </p:txBody>
      </p:sp>
    </p:spTree>
    <p:extLst>
      <p:ext uri="{BB962C8B-B14F-4D97-AF65-F5344CB8AC3E}">
        <p14:creationId xmlns:p14="http://schemas.microsoft.com/office/powerpoint/2010/main" val="23521620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May 2016</a:t>
            </a:r>
            <a:endParaRPr lang="en-US"/>
          </a:p>
        </p:txBody>
      </p:sp>
      <p:sp>
        <p:nvSpPr>
          <p:cNvPr id="5" name="Footer Placeholder 4"/>
          <p:cNvSpPr>
            <a:spLocks noGrp="1"/>
          </p:cNvSpPr>
          <p:nvPr>
            <p:ph type="ftr" sz="quarter" idx="11"/>
          </p:nvPr>
        </p:nvSpPr>
        <p:spPr/>
        <p:txBody>
          <a:bodyPr/>
          <a:lstStyle/>
          <a:p>
            <a:r>
              <a:rPr lang="en-US" smtClean="0"/>
              <a:t>Medicare for People with End-Stage Renal Disease</a:t>
            </a:r>
            <a:endParaRPr lang="en-US"/>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1920853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256627"/>
            <a:ext cx="3886200" cy="492033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56627"/>
            <a:ext cx="3886200" cy="4920336"/>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May 2016</a:t>
            </a:r>
            <a:endParaRPr lang="en-US"/>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197848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May 2016</a:t>
            </a:r>
            <a:endParaRPr lang="en-US"/>
          </a:p>
        </p:txBody>
      </p:sp>
      <p:sp>
        <p:nvSpPr>
          <p:cNvPr id="8" name="Footer Placeholder 7"/>
          <p:cNvSpPr>
            <a:spLocks noGrp="1"/>
          </p:cNvSpPr>
          <p:nvPr>
            <p:ph type="ftr" sz="quarter" idx="11"/>
          </p:nvPr>
        </p:nvSpPr>
        <p:spPr/>
        <p:txBody>
          <a:bodyPr/>
          <a:lstStyle/>
          <a:p>
            <a:r>
              <a:rPr lang="en-US" smtClean="0"/>
              <a:t>Medicare for People with End-Stage Renal Disease</a:t>
            </a:r>
            <a:endParaRPr lang="en-US"/>
          </a:p>
        </p:txBody>
      </p:sp>
      <p:sp>
        <p:nvSpPr>
          <p:cNvPr id="9" name="Slide Number Placeholder 8"/>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258966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May 2016</a:t>
            </a:r>
            <a:endParaRPr lang="en-US"/>
          </a:p>
        </p:txBody>
      </p:sp>
      <p:sp>
        <p:nvSpPr>
          <p:cNvPr id="4" name="Footer Placeholder 3"/>
          <p:cNvSpPr>
            <a:spLocks noGrp="1"/>
          </p:cNvSpPr>
          <p:nvPr>
            <p:ph type="ftr" sz="quarter" idx="11"/>
          </p:nvPr>
        </p:nvSpPr>
        <p:spPr/>
        <p:txBody>
          <a:bodyPr/>
          <a:lstStyle/>
          <a:p>
            <a:r>
              <a:rPr lang="en-US" smtClean="0"/>
              <a:t>Medicare for People with End-Stage Renal Disease</a:t>
            </a:r>
            <a:endParaRPr lang="en-US"/>
          </a:p>
        </p:txBody>
      </p:sp>
      <p:sp>
        <p:nvSpPr>
          <p:cNvPr id="5" name="Slide Number Placeholder 4"/>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1677199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May 2016</a:t>
            </a:r>
            <a:endParaRPr lang="en-US"/>
          </a:p>
        </p:txBody>
      </p:sp>
      <p:sp>
        <p:nvSpPr>
          <p:cNvPr id="3" name="Footer Placeholder 2"/>
          <p:cNvSpPr>
            <a:spLocks noGrp="1"/>
          </p:cNvSpPr>
          <p:nvPr>
            <p:ph type="ftr" sz="quarter" idx="11"/>
          </p:nvPr>
        </p:nvSpPr>
        <p:spPr/>
        <p:txBody>
          <a:bodyPr/>
          <a:lstStyle/>
          <a:p>
            <a:r>
              <a:rPr lang="en-US" smtClean="0"/>
              <a:t>Medicare for People with End-Stage Renal Disease</a:t>
            </a:r>
            <a:endParaRPr lang="en-US"/>
          </a:p>
        </p:txBody>
      </p:sp>
      <p:sp>
        <p:nvSpPr>
          <p:cNvPr id="4" name="Slide Number Placeholder 3"/>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3094241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May 2016</a:t>
            </a:r>
            <a:endParaRPr lang="en-US"/>
          </a:p>
        </p:txBody>
      </p:sp>
      <p:sp>
        <p:nvSpPr>
          <p:cNvPr id="6" name="Footer Placeholder 5"/>
          <p:cNvSpPr>
            <a:spLocks noGrp="1"/>
          </p:cNvSpPr>
          <p:nvPr>
            <p:ph type="ftr" sz="quarter" idx="11"/>
          </p:nvPr>
        </p:nvSpPr>
        <p:spPr/>
        <p:txBody>
          <a:bodyPr/>
          <a:lstStyle/>
          <a:p>
            <a:r>
              <a:rPr lang="en-US" smtClean="0"/>
              <a:t>Medicare for People with End-Stage Renal Disease</a:t>
            </a:r>
            <a:endParaRPr lang="en-US"/>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a:p>
        </p:txBody>
      </p:sp>
    </p:spTree>
    <p:extLst>
      <p:ext uri="{BB962C8B-B14F-4D97-AF65-F5344CB8AC3E}">
        <p14:creationId xmlns:p14="http://schemas.microsoft.com/office/powerpoint/2010/main" val="19776978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0.xml"/><Relationship Id="rId7" Type="http://schemas.openxmlformats.org/officeDocument/2006/relationships/slideLayout" Target="../slideLayouts/slideLayout2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 Id="rId9"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7.xml"/><Relationship Id="rId7" Type="http://schemas.openxmlformats.org/officeDocument/2006/relationships/slideLayout" Target="../slideLayouts/slideLayout31.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9" Type="http://schemas.openxmlformats.org/officeDocument/2006/relationships/image" Target="../media/image3.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66986" y="2796403"/>
            <a:ext cx="3348364" cy="3380560"/>
          </a:xfrm>
          <a:prstGeom prst="rect">
            <a:avLst/>
          </a:prstGeom>
        </p:spPr>
        <p:txBody>
          <a:bodyPr vert="horz" lIns="91440" tIns="45720" rIns="91440" bIns="45720" rtlCol="0">
            <a:norm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1929837577"/>
      </p:ext>
    </p:extLst>
  </p:cSld>
  <p:clrMap bg1="lt1" tx1="dk1" bg2="lt2" tx2="dk2" accent1="accent1" accent2="accent2" accent3="accent3" accent4="accent4" accent5="accent5" accent6="accent6" hlink="hlink" folHlink="folHlink"/>
  <p:sldLayoutIdLst>
    <p:sldLayoutId id="2147483685" r:id="rId1"/>
  </p:sldLayoutIdLst>
  <p:hf hdr="0"/>
  <p:txStyles>
    <p:titleStyle>
      <a:lvl1pPr algn="ctr" defTabSz="685800" rtl="0" eaLnBrk="1" latinLnBrk="0" hangingPunct="1">
        <a:lnSpc>
          <a:spcPct val="90000"/>
        </a:lnSpc>
        <a:spcBef>
          <a:spcPct val="0"/>
        </a:spcBef>
        <a:buNone/>
        <a:defRPr sz="3300" b="1" kern="1200">
          <a:solidFill>
            <a:schemeClr val="tx1"/>
          </a:solidFill>
          <a:latin typeface="+mn-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100" b="1" kern="1200">
          <a:solidFill>
            <a:srgbClr val="084A9C"/>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0"/>
            <a:ext cx="7886700" cy="1077239"/>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202499"/>
            <a:ext cx="7886700" cy="4974464"/>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Medicare for People with End-Stage Renal Disease</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0A6685-DBF6-4C41-A0CC-AA9EA7A85A20}" type="slidenum">
              <a:rPr lang="en-US" smtClean="0"/>
              <a:t>‹#›</a:t>
            </a:fld>
            <a:endParaRPr lang="en-US"/>
          </a:p>
        </p:txBody>
      </p:sp>
    </p:spTree>
    <p:extLst>
      <p:ext uri="{BB962C8B-B14F-4D97-AF65-F5344CB8AC3E}">
        <p14:creationId xmlns:p14="http://schemas.microsoft.com/office/powerpoint/2010/main" val="198112847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hf hdr="0"/>
  <p:txStyles>
    <p:titleStyle>
      <a:lvl1pPr algn="ctr" defTabSz="6858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65510" indent="-265510"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576263" indent="-238125"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801688" indent="-225425" algn="l" defTabSz="685800" rtl="0" eaLnBrk="1" latinLnBrk="0" hangingPunct="1">
        <a:lnSpc>
          <a:spcPct val="100000"/>
        </a:lnSpc>
        <a:spcBef>
          <a:spcPts val="600"/>
        </a:spcBef>
        <a:buSzPct val="50000"/>
        <a:buFont typeface="Wingdings" panose="05000000000000000000" pitchFamily="2" charset="2"/>
        <a:buChar char="q"/>
        <a:defRPr sz="2800" i="0" kern="1200">
          <a:solidFill>
            <a:schemeClr val="tx1"/>
          </a:solidFill>
          <a:latin typeface="+mn-lt"/>
          <a:ea typeface="+mn-ea"/>
          <a:cs typeface="+mn-cs"/>
        </a:defRPr>
      </a:lvl3pPr>
      <a:lvl4pPr marL="852488" indent="263525" algn="l" defTabSz="685800" rtl="0" eaLnBrk="1" latinLnBrk="0" hangingPunct="1">
        <a:lnSpc>
          <a:spcPct val="100000"/>
        </a:lnSpc>
        <a:spcBef>
          <a:spcPts val="600"/>
        </a:spcBef>
        <a:buFont typeface="Calibri" panose="020F0502020204030204" pitchFamily="34" charset="0"/>
        <a:buChar char="–"/>
        <a:defRPr sz="2400" i="0" kern="1200">
          <a:solidFill>
            <a:schemeClr val="tx1"/>
          </a:solidFill>
          <a:latin typeface="+mn-lt"/>
          <a:ea typeface="+mn-ea"/>
          <a:cs typeface="+mn-cs"/>
        </a:defRPr>
      </a:lvl4pPr>
      <a:lvl5pPr marL="1314450" indent="-174625" algn="l" defTabSz="685800" rtl="0" eaLnBrk="1" latinLnBrk="0" hangingPunct="1">
        <a:lnSpc>
          <a:spcPct val="100000"/>
        </a:lnSpc>
        <a:spcBef>
          <a:spcPts val="600"/>
        </a:spcBef>
        <a:buFont typeface="Arial" panose="020B0604020202020204" pitchFamily="34" charset="0"/>
        <a:buChar char="•"/>
        <a:defRPr sz="240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928111"/>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Medicare for People with End-Stage Renal Disease</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t>‹#›</a:t>
            </a:fld>
            <a:endParaRPr lang="en-US"/>
          </a:p>
        </p:txBody>
      </p:sp>
      <p:sp>
        <p:nvSpPr>
          <p:cNvPr id="10" name="Text Placeholder 2"/>
          <p:cNvSpPr>
            <a:spLocks noGrp="1"/>
          </p:cNvSpPr>
          <p:nvPr>
            <p:ph type="body" idx="1"/>
          </p:nvPr>
        </p:nvSpPr>
        <p:spPr>
          <a:xfrm>
            <a:off x="628650" y="1139868"/>
            <a:ext cx="7886700" cy="503709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May 2016</a:t>
            </a:r>
            <a:endParaRPr lang="en-US"/>
          </a:p>
        </p:txBody>
      </p:sp>
    </p:spTree>
    <p:extLst>
      <p:ext uri="{BB962C8B-B14F-4D97-AF65-F5344CB8AC3E}">
        <p14:creationId xmlns:p14="http://schemas.microsoft.com/office/powerpoint/2010/main" val="3882184778"/>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Lst>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265510" indent="-265510"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60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60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1003267"/>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10" name="Text Placeholder 2"/>
          <p:cNvSpPr>
            <a:spLocks noGrp="1"/>
          </p:cNvSpPr>
          <p:nvPr>
            <p:ph type="body" idx="1"/>
          </p:nvPr>
        </p:nvSpPr>
        <p:spPr>
          <a:xfrm>
            <a:off x="628650" y="1114816"/>
            <a:ext cx="7886700" cy="5062147"/>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166309361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Lst>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288925" indent="-288925"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60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60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1003267"/>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solidFill>
                  <a:prstClr val="black">
                    <a:tint val="75000"/>
                  </a:prstClr>
                </a:solidFill>
              </a:rPr>
              <a:t>Medicare for People with End-Stage Renal Disease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solidFill>
                  <a:prstClr val="black">
                    <a:tint val="75000"/>
                  </a:prstClr>
                </a:solidFill>
              </a:rPr>
              <a:pPr/>
              <a:t>‹#›</a:t>
            </a:fld>
            <a:endParaRPr lang="en-US" dirty="0">
              <a:solidFill>
                <a:prstClr val="black">
                  <a:tint val="75000"/>
                </a:prstClr>
              </a:solidFill>
            </a:endParaRPr>
          </a:p>
        </p:txBody>
      </p:sp>
      <p:sp>
        <p:nvSpPr>
          <p:cNvPr id="10" name="Text Placeholder 2"/>
          <p:cNvSpPr>
            <a:spLocks noGrp="1"/>
          </p:cNvSpPr>
          <p:nvPr>
            <p:ph type="body" idx="1"/>
          </p:nvPr>
        </p:nvSpPr>
        <p:spPr>
          <a:xfrm>
            <a:off x="628650" y="1114816"/>
            <a:ext cx="7886700" cy="5062147"/>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solidFill>
                  <a:prstClr val="black">
                    <a:tint val="75000"/>
                  </a:prstClr>
                </a:solidFill>
              </a:rPr>
              <a:t>May 2016</a:t>
            </a:r>
            <a:endParaRPr lang="en-US" dirty="0">
              <a:solidFill>
                <a:prstClr val="black">
                  <a:tint val="75000"/>
                </a:prstClr>
              </a:solidFill>
            </a:endParaRPr>
          </a:p>
        </p:txBody>
      </p:sp>
    </p:spTree>
    <p:extLst>
      <p:ext uri="{BB962C8B-B14F-4D97-AF65-F5344CB8AC3E}">
        <p14:creationId xmlns:p14="http://schemas.microsoft.com/office/powerpoint/2010/main" val="118154119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Lst>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288925" indent="-288925" algn="l" defTabSz="685800" rtl="0" eaLnBrk="1" latinLnBrk="0" hangingPunct="1">
        <a:lnSpc>
          <a:spcPct val="100000"/>
        </a:lnSpc>
        <a:spcBef>
          <a:spcPts val="60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60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60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60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66986" y="2796403"/>
            <a:ext cx="3348364" cy="3380560"/>
          </a:xfrm>
          <a:prstGeom prst="rect">
            <a:avLst/>
          </a:prstGeom>
        </p:spPr>
        <p:txBody>
          <a:bodyPr vert="horz" lIns="91440" tIns="45720" rIns="91440" bIns="45720" rtlCol="0">
            <a:norm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1832491204"/>
      </p:ext>
    </p:extLst>
  </p:cSld>
  <p:clrMap bg1="lt1" tx1="dk1" bg2="lt2" tx2="dk2" accent1="accent1" accent2="accent2" accent3="accent3" accent4="accent4" accent5="accent5" accent6="accent6" hlink="hlink" folHlink="folHlink"/>
  <p:sldLayoutIdLst>
    <p:sldLayoutId id="2147483703" r:id="rId1"/>
    <p:sldLayoutId id="2147483704" r:id="rId2"/>
  </p:sldLayoutIdLst>
  <p:hf hdr="0"/>
  <p:txStyles>
    <p:titleStyle>
      <a:lvl1pPr algn="ctr" defTabSz="685800" rtl="0" eaLnBrk="1" latinLnBrk="0" hangingPunct="1">
        <a:lnSpc>
          <a:spcPct val="90000"/>
        </a:lnSpc>
        <a:spcBef>
          <a:spcPct val="0"/>
        </a:spcBef>
        <a:buNone/>
        <a:defRPr sz="3300" b="1" kern="1200">
          <a:solidFill>
            <a:schemeClr val="tx1"/>
          </a:solidFill>
          <a:latin typeface="+mn-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100" b="1" kern="1200">
          <a:solidFill>
            <a:srgbClr val="084A9C"/>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hyperlink" Target="https://www.medicare.gov/find-a-plan/" TargetMode="Externa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3.xml"/><Relationship Id="rId1" Type="http://schemas.openxmlformats.org/officeDocument/2006/relationships/tags" Target="../tags/tag22.xml"/><Relationship Id="rId4" Type="http://schemas.openxmlformats.org/officeDocument/2006/relationships/image" Target="../media/image7.png"/></Relationships>
</file>

<file path=ppt/slides/_rels/slide41.xml.rels><?xml version="1.0" encoding="UTF-8" standalone="yes"?>
<Relationships xmlns="http://schemas.openxmlformats.org/package/2006/relationships"><Relationship Id="rId3" Type="http://schemas.openxmlformats.org/officeDocument/2006/relationships/hyperlink" Target="http://esrdncc.org/ffcl/" TargetMode="External"/><Relationship Id="rId2" Type="http://schemas.openxmlformats.org/officeDocument/2006/relationships/notesSlide" Target="../notesSlides/notesSlide41.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8" Type="http://schemas.openxmlformats.org/officeDocument/2006/relationships/hyperlink" Target="http://www.akfinc.org/" TargetMode="External"/><Relationship Id="rId3" Type="http://schemas.openxmlformats.org/officeDocument/2006/relationships/hyperlink" Target="http://www.medicare.gov/people-like-me/esrd/dialysis-information.html" TargetMode="External"/><Relationship Id="rId7" Type="http://schemas.openxmlformats.org/officeDocument/2006/relationships/hyperlink" Target="http://www.kidney.org/" TargetMode="External"/><Relationship Id="rId2" Type="http://schemas.openxmlformats.org/officeDocument/2006/relationships/notesSlide" Target="../notesSlides/notesSlide43.xml"/><Relationship Id="rId1" Type="http://schemas.openxmlformats.org/officeDocument/2006/relationships/slideLayout" Target="../slideLayouts/slideLayout3.xml"/><Relationship Id="rId6" Type="http://schemas.openxmlformats.org/officeDocument/2006/relationships/hyperlink" Target="http://esrdncc.org/ffcl/" TargetMode="External"/><Relationship Id="rId5" Type="http://schemas.openxmlformats.org/officeDocument/2006/relationships/hyperlink" Target="http://esrdncc.org/professionals/all-esrd-networks/" TargetMode="External"/><Relationship Id="rId10" Type="http://schemas.openxmlformats.org/officeDocument/2006/relationships/hyperlink" Target="http://www.medicare.gov/publications" TargetMode="External"/><Relationship Id="rId4" Type="http://schemas.openxmlformats.org/officeDocument/2006/relationships/hyperlink" Target="http://esrdncc.org/" TargetMode="External"/><Relationship Id="rId9" Type="http://schemas.openxmlformats.org/officeDocument/2006/relationships/hyperlink" Target="http://www.unos.org/"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mailto:training@cms.hhs.gov" TargetMode="External"/><Relationship Id="rId2" Type="http://schemas.openxmlformats.org/officeDocument/2006/relationships/notesSlide" Target="../notesSlides/notesSlide44.xml"/><Relationship Id="rId1" Type="http://schemas.openxmlformats.org/officeDocument/2006/relationships/slideLayout" Target="../slideLayouts/slideLayout11.xml"/><Relationship Id="rId4" Type="http://schemas.openxmlformats.org/officeDocument/2006/relationships/hyperlink" Target="https://www.cms.gov/Outreach-and-Education/Training/CMSNationalTrainingProgram/index.html"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Rectángulo amarillo&#10;" title="Rectángulo amarillo"/>
          <p:cNvSpPr>
            <a:spLocks noGrp="1"/>
          </p:cNvSpPr>
          <p:nvPr>
            <p:ph type="title"/>
          </p:nvPr>
        </p:nvSpPr>
        <p:spPr>
          <a:xfrm>
            <a:off x="0" y="1384663"/>
            <a:ext cx="9144000" cy="1066800"/>
          </a:xfrm>
          <a:solidFill>
            <a:srgbClr val="FFD004"/>
          </a:solidFill>
        </p:spPr>
        <p:txBody>
          <a:bodyPr anchor="ctr" anchorCtr="1"/>
          <a:lstStyle/>
          <a:p>
            <a:r>
              <a:t/>
            </a:r>
            <a:br/>
            <a:endParaRPr lang="es-US" sz="3400" dirty="0">
              <a:solidFill>
                <a:schemeClr val="tx1"/>
              </a:solidFill>
            </a:endParaRPr>
          </a:p>
        </p:txBody>
      </p:sp>
      <p:sp>
        <p:nvSpPr>
          <p:cNvPr id="7" name="Subtitle 6"/>
          <p:cNvSpPr>
            <a:spLocks noGrp="1"/>
          </p:cNvSpPr>
          <p:nvPr>
            <p:ph type="body" sz="quarter" idx="10"/>
          </p:nvPr>
        </p:nvSpPr>
        <p:spPr>
          <a:xfrm>
            <a:off x="5728709" y="3708400"/>
            <a:ext cx="3186691" cy="734828"/>
          </a:xfrm>
        </p:spPr>
        <p:txBody>
          <a:bodyPr>
            <a:noAutofit/>
          </a:bodyPr>
          <a:lstStyle/>
          <a:p>
            <a:pPr marL="52388"/>
            <a:r>
              <a:rPr lang="en-US" sz="2800" i="0" dirty="0" smtClean="0"/>
              <a:t>Módulo 6</a:t>
            </a:r>
          </a:p>
          <a:p>
            <a:pPr algn="r"/>
            <a:endParaRPr lang="es-US" sz="2800" i="0" dirty="0" smtClean="0"/>
          </a:p>
        </p:txBody>
      </p:sp>
      <p:sp>
        <p:nvSpPr>
          <p:cNvPr id="3" name="Text Placeholder 2"/>
          <p:cNvSpPr>
            <a:spLocks noGrp="1"/>
          </p:cNvSpPr>
          <p:nvPr>
            <p:ph type="body" sz="quarter" idx="11"/>
          </p:nvPr>
        </p:nvSpPr>
        <p:spPr>
          <a:xfrm>
            <a:off x="5820149" y="4724400"/>
            <a:ext cx="3200400" cy="1187302"/>
          </a:xfrm>
        </p:spPr>
        <p:txBody>
          <a:bodyPr>
            <a:normAutofit fontScale="85000" lnSpcReduction="20000"/>
          </a:bodyPr>
          <a:lstStyle/>
          <a:p>
            <a:r>
              <a:rPr lang="en-US" sz="2800" i="0" dirty="0"/>
              <a:t>Medicare para personas con enfermedad renal en etapa final</a:t>
            </a:r>
          </a:p>
          <a:p>
            <a:endParaRPr lang="es-US" dirty="0"/>
          </a:p>
        </p:txBody>
      </p:sp>
      <p:sp>
        <p:nvSpPr>
          <p:cNvPr id="2" name="Rectangle 1" descr="Rectángulo azul&#10;" title="Rectángulo azul"/>
          <p:cNvSpPr/>
          <p:nvPr/>
        </p:nvSpPr>
        <p:spPr>
          <a:xfrm>
            <a:off x="0" y="2451463"/>
            <a:ext cx="9144000" cy="108857"/>
          </a:xfrm>
          <a:prstGeom prst="rect">
            <a:avLst/>
          </a:prstGeom>
          <a:solidFill>
            <a:srgbClr val="084A9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a:solidFill>
                <a:prstClr val="white"/>
              </a:solidFill>
            </a:endParaRPr>
          </a:p>
        </p:txBody>
      </p:sp>
      <p:sp>
        <p:nvSpPr>
          <p:cNvPr id="4" name="TextBox 3"/>
          <p:cNvSpPr txBox="1"/>
          <p:nvPr/>
        </p:nvSpPr>
        <p:spPr>
          <a:xfrm>
            <a:off x="519953" y="1583146"/>
            <a:ext cx="8086165" cy="646331"/>
          </a:xfrm>
          <a:prstGeom prst="rect">
            <a:avLst/>
          </a:prstGeom>
          <a:noFill/>
        </p:spPr>
        <p:txBody>
          <a:bodyPr wrap="square" rtlCol="0">
            <a:spAutoFit/>
          </a:bodyPr>
          <a:lstStyle/>
          <a:p>
            <a:pPr algn="ctr"/>
            <a:r>
              <a:rPr lang="en-US" sz="3600" b="1" dirty="0" smtClean="0">
                <a:solidFill>
                  <a:prstClr val="black"/>
                </a:solidFill>
              </a:rPr>
              <a:t>Programa de Capacitación Nacional 2016</a:t>
            </a:r>
            <a:endParaRPr lang="es-US" sz="3600" b="1" dirty="0">
              <a:solidFill>
                <a:prstClr val="black"/>
              </a:solidFill>
            </a:endParaRPr>
          </a:p>
        </p:txBody>
      </p:sp>
    </p:spTree>
    <p:extLst>
      <p:ext uri="{BB962C8B-B14F-4D97-AF65-F5344CB8AC3E}">
        <p14:creationId xmlns:p14="http://schemas.microsoft.com/office/powerpoint/2010/main" val="3232305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dirty="0" smtClean="0"/>
              <a:t>Demoras en la inscripción en Medicare Parte B</a:t>
            </a:r>
            <a:endParaRPr lang="es-US" dirty="0" smtClean="0"/>
          </a:p>
        </p:txBody>
      </p:sp>
      <p:sp>
        <p:nvSpPr>
          <p:cNvPr id="362499" name="Rectangle 3"/>
          <p:cNvSpPr>
            <a:spLocks noGrp="1" noChangeArrowheads="1"/>
          </p:cNvSpPr>
          <p:nvPr>
            <p:ph idx="1"/>
          </p:nvPr>
        </p:nvSpPr>
        <p:spPr>
          <a:xfrm>
            <a:off x="254001" y="1202499"/>
            <a:ext cx="8793748" cy="4974464"/>
          </a:xfrm>
        </p:spPr>
        <p:txBody>
          <a:bodyPr/>
          <a:lstStyle/>
          <a:p>
            <a:r>
              <a:rPr sz="2800" dirty="0" smtClean="0"/>
              <a:t>Si se inscribe en la Parte A y se demora en inscribirse en la Parte B</a:t>
            </a:r>
          </a:p>
          <a:p>
            <a:pPr lvl="1"/>
            <a:r>
              <a:rPr lang="en-US" sz="2400" dirty="0" err="1" smtClean="0"/>
              <a:t>D</a:t>
            </a:r>
            <a:r>
              <a:rPr sz="2400" dirty="0" err="1" smtClean="0"/>
              <a:t>ebe</a:t>
            </a:r>
            <a:r>
              <a:rPr sz="2400" dirty="0" smtClean="0"/>
              <a:t> </a:t>
            </a:r>
            <a:r>
              <a:rPr sz="2400" dirty="0" smtClean="0"/>
              <a:t>esperar al Período de Inscripción General.</a:t>
            </a:r>
          </a:p>
          <a:p>
            <a:pPr lvl="2"/>
            <a:r>
              <a:rPr sz="2400" dirty="0" smtClean="0"/>
              <a:t>Del 1 de enero al 31 de marzo de cada año, con cobertura vigente a partir del 1 de julio del mismo año</a:t>
            </a:r>
          </a:p>
          <a:p>
            <a:pPr lvl="1"/>
            <a:r>
              <a:rPr sz="2400" dirty="0" smtClean="0"/>
              <a:t>Es posible que tenga que pagar una prima más costosa mientras tenga la Parte B.</a:t>
            </a:r>
          </a:p>
          <a:p>
            <a:pPr lvl="2"/>
            <a:r>
              <a:rPr sz="2400" dirty="0" smtClean="0"/>
              <a:t>10 % por cada 12 meses que haya pasado como elegible, pero que no se haya inscripto</a:t>
            </a:r>
          </a:p>
          <a:p>
            <a:r>
              <a:rPr sz="2800" dirty="0" smtClean="0"/>
              <a:t>No hay Período de Inscripción Especial para aquellos con ESRD.</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10</a:t>
            </a:fld>
            <a:endParaRPr lang="es-US"/>
          </a:p>
        </p:txBody>
      </p:sp>
    </p:spTree>
    <p:custDataLst>
      <p:tags r:id="rId1"/>
    </p:custData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28649" y="0"/>
            <a:ext cx="8192621" cy="1077239"/>
          </a:xfrm>
        </p:spPr>
        <p:txBody>
          <a:bodyPr/>
          <a:lstStyle/>
          <a:p>
            <a:r>
              <a:rPr dirty="0" smtClean="0"/>
              <a:t>Cómo inscribirse en la Parte A y la Parte B</a:t>
            </a:r>
            <a:endParaRPr lang="es-US" dirty="0" smtClean="0"/>
          </a:p>
        </p:txBody>
      </p:sp>
      <p:sp>
        <p:nvSpPr>
          <p:cNvPr id="360451" name="Rectangle 3"/>
          <p:cNvSpPr>
            <a:spLocks noGrp="1" noChangeArrowheads="1"/>
          </p:cNvSpPr>
          <p:nvPr>
            <p:ph idx="1"/>
          </p:nvPr>
        </p:nvSpPr>
        <p:spPr>
          <a:xfrm>
            <a:off x="294167" y="1077239"/>
            <a:ext cx="8662737" cy="5461784"/>
          </a:xfrm>
        </p:spPr>
        <p:txBody>
          <a:bodyPr/>
          <a:lstStyle/>
          <a:p>
            <a:r>
              <a:rPr lang="en-US" sz="2400" dirty="0" smtClean="0"/>
              <a:t>Inscríbase en la oficina local del Seguro Social.</a:t>
            </a:r>
          </a:p>
          <a:p>
            <a:r>
              <a:rPr lang="en-US" sz="2400" dirty="0" smtClean="0"/>
              <a:t>Pídale a su médico/centro de diálisis que complete el formulario CMS-2728.</a:t>
            </a:r>
          </a:p>
          <a:p>
            <a:pPr lvl="1"/>
            <a:r>
              <a:rPr lang="en-US" sz="2000" dirty="0" smtClean="0"/>
              <a:t>Si el Seguro Social obtiene el formulario antes de que usted se inscriba, puede que lo llamen para preguntarle si quiere inscribirse.</a:t>
            </a:r>
          </a:p>
          <a:p>
            <a:r>
              <a:rPr sz="2400" dirty="0" smtClean="0"/>
              <a:t>Si tiene un plan de salud grupal, puede que desee demorar la inscripción </a:t>
            </a:r>
          </a:p>
          <a:p>
            <a:pPr lvl="1"/>
            <a:r>
              <a:rPr lang="en-US" sz="2000" dirty="0" smtClean="0"/>
              <a:t>Cerca del final del período de coordinación de 30 meses</a:t>
            </a:r>
          </a:p>
          <a:p>
            <a:pPr lvl="1"/>
            <a:r>
              <a:rPr lang="en-US" sz="2000" dirty="0" smtClean="0"/>
              <a:t>No tendrá que pagar la prima de la Parte B hasta que la necesite.</a:t>
            </a:r>
          </a:p>
          <a:p>
            <a:r>
              <a:rPr lang="en-US" sz="2400" dirty="0" smtClean="0"/>
              <a:t>Infórmese antes de demorar la inscripción</a:t>
            </a:r>
          </a:p>
          <a:p>
            <a:pPr lvl="1"/>
            <a:r>
              <a:rPr lang="en-US" sz="2000" dirty="0" err="1"/>
              <a:t>E</a:t>
            </a:r>
            <a:r>
              <a:rPr lang="en-US" sz="2000" dirty="0" err="1" smtClean="0"/>
              <a:t>specialmente</a:t>
            </a:r>
            <a:r>
              <a:rPr lang="en-US" sz="2000" dirty="0" smtClean="0"/>
              <a:t> </a:t>
            </a:r>
            <a:r>
              <a:rPr lang="en-US" sz="2000" dirty="0" smtClean="0"/>
              <a:t>si planea someterse a un trasplante.</a:t>
            </a:r>
          </a:p>
        </p:txBody>
      </p:sp>
      <p:sp>
        <p:nvSpPr>
          <p:cNvPr id="4" name="Date Placeholder 3"/>
          <p:cNvSpPr>
            <a:spLocks noGrp="1"/>
          </p:cNvSpPr>
          <p:nvPr>
            <p:ph type="dt" sz="half" idx="10"/>
          </p:nvPr>
        </p:nvSpPr>
        <p:spPr/>
        <p:txBody>
          <a:bodyPr/>
          <a:lstStyle/>
          <a:p>
            <a:r>
              <a:rPr dirty="0" smtClean="0"/>
              <a:t>Mayo de 2016</a:t>
            </a:r>
            <a:endParaRPr lang="es-US"/>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dirty="0"/>
          </a:p>
        </p:txBody>
      </p:sp>
      <p:sp>
        <p:nvSpPr>
          <p:cNvPr id="6" name="Slide Number Placeholder 5"/>
          <p:cNvSpPr>
            <a:spLocks noGrp="1"/>
          </p:cNvSpPr>
          <p:nvPr>
            <p:ph type="sldNum" sz="quarter" idx="12"/>
          </p:nvPr>
        </p:nvSpPr>
        <p:spPr/>
        <p:txBody>
          <a:bodyPr/>
          <a:lstStyle/>
          <a:p>
            <a:fld id="{D60A6685-DBF6-4C41-A0CC-AA9EA7A85A20}" type="slidenum">
              <a:rPr lang="en-US" smtClean="0"/>
              <a:pPr/>
              <a:t>11</a:t>
            </a:fld>
            <a:endParaRPr lang="es-US"/>
          </a:p>
        </p:txBody>
      </p:sp>
    </p:spTree>
    <p:custDataLst>
      <p:tags r:id="rId1"/>
    </p:custData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00313" y="0"/>
            <a:ext cx="8387013" cy="1077239"/>
          </a:xfrm>
        </p:spPr>
        <p:txBody>
          <a:bodyPr/>
          <a:lstStyle/>
          <a:p>
            <a:r>
              <a:rPr sz="2800" dirty="0" smtClean="0"/>
              <a:t>Cobertura de Medicare y del </a:t>
            </a:r>
            <a:r>
              <a:rPr lang="en-US" sz="2800" dirty="0" smtClean="0"/>
              <a:t>P</a:t>
            </a:r>
            <a:r>
              <a:rPr sz="2800" dirty="0" smtClean="0"/>
              <a:t>lan </a:t>
            </a:r>
            <a:r>
              <a:rPr sz="2800" dirty="0" smtClean="0"/>
              <a:t>de </a:t>
            </a:r>
            <a:r>
              <a:rPr lang="en-US" sz="2800" dirty="0" err="1" smtClean="0"/>
              <a:t>S</a:t>
            </a:r>
            <a:r>
              <a:rPr sz="2800" dirty="0" err="1" smtClean="0"/>
              <a:t>alud</a:t>
            </a:r>
            <a:r>
              <a:rPr sz="2800" dirty="0" smtClean="0"/>
              <a:t> </a:t>
            </a:r>
            <a:r>
              <a:rPr lang="en-US" sz="2800" dirty="0" err="1" smtClean="0"/>
              <a:t>Grupal</a:t>
            </a:r>
            <a:r>
              <a:rPr sz="2800" dirty="0" smtClean="0"/>
              <a:t> </a:t>
            </a:r>
            <a:r>
              <a:rPr sz="2800" dirty="0" smtClean="0"/>
              <a:t>(GHP) </a:t>
            </a:r>
            <a:r>
              <a:rPr sz="2800" dirty="0" smtClean="0"/>
              <a:t>(</a:t>
            </a:r>
            <a:r>
              <a:rPr lang="en-US" sz="2800" dirty="0" err="1" smtClean="0"/>
              <a:t>P</a:t>
            </a:r>
            <a:r>
              <a:rPr sz="2800" dirty="0" err="1" smtClean="0"/>
              <a:t>eríodo</a:t>
            </a:r>
            <a:r>
              <a:rPr sz="2800" dirty="0" smtClean="0"/>
              <a:t> </a:t>
            </a:r>
            <a:r>
              <a:rPr sz="2800" dirty="0" smtClean="0"/>
              <a:t>de </a:t>
            </a:r>
            <a:r>
              <a:rPr lang="en-US" sz="2800" dirty="0" err="1" smtClean="0"/>
              <a:t>C</a:t>
            </a:r>
            <a:r>
              <a:rPr sz="2800" dirty="0" err="1" smtClean="0"/>
              <a:t>oordinación</a:t>
            </a:r>
            <a:r>
              <a:rPr sz="2800" dirty="0" smtClean="0"/>
              <a:t> </a:t>
            </a:r>
            <a:r>
              <a:rPr sz="2800" dirty="0" smtClean="0"/>
              <a:t>de 30 meses)</a:t>
            </a:r>
          </a:p>
        </p:txBody>
      </p:sp>
      <p:sp>
        <p:nvSpPr>
          <p:cNvPr id="366595" name="Rectangle 3"/>
          <p:cNvSpPr>
            <a:spLocks noGrp="1" noChangeArrowheads="1"/>
          </p:cNvSpPr>
          <p:nvPr>
            <p:ph idx="1"/>
          </p:nvPr>
        </p:nvSpPr>
        <p:spPr>
          <a:xfrm>
            <a:off x="106326" y="1170415"/>
            <a:ext cx="8900632" cy="4974464"/>
          </a:xfrm>
        </p:spPr>
        <p:txBody>
          <a:bodyPr/>
          <a:lstStyle/>
          <a:p>
            <a:r>
              <a:rPr lang="en-US" sz="3000" dirty="0" smtClean="0"/>
              <a:t>Si la inscripción es solo por ESRD</a:t>
            </a:r>
          </a:p>
          <a:p>
            <a:pPr lvl="1"/>
            <a:r>
              <a:rPr lang="en-US" sz="2400" dirty="0" smtClean="0"/>
              <a:t>la cobertura de su GHP/empleador es la única forma de pago durante los primeros 3 meses de tratamiento de diálisis.</a:t>
            </a:r>
          </a:p>
          <a:p>
            <a:r>
              <a:rPr lang="en-US" sz="3000" dirty="0" smtClean="0"/>
              <a:t>Medicare es el pagador secundario durante el período de coordinación de 30 meses.</a:t>
            </a:r>
          </a:p>
          <a:p>
            <a:pPr lvl="1"/>
            <a:r>
              <a:rPr lang="en-US" sz="2400" dirty="0" smtClean="0"/>
              <a:t>Comienza la primera vez que es elegible para Medicare, incluso si no se inscribió.</a:t>
            </a:r>
          </a:p>
          <a:p>
            <a:r>
              <a:rPr lang="en-US" sz="3000" dirty="0" smtClean="0"/>
              <a:t>Período de coordinación separado cada vez que se inscribe por ESRD</a:t>
            </a:r>
          </a:p>
          <a:p>
            <a:pPr lvl="1"/>
            <a:r>
              <a:rPr lang="en-US" sz="2400" dirty="0" smtClean="0"/>
              <a:t>Sin período de espera de 3 meses</a:t>
            </a:r>
          </a:p>
          <a:p>
            <a:pPr lvl="1"/>
            <a:r>
              <a:rPr lang="en-US" sz="2400" dirty="0" smtClean="0"/>
              <a:t>Nuevo período de coordinación de 30 meses si tiene cobertura de un GHP</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dirty="0"/>
          </a:p>
        </p:txBody>
      </p:sp>
      <p:sp>
        <p:nvSpPr>
          <p:cNvPr id="4" name="Slide Number Placeholder 3"/>
          <p:cNvSpPr>
            <a:spLocks noGrp="1"/>
          </p:cNvSpPr>
          <p:nvPr>
            <p:ph type="sldNum" sz="quarter" idx="12"/>
          </p:nvPr>
        </p:nvSpPr>
        <p:spPr/>
        <p:txBody>
          <a:bodyPr/>
          <a:lstStyle/>
          <a:p>
            <a:fld id="{D60A6685-DBF6-4C41-A0CC-AA9EA7A85A20}" type="slidenum">
              <a:rPr lang="en-US" smtClean="0"/>
              <a:pPr/>
              <a:t>12</a:t>
            </a:fld>
            <a:endParaRPr lang="es-US"/>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t/>
            </a:r>
            <a:br/>
            <a:r>
              <a:rPr dirty="0" smtClean="0"/>
              <a:t>Consideraciones sobre la inscripción: Período de coordinación de 30 meses</a:t>
            </a:r>
            <a:r>
              <a:t/>
            </a:r>
            <a:br/>
            <a:endParaRPr lang="es-US" dirty="0"/>
          </a:p>
        </p:txBody>
      </p:sp>
      <p:sp>
        <p:nvSpPr>
          <p:cNvPr id="370691" name="Rectangle 3"/>
          <p:cNvSpPr>
            <a:spLocks noGrp="1" noChangeArrowheads="1"/>
          </p:cNvSpPr>
          <p:nvPr>
            <p:ph idx="1"/>
          </p:nvPr>
        </p:nvSpPr>
        <p:spPr>
          <a:xfrm>
            <a:off x="628649" y="1202499"/>
            <a:ext cx="8098255" cy="4974464"/>
          </a:xfrm>
        </p:spPr>
        <p:txBody>
          <a:bodyPr/>
          <a:lstStyle/>
          <a:p>
            <a:r>
              <a:rPr sz="2800" dirty="0" smtClean="0"/>
              <a:t>Puede que quiera contar con Medicare durante el período de coordinación</a:t>
            </a:r>
          </a:p>
          <a:p>
            <a:pPr lvl="1"/>
            <a:r>
              <a:rPr sz="2400" dirty="0" smtClean="0"/>
              <a:t>para pagar el deducible/coseguro del plan de salud grupal;</a:t>
            </a:r>
          </a:p>
          <a:p>
            <a:pPr lvl="1"/>
            <a:r>
              <a:rPr sz="2400" dirty="0" smtClean="0"/>
              <a:t>si recibirá un trasplante pronto.</a:t>
            </a:r>
          </a:p>
          <a:p>
            <a:pPr lvl="2"/>
            <a:r>
              <a:rPr sz="2400" dirty="0" smtClean="0"/>
              <a:t>Afecta a la cobertura de medicamentos inmunosupresores.</a:t>
            </a:r>
          </a:p>
          <a:p>
            <a:pPr lvl="2"/>
            <a:r>
              <a:rPr sz="2400" dirty="0" smtClean="0"/>
              <a:t>Cobertura para el donante vivo</a:t>
            </a:r>
          </a:p>
          <a:p>
            <a:r>
              <a:rPr sz="2800" dirty="0" smtClean="0"/>
              <a:t>Demorar la inscripción en la Parte B o D podría implicar </a:t>
            </a:r>
          </a:p>
          <a:p>
            <a:pPr lvl="1"/>
            <a:r>
              <a:rPr sz="2400" dirty="0" smtClean="0"/>
              <a:t>esperar al período de inscripción correspondiente para inscribirse;</a:t>
            </a:r>
          </a:p>
          <a:p>
            <a:pPr lvl="1"/>
            <a:r>
              <a:rPr sz="2400" dirty="0" smtClean="0"/>
              <a:t>posible multa por inscripción tardía.</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13</a:t>
            </a:fld>
            <a:endParaRPr lang="es-US"/>
          </a:p>
        </p:txBody>
      </p:sp>
    </p:spTree>
    <p:custDataLst>
      <p:tags r:id="rId1"/>
    </p:custDataLst>
    <p:extLst>
      <p:ext uri="{BB962C8B-B14F-4D97-AF65-F5344CB8AC3E}">
        <p14:creationId xmlns:p14="http://schemas.microsoft.com/office/powerpoint/2010/main" val="4274716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dirty="0" smtClean="0"/>
              <a:t>Consideraciones sobre la inscripción: Medicamentos inmunosupresores</a:t>
            </a:r>
            <a:endParaRPr lang="es-US" dirty="0"/>
          </a:p>
        </p:txBody>
      </p:sp>
      <p:graphicFrame>
        <p:nvGraphicFramePr>
          <p:cNvPr id="12" name="Content Placeholder 11" descr="Tabla donde se describen consideraciones sobre la inscripción para la cobertura de medicamentos inmunosupresores de Medicare Parte B y Parte D&#10;&#10;Los detalles completos están incluidos en las notas del orador." title="Tabla donde se describen consideraciones sobre la inscripción para la cobertura de medicamentos inmunosupresores de Medicare Parte B y Parte D"/>
          <p:cNvGraphicFramePr>
            <a:graphicFrameLocks noGrp="1"/>
          </p:cNvGraphicFramePr>
          <p:nvPr>
            <p:ph idx="1"/>
            <p:extLst>
              <p:ext uri="{D42A27DB-BD31-4B8C-83A1-F6EECF244321}">
                <p14:modId xmlns:p14="http://schemas.microsoft.com/office/powerpoint/2010/main" val="2885308412"/>
              </p:ext>
            </p:extLst>
          </p:nvPr>
        </p:nvGraphicFramePr>
        <p:xfrm>
          <a:off x="0" y="1121528"/>
          <a:ext cx="9144000" cy="5258228"/>
        </p:xfrm>
        <a:graphic>
          <a:graphicData uri="http://schemas.openxmlformats.org/drawingml/2006/table">
            <a:tbl>
              <a:tblPr firstRow="1" bandRow="1">
                <a:tableStyleId>{5C22544A-7EE6-4342-B048-85BDC9FD1C3A}</a:tableStyleId>
              </a:tblPr>
              <a:tblGrid>
                <a:gridCol w="4572000"/>
                <a:gridCol w="4572000"/>
              </a:tblGrid>
              <a:tr h="4271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cap="none" normalizeH="0" baseline="0" dirty="0" smtClean="0">
                          <a:ln>
                            <a:noFill/>
                          </a:ln>
                          <a:solidFill>
                            <a:schemeClr val="bg1"/>
                          </a:solidFill>
                          <a:effectLst/>
                          <a:latin typeface="+mn-lt"/>
                        </a:rPr>
                        <a:t>Si usted</a:t>
                      </a:r>
                    </a:p>
                  </a:txBody>
                  <a:tcPr marL="62617" marR="62617"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cap="none" normalizeH="0" baseline="0" dirty="0" smtClean="0">
                          <a:ln>
                            <a:noFill/>
                          </a:ln>
                          <a:solidFill>
                            <a:schemeClr val="bg1"/>
                          </a:solidFill>
                          <a:effectLst/>
                          <a:latin typeface="+mn-lt"/>
                        </a:rPr>
                        <a:t>Sus medicamentos inmunosupresores</a:t>
                      </a:r>
                    </a:p>
                  </a:txBody>
                  <a:tcPr marL="62617" marR="62617" marT="34290" marB="34290"/>
                </a:tc>
              </a:tr>
              <a:tr h="27087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smtClean="0">
                          <a:ln>
                            <a:noFill/>
                          </a:ln>
                          <a:solidFill>
                            <a:prstClr val="black"/>
                          </a:solidFill>
                          <a:effectLst/>
                          <a:uLnTx/>
                          <a:uFillTx/>
                          <a:latin typeface="+mn-lt"/>
                        </a:rPr>
                        <a:t>Tiene derecho a la Parte A al momento del trasplante </a:t>
                      </a:r>
                      <a:r>
                        <a:rPr kumimoji="0" lang="en-US" sz="2200" b="1" i="0" u="none" strike="noStrike" kern="1200" cap="none" spc="0" normalizeH="0" baseline="0" noProof="0" dirty="0" smtClean="0">
                          <a:ln>
                            <a:noFill/>
                          </a:ln>
                          <a:solidFill>
                            <a:prstClr val="black"/>
                          </a:solidFill>
                          <a:effectLst/>
                          <a:uLnTx/>
                          <a:uFillTx/>
                          <a:latin typeface="+mn-lt"/>
                        </a:rPr>
                        <a:t>y </a:t>
                      </a:r>
                      <a:endParaRPr kumimoji="0" lang="es-US" sz="2200" b="0" i="0" u="none" strike="noStrike" kern="1200" cap="none" spc="0" normalizeH="0" baseline="0" noProof="0" dirty="0" smtClean="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prstClr val="black"/>
                          </a:solidFill>
                          <a:effectLst/>
                          <a:uLnTx/>
                          <a:uFillTx/>
                          <a:latin typeface="+mn-lt"/>
                        </a:rPr>
                        <a:t>Medicare pagó el trasplante y este se realizó en un centro aprobado por Medicare, </a:t>
                      </a:r>
                      <a:r>
                        <a:rPr kumimoji="0" lang="en-US" sz="2200" b="1" i="0" u="none" strike="noStrike" kern="1200" cap="none" spc="0" normalizeH="0" baseline="0" noProof="0" dirty="0" smtClean="0">
                          <a:ln>
                            <a:noFill/>
                          </a:ln>
                          <a:solidFill>
                            <a:prstClr val="black"/>
                          </a:solidFill>
                          <a:effectLst/>
                          <a:uLnTx/>
                          <a:uFillTx/>
                          <a:latin typeface="+mn-lt"/>
                        </a:rPr>
                        <a:t>o </a:t>
                      </a:r>
                      <a:endParaRPr kumimoji="0" lang="es-US" sz="2200" b="0" i="0" u="none" strike="noStrike" kern="1200" cap="none" spc="0" normalizeH="0" baseline="0" noProof="0" dirty="0" smtClean="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prstClr val="black"/>
                          </a:solidFill>
                          <a:effectLst/>
                          <a:uLnTx/>
                          <a:uFillTx/>
                          <a:latin typeface="+mn-lt"/>
                        </a:rPr>
                        <a:t>Medicare era el pagador secundario pero no hizo ningún pago.</a:t>
                      </a:r>
                    </a:p>
                  </a:txBody>
                  <a:tcPr marL="62617" marR="62617" marT="34290" marB="34290"/>
                </a:tc>
                <a:tc>
                  <a:txBody>
                    <a:bodyPr/>
                    <a:lstStyle/>
                    <a:p>
                      <a:pPr marL="0" marR="0" lvl="0" indent="0" algn="l" defTabSz="914400" rtl="0" eaLnBrk="0" fontAlgn="base" latinLnBrk="0" hangingPunct="0">
                        <a:lnSpc>
                          <a:spcPct val="100000"/>
                        </a:lnSpc>
                        <a:spcBef>
                          <a:spcPts val="0"/>
                        </a:spcBef>
                        <a:spcAft>
                          <a:spcPct val="0"/>
                        </a:spcAft>
                        <a:buClrTx/>
                        <a:buSzTx/>
                        <a:buFont typeface="Wingdings" pitchFamily="2" charset="2"/>
                        <a:buNone/>
                        <a:tabLst/>
                        <a:defRPr/>
                      </a:pPr>
                      <a:r>
                        <a:rPr kumimoji="0" lang="en-US" sz="2200" b="0" i="0" u="none" strike="noStrike" kern="1200" cap="none" spc="0" normalizeH="0" baseline="0" noProof="0" dirty="0" smtClean="0">
                          <a:ln>
                            <a:noFill/>
                          </a:ln>
                          <a:solidFill>
                            <a:prstClr val="black"/>
                          </a:solidFill>
                          <a:effectLst/>
                          <a:uLnTx/>
                          <a:uFillTx/>
                          <a:latin typeface="+mn-lt"/>
                        </a:rPr>
                        <a:t>Están cubiertos por la Parte B.</a:t>
                      </a:r>
                    </a:p>
                    <a:p>
                      <a:pPr marL="312737" marR="0" lvl="0" indent="-342900" algn="l" defTabSz="914400" rtl="0" eaLnBrk="0" fontAlgn="base" latinLnBrk="0" hangingPunct="0">
                        <a:lnSpc>
                          <a:spcPct val="100000"/>
                        </a:lnSpc>
                        <a:spcBef>
                          <a:spcPts val="0"/>
                        </a:spcBef>
                        <a:spcAft>
                          <a:spcPct val="0"/>
                        </a:spcAft>
                        <a:buClrTx/>
                        <a:buSzTx/>
                        <a:buFont typeface="Wingdings" panose="05000000000000000000" pitchFamily="2" charset="2"/>
                        <a:buChar char="§"/>
                        <a:tabLst>
                          <a:tab pos="233363" algn="l"/>
                        </a:tabLst>
                        <a:defRPr/>
                      </a:pPr>
                      <a:r>
                        <a:rPr kumimoji="0" lang="en-US" sz="2200" b="0" i="0" u="none" strike="noStrike" kern="1200" cap="none" spc="0" normalizeH="0" baseline="0" noProof="0" dirty="0" smtClean="0">
                          <a:ln>
                            <a:noFill/>
                          </a:ln>
                          <a:solidFill>
                            <a:prstClr val="black"/>
                          </a:solidFill>
                          <a:effectLst/>
                          <a:uLnTx/>
                          <a:uFillTx/>
                          <a:latin typeface="+mn-lt"/>
                        </a:rPr>
                        <a:t>Medicare paga el 80 %.</a:t>
                      </a:r>
                    </a:p>
                    <a:p>
                      <a:pPr marL="312737" marR="0" lvl="0" indent="-342900" algn="l" defTabSz="914400" rtl="0" eaLnBrk="0" fontAlgn="base" latinLnBrk="0" hangingPunct="0">
                        <a:lnSpc>
                          <a:spcPct val="100000"/>
                        </a:lnSpc>
                        <a:spcBef>
                          <a:spcPts val="0"/>
                        </a:spcBef>
                        <a:spcAft>
                          <a:spcPct val="0"/>
                        </a:spcAft>
                        <a:buClrTx/>
                        <a:buSzTx/>
                        <a:buFont typeface="Wingdings" panose="05000000000000000000" pitchFamily="2" charset="2"/>
                        <a:buChar char="§"/>
                        <a:tabLst>
                          <a:tab pos="233363" algn="l"/>
                        </a:tabLst>
                        <a:defRPr/>
                      </a:pPr>
                      <a:r>
                        <a:rPr kumimoji="0" lang="en-US" sz="2200" b="0" i="0" u="none" strike="noStrike" kern="1200" cap="none" spc="0" normalizeH="0" baseline="0" noProof="0" dirty="0" smtClean="0">
                          <a:ln>
                            <a:noFill/>
                          </a:ln>
                          <a:solidFill>
                            <a:prstClr val="black"/>
                          </a:solidFill>
                          <a:effectLst/>
                          <a:uLnTx/>
                          <a:uFillTx/>
                          <a:latin typeface="+mn-lt"/>
                        </a:rPr>
                        <a:t>Usted paga el 20 %.</a:t>
                      </a:r>
                    </a:p>
                    <a:p>
                      <a:pPr marL="625475" marR="0" lvl="0" indent="-277813" algn="l" defTabSz="914400" rtl="0" eaLnBrk="0" fontAlgn="base" latinLnBrk="0" hangingPunct="0">
                        <a:lnSpc>
                          <a:spcPct val="100000"/>
                        </a:lnSpc>
                        <a:spcBef>
                          <a:spcPts val="0"/>
                        </a:spcBef>
                        <a:spcAft>
                          <a:spcPct val="0"/>
                        </a:spcAft>
                        <a:buClrTx/>
                        <a:buSzTx/>
                        <a:buFont typeface="Arial" pitchFamily="34" charset="0"/>
                        <a:buChar char="•"/>
                        <a:tabLst>
                          <a:tab pos="566738" algn="l"/>
                        </a:tabLst>
                        <a:defRPr/>
                      </a:pPr>
                      <a:r>
                        <a:rPr kumimoji="0" lang="en-US" sz="2200" b="0" i="0" u="none" strike="noStrike" kern="1200" cap="none" spc="0" normalizeH="0" baseline="0" noProof="0" dirty="0" smtClean="0">
                          <a:ln>
                            <a:noFill/>
                          </a:ln>
                          <a:solidFill>
                            <a:prstClr val="black"/>
                          </a:solidFill>
                          <a:effectLst/>
                          <a:uLnTx/>
                          <a:uFillTx/>
                          <a:latin typeface="+mn-lt"/>
                        </a:rPr>
                        <a:t>Los costos de coseguro no se contabilizan como parte de la cobertura para catástrofes de la Parte D.</a:t>
                      </a:r>
                      <a:endParaRPr kumimoji="0" lang="es-US" sz="2200" b="0" i="0" u="none" strike="noStrike" kern="1200" cap="none" spc="0" normalizeH="0" baseline="0" noProof="0" dirty="0" smtClean="0">
                        <a:ln>
                          <a:noFill/>
                        </a:ln>
                        <a:solidFill>
                          <a:prstClr val="black"/>
                        </a:solidFill>
                        <a:effectLst/>
                        <a:uLnTx/>
                        <a:uFillTx/>
                        <a:latin typeface="+mn-lt"/>
                        <a:ea typeface="+mn-ea"/>
                        <a:cs typeface="+mn-cs"/>
                      </a:endParaRPr>
                    </a:p>
                    <a:p>
                      <a:endParaRPr lang="es-US" sz="2200" dirty="0"/>
                    </a:p>
                  </a:txBody>
                  <a:tcPr marL="62617" marR="62617" marT="34290" marB="34290"/>
                </a:tc>
              </a:tr>
              <a:tr h="2047092">
                <a:tc>
                  <a:txBody>
                    <a:bodyPr/>
                    <a:lstStyle/>
                    <a:p>
                      <a:pPr marL="0" marR="0" lvl="0" indent="0" algn="l" defTabSz="914400" rtl="0" eaLnBrk="0" fontAlgn="base" latinLnBrk="0" hangingPunct="0">
                        <a:lnSpc>
                          <a:spcPct val="100000"/>
                        </a:lnSpc>
                        <a:spcBef>
                          <a:spcPts val="0"/>
                        </a:spcBef>
                        <a:spcAft>
                          <a:spcPct val="0"/>
                        </a:spcAft>
                        <a:buClrTx/>
                        <a:buSzTx/>
                        <a:buFont typeface="Wingdings" pitchFamily="2" charset="2"/>
                        <a:buNone/>
                        <a:tabLst/>
                        <a:defRPr/>
                      </a:pPr>
                      <a:r>
                        <a:rPr kumimoji="0" lang="en-US" sz="2200" b="0" i="0" u="none" strike="noStrike" kern="1200" cap="none" spc="0" normalizeH="0" baseline="0" noProof="0" dirty="0" smtClean="0">
                          <a:ln>
                            <a:noFill/>
                          </a:ln>
                          <a:solidFill>
                            <a:prstClr val="black"/>
                          </a:solidFill>
                          <a:effectLst/>
                          <a:uLnTx/>
                          <a:uFillTx/>
                          <a:latin typeface="+mn-lt"/>
                        </a:rPr>
                        <a:t>No cumplió con las condiciones del trasplante mencionadas.</a:t>
                      </a:r>
                    </a:p>
                  </a:txBody>
                  <a:tcPr marL="62617" marR="62617" marT="34290" marB="34290"/>
                </a:tc>
                <a:tc>
                  <a:txBody>
                    <a:bodyPr/>
                    <a:lstStyle/>
                    <a:p>
                      <a:pPr marL="0" marR="0" lvl="0" indent="0" algn="l" defTabSz="914400" rtl="0" eaLnBrk="0" fontAlgn="base" latinLnBrk="0" hangingPunct="0">
                        <a:lnSpc>
                          <a:spcPct val="100000"/>
                        </a:lnSpc>
                        <a:spcBef>
                          <a:spcPts val="0"/>
                        </a:spcBef>
                        <a:spcAft>
                          <a:spcPct val="0"/>
                        </a:spcAft>
                        <a:buClrTx/>
                        <a:buSzTx/>
                        <a:buFont typeface="Wingdings" pitchFamily="2" charset="2"/>
                        <a:buNone/>
                        <a:tabLst/>
                        <a:defRPr/>
                      </a:pPr>
                      <a:r>
                        <a:rPr kumimoji="0" lang="en-US" sz="2200" b="0" i="0" u="none" strike="noStrike" kern="1200" cap="none" spc="0" normalizeH="0" baseline="0" noProof="0" dirty="0" smtClean="0">
                          <a:ln>
                            <a:noFill/>
                          </a:ln>
                          <a:solidFill>
                            <a:prstClr val="black"/>
                          </a:solidFill>
                          <a:effectLst/>
                          <a:uLnTx/>
                          <a:uFillTx/>
                          <a:latin typeface="+mn-lt"/>
                        </a:rPr>
                        <a:t>Pueden estar cubiertos por la Parte D (a menos que estén cubiertos por la Parte B, si la tuviera).</a:t>
                      </a:r>
                    </a:p>
                    <a:p>
                      <a:pPr marL="320040" marR="0" lvl="0" indent="-342900" algn="l" defTabSz="914400" rtl="0" eaLnBrk="0" fontAlgn="base" latinLnBrk="0" hangingPunct="0">
                        <a:lnSpc>
                          <a:spcPct val="100000"/>
                        </a:lnSpc>
                        <a:spcBef>
                          <a:spcPts val="0"/>
                        </a:spcBef>
                        <a:spcAft>
                          <a:spcPct val="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prstClr val="black"/>
                          </a:solidFill>
                          <a:effectLst/>
                          <a:uLnTx/>
                          <a:uFillTx/>
                          <a:latin typeface="+mn-lt"/>
                        </a:rPr>
                        <a:t>Los costos varían según el plan. </a:t>
                      </a:r>
                    </a:p>
                    <a:p>
                      <a:pPr marL="342900" marR="0" lvl="0" indent="-342900" algn="l" defTabSz="914400" rtl="0" eaLnBrk="0" fontAlgn="base" latinLnBrk="0" hangingPunct="0">
                        <a:lnSpc>
                          <a:spcPct val="100000"/>
                        </a:lnSpc>
                        <a:spcBef>
                          <a:spcPts val="0"/>
                        </a:spcBef>
                        <a:spcAft>
                          <a:spcPct val="0"/>
                        </a:spcAft>
                        <a:buClrTx/>
                        <a:buSzTx/>
                        <a:buFont typeface="Wingdings" panose="05000000000000000000" pitchFamily="2" charset="2"/>
                        <a:buChar char="§"/>
                        <a:tabLst/>
                        <a:defRPr/>
                      </a:pPr>
                      <a:r>
                        <a:rPr kumimoji="0" lang="en-US" sz="2200" b="0" i="0" u="none" strike="noStrike" kern="1200" cap="none" spc="0" normalizeH="0" baseline="0" noProof="0" dirty="0" smtClean="0">
                          <a:ln>
                            <a:noFill/>
                          </a:ln>
                          <a:solidFill>
                            <a:prstClr val="black"/>
                          </a:solidFill>
                          <a:effectLst/>
                          <a:uLnTx/>
                          <a:uFillTx/>
                          <a:latin typeface="+mn-lt"/>
                        </a:rPr>
                        <a:t>Ayuda a cubrir los medicamentos para otras afecciones.</a:t>
                      </a:r>
                    </a:p>
                  </a:txBody>
                  <a:tcPr marL="62617" marR="62617" marT="34290" marB="34290"/>
                </a:tc>
              </a:tr>
            </a:tbl>
          </a:graphicData>
        </a:graphic>
      </p:graphicFrame>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14</a:t>
            </a:fld>
            <a:endParaRPr lang="es-US"/>
          </a:p>
        </p:txBody>
      </p:sp>
    </p:spTree>
    <p:extLst>
      <p:ext uri="{BB962C8B-B14F-4D97-AF65-F5344CB8AC3E}">
        <p14:creationId xmlns:p14="http://schemas.microsoft.com/office/powerpoint/2010/main" val="3471799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4428" y="0"/>
            <a:ext cx="9218428" cy="1077239"/>
          </a:xfrm>
        </p:spPr>
        <p:txBody>
          <a:bodyPr/>
          <a:lstStyle/>
          <a:p>
            <a:r>
              <a:rPr dirty="0" smtClean="0"/>
              <a:t>Cuándo empieza la cobertura de Medicare por ESRD</a:t>
            </a:r>
            <a:endParaRPr lang="es-US" dirty="0"/>
          </a:p>
        </p:txBody>
      </p:sp>
      <p:graphicFrame>
        <p:nvGraphicFramePr>
          <p:cNvPr id="9" name="Table 8" descr="Tabla donde se describe cuándo empieza la cobertura de Medicare por ESRD&#10;&#10;Los detalles se incluyen en las notas del orador." title="Tabla donde se describe cuándo empieza la cobertura de Medicare por ESRD"/>
          <p:cNvGraphicFramePr>
            <a:graphicFrameLocks noGrp="1"/>
          </p:cNvGraphicFramePr>
          <p:nvPr>
            <p:extLst>
              <p:ext uri="{D42A27DB-BD31-4B8C-83A1-F6EECF244321}">
                <p14:modId xmlns:p14="http://schemas.microsoft.com/office/powerpoint/2010/main" val="955645844"/>
              </p:ext>
            </p:extLst>
          </p:nvPr>
        </p:nvGraphicFramePr>
        <p:xfrm>
          <a:off x="67778" y="1125367"/>
          <a:ext cx="8991600" cy="5605991"/>
        </p:xfrm>
        <a:graphic>
          <a:graphicData uri="http://schemas.openxmlformats.org/drawingml/2006/table">
            <a:tbl>
              <a:tblPr firstRow="1" bandRow="1">
                <a:tableStyleId>{5C22544A-7EE6-4342-B048-85BDC9FD1C3A}</a:tableStyleId>
              </a:tblPr>
              <a:tblGrid>
                <a:gridCol w="2895600"/>
                <a:gridCol w="6096000"/>
              </a:tblGrid>
              <a:tr h="4576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bg1"/>
                          </a:solidFill>
                        </a:rPr>
                        <a:t>Su cobertura empieza</a:t>
                      </a:r>
                      <a:endParaRPr lang="es-US" sz="2000" b="1" dirty="0">
                        <a:solidFill>
                          <a:schemeClr val="bg1"/>
                        </a:solidFill>
                      </a:endParaRP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bg1"/>
                          </a:solidFill>
                          <a:latin typeface="+mn-lt"/>
                        </a:rPr>
                        <a:t>En las siguientes circunstancias</a:t>
                      </a:r>
                      <a:endParaRPr lang="es-US" sz="2000" b="0" kern="1200" dirty="0">
                        <a:solidFill>
                          <a:schemeClr val="tx1"/>
                        </a:solidFill>
                        <a:latin typeface="+mn-lt"/>
                        <a:ea typeface="+mn-ea"/>
                        <a:cs typeface="+mn-cs"/>
                      </a:endParaRPr>
                    </a:p>
                  </a:txBody>
                  <a:tcPr marL="68580" marR="68580" marT="34290" marB="34290"/>
                </a:tc>
              </a:tr>
              <a:tr h="4576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El 1.</a:t>
                      </a:r>
                      <a:r>
                        <a:rPr lang="en-US" sz="2000" b="0" baseline="30000" dirty="0" smtClean="0">
                          <a:solidFill>
                            <a:schemeClr val="tx1"/>
                          </a:solidFill>
                        </a:rPr>
                        <a:t>er</a:t>
                      </a:r>
                      <a:r>
                        <a:rPr lang="en-US" sz="2000" b="0" dirty="0" smtClean="0">
                          <a:solidFill>
                            <a:schemeClr val="tx1"/>
                          </a:solidFill>
                        </a:rPr>
                        <a:t> día del 4.</a:t>
                      </a:r>
                      <a:r>
                        <a:rPr lang="en-US" sz="2000" b="0" baseline="30000" dirty="0" smtClean="0">
                          <a:solidFill>
                            <a:schemeClr val="tx1"/>
                          </a:solidFill>
                        </a:rPr>
                        <a:t>to</a:t>
                      </a:r>
                      <a:r>
                        <a:rPr lang="en-US" sz="2000" b="0" dirty="0" smtClean="0">
                          <a:solidFill>
                            <a:schemeClr val="tx1"/>
                          </a:solidFill>
                        </a:rPr>
                        <a:t> mes </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kern="1200" dirty="0" smtClean="0">
                          <a:solidFill>
                            <a:schemeClr val="tx1"/>
                          </a:solidFill>
                          <a:latin typeface="+mn-lt"/>
                        </a:rPr>
                        <a:t>Usted recibe un tratamiento de diálisis regular en un centro.</a:t>
                      </a:r>
                    </a:p>
                  </a:txBody>
                  <a:tcPr marL="68580" marR="68580" marT="34290" marB="34290"/>
                </a:tc>
              </a:tr>
              <a:tr h="11814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El 1.</a:t>
                      </a:r>
                      <a:r>
                        <a:rPr lang="en-US" sz="2000" baseline="30000" dirty="0" smtClean="0"/>
                        <a:t>er</a:t>
                      </a:r>
                      <a:r>
                        <a:rPr lang="en-US" sz="2000" dirty="0" smtClean="0"/>
                        <a:t> día del mes del 1.</a:t>
                      </a:r>
                      <a:r>
                        <a:rPr lang="en-US" sz="2000" baseline="30000" dirty="0" smtClean="0"/>
                        <a:t>er</a:t>
                      </a:r>
                      <a:r>
                        <a:rPr lang="en-US" sz="2000" dirty="0" smtClean="0"/>
                        <a:t> mes de diálisis</a:t>
                      </a:r>
                      <a:endParaRPr lang="es-US" sz="2000" dirty="0" smtClean="0">
                        <a:solidFill>
                          <a:schemeClr val="tx1"/>
                        </a:solidFill>
                      </a:endParaRPr>
                    </a:p>
                  </a:txBody>
                  <a:tcPr marL="68580" marR="68580" marT="34290" marB="34290"/>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dk1"/>
                          </a:solidFill>
                          <a:latin typeface="+mn-lt"/>
                        </a:rPr>
                        <a:t>Usted participa en un programa de capacitación sobre diálisis en el hogar </a:t>
                      </a:r>
                      <a:r>
                        <a:rPr lang="en-US" sz="2000" dirty="0" smtClean="0"/>
                        <a:t>durante los primeros </a:t>
                      </a:r>
                      <a:r>
                        <a:rPr lang="en-US" sz="2000" b="1" dirty="0" smtClean="0"/>
                        <a:t>3</a:t>
                      </a:r>
                      <a:r>
                        <a:rPr lang="en-US" sz="2000" dirty="0" smtClean="0"/>
                        <a:t> meses de su tratamiento de diálisis regular </a:t>
                      </a:r>
                      <a:r>
                        <a:rPr lang="en-US" sz="2000" kern="1200" dirty="0" smtClean="0">
                          <a:solidFill>
                            <a:schemeClr val="dk1"/>
                          </a:solidFill>
                          <a:latin typeface="+mn-lt"/>
                        </a:rPr>
                        <a:t>(con expectativa de finalización</a:t>
                      </a:r>
                      <a:r>
                        <a:rPr lang="en-US" sz="2000" dirty="0" smtClean="0"/>
                        <a:t>).</a:t>
                      </a:r>
                      <a:endParaRPr lang="es-US" sz="2000" dirty="0" smtClean="0">
                        <a:solidFill>
                          <a:schemeClr val="tx1"/>
                        </a:solidFill>
                      </a:endParaRPr>
                    </a:p>
                  </a:txBody>
                  <a:tcPr marL="68580" marR="68580" marT="34290" marB="34290"/>
                </a:tc>
              </a:tr>
              <a:tr h="4576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El 1.</a:t>
                      </a:r>
                      <a:r>
                        <a:rPr lang="en-US" sz="2000" baseline="30000" dirty="0" smtClean="0"/>
                        <a:t>er</a:t>
                      </a:r>
                      <a:r>
                        <a:rPr lang="en-US" sz="2000" dirty="0" smtClean="0"/>
                        <a:t> día del mes</a:t>
                      </a:r>
                      <a:endParaRPr lang="es-US" sz="2000" dirty="0" smtClean="0">
                        <a:solidFill>
                          <a:schemeClr val="tx1"/>
                        </a:solidFill>
                      </a:endParaRP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sz="2000" dirty="0" err="1"/>
                        <a:t>Recibe</a:t>
                      </a:r>
                      <a:r>
                        <a:rPr sz="2000" dirty="0"/>
                        <a:t> un </a:t>
                      </a:r>
                      <a:r>
                        <a:rPr sz="2000" dirty="0" err="1"/>
                        <a:t>trasplante</a:t>
                      </a:r>
                      <a:r>
                        <a:rPr sz="2000" dirty="0"/>
                        <a:t> de </a:t>
                      </a:r>
                      <a:r>
                        <a:rPr sz="2000" dirty="0" err="1"/>
                        <a:t>riñón</a:t>
                      </a:r>
                      <a:r>
                        <a:rPr sz="2000" dirty="0"/>
                        <a:t>.</a:t>
                      </a:r>
                      <a:endParaRPr lang="es-US" sz="3600" dirty="0" smtClean="0">
                        <a:solidFill>
                          <a:schemeClr val="tx1"/>
                        </a:solidFill>
                      </a:endParaRPr>
                    </a:p>
                  </a:txBody>
                  <a:tcPr marL="68580" marR="68580" marT="34290" marB="34290"/>
                </a:tc>
              </a:tr>
              <a:tr h="15432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El 1.</a:t>
                      </a:r>
                      <a:r>
                        <a:rPr lang="en-US" sz="2000" baseline="30000" dirty="0" smtClean="0"/>
                        <a:t>er</a:t>
                      </a:r>
                      <a:r>
                        <a:rPr lang="en-US" sz="2000" dirty="0" smtClean="0"/>
                        <a:t> día del mes</a:t>
                      </a:r>
                    </a:p>
                    <a:p>
                      <a:endParaRPr lang="es-US" sz="2000" b="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sz="2000" dirty="0" err="1"/>
                        <a:t>Es</a:t>
                      </a:r>
                      <a:r>
                        <a:rPr sz="2000" dirty="0"/>
                        <a:t> </a:t>
                      </a:r>
                      <a:r>
                        <a:rPr sz="2000" dirty="0" err="1"/>
                        <a:t>ingresado</a:t>
                      </a:r>
                      <a:r>
                        <a:rPr sz="2000" dirty="0"/>
                        <a:t> a un </a:t>
                      </a:r>
                      <a:r>
                        <a:rPr sz="2000" dirty="0" err="1"/>
                        <a:t>centro</a:t>
                      </a:r>
                      <a:r>
                        <a:rPr sz="2000" dirty="0"/>
                        <a:t> de </a:t>
                      </a:r>
                      <a:r>
                        <a:rPr sz="2000" dirty="0" err="1"/>
                        <a:t>trasplante</a:t>
                      </a:r>
                      <a:r>
                        <a:rPr sz="2000" dirty="0"/>
                        <a:t> </a:t>
                      </a:r>
                      <a:r>
                        <a:rPr sz="2000" dirty="0" err="1"/>
                        <a:t>aprobado</a:t>
                      </a:r>
                      <a:r>
                        <a:rPr sz="2000" dirty="0"/>
                        <a:t> </a:t>
                      </a:r>
                      <a:r>
                        <a:rPr sz="2000" dirty="0" err="1"/>
                        <a:t>por</a:t>
                      </a:r>
                      <a:r>
                        <a:rPr sz="2000" dirty="0"/>
                        <a:t> Medicare para </a:t>
                      </a:r>
                      <a:r>
                        <a:rPr sz="2000" dirty="0" err="1"/>
                        <a:t>someterse</a:t>
                      </a:r>
                      <a:r>
                        <a:rPr sz="2000" dirty="0"/>
                        <a:t> a un </a:t>
                      </a:r>
                      <a:r>
                        <a:rPr sz="2000" dirty="0" err="1"/>
                        <a:t>trasplante</a:t>
                      </a:r>
                      <a:r>
                        <a:rPr sz="2000" dirty="0"/>
                        <a:t> de </a:t>
                      </a:r>
                      <a:r>
                        <a:rPr sz="2000" dirty="0" err="1"/>
                        <a:t>riñón</a:t>
                      </a:r>
                      <a:r>
                        <a:rPr sz="2000" dirty="0"/>
                        <a:t> o a </a:t>
                      </a:r>
                      <a:r>
                        <a:rPr sz="2000" dirty="0" err="1"/>
                        <a:t>procedimientos</a:t>
                      </a:r>
                      <a:r>
                        <a:rPr sz="2000" dirty="0"/>
                        <a:t> </a:t>
                      </a:r>
                      <a:r>
                        <a:rPr sz="2000" dirty="0" err="1"/>
                        <a:t>previos</a:t>
                      </a:r>
                      <a:r>
                        <a:rPr sz="2000" dirty="0"/>
                        <a:t> a un </a:t>
                      </a:r>
                      <a:r>
                        <a:rPr sz="2000" dirty="0" err="1"/>
                        <a:t>trasplante</a:t>
                      </a:r>
                      <a:r>
                        <a:rPr sz="2000" dirty="0"/>
                        <a:t> de </a:t>
                      </a:r>
                      <a:r>
                        <a:rPr sz="2000" dirty="0" err="1"/>
                        <a:t>riñón</a:t>
                      </a:r>
                      <a:r>
                        <a:rPr sz="2000" dirty="0"/>
                        <a:t> </a:t>
                      </a:r>
                      <a:r>
                        <a:rPr sz="2000" dirty="0" err="1"/>
                        <a:t>si</a:t>
                      </a:r>
                      <a:r>
                        <a:rPr sz="2000" dirty="0"/>
                        <a:t> </a:t>
                      </a:r>
                      <a:r>
                        <a:rPr sz="2000" dirty="0" err="1"/>
                        <a:t>este</a:t>
                      </a:r>
                      <a:r>
                        <a:rPr sz="2000" dirty="0"/>
                        <a:t> se </a:t>
                      </a:r>
                      <a:r>
                        <a:rPr sz="2000" dirty="0" err="1"/>
                        <a:t>realiza</a:t>
                      </a:r>
                      <a:r>
                        <a:rPr sz="2000" dirty="0"/>
                        <a:t> el </a:t>
                      </a:r>
                      <a:r>
                        <a:rPr sz="2000" dirty="0" err="1"/>
                        <a:t>mismo</a:t>
                      </a:r>
                      <a:r>
                        <a:rPr sz="2000" dirty="0"/>
                        <a:t> </a:t>
                      </a:r>
                      <a:r>
                        <a:rPr sz="2000" dirty="0" err="1"/>
                        <a:t>mes</a:t>
                      </a:r>
                      <a:r>
                        <a:rPr sz="2000" dirty="0"/>
                        <a:t> o </a:t>
                      </a:r>
                      <a:r>
                        <a:rPr sz="2000" dirty="0" err="1"/>
                        <a:t>dentro</a:t>
                      </a:r>
                      <a:r>
                        <a:rPr sz="2000" dirty="0"/>
                        <a:t> de los 2 </a:t>
                      </a:r>
                      <a:r>
                        <a:rPr sz="2000" dirty="0" err="1"/>
                        <a:t>próximos</a:t>
                      </a:r>
                      <a:r>
                        <a:rPr sz="2000" dirty="0"/>
                        <a:t> </a:t>
                      </a:r>
                      <a:r>
                        <a:rPr sz="2000" dirty="0" err="1"/>
                        <a:t>meses</a:t>
                      </a:r>
                      <a:r>
                        <a:rPr sz="2000" dirty="0"/>
                        <a:t>.</a:t>
                      </a:r>
                      <a:endParaRPr lang="es-US" sz="3600" dirty="0" smtClean="0">
                        <a:solidFill>
                          <a:schemeClr val="tx1"/>
                        </a:solidFill>
                      </a:endParaRPr>
                    </a:p>
                  </a:txBody>
                  <a:tcPr marL="68580" marR="68580" marT="34290" marB="34290"/>
                </a:tc>
              </a:tr>
              <a:tr h="11814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 meses antes del mes del trasplante</a:t>
                      </a:r>
                      <a:endParaRPr lang="es-US" sz="2000" dirty="0" smtClean="0">
                        <a:solidFill>
                          <a:schemeClr val="tx1"/>
                        </a:solidFill>
                      </a:endParaRPr>
                    </a:p>
                  </a:txBody>
                  <a:tcPr marL="68580" marR="68580" marT="34290" marB="34290"/>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smtClean="0"/>
                        <a:t>El trasplante se demora más de 2 meses luego de haber sido ingresado al hospital para recibir el trasplante </a:t>
                      </a:r>
                      <a:r>
                        <a:rPr lang="en-US" sz="1800" b="1" baseline="0" dirty="0" smtClean="0"/>
                        <a:t>o</a:t>
                      </a:r>
                      <a:r>
                        <a:rPr lang="en-US" sz="1800" dirty="0" smtClean="0"/>
                        <a:t> servicios de atención médica necesarios para el trasplante.</a:t>
                      </a:r>
                      <a:endParaRPr lang="es-US" sz="1800" dirty="0" smtClean="0">
                        <a:solidFill>
                          <a:schemeClr val="tx1"/>
                        </a:solidFill>
                      </a:endParaRPr>
                    </a:p>
                  </a:txBody>
                  <a:tcPr marL="68580" marR="68580" marT="34290" marB="34290"/>
                </a:tc>
              </a:tr>
            </a:tbl>
          </a:graphicData>
        </a:graphic>
      </p:graphicFrame>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5" name="Slide Number Placeholder 4"/>
          <p:cNvSpPr>
            <a:spLocks noGrp="1"/>
          </p:cNvSpPr>
          <p:nvPr>
            <p:ph type="sldNum" sz="quarter" idx="12"/>
          </p:nvPr>
        </p:nvSpPr>
        <p:spPr/>
        <p:txBody>
          <a:bodyPr/>
          <a:lstStyle/>
          <a:p>
            <a:fld id="{D60A6685-DBF6-4C41-A0CC-AA9EA7A85A20}" type="slidenum">
              <a:rPr lang="en-US" smtClean="0"/>
              <a:pPr/>
              <a:t>15</a:t>
            </a:fld>
            <a:endParaRPr lang="es-US"/>
          </a:p>
        </p:txBody>
      </p:sp>
    </p:spTree>
    <p:extLst>
      <p:ext uri="{BB962C8B-B14F-4D97-AF65-F5344CB8AC3E}">
        <p14:creationId xmlns:p14="http://schemas.microsoft.com/office/powerpoint/2010/main" val="12223299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dirty="0" smtClean="0"/>
              <a:t>Cuándo termina, continúa o vuelve a empezar la cobertura por ESRD</a:t>
            </a:r>
            <a:endParaRPr lang="es-US" dirty="0"/>
          </a:p>
        </p:txBody>
      </p:sp>
      <p:graphicFrame>
        <p:nvGraphicFramePr>
          <p:cNvPr id="4" name="Content Placeholder 3" descr="Tabla donde se describe cuándo termina, continúa o vuelve a empezar la cobertura por ESRD&#10;&#10;Los detalles están incluidos en las notas del orador." title="Tabla donde se describe cuándo termina, continúa o vuelve a empezar la cobertura por ESRD"/>
          <p:cNvGraphicFramePr>
            <a:graphicFrameLocks noGrp="1"/>
          </p:cNvGraphicFramePr>
          <p:nvPr>
            <p:ph idx="1"/>
            <p:extLst>
              <p:ext uri="{D42A27DB-BD31-4B8C-83A1-F6EECF244321}">
                <p14:modId xmlns:p14="http://schemas.microsoft.com/office/powerpoint/2010/main" val="1507162579"/>
              </p:ext>
            </p:extLst>
          </p:nvPr>
        </p:nvGraphicFramePr>
        <p:xfrm>
          <a:off x="-1" y="1057360"/>
          <a:ext cx="9144001" cy="5379720"/>
        </p:xfrm>
        <a:graphic>
          <a:graphicData uri="http://schemas.openxmlformats.org/drawingml/2006/table">
            <a:tbl>
              <a:tblPr firstRow="1" bandRow="1">
                <a:tableStyleId>{5C22544A-7EE6-4342-B048-85BDC9FD1C3A}</a:tableStyleId>
              </a:tblPr>
              <a:tblGrid>
                <a:gridCol w="2868025"/>
                <a:gridCol w="3380375"/>
                <a:gridCol w="2895601"/>
              </a:tblGrid>
              <a:tr h="692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t>Cuándo termina la cobertura</a:t>
                      </a:r>
                    </a:p>
                  </a:txBody>
                  <a:tcPr marL="64893" marR="64893"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1" dirty="0" smtClean="0">
                          <a:solidFill>
                            <a:schemeClr val="bg1"/>
                          </a:solidFill>
                        </a:rPr>
                        <a:t>Cuándo continúa la cobertura</a:t>
                      </a:r>
                      <a:endParaRPr lang="es-US" sz="2200" b="1" dirty="0" smtClean="0">
                        <a:solidFill>
                          <a:schemeClr val="bg1"/>
                        </a:solidFill>
                      </a:endParaRPr>
                    </a:p>
                  </a:txBody>
                  <a:tcPr marL="64893" marR="64893" marT="34290" marB="34290"/>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200" b="1" dirty="0" smtClean="0">
                          <a:solidFill>
                            <a:schemeClr val="bg1"/>
                          </a:solidFill>
                        </a:rPr>
                        <a:t>Cuándo vuelve a empezar la cobertura </a:t>
                      </a:r>
                    </a:p>
                  </a:txBody>
                  <a:tcPr marL="64893" marR="64893" marT="34290" marB="34290"/>
                </a:tc>
              </a:tr>
              <a:tr h="46069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0" spc="0" dirty="0" smtClean="0">
                          <a:solidFill>
                            <a:schemeClr val="tx1"/>
                          </a:solidFill>
                        </a:rPr>
                        <a:t>Derecho a cobertura solo por ESRD</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kern="1200" spc="0" dirty="0" smtClean="0">
                          <a:solidFill>
                            <a:schemeClr val="tx1"/>
                          </a:solidFill>
                          <a:latin typeface="+mn-lt"/>
                        </a:rPr>
                        <a:t>La cobertura</a:t>
                      </a:r>
                      <a:r>
                        <a:rPr lang="en-US" sz="2200" b="0" spc="0" dirty="0" smtClean="0">
                          <a:solidFill>
                            <a:schemeClr val="tx1"/>
                          </a:solidFill>
                        </a:rPr>
                        <a:t> termina </a:t>
                      </a:r>
                      <a:r>
                        <a:rPr lang="en-US" sz="2200" b="0" kern="1200" spc="0" dirty="0" smtClean="0">
                          <a:solidFill>
                            <a:schemeClr val="dk1"/>
                          </a:solidFill>
                          <a:latin typeface="+mn-lt"/>
                        </a:rPr>
                        <a:t>12 meses luego del mes a partir del que</a:t>
                      </a:r>
                      <a:r>
                        <a:t> </a:t>
                      </a:r>
                      <a:r>
                        <a:rPr lang="en-US" sz="2200" b="0" kern="1200" spc="0" dirty="0" smtClean="0">
                          <a:solidFill>
                            <a:schemeClr val="dk1"/>
                          </a:solidFill>
                          <a:latin typeface="+mn-lt"/>
                        </a:rPr>
                        <a:t>ya no necesita un tratamiento de diálisis regular, </a:t>
                      </a:r>
                      <a:r>
                        <a:rPr lang="en-US" sz="2200" b="1" kern="1200" spc="0" dirty="0" smtClean="0">
                          <a:solidFill>
                            <a:schemeClr val="dk1"/>
                          </a:solidFill>
                          <a:latin typeface="+mn-lt"/>
                        </a:rPr>
                        <a:t>o</a:t>
                      </a:r>
                      <a:r>
                        <a:t> </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kern="1200" spc="0" dirty="0" smtClean="0">
                          <a:solidFill>
                            <a:schemeClr val="dk1"/>
                          </a:solidFill>
                          <a:latin typeface="+mn-lt"/>
                        </a:rPr>
                        <a:t>36 meses luego del mes del trasplante de riñón.</a:t>
                      </a:r>
                      <a:endParaRPr lang="es-US" sz="2200" dirty="0" smtClean="0"/>
                    </a:p>
                    <a:p>
                      <a:endParaRPr lang="es-US" sz="2200" dirty="0"/>
                    </a:p>
                  </a:txBody>
                  <a:tcPr marL="64893" marR="64893" marT="34290" marB="34290"/>
                </a:tc>
                <a:tc>
                  <a:txBody>
                    <a:bodyPr/>
                    <a:lstStyle/>
                    <a:p>
                      <a:pPr marL="342900" indent="-342900" algn="l" defTabSz="914400" rtl="0" eaLnBrk="1" latinLnBrk="0" hangingPunct="1">
                        <a:buFont typeface="Arial" panose="020B0604020202020204" pitchFamily="34" charset="0"/>
                        <a:buChar char="•"/>
                        <a:defRPr/>
                      </a:pPr>
                      <a:r>
                        <a:rPr lang="en-US" sz="1800" kern="1200" spc="0" dirty="0" smtClean="0">
                          <a:solidFill>
                            <a:schemeClr val="dk1"/>
                          </a:solidFill>
                          <a:latin typeface="+mn-lt"/>
                        </a:rPr>
                        <a:t>No hay interrupción en la cobertura si vuelve a empezar un tratamiento de diálisis regular</a:t>
                      </a:r>
                      <a:r>
                        <a:rPr sz="1100" dirty="0"/>
                        <a:t> </a:t>
                      </a:r>
                      <a:r>
                        <a:rPr lang="en-US" sz="1800" kern="1200" spc="0" dirty="0" smtClean="0">
                          <a:solidFill>
                            <a:schemeClr val="dk1"/>
                          </a:solidFill>
                          <a:latin typeface="+mn-lt"/>
                        </a:rPr>
                        <a:t>dentro de los 12 meses luego de haber suspendido la diálisis regular, </a:t>
                      </a:r>
                      <a:r>
                        <a:rPr lang="en-US" sz="1800" b="1" kern="1200" spc="0" dirty="0" smtClean="0">
                          <a:solidFill>
                            <a:schemeClr val="dk1"/>
                          </a:solidFill>
                          <a:latin typeface="+mn-lt"/>
                        </a:rPr>
                        <a:t>o </a:t>
                      </a:r>
                    </a:p>
                    <a:p>
                      <a:pPr marL="342900" indent="-342900" algn="l" defTabSz="914400" rtl="0" eaLnBrk="1" latinLnBrk="0" hangingPunct="1">
                        <a:buFont typeface="Arial" panose="020B0604020202020204" pitchFamily="34" charset="0"/>
                        <a:buChar char="•"/>
                        <a:defRPr/>
                      </a:pPr>
                      <a:r>
                        <a:rPr lang="en-US" sz="1800" kern="1200" spc="0" dirty="0" smtClean="0">
                          <a:solidFill>
                            <a:schemeClr val="dk1"/>
                          </a:solidFill>
                          <a:latin typeface="+mn-lt"/>
                        </a:rPr>
                        <a:t>recibe un trasplante de riñón, </a:t>
                      </a:r>
                      <a:r>
                        <a:rPr lang="en-US" sz="1800" b="1" kern="1200" spc="0" dirty="0" smtClean="0">
                          <a:solidFill>
                            <a:schemeClr val="dk1"/>
                          </a:solidFill>
                          <a:latin typeface="+mn-lt"/>
                        </a:rPr>
                        <a:t>o</a:t>
                      </a:r>
                    </a:p>
                    <a:p>
                      <a:pPr marL="3429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spc="0" dirty="0" smtClean="0">
                          <a:solidFill>
                            <a:schemeClr val="dk1"/>
                          </a:solidFill>
                          <a:latin typeface="+mn-lt"/>
                        </a:rPr>
                        <a:t>el tratamiento de diálisis regular empieza dentro de los 36 meses luego del trasplante </a:t>
                      </a:r>
                      <a:r>
                        <a:rPr lang="en-US" sz="1800" b="1" kern="1200" spc="0" dirty="0" smtClean="0">
                          <a:solidFill>
                            <a:schemeClr val="dk1"/>
                          </a:solidFill>
                          <a:latin typeface="+mn-lt"/>
                        </a:rPr>
                        <a:t>o</a:t>
                      </a:r>
                      <a:r>
                        <a:rPr lang="en-US" sz="1800" kern="1200" spc="0" dirty="0" smtClean="0">
                          <a:solidFill>
                            <a:schemeClr val="dk1"/>
                          </a:solidFill>
                          <a:latin typeface="+mn-lt"/>
                        </a:rPr>
                        <a:t> recibió otro trasplante de riñón dentro de los 36 meses luego del trasplante.</a:t>
                      </a:r>
                      <a:endParaRPr lang="es-US" sz="2200" dirty="0" smtClean="0"/>
                    </a:p>
                  </a:txBody>
                  <a:tcPr marL="64893" marR="64893" marT="34290" marB="34290"/>
                </a:tc>
                <a:tc>
                  <a:txBody>
                    <a:bodyPr/>
                    <a:lstStyle/>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kern="1200" spc="0" dirty="0" smtClean="0">
                          <a:solidFill>
                            <a:schemeClr val="dk1"/>
                          </a:solidFill>
                          <a:latin typeface="+mn-lt"/>
                        </a:rPr>
                        <a:t>Debe completar una nueva solicitud y no hay período de espera si</a:t>
                      </a:r>
                      <a:endParaRPr lang="es-US" sz="2000" dirty="0" smtClean="0"/>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smtClean="0"/>
                        <a:t>vuelve a empezar un tratamiento de diálisis regular o recibe un trasplante de riñón más de 12 meses después de haber suspendido el tratamiento de diálisis regular;</a:t>
                      </a:r>
                    </a:p>
                    <a:p>
                      <a:pPr marL="3429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spc="0" dirty="0" smtClean="0">
                          <a:solidFill>
                            <a:schemeClr val="dk1"/>
                          </a:solidFill>
                          <a:latin typeface="+mn-lt"/>
                        </a:rPr>
                        <a:t>se somete a otro trasplante de riñón      &gt; 36 meses después.</a:t>
                      </a:r>
                      <a:endParaRPr lang="es-US" sz="2000" dirty="0"/>
                    </a:p>
                  </a:txBody>
                  <a:tcPr marL="64893" marR="64893" marT="34290" marB="34290"/>
                </a:tc>
              </a:tr>
            </a:tbl>
          </a:graphicData>
        </a:graphic>
      </p:graphicFrame>
      <p:sp>
        <p:nvSpPr>
          <p:cNvPr id="2" name="Date Placeholder 1"/>
          <p:cNvSpPr>
            <a:spLocks noGrp="1"/>
          </p:cNvSpPr>
          <p:nvPr>
            <p:ph type="dt" sz="half" idx="10"/>
          </p:nvPr>
        </p:nvSpPr>
        <p:spPr>
          <a:xfrm>
            <a:off x="628650" y="6468645"/>
            <a:ext cx="2057400" cy="365125"/>
          </a:xfrm>
        </p:spPr>
        <p:txBody>
          <a:bodyPr/>
          <a:lstStyle/>
          <a:p>
            <a:r>
              <a:rPr dirty="0" smtClean="0"/>
              <a:t>Mayo de 2016</a:t>
            </a:r>
            <a:endParaRPr lang="es-US"/>
          </a:p>
        </p:txBody>
      </p:sp>
      <p:sp>
        <p:nvSpPr>
          <p:cNvPr id="3" name="Footer Placeholder 2"/>
          <p:cNvSpPr>
            <a:spLocks noGrp="1"/>
          </p:cNvSpPr>
          <p:nvPr>
            <p:ph type="ftr" sz="quarter" idx="11"/>
          </p:nvPr>
        </p:nvSpPr>
        <p:spPr>
          <a:xfrm>
            <a:off x="3028950" y="6484687"/>
            <a:ext cx="3086100" cy="365125"/>
          </a:xfrm>
        </p:spPr>
        <p:txBody>
          <a:bodyPr/>
          <a:lstStyle/>
          <a:p>
            <a:r>
              <a:rPr dirty="0" smtClean="0"/>
              <a:t>Medicare para personas con enfermedad renal en etapa final</a:t>
            </a:r>
            <a:endParaRPr lang="es-US" dirty="0"/>
          </a:p>
        </p:txBody>
      </p:sp>
      <p:sp>
        <p:nvSpPr>
          <p:cNvPr id="5" name="Slide Number Placeholder 4"/>
          <p:cNvSpPr>
            <a:spLocks noGrp="1"/>
          </p:cNvSpPr>
          <p:nvPr>
            <p:ph type="sldNum" sz="quarter" idx="12"/>
          </p:nvPr>
        </p:nvSpPr>
        <p:spPr>
          <a:xfrm>
            <a:off x="6457950" y="6500729"/>
            <a:ext cx="2057400" cy="365125"/>
          </a:xfrm>
        </p:spPr>
        <p:txBody>
          <a:bodyPr/>
          <a:lstStyle/>
          <a:p>
            <a:fld id="{D60A6685-DBF6-4C41-A0CC-AA9EA7A85A20}" type="slidenum">
              <a:rPr lang="en-US" smtClean="0"/>
              <a:pPr/>
              <a:t>16</a:t>
            </a:fld>
            <a:endParaRPr lang="es-US"/>
          </a:p>
        </p:txBody>
      </p:sp>
    </p:spTree>
    <p:custDataLst>
      <p:tags r:id="rId1"/>
    </p:custDataLst>
    <p:extLst>
      <p:ext uri="{BB962C8B-B14F-4D97-AF65-F5344CB8AC3E}">
        <p14:creationId xmlns:p14="http://schemas.microsoft.com/office/powerpoint/2010/main" val="16183297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Compruebe su conocimiento: Pregunta 2</a:t>
            </a:r>
            <a:endParaRPr lang="es-US" dirty="0"/>
          </a:p>
        </p:txBody>
      </p:sp>
      <p:sp>
        <p:nvSpPr>
          <p:cNvPr id="5" name="Content Placeholder 4"/>
          <p:cNvSpPr>
            <a:spLocks noGrp="1"/>
          </p:cNvSpPr>
          <p:nvPr>
            <p:ph sz="half" idx="1"/>
          </p:nvPr>
        </p:nvSpPr>
        <p:spPr>
          <a:xfrm>
            <a:off x="362309" y="1118840"/>
            <a:ext cx="4152541" cy="5058123"/>
          </a:xfrm>
        </p:spPr>
        <p:txBody>
          <a:bodyPr/>
          <a:lstStyle/>
          <a:p>
            <a:pPr marL="0" indent="0">
              <a:buNone/>
            </a:pPr>
            <a:r>
              <a:rPr lang="en-US" sz="2800" dirty="0"/>
              <a:t>Para aquellos con Medicare por ESRD y un plan de salud grupal (GHP), ¿el GHP deberá ser el pagador principal durante cuántos meses?</a:t>
            </a:r>
          </a:p>
          <a:p>
            <a:pPr marL="514350" indent="-514350">
              <a:buAutoNum type="alphaLcPeriod"/>
            </a:pPr>
            <a:r>
              <a:rPr lang="en-US" sz="2800" dirty="0" smtClean="0"/>
              <a:t>20</a:t>
            </a:r>
            <a:endParaRPr lang="es-US" sz="2800" dirty="0"/>
          </a:p>
          <a:p>
            <a:pPr marL="514350" indent="-514350">
              <a:buAutoNum type="alphaLcPeriod"/>
            </a:pPr>
            <a:r>
              <a:rPr lang="en-US" sz="2800" dirty="0" smtClean="0"/>
              <a:t>30</a:t>
            </a:r>
            <a:endParaRPr lang="es-US" sz="2800" dirty="0"/>
          </a:p>
          <a:p>
            <a:pPr marL="514350" indent="-514350">
              <a:buAutoNum type="alphaLcPeriod"/>
            </a:pPr>
            <a:r>
              <a:rPr lang="en-US" sz="2800" dirty="0" smtClean="0"/>
              <a:t>36 </a:t>
            </a:r>
            <a:endParaRPr lang="es-US" sz="2800" dirty="0"/>
          </a:p>
          <a:p>
            <a:pPr marL="514350" indent="-514350">
              <a:buAutoNum type="alphaLcPeriod"/>
            </a:pPr>
            <a:r>
              <a:rPr lang="en-US" sz="2800" dirty="0" smtClean="0"/>
              <a:t>60</a:t>
            </a:r>
            <a:endParaRPr lang="es-US" sz="2800" dirty="0"/>
          </a:p>
          <a:p>
            <a:endParaRPr lang="es-US" dirty="0" smtClean="0"/>
          </a:p>
        </p:txBody>
      </p:sp>
      <p:sp>
        <p:nvSpPr>
          <p:cNvPr id="22" name="Content Placeholder 21"/>
          <p:cNvSpPr>
            <a:spLocks noGrp="1"/>
          </p:cNvSpPr>
          <p:nvPr>
            <p:ph sz="half" idx="2"/>
          </p:nvPr>
        </p:nvSpPr>
        <p:spPr/>
        <p:txBody>
          <a:bodyPr/>
          <a:lstStyle/>
          <a:p>
            <a:endParaRPr lang="en-US" dirty="0"/>
          </a:p>
        </p:txBody>
      </p:sp>
      <p:sp>
        <p:nvSpPr>
          <p:cNvPr id="4" name="Footer Placeholder 3"/>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17</a:t>
            </a:fld>
            <a:endParaRPr lang="es-US"/>
          </a:p>
        </p:txBody>
      </p:sp>
      <p:sp>
        <p:nvSpPr>
          <p:cNvPr id="3" name="Date Placeholder 2"/>
          <p:cNvSpPr>
            <a:spLocks noGrp="1"/>
          </p:cNvSpPr>
          <p:nvPr>
            <p:ph type="dt" sz="half" idx="13"/>
          </p:nvPr>
        </p:nvSpPr>
        <p:spPr/>
        <p:txBody>
          <a:bodyPr/>
          <a:lstStyle/>
          <a:p>
            <a:r>
              <a:rPr dirty="0" smtClean="0"/>
              <a:t>Mayo de 2016</a:t>
            </a:r>
            <a:endParaRPr lang="es-US"/>
          </a:p>
        </p:txBody>
      </p:sp>
      <p:sp>
        <p:nvSpPr>
          <p:cNvPr id="9" name="Rounded Rectangle 8" descr="Rectángulo rojo para indicar la respuesta correcta" title="Rectángulo rojo para indicar la respuesta correcta"/>
          <p:cNvSpPr/>
          <p:nvPr/>
        </p:nvSpPr>
        <p:spPr>
          <a:xfrm>
            <a:off x="362309" y="4253417"/>
            <a:ext cx="1345721" cy="49989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p>
        </p:txBody>
      </p:sp>
    </p:spTree>
    <p:extLst>
      <p:ext uri="{BB962C8B-B14F-4D97-AF65-F5344CB8AC3E}">
        <p14:creationId xmlns:p14="http://schemas.microsoft.com/office/powerpoint/2010/main" val="247295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Compruebe su conocimiento: Pregunta 3</a:t>
            </a:r>
            <a:endParaRPr lang="es-US" dirty="0"/>
          </a:p>
        </p:txBody>
      </p:sp>
      <p:sp>
        <p:nvSpPr>
          <p:cNvPr id="5" name="Content Placeholder 4"/>
          <p:cNvSpPr>
            <a:spLocks noGrp="1"/>
          </p:cNvSpPr>
          <p:nvPr>
            <p:ph sz="half" idx="1"/>
          </p:nvPr>
        </p:nvSpPr>
        <p:spPr>
          <a:xfrm>
            <a:off x="120770" y="1118840"/>
            <a:ext cx="7917444" cy="5058123"/>
          </a:xfrm>
        </p:spPr>
        <p:txBody>
          <a:bodyPr/>
          <a:lstStyle/>
          <a:p>
            <a:pPr marL="45196" indent="0">
              <a:spcBef>
                <a:spcPts val="602"/>
              </a:spcBef>
              <a:buNone/>
              <a:defRPr/>
            </a:pPr>
            <a:r>
              <a:rPr lang="en-US" sz="2800" dirty="0"/>
              <a:t>Si recibe tratamiento de diálisis regular en un centro aprobado por Medicare, ¿cuándo empezará la cobertura de Medicare por ESRD? </a:t>
            </a:r>
            <a:endParaRPr lang="es-US" sz="2800" dirty="0" smtClean="0">
              <a:cs typeface="Arial" charset="0"/>
            </a:endParaRPr>
          </a:p>
          <a:p>
            <a:pPr marL="559546" indent="-514350">
              <a:spcBef>
                <a:spcPts val="602"/>
              </a:spcBef>
              <a:buFont typeface="+mj-lt"/>
              <a:buAutoNum type="alphaLcPeriod"/>
              <a:defRPr/>
            </a:pPr>
            <a:r>
              <a:rPr lang="en-US" sz="2800" dirty="0" smtClean="0"/>
              <a:t>El primer día del mes siguiente</a:t>
            </a:r>
          </a:p>
          <a:p>
            <a:pPr marL="559546" indent="-514350">
              <a:spcBef>
                <a:spcPts val="602"/>
              </a:spcBef>
              <a:buFont typeface="+mj-lt"/>
              <a:buAutoNum type="alphaLcPeriod"/>
              <a:defRPr/>
            </a:pPr>
            <a:r>
              <a:rPr lang="en-US" sz="2800" dirty="0"/>
              <a:t>El primer día del cuarto mes de diálisis</a:t>
            </a:r>
            <a:endParaRPr lang="es-US" sz="2800" dirty="0"/>
          </a:p>
          <a:p>
            <a:pPr marL="559546" indent="-514350">
              <a:spcBef>
                <a:spcPts val="602"/>
              </a:spcBef>
              <a:buFont typeface="+mj-lt"/>
              <a:buAutoNum type="alphaLcPeriod"/>
              <a:defRPr/>
            </a:pPr>
            <a:r>
              <a:rPr lang="en-US" sz="2800" dirty="0" smtClean="0"/>
              <a:t>60 días luego de haber comenzado el tratamiento de diálisis</a:t>
            </a:r>
          </a:p>
          <a:p>
            <a:pPr marL="559546" indent="-514350">
              <a:spcBef>
                <a:spcPts val="602"/>
              </a:spcBef>
              <a:buFont typeface="+mj-lt"/>
              <a:buAutoNum type="alphaLcPeriod"/>
              <a:defRPr/>
            </a:pPr>
            <a:r>
              <a:rPr lang="en-US" sz="2800" dirty="0" smtClean="0"/>
              <a:t>30 días luego de haber comenzado el tratamiento de diálisis</a:t>
            </a:r>
          </a:p>
        </p:txBody>
      </p:sp>
      <p:sp>
        <p:nvSpPr>
          <p:cNvPr id="9" name="Rounded Rectangle 8" descr="Rectángulo rojo para indicar la respuesta correcta" title="Rectángulo rojo para indicar la respuesta correcta"/>
          <p:cNvSpPr/>
          <p:nvPr/>
        </p:nvSpPr>
        <p:spPr>
          <a:xfrm>
            <a:off x="120770" y="2997500"/>
            <a:ext cx="7268858" cy="58567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p>
        </p:txBody>
      </p:sp>
      <p:sp>
        <p:nvSpPr>
          <p:cNvPr id="3" name="Date Placeholder 2"/>
          <p:cNvSpPr>
            <a:spLocks noGrp="1"/>
          </p:cNvSpPr>
          <p:nvPr>
            <p:ph type="dt" sz="half" idx="13"/>
          </p:nvPr>
        </p:nvSpPr>
        <p:spPr/>
        <p:txBody>
          <a:bodyPr/>
          <a:lstStyle/>
          <a:p>
            <a:r>
              <a:rPr dirty="0" smtClean="0"/>
              <a:t>Mayo de 2016</a:t>
            </a:r>
            <a:endParaRPr lang="es-US"/>
          </a:p>
        </p:txBody>
      </p:sp>
      <p:sp>
        <p:nvSpPr>
          <p:cNvPr id="4" name="Footer Placeholder 3"/>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18</a:t>
            </a:fld>
            <a:endParaRPr lang="es-US"/>
          </a:p>
        </p:txBody>
      </p:sp>
    </p:spTree>
    <p:extLst>
      <p:ext uri="{BB962C8B-B14F-4D97-AF65-F5344CB8AC3E}">
        <p14:creationId xmlns:p14="http://schemas.microsoft.com/office/powerpoint/2010/main" val="247295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Lección 3: Qué cubre Medicare</a:t>
            </a:r>
            <a:endParaRPr lang="es-US" dirty="0"/>
          </a:p>
        </p:txBody>
      </p:sp>
      <p:sp>
        <p:nvSpPr>
          <p:cNvPr id="3" name="Content Placeholder 2"/>
          <p:cNvSpPr>
            <a:spLocks noGrp="1"/>
          </p:cNvSpPr>
          <p:nvPr>
            <p:ph idx="1"/>
          </p:nvPr>
        </p:nvSpPr>
        <p:spPr/>
        <p:txBody>
          <a:bodyPr/>
          <a:lstStyle/>
          <a:p>
            <a:r>
              <a:rPr dirty="0" smtClean="0"/>
              <a:t>La cobertura de Medicare en relación con la ESRD incluye</a:t>
            </a:r>
          </a:p>
          <a:p>
            <a:pPr lvl="1"/>
            <a:r>
              <a:rPr dirty="0" smtClean="0"/>
              <a:t>Servicios de diálisis</a:t>
            </a:r>
          </a:p>
          <a:p>
            <a:pPr lvl="1"/>
            <a:r>
              <a:rPr dirty="0" smtClean="0"/>
              <a:t>Capacitación sobre diálisis en el hogar</a:t>
            </a:r>
          </a:p>
          <a:p>
            <a:pPr lvl="1"/>
            <a:r>
              <a:rPr dirty="0" smtClean="0"/>
              <a:t>Cobertura de trasplante</a:t>
            </a:r>
          </a:p>
          <a:p>
            <a:endParaRPr lang="es-US" dirty="0"/>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19</a:t>
            </a:fld>
            <a:endParaRPr lang="es-US"/>
          </a:p>
        </p:txBody>
      </p:sp>
      <p:sp>
        <p:nvSpPr>
          <p:cNvPr id="4" name="Date Placeholder 3"/>
          <p:cNvSpPr>
            <a:spLocks noGrp="1"/>
          </p:cNvSpPr>
          <p:nvPr>
            <p:ph type="dt" sz="half" idx="2"/>
          </p:nvPr>
        </p:nvSpPr>
        <p:spPr/>
        <p:txBody>
          <a:bodyPr/>
          <a:lstStyle/>
          <a:p>
            <a:r>
              <a:rPr dirty="0" smtClean="0"/>
              <a:t>Mayo de 2016</a:t>
            </a:r>
            <a:endParaRPr lang="es-US"/>
          </a:p>
        </p:txBody>
      </p:sp>
    </p:spTree>
    <p:extLst>
      <p:ext uri="{BB962C8B-B14F-4D97-AF65-F5344CB8AC3E}">
        <p14:creationId xmlns:p14="http://schemas.microsoft.com/office/powerpoint/2010/main" val="79564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
            </a:r>
            <a:br/>
            <a:r>
              <a:rPr dirty="0" smtClean="0"/>
              <a:t>Objetivos de la sesión</a:t>
            </a:r>
            <a:r>
              <a:t/>
            </a:r>
            <a:br/>
            <a:endParaRPr lang="es-US" dirty="0"/>
          </a:p>
        </p:txBody>
      </p:sp>
      <p:sp>
        <p:nvSpPr>
          <p:cNvPr id="3" name="Content Placeholder 2"/>
          <p:cNvSpPr>
            <a:spLocks noGrp="1"/>
          </p:cNvSpPr>
          <p:nvPr>
            <p:ph idx="1"/>
          </p:nvPr>
        </p:nvSpPr>
        <p:spPr/>
        <p:txBody>
          <a:bodyPr/>
          <a:lstStyle/>
          <a:p>
            <a:pPr marL="0" indent="0">
              <a:spcBef>
                <a:spcPts val="613"/>
              </a:spcBef>
              <a:buNone/>
              <a:defRPr/>
            </a:pPr>
            <a:r>
              <a:rPr dirty="0" smtClean="0"/>
              <a:t>Esta sesión debería ayudarlo a: </a:t>
            </a:r>
          </a:p>
          <a:p>
            <a:pPr marL="287338" indent="-287338">
              <a:spcBef>
                <a:spcPts val="613"/>
              </a:spcBef>
              <a:defRPr/>
            </a:pPr>
            <a:r>
              <a:rPr dirty="0" smtClean="0"/>
              <a:t>definir qué es la enfermedad renal en etapa final (ESRD);</a:t>
            </a:r>
          </a:p>
          <a:p>
            <a:pPr marL="287338" indent="-287338">
              <a:spcBef>
                <a:spcPts val="613"/>
              </a:spcBef>
              <a:defRPr/>
            </a:pPr>
            <a:r>
              <a:rPr dirty="0" smtClean="0"/>
              <a:t>explicar las normas de elegibilidad e inscripción de Medicare;</a:t>
            </a:r>
          </a:p>
          <a:p>
            <a:pPr marL="287338" indent="-287338">
              <a:spcBef>
                <a:spcPts val="613"/>
              </a:spcBef>
              <a:defRPr/>
            </a:pPr>
            <a:r>
              <a:rPr dirty="0" smtClean="0"/>
              <a:t>determinar qué cubre Medicare;</a:t>
            </a:r>
          </a:p>
          <a:p>
            <a:pPr marL="287338" indent="-287338">
              <a:spcBef>
                <a:spcPts val="613"/>
              </a:spcBef>
              <a:defRPr/>
            </a:pPr>
            <a:r>
              <a:rPr dirty="0" smtClean="0"/>
              <a:t>identificar opciones de planes de salud para personas con ESRD.</a:t>
            </a:r>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60A6685-DBF6-4C41-A0CC-AA9EA7A85A20}" type="slidenum">
              <a:rPr lang="en-US" smtClean="0"/>
              <a:pPr/>
              <a:t>2</a:t>
            </a:fld>
            <a:endParaRPr lang="es-US"/>
          </a:p>
        </p:txBody>
      </p:sp>
      <p:sp>
        <p:nvSpPr>
          <p:cNvPr id="4" name="Date Placeholder 3"/>
          <p:cNvSpPr>
            <a:spLocks noGrp="1"/>
          </p:cNvSpPr>
          <p:nvPr>
            <p:ph type="dt" sz="half" idx="2"/>
          </p:nvPr>
        </p:nvSpPr>
        <p:spPr/>
        <p:txBody>
          <a:bodyPr/>
          <a:lstStyle/>
          <a:p>
            <a:r>
              <a:rPr dirty="0" smtClean="0"/>
              <a:t>Mayo de 2016</a:t>
            </a:r>
            <a:endParaRPr lang="es-US"/>
          </a:p>
        </p:txBody>
      </p:sp>
    </p:spTree>
    <p:extLst>
      <p:ext uri="{BB962C8B-B14F-4D97-AF65-F5344CB8AC3E}">
        <p14:creationId xmlns:p14="http://schemas.microsoft.com/office/powerpoint/2010/main" val="37416049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49" y="0"/>
            <a:ext cx="8726229" cy="1077239"/>
          </a:xfrm>
        </p:spPr>
        <p:txBody>
          <a:bodyPr/>
          <a:lstStyle/>
          <a:p>
            <a:r>
              <a:rPr dirty="0" smtClean="0"/>
              <a:t>Qué cubre Medicare para las personas con ESRD</a:t>
            </a:r>
            <a:endParaRPr lang="es-US" dirty="0"/>
          </a:p>
        </p:txBody>
      </p:sp>
      <p:sp>
        <p:nvSpPr>
          <p:cNvPr id="3" name="Content Placeholder 2"/>
          <p:cNvSpPr>
            <a:spLocks noGrp="1"/>
          </p:cNvSpPr>
          <p:nvPr>
            <p:ph idx="1"/>
          </p:nvPr>
        </p:nvSpPr>
        <p:spPr/>
        <p:txBody>
          <a:bodyPr/>
          <a:lstStyle/>
          <a:p>
            <a:r>
              <a:rPr dirty="0" smtClean="0"/>
              <a:t>Todos los servicios cubiertos por Medicare Original</a:t>
            </a:r>
          </a:p>
          <a:p>
            <a:pPr lvl="1"/>
            <a:r>
              <a:rPr dirty="0" smtClean="0"/>
              <a:t>Medicare Parte A (Seguro de Hospital)</a:t>
            </a:r>
          </a:p>
          <a:p>
            <a:pPr lvl="1"/>
            <a:r>
              <a:rPr dirty="0" smtClean="0"/>
              <a:t>Medicare Parte B (Seguro Médico)</a:t>
            </a:r>
          </a:p>
          <a:p>
            <a:r>
              <a:rPr dirty="0" smtClean="0"/>
              <a:t>Servicios especiales relacionados con la ESRD (pacientes en diálisis y de trasplantes)</a:t>
            </a:r>
          </a:p>
          <a:p>
            <a:pPr lvl="1"/>
            <a:r>
              <a:rPr dirty="0" smtClean="0"/>
              <a:t>Medicamentos inmunosupresores</a:t>
            </a:r>
          </a:p>
          <a:p>
            <a:pPr lvl="2"/>
            <a:r>
              <a:rPr dirty="0" smtClean="0"/>
              <a:t>En determinadas condiciones</a:t>
            </a:r>
          </a:p>
          <a:p>
            <a:pPr lvl="1"/>
            <a:r>
              <a:rPr dirty="0" smtClean="0"/>
              <a:t>Otros servicios especiales</a:t>
            </a:r>
            <a:endParaRPr lang="es-US" dirty="0"/>
          </a:p>
        </p:txBody>
      </p:sp>
      <p:sp>
        <p:nvSpPr>
          <p:cNvPr id="7" name="Date Placeholder 6"/>
          <p:cNvSpPr>
            <a:spLocks noGrp="1"/>
          </p:cNvSpPr>
          <p:nvPr>
            <p:ph type="dt" sz="half" idx="10"/>
          </p:nvPr>
        </p:nvSpPr>
        <p:spPr/>
        <p:txBody>
          <a:bodyPr/>
          <a:lstStyle/>
          <a:p>
            <a:r>
              <a:rPr dirty="0" smtClean="0"/>
              <a:t>Mayo de 2016</a:t>
            </a:r>
            <a:endParaRPr lang="es-US"/>
          </a:p>
        </p:txBody>
      </p:sp>
      <p:sp>
        <p:nvSpPr>
          <p:cNvPr id="8" name="Footer Placeholder 7"/>
          <p:cNvSpPr>
            <a:spLocks noGrp="1"/>
          </p:cNvSpPr>
          <p:nvPr>
            <p:ph type="ftr" sz="quarter" idx="11"/>
          </p:nvPr>
        </p:nvSpPr>
        <p:spPr/>
        <p:txBody>
          <a:bodyPr/>
          <a:lstStyle/>
          <a:p>
            <a:r>
              <a:rPr dirty="0" smtClean="0"/>
              <a:t>Medicare para personas con enfermedad renal en etapa final</a:t>
            </a:r>
            <a:endParaRPr lang="es-US"/>
          </a:p>
        </p:txBody>
      </p:sp>
      <p:sp>
        <p:nvSpPr>
          <p:cNvPr id="9" name="Slide Number Placeholder 8"/>
          <p:cNvSpPr>
            <a:spLocks noGrp="1"/>
          </p:cNvSpPr>
          <p:nvPr>
            <p:ph type="sldNum" sz="quarter" idx="12"/>
          </p:nvPr>
        </p:nvSpPr>
        <p:spPr/>
        <p:txBody>
          <a:bodyPr/>
          <a:lstStyle/>
          <a:p>
            <a:fld id="{D60A6685-DBF6-4C41-A0CC-AA9EA7A85A20}" type="slidenum">
              <a:rPr lang="en-US" smtClean="0"/>
              <a:pPr/>
              <a:t>20</a:t>
            </a:fld>
            <a:endParaRPr lang="es-US"/>
          </a:p>
        </p:txBody>
      </p:sp>
    </p:spTree>
    <p:extLst>
      <p:ext uri="{BB962C8B-B14F-4D97-AF65-F5344CB8AC3E}">
        <p14:creationId xmlns:p14="http://schemas.microsoft.com/office/powerpoint/2010/main" val="1970219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dirty="0" smtClean="0"/>
              <a:t>Servicios de diálisis cubiertos</a:t>
            </a:r>
            <a:endParaRPr lang="es-US" dirty="0" smtClean="0"/>
          </a:p>
        </p:txBody>
      </p:sp>
      <p:sp>
        <p:nvSpPr>
          <p:cNvPr id="382979" name="Rectangle 3"/>
          <p:cNvSpPr>
            <a:spLocks noGrp="1" noChangeArrowheads="1"/>
          </p:cNvSpPr>
          <p:nvPr>
            <p:ph idx="1"/>
          </p:nvPr>
        </p:nvSpPr>
        <p:spPr/>
        <p:txBody>
          <a:bodyPr/>
          <a:lstStyle/>
          <a:p>
            <a:r>
              <a:rPr dirty="0" smtClean="0"/>
              <a:t>Cubiertos por la Parte A</a:t>
            </a:r>
          </a:p>
          <a:p>
            <a:pPr lvl="1"/>
            <a:r>
              <a:rPr dirty="0" smtClean="0"/>
              <a:t>Tratamiento de diálisis para pacientes internados </a:t>
            </a:r>
          </a:p>
          <a:p>
            <a:r>
              <a:rPr dirty="0" smtClean="0"/>
              <a:t>Cubiertos por la Parte B</a:t>
            </a:r>
          </a:p>
          <a:p>
            <a:pPr lvl="1"/>
            <a:r>
              <a:rPr dirty="0" smtClean="0"/>
              <a:t>Tratamiento de diálisis y atención de médicos para pacientes ambulatorios</a:t>
            </a:r>
          </a:p>
          <a:p>
            <a:pPr lvl="1"/>
            <a:r>
              <a:rPr dirty="0" smtClean="0"/>
              <a:t>Capacitación sobre diálisis en el hogar</a:t>
            </a:r>
          </a:p>
          <a:p>
            <a:pPr lvl="2"/>
            <a:r>
              <a:rPr dirty="0" smtClean="0"/>
              <a:t>Equipo y suministros para diálisis en el hogar</a:t>
            </a:r>
          </a:p>
          <a:p>
            <a:pPr lvl="2"/>
            <a:r>
              <a:rPr dirty="0" smtClean="0"/>
              <a:t>Algunos servicios de asistencia y medicamentos para diálisis en el hogar</a:t>
            </a:r>
          </a:p>
          <a:p>
            <a:pPr lvl="1"/>
            <a:r>
              <a:rPr dirty="0" smtClean="0"/>
              <a:t>Tratamiento médico de nutrición</a:t>
            </a:r>
            <a:endParaRPr lang="es-US" dirty="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21</a:t>
            </a:fld>
            <a:endParaRPr lang="es-US"/>
          </a:p>
        </p:txBody>
      </p:sp>
    </p:spTree>
    <p:custDataLst>
      <p:tags r:id="rId1"/>
    </p:custDataLst>
    <p:extLst>
      <p:ext uri="{BB962C8B-B14F-4D97-AF65-F5344CB8AC3E}">
        <p14:creationId xmlns:p14="http://schemas.microsoft.com/office/powerpoint/2010/main" val="22547754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dirty="0" smtClean="0"/>
              <a:t>Diálisis en el hogar</a:t>
            </a:r>
            <a:endParaRPr lang="es-US" dirty="0" smtClean="0"/>
          </a:p>
        </p:txBody>
      </p:sp>
      <p:sp>
        <p:nvSpPr>
          <p:cNvPr id="385027" name="Rectangle 3"/>
          <p:cNvSpPr>
            <a:spLocks noGrp="1" noChangeArrowheads="1"/>
          </p:cNvSpPr>
          <p:nvPr>
            <p:ph idx="1"/>
          </p:nvPr>
        </p:nvSpPr>
        <p:spPr/>
        <p:txBody>
          <a:bodyPr/>
          <a:lstStyle/>
          <a:p>
            <a:r>
              <a:rPr sz="2800" dirty="0" smtClean="0"/>
              <a:t>Hay dos tipos de diálisis que pueden realizarse en el hogar</a:t>
            </a:r>
          </a:p>
          <a:p>
            <a:pPr lvl="1"/>
            <a:r>
              <a:rPr sz="2400" dirty="0" smtClean="0"/>
              <a:t>Hemodiálisis </a:t>
            </a:r>
          </a:p>
          <a:p>
            <a:pPr lvl="1"/>
            <a:r>
              <a:rPr sz="2400" dirty="0" smtClean="0"/>
              <a:t>Diálisis peritoneal</a:t>
            </a:r>
          </a:p>
          <a:p>
            <a:r>
              <a:rPr sz="2800" dirty="0" smtClean="0"/>
              <a:t>Medicamentos más comunes que cubre Medicare </a:t>
            </a:r>
          </a:p>
          <a:p>
            <a:pPr lvl="1"/>
            <a:r>
              <a:rPr sz="2400" dirty="0" smtClean="0"/>
              <a:t>Heparina para retrasar la coagulación de la sangre</a:t>
            </a:r>
          </a:p>
          <a:p>
            <a:pPr lvl="1"/>
            <a:r>
              <a:rPr sz="2400" dirty="0" smtClean="0"/>
              <a:t>Medicamento para ayudar a coagular la sangre cuando sea necesario</a:t>
            </a:r>
          </a:p>
          <a:p>
            <a:pPr lvl="1"/>
            <a:r>
              <a:rPr sz="2400" dirty="0" smtClean="0"/>
              <a:t>Anestésicos tópicos</a:t>
            </a:r>
          </a:p>
          <a:p>
            <a:pPr lvl="1"/>
            <a:r>
              <a:rPr sz="2400" dirty="0" smtClean="0"/>
              <a:t>Epoetina alfa para tratar la anemia</a:t>
            </a:r>
            <a:endParaRPr lang="es-US" sz="2400" dirty="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22</a:t>
            </a:fld>
            <a:endParaRPr lang="es-US"/>
          </a:p>
        </p:txBody>
      </p:sp>
    </p:spTree>
    <p:custDataLst>
      <p:tags r:id="rId1"/>
    </p:custDataLst>
    <p:extLst>
      <p:ext uri="{BB962C8B-B14F-4D97-AF65-F5344CB8AC3E}">
        <p14:creationId xmlns:p14="http://schemas.microsoft.com/office/powerpoint/2010/main" val="66044207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Capacitación sobre diálisis en el hogar</a:t>
            </a:r>
            <a:endParaRPr lang="es-US" dirty="0"/>
          </a:p>
        </p:txBody>
      </p:sp>
      <p:sp>
        <p:nvSpPr>
          <p:cNvPr id="3" name="Content Placeholder 2"/>
          <p:cNvSpPr>
            <a:spLocks noGrp="1"/>
          </p:cNvSpPr>
          <p:nvPr>
            <p:ph idx="1"/>
          </p:nvPr>
        </p:nvSpPr>
        <p:spPr>
          <a:xfrm>
            <a:off x="127001" y="1077239"/>
            <a:ext cx="8962128" cy="4974464"/>
          </a:xfrm>
        </p:spPr>
        <p:txBody>
          <a:bodyPr/>
          <a:lstStyle/>
          <a:p>
            <a:r>
              <a:rPr sz="2800" dirty="0" smtClean="0"/>
              <a:t>Capacitación sobre diálisis en el hogar</a:t>
            </a:r>
          </a:p>
          <a:p>
            <a:pPr lvl="1"/>
            <a:r>
              <a:rPr sz="2400" dirty="0" smtClean="0"/>
              <a:t>Aprobación del médico para realizar diálisis en el hogar</a:t>
            </a:r>
            <a:endParaRPr lang="es-US" sz="2400" dirty="0" smtClean="0"/>
          </a:p>
          <a:p>
            <a:pPr lvl="1"/>
            <a:r>
              <a:rPr sz="2400" dirty="0" smtClean="0"/>
              <a:t>Se realiza en un centro certificado por Medicare durante la diálisis.</a:t>
            </a:r>
          </a:p>
          <a:p>
            <a:pPr lvl="1"/>
            <a:r>
              <a:rPr sz="2400" dirty="0" smtClean="0"/>
              <a:t>Equipo y suministros para diálisis en el hogar </a:t>
            </a:r>
          </a:p>
          <a:p>
            <a:pPr lvl="1"/>
            <a:r>
              <a:rPr sz="2400" dirty="0" smtClean="0"/>
              <a:t>Máquina de diálisis y silla</a:t>
            </a:r>
          </a:p>
          <a:p>
            <a:pPr lvl="1"/>
            <a:r>
              <a:rPr sz="2400" dirty="0" smtClean="0"/>
              <a:t>Paños estériles, guantes y tijeras</a:t>
            </a:r>
          </a:p>
          <a:p>
            <a:pPr lvl="1"/>
            <a:r>
              <a:rPr sz="2400" dirty="0" smtClean="0"/>
              <a:t>Toallitas humedecidas con alcohol</a:t>
            </a:r>
          </a:p>
          <a:p>
            <a:pPr lvl="1"/>
            <a:r>
              <a:rPr sz="2400" dirty="0" smtClean="0"/>
              <a:t>Si completa la capacitación sobre diálisis en el hogar, la cobertura de Medicare empezará el mes en que comience con la diálisis regular. </a:t>
            </a:r>
          </a:p>
          <a:p>
            <a:pPr lvl="2"/>
            <a:r>
              <a:rPr sz="2400" dirty="0" smtClean="0"/>
              <a:t>Podrían cubrirse servicios como creación de fístula.</a:t>
            </a:r>
          </a:p>
          <a:p>
            <a:pPr lvl="1"/>
            <a:endParaRPr lang="es-US" sz="2400" dirty="0"/>
          </a:p>
        </p:txBody>
      </p:sp>
      <p:sp>
        <p:nvSpPr>
          <p:cNvPr id="4" name="Date Placeholder 3"/>
          <p:cNvSpPr>
            <a:spLocks noGrp="1"/>
          </p:cNvSpPr>
          <p:nvPr>
            <p:ph type="dt" sz="half" idx="10"/>
          </p:nvPr>
        </p:nvSpPr>
        <p:spPr/>
        <p:txBody>
          <a:bodyPr/>
          <a:lstStyle/>
          <a:p>
            <a:r>
              <a:rPr dirty="0" smtClean="0"/>
              <a:t>Mayo de 2016</a:t>
            </a:r>
            <a:endParaRPr lang="es-US"/>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60A6685-DBF6-4C41-A0CC-AA9EA7A85A20}" type="slidenum">
              <a:rPr lang="en-US" smtClean="0"/>
              <a:pPr/>
              <a:t>23</a:t>
            </a:fld>
            <a:endParaRPr lang="es-US"/>
          </a:p>
        </p:txBody>
      </p:sp>
    </p:spTree>
    <p:extLst>
      <p:ext uri="{BB962C8B-B14F-4D97-AF65-F5344CB8AC3E}">
        <p14:creationId xmlns:p14="http://schemas.microsoft.com/office/powerpoint/2010/main" val="19985401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dirty="0" smtClean="0"/>
              <a:t>Servicios de diálisis en el hogar </a:t>
            </a:r>
            <a:r>
              <a:t/>
            </a:r>
            <a:br/>
            <a:r>
              <a:rPr dirty="0" smtClean="0"/>
              <a:t>NO cubiertos por la Parte B</a:t>
            </a:r>
            <a:endParaRPr lang="es-US" dirty="0" smtClean="0"/>
          </a:p>
        </p:txBody>
      </p:sp>
      <p:sp>
        <p:nvSpPr>
          <p:cNvPr id="387075" name="Rectangle 3"/>
          <p:cNvSpPr>
            <a:spLocks noGrp="1" noChangeArrowheads="1"/>
          </p:cNvSpPr>
          <p:nvPr>
            <p:ph idx="1"/>
          </p:nvPr>
        </p:nvSpPr>
        <p:spPr/>
        <p:txBody>
          <a:bodyPr/>
          <a:lstStyle/>
          <a:p>
            <a:r>
              <a:rPr dirty="0" smtClean="0"/>
              <a:t>Asistentes pagos para diálisis</a:t>
            </a:r>
          </a:p>
          <a:p>
            <a:r>
              <a:rPr dirty="0" smtClean="0"/>
              <a:t>Salarios perdidos</a:t>
            </a:r>
          </a:p>
          <a:p>
            <a:r>
              <a:rPr dirty="0" smtClean="0"/>
              <a:t>Alojamiento durante el tratamiento</a:t>
            </a:r>
          </a:p>
          <a:p>
            <a:r>
              <a:rPr dirty="0" smtClean="0"/>
              <a:t>Sangre para diálisis en el hogar (algunas excepciones)</a:t>
            </a:r>
          </a:p>
          <a:p>
            <a:r>
              <a:rPr dirty="0" smtClean="0"/>
              <a:t>Medicamentos no relacionados con el tratamiento</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24</a:t>
            </a:fld>
            <a:endParaRPr lang="es-US"/>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dirty="0" smtClean="0"/>
              <a:t>Transporte en ambulancia</a:t>
            </a:r>
            <a:endParaRPr lang="es-US" dirty="0" smtClean="0"/>
          </a:p>
        </p:txBody>
      </p:sp>
      <p:sp>
        <p:nvSpPr>
          <p:cNvPr id="387075" name="Rectangle 3"/>
          <p:cNvSpPr>
            <a:spLocks noGrp="1" noChangeArrowheads="1"/>
          </p:cNvSpPr>
          <p:nvPr>
            <p:ph idx="1"/>
          </p:nvPr>
        </p:nvSpPr>
        <p:spPr/>
        <p:txBody>
          <a:bodyPr/>
          <a:lstStyle/>
          <a:p>
            <a:r>
              <a:rPr sz="2800" dirty="0" smtClean="0"/>
              <a:t>Está cubierto por Medicare en algunos casos.</a:t>
            </a:r>
          </a:p>
          <a:p>
            <a:r>
              <a:rPr sz="2800" dirty="0" smtClean="0"/>
              <a:t>Se necesita una orden por escrito de su médico </a:t>
            </a:r>
          </a:p>
          <a:p>
            <a:pPr lvl="1"/>
            <a:r>
              <a:rPr sz="2400" dirty="0" smtClean="0"/>
              <a:t>para servicios de ambulancia programados y repetitivos que no sean de emergencia.</a:t>
            </a:r>
          </a:p>
          <a:p>
            <a:pPr lvl="2"/>
            <a:r>
              <a:rPr sz="2400" dirty="0" smtClean="0"/>
              <a:t>Deben ser necesarios por razones médicas.</a:t>
            </a:r>
          </a:p>
          <a:p>
            <a:pPr lvl="2"/>
            <a:r>
              <a:rPr sz="2400" dirty="0" smtClean="0"/>
              <a:t>Debe estar fechada dentro de los 60 días posteriores a ese servicio.</a:t>
            </a:r>
          </a:p>
          <a:p>
            <a:r>
              <a:rPr sz="2800" dirty="0" smtClean="0"/>
              <a:t>Si tiene un Plan Medicare Advantage (MA), este puede cubrir algunos transportes que no sean en ambulancia a los centros de diálisis o visitas médicas.</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25</a:t>
            </a:fld>
            <a:endParaRPr lang="es-US"/>
          </a:p>
        </p:txBody>
      </p:sp>
    </p:spTree>
    <p:custDataLst>
      <p:tags r:id="rId1"/>
    </p:custDataLst>
    <p:extLst>
      <p:ext uri="{BB962C8B-B14F-4D97-AF65-F5344CB8AC3E}">
        <p14:creationId xmlns:p14="http://schemas.microsoft.com/office/powerpoint/2010/main" val="9818300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r>
              <a:rPr dirty="0" smtClean="0"/>
              <a:t>Cobertura de la Parte A para pacientes de trasplantes </a:t>
            </a:r>
            <a:endParaRPr lang="es-US" dirty="0" smtClean="0"/>
          </a:p>
        </p:txBody>
      </p:sp>
      <p:sp>
        <p:nvSpPr>
          <p:cNvPr id="389127" name="Rectangle 7"/>
          <p:cNvSpPr>
            <a:spLocks noGrp="1" noChangeArrowheads="1"/>
          </p:cNvSpPr>
          <p:nvPr>
            <p:ph idx="1"/>
          </p:nvPr>
        </p:nvSpPr>
        <p:spPr/>
        <p:txBody>
          <a:bodyPr/>
          <a:lstStyle/>
          <a:p>
            <a:r>
              <a:rPr sz="2800" dirty="0" smtClean="0"/>
              <a:t>Servicios hospitalarios para pacientes internados </a:t>
            </a:r>
          </a:p>
          <a:p>
            <a:pPr lvl="1"/>
            <a:r>
              <a:rPr sz="2400" dirty="0" smtClean="0"/>
              <a:t>Deben brindarse en un centro de trasplante aprobado por Medicare. </a:t>
            </a:r>
          </a:p>
          <a:p>
            <a:r>
              <a:rPr sz="2800" dirty="0" smtClean="0"/>
              <a:t>Trasplante (donante vivo o cadavérico)</a:t>
            </a:r>
          </a:p>
          <a:p>
            <a:pPr lvl="1"/>
            <a:r>
              <a:rPr sz="2400" dirty="0" smtClean="0"/>
              <a:t>Toda la atención necesaria por razones médicas en relación con una donación para un donante vivo</a:t>
            </a:r>
          </a:p>
          <a:p>
            <a:pPr lvl="1"/>
            <a:r>
              <a:rPr sz="2400" dirty="0" smtClean="0"/>
              <a:t>Preparación para el trasplante</a:t>
            </a:r>
          </a:p>
          <a:p>
            <a:r>
              <a:rPr sz="2800" dirty="0" smtClean="0"/>
              <a:t>Tarifa de registro de la Red de Obtención y Trasplante de Órganos</a:t>
            </a:r>
          </a:p>
          <a:p>
            <a:r>
              <a:rPr sz="2800" dirty="0" smtClean="0"/>
              <a:t>Pruebas de laboratorio</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26</a:t>
            </a:fld>
            <a:endParaRPr lang="es-US"/>
          </a:p>
        </p:txBody>
      </p:sp>
    </p:spTree>
    <p:custDataLst>
      <p:tags r:id="rId1"/>
    </p:custData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noChangeArrowheads="1"/>
          </p:cNvSpPr>
          <p:nvPr>
            <p:ph type="title"/>
          </p:nvPr>
        </p:nvSpPr>
        <p:spPr/>
        <p:txBody>
          <a:bodyPr/>
          <a:lstStyle/>
          <a:p>
            <a:r>
              <a:rPr dirty="0" smtClean="0"/>
              <a:t>Cobertura de la Parte B para pacientes de trasplantes</a:t>
            </a:r>
            <a:endParaRPr lang="es-US" dirty="0" smtClean="0"/>
          </a:p>
        </p:txBody>
      </p:sp>
      <p:sp>
        <p:nvSpPr>
          <p:cNvPr id="391173" name="Rectangle 5"/>
          <p:cNvSpPr>
            <a:spLocks noGrp="1" noChangeArrowheads="1"/>
          </p:cNvSpPr>
          <p:nvPr>
            <p:ph idx="1"/>
          </p:nvPr>
        </p:nvSpPr>
        <p:spPr/>
        <p:txBody>
          <a:bodyPr/>
          <a:lstStyle/>
          <a:p>
            <a:r>
              <a:rPr dirty="0" smtClean="0"/>
              <a:t>Servicios del cirujano para pacientes y donantes</a:t>
            </a:r>
          </a:p>
          <a:p>
            <a:pPr lvl="1"/>
            <a:r>
              <a:rPr dirty="0" smtClean="0"/>
              <a:t>Sin deducible para el donante</a:t>
            </a:r>
          </a:p>
          <a:p>
            <a:r>
              <a:rPr dirty="0" smtClean="0"/>
              <a:t>Tratamiento con medicamentos inmunosupresores</a:t>
            </a:r>
          </a:p>
          <a:p>
            <a:pPr lvl="1"/>
            <a:r>
              <a:rPr dirty="0" smtClean="0"/>
              <a:t>Luego del trasplante en determinadas condiciones</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27</a:t>
            </a:fld>
            <a:endParaRPr lang="es-US"/>
          </a:p>
        </p:txBody>
      </p:sp>
    </p:spTree>
    <p:custDataLst>
      <p:tags r:id="rId1"/>
    </p:custData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Compruebe su conocimiento: Pregunta 4</a:t>
            </a:r>
            <a:endParaRPr lang="es-US" dirty="0"/>
          </a:p>
        </p:txBody>
      </p:sp>
      <p:sp>
        <p:nvSpPr>
          <p:cNvPr id="5" name="Content Placeholder 4"/>
          <p:cNvSpPr>
            <a:spLocks noGrp="1"/>
          </p:cNvSpPr>
          <p:nvPr>
            <p:ph sz="half" idx="1"/>
          </p:nvPr>
        </p:nvSpPr>
        <p:spPr>
          <a:xfrm>
            <a:off x="172528" y="1118840"/>
            <a:ext cx="8099601" cy="5058123"/>
          </a:xfrm>
        </p:spPr>
        <p:txBody>
          <a:bodyPr/>
          <a:lstStyle/>
          <a:p>
            <a:pPr marL="0" indent="0">
              <a:buNone/>
            </a:pPr>
            <a:r>
              <a:rPr lang="en-US" sz="2800" dirty="0"/>
              <a:t>¿Qué servicio está cubierto por Medicare Parte B?</a:t>
            </a:r>
            <a:endParaRPr lang="es-US" sz="2800" dirty="0"/>
          </a:p>
          <a:p>
            <a:pPr marL="514350" indent="-514350">
              <a:lnSpc>
                <a:spcPct val="110000"/>
              </a:lnSpc>
              <a:spcBef>
                <a:spcPts val="602"/>
              </a:spcBef>
              <a:buFont typeface="+mj-lt"/>
              <a:buAutoNum type="alphaLcPeriod"/>
              <a:defRPr/>
            </a:pPr>
            <a:r>
              <a:rPr lang="en-US" sz="2800" dirty="0" smtClean="0"/>
              <a:t>Alojamiento durante la diálisis</a:t>
            </a:r>
          </a:p>
          <a:p>
            <a:pPr marL="514350" indent="-514350">
              <a:lnSpc>
                <a:spcPct val="110000"/>
              </a:lnSpc>
              <a:spcBef>
                <a:spcPts val="602"/>
              </a:spcBef>
              <a:buFont typeface="+mj-lt"/>
              <a:buAutoNum type="alphaLcPeriod"/>
              <a:defRPr/>
            </a:pPr>
            <a:r>
              <a:rPr lang="en-US" sz="2800" dirty="0" smtClean="0"/>
              <a:t>Salarios perdidos</a:t>
            </a:r>
          </a:p>
          <a:p>
            <a:pPr marL="514350" indent="-514350">
              <a:lnSpc>
                <a:spcPct val="110000"/>
              </a:lnSpc>
              <a:spcBef>
                <a:spcPts val="602"/>
              </a:spcBef>
              <a:buFont typeface="+mj-lt"/>
              <a:buAutoNum type="alphaLcPeriod"/>
              <a:defRPr/>
            </a:pPr>
            <a:r>
              <a:rPr lang="en-US" sz="2800" dirty="0" smtClean="0"/>
              <a:t>Servicios del cirujano que realiza el trasplante tanto para el paciente como para el donante</a:t>
            </a:r>
          </a:p>
          <a:p>
            <a:pPr marL="514350" indent="-514350">
              <a:lnSpc>
                <a:spcPct val="110000"/>
              </a:lnSpc>
              <a:spcBef>
                <a:spcPts val="602"/>
              </a:spcBef>
              <a:buFont typeface="+mj-lt"/>
              <a:buAutoNum type="alphaLcPeriod"/>
              <a:defRPr/>
            </a:pPr>
            <a:r>
              <a:rPr lang="en-US" sz="2800" dirty="0" smtClean="0"/>
              <a:t>Un asistente de salud domiciliario para hacerle compañía al paciente</a:t>
            </a:r>
          </a:p>
          <a:p>
            <a:pPr marL="457200" indent="-457200">
              <a:lnSpc>
                <a:spcPct val="110000"/>
              </a:lnSpc>
              <a:buNone/>
              <a:tabLst>
                <a:tab pos="508000" algn="l"/>
              </a:tabLst>
            </a:pPr>
            <a:endParaRPr lang="es-US" sz="2800" dirty="0"/>
          </a:p>
        </p:txBody>
      </p:sp>
      <p:sp>
        <p:nvSpPr>
          <p:cNvPr id="9" name="Rounded Rectangle 8" descr="Rectángulo rojo para indicar la respuesta correcta" title="Rectángulo rojo para indicar la respuesta correcta"/>
          <p:cNvSpPr/>
          <p:nvPr/>
        </p:nvSpPr>
        <p:spPr>
          <a:xfrm>
            <a:off x="229677" y="2711656"/>
            <a:ext cx="7478927" cy="93200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p>
        </p:txBody>
      </p:sp>
      <p:sp>
        <p:nvSpPr>
          <p:cNvPr id="3" name="Date Placeholder 2"/>
          <p:cNvSpPr>
            <a:spLocks noGrp="1"/>
          </p:cNvSpPr>
          <p:nvPr>
            <p:ph type="dt" sz="half" idx="13"/>
          </p:nvPr>
        </p:nvSpPr>
        <p:spPr/>
        <p:txBody>
          <a:bodyPr/>
          <a:lstStyle/>
          <a:p>
            <a:r>
              <a:rPr dirty="0" smtClean="0"/>
              <a:t>Mayo de 2016</a:t>
            </a:r>
            <a:endParaRPr lang="es-US"/>
          </a:p>
        </p:txBody>
      </p:sp>
      <p:sp>
        <p:nvSpPr>
          <p:cNvPr id="4" name="Footer Placeholder 3"/>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28</a:t>
            </a:fld>
            <a:endParaRPr lang="es-US"/>
          </a:p>
        </p:txBody>
      </p:sp>
    </p:spTree>
    <p:extLst>
      <p:ext uri="{BB962C8B-B14F-4D97-AF65-F5344CB8AC3E}">
        <p14:creationId xmlns:p14="http://schemas.microsoft.com/office/powerpoint/2010/main" val="88955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6"/>
          <p:cNvSpPr>
            <a:spLocks noGrp="1"/>
          </p:cNvSpPr>
          <p:nvPr>
            <p:ph type="title"/>
          </p:nvPr>
        </p:nvSpPr>
        <p:spPr>
          <a:xfrm>
            <a:off x="0" y="127592"/>
            <a:ext cx="9144000" cy="723014"/>
          </a:xfrm>
        </p:spPr>
        <p:txBody>
          <a:bodyPr/>
          <a:lstStyle/>
          <a:p>
            <a:r>
              <a:t/>
            </a:r>
            <a:br/>
            <a:r>
              <a:rPr lang="en-US" sz="3450" dirty="0" smtClean="0"/>
              <a:t>Lección 4: Opciones de cobertura para personas con ESRD</a:t>
            </a:r>
            <a:r>
              <a:t/>
            </a:r>
            <a:br/>
            <a:endParaRPr lang="es-US" dirty="0"/>
          </a:p>
        </p:txBody>
      </p:sp>
      <p:sp>
        <p:nvSpPr>
          <p:cNvPr id="8" name="Content Placeholder 7"/>
          <p:cNvSpPr>
            <a:spLocks noGrp="1"/>
          </p:cNvSpPr>
          <p:nvPr>
            <p:ph idx="1"/>
          </p:nvPr>
        </p:nvSpPr>
        <p:spPr/>
        <p:txBody>
          <a:bodyPr/>
          <a:lstStyle/>
          <a:p>
            <a:r>
              <a:rPr dirty="0" smtClean="0"/>
              <a:t>Pólizas Medigap (Asegurador Suplementario de Medicare)</a:t>
            </a:r>
          </a:p>
          <a:p>
            <a:r>
              <a:rPr dirty="0" smtClean="0"/>
              <a:t>Planes Medicare Advantage</a:t>
            </a:r>
          </a:p>
          <a:p>
            <a:pPr lvl="1"/>
            <a:r>
              <a:rPr dirty="0" smtClean="0"/>
              <a:t>Planes de Necesidades Especiales</a:t>
            </a:r>
          </a:p>
          <a:p>
            <a:r>
              <a:rPr dirty="0" smtClean="0"/>
              <a:t>Planes de Medicamentos Recetados de Medicare</a:t>
            </a:r>
          </a:p>
          <a:p>
            <a:r>
              <a:rPr dirty="0" smtClean="0"/>
              <a:t>Medicare, el Mercado de Seguros Médicos y la ESRD</a:t>
            </a:r>
            <a:endParaRPr lang="es-US" dirty="0"/>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3B75908-2BC4-4CCC-BE4B-63652A0FD379}" type="slidenum">
              <a:rPr lang="en-US" smtClean="0"/>
              <a:pPr/>
              <a:t>29</a:t>
            </a:fld>
            <a:endParaRPr lang="es-US"/>
          </a:p>
        </p:txBody>
      </p:sp>
      <p:sp>
        <p:nvSpPr>
          <p:cNvPr id="2" name="Date Placeholder 1"/>
          <p:cNvSpPr>
            <a:spLocks noGrp="1"/>
          </p:cNvSpPr>
          <p:nvPr>
            <p:ph type="dt" sz="half" idx="2"/>
          </p:nvPr>
        </p:nvSpPr>
        <p:spPr/>
        <p:txBody>
          <a:bodyPr/>
          <a:lstStyle/>
          <a:p>
            <a:r>
              <a:rPr dirty="0" smtClean="0"/>
              <a:t>Mayo de 2016</a:t>
            </a:r>
            <a:endParaRPr lang="es-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smtClean="0"/>
              <a:t>Lección 1: Descripción general de Medicare para personas con ESRD</a:t>
            </a:r>
            <a:endParaRPr lang="es-US" dirty="0"/>
          </a:p>
        </p:txBody>
      </p:sp>
      <p:sp>
        <p:nvSpPr>
          <p:cNvPr id="3" name="Content Placeholder 2"/>
          <p:cNvSpPr>
            <a:spLocks noGrp="1"/>
          </p:cNvSpPr>
          <p:nvPr>
            <p:ph idx="1"/>
          </p:nvPr>
        </p:nvSpPr>
        <p:spPr/>
        <p:txBody>
          <a:bodyPr/>
          <a:lstStyle/>
          <a:p>
            <a:r>
              <a:rPr lang="en-US" dirty="0" err="1" smtClean="0"/>
              <a:t>Información</a:t>
            </a:r>
            <a:r>
              <a:rPr lang="en-US" dirty="0" smtClean="0"/>
              <a:t> </a:t>
            </a:r>
            <a:r>
              <a:rPr lang="en-US" dirty="0" err="1" smtClean="0"/>
              <a:t>básica</a:t>
            </a:r>
            <a:r>
              <a:rPr lang="en-US" dirty="0" smtClean="0"/>
              <a:t> </a:t>
            </a:r>
            <a:r>
              <a:rPr dirty="0" err="1" smtClean="0"/>
              <a:t>sobre</a:t>
            </a:r>
            <a:r>
              <a:rPr dirty="0" smtClean="0"/>
              <a:t> </a:t>
            </a:r>
            <a:r>
              <a:rPr dirty="0" smtClean="0"/>
              <a:t>la ESRD</a:t>
            </a:r>
          </a:p>
          <a:p>
            <a:r>
              <a:rPr dirty="0" smtClean="0"/>
              <a:t>Elegibilidad para Medicare por ESRD</a:t>
            </a:r>
            <a:endParaRPr lang="es-US" dirty="0"/>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3</a:t>
            </a:fld>
            <a:endParaRPr lang="es-US"/>
          </a:p>
        </p:txBody>
      </p:sp>
      <p:sp>
        <p:nvSpPr>
          <p:cNvPr id="4" name="Date Placeholder 3"/>
          <p:cNvSpPr>
            <a:spLocks noGrp="1"/>
          </p:cNvSpPr>
          <p:nvPr>
            <p:ph type="dt" sz="half" idx="2"/>
          </p:nvPr>
        </p:nvSpPr>
        <p:spPr/>
        <p:txBody>
          <a:bodyPr/>
          <a:lstStyle/>
          <a:p>
            <a:r>
              <a:rPr dirty="0" smtClean="0"/>
              <a:t>Mayo de 2016</a:t>
            </a:r>
            <a:endParaRPr lang="es-US"/>
          </a:p>
        </p:txBody>
      </p:sp>
    </p:spTree>
    <p:extLst>
      <p:ext uri="{BB962C8B-B14F-4D97-AF65-F5344CB8AC3E}">
        <p14:creationId xmlns:p14="http://schemas.microsoft.com/office/powerpoint/2010/main" val="25915444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6"/>
          <p:cNvSpPr>
            <a:spLocks noGrp="1"/>
          </p:cNvSpPr>
          <p:nvPr>
            <p:ph type="title"/>
          </p:nvPr>
        </p:nvSpPr>
        <p:spPr/>
        <p:txBody>
          <a:bodyPr/>
          <a:lstStyle/>
          <a:p>
            <a:r>
              <a:rPr dirty="0" smtClean="0"/>
              <a:t>ESRD y las pólizas Medigap </a:t>
            </a:r>
            <a:endParaRPr lang="es-US" dirty="0" smtClean="0"/>
          </a:p>
        </p:txBody>
      </p:sp>
      <p:sp>
        <p:nvSpPr>
          <p:cNvPr id="8" name="Content Placeholder 7"/>
          <p:cNvSpPr>
            <a:spLocks noGrp="1"/>
          </p:cNvSpPr>
          <p:nvPr>
            <p:ph idx="1"/>
          </p:nvPr>
        </p:nvSpPr>
        <p:spPr>
          <a:xfrm>
            <a:off x="501649" y="1202498"/>
            <a:ext cx="8196373" cy="5347157"/>
          </a:xfrm>
        </p:spPr>
        <p:txBody>
          <a:bodyPr/>
          <a:lstStyle/>
          <a:p>
            <a:r>
              <a:rPr sz="2800" dirty="0" smtClean="0"/>
              <a:t>Pólizas Medigap (Asegurador Suplementario de Medicare)</a:t>
            </a:r>
          </a:p>
          <a:p>
            <a:pPr lvl="1"/>
            <a:r>
              <a:rPr sz="2400" dirty="0" smtClean="0"/>
              <a:t>Ayudan a salvar las "brechas" en la cobertura de Medicare Original.</a:t>
            </a:r>
          </a:p>
          <a:p>
            <a:r>
              <a:rPr sz="2800" dirty="0" smtClean="0"/>
              <a:t>Es posible que las personas con ESRD no puedan comprar Medigap.</a:t>
            </a:r>
          </a:p>
          <a:p>
            <a:r>
              <a:rPr sz="2800" dirty="0" smtClean="0"/>
              <a:t>Algunos estados exigen a las compañías de seguros vender pólizas a personas menores de 65 años.</a:t>
            </a:r>
          </a:p>
          <a:p>
            <a:r>
              <a:rPr sz="2800" dirty="0" smtClean="0"/>
              <a:t>Si estuvieran disponibles, podrían ser más costosas.</a:t>
            </a:r>
          </a:p>
          <a:p>
            <a:r>
              <a:rPr sz="2800" dirty="0" smtClean="0"/>
              <a:t>Nuevo Período de Inscripción Abierta a Medigap</a:t>
            </a:r>
          </a:p>
          <a:p>
            <a:pPr lvl="1"/>
            <a:r>
              <a:rPr sz="2400" dirty="0" smtClean="0"/>
              <a:t>A los 65 años</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30</a:t>
            </a:fld>
            <a:endParaRPr lang="es-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dirty="0" smtClean="0"/>
              <a:t>ESRD y los Planes Medicare Advantage (MA)</a:t>
            </a:r>
            <a:endParaRPr lang="es-US" dirty="0" smtClean="0"/>
          </a:p>
        </p:txBody>
      </p:sp>
      <p:sp>
        <p:nvSpPr>
          <p:cNvPr id="397315" name="Rectangle 3"/>
          <p:cNvSpPr>
            <a:spLocks noGrp="1" noChangeArrowheads="1"/>
          </p:cNvSpPr>
          <p:nvPr>
            <p:ph idx="1"/>
          </p:nvPr>
        </p:nvSpPr>
        <p:spPr/>
        <p:txBody>
          <a:bodyPr/>
          <a:lstStyle/>
          <a:p>
            <a:r>
              <a:rPr dirty="0" smtClean="0"/>
              <a:t>Medicare Original es normalmente la única opción si padece ESRD.</a:t>
            </a:r>
          </a:p>
          <a:p>
            <a:r>
              <a:rPr dirty="0" smtClean="0"/>
              <a:t>Posibles excepciones</a:t>
            </a:r>
          </a:p>
          <a:p>
            <a:pPr lvl="1"/>
            <a:r>
              <a:rPr dirty="0" smtClean="0"/>
              <a:t>Ha recibido un trasplante de riñón exitoso. </a:t>
            </a:r>
          </a:p>
          <a:p>
            <a:pPr lvl="1"/>
            <a:r>
              <a:rPr dirty="0" smtClean="0"/>
              <a:t>El plan de salud grupal de su empleador está en la misma organización que el Plan MA.</a:t>
            </a:r>
          </a:p>
          <a:p>
            <a:pPr lvl="2"/>
            <a:r>
              <a:rPr dirty="0" smtClean="0"/>
              <a:t>No deben producirse cortes en la cobertura.</a:t>
            </a:r>
          </a:p>
          <a:p>
            <a:pPr lvl="1"/>
            <a:r>
              <a:rPr dirty="0" smtClean="0"/>
              <a:t>Un Plan de Necesidades Especiales para personas con ESRD</a:t>
            </a:r>
            <a:endParaRPr lang="es-US" dirty="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31</a:t>
            </a:fld>
            <a:endParaRPr lang="es-US"/>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dirty="0" smtClean="0"/>
              <a:t>ESRD y los Planes Medicare Advantage (MA) (continuación)</a:t>
            </a:r>
          </a:p>
        </p:txBody>
      </p:sp>
      <p:sp>
        <p:nvSpPr>
          <p:cNvPr id="401411" name="Rectangle 3"/>
          <p:cNvSpPr>
            <a:spLocks noGrp="1" noChangeArrowheads="1"/>
          </p:cNvSpPr>
          <p:nvPr>
            <p:ph idx="1"/>
          </p:nvPr>
        </p:nvSpPr>
        <p:spPr/>
        <p:txBody>
          <a:bodyPr/>
          <a:lstStyle/>
          <a:p>
            <a:r>
              <a:rPr dirty="0" smtClean="0"/>
              <a:t>Si ya está en un Plan MA y desarrolla una ESRD, </a:t>
            </a:r>
            <a:r>
              <a:rPr dirty="0" err="1" smtClean="0"/>
              <a:t>puede</a:t>
            </a:r>
            <a:r>
              <a:rPr lang="en-US" dirty="0" smtClean="0"/>
              <a:t>:</a:t>
            </a:r>
            <a:endParaRPr dirty="0" smtClean="0"/>
          </a:p>
          <a:p>
            <a:pPr lvl="1"/>
            <a:r>
              <a:rPr dirty="0" smtClean="0"/>
              <a:t>quedarse en el plan;</a:t>
            </a:r>
          </a:p>
          <a:p>
            <a:pPr lvl="1"/>
            <a:r>
              <a:rPr dirty="0" smtClean="0"/>
              <a:t>unirse a otro plan de la misma compañía en el mismo estado;</a:t>
            </a:r>
          </a:p>
          <a:p>
            <a:pPr lvl="1"/>
            <a:r>
              <a:rPr dirty="0" smtClean="0"/>
              <a:t>unirse a otro plan si el plan </a:t>
            </a:r>
            <a:r>
              <a:rPr lang="en-US" dirty="0" err="1" smtClean="0"/>
              <a:t>ya</a:t>
            </a:r>
            <a:r>
              <a:rPr lang="en-US" dirty="0" smtClean="0"/>
              <a:t> no </a:t>
            </a:r>
            <a:r>
              <a:rPr lang="en-US" dirty="0" err="1" smtClean="0"/>
              <a:t>será</a:t>
            </a:r>
            <a:r>
              <a:rPr lang="en-US" dirty="0" smtClean="0"/>
              <a:t> </a:t>
            </a:r>
            <a:r>
              <a:rPr lang="en-US" dirty="0" err="1" smtClean="0"/>
              <a:t>ofrecido</a:t>
            </a:r>
            <a:r>
              <a:rPr lang="en-US" dirty="0" smtClean="0"/>
              <a:t> a </a:t>
            </a:r>
            <a:r>
              <a:rPr lang="en-US" dirty="0" err="1" smtClean="0"/>
              <a:t>través</a:t>
            </a:r>
            <a:r>
              <a:rPr lang="en-US" dirty="0" smtClean="0"/>
              <a:t> de </a:t>
            </a:r>
            <a:r>
              <a:rPr dirty="0" smtClean="0"/>
              <a:t>Medicare</a:t>
            </a:r>
            <a:r>
              <a:rPr dirty="0" smtClean="0"/>
              <a:t>.</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32</a:t>
            </a:fld>
            <a:endParaRPr lang="es-US"/>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dirty="0" smtClean="0"/>
              <a:t>Planes de Necesidades Especiales (SNP)</a:t>
            </a:r>
            <a:endParaRPr lang="es-US" dirty="0" smtClean="0"/>
          </a:p>
        </p:txBody>
      </p:sp>
      <p:sp>
        <p:nvSpPr>
          <p:cNvPr id="399363" name="Rectangle 3"/>
          <p:cNvSpPr>
            <a:spLocks noGrp="1" noChangeArrowheads="1"/>
          </p:cNvSpPr>
          <p:nvPr>
            <p:ph idx="1"/>
          </p:nvPr>
        </p:nvSpPr>
        <p:spPr/>
        <p:txBody>
          <a:bodyPr/>
          <a:lstStyle/>
          <a:p>
            <a:r>
              <a:rPr sz="2800" dirty="0" smtClean="0"/>
              <a:t>Limitan la membresía a determinados grupos de personas.</a:t>
            </a:r>
          </a:p>
          <a:p>
            <a:r>
              <a:rPr sz="2800" dirty="0" smtClean="0"/>
              <a:t>Algunos SNP brindan servicios a las personas con ESRD al ofrecer beneficios como</a:t>
            </a:r>
          </a:p>
          <a:p>
            <a:pPr lvl="1"/>
            <a:r>
              <a:rPr sz="2400" dirty="0" smtClean="0"/>
              <a:t>Experiencia especial de proveedores</a:t>
            </a:r>
          </a:p>
          <a:p>
            <a:pPr lvl="1"/>
            <a:r>
              <a:rPr sz="2400" dirty="0" smtClean="0"/>
              <a:t>Gestión de atención médica concentrada</a:t>
            </a:r>
          </a:p>
          <a:p>
            <a:r>
              <a:rPr sz="2800" dirty="0" smtClean="0"/>
              <a:t>Deben ofrecer cobertura de medicamentos recetados.</a:t>
            </a:r>
          </a:p>
          <a:p>
            <a:r>
              <a:rPr sz="2800" dirty="0" smtClean="0"/>
              <a:t>Disponibles en áreas limitadas</a:t>
            </a:r>
          </a:p>
          <a:p>
            <a:r>
              <a:rPr sz="2800" dirty="0" smtClean="0"/>
              <a:t>Visite </a:t>
            </a:r>
            <a:r>
              <a:rPr lang="en-US" sz="2800" dirty="0" smtClean="0">
                <a:hlinkClick r:id="rId4"/>
              </a:rPr>
              <a:t>Medicare.gov/find-a-plan/</a:t>
            </a:r>
            <a:r>
              <a:rPr sz="2800" dirty="0" smtClean="0"/>
              <a:t> para ver si hay un SNP para ESRD disponible en su área.</a:t>
            </a:r>
          </a:p>
          <a:p>
            <a:endParaRPr lang="es-US" sz="2800" dirty="0" smtClean="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33</a:t>
            </a:fld>
            <a:endParaRPr lang="es-US"/>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dirty="0" smtClean="0"/>
              <a:t>ESRD y la Cobertura de Medicamentos Recetados de Medicare</a:t>
            </a:r>
            <a:endParaRPr lang="es-US" dirty="0" smtClean="0"/>
          </a:p>
        </p:txBody>
      </p:sp>
      <p:sp>
        <p:nvSpPr>
          <p:cNvPr id="350211" name="Rectangle 3"/>
          <p:cNvSpPr>
            <a:spLocks noGrp="1" noChangeArrowheads="1"/>
          </p:cNvSpPr>
          <p:nvPr>
            <p:ph idx="1"/>
          </p:nvPr>
        </p:nvSpPr>
        <p:spPr>
          <a:xfrm>
            <a:off x="628650" y="1202499"/>
            <a:ext cx="8007350" cy="4974464"/>
          </a:xfrm>
        </p:spPr>
        <p:txBody>
          <a:bodyPr/>
          <a:lstStyle/>
          <a:p>
            <a:r>
              <a:rPr dirty="0" smtClean="0"/>
              <a:t>Cobertura de Medicamentos Recetados de Medicare (Parte D)</a:t>
            </a:r>
          </a:p>
          <a:p>
            <a:pPr lvl="1"/>
            <a:r>
              <a:rPr dirty="0" smtClean="0"/>
              <a:t>Disponible para todas las personas con Medicare</a:t>
            </a:r>
          </a:p>
          <a:p>
            <a:pPr lvl="1"/>
            <a:r>
              <a:rPr dirty="0" smtClean="0"/>
              <a:t>Cubre los medicamentos que no cubre la Parte B.</a:t>
            </a:r>
          </a:p>
          <a:p>
            <a:pPr lvl="1"/>
            <a:r>
              <a:rPr dirty="0" smtClean="0"/>
              <a:t>Debe inscribirse en un plan para tener cobertura.</a:t>
            </a:r>
          </a:p>
          <a:p>
            <a:pPr lvl="1"/>
            <a:r>
              <a:rPr dirty="0" smtClean="0"/>
              <a:t>Usted paga una prima mensual y una parte del costo de los medicamentos recetados.</a:t>
            </a:r>
          </a:p>
          <a:p>
            <a:pPr lvl="1"/>
            <a:r>
              <a:rPr lang="en-US" dirty="0" err="1" smtClean="0"/>
              <a:t>A</a:t>
            </a:r>
            <a:r>
              <a:rPr dirty="0" err="1" smtClean="0"/>
              <a:t>yuda</a:t>
            </a:r>
            <a:r>
              <a:rPr dirty="0" smtClean="0"/>
              <a:t> </a:t>
            </a:r>
            <a:r>
              <a:rPr lang="en-US" dirty="0" err="1"/>
              <a:t>A</a:t>
            </a:r>
            <a:r>
              <a:rPr dirty="0" err="1" smtClean="0"/>
              <a:t>dicional</a:t>
            </a:r>
            <a:r>
              <a:rPr dirty="0" smtClean="0"/>
              <a:t> </a:t>
            </a:r>
            <a:r>
              <a:rPr dirty="0" smtClean="0"/>
              <a:t>disponible para personas con ingresos y recursos limitados.</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34</a:t>
            </a:fld>
            <a:endParaRPr lang="es-US"/>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dirty="0" smtClean="0"/>
              <a:t>Medicare y el </a:t>
            </a:r>
            <a:r>
              <a:t/>
            </a:r>
            <a:br/>
            <a:r>
              <a:rPr dirty="0" smtClean="0"/>
              <a:t>Mercado de Seguros Médicos</a:t>
            </a:r>
            <a:endParaRPr lang="es-US" dirty="0" smtClean="0"/>
          </a:p>
        </p:txBody>
      </p:sp>
      <p:sp>
        <p:nvSpPr>
          <p:cNvPr id="350211" name="Rectangle 3"/>
          <p:cNvSpPr>
            <a:spLocks noGrp="1" noChangeArrowheads="1"/>
          </p:cNvSpPr>
          <p:nvPr>
            <p:ph idx="1"/>
          </p:nvPr>
        </p:nvSpPr>
        <p:spPr>
          <a:xfrm>
            <a:off x="628650" y="1202499"/>
            <a:ext cx="8026252" cy="4974464"/>
          </a:xfrm>
        </p:spPr>
        <p:txBody>
          <a:bodyPr/>
          <a:lstStyle/>
          <a:p>
            <a:r>
              <a:rPr dirty="0" smtClean="0"/>
              <a:t>Medicare no es parte del Mercado. </a:t>
            </a:r>
          </a:p>
          <a:p>
            <a:r>
              <a:rPr dirty="0" smtClean="0"/>
              <a:t>Si tiene Medicare Parte A, está cubierto y no debe hacer nada en relación con el Mercado.</a:t>
            </a:r>
          </a:p>
          <a:p>
            <a:pPr lvl="1"/>
            <a:r>
              <a:rPr dirty="0" smtClean="0"/>
              <a:t>La Parte A se considera la cobertura mínima esencial. </a:t>
            </a:r>
          </a:p>
          <a:p>
            <a:r>
              <a:rPr dirty="0" smtClean="0"/>
              <a:t>Es ilegal que alguien que sepa que usted tiene Medicare le venda un plan del Mercado, incluso si usted sólo tiene la Parte A o la Parte B.</a:t>
            </a:r>
            <a:endParaRPr lang="es-US" dirty="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35</a:t>
            </a:fld>
            <a:endParaRPr lang="es-US"/>
          </a:p>
        </p:txBody>
      </p:sp>
    </p:spTree>
    <p:custDataLst>
      <p:tags r:id="rId1"/>
    </p:custDataLst>
    <p:extLst>
      <p:ext uri="{BB962C8B-B14F-4D97-AF65-F5344CB8AC3E}">
        <p14:creationId xmlns:p14="http://schemas.microsoft.com/office/powerpoint/2010/main" val="7951246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dirty="0" smtClean="0"/>
              <a:t>ESRD y los fondos estatales para grupos de alto riesgo</a:t>
            </a:r>
            <a:endParaRPr lang="es-US" dirty="0"/>
          </a:p>
        </p:txBody>
      </p:sp>
      <p:sp>
        <p:nvSpPr>
          <p:cNvPr id="350211" name="Rectangle 3"/>
          <p:cNvSpPr>
            <a:spLocks noGrp="1" noChangeArrowheads="1"/>
          </p:cNvSpPr>
          <p:nvPr>
            <p:ph idx="1"/>
          </p:nvPr>
        </p:nvSpPr>
        <p:spPr>
          <a:xfrm>
            <a:off x="304801" y="1202499"/>
            <a:ext cx="8502316" cy="4974464"/>
          </a:xfrm>
        </p:spPr>
        <p:txBody>
          <a:bodyPr/>
          <a:lstStyle/>
          <a:p>
            <a:r>
              <a:rPr sz="2800" dirty="0" smtClean="0"/>
              <a:t>Excepción para las personas con Medicare y ESRD </a:t>
            </a:r>
          </a:p>
          <a:p>
            <a:pPr lvl="1"/>
            <a:r>
              <a:rPr sz="2400" dirty="0" smtClean="0"/>
              <a:t>En situaciones limitadas, los emisores pueden vender pólizas de seguro médico del mercado individual a personas con Medicare menores de 65 años que obtuvieron cobertura suplementaria mediante un fondo estatal para grupos de alto riesgo, pero que perdieron dicha cobertura.</a:t>
            </a:r>
          </a:p>
          <a:p>
            <a:pPr lvl="1"/>
            <a:r>
              <a:rPr sz="2400" dirty="0" smtClean="0"/>
              <a:t>Dentro y fuera del Mercado de Seguros Médicos</a:t>
            </a:r>
          </a:p>
          <a:p>
            <a:pPr lvl="1"/>
            <a:r>
              <a:rPr sz="2400" dirty="0" smtClean="0"/>
              <a:t>El Departamento de Salud y Servicios Humanos (HHS) no aplica ninguna disposición antiduplicación.</a:t>
            </a:r>
          </a:p>
          <a:p>
            <a:r>
              <a:rPr sz="2800" dirty="0" smtClean="0"/>
              <a:t>Visite CMS.com para conocer el memo relacionado con las políticas del Mercado y las personas del fondo para grupos de alto riesgo.</a:t>
            </a:r>
            <a:endParaRPr lang="es-US" sz="2800" dirty="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36</a:t>
            </a:fld>
            <a:endParaRPr lang="es-US"/>
          </a:p>
        </p:txBody>
      </p:sp>
    </p:spTree>
    <p:custDataLst>
      <p:tags r:id="rId1"/>
    </p:custDataLst>
    <p:extLst>
      <p:ext uri="{BB962C8B-B14F-4D97-AF65-F5344CB8AC3E}">
        <p14:creationId xmlns:p14="http://schemas.microsoft.com/office/powerpoint/2010/main" val="21829094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Compruebe su conocimiento: Pregunta 5</a:t>
            </a:r>
            <a:endParaRPr lang="es-US" dirty="0"/>
          </a:p>
        </p:txBody>
      </p:sp>
      <p:sp>
        <p:nvSpPr>
          <p:cNvPr id="15" name="Content Placeholder 14"/>
          <p:cNvSpPr>
            <a:spLocks noGrp="1"/>
          </p:cNvSpPr>
          <p:nvPr>
            <p:ph sz="half" idx="1"/>
          </p:nvPr>
        </p:nvSpPr>
        <p:spPr>
          <a:xfrm>
            <a:off x="189781" y="1118840"/>
            <a:ext cx="8454489" cy="5058123"/>
          </a:xfrm>
        </p:spPr>
        <p:txBody>
          <a:bodyPr/>
          <a:lstStyle/>
          <a:p>
            <a:pPr marL="0" indent="0">
              <a:buNone/>
            </a:pPr>
            <a:r>
              <a:rPr dirty="0" smtClean="0"/>
              <a:t>¿Qué opción de Medicare NO está disponible para la MAYORÍA de las personas con ESRD?</a:t>
            </a:r>
          </a:p>
          <a:p>
            <a:pPr marL="514350" indent="-514350">
              <a:spcBef>
                <a:spcPts val="602"/>
              </a:spcBef>
              <a:buFont typeface="+mj-lt"/>
              <a:buAutoNum type="alphaLcPeriod"/>
            </a:pPr>
            <a:r>
              <a:rPr dirty="0" smtClean="0"/>
              <a:t>Planes de Medicamentos Recetados de Medicare</a:t>
            </a:r>
          </a:p>
          <a:p>
            <a:pPr marL="514350" indent="-514350">
              <a:spcBef>
                <a:spcPts val="602"/>
              </a:spcBef>
              <a:buFont typeface="+mj-lt"/>
              <a:buAutoNum type="alphaLcPeriod"/>
            </a:pPr>
            <a:r>
              <a:rPr dirty="0" smtClean="0"/>
              <a:t>Planes Medicare Advantage (MA)</a:t>
            </a:r>
            <a:endParaRPr lang="es-US" dirty="0"/>
          </a:p>
          <a:p>
            <a:pPr marL="514350" indent="-514350">
              <a:spcBef>
                <a:spcPts val="602"/>
              </a:spcBef>
              <a:buFont typeface="+mj-lt"/>
              <a:buAutoNum type="alphaLcPeriod"/>
            </a:pPr>
            <a:r>
              <a:rPr dirty="0" smtClean="0"/>
              <a:t>Medicare Parte A y Parte B</a:t>
            </a:r>
          </a:p>
          <a:p>
            <a:pPr marL="514350" indent="-514350">
              <a:spcBef>
                <a:spcPts val="602"/>
              </a:spcBef>
              <a:buFont typeface="+mj-lt"/>
              <a:buAutoNum type="alphaLcPeriod"/>
            </a:pPr>
            <a:r>
              <a:rPr dirty="0" smtClean="0"/>
              <a:t>Cobertura de empleador</a:t>
            </a:r>
          </a:p>
          <a:p>
            <a:pPr marL="0" indent="0">
              <a:buNone/>
            </a:pPr>
            <a:endParaRPr lang="es-US" dirty="0"/>
          </a:p>
        </p:txBody>
      </p:sp>
      <p:sp>
        <p:nvSpPr>
          <p:cNvPr id="9" name="Rounded Rectangle 8" descr="Indicador de respuesta correcta"/>
          <p:cNvSpPr/>
          <p:nvPr/>
        </p:nvSpPr>
        <p:spPr>
          <a:xfrm>
            <a:off x="224287" y="3178937"/>
            <a:ext cx="6233663" cy="63375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solidFill>
                <a:prstClr val="white"/>
              </a:solidFill>
            </a:endParaRPr>
          </a:p>
        </p:txBody>
      </p:sp>
      <p:sp>
        <p:nvSpPr>
          <p:cNvPr id="5" name="Date Placeholder 4"/>
          <p:cNvSpPr>
            <a:spLocks noGrp="1"/>
          </p:cNvSpPr>
          <p:nvPr>
            <p:ph type="dt" sz="half" idx="13"/>
          </p:nvPr>
        </p:nvSpPr>
        <p:spPr/>
        <p:txBody>
          <a:bodyPr/>
          <a:lstStyle/>
          <a:p>
            <a:r>
              <a:rPr dirty="0" smtClean="0"/>
              <a:t>Mayo de 2016</a:t>
            </a:r>
            <a:endParaRPr lang="es-US"/>
          </a:p>
        </p:txBody>
      </p:sp>
      <p:sp>
        <p:nvSpPr>
          <p:cNvPr id="6" name="Footer Placeholder 5"/>
          <p:cNvSpPr>
            <a:spLocks noGrp="1"/>
          </p:cNvSpPr>
          <p:nvPr>
            <p:ph type="ftr" sz="quarter" idx="11"/>
          </p:nvPr>
        </p:nvSpPr>
        <p:spPr/>
        <p:txBody>
          <a:bodyPr/>
          <a:lstStyle/>
          <a:p>
            <a:r>
              <a:rPr dirty="0" smtClean="0"/>
              <a:t>Medicare para personas con enfermedad renal en etapa final</a:t>
            </a:r>
            <a:endParaRPr lang="es-US"/>
          </a:p>
        </p:txBody>
      </p:sp>
      <p:sp>
        <p:nvSpPr>
          <p:cNvPr id="7" name="Slide Number Placeholder 6"/>
          <p:cNvSpPr>
            <a:spLocks noGrp="1"/>
          </p:cNvSpPr>
          <p:nvPr>
            <p:ph type="sldNum" sz="quarter" idx="12"/>
          </p:nvPr>
        </p:nvSpPr>
        <p:spPr/>
        <p:txBody>
          <a:bodyPr/>
          <a:lstStyle/>
          <a:p>
            <a:fld id="{D3B75908-2BC4-4CCC-BE4B-63652A0FD379}" type="slidenum">
              <a:rPr lang="en-US" smtClean="0"/>
              <a:pPr/>
              <a:t>37</a:t>
            </a:fld>
            <a:endParaRPr lang="es-US"/>
          </a:p>
        </p:txBody>
      </p:sp>
    </p:spTree>
    <p:extLst>
      <p:ext uri="{BB962C8B-B14F-4D97-AF65-F5344CB8AC3E}">
        <p14:creationId xmlns:p14="http://schemas.microsoft.com/office/powerpoint/2010/main" val="104602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180753"/>
            <a:ext cx="9144000" cy="648587"/>
          </a:xfrm>
        </p:spPr>
        <p:txBody>
          <a:bodyPr/>
          <a:lstStyle/>
          <a:p>
            <a:r>
              <a:t/>
            </a:r>
            <a:br/>
            <a:r>
              <a:rPr lang="en-US" sz="3400" dirty="0" smtClean="0"/>
              <a:t>Lección 5: Fuentes de </a:t>
            </a:r>
            <a:r>
              <a:t/>
            </a:r>
            <a:br/>
            <a:r>
              <a:rPr lang="en-US" sz="3400" dirty="0" smtClean="0"/>
              <a:t>información adicionales</a:t>
            </a:r>
            <a:r>
              <a:t/>
            </a:r>
            <a:br/>
            <a:endParaRPr lang="es-US" dirty="0"/>
          </a:p>
        </p:txBody>
      </p:sp>
      <p:sp>
        <p:nvSpPr>
          <p:cNvPr id="8" name="Content Placeholder 7"/>
          <p:cNvSpPr>
            <a:spLocks noGrp="1"/>
          </p:cNvSpPr>
          <p:nvPr>
            <p:ph idx="1"/>
          </p:nvPr>
        </p:nvSpPr>
        <p:spPr/>
        <p:txBody>
          <a:bodyPr/>
          <a:lstStyle/>
          <a:p>
            <a:r>
              <a:rPr dirty="0" smtClean="0"/>
              <a:t>Comparación de Centros de Diálisis</a:t>
            </a:r>
          </a:p>
          <a:p>
            <a:r>
              <a:rPr dirty="0" smtClean="0"/>
              <a:t>Redes ESRD </a:t>
            </a:r>
          </a:p>
          <a:p>
            <a:r>
              <a:rPr dirty="0" smtClean="0"/>
              <a:t>Fistula First Catheter Last</a:t>
            </a:r>
            <a:endParaRPr lang="es-US" dirty="0"/>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3B75908-2BC4-4CCC-BE4B-63652A0FD379}" type="slidenum">
              <a:rPr lang="en-US" smtClean="0"/>
              <a:pPr/>
              <a:t>38</a:t>
            </a:fld>
            <a:endParaRPr lang="es-US"/>
          </a:p>
        </p:txBody>
      </p:sp>
      <p:sp>
        <p:nvSpPr>
          <p:cNvPr id="2" name="Date Placeholder 1"/>
          <p:cNvSpPr>
            <a:spLocks noGrp="1"/>
          </p:cNvSpPr>
          <p:nvPr>
            <p:ph type="dt" sz="half" idx="2"/>
          </p:nvPr>
        </p:nvSpPr>
        <p:spPr/>
        <p:txBody>
          <a:bodyPr/>
          <a:lstStyle/>
          <a:p>
            <a:r>
              <a:rPr dirty="0" smtClean="0"/>
              <a:t>Mayo de 2016</a:t>
            </a:r>
            <a:endParaRPr lang="es-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dirty="0" smtClean="0"/>
              <a:t>Comparación de Centros de Diálisis con clasificación por estrellas</a:t>
            </a:r>
            <a:endParaRPr lang="es-US" dirty="0"/>
          </a:p>
        </p:txBody>
      </p:sp>
      <p:pic>
        <p:nvPicPr>
          <p:cNvPr id="4" name="Content Placeholder 3" descr="Captura de pantalla de la página de Comparación de Centros de Diálisis con clasificación por estrellas donde se muestran los resultados de una búsqueda de centros de diálisis"/>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685773" y="1091397"/>
            <a:ext cx="5821932" cy="5377248"/>
          </a:xfrm>
        </p:spPr>
      </p:pic>
      <p:sp>
        <p:nvSpPr>
          <p:cNvPr id="2" name="Oval 1" descr="Círculo rojo que indica la clasificación por estrellas general en la herramienta de Comparación de Centros de Diálisis" title="Círculo rojo que indica la clasificación por estrellas general en la herramienta de Comparación de Centros de Diálisis"/>
          <p:cNvSpPr/>
          <p:nvPr/>
        </p:nvSpPr>
        <p:spPr>
          <a:xfrm>
            <a:off x="1657350" y="4427621"/>
            <a:ext cx="1028700" cy="914400"/>
          </a:xfrm>
          <a:prstGeom prst="ellipse">
            <a:avLst/>
          </a:prstGeom>
          <a:noFill/>
          <a:ln w="41275" cap="flat" cmpd="sng" algn="ctr">
            <a:solidFill>
              <a:srgbClr val="FF0000"/>
            </a:solidFill>
            <a:prstDash val="soli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p>
        </p:txBody>
      </p:sp>
      <p:sp>
        <p:nvSpPr>
          <p:cNvPr id="3" name="Date Placeholder 2"/>
          <p:cNvSpPr>
            <a:spLocks noGrp="1"/>
          </p:cNvSpPr>
          <p:nvPr>
            <p:ph type="dt" sz="half" idx="10"/>
          </p:nvPr>
        </p:nvSpPr>
        <p:spPr/>
        <p:txBody>
          <a:bodyPr/>
          <a:lstStyle/>
          <a:p>
            <a:r>
              <a:rPr dirty="0" smtClean="0"/>
              <a:t>Mayo de 2016</a:t>
            </a:r>
            <a:endParaRPr lang="es-US"/>
          </a:p>
        </p:txBody>
      </p:sp>
      <p:sp>
        <p:nvSpPr>
          <p:cNvPr id="9" name="Footer Placeholder 8"/>
          <p:cNvSpPr>
            <a:spLocks noGrp="1"/>
          </p:cNvSpPr>
          <p:nvPr>
            <p:ph type="ftr" sz="quarter" idx="11"/>
          </p:nvPr>
        </p:nvSpPr>
        <p:spPr/>
        <p:txBody>
          <a:bodyPr/>
          <a:lstStyle/>
          <a:p>
            <a:r>
              <a:rPr dirty="0" smtClean="0"/>
              <a:t>Medicare para personas con enfermedad renal en etapa final</a:t>
            </a:r>
            <a:endParaRPr lang="es-US"/>
          </a:p>
        </p:txBody>
      </p:sp>
      <p:sp>
        <p:nvSpPr>
          <p:cNvPr id="10" name="Slide Number Placeholder 9"/>
          <p:cNvSpPr>
            <a:spLocks noGrp="1"/>
          </p:cNvSpPr>
          <p:nvPr>
            <p:ph type="sldNum" sz="quarter" idx="12"/>
          </p:nvPr>
        </p:nvSpPr>
        <p:spPr/>
        <p:txBody>
          <a:bodyPr/>
          <a:lstStyle/>
          <a:p>
            <a:fld id="{D60A6685-DBF6-4C41-A0CC-AA9EA7A85A20}" type="slidenum">
              <a:rPr lang="en-US" smtClean="0"/>
              <a:pPr/>
              <a:t>39</a:t>
            </a:fld>
            <a:endParaRPr lang="es-US"/>
          </a:p>
        </p:txBody>
      </p:sp>
    </p:spTree>
    <p:extLst>
      <p:ext uri="{BB962C8B-B14F-4D97-AF65-F5344CB8AC3E}">
        <p14:creationId xmlns:p14="http://schemas.microsoft.com/office/powerpoint/2010/main" val="262516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err="1" smtClean="0"/>
              <a:t>Información</a:t>
            </a:r>
            <a:r>
              <a:rPr lang="en-US" dirty="0" smtClean="0"/>
              <a:t> </a:t>
            </a:r>
            <a:r>
              <a:rPr lang="en-US" dirty="0" err="1" smtClean="0"/>
              <a:t>básica</a:t>
            </a:r>
            <a:r>
              <a:rPr lang="en-US" dirty="0" smtClean="0"/>
              <a:t> </a:t>
            </a:r>
            <a:r>
              <a:rPr dirty="0" err="1" smtClean="0"/>
              <a:t>sobre</a:t>
            </a:r>
            <a:r>
              <a:rPr dirty="0" smtClean="0"/>
              <a:t> </a:t>
            </a:r>
            <a:r>
              <a:rPr dirty="0" smtClean="0"/>
              <a:t>la ESRD</a:t>
            </a:r>
          </a:p>
        </p:txBody>
      </p:sp>
      <p:sp>
        <p:nvSpPr>
          <p:cNvPr id="342019" name="Rectangle 3"/>
          <p:cNvSpPr>
            <a:spLocks noGrp="1" noChangeArrowheads="1"/>
          </p:cNvSpPr>
          <p:nvPr>
            <p:ph idx="1"/>
          </p:nvPr>
        </p:nvSpPr>
        <p:spPr>
          <a:xfrm>
            <a:off x="374650" y="1202499"/>
            <a:ext cx="8515350" cy="4974464"/>
          </a:xfrm>
        </p:spPr>
        <p:txBody>
          <a:bodyPr/>
          <a:lstStyle/>
          <a:p>
            <a:r>
              <a:rPr dirty="0" smtClean="0"/>
              <a:t>La ESRD es una insuficiencia renal permanente.</a:t>
            </a:r>
          </a:p>
          <a:p>
            <a:pPr lvl="1"/>
            <a:r>
              <a:rPr dirty="0" smtClean="0"/>
              <a:t>Enfermedad renal crónica en etapa V</a:t>
            </a:r>
          </a:p>
          <a:p>
            <a:pPr lvl="2"/>
            <a:r>
              <a:rPr dirty="0" smtClean="0"/>
              <a:t>Requiere tratamiento de diálisis regular o </a:t>
            </a:r>
          </a:p>
          <a:p>
            <a:pPr lvl="2"/>
            <a:r>
              <a:rPr dirty="0" smtClean="0"/>
              <a:t>trasplante de riñón. </a:t>
            </a:r>
          </a:p>
          <a:p>
            <a:r>
              <a:rPr dirty="0" smtClean="0"/>
              <a:t>Usted puede ser elegible para recibir Medicare por ESRD.</a:t>
            </a:r>
          </a:p>
          <a:p>
            <a:pPr lvl="1"/>
            <a:r>
              <a:rPr dirty="0" smtClean="0"/>
              <a:t>La cobertura comenzó en 1973.</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5" name="Slide Number Placeholder 4"/>
          <p:cNvSpPr>
            <a:spLocks noGrp="1"/>
          </p:cNvSpPr>
          <p:nvPr>
            <p:ph type="sldNum" sz="quarter" idx="12"/>
          </p:nvPr>
        </p:nvSpPr>
        <p:spPr/>
        <p:txBody>
          <a:bodyPr/>
          <a:lstStyle/>
          <a:p>
            <a:fld id="{D60A6685-DBF6-4C41-A0CC-AA9EA7A85A20}" type="slidenum">
              <a:rPr lang="en-US" smtClean="0"/>
              <a:pPr/>
              <a:t>4</a:t>
            </a:fld>
            <a:endParaRPr lang="es-US"/>
          </a:p>
        </p:txBody>
      </p:sp>
    </p:spTree>
    <p:custDataLst>
      <p:tags r:id="rId1"/>
    </p:custData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9"/>
          <p:cNvSpPr>
            <a:spLocks noGrp="1"/>
          </p:cNvSpPr>
          <p:nvPr>
            <p:ph type="title"/>
          </p:nvPr>
        </p:nvSpPr>
        <p:spPr/>
        <p:txBody>
          <a:bodyPr/>
          <a:lstStyle/>
          <a:p>
            <a:r>
              <a:rPr dirty="0" smtClean="0"/>
              <a:t>    Redes ESRD</a:t>
            </a:r>
            <a:endParaRPr lang="es-US" dirty="0"/>
          </a:p>
        </p:txBody>
      </p:sp>
      <p:sp>
        <p:nvSpPr>
          <p:cNvPr id="407555" name="Rectangle 3"/>
          <p:cNvSpPr>
            <a:spLocks noGrp="1" noChangeArrowheads="1"/>
          </p:cNvSpPr>
          <p:nvPr>
            <p:ph idx="1"/>
          </p:nvPr>
        </p:nvSpPr>
        <p:spPr>
          <a:xfrm>
            <a:off x="374650" y="1106247"/>
            <a:ext cx="8323396" cy="5361930"/>
          </a:xfrm>
        </p:spPr>
        <p:txBody>
          <a:bodyPr/>
          <a:lstStyle/>
          <a:p>
            <a:r>
              <a:rPr sz="2800" dirty="0" smtClean="0"/>
              <a:t>Redes ESRD </a:t>
            </a:r>
          </a:p>
          <a:p>
            <a:pPr lvl="1"/>
            <a:r>
              <a:rPr sz="2400" dirty="0" smtClean="0"/>
              <a:t>Establecen normas relacionadas con la calidad y la pertinencia de la atención para pacientes con ESRD.</a:t>
            </a:r>
          </a:p>
          <a:p>
            <a:r>
              <a:rPr sz="2800" dirty="0" smtClean="0"/>
              <a:t>Comuníquese con una Red ESRD local para obtener información sobre: </a:t>
            </a:r>
          </a:p>
          <a:p>
            <a:pPr lvl="1"/>
            <a:r>
              <a:rPr sz="2400" dirty="0" smtClean="0"/>
              <a:t>Diálisis o trasplantes de riñón </a:t>
            </a:r>
          </a:p>
          <a:p>
            <a:pPr lvl="1"/>
            <a:r>
              <a:rPr sz="2400" dirty="0" smtClean="0"/>
              <a:t>Cómo obtener ayuda de otras agencias relacionadas con afecciones renales</a:t>
            </a:r>
          </a:p>
          <a:p>
            <a:pPr lvl="1"/>
            <a:r>
              <a:rPr sz="2400" dirty="0" smtClean="0"/>
              <a:t>Problemas con la calidad de la atención en su centro</a:t>
            </a:r>
          </a:p>
          <a:p>
            <a:pPr lvl="2"/>
            <a:r>
              <a:rPr sz="2400" dirty="0" smtClean="0"/>
              <a:t>Los pacientes ya no están obligados a empezar el proceso de queja en el centro. </a:t>
            </a:r>
          </a:p>
          <a:p>
            <a:pPr lvl="1"/>
            <a:r>
              <a:rPr sz="2400" dirty="0" smtClean="0"/>
              <a:t>Cómo localizar centros de diálisis y trasplante </a:t>
            </a:r>
            <a:endParaRPr lang="es-US" sz="2400" dirty="0"/>
          </a:p>
        </p:txBody>
      </p:sp>
      <p:pic>
        <p:nvPicPr>
          <p:cNvPr id="6" name="Picture 5" descr="Logotipo del ESRD National Coordinating Center" title="Logotipo del ESRD National Coordinating Center"/>
          <p:cNvPicPr>
            <a:picLocks noChangeAspect="1"/>
          </p:cNvPicPr>
          <p:nvPr/>
        </p:nvPicPr>
        <p:blipFill>
          <a:blip r:embed="rId4"/>
          <a:stretch>
            <a:fillRect/>
          </a:stretch>
        </p:blipFill>
        <p:spPr>
          <a:xfrm>
            <a:off x="7921592" y="1221750"/>
            <a:ext cx="1030454" cy="665889"/>
          </a:xfrm>
          <a:prstGeom prst="rect">
            <a:avLst/>
          </a:prstGeom>
        </p:spPr>
      </p:pic>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40</a:t>
            </a:fld>
            <a:endParaRPr lang="es-US"/>
          </a:p>
        </p:txBody>
      </p:sp>
    </p:spTree>
    <p:custDataLst>
      <p:tags r:id="rId1"/>
    </p:custData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Fistula First Catheter Last</a:t>
            </a:r>
            <a:endParaRPr lang="es-US" dirty="0"/>
          </a:p>
        </p:txBody>
      </p:sp>
      <p:sp>
        <p:nvSpPr>
          <p:cNvPr id="3" name="Content Placeholder 2"/>
          <p:cNvSpPr>
            <a:spLocks noGrp="1"/>
          </p:cNvSpPr>
          <p:nvPr>
            <p:ph idx="1"/>
          </p:nvPr>
        </p:nvSpPr>
        <p:spPr>
          <a:xfrm>
            <a:off x="628650" y="1202499"/>
            <a:ext cx="7886700" cy="5368422"/>
          </a:xfrm>
        </p:spPr>
        <p:txBody>
          <a:bodyPr/>
          <a:lstStyle/>
          <a:p>
            <a:r>
              <a:rPr sz="2800" dirty="0" smtClean="0"/>
              <a:t>Iniciativa Nacional para la Mejora del Acceso Vascular</a:t>
            </a:r>
          </a:p>
          <a:p>
            <a:pPr lvl="1"/>
            <a:r>
              <a:rPr sz="2400" dirty="0" smtClean="0"/>
              <a:t>Para aumentar el uso de fístulas en la hemodiálisis</a:t>
            </a:r>
          </a:p>
          <a:p>
            <a:pPr lvl="1"/>
            <a:r>
              <a:rPr sz="2400" dirty="0" smtClean="0"/>
              <a:t>Mejores resultados</a:t>
            </a:r>
          </a:p>
          <a:p>
            <a:r>
              <a:rPr sz="2800" dirty="0" smtClean="0"/>
              <a:t>Una fístula es una conexión quirúrgica que une a una vena y una arteria en el antebrazo.</a:t>
            </a:r>
          </a:p>
          <a:p>
            <a:pPr lvl="1"/>
            <a:r>
              <a:rPr sz="2400" dirty="0" smtClean="0"/>
              <a:t>Brinda acceso para realizar diálisis.</a:t>
            </a:r>
            <a:endParaRPr lang="es-US" sz="2400" dirty="0"/>
          </a:p>
        </p:txBody>
      </p:sp>
      <p:pic>
        <p:nvPicPr>
          <p:cNvPr id="7" name="Picture 9" descr="Logotipo de Fistula First">
            <a:hlinkClick r:id="rId3" tooltip="Fistula First"/>
          </p:cNvPr>
          <p:cNvPicPr>
            <a:picLocks noChangeAspect="1" noChangeArrowheads="1"/>
          </p:cNvPicPr>
          <p:nvPr/>
        </p:nvPicPr>
        <p:blipFill>
          <a:blip r:embed="rId4" cstate="print"/>
          <a:srcRect/>
          <a:stretch>
            <a:fillRect/>
          </a:stretch>
        </p:blipFill>
        <p:spPr bwMode="auto">
          <a:xfrm>
            <a:off x="3467329" y="4834555"/>
            <a:ext cx="2209342" cy="1342408"/>
          </a:xfrm>
          <a:prstGeom prst="rect">
            <a:avLst/>
          </a:prstGeom>
          <a:noFill/>
          <a:ln w="9525">
            <a:noFill/>
            <a:miter lim="800000"/>
            <a:headEnd/>
            <a:tailEnd/>
          </a:ln>
        </p:spPr>
      </p:pic>
      <p:pic>
        <p:nvPicPr>
          <p:cNvPr id="8" name="Picture 7" descr="Dibujo de una fístula arteriovenosa ubicada en la parte inferior del antebrazo Las flechas muestran en qué dirección fluye la sangre. Durante la hemodiálisis, se usan dos agujas. Una introduce la sangre en la máquina de diálisis y la otra devuelve la sangre al cuerpo. "/>
          <p:cNvPicPr>
            <a:picLocks noChangeAspect="1" noChangeArrowheads="1"/>
          </p:cNvPicPr>
          <p:nvPr/>
        </p:nvPicPr>
        <p:blipFill>
          <a:blip r:embed="rId5" cstate="print"/>
          <a:srcRect/>
          <a:stretch>
            <a:fillRect/>
          </a:stretch>
        </p:blipFill>
        <p:spPr bwMode="auto">
          <a:xfrm>
            <a:off x="6115049" y="4227631"/>
            <a:ext cx="2394811" cy="2128720"/>
          </a:xfrm>
          <a:prstGeom prst="rect">
            <a:avLst/>
          </a:prstGeom>
          <a:noFill/>
          <a:ln w="9525">
            <a:noFill/>
            <a:miter lim="800000"/>
            <a:headEnd/>
            <a:tailEnd/>
          </a:ln>
          <a:effectLst>
            <a:outerShdw dist="139700" dir="2700000" algn="tl" rotWithShape="0">
              <a:srgbClr val="333333">
                <a:alpha val="64999"/>
              </a:srgbClr>
            </a:outerShdw>
          </a:effectLst>
        </p:spPr>
      </p:pic>
      <p:sp>
        <p:nvSpPr>
          <p:cNvPr id="9" name="Date Placeholder 8"/>
          <p:cNvSpPr>
            <a:spLocks noGrp="1"/>
          </p:cNvSpPr>
          <p:nvPr>
            <p:ph type="dt" sz="half" idx="10"/>
          </p:nvPr>
        </p:nvSpPr>
        <p:spPr/>
        <p:txBody>
          <a:bodyPr/>
          <a:lstStyle/>
          <a:p>
            <a:r>
              <a:rPr dirty="0" smtClean="0"/>
              <a:t>Mayo de 2016</a:t>
            </a:r>
            <a:endParaRPr lang="es-US"/>
          </a:p>
        </p:txBody>
      </p:sp>
      <p:sp>
        <p:nvSpPr>
          <p:cNvPr id="10" name="Footer Placeholder 9"/>
          <p:cNvSpPr>
            <a:spLocks noGrp="1"/>
          </p:cNvSpPr>
          <p:nvPr>
            <p:ph type="ftr" sz="quarter" idx="11"/>
          </p:nvPr>
        </p:nvSpPr>
        <p:spPr/>
        <p:txBody>
          <a:bodyPr/>
          <a:lstStyle/>
          <a:p>
            <a:r>
              <a:rPr dirty="0" smtClean="0"/>
              <a:t>Medicare para personas con enfermedad renal en etapa final</a:t>
            </a:r>
            <a:endParaRPr lang="es-US"/>
          </a:p>
        </p:txBody>
      </p:sp>
      <p:sp>
        <p:nvSpPr>
          <p:cNvPr id="11" name="Slide Number Placeholder 10"/>
          <p:cNvSpPr>
            <a:spLocks noGrp="1"/>
          </p:cNvSpPr>
          <p:nvPr>
            <p:ph type="sldNum" sz="quarter" idx="12"/>
          </p:nvPr>
        </p:nvSpPr>
        <p:spPr/>
        <p:txBody>
          <a:bodyPr/>
          <a:lstStyle/>
          <a:p>
            <a:fld id="{D60A6685-DBF6-4C41-A0CC-AA9EA7A85A20}" type="slidenum">
              <a:rPr lang="en-US" smtClean="0"/>
              <a:pPr/>
              <a:t>41</a:t>
            </a:fld>
            <a:endParaRPr lang="es-US"/>
          </a:p>
        </p:txBody>
      </p:sp>
    </p:spTree>
    <p:extLst>
      <p:ext uri="{BB962C8B-B14F-4D97-AF65-F5344CB8AC3E}">
        <p14:creationId xmlns:p14="http://schemas.microsoft.com/office/powerpoint/2010/main" val="38223100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dirty="0" smtClean="0"/>
              <a:t>Puntos clave para recordar</a:t>
            </a:r>
            <a:endParaRPr lang="es-US" dirty="0"/>
          </a:p>
        </p:txBody>
      </p:sp>
      <p:sp>
        <p:nvSpPr>
          <p:cNvPr id="8" name="Content Placeholder 7"/>
          <p:cNvSpPr>
            <a:spLocks noGrp="1"/>
          </p:cNvSpPr>
          <p:nvPr>
            <p:ph idx="1"/>
          </p:nvPr>
        </p:nvSpPr>
        <p:spPr>
          <a:xfrm>
            <a:off x="449179" y="1202499"/>
            <a:ext cx="8390021" cy="5153852"/>
          </a:xfrm>
        </p:spPr>
        <p:txBody>
          <a:bodyPr/>
          <a:lstStyle/>
          <a:p>
            <a:r>
              <a:rPr lang="en-US" sz="2000" dirty="0" smtClean="0"/>
              <a:t>Usted es elegible para Medicare Parte A, con los créditos laborales y los documentos médicos necesarios, sin importar su edad, si sus riñones ya no funcionan y se realiza tratamiento de diálisis regular, o si recibió un trasplante de riñón.</a:t>
            </a:r>
          </a:p>
          <a:p>
            <a:r>
              <a:rPr lang="en-US" sz="2000" dirty="0" smtClean="0"/>
              <a:t>Medicare Original es normalmente la única opción para la mayoría de las personas con ESRD. Si cuenta con la Parte A, B y D, tendrá la cobertura más integral. </a:t>
            </a:r>
          </a:p>
          <a:p>
            <a:r>
              <a:rPr lang="en-US" sz="2000" dirty="0" smtClean="0"/>
              <a:t>Hay un período durante el que su plan de salud grupal será el pagador principal de sus facturas de atención médica, y Medicare el secundario. </a:t>
            </a:r>
          </a:p>
          <a:p>
            <a:r>
              <a:rPr lang="en-US" sz="2000" dirty="0" smtClean="0"/>
              <a:t>El tratamiento con medicamentos inmunosupresores sólo está cubierto por Medicare Parte B si usted tenía derecho a la Parte A al momento del trasplante de riñón.</a:t>
            </a:r>
          </a:p>
          <a:p>
            <a:r>
              <a:rPr lang="en-US" sz="2000" dirty="0" smtClean="0"/>
              <a:t>Las Redes ESRD se ocupan de problemas relacionados con la calidad de la atención.</a:t>
            </a:r>
            <a:endParaRPr lang="es-US" sz="2000" dirty="0"/>
          </a:p>
        </p:txBody>
      </p:sp>
      <p:sp>
        <p:nvSpPr>
          <p:cNvPr id="6" name="Date Placeholder 5"/>
          <p:cNvSpPr>
            <a:spLocks noGrp="1"/>
          </p:cNvSpPr>
          <p:nvPr>
            <p:ph type="dt" sz="half" idx="10"/>
          </p:nvPr>
        </p:nvSpPr>
        <p:spPr/>
        <p:txBody>
          <a:bodyPr/>
          <a:lstStyle/>
          <a:p>
            <a:r>
              <a:rPr dirty="0" smtClean="0"/>
              <a:t>Mayo de 2016</a:t>
            </a:r>
            <a:endParaRPr lang="es-US"/>
          </a:p>
        </p:txBody>
      </p:sp>
      <p:sp>
        <p:nvSpPr>
          <p:cNvPr id="7" name="Footer Placeholder 6"/>
          <p:cNvSpPr>
            <a:spLocks noGrp="1"/>
          </p:cNvSpPr>
          <p:nvPr>
            <p:ph type="ftr" sz="quarter" idx="11"/>
          </p:nvPr>
        </p:nvSpPr>
        <p:spPr/>
        <p:txBody>
          <a:bodyPr/>
          <a:lstStyle/>
          <a:p>
            <a:r>
              <a:rPr dirty="0" smtClean="0"/>
              <a:t>Medicare para personas con enfermedad renal en etapa final</a:t>
            </a:r>
            <a:endParaRPr lang="es-US"/>
          </a:p>
        </p:txBody>
      </p:sp>
      <p:sp>
        <p:nvSpPr>
          <p:cNvPr id="9" name="Slide Number Placeholder 8"/>
          <p:cNvSpPr>
            <a:spLocks noGrp="1"/>
          </p:cNvSpPr>
          <p:nvPr>
            <p:ph type="sldNum" sz="quarter" idx="12"/>
          </p:nvPr>
        </p:nvSpPr>
        <p:spPr/>
        <p:txBody>
          <a:bodyPr/>
          <a:lstStyle/>
          <a:p>
            <a:fld id="{D60A6685-DBF6-4C41-A0CC-AA9EA7A85A20}" type="slidenum">
              <a:rPr lang="en-US" smtClean="0"/>
              <a:pPr/>
              <a:t>42</a:t>
            </a:fld>
            <a:endParaRPr lang="es-US"/>
          </a:p>
        </p:txBody>
      </p:sp>
    </p:spTree>
    <p:extLst>
      <p:ext uri="{BB962C8B-B14F-4D97-AF65-F5344CB8AC3E}">
        <p14:creationId xmlns:p14="http://schemas.microsoft.com/office/powerpoint/2010/main" val="3458766478"/>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dirty="0" smtClean="0"/>
              <a:t>Guía de recursos relacionados con la ESRD</a:t>
            </a:r>
          </a:p>
        </p:txBody>
      </p:sp>
      <p:graphicFrame>
        <p:nvGraphicFramePr>
          <p:cNvPr id="10" name="Content Placeholder 5" descr="Medicare.gov Medicare.gov/people-like-me/esrd/dialysis-information.html incluye Comparación de Centros de Diálisis y la cobertura de suministros y servicios de diálisis.&#10;Centros de Servicios &#10;de Medicare y Medicaid (CMS)&#10;1-800-MEDICARE&#10;(1-800-633-4227)&#10;(TTY 1-877-486-2048)&#10;Administración del Seguro Social&#10;1-800-772-1213&#10;(TTY 1-800-325-778)&#10;PPS para ESRD en Medicare Learning Network:&#10;http://www.cms.gov/Outreach-and-Education/Medicare-Learning-Network-MLN/MLNProducts/Downloads/End-Stage_Renal_Disease_Prospective_Payment_System_ICN905143.pdf&#10;Programas Estatales de Asistencia con el Seguro Médico (SHIP)*&#10;Red ESRD&#10;National Kidney Foundation&#10;http://www.kidney.org/&#10;American Kidney Fund&#10;http://www.akfinc.org/&#10;United Network for Organ Sharing&#10;http://www.unos.org/&#10;*Para números de teléfono llame al CMS&#10;1-800-MEDICARE (1-800-633-4227)&#10;1-877-486-2048 para usuarios de TTY&#10;Formulario de Evidencia Médica &#10;(CMS 2728) http://www.cms.gov/Medicare/CMS-Forms/CMS-Forms/downloads/ cms2728.pdf&#10;Publicaciones de Medicare.gov:&#10;Medicare ayuda a cubrir la educación sobre la enfermedad renal, producto de CMS n.º 11456&#10;Medicare y servicios educativos sobre la enfermedad renal, producto de CMS n.º 11454&#10;Cobertura de Medicare de beneficios de diálisis y trasplante de riñón: Cómo empezar, producto de CMS n.º 11360&#10;Cobertura de Medicare de servicios de diálisis renal y trasplante de riñón, producto de CMS n.º 10128 &#10;Medicare para niños con enfermedad renal en etapa final, producto de CMS n.º 11392&#10;Para acceder a estos productos:&#10;Vea y solicite copias individuales en &#10;www.medicare.gov.        &#10;Solicite varias copias (solo socios)&#10;en productordering.cms.hhs.gov. Debe registrar a su organización.&#10;"/>
          <p:cNvGraphicFramePr>
            <a:graphicFrameLocks/>
          </p:cNvGraphicFramePr>
          <p:nvPr>
            <p:extLst>
              <p:ext uri="{D42A27DB-BD31-4B8C-83A1-F6EECF244321}">
                <p14:modId xmlns:p14="http://schemas.microsoft.com/office/powerpoint/2010/main" val="972472292"/>
              </p:ext>
            </p:extLst>
          </p:nvPr>
        </p:nvGraphicFramePr>
        <p:xfrm>
          <a:off x="259081" y="1203157"/>
          <a:ext cx="8420099" cy="5153193"/>
        </p:xfrm>
        <a:graphic>
          <a:graphicData uri="http://schemas.openxmlformats.org/drawingml/2006/table">
            <a:tbl>
              <a:tblPr firstRow="1" bandRow="1">
                <a:effectLst>
                  <a:outerShdw blurRad="50800" dist="76200" dir="2700000" algn="tl" rotWithShape="0">
                    <a:schemeClr val="bg1">
                      <a:alpha val="40000"/>
                    </a:schemeClr>
                  </a:outerShdw>
                </a:effectLst>
                <a:tableStyleId>{5C22544A-7EE6-4342-B048-85BDC9FD1C3A}</a:tableStyleId>
              </a:tblPr>
              <a:tblGrid>
                <a:gridCol w="2395373"/>
                <a:gridCol w="2758308"/>
                <a:gridCol w="3266418"/>
              </a:tblGrid>
              <a:tr h="376814">
                <a:tc>
                  <a:txBody>
                    <a:bodyPr/>
                    <a:lstStyle/>
                    <a:p>
                      <a:pPr algn="r"/>
                      <a:r>
                        <a:rPr lang="en-US" sz="1400" b="1" dirty="0" smtClean="0">
                          <a:solidFill>
                            <a:schemeClr val="tx1"/>
                          </a:solidFill>
                        </a:rPr>
                        <a:t>Recursos</a:t>
                      </a:r>
                      <a:endParaRPr lang="es-US" sz="1400" b="1" dirty="0">
                        <a:solidFill>
                          <a:schemeClr val="tx1"/>
                        </a:solidFill>
                      </a:endParaRPr>
                    </a:p>
                  </a:txBody>
                  <a:tcPr marL="61722" marR="61722" marT="34290" marB="34290">
                    <a:lnL w="12700" cap="flat" cmpd="sng" algn="ctr">
                      <a:solidFill>
                        <a:schemeClr val="tx1"/>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r>
                        <a:rPr lang="en-US" sz="1400" b="1" dirty="0" smtClean="0">
                          <a:solidFill>
                            <a:schemeClr val="tx2">
                              <a:lumMod val="20000"/>
                              <a:lumOff val="80000"/>
                            </a:schemeClr>
                          </a:solidFill>
                        </a:rPr>
                        <a:t>Recursos</a:t>
                      </a:r>
                      <a:endParaRPr lang="es-US" sz="1400" b="1" dirty="0">
                        <a:solidFill>
                          <a:schemeClr val="tx2">
                            <a:lumMod val="20000"/>
                            <a:lumOff val="80000"/>
                          </a:schemeClr>
                        </a:solidFill>
                      </a:endParaRPr>
                    </a:p>
                  </a:txBody>
                  <a:tcPr marL="61722" marR="61722" marT="34290" marB="34290">
                    <a:lnL w="12700" cap="flat" cmpd="sng" algn="ctr">
                      <a:solidFill>
                        <a:schemeClr val="tx2">
                          <a:lumMod val="20000"/>
                          <a:lumOff val="8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r>
                        <a:rPr lang="en-US" sz="1400" b="1" dirty="0" smtClean="0">
                          <a:solidFill>
                            <a:schemeClr val="tx1"/>
                          </a:solidFill>
                        </a:rPr>
                        <a:t>Productos Medicare</a:t>
                      </a:r>
                      <a:endParaRPr lang="es-US" sz="1400" b="1" dirty="0">
                        <a:solidFill>
                          <a:schemeClr val="tx1"/>
                        </a:solidFill>
                      </a:endParaRPr>
                    </a:p>
                  </a:txBody>
                  <a:tcPr marL="61722" marR="61722"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r>
              <a:tr h="4776379">
                <a:tc>
                  <a:txBody>
                    <a:bodyPr/>
                    <a:lstStyle/>
                    <a:p>
                      <a:pPr marL="0" algn="l" defTabSz="914400" rtl="0" eaLnBrk="1" latinLnBrk="0" hangingPunct="1">
                        <a:buNone/>
                      </a:pPr>
                      <a:r>
                        <a:rPr lang="en-US" sz="1000" b="1" kern="1200" baseline="0" dirty="0" smtClean="0">
                          <a:solidFill>
                            <a:schemeClr val="dk1"/>
                          </a:solidFill>
                          <a:latin typeface="+mn-lt"/>
                        </a:rPr>
                        <a:t>Medicare.gov</a:t>
                      </a:r>
                    </a:p>
                    <a:p>
                      <a:pPr marL="0" lvl="0" algn="l" defTabSz="914400" rtl="0" eaLnBrk="1" latinLnBrk="0" hangingPunct="1">
                        <a:buNone/>
                      </a:pPr>
                      <a:r>
                        <a:rPr lang="en-US" sz="1000" b="0" kern="1200" baseline="0" dirty="0" smtClean="0">
                          <a:solidFill>
                            <a:schemeClr val="dk1"/>
                          </a:solidFill>
                          <a:latin typeface="+mn-lt"/>
                          <a:hlinkClick r:id="rId3"/>
                        </a:rPr>
                        <a:t>Medicare.gov/people-like-me/esrd/dialysis-information.html</a:t>
                      </a:r>
                      <a:endParaRPr lang="es-US" sz="1000" b="0" kern="1200" baseline="0" dirty="0" smtClean="0">
                        <a:solidFill>
                          <a:schemeClr val="dk1"/>
                        </a:solidFill>
                        <a:latin typeface="+mn-lt"/>
                        <a:ea typeface="+mn-ea"/>
                        <a:cs typeface="+mn-cs"/>
                      </a:endParaRPr>
                    </a:p>
                    <a:p>
                      <a:pPr marL="0" lvl="0" algn="l" defTabSz="914400" rtl="0" eaLnBrk="1" latinLnBrk="0" hangingPunct="1">
                        <a:buNone/>
                      </a:pPr>
                      <a:endParaRPr lang="es-US" sz="1000" b="1" kern="1200" baseline="0" dirty="0" smtClean="0">
                        <a:solidFill>
                          <a:schemeClr val="dk1"/>
                        </a:solidFill>
                        <a:latin typeface="+mn-lt"/>
                        <a:ea typeface="+mn-ea"/>
                        <a:cs typeface="+mn-cs"/>
                      </a:endParaRPr>
                    </a:p>
                    <a:p>
                      <a:pPr marL="0" algn="l" defTabSz="914400" rtl="0" eaLnBrk="1" latinLnBrk="0" hangingPunct="1">
                        <a:buNone/>
                      </a:pPr>
                      <a:r>
                        <a:rPr lang="en-US" sz="1000" b="1" kern="1200" baseline="0" dirty="0" smtClean="0">
                          <a:solidFill>
                            <a:schemeClr val="dk1"/>
                          </a:solidFill>
                          <a:latin typeface="+mn-lt"/>
                        </a:rPr>
                        <a:t>Centro de atención telefónica de Medicare</a:t>
                      </a:r>
                    </a:p>
                    <a:p>
                      <a:pPr marL="0" algn="l" defTabSz="914400" rtl="0" eaLnBrk="1" latinLnBrk="0" hangingPunct="1">
                        <a:buNone/>
                      </a:pPr>
                      <a:r>
                        <a:rPr lang="en-US" sz="1000" b="0" kern="1200" baseline="0" dirty="0" smtClean="0">
                          <a:solidFill>
                            <a:schemeClr val="dk1"/>
                          </a:solidFill>
                          <a:latin typeface="+mn-lt"/>
                        </a:rPr>
                        <a:t>1-800-MEDICARE</a:t>
                      </a:r>
                    </a:p>
                    <a:p>
                      <a:pPr marL="0" algn="l" defTabSz="914400" rtl="0" eaLnBrk="1" latinLnBrk="0" hangingPunct="1">
                        <a:buNone/>
                      </a:pPr>
                      <a:r>
                        <a:rPr lang="en-US" sz="1000" b="0" kern="1200" baseline="0" dirty="0" smtClean="0">
                          <a:solidFill>
                            <a:schemeClr val="dk1"/>
                          </a:solidFill>
                          <a:latin typeface="+mn-lt"/>
                        </a:rPr>
                        <a:t>(1-800-633-4227)</a:t>
                      </a:r>
                    </a:p>
                    <a:p>
                      <a:pPr marL="0" algn="l" defTabSz="914400" rtl="0" eaLnBrk="1" latinLnBrk="0" hangingPunct="1">
                        <a:buNone/>
                      </a:pPr>
                      <a:r>
                        <a:rPr lang="en-US" sz="1000" b="0" kern="1200" baseline="0" dirty="0" smtClean="0">
                          <a:solidFill>
                            <a:schemeClr val="dk1"/>
                          </a:solidFill>
                          <a:latin typeface="+mn-lt"/>
                        </a:rPr>
                        <a:t>(TTY 1-877-486-2048)</a:t>
                      </a:r>
                    </a:p>
                    <a:p>
                      <a:pPr marL="0" algn="l" defTabSz="914400" rtl="0" eaLnBrk="1" latinLnBrk="0" hangingPunct="1">
                        <a:buNone/>
                      </a:pPr>
                      <a:endParaRPr lang="es-US" sz="1000" b="1" kern="1200" baseline="0" dirty="0" smtClean="0">
                        <a:solidFill>
                          <a:schemeClr val="dk1"/>
                        </a:solidFill>
                        <a:latin typeface="+mn-lt"/>
                        <a:ea typeface="+mn-ea"/>
                        <a:cs typeface="+mn-cs"/>
                      </a:endParaRPr>
                    </a:p>
                    <a:p>
                      <a:pPr marL="0" algn="l" defTabSz="914400" rtl="0" eaLnBrk="1" latinLnBrk="0" hangingPunct="1">
                        <a:buNone/>
                      </a:pPr>
                      <a:r>
                        <a:rPr lang="en-US" sz="1000" b="1" kern="1200" baseline="0" dirty="0" smtClean="0">
                          <a:solidFill>
                            <a:schemeClr val="dk1"/>
                          </a:solidFill>
                          <a:latin typeface="+mn-lt"/>
                        </a:rPr>
                        <a:t>Seguro Social </a:t>
                      </a:r>
                    </a:p>
                    <a:p>
                      <a:pPr marL="0" algn="l" defTabSz="914400" rtl="0" eaLnBrk="1" latinLnBrk="0" hangingPunct="1">
                        <a:buNone/>
                      </a:pPr>
                      <a:r>
                        <a:rPr lang="en-US" sz="1000" b="0" kern="1200" baseline="0" dirty="0" smtClean="0">
                          <a:solidFill>
                            <a:schemeClr val="dk1"/>
                          </a:solidFill>
                          <a:latin typeface="+mn-lt"/>
                        </a:rPr>
                        <a:t>1-800-772-1213</a:t>
                      </a:r>
                    </a:p>
                    <a:p>
                      <a:pPr marL="0" algn="l" defTabSz="914400" rtl="0" eaLnBrk="1" latinLnBrk="0" hangingPunct="1">
                        <a:buNone/>
                      </a:pPr>
                      <a:r>
                        <a:rPr lang="en-US" sz="1000" b="0" kern="1200" baseline="0" dirty="0" smtClean="0">
                          <a:solidFill>
                            <a:schemeClr val="dk1"/>
                          </a:solidFill>
                          <a:latin typeface="+mn-lt"/>
                        </a:rPr>
                        <a:t>(TTY 1-800-325-0778)</a:t>
                      </a:r>
                    </a:p>
                    <a:p>
                      <a:pPr marL="0" algn="l" defTabSz="914400" rtl="0" eaLnBrk="1" latinLnBrk="0" hangingPunct="1">
                        <a:buNone/>
                      </a:pPr>
                      <a:r>
                        <a:rPr lang="en-US" sz="1000" b="0" u="sng" kern="1200" baseline="0" dirty="0" smtClean="0">
                          <a:solidFill>
                            <a:schemeClr val="dk1"/>
                          </a:solidFill>
                          <a:latin typeface="+mn-lt"/>
                        </a:rPr>
                        <a:t>SSA.gov</a:t>
                      </a:r>
                    </a:p>
                    <a:p>
                      <a:pPr marL="0" algn="l" defTabSz="914400" rtl="0" eaLnBrk="1" latinLnBrk="0" hangingPunct="1">
                        <a:buNone/>
                      </a:pPr>
                      <a:endParaRPr lang="es-US" sz="1000" b="1" kern="1200" baseline="0" dirty="0" smtClean="0">
                        <a:solidFill>
                          <a:schemeClr val="dk1"/>
                        </a:solidFill>
                        <a:latin typeface="+mn-lt"/>
                        <a:ea typeface="+mn-ea"/>
                        <a:cs typeface="+mn-cs"/>
                      </a:endParaRPr>
                    </a:p>
                    <a:p>
                      <a:pPr marL="0" algn="l" defTabSz="914400" rtl="0" eaLnBrk="1" latinLnBrk="0" hangingPunct="1">
                        <a:buNone/>
                      </a:pPr>
                      <a:r>
                        <a:rPr lang="en-US" sz="1000" b="1" kern="1200" baseline="0" dirty="0" smtClean="0">
                          <a:solidFill>
                            <a:schemeClr val="dk1"/>
                          </a:solidFill>
                          <a:latin typeface="+mn-lt"/>
                        </a:rPr>
                        <a:t>PPS para ESRD en Medicare Learning Network:</a:t>
                      </a:r>
                    </a:p>
                    <a:p>
                      <a:pPr marL="0" lvl="0" algn="l" defTabSz="914400" rtl="0" eaLnBrk="1" latinLnBrk="0" hangingPunct="1">
                        <a:buNone/>
                      </a:pPr>
                      <a:r>
                        <a:rPr lang="en-US" sz="1000" b="0" u="sng" kern="1200" baseline="0" dirty="0" smtClean="0">
                          <a:solidFill>
                            <a:schemeClr val="dk1"/>
                          </a:solidFill>
                          <a:latin typeface="+mn-lt"/>
                        </a:rPr>
                        <a:t>CMS.gov/Outreach-and-Education/Medicare-Learning-Network-MLN/MLNProducts/downloads/End-Stage_Renal_Disease_ Prospective_Payment_System_ICN905143.pdf</a:t>
                      </a:r>
                    </a:p>
                  </a:txBody>
                  <a:tcPr marL="61722" marR="61722"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a:buNone/>
                      </a:pPr>
                      <a:r>
                        <a:rPr lang="en-US" sz="1000" b="1" dirty="0" smtClean="0"/>
                        <a:t>Programas Estatales de Asistencia con el Seguro Médico (SHIP)</a:t>
                      </a:r>
                    </a:p>
                    <a:p>
                      <a:pPr>
                        <a:buNone/>
                      </a:pPr>
                      <a:r>
                        <a:rPr lang="en-US" sz="1000" dirty="0" smtClean="0"/>
                        <a:t>Para números de teléfono llame al 1-800-MEDICARE (1-800-633-4227)</a:t>
                      </a:r>
                    </a:p>
                    <a:p>
                      <a:pPr>
                        <a:buNone/>
                      </a:pPr>
                      <a:r>
                        <a:rPr lang="en-US" sz="1000" dirty="0" smtClean="0"/>
                        <a:t>1-877-486-2048 (TTY)</a:t>
                      </a:r>
                    </a:p>
                    <a:p>
                      <a:pPr>
                        <a:buNone/>
                      </a:pPr>
                      <a:endParaRPr lang="es-US" sz="1000" dirty="0" smtClean="0"/>
                    </a:p>
                    <a:p>
                      <a:pPr marL="0" algn="l" defTabSz="914400" rtl="0" eaLnBrk="1" latinLnBrk="0" hangingPunct="1">
                        <a:buNone/>
                      </a:pPr>
                      <a:r>
                        <a:rPr lang="en-US" sz="1000" b="1" dirty="0" smtClean="0"/>
                        <a:t>ESRD National Coordinating Center </a:t>
                      </a:r>
                    </a:p>
                    <a:p>
                      <a:pPr marL="0" algn="l" defTabSz="914400" rtl="0" eaLnBrk="1" latinLnBrk="0" hangingPunct="1">
                        <a:buNone/>
                      </a:pPr>
                      <a:r>
                        <a:rPr lang="en-US" sz="1000" b="0" dirty="0" smtClean="0">
                          <a:hlinkClick r:id="rId4"/>
                        </a:rPr>
                        <a:t>esrdncc.org/</a:t>
                      </a:r>
                      <a:r>
                        <a:t> </a:t>
                      </a:r>
                    </a:p>
                    <a:p>
                      <a:pPr marL="0" algn="l" defTabSz="914400" rtl="0" eaLnBrk="1" latinLnBrk="0" hangingPunct="1">
                        <a:buNone/>
                      </a:pPr>
                      <a:endParaRPr lang="es-US" sz="1000" b="0" dirty="0" smtClean="0"/>
                    </a:p>
                    <a:p>
                      <a:pPr marL="171450" lvl="0" indent="-171450" algn="l" defTabSz="914400" rtl="0" eaLnBrk="1" latinLnBrk="0" hangingPunct="1">
                        <a:buFont typeface="Arial" panose="020B0604020202020204" pitchFamily="34" charset="0"/>
                        <a:buChar char="•"/>
                      </a:pPr>
                      <a:r>
                        <a:rPr lang="en-US" sz="1000" b="1" dirty="0" smtClean="0"/>
                        <a:t>Información de contacto de Redes ESRD </a:t>
                      </a:r>
                      <a:r>
                        <a:rPr lang="en-US" sz="1000" b="0" u="sng" kern="1200" dirty="0" smtClean="0">
                          <a:solidFill>
                            <a:schemeClr val="dk1"/>
                          </a:solidFill>
                          <a:latin typeface="+mn-lt"/>
                          <a:hlinkClick r:id="rId5"/>
                        </a:rPr>
                        <a:t>esrdncc.org/professionals/all-esrd-networks/</a:t>
                      </a:r>
                      <a:r>
                        <a:t> </a:t>
                      </a:r>
                    </a:p>
                    <a:p>
                      <a:pPr marL="171450" lvl="0" indent="-171450" algn="l" defTabSz="914400" rtl="0" eaLnBrk="1" latinLnBrk="0" hangingPunct="1">
                        <a:buFont typeface="Arial" panose="020B0604020202020204" pitchFamily="34" charset="0"/>
                        <a:buChar char="•"/>
                      </a:pPr>
                      <a:endParaRPr lang="es-US" sz="1000" b="0" u="sng" kern="1200" dirty="0" smtClean="0">
                        <a:solidFill>
                          <a:schemeClr val="dk1"/>
                        </a:solidFill>
                        <a:latin typeface="+mn-lt"/>
                        <a:ea typeface="+mn-ea"/>
                        <a:cs typeface="+mn-cs"/>
                      </a:endParaRPr>
                    </a:p>
                    <a:p>
                      <a:pPr marL="171450" lvl="0" indent="-171450" algn="l" defTabSz="914400" rtl="0" eaLnBrk="1" latinLnBrk="0" hangingPunct="1">
                        <a:buFont typeface="Arial" panose="020B0604020202020204" pitchFamily="34" charset="0"/>
                        <a:buChar char="•"/>
                      </a:pPr>
                      <a:r>
                        <a:rPr lang="en-US" sz="1000" b="1" u="none" kern="1200" dirty="0" smtClean="0">
                          <a:solidFill>
                            <a:schemeClr val="dk1"/>
                          </a:solidFill>
                          <a:latin typeface="+mn-lt"/>
                        </a:rPr>
                        <a:t>Fistula First Catheter Last</a:t>
                      </a:r>
                      <a:r>
                        <a:t> </a:t>
                      </a:r>
                      <a:r>
                        <a:rPr lang="en-US" sz="1000" b="0" u="sng" dirty="0" smtClean="0">
                          <a:hlinkClick r:id="rId6"/>
                        </a:rPr>
                        <a:t>esrdncc.org/ffcl/</a:t>
                      </a:r>
                      <a:endParaRPr lang="es-US" sz="1000" b="0"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s-US" sz="1000" b="1" dirty="0" smtClean="0"/>
                    </a:p>
                    <a:p>
                      <a:pPr>
                        <a:buNone/>
                      </a:pPr>
                      <a:r>
                        <a:rPr lang="en-US" sz="1000" b="1" dirty="0" smtClean="0"/>
                        <a:t>National Kidney Foundation</a:t>
                      </a:r>
                    </a:p>
                    <a:p>
                      <a:pPr>
                        <a:buNone/>
                      </a:pPr>
                      <a:r>
                        <a:rPr lang="en-US" sz="1000" b="0" dirty="0" smtClean="0">
                          <a:hlinkClick r:id="rId7"/>
                        </a:rPr>
                        <a:t>kidney.org</a:t>
                      </a:r>
                      <a:endParaRPr lang="es-US" sz="1000" b="0" dirty="0" smtClean="0"/>
                    </a:p>
                    <a:p>
                      <a:pPr>
                        <a:buNone/>
                      </a:pPr>
                      <a:endParaRPr lang="es-US" sz="1000" b="1" dirty="0" smtClean="0"/>
                    </a:p>
                    <a:p>
                      <a:pPr>
                        <a:buNone/>
                      </a:pPr>
                      <a:r>
                        <a:rPr lang="en-US" sz="1000" b="1" dirty="0" smtClean="0"/>
                        <a:t>American Kidney Fund</a:t>
                      </a:r>
                    </a:p>
                    <a:p>
                      <a:pPr lvl="0"/>
                      <a:r>
                        <a:rPr lang="en-US" sz="1000" b="0" kern="1200" dirty="0" smtClean="0">
                          <a:solidFill>
                            <a:schemeClr val="dk1"/>
                          </a:solidFill>
                          <a:latin typeface="+mn-lt"/>
                          <a:hlinkClick r:id="rId8"/>
                        </a:rPr>
                        <a:t>akfinc.org</a:t>
                      </a:r>
                      <a:r>
                        <a:rPr lang="en-US" sz="1000" kern="1200" dirty="0" smtClean="0">
                          <a:solidFill>
                            <a:schemeClr val="dk1"/>
                          </a:solidFill>
                          <a:effectLst/>
                          <a:latin typeface="+mn-lt"/>
                          <a:hlinkClick r:id="rId8"/>
                        </a:rPr>
                        <a:t>/</a:t>
                      </a:r>
                      <a:endParaRPr lang="es-US" sz="1000" kern="1200" dirty="0" smtClean="0">
                        <a:solidFill>
                          <a:schemeClr val="dk1"/>
                        </a:solidFill>
                        <a:effectLst/>
                        <a:latin typeface="+mn-lt"/>
                        <a:ea typeface="+mn-ea"/>
                        <a:cs typeface="+mn-cs"/>
                      </a:endParaRPr>
                    </a:p>
                    <a:p>
                      <a:pPr>
                        <a:buNone/>
                      </a:pPr>
                      <a:endParaRPr lang="es-US" sz="1000" b="1" dirty="0" smtClean="0"/>
                    </a:p>
                    <a:p>
                      <a:pPr>
                        <a:buNone/>
                      </a:pPr>
                      <a:r>
                        <a:rPr lang="en-US" sz="1000" b="1" dirty="0" smtClean="0"/>
                        <a:t>United Network for Organ Sharing</a:t>
                      </a:r>
                    </a:p>
                    <a:p>
                      <a:pPr>
                        <a:buNone/>
                      </a:pPr>
                      <a:r>
                        <a:rPr lang="en-US" sz="1000" b="0" baseline="0" dirty="0" smtClean="0">
                          <a:hlinkClick r:id="rId9"/>
                        </a:rPr>
                        <a:t>unos.org/</a:t>
                      </a:r>
                      <a:endParaRPr lang="es-US" sz="1000" b="0" baseline="0" dirty="0" smtClean="0"/>
                    </a:p>
                    <a:p>
                      <a:pPr>
                        <a:buNone/>
                      </a:pPr>
                      <a:endParaRPr lang="es-US" sz="1000" dirty="0" smtClean="0"/>
                    </a:p>
                    <a:p>
                      <a:pPr>
                        <a:buNone/>
                      </a:pPr>
                      <a:r>
                        <a:rPr lang="en-US" sz="1000" b="1" dirty="0" smtClean="0"/>
                        <a:t>Formulario de Evidencia Médica </a:t>
                      </a:r>
                    </a:p>
                    <a:p>
                      <a:pPr>
                        <a:buNone/>
                      </a:pPr>
                      <a:r>
                        <a:rPr lang="en-US" sz="1000" b="1" dirty="0" smtClean="0"/>
                        <a:t>(CMS 2728</a:t>
                      </a:r>
                      <a:r>
                        <a:rPr lang="en-US" sz="1000" b="1" u="none" dirty="0" smtClean="0"/>
                        <a:t>) </a:t>
                      </a:r>
                      <a:r>
                        <a:rPr lang="en-US" sz="1000" b="0" u="sng" dirty="0" smtClean="0"/>
                        <a:t>CMS.gov/Medicare/CMS-Forms/CMS-Forms/downloads/cms2728.pdf</a:t>
                      </a:r>
                    </a:p>
                  </a:txBody>
                  <a:tcPr marL="61722" marR="61722"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a:lnSpc>
                          <a:spcPct val="100000"/>
                        </a:lnSpc>
                        <a:spcBef>
                          <a:spcPts val="0"/>
                        </a:spcBef>
                      </a:pPr>
                      <a:r>
                        <a:rPr lang="en-US" sz="1000" b="0" i="0" dirty="0" smtClean="0"/>
                        <a:t>"Cobertura de Medicare de servicios de diálisis renal y trasplante de riñón", producto de CMS n.º 10128</a:t>
                      </a:r>
                      <a:endParaRPr lang="es-US" sz="1000" b="0" i="0" dirty="0" smtClean="0"/>
                    </a:p>
                    <a:p>
                      <a:pPr>
                        <a:lnSpc>
                          <a:spcPct val="100000"/>
                        </a:lnSpc>
                        <a:spcBef>
                          <a:spcPts val="0"/>
                        </a:spcBef>
                      </a:pPr>
                      <a:endParaRPr lang="es-US" sz="1000" b="0" i="0" dirty="0" smtClean="0"/>
                    </a:p>
                    <a:p>
                      <a:pPr>
                        <a:lnSpc>
                          <a:spcPct val="100000"/>
                        </a:lnSpc>
                        <a:spcBef>
                          <a:spcPts val="0"/>
                        </a:spcBef>
                      </a:pPr>
                      <a:r>
                        <a:rPr lang="en-US" sz="1000" b="0" i="0" dirty="0" smtClean="0"/>
                        <a:t>"Medicare para niños con enfermedad renal en etapa final", producto de CMS n.º 11312</a:t>
                      </a:r>
                      <a:endParaRPr lang="es-US" sz="1000" b="0" i="0" dirty="0" smtClean="0"/>
                    </a:p>
                    <a:p>
                      <a:pPr>
                        <a:lnSpc>
                          <a:spcPct val="100000"/>
                        </a:lnSpc>
                        <a:spcBef>
                          <a:spcPts val="0"/>
                        </a:spcBef>
                      </a:pPr>
                      <a:endParaRPr lang="es-US" sz="1000" b="0" i="0" dirty="0" smtClean="0"/>
                    </a:p>
                    <a:p>
                      <a:pPr marL="0" algn="l" defTabSz="914400" rtl="0" eaLnBrk="1" latinLnBrk="0" hangingPunct="1">
                        <a:lnSpc>
                          <a:spcPct val="100000"/>
                        </a:lnSpc>
                        <a:spcBef>
                          <a:spcPts val="0"/>
                        </a:spcBef>
                      </a:pPr>
                      <a:r>
                        <a:rPr lang="en-US" sz="1000" b="0" i="0" dirty="0" smtClean="0"/>
                        <a:t>"Medicare ayuda a cubrir la educación sobre la enfermedad renal", </a:t>
                      </a:r>
                      <a:r>
                        <a:rPr lang="en-US" sz="1000" b="0" i="0" kern="1200" baseline="0" dirty="0" smtClean="0">
                          <a:solidFill>
                            <a:schemeClr val="dk1"/>
                          </a:solidFill>
                          <a:latin typeface="+mn-lt"/>
                        </a:rPr>
                        <a:t>producto de CMS n.º 11456</a:t>
                      </a:r>
                    </a:p>
                    <a:p>
                      <a:pPr marL="0" algn="l" defTabSz="914400" rtl="0" eaLnBrk="1" latinLnBrk="0" hangingPunct="1">
                        <a:lnSpc>
                          <a:spcPct val="100000"/>
                        </a:lnSpc>
                        <a:spcBef>
                          <a:spcPts val="0"/>
                        </a:spcBef>
                      </a:pPr>
                      <a:endParaRPr lang="es-US" sz="1000" b="0" i="0" dirty="0" smtClean="0"/>
                    </a:p>
                    <a:p>
                      <a:pPr marL="0" algn="l" defTabSz="914400" rtl="0" eaLnBrk="1" latinLnBrk="0" hangingPunct="1">
                        <a:lnSpc>
                          <a:spcPct val="100000"/>
                        </a:lnSpc>
                        <a:spcBef>
                          <a:spcPts val="0"/>
                        </a:spcBef>
                      </a:pPr>
                      <a:r>
                        <a:rPr lang="en-US" sz="1000" b="0" i="0" dirty="0" smtClean="0"/>
                        <a:t>"Medicare y servicios educativos sobre enfermedad renal", </a:t>
                      </a:r>
                      <a:r>
                        <a:rPr lang="en-US" sz="1000" b="0" i="0" kern="1200" baseline="0" dirty="0" smtClean="0">
                          <a:solidFill>
                            <a:schemeClr val="dk1"/>
                          </a:solidFill>
                          <a:latin typeface="+mn-lt"/>
                        </a:rPr>
                        <a:t>producto de CMS n.º 11454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US" sz="1000" b="0" i="0" kern="1200" baseline="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kern="1200" dirty="0" smtClean="0">
                          <a:solidFill>
                            <a:schemeClr val="tx1"/>
                          </a:solidFill>
                          <a:effectLst/>
                          <a:latin typeface="+mn-lt"/>
                        </a:rPr>
                        <a:t>"Cobertura de Medicare de beneficios de diálisis y trasplante de riñón: Cómo empezar", producto de CMS n.º 11360</a:t>
                      </a:r>
                    </a:p>
                    <a:p>
                      <a:pPr marL="0" algn="l" defTabSz="914400" rtl="0" eaLnBrk="1" latinLnBrk="0" hangingPunct="1">
                        <a:spcBef>
                          <a:spcPts val="0"/>
                        </a:spcBef>
                      </a:pPr>
                      <a:endParaRPr lang="es-US" sz="1000" b="0" i="0" kern="1200" baseline="0" dirty="0" smtClean="0">
                        <a:solidFill>
                          <a:schemeClr val="dk1"/>
                        </a:solidFill>
                        <a:latin typeface="+mn-lt"/>
                        <a:ea typeface="+mn-ea"/>
                        <a:cs typeface="+mn-cs"/>
                      </a:endParaRPr>
                    </a:p>
                    <a:p>
                      <a:pPr>
                        <a:spcBef>
                          <a:spcPts val="0"/>
                        </a:spcBef>
                      </a:pPr>
                      <a:r>
                        <a:rPr lang="en-US" sz="1000" b="1" dirty="0" smtClean="0"/>
                        <a:t>Para acceder a estos productos:</a:t>
                      </a:r>
                    </a:p>
                    <a:p>
                      <a:pPr>
                        <a:spcBef>
                          <a:spcPts val="0"/>
                        </a:spcBef>
                      </a:pPr>
                      <a:endParaRPr lang="es-US" sz="1000" dirty="0" smtClean="0"/>
                    </a:p>
                    <a:p>
                      <a:pPr>
                        <a:spcBef>
                          <a:spcPts val="0"/>
                        </a:spcBef>
                      </a:pPr>
                      <a:r>
                        <a:rPr lang="en-US" sz="1000" b="0" dirty="0" smtClean="0"/>
                        <a:t>Vea y solicite copias individuales en</a:t>
                      </a:r>
                      <a:r>
                        <a:t> </a:t>
                      </a:r>
                    </a:p>
                    <a:p>
                      <a:pPr marL="0" indent="0">
                        <a:spcBef>
                          <a:spcPts val="0"/>
                        </a:spcBef>
                        <a:buFont typeface="Wingdings" pitchFamily="2" charset="2"/>
                        <a:buNone/>
                      </a:pPr>
                      <a:r>
                        <a:rPr lang="en-US" sz="1000" b="0" u="none" kern="1200" dirty="0" smtClean="0">
                          <a:solidFill>
                            <a:schemeClr val="dk1"/>
                          </a:solidFill>
                          <a:latin typeface="+mn-lt"/>
                          <a:hlinkClick r:id="rId10"/>
                        </a:rPr>
                        <a:t>Medicare.gov/p</a:t>
                      </a:r>
                      <a:r>
                        <a:rPr lang="en-US" sz="1000" b="0" kern="1200" dirty="0" smtClean="0">
                          <a:solidFill>
                            <a:schemeClr val="dk1"/>
                          </a:solidFill>
                          <a:latin typeface="+mn-lt"/>
                          <a:hlinkClick r:id="rId10"/>
                        </a:rPr>
                        <a:t>ublications</a:t>
                      </a:r>
                      <a:endParaRPr lang="es-US" sz="1000" b="0" kern="1200" dirty="0" smtClean="0">
                        <a:solidFill>
                          <a:schemeClr val="dk1"/>
                        </a:solidFill>
                        <a:latin typeface="+mn-lt"/>
                        <a:ea typeface="+mn-ea"/>
                        <a:cs typeface="+mn-cs"/>
                      </a:endParaRPr>
                    </a:p>
                    <a:p>
                      <a:pPr>
                        <a:spcBef>
                          <a:spcPts val="0"/>
                        </a:spcBef>
                      </a:pPr>
                      <a:r>
                        <a:rPr lang="en-US" sz="1000" b="0" dirty="0" smtClean="0"/>
                        <a:t>Solicite varias copias (solo socios)</a:t>
                      </a:r>
                    </a:p>
                    <a:p>
                      <a:pPr marL="0" indent="0">
                        <a:spcBef>
                          <a:spcPts val="0"/>
                        </a:spcBef>
                        <a:buFont typeface="Wingdings" pitchFamily="2" charset="2"/>
                        <a:buNone/>
                      </a:pPr>
                      <a:r>
                        <a:rPr lang="en-US" sz="1000" b="0" dirty="0" smtClean="0"/>
                        <a:t>en </a:t>
                      </a:r>
                      <a:r>
                        <a:rPr lang="en-US" sz="1000" b="0" u="sng" dirty="0" smtClean="0"/>
                        <a:t>productordering.cms.hhs.gov</a:t>
                      </a:r>
                      <a:r>
                        <a:rPr lang="en-US" sz="1000" b="0" dirty="0" smtClean="0"/>
                        <a:t>. Debe registrar a su organización.</a:t>
                      </a:r>
                    </a:p>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s-US" sz="1000" b="1" dirty="0" smtClean="0"/>
                    </a:p>
                  </a:txBody>
                  <a:tcPr marL="61722" marR="61722"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r>
            </a:tbl>
          </a:graphicData>
        </a:graphic>
      </p:graphicFrame>
      <p:sp>
        <p:nvSpPr>
          <p:cNvPr id="6" name="Date Placeholder 5"/>
          <p:cNvSpPr>
            <a:spLocks noGrp="1"/>
          </p:cNvSpPr>
          <p:nvPr>
            <p:ph type="dt" sz="half" idx="10"/>
          </p:nvPr>
        </p:nvSpPr>
        <p:spPr/>
        <p:txBody>
          <a:bodyPr/>
          <a:lstStyle/>
          <a:p>
            <a:r>
              <a:rPr dirty="0" smtClean="0"/>
              <a:t>Mayo de 2016</a:t>
            </a:r>
            <a:endParaRPr lang="es-US"/>
          </a:p>
        </p:txBody>
      </p:sp>
      <p:sp>
        <p:nvSpPr>
          <p:cNvPr id="7" name="Footer Placeholder 6"/>
          <p:cNvSpPr>
            <a:spLocks noGrp="1"/>
          </p:cNvSpPr>
          <p:nvPr>
            <p:ph type="ftr" sz="quarter" idx="11"/>
          </p:nvPr>
        </p:nvSpPr>
        <p:spPr/>
        <p:txBody>
          <a:bodyPr/>
          <a:lstStyle/>
          <a:p>
            <a:r>
              <a:rPr dirty="0" smtClean="0"/>
              <a:t>Medicare para personas con enfermedad renal en etapa final</a:t>
            </a:r>
            <a:endParaRPr lang="es-US"/>
          </a:p>
        </p:txBody>
      </p:sp>
      <p:sp>
        <p:nvSpPr>
          <p:cNvPr id="9" name="Slide Number Placeholder 8"/>
          <p:cNvSpPr>
            <a:spLocks noGrp="1"/>
          </p:cNvSpPr>
          <p:nvPr>
            <p:ph type="sldNum" sz="quarter" idx="12"/>
          </p:nvPr>
        </p:nvSpPr>
        <p:spPr/>
        <p:txBody>
          <a:bodyPr/>
          <a:lstStyle/>
          <a:p>
            <a:fld id="{D60A6685-DBF6-4C41-A0CC-AA9EA7A85A20}" type="slidenum">
              <a:rPr lang="en-US" smtClean="0"/>
              <a:pPr/>
              <a:t>43</a:t>
            </a:fld>
            <a:endParaRPr lang="es-US"/>
          </a:p>
        </p:txBody>
      </p:sp>
    </p:spTree>
    <p:extLst>
      <p:ext uri="{BB962C8B-B14F-4D97-AF65-F5344CB8AC3E}">
        <p14:creationId xmlns:p14="http://schemas.microsoft.com/office/powerpoint/2010/main" val="3067989338"/>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dirty="0" smtClean="0"/>
              <a:t>Esta capacitación es brindada por el</a:t>
            </a:r>
            <a:endParaRPr lang="es-US" dirty="0"/>
          </a:p>
        </p:txBody>
      </p:sp>
      <p:sp>
        <p:nvSpPr>
          <p:cNvPr id="9" name="Content Placeholder 2"/>
          <p:cNvSpPr txBox="1">
            <a:spLocks/>
          </p:cNvSpPr>
          <p:nvPr/>
        </p:nvSpPr>
        <p:spPr>
          <a:xfrm>
            <a:off x="381000" y="1234440"/>
            <a:ext cx="8382000" cy="508635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600"/>
              </a:spcBef>
              <a:buFont typeface="Arial" panose="020B0604020202020204" pitchFamily="34" charset="0"/>
              <a:buNone/>
            </a:pPr>
            <a:r>
              <a:rPr lang="en-US" dirty="0">
                <a:solidFill>
                  <a:prstClr val="black"/>
                </a:solidFill>
              </a:rPr>
              <a:t>Programa de Capacitación Nacional (NTP) de CMS</a:t>
            </a:r>
          </a:p>
          <a:p>
            <a:pPr marL="0" indent="0" algn="ctr">
              <a:spcBef>
                <a:spcPts val="600"/>
              </a:spcBef>
              <a:buFont typeface="Arial" panose="020B0604020202020204" pitchFamily="34" charset="0"/>
              <a:buNone/>
            </a:pPr>
            <a:endParaRPr lang="es-US" sz="1000" dirty="0">
              <a:solidFill>
                <a:prstClr val="black"/>
              </a:solidFill>
            </a:endParaRPr>
          </a:p>
          <a:p>
            <a:pPr marL="0" indent="0" algn="ctr">
              <a:spcBef>
                <a:spcPts val="600"/>
              </a:spcBef>
              <a:buFont typeface="Arial" panose="020B0604020202020204" pitchFamily="34" charset="0"/>
              <a:buNone/>
            </a:pPr>
            <a:r>
              <a:rPr dirty="0" smtClean="0"/>
              <a:t>Para hacer preguntas sobre productos de capacitación, envíe un correo electrónico a</a:t>
            </a:r>
            <a:r>
              <a:rPr lang="en-US" dirty="0">
                <a:solidFill>
                  <a:prstClr val="black"/>
                </a:solidFill>
              </a:rPr>
              <a:t> </a:t>
            </a:r>
            <a:r>
              <a:rPr lang="en-US" dirty="0">
                <a:solidFill>
                  <a:prstClr val="black"/>
                </a:solidFill>
                <a:hlinkClick r:id="rId3"/>
              </a:rPr>
              <a:t>training@cms.hhs.gov</a:t>
            </a:r>
            <a:r>
              <a:rPr lang="en-US" dirty="0">
                <a:solidFill>
                  <a:prstClr val="black"/>
                </a:solidFill>
              </a:rPr>
              <a:t>.</a:t>
            </a:r>
          </a:p>
          <a:p>
            <a:pPr marL="0" indent="0" algn="ctr">
              <a:spcBef>
                <a:spcPts val="600"/>
              </a:spcBef>
              <a:buFont typeface="Arial" panose="020B0604020202020204" pitchFamily="34" charset="0"/>
              <a:buNone/>
            </a:pPr>
            <a:endParaRPr lang="es-US" sz="1000" dirty="0">
              <a:solidFill>
                <a:prstClr val="black"/>
              </a:solidFill>
            </a:endParaRPr>
          </a:p>
          <a:p>
            <a:pPr marL="0" indent="0" algn="ctr">
              <a:spcBef>
                <a:spcPts val="600"/>
              </a:spcBef>
              <a:buFont typeface="Arial" panose="020B0604020202020204" pitchFamily="34" charset="0"/>
              <a:buNone/>
            </a:pPr>
            <a:r>
              <a:rPr lang="en-US" dirty="0">
                <a:solidFill>
                  <a:prstClr val="black"/>
                </a:solidFill>
              </a:rPr>
              <a:t>Para ver todos los materiales de capacitación del NTP, </a:t>
            </a:r>
          </a:p>
          <a:p>
            <a:pPr marL="0" indent="0" algn="ctr">
              <a:spcBef>
                <a:spcPts val="600"/>
              </a:spcBef>
              <a:buFont typeface="Arial" panose="020B0604020202020204" pitchFamily="34" charset="0"/>
              <a:buNone/>
            </a:pPr>
            <a:r>
              <a:rPr lang="en-US" dirty="0">
                <a:solidFill>
                  <a:prstClr val="black"/>
                </a:solidFill>
              </a:rPr>
              <a:t>o para suscribirse a nuestra lista de correo electrónico, visite</a:t>
            </a:r>
          </a:p>
          <a:p>
            <a:pPr marL="0" indent="0" algn="ctr">
              <a:spcBef>
                <a:spcPts val="600"/>
              </a:spcBef>
              <a:buFont typeface="Arial" panose="020B0604020202020204" pitchFamily="34" charset="0"/>
              <a:buNone/>
            </a:pPr>
            <a:r>
              <a:rPr lang="en-US" u="sng" dirty="0">
                <a:solidFill>
                  <a:prstClr val="black"/>
                </a:solidFill>
                <a:hlinkClick r:id="rId4"/>
              </a:rPr>
              <a:t>CMS.gov/outreach-and-education/training/CMSNationalTrainingProgram</a:t>
            </a:r>
            <a:r>
              <a:rPr lang="en-US" dirty="0">
                <a:solidFill>
                  <a:prstClr val="black"/>
                </a:solidFill>
              </a:rPr>
              <a:t>.</a:t>
            </a:r>
            <a:endParaRPr lang="es-US" dirty="0" smtClean="0">
              <a:solidFill>
                <a:prstClr val="black"/>
              </a:solidFill>
            </a:endParaRPr>
          </a:p>
          <a:p>
            <a:pPr marL="0" indent="0">
              <a:buFont typeface="Arial" panose="020B0604020202020204" pitchFamily="34" charset="0"/>
              <a:buNone/>
            </a:pPr>
            <a:endParaRPr lang="es-US" dirty="0">
              <a:solidFill>
                <a:prstClr val="black"/>
              </a:solidFill>
            </a:endParaRPr>
          </a:p>
        </p:txBody>
      </p:sp>
      <p:sp>
        <p:nvSpPr>
          <p:cNvPr id="2" name="Date Placeholder 1"/>
          <p:cNvSpPr>
            <a:spLocks noGrp="1"/>
          </p:cNvSpPr>
          <p:nvPr>
            <p:ph type="dt" sz="half" idx="2"/>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3B75908-2BC4-4CCC-BE4B-63652A0FD379}" type="slidenum">
              <a:rPr lang="en-US" smtClean="0"/>
              <a:t>44</a:t>
            </a:fld>
            <a:endParaRPr lang="es-US"/>
          </a:p>
        </p:txBody>
      </p:sp>
    </p:spTree>
    <p:extLst>
      <p:ext uri="{BB962C8B-B14F-4D97-AF65-F5344CB8AC3E}">
        <p14:creationId xmlns:p14="http://schemas.microsoft.com/office/powerpoint/2010/main" val="916618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p:txBody>
          <a:bodyPr/>
          <a:lstStyle/>
          <a:p>
            <a:r>
              <a:rPr dirty="0" smtClean="0"/>
              <a:t>Elegibilidad para Medicare Parte A (Seguro de Hospital) por ESRD</a:t>
            </a:r>
            <a:endParaRPr lang="es-US" dirty="0" smtClean="0"/>
          </a:p>
        </p:txBody>
      </p:sp>
      <p:sp>
        <p:nvSpPr>
          <p:cNvPr id="346117" name="Rectangle 5"/>
          <p:cNvSpPr>
            <a:spLocks noGrp="1" noChangeArrowheads="1"/>
          </p:cNvSpPr>
          <p:nvPr>
            <p:ph idx="1"/>
          </p:nvPr>
        </p:nvSpPr>
        <p:spPr>
          <a:xfrm>
            <a:off x="501649" y="1202499"/>
            <a:ext cx="8239305" cy="4974464"/>
          </a:xfrm>
        </p:spPr>
        <p:txBody>
          <a:bodyPr/>
          <a:lstStyle/>
          <a:p>
            <a:r>
              <a:rPr dirty="0" smtClean="0"/>
              <a:t>Requisitos de elegibilidad</a:t>
            </a:r>
          </a:p>
          <a:p>
            <a:pPr lvl="1"/>
            <a:r>
              <a:rPr dirty="0" smtClean="0"/>
              <a:t>Todas las edades</a:t>
            </a:r>
          </a:p>
          <a:p>
            <a:pPr lvl="1"/>
            <a:r>
              <a:rPr dirty="0" smtClean="0"/>
              <a:t>Sus riñones ya no funcionan </a:t>
            </a:r>
          </a:p>
          <a:p>
            <a:pPr lvl="1"/>
            <a:r>
              <a:rPr dirty="0" smtClean="0"/>
              <a:t>Debe haber trabajado durante el plazo de tiempo requerido, o</a:t>
            </a:r>
          </a:p>
          <a:p>
            <a:pPr lvl="1"/>
            <a:r>
              <a:rPr lang="en-US" dirty="0" err="1"/>
              <a:t>E</a:t>
            </a:r>
            <a:r>
              <a:rPr dirty="0" err="1" smtClean="0"/>
              <a:t>stá</a:t>
            </a:r>
            <a:r>
              <a:rPr dirty="0" smtClean="0"/>
              <a:t> </a:t>
            </a:r>
            <a:r>
              <a:rPr lang="en-US" dirty="0" err="1" smtClean="0"/>
              <a:t>recibiendo</a:t>
            </a:r>
            <a:r>
              <a:rPr lang="en-US" dirty="0" smtClean="0"/>
              <a:t> </a:t>
            </a:r>
            <a:r>
              <a:rPr dirty="0" smtClean="0"/>
              <a:t>o </a:t>
            </a:r>
            <a:r>
              <a:rPr dirty="0" smtClean="0"/>
              <a:t>es elegible para obtener beneficios del </a:t>
            </a:r>
            <a:r>
              <a:rPr dirty="0" err="1" smtClean="0"/>
              <a:t>Seguro</a:t>
            </a:r>
            <a:r>
              <a:rPr dirty="0" smtClean="0"/>
              <a:t> </a:t>
            </a:r>
            <a:r>
              <a:rPr dirty="0" smtClean="0"/>
              <a:t>Social </a:t>
            </a:r>
            <a:r>
              <a:rPr dirty="0" smtClean="0"/>
              <a:t>o de la jubilación para ferroviarios o </a:t>
            </a:r>
            <a:r>
              <a:rPr dirty="0" err="1" smtClean="0"/>
              <a:t>trabajadores</a:t>
            </a:r>
            <a:r>
              <a:rPr dirty="0" smtClean="0"/>
              <a:t> </a:t>
            </a:r>
            <a:r>
              <a:rPr dirty="0" err="1" smtClean="0"/>
              <a:t>federales</a:t>
            </a:r>
            <a:r>
              <a:rPr dirty="0" smtClean="0"/>
              <a:t> </a:t>
            </a:r>
            <a:r>
              <a:rPr dirty="0" smtClean="0"/>
              <a:t>o</a:t>
            </a:r>
          </a:p>
          <a:p>
            <a:pPr lvl="2"/>
            <a:r>
              <a:rPr dirty="0" smtClean="0"/>
              <a:t>es hijo elegible o </a:t>
            </a:r>
          </a:p>
          <a:p>
            <a:pPr lvl="2"/>
            <a:r>
              <a:rPr dirty="0" smtClean="0"/>
              <a:t>cónyuge elegible (incluido el matrimonio de personas del mismo sexo).</a:t>
            </a:r>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5</a:t>
            </a:fld>
            <a:endParaRPr lang="es-US"/>
          </a:p>
        </p:txBody>
      </p:sp>
    </p:spTree>
    <p:custDataLst>
      <p:tags r:id="rId1"/>
    </p:custData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dirty="0" smtClean="0"/>
              <a:t>Elegibilidad para Medicare Parte B (Seguro Médico)</a:t>
            </a:r>
          </a:p>
        </p:txBody>
      </p:sp>
      <p:sp>
        <p:nvSpPr>
          <p:cNvPr id="348163" name="Rectangle 3"/>
          <p:cNvSpPr>
            <a:spLocks noGrp="1" noChangeArrowheads="1"/>
          </p:cNvSpPr>
          <p:nvPr>
            <p:ph idx="1"/>
          </p:nvPr>
        </p:nvSpPr>
        <p:spPr>
          <a:xfrm>
            <a:off x="256675" y="1201163"/>
            <a:ext cx="8621511" cy="5082679"/>
          </a:xfrm>
        </p:spPr>
        <p:txBody>
          <a:bodyPr/>
          <a:lstStyle/>
          <a:p>
            <a:r>
              <a:rPr lang="en-US" sz="2400" dirty="0" smtClean="0"/>
              <a:t>Puede inscribirse en la Parte B si tiene derecho a la Parte A.</a:t>
            </a:r>
          </a:p>
          <a:p>
            <a:pPr lvl="1"/>
            <a:r>
              <a:rPr lang="en-US" sz="2400" dirty="0" smtClean="0"/>
              <a:t>Usted paga la prima mensual de la Parte B.</a:t>
            </a:r>
          </a:p>
          <a:p>
            <a:pPr lvl="1"/>
            <a:r>
              <a:rPr lang="en-US" sz="2400" dirty="0" smtClean="0"/>
              <a:t>Puede que deba pagar una multa si se demora en obtener la Parte B.</a:t>
            </a:r>
          </a:p>
          <a:p>
            <a:r>
              <a:rPr lang="en-US" sz="2400" dirty="0" smtClean="0"/>
              <a:t>Necesita tanto la Parte A como la Parte B para tener una cobertura completa.</a:t>
            </a:r>
          </a:p>
          <a:p>
            <a:r>
              <a:rPr lang="en-US" sz="2400" dirty="0" smtClean="0"/>
              <a:t>Si desea más información</a:t>
            </a:r>
          </a:p>
          <a:p>
            <a:pPr lvl="1"/>
            <a:r>
              <a:rPr lang="en-US" sz="2400" dirty="0" smtClean="0"/>
              <a:t>Llame al Seguro Social al 1-800-772-1213. </a:t>
            </a:r>
          </a:p>
          <a:p>
            <a:pPr lvl="2"/>
            <a:r>
              <a:rPr lang="en-US" sz="2000" dirty="0" smtClean="0"/>
              <a:t>Los usuarios de TTY deben llamar al 1-800-325-0778.</a:t>
            </a:r>
          </a:p>
          <a:p>
            <a:pPr lvl="1"/>
            <a:r>
              <a:rPr lang="en-US" sz="2400" dirty="0" smtClean="0"/>
              <a:t>Los trabajadores ferroviarios jubilados deben llamar a la Junta de Jubilación para Ferroviarios al 1-877-772-5772.</a:t>
            </a:r>
          </a:p>
          <a:p>
            <a:pPr lvl="2"/>
            <a:r>
              <a:rPr lang="en-US" sz="2000" dirty="0" smtClean="0"/>
              <a:t>Los usuarios de TTY deben llamar al 1-312-751-4701.</a:t>
            </a:r>
          </a:p>
        </p:txBody>
      </p:sp>
      <p:sp>
        <p:nvSpPr>
          <p:cNvPr id="2" name="Date Placeholder 1"/>
          <p:cNvSpPr>
            <a:spLocks noGrp="1"/>
          </p:cNvSpPr>
          <p:nvPr>
            <p:ph type="dt" sz="half" idx="10"/>
          </p:nvPr>
        </p:nvSpPr>
        <p:spPr>
          <a:xfrm>
            <a:off x="628650" y="6420519"/>
            <a:ext cx="2057400" cy="365125"/>
          </a:xfrm>
        </p:spPr>
        <p:txBody>
          <a:bodyPr/>
          <a:lstStyle/>
          <a:p>
            <a:r>
              <a:rPr dirty="0" smtClean="0"/>
              <a:t>Mayo de 2016</a:t>
            </a:r>
            <a:endParaRPr lang="es-US" dirty="0"/>
          </a:p>
        </p:txBody>
      </p:sp>
      <p:sp>
        <p:nvSpPr>
          <p:cNvPr id="3" name="Footer Placeholder 2"/>
          <p:cNvSpPr>
            <a:spLocks noGrp="1"/>
          </p:cNvSpPr>
          <p:nvPr>
            <p:ph type="ftr" sz="quarter" idx="11"/>
          </p:nvPr>
        </p:nvSpPr>
        <p:spPr>
          <a:xfrm>
            <a:off x="3028950" y="6436561"/>
            <a:ext cx="3086100" cy="365125"/>
          </a:xfrm>
        </p:spPr>
        <p:txBody>
          <a:bodyPr/>
          <a:lstStyle/>
          <a:p>
            <a:r>
              <a:rPr dirty="0" smtClean="0"/>
              <a:t>Medicare para personas con enfermedad renal en etapa final</a:t>
            </a:r>
            <a:endParaRPr lang="es-US" dirty="0"/>
          </a:p>
        </p:txBody>
      </p:sp>
      <p:sp>
        <p:nvSpPr>
          <p:cNvPr id="4" name="Slide Number Placeholder 3"/>
          <p:cNvSpPr>
            <a:spLocks noGrp="1"/>
          </p:cNvSpPr>
          <p:nvPr>
            <p:ph type="sldNum" sz="quarter" idx="12"/>
          </p:nvPr>
        </p:nvSpPr>
        <p:spPr>
          <a:xfrm>
            <a:off x="6457950" y="6436561"/>
            <a:ext cx="2057400" cy="365125"/>
          </a:xfrm>
        </p:spPr>
        <p:txBody>
          <a:bodyPr/>
          <a:lstStyle/>
          <a:p>
            <a:fld id="{D60A6685-DBF6-4C41-A0CC-AA9EA7A85A20}" type="slidenum">
              <a:rPr lang="en-US" smtClean="0"/>
              <a:pPr/>
              <a:t>6</a:t>
            </a:fld>
            <a:endParaRPr lang="es-US"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Compruebe su conocimiento: Pregunta 1</a:t>
            </a:r>
            <a:endParaRPr lang="es-US" dirty="0"/>
          </a:p>
        </p:txBody>
      </p:sp>
      <p:sp>
        <p:nvSpPr>
          <p:cNvPr id="15" name="Content Placeholder 14"/>
          <p:cNvSpPr>
            <a:spLocks noGrp="1"/>
          </p:cNvSpPr>
          <p:nvPr>
            <p:ph sz="half" idx="1"/>
          </p:nvPr>
        </p:nvSpPr>
        <p:spPr>
          <a:xfrm>
            <a:off x="224287" y="1118840"/>
            <a:ext cx="8015946" cy="5058123"/>
          </a:xfrm>
        </p:spPr>
        <p:txBody>
          <a:bodyPr/>
          <a:lstStyle/>
          <a:p>
            <a:pPr marL="0" indent="0">
              <a:buNone/>
            </a:pPr>
            <a:r>
              <a:rPr lang="en-US" sz="2800" dirty="0" smtClean="0"/>
              <a:t>¿Cuál es la edad mínima requerida para ser elegible para Medicare Parte A por ESRD?</a:t>
            </a:r>
          </a:p>
          <a:p>
            <a:pPr marL="514350" indent="-514350">
              <a:buFont typeface="+mj-lt"/>
              <a:buAutoNum type="alphaLcPeriod"/>
            </a:pPr>
            <a:r>
              <a:rPr lang="en-US" sz="2800" dirty="0" smtClean="0"/>
              <a:t>55</a:t>
            </a:r>
          </a:p>
          <a:p>
            <a:pPr marL="514350" indent="-514350">
              <a:buFont typeface="+mj-lt"/>
              <a:buAutoNum type="alphaLcPeriod"/>
            </a:pPr>
            <a:r>
              <a:rPr lang="en-US" sz="2800" dirty="0" smtClean="0"/>
              <a:t>65</a:t>
            </a:r>
          </a:p>
          <a:p>
            <a:pPr marL="514350" indent="-514350">
              <a:buFont typeface="+mj-lt"/>
              <a:buAutoNum type="alphaLcPeriod"/>
            </a:pPr>
            <a:r>
              <a:rPr lang="en-US" sz="2800" dirty="0" smtClean="0"/>
              <a:t>No hay edad mínima requerida.</a:t>
            </a:r>
          </a:p>
          <a:p>
            <a:pPr marL="514350" indent="-514350">
              <a:buFont typeface="+mj-lt"/>
              <a:buAutoNum type="alphaLcPeriod"/>
            </a:pPr>
            <a:r>
              <a:rPr lang="en-US" sz="2800" dirty="0" smtClean="0"/>
              <a:t>45</a:t>
            </a:r>
          </a:p>
          <a:p>
            <a:pPr marL="514350" indent="-514350">
              <a:buFont typeface="+mj-lt"/>
              <a:buAutoNum type="alphaLcPeriod"/>
            </a:pPr>
            <a:endParaRPr lang="es-US" dirty="0" smtClean="0"/>
          </a:p>
          <a:p>
            <a:pPr marL="514350" indent="-514350">
              <a:buFont typeface="+mj-lt"/>
              <a:buAutoNum type="alphaLcPeriod"/>
            </a:pPr>
            <a:endParaRPr lang="es-US" dirty="0"/>
          </a:p>
        </p:txBody>
      </p:sp>
      <p:sp>
        <p:nvSpPr>
          <p:cNvPr id="3" name="Rounded Rectangle 2" descr="Rectángulo rojo para indicar la respuesta correcta" title="Rectángulo rojo para indicar la respuesta correcta"/>
          <p:cNvSpPr/>
          <p:nvPr/>
        </p:nvSpPr>
        <p:spPr>
          <a:xfrm>
            <a:off x="224287" y="3052034"/>
            <a:ext cx="6233663" cy="56055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sz="1350" dirty="0"/>
          </a:p>
        </p:txBody>
      </p:sp>
      <p:sp>
        <p:nvSpPr>
          <p:cNvPr id="4" name="Date Placeholder 3"/>
          <p:cNvSpPr>
            <a:spLocks noGrp="1"/>
          </p:cNvSpPr>
          <p:nvPr>
            <p:ph type="dt" sz="half" idx="13"/>
          </p:nvPr>
        </p:nvSpPr>
        <p:spPr/>
        <p:txBody>
          <a:bodyPr/>
          <a:lstStyle/>
          <a:p>
            <a:r>
              <a:rPr dirty="0" smtClean="0"/>
              <a:t>Mayo de 2016</a:t>
            </a:r>
            <a:endParaRPr lang="es-US"/>
          </a:p>
        </p:txBody>
      </p:sp>
      <p:sp>
        <p:nvSpPr>
          <p:cNvPr id="6" name="Footer Placeholder 5"/>
          <p:cNvSpPr>
            <a:spLocks noGrp="1"/>
          </p:cNvSpPr>
          <p:nvPr>
            <p:ph type="ftr" sz="quarter" idx="11"/>
          </p:nvPr>
        </p:nvSpPr>
        <p:spPr/>
        <p:txBody>
          <a:bodyPr/>
          <a:lstStyle/>
          <a:p>
            <a:r>
              <a:rPr dirty="0" smtClean="0"/>
              <a:t>Medicare para personas con enfermedad renal en etapa final</a:t>
            </a:r>
            <a:endParaRPr lang="es-US"/>
          </a:p>
        </p:txBody>
      </p:sp>
      <p:sp>
        <p:nvSpPr>
          <p:cNvPr id="7" name="Slide Number Placeholder 6"/>
          <p:cNvSpPr>
            <a:spLocks noGrp="1"/>
          </p:cNvSpPr>
          <p:nvPr>
            <p:ph type="sldNum" sz="quarter" idx="12"/>
          </p:nvPr>
        </p:nvSpPr>
        <p:spPr/>
        <p:txBody>
          <a:bodyPr/>
          <a:lstStyle/>
          <a:p>
            <a:fld id="{D3B75908-2BC4-4CCC-BE4B-63652A0FD379}" type="slidenum">
              <a:rPr lang="en-US" smtClean="0"/>
              <a:pPr/>
              <a:t>7</a:t>
            </a:fld>
            <a:endParaRPr lang="es-US"/>
          </a:p>
        </p:txBody>
      </p:sp>
    </p:spTree>
    <p:extLst>
      <p:ext uri="{BB962C8B-B14F-4D97-AF65-F5344CB8AC3E}">
        <p14:creationId xmlns:p14="http://schemas.microsoft.com/office/powerpoint/2010/main" val="202200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694"/>
            <a:ext cx="9144000" cy="782176"/>
          </a:xfrm>
        </p:spPr>
        <p:txBody>
          <a:bodyPr/>
          <a:lstStyle/>
          <a:p>
            <a:r>
              <a:t/>
            </a:r>
            <a:br/>
            <a:r>
              <a:rPr lang="en-US" sz="3500" dirty="0" smtClean="0"/>
              <a:t>Lección 2: Inscripción en Medicare por ESRD</a:t>
            </a:r>
            <a:r>
              <a:t/>
            </a:r>
            <a:br/>
            <a:endParaRPr lang="es-US" dirty="0"/>
          </a:p>
        </p:txBody>
      </p:sp>
      <p:sp>
        <p:nvSpPr>
          <p:cNvPr id="3" name="Content Placeholder 2"/>
          <p:cNvSpPr>
            <a:spLocks noGrp="1"/>
          </p:cNvSpPr>
          <p:nvPr>
            <p:ph idx="1"/>
          </p:nvPr>
        </p:nvSpPr>
        <p:spPr/>
        <p:txBody>
          <a:bodyPr/>
          <a:lstStyle/>
          <a:p>
            <a:pPr marL="287338" indent="-287338"/>
            <a:r>
              <a:rPr dirty="0" smtClean="0"/>
              <a:t>Cómo inscribirse en Medicare</a:t>
            </a:r>
          </a:p>
          <a:p>
            <a:pPr marL="287338" indent="-287338"/>
            <a:r>
              <a:rPr dirty="0" smtClean="0"/>
              <a:t>Cobertura de Medicare y del plan de salud grupal</a:t>
            </a:r>
          </a:p>
          <a:p>
            <a:pPr marL="287338" indent="-287338"/>
            <a:r>
              <a:rPr dirty="0" smtClean="0"/>
              <a:t>Consideraciones sobre la inscripción</a:t>
            </a:r>
          </a:p>
          <a:p>
            <a:pPr marL="287338" indent="-287338"/>
            <a:r>
              <a:rPr dirty="0" smtClean="0"/>
              <a:t>Normas de la cobertura por ESRD</a:t>
            </a:r>
          </a:p>
          <a:p>
            <a:pPr marL="515938" lvl="1" indent="-217488"/>
            <a:r>
              <a:rPr dirty="0" smtClean="0"/>
              <a:t>Cuándo empieza, continúa, </a:t>
            </a:r>
            <a:r>
              <a:rPr lang="en-US" dirty="0" smtClean="0"/>
              <a:t>se </a:t>
            </a:r>
            <a:r>
              <a:rPr lang="en-US" dirty="0" err="1" smtClean="0"/>
              <a:t>reanuda</a:t>
            </a:r>
            <a:r>
              <a:rPr lang="en-US" dirty="0" smtClean="0"/>
              <a:t> </a:t>
            </a:r>
            <a:r>
              <a:rPr dirty="0" smtClean="0"/>
              <a:t>y </a:t>
            </a:r>
            <a:r>
              <a:rPr dirty="0" smtClean="0"/>
              <a:t>termina</a:t>
            </a:r>
          </a:p>
          <a:p>
            <a:endParaRPr lang="es-US" dirty="0"/>
          </a:p>
        </p:txBody>
      </p:sp>
      <p:sp>
        <p:nvSpPr>
          <p:cNvPr id="5" name="Footer Placeholder 4"/>
          <p:cNvSpPr>
            <a:spLocks noGrp="1"/>
          </p:cNvSpPr>
          <p:nvPr>
            <p:ph type="ftr" sz="quarter" idx="11"/>
          </p:nvPr>
        </p:nvSpPr>
        <p:spPr/>
        <p:txBody>
          <a:bodyPr/>
          <a:lstStyle/>
          <a:p>
            <a:r>
              <a:rPr dirty="0" smtClean="0"/>
              <a:t>Medicare para personas con enfermedad renal en etapa final</a:t>
            </a:r>
            <a:endParaRPr lang="es-US"/>
          </a:p>
        </p:txBody>
      </p:sp>
      <p:sp>
        <p:nvSpPr>
          <p:cNvPr id="6" name="Slide Number Placeholder 5"/>
          <p:cNvSpPr>
            <a:spLocks noGrp="1"/>
          </p:cNvSpPr>
          <p:nvPr>
            <p:ph type="sldNum" sz="quarter" idx="12"/>
          </p:nvPr>
        </p:nvSpPr>
        <p:spPr/>
        <p:txBody>
          <a:bodyPr/>
          <a:lstStyle/>
          <a:p>
            <a:fld id="{D3B75908-2BC4-4CCC-BE4B-63652A0FD379}" type="slidenum">
              <a:rPr lang="en-US" smtClean="0"/>
              <a:pPr/>
              <a:t>8</a:t>
            </a:fld>
            <a:endParaRPr lang="es-US"/>
          </a:p>
        </p:txBody>
      </p:sp>
      <p:sp>
        <p:nvSpPr>
          <p:cNvPr id="4" name="Date Placeholder 3"/>
          <p:cNvSpPr>
            <a:spLocks noGrp="1"/>
          </p:cNvSpPr>
          <p:nvPr>
            <p:ph type="dt" sz="half" idx="2"/>
          </p:nvPr>
        </p:nvSpPr>
        <p:spPr/>
        <p:txBody>
          <a:bodyPr/>
          <a:lstStyle/>
          <a:p>
            <a:r>
              <a:rPr dirty="0" smtClean="0"/>
              <a:t>Mayo de 2016</a:t>
            </a:r>
            <a:endParaRPr lang="es-US"/>
          </a:p>
        </p:txBody>
      </p:sp>
    </p:spTree>
    <p:extLst>
      <p:ext uri="{BB962C8B-B14F-4D97-AF65-F5344CB8AC3E}">
        <p14:creationId xmlns:p14="http://schemas.microsoft.com/office/powerpoint/2010/main" val="795643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title"/>
          </p:nvPr>
        </p:nvSpPr>
        <p:spPr/>
        <p:txBody>
          <a:bodyPr/>
          <a:lstStyle/>
          <a:p>
            <a:r>
              <a:rPr dirty="0" smtClean="0"/>
              <a:t>Cómo inscribirse en Medicare Parte B</a:t>
            </a:r>
            <a:endParaRPr lang="es-US" dirty="0" smtClean="0"/>
          </a:p>
        </p:txBody>
      </p:sp>
      <p:sp>
        <p:nvSpPr>
          <p:cNvPr id="364551" name="Rectangle 7"/>
          <p:cNvSpPr>
            <a:spLocks noGrp="1" noChangeArrowheads="1"/>
          </p:cNvSpPr>
          <p:nvPr>
            <p:ph idx="1"/>
          </p:nvPr>
        </p:nvSpPr>
        <p:spPr>
          <a:xfrm>
            <a:off x="117549" y="1202499"/>
            <a:ext cx="8920125" cy="4974464"/>
          </a:xfrm>
        </p:spPr>
        <p:txBody>
          <a:bodyPr/>
          <a:lstStyle/>
          <a:p>
            <a:pPr marL="287338" indent="-287338"/>
            <a:r>
              <a:rPr lang="en-US" sz="2800" dirty="0"/>
              <a:t>La inscripción por ESRD </a:t>
            </a:r>
            <a:r>
              <a:rPr lang="en-US" sz="2800" dirty="0" err="1" smtClean="0"/>
              <a:t>podría</a:t>
            </a:r>
            <a:r>
              <a:rPr lang="en-US" sz="2800" dirty="0" smtClean="0"/>
              <a:t> </a:t>
            </a:r>
            <a:r>
              <a:rPr lang="en-US" sz="2800" dirty="0" err="1" smtClean="0"/>
              <a:t>eliminar</a:t>
            </a:r>
            <a:r>
              <a:rPr lang="en-US" sz="2800" dirty="0" smtClean="0"/>
              <a:t> la </a:t>
            </a:r>
            <a:r>
              <a:rPr lang="en-US" sz="2800" dirty="0"/>
              <a:t>multa de la Parte B si </a:t>
            </a:r>
            <a:r>
              <a:rPr lang="en-US" sz="2800" dirty="0" err="1"/>
              <a:t>ya</a:t>
            </a:r>
            <a:r>
              <a:rPr lang="en-US" sz="2800" dirty="0"/>
              <a:t> </a:t>
            </a:r>
            <a:r>
              <a:rPr lang="en-US" sz="2800" dirty="0" smtClean="0"/>
              <a:t>ha </a:t>
            </a:r>
            <a:r>
              <a:rPr lang="en-US" sz="2800" dirty="0" err="1" smtClean="0"/>
              <a:t>recibido</a:t>
            </a:r>
            <a:r>
              <a:rPr lang="en-US" sz="2800" dirty="0" smtClean="0"/>
              <a:t> </a:t>
            </a:r>
            <a:r>
              <a:rPr lang="en-US" sz="2800" dirty="0"/>
              <a:t>Medicare debido a su edad o a una incapacidad</a:t>
            </a:r>
          </a:p>
          <a:p>
            <a:pPr lvl="1"/>
            <a:r>
              <a:rPr lang="en-US" sz="2600" dirty="0"/>
              <a:t>S</a:t>
            </a:r>
            <a:r>
              <a:rPr lang="en-US" sz="2600" dirty="0" smtClean="0"/>
              <a:t>i </a:t>
            </a:r>
            <a:r>
              <a:rPr lang="en-US" sz="2600" dirty="0" smtClean="0"/>
              <a:t>no se inscribió la primera vez que era elegible.</a:t>
            </a:r>
          </a:p>
          <a:p>
            <a:pPr marL="287338" indent="-287338"/>
            <a:r>
              <a:rPr lang="en-US" sz="2800" dirty="0"/>
              <a:t>Si tiene Medicare por ESRD y cumple 65 años</a:t>
            </a:r>
          </a:p>
          <a:p>
            <a:pPr lvl="1"/>
            <a:r>
              <a:rPr lang="en-US" sz="2600" dirty="0" err="1"/>
              <a:t>T</a:t>
            </a:r>
            <a:r>
              <a:rPr lang="en-US" sz="2600" dirty="0" err="1" smtClean="0"/>
              <a:t>iene</a:t>
            </a:r>
            <a:r>
              <a:rPr lang="en-US" sz="2600" dirty="0" smtClean="0"/>
              <a:t> </a:t>
            </a:r>
            <a:r>
              <a:rPr lang="en-US" sz="2600" dirty="0" smtClean="0"/>
              <a:t>cobertura continua;</a:t>
            </a:r>
          </a:p>
          <a:p>
            <a:pPr lvl="1"/>
            <a:r>
              <a:rPr lang="es-ES" sz="2600" dirty="0"/>
              <a:t>Las personas que no se inscribieron en la Parte B, podrán </a:t>
            </a:r>
            <a:r>
              <a:rPr lang="es-ES" sz="2600" dirty="0" smtClean="0"/>
              <a:t>inscribirse.</a:t>
            </a:r>
          </a:p>
          <a:p>
            <a:pPr lvl="1"/>
            <a:r>
              <a:rPr lang="en-US" sz="2400" dirty="0" err="1" smtClean="0"/>
              <a:t>Puede</a:t>
            </a:r>
            <a:r>
              <a:rPr lang="en-US" sz="2400" dirty="0" smtClean="0"/>
              <a:t> </a:t>
            </a:r>
            <a:r>
              <a:rPr lang="en-US" sz="2400" dirty="0" smtClean="0"/>
              <a:t>decidir si quiere quedarse o no con la cobertura.</a:t>
            </a:r>
          </a:p>
          <a:p>
            <a:pPr marL="287338" indent="-287338"/>
            <a:r>
              <a:rPr lang="en-US" sz="2800" dirty="0"/>
              <a:t>Si estaba pagando una prima más costosa de la Parte B por inscripción tardía, se </a:t>
            </a:r>
            <a:r>
              <a:rPr lang="en-US" sz="2800" dirty="0" err="1" smtClean="0"/>
              <a:t>eliminará</a:t>
            </a:r>
            <a:r>
              <a:rPr lang="en-US" sz="2800" dirty="0" smtClean="0"/>
              <a:t> </a:t>
            </a:r>
            <a:r>
              <a:rPr lang="en-US" sz="2800" dirty="0"/>
              <a:t>la multa cuando cumpla 65 años.</a:t>
            </a:r>
            <a:endParaRPr lang="es-US" sz="2800" dirty="0"/>
          </a:p>
          <a:p>
            <a:endParaRPr lang="es-US" dirty="0" smtClean="0"/>
          </a:p>
          <a:p>
            <a:pPr lvl="2"/>
            <a:endParaRPr lang="es-US" dirty="0" smtClean="0"/>
          </a:p>
        </p:txBody>
      </p:sp>
      <p:sp>
        <p:nvSpPr>
          <p:cNvPr id="2" name="Date Placeholder 1"/>
          <p:cNvSpPr>
            <a:spLocks noGrp="1"/>
          </p:cNvSpPr>
          <p:nvPr>
            <p:ph type="dt" sz="half" idx="10"/>
          </p:nvPr>
        </p:nvSpPr>
        <p:spPr/>
        <p:txBody>
          <a:bodyPr/>
          <a:lstStyle/>
          <a:p>
            <a:r>
              <a:rPr dirty="0" smtClean="0"/>
              <a:t>Mayo de 2016</a:t>
            </a:r>
            <a:endParaRPr lang="es-US"/>
          </a:p>
        </p:txBody>
      </p:sp>
      <p:sp>
        <p:nvSpPr>
          <p:cNvPr id="3" name="Footer Placeholder 2"/>
          <p:cNvSpPr>
            <a:spLocks noGrp="1"/>
          </p:cNvSpPr>
          <p:nvPr>
            <p:ph type="ftr" sz="quarter" idx="11"/>
          </p:nvPr>
        </p:nvSpPr>
        <p:spPr/>
        <p:txBody>
          <a:bodyPr/>
          <a:lstStyle/>
          <a:p>
            <a:r>
              <a:rPr dirty="0" smtClean="0"/>
              <a:t>Medicare para personas con enfermedad renal en etapa final</a:t>
            </a:r>
            <a:endParaRPr lang="es-US"/>
          </a:p>
        </p:txBody>
      </p:sp>
      <p:sp>
        <p:nvSpPr>
          <p:cNvPr id="4" name="Slide Number Placeholder 3"/>
          <p:cNvSpPr>
            <a:spLocks noGrp="1"/>
          </p:cNvSpPr>
          <p:nvPr>
            <p:ph type="sldNum" sz="quarter" idx="12"/>
          </p:nvPr>
        </p:nvSpPr>
        <p:spPr/>
        <p:txBody>
          <a:bodyPr/>
          <a:lstStyle/>
          <a:p>
            <a:fld id="{D60A6685-DBF6-4C41-A0CC-AA9EA7A85A20}" type="slidenum">
              <a:rPr lang="en-US" smtClean="0"/>
              <a:pPr/>
              <a:t>9</a:t>
            </a:fld>
            <a:endParaRPr lang="es-US"/>
          </a:p>
        </p:txBody>
      </p:sp>
    </p:spTree>
    <p:custDataLst>
      <p:tags r:id="rId1"/>
    </p:custData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5687438E-5A0B-49A1-93AD-3CCD7DF03B27}"/>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8611ABE4-F9CF-465A-AD8F-7875D2A83E82}"/>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5.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6.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5687438E-5A0B-49A1-93AD-3CCD7DF03B27}"/>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2016ntpPowerPointTemplate11_5_15</Template>
  <TotalTime>5759</TotalTime>
  <Words>10783</Words>
  <Application>Microsoft Office PowerPoint</Application>
  <PresentationFormat>On-screen Show (4:3)</PresentationFormat>
  <Paragraphs>779</Paragraphs>
  <Slides>44</Slides>
  <Notes>44</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44</vt:i4>
      </vt:variant>
    </vt:vector>
  </HeadingPairs>
  <TitlesOfParts>
    <vt:vector size="54" baseType="lpstr">
      <vt:lpstr>Arial</vt:lpstr>
      <vt:lpstr>Calibri</vt:lpstr>
      <vt:lpstr>Calibri </vt:lpstr>
      <vt:lpstr>Wingdings</vt:lpstr>
      <vt:lpstr>1_Custom Design</vt:lpstr>
      <vt:lpstr>2_Custom Design</vt:lpstr>
      <vt:lpstr>Custom Design</vt:lpstr>
      <vt:lpstr>3_Custom Design</vt:lpstr>
      <vt:lpstr>4_Custom Design</vt:lpstr>
      <vt:lpstr>5_Custom Design</vt:lpstr>
      <vt:lpstr> </vt:lpstr>
      <vt:lpstr> Objetivos de la sesión </vt:lpstr>
      <vt:lpstr>Lección 1: Descripción general de Medicare para personas con ESRD</vt:lpstr>
      <vt:lpstr>Información básica sobre la ESRD</vt:lpstr>
      <vt:lpstr>Elegibilidad para Medicare Parte A (Seguro de Hospital) por ESRD</vt:lpstr>
      <vt:lpstr>Elegibilidad para Medicare Parte B (Seguro Médico)</vt:lpstr>
      <vt:lpstr>Compruebe su conocimiento: Pregunta 1</vt:lpstr>
      <vt:lpstr> Lección 2: Inscripción en Medicare por ESRD </vt:lpstr>
      <vt:lpstr>Cómo inscribirse en Medicare Parte B</vt:lpstr>
      <vt:lpstr>Demoras en la inscripción en Medicare Parte B</vt:lpstr>
      <vt:lpstr>Cómo inscribirse en la Parte A y la Parte B</vt:lpstr>
      <vt:lpstr>Cobertura de Medicare y del Plan de Salud Grupal (GHP) (Período de Coordinación de 30 meses)</vt:lpstr>
      <vt:lpstr> Consideraciones sobre la inscripción: Período de coordinación de 30 meses </vt:lpstr>
      <vt:lpstr>Consideraciones sobre la inscripción: Medicamentos inmunosupresores</vt:lpstr>
      <vt:lpstr>Cuándo empieza la cobertura de Medicare por ESRD</vt:lpstr>
      <vt:lpstr>Cuándo termina, continúa o vuelve a empezar la cobertura por ESRD</vt:lpstr>
      <vt:lpstr>Compruebe su conocimiento: Pregunta 2</vt:lpstr>
      <vt:lpstr>Compruebe su conocimiento: Pregunta 3</vt:lpstr>
      <vt:lpstr>Lección 3: Qué cubre Medicare</vt:lpstr>
      <vt:lpstr>Qué cubre Medicare para las personas con ESRD</vt:lpstr>
      <vt:lpstr>Servicios de diálisis cubiertos</vt:lpstr>
      <vt:lpstr>Diálisis en el hogar</vt:lpstr>
      <vt:lpstr>Capacitación sobre diálisis en el hogar</vt:lpstr>
      <vt:lpstr>Servicios de diálisis en el hogar  NO cubiertos por la Parte B</vt:lpstr>
      <vt:lpstr>Transporte en ambulancia</vt:lpstr>
      <vt:lpstr>Cobertura de la Parte A para pacientes de trasplantes </vt:lpstr>
      <vt:lpstr>Cobertura de la Parte B para pacientes de trasplantes</vt:lpstr>
      <vt:lpstr>Compruebe su conocimiento: Pregunta 4</vt:lpstr>
      <vt:lpstr> Lección 4: Opciones de cobertura para personas con ESRD </vt:lpstr>
      <vt:lpstr>ESRD y las pólizas Medigap </vt:lpstr>
      <vt:lpstr>ESRD y los Planes Medicare Advantage (MA)</vt:lpstr>
      <vt:lpstr>ESRD y los Planes Medicare Advantage (MA) (continuación)</vt:lpstr>
      <vt:lpstr>Planes de Necesidades Especiales (SNP)</vt:lpstr>
      <vt:lpstr>ESRD y la Cobertura de Medicamentos Recetados de Medicare</vt:lpstr>
      <vt:lpstr>Medicare y el  Mercado de Seguros Médicos</vt:lpstr>
      <vt:lpstr>ESRD y los fondos estatales para grupos de alto riesgo</vt:lpstr>
      <vt:lpstr>Compruebe su conocimiento: Pregunta 5</vt:lpstr>
      <vt:lpstr> Lección 5: Fuentes de  información adicionales </vt:lpstr>
      <vt:lpstr>Comparación de Centros de Diálisis con clasificación por estrellas</vt:lpstr>
      <vt:lpstr>    Redes ESRD</vt:lpstr>
      <vt:lpstr>Fistula First Catheter Last</vt:lpstr>
      <vt:lpstr>Puntos clave para recordar</vt:lpstr>
      <vt:lpstr>Guía de recursos relacionados con la ESRD</vt:lpstr>
      <vt:lpstr>Esta capacitación es brindada por el</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Lare</dc:creator>
  <cp:lastModifiedBy>Von Portalatin</cp:lastModifiedBy>
  <cp:revision>135</cp:revision>
  <cp:lastPrinted>2016-03-07T15:52:43Z</cp:lastPrinted>
  <dcterms:created xsi:type="dcterms:W3CDTF">2015-11-05T17:26:50Z</dcterms:created>
  <dcterms:modified xsi:type="dcterms:W3CDTF">2016-07-07T14:14:52Z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267745201</vt:i4>
  </property>
  <property fmtid="{D5CDD505-2E9C-101B-9397-08002B2CF9AE}" pid="4" name="_EmailSubject">
    <vt:lpwstr>Training Module #6</vt:lpwstr>
  </property>
  <property fmtid="{D5CDD505-2E9C-101B-9397-08002B2CF9AE}" pid="5" name="_AuthorEmail">
    <vt:lpwstr>von.portalatin@cms.hhs.gov</vt:lpwstr>
  </property>
  <property fmtid="{D5CDD505-2E9C-101B-9397-08002B2CF9AE}" pid="6" name="_AuthorEmailDisplayName">
    <vt:lpwstr>Portalatin, Von (CMS/OC)</vt:lpwstr>
  </property>
  <property fmtid="{D5CDD505-2E9C-101B-9397-08002B2CF9AE}" pid="7" name="_PreviousAdHocReviewCycleID">
    <vt:i4>608376188</vt:i4>
  </property>
</Properties>
</file>