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13"/>
  </p:notesMasterIdLst>
  <p:sldIdLst>
    <p:sldId id="270" r:id="rId6"/>
    <p:sldId id="271" r:id="rId7"/>
    <p:sldId id="262" r:id="rId8"/>
    <p:sldId id="263" r:id="rId9"/>
    <p:sldId id="266" r:id="rId10"/>
    <p:sldId id="267"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snapToGrid="0">
      <p:cViewPr varScale="1">
        <p:scale>
          <a:sx n="57" d="100"/>
          <a:sy n="57" d="100"/>
        </p:scale>
        <p:origin x="82" y="5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7DCF6-F02E-458A-B076-02F43E871411}" type="datetimeFigureOut">
              <a:rPr lang="en-US" smtClean="0"/>
              <a:t>3/27/2017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D21EB-1F0A-45ED-B3BC-1CB3B43B1B72}" type="slidenum">
              <a:rPr lang="en-US" smtClean="0"/>
              <a:t>‹#›</a:t>
            </a:fld>
            <a:endParaRPr lang="en-US"/>
          </a:p>
        </p:txBody>
      </p:sp>
    </p:spTree>
    <p:extLst>
      <p:ext uri="{BB962C8B-B14F-4D97-AF65-F5344CB8AC3E}">
        <p14:creationId xmlns:p14="http://schemas.microsoft.com/office/powerpoint/2010/main" val="207439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t>5</a:t>
            </a:fld>
            <a:endParaRPr lang="en-US"/>
          </a:p>
        </p:txBody>
      </p:sp>
    </p:spTree>
    <p:extLst>
      <p:ext uri="{BB962C8B-B14F-4D97-AF65-F5344CB8AC3E}">
        <p14:creationId xmlns:p14="http://schemas.microsoft.com/office/powerpoint/2010/main" val="4215963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D71E8D-6A06-4DB3-904B-B28E26013B31}" type="slidenum">
              <a:rPr lang="en-US" smtClean="0"/>
              <a:t>6</a:t>
            </a:fld>
            <a:endParaRPr lang="en-US"/>
          </a:p>
        </p:txBody>
      </p:sp>
    </p:spTree>
    <p:extLst>
      <p:ext uri="{BB962C8B-B14F-4D97-AF65-F5344CB8AC3E}">
        <p14:creationId xmlns:p14="http://schemas.microsoft.com/office/powerpoint/2010/main" val="1922027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Picture of a group of people helping each othe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1280" y="2438400"/>
            <a:ext cx="7498080" cy="44958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p>
        </p:txBody>
      </p:sp>
      <p:pic>
        <p:nvPicPr>
          <p:cNvPr id="15" name="Picture 14" descr="The Centers for Medicare and Medicaid Service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Tree>
    <p:extLst>
      <p:ext uri="{BB962C8B-B14F-4D97-AF65-F5344CB8AC3E}">
        <p14:creationId xmlns:p14="http://schemas.microsoft.com/office/powerpoint/2010/main" val="38605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66040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8" name="TextBox 7"/>
          <p:cNvSpPr txBox="1"/>
          <p:nvPr userDrawn="1"/>
        </p:nvSpPr>
        <p:spPr>
          <a:xfrm>
            <a:off x="-2224195" y="4928188"/>
            <a:ext cx="184731" cy="369332"/>
          </a:xfrm>
          <a:prstGeom prst="rect">
            <a:avLst/>
          </a:prstGeom>
          <a:noFill/>
        </p:spPr>
        <p:txBody>
          <a:bodyPr wrap="none" rtlCol="0">
            <a:spAutoFit/>
          </a:bodyPr>
          <a:lstStyle/>
          <a:p>
            <a:endParaRPr lang="en-US" sz="1800" dirty="0"/>
          </a:p>
        </p:txBody>
      </p:sp>
      <p:pic>
        <p:nvPicPr>
          <p:cNvPr id="10" name="Picture 9" descr="The Centers for Medicare and Medicaid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Tree>
    <p:extLst>
      <p:ext uri="{BB962C8B-B14F-4D97-AF65-F5344CB8AC3E}">
        <p14:creationId xmlns:p14="http://schemas.microsoft.com/office/powerpoint/2010/main" val="127661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609600" y="1828801"/>
            <a:ext cx="10972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0696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828801"/>
            <a:ext cx="109728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Tree>
    <p:extLst>
      <p:ext uri="{BB962C8B-B14F-4D97-AF65-F5344CB8AC3E}">
        <p14:creationId xmlns:p14="http://schemas.microsoft.com/office/powerpoint/2010/main" val="1017106060"/>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line Content Slide">
    <p:spTree>
      <p:nvGrpSpPr>
        <p:cNvPr id="1" name=""/>
        <p:cNvGrpSpPr/>
        <p:nvPr/>
      </p:nvGrpSpPr>
      <p:grpSpPr>
        <a:xfrm>
          <a:off x="0" y="0"/>
          <a:ext cx="0" cy="0"/>
          <a:chOff x="0" y="0"/>
          <a:chExt cx="0" cy="0"/>
        </a:xfrm>
      </p:grpSpPr>
      <p:sp>
        <p:nvSpPr>
          <p:cNvPr id="5" name="Title Placeholder 7"/>
          <p:cNvSpPr>
            <a:spLocks noGrp="1"/>
          </p:cNvSpPr>
          <p:nvPr>
            <p:ph type="title" hasCustomPrompt="1"/>
          </p:nvPr>
        </p:nvSpPr>
        <p:spPr>
          <a:xfrm>
            <a:off x="508001" y="279402"/>
            <a:ext cx="11224313" cy="665507"/>
          </a:xfrm>
          <a:prstGeom prst="rect">
            <a:avLst/>
          </a:prstGeom>
        </p:spPr>
        <p:txBody>
          <a:bodyPr vert="horz" lIns="91440" tIns="45720" rIns="91440" bIns="45720" rtlCol="0" anchor="t" anchorCtr="0">
            <a:noAutofit/>
          </a:bodyPr>
          <a:lstStyle>
            <a:lvl1pPr>
              <a:defRPr/>
            </a:lvl1pPr>
          </a:lstStyle>
          <a:p>
            <a:r>
              <a:rPr lang="en-US" dirty="0"/>
              <a:t>Use for Single-line Slide Titles</a:t>
            </a:r>
          </a:p>
        </p:txBody>
      </p:sp>
      <p:sp>
        <p:nvSpPr>
          <p:cNvPr id="7" name="Text Placeholder 6"/>
          <p:cNvSpPr>
            <a:spLocks noGrp="1"/>
          </p:cNvSpPr>
          <p:nvPr>
            <p:ph type="body" sz="quarter" idx="10"/>
          </p:nvPr>
        </p:nvSpPr>
        <p:spPr>
          <a:xfrm>
            <a:off x="442015" y="1600200"/>
            <a:ext cx="11290300" cy="4943192"/>
          </a:xfrm>
          <a:prstGeom prst="rect">
            <a:avLst/>
          </a:prstGeom>
        </p:spPr>
        <p:txBody>
          <a:bodyPr>
            <a:normAutofit/>
          </a:bodyPr>
          <a:lstStyle>
            <a:lvl1pPr marL="173827" indent="-173827">
              <a:lnSpc>
                <a:spcPct val="100000"/>
              </a:lnSpc>
              <a:spcBef>
                <a:spcPts val="0"/>
              </a:spcBef>
              <a:buFont typeface="Arial" panose="020B0604020202020204" pitchFamily="34" charset="0"/>
              <a:buChar char="•"/>
              <a:defRPr sz="2100"/>
            </a:lvl1pPr>
            <a:lvl2pPr marL="511956" indent="-169065">
              <a:lnSpc>
                <a:spcPct val="100000"/>
              </a:lnSpc>
              <a:spcBef>
                <a:spcPts val="0"/>
              </a:spcBef>
              <a:buFont typeface="Calibri" panose="020F0502020204030204" pitchFamily="34" charset="0"/>
              <a:buChar char="‒"/>
              <a:defRPr sz="1800"/>
            </a:lvl2pPr>
            <a:lvl3pPr marL="819130" indent="-133347">
              <a:lnSpc>
                <a:spcPct val="100000"/>
              </a:lnSpc>
              <a:spcBef>
                <a:spcPts val="0"/>
              </a:spcBef>
              <a:buFont typeface="Calibri" panose="020F0502020204030204" pitchFamily="34" charset="0"/>
              <a:buChar char="◦"/>
              <a:defRPr sz="1500"/>
            </a:lvl3pPr>
            <a:lvl4pPr marL="1156068" indent="-127394">
              <a:lnSpc>
                <a:spcPct val="100000"/>
              </a:lnSpc>
              <a:spcBef>
                <a:spcPts val="0"/>
              </a:spcBef>
              <a:buFont typeface="Calibri" panose="020F0502020204030204" pitchFamily="34" charset="0"/>
              <a:buChar char="‐"/>
              <a:defRPr sz="1350"/>
            </a:lvl4pPr>
            <a:lvl5pPr marL="1504913" indent="-133347">
              <a:lnSpc>
                <a:spcPct val="100000"/>
              </a:lnSpc>
              <a:spcBef>
                <a:spcPts val="0"/>
              </a:spcBef>
              <a:buFont typeface="Arial" panose="020B0604020202020204" pitchFamily="34" charset="0"/>
              <a:buChar cha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8154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line Content Slide">
    <p:spTree>
      <p:nvGrpSpPr>
        <p:cNvPr id="1" name=""/>
        <p:cNvGrpSpPr/>
        <p:nvPr/>
      </p:nvGrpSpPr>
      <p:grpSpPr>
        <a:xfrm>
          <a:off x="0" y="0"/>
          <a:ext cx="0" cy="0"/>
          <a:chOff x="0" y="0"/>
          <a:chExt cx="0" cy="0"/>
        </a:xfrm>
      </p:grpSpPr>
      <p:sp>
        <p:nvSpPr>
          <p:cNvPr id="5" name="Title Placeholder 7"/>
          <p:cNvSpPr>
            <a:spLocks noGrp="1"/>
          </p:cNvSpPr>
          <p:nvPr>
            <p:ph type="title" hasCustomPrompt="1"/>
          </p:nvPr>
        </p:nvSpPr>
        <p:spPr>
          <a:xfrm>
            <a:off x="304802" y="138612"/>
            <a:ext cx="11455401" cy="1027455"/>
          </a:xfrm>
          <a:prstGeom prst="rect">
            <a:avLst/>
          </a:prstGeom>
        </p:spPr>
        <p:txBody>
          <a:bodyPr vert="horz" lIns="91440" tIns="45720" rIns="91440" bIns="45720" rtlCol="0" anchor="t" anchorCtr="0">
            <a:noAutofit/>
          </a:bodyPr>
          <a:lstStyle>
            <a:lvl1pPr>
              <a:defRPr/>
            </a:lvl1pPr>
          </a:lstStyle>
          <a:p>
            <a:r>
              <a:rPr lang="en-US" dirty="0"/>
              <a:t>Use for Two-line </a:t>
            </a:r>
            <a:br>
              <a:rPr lang="en-US" dirty="0"/>
            </a:br>
            <a:r>
              <a:rPr lang="en-US" dirty="0"/>
              <a:t>Slide Titles</a:t>
            </a:r>
          </a:p>
        </p:txBody>
      </p:sp>
      <p:sp>
        <p:nvSpPr>
          <p:cNvPr id="7" name="Text Placeholder 6"/>
          <p:cNvSpPr>
            <a:spLocks noGrp="1"/>
          </p:cNvSpPr>
          <p:nvPr>
            <p:ph type="body" sz="quarter" idx="10"/>
          </p:nvPr>
        </p:nvSpPr>
        <p:spPr>
          <a:xfrm>
            <a:off x="304802" y="1514903"/>
            <a:ext cx="11455401" cy="4506465"/>
          </a:xfrm>
          <a:prstGeom prst="rect">
            <a:avLst/>
          </a:prstGeom>
        </p:spPr>
        <p:txBody>
          <a:bodyPr>
            <a:normAutofit/>
          </a:bodyPr>
          <a:lstStyle>
            <a:lvl1pPr marL="173827" indent="-173827">
              <a:lnSpc>
                <a:spcPct val="100000"/>
              </a:lnSpc>
              <a:spcBef>
                <a:spcPts val="0"/>
              </a:spcBef>
              <a:buFont typeface="Arial" panose="020B0604020202020204" pitchFamily="34" charset="0"/>
              <a:buChar char="•"/>
              <a:defRPr sz="2100"/>
            </a:lvl1pPr>
            <a:lvl2pPr marL="511956" indent="-169065">
              <a:lnSpc>
                <a:spcPct val="100000"/>
              </a:lnSpc>
              <a:spcBef>
                <a:spcPts val="0"/>
              </a:spcBef>
              <a:buFont typeface="Calibri" panose="020F0502020204030204" pitchFamily="34" charset="0"/>
              <a:buChar char="‒"/>
              <a:defRPr sz="1800"/>
            </a:lvl2pPr>
            <a:lvl3pPr marL="819130" indent="-133347">
              <a:lnSpc>
                <a:spcPct val="100000"/>
              </a:lnSpc>
              <a:spcBef>
                <a:spcPts val="0"/>
              </a:spcBef>
              <a:buFont typeface="Calibri" panose="020F0502020204030204" pitchFamily="34" charset="0"/>
              <a:buChar char="◦"/>
              <a:defRPr sz="1500"/>
            </a:lvl3pPr>
            <a:lvl4pPr marL="1156068" indent="-127394">
              <a:lnSpc>
                <a:spcPct val="100000"/>
              </a:lnSpc>
              <a:spcBef>
                <a:spcPts val="0"/>
              </a:spcBef>
              <a:buFont typeface="Calibri" panose="020F0502020204030204" pitchFamily="34" charset="0"/>
              <a:buChar char="‐"/>
              <a:defRPr sz="1350"/>
            </a:lvl4pPr>
            <a:lvl5pPr marL="1504913" indent="-133347">
              <a:lnSpc>
                <a:spcPct val="100000"/>
              </a:lnSpc>
              <a:spcBef>
                <a:spcPts val="0"/>
              </a:spcBef>
              <a:buFont typeface="Arial" panose="020B0604020202020204" pitchFamily="34" charset="0"/>
              <a:buChar char="•"/>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397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C626F9-702F-458A-98B9-663955607BE8}"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6AD32-72A2-48CC-AC9D-602349A13735}" type="slidenum">
              <a:rPr lang="en-US" smtClean="0"/>
              <a:t>‹#›</a:t>
            </a:fld>
            <a:endParaRPr lang="en-US"/>
          </a:p>
        </p:txBody>
      </p:sp>
    </p:spTree>
    <p:extLst>
      <p:ext uri="{BB962C8B-B14F-4D97-AF65-F5344CB8AC3E}">
        <p14:creationId xmlns:p14="http://schemas.microsoft.com/office/powerpoint/2010/main" val="2866079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82296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sz="half" idx="1"/>
          </p:nvPr>
        </p:nvSpPr>
        <p:spPr>
          <a:xfrm>
            <a:off x="406400" y="1676400"/>
            <a:ext cx="55880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6400"/>
            <a:ext cx="5588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fld id="{2F21A476-6A8D-4440-A308-5AB74CDCEA3F}" type="slidenum">
              <a:rPr lang="en-US"/>
              <a:pPr/>
              <a:t>‹#›</a:t>
            </a:fld>
            <a:endParaRPr lang="en-US" sz="1200">
              <a:solidFill>
                <a:schemeClr val="tx1"/>
              </a:solidFill>
            </a:endParaRPr>
          </a:p>
        </p:txBody>
      </p:sp>
    </p:spTree>
    <p:extLst>
      <p:ext uri="{BB962C8B-B14F-4D97-AF65-F5344CB8AC3E}">
        <p14:creationId xmlns:p14="http://schemas.microsoft.com/office/powerpoint/2010/main" val="20959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Picture of a group of people smili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08000" y="2438400"/>
            <a:ext cx="7518400" cy="4435856"/>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p>
        </p:txBody>
      </p:sp>
      <p:pic>
        <p:nvPicPr>
          <p:cNvPr id="15" name="Picture 14" descr="The Centers for Medicare and Medicaid Service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Tree>
    <p:extLst>
      <p:ext uri="{BB962C8B-B14F-4D97-AF65-F5344CB8AC3E}">
        <p14:creationId xmlns:p14="http://schemas.microsoft.com/office/powerpoint/2010/main" val="63307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MS title1">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 y="2668067"/>
            <a:ext cx="7823201" cy="421149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924800" y="4267200"/>
            <a:ext cx="39624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pic>
        <p:nvPicPr>
          <p:cNvPr id="10" name="Picture 3" descr="Picture of a family."/>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668067"/>
            <a:ext cx="7823201" cy="4211490"/>
          </a:xfrm>
          <a:prstGeom prst="rect">
            <a:avLst/>
          </a:prstGeom>
          <a:noFill/>
          <a:ln w="9525">
            <a:noFill/>
            <a:miter lim="800000"/>
            <a:headEnd/>
            <a:tailEnd/>
          </a:ln>
          <a:effectLst/>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p>
        </p:txBody>
      </p:sp>
      <p:pic>
        <p:nvPicPr>
          <p:cNvPr id="15" name="Picture 14" descr="The Centers for Medicare and Medicaid Service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Tree>
    <p:extLst>
      <p:ext uri="{BB962C8B-B14F-4D97-AF65-F5344CB8AC3E}">
        <p14:creationId xmlns:p14="http://schemas.microsoft.com/office/powerpoint/2010/main" val="58221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pic>
        <p:nvPicPr>
          <p:cNvPr id="6" name="Picture 5" descr="Picture of seniors playing car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20" y="2514600"/>
            <a:ext cx="7487920" cy="4343400"/>
          </a:xfrm>
          <a:prstGeom prst="rect">
            <a:avLst/>
          </a:prstGeom>
        </p:spPr>
      </p:pic>
      <p:sp>
        <p:nvSpPr>
          <p:cNvPr id="7" name="Title 8"/>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7924800" y="3048000"/>
            <a:ext cx="3962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7924800" y="4267200"/>
            <a:ext cx="39624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r>
              <a:rPr lang="en-US" sz="2400" b="0" i="1" dirty="0">
                <a:solidFill>
                  <a:srgbClr val="084A9C"/>
                </a:solidFill>
              </a:rPr>
              <a:t>Date</a:t>
            </a:r>
            <a:endParaRPr lang="en-US" sz="2800" b="0" i="1" dirty="0">
              <a:solidFill>
                <a:srgbClr val="084A9C"/>
              </a:solidFill>
            </a:endParaRPr>
          </a:p>
        </p:txBody>
      </p:sp>
      <p:pic>
        <p:nvPicPr>
          <p:cNvPr id="8" name="Picture 7" descr="The Centers for Medicare and Medicaid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Tree>
    <p:extLst>
      <p:ext uri="{BB962C8B-B14F-4D97-AF65-F5344CB8AC3E}">
        <p14:creationId xmlns:p14="http://schemas.microsoft.com/office/powerpoint/2010/main" val="217346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Picture of Medical professionals looking at an x-ray."/>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6186312" cy="4419600"/>
          </a:xfrm>
          <a:prstGeom prst="rect">
            <a:avLst/>
          </a:prstGeom>
          <a:noFill/>
          <a:ln w="9525">
            <a:noFill/>
            <a:miter lim="800000"/>
            <a:headEnd/>
            <a:tailEnd/>
          </a:ln>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66040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6604000" y="4191000"/>
            <a:ext cx="4368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p>
        </p:txBody>
      </p:sp>
      <p:pic>
        <p:nvPicPr>
          <p:cNvPr id="15" name="Picture 14" descr="The Centers for Medicare and Medicaid Service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Tree>
    <p:extLst>
      <p:ext uri="{BB962C8B-B14F-4D97-AF65-F5344CB8AC3E}">
        <p14:creationId xmlns:p14="http://schemas.microsoft.com/office/powerpoint/2010/main" val="276058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Tech picture of numbers."/>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2133600" y="2380066"/>
            <a:ext cx="9076143" cy="4477935"/>
          </a:xfrm>
          <a:prstGeom prst="rect">
            <a:avLst/>
          </a:prstGeom>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2136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2136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p>
        </p:txBody>
      </p:sp>
      <p:pic>
        <p:nvPicPr>
          <p:cNvPr id="15" name="Picture 14" descr="The Centers for Medicare and Medicaid Service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Tree>
    <p:extLst>
      <p:ext uri="{BB962C8B-B14F-4D97-AF65-F5344CB8AC3E}">
        <p14:creationId xmlns:p14="http://schemas.microsoft.com/office/powerpoint/2010/main" val="17516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pic>
        <p:nvPicPr>
          <p:cNvPr id="8" name="Picture 7" descr="Picture of a group of school childr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559" y="2963450"/>
            <a:ext cx="7486441" cy="3891090"/>
          </a:xfrm>
          <a:prstGeom prst="rect">
            <a:avLst/>
          </a:prstGeom>
          <a:effectLst/>
        </p:spPr>
      </p:pic>
      <p:sp>
        <p:nvSpPr>
          <p:cNvPr id="14"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7" name="Text Placeholder 2"/>
          <p:cNvSpPr>
            <a:spLocks noGrp="1"/>
          </p:cNvSpPr>
          <p:nvPr>
            <p:ph type="body" sz="quarter" idx="11" hasCustomPrompt="1"/>
          </p:nvPr>
        </p:nvSpPr>
        <p:spPr>
          <a:xfrm>
            <a:off x="7416800" y="4191000"/>
            <a:ext cx="4368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0" name="TextBox 9"/>
          <p:cNvSpPr txBox="1"/>
          <p:nvPr userDrawn="1"/>
        </p:nvSpPr>
        <p:spPr>
          <a:xfrm>
            <a:off x="-2224195" y="4928188"/>
            <a:ext cx="184731" cy="369332"/>
          </a:xfrm>
          <a:prstGeom prst="rect">
            <a:avLst/>
          </a:prstGeom>
          <a:noFill/>
        </p:spPr>
        <p:txBody>
          <a:bodyPr wrap="none" rtlCol="0">
            <a:spAutoFit/>
          </a:bodyPr>
          <a:lstStyle/>
          <a:p>
            <a:endParaRPr lang="en-US" sz="1800" dirty="0"/>
          </a:p>
        </p:txBody>
      </p:sp>
      <p:pic>
        <p:nvPicPr>
          <p:cNvPr id="15" name="Picture 14" descr="The Centers for Medicare and Medicaid Service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Tree>
    <p:extLst>
      <p:ext uri="{BB962C8B-B14F-4D97-AF65-F5344CB8AC3E}">
        <p14:creationId xmlns:p14="http://schemas.microsoft.com/office/powerpoint/2010/main" val="2115361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Picture of a bottle of pills."/>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101601" y="2286000"/>
            <a:ext cx="7486316" cy="4572000"/>
          </a:xfrm>
          <a:prstGeom prst="rect">
            <a:avLst/>
          </a:prstGeom>
          <a:effectLst/>
        </p:spPr>
      </p:pic>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0" y="1371600"/>
            <a:ext cx="12192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7416800" y="3048000"/>
            <a:ext cx="4368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7416800" y="4191000"/>
            <a:ext cx="4368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
        <p:nvSpPr>
          <p:cNvPr id="14" name="TextBox 13"/>
          <p:cNvSpPr txBox="1"/>
          <p:nvPr userDrawn="1"/>
        </p:nvSpPr>
        <p:spPr>
          <a:xfrm>
            <a:off x="-2224195" y="4928188"/>
            <a:ext cx="184731" cy="369332"/>
          </a:xfrm>
          <a:prstGeom prst="rect">
            <a:avLst/>
          </a:prstGeom>
          <a:noFill/>
        </p:spPr>
        <p:txBody>
          <a:bodyPr wrap="none" rtlCol="0">
            <a:spAutoFit/>
          </a:bodyPr>
          <a:lstStyle/>
          <a:p>
            <a:endParaRPr lang="en-US" sz="1800" dirty="0"/>
          </a:p>
        </p:txBody>
      </p:sp>
      <p:pic>
        <p:nvPicPr>
          <p:cNvPr id="15" name="Picture 14" descr="The Centers for Medicare and Medicaid Service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3461" y="228600"/>
            <a:ext cx="3536433" cy="914400"/>
          </a:xfrm>
          <a:prstGeom prst="rect">
            <a:avLst/>
          </a:prstGeom>
        </p:spPr>
      </p:pic>
    </p:spTree>
    <p:extLst>
      <p:ext uri="{BB962C8B-B14F-4D97-AF65-F5344CB8AC3E}">
        <p14:creationId xmlns:p14="http://schemas.microsoft.com/office/powerpoint/2010/main" val="2047024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2224195" y="4928188"/>
            <a:ext cx="184731" cy="369332"/>
          </a:xfrm>
          <a:prstGeom prst="rect">
            <a:avLst/>
          </a:prstGeom>
          <a:noFill/>
        </p:spPr>
        <p:txBody>
          <a:bodyPr wrap="none" rtlCol="0">
            <a:spAutoFit/>
          </a:bodyPr>
          <a:lstStyle/>
          <a:p>
            <a:endParaRPr lang="en-US" sz="1800" dirty="0"/>
          </a:p>
        </p:txBody>
      </p:sp>
      <p:sp>
        <p:nvSpPr>
          <p:cNvPr id="12" name="Title 7"/>
          <p:cNvSpPr>
            <a:spLocks noGrp="1"/>
          </p:cNvSpPr>
          <p:nvPr>
            <p:ph type="title"/>
          </p:nvPr>
        </p:nvSpPr>
        <p:spPr>
          <a:xfrm>
            <a:off x="-101600" y="-28738"/>
            <a:ext cx="12325531" cy="1447800"/>
          </a:xfrm>
        </p:spPr>
        <p:txBody>
          <a:bodyPr/>
          <a:lstStyle/>
          <a:p>
            <a:r>
              <a:rPr lang="en-US" dirty="0"/>
              <a:t>Click to edit Master title style</a:t>
            </a:r>
          </a:p>
        </p:txBody>
      </p:sp>
      <p:sp>
        <p:nvSpPr>
          <p:cNvPr id="8" name="TextBox 7"/>
          <p:cNvSpPr txBox="1"/>
          <p:nvPr userDrawn="1"/>
        </p:nvSpPr>
        <p:spPr>
          <a:xfrm>
            <a:off x="-2224195" y="4928188"/>
            <a:ext cx="184731" cy="369332"/>
          </a:xfrm>
          <a:prstGeom prst="rect">
            <a:avLst/>
          </a:prstGeom>
          <a:noFill/>
        </p:spPr>
        <p:txBody>
          <a:bodyPr wrap="none" rtlCol="0">
            <a:spAutoFit/>
          </a:bodyPr>
          <a:lstStyle/>
          <a:p>
            <a:endParaRPr lang="en-US" sz="1800" dirty="0"/>
          </a:p>
        </p:txBody>
      </p:sp>
      <p:pic>
        <p:nvPicPr>
          <p:cNvPr id="10" name="Picture 9" descr="The Centers for Medicare and Medicaid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4400" y="2133600"/>
            <a:ext cx="10314595" cy="2667000"/>
          </a:xfrm>
          <a:prstGeom prst="rect">
            <a:avLst/>
          </a:prstGeom>
        </p:spPr>
      </p:pic>
      <p:sp>
        <p:nvSpPr>
          <p:cNvPr id="14" name="Text Placeholder 2"/>
          <p:cNvSpPr>
            <a:spLocks noGrp="1"/>
          </p:cNvSpPr>
          <p:nvPr>
            <p:ph type="body" sz="quarter" idx="10" hasCustomPrompt="1"/>
          </p:nvPr>
        </p:nvSpPr>
        <p:spPr>
          <a:xfrm>
            <a:off x="406400" y="5029200"/>
            <a:ext cx="11379200" cy="7620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406400" y="5867400"/>
            <a:ext cx="11379200" cy="6858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107535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12192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2" name="TextBox 1"/>
          <p:cNvSpPr txBox="1"/>
          <p:nvPr userDrawn="1"/>
        </p:nvSpPr>
        <p:spPr>
          <a:xfrm>
            <a:off x="11176000" y="6305831"/>
            <a:ext cx="457176" cy="369332"/>
          </a:xfrm>
          <a:prstGeom prst="rect">
            <a:avLst/>
          </a:prstGeom>
          <a:noFill/>
        </p:spPr>
        <p:txBody>
          <a:bodyPr wrap="none" rtlCol="0">
            <a:spAutoFit/>
          </a:bodyPr>
          <a:lstStyle/>
          <a:p>
            <a:fld id="{93CBEAAD-42DC-429F-97E7-DF830A1AE7B1}" type="slidenum">
              <a:rPr lang="en-US" sz="1800" smtClean="0"/>
              <a:t>‹#›</a:t>
            </a:fld>
            <a:endParaRPr lang="en-US" sz="1800" dirty="0"/>
          </a:p>
        </p:txBody>
      </p:sp>
    </p:spTree>
    <p:extLst>
      <p:ext uri="{BB962C8B-B14F-4D97-AF65-F5344CB8AC3E}">
        <p14:creationId xmlns:p14="http://schemas.microsoft.com/office/powerpoint/2010/main" val="14449931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Value-Based-Programs/Other-VBPs/SNF-VBP.html" TargetMode="External"/><Relationship Id="rId2" Type="http://schemas.openxmlformats.org/officeDocument/2006/relationships/hyperlink" Target="mailto:help@qtso.com"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cms.gov/Medicare/Quality-Initiatives-Patient-Assessment-Instruments/Value-Based-Programs/Other-VBPs/SNF-VBP.html" TargetMode="External"/><Relationship Id="rId2" Type="http://schemas.openxmlformats.org/officeDocument/2006/relationships/hyperlink" Target="mailto:help@qtso.com" TargetMode="External"/><Relationship Id="rId1" Type="http://schemas.openxmlformats.org/officeDocument/2006/relationships/slideLayout" Target="../slideLayouts/slideLayout13.xml"/><Relationship Id="rId4" Type="http://schemas.openxmlformats.org/officeDocument/2006/relationships/hyperlink" Target="mailto:SNFVBPinquiries@cms.hhs.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Your SNF VBP Confidential Quarterly Facility Reports</a:t>
            </a:r>
          </a:p>
        </p:txBody>
      </p:sp>
      <p:sp>
        <p:nvSpPr>
          <p:cNvPr id="3" name="Text Placeholder 2"/>
          <p:cNvSpPr>
            <a:spLocks noGrp="1"/>
          </p:cNvSpPr>
          <p:nvPr>
            <p:ph type="body" sz="quarter" idx="10"/>
          </p:nvPr>
        </p:nvSpPr>
        <p:spPr>
          <a:xfrm>
            <a:off x="371565" y="5585381"/>
            <a:ext cx="11379200" cy="762000"/>
          </a:xfrm>
        </p:spPr>
        <p:txBody>
          <a:bodyPr>
            <a:normAutofit lnSpcReduction="10000"/>
          </a:bodyPr>
          <a:lstStyle/>
          <a:p>
            <a:pPr algn="ctr"/>
            <a:r>
              <a:rPr lang="en-US" dirty="0"/>
              <a:t>Accessing your Quarterly Confidential Report through the </a:t>
            </a:r>
            <a:r>
              <a:rPr lang="en-US" dirty="0">
                <a:cs typeface="Arial" panose="020B0604020202020204" pitchFamily="34" charset="0"/>
              </a:rPr>
              <a:t>Certification and Survey Provider Enhanced Reporting (CASPER) Application </a:t>
            </a:r>
          </a:p>
          <a:p>
            <a:endParaRPr lang="en-US" dirty="0"/>
          </a:p>
        </p:txBody>
      </p:sp>
    </p:spTree>
    <p:extLst>
      <p:ext uri="{BB962C8B-B14F-4D97-AF65-F5344CB8AC3E}">
        <p14:creationId xmlns:p14="http://schemas.microsoft.com/office/powerpoint/2010/main" val="271083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CASPER/QIES Reporting Systems</a:t>
            </a:r>
            <a:endParaRPr lang="en-US" dirty="0"/>
          </a:p>
        </p:txBody>
      </p:sp>
      <p:sp>
        <p:nvSpPr>
          <p:cNvPr id="3" name="Text Placeholder 2"/>
          <p:cNvSpPr>
            <a:spLocks noGrp="1"/>
          </p:cNvSpPr>
          <p:nvPr>
            <p:ph type="body" sz="quarter" idx="10"/>
          </p:nvPr>
        </p:nvSpPr>
        <p:spPr/>
        <p:txBody>
          <a:bodyPr>
            <a:normAutofit/>
          </a:bodyPr>
          <a:lstStyle/>
          <a:p>
            <a:r>
              <a:rPr lang="en-US" sz="2400" dirty="0"/>
              <a:t>The following slide deck provides facility staff a tutorial in accessing their Confidential Quarterly SNF VBP Reports.</a:t>
            </a:r>
          </a:p>
          <a:p>
            <a:endParaRPr lang="en-US" sz="2400" dirty="0"/>
          </a:p>
          <a:p>
            <a:r>
              <a:rPr lang="en-US" sz="2400" dirty="0"/>
              <a:t>If your facility has not registered with Medicare’s CASPER/QIES Reporting Systems please contact the help desk at </a:t>
            </a:r>
            <a:r>
              <a:rPr lang="en-US" sz="2400" dirty="0">
                <a:hlinkClick r:id="rId2"/>
              </a:rPr>
              <a:t>help@qtso.com</a:t>
            </a:r>
            <a:r>
              <a:rPr lang="en-US" sz="2400" dirty="0"/>
              <a:t> for registration and passwords.</a:t>
            </a:r>
          </a:p>
          <a:p>
            <a:endParaRPr lang="en-US" sz="2400" dirty="0"/>
          </a:p>
          <a:p>
            <a:r>
              <a:rPr lang="en-US" sz="2400" dirty="0"/>
              <a:t>For general information about the SNF VBP program including, measure specifications, please review the SNF VBP website at </a:t>
            </a:r>
            <a:r>
              <a:rPr lang="en-US" sz="2400" dirty="0">
                <a:hlinkClick r:id="rId3"/>
              </a:rPr>
              <a:t>https://www.cms.gov/Medicare/Quality-Initiatives-Patient-Assessment-Instruments/Value-Based-Programs/Other-VBPs/SNF-VBP.html</a:t>
            </a:r>
            <a:r>
              <a:rPr lang="en-US" sz="2400" dirty="0"/>
              <a:t>.</a:t>
            </a:r>
          </a:p>
        </p:txBody>
      </p:sp>
    </p:spTree>
    <p:extLst>
      <p:ext uri="{BB962C8B-B14F-4D97-AF65-F5344CB8AC3E}">
        <p14:creationId xmlns:p14="http://schemas.microsoft.com/office/powerpoint/2010/main" val="4159633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panose="020B0604020202020204" pitchFamily="34" charset="0"/>
                <a:cs typeface="Arial" panose="020B0604020202020204" pitchFamily="34" charset="0"/>
              </a:rPr>
              <a:t>CMS QIES System Welcome Page</a:t>
            </a:r>
            <a:endParaRPr lang="en-US" sz="4000" dirty="0"/>
          </a:p>
        </p:txBody>
      </p:sp>
      <p:sp>
        <p:nvSpPr>
          <p:cNvPr id="5" name="TextBox 4"/>
          <p:cNvSpPr txBox="1"/>
          <p:nvPr/>
        </p:nvSpPr>
        <p:spPr>
          <a:xfrm>
            <a:off x="995083" y="1099165"/>
            <a:ext cx="10737232" cy="707886"/>
          </a:xfrm>
          <a:prstGeom prst="rect">
            <a:avLst/>
          </a:prstGeom>
          <a:noFill/>
        </p:spPr>
        <p:txBody>
          <a:bodyPr wrap="square" rtlCol="0">
            <a:spAutoFit/>
          </a:bodyPr>
          <a:lstStyle/>
          <a:p>
            <a:pPr lvl="0"/>
            <a:r>
              <a:rPr lang="en-US" sz="2000" dirty="0"/>
              <a:t>Once you have successfully logged into the CMS network with your </a:t>
            </a:r>
            <a:r>
              <a:rPr lang="en-US" sz="2000" dirty="0" err="1"/>
              <a:t>CMSNet</a:t>
            </a:r>
            <a:r>
              <a:rPr lang="en-US" sz="2000" dirty="0"/>
              <a:t> user ID and password, select the CASPER Reporting link on the ‘Welcome to the CMS QIES Systems for Providers’ web page.</a:t>
            </a:r>
          </a:p>
        </p:txBody>
      </p:sp>
      <p:pic>
        <p:nvPicPr>
          <p:cNvPr id="4" name="Picture 3" descr="This screenshot shows the CMS QIES Systems welcome page. It highlights the CASPER Reporting link at the bottom left of the page used to access provider reports. " title="screenshot of CMS QIES System Welcome page; Welcome to the CMS QIES Systems for Providers webpage"/>
          <p:cNvPicPr/>
          <p:nvPr/>
        </p:nvPicPr>
        <p:blipFill>
          <a:blip r:embed="rId2">
            <a:extLst>
              <a:ext uri="{28A0092B-C50C-407E-A947-70E740481C1C}">
                <a14:useLocalDpi xmlns:a14="http://schemas.microsoft.com/office/drawing/2010/main" val="0"/>
              </a:ext>
            </a:extLst>
          </a:blip>
          <a:stretch>
            <a:fillRect/>
          </a:stretch>
        </p:blipFill>
        <p:spPr>
          <a:xfrm>
            <a:off x="2346467" y="2269084"/>
            <a:ext cx="7547380" cy="4229909"/>
          </a:xfrm>
          <a:prstGeom prst="rect">
            <a:avLst/>
          </a:prstGeom>
        </p:spPr>
      </p:pic>
    </p:spTree>
    <p:extLst>
      <p:ext uri="{BB962C8B-B14F-4D97-AF65-F5344CB8AC3E}">
        <p14:creationId xmlns:p14="http://schemas.microsoft.com/office/powerpoint/2010/main" val="1527929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CASPER Login Page</a:t>
            </a:r>
          </a:p>
        </p:txBody>
      </p:sp>
      <p:sp>
        <p:nvSpPr>
          <p:cNvPr id="6" name="TextBox 5"/>
          <p:cNvSpPr txBox="1"/>
          <p:nvPr/>
        </p:nvSpPr>
        <p:spPr>
          <a:xfrm>
            <a:off x="765732" y="1045927"/>
            <a:ext cx="11338284" cy="1323439"/>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Next, enter your QIES user ID and password in the fields on the QIES National System Login page.  </a:t>
            </a:r>
          </a:p>
          <a:p>
            <a:pPr marL="285750" lvl="0" indent="-285750">
              <a:buFont typeface="Arial" panose="020B0604020202020204" pitchFamily="34" charset="0"/>
              <a:buChar char="•"/>
            </a:pPr>
            <a:r>
              <a:rPr lang="en-US" sz="2000" dirty="0"/>
              <a:t>The QIES user ID and password are the same credentials you use to submit MDS 3.0 records to the Assessment Submission and Processing system.  </a:t>
            </a:r>
          </a:p>
          <a:p>
            <a:pPr marL="285750" lvl="0" indent="-285750">
              <a:buFont typeface="Arial" panose="020B0604020202020204" pitchFamily="34" charset="0"/>
              <a:buChar char="•"/>
            </a:pPr>
            <a:r>
              <a:rPr lang="en-US" sz="2000" dirty="0"/>
              <a:t>Then, select the Login button.</a:t>
            </a:r>
          </a:p>
        </p:txBody>
      </p:sp>
      <p:pic>
        <p:nvPicPr>
          <p:cNvPr id="5" name="Picture 4" descr="This screenshot shows the QIES National System Login page, where providers can enter their CASPER user ID and password.. QIES National System Login page for the CASPER Reporting application" title="screenshot of the QIES National Login site-QIES National System Login"/>
          <p:cNvPicPr/>
          <p:nvPr/>
        </p:nvPicPr>
        <p:blipFill>
          <a:blip r:embed="rId2">
            <a:extLst>
              <a:ext uri="{28A0092B-C50C-407E-A947-70E740481C1C}">
                <a14:useLocalDpi xmlns:a14="http://schemas.microsoft.com/office/drawing/2010/main" val="0"/>
              </a:ext>
            </a:extLst>
          </a:blip>
          <a:stretch>
            <a:fillRect/>
          </a:stretch>
        </p:blipFill>
        <p:spPr>
          <a:xfrm>
            <a:off x="3091992" y="2347274"/>
            <a:ext cx="6885835" cy="4251240"/>
          </a:xfrm>
          <a:prstGeom prst="rect">
            <a:avLst/>
          </a:prstGeom>
        </p:spPr>
      </p:pic>
    </p:spTree>
    <p:extLst>
      <p:ext uri="{BB962C8B-B14F-4D97-AF65-F5344CB8AC3E}">
        <p14:creationId xmlns:p14="http://schemas.microsoft.com/office/powerpoint/2010/main" val="16658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latin typeface="Arial" panose="020B0604020202020204" pitchFamily="34" charset="0"/>
                <a:cs typeface="Arial" panose="020B0604020202020204" pitchFamily="34" charset="0"/>
              </a:rPr>
              <a:t>CASPER Topics Page</a:t>
            </a:r>
          </a:p>
        </p:txBody>
      </p:sp>
      <p:sp>
        <p:nvSpPr>
          <p:cNvPr id="3" name="TextBox 2"/>
          <p:cNvSpPr txBox="1"/>
          <p:nvPr/>
        </p:nvSpPr>
        <p:spPr>
          <a:xfrm>
            <a:off x="1366886" y="1376313"/>
            <a:ext cx="9530500" cy="400110"/>
          </a:xfrm>
          <a:prstGeom prst="rect">
            <a:avLst/>
          </a:prstGeom>
          <a:noFill/>
        </p:spPr>
        <p:txBody>
          <a:bodyPr wrap="square" rtlCol="0">
            <a:spAutoFit/>
          </a:bodyPr>
          <a:lstStyle/>
          <a:p>
            <a:pPr lvl="0"/>
            <a:r>
              <a:rPr lang="en-US" sz="2000" dirty="0"/>
              <a:t>On the CASPER Topics page, select the Folders tab, that is circled in red from the menu bar.</a:t>
            </a:r>
          </a:p>
        </p:txBody>
      </p:sp>
      <p:pic>
        <p:nvPicPr>
          <p:cNvPr id="5" name="Picture 4" descr="This screenshot shows the CASPER Welcome page, where which users can access the folders containing their CASPER reports.. CASPER Topics web page with the Folders button highlighted by a circle" title="screenshot of how to navigate CASPER site; CASPER Topics web page"/>
          <p:cNvPicPr/>
          <p:nvPr/>
        </p:nvPicPr>
        <p:blipFill>
          <a:blip r:embed="rId3">
            <a:extLst>
              <a:ext uri="{28A0092B-C50C-407E-A947-70E740481C1C}">
                <a14:useLocalDpi xmlns:a14="http://schemas.microsoft.com/office/drawing/2010/main" val="0"/>
              </a:ext>
            </a:extLst>
          </a:blip>
          <a:stretch>
            <a:fillRect/>
          </a:stretch>
        </p:blipFill>
        <p:spPr>
          <a:xfrm>
            <a:off x="2213620" y="2337847"/>
            <a:ext cx="7813074" cy="4152756"/>
          </a:xfrm>
          <a:prstGeom prst="rect">
            <a:avLst/>
          </a:prstGeom>
        </p:spPr>
      </p:pic>
    </p:spTree>
    <p:extLst>
      <p:ext uri="{BB962C8B-B14F-4D97-AF65-F5344CB8AC3E}">
        <p14:creationId xmlns:p14="http://schemas.microsoft.com/office/powerpoint/2010/main" val="1247008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CASPER Reports Page </a:t>
            </a:r>
          </a:p>
        </p:txBody>
      </p:sp>
      <p:pic>
        <p:nvPicPr>
          <p:cNvPr id="7" name="Picture 6" descr="This screenshot shows the CASPER folder containing the link to view one’s SNF VBP Quarterly Report.. CASPER Folders page with the NV LTCH SNF shared folder highlighted in the left frame.  The right frame shows a link to the SNF VBP report." title="screenshot on how to navigate CASPER report; CASPER Folders page"/>
          <p:cNvPicPr/>
          <p:nvPr/>
        </p:nvPicPr>
        <p:blipFill>
          <a:blip r:embed="rId3">
            <a:extLst>
              <a:ext uri="{28A0092B-C50C-407E-A947-70E740481C1C}">
                <a14:useLocalDpi xmlns:a14="http://schemas.microsoft.com/office/drawing/2010/main" val="0"/>
              </a:ext>
            </a:extLst>
          </a:blip>
          <a:stretch>
            <a:fillRect/>
          </a:stretch>
        </p:blipFill>
        <p:spPr>
          <a:xfrm>
            <a:off x="2215300" y="2646252"/>
            <a:ext cx="7882380" cy="3953163"/>
          </a:xfrm>
          <a:prstGeom prst="rect">
            <a:avLst/>
          </a:prstGeom>
        </p:spPr>
      </p:pic>
      <p:sp>
        <p:nvSpPr>
          <p:cNvPr id="3" name="TextBox 2"/>
          <p:cNvSpPr txBox="1"/>
          <p:nvPr/>
        </p:nvSpPr>
        <p:spPr>
          <a:xfrm>
            <a:off x="508001" y="1056916"/>
            <a:ext cx="11614869" cy="1528624"/>
          </a:xfrm>
          <a:prstGeom prst="rect">
            <a:avLst/>
          </a:prstGeom>
          <a:noFill/>
        </p:spPr>
        <p:txBody>
          <a:bodyPr wrap="square" rtlCol="0">
            <a:spAutoFit/>
          </a:bodyPr>
          <a:lstStyle/>
          <a:p>
            <a:pPr marL="285750" lvl="0" indent="-285750">
              <a:lnSpc>
                <a:spcPts val="2000"/>
              </a:lnSpc>
              <a:spcBef>
                <a:spcPts val="200"/>
              </a:spcBef>
              <a:spcAft>
                <a:spcPts val="200"/>
              </a:spcAft>
              <a:buFont typeface="Arial" panose="020B0604020202020204" pitchFamily="34" charset="0"/>
              <a:buChar char="•"/>
            </a:pPr>
            <a:r>
              <a:rPr lang="en-US" dirty="0"/>
              <a:t>On the CASPER Folders page, a list of folders to which you have access displays in the left frame.  </a:t>
            </a:r>
          </a:p>
          <a:p>
            <a:pPr marL="285750" lvl="0" indent="-285750">
              <a:lnSpc>
                <a:spcPts val="2000"/>
              </a:lnSpc>
              <a:spcBef>
                <a:spcPts val="200"/>
              </a:spcBef>
              <a:spcAft>
                <a:spcPts val="200"/>
              </a:spcAft>
              <a:buFont typeface="Arial" panose="020B0604020202020204" pitchFamily="34" charset="0"/>
              <a:buChar char="•"/>
            </a:pPr>
            <a:r>
              <a:rPr lang="en-US" dirty="0"/>
              <a:t>The SNF VBP reports will be automatically stored in your facility’s SNF shared folder.  You’ll see this is the SNF non-VR folder that is highlighted for you.</a:t>
            </a:r>
          </a:p>
          <a:p>
            <a:pPr marL="285750" lvl="0" indent="-285750">
              <a:lnSpc>
                <a:spcPts val="2000"/>
              </a:lnSpc>
              <a:spcBef>
                <a:spcPts val="200"/>
              </a:spcBef>
              <a:spcAft>
                <a:spcPts val="200"/>
              </a:spcAft>
              <a:buFont typeface="Arial" panose="020B0604020202020204" pitchFamily="34" charset="0"/>
              <a:buChar char="•"/>
            </a:pPr>
            <a:r>
              <a:rPr lang="en-US" dirty="0"/>
              <a:t>Once you select the SNF shared folder, a list of SNF VBP report links will display on the right-hand side of the web page.  </a:t>
            </a:r>
          </a:p>
          <a:p>
            <a:pPr marL="285750" lvl="0" indent="-285750">
              <a:lnSpc>
                <a:spcPts val="2000"/>
              </a:lnSpc>
              <a:spcBef>
                <a:spcPts val="200"/>
              </a:spcBef>
              <a:spcAft>
                <a:spcPts val="200"/>
              </a:spcAft>
              <a:buFont typeface="Arial" panose="020B0604020202020204" pitchFamily="34" charset="0"/>
              <a:buChar char="•"/>
            </a:pPr>
            <a:r>
              <a:rPr lang="en-US" dirty="0"/>
              <a:t>Select the desired report name link to view the report. Note, that SNF VBP is included in the file name.</a:t>
            </a:r>
          </a:p>
        </p:txBody>
      </p:sp>
    </p:spTree>
    <p:extLst>
      <p:ext uri="{BB962C8B-B14F-4D97-AF65-F5344CB8AC3E}">
        <p14:creationId xmlns:p14="http://schemas.microsoft.com/office/powerpoint/2010/main" val="352190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endParaRPr lang="en-US" dirty="0"/>
          </a:p>
        </p:txBody>
      </p:sp>
      <p:sp>
        <p:nvSpPr>
          <p:cNvPr id="5" name="Text Placeholder 4"/>
          <p:cNvSpPr>
            <a:spLocks noGrp="1"/>
          </p:cNvSpPr>
          <p:nvPr>
            <p:ph type="body" sz="quarter" idx="10"/>
          </p:nvPr>
        </p:nvSpPr>
        <p:spPr/>
        <p:txBody>
          <a:bodyPr>
            <a:noAutofit/>
          </a:bodyPr>
          <a:lstStyle/>
          <a:p>
            <a:r>
              <a:rPr lang="en-US" sz="2800" dirty="0"/>
              <a:t>For questions about accessing CASPER, please contact the QIES Technical Support Office (QTSO) Help Desk: </a:t>
            </a:r>
            <a:r>
              <a:rPr lang="en-US" sz="2800" u="sng" dirty="0">
                <a:hlinkClick r:id="rId2"/>
              </a:rPr>
              <a:t>help@qtso.com</a:t>
            </a:r>
            <a:r>
              <a:rPr lang="en-US" sz="2800" dirty="0"/>
              <a:t>.</a:t>
            </a:r>
            <a:endParaRPr lang="en-US" sz="2800" dirty="0">
              <a:solidFill>
                <a:srgbClr val="FF0000"/>
              </a:solidFill>
            </a:endParaRPr>
          </a:p>
          <a:p>
            <a:endParaRPr lang="en-US" sz="2800" dirty="0"/>
          </a:p>
          <a:p>
            <a:r>
              <a:rPr lang="en-US" sz="2800" dirty="0"/>
              <a:t>For more information about the </a:t>
            </a:r>
            <a:r>
              <a:rPr lang="en-US" sz="2800" dirty="0">
                <a:hlinkClick r:id="rId3"/>
              </a:rPr>
              <a:t>SNFVBP Program</a:t>
            </a:r>
            <a:r>
              <a:rPr lang="en-US" sz="2800" dirty="0"/>
              <a:t>, visit: </a:t>
            </a:r>
            <a:r>
              <a:rPr lang="en-US" sz="2800" dirty="0">
                <a:hlinkClick r:id="rId3"/>
              </a:rPr>
              <a:t>https://www.cms.gov/Medicare/Quality-Initiatives-Patient-Assessment-Instruments/Value-Based-Programs/Other-VBPs/SNF-VBP.html</a:t>
            </a:r>
            <a:r>
              <a:rPr lang="en-US" sz="2800" dirty="0"/>
              <a:t>.</a:t>
            </a:r>
          </a:p>
          <a:p>
            <a:endParaRPr lang="en-US" sz="2800" dirty="0"/>
          </a:p>
          <a:p>
            <a:r>
              <a:rPr lang="en-US" sz="2800" dirty="0"/>
              <a:t>If you have additional questions, email them to: </a:t>
            </a:r>
            <a:r>
              <a:rPr lang="en-US" sz="2800" dirty="0">
                <a:hlinkClick r:id="rId4"/>
              </a:rPr>
              <a:t>SNFVBPinquiries@cms.hhs.gov</a:t>
            </a:r>
            <a:r>
              <a:rPr lang="en-US" sz="2800" dirty="0"/>
              <a:t>.</a:t>
            </a:r>
          </a:p>
        </p:txBody>
      </p:sp>
    </p:spTree>
    <p:extLst>
      <p:ext uri="{BB962C8B-B14F-4D97-AF65-F5344CB8AC3E}">
        <p14:creationId xmlns:p14="http://schemas.microsoft.com/office/powerpoint/2010/main" val="3717940716"/>
      </p:ext>
    </p:extLst>
  </p:cSld>
  <p:clrMapOvr>
    <a:masterClrMapping/>
  </p:clrMapOvr>
</p:sld>
</file>

<file path=ppt/theme/theme1.xml><?xml version="1.0" encoding="utf-8"?>
<a:theme xmlns:a="http://schemas.openxmlformats.org/drawingml/2006/main" name="CM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ITRE Work" ma:contentTypeID="0x010100823A99C636F7423283FB0D200866C61300F88CF8DECFE1B2479E4A9C975A24C589" ma:contentTypeVersion="2" ma:contentTypeDescription="Materials and documents that contain MITRE authored content and other content directly attributable to MITRE and its work" ma:contentTypeScope="" ma:versionID="05b56be3389d8f29e089ccce62897a38">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e207f629e9ef5d09050449f693559770" ns1:_="" ns2:_="">
    <xsd:import namespace="http://schemas.microsoft.com/sharepoint/v3"/>
    <xsd:import namespace="http://schemas.microsoft.com/sharepoint/v3/fields"/>
    <xsd:element name="properties">
      <xsd:complexType>
        <xsd:sequence>
          <xsd:element name="documentManagement">
            <xsd:complexType>
              <xsd:all>
                <xsd:element ref="ns2:_Contributor" minOccurs="0"/>
                <xsd:element ref="ns1:MITRE_x0020_Sensitivity"/>
                <xsd:element ref="ns1:Release_x0020_Statement"/>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MITRE_x0020_Sensitivity" ma:index="10" ma:displayName="Sensitivity" ma:default="Internal MITRE Information" ma:internalName="MITRE_x0020_Sensitivity">
      <xsd:simpleType>
        <xsd:restriction base="dms:Choice">
          <xsd:enumeration value="Public Information"/>
          <xsd:enumeration value="Internal MITRE Information"/>
          <xsd:enumeration value="Sensitive Information"/>
          <xsd:enumeration value="Highly Sensitive Information"/>
        </xsd:restriction>
      </xsd:simpleType>
    </xsd:element>
    <xsd:element name="Release_x0020_Statement" ma:index="11" ma:displayName="Release Statement" ma:default="For Internal MITRE Use" ma:internalName="Release_x0020_Statement">
      <xsd:simpleType>
        <xsd:union memberTypes="dms:Text">
          <xsd:simpleType>
            <xsd:restriction base="dms:Choice">
              <xsd:enumeration value="Approved for Public Release"/>
              <xsd:enumeration value="For Internal MITRE Use"/>
              <xsd:enumeration value="For Release to All Sponsors"/>
              <xsd:enumeration value="For Limited Internal MITRE Use"/>
              <xsd:enumeration value="For Limited External Release"/>
              <xsd:enumeration value="Privileged: Sensitive Personal Information"/>
              <xsd:enumeration value="MITRE Proprietary"/>
              <xsd:enumeration value="Source Selection Sensitive"/>
              <xsd:enumeration value="Restricted: Highly Sensitive Personal Information"/>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9" nillable="true" ma:displayName="Contributor" ma:description="One or more people or organizations that contributed to this resource" ma:internalName="_Contributor">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MITRE_x0020_Sensitivity xmlns="http://schemas.microsoft.com/sharepoint/v3">Internal MITRE Information</MITRE_x0020_Sensitivity>
    <_Contributor xmlns="http://schemas.microsoft.com/sharepoint/v3/fields" xsi:nil="true"/>
    <Release_x0020_Statement xmlns="http://schemas.microsoft.com/sharepoint/v3">For Internal MITRE Use</Release_x0020_Statement>
  </documentManagement>
</p:properties>
</file>

<file path=customXml/itemProps1.xml><?xml version="1.0" encoding="utf-8"?>
<ds:datastoreItem xmlns:ds="http://schemas.openxmlformats.org/officeDocument/2006/customXml" ds:itemID="{0F668932-8977-4893-8EDB-569A98D17E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EE2C82-A5F8-4B12-8897-28ADD8DD6FC0}">
  <ds:schemaRefs>
    <ds:schemaRef ds:uri="http://schemas.microsoft.com/office/2006/metadata/customXsn"/>
  </ds:schemaRefs>
</ds:datastoreItem>
</file>

<file path=customXml/itemProps3.xml><?xml version="1.0" encoding="utf-8"?>
<ds:datastoreItem xmlns:ds="http://schemas.openxmlformats.org/officeDocument/2006/customXml" ds:itemID="{72A253B3-85ED-4CB3-8F3D-83E2F1928584}">
  <ds:schemaRefs>
    <ds:schemaRef ds:uri="http://schemas.microsoft.com/sharepoint/v3/contenttype/forms"/>
  </ds:schemaRefs>
</ds:datastoreItem>
</file>

<file path=customXml/itemProps4.xml><?xml version="1.0" encoding="utf-8"?>
<ds:datastoreItem xmlns:ds="http://schemas.openxmlformats.org/officeDocument/2006/customXml" ds:itemID="{7AA42B0C-1CF1-4E28-9F5C-4B5A30EB7D7A}">
  <ds:schemaRef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1055</TotalTime>
  <Words>366</Words>
  <Application>Microsoft Office PowerPoint</Application>
  <PresentationFormat>Widescreen</PresentationFormat>
  <Paragraphs>29</Paragraphs>
  <Slides>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CMS_template</vt:lpstr>
      <vt:lpstr>Accessing Your SNF VBP Confidential Quarterly Facility Reports</vt:lpstr>
      <vt:lpstr>CASPER/QIES Reporting Systems</vt:lpstr>
      <vt:lpstr>CMS QIES System Welcome Page</vt:lpstr>
      <vt:lpstr>CASPER Login Page</vt:lpstr>
      <vt:lpstr>CASPER Topics Page</vt:lpstr>
      <vt:lpstr>CASPER Reports Page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 Cathy C</dc:creator>
  <cp:lastModifiedBy>Lofaro, Gina E.</cp:lastModifiedBy>
  <cp:revision>20</cp:revision>
  <dcterms:created xsi:type="dcterms:W3CDTF">2017-03-16T17:34:51Z</dcterms:created>
  <dcterms:modified xsi:type="dcterms:W3CDTF">2017-03-27T11:13:56Z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0x010100823A99C636F7423283FB0D200866C61300F88CF8DECFE1B2479E4A9C975A24C589</vt:lpwstr>
  </property>
</Properties>
</file>