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5"/>
  </p:notesMasterIdLst>
  <p:handoutMasterIdLst>
    <p:handoutMasterId r:id="rId36"/>
  </p:handoutMasterIdLst>
  <p:sldIdLst>
    <p:sldId id="526" r:id="rId6"/>
    <p:sldId id="697" r:id="rId7"/>
    <p:sldId id="698" r:id="rId8"/>
    <p:sldId id="693" r:id="rId9"/>
    <p:sldId id="696" r:id="rId10"/>
    <p:sldId id="699" r:id="rId11"/>
    <p:sldId id="694" r:id="rId12"/>
    <p:sldId id="705" r:id="rId13"/>
    <p:sldId id="706" r:id="rId14"/>
    <p:sldId id="707" r:id="rId15"/>
    <p:sldId id="700" r:id="rId16"/>
    <p:sldId id="695" r:id="rId17"/>
    <p:sldId id="708" r:id="rId18"/>
    <p:sldId id="623" r:id="rId19"/>
    <p:sldId id="691" r:id="rId20"/>
    <p:sldId id="690" r:id="rId21"/>
    <p:sldId id="689" r:id="rId22"/>
    <p:sldId id="671" r:id="rId23"/>
    <p:sldId id="701" r:id="rId24"/>
    <p:sldId id="634" r:id="rId25"/>
    <p:sldId id="604" r:id="rId26"/>
    <p:sldId id="702" r:id="rId27"/>
    <p:sldId id="627" r:id="rId28"/>
    <p:sldId id="622" r:id="rId29"/>
    <p:sldId id="624" r:id="rId30"/>
    <p:sldId id="703" r:id="rId31"/>
    <p:sldId id="644" r:id="rId32"/>
    <p:sldId id="704" r:id="rId33"/>
    <p:sldId id="584" r:id="rId34"/>
  </p:sldIdLst>
  <p:sldSz cx="9144000" cy="6858000" type="screen4x3"/>
  <p:notesSz cx="7010400" cy="92964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w Schmid" initials="MS" lastIdx="1" clrIdx="0">
    <p:extLst>
      <p:ext uri="{19B8F6BF-5375-455C-9EA6-DF929625EA0E}">
        <p15:presenceInfo xmlns:p15="http://schemas.microsoft.com/office/powerpoint/2012/main" userId="S-1-5-21-4095628063-3556742122-3606576086-140459" providerId="AD"/>
      </p:ext>
    </p:extLst>
  </p:cmAuthor>
  <p:cmAuthor id="2" name="Brian Jennings" initials="BTJ" lastIdx="12" clrIdx="1">
    <p:extLst>
      <p:ext uri="{19B8F6BF-5375-455C-9EA6-DF929625EA0E}">
        <p15:presenceInfo xmlns:p15="http://schemas.microsoft.com/office/powerpoint/2012/main" userId="Brian Jennings" providerId="None"/>
      </p:ext>
    </p:extLst>
  </p:cmAuthor>
  <p:cmAuthor id="3" name="JAIME CADWELL" initials="JC" lastIdx="5" clrIdx="2">
    <p:extLst>
      <p:ext uri="{19B8F6BF-5375-455C-9EA6-DF929625EA0E}">
        <p15:presenceInfo xmlns:p15="http://schemas.microsoft.com/office/powerpoint/2012/main" userId="S-1-5-21-4095628063-3556742122-3606576086-21926" providerId="AD"/>
      </p:ext>
    </p:extLst>
  </p:cmAuthor>
  <p:cmAuthor id="4" name="Ann Rudolph" initials="AR" lastIdx="11" clrIdx="3">
    <p:extLst>
      <p:ext uri="{19B8F6BF-5375-455C-9EA6-DF929625EA0E}">
        <p15:presenceInfo xmlns:p15="http://schemas.microsoft.com/office/powerpoint/2012/main" userId="Ann Rudolph" providerId="None"/>
      </p:ext>
    </p:extLst>
  </p:cmAuthor>
  <p:cmAuthor id="5" name="Matthew Schmid" initials="MS [2]" lastIdx="1" clrIdx="4">
    <p:extLst>
      <p:ext uri="{19B8F6BF-5375-455C-9EA6-DF929625EA0E}">
        <p15:presenceInfo xmlns:p15="http://schemas.microsoft.com/office/powerpoint/2012/main" userId="Matthew Schmi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719C"/>
    <a:srgbClr val="ECEEF4"/>
    <a:srgbClr val="E9EFF7"/>
    <a:srgbClr val="0F4B9A"/>
    <a:srgbClr val="348848"/>
    <a:srgbClr val="CCECFF"/>
    <a:srgbClr val="FFC000"/>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35" autoAdjust="0"/>
    <p:restoredTop sz="92448" autoAdjust="0"/>
  </p:normalViewPr>
  <p:slideViewPr>
    <p:cSldViewPr>
      <p:cViewPr varScale="1">
        <p:scale>
          <a:sx n="67" d="100"/>
          <a:sy n="67" d="100"/>
        </p:scale>
        <p:origin x="1024" y="44"/>
      </p:cViewPr>
      <p:guideLst>
        <p:guide orient="horz" pos="2160"/>
        <p:guide pos="2880"/>
      </p:guideLst>
    </p:cSldViewPr>
  </p:slideViewPr>
  <p:outlineViewPr>
    <p:cViewPr>
      <p:scale>
        <a:sx n="33" d="100"/>
        <a:sy n="33" d="100"/>
      </p:scale>
      <p:origin x="0" y="-21108"/>
    </p:cViewPr>
  </p:outlineViewPr>
  <p:notesTextViewPr>
    <p:cViewPr>
      <p:scale>
        <a:sx n="1" d="1"/>
        <a:sy n="1" d="1"/>
      </p:scale>
      <p:origin x="0" y="0"/>
    </p:cViewPr>
  </p:notesTextViewPr>
  <p:sorterViewPr>
    <p:cViewPr>
      <p:scale>
        <a:sx n="140" d="100"/>
        <a:sy n="140" d="100"/>
      </p:scale>
      <p:origin x="0" y="3168"/>
    </p:cViewPr>
  </p:sorterViewPr>
  <p:notesViewPr>
    <p:cSldViewPr>
      <p:cViewPr>
        <p:scale>
          <a:sx n="100" d="100"/>
          <a:sy n="100" d="100"/>
        </p:scale>
        <p:origin x="1062" y="-10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5" tIns="46578" rIns="93155" bIns="46578"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55" tIns="46578" rIns="93155" bIns="46578" rtlCol="0"/>
          <a:lstStyle>
            <a:lvl1pPr algn="r">
              <a:defRPr sz="1200"/>
            </a:lvl1pPr>
          </a:lstStyle>
          <a:p>
            <a:fld id="{3F9A1B0A-1385-44B1-A715-C805C7DAF66B}" type="datetimeFigureOut">
              <a:rPr lang="en-US" smtClean="0"/>
              <a:t>03/11/2024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55" tIns="46578" rIns="93155" bIns="4657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55" tIns="46578" rIns="93155" bIns="46578" rtlCol="0" anchor="b"/>
          <a:lstStyle>
            <a:lvl1pPr algn="r">
              <a:defRPr sz="1200"/>
            </a:lvl1pPr>
          </a:lstStyle>
          <a:p>
            <a:fld id="{F260B92C-04C1-46EF-B493-7E01325DC290}" type="slidenum">
              <a:rPr lang="en-US" smtClean="0"/>
              <a:t>‹#›</a:t>
            </a:fld>
            <a:endParaRPr lang="en-US" dirty="0"/>
          </a:p>
        </p:txBody>
      </p:sp>
    </p:spTree>
    <p:extLst>
      <p:ext uri="{BB962C8B-B14F-4D97-AF65-F5344CB8AC3E}">
        <p14:creationId xmlns:p14="http://schemas.microsoft.com/office/powerpoint/2010/main" val="2584519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5" tIns="46578" rIns="93155" bIns="46578"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55" tIns="46578" rIns="93155" bIns="46578" rtlCol="0"/>
          <a:lstStyle>
            <a:lvl1pPr algn="r">
              <a:defRPr sz="1200"/>
            </a:lvl1pPr>
          </a:lstStyle>
          <a:p>
            <a:fld id="{B0F781F7-5234-4A1D-8DF8-4A12A6D2BCF5}" type="datetimeFigureOut">
              <a:rPr lang="en-US" smtClean="0"/>
              <a:t>03/11/2024</a:t>
            </a:fld>
            <a:endParaRPr lang="en-US" dirty="0"/>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55" tIns="46578" rIns="93155" bIns="46578" rtlCol="0" anchor="ctr"/>
          <a:lstStyle/>
          <a:p>
            <a:endParaRPr lang="en-US" dirty="0"/>
          </a:p>
        </p:txBody>
      </p:sp>
      <p:sp>
        <p:nvSpPr>
          <p:cNvPr id="5" name="Notes Placeholder 4"/>
          <p:cNvSpPr>
            <a:spLocks noGrp="1"/>
          </p:cNvSpPr>
          <p:nvPr>
            <p:ph type="body" sz="quarter" idx="3"/>
          </p:nvPr>
        </p:nvSpPr>
        <p:spPr>
          <a:xfrm>
            <a:off x="233047" y="4415790"/>
            <a:ext cx="6468211" cy="4183380"/>
          </a:xfrm>
          <a:prstGeom prst="rect">
            <a:avLst/>
          </a:prstGeom>
        </p:spPr>
        <p:txBody>
          <a:bodyPr vert="horz" lIns="93155" tIns="46578" rIns="93155" bIns="46578" rtlCol="0"/>
          <a:lstStyle/>
          <a:p>
            <a:pPr lvl="0"/>
            <a:r>
              <a:rPr lang="en-US" dirty="0"/>
              <a:t>This is a big concept and outside the scope of the TLC.</a:t>
            </a:r>
          </a:p>
          <a:p>
            <a:pPr lvl="0"/>
            <a:endParaRPr lang="en-US" dirty="0"/>
          </a:p>
          <a:p>
            <a:pPr lvl="0"/>
            <a:r>
              <a:rPr lang="en-US" dirty="0"/>
              <a:t>Mainly, the point needs to be made that the TLC System Profile will be housed in </a:t>
            </a:r>
            <a:r>
              <a:rPr lang="en-US" dirty="0" err="1"/>
              <a:t>EASi</a:t>
            </a:r>
            <a:r>
              <a:rPr lang="en-US" dirty="0"/>
              <a:t> and that there will be automated interfaces with other systems to pull current info in. They System Census will be the biggest beneficiary of this process, and the TLC profile will follow along with that.</a:t>
            </a:r>
          </a:p>
          <a:p>
            <a:pPr lvl="0"/>
            <a:endParaRPr lang="en-US" dirty="0"/>
          </a:p>
          <a:p>
            <a:pPr lvl="0"/>
            <a:endParaRPr lang="en-US" dirty="0"/>
          </a:p>
          <a:p>
            <a:pPr lvl="0"/>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55" tIns="46578" rIns="93155" bIns="465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55" tIns="46578" rIns="93155" bIns="46578" rtlCol="0" anchor="b"/>
          <a:lstStyle>
            <a:lvl1pPr algn="r">
              <a:defRPr sz="1200"/>
            </a:lvl1pPr>
          </a:lstStyle>
          <a:p>
            <a:fld id="{B85F00A1-C84F-4874-9081-55CD92359B60}" type="slidenum">
              <a:rPr lang="en-US" smtClean="0"/>
              <a:t>‹#›</a:t>
            </a:fld>
            <a:endParaRPr lang="en-US" dirty="0"/>
          </a:p>
        </p:txBody>
      </p:sp>
    </p:spTree>
    <p:extLst>
      <p:ext uri="{BB962C8B-B14F-4D97-AF65-F5344CB8AC3E}">
        <p14:creationId xmlns:p14="http://schemas.microsoft.com/office/powerpoint/2010/main" val="3215906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baseline="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 Target="../slides/slide24.xml"/><Relationship Id="rId1" Type="http://schemas.openxmlformats.org/officeDocument/2006/relationships/notesMaster" Target="../notesMasters/notesMaster1.xml"/><Relationship Id="rId4" Type="http://schemas.openxmlformats.org/officeDocument/2006/relationships/image" Target="../media/image17.emf"/></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ea typeface="ＭＳ Ｐゴシック" pitchFamily="34" charset="-128"/>
              </a:defRPr>
            </a:lvl1pPr>
            <a:lvl2pPr marL="756889" indent="-291110" eaLnBrk="0" hangingPunct="0">
              <a:defRPr>
                <a:solidFill>
                  <a:schemeClr val="tx1"/>
                </a:solidFill>
                <a:latin typeface="Arial" pitchFamily="34" charset="0"/>
                <a:ea typeface="ＭＳ Ｐゴシック" pitchFamily="34" charset="-128"/>
              </a:defRPr>
            </a:lvl2pPr>
            <a:lvl3pPr marL="1164444" indent="-232889" eaLnBrk="0" hangingPunct="0">
              <a:defRPr>
                <a:solidFill>
                  <a:schemeClr val="tx1"/>
                </a:solidFill>
                <a:latin typeface="Arial" pitchFamily="34" charset="0"/>
                <a:ea typeface="ＭＳ Ｐゴシック" pitchFamily="34" charset="-128"/>
              </a:defRPr>
            </a:lvl3pPr>
            <a:lvl4pPr marL="1630220" indent="-232889" eaLnBrk="0" hangingPunct="0">
              <a:defRPr>
                <a:solidFill>
                  <a:schemeClr val="tx1"/>
                </a:solidFill>
                <a:latin typeface="Arial" pitchFamily="34" charset="0"/>
                <a:ea typeface="ＭＳ Ｐゴシック" pitchFamily="34" charset="-128"/>
              </a:defRPr>
            </a:lvl4pPr>
            <a:lvl5pPr marL="2095997" indent="-232889" eaLnBrk="0" hangingPunct="0">
              <a:defRPr>
                <a:solidFill>
                  <a:schemeClr val="tx1"/>
                </a:solidFill>
                <a:latin typeface="Arial" pitchFamily="34" charset="0"/>
                <a:ea typeface="ＭＳ Ｐゴシック" pitchFamily="34" charset="-128"/>
              </a:defRPr>
            </a:lvl5pPr>
            <a:lvl6pPr marL="2561775"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6pPr>
            <a:lvl7pPr marL="3027551"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7pPr>
            <a:lvl8pPr marL="3493328"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8pPr>
            <a:lvl9pPr marL="3959104" indent="-232889" defTabSz="465776"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fld id="{BAE9B798-0691-44B9-B49A-5A6188DF6BF5}" type="slidenum">
              <a:rPr lang="en-US" smtClean="0"/>
              <a:pPr eaLnBrk="1" hangingPunct="1"/>
              <a:t>1</a:t>
            </a:fld>
            <a:endParaRPr lang="en-US" dirty="0"/>
          </a:p>
        </p:txBody>
      </p:sp>
    </p:spTree>
    <p:extLst>
      <p:ext uri="{BB962C8B-B14F-4D97-AF65-F5344CB8AC3E}">
        <p14:creationId xmlns:p14="http://schemas.microsoft.com/office/powerpoint/2010/main" val="59940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700088"/>
            <a:ext cx="4645025" cy="3484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21</a:t>
            </a:fld>
            <a:endParaRPr lang="en-US" dirty="0"/>
          </a:p>
        </p:txBody>
      </p:sp>
    </p:spTree>
    <p:extLst>
      <p:ext uri="{BB962C8B-B14F-4D97-AF65-F5344CB8AC3E}">
        <p14:creationId xmlns:p14="http://schemas.microsoft.com/office/powerpoint/2010/main" val="21669922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23</a:t>
            </a:fld>
            <a:endParaRPr lang="en-US" dirty="0"/>
          </a:p>
        </p:txBody>
      </p:sp>
    </p:spTree>
    <p:extLst>
      <p:ext uri="{BB962C8B-B14F-4D97-AF65-F5344CB8AC3E}">
        <p14:creationId xmlns:p14="http://schemas.microsoft.com/office/powerpoint/2010/main" val="35371066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24</a:t>
            </a:fld>
            <a:endParaRPr lang="en-US" dirty="0"/>
          </a:p>
        </p:txBody>
      </p:sp>
      <p:graphicFrame>
        <p:nvGraphicFramePr>
          <p:cNvPr id="5" name="Object 4" descr="List of representatives with Role and Component/Group&#10;Ashley Corbin CMMI Rep CMMS- PPG Dir.&#10;Jeff Grant Exchange BDG Chair CCIO - Dep.Dir. for Ops.&#10;John Evangelist Program Operations BDG Chair OIT - AMG Dir.&#10;Jon Booth Program Operations BDG Chair OC - WNMG Dir.&#10;Karen Shields CMCS Rep CMCS Dep.Dir.&#10;Mark Oh Fed Admin BDG Chair OIT - IUSG Dir.&#10;Ray Wedgeworth Program ntegrity BDG Chair CPI - DASG Dir.&#10;Rich Cuchna Program Operations BDG Chair CMM - PCG Dir.&#10;Steve Davidson QIO BDG Chair CCSQ - ISG Dir.&#10;&#10;&#10;&#10;&#10;&#10;&#10;&#10;" title="Component Representatives on the Governance Review Board 2019"/>
          <p:cNvGraphicFramePr>
            <a:graphicFrameLocks noChangeAspect="1"/>
          </p:cNvGraphicFramePr>
          <p:nvPr>
            <p:extLst>
              <p:ext uri="{D42A27DB-BD31-4B8C-83A1-F6EECF244321}">
                <p14:modId xmlns:p14="http://schemas.microsoft.com/office/powerpoint/2010/main" val="4221430884"/>
              </p:ext>
            </p:extLst>
          </p:nvPr>
        </p:nvGraphicFramePr>
        <p:xfrm>
          <a:off x="351438" y="5181600"/>
          <a:ext cx="5668362" cy="2912237"/>
        </p:xfrm>
        <a:graphic>
          <a:graphicData uri="http://schemas.openxmlformats.org/presentationml/2006/ole">
            <mc:AlternateContent xmlns:mc="http://schemas.openxmlformats.org/markup-compatibility/2006">
              <mc:Choice xmlns:v="urn:schemas-microsoft-com:vml" Requires="v">
                <p:oleObj name="Worksheet" r:id="rId3" imgW="4629258" imgH="1971848" progId="Excel.Sheet.12">
                  <p:embed/>
                </p:oleObj>
              </mc:Choice>
              <mc:Fallback>
                <p:oleObj name="Worksheet" r:id="rId3" imgW="4629258" imgH="1971848" progId="Excel.Sheet.12">
                  <p:embed/>
                  <p:pic>
                    <p:nvPicPr>
                      <p:cNvPr id="5" name="Object 4" descr="List of representatives with Role and Component/Group&#10;Ashley Corbin CMMI Rep CMMS- PPG Dir.&#10;Jeff Grant Exchange BDG Chair CCIO - Dep.Dir. for Ops.&#10;John Evangelist Program Operations BDG Chair OIT - AMG Dir.&#10;Jon Booth Program Operations BDG Chair OC - WNMG Dir.&#10;Karen Shields CMCS Rep CMCS Dep.Dir.&#10;Mark Oh Fed Admin BDG Chair OIT - IUSG Dir.&#10;Ray Wedgeworth Program ntegrity BDG Chair CPI - DASG Dir.&#10;Rich Cuchna Program Operations BDG Chair CMM - PCG Dir.&#10;Steve Davidson QIO BDG Chair CCSQ - ISG Dir.&#10;&#10;&#10;&#10;&#10;&#10;&#10;&#10;" title="Component Representatives on the Governance Review Board 2019"/>
                      <p:cNvPicPr/>
                      <p:nvPr/>
                    </p:nvPicPr>
                    <p:blipFill>
                      <a:blip r:embed="rId4"/>
                      <a:stretch>
                        <a:fillRect/>
                      </a:stretch>
                    </p:blipFill>
                    <p:spPr>
                      <a:xfrm>
                        <a:off x="351438" y="5181600"/>
                        <a:ext cx="5668362" cy="2912237"/>
                      </a:xfrm>
                      <a:prstGeom prst="rect">
                        <a:avLst/>
                      </a:prstGeom>
                    </p:spPr>
                  </p:pic>
                </p:oleObj>
              </mc:Fallback>
            </mc:AlternateContent>
          </a:graphicData>
        </a:graphic>
      </p:graphicFrame>
    </p:spTree>
    <p:extLst>
      <p:ext uri="{BB962C8B-B14F-4D97-AF65-F5344CB8AC3E}">
        <p14:creationId xmlns:p14="http://schemas.microsoft.com/office/powerpoint/2010/main" val="5311450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9193" eaLnBrk="0" fontAlgn="base" hangingPunct="0">
              <a:spcBef>
                <a:spcPct val="30000"/>
              </a:spcBef>
              <a:spcAft>
                <a:spcPct val="0"/>
              </a:spcAft>
              <a:defRPr/>
            </a:pPr>
            <a:endParaRPr lang="en-US" i="0" dirty="0"/>
          </a:p>
        </p:txBody>
      </p:sp>
      <p:sp>
        <p:nvSpPr>
          <p:cNvPr id="4" name="Slide Number Placeholder 3"/>
          <p:cNvSpPr>
            <a:spLocks noGrp="1"/>
          </p:cNvSpPr>
          <p:nvPr>
            <p:ph type="sldNum" sz="quarter" idx="10"/>
          </p:nvPr>
        </p:nvSpPr>
        <p:spPr/>
        <p:txBody>
          <a:bodyPr/>
          <a:lstStyle/>
          <a:p>
            <a:pPr>
              <a:defRPr/>
            </a:pPr>
            <a:fld id="{644F49D2-3A2C-4C3A-8388-8D05AF15ED1D}" type="slidenum">
              <a:rPr lang="en-US" smtClean="0"/>
              <a:pPr>
                <a:defRPr/>
              </a:pPr>
              <a:t>29</a:t>
            </a:fld>
            <a:endParaRPr lang="en-US" dirty="0"/>
          </a:p>
        </p:txBody>
      </p:sp>
    </p:spTree>
    <p:extLst>
      <p:ext uri="{BB962C8B-B14F-4D97-AF65-F5344CB8AC3E}">
        <p14:creationId xmlns:p14="http://schemas.microsoft.com/office/powerpoint/2010/main" val="452201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9</a:t>
            </a:fld>
            <a:endParaRPr lang="en-US" dirty="0"/>
          </a:p>
        </p:txBody>
      </p:sp>
    </p:spTree>
    <p:extLst>
      <p:ext uri="{BB962C8B-B14F-4D97-AF65-F5344CB8AC3E}">
        <p14:creationId xmlns:p14="http://schemas.microsoft.com/office/powerpoint/2010/main" val="3563046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10</a:t>
            </a:fld>
            <a:endParaRPr lang="en-US" dirty="0"/>
          </a:p>
        </p:txBody>
      </p:sp>
    </p:spTree>
    <p:extLst>
      <p:ext uri="{BB962C8B-B14F-4D97-AF65-F5344CB8AC3E}">
        <p14:creationId xmlns:p14="http://schemas.microsoft.com/office/powerpoint/2010/main" val="3855478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13</a:t>
            </a:fld>
            <a:endParaRPr lang="en-US" dirty="0"/>
          </a:p>
        </p:txBody>
      </p:sp>
    </p:spTree>
    <p:extLst>
      <p:ext uri="{BB962C8B-B14F-4D97-AF65-F5344CB8AC3E}">
        <p14:creationId xmlns:p14="http://schemas.microsoft.com/office/powerpoint/2010/main" val="1038745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14</a:t>
            </a:fld>
            <a:endParaRPr lang="en-US" dirty="0"/>
          </a:p>
        </p:txBody>
      </p:sp>
    </p:spTree>
    <p:extLst>
      <p:ext uri="{BB962C8B-B14F-4D97-AF65-F5344CB8AC3E}">
        <p14:creationId xmlns:p14="http://schemas.microsoft.com/office/powerpoint/2010/main" val="2175687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15</a:t>
            </a:fld>
            <a:endParaRPr lang="en-US" dirty="0"/>
          </a:p>
        </p:txBody>
      </p:sp>
    </p:spTree>
    <p:extLst>
      <p:ext uri="{BB962C8B-B14F-4D97-AF65-F5344CB8AC3E}">
        <p14:creationId xmlns:p14="http://schemas.microsoft.com/office/powerpoint/2010/main" val="780771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16</a:t>
            </a:fld>
            <a:endParaRPr lang="en-US" dirty="0"/>
          </a:p>
        </p:txBody>
      </p:sp>
    </p:spTree>
    <p:extLst>
      <p:ext uri="{BB962C8B-B14F-4D97-AF65-F5344CB8AC3E}">
        <p14:creationId xmlns:p14="http://schemas.microsoft.com/office/powerpoint/2010/main" val="13974044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18</a:t>
            </a:fld>
            <a:endParaRPr lang="en-US" dirty="0"/>
          </a:p>
        </p:txBody>
      </p:sp>
    </p:spTree>
    <p:extLst>
      <p:ext uri="{BB962C8B-B14F-4D97-AF65-F5344CB8AC3E}">
        <p14:creationId xmlns:p14="http://schemas.microsoft.com/office/powerpoint/2010/main" val="891038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5F00A1-C84F-4874-9081-55CD92359B60}" type="slidenum">
              <a:rPr lang="en-US" smtClean="0"/>
              <a:t>20</a:t>
            </a:fld>
            <a:endParaRPr lang="en-US" dirty="0"/>
          </a:p>
        </p:txBody>
      </p:sp>
    </p:spTree>
    <p:extLst>
      <p:ext uri="{BB962C8B-B14F-4D97-AF65-F5344CB8AC3E}">
        <p14:creationId xmlns:p14="http://schemas.microsoft.com/office/powerpoint/2010/main" val="1686536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a:solidFill>
            <a:srgbClr val="002060"/>
          </a:solidFill>
          <a:effectLst>
            <a:outerShdw dist="76200" dir="5400000" algn="t" rotWithShape="0">
              <a:srgbClr val="FFC000"/>
            </a:outerShdw>
          </a:effectLst>
        </p:spPr>
        <p:txBody>
          <a:bodyPr/>
          <a:lstStyle>
            <a:lvl1pPr>
              <a:defRPr b="1"/>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EE7FAE-0B8A-4C84-8721-A183D659CE71}" type="datetime1">
              <a:rPr lang="en-US" smtClean="0"/>
              <a:t>03/11/2024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4211035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A62147-3CB7-4DC6-9DF7-5937DCF3E74D}" type="datetime1">
              <a:rPr lang="en-US" smtClean="0"/>
              <a:t>03/11/2024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279968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393548-6BFD-40F4-BFAB-61A37E8358FB}" type="datetime1">
              <a:rPr lang="en-US" smtClean="0"/>
              <a:t>03/11/2024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2927440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002060"/>
          </a:solidFill>
        </p:spPr>
        <p:txBody>
          <a:bodyPr/>
          <a:lstStyle>
            <a:lvl1pPr algn="l">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CE63175-5294-4EDE-BE47-55F092E70140}" type="datetime1">
              <a:rPr lang="en-US" smtClean="0"/>
              <a:t>03/11/2024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2336911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atin typeface="Cambria" panose="02040503050406030204" pitchFamily="18" charset="0"/>
              </a:defRPr>
            </a:lvl1pPr>
          </a:lstStyle>
          <a:p>
            <a:fld id="{9BCC217F-E76D-4CBF-AD12-D61E1A1A2272}" type="datetime1">
              <a:rPr lang="en-US" smtClean="0"/>
              <a:t>03/11/2024</a:t>
            </a:fld>
            <a:endParaRPr lang="en-US" dirty="0"/>
          </a:p>
        </p:txBody>
      </p:sp>
      <p:sp>
        <p:nvSpPr>
          <p:cNvPr id="5" name="Footer Placeholder 4"/>
          <p:cNvSpPr>
            <a:spLocks noGrp="1"/>
          </p:cNvSpPr>
          <p:nvPr>
            <p:ph type="ftr" sz="quarter" idx="11"/>
          </p:nvPr>
        </p:nvSpPr>
        <p:spPr/>
        <p:txBody>
          <a:bodyPr/>
          <a:lstStyle>
            <a:lvl1pPr>
              <a:defRPr>
                <a:latin typeface="Cambria" panose="020405030504060302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Cambria" panose="02040503050406030204" pitchFamily="18" charset="0"/>
              </a:defRPr>
            </a:lvl1pPr>
          </a:lstStyle>
          <a:p>
            <a:fld id="{C5971247-108F-4781-8913-319514F6F075}" type="slidenum">
              <a:rPr lang="en-US" smtClean="0"/>
              <a:pPr/>
              <a:t>‹#›</a:t>
            </a:fld>
            <a:endParaRPr lang="en-US" dirty="0"/>
          </a:p>
        </p:txBody>
      </p:sp>
    </p:spTree>
    <p:extLst>
      <p:ext uri="{BB962C8B-B14F-4D97-AF65-F5344CB8AC3E}">
        <p14:creationId xmlns:p14="http://schemas.microsoft.com/office/powerpoint/2010/main" val="3849361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latin typeface="Cambria" panose="02040503050406030204" pitchFamily="18" charset="0"/>
              </a:defRPr>
            </a:lvl1pPr>
          </a:lstStyle>
          <a:p>
            <a:fld id="{468D2698-2593-421B-B2CD-8D961A705028}" type="datetime1">
              <a:rPr lang="en-US" smtClean="0"/>
              <a:t>03/11/2024</a:t>
            </a:fld>
            <a:endParaRPr lang="en-US" dirty="0"/>
          </a:p>
        </p:txBody>
      </p:sp>
      <p:sp>
        <p:nvSpPr>
          <p:cNvPr id="6" name="Footer Placeholder 5"/>
          <p:cNvSpPr>
            <a:spLocks noGrp="1"/>
          </p:cNvSpPr>
          <p:nvPr>
            <p:ph type="ftr" sz="quarter" idx="11"/>
          </p:nvPr>
        </p:nvSpPr>
        <p:spPr/>
        <p:txBody>
          <a:bodyPr/>
          <a:lstStyle>
            <a:lvl1pPr>
              <a:defRPr>
                <a:latin typeface="Cambria" panose="02040503050406030204" pitchFamily="18" charset="0"/>
              </a:defRPr>
            </a:lvl1pPr>
          </a:lstStyle>
          <a:p>
            <a:endParaRPr lang="en-US" dirty="0"/>
          </a:p>
        </p:txBody>
      </p:sp>
      <p:sp>
        <p:nvSpPr>
          <p:cNvPr id="7" name="Slide Number Placeholder 6"/>
          <p:cNvSpPr>
            <a:spLocks noGrp="1"/>
          </p:cNvSpPr>
          <p:nvPr>
            <p:ph type="sldNum" sz="quarter" idx="12"/>
          </p:nvPr>
        </p:nvSpPr>
        <p:spPr/>
        <p:txBody>
          <a:bodyPr/>
          <a:lstStyle>
            <a:lvl1pPr>
              <a:defRPr>
                <a:latin typeface="Cambria" panose="02040503050406030204" pitchFamily="18" charset="0"/>
              </a:defRPr>
            </a:lvl1pPr>
          </a:lstStyle>
          <a:p>
            <a:fld id="{C5971247-108F-4781-8913-319514F6F075}" type="slidenum">
              <a:rPr lang="en-US" smtClean="0"/>
              <a:pPr/>
              <a:t>‹#›</a:t>
            </a:fld>
            <a:endParaRPr lang="en-US" dirty="0"/>
          </a:p>
        </p:txBody>
      </p:sp>
    </p:spTree>
    <p:extLst>
      <p:ext uri="{BB962C8B-B14F-4D97-AF65-F5344CB8AC3E}">
        <p14:creationId xmlns:p14="http://schemas.microsoft.com/office/powerpoint/2010/main" val="275148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085A5A-13CF-435D-8646-918AD66B665D}" type="datetime1">
              <a:rPr lang="en-US" smtClean="0"/>
              <a:t>03/11/2024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1885311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9378AE-7CC1-4828-A9D2-0AE603428316}" type="datetime1">
              <a:rPr lang="en-US" smtClean="0"/>
              <a:t>03/11/2024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315046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8F37AD-35CC-4905-B4AB-09280D6AFFA2}" type="datetime1">
              <a:rPr lang="en-US" smtClean="0"/>
              <a:t>03/11/2024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480399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D3F5E2-8C5E-4A3E-B844-A2C58308B628}" type="datetime1">
              <a:rPr lang="en-US" smtClean="0"/>
              <a:t>03/11/2024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1101421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F84C55-5DEE-415F-9017-23E158515890}" type="datetime1">
              <a:rPr lang="en-US" smtClean="0"/>
              <a:t>03/11/2024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971247-108F-4781-8913-319514F6F075}" type="slidenum">
              <a:rPr lang="en-US" smtClean="0"/>
              <a:t>‹#›</a:t>
            </a:fld>
            <a:endParaRPr lang="en-US" dirty="0"/>
          </a:p>
        </p:txBody>
      </p:sp>
    </p:spTree>
    <p:extLst>
      <p:ext uri="{BB962C8B-B14F-4D97-AF65-F5344CB8AC3E}">
        <p14:creationId xmlns:p14="http://schemas.microsoft.com/office/powerpoint/2010/main" val="1714591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1143000"/>
          </a:xfrm>
          <a:prstGeom prst="rect">
            <a:avLst/>
          </a:prstGeom>
          <a:solidFill>
            <a:srgbClr val="0F4B9A"/>
          </a:solidFill>
          <a:effectLst>
            <a:outerShdw dist="76200" dir="5400000" algn="t" rotWithShape="0">
              <a:srgbClr val="FFC000"/>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10E601-4D5A-4AEF-8328-D9F413D1AFCF}" type="datetime1">
              <a:rPr lang="en-US" smtClean="0"/>
              <a:t>03/11/2024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971247-108F-4781-8913-319514F6F075}" type="slidenum">
              <a:rPr lang="en-US" smtClean="0"/>
              <a:t>‹#›</a:t>
            </a:fld>
            <a:endParaRPr lang="en-US" dirty="0"/>
          </a:p>
        </p:txBody>
      </p:sp>
      <p:sp>
        <p:nvSpPr>
          <p:cNvPr id="7" name="TextBox 6"/>
          <p:cNvSpPr txBox="1"/>
          <p:nvPr userDrawn="1"/>
        </p:nvSpPr>
        <p:spPr>
          <a:xfrm rot="1210970">
            <a:off x="1549789" y="2502776"/>
            <a:ext cx="6586573" cy="2646878"/>
          </a:xfrm>
          <a:prstGeom prst="rect">
            <a:avLst/>
          </a:prstGeom>
          <a:noFill/>
        </p:spPr>
        <p:txBody>
          <a:bodyPr wrap="square" rtlCol="0">
            <a:spAutoFit/>
          </a:bodyPr>
          <a:lstStyle/>
          <a:p>
            <a:r>
              <a:rPr lang="en-US" sz="16600" dirty="0">
                <a:gradFill flip="none" rotWithShape="1">
                  <a:gsLst>
                    <a:gs pos="0">
                      <a:schemeClr val="accent1">
                        <a:lumMod val="56000"/>
                        <a:lumOff val="44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rPr>
              <a:t>DRAFT</a:t>
            </a:r>
          </a:p>
        </p:txBody>
      </p:sp>
    </p:spTree>
    <p:extLst>
      <p:ext uri="{BB962C8B-B14F-4D97-AF65-F5344CB8AC3E}">
        <p14:creationId xmlns:p14="http://schemas.microsoft.com/office/powerpoint/2010/main" val="1382783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3600" b="0" i="0" u="none" kern="1200">
          <a:solidFill>
            <a:schemeClr val="bg1"/>
          </a:solidFill>
          <a:latin typeface="Cambria" panose="02040503050406030204"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11.tmp"/><Relationship Id="rId3" Type="http://schemas.openxmlformats.org/officeDocument/2006/relationships/image" Target="../media/image2.png"/><Relationship Id="rId7" Type="http://schemas.openxmlformats.org/officeDocument/2006/relationships/image" Target="../media/image10.tmp"/><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tmp"/><Relationship Id="rId5" Type="http://schemas.openxmlformats.org/officeDocument/2006/relationships/image" Target="../media/image8.tmp"/><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2.tmp"/><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hare.cms.gov/Office/OIT/CIOCorner/SitePages/ITGovernance.aspx"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share.cms.gov/Office/OIT/CIOCorner/SitePages/ITGovernance.aspx" TargetMode="External"/><Relationship Id="rId5" Type="http://schemas.openxmlformats.org/officeDocument/2006/relationships/hyperlink" Target="mailto:IT_Governance@cms.hhs.gov" TargetMode="Externa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hyperlink" Target="https://share.cms.gov/Office/OIT/CIOCorner/SitePages/ITGovernance.asp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tmp"/><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1218616"/>
            <a:ext cx="9144000" cy="1470025"/>
          </a:xfrm>
          <a:solidFill>
            <a:srgbClr val="002060"/>
          </a:solidFill>
        </p:spPr>
        <p:txBody>
          <a:bodyPr>
            <a:normAutofit/>
          </a:bodyPr>
          <a:lstStyle/>
          <a:p>
            <a:r>
              <a:rPr lang="en-US" sz="4000" b="0" dirty="0">
                <a:ea typeface="ＭＳ Ｐゴシック" pitchFamily="34" charset="-128"/>
              </a:rPr>
              <a:t>CMS Target Life Cycle (TLC)</a:t>
            </a:r>
          </a:p>
        </p:txBody>
      </p:sp>
      <p:pic>
        <p:nvPicPr>
          <p:cNvPr id="9" name="Picture 8" descr="This is a graphic of the CMS logo for the Office of Information Services." title="CMS Logo"/>
          <p:cNvPicPr>
            <a:picLocks noChangeAspect="1"/>
          </p:cNvPicPr>
          <p:nvPr/>
        </p:nvPicPr>
        <p:blipFill rotWithShape="1">
          <a:blip r:embed="rId3" cstate="print">
            <a:extLst>
              <a:ext uri="{28A0092B-C50C-407E-A947-70E740481C1C}">
                <a14:useLocalDpi xmlns:a14="http://schemas.microsoft.com/office/drawing/2010/main" val="0"/>
              </a:ext>
            </a:extLst>
          </a:blip>
          <a:srcRect b="10737"/>
          <a:stretch/>
        </p:blipFill>
        <p:spPr>
          <a:xfrm>
            <a:off x="152399" y="228600"/>
            <a:ext cx="1884337" cy="680190"/>
          </a:xfrm>
          <a:prstGeom prst="rect">
            <a:avLst/>
          </a:prstGeom>
        </p:spPr>
      </p:pic>
      <p:sp>
        <p:nvSpPr>
          <p:cNvPr id="2" name="Slide Number Placeholder 1"/>
          <p:cNvSpPr>
            <a:spLocks noGrp="1"/>
          </p:cNvSpPr>
          <p:nvPr>
            <p:ph type="sldNum" sz="quarter" idx="12"/>
          </p:nvPr>
        </p:nvSpPr>
        <p:spPr/>
        <p:txBody>
          <a:bodyPr/>
          <a:lstStyle/>
          <a:p>
            <a:fld id="{C5971247-108F-4781-8913-319514F6F075}" type="slidenum">
              <a:rPr lang="en-US" smtClean="0"/>
              <a:t>1</a:t>
            </a:fld>
            <a:endParaRPr lang="en-US" dirty="0"/>
          </a:p>
        </p:txBody>
      </p:sp>
      <p:sp>
        <p:nvSpPr>
          <p:cNvPr id="12" name="Rectangle 1"/>
          <p:cNvSpPr>
            <a:spLocks noChangeArrowheads="1"/>
          </p:cNvSpPr>
          <p:nvPr/>
        </p:nvSpPr>
        <p:spPr bwMode="auto">
          <a:xfrm>
            <a:off x="838200" y="6172200"/>
            <a:ext cx="7086599" cy="4154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a:ln>
                  <a:noFill/>
                </a:ln>
                <a:effectLst/>
                <a:latin typeface="Cambria" panose="02040503050406030204" pitchFamily="18" charset="0"/>
                <a:ea typeface="Calibri" pitchFamily="34" charset="0"/>
                <a:cs typeface="Times New Roman" pitchFamily="18" charset="0"/>
              </a:rPr>
              <a:t> </a:t>
            </a:r>
            <a:r>
              <a:rPr kumimoji="0" lang="en-US" sz="700" b="1" i="1" u="none" strike="noStrike" cap="none" normalizeH="0" baseline="0" dirty="0">
                <a:ln>
                  <a:noFill/>
                </a:ln>
                <a:effectLst/>
                <a:latin typeface="Cambria" panose="02040503050406030204" pitchFamily="18" charset="0"/>
                <a:ea typeface="Calibri" pitchFamily="34" charset="0"/>
                <a:cs typeface="Courier New" pitchFamily="49" charset="0"/>
              </a:rPr>
              <a:t>INFORMATION NOT RELEASABLE TO THE PUBLIC UNLESS AUTHORIZED BY LAW:  </a:t>
            </a:r>
            <a:r>
              <a:rPr kumimoji="0" lang="en-US" sz="700" b="0" i="1" u="none" strike="noStrike" cap="none" normalizeH="0" baseline="0" dirty="0">
                <a:ln>
                  <a:noFill/>
                </a:ln>
                <a:effectLst/>
                <a:latin typeface="Cambria" panose="02040503050406030204" pitchFamily="18" charset="0"/>
                <a:ea typeface="Calibri" pitchFamily="34" charset="0"/>
                <a:cs typeface="Courier New" pitchFamily="49" charset="0"/>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kumimoji="0" lang="en-US" sz="700" b="0" i="0" u="none" strike="noStrike" cap="none" normalizeH="0" baseline="0" dirty="0">
              <a:ln>
                <a:noFill/>
              </a:ln>
              <a:effectLst/>
              <a:latin typeface="Cambria" panose="02040503050406030204" pitchFamily="18" charset="0"/>
            </a:endParaRPr>
          </a:p>
        </p:txBody>
      </p:sp>
      <p:sp>
        <p:nvSpPr>
          <p:cNvPr id="3" name="Rectangle 2"/>
          <p:cNvSpPr/>
          <p:nvPr/>
        </p:nvSpPr>
        <p:spPr>
          <a:xfrm>
            <a:off x="914400" y="3765926"/>
            <a:ext cx="6477000" cy="1446550"/>
          </a:xfrm>
          <a:prstGeom prst="rect">
            <a:avLst/>
          </a:prstGeom>
        </p:spPr>
        <p:txBody>
          <a:bodyPr wrap="square">
            <a:spAutoFit/>
          </a:bodyPr>
          <a:lstStyle/>
          <a:p>
            <a:pPr lvl="0" algn="ct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Introduction to the TLC Initiate Phase</a:t>
            </a:r>
            <a:endParaRPr lang="en-US" sz="4800" b="1" dirty="0">
              <a:ln w="9525">
                <a:solidFill>
                  <a:schemeClr val="bg1"/>
                </a:solidFill>
                <a:prstDash val="solid"/>
              </a:ln>
              <a:solidFill>
                <a:schemeClr val="tx2">
                  <a:lumMod val="50000"/>
                </a:schemeClr>
              </a:solidFill>
              <a:latin typeface="Cambria" panose="02040503050406030204" pitchFamily="18" charset="0"/>
            </a:endParaRPr>
          </a:p>
        </p:txBody>
      </p:sp>
      <p:pic>
        <p:nvPicPr>
          <p:cNvPr id="8" name="Picture 7" descr="Graphic Design Image for the Target Life Cycle Process" title="Design element of the TLC"/>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93169" y="2743200"/>
            <a:ext cx="2250831" cy="1371600"/>
          </a:xfrm>
          <a:prstGeom prst="rect">
            <a:avLst/>
          </a:prstGeom>
          <a:blipFill dpi="0" rotWithShape="1">
            <a:blip r:embed="rId5">
              <a:alphaModFix amt="0"/>
            </a:blip>
            <a:srcRect/>
            <a:tile tx="0" ty="0" sx="100000" sy="100000" flip="none" algn="tl"/>
          </a:blipFill>
        </p:spPr>
      </p:pic>
    </p:spTree>
    <p:extLst>
      <p:ext uri="{BB962C8B-B14F-4D97-AF65-F5344CB8AC3E}">
        <p14:creationId xmlns:p14="http://schemas.microsoft.com/office/powerpoint/2010/main" val="256022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10</a:t>
            </a:fld>
            <a:endParaRPr lang="en-US" dirty="0"/>
          </a:p>
        </p:txBody>
      </p:sp>
      <p:sp>
        <p:nvSpPr>
          <p:cNvPr id="2" name="Title 1"/>
          <p:cNvSpPr>
            <a:spLocks noGrp="1"/>
          </p:cNvSpPr>
          <p:nvPr>
            <p:ph type="title"/>
          </p:nvPr>
        </p:nvSpPr>
        <p:spPr/>
        <p:txBody>
          <a:bodyPr>
            <a:normAutofit/>
          </a:bodyPr>
          <a:lstStyle/>
          <a:p>
            <a:pPr algn="ctr"/>
            <a:r>
              <a:rPr lang="en-US" dirty="0">
                <a:ea typeface="Cambria" panose="02040503050406030204" pitchFamily="18" charset="0"/>
              </a:rPr>
              <a:t>TLC Initiate Phase </a:t>
            </a:r>
            <a:r>
              <a:rPr lang="en-US" dirty="0"/>
              <a:t>– What’s Next?</a:t>
            </a:r>
          </a:p>
        </p:txBody>
      </p:sp>
      <p:sp>
        <p:nvSpPr>
          <p:cNvPr id="3" name="Rectangle 2"/>
          <p:cNvSpPr/>
          <p:nvPr/>
        </p:nvSpPr>
        <p:spPr>
          <a:xfrm>
            <a:off x="685800" y="1723554"/>
            <a:ext cx="7086600" cy="1089529"/>
          </a:xfrm>
          <a:prstGeom prst="rect">
            <a:avLst/>
          </a:prstGeom>
        </p:spPr>
        <p:txBody>
          <a:bodyPr wrap="square" anchor="t">
            <a:spAutoFit/>
          </a:bodyPr>
          <a:lstStyle/>
          <a:p>
            <a:pPr>
              <a:lnSpc>
                <a:spcPct val="90000"/>
              </a:lnSpc>
            </a:pPr>
            <a:r>
              <a:rPr lang="en-US" sz="2400" dirty="0">
                <a:latin typeface="Cambria" panose="02040503050406030204" pitchFamily="18" charset="0"/>
                <a:ea typeface="Cambria" panose="02040503050406030204" pitchFamily="18" charset="0"/>
              </a:rPr>
              <a:t>Based on the information provided, and an established set of triggers, such as cost and complexity, we will review and determine next steps.</a:t>
            </a:r>
          </a:p>
        </p:txBody>
      </p:sp>
      <p:sp>
        <p:nvSpPr>
          <p:cNvPr id="8" name="TextBox 7"/>
          <p:cNvSpPr txBox="1"/>
          <p:nvPr/>
        </p:nvSpPr>
        <p:spPr>
          <a:xfrm>
            <a:off x="3535972" y="3135071"/>
            <a:ext cx="5030172" cy="923330"/>
          </a:xfrm>
          <a:prstGeom prst="rect">
            <a:avLst/>
          </a:prstGeom>
          <a:noFill/>
        </p:spPr>
        <p:txBody>
          <a:bodyPr wrap="square" rtlCol="0" anchor="t">
            <a:spAutoFit/>
          </a:bodyPr>
          <a:lstStyle/>
          <a:p>
            <a:r>
              <a:rPr lang="en-US" dirty="0">
                <a:latin typeface="Cambria" panose="02040503050406030204" pitchFamily="18" charset="0"/>
                <a:ea typeface="Cambria" panose="02040503050406030204" pitchFamily="18" charset="0"/>
              </a:rPr>
              <a:t>For existing projects that do not reach trigger thresholds, the Governance Team will issue a LCID with recommendations.</a:t>
            </a:r>
            <a:endParaRPr lang="en-US" dirty="0"/>
          </a:p>
        </p:txBody>
      </p:sp>
      <p:sp>
        <p:nvSpPr>
          <p:cNvPr id="10" name="TextBox 9"/>
          <p:cNvSpPr txBox="1"/>
          <p:nvPr/>
        </p:nvSpPr>
        <p:spPr>
          <a:xfrm>
            <a:off x="3510571" y="4354534"/>
            <a:ext cx="5505031" cy="1754326"/>
          </a:xfrm>
          <a:prstGeom prst="rect">
            <a:avLst/>
          </a:prstGeom>
          <a:noFill/>
        </p:spPr>
        <p:txBody>
          <a:bodyPr wrap="square" rtlCol="0" anchor="t">
            <a:spAutoFit/>
          </a:bodyPr>
          <a:lstStyle/>
          <a:p>
            <a:r>
              <a:rPr lang="en-US" dirty="0">
                <a:latin typeface="Cambria" panose="02040503050406030204" pitchFamily="18" charset="0"/>
                <a:ea typeface="Cambria" panose="02040503050406030204" pitchFamily="18" charset="0"/>
              </a:rPr>
              <a:t>For new or existing projects with costs and/or complexity that exceed established thresholds, the project will continue through the full governance review process. The CMS Governance Review Board (GRB) must approve the project before the Governance team can issue an LCID. </a:t>
            </a:r>
            <a:endParaRPr lang="en-US" dirty="0">
              <a:latin typeface="Cambria"/>
              <a:ea typeface="Cambria"/>
            </a:endParaRPr>
          </a:p>
        </p:txBody>
      </p:sp>
      <p:pic>
        <p:nvPicPr>
          <p:cNvPr id="11" name="Picture 10" descr="Graphic Design Image for the Target Life Cycle Process" title="Design element of the TLC"/>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4">
              <a:alphaModFix amt="0"/>
            </a:blip>
            <a:srcRect/>
            <a:tile tx="0" ty="0" sx="100000" sy="100000" flip="none" algn="tl"/>
          </a:blipFill>
        </p:spPr>
      </p:pic>
      <p:pic>
        <p:nvPicPr>
          <p:cNvPr id="14" name="Picture 13" descr="Graphical user interface, application&#10;&#10;Description automatically generated">
            <a:extLst>
              <a:ext uri="{FF2B5EF4-FFF2-40B4-BE49-F238E27FC236}">
                <a16:creationId xmlns:a16="http://schemas.microsoft.com/office/drawing/2014/main" id="{55137F97-5C06-5CEA-FEF7-857524C4AEE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6564" y="3146938"/>
            <a:ext cx="2204738" cy="631072"/>
          </a:xfrm>
          <a:prstGeom prst="rect">
            <a:avLst/>
          </a:prstGeom>
        </p:spPr>
      </p:pic>
      <p:grpSp>
        <p:nvGrpSpPr>
          <p:cNvPr id="16" name="Group 15">
            <a:extLst>
              <a:ext uri="{FF2B5EF4-FFF2-40B4-BE49-F238E27FC236}">
                <a16:creationId xmlns:a16="http://schemas.microsoft.com/office/drawing/2014/main" id="{60ECFA79-3EE0-F357-F878-F69FB575E11D}"/>
              </a:ext>
            </a:extLst>
          </p:cNvPr>
          <p:cNvGrpSpPr/>
          <p:nvPr/>
        </p:nvGrpSpPr>
        <p:grpSpPr>
          <a:xfrm>
            <a:off x="228600" y="4377985"/>
            <a:ext cx="3307371" cy="1565870"/>
            <a:chOff x="622632" y="266954"/>
            <a:chExt cx="2928749" cy="1378965"/>
          </a:xfrm>
        </p:grpSpPr>
        <p:pic>
          <p:nvPicPr>
            <p:cNvPr id="17" name="Picture 16" descr="Icon&#10;&#10;Description automatically generated">
              <a:extLst>
                <a:ext uri="{FF2B5EF4-FFF2-40B4-BE49-F238E27FC236}">
                  <a16:creationId xmlns:a16="http://schemas.microsoft.com/office/drawing/2014/main" id="{57EC9E39-9619-18B2-EF94-D1AA77E3D18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2632" y="266954"/>
              <a:ext cx="2874667" cy="1378965"/>
            </a:xfrm>
            <a:prstGeom prst="rect">
              <a:avLst/>
            </a:prstGeom>
          </p:spPr>
        </p:pic>
        <p:sp>
          <p:nvSpPr>
            <p:cNvPr id="18" name="Oval 17">
              <a:extLst>
                <a:ext uri="{FF2B5EF4-FFF2-40B4-BE49-F238E27FC236}">
                  <a16:creationId xmlns:a16="http://schemas.microsoft.com/office/drawing/2014/main" id="{E5BBB570-6B0F-0E5C-CD1D-4F65D49425D1}"/>
                </a:ext>
              </a:extLst>
            </p:cNvPr>
            <p:cNvSpPr/>
            <p:nvPr/>
          </p:nvSpPr>
          <p:spPr>
            <a:xfrm>
              <a:off x="3266901" y="266954"/>
              <a:ext cx="284480" cy="545845"/>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9A03DE0B-FECC-03FB-20AB-625325B2E292}"/>
                </a:ext>
              </a:extLst>
            </p:cNvPr>
            <p:cNvSpPr/>
            <p:nvPr/>
          </p:nvSpPr>
          <p:spPr>
            <a:xfrm>
              <a:off x="3266901" y="1059212"/>
              <a:ext cx="284480" cy="545845"/>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1" name="Picture 20">
            <a:extLst>
              <a:ext uri="{FF2B5EF4-FFF2-40B4-BE49-F238E27FC236}">
                <a16:creationId xmlns:a16="http://schemas.microsoft.com/office/drawing/2014/main" id="{40CAFF5C-5FF3-837B-4958-17CD0040A9D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56573" y="3346261"/>
            <a:ext cx="333389" cy="504849"/>
          </a:xfrm>
          <a:prstGeom prst="rect">
            <a:avLst/>
          </a:prstGeom>
        </p:spPr>
      </p:pic>
      <p:pic>
        <p:nvPicPr>
          <p:cNvPr id="25" name="Picture 24">
            <a:extLst>
              <a:ext uri="{FF2B5EF4-FFF2-40B4-BE49-F238E27FC236}">
                <a16:creationId xmlns:a16="http://schemas.microsoft.com/office/drawing/2014/main" id="{C5E02CB0-98A0-3179-E079-0DF8EE2B4F2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6200000">
            <a:off x="610622" y="3954305"/>
            <a:ext cx="831893" cy="120656"/>
          </a:xfrm>
          <a:prstGeom prst="rect">
            <a:avLst/>
          </a:prstGeom>
        </p:spPr>
      </p:pic>
    </p:spTree>
    <p:extLst>
      <p:ext uri="{BB962C8B-B14F-4D97-AF65-F5344CB8AC3E}">
        <p14:creationId xmlns:p14="http://schemas.microsoft.com/office/powerpoint/2010/main" val="2028673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Business Case</a:t>
            </a:r>
          </a:p>
        </p:txBody>
      </p:sp>
      <p:sp>
        <p:nvSpPr>
          <p:cNvPr id="4" name="Slide Number Placeholder 3"/>
          <p:cNvSpPr>
            <a:spLocks noGrp="1"/>
          </p:cNvSpPr>
          <p:nvPr>
            <p:ph type="sldNum" sz="quarter" idx="12"/>
          </p:nvPr>
        </p:nvSpPr>
        <p:spPr/>
        <p:txBody>
          <a:bodyPr/>
          <a:lstStyle/>
          <a:p>
            <a:fld id="{C5971247-108F-4781-8913-319514F6F075}" type="slidenum">
              <a:rPr lang="en-US" smtClean="0"/>
              <a:t>11</a:t>
            </a:fld>
            <a:endParaRPr lang="en-US" dirty="0"/>
          </a:p>
        </p:txBody>
      </p:sp>
      <p:pic>
        <p:nvPicPr>
          <p:cNvPr id="7" name="Picture 6" descr="Graphic Design Image for the Target Life Cycle Process" title="Design element of the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93169" y="1219200"/>
            <a:ext cx="2250831" cy="1371600"/>
          </a:xfrm>
          <a:prstGeom prst="rect">
            <a:avLst/>
          </a:prstGeom>
          <a:blipFill dpi="0" rotWithShape="1">
            <a:blip r:embed="rId3">
              <a:alphaModFix amt="0"/>
            </a:blip>
            <a:srcRect/>
            <a:tile tx="0" ty="0" sx="100000" sy="100000" flip="none" algn="tl"/>
          </a:blipFill>
        </p:spPr>
      </p:pic>
      <p:sp>
        <p:nvSpPr>
          <p:cNvPr id="8" name="Rectangle 7"/>
          <p:cNvSpPr/>
          <p:nvPr/>
        </p:nvSpPr>
        <p:spPr>
          <a:xfrm>
            <a:off x="2409180" y="3124200"/>
            <a:ext cx="4516316" cy="1581972"/>
          </a:xfrm>
          <a:prstGeom prst="rect">
            <a:avLst/>
          </a:prstGeom>
        </p:spPr>
        <p:txBody>
          <a:bodyPr wrap="square">
            <a:spAutoFit/>
          </a:bodyPr>
          <a:lstStyle/>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Section III:</a:t>
            </a:r>
          </a:p>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Business Case</a:t>
            </a:r>
            <a:endParaRPr lang="en-US" sz="4400" b="1" u="sng" dirty="0">
              <a:ln w="9525">
                <a:solidFill>
                  <a:schemeClr val="bg1"/>
                </a:solidFill>
                <a:prstDash val="solid"/>
              </a:ln>
              <a:solidFill>
                <a:schemeClr val="tx2">
                  <a:lumMod val="50000"/>
                </a:schemeClr>
              </a:solidFill>
              <a:latin typeface="Cambria" panose="02040503050406030204" pitchFamily="18" charset="0"/>
            </a:endParaRPr>
          </a:p>
        </p:txBody>
      </p:sp>
    </p:spTree>
    <p:extLst>
      <p:ext uri="{BB962C8B-B14F-4D97-AF65-F5344CB8AC3E}">
        <p14:creationId xmlns:p14="http://schemas.microsoft.com/office/powerpoint/2010/main" val="1740146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Business Need</a:t>
            </a:r>
          </a:p>
        </p:txBody>
      </p:sp>
      <p:sp>
        <p:nvSpPr>
          <p:cNvPr id="3" name="Content Placeholder 2"/>
          <p:cNvSpPr>
            <a:spLocks noGrp="1"/>
          </p:cNvSpPr>
          <p:nvPr>
            <p:ph idx="1"/>
          </p:nvPr>
        </p:nvSpPr>
        <p:spPr>
          <a:xfrm>
            <a:off x="304800" y="1600200"/>
            <a:ext cx="8229600" cy="4968875"/>
          </a:xfrm>
        </p:spPr>
        <p:txBody>
          <a:bodyPr>
            <a:normAutofit/>
          </a:bodyPr>
          <a:lstStyle/>
          <a:p>
            <a:pPr>
              <a:spcBef>
                <a:spcPts val="0"/>
              </a:spcBef>
              <a:spcAft>
                <a:spcPts val="900"/>
              </a:spcAft>
              <a:buFont typeface="Wingdings" panose="05000000000000000000" pitchFamily="2" charset="2"/>
              <a:buChar char="Ø"/>
            </a:pPr>
            <a:r>
              <a:rPr lang="en-US" sz="2400" dirty="0">
                <a:ea typeface="Cambria" panose="02040503050406030204" pitchFamily="18" charset="0"/>
              </a:rPr>
              <a:t>The TLC focuses external oversight up front with                   an emphasis on planning and documenting your       business need.</a:t>
            </a:r>
          </a:p>
          <a:p>
            <a:pPr>
              <a:spcBef>
                <a:spcPts val="0"/>
              </a:spcBef>
              <a:spcAft>
                <a:spcPts val="900"/>
              </a:spcAft>
              <a:buFont typeface="Wingdings" panose="05000000000000000000" pitchFamily="2" charset="2"/>
              <a:buChar char="Ø"/>
            </a:pPr>
            <a:r>
              <a:rPr lang="en-US" sz="2400" dirty="0">
                <a:ea typeface="Cambria" panose="02040503050406030204" pitchFamily="18" charset="0"/>
              </a:rPr>
              <a:t>This insures due diligence and sound IT planning before funding and acquisition approvals.</a:t>
            </a:r>
          </a:p>
          <a:p>
            <a:pPr>
              <a:spcBef>
                <a:spcPts val="0"/>
              </a:spcBef>
              <a:spcAft>
                <a:spcPts val="900"/>
              </a:spcAft>
              <a:buFont typeface="Wingdings" panose="05000000000000000000" pitchFamily="2" charset="2"/>
              <a:buChar char="Ø"/>
            </a:pPr>
            <a:r>
              <a:rPr lang="en-US" sz="2400" dirty="0">
                <a:ea typeface="Cambria" panose="02040503050406030204" pitchFamily="18" charset="0"/>
              </a:rPr>
              <a:t>The Business Case, including alternatives analysis, is the key document and focus of the Initiate Phase GRB review and approval.</a:t>
            </a:r>
          </a:p>
          <a:p>
            <a:pPr>
              <a:spcBef>
                <a:spcPts val="0"/>
              </a:spcBef>
              <a:spcAft>
                <a:spcPts val="900"/>
              </a:spcAft>
              <a:buFont typeface="Wingdings" panose="05000000000000000000" pitchFamily="2" charset="2"/>
              <a:buChar char="Ø"/>
            </a:pPr>
            <a:r>
              <a:rPr lang="en-US" sz="2400" dirty="0">
                <a:ea typeface="Cambria" panose="02040503050406030204" pitchFamily="18" charset="0"/>
              </a:rPr>
              <a:t>An early meeting with Enterprise Architecture will provide some initial guidance and may be able to provide information and options for existing CMS products or services that could meet your business need.</a:t>
            </a:r>
          </a:p>
        </p:txBody>
      </p:sp>
      <p:sp>
        <p:nvSpPr>
          <p:cNvPr id="4" name="Slide Number Placeholder 3"/>
          <p:cNvSpPr>
            <a:spLocks noGrp="1"/>
          </p:cNvSpPr>
          <p:nvPr>
            <p:ph type="sldNum" sz="quarter" idx="12"/>
          </p:nvPr>
        </p:nvSpPr>
        <p:spPr/>
        <p:txBody>
          <a:bodyPr/>
          <a:lstStyle/>
          <a:p>
            <a:fld id="{C5971247-108F-4781-8913-319514F6F075}" type="slidenum">
              <a:rPr lang="en-US" smtClean="0"/>
              <a:t>12</a:t>
            </a:fld>
            <a:endParaRPr lang="en-US" dirty="0"/>
          </a:p>
        </p:txBody>
      </p:sp>
      <p:pic>
        <p:nvPicPr>
          <p:cNvPr id="5" name="Picture 4" descr="Graphic Design Image for the Target Life Cycle Process" title="Design element of the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93169" y="1219200"/>
            <a:ext cx="2250831" cy="1371600"/>
          </a:xfrm>
          <a:prstGeom prst="rect">
            <a:avLst/>
          </a:prstGeom>
          <a:blipFill dpi="0" rotWithShape="1">
            <a:blip r:embed="rId3">
              <a:alphaModFix amt="0"/>
            </a:blip>
            <a:srcRect/>
            <a:tile tx="0" ty="0" sx="100000" sy="100000" flip="none" algn="tl"/>
          </a:blipFill>
        </p:spPr>
      </p:pic>
    </p:spTree>
    <p:extLst>
      <p:ext uri="{BB962C8B-B14F-4D97-AF65-F5344CB8AC3E}">
        <p14:creationId xmlns:p14="http://schemas.microsoft.com/office/powerpoint/2010/main" val="2888062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13</a:t>
            </a:fld>
            <a:endParaRPr lang="en-US" dirty="0"/>
          </a:p>
        </p:txBody>
      </p:sp>
      <p:sp>
        <p:nvSpPr>
          <p:cNvPr id="2" name="Title 1"/>
          <p:cNvSpPr>
            <a:spLocks noGrp="1"/>
          </p:cNvSpPr>
          <p:nvPr>
            <p:ph type="title"/>
          </p:nvPr>
        </p:nvSpPr>
        <p:spPr/>
        <p:txBody>
          <a:bodyPr/>
          <a:lstStyle/>
          <a:p>
            <a:pPr algn="ctr">
              <a:lnSpc>
                <a:spcPct val="90000"/>
              </a:lnSpc>
            </a:pPr>
            <a:r>
              <a:rPr lang="en-US" dirty="0">
                <a:ea typeface="Cambria" panose="02040503050406030204" pitchFamily="18" charset="0"/>
              </a:rPr>
              <a:t>Business Case</a:t>
            </a:r>
            <a:endParaRPr lang="en-US" sz="3200" dirty="0">
              <a:ea typeface="Cambria" panose="02040503050406030204" pitchFamily="18" charset="0"/>
            </a:endParaRPr>
          </a:p>
        </p:txBody>
      </p:sp>
      <p:sp>
        <p:nvSpPr>
          <p:cNvPr id="3" name="Rectangle 2"/>
          <p:cNvSpPr/>
          <p:nvPr/>
        </p:nvSpPr>
        <p:spPr>
          <a:xfrm>
            <a:off x="609600" y="1717444"/>
            <a:ext cx="7620000" cy="3770263"/>
          </a:xfrm>
          <a:prstGeom prst="rect">
            <a:avLst/>
          </a:prstGeom>
        </p:spPr>
        <p:txBody>
          <a:bodyPr wrap="square">
            <a:spAutoFit/>
          </a:bodyPr>
          <a:lstStyle/>
          <a:p>
            <a:pPr marL="457200" lvl="0" indent="-457200" eaLnBrk="0" fontAlgn="base" hangingPunct="0">
              <a:spcBef>
                <a:spcPct val="0"/>
              </a:spcBef>
              <a:spcAft>
                <a:spcPts val="600"/>
              </a:spcAft>
              <a:buFont typeface="Wingdings" panose="05000000000000000000" pitchFamily="2" charset="2"/>
              <a:buChar char="Ø"/>
              <a:tabLst>
                <a:tab pos="228600" algn="l"/>
                <a:tab pos="5943600" algn="r"/>
              </a:tabLst>
            </a:pPr>
            <a:r>
              <a:rPr lang="en-US" altLang="en-US" sz="2400" dirty="0">
                <a:latin typeface="Cambria" panose="02040503050406030204" pitchFamily="18" charset="0"/>
                <a:ea typeface="Cambria" panose="02040503050406030204" pitchFamily="18" charset="0"/>
                <a:cs typeface="Arial" panose="020B0604020202020204" pitchFamily="34" charset="0"/>
              </a:rPr>
              <a:t>General Project Information</a:t>
            </a:r>
            <a:endParaRPr lang="en-US" altLang="en-US" sz="2400" dirty="0">
              <a:latin typeface="Cambria" panose="02040503050406030204" pitchFamily="18" charset="0"/>
              <a:ea typeface="Cambria" panose="02040503050406030204" pitchFamily="18" charset="0"/>
            </a:endParaRPr>
          </a:p>
          <a:p>
            <a:pPr marL="457200" lvl="0" indent="-457200" eaLnBrk="0" fontAlgn="base" hangingPunct="0">
              <a:spcBef>
                <a:spcPct val="0"/>
              </a:spcBef>
              <a:spcAft>
                <a:spcPts val="600"/>
              </a:spcAft>
              <a:buFont typeface="Wingdings" panose="05000000000000000000" pitchFamily="2" charset="2"/>
              <a:buChar char="Ø"/>
              <a:tabLst>
                <a:tab pos="228600" algn="l"/>
                <a:tab pos="5943600" algn="r"/>
              </a:tabLst>
            </a:pPr>
            <a:r>
              <a:rPr lang="en-US" altLang="en-US" sz="2400" dirty="0">
                <a:latin typeface="Cambria" panose="02040503050406030204" pitchFamily="18" charset="0"/>
                <a:ea typeface="Cambria" panose="02040503050406030204" pitchFamily="18" charset="0"/>
                <a:cs typeface="Arial" panose="020B0604020202020204" pitchFamily="34" charset="0"/>
              </a:rPr>
              <a:t>Business Need and Justification</a:t>
            </a:r>
            <a:endParaRPr lang="en-US" altLang="en-US" sz="2400" dirty="0">
              <a:latin typeface="Cambria" panose="02040503050406030204" pitchFamily="18" charset="0"/>
              <a:ea typeface="Cambria" panose="02040503050406030204" pitchFamily="18" charset="0"/>
            </a:endParaRPr>
          </a:p>
          <a:p>
            <a:pPr marL="457200" lvl="0" indent="-457200" eaLnBrk="0" fontAlgn="base" hangingPunct="0">
              <a:spcBef>
                <a:spcPct val="0"/>
              </a:spcBef>
              <a:spcAft>
                <a:spcPts val="600"/>
              </a:spcAft>
              <a:buFont typeface="Wingdings" panose="05000000000000000000" pitchFamily="2" charset="2"/>
              <a:buChar char="Ø"/>
              <a:tabLst>
                <a:tab pos="228600" algn="l"/>
                <a:tab pos="5943600" algn="r"/>
              </a:tabLst>
            </a:pPr>
            <a:r>
              <a:rPr lang="en-US" altLang="en-US" sz="2400" dirty="0">
                <a:latin typeface="Cambria" panose="02040503050406030204" pitchFamily="18" charset="0"/>
                <a:ea typeface="Cambria" panose="02040503050406030204" pitchFamily="18" charset="0"/>
                <a:cs typeface="Arial" panose="020B0604020202020204" pitchFamily="34" charset="0"/>
              </a:rPr>
              <a:t>Alternatives Analysis</a:t>
            </a:r>
            <a:endParaRPr lang="en-US" altLang="en-US" sz="2400" dirty="0">
              <a:latin typeface="Cambria" panose="02040503050406030204" pitchFamily="18" charset="0"/>
              <a:ea typeface="Cambria" panose="02040503050406030204" pitchFamily="18" charset="0"/>
            </a:endParaRPr>
          </a:p>
          <a:p>
            <a:pPr marL="914400" lvl="1" indent="-457200">
              <a:spcBef>
                <a:spcPts val="600"/>
              </a:spcBef>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Include an outline/description of each alternative.</a:t>
            </a:r>
          </a:p>
          <a:p>
            <a:pPr marL="914400" lvl="1" indent="-457200">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Each option should document the unique advantages, disadvantages, and risks for that specific option. </a:t>
            </a:r>
          </a:p>
          <a:p>
            <a:pPr marL="914400" lvl="1" indent="-457200">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Each alternative should include a five-year cost estimate for development and operations </a:t>
            </a:r>
            <a:endParaRPr lang="en-US" sz="2400" dirty="0">
              <a:latin typeface="Cambria" panose="02040503050406030204" pitchFamily="18" charset="0"/>
              <a:ea typeface="Cambria" panose="02040503050406030204" pitchFamily="18" charset="0"/>
            </a:endParaRPr>
          </a:p>
          <a:p>
            <a:pPr marL="457200" indent="-457200">
              <a:spcAft>
                <a:spcPts val="600"/>
              </a:spcAft>
              <a:buFont typeface="Wingdings" panose="05000000000000000000" pitchFamily="2" charset="2"/>
              <a:buChar char="Ø"/>
            </a:pPr>
            <a:r>
              <a:rPr lang="en-US" altLang="en-US" sz="2400" dirty="0">
                <a:latin typeface="Cambria" panose="02040503050406030204" pitchFamily="18" charset="0"/>
                <a:ea typeface="Cambria" panose="02040503050406030204" pitchFamily="18" charset="0"/>
                <a:cs typeface="Arial" panose="020B0604020202020204" pitchFamily="34" charset="0"/>
              </a:rPr>
              <a:t>Governance Review Team Recommendations</a:t>
            </a:r>
            <a:endParaRPr lang="en-US" sz="2400" dirty="0">
              <a:latin typeface="Cambria" panose="02040503050406030204" pitchFamily="18" charset="0"/>
              <a:ea typeface="Cambria" panose="02040503050406030204" pitchFamily="18" charset="0"/>
            </a:endParaRPr>
          </a:p>
        </p:txBody>
      </p:sp>
      <p:sp>
        <p:nvSpPr>
          <p:cNvPr id="6" name="Rectangle 5"/>
          <p:cNvSpPr/>
          <p:nvPr/>
        </p:nvSpPr>
        <p:spPr>
          <a:xfrm>
            <a:off x="800100" y="5638800"/>
            <a:ext cx="7543800" cy="941794"/>
          </a:xfrm>
          <a:prstGeom prst="rect">
            <a:avLst/>
          </a:prstGeom>
          <a:solidFill>
            <a:schemeClr val="bg1">
              <a:lumMod val="8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n w="0"/>
                <a:solidFill>
                  <a:schemeClr val="tx1"/>
                </a:solidFill>
                <a:latin typeface="Cambria" panose="02040503050406030204" pitchFamily="18" charset="0"/>
                <a:ea typeface="Cambria" panose="02040503050406030204" pitchFamily="18" charset="0"/>
              </a:rPr>
              <a:t>*Creation of the Business Case and Alternatives Analysis is inherently governmental work.  Contractors may provide assistance in supplying content for the Business Case, but a Federal Employee must write it. </a:t>
            </a:r>
          </a:p>
        </p:txBody>
      </p:sp>
      <p:pic>
        <p:nvPicPr>
          <p:cNvPr id="9" name="Picture 8" descr="Graphic Design Image for the Target Life Cycle Process" title="Design element of the TLC"/>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4">
              <a:alphaModFix amt="0"/>
            </a:blip>
            <a:srcRect/>
            <a:tile tx="0" ty="0" sx="100000" sy="100000" flip="none" algn="tl"/>
          </a:blipFill>
        </p:spPr>
      </p:pic>
      <p:pic>
        <p:nvPicPr>
          <p:cNvPr id="7" name="Picture 6" descr="Icon&#10;&#10;Description automatically generated">
            <a:extLst>
              <a:ext uri="{FF2B5EF4-FFF2-40B4-BE49-F238E27FC236}">
                <a16:creationId xmlns:a16="http://schemas.microsoft.com/office/drawing/2014/main" id="{A38462D9-5B55-1DB3-A9BD-A44AC60AE4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10200" y="1547254"/>
            <a:ext cx="1371600" cy="1427866"/>
          </a:xfrm>
          <a:prstGeom prst="rect">
            <a:avLst/>
          </a:prstGeom>
        </p:spPr>
      </p:pic>
    </p:spTree>
    <p:extLst>
      <p:ext uri="{BB962C8B-B14F-4D97-AF65-F5344CB8AC3E}">
        <p14:creationId xmlns:p14="http://schemas.microsoft.com/office/powerpoint/2010/main" val="1678057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14</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Business Case – Project Description</a:t>
            </a:r>
          </a:p>
        </p:txBody>
      </p:sp>
      <p:sp>
        <p:nvSpPr>
          <p:cNvPr id="3" name="Rectangle 2"/>
          <p:cNvSpPr/>
          <p:nvPr/>
        </p:nvSpPr>
        <p:spPr>
          <a:xfrm>
            <a:off x="228600" y="1600200"/>
            <a:ext cx="8458200" cy="4915192"/>
          </a:xfrm>
          <a:prstGeom prst="rect">
            <a:avLst/>
          </a:prstGeom>
        </p:spPr>
        <p:txBody>
          <a:bodyPr wrap="square" anchor="t">
            <a:spAutoFit/>
          </a:bodyPr>
          <a:lstStyle/>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Start with your Business Need </a:t>
            </a:r>
          </a:p>
          <a:p>
            <a:pPr marL="1090613" lvl="2" indent="-342900">
              <a:lnSpc>
                <a:spcPct val="90000"/>
              </a:lnSpc>
              <a:buFont typeface="Arial" panose="020B0604020202020204" pitchFamily="34" charset="0"/>
              <a:buChar char="•"/>
            </a:pPr>
            <a:r>
              <a:rPr lang="en-US" sz="2000" dirty="0">
                <a:latin typeface="Cambria" panose="02040503050406030204" pitchFamily="18" charset="0"/>
                <a:ea typeface="Cambria" panose="02040503050406030204" pitchFamily="18" charset="0"/>
              </a:rPr>
              <a:t>A concise description of what your problem/need is</a:t>
            </a:r>
          </a:p>
          <a:p>
            <a:pPr marL="1090613" lvl="2" indent="-342900">
              <a:lnSpc>
                <a:spcPct val="90000"/>
              </a:lnSpc>
              <a:spcAft>
                <a:spcPts val="600"/>
              </a:spcAft>
              <a:buFont typeface="Arial" panose="020B0604020202020204" pitchFamily="34" charset="0"/>
              <a:buChar char="•"/>
            </a:pPr>
            <a:r>
              <a:rPr lang="en-US" sz="2000" dirty="0">
                <a:latin typeface="Cambria" panose="02040503050406030204" pitchFamily="18" charset="0"/>
                <a:ea typeface="Cambria" panose="02040503050406030204" pitchFamily="18" charset="0"/>
              </a:rPr>
              <a:t>Provide an explanation of what this project intends to      accomplish and how it can solve the problem.</a:t>
            </a:r>
          </a:p>
          <a:p>
            <a:pPr marL="457200" indent="-457200">
              <a:lnSpc>
                <a:spcPct val="9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Potential Drivers could be: </a:t>
            </a:r>
          </a:p>
          <a:p>
            <a:pPr marL="1149350" lvl="2" indent="-342900">
              <a:lnSpc>
                <a:spcPct val="90000"/>
              </a:lnSpc>
              <a:buFont typeface="Arial" panose="020B0604020202020204" pitchFamily="34" charset="0"/>
              <a:buChar char="•"/>
            </a:pPr>
            <a:r>
              <a:rPr lang="en-US" sz="2000" dirty="0">
                <a:latin typeface="Cambria" panose="02040503050406030204" pitchFamily="18" charset="0"/>
                <a:ea typeface="Cambria" panose="02040503050406030204" pitchFamily="18" charset="0"/>
              </a:rPr>
              <a:t>Legislation 		</a:t>
            </a:r>
            <a:r>
              <a:rPr lang="en-US" sz="1400" dirty="0">
                <a:latin typeface="Cambria" panose="02040503050406030204" pitchFamily="18" charset="0"/>
                <a:ea typeface="Cambria" panose="02040503050406030204" pitchFamily="18" charset="0"/>
                <a:sym typeface="Symbol" panose="05050102010706020507" pitchFamily="18" charset="2"/>
              </a:rPr>
              <a:t> </a:t>
            </a:r>
            <a:r>
              <a:rPr lang="en-US" sz="2000" dirty="0">
                <a:latin typeface="Cambria" panose="02040503050406030204" pitchFamily="18" charset="0"/>
                <a:ea typeface="Cambria" panose="02040503050406030204" pitchFamily="18" charset="0"/>
                <a:sym typeface="Symbol" panose="05050102010706020507" pitchFamily="18" charset="2"/>
              </a:rPr>
              <a:t>   Modernization</a:t>
            </a:r>
            <a:endParaRPr lang="en-US" sz="2000" dirty="0">
              <a:latin typeface="Cambria" panose="02040503050406030204" pitchFamily="18" charset="0"/>
              <a:ea typeface="Cambria" panose="02040503050406030204" pitchFamily="18" charset="0"/>
            </a:endParaRPr>
          </a:p>
          <a:p>
            <a:pPr marL="1149350" lvl="2" indent="-342900">
              <a:lnSpc>
                <a:spcPct val="90000"/>
              </a:lnSpc>
              <a:buFont typeface="Arial" panose="020B0604020202020204" pitchFamily="34" charset="0"/>
              <a:buChar char="•"/>
            </a:pPr>
            <a:r>
              <a:rPr lang="en-US" sz="2000" dirty="0">
                <a:latin typeface="Cambria" panose="02040503050406030204" pitchFamily="18" charset="0"/>
                <a:ea typeface="Cambria" panose="02040503050406030204" pitchFamily="18" charset="0"/>
              </a:rPr>
              <a:t>Cost savings  		</a:t>
            </a:r>
            <a:r>
              <a:rPr lang="en-US" sz="1400" dirty="0">
                <a:latin typeface="Cambria" panose="02040503050406030204" pitchFamily="18" charset="0"/>
                <a:ea typeface="Cambria" panose="02040503050406030204" pitchFamily="18" charset="0"/>
                <a:sym typeface="Symbol" panose="05050102010706020507" pitchFamily="18" charset="2"/>
              </a:rPr>
              <a:t></a:t>
            </a:r>
            <a:r>
              <a:rPr lang="en-US" sz="2000" dirty="0">
                <a:latin typeface="Cambria" panose="02040503050406030204" pitchFamily="18" charset="0"/>
                <a:ea typeface="Cambria" panose="02040503050406030204" pitchFamily="18" charset="0"/>
                <a:sym typeface="Symbol" panose="05050102010706020507" pitchFamily="18" charset="2"/>
              </a:rPr>
              <a:t>    Data Security</a:t>
            </a:r>
            <a:endParaRPr lang="en-US" sz="2000" dirty="0">
              <a:latin typeface="Cambria" panose="02040503050406030204" pitchFamily="18" charset="0"/>
              <a:ea typeface="Cambria" panose="02040503050406030204" pitchFamily="18" charset="0"/>
            </a:endParaRPr>
          </a:p>
          <a:p>
            <a:pPr marL="1149350" lvl="2" indent="-342900">
              <a:lnSpc>
                <a:spcPct val="90000"/>
              </a:lnSpc>
              <a:spcAft>
                <a:spcPts val="600"/>
              </a:spcAft>
              <a:buFont typeface="Arial" panose="020B0604020202020204" pitchFamily="34" charset="0"/>
              <a:buChar char="•"/>
            </a:pPr>
            <a:r>
              <a:rPr lang="en-US" sz="2000" dirty="0">
                <a:latin typeface="Cambria" panose="02040503050406030204" pitchFamily="18" charset="0"/>
                <a:ea typeface="Cambria" panose="02040503050406030204" pitchFamily="18" charset="0"/>
              </a:rPr>
              <a:t>Efficiency  		</a:t>
            </a:r>
            <a:r>
              <a:rPr lang="en-US" sz="1400" dirty="0">
                <a:latin typeface="Cambria" panose="02040503050406030204" pitchFamily="18" charset="0"/>
                <a:ea typeface="Cambria" panose="02040503050406030204" pitchFamily="18" charset="0"/>
                <a:sym typeface="Symbol" panose="05050102010706020507" pitchFamily="18" charset="2"/>
              </a:rPr>
              <a:t></a:t>
            </a:r>
            <a:r>
              <a:rPr lang="en-US" sz="2000" dirty="0">
                <a:latin typeface="Cambria" panose="02040503050406030204" pitchFamily="18" charset="0"/>
                <a:ea typeface="Cambria" panose="02040503050406030204" pitchFamily="18" charset="0"/>
                <a:sym typeface="Symbol" panose="05050102010706020507" pitchFamily="18" charset="2"/>
              </a:rPr>
              <a:t>    Automation</a:t>
            </a:r>
            <a:endParaRPr lang="en-US" sz="2000" dirty="0">
              <a:latin typeface="Cambria" panose="02040503050406030204" pitchFamily="18" charset="0"/>
              <a:ea typeface="Cambria" panose="02040503050406030204" pitchFamily="18" charset="0"/>
            </a:endParaRPr>
          </a:p>
          <a:p>
            <a:pPr marL="457200" indent="-457200">
              <a:lnSpc>
                <a:spcPct val="90000"/>
              </a:lnSpc>
              <a:spcAft>
                <a:spcPts val="600"/>
              </a:spcAft>
              <a:buFont typeface="Wingdings" panose="05000000000000000000" pitchFamily="2" charset="2"/>
              <a:buChar char="Ø"/>
            </a:pPr>
            <a:r>
              <a:rPr lang="en-US" sz="2400" dirty="0">
                <a:latin typeface="Cambria" panose="02040503050406030204" pitchFamily="18" charset="0"/>
                <a:ea typeface="Cambria" panose="02040503050406030204" pitchFamily="18" charset="0"/>
              </a:rPr>
              <a:t>Describe benefits to CMS and alignment with organizational priorities and strategic direction.</a:t>
            </a:r>
          </a:p>
          <a:p>
            <a:pPr marL="457200" indent="-457200">
              <a:buFont typeface="Wingdings" panose="05000000000000000000" pitchFamily="2" charset="2"/>
              <a:buChar char="Ø"/>
            </a:pPr>
            <a:r>
              <a:rPr lang="en-US" sz="2400" dirty="0">
                <a:latin typeface="Cambria" panose="02040503050406030204" pitchFamily="18" charset="0"/>
                <a:ea typeface="Cambria" panose="02040503050406030204" pitchFamily="18" charset="0"/>
              </a:rPr>
              <a:t>Discuss performance measures </a:t>
            </a:r>
          </a:p>
          <a:p>
            <a:pPr marL="1149350" lvl="2" indent="-342900">
              <a:buFont typeface="Arial" panose="020B0604020202020204" pitchFamily="34" charset="0"/>
              <a:buChar char="•"/>
            </a:pPr>
            <a:r>
              <a:rPr lang="en-US" sz="2000" dirty="0">
                <a:latin typeface="Cambria" panose="02040503050406030204" pitchFamily="18" charset="0"/>
                <a:ea typeface="Cambria" panose="02040503050406030204" pitchFamily="18" charset="0"/>
              </a:rPr>
              <a:t>Identify what critical success factors the project team will meet in order for you to succeed and achieve the goal.  Be Specific.</a:t>
            </a:r>
          </a:p>
          <a:p>
            <a:pPr marL="1149350" lvl="2" indent="-342900">
              <a:buFont typeface="Arial" panose="020B0604020202020204" pitchFamily="34" charset="0"/>
              <a:buChar char="•"/>
            </a:pPr>
            <a:r>
              <a:rPr lang="en-US" sz="2000" dirty="0">
                <a:latin typeface="Cambria" panose="02040503050406030204" pitchFamily="18" charset="0"/>
                <a:ea typeface="Cambria" panose="02040503050406030204" pitchFamily="18" charset="0"/>
              </a:rPr>
              <a:t>WHO is going to do exactly WHAT, by exactly HOW MUCH, by exactly WHEN?</a:t>
            </a:r>
          </a:p>
        </p:txBody>
      </p:sp>
      <p:pic>
        <p:nvPicPr>
          <p:cNvPr id="5" name="Picture 4" descr="Graphic Design Image for the Target Life Cycle Process" title="Design element of the TLC"/>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4">
              <a:alphaModFix amt="0"/>
            </a:blip>
            <a:srcRect/>
            <a:tile tx="0" ty="0" sx="100000" sy="100000" flip="none" algn="tl"/>
          </a:blipFill>
        </p:spPr>
      </p:pic>
    </p:spTree>
    <p:extLst>
      <p:ext uri="{BB962C8B-B14F-4D97-AF65-F5344CB8AC3E}">
        <p14:creationId xmlns:p14="http://schemas.microsoft.com/office/powerpoint/2010/main" val="2025612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15</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Alternatives Analysis – Pros</a:t>
            </a:r>
            <a:endParaRPr lang="en-US" dirty="0"/>
          </a:p>
        </p:txBody>
      </p:sp>
      <p:sp>
        <p:nvSpPr>
          <p:cNvPr id="3" name="Rectangle 2"/>
          <p:cNvSpPr/>
          <p:nvPr/>
        </p:nvSpPr>
        <p:spPr>
          <a:xfrm>
            <a:off x="533400" y="1752600"/>
            <a:ext cx="7848600" cy="4201150"/>
          </a:xfrm>
          <a:prstGeom prst="rect">
            <a:avLst/>
          </a:prstGeom>
        </p:spPr>
        <p:txBody>
          <a:bodyPr wrap="square">
            <a:spAutoFit/>
          </a:bodyPr>
          <a:lstStyle/>
          <a:p>
            <a:pPr>
              <a:spcAft>
                <a:spcPts val="1200"/>
              </a:spcAft>
            </a:pPr>
            <a:r>
              <a:rPr lang="en-US" sz="2800" dirty="0">
                <a:latin typeface="Cambria" panose="02040503050406030204" pitchFamily="18" charset="0"/>
                <a:ea typeface="Cambria" panose="02040503050406030204" pitchFamily="18" charset="0"/>
              </a:rPr>
              <a:t>Your Alternatives should indicate the Pros           and Cons for each particular solution. </a:t>
            </a:r>
          </a:p>
          <a:p>
            <a:pPr marL="457200" indent="-457200">
              <a:spcAft>
                <a:spcPts val="600"/>
              </a:spcAft>
              <a:buFont typeface="Wingdings" panose="05000000000000000000" pitchFamily="2" charset="2"/>
              <a:buChar char="Ø"/>
            </a:pPr>
            <a:r>
              <a:rPr lang="en-US" sz="2800" dirty="0">
                <a:latin typeface="Cambria" panose="02040503050406030204" pitchFamily="18" charset="0"/>
                <a:ea typeface="Cambria" panose="02040503050406030204" pitchFamily="18" charset="0"/>
              </a:rPr>
              <a:t>Examples of Pros:  </a:t>
            </a:r>
          </a:p>
          <a:p>
            <a:pPr marL="914400" lvl="1" indent="-457200">
              <a:buFont typeface="Arial" panose="020B0604020202020204" pitchFamily="34" charset="0"/>
              <a:buChar char="•"/>
            </a:pPr>
            <a:r>
              <a:rPr lang="en-US" sz="2800" dirty="0">
                <a:latin typeface="Cambria" panose="02040503050406030204" pitchFamily="18" charset="0"/>
                <a:ea typeface="Cambria" panose="02040503050406030204" pitchFamily="18" charset="0"/>
              </a:rPr>
              <a:t>Cost savings</a:t>
            </a:r>
          </a:p>
          <a:p>
            <a:pPr marL="914400" lvl="1" indent="-457200">
              <a:buFont typeface="Arial" panose="020B0604020202020204" pitchFamily="34" charset="0"/>
              <a:buChar char="•"/>
            </a:pPr>
            <a:r>
              <a:rPr lang="en-US" sz="2800" dirty="0">
                <a:latin typeface="Cambria" panose="02040503050406030204" pitchFamily="18" charset="0"/>
                <a:ea typeface="Cambria" panose="02040503050406030204" pitchFamily="18" charset="0"/>
              </a:rPr>
              <a:t>Re-use of existing software</a:t>
            </a:r>
          </a:p>
          <a:p>
            <a:pPr marL="914400" lvl="1" indent="-457200">
              <a:buFont typeface="Arial" panose="020B0604020202020204" pitchFamily="34" charset="0"/>
              <a:buChar char="•"/>
            </a:pPr>
            <a:r>
              <a:rPr lang="en-US" sz="2800" dirty="0">
                <a:latin typeface="Cambria" panose="02040503050406030204" pitchFamily="18" charset="0"/>
                <a:ea typeface="Cambria" panose="02040503050406030204" pitchFamily="18" charset="0"/>
              </a:rPr>
              <a:t>Use of COTS </a:t>
            </a:r>
          </a:p>
          <a:p>
            <a:pPr marL="914400" lvl="1" indent="-457200">
              <a:buFont typeface="Arial" panose="020B0604020202020204" pitchFamily="34" charset="0"/>
              <a:buChar char="•"/>
            </a:pPr>
            <a:r>
              <a:rPr lang="en-US" sz="2800" dirty="0">
                <a:latin typeface="Cambria" panose="02040503050406030204" pitchFamily="18" charset="0"/>
                <a:ea typeface="Cambria" panose="02040503050406030204" pitchFamily="18" charset="0"/>
              </a:rPr>
              <a:t>Enhanced security characteristics</a:t>
            </a:r>
          </a:p>
          <a:p>
            <a:pPr marL="914400" lvl="1" indent="-457200">
              <a:buFont typeface="Arial" panose="020B0604020202020204" pitchFamily="34" charset="0"/>
              <a:buChar char="•"/>
            </a:pPr>
            <a:r>
              <a:rPr lang="en-US" sz="2800" dirty="0">
                <a:latin typeface="Cambria" panose="02040503050406030204" pitchFamily="18" charset="0"/>
                <a:ea typeface="Cambria" panose="02040503050406030204" pitchFamily="18" charset="0"/>
              </a:rPr>
              <a:t>Established 508 capabilities</a:t>
            </a:r>
          </a:p>
          <a:p>
            <a:pPr marL="914400" lvl="1" indent="-457200">
              <a:buFont typeface="Arial" panose="020B0604020202020204" pitchFamily="34" charset="0"/>
              <a:buChar char="•"/>
            </a:pPr>
            <a:r>
              <a:rPr lang="en-US" sz="2800" dirty="0">
                <a:latin typeface="Cambria" panose="02040503050406030204" pitchFamily="18" charset="0"/>
                <a:ea typeface="Cambria" panose="02040503050406030204" pitchFamily="18" charset="0"/>
              </a:rPr>
              <a:t>Short development time to a viable product</a:t>
            </a:r>
          </a:p>
        </p:txBody>
      </p:sp>
      <p:pic>
        <p:nvPicPr>
          <p:cNvPr id="5" name="Picture 4" descr="Graphic Design Image for the Target Life Cycle Process" title="Design element of the TLC"/>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4">
              <a:alphaModFix amt="0"/>
            </a:blip>
            <a:srcRect/>
            <a:tile tx="0" ty="0" sx="100000" sy="100000" flip="none" algn="tl"/>
          </a:blipFill>
        </p:spPr>
      </p:pic>
    </p:spTree>
    <p:extLst>
      <p:ext uri="{BB962C8B-B14F-4D97-AF65-F5344CB8AC3E}">
        <p14:creationId xmlns:p14="http://schemas.microsoft.com/office/powerpoint/2010/main" val="194477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16</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Alternatives Analysis – Cons</a:t>
            </a:r>
            <a:endParaRPr lang="en-US" dirty="0"/>
          </a:p>
        </p:txBody>
      </p:sp>
      <p:sp>
        <p:nvSpPr>
          <p:cNvPr id="3" name="Rectangle 2"/>
          <p:cNvSpPr/>
          <p:nvPr/>
        </p:nvSpPr>
        <p:spPr>
          <a:xfrm>
            <a:off x="342900" y="1981200"/>
            <a:ext cx="8458200" cy="3508653"/>
          </a:xfrm>
          <a:prstGeom prst="rect">
            <a:avLst/>
          </a:prstGeom>
        </p:spPr>
        <p:txBody>
          <a:bodyPr wrap="square">
            <a:spAutoFit/>
          </a:bodyPr>
          <a:lstStyle/>
          <a:p>
            <a:pPr marL="457200" indent="-457200">
              <a:spcAft>
                <a:spcPts val="600"/>
              </a:spcAft>
              <a:buFont typeface="Wingdings" panose="05000000000000000000" pitchFamily="2" charset="2"/>
              <a:buChar char="Ø"/>
            </a:pPr>
            <a:r>
              <a:rPr lang="en-US" sz="2800" dirty="0">
                <a:latin typeface="Cambria" panose="02040503050406030204" pitchFamily="18" charset="0"/>
                <a:ea typeface="Cambria" panose="02040503050406030204" pitchFamily="18" charset="0"/>
              </a:rPr>
              <a:t>Examples of Cons:  </a:t>
            </a:r>
          </a:p>
          <a:p>
            <a:pPr marL="1149350" lvl="1" indent="-457200">
              <a:buFont typeface="Arial" panose="020B0604020202020204" pitchFamily="34" charset="0"/>
              <a:buChar char="•"/>
            </a:pPr>
            <a:r>
              <a:rPr lang="en-US" sz="2700" dirty="0">
                <a:latin typeface="Cambria" panose="02040503050406030204" pitchFamily="18" charset="0"/>
                <a:ea typeface="Cambria" panose="02040503050406030204" pitchFamily="18" charset="0"/>
              </a:rPr>
              <a:t>Need for extensive customization</a:t>
            </a:r>
          </a:p>
          <a:p>
            <a:pPr marL="1149350" lvl="1" indent="-457200">
              <a:buFont typeface="Arial" panose="020B0604020202020204" pitchFamily="34" charset="0"/>
              <a:buChar char="•"/>
            </a:pPr>
            <a:r>
              <a:rPr lang="en-US" sz="2700" dirty="0">
                <a:latin typeface="Cambria" panose="02040503050406030204" pitchFamily="18" charset="0"/>
                <a:ea typeface="Cambria" panose="02040503050406030204" pitchFamily="18" charset="0"/>
              </a:rPr>
              <a:t>Use of old technology</a:t>
            </a:r>
          </a:p>
          <a:p>
            <a:pPr marL="1149350" lvl="1" indent="-457200">
              <a:buFont typeface="Arial" panose="020B0604020202020204" pitchFamily="34" charset="0"/>
              <a:buChar char="•"/>
            </a:pPr>
            <a:r>
              <a:rPr lang="en-US" sz="2700" dirty="0">
                <a:latin typeface="Cambria" panose="02040503050406030204" pitchFamily="18" charset="0"/>
                <a:ea typeface="Cambria" panose="02040503050406030204" pitchFamily="18" charset="0"/>
              </a:rPr>
              <a:t>High costs</a:t>
            </a:r>
          </a:p>
          <a:p>
            <a:pPr marL="1149350" lvl="1" indent="-457200">
              <a:buFont typeface="Arial" panose="020B0604020202020204" pitchFamily="34" charset="0"/>
              <a:buChar char="•"/>
            </a:pPr>
            <a:r>
              <a:rPr lang="en-US" sz="2700" dirty="0">
                <a:latin typeface="Cambria" panose="02040503050406030204" pitchFamily="18" charset="0"/>
                <a:ea typeface="Cambria" panose="02040503050406030204" pitchFamily="18" charset="0"/>
              </a:rPr>
              <a:t>Lack of skilled Contractor support for software</a:t>
            </a:r>
          </a:p>
          <a:p>
            <a:pPr marL="1149350" lvl="1" indent="-457200">
              <a:buFont typeface="Arial" panose="020B0604020202020204" pitchFamily="34" charset="0"/>
              <a:buChar char="•"/>
            </a:pPr>
            <a:r>
              <a:rPr lang="en-US" sz="2700" dirty="0">
                <a:latin typeface="Cambria" panose="02040503050406030204" pitchFamily="18" charset="0"/>
                <a:ea typeface="Cambria" panose="02040503050406030204" pitchFamily="18" charset="0"/>
              </a:rPr>
              <a:t>Need for specific hardware</a:t>
            </a:r>
          </a:p>
          <a:p>
            <a:pPr marL="1149350" lvl="1" indent="-457200">
              <a:buFont typeface="Arial" panose="020B0604020202020204" pitchFamily="34" charset="0"/>
              <a:buChar char="•"/>
            </a:pPr>
            <a:r>
              <a:rPr lang="en-US" sz="2700" dirty="0">
                <a:latin typeface="Cambria" panose="02040503050406030204" pitchFamily="18" charset="0"/>
                <a:ea typeface="Cambria" panose="02040503050406030204" pitchFamily="18" charset="0"/>
              </a:rPr>
              <a:t>Manual entry (time consuming and error prone)</a:t>
            </a:r>
          </a:p>
          <a:p>
            <a:pPr marL="1149350" lvl="1" indent="-457200">
              <a:buFont typeface="Arial" panose="020B0604020202020204" pitchFamily="34" charset="0"/>
              <a:buChar char="•"/>
            </a:pPr>
            <a:r>
              <a:rPr lang="en-US" sz="2700" dirty="0">
                <a:latin typeface="Cambria" panose="02040503050406030204" pitchFamily="18" charset="0"/>
                <a:ea typeface="Cambria" panose="02040503050406030204" pitchFamily="18" charset="0"/>
              </a:rPr>
              <a:t>Incompatible file formatting</a:t>
            </a:r>
          </a:p>
        </p:txBody>
      </p:sp>
      <p:pic>
        <p:nvPicPr>
          <p:cNvPr id="5" name="Picture 4" descr="Graphic Design Image for the Target Life Cycle Process" title="Design element of the TLC"/>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4">
              <a:alphaModFix amt="0"/>
            </a:blip>
            <a:srcRect/>
            <a:tile tx="0" ty="0" sx="100000" sy="100000" flip="none" algn="tl"/>
          </a:blipFill>
        </p:spPr>
      </p:pic>
    </p:spTree>
    <p:extLst>
      <p:ext uri="{BB962C8B-B14F-4D97-AF65-F5344CB8AC3E}">
        <p14:creationId xmlns:p14="http://schemas.microsoft.com/office/powerpoint/2010/main" val="2037194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17</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Business Case - Other Considerations</a:t>
            </a:r>
            <a:endParaRPr lang="en-US" dirty="0"/>
          </a:p>
        </p:txBody>
      </p:sp>
      <p:sp>
        <p:nvSpPr>
          <p:cNvPr id="3" name="Rectangle 2"/>
          <p:cNvSpPr/>
          <p:nvPr/>
        </p:nvSpPr>
        <p:spPr>
          <a:xfrm>
            <a:off x="457200" y="2133600"/>
            <a:ext cx="7772400" cy="3679469"/>
          </a:xfrm>
          <a:prstGeom prst="rect">
            <a:avLst/>
          </a:prstGeom>
        </p:spPr>
        <p:txBody>
          <a:bodyPr wrap="square">
            <a:spAutoFit/>
          </a:bodyPr>
          <a:lstStyle/>
          <a:p>
            <a:pPr marL="457200" indent="-457200">
              <a:lnSpc>
                <a:spcPct val="90000"/>
              </a:lnSpc>
              <a:spcAft>
                <a:spcPts val="900"/>
              </a:spcAft>
              <a:buFont typeface="Wingdings" panose="05000000000000000000" pitchFamily="2" charset="2"/>
              <a:buChar char="Ø"/>
            </a:pPr>
            <a:r>
              <a:rPr lang="en-US" sz="3000" dirty="0">
                <a:latin typeface="Cambria" panose="02040503050406030204" pitchFamily="18" charset="0"/>
                <a:ea typeface="Cambria" panose="02040503050406030204" pitchFamily="18" charset="0"/>
              </a:rPr>
              <a:t>The GRB may consider factors such as: </a:t>
            </a:r>
          </a:p>
          <a:p>
            <a:pPr marL="1195388" lvl="1" indent="-457200">
              <a:lnSpc>
                <a:spcPct val="90000"/>
              </a:lnSpc>
              <a:buFont typeface="Arial" panose="020B0604020202020204" pitchFamily="34" charset="0"/>
              <a:buChar char="•"/>
            </a:pPr>
            <a:r>
              <a:rPr lang="en-US" sz="2400" dirty="0">
                <a:latin typeface="Cambria" panose="02040503050406030204" pitchFamily="18" charset="0"/>
                <a:ea typeface="Cambria" panose="02040503050406030204" pitchFamily="18" charset="0"/>
              </a:rPr>
              <a:t>Cost vs Benefit</a:t>
            </a:r>
          </a:p>
          <a:p>
            <a:pPr marL="1195388" lvl="1" indent="-457200">
              <a:lnSpc>
                <a:spcPct val="90000"/>
              </a:lnSpc>
              <a:buFont typeface="Arial" panose="020B0604020202020204" pitchFamily="34" charset="0"/>
              <a:buChar char="•"/>
            </a:pPr>
            <a:r>
              <a:rPr lang="en-US" sz="2400" dirty="0">
                <a:latin typeface="Cambria" panose="02040503050406030204" pitchFamily="18" charset="0"/>
                <a:ea typeface="Cambria" panose="02040503050406030204" pitchFamily="18" charset="0"/>
              </a:rPr>
              <a:t>Potential Risk</a:t>
            </a:r>
          </a:p>
          <a:p>
            <a:pPr marL="1195388" lvl="1" indent="-457200">
              <a:lnSpc>
                <a:spcPct val="90000"/>
              </a:lnSpc>
              <a:buFont typeface="Arial" panose="020B0604020202020204" pitchFamily="34" charset="0"/>
              <a:buChar char="•"/>
            </a:pPr>
            <a:r>
              <a:rPr lang="en-US" sz="2400" dirty="0">
                <a:latin typeface="Cambria" panose="02040503050406030204" pitchFamily="18" charset="0"/>
                <a:ea typeface="Cambria" panose="02040503050406030204" pitchFamily="18" charset="0"/>
              </a:rPr>
              <a:t>Alignment with CMS’ Mission &amp; Strategy</a:t>
            </a:r>
          </a:p>
          <a:p>
            <a:pPr marL="1195388" lvl="1" indent="-457200">
              <a:lnSpc>
                <a:spcPct val="90000"/>
              </a:lnSpc>
              <a:buFont typeface="Arial" panose="020B0604020202020204" pitchFamily="34" charset="0"/>
              <a:buChar char="•"/>
            </a:pPr>
            <a:r>
              <a:rPr lang="en-US" sz="2400" dirty="0">
                <a:latin typeface="Cambria" panose="02040503050406030204" pitchFamily="18" charset="0"/>
                <a:ea typeface="Cambria" panose="02040503050406030204" pitchFamily="18" charset="0"/>
              </a:rPr>
              <a:t>Re-use of existing assets and solutions</a:t>
            </a:r>
            <a:r>
              <a:rPr lang="en-US" sz="2400" dirty="0"/>
              <a:t> </a:t>
            </a:r>
          </a:p>
          <a:p>
            <a:pPr marL="1195388" lvl="1" indent="-457200">
              <a:lnSpc>
                <a:spcPct val="90000"/>
              </a:lnSpc>
              <a:buFont typeface="Arial" panose="020B0604020202020204" pitchFamily="34" charset="0"/>
              <a:buChar char="•"/>
            </a:pPr>
            <a:r>
              <a:rPr lang="en-US" sz="2400" dirty="0">
                <a:latin typeface="Cambria" panose="02040503050406030204" pitchFamily="18" charset="0"/>
                <a:ea typeface="Cambria" panose="02040503050406030204" pitchFamily="18" charset="0"/>
              </a:rPr>
              <a:t>Use of COTS</a:t>
            </a:r>
          </a:p>
          <a:p>
            <a:pPr marL="1195388" lvl="1" indent="-457200">
              <a:lnSpc>
                <a:spcPct val="90000"/>
              </a:lnSpc>
              <a:spcAft>
                <a:spcPts val="1800"/>
              </a:spcAft>
              <a:buFont typeface="Arial" panose="020B0604020202020204" pitchFamily="34" charset="0"/>
              <a:buChar char="•"/>
            </a:pPr>
            <a:r>
              <a:rPr lang="en-US" sz="2400" dirty="0">
                <a:latin typeface="Cambria" panose="02040503050406030204" pitchFamily="18" charset="0"/>
                <a:ea typeface="Cambria" panose="02040503050406030204" pitchFamily="18" charset="0"/>
              </a:rPr>
              <a:t>Use of Open Source</a:t>
            </a:r>
          </a:p>
          <a:p>
            <a:pPr marL="457200" indent="-457200">
              <a:lnSpc>
                <a:spcPct val="90000"/>
              </a:lnSpc>
              <a:buFont typeface="Wingdings" panose="05000000000000000000" pitchFamily="2" charset="2"/>
              <a:buChar char="Ø"/>
            </a:pPr>
            <a:r>
              <a:rPr lang="en-US" sz="3000" dirty="0">
                <a:latin typeface="Cambria" panose="02040503050406030204" pitchFamily="18" charset="0"/>
                <a:ea typeface="Cambria" panose="02040503050406030204" pitchFamily="18" charset="0"/>
              </a:rPr>
              <a:t>Keep these in mind as you develop your business case.</a:t>
            </a:r>
          </a:p>
        </p:txBody>
      </p:sp>
      <p:pic>
        <p:nvPicPr>
          <p:cNvPr id="5" name="Picture 4" descr="Graphic Design Image for the Target Life Cycle Process" title="Design element of the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3">
              <a:alphaModFix amt="0"/>
            </a:blip>
            <a:srcRect/>
            <a:tile tx="0" ty="0" sx="100000" sy="100000" flip="none" algn="tl"/>
          </a:blipFill>
        </p:spPr>
      </p:pic>
    </p:spTree>
    <p:extLst>
      <p:ext uri="{BB962C8B-B14F-4D97-AF65-F5344CB8AC3E}">
        <p14:creationId xmlns:p14="http://schemas.microsoft.com/office/powerpoint/2010/main" val="984655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18</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Business Case - Other Considerations</a:t>
            </a:r>
            <a:endParaRPr lang="en-US" dirty="0"/>
          </a:p>
        </p:txBody>
      </p:sp>
      <p:sp>
        <p:nvSpPr>
          <p:cNvPr id="3" name="Rectangle 2"/>
          <p:cNvSpPr/>
          <p:nvPr/>
        </p:nvSpPr>
        <p:spPr>
          <a:xfrm>
            <a:off x="609600" y="2041515"/>
            <a:ext cx="7543800" cy="3734869"/>
          </a:xfrm>
          <a:prstGeom prst="rect">
            <a:avLst/>
          </a:prstGeom>
        </p:spPr>
        <p:txBody>
          <a:bodyPr wrap="square" anchor="t">
            <a:spAutoFit/>
          </a:bodyPr>
          <a:lstStyle/>
          <a:p>
            <a:pPr>
              <a:lnSpc>
                <a:spcPct val="90000"/>
              </a:lnSpc>
            </a:pPr>
            <a:endParaRPr lang="en-US" sz="2300" dirty="0">
              <a:latin typeface="Cambria" panose="02040503050406030204" pitchFamily="18" charset="0"/>
              <a:ea typeface="Cambria" panose="02040503050406030204" pitchFamily="18" charset="0"/>
            </a:endParaRPr>
          </a:p>
          <a:p>
            <a:pPr marL="342900" indent="-342900">
              <a:lnSpc>
                <a:spcPct val="90000"/>
              </a:lnSpc>
              <a:buFont typeface="Wingdings" panose="05000000000000000000" pitchFamily="2" charset="2"/>
              <a:buChar char="Ø"/>
            </a:pPr>
            <a:r>
              <a:rPr lang="en-US" sz="2300" dirty="0">
                <a:latin typeface="Cambria" panose="02040503050406030204" pitchFamily="18" charset="0"/>
                <a:ea typeface="Cambria" panose="02040503050406030204" pitchFamily="18" charset="0"/>
              </a:rPr>
              <a:t>Your team should designate an Information System Security Officer (ISSO) for the project before the business case presentation. The ISSO can meet with the OIT Cyber Risk Advisor to document any potential Security and Privacy concerns that may impact your solutions.</a:t>
            </a:r>
          </a:p>
          <a:p>
            <a:pPr marL="342900" indent="-342900">
              <a:lnSpc>
                <a:spcPct val="90000"/>
              </a:lnSpc>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342900" indent="-342900">
              <a:lnSpc>
                <a:spcPct val="90000"/>
              </a:lnSpc>
              <a:buFont typeface="Wingdings" panose="05000000000000000000" pitchFamily="2" charset="2"/>
              <a:buChar char="Ø"/>
            </a:pPr>
            <a:r>
              <a:rPr lang="en-US" sz="2300" dirty="0">
                <a:latin typeface="Cambria" panose="02040503050406030204" pitchFamily="18" charset="0"/>
                <a:ea typeface="Cambria" panose="02040503050406030204" pitchFamily="18" charset="0"/>
              </a:rPr>
              <a:t>A CPIC representative will be on the GRT to help with Investment Management and OMB Reporting, and can explain what the Business Case fields are looking for, per OMB guidance.</a:t>
            </a:r>
          </a:p>
        </p:txBody>
      </p:sp>
      <p:pic>
        <p:nvPicPr>
          <p:cNvPr id="5" name="Picture 4" descr="Graphic Design Image for the Target Life Cycle Process" title="Design element of the TLC"/>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4">
              <a:alphaModFix amt="0"/>
            </a:blip>
            <a:srcRect/>
            <a:tile tx="0" ty="0" sx="100000" sy="100000" flip="none" algn="tl"/>
          </a:blipFill>
        </p:spPr>
      </p:pic>
    </p:spTree>
    <p:extLst>
      <p:ext uri="{BB962C8B-B14F-4D97-AF65-F5344CB8AC3E}">
        <p14:creationId xmlns:p14="http://schemas.microsoft.com/office/powerpoint/2010/main" val="2592065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Governance Review Team</a:t>
            </a:r>
          </a:p>
        </p:txBody>
      </p:sp>
      <p:sp>
        <p:nvSpPr>
          <p:cNvPr id="4" name="Slide Number Placeholder 3"/>
          <p:cNvSpPr>
            <a:spLocks noGrp="1"/>
          </p:cNvSpPr>
          <p:nvPr>
            <p:ph type="sldNum" sz="quarter" idx="12"/>
          </p:nvPr>
        </p:nvSpPr>
        <p:spPr/>
        <p:txBody>
          <a:bodyPr/>
          <a:lstStyle/>
          <a:p>
            <a:fld id="{C5971247-108F-4781-8913-319514F6F075}" type="slidenum">
              <a:rPr lang="en-US" smtClean="0"/>
              <a:t>19</a:t>
            </a:fld>
            <a:endParaRPr lang="en-US" dirty="0"/>
          </a:p>
        </p:txBody>
      </p:sp>
      <p:sp>
        <p:nvSpPr>
          <p:cNvPr id="6" name="Rectangle 5"/>
          <p:cNvSpPr/>
          <p:nvPr/>
        </p:nvSpPr>
        <p:spPr>
          <a:xfrm>
            <a:off x="1181100" y="2971800"/>
            <a:ext cx="6781800" cy="1581972"/>
          </a:xfrm>
          <a:prstGeom prst="rect">
            <a:avLst/>
          </a:prstGeom>
        </p:spPr>
        <p:txBody>
          <a:bodyPr wrap="square">
            <a:spAutoFit/>
          </a:bodyPr>
          <a:lstStyle/>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Section IV:</a:t>
            </a:r>
          </a:p>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Governance Review </a:t>
            </a:r>
            <a:r>
              <a:rPr lang="en-US" sz="4400" b="1" u="sng"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Team</a:t>
            </a:r>
            <a:endParaRPr lang="en-US" sz="4400" b="1" u="sng" dirty="0">
              <a:ln w="9525">
                <a:solidFill>
                  <a:schemeClr val="bg1"/>
                </a:solidFill>
                <a:prstDash val="solid"/>
              </a:ln>
              <a:solidFill>
                <a:schemeClr val="tx2">
                  <a:lumMod val="50000"/>
                </a:schemeClr>
              </a:solidFill>
              <a:latin typeface="Cambria" panose="02040503050406030204" pitchFamily="18" charset="0"/>
            </a:endParaRPr>
          </a:p>
        </p:txBody>
      </p:sp>
      <p:pic>
        <p:nvPicPr>
          <p:cNvPr id="7" name="Picture 6" descr="Graphic Design Image for the Target Life Cycle Process" title="Design element of the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3">
              <a:alphaModFix amt="0"/>
            </a:blip>
            <a:srcRect/>
            <a:tile tx="0" ty="0" sx="100000" sy="100000" flip="none" algn="tl"/>
          </a:blipFill>
        </p:spPr>
      </p:pic>
    </p:spTree>
    <p:extLst>
      <p:ext uri="{BB962C8B-B14F-4D97-AF65-F5344CB8AC3E}">
        <p14:creationId xmlns:p14="http://schemas.microsoft.com/office/powerpoint/2010/main" val="782741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Target Life Cycle – Initiate Phase</a:t>
            </a:r>
          </a:p>
        </p:txBody>
      </p:sp>
      <p:sp>
        <p:nvSpPr>
          <p:cNvPr id="4" name="Slide Number Placeholder 3"/>
          <p:cNvSpPr>
            <a:spLocks noGrp="1"/>
          </p:cNvSpPr>
          <p:nvPr>
            <p:ph type="sldNum" sz="quarter" idx="12"/>
          </p:nvPr>
        </p:nvSpPr>
        <p:spPr/>
        <p:txBody>
          <a:bodyPr/>
          <a:lstStyle/>
          <a:p>
            <a:fld id="{C5971247-108F-4781-8913-319514F6F075}" type="slidenum">
              <a:rPr lang="en-US" smtClean="0"/>
              <a:t>2</a:t>
            </a:fld>
            <a:endParaRPr lang="en-US" dirty="0"/>
          </a:p>
        </p:txBody>
      </p:sp>
      <p:sp>
        <p:nvSpPr>
          <p:cNvPr id="8" name="Rectangle 7"/>
          <p:cNvSpPr/>
          <p:nvPr/>
        </p:nvSpPr>
        <p:spPr>
          <a:xfrm>
            <a:off x="1295400" y="2286000"/>
            <a:ext cx="6781800" cy="3748719"/>
          </a:xfrm>
          <a:prstGeom prst="rect">
            <a:avLst/>
          </a:prstGeom>
        </p:spPr>
        <p:txBody>
          <a:bodyPr wrap="square">
            <a:spAutoFit/>
          </a:bodyPr>
          <a:lstStyle/>
          <a:p>
            <a:pPr>
              <a:lnSpc>
                <a:spcPct val="150000"/>
              </a:lnSpc>
              <a:buSzPct val="90000"/>
              <a:buFont typeface="Wingdings" panose="05000000000000000000" pitchFamily="2" charset="2"/>
              <a:buChar char="Ø"/>
            </a:pPr>
            <a:r>
              <a:rPr lang="en-US" sz="2400" b="1" dirty="0">
                <a:latin typeface="Cambria" panose="02040503050406030204" pitchFamily="18" charset="0"/>
                <a:ea typeface="Cambria" panose="02040503050406030204" pitchFamily="18" charset="0"/>
              </a:rPr>
              <a:t>   Section I: TLC Overview</a:t>
            </a:r>
            <a:endParaRPr lang="en-US" sz="2400" dirty="0">
              <a:latin typeface="Cambria" panose="02040503050406030204" pitchFamily="18" charset="0"/>
              <a:ea typeface="Cambria" panose="02040503050406030204" pitchFamily="18" charset="0"/>
            </a:endParaRPr>
          </a:p>
          <a:p>
            <a:pPr>
              <a:lnSpc>
                <a:spcPct val="150000"/>
              </a:lnSpc>
              <a:buSzPct val="90000"/>
              <a:buFont typeface="Wingdings" panose="05000000000000000000" pitchFamily="2" charset="2"/>
              <a:buChar char="Ø"/>
            </a:pPr>
            <a:r>
              <a:rPr lang="en-US" sz="2400" b="1" dirty="0">
                <a:latin typeface="Cambria" panose="02040503050406030204" pitchFamily="18" charset="0"/>
                <a:ea typeface="Cambria" panose="02040503050406030204" pitchFamily="18" charset="0"/>
              </a:rPr>
              <a:t>   Section II: Initiate Phase Overview</a:t>
            </a:r>
            <a:endParaRPr lang="en-US" sz="2400" dirty="0">
              <a:latin typeface="Cambria" panose="02040503050406030204" pitchFamily="18" charset="0"/>
              <a:ea typeface="Cambria" panose="02040503050406030204" pitchFamily="18" charset="0"/>
            </a:endParaRPr>
          </a:p>
          <a:p>
            <a:pPr>
              <a:lnSpc>
                <a:spcPct val="150000"/>
              </a:lnSpc>
              <a:buSzPct val="90000"/>
              <a:buFont typeface="Wingdings" panose="05000000000000000000" pitchFamily="2" charset="2"/>
              <a:buChar char="Ø"/>
            </a:pPr>
            <a:r>
              <a:rPr lang="en-US" sz="2400" b="1" dirty="0">
                <a:latin typeface="Cambria" panose="02040503050406030204" pitchFamily="18" charset="0"/>
                <a:ea typeface="Cambria" panose="02040503050406030204" pitchFamily="18" charset="0"/>
              </a:rPr>
              <a:t>   Section III: Business Case</a:t>
            </a:r>
          </a:p>
          <a:p>
            <a:pPr>
              <a:lnSpc>
                <a:spcPct val="150000"/>
              </a:lnSpc>
              <a:buSzPct val="90000"/>
              <a:buFont typeface="Wingdings" panose="05000000000000000000" pitchFamily="2" charset="2"/>
              <a:buChar char="Ø"/>
            </a:pPr>
            <a:r>
              <a:rPr lang="en-US" sz="2400" b="1" dirty="0">
                <a:latin typeface="Cambria" panose="02040503050406030204" pitchFamily="18" charset="0"/>
                <a:ea typeface="Cambria" panose="02040503050406030204" pitchFamily="18" charset="0"/>
              </a:rPr>
              <a:t>   Section IV: Governance Review Team</a:t>
            </a:r>
          </a:p>
          <a:p>
            <a:pPr>
              <a:lnSpc>
                <a:spcPct val="150000"/>
              </a:lnSpc>
              <a:buSzPct val="90000"/>
              <a:buFont typeface="Wingdings" panose="05000000000000000000" pitchFamily="2" charset="2"/>
              <a:buChar char="Ø"/>
            </a:pPr>
            <a:r>
              <a:rPr lang="en-US" sz="2400" b="1" dirty="0">
                <a:latin typeface="Cambria" panose="02040503050406030204" pitchFamily="18" charset="0"/>
                <a:ea typeface="Cambria" panose="02040503050406030204" pitchFamily="18" charset="0"/>
              </a:rPr>
              <a:t>   Section V: Governance Review Board</a:t>
            </a:r>
          </a:p>
          <a:p>
            <a:pPr>
              <a:lnSpc>
                <a:spcPct val="150000"/>
              </a:lnSpc>
              <a:buSzPct val="90000"/>
              <a:buFont typeface="Wingdings" panose="05000000000000000000" pitchFamily="2" charset="2"/>
              <a:buChar char="Ø"/>
            </a:pPr>
            <a:r>
              <a:rPr lang="en-US" sz="2400" b="1" dirty="0">
                <a:latin typeface="Cambria" panose="02040503050406030204" pitchFamily="18" charset="0"/>
                <a:ea typeface="Cambria" panose="02040503050406030204" pitchFamily="18" charset="0"/>
              </a:rPr>
              <a:t>   Section VI: Acquisition Planning</a:t>
            </a:r>
          </a:p>
          <a:p>
            <a:pPr lvl="1">
              <a:lnSpc>
                <a:spcPct val="90000"/>
              </a:lnSpc>
              <a:buFont typeface="Wingdings" panose="05000000000000000000" pitchFamily="2" charset="2"/>
              <a:buChar char="Ø"/>
            </a:pPr>
            <a:endParaRPr lang="en-US" sz="2400" b="1" dirty="0">
              <a:latin typeface="Cambria" panose="02040503050406030204" pitchFamily="18" charset="0"/>
              <a:ea typeface="Cambria" panose="02040503050406030204" pitchFamily="18" charset="0"/>
            </a:endParaRPr>
          </a:p>
        </p:txBody>
      </p:sp>
      <p:pic>
        <p:nvPicPr>
          <p:cNvPr id="9" name="Picture 8" descr="Graphic Design Image for the Target Life Cycle Process" title="Design Element for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219201"/>
            <a:ext cx="3048000" cy="1901663"/>
          </a:xfrm>
          <a:prstGeom prst="rect">
            <a:avLst/>
          </a:prstGeom>
          <a:blipFill dpi="0" rotWithShape="1">
            <a:blip r:embed="rId3">
              <a:alphaModFix amt="0"/>
            </a:blip>
            <a:srcRect/>
            <a:tile tx="0" ty="0" sx="100000" sy="100000" flip="none" algn="tl"/>
          </a:blipFill>
        </p:spPr>
      </p:pic>
    </p:spTree>
    <p:extLst>
      <p:ext uri="{BB962C8B-B14F-4D97-AF65-F5344CB8AC3E}">
        <p14:creationId xmlns:p14="http://schemas.microsoft.com/office/powerpoint/2010/main" val="2515687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descr="A blue box labelled Governance Review Team with a group of people and a magnifying glass depicted.">
            <a:extLst>
              <a:ext uri="{FF2B5EF4-FFF2-40B4-BE49-F238E27FC236}">
                <a16:creationId xmlns:a16="http://schemas.microsoft.com/office/drawing/2014/main" id="{09F5F599-D8F0-4E8F-B1BF-D179A12239AC}"/>
              </a:ext>
            </a:extLst>
          </p:cNvPr>
          <p:cNvSpPr/>
          <p:nvPr/>
        </p:nvSpPr>
        <p:spPr>
          <a:xfrm>
            <a:off x="7543800" y="1171518"/>
            <a:ext cx="1600199" cy="1114482"/>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fld id="{C5971247-108F-4781-8913-319514F6F075}" type="slidenum">
              <a:rPr lang="en-US" smtClean="0"/>
              <a:t>20</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CMS IT Governance Review Team</a:t>
            </a:r>
            <a:endParaRPr lang="en-US" dirty="0"/>
          </a:p>
        </p:txBody>
      </p:sp>
      <p:pic>
        <p:nvPicPr>
          <p:cNvPr id="14" name="Graphic 15"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29574" y="1247978"/>
            <a:ext cx="628650" cy="628650"/>
          </a:xfrm>
          <a:prstGeom prst="rect">
            <a:avLst/>
          </a:prstGeom>
        </p:spPr>
      </p:pic>
      <p:sp>
        <p:nvSpPr>
          <p:cNvPr id="15" name="TextBox 14">
            <a:extLst>
              <a:ext uri="{FF2B5EF4-FFF2-40B4-BE49-F238E27FC236}">
                <a16:creationId xmlns:a16="http://schemas.microsoft.com/office/drawing/2014/main" id="{20A2B7DF-7801-47BA-B64D-478ECC2B4416}"/>
              </a:ext>
            </a:extLst>
          </p:cNvPr>
          <p:cNvSpPr txBox="1"/>
          <p:nvPr/>
        </p:nvSpPr>
        <p:spPr>
          <a:xfrm>
            <a:off x="7610075" y="1728759"/>
            <a:ext cx="1467648"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sp>
        <p:nvSpPr>
          <p:cNvPr id="6" name="Rectangle 3"/>
          <p:cNvSpPr txBox="1">
            <a:spLocks noChangeArrowheads="1"/>
          </p:cNvSpPr>
          <p:nvPr/>
        </p:nvSpPr>
        <p:spPr>
          <a:xfrm>
            <a:off x="304800" y="1905000"/>
            <a:ext cx="8268135" cy="404196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spcAft>
                <a:spcPts val="900"/>
              </a:spcAft>
              <a:buFont typeface="Wingdings" panose="05000000000000000000" pitchFamily="2" charset="2"/>
              <a:buChar char="Ø"/>
            </a:pPr>
            <a:r>
              <a:rPr lang="en-US" sz="2400" dirty="0">
                <a:ea typeface="Cambria" panose="02040503050406030204" pitchFamily="18" charset="0"/>
              </a:rPr>
              <a:t>The GRT is a group of subject matter experts that              will meet with you one or more times as necessary to review your Business Case in preparation for the GRB.</a:t>
            </a:r>
          </a:p>
          <a:p>
            <a:pPr>
              <a:lnSpc>
                <a:spcPct val="90000"/>
              </a:lnSpc>
              <a:buFont typeface="Wingdings" panose="05000000000000000000" pitchFamily="2" charset="2"/>
              <a:buChar char="Ø"/>
            </a:pPr>
            <a:r>
              <a:rPr lang="en-US" sz="2400" dirty="0">
                <a:ea typeface="Cambria" panose="02040503050406030204" pitchFamily="18" charset="0"/>
              </a:rPr>
              <a:t>The GRT will provide:</a:t>
            </a:r>
          </a:p>
          <a:p>
            <a:pPr lvl="1">
              <a:lnSpc>
                <a:spcPct val="90000"/>
              </a:lnSpc>
              <a:buFont typeface="Arial" panose="020B0604020202020204" pitchFamily="34" charset="0"/>
              <a:buChar char="•"/>
            </a:pPr>
            <a:r>
              <a:rPr lang="en-US" sz="2100" dirty="0">
                <a:ea typeface="Cambria" panose="02040503050406030204" pitchFamily="18" charset="0"/>
              </a:rPr>
              <a:t>Technical guidance</a:t>
            </a:r>
          </a:p>
          <a:p>
            <a:pPr lvl="1">
              <a:lnSpc>
                <a:spcPct val="90000"/>
              </a:lnSpc>
              <a:buFont typeface="Arial" panose="020B0604020202020204" pitchFamily="34" charset="0"/>
              <a:buChar char="•"/>
            </a:pPr>
            <a:r>
              <a:rPr lang="en-US" sz="2100" dirty="0">
                <a:ea typeface="Cambria" panose="02040503050406030204" pitchFamily="18" charset="0"/>
              </a:rPr>
              <a:t>Advice to hone your business case and alternatives analysis</a:t>
            </a:r>
          </a:p>
          <a:p>
            <a:pPr lvl="1">
              <a:lnSpc>
                <a:spcPct val="90000"/>
              </a:lnSpc>
              <a:buFont typeface="Arial" panose="020B0604020202020204" pitchFamily="34" charset="0"/>
              <a:buChar char="•"/>
            </a:pPr>
            <a:r>
              <a:rPr lang="en-US" sz="2100" dirty="0">
                <a:ea typeface="Cambria" panose="02040503050406030204" pitchFamily="18" charset="0"/>
              </a:rPr>
              <a:t>Recommendations that will help your project be successful</a:t>
            </a:r>
          </a:p>
          <a:p>
            <a:pPr lvl="1">
              <a:lnSpc>
                <a:spcPct val="90000"/>
              </a:lnSpc>
              <a:buFont typeface="Arial" panose="020B0604020202020204" pitchFamily="34" charset="0"/>
              <a:buChar char="•"/>
            </a:pPr>
            <a:r>
              <a:rPr lang="en-US" sz="2100" dirty="0">
                <a:ea typeface="ＭＳ Ｐゴシック" pitchFamily="34" charset="-128"/>
              </a:rPr>
              <a:t>Direction through the IT Governance process and how to adhere to required governance oversight</a:t>
            </a:r>
          </a:p>
          <a:p>
            <a:pPr lvl="1">
              <a:lnSpc>
                <a:spcPct val="90000"/>
              </a:lnSpc>
              <a:buFont typeface="Arial" panose="020B0604020202020204" pitchFamily="34" charset="0"/>
              <a:buChar char="•"/>
            </a:pPr>
            <a:r>
              <a:rPr lang="en-US" sz="2100" dirty="0">
                <a:ea typeface="ＭＳ Ｐゴシック" pitchFamily="34" charset="-128"/>
              </a:rPr>
              <a:t>Resources available to you</a:t>
            </a:r>
          </a:p>
          <a:p>
            <a:pPr lvl="1">
              <a:lnSpc>
                <a:spcPct val="90000"/>
              </a:lnSpc>
              <a:buFont typeface="Arial" panose="020B0604020202020204" pitchFamily="34" charset="0"/>
              <a:buChar char="•"/>
            </a:pPr>
            <a:r>
              <a:rPr lang="en-US" sz="2100" dirty="0">
                <a:ea typeface="ＭＳ Ｐゴシック" pitchFamily="34" charset="-128"/>
              </a:rPr>
              <a:t>Recommendations to the GRB</a:t>
            </a:r>
          </a:p>
          <a:p>
            <a:pPr>
              <a:lnSpc>
                <a:spcPct val="90000"/>
              </a:lnSpc>
              <a:buFont typeface="Wingdings" panose="05000000000000000000" pitchFamily="2" charset="2"/>
              <a:buChar char="Ø"/>
            </a:pPr>
            <a:endParaRPr lang="en-US" sz="2400" dirty="0">
              <a:ea typeface="ＭＳ Ｐゴシック" pitchFamily="34" charset="-128"/>
            </a:endParaRPr>
          </a:p>
        </p:txBody>
      </p:sp>
    </p:spTree>
    <p:extLst>
      <p:ext uri="{BB962C8B-B14F-4D97-AF65-F5344CB8AC3E}">
        <p14:creationId xmlns:p14="http://schemas.microsoft.com/office/powerpoint/2010/main" val="436599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8" descr="A blue box labelled Governance Review Team with a group of people and a magnifying glass depicted.">
            <a:extLst>
              <a:ext uri="{FF2B5EF4-FFF2-40B4-BE49-F238E27FC236}">
                <a16:creationId xmlns:a16="http://schemas.microsoft.com/office/drawing/2014/main" id="{09F5F599-D8F0-4E8F-B1BF-D179A12239AC}"/>
              </a:ext>
            </a:extLst>
          </p:cNvPr>
          <p:cNvSpPr/>
          <p:nvPr/>
        </p:nvSpPr>
        <p:spPr>
          <a:xfrm>
            <a:off x="7543800" y="1171518"/>
            <a:ext cx="1600199" cy="1114482"/>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fld id="{C5971247-108F-4781-8913-319514F6F075}" type="slidenum">
              <a:rPr lang="en-US" smtClean="0"/>
              <a:t>21</a:t>
            </a:fld>
            <a:endParaRPr lang="en-US" dirty="0"/>
          </a:p>
        </p:txBody>
      </p:sp>
      <p:sp>
        <p:nvSpPr>
          <p:cNvPr id="2" name="Title 1"/>
          <p:cNvSpPr>
            <a:spLocks noGrp="1"/>
          </p:cNvSpPr>
          <p:nvPr>
            <p:ph type="title"/>
          </p:nvPr>
        </p:nvSpPr>
        <p:spPr/>
        <p:txBody>
          <a:bodyPr>
            <a:normAutofit/>
          </a:bodyPr>
          <a:lstStyle/>
          <a:p>
            <a:pPr algn="ctr"/>
            <a:r>
              <a:rPr lang="en-US" dirty="0">
                <a:ea typeface="Cambria" panose="02040503050406030204" pitchFamily="18" charset="0"/>
              </a:rPr>
              <a:t>GRT Members</a:t>
            </a:r>
            <a:endParaRPr lang="en-US" dirty="0"/>
          </a:p>
        </p:txBody>
      </p:sp>
      <p:sp>
        <p:nvSpPr>
          <p:cNvPr id="6" name="Rectangle 3"/>
          <p:cNvSpPr txBox="1">
            <a:spLocks noChangeArrowheads="1"/>
          </p:cNvSpPr>
          <p:nvPr/>
        </p:nvSpPr>
        <p:spPr>
          <a:xfrm>
            <a:off x="399044" y="2016002"/>
            <a:ext cx="8345911" cy="4191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indent="-398463">
              <a:lnSpc>
                <a:spcPct val="90000"/>
              </a:lnSpc>
              <a:buFont typeface="Wingdings" panose="05000000000000000000" pitchFamily="2" charset="2"/>
              <a:buChar char="Ø"/>
            </a:pPr>
            <a:r>
              <a:rPr lang="en-US" sz="2400" dirty="0">
                <a:ea typeface="ＭＳ Ｐゴシック" pitchFamily="34" charset="-128"/>
              </a:rPr>
              <a:t>The GRT consists of representatives from:</a:t>
            </a:r>
          </a:p>
          <a:p>
            <a:pPr marL="796925" lvl="2" indent="0">
              <a:lnSpc>
                <a:spcPct val="90000"/>
              </a:lnSpc>
              <a:buNone/>
              <a:tabLst>
                <a:tab pos="4232275" algn="l"/>
              </a:tabLst>
            </a:pPr>
            <a:r>
              <a:rPr lang="en-US" sz="2000" dirty="0">
                <a:ea typeface="ＭＳ Ｐゴシック" pitchFamily="34" charset="-128"/>
              </a:rPr>
              <a:t>Enterprise Architecture        Section 504/508</a:t>
            </a:r>
          </a:p>
          <a:p>
            <a:pPr marL="796925" lvl="2" indent="0">
              <a:lnSpc>
                <a:spcPct val="90000"/>
              </a:lnSpc>
              <a:buNone/>
              <a:tabLst>
                <a:tab pos="4349750" algn="l"/>
              </a:tabLst>
            </a:pPr>
            <a:r>
              <a:rPr lang="en-US" sz="2000" dirty="0">
                <a:ea typeface="ＭＳ Ｐゴシック" pitchFamily="34" charset="-128"/>
              </a:rPr>
              <a:t>Technical Review Board       Acquisitions</a:t>
            </a:r>
          </a:p>
          <a:p>
            <a:pPr marL="796925" lvl="2" indent="0" defTabSz="1098550">
              <a:lnSpc>
                <a:spcPct val="90000"/>
              </a:lnSpc>
              <a:buNone/>
              <a:tabLst>
                <a:tab pos="1195388" algn="l"/>
                <a:tab pos="3833813" algn="l"/>
              </a:tabLst>
            </a:pPr>
            <a:r>
              <a:rPr lang="en-US" sz="2000" dirty="0">
                <a:ea typeface="ＭＳ Ｐゴシック" pitchFamily="34" charset="-128"/>
              </a:rPr>
              <a:t>Security and Privacy 	Budget</a:t>
            </a:r>
          </a:p>
          <a:p>
            <a:pPr marL="796925" lvl="2" indent="0">
              <a:lnSpc>
                <a:spcPct val="90000"/>
              </a:lnSpc>
              <a:buNone/>
            </a:pPr>
            <a:r>
              <a:rPr lang="en-US" sz="2000" dirty="0">
                <a:ea typeface="ＭＳ Ｐゴシック" pitchFamily="34" charset="-128"/>
              </a:rPr>
              <a:t>Shared Services                        Records Management</a:t>
            </a:r>
          </a:p>
          <a:p>
            <a:pPr marL="796925" lvl="2" indent="0">
              <a:lnSpc>
                <a:spcPct val="90000"/>
              </a:lnSpc>
              <a:buNone/>
            </a:pPr>
            <a:r>
              <a:rPr lang="en-US" sz="2000" dirty="0">
                <a:ea typeface="ＭＳ Ｐゴシック" pitchFamily="34" charset="-128"/>
              </a:rPr>
              <a:t>Infrastructure                           Capitol Planning Investment &amp; Control</a:t>
            </a:r>
          </a:p>
          <a:p>
            <a:pPr marL="457200" indent="-398463">
              <a:lnSpc>
                <a:spcPct val="90000"/>
              </a:lnSpc>
              <a:buFont typeface="Wingdings" panose="05000000000000000000" pitchFamily="2" charset="2"/>
              <a:buChar char="Ø"/>
            </a:pPr>
            <a:endParaRPr lang="en-US" sz="1000" dirty="0">
              <a:ea typeface="ＭＳ Ｐゴシック" pitchFamily="34" charset="-128"/>
            </a:endParaRPr>
          </a:p>
          <a:p>
            <a:pPr marL="457200" indent="-398463">
              <a:lnSpc>
                <a:spcPct val="90000"/>
              </a:lnSpc>
              <a:buFont typeface="Wingdings" panose="05000000000000000000" pitchFamily="2" charset="2"/>
              <a:buChar char="Ø"/>
            </a:pPr>
            <a:r>
              <a:rPr lang="en-US" sz="2400" dirty="0">
                <a:ea typeface="ＭＳ Ｐゴシック" pitchFamily="34" charset="-128"/>
              </a:rPr>
              <a:t>The GRT may include other component representatives who may be able to provide input into potential solutions.</a:t>
            </a:r>
          </a:p>
          <a:p>
            <a:pPr marL="457200" indent="-398463">
              <a:lnSpc>
                <a:spcPct val="90000"/>
              </a:lnSpc>
              <a:buFont typeface="Wingdings" panose="05000000000000000000" pitchFamily="2" charset="2"/>
              <a:buChar char="Ø"/>
            </a:pPr>
            <a:endParaRPr lang="en-US" sz="1000" dirty="0">
              <a:ea typeface="ＭＳ Ｐゴシック" pitchFamily="34" charset="-128"/>
            </a:endParaRPr>
          </a:p>
          <a:p>
            <a:pPr marL="457200" indent="-398463">
              <a:lnSpc>
                <a:spcPct val="90000"/>
              </a:lnSpc>
              <a:buFont typeface="Wingdings" panose="05000000000000000000" pitchFamily="2" charset="2"/>
              <a:buChar char="Ø"/>
            </a:pPr>
            <a:r>
              <a:rPr lang="en-US" sz="2400" dirty="0">
                <a:ea typeface="ＭＳ Ｐゴシック" pitchFamily="34" charset="-128"/>
              </a:rPr>
              <a:t>The GRT meets biweekly </a:t>
            </a:r>
            <a:r>
              <a:rPr lang="en-US" sz="2400" dirty="0">
                <a:ea typeface="Cambria" panose="02040503050406030204" pitchFamily="18" charset="0"/>
              </a:rPr>
              <a:t>to discuss new projects.</a:t>
            </a:r>
          </a:p>
        </p:txBody>
      </p:sp>
      <p:pic>
        <p:nvPicPr>
          <p:cNvPr id="12" name="Graphic 15" descr="Target Audience">
            <a:extLst>
              <a:ext uri="{FF2B5EF4-FFF2-40B4-BE49-F238E27FC236}">
                <a16:creationId xmlns:a16="http://schemas.microsoft.com/office/drawing/2014/main" id="{A6F83026-A542-49B3-B5B4-63F1238710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29574" y="1247978"/>
            <a:ext cx="628650" cy="628650"/>
          </a:xfrm>
          <a:prstGeom prst="rect">
            <a:avLst/>
          </a:prstGeom>
        </p:spPr>
      </p:pic>
      <p:sp>
        <p:nvSpPr>
          <p:cNvPr id="13" name="TextBox 12">
            <a:extLst>
              <a:ext uri="{FF2B5EF4-FFF2-40B4-BE49-F238E27FC236}">
                <a16:creationId xmlns:a16="http://schemas.microsoft.com/office/drawing/2014/main" id="{20A2B7DF-7801-47BA-B64D-478ECC2B4416}"/>
              </a:ext>
            </a:extLst>
          </p:cNvPr>
          <p:cNvSpPr txBox="1"/>
          <p:nvPr/>
        </p:nvSpPr>
        <p:spPr>
          <a:xfrm>
            <a:off x="7610075" y="1728759"/>
            <a:ext cx="1467648"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Team</a:t>
            </a:r>
          </a:p>
        </p:txBody>
      </p:sp>
    </p:spTree>
    <p:extLst>
      <p:ext uri="{BB962C8B-B14F-4D97-AF65-F5344CB8AC3E}">
        <p14:creationId xmlns:p14="http://schemas.microsoft.com/office/powerpoint/2010/main" val="2824672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Governance Review Board</a:t>
            </a:r>
          </a:p>
        </p:txBody>
      </p:sp>
      <p:sp>
        <p:nvSpPr>
          <p:cNvPr id="4" name="Slide Number Placeholder 3"/>
          <p:cNvSpPr>
            <a:spLocks noGrp="1"/>
          </p:cNvSpPr>
          <p:nvPr>
            <p:ph type="sldNum" sz="quarter" idx="12"/>
          </p:nvPr>
        </p:nvSpPr>
        <p:spPr/>
        <p:txBody>
          <a:bodyPr/>
          <a:lstStyle/>
          <a:p>
            <a:fld id="{C5971247-108F-4781-8913-319514F6F075}" type="slidenum">
              <a:rPr lang="en-US" smtClean="0"/>
              <a:t>22</a:t>
            </a:fld>
            <a:endParaRPr lang="en-US" dirty="0"/>
          </a:p>
        </p:txBody>
      </p:sp>
      <p:sp>
        <p:nvSpPr>
          <p:cNvPr id="6" name="Rectangle 5"/>
          <p:cNvSpPr/>
          <p:nvPr/>
        </p:nvSpPr>
        <p:spPr>
          <a:xfrm>
            <a:off x="1066800" y="2971800"/>
            <a:ext cx="7010401" cy="1581972"/>
          </a:xfrm>
          <a:prstGeom prst="rect">
            <a:avLst/>
          </a:prstGeom>
        </p:spPr>
        <p:txBody>
          <a:bodyPr wrap="square">
            <a:spAutoFit/>
          </a:bodyPr>
          <a:lstStyle/>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Section V:</a:t>
            </a:r>
          </a:p>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Governance Review </a:t>
            </a:r>
            <a:r>
              <a:rPr lang="en-US" sz="4400" b="1" u="sng"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Board</a:t>
            </a:r>
            <a:endParaRPr lang="en-US" sz="4400" b="1" u="sng" dirty="0">
              <a:ln w="9525">
                <a:solidFill>
                  <a:schemeClr val="bg1"/>
                </a:solidFill>
                <a:prstDash val="solid"/>
              </a:ln>
              <a:solidFill>
                <a:schemeClr val="tx2">
                  <a:lumMod val="50000"/>
                </a:schemeClr>
              </a:solidFill>
              <a:latin typeface="Cambria" panose="02040503050406030204" pitchFamily="18" charset="0"/>
            </a:endParaRPr>
          </a:p>
        </p:txBody>
      </p:sp>
      <p:pic>
        <p:nvPicPr>
          <p:cNvPr id="7" name="Picture 6" descr="Graphic Design Image for the Target Life Cycle Process" title="Design element of the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3">
              <a:alphaModFix amt="0"/>
            </a:blip>
            <a:srcRect/>
            <a:tile tx="0" ty="0" sx="100000" sy="100000" flip="none" algn="tl"/>
          </a:blipFill>
        </p:spPr>
      </p:pic>
    </p:spTree>
    <p:extLst>
      <p:ext uri="{BB962C8B-B14F-4D97-AF65-F5344CB8AC3E}">
        <p14:creationId xmlns:p14="http://schemas.microsoft.com/office/powerpoint/2010/main" val="40231796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8" descr="A blue box labelled Governance Review Board with a three people depicted.">
            <a:extLst>
              <a:ext uri="{FF2B5EF4-FFF2-40B4-BE49-F238E27FC236}">
                <a16:creationId xmlns:a16="http://schemas.microsoft.com/office/drawing/2014/main" id="{09F5F599-D8F0-4E8F-B1BF-D179A12239AC}"/>
              </a:ext>
            </a:extLst>
          </p:cNvPr>
          <p:cNvSpPr/>
          <p:nvPr/>
        </p:nvSpPr>
        <p:spPr>
          <a:xfrm>
            <a:off x="7543800" y="1180321"/>
            <a:ext cx="1600200" cy="1082233"/>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fld id="{C5971247-108F-4781-8913-319514F6F075}" type="slidenum">
              <a:rPr lang="en-US" smtClean="0"/>
              <a:t>23</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Governance Review Board</a:t>
            </a:r>
            <a:endParaRPr lang="en-US" dirty="0"/>
          </a:p>
        </p:txBody>
      </p:sp>
      <p:sp>
        <p:nvSpPr>
          <p:cNvPr id="3" name="Rectangle 2"/>
          <p:cNvSpPr/>
          <p:nvPr/>
        </p:nvSpPr>
        <p:spPr>
          <a:xfrm>
            <a:off x="293077" y="1700139"/>
            <a:ext cx="7574190" cy="4800801"/>
          </a:xfrm>
          <a:prstGeom prst="rect">
            <a:avLst/>
          </a:prstGeom>
        </p:spPr>
        <p:txBody>
          <a:bodyPr wrap="square">
            <a:spAutoFit/>
          </a:bodyPr>
          <a:lstStyle/>
          <a:p>
            <a:pPr marL="457200" indent="-457200">
              <a:lnSpc>
                <a:spcPct val="90000"/>
              </a:lnSpc>
              <a:spcAft>
                <a:spcPts val="600"/>
              </a:spcAft>
              <a:buFont typeface="Wingdings" panose="05000000000000000000" pitchFamily="2" charset="2"/>
              <a:buChar char="Ø"/>
            </a:pPr>
            <a:r>
              <a:rPr lang="en-US" sz="2200" dirty="0">
                <a:latin typeface="Cambria" panose="02040503050406030204" pitchFamily="18" charset="0"/>
                <a:ea typeface="Cambria" panose="02040503050406030204" pitchFamily="18" charset="0"/>
              </a:rPr>
              <a:t>When you have incorporated the feedback from the        GRT and completed your Final Business Case, the governance team will schedule your presentation with the GRB.</a:t>
            </a:r>
          </a:p>
          <a:p>
            <a:pPr marL="457200" indent="-457200">
              <a:lnSpc>
                <a:spcPct val="90000"/>
              </a:lnSpc>
              <a:spcAft>
                <a:spcPts val="600"/>
              </a:spcAft>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spcAft>
                <a:spcPts val="600"/>
              </a:spcAft>
              <a:buFont typeface="Wingdings" panose="05000000000000000000" pitchFamily="2" charset="2"/>
              <a:buChar char="Ø"/>
            </a:pPr>
            <a:r>
              <a:rPr lang="en-US" sz="2200" dirty="0">
                <a:solidFill>
                  <a:prstClr val="black"/>
                </a:solidFill>
                <a:latin typeface="Cambria" panose="02040503050406030204" pitchFamily="18" charset="0"/>
                <a:ea typeface="Cambria" panose="02040503050406030204" pitchFamily="18" charset="0"/>
              </a:rPr>
              <a:t>You’ll get the best result if your Business Case is clear, and your business need has strong justification.</a:t>
            </a:r>
          </a:p>
          <a:p>
            <a:pPr marL="457200" indent="-457200">
              <a:lnSpc>
                <a:spcPct val="90000"/>
              </a:lnSpc>
              <a:spcAft>
                <a:spcPts val="600"/>
              </a:spcAft>
              <a:buFont typeface="Wingdings" panose="05000000000000000000" pitchFamily="2" charset="2"/>
              <a:buChar char="Ø"/>
            </a:pPr>
            <a:endParaRPr lang="en-US" sz="1000" dirty="0">
              <a:latin typeface="Cambria" panose="02040503050406030204" pitchFamily="18" charset="0"/>
              <a:ea typeface="Cambria" panose="02040503050406030204" pitchFamily="18" charset="0"/>
            </a:endParaRPr>
          </a:p>
          <a:p>
            <a:pPr marL="457200" indent="-457200">
              <a:lnSpc>
                <a:spcPct val="90000"/>
              </a:lnSpc>
              <a:spcAft>
                <a:spcPts val="300"/>
              </a:spcAft>
              <a:buFont typeface="Wingdings" panose="05000000000000000000" pitchFamily="2" charset="2"/>
              <a:buChar char="Ø"/>
            </a:pPr>
            <a:r>
              <a:rPr lang="en-US" sz="2200" dirty="0">
                <a:solidFill>
                  <a:prstClr val="black"/>
                </a:solidFill>
                <a:latin typeface="Cambria" panose="02040503050406030204" pitchFamily="18" charset="0"/>
                <a:ea typeface="Cambria" panose="02040503050406030204" pitchFamily="18" charset="0"/>
              </a:rPr>
              <a:t>The GRB will evaluate your Business Case and Alternatives Analysis and determine:</a:t>
            </a:r>
          </a:p>
          <a:p>
            <a:pPr marL="1149350" lvl="1" indent="-352425">
              <a:lnSpc>
                <a:spcPct val="90000"/>
              </a:lnSpc>
              <a:buFont typeface="Arial" panose="020B0604020202020204" pitchFamily="34" charset="0"/>
              <a:buChar char="•"/>
              <a:tabLst>
                <a:tab pos="1947863" algn="l"/>
              </a:tabLst>
            </a:pPr>
            <a:r>
              <a:rPr lang="en-US" sz="2000" dirty="0">
                <a:solidFill>
                  <a:prstClr val="black"/>
                </a:solidFill>
                <a:latin typeface="Cambria" panose="02040503050406030204" pitchFamily="18" charset="0"/>
                <a:ea typeface="Cambria" panose="02040503050406030204" pitchFamily="18" charset="0"/>
              </a:rPr>
              <a:t>Approval on the merits of the project and business need</a:t>
            </a:r>
          </a:p>
          <a:p>
            <a:pPr marL="1149350" lvl="1" indent="-352425">
              <a:lnSpc>
                <a:spcPct val="90000"/>
              </a:lnSpc>
              <a:spcAft>
                <a:spcPts val="800"/>
              </a:spcAft>
              <a:buFont typeface="Arial" panose="020B0604020202020204" pitchFamily="34" charset="0"/>
              <a:buChar char="•"/>
              <a:tabLst>
                <a:tab pos="1947863" algn="l"/>
              </a:tabLst>
            </a:pPr>
            <a:r>
              <a:rPr lang="en-US" sz="2000" dirty="0">
                <a:solidFill>
                  <a:prstClr val="black"/>
                </a:solidFill>
                <a:latin typeface="Cambria" panose="02040503050406030204" pitchFamily="18" charset="0"/>
                <a:ea typeface="Cambria" panose="02040503050406030204" pitchFamily="18" charset="0"/>
              </a:rPr>
              <a:t>Approval/Disapproval of the preferred solution</a:t>
            </a:r>
          </a:p>
          <a:p>
            <a:pPr marL="457200" indent="-457200">
              <a:lnSpc>
                <a:spcPct val="90000"/>
              </a:lnSpc>
              <a:spcAft>
                <a:spcPts val="600"/>
              </a:spcAft>
              <a:buFont typeface="Wingdings" panose="05000000000000000000" pitchFamily="2" charset="2"/>
              <a:buChar char="Ø"/>
            </a:pPr>
            <a:endParaRPr lang="en-US" sz="1000" dirty="0">
              <a:solidFill>
                <a:prstClr val="black"/>
              </a:solidFill>
              <a:latin typeface="Cambria" panose="02040503050406030204" pitchFamily="18" charset="0"/>
              <a:ea typeface="ＭＳ Ｐゴシック" pitchFamily="34" charset="-128"/>
            </a:endParaRPr>
          </a:p>
          <a:p>
            <a:pPr marL="457200" indent="-457200">
              <a:lnSpc>
                <a:spcPct val="90000"/>
              </a:lnSpc>
              <a:spcAft>
                <a:spcPts val="600"/>
              </a:spcAft>
              <a:buFont typeface="Wingdings" panose="05000000000000000000" pitchFamily="2" charset="2"/>
              <a:buChar char="Ø"/>
            </a:pPr>
            <a:r>
              <a:rPr lang="en-US" sz="2200" dirty="0">
                <a:solidFill>
                  <a:prstClr val="black"/>
                </a:solidFill>
                <a:latin typeface="Cambria" panose="02040503050406030204" pitchFamily="18" charset="0"/>
                <a:ea typeface="ＭＳ Ｐゴシック" pitchFamily="34" charset="-128"/>
              </a:rPr>
              <a:t>The GRB does not approve funding for a projec</a:t>
            </a:r>
            <a:r>
              <a:rPr lang="en-US" sz="2200" dirty="0">
                <a:latin typeface="Cambria" panose="02040503050406030204" pitchFamily="18" charset="0"/>
                <a:ea typeface="Cambria" panose="02040503050406030204" pitchFamily="18" charset="0"/>
              </a:rPr>
              <a:t>t, but </a:t>
            </a:r>
            <a:r>
              <a:rPr lang="en-US" sz="2200" dirty="0">
                <a:solidFill>
                  <a:prstClr val="black"/>
                </a:solidFill>
                <a:latin typeface="Cambria" panose="02040503050406030204" pitchFamily="18" charset="0"/>
                <a:ea typeface="ＭＳ Ｐゴシック" pitchFamily="34" charset="-128"/>
              </a:rPr>
              <a:t>is a prerequisite for funding and acquisitions.</a:t>
            </a:r>
            <a:endParaRPr lang="en-US" sz="2200" dirty="0">
              <a:latin typeface="Cambria" panose="02040503050406030204" pitchFamily="18" charset="0"/>
              <a:ea typeface="Cambria" panose="02040503050406030204" pitchFamily="18" charset="0"/>
            </a:endParaRPr>
          </a:p>
        </p:txBody>
      </p:sp>
      <p:sp>
        <p:nvSpPr>
          <p:cNvPr id="8" name="TextBox 7">
            <a:extLst>
              <a:ext uri="{FF2B5EF4-FFF2-40B4-BE49-F238E27FC236}">
                <a16:creationId xmlns:a16="http://schemas.microsoft.com/office/drawing/2014/main" id="{20A2B7DF-7801-47BA-B64D-478ECC2B4416}"/>
              </a:ext>
            </a:extLst>
          </p:cNvPr>
          <p:cNvSpPr txBox="1"/>
          <p:nvPr/>
        </p:nvSpPr>
        <p:spPr>
          <a:xfrm>
            <a:off x="7806439" y="1733424"/>
            <a:ext cx="1126404"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Board</a:t>
            </a:r>
          </a:p>
        </p:txBody>
      </p:sp>
      <p:pic>
        <p:nvPicPr>
          <p:cNvPr id="9" name="Graphic 154" descr="Customer review">
            <a:extLst>
              <a:ext uri="{FF2B5EF4-FFF2-40B4-BE49-F238E27FC236}">
                <a16:creationId xmlns:a16="http://schemas.microsoft.com/office/drawing/2014/main" id="{B9321E61-C5C6-4615-AA1D-758B2E072CAA}"/>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t="47731"/>
          <a:stretch/>
        </p:blipFill>
        <p:spPr>
          <a:xfrm>
            <a:off x="7867267" y="1319785"/>
            <a:ext cx="953266" cy="498262"/>
          </a:xfrm>
          <a:prstGeom prst="rect">
            <a:avLst/>
          </a:prstGeom>
        </p:spPr>
      </p:pic>
    </p:spTree>
    <p:extLst>
      <p:ext uri="{BB962C8B-B14F-4D97-AF65-F5344CB8AC3E}">
        <p14:creationId xmlns:p14="http://schemas.microsoft.com/office/powerpoint/2010/main" val="5198150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8" descr="A blue box labelled Governance Review Board with a three people depicted.">
            <a:extLst>
              <a:ext uri="{FF2B5EF4-FFF2-40B4-BE49-F238E27FC236}">
                <a16:creationId xmlns:a16="http://schemas.microsoft.com/office/drawing/2014/main" id="{09F5F599-D8F0-4E8F-B1BF-D179A12239AC}"/>
              </a:ext>
            </a:extLst>
          </p:cNvPr>
          <p:cNvSpPr/>
          <p:nvPr/>
        </p:nvSpPr>
        <p:spPr>
          <a:xfrm>
            <a:off x="7543800" y="1180321"/>
            <a:ext cx="1600200" cy="1105679"/>
          </a:xfrm>
          <a:custGeom>
            <a:avLst/>
            <a:gdLst>
              <a:gd name="connsiteX0" fmla="*/ 0 w 1359935"/>
              <a:gd name="connsiteY0" fmla="*/ 0 h 926352"/>
              <a:gd name="connsiteX1" fmla="*/ 1359935 w 1359935"/>
              <a:gd name="connsiteY1" fmla="*/ 0 h 926352"/>
              <a:gd name="connsiteX2" fmla="*/ 1359935 w 1359935"/>
              <a:gd name="connsiteY2" fmla="*/ 926352 h 926352"/>
              <a:gd name="connsiteX3" fmla="*/ 0 w 1359935"/>
              <a:gd name="connsiteY3" fmla="*/ 926352 h 926352"/>
              <a:gd name="connsiteX4" fmla="*/ 0 w 1359935"/>
              <a:gd name="connsiteY4"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0 w 1359935"/>
              <a:gd name="connsiteY5"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0 w 1359935"/>
              <a:gd name="connsiteY4" fmla="*/ 926352 h 926352"/>
              <a:gd name="connsiteX5" fmla="*/ 839 w 1359935"/>
              <a:gd name="connsiteY5" fmla="*/ 769881 h 926352"/>
              <a:gd name="connsiteX6" fmla="*/ 0 w 1359935"/>
              <a:gd name="connsiteY6" fmla="*/ 0 h 926352"/>
              <a:gd name="connsiteX0" fmla="*/ 0 w 1359935"/>
              <a:gd name="connsiteY0" fmla="*/ 0 h 926352"/>
              <a:gd name="connsiteX1" fmla="*/ 1359935 w 1359935"/>
              <a:gd name="connsiteY1" fmla="*/ 0 h 926352"/>
              <a:gd name="connsiteX2" fmla="*/ 1359935 w 1359935"/>
              <a:gd name="connsiteY2" fmla="*/ 926352 h 926352"/>
              <a:gd name="connsiteX3" fmla="*/ 217407 w 1359935"/>
              <a:gd name="connsiteY3" fmla="*/ 926292 h 926352"/>
              <a:gd name="connsiteX4" fmla="*/ 839 w 1359935"/>
              <a:gd name="connsiteY4" fmla="*/ 769881 h 926352"/>
              <a:gd name="connsiteX5" fmla="*/ 0 w 1359935"/>
              <a:gd name="connsiteY5" fmla="*/ 0 h 926352"/>
              <a:gd name="connsiteX0" fmla="*/ 23226 w 1383161"/>
              <a:gd name="connsiteY0" fmla="*/ 0 h 926352"/>
              <a:gd name="connsiteX1" fmla="*/ 1383161 w 1383161"/>
              <a:gd name="connsiteY1" fmla="*/ 0 h 926352"/>
              <a:gd name="connsiteX2" fmla="*/ 1383161 w 1383161"/>
              <a:gd name="connsiteY2" fmla="*/ 926352 h 926352"/>
              <a:gd name="connsiteX3" fmla="*/ 240633 w 1383161"/>
              <a:gd name="connsiteY3" fmla="*/ 926292 h 926352"/>
              <a:gd name="connsiteX4" fmla="*/ 2 w 1383161"/>
              <a:gd name="connsiteY4" fmla="*/ 769881 h 926352"/>
              <a:gd name="connsiteX5" fmla="*/ 23226 w 1383161"/>
              <a:gd name="connsiteY5" fmla="*/ 0 h 926352"/>
              <a:gd name="connsiteX0" fmla="*/ 0 w 1383999"/>
              <a:gd name="connsiteY0" fmla="*/ 0 h 926352"/>
              <a:gd name="connsiteX1" fmla="*/ 1383999 w 1383999"/>
              <a:gd name="connsiteY1" fmla="*/ 0 h 926352"/>
              <a:gd name="connsiteX2" fmla="*/ 1383999 w 1383999"/>
              <a:gd name="connsiteY2" fmla="*/ 926352 h 926352"/>
              <a:gd name="connsiteX3" fmla="*/ 241471 w 1383999"/>
              <a:gd name="connsiteY3" fmla="*/ 926292 h 926352"/>
              <a:gd name="connsiteX4" fmla="*/ 840 w 1383999"/>
              <a:gd name="connsiteY4" fmla="*/ 769881 h 926352"/>
              <a:gd name="connsiteX5" fmla="*/ 0 w 1383999"/>
              <a:gd name="connsiteY5" fmla="*/ 0 h 926352"/>
              <a:gd name="connsiteX0" fmla="*/ 0 w 1383999"/>
              <a:gd name="connsiteY0" fmla="*/ 0 h 927158"/>
              <a:gd name="connsiteX1" fmla="*/ 1383999 w 1383999"/>
              <a:gd name="connsiteY1" fmla="*/ 0 h 927158"/>
              <a:gd name="connsiteX2" fmla="*/ 1383999 w 1383999"/>
              <a:gd name="connsiteY2" fmla="*/ 926352 h 927158"/>
              <a:gd name="connsiteX3" fmla="*/ 241471 w 1383999"/>
              <a:gd name="connsiteY3" fmla="*/ 926292 h 927158"/>
              <a:gd name="connsiteX4" fmla="*/ 840 w 1383999"/>
              <a:gd name="connsiteY4" fmla="*/ 769881 h 927158"/>
              <a:gd name="connsiteX5" fmla="*/ 0 w 1383999"/>
              <a:gd name="connsiteY5" fmla="*/ 0 h 927158"/>
              <a:gd name="connsiteX0" fmla="*/ 0 w 1383999"/>
              <a:gd name="connsiteY0" fmla="*/ 0 h 927810"/>
              <a:gd name="connsiteX1" fmla="*/ 1383999 w 1383999"/>
              <a:gd name="connsiteY1" fmla="*/ 0 h 927810"/>
              <a:gd name="connsiteX2" fmla="*/ 1383999 w 1383999"/>
              <a:gd name="connsiteY2" fmla="*/ 926352 h 927810"/>
              <a:gd name="connsiteX3" fmla="*/ 241471 w 1383999"/>
              <a:gd name="connsiteY3" fmla="*/ 926292 h 927810"/>
              <a:gd name="connsiteX4" fmla="*/ 840 w 1383999"/>
              <a:gd name="connsiteY4" fmla="*/ 769881 h 927810"/>
              <a:gd name="connsiteX5" fmla="*/ 0 w 1383999"/>
              <a:gd name="connsiteY5" fmla="*/ 0 h 927810"/>
              <a:gd name="connsiteX0" fmla="*/ 0 w 1383999"/>
              <a:gd name="connsiteY0" fmla="*/ 0 h 927152"/>
              <a:gd name="connsiteX1" fmla="*/ 1383999 w 1383999"/>
              <a:gd name="connsiteY1" fmla="*/ 0 h 927152"/>
              <a:gd name="connsiteX2" fmla="*/ 1383999 w 1383999"/>
              <a:gd name="connsiteY2" fmla="*/ 926352 h 927152"/>
              <a:gd name="connsiteX3" fmla="*/ 241471 w 1383999"/>
              <a:gd name="connsiteY3" fmla="*/ 926292 h 927152"/>
              <a:gd name="connsiteX4" fmla="*/ 840 w 1383999"/>
              <a:gd name="connsiteY4" fmla="*/ 713734 h 927152"/>
              <a:gd name="connsiteX5" fmla="*/ 0 w 1383999"/>
              <a:gd name="connsiteY5" fmla="*/ 0 h 927152"/>
              <a:gd name="connsiteX0" fmla="*/ 0 w 1383999"/>
              <a:gd name="connsiteY0" fmla="*/ 0 h 927179"/>
              <a:gd name="connsiteX1" fmla="*/ 1383999 w 1383999"/>
              <a:gd name="connsiteY1" fmla="*/ 0 h 927179"/>
              <a:gd name="connsiteX2" fmla="*/ 1383999 w 1383999"/>
              <a:gd name="connsiteY2" fmla="*/ 926352 h 927179"/>
              <a:gd name="connsiteX3" fmla="*/ 241471 w 1383999"/>
              <a:gd name="connsiteY3" fmla="*/ 926292 h 927179"/>
              <a:gd name="connsiteX4" fmla="*/ 840 w 1383999"/>
              <a:gd name="connsiteY4" fmla="*/ 713734 h 927179"/>
              <a:gd name="connsiteX5" fmla="*/ 0 w 1383999"/>
              <a:gd name="connsiteY5" fmla="*/ 0 h 92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3999" h="927179">
                <a:moveTo>
                  <a:pt x="0" y="0"/>
                </a:moveTo>
                <a:lnTo>
                  <a:pt x="1383999" y="0"/>
                </a:lnTo>
                <a:lnTo>
                  <a:pt x="1383999" y="926352"/>
                </a:lnTo>
                <a:lnTo>
                  <a:pt x="241471" y="926292"/>
                </a:lnTo>
                <a:cubicBezTo>
                  <a:pt x="48966" y="938323"/>
                  <a:pt x="4850" y="826030"/>
                  <a:pt x="840" y="713734"/>
                </a:cubicBezTo>
                <a:lnTo>
                  <a:pt x="0" y="0"/>
                </a:lnTo>
                <a:close/>
              </a:path>
            </a:pathLst>
          </a:custGeom>
          <a:solidFill>
            <a:srgbClr val="0052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971247-108F-4781-8913-319514F6F075}"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2" name="Title 1"/>
          <p:cNvSpPr>
            <a:spLocks noGrp="1"/>
          </p:cNvSpPr>
          <p:nvPr>
            <p:ph type="title"/>
          </p:nvPr>
        </p:nvSpPr>
        <p:spPr/>
        <p:txBody>
          <a:bodyPr/>
          <a:lstStyle/>
          <a:p>
            <a:pPr algn="ctr"/>
            <a:r>
              <a:rPr lang="en-US" dirty="0">
                <a:ea typeface="Cambria" panose="02040503050406030204" pitchFamily="18" charset="0"/>
              </a:rPr>
              <a:t>GRB Members</a:t>
            </a:r>
            <a:endParaRPr lang="en-US" dirty="0"/>
          </a:p>
        </p:txBody>
      </p:sp>
      <p:sp>
        <p:nvSpPr>
          <p:cNvPr id="11" name="TextBox 10">
            <a:extLst>
              <a:ext uri="{FF2B5EF4-FFF2-40B4-BE49-F238E27FC236}">
                <a16:creationId xmlns:a16="http://schemas.microsoft.com/office/drawing/2014/main" id="{20A2B7DF-7801-47BA-B64D-478ECC2B4416}"/>
              </a:ext>
            </a:extLst>
          </p:cNvPr>
          <p:cNvSpPr txBox="1"/>
          <p:nvPr/>
        </p:nvSpPr>
        <p:spPr>
          <a:xfrm>
            <a:off x="7806439" y="1733424"/>
            <a:ext cx="1126404"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Governance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Review Board</a:t>
            </a:r>
          </a:p>
        </p:txBody>
      </p:sp>
      <p:pic>
        <p:nvPicPr>
          <p:cNvPr id="12" name="Graphic 154" descr="Customer review">
            <a:extLst>
              <a:ext uri="{FF2B5EF4-FFF2-40B4-BE49-F238E27FC236}">
                <a16:creationId xmlns:a16="http://schemas.microsoft.com/office/drawing/2014/main" id="{B9321E61-C5C6-4615-AA1D-758B2E072CAA}"/>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t="47731"/>
          <a:stretch/>
        </p:blipFill>
        <p:spPr>
          <a:xfrm>
            <a:off x="7867267" y="1319785"/>
            <a:ext cx="953266" cy="498262"/>
          </a:xfrm>
          <a:prstGeom prst="rect">
            <a:avLst/>
          </a:prstGeom>
        </p:spPr>
      </p:pic>
      <p:graphicFrame>
        <p:nvGraphicFramePr>
          <p:cNvPr id="13" name="Table 12" descr="Chief Information Officer, OIT&#10;CMS Chief Financial Officer, OFM&#10;Head of Contracting Activity, OAGM&#10;Chief Technology Officer, OIT" title="Non-Voting Members, Office Director or Designee"/>
          <p:cNvGraphicFramePr>
            <a:graphicFrameLocks noGrp="1"/>
          </p:cNvGraphicFramePr>
          <p:nvPr>
            <p:extLst>
              <p:ext uri="{D42A27DB-BD31-4B8C-83A1-F6EECF244321}">
                <p14:modId xmlns:p14="http://schemas.microsoft.com/office/powerpoint/2010/main" val="501514167"/>
              </p:ext>
            </p:extLst>
          </p:nvPr>
        </p:nvGraphicFramePr>
        <p:xfrm>
          <a:off x="762001" y="1733160"/>
          <a:ext cx="6401665" cy="1301102"/>
        </p:xfrm>
        <a:graphic>
          <a:graphicData uri="http://schemas.openxmlformats.org/drawingml/2006/table">
            <a:tbl>
              <a:tblPr firstRow="1" firstCol="1" bandRow="1">
                <a:tableStyleId>{5C22544A-7EE6-4342-B048-85BDC9FD1C3A}</a:tableStyleId>
              </a:tblPr>
              <a:tblGrid>
                <a:gridCol w="5000519">
                  <a:extLst>
                    <a:ext uri="{9D8B030D-6E8A-4147-A177-3AD203B41FA5}">
                      <a16:colId xmlns:a16="http://schemas.microsoft.com/office/drawing/2014/main" val="3520314377"/>
                    </a:ext>
                  </a:extLst>
                </a:gridCol>
                <a:gridCol w="1401146">
                  <a:extLst>
                    <a:ext uri="{9D8B030D-6E8A-4147-A177-3AD203B41FA5}">
                      <a16:colId xmlns:a16="http://schemas.microsoft.com/office/drawing/2014/main" val="3369297915"/>
                    </a:ext>
                  </a:extLst>
                </a:gridCol>
              </a:tblGrid>
              <a:tr h="373690">
                <a:tc>
                  <a:txBody>
                    <a:bodyPr/>
                    <a:lstStyle/>
                    <a:p>
                      <a:pPr marL="0" marR="0" algn="l">
                        <a:lnSpc>
                          <a:spcPct val="107000"/>
                        </a:lnSpc>
                        <a:spcBef>
                          <a:spcPts val="0"/>
                        </a:spcBef>
                        <a:spcAft>
                          <a:spcPts val="0"/>
                        </a:spcAft>
                      </a:pPr>
                      <a:r>
                        <a:rPr lang="en-US" sz="2000" dirty="0">
                          <a:solidFill>
                            <a:schemeClr val="tx1"/>
                          </a:solidFill>
                          <a:effectLst/>
                          <a:latin typeface="Cambria" panose="02040503050406030204" pitchFamily="18" charset="0"/>
                          <a:ea typeface="Cambria" panose="02040503050406030204" pitchFamily="18" charset="0"/>
                        </a:rPr>
                        <a:t>Co-Chairs</a:t>
                      </a:r>
                      <a:r>
                        <a:rPr lang="en-US" sz="1600" dirty="0">
                          <a:solidFill>
                            <a:schemeClr val="tx1"/>
                          </a:solidFill>
                          <a:effectLst/>
                          <a:latin typeface="Cambria" panose="02040503050406030204" pitchFamily="18" charset="0"/>
                          <a:ea typeface="Cambria" panose="02040503050406030204" pitchFamily="18" charset="0"/>
                        </a:rPr>
                        <a:t>, CMS Governance Oversight</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lnSpc>
                          <a:spcPct val="107000"/>
                        </a:lnSpc>
                        <a:spcBef>
                          <a:spcPts val="0"/>
                        </a:spcBef>
                        <a:spcAft>
                          <a:spcPts val="0"/>
                        </a:spcAft>
                      </a:pPr>
                      <a:r>
                        <a:rPr lang="en-US" sz="1600" b="1" kern="1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COMPONENT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40529310"/>
                  </a:ext>
                </a:extLst>
              </a:tr>
              <a:tr h="305112">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Chief Information Officer (CIO)</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OIT</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1333939894"/>
                  </a:ext>
                </a:extLst>
              </a:tr>
              <a:tr h="305112">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Chief Financial Officer (CFO)</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OFM</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3967068726"/>
                  </a:ext>
                </a:extLst>
              </a:tr>
              <a:tr h="317188">
                <a:tc>
                  <a:txBody>
                    <a:bodyPr/>
                    <a:lstStyle/>
                    <a:p>
                      <a:pPr marL="0" marR="0" algn="l">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CMS Head of Contracting Activity (HCA)</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OAGM</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2785825751"/>
                  </a:ext>
                </a:extLst>
              </a:tr>
            </a:tbl>
          </a:graphicData>
        </a:graphic>
      </p:graphicFrame>
      <p:graphicFrame>
        <p:nvGraphicFramePr>
          <p:cNvPr id="14" name="Table 13" descr="ACA 3021 Rep&#10;Marketplace Rep&#10;Program Operations BDG Chair&#10;Program Operations BDG Chair&#10;Medicaid / SCHIP Rep&#10;Fed Admin BDG Chair&#10;Program Integrity BDG Chair&#10;Program Operations BDG Chair&#10;QIO Rep" title="Voting Members, Group Level or Above"/>
          <p:cNvGraphicFramePr>
            <a:graphicFrameLocks noGrp="1"/>
          </p:cNvGraphicFramePr>
          <p:nvPr>
            <p:extLst>
              <p:ext uri="{D42A27DB-BD31-4B8C-83A1-F6EECF244321}">
                <p14:modId xmlns:p14="http://schemas.microsoft.com/office/powerpoint/2010/main" val="1483224002"/>
              </p:ext>
            </p:extLst>
          </p:nvPr>
        </p:nvGraphicFramePr>
        <p:xfrm>
          <a:off x="762000" y="3335061"/>
          <a:ext cx="6401666" cy="3001096"/>
        </p:xfrm>
        <a:graphic>
          <a:graphicData uri="http://schemas.openxmlformats.org/drawingml/2006/table">
            <a:tbl>
              <a:tblPr firstRow="1" bandRow="1">
                <a:tableStyleId>{5C22544A-7EE6-4342-B048-85BDC9FD1C3A}</a:tableStyleId>
              </a:tblPr>
              <a:tblGrid>
                <a:gridCol w="4990805">
                  <a:extLst>
                    <a:ext uri="{9D8B030D-6E8A-4147-A177-3AD203B41FA5}">
                      <a16:colId xmlns:a16="http://schemas.microsoft.com/office/drawing/2014/main" val="233031948"/>
                    </a:ext>
                  </a:extLst>
                </a:gridCol>
                <a:gridCol w="1410861">
                  <a:extLst>
                    <a:ext uri="{9D8B030D-6E8A-4147-A177-3AD203B41FA5}">
                      <a16:colId xmlns:a16="http://schemas.microsoft.com/office/drawing/2014/main" val="1051691534"/>
                    </a:ext>
                  </a:extLst>
                </a:gridCol>
              </a:tblGrid>
              <a:tr h="381001">
                <a:tc>
                  <a:txBody>
                    <a:bodyPr/>
                    <a:lstStyle/>
                    <a:p>
                      <a:pPr marL="0" marR="0" algn="l">
                        <a:lnSpc>
                          <a:spcPct val="107000"/>
                        </a:lnSpc>
                        <a:spcBef>
                          <a:spcPts val="0"/>
                        </a:spcBef>
                        <a:spcAft>
                          <a:spcPts val="0"/>
                        </a:spcAft>
                      </a:pPr>
                      <a:r>
                        <a:rPr lang="en-US" sz="2000" b="1" dirty="0">
                          <a:solidFill>
                            <a:schemeClr val="tx1"/>
                          </a:solidFill>
                          <a:effectLst/>
                          <a:latin typeface="Cambria" panose="02040503050406030204" pitchFamily="18" charset="0"/>
                          <a:ea typeface="Cambria" panose="02040503050406030204" pitchFamily="18" charset="0"/>
                        </a:rPr>
                        <a:t>Voting Members</a:t>
                      </a:r>
                      <a:r>
                        <a:rPr lang="en-US" sz="1800" b="1" dirty="0">
                          <a:solidFill>
                            <a:schemeClr val="tx1"/>
                          </a:solidFill>
                          <a:effectLst/>
                          <a:latin typeface="Cambria" panose="02040503050406030204" pitchFamily="18" charset="0"/>
                          <a:ea typeface="Cambria" panose="02040503050406030204" pitchFamily="18" charset="0"/>
                        </a:rPr>
                        <a:t>, </a:t>
                      </a:r>
                      <a:r>
                        <a:rPr lang="en-US" sz="1600" b="1" dirty="0">
                          <a:solidFill>
                            <a:schemeClr val="tx1"/>
                          </a:solidFill>
                          <a:effectLst/>
                          <a:latin typeface="Cambria" panose="02040503050406030204" pitchFamily="18" charset="0"/>
                          <a:ea typeface="Cambria" panose="02040503050406030204" pitchFamily="18" charset="0"/>
                        </a:rPr>
                        <a:t>Group Level or Above</a:t>
                      </a:r>
                    </a:p>
                  </a:txBody>
                  <a:tcPr marL="67222" marR="6722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lnSpc>
                          <a:spcPct val="107000"/>
                        </a:lnSpc>
                        <a:spcBef>
                          <a:spcPts val="0"/>
                        </a:spcBef>
                        <a:spcAft>
                          <a:spcPts val="0"/>
                        </a:spcAft>
                      </a:pPr>
                      <a:r>
                        <a:rPr lang="en-US" sz="16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COMPONENT</a:t>
                      </a:r>
                    </a:p>
                  </a:txBody>
                  <a:tcPr marL="67222" marR="6722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245749939"/>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ACA 3021 Rep</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CMMI</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2799489624"/>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Exchanges Rep</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CCIIO</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3880479834"/>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Operations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OIT</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3266191886"/>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Operations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OC</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1347815515"/>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Medicaid / CHIP Rep</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CMCS</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966609399"/>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Fed Admin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OIT/IUSG</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843469056"/>
                  </a:ext>
                </a:extLst>
              </a:tr>
              <a:tr h="300857">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Integrity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CPI</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4280858184"/>
                  </a:ext>
                </a:extLst>
              </a:tr>
              <a:tr h="150429">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rPr>
                        <a:t>Program Operations BDG Chair</a:t>
                      </a:r>
                      <a:endPar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rPr>
                        <a:t>CMM</a:t>
                      </a:r>
                      <a:endPar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151905743"/>
                  </a:ext>
                </a:extLst>
              </a:tr>
              <a:tr h="150429">
                <a:tc>
                  <a:txBody>
                    <a:bodyPr/>
                    <a:lstStyle/>
                    <a:p>
                      <a:pPr marL="0" marR="0" algn="l">
                        <a:lnSpc>
                          <a:spcPct val="107000"/>
                        </a:lnSpc>
                        <a:spcBef>
                          <a:spcPts val="0"/>
                        </a:spcBef>
                        <a:spcAft>
                          <a:spcPts val="0"/>
                        </a:spcAft>
                      </a:pPr>
                      <a:r>
                        <a:rPr lang="en-US" sz="17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QIO Rep</a:t>
                      </a: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tc>
                  <a:txBody>
                    <a:bodyPr/>
                    <a:lstStyle/>
                    <a:p>
                      <a:pPr marL="0" marR="0" algn="ctr">
                        <a:lnSpc>
                          <a:spcPct val="107000"/>
                        </a:lnSpc>
                        <a:spcBef>
                          <a:spcPts val="0"/>
                        </a:spcBef>
                        <a:spcAft>
                          <a:spcPts val="0"/>
                        </a:spcAft>
                      </a:pPr>
                      <a:r>
                        <a:rPr lang="en-US" sz="17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CCSQ</a:t>
                      </a:r>
                    </a:p>
                  </a:txBody>
                  <a:tcPr marL="67222" marR="6722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EF4"/>
                    </a:solidFill>
                  </a:tcPr>
                </a:tc>
                <a:extLst>
                  <a:ext uri="{0D108BD9-81ED-4DB2-BD59-A6C34878D82A}">
                    <a16:rowId xmlns:a16="http://schemas.microsoft.com/office/drawing/2014/main" val="1369278515"/>
                  </a:ext>
                </a:extLst>
              </a:tr>
            </a:tbl>
          </a:graphicData>
        </a:graphic>
      </p:graphicFrame>
    </p:spTree>
    <p:extLst>
      <p:ext uri="{BB962C8B-B14F-4D97-AF65-F5344CB8AC3E}">
        <p14:creationId xmlns:p14="http://schemas.microsoft.com/office/powerpoint/2010/main" val="11166588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25</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GRB Decisions</a:t>
            </a:r>
            <a:endParaRPr lang="en-US" dirty="0"/>
          </a:p>
        </p:txBody>
      </p:sp>
      <p:sp>
        <p:nvSpPr>
          <p:cNvPr id="3" name="Rectangle 2"/>
          <p:cNvSpPr/>
          <p:nvPr/>
        </p:nvSpPr>
        <p:spPr>
          <a:xfrm>
            <a:off x="441158" y="1676400"/>
            <a:ext cx="7631280" cy="4470455"/>
          </a:xfrm>
          <a:prstGeom prst="rect">
            <a:avLst/>
          </a:prstGeom>
        </p:spPr>
        <p:txBody>
          <a:bodyPr wrap="square">
            <a:spAutoFit/>
          </a:bodyPr>
          <a:lstStyle/>
          <a:p>
            <a:pPr>
              <a:lnSpc>
                <a:spcPct val="90000"/>
              </a:lnSpc>
              <a:spcAft>
                <a:spcPts val="600"/>
              </a:spcAft>
            </a:pPr>
            <a:r>
              <a:rPr lang="en-US" sz="2400" dirty="0">
                <a:latin typeface="Cambria" panose="02040503050406030204" pitchFamily="18" charset="0"/>
                <a:ea typeface="Cambria" panose="02040503050406030204" pitchFamily="18" charset="0"/>
              </a:rPr>
              <a:t>If Approved:</a:t>
            </a:r>
          </a:p>
          <a:p>
            <a:pPr marL="457200" indent="-457200">
              <a:lnSpc>
                <a:spcPct val="90000"/>
              </a:lnSpc>
              <a:spcAft>
                <a:spcPts val="900"/>
              </a:spcAft>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IT Governance Team will issue you a LCID  </a:t>
            </a:r>
            <a:r>
              <a:rPr lang="en-US" sz="2400" dirty="0">
                <a:solidFill>
                  <a:prstClr val="black"/>
                </a:solidFill>
                <a:latin typeface="Cambria" panose="02040503050406030204" pitchFamily="18" charset="0"/>
                <a:ea typeface="Cambria" panose="02040503050406030204" pitchFamily="18" charset="0"/>
              </a:rPr>
              <a:t>indicating that you have GRB approval for your project.</a:t>
            </a:r>
          </a:p>
          <a:p>
            <a:pPr marL="457200" indent="-457200">
              <a:lnSpc>
                <a:spcPct val="90000"/>
              </a:lnSpc>
              <a:spcAft>
                <a:spcPts val="900"/>
              </a:spcAft>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LCID allows you to:</a:t>
            </a:r>
          </a:p>
          <a:p>
            <a:pPr marL="1027113" lvl="1" indent="-336550">
              <a:lnSpc>
                <a:spcPct val="90000"/>
              </a:lnSpc>
              <a:buFont typeface="Arial" panose="020B0604020202020204" pitchFamily="34" charset="0"/>
              <a:buChar char="•"/>
            </a:pPr>
            <a:r>
              <a:rPr lang="en-US" sz="2200" dirty="0">
                <a:latin typeface="Cambria" panose="02040503050406030204" pitchFamily="18" charset="0"/>
                <a:ea typeface="Cambria" panose="02040503050406030204" pitchFamily="18" charset="0"/>
              </a:rPr>
              <a:t>Choose an approved solution to move forward with</a:t>
            </a:r>
          </a:p>
          <a:p>
            <a:pPr marL="1027113" lvl="1" indent="-336550">
              <a:lnSpc>
                <a:spcPct val="90000"/>
              </a:lnSpc>
              <a:buFont typeface="Arial" panose="020B0604020202020204" pitchFamily="34" charset="0"/>
              <a:buChar char="•"/>
            </a:pPr>
            <a:r>
              <a:rPr lang="en-US" sz="2200" dirty="0">
                <a:latin typeface="Cambria" panose="02040503050406030204" pitchFamily="18" charset="0"/>
                <a:ea typeface="Cambria" panose="02040503050406030204" pitchFamily="18" charset="0"/>
              </a:rPr>
              <a:t>Request funding</a:t>
            </a:r>
          </a:p>
          <a:p>
            <a:pPr marL="1027113" lvl="1" indent="-336550">
              <a:lnSpc>
                <a:spcPct val="90000"/>
              </a:lnSpc>
              <a:spcAft>
                <a:spcPts val="18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Move forward with a contract action</a:t>
            </a:r>
          </a:p>
          <a:p>
            <a:pPr>
              <a:lnSpc>
                <a:spcPct val="90000"/>
              </a:lnSpc>
              <a:spcAft>
                <a:spcPts val="900"/>
              </a:spcAft>
            </a:pPr>
            <a:r>
              <a:rPr lang="en-US" sz="2400" dirty="0">
                <a:latin typeface="Cambria" panose="02040503050406030204" pitchFamily="18" charset="0"/>
                <a:ea typeface="Cambria" panose="02040503050406030204" pitchFamily="18" charset="0"/>
              </a:rPr>
              <a:t>If not Approved:</a:t>
            </a:r>
          </a:p>
          <a:p>
            <a:pPr marL="457200" indent="-457200">
              <a:lnSpc>
                <a:spcPct val="90000"/>
              </a:lnSpc>
              <a:spcAft>
                <a:spcPts val="1200"/>
              </a:spcAft>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GRB may suggest additional research or alternative solutions.</a:t>
            </a:r>
          </a:p>
        </p:txBody>
      </p:sp>
      <p:pic>
        <p:nvPicPr>
          <p:cNvPr id="5" name="Picture 4" descr="Graphic Design Image for the Target Life Cycle Process" title="Design element of the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3">
              <a:alphaModFix amt="0"/>
            </a:blip>
            <a:srcRect/>
            <a:tile tx="0" ty="0" sx="100000" sy="100000" flip="none" algn="tl"/>
          </a:blipFill>
        </p:spPr>
      </p:pic>
    </p:spTree>
    <p:extLst>
      <p:ext uri="{BB962C8B-B14F-4D97-AF65-F5344CB8AC3E}">
        <p14:creationId xmlns:p14="http://schemas.microsoft.com/office/powerpoint/2010/main" val="8660351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Acquisition Planning</a:t>
            </a:r>
          </a:p>
        </p:txBody>
      </p:sp>
      <p:sp>
        <p:nvSpPr>
          <p:cNvPr id="4" name="Slide Number Placeholder 3"/>
          <p:cNvSpPr>
            <a:spLocks noGrp="1"/>
          </p:cNvSpPr>
          <p:nvPr>
            <p:ph type="sldNum" sz="quarter" idx="12"/>
          </p:nvPr>
        </p:nvSpPr>
        <p:spPr/>
        <p:txBody>
          <a:bodyPr/>
          <a:lstStyle/>
          <a:p>
            <a:fld id="{C5971247-108F-4781-8913-319514F6F075}" type="slidenum">
              <a:rPr lang="en-US" smtClean="0"/>
              <a:t>26</a:t>
            </a:fld>
            <a:endParaRPr lang="en-US" dirty="0"/>
          </a:p>
        </p:txBody>
      </p:sp>
      <p:pic>
        <p:nvPicPr>
          <p:cNvPr id="7" name="Picture 6" descr="Graphic Design Image for the Target Life Cycle Process" title="Design element of the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3">
              <a:alphaModFix amt="0"/>
            </a:blip>
            <a:srcRect/>
            <a:tile tx="0" ty="0" sx="100000" sy="100000" flip="none" algn="tl"/>
          </a:blipFill>
        </p:spPr>
      </p:pic>
      <p:sp>
        <p:nvSpPr>
          <p:cNvPr id="10" name="Rectangle 9"/>
          <p:cNvSpPr/>
          <p:nvPr/>
        </p:nvSpPr>
        <p:spPr>
          <a:xfrm>
            <a:off x="1447800" y="3048000"/>
            <a:ext cx="5943600" cy="1581972"/>
          </a:xfrm>
          <a:prstGeom prst="rect">
            <a:avLst/>
          </a:prstGeom>
        </p:spPr>
        <p:txBody>
          <a:bodyPr wrap="square">
            <a:spAutoFit/>
          </a:bodyPr>
          <a:lstStyle/>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Section VI:</a:t>
            </a:r>
          </a:p>
          <a:p>
            <a:pPr lvl="0">
              <a:spcBef>
                <a:spcPct val="20000"/>
              </a:spcBef>
            </a:pPr>
            <a:r>
              <a:rPr lang="en-US" sz="4400" b="1" u="sng" dirty="0">
                <a:ln w="9525">
                  <a:solidFill>
                    <a:schemeClr val="bg1"/>
                  </a:solidFill>
                  <a:prstDash val="solid"/>
                </a:ln>
                <a:solidFill>
                  <a:schemeClr val="tx2">
                    <a:lumMod val="50000"/>
                  </a:schemeClr>
                </a:solidFill>
                <a:latin typeface="Cambria" panose="02040503050406030204" pitchFamily="18" charset="0"/>
              </a:rPr>
              <a:t>Acquisition Planning</a:t>
            </a:r>
          </a:p>
        </p:txBody>
      </p:sp>
    </p:spTree>
    <p:extLst>
      <p:ext uri="{BB962C8B-B14F-4D97-AF65-F5344CB8AC3E}">
        <p14:creationId xmlns:p14="http://schemas.microsoft.com/office/powerpoint/2010/main" val="133423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971247-108F-4781-8913-319514F6F075}" type="slidenum">
              <a:rPr lang="en-US" smtClean="0"/>
              <a:t>27</a:t>
            </a:fld>
            <a:endParaRPr lang="en-US" dirty="0"/>
          </a:p>
        </p:txBody>
      </p:sp>
      <p:sp>
        <p:nvSpPr>
          <p:cNvPr id="2" name="Title 1"/>
          <p:cNvSpPr>
            <a:spLocks noGrp="1"/>
          </p:cNvSpPr>
          <p:nvPr>
            <p:ph type="title"/>
          </p:nvPr>
        </p:nvSpPr>
        <p:spPr/>
        <p:txBody>
          <a:bodyPr/>
          <a:lstStyle/>
          <a:p>
            <a:pPr algn="ctr"/>
            <a:r>
              <a:rPr lang="en-US" dirty="0">
                <a:ea typeface="Cambria" panose="02040503050406030204" pitchFamily="18" charset="0"/>
              </a:rPr>
              <a:t>Acquisition Planning</a:t>
            </a:r>
            <a:endParaRPr lang="en-US" dirty="0"/>
          </a:p>
        </p:txBody>
      </p:sp>
      <p:sp>
        <p:nvSpPr>
          <p:cNvPr id="6" name="Rectangle 5"/>
          <p:cNvSpPr/>
          <p:nvPr/>
        </p:nvSpPr>
        <p:spPr>
          <a:xfrm>
            <a:off x="762000" y="1916545"/>
            <a:ext cx="7353300" cy="4154984"/>
          </a:xfrm>
          <a:prstGeom prst="rect">
            <a:avLst/>
          </a:prstGeom>
        </p:spPr>
        <p:txBody>
          <a:bodyPr wrap="square">
            <a:spAutoFit/>
          </a:bodyPr>
          <a:lstStyle/>
          <a:p>
            <a:pPr marL="457200" indent="-457200">
              <a:lnSpc>
                <a:spcPct val="90000"/>
              </a:lnSpc>
              <a:spcAft>
                <a:spcPts val="1200"/>
              </a:spcAft>
              <a:buFont typeface="Wingdings" panose="05000000000000000000" pitchFamily="2" charset="2"/>
              <a:buChar char="Ø"/>
            </a:pPr>
            <a:r>
              <a:rPr lang="en-US" sz="2600" dirty="0">
                <a:latin typeface="Cambria" panose="02040503050406030204" pitchFamily="18" charset="0"/>
                <a:ea typeface="Cambria" panose="02040503050406030204" pitchFamily="18" charset="0"/>
              </a:rPr>
              <a:t>IT Governance must sign off on IT        Acquisition Plans (APs).</a:t>
            </a:r>
          </a:p>
          <a:p>
            <a:pPr marL="457200" indent="-457200">
              <a:lnSpc>
                <a:spcPct val="90000"/>
              </a:lnSpc>
              <a:spcAft>
                <a:spcPts val="1200"/>
              </a:spcAft>
              <a:buFont typeface="Wingdings" panose="05000000000000000000" pitchFamily="2" charset="2"/>
              <a:buChar char="Ø"/>
            </a:pPr>
            <a:r>
              <a:rPr lang="en-US" sz="2600" dirty="0">
                <a:latin typeface="Cambria" panose="02040503050406030204" pitchFamily="18" charset="0"/>
                <a:ea typeface="Cambria" panose="02040503050406030204" pitchFamily="18" charset="0"/>
              </a:rPr>
              <a:t>The IT Governance team will verify that your project has a valid LCID before signing your AP.</a:t>
            </a:r>
          </a:p>
          <a:p>
            <a:pPr marL="457200" indent="-457200">
              <a:lnSpc>
                <a:spcPct val="90000"/>
              </a:lnSpc>
              <a:spcAft>
                <a:spcPts val="1200"/>
              </a:spcAft>
              <a:buFont typeface="Wingdings" panose="05000000000000000000" pitchFamily="2" charset="2"/>
              <a:buChar char="Ø"/>
            </a:pPr>
            <a:r>
              <a:rPr lang="en-US" sz="2600" dirty="0">
                <a:latin typeface="Cambria" panose="02040503050406030204" pitchFamily="18" charset="0"/>
                <a:ea typeface="Cambria" panose="02040503050406030204" pitchFamily="18" charset="0"/>
              </a:rPr>
              <a:t>If you have a valid LCID, a member of the IT Governance team will sign and return your AP within 1-2 business days.</a:t>
            </a:r>
          </a:p>
          <a:p>
            <a:pPr marL="457200" indent="-457200">
              <a:lnSpc>
                <a:spcPct val="90000"/>
              </a:lnSpc>
              <a:spcAft>
                <a:spcPts val="1200"/>
              </a:spcAft>
              <a:buFont typeface="Wingdings" panose="05000000000000000000" pitchFamily="2" charset="2"/>
              <a:buChar char="Ø"/>
            </a:pPr>
            <a:r>
              <a:rPr lang="en-US" sz="2600" dirty="0">
                <a:latin typeface="Cambria" panose="02040503050406030204" pitchFamily="18" charset="0"/>
                <a:ea typeface="Cambria" panose="02040503050406030204" pitchFamily="18" charset="0"/>
              </a:rPr>
              <a:t>If your AP does not include a valid LCID, we will reach out to you to submit an Intake Form to begin the IT Governance process. </a:t>
            </a:r>
          </a:p>
        </p:txBody>
      </p:sp>
      <p:pic>
        <p:nvPicPr>
          <p:cNvPr id="5" name="Picture 4" descr="Graphic Design Image for the Target Life Cycle Process" title="Design element of the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5590" y="1219200"/>
            <a:ext cx="2198410" cy="1371600"/>
          </a:xfrm>
          <a:prstGeom prst="rect">
            <a:avLst/>
          </a:prstGeom>
          <a:blipFill dpi="0" rotWithShape="1">
            <a:blip r:embed="rId3">
              <a:alphaModFix amt="0"/>
            </a:blip>
            <a:srcRect/>
            <a:tile tx="0" ty="0" sx="100000" sy="100000" flip="none" algn="tl"/>
          </a:blipFill>
        </p:spPr>
      </p:pic>
    </p:spTree>
    <p:extLst>
      <p:ext uri="{BB962C8B-B14F-4D97-AF65-F5344CB8AC3E}">
        <p14:creationId xmlns:p14="http://schemas.microsoft.com/office/powerpoint/2010/main" val="42059628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Summary</a:t>
            </a:r>
          </a:p>
        </p:txBody>
      </p:sp>
      <p:sp>
        <p:nvSpPr>
          <p:cNvPr id="4" name="Slide Number Placeholder 3"/>
          <p:cNvSpPr>
            <a:spLocks noGrp="1"/>
          </p:cNvSpPr>
          <p:nvPr>
            <p:ph type="sldNum" sz="quarter" idx="12"/>
          </p:nvPr>
        </p:nvSpPr>
        <p:spPr/>
        <p:txBody>
          <a:bodyPr/>
          <a:lstStyle/>
          <a:p>
            <a:fld id="{C5971247-108F-4781-8913-319514F6F075}" type="slidenum">
              <a:rPr lang="en-US" smtClean="0"/>
              <a:t>28</a:t>
            </a:fld>
            <a:endParaRPr lang="en-US" dirty="0"/>
          </a:p>
        </p:txBody>
      </p:sp>
      <p:sp>
        <p:nvSpPr>
          <p:cNvPr id="5" name="TextBox 4"/>
          <p:cNvSpPr txBox="1"/>
          <p:nvPr/>
        </p:nvSpPr>
        <p:spPr>
          <a:xfrm>
            <a:off x="457200" y="1750291"/>
            <a:ext cx="7772400" cy="4478149"/>
          </a:xfrm>
          <a:prstGeom prst="rect">
            <a:avLst/>
          </a:prstGeom>
          <a:noFill/>
        </p:spPr>
        <p:txBody>
          <a:bodyPr wrap="square" rtlCol="0">
            <a:spAutoFit/>
          </a:bodyPr>
          <a:lstStyle/>
          <a:p>
            <a:pPr marL="457200" indent="-398463">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The TLC emphasizes governance review and oversight              early in the planning stage with a focus on the business case.</a:t>
            </a:r>
          </a:p>
          <a:p>
            <a:pPr marL="457200" indent="-398463">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The Initiate Phase begins with a simple CMS IT Intake Form located on the  </a:t>
            </a:r>
            <a:r>
              <a:rPr lang="en-US" sz="2000" dirty="0">
                <a:latin typeface="Cambria" panose="02040503050406030204" pitchFamily="18" charset="0"/>
                <a:ea typeface="Cambria" panose="02040503050406030204" pitchFamily="18" charset="0"/>
                <a:hlinkClick r:id="rId2"/>
              </a:rPr>
              <a:t>IT Governance SharePoint page.</a:t>
            </a:r>
            <a:endParaRPr lang="en-US" sz="2000" dirty="0">
              <a:latin typeface="Cambria" panose="02040503050406030204" pitchFamily="18" charset="0"/>
              <a:ea typeface="Cambria" panose="02040503050406030204" pitchFamily="18" charset="0"/>
            </a:endParaRPr>
          </a:p>
          <a:p>
            <a:pPr marL="457200" indent="-398463">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The Business Case documents your business need and alternatives analysis, including estimated costs.</a:t>
            </a:r>
          </a:p>
          <a:p>
            <a:pPr marL="457200" indent="-398463">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The GRT is a group of SMEs that will help you hone your business case and provide solution recommendations and resources that will help your project succeed.</a:t>
            </a:r>
          </a:p>
          <a:p>
            <a:pPr marL="457200" indent="-398463">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The GRB provides approval to move forward with funding and acquisitions with the issuance of a LCID.</a:t>
            </a:r>
          </a:p>
          <a:p>
            <a:pPr marL="457200" indent="-398463">
              <a:spcAft>
                <a:spcPts val="600"/>
              </a:spcAft>
              <a:buFont typeface="Wingdings" panose="05000000000000000000" pitchFamily="2" charset="2"/>
              <a:buChar char="Ø"/>
            </a:pPr>
            <a:r>
              <a:rPr lang="en-US" sz="2000" dirty="0">
                <a:latin typeface="Cambria" panose="02040503050406030204" pitchFamily="18" charset="0"/>
                <a:ea typeface="Cambria" panose="02040503050406030204" pitchFamily="18" charset="0"/>
              </a:rPr>
              <a:t>The IT governance team will sign your Acquisition Plan after verifying your LCID.</a:t>
            </a:r>
          </a:p>
        </p:txBody>
      </p:sp>
      <p:pic>
        <p:nvPicPr>
          <p:cNvPr id="6" name="Picture 5" descr="Graphic Design Image for the Target Life Cycle Process" title="Design element of the TLC"/>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5590" y="1066800"/>
            <a:ext cx="2198410" cy="1371600"/>
          </a:xfrm>
          <a:prstGeom prst="rect">
            <a:avLst/>
          </a:prstGeom>
          <a:blipFill dpi="0" rotWithShape="1">
            <a:blip r:embed="rId4">
              <a:alphaModFix amt="0"/>
            </a:blip>
            <a:srcRect/>
            <a:tile tx="0" ty="0" sx="100000" sy="100000" flip="none" algn="tl"/>
          </a:blipFill>
        </p:spPr>
      </p:pic>
    </p:spTree>
    <p:extLst>
      <p:ext uri="{BB962C8B-B14F-4D97-AF65-F5344CB8AC3E}">
        <p14:creationId xmlns:p14="http://schemas.microsoft.com/office/powerpoint/2010/main" val="32238395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C5971247-108F-4781-8913-319514F6F075}" type="slidenum">
              <a:rPr lang="en-US" smtClean="0"/>
              <a:t>29</a:t>
            </a:fld>
            <a:endParaRPr lang="en-US" dirty="0"/>
          </a:p>
        </p:txBody>
      </p:sp>
      <p:pic>
        <p:nvPicPr>
          <p:cNvPr id="4" name="Picture 3" descr="Graphic Design Image for the Target Life Cycle Process" title="Design element of the TLC"/>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5590" y="1066800"/>
            <a:ext cx="2198410" cy="1371600"/>
          </a:xfrm>
          <a:prstGeom prst="rect">
            <a:avLst/>
          </a:prstGeom>
          <a:blipFill dpi="0" rotWithShape="1">
            <a:blip r:embed="rId4">
              <a:alphaModFix amt="0"/>
            </a:blip>
            <a:srcRect/>
            <a:tile tx="0" ty="0" sx="100000" sy="100000" flip="none" algn="tl"/>
          </a:blipFill>
        </p:spPr>
      </p:pic>
      <p:sp>
        <p:nvSpPr>
          <p:cNvPr id="2" name="Title 1"/>
          <p:cNvSpPr>
            <a:spLocks noGrp="1"/>
          </p:cNvSpPr>
          <p:nvPr>
            <p:ph type="title"/>
          </p:nvPr>
        </p:nvSpPr>
        <p:spPr>
          <a:xfrm>
            <a:off x="0" y="0"/>
            <a:ext cx="9144000" cy="1004234"/>
          </a:xfrm>
          <a:solidFill>
            <a:srgbClr val="002060"/>
          </a:solidFill>
        </p:spPr>
        <p:txBody>
          <a:bodyPr>
            <a:normAutofit/>
          </a:bodyPr>
          <a:lstStyle/>
          <a:p>
            <a:pPr algn="ctr"/>
            <a:r>
              <a:rPr lang="en-US" dirty="0"/>
              <a:t>Questions</a:t>
            </a:r>
          </a:p>
        </p:txBody>
      </p:sp>
      <p:sp>
        <p:nvSpPr>
          <p:cNvPr id="3" name="TextBox 2" descr="Graphic Design Image for the Target Life Cycle Process" title="TLC Design Element"/>
          <p:cNvSpPr txBox="1"/>
          <p:nvPr/>
        </p:nvSpPr>
        <p:spPr>
          <a:xfrm>
            <a:off x="939722" y="3962400"/>
            <a:ext cx="7086600" cy="2062103"/>
          </a:xfrm>
          <a:prstGeom prst="rect">
            <a:avLst/>
          </a:prstGeom>
          <a:noFill/>
        </p:spPr>
        <p:txBody>
          <a:bodyPr wrap="square" rtlCol="0">
            <a:spAutoFit/>
          </a:bodyPr>
          <a:lstStyle/>
          <a:p>
            <a:pPr algn="ctr"/>
            <a:r>
              <a:rPr lang="en-US" sz="3200" b="1" dirty="0">
                <a:latin typeface="Cambria" panose="02040503050406030204" pitchFamily="18" charset="0"/>
              </a:rPr>
              <a:t>For more </a:t>
            </a:r>
            <a:r>
              <a:rPr lang="en-US" sz="2800" b="1" dirty="0">
                <a:latin typeface="Cambria" panose="02040503050406030204" pitchFamily="18" charset="0"/>
              </a:rPr>
              <a:t>information</a:t>
            </a:r>
            <a:r>
              <a:rPr lang="en-US" sz="3200" b="1" dirty="0">
                <a:latin typeface="Cambria" panose="02040503050406030204" pitchFamily="18" charset="0"/>
              </a:rPr>
              <a:t>, contact us at: </a:t>
            </a:r>
            <a:r>
              <a:rPr lang="en-US" sz="2800" b="1" dirty="0">
                <a:latin typeface="Cambria" panose="02040503050406030204" pitchFamily="18" charset="0"/>
                <a:hlinkClick r:id="rId5"/>
              </a:rPr>
              <a:t>IT_Governance@cms.hhs.gov</a:t>
            </a:r>
            <a:r>
              <a:rPr lang="en-US" sz="2800" dirty="0">
                <a:latin typeface="Cambria" panose="02040503050406030204" pitchFamily="18" charset="0"/>
              </a:rPr>
              <a:t>  </a:t>
            </a:r>
            <a:r>
              <a:rPr lang="en-US" sz="3200" dirty="0">
                <a:latin typeface="Cambria" panose="02040503050406030204" pitchFamily="18" charset="0"/>
              </a:rPr>
              <a:t>                   </a:t>
            </a:r>
            <a:r>
              <a:rPr lang="en-US" sz="3200" b="1" dirty="0">
                <a:latin typeface="Cambria" panose="02040503050406030204" pitchFamily="18" charset="0"/>
              </a:rPr>
              <a:t>or </a:t>
            </a:r>
            <a:r>
              <a:rPr lang="en-US" sz="3200" b="1" dirty="0">
                <a:latin typeface="Cambria" panose="02040503050406030204" pitchFamily="18" charset="0"/>
                <a:ea typeface="Cambria" panose="02040503050406030204" pitchFamily="18" charset="0"/>
              </a:rPr>
              <a:t>visit our SharePoint site at:              </a:t>
            </a:r>
            <a:r>
              <a:rPr lang="en-US" sz="2800" b="1" dirty="0">
                <a:latin typeface="Cambria" panose="02040503050406030204" pitchFamily="18" charset="0"/>
                <a:ea typeface="Cambria" panose="02040503050406030204" pitchFamily="18" charset="0"/>
                <a:hlinkClick r:id="rId6"/>
              </a:rPr>
              <a:t>CIO Library - </a:t>
            </a:r>
            <a:r>
              <a:rPr lang="en-US" sz="2800" b="1" dirty="0" err="1">
                <a:latin typeface="Cambria" panose="02040503050406030204" pitchFamily="18" charset="0"/>
                <a:ea typeface="Cambria" panose="02040503050406030204" pitchFamily="18" charset="0"/>
                <a:hlinkClick r:id="rId6"/>
              </a:rPr>
              <a:t>ITGovernance</a:t>
            </a:r>
            <a:endParaRPr lang="en-US" sz="2800" b="1" dirty="0">
              <a:latin typeface="Cambria" panose="02040503050406030204" pitchFamily="18" charset="0"/>
              <a:ea typeface="Cambria" panose="02040503050406030204" pitchFamily="18" charset="0"/>
            </a:endParaRPr>
          </a:p>
        </p:txBody>
      </p:sp>
      <p:sp>
        <p:nvSpPr>
          <p:cNvPr id="6" name="TextBox 5"/>
          <p:cNvSpPr txBox="1"/>
          <p:nvPr/>
        </p:nvSpPr>
        <p:spPr>
          <a:xfrm>
            <a:off x="4038600" y="1752600"/>
            <a:ext cx="762000" cy="1862048"/>
          </a:xfrm>
          <a:prstGeom prst="rect">
            <a:avLst/>
          </a:prstGeom>
          <a:noFill/>
        </p:spPr>
        <p:txBody>
          <a:bodyPr wrap="square" rtlCol="0">
            <a:spAutoFit/>
          </a:bodyPr>
          <a:lstStyle/>
          <a:p>
            <a:pPr>
              <a:spcBef>
                <a:spcPct val="20000"/>
              </a:spcBef>
            </a:pPr>
            <a:r>
              <a:rPr lang="en-US" sz="11500" b="1" dirty="0">
                <a:ln w="9525">
                  <a:solidFill>
                    <a:schemeClr val="bg1"/>
                  </a:solidFill>
                  <a:prstDash val="solid"/>
                </a:ln>
                <a:solidFill>
                  <a:schemeClr val="tx2">
                    <a:lumMod val="50000"/>
                  </a:schemeClr>
                </a:solidFill>
                <a:effectLst>
                  <a:outerShdw blurRad="12700" dist="38100" dir="2700000" algn="tl" rotWithShape="0">
                    <a:schemeClr val="accent5">
                      <a:lumMod val="60000"/>
                      <a:lumOff val="40000"/>
                    </a:schemeClr>
                  </a:outerShdw>
                </a:effectLst>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1912261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TLC Overview</a:t>
            </a:r>
          </a:p>
        </p:txBody>
      </p:sp>
      <p:sp>
        <p:nvSpPr>
          <p:cNvPr id="4" name="Slide Number Placeholder 3"/>
          <p:cNvSpPr>
            <a:spLocks noGrp="1"/>
          </p:cNvSpPr>
          <p:nvPr>
            <p:ph type="sldNum" sz="quarter" idx="12"/>
          </p:nvPr>
        </p:nvSpPr>
        <p:spPr/>
        <p:txBody>
          <a:bodyPr/>
          <a:lstStyle/>
          <a:p>
            <a:fld id="{C5971247-108F-4781-8913-319514F6F075}" type="slidenum">
              <a:rPr lang="en-US" smtClean="0"/>
              <a:t>3</a:t>
            </a:fld>
            <a:endParaRPr lang="en-US" dirty="0"/>
          </a:p>
        </p:txBody>
      </p:sp>
      <p:pic>
        <p:nvPicPr>
          <p:cNvPr id="9" name="Picture 8" descr="Graphic Design Image for the Target Life Cycle Process" title="Design Element for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219201"/>
            <a:ext cx="3048000" cy="1901663"/>
          </a:xfrm>
          <a:prstGeom prst="rect">
            <a:avLst/>
          </a:prstGeom>
          <a:blipFill dpi="0" rotWithShape="1">
            <a:blip r:embed="rId3">
              <a:alphaModFix amt="0"/>
            </a:blip>
            <a:srcRect/>
            <a:tile tx="0" ty="0" sx="100000" sy="100000" flip="none" algn="tl"/>
          </a:blipFill>
        </p:spPr>
      </p:pic>
      <p:sp>
        <p:nvSpPr>
          <p:cNvPr id="6" name="Rectangle 5"/>
          <p:cNvSpPr/>
          <p:nvPr/>
        </p:nvSpPr>
        <p:spPr>
          <a:xfrm>
            <a:off x="2362200" y="3090846"/>
            <a:ext cx="3810000" cy="1581972"/>
          </a:xfrm>
          <a:prstGeom prst="rect">
            <a:avLst/>
          </a:prstGeom>
        </p:spPr>
        <p:txBody>
          <a:bodyPr wrap="square">
            <a:spAutoFit/>
          </a:bodyPr>
          <a:lstStyle/>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Section I:</a:t>
            </a:r>
          </a:p>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TLC Overview</a:t>
            </a:r>
            <a:endParaRPr lang="en-US" sz="4400" b="1" dirty="0">
              <a:ln w="9525">
                <a:solidFill>
                  <a:schemeClr val="bg1"/>
                </a:solidFill>
                <a:prstDash val="solid"/>
              </a:ln>
              <a:solidFill>
                <a:schemeClr val="tx2">
                  <a:lumMod val="50000"/>
                </a:schemeClr>
              </a:solidFill>
              <a:latin typeface="Cambria" panose="02040503050406030204" pitchFamily="18" charset="0"/>
            </a:endParaRPr>
          </a:p>
        </p:txBody>
      </p:sp>
    </p:spTree>
    <p:extLst>
      <p:ext uri="{BB962C8B-B14F-4D97-AF65-F5344CB8AC3E}">
        <p14:creationId xmlns:p14="http://schemas.microsoft.com/office/powerpoint/2010/main" val="1092060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Target Life Cycle</a:t>
            </a:r>
          </a:p>
        </p:txBody>
      </p:sp>
      <p:sp>
        <p:nvSpPr>
          <p:cNvPr id="3" name="Content Placeholder 2"/>
          <p:cNvSpPr>
            <a:spLocks noGrp="1"/>
          </p:cNvSpPr>
          <p:nvPr>
            <p:ph idx="1"/>
          </p:nvPr>
        </p:nvSpPr>
        <p:spPr>
          <a:xfrm>
            <a:off x="0" y="2971800"/>
            <a:ext cx="8686800" cy="3308350"/>
          </a:xfrm>
        </p:spPr>
        <p:txBody>
          <a:bodyPr>
            <a:normAutofit fontScale="47500" lnSpcReduction="20000"/>
          </a:bodyPr>
          <a:lstStyle/>
          <a:p>
            <a:pPr marL="0" indent="0">
              <a:spcAft>
                <a:spcPts val="600"/>
              </a:spcAft>
              <a:buNone/>
            </a:pPr>
            <a:endParaRPr lang="en-US" sz="3100" dirty="0"/>
          </a:p>
          <a:p>
            <a:pPr marL="1085850" lvl="1" indent="-393700">
              <a:spcBef>
                <a:spcPts val="0"/>
              </a:spcBef>
              <a:spcAft>
                <a:spcPts val="600"/>
              </a:spcAft>
              <a:buFont typeface="Wingdings" panose="05000000000000000000" pitchFamily="2" charset="2"/>
              <a:buChar char="Ø"/>
            </a:pPr>
            <a:r>
              <a:rPr lang="en-US" sz="5100" dirty="0"/>
              <a:t>CIO oversight of IT budget and acquisition activities</a:t>
            </a:r>
          </a:p>
          <a:p>
            <a:pPr marL="1085850" lvl="1" indent="-393700">
              <a:spcBef>
                <a:spcPts val="0"/>
              </a:spcBef>
              <a:spcAft>
                <a:spcPts val="600"/>
              </a:spcAft>
              <a:buFont typeface="Wingdings" panose="05000000000000000000" pitchFamily="2" charset="2"/>
              <a:buChar char="Ø"/>
            </a:pPr>
            <a:r>
              <a:rPr lang="en-US" sz="5100" dirty="0"/>
              <a:t>Capital Planning and Investment Control (CPIC) and technical governance</a:t>
            </a:r>
          </a:p>
          <a:p>
            <a:pPr marL="1085850" lvl="1" indent="-393700">
              <a:spcBef>
                <a:spcPts val="0"/>
              </a:spcBef>
              <a:spcAft>
                <a:spcPts val="600"/>
              </a:spcAft>
              <a:buFont typeface="Wingdings" panose="05000000000000000000" pitchFamily="2" charset="2"/>
              <a:buChar char="Ø"/>
            </a:pPr>
            <a:r>
              <a:rPr lang="en-US" sz="5100" dirty="0"/>
              <a:t>Structured processes from system planning to retirement</a:t>
            </a:r>
          </a:p>
          <a:p>
            <a:pPr marL="1085850" lvl="1" indent="-393700">
              <a:spcBef>
                <a:spcPts val="0"/>
              </a:spcBef>
              <a:spcAft>
                <a:spcPts val="600"/>
              </a:spcAft>
              <a:buFont typeface="Wingdings" panose="05000000000000000000" pitchFamily="2" charset="2"/>
              <a:buChar char="Ø"/>
            </a:pPr>
            <a:r>
              <a:rPr lang="en-US" sz="5100" dirty="0"/>
              <a:t>Project assistance and resources to ensure success</a:t>
            </a:r>
          </a:p>
          <a:p>
            <a:pPr marL="1085850" lvl="1" indent="-393700">
              <a:spcBef>
                <a:spcPts val="0"/>
              </a:spcBef>
              <a:spcAft>
                <a:spcPts val="600"/>
              </a:spcAft>
              <a:buFont typeface="Wingdings" panose="05000000000000000000" pitchFamily="2" charset="2"/>
              <a:buChar char="Ø"/>
            </a:pPr>
            <a:r>
              <a:rPr lang="en-US" sz="5100" dirty="0"/>
              <a:t>Supports strategic goals and smart portfolio decision-making</a:t>
            </a:r>
          </a:p>
        </p:txBody>
      </p:sp>
      <p:sp>
        <p:nvSpPr>
          <p:cNvPr id="4" name="Slide Number Placeholder 3"/>
          <p:cNvSpPr>
            <a:spLocks noGrp="1"/>
          </p:cNvSpPr>
          <p:nvPr>
            <p:ph type="sldNum" sz="quarter" idx="12"/>
          </p:nvPr>
        </p:nvSpPr>
        <p:spPr/>
        <p:txBody>
          <a:bodyPr/>
          <a:lstStyle/>
          <a:p>
            <a:fld id="{C5971247-108F-4781-8913-319514F6F075}" type="slidenum">
              <a:rPr lang="en-US" smtClean="0"/>
              <a:t>4</a:t>
            </a:fld>
            <a:endParaRPr lang="en-US" dirty="0"/>
          </a:p>
        </p:txBody>
      </p:sp>
      <p:pic>
        <p:nvPicPr>
          <p:cNvPr id="7" name="Picture 6" descr="Graphic Design Image for the Target Life Cycle Process" title="Design Element for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219201"/>
            <a:ext cx="3048000" cy="1901663"/>
          </a:xfrm>
          <a:prstGeom prst="rect">
            <a:avLst/>
          </a:prstGeom>
          <a:blipFill dpi="0" rotWithShape="1">
            <a:blip r:embed="rId3">
              <a:alphaModFix amt="0"/>
            </a:blip>
            <a:srcRect/>
            <a:tile tx="0" ty="0" sx="100000" sy="100000" flip="none" algn="tl"/>
          </a:blipFill>
        </p:spPr>
      </p:pic>
      <p:sp>
        <p:nvSpPr>
          <p:cNvPr id="8" name="TextBox 7"/>
          <p:cNvSpPr txBox="1"/>
          <p:nvPr/>
        </p:nvSpPr>
        <p:spPr>
          <a:xfrm>
            <a:off x="457200" y="1600200"/>
            <a:ext cx="5715000" cy="1384995"/>
          </a:xfrm>
          <a:prstGeom prst="rect">
            <a:avLst/>
          </a:prstGeom>
          <a:noFill/>
        </p:spPr>
        <p:txBody>
          <a:bodyPr wrap="square" rtlCol="0">
            <a:spAutoFit/>
          </a:bodyPr>
          <a:lstStyle/>
          <a:p>
            <a:pPr lvl="0">
              <a:spcBef>
                <a:spcPct val="20000"/>
              </a:spcBef>
              <a:spcAft>
                <a:spcPts val="600"/>
              </a:spcAft>
            </a:pPr>
            <a:r>
              <a:rPr lang="en-US" sz="2800" dirty="0">
                <a:solidFill>
                  <a:prstClr val="black"/>
                </a:solidFill>
                <a:latin typeface="Cambria" panose="02040503050406030204" pitchFamily="18" charset="0"/>
              </a:rPr>
              <a:t>The Target Life Cycle (TLC) is CMS’ IT system development life cycle governance framework. It provides:</a:t>
            </a:r>
          </a:p>
        </p:txBody>
      </p:sp>
    </p:spTree>
    <p:extLst>
      <p:ext uri="{BB962C8B-B14F-4D97-AF65-F5344CB8AC3E}">
        <p14:creationId xmlns:p14="http://schemas.microsoft.com/office/powerpoint/2010/main" val="1898766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4721"/>
            <a:ext cx="9144000" cy="1143000"/>
          </a:xfrm>
        </p:spPr>
        <p:txBody>
          <a:bodyPr/>
          <a:lstStyle/>
          <a:p>
            <a:pPr algn="ctr"/>
            <a:r>
              <a:rPr lang="en-US" dirty="0"/>
              <a:t>TLC Phase Summary</a:t>
            </a:r>
          </a:p>
        </p:txBody>
      </p:sp>
      <p:sp>
        <p:nvSpPr>
          <p:cNvPr id="4" name="Slide Number Placeholder 3"/>
          <p:cNvSpPr>
            <a:spLocks noGrp="1"/>
          </p:cNvSpPr>
          <p:nvPr>
            <p:ph type="sldNum" sz="quarter" idx="12"/>
          </p:nvPr>
        </p:nvSpPr>
        <p:spPr/>
        <p:txBody>
          <a:bodyPr/>
          <a:lstStyle/>
          <a:p>
            <a:fld id="{C5971247-108F-4781-8913-319514F6F075}" type="slidenum">
              <a:rPr lang="en-US" smtClean="0"/>
              <a:t>5</a:t>
            </a:fld>
            <a:endParaRPr lang="en-US" dirty="0"/>
          </a:p>
        </p:txBody>
      </p:sp>
      <p:pic>
        <p:nvPicPr>
          <p:cNvPr id="5" name="Picture 4" descr="Image depicting the phases of the Target Life Cycle." title="Target Life Cycle Phase Summary"/>
          <p:cNvPicPr>
            <a:picLocks noChangeAspect="1"/>
          </p:cNvPicPr>
          <p:nvPr/>
        </p:nvPicPr>
        <p:blipFill>
          <a:blip r:embed="rId2"/>
          <a:stretch>
            <a:fillRect/>
          </a:stretch>
        </p:blipFill>
        <p:spPr>
          <a:xfrm>
            <a:off x="152400" y="3477907"/>
            <a:ext cx="8747425" cy="2904837"/>
          </a:xfrm>
          <a:prstGeom prst="rect">
            <a:avLst/>
          </a:prstGeom>
        </p:spPr>
      </p:pic>
      <p:sp>
        <p:nvSpPr>
          <p:cNvPr id="10" name="Content Placeholder 3"/>
          <p:cNvSpPr txBox="1"/>
          <p:nvPr/>
        </p:nvSpPr>
        <p:spPr>
          <a:xfrm>
            <a:off x="0" y="2954687"/>
            <a:ext cx="9144000" cy="523220"/>
          </a:xfrm>
          <a:prstGeom prst="rect">
            <a:avLst/>
          </a:prstGeom>
          <a:noFill/>
        </p:spPr>
        <p:txBody>
          <a:bodyPr wrap="square" rtlCol="0">
            <a:spAutoFit/>
          </a:bodyPr>
          <a:lstStyle/>
          <a:p>
            <a:pPr algn="ctr"/>
            <a:r>
              <a:rPr lang="en-US" sz="2800" b="1" dirty="0">
                <a:latin typeface="Cambria" panose="02040503050406030204" pitchFamily="18" charset="0"/>
                <a:ea typeface="Cambria" panose="02040503050406030204" pitchFamily="18" charset="0"/>
              </a:rPr>
              <a:t>CMS Target Life Cycle Phase Summary</a:t>
            </a:r>
          </a:p>
        </p:txBody>
      </p:sp>
      <p:sp>
        <p:nvSpPr>
          <p:cNvPr id="11" name="Rectangle 10"/>
          <p:cNvSpPr/>
          <p:nvPr/>
        </p:nvSpPr>
        <p:spPr>
          <a:xfrm>
            <a:off x="381000" y="1738970"/>
            <a:ext cx="5791200" cy="954107"/>
          </a:xfrm>
          <a:prstGeom prst="rect">
            <a:avLst/>
          </a:prstGeom>
        </p:spPr>
        <p:txBody>
          <a:bodyPr wrap="square">
            <a:spAutoFit/>
          </a:bodyPr>
          <a:lstStyle/>
          <a:p>
            <a:r>
              <a:rPr lang="en-US" sz="2800" dirty="0">
                <a:latin typeface="Cambria" panose="02040503050406030204" pitchFamily="18" charset="0"/>
                <a:ea typeface="Cambria" panose="02040503050406030204" pitchFamily="18" charset="0"/>
              </a:rPr>
              <a:t>The TLC is comprised of Four Phases beginning with the Initiate Phase</a:t>
            </a:r>
          </a:p>
        </p:txBody>
      </p:sp>
      <p:pic>
        <p:nvPicPr>
          <p:cNvPr id="12" name="Picture 11" descr="Graphic Design Image for the Target Life Cycle Process" title="Design Element for TLC"/>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1219201"/>
            <a:ext cx="3048000" cy="1901663"/>
          </a:xfrm>
          <a:prstGeom prst="rect">
            <a:avLst/>
          </a:prstGeom>
          <a:blipFill dpi="0" rotWithShape="1">
            <a:blip r:embed="rId4">
              <a:alphaModFix amt="0"/>
            </a:blip>
            <a:srcRect/>
            <a:tile tx="0" ty="0" sx="100000" sy="100000" flip="none" algn="tl"/>
          </a:blipFill>
        </p:spPr>
      </p:pic>
    </p:spTree>
    <p:extLst>
      <p:ext uri="{BB962C8B-B14F-4D97-AF65-F5344CB8AC3E}">
        <p14:creationId xmlns:p14="http://schemas.microsoft.com/office/powerpoint/2010/main" val="32051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Initiate Phase Overview</a:t>
            </a:r>
          </a:p>
        </p:txBody>
      </p:sp>
      <p:sp>
        <p:nvSpPr>
          <p:cNvPr id="4" name="Slide Number Placeholder 3"/>
          <p:cNvSpPr>
            <a:spLocks noGrp="1"/>
          </p:cNvSpPr>
          <p:nvPr>
            <p:ph type="sldNum" sz="quarter" idx="12"/>
          </p:nvPr>
        </p:nvSpPr>
        <p:spPr/>
        <p:txBody>
          <a:bodyPr/>
          <a:lstStyle/>
          <a:p>
            <a:fld id="{C5971247-108F-4781-8913-319514F6F075}" type="slidenum">
              <a:rPr lang="en-US" smtClean="0"/>
              <a:t>6</a:t>
            </a:fld>
            <a:endParaRPr lang="en-US" dirty="0"/>
          </a:p>
        </p:txBody>
      </p:sp>
      <p:pic>
        <p:nvPicPr>
          <p:cNvPr id="9" name="Picture 8" descr="Graphic Design Image for the Target Life Cycle Process" title="Design Element for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219201"/>
            <a:ext cx="3048000" cy="1901663"/>
          </a:xfrm>
          <a:prstGeom prst="rect">
            <a:avLst/>
          </a:prstGeom>
          <a:blipFill dpi="0" rotWithShape="1">
            <a:blip r:embed="rId3">
              <a:alphaModFix amt="0"/>
            </a:blip>
            <a:srcRect/>
            <a:tile tx="0" ty="0" sx="100000" sy="100000" flip="none" algn="tl"/>
          </a:blipFill>
        </p:spPr>
      </p:pic>
      <p:sp>
        <p:nvSpPr>
          <p:cNvPr id="6" name="Rectangle 5"/>
          <p:cNvSpPr/>
          <p:nvPr/>
        </p:nvSpPr>
        <p:spPr>
          <a:xfrm>
            <a:off x="1219200" y="2990028"/>
            <a:ext cx="6410036" cy="1581972"/>
          </a:xfrm>
          <a:prstGeom prst="rect">
            <a:avLst/>
          </a:prstGeom>
        </p:spPr>
        <p:txBody>
          <a:bodyPr wrap="square">
            <a:spAutoFit/>
          </a:bodyPr>
          <a:lstStyle/>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Section II:</a:t>
            </a:r>
          </a:p>
          <a:p>
            <a:pPr lvl="0">
              <a:spcBef>
                <a:spcPct val="20000"/>
              </a:spcBef>
            </a:pPr>
            <a:r>
              <a:rPr lang="en-US" sz="4400" b="1" dirty="0">
                <a:ln w="9525">
                  <a:solidFill>
                    <a:schemeClr val="bg1"/>
                  </a:solidFill>
                  <a:prstDash val="solid"/>
                </a:ln>
                <a:solidFill>
                  <a:schemeClr val="tx2">
                    <a:lumMod val="50000"/>
                  </a:schemeClr>
                </a:solidFill>
                <a:latin typeface="Cambria" panose="02040503050406030204" pitchFamily="18" charset="0"/>
                <a:ea typeface="Cambria" panose="02040503050406030204" pitchFamily="18" charset="0"/>
              </a:rPr>
              <a:t>Initiate Phase Overview</a:t>
            </a:r>
            <a:endParaRPr lang="en-US" sz="4400" b="1" dirty="0">
              <a:ln w="9525">
                <a:solidFill>
                  <a:schemeClr val="bg1"/>
                </a:solidFill>
                <a:prstDash val="solid"/>
              </a:ln>
              <a:solidFill>
                <a:schemeClr val="tx2">
                  <a:lumMod val="50000"/>
                </a:schemeClr>
              </a:solidFill>
              <a:latin typeface="Cambria" panose="02040503050406030204" pitchFamily="18" charset="0"/>
            </a:endParaRPr>
          </a:p>
        </p:txBody>
      </p:sp>
    </p:spTree>
    <p:extLst>
      <p:ext uri="{BB962C8B-B14F-4D97-AF65-F5344CB8AC3E}">
        <p14:creationId xmlns:p14="http://schemas.microsoft.com/office/powerpoint/2010/main" val="1016562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Initiate Phase</a:t>
            </a:r>
          </a:p>
        </p:txBody>
      </p:sp>
      <p:sp>
        <p:nvSpPr>
          <p:cNvPr id="4" name="Slide Number Placeholder 3"/>
          <p:cNvSpPr>
            <a:spLocks noGrp="1"/>
          </p:cNvSpPr>
          <p:nvPr>
            <p:ph type="sldNum" sz="quarter" idx="12"/>
          </p:nvPr>
        </p:nvSpPr>
        <p:spPr/>
        <p:txBody>
          <a:bodyPr/>
          <a:lstStyle/>
          <a:p>
            <a:fld id="{C5971247-108F-4781-8913-319514F6F075}" type="slidenum">
              <a:rPr lang="en-US" smtClean="0"/>
              <a:t>7</a:t>
            </a:fld>
            <a:endParaRPr lang="en-US" dirty="0"/>
          </a:p>
        </p:txBody>
      </p:sp>
      <p:sp>
        <p:nvSpPr>
          <p:cNvPr id="5" name="Content Placeholder 4"/>
          <p:cNvSpPr txBox="1">
            <a:spLocks noGrp="1"/>
          </p:cNvSpPr>
          <p:nvPr>
            <p:ph idx="1"/>
          </p:nvPr>
        </p:nvSpPr>
        <p:spPr>
          <a:xfrm>
            <a:off x="571500" y="1905000"/>
            <a:ext cx="8001000" cy="4376583"/>
          </a:xfrm>
          <a:prstGeom prst="rect">
            <a:avLst/>
          </a:prstGeom>
          <a:noFill/>
        </p:spPr>
        <p:txBody>
          <a:bodyPr vert="horz" wrap="square" lIns="91440" tIns="45720" rIns="91440" bIns="45720" rtlCol="0" anchor="t">
            <a:spAutoFit/>
          </a:bodyPr>
          <a:lstStyle/>
          <a:p>
            <a:pPr fontAlgn="base">
              <a:buFont typeface="Wingdings" panose="05000000000000000000" pitchFamily="2" charset="2"/>
              <a:buChar char="Ø"/>
            </a:pPr>
            <a:r>
              <a:rPr lang="en-US" sz="2400" dirty="0">
                <a:solidFill>
                  <a:prstClr val="black"/>
                </a:solidFill>
              </a:rPr>
              <a:t>In the Initiate phase, engage the CMS                              IT Governance Review Team (GRT)                                 by </a:t>
            </a:r>
            <a:r>
              <a:rPr lang="en-US" sz="2400" dirty="0" err="1">
                <a:solidFill>
                  <a:prstClr val="black"/>
                </a:solidFill>
              </a:rPr>
              <a:t>by</a:t>
            </a:r>
            <a:r>
              <a:rPr lang="en-US" sz="2400" dirty="0">
                <a:solidFill>
                  <a:prstClr val="black"/>
                </a:solidFill>
              </a:rPr>
              <a:t> completing a brief Intake Form.</a:t>
            </a:r>
          </a:p>
          <a:p>
            <a:pPr fontAlgn="base">
              <a:buFont typeface="Wingdings" panose="05000000000000000000" pitchFamily="2" charset="2"/>
              <a:buChar char="Ø"/>
            </a:pPr>
            <a:r>
              <a:rPr lang="en-US" sz="2400" dirty="0"/>
              <a:t>From there we will connect you to various SMEs               to start thinking through and documenting the options for meeting your business need</a:t>
            </a:r>
          </a:p>
          <a:p>
            <a:pPr fontAlgn="base">
              <a:buFont typeface="Wingdings" panose="05000000000000000000" pitchFamily="2" charset="2"/>
              <a:buChar char="Ø"/>
            </a:pPr>
            <a:r>
              <a:rPr lang="en-US" sz="2400" dirty="0"/>
              <a:t>The Initiate phase ends with a go/no-go decision from the CMS IT Governance Review Board</a:t>
            </a:r>
          </a:p>
          <a:p>
            <a:pPr fontAlgn="base">
              <a:buFont typeface="Wingdings" panose="05000000000000000000" pitchFamily="2" charset="2"/>
              <a:buChar char="Ø"/>
            </a:pPr>
            <a:r>
              <a:rPr lang="en-US" sz="2400" dirty="0"/>
              <a:t>Approved projects receive a Life Cycle ID. The project team will utilize the Life Cycle ID on funding and acquisition requests.</a:t>
            </a:r>
          </a:p>
        </p:txBody>
      </p:sp>
      <p:pic>
        <p:nvPicPr>
          <p:cNvPr id="6" name="Picture 5" descr="Graphic Design Image for the Target Life Cycle Process" title="Design Element for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219201"/>
            <a:ext cx="3048000" cy="1901663"/>
          </a:xfrm>
          <a:prstGeom prst="rect">
            <a:avLst/>
          </a:prstGeom>
          <a:blipFill dpi="0" rotWithShape="1">
            <a:blip r:embed="rId3">
              <a:alphaModFix amt="0"/>
            </a:blip>
            <a:srcRect/>
            <a:tile tx="0" ty="0" sx="100000" sy="100000" flip="none" algn="tl"/>
          </a:blipFill>
        </p:spPr>
      </p:pic>
    </p:spTree>
    <p:extLst>
      <p:ext uri="{BB962C8B-B14F-4D97-AF65-F5344CB8AC3E}">
        <p14:creationId xmlns:p14="http://schemas.microsoft.com/office/powerpoint/2010/main" val="2468394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TLC Initiate Phase Process Flow</a:t>
            </a:r>
          </a:p>
        </p:txBody>
      </p:sp>
      <p:sp>
        <p:nvSpPr>
          <p:cNvPr id="3" name="Rounded Rectangle 2" descr="Image depicting the 7 Steps of the TLC Initiate Phase " title="TLC Initiate Phase Process Flow"/>
          <p:cNvSpPr/>
          <p:nvPr/>
        </p:nvSpPr>
        <p:spPr>
          <a:xfrm>
            <a:off x="0" y="1905000"/>
            <a:ext cx="9144000" cy="4648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lide Number Placeholder 3"/>
          <p:cNvSpPr>
            <a:spLocks noGrp="1"/>
          </p:cNvSpPr>
          <p:nvPr>
            <p:ph type="sldNum" sz="quarter" idx="12"/>
          </p:nvPr>
        </p:nvSpPr>
        <p:spPr/>
        <p:txBody>
          <a:bodyPr/>
          <a:lstStyle/>
          <a:p>
            <a:fld id="{C5971247-108F-4781-8913-319514F6F075}" type="slidenum">
              <a:rPr lang="en-US" smtClean="0"/>
              <a:t>8</a:t>
            </a:fld>
            <a:endParaRPr lang="en-US" dirty="0"/>
          </a:p>
        </p:txBody>
      </p:sp>
      <p:pic>
        <p:nvPicPr>
          <p:cNvPr id="6" name="Picture 5" descr="Graphic Design Image for the Target Life Cycle Process" title="Design Element for TLC"/>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219201"/>
            <a:ext cx="3048000" cy="1901663"/>
          </a:xfrm>
          <a:prstGeom prst="rect">
            <a:avLst/>
          </a:prstGeom>
          <a:blipFill dpi="0" rotWithShape="1">
            <a:blip r:embed="rId3">
              <a:alphaModFix amt="0"/>
            </a:blip>
            <a:srcRect/>
            <a:tile tx="0" ty="0" sx="100000" sy="100000" flip="none" algn="tl"/>
          </a:blipFill>
        </p:spPr>
      </p:pic>
      <p:pic>
        <p:nvPicPr>
          <p:cNvPr id="54274" name="Picture 2">
            <a:extLst>
              <a:ext uri="{FF2B5EF4-FFF2-40B4-BE49-F238E27FC236}">
                <a16:creationId xmlns:a16="http://schemas.microsoft.com/office/drawing/2014/main" id="{328F8F52-979D-0798-7C01-E9057AA3F4B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5" y="2833687"/>
            <a:ext cx="9144000" cy="3141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7596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pPr algn="ctr">
              <a:lnSpc>
                <a:spcPct val="90000"/>
              </a:lnSpc>
            </a:pPr>
            <a:r>
              <a:rPr lang="en-US" dirty="0">
                <a:ea typeface="Cambria" panose="02040503050406030204" pitchFamily="18" charset="0"/>
              </a:rPr>
              <a:t>TLC Initiate Phase – How do I start?</a:t>
            </a:r>
            <a:endParaRPr lang="en-US" sz="3200" dirty="0">
              <a:ea typeface="Cambria" panose="02040503050406030204" pitchFamily="18" charset="0"/>
            </a:endParaRPr>
          </a:p>
        </p:txBody>
      </p:sp>
      <p:sp>
        <p:nvSpPr>
          <p:cNvPr id="3" name="Rectangle 2"/>
          <p:cNvSpPr/>
          <p:nvPr/>
        </p:nvSpPr>
        <p:spPr>
          <a:xfrm>
            <a:off x="457200" y="2895600"/>
            <a:ext cx="5491018" cy="3551742"/>
          </a:xfrm>
          <a:prstGeom prst="rect">
            <a:avLst/>
          </a:prstGeom>
        </p:spPr>
        <p:txBody>
          <a:bodyPr wrap="square">
            <a:spAutoFit/>
          </a:bodyPr>
          <a:lstStyle/>
          <a:p>
            <a:pPr marL="342900" indent="-342900">
              <a:lnSpc>
                <a:spcPct val="90000"/>
              </a:lnSpc>
              <a:spcAft>
                <a:spcPts val="600"/>
              </a:spcAft>
              <a:buFont typeface="Wingdings" panose="05000000000000000000" pitchFamily="2" charset="2"/>
              <a:buChar char="Ø"/>
            </a:pPr>
            <a:r>
              <a:rPr lang="en-US" sz="2400" dirty="0">
                <a:latin typeface="Cambria" panose="02040503050406030204" pitchFamily="18" charset="0"/>
                <a:ea typeface="Cambria" panose="02040503050406030204" pitchFamily="18" charset="0"/>
              </a:rPr>
              <a:t>The Intake Form will ask:</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If your request is for a new system or service, changes/upgrades to an existing system, or a contract re-compete </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Your business need and how you are thinking of solving it</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Cost changes, </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Funding number &amp; source, and</a:t>
            </a:r>
          </a:p>
          <a:p>
            <a:pPr marL="742950" lvl="1" indent="-285750">
              <a:lnSpc>
                <a:spcPct val="90000"/>
              </a:lnSpc>
              <a:spcAft>
                <a:spcPts val="600"/>
              </a:spcAft>
              <a:buFont typeface="Arial" panose="020B0604020202020204" pitchFamily="34" charset="0"/>
              <a:buChar char="•"/>
            </a:pPr>
            <a:r>
              <a:rPr lang="en-US" sz="2200" dirty="0">
                <a:latin typeface="Cambria" panose="02040503050406030204" pitchFamily="18" charset="0"/>
                <a:ea typeface="Cambria" panose="02040503050406030204" pitchFamily="18" charset="0"/>
              </a:rPr>
              <a:t>Contract information</a:t>
            </a:r>
          </a:p>
        </p:txBody>
      </p:sp>
      <p:sp>
        <p:nvSpPr>
          <p:cNvPr id="6" name="TextBox 5"/>
          <p:cNvSpPr txBox="1"/>
          <p:nvPr/>
        </p:nvSpPr>
        <p:spPr>
          <a:xfrm>
            <a:off x="457200" y="1859900"/>
            <a:ext cx="8458200" cy="892552"/>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solidFill>
                  <a:prstClr val="black"/>
                </a:solidFill>
                <a:latin typeface="Cambria" panose="02040503050406030204" pitchFamily="18" charset="0"/>
                <a:ea typeface="Cambria" panose="02040503050406030204" pitchFamily="18" charset="0"/>
              </a:rPr>
              <a:t>To begin, complete the </a:t>
            </a:r>
            <a:r>
              <a:rPr lang="en-US" sz="2800" b="1" dirty="0">
                <a:solidFill>
                  <a:prstClr val="black"/>
                </a:solidFill>
                <a:latin typeface="Cambria" panose="02040503050406030204" pitchFamily="18" charset="0"/>
                <a:ea typeface="Cambria" panose="02040503050406030204" pitchFamily="18" charset="0"/>
              </a:rPr>
              <a:t>IT Intake Form                       </a:t>
            </a:r>
            <a:r>
              <a:rPr lang="en-US" sz="2400" dirty="0">
                <a:solidFill>
                  <a:prstClr val="black"/>
                </a:solidFill>
                <a:latin typeface="Cambria" panose="02040503050406030204" pitchFamily="18" charset="0"/>
                <a:ea typeface="Cambria" panose="02040503050406030204" pitchFamily="18" charset="0"/>
              </a:rPr>
              <a:t>located on the </a:t>
            </a:r>
            <a:r>
              <a:rPr lang="en-US" sz="2400" dirty="0">
                <a:solidFill>
                  <a:prstClr val="black"/>
                </a:solidFill>
                <a:latin typeface="Cambria" panose="02040503050406030204" pitchFamily="18" charset="0"/>
                <a:ea typeface="Cambria" panose="02040503050406030204" pitchFamily="18" charset="0"/>
                <a:hlinkClick r:id="rId3"/>
              </a:rPr>
              <a:t>CMS IT Governance SharePoint site</a:t>
            </a:r>
            <a:endParaRPr lang="en-US" sz="2400" dirty="0">
              <a:solidFill>
                <a:prstClr val="black"/>
              </a:solidFill>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2"/>
          </p:nvPr>
        </p:nvSpPr>
        <p:spPr/>
        <p:txBody>
          <a:bodyPr/>
          <a:lstStyle/>
          <a:p>
            <a:fld id="{C5971247-108F-4781-8913-319514F6F075}" type="slidenum">
              <a:rPr lang="en-US" smtClean="0"/>
              <a:t>9</a:t>
            </a:fld>
            <a:endParaRPr lang="en-US" dirty="0"/>
          </a:p>
        </p:txBody>
      </p:sp>
      <p:pic>
        <p:nvPicPr>
          <p:cNvPr id="9" name="Picture 8" descr="Graphic Design Image for the Target Life Cycle Process" title="Design element of the TLC"/>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93169" y="1219200"/>
            <a:ext cx="2250831" cy="1371600"/>
          </a:xfrm>
          <a:prstGeom prst="rect">
            <a:avLst/>
          </a:prstGeom>
          <a:blipFill dpi="0" rotWithShape="1">
            <a:blip r:embed="rId5">
              <a:alphaModFix amt="0"/>
            </a:blip>
            <a:srcRect/>
            <a:tile tx="0" ty="0" sx="100000" sy="100000" flip="none" algn="tl"/>
          </a:blipFill>
        </p:spPr>
      </p:pic>
      <p:pic>
        <p:nvPicPr>
          <p:cNvPr id="11" name="Picture 10" descr="Icon&#10;&#10;Description automatically generated with medium confidence">
            <a:extLst>
              <a:ext uri="{FF2B5EF4-FFF2-40B4-BE49-F238E27FC236}">
                <a16:creationId xmlns:a16="http://schemas.microsoft.com/office/drawing/2014/main" id="{5B9919E5-86DC-50F9-358F-ED9B0B5F4E6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5793" y="3561790"/>
            <a:ext cx="1722791" cy="2219361"/>
          </a:xfrm>
          <a:prstGeom prst="rect">
            <a:avLst/>
          </a:prstGeom>
        </p:spPr>
      </p:pic>
    </p:spTree>
    <p:extLst>
      <p:ext uri="{BB962C8B-B14F-4D97-AF65-F5344CB8AC3E}">
        <p14:creationId xmlns:p14="http://schemas.microsoft.com/office/powerpoint/2010/main" val="12422031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4925&quot;&gt;&lt;object type=&quot;3&quot; unique_id=&quot;16002&quot;&gt;&lt;property id=&quot;20148&quot; value=&quot;5&quot;/&gt;&lt;property id=&quot;20300&quot; value=&quot;Slide 1 - &amp;quot;CIO Information Technology  Policy Review&amp;quot;&quot;/&gt;&lt;property id=&quot;20307&quot; value=&quot;257&quot;/&gt;&lt;/object&gt;&lt;object type=&quot;3&quot; unique_id=&quot;21414&quot;&gt;&lt;property id=&quot;20148&quot; value=&quot;5&quot;/&gt;&lt;property id=&quot;20300&quot; value=&quot;Slide 6 - &amp;quot;Recommendations (Long-Term)&amp;quot;&quot;/&gt;&lt;property id=&quot;20307&quot; value=&quot;362&quot;/&gt;&lt;/object&gt;&lt;object type=&quot;3&quot; unique_id=&quot;27182&quot;&gt;&lt;property id=&quot;20148&quot; value=&quot;5&quot;/&gt;&lt;property id=&quot;20300&quot; value=&quot;Slide 2 - &amp;quot;Introduction&amp;amp;#x09;&amp;amp;#x09;&amp;quot;&quot;/&gt;&lt;property id=&quot;20307&quot; value=&quot;389&quot;/&gt;&lt;/object&gt;&lt;object type=&quot;3&quot; unique_id=&quot;27741&quot;&gt;&lt;property id=&quot;20148&quot; value=&quot;5&quot;/&gt;&lt;property id=&quot;20300&quot; value=&quot;Slide 9 - &amp;quot;References&amp;quot;&quot;/&gt;&lt;property id=&quot;20307&quot; value=&quot;393&quot;/&gt;&lt;/object&gt;&lt;object type=&quot;3&quot; unique_id=&quot;50896&quot;&gt;&lt;property id=&quot;20148&quot; value=&quot;5&quot;/&gt;&lt;property id=&quot;20300&quot; value=&quot;Slide 3 - &amp;quot;Policies, Processes, TRA, and Directives&amp;quot;&quot;/&gt;&lt;property id=&quot;20307&quot; value=&quot;464&quot;/&gt;&lt;/object&gt;&lt;object type=&quot;3&quot; unique_id=&quot;50899&quot;&gt;&lt;property id=&quot;20148&quot; value=&quot;5&quot;/&gt;&lt;property id=&quot;20300&quot; value=&quot;Slide 4 - &amp;quot;Snapshot&amp;quot;&quot;/&gt;&lt;property id=&quot;20307&quot; value=&quot;465&quot;/&gt;&lt;/object&gt;&lt;object type=&quot;3&quot; unique_id=&quot;51015&quot;&gt;&lt;property id=&quot;20148&quot; value=&quot;5&quot;/&gt;&lt;property id=&quot;20300&quot; value=&quot;Slide 5 - &amp;quot;Gaps/Inconsistencies and Recommendations&amp;quot;&quot;/&gt;&lt;property id=&quot;20307&quot; value=&quot;468&quot;/&gt;&lt;/object&gt;&lt;object type=&quot;3&quot; unique_id=&quot;51018&quot;&gt;&lt;property id=&quot;20148&quot; value=&quot;5&quot;/&gt;&lt;property id=&quot;20300&quot; value=&quot;Slide 7 - &amp;quot;Resource Recommendations&amp;quot;&quot;/&gt;&lt;property id=&quot;20307&quot; value=&quot;470&quot;/&gt;&lt;/object&gt;&lt;object type=&quot;3&quot; unique_id=&quot;51155&quot;&gt;&lt;property id=&quot;20148&quot; value=&quot;5&quot;/&gt;&lt;property id=&quot;20300&quot; value=&quot;Slide 8 - &amp;quot;Back Matter&amp;quot;&quot;/&gt;&lt;property id=&quot;20307&quot; value=&quot;475&quot;/&gt;&lt;/object&gt;&lt;object type=&quot;3&quot; unique_id=&quot;51156&quot;&gt;&lt;property id=&quot;20148&quot; value=&quot;5&quot;/&gt;&lt;property id=&quot;20300&quot; value=&quot;Slide 10 - &amp;quot;Policies (22) - Ownership&amp;quot;&quot;/&gt;&lt;property id=&quot;20307&quot; value=&quot;471&quot;/&gt;&lt;/object&gt;&lt;object type=&quot;3&quot; unique_id=&quot;51157&quot;&gt;&lt;property id=&quot;20148&quot; value=&quot;5&quot;/&gt;&lt;property id=&quot;20300&quot; value=&quot;Slide 11 - &amp;quot;CIO Directives (16) – Ownership&amp;quot;&quot;/&gt;&lt;property id=&quot;20307&quot; value=&quot;472&quot;/&gt;&lt;/object&gt;&lt;object type=&quot;3&quot; unique_id=&quot;51158&quot;&gt;&lt;property id=&quot;20148&quot; value=&quot;5&quot;/&gt;&lt;property id=&quot;20300&quot; value=&quot;Slide 12 - &amp;quot;Procedures (10) - Ownership&amp;quot;&quot;/&gt;&lt;property id=&quot;20307&quot; value=&quot;473&quot;/&gt;&lt;/object&gt;&lt;object type=&quot;3&quot; unique_id=&quot;51159&quot;&gt;&lt;property id=&quot;20148&quot; value=&quot;5&quot;/&gt;&lt;property id=&quot;20300&quot; value=&quot;Slide 13 - &amp;quot;TRA (38) – Ownership&amp;quot;&quot;/&gt;&lt;property id=&quot;20307&quot; value=&quot;474&quot;/&gt;&lt;/object&gt;&lt;/object&gt;&lt;object type=&quot;8&quot; unique_id=&quot;14929&quot;&gt;&lt;/object&gt;&lt;/object&gt;&lt;/database&gt;"/>
  <p:tag name="SECTOMILLISECCONVERTED" val="1"/>
</p:tagLst>
</file>

<file path=ppt/theme/theme1.xml><?xml version="1.0" encoding="utf-8"?>
<a:theme xmlns:a="http://schemas.openxmlformats.org/drawingml/2006/main" name="TRB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319176A8582484295D4C8F33EF0727F" ma:contentTypeVersion="1" ma:contentTypeDescription="Create a new document." ma:contentTypeScope="" ma:versionID="b708fddacf0dd660c45ac9cf4f168e54">
  <xsd:schema xmlns:xsd="http://www.w3.org/2001/XMLSchema" xmlns:xs="http://www.w3.org/2001/XMLSchema" xmlns:p="http://schemas.microsoft.com/office/2006/metadata/properties" xmlns:ns2="6eb43cd6-116b-430e-ac87-d38073d6c794" targetNamespace="http://schemas.microsoft.com/office/2006/metadata/properties" ma:root="true" ma:fieldsID="aeb03777259222b529c08321b26473c9" ns2:_="">
    <xsd:import namespace="6eb43cd6-116b-430e-ac87-d38073d6c79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b43cd6-116b-430e-ac87-d38073d6c79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86a8e296-5f29-4af2-954b-0de0d1e1f8bc" ContentTypeId="0x0101" PreviousValue="false"/>
</file>

<file path=customXml/itemProps1.xml><?xml version="1.0" encoding="utf-8"?>
<ds:datastoreItem xmlns:ds="http://schemas.openxmlformats.org/officeDocument/2006/customXml" ds:itemID="{853F6AB8-BD9B-408E-A5D0-2B711C5D6943}">
  <ds:schemaRefs>
    <ds:schemaRef ds:uri="http://purl.org/dc/terms/"/>
    <ds:schemaRef ds:uri="http://schemas.microsoft.com/office/2006/documentManagement/types"/>
    <ds:schemaRef ds:uri="http://purl.org/dc/elements/1.1/"/>
    <ds:schemaRef ds:uri="http://purl.org/dc/dcmitype/"/>
    <ds:schemaRef ds:uri="http://schemas.openxmlformats.org/package/2006/metadata/core-properties"/>
    <ds:schemaRef ds:uri="6eb43cd6-116b-430e-ac87-d38073d6c794"/>
    <ds:schemaRef ds:uri="http://www.w3.org/XML/1998/namespace"/>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0CAA7945-27A2-4B2F-8BD7-61146F75B43E}">
  <ds:schemaRefs>
    <ds:schemaRef ds:uri="http://schemas.microsoft.com/sharepoint/v3/contenttype/forms"/>
  </ds:schemaRefs>
</ds:datastoreItem>
</file>

<file path=customXml/itemProps3.xml><?xml version="1.0" encoding="utf-8"?>
<ds:datastoreItem xmlns:ds="http://schemas.openxmlformats.org/officeDocument/2006/customXml" ds:itemID="{F7DD3DAB-0DCA-44D4-8F7D-EED93A2BC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b43cd6-116b-430e-ac87-d38073d6c7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40F81A11-B573-4F75-8344-B3431B153D6F}">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TRBTemplate</Template>
  <TotalTime>47213</TotalTime>
  <Words>1704</Words>
  <Application>Microsoft Office PowerPoint</Application>
  <PresentationFormat>On-screen Show (4:3)</PresentationFormat>
  <Paragraphs>250</Paragraphs>
  <Slides>29</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6" baseType="lpstr">
      <vt:lpstr>Arial</vt:lpstr>
      <vt:lpstr>Calibri</vt:lpstr>
      <vt:lpstr>Cambria</vt:lpstr>
      <vt:lpstr>Century Gothic</vt:lpstr>
      <vt:lpstr>Wingdings</vt:lpstr>
      <vt:lpstr>TRBTemplate</vt:lpstr>
      <vt:lpstr>Worksheet</vt:lpstr>
      <vt:lpstr>CMS Target Life Cycle (TLC)</vt:lpstr>
      <vt:lpstr>Target Life Cycle – Initiate Phase</vt:lpstr>
      <vt:lpstr>TLC Overview</vt:lpstr>
      <vt:lpstr>Target Life Cycle</vt:lpstr>
      <vt:lpstr>TLC Phase Summary</vt:lpstr>
      <vt:lpstr>Initiate Phase Overview</vt:lpstr>
      <vt:lpstr>Initiate Phase</vt:lpstr>
      <vt:lpstr>TLC Initiate Phase Process Flow</vt:lpstr>
      <vt:lpstr>TLC Initiate Phase – How do I start?</vt:lpstr>
      <vt:lpstr>TLC Initiate Phase – What’s Next?</vt:lpstr>
      <vt:lpstr>Business Case</vt:lpstr>
      <vt:lpstr>Business Need</vt:lpstr>
      <vt:lpstr>Business Case</vt:lpstr>
      <vt:lpstr>Business Case – Project Description</vt:lpstr>
      <vt:lpstr>Alternatives Analysis – Pros</vt:lpstr>
      <vt:lpstr>Alternatives Analysis – Cons</vt:lpstr>
      <vt:lpstr>Business Case - Other Considerations</vt:lpstr>
      <vt:lpstr>Business Case - Other Considerations</vt:lpstr>
      <vt:lpstr>Governance Review Team</vt:lpstr>
      <vt:lpstr>CMS IT Governance Review Team</vt:lpstr>
      <vt:lpstr>GRT Members</vt:lpstr>
      <vt:lpstr>Governance Review Board</vt:lpstr>
      <vt:lpstr>Governance Review Board</vt:lpstr>
      <vt:lpstr>GRB Members</vt:lpstr>
      <vt:lpstr>GRB Decisions</vt:lpstr>
      <vt:lpstr>Acquisition Planning</vt:lpstr>
      <vt:lpstr>Acquisition Planning</vt:lpstr>
      <vt:lpstr>Summary</vt:lpstr>
      <vt:lpstr>Questions</vt:lpstr>
    </vt:vector>
  </TitlesOfParts>
  <Company>CMS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XLC Gate Review Consolidated Slide Deck</dc:title>
  <dc:creator>CELIA SHAUNESSY</dc:creator>
  <cp:lastModifiedBy>Cadwell, Jaime (CMS/OIT)</cp:lastModifiedBy>
  <cp:revision>1115</cp:revision>
  <cp:lastPrinted>2019-05-15T14:19:44Z</cp:lastPrinted>
  <dcterms:created xsi:type="dcterms:W3CDTF">2014-04-28T18:44:39Z</dcterms:created>
  <dcterms:modified xsi:type="dcterms:W3CDTF">2024-03-11T15:35:49Z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0x0101003319176A8582484295D4C8F33EF0727F</vt:lpwstr>
  </property>
  <property fmtid="{D5CDD505-2E9C-101B-9397-08002B2CF9AE}" pid="3" name="Status">
    <vt:lpwstr>Current (Published)</vt:lpwstr>
  </property>
  <property fmtid="{D5CDD505-2E9C-101B-9397-08002B2CF9AE}" pid="4" name="Document Type">
    <vt:lpwstr>Life Cycle Document or Template</vt:lpwstr>
  </property>
  <property fmtid="{D5CDD505-2E9C-101B-9397-08002B2CF9AE}" pid="5" name="_NewReviewCycle">
    <vt:lpwstr/>
  </property>
</Properties>
</file>