
<file path=[Content_Types].xml><?xml version="1.0" encoding="utf-8"?>
<Types xmlns="http://schemas.openxmlformats.org/package/2006/content-types">
  <Default Extension="png" ContentType="image/png"/>
  <Default Extension="svg" ContentType="image/svg+xml"/>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handoutMasterIdLst>
    <p:handoutMasterId r:id="rId35"/>
  </p:handoutMasterIdLst>
  <p:sldIdLst>
    <p:sldId id="526" r:id="rId5"/>
    <p:sldId id="672" r:id="rId6"/>
    <p:sldId id="636" r:id="rId7"/>
    <p:sldId id="722" r:id="rId8"/>
    <p:sldId id="726" r:id="rId9"/>
    <p:sldId id="710" r:id="rId10"/>
    <p:sldId id="725" r:id="rId11"/>
    <p:sldId id="724" r:id="rId12"/>
    <p:sldId id="728" r:id="rId13"/>
    <p:sldId id="712" r:id="rId14"/>
    <p:sldId id="711" r:id="rId15"/>
    <p:sldId id="727" r:id="rId16"/>
    <p:sldId id="714" r:id="rId17"/>
    <p:sldId id="713" r:id="rId18"/>
    <p:sldId id="716" r:id="rId19"/>
    <p:sldId id="729" r:id="rId20"/>
    <p:sldId id="717" r:id="rId21"/>
    <p:sldId id="700" r:id="rId22"/>
    <p:sldId id="701" r:id="rId23"/>
    <p:sldId id="702" r:id="rId24"/>
    <p:sldId id="683" r:id="rId25"/>
    <p:sldId id="723" r:id="rId26"/>
    <p:sldId id="718" r:id="rId27"/>
    <p:sldId id="705" r:id="rId28"/>
    <p:sldId id="719" r:id="rId29"/>
    <p:sldId id="707" r:id="rId30"/>
    <p:sldId id="720" r:id="rId31"/>
    <p:sldId id="721" r:id="rId32"/>
    <p:sldId id="584" r:id="rId33"/>
  </p:sldIdLst>
  <p:sldSz cx="9144000" cy="6858000" type="screen4x3"/>
  <p:notesSz cx="7010400" cy="92964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w Schmid" initials="MS" lastIdx="1" clrIdx="0">
    <p:extLst>
      <p:ext uri="{19B8F6BF-5375-455C-9EA6-DF929625EA0E}">
        <p15:presenceInfo xmlns:p15="http://schemas.microsoft.com/office/powerpoint/2012/main" userId="S-1-5-21-4095628063-3556742122-3606576086-140459" providerId="AD"/>
      </p:ext>
    </p:extLst>
  </p:cmAuthor>
  <p:cmAuthor id="2" name="Aaron Pleines" initials="AP" lastIdx="1" clrIdx="1">
    <p:extLst>
      <p:ext uri="{19B8F6BF-5375-455C-9EA6-DF929625EA0E}">
        <p15:presenceInfo xmlns:p15="http://schemas.microsoft.com/office/powerpoint/2012/main" userId="S-1-5-21-4095628063-3556742122-3606576086-19024" providerId="AD"/>
      </p:ext>
    </p:extLst>
  </p:cmAuthor>
  <p:cmAuthor id="3" name="Brian Jennings" initials="BTJ" lastIdx="10" clrIdx="2">
    <p:extLst>
      <p:ext uri="{19B8F6BF-5375-455C-9EA6-DF929625EA0E}">
        <p15:presenceInfo xmlns:p15="http://schemas.microsoft.com/office/powerpoint/2012/main" userId="Brian Jennings" providerId="None"/>
      </p:ext>
    </p:extLst>
  </p:cmAuthor>
  <p:cmAuthor id="4" name="JAIME CADWELL" initials="JC" lastIdx="7" clrIdx="3">
    <p:extLst>
      <p:ext uri="{19B8F6BF-5375-455C-9EA6-DF929625EA0E}">
        <p15:presenceInfo xmlns:p15="http://schemas.microsoft.com/office/powerpoint/2012/main" userId="S-1-5-21-4095628063-3556742122-3606576086-21926" providerId="AD"/>
      </p:ext>
    </p:extLst>
  </p:cmAuthor>
  <p:cmAuthor id="5" name="Matthew Schmid" initials="MS [2]" lastIdx="13" clrIdx="4">
    <p:extLst>
      <p:ext uri="{19B8F6BF-5375-455C-9EA6-DF929625EA0E}">
        <p15:presenceInfo xmlns:p15="http://schemas.microsoft.com/office/powerpoint/2012/main" userId="Matthew Schmid" providerId="None"/>
      </p:ext>
    </p:extLst>
  </p:cmAuthor>
  <p:cmAuthor id="6" name="Valerie Hartz" initials="VH" lastIdx="12" clrIdx="5">
    <p:extLst>
      <p:ext uri="{19B8F6BF-5375-455C-9EA6-DF929625EA0E}">
        <p15:presenceInfo xmlns:p15="http://schemas.microsoft.com/office/powerpoint/2012/main" userId="Valerie Hart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DBEAF1"/>
    <a:srgbClr val="CCECFF"/>
    <a:srgbClr val="FFC000"/>
    <a:srgbClr val="0F4B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0460" autoAdjust="0"/>
  </p:normalViewPr>
  <p:slideViewPr>
    <p:cSldViewPr>
      <p:cViewPr varScale="1">
        <p:scale>
          <a:sx n="101" d="100"/>
          <a:sy n="101" d="100"/>
        </p:scale>
        <p:origin x="1662" y="114"/>
      </p:cViewPr>
      <p:guideLst>
        <p:guide orient="horz" pos="2160"/>
        <p:guide pos="2880"/>
      </p:guideLst>
    </p:cSldViewPr>
  </p:slideViewPr>
  <p:outlineViewPr>
    <p:cViewPr>
      <p:scale>
        <a:sx n="33" d="100"/>
        <a:sy n="33" d="100"/>
      </p:scale>
      <p:origin x="0" y="-21108"/>
    </p:cViewPr>
  </p:outlineViewPr>
  <p:notesTextViewPr>
    <p:cViewPr>
      <p:scale>
        <a:sx n="1" d="1"/>
        <a:sy n="1" d="1"/>
      </p:scale>
      <p:origin x="0" y="0"/>
    </p:cViewPr>
  </p:notesTextViewPr>
  <p:sorterViewPr>
    <p:cViewPr>
      <p:scale>
        <a:sx n="140" d="100"/>
        <a:sy n="140" d="100"/>
      </p:scale>
      <p:origin x="0" y="3168"/>
    </p:cViewPr>
  </p:sorterViewPr>
  <p:notesViewPr>
    <p:cSldViewPr>
      <p:cViewPr>
        <p:scale>
          <a:sx n="100" d="100"/>
          <a:sy n="100" d="100"/>
        </p:scale>
        <p:origin x="1062" y="-10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5" tIns="46578" rIns="93155" bIns="46578"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55" tIns="46578" rIns="93155" bIns="46578" rtlCol="0"/>
          <a:lstStyle>
            <a:lvl1pPr algn="r">
              <a:defRPr sz="1200"/>
            </a:lvl1pPr>
          </a:lstStyle>
          <a:p>
            <a:fld id="{3F9A1B0A-1385-44B1-A715-C805C7DAF66B}" type="datetimeFigureOut">
              <a:rPr lang="en-US" smtClean="0"/>
              <a:t>06/06/2022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55" tIns="46578" rIns="93155" bIns="4657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55" tIns="46578" rIns="93155" bIns="46578" rtlCol="0" anchor="b"/>
          <a:lstStyle>
            <a:lvl1pPr algn="r">
              <a:defRPr sz="1200"/>
            </a:lvl1pPr>
          </a:lstStyle>
          <a:p>
            <a:fld id="{F260B92C-04C1-46EF-B493-7E01325DC290}" type="slidenum">
              <a:rPr lang="en-US" smtClean="0"/>
              <a:t>‹#›</a:t>
            </a:fld>
            <a:endParaRPr lang="en-US" dirty="0"/>
          </a:p>
        </p:txBody>
      </p:sp>
    </p:spTree>
    <p:extLst>
      <p:ext uri="{BB962C8B-B14F-4D97-AF65-F5344CB8AC3E}">
        <p14:creationId xmlns:p14="http://schemas.microsoft.com/office/powerpoint/2010/main" val="2584519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5" tIns="46578" rIns="93155" bIns="46578"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55" tIns="46578" rIns="93155" bIns="46578" rtlCol="0"/>
          <a:lstStyle>
            <a:lvl1pPr algn="r">
              <a:defRPr sz="1200"/>
            </a:lvl1pPr>
          </a:lstStyle>
          <a:p>
            <a:fld id="{B0F781F7-5234-4A1D-8DF8-4A12A6D2BCF5}" type="datetimeFigureOut">
              <a:rPr lang="en-US" smtClean="0"/>
              <a:t>06/06/2022</a:t>
            </a:fld>
            <a:endParaRPr lang="en-US" dirty="0"/>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55" tIns="46578" rIns="93155" bIns="46578" rtlCol="0" anchor="ctr"/>
          <a:lstStyle/>
          <a:p>
            <a:endParaRPr lang="en-US" dirty="0"/>
          </a:p>
        </p:txBody>
      </p:sp>
      <p:sp>
        <p:nvSpPr>
          <p:cNvPr id="5" name="Notes Placeholder 4"/>
          <p:cNvSpPr>
            <a:spLocks noGrp="1"/>
          </p:cNvSpPr>
          <p:nvPr>
            <p:ph type="body" sz="quarter" idx="3"/>
          </p:nvPr>
        </p:nvSpPr>
        <p:spPr>
          <a:xfrm>
            <a:off x="233047" y="4415790"/>
            <a:ext cx="6468211" cy="4183380"/>
          </a:xfrm>
          <a:prstGeom prst="rect">
            <a:avLst/>
          </a:prstGeom>
        </p:spPr>
        <p:txBody>
          <a:bodyPr vert="horz" lIns="93155" tIns="46578" rIns="93155" bIns="46578" rtlCol="0"/>
          <a:lstStyle/>
          <a:p>
            <a:pPr lvl="0"/>
            <a:r>
              <a:rPr lang="en-US" dirty="0"/>
              <a:t>This is a big concept and outside the scope of the TLC.</a:t>
            </a:r>
          </a:p>
          <a:p>
            <a:pPr lvl="0"/>
            <a:endParaRPr lang="en-US" dirty="0"/>
          </a:p>
          <a:p>
            <a:pPr lvl="0"/>
            <a:r>
              <a:rPr lang="en-US" dirty="0"/>
              <a:t>Mainly, the point needs to be made that the TLC System Profile will be housed in </a:t>
            </a:r>
            <a:r>
              <a:rPr lang="en-US" dirty="0" err="1"/>
              <a:t>EASi</a:t>
            </a:r>
            <a:r>
              <a:rPr lang="en-US" dirty="0"/>
              <a:t> and that there will be automated interfaces with other systems to pull current info in. They System Census will be the biggest beneficiary of this process, and the TLC profile will follow along with that.</a:t>
            </a:r>
          </a:p>
          <a:p>
            <a:pPr lvl="0"/>
            <a:endParaRPr lang="en-US" dirty="0"/>
          </a:p>
          <a:p>
            <a:pPr lvl="0"/>
            <a:endParaRPr lang="en-US" dirty="0"/>
          </a:p>
          <a:p>
            <a:pPr lvl="0"/>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55" tIns="46578" rIns="93155" bIns="465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55" tIns="46578" rIns="93155" bIns="46578" rtlCol="0" anchor="b"/>
          <a:lstStyle>
            <a:lvl1pPr algn="r">
              <a:defRPr sz="1200"/>
            </a:lvl1pPr>
          </a:lstStyle>
          <a:p>
            <a:fld id="{B85F00A1-C84F-4874-9081-55CD92359B60}" type="slidenum">
              <a:rPr lang="en-US" smtClean="0"/>
              <a:t>‹#›</a:t>
            </a:fld>
            <a:endParaRPr lang="en-US" dirty="0"/>
          </a:p>
        </p:txBody>
      </p:sp>
    </p:spTree>
    <p:extLst>
      <p:ext uri="{BB962C8B-B14F-4D97-AF65-F5344CB8AC3E}">
        <p14:creationId xmlns:p14="http://schemas.microsoft.com/office/powerpoint/2010/main" val="3215906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baseline="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vmlDrawing" Target="../drawings/vmlDrawing1.vml"/><Relationship Id="rId5" Type="http://schemas.openxmlformats.org/officeDocument/2006/relationships/image" Target="../media/image15.emf"/><Relationship Id="rId4" Type="http://schemas.openxmlformats.org/officeDocument/2006/relationships/oleObject" Target="../embeddings/oleObject1.bin"/></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ea typeface="ＭＳ Ｐゴシック" pitchFamily="34" charset="-128"/>
              </a:defRPr>
            </a:lvl1pPr>
            <a:lvl2pPr marL="756889" indent="-291110" eaLnBrk="0" hangingPunct="0">
              <a:defRPr>
                <a:solidFill>
                  <a:schemeClr val="tx1"/>
                </a:solidFill>
                <a:latin typeface="Arial" pitchFamily="34" charset="0"/>
                <a:ea typeface="ＭＳ Ｐゴシック" pitchFamily="34" charset="-128"/>
              </a:defRPr>
            </a:lvl2pPr>
            <a:lvl3pPr marL="1164444" indent="-232889" eaLnBrk="0" hangingPunct="0">
              <a:defRPr>
                <a:solidFill>
                  <a:schemeClr val="tx1"/>
                </a:solidFill>
                <a:latin typeface="Arial" pitchFamily="34" charset="0"/>
                <a:ea typeface="ＭＳ Ｐゴシック" pitchFamily="34" charset="-128"/>
              </a:defRPr>
            </a:lvl3pPr>
            <a:lvl4pPr marL="1630220" indent="-232889" eaLnBrk="0" hangingPunct="0">
              <a:defRPr>
                <a:solidFill>
                  <a:schemeClr val="tx1"/>
                </a:solidFill>
                <a:latin typeface="Arial" pitchFamily="34" charset="0"/>
                <a:ea typeface="ＭＳ Ｐゴシック" pitchFamily="34" charset="-128"/>
              </a:defRPr>
            </a:lvl4pPr>
            <a:lvl5pPr marL="2095997" indent="-232889" eaLnBrk="0" hangingPunct="0">
              <a:defRPr>
                <a:solidFill>
                  <a:schemeClr val="tx1"/>
                </a:solidFill>
                <a:latin typeface="Arial" pitchFamily="34" charset="0"/>
                <a:ea typeface="ＭＳ Ｐゴシック" pitchFamily="34" charset="-128"/>
              </a:defRPr>
            </a:lvl5pPr>
            <a:lvl6pPr marL="2561775"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6pPr>
            <a:lvl7pPr marL="3027551"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7pPr>
            <a:lvl8pPr marL="3493328"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8pPr>
            <a:lvl9pPr marL="3959104"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fld id="{BAE9B798-0691-44B9-B49A-5A6188DF6BF5}" type="slidenum">
              <a:rPr lang="en-US" smtClean="0"/>
              <a:pPr eaLnBrk="1" hangingPunct="1"/>
              <a:t>1</a:t>
            </a:fld>
            <a:endParaRPr lang="en-US" dirty="0"/>
          </a:p>
        </p:txBody>
      </p:sp>
    </p:spTree>
    <p:extLst>
      <p:ext uri="{BB962C8B-B14F-4D97-AF65-F5344CB8AC3E}">
        <p14:creationId xmlns:p14="http://schemas.microsoft.com/office/powerpoint/2010/main" val="59940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10</a:t>
            </a:fld>
            <a:endParaRPr lang="en-US" dirty="0"/>
          </a:p>
        </p:txBody>
      </p:sp>
    </p:spTree>
    <p:extLst>
      <p:ext uri="{BB962C8B-B14F-4D97-AF65-F5344CB8AC3E}">
        <p14:creationId xmlns:p14="http://schemas.microsoft.com/office/powerpoint/2010/main" val="18355682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700088"/>
            <a:ext cx="4645025" cy="3484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11</a:t>
            </a:fld>
            <a:endParaRPr lang="en-US" dirty="0"/>
          </a:p>
        </p:txBody>
      </p:sp>
    </p:spTree>
    <p:extLst>
      <p:ext uri="{BB962C8B-B14F-4D97-AF65-F5344CB8AC3E}">
        <p14:creationId xmlns:p14="http://schemas.microsoft.com/office/powerpoint/2010/main" val="3286616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12</a:t>
            </a:fld>
            <a:endParaRPr lang="en-US" dirty="0"/>
          </a:p>
        </p:txBody>
      </p:sp>
    </p:spTree>
    <p:extLst>
      <p:ext uri="{BB962C8B-B14F-4D97-AF65-F5344CB8AC3E}">
        <p14:creationId xmlns:p14="http://schemas.microsoft.com/office/powerpoint/2010/main" val="23500190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13</a:t>
            </a:fld>
            <a:endParaRPr lang="en-US" dirty="0"/>
          </a:p>
        </p:txBody>
      </p:sp>
    </p:spTree>
    <p:extLst>
      <p:ext uri="{BB962C8B-B14F-4D97-AF65-F5344CB8AC3E}">
        <p14:creationId xmlns:p14="http://schemas.microsoft.com/office/powerpoint/2010/main" val="10167370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14</a:t>
            </a:fld>
            <a:endParaRPr lang="en-US" dirty="0"/>
          </a:p>
        </p:txBody>
      </p:sp>
      <p:graphicFrame>
        <p:nvGraphicFramePr>
          <p:cNvPr id="5" name="Object 4" descr="List of representatives with Role and Component/Group&#10;Ashley Corbin CMMI Rep CMMS- PPG Dir.&#10;Jeff Grant Exchange BDG Chair CCIO - Dep.Dir. for Ops.&#10;John Evangelist Program Operations BDG Chair OIT - AMG Dir.&#10;Jon Booth Program Operations BDG Chair OC - WNMG Dir.&#10;Karen Shields CMCS Rep CMCS Dep.Dir.&#10;Mark Oh Fed Admin BDG Chair OIT - IUSG Dir.&#10;Ray Wedgeworth Program ntegrity BDG Chair CPI - DASG Dir.&#10;Rich Cuchna Program Operations BDG Chair CMM - PCG Dir.&#10;Steve Davidson QIO BDG Chair CCSQ - ISG Dir.&#10;&#10;&#10;&#10;&#10;&#10;&#10;&#10;" title="Component Representatives on the Governance Review Board 2019"/>
          <p:cNvGraphicFramePr>
            <a:graphicFrameLocks noChangeAspect="1"/>
          </p:cNvGraphicFramePr>
          <p:nvPr>
            <p:extLst/>
          </p:nvPr>
        </p:nvGraphicFramePr>
        <p:xfrm>
          <a:off x="351438" y="5181600"/>
          <a:ext cx="5668362" cy="2912237"/>
        </p:xfrm>
        <a:graphic>
          <a:graphicData uri="http://schemas.openxmlformats.org/presentationml/2006/ole">
            <mc:AlternateContent xmlns:mc="http://schemas.openxmlformats.org/markup-compatibility/2006">
              <mc:Choice xmlns:v="urn:schemas-microsoft-com:vml" Requires="v">
                <p:oleObj spid="_x0000_s43059" name="Worksheet" r:id="rId4" imgW="4629258" imgH="1971848" progId="Excel.Sheet.12">
                  <p:embed/>
                </p:oleObj>
              </mc:Choice>
              <mc:Fallback>
                <p:oleObj name="Worksheet" r:id="rId4" imgW="4629258" imgH="1971848" progId="Excel.Sheet.12">
                  <p:embed/>
                  <p:pic>
                    <p:nvPicPr>
                      <p:cNvPr id="5" name="Object 4" descr="List of representatives with Role and Component/Group&#10;Ashley Corbin CMMI Rep CMMS- PPG Dir.&#10;Jeff Grant Exchange BDG Chair CCIO - Dep.Dir. for Ops.&#10;John Evangelist Program Operations BDG Chair OIT - AMG Dir.&#10;Jon Booth Program Operations BDG Chair OC - WNMG Dir.&#10;Karen Shields CMCS Rep CMCS Dep.Dir.&#10;Mark Oh Fed Admin BDG Chair OIT - IUSG Dir.&#10;Ray Wedgeworth Program ntegrity BDG Chair CPI - DASG Dir.&#10;Rich Cuchna Program Operations BDG Chair CMM - PCG Dir.&#10;Steve Davidson QIO BDG Chair CCSQ - ISG Dir.&#10;&#10;&#10;&#10;&#10;&#10;&#10;&#10;" title="Component Representatives on the Governance Review Board 2019"/>
                      <p:cNvPicPr/>
                      <p:nvPr/>
                    </p:nvPicPr>
                    <p:blipFill>
                      <a:blip r:embed="rId5"/>
                      <a:stretch>
                        <a:fillRect/>
                      </a:stretch>
                    </p:blipFill>
                    <p:spPr>
                      <a:xfrm>
                        <a:off x="351438" y="5181600"/>
                        <a:ext cx="5668362" cy="2912237"/>
                      </a:xfrm>
                      <a:prstGeom prst="rect">
                        <a:avLst/>
                      </a:prstGeom>
                    </p:spPr>
                  </p:pic>
                </p:oleObj>
              </mc:Fallback>
            </mc:AlternateContent>
          </a:graphicData>
        </a:graphic>
      </p:graphicFrame>
    </p:spTree>
    <p:extLst>
      <p:ext uri="{BB962C8B-B14F-4D97-AF65-F5344CB8AC3E}">
        <p14:creationId xmlns:p14="http://schemas.microsoft.com/office/powerpoint/2010/main" val="11273449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15</a:t>
            </a:fld>
            <a:endParaRPr lang="en-US" dirty="0"/>
          </a:p>
        </p:txBody>
      </p:sp>
    </p:spTree>
    <p:extLst>
      <p:ext uri="{BB962C8B-B14F-4D97-AF65-F5344CB8AC3E}">
        <p14:creationId xmlns:p14="http://schemas.microsoft.com/office/powerpoint/2010/main" val="8956558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16</a:t>
            </a:fld>
            <a:endParaRPr lang="en-US" dirty="0"/>
          </a:p>
        </p:txBody>
      </p:sp>
    </p:spTree>
    <p:extLst>
      <p:ext uri="{BB962C8B-B14F-4D97-AF65-F5344CB8AC3E}">
        <p14:creationId xmlns:p14="http://schemas.microsoft.com/office/powerpoint/2010/main" val="1313859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illustrates the four phases of all SDLC’s. Note the Security and Authorization bar, which is continuous from project inception to end.</a:t>
            </a:r>
          </a:p>
        </p:txBody>
      </p:sp>
      <p:sp>
        <p:nvSpPr>
          <p:cNvPr id="4" name="Slide Number Placeholder 3"/>
          <p:cNvSpPr>
            <a:spLocks noGrp="1"/>
          </p:cNvSpPr>
          <p:nvPr>
            <p:ph type="sldNum" sz="quarter" idx="10"/>
          </p:nvPr>
        </p:nvSpPr>
        <p:spPr/>
        <p:txBody>
          <a:bodyPr/>
          <a:lstStyle/>
          <a:p>
            <a:fld id="{B85F00A1-C84F-4874-9081-55CD92359B60}" type="slidenum">
              <a:rPr lang="en-US" smtClean="0"/>
              <a:t>18</a:t>
            </a:fld>
            <a:endParaRPr lang="en-US" dirty="0"/>
          </a:p>
        </p:txBody>
      </p:sp>
    </p:spTree>
    <p:extLst>
      <p:ext uri="{BB962C8B-B14F-4D97-AF65-F5344CB8AC3E}">
        <p14:creationId xmlns:p14="http://schemas.microsoft.com/office/powerpoint/2010/main" val="3941795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know in the planning stages. You may have put out an RFI to contractors, to find out what expertise or software currently exists.</a:t>
            </a:r>
          </a:p>
        </p:txBody>
      </p:sp>
      <p:sp>
        <p:nvSpPr>
          <p:cNvPr id="4" name="Slide Number Placeholder 3"/>
          <p:cNvSpPr>
            <a:spLocks noGrp="1"/>
          </p:cNvSpPr>
          <p:nvPr>
            <p:ph type="sldNum" sz="quarter" idx="10"/>
          </p:nvPr>
        </p:nvSpPr>
        <p:spPr/>
        <p:txBody>
          <a:bodyPr/>
          <a:lstStyle/>
          <a:p>
            <a:fld id="{B85F00A1-C84F-4874-9081-55CD92359B60}" type="slidenum">
              <a:rPr lang="en-US" smtClean="0"/>
              <a:t>19</a:t>
            </a:fld>
            <a:endParaRPr lang="en-US" dirty="0"/>
          </a:p>
        </p:txBody>
      </p:sp>
    </p:spTree>
    <p:extLst>
      <p:ext uri="{BB962C8B-B14F-4D97-AF65-F5344CB8AC3E}">
        <p14:creationId xmlns:p14="http://schemas.microsoft.com/office/powerpoint/2010/main" val="39829783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GRT will provide information that can help develop the Business Case and Alternatives. </a:t>
            </a:r>
          </a:p>
        </p:txBody>
      </p:sp>
      <p:sp>
        <p:nvSpPr>
          <p:cNvPr id="4" name="Slide Number Placeholder 3"/>
          <p:cNvSpPr>
            <a:spLocks noGrp="1"/>
          </p:cNvSpPr>
          <p:nvPr>
            <p:ph type="sldNum" sz="quarter" idx="10"/>
          </p:nvPr>
        </p:nvSpPr>
        <p:spPr/>
        <p:txBody>
          <a:bodyPr/>
          <a:lstStyle/>
          <a:p>
            <a:fld id="{B85F00A1-C84F-4874-9081-55CD92359B60}" type="slidenum">
              <a:rPr lang="en-US" smtClean="0"/>
              <a:t>20</a:t>
            </a:fld>
            <a:endParaRPr lang="en-US" dirty="0"/>
          </a:p>
        </p:txBody>
      </p:sp>
    </p:spTree>
    <p:extLst>
      <p:ext uri="{BB962C8B-B14F-4D97-AF65-F5344CB8AC3E}">
        <p14:creationId xmlns:p14="http://schemas.microsoft.com/office/powerpoint/2010/main" val="2369756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6278" eaLnBrk="0" fontAlgn="base" hangingPunct="0">
              <a:spcBef>
                <a:spcPct val="30000"/>
              </a:spcBef>
              <a:spcAft>
                <a:spcPct val="0"/>
              </a:spcAft>
              <a:defRPr/>
            </a:pPr>
            <a:endParaRPr lang="en-US" i="0" dirty="0"/>
          </a:p>
        </p:txBody>
      </p:sp>
      <p:sp>
        <p:nvSpPr>
          <p:cNvPr id="4" name="Slide Number Placeholder 3"/>
          <p:cNvSpPr>
            <a:spLocks noGrp="1"/>
          </p:cNvSpPr>
          <p:nvPr>
            <p:ph type="sldNum" sz="quarter" idx="10"/>
          </p:nvPr>
        </p:nvSpPr>
        <p:spPr/>
        <p:txBody>
          <a:bodyPr/>
          <a:lstStyle/>
          <a:p>
            <a:pPr>
              <a:defRPr/>
            </a:pPr>
            <a:fld id="{644F49D2-3A2C-4C3A-8388-8D05AF15ED1D}" type="slidenum">
              <a:rPr lang="en-US" smtClean="0"/>
              <a:pPr>
                <a:defRPr/>
              </a:pPr>
              <a:t>2</a:t>
            </a:fld>
            <a:endParaRPr lang="en-US" dirty="0"/>
          </a:p>
        </p:txBody>
      </p:sp>
    </p:spTree>
    <p:extLst>
      <p:ext uri="{BB962C8B-B14F-4D97-AF65-F5344CB8AC3E}">
        <p14:creationId xmlns:p14="http://schemas.microsoft.com/office/powerpoint/2010/main" val="41556750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22</a:t>
            </a:fld>
            <a:endParaRPr lang="en-US" dirty="0"/>
          </a:p>
        </p:txBody>
      </p:sp>
    </p:spTree>
    <p:extLst>
      <p:ext uri="{BB962C8B-B14F-4D97-AF65-F5344CB8AC3E}">
        <p14:creationId xmlns:p14="http://schemas.microsoft.com/office/powerpoint/2010/main" val="20148410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24</a:t>
            </a:fld>
            <a:endParaRPr lang="en-US" dirty="0"/>
          </a:p>
        </p:txBody>
      </p:sp>
    </p:spTree>
    <p:extLst>
      <p:ext uri="{BB962C8B-B14F-4D97-AF65-F5344CB8AC3E}">
        <p14:creationId xmlns:p14="http://schemas.microsoft.com/office/powerpoint/2010/main" val="35275541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26</a:t>
            </a:fld>
            <a:endParaRPr lang="en-US" dirty="0"/>
          </a:p>
        </p:txBody>
      </p:sp>
    </p:spTree>
    <p:extLst>
      <p:ext uri="{BB962C8B-B14F-4D97-AF65-F5344CB8AC3E}">
        <p14:creationId xmlns:p14="http://schemas.microsoft.com/office/powerpoint/2010/main" val="17681099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28</a:t>
            </a:fld>
            <a:endParaRPr lang="en-US" dirty="0"/>
          </a:p>
        </p:txBody>
      </p:sp>
    </p:spTree>
    <p:extLst>
      <p:ext uri="{BB962C8B-B14F-4D97-AF65-F5344CB8AC3E}">
        <p14:creationId xmlns:p14="http://schemas.microsoft.com/office/powerpoint/2010/main" val="38705490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9193" eaLnBrk="0" fontAlgn="base" hangingPunct="0">
              <a:spcBef>
                <a:spcPct val="30000"/>
              </a:spcBef>
              <a:spcAft>
                <a:spcPct val="0"/>
              </a:spcAft>
              <a:defRPr/>
            </a:pPr>
            <a:endParaRPr lang="en-US" i="0" dirty="0"/>
          </a:p>
        </p:txBody>
      </p:sp>
      <p:sp>
        <p:nvSpPr>
          <p:cNvPr id="4" name="Slide Number Placeholder 3"/>
          <p:cNvSpPr>
            <a:spLocks noGrp="1"/>
          </p:cNvSpPr>
          <p:nvPr>
            <p:ph type="sldNum" sz="quarter" idx="10"/>
          </p:nvPr>
        </p:nvSpPr>
        <p:spPr/>
        <p:txBody>
          <a:bodyPr/>
          <a:lstStyle/>
          <a:p>
            <a:pPr>
              <a:defRPr/>
            </a:pPr>
            <a:fld id="{644F49D2-3A2C-4C3A-8388-8D05AF15ED1D}" type="slidenum">
              <a:rPr lang="en-US" smtClean="0"/>
              <a:pPr>
                <a:defRPr/>
              </a:pPr>
              <a:t>29</a:t>
            </a:fld>
            <a:endParaRPr lang="en-US" dirty="0"/>
          </a:p>
        </p:txBody>
      </p:sp>
    </p:spTree>
    <p:extLst>
      <p:ext uri="{BB962C8B-B14F-4D97-AF65-F5344CB8AC3E}">
        <p14:creationId xmlns:p14="http://schemas.microsoft.com/office/powerpoint/2010/main" val="452201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3</a:t>
            </a:fld>
            <a:endParaRPr lang="en-US" dirty="0"/>
          </a:p>
        </p:txBody>
      </p:sp>
    </p:spTree>
    <p:extLst>
      <p:ext uri="{BB962C8B-B14F-4D97-AF65-F5344CB8AC3E}">
        <p14:creationId xmlns:p14="http://schemas.microsoft.com/office/powerpoint/2010/main" val="1836518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6278" eaLnBrk="0" fontAlgn="base" hangingPunct="0">
              <a:spcBef>
                <a:spcPct val="30000"/>
              </a:spcBef>
              <a:spcAft>
                <a:spcPct val="0"/>
              </a:spcAft>
              <a:defRPr/>
            </a:pPr>
            <a:r>
              <a:rPr lang="en-US" i="0" dirty="0"/>
              <a:t>We want to leverage the Systems Development Lifecycle and Project Management methodologies that you are already using, not impose new ones.</a:t>
            </a:r>
          </a:p>
        </p:txBody>
      </p:sp>
      <p:sp>
        <p:nvSpPr>
          <p:cNvPr id="4" name="Slide Number Placeholder 3"/>
          <p:cNvSpPr>
            <a:spLocks noGrp="1"/>
          </p:cNvSpPr>
          <p:nvPr>
            <p:ph type="sldNum" sz="quarter" idx="10"/>
          </p:nvPr>
        </p:nvSpPr>
        <p:spPr/>
        <p:txBody>
          <a:bodyPr/>
          <a:lstStyle/>
          <a:p>
            <a:pPr>
              <a:defRPr/>
            </a:pPr>
            <a:fld id="{644F49D2-3A2C-4C3A-8388-8D05AF15ED1D}" type="slidenum">
              <a:rPr lang="en-US" smtClean="0"/>
              <a:pPr>
                <a:defRPr/>
              </a:pPr>
              <a:t>4</a:t>
            </a:fld>
            <a:endParaRPr lang="en-US" dirty="0"/>
          </a:p>
        </p:txBody>
      </p:sp>
    </p:spTree>
    <p:extLst>
      <p:ext uri="{BB962C8B-B14F-4D97-AF65-F5344CB8AC3E}">
        <p14:creationId xmlns:p14="http://schemas.microsoft.com/office/powerpoint/2010/main" val="332385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6278" eaLnBrk="0" fontAlgn="base" hangingPunct="0">
              <a:spcBef>
                <a:spcPct val="30000"/>
              </a:spcBef>
              <a:spcAft>
                <a:spcPct val="0"/>
              </a:spcAft>
              <a:defRPr/>
            </a:pPr>
            <a:r>
              <a:rPr lang="en-US" i="0" dirty="0"/>
              <a:t>We want to leverage the Systems Development Lifecycle and Project Management methodologies that you are already using, not impose new ones.</a:t>
            </a:r>
          </a:p>
        </p:txBody>
      </p:sp>
      <p:sp>
        <p:nvSpPr>
          <p:cNvPr id="4" name="Slide Number Placeholder 3"/>
          <p:cNvSpPr>
            <a:spLocks noGrp="1"/>
          </p:cNvSpPr>
          <p:nvPr>
            <p:ph type="sldNum" sz="quarter" idx="10"/>
          </p:nvPr>
        </p:nvSpPr>
        <p:spPr/>
        <p:txBody>
          <a:bodyPr/>
          <a:lstStyle/>
          <a:p>
            <a:pPr>
              <a:defRPr/>
            </a:pPr>
            <a:fld id="{644F49D2-3A2C-4C3A-8388-8D05AF15ED1D}" type="slidenum">
              <a:rPr lang="en-US" smtClean="0"/>
              <a:pPr>
                <a:defRPr/>
              </a:pPr>
              <a:t>5</a:t>
            </a:fld>
            <a:endParaRPr lang="en-US" dirty="0"/>
          </a:p>
        </p:txBody>
      </p:sp>
    </p:spTree>
    <p:extLst>
      <p:ext uri="{BB962C8B-B14F-4D97-AF65-F5344CB8AC3E}">
        <p14:creationId xmlns:p14="http://schemas.microsoft.com/office/powerpoint/2010/main" val="3142774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6</a:t>
            </a:fld>
            <a:endParaRPr lang="en-US" dirty="0"/>
          </a:p>
        </p:txBody>
      </p:sp>
    </p:spTree>
    <p:extLst>
      <p:ext uri="{BB962C8B-B14F-4D97-AF65-F5344CB8AC3E}">
        <p14:creationId xmlns:p14="http://schemas.microsoft.com/office/powerpoint/2010/main" val="1493248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7</a:t>
            </a:fld>
            <a:endParaRPr lang="en-US" dirty="0"/>
          </a:p>
        </p:txBody>
      </p:sp>
    </p:spTree>
    <p:extLst>
      <p:ext uri="{BB962C8B-B14F-4D97-AF65-F5344CB8AC3E}">
        <p14:creationId xmlns:p14="http://schemas.microsoft.com/office/powerpoint/2010/main" val="801169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8</a:t>
            </a:fld>
            <a:endParaRPr lang="en-US" dirty="0"/>
          </a:p>
        </p:txBody>
      </p:sp>
    </p:spTree>
    <p:extLst>
      <p:ext uri="{BB962C8B-B14F-4D97-AF65-F5344CB8AC3E}">
        <p14:creationId xmlns:p14="http://schemas.microsoft.com/office/powerpoint/2010/main" val="3310525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9</a:t>
            </a:fld>
            <a:endParaRPr lang="en-US" dirty="0"/>
          </a:p>
        </p:txBody>
      </p:sp>
    </p:spTree>
    <p:extLst>
      <p:ext uri="{BB962C8B-B14F-4D97-AF65-F5344CB8AC3E}">
        <p14:creationId xmlns:p14="http://schemas.microsoft.com/office/powerpoint/2010/main" val="1237268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a:solidFill>
            <a:srgbClr val="002060"/>
          </a:solidFill>
          <a:effectLst>
            <a:outerShdw dist="76200" dir="5400000" algn="t" rotWithShape="0">
              <a:srgbClr val="FFC000"/>
            </a:outerShdw>
          </a:effectLst>
        </p:spPr>
        <p:txBody>
          <a:bodyPr/>
          <a:lstStyle>
            <a:lvl1pPr>
              <a:defRPr b="1"/>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EE7FAE-0B8A-4C84-8721-A183D659CE71}" type="datetime1">
              <a:rPr lang="en-US" smtClean="0"/>
              <a:t>06/06/2022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4211035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A62147-3CB7-4DC6-9DF7-5937DCF3E74D}" type="datetime1">
              <a:rPr lang="en-US" smtClean="0"/>
              <a:t>06/06/2022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279968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393548-6BFD-40F4-BFAB-61A37E8358FB}" type="datetime1">
              <a:rPr lang="en-US" smtClean="0"/>
              <a:t>06/06/2022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2927440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2060"/>
          </a:solidFill>
        </p:spPr>
        <p:txBody>
          <a:bodyPr/>
          <a:lstStyle>
            <a:lvl1pPr algn="l">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CE63175-5294-4EDE-BE47-55F092E70140}" type="datetime1">
              <a:rPr lang="en-US" smtClean="0"/>
              <a:t>06/06/2022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2336911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atin typeface="Cambria" panose="02040503050406030204" pitchFamily="18" charset="0"/>
              </a:defRPr>
            </a:lvl1pPr>
          </a:lstStyle>
          <a:p>
            <a:fld id="{9BCC217F-E76D-4CBF-AD12-D61E1A1A2272}" type="datetime1">
              <a:rPr lang="en-US" smtClean="0"/>
              <a:t>06/06/2022</a:t>
            </a:fld>
            <a:endParaRPr lang="en-US" dirty="0"/>
          </a:p>
        </p:txBody>
      </p:sp>
      <p:sp>
        <p:nvSpPr>
          <p:cNvPr id="5" name="Footer Placeholder 4"/>
          <p:cNvSpPr>
            <a:spLocks noGrp="1"/>
          </p:cNvSpPr>
          <p:nvPr>
            <p:ph type="ftr" sz="quarter" idx="11"/>
          </p:nvPr>
        </p:nvSpPr>
        <p:spPr/>
        <p:txBody>
          <a:bodyPr/>
          <a:lstStyle>
            <a:lvl1pPr>
              <a:defRPr>
                <a:latin typeface="Cambria" panose="020405030504060302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Cambria" panose="02040503050406030204" pitchFamily="18" charset="0"/>
              </a:defRPr>
            </a:lvl1pPr>
          </a:lstStyle>
          <a:p>
            <a:fld id="{C5971247-108F-4781-8913-319514F6F075}" type="slidenum">
              <a:rPr lang="en-US" smtClean="0"/>
              <a:pPr/>
              <a:t>‹#›</a:t>
            </a:fld>
            <a:endParaRPr lang="en-US" dirty="0"/>
          </a:p>
        </p:txBody>
      </p:sp>
    </p:spTree>
    <p:extLst>
      <p:ext uri="{BB962C8B-B14F-4D97-AF65-F5344CB8AC3E}">
        <p14:creationId xmlns:p14="http://schemas.microsoft.com/office/powerpoint/2010/main" val="3849361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latin typeface="Cambria" panose="02040503050406030204" pitchFamily="18" charset="0"/>
              </a:defRPr>
            </a:lvl1pPr>
          </a:lstStyle>
          <a:p>
            <a:fld id="{468D2698-2593-421B-B2CD-8D961A705028}" type="datetime1">
              <a:rPr lang="en-US" smtClean="0"/>
              <a:t>06/06/2022</a:t>
            </a:fld>
            <a:endParaRPr lang="en-US" dirty="0"/>
          </a:p>
        </p:txBody>
      </p:sp>
      <p:sp>
        <p:nvSpPr>
          <p:cNvPr id="6" name="Footer Placeholder 5"/>
          <p:cNvSpPr>
            <a:spLocks noGrp="1"/>
          </p:cNvSpPr>
          <p:nvPr>
            <p:ph type="ftr" sz="quarter" idx="11"/>
          </p:nvPr>
        </p:nvSpPr>
        <p:spPr/>
        <p:txBody>
          <a:bodyPr/>
          <a:lstStyle>
            <a:lvl1pPr>
              <a:defRPr>
                <a:latin typeface="Cambria" panose="02040503050406030204" pitchFamily="18"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Cambria" panose="02040503050406030204" pitchFamily="18" charset="0"/>
              </a:defRPr>
            </a:lvl1pPr>
          </a:lstStyle>
          <a:p>
            <a:fld id="{C5971247-108F-4781-8913-319514F6F075}" type="slidenum">
              <a:rPr lang="en-US" smtClean="0"/>
              <a:pPr/>
              <a:t>‹#›</a:t>
            </a:fld>
            <a:endParaRPr lang="en-US" dirty="0"/>
          </a:p>
        </p:txBody>
      </p:sp>
    </p:spTree>
    <p:extLst>
      <p:ext uri="{BB962C8B-B14F-4D97-AF65-F5344CB8AC3E}">
        <p14:creationId xmlns:p14="http://schemas.microsoft.com/office/powerpoint/2010/main" val="275148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085A5A-13CF-435D-8646-918AD66B665D}" type="datetime1">
              <a:rPr lang="en-US" smtClean="0"/>
              <a:t>06/06/2022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1885311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9378AE-7CC1-4828-A9D2-0AE603428316}" type="datetime1">
              <a:rPr lang="en-US" smtClean="0"/>
              <a:t>06/06/2022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315046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8F37AD-35CC-4905-B4AB-09280D6AFFA2}" type="datetime1">
              <a:rPr lang="en-US" smtClean="0"/>
              <a:t>06/06/2022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480399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D3F5E2-8C5E-4A3E-B844-A2C58308B628}" type="datetime1">
              <a:rPr lang="en-US" smtClean="0"/>
              <a:t>06/06/2022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1101421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F84C55-5DEE-415F-9017-23E158515890}" type="datetime1">
              <a:rPr lang="en-US" smtClean="0"/>
              <a:t>06/06/2022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1714591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1143000"/>
          </a:xfrm>
          <a:prstGeom prst="rect">
            <a:avLst/>
          </a:prstGeom>
          <a:solidFill>
            <a:srgbClr val="0F4B9A"/>
          </a:solidFill>
          <a:effectLst>
            <a:outerShdw dist="76200" dir="5400000" algn="t" rotWithShape="0">
              <a:srgbClr val="FFC000"/>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10E601-4D5A-4AEF-8328-D9F413D1AFCF}" type="datetime1">
              <a:rPr lang="en-US" smtClean="0"/>
              <a:t>06/06/2022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971247-108F-4781-8913-319514F6F075}" type="slidenum">
              <a:rPr lang="en-US" smtClean="0"/>
              <a:t>‹#›</a:t>
            </a:fld>
            <a:endParaRPr lang="en-US" dirty="0"/>
          </a:p>
        </p:txBody>
      </p:sp>
      <p:sp>
        <p:nvSpPr>
          <p:cNvPr id="7" name="TextBox 6"/>
          <p:cNvSpPr txBox="1"/>
          <p:nvPr userDrawn="1"/>
        </p:nvSpPr>
        <p:spPr>
          <a:xfrm rot="1210970">
            <a:off x="1549789" y="2502776"/>
            <a:ext cx="6586573" cy="2646878"/>
          </a:xfrm>
          <a:prstGeom prst="rect">
            <a:avLst/>
          </a:prstGeom>
          <a:noFill/>
        </p:spPr>
        <p:txBody>
          <a:bodyPr wrap="square" rtlCol="0">
            <a:spAutoFit/>
          </a:bodyPr>
          <a:lstStyle/>
          <a:p>
            <a:r>
              <a:rPr lang="en-US" sz="16600" dirty="0">
                <a:gradFill flip="none" rotWithShape="1">
                  <a:gsLst>
                    <a:gs pos="0">
                      <a:schemeClr val="accent1">
                        <a:lumMod val="56000"/>
                        <a:lumOff val="44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rPr>
              <a:t>DRAFT</a:t>
            </a:r>
          </a:p>
        </p:txBody>
      </p:sp>
    </p:spTree>
    <p:extLst>
      <p:ext uri="{BB962C8B-B14F-4D97-AF65-F5344CB8AC3E}">
        <p14:creationId xmlns:p14="http://schemas.microsoft.com/office/powerpoint/2010/main" val="1382783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3600" b="0" i="0" u="none" kern="1200">
          <a:solidFill>
            <a:schemeClr val="bg1"/>
          </a:solidFill>
          <a:latin typeface="Cambria" panose="02040503050406030204"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IT_Governance@cms.hhs.gov" TargetMode="External"/><Relationship Id="rId7" Type="http://schemas.openxmlformats.org/officeDocument/2006/relationships/hyperlink" Target="mailto:NavigatorInquiries@cms.hhs.gov"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mailto:EnterpriseArchitecture@cms.hhs.gov" TargetMode="External"/><Relationship Id="rId5" Type="http://schemas.openxmlformats.org/officeDocument/2006/relationships/hyperlink" Target="https://www.cms.gov/TLC" TargetMode="External"/><Relationship Id="rId4" Type="http://schemas.openxmlformats.org/officeDocument/2006/relationships/hyperlink" Target="mailto:CMS-TRB@cms.hhs.gov"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s://www.cms.gov/TLC" TargetMode="External"/><Relationship Id="rId5" Type="http://schemas.openxmlformats.org/officeDocument/2006/relationships/hyperlink" Target="mailto:ITunderscoreGovernance@cmsdothhsdotgov" TargetMode="External"/><Relationship Id="rId4" Type="http://schemas.openxmlformats.org/officeDocument/2006/relationships/hyperlink" Target="mailto:IT_Governance@cms.hhs.go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0.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6.sv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 M S Logo - This is a graphic of the C M S logo for the Office of Information Services."/>
          <p:cNvPicPr>
            <a:picLocks noChangeAspect="1"/>
          </p:cNvPicPr>
          <p:nvPr/>
        </p:nvPicPr>
        <p:blipFill rotWithShape="1">
          <a:blip r:embed="rId3" cstate="print">
            <a:extLst>
              <a:ext uri="{28A0092B-C50C-407E-A947-70E740481C1C}">
                <a14:useLocalDpi xmlns:a14="http://schemas.microsoft.com/office/drawing/2010/main" val="0"/>
              </a:ext>
            </a:extLst>
          </a:blip>
          <a:srcRect b="10737"/>
          <a:stretch/>
        </p:blipFill>
        <p:spPr>
          <a:xfrm>
            <a:off x="152399" y="228600"/>
            <a:ext cx="1884337" cy="680190"/>
          </a:xfrm>
          <a:prstGeom prst="rect">
            <a:avLst/>
          </a:prstGeom>
        </p:spPr>
      </p:pic>
      <p:pic>
        <p:nvPicPr>
          <p:cNvPr id="5" name="Picture 2" descr="Design Element for T L C - Graphic Design Image for the Target Life Cycle Proces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35610" y="3066231"/>
            <a:ext cx="3908390" cy="2438465"/>
          </a:xfrm>
          <a:prstGeom prst="rect">
            <a:avLst/>
          </a:prstGeom>
          <a:blipFill dpi="0" rotWithShape="1">
            <a:blip r:embed="rId5">
              <a:alphaModFix amt="0"/>
            </a:blip>
            <a:srcRect/>
            <a:tile tx="0" ty="0" sx="100000" sy="100000" flip="none" algn="tl"/>
          </a:blipFill>
        </p:spPr>
      </p:pic>
      <p:sp>
        <p:nvSpPr>
          <p:cNvPr id="12" name="Content Placeholder 4"/>
          <p:cNvSpPr>
            <a:spLocks noChangeArrowheads="1"/>
          </p:cNvSpPr>
          <p:nvPr/>
        </p:nvSpPr>
        <p:spPr bwMode="auto">
          <a:xfrm>
            <a:off x="914401" y="6277188"/>
            <a:ext cx="7086598" cy="4154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a:ln>
                  <a:noFill/>
                </a:ln>
                <a:effectLst/>
                <a:latin typeface="Cambria" panose="02040503050406030204" pitchFamily="18" charset="0"/>
                <a:ea typeface="Calibri" pitchFamily="34" charset="0"/>
                <a:cs typeface="Times New Roman" pitchFamily="18" charset="0"/>
              </a:rPr>
              <a:t> </a:t>
            </a:r>
            <a:r>
              <a:rPr kumimoji="0" lang="en-US" sz="700" b="1" i="1" u="none" strike="noStrike" cap="none" normalizeH="0" baseline="0" dirty="0">
                <a:ln>
                  <a:noFill/>
                </a:ln>
                <a:effectLst/>
                <a:latin typeface="Cambria" panose="02040503050406030204" pitchFamily="18" charset="0"/>
                <a:ea typeface="Calibri" pitchFamily="34" charset="0"/>
                <a:cs typeface="Courier New" pitchFamily="49" charset="0"/>
              </a:rPr>
              <a:t>INFORMATION NOT RELEASABLE TO THE PUBLIC UNLESS AUTHORIZED BY LAW:  </a:t>
            </a:r>
            <a:r>
              <a:rPr kumimoji="0" lang="en-US" sz="700" b="0" i="1" u="none" strike="noStrike" cap="none" normalizeH="0" baseline="0" dirty="0">
                <a:ln>
                  <a:noFill/>
                </a:ln>
                <a:effectLst/>
                <a:latin typeface="Cambria" panose="02040503050406030204" pitchFamily="18" charset="0"/>
                <a:ea typeface="Calibri" pitchFamily="34" charset="0"/>
                <a:cs typeface="Courier New" pitchFamily="49" charset="0"/>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kumimoji="0" lang="en-US" sz="700" b="0" i="0" u="none" strike="noStrike" cap="none" normalizeH="0" baseline="0" dirty="0">
              <a:ln>
                <a:noFill/>
              </a:ln>
              <a:effectLst/>
              <a:latin typeface="Cambria" panose="02040503050406030204" pitchFamily="18" charset="0"/>
            </a:endParaRPr>
          </a:p>
        </p:txBody>
      </p:sp>
      <p:sp>
        <p:nvSpPr>
          <p:cNvPr id="4" name="Title 3"/>
          <p:cNvSpPr>
            <a:spLocks noGrp="1"/>
          </p:cNvSpPr>
          <p:nvPr>
            <p:ph type="ctrTitle"/>
          </p:nvPr>
        </p:nvSpPr>
        <p:spPr>
          <a:xfrm>
            <a:off x="0" y="1577975"/>
            <a:ext cx="9144000" cy="1470025"/>
          </a:xfrm>
        </p:spPr>
        <p:txBody>
          <a:bodyPr/>
          <a:lstStyle/>
          <a:p>
            <a:r>
              <a:rPr lang="en-US" b="0" dirty="0"/>
              <a:t>CMS IT Governance Process:</a:t>
            </a:r>
            <a:br>
              <a:rPr lang="en-US" b="0" dirty="0"/>
            </a:br>
            <a:r>
              <a:rPr lang="en-US" b="0" dirty="0"/>
              <a:t>Intro to the Target Lifecycle</a:t>
            </a:r>
          </a:p>
        </p:txBody>
      </p:sp>
      <p:sp>
        <p:nvSpPr>
          <p:cNvPr id="2" name="Slide Number Placeholder 5"/>
          <p:cNvSpPr>
            <a:spLocks noGrp="1"/>
          </p:cNvSpPr>
          <p:nvPr>
            <p:ph type="sldNum" sz="quarter" idx="12"/>
          </p:nvPr>
        </p:nvSpPr>
        <p:spPr/>
        <p:txBody>
          <a:bodyPr/>
          <a:lstStyle/>
          <a:p>
            <a:fld id="{C5971247-108F-4781-8913-319514F6F075}" type="slidenum">
              <a:rPr lang="en-US" smtClean="0"/>
              <a:pPr/>
              <a:t>1</a:t>
            </a:fld>
            <a:endParaRPr lang="en-US" dirty="0"/>
          </a:p>
        </p:txBody>
      </p:sp>
    </p:spTree>
    <p:extLst>
      <p:ext uri="{BB962C8B-B14F-4D97-AF65-F5344CB8AC3E}">
        <p14:creationId xmlns:p14="http://schemas.microsoft.com/office/powerpoint/2010/main" val="256022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GRT Purpose &amp; Goals</a:t>
            </a:r>
            <a:endParaRPr lang="en-US" dirty="0"/>
          </a:p>
        </p:txBody>
      </p:sp>
      <p:grpSp>
        <p:nvGrpSpPr>
          <p:cNvPr id="3" name="Group 2" descr="Icon representing a magnifying lens focusing on the governance review team."/>
          <p:cNvGrpSpPr/>
          <p:nvPr/>
        </p:nvGrpSpPr>
        <p:grpSpPr>
          <a:xfrm>
            <a:off x="7315201" y="1219200"/>
            <a:ext cx="1828800" cy="1295400"/>
            <a:chOff x="7315201" y="1219200"/>
            <a:chExt cx="1828800" cy="1295400"/>
          </a:xfrm>
        </p:grpSpPr>
        <p:sp>
          <p:nvSpPr>
            <p:cNvPr id="9"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4" name="Graphic 3"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8600" y="1321697"/>
              <a:ext cx="685800" cy="685800"/>
            </a:xfrm>
            <a:prstGeom prst="rect">
              <a:avLst/>
            </a:prstGeom>
          </p:spPr>
        </p:pic>
        <p:sp>
          <p:nvSpPr>
            <p:cNvPr id="15"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grpSp>
      <p:sp>
        <p:nvSpPr>
          <p:cNvPr id="6" name="Content Placeholder 3"/>
          <p:cNvSpPr txBox="1">
            <a:spLocks noChangeArrowheads="1"/>
          </p:cNvSpPr>
          <p:nvPr/>
        </p:nvSpPr>
        <p:spPr>
          <a:xfrm>
            <a:off x="619538" y="2456114"/>
            <a:ext cx="7904922" cy="24462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buFont typeface="Wingdings" panose="05000000000000000000" pitchFamily="2" charset="2"/>
              <a:buChar char="Ø"/>
            </a:pPr>
            <a:r>
              <a:rPr lang="en-US" sz="2400" dirty="0">
                <a:ea typeface="ＭＳ Ｐゴシック" pitchFamily="34" charset="-128"/>
              </a:rPr>
              <a:t>Advises Project Teams:</a:t>
            </a:r>
          </a:p>
          <a:p>
            <a:pPr lvl="1">
              <a:lnSpc>
                <a:spcPct val="90000"/>
              </a:lnSpc>
              <a:buFont typeface="Arial" panose="020B0604020202020204" pitchFamily="34" charset="0"/>
              <a:buChar char="•"/>
            </a:pPr>
            <a:r>
              <a:rPr lang="en-US" sz="2400" dirty="0">
                <a:ea typeface="ＭＳ Ｐゴシック" pitchFamily="34" charset="-128"/>
              </a:rPr>
              <a:t>How to proceed through the IT Governance process</a:t>
            </a:r>
          </a:p>
          <a:p>
            <a:pPr lvl="1">
              <a:lnSpc>
                <a:spcPct val="90000"/>
              </a:lnSpc>
              <a:buFont typeface="Arial" panose="020B0604020202020204" pitchFamily="34" charset="0"/>
              <a:buChar char="•"/>
            </a:pPr>
            <a:r>
              <a:rPr lang="en-US" sz="2400" dirty="0">
                <a:ea typeface="ＭＳ Ｐゴシック" pitchFamily="34" charset="-128"/>
              </a:rPr>
              <a:t>What resources are available to help</a:t>
            </a:r>
          </a:p>
          <a:p>
            <a:pPr lvl="1">
              <a:lnSpc>
                <a:spcPct val="90000"/>
              </a:lnSpc>
              <a:buFont typeface="Arial" panose="020B0604020202020204" pitchFamily="34" charset="0"/>
              <a:buChar char="•"/>
            </a:pPr>
            <a:r>
              <a:rPr lang="en-US" sz="2400" dirty="0">
                <a:ea typeface="ＭＳ Ｐゴシック" pitchFamily="34" charset="-128"/>
              </a:rPr>
              <a:t>How to properly develop and document their Business Case and Alternatives Analysis</a:t>
            </a:r>
          </a:p>
          <a:p>
            <a:pPr lvl="1">
              <a:lnSpc>
                <a:spcPct val="90000"/>
              </a:lnSpc>
              <a:buFont typeface="Arial" panose="020B0604020202020204" pitchFamily="34" charset="0"/>
              <a:buChar char="•"/>
            </a:pPr>
            <a:r>
              <a:rPr lang="en-US" sz="2400" dirty="0">
                <a:ea typeface="ＭＳ Ｐゴシック" pitchFamily="34" charset="-128"/>
              </a:rPr>
              <a:t>How to adhere to required governance oversight</a:t>
            </a:r>
            <a:endParaRPr lang="en-US" sz="2000" dirty="0">
              <a:ea typeface="ＭＳ Ｐゴシック" pitchFamily="34" charset="-128"/>
            </a:endParaRPr>
          </a:p>
        </p:txBody>
      </p:sp>
      <p:sp>
        <p:nvSpPr>
          <p:cNvPr id="10" name="Content Placeholder 4">
            <a:extLst>
              <a:ext uri="{FF2B5EF4-FFF2-40B4-BE49-F238E27FC236}">
                <a16:creationId xmlns:a16="http://schemas.microsoft.com/office/drawing/2014/main" id="{C508182F-7B91-47DF-925D-718004D689FE}"/>
              </a:ext>
            </a:extLst>
          </p:cNvPr>
          <p:cNvSpPr/>
          <p:nvPr/>
        </p:nvSpPr>
        <p:spPr>
          <a:xfrm rot="5400000">
            <a:off x="4029124" y="2557727"/>
            <a:ext cx="1085750" cy="6981715"/>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000" dirty="0">
                <a:solidFill>
                  <a:schemeClr val="tx1"/>
                </a:solidFill>
                <a:latin typeface="Cambria" panose="02040503050406030204" pitchFamily="18" charset="0"/>
                <a:ea typeface="Cambria" panose="02040503050406030204" pitchFamily="18" charset="0"/>
              </a:rPr>
              <a:t>The Project Team is responsible for documenting the proposed solutions in their Business Case, for presentation to the Governance Review Board (GRB)</a:t>
            </a:r>
          </a:p>
        </p:txBody>
      </p:sp>
      <p:sp>
        <p:nvSpPr>
          <p:cNvPr id="4" name="Slide Number Placeholder 5"/>
          <p:cNvSpPr>
            <a:spLocks noGrp="1"/>
          </p:cNvSpPr>
          <p:nvPr>
            <p:ph type="sldNum" sz="quarter" idx="12"/>
          </p:nvPr>
        </p:nvSpPr>
        <p:spPr/>
        <p:txBody>
          <a:bodyPr/>
          <a:lstStyle/>
          <a:p>
            <a:fld id="{C5971247-108F-4781-8913-319514F6F075}" type="slidenum">
              <a:rPr lang="en-US" smtClean="0"/>
              <a:t>10</a:t>
            </a:fld>
            <a:endParaRPr lang="en-US" dirty="0"/>
          </a:p>
        </p:txBody>
      </p:sp>
      <p:sp>
        <p:nvSpPr>
          <p:cNvPr id="5" name="Rectangle 4"/>
          <p:cNvSpPr/>
          <p:nvPr/>
        </p:nvSpPr>
        <p:spPr>
          <a:xfrm>
            <a:off x="619538" y="1543882"/>
            <a:ext cx="5802486" cy="584775"/>
          </a:xfrm>
          <a:prstGeom prst="rect">
            <a:avLst/>
          </a:prstGeom>
        </p:spPr>
        <p:txBody>
          <a:bodyPr wrap="none">
            <a:spAutoFit/>
          </a:bodyPr>
          <a:lstStyle/>
          <a:p>
            <a:r>
              <a:rPr lang="en-US" sz="3200" b="1" dirty="0">
                <a:latin typeface="Cambria" panose="02040503050406030204" pitchFamily="18" charset="0"/>
                <a:ea typeface="Cambria" panose="02040503050406030204" pitchFamily="18" charset="0"/>
              </a:rPr>
              <a:t>The Governance Review Team</a:t>
            </a:r>
          </a:p>
        </p:txBody>
      </p:sp>
    </p:spTree>
    <p:extLst>
      <p:ext uri="{BB962C8B-B14F-4D97-AF65-F5344CB8AC3E}">
        <p14:creationId xmlns:p14="http://schemas.microsoft.com/office/powerpoint/2010/main" val="1211312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Governance Review Team (GRT)</a:t>
            </a:r>
            <a:endParaRPr lang="en-US" dirty="0"/>
          </a:p>
        </p:txBody>
      </p:sp>
      <p:sp>
        <p:nvSpPr>
          <p:cNvPr id="4" name="Slide Number Placeholder 5"/>
          <p:cNvSpPr>
            <a:spLocks noGrp="1"/>
          </p:cNvSpPr>
          <p:nvPr>
            <p:ph type="sldNum" sz="quarter" idx="12"/>
          </p:nvPr>
        </p:nvSpPr>
        <p:spPr/>
        <p:txBody>
          <a:bodyPr/>
          <a:lstStyle/>
          <a:p>
            <a:fld id="{C5971247-108F-4781-8913-319514F6F075}" type="slidenum">
              <a:rPr lang="en-US" smtClean="0"/>
              <a:t>11</a:t>
            </a:fld>
            <a:endParaRPr lang="en-US" dirty="0"/>
          </a:p>
        </p:txBody>
      </p:sp>
      <p:sp>
        <p:nvSpPr>
          <p:cNvPr id="31" name="Content Placeholder 4">
            <a:extLst>
              <a:ext uri="{FF2B5EF4-FFF2-40B4-BE49-F238E27FC236}">
                <a16:creationId xmlns:a16="http://schemas.microsoft.com/office/drawing/2014/main" id="{C508182F-7B91-47DF-925D-718004D689FE}"/>
              </a:ext>
            </a:extLst>
          </p:cNvPr>
          <p:cNvSpPr/>
          <p:nvPr/>
        </p:nvSpPr>
        <p:spPr>
          <a:xfrm rot="5400000">
            <a:off x="4022675" y="2270075"/>
            <a:ext cx="761999" cy="7956651"/>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en-US" sz="2000" dirty="0">
                <a:solidFill>
                  <a:prstClr val="black"/>
                </a:solidFill>
                <a:latin typeface="Cambria" panose="02040503050406030204" pitchFamily="18" charset="0"/>
                <a:ea typeface="Cambria" panose="02040503050406030204" pitchFamily="18" charset="0"/>
              </a:rPr>
              <a:t>Component representatives who have expertise in particular technical solutions may join the GRT as needed</a:t>
            </a:r>
          </a:p>
        </p:txBody>
      </p:sp>
      <p:grpSp>
        <p:nvGrpSpPr>
          <p:cNvPr id="32" name="Group 3" descr="Icon of the teams and organizations in a diagram representing the G R T. The teams and organizations are:&#10;&#10;Enterprise Architecture.&#10;Technical Review Board.&#10;Security &amp; Privacy.&#10;Shared Services.&#10;I T governance.&#10;Infrastructure.&#10;C P I C.&#10;O A G M.&#10;O F M.&#10;OSORA."/>
          <p:cNvGrpSpPr/>
          <p:nvPr/>
        </p:nvGrpSpPr>
        <p:grpSpPr>
          <a:xfrm>
            <a:off x="125528" y="1300686"/>
            <a:ext cx="7619998" cy="4474641"/>
            <a:chOff x="491892" y="1489613"/>
            <a:chExt cx="7652178" cy="4323490"/>
          </a:xfrm>
        </p:grpSpPr>
        <p:sp>
          <p:nvSpPr>
            <p:cNvPr id="33" name="Oval 4">
              <a:extLst>
                <a:ext uri="{FF2B5EF4-FFF2-40B4-BE49-F238E27FC236}">
                  <a16:creationId xmlns:a16="http://schemas.microsoft.com/office/drawing/2014/main" id="{DAE2094D-A2AE-4A39-8B39-0CBE9384463D}"/>
                </a:ext>
              </a:extLst>
            </p:cNvPr>
            <p:cNvSpPr/>
            <p:nvPr/>
          </p:nvSpPr>
          <p:spPr>
            <a:xfrm>
              <a:off x="2907318" y="3284800"/>
              <a:ext cx="2396304" cy="857950"/>
            </a:xfrm>
            <a:prstGeom prst="ellipse">
              <a:avLst/>
            </a:prstGeom>
            <a:solidFill>
              <a:srgbClr val="3D3E58"/>
            </a:solidFill>
            <a:ln w="9525" cap="flat" cmpd="sng" algn="ctr">
              <a:noFill/>
              <a:prstDash val="solid"/>
            </a:ln>
            <a:effectLst/>
          </p:spPr>
          <p:txBody>
            <a:bodyPr rtlCol="0" anchor="ctr"/>
            <a:lstStyle/>
            <a:p>
              <a:pPr algn="ctr" defTabSz="457200">
                <a:defRPr/>
              </a:pPr>
              <a:r>
                <a:rPr lang="en-US" sz="2000" b="1" kern="0" dirty="0">
                  <a:solidFill>
                    <a:srgbClr val="FFFFFF"/>
                  </a:solidFill>
                  <a:latin typeface="Cambria" panose="02040503050406030204" pitchFamily="18" charset="0"/>
                  <a:ea typeface="Cambria" panose="02040503050406030204" pitchFamily="18" charset="0"/>
                </a:rPr>
                <a:t>GRT   </a:t>
              </a:r>
              <a:r>
                <a:rPr lang="en-US" sz="1400" b="1" kern="0" dirty="0">
                  <a:solidFill>
                    <a:srgbClr val="FFFFFF"/>
                  </a:solidFill>
                  <a:latin typeface="Cambria" panose="02040503050406030204" pitchFamily="18" charset="0"/>
                  <a:ea typeface="Cambria" panose="02040503050406030204" pitchFamily="18" charset="0"/>
                </a:rPr>
                <a:t>Governance Review Team</a:t>
              </a:r>
            </a:p>
          </p:txBody>
        </p:sp>
        <p:sp>
          <p:nvSpPr>
            <p:cNvPr id="34" name="Oval 5">
              <a:extLst>
                <a:ext uri="{FF2B5EF4-FFF2-40B4-BE49-F238E27FC236}">
                  <a16:creationId xmlns:a16="http://schemas.microsoft.com/office/drawing/2014/main" id="{CEC8CCBA-1FB6-44AF-8422-0693933EE1E9}"/>
                </a:ext>
              </a:extLst>
            </p:cNvPr>
            <p:cNvSpPr/>
            <p:nvPr/>
          </p:nvSpPr>
          <p:spPr>
            <a:xfrm>
              <a:off x="2938994" y="1489613"/>
              <a:ext cx="2332954"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Enterprise Architecture</a:t>
              </a:r>
            </a:p>
          </p:txBody>
        </p:sp>
        <p:sp>
          <p:nvSpPr>
            <p:cNvPr id="35" name="Oval 6">
              <a:extLst>
                <a:ext uri="{FF2B5EF4-FFF2-40B4-BE49-F238E27FC236}">
                  <a16:creationId xmlns:a16="http://schemas.microsoft.com/office/drawing/2014/main" id="{1287E6D8-1FD1-4F24-BE15-E69EFC5F262C}"/>
                </a:ext>
              </a:extLst>
            </p:cNvPr>
            <p:cNvSpPr/>
            <p:nvPr/>
          </p:nvSpPr>
          <p:spPr>
            <a:xfrm>
              <a:off x="4720821" y="2036701"/>
              <a:ext cx="2427453"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Technical Review Board</a:t>
              </a:r>
            </a:p>
          </p:txBody>
        </p:sp>
        <p:sp>
          <p:nvSpPr>
            <p:cNvPr id="36" name="Oval 7">
              <a:extLst>
                <a:ext uri="{FF2B5EF4-FFF2-40B4-BE49-F238E27FC236}">
                  <a16:creationId xmlns:a16="http://schemas.microsoft.com/office/drawing/2014/main" id="{BAC13DEB-F0E8-4538-9FCB-11D1EB44F24A}"/>
                </a:ext>
              </a:extLst>
            </p:cNvPr>
            <p:cNvSpPr/>
            <p:nvPr/>
          </p:nvSpPr>
          <p:spPr>
            <a:xfrm>
              <a:off x="6031618" y="2913336"/>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Security &amp; Privacy</a:t>
              </a:r>
            </a:p>
          </p:txBody>
        </p:sp>
        <p:sp>
          <p:nvSpPr>
            <p:cNvPr id="40" name="Oval 8">
              <a:extLst>
                <a:ext uri="{FF2B5EF4-FFF2-40B4-BE49-F238E27FC236}">
                  <a16:creationId xmlns:a16="http://schemas.microsoft.com/office/drawing/2014/main" id="{E27BC51E-D247-4FE2-B320-7695227E205A}"/>
                </a:ext>
              </a:extLst>
            </p:cNvPr>
            <p:cNvSpPr/>
            <p:nvPr/>
          </p:nvSpPr>
          <p:spPr>
            <a:xfrm>
              <a:off x="5955418" y="3829071"/>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Shared Services</a:t>
              </a:r>
            </a:p>
          </p:txBody>
        </p:sp>
        <p:sp>
          <p:nvSpPr>
            <p:cNvPr id="41" name="Oval 9">
              <a:extLst>
                <a:ext uri="{FF2B5EF4-FFF2-40B4-BE49-F238E27FC236}">
                  <a16:creationId xmlns:a16="http://schemas.microsoft.com/office/drawing/2014/main" id="{176E7F34-91FE-41DF-81B5-7308C8568619}"/>
                </a:ext>
              </a:extLst>
            </p:cNvPr>
            <p:cNvSpPr/>
            <p:nvPr/>
          </p:nvSpPr>
          <p:spPr>
            <a:xfrm>
              <a:off x="5351568" y="4743471"/>
              <a:ext cx="2331338"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Accessibility</a:t>
              </a:r>
            </a:p>
          </p:txBody>
        </p:sp>
        <p:sp>
          <p:nvSpPr>
            <p:cNvPr id="42" name="Oval 10">
              <a:extLst>
                <a:ext uri="{FF2B5EF4-FFF2-40B4-BE49-F238E27FC236}">
                  <a16:creationId xmlns:a16="http://schemas.microsoft.com/office/drawing/2014/main" id="{355FE240-A088-4D32-8F1F-398FE3759983}"/>
                </a:ext>
              </a:extLst>
            </p:cNvPr>
            <p:cNvSpPr/>
            <p:nvPr/>
          </p:nvSpPr>
          <p:spPr>
            <a:xfrm>
              <a:off x="2903838" y="5070174"/>
              <a:ext cx="2447730"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sz="2000" kern="0" dirty="0">
                  <a:solidFill>
                    <a:srgbClr val="3D3E58"/>
                  </a:solidFill>
                  <a:latin typeface="Cambria" panose="02040503050406030204" pitchFamily="18" charset="0"/>
                  <a:ea typeface="Cambria" panose="02040503050406030204" pitchFamily="18" charset="0"/>
                </a:rPr>
                <a:t>Infrastructure</a:t>
              </a:r>
            </a:p>
          </p:txBody>
        </p:sp>
        <p:sp>
          <p:nvSpPr>
            <p:cNvPr id="43" name="Oval 11">
              <a:extLst>
                <a:ext uri="{FF2B5EF4-FFF2-40B4-BE49-F238E27FC236}">
                  <a16:creationId xmlns:a16="http://schemas.microsoft.com/office/drawing/2014/main" id="{49E57A9D-58E1-4B6E-B2AE-D7D4E4761898}"/>
                </a:ext>
              </a:extLst>
            </p:cNvPr>
            <p:cNvSpPr/>
            <p:nvPr/>
          </p:nvSpPr>
          <p:spPr>
            <a:xfrm>
              <a:off x="842812" y="4743471"/>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kern="0" dirty="0">
                  <a:solidFill>
                    <a:srgbClr val="3D3E58"/>
                  </a:solidFill>
                  <a:latin typeface="Cambria" panose="02040503050406030204" pitchFamily="18" charset="0"/>
                  <a:ea typeface="Cambria" panose="02040503050406030204" pitchFamily="18" charset="0"/>
                </a:rPr>
                <a:t>Investment Management</a:t>
              </a:r>
            </a:p>
          </p:txBody>
        </p:sp>
        <p:sp>
          <p:nvSpPr>
            <p:cNvPr id="44" name="Oval 12">
              <a:extLst>
                <a:ext uri="{FF2B5EF4-FFF2-40B4-BE49-F238E27FC236}">
                  <a16:creationId xmlns:a16="http://schemas.microsoft.com/office/drawing/2014/main" id="{F4A8CF57-224D-4DCC-B040-E68AA42E562E}"/>
                </a:ext>
              </a:extLst>
            </p:cNvPr>
            <p:cNvSpPr/>
            <p:nvPr/>
          </p:nvSpPr>
          <p:spPr>
            <a:xfrm>
              <a:off x="491892" y="3771285"/>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kern="0" dirty="0">
                  <a:solidFill>
                    <a:srgbClr val="3D3E58"/>
                  </a:solidFill>
                  <a:latin typeface="Cambria" panose="02040503050406030204" pitchFamily="18" charset="0"/>
                  <a:ea typeface="Cambria" panose="02040503050406030204" pitchFamily="18" charset="0"/>
                </a:rPr>
                <a:t>Acquisitions</a:t>
              </a:r>
            </a:p>
          </p:txBody>
        </p:sp>
        <p:sp>
          <p:nvSpPr>
            <p:cNvPr id="62" name="Oval 13">
              <a:extLst>
                <a:ext uri="{FF2B5EF4-FFF2-40B4-BE49-F238E27FC236}">
                  <a16:creationId xmlns:a16="http://schemas.microsoft.com/office/drawing/2014/main" id="{6C2BB4C1-9706-4B21-BBC2-6ACB3E352872}"/>
                </a:ext>
              </a:extLst>
            </p:cNvPr>
            <p:cNvSpPr/>
            <p:nvPr/>
          </p:nvSpPr>
          <p:spPr>
            <a:xfrm>
              <a:off x="498280" y="2913336"/>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kern="0" dirty="0">
                  <a:solidFill>
                    <a:srgbClr val="3D3E58"/>
                  </a:solidFill>
                  <a:latin typeface="Cambria" panose="02040503050406030204" pitchFamily="18" charset="0"/>
                  <a:ea typeface="Cambria" panose="02040503050406030204" pitchFamily="18" charset="0"/>
                </a:rPr>
                <a:t>Financial Management</a:t>
              </a:r>
            </a:p>
          </p:txBody>
        </p:sp>
        <p:sp>
          <p:nvSpPr>
            <p:cNvPr id="63" name="Oval 14">
              <a:extLst>
                <a:ext uri="{FF2B5EF4-FFF2-40B4-BE49-F238E27FC236}">
                  <a16:creationId xmlns:a16="http://schemas.microsoft.com/office/drawing/2014/main" id="{D41B5C9C-0142-4C63-919E-671FAE932866}"/>
                </a:ext>
              </a:extLst>
            </p:cNvPr>
            <p:cNvSpPr/>
            <p:nvPr/>
          </p:nvSpPr>
          <p:spPr>
            <a:xfrm>
              <a:off x="1062667" y="1961477"/>
              <a:ext cx="2112452" cy="742929"/>
            </a:xfrm>
            <a:prstGeom prst="ellipse">
              <a:avLst/>
            </a:prstGeom>
            <a:solidFill>
              <a:srgbClr val="FFFFFF"/>
            </a:solidFill>
            <a:ln w="25400" cap="flat" cmpd="sng" algn="ctr">
              <a:solidFill>
                <a:srgbClr val="3D3E58"/>
              </a:solidFill>
              <a:prstDash val="solid"/>
            </a:ln>
            <a:effectLst/>
          </p:spPr>
          <p:txBody>
            <a:bodyPr rtlCol="0" anchor="ctr"/>
            <a:lstStyle/>
            <a:p>
              <a:pPr algn="ctr" defTabSz="457200">
                <a:defRPr/>
              </a:pPr>
              <a:r>
                <a:rPr lang="en-US" kern="0" dirty="0">
                  <a:solidFill>
                    <a:srgbClr val="3D3E58"/>
                  </a:solidFill>
                  <a:latin typeface="Cambria" panose="02040503050406030204" pitchFamily="18" charset="0"/>
                  <a:ea typeface="Cambria" panose="02040503050406030204" pitchFamily="18" charset="0"/>
                </a:rPr>
                <a:t>Records Management</a:t>
              </a:r>
            </a:p>
          </p:txBody>
        </p:sp>
        <p:cxnSp>
          <p:nvCxnSpPr>
            <p:cNvPr id="64" name="Straight Connector 15" descr="Decorative line">
              <a:extLst>
                <a:ext uri="{FF2B5EF4-FFF2-40B4-BE49-F238E27FC236}">
                  <a16:creationId xmlns:a16="http://schemas.microsoft.com/office/drawing/2014/main" id="{7DE9F282-C554-47D5-9A38-27943B071FD2}"/>
                </a:ext>
                <a:ext uri="{C183D7F6-B498-43B3-948B-1728B52AA6E4}">
                  <adec:decorative xmlns:adec="http://schemas.microsoft.com/office/drawing/2017/decorative" val="1"/>
                </a:ext>
              </a:extLst>
            </p:cNvPr>
            <p:cNvCxnSpPr>
              <a:cxnSpLocks/>
              <a:stCxn id="34" idx="4"/>
              <a:endCxn id="33" idx="0"/>
            </p:cNvCxnSpPr>
            <p:nvPr/>
          </p:nvCxnSpPr>
          <p:spPr>
            <a:xfrm flipH="1">
              <a:off x="4105470" y="2232542"/>
              <a:ext cx="1" cy="1052258"/>
            </a:xfrm>
            <a:prstGeom prst="line">
              <a:avLst/>
            </a:prstGeom>
            <a:noFill/>
            <a:ln w="9525" cap="flat" cmpd="sng" algn="ctr">
              <a:solidFill>
                <a:srgbClr val="FFFFFF">
                  <a:lumMod val="50000"/>
                </a:srgbClr>
              </a:solidFill>
              <a:prstDash val="solid"/>
            </a:ln>
            <a:effectLst/>
          </p:spPr>
        </p:cxnSp>
        <p:cxnSp>
          <p:nvCxnSpPr>
            <p:cNvPr id="65" name="Straight Connector 16" descr="Decorative line">
              <a:extLst>
                <a:ext uri="{FF2B5EF4-FFF2-40B4-BE49-F238E27FC236}">
                  <a16:creationId xmlns:a16="http://schemas.microsoft.com/office/drawing/2014/main" id="{624465E6-603B-4D81-87A1-6B132D645A19}"/>
                </a:ext>
                <a:ext uri="{C183D7F6-B498-43B3-948B-1728B52AA6E4}">
                  <adec:decorative xmlns:adec="http://schemas.microsoft.com/office/drawing/2017/decorative" val="1"/>
                </a:ext>
              </a:extLst>
            </p:cNvPr>
            <p:cNvCxnSpPr>
              <a:cxnSpLocks/>
              <a:stCxn id="33" idx="7"/>
              <a:endCxn id="35" idx="3"/>
            </p:cNvCxnSpPr>
            <p:nvPr/>
          </p:nvCxnSpPr>
          <p:spPr>
            <a:xfrm flipV="1">
              <a:off x="4952691" y="2670830"/>
              <a:ext cx="123622" cy="739613"/>
            </a:xfrm>
            <a:prstGeom prst="line">
              <a:avLst/>
            </a:prstGeom>
            <a:noFill/>
            <a:ln w="9525" cap="flat" cmpd="sng" algn="ctr">
              <a:solidFill>
                <a:srgbClr val="FFFFFF">
                  <a:lumMod val="50000"/>
                </a:srgbClr>
              </a:solidFill>
              <a:prstDash val="solid"/>
            </a:ln>
            <a:effectLst/>
          </p:spPr>
        </p:cxnSp>
        <p:cxnSp>
          <p:nvCxnSpPr>
            <p:cNvPr id="66" name="Straight Connector 17" descr="Decorative line">
              <a:extLst>
                <a:ext uri="{FF2B5EF4-FFF2-40B4-BE49-F238E27FC236}">
                  <a16:creationId xmlns:a16="http://schemas.microsoft.com/office/drawing/2014/main" id="{5B0F5727-31C6-4281-A304-814B4007F2DA}"/>
                </a:ext>
                <a:ext uri="{C183D7F6-B498-43B3-948B-1728B52AA6E4}">
                  <adec:decorative xmlns:adec="http://schemas.microsoft.com/office/drawing/2017/decorative" val="1"/>
                </a:ext>
              </a:extLst>
            </p:cNvPr>
            <p:cNvCxnSpPr>
              <a:cxnSpLocks/>
              <a:stCxn id="33" idx="6"/>
              <a:endCxn id="36" idx="2"/>
            </p:cNvCxnSpPr>
            <p:nvPr/>
          </p:nvCxnSpPr>
          <p:spPr>
            <a:xfrm flipV="1">
              <a:off x="5303622" y="3284801"/>
              <a:ext cx="727996" cy="428974"/>
            </a:xfrm>
            <a:prstGeom prst="line">
              <a:avLst/>
            </a:prstGeom>
            <a:noFill/>
            <a:ln w="9525" cap="flat" cmpd="sng" algn="ctr">
              <a:solidFill>
                <a:srgbClr val="FFFFFF">
                  <a:lumMod val="50000"/>
                </a:srgbClr>
              </a:solidFill>
              <a:prstDash val="solid"/>
            </a:ln>
            <a:effectLst/>
          </p:spPr>
        </p:cxnSp>
        <p:cxnSp>
          <p:nvCxnSpPr>
            <p:cNvPr id="67" name="Straight Connector 18" descr="Decorative line">
              <a:extLst>
                <a:ext uri="{FF2B5EF4-FFF2-40B4-BE49-F238E27FC236}">
                  <a16:creationId xmlns:a16="http://schemas.microsoft.com/office/drawing/2014/main" id="{4BFA789F-4C3B-47F8-8EC9-3E02DBAD21FD}"/>
                </a:ext>
                <a:ext uri="{C183D7F6-B498-43B3-948B-1728B52AA6E4}">
                  <adec:decorative xmlns:adec="http://schemas.microsoft.com/office/drawing/2017/decorative" val="1"/>
                </a:ext>
              </a:extLst>
            </p:cNvPr>
            <p:cNvCxnSpPr>
              <a:cxnSpLocks/>
              <a:stCxn id="33" idx="5"/>
              <a:endCxn id="40" idx="2"/>
            </p:cNvCxnSpPr>
            <p:nvPr/>
          </p:nvCxnSpPr>
          <p:spPr>
            <a:xfrm>
              <a:off x="4952691" y="4017106"/>
              <a:ext cx="1002727" cy="183430"/>
            </a:xfrm>
            <a:prstGeom prst="line">
              <a:avLst/>
            </a:prstGeom>
            <a:noFill/>
            <a:ln w="9525" cap="flat" cmpd="sng" algn="ctr">
              <a:solidFill>
                <a:srgbClr val="FFFFFF">
                  <a:lumMod val="50000"/>
                </a:srgbClr>
              </a:solidFill>
              <a:prstDash val="solid"/>
            </a:ln>
            <a:effectLst/>
          </p:spPr>
        </p:cxnSp>
        <p:cxnSp>
          <p:nvCxnSpPr>
            <p:cNvPr id="68" name="Straight Connector 19" descr="Decorative line">
              <a:extLst>
                <a:ext uri="{FF2B5EF4-FFF2-40B4-BE49-F238E27FC236}">
                  <a16:creationId xmlns:a16="http://schemas.microsoft.com/office/drawing/2014/main" id="{E084D5C4-9BC8-4119-9195-E39D12D4F64D}"/>
                </a:ext>
                <a:ext uri="{C183D7F6-B498-43B3-948B-1728B52AA6E4}">
                  <adec:decorative xmlns:adec="http://schemas.microsoft.com/office/drawing/2017/decorative" val="1"/>
                </a:ext>
              </a:extLst>
            </p:cNvPr>
            <p:cNvCxnSpPr>
              <a:cxnSpLocks/>
              <a:stCxn id="41" idx="1"/>
            </p:cNvCxnSpPr>
            <p:nvPr/>
          </p:nvCxnSpPr>
          <p:spPr>
            <a:xfrm flipH="1" flipV="1">
              <a:off x="4500767" y="4153641"/>
              <a:ext cx="1192218" cy="698629"/>
            </a:xfrm>
            <a:prstGeom prst="line">
              <a:avLst/>
            </a:prstGeom>
            <a:noFill/>
            <a:ln w="9525" cap="flat" cmpd="sng" algn="ctr">
              <a:solidFill>
                <a:srgbClr val="FFFFFF">
                  <a:lumMod val="50000"/>
                </a:srgbClr>
              </a:solidFill>
              <a:prstDash val="solid"/>
            </a:ln>
            <a:effectLst/>
          </p:spPr>
        </p:cxnSp>
        <p:cxnSp>
          <p:nvCxnSpPr>
            <p:cNvPr id="69" name="Straight Connector 20" descr="Decorative line">
              <a:extLst>
                <a:ext uri="{FF2B5EF4-FFF2-40B4-BE49-F238E27FC236}">
                  <a16:creationId xmlns:a16="http://schemas.microsoft.com/office/drawing/2014/main" id="{0E3344CB-E076-4CCB-ABB1-4D6EBF46B8C2}"/>
                </a:ext>
                <a:ext uri="{C183D7F6-B498-43B3-948B-1728B52AA6E4}">
                  <adec:decorative xmlns:adec="http://schemas.microsoft.com/office/drawing/2017/decorative" val="1"/>
                </a:ext>
              </a:extLst>
            </p:cNvPr>
            <p:cNvCxnSpPr>
              <a:cxnSpLocks/>
              <a:stCxn id="42" idx="0"/>
              <a:endCxn id="33" idx="4"/>
            </p:cNvCxnSpPr>
            <p:nvPr/>
          </p:nvCxnSpPr>
          <p:spPr>
            <a:xfrm flipH="1" flipV="1">
              <a:off x="4105470" y="4142749"/>
              <a:ext cx="22232" cy="927425"/>
            </a:xfrm>
            <a:prstGeom prst="line">
              <a:avLst/>
            </a:prstGeom>
            <a:noFill/>
            <a:ln w="9525" cap="flat" cmpd="sng" algn="ctr">
              <a:solidFill>
                <a:srgbClr val="FFFFFF">
                  <a:lumMod val="50000"/>
                </a:srgbClr>
              </a:solidFill>
              <a:prstDash val="solid"/>
            </a:ln>
            <a:effectLst/>
          </p:spPr>
        </p:cxnSp>
        <p:cxnSp>
          <p:nvCxnSpPr>
            <p:cNvPr id="70" name="Straight Connector 21" descr="Decorative line">
              <a:extLst>
                <a:ext uri="{FF2B5EF4-FFF2-40B4-BE49-F238E27FC236}">
                  <a16:creationId xmlns:a16="http://schemas.microsoft.com/office/drawing/2014/main" id="{415515E7-EAFA-40D7-8A14-0111DE658CB1}"/>
                </a:ext>
                <a:ext uri="{C183D7F6-B498-43B3-948B-1728B52AA6E4}">
                  <adec:decorative xmlns:adec="http://schemas.microsoft.com/office/drawing/2017/decorative" val="1"/>
                </a:ext>
              </a:extLst>
            </p:cNvPr>
            <p:cNvCxnSpPr>
              <a:cxnSpLocks/>
              <a:stCxn id="43" idx="7"/>
            </p:cNvCxnSpPr>
            <p:nvPr/>
          </p:nvCxnSpPr>
          <p:spPr>
            <a:xfrm flipV="1">
              <a:off x="2645903" y="4134273"/>
              <a:ext cx="1023245" cy="717997"/>
            </a:xfrm>
            <a:prstGeom prst="line">
              <a:avLst/>
            </a:prstGeom>
            <a:noFill/>
            <a:ln w="9525" cap="flat" cmpd="sng" algn="ctr">
              <a:solidFill>
                <a:srgbClr val="FFFFFF">
                  <a:lumMod val="50000"/>
                </a:srgbClr>
              </a:solidFill>
              <a:prstDash val="solid"/>
            </a:ln>
            <a:effectLst/>
          </p:spPr>
        </p:cxnSp>
        <p:cxnSp>
          <p:nvCxnSpPr>
            <p:cNvPr id="71" name="Straight Connector 22" descr="Decorative line">
              <a:extLst>
                <a:ext uri="{FF2B5EF4-FFF2-40B4-BE49-F238E27FC236}">
                  <a16:creationId xmlns:a16="http://schemas.microsoft.com/office/drawing/2014/main" id="{567DF3C0-A0B9-4CA0-B244-DF47FAFC8D0F}"/>
                </a:ext>
                <a:ext uri="{C183D7F6-B498-43B3-948B-1728B52AA6E4}">
                  <adec:decorative xmlns:adec="http://schemas.microsoft.com/office/drawing/2017/decorative" val="1"/>
                </a:ext>
              </a:extLst>
            </p:cNvPr>
            <p:cNvCxnSpPr>
              <a:cxnSpLocks/>
              <a:stCxn id="44" idx="6"/>
              <a:endCxn id="33" idx="3"/>
            </p:cNvCxnSpPr>
            <p:nvPr/>
          </p:nvCxnSpPr>
          <p:spPr>
            <a:xfrm flipV="1">
              <a:off x="2604344" y="4017106"/>
              <a:ext cx="653905" cy="125644"/>
            </a:xfrm>
            <a:prstGeom prst="line">
              <a:avLst/>
            </a:prstGeom>
            <a:noFill/>
            <a:ln w="9525" cap="flat" cmpd="sng" algn="ctr">
              <a:solidFill>
                <a:srgbClr val="FFFFFF">
                  <a:lumMod val="50000"/>
                </a:srgbClr>
              </a:solidFill>
              <a:prstDash val="solid"/>
            </a:ln>
            <a:effectLst/>
          </p:spPr>
        </p:cxnSp>
        <p:cxnSp>
          <p:nvCxnSpPr>
            <p:cNvPr id="73" name="Straight Connector 23" descr="Decorative line">
              <a:extLst>
                <a:ext uri="{FF2B5EF4-FFF2-40B4-BE49-F238E27FC236}">
                  <a16:creationId xmlns:a16="http://schemas.microsoft.com/office/drawing/2014/main" id="{F301FDF1-BC79-4140-856B-90B9ECF47FC8}"/>
                </a:ext>
                <a:ext uri="{C183D7F6-B498-43B3-948B-1728B52AA6E4}">
                  <adec:decorative xmlns:adec="http://schemas.microsoft.com/office/drawing/2017/decorative" val="1"/>
                </a:ext>
              </a:extLst>
            </p:cNvPr>
            <p:cNvCxnSpPr>
              <a:cxnSpLocks/>
              <a:stCxn id="62" idx="5"/>
              <a:endCxn id="33" idx="2"/>
            </p:cNvCxnSpPr>
            <p:nvPr/>
          </p:nvCxnSpPr>
          <p:spPr>
            <a:xfrm>
              <a:off x="2301371" y="3547466"/>
              <a:ext cx="605947" cy="166309"/>
            </a:xfrm>
            <a:prstGeom prst="line">
              <a:avLst/>
            </a:prstGeom>
            <a:noFill/>
            <a:ln w="9525" cap="flat" cmpd="sng" algn="ctr">
              <a:solidFill>
                <a:srgbClr val="FFFFFF">
                  <a:lumMod val="50000"/>
                </a:srgbClr>
              </a:solidFill>
              <a:prstDash val="solid"/>
            </a:ln>
            <a:effectLst/>
          </p:spPr>
        </p:cxnSp>
        <p:cxnSp>
          <p:nvCxnSpPr>
            <p:cNvPr id="74" name="Straight Connector 24" descr="Decorative line">
              <a:extLst>
                <a:ext uri="{FF2B5EF4-FFF2-40B4-BE49-F238E27FC236}">
                  <a16:creationId xmlns:a16="http://schemas.microsoft.com/office/drawing/2014/main" id="{EE53F67B-1753-43C6-966D-B2177C40D907}"/>
                </a:ext>
                <a:ext uri="{C183D7F6-B498-43B3-948B-1728B52AA6E4}">
                  <adec:decorative xmlns:adec="http://schemas.microsoft.com/office/drawing/2017/decorative" val="1"/>
                </a:ext>
              </a:extLst>
            </p:cNvPr>
            <p:cNvCxnSpPr>
              <a:cxnSpLocks/>
              <a:stCxn id="63" idx="5"/>
              <a:endCxn id="33" idx="1"/>
            </p:cNvCxnSpPr>
            <p:nvPr/>
          </p:nvCxnSpPr>
          <p:spPr>
            <a:xfrm>
              <a:off x="2865758" y="2595607"/>
              <a:ext cx="392491" cy="814836"/>
            </a:xfrm>
            <a:prstGeom prst="line">
              <a:avLst/>
            </a:prstGeom>
            <a:noFill/>
            <a:ln w="9525" cap="flat" cmpd="sng" algn="ctr">
              <a:solidFill>
                <a:srgbClr val="FFFFFF">
                  <a:lumMod val="50000"/>
                </a:srgbClr>
              </a:solidFill>
              <a:prstDash val="solid"/>
            </a:ln>
            <a:effectLst/>
          </p:spPr>
        </p:cxnSp>
      </p:grpSp>
      <p:grpSp>
        <p:nvGrpSpPr>
          <p:cNvPr id="37" name="Group 36" descr="Icon representing a magnifying lens focusing on the governance review team."/>
          <p:cNvGrpSpPr/>
          <p:nvPr/>
        </p:nvGrpSpPr>
        <p:grpSpPr>
          <a:xfrm>
            <a:off x="7315201" y="1219200"/>
            <a:ext cx="1828800" cy="1295400"/>
            <a:chOff x="7315201" y="1219200"/>
            <a:chExt cx="1828800" cy="1295400"/>
          </a:xfrm>
        </p:grpSpPr>
        <p:sp>
          <p:nvSpPr>
            <p:cNvPr id="38"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39" name="Graphic 3"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8600" y="1321697"/>
              <a:ext cx="685800" cy="685800"/>
            </a:xfrm>
            <a:prstGeom prst="rect">
              <a:avLst/>
            </a:prstGeom>
          </p:spPr>
        </p:pic>
        <p:sp>
          <p:nvSpPr>
            <p:cNvPr id="45"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grpSp>
    </p:spTree>
    <p:extLst>
      <p:ext uri="{BB962C8B-B14F-4D97-AF65-F5344CB8AC3E}">
        <p14:creationId xmlns:p14="http://schemas.microsoft.com/office/powerpoint/2010/main" val="1522382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GRT Purpose &amp; </a:t>
            </a:r>
            <a:r>
              <a:rPr lang="en-US">
                <a:ea typeface="Cambria" panose="02040503050406030204" pitchFamily="18" charset="0"/>
              </a:rPr>
              <a:t>Goals </a:t>
            </a:r>
            <a:r>
              <a:rPr lang="en-US"/>
              <a:t>(cont’d.)</a:t>
            </a:r>
            <a:endParaRPr lang="en-US" dirty="0"/>
          </a:p>
        </p:txBody>
      </p:sp>
      <p:grpSp>
        <p:nvGrpSpPr>
          <p:cNvPr id="3" name="Group 2" descr="Icon representing a magnifying lens focusing on the governance review team."/>
          <p:cNvGrpSpPr/>
          <p:nvPr/>
        </p:nvGrpSpPr>
        <p:grpSpPr>
          <a:xfrm>
            <a:off x="7315201" y="1219200"/>
            <a:ext cx="1828800" cy="1295400"/>
            <a:chOff x="7315201" y="1219200"/>
            <a:chExt cx="1828800" cy="1295400"/>
          </a:xfrm>
        </p:grpSpPr>
        <p:sp>
          <p:nvSpPr>
            <p:cNvPr id="9"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4" name="Graphic 3"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8600" y="1321697"/>
              <a:ext cx="685800" cy="685800"/>
            </a:xfrm>
            <a:prstGeom prst="rect">
              <a:avLst/>
            </a:prstGeom>
          </p:spPr>
        </p:pic>
        <p:sp>
          <p:nvSpPr>
            <p:cNvPr id="15"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grpSp>
      <p:sp>
        <p:nvSpPr>
          <p:cNvPr id="6" name="Content Placeholder 3"/>
          <p:cNvSpPr txBox="1">
            <a:spLocks noChangeArrowheads="1"/>
          </p:cNvSpPr>
          <p:nvPr/>
        </p:nvSpPr>
        <p:spPr>
          <a:xfrm>
            <a:off x="342900" y="2200481"/>
            <a:ext cx="7848600" cy="433843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buFont typeface="Wingdings" panose="05000000000000000000" pitchFamily="2" charset="2"/>
              <a:buChar char="Ø"/>
            </a:pPr>
            <a:r>
              <a:rPr lang="en-US" sz="2400" dirty="0">
                <a:ea typeface="Cambria" panose="02040503050406030204" pitchFamily="18" charset="0"/>
              </a:rPr>
              <a:t>Reviews the business case and alternatives </a:t>
            </a:r>
          </a:p>
          <a:p>
            <a:pPr marL="400050" lvl="1" indent="0">
              <a:lnSpc>
                <a:spcPct val="90000"/>
              </a:lnSpc>
              <a:buNone/>
            </a:pPr>
            <a:r>
              <a:rPr lang="en-US" sz="2400" dirty="0">
                <a:ea typeface="Cambria" panose="02040503050406030204" pitchFamily="18" charset="0"/>
              </a:rPr>
              <a:t>analysis to ensure the application/ functionality is:</a:t>
            </a:r>
          </a:p>
          <a:p>
            <a:pPr marL="914400" lvl="1" indent="-280988">
              <a:lnSpc>
                <a:spcPct val="90000"/>
              </a:lnSpc>
              <a:buFont typeface="Arial" panose="020B0604020202020204" pitchFamily="34" charset="0"/>
              <a:buChar char="•"/>
            </a:pPr>
            <a:r>
              <a:rPr lang="en-US" sz="2400" dirty="0">
                <a:ea typeface="Cambria" panose="02040503050406030204" pitchFamily="18" charset="0"/>
              </a:rPr>
              <a:t>Not duplicative of another effort</a:t>
            </a:r>
          </a:p>
          <a:p>
            <a:pPr marL="914400" lvl="1" indent="-280988">
              <a:lnSpc>
                <a:spcPct val="90000"/>
              </a:lnSpc>
              <a:buFont typeface="Arial" panose="020B0604020202020204" pitchFamily="34" charset="0"/>
              <a:buChar char="•"/>
            </a:pPr>
            <a:r>
              <a:rPr lang="en-US" sz="2400" dirty="0">
                <a:ea typeface="Cambria" panose="02040503050406030204" pitchFamily="18" charset="0"/>
              </a:rPr>
              <a:t>Fills a need that cannot otherwise be addressed</a:t>
            </a:r>
          </a:p>
          <a:p>
            <a:pPr marL="914400" lvl="1" indent="-280988">
              <a:lnSpc>
                <a:spcPct val="90000"/>
              </a:lnSpc>
              <a:buFont typeface="Arial" panose="020B0604020202020204" pitchFamily="34" charset="0"/>
              <a:buChar char="•"/>
            </a:pPr>
            <a:r>
              <a:rPr lang="en-US" sz="2400" dirty="0">
                <a:ea typeface="Cambria" panose="02040503050406030204" pitchFamily="18" charset="0"/>
              </a:rPr>
              <a:t>Aligns with the CMS IT Portfolio goals</a:t>
            </a:r>
          </a:p>
          <a:p>
            <a:pPr marL="457200" lvl="1" indent="0">
              <a:lnSpc>
                <a:spcPct val="90000"/>
              </a:lnSpc>
              <a:buNone/>
            </a:pPr>
            <a:endParaRPr lang="en-US" sz="1200" dirty="0">
              <a:ea typeface="Cambria" panose="02040503050406030204" pitchFamily="18" charset="0"/>
            </a:endParaRPr>
          </a:p>
          <a:p>
            <a:pPr>
              <a:lnSpc>
                <a:spcPct val="90000"/>
              </a:lnSpc>
              <a:buFont typeface="Wingdings" panose="05000000000000000000" pitchFamily="2" charset="2"/>
              <a:buChar char="Ø"/>
            </a:pPr>
            <a:r>
              <a:rPr lang="en-US" sz="2400" dirty="0">
                <a:ea typeface="ＭＳ Ｐゴシック" pitchFamily="34" charset="-128"/>
              </a:rPr>
              <a:t>Discusses alternative approaches for implementation (if any) of the desired system functionality or new application</a:t>
            </a:r>
          </a:p>
          <a:p>
            <a:pPr>
              <a:lnSpc>
                <a:spcPct val="90000"/>
              </a:lnSpc>
              <a:buFont typeface="Wingdings" panose="05000000000000000000" pitchFamily="2" charset="2"/>
              <a:buChar char="Ø"/>
            </a:pPr>
            <a:endParaRPr lang="en-US" sz="1200" dirty="0">
              <a:ea typeface="ＭＳ Ｐゴシック" pitchFamily="34" charset="-128"/>
            </a:endParaRPr>
          </a:p>
          <a:p>
            <a:pPr>
              <a:lnSpc>
                <a:spcPct val="90000"/>
              </a:lnSpc>
              <a:buFont typeface="Wingdings" panose="05000000000000000000" pitchFamily="2" charset="2"/>
              <a:buChar char="Ø"/>
            </a:pPr>
            <a:r>
              <a:rPr lang="en-US" sz="2400" dirty="0">
                <a:ea typeface="ＭＳ Ｐゴシック" pitchFamily="34" charset="-128"/>
              </a:rPr>
              <a:t>Makes recommendations to the Governance Review Board (GRB) </a:t>
            </a:r>
          </a:p>
          <a:p>
            <a:pPr lvl="1">
              <a:lnSpc>
                <a:spcPct val="90000"/>
              </a:lnSpc>
              <a:buFont typeface="Arial" panose="020B0604020202020204" pitchFamily="34" charset="0"/>
              <a:buChar char="•"/>
            </a:pPr>
            <a:endParaRPr lang="en-US" sz="2400" dirty="0">
              <a:ea typeface="Cambria" panose="02040503050406030204" pitchFamily="18" charset="0"/>
            </a:endParaRPr>
          </a:p>
        </p:txBody>
      </p:sp>
      <p:sp>
        <p:nvSpPr>
          <p:cNvPr id="4" name="Slide Number Placeholder 5"/>
          <p:cNvSpPr>
            <a:spLocks noGrp="1"/>
          </p:cNvSpPr>
          <p:nvPr>
            <p:ph type="sldNum" sz="quarter" idx="12"/>
          </p:nvPr>
        </p:nvSpPr>
        <p:spPr/>
        <p:txBody>
          <a:bodyPr/>
          <a:lstStyle/>
          <a:p>
            <a:fld id="{C5971247-108F-4781-8913-319514F6F075}" type="slidenum">
              <a:rPr lang="en-US" smtClean="0"/>
              <a:t>12</a:t>
            </a:fld>
            <a:endParaRPr lang="en-US" dirty="0"/>
          </a:p>
        </p:txBody>
      </p:sp>
      <p:sp>
        <p:nvSpPr>
          <p:cNvPr id="10" name="Rectangle 9"/>
          <p:cNvSpPr/>
          <p:nvPr/>
        </p:nvSpPr>
        <p:spPr>
          <a:xfrm>
            <a:off x="342900" y="1495389"/>
            <a:ext cx="1889043" cy="584775"/>
          </a:xfrm>
          <a:prstGeom prst="rect">
            <a:avLst/>
          </a:prstGeom>
        </p:spPr>
        <p:txBody>
          <a:bodyPr wrap="none">
            <a:spAutoFit/>
          </a:bodyPr>
          <a:lstStyle/>
          <a:p>
            <a:r>
              <a:rPr lang="en-US" sz="3200" b="1" dirty="0">
                <a:latin typeface="Cambria" panose="02040503050406030204" pitchFamily="18" charset="0"/>
                <a:ea typeface="Cambria" panose="02040503050406030204" pitchFamily="18" charset="0"/>
              </a:rPr>
              <a:t>The GRT:</a:t>
            </a:r>
          </a:p>
        </p:txBody>
      </p:sp>
    </p:spTree>
    <p:extLst>
      <p:ext uri="{BB962C8B-B14F-4D97-AF65-F5344CB8AC3E}">
        <p14:creationId xmlns:p14="http://schemas.microsoft.com/office/powerpoint/2010/main" val="2906685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Governance Review Board (GRB)</a:t>
            </a:r>
            <a:endParaRPr lang="en-US" dirty="0"/>
          </a:p>
        </p:txBody>
      </p:sp>
      <p:sp>
        <p:nvSpPr>
          <p:cNvPr id="6" name="Content Placeholder 3"/>
          <p:cNvSpPr txBox="1">
            <a:spLocks noChangeArrowheads="1"/>
          </p:cNvSpPr>
          <p:nvPr/>
        </p:nvSpPr>
        <p:spPr>
          <a:xfrm>
            <a:off x="381001" y="1752600"/>
            <a:ext cx="8070644" cy="374125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400" dirty="0"/>
              <a:t>The Project Team will present the Business </a:t>
            </a:r>
          </a:p>
          <a:p>
            <a:pPr marL="400050" lvl="1" indent="0">
              <a:buNone/>
            </a:pPr>
            <a:r>
              <a:rPr lang="en-US" sz="2400" dirty="0"/>
              <a:t>Case and Alternatives Analysis to the Governance</a:t>
            </a:r>
          </a:p>
          <a:p>
            <a:pPr marL="400050" lvl="1" indent="0">
              <a:buNone/>
            </a:pPr>
            <a:r>
              <a:rPr lang="en-US" sz="2400" dirty="0"/>
              <a:t>Review Board (GRB</a:t>
            </a:r>
            <a:r>
              <a:rPr lang="en-US" sz="2400" dirty="0">
                <a:ea typeface="ＭＳ Ｐゴシック" pitchFamily="34" charset="-128"/>
              </a:rPr>
              <a:t>)</a:t>
            </a:r>
          </a:p>
          <a:p>
            <a:pPr marL="400050" lvl="1" indent="0">
              <a:buNone/>
            </a:pPr>
            <a:endParaRPr lang="en-US" sz="1200" dirty="0"/>
          </a:p>
          <a:p>
            <a:pPr>
              <a:buFont typeface="Wingdings" panose="05000000000000000000" pitchFamily="2" charset="2"/>
              <a:buChar char="Ø"/>
            </a:pPr>
            <a:r>
              <a:rPr lang="en-US" sz="2400" dirty="0"/>
              <a:t>This should be a high level presentation of the Business Case and Alternatives, presented by the Business Owner or Manager</a:t>
            </a:r>
          </a:p>
          <a:p>
            <a:pPr>
              <a:buFont typeface="Wingdings" panose="05000000000000000000" pitchFamily="2" charset="2"/>
              <a:buChar char="Ø"/>
            </a:pPr>
            <a:endParaRPr lang="en-US" sz="1200" dirty="0"/>
          </a:p>
          <a:p>
            <a:pPr>
              <a:buFont typeface="Wingdings" panose="05000000000000000000" pitchFamily="2" charset="2"/>
              <a:buChar char="Ø"/>
            </a:pPr>
            <a:r>
              <a:rPr lang="en-US" sz="2400" dirty="0"/>
              <a:t>The GRB may ask technical questions, so there should be technical staff available at the presentation as well</a:t>
            </a:r>
          </a:p>
        </p:txBody>
      </p:sp>
      <p:sp>
        <p:nvSpPr>
          <p:cNvPr id="4" name="Slide Number Placeholder 5"/>
          <p:cNvSpPr>
            <a:spLocks noGrp="1"/>
          </p:cNvSpPr>
          <p:nvPr>
            <p:ph type="sldNum" sz="quarter" idx="12"/>
          </p:nvPr>
        </p:nvSpPr>
        <p:spPr/>
        <p:txBody>
          <a:bodyPr/>
          <a:lstStyle/>
          <a:p>
            <a:fld id="{C5971247-108F-4781-8913-319514F6F075}" type="slidenum">
              <a:rPr lang="en-US" smtClean="0"/>
              <a:t>13</a:t>
            </a:fld>
            <a:endParaRPr lang="en-US" dirty="0"/>
          </a:p>
        </p:txBody>
      </p:sp>
      <p:sp>
        <p:nvSpPr>
          <p:cNvPr id="14" name="Content Placeholder 4">
            <a:extLst>
              <a:ext uri="{FF2B5EF4-FFF2-40B4-BE49-F238E27FC236}">
                <a16:creationId xmlns:a16="http://schemas.microsoft.com/office/drawing/2014/main" id="{C508182F-7B91-47DF-925D-718004D689FE}"/>
              </a:ext>
            </a:extLst>
          </p:cNvPr>
          <p:cNvSpPr/>
          <p:nvPr/>
        </p:nvSpPr>
        <p:spPr>
          <a:xfrm rot="5400000">
            <a:off x="4007669" y="2356599"/>
            <a:ext cx="823913" cy="7759291"/>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en-US" sz="2400" dirty="0">
                <a:solidFill>
                  <a:prstClr val="black"/>
                </a:solidFill>
                <a:latin typeface="Cambria" panose="02040503050406030204" pitchFamily="18" charset="0"/>
                <a:ea typeface="ＭＳ Ｐゴシック" pitchFamily="34" charset="-128"/>
              </a:rPr>
              <a:t>The GRB does not approve funding for a project, but is a prerequisite for requesting funding. </a:t>
            </a:r>
            <a:endParaRPr lang="en-US" sz="2400" dirty="0">
              <a:solidFill>
                <a:schemeClr val="tx1"/>
              </a:solidFill>
              <a:latin typeface="Cambria" panose="02040503050406030204" pitchFamily="18" charset="0"/>
              <a:ea typeface="Cambria" panose="02040503050406030204" pitchFamily="18" charset="0"/>
            </a:endParaRPr>
          </a:p>
        </p:txBody>
      </p:sp>
      <p:grpSp>
        <p:nvGrpSpPr>
          <p:cNvPr id="13" name="Group 12" descr="Icon representing a magnifying lens focusing on the governance review team."/>
          <p:cNvGrpSpPr/>
          <p:nvPr/>
        </p:nvGrpSpPr>
        <p:grpSpPr>
          <a:xfrm>
            <a:off x="7315201" y="1219200"/>
            <a:ext cx="1828800" cy="1295400"/>
            <a:chOff x="7315201" y="1219200"/>
            <a:chExt cx="1828800" cy="1295400"/>
          </a:xfrm>
        </p:grpSpPr>
        <p:sp>
          <p:nvSpPr>
            <p:cNvPr id="15"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8"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grpSp>
      <p:pic>
        <p:nvPicPr>
          <p:cNvPr id="19" name="Graphic 3" descr="Customer review">
            <a:extLst>
              <a:ext uri="{FF2B5EF4-FFF2-40B4-BE49-F238E27FC236}">
                <a16:creationId xmlns:a16="http://schemas.microsoft.com/office/drawing/2014/main" id="{B9321E61-C5C6-4615-AA1D-758B2E072CAA}"/>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t="47731"/>
          <a:stretch/>
        </p:blipFill>
        <p:spPr>
          <a:xfrm>
            <a:off x="7772400" y="1447800"/>
            <a:ext cx="837802" cy="437910"/>
          </a:xfrm>
          <a:prstGeom prst="rect">
            <a:avLst/>
          </a:prstGeom>
        </p:spPr>
      </p:pic>
    </p:spTree>
    <p:extLst>
      <p:ext uri="{BB962C8B-B14F-4D97-AF65-F5344CB8AC3E}">
        <p14:creationId xmlns:p14="http://schemas.microsoft.com/office/powerpoint/2010/main" val="1173593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ctr"/>
            <a:r>
              <a:rPr lang="en-US" dirty="0">
                <a:ea typeface="Cambria" panose="02040503050406030204" pitchFamily="18" charset="0"/>
              </a:rPr>
              <a:t>GRB Membership</a:t>
            </a:r>
          </a:p>
        </p:txBody>
      </p:sp>
      <p:sp>
        <p:nvSpPr>
          <p:cNvPr id="4"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971247-108F-4781-8913-319514F6F075}"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grpSp>
        <p:nvGrpSpPr>
          <p:cNvPr id="16" name="Group 15" descr="Icon representing a magnifying lens focusing on the governance review team."/>
          <p:cNvGrpSpPr/>
          <p:nvPr/>
        </p:nvGrpSpPr>
        <p:grpSpPr>
          <a:xfrm>
            <a:off x="7315201" y="1219200"/>
            <a:ext cx="1828800" cy="1295400"/>
            <a:chOff x="7315201" y="1219200"/>
            <a:chExt cx="1828800" cy="1295400"/>
          </a:xfrm>
        </p:grpSpPr>
        <p:sp>
          <p:nvSpPr>
            <p:cNvPr id="17"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9"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Board</a:t>
              </a:r>
            </a:p>
          </p:txBody>
        </p:sp>
      </p:grpSp>
      <p:pic>
        <p:nvPicPr>
          <p:cNvPr id="20" name="Graphic 3" descr="Customer review">
            <a:extLst>
              <a:ext uri="{FF2B5EF4-FFF2-40B4-BE49-F238E27FC236}">
                <a16:creationId xmlns:a16="http://schemas.microsoft.com/office/drawing/2014/main" id="{B9321E61-C5C6-4615-AA1D-758B2E072CAA}"/>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t="47731"/>
          <a:stretch/>
        </p:blipFill>
        <p:spPr>
          <a:xfrm>
            <a:off x="7772400" y="1447800"/>
            <a:ext cx="837802" cy="437910"/>
          </a:xfrm>
          <a:prstGeom prst="rect">
            <a:avLst/>
          </a:prstGeom>
        </p:spPr>
      </p:pic>
      <p:graphicFrame>
        <p:nvGraphicFramePr>
          <p:cNvPr id="22" name="Table 21" descr="Chief Information Officer, OIT&#10;CMS Chief Financial Officer, OFM&#10;Head of Contracting Activity, OAGM&#10;Chief Technology Officer, OIT" title="Non-Voting Members, Office Director or Designee"/>
          <p:cNvGraphicFramePr>
            <a:graphicFrameLocks noGrp="1"/>
          </p:cNvGraphicFramePr>
          <p:nvPr>
            <p:extLst>
              <p:ext uri="{D42A27DB-BD31-4B8C-83A1-F6EECF244321}">
                <p14:modId xmlns:p14="http://schemas.microsoft.com/office/powerpoint/2010/main" val="385154400"/>
              </p:ext>
            </p:extLst>
          </p:nvPr>
        </p:nvGraphicFramePr>
        <p:xfrm>
          <a:off x="419528" y="1459787"/>
          <a:ext cx="6744137" cy="1579720"/>
        </p:xfrm>
        <a:graphic>
          <a:graphicData uri="http://schemas.openxmlformats.org/drawingml/2006/table">
            <a:tbl>
              <a:tblPr firstRow="1" firstCol="1" bandRow="1">
                <a:tableStyleId>{5C22544A-7EE6-4342-B048-85BDC9FD1C3A}</a:tableStyleId>
              </a:tblPr>
              <a:tblGrid>
                <a:gridCol w="5268033">
                  <a:extLst>
                    <a:ext uri="{9D8B030D-6E8A-4147-A177-3AD203B41FA5}">
                      <a16:colId xmlns:a16="http://schemas.microsoft.com/office/drawing/2014/main" val="3520314377"/>
                    </a:ext>
                  </a:extLst>
                </a:gridCol>
                <a:gridCol w="1476104">
                  <a:extLst>
                    <a:ext uri="{9D8B030D-6E8A-4147-A177-3AD203B41FA5}">
                      <a16:colId xmlns:a16="http://schemas.microsoft.com/office/drawing/2014/main" val="3369297915"/>
                    </a:ext>
                  </a:extLst>
                </a:gridCol>
              </a:tblGrid>
              <a:tr h="373690">
                <a:tc>
                  <a:txBody>
                    <a:bodyPr/>
                    <a:lstStyle/>
                    <a:p>
                      <a:pPr marL="0" marR="0" algn="l">
                        <a:lnSpc>
                          <a:spcPct val="107000"/>
                        </a:lnSpc>
                        <a:spcBef>
                          <a:spcPts val="0"/>
                        </a:spcBef>
                        <a:spcAft>
                          <a:spcPts val="0"/>
                        </a:spcAft>
                      </a:pPr>
                      <a:r>
                        <a:rPr lang="en-US" sz="2000" dirty="0">
                          <a:solidFill>
                            <a:schemeClr val="tx1"/>
                          </a:solidFill>
                          <a:effectLst/>
                          <a:latin typeface="Cambria" panose="02040503050406030204" pitchFamily="18" charset="0"/>
                          <a:ea typeface="Cambria" panose="02040503050406030204" pitchFamily="18" charset="0"/>
                        </a:rPr>
                        <a:t>Co-Chairs</a:t>
                      </a:r>
                      <a:r>
                        <a:rPr lang="en-US" sz="1600" dirty="0">
                          <a:solidFill>
                            <a:schemeClr val="tx1"/>
                          </a:solidFill>
                          <a:effectLst/>
                          <a:latin typeface="Cambria" panose="02040503050406030204" pitchFamily="18" charset="0"/>
                          <a:ea typeface="Cambria" panose="02040503050406030204" pitchFamily="18" charset="0"/>
                        </a:rPr>
                        <a:t>, Office Director or Designee</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600" b="1" kern="1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COMPONENT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0529310"/>
                  </a:ext>
                </a:extLst>
              </a:tr>
              <a:tr h="305112">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Chief Information Officer (CIO)</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OIT</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3939894"/>
                  </a:ext>
                </a:extLst>
              </a:tr>
              <a:tr h="305112">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Chief Financial Officer (CFO)</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OFM</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7068726"/>
                  </a:ext>
                </a:extLst>
              </a:tr>
              <a:tr h="317188">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Head of Contracting Activity (HCA)</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OAGM</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5825751"/>
                  </a:ext>
                </a:extLst>
              </a:tr>
              <a:tr h="278618">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Chief Technology Officer (CTO)</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OIT</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709396"/>
                  </a:ext>
                </a:extLst>
              </a:tr>
            </a:tbl>
          </a:graphicData>
        </a:graphic>
      </p:graphicFrame>
      <p:graphicFrame>
        <p:nvGraphicFramePr>
          <p:cNvPr id="23" name="Table 22" descr="ACA 3021 Rep&#10;Marketplace Rep&#10;Program Operations BDG Chair&#10;Program Operations BDG Chair&#10;Medicaid / SCHIP Rep&#10;Fed Admin BDG Chair&#10;Program Integrity BDG Chair&#10;Program Operations BDG Chair&#10;QIO Rep" title="Voting Members, Group Level or Above"/>
          <p:cNvGraphicFramePr>
            <a:graphicFrameLocks noGrp="1"/>
          </p:cNvGraphicFramePr>
          <p:nvPr>
            <p:extLst>
              <p:ext uri="{D42A27DB-BD31-4B8C-83A1-F6EECF244321}">
                <p14:modId xmlns:p14="http://schemas.microsoft.com/office/powerpoint/2010/main" val="189069031"/>
              </p:ext>
            </p:extLst>
          </p:nvPr>
        </p:nvGraphicFramePr>
        <p:xfrm>
          <a:off x="419528" y="3335061"/>
          <a:ext cx="6744138" cy="3001096"/>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33031948"/>
                    </a:ext>
                  </a:extLst>
                </a:gridCol>
                <a:gridCol w="1486338">
                  <a:extLst>
                    <a:ext uri="{9D8B030D-6E8A-4147-A177-3AD203B41FA5}">
                      <a16:colId xmlns:a16="http://schemas.microsoft.com/office/drawing/2014/main" val="1051691534"/>
                    </a:ext>
                  </a:extLst>
                </a:gridCol>
              </a:tblGrid>
              <a:tr h="381001">
                <a:tc>
                  <a:txBody>
                    <a:bodyPr/>
                    <a:lstStyle/>
                    <a:p>
                      <a:pPr marL="0" marR="0" algn="l">
                        <a:lnSpc>
                          <a:spcPct val="107000"/>
                        </a:lnSpc>
                        <a:spcBef>
                          <a:spcPts val="0"/>
                        </a:spcBef>
                        <a:spcAft>
                          <a:spcPts val="0"/>
                        </a:spcAft>
                      </a:pPr>
                      <a:r>
                        <a:rPr lang="en-US" sz="2000" b="1" dirty="0">
                          <a:solidFill>
                            <a:schemeClr val="tx1"/>
                          </a:solidFill>
                          <a:effectLst/>
                          <a:latin typeface="Cambria" panose="02040503050406030204" pitchFamily="18" charset="0"/>
                          <a:ea typeface="Cambria" panose="02040503050406030204" pitchFamily="18" charset="0"/>
                        </a:rPr>
                        <a:t>Voting Members</a:t>
                      </a:r>
                      <a:r>
                        <a:rPr lang="en-US" sz="1800" b="1" dirty="0">
                          <a:solidFill>
                            <a:schemeClr val="tx1"/>
                          </a:solidFill>
                          <a:effectLst/>
                          <a:latin typeface="Cambria" panose="02040503050406030204" pitchFamily="18" charset="0"/>
                          <a:ea typeface="Cambria" panose="02040503050406030204" pitchFamily="18" charset="0"/>
                        </a:rPr>
                        <a:t>, </a:t>
                      </a:r>
                      <a:r>
                        <a:rPr lang="en-US" sz="1600" b="1" dirty="0">
                          <a:solidFill>
                            <a:schemeClr val="tx1"/>
                          </a:solidFill>
                          <a:effectLst/>
                          <a:latin typeface="Cambria" panose="02040503050406030204" pitchFamily="18" charset="0"/>
                          <a:ea typeface="Cambria" panose="02040503050406030204" pitchFamily="18" charset="0"/>
                        </a:rPr>
                        <a:t>Group Level or Above</a:t>
                      </a:r>
                    </a:p>
                  </a:txBody>
                  <a:tcPr marL="67222" marR="6722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6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COMPONENT</a:t>
                      </a:r>
                    </a:p>
                  </a:txBody>
                  <a:tcPr marL="67222" marR="6722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5749939"/>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ACA 3021 Rep</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CMMI</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89624"/>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Exchanges Rep</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CCIIO</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0479834"/>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Operations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OIT</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6191886"/>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Operations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OC</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7815515"/>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Medicaid / CHIP Rep</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CMCS</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6609399"/>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Fed Admin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OIT/IUSG</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43469056"/>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Integrity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CPI</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0858184"/>
                  </a:ext>
                </a:extLst>
              </a:tr>
              <a:tr h="150429">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Operations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CMM</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905743"/>
                  </a:ext>
                </a:extLst>
              </a:tr>
              <a:tr h="150429">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QIO Rep</a:t>
                      </a: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CCSQ</a:t>
                      </a: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9278515"/>
                  </a:ext>
                </a:extLst>
              </a:tr>
            </a:tbl>
          </a:graphicData>
        </a:graphic>
      </p:graphicFrame>
    </p:spTree>
    <p:extLst>
      <p:ext uri="{BB962C8B-B14F-4D97-AF65-F5344CB8AC3E}">
        <p14:creationId xmlns:p14="http://schemas.microsoft.com/office/powerpoint/2010/main" val="1599351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 descr="Valid I T Lifecycle I D."/>
          <p:cNvPicPr>
            <a:picLocks noChangeAspect="1"/>
          </p:cNvPicPr>
          <p:nvPr/>
        </p:nvPicPr>
        <p:blipFill>
          <a:blip r:embed="rId3"/>
          <a:stretch>
            <a:fillRect/>
          </a:stretch>
        </p:blipFill>
        <p:spPr>
          <a:xfrm>
            <a:off x="0" y="0"/>
            <a:ext cx="9143999" cy="1225402"/>
          </a:xfrm>
          <a:prstGeom prst="rect">
            <a:avLst/>
          </a:prstGeom>
        </p:spPr>
      </p:pic>
      <p:sp>
        <p:nvSpPr>
          <p:cNvPr id="3" name="Content Placeholder 3"/>
          <p:cNvSpPr>
            <a:spLocks noGrp="1"/>
          </p:cNvSpPr>
          <p:nvPr>
            <p:ph idx="1"/>
          </p:nvPr>
        </p:nvSpPr>
        <p:spPr>
          <a:xfrm>
            <a:off x="419099" y="2372335"/>
            <a:ext cx="8305800" cy="3505200"/>
          </a:xfrm>
        </p:spPr>
        <p:txBody>
          <a:bodyPr>
            <a:normAutofit lnSpcReduction="10000"/>
          </a:bodyPr>
          <a:lstStyle/>
          <a:p>
            <a:pPr>
              <a:buFont typeface="Wingdings" panose="05000000000000000000" pitchFamily="2" charset="2"/>
              <a:buChar char="Ø"/>
            </a:pPr>
            <a:r>
              <a:rPr lang="en-US" sz="2600" dirty="0">
                <a:ea typeface="ＭＳ Ｐゴシック" pitchFamily="34" charset="-128"/>
              </a:rPr>
              <a:t>If the GRB approves a project, it will be </a:t>
            </a:r>
          </a:p>
          <a:p>
            <a:pPr marL="400050" lvl="1" indent="0">
              <a:buNone/>
            </a:pPr>
            <a:r>
              <a:rPr lang="en-US" sz="2600" dirty="0">
                <a:ea typeface="ＭＳ Ｐゴシック" pitchFamily="34" charset="-128"/>
              </a:rPr>
              <a:t>issued a Life Cycle ID (LCID)</a:t>
            </a:r>
          </a:p>
          <a:p>
            <a:pPr marL="400050" lvl="1" indent="0">
              <a:buNone/>
            </a:pPr>
            <a:endParaRPr lang="en-US" sz="1200" dirty="0">
              <a:ea typeface="ＭＳ Ｐゴシック" pitchFamily="34" charset="-128"/>
            </a:endParaRPr>
          </a:p>
          <a:p>
            <a:pPr>
              <a:buFont typeface="Wingdings" panose="05000000000000000000" pitchFamily="2" charset="2"/>
              <a:buChar char="Ø"/>
            </a:pPr>
            <a:r>
              <a:rPr lang="en-US" sz="2600">
                <a:ea typeface="ＭＳ Ｐゴシック" pitchFamily="34" charset="-128"/>
              </a:rPr>
              <a:t>The </a:t>
            </a:r>
            <a:r>
              <a:rPr lang="en-US" sz="2600" dirty="0">
                <a:ea typeface="ＭＳ Ｐゴシック" pitchFamily="34" charset="-128"/>
              </a:rPr>
              <a:t>LCID signifies that the project/investment has been reviewed and approved by the GRB</a:t>
            </a:r>
          </a:p>
          <a:p>
            <a:pPr marL="0" indent="0">
              <a:buNone/>
            </a:pPr>
            <a:endParaRPr lang="en-US" sz="1300" dirty="0">
              <a:ea typeface="Cambria" panose="02040503050406030204" pitchFamily="18" charset="0"/>
            </a:endParaRPr>
          </a:p>
          <a:p>
            <a:pPr>
              <a:buFont typeface="Wingdings" panose="05000000000000000000" pitchFamily="2" charset="2"/>
              <a:buChar char="Ø"/>
            </a:pPr>
            <a:r>
              <a:rPr lang="en-US" sz="2600">
                <a:ea typeface="Cambria" panose="02040503050406030204" pitchFamily="18" charset="0"/>
              </a:rPr>
              <a:t>If </a:t>
            </a:r>
            <a:r>
              <a:rPr lang="en-US" sz="2600" dirty="0">
                <a:ea typeface="Cambria" panose="02040503050406030204" pitchFamily="18" charset="0"/>
              </a:rPr>
              <a:t>projects do not have a valid IT Life Cycle ID:</a:t>
            </a:r>
          </a:p>
          <a:p>
            <a:pPr marL="857250" lvl="1" indent="-457200">
              <a:buFont typeface="Arial" panose="020B0604020202020204" pitchFamily="34" charset="0"/>
              <a:buChar char="•"/>
            </a:pPr>
            <a:r>
              <a:rPr lang="en-US" sz="2600" dirty="0">
                <a:ea typeface="Cambria" panose="02040503050406030204" pitchFamily="18" charset="0"/>
              </a:rPr>
              <a:t>OFM will not allocate funding to the project</a:t>
            </a:r>
          </a:p>
          <a:p>
            <a:pPr marL="857250" lvl="1" indent="-457200">
              <a:buFont typeface="Arial" panose="020B0604020202020204" pitchFamily="34" charset="0"/>
              <a:buChar char="•"/>
            </a:pPr>
            <a:r>
              <a:rPr lang="en-US" sz="2600" dirty="0">
                <a:ea typeface="Cambria" panose="02040503050406030204" pitchFamily="18" charset="0"/>
              </a:rPr>
              <a:t>OAGM will not process </a:t>
            </a:r>
            <a:r>
              <a:rPr lang="en-US" sz="2600">
                <a:ea typeface="Cambria" panose="02040503050406030204" pitchFamily="18" charset="0"/>
              </a:rPr>
              <a:t>contract actions</a:t>
            </a:r>
            <a:endParaRPr lang="en-US" sz="2600" dirty="0">
              <a:ea typeface="ＭＳ Ｐゴシック" pitchFamily="34" charset="-128"/>
            </a:endParaRPr>
          </a:p>
        </p:txBody>
      </p:sp>
      <p:sp>
        <p:nvSpPr>
          <p:cNvPr id="4" name="Slide Number Placeholder 4"/>
          <p:cNvSpPr>
            <a:spLocks noGrp="1"/>
          </p:cNvSpPr>
          <p:nvPr>
            <p:ph type="sldNum" sz="quarter" idx="12"/>
          </p:nvPr>
        </p:nvSpPr>
        <p:spPr/>
        <p:txBody>
          <a:bodyPr/>
          <a:lstStyle/>
          <a:p>
            <a:fld id="{C5971247-108F-4781-8913-319514F6F075}" type="slidenum">
              <a:rPr lang="en-US" smtClean="0"/>
              <a:t>15</a:t>
            </a:fld>
            <a:endParaRPr lang="en-US" dirty="0"/>
          </a:p>
        </p:txBody>
      </p:sp>
      <p:sp>
        <p:nvSpPr>
          <p:cNvPr id="9" name="Title 1"/>
          <p:cNvSpPr>
            <a:spLocks noGrp="1"/>
          </p:cNvSpPr>
          <p:nvPr>
            <p:ph type="title"/>
          </p:nvPr>
        </p:nvSpPr>
        <p:spPr>
          <a:xfrm>
            <a:off x="0" y="0"/>
            <a:ext cx="9144000" cy="1143000"/>
          </a:xfrm>
        </p:spPr>
        <p:txBody>
          <a:bodyPr/>
          <a:lstStyle/>
          <a:p>
            <a:pPr algn="ctr"/>
            <a:r>
              <a:rPr lang="en-US" dirty="0">
                <a:ea typeface="Cambria" panose="02040503050406030204" pitchFamily="18" charset="0"/>
              </a:rPr>
              <a:t>Life Cycle ID (LCID)</a:t>
            </a:r>
          </a:p>
        </p:txBody>
      </p:sp>
      <p:grpSp>
        <p:nvGrpSpPr>
          <p:cNvPr id="14" name="Group 13" descr="Icon representing a magnifying lens focusing on the governance review team."/>
          <p:cNvGrpSpPr/>
          <p:nvPr/>
        </p:nvGrpSpPr>
        <p:grpSpPr>
          <a:xfrm>
            <a:off x="7315201" y="1219200"/>
            <a:ext cx="1828800" cy="1295400"/>
            <a:chOff x="7315201" y="1219200"/>
            <a:chExt cx="1828800" cy="1295400"/>
          </a:xfrm>
        </p:grpSpPr>
        <p:sp>
          <p:nvSpPr>
            <p:cNvPr id="15"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6" name="TextBox 4">
              <a:extLst>
                <a:ext uri="{FF2B5EF4-FFF2-40B4-BE49-F238E27FC236}">
                  <a16:creationId xmlns:a16="http://schemas.microsoft.com/office/drawing/2014/main" id="{20A2B7DF-7801-47BA-B64D-478ECC2B4416}"/>
                </a:ext>
              </a:extLst>
            </p:cNvPr>
            <p:cNvSpPr txBox="1"/>
            <p:nvPr/>
          </p:nvSpPr>
          <p:spPr>
            <a:xfrm>
              <a:off x="7429065" y="1924309"/>
              <a:ext cx="1601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Process</a:t>
              </a:r>
            </a:p>
          </p:txBody>
        </p:sp>
      </p:grpSp>
      <p:pic>
        <p:nvPicPr>
          <p:cNvPr id="13" name="Picture 12" descr="process flow"/>
          <p:cNvPicPr>
            <a:picLocks noChangeAspect="1"/>
          </p:cNvPicPr>
          <p:nvPr/>
        </p:nvPicPr>
        <p:blipFill>
          <a:blip r:embed="rId4"/>
          <a:stretch>
            <a:fillRect/>
          </a:stretch>
        </p:blipFill>
        <p:spPr>
          <a:xfrm>
            <a:off x="7524750" y="1371600"/>
            <a:ext cx="1466850" cy="447675"/>
          </a:xfrm>
          <a:prstGeom prst="rect">
            <a:avLst/>
          </a:prstGeom>
        </p:spPr>
      </p:pic>
    </p:spTree>
    <p:extLst>
      <p:ext uri="{BB962C8B-B14F-4D97-AF65-F5344CB8AC3E}">
        <p14:creationId xmlns:p14="http://schemas.microsoft.com/office/powerpoint/2010/main" val="2702183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Project Team</a:t>
            </a:r>
            <a:endParaRPr lang="en-US" dirty="0"/>
          </a:p>
        </p:txBody>
      </p:sp>
      <p:grpSp>
        <p:nvGrpSpPr>
          <p:cNvPr id="3" name="Group 2" descr="Icon representing a magnifying lens focusing on the governance review team."/>
          <p:cNvGrpSpPr/>
          <p:nvPr/>
        </p:nvGrpSpPr>
        <p:grpSpPr>
          <a:xfrm>
            <a:off x="7315201" y="1219200"/>
            <a:ext cx="1828800" cy="1295400"/>
            <a:chOff x="7315201" y="1219200"/>
            <a:chExt cx="1828800" cy="1295400"/>
          </a:xfrm>
        </p:grpSpPr>
        <p:sp>
          <p:nvSpPr>
            <p:cNvPr id="9" name="Rectangle 2" descr="Governance Review Team Image">
              <a:extLst>
                <a:ext uri="{FF2B5EF4-FFF2-40B4-BE49-F238E27FC236}">
                  <a16:creationId xmlns:a16="http://schemas.microsoft.com/office/drawing/2014/main" id="{09F5F599-D8F0-4E8F-B1BF-D179A12239AC}"/>
                </a:ext>
              </a:extLst>
            </p:cNvPr>
            <p:cNvSpPr/>
            <p:nvPr/>
          </p:nvSpPr>
          <p:spPr>
            <a:xfrm>
              <a:off x="7315201" y="1219200"/>
              <a:ext cx="1828800" cy="1295400"/>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4" name="Graphic 3"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8600" y="1321697"/>
              <a:ext cx="685800" cy="685800"/>
            </a:xfrm>
            <a:prstGeom prst="rect">
              <a:avLst/>
            </a:prstGeom>
          </p:spPr>
        </p:pic>
        <p:sp>
          <p:nvSpPr>
            <p:cNvPr id="15" name="TextBox 4">
              <a:extLst>
                <a:ext uri="{FF2B5EF4-FFF2-40B4-BE49-F238E27FC236}">
                  <a16:creationId xmlns:a16="http://schemas.microsoft.com/office/drawing/2014/main" id="{20A2B7DF-7801-47BA-B64D-478ECC2B4416}"/>
                </a:ext>
              </a:extLst>
            </p:cNvPr>
            <p:cNvSpPr txBox="1"/>
            <p:nvPr/>
          </p:nvSpPr>
          <p:spPr>
            <a:xfrm>
              <a:off x="7429065" y="2008541"/>
              <a:ext cx="1601071"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Project Team</a:t>
              </a:r>
            </a:p>
          </p:txBody>
        </p:sp>
      </p:grpSp>
      <p:sp>
        <p:nvSpPr>
          <p:cNvPr id="6" name="Content Placeholder 3"/>
          <p:cNvSpPr txBox="1">
            <a:spLocks noChangeArrowheads="1"/>
          </p:cNvSpPr>
          <p:nvPr/>
        </p:nvSpPr>
        <p:spPr>
          <a:xfrm>
            <a:off x="381000" y="1676400"/>
            <a:ext cx="8001000" cy="45363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00050" lvl="1" indent="0">
              <a:lnSpc>
                <a:spcPct val="90000"/>
              </a:lnSpc>
              <a:buNone/>
            </a:pPr>
            <a:endParaRPr lang="en-US" sz="1200" dirty="0">
              <a:ea typeface="ＭＳ Ｐゴシック" pitchFamily="34" charset="-128"/>
            </a:endParaRPr>
          </a:p>
          <a:p>
            <a:pPr>
              <a:lnSpc>
                <a:spcPct val="90000"/>
              </a:lnSpc>
              <a:buFont typeface="Wingdings" panose="05000000000000000000" pitchFamily="2" charset="2"/>
              <a:buChar char="Ø"/>
            </a:pPr>
            <a:r>
              <a:rPr lang="en-US" sz="2400" dirty="0">
                <a:ea typeface="ＭＳ Ｐゴシック" pitchFamily="34" charset="-128"/>
              </a:rPr>
              <a:t>The Project or Program Team:</a:t>
            </a:r>
          </a:p>
          <a:p>
            <a:pPr lvl="1">
              <a:lnSpc>
                <a:spcPct val="90000"/>
              </a:lnSpc>
              <a:buFont typeface="Arial" panose="020B0604020202020204" pitchFamily="34" charset="0"/>
              <a:buChar char="•"/>
            </a:pPr>
            <a:r>
              <a:rPr lang="en-US" sz="2400" dirty="0">
                <a:ea typeface="ＭＳ Ｐゴシック" pitchFamily="34" charset="-128"/>
              </a:rPr>
              <a:t>Is led by CMS employee(s) as Project Sponsor/ Business Owner/Manager</a:t>
            </a:r>
          </a:p>
          <a:p>
            <a:pPr lvl="1">
              <a:lnSpc>
                <a:spcPct val="90000"/>
              </a:lnSpc>
              <a:buFont typeface="Arial" panose="020B0604020202020204" pitchFamily="34" charset="0"/>
              <a:buChar char="•"/>
            </a:pPr>
            <a:r>
              <a:rPr lang="en-US" sz="2400" dirty="0">
                <a:ea typeface="ＭＳ Ｐゴシック" pitchFamily="34" charset="-128"/>
              </a:rPr>
              <a:t>Must have an ISSO (Information Systems Security Officer) </a:t>
            </a:r>
          </a:p>
          <a:p>
            <a:pPr lvl="1">
              <a:lnSpc>
                <a:spcPct val="90000"/>
              </a:lnSpc>
              <a:buFont typeface="Arial" panose="020B0604020202020204" pitchFamily="34" charset="0"/>
              <a:buChar char="•"/>
            </a:pPr>
            <a:r>
              <a:rPr lang="en-US" sz="2400" dirty="0">
                <a:ea typeface="ＭＳ Ｐゴシック" pitchFamily="34" charset="-128"/>
              </a:rPr>
              <a:t>Will be responsible for developing and maintaining systems documentation that satisfies governance requirements</a:t>
            </a:r>
          </a:p>
          <a:p>
            <a:pPr lvl="1">
              <a:lnSpc>
                <a:spcPct val="90000"/>
              </a:lnSpc>
              <a:buFont typeface="Arial" panose="020B0604020202020204" pitchFamily="34" charset="0"/>
              <a:buChar char="•"/>
            </a:pPr>
            <a:r>
              <a:rPr lang="en-US" sz="2400" dirty="0">
                <a:ea typeface="ＭＳ Ｐゴシック" pitchFamily="34" charset="-128"/>
              </a:rPr>
              <a:t>Is encouraged to maintain the documentation on CMS infrastructure so that it is not lost when contractors change</a:t>
            </a:r>
            <a:endParaRPr lang="en-US" sz="2000" dirty="0">
              <a:ea typeface="ＭＳ Ｐゴシック" pitchFamily="34" charset="-128"/>
            </a:endParaRPr>
          </a:p>
        </p:txBody>
      </p:sp>
      <p:sp>
        <p:nvSpPr>
          <p:cNvPr id="4" name="Slide Number Placeholder 5"/>
          <p:cNvSpPr>
            <a:spLocks noGrp="1"/>
          </p:cNvSpPr>
          <p:nvPr>
            <p:ph type="sldNum" sz="quarter" idx="12"/>
          </p:nvPr>
        </p:nvSpPr>
        <p:spPr/>
        <p:txBody>
          <a:bodyPr/>
          <a:lstStyle/>
          <a:p>
            <a:fld id="{C5971247-108F-4781-8913-319514F6F075}" type="slidenum">
              <a:rPr lang="en-US" smtClean="0"/>
              <a:t>16</a:t>
            </a:fld>
            <a:endParaRPr lang="en-US" dirty="0"/>
          </a:p>
        </p:txBody>
      </p:sp>
    </p:spTree>
    <p:extLst>
      <p:ext uri="{BB962C8B-B14F-4D97-AF65-F5344CB8AC3E}">
        <p14:creationId xmlns:p14="http://schemas.microsoft.com/office/powerpoint/2010/main" val="705288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TLC Phases - Section III</a:t>
            </a:r>
          </a:p>
        </p:txBody>
      </p:sp>
      <p:pic>
        <p:nvPicPr>
          <p:cNvPr id="5" name="Picture 2" descr="T L C Design Element  - Graphic Design Image for the Target Life Cycle Proces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3" name="Content Placeholder 3"/>
          <p:cNvSpPr>
            <a:spLocks noGrp="1"/>
          </p:cNvSpPr>
          <p:nvPr>
            <p:ph idx="1"/>
          </p:nvPr>
        </p:nvSpPr>
        <p:spPr>
          <a:xfrm>
            <a:off x="457200" y="3130174"/>
            <a:ext cx="8229600" cy="1809353"/>
          </a:xfrm>
        </p:spPr>
        <p:txBody>
          <a:bodyPr>
            <a:normAutofit/>
          </a:bodyPr>
          <a:lstStyle/>
          <a:p>
            <a:pPr marL="0" indent="0" algn="ctr">
              <a:buNone/>
            </a:pPr>
            <a:r>
              <a:rPr lang="en-US" b="1"/>
              <a:t>Section </a:t>
            </a:r>
            <a:r>
              <a:rPr lang="en-US" b="1" dirty="0"/>
              <a:t>III  </a:t>
            </a:r>
          </a:p>
          <a:p>
            <a:pPr marL="0" indent="0" algn="ctr">
              <a:buNone/>
            </a:pPr>
            <a:endParaRPr lang="en-US" sz="1800" b="1" dirty="0">
              <a:ea typeface="Cambria" panose="02040503050406030204" pitchFamily="18" charset="0"/>
            </a:endParaRPr>
          </a:p>
          <a:p>
            <a:pPr marL="0" indent="0" algn="ctr">
              <a:buNone/>
            </a:pPr>
            <a:r>
              <a:rPr lang="en-US" b="1" dirty="0">
                <a:ea typeface="Cambria" panose="02040503050406030204" pitchFamily="18" charset="0"/>
              </a:rPr>
              <a:t>A brief overview of the Four TLC Phases</a:t>
            </a:r>
            <a:endParaRPr lang="en-US" b="1" dirty="0"/>
          </a:p>
          <a:p>
            <a:pPr marL="0" indent="0" algn="ctr">
              <a:buNone/>
            </a:pPr>
            <a:endParaRPr lang="en-US" dirty="0"/>
          </a:p>
        </p:txBody>
      </p:sp>
      <p:sp>
        <p:nvSpPr>
          <p:cNvPr id="4" name="Slide Number Placeholder 4"/>
          <p:cNvSpPr>
            <a:spLocks noGrp="1"/>
          </p:cNvSpPr>
          <p:nvPr>
            <p:ph type="sldNum" sz="quarter" idx="12"/>
          </p:nvPr>
        </p:nvSpPr>
        <p:spPr/>
        <p:txBody>
          <a:bodyPr/>
          <a:lstStyle/>
          <a:p>
            <a:fld id="{C5971247-108F-4781-8913-319514F6F075}" type="slidenum">
              <a:rPr lang="en-US" smtClean="0"/>
              <a:t>17</a:t>
            </a:fld>
            <a:endParaRPr lang="en-US" dirty="0"/>
          </a:p>
        </p:txBody>
      </p:sp>
    </p:spTree>
    <p:extLst>
      <p:ext uri="{BB962C8B-B14F-4D97-AF65-F5344CB8AC3E}">
        <p14:creationId xmlns:p14="http://schemas.microsoft.com/office/powerpoint/2010/main" val="1279013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TLC Phase Summary</a:t>
            </a:r>
          </a:p>
        </p:txBody>
      </p:sp>
      <p:pic>
        <p:nvPicPr>
          <p:cNvPr id="5" name="Picture 2" descr="T L C Design Element  - Graphic Design Image for the Target Life Cycle Process."/>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936865" y="1219200"/>
            <a:ext cx="2207135" cy="1375823"/>
          </a:xfrm>
          <a:prstGeom prst="rect">
            <a:avLst/>
          </a:prstGeom>
        </p:spPr>
      </p:pic>
      <p:sp>
        <p:nvSpPr>
          <p:cNvPr id="6" name="Content Placeholder 3"/>
          <p:cNvSpPr txBox="1"/>
          <p:nvPr/>
        </p:nvSpPr>
        <p:spPr>
          <a:xfrm>
            <a:off x="457200" y="1769249"/>
            <a:ext cx="7772400" cy="1077218"/>
          </a:xfrm>
          <a:prstGeom prst="rect">
            <a:avLst/>
          </a:prstGeom>
          <a:noFill/>
        </p:spPr>
        <p:txBody>
          <a:bodyPr wrap="square" rtlCol="0">
            <a:spAutoFit/>
          </a:bodyPr>
          <a:lstStyle/>
          <a:p>
            <a:pPr algn="ctr"/>
            <a:r>
              <a:rPr lang="en-US" sz="3200" b="1" dirty="0">
                <a:latin typeface="Cambria" panose="02040503050406030204" pitchFamily="18" charset="0"/>
                <a:ea typeface="Cambria" panose="02040503050406030204" pitchFamily="18" charset="0"/>
              </a:rPr>
              <a:t>CMS Target Life Cycle </a:t>
            </a:r>
          </a:p>
          <a:p>
            <a:pPr algn="ctr"/>
            <a:r>
              <a:rPr lang="en-US" sz="3200" b="1" dirty="0">
                <a:latin typeface="Cambria" panose="02040503050406030204" pitchFamily="18" charset="0"/>
                <a:ea typeface="Cambria" panose="02040503050406030204" pitchFamily="18" charset="0"/>
              </a:rPr>
              <a:t>Phase Summary</a:t>
            </a:r>
          </a:p>
        </p:txBody>
      </p:sp>
      <p:pic>
        <p:nvPicPr>
          <p:cNvPr id="3" name="Picture 4" descr="Image depicting the phases of the Target Life Cycle."/>
          <p:cNvPicPr>
            <a:picLocks noChangeAspect="1"/>
          </p:cNvPicPr>
          <p:nvPr/>
        </p:nvPicPr>
        <p:blipFill rotWithShape="1">
          <a:blip r:embed="rId4"/>
          <a:srcRect t="-1" b="38621"/>
          <a:stretch/>
        </p:blipFill>
        <p:spPr>
          <a:xfrm>
            <a:off x="1104900" y="3581400"/>
            <a:ext cx="6477000" cy="2148701"/>
          </a:xfrm>
          <a:prstGeom prst="rect">
            <a:avLst/>
          </a:prstGeom>
        </p:spPr>
      </p:pic>
      <p:sp>
        <p:nvSpPr>
          <p:cNvPr id="4" name="Slide Number Placeholder 5"/>
          <p:cNvSpPr>
            <a:spLocks noGrp="1"/>
          </p:cNvSpPr>
          <p:nvPr>
            <p:ph type="sldNum" sz="quarter" idx="12"/>
          </p:nvPr>
        </p:nvSpPr>
        <p:spPr/>
        <p:txBody>
          <a:bodyPr/>
          <a:lstStyle/>
          <a:p>
            <a:fld id="{C5971247-108F-4781-8913-319514F6F075}" type="slidenum">
              <a:rPr lang="en-US" smtClean="0"/>
              <a:t>18</a:t>
            </a:fld>
            <a:endParaRPr lang="en-US" dirty="0"/>
          </a:p>
        </p:txBody>
      </p:sp>
    </p:spTree>
    <p:extLst>
      <p:ext uri="{BB962C8B-B14F-4D97-AF65-F5344CB8AC3E}">
        <p14:creationId xmlns:p14="http://schemas.microsoft.com/office/powerpoint/2010/main" val="2896124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Icon of the T L C flowchart with the phase Initiate emphasized."/>
          <p:cNvPicPr>
            <a:picLocks noChangeAspect="1"/>
          </p:cNvPicPr>
          <p:nvPr/>
        </p:nvPicPr>
        <p:blipFill>
          <a:blip r:embed="rId3"/>
          <a:stretch>
            <a:fillRect/>
          </a:stretch>
        </p:blipFill>
        <p:spPr>
          <a:xfrm>
            <a:off x="6086475" y="1213478"/>
            <a:ext cx="3057525" cy="1019175"/>
          </a:xfrm>
          <a:prstGeom prst="rect">
            <a:avLst/>
          </a:prstGeom>
        </p:spPr>
      </p:pic>
      <p:sp>
        <p:nvSpPr>
          <p:cNvPr id="4" name="Slide Number Placeholder 5"/>
          <p:cNvSpPr>
            <a:spLocks noGrp="1"/>
          </p:cNvSpPr>
          <p:nvPr>
            <p:ph type="sldNum" sz="quarter" idx="12"/>
          </p:nvPr>
        </p:nvSpPr>
        <p:spPr/>
        <p:txBody>
          <a:bodyPr/>
          <a:lstStyle/>
          <a:p>
            <a:fld id="{C5971247-108F-4781-8913-319514F6F075}" type="slidenum">
              <a:rPr lang="en-US" smtClean="0"/>
              <a:t>19</a:t>
            </a:fld>
            <a:endParaRPr lang="en-US" dirty="0"/>
          </a:p>
        </p:txBody>
      </p:sp>
      <p:sp>
        <p:nvSpPr>
          <p:cNvPr id="2" name="Title 1"/>
          <p:cNvSpPr>
            <a:spLocks noGrp="1"/>
          </p:cNvSpPr>
          <p:nvPr>
            <p:ph type="title"/>
          </p:nvPr>
        </p:nvSpPr>
        <p:spPr/>
        <p:txBody>
          <a:bodyPr/>
          <a:lstStyle/>
          <a:p>
            <a:pPr algn="ctr"/>
            <a:r>
              <a:rPr lang="en-US" dirty="0"/>
              <a:t>Initiate Phase</a:t>
            </a:r>
          </a:p>
        </p:txBody>
      </p:sp>
      <p:sp>
        <p:nvSpPr>
          <p:cNvPr id="7" name="Content Placeholder 4"/>
          <p:cNvSpPr/>
          <p:nvPr/>
        </p:nvSpPr>
        <p:spPr>
          <a:xfrm>
            <a:off x="742950" y="2232653"/>
            <a:ext cx="7658100" cy="3970318"/>
          </a:xfrm>
          <a:prstGeom prst="rect">
            <a:avLst/>
          </a:prstGeom>
        </p:spPr>
        <p:txBody>
          <a:bodyPr wrap="square">
            <a:spAutoFit/>
          </a:bodyPr>
          <a:lstStyle/>
          <a:p>
            <a:pPr marL="457200" indent="-457200">
              <a:lnSpc>
                <a:spcPct val="90000"/>
              </a:lnSpc>
              <a:buSzPct val="100000"/>
              <a:buFont typeface="Wingdings" panose="05000000000000000000" pitchFamily="2" charset="2"/>
              <a:buChar char="Ø"/>
            </a:pPr>
            <a:r>
              <a:rPr lang="en-US" sz="2400" dirty="0">
                <a:latin typeface="Cambria" panose="02040503050406030204" pitchFamily="18" charset="0"/>
                <a:ea typeface="Cambria" panose="02040503050406030204" pitchFamily="18" charset="0"/>
              </a:rPr>
              <a:t>Fill out an Intake Form to start the </a:t>
            </a:r>
          </a:p>
          <a:p>
            <a:pPr lvl="1">
              <a:lnSpc>
                <a:spcPct val="90000"/>
              </a:lnSpc>
              <a:buSzPct val="100000"/>
            </a:pPr>
            <a:r>
              <a:rPr lang="en-US" sz="2400" dirty="0">
                <a:latin typeface="Cambria" panose="02040503050406030204" pitchFamily="18" charset="0"/>
                <a:ea typeface="Cambria" panose="02040503050406030204" pitchFamily="18" charset="0"/>
              </a:rPr>
              <a:t>TLC Governance process</a:t>
            </a:r>
          </a:p>
          <a:p>
            <a:pPr marL="457200" indent="-457200">
              <a:lnSpc>
                <a:spcPct val="90000"/>
              </a:lnSpc>
              <a:buSzPct val="100000"/>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SzPct val="100000"/>
              <a:buFont typeface="Wingdings" panose="05000000000000000000" pitchFamily="2" charset="2"/>
              <a:buChar char="Ø"/>
            </a:pPr>
            <a:r>
              <a:rPr lang="en-US" sz="2400" dirty="0">
                <a:latin typeface="Cambria" panose="02040503050406030204" pitchFamily="18" charset="0"/>
                <a:ea typeface="Cambria" panose="02040503050406030204" pitchFamily="18" charset="0"/>
              </a:rPr>
              <a:t>Document your business need</a:t>
            </a:r>
          </a:p>
          <a:p>
            <a:pPr marL="457200" indent="-457200">
              <a:lnSpc>
                <a:spcPct val="90000"/>
              </a:lnSpc>
              <a:buSzPct val="100000"/>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SzPct val="100000"/>
              <a:buFont typeface="Wingdings" panose="05000000000000000000" pitchFamily="2" charset="2"/>
              <a:buChar char="Ø"/>
            </a:pPr>
            <a:r>
              <a:rPr lang="en-US" sz="2400" dirty="0">
                <a:latin typeface="Cambria" panose="02040503050406030204" pitchFamily="18" charset="0"/>
                <a:ea typeface="Cambria" panose="02040503050406030204" pitchFamily="18" charset="0"/>
              </a:rPr>
              <a:t>Have a brief meeting with Enterprise Architecture and the TLC administrators to kick things off</a:t>
            </a:r>
          </a:p>
          <a:p>
            <a:pPr marL="457200" indent="-457200">
              <a:lnSpc>
                <a:spcPct val="90000"/>
              </a:lnSpc>
              <a:buSzPct val="100000"/>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SzPct val="100000"/>
              <a:buFont typeface="Wingdings" panose="05000000000000000000" pitchFamily="2" charset="2"/>
              <a:buChar char="Ø"/>
            </a:pPr>
            <a:r>
              <a:rPr lang="en-US" sz="2400" dirty="0">
                <a:latin typeface="Cambria" panose="02040503050406030204" pitchFamily="18" charset="0"/>
                <a:ea typeface="Cambria" panose="02040503050406030204" pitchFamily="18" charset="0"/>
              </a:rPr>
              <a:t>Get on the schedule for a GRT Meeting</a:t>
            </a:r>
          </a:p>
          <a:p>
            <a:pPr marL="457200" indent="-457200">
              <a:lnSpc>
                <a:spcPct val="90000"/>
              </a:lnSpc>
              <a:buSzPct val="100000"/>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SzPct val="100000"/>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GRT will provide guidance and input to the Project Team in crafting the business case and alternatives analysis in preparation for the GRB meeting</a:t>
            </a:r>
          </a:p>
        </p:txBody>
      </p:sp>
    </p:spTree>
    <p:extLst>
      <p:ext uri="{BB962C8B-B14F-4D97-AF65-F5344CB8AC3E}">
        <p14:creationId xmlns:p14="http://schemas.microsoft.com/office/powerpoint/2010/main" val="3032859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sp>
        <p:nvSpPr>
          <p:cNvPr id="15" name="Title 14"/>
          <p:cNvSpPr>
            <a:spLocks noGrp="1"/>
          </p:cNvSpPr>
          <p:nvPr>
            <p:ph type="title"/>
          </p:nvPr>
        </p:nvSpPr>
        <p:spPr/>
        <p:txBody>
          <a:bodyPr>
            <a:normAutofit/>
          </a:bodyPr>
          <a:lstStyle/>
          <a:p>
            <a:pPr algn="ctr"/>
            <a:r>
              <a:rPr lang="en-US" dirty="0">
                <a:ea typeface="Cambria" panose="02040503050406030204" pitchFamily="18" charset="0"/>
              </a:rPr>
              <a:t>Target Life Cycle Governance Process</a:t>
            </a:r>
          </a:p>
        </p:txBody>
      </p:sp>
      <p:sp>
        <p:nvSpPr>
          <p:cNvPr id="10" name="Content Placeholder 6"/>
          <p:cNvSpPr>
            <a:spLocks noGrp="1" noChangeArrowheads="1"/>
          </p:cNvSpPr>
          <p:nvPr>
            <p:ph idx="1"/>
          </p:nvPr>
        </p:nvSpPr>
        <p:spPr>
          <a:xfrm>
            <a:off x="647700" y="2589114"/>
            <a:ext cx="7848600" cy="2743200"/>
          </a:xfrm>
        </p:spPr>
        <p:txBody>
          <a:bodyPr>
            <a:normAutofit/>
          </a:bodyPr>
          <a:lstStyle/>
          <a:p>
            <a:pPr marL="457200" lvl="1" indent="0">
              <a:buNone/>
            </a:pPr>
            <a:r>
              <a:rPr lang="en-US" sz="3900" dirty="0"/>
              <a:t>What this course covers:</a:t>
            </a:r>
          </a:p>
          <a:p>
            <a:pPr marL="457200" lvl="1" indent="0">
              <a:buNone/>
            </a:pPr>
            <a:endParaRPr lang="en-US" sz="1600" dirty="0"/>
          </a:p>
          <a:p>
            <a:pPr lvl="1"/>
            <a:endParaRPr lang="en-US" sz="500" dirty="0"/>
          </a:p>
          <a:p>
            <a:pPr marL="857250" lvl="2" indent="0">
              <a:buNone/>
            </a:pPr>
            <a:r>
              <a:rPr lang="en-US"/>
              <a:t>Section </a:t>
            </a:r>
            <a:r>
              <a:rPr lang="en-US" dirty="0"/>
              <a:t>I: What is the TLC?</a:t>
            </a:r>
          </a:p>
          <a:p>
            <a:pPr lvl="2"/>
            <a:endParaRPr lang="en-US" sz="400" dirty="0"/>
          </a:p>
          <a:p>
            <a:pPr marL="857250" lvl="2" indent="0">
              <a:buNone/>
            </a:pPr>
            <a:r>
              <a:rPr lang="en-US" dirty="0"/>
              <a:t>Section II: Who is the TLC?</a:t>
            </a:r>
          </a:p>
          <a:p>
            <a:pPr lvl="2"/>
            <a:endParaRPr lang="en-US" sz="400" dirty="0"/>
          </a:p>
          <a:p>
            <a:pPr marL="857250" lvl="2" indent="0">
              <a:buNone/>
            </a:pPr>
            <a:r>
              <a:rPr lang="en-US" dirty="0"/>
              <a:t>Section III: A brief overview of the Four TLC phases</a:t>
            </a:r>
          </a:p>
        </p:txBody>
      </p:sp>
      <p:sp>
        <p:nvSpPr>
          <p:cNvPr id="3" name="Slide Number Placeholder 7"/>
          <p:cNvSpPr>
            <a:spLocks noGrp="1"/>
          </p:cNvSpPr>
          <p:nvPr>
            <p:ph type="sldNum" sz="quarter" idx="12"/>
          </p:nvPr>
        </p:nvSpPr>
        <p:spPr/>
        <p:txBody>
          <a:bodyPr/>
          <a:lstStyle/>
          <a:p>
            <a:fld id="{C5971247-108F-4781-8913-319514F6F075}" type="slidenum">
              <a:rPr lang="en-US" smtClean="0"/>
              <a:pPr/>
              <a:t>2</a:t>
            </a:fld>
            <a:endParaRPr lang="en-US" dirty="0"/>
          </a:p>
        </p:txBody>
      </p:sp>
    </p:spTree>
    <p:extLst>
      <p:ext uri="{BB962C8B-B14F-4D97-AF65-F5344CB8AC3E}">
        <p14:creationId xmlns:p14="http://schemas.microsoft.com/office/powerpoint/2010/main" val="715530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 descr="Blue Phase - Initiate (Continuation.)"/>
          <p:cNvPicPr>
            <a:picLocks noChangeAspect="1"/>
          </p:cNvPicPr>
          <p:nvPr/>
        </p:nvPicPr>
        <p:blipFill>
          <a:blip r:embed="rId3"/>
          <a:stretch>
            <a:fillRect/>
          </a:stretch>
        </p:blipFill>
        <p:spPr>
          <a:xfrm>
            <a:off x="-793" y="0"/>
            <a:ext cx="9068593" cy="1213478"/>
          </a:xfrm>
          <a:prstGeom prst="rect">
            <a:avLst/>
          </a:prstGeom>
        </p:spPr>
      </p:pic>
      <p:pic>
        <p:nvPicPr>
          <p:cNvPr id="5" name="Picture 2" descr="Icon of the T L C flowchart with the phase Initiate emphasized."/>
          <p:cNvPicPr>
            <a:picLocks noChangeAspect="1"/>
          </p:cNvPicPr>
          <p:nvPr/>
        </p:nvPicPr>
        <p:blipFill>
          <a:blip r:embed="rId4"/>
          <a:stretch>
            <a:fillRect/>
          </a:stretch>
        </p:blipFill>
        <p:spPr>
          <a:xfrm>
            <a:off x="6086475" y="1213478"/>
            <a:ext cx="3057525" cy="1019175"/>
          </a:xfrm>
          <a:prstGeom prst="rect">
            <a:avLst/>
          </a:prstGeom>
        </p:spPr>
      </p:pic>
      <p:sp>
        <p:nvSpPr>
          <p:cNvPr id="3" name="Content Placeholder 4"/>
          <p:cNvSpPr/>
          <p:nvPr/>
        </p:nvSpPr>
        <p:spPr>
          <a:xfrm>
            <a:off x="609203" y="2021844"/>
            <a:ext cx="7848600" cy="3416320"/>
          </a:xfrm>
          <a:prstGeom prst="rect">
            <a:avLst/>
          </a:prstGeom>
        </p:spPr>
        <p:txBody>
          <a:bodyPr wrap="square">
            <a:spAutoFit/>
          </a:bodyPr>
          <a:lstStyle/>
          <a:p>
            <a:pPr marL="457200" indent="-457200">
              <a:lnSpc>
                <a:spcPct val="90000"/>
              </a:lnSpc>
              <a:buSzPct val="100000"/>
              <a:buFont typeface="Wingdings" panose="05000000000000000000" pitchFamily="2" charset="2"/>
              <a:buChar char="Ø"/>
            </a:pPr>
            <a:r>
              <a:rPr lang="en-US" sz="2400" dirty="0">
                <a:latin typeface="Cambria" panose="02040503050406030204" pitchFamily="18" charset="0"/>
                <a:ea typeface="Cambria" panose="02040503050406030204" pitchFamily="18" charset="0"/>
              </a:rPr>
              <a:t>Demonstrate Due Diligence</a:t>
            </a:r>
          </a:p>
          <a:p>
            <a:pPr marL="1371600" lvl="2" indent="-457200">
              <a:lnSpc>
                <a:spcPct val="90000"/>
              </a:lnSpc>
              <a:buSzPct val="100000"/>
              <a:buFont typeface="Arial" panose="020B0604020202020204" pitchFamily="34" charset="0"/>
              <a:buChar char="•"/>
            </a:pPr>
            <a:r>
              <a:rPr lang="en-US" sz="2400" dirty="0">
                <a:latin typeface="Cambria" panose="02040503050406030204" pitchFamily="18" charset="0"/>
                <a:ea typeface="Cambria" panose="02040503050406030204" pitchFamily="18" charset="0"/>
              </a:rPr>
              <a:t>Document your Analysis of Alternatives</a:t>
            </a:r>
          </a:p>
          <a:p>
            <a:pPr marL="1371600" lvl="2" indent="-457200">
              <a:lnSpc>
                <a:spcPct val="90000"/>
              </a:lnSpc>
              <a:buSzPct val="100000"/>
              <a:buFont typeface="Arial" panose="020B0604020202020204" pitchFamily="34" charset="0"/>
              <a:buChar char="•"/>
            </a:pPr>
            <a:r>
              <a:rPr lang="en-US" sz="2400" dirty="0">
                <a:latin typeface="Cambria" panose="02040503050406030204" pitchFamily="18" charset="0"/>
                <a:ea typeface="Cambria" panose="02040503050406030204" pitchFamily="18" charset="0"/>
              </a:rPr>
              <a:t>Pros and cons of each alternative</a:t>
            </a:r>
          </a:p>
          <a:p>
            <a:pPr marL="1371600" lvl="2" indent="-457200">
              <a:lnSpc>
                <a:spcPct val="90000"/>
              </a:lnSpc>
              <a:buSzPct val="100000"/>
              <a:buFont typeface="Arial" panose="020B0604020202020204" pitchFamily="34" charset="0"/>
              <a:buChar char="•"/>
            </a:pPr>
            <a:r>
              <a:rPr lang="en-US" sz="2400" dirty="0">
                <a:latin typeface="Cambria" panose="02040503050406030204" pitchFamily="18" charset="0"/>
                <a:ea typeface="Cambria" panose="02040503050406030204" pitchFamily="18" charset="0"/>
              </a:rPr>
              <a:t>Estimate total life cycle costs for each alternative</a:t>
            </a:r>
          </a:p>
          <a:p>
            <a:pPr marL="457200" indent="-457200">
              <a:lnSpc>
                <a:spcPct val="90000"/>
              </a:lnSpc>
              <a:buSzPct val="100000"/>
              <a:buFont typeface="Wingdings" panose="05000000000000000000" pitchFamily="2" charset="2"/>
              <a:buChar char="Ø"/>
            </a:pPr>
            <a:endParaRPr lang="en-US" sz="1200" dirty="0">
              <a:latin typeface="Cambria" panose="02040503050406030204" pitchFamily="18" charset="0"/>
              <a:ea typeface="Cambria" panose="02040503050406030204" pitchFamily="18" charset="0"/>
            </a:endParaRPr>
          </a:p>
          <a:p>
            <a:pPr marL="457200" indent="-457200">
              <a:lnSpc>
                <a:spcPct val="90000"/>
              </a:lnSpc>
              <a:buSzPct val="100000"/>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Project Team presents the Business Case and Alternatives Analysis to the GRB  for review </a:t>
            </a:r>
          </a:p>
          <a:p>
            <a:pPr marL="457200" indent="-457200">
              <a:lnSpc>
                <a:spcPct val="90000"/>
              </a:lnSpc>
              <a:buSzPct val="100000"/>
              <a:buFont typeface="Wingdings" panose="05000000000000000000" pitchFamily="2" charset="2"/>
              <a:buChar char="Ø"/>
            </a:pPr>
            <a:endParaRPr lang="en-US" sz="1200" dirty="0">
              <a:latin typeface="Cambria" panose="02040503050406030204" pitchFamily="18" charset="0"/>
              <a:ea typeface="Cambria" panose="02040503050406030204" pitchFamily="18" charset="0"/>
            </a:endParaRPr>
          </a:p>
          <a:p>
            <a:pPr marL="457200" indent="-457200">
              <a:lnSpc>
                <a:spcPct val="90000"/>
              </a:lnSpc>
              <a:buSzPct val="100000"/>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GRB may approve,  disapprove, or ask for changes to the project/investment </a:t>
            </a:r>
          </a:p>
        </p:txBody>
      </p:sp>
      <p:sp>
        <p:nvSpPr>
          <p:cNvPr id="4" name="Slide Number Placeholder 5"/>
          <p:cNvSpPr>
            <a:spLocks noGrp="1"/>
          </p:cNvSpPr>
          <p:nvPr>
            <p:ph type="sldNum" sz="quarter" idx="12"/>
          </p:nvPr>
        </p:nvSpPr>
        <p:spPr/>
        <p:txBody>
          <a:bodyPr/>
          <a:lstStyle/>
          <a:p>
            <a:fld id="{C5971247-108F-4781-8913-319514F6F075}" type="slidenum">
              <a:rPr lang="en-US" smtClean="0"/>
              <a:t>20</a:t>
            </a:fld>
            <a:endParaRPr lang="en-US" dirty="0"/>
          </a:p>
        </p:txBody>
      </p:sp>
      <p:sp>
        <p:nvSpPr>
          <p:cNvPr id="7" name="Title 1"/>
          <p:cNvSpPr>
            <a:spLocks noGrp="1"/>
          </p:cNvSpPr>
          <p:nvPr>
            <p:ph type="title"/>
          </p:nvPr>
        </p:nvSpPr>
        <p:spPr>
          <a:xfrm>
            <a:off x="0" y="0"/>
            <a:ext cx="9144000" cy="1143000"/>
          </a:xfrm>
        </p:spPr>
        <p:txBody>
          <a:bodyPr/>
          <a:lstStyle/>
          <a:p>
            <a:pPr algn="ctr"/>
            <a:r>
              <a:rPr lang="en-US" dirty="0"/>
              <a:t>Initiate Phase (cont’d.)</a:t>
            </a:r>
          </a:p>
        </p:txBody>
      </p:sp>
      <p:sp>
        <p:nvSpPr>
          <p:cNvPr id="10" name="Content Placeholder 4">
            <a:extLst>
              <a:ext uri="{FF2B5EF4-FFF2-40B4-BE49-F238E27FC236}">
                <a16:creationId xmlns:a16="http://schemas.microsoft.com/office/drawing/2014/main" id="{C508182F-7B91-47DF-925D-718004D689FE}"/>
              </a:ext>
            </a:extLst>
          </p:cNvPr>
          <p:cNvSpPr/>
          <p:nvPr/>
        </p:nvSpPr>
        <p:spPr>
          <a:xfrm rot="5400000">
            <a:off x="4160043" y="2371787"/>
            <a:ext cx="823913" cy="7568791"/>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lgn="ctr"/>
            <a:r>
              <a:rPr lang="en-US" sz="2400" dirty="0">
                <a:solidFill>
                  <a:prstClr val="black"/>
                </a:solidFill>
                <a:latin typeface="Cambria" panose="02040503050406030204" pitchFamily="18" charset="0"/>
                <a:ea typeface="ＭＳ Ｐゴシック" pitchFamily="34" charset="-128"/>
              </a:rPr>
              <a:t>The GRB does not approve funding for a project, but is a prerequisite for requesting funding. </a:t>
            </a:r>
            <a:endParaRPr lang="en-US" sz="24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16521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Initiate Phase Summary</a:t>
            </a:r>
          </a:p>
        </p:txBody>
      </p:sp>
      <p:pic>
        <p:nvPicPr>
          <p:cNvPr id="10" name="Picture 2" descr="Icon of the T L C flowchart with the phase Initiate emphasized."/>
          <p:cNvPicPr>
            <a:picLocks noChangeAspect="1"/>
          </p:cNvPicPr>
          <p:nvPr/>
        </p:nvPicPr>
        <p:blipFill>
          <a:blip r:embed="rId2"/>
          <a:stretch>
            <a:fillRect/>
          </a:stretch>
        </p:blipFill>
        <p:spPr>
          <a:xfrm>
            <a:off x="6086475" y="1213478"/>
            <a:ext cx="3057525" cy="1019175"/>
          </a:xfrm>
          <a:prstGeom prst="rect">
            <a:avLst/>
          </a:prstGeom>
        </p:spPr>
      </p:pic>
      <p:sp>
        <p:nvSpPr>
          <p:cNvPr id="3" name="Content Placeholder 4"/>
          <p:cNvSpPr/>
          <p:nvPr/>
        </p:nvSpPr>
        <p:spPr>
          <a:xfrm>
            <a:off x="781050" y="1905000"/>
            <a:ext cx="7581900" cy="4278094"/>
          </a:xfrm>
          <a:prstGeom prst="rect">
            <a:avLst/>
          </a:prstGeom>
        </p:spPr>
        <p:txBody>
          <a:bodyPr wrap="square">
            <a:spAutoFit/>
          </a:bodyPr>
          <a:lstStyle/>
          <a:p>
            <a:pPr marL="457200" indent="-457200">
              <a:buFont typeface="Wingdings" panose="05000000000000000000" pitchFamily="2" charset="2"/>
              <a:buChar char="Ø"/>
            </a:pPr>
            <a:r>
              <a:rPr lang="en-US" sz="2800" dirty="0">
                <a:latin typeface="Cambria" panose="02040503050406030204" pitchFamily="18" charset="0"/>
                <a:ea typeface="Cambria" panose="02040503050406030204" pitchFamily="18" charset="0"/>
              </a:rPr>
              <a:t>Key Objectives</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Clarify business needs</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Incorporate GRT input on alternatives</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Present Business Case to GRB</a:t>
            </a:r>
          </a:p>
          <a:p>
            <a:pPr lvl="1"/>
            <a:endParaRPr lang="en-US" sz="2400" dirty="0">
              <a:latin typeface="Cambria" panose="02040503050406030204" pitchFamily="18" charset="0"/>
            </a:endParaRPr>
          </a:p>
          <a:p>
            <a:pPr marL="457200" indent="-457200">
              <a:buFont typeface="Wingdings" panose="05000000000000000000" pitchFamily="2" charset="2"/>
              <a:buChar char="Ø"/>
            </a:pPr>
            <a:r>
              <a:rPr lang="en-US" sz="2800" dirty="0">
                <a:latin typeface="Cambria" panose="02040503050406030204" pitchFamily="18" charset="0"/>
                <a:ea typeface="Cambria" panose="02040503050406030204" pitchFamily="18" charset="0"/>
              </a:rPr>
              <a:t>Exit Criteria</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The Business Case and Alternatives Analysis are documented</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An approved solution is selected by the Project Team</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A Life Cycle ID is issued</a:t>
            </a:r>
          </a:p>
        </p:txBody>
      </p:sp>
      <p:sp>
        <p:nvSpPr>
          <p:cNvPr id="4" name="Slide Number Placeholder 5"/>
          <p:cNvSpPr>
            <a:spLocks noGrp="1"/>
          </p:cNvSpPr>
          <p:nvPr>
            <p:ph type="sldNum" sz="quarter" idx="12"/>
          </p:nvPr>
        </p:nvSpPr>
        <p:spPr/>
        <p:txBody>
          <a:bodyPr/>
          <a:lstStyle/>
          <a:p>
            <a:fld id="{C5971247-108F-4781-8913-319514F6F075}" type="slidenum">
              <a:rPr lang="en-US" smtClean="0"/>
              <a:t>21</a:t>
            </a:fld>
            <a:endParaRPr lang="en-US" dirty="0"/>
          </a:p>
        </p:txBody>
      </p:sp>
    </p:spTree>
    <p:extLst>
      <p:ext uri="{BB962C8B-B14F-4D97-AF65-F5344CB8AC3E}">
        <p14:creationId xmlns:p14="http://schemas.microsoft.com/office/powerpoint/2010/main" val="32396742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Develop Phase</a:t>
            </a:r>
          </a:p>
        </p:txBody>
      </p:sp>
      <p:pic>
        <p:nvPicPr>
          <p:cNvPr id="7" name="Picture 2" descr="Icon of the T L C flowchart with the phase Develop emphasized."/>
          <p:cNvPicPr>
            <a:picLocks noChangeAspect="1"/>
          </p:cNvPicPr>
          <p:nvPr/>
        </p:nvPicPr>
        <p:blipFill>
          <a:blip r:embed="rId3"/>
          <a:stretch>
            <a:fillRect/>
          </a:stretch>
        </p:blipFill>
        <p:spPr>
          <a:xfrm>
            <a:off x="6134100" y="1192280"/>
            <a:ext cx="3009900" cy="971550"/>
          </a:xfrm>
          <a:prstGeom prst="rect">
            <a:avLst/>
          </a:prstGeom>
        </p:spPr>
      </p:pic>
      <p:sp>
        <p:nvSpPr>
          <p:cNvPr id="3" name="Content Placeholder 4"/>
          <p:cNvSpPr/>
          <p:nvPr/>
        </p:nvSpPr>
        <p:spPr>
          <a:xfrm>
            <a:off x="571500" y="2333765"/>
            <a:ext cx="8001000" cy="4025717"/>
          </a:xfrm>
          <a:prstGeom prst="rect">
            <a:avLst/>
          </a:prstGeom>
        </p:spPr>
        <p:txBody>
          <a:bodyPr wrap="square">
            <a:spAutoFit/>
          </a:bodyPr>
          <a:lstStyle/>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When the Project Team has executed a contract action for development, the Develop Phase begins </a:t>
            </a:r>
          </a:p>
          <a:p>
            <a:pPr marL="457200" indent="-457200">
              <a:lnSpc>
                <a:spcPct val="90000"/>
              </a:lnSpc>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Project Team defines the chosen project/product management methodology and Systems Development Lifecycle Methodology in their contract and planning documentation </a:t>
            </a:r>
          </a:p>
          <a:p>
            <a:pPr marL="457200" indent="-457200">
              <a:lnSpc>
                <a:spcPct val="90000"/>
              </a:lnSpc>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Project Team creates the detailed user stories or requirements, designs and develops the solution, deploys it to a non-production environment, and tests it for compliance with technical and other Federal IT standards and requirements</a:t>
            </a:r>
          </a:p>
        </p:txBody>
      </p:sp>
      <p:sp>
        <p:nvSpPr>
          <p:cNvPr id="4" name="Slide Number Placeholder 5"/>
          <p:cNvSpPr>
            <a:spLocks noGrp="1"/>
          </p:cNvSpPr>
          <p:nvPr>
            <p:ph type="sldNum" sz="quarter" idx="12"/>
          </p:nvPr>
        </p:nvSpPr>
        <p:spPr/>
        <p:txBody>
          <a:bodyPr/>
          <a:lstStyle/>
          <a:p>
            <a:fld id="{C5971247-108F-4781-8913-319514F6F075}" type="slidenum">
              <a:rPr lang="en-US" smtClean="0"/>
              <a:t>22</a:t>
            </a:fld>
            <a:endParaRPr lang="en-US" dirty="0"/>
          </a:p>
        </p:txBody>
      </p:sp>
    </p:spTree>
    <p:extLst>
      <p:ext uri="{BB962C8B-B14F-4D97-AF65-F5344CB8AC3E}">
        <p14:creationId xmlns:p14="http://schemas.microsoft.com/office/powerpoint/2010/main" val="486206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Icon of the T L C flowchart with the phase Develop emphasized."/>
          <p:cNvPicPr>
            <a:picLocks noChangeAspect="1"/>
          </p:cNvPicPr>
          <p:nvPr/>
        </p:nvPicPr>
        <p:blipFill>
          <a:blip r:embed="rId2"/>
          <a:stretch>
            <a:fillRect/>
          </a:stretch>
        </p:blipFill>
        <p:spPr>
          <a:xfrm>
            <a:off x="6134100" y="1143000"/>
            <a:ext cx="3009900" cy="971550"/>
          </a:xfrm>
          <a:prstGeom prst="rect">
            <a:avLst/>
          </a:prstGeom>
        </p:spPr>
      </p:pic>
      <p:sp>
        <p:nvSpPr>
          <p:cNvPr id="4" name="Slide Number Placeholder 5"/>
          <p:cNvSpPr>
            <a:spLocks noGrp="1"/>
          </p:cNvSpPr>
          <p:nvPr>
            <p:ph type="sldNum" sz="quarter" idx="12"/>
          </p:nvPr>
        </p:nvSpPr>
        <p:spPr/>
        <p:txBody>
          <a:bodyPr/>
          <a:lstStyle/>
          <a:p>
            <a:fld id="{C5971247-108F-4781-8913-319514F6F075}" type="slidenum">
              <a:rPr lang="en-US" smtClean="0"/>
              <a:t>23</a:t>
            </a:fld>
            <a:endParaRPr lang="en-US" dirty="0"/>
          </a:p>
        </p:txBody>
      </p:sp>
      <p:sp>
        <p:nvSpPr>
          <p:cNvPr id="8" name="Content Placeholder 4"/>
          <p:cNvSpPr/>
          <p:nvPr/>
        </p:nvSpPr>
        <p:spPr>
          <a:xfrm>
            <a:off x="819150" y="2438400"/>
            <a:ext cx="7505700" cy="2800767"/>
          </a:xfrm>
          <a:prstGeom prst="rect">
            <a:avLst/>
          </a:prstGeom>
        </p:spPr>
        <p:txBody>
          <a:bodyPr wrap="square">
            <a:spAutoFit/>
          </a:bodyPr>
          <a:lstStyle/>
          <a:p>
            <a:pPr marL="457200" indent="-457200">
              <a:buFont typeface="Wingdings" panose="05000000000000000000" pitchFamily="2" charset="2"/>
              <a:buChar char="Ø"/>
            </a:pPr>
            <a:r>
              <a:rPr lang="en-US" sz="2800" dirty="0">
                <a:latin typeface="Cambria" panose="02040503050406030204" pitchFamily="18" charset="0"/>
                <a:ea typeface="Cambria" panose="02040503050406030204" pitchFamily="18" charset="0"/>
              </a:rPr>
              <a:t>Key Objectives</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Satisfy information security, privacy, and Section 508 requirements </a:t>
            </a:r>
          </a:p>
          <a:p>
            <a:pPr lvl="1"/>
            <a:endParaRPr lang="en-US" sz="2400" dirty="0">
              <a:latin typeface="Cambria" panose="02040503050406030204" pitchFamily="18" charset="0"/>
              <a:ea typeface="Cambria" panose="02040503050406030204" pitchFamily="18" charset="0"/>
            </a:endParaRPr>
          </a:p>
          <a:p>
            <a:pPr marL="285750" indent="-285750">
              <a:buFont typeface="Wingdings" panose="05000000000000000000" pitchFamily="2" charset="2"/>
              <a:buChar char="Ø"/>
            </a:pPr>
            <a:r>
              <a:rPr lang="en-US" sz="2400" dirty="0">
                <a:latin typeface="Cambria" panose="02040503050406030204" pitchFamily="18" charset="0"/>
                <a:ea typeface="Cambria" panose="02040503050406030204" pitchFamily="18" charset="0"/>
              </a:rPr>
              <a:t>  </a:t>
            </a:r>
            <a:r>
              <a:rPr lang="en-US" sz="2800" dirty="0">
                <a:latin typeface="Cambria" panose="02040503050406030204" pitchFamily="18" charset="0"/>
                <a:ea typeface="Cambria" panose="02040503050406030204" pitchFamily="18" charset="0"/>
              </a:rPr>
              <a:t>Exit Criteria</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Obtain an Authorization to Operate (ATO)</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Successful Testing</a:t>
            </a:r>
          </a:p>
        </p:txBody>
      </p:sp>
      <p:sp>
        <p:nvSpPr>
          <p:cNvPr id="6" name="Title 5"/>
          <p:cNvSpPr>
            <a:spLocks noGrp="1"/>
          </p:cNvSpPr>
          <p:nvPr>
            <p:ph type="title"/>
          </p:nvPr>
        </p:nvSpPr>
        <p:spPr/>
        <p:txBody>
          <a:bodyPr/>
          <a:lstStyle/>
          <a:p>
            <a:pPr algn="ctr"/>
            <a:r>
              <a:rPr lang="en-US" dirty="0"/>
              <a:t>Develop Phase Summary</a:t>
            </a:r>
          </a:p>
        </p:txBody>
      </p:sp>
    </p:spTree>
    <p:extLst>
      <p:ext uri="{BB962C8B-B14F-4D97-AF65-F5344CB8AC3E}">
        <p14:creationId xmlns:p14="http://schemas.microsoft.com/office/powerpoint/2010/main" val="1796760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Icon of the T L C flowchart with the phase Operate emphasized."/>
          <p:cNvPicPr>
            <a:picLocks noChangeAspect="1"/>
          </p:cNvPicPr>
          <p:nvPr/>
        </p:nvPicPr>
        <p:blipFill>
          <a:blip r:embed="rId3"/>
          <a:stretch>
            <a:fillRect/>
          </a:stretch>
        </p:blipFill>
        <p:spPr>
          <a:xfrm>
            <a:off x="6091237" y="1085850"/>
            <a:ext cx="3057525" cy="1047750"/>
          </a:xfrm>
          <a:prstGeom prst="rect">
            <a:avLst/>
          </a:prstGeom>
        </p:spPr>
      </p:pic>
      <p:sp>
        <p:nvSpPr>
          <p:cNvPr id="4" name="Slide Number Placeholder 5"/>
          <p:cNvSpPr>
            <a:spLocks noGrp="1"/>
          </p:cNvSpPr>
          <p:nvPr>
            <p:ph type="sldNum" sz="quarter" idx="12"/>
          </p:nvPr>
        </p:nvSpPr>
        <p:spPr/>
        <p:txBody>
          <a:bodyPr/>
          <a:lstStyle/>
          <a:p>
            <a:fld id="{C5971247-108F-4781-8913-319514F6F075}" type="slidenum">
              <a:rPr lang="en-US" smtClean="0"/>
              <a:t>24</a:t>
            </a:fld>
            <a:endParaRPr lang="en-US" dirty="0"/>
          </a:p>
        </p:txBody>
      </p:sp>
      <p:sp>
        <p:nvSpPr>
          <p:cNvPr id="10" name="Content Placeholder 4"/>
          <p:cNvSpPr/>
          <p:nvPr/>
        </p:nvSpPr>
        <p:spPr>
          <a:xfrm>
            <a:off x="571500" y="2302933"/>
            <a:ext cx="7810500" cy="4053417"/>
          </a:xfrm>
          <a:prstGeom prst="rect">
            <a:avLst/>
          </a:prstGeom>
        </p:spPr>
        <p:txBody>
          <a:bodyPr wrap="square">
            <a:spAutoFit/>
          </a:bodyPr>
          <a:lstStyle/>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Once deployed into Production, the Project Team is responsible for maintaining the availability and reliability of the system by ensuring that routine maintenance is performed and sound security practices are followed</a:t>
            </a:r>
          </a:p>
          <a:p>
            <a:pPr marL="457200" indent="-457200">
              <a:lnSpc>
                <a:spcPct val="90000"/>
              </a:lnSpc>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Most projects will be in Development and Operate phases at the same time for most of their life</a:t>
            </a:r>
          </a:p>
          <a:p>
            <a:pPr marL="457200" indent="-457200">
              <a:lnSpc>
                <a:spcPct val="90000"/>
              </a:lnSpc>
              <a:buFont typeface="Wingdings" panose="05000000000000000000" pitchFamily="2" charset="2"/>
              <a:buChar char="Ø"/>
            </a:pPr>
            <a:endParaRPr lang="en-US" sz="12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If major changes or development are needed, the project may have to go back to the Initiate Phase to get approval for the additional scope</a:t>
            </a:r>
          </a:p>
          <a:p>
            <a:pPr marL="457200" indent="-457200">
              <a:lnSpc>
                <a:spcPct val="90000"/>
              </a:lnSpc>
              <a:buFont typeface="Wingdings" panose="05000000000000000000" pitchFamily="2" charset="2"/>
              <a:buChar char="Ø"/>
            </a:pPr>
            <a:endParaRPr lang="en-US" sz="2400" dirty="0">
              <a:latin typeface="Cambria" panose="02040503050406030204" pitchFamily="18" charset="0"/>
              <a:ea typeface="Cambria" panose="02040503050406030204" pitchFamily="18" charset="0"/>
            </a:endParaRPr>
          </a:p>
        </p:txBody>
      </p:sp>
      <p:sp>
        <p:nvSpPr>
          <p:cNvPr id="7" name="Title 6"/>
          <p:cNvSpPr>
            <a:spLocks noGrp="1"/>
          </p:cNvSpPr>
          <p:nvPr>
            <p:ph type="title"/>
          </p:nvPr>
        </p:nvSpPr>
        <p:spPr/>
        <p:txBody>
          <a:bodyPr/>
          <a:lstStyle/>
          <a:p>
            <a:pPr algn="ctr"/>
            <a:r>
              <a:rPr lang="en-US" dirty="0"/>
              <a:t>Operate Phase</a:t>
            </a:r>
          </a:p>
        </p:txBody>
      </p:sp>
    </p:spTree>
    <p:extLst>
      <p:ext uri="{BB962C8B-B14F-4D97-AF65-F5344CB8AC3E}">
        <p14:creationId xmlns:p14="http://schemas.microsoft.com/office/powerpoint/2010/main" val="36649228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Icon of the T L C flowchart with the phase Operate emphasized."/>
          <p:cNvPicPr>
            <a:picLocks noChangeAspect="1"/>
          </p:cNvPicPr>
          <p:nvPr/>
        </p:nvPicPr>
        <p:blipFill>
          <a:blip r:embed="rId2"/>
          <a:stretch>
            <a:fillRect/>
          </a:stretch>
        </p:blipFill>
        <p:spPr>
          <a:xfrm>
            <a:off x="6091237" y="1085850"/>
            <a:ext cx="3057525" cy="1047750"/>
          </a:xfrm>
          <a:prstGeom prst="rect">
            <a:avLst/>
          </a:prstGeom>
        </p:spPr>
      </p:pic>
      <p:sp>
        <p:nvSpPr>
          <p:cNvPr id="2" name="Title 1"/>
          <p:cNvSpPr>
            <a:spLocks noGrp="1"/>
          </p:cNvSpPr>
          <p:nvPr>
            <p:ph type="title"/>
          </p:nvPr>
        </p:nvSpPr>
        <p:spPr/>
        <p:txBody>
          <a:bodyPr/>
          <a:lstStyle/>
          <a:p>
            <a:pPr algn="ctr"/>
            <a:r>
              <a:rPr lang="en-US" dirty="0"/>
              <a:t>Operate Phase Summary</a:t>
            </a:r>
          </a:p>
        </p:txBody>
      </p:sp>
      <p:sp>
        <p:nvSpPr>
          <p:cNvPr id="4" name="Slide Number Placeholder 5"/>
          <p:cNvSpPr>
            <a:spLocks noGrp="1"/>
          </p:cNvSpPr>
          <p:nvPr>
            <p:ph type="sldNum" sz="quarter" idx="12"/>
          </p:nvPr>
        </p:nvSpPr>
        <p:spPr/>
        <p:txBody>
          <a:bodyPr/>
          <a:lstStyle/>
          <a:p>
            <a:fld id="{C5971247-108F-4781-8913-319514F6F075}" type="slidenum">
              <a:rPr lang="en-US" smtClean="0"/>
              <a:t>25</a:t>
            </a:fld>
            <a:endParaRPr lang="en-US" dirty="0"/>
          </a:p>
        </p:txBody>
      </p:sp>
      <p:sp>
        <p:nvSpPr>
          <p:cNvPr id="10" name="Content Placeholder 4"/>
          <p:cNvSpPr/>
          <p:nvPr/>
        </p:nvSpPr>
        <p:spPr>
          <a:xfrm>
            <a:off x="1276350" y="2743200"/>
            <a:ext cx="6591300" cy="2431435"/>
          </a:xfrm>
          <a:prstGeom prst="rect">
            <a:avLst/>
          </a:prstGeom>
        </p:spPr>
        <p:txBody>
          <a:bodyPr wrap="square">
            <a:spAutoFit/>
          </a:bodyPr>
          <a:lstStyle/>
          <a:p>
            <a:pPr marL="457200" indent="-457200">
              <a:buFont typeface="Wingdings" panose="05000000000000000000" pitchFamily="2" charset="2"/>
              <a:buChar char="Ø"/>
            </a:pPr>
            <a:r>
              <a:rPr lang="en-US" sz="2800" dirty="0">
                <a:latin typeface="Cambria" panose="02040503050406030204" pitchFamily="18" charset="0"/>
                <a:ea typeface="Cambria" panose="02040503050406030204" pitchFamily="18" charset="0"/>
              </a:rPr>
              <a:t>Key Objectives</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Maintain solution availability and performance</a:t>
            </a:r>
          </a:p>
          <a:p>
            <a:pPr lvl="1"/>
            <a:endParaRPr lang="en-US" sz="2400" dirty="0">
              <a:latin typeface="Cambria" panose="02040503050406030204" pitchFamily="18" charset="0"/>
              <a:ea typeface="Cambria" panose="02040503050406030204" pitchFamily="18" charset="0"/>
            </a:endParaRPr>
          </a:p>
          <a:p>
            <a:pPr marL="285750" indent="-285750">
              <a:buFont typeface="Wingdings" panose="05000000000000000000" pitchFamily="2" charset="2"/>
              <a:buChar char="Ø"/>
            </a:pPr>
            <a:r>
              <a:rPr lang="en-US" sz="2400" dirty="0">
                <a:latin typeface="Cambria" panose="02040503050406030204" pitchFamily="18" charset="0"/>
                <a:ea typeface="Cambria" panose="02040503050406030204" pitchFamily="18" charset="0"/>
              </a:rPr>
              <a:t>  </a:t>
            </a:r>
            <a:r>
              <a:rPr lang="en-US" sz="2800" dirty="0">
                <a:latin typeface="Cambria" panose="02040503050406030204" pitchFamily="18" charset="0"/>
                <a:ea typeface="Cambria" panose="02040503050406030204" pitchFamily="18" charset="0"/>
              </a:rPr>
              <a:t>Exit Criteria</a:t>
            </a:r>
          </a:p>
          <a:p>
            <a:pPr marL="742950" lvl="1" indent="-285750">
              <a:buFont typeface="Wingdings" panose="05000000000000000000" pitchFamily="2" charset="2"/>
              <a:buChar char="Ø"/>
            </a:pPr>
            <a:r>
              <a:rPr lang="en-US" sz="2400" dirty="0">
                <a:latin typeface="Cambria" panose="02040503050406030204" pitchFamily="18" charset="0"/>
                <a:ea typeface="Cambria" panose="02040503050406030204" pitchFamily="18" charset="0"/>
              </a:rPr>
              <a:t>Decommission Decision</a:t>
            </a:r>
          </a:p>
        </p:txBody>
      </p:sp>
    </p:spTree>
    <p:extLst>
      <p:ext uri="{BB962C8B-B14F-4D97-AF65-F5344CB8AC3E}">
        <p14:creationId xmlns:p14="http://schemas.microsoft.com/office/powerpoint/2010/main" val="6619491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Retire Phase</a:t>
            </a:r>
          </a:p>
        </p:txBody>
      </p:sp>
      <p:pic>
        <p:nvPicPr>
          <p:cNvPr id="10" name="Picture 2" descr="Icon of the T L C flowchart with the phase Retire emphasized."/>
          <p:cNvPicPr>
            <a:picLocks noChangeAspect="1"/>
          </p:cNvPicPr>
          <p:nvPr/>
        </p:nvPicPr>
        <p:blipFill>
          <a:blip r:embed="rId3"/>
          <a:stretch>
            <a:fillRect/>
          </a:stretch>
        </p:blipFill>
        <p:spPr>
          <a:xfrm>
            <a:off x="6194323" y="1210592"/>
            <a:ext cx="2949677" cy="962025"/>
          </a:xfrm>
          <a:prstGeom prst="rect">
            <a:avLst/>
          </a:prstGeom>
        </p:spPr>
      </p:pic>
      <p:sp>
        <p:nvSpPr>
          <p:cNvPr id="4" name="Slide Number Placeholder 5"/>
          <p:cNvSpPr>
            <a:spLocks noGrp="1"/>
          </p:cNvSpPr>
          <p:nvPr>
            <p:ph type="sldNum" sz="quarter" idx="12"/>
          </p:nvPr>
        </p:nvSpPr>
        <p:spPr/>
        <p:txBody>
          <a:bodyPr/>
          <a:lstStyle/>
          <a:p>
            <a:fld id="{C5971247-108F-4781-8913-319514F6F075}" type="slidenum">
              <a:rPr lang="en-US" smtClean="0"/>
              <a:t>26</a:t>
            </a:fld>
            <a:endParaRPr lang="en-US" dirty="0"/>
          </a:p>
        </p:txBody>
      </p:sp>
      <p:sp>
        <p:nvSpPr>
          <p:cNvPr id="7" name="Content Placeholder 4"/>
          <p:cNvSpPr/>
          <p:nvPr/>
        </p:nvSpPr>
        <p:spPr>
          <a:xfrm>
            <a:off x="704850" y="2362200"/>
            <a:ext cx="7734300" cy="3499420"/>
          </a:xfrm>
          <a:prstGeom prst="rect">
            <a:avLst/>
          </a:prstGeom>
        </p:spPr>
        <p:txBody>
          <a:bodyPr wrap="square">
            <a:spAutoFit/>
          </a:bodyPr>
          <a:lstStyle/>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Project Team creates and executes a decommissioning plan that complies with Federal guidelines for data disposition, hardware disposition, and any other considerations that must be met based on the individual system, </a:t>
            </a:r>
          </a:p>
          <a:p>
            <a:pPr marL="1031875" lvl="1" indent="-398463">
              <a:lnSpc>
                <a:spcPct val="90000"/>
              </a:lnSpc>
              <a:buFont typeface="Arial" panose="020B0604020202020204" pitchFamily="34" charset="0"/>
              <a:buChar char="•"/>
            </a:pPr>
            <a:r>
              <a:rPr lang="en-US" sz="2200" dirty="0">
                <a:latin typeface="Cambria" panose="02040503050406030204" pitchFamily="18" charset="0"/>
                <a:ea typeface="Cambria" panose="02040503050406030204" pitchFamily="18" charset="0"/>
              </a:rPr>
              <a:t>Records Management (OSORA) must be consulted</a:t>
            </a:r>
          </a:p>
          <a:p>
            <a:pPr marL="1031875" lvl="1" indent="-398463">
              <a:lnSpc>
                <a:spcPct val="90000"/>
              </a:lnSpc>
              <a:buFont typeface="Arial" panose="020B0604020202020204" pitchFamily="34" charset="0"/>
              <a:buChar char="•"/>
            </a:pPr>
            <a:r>
              <a:rPr lang="en-US" sz="2200" dirty="0">
                <a:latin typeface="Cambria" panose="02040503050406030204" pitchFamily="18" charset="0"/>
                <a:ea typeface="Cambria" panose="02040503050406030204" pitchFamily="18" charset="0"/>
              </a:rPr>
              <a:t>Other GRT resources are available for consultation on the planning and execution of the plan</a:t>
            </a:r>
          </a:p>
          <a:p>
            <a:pPr marL="800100" lvl="1" indent="-342900">
              <a:lnSpc>
                <a:spcPct val="90000"/>
              </a:lnSpc>
              <a:buFont typeface="Arial" panose="020B0604020202020204" pitchFamily="34" charset="0"/>
              <a:buChar char="•"/>
            </a:pPr>
            <a:endParaRPr lang="en-US" sz="1200" dirty="0">
              <a:latin typeface="Cambria" panose="02040503050406030204" pitchFamily="18" charset="0"/>
              <a:ea typeface="Cambria" panose="02040503050406030204" pitchFamily="18" charset="0"/>
            </a:endParaRP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Project Manager attests to the completion of the disposition plan when operations cease</a:t>
            </a:r>
          </a:p>
        </p:txBody>
      </p:sp>
    </p:spTree>
    <p:extLst>
      <p:ext uri="{BB962C8B-B14F-4D97-AF65-F5344CB8AC3E}">
        <p14:creationId xmlns:p14="http://schemas.microsoft.com/office/powerpoint/2010/main" val="4643048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lstStyle/>
          <a:p>
            <a:pPr algn="ctr"/>
            <a:r>
              <a:rPr lang="en-US" dirty="0"/>
              <a:t>Retire Phase Summary</a:t>
            </a:r>
          </a:p>
        </p:txBody>
      </p:sp>
      <p:sp>
        <p:nvSpPr>
          <p:cNvPr id="4" name="Slide Number Placeholder 5"/>
          <p:cNvSpPr>
            <a:spLocks noGrp="1"/>
          </p:cNvSpPr>
          <p:nvPr>
            <p:ph type="sldNum" sz="quarter" idx="12"/>
          </p:nvPr>
        </p:nvSpPr>
        <p:spPr/>
        <p:txBody>
          <a:bodyPr/>
          <a:lstStyle/>
          <a:p>
            <a:fld id="{C5971247-108F-4781-8913-319514F6F075}" type="slidenum">
              <a:rPr lang="en-US" smtClean="0"/>
              <a:t>27</a:t>
            </a:fld>
            <a:endParaRPr lang="en-US" dirty="0"/>
          </a:p>
        </p:txBody>
      </p:sp>
      <p:sp>
        <p:nvSpPr>
          <p:cNvPr id="7" name="Content Placeholder 4"/>
          <p:cNvSpPr/>
          <p:nvPr/>
        </p:nvSpPr>
        <p:spPr>
          <a:xfrm>
            <a:off x="476250" y="2082061"/>
            <a:ext cx="8191500" cy="4185761"/>
          </a:xfrm>
          <a:prstGeom prst="rect">
            <a:avLst/>
          </a:prstGeom>
        </p:spPr>
        <p:txBody>
          <a:bodyPr wrap="square">
            <a:spAutoFit/>
          </a:bodyPr>
          <a:lstStyle/>
          <a:p>
            <a:pPr marL="457200" indent="-457200">
              <a:buFont typeface="Wingdings" panose="05000000000000000000" pitchFamily="2" charset="2"/>
              <a:buChar char="Ø"/>
            </a:pPr>
            <a:r>
              <a:rPr lang="en-US" sz="2400" dirty="0">
                <a:latin typeface="Cambria" panose="02040503050406030204" pitchFamily="18" charset="0"/>
                <a:ea typeface="Cambria" panose="02040503050406030204" pitchFamily="18" charset="0"/>
              </a:rPr>
              <a:t>Key Objectives</a:t>
            </a:r>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Properly retain or dispose of any system materials according to the appropriate retention schedule, including but not limited to: System data, software, hardware, and any other necessary system requirements &amp; configurations</a:t>
            </a:r>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Close out all related contractual actions and agreements</a:t>
            </a:r>
          </a:p>
          <a:p>
            <a:pPr marL="800100" lvl="1" indent="-342900">
              <a:buFont typeface="Arial" panose="020B0604020202020204" pitchFamily="34" charset="0"/>
              <a:buChar char="•"/>
            </a:pPr>
            <a:endParaRPr lang="en-US" sz="12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Ø"/>
            </a:pPr>
            <a:r>
              <a:rPr lang="en-US" sz="2400" dirty="0">
                <a:latin typeface="Cambria" panose="02040503050406030204" pitchFamily="18" charset="0"/>
                <a:ea typeface="Cambria" panose="02040503050406030204" pitchFamily="18" charset="0"/>
              </a:rPr>
              <a:t>Exit Criteria</a:t>
            </a:r>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Project Manager attestation to the completion of the  decommissioning checklist</a:t>
            </a:r>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The Project Manager/Business Owner sends the attestation to the Governance Team</a:t>
            </a:r>
          </a:p>
        </p:txBody>
      </p:sp>
      <p:pic>
        <p:nvPicPr>
          <p:cNvPr id="8" name="Picture 2" descr="Icon of the T L C flowchart with the phase Retire emphasized."/>
          <p:cNvPicPr>
            <a:picLocks noChangeAspect="1"/>
          </p:cNvPicPr>
          <p:nvPr/>
        </p:nvPicPr>
        <p:blipFill>
          <a:blip r:embed="rId2"/>
          <a:stretch>
            <a:fillRect/>
          </a:stretch>
        </p:blipFill>
        <p:spPr>
          <a:xfrm>
            <a:off x="6194323" y="1143000"/>
            <a:ext cx="2949677" cy="962025"/>
          </a:xfrm>
          <a:prstGeom prst="rect">
            <a:avLst/>
          </a:prstGeom>
        </p:spPr>
      </p:pic>
    </p:spTree>
    <p:extLst>
      <p:ext uri="{BB962C8B-B14F-4D97-AF65-F5344CB8AC3E}">
        <p14:creationId xmlns:p14="http://schemas.microsoft.com/office/powerpoint/2010/main" val="2268224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Additional TLC Resources</a:t>
            </a:r>
          </a:p>
        </p:txBody>
      </p:sp>
      <p:sp>
        <p:nvSpPr>
          <p:cNvPr id="13" name="Content Placeholder 2">
            <a:extLst>
              <a:ext uri="{FF2B5EF4-FFF2-40B4-BE49-F238E27FC236}">
                <a16:creationId xmlns:a16="http://schemas.microsoft.com/office/drawing/2014/main" id="{41C55F6E-E50B-40D1-BA21-5746797D5310}"/>
              </a:ext>
            </a:extLst>
          </p:cNvPr>
          <p:cNvSpPr/>
          <p:nvPr/>
        </p:nvSpPr>
        <p:spPr>
          <a:xfrm>
            <a:off x="457200" y="1466576"/>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Governance Review Team</a:t>
            </a:r>
          </a:p>
        </p:txBody>
      </p:sp>
      <p:sp>
        <p:nvSpPr>
          <p:cNvPr id="8" name="Content Placeholder 3"/>
          <p:cNvSpPr txBox="1"/>
          <p:nvPr/>
        </p:nvSpPr>
        <p:spPr>
          <a:xfrm>
            <a:off x="1890117" y="1725652"/>
            <a:ext cx="5196483"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hlinkClick r:id="rId3"/>
              </a:rPr>
              <a:t>IT_Governance@cms.hhs.gov</a:t>
            </a:r>
            <a:endParaRPr lang="en-US" sz="2000" dirty="0">
              <a:latin typeface="Cambria" panose="02040503050406030204" pitchFamily="18" charset="0"/>
            </a:endParaRPr>
          </a:p>
        </p:txBody>
      </p:sp>
      <p:sp>
        <p:nvSpPr>
          <p:cNvPr id="14" name="Content Placeholder 4">
            <a:extLst>
              <a:ext uri="{FF2B5EF4-FFF2-40B4-BE49-F238E27FC236}">
                <a16:creationId xmlns:a16="http://schemas.microsoft.com/office/drawing/2014/main" id="{57347635-C559-4709-85EF-30F62DC55F54}"/>
              </a:ext>
            </a:extLst>
          </p:cNvPr>
          <p:cNvSpPr/>
          <p:nvPr/>
        </p:nvSpPr>
        <p:spPr>
          <a:xfrm>
            <a:off x="457200" y="2490582"/>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Technical Review Board</a:t>
            </a:r>
          </a:p>
        </p:txBody>
      </p:sp>
      <p:sp>
        <p:nvSpPr>
          <p:cNvPr id="9" name="Content Placeholder 5"/>
          <p:cNvSpPr txBox="1"/>
          <p:nvPr/>
        </p:nvSpPr>
        <p:spPr>
          <a:xfrm>
            <a:off x="1890117" y="2704553"/>
            <a:ext cx="5196483"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hlinkClick r:id="rId4"/>
              </a:rPr>
              <a:t>CMS-TRB@cms.hhs.gov</a:t>
            </a:r>
            <a:endParaRPr lang="en-US" sz="2000" dirty="0">
              <a:latin typeface="Cambria" panose="02040503050406030204" pitchFamily="18" charset="0"/>
            </a:endParaRPr>
          </a:p>
        </p:txBody>
      </p:sp>
      <p:sp>
        <p:nvSpPr>
          <p:cNvPr id="15" name="Content Placeholder 6">
            <a:extLst>
              <a:ext uri="{FF2B5EF4-FFF2-40B4-BE49-F238E27FC236}">
                <a16:creationId xmlns:a16="http://schemas.microsoft.com/office/drawing/2014/main" id="{0EEB881C-EBD0-4A22-8A80-B27782FCE9DD}"/>
              </a:ext>
            </a:extLst>
          </p:cNvPr>
          <p:cNvSpPr/>
          <p:nvPr/>
        </p:nvSpPr>
        <p:spPr>
          <a:xfrm>
            <a:off x="457200" y="3514588"/>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TLC Website</a:t>
            </a:r>
          </a:p>
        </p:txBody>
      </p:sp>
      <p:sp>
        <p:nvSpPr>
          <p:cNvPr id="10" name="Content Placeholder 7"/>
          <p:cNvSpPr txBox="1"/>
          <p:nvPr/>
        </p:nvSpPr>
        <p:spPr>
          <a:xfrm>
            <a:off x="1890117" y="3733800"/>
            <a:ext cx="5196484"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ea typeface="Cambria" panose="02040503050406030204" pitchFamily="18" charset="0"/>
                <a:hlinkClick r:id="rId5"/>
              </a:rPr>
              <a:t>IT Governance - https://www.cms.gov/TLC</a:t>
            </a:r>
            <a:endParaRPr lang="en-US" sz="2000" dirty="0">
              <a:latin typeface="Cambria" panose="02040503050406030204" pitchFamily="18" charset="0"/>
              <a:ea typeface="Cambria" panose="02040503050406030204" pitchFamily="18" charset="0"/>
            </a:endParaRPr>
          </a:p>
        </p:txBody>
      </p:sp>
      <p:sp>
        <p:nvSpPr>
          <p:cNvPr id="16" name="Content Placeholder 8">
            <a:extLst>
              <a:ext uri="{FF2B5EF4-FFF2-40B4-BE49-F238E27FC236}">
                <a16:creationId xmlns:a16="http://schemas.microsoft.com/office/drawing/2014/main" id="{4955EF57-A21C-464F-BDD4-7194146E0C4E}"/>
              </a:ext>
            </a:extLst>
          </p:cNvPr>
          <p:cNvSpPr/>
          <p:nvPr/>
        </p:nvSpPr>
        <p:spPr>
          <a:xfrm>
            <a:off x="457200" y="4538594"/>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Enterprise Architecture</a:t>
            </a:r>
          </a:p>
        </p:txBody>
      </p:sp>
      <p:sp>
        <p:nvSpPr>
          <p:cNvPr id="11" name="Content Placeholder 9"/>
          <p:cNvSpPr txBox="1"/>
          <p:nvPr/>
        </p:nvSpPr>
        <p:spPr>
          <a:xfrm>
            <a:off x="1890117" y="4817607"/>
            <a:ext cx="5196483"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hlinkClick r:id="rId6"/>
              </a:rPr>
              <a:t>EnterpriseArchitecture@cms.hhs.gov</a:t>
            </a:r>
            <a:endParaRPr lang="en-US" sz="2000" dirty="0">
              <a:latin typeface="Cambria" panose="02040503050406030204" pitchFamily="18" charset="0"/>
            </a:endParaRPr>
          </a:p>
        </p:txBody>
      </p:sp>
      <p:sp>
        <p:nvSpPr>
          <p:cNvPr id="18" name="Content Placeholder 10">
            <a:extLst>
              <a:ext uri="{FF2B5EF4-FFF2-40B4-BE49-F238E27FC236}">
                <a16:creationId xmlns:a16="http://schemas.microsoft.com/office/drawing/2014/main" id="{8C4CE169-FCA0-45E9-B8E2-1DD264C351E8}"/>
              </a:ext>
            </a:extLst>
          </p:cNvPr>
          <p:cNvSpPr/>
          <p:nvPr/>
        </p:nvSpPr>
        <p:spPr>
          <a:xfrm>
            <a:off x="457200" y="5562600"/>
            <a:ext cx="1280517" cy="9144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Cambria" panose="02040503050406030204" pitchFamily="18" charset="0"/>
                <a:ea typeface="Cambria" panose="02040503050406030204" pitchFamily="18" charset="0"/>
              </a:rPr>
              <a:t>Navigator</a:t>
            </a:r>
          </a:p>
        </p:txBody>
      </p:sp>
      <p:sp>
        <p:nvSpPr>
          <p:cNvPr id="12" name="Content Placeholder 11"/>
          <p:cNvSpPr txBox="1"/>
          <p:nvPr/>
        </p:nvSpPr>
        <p:spPr>
          <a:xfrm>
            <a:off x="1890117" y="5791200"/>
            <a:ext cx="5196483" cy="400110"/>
          </a:xfrm>
          <a:prstGeom prst="rect">
            <a:avLst/>
          </a:prstGeom>
          <a:noFill/>
          <a:ln>
            <a:solidFill>
              <a:schemeClr val="tx1"/>
            </a:solidFill>
          </a:ln>
        </p:spPr>
        <p:txBody>
          <a:bodyPr wrap="square" rtlCol="0">
            <a:spAutoFit/>
          </a:bodyPr>
          <a:lstStyle/>
          <a:p>
            <a:r>
              <a:rPr lang="en-US" sz="2000" dirty="0">
                <a:latin typeface="Cambria" panose="02040503050406030204" pitchFamily="18" charset="0"/>
                <a:hlinkClick r:id="rId7"/>
              </a:rPr>
              <a:t>NavigatorInquiries@cms.hhs.gov</a:t>
            </a:r>
            <a:endParaRPr lang="en-US" sz="2000" dirty="0">
              <a:latin typeface="Cambria" panose="02040503050406030204" pitchFamily="18" charset="0"/>
            </a:endParaRPr>
          </a:p>
        </p:txBody>
      </p:sp>
      <p:sp>
        <p:nvSpPr>
          <p:cNvPr id="4" name="Slide Number Placeholder 12"/>
          <p:cNvSpPr>
            <a:spLocks noGrp="1"/>
          </p:cNvSpPr>
          <p:nvPr>
            <p:ph type="sldNum" sz="quarter" idx="12"/>
          </p:nvPr>
        </p:nvSpPr>
        <p:spPr/>
        <p:txBody>
          <a:bodyPr/>
          <a:lstStyle/>
          <a:p>
            <a:fld id="{C5971247-108F-4781-8913-319514F6F075}" type="slidenum">
              <a:rPr lang="en-US" smtClean="0"/>
              <a:t>28</a:t>
            </a:fld>
            <a:endParaRPr lang="en-US" dirty="0"/>
          </a:p>
        </p:txBody>
      </p:sp>
      <p:pic>
        <p:nvPicPr>
          <p:cNvPr id="17" name="Picture 2" descr="T L C Design Element  - Graphic Design Image for the Target Life Cycle Process."/>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spTree>
    <p:extLst>
      <p:ext uri="{BB962C8B-B14F-4D97-AF65-F5344CB8AC3E}">
        <p14:creationId xmlns:p14="http://schemas.microsoft.com/office/powerpoint/2010/main" val="24880606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descr="Questions? For more Information, contact: IT_Governance@cms.hhs.gov &#10;"/>
          <p:cNvSpPr txBox="1"/>
          <p:nvPr/>
        </p:nvSpPr>
        <p:spPr>
          <a:xfrm>
            <a:off x="2614934" y="2110907"/>
            <a:ext cx="3685532" cy="1569660"/>
          </a:xfrm>
          <a:prstGeom prst="rect">
            <a:avLst/>
          </a:prstGeom>
          <a:noFill/>
        </p:spPr>
        <p:txBody>
          <a:bodyPr wrap="square" rtlCol="0">
            <a:spAutoFit/>
          </a:bodyPr>
          <a:lstStyle/>
          <a:p>
            <a:pPr algn="ctr"/>
            <a:r>
              <a:rPr lang="en-US" sz="9600" b="1" dirty="0">
                <a:latin typeface="Cambria" panose="02040503050406030204" pitchFamily="18" charset="0"/>
              </a:rPr>
              <a:t>?</a:t>
            </a:r>
            <a:endParaRPr lang="en-US" sz="2400" dirty="0">
              <a:latin typeface="Cambria" panose="02040503050406030204" pitchFamily="18" charset="0"/>
            </a:endParaRPr>
          </a:p>
        </p:txBody>
      </p:sp>
      <p:sp>
        <p:nvSpPr>
          <p:cNvPr id="5" name="Slide Number Placeholder 4"/>
          <p:cNvSpPr>
            <a:spLocks noGrp="1"/>
          </p:cNvSpPr>
          <p:nvPr>
            <p:ph type="sldNum" sz="quarter" idx="12"/>
          </p:nvPr>
        </p:nvSpPr>
        <p:spPr/>
        <p:txBody>
          <a:bodyPr/>
          <a:lstStyle/>
          <a:p>
            <a:fld id="{C5971247-108F-4781-8913-319514F6F075}" type="slidenum">
              <a:rPr lang="en-US" smtClean="0"/>
              <a:t>29</a:t>
            </a:fld>
            <a:endParaRPr lang="en-US" dirty="0"/>
          </a:p>
        </p:txBody>
      </p:sp>
      <p:sp>
        <p:nvSpPr>
          <p:cNvPr id="7" name="Title 6"/>
          <p:cNvSpPr>
            <a:spLocks noGrp="1"/>
          </p:cNvSpPr>
          <p:nvPr>
            <p:ph type="title"/>
          </p:nvPr>
        </p:nvSpPr>
        <p:spPr/>
        <p:txBody>
          <a:bodyPr/>
          <a:lstStyle/>
          <a:p>
            <a:pPr algn="ctr"/>
            <a:r>
              <a:rPr lang="en-US" dirty="0"/>
              <a:t>Questions</a:t>
            </a:r>
          </a:p>
        </p:txBody>
      </p:sp>
      <p:pic>
        <p:nvPicPr>
          <p:cNvPr id="8" name="Picture 2" descr="T L C Design Element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sp>
        <p:nvSpPr>
          <p:cNvPr id="10" name="Content Placeholder 2">
            <a:extLst>
              <a:ext uri="{FF2B5EF4-FFF2-40B4-BE49-F238E27FC236}">
                <a16:creationId xmlns:a16="http://schemas.microsoft.com/office/drawing/2014/main" id="{CB86A120-DB6E-D24B-9BC3-72B991C07DC4}"/>
              </a:ext>
            </a:extLst>
          </p:cNvPr>
          <p:cNvSpPr txBox="1">
            <a:spLocks/>
          </p:cNvSpPr>
          <p:nvPr/>
        </p:nvSpPr>
        <p:spPr>
          <a:xfrm>
            <a:off x="304799" y="3680567"/>
            <a:ext cx="8382001" cy="2090707"/>
          </a:xfrm>
          <a:prstGeom prst="rect">
            <a:avLst/>
          </a:prstGeom>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800" dirty="0"/>
          </a:p>
          <a:p>
            <a:endParaRPr lang="en-US" sz="2800" dirty="0"/>
          </a:p>
          <a:p>
            <a:pPr algn="l"/>
            <a:r>
              <a:rPr lang="en-US" sz="2800" dirty="0">
                <a:solidFill>
                  <a:schemeClr val="tx1"/>
                </a:solidFill>
              </a:rPr>
              <a:t>For questions about Governance or more information contact </a:t>
            </a:r>
            <a:r>
              <a:rPr lang="en-US" sz="2800" dirty="0">
                <a:hlinkClick r:id="rId4"/>
              </a:rPr>
              <a:t>via Mail – IT_Governance@cms.hhs.gov</a:t>
            </a:r>
            <a:r>
              <a:rPr lang="en-US" sz="2800" dirty="0">
                <a:hlinkClick r:id="rId5"/>
              </a:rPr>
              <a:t> </a:t>
            </a:r>
            <a:r>
              <a:rPr lang="en-US" sz="2800" dirty="0">
                <a:solidFill>
                  <a:schemeClr val="tx1"/>
                </a:solidFill>
              </a:rPr>
              <a:t>or visit </a:t>
            </a:r>
            <a:r>
              <a:rPr lang="en-US" sz="2800" dirty="0">
                <a:hlinkClick r:id="rId6"/>
              </a:rPr>
              <a:t>IT Governance - https://www.cms.gov/TLC</a:t>
            </a:r>
            <a:endParaRPr lang="en-US" sz="2800" dirty="0"/>
          </a:p>
          <a:p>
            <a:endParaRPr lang="en-US" sz="2800" dirty="0"/>
          </a:p>
          <a:p>
            <a:endParaRPr lang="en-US" sz="2800" dirty="0"/>
          </a:p>
        </p:txBody>
      </p:sp>
    </p:spTree>
    <p:extLst>
      <p:ext uri="{BB962C8B-B14F-4D97-AF65-F5344CB8AC3E}">
        <p14:creationId xmlns:p14="http://schemas.microsoft.com/office/powerpoint/2010/main" val="1912261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TLC Overview – Section I</a:t>
            </a:r>
          </a:p>
        </p:txBody>
      </p:sp>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3" name="Content Placeholder 3" descr="Section I – TLC Introduction"/>
          <p:cNvSpPr>
            <a:spLocks noGrp="1"/>
          </p:cNvSpPr>
          <p:nvPr>
            <p:ph idx="1"/>
          </p:nvPr>
        </p:nvSpPr>
        <p:spPr>
          <a:xfrm>
            <a:off x="2057400" y="2835275"/>
            <a:ext cx="5029200" cy="1828800"/>
          </a:xfrm>
        </p:spPr>
        <p:txBody>
          <a:bodyPr>
            <a:noAutofit/>
          </a:bodyPr>
          <a:lstStyle/>
          <a:p>
            <a:pPr marL="0" indent="0" algn="ctr">
              <a:buNone/>
            </a:pPr>
            <a:r>
              <a:rPr lang="en-US" sz="3600" b="1"/>
              <a:t>Section </a:t>
            </a:r>
            <a:r>
              <a:rPr lang="en-US" sz="3600" b="1" dirty="0"/>
              <a:t>I </a:t>
            </a:r>
          </a:p>
          <a:p>
            <a:pPr marL="0" indent="0" algn="ctr">
              <a:buNone/>
            </a:pPr>
            <a:endParaRPr lang="en-US" sz="1800" b="1" dirty="0"/>
          </a:p>
          <a:p>
            <a:pPr marL="0" indent="0" algn="ctr">
              <a:buNone/>
            </a:pPr>
            <a:r>
              <a:rPr lang="en-US" sz="3600" b="1" dirty="0"/>
              <a:t>What is the TLC?</a:t>
            </a:r>
          </a:p>
        </p:txBody>
      </p:sp>
      <p:sp>
        <p:nvSpPr>
          <p:cNvPr id="4" name="Slide Number Placeholder 4"/>
          <p:cNvSpPr>
            <a:spLocks noGrp="1"/>
          </p:cNvSpPr>
          <p:nvPr>
            <p:ph type="sldNum" sz="quarter" idx="12"/>
          </p:nvPr>
        </p:nvSpPr>
        <p:spPr/>
        <p:txBody>
          <a:bodyPr/>
          <a:lstStyle/>
          <a:p>
            <a:fld id="{C5971247-108F-4781-8913-319514F6F075}" type="slidenum">
              <a:rPr lang="en-US" smtClean="0"/>
              <a:t>3</a:t>
            </a:fld>
            <a:endParaRPr lang="en-US" dirty="0"/>
          </a:p>
        </p:txBody>
      </p:sp>
    </p:spTree>
    <p:extLst>
      <p:ext uri="{BB962C8B-B14F-4D97-AF65-F5344CB8AC3E}">
        <p14:creationId xmlns:p14="http://schemas.microsoft.com/office/powerpoint/2010/main" val="95789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52412"/>
          </a:xfrm>
          <a:solidFill>
            <a:srgbClr val="002060"/>
          </a:solidFill>
        </p:spPr>
        <p:txBody>
          <a:bodyPr>
            <a:normAutofit/>
          </a:bodyPr>
          <a:lstStyle/>
          <a:p>
            <a:pPr algn="ctr">
              <a:lnSpc>
                <a:spcPct val="90000"/>
              </a:lnSpc>
            </a:pPr>
            <a:r>
              <a:rPr lang="en-US" dirty="0">
                <a:ea typeface="ＭＳ Ｐゴシック" pitchFamily="34" charset="-128"/>
              </a:rPr>
              <a:t>Governance Framework</a:t>
            </a:r>
          </a:p>
        </p:txBody>
      </p:sp>
      <p:pic>
        <p:nvPicPr>
          <p:cNvPr id="4"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pic>
        <p:nvPicPr>
          <p:cNvPr id="44" name="Picture 4" descr="Icon of a Teacher">
            <a:extLst>
              <a:ext uri="{FF2B5EF4-FFF2-40B4-BE49-F238E27FC236}">
                <a16:creationId xmlns:a16="http://schemas.microsoft.com/office/drawing/2014/main" id="{00FF1FA6-CD7B-4412-BE1E-72FBDCE6CEF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64335" y="2081100"/>
            <a:ext cx="914400" cy="914400"/>
          </a:xfrm>
          <a:prstGeom prst="rect">
            <a:avLst/>
          </a:prstGeom>
        </p:spPr>
      </p:pic>
      <p:sp>
        <p:nvSpPr>
          <p:cNvPr id="21" name="Content Placeholder 5">
            <a:extLst>
              <a:ext uri="{FF2B5EF4-FFF2-40B4-BE49-F238E27FC236}">
                <a16:creationId xmlns:a16="http://schemas.microsoft.com/office/drawing/2014/main" id="{2A2ADD52-7AF1-4501-8FD2-D12C07A3E47D}"/>
              </a:ext>
            </a:extLst>
          </p:cNvPr>
          <p:cNvSpPr/>
          <p:nvPr/>
        </p:nvSpPr>
        <p:spPr>
          <a:xfrm>
            <a:off x="2743200" y="2166068"/>
            <a:ext cx="4572000" cy="424732"/>
          </a:xfrm>
          <a:prstGeom prst="rect">
            <a:avLst/>
          </a:prstGeom>
        </p:spPr>
        <p:txBody>
          <a:bodyPr>
            <a:spAutoFit/>
          </a:bodyPr>
          <a:lstStyle/>
          <a:p>
            <a:pPr>
              <a:lnSpc>
                <a:spcPct val="90000"/>
              </a:lnSpc>
            </a:pPr>
            <a:r>
              <a:rPr lang="en-US" sz="2400" dirty="0">
                <a:latin typeface="Cambria" panose="02040503050406030204" pitchFamily="18" charset="0"/>
                <a:ea typeface="Cambria" panose="02040503050406030204" pitchFamily="18" charset="0"/>
              </a:rPr>
              <a:t>Promotes business flexibility</a:t>
            </a:r>
          </a:p>
        </p:txBody>
      </p:sp>
      <p:grpSp>
        <p:nvGrpSpPr>
          <p:cNvPr id="45" name="Group 6" descr="Icon of Collaboration">
            <a:extLst>
              <a:ext uri="{FF2B5EF4-FFF2-40B4-BE49-F238E27FC236}">
                <a16:creationId xmlns:a16="http://schemas.microsoft.com/office/drawing/2014/main" id="{ECCB6692-3B09-412B-9182-0A5B686CAE4C}"/>
              </a:ext>
              <a:ext uri="{C183D7F6-B498-43B3-948B-1728B52AA6E4}">
                <adec:decorative xmlns:adec="http://schemas.microsoft.com/office/drawing/2017/decorative" val="1"/>
              </a:ext>
            </a:extLst>
          </p:cNvPr>
          <p:cNvGrpSpPr/>
          <p:nvPr/>
        </p:nvGrpSpPr>
        <p:grpSpPr>
          <a:xfrm>
            <a:off x="1578735" y="2726041"/>
            <a:ext cx="685814" cy="849282"/>
            <a:chOff x="5148810" y="4950087"/>
            <a:chExt cx="685814" cy="849282"/>
          </a:xfrm>
        </p:grpSpPr>
        <p:sp>
          <p:nvSpPr>
            <p:cNvPr id="46" name="Freeform: Shape 6">
              <a:extLst>
                <a:ext uri="{FF2B5EF4-FFF2-40B4-BE49-F238E27FC236}">
                  <a16:creationId xmlns:a16="http://schemas.microsoft.com/office/drawing/2014/main" id="{EF56A85F-7EA9-404F-99E3-38E34774384B}"/>
                </a:ext>
              </a:extLst>
            </p:cNvPr>
            <p:cNvSpPr/>
            <p:nvPr/>
          </p:nvSpPr>
          <p:spPr>
            <a:xfrm>
              <a:off x="5405999" y="4950087"/>
              <a:ext cx="428625" cy="447675"/>
            </a:xfrm>
            <a:custGeom>
              <a:avLst/>
              <a:gdLst>
                <a:gd name="connsiteX0" fmla="*/ 414435 w 428625"/>
                <a:gd name="connsiteY0" fmla="*/ 0 h 447675"/>
                <a:gd name="connsiteX1" fmla="*/ 22957 w 428625"/>
                <a:gd name="connsiteY1" fmla="*/ 0 h 447675"/>
                <a:gd name="connsiteX2" fmla="*/ 2 w 428625"/>
                <a:gd name="connsiteY2" fmla="*/ 23241 h 447675"/>
                <a:gd name="connsiteX3" fmla="*/ 2 w 428625"/>
                <a:gd name="connsiteY3" fmla="*/ 329184 h 447675"/>
                <a:gd name="connsiteX4" fmla="*/ 22668 w 428625"/>
                <a:gd name="connsiteY4" fmla="*/ 352424 h 447675"/>
                <a:gd name="connsiteX5" fmla="*/ 22767 w 428625"/>
                <a:gd name="connsiteY5" fmla="*/ 352425 h 447675"/>
                <a:gd name="connsiteX6" fmla="*/ 95157 w 428625"/>
                <a:gd name="connsiteY6" fmla="*/ 352425 h 447675"/>
                <a:gd name="connsiteX7" fmla="*/ 95157 w 428625"/>
                <a:gd name="connsiteY7" fmla="*/ 448532 h 447675"/>
                <a:gd name="connsiteX8" fmla="*/ 182501 w 428625"/>
                <a:gd name="connsiteY8" fmla="*/ 352425 h 447675"/>
                <a:gd name="connsiteX9" fmla="*/ 413958 w 428625"/>
                <a:gd name="connsiteY9" fmla="*/ 352425 h 447675"/>
                <a:gd name="connsiteX10" fmla="*/ 436915 w 428625"/>
                <a:gd name="connsiteY10" fmla="*/ 329280 h 447675"/>
                <a:gd name="connsiteX11" fmla="*/ 436914 w 428625"/>
                <a:gd name="connsiteY11" fmla="*/ 329184 h 447675"/>
                <a:gd name="connsiteX12" fmla="*/ 437390 w 428625"/>
                <a:gd name="connsiteY12" fmla="*/ 23527 h 447675"/>
                <a:gd name="connsiteX13" fmla="*/ 414820 w 428625"/>
                <a:gd name="connsiteY13" fmla="*/ 5 h 447675"/>
                <a:gd name="connsiteX14" fmla="*/ 414435 w 428625"/>
                <a:gd name="connsiteY14" fmla="*/ 0 h 447675"/>
                <a:gd name="connsiteX15" fmla="*/ 281085 w 428625"/>
                <a:gd name="connsiteY15" fmla="*/ 89440 h 447675"/>
                <a:gd name="connsiteX16" fmla="*/ 295848 w 428625"/>
                <a:gd name="connsiteY16" fmla="*/ 74676 h 447675"/>
                <a:gd name="connsiteX17" fmla="*/ 304284 w 428625"/>
                <a:gd name="connsiteY17" fmla="*/ 75607 h 447675"/>
                <a:gd name="connsiteX18" fmla="*/ 304326 w 428625"/>
                <a:gd name="connsiteY18" fmla="*/ 83058 h 447675"/>
                <a:gd name="connsiteX19" fmla="*/ 289562 w 428625"/>
                <a:gd name="connsiteY19" fmla="*/ 97822 h 447675"/>
                <a:gd name="connsiteX20" fmla="*/ 285371 w 428625"/>
                <a:gd name="connsiteY20" fmla="*/ 99536 h 447675"/>
                <a:gd name="connsiteX21" fmla="*/ 281085 w 428625"/>
                <a:gd name="connsiteY21" fmla="*/ 97822 h 447675"/>
                <a:gd name="connsiteX22" fmla="*/ 281370 w 428625"/>
                <a:gd name="connsiteY22" fmla="*/ 89821 h 447675"/>
                <a:gd name="connsiteX23" fmla="*/ 212790 w 428625"/>
                <a:gd name="connsiteY23" fmla="*/ 43720 h 447675"/>
                <a:gd name="connsiteX24" fmla="*/ 217989 w 428625"/>
                <a:gd name="connsiteY24" fmla="*/ 37012 h 447675"/>
                <a:gd name="connsiteX25" fmla="*/ 224697 w 428625"/>
                <a:gd name="connsiteY25" fmla="*/ 42211 h 447675"/>
                <a:gd name="connsiteX26" fmla="*/ 224697 w 428625"/>
                <a:gd name="connsiteY26" fmla="*/ 43720 h 447675"/>
                <a:gd name="connsiteX27" fmla="*/ 224697 w 428625"/>
                <a:gd name="connsiteY27" fmla="*/ 64484 h 447675"/>
                <a:gd name="connsiteX28" fmla="*/ 219498 w 428625"/>
                <a:gd name="connsiteY28" fmla="*/ 71192 h 447675"/>
                <a:gd name="connsiteX29" fmla="*/ 212790 w 428625"/>
                <a:gd name="connsiteY29" fmla="*/ 65993 h 447675"/>
                <a:gd name="connsiteX30" fmla="*/ 212790 w 428625"/>
                <a:gd name="connsiteY30" fmla="*/ 64484 h 447675"/>
                <a:gd name="connsiteX31" fmla="*/ 133352 w 428625"/>
                <a:gd name="connsiteY31" fmla="*/ 73533 h 447675"/>
                <a:gd name="connsiteX32" fmla="*/ 141567 w 428625"/>
                <a:gd name="connsiteY32" fmla="*/ 73366 h 447675"/>
                <a:gd name="connsiteX33" fmla="*/ 141734 w 428625"/>
                <a:gd name="connsiteY33" fmla="*/ 73533 h 447675"/>
                <a:gd name="connsiteX34" fmla="*/ 156498 w 428625"/>
                <a:gd name="connsiteY34" fmla="*/ 88297 h 447675"/>
                <a:gd name="connsiteX35" fmla="*/ 156498 w 428625"/>
                <a:gd name="connsiteY35" fmla="*/ 96679 h 447675"/>
                <a:gd name="connsiteX36" fmla="*/ 152307 w 428625"/>
                <a:gd name="connsiteY36" fmla="*/ 98393 h 447675"/>
                <a:gd name="connsiteX37" fmla="*/ 148020 w 428625"/>
                <a:gd name="connsiteY37" fmla="*/ 96679 h 447675"/>
                <a:gd name="connsiteX38" fmla="*/ 133352 w 428625"/>
                <a:gd name="connsiteY38" fmla="*/ 81915 h 447675"/>
                <a:gd name="connsiteX39" fmla="*/ 133638 w 428625"/>
                <a:gd name="connsiteY39" fmla="*/ 73914 h 447675"/>
                <a:gd name="connsiteX40" fmla="*/ 126113 w 428625"/>
                <a:gd name="connsiteY40" fmla="*/ 161925 h 447675"/>
                <a:gd name="connsiteX41" fmla="*/ 105634 w 428625"/>
                <a:gd name="connsiteY41" fmla="*/ 161925 h 447675"/>
                <a:gd name="connsiteX42" fmla="*/ 100435 w 428625"/>
                <a:gd name="connsiteY42" fmla="*/ 155217 h 447675"/>
                <a:gd name="connsiteX43" fmla="*/ 105634 w 428625"/>
                <a:gd name="connsiteY43" fmla="*/ 150019 h 447675"/>
                <a:gd name="connsiteX44" fmla="*/ 126113 w 428625"/>
                <a:gd name="connsiteY44" fmla="*/ 150019 h 447675"/>
                <a:gd name="connsiteX45" fmla="*/ 132820 w 428625"/>
                <a:gd name="connsiteY45" fmla="*/ 155217 h 447675"/>
                <a:gd name="connsiteX46" fmla="*/ 127622 w 428625"/>
                <a:gd name="connsiteY46" fmla="*/ 161925 h 447675"/>
                <a:gd name="connsiteX47" fmla="*/ 126113 w 428625"/>
                <a:gd name="connsiteY47" fmla="*/ 161925 h 447675"/>
                <a:gd name="connsiteX48" fmla="*/ 156402 w 428625"/>
                <a:gd name="connsiteY48" fmla="*/ 222885 h 447675"/>
                <a:gd name="connsiteX49" fmla="*/ 141639 w 428625"/>
                <a:gd name="connsiteY49" fmla="*/ 237649 h 447675"/>
                <a:gd name="connsiteX50" fmla="*/ 133215 w 428625"/>
                <a:gd name="connsiteY50" fmla="*/ 236623 h 447675"/>
                <a:gd name="connsiteX51" fmla="*/ 133257 w 428625"/>
                <a:gd name="connsiteY51" fmla="*/ 229172 h 447675"/>
                <a:gd name="connsiteX52" fmla="*/ 147925 w 428625"/>
                <a:gd name="connsiteY52" fmla="*/ 214503 h 447675"/>
                <a:gd name="connsiteX53" fmla="*/ 156360 w 428625"/>
                <a:gd name="connsiteY53" fmla="*/ 215434 h 447675"/>
                <a:gd name="connsiteX54" fmla="*/ 156402 w 428625"/>
                <a:gd name="connsiteY54" fmla="*/ 222885 h 447675"/>
                <a:gd name="connsiteX55" fmla="*/ 218505 w 428625"/>
                <a:gd name="connsiteY55" fmla="*/ 290513 h 447675"/>
                <a:gd name="connsiteX56" fmla="*/ 199455 w 428625"/>
                <a:gd name="connsiteY56" fmla="*/ 273272 h 447675"/>
                <a:gd name="connsiteX57" fmla="*/ 236698 w 428625"/>
                <a:gd name="connsiteY57" fmla="*/ 273272 h 447675"/>
                <a:gd name="connsiteX58" fmla="*/ 218505 w 428625"/>
                <a:gd name="connsiteY58" fmla="*/ 290513 h 447675"/>
                <a:gd name="connsiteX59" fmla="*/ 241746 w 428625"/>
                <a:gd name="connsiteY59" fmla="*/ 261366 h 447675"/>
                <a:gd name="connsiteX60" fmla="*/ 195169 w 428625"/>
                <a:gd name="connsiteY60" fmla="*/ 261366 h 447675"/>
                <a:gd name="connsiteX61" fmla="*/ 186597 w 428625"/>
                <a:gd name="connsiteY61" fmla="*/ 252794 h 447675"/>
                <a:gd name="connsiteX62" fmla="*/ 195169 w 428625"/>
                <a:gd name="connsiteY62" fmla="*/ 244221 h 447675"/>
                <a:gd name="connsiteX63" fmla="*/ 241746 w 428625"/>
                <a:gd name="connsiteY63" fmla="*/ 244221 h 447675"/>
                <a:gd name="connsiteX64" fmla="*/ 250319 w 428625"/>
                <a:gd name="connsiteY64" fmla="*/ 252794 h 447675"/>
                <a:gd name="connsiteX65" fmla="*/ 241746 w 428625"/>
                <a:gd name="connsiteY65" fmla="*/ 261366 h 447675"/>
                <a:gd name="connsiteX66" fmla="*/ 253081 w 428625"/>
                <a:gd name="connsiteY66" fmla="*/ 231743 h 447675"/>
                <a:gd name="connsiteX67" fmla="*/ 252224 w 428625"/>
                <a:gd name="connsiteY67" fmla="*/ 232315 h 447675"/>
                <a:gd name="connsiteX68" fmla="*/ 184692 w 428625"/>
                <a:gd name="connsiteY68" fmla="*/ 232315 h 447675"/>
                <a:gd name="connsiteX69" fmla="*/ 183834 w 428625"/>
                <a:gd name="connsiteY69" fmla="*/ 232315 h 447675"/>
                <a:gd name="connsiteX70" fmla="*/ 165737 w 428625"/>
                <a:gd name="connsiteY70" fmla="*/ 202883 h 447675"/>
                <a:gd name="connsiteX71" fmla="*/ 153735 w 428625"/>
                <a:gd name="connsiteY71" fmla="*/ 183166 h 447675"/>
                <a:gd name="connsiteX72" fmla="*/ 148782 w 428625"/>
                <a:gd name="connsiteY72" fmla="*/ 159163 h 447675"/>
                <a:gd name="connsiteX73" fmla="*/ 148782 w 428625"/>
                <a:gd name="connsiteY73" fmla="*/ 156210 h 447675"/>
                <a:gd name="connsiteX74" fmla="*/ 221034 w 428625"/>
                <a:gd name="connsiteY74" fmla="*/ 89111 h 447675"/>
                <a:gd name="connsiteX75" fmla="*/ 288133 w 428625"/>
                <a:gd name="connsiteY75" fmla="*/ 156210 h 447675"/>
                <a:gd name="connsiteX76" fmla="*/ 288133 w 428625"/>
                <a:gd name="connsiteY76" fmla="*/ 158687 h 447675"/>
                <a:gd name="connsiteX77" fmla="*/ 283275 w 428625"/>
                <a:gd name="connsiteY77" fmla="*/ 182785 h 447675"/>
                <a:gd name="connsiteX78" fmla="*/ 271274 w 428625"/>
                <a:gd name="connsiteY78" fmla="*/ 202502 h 447675"/>
                <a:gd name="connsiteX79" fmla="*/ 253081 w 428625"/>
                <a:gd name="connsiteY79" fmla="*/ 231743 h 447675"/>
                <a:gd name="connsiteX80" fmla="*/ 304611 w 428625"/>
                <a:gd name="connsiteY80" fmla="*/ 236315 h 447675"/>
                <a:gd name="connsiteX81" fmla="*/ 300420 w 428625"/>
                <a:gd name="connsiteY81" fmla="*/ 238030 h 447675"/>
                <a:gd name="connsiteX82" fmla="*/ 296134 w 428625"/>
                <a:gd name="connsiteY82" fmla="*/ 236315 h 447675"/>
                <a:gd name="connsiteX83" fmla="*/ 281370 w 428625"/>
                <a:gd name="connsiteY83" fmla="*/ 221551 h 447675"/>
                <a:gd name="connsiteX84" fmla="*/ 282396 w 428625"/>
                <a:gd name="connsiteY84" fmla="*/ 213128 h 447675"/>
                <a:gd name="connsiteX85" fmla="*/ 289848 w 428625"/>
                <a:gd name="connsiteY85" fmla="*/ 213169 h 447675"/>
                <a:gd name="connsiteX86" fmla="*/ 304611 w 428625"/>
                <a:gd name="connsiteY86" fmla="*/ 227838 h 447675"/>
                <a:gd name="connsiteX87" fmla="*/ 304611 w 428625"/>
                <a:gd name="connsiteY87" fmla="*/ 236315 h 447675"/>
                <a:gd name="connsiteX88" fmla="*/ 331281 w 428625"/>
                <a:gd name="connsiteY88" fmla="*/ 161925 h 447675"/>
                <a:gd name="connsiteX89" fmla="*/ 310517 w 428625"/>
                <a:gd name="connsiteY89" fmla="*/ 161925 h 447675"/>
                <a:gd name="connsiteX90" fmla="*/ 303809 w 428625"/>
                <a:gd name="connsiteY90" fmla="*/ 156726 h 447675"/>
                <a:gd name="connsiteX91" fmla="*/ 309008 w 428625"/>
                <a:gd name="connsiteY91" fmla="*/ 150019 h 447675"/>
                <a:gd name="connsiteX92" fmla="*/ 310517 w 428625"/>
                <a:gd name="connsiteY92" fmla="*/ 150019 h 447675"/>
                <a:gd name="connsiteX93" fmla="*/ 331281 w 428625"/>
                <a:gd name="connsiteY93" fmla="*/ 150019 h 447675"/>
                <a:gd name="connsiteX94" fmla="*/ 337989 w 428625"/>
                <a:gd name="connsiteY94" fmla="*/ 155217 h 447675"/>
                <a:gd name="connsiteX95" fmla="*/ 332790 w 428625"/>
                <a:gd name="connsiteY95" fmla="*/ 161925 h 447675"/>
                <a:gd name="connsiteX96" fmla="*/ 331281 w 428625"/>
                <a:gd name="connsiteY96" fmla="*/ 161925 h 447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428625" h="447675">
                  <a:moveTo>
                    <a:pt x="414435" y="0"/>
                  </a:moveTo>
                  <a:lnTo>
                    <a:pt x="22957" y="0"/>
                  </a:lnTo>
                  <a:cubicBezTo>
                    <a:pt x="10212" y="105"/>
                    <a:pt x="-52" y="10495"/>
                    <a:pt x="2" y="23241"/>
                  </a:cubicBezTo>
                  <a:lnTo>
                    <a:pt x="2" y="329184"/>
                  </a:lnTo>
                  <a:cubicBezTo>
                    <a:pt x="-156" y="341861"/>
                    <a:pt x="9992" y="352266"/>
                    <a:pt x="22668" y="352424"/>
                  </a:cubicBezTo>
                  <a:cubicBezTo>
                    <a:pt x="22702" y="352424"/>
                    <a:pt x="22734" y="352425"/>
                    <a:pt x="22767" y="352425"/>
                  </a:cubicBezTo>
                  <a:lnTo>
                    <a:pt x="95157" y="352425"/>
                  </a:lnTo>
                  <a:lnTo>
                    <a:pt x="95157" y="448532"/>
                  </a:lnTo>
                  <a:lnTo>
                    <a:pt x="182501" y="352425"/>
                  </a:lnTo>
                  <a:lnTo>
                    <a:pt x="413958" y="352425"/>
                  </a:lnTo>
                  <a:cubicBezTo>
                    <a:pt x="426689" y="352373"/>
                    <a:pt x="436966" y="342010"/>
                    <a:pt x="436915" y="329280"/>
                  </a:cubicBezTo>
                  <a:cubicBezTo>
                    <a:pt x="436915" y="329248"/>
                    <a:pt x="436914" y="329216"/>
                    <a:pt x="436914" y="329184"/>
                  </a:cubicBezTo>
                  <a:lnTo>
                    <a:pt x="437390" y="23527"/>
                  </a:lnTo>
                  <a:cubicBezTo>
                    <a:pt x="437653" y="10799"/>
                    <a:pt x="427549" y="268"/>
                    <a:pt x="414820" y="5"/>
                  </a:cubicBezTo>
                  <a:cubicBezTo>
                    <a:pt x="414692" y="2"/>
                    <a:pt x="414563" y="0"/>
                    <a:pt x="414435" y="0"/>
                  </a:cubicBezTo>
                  <a:close/>
                  <a:moveTo>
                    <a:pt x="281085" y="89440"/>
                  </a:moveTo>
                  <a:lnTo>
                    <a:pt x="295848" y="74676"/>
                  </a:lnTo>
                  <a:cubicBezTo>
                    <a:pt x="298434" y="72603"/>
                    <a:pt x="302211" y="73021"/>
                    <a:pt x="304284" y="75607"/>
                  </a:cubicBezTo>
                  <a:cubicBezTo>
                    <a:pt x="306025" y="77780"/>
                    <a:pt x="306042" y="80865"/>
                    <a:pt x="304326" y="83058"/>
                  </a:cubicBezTo>
                  <a:lnTo>
                    <a:pt x="289562" y="97822"/>
                  </a:lnTo>
                  <a:cubicBezTo>
                    <a:pt x="288448" y="98928"/>
                    <a:pt x="286941" y="99544"/>
                    <a:pt x="285371" y="99536"/>
                  </a:cubicBezTo>
                  <a:cubicBezTo>
                    <a:pt x="283776" y="99529"/>
                    <a:pt x="282244" y="98916"/>
                    <a:pt x="281085" y="97822"/>
                  </a:cubicBezTo>
                  <a:cubicBezTo>
                    <a:pt x="279127" y="95472"/>
                    <a:pt x="279250" y="92025"/>
                    <a:pt x="281370" y="89821"/>
                  </a:cubicBezTo>
                  <a:close/>
                  <a:moveTo>
                    <a:pt x="212790" y="43720"/>
                  </a:moveTo>
                  <a:cubicBezTo>
                    <a:pt x="212373" y="40432"/>
                    <a:pt x="214701" y="37428"/>
                    <a:pt x="217989" y="37012"/>
                  </a:cubicBezTo>
                  <a:cubicBezTo>
                    <a:pt x="221277" y="36595"/>
                    <a:pt x="224279" y="38923"/>
                    <a:pt x="224697" y="42211"/>
                  </a:cubicBezTo>
                  <a:cubicBezTo>
                    <a:pt x="224760" y="42712"/>
                    <a:pt x="224760" y="43219"/>
                    <a:pt x="224697" y="43720"/>
                  </a:cubicBezTo>
                  <a:lnTo>
                    <a:pt x="224697" y="64484"/>
                  </a:lnTo>
                  <a:cubicBezTo>
                    <a:pt x="225113" y="67772"/>
                    <a:pt x="222786" y="70776"/>
                    <a:pt x="219498" y="71192"/>
                  </a:cubicBezTo>
                  <a:cubicBezTo>
                    <a:pt x="216210" y="71609"/>
                    <a:pt x="213207" y="69281"/>
                    <a:pt x="212790" y="65993"/>
                  </a:cubicBezTo>
                  <a:cubicBezTo>
                    <a:pt x="212727" y="65492"/>
                    <a:pt x="212727" y="64985"/>
                    <a:pt x="212790" y="64484"/>
                  </a:cubicBezTo>
                  <a:close/>
                  <a:moveTo>
                    <a:pt x="133352" y="73533"/>
                  </a:moveTo>
                  <a:cubicBezTo>
                    <a:pt x="135574" y="71218"/>
                    <a:pt x="139253" y="71144"/>
                    <a:pt x="141567" y="73366"/>
                  </a:cubicBezTo>
                  <a:cubicBezTo>
                    <a:pt x="141623" y="73421"/>
                    <a:pt x="141680" y="73476"/>
                    <a:pt x="141734" y="73533"/>
                  </a:cubicBezTo>
                  <a:lnTo>
                    <a:pt x="156498" y="88297"/>
                  </a:lnTo>
                  <a:cubicBezTo>
                    <a:pt x="158772" y="90628"/>
                    <a:pt x="158772" y="94348"/>
                    <a:pt x="156498" y="96679"/>
                  </a:cubicBezTo>
                  <a:cubicBezTo>
                    <a:pt x="155384" y="97785"/>
                    <a:pt x="153876" y="98401"/>
                    <a:pt x="152307" y="98393"/>
                  </a:cubicBezTo>
                  <a:cubicBezTo>
                    <a:pt x="150712" y="98386"/>
                    <a:pt x="149180" y="97773"/>
                    <a:pt x="148020" y="96679"/>
                  </a:cubicBezTo>
                  <a:lnTo>
                    <a:pt x="133352" y="81915"/>
                  </a:lnTo>
                  <a:cubicBezTo>
                    <a:pt x="131301" y="79598"/>
                    <a:pt x="131427" y="76079"/>
                    <a:pt x="133638" y="73914"/>
                  </a:cubicBezTo>
                  <a:close/>
                  <a:moveTo>
                    <a:pt x="126113" y="161925"/>
                  </a:moveTo>
                  <a:lnTo>
                    <a:pt x="105634" y="161925"/>
                  </a:lnTo>
                  <a:cubicBezTo>
                    <a:pt x="102346" y="161509"/>
                    <a:pt x="100019" y="158506"/>
                    <a:pt x="100435" y="155217"/>
                  </a:cubicBezTo>
                  <a:cubicBezTo>
                    <a:pt x="100780" y="152502"/>
                    <a:pt x="102919" y="150363"/>
                    <a:pt x="105634" y="150019"/>
                  </a:cubicBezTo>
                  <a:lnTo>
                    <a:pt x="126113" y="150019"/>
                  </a:lnTo>
                  <a:cubicBezTo>
                    <a:pt x="129401" y="149603"/>
                    <a:pt x="132404" y="151929"/>
                    <a:pt x="132820" y="155217"/>
                  </a:cubicBezTo>
                  <a:cubicBezTo>
                    <a:pt x="133238" y="158506"/>
                    <a:pt x="130910" y="161509"/>
                    <a:pt x="127622" y="161925"/>
                  </a:cubicBezTo>
                  <a:cubicBezTo>
                    <a:pt x="127121" y="161989"/>
                    <a:pt x="126614" y="161989"/>
                    <a:pt x="126113" y="161925"/>
                  </a:cubicBezTo>
                  <a:close/>
                  <a:moveTo>
                    <a:pt x="156402" y="222885"/>
                  </a:moveTo>
                  <a:lnTo>
                    <a:pt x="141639" y="237649"/>
                  </a:lnTo>
                  <a:cubicBezTo>
                    <a:pt x="139029" y="239692"/>
                    <a:pt x="135258" y="239233"/>
                    <a:pt x="133215" y="236623"/>
                  </a:cubicBezTo>
                  <a:cubicBezTo>
                    <a:pt x="131498" y="234430"/>
                    <a:pt x="131515" y="231345"/>
                    <a:pt x="133257" y="229172"/>
                  </a:cubicBezTo>
                  <a:lnTo>
                    <a:pt x="147925" y="214503"/>
                  </a:lnTo>
                  <a:cubicBezTo>
                    <a:pt x="150511" y="212430"/>
                    <a:pt x="154288" y="212848"/>
                    <a:pt x="156360" y="215434"/>
                  </a:cubicBezTo>
                  <a:cubicBezTo>
                    <a:pt x="158102" y="217607"/>
                    <a:pt x="158119" y="220692"/>
                    <a:pt x="156402" y="222885"/>
                  </a:cubicBezTo>
                  <a:close/>
                  <a:moveTo>
                    <a:pt x="218505" y="290513"/>
                  </a:moveTo>
                  <a:cubicBezTo>
                    <a:pt x="208653" y="290557"/>
                    <a:pt x="200392" y="283081"/>
                    <a:pt x="199455" y="273272"/>
                  </a:cubicBezTo>
                  <a:lnTo>
                    <a:pt x="236698" y="273272"/>
                  </a:lnTo>
                  <a:cubicBezTo>
                    <a:pt x="235801" y="282761"/>
                    <a:pt x="228028" y="290126"/>
                    <a:pt x="218505" y="290513"/>
                  </a:cubicBezTo>
                  <a:close/>
                  <a:moveTo>
                    <a:pt x="241746" y="261366"/>
                  </a:moveTo>
                  <a:lnTo>
                    <a:pt x="195169" y="261366"/>
                  </a:lnTo>
                  <a:cubicBezTo>
                    <a:pt x="190434" y="261366"/>
                    <a:pt x="186597" y="257528"/>
                    <a:pt x="186597" y="252794"/>
                  </a:cubicBezTo>
                  <a:cubicBezTo>
                    <a:pt x="186597" y="248059"/>
                    <a:pt x="190434" y="244221"/>
                    <a:pt x="195169" y="244221"/>
                  </a:cubicBezTo>
                  <a:lnTo>
                    <a:pt x="241746" y="244221"/>
                  </a:lnTo>
                  <a:cubicBezTo>
                    <a:pt x="246481" y="244221"/>
                    <a:pt x="250319" y="248059"/>
                    <a:pt x="250319" y="252794"/>
                  </a:cubicBezTo>
                  <a:cubicBezTo>
                    <a:pt x="250319" y="257528"/>
                    <a:pt x="246481" y="261366"/>
                    <a:pt x="241746" y="261366"/>
                  </a:cubicBezTo>
                  <a:close/>
                  <a:moveTo>
                    <a:pt x="253081" y="231743"/>
                  </a:moveTo>
                  <a:cubicBezTo>
                    <a:pt x="252932" y="232085"/>
                    <a:pt x="252597" y="232309"/>
                    <a:pt x="252224" y="232315"/>
                  </a:cubicBezTo>
                  <a:lnTo>
                    <a:pt x="184692" y="232315"/>
                  </a:lnTo>
                  <a:cubicBezTo>
                    <a:pt x="184416" y="232426"/>
                    <a:pt x="184110" y="232426"/>
                    <a:pt x="183834" y="232315"/>
                  </a:cubicBezTo>
                  <a:cubicBezTo>
                    <a:pt x="179022" y="221804"/>
                    <a:pt x="172944" y="211920"/>
                    <a:pt x="165737" y="202883"/>
                  </a:cubicBezTo>
                  <a:cubicBezTo>
                    <a:pt x="160583" y="197086"/>
                    <a:pt x="156518" y="190407"/>
                    <a:pt x="153735" y="183166"/>
                  </a:cubicBezTo>
                  <a:cubicBezTo>
                    <a:pt x="150724" y="175507"/>
                    <a:pt x="149050" y="167388"/>
                    <a:pt x="148782" y="159163"/>
                  </a:cubicBezTo>
                  <a:lnTo>
                    <a:pt x="148782" y="156210"/>
                  </a:lnTo>
                  <a:cubicBezTo>
                    <a:pt x="150205" y="117729"/>
                    <a:pt x="182553" y="87688"/>
                    <a:pt x="221034" y="89111"/>
                  </a:cubicBezTo>
                  <a:cubicBezTo>
                    <a:pt x="257519" y="90461"/>
                    <a:pt x="286784" y="119725"/>
                    <a:pt x="288133" y="156210"/>
                  </a:cubicBezTo>
                  <a:lnTo>
                    <a:pt x="288133" y="158687"/>
                  </a:lnTo>
                  <a:cubicBezTo>
                    <a:pt x="287862" y="166933"/>
                    <a:pt x="286220" y="175077"/>
                    <a:pt x="283275" y="182785"/>
                  </a:cubicBezTo>
                  <a:cubicBezTo>
                    <a:pt x="280451" y="190005"/>
                    <a:pt x="276391" y="196677"/>
                    <a:pt x="271274" y="202502"/>
                  </a:cubicBezTo>
                  <a:cubicBezTo>
                    <a:pt x="264067" y="211489"/>
                    <a:pt x="257960" y="221307"/>
                    <a:pt x="253081" y="231743"/>
                  </a:cubicBezTo>
                  <a:close/>
                  <a:moveTo>
                    <a:pt x="304611" y="236315"/>
                  </a:moveTo>
                  <a:cubicBezTo>
                    <a:pt x="303498" y="237421"/>
                    <a:pt x="301990" y="238037"/>
                    <a:pt x="300420" y="238030"/>
                  </a:cubicBezTo>
                  <a:cubicBezTo>
                    <a:pt x="298826" y="238022"/>
                    <a:pt x="297293" y="237410"/>
                    <a:pt x="296134" y="236315"/>
                  </a:cubicBezTo>
                  <a:lnTo>
                    <a:pt x="281370" y="221551"/>
                  </a:lnTo>
                  <a:cubicBezTo>
                    <a:pt x="279327" y="218942"/>
                    <a:pt x="279786" y="215171"/>
                    <a:pt x="282396" y="213128"/>
                  </a:cubicBezTo>
                  <a:cubicBezTo>
                    <a:pt x="284589" y="211411"/>
                    <a:pt x="287675" y="211428"/>
                    <a:pt x="289848" y="213169"/>
                  </a:cubicBezTo>
                  <a:lnTo>
                    <a:pt x="304611" y="227838"/>
                  </a:lnTo>
                  <a:cubicBezTo>
                    <a:pt x="306897" y="230201"/>
                    <a:pt x="306897" y="233952"/>
                    <a:pt x="304611" y="236315"/>
                  </a:cubicBezTo>
                  <a:close/>
                  <a:moveTo>
                    <a:pt x="331281" y="161925"/>
                  </a:moveTo>
                  <a:lnTo>
                    <a:pt x="310517" y="161925"/>
                  </a:lnTo>
                  <a:cubicBezTo>
                    <a:pt x="307229" y="162341"/>
                    <a:pt x="304226" y="160014"/>
                    <a:pt x="303809" y="156726"/>
                  </a:cubicBezTo>
                  <a:cubicBezTo>
                    <a:pt x="303392" y="153438"/>
                    <a:pt x="305720" y="150435"/>
                    <a:pt x="309008" y="150019"/>
                  </a:cubicBezTo>
                  <a:cubicBezTo>
                    <a:pt x="309509" y="149955"/>
                    <a:pt x="310016" y="149955"/>
                    <a:pt x="310517" y="150019"/>
                  </a:cubicBezTo>
                  <a:lnTo>
                    <a:pt x="331281" y="150019"/>
                  </a:lnTo>
                  <a:cubicBezTo>
                    <a:pt x="334569" y="149603"/>
                    <a:pt x="337573" y="151929"/>
                    <a:pt x="337989" y="155217"/>
                  </a:cubicBezTo>
                  <a:cubicBezTo>
                    <a:pt x="338406" y="158506"/>
                    <a:pt x="336078" y="161509"/>
                    <a:pt x="332790" y="161925"/>
                  </a:cubicBezTo>
                  <a:cubicBezTo>
                    <a:pt x="332289" y="161989"/>
                    <a:pt x="331782" y="161989"/>
                    <a:pt x="331281" y="1619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nvGrpSpPr>
            <p:cNvPr id="47" name="Graphic 19" descr="Questions">
              <a:extLst>
                <a:ext uri="{FF2B5EF4-FFF2-40B4-BE49-F238E27FC236}">
                  <a16:creationId xmlns:a16="http://schemas.microsoft.com/office/drawing/2014/main" id="{5FFE1EAE-4D95-4394-97F3-B10DDE8753C2}"/>
                </a:ext>
              </a:extLst>
            </p:cNvPr>
            <p:cNvGrpSpPr/>
            <p:nvPr/>
          </p:nvGrpSpPr>
          <p:grpSpPr>
            <a:xfrm>
              <a:off x="5148810" y="5300259"/>
              <a:ext cx="571514" cy="499110"/>
              <a:chOff x="5148810" y="5300259"/>
              <a:chExt cx="571514" cy="499110"/>
            </a:xfrm>
          </p:grpSpPr>
          <p:sp>
            <p:nvSpPr>
              <p:cNvPr id="48" name="Freeform: Shape 7">
                <a:extLst>
                  <a:ext uri="{FF2B5EF4-FFF2-40B4-BE49-F238E27FC236}">
                    <a16:creationId xmlns:a16="http://schemas.microsoft.com/office/drawing/2014/main" id="{0A0051BC-139C-40C8-8811-F224E9EEB48B}"/>
                  </a:ext>
                </a:extLst>
              </p:cNvPr>
              <p:cNvSpPr/>
              <p:nvPr/>
            </p:nvSpPr>
            <p:spPr>
              <a:xfrm>
                <a:off x="5234549" y="5300259"/>
                <a:ext cx="171450" cy="171450"/>
              </a:xfrm>
              <a:custGeom>
                <a:avLst/>
                <a:gdLst>
                  <a:gd name="connsiteX0" fmla="*/ 171450 w 171450"/>
                  <a:gd name="connsiteY0" fmla="*/ 85725 h 171450"/>
                  <a:gd name="connsiteX1" fmla="*/ 85725 w 171450"/>
                  <a:gd name="connsiteY1" fmla="*/ 171450 h 171450"/>
                  <a:gd name="connsiteX2" fmla="*/ 0 w 171450"/>
                  <a:gd name="connsiteY2" fmla="*/ 85725 h 171450"/>
                  <a:gd name="connsiteX3" fmla="*/ 85725 w 171450"/>
                  <a:gd name="connsiteY3" fmla="*/ 0 h 171450"/>
                  <a:gd name="connsiteX4" fmla="*/ 171450 w 171450"/>
                  <a:gd name="connsiteY4" fmla="*/ 85725 h 171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 h="171450">
                    <a:moveTo>
                      <a:pt x="171450" y="85725"/>
                    </a:moveTo>
                    <a:cubicBezTo>
                      <a:pt x="171450" y="133070"/>
                      <a:pt x="133070" y="171450"/>
                      <a:pt x="85725" y="171450"/>
                    </a:cubicBezTo>
                    <a:cubicBezTo>
                      <a:pt x="38380" y="171450"/>
                      <a:pt x="0" y="133070"/>
                      <a:pt x="0" y="85725"/>
                    </a:cubicBezTo>
                    <a:cubicBezTo>
                      <a:pt x="0" y="38380"/>
                      <a:pt x="38380" y="0"/>
                      <a:pt x="85725" y="0"/>
                    </a:cubicBezTo>
                    <a:cubicBezTo>
                      <a:pt x="133070" y="0"/>
                      <a:pt x="171450" y="38380"/>
                      <a:pt x="171450" y="857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49" name="Freeform: Shape 8">
                <a:extLst>
                  <a:ext uri="{FF2B5EF4-FFF2-40B4-BE49-F238E27FC236}">
                    <a16:creationId xmlns:a16="http://schemas.microsoft.com/office/drawing/2014/main" id="{C7BDAB8A-225E-45F3-97A3-EE5E69EC7A16}"/>
                  </a:ext>
                </a:extLst>
              </p:cNvPr>
              <p:cNvSpPr/>
              <p:nvPr/>
            </p:nvSpPr>
            <p:spPr>
              <a:xfrm>
                <a:off x="5377424" y="5627919"/>
                <a:ext cx="342900" cy="171450"/>
              </a:xfrm>
              <a:custGeom>
                <a:avLst/>
                <a:gdLst>
                  <a:gd name="connsiteX0" fmla="*/ 342900 w 342900"/>
                  <a:gd name="connsiteY0" fmla="*/ 171450 h 171450"/>
                  <a:gd name="connsiteX1" fmla="*/ 342900 w 342900"/>
                  <a:gd name="connsiteY1" fmla="*/ 85725 h 171450"/>
                  <a:gd name="connsiteX2" fmla="*/ 325755 w 342900"/>
                  <a:gd name="connsiteY2" fmla="*/ 51435 h 171450"/>
                  <a:gd name="connsiteX3" fmla="*/ 241935 w 342900"/>
                  <a:gd name="connsiteY3" fmla="*/ 11430 h 171450"/>
                  <a:gd name="connsiteX4" fmla="*/ 171450 w 342900"/>
                  <a:gd name="connsiteY4" fmla="*/ 0 h 171450"/>
                  <a:gd name="connsiteX5" fmla="*/ 100965 w 342900"/>
                  <a:gd name="connsiteY5" fmla="*/ 11430 h 171450"/>
                  <a:gd name="connsiteX6" fmla="*/ 17145 w 342900"/>
                  <a:gd name="connsiteY6" fmla="*/ 51435 h 171450"/>
                  <a:gd name="connsiteX7" fmla="*/ 0 w 342900"/>
                  <a:gd name="connsiteY7" fmla="*/ 85725 h 171450"/>
                  <a:gd name="connsiteX8" fmla="*/ 0 w 342900"/>
                  <a:gd name="connsiteY8" fmla="*/ 17145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2900" h="171450">
                    <a:moveTo>
                      <a:pt x="342900" y="171450"/>
                    </a:moveTo>
                    <a:lnTo>
                      <a:pt x="342900" y="85725"/>
                    </a:lnTo>
                    <a:cubicBezTo>
                      <a:pt x="343252" y="72153"/>
                      <a:pt x="336823" y="59297"/>
                      <a:pt x="325755" y="51435"/>
                    </a:cubicBezTo>
                    <a:cubicBezTo>
                      <a:pt x="301081" y="32123"/>
                      <a:pt x="272467" y="18466"/>
                      <a:pt x="241935" y="11430"/>
                    </a:cubicBezTo>
                    <a:cubicBezTo>
                      <a:pt x="219043" y="4548"/>
                      <a:pt x="195344" y="706"/>
                      <a:pt x="171450" y="0"/>
                    </a:cubicBezTo>
                    <a:cubicBezTo>
                      <a:pt x="147499" y="74"/>
                      <a:pt x="123712" y="3931"/>
                      <a:pt x="100965" y="11430"/>
                    </a:cubicBezTo>
                    <a:cubicBezTo>
                      <a:pt x="70866" y="19669"/>
                      <a:pt x="42481" y="33217"/>
                      <a:pt x="17145" y="51435"/>
                    </a:cubicBezTo>
                    <a:cubicBezTo>
                      <a:pt x="6399" y="59568"/>
                      <a:pt x="59" y="72248"/>
                      <a:pt x="0" y="85725"/>
                    </a:cubicBezTo>
                    <a:lnTo>
                      <a:pt x="0" y="171450"/>
                    </a:ln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0" name="Freeform: Shape 9">
                <a:extLst>
                  <a:ext uri="{FF2B5EF4-FFF2-40B4-BE49-F238E27FC236}">
                    <a16:creationId xmlns:a16="http://schemas.microsoft.com/office/drawing/2014/main" id="{A41852ED-D1BF-44B0-A0B8-227CCF819EA5}"/>
                  </a:ext>
                </a:extLst>
              </p:cNvPr>
              <p:cNvSpPr/>
              <p:nvPr/>
            </p:nvSpPr>
            <p:spPr>
              <a:xfrm>
                <a:off x="5463149" y="5433609"/>
                <a:ext cx="171450" cy="161925"/>
              </a:xfrm>
              <a:custGeom>
                <a:avLst/>
                <a:gdLst>
                  <a:gd name="connsiteX0" fmla="*/ 171450 w 171450"/>
                  <a:gd name="connsiteY0" fmla="*/ 85725 h 161925"/>
                  <a:gd name="connsiteX1" fmla="*/ 85725 w 171450"/>
                  <a:gd name="connsiteY1" fmla="*/ 171450 h 161925"/>
                  <a:gd name="connsiteX2" fmla="*/ 0 w 171450"/>
                  <a:gd name="connsiteY2" fmla="*/ 85725 h 161925"/>
                  <a:gd name="connsiteX3" fmla="*/ 85725 w 171450"/>
                  <a:gd name="connsiteY3" fmla="*/ 0 h 161925"/>
                  <a:gd name="connsiteX4" fmla="*/ 171450 w 171450"/>
                  <a:gd name="connsiteY4" fmla="*/ 85725 h 161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 h="161925">
                    <a:moveTo>
                      <a:pt x="171450" y="85725"/>
                    </a:moveTo>
                    <a:cubicBezTo>
                      <a:pt x="171450" y="133070"/>
                      <a:pt x="133070" y="171450"/>
                      <a:pt x="85725" y="171450"/>
                    </a:cubicBezTo>
                    <a:cubicBezTo>
                      <a:pt x="38380" y="171450"/>
                      <a:pt x="0" y="133070"/>
                      <a:pt x="0" y="85725"/>
                    </a:cubicBezTo>
                    <a:cubicBezTo>
                      <a:pt x="0" y="38380"/>
                      <a:pt x="38380" y="0"/>
                      <a:pt x="85725" y="0"/>
                    </a:cubicBezTo>
                    <a:cubicBezTo>
                      <a:pt x="133070" y="0"/>
                      <a:pt x="171450" y="38380"/>
                      <a:pt x="171450" y="857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1" name="Freeform: Shape 10">
                <a:extLst>
                  <a:ext uri="{FF2B5EF4-FFF2-40B4-BE49-F238E27FC236}">
                    <a16:creationId xmlns:a16="http://schemas.microsoft.com/office/drawing/2014/main" id="{23AEDEFB-BF6C-4E58-A7F9-7DF4CD40082A}"/>
                  </a:ext>
                </a:extLst>
              </p:cNvPr>
              <p:cNvSpPr/>
              <p:nvPr/>
            </p:nvSpPr>
            <p:spPr>
              <a:xfrm>
                <a:off x="5148810" y="5494569"/>
                <a:ext cx="304800" cy="171450"/>
              </a:xfrm>
              <a:custGeom>
                <a:avLst/>
                <a:gdLst>
                  <a:gd name="connsiteX0" fmla="*/ 222899 w 304800"/>
                  <a:gd name="connsiteY0" fmla="*/ 154305 h 171450"/>
                  <a:gd name="connsiteX1" fmla="*/ 222899 w 304800"/>
                  <a:gd name="connsiteY1" fmla="*/ 154305 h 171450"/>
                  <a:gd name="connsiteX2" fmla="*/ 310529 w 304800"/>
                  <a:gd name="connsiteY2" fmla="*/ 110490 h 171450"/>
                  <a:gd name="connsiteX3" fmla="*/ 276239 w 304800"/>
                  <a:gd name="connsiteY3" fmla="*/ 26670 h 171450"/>
                  <a:gd name="connsiteX4" fmla="*/ 276239 w 304800"/>
                  <a:gd name="connsiteY4" fmla="*/ 22860 h 171450"/>
                  <a:gd name="connsiteX5" fmla="*/ 241949 w 304800"/>
                  <a:gd name="connsiteY5" fmla="*/ 11430 h 171450"/>
                  <a:gd name="connsiteX6" fmla="*/ 171464 w 304800"/>
                  <a:gd name="connsiteY6" fmla="*/ 0 h 171450"/>
                  <a:gd name="connsiteX7" fmla="*/ 100979 w 304800"/>
                  <a:gd name="connsiteY7" fmla="*/ 11430 h 171450"/>
                  <a:gd name="connsiteX8" fmla="*/ 17159 w 304800"/>
                  <a:gd name="connsiteY8" fmla="*/ 51435 h 171450"/>
                  <a:gd name="connsiteX9" fmla="*/ 14 w 304800"/>
                  <a:gd name="connsiteY9" fmla="*/ 85725 h 171450"/>
                  <a:gd name="connsiteX10" fmla="*/ 14 w 304800"/>
                  <a:gd name="connsiteY10" fmla="*/ 171450 h 171450"/>
                  <a:gd name="connsiteX11" fmla="*/ 205754 w 304800"/>
                  <a:gd name="connsiteY11" fmla="*/ 171450 h 171450"/>
                  <a:gd name="connsiteX12" fmla="*/ 222899 w 304800"/>
                  <a:gd name="connsiteY12" fmla="*/ 154305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4800" h="171450">
                    <a:moveTo>
                      <a:pt x="222899" y="154305"/>
                    </a:moveTo>
                    <a:lnTo>
                      <a:pt x="222899" y="154305"/>
                    </a:lnTo>
                    <a:cubicBezTo>
                      <a:pt x="249644" y="135218"/>
                      <a:pt x="279211" y="120434"/>
                      <a:pt x="310529" y="110490"/>
                    </a:cubicBezTo>
                    <a:cubicBezTo>
                      <a:pt x="288868" y="87919"/>
                      <a:pt x="276608" y="57951"/>
                      <a:pt x="276239" y="26670"/>
                    </a:cubicBezTo>
                    <a:lnTo>
                      <a:pt x="276239" y="22860"/>
                    </a:lnTo>
                    <a:cubicBezTo>
                      <a:pt x="265111" y="18198"/>
                      <a:pt x="253648" y="14377"/>
                      <a:pt x="241949" y="11430"/>
                    </a:cubicBezTo>
                    <a:cubicBezTo>
                      <a:pt x="219056" y="4548"/>
                      <a:pt x="195358" y="705"/>
                      <a:pt x="171464" y="0"/>
                    </a:cubicBezTo>
                    <a:cubicBezTo>
                      <a:pt x="147513" y="73"/>
                      <a:pt x="123725" y="3931"/>
                      <a:pt x="100979" y="11430"/>
                    </a:cubicBezTo>
                    <a:cubicBezTo>
                      <a:pt x="71185" y="20474"/>
                      <a:pt x="42928" y="33960"/>
                      <a:pt x="17159" y="51435"/>
                    </a:cubicBezTo>
                    <a:cubicBezTo>
                      <a:pt x="6091" y="59297"/>
                      <a:pt x="-338" y="72153"/>
                      <a:pt x="14" y="85725"/>
                    </a:cubicBezTo>
                    <a:lnTo>
                      <a:pt x="14" y="171450"/>
                    </a:lnTo>
                    <a:lnTo>
                      <a:pt x="205754" y="171450"/>
                    </a:lnTo>
                    <a:cubicBezTo>
                      <a:pt x="210476" y="164823"/>
                      <a:pt x="216271" y="159028"/>
                      <a:pt x="222899" y="15430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grpSp>
      <p:sp>
        <p:nvSpPr>
          <p:cNvPr id="24" name="Content Placeholder 7">
            <a:extLst>
              <a:ext uri="{FF2B5EF4-FFF2-40B4-BE49-F238E27FC236}">
                <a16:creationId xmlns:a16="http://schemas.microsoft.com/office/drawing/2014/main" id="{00D36EEC-3259-4634-A321-60755723CBC2}"/>
              </a:ext>
            </a:extLst>
          </p:cNvPr>
          <p:cNvSpPr/>
          <p:nvPr/>
        </p:nvSpPr>
        <p:spPr>
          <a:xfrm>
            <a:off x="2751551" y="4603887"/>
            <a:ext cx="5236335"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Requires self governance by Project Teams</a:t>
            </a:r>
          </a:p>
        </p:txBody>
      </p:sp>
      <p:grpSp>
        <p:nvGrpSpPr>
          <p:cNvPr id="5" name="Group 8" descr="Icon of Clock">
            <a:extLst>
              <a:ext uri="{FF2B5EF4-FFF2-40B4-BE49-F238E27FC236}">
                <a16:creationId xmlns:a16="http://schemas.microsoft.com/office/drawing/2014/main" id="{424C473B-EB4E-40F7-BFE7-B0A53C5D5EE1}"/>
              </a:ext>
            </a:extLst>
          </p:cNvPr>
          <p:cNvGrpSpPr/>
          <p:nvPr/>
        </p:nvGrpSpPr>
        <p:grpSpPr>
          <a:xfrm>
            <a:off x="598086" y="3672651"/>
            <a:ext cx="723900" cy="723900"/>
            <a:chOff x="621152" y="3872564"/>
            <a:chExt cx="723900" cy="723900"/>
          </a:xfrm>
        </p:grpSpPr>
        <p:grpSp>
          <p:nvGrpSpPr>
            <p:cNvPr id="54" name="Graphic 38" descr="Clock">
              <a:extLst>
                <a:ext uri="{FF2B5EF4-FFF2-40B4-BE49-F238E27FC236}">
                  <a16:creationId xmlns:a16="http://schemas.microsoft.com/office/drawing/2014/main" id="{B7CCD4FB-F1AA-4C10-8428-F8994824D84D}"/>
                </a:ext>
              </a:extLst>
            </p:cNvPr>
            <p:cNvGrpSpPr/>
            <p:nvPr/>
          </p:nvGrpSpPr>
          <p:grpSpPr>
            <a:xfrm>
              <a:off x="621152" y="3872564"/>
              <a:ext cx="723900" cy="723900"/>
              <a:chOff x="1695910" y="4539952"/>
              <a:chExt cx="723900" cy="723900"/>
            </a:xfrm>
          </p:grpSpPr>
          <p:sp>
            <p:nvSpPr>
              <p:cNvPr id="55" name="Freeform: Shape 8">
                <a:extLst>
                  <a:ext uri="{FF2B5EF4-FFF2-40B4-BE49-F238E27FC236}">
                    <a16:creationId xmlns:a16="http://schemas.microsoft.com/office/drawing/2014/main" id="{6673DC60-5C0C-4C3E-A92F-C41E3FF43265}"/>
                  </a:ext>
                </a:extLst>
              </p:cNvPr>
              <p:cNvSpPr/>
              <p:nvPr/>
            </p:nvSpPr>
            <p:spPr>
              <a:xfrm>
                <a:off x="1695910" y="4539952"/>
                <a:ext cx="723900" cy="723900"/>
              </a:xfrm>
              <a:custGeom>
                <a:avLst/>
                <a:gdLst>
                  <a:gd name="connsiteX0" fmla="*/ 361950 w 723900"/>
                  <a:gd name="connsiteY0" fmla="*/ 666750 h 723900"/>
                  <a:gd name="connsiteX1" fmla="*/ 57150 w 723900"/>
                  <a:gd name="connsiteY1" fmla="*/ 361950 h 723900"/>
                  <a:gd name="connsiteX2" fmla="*/ 361950 w 723900"/>
                  <a:gd name="connsiteY2" fmla="*/ 57150 h 723900"/>
                  <a:gd name="connsiteX3" fmla="*/ 666750 w 723900"/>
                  <a:gd name="connsiteY3" fmla="*/ 361950 h 723900"/>
                  <a:gd name="connsiteX4" fmla="*/ 361950 w 723900"/>
                  <a:gd name="connsiteY4" fmla="*/ 666750 h 723900"/>
                  <a:gd name="connsiteX5" fmla="*/ 361950 w 723900"/>
                  <a:gd name="connsiteY5" fmla="*/ 0 h 723900"/>
                  <a:gd name="connsiteX6" fmla="*/ 0 w 723900"/>
                  <a:gd name="connsiteY6" fmla="*/ 361950 h 723900"/>
                  <a:gd name="connsiteX7" fmla="*/ 361950 w 723900"/>
                  <a:gd name="connsiteY7" fmla="*/ 723900 h 723900"/>
                  <a:gd name="connsiteX8" fmla="*/ 723900 w 723900"/>
                  <a:gd name="connsiteY8" fmla="*/ 361950 h 723900"/>
                  <a:gd name="connsiteX9" fmla="*/ 361950 w 723900"/>
                  <a:gd name="connsiteY9" fmla="*/ 0 h 723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3900" h="723900">
                    <a:moveTo>
                      <a:pt x="361950" y="666750"/>
                    </a:moveTo>
                    <a:cubicBezTo>
                      <a:pt x="194310" y="666750"/>
                      <a:pt x="57150" y="529590"/>
                      <a:pt x="57150" y="361950"/>
                    </a:cubicBezTo>
                    <a:cubicBezTo>
                      <a:pt x="57150" y="194310"/>
                      <a:pt x="194310" y="57150"/>
                      <a:pt x="361950" y="57150"/>
                    </a:cubicBezTo>
                    <a:cubicBezTo>
                      <a:pt x="529590" y="57150"/>
                      <a:pt x="666750" y="194310"/>
                      <a:pt x="666750" y="361950"/>
                    </a:cubicBezTo>
                    <a:cubicBezTo>
                      <a:pt x="666750" y="529590"/>
                      <a:pt x="529590" y="666750"/>
                      <a:pt x="361950" y="666750"/>
                    </a:cubicBezTo>
                    <a:close/>
                    <a:moveTo>
                      <a:pt x="361950" y="0"/>
                    </a:moveTo>
                    <a:cubicBezTo>
                      <a:pt x="161925" y="0"/>
                      <a:pt x="0" y="161925"/>
                      <a:pt x="0" y="361950"/>
                    </a:cubicBezTo>
                    <a:cubicBezTo>
                      <a:pt x="0" y="561975"/>
                      <a:pt x="161925" y="723900"/>
                      <a:pt x="361950" y="723900"/>
                    </a:cubicBezTo>
                    <a:cubicBezTo>
                      <a:pt x="561975" y="723900"/>
                      <a:pt x="723900" y="561975"/>
                      <a:pt x="723900" y="361950"/>
                    </a:cubicBezTo>
                    <a:cubicBezTo>
                      <a:pt x="723900" y="161925"/>
                      <a:pt x="561975" y="0"/>
                      <a:pt x="361950" y="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6" name="Freeform: Shape 9">
                <a:extLst>
                  <a:ext uri="{FF2B5EF4-FFF2-40B4-BE49-F238E27FC236}">
                    <a16:creationId xmlns:a16="http://schemas.microsoft.com/office/drawing/2014/main" id="{FD12636F-018D-49A4-9145-614C29B8475B}"/>
                  </a:ext>
                </a:extLst>
              </p:cNvPr>
              <p:cNvSpPr/>
              <p:nvPr/>
            </p:nvSpPr>
            <p:spPr>
              <a:xfrm>
                <a:off x="2038810" y="463520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7" name="Freeform: Shape 10">
                <a:extLst>
                  <a:ext uri="{FF2B5EF4-FFF2-40B4-BE49-F238E27FC236}">
                    <a16:creationId xmlns:a16="http://schemas.microsoft.com/office/drawing/2014/main" id="{5EA32F2D-17EF-4D1D-9D45-7117FE50E096}"/>
                  </a:ext>
                </a:extLst>
              </p:cNvPr>
              <p:cNvSpPr/>
              <p:nvPr/>
            </p:nvSpPr>
            <p:spPr>
              <a:xfrm>
                <a:off x="2038810" y="513050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8" name="Freeform: Shape 11">
                <a:extLst>
                  <a:ext uri="{FF2B5EF4-FFF2-40B4-BE49-F238E27FC236}">
                    <a16:creationId xmlns:a16="http://schemas.microsoft.com/office/drawing/2014/main" id="{40DA35D2-6E66-4E82-857E-3E9AE0134A3A}"/>
                  </a:ext>
                </a:extLst>
              </p:cNvPr>
              <p:cNvSpPr/>
              <p:nvPr/>
            </p:nvSpPr>
            <p:spPr>
              <a:xfrm>
                <a:off x="1791160" y="488285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9" name="Freeform: Shape 12">
                <a:extLst>
                  <a:ext uri="{FF2B5EF4-FFF2-40B4-BE49-F238E27FC236}">
                    <a16:creationId xmlns:a16="http://schemas.microsoft.com/office/drawing/2014/main" id="{AAC0C004-0FBF-467A-AB2F-140442F64763}"/>
                  </a:ext>
                </a:extLst>
              </p:cNvPr>
              <p:cNvSpPr/>
              <p:nvPr/>
            </p:nvSpPr>
            <p:spPr>
              <a:xfrm>
                <a:off x="2286460" y="488285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sp>
          <p:nvSpPr>
            <p:cNvPr id="60" name="Freeform: Shape 13">
              <a:extLst>
                <a:ext uri="{FF2B5EF4-FFF2-40B4-BE49-F238E27FC236}">
                  <a16:creationId xmlns:a16="http://schemas.microsoft.com/office/drawing/2014/main" id="{841D3CA1-9FB5-45ED-999A-B55C8621CA80}"/>
                </a:ext>
              </a:extLst>
            </p:cNvPr>
            <p:cNvSpPr/>
            <p:nvPr/>
          </p:nvSpPr>
          <p:spPr>
            <a:xfrm flipH="1">
              <a:off x="850164" y="4086876"/>
              <a:ext cx="156682" cy="333375"/>
            </a:xfrm>
            <a:custGeom>
              <a:avLst/>
              <a:gdLst>
                <a:gd name="connsiteX0" fmla="*/ 38100 w 161925"/>
                <a:gd name="connsiteY0" fmla="*/ 0 h 333375"/>
                <a:gd name="connsiteX1" fmla="*/ 0 w 161925"/>
                <a:gd name="connsiteY1" fmla="*/ 0 h 333375"/>
                <a:gd name="connsiteX2" fmla="*/ 0 w 161925"/>
                <a:gd name="connsiteY2" fmla="*/ 190500 h 333375"/>
                <a:gd name="connsiteX3" fmla="*/ 5715 w 161925"/>
                <a:gd name="connsiteY3" fmla="*/ 203835 h 333375"/>
                <a:gd name="connsiteX4" fmla="*/ 140018 w 161925"/>
                <a:gd name="connsiteY4" fmla="*/ 338138 h 333375"/>
                <a:gd name="connsiteX5" fmla="*/ 166688 w 161925"/>
                <a:gd name="connsiteY5" fmla="*/ 311468 h 333375"/>
                <a:gd name="connsiteX6" fmla="*/ 38100 w 161925"/>
                <a:gd name="connsiteY6" fmla="*/ 182880 h 333375"/>
                <a:gd name="connsiteX7" fmla="*/ 38100 w 161925"/>
                <a:gd name="connsiteY7" fmla="*/ 0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1925" h="333375">
                  <a:moveTo>
                    <a:pt x="38100" y="0"/>
                  </a:moveTo>
                  <a:lnTo>
                    <a:pt x="0" y="0"/>
                  </a:lnTo>
                  <a:lnTo>
                    <a:pt x="0" y="190500"/>
                  </a:lnTo>
                  <a:cubicBezTo>
                    <a:pt x="0" y="196215"/>
                    <a:pt x="1905" y="200977"/>
                    <a:pt x="5715" y="203835"/>
                  </a:cubicBezTo>
                  <a:lnTo>
                    <a:pt x="140018" y="338138"/>
                  </a:lnTo>
                  <a:lnTo>
                    <a:pt x="166688" y="311468"/>
                  </a:lnTo>
                  <a:lnTo>
                    <a:pt x="38100" y="182880"/>
                  </a:lnTo>
                  <a:lnTo>
                    <a:pt x="38100" y="0"/>
                  </a:ln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pic>
        <p:nvPicPr>
          <p:cNvPr id="53" name="Picture 9" descr="Icon of Pencil">
            <a:extLst>
              <a:ext uri="{FF2B5EF4-FFF2-40B4-BE49-F238E27FC236}">
                <a16:creationId xmlns:a16="http://schemas.microsoft.com/office/drawing/2014/main" id="{AA8E6DC8-CB81-4836-B8C4-B4897AB2D0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921649" y="4161548"/>
            <a:ext cx="457200" cy="457200"/>
          </a:xfrm>
          <a:prstGeom prst="rect">
            <a:avLst/>
          </a:prstGeom>
        </p:spPr>
      </p:pic>
      <p:pic>
        <p:nvPicPr>
          <p:cNvPr id="52" name="Picture 10" descr="Icon of Open book">
            <a:extLst>
              <a:ext uri="{FF2B5EF4-FFF2-40B4-BE49-F238E27FC236}">
                <a16:creationId xmlns:a16="http://schemas.microsoft.com/office/drawing/2014/main" id="{B661BFF5-B356-477C-9C96-D8B6E8C09F4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162685" y="4732136"/>
            <a:ext cx="668510" cy="668510"/>
          </a:xfrm>
          <a:prstGeom prst="rect">
            <a:avLst/>
          </a:prstGeom>
        </p:spPr>
      </p:pic>
      <p:sp>
        <p:nvSpPr>
          <p:cNvPr id="26" name="Content Placeholder 12">
            <a:extLst>
              <a:ext uri="{FF2B5EF4-FFF2-40B4-BE49-F238E27FC236}">
                <a16:creationId xmlns:a16="http://schemas.microsoft.com/office/drawing/2014/main" id="{931C276D-8F18-4692-A6F2-F8F4AEA9F05A}"/>
              </a:ext>
            </a:extLst>
          </p:cNvPr>
          <p:cNvSpPr/>
          <p:nvPr/>
        </p:nvSpPr>
        <p:spPr>
          <a:xfrm>
            <a:off x="2743200" y="3633018"/>
            <a:ext cx="4953000"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Provides minimal disruption to the system development process</a:t>
            </a:r>
          </a:p>
        </p:txBody>
      </p:sp>
      <p:sp>
        <p:nvSpPr>
          <p:cNvPr id="3" name="Slide Number Placeholder 14"/>
          <p:cNvSpPr>
            <a:spLocks noGrp="1"/>
          </p:cNvSpPr>
          <p:nvPr>
            <p:ph type="sldNum" sz="quarter" idx="12"/>
          </p:nvPr>
        </p:nvSpPr>
        <p:spPr/>
        <p:txBody>
          <a:bodyPr/>
          <a:lstStyle/>
          <a:p>
            <a:fld id="{C5971247-108F-4781-8913-319514F6F075}" type="slidenum">
              <a:rPr lang="en-US" smtClean="0"/>
              <a:t>4</a:t>
            </a:fld>
            <a:endParaRPr lang="en-US" dirty="0"/>
          </a:p>
        </p:txBody>
      </p:sp>
      <p:cxnSp>
        <p:nvCxnSpPr>
          <p:cNvPr id="62" name="Straight Connector 15" title=".">
            <a:extLst>
              <a:ext uri="{FF2B5EF4-FFF2-40B4-BE49-F238E27FC236}">
                <a16:creationId xmlns:a16="http://schemas.microsoft.com/office/drawing/2014/main" id="{D38198BD-6160-42D8-92D5-2E27FBE983B7}"/>
              </a:ext>
              <a:ext uri="{C183D7F6-B498-43B3-948B-1728B52AA6E4}">
                <adec:decorative xmlns:adec="http://schemas.microsoft.com/office/drawing/2017/decorative" val="1"/>
              </a:ext>
            </a:extLst>
          </p:cNvPr>
          <p:cNvCxnSpPr/>
          <p:nvPr/>
        </p:nvCxnSpPr>
        <p:spPr>
          <a:xfrm>
            <a:off x="2819400" y="2667000"/>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17" title=".">
            <a:extLst>
              <a:ext uri="{FF2B5EF4-FFF2-40B4-BE49-F238E27FC236}">
                <a16:creationId xmlns:a16="http://schemas.microsoft.com/office/drawing/2014/main" id="{B07CCAAF-BB6B-4167-9153-E320F5DF9286}"/>
              </a:ext>
              <a:ext uri="{C183D7F6-B498-43B3-948B-1728B52AA6E4}">
                <adec:decorative xmlns:adec="http://schemas.microsoft.com/office/drawing/2017/decorative" val="1"/>
              </a:ext>
            </a:extLst>
          </p:cNvPr>
          <p:cNvCxnSpPr/>
          <p:nvPr/>
        </p:nvCxnSpPr>
        <p:spPr>
          <a:xfrm>
            <a:off x="2819400" y="3581400"/>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15" title=".">
            <a:extLst>
              <a:ext uri="{FF2B5EF4-FFF2-40B4-BE49-F238E27FC236}">
                <a16:creationId xmlns:a16="http://schemas.microsoft.com/office/drawing/2014/main" id="{D38198BD-6160-42D8-92D5-2E27FBE983B7}"/>
              </a:ext>
              <a:ext uri="{C183D7F6-B498-43B3-948B-1728B52AA6E4}">
                <adec:decorative xmlns:adec="http://schemas.microsoft.com/office/drawing/2017/decorative" val="1"/>
              </a:ext>
            </a:extLst>
          </p:cNvPr>
          <p:cNvCxnSpPr/>
          <p:nvPr/>
        </p:nvCxnSpPr>
        <p:spPr>
          <a:xfrm>
            <a:off x="2819400" y="4551840"/>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Content Placeholder 7">
            <a:extLst>
              <a:ext uri="{FF2B5EF4-FFF2-40B4-BE49-F238E27FC236}">
                <a16:creationId xmlns:a16="http://schemas.microsoft.com/office/drawing/2014/main" id="{00D36EEC-3259-4634-A321-60755723CBC2}"/>
              </a:ext>
            </a:extLst>
          </p:cNvPr>
          <p:cNvSpPr/>
          <p:nvPr/>
        </p:nvSpPr>
        <p:spPr>
          <a:xfrm>
            <a:off x="2743200" y="2753018"/>
            <a:ext cx="5236335"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Applies situational governance reviews instead of gate reviews</a:t>
            </a:r>
          </a:p>
        </p:txBody>
      </p:sp>
      <p:sp>
        <p:nvSpPr>
          <p:cNvPr id="34" name="Content Placeholder 13" descr="Governance through Enablement">
            <a:extLst>
              <a:ext uri="{FF2B5EF4-FFF2-40B4-BE49-F238E27FC236}">
                <a16:creationId xmlns:a16="http://schemas.microsoft.com/office/drawing/2014/main" id="{0FC4CE37-E3DC-4594-B296-21D738875C13}"/>
              </a:ext>
            </a:extLst>
          </p:cNvPr>
          <p:cNvSpPr/>
          <p:nvPr/>
        </p:nvSpPr>
        <p:spPr>
          <a:xfrm rot="5400000">
            <a:off x="4319373" y="2123016"/>
            <a:ext cx="570308" cy="8058807"/>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dirty="0">
                <a:solidFill>
                  <a:schemeClr val="tx1"/>
                </a:solidFill>
                <a:latin typeface="Cambria" panose="02040503050406030204" pitchFamily="18" charset="0"/>
                <a:ea typeface="Cambria" panose="02040503050406030204" pitchFamily="18" charset="0"/>
              </a:rPr>
              <a:t>Project Team Responsibility</a:t>
            </a:r>
          </a:p>
        </p:txBody>
      </p:sp>
      <p:sp>
        <p:nvSpPr>
          <p:cNvPr id="35" name="Content Placeholder 3">
            <a:extLst>
              <a:ext uri="{FF2B5EF4-FFF2-40B4-BE49-F238E27FC236}">
                <a16:creationId xmlns:a16="http://schemas.microsoft.com/office/drawing/2014/main" id="{788B50B6-0A0D-4347-B60D-FC31EBF1FB2E}"/>
              </a:ext>
            </a:extLst>
          </p:cNvPr>
          <p:cNvSpPr txBox="1"/>
          <p:nvPr/>
        </p:nvSpPr>
        <p:spPr>
          <a:xfrm>
            <a:off x="2096013" y="1458900"/>
            <a:ext cx="4951971" cy="584775"/>
          </a:xfrm>
          <a:prstGeom prst="rect">
            <a:avLst/>
          </a:prstGeom>
          <a:noFill/>
        </p:spPr>
        <p:txBody>
          <a:bodyPr wrap="square" rtlCol="0">
            <a:spAutoFit/>
          </a:bodyPr>
          <a:lstStyle/>
          <a:p>
            <a:r>
              <a:rPr lang="en-US" sz="3200" b="1">
                <a:latin typeface="Cambria" panose="02040503050406030204" pitchFamily="18" charset="0"/>
                <a:ea typeface="Cambria" panose="02040503050406030204" pitchFamily="18" charset="0"/>
              </a:rPr>
              <a:t>A framework </a:t>
            </a:r>
            <a:r>
              <a:rPr lang="en-US" sz="3200" b="1" dirty="0">
                <a:latin typeface="Cambria" panose="02040503050406030204" pitchFamily="18" charset="0"/>
                <a:ea typeface="Cambria" panose="02040503050406030204" pitchFamily="18" charset="0"/>
              </a:rPr>
              <a:t>that:</a:t>
            </a:r>
          </a:p>
        </p:txBody>
      </p:sp>
    </p:spTree>
    <p:extLst>
      <p:ext uri="{BB962C8B-B14F-4D97-AF65-F5344CB8AC3E}">
        <p14:creationId xmlns:p14="http://schemas.microsoft.com/office/powerpoint/2010/main" val="338505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52412"/>
          </a:xfrm>
          <a:solidFill>
            <a:srgbClr val="002060"/>
          </a:solidFill>
        </p:spPr>
        <p:txBody>
          <a:bodyPr>
            <a:normAutofit/>
          </a:bodyPr>
          <a:lstStyle/>
          <a:p>
            <a:pPr algn="ctr">
              <a:lnSpc>
                <a:spcPct val="90000"/>
              </a:lnSpc>
            </a:pPr>
            <a:r>
              <a:rPr lang="en-US" dirty="0">
                <a:ea typeface="ＭＳ Ｐゴシック" pitchFamily="34" charset="-128"/>
              </a:rPr>
              <a:t>Target Life Cycle (TLC) </a:t>
            </a:r>
          </a:p>
        </p:txBody>
      </p:sp>
      <p:pic>
        <p:nvPicPr>
          <p:cNvPr id="4"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9200"/>
            <a:ext cx="2208771" cy="1378064"/>
          </a:xfrm>
          <a:prstGeom prst="rect">
            <a:avLst/>
          </a:prstGeom>
        </p:spPr>
      </p:pic>
      <p:pic>
        <p:nvPicPr>
          <p:cNvPr id="44" name="Picture 4" descr="Icon of a Teacher">
            <a:extLst>
              <a:ext uri="{FF2B5EF4-FFF2-40B4-BE49-F238E27FC236}">
                <a16:creationId xmlns:a16="http://schemas.microsoft.com/office/drawing/2014/main" id="{00FF1FA6-CD7B-4412-BE1E-72FBDCE6CEF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690612" y="4596963"/>
            <a:ext cx="914400" cy="914400"/>
          </a:xfrm>
          <a:prstGeom prst="rect">
            <a:avLst/>
          </a:prstGeom>
        </p:spPr>
      </p:pic>
      <p:sp>
        <p:nvSpPr>
          <p:cNvPr id="21" name="Content Placeholder 5">
            <a:extLst>
              <a:ext uri="{FF2B5EF4-FFF2-40B4-BE49-F238E27FC236}">
                <a16:creationId xmlns:a16="http://schemas.microsoft.com/office/drawing/2014/main" id="{2A2ADD52-7AF1-4501-8FD2-D12C07A3E47D}"/>
              </a:ext>
            </a:extLst>
          </p:cNvPr>
          <p:cNvSpPr/>
          <p:nvPr/>
        </p:nvSpPr>
        <p:spPr>
          <a:xfrm>
            <a:off x="539524" y="2284805"/>
            <a:ext cx="5251676"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We’ve moved most of the external </a:t>
            </a:r>
          </a:p>
          <a:p>
            <a:pPr>
              <a:lnSpc>
                <a:spcPct val="90000"/>
              </a:lnSpc>
            </a:pPr>
            <a:r>
              <a:rPr lang="en-US" sz="2400" dirty="0">
                <a:latin typeface="Cambria" panose="02040503050406030204" pitchFamily="18" charset="0"/>
                <a:ea typeface="Cambria" panose="02040503050406030204" pitchFamily="18" charset="0"/>
              </a:rPr>
              <a:t>oversight up front</a:t>
            </a:r>
          </a:p>
        </p:txBody>
      </p:sp>
      <p:grpSp>
        <p:nvGrpSpPr>
          <p:cNvPr id="45" name="Group 6" descr="Icon of Collaboration">
            <a:extLst>
              <a:ext uri="{FF2B5EF4-FFF2-40B4-BE49-F238E27FC236}">
                <a16:creationId xmlns:a16="http://schemas.microsoft.com/office/drawing/2014/main" id="{ECCB6692-3B09-412B-9182-0A5B686CAE4C}"/>
              </a:ext>
              <a:ext uri="{C183D7F6-B498-43B3-948B-1728B52AA6E4}">
                <adec:decorative xmlns:adec="http://schemas.microsoft.com/office/drawing/2017/decorative" val="1"/>
              </a:ext>
            </a:extLst>
          </p:cNvPr>
          <p:cNvGrpSpPr/>
          <p:nvPr/>
        </p:nvGrpSpPr>
        <p:grpSpPr>
          <a:xfrm>
            <a:off x="6585704" y="4071898"/>
            <a:ext cx="685814" cy="849282"/>
            <a:chOff x="5148810" y="4950087"/>
            <a:chExt cx="685814" cy="849282"/>
          </a:xfrm>
        </p:grpSpPr>
        <p:sp>
          <p:nvSpPr>
            <p:cNvPr id="46" name="Freeform: Shape 6">
              <a:extLst>
                <a:ext uri="{FF2B5EF4-FFF2-40B4-BE49-F238E27FC236}">
                  <a16:creationId xmlns:a16="http://schemas.microsoft.com/office/drawing/2014/main" id="{EF56A85F-7EA9-404F-99E3-38E34774384B}"/>
                </a:ext>
              </a:extLst>
            </p:cNvPr>
            <p:cNvSpPr/>
            <p:nvPr/>
          </p:nvSpPr>
          <p:spPr>
            <a:xfrm>
              <a:off x="5405999" y="4950087"/>
              <a:ext cx="428625" cy="447675"/>
            </a:xfrm>
            <a:custGeom>
              <a:avLst/>
              <a:gdLst>
                <a:gd name="connsiteX0" fmla="*/ 414435 w 428625"/>
                <a:gd name="connsiteY0" fmla="*/ 0 h 447675"/>
                <a:gd name="connsiteX1" fmla="*/ 22957 w 428625"/>
                <a:gd name="connsiteY1" fmla="*/ 0 h 447675"/>
                <a:gd name="connsiteX2" fmla="*/ 2 w 428625"/>
                <a:gd name="connsiteY2" fmla="*/ 23241 h 447675"/>
                <a:gd name="connsiteX3" fmla="*/ 2 w 428625"/>
                <a:gd name="connsiteY3" fmla="*/ 329184 h 447675"/>
                <a:gd name="connsiteX4" fmla="*/ 22668 w 428625"/>
                <a:gd name="connsiteY4" fmla="*/ 352424 h 447675"/>
                <a:gd name="connsiteX5" fmla="*/ 22767 w 428625"/>
                <a:gd name="connsiteY5" fmla="*/ 352425 h 447675"/>
                <a:gd name="connsiteX6" fmla="*/ 95157 w 428625"/>
                <a:gd name="connsiteY6" fmla="*/ 352425 h 447675"/>
                <a:gd name="connsiteX7" fmla="*/ 95157 w 428625"/>
                <a:gd name="connsiteY7" fmla="*/ 448532 h 447675"/>
                <a:gd name="connsiteX8" fmla="*/ 182501 w 428625"/>
                <a:gd name="connsiteY8" fmla="*/ 352425 h 447675"/>
                <a:gd name="connsiteX9" fmla="*/ 413958 w 428625"/>
                <a:gd name="connsiteY9" fmla="*/ 352425 h 447675"/>
                <a:gd name="connsiteX10" fmla="*/ 436915 w 428625"/>
                <a:gd name="connsiteY10" fmla="*/ 329280 h 447675"/>
                <a:gd name="connsiteX11" fmla="*/ 436914 w 428625"/>
                <a:gd name="connsiteY11" fmla="*/ 329184 h 447675"/>
                <a:gd name="connsiteX12" fmla="*/ 437390 w 428625"/>
                <a:gd name="connsiteY12" fmla="*/ 23527 h 447675"/>
                <a:gd name="connsiteX13" fmla="*/ 414820 w 428625"/>
                <a:gd name="connsiteY13" fmla="*/ 5 h 447675"/>
                <a:gd name="connsiteX14" fmla="*/ 414435 w 428625"/>
                <a:gd name="connsiteY14" fmla="*/ 0 h 447675"/>
                <a:gd name="connsiteX15" fmla="*/ 281085 w 428625"/>
                <a:gd name="connsiteY15" fmla="*/ 89440 h 447675"/>
                <a:gd name="connsiteX16" fmla="*/ 295848 w 428625"/>
                <a:gd name="connsiteY16" fmla="*/ 74676 h 447675"/>
                <a:gd name="connsiteX17" fmla="*/ 304284 w 428625"/>
                <a:gd name="connsiteY17" fmla="*/ 75607 h 447675"/>
                <a:gd name="connsiteX18" fmla="*/ 304326 w 428625"/>
                <a:gd name="connsiteY18" fmla="*/ 83058 h 447675"/>
                <a:gd name="connsiteX19" fmla="*/ 289562 w 428625"/>
                <a:gd name="connsiteY19" fmla="*/ 97822 h 447675"/>
                <a:gd name="connsiteX20" fmla="*/ 285371 w 428625"/>
                <a:gd name="connsiteY20" fmla="*/ 99536 h 447675"/>
                <a:gd name="connsiteX21" fmla="*/ 281085 w 428625"/>
                <a:gd name="connsiteY21" fmla="*/ 97822 h 447675"/>
                <a:gd name="connsiteX22" fmla="*/ 281370 w 428625"/>
                <a:gd name="connsiteY22" fmla="*/ 89821 h 447675"/>
                <a:gd name="connsiteX23" fmla="*/ 212790 w 428625"/>
                <a:gd name="connsiteY23" fmla="*/ 43720 h 447675"/>
                <a:gd name="connsiteX24" fmla="*/ 217989 w 428625"/>
                <a:gd name="connsiteY24" fmla="*/ 37012 h 447675"/>
                <a:gd name="connsiteX25" fmla="*/ 224697 w 428625"/>
                <a:gd name="connsiteY25" fmla="*/ 42211 h 447675"/>
                <a:gd name="connsiteX26" fmla="*/ 224697 w 428625"/>
                <a:gd name="connsiteY26" fmla="*/ 43720 h 447675"/>
                <a:gd name="connsiteX27" fmla="*/ 224697 w 428625"/>
                <a:gd name="connsiteY27" fmla="*/ 64484 h 447675"/>
                <a:gd name="connsiteX28" fmla="*/ 219498 w 428625"/>
                <a:gd name="connsiteY28" fmla="*/ 71192 h 447675"/>
                <a:gd name="connsiteX29" fmla="*/ 212790 w 428625"/>
                <a:gd name="connsiteY29" fmla="*/ 65993 h 447675"/>
                <a:gd name="connsiteX30" fmla="*/ 212790 w 428625"/>
                <a:gd name="connsiteY30" fmla="*/ 64484 h 447675"/>
                <a:gd name="connsiteX31" fmla="*/ 133352 w 428625"/>
                <a:gd name="connsiteY31" fmla="*/ 73533 h 447675"/>
                <a:gd name="connsiteX32" fmla="*/ 141567 w 428625"/>
                <a:gd name="connsiteY32" fmla="*/ 73366 h 447675"/>
                <a:gd name="connsiteX33" fmla="*/ 141734 w 428625"/>
                <a:gd name="connsiteY33" fmla="*/ 73533 h 447675"/>
                <a:gd name="connsiteX34" fmla="*/ 156498 w 428625"/>
                <a:gd name="connsiteY34" fmla="*/ 88297 h 447675"/>
                <a:gd name="connsiteX35" fmla="*/ 156498 w 428625"/>
                <a:gd name="connsiteY35" fmla="*/ 96679 h 447675"/>
                <a:gd name="connsiteX36" fmla="*/ 152307 w 428625"/>
                <a:gd name="connsiteY36" fmla="*/ 98393 h 447675"/>
                <a:gd name="connsiteX37" fmla="*/ 148020 w 428625"/>
                <a:gd name="connsiteY37" fmla="*/ 96679 h 447675"/>
                <a:gd name="connsiteX38" fmla="*/ 133352 w 428625"/>
                <a:gd name="connsiteY38" fmla="*/ 81915 h 447675"/>
                <a:gd name="connsiteX39" fmla="*/ 133638 w 428625"/>
                <a:gd name="connsiteY39" fmla="*/ 73914 h 447675"/>
                <a:gd name="connsiteX40" fmla="*/ 126113 w 428625"/>
                <a:gd name="connsiteY40" fmla="*/ 161925 h 447675"/>
                <a:gd name="connsiteX41" fmla="*/ 105634 w 428625"/>
                <a:gd name="connsiteY41" fmla="*/ 161925 h 447675"/>
                <a:gd name="connsiteX42" fmla="*/ 100435 w 428625"/>
                <a:gd name="connsiteY42" fmla="*/ 155217 h 447675"/>
                <a:gd name="connsiteX43" fmla="*/ 105634 w 428625"/>
                <a:gd name="connsiteY43" fmla="*/ 150019 h 447675"/>
                <a:gd name="connsiteX44" fmla="*/ 126113 w 428625"/>
                <a:gd name="connsiteY44" fmla="*/ 150019 h 447675"/>
                <a:gd name="connsiteX45" fmla="*/ 132820 w 428625"/>
                <a:gd name="connsiteY45" fmla="*/ 155217 h 447675"/>
                <a:gd name="connsiteX46" fmla="*/ 127622 w 428625"/>
                <a:gd name="connsiteY46" fmla="*/ 161925 h 447675"/>
                <a:gd name="connsiteX47" fmla="*/ 126113 w 428625"/>
                <a:gd name="connsiteY47" fmla="*/ 161925 h 447675"/>
                <a:gd name="connsiteX48" fmla="*/ 156402 w 428625"/>
                <a:gd name="connsiteY48" fmla="*/ 222885 h 447675"/>
                <a:gd name="connsiteX49" fmla="*/ 141639 w 428625"/>
                <a:gd name="connsiteY49" fmla="*/ 237649 h 447675"/>
                <a:gd name="connsiteX50" fmla="*/ 133215 w 428625"/>
                <a:gd name="connsiteY50" fmla="*/ 236623 h 447675"/>
                <a:gd name="connsiteX51" fmla="*/ 133257 w 428625"/>
                <a:gd name="connsiteY51" fmla="*/ 229172 h 447675"/>
                <a:gd name="connsiteX52" fmla="*/ 147925 w 428625"/>
                <a:gd name="connsiteY52" fmla="*/ 214503 h 447675"/>
                <a:gd name="connsiteX53" fmla="*/ 156360 w 428625"/>
                <a:gd name="connsiteY53" fmla="*/ 215434 h 447675"/>
                <a:gd name="connsiteX54" fmla="*/ 156402 w 428625"/>
                <a:gd name="connsiteY54" fmla="*/ 222885 h 447675"/>
                <a:gd name="connsiteX55" fmla="*/ 218505 w 428625"/>
                <a:gd name="connsiteY55" fmla="*/ 290513 h 447675"/>
                <a:gd name="connsiteX56" fmla="*/ 199455 w 428625"/>
                <a:gd name="connsiteY56" fmla="*/ 273272 h 447675"/>
                <a:gd name="connsiteX57" fmla="*/ 236698 w 428625"/>
                <a:gd name="connsiteY57" fmla="*/ 273272 h 447675"/>
                <a:gd name="connsiteX58" fmla="*/ 218505 w 428625"/>
                <a:gd name="connsiteY58" fmla="*/ 290513 h 447675"/>
                <a:gd name="connsiteX59" fmla="*/ 241746 w 428625"/>
                <a:gd name="connsiteY59" fmla="*/ 261366 h 447675"/>
                <a:gd name="connsiteX60" fmla="*/ 195169 w 428625"/>
                <a:gd name="connsiteY60" fmla="*/ 261366 h 447675"/>
                <a:gd name="connsiteX61" fmla="*/ 186597 w 428625"/>
                <a:gd name="connsiteY61" fmla="*/ 252794 h 447675"/>
                <a:gd name="connsiteX62" fmla="*/ 195169 w 428625"/>
                <a:gd name="connsiteY62" fmla="*/ 244221 h 447675"/>
                <a:gd name="connsiteX63" fmla="*/ 241746 w 428625"/>
                <a:gd name="connsiteY63" fmla="*/ 244221 h 447675"/>
                <a:gd name="connsiteX64" fmla="*/ 250319 w 428625"/>
                <a:gd name="connsiteY64" fmla="*/ 252794 h 447675"/>
                <a:gd name="connsiteX65" fmla="*/ 241746 w 428625"/>
                <a:gd name="connsiteY65" fmla="*/ 261366 h 447675"/>
                <a:gd name="connsiteX66" fmla="*/ 253081 w 428625"/>
                <a:gd name="connsiteY66" fmla="*/ 231743 h 447675"/>
                <a:gd name="connsiteX67" fmla="*/ 252224 w 428625"/>
                <a:gd name="connsiteY67" fmla="*/ 232315 h 447675"/>
                <a:gd name="connsiteX68" fmla="*/ 184692 w 428625"/>
                <a:gd name="connsiteY68" fmla="*/ 232315 h 447675"/>
                <a:gd name="connsiteX69" fmla="*/ 183834 w 428625"/>
                <a:gd name="connsiteY69" fmla="*/ 232315 h 447675"/>
                <a:gd name="connsiteX70" fmla="*/ 165737 w 428625"/>
                <a:gd name="connsiteY70" fmla="*/ 202883 h 447675"/>
                <a:gd name="connsiteX71" fmla="*/ 153735 w 428625"/>
                <a:gd name="connsiteY71" fmla="*/ 183166 h 447675"/>
                <a:gd name="connsiteX72" fmla="*/ 148782 w 428625"/>
                <a:gd name="connsiteY72" fmla="*/ 159163 h 447675"/>
                <a:gd name="connsiteX73" fmla="*/ 148782 w 428625"/>
                <a:gd name="connsiteY73" fmla="*/ 156210 h 447675"/>
                <a:gd name="connsiteX74" fmla="*/ 221034 w 428625"/>
                <a:gd name="connsiteY74" fmla="*/ 89111 h 447675"/>
                <a:gd name="connsiteX75" fmla="*/ 288133 w 428625"/>
                <a:gd name="connsiteY75" fmla="*/ 156210 h 447675"/>
                <a:gd name="connsiteX76" fmla="*/ 288133 w 428625"/>
                <a:gd name="connsiteY76" fmla="*/ 158687 h 447675"/>
                <a:gd name="connsiteX77" fmla="*/ 283275 w 428625"/>
                <a:gd name="connsiteY77" fmla="*/ 182785 h 447675"/>
                <a:gd name="connsiteX78" fmla="*/ 271274 w 428625"/>
                <a:gd name="connsiteY78" fmla="*/ 202502 h 447675"/>
                <a:gd name="connsiteX79" fmla="*/ 253081 w 428625"/>
                <a:gd name="connsiteY79" fmla="*/ 231743 h 447675"/>
                <a:gd name="connsiteX80" fmla="*/ 304611 w 428625"/>
                <a:gd name="connsiteY80" fmla="*/ 236315 h 447675"/>
                <a:gd name="connsiteX81" fmla="*/ 300420 w 428625"/>
                <a:gd name="connsiteY81" fmla="*/ 238030 h 447675"/>
                <a:gd name="connsiteX82" fmla="*/ 296134 w 428625"/>
                <a:gd name="connsiteY82" fmla="*/ 236315 h 447675"/>
                <a:gd name="connsiteX83" fmla="*/ 281370 w 428625"/>
                <a:gd name="connsiteY83" fmla="*/ 221551 h 447675"/>
                <a:gd name="connsiteX84" fmla="*/ 282396 w 428625"/>
                <a:gd name="connsiteY84" fmla="*/ 213128 h 447675"/>
                <a:gd name="connsiteX85" fmla="*/ 289848 w 428625"/>
                <a:gd name="connsiteY85" fmla="*/ 213169 h 447675"/>
                <a:gd name="connsiteX86" fmla="*/ 304611 w 428625"/>
                <a:gd name="connsiteY86" fmla="*/ 227838 h 447675"/>
                <a:gd name="connsiteX87" fmla="*/ 304611 w 428625"/>
                <a:gd name="connsiteY87" fmla="*/ 236315 h 447675"/>
                <a:gd name="connsiteX88" fmla="*/ 331281 w 428625"/>
                <a:gd name="connsiteY88" fmla="*/ 161925 h 447675"/>
                <a:gd name="connsiteX89" fmla="*/ 310517 w 428625"/>
                <a:gd name="connsiteY89" fmla="*/ 161925 h 447675"/>
                <a:gd name="connsiteX90" fmla="*/ 303809 w 428625"/>
                <a:gd name="connsiteY90" fmla="*/ 156726 h 447675"/>
                <a:gd name="connsiteX91" fmla="*/ 309008 w 428625"/>
                <a:gd name="connsiteY91" fmla="*/ 150019 h 447675"/>
                <a:gd name="connsiteX92" fmla="*/ 310517 w 428625"/>
                <a:gd name="connsiteY92" fmla="*/ 150019 h 447675"/>
                <a:gd name="connsiteX93" fmla="*/ 331281 w 428625"/>
                <a:gd name="connsiteY93" fmla="*/ 150019 h 447675"/>
                <a:gd name="connsiteX94" fmla="*/ 337989 w 428625"/>
                <a:gd name="connsiteY94" fmla="*/ 155217 h 447675"/>
                <a:gd name="connsiteX95" fmla="*/ 332790 w 428625"/>
                <a:gd name="connsiteY95" fmla="*/ 161925 h 447675"/>
                <a:gd name="connsiteX96" fmla="*/ 331281 w 428625"/>
                <a:gd name="connsiteY96" fmla="*/ 161925 h 447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428625" h="447675">
                  <a:moveTo>
                    <a:pt x="414435" y="0"/>
                  </a:moveTo>
                  <a:lnTo>
                    <a:pt x="22957" y="0"/>
                  </a:lnTo>
                  <a:cubicBezTo>
                    <a:pt x="10212" y="105"/>
                    <a:pt x="-52" y="10495"/>
                    <a:pt x="2" y="23241"/>
                  </a:cubicBezTo>
                  <a:lnTo>
                    <a:pt x="2" y="329184"/>
                  </a:lnTo>
                  <a:cubicBezTo>
                    <a:pt x="-156" y="341861"/>
                    <a:pt x="9992" y="352266"/>
                    <a:pt x="22668" y="352424"/>
                  </a:cubicBezTo>
                  <a:cubicBezTo>
                    <a:pt x="22702" y="352424"/>
                    <a:pt x="22734" y="352425"/>
                    <a:pt x="22767" y="352425"/>
                  </a:cubicBezTo>
                  <a:lnTo>
                    <a:pt x="95157" y="352425"/>
                  </a:lnTo>
                  <a:lnTo>
                    <a:pt x="95157" y="448532"/>
                  </a:lnTo>
                  <a:lnTo>
                    <a:pt x="182501" y="352425"/>
                  </a:lnTo>
                  <a:lnTo>
                    <a:pt x="413958" y="352425"/>
                  </a:lnTo>
                  <a:cubicBezTo>
                    <a:pt x="426689" y="352373"/>
                    <a:pt x="436966" y="342010"/>
                    <a:pt x="436915" y="329280"/>
                  </a:cubicBezTo>
                  <a:cubicBezTo>
                    <a:pt x="436915" y="329248"/>
                    <a:pt x="436914" y="329216"/>
                    <a:pt x="436914" y="329184"/>
                  </a:cubicBezTo>
                  <a:lnTo>
                    <a:pt x="437390" y="23527"/>
                  </a:lnTo>
                  <a:cubicBezTo>
                    <a:pt x="437653" y="10799"/>
                    <a:pt x="427549" y="268"/>
                    <a:pt x="414820" y="5"/>
                  </a:cubicBezTo>
                  <a:cubicBezTo>
                    <a:pt x="414692" y="2"/>
                    <a:pt x="414563" y="0"/>
                    <a:pt x="414435" y="0"/>
                  </a:cubicBezTo>
                  <a:close/>
                  <a:moveTo>
                    <a:pt x="281085" y="89440"/>
                  </a:moveTo>
                  <a:lnTo>
                    <a:pt x="295848" y="74676"/>
                  </a:lnTo>
                  <a:cubicBezTo>
                    <a:pt x="298434" y="72603"/>
                    <a:pt x="302211" y="73021"/>
                    <a:pt x="304284" y="75607"/>
                  </a:cubicBezTo>
                  <a:cubicBezTo>
                    <a:pt x="306025" y="77780"/>
                    <a:pt x="306042" y="80865"/>
                    <a:pt x="304326" y="83058"/>
                  </a:cubicBezTo>
                  <a:lnTo>
                    <a:pt x="289562" y="97822"/>
                  </a:lnTo>
                  <a:cubicBezTo>
                    <a:pt x="288448" y="98928"/>
                    <a:pt x="286941" y="99544"/>
                    <a:pt x="285371" y="99536"/>
                  </a:cubicBezTo>
                  <a:cubicBezTo>
                    <a:pt x="283776" y="99529"/>
                    <a:pt x="282244" y="98916"/>
                    <a:pt x="281085" y="97822"/>
                  </a:cubicBezTo>
                  <a:cubicBezTo>
                    <a:pt x="279127" y="95472"/>
                    <a:pt x="279250" y="92025"/>
                    <a:pt x="281370" y="89821"/>
                  </a:cubicBezTo>
                  <a:close/>
                  <a:moveTo>
                    <a:pt x="212790" y="43720"/>
                  </a:moveTo>
                  <a:cubicBezTo>
                    <a:pt x="212373" y="40432"/>
                    <a:pt x="214701" y="37428"/>
                    <a:pt x="217989" y="37012"/>
                  </a:cubicBezTo>
                  <a:cubicBezTo>
                    <a:pt x="221277" y="36595"/>
                    <a:pt x="224279" y="38923"/>
                    <a:pt x="224697" y="42211"/>
                  </a:cubicBezTo>
                  <a:cubicBezTo>
                    <a:pt x="224760" y="42712"/>
                    <a:pt x="224760" y="43219"/>
                    <a:pt x="224697" y="43720"/>
                  </a:cubicBezTo>
                  <a:lnTo>
                    <a:pt x="224697" y="64484"/>
                  </a:lnTo>
                  <a:cubicBezTo>
                    <a:pt x="225113" y="67772"/>
                    <a:pt x="222786" y="70776"/>
                    <a:pt x="219498" y="71192"/>
                  </a:cubicBezTo>
                  <a:cubicBezTo>
                    <a:pt x="216210" y="71609"/>
                    <a:pt x="213207" y="69281"/>
                    <a:pt x="212790" y="65993"/>
                  </a:cubicBezTo>
                  <a:cubicBezTo>
                    <a:pt x="212727" y="65492"/>
                    <a:pt x="212727" y="64985"/>
                    <a:pt x="212790" y="64484"/>
                  </a:cubicBezTo>
                  <a:close/>
                  <a:moveTo>
                    <a:pt x="133352" y="73533"/>
                  </a:moveTo>
                  <a:cubicBezTo>
                    <a:pt x="135574" y="71218"/>
                    <a:pt x="139253" y="71144"/>
                    <a:pt x="141567" y="73366"/>
                  </a:cubicBezTo>
                  <a:cubicBezTo>
                    <a:pt x="141623" y="73421"/>
                    <a:pt x="141680" y="73476"/>
                    <a:pt x="141734" y="73533"/>
                  </a:cubicBezTo>
                  <a:lnTo>
                    <a:pt x="156498" y="88297"/>
                  </a:lnTo>
                  <a:cubicBezTo>
                    <a:pt x="158772" y="90628"/>
                    <a:pt x="158772" y="94348"/>
                    <a:pt x="156498" y="96679"/>
                  </a:cubicBezTo>
                  <a:cubicBezTo>
                    <a:pt x="155384" y="97785"/>
                    <a:pt x="153876" y="98401"/>
                    <a:pt x="152307" y="98393"/>
                  </a:cubicBezTo>
                  <a:cubicBezTo>
                    <a:pt x="150712" y="98386"/>
                    <a:pt x="149180" y="97773"/>
                    <a:pt x="148020" y="96679"/>
                  </a:cubicBezTo>
                  <a:lnTo>
                    <a:pt x="133352" y="81915"/>
                  </a:lnTo>
                  <a:cubicBezTo>
                    <a:pt x="131301" y="79598"/>
                    <a:pt x="131427" y="76079"/>
                    <a:pt x="133638" y="73914"/>
                  </a:cubicBezTo>
                  <a:close/>
                  <a:moveTo>
                    <a:pt x="126113" y="161925"/>
                  </a:moveTo>
                  <a:lnTo>
                    <a:pt x="105634" y="161925"/>
                  </a:lnTo>
                  <a:cubicBezTo>
                    <a:pt x="102346" y="161509"/>
                    <a:pt x="100019" y="158506"/>
                    <a:pt x="100435" y="155217"/>
                  </a:cubicBezTo>
                  <a:cubicBezTo>
                    <a:pt x="100780" y="152502"/>
                    <a:pt x="102919" y="150363"/>
                    <a:pt x="105634" y="150019"/>
                  </a:cubicBezTo>
                  <a:lnTo>
                    <a:pt x="126113" y="150019"/>
                  </a:lnTo>
                  <a:cubicBezTo>
                    <a:pt x="129401" y="149603"/>
                    <a:pt x="132404" y="151929"/>
                    <a:pt x="132820" y="155217"/>
                  </a:cubicBezTo>
                  <a:cubicBezTo>
                    <a:pt x="133238" y="158506"/>
                    <a:pt x="130910" y="161509"/>
                    <a:pt x="127622" y="161925"/>
                  </a:cubicBezTo>
                  <a:cubicBezTo>
                    <a:pt x="127121" y="161989"/>
                    <a:pt x="126614" y="161989"/>
                    <a:pt x="126113" y="161925"/>
                  </a:cubicBezTo>
                  <a:close/>
                  <a:moveTo>
                    <a:pt x="156402" y="222885"/>
                  </a:moveTo>
                  <a:lnTo>
                    <a:pt x="141639" y="237649"/>
                  </a:lnTo>
                  <a:cubicBezTo>
                    <a:pt x="139029" y="239692"/>
                    <a:pt x="135258" y="239233"/>
                    <a:pt x="133215" y="236623"/>
                  </a:cubicBezTo>
                  <a:cubicBezTo>
                    <a:pt x="131498" y="234430"/>
                    <a:pt x="131515" y="231345"/>
                    <a:pt x="133257" y="229172"/>
                  </a:cubicBezTo>
                  <a:lnTo>
                    <a:pt x="147925" y="214503"/>
                  </a:lnTo>
                  <a:cubicBezTo>
                    <a:pt x="150511" y="212430"/>
                    <a:pt x="154288" y="212848"/>
                    <a:pt x="156360" y="215434"/>
                  </a:cubicBezTo>
                  <a:cubicBezTo>
                    <a:pt x="158102" y="217607"/>
                    <a:pt x="158119" y="220692"/>
                    <a:pt x="156402" y="222885"/>
                  </a:cubicBezTo>
                  <a:close/>
                  <a:moveTo>
                    <a:pt x="218505" y="290513"/>
                  </a:moveTo>
                  <a:cubicBezTo>
                    <a:pt x="208653" y="290557"/>
                    <a:pt x="200392" y="283081"/>
                    <a:pt x="199455" y="273272"/>
                  </a:cubicBezTo>
                  <a:lnTo>
                    <a:pt x="236698" y="273272"/>
                  </a:lnTo>
                  <a:cubicBezTo>
                    <a:pt x="235801" y="282761"/>
                    <a:pt x="228028" y="290126"/>
                    <a:pt x="218505" y="290513"/>
                  </a:cubicBezTo>
                  <a:close/>
                  <a:moveTo>
                    <a:pt x="241746" y="261366"/>
                  </a:moveTo>
                  <a:lnTo>
                    <a:pt x="195169" y="261366"/>
                  </a:lnTo>
                  <a:cubicBezTo>
                    <a:pt x="190434" y="261366"/>
                    <a:pt x="186597" y="257528"/>
                    <a:pt x="186597" y="252794"/>
                  </a:cubicBezTo>
                  <a:cubicBezTo>
                    <a:pt x="186597" y="248059"/>
                    <a:pt x="190434" y="244221"/>
                    <a:pt x="195169" y="244221"/>
                  </a:cubicBezTo>
                  <a:lnTo>
                    <a:pt x="241746" y="244221"/>
                  </a:lnTo>
                  <a:cubicBezTo>
                    <a:pt x="246481" y="244221"/>
                    <a:pt x="250319" y="248059"/>
                    <a:pt x="250319" y="252794"/>
                  </a:cubicBezTo>
                  <a:cubicBezTo>
                    <a:pt x="250319" y="257528"/>
                    <a:pt x="246481" y="261366"/>
                    <a:pt x="241746" y="261366"/>
                  </a:cubicBezTo>
                  <a:close/>
                  <a:moveTo>
                    <a:pt x="253081" y="231743"/>
                  </a:moveTo>
                  <a:cubicBezTo>
                    <a:pt x="252932" y="232085"/>
                    <a:pt x="252597" y="232309"/>
                    <a:pt x="252224" y="232315"/>
                  </a:cubicBezTo>
                  <a:lnTo>
                    <a:pt x="184692" y="232315"/>
                  </a:lnTo>
                  <a:cubicBezTo>
                    <a:pt x="184416" y="232426"/>
                    <a:pt x="184110" y="232426"/>
                    <a:pt x="183834" y="232315"/>
                  </a:cubicBezTo>
                  <a:cubicBezTo>
                    <a:pt x="179022" y="221804"/>
                    <a:pt x="172944" y="211920"/>
                    <a:pt x="165737" y="202883"/>
                  </a:cubicBezTo>
                  <a:cubicBezTo>
                    <a:pt x="160583" y="197086"/>
                    <a:pt x="156518" y="190407"/>
                    <a:pt x="153735" y="183166"/>
                  </a:cubicBezTo>
                  <a:cubicBezTo>
                    <a:pt x="150724" y="175507"/>
                    <a:pt x="149050" y="167388"/>
                    <a:pt x="148782" y="159163"/>
                  </a:cubicBezTo>
                  <a:lnTo>
                    <a:pt x="148782" y="156210"/>
                  </a:lnTo>
                  <a:cubicBezTo>
                    <a:pt x="150205" y="117729"/>
                    <a:pt x="182553" y="87688"/>
                    <a:pt x="221034" y="89111"/>
                  </a:cubicBezTo>
                  <a:cubicBezTo>
                    <a:pt x="257519" y="90461"/>
                    <a:pt x="286784" y="119725"/>
                    <a:pt x="288133" y="156210"/>
                  </a:cubicBezTo>
                  <a:lnTo>
                    <a:pt x="288133" y="158687"/>
                  </a:lnTo>
                  <a:cubicBezTo>
                    <a:pt x="287862" y="166933"/>
                    <a:pt x="286220" y="175077"/>
                    <a:pt x="283275" y="182785"/>
                  </a:cubicBezTo>
                  <a:cubicBezTo>
                    <a:pt x="280451" y="190005"/>
                    <a:pt x="276391" y="196677"/>
                    <a:pt x="271274" y="202502"/>
                  </a:cubicBezTo>
                  <a:cubicBezTo>
                    <a:pt x="264067" y="211489"/>
                    <a:pt x="257960" y="221307"/>
                    <a:pt x="253081" y="231743"/>
                  </a:cubicBezTo>
                  <a:close/>
                  <a:moveTo>
                    <a:pt x="304611" y="236315"/>
                  </a:moveTo>
                  <a:cubicBezTo>
                    <a:pt x="303498" y="237421"/>
                    <a:pt x="301990" y="238037"/>
                    <a:pt x="300420" y="238030"/>
                  </a:cubicBezTo>
                  <a:cubicBezTo>
                    <a:pt x="298826" y="238022"/>
                    <a:pt x="297293" y="237410"/>
                    <a:pt x="296134" y="236315"/>
                  </a:cubicBezTo>
                  <a:lnTo>
                    <a:pt x="281370" y="221551"/>
                  </a:lnTo>
                  <a:cubicBezTo>
                    <a:pt x="279327" y="218942"/>
                    <a:pt x="279786" y="215171"/>
                    <a:pt x="282396" y="213128"/>
                  </a:cubicBezTo>
                  <a:cubicBezTo>
                    <a:pt x="284589" y="211411"/>
                    <a:pt x="287675" y="211428"/>
                    <a:pt x="289848" y="213169"/>
                  </a:cubicBezTo>
                  <a:lnTo>
                    <a:pt x="304611" y="227838"/>
                  </a:lnTo>
                  <a:cubicBezTo>
                    <a:pt x="306897" y="230201"/>
                    <a:pt x="306897" y="233952"/>
                    <a:pt x="304611" y="236315"/>
                  </a:cubicBezTo>
                  <a:close/>
                  <a:moveTo>
                    <a:pt x="331281" y="161925"/>
                  </a:moveTo>
                  <a:lnTo>
                    <a:pt x="310517" y="161925"/>
                  </a:lnTo>
                  <a:cubicBezTo>
                    <a:pt x="307229" y="162341"/>
                    <a:pt x="304226" y="160014"/>
                    <a:pt x="303809" y="156726"/>
                  </a:cubicBezTo>
                  <a:cubicBezTo>
                    <a:pt x="303392" y="153438"/>
                    <a:pt x="305720" y="150435"/>
                    <a:pt x="309008" y="150019"/>
                  </a:cubicBezTo>
                  <a:cubicBezTo>
                    <a:pt x="309509" y="149955"/>
                    <a:pt x="310016" y="149955"/>
                    <a:pt x="310517" y="150019"/>
                  </a:cubicBezTo>
                  <a:lnTo>
                    <a:pt x="331281" y="150019"/>
                  </a:lnTo>
                  <a:cubicBezTo>
                    <a:pt x="334569" y="149603"/>
                    <a:pt x="337573" y="151929"/>
                    <a:pt x="337989" y="155217"/>
                  </a:cubicBezTo>
                  <a:cubicBezTo>
                    <a:pt x="338406" y="158506"/>
                    <a:pt x="336078" y="161509"/>
                    <a:pt x="332790" y="161925"/>
                  </a:cubicBezTo>
                  <a:cubicBezTo>
                    <a:pt x="332289" y="161989"/>
                    <a:pt x="331782" y="161989"/>
                    <a:pt x="331281" y="1619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nvGrpSpPr>
            <p:cNvPr id="47" name="Graphic 19" descr="Questions">
              <a:extLst>
                <a:ext uri="{FF2B5EF4-FFF2-40B4-BE49-F238E27FC236}">
                  <a16:creationId xmlns:a16="http://schemas.microsoft.com/office/drawing/2014/main" id="{5FFE1EAE-4D95-4394-97F3-B10DDE8753C2}"/>
                </a:ext>
              </a:extLst>
            </p:cNvPr>
            <p:cNvGrpSpPr/>
            <p:nvPr/>
          </p:nvGrpSpPr>
          <p:grpSpPr>
            <a:xfrm>
              <a:off x="5148810" y="5300259"/>
              <a:ext cx="571514" cy="499110"/>
              <a:chOff x="5148810" y="5300259"/>
              <a:chExt cx="571514" cy="499110"/>
            </a:xfrm>
          </p:grpSpPr>
          <p:sp>
            <p:nvSpPr>
              <p:cNvPr id="48" name="Freeform: Shape 7">
                <a:extLst>
                  <a:ext uri="{FF2B5EF4-FFF2-40B4-BE49-F238E27FC236}">
                    <a16:creationId xmlns:a16="http://schemas.microsoft.com/office/drawing/2014/main" id="{0A0051BC-139C-40C8-8811-F224E9EEB48B}"/>
                  </a:ext>
                </a:extLst>
              </p:cNvPr>
              <p:cNvSpPr/>
              <p:nvPr/>
            </p:nvSpPr>
            <p:spPr>
              <a:xfrm>
                <a:off x="5234549" y="5300259"/>
                <a:ext cx="171450" cy="171450"/>
              </a:xfrm>
              <a:custGeom>
                <a:avLst/>
                <a:gdLst>
                  <a:gd name="connsiteX0" fmla="*/ 171450 w 171450"/>
                  <a:gd name="connsiteY0" fmla="*/ 85725 h 171450"/>
                  <a:gd name="connsiteX1" fmla="*/ 85725 w 171450"/>
                  <a:gd name="connsiteY1" fmla="*/ 171450 h 171450"/>
                  <a:gd name="connsiteX2" fmla="*/ 0 w 171450"/>
                  <a:gd name="connsiteY2" fmla="*/ 85725 h 171450"/>
                  <a:gd name="connsiteX3" fmla="*/ 85725 w 171450"/>
                  <a:gd name="connsiteY3" fmla="*/ 0 h 171450"/>
                  <a:gd name="connsiteX4" fmla="*/ 171450 w 171450"/>
                  <a:gd name="connsiteY4" fmla="*/ 85725 h 171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 h="171450">
                    <a:moveTo>
                      <a:pt x="171450" y="85725"/>
                    </a:moveTo>
                    <a:cubicBezTo>
                      <a:pt x="171450" y="133070"/>
                      <a:pt x="133070" y="171450"/>
                      <a:pt x="85725" y="171450"/>
                    </a:cubicBezTo>
                    <a:cubicBezTo>
                      <a:pt x="38380" y="171450"/>
                      <a:pt x="0" y="133070"/>
                      <a:pt x="0" y="85725"/>
                    </a:cubicBezTo>
                    <a:cubicBezTo>
                      <a:pt x="0" y="38380"/>
                      <a:pt x="38380" y="0"/>
                      <a:pt x="85725" y="0"/>
                    </a:cubicBezTo>
                    <a:cubicBezTo>
                      <a:pt x="133070" y="0"/>
                      <a:pt x="171450" y="38380"/>
                      <a:pt x="171450" y="857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49" name="Freeform: Shape 8">
                <a:extLst>
                  <a:ext uri="{FF2B5EF4-FFF2-40B4-BE49-F238E27FC236}">
                    <a16:creationId xmlns:a16="http://schemas.microsoft.com/office/drawing/2014/main" id="{C7BDAB8A-225E-45F3-97A3-EE5E69EC7A16}"/>
                  </a:ext>
                </a:extLst>
              </p:cNvPr>
              <p:cNvSpPr/>
              <p:nvPr/>
            </p:nvSpPr>
            <p:spPr>
              <a:xfrm>
                <a:off x="5377424" y="5627919"/>
                <a:ext cx="342900" cy="171450"/>
              </a:xfrm>
              <a:custGeom>
                <a:avLst/>
                <a:gdLst>
                  <a:gd name="connsiteX0" fmla="*/ 342900 w 342900"/>
                  <a:gd name="connsiteY0" fmla="*/ 171450 h 171450"/>
                  <a:gd name="connsiteX1" fmla="*/ 342900 w 342900"/>
                  <a:gd name="connsiteY1" fmla="*/ 85725 h 171450"/>
                  <a:gd name="connsiteX2" fmla="*/ 325755 w 342900"/>
                  <a:gd name="connsiteY2" fmla="*/ 51435 h 171450"/>
                  <a:gd name="connsiteX3" fmla="*/ 241935 w 342900"/>
                  <a:gd name="connsiteY3" fmla="*/ 11430 h 171450"/>
                  <a:gd name="connsiteX4" fmla="*/ 171450 w 342900"/>
                  <a:gd name="connsiteY4" fmla="*/ 0 h 171450"/>
                  <a:gd name="connsiteX5" fmla="*/ 100965 w 342900"/>
                  <a:gd name="connsiteY5" fmla="*/ 11430 h 171450"/>
                  <a:gd name="connsiteX6" fmla="*/ 17145 w 342900"/>
                  <a:gd name="connsiteY6" fmla="*/ 51435 h 171450"/>
                  <a:gd name="connsiteX7" fmla="*/ 0 w 342900"/>
                  <a:gd name="connsiteY7" fmla="*/ 85725 h 171450"/>
                  <a:gd name="connsiteX8" fmla="*/ 0 w 342900"/>
                  <a:gd name="connsiteY8" fmla="*/ 17145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2900" h="171450">
                    <a:moveTo>
                      <a:pt x="342900" y="171450"/>
                    </a:moveTo>
                    <a:lnTo>
                      <a:pt x="342900" y="85725"/>
                    </a:lnTo>
                    <a:cubicBezTo>
                      <a:pt x="343252" y="72153"/>
                      <a:pt x="336823" y="59297"/>
                      <a:pt x="325755" y="51435"/>
                    </a:cubicBezTo>
                    <a:cubicBezTo>
                      <a:pt x="301081" y="32123"/>
                      <a:pt x="272467" y="18466"/>
                      <a:pt x="241935" y="11430"/>
                    </a:cubicBezTo>
                    <a:cubicBezTo>
                      <a:pt x="219043" y="4548"/>
                      <a:pt x="195344" y="706"/>
                      <a:pt x="171450" y="0"/>
                    </a:cubicBezTo>
                    <a:cubicBezTo>
                      <a:pt x="147499" y="74"/>
                      <a:pt x="123712" y="3931"/>
                      <a:pt x="100965" y="11430"/>
                    </a:cubicBezTo>
                    <a:cubicBezTo>
                      <a:pt x="70866" y="19669"/>
                      <a:pt x="42481" y="33217"/>
                      <a:pt x="17145" y="51435"/>
                    </a:cubicBezTo>
                    <a:cubicBezTo>
                      <a:pt x="6399" y="59568"/>
                      <a:pt x="59" y="72248"/>
                      <a:pt x="0" y="85725"/>
                    </a:cubicBezTo>
                    <a:lnTo>
                      <a:pt x="0" y="171450"/>
                    </a:ln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0" name="Freeform: Shape 9">
                <a:extLst>
                  <a:ext uri="{FF2B5EF4-FFF2-40B4-BE49-F238E27FC236}">
                    <a16:creationId xmlns:a16="http://schemas.microsoft.com/office/drawing/2014/main" id="{A41852ED-D1BF-44B0-A0B8-227CCF819EA5}"/>
                  </a:ext>
                </a:extLst>
              </p:cNvPr>
              <p:cNvSpPr/>
              <p:nvPr/>
            </p:nvSpPr>
            <p:spPr>
              <a:xfrm>
                <a:off x="5463149" y="5433609"/>
                <a:ext cx="171450" cy="161925"/>
              </a:xfrm>
              <a:custGeom>
                <a:avLst/>
                <a:gdLst>
                  <a:gd name="connsiteX0" fmla="*/ 171450 w 171450"/>
                  <a:gd name="connsiteY0" fmla="*/ 85725 h 161925"/>
                  <a:gd name="connsiteX1" fmla="*/ 85725 w 171450"/>
                  <a:gd name="connsiteY1" fmla="*/ 171450 h 161925"/>
                  <a:gd name="connsiteX2" fmla="*/ 0 w 171450"/>
                  <a:gd name="connsiteY2" fmla="*/ 85725 h 161925"/>
                  <a:gd name="connsiteX3" fmla="*/ 85725 w 171450"/>
                  <a:gd name="connsiteY3" fmla="*/ 0 h 161925"/>
                  <a:gd name="connsiteX4" fmla="*/ 171450 w 171450"/>
                  <a:gd name="connsiteY4" fmla="*/ 85725 h 161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 h="161925">
                    <a:moveTo>
                      <a:pt x="171450" y="85725"/>
                    </a:moveTo>
                    <a:cubicBezTo>
                      <a:pt x="171450" y="133070"/>
                      <a:pt x="133070" y="171450"/>
                      <a:pt x="85725" y="171450"/>
                    </a:cubicBezTo>
                    <a:cubicBezTo>
                      <a:pt x="38380" y="171450"/>
                      <a:pt x="0" y="133070"/>
                      <a:pt x="0" y="85725"/>
                    </a:cubicBezTo>
                    <a:cubicBezTo>
                      <a:pt x="0" y="38380"/>
                      <a:pt x="38380" y="0"/>
                      <a:pt x="85725" y="0"/>
                    </a:cubicBezTo>
                    <a:cubicBezTo>
                      <a:pt x="133070" y="0"/>
                      <a:pt x="171450" y="38380"/>
                      <a:pt x="171450" y="8572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1" name="Freeform: Shape 10">
                <a:extLst>
                  <a:ext uri="{FF2B5EF4-FFF2-40B4-BE49-F238E27FC236}">
                    <a16:creationId xmlns:a16="http://schemas.microsoft.com/office/drawing/2014/main" id="{23AEDEFB-BF6C-4E58-A7F9-7DF4CD40082A}"/>
                  </a:ext>
                </a:extLst>
              </p:cNvPr>
              <p:cNvSpPr/>
              <p:nvPr/>
            </p:nvSpPr>
            <p:spPr>
              <a:xfrm>
                <a:off x="5148810" y="5494569"/>
                <a:ext cx="304800" cy="171450"/>
              </a:xfrm>
              <a:custGeom>
                <a:avLst/>
                <a:gdLst>
                  <a:gd name="connsiteX0" fmla="*/ 222899 w 304800"/>
                  <a:gd name="connsiteY0" fmla="*/ 154305 h 171450"/>
                  <a:gd name="connsiteX1" fmla="*/ 222899 w 304800"/>
                  <a:gd name="connsiteY1" fmla="*/ 154305 h 171450"/>
                  <a:gd name="connsiteX2" fmla="*/ 310529 w 304800"/>
                  <a:gd name="connsiteY2" fmla="*/ 110490 h 171450"/>
                  <a:gd name="connsiteX3" fmla="*/ 276239 w 304800"/>
                  <a:gd name="connsiteY3" fmla="*/ 26670 h 171450"/>
                  <a:gd name="connsiteX4" fmla="*/ 276239 w 304800"/>
                  <a:gd name="connsiteY4" fmla="*/ 22860 h 171450"/>
                  <a:gd name="connsiteX5" fmla="*/ 241949 w 304800"/>
                  <a:gd name="connsiteY5" fmla="*/ 11430 h 171450"/>
                  <a:gd name="connsiteX6" fmla="*/ 171464 w 304800"/>
                  <a:gd name="connsiteY6" fmla="*/ 0 h 171450"/>
                  <a:gd name="connsiteX7" fmla="*/ 100979 w 304800"/>
                  <a:gd name="connsiteY7" fmla="*/ 11430 h 171450"/>
                  <a:gd name="connsiteX8" fmla="*/ 17159 w 304800"/>
                  <a:gd name="connsiteY8" fmla="*/ 51435 h 171450"/>
                  <a:gd name="connsiteX9" fmla="*/ 14 w 304800"/>
                  <a:gd name="connsiteY9" fmla="*/ 85725 h 171450"/>
                  <a:gd name="connsiteX10" fmla="*/ 14 w 304800"/>
                  <a:gd name="connsiteY10" fmla="*/ 171450 h 171450"/>
                  <a:gd name="connsiteX11" fmla="*/ 205754 w 304800"/>
                  <a:gd name="connsiteY11" fmla="*/ 171450 h 171450"/>
                  <a:gd name="connsiteX12" fmla="*/ 222899 w 304800"/>
                  <a:gd name="connsiteY12" fmla="*/ 154305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4800" h="171450">
                    <a:moveTo>
                      <a:pt x="222899" y="154305"/>
                    </a:moveTo>
                    <a:lnTo>
                      <a:pt x="222899" y="154305"/>
                    </a:lnTo>
                    <a:cubicBezTo>
                      <a:pt x="249644" y="135218"/>
                      <a:pt x="279211" y="120434"/>
                      <a:pt x="310529" y="110490"/>
                    </a:cubicBezTo>
                    <a:cubicBezTo>
                      <a:pt x="288868" y="87919"/>
                      <a:pt x="276608" y="57951"/>
                      <a:pt x="276239" y="26670"/>
                    </a:cubicBezTo>
                    <a:lnTo>
                      <a:pt x="276239" y="22860"/>
                    </a:lnTo>
                    <a:cubicBezTo>
                      <a:pt x="265111" y="18198"/>
                      <a:pt x="253648" y="14377"/>
                      <a:pt x="241949" y="11430"/>
                    </a:cubicBezTo>
                    <a:cubicBezTo>
                      <a:pt x="219056" y="4548"/>
                      <a:pt x="195358" y="705"/>
                      <a:pt x="171464" y="0"/>
                    </a:cubicBezTo>
                    <a:cubicBezTo>
                      <a:pt x="147513" y="73"/>
                      <a:pt x="123725" y="3931"/>
                      <a:pt x="100979" y="11430"/>
                    </a:cubicBezTo>
                    <a:cubicBezTo>
                      <a:pt x="71185" y="20474"/>
                      <a:pt x="42928" y="33960"/>
                      <a:pt x="17159" y="51435"/>
                    </a:cubicBezTo>
                    <a:cubicBezTo>
                      <a:pt x="6091" y="59297"/>
                      <a:pt x="-338" y="72153"/>
                      <a:pt x="14" y="85725"/>
                    </a:cubicBezTo>
                    <a:lnTo>
                      <a:pt x="14" y="171450"/>
                    </a:lnTo>
                    <a:lnTo>
                      <a:pt x="205754" y="171450"/>
                    </a:lnTo>
                    <a:cubicBezTo>
                      <a:pt x="210476" y="164823"/>
                      <a:pt x="216271" y="159028"/>
                      <a:pt x="222899" y="154305"/>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grpSp>
      <p:sp>
        <p:nvSpPr>
          <p:cNvPr id="24" name="Content Placeholder 7">
            <a:extLst>
              <a:ext uri="{FF2B5EF4-FFF2-40B4-BE49-F238E27FC236}">
                <a16:creationId xmlns:a16="http://schemas.microsoft.com/office/drawing/2014/main" id="{00D36EEC-3259-4634-A321-60755723CBC2}"/>
              </a:ext>
            </a:extLst>
          </p:cNvPr>
          <p:cNvSpPr/>
          <p:nvPr/>
        </p:nvSpPr>
        <p:spPr>
          <a:xfrm>
            <a:off x="516430" y="3260829"/>
            <a:ext cx="6096000"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You must develop your ideas and direction prior to Acquisition Planning</a:t>
            </a:r>
          </a:p>
        </p:txBody>
      </p:sp>
      <p:grpSp>
        <p:nvGrpSpPr>
          <p:cNvPr id="5" name="Group 8" descr="Icon of Clock">
            <a:extLst>
              <a:ext uri="{FF2B5EF4-FFF2-40B4-BE49-F238E27FC236}">
                <a16:creationId xmlns:a16="http://schemas.microsoft.com/office/drawing/2014/main" id="{424C473B-EB4E-40F7-BFE7-B0A53C5D5EE1}"/>
              </a:ext>
            </a:extLst>
          </p:cNvPr>
          <p:cNvGrpSpPr/>
          <p:nvPr/>
        </p:nvGrpSpPr>
        <p:grpSpPr>
          <a:xfrm>
            <a:off x="7871825" y="3147709"/>
            <a:ext cx="723900" cy="723900"/>
            <a:chOff x="621152" y="3872564"/>
            <a:chExt cx="723900" cy="723900"/>
          </a:xfrm>
        </p:grpSpPr>
        <p:grpSp>
          <p:nvGrpSpPr>
            <p:cNvPr id="54" name="Graphic 38" descr="Clock">
              <a:extLst>
                <a:ext uri="{FF2B5EF4-FFF2-40B4-BE49-F238E27FC236}">
                  <a16:creationId xmlns:a16="http://schemas.microsoft.com/office/drawing/2014/main" id="{B7CCD4FB-F1AA-4C10-8428-F8994824D84D}"/>
                </a:ext>
              </a:extLst>
            </p:cNvPr>
            <p:cNvGrpSpPr/>
            <p:nvPr/>
          </p:nvGrpSpPr>
          <p:grpSpPr>
            <a:xfrm>
              <a:off x="621152" y="3872564"/>
              <a:ext cx="723900" cy="723900"/>
              <a:chOff x="1695910" y="4539952"/>
              <a:chExt cx="723900" cy="723900"/>
            </a:xfrm>
          </p:grpSpPr>
          <p:sp>
            <p:nvSpPr>
              <p:cNvPr id="55" name="Freeform: Shape 8">
                <a:extLst>
                  <a:ext uri="{FF2B5EF4-FFF2-40B4-BE49-F238E27FC236}">
                    <a16:creationId xmlns:a16="http://schemas.microsoft.com/office/drawing/2014/main" id="{6673DC60-5C0C-4C3E-A92F-C41E3FF43265}"/>
                  </a:ext>
                </a:extLst>
              </p:cNvPr>
              <p:cNvSpPr/>
              <p:nvPr/>
            </p:nvSpPr>
            <p:spPr>
              <a:xfrm>
                <a:off x="1695910" y="4539952"/>
                <a:ext cx="723900" cy="723900"/>
              </a:xfrm>
              <a:custGeom>
                <a:avLst/>
                <a:gdLst>
                  <a:gd name="connsiteX0" fmla="*/ 361950 w 723900"/>
                  <a:gd name="connsiteY0" fmla="*/ 666750 h 723900"/>
                  <a:gd name="connsiteX1" fmla="*/ 57150 w 723900"/>
                  <a:gd name="connsiteY1" fmla="*/ 361950 h 723900"/>
                  <a:gd name="connsiteX2" fmla="*/ 361950 w 723900"/>
                  <a:gd name="connsiteY2" fmla="*/ 57150 h 723900"/>
                  <a:gd name="connsiteX3" fmla="*/ 666750 w 723900"/>
                  <a:gd name="connsiteY3" fmla="*/ 361950 h 723900"/>
                  <a:gd name="connsiteX4" fmla="*/ 361950 w 723900"/>
                  <a:gd name="connsiteY4" fmla="*/ 666750 h 723900"/>
                  <a:gd name="connsiteX5" fmla="*/ 361950 w 723900"/>
                  <a:gd name="connsiteY5" fmla="*/ 0 h 723900"/>
                  <a:gd name="connsiteX6" fmla="*/ 0 w 723900"/>
                  <a:gd name="connsiteY6" fmla="*/ 361950 h 723900"/>
                  <a:gd name="connsiteX7" fmla="*/ 361950 w 723900"/>
                  <a:gd name="connsiteY7" fmla="*/ 723900 h 723900"/>
                  <a:gd name="connsiteX8" fmla="*/ 723900 w 723900"/>
                  <a:gd name="connsiteY8" fmla="*/ 361950 h 723900"/>
                  <a:gd name="connsiteX9" fmla="*/ 361950 w 723900"/>
                  <a:gd name="connsiteY9" fmla="*/ 0 h 723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3900" h="723900">
                    <a:moveTo>
                      <a:pt x="361950" y="666750"/>
                    </a:moveTo>
                    <a:cubicBezTo>
                      <a:pt x="194310" y="666750"/>
                      <a:pt x="57150" y="529590"/>
                      <a:pt x="57150" y="361950"/>
                    </a:cubicBezTo>
                    <a:cubicBezTo>
                      <a:pt x="57150" y="194310"/>
                      <a:pt x="194310" y="57150"/>
                      <a:pt x="361950" y="57150"/>
                    </a:cubicBezTo>
                    <a:cubicBezTo>
                      <a:pt x="529590" y="57150"/>
                      <a:pt x="666750" y="194310"/>
                      <a:pt x="666750" y="361950"/>
                    </a:cubicBezTo>
                    <a:cubicBezTo>
                      <a:pt x="666750" y="529590"/>
                      <a:pt x="529590" y="666750"/>
                      <a:pt x="361950" y="666750"/>
                    </a:cubicBezTo>
                    <a:close/>
                    <a:moveTo>
                      <a:pt x="361950" y="0"/>
                    </a:moveTo>
                    <a:cubicBezTo>
                      <a:pt x="161925" y="0"/>
                      <a:pt x="0" y="161925"/>
                      <a:pt x="0" y="361950"/>
                    </a:cubicBezTo>
                    <a:cubicBezTo>
                      <a:pt x="0" y="561975"/>
                      <a:pt x="161925" y="723900"/>
                      <a:pt x="361950" y="723900"/>
                    </a:cubicBezTo>
                    <a:cubicBezTo>
                      <a:pt x="561975" y="723900"/>
                      <a:pt x="723900" y="561975"/>
                      <a:pt x="723900" y="361950"/>
                    </a:cubicBezTo>
                    <a:cubicBezTo>
                      <a:pt x="723900" y="161925"/>
                      <a:pt x="561975" y="0"/>
                      <a:pt x="361950" y="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6" name="Freeform: Shape 9">
                <a:extLst>
                  <a:ext uri="{FF2B5EF4-FFF2-40B4-BE49-F238E27FC236}">
                    <a16:creationId xmlns:a16="http://schemas.microsoft.com/office/drawing/2014/main" id="{FD12636F-018D-49A4-9145-614C29B8475B}"/>
                  </a:ext>
                </a:extLst>
              </p:cNvPr>
              <p:cNvSpPr/>
              <p:nvPr/>
            </p:nvSpPr>
            <p:spPr>
              <a:xfrm>
                <a:off x="2038810" y="463520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7" name="Freeform: Shape 10">
                <a:extLst>
                  <a:ext uri="{FF2B5EF4-FFF2-40B4-BE49-F238E27FC236}">
                    <a16:creationId xmlns:a16="http://schemas.microsoft.com/office/drawing/2014/main" id="{5EA32F2D-17EF-4D1D-9D45-7117FE50E096}"/>
                  </a:ext>
                </a:extLst>
              </p:cNvPr>
              <p:cNvSpPr/>
              <p:nvPr/>
            </p:nvSpPr>
            <p:spPr>
              <a:xfrm>
                <a:off x="2038810" y="513050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8" name="Freeform: Shape 11">
                <a:extLst>
                  <a:ext uri="{FF2B5EF4-FFF2-40B4-BE49-F238E27FC236}">
                    <a16:creationId xmlns:a16="http://schemas.microsoft.com/office/drawing/2014/main" id="{40DA35D2-6E66-4E82-857E-3E9AE0134A3A}"/>
                  </a:ext>
                </a:extLst>
              </p:cNvPr>
              <p:cNvSpPr/>
              <p:nvPr/>
            </p:nvSpPr>
            <p:spPr>
              <a:xfrm>
                <a:off x="1791160" y="488285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59" name="Freeform: Shape 12">
                <a:extLst>
                  <a:ext uri="{FF2B5EF4-FFF2-40B4-BE49-F238E27FC236}">
                    <a16:creationId xmlns:a16="http://schemas.microsoft.com/office/drawing/2014/main" id="{AAC0C004-0FBF-467A-AB2F-140442F64763}"/>
                  </a:ext>
                </a:extLst>
              </p:cNvPr>
              <p:cNvSpPr/>
              <p:nvPr/>
            </p:nvSpPr>
            <p:spPr>
              <a:xfrm>
                <a:off x="2286460" y="4882852"/>
                <a:ext cx="38100" cy="38100"/>
              </a:xfrm>
              <a:custGeom>
                <a:avLst/>
                <a:gdLst>
                  <a:gd name="connsiteX0" fmla="*/ 38100 w 38100"/>
                  <a:gd name="connsiteY0" fmla="*/ 19050 h 38100"/>
                  <a:gd name="connsiteX1" fmla="*/ 19050 w 38100"/>
                  <a:gd name="connsiteY1" fmla="*/ 38100 h 38100"/>
                  <a:gd name="connsiteX2" fmla="*/ 0 w 38100"/>
                  <a:gd name="connsiteY2" fmla="*/ 19050 h 38100"/>
                  <a:gd name="connsiteX3" fmla="*/ 19050 w 38100"/>
                  <a:gd name="connsiteY3" fmla="*/ 0 h 38100"/>
                  <a:gd name="connsiteX4" fmla="*/ 38100 w 38100"/>
                  <a:gd name="connsiteY4" fmla="*/ 19050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sp>
          <p:nvSpPr>
            <p:cNvPr id="60" name="Freeform: Shape 13">
              <a:extLst>
                <a:ext uri="{FF2B5EF4-FFF2-40B4-BE49-F238E27FC236}">
                  <a16:creationId xmlns:a16="http://schemas.microsoft.com/office/drawing/2014/main" id="{841D3CA1-9FB5-45ED-999A-B55C8621CA80}"/>
                </a:ext>
              </a:extLst>
            </p:cNvPr>
            <p:cNvSpPr/>
            <p:nvPr/>
          </p:nvSpPr>
          <p:spPr>
            <a:xfrm flipH="1">
              <a:off x="850164" y="4086876"/>
              <a:ext cx="156682" cy="333375"/>
            </a:xfrm>
            <a:custGeom>
              <a:avLst/>
              <a:gdLst>
                <a:gd name="connsiteX0" fmla="*/ 38100 w 161925"/>
                <a:gd name="connsiteY0" fmla="*/ 0 h 333375"/>
                <a:gd name="connsiteX1" fmla="*/ 0 w 161925"/>
                <a:gd name="connsiteY1" fmla="*/ 0 h 333375"/>
                <a:gd name="connsiteX2" fmla="*/ 0 w 161925"/>
                <a:gd name="connsiteY2" fmla="*/ 190500 h 333375"/>
                <a:gd name="connsiteX3" fmla="*/ 5715 w 161925"/>
                <a:gd name="connsiteY3" fmla="*/ 203835 h 333375"/>
                <a:gd name="connsiteX4" fmla="*/ 140018 w 161925"/>
                <a:gd name="connsiteY4" fmla="*/ 338138 h 333375"/>
                <a:gd name="connsiteX5" fmla="*/ 166688 w 161925"/>
                <a:gd name="connsiteY5" fmla="*/ 311468 h 333375"/>
                <a:gd name="connsiteX6" fmla="*/ 38100 w 161925"/>
                <a:gd name="connsiteY6" fmla="*/ 182880 h 333375"/>
                <a:gd name="connsiteX7" fmla="*/ 38100 w 161925"/>
                <a:gd name="connsiteY7" fmla="*/ 0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1925" h="333375">
                  <a:moveTo>
                    <a:pt x="38100" y="0"/>
                  </a:moveTo>
                  <a:lnTo>
                    <a:pt x="0" y="0"/>
                  </a:lnTo>
                  <a:lnTo>
                    <a:pt x="0" y="190500"/>
                  </a:lnTo>
                  <a:cubicBezTo>
                    <a:pt x="0" y="196215"/>
                    <a:pt x="1905" y="200977"/>
                    <a:pt x="5715" y="203835"/>
                  </a:cubicBezTo>
                  <a:lnTo>
                    <a:pt x="140018" y="338138"/>
                  </a:lnTo>
                  <a:lnTo>
                    <a:pt x="166688" y="311468"/>
                  </a:lnTo>
                  <a:lnTo>
                    <a:pt x="38100" y="182880"/>
                  </a:lnTo>
                  <a:lnTo>
                    <a:pt x="38100" y="0"/>
                  </a:lnTo>
                  <a:close/>
                </a:path>
              </a:pathLst>
            </a:custGeom>
            <a:solidFill>
              <a:srgbClr val="000000"/>
            </a:solidFill>
            <a:ln w="95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pSp>
      <p:pic>
        <p:nvPicPr>
          <p:cNvPr id="52" name="Picture 10" descr="Icon of Open book">
            <a:extLst>
              <a:ext uri="{FF2B5EF4-FFF2-40B4-BE49-F238E27FC236}">
                <a16:creationId xmlns:a16="http://schemas.microsoft.com/office/drawing/2014/main" id="{B661BFF5-B356-477C-9C96-D8B6E8C09F4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486561" y="2741508"/>
            <a:ext cx="668510" cy="668510"/>
          </a:xfrm>
          <a:prstGeom prst="rect">
            <a:avLst/>
          </a:prstGeom>
        </p:spPr>
      </p:pic>
      <p:sp>
        <p:nvSpPr>
          <p:cNvPr id="25" name="Content Placeholder 11">
            <a:extLst>
              <a:ext uri="{FF2B5EF4-FFF2-40B4-BE49-F238E27FC236}">
                <a16:creationId xmlns:a16="http://schemas.microsoft.com/office/drawing/2014/main" id="{0A9CC602-5A1D-4182-A5E5-59902F9948D9}"/>
              </a:ext>
            </a:extLst>
          </p:cNvPr>
          <p:cNvSpPr/>
          <p:nvPr/>
        </p:nvSpPr>
        <p:spPr>
          <a:xfrm>
            <a:off x="568077" y="5083951"/>
            <a:ext cx="7204323" cy="424732"/>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Ensures due diligence and sound IT Planning</a:t>
            </a:r>
          </a:p>
        </p:txBody>
      </p:sp>
      <p:sp>
        <p:nvSpPr>
          <p:cNvPr id="26" name="Content Placeholder 12">
            <a:extLst>
              <a:ext uri="{FF2B5EF4-FFF2-40B4-BE49-F238E27FC236}">
                <a16:creationId xmlns:a16="http://schemas.microsoft.com/office/drawing/2014/main" id="{931C276D-8F18-4692-A6F2-F8F4AEA9F05A}"/>
              </a:ext>
            </a:extLst>
          </p:cNvPr>
          <p:cNvSpPr/>
          <p:nvPr/>
        </p:nvSpPr>
        <p:spPr>
          <a:xfrm>
            <a:off x="533400" y="4211290"/>
            <a:ext cx="5867400" cy="757130"/>
          </a:xfrm>
          <a:prstGeom prst="rect">
            <a:avLst/>
          </a:prstGeom>
        </p:spPr>
        <p:txBody>
          <a:bodyPr wrap="square">
            <a:spAutoFit/>
          </a:bodyPr>
          <a:lstStyle/>
          <a:p>
            <a:pPr>
              <a:lnSpc>
                <a:spcPct val="90000"/>
              </a:lnSpc>
            </a:pPr>
            <a:r>
              <a:rPr lang="en-US" sz="2400" dirty="0">
                <a:latin typeface="Cambria" panose="02040503050406030204" pitchFamily="18" charset="0"/>
                <a:ea typeface="Cambria" panose="02040503050406030204" pitchFamily="18" charset="0"/>
              </a:rPr>
              <a:t>We’ve developed a team of IT SMEs to act as your consultants for IT planning</a:t>
            </a:r>
          </a:p>
        </p:txBody>
      </p:sp>
      <p:sp>
        <p:nvSpPr>
          <p:cNvPr id="3" name="Slide Number Placeholder 14"/>
          <p:cNvSpPr>
            <a:spLocks noGrp="1"/>
          </p:cNvSpPr>
          <p:nvPr>
            <p:ph type="sldNum" sz="quarter" idx="12"/>
          </p:nvPr>
        </p:nvSpPr>
        <p:spPr/>
        <p:txBody>
          <a:bodyPr/>
          <a:lstStyle/>
          <a:p>
            <a:fld id="{C5971247-108F-4781-8913-319514F6F075}" type="slidenum">
              <a:rPr lang="en-US" smtClean="0"/>
              <a:t>5</a:t>
            </a:fld>
            <a:endParaRPr lang="en-US" dirty="0"/>
          </a:p>
        </p:txBody>
      </p:sp>
      <p:cxnSp>
        <p:nvCxnSpPr>
          <p:cNvPr id="62" name="Straight Connector 15" title=".">
            <a:extLst>
              <a:ext uri="{FF2B5EF4-FFF2-40B4-BE49-F238E27FC236}">
                <a16:creationId xmlns:a16="http://schemas.microsoft.com/office/drawing/2014/main" id="{D38198BD-6160-42D8-92D5-2E27FBE983B7}"/>
              </a:ext>
              <a:ext uri="{C183D7F6-B498-43B3-948B-1728B52AA6E4}">
                <adec:decorative xmlns:adec="http://schemas.microsoft.com/office/drawing/2017/decorative" val="1"/>
              </a:ext>
            </a:extLst>
          </p:cNvPr>
          <p:cNvCxnSpPr/>
          <p:nvPr/>
        </p:nvCxnSpPr>
        <p:spPr>
          <a:xfrm>
            <a:off x="562488" y="3121765"/>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16" title=".">
            <a:extLst>
              <a:ext uri="{FF2B5EF4-FFF2-40B4-BE49-F238E27FC236}">
                <a16:creationId xmlns:a16="http://schemas.microsoft.com/office/drawing/2014/main" id="{BE39D2CD-A50F-4E78-BFE0-EA900FA59749}"/>
              </a:ext>
              <a:ext uri="{C183D7F6-B498-43B3-948B-1728B52AA6E4}">
                <adec:decorative xmlns:adec="http://schemas.microsoft.com/office/drawing/2017/decorative" val="1"/>
              </a:ext>
            </a:extLst>
          </p:cNvPr>
          <p:cNvCxnSpPr/>
          <p:nvPr/>
        </p:nvCxnSpPr>
        <p:spPr>
          <a:xfrm>
            <a:off x="562488" y="4071898"/>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17" title=".">
            <a:extLst>
              <a:ext uri="{FF2B5EF4-FFF2-40B4-BE49-F238E27FC236}">
                <a16:creationId xmlns:a16="http://schemas.microsoft.com/office/drawing/2014/main" id="{B07CCAAF-BB6B-4167-9153-E320F5DF9286}"/>
              </a:ext>
              <a:ext uri="{C183D7F6-B498-43B3-948B-1728B52AA6E4}">
                <adec:decorative xmlns:adec="http://schemas.microsoft.com/office/drawing/2017/decorative" val="1"/>
              </a:ext>
            </a:extLst>
          </p:cNvPr>
          <p:cNvCxnSpPr/>
          <p:nvPr/>
        </p:nvCxnSpPr>
        <p:spPr>
          <a:xfrm>
            <a:off x="562488" y="5048250"/>
            <a:ext cx="487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Content Placeholder 13" descr="Governance through Enablement">
            <a:extLst>
              <a:ext uri="{FF2B5EF4-FFF2-40B4-BE49-F238E27FC236}">
                <a16:creationId xmlns:a16="http://schemas.microsoft.com/office/drawing/2014/main" id="{0FC4CE37-E3DC-4594-B296-21D738875C13}"/>
              </a:ext>
            </a:extLst>
          </p:cNvPr>
          <p:cNvSpPr/>
          <p:nvPr/>
        </p:nvSpPr>
        <p:spPr>
          <a:xfrm rot="5400000">
            <a:off x="4147817" y="2146964"/>
            <a:ext cx="570308" cy="8058807"/>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dirty="0">
                <a:solidFill>
                  <a:schemeClr val="tx1"/>
                </a:solidFill>
                <a:latin typeface="Cambria" panose="02040503050406030204" pitchFamily="18" charset="0"/>
                <a:ea typeface="Cambria" panose="02040503050406030204" pitchFamily="18" charset="0"/>
              </a:rPr>
              <a:t>Governance through Enablement</a:t>
            </a:r>
          </a:p>
        </p:txBody>
      </p:sp>
      <p:sp>
        <p:nvSpPr>
          <p:cNvPr id="31" name="Content Placeholder 3">
            <a:extLst>
              <a:ext uri="{FF2B5EF4-FFF2-40B4-BE49-F238E27FC236}">
                <a16:creationId xmlns:a16="http://schemas.microsoft.com/office/drawing/2014/main" id="{788B50B6-0A0D-4347-B60D-FC31EBF1FB2E}"/>
              </a:ext>
            </a:extLst>
          </p:cNvPr>
          <p:cNvSpPr txBox="1"/>
          <p:nvPr/>
        </p:nvSpPr>
        <p:spPr>
          <a:xfrm>
            <a:off x="2096013" y="1458900"/>
            <a:ext cx="4951971" cy="584775"/>
          </a:xfrm>
          <a:prstGeom prst="rect">
            <a:avLst/>
          </a:prstGeom>
          <a:noFill/>
        </p:spPr>
        <p:txBody>
          <a:bodyPr wrap="square" rtlCol="0">
            <a:spAutoFit/>
          </a:bodyPr>
          <a:lstStyle/>
          <a:p>
            <a:r>
              <a:rPr lang="en-US" sz="3200" b="1" dirty="0">
                <a:latin typeface="Cambria" panose="02040503050406030204" pitchFamily="18" charset="0"/>
                <a:ea typeface="Cambria" panose="02040503050406030204" pitchFamily="18" charset="0"/>
              </a:rPr>
              <a:t>Planning Your Project</a:t>
            </a:r>
          </a:p>
        </p:txBody>
      </p:sp>
    </p:spTree>
    <p:extLst>
      <p:ext uri="{BB962C8B-B14F-4D97-AF65-F5344CB8AC3E}">
        <p14:creationId xmlns:p14="http://schemas.microsoft.com/office/powerpoint/2010/main" val="3896785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Team Responsibility</a:t>
            </a:r>
            <a:endParaRPr lang="en-US" dirty="0"/>
          </a:p>
        </p:txBody>
      </p:sp>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9" name="Content Placeholder 3">
            <a:extLst>
              <a:ext uri="{FF2B5EF4-FFF2-40B4-BE49-F238E27FC236}">
                <a16:creationId xmlns:a16="http://schemas.microsoft.com/office/drawing/2014/main" id="{788B50B6-0A0D-4347-B60D-FC31EBF1FB2E}"/>
              </a:ext>
            </a:extLst>
          </p:cNvPr>
          <p:cNvSpPr txBox="1"/>
          <p:nvPr/>
        </p:nvSpPr>
        <p:spPr>
          <a:xfrm>
            <a:off x="2096013" y="1458900"/>
            <a:ext cx="4951971" cy="584775"/>
          </a:xfrm>
          <a:prstGeom prst="rect">
            <a:avLst/>
          </a:prstGeom>
          <a:noFill/>
        </p:spPr>
        <p:txBody>
          <a:bodyPr wrap="square" rtlCol="0">
            <a:spAutoFit/>
          </a:bodyPr>
          <a:lstStyle/>
          <a:p>
            <a:r>
              <a:rPr lang="en-US" sz="3200" b="1" dirty="0">
                <a:latin typeface="Cambria" panose="02040503050406030204" pitchFamily="18" charset="0"/>
                <a:ea typeface="Cambria" panose="02040503050406030204" pitchFamily="18" charset="0"/>
              </a:rPr>
              <a:t>Methodology Based</a:t>
            </a:r>
          </a:p>
        </p:txBody>
      </p:sp>
      <p:sp>
        <p:nvSpPr>
          <p:cNvPr id="4" name="Slide Number Placeholder 5"/>
          <p:cNvSpPr>
            <a:spLocks noGrp="1"/>
          </p:cNvSpPr>
          <p:nvPr>
            <p:ph type="sldNum" sz="quarter" idx="12"/>
          </p:nvPr>
        </p:nvSpPr>
        <p:spPr/>
        <p:txBody>
          <a:bodyPr/>
          <a:lstStyle/>
          <a:p>
            <a:fld id="{C5971247-108F-4781-8913-319514F6F075}" type="slidenum">
              <a:rPr lang="en-US" smtClean="0"/>
              <a:t>6</a:t>
            </a:fld>
            <a:endParaRPr lang="en-US" dirty="0"/>
          </a:p>
        </p:txBody>
      </p:sp>
      <p:sp>
        <p:nvSpPr>
          <p:cNvPr id="7" name="Content Placeholder 4">
            <a:extLst>
              <a:ext uri="{FF2B5EF4-FFF2-40B4-BE49-F238E27FC236}">
                <a16:creationId xmlns:a16="http://schemas.microsoft.com/office/drawing/2014/main" id="{C020D8C5-E2AD-47B9-B752-60890FC107FB}"/>
              </a:ext>
            </a:extLst>
          </p:cNvPr>
          <p:cNvSpPr txBox="1"/>
          <p:nvPr/>
        </p:nvSpPr>
        <p:spPr>
          <a:xfrm>
            <a:off x="415183" y="2564435"/>
            <a:ext cx="8313629" cy="3785652"/>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There are an almost overwhelming number of governance laws and guidelines with which project teams must comply. Some areas in CMS have dedicated groups to ensure compliance with their particular scope, such as:</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Security</a:t>
            </a:r>
          </a:p>
          <a:p>
            <a:pPr marL="914400" lvl="1" indent="-280988">
              <a:buFont typeface="Arial" panose="020B0604020202020204" pitchFamily="34" charset="0"/>
              <a:buChar char="•"/>
            </a:pPr>
            <a:r>
              <a:rPr lang="en-US" sz="2400" dirty="0">
                <a:latin typeface="Cambria" panose="02040503050406030204" pitchFamily="18" charset="0"/>
                <a:ea typeface="Cambria" panose="02040503050406030204" pitchFamily="18" charset="0"/>
              </a:rPr>
              <a:t>Accessibility</a:t>
            </a:r>
          </a:p>
          <a:p>
            <a:pPr marL="800100" lvl="1" indent="-342900">
              <a:buFont typeface="Arial" panose="020B0604020202020204" pitchFamily="34" charset="0"/>
              <a:buChar char="•"/>
            </a:pPr>
            <a:endParaRPr lang="en-US" sz="12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Ø"/>
            </a:pPr>
            <a:r>
              <a:rPr lang="en-US" sz="2400" dirty="0">
                <a:latin typeface="Cambria" panose="02040503050406030204" pitchFamily="18" charset="0"/>
                <a:ea typeface="Cambria" panose="02040503050406030204" pitchFamily="18" charset="0"/>
              </a:rPr>
              <a:t>For other areas, project teams should follow processes in their specific methodology to fulfill the IT governance requirements </a:t>
            </a:r>
          </a:p>
          <a:p>
            <a:pPr marL="342900" indent="-342900">
              <a:buFont typeface="Arial" panose="020B0604020202020204" pitchFamily="34" charset="0"/>
              <a:buChar char="•"/>
            </a:pPr>
            <a:endParaRPr lang="en-US"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51635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8" name="Content Placeholder 4">
            <a:extLst>
              <a:ext uri="{FF2B5EF4-FFF2-40B4-BE49-F238E27FC236}">
                <a16:creationId xmlns:a16="http://schemas.microsoft.com/office/drawing/2014/main" id="{C020D8C5-E2AD-47B9-B752-60890FC107FB}"/>
              </a:ext>
            </a:extLst>
          </p:cNvPr>
          <p:cNvSpPr txBox="1"/>
          <p:nvPr/>
        </p:nvSpPr>
        <p:spPr>
          <a:xfrm>
            <a:off x="376484" y="2133600"/>
            <a:ext cx="8313629" cy="4524315"/>
          </a:xfrm>
          <a:prstGeom prst="rect">
            <a:avLst/>
          </a:prstGeom>
          <a:noFill/>
        </p:spPr>
        <p:txBody>
          <a:bodyPr wrap="square" rtlCol="0">
            <a:spAutoFit/>
          </a:bodyPr>
          <a:lstStyle/>
          <a:p>
            <a:pPr marL="342900" indent="-342900">
              <a:buFont typeface="Wingdings" panose="05000000000000000000" pitchFamily="2" charset="2"/>
              <a:buChar char="Ø"/>
            </a:pPr>
            <a:r>
              <a:rPr lang="en-US" sz="2200" dirty="0">
                <a:latin typeface="Cambria" panose="02040503050406030204" pitchFamily="18" charset="0"/>
                <a:ea typeface="Cambria" panose="02040503050406030204" pitchFamily="18" charset="0"/>
              </a:rPr>
              <a:t>Artifacts and documentation to support the design and development of the system must be available for Audit purposes, preferably on CMS infrastructure, so Project Teams must maintain and track it</a:t>
            </a:r>
          </a:p>
          <a:p>
            <a:pPr marL="342900" indent="-342900">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Ø"/>
            </a:pPr>
            <a:r>
              <a:rPr lang="en-US" sz="2200" dirty="0">
                <a:latin typeface="Cambria" panose="02040503050406030204" pitchFamily="18" charset="0"/>
                <a:ea typeface="Cambria" panose="02040503050406030204" pitchFamily="18" charset="0"/>
              </a:rPr>
              <a:t>Interfacing with other systems, either within or outside of CMS, will require documentation acceptable to both parties  </a:t>
            </a:r>
          </a:p>
          <a:p>
            <a:pPr marL="342900" indent="-342900">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Ø"/>
            </a:pPr>
            <a:r>
              <a:rPr lang="en-US" sz="2200" dirty="0">
                <a:latin typeface="Cambria" panose="02040503050406030204" pitchFamily="18" charset="0"/>
                <a:ea typeface="Cambria" panose="02040503050406030204" pitchFamily="18" charset="0"/>
              </a:rPr>
              <a:t>A comprehensive set of templates which were developed for CMS’ previous governance framework are perfectly acceptable to use for the TLC</a:t>
            </a:r>
          </a:p>
          <a:p>
            <a:pPr marL="914400" lvl="1" indent="-280988">
              <a:buFont typeface="Arial" panose="020B0604020202020204" pitchFamily="34" charset="0"/>
              <a:buChar char="•"/>
            </a:pPr>
            <a:r>
              <a:rPr lang="en-US" sz="2200" dirty="0">
                <a:latin typeface="Cambria" panose="02040503050406030204" pitchFamily="18" charset="0"/>
                <a:ea typeface="Cambria" panose="02040503050406030204" pitchFamily="18" charset="0"/>
              </a:rPr>
              <a:t>Those optional templates are available on the TLC website, CMS.gov/TLC</a:t>
            </a:r>
          </a:p>
          <a:p>
            <a:pPr marL="633412" lvl="1"/>
            <a:r>
              <a:rPr lang="en-US" sz="1200" dirty="0">
                <a:latin typeface="Cambria" panose="02040503050406030204" pitchFamily="18" charset="0"/>
                <a:ea typeface="Cambria" panose="02040503050406030204" pitchFamily="18" charset="0"/>
              </a:rPr>
              <a:t> </a:t>
            </a:r>
          </a:p>
          <a:p>
            <a:pPr marL="342900" indent="-342900">
              <a:buFont typeface="Wingdings" panose="05000000000000000000" pitchFamily="2" charset="2"/>
              <a:buChar char="Ø"/>
            </a:pPr>
            <a:endParaRPr lang="en-US" sz="1200" dirty="0">
              <a:latin typeface="Cambria" panose="02040503050406030204" pitchFamily="18" charset="0"/>
              <a:ea typeface="Cambria" panose="02040503050406030204" pitchFamily="18" charset="0"/>
            </a:endParaRPr>
          </a:p>
        </p:txBody>
      </p:sp>
      <p:sp>
        <p:nvSpPr>
          <p:cNvPr id="4" name="Slide Number Placeholder 5"/>
          <p:cNvSpPr>
            <a:spLocks noGrp="1"/>
          </p:cNvSpPr>
          <p:nvPr>
            <p:ph type="sldNum" sz="quarter" idx="12"/>
          </p:nvPr>
        </p:nvSpPr>
        <p:spPr/>
        <p:txBody>
          <a:bodyPr/>
          <a:lstStyle/>
          <a:p>
            <a:fld id="{C5971247-108F-4781-8913-319514F6F075}" type="slidenum">
              <a:rPr lang="en-US" smtClean="0"/>
              <a:t>7</a:t>
            </a:fld>
            <a:endParaRPr lang="en-US" dirty="0"/>
          </a:p>
        </p:txBody>
      </p:sp>
      <p:sp>
        <p:nvSpPr>
          <p:cNvPr id="6" name="Title 5"/>
          <p:cNvSpPr>
            <a:spLocks noGrp="1"/>
          </p:cNvSpPr>
          <p:nvPr>
            <p:ph type="title"/>
          </p:nvPr>
        </p:nvSpPr>
        <p:spPr/>
        <p:txBody>
          <a:bodyPr/>
          <a:lstStyle/>
          <a:p>
            <a:pPr algn="ctr"/>
            <a:r>
              <a:rPr lang="en-US" dirty="0"/>
              <a:t>Potential for Audit</a:t>
            </a:r>
          </a:p>
        </p:txBody>
      </p:sp>
      <p:sp>
        <p:nvSpPr>
          <p:cNvPr id="11" name="Content Placeholder 3">
            <a:extLst>
              <a:ext uri="{FF2B5EF4-FFF2-40B4-BE49-F238E27FC236}">
                <a16:creationId xmlns:a16="http://schemas.microsoft.com/office/drawing/2014/main" id="{788B50B6-0A0D-4347-B60D-FC31EBF1FB2E}"/>
              </a:ext>
            </a:extLst>
          </p:cNvPr>
          <p:cNvSpPr txBox="1"/>
          <p:nvPr/>
        </p:nvSpPr>
        <p:spPr>
          <a:xfrm>
            <a:off x="2096013" y="1458900"/>
            <a:ext cx="4951971" cy="584775"/>
          </a:xfrm>
          <a:prstGeom prst="rect">
            <a:avLst/>
          </a:prstGeom>
          <a:noFill/>
        </p:spPr>
        <p:txBody>
          <a:bodyPr wrap="square" rtlCol="0">
            <a:spAutoFit/>
          </a:bodyPr>
          <a:lstStyle/>
          <a:p>
            <a:r>
              <a:rPr lang="en-US" sz="3200" b="1" dirty="0">
                <a:latin typeface="Cambria" panose="02040503050406030204" pitchFamily="18" charset="0"/>
                <a:ea typeface="Cambria" panose="02040503050406030204" pitchFamily="18" charset="0"/>
              </a:rPr>
              <a:t>Many paths to success</a:t>
            </a:r>
          </a:p>
        </p:txBody>
      </p:sp>
    </p:spTree>
    <p:extLst>
      <p:ext uri="{BB962C8B-B14F-4D97-AF65-F5344CB8AC3E}">
        <p14:creationId xmlns:p14="http://schemas.microsoft.com/office/powerpoint/2010/main" val="2766137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a typeface="Cambria" panose="02040503050406030204" pitchFamily="18" charset="0"/>
              </a:rPr>
              <a:t>Proactive Governance</a:t>
            </a:r>
            <a:endParaRPr lang="en-US" dirty="0"/>
          </a:p>
        </p:txBody>
      </p:sp>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8" name="Content Placeholder 4">
            <a:extLst>
              <a:ext uri="{FF2B5EF4-FFF2-40B4-BE49-F238E27FC236}">
                <a16:creationId xmlns:a16="http://schemas.microsoft.com/office/drawing/2014/main" id="{C020D8C5-E2AD-47B9-B752-60890FC107FB}"/>
              </a:ext>
            </a:extLst>
          </p:cNvPr>
          <p:cNvSpPr txBox="1"/>
          <p:nvPr/>
        </p:nvSpPr>
        <p:spPr>
          <a:xfrm>
            <a:off x="483636" y="2400319"/>
            <a:ext cx="8176727" cy="3785652"/>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latin typeface="Cambria" panose="02040503050406030204" pitchFamily="18" charset="0"/>
                <a:ea typeface="Cambria" panose="02040503050406030204" pitchFamily="18" charset="0"/>
              </a:rPr>
              <a:t>We cannot do this without business and </a:t>
            </a:r>
          </a:p>
          <a:p>
            <a:pPr lvl="1"/>
            <a:r>
              <a:rPr lang="en-US" sz="2400" dirty="0">
                <a:latin typeface="Cambria" panose="02040503050406030204" pitchFamily="18" charset="0"/>
                <a:ea typeface="Cambria" panose="02040503050406030204" pitchFamily="18" charset="0"/>
              </a:rPr>
              <a:t>system owner cooperation</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Eliminating formal periodic reviews does not remove the need for the supporting work to be done</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Every Systems Development Life Cycle (SDLC) has its own process of planning and documenting systems development</a:t>
            </a:r>
          </a:p>
          <a:p>
            <a:pPr marL="800100" lvl="1"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Project Managers are now responsible for adherence to the standards of their chosen Project Management Methodology and SDLC that support governance goals</a:t>
            </a:r>
          </a:p>
        </p:txBody>
      </p:sp>
      <p:sp>
        <p:nvSpPr>
          <p:cNvPr id="4" name="Slide Number Placeholder 5"/>
          <p:cNvSpPr>
            <a:spLocks noGrp="1"/>
          </p:cNvSpPr>
          <p:nvPr>
            <p:ph type="sldNum" sz="quarter" idx="12"/>
          </p:nvPr>
        </p:nvSpPr>
        <p:spPr/>
        <p:txBody>
          <a:bodyPr/>
          <a:lstStyle/>
          <a:p>
            <a:fld id="{C5971247-108F-4781-8913-319514F6F075}" type="slidenum">
              <a:rPr lang="en-US" smtClean="0"/>
              <a:t>8</a:t>
            </a:fld>
            <a:endParaRPr lang="en-US" dirty="0"/>
          </a:p>
        </p:txBody>
      </p:sp>
      <p:sp>
        <p:nvSpPr>
          <p:cNvPr id="7" name="Content Placeholder 3">
            <a:extLst>
              <a:ext uri="{FF2B5EF4-FFF2-40B4-BE49-F238E27FC236}">
                <a16:creationId xmlns:a16="http://schemas.microsoft.com/office/drawing/2014/main" id="{788B50B6-0A0D-4347-B60D-FC31EBF1FB2E}"/>
              </a:ext>
            </a:extLst>
          </p:cNvPr>
          <p:cNvSpPr txBox="1"/>
          <p:nvPr/>
        </p:nvSpPr>
        <p:spPr>
          <a:xfrm>
            <a:off x="762001" y="1458900"/>
            <a:ext cx="6285984" cy="584775"/>
          </a:xfrm>
          <a:prstGeom prst="rect">
            <a:avLst/>
          </a:prstGeom>
          <a:noFill/>
        </p:spPr>
        <p:txBody>
          <a:bodyPr wrap="square" rtlCol="0">
            <a:spAutoFit/>
          </a:bodyPr>
          <a:lstStyle/>
          <a:p>
            <a:r>
              <a:rPr lang="en-US" sz="3200" b="1" dirty="0">
                <a:latin typeface="Cambria" panose="02040503050406030204" pitchFamily="18" charset="0"/>
                <a:ea typeface="Cambria" panose="02040503050406030204" pitchFamily="18" charset="0"/>
              </a:rPr>
              <a:t>Proactive governance is the key!</a:t>
            </a:r>
          </a:p>
        </p:txBody>
      </p:sp>
    </p:spTree>
    <p:extLst>
      <p:ext uri="{BB962C8B-B14F-4D97-AF65-F5344CB8AC3E}">
        <p14:creationId xmlns:p14="http://schemas.microsoft.com/office/powerpoint/2010/main" val="2582275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TLC Overview – Section II</a:t>
            </a:r>
          </a:p>
        </p:txBody>
      </p:sp>
      <p:pic>
        <p:nvPicPr>
          <p:cNvPr id="5" name="Picture 2" descr="Design Element for T L C - Graphic Design Image for the Target Life Cycle Proc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5229" y="1218293"/>
            <a:ext cx="2208771" cy="1378064"/>
          </a:xfrm>
          <a:prstGeom prst="rect">
            <a:avLst/>
          </a:prstGeom>
        </p:spPr>
      </p:pic>
      <p:sp>
        <p:nvSpPr>
          <p:cNvPr id="3" name="Content Placeholder 3" descr="Section I – TLC Introduction"/>
          <p:cNvSpPr>
            <a:spLocks noGrp="1"/>
          </p:cNvSpPr>
          <p:nvPr>
            <p:ph idx="1"/>
          </p:nvPr>
        </p:nvSpPr>
        <p:spPr>
          <a:xfrm>
            <a:off x="2514600" y="2835275"/>
            <a:ext cx="4114800" cy="1828800"/>
          </a:xfrm>
        </p:spPr>
        <p:txBody>
          <a:bodyPr>
            <a:normAutofit/>
          </a:bodyPr>
          <a:lstStyle/>
          <a:p>
            <a:pPr marL="0" indent="0" algn="ctr">
              <a:buNone/>
            </a:pPr>
            <a:r>
              <a:rPr lang="en-US" sz="3600" b="1"/>
              <a:t>Section </a:t>
            </a:r>
            <a:r>
              <a:rPr lang="en-US" sz="3600" b="1" dirty="0"/>
              <a:t>II</a:t>
            </a:r>
          </a:p>
          <a:p>
            <a:pPr marL="0" indent="0" algn="ctr">
              <a:buNone/>
            </a:pPr>
            <a:endParaRPr lang="en-US" sz="1800" b="1" dirty="0"/>
          </a:p>
          <a:p>
            <a:pPr marL="0" indent="0" algn="ctr">
              <a:buNone/>
            </a:pPr>
            <a:r>
              <a:rPr lang="en-US" sz="3600" b="1" dirty="0"/>
              <a:t>Who is the TLC?</a:t>
            </a:r>
          </a:p>
        </p:txBody>
      </p:sp>
      <p:sp>
        <p:nvSpPr>
          <p:cNvPr id="4" name="Slide Number Placeholder 4"/>
          <p:cNvSpPr>
            <a:spLocks noGrp="1"/>
          </p:cNvSpPr>
          <p:nvPr>
            <p:ph type="sldNum" sz="quarter" idx="12"/>
          </p:nvPr>
        </p:nvSpPr>
        <p:spPr/>
        <p:txBody>
          <a:bodyPr/>
          <a:lstStyle/>
          <a:p>
            <a:fld id="{C5971247-108F-4781-8913-319514F6F075}" type="slidenum">
              <a:rPr lang="en-US" smtClean="0"/>
              <a:t>9</a:t>
            </a:fld>
            <a:endParaRPr lang="en-US" dirty="0"/>
          </a:p>
        </p:txBody>
      </p:sp>
    </p:spTree>
    <p:extLst>
      <p:ext uri="{BB962C8B-B14F-4D97-AF65-F5344CB8AC3E}">
        <p14:creationId xmlns:p14="http://schemas.microsoft.com/office/powerpoint/2010/main" val="22470365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4925&quot;&gt;&lt;object type=&quot;3&quot; unique_id=&quot;16002&quot;&gt;&lt;property id=&quot;20148&quot; value=&quot;5&quot;/&gt;&lt;property id=&quot;20300&quot; value=&quot;Slide 1 - &amp;quot;CIO Information Technology  Policy Review&amp;quot;&quot;/&gt;&lt;property id=&quot;20307&quot; value=&quot;257&quot;/&gt;&lt;/object&gt;&lt;object type=&quot;3&quot; unique_id=&quot;21414&quot;&gt;&lt;property id=&quot;20148&quot; value=&quot;5&quot;/&gt;&lt;property id=&quot;20300&quot; value=&quot;Slide 6 - &amp;quot;Recommendations (Long-Term)&amp;quot;&quot;/&gt;&lt;property id=&quot;20307&quot; value=&quot;362&quot;/&gt;&lt;/object&gt;&lt;object type=&quot;3&quot; unique_id=&quot;27182&quot;&gt;&lt;property id=&quot;20148&quot; value=&quot;5&quot;/&gt;&lt;property id=&quot;20300&quot; value=&quot;Slide 2 - &amp;quot;Introduction&amp;amp;#x09;&amp;amp;#x09;&amp;quot;&quot;/&gt;&lt;property id=&quot;20307&quot; value=&quot;389&quot;/&gt;&lt;/object&gt;&lt;object type=&quot;3&quot; unique_id=&quot;27741&quot;&gt;&lt;property id=&quot;20148&quot; value=&quot;5&quot;/&gt;&lt;property id=&quot;20300&quot; value=&quot;Slide 9 - &amp;quot;References&amp;quot;&quot;/&gt;&lt;property id=&quot;20307&quot; value=&quot;393&quot;/&gt;&lt;/object&gt;&lt;object type=&quot;3&quot; unique_id=&quot;50896&quot;&gt;&lt;property id=&quot;20148&quot; value=&quot;5&quot;/&gt;&lt;property id=&quot;20300&quot; value=&quot;Slide 3 - &amp;quot;Policies, Processes, TRA, and Directives&amp;quot;&quot;/&gt;&lt;property id=&quot;20307&quot; value=&quot;464&quot;/&gt;&lt;/object&gt;&lt;object type=&quot;3&quot; unique_id=&quot;50899&quot;&gt;&lt;property id=&quot;20148&quot; value=&quot;5&quot;/&gt;&lt;property id=&quot;20300&quot; value=&quot;Slide 4 - &amp;quot;Snapshot&amp;quot;&quot;/&gt;&lt;property id=&quot;20307&quot; value=&quot;465&quot;/&gt;&lt;/object&gt;&lt;object type=&quot;3&quot; unique_id=&quot;51015&quot;&gt;&lt;property id=&quot;20148&quot; value=&quot;5&quot;/&gt;&lt;property id=&quot;20300&quot; value=&quot;Slide 5 - &amp;quot;Gaps/Inconsistencies and Recommendations&amp;quot;&quot;/&gt;&lt;property id=&quot;20307&quot; value=&quot;468&quot;/&gt;&lt;/object&gt;&lt;object type=&quot;3&quot; unique_id=&quot;51018&quot;&gt;&lt;property id=&quot;20148&quot; value=&quot;5&quot;/&gt;&lt;property id=&quot;20300&quot; value=&quot;Slide 7 - &amp;quot;Resource Recommendations&amp;quot;&quot;/&gt;&lt;property id=&quot;20307&quot; value=&quot;470&quot;/&gt;&lt;/object&gt;&lt;object type=&quot;3&quot; unique_id=&quot;51155&quot;&gt;&lt;property id=&quot;20148&quot; value=&quot;5&quot;/&gt;&lt;property id=&quot;20300&quot; value=&quot;Slide 8 - &amp;quot;Back Matter&amp;quot;&quot;/&gt;&lt;property id=&quot;20307&quot; value=&quot;475&quot;/&gt;&lt;/object&gt;&lt;object type=&quot;3&quot; unique_id=&quot;51156&quot;&gt;&lt;property id=&quot;20148&quot; value=&quot;5&quot;/&gt;&lt;property id=&quot;20300&quot; value=&quot;Slide 10 - &amp;quot;Policies (22) - Ownership&amp;quot;&quot;/&gt;&lt;property id=&quot;20307&quot; value=&quot;471&quot;/&gt;&lt;/object&gt;&lt;object type=&quot;3&quot; unique_id=&quot;51157&quot;&gt;&lt;property id=&quot;20148&quot; value=&quot;5&quot;/&gt;&lt;property id=&quot;20300&quot; value=&quot;Slide 11 - &amp;quot;CIO Directives (16) – Ownership&amp;quot;&quot;/&gt;&lt;property id=&quot;20307&quot; value=&quot;472&quot;/&gt;&lt;/object&gt;&lt;object type=&quot;3&quot; unique_id=&quot;51158&quot;&gt;&lt;property id=&quot;20148&quot; value=&quot;5&quot;/&gt;&lt;property id=&quot;20300&quot; value=&quot;Slide 12 - &amp;quot;Procedures (10) - Ownership&amp;quot;&quot;/&gt;&lt;property id=&quot;20307&quot; value=&quot;473&quot;/&gt;&lt;/object&gt;&lt;object type=&quot;3&quot; unique_id=&quot;51159&quot;&gt;&lt;property id=&quot;20148&quot; value=&quot;5&quot;/&gt;&lt;property id=&quot;20300&quot; value=&quot;Slide 13 - &amp;quot;TRA (38) – Ownership&amp;quot;&quot;/&gt;&lt;property id=&quot;20307&quot; value=&quot;474&quot;/&gt;&lt;/object&gt;&lt;/object&gt;&lt;object type=&quot;8&quot; unique_id=&quot;14929&quot;&gt;&lt;/object&gt;&lt;/object&gt;&lt;/database&gt;"/>
  <p:tag name="SECTOMILLISECCONVERTED" val="1"/>
</p:tagLst>
</file>

<file path=ppt/theme/theme1.xml><?xml version="1.0" encoding="utf-8"?>
<a:theme xmlns:a="http://schemas.openxmlformats.org/drawingml/2006/main" name="TRB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319176A8582484295D4C8F33EF0727F" ma:contentTypeVersion="1" ma:contentTypeDescription="Create a new document." ma:contentTypeScope="" ma:versionID="b708fddacf0dd660c45ac9cf4f168e54">
  <xsd:schema xmlns:xsd="http://www.w3.org/2001/XMLSchema" xmlns:xs="http://www.w3.org/2001/XMLSchema" xmlns:p="http://schemas.microsoft.com/office/2006/metadata/properties" xmlns:ns2="6eb43cd6-116b-430e-ac87-d38073d6c794" targetNamespace="http://schemas.microsoft.com/office/2006/metadata/properties" ma:root="true" ma:fieldsID="aeb03777259222b529c08321b26473c9" ns2:_="">
    <xsd:import namespace="6eb43cd6-116b-430e-ac87-d38073d6c79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b43cd6-116b-430e-ac87-d38073d6c79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6C3012-2AAB-4D3F-85F1-571A52CB3F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b43cd6-116b-430e-ac87-d38073d6c7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CAA7945-27A2-4B2F-8BD7-61146F75B43E}">
  <ds:schemaRefs>
    <ds:schemaRef ds:uri="http://schemas.microsoft.com/sharepoint/v3/contenttype/forms"/>
  </ds:schemaRefs>
</ds:datastoreItem>
</file>

<file path=customXml/itemProps3.xml><?xml version="1.0" encoding="utf-8"?>
<ds:datastoreItem xmlns:ds="http://schemas.openxmlformats.org/officeDocument/2006/customXml" ds:itemID="{853F6AB8-BD9B-408E-A5D0-2B711C5D6943}">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6eb43cd6-116b-430e-ac87-d38073d6c794"/>
    <ds:schemaRef ds:uri="http://schemas.microsoft.com/office/2006/documentManagement/typ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TRBTemplate</Template>
  <TotalTime>40106</TotalTime>
  <Words>1788</Words>
  <Application>Microsoft Office PowerPoint</Application>
  <PresentationFormat>On-screen Show (4:3)</PresentationFormat>
  <Paragraphs>311</Paragraphs>
  <Slides>29</Slides>
  <Notes>24</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9" baseType="lpstr">
      <vt:lpstr>ＭＳ Ｐゴシック</vt:lpstr>
      <vt:lpstr>Arial</vt:lpstr>
      <vt:lpstr>Calibri</vt:lpstr>
      <vt:lpstr>Cambria</vt:lpstr>
      <vt:lpstr>Century Gothic</vt:lpstr>
      <vt:lpstr>Courier New</vt:lpstr>
      <vt:lpstr>Times New Roman</vt:lpstr>
      <vt:lpstr>Wingdings</vt:lpstr>
      <vt:lpstr>TRBTemplate</vt:lpstr>
      <vt:lpstr>Worksheet</vt:lpstr>
      <vt:lpstr>CMS IT Governance Process: Intro to the Target Lifecycle</vt:lpstr>
      <vt:lpstr>Target Life Cycle Governance Process</vt:lpstr>
      <vt:lpstr>TLC Overview – Section I</vt:lpstr>
      <vt:lpstr>Governance Framework</vt:lpstr>
      <vt:lpstr>Target Life Cycle (TLC) </vt:lpstr>
      <vt:lpstr>Team Responsibility</vt:lpstr>
      <vt:lpstr>Potential for Audit</vt:lpstr>
      <vt:lpstr>Proactive Governance</vt:lpstr>
      <vt:lpstr>TLC Overview – Section II</vt:lpstr>
      <vt:lpstr>GRT Purpose &amp; Goals</vt:lpstr>
      <vt:lpstr>Governance Review Team (GRT)</vt:lpstr>
      <vt:lpstr>GRT Purpose &amp; Goals (cont’d.)</vt:lpstr>
      <vt:lpstr>Governance Review Board (GRB)</vt:lpstr>
      <vt:lpstr>GRB Membership</vt:lpstr>
      <vt:lpstr>Life Cycle ID (LCID)</vt:lpstr>
      <vt:lpstr>Project Team</vt:lpstr>
      <vt:lpstr>TLC Phases - Section III</vt:lpstr>
      <vt:lpstr>TLC Phase Summary</vt:lpstr>
      <vt:lpstr>Initiate Phase</vt:lpstr>
      <vt:lpstr>Initiate Phase (cont’d.)</vt:lpstr>
      <vt:lpstr>Initiate Phase Summary</vt:lpstr>
      <vt:lpstr> Develop Phase</vt:lpstr>
      <vt:lpstr>Develop Phase Summary</vt:lpstr>
      <vt:lpstr>Operate Phase</vt:lpstr>
      <vt:lpstr>Operate Phase Summary</vt:lpstr>
      <vt:lpstr>Retire Phase</vt:lpstr>
      <vt:lpstr>Retire Phase Summary</vt:lpstr>
      <vt:lpstr>Additional TLC Resources</vt:lpstr>
      <vt:lpstr>Questions</vt:lpstr>
    </vt:vector>
  </TitlesOfParts>
  <Company>CMS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Alex Smith</cp:lastModifiedBy>
  <cp:revision>1096</cp:revision>
  <cp:lastPrinted>2019-05-15T14:19:44Z</cp:lastPrinted>
  <dcterms:created xsi:type="dcterms:W3CDTF">2014-04-28T18:44:39Z</dcterms:created>
  <dcterms:modified xsi:type="dcterms:W3CDTF">2022-06-06T13:34:32Z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0x0101003319176A8582484295D4C8F33EF0727F</vt:lpwstr>
  </property>
  <property fmtid="{D5CDD505-2E9C-101B-9397-08002B2CF9AE}" pid="3" name="Status">
    <vt:lpwstr>Current (Published)</vt:lpwstr>
  </property>
  <property fmtid="{D5CDD505-2E9C-101B-9397-08002B2CF9AE}" pid="4" name="Document Type">
    <vt:lpwstr>Life Cycle Document or Template</vt:lpwstr>
  </property>
  <property fmtid="{D5CDD505-2E9C-101B-9397-08002B2CF9AE}" pid="5" name="_NewReviewCycle">
    <vt:lpwstr/>
  </property>
</Properties>
</file>