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3" r:id="rId5"/>
  </p:sldMasterIdLst>
  <p:notesMasterIdLst>
    <p:notesMasterId r:id="rId16"/>
  </p:notesMasterIdLst>
  <p:sldIdLst>
    <p:sldId id="257" r:id="rId6"/>
    <p:sldId id="303" r:id="rId7"/>
    <p:sldId id="304" r:id="rId8"/>
    <p:sldId id="309" r:id="rId9"/>
    <p:sldId id="305" r:id="rId10"/>
    <p:sldId id="307" r:id="rId11"/>
    <p:sldId id="308" r:id="rId12"/>
    <p:sldId id="311" r:id="rId13"/>
    <p:sldId id="306" r:id="rId14"/>
    <p:sldId id="29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lerie Hartz" initials="VH" lastIdx="3" clrIdx="0">
    <p:extLst>
      <p:ext uri="{19B8F6BF-5375-455C-9EA6-DF929625EA0E}">
        <p15:presenceInfo xmlns:p15="http://schemas.microsoft.com/office/powerpoint/2012/main" userId="Valerie Hartz" providerId="None"/>
      </p:ext>
    </p:extLst>
  </p:cmAuthor>
  <p:cmAuthor id="2" name="@@Bm14-xA4EeS075fg9nw1R8OaBqKF" initials="@" lastIdx="1" clrIdx="1">
    <p:extLst>
      <p:ext uri="{19B8F6BF-5375-455C-9EA6-DF929625EA0E}">
        <p15:presenceInfo xmlns:p15="http://schemas.microsoft.com/office/powerpoint/2012/main" userId="@@Bm14-xA4EeS075fg9nw1R8OaBqKF" providerId="None"/>
      </p:ext>
    </p:extLst>
  </p:cmAuthor>
  <p:cmAuthor id="3" name="Jaime Cadwell" initials="JC" lastIdx="3" clrIdx="2">
    <p:extLst>
      <p:ext uri="{19B8F6BF-5375-455C-9EA6-DF929625EA0E}">
        <p15:presenceInfo xmlns:p15="http://schemas.microsoft.com/office/powerpoint/2012/main" userId="Jaime Cadwel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B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405" autoAdjust="0"/>
    <p:restoredTop sz="92448" autoAdjust="0"/>
  </p:normalViewPr>
  <p:slideViewPr>
    <p:cSldViewPr snapToGrid="0">
      <p:cViewPr varScale="1">
        <p:scale>
          <a:sx n="102" d="100"/>
          <a:sy n="102" d="100"/>
        </p:scale>
        <p:origin x="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7128D8-038E-4ADB-964A-A52B27618C13}" type="datetimeFigureOut">
              <a:rPr lang="en-US" smtClean="0"/>
              <a:t>07/29/2021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D720D-5DF5-48CB-8663-69E5E3303D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641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D720D-5DF5-48CB-8663-69E5E3303D4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777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07/29/2021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289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07/29/2021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919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07/29/2021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449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5489576"/>
            <a:ext cx="12192000" cy="1368425"/>
          </a:xfrm>
          <a:prstGeom prst="rect">
            <a:avLst/>
          </a:prstGeom>
          <a:solidFill>
            <a:srgbClr val="0049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28255" y="441383"/>
            <a:ext cx="9144000" cy="745048"/>
          </a:xfrm>
        </p:spPr>
        <p:txBody>
          <a:bodyPr anchor="b"/>
          <a:lstStyle>
            <a:lvl1pPr algn="l">
              <a:defRPr sz="5000">
                <a:solidFill>
                  <a:srgbClr val="00498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928255" y="1313847"/>
            <a:ext cx="9144000" cy="3922296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6" name="Picture 5" descr="Centers for Medicare &amp; Medicaid Service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96501" y="5871337"/>
            <a:ext cx="1841500" cy="640843"/>
          </a:xfrm>
          <a:prstGeom prst="rect">
            <a:avLst/>
          </a:prstGeom>
        </p:spPr>
      </p:pic>
      <p:sp>
        <p:nvSpPr>
          <p:cNvPr id="13" name="Slide Number Placeholder 11">
            <a:extLst>
              <a:ext uri="{FF2B5EF4-FFF2-40B4-BE49-F238E27FC236}">
                <a16:creationId xmlns:a16="http://schemas.microsoft.com/office/drawing/2014/main" id="{08C1CF7C-DA1A-9048-96D3-65FAA26B0560}"/>
              </a:ext>
            </a:extLst>
          </p:cNvPr>
          <p:cNvSpPr txBox="1">
            <a:spLocks/>
          </p:cNvSpPr>
          <p:nvPr userDrawn="1"/>
        </p:nvSpPr>
        <p:spPr>
          <a:xfrm>
            <a:off x="11684000" y="8678334"/>
            <a:ext cx="3657600" cy="48683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685800" rtl="0" eaLnBrk="1" latinLnBrk="0" hangingPunct="1">
              <a:defRPr sz="135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93F48-28FC-5446-B693-64BAD680F382}" type="slidenum">
              <a:rPr lang="en-US" sz="1800" smtClean="0"/>
              <a:pPr/>
              <a:t>‹#›</a:t>
            </a:fld>
            <a:endParaRPr lang="en-US" sz="1800" dirty="0"/>
          </a:p>
        </p:txBody>
      </p:sp>
      <p:sp>
        <p:nvSpPr>
          <p:cNvPr id="21" name="Slide Number Placeholder 11">
            <a:extLst>
              <a:ext uri="{FF2B5EF4-FFF2-40B4-BE49-F238E27FC236}">
                <a16:creationId xmlns:a16="http://schemas.microsoft.com/office/drawing/2014/main" id="{4CFDC215-D833-8540-8BFB-0127BAA005AC}"/>
              </a:ext>
            </a:extLst>
          </p:cNvPr>
          <p:cNvSpPr txBox="1">
            <a:spLocks/>
          </p:cNvSpPr>
          <p:nvPr userDrawn="1"/>
        </p:nvSpPr>
        <p:spPr>
          <a:xfrm>
            <a:off x="11887200" y="8881534"/>
            <a:ext cx="3657600" cy="48683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685800" rtl="0" eaLnBrk="1" latinLnBrk="0" hangingPunct="1">
              <a:defRPr sz="135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93F48-28FC-5446-B693-64BAD680F382}" type="slidenum">
              <a:rPr lang="en-US" sz="1800" smtClean="0"/>
              <a:pPr/>
              <a:t>‹#›</a:t>
            </a:fld>
            <a:endParaRPr lang="en-US" sz="1800" dirty="0"/>
          </a:p>
        </p:txBody>
      </p:sp>
      <p:sp>
        <p:nvSpPr>
          <p:cNvPr id="23" name="Slide Number Placeholder 11">
            <a:extLst>
              <a:ext uri="{FF2B5EF4-FFF2-40B4-BE49-F238E27FC236}">
                <a16:creationId xmlns:a16="http://schemas.microsoft.com/office/drawing/2014/main" id="{832E31FA-E8D8-7C45-B8FD-B59CA11ECBD5}"/>
              </a:ext>
            </a:extLst>
          </p:cNvPr>
          <p:cNvSpPr txBox="1">
            <a:spLocks/>
          </p:cNvSpPr>
          <p:nvPr userDrawn="1"/>
        </p:nvSpPr>
        <p:spPr>
          <a:xfrm>
            <a:off x="12090400" y="9084734"/>
            <a:ext cx="3657600" cy="48683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685800" rtl="0" eaLnBrk="1" latinLnBrk="0" hangingPunct="1">
              <a:defRPr sz="135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93F48-28FC-5446-B693-64BAD680F382}" type="slidenum">
              <a:rPr lang="en-US" sz="1800" smtClean="0"/>
              <a:pPr/>
              <a:t>‹#›</a:t>
            </a:fld>
            <a:endParaRPr lang="en-US" sz="1800" dirty="0"/>
          </a:p>
        </p:txBody>
      </p:sp>
      <p:sp>
        <p:nvSpPr>
          <p:cNvPr id="25" name="Footer Placeholder 10">
            <a:extLst>
              <a:ext uri="{FF2B5EF4-FFF2-40B4-BE49-F238E27FC236}">
                <a16:creationId xmlns:a16="http://schemas.microsoft.com/office/drawing/2014/main" id="{14E83814-5EA9-C949-932B-64096ABC107C}"/>
              </a:ext>
            </a:extLst>
          </p:cNvPr>
          <p:cNvSpPr>
            <a:spLocks noGrp="1"/>
          </p:cNvSpPr>
          <p:nvPr/>
        </p:nvSpPr>
        <p:spPr>
          <a:xfrm>
            <a:off x="4777339" y="6025348"/>
            <a:ext cx="5486400" cy="48683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lang="en-US" sz="2400" dirty="0"/>
          </a:p>
        </p:txBody>
      </p:sp>
      <p:sp>
        <p:nvSpPr>
          <p:cNvPr id="27" name="Date Placeholder 3">
            <a:extLst>
              <a:ext uri="{FF2B5EF4-FFF2-40B4-BE49-F238E27FC236}">
                <a16:creationId xmlns:a16="http://schemas.microsoft.com/office/drawing/2014/main" id="{6154B9DD-26C6-7D40-9996-2C42CA136E00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8" name="Footer Placeholder 4">
            <a:extLst>
              <a:ext uri="{FF2B5EF4-FFF2-40B4-BE49-F238E27FC236}">
                <a16:creationId xmlns:a16="http://schemas.microsoft.com/office/drawing/2014/main" id="{F7A32B59-52F2-1D4E-8130-7FC2452037F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12" name="Picture" descr="TLC Banner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5953" y="2"/>
            <a:ext cx="2476424" cy="1469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9FCF8D2C-F720-E04C-8BAA-8E3D608222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37486" y="6356351"/>
            <a:ext cx="459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762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5507182"/>
            <a:ext cx="12192000" cy="1368425"/>
          </a:xfrm>
          <a:prstGeom prst="rect">
            <a:avLst/>
          </a:prstGeom>
          <a:solidFill>
            <a:srgbClr val="0049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28255" y="441383"/>
            <a:ext cx="9877859" cy="745048"/>
          </a:xfrm>
        </p:spPr>
        <p:txBody>
          <a:bodyPr anchor="b"/>
          <a:lstStyle>
            <a:lvl1pPr algn="l">
              <a:defRPr sz="5000">
                <a:solidFill>
                  <a:srgbClr val="00498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96501" y="5871337"/>
            <a:ext cx="1841500" cy="640843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D6ACE7E-5779-2749-A63F-69BA099D095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29218" y="1309036"/>
            <a:ext cx="3369733" cy="404189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2474F26-DC81-CE4A-9849-AD502DCD63C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53467" y="1308101"/>
            <a:ext cx="6352117" cy="404283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10">
            <a:extLst>
              <a:ext uri="{FF2B5EF4-FFF2-40B4-BE49-F238E27FC236}">
                <a16:creationId xmlns:a16="http://schemas.microsoft.com/office/drawing/2014/main" id="{02DE0AC4-BCC0-7747-8E35-F754FCC287E2}"/>
              </a:ext>
            </a:extLst>
          </p:cNvPr>
          <p:cNvSpPr>
            <a:spLocks noGrp="1"/>
          </p:cNvSpPr>
          <p:nvPr userDrawn="1"/>
        </p:nvSpPr>
        <p:spPr>
          <a:xfrm>
            <a:off x="4777339" y="6025348"/>
            <a:ext cx="5486400" cy="48683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lang="en-US" sz="2400" dirty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96209D1D-CF5F-FA43-BB59-F1E677BAD40D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CBBCAD72-2B27-1E4B-B3DB-432D006729D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FCF8D2C-F720-E04C-8BAA-8E3D608222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37486" y="6356351"/>
            <a:ext cx="459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" descr="TLC Banner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5953" y="2"/>
            <a:ext cx="2476424" cy="1469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05285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07/29/2021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346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07/29/2021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5456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07/29/2021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3922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07/29/2021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8512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07/29/2021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5844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07/29/2021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336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07/29/2021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0831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07/29/2021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215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07/29/2021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9538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07/29/2021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7606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07/29/2021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6451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0158-E38B-4638-B1D1-7CA26B198FCF}" type="datetimeFigureOut">
              <a:rPr lang="en-US" smtClean="0"/>
              <a:t>07/29/2021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177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07/29/2021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081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07/29/2021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667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07/29/2021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683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07/29/2021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281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07/29/2021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29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07/29/2021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665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589FC-04D2-489B-8352-D5ED2424626C}" type="datetimeFigureOut">
              <a:rPr lang="en-US" smtClean="0"/>
              <a:t>07/29/2021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285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589FC-04D2-489B-8352-D5ED2424626C}" type="datetimeFigureOut">
              <a:rPr lang="en-US" smtClean="0"/>
              <a:t>07/29/2021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86839-1874-4304-A8AB-F34CA49D66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862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80158-E38B-4638-B1D1-7CA26B198FCF}" type="datetimeFigureOut">
              <a:rPr lang="en-US" smtClean="0"/>
              <a:t>07/29/2021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0E710-FD6D-4325-94DE-4674AFC68A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584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IT_Governance@cms.hhs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www.cms.gov/TLC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CMS_TRB@cms.hhs.gov" TargetMode="External"/><Relationship Id="rId2" Type="http://schemas.openxmlformats.org/officeDocument/2006/relationships/hyperlink" Target="mailto:EnterpriseArchitecture@cms.hhs.gov" TargetMode="Externa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share.cms.gov/Office/OIT/CIOCorner/SitePages/Home.aspx" TargetMode="External"/><Relationship Id="rId4" Type="http://schemas.openxmlformats.org/officeDocument/2006/relationships/hyperlink" Target="mailto:IT_Investments@cms.hhs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0B4DEF07-DE18-D14A-86E0-6C6D7DDCC57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7555" y="3104932"/>
            <a:ext cx="10860775" cy="129140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Business Case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6759889-41E2-0144-9DF6-29FFD801F7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5942" y="1765181"/>
            <a:ext cx="9144000" cy="745048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CMS IT Governance Training</a:t>
            </a:r>
            <a:endParaRPr lang="en-US" sz="4000" strike="sngStrike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49448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B86A120-DB6E-D24B-9BC3-72B991C07DC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1653" y="1138304"/>
            <a:ext cx="10972800" cy="42393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300" dirty="0">
                <a:latin typeface="Calibri Light" panose="020F0302020204030204" pitchFamily="34" charset="0"/>
                <a:cs typeface="Calibri Light" panose="020F0302020204030204" pitchFamily="34" charset="0"/>
              </a:rPr>
              <a:t>For questions about IT Governance or more information </a:t>
            </a:r>
          </a:p>
          <a:p>
            <a:pPr marL="0" indent="0" algn="ctr">
              <a:buNone/>
            </a:pPr>
            <a:endParaRPr lang="en-US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r>
              <a:rPr lang="en-US" sz="3300" dirty="0">
                <a:latin typeface="Calibri Light" panose="020F0302020204030204" pitchFamily="34" charset="0"/>
                <a:cs typeface="Calibri Light" panose="020F0302020204030204" pitchFamily="34" charset="0"/>
              </a:rPr>
              <a:t>email:</a:t>
            </a:r>
          </a:p>
          <a:p>
            <a:pPr marL="0" indent="0" algn="ctr">
              <a:buNone/>
            </a:pPr>
            <a:endParaRPr lang="en-US" sz="1000" dirty="0">
              <a:latin typeface="Calibri Light" panose="020F0302020204030204" pitchFamily="34" charset="0"/>
              <a:cs typeface="Calibri Light" panose="020F0302020204030204" pitchFamily="34" charset="0"/>
              <a:hlinkClick r:id="rId3"/>
            </a:endParaRPr>
          </a:p>
          <a:p>
            <a:pPr marL="0" indent="0" algn="ctr">
              <a:buNone/>
            </a:pPr>
            <a:r>
              <a:rPr lang="en-US" sz="3300" dirty="0">
                <a:latin typeface="Calibri Light" panose="020F0302020204030204" pitchFamily="34" charset="0"/>
                <a:cs typeface="Calibri Light" panose="020F0302020204030204" pitchFamily="34" charset="0"/>
                <a:hlinkClick r:id="rId3"/>
              </a:rPr>
              <a:t>IT_Governance@cms.hhs.gov </a:t>
            </a:r>
            <a:endParaRPr lang="en-US" sz="3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endParaRPr lang="en-US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r>
              <a:rPr lang="en-US" sz="3300" dirty="0">
                <a:latin typeface="Calibri Light" panose="020F0302020204030204" pitchFamily="34" charset="0"/>
                <a:cs typeface="Calibri Light" panose="020F0302020204030204" pitchFamily="34" charset="0"/>
              </a:rPr>
              <a:t>or visit: </a:t>
            </a:r>
            <a:endParaRPr lang="en-US" sz="3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endParaRPr lang="en-US" sz="1000" dirty="0">
              <a:latin typeface="Calibri Light" panose="020F0302020204030204" pitchFamily="34" charset="0"/>
              <a:cs typeface="Calibri Light" panose="020F0302020204030204" pitchFamily="34" charset="0"/>
              <a:hlinkClick r:id="rId4"/>
            </a:endParaRPr>
          </a:p>
          <a:p>
            <a:pPr marL="0" indent="0" algn="ctr">
              <a:buNone/>
            </a:pPr>
            <a:r>
              <a:rPr lang="en-US" sz="33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300" dirty="0">
                <a:latin typeface="Calibri Light" panose="020F0302020204030204" pitchFamily="34" charset="0"/>
                <a:cs typeface="Calibri Light" panose="020F0302020204030204" pitchFamily="34" charset="0"/>
                <a:hlinkClick r:id="rId4"/>
              </a:rPr>
              <a:t>IT Governance (https://www.cms.gov/TLC) 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829994" y="393256"/>
            <a:ext cx="9976119" cy="745048"/>
          </a:xfrm>
        </p:spPr>
        <p:txBody>
          <a:bodyPr>
            <a:normAutofit/>
          </a:bodyPr>
          <a:lstStyle/>
          <a:p>
            <a:pPr marL="0" lvl="1" algn="ctr" rtl="0">
              <a:lnSpc>
                <a:spcPct val="90000"/>
              </a:lnSpc>
              <a:spcBef>
                <a:spcPct val="0"/>
              </a:spcBef>
            </a:pPr>
            <a:r>
              <a:rPr lang="en-US" sz="4400" b="1" kern="1200" dirty="0">
                <a:solidFill>
                  <a:srgbClr val="0049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Contact Us</a:t>
            </a:r>
          </a:p>
        </p:txBody>
      </p:sp>
    </p:spTree>
    <p:extLst>
      <p:ext uri="{BB962C8B-B14F-4D97-AF65-F5344CB8AC3E}">
        <p14:creationId xmlns:p14="http://schemas.microsoft.com/office/powerpoint/2010/main" val="799577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928255" y="227633"/>
            <a:ext cx="9144000" cy="74504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CMS’ Target Life Cycle (TLC)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latin typeface="+mj-lt"/>
              </a:rPr>
              <a:t>CMS is now operating under the Target Life Cycle (TLC) IT Governance Framework</a:t>
            </a:r>
          </a:p>
          <a:p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The TLC brings together Subject Matter Experts (SMEs) and decision-makers from across CMS to strategically manage our IT Portfolio.</a:t>
            </a:r>
          </a:p>
          <a:p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In order for these SMEs to evaluate new IT projects properly, </a:t>
            </a:r>
            <a:r>
              <a:rPr lang="en-US" sz="2400" dirty="0" smtClean="0">
                <a:latin typeface="+mj-lt"/>
              </a:rPr>
              <a:t>we </a:t>
            </a:r>
            <a:r>
              <a:rPr lang="en-US" sz="2400" dirty="0">
                <a:latin typeface="+mj-lt"/>
              </a:rPr>
              <a:t>may </a:t>
            </a:r>
            <a:r>
              <a:rPr lang="en-US" sz="2400" dirty="0" smtClean="0">
                <a:latin typeface="+mj-lt"/>
              </a:rPr>
              <a:t>require you </a:t>
            </a:r>
            <a:r>
              <a:rPr lang="en-US" sz="2400" dirty="0">
                <a:latin typeface="+mj-lt"/>
              </a:rPr>
              <a:t>to complete a Business Case outlining your proposal. </a:t>
            </a:r>
          </a:p>
        </p:txBody>
      </p:sp>
    </p:spTree>
    <p:extLst>
      <p:ext uri="{BB962C8B-B14F-4D97-AF65-F5344CB8AC3E}">
        <p14:creationId xmlns:p14="http://schemas.microsoft.com/office/powerpoint/2010/main" val="600365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928255" y="227633"/>
            <a:ext cx="9144000" cy="74504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Business Case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928255" y="1373482"/>
            <a:ext cx="9144000" cy="392229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+mj-lt"/>
              </a:rPr>
              <a:t>When do I need one?  </a:t>
            </a:r>
          </a:p>
          <a:p>
            <a:pPr marL="457200" lvl="1" indent="0">
              <a:buNone/>
            </a:pPr>
            <a:r>
              <a:rPr lang="en-US" dirty="0">
                <a:latin typeface="+mj-lt"/>
              </a:rPr>
              <a:t>New IT development or major changes to existing systems usually require a Business Case – confirmed by CMS IT Governance upon receiving your intake form in the “Initiate” phase of the TLC. </a:t>
            </a:r>
            <a:endParaRPr lang="en-US" dirty="0">
              <a:latin typeface="+mj-lt"/>
              <a:cs typeface="Calibri"/>
            </a:endParaRPr>
          </a:p>
          <a:p>
            <a:endParaRPr lang="en-US" sz="2000" dirty="0">
              <a:latin typeface="+mj-lt"/>
            </a:endParaRPr>
          </a:p>
          <a:p>
            <a:r>
              <a:rPr lang="en-US" dirty="0">
                <a:latin typeface="+mj-lt"/>
              </a:rPr>
              <a:t>How is it used?</a:t>
            </a:r>
          </a:p>
          <a:p>
            <a:pPr marL="457200" lvl="1" indent="0">
              <a:buNone/>
            </a:pPr>
            <a:r>
              <a:rPr lang="en-US" dirty="0">
                <a:latin typeface="+mj-lt"/>
              </a:rPr>
              <a:t>The Business Case allows the Governance Review Team (GRT) and Governance Review Board (GRB) to evaluate, advise, and ultimately approve or deny your project.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78183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iagram shows the CMS IT Intake process">
            <a:extLst>
              <a:ext uri="{FF2B5EF4-FFF2-40B4-BE49-F238E27FC236}">
                <a16:creationId xmlns:a16="http://schemas.microsoft.com/office/drawing/2014/main" id="{F2548483-15C3-4B9F-AC87-DF3D26AAC5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7669" y="1164633"/>
            <a:ext cx="8772525" cy="390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6"/>
          <p:cNvSpPr>
            <a:spLocks noGrp="1"/>
          </p:cNvSpPr>
          <p:nvPr>
            <p:ph type="ctrTitle"/>
          </p:nvPr>
        </p:nvSpPr>
        <p:spPr>
          <a:xfrm>
            <a:off x="928255" y="227633"/>
            <a:ext cx="9144000" cy="74504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TLC "Initiate" Phase Process Flow</a:t>
            </a:r>
          </a:p>
        </p:txBody>
      </p:sp>
    </p:spTree>
    <p:extLst>
      <p:ext uri="{BB962C8B-B14F-4D97-AF65-F5344CB8AC3E}">
        <p14:creationId xmlns:p14="http://schemas.microsoft.com/office/powerpoint/2010/main" val="684429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928255" y="227633"/>
            <a:ext cx="9144000" cy="74504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Business Case – What Does it Cover?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sz="2400" b="1" dirty="0">
                <a:latin typeface="+mj-lt"/>
              </a:rPr>
              <a:t>Business Need</a:t>
            </a:r>
            <a:endParaRPr lang="en-US" sz="2400" b="1" dirty="0">
              <a:latin typeface="+mj-lt"/>
              <a:cs typeface="Calibri Light"/>
            </a:endParaRPr>
          </a:p>
          <a:p>
            <a:pPr lvl="1"/>
            <a:r>
              <a:rPr lang="en-US" sz="2000" dirty="0">
                <a:latin typeface="+mj-lt"/>
              </a:rPr>
              <a:t>Description of the business need/issue/problem and why you are proposing a new IT solution to meet this business need rather than meeting the need within existing resources.</a:t>
            </a:r>
          </a:p>
          <a:p>
            <a:r>
              <a:rPr lang="en-US" sz="2400" b="1" dirty="0">
                <a:latin typeface="+mj-lt"/>
              </a:rPr>
              <a:t>Benefits to CMS</a:t>
            </a:r>
            <a:endParaRPr lang="en-US" sz="2400" b="1" dirty="0">
              <a:latin typeface="+mj-lt"/>
              <a:cs typeface="Calibri Light"/>
            </a:endParaRPr>
          </a:p>
          <a:p>
            <a:pPr lvl="1"/>
            <a:r>
              <a:rPr lang="en-US" sz="2000" dirty="0">
                <a:latin typeface="+mj-lt"/>
              </a:rPr>
              <a:t>How this effort benefits CMS, including any information on how it supports CMS' mission and strategic goals, creates efficiencies and/or cost savings, or reduces risk.</a:t>
            </a:r>
          </a:p>
          <a:p>
            <a:r>
              <a:rPr lang="en-US" sz="2400" b="1" dirty="0">
                <a:latin typeface="+mj-lt"/>
              </a:rPr>
              <a:t>Alignment with Organizational Priorities</a:t>
            </a:r>
            <a:r>
              <a:rPr lang="en-US" sz="2400" dirty="0">
                <a:latin typeface="+mj-lt"/>
              </a:rPr>
              <a:t> </a:t>
            </a:r>
          </a:p>
          <a:p>
            <a:pPr lvl="1"/>
            <a:r>
              <a:rPr lang="en-US" sz="2000" dirty="0">
                <a:latin typeface="+mj-lt"/>
              </a:rPr>
              <a:t>Does this effort support any Administrator priorities or new legislative or regulatory mandates?</a:t>
            </a:r>
          </a:p>
          <a:p>
            <a:r>
              <a:rPr lang="en-US" sz="2400" b="1" dirty="0">
                <a:latin typeface="+mj-lt"/>
              </a:rPr>
              <a:t>Performance Measurement</a:t>
            </a:r>
            <a:endParaRPr lang="en-US" sz="2400" b="1" dirty="0">
              <a:latin typeface="+mj-lt"/>
              <a:cs typeface="Calibri Light"/>
            </a:endParaRPr>
          </a:p>
          <a:p>
            <a:pPr lvl="1"/>
            <a:r>
              <a:rPr lang="en-US" sz="2000" dirty="0">
                <a:latin typeface="+mj-lt"/>
              </a:rPr>
              <a:t>How will you determine whether or not this effort is successful?  Here’s a good rule of thumb: State the exact data or metrics to </a:t>
            </a:r>
            <a:r>
              <a:rPr lang="en-US" sz="2000" dirty="0" smtClean="0">
                <a:latin typeface="+mj-lt"/>
              </a:rPr>
              <a:t>use </a:t>
            </a:r>
            <a:r>
              <a:rPr lang="en-US" sz="2000" dirty="0">
                <a:latin typeface="+mj-lt"/>
              </a:rPr>
              <a:t>in support of this Performance Goal: WHO is going to do exactly WHAT, by exactly HOW MUCH, by exactly WHEN?</a:t>
            </a:r>
          </a:p>
          <a:p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07333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928255" y="227633"/>
            <a:ext cx="9144000" cy="74504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Proposed Alternatives to Meet Business Need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342900" lvl="1" indent="-342900"/>
            <a:r>
              <a:rPr lang="en-US" dirty="0">
                <a:latin typeface="+mj-lt"/>
              </a:rPr>
              <a:t>This is where you identify options and alternatives to meet your business need.  Your team </a:t>
            </a:r>
            <a:r>
              <a:rPr lang="en-US" dirty="0" smtClean="0">
                <a:latin typeface="+mj-lt"/>
              </a:rPr>
              <a:t>must exercise </a:t>
            </a:r>
            <a:r>
              <a:rPr lang="en-US" dirty="0">
                <a:latin typeface="+mj-lt"/>
              </a:rPr>
              <a:t>due diligence in determining the most viable and cost effective solution.</a:t>
            </a:r>
          </a:p>
          <a:p>
            <a:pPr marL="342900" lvl="1" indent="-342900"/>
            <a:endParaRPr lang="en-US" dirty="0">
              <a:latin typeface="+mj-lt"/>
            </a:endParaRPr>
          </a:p>
          <a:p>
            <a:pPr marL="342900" lvl="1" indent="-342900"/>
            <a:r>
              <a:rPr lang="en-US" dirty="0">
                <a:latin typeface="+mj-lt"/>
              </a:rPr>
              <a:t>This includes a summary of the approaches, how you will acquire the solution, and describe the pros, cons, total life cycle costs and potential cost savings/avoidance for each alternative considered.</a:t>
            </a:r>
          </a:p>
          <a:p>
            <a:pPr marL="342900" lvl="1" indent="-342900"/>
            <a:endParaRPr lang="en-US" b="1" i="1" dirty="0">
              <a:latin typeface="+mj-lt"/>
            </a:endParaRPr>
          </a:p>
          <a:p>
            <a:pPr marL="342900" lvl="1" indent="-342900"/>
            <a:r>
              <a:rPr lang="en-US" b="1" i="1" dirty="0">
                <a:latin typeface="+mj-lt"/>
              </a:rPr>
              <a:t>Include at least three viable alternatives</a:t>
            </a:r>
            <a:r>
              <a:rPr lang="en-US" dirty="0">
                <a:latin typeface="+mj-lt"/>
              </a:rPr>
              <a:t>: keeping things “as-is” or reuse existing people, equipment, or processes; and at least two additional alternatives. Identify your preferred solution.</a:t>
            </a:r>
          </a:p>
          <a:p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67735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928255" y="227633"/>
            <a:ext cx="9144000" cy="74504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Proposed Alternatives cont’d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342900" lvl="1" indent="-342900"/>
            <a:r>
              <a:rPr lang="en-US" dirty="0">
                <a:latin typeface="+mj-lt"/>
              </a:rPr>
              <a:t>Some examples of alternatives to consider may include:</a:t>
            </a:r>
          </a:p>
          <a:p>
            <a:pPr lvl="2"/>
            <a:r>
              <a:rPr lang="en-US" dirty="0">
                <a:latin typeface="+mj-lt"/>
              </a:rPr>
              <a:t>Buy vs. build vs. lease vs. reuse of existing system</a:t>
            </a:r>
          </a:p>
          <a:p>
            <a:pPr lvl="2"/>
            <a:r>
              <a:rPr lang="en-US" dirty="0">
                <a:latin typeface="+mj-lt"/>
              </a:rPr>
              <a:t>Commercial off the shelf (COTS) vs. Government off the shelf (GOTS)</a:t>
            </a:r>
          </a:p>
          <a:p>
            <a:pPr lvl="2"/>
            <a:r>
              <a:rPr lang="en-US" dirty="0">
                <a:latin typeface="+mj-lt"/>
              </a:rPr>
              <a:t>Mainframe vs. server-based vs. clustering vs. Cloud</a:t>
            </a:r>
          </a:p>
          <a:p>
            <a:pPr lvl="2"/>
            <a:endParaRPr lang="en-US" dirty="0">
              <a:latin typeface="+mj-lt"/>
            </a:endParaRPr>
          </a:p>
          <a:p>
            <a:pPr marL="342900" lvl="1" indent="-342900"/>
            <a:r>
              <a:rPr lang="en-US" dirty="0">
                <a:latin typeface="+mj-lt"/>
              </a:rPr>
              <a:t>In your alternatives, include details such as differences between system capabilities, user friendliness, technical and security considerations, ease and timing of integration with CMS' IT infrastructure, etc.</a:t>
            </a:r>
          </a:p>
          <a:p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16402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928255" y="227633"/>
            <a:ext cx="9144000" cy="745048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Estimated Life Cycle Cost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342900" lvl="1" indent="-342900">
              <a:tabLst>
                <a:tab pos="862013" algn="l"/>
              </a:tabLst>
            </a:pPr>
            <a:r>
              <a:rPr lang="en-US" dirty="0">
                <a:latin typeface="+mj-lt"/>
              </a:rPr>
              <a:t>Estimate the </a:t>
            </a:r>
            <a:r>
              <a:rPr lang="en-US" b="1" i="1" dirty="0">
                <a:latin typeface="+mj-lt"/>
              </a:rPr>
              <a:t>total</a:t>
            </a:r>
            <a:r>
              <a:rPr lang="en-US" dirty="0">
                <a:latin typeface="+mj-lt"/>
              </a:rPr>
              <a:t> life cycle cost </a:t>
            </a:r>
          </a:p>
          <a:p>
            <a:pPr lvl="1"/>
            <a:r>
              <a:rPr lang="en-US" dirty="0">
                <a:latin typeface="+mj-lt"/>
              </a:rPr>
              <a:t>How much to develop/initialize the product or service? </a:t>
            </a:r>
          </a:p>
          <a:p>
            <a:pPr lvl="1"/>
            <a:r>
              <a:rPr lang="en-US" dirty="0">
                <a:latin typeface="+mj-lt"/>
              </a:rPr>
              <a:t>AND how long to operate after development is complete – how long until we have to replace? (a 5 year total life cycle is typical)</a:t>
            </a:r>
          </a:p>
          <a:p>
            <a:pPr lvl="1"/>
            <a:r>
              <a:rPr lang="en-US" dirty="0">
                <a:latin typeface="+mj-lt"/>
              </a:rPr>
              <a:t>Note: these estimates will likely evolve as you refine your Business Case throughout the intake process – no worries.</a:t>
            </a:r>
          </a:p>
          <a:p>
            <a:pPr marL="914400" lvl="2" indent="0">
              <a:buNone/>
            </a:pPr>
            <a:endParaRPr lang="en-US" dirty="0">
              <a:latin typeface="+mj-lt"/>
            </a:endParaRPr>
          </a:p>
          <a:p>
            <a:pPr marL="342900" lvl="1" indent="-342900">
              <a:tabLst>
                <a:tab pos="862013" algn="l"/>
              </a:tabLst>
            </a:pPr>
            <a:r>
              <a:rPr lang="en-US" dirty="0">
                <a:latin typeface="+mj-lt"/>
              </a:rPr>
              <a:t>Your Life Cycle Cost projections are one of the most important factors that the Board considers when making a determination on your project.  </a:t>
            </a:r>
          </a:p>
          <a:p>
            <a:pPr marL="457200" lvl="1" indent="0">
              <a:buNone/>
            </a:pPr>
            <a:endParaRPr lang="en-US" dirty="0">
              <a:latin typeface="+mj-lt"/>
            </a:endParaRPr>
          </a:p>
          <a:p>
            <a:pPr marL="342900" lvl="1" indent="-342900">
              <a:tabLst>
                <a:tab pos="862013" algn="l"/>
              </a:tabLst>
            </a:pPr>
            <a:r>
              <a:rPr lang="en-US" dirty="0">
                <a:latin typeface="+mj-lt"/>
              </a:rPr>
              <a:t>The IT Investment Management team can assist with your cost estimates if needed</a:t>
            </a:r>
            <a:endParaRPr lang="en-US" dirty="0">
              <a:latin typeface="+mj-lt"/>
              <a:cs typeface="Calibri Light"/>
            </a:endParaRPr>
          </a:p>
          <a:p>
            <a:pPr lvl="1"/>
            <a:endParaRPr lang="en-US" dirty="0">
              <a:latin typeface="+mj-lt"/>
            </a:endParaRPr>
          </a:p>
          <a:p>
            <a:pPr lvl="2"/>
            <a:endParaRPr lang="en-US" dirty="0">
              <a:latin typeface="+mj-lt"/>
            </a:endParaRPr>
          </a:p>
          <a:p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33042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928255" y="227633"/>
            <a:ext cx="9144000" cy="74504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Highlights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sz="2400" dirty="0">
                <a:latin typeface="+mj-lt"/>
              </a:rPr>
              <a:t>Within CMS’ IT Governance Framework, SMEs use your Business Case to evaluate your proposal and ultimately approve or deny your project.    </a:t>
            </a:r>
          </a:p>
          <a:p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Please fill out the entire Business Case to the best of your ability and with as much precision as possible to facilitate this process.</a:t>
            </a:r>
            <a:r>
              <a:rPr lang="en-US" sz="2400" dirty="0">
                <a:latin typeface="+mj-lt"/>
                <a:cs typeface="Calibri Light"/>
              </a:rPr>
              <a:t> Help is available:</a:t>
            </a:r>
            <a:endParaRPr lang="en-US" dirty="0">
              <a:latin typeface="+mj-lt"/>
            </a:endParaRPr>
          </a:p>
          <a:p>
            <a:endParaRPr lang="en-US" sz="2400" dirty="0">
              <a:latin typeface="+mj-lt"/>
              <a:cs typeface="Arial"/>
            </a:endParaRPr>
          </a:p>
          <a:p>
            <a:pPr lvl="1"/>
            <a:r>
              <a:rPr lang="en-US" sz="2000" dirty="0">
                <a:latin typeface="+mj-lt"/>
                <a:cs typeface="Arial"/>
                <a:hlinkClick r:id="rId2"/>
              </a:rPr>
              <a:t>EnterpriseArchitecture@cms.hhs.gov</a:t>
            </a:r>
            <a:r>
              <a:rPr lang="en-US" sz="2000" dirty="0">
                <a:latin typeface="+mj-lt"/>
                <a:cs typeface="Arial"/>
              </a:rPr>
              <a:t>  </a:t>
            </a:r>
            <a:endParaRPr lang="en-US"/>
          </a:p>
          <a:p>
            <a:pPr lvl="1"/>
            <a:r>
              <a:rPr lang="en-US" sz="2000" dirty="0">
                <a:latin typeface="+mj-lt"/>
                <a:cs typeface="Arial"/>
                <a:hlinkClick r:id="rId3"/>
              </a:rPr>
              <a:t>CMS_TRB@cms.hhs.gov</a:t>
            </a:r>
            <a:r>
              <a:rPr lang="en-US" sz="2000" dirty="0">
                <a:latin typeface="+mj-lt"/>
                <a:cs typeface="Arial"/>
              </a:rPr>
              <a:t> </a:t>
            </a:r>
          </a:p>
          <a:p>
            <a:pPr lvl="1"/>
            <a:r>
              <a:rPr lang="en-US" sz="2000" dirty="0">
                <a:latin typeface="+mj-lt"/>
                <a:cs typeface="Arial"/>
                <a:hlinkClick r:id="rId4"/>
              </a:rPr>
              <a:t>IT_Investments@cms.hhs.gov</a:t>
            </a:r>
            <a:r>
              <a:rPr lang="en-US" sz="2000" dirty="0">
                <a:latin typeface="+mj-lt"/>
                <a:cs typeface="Arial"/>
              </a:rPr>
              <a:t> </a:t>
            </a:r>
          </a:p>
          <a:p>
            <a:endParaRPr lang="en-US" sz="2400" dirty="0">
              <a:latin typeface="+mj-lt"/>
              <a:cs typeface="Arial"/>
            </a:endParaRPr>
          </a:p>
          <a:p>
            <a:r>
              <a:rPr lang="en-US" sz="2400" dirty="0">
                <a:latin typeface="+mj-lt"/>
              </a:rPr>
              <a:t>Our </a:t>
            </a:r>
            <a:r>
              <a:rPr lang="en-US" sz="2400" dirty="0">
                <a:latin typeface="+mj-lt"/>
                <a:hlinkClick r:id="rId5"/>
              </a:rPr>
              <a:t>IT Governance homepage</a:t>
            </a:r>
            <a:r>
              <a:rPr lang="en-US" sz="2400" dirty="0">
                <a:latin typeface="+mj-lt"/>
              </a:rPr>
              <a:t> is a one-stop shop for all TLC-related information, including the IT Intake form, and the IT Business Case Template</a:t>
            </a:r>
            <a:endParaRPr lang="en-US" dirty="0">
              <a:latin typeface="+mj-lt"/>
            </a:endParaRPr>
          </a:p>
          <a:p>
            <a:pPr marL="457200" lvl="1" indent="0">
              <a:buNone/>
            </a:pPr>
            <a:endParaRPr lang="en-US" sz="2000" dirty="0">
              <a:latin typeface="+mj-lt"/>
            </a:endParaRPr>
          </a:p>
          <a:p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66091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19176A8582484295D4C8F33EF0727F" ma:contentTypeVersion="1" ma:contentTypeDescription="Create a new document." ma:contentTypeScope="" ma:versionID="b708fddacf0dd660c45ac9cf4f168e54">
  <xsd:schema xmlns:xsd="http://www.w3.org/2001/XMLSchema" xmlns:xs="http://www.w3.org/2001/XMLSchema" xmlns:p="http://schemas.microsoft.com/office/2006/metadata/properties" xmlns:ns2="6eb43cd6-116b-430e-ac87-d38073d6c794" targetNamespace="http://schemas.microsoft.com/office/2006/metadata/properties" ma:root="true" ma:fieldsID="aeb03777259222b529c08321b26473c9" ns2:_="">
    <xsd:import namespace="6eb43cd6-116b-430e-ac87-d38073d6c794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b43cd6-116b-430e-ac87-d38073d6c79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5FF5DC5-88B0-45C2-ADCF-95D59AE8172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37352CE-6787-480B-B75E-3174D16583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D91B28-E1BC-4315-BCC3-16FA52370D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b43cd6-116b-430e-ac87-d38073d6c7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10023</TotalTime>
  <Words>721</Words>
  <Application>Microsoft Office PowerPoint</Application>
  <PresentationFormat>Widescreen</PresentationFormat>
  <Paragraphs>70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ＭＳ Ｐゴシック</vt:lpstr>
      <vt:lpstr>Arial</vt:lpstr>
      <vt:lpstr>Calibri</vt:lpstr>
      <vt:lpstr>Calibri Light</vt:lpstr>
      <vt:lpstr>Office Theme</vt:lpstr>
      <vt:lpstr>Custom Design</vt:lpstr>
      <vt:lpstr>CMS IT Governance Training</vt:lpstr>
      <vt:lpstr>CMS’ Target Life Cycle (TLC)</vt:lpstr>
      <vt:lpstr>IT Business Case</vt:lpstr>
      <vt:lpstr>TLC "Initiate" Phase Process Flow</vt:lpstr>
      <vt:lpstr>IT Business Case – What Does it Cover?</vt:lpstr>
      <vt:lpstr>Proposed Alternatives to Meet Business Need</vt:lpstr>
      <vt:lpstr>Proposed Alternatives cont’d</vt:lpstr>
      <vt:lpstr>Estimated Life Cycle Cost</vt:lpstr>
      <vt:lpstr>Highlights</vt:lpstr>
      <vt:lpstr>Contact Us</vt:lpstr>
    </vt:vector>
  </TitlesOfParts>
  <Company>CMS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Valerie.Hartz@cms.hhs.gov</dc:creator>
  <cp:lastModifiedBy>Alex Smith</cp:lastModifiedBy>
  <cp:revision>294</cp:revision>
  <dcterms:created xsi:type="dcterms:W3CDTF">2021-03-02T17:33:01Z</dcterms:created>
  <dcterms:modified xsi:type="dcterms:W3CDTF">2021-07-29T19:14:28Z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0x0101003319176A8582484295D4C8F33EF0727F</vt:lpwstr>
  </property>
</Properties>
</file>