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3" r:id="rId6"/>
  </p:sldMasterIdLst>
  <p:notesMasterIdLst>
    <p:notesMasterId r:id="rId15"/>
  </p:notesMasterIdLst>
  <p:sldIdLst>
    <p:sldId id="257" r:id="rId7"/>
    <p:sldId id="296" r:id="rId8"/>
    <p:sldId id="299" r:id="rId9"/>
    <p:sldId id="301" r:id="rId10"/>
    <p:sldId id="303" r:id="rId11"/>
    <p:sldId id="302" r:id="rId12"/>
    <p:sldId id="300" r:id="rId13"/>
    <p:sldId id="29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rie Hartz" initials="VH" lastIdx="2" clrIdx="0">
    <p:extLst>
      <p:ext uri="{19B8F6BF-5375-455C-9EA6-DF929625EA0E}">
        <p15:presenceInfo xmlns:p15="http://schemas.microsoft.com/office/powerpoint/2012/main" userId="Valerie Hartz" providerId="None"/>
      </p:ext>
    </p:extLst>
  </p:cmAuthor>
  <p:cmAuthor id="2" name="Matthew Schmid" initials="MS" lastIdx="2" clrIdx="1">
    <p:extLst>
      <p:ext uri="{19B8F6BF-5375-455C-9EA6-DF929625EA0E}">
        <p15:presenceInfo xmlns:p15="http://schemas.microsoft.com/office/powerpoint/2012/main" userId="Matthew Schmi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B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24" autoAdjust="0"/>
    <p:restoredTop sz="93995" autoAdjust="0"/>
  </p:normalViewPr>
  <p:slideViewPr>
    <p:cSldViewPr snapToGrid="0">
      <p:cViewPr>
        <p:scale>
          <a:sx n="30" d="100"/>
          <a:sy n="30" d="100"/>
        </p:scale>
        <p:origin x="14" y="72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5" Type="http://schemas.openxmlformats.org/officeDocument/2006/relationships/slideMaster" Target="slideMasters/slideMaster1.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128D8-038E-4ADB-964A-A52B27618C13}" type="datetimeFigureOut">
              <a:rPr lang="en-US" smtClean="0"/>
              <a:t>09/21/2021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D720D-5DF5-48CB-8663-69E5E3303D43}" type="slidenum">
              <a:rPr lang="en-US" smtClean="0"/>
              <a:t>‹#›</a:t>
            </a:fld>
            <a:endParaRPr lang="en-US" dirty="0"/>
          </a:p>
        </p:txBody>
      </p:sp>
    </p:spTree>
    <p:extLst>
      <p:ext uri="{BB962C8B-B14F-4D97-AF65-F5344CB8AC3E}">
        <p14:creationId xmlns:p14="http://schemas.microsoft.com/office/powerpoint/2010/main" val="3917641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CIO@cms.hhs.go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ms.gov/TL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to CMS IT Governance training, Cost Savings and Avoidance.</a:t>
            </a:r>
          </a:p>
          <a:p>
            <a:r>
              <a:rPr lang="en-US" sz="1200" kern="1200" dirty="0">
                <a:solidFill>
                  <a:schemeClr val="tx1"/>
                </a:solidFill>
                <a:effectLst/>
                <a:latin typeface="+mn-lt"/>
                <a:ea typeface="+mn-ea"/>
                <a:cs typeface="+mn-cs"/>
              </a:rPr>
              <a:t>In this short video, we will explain the difference between cost savings and cost avoidance and the importance of calculating and reporting it.</a:t>
            </a:r>
          </a:p>
          <a:p>
            <a:endParaRPr lang="en-US" dirty="0"/>
          </a:p>
        </p:txBody>
      </p:sp>
      <p:sp>
        <p:nvSpPr>
          <p:cNvPr id="4" name="Slide Number Placeholder 3"/>
          <p:cNvSpPr>
            <a:spLocks noGrp="1"/>
          </p:cNvSpPr>
          <p:nvPr>
            <p:ph type="sldNum" sz="quarter" idx="5"/>
          </p:nvPr>
        </p:nvSpPr>
        <p:spPr/>
        <p:txBody>
          <a:bodyPr/>
          <a:lstStyle/>
          <a:p>
            <a:fld id="{29BD720D-5DF5-48CB-8663-69E5E3303D43}" type="slidenum">
              <a:rPr lang="en-US" smtClean="0"/>
              <a:t>1</a:t>
            </a:fld>
            <a:endParaRPr lang="en-US" dirty="0"/>
          </a:p>
        </p:txBody>
      </p:sp>
    </p:spTree>
    <p:extLst>
      <p:ext uri="{BB962C8B-B14F-4D97-AF65-F5344CB8AC3E}">
        <p14:creationId xmlns:p14="http://schemas.microsoft.com/office/powerpoint/2010/main" val="3672582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Government Accountability Office (GAO) found from prior audits that federal agencies faced challenges in developing, implementing, and maintaining IT investments, frequently incurring cost overruns and schedule slippages while contributing little to mission-related outcomes.  In 2014 congress passed the Federal Information Technology Acquisition Reform Act (FITARA), to improve agencies’ acquisitions of IT and enable Congress to monitor agencies’ progress and hold them accountable for reducing duplication and achieving cost savings through seven areas: </a:t>
            </a:r>
          </a:p>
          <a:p>
            <a:pPr lvl="0"/>
            <a:r>
              <a:rPr lang="en-US" sz="1200" kern="1200" dirty="0">
                <a:solidFill>
                  <a:schemeClr val="tx1"/>
                </a:solidFill>
                <a:effectLst/>
                <a:latin typeface="+mn-lt"/>
                <a:ea typeface="+mn-ea"/>
                <a:cs typeface="+mn-cs"/>
              </a:rPr>
              <a:t>federal data center consolidation, </a:t>
            </a:r>
          </a:p>
          <a:p>
            <a:pPr lvl="0"/>
            <a:r>
              <a:rPr lang="en-US" sz="1200" kern="1200" dirty="0">
                <a:solidFill>
                  <a:schemeClr val="tx1"/>
                </a:solidFill>
                <a:effectLst/>
                <a:latin typeface="+mn-lt"/>
                <a:ea typeface="+mn-ea"/>
                <a:cs typeface="+mn-cs"/>
              </a:rPr>
              <a:t>enhanced transparency and improved risk management, </a:t>
            </a:r>
          </a:p>
          <a:p>
            <a:pPr lvl="0"/>
            <a:r>
              <a:rPr lang="en-US" sz="1200" kern="1200" dirty="0">
                <a:solidFill>
                  <a:schemeClr val="tx1"/>
                </a:solidFill>
                <a:effectLst/>
                <a:latin typeface="+mn-lt"/>
                <a:ea typeface="+mn-ea"/>
                <a:cs typeface="+mn-cs"/>
              </a:rPr>
              <a:t>agency CIO authority enhancements, </a:t>
            </a:r>
          </a:p>
          <a:p>
            <a:pPr lvl="0"/>
            <a:r>
              <a:rPr lang="en-US" sz="1200" kern="1200" dirty="0">
                <a:solidFill>
                  <a:schemeClr val="tx1"/>
                </a:solidFill>
                <a:effectLst/>
                <a:latin typeface="+mn-lt"/>
                <a:ea typeface="+mn-ea"/>
                <a:cs typeface="+mn-cs"/>
              </a:rPr>
              <a:t>portfolio review, </a:t>
            </a:r>
          </a:p>
          <a:p>
            <a:pPr lvl="0"/>
            <a:r>
              <a:rPr lang="en-US" sz="1200" kern="1200" dirty="0">
                <a:solidFill>
                  <a:schemeClr val="tx1"/>
                </a:solidFill>
                <a:effectLst/>
                <a:latin typeface="+mn-lt"/>
                <a:ea typeface="+mn-ea"/>
                <a:cs typeface="+mn-cs"/>
              </a:rPr>
              <a:t>expansion of training and use of IT acquisition cadres, </a:t>
            </a:r>
          </a:p>
          <a:p>
            <a:pPr lvl="0"/>
            <a:r>
              <a:rPr lang="en-US" sz="1200" kern="1200" dirty="0">
                <a:solidFill>
                  <a:schemeClr val="tx1"/>
                </a:solidFill>
                <a:effectLst/>
                <a:latin typeface="+mn-lt"/>
                <a:ea typeface="+mn-ea"/>
                <a:cs typeface="+mn-cs"/>
              </a:rPr>
              <a:t>government-wide software purchasing program, and </a:t>
            </a:r>
          </a:p>
          <a:p>
            <a:pPr lvl="0"/>
            <a:r>
              <a:rPr lang="en-US" sz="1200" kern="1200" dirty="0">
                <a:solidFill>
                  <a:schemeClr val="tx1"/>
                </a:solidFill>
                <a:effectLst/>
                <a:latin typeface="+mn-lt"/>
                <a:ea typeface="+mn-ea"/>
                <a:cs typeface="+mn-cs"/>
              </a:rPr>
              <a:t>maximizing the benefit of the Federal Strategic Sourcing Initiative.  </a:t>
            </a:r>
          </a:p>
          <a:p>
            <a:r>
              <a:rPr lang="en-US" sz="1200" kern="1200" dirty="0">
                <a:solidFill>
                  <a:schemeClr val="tx1"/>
                </a:solidFill>
                <a:effectLst/>
                <a:latin typeface="+mn-lt"/>
                <a:ea typeface="+mn-ea"/>
                <a:cs typeface="+mn-cs"/>
              </a:rPr>
              <a:t>Cost Savings and Avoidance is also sighted in OMB Circular A-131</a:t>
            </a:r>
          </a:p>
          <a:p>
            <a:endParaRPr lang="en-US" dirty="0"/>
          </a:p>
        </p:txBody>
      </p:sp>
      <p:sp>
        <p:nvSpPr>
          <p:cNvPr id="4" name="Slide Number Placeholder 3"/>
          <p:cNvSpPr>
            <a:spLocks noGrp="1"/>
          </p:cNvSpPr>
          <p:nvPr>
            <p:ph type="sldNum" sz="quarter" idx="5"/>
          </p:nvPr>
        </p:nvSpPr>
        <p:spPr/>
        <p:txBody>
          <a:bodyPr/>
          <a:lstStyle/>
          <a:p>
            <a:fld id="{29BD720D-5DF5-48CB-8663-69E5E3303D43}" type="slidenum">
              <a:rPr lang="en-US" smtClean="0"/>
              <a:t>2</a:t>
            </a:fld>
            <a:endParaRPr lang="en-US" dirty="0"/>
          </a:p>
        </p:txBody>
      </p:sp>
    </p:spTree>
    <p:extLst>
      <p:ext uri="{BB962C8B-B14F-4D97-AF65-F5344CB8AC3E}">
        <p14:creationId xmlns:p14="http://schemas.microsoft.com/office/powerpoint/2010/main" val="3408098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first discuss the definition and difference between cost savings and cost avoidance. </a:t>
            </a:r>
          </a:p>
          <a:p>
            <a:r>
              <a:rPr lang="en-US" sz="1200" kern="1200" dirty="0">
                <a:solidFill>
                  <a:schemeClr val="tx1"/>
                </a:solidFill>
                <a:effectLst/>
                <a:latin typeface="+mn-lt"/>
                <a:ea typeface="+mn-ea"/>
                <a:cs typeface="+mn-cs"/>
              </a:rPr>
              <a:t>Cost savings are a reduction in </a:t>
            </a:r>
            <a:r>
              <a:rPr lang="en-US" sz="1200" i="1" kern="1200" dirty="0">
                <a:solidFill>
                  <a:schemeClr val="tx1"/>
                </a:solidFill>
                <a:effectLst/>
                <a:latin typeface="+mn-lt"/>
                <a:ea typeface="+mn-ea"/>
                <a:cs typeface="+mn-cs"/>
              </a:rPr>
              <a:t>actual</a:t>
            </a:r>
            <a:r>
              <a:rPr lang="en-US" sz="1200" kern="1200" dirty="0">
                <a:solidFill>
                  <a:schemeClr val="tx1"/>
                </a:solidFill>
                <a:effectLst/>
                <a:latin typeface="+mn-lt"/>
                <a:ea typeface="+mn-ea"/>
                <a:cs typeface="+mn-cs"/>
              </a:rPr>
              <a:t> expenditures below the current level of costs to achieve a specific objective.  For example:  You re-competed a contract.  You are now receiving identical products and services as the previous contract, but the new contract costs less than the previous contract.  The amount of the difference represents your amount of cost savings.</a:t>
            </a:r>
          </a:p>
          <a:p>
            <a:r>
              <a:rPr lang="en-US" sz="1200" kern="1200" dirty="0">
                <a:solidFill>
                  <a:schemeClr val="tx1"/>
                </a:solidFill>
                <a:effectLst/>
                <a:latin typeface="+mn-lt"/>
                <a:ea typeface="+mn-ea"/>
                <a:cs typeface="+mn-cs"/>
              </a:rPr>
              <a:t>Cost avoidance is a reduction in likely potential </a:t>
            </a:r>
            <a:r>
              <a:rPr lang="en-US" sz="1200" i="1" kern="1200" dirty="0">
                <a:solidFill>
                  <a:schemeClr val="tx1"/>
                </a:solidFill>
                <a:effectLst/>
                <a:latin typeface="+mn-lt"/>
                <a:ea typeface="+mn-ea"/>
                <a:cs typeface="+mn-cs"/>
              </a:rPr>
              <a:t>future</a:t>
            </a:r>
            <a:r>
              <a:rPr lang="en-US" sz="1200" kern="1200" dirty="0">
                <a:solidFill>
                  <a:schemeClr val="tx1"/>
                </a:solidFill>
                <a:effectLst/>
                <a:latin typeface="+mn-lt"/>
                <a:ea typeface="+mn-ea"/>
                <a:cs typeface="+mn-cs"/>
              </a:rPr>
              <a:t> costs; the costs that would incur if you do not implement the proposed solution.  An example of this would be: Congress has passed new legislation that will require you to double your current reporting efforts.  In order to meet this business need manually, you will need to hire three new FTEs. However, by automating reporting with an IT solution, you can avoid those costs.  Your cost avoidance would be equivalent to the cost of hiring 3 FTEs.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example would be:  You conducted a procurement, and the TEP selected one of the vendors that did not represent the highest bid.  Proposal A was $1.5M, proposal B was $2M, proposal C was $2.5M.  The TEP selected proposal B for $2 M.  The result is $500k in cost avoidance, the difference between the chosen option B and the more expensive alternative C.</a:t>
            </a:r>
          </a:p>
          <a:p>
            <a:endParaRPr lang="en-US" dirty="0"/>
          </a:p>
        </p:txBody>
      </p:sp>
      <p:sp>
        <p:nvSpPr>
          <p:cNvPr id="4" name="Slide Number Placeholder 3"/>
          <p:cNvSpPr>
            <a:spLocks noGrp="1"/>
          </p:cNvSpPr>
          <p:nvPr>
            <p:ph type="sldNum" sz="quarter" idx="5"/>
          </p:nvPr>
        </p:nvSpPr>
        <p:spPr/>
        <p:txBody>
          <a:bodyPr/>
          <a:lstStyle/>
          <a:p>
            <a:fld id="{29BD720D-5DF5-48CB-8663-69E5E3303D43}" type="slidenum">
              <a:rPr lang="en-US" smtClean="0"/>
              <a:t>3</a:t>
            </a:fld>
            <a:endParaRPr lang="en-US" dirty="0"/>
          </a:p>
        </p:txBody>
      </p:sp>
    </p:spTree>
    <p:extLst>
      <p:ext uri="{BB962C8B-B14F-4D97-AF65-F5344CB8AC3E}">
        <p14:creationId xmlns:p14="http://schemas.microsoft.com/office/powerpoint/2010/main" val="480356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important to estimate cost savings and avoidance in the initiation phase of your IT project.  You should include it in your business case which is a required document when requesting approval from the IT Governance Review Board.  When presenting your business case for approval, Cost savings and avoidance is a key point in considering whether or not to approve your project.  This will show that your project or system will result in reduced costs and efficiencies to the agency in the long run, therefor making it a worthwhile investment and addition to CMS’ IT portfolio.</a:t>
            </a:r>
          </a:p>
          <a:p>
            <a:r>
              <a:rPr lang="en-US" sz="1200" kern="1200" dirty="0">
                <a:solidFill>
                  <a:schemeClr val="tx1"/>
                </a:solidFill>
                <a:effectLst/>
                <a:latin typeface="+mn-lt"/>
                <a:ea typeface="+mn-ea"/>
                <a:cs typeface="+mn-cs"/>
              </a:rPr>
              <a:t>When estimating cost savings on your business case, you should calculate the difference between your </a:t>
            </a:r>
            <a:r>
              <a:rPr lang="en-US" sz="1200" i="1" kern="1200" dirty="0">
                <a:solidFill>
                  <a:schemeClr val="tx1"/>
                </a:solidFill>
                <a:effectLst/>
                <a:latin typeface="+mn-lt"/>
                <a:ea typeface="+mn-ea"/>
                <a:cs typeface="+mn-cs"/>
              </a:rPr>
              <a:t>current actual cost</a:t>
            </a:r>
            <a:r>
              <a:rPr lang="en-US" sz="1200" kern="1200" dirty="0">
                <a:solidFill>
                  <a:schemeClr val="tx1"/>
                </a:solidFill>
                <a:effectLst/>
                <a:latin typeface="+mn-lt"/>
                <a:ea typeface="+mn-ea"/>
                <a:cs typeface="+mn-cs"/>
              </a:rPr>
              <a:t> needed to complete a task or meet a need and the cost of the proposed solution to do the same.</a:t>
            </a:r>
          </a:p>
          <a:p>
            <a:endParaRPr lang="en-US" dirty="0"/>
          </a:p>
        </p:txBody>
      </p:sp>
      <p:sp>
        <p:nvSpPr>
          <p:cNvPr id="4" name="Slide Number Placeholder 3"/>
          <p:cNvSpPr>
            <a:spLocks noGrp="1"/>
          </p:cNvSpPr>
          <p:nvPr>
            <p:ph type="sldNum" sz="quarter" idx="5"/>
          </p:nvPr>
        </p:nvSpPr>
        <p:spPr/>
        <p:txBody>
          <a:bodyPr/>
          <a:lstStyle/>
          <a:p>
            <a:fld id="{29BD720D-5DF5-48CB-8663-69E5E3303D43}" type="slidenum">
              <a:rPr lang="en-US" smtClean="0"/>
              <a:t>4</a:t>
            </a:fld>
            <a:endParaRPr lang="en-US" dirty="0"/>
          </a:p>
        </p:txBody>
      </p:sp>
    </p:spTree>
    <p:extLst>
      <p:ext uri="{BB962C8B-B14F-4D97-AF65-F5344CB8AC3E}">
        <p14:creationId xmlns:p14="http://schemas.microsoft.com/office/powerpoint/2010/main" val="1077952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many ways in which to produce cost savings and/or avoidance.  Some common examples are:</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Choosing a contract at a lower than current cost or rate</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Consolidating contracts or licenses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Renegotiating contracts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Data Center consolidation or cloud migration</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Reuse of existing infrastructure</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Technical enhancements and efficiencies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Reducing FTE or contractor hours by automating a manual process</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are automating a manual process, a good example of cost savings to include in your business case is the reduction in time from manually completing a task.  You can calculate this by multiplying the hours saved by the contractor’s hourly rate or by multiplying the hours saved by an average FTE hourly rate.</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9BD720D-5DF5-48CB-8663-69E5E3303D43}" type="slidenum">
              <a:rPr lang="en-US" smtClean="0"/>
              <a:t>5</a:t>
            </a:fld>
            <a:endParaRPr lang="en-US" dirty="0"/>
          </a:p>
        </p:txBody>
      </p:sp>
    </p:spTree>
    <p:extLst>
      <p:ext uri="{BB962C8B-B14F-4D97-AF65-F5344CB8AC3E}">
        <p14:creationId xmlns:p14="http://schemas.microsoft.com/office/powerpoint/2010/main" val="1799278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understand that there are concerns that your funding may be reduced if you report cost savings.  But this is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true.  Cost savings and avoidance create the opportunity to more effectively and efficiently run your program.  You may re-invest your cost savings back into your program or use it for other program priorities in the same area.   This is acceptable and you should make note of your plans when reporting. </a:t>
            </a:r>
          </a:p>
          <a:p>
            <a:r>
              <a:rPr lang="en-US" sz="1200" kern="1200" dirty="0">
                <a:solidFill>
                  <a:schemeClr val="tx1"/>
                </a:solidFill>
                <a:effectLst/>
                <a:latin typeface="+mn-lt"/>
                <a:ea typeface="+mn-ea"/>
                <a:cs typeface="+mn-cs"/>
              </a:rPr>
              <a:t>Cost savings and avoidance are evidence of due diligence and sound IT decision making. </a:t>
            </a:r>
          </a:p>
          <a:p>
            <a:endParaRPr lang="en-US" dirty="0"/>
          </a:p>
        </p:txBody>
      </p:sp>
      <p:sp>
        <p:nvSpPr>
          <p:cNvPr id="4" name="Slide Number Placeholder 3"/>
          <p:cNvSpPr>
            <a:spLocks noGrp="1"/>
          </p:cNvSpPr>
          <p:nvPr>
            <p:ph type="sldNum" sz="quarter" idx="5"/>
          </p:nvPr>
        </p:nvSpPr>
        <p:spPr/>
        <p:txBody>
          <a:bodyPr/>
          <a:lstStyle/>
          <a:p>
            <a:fld id="{29BD720D-5DF5-48CB-8663-69E5E3303D43}" type="slidenum">
              <a:rPr lang="en-US" smtClean="0"/>
              <a:t>6</a:t>
            </a:fld>
            <a:endParaRPr lang="en-US" dirty="0"/>
          </a:p>
        </p:txBody>
      </p:sp>
    </p:spTree>
    <p:extLst>
      <p:ext uri="{BB962C8B-B14F-4D97-AF65-F5344CB8AC3E}">
        <p14:creationId xmlns:p14="http://schemas.microsoft.com/office/powerpoint/2010/main" val="1570345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how do I report?  </a:t>
            </a:r>
          </a:p>
          <a:p>
            <a:r>
              <a:rPr lang="en-US" sz="1200" kern="1200" dirty="0">
                <a:solidFill>
                  <a:schemeClr val="tx1"/>
                </a:solidFill>
                <a:effectLst/>
                <a:latin typeface="+mn-lt"/>
                <a:ea typeface="+mn-ea"/>
                <a:cs typeface="+mn-cs"/>
              </a:rPr>
              <a:t>Part of our federal responsibilities in maintaining our IT investment portfolio in accordance with FITARA, is reporting.  CMS reports cost savings and avoidance to OMB through a quarterly data call and is reflected in CMS’ FITARA Score Card rating.  </a:t>
            </a:r>
          </a:p>
          <a:p>
            <a:r>
              <a:rPr lang="en-US" sz="1200" kern="1200" dirty="0">
                <a:solidFill>
                  <a:schemeClr val="tx1"/>
                </a:solidFill>
                <a:effectLst/>
                <a:latin typeface="+mn-lt"/>
                <a:ea typeface="+mn-ea"/>
                <a:cs typeface="+mn-cs"/>
              </a:rPr>
              <a:t>CMS captures this in several ways.  CMS holds an internal Data Call Entrance Conference with identified Points of contact prior to each quarter’s collection efforts.  During each session, there is an opportunity to convey any new cost savings or avoidance.  There is also a written request for cost savings/avoidance input sent to all CMS Executive Officers twice a year. </a:t>
            </a:r>
          </a:p>
          <a:p>
            <a:pPr lvl="0"/>
            <a:r>
              <a:rPr lang="en-US" sz="1200" kern="1200" dirty="0">
                <a:solidFill>
                  <a:schemeClr val="tx1"/>
                </a:solidFill>
                <a:effectLst/>
                <a:latin typeface="+mn-lt"/>
                <a:ea typeface="+mn-ea"/>
                <a:cs typeface="+mn-cs"/>
              </a:rPr>
              <a:t>But If you have Cost Savings and/or avoidance to report (either planned or realized), please email us at </a:t>
            </a:r>
            <a:r>
              <a:rPr lang="en-US" sz="1200" u="sng" kern="1200" dirty="0">
                <a:solidFill>
                  <a:schemeClr val="tx1"/>
                </a:solidFill>
                <a:effectLst/>
                <a:latin typeface="+mn-lt"/>
                <a:ea typeface="+mn-ea"/>
                <a:cs typeface="+mn-cs"/>
                <a:hlinkClick r:id="rId3"/>
              </a:rPr>
              <a:t>CIO@cms.hhs.gov</a:t>
            </a:r>
            <a:r>
              <a:rPr lang="en-US" sz="1200" u="sng"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at any time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e will be happy to answer questions and capture the information for you.</a:t>
            </a:r>
          </a:p>
          <a:p>
            <a:endParaRPr lang="en-US" dirty="0"/>
          </a:p>
        </p:txBody>
      </p:sp>
      <p:sp>
        <p:nvSpPr>
          <p:cNvPr id="4" name="Slide Number Placeholder 3"/>
          <p:cNvSpPr>
            <a:spLocks noGrp="1"/>
          </p:cNvSpPr>
          <p:nvPr>
            <p:ph type="sldNum" sz="quarter" idx="5"/>
          </p:nvPr>
        </p:nvSpPr>
        <p:spPr/>
        <p:txBody>
          <a:bodyPr/>
          <a:lstStyle/>
          <a:p>
            <a:fld id="{29BD720D-5DF5-48CB-8663-69E5E3303D43}" type="slidenum">
              <a:rPr lang="en-US" smtClean="0"/>
              <a:t>7</a:t>
            </a:fld>
            <a:endParaRPr lang="en-US" dirty="0"/>
          </a:p>
        </p:txBody>
      </p:sp>
    </p:spTree>
    <p:extLst>
      <p:ext uri="{BB962C8B-B14F-4D97-AF65-F5344CB8AC3E}">
        <p14:creationId xmlns:p14="http://schemas.microsoft.com/office/powerpoint/2010/main" val="1943099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questions about IT Governance, or for more information, you may Contact Us at </a:t>
            </a:r>
            <a:r>
              <a:rPr lang="en-US" sz="1200" u="sng" kern="1200" dirty="0">
                <a:solidFill>
                  <a:schemeClr val="tx1"/>
                </a:solidFill>
                <a:effectLst/>
                <a:latin typeface="+mn-lt"/>
                <a:ea typeface="+mn-ea"/>
                <a:cs typeface="+mn-cs"/>
              </a:rPr>
              <a:t>IT underscore Governance at CMS dot HHS dot gov </a:t>
            </a:r>
            <a:r>
              <a:rPr lang="en-US" sz="1200" kern="1200" dirty="0">
                <a:solidFill>
                  <a:schemeClr val="tx1"/>
                </a:solidFill>
                <a:effectLst/>
                <a:latin typeface="+mn-lt"/>
                <a:ea typeface="+mn-ea"/>
                <a:cs typeface="+mn-cs"/>
              </a:rPr>
              <a:t>or visit our website at  </a:t>
            </a:r>
            <a:r>
              <a:rPr lang="en-US" sz="1200" u="sng" kern="1200" dirty="0">
                <a:solidFill>
                  <a:schemeClr val="tx1"/>
                </a:solidFill>
                <a:effectLst/>
                <a:latin typeface="+mn-lt"/>
                <a:ea typeface="+mn-ea"/>
                <a:cs typeface="+mn-cs"/>
                <a:hlinkClick r:id="rId3"/>
              </a:rPr>
              <a:t>www dot CMS dot gov slash TLC</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Thank you!</a:t>
            </a:r>
          </a:p>
          <a:p>
            <a:endParaRPr lang="en-US" dirty="0"/>
          </a:p>
        </p:txBody>
      </p:sp>
      <p:sp>
        <p:nvSpPr>
          <p:cNvPr id="4" name="Slide Number Placeholder 3"/>
          <p:cNvSpPr>
            <a:spLocks noGrp="1"/>
          </p:cNvSpPr>
          <p:nvPr>
            <p:ph type="sldNum" sz="quarter" idx="5"/>
          </p:nvPr>
        </p:nvSpPr>
        <p:spPr/>
        <p:txBody>
          <a:bodyPr/>
          <a:lstStyle/>
          <a:p>
            <a:fld id="{29BD720D-5DF5-48CB-8663-69E5E3303D43}" type="slidenum">
              <a:rPr lang="en-US" smtClean="0"/>
              <a:t>8</a:t>
            </a:fld>
            <a:endParaRPr lang="en-US" dirty="0"/>
          </a:p>
        </p:txBody>
      </p:sp>
    </p:spTree>
    <p:extLst>
      <p:ext uri="{BB962C8B-B14F-4D97-AF65-F5344CB8AC3E}">
        <p14:creationId xmlns:p14="http://schemas.microsoft.com/office/powerpoint/2010/main" val="3983198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A589FC-04D2-489B-8352-D5ED2424626C}" type="datetimeFigureOut">
              <a:rPr lang="en-US" smtClean="0"/>
              <a:t>09/21/2021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586839-1874-4304-A8AB-F34CA49D66DD}" type="slidenum">
              <a:rPr lang="en-US" smtClean="0"/>
              <a:t>‹#›</a:t>
            </a:fld>
            <a:endParaRPr lang="en-US" dirty="0"/>
          </a:p>
        </p:txBody>
      </p:sp>
    </p:spTree>
    <p:extLst>
      <p:ext uri="{BB962C8B-B14F-4D97-AF65-F5344CB8AC3E}">
        <p14:creationId xmlns:p14="http://schemas.microsoft.com/office/powerpoint/2010/main" val="2004289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A589FC-04D2-489B-8352-D5ED2424626C}" type="datetimeFigureOut">
              <a:rPr lang="en-US" smtClean="0"/>
              <a:t>09/21/2021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586839-1874-4304-A8AB-F34CA49D66DD}" type="slidenum">
              <a:rPr lang="en-US" smtClean="0"/>
              <a:t>‹#›</a:t>
            </a:fld>
            <a:endParaRPr lang="en-US" dirty="0"/>
          </a:p>
        </p:txBody>
      </p:sp>
    </p:spTree>
    <p:extLst>
      <p:ext uri="{BB962C8B-B14F-4D97-AF65-F5344CB8AC3E}">
        <p14:creationId xmlns:p14="http://schemas.microsoft.com/office/powerpoint/2010/main" val="1087919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A589FC-04D2-489B-8352-D5ED2424626C}" type="datetimeFigureOut">
              <a:rPr lang="en-US" smtClean="0"/>
              <a:t>09/21/2021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586839-1874-4304-A8AB-F34CA49D66DD}" type="slidenum">
              <a:rPr lang="en-US" smtClean="0"/>
              <a:t>‹#›</a:t>
            </a:fld>
            <a:endParaRPr lang="en-US" dirty="0"/>
          </a:p>
        </p:txBody>
      </p:sp>
    </p:spTree>
    <p:extLst>
      <p:ext uri="{BB962C8B-B14F-4D97-AF65-F5344CB8AC3E}">
        <p14:creationId xmlns:p14="http://schemas.microsoft.com/office/powerpoint/2010/main" val="3380449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Rectangle 8"/>
          <p:cNvSpPr/>
          <p:nvPr userDrawn="1"/>
        </p:nvSpPr>
        <p:spPr>
          <a:xfrm>
            <a:off x="0" y="5489576"/>
            <a:ext cx="12192000" cy="1368425"/>
          </a:xfrm>
          <a:prstGeom prst="rect">
            <a:avLst/>
          </a:prstGeom>
          <a:solidFill>
            <a:srgbClr val="00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p:cNvSpPr>
            <a:spLocks noGrp="1"/>
          </p:cNvSpPr>
          <p:nvPr>
            <p:ph type="ctrTitle" hasCustomPrompt="1"/>
          </p:nvPr>
        </p:nvSpPr>
        <p:spPr>
          <a:xfrm>
            <a:off x="928255" y="441383"/>
            <a:ext cx="9144000" cy="745048"/>
          </a:xfrm>
        </p:spPr>
        <p:txBody>
          <a:bodyPr anchor="b"/>
          <a:lstStyle>
            <a:lvl1pPr algn="l">
              <a:defRPr sz="5000">
                <a:solidFill>
                  <a:srgbClr val="004986"/>
                </a:solidFill>
              </a:defRPr>
            </a:lvl1pPr>
          </a:lstStyle>
          <a:p>
            <a:r>
              <a:rPr lang="en-US" dirty="0"/>
              <a:t>Click to edit master title style</a:t>
            </a:r>
          </a:p>
        </p:txBody>
      </p:sp>
      <p:sp>
        <p:nvSpPr>
          <p:cNvPr id="8" name="Text Placeholder 10"/>
          <p:cNvSpPr>
            <a:spLocks noGrp="1"/>
          </p:cNvSpPr>
          <p:nvPr>
            <p:ph type="body" sz="quarter" idx="10"/>
          </p:nvPr>
        </p:nvSpPr>
        <p:spPr>
          <a:xfrm>
            <a:off x="928255" y="1313847"/>
            <a:ext cx="9144000" cy="3922296"/>
          </a:xfrm>
          <a:prstGeom prst="rect">
            <a:avLst/>
          </a:prstGeom>
        </p:spPr>
        <p:txBody>
          <a:bodyPr/>
          <a:lstStyle>
            <a:lvl1pPr>
              <a:defRPr b="0"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descr="Centers for Medicare &amp; Medicaid Service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96501" y="5871337"/>
            <a:ext cx="1841500" cy="640843"/>
          </a:xfrm>
          <a:prstGeom prst="rect">
            <a:avLst/>
          </a:prstGeom>
        </p:spPr>
      </p:pic>
      <p:sp>
        <p:nvSpPr>
          <p:cNvPr id="13" name="Slide Number Placeholder 11">
            <a:extLst>
              <a:ext uri="{FF2B5EF4-FFF2-40B4-BE49-F238E27FC236}">
                <a16:creationId xmlns:a16="http://schemas.microsoft.com/office/drawing/2014/main" id="{08C1CF7C-DA1A-9048-96D3-65FAA26B0560}"/>
              </a:ext>
            </a:extLst>
          </p:cNvPr>
          <p:cNvSpPr txBox="1">
            <a:spLocks/>
          </p:cNvSpPr>
          <p:nvPr userDrawn="1"/>
        </p:nvSpPr>
        <p:spPr>
          <a:xfrm>
            <a:off x="11684000" y="86783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1" name="Slide Number Placeholder 11">
            <a:extLst>
              <a:ext uri="{FF2B5EF4-FFF2-40B4-BE49-F238E27FC236}">
                <a16:creationId xmlns:a16="http://schemas.microsoft.com/office/drawing/2014/main" id="{4CFDC215-D833-8540-8BFB-0127BAA005AC}"/>
              </a:ext>
            </a:extLst>
          </p:cNvPr>
          <p:cNvSpPr txBox="1">
            <a:spLocks/>
          </p:cNvSpPr>
          <p:nvPr userDrawn="1"/>
        </p:nvSpPr>
        <p:spPr>
          <a:xfrm>
            <a:off x="11887200" y="88815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3" name="Slide Number Placeholder 11">
            <a:extLst>
              <a:ext uri="{FF2B5EF4-FFF2-40B4-BE49-F238E27FC236}">
                <a16:creationId xmlns:a16="http://schemas.microsoft.com/office/drawing/2014/main" id="{832E31FA-E8D8-7C45-B8FD-B59CA11ECBD5}"/>
              </a:ext>
            </a:extLst>
          </p:cNvPr>
          <p:cNvSpPr txBox="1">
            <a:spLocks/>
          </p:cNvSpPr>
          <p:nvPr userDrawn="1"/>
        </p:nvSpPr>
        <p:spPr>
          <a:xfrm>
            <a:off x="12090400" y="90847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5" name="Footer Placeholder 10">
            <a:extLst>
              <a:ext uri="{FF2B5EF4-FFF2-40B4-BE49-F238E27FC236}">
                <a16:creationId xmlns:a16="http://schemas.microsoft.com/office/drawing/2014/main" id="{14E83814-5EA9-C949-932B-64096ABC107C}"/>
              </a:ext>
            </a:extLst>
          </p:cNvPr>
          <p:cNvSpPr>
            <a:spLocks noGrp="1"/>
          </p:cNvSpPr>
          <p:nvPr/>
        </p:nvSpPr>
        <p:spPr>
          <a:xfrm>
            <a:off x="4777339" y="6025348"/>
            <a:ext cx="5486400" cy="486833"/>
          </a:xfrm>
          <a:prstGeom prst="rect">
            <a:avLst/>
          </a:prstGeom>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sz="2400" dirty="0"/>
          </a:p>
        </p:txBody>
      </p:sp>
      <p:sp>
        <p:nvSpPr>
          <p:cNvPr id="27" name="Date Placeholder 3">
            <a:extLst>
              <a:ext uri="{FF2B5EF4-FFF2-40B4-BE49-F238E27FC236}">
                <a16:creationId xmlns:a16="http://schemas.microsoft.com/office/drawing/2014/main" id="{6154B9DD-26C6-7D40-9996-2C42CA136E00}"/>
              </a:ext>
            </a:extLst>
          </p:cNvPr>
          <p:cNvSpPr>
            <a:spLocks noGrp="1"/>
          </p:cNvSpPr>
          <p:nvPr>
            <p:ph type="dt" sz="half" idx="11"/>
          </p:nvPr>
        </p:nvSpPr>
        <p:spPr>
          <a:xfrm>
            <a:off x="838200" y="6356351"/>
            <a:ext cx="2743200" cy="365125"/>
          </a:xfrm>
          <a:prstGeom prst="rect">
            <a:avLst/>
          </a:prstGeom>
        </p:spPr>
        <p:txBody>
          <a:bodyPr/>
          <a:lstStyle/>
          <a:p>
            <a:endParaRPr lang="en-US" dirty="0"/>
          </a:p>
        </p:txBody>
      </p:sp>
      <p:sp>
        <p:nvSpPr>
          <p:cNvPr id="28" name="Footer Placeholder 4">
            <a:extLst>
              <a:ext uri="{FF2B5EF4-FFF2-40B4-BE49-F238E27FC236}">
                <a16:creationId xmlns:a16="http://schemas.microsoft.com/office/drawing/2014/main" id="{F7A32B59-52F2-1D4E-8130-7FC2452037F0}"/>
              </a:ext>
            </a:extLst>
          </p:cNvPr>
          <p:cNvSpPr>
            <a:spLocks noGrp="1"/>
          </p:cNvSpPr>
          <p:nvPr>
            <p:ph type="ftr" sz="quarter" idx="12"/>
          </p:nvPr>
        </p:nvSpPr>
        <p:spPr>
          <a:xfrm>
            <a:off x="4038600" y="6356351"/>
            <a:ext cx="4114800" cy="365125"/>
          </a:xfrm>
          <a:prstGeom prst="rect">
            <a:avLst/>
          </a:prstGeom>
        </p:spPr>
        <p:txBody>
          <a:bodyPr/>
          <a:lstStyle/>
          <a:p>
            <a:endParaRPr lang="en-US" dirty="0"/>
          </a:p>
        </p:txBody>
      </p:sp>
      <p:pic>
        <p:nvPicPr>
          <p:cNvPr id="12" name="Picture" descr="TLC Banne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05953" y="2"/>
            <a:ext cx="2476424" cy="1469570"/>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9FCF8D2C-F720-E04C-8BAA-8E3D608222C5}"/>
              </a:ext>
            </a:extLst>
          </p:cNvPr>
          <p:cNvSpPr>
            <a:spLocks noGrp="1"/>
          </p:cNvSpPr>
          <p:nvPr>
            <p:ph type="sldNum" sz="quarter" idx="4"/>
          </p:nvPr>
        </p:nvSpPr>
        <p:spPr>
          <a:xfrm>
            <a:off x="9637486" y="6356351"/>
            <a:ext cx="459015" cy="365125"/>
          </a:xfrm>
          <a:prstGeom prst="rect">
            <a:avLst/>
          </a:prstGeom>
        </p:spPr>
        <p:txBody>
          <a:bodyPr vert="horz" lIns="91440" tIns="45720" rIns="91440" bIns="45720" rtlCol="0" anchor="ctr"/>
          <a:lstStyle>
            <a:lvl1pPr algn="l">
              <a:defRPr sz="1200">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76762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A980158-E38B-4638-B1D1-7CA26B198FCF}" type="datetimeFigureOut">
              <a:rPr lang="en-US" smtClean="0"/>
              <a:t>09/21/2021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C0E710-FD6D-4325-94DE-4674AFC68AE1}" type="slidenum">
              <a:rPr lang="en-US" smtClean="0"/>
              <a:t>‹#›</a:t>
            </a:fld>
            <a:endParaRPr lang="en-US" dirty="0"/>
          </a:p>
        </p:txBody>
      </p:sp>
    </p:spTree>
    <p:extLst>
      <p:ext uri="{BB962C8B-B14F-4D97-AF65-F5344CB8AC3E}">
        <p14:creationId xmlns:p14="http://schemas.microsoft.com/office/powerpoint/2010/main" val="391834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980158-E38B-4638-B1D1-7CA26B198FCF}" type="datetimeFigureOut">
              <a:rPr lang="en-US" smtClean="0"/>
              <a:t>09/21/2021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C0E710-FD6D-4325-94DE-4674AFC68AE1}" type="slidenum">
              <a:rPr lang="en-US" smtClean="0"/>
              <a:t>‹#›</a:t>
            </a:fld>
            <a:endParaRPr lang="en-US" dirty="0"/>
          </a:p>
        </p:txBody>
      </p:sp>
    </p:spTree>
    <p:extLst>
      <p:ext uri="{BB962C8B-B14F-4D97-AF65-F5344CB8AC3E}">
        <p14:creationId xmlns:p14="http://schemas.microsoft.com/office/powerpoint/2010/main" val="2097545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980158-E38B-4638-B1D1-7CA26B198FCF}" type="datetimeFigureOut">
              <a:rPr lang="en-US" smtClean="0"/>
              <a:t>09/21/2021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C0E710-FD6D-4325-94DE-4674AFC68AE1}" type="slidenum">
              <a:rPr lang="en-US" smtClean="0"/>
              <a:t>‹#›</a:t>
            </a:fld>
            <a:endParaRPr lang="en-US" dirty="0"/>
          </a:p>
        </p:txBody>
      </p:sp>
    </p:spTree>
    <p:extLst>
      <p:ext uri="{BB962C8B-B14F-4D97-AF65-F5344CB8AC3E}">
        <p14:creationId xmlns:p14="http://schemas.microsoft.com/office/powerpoint/2010/main" val="1678392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980158-E38B-4638-B1D1-7CA26B198FCF}" type="datetimeFigureOut">
              <a:rPr lang="en-US" smtClean="0"/>
              <a:t>09/21/2021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C0E710-FD6D-4325-94DE-4674AFC68AE1}" type="slidenum">
              <a:rPr lang="en-US" smtClean="0"/>
              <a:t>‹#›</a:t>
            </a:fld>
            <a:endParaRPr lang="en-US" dirty="0"/>
          </a:p>
        </p:txBody>
      </p:sp>
    </p:spTree>
    <p:extLst>
      <p:ext uri="{BB962C8B-B14F-4D97-AF65-F5344CB8AC3E}">
        <p14:creationId xmlns:p14="http://schemas.microsoft.com/office/powerpoint/2010/main" val="2843851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980158-E38B-4638-B1D1-7CA26B198FCF}" type="datetimeFigureOut">
              <a:rPr lang="en-US" smtClean="0"/>
              <a:t>09/21/2021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C0E710-FD6D-4325-94DE-4674AFC68AE1}" type="slidenum">
              <a:rPr lang="en-US" smtClean="0"/>
              <a:t>‹#›</a:t>
            </a:fld>
            <a:endParaRPr lang="en-US" dirty="0"/>
          </a:p>
        </p:txBody>
      </p:sp>
    </p:spTree>
    <p:extLst>
      <p:ext uri="{BB962C8B-B14F-4D97-AF65-F5344CB8AC3E}">
        <p14:creationId xmlns:p14="http://schemas.microsoft.com/office/powerpoint/2010/main" val="3541584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980158-E38B-4638-B1D1-7CA26B198FCF}" type="datetimeFigureOut">
              <a:rPr lang="en-US" smtClean="0"/>
              <a:t>09/21/2021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C0E710-FD6D-4325-94DE-4674AFC68AE1}" type="slidenum">
              <a:rPr lang="en-US" smtClean="0"/>
              <a:t>‹#›</a:t>
            </a:fld>
            <a:endParaRPr lang="en-US" dirty="0"/>
          </a:p>
        </p:txBody>
      </p:sp>
    </p:spTree>
    <p:extLst>
      <p:ext uri="{BB962C8B-B14F-4D97-AF65-F5344CB8AC3E}">
        <p14:creationId xmlns:p14="http://schemas.microsoft.com/office/powerpoint/2010/main" val="2478336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980158-E38B-4638-B1D1-7CA26B198FCF}" type="datetimeFigureOut">
              <a:rPr lang="en-US" smtClean="0"/>
              <a:t>09/21/2021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C0E710-FD6D-4325-94DE-4674AFC68AE1}" type="slidenum">
              <a:rPr lang="en-US" smtClean="0"/>
              <a:t>‹#›</a:t>
            </a:fld>
            <a:endParaRPr lang="en-US" dirty="0"/>
          </a:p>
        </p:txBody>
      </p:sp>
    </p:spTree>
    <p:extLst>
      <p:ext uri="{BB962C8B-B14F-4D97-AF65-F5344CB8AC3E}">
        <p14:creationId xmlns:p14="http://schemas.microsoft.com/office/powerpoint/2010/main" val="19362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A589FC-04D2-489B-8352-D5ED2424626C}" type="datetimeFigureOut">
              <a:rPr lang="en-US" smtClean="0"/>
              <a:t>09/21/2021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586839-1874-4304-A8AB-F34CA49D66DD}" type="slidenum">
              <a:rPr lang="en-US" smtClean="0"/>
              <a:t>‹#›</a:t>
            </a:fld>
            <a:endParaRPr lang="en-US" dirty="0"/>
          </a:p>
        </p:txBody>
      </p:sp>
    </p:spTree>
    <p:extLst>
      <p:ext uri="{BB962C8B-B14F-4D97-AF65-F5344CB8AC3E}">
        <p14:creationId xmlns:p14="http://schemas.microsoft.com/office/powerpoint/2010/main" val="2259083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980158-E38B-4638-B1D1-7CA26B198FCF}" type="datetimeFigureOut">
              <a:rPr lang="en-US" smtClean="0"/>
              <a:t>09/21/2021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C0E710-FD6D-4325-94DE-4674AFC68AE1}" type="slidenum">
              <a:rPr lang="en-US" smtClean="0"/>
              <a:t>‹#›</a:t>
            </a:fld>
            <a:endParaRPr lang="en-US" dirty="0"/>
          </a:p>
        </p:txBody>
      </p:sp>
    </p:spTree>
    <p:extLst>
      <p:ext uri="{BB962C8B-B14F-4D97-AF65-F5344CB8AC3E}">
        <p14:creationId xmlns:p14="http://schemas.microsoft.com/office/powerpoint/2010/main" val="3224953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980158-E38B-4638-B1D1-7CA26B198FCF}" type="datetimeFigureOut">
              <a:rPr lang="en-US" smtClean="0"/>
              <a:t>09/21/2021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C0E710-FD6D-4325-94DE-4674AFC68AE1}" type="slidenum">
              <a:rPr lang="en-US" smtClean="0"/>
              <a:t>‹#›</a:t>
            </a:fld>
            <a:endParaRPr lang="en-US" dirty="0"/>
          </a:p>
        </p:txBody>
      </p:sp>
    </p:spTree>
    <p:extLst>
      <p:ext uri="{BB962C8B-B14F-4D97-AF65-F5344CB8AC3E}">
        <p14:creationId xmlns:p14="http://schemas.microsoft.com/office/powerpoint/2010/main" val="3137760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980158-E38B-4638-B1D1-7CA26B198FCF}" type="datetimeFigureOut">
              <a:rPr lang="en-US" smtClean="0"/>
              <a:t>09/21/2021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C0E710-FD6D-4325-94DE-4674AFC68AE1}" type="slidenum">
              <a:rPr lang="en-US" smtClean="0"/>
              <a:t>‹#›</a:t>
            </a:fld>
            <a:endParaRPr lang="en-US" dirty="0"/>
          </a:p>
        </p:txBody>
      </p:sp>
    </p:spTree>
    <p:extLst>
      <p:ext uri="{BB962C8B-B14F-4D97-AF65-F5344CB8AC3E}">
        <p14:creationId xmlns:p14="http://schemas.microsoft.com/office/powerpoint/2010/main" val="573645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980158-E38B-4638-B1D1-7CA26B198FCF}" type="datetimeFigureOut">
              <a:rPr lang="en-US" smtClean="0"/>
              <a:t>09/21/2021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C0E710-FD6D-4325-94DE-4674AFC68AE1}" type="slidenum">
              <a:rPr lang="en-US" smtClean="0"/>
              <a:t>‹#›</a:t>
            </a:fld>
            <a:endParaRPr lang="en-US" dirty="0"/>
          </a:p>
        </p:txBody>
      </p:sp>
    </p:spTree>
    <p:extLst>
      <p:ext uri="{BB962C8B-B14F-4D97-AF65-F5344CB8AC3E}">
        <p14:creationId xmlns:p14="http://schemas.microsoft.com/office/powerpoint/2010/main" val="471177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A589FC-04D2-489B-8352-D5ED2424626C}" type="datetimeFigureOut">
              <a:rPr lang="en-US" smtClean="0"/>
              <a:t>09/21/2021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586839-1874-4304-A8AB-F34CA49D66DD}" type="slidenum">
              <a:rPr lang="en-US" smtClean="0"/>
              <a:t>‹#›</a:t>
            </a:fld>
            <a:endParaRPr lang="en-US" dirty="0"/>
          </a:p>
        </p:txBody>
      </p:sp>
    </p:spTree>
    <p:extLst>
      <p:ext uri="{BB962C8B-B14F-4D97-AF65-F5344CB8AC3E}">
        <p14:creationId xmlns:p14="http://schemas.microsoft.com/office/powerpoint/2010/main" val="283208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A589FC-04D2-489B-8352-D5ED2424626C}" type="datetimeFigureOut">
              <a:rPr lang="en-US" smtClean="0"/>
              <a:t>09/21/2021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586839-1874-4304-A8AB-F34CA49D66DD}" type="slidenum">
              <a:rPr lang="en-US" smtClean="0"/>
              <a:t>‹#›</a:t>
            </a:fld>
            <a:endParaRPr lang="en-US" dirty="0"/>
          </a:p>
        </p:txBody>
      </p:sp>
    </p:spTree>
    <p:extLst>
      <p:ext uri="{BB962C8B-B14F-4D97-AF65-F5344CB8AC3E}">
        <p14:creationId xmlns:p14="http://schemas.microsoft.com/office/powerpoint/2010/main" val="4090667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A589FC-04D2-489B-8352-D5ED2424626C}" type="datetimeFigureOut">
              <a:rPr lang="en-US" smtClean="0"/>
              <a:t>09/21/2021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B586839-1874-4304-A8AB-F34CA49D66DD}" type="slidenum">
              <a:rPr lang="en-US" smtClean="0"/>
              <a:t>‹#›</a:t>
            </a:fld>
            <a:endParaRPr lang="en-US" dirty="0"/>
          </a:p>
        </p:txBody>
      </p:sp>
    </p:spTree>
    <p:extLst>
      <p:ext uri="{BB962C8B-B14F-4D97-AF65-F5344CB8AC3E}">
        <p14:creationId xmlns:p14="http://schemas.microsoft.com/office/powerpoint/2010/main" val="3652683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A589FC-04D2-489B-8352-D5ED2424626C}" type="datetimeFigureOut">
              <a:rPr lang="en-US" smtClean="0"/>
              <a:t>09/21/2021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586839-1874-4304-A8AB-F34CA49D66DD}" type="slidenum">
              <a:rPr lang="en-US" smtClean="0"/>
              <a:t>‹#›</a:t>
            </a:fld>
            <a:endParaRPr lang="en-US" dirty="0"/>
          </a:p>
        </p:txBody>
      </p:sp>
    </p:spTree>
    <p:extLst>
      <p:ext uri="{BB962C8B-B14F-4D97-AF65-F5344CB8AC3E}">
        <p14:creationId xmlns:p14="http://schemas.microsoft.com/office/powerpoint/2010/main" val="3171281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A589FC-04D2-489B-8352-D5ED2424626C}" type="datetimeFigureOut">
              <a:rPr lang="en-US" smtClean="0"/>
              <a:t>09/21/2021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B586839-1874-4304-A8AB-F34CA49D66DD}" type="slidenum">
              <a:rPr lang="en-US" smtClean="0"/>
              <a:t>‹#›</a:t>
            </a:fld>
            <a:endParaRPr lang="en-US" dirty="0"/>
          </a:p>
        </p:txBody>
      </p:sp>
    </p:spTree>
    <p:extLst>
      <p:ext uri="{BB962C8B-B14F-4D97-AF65-F5344CB8AC3E}">
        <p14:creationId xmlns:p14="http://schemas.microsoft.com/office/powerpoint/2010/main" val="105529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A589FC-04D2-489B-8352-D5ED2424626C}" type="datetimeFigureOut">
              <a:rPr lang="en-US" smtClean="0"/>
              <a:t>09/21/2021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586839-1874-4304-A8AB-F34CA49D66DD}" type="slidenum">
              <a:rPr lang="en-US" smtClean="0"/>
              <a:t>‹#›</a:t>
            </a:fld>
            <a:endParaRPr lang="en-US" dirty="0"/>
          </a:p>
        </p:txBody>
      </p:sp>
    </p:spTree>
    <p:extLst>
      <p:ext uri="{BB962C8B-B14F-4D97-AF65-F5344CB8AC3E}">
        <p14:creationId xmlns:p14="http://schemas.microsoft.com/office/powerpoint/2010/main" val="2187665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A589FC-04D2-489B-8352-D5ED2424626C}" type="datetimeFigureOut">
              <a:rPr lang="en-US" smtClean="0"/>
              <a:t>09/21/2021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586839-1874-4304-A8AB-F34CA49D66DD}" type="slidenum">
              <a:rPr lang="en-US" smtClean="0"/>
              <a:t>‹#›</a:t>
            </a:fld>
            <a:endParaRPr lang="en-US" dirty="0"/>
          </a:p>
        </p:txBody>
      </p:sp>
    </p:spTree>
    <p:extLst>
      <p:ext uri="{BB962C8B-B14F-4D97-AF65-F5344CB8AC3E}">
        <p14:creationId xmlns:p14="http://schemas.microsoft.com/office/powerpoint/2010/main" val="2133285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A589FC-04D2-489B-8352-D5ED2424626C}" type="datetimeFigureOut">
              <a:rPr lang="en-US" smtClean="0"/>
              <a:t>09/21/2021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586839-1874-4304-A8AB-F34CA49D66DD}" type="slidenum">
              <a:rPr lang="en-US" smtClean="0"/>
              <a:t>‹#›</a:t>
            </a:fld>
            <a:endParaRPr lang="en-US" dirty="0"/>
          </a:p>
        </p:txBody>
      </p:sp>
    </p:spTree>
    <p:extLst>
      <p:ext uri="{BB962C8B-B14F-4D97-AF65-F5344CB8AC3E}">
        <p14:creationId xmlns:p14="http://schemas.microsoft.com/office/powerpoint/2010/main" val="2787862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980158-E38B-4638-B1D1-7CA26B198FCF}" type="datetimeFigureOut">
              <a:rPr lang="en-US" smtClean="0"/>
              <a:t>09/21/2021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0E710-FD6D-4325-94DE-4674AFC68AE1}" type="slidenum">
              <a:rPr lang="en-US" smtClean="0"/>
              <a:t>‹#›</a:t>
            </a:fld>
            <a:endParaRPr lang="en-US" dirty="0"/>
          </a:p>
        </p:txBody>
      </p:sp>
    </p:spTree>
    <p:extLst>
      <p:ext uri="{BB962C8B-B14F-4D97-AF65-F5344CB8AC3E}">
        <p14:creationId xmlns:p14="http://schemas.microsoft.com/office/powerpoint/2010/main" val="11065842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hyperlink" Target="http://publicdomainq.net/business-man-thinking-0006900/"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hyperlink" Target="https://freesvg.org/female-office-worker-vector-illustration"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hyperlink" Target="mailto:CIO@cms.hhs.gov"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hyperlink" Target="https://www.cms.gov/TLC"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mailto:IT_Governance@cms.hhs.gov" TargetMode="External"/><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descr="Cost and Avoidance">
            <a:hlinkClick r:id="" action="ppaction://media"/>
            <a:extLst>
              <a:ext uri="{FF2B5EF4-FFF2-40B4-BE49-F238E27FC236}">
                <a16:creationId xmlns:a16="http://schemas.microsoft.com/office/drawing/2014/main" id="{AA065FE3-DA85-4104-8D84-839D1C8C0620}"/>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Title 1">
            <a:extLst>
              <a:ext uri="{FF2B5EF4-FFF2-40B4-BE49-F238E27FC236}">
                <a16:creationId xmlns:a16="http://schemas.microsoft.com/office/drawing/2014/main" id="{96759889-41E2-0144-9DF6-29FFD801F7BF}"/>
              </a:ext>
            </a:extLst>
          </p:cNvPr>
          <p:cNvSpPr>
            <a:spLocks noGrp="1"/>
          </p:cNvSpPr>
          <p:nvPr>
            <p:ph type="ctrTitle"/>
          </p:nvPr>
        </p:nvSpPr>
        <p:spPr>
          <a:xfrm>
            <a:off x="1425944" y="1235792"/>
            <a:ext cx="9144000" cy="745048"/>
          </a:xfrm>
        </p:spPr>
        <p:txBody>
          <a:bodyPr>
            <a:noAutofit/>
          </a:bodyPr>
          <a:lstStyle/>
          <a:p>
            <a:pPr algn="ctr"/>
            <a:r>
              <a:rPr lang="en-US" sz="4000" dirty="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CMS IT Governance Training</a:t>
            </a:r>
            <a:endParaRPr lang="en-US" sz="4000" strike="sngStrike" dirty="0">
              <a:solidFill>
                <a:srgbClr val="FF0000"/>
              </a:solidFill>
              <a:effectLst>
                <a:outerShdw blurRad="38100" dist="38100" dir="2700000" algn="tl">
                  <a:srgbClr val="000000">
                    <a:alpha val="43137"/>
                  </a:srgbClr>
                </a:outerShdw>
              </a:effectLst>
            </a:endParaRPr>
          </a:p>
        </p:txBody>
      </p:sp>
      <p:sp>
        <p:nvSpPr>
          <p:cNvPr id="15" name="Content Placeholder 2" descr="Cost Savings and Avoidance&#10;">
            <a:extLst>
              <a:ext uri="{FF2B5EF4-FFF2-40B4-BE49-F238E27FC236}">
                <a16:creationId xmlns:a16="http://schemas.microsoft.com/office/drawing/2014/main" id="{0B4DEF07-DE18-D14A-86E0-6C6D7DDCC57B}"/>
              </a:ext>
            </a:extLst>
          </p:cNvPr>
          <p:cNvSpPr>
            <a:spLocks noGrp="1"/>
          </p:cNvSpPr>
          <p:nvPr>
            <p:ph type="body" sz="quarter" idx="10"/>
          </p:nvPr>
        </p:nvSpPr>
        <p:spPr>
          <a:xfrm>
            <a:off x="567556" y="2902477"/>
            <a:ext cx="10860775" cy="1974684"/>
          </a:xfrm>
        </p:spPr>
        <p:txBody>
          <a:bodyPr>
            <a:noAutofit/>
          </a:bodyPr>
          <a:lstStyle/>
          <a:p>
            <a:pPr marL="0" indent="0" algn="ctr">
              <a:buNone/>
            </a:pPr>
            <a:r>
              <a:rPr lang="en-US" sz="4400" i="1" dirty="0">
                <a:effectLst>
                  <a:outerShdw blurRad="38100" dist="38100" dir="2700000" algn="tl">
                    <a:srgbClr val="000000">
                      <a:alpha val="43137"/>
                    </a:srgbClr>
                  </a:outerShdw>
                </a:effectLst>
              </a:rPr>
              <a:t>Cost Savings and Avoidance</a:t>
            </a:r>
            <a:endParaRPr lang="en-US" sz="2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9448370"/>
      </p:ext>
    </p:extLst>
  </p:cSld>
  <p:clrMapOvr>
    <a:masterClrMapping/>
  </p:clrMapOvr>
  <mc:AlternateContent xmlns:mc="http://schemas.openxmlformats.org/markup-compatibility/2006" xmlns:p14="http://schemas.microsoft.com/office/powerpoint/2010/main">
    <mc:Choice Requires="p14">
      <p:transition spd="slow" p14:dur="2000" advTm="16633"/>
    </mc:Choice>
    <mc:Fallback xmlns="">
      <p:transition spd="slow" advTm="16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688C79C-2C63-40CC-BD19-2498D5669E7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 name="Title 1"/>
          <p:cNvSpPr>
            <a:spLocks noGrp="1"/>
          </p:cNvSpPr>
          <p:nvPr>
            <p:ph type="ctrTitle"/>
          </p:nvPr>
        </p:nvSpPr>
        <p:spPr>
          <a:xfrm>
            <a:off x="10884" y="405253"/>
            <a:ext cx="11056509" cy="745048"/>
          </a:xfrm>
        </p:spPr>
        <p:txBody>
          <a:bodyPr>
            <a:noAutofit/>
          </a:bodyPr>
          <a:lstStyle/>
          <a:p>
            <a:pPr algn="ctr"/>
            <a:r>
              <a:rPr lang="en-US" sz="4900" b="1" dirty="0">
                <a:effectLst>
                  <a:outerShdw blurRad="38100" dist="38100" dir="2700000" algn="tl">
                    <a:srgbClr val="000000">
                      <a:alpha val="43137"/>
                    </a:srgbClr>
                  </a:outerShdw>
                </a:effectLst>
              </a:rPr>
              <a:t>Background / FITARA</a:t>
            </a:r>
          </a:p>
        </p:txBody>
      </p:sp>
      <p:sp>
        <p:nvSpPr>
          <p:cNvPr id="3" name="TextBox 2">
            <a:extLst>
              <a:ext uri="{FF2B5EF4-FFF2-40B4-BE49-F238E27FC236}">
                <a16:creationId xmlns:a16="http://schemas.microsoft.com/office/drawing/2014/main" id="{6B4EC2B0-A61A-4583-91AD-DF783169F225}"/>
              </a:ext>
            </a:extLst>
          </p:cNvPr>
          <p:cNvSpPr txBox="1"/>
          <p:nvPr/>
        </p:nvSpPr>
        <p:spPr>
          <a:xfrm>
            <a:off x="887624" y="1289953"/>
            <a:ext cx="9303027" cy="4001095"/>
          </a:xfrm>
          <a:prstGeom prst="rect">
            <a:avLst/>
          </a:prstGeom>
          <a:noFill/>
        </p:spPr>
        <p:txBody>
          <a:bodyPr wrap="square" rtlCol="0">
            <a:spAutoFit/>
          </a:bodyPr>
          <a:lstStyle/>
          <a:p>
            <a:pPr marL="285750" indent="-285750">
              <a:buFont typeface="Arial" panose="020B0604020202020204" pitchFamily="34" charset="0"/>
              <a:buChar char="•"/>
            </a:pPr>
            <a:r>
              <a:rPr lang="en-US" sz="2400" dirty="0"/>
              <a:t>Federal Information Technology Acquisition Reform Act (FITARA)</a:t>
            </a:r>
          </a:p>
          <a:p>
            <a:pPr marL="742950" lvl="1" indent="-285750">
              <a:buFont typeface="Arial" panose="020B0604020202020204" pitchFamily="34" charset="0"/>
              <a:buChar char="•"/>
            </a:pPr>
            <a:r>
              <a:rPr lang="en-US" sz="2000" dirty="0"/>
              <a:t>Improves federal agencies’ acquisitions of IT</a:t>
            </a:r>
          </a:p>
          <a:p>
            <a:pPr marL="742950" lvl="1" indent="-285750">
              <a:buFont typeface="Arial" panose="020B0604020202020204" pitchFamily="34" charset="0"/>
              <a:buChar char="•"/>
            </a:pPr>
            <a:r>
              <a:rPr lang="en-US" sz="2000" dirty="0"/>
              <a:t>Enables Congress to monitor agencies’ progress </a:t>
            </a:r>
          </a:p>
          <a:p>
            <a:pPr marL="742950" lvl="1" indent="-285750">
              <a:buFont typeface="Arial" panose="020B0604020202020204" pitchFamily="34" charset="0"/>
              <a:buChar char="•"/>
            </a:pPr>
            <a:r>
              <a:rPr lang="en-US" sz="2000" dirty="0"/>
              <a:t>Holds agencies’ accountable for reducing duplication and achieving cost savings through seven areas: </a:t>
            </a:r>
          </a:p>
          <a:p>
            <a:pPr marL="1257300" lvl="2" indent="-342900">
              <a:buFont typeface="+mj-lt"/>
              <a:buAutoNum type="arabicPeriod"/>
            </a:pPr>
            <a:r>
              <a:rPr lang="en-US" dirty="0"/>
              <a:t>Federal data center consolidation</a:t>
            </a:r>
          </a:p>
          <a:p>
            <a:pPr marL="1257300" lvl="2" indent="-342900">
              <a:buFont typeface="+mj-lt"/>
              <a:buAutoNum type="arabicPeriod"/>
            </a:pPr>
            <a:r>
              <a:rPr lang="en-US" dirty="0"/>
              <a:t>Enhanced transparency and improved risk management</a:t>
            </a:r>
          </a:p>
          <a:p>
            <a:pPr marL="1257300" lvl="2" indent="-342900">
              <a:buFont typeface="+mj-lt"/>
              <a:buAutoNum type="arabicPeriod"/>
            </a:pPr>
            <a:r>
              <a:rPr lang="en-US" dirty="0"/>
              <a:t>Agency CIO authority enhancements</a:t>
            </a:r>
          </a:p>
          <a:p>
            <a:pPr marL="1257300" lvl="2" indent="-342900">
              <a:buFont typeface="+mj-lt"/>
              <a:buAutoNum type="arabicPeriod"/>
            </a:pPr>
            <a:r>
              <a:rPr lang="en-US" dirty="0"/>
              <a:t>Portfolio review</a:t>
            </a:r>
          </a:p>
          <a:p>
            <a:pPr marL="1257300" lvl="2" indent="-342900">
              <a:buFont typeface="+mj-lt"/>
              <a:buAutoNum type="arabicPeriod"/>
            </a:pPr>
            <a:r>
              <a:rPr lang="en-US" dirty="0"/>
              <a:t>Expansion of training and use of IT acquisition cadres</a:t>
            </a:r>
          </a:p>
          <a:p>
            <a:pPr marL="1257300" lvl="2" indent="-342900">
              <a:buFont typeface="+mj-lt"/>
              <a:buAutoNum type="arabicPeriod"/>
            </a:pPr>
            <a:r>
              <a:rPr lang="en-US" dirty="0"/>
              <a:t>Government-wide software purchasing program, and </a:t>
            </a:r>
          </a:p>
          <a:p>
            <a:pPr marL="1257300" lvl="2" indent="-342900">
              <a:buFont typeface="+mj-lt"/>
              <a:buAutoNum type="arabicPeriod"/>
            </a:pPr>
            <a:r>
              <a:rPr lang="en-US" dirty="0"/>
              <a:t>Maximizing the benefit of the Federal Strategic Sourcing Initiative.</a:t>
            </a:r>
          </a:p>
          <a:p>
            <a:pPr marL="285750" indent="-285750">
              <a:buFont typeface="Arial" panose="020B0604020202020204" pitchFamily="34" charset="0"/>
              <a:buChar char="•"/>
            </a:pPr>
            <a:r>
              <a:rPr lang="en-US" sz="2400" dirty="0"/>
              <a:t>Included in OMB Circular A- 131</a:t>
            </a:r>
          </a:p>
        </p:txBody>
      </p:sp>
    </p:spTree>
    <p:extLst>
      <p:ext uri="{BB962C8B-B14F-4D97-AF65-F5344CB8AC3E}">
        <p14:creationId xmlns:p14="http://schemas.microsoft.com/office/powerpoint/2010/main" val="600365346"/>
      </p:ext>
    </p:extLst>
  </p:cSld>
  <p:clrMapOvr>
    <a:masterClrMapping/>
  </p:clrMapOvr>
  <mc:AlternateContent xmlns:mc="http://schemas.openxmlformats.org/markup-compatibility/2006" xmlns:p14="http://schemas.microsoft.com/office/powerpoint/2010/main">
    <mc:Choice Requires="p14">
      <p:transition spd="slow" p14:dur="2000" advTm="80286"/>
    </mc:Choice>
    <mc:Fallback xmlns="">
      <p:transition spd="slow" advTm="80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1BC61FF-A0BA-4C77-8A5B-B220D63DD07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8" name="Title 7">
            <a:extLst>
              <a:ext uri="{FF2B5EF4-FFF2-40B4-BE49-F238E27FC236}">
                <a16:creationId xmlns:a16="http://schemas.microsoft.com/office/drawing/2014/main" id="{067691B8-7DFF-4F5B-8155-3127F9DA61F7}"/>
              </a:ext>
            </a:extLst>
          </p:cNvPr>
          <p:cNvSpPr>
            <a:spLocks noGrp="1"/>
          </p:cNvSpPr>
          <p:nvPr>
            <p:ph type="ctrTitle"/>
          </p:nvPr>
        </p:nvSpPr>
        <p:spPr/>
        <p:txBody>
          <a:bodyPr>
            <a:normAutofit fontScale="90000"/>
          </a:bodyPr>
          <a:lstStyle/>
          <a:p>
            <a:pPr algn="ctr"/>
            <a:r>
              <a:rPr lang="en-US" sz="5400" b="1" dirty="0">
                <a:effectLst>
                  <a:outerShdw blurRad="38100" dist="38100" dir="2700000" algn="tl">
                    <a:srgbClr val="000000">
                      <a:alpha val="43137"/>
                    </a:srgbClr>
                  </a:outerShdw>
                </a:effectLst>
              </a:rPr>
              <a:t>Cost Savings vs. Cost Avoidance</a:t>
            </a:r>
            <a:endParaRPr lang="en-US" dirty="0"/>
          </a:p>
        </p:txBody>
      </p:sp>
      <p:sp>
        <p:nvSpPr>
          <p:cNvPr id="3" name="Content Placeholder 3">
            <a:extLst>
              <a:ext uri="{FF2B5EF4-FFF2-40B4-BE49-F238E27FC236}">
                <a16:creationId xmlns:a16="http://schemas.microsoft.com/office/drawing/2014/main" id="{F896280A-32CC-4E43-BCBC-FD21A0888E68}"/>
              </a:ext>
            </a:extLst>
          </p:cNvPr>
          <p:cNvSpPr txBox="1"/>
          <p:nvPr/>
        </p:nvSpPr>
        <p:spPr>
          <a:xfrm>
            <a:off x="803413" y="1490870"/>
            <a:ext cx="10585174" cy="3862596"/>
          </a:xfrm>
          <a:prstGeom prst="rect">
            <a:avLst/>
          </a:prstGeom>
          <a:noFill/>
        </p:spPr>
        <p:txBody>
          <a:bodyPr wrap="square" rtlCol="0">
            <a:spAutoFit/>
          </a:bodyPr>
          <a:lstStyle/>
          <a:p>
            <a:pPr>
              <a:spcAft>
                <a:spcPts val="300"/>
              </a:spcAft>
            </a:pPr>
            <a:r>
              <a:rPr lang="en-US" sz="2400" b="1" u="sng" dirty="0"/>
              <a:t>Cost savings</a:t>
            </a:r>
            <a:r>
              <a:rPr lang="en-US" sz="2400" dirty="0"/>
              <a:t> are a reduction in </a:t>
            </a:r>
            <a:r>
              <a:rPr lang="en-US" sz="2400" i="1" dirty="0"/>
              <a:t>actual expenditures </a:t>
            </a:r>
            <a:r>
              <a:rPr lang="en-US" sz="2400" dirty="0"/>
              <a:t>below the current level of costs to achieve a specific objective.  </a:t>
            </a:r>
          </a:p>
          <a:p>
            <a:r>
              <a:rPr lang="en-US" i="1" dirty="0"/>
              <a:t>Example:</a:t>
            </a:r>
            <a:r>
              <a:rPr lang="en-US" dirty="0"/>
              <a:t>  </a:t>
            </a:r>
            <a:r>
              <a:rPr lang="en-US" i="1" dirty="0"/>
              <a:t>You re-competed a contract.  You are now receiving identical products and services as the previous contract, but the new contract costs less than the previous contract.  The amount of the difference represents your amount of cost savings.</a:t>
            </a:r>
          </a:p>
          <a:p>
            <a:endParaRPr lang="en-US" dirty="0"/>
          </a:p>
          <a:p>
            <a:pPr>
              <a:spcAft>
                <a:spcPts val="300"/>
              </a:spcAft>
            </a:pPr>
            <a:r>
              <a:rPr lang="en-US" sz="2400" b="1" u="sng" dirty="0"/>
              <a:t>Cost avoidance</a:t>
            </a:r>
            <a:r>
              <a:rPr lang="en-US" sz="2400" b="1" dirty="0"/>
              <a:t> </a:t>
            </a:r>
            <a:r>
              <a:rPr lang="en-US" sz="2400" dirty="0"/>
              <a:t>is a reduction in likely potential future costs; the costs that would incur if you do not implement the proposed solution. </a:t>
            </a:r>
          </a:p>
          <a:p>
            <a:pPr>
              <a:spcAft>
                <a:spcPts val="300"/>
              </a:spcAft>
            </a:pPr>
            <a:r>
              <a:rPr lang="en-US" i="1" dirty="0"/>
              <a:t>Example:</a:t>
            </a:r>
            <a:r>
              <a:rPr lang="en-US" dirty="0"/>
              <a:t>  </a:t>
            </a:r>
            <a:r>
              <a:rPr lang="en-US" i="1" dirty="0"/>
              <a:t>Congress has passed new legislation that will require you to double your current reporting efforts.  In order to meet this business need manually, you will need to hire three new FTEs. However, by automating reporting with an IT solution, you can avoid those costs.  Your cost avoidance would be equivalent to the cost of hiring 3 FTEs.</a:t>
            </a:r>
          </a:p>
        </p:txBody>
      </p:sp>
    </p:spTree>
    <p:extLst>
      <p:ext uri="{BB962C8B-B14F-4D97-AF65-F5344CB8AC3E}">
        <p14:creationId xmlns:p14="http://schemas.microsoft.com/office/powerpoint/2010/main" val="1503559848"/>
      </p:ext>
    </p:extLst>
  </p:cSld>
  <p:clrMapOvr>
    <a:masterClrMapping/>
  </p:clrMapOvr>
  <mc:AlternateContent xmlns:mc="http://schemas.openxmlformats.org/markup-compatibility/2006" xmlns:p14="http://schemas.microsoft.com/office/powerpoint/2010/main">
    <mc:Choice Requires="p14">
      <p:transition spd="slow" p14:dur="2000" advTm="113728"/>
    </mc:Choice>
    <mc:Fallback xmlns="">
      <p:transition spd="slow" advTm="113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E6756270-1947-48C6-B78E-D7E473ECFBE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9" name="Title 8">
            <a:extLst>
              <a:ext uri="{FF2B5EF4-FFF2-40B4-BE49-F238E27FC236}">
                <a16:creationId xmlns:a16="http://schemas.microsoft.com/office/drawing/2014/main" id="{6EC0CBC4-185F-4F3B-B87D-F4725C110673}"/>
              </a:ext>
            </a:extLst>
          </p:cNvPr>
          <p:cNvSpPr>
            <a:spLocks noGrp="1"/>
          </p:cNvSpPr>
          <p:nvPr>
            <p:ph type="ctrTitle"/>
          </p:nvPr>
        </p:nvSpPr>
        <p:spPr/>
        <p:txBody>
          <a:bodyPr>
            <a:normAutofit fontScale="90000"/>
          </a:bodyPr>
          <a:lstStyle/>
          <a:p>
            <a:pPr algn="ctr"/>
            <a:r>
              <a:rPr lang="en-US" sz="5400" b="1" dirty="0">
                <a:effectLst>
                  <a:outerShdw blurRad="38100" dist="38100" dir="2700000" algn="tl">
                    <a:srgbClr val="000000">
                      <a:alpha val="43137"/>
                    </a:srgbClr>
                  </a:outerShdw>
                </a:effectLst>
              </a:rPr>
              <a:t>Initiate Phase / Business Case</a:t>
            </a:r>
            <a:endParaRPr lang="en-US" dirty="0"/>
          </a:p>
        </p:txBody>
      </p:sp>
      <p:pic>
        <p:nvPicPr>
          <p:cNvPr id="7" name="Picture 6" descr="TLC Lifecycle Phases">
            <a:extLst>
              <a:ext uri="{FF2B5EF4-FFF2-40B4-BE49-F238E27FC236}">
                <a16:creationId xmlns:a16="http://schemas.microsoft.com/office/drawing/2014/main" id="{1E77032B-B569-4DC8-9C69-FA81BED5ABF8}"/>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907732" y="1655445"/>
            <a:ext cx="9439275" cy="666750"/>
          </a:xfrm>
          <a:prstGeom prst="rect">
            <a:avLst/>
          </a:prstGeom>
        </p:spPr>
      </p:pic>
      <p:sp>
        <p:nvSpPr>
          <p:cNvPr id="3" name="Content Placeholder 4">
            <a:extLst>
              <a:ext uri="{FF2B5EF4-FFF2-40B4-BE49-F238E27FC236}">
                <a16:creationId xmlns:a16="http://schemas.microsoft.com/office/drawing/2014/main" id="{A34104B2-33BD-41C9-BEE9-4B0740DC5FD0}"/>
              </a:ext>
            </a:extLst>
          </p:cNvPr>
          <p:cNvSpPr txBox="1"/>
          <p:nvPr/>
        </p:nvSpPr>
        <p:spPr>
          <a:xfrm>
            <a:off x="764237" y="2483993"/>
            <a:ext cx="10663526" cy="2646878"/>
          </a:xfrm>
          <a:prstGeom prst="rect">
            <a:avLst/>
          </a:prstGeom>
          <a:noFill/>
        </p:spPr>
        <p:txBody>
          <a:bodyPr wrap="square" rtlCol="0">
            <a:spAutoFit/>
          </a:bodyPr>
          <a:lstStyle/>
          <a:p>
            <a:r>
              <a:rPr lang="en-US" sz="2800" b="1" dirty="0"/>
              <a:t>Business Case:</a:t>
            </a:r>
            <a:endParaRPr lang="en-US" sz="2800" dirty="0"/>
          </a:p>
          <a:p>
            <a:pPr marL="285750" indent="-285750">
              <a:buFont typeface="Arial" panose="020B0604020202020204" pitchFamily="34" charset="0"/>
              <a:buChar char="•"/>
            </a:pPr>
            <a:r>
              <a:rPr lang="en-US" sz="2400" dirty="0"/>
              <a:t>Captures anticipated Cost Savings and Avoidance in early planning stages</a:t>
            </a:r>
          </a:p>
          <a:p>
            <a:pPr marL="285750" indent="-285750">
              <a:buFont typeface="Arial" panose="020B0604020202020204" pitchFamily="34" charset="0"/>
              <a:buChar char="•"/>
            </a:pPr>
            <a:r>
              <a:rPr lang="en-US" sz="2400" dirty="0"/>
              <a:t>Presented to the Governance Review Board for approval</a:t>
            </a:r>
          </a:p>
          <a:p>
            <a:pPr marL="285750" indent="-285750">
              <a:buFont typeface="Arial" panose="020B0604020202020204" pitchFamily="34" charset="0"/>
              <a:buChar char="•"/>
            </a:pPr>
            <a:r>
              <a:rPr lang="en-US" sz="2400" dirty="0"/>
              <a:t>Showing that your project or system will result in reduced costs and efficiencies to the agency in the long run will increase the potential for approval, proving it to be a worthwhile investment and addition to CMS’ IT portfolio.</a:t>
            </a:r>
          </a:p>
          <a:p>
            <a:endParaRPr lang="en-US" dirty="0"/>
          </a:p>
        </p:txBody>
      </p:sp>
    </p:spTree>
    <p:extLst>
      <p:ext uri="{BB962C8B-B14F-4D97-AF65-F5344CB8AC3E}">
        <p14:creationId xmlns:p14="http://schemas.microsoft.com/office/powerpoint/2010/main" val="4242279129"/>
      </p:ext>
    </p:extLst>
  </p:cSld>
  <p:clrMapOvr>
    <a:masterClrMapping/>
  </p:clrMapOvr>
  <mc:AlternateContent xmlns:mc="http://schemas.openxmlformats.org/markup-compatibility/2006" xmlns:p14="http://schemas.microsoft.com/office/powerpoint/2010/main">
    <mc:Choice Requires="p14">
      <p:transition spd="slow" p14:dur="2000" advTm="55480"/>
    </mc:Choice>
    <mc:Fallback xmlns="">
      <p:transition spd="slow" advTm="55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2ADFE8F-420E-4C5F-BC71-071EBC5D437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5" name="Title 4">
            <a:extLst>
              <a:ext uri="{FF2B5EF4-FFF2-40B4-BE49-F238E27FC236}">
                <a16:creationId xmlns:a16="http://schemas.microsoft.com/office/drawing/2014/main" id="{47CEE5BA-DB9C-4701-A118-96D14E696048}"/>
              </a:ext>
            </a:extLst>
          </p:cNvPr>
          <p:cNvSpPr>
            <a:spLocks noGrp="1"/>
          </p:cNvSpPr>
          <p:nvPr>
            <p:ph type="ctrTitle"/>
          </p:nvPr>
        </p:nvSpPr>
        <p:spPr/>
        <p:txBody>
          <a:bodyPr vert="horz" lIns="91440" tIns="45720" rIns="91440" bIns="45720" rtlCol="0" anchor="b">
            <a:normAutofit fontScale="90000"/>
          </a:bodyPr>
          <a:lstStyle/>
          <a:p>
            <a:pPr algn="ctr"/>
            <a:r>
              <a:rPr lang="en-US" sz="5400" b="1" dirty="0">
                <a:effectLst>
                  <a:outerShdw blurRad="38100" dist="38100" dir="2700000" algn="tl">
                    <a:srgbClr val="000000">
                      <a:alpha val="43137"/>
                    </a:srgbClr>
                  </a:outerShdw>
                </a:effectLst>
              </a:rPr>
              <a:t>Examples</a:t>
            </a:r>
          </a:p>
        </p:txBody>
      </p:sp>
      <p:sp>
        <p:nvSpPr>
          <p:cNvPr id="3" name="Content Placeholder 5">
            <a:extLst>
              <a:ext uri="{FF2B5EF4-FFF2-40B4-BE49-F238E27FC236}">
                <a16:creationId xmlns:a16="http://schemas.microsoft.com/office/drawing/2014/main" id="{13ACDEE3-B6AF-431B-BE8D-A0FF63234DA2}"/>
              </a:ext>
            </a:extLst>
          </p:cNvPr>
          <p:cNvSpPr txBox="1"/>
          <p:nvPr/>
        </p:nvSpPr>
        <p:spPr>
          <a:xfrm>
            <a:off x="899886" y="1397674"/>
            <a:ext cx="10733314" cy="4062651"/>
          </a:xfrm>
          <a:prstGeom prst="rect">
            <a:avLst/>
          </a:prstGeom>
          <a:noFill/>
        </p:spPr>
        <p:txBody>
          <a:bodyPr wrap="square" rtlCol="0" anchor="t">
            <a:spAutoFit/>
          </a:bodyPr>
          <a:lstStyle/>
          <a:p>
            <a:r>
              <a:rPr lang="en-US" sz="2800" dirty="0"/>
              <a:t>Some common cost savings and avoidance examples are:</a:t>
            </a:r>
            <a:endParaRPr lang="en-US" sz="2400" dirty="0"/>
          </a:p>
          <a:p>
            <a:pPr marL="742950" lvl="1" indent="-285750">
              <a:buFont typeface="Arial" panose="020B0604020202020204" pitchFamily="34" charset="0"/>
              <a:buChar char="•"/>
            </a:pPr>
            <a:r>
              <a:rPr lang="en-US" sz="2000" dirty="0"/>
              <a:t>Choosing a contract at a lower than current cost/rate</a:t>
            </a:r>
            <a:endParaRPr lang="en-US" dirty="0"/>
          </a:p>
          <a:p>
            <a:pPr marL="742950" lvl="1" indent="-285750">
              <a:buFont typeface="Arial" panose="020B0604020202020204" pitchFamily="34" charset="0"/>
              <a:buChar char="•"/>
            </a:pPr>
            <a:r>
              <a:rPr lang="en-US" sz="2000" dirty="0"/>
              <a:t>Consolidating contracts or licenses</a:t>
            </a:r>
            <a:endParaRPr lang="en-US" dirty="0"/>
          </a:p>
          <a:p>
            <a:pPr marL="742950" lvl="1" indent="-285750">
              <a:buFont typeface="Arial" panose="020B0604020202020204" pitchFamily="34" charset="0"/>
              <a:buChar char="•"/>
            </a:pPr>
            <a:r>
              <a:rPr lang="en-US" sz="2000" dirty="0"/>
              <a:t>Renegotiating contracts</a:t>
            </a:r>
            <a:endParaRPr lang="en-US" dirty="0"/>
          </a:p>
          <a:p>
            <a:pPr marL="742950" lvl="1" indent="-285750">
              <a:buFont typeface="Arial" panose="020B0604020202020204" pitchFamily="34" charset="0"/>
              <a:buChar char="•"/>
            </a:pPr>
            <a:r>
              <a:rPr lang="en-US" sz="2000" dirty="0"/>
              <a:t>Data Center consolidation or Cloud migration</a:t>
            </a:r>
            <a:endParaRPr lang="en-US" dirty="0"/>
          </a:p>
          <a:p>
            <a:pPr marL="742950" lvl="1" indent="-285750">
              <a:buFont typeface="Arial" panose="020B0604020202020204" pitchFamily="34" charset="0"/>
              <a:buChar char="•"/>
            </a:pPr>
            <a:r>
              <a:rPr lang="en-US" sz="2000" dirty="0"/>
              <a:t>Reusing existing infrastructure</a:t>
            </a:r>
            <a:endParaRPr lang="en-US" dirty="0"/>
          </a:p>
          <a:p>
            <a:pPr marL="742950" lvl="1" indent="-285750">
              <a:buFont typeface="Arial" panose="020B0604020202020204" pitchFamily="34" charset="0"/>
              <a:buChar char="•"/>
            </a:pPr>
            <a:r>
              <a:rPr lang="en-US" sz="2000" dirty="0"/>
              <a:t>Technical enhancements and efficiencies</a:t>
            </a:r>
            <a:endParaRPr lang="en-US" dirty="0"/>
          </a:p>
          <a:p>
            <a:pPr marL="742950" lvl="1" indent="-285750">
              <a:buFont typeface="Arial" panose="020B0604020202020204" pitchFamily="34" charset="0"/>
              <a:buChar char="•"/>
            </a:pPr>
            <a:r>
              <a:rPr lang="en-US" sz="2000" dirty="0"/>
              <a:t>Reducing FTE or contractor hours by automating a manual process</a:t>
            </a:r>
          </a:p>
          <a:p>
            <a:pPr lvl="1"/>
            <a:endParaRPr lang="en-US" dirty="0"/>
          </a:p>
          <a:p>
            <a:r>
              <a:rPr lang="en-US" dirty="0"/>
              <a:t>If you are automating a manual process, a good example of cost savings to include in your business case is the reduction in time from manually completing a task.  You can calculate this by multiplying the hours saved by the contractor’s hourly rate or by multiplying the hours saved by an average FTE hourly rate.</a:t>
            </a:r>
            <a:endParaRPr lang="en-US" sz="1600" dirty="0"/>
          </a:p>
          <a:p>
            <a:endParaRPr lang="en-US" dirty="0"/>
          </a:p>
        </p:txBody>
      </p:sp>
    </p:spTree>
    <p:extLst>
      <p:ext uri="{BB962C8B-B14F-4D97-AF65-F5344CB8AC3E}">
        <p14:creationId xmlns:p14="http://schemas.microsoft.com/office/powerpoint/2010/main" val="992138637"/>
      </p:ext>
    </p:extLst>
  </p:cSld>
  <p:clrMapOvr>
    <a:masterClrMapping/>
  </p:clrMapOvr>
  <mc:AlternateContent xmlns:mc="http://schemas.openxmlformats.org/markup-compatibility/2006" xmlns:p14="http://schemas.microsoft.com/office/powerpoint/2010/main">
    <mc:Choice Requires="p14">
      <p:transition spd="slow" p14:dur="2000" advTm="61670"/>
    </mc:Choice>
    <mc:Fallback xmlns="">
      <p:transition spd="slow" advTm="61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descr="Audio">
            <a:hlinkClick r:id="" action="ppaction://media"/>
            <a:extLst>
              <a:ext uri="{FF2B5EF4-FFF2-40B4-BE49-F238E27FC236}">
                <a16:creationId xmlns:a16="http://schemas.microsoft.com/office/drawing/2014/main" id="{2423D17C-9080-4065-9AC7-7FFC94BD62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4" name="Title 13">
            <a:extLst>
              <a:ext uri="{FF2B5EF4-FFF2-40B4-BE49-F238E27FC236}">
                <a16:creationId xmlns:a16="http://schemas.microsoft.com/office/drawing/2014/main" id="{09672A69-2C56-4914-994F-18730CEA28B3}"/>
              </a:ext>
            </a:extLst>
          </p:cNvPr>
          <p:cNvSpPr>
            <a:spLocks noGrp="1"/>
          </p:cNvSpPr>
          <p:nvPr>
            <p:ph type="ctrTitle"/>
          </p:nvPr>
        </p:nvSpPr>
        <p:spPr/>
        <p:txBody>
          <a:bodyPr>
            <a:normAutofit fontScale="90000"/>
          </a:bodyPr>
          <a:lstStyle/>
          <a:p>
            <a:pPr algn="ctr"/>
            <a:r>
              <a:rPr lang="en-US" sz="5400" b="1" dirty="0">
                <a:effectLst>
                  <a:outerShdw blurRad="38100" dist="38100" dir="2700000" algn="tl">
                    <a:srgbClr val="000000">
                      <a:alpha val="43137"/>
                    </a:srgbClr>
                  </a:outerShdw>
                </a:effectLst>
              </a:rPr>
              <a:t>What can I do with cost savings?</a:t>
            </a:r>
            <a:endParaRPr lang="en-US" dirty="0"/>
          </a:p>
        </p:txBody>
      </p:sp>
      <p:pic>
        <p:nvPicPr>
          <p:cNvPr id="10" name="Picture 9">
            <a:extLst>
              <a:ext uri="{FF2B5EF4-FFF2-40B4-BE49-F238E27FC236}">
                <a16:creationId xmlns:a16="http://schemas.microsoft.com/office/drawing/2014/main" id="{A924E1BA-2C3F-42B3-AF5E-8601CC608A9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33015" y="1593172"/>
            <a:ext cx="1715988" cy="3283205"/>
          </a:xfrm>
          <a:prstGeom prst="rect">
            <a:avLst/>
          </a:prstGeom>
        </p:spPr>
      </p:pic>
      <p:sp>
        <p:nvSpPr>
          <p:cNvPr id="11" name="Speech Bubble: Rectangle with Corners Rounded 10">
            <a:extLst>
              <a:ext uri="{FF2B5EF4-FFF2-40B4-BE49-F238E27FC236}">
                <a16:creationId xmlns:a16="http://schemas.microsoft.com/office/drawing/2014/main" id="{79FE7DB1-8D24-49BA-9AA3-318B11C59230}"/>
              </a:ext>
              <a:ext uri="{C183D7F6-B498-43B3-948B-1728B52AA6E4}">
                <adec:decorative xmlns:adec="http://schemas.microsoft.com/office/drawing/2017/decorative" val="1"/>
              </a:ext>
            </a:extLst>
          </p:cNvPr>
          <p:cNvSpPr/>
          <p:nvPr/>
        </p:nvSpPr>
        <p:spPr>
          <a:xfrm>
            <a:off x="3062908" y="1692593"/>
            <a:ext cx="4083327" cy="1156232"/>
          </a:xfrm>
          <a:prstGeom prst="wedgeRoundRectCallout">
            <a:avLst>
              <a:gd name="adj1" fmla="val -58170"/>
              <a:gd name="adj2" fmla="val 37315"/>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BECCC50-DF9C-4CF8-8F87-4552608A17B9}"/>
              </a:ext>
            </a:extLst>
          </p:cNvPr>
          <p:cNvSpPr txBox="1"/>
          <p:nvPr/>
        </p:nvSpPr>
        <p:spPr>
          <a:xfrm>
            <a:off x="3147390" y="1762877"/>
            <a:ext cx="3914362" cy="1015663"/>
          </a:xfrm>
          <a:prstGeom prst="rect">
            <a:avLst/>
          </a:prstGeom>
          <a:noFill/>
        </p:spPr>
        <p:txBody>
          <a:bodyPr wrap="square" rtlCol="0">
            <a:spAutoFit/>
          </a:bodyPr>
          <a:lstStyle/>
          <a:p>
            <a:pPr algn="ctr"/>
            <a:r>
              <a:rPr lang="en-US" sz="2000" b="1" dirty="0"/>
              <a:t>But if I report cost savings, won’t they take it back or give me less funding next year?</a:t>
            </a:r>
          </a:p>
        </p:txBody>
      </p:sp>
      <p:pic>
        <p:nvPicPr>
          <p:cNvPr id="8" name="Picture 7">
            <a:extLst>
              <a:ext uri="{FF2B5EF4-FFF2-40B4-BE49-F238E27FC236}">
                <a16:creationId xmlns:a16="http://schemas.microsoft.com/office/drawing/2014/main" id="{BC321D7A-717A-4CE7-AB66-FC2D3CAADD5F}"/>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707623" y="1947056"/>
            <a:ext cx="3226904" cy="3226904"/>
          </a:xfrm>
          <a:prstGeom prst="rect">
            <a:avLst/>
          </a:prstGeom>
        </p:spPr>
      </p:pic>
      <p:sp>
        <p:nvSpPr>
          <p:cNvPr id="12" name="Speech Bubble: Rectangle with Corners Rounded 11">
            <a:extLst>
              <a:ext uri="{FF2B5EF4-FFF2-40B4-BE49-F238E27FC236}">
                <a16:creationId xmlns:a16="http://schemas.microsoft.com/office/drawing/2014/main" id="{01287B1B-41C0-400E-A92F-0067C147F842}"/>
              </a:ext>
              <a:ext uri="{C183D7F6-B498-43B3-948B-1728B52AA6E4}">
                <adec:decorative xmlns:adec="http://schemas.microsoft.com/office/drawing/2017/decorative" val="1"/>
              </a:ext>
            </a:extLst>
          </p:cNvPr>
          <p:cNvSpPr/>
          <p:nvPr/>
        </p:nvSpPr>
        <p:spPr>
          <a:xfrm>
            <a:off x="3654678" y="3133531"/>
            <a:ext cx="5236702" cy="1937233"/>
          </a:xfrm>
          <a:prstGeom prst="wedgeRoundRectCallout">
            <a:avLst>
              <a:gd name="adj1" fmla="val 58151"/>
              <a:gd name="adj2" fmla="val -38850"/>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CE57C89-BCA4-4ED2-9D80-60CC933A73F8}"/>
              </a:ext>
            </a:extLst>
          </p:cNvPr>
          <p:cNvSpPr txBox="1"/>
          <p:nvPr/>
        </p:nvSpPr>
        <p:spPr>
          <a:xfrm>
            <a:off x="3632339" y="3208987"/>
            <a:ext cx="5281379" cy="1692771"/>
          </a:xfrm>
          <a:prstGeom prst="rect">
            <a:avLst/>
          </a:prstGeom>
          <a:noFill/>
        </p:spPr>
        <p:txBody>
          <a:bodyPr wrap="square" rtlCol="0">
            <a:spAutoFit/>
          </a:bodyPr>
          <a:lstStyle/>
          <a:p>
            <a:pPr algn="ctr"/>
            <a:r>
              <a:rPr lang="en-US" sz="2400" b="1" dirty="0"/>
              <a:t>No, not at all! </a:t>
            </a:r>
          </a:p>
          <a:p>
            <a:pPr algn="ctr"/>
            <a:r>
              <a:rPr lang="en-US" sz="2000" b="1" dirty="0"/>
              <a:t>You may re-invest your cost savings into your program or use it for other program priorities in the same area.   This is acceptable and you should make note of your plans when reporting.</a:t>
            </a:r>
            <a:endParaRPr lang="en-US" sz="2000" dirty="0"/>
          </a:p>
        </p:txBody>
      </p:sp>
      <p:sp>
        <p:nvSpPr>
          <p:cNvPr id="3" name="TextBox 2">
            <a:extLst>
              <a:ext uri="{FF2B5EF4-FFF2-40B4-BE49-F238E27FC236}">
                <a16:creationId xmlns:a16="http://schemas.microsoft.com/office/drawing/2014/main" id="{7743601D-6E32-4F0F-9F19-BC6B6213560E}"/>
              </a:ext>
            </a:extLst>
          </p:cNvPr>
          <p:cNvSpPr txBox="1"/>
          <p:nvPr/>
        </p:nvSpPr>
        <p:spPr>
          <a:xfrm>
            <a:off x="864704" y="5485257"/>
            <a:ext cx="9044609" cy="646331"/>
          </a:xfrm>
          <a:prstGeom prst="rect">
            <a:avLst/>
          </a:prstGeom>
          <a:noFill/>
        </p:spPr>
        <p:txBody>
          <a:bodyPr wrap="square" rtlCol="0">
            <a:spAutoFit/>
          </a:bodyPr>
          <a:lstStyle/>
          <a:p>
            <a:r>
              <a:rPr lang="en-US" dirty="0">
                <a:solidFill>
                  <a:schemeClr val="bg1"/>
                </a:solidFill>
              </a:rPr>
              <a:t>Showing that your IT decisions have resulted in cost savings to our Agency shows a level of fiscal responsibility, that could work in your favor when requesting funds for future endeavors.</a:t>
            </a:r>
            <a:r>
              <a:rPr lang="en-US" dirty="0"/>
              <a:t>.</a:t>
            </a:r>
          </a:p>
        </p:txBody>
      </p:sp>
    </p:spTree>
    <p:extLst>
      <p:ext uri="{BB962C8B-B14F-4D97-AF65-F5344CB8AC3E}">
        <p14:creationId xmlns:p14="http://schemas.microsoft.com/office/powerpoint/2010/main" val="2681135003"/>
      </p:ext>
    </p:extLst>
  </p:cSld>
  <p:clrMapOvr>
    <a:masterClrMapping/>
  </p:clrMapOvr>
  <mc:AlternateContent xmlns:mc="http://schemas.openxmlformats.org/markup-compatibility/2006" xmlns:p14="http://schemas.microsoft.com/office/powerpoint/2010/main">
    <mc:Choice Requires="p14">
      <p:transition spd="slow" p14:dur="2000" advTm="45131"/>
    </mc:Choice>
    <mc:Fallback xmlns="">
      <p:transition spd="slow" advTm="45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5AAEA6C-90A2-44FB-B57A-6BDB08AD15F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1" name="Title 10">
            <a:extLst>
              <a:ext uri="{FF2B5EF4-FFF2-40B4-BE49-F238E27FC236}">
                <a16:creationId xmlns:a16="http://schemas.microsoft.com/office/drawing/2014/main" id="{1B44B803-10F8-4769-8415-53A0A8FF7320}"/>
              </a:ext>
            </a:extLst>
          </p:cNvPr>
          <p:cNvSpPr>
            <a:spLocks noGrp="1"/>
          </p:cNvSpPr>
          <p:nvPr>
            <p:ph type="ctrTitle"/>
          </p:nvPr>
        </p:nvSpPr>
        <p:spPr/>
        <p:txBody>
          <a:bodyPr vert="horz" lIns="91440" tIns="45720" rIns="91440" bIns="45720" rtlCol="0" anchor="b">
            <a:normAutofit fontScale="90000"/>
          </a:bodyPr>
          <a:lstStyle/>
          <a:p>
            <a:pPr algn="ctr"/>
            <a:r>
              <a:rPr lang="en-US" sz="5400" b="1" dirty="0">
                <a:effectLst>
                  <a:outerShdw blurRad="38100" dist="38100" dir="2700000" algn="tl">
                    <a:srgbClr val="000000">
                      <a:alpha val="43137"/>
                    </a:srgbClr>
                  </a:outerShdw>
                </a:effectLst>
              </a:rPr>
              <a:t>Reporting</a:t>
            </a:r>
          </a:p>
        </p:txBody>
      </p:sp>
      <p:pic>
        <p:nvPicPr>
          <p:cNvPr id="9" name="Picture 8" descr="TLC Lifecycle Phases">
            <a:extLst>
              <a:ext uri="{FF2B5EF4-FFF2-40B4-BE49-F238E27FC236}">
                <a16:creationId xmlns:a16="http://schemas.microsoft.com/office/drawing/2014/main" id="{3AB0E36C-F4BC-482B-A71A-0F18D5C6EA40}"/>
              </a:ext>
            </a:extLst>
          </p:cNvPr>
          <p:cNvPicPr>
            <a:picLocks noChangeAspect="1"/>
          </p:cNvPicPr>
          <p:nvPr/>
        </p:nvPicPr>
        <p:blipFill>
          <a:blip r:embed="rId6"/>
          <a:stretch>
            <a:fillRect/>
          </a:stretch>
        </p:blipFill>
        <p:spPr>
          <a:xfrm>
            <a:off x="337185" y="1389100"/>
            <a:ext cx="11595736" cy="834987"/>
          </a:xfrm>
          <a:prstGeom prst="rect">
            <a:avLst/>
          </a:prstGeom>
        </p:spPr>
      </p:pic>
      <p:sp>
        <p:nvSpPr>
          <p:cNvPr id="3" name="Content Placeholder 7">
            <a:extLst>
              <a:ext uri="{FF2B5EF4-FFF2-40B4-BE49-F238E27FC236}">
                <a16:creationId xmlns:a16="http://schemas.microsoft.com/office/drawing/2014/main" id="{364D78A2-B006-4D34-AAD2-40B3A6B4F50D}"/>
              </a:ext>
            </a:extLst>
          </p:cNvPr>
          <p:cNvSpPr txBox="1"/>
          <p:nvPr/>
        </p:nvSpPr>
        <p:spPr>
          <a:xfrm>
            <a:off x="712981" y="2246243"/>
            <a:ext cx="10766038" cy="3016210"/>
          </a:xfrm>
          <a:prstGeom prst="rect">
            <a:avLst/>
          </a:prstGeom>
          <a:noFill/>
        </p:spPr>
        <p:txBody>
          <a:bodyPr wrap="square" rtlCol="0">
            <a:spAutoFit/>
          </a:bodyPr>
          <a:lstStyle/>
          <a:p>
            <a:pPr>
              <a:spcAft>
                <a:spcPts val="600"/>
              </a:spcAft>
            </a:pPr>
            <a:r>
              <a:rPr lang="en-US" sz="2800" dirty="0"/>
              <a:t>Realized cost savings and avoidance are reported in the operate phase.</a:t>
            </a:r>
          </a:p>
          <a:p>
            <a:pPr>
              <a:spcAft>
                <a:spcPts val="600"/>
              </a:spcAft>
            </a:pPr>
            <a:r>
              <a:rPr lang="en-US" sz="2800" dirty="0"/>
              <a:t>Reported cost savings and avoidance improve CMS’ FITARA score card.</a:t>
            </a:r>
          </a:p>
          <a:p>
            <a:r>
              <a:rPr lang="en-US" sz="2800" dirty="0"/>
              <a:t>Information collection methods:</a:t>
            </a:r>
          </a:p>
          <a:p>
            <a:pPr marL="342900" lvl="0" indent="-342900">
              <a:buFont typeface="Arial" panose="020B0604020202020204" pitchFamily="34" charset="0"/>
              <a:buChar char="•"/>
            </a:pPr>
            <a:r>
              <a:rPr lang="en-US" sz="2400" dirty="0"/>
              <a:t>Reported to OMB through a quarterly data call process.</a:t>
            </a:r>
          </a:p>
          <a:p>
            <a:pPr marL="342900" lvl="0" indent="-342900">
              <a:buFont typeface="Arial" panose="020B0604020202020204" pitchFamily="34" charset="0"/>
              <a:buChar char="•"/>
            </a:pPr>
            <a:r>
              <a:rPr lang="en-US" sz="2400" dirty="0"/>
              <a:t>Biannual request to all CMS Executive Officers </a:t>
            </a:r>
          </a:p>
          <a:p>
            <a:pPr marL="342900" indent="-342900">
              <a:buFont typeface="Arial" panose="020B0604020202020204" pitchFamily="34" charset="0"/>
              <a:buChar char="•"/>
            </a:pPr>
            <a:r>
              <a:rPr lang="en-US" sz="2400" u="sng" dirty="0"/>
              <a:t>At any time</a:t>
            </a:r>
            <a:r>
              <a:rPr lang="en-US" sz="2400" dirty="0"/>
              <a:t>, you may contact us at </a:t>
            </a:r>
            <a:r>
              <a:rPr lang="en-US" sz="2400" u="sng" dirty="0">
                <a:hlinkClick r:id="rId7"/>
              </a:rPr>
              <a:t>CIO@cms.hhs.gov</a:t>
            </a:r>
            <a:r>
              <a:rPr lang="en-US" sz="2400" u="sng" dirty="0"/>
              <a:t> </a:t>
            </a:r>
            <a:r>
              <a:rPr lang="en-US" sz="2400" dirty="0"/>
              <a:t>and we will be happy to answer questions and capture the information for you.</a:t>
            </a:r>
            <a:endParaRPr lang="en-US" sz="2800" dirty="0"/>
          </a:p>
        </p:txBody>
      </p:sp>
    </p:spTree>
    <p:extLst>
      <p:ext uri="{BB962C8B-B14F-4D97-AF65-F5344CB8AC3E}">
        <p14:creationId xmlns:p14="http://schemas.microsoft.com/office/powerpoint/2010/main" val="1742129980"/>
      </p:ext>
    </p:extLst>
  </p:cSld>
  <p:clrMapOvr>
    <a:masterClrMapping/>
  </p:clrMapOvr>
  <mc:AlternateContent xmlns:mc="http://schemas.openxmlformats.org/markup-compatibility/2006" xmlns:p14="http://schemas.microsoft.com/office/powerpoint/2010/main">
    <mc:Choice Requires="p14">
      <p:transition spd="slow" p14:dur="2000" advTm="73118"/>
    </mc:Choice>
    <mc:Fallback xmlns="">
      <p:transition spd="slow" advTm="73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descr="Audio">
            <a:hlinkClick r:id="" action="ppaction://media"/>
            <a:extLst>
              <a:ext uri="{FF2B5EF4-FFF2-40B4-BE49-F238E27FC236}">
                <a16:creationId xmlns:a16="http://schemas.microsoft.com/office/drawing/2014/main" id="{D38C9E5A-BF95-411C-8BF6-32F343F27B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6" name="Title 5">
            <a:extLst>
              <a:ext uri="{FF2B5EF4-FFF2-40B4-BE49-F238E27FC236}">
                <a16:creationId xmlns:a16="http://schemas.microsoft.com/office/drawing/2014/main" id="{A35EFD5A-768B-436A-9C49-1876D6A1756D}"/>
              </a:ext>
            </a:extLst>
          </p:cNvPr>
          <p:cNvSpPr>
            <a:spLocks noGrp="1"/>
          </p:cNvSpPr>
          <p:nvPr>
            <p:ph type="ctrTitle"/>
          </p:nvPr>
        </p:nvSpPr>
        <p:spPr/>
        <p:txBody>
          <a:bodyPr vert="horz" lIns="91440" tIns="45720" rIns="91440" bIns="45720" rtlCol="0" anchor="b">
            <a:normAutofit fontScale="90000"/>
          </a:bodyPr>
          <a:lstStyle/>
          <a:p>
            <a:pPr algn="ctr"/>
            <a:r>
              <a:rPr lang="en-US" sz="5400" b="1" dirty="0">
                <a:effectLst>
                  <a:outerShdw blurRad="38100" dist="38100" dir="2700000" algn="tl">
                    <a:srgbClr val="000000">
                      <a:alpha val="43137"/>
                    </a:srgbClr>
                  </a:outerShdw>
                </a:effectLst>
              </a:rPr>
              <a:t> Contact Us</a:t>
            </a:r>
          </a:p>
        </p:txBody>
      </p:sp>
      <p:sp>
        <p:nvSpPr>
          <p:cNvPr id="4" name="Content Placeholder 8">
            <a:extLst>
              <a:ext uri="{FF2B5EF4-FFF2-40B4-BE49-F238E27FC236}">
                <a16:creationId xmlns:a16="http://schemas.microsoft.com/office/drawing/2014/main" id="{3827BB0D-B154-46E8-BDA5-E25C2179F6C8}"/>
              </a:ext>
            </a:extLst>
          </p:cNvPr>
          <p:cNvSpPr/>
          <p:nvPr/>
        </p:nvSpPr>
        <p:spPr>
          <a:xfrm>
            <a:off x="333133" y="1769571"/>
            <a:ext cx="10734260" cy="3318857"/>
          </a:xfrm>
          <a:prstGeom prst="rect">
            <a:avLst/>
          </a:prstGeom>
        </p:spPr>
        <p:txBody>
          <a:bodyPr wrap="square">
            <a:spAutoFit/>
          </a:bodyPr>
          <a:lstStyle/>
          <a:p>
            <a:pPr lvl="0" algn="ctr">
              <a:lnSpc>
                <a:spcPct val="90000"/>
              </a:lnSpc>
              <a:spcBef>
                <a:spcPts val="1000"/>
              </a:spcBef>
            </a:pPr>
            <a:r>
              <a:rPr lang="en-US" sz="3300" dirty="0">
                <a:solidFill>
                  <a:prstClr val="black"/>
                </a:solidFill>
                <a:latin typeface="Calibri" panose="020F0502020204030204" pitchFamily="34" charset="0"/>
                <a:cs typeface="Calibri" panose="020F0502020204030204" pitchFamily="34" charset="0"/>
              </a:rPr>
              <a:t>For questions about IT Governance or more information </a:t>
            </a:r>
          </a:p>
          <a:p>
            <a:pPr lvl="0" algn="ctr">
              <a:lnSpc>
                <a:spcPct val="90000"/>
              </a:lnSpc>
              <a:spcBef>
                <a:spcPts val="1000"/>
              </a:spcBef>
            </a:pPr>
            <a:endParaRPr lang="en-US" sz="800" dirty="0">
              <a:solidFill>
                <a:prstClr val="black"/>
              </a:solidFill>
              <a:latin typeface="Calibri" panose="020F0502020204030204" pitchFamily="34" charset="0"/>
              <a:cs typeface="Calibri" panose="020F0502020204030204" pitchFamily="34" charset="0"/>
            </a:endParaRPr>
          </a:p>
          <a:p>
            <a:pPr lvl="0" algn="ctr">
              <a:lnSpc>
                <a:spcPct val="90000"/>
              </a:lnSpc>
              <a:spcBef>
                <a:spcPts val="1000"/>
              </a:spcBef>
            </a:pPr>
            <a:r>
              <a:rPr lang="en-US" sz="3300" dirty="0">
                <a:solidFill>
                  <a:prstClr val="black"/>
                </a:solidFill>
                <a:latin typeface="Calibri" panose="020F0502020204030204" pitchFamily="34" charset="0"/>
                <a:cs typeface="Calibri" panose="020F0502020204030204" pitchFamily="34" charset="0"/>
              </a:rPr>
              <a:t>email:</a:t>
            </a:r>
          </a:p>
          <a:p>
            <a:pPr algn="ctr"/>
            <a:r>
              <a:rPr lang="en-US" sz="3300" dirty="0">
                <a:latin typeface="Calibri" panose="020F0502020204030204" pitchFamily="34" charset="0"/>
                <a:cs typeface="Calibri" panose="020F0502020204030204" pitchFamily="34" charset="0"/>
                <a:hlinkClick r:id="rId6"/>
              </a:rPr>
              <a:t>IT_Governance@cms.hhs.gov </a:t>
            </a:r>
            <a:endParaRPr lang="en-US" sz="3300" dirty="0">
              <a:latin typeface="Calibri" panose="020F0502020204030204" pitchFamily="34" charset="0"/>
              <a:cs typeface="Calibri" panose="020F0502020204030204" pitchFamily="34" charset="0"/>
            </a:endParaRPr>
          </a:p>
          <a:p>
            <a:pPr lvl="0" algn="ctr">
              <a:lnSpc>
                <a:spcPct val="90000"/>
              </a:lnSpc>
              <a:spcBef>
                <a:spcPts val="1000"/>
              </a:spcBef>
            </a:pPr>
            <a:endParaRPr lang="en-US" sz="1000" dirty="0">
              <a:solidFill>
                <a:prstClr val="black"/>
              </a:solidFill>
              <a:latin typeface="Calibri" panose="020F0502020204030204" pitchFamily="34" charset="0"/>
              <a:cs typeface="Calibri" panose="020F0502020204030204" pitchFamily="34" charset="0"/>
            </a:endParaRPr>
          </a:p>
          <a:p>
            <a:pPr lvl="0" algn="ctr">
              <a:lnSpc>
                <a:spcPct val="90000"/>
              </a:lnSpc>
              <a:spcBef>
                <a:spcPts val="1000"/>
              </a:spcBef>
            </a:pPr>
            <a:r>
              <a:rPr lang="en-US" sz="3300" dirty="0">
                <a:solidFill>
                  <a:prstClr val="black"/>
                </a:solidFill>
                <a:latin typeface="Calibri" panose="020F0502020204030204" pitchFamily="34" charset="0"/>
                <a:cs typeface="Calibri" panose="020F0502020204030204" pitchFamily="34" charset="0"/>
              </a:rPr>
              <a:t>or visit: </a:t>
            </a:r>
            <a:endParaRPr lang="en-US" sz="3500" dirty="0">
              <a:solidFill>
                <a:prstClr val="black"/>
              </a:solidFill>
              <a:latin typeface="Calibri" panose="020F0502020204030204" pitchFamily="34" charset="0"/>
              <a:cs typeface="Calibri" panose="020F0502020204030204" pitchFamily="34" charset="0"/>
            </a:endParaRPr>
          </a:p>
          <a:p>
            <a:pPr lvl="0" algn="ctr">
              <a:lnSpc>
                <a:spcPct val="90000"/>
              </a:lnSpc>
              <a:spcBef>
                <a:spcPts val="1000"/>
              </a:spcBef>
            </a:pPr>
            <a:r>
              <a:rPr lang="en-US" sz="3300" dirty="0">
                <a:solidFill>
                  <a:prstClr val="black"/>
                </a:solidFill>
                <a:latin typeface="Calibri" panose="020F0502020204030204" pitchFamily="34" charset="0"/>
                <a:cs typeface="Calibri" panose="020F0502020204030204" pitchFamily="34" charset="0"/>
              </a:rPr>
              <a:t> </a:t>
            </a:r>
            <a:r>
              <a:rPr lang="en-US" sz="3300" dirty="0">
                <a:latin typeface="Calibri" panose="020F0502020204030204" pitchFamily="34" charset="0"/>
                <a:cs typeface="Calibri" panose="020F0502020204030204" pitchFamily="34" charset="0"/>
                <a:hlinkClick r:id="rId7"/>
              </a:rPr>
              <a:t>IT Governance www.cms.gov/TLC</a:t>
            </a:r>
            <a:endParaRPr lang="en-US" sz="28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8699978"/>
      </p:ext>
    </p:extLst>
  </p:cSld>
  <p:clrMapOvr>
    <a:masterClrMapping/>
  </p:clrMapOvr>
  <mc:AlternateContent xmlns:mc="http://schemas.openxmlformats.org/markup-compatibility/2006" xmlns:p14="http://schemas.microsoft.com/office/powerpoint/2010/main">
    <mc:Choice Requires="p14">
      <p:transition spd="slow" p14:dur="2000" advTm="22391"/>
    </mc:Choice>
    <mc:Fallback xmlns="">
      <p:transition spd="slow" advTm="22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19176A8582484295D4C8F33EF0727F" ma:contentTypeVersion="1" ma:contentTypeDescription="Create a new document." ma:contentTypeScope="" ma:versionID="b708fddacf0dd660c45ac9cf4f168e54">
  <xsd:schema xmlns:xsd="http://www.w3.org/2001/XMLSchema" xmlns:xs="http://www.w3.org/2001/XMLSchema" xmlns:p="http://schemas.microsoft.com/office/2006/metadata/properties" xmlns:ns2="6eb43cd6-116b-430e-ac87-d38073d6c794" targetNamespace="http://schemas.microsoft.com/office/2006/metadata/properties" ma:root="true" ma:fieldsID="aeb03777259222b529c08321b26473c9" ns2:_="">
    <xsd:import namespace="6eb43cd6-116b-430e-ac87-d38073d6c794"/>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b43cd6-116b-430e-ac87-d38073d6c79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86a8e296-5f29-4af2-954b-0de0d1e1f8bc" ContentTypeId="0x0101" PreviousValue="false"/>
</file>

<file path=customXml/itemProps1.xml><?xml version="1.0" encoding="utf-8"?>
<ds:datastoreItem xmlns:ds="http://schemas.openxmlformats.org/officeDocument/2006/customXml" ds:itemID="{08BC31AB-882D-4716-BE65-C0FAD5659C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b43cd6-116b-430e-ac87-d38073d6c7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FF5DC5-88B0-45C2-ADCF-95D59AE81724}">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6eb43cd6-116b-430e-ac87-d38073d6c794"/>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37352CE-6787-480B-B75E-3174D1658329}">
  <ds:schemaRefs>
    <ds:schemaRef ds:uri="http://schemas.microsoft.com/sharepoint/v3/contenttype/forms"/>
  </ds:schemaRefs>
</ds:datastoreItem>
</file>

<file path=customXml/itemProps4.xml><?xml version="1.0" encoding="utf-8"?>
<ds:datastoreItem xmlns:ds="http://schemas.openxmlformats.org/officeDocument/2006/customXml" ds:itemID="{440E3CD4-E2D1-40AC-81DF-D1C26BE66317}">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10375</TotalTime>
  <Words>1667</Words>
  <Application>Microsoft Office PowerPoint</Application>
  <PresentationFormat>Widescreen</PresentationFormat>
  <Paragraphs>100</Paragraphs>
  <Slides>8</Slides>
  <Notes>8</Notes>
  <HiddenSlides>0</HiddenSlides>
  <MMClips>8</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vt:i4>
      </vt:variant>
    </vt:vector>
  </HeadingPairs>
  <TitlesOfParts>
    <vt:vector size="14" baseType="lpstr">
      <vt:lpstr>ＭＳ Ｐゴシック</vt:lpstr>
      <vt:lpstr>Arial</vt:lpstr>
      <vt:lpstr>Calibri</vt:lpstr>
      <vt:lpstr>Calibri Light</vt:lpstr>
      <vt:lpstr>Office Theme</vt:lpstr>
      <vt:lpstr>Custom Design</vt:lpstr>
      <vt:lpstr>CMS IT Governance Training</vt:lpstr>
      <vt:lpstr>Background / FITARA</vt:lpstr>
      <vt:lpstr>Cost Savings vs. Cost Avoidance</vt:lpstr>
      <vt:lpstr>Initiate Phase / Business Case</vt:lpstr>
      <vt:lpstr>Examples</vt:lpstr>
      <vt:lpstr>What can I do with cost savings?</vt:lpstr>
      <vt:lpstr>Reporting</vt:lpstr>
      <vt:lpstr> Contact Us</vt:lpstr>
    </vt:vector>
  </TitlesOfParts>
  <Company>CMS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CMS IT Governance Training</dc:title>
  <dc:creator>ANN RUDOLPH</dc:creator>
  <cp:lastModifiedBy>Valerie Hartz</cp:lastModifiedBy>
  <cp:revision>208</cp:revision>
  <dcterms:created xsi:type="dcterms:W3CDTF">2021-03-02T17:33:01Z</dcterms:created>
  <dcterms:modified xsi:type="dcterms:W3CDTF">2021-09-21T13:28:24Z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0x0101003319176A8582484295D4C8F33EF0727F</vt:lpwstr>
  </property>
</Properties>
</file>