
<file path=[Content_Types].xml><?xml version="1.0" encoding="utf-8"?>
<Types xmlns="http://schemas.openxmlformats.org/package/2006/content-types">
  <Default Extension="png" ContentType="image/png"/>
  <Default Extension="tmp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  <p:sldMasterId id="2147483663" r:id="rId5"/>
  </p:sldMasterIdLst>
  <p:notesMasterIdLst>
    <p:notesMasterId r:id="rId15"/>
  </p:notesMasterIdLst>
  <p:sldIdLst>
    <p:sldId id="257" r:id="rId6"/>
    <p:sldId id="297" r:id="rId7"/>
    <p:sldId id="309" r:id="rId8"/>
    <p:sldId id="306" r:id="rId9"/>
    <p:sldId id="296" r:id="rId10"/>
    <p:sldId id="307" r:id="rId11"/>
    <p:sldId id="311" r:id="rId12"/>
    <p:sldId id="290" r:id="rId13"/>
    <p:sldId id="310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Valerie Hartz" initials="VH" lastIdx="5" clrIdx="0">
    <p:extLst>
      <p:ext uri="{19B8F6BF-5375-455C-9EA6-DF929625EA0E}">
        <p15:presenceInfo xmlns:p15="http://schemas.microsoft.com/office/powerpoint/2012/main" userId="Valerie Hartz" providerId="None"/>
      </p:ext>
    </p:extLst>
  </p:cmAuthor>
  <p:cmAuthor id="2" name="@@Bm14-xA4EeS075fg9nw1R8OaBqKF" initials="@" lastIdx="1" clrIdx="1">
    <p:extLst>
      <p:ext uri="{19B8F6BF-5375-455C-9EA6-DF929625EA0E}">
        <p15:presenceInfo xmlns:p15="http://schemas.microsoft.com/office/powerpoint/2012/main" userId="@@Bm14-xA4EeS075fg9nw1R8OaBqKF" providerId="None"/>
      </p:ext>
    </p:extLst>
  </p:cmAuthor>
  <p:cmAuthor id="3" name="Jaime Cadwell" initials="JC" lastIdx="2" clrIdx="2">
    <p:extLst>
      <p:ext uri="{19B8F6BF-5375-455C-9EA6-DF929625EA0E}">
        <p15:presenceInfo xmlns:p15="http://schemas.microsoft.com/office/powerpoint/2012/main" userId="Jaime Cadwell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2B82"/>
    <a:srgbClr val="008AF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273" autoAdjust="0"/>
    <p:restoredTop sz="92448" autoAdjust="0"/>
  </p:normalViewPr>
  <p:slideViewPr>
    <p:cSldViewPr snapToGrid="0">
      <p:cViewPr>
        <p:scale>
          <a:sx n="48" d="100"/>
          <a:sy n="48" d="100"/>
        </p:scale>
        <p:origin x="-555" y="-5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2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5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97128D8-038E-4ADB-964A-A52B27618C13}" type="datetimeFigureOut">
              <a:rPr lang="en-US" smtClean="0"/>
              <a:t>06/15/2021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9BD720D-5DF5-48CB-8663-69E5E3303D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76416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32F4037-46CC-6045-BE7A-CA09502B4830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284069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BD720D-5DF5-48CB-8663-69E5E3303D43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226691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32F4037-46CC-6045-BE7A-CA09502B4830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60152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32F4037-46CC-6045-BE7A-CA09502B4830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905568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32F4037-46CC-6045-BE7A-CA09502B4830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864998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BD720D-5DF5-48CB-8663-69E5E3303D43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577746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BD720D-5DF5-48CB-8663-69E5E3303D43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87987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589FC-04D2-489B-8352-D5ED2424626C}" type="datetimeFigureOut">
              <a:rPr lang="en-US" smtClean="0"/>
              <a:t>06/15/2021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586839-1874-4304-A8AB-F34CA49D66D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42895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589FC-04D2-489B-8352-D5ED2424626C}" type="datetimeFigureOut">
              <a:rPr lang="en-US" smtClean="0"/>
              <a:t>06/15/2021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586839-1874-4304-A8AB-F34CA49D66D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79198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589FC-04D2-489B-8352-D5ED2424626C}" type="datetimeFigureOut">
              <a:rPr lang="en-US" smtClean="0"/>
              <a:t>06/15/2021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586839-1874-4304-A8AB-F34CA49D66D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044917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5489576"/>
            <a:ext cx="12192000" cy="1368425"/>
          </a:xfrm>
          <a:prstGeom prst="rect">
            <a:avLst/>
          </a:prstGeom>
          <a:solidFill>
            <a:srgbClr val="00498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1" dirty="0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928255" y="441383"/>
            <a:ext cx="9144000" cy="745048"/>
          </a:xfrm>
        </p:spPr>
        <p:txBody>
          <a:bodyPr anchor="b"/>
          <a:lstStyle>
            <a:lvl1pPr algn="l">
              <a:defRPr sz="5000">
                <a:solidFill>
                  <a:srgbClr val="004986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10"/>
          <p:cNvSpPr>
            <a:spLocks noGrp="1"/>
          </p:cNvSpPr>
          <p:nvPr>
            <p:ph type="body" sz="quarter" idx="10"/>
          </p:nvPr>
        </p:nvSpPr>
        <p:spPr>
          <a:xfrm>
            <a:off x="928255" y="1313847"/>
            <a:ext cx="9144000" cy="3922296"/>
          </a:xfrm>
          <a:prstGeom prst="rect">
            <a:avLst/>
          </a:prstGeom>
        </p:spPr>
        <p:txBody>
          <a:bodyPr/>
          <a:lstStyle>
            <a:lvl1pPr>
              <a:defRPr b="0" i="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pic>
        <p:nvPicPr>
          <p:cNvPr id="6" name="Picture 5" descr="Centers for Medicare &amp; Medicaid Services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096501" y="5871337"/>
            <a:ext cx="1841500" cy="640843"/>
          </a:xfrm>
          <a:prstGeom prst="rect">
            <a:avLst/>
          </a:prstGeom>
        </p:spPr>
      </p:pic>
      <p:sp>
        <p:nvSpPr>
          <p:cNvPr id="13" name="Slide Number Placeholder 11">
            <a:extLst>
              <a:ext uri="{FF2B5EF4-FFF2-40B4-BE49-F238E27FC236}">
                <a16:creationId xmlns:a16="http://schemas.microsoft.com/office/drawing/2014/main" id="{08C1CF7C-DA1A-9048-96D3-65FAA26B0560}"/>
              </a:ext>
            </a:extLst>
          </p:cNvPr>
          <p:cNvSpPr txBox="1">
            <a:spLocks/>
          </p:cNvSpPr>
          <p:nvPr userDrawn="1"/>
        </p:nvSpPr>
        <p:spPr>
          <a:xfrm>
            <a:off x="11684000" y="8678334"/>
            <a:ext cx="3657600" cy="486833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r" defTabSz="685800" rtl="0" eaLnBrk="1" latinLnBrk="0" hangingPunct="1">
              <a:defRPr sz="135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3429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A8293F48-28FC-5446-B693-64BAD680F382}" type="slidenum">
              <a:rPr lang="en-US" sz="1800" smtClean="0"/>
              <a:pPr/>
              <a:t>‹#›</a:t>
            </a:fld>
            <a:endParaRPr lang="en-US" sz="1800" dirty="0"/>
          </a:p>
        </p:txBody>
      </p:sp>
      <p:sp>
        <p:nvSpPr>
          <p:cNvPr id="21" name="Slide Number Placeholder 11">
            <a:extLst>
              <a:ext uri="{FF2B5EF4-FFF2-40B4-BE49-F238E27FC236}">
                <a16:creationId xmlns:a16="http://schemas.microsoft.com/office/drawing/2014/main" id="{4CFDC215-D833-8540-8BFB-0127BAA005AC}"/>
              </a:ext>
            </a:extLst>
          </p:cNvPr>
          <p:cNvSpPr txBox="1">
            <a:spLocks/>
          </p:cNvSpPr>
          <p:nvPr userDrawn="1"/>
        </p:nvSpPr>
        <p:spPr>
          <a:xfrm>
            <a:off x="11887200" y="8881534"/>
            <a:ext cx="3657600" cy="486833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r" defTabSz="685800" rtl="0" eaLnBrk="1" latinLnBrk="0" hangingPunct="1">
              <a:defRPr sz="135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3429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A8293F48-28FC-5446-B693-64BAD680F382}" type="slidenum">
              <a:rPr lang="en-US" sz="1800" smtClean="0"/>
              <a:pPr/>
              <a:t>‹#›</a:t>
            </a:fld>
            <a:endParaRPr lang="en-US" sz="1800" dirty="0"/>
          </a:p>
        </p:txBody>
      </p:sp>
      <p:sp>
        <p:nvSpPr>
          <p:cNvPr id="23" name="Slide Number Placeholder 11">
            <a:extLst>
              <a:ext uri="{FF2B5EF4-FFF2-40B4-BE49-F238E27FC236}">
                <a16:creationId xmlns:a16="http://schemas.microsoft.com/office/drawing/2014/main" id="{832E31FA-E8D8-7C45-B8FD-B59CA11ECBD5}"/>
              </a:ext>
            </a:extLst>
          </p:cNvPr>
          <p:cNvSpPr txBox="1">
            <a:spLocks/>
          </p:cNvSpPr>
          <p:nvPr userDrawn="1"/>
        </p:nvSpPr>
        <p:spPr>
          <a:xfrm>
            <a:off x="12090400" y="9084734"/>
            <a:ext cx="3657600" cy="486833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r" defTabSz="685800" rtl="0" eaLnBrk="1" latinLnBrk="0" hangingPunct="1">
              <a:defRPr sz="135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3429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A8293F48-28FC-5446-B693-64BAD680F382}" type="slidenum">
              <a:rPr lang="en-US" sz="1800" smtClean="0"/>
              <a:pPr/>
              <a:t>‹#›</a:t>
            </a:fld>
            <a:endParaRPr lang="en-US" sz="1800" dirty="0"/>
          </a:p>
        </p:txBody>
      </p:sp>
      <p:sp>
        <p:nvSpPr>
          <p:cNvPr id="25" name="Footer Placeholder 10">
            <a:extLst>
              <a:ext uri="{FF2B5EF4-FFF2-40B4-BE49-F238E27FC236}">
                <a16:creationId xmlns:a16="http://schemas.microsoft.com/office/drawing/2014/main" id="{14E83814-5EA9-C949-932B-64096ABC107C}"/>
              </a:ext>
            </a:extLst>
          </p:cNvPr>
          <p:cNvSpPr>
            <a:spLocks noGrp="1"/>
          </p:cNvSpPr>
          <p:nvPr/>
        </p:nvSpPr>
        <p:spPr>
          <a:xfrm>
            <a:off x="4777339" y="6025348"/>
            <a:ext cx="5486400" cy="486833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ajor"/>
        </p:style>
        <p:txBody>
          <a:bodyPr/>
          <a:lstStyle>
            <a:lvl1pPr>
              <a:defRPr>
                <a:latin typeface="+mj-lt"/>
                <a:ea typeface="+mj-ea"/>
                <a:cs typeface="+mj-cs"/>
              </a:defRPr>
            </a:lvl1pPr>
            <a:lvl2pPr>
              <a:defRPr>
                <a:latin typeface="+mj-lt"/>
                <a:ea typeface="+mj-ea"/>
                <a:cs typeface="+mj-cs"/>
              </a:defRPr>
            </a:lvl2pPr>
            <a:lvl3pPr>
              <a:defRPr>
                <a:latin typeface="+mj-lt"/>
                <a:ea typeface="+mj-ea"/>
                <a:cs typeface="+mj-cs"/>
              </a:defRPr>
            </a:lvl3pPr>
            <a:lvl4pPr>
              <a:defRPr>
                <a:latin typeface="+mj-lt"/>
                <a:ea typeface="+mj-ea"/>
                <a:cs typeface="+mj-cs"/>
              </a:defRPr>
            </a:lvl4pPr>
            <a:lvl5pPr>
              <a:defRPr>
                <a:latin typeface="+mj-lt"/>
                <a:ea typeface="+mj-ea"/>
                <a:cs typeface="+mj-cs"/>
              </a:defRPr>
            </a:lvl5pPr>
            <a:lvl6pPr>
              <a:defRPr>
                <a:latin typeface="+mj-lt"/>
                <a:ea typeface="+mj-ea"/>
                <a:cs typeface="+mj-cs"/>
              </a:defRPr>
            </a:lvl6pPr>
            <a:lvl7pPr>
              <a:defRPr>
                <a:latin typeface="+mj-lt"/>
                <a:ea typeface="+mj-ea"/>
                <a:cs typeface="+mj-cs"/>
              </a:defRPr>
            </a:lvl7pPr>
            <a:lvl8pPr>
              <a:defRPr>
                <a:latin typeface="+mj-lt"/>
                <a:ea typeface="+mj-ea"/>
                <a:cs typeface="+mj-cs"/>
              </a:defRPr>
            </a:lvl8pPr>
            <a:lvl9pPr>
              <a:defRPr>
                <a:latin typeface="+mj-lt"/>
                <a:ea typeface="+mj-ea"/>
                <a:cs typeface="+mj-cs"/>
              </a:defRPr>
            </a:lvl9pPr>
          </a:lstStyle>
          <a:p>
            <a:endParaRPr lang="en-US" sz="2400" dirty="0"/>
          </a:p>
        </p:txBody>
      </p:sp>
      <p:sp>
        <p:nvSpPr>
          <p:cNvPr id="27" name="Date Placeholder 3">
            <a:extLst>
              <a:ext uri="{FF2B5EF4-FFF2-40B4-BE49-F238E27FC236}">
                <a16:creationId xmlns:a16="http://schemas.microsoft.com/office/drawing/2014/main" id="{6154B9DD-26C6-7D40-9996-2C42CA136E00}"/>
              </a:ext>
            </a:extLst>
          </p:cNvPr>
          <p:cNvSpPr>
            <a:spLocks noGrp="1"/>
          </p:cNvSpPr>
          <p:nvPr>
            <p:ph type="dt" sz="half" idx="11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28" name="Footer Placeholder 4">
            <a:extLst>
              <a:ext uri="{FF2B5EF4-FFF2-40B4-BE49-F238E27FC236}">
                <a16:creationId xmlns:a16="http://schemas.microsoft.com/office/drawing/2014/main" id="{F7A32B59-52F2-1D4E-8130-7FC2452037F0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pic>
        <p:nvPicPr>
          <p:cNvPr id="12" name="Picture" descr="TLC Banner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05953" y="2"/>
            <a:ext cx="2476424" cy="14695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Slide Number Placeholder 5">
            <a:extLst>
              <a:ext uri="{FF2B5EF4-FFF2-40B4-BE49-F238E27FC236}">
                <a16:creationId xmlns:a16="http://schemas.microsoft.com/office/drawing/2014/main" id="{9FCF8D2C-F720-E04C-8BAA-8E3D608222C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637486" y="6356351"/>
            <a:ext cx="4590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676256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5507182"/>
            <a:ext cx="12192000" cy="1368425"/>
          </a:xfrm>
          <a:prstGeom prst="rect">
            <a:avLst/>
          </a:prstGeom>
          <a:solidFill>
            <a:srgbClr val="00498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1" dirty="0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928255" y="441383"/>
            <a:ext cx="9877859" cy="745048"/>
          </a:xfrm>
        </p:spPr>
        <p:txBody>
          <a:bodyPr anchor="b"/>
          <a:lstStyle>
            <a:lvl1pPr algn="l">
              <a:defRPr sz="5000">
                <a:solidFill>
                  <a:srgbClr val="004986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096501" y="5871337"/>
            <a:ext cx="1841500" cy="640843"/>
          </a:xfrm>
          <a:prstGeom prst="rect">
            <a:avLst/>
          </a:prstGeom>
        </p:spPr>
      </p:pic>
      <p:sp>
        <p:nvSpPr>
          <p:cNvPr id="4" name="Table Placeholder 3">
            <a:extLst>
              <a:ext uri="{FF2B5EF4-FFF2-40B4-BE49-F238E27FC236}">
                <a16:creationId xmlns:a16="http://schemas.microsoft.com/office/drawing/2014/main" id="{04E1EECE-B442-2B40-AE12-01C2243E511D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928689" y="1339851"/>
            <a:ext cx="9877425" cy="3824288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8" name="Footer Placeholder 10">
            <a:extLst>
              <a:ext uri="{FF2B5EF4-FFF2-40B4-BE49-F238E27FC236}">
                <a16:creationId xmlns:a16="http://schemas.microsoft.com/office/drawing/2014/main" id="{11BDECC5-A2D2-AF4C-AAA5-A3BCBDD7686C}"/>
              </a:ext>
            </a:extLst>
          </p:cNvPr>
          <p:cNvSpPr>
            <a:spLocks noGrp="1"/>
          </p:cNvSpPr>
          <p:nvPr userDrawn="1"/>
        </p:nvSpPr>
        <p:spPr>
          <a:xfrm>
            <a:off x="4777339" y="6025348"/>
            <a:ext cx="5486400" cy="486833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ajor"/>
        </p:style>
        <p:txBody>
          <a:bodyPr/>
          <a:lstStyle>
            <a:lvl1pPr>
              <a:defRPr>
                <a:latin typeface="+mj-lt"/>
                <a:ea typeface="+mj-ea"/>
                <a:cs typeface="+mj-cs"/>
              </a:defRPr>
            </a:lvl1pPr>
            <a:lvl2pPr>
              <a:defRPr>
                <a:latin typeface="+mj-lt"/>
                <a:ea typeface="+mj-ea"/>
                <a:cs typeface="+mj-cs"/>
              </a:defRPr>
            </a:lvl2pPr>
            <a:lvl3pPr>
              <a:defRPr>
                <a:latin typeface="+mj-lt"/>
                <a:ea typeface="+mj-ea"/>
                <a:cs typeface="+mj-cs"/>
              </a:defRPr>
            </a:lvl3pPr>
            <a:lvl4pPr>
              <a:defRPr>
                <a:latin typeface="+mj-lt"/>
                <a:ea typeface="+mj-ea"/>
                <a:cs typeface="+mj-cs"/>
              </a:defRPr>
            </a:lvl4pPr>
            <a:lvl5pPr>
              <a:defRPr>
                <a:latin typeface="+mj-lt"/>
                <a:ea typeface="+mj-ea"/>
                <a:cs typeface="+mj-cs"/>
              </a:defRPr>
            </a:lvl5pPr>
            <a:lvl6pPr>
              <a:defRPr>
                <a:latin typeface="+mj-lt"/>
                <a:ea typeface="+mj-ea"/>
                <a:cs typeface="+mj-cs"/>
              </a:defRPr>
            </a:lvl6pPr>
            <a:lvl7pPr>
              <a:defRPr>
                <a:latin typeface="+mj-lt"/>
                <a:ea typeface="+mj-ea"/>
                <a:cs typeface="+mj-cs"/>
              </a:defRPr>
            </a:lvl7pPr>
            <a:lvl8pPr>
              <a:defRPr>
                <a:latin typeface="+mj-lt"/>
                <a:ea typeface="+mj-ea"/>
                <a:cs typeface="+mj-cs"/>
              </a:defRPr>
            </a:lvl8pPr>
            <a:lvl9pPr>
              <a:defRPr>
                <a:latin typeface="+mj-lt"/>
                <a:ea typeface="+mj-ea"/>
                <a:cs typeface="+mj-cs"/>
              </a:defRPr>
            </a:lvl9pPr>
          </a:lstStyle>
          <a:p>
            <a:endParaRPr lang="en-US" sz="2400" dirty="0"/>
          </a:p>
        </p:txBody>
      </p:sp>
      <p:sp>
        <p:nvSpPr>
          <p:cNvPr id="11" name="Date Placeholder 3">
            <a:extLst>
              <a:ext uri="{FF2B5EF4-FFF2-40B4-BE49-F238E27FC236}">
                <a16:creationId xmlns:a16="http://schemas.microsoft.com/office/drawing/2014/main" id="{176CEDFF-6B9B-A741-BA79-C3C971A1CC67}"/>
              </a:ext>
            </a:extLst>
          </p:cNvPr>
          <p:cNvSpPr>
            <a:spLocks noGrp="1"/>
          </p:cNvSpPr>
          <p:nvPr>
            <p:ph type="dt" sz="half" idx="11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12" name="Footer Placeholder 4">
            <a:extLst>
              <a:ext uri="{FF2B5EF4-FFF2-40B4-BE49-F238E27FC236}">
                <a16:creationId xmlns:a16="http://schemas.microsoft.com/office/drawing/2014/main" id="{CEE5D163-1CF3-154C-BF7D-0CA5A4F4F1C3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FE044AB7-FD65-C94B-BEC6-5EBBD51832E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637486" y="6356351"/>
            <a:ext cx="4590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4" name="Picture" descr="TLC Banner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05953" y="2"/>
            <a:ext cx="2476424" cy="14695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837074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5507182"/>
            <a:ext cx="12192000" cy="1368425"/>
          </a:xfrm>
          <a:prstGeom prst="rect">
            <a:avLst/>
          </a:prstGeom>
          <a:solidFill>
            <a:srgbClr val="00498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1" dirty="0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928255" y="441383"/>
            <a:ext cx="9877859" cy="745048"/>
          </a:xfrm>
        </p:spPr>
        <p:txBody>
          <a:bodyPr anchor="b"/>
          <a:lstStyle>
            <a:lvl1pPr algn="l">
              <a:defRPr sz="5000">
                <a:solidFill>
                  <a:srgbClr val="004986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096501" y="5871337"/>
            <a:ext cx="1841500" cy="640843"/>
          </a:xfrm>
          <a:prstGeom prst="rect">
            <a:avLst/>
          </a:prstGeom>
        </p:spPr>
      </p:pic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3D6ACE7E-5779-2749-A63F-69BA099D0957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929218" y="1309036"/>
            <a:ext cx="3369733" cy="4041897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F2474F26-DC81-CE4A-9849-AD502DCD63CE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453467" y="1308101"/>
            <a:ext cx="6352117" cy="4042833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Footer Placeholder 10">
            <a:extLst>
              <a:ext uri="{FF2B5EF4-FFF2-40B4-BE49-F238E27FC236}">
                <a16:creationId xmlns:a16="http://schemas.microsoft.com/office/drawing/2014/main" id="{02DE0AC4-BCC0-7747-8E35-F754FCC287E2}"/>
              </a:ext>
            </a:extLst>
          </p:cNvPr>
          <p:cNvSpPr>
            <a:spLocks noGrp="1"/>
          </p:cNvSpPr>
          <p:nvPr userDrawn="1"/>
        </p:nvSpPr>
        <p:spPr>
          <a:xfrm>
            <a:off x="4777339" y="6025348"/>
            <a:ext cx="5486400" cy="486833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ajor"/>
        </p:style>
        <p:txBody>
          <a:bodyPr/>
          <a:lstStyle>
            <a:lvl1pPr>
              <a:defRPr>
                <a:latin typeface="+mj-lt"/>
                <a:ea typeface="+mj-ea"/>
                <a:cs typeface="+mj-cs"/>
              </a:defRPr>
            </a:lvl1pPr>
            <a:lvl2pPr>
              <a:defRPr>
                <a:latin typeface="+mj-lt"/>
                <a:ea typeface="+mj-ea"/>
                <a:cs typeface="+mj-cs"/>
              </a:defRPr>
            </a:lvl2pPr>
            <a:lvl3pPr>
              <a:defRPr>
                <a:latin typeface="+mj-lt"/>
                <a:ea typeface="+mj-ea"/>
                <a:cs typeface="+mj-cs"/>
              </a:defRPr>
            </a:lvl3pPr>
            <a:lvl4pPr>
              <a:defRPr>
                <a:latin typeface="+mj-lt"/>
                <a:ea typeface="+mj-ea"/>
                <a:cs typeface="+mj-cs"/>
              </a:defRPr>
            </a:lvl4pPr>
            <a:lvl5pPr>
              <a:defRPr>
                <a:latin typeface="+mj-lt"/>
                <a:ea typeface="+mj-ea"/>
                <a:cs typeface="+mj-cs"/>
              </a:defRPr>
            </a:lvl5pPr>
            <a:lvl6pPr>
              <a:defRPr>
                <a:latin typeface="+mj-lt"/>
                <a:ea typeface="+mj-ea"/>
                <a:cs typeface="+mj-cs"/>
              </a:defRPr>
            </a:lvl6pPr>
            <a:lvl7pPr>
              <a:defRPr>
                <a:latin typeface="+mj-lt"/>
                <a:ea typeface="+mj-ea"/>
                <a:cs typeface="+mj-cs"/>
              </a:defRPr>
            </a:lvl7pPr>
            <a:lvl8pPr>
              <a:defRPr>
                <a:latin typeface="+mj-lt"/>
                <a:ea typeface="+mj-ea"/>
                <a:cs typeface="+mj-cs"/>
              </a:defRPr>
            </a:lvl8pPr>
            <a:lvl9pPr>
              <a:defRPr>
                <a:latin typeface="+mj-lt"/>
                <a:ea typeface="+mj-ea"/>
                <a:cs typeface="+mj-cs"/>
              </a:defRPr>
            </a:lvl9pPr>
          </a:lstStyle>
          <a:p>
            <a:endParaRPr lang="en-US" sz="2400" dirty="0"/>
          </a:p>
        </p:txBody>
      </p:sp>
      <p:sp>
        <p:nvSpPr>
          <p:cNvPr id="12" name="Date Placeholder 3">
            <a:extLst>
              <a:ext uri="{FF2B5EF4-FFF2-40B4-BE49-F238E27FC236}">
                <a16:creationId xmlns:a16="http://schemas.microsoft.com/office/drawing/2014/main" id="{96209D1D-CF5F-FA43-BB59-F1E677BAD40D}"/>
              </a:ext>
            </a:extLst>
          </p:cNvPr>
          <p:cNvSpPr>
            <a:spLocks noGrp="1"/>
          </p:cNvSpPr>
          <p:nvPr>
            <p:ph type="dt" sz="half" idx="12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13" name="Footer Placeholder 4">
            <a:extLst>
              <a:ext uri="{FF2B5EF4-FFF2-40B4-BE49-F238E27FC236}">
                <a16:creationId xmlns:a16="http://schemas.microsoft.com/office/drawing/2014/main" id="{CBBCAD72-2B27-1E4B-B3DB-432D006729DE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9FCF8D2C-F720-E04C-8BAA-8E3D608222C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637486" y="6356351"/>
            <a:ext cx="4590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5" name="Picture" descr="TLC Banner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05953" y="2"/>
            <a:ext cx="2476424" cy="14695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6052859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980158-E38B-4638-B1D1-7CA26B198FCF}" type="datetimeFigureOut">
              <a:rPr lang="en-US" smtClean="0"/>
              <a:t>06/15/2021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C0E710-FD6D-4325-94DE-4674AFC68AE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83466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980158-E38B-4638-B1D1-7CA26B198FCF}" type="datetimeFigureOut">
              <a:rPr lang="en-US" smtClean="0"/>
              <a:t>06/15/2021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C0E710-FD6D-4325-94DE-4674AFC68AE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754562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980158-E38B-4638-B1D1-7CA26B198FCF}" type="datetimeFigureOut">
              <a:rPr lang="en-US" smtClean="0"/>
              <a:t>06/15/2021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C0E710-FD6D-4325-94DE-4674AFC68AE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839227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980158-E38B-4638-B1D1-7CA26B198FCF}" type="datetimeFigureOut">
              <a:rPr lang="en-US" smtClean="0"/>
              <a:t>06/15/2021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C0E710-FD6D-4325-94DE-4674AFC68AE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385129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980158-E38B-4638-B1D1-7CA26B198FCF}" type="datetimeFigureOut">
              <a:rPr lang="en-US" smtClean="0"/>
              <a:t>06/15/2021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C0E710-FD6D-4325-94DE-4674AFC68AE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15844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589FC-04D2-489B-8352-D5ED2424626C}" type="datetimeFigureOut">
              <a:rPr lang="en-US" smtClean="0"/>
              <a:t>06/15/2021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586839-1874-4304-A8AB-F34CA49D66D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908314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980158-E38B-4638-B1D1-7CA26B198FCF}" type="datetimeFigureOut">
              <a:rPr lang="en-US" smtClean="0"/>
              <a:t>06/15/2021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C0E710-FD6D-4325-94DE-4674AFC68AE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833670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980158-E38B-4638-B1D1-7CA26B198FCF}" type="datetimeFigureOut">
              <a:rPr lang="en-US" smtClean="0"/>
              <a:t>06/15/2021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C0E710-FD6D-4325-94DE-4674AFC68AE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62158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980158-E38B-4638-B1D1-7CA26B198FCF}" type="datetimeFigureOut">
              <a:rPr lang="en-US" smtClean="0"/>
              <a:t>06/15/2021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C0E710-FD6D-4325-94DE-4674AFC68AE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495386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980158-E38B-4638-B1D1-7CA26B198FCF}" type="datetimeFigureOut">
              <a:rPr lang="en-US" smtClean="0"/>
              <a:t>06/15/2021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C0E710-FD6D-4325-94DE-4674AFC68AE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776065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980158-E38B-4638-B1D1-7CA26B198FCF}" type="datetimeFigureOut">
              <a:rPr lang="en-US" smtClean="0"/>
              <a:t>06/15/2021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C0E710-FD6D-4325-94DE-4674AFC68AE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3645106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980158-E38B-4638-B1D1-7CA26B198FCF}" type="datetimeFigureOut">
              <a:rPr lang="en-US" smtClean="0"/>
              <a:t>06/15/2021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C0E710-FD6D-4325-94DE-4674AFC68AE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11770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589FC-04D2-489B-8352-D5ED2424626C}" type="datetimeFigureOut">
              <a:rPr lang="en-US" smtClean="0"/>
              <a:t>06/15/2021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586839-1874-4304-A8AB-F34CA49D66D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20819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589FC-04D2-489B-8352-D5ED2424626C}" type="datetimeFigureOut">
              <a:rPr lang="en-US" smtClean="0"/>
              <a:t>06/15/2021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586839-1874-4304-A8AB-F34CA49D66D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06678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589FC-04D2-489B-8352-D5ED2424626C}" type="datetimeFigureOut">
              <a:rPr lang="en-US" smtClean="0"/>
              <a:t>06/15/2021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586839-1874-4304-A8AB-F34CA49D66D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26835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589FC-04D2-489B-8352-D5ED2424626C}" type="datetimeFigureOut">
              <a:rPr lang="en-US" smtClean="0"/>
              <a:t>06/15/2021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586839-1874-4304-A8AB-F34CA49D66D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12815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589FC-04D2-489B-8352-D5ED2424626C}" type="datetimeFigureOut">
              <a:rPr lang="en-US" smtClean="0"/>
              <a:t>06/15/2021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586839-1874-4304-A8AB-F34CA49D66D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5293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589FC-04D2-489B-8352-D5ED2424626C}" type="datetimeFigureOut">
              <a:rPr lang="en-US" smtClean="0"/>
              <a:t>06/15/2021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586839-1874-4304-A8AB-F34CA49D66D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76656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589FC-04D2-489B-8352-D5ED2424626C}" type="datetimeFigureOut">
              <a:rPr lang="en-US" smtClean="0"/>
              <a:t>06/15/2021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586839-1874-4304-A8AB-F34CA49D66D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32852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2.xml"/><Relationship Id="rId3" Type="http://schemas.openxmlformats.org/officeDocument/2006/relationships/slideLayout" Target="../slideLayouts/slideLayout17.xml"/><Relationship Id="rId7" Type="http://schemas.openxmlformats.org/officeDocument/2006/relationships/slideLayout" Target="../slideLayouts/slideLayout21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11" Type="http://schemas.openxmlformats.org/officeDocument/2006/relationships/slideLayout" Target="../slideLayouts/slideLayout25.xml"/><Relationship Id="rId5" Type="http://schemas.openxmlformats.org/officeDocument/2006/relationships/slideLayout" Target="../slideLayouts/slideLayout19.xml"/><Relationship Id="rId10" Type="http://schemas.openxmlformats.org/officeDocument/2006/relationships/slideLayout" Target="../slideLayouts/slideLayout24.xml"/><Relationship Id="rId4" Type="http://schemas.openxmlformats.org/officeDocument/2006/relationships/slideLayout" Target="../slideLayouts/slideLayout18.xml"/><Relationship Id="rId9" Type="http://schemas.openxmlformats.org/officeDocument/2006/relationships/slideLayout" Target="../slideLayouts/slideLayout2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A589FC-04D2-489B-8352-D5ED2424626C}" type="datetimeFigureOut">
              <a:rPr lang="en-US" smtClean="0"/>
              <a:t>06/15/2021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586839-1874-4304-A8AB-F34CA49D66D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78626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980158-E38B-4638-B1D1-7CA26B198FCF}" type="datetimeFigureOut">
              <a:rPr lang="en-US" smtClean="0"/>
              <a:t>06/15/2021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C0E710-FD6D-4325-94DE-4674AFC68AE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65842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  <p:sldLayoutId id="2147483668" r:id="rId5"/>
    <p:sldLayoutId id="2147483669" r:id="rId6"/>
    <p:sldLayoutId id="2147483670" r:id="rId7"/>
    <p:sldLayoutId id="2147483671" r:id="rId8"/>
    <p:sldLayoutId id="2147483672" r:id="rId9"/>
    <p:sldLayoutId id="2147483673" r:id="rId10"/>
    <p:sldLayoutId id="2147483674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s://www.cms.gov/research-statistics-data-and-systems/cms-information-technology/tlc" TargetMode="Externa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4.png"/><Relationship Id="rId4" Type="http://schemas.openxmlformats.org/officeDocument/2006/relationships/hyperlink" Target="https://share.cms.gov/Office/OIT/CIOCorner/SitePages/ITGovernance.aspx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tmp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tmp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1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cmsintranet.share.cms.gov/JT/Pages/Budget.aspx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13.tmp"/><Relationship Id="rId4" Type="http://schemas.openxmlformats.org/officeDocument/2006/relationships/image" Target="../media/image12.tmp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tmp"/><Relationship Id="rId2" Type="http://schemas.openxmlformats.org/officeDocument/2006/relationships/image" Target="../media/image14.tmp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18.tmp"/><Relationship Id="rId5" Type="http://schemas.openxmlformats.org/officeDocument/2006/relationships/image" Target="../media/image17.tmp"/><Relationship Id="rId4" Type="http://schemas.openxmlformats.org/officeDocument/2006/relationships/image" Target="../media/image16.tmp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mailto:IT_Governance@cms.hhs.gov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4.xml"/><Relationship Id="rId4" Type="http://schemas.openxmlformats.org/officeDocument/2006/relationships/hyperlink" Target="https://www.cms.gov/TLC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Link to Intake Form">
            <a:hlinkClick r:id="rId2"/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64447" y="3592980"/>
            <a:ext cx="1561941" cy="1572896"/>
          </a:xfrm>
          <a:prstGeom prst="rect">
            <a:avLst/>
          </a:prstGeom>
          <a:noFill/>
          <a:ln>
            <a:noFill/>
          </a:ln>
        </p:spPr>
      </p:pic>
      <p:pic>
        <p:nvPicPr>
          <p:cNvPr id="1026" name="object" descr="Link to Software Asset Management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5613" y="3592980"/>
            <a:ext cx="1572895" cy="15728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itle 1">
            <a:extLst>
              <a:ext uri="{FF2B5EF4-FFF2-40B4-BE49-F238E27FC236}">
                <a16:creationId xmlns:a16="http://schemas.microsoft.com/office/drawing/2014/main" id="{96759889-41E2-0144-9DF6-29FFD801F7B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52060" y="1506854"/>
            <a:ext cx="9144000" cy="2430146"/>
          </a:xfrm>
        </p:spPr>
        <p:txBody>
          <a:bodyPr>
            <a:noAutofit/>
          </a:bodyPr>
          <a:lstStyle/>
          <a:p>
            <a:pPr algn="ctr"/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ＭＳ Ｐゴシック" pitchFamily="34" charset="-128"/>
                <a:cs typeface="Arial" panose="020B0604020202020204" pitchFamily="34" charset="0"/>
              </a:rPr>
              <a:t>CMS IT Governance Training</a:t>
            </a:r>
            <a:b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ＭＳ Ｐゴシック" pitchFamily="34" charset="-128"/>
                <a:cs typeface="Arial" panose="020B0604020202020204" pitchFamily="34" charset="0"/>
              </a:rPr>
            </a:br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ＭＳ Ｐゴシック" pitchFamily="34" charset="-128"/>
                <a:cs typeface="Arial" panose="020B0604020202020204" pitchFamily="34" charset="0"/>
              </a:rPr>
              <a:t/>
            </a:r>
            <a:b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ＭＳ Ｐゴシック" pitchFamily="34" charset="-128"/>
                <a:cs typeface="Arial" panose="020B0604020202020204" pitchFamily="34" charset="0"/>
              </a:rPr>
            </a:br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ＭＳ Ｐゴシック" pitchFamily="34" charset="-128"/>
                <a:cs typeface="Arial" panose="020B0604020202020204" pitchFamily="34" charset="0"/>
              </a:rPr>
              <a:t>IT Intake Form</a:t>
            </a:r>
            <a:endParaRPr lang="en-US" sz="4000" strike="sngStrike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7494483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Screen Clippi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6958" y="838199"/>
            <a:ext cx="8703542" cy="4648202"/>
          </a:xfrm>
          <a:prstGeom prst="rect">
            <a:avLst/>
          </a:prstGeom>
        </p:spPr>
      </p:pic>
      <p:sp>
        <p:nvSpPr>
          <p:cNvPr id="11" name="Text Placeholder"/>
          <p:cNvSpPr txBox="1"/>
          <p:nvPr/>
        </p:nvSpPr>
        <p:spPr>
          <a:xfrm>
            <a:off x="3449867" y="3936616"/>
            <a:ext cx="2400913" cy="2687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chemeClr val="accent1">
                    <a:lumMod val="50000"/>
                  </a:schemeClr>
                </a:solidFill>
              </a:rPr>
              <a:t>= Retiring an existing system</a:t>
            </a:r>
            <a:endParaRPr lang="en-US" sz="1400" b="1" i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2" name="Text Placeholder"/>
          <p:cNvSpPr txBox="1"/>
          <p:nvPr/>
        </p:nvSpPr>
        <p:spPr>
          <a:xfrm>
            <a:off x="5988116" y="3572194"/>
            <a:ext cx="3462383" cy="2687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chemeClr val="accent1">
                    <a:lumMod val="50000"/>
                  </a:schemeClr>
                </a:solidFill>
              </a:rPr>
              <a:t>= Contract re-competes and IAA renewals</a:t>
            </a:r>
            <a:endParaRPr lang="en-US" sz="1400" b="1" i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3" name="Text Placeholder"/>
          <p:cNvSpPr txBox="1"/>
          <p:nvPr/>
        </p:nvSpPr>
        <p:spPr>
          <a:xfrm>
            <a:off x="4866838" y="3188834"/>
            <a:ext cx="4105516" cy="2687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chemeClr val="accent1">
                    <a:lumMod val="50000"/>
                  </a:schemeClr>
                </a:solidFill>
              </a:rPr>
              <a:t>= Modernization, Optimization, Cloud migration, etc</a:t>
            </a:r>
            <a:r>
              <a:rPr lang="en-US" sz="1400" b="1" dirty="0" smtClean="0"/>
              <a:t>.</a:t>
            </a:r>
            <a:endParaRPr lang="en-US" sz="1400" b="1" i="1" dirty="0"/>
          </a:p>
        </p:txBody>
      </p:sp>
      <p:sp>
        <p:nvSpPr>
          <p:cNvPr id="14" name="Text Placeholder"/>
          <p:cNvSpPr txBox="1"/>
          <p:nvPr/>
        </p:nvSpPr>
        <p:spPr>
          <a:xfrm>
            <a:off x="3013689" y="2818182"/>
            <a:ext cx="1757680" cy="2775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chemeClr val="accent1">
                    <a:lumMod val="50000"/>
                  </a:schemeClr>
                </a:solidFill>
              </a:rPr>
              <a:t>= New </a:t>
            </a:r>
            <a:r>
              <a:rPr lang="en-US" sz="1400" b="1" i="1" dirty="0">
                <a:solidFill>
                  <a:schemeClr val="accent1">
                    <a:lumMod val="50000"/>
                  </a:schemeClr>
                </a:solidFill>
              </a:rPr>
              <a:t>B</a:t>
            </a:r>
            <a:r>
              <a:rPr lang="en-US" sz="1400" b="1" i="1" dirty="0" smtClean="0">
                <a:solidFill>
                  <a:schemeClr val="accent1">
                    <a:lumMod val="50000"/>
                  </a:schemeClr>
                </a:solidFill>
              </a:rPr>
              <a:t>usiness </a:t>
            </a:r>
            <a:r>
              <a:rPr lang="en-US" sz="1400" b="1" i="1" dirty="0">
                <a:solidFill>
                  <a:schemeClr val="accent1">
                    <a:lumMod val="50000"/>
                  </a:schemeClr>
                </a:solidFill>
              </a:rPr>
              <a:t>N</a:t>
            </a:r>
            <a:r>
              <a:rPr lang="en-US" sz="1400" b="1" i="1" dirty="0" smtClean="0">
                <a:solidFill>
                  <a:schemeClr val="accent1">
                    <a:lumMod val="50000"/>
                  </a:schemeClr>
                </a:solidFill>
              </a:rPr>
              <a:t>eed</a:t>
            </a:r>
            <a:endParaRPr lang="en-US" sz="1400" b="1" i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28255" y="372803"/>
            <a:ext cx="9877859" cy="745048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EASi – Make a Request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960217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Screen Clippi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5772" y="1200150"/>
            <a:ext cx="8921010" cy="4308582"/>
          </a:xfrm>
          <a:prstGeom prst="rect">
            <a:avLst/>
          </a:prstGeom>
        </p:spPr>
      </p:pic>
      <p:grpSp>
        <p:nvGrpSpPr>
          <p:cNvPr id="8" name="Group 7" descr="Conveys that EASi tracks and shows your progress as you proceed through the governance process.  Filling in the request form is your first step.&#10;" title="Star graphic"/>
          <p:cNvGrpSpPr/>
          <p:nvPr/>
        </p:nvGrpSpPr>
        <p:grpSpPr>
          <a:xfrm>
            <a:off x="6756400" y="1005840"/>
            <a:ext cx="4500880" cy="3088640"/>
            <a:chOff x="6756400" y="1005840"/>
            <a:chExt cx="4500880" cy="3088640"/>
          </a:xfrm>
        </p:grpSpPr>
        <p:sp>
          <p:nvSpPr>
            <p:cNvPr id="9" name="7-Point Star 8"/>
            <p:cNvSpPr/>
            <p:nvPr/>
          </p:nvSpPr>
          <p:spPr>
            <a:xfrm rot="374246">
              <a:off x="6756400" y="1005840"/>
              <a:ext cx="4500880" cy="3088640"/>
            </a:xfrm>
            <a:prstGeom prst="star7">
              <a:avLst/>
            </a:prstGeom>
            <a:solidFill>
              <a:schemeClr val="accent1">
                <a:lumMod val="20000"/>
                <a:lumOff val="80000"/>
              </a:schemeClr>
            </a:solidFill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" name="TextBox 9"/>
            <p:cNvSpPr txBox="1"/>
            <p:nvPr/>
          </p:nvSpPr>
          <p:spPr>
            <a:xfrm rot="374246">
              <a:off x="7833360" y="1767840"/>
              <a:ext cx="2346960" cy="175432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>
                  <a:solidFill>
                    <a:schemeClr val="accent1">
                      <a:lumMod val="50000"/>
                    </a:schemeClr>
                  </a:solidFill>
                </a:rPr>
                <a:t>EASi </a:t>
              </a:r>
              <a:r>
                <a:rPr lang="en-US" dirty="0" smtClean="0">
                  <a:solidFill>
                    <a:schemeClr val="accent1">
                      <a:lumMod val="50000"/>
                    </a:schemeClr>
                  </a:solidFill>
                </a:rPr>
                <a:t>tracks </a:t>
              </a:r>
              <a:r>
                <a:rPr lang="en-US" dirty="0">
                  <a:solidFill>
                    <a:schemeClr val="accent1">
                      <a:lumMod val="50000"/>
                    </a:schemeClr>
                  </a:solidFill>
                </a:rPr>
                <a:t>and </a:t>
              </a:r>
              <a:r>
                <a:rPr lang="en-US" dirty="0" smtClean="0">
                  <a:solidFill>
                    <a:schemeClr val="accent1">
                      <a:lumMod val="50000"/>
                    </a:schemeClr>
                  </a:solidFill>
                </a:rPr>
                <a:t>shows </a:t>
              </a:r>
              <a:r>
                <a:rPr lang="en-US" dirty="0">
                  <a:solidFill>
                    <a:schemeClr val="accent1">
                      <a:lumMod val="50000"/>
                    </a:schemeClr>
                  </a:solidFill>
                </a:rPr>
                <a:t>your progress as you proceed through the governance </a:t>
              </a:r>
              <a:r>
                <a:rPr lang="en-US" dirty="0" smtClean="0">
                  <a:solidFill>
                    <a:schemeClr val="accent1">
                      <a:lumMod val="50000"/>
                    </a:schemeClr>
                  </a:solidFill>
                </a:rPr>
                <a:t>process.  Filling in the request form is your first step</a:t>
              </a:r>
              <a:endParaRPr lang="en-US" dirty="0">
                <a:solidFill>
                  <a:schemeClr val="accent1">
                    <a:lumMod val="50000"/>
                  </a:schemeClr>
                </a:solidFill>
              </a:endParaRPr>
            </a:p>
          </p:txBody>
        </p:sp>
      </p:grpSp>
      <p:sp>
        <p:nvSpPr>
          <p:cNvPr id="13" name="Title 1">
            <a:extLst>
              <a:ext uri="{FF2B5EF4-FFF2-40B4-BE49-F238E27FC236}">
                <a16:creationId xmlns:a16="http://schemas.microsoft.com/office/drawing/2014/main" id="{96759889-41E2-0144-9DF6-29FFD801F7B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28255" y="372803"/>
            <a:ext cx="9877859" cy="745048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EASi Tracks Progress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5425072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ata entry screen requesting if you have an ISSO and if you are working with anytone in OIT.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97455" y="1123950"/>
            <a:ext cx="4340543" cy="4315061"/>
          </a:xfrm>
          <a:prstGeom prst="rect">
            <a:avLst/>
          </a:prstGeom>
        </p:spPr>
      </p:pic>
      <p:pic>
        <p:nvPicPr>
          <p:cNvPr id="16" name="Picture 15" descr="Data entry screen for Business Owner and Project Manag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86508" y="1700476"/>
            <a:ext cx="3974395" cy="3574523"/>
          </a:xfrm>
          <a:prstGeom prst="rect">
            <a:avLst/>
          </a:prstGeom>
        </p:spPr>
      </p:pic>
      <p:pic>
        <p:nvPicPr>
          <p:cNvPr id="17" name="Picture 16" descr="Data entry screen for contact infromation." title="Contact Details Screen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30201" y="907799"/>
            <a:ext cx="3258197" cy="641077"/>
          </a:xfrm>
          <a:prstGeom prst="rect">
            <a:avLst/>
          </a:prstGeom>
        </p:spPr>
      </p:pic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928255" y="250883"/>
            <a:ext cx="9877859" cy="745048"/>
          </a:xfrm>
        </p:spPr>
        <p:txBody>
          <a:bodyPr>
            <a:normAutofit/>
          </a:bodyPr>
          <a:lstStyle/>
          <a:p>
            <a:pPr algn="ctr"/>
            <a:r>
              <a:rPr lang="en-US" sz="45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Contact Details</a:t>
            </a:r>
            <a:endParaRPr lang="en-US" sz="45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7051064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" name="Picture 35" descr="Asks &quot;Do you need Enterprise Architecure &quot;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83402" y="1397000"/>
            <a:ext cx="5354255" cy="4095528"/>
          </a:xfrm>
          <a:prstGeom prst="rect">
            <a:avLst/>
          </a:prstGeom>
        </p:spPr>
      </p:pic>
      <p:sp>
        <p:nvSpPr>
          <p:cNvPr id="15" name="Rounded Rectangular Callout 14"/>
          <p:cNvSpPr/>
          <p:nvPr/>
        </p:nvSpPr>
        <p:spPr>
          <a:xfrm>
            <a:off x="8652511" y="2332235"/>
            <a:ext cx="3333100" cy="1869896"/>
          </a:xfrm>
          <a:prstGeom prst="wedgeRoundRectCallout">
            <a:avLst>
              <a:gd name="adj1" fmla="val -69621"/>
              <a:gd name="adj2" fmla="val -53815"/>
              <a:gd name="adj3" fmla="val 16667"/>
            </a:avLst>
          </a:prstGeom>
          <a:solidFill>
            <a:schemeClr val="bg1"/>
          </a:solidFill>
          <a:ln w="28575">
            <a:solidFill>
              <a:srgbClr val="008AF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500" dirty="0">
                <a:solidFill>
                  <a:schemeClr val="accent1">
                    <a:lumMod val="50000"/>
                  </a:schemeClr>
                </a:solidFill>
              </a:rPr>
              <a:t>Do you have a solution in mind?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500" dirty="0">
                <a:solidFill>
                  <a:schemeClr val="accent1">
                    <a:lumMod val="50000"/>
                  </a:schemeClr>
                </a:solidFill>
              </a:rPr>
              <a:t>Have you done any market research?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500" dirty="0">
                <a:solidFill>
                  <a:schemeClr val="accent1">
                    <a:lumMod val="50000"/>
                  </a:schemeClr>
                </a:solidFill>
              </a:rPr>
              <a:t>Have you considered leveraging an existing in house solution/shared service?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500" dirty="0">
                <a:solidFill>
                  <a:schemeClr val="accent1">
                    <a:lumMod val="50000"/>
                  </a:schemeClr>
                </a:solidFill>
              </a:rPr>
              <a:t>Are you planning on contracting out the work? </a:t>
            </a:r>
          </a:p>
        </p:txBody>
      </p:sp>
      <p:pic>
        <p:nvPicPr>
          <p:cNvPr id="37" name="Picture 36" descr="Image of data entry screen 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48412" y="1127953"/>
            <a:ext cx="5895975" cy="4265839"/>
          </a:xfrm>
          <a:prstGeom prst="rect">
            <a:avLst/>
          </a:prstGeom>
        </p:spPr>
      </p:pic>
      <p:sp>
        <p:nvSpPr>
          <p:cNvPr id="19" name="Rounded Rectangular Callout 18" descr="Data entry screen that captures project name, business need, and how you plan to solve it."/>
          <p:cNvSpPr/>
          <p:nvPr/>
        </p:nvSpPr>
        <p:spPr>
          <a:xfrm>
            <a:off x="726954" y="4013562"/>
            <a:ext cx="3086330" cy="1434698"/>
          </a:xfrm>
          <a:prstGeom prst="wedgeRoundRectCallout">
            <a:avLst>
              <a:gd name="adj1" fmla="val 35179"/>
              <a:gd name="adj2" fmla="val -73420"/>
              <a:gd name="adj3" fmla="val 16667"/>
            </a:avLst>
          </a:prstGeom>
          <a:solidFill>
            <a:schemeClr val="bg1"/>
          </a:solidFill>
          <a:ln w="28575">
            <a:solidFill>
              <a:srgbClr val="008AF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What is the core issue or problem that the request addresses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?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104514F7-A5BA-084B-864C-C1C9ADA0C63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81100" y="300713"/>
            <a:ext cx="8651258" cy="745048"/>
          </a:xfrm>
        </p:spPr>
        <p:txBody>
          <a:bodyPr>
            <a:normAutofit/>
          </a:bodyPr>
          <a:lstStyle/>
          <a:p>
            <a:pPr lvl="1" algn="ctr" rtl="0">
              <a:lnSpc>
                <a:spcPct val="90000"/>
              </a:lnSpc>
              <a:spcBef>
                <a:spcPct val="0"/>
              </a:spcBef>
            </a:pPr>
            <a:r>
              <a:rPr lang="en-US" sz="4200" b="1" kern="1200" dirty="0" smtClean="0">
                <a:solidFill>
                  <a:srgbClr val="00498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Business Need</a:t>
            </a:r>
            <a:endParaRPr lang="en-US" sz="4200" b="1" kern="1200" dirty="0">
              <a:solidFill>
                <a:srgbClr val="00498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6792286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 Box"/>
          <p:cNvSpPr/>
          <p:nvPr/>
        </p:nvSpPr>
        <p:spPr>
          <a:xfrm>
            <a:off x="6024060" y="3881324"/>
            <a:ext cx="5117875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>
                <a:hlinkClick r:id="rId3"/>
              </a:rPr>
              <a:t>CMS Operating Plan (https://cmsintranet.share.cms.gov/JT/Pages/Budget.aspx)</a:t>
            </a:r>
            <a:endParaRPr lang="en-US" sz="1600" dirty="0"/>
          </a:p>
          <a:p>
            <a:r>
              <a:rPr lang="en-US" dirty="0" smtClean="0"/>
              <a:t>Download spreadsheet =&gt; Go to the ‘Detail’ tab</a:t>
            </a:r>
            <a:endParaRPr lang="en-US" dirty="0"/>
          </a:p>
        </p:txBody>
      </p:sp>
      <p:grpSp>
        <p:nvGrpSpPr>
          <p:cNvPr id="15" name="Group 14" descr="Data entry screen for funding information "/>
          <p:cNvGrpSpPr/>
          <p:nvPr/>
        </p:nvGrpSpPr>
        <p:grpSpPr>
          <a:xfrm>
            <a:off x="374190" y="1066800"/>
            <a:ext cx="7861358" cy="4354793"/>
            <a:chOff x="374190" y="0"/>
            <a:chExt cx="7861358" cy="5421593"/>
          </a:xfrm>
        </p:grpSpPr>
        <p:pic>
          <p:nvPicPr>
            <p:cNvPr id="17" name="Picture 16" descr="Screen Clipping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987532" y="1066313"/>
              <a:ext cx="2248016" cy="2171812"/>
            </a:xfrm>
            <a:prstGeom prst="rect">
              <a:avLst/>
            </a:prstGeom>
            <a:ln>
              <a:solidFill>
                <a:schemeClr val="bg1">
                  <a:lumMod val="65000"/>
                </a:schemeClr>
              </a:solidFill>
            </a:ln>
          </p:spPr>
        </p:pic>
        <p:pic>
          <p:nvPicPr>
            <p:cNvPr id="16" name="Picture 15" descr="Screen Clipping"/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74190" y="0"/>
              <a:ext cx="5540001" cy="5421593"/>
            </a:xfrm>
            <a:prstGeom prst="rect">
              <a:avLst/>
            </a:prstGeom>
          </p:spPr>
        </p:pic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28255" y="327083"/>
            <a:ext cx="9877859" cy="745048"/>
          </a:xfrm>
        </p:spPr>
        <p:txBody>
          <a:bodyPr>
            <a:normAutofit/>
          </a:bodyPr>
          <a:lstStyle/>
          <a:p>
            <a:pPr algn="ctr"/>
            <a:r>
              <a:rPr lang="en-US" sz="4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Funding Details</a:t>
            </a:r>
            <a:endParaRPr lang="en-US" sz="4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5104643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en-US" sz="4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Contract Details</a:t>
            </a:r>
          </a:p>
        </p:txBody>
      </p:sp>
      <p:grpSp>
        <p:nvGrpSpPr>
          <p:cNvPr id="4" name="Group 3" descr="Data entry screen for contract information."/>
          <p:cNvGrpSpPr/>
          <p:nvPr/>
        </p:nvGrpSpPr>
        <p:grpSpPr>
          <a:xfrm>
            <a:off x="116277" y="1003106"/>
            <a:ext cx="5797368" cy="2022229"/>
            <a:chOff x="116277" y="648784"/>
            <a:chExt cx="5797368" cy="2164908"/>
          </a:xfrm>
        </p:grpSpPr>
        <p:pic>
          <p:nvPicPr>
            <p:cNvPr id="5" name="Picture 4" descr="Screen Clipping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6277" y="648784"/>
              <a:ext cx="5797368" cy="1081955"/>
            </a:xfrm>
            <a:prstGeom prst="rect">
              <a:avLst/>
            </a:prstGeom>
          </p:spPr>
        </p:pic>
        <p:pic>
          <p:nvPicPr>
            <p:cNvPr id="6" name="Picture 5" descr="Screen Clipping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73153" y="1740984"/>
              <a:ext cx="4651615" cy="1072708"/>
            </a:xfrm>
            <a:prstGeom prst="rect">
              <a:avLst/>
            </a:prstGeom>
          </p:spPr>
        </p:pic>
      </p:grpSp>
      <p:pic>
        <p:nvPicPr>
          <p:cNvPr id="7" name="Picture 6" descr="Screen Clippi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51800" y="1033653"/>
            <a:ext cx="4817224" cy="3373431"/>
          </a:xfrm>
          <a:prstGeom prst="rect">
            <a:avLst/>
          </a:prstGeom>
        </p:spPr>
      </p:pic>
      <p:pic>
        <p:nvPicPr>
          <p:cNvPr id="8" name="Picture 7" descr="Screen Clippi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94019" y="3530220"/>
            <a:ext cx="1745139" cy="539019"/>
          </a:xfrm>
          <a:prstGeom prst="rect">
            <a:avLst/>
          </a:prstGeom>
        </p:spPr>
      </p:pic>
      <p:pic>
        <p:nvPicPr>
          <p:cNvPr id="9" name="TextBox 15" descr="Screen Clipping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23867" y="4932082"/>
            <a:ext cx="2341766" cy="551730"/>
          </a:xfrm>
          <a:prstGeom prst="rect">
            <a:avLst/>
          </a:prstGeom>
        </p:spPr>
      </p:pic>
      <p:sp>
        <p:nvSpPr>
          <p:cNvPr id="10" name="Rounded Rectangular Callout 9"/>
          <p:cNvSpPr/>
          <p:nvPr/>
        </p:nvSpPr>
        <p:spPr>
          <a:xfrm>
            <a:off x="10500776" y="3466186"/>
            <a:ext cx="1283162" cy="1695094"/>
          </a:xfrm>
          <a:prstGeom prst="wedgeRoundRectCallout">
            <a:avLst>
              <a:gd name="adj1" fmla="val -91525"/>
              <a:gd name="adj2" fmla="val -24394"/>
              <a:gd name="adj3" fmla="val 16667"/>
            </a:avLst>
          </a:prstGeom>
          <a:solidFill>
            <a:schemeClr val="bg1"/>
          </a:solidFill>
          <a:ln w="28575">
            <a:solidFill>
              <a:srgbClr val="008AF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ysClr val="windowText" lastClr="000000"/>
                </a:solidFill>
              </a:rPr>
              <a:t>Include all Option Years</a:t>
            </a:r>
            <a:endParaRPr lang="en-US" b="1" dirty="0">
              <a:solidFill>
                <a:sysClr val="windowText" lastClr="0000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994019" y="5053378"/>
            <a:ext cx="37816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Check your answers before sending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9370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CB86A120-DB6E-D24B-9BC3-72B991C07DC4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57777" y="1642800"/>
            <a:ext cx="10972800" cy="291732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3200" dirty="0"/>
              <a:t>An IT governance team member will review your request and reach out to you within 2 business days to provide you with a life cycle ID or provide guidance on the next steps.</a:t>
            </a:r>
          </a:p>
        </p:txBody>
      </p:sp>
      <p:sp>
        <p:nvSpPr>
          <p:cNvPr id="6" name="Title 1"/>
          <p:cNvSpPr>
            <a:spLocks noGrp="1"/>
          </p:cNvSpPr>
          <p:nvPr>
            <p:ph type="ctrTitle"/>
          </p:nvPr>
        </p:nvSpPr>
        <p:spPr>
          <a:xfrm>
            <a:off x="861525" y="489637"/>
            <a:ext cx="9976119" cy="745048"/>
          </a:xfrm>
        </p:spPr>
        <p:txBody>
          <a:bodyPr>
            <a:normAutofit/>
          </a:bodyPr>
          <a:lstStyle/>
          <a:p>
            <a:pPr marL="0" lvl="1" algn="ctr" rtl="0">
              <a:lnSpc>
                <a:spcPct val="90000"/>
              </a:lnSpc>
              <a:spcBef>
                <a:spcPct val="0"/>
              </a:spcBef>
            </a:pPr>
            <a:r>
              <a:rPr lang="en-US" sz="4400" b="1" kern="1200" dirty="0" smtClean="0">
                <a:solidFill>
                  <a:srgbClr val="00498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What’s Next</a:t>
            </a:r>
            <a:endParaRPr lang="en-US" sz="4400" b="1" kern="1200" dirty="0">
              <a:solidFill>
                <a:srgbClr val="00498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7995778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CB86A120-DB6E-D24B-9BC3-72B991C07DC4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57777" y="1642800"/>
            <a:ext cx="10972800" cy="4239314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3300" dirty="0">
                <a:latin typeface="Calibri" panose="020F0502020204030204" pitchFamily="34" charset="0"/>
                <a:cs typeface="Calibri" panose="020F0502020204030204" pitchFamily="34" charset="0"/>
              </a:rPr>
              <a:t>For questions about IT Governance or more information </a:t>
            </a:r>
            <a:endParaRPr lang="en-US" sz="33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ctr">
              <a:buNone/>
            </a:pPr>
            <a:endParaRPr lang="en-US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ctr">
              <a:buNone/>
            </a:pPr>
            <a:r>
              <a:rPr lang="en-US" sz="3300" dirty="0" smtClean="0">
                <a:latin typeface="Calibri" panose="020F0502020204030204" pitchFamily="34" charset="0"/>
                <a:cs typeface="Calibri" panose="020F0502020204030204" pitchFamily="34" charset="0"/>
              </a:rPr>
              <a:t>email</a:t>
            </a:r>
            <a:r>
              <a:rPr lang="en-US" sz="3300" dirty="0"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</a:p>
          <a:p>
            <a:pPr marL="0" indent="0" algn="ctr">
              <a:buNone/>
            </a:pPr>
            <a:r>
              <a:rPr lang="en-US" sz="3300" dirty="0" smtClean="0">
                <a:latin typeface="Calibri" panose="020F0502020204030204" pitchFamily="34" charset="0"/>
                <a:cs typeface="Calibri" panose="020F0502020204030204" pitchFamily="34" charset="0"/>
                <a:hlinkClick r:id="rId3"/>
              </a:rPr>
              <a:t>IT_Governance@cms.hhs.gov </a:t>
            </a:r>
            <a:endParaRPr lang="en-US" sz="33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ctr">
              <a:buNone/>
            </a:pPr>
            <a:endParaRPr lang="en-US" sz="1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ctr">
              <a:buNone/>
            </a:pPr>
            <a:r>
              <a:rPr lang="en-US" sz="3300" dirty="0">
                <a:latin typeface="Calibri" panose="020F0502020204030204" pitchFamily="34" charset="0"/>
                <a:cs typeface="Calibri" panose="020F0502020204030204" pitchFamily="34" charset="0"/>
              </a:rPr>
              <a:t>or </a:t>
            </a:r>
            <a:r>
              <a:rPr lang="en-US" sz="3300" dirty="0" smtClean="0">
                <a:latin typeface="Calibri" panose="020F0502020204030204" pitchFamily="34" charset="0"/>
                <a:cs typeface="Calibri" panose="020F0502020204030204" pitchFamily="34" charset="0"/>
              </a:rPr>
              <a:t>visit: </a:t>
            </a:r>
            <a:endParaRPr lang="en-US" sz="35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ctr">
              <a:buNone/>
            </a:pPr>
            <a:r>
              <a:rPr lang="en-US" sz="3300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300" dirty="0">
                <a:latin typeface="Calibri" panose="020F0502020204030204" pitchFamily="34" charset="0"/>
                <a:cs typeface="Calibri" panose="020F0502020204030204" pitchFamily="34" charset="0"/>
                <a:hlinkClick r:id="rId4"/>
              </a:rPr>
              <a:t>IT Governance </a:t>
            </a:r>
            <a:r>
              <a:rPr lang="en-US" sz="3300" dirty="0" smtClean="0">
                <a:latin typeface="Calibri" panose="020F0502020204030204" pitchFamily="34" charset="0"/>
                <a:cs typeface="Calibri" panose="020F0502020204030204" pitchFamily="34" charset="0"/>
                <a:hlinkClick r:id="rId4"/>
              </a:rPr>
              <a:t>www.cms.gov/TLC </a:t>
            </a: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Title 1"/>
          <p:cNvSpPr>
            <a:spLocks noGrp="1"/>
          </p:cNvSpPr>
          <p:nvPr>
            <p:ph type="ctrTitle"/>
          </p:nvPr>
        </p:nvSpPr>
        <p:spPr>
          <a:xfrm>
            <a:off x="861525" y="592953"/>
            <a:ext cx="9976119" cy="745048"/>
          </a:xfrm>
        </p:spPr>
        <p:txBody>
          <a:bodyPr>
            <a:normAutofit/>
          </a:bodyPr>
          <a:lstStyle/>
          <a:p>
            <a:pPr marL="0" lvl="1" algn="ctr" rtl="0">
              <a:lnSpc>
                <a:spcPct val="90000"/>
              </a:lnSpc>
              <a:spcBef>
                <a:spcPct val="0"/>
              </a:spcBef>
            </a:pPr>
            <a:r>
              <a:rPr lang="en-US" sz="4400" b="1" kern="1200" dirty="0" smtClean="0">
                <a:solidFill>
                  <a:srgbClr val="00498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Contact Us</a:t>
            </a:r>
            <a:endParaRPr lang="en-US" sz="4400" b="1" kern="1200" dirty="0">
              <a:solidFill>
                <a:srgbClr val="00498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4286992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319176A8582484295D4C8F33EF0727F" ma:contentTypeVersion="1" ma:contentTypeDescription="Create a new document." ma:contentTypeScope="" ma:versionID="b708fddacf0dd660c45ac9cf4f168e54">
  <xsd:schema xmlns:xsd="http://www.w3.org/2001/XMLSchema" xmlns:xs="http://www.w3.org/2001/XMLSchema" xmlns:p="http://schemas.microsoft.com/office/2006/metadata/properties" xmlns:ns2="6eb43cd6-116b-430e-ac87-d38073d6c794" targetNamespace="http://schemas.microsoft.com/office/2006/metadata/properties" ma:root="true" ma:fieldsID="aeb03777259222b529c08321b26473c9" ns2:_="">
    <xsd:import namespace="6eb43cd6-116b-430e-ac87-d38073d6c794"/>
    <xsd:element name="properties">
      <xsd:complexType>
        <xsd:sequence>
          <xsd:element name="documentManagement">
            <xsd:complexType>
              <xsd:all>
                <xsd:element ref="ns2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eb43cd6-116b-430e-ac87-d38073d6c794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9FD91B28-E1BC-4315-BCC3-16FA52370D9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eb43cd6-116b-430e-ac87-d38073d6c79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F5FF5DC5-88B0-45C2-ADCF-95D59AE81724}">
  <ds:schemaRefs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schemas.microsoft.com/office/2006/documentManagement/types"/>
    <ds:schemaRef ds:uri="http://schemas.microsoft.com/office/2006/metadata/properties"/>
    <ds:schemaRef ds:uri="6eb43cd6-116b-430e-ac87-d38073d6c794"/>
    <ds:schemaRef ds:uri="http://purl.org/dc/terms/"/>
    <ds:schemaRef ds:uri="http://www.w3.org/XML/1998/namespace"/>
    <ds:schemaRef ds:uri="http://purl.org/dc/elements/1.1/"/>
  </ds:schemaRefs>
</ds:datastoreItem>
</file>

<file path=customXml/itemProps3.xml><?xml version="1.0" encoding="utf-8"?>
<ds:datastoreItem xmlns:ds="http://schemas.openxmlformats.org/officeDocument/2006/customXml" ds:itemID="{B37352CE-6787-480B-B75E-3174D1658329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15329</TotalTime>
  <Words>210</Words>
  <Application>Microsoft Office PowerPoint</Application>
  <PresentationFormat>Widescreen</PresentationFormat>
  <Paragraphs>38</Paragraphs>
  <Slides>9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ＭＳ Ｐゴシック</vt:lpstr>
      <vt:lpstr>Arial</vt:lpstr>
      <vt:lpstr>Calibri</vt:lpstr>
      <vt:lpstr>Calibri Light</vt:lpstr>
      <vt:lpstr>Office Theme</vt:lpstr>
      <vt:lpstr>Custom Design</vt:lpstr>
      <vt:lpstr>CMS IT Governance Training  IT Intake Form</vt:lpstr>
      <vt:lpstr>EASi – Make a Request</vt:lpstr>
      <vt:lpstr>EASi Tracks Progress</vt:lpstr>
      <vt:lpstr>Contact Details</vt:lpstr>
      <vt:lpstr>Business Need</vt:lpstr>
      <vt:lpstr>Funding Details</vt:lpstr>
      <vt:lpstr>Contract Details</vt:lpstr>
      <vt:lpstr>What’s Next</vt:lpstr>
      <vt:lpstr>Contact Us</vt:lpstr>
    </vt:vector>
  </TitlesOfParts>
  <Company>CMS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Valerie.Hartz@cms.hhs.gov</dc:creator>
  <cp:lastModifiedBy>Valerie Hartz</cp:lastModifiedBy>
  <cp:revision>359</cp:revision>
  <dcterms:created xsi:type="dcterms:W3CDTF">2021-03-02T17:33:01Z</dcterms:created>
  <dcterms:modified xsi:type="dcterms:W3CDTF">2021-06-15T18:15:46Z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0x0101003319176A8582484295D4C8F33EF0727F</vt:lpwstr>
  </property>
</Properties>
</file>