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3" r:id="rId5"/>
  </p:sldMasterIdLst>
  <p:notesMasterIdLst>
    <p:notesMasterId r:id="rId13"/>
  </p:notesMasterIdLst>
  <p:sldIdLst>
    <p:sldId id="323" r:id="rId6"/>
    <p:sldId id="317" r:id="rId7"/>
    <p:sldId id="318" r:id="rId8"/>
    <p:sldId id="325" r:id="rId9"/>
    <p:sldId id="321" r:id="rId10"/>
    <p:sldId id="326" r:id="rId11"/>
    <p:sldId id="32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rie Hartz" initials="VH" lastIdx="2" clrIdx="0">
    <p:extLst>
      <p:ext uri="{19B8F6BF-5375-455C-9EA6-DF929625EA0E}">
        <p15:presenceInfo xmlns:p15="http://schemas.microsoft.com/office/powerpoint/2012/main" userId="Valerie Hartz" providerId="None"/>
      </p:ext>
    </p:extLst>
  </p:cmAuthor>
  <p:cmAuthor id="2" name="Brian Jennings" initials="BJ" lastIdx="2" clrIdx="1">
    <p:extLst>
      <p:ext uri="{19B8F6BF-5375-455C-9EA6-DF929625EA0E}">
        <p15:presenceInfo xmlns:p15="http://schemas.microsoft.com/office/powerpoint/2012/main" userId="S-1-5-21-4095628063-3556742122-3606576086-783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FF9933"/>
    <a:srgbClr val="9900CC"/>
    <a:srgbClr val="002B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70" autoAdjust="0"/>
    <p:restoredTop sz="88889" autoAdjust="0"/>
  </p:normalViewPr>
  <p:slideViewPr>
    <p:cSldViewPr snapToGrid="0">
      <p:cViewPr varScale="1">
        <p:scale>
          <a:sx n="89" d="100"/>
          <a:sy n="89" d="100"/>
        </p:scale>
        <p:origin x="1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128D8-038E-4ADB-964A-A52B27618C13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D720D-5DF5-48CB-8663-69E5E3303D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4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D720D-5DF5-48CB-8663-69E5E3303D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802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D720D-5DF5-48CB-8663-69E5E3303D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879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D720D-5DF5-48CB-8663-69E5E3303D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142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D720D-5DF5-48CB-8663-69E5E3303D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07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D720D-5DF5-48CB-8663-69E5E3303D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939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D720D-5DF5-48CB-8663-69E5E3303D4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600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289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91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449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489576"/>
            <a:ext cx="12192000" cy="1368425"/>
          </a:xfrm>
          <a:prstGeom prst="rect">
            <a:avLst/>
          </a:prstGeom>
          <a:solidFill>
            <a:srgbClr val="0049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8255" y="441383"/>
            <a:ext cx="9144000" cy="745048"/>
          </a:xfrm>
        </p:spPr>
        <p:txBody>
          <a:bodyPr anchor="b"/>
          <a:lstStyle>
            <a:lvl1pPr algn="l">
              <a:defRPr sz="5000">
                <a:solidFill>
                  <a:srgbClr val="00498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928255" y="1313847"/>
            <a:ext cx="9144000" cy="3922296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Picture 5" descr="Centers for Medicare &amp; Medicaid Service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6501" y="5871337"/>
            <a:ext cx="1841500" cy="640843"/>
          </a:xfrm>
          <a:prstGeom prst="rect">
            <a:avLst/>
          </a:prstGeom>
        </p:spPr>
      </p:pic>
      <p:sp>
        <p:nvSpPr>
          <p:cNvPr id="13" name="Slide Number Placeholder 11">
            <a:extLst>
              <a:ext uri="{FF2B5EF4-FFF2-40B4-BE49-F238E27FC236}">
                <a16:creationId xmlns:a16="http://schemas.microsoft.com/office/drawing/2014/main" id="{08C1CF7C-DA1A-9048-96D3-65FAA26B0560}"/>
              </a:ext>
            </a:extLst>
          </p:cNvPr>
          <p:cNvSpPr txBox="1">
            <a:spLocks/>
          </p:cNvSpPr>
          <p:nvPr userDrawn="1"/>
        </p:nvSpPr>
        <p:spPr>
          <a:xfrm>
            <a:off x="11684000" y="86783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1" name="Slide Number Placeholder 11">
            <a:extLst>
              <a:ext uri="{FF2B5EF4-FFF2-40B4-BE49-F238E27FC236}">
                <a16:creationId xmlns:a16="http://schemas.microsoft.com/office/drawing/2014/main" id="{4CFDC215-D833-8540-8BFB-0127BAA005AC}"/>
              </a:ext>
            </a:extLst>
          </p:cNvPr>
          <p:cNvSpPr txBox="1">
            <a:spLocks/>
          </p:cNvSpPr>
          <p:nvPr userDrawn="1"/>
        </p:nvSpPr>
        <p:spPr>
          <a:xfrm>
            <a:off x="11887200" y="88815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3" name="Slide Number Placeholder 11">
            <a:extLst>
              <a:ext uri="{FF2B5EF4-FFF2-40B4-BE49-F238E27FC236}">
                <a16:creationId xmlns:a16="http://schemas.microsoft.com/office/drawing/2014/main" id="{832E31FA-E8D8-7C45-B8FD-B59CA11ECBD5}"/>
              </a:ext>
            </a:extLst>
          </p:cNvPr>
          <p:cNvSpPr txBox="1">
            <a:spLocks/>
          </p:cNvSpPr>
          <p:nvPr userDrawn="1"/>
        </p:nvSpPr>
        <p:spPr>
          <a:xfrm>
            <a:off x="12090400" y="90847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5" name="Footer Placeholder 10">
            <a:extLst>
              <a:ext uri="{FF2B5EF4-FFF2-40B4-BE49-F238E27FC236}">
                <a16:creationId xmlns:a16="http://schemas.microsoft.com/office/drawing/2014/main" id="{14E83814-5EA9-C949-932B-64096ABC107C}"/>
              </a:ext>
            </a:extLst>
          </p:cNvPr>
          <p:cNvSpPr>
            <a:spLocks noGrp="1"/>
          </p:cNvSpPr>
          <p:nvPr/>
        </p:nvSpPr>
        <p:spPr>
          <a:xfrm>
            <a:off x="4777339" y="6025348"/>
            <a:ext cx="5486400" cy="48683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lang="en-US" sz="2400" dirty="0"/>
          </a:p>
        </p:txBody>
      </p:sp>
      <p:sp>
        <p:nvSpPr>
          <p:cNvPr id="27" name="Date Placeholder 3">
            <a:extLst>
              <a:ext uri="{FF2B5EF4-FFF2-40B4-BE49-F238E27FC236}">
                <a16:creationId xmlns:a16="http://schemas.microsoft.com/office/drawing/2014/main" id="{6154B9DD-26C6-7D40-9996-2C42CA136E00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8" name="Footer Placeholder 4">
            <a:extLst>
              <a:ext uri="{FF2B5EF4-FFF2-40B4-BE49-F238E27FC236}">
                <a16:creationId xmlns:a16="http://schemas.microsoft.com/office/drawing/2014/main" id="{F7A32B59-52F2-1D4E-8130-7FC2452037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12" name="Picture" descr="TLC Banner" title="Right Corner 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953" y="2"/>
            <a:ext cx="2476424" cy="1469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FCF8D2C-F720-E04C-8BAA-8E3D60822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7486" y="6356351"/>
            <a:ext cx="459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762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34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5456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392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851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5844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3367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21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0831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9538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606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6451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177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81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667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683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281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29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665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285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589FC-04D2-489B-8352-D5ED2424626C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86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80158-E38B-4638-B1D1-7CA26B198FCF}" type="datetimeFigureOut">
              <a:rPr lang="en-US" smtClean="0"/>
              <a:t>05/26/2021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58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IT_Governance@cms.hhs.gov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cms.gov/TL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6759889-41E2-0144-9DF6-29FFD801F7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5944" y="1235792"/>
            <a:ext cx="9144000" cy="745048"/>
          </a:xfrm>
        </p:spPr>
        <p:txBody>
          <a:bodyPr>
            <a:noAutofit/>
          </a:bodyPr>
          <a:lstStyle/>
          <a:p>
            <a:pPr algn="ctr"/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  <a:cs typeface="Arial" panose="020B0604020202020204" pitchFamily="34" charset="0"/>
              </a:rPr>
              <a:t>CMS IT Governance Training</a:t>
            </a:r>
            <a:endParaRPr lang="en-US" sz="4800" strike="sngStrik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0B4DEF07-DE18-D14A-86E0-6C6D7DDCC5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7556" y="2731954"/>
            <a:ext cx="10860775" cy="19746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IT Investments vs IT Projects: </a:t>
            </a:r>
          </a:p>
          <a:p>
            <a:pPr marL="0" indent="0" algn="ctr">
              <a:buNone/>
            </a:pPr>
            <a:r>
              <a:rPr lang="en-US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What’s the Difference?</a:t>
            </a:r>
          </a:p>
        </p:txBody>
      </p:sp>
    </p:spTree>
    <p:extLst>
      <p:ext uri="{BB962C8B-B14F-4D97-AF65-F5344CB8AC3E}">
        <p14:creationId xmlns:p14="http://schemas.microsoft.com/office/powerpoint/2010/main" val="220861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928255" y="677873"/>
            <a:ext cx="9144000" cy="74504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IT Investments vs Projects – </a:t>
            </a:r>
            <a:br>
              <a:rPr lang="en-US" b="1" dirty="0"/>
            </a:br>
            <a:r>
              <a:rPr lang="en-US" b="1" dirty="0" smtClean="0"/>
              <a:t>Why Does it Matter?</a:t>
            </a:r>
            <a:endParaRPr lang="en-US" b="1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928255" y="1313847"/>
            <a:ext cx="9793822" cy="3967602"/>
          </a:xfrm>
        </p:spPr>
        <p:txBody>
          <a:bodyPr>
            <a:noAutofit/>
          </a:bodyPr>
          <a:lstStyle/>
          <a:p>
            <a:pPr marL="457200" indent="-457200">
              <a:buSzPct val="70000"/>
              <a:buFont typeface="Wingdings" panose="05000000000000000000" pitchFamily="2" charset="2"/>
              <a:buChar char="q"/>
            </a:pPr>
            <a:endParaRPr lang="en-US" sz="800" dirty="0">
              <a:latin typeface="+mj-lt"/>
              <a:ea typeface="+mn-ea"/>
              <a:cs typeface="+mn-cs"/>
            </a:endParaRPr>
          </a:p>
          <a:p>
            <a:pPr marL="457200" indent="-457200">
              <a:buSzPct val="70000"/>
              <a:buFont typeface="Wingdings" panose="05000000000000000000" pitchFamily="2" charset="2"/>
              <a:buChar char="q"/>
            </a:pPr>
            <a:r>
              <a:rPr lang="en-US" sz="3600" dirty="0">
                <a:latin typeface="+mj-lt"/>
                <a:ea typeface="+mn-ea"/>
                <a:cs typeface="+mn-cs"/>
              </a:rPr>
              <a:t>Different</a:t>
            </a:r>
            <a:r>
              <a:rPr lang="en-US" sz="3600" dirty="0">
                <a:latin typeface="+mj-lt"/>
              </a:rPr>
              <a:t> ways of accounting for IT expenditures</a:t>
            </a:r>
          </a:p>
          <a:p>
            <a:pPr marL="457200" indent="-457200">
              <a:buSzPct val="70000"/>
              <a:buFont typeface="Wingdings" panose="05000000000000000000" pitchFamily="2" charset="2"/>
              <a:buChar char="q"/>
            </a:pPr>
            <a:r>
              <a:rPr lang="en-US" sz="3600" dirty="0">
                <a:latin typeface="+mj-lt"/>
              </a:rPr>
              <a:t>Different approval and reporting requirements</a:t>
            </a:r>
          </a:p>
          <a:p>
            <a:pPr marL="457200" indent="-457200">
              <a:buSzPct val="70000"/>
              <a:buFont typeface="Wingdings" panose="05000000000000000000" pitchFamily="2" charset="2"/>
              <a:buChar char="q"/>
            </a:pPr>
            <a:r>
              <a:rPr lang="en-US" sz="3600" dirty="0">
                <a:latin typeface="+mj-lt"/>
              </a:rPr>
              <a:t>You engage with IT Governance differently for each</a:t>
            </a:r>
          </a:p>
          <a:p>
            <a:pPr marL="457200" indent="-457200">
              <a:buSzPct val="70000"/>
              <a:buFont typeface="Wingdings" panose="05000000000000000000" pitchFamily="2" charset="2"/>
              <a:buChar char="q"/>
            </a:pPr>
            <a:r>
              <a:rPr lang="en-US" sz="3600" dirty="0">
                <a:latin typeface="+mj-lt"/>
              </a:rPr>
              <a:t>Knowing the difference means knowing who to contact and when</a:t>
            </a:r>
          </a:p>
        </p:txBody>
      </p:sp>
    </p:spTree>
    <p:extLst>
      <p:ext uri="{BB962C8B-B14F-4D97-AF65-F5344CB8AC3E}">
        <p14:creationId xmlns:p14="http://schemas.microsoft.com/office/powerpoint/2010/main" val="271978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ick Figure representing FT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5369" y="1904999"/>
            <a:ext cx="512379" cy="512379"/>
          </a:xfrm>
          <a:prstGeom prst="rect">
            <a:avLst/>
          </a:prstGeom>
        </p:spPr>
      </p:pic>
      <p:pic>
        <p:nvPicPr>
          <p:cNvPr id="5" name="Picture 4" descr="Stick Figure representing FT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9781" y="1904998"/>
            <a:ext cx="512379" cy="512379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marL="457200" indent="-457200">
              <a:buSzPct val="65000"/>
              <a:buFont typeface="Wingdings" panose="05000000000000000000" pitchFamily="2" charset="2"/>
              <a:buChar char="q"/>
            </a:pPr>
            <a:r>
              <a:rPr lang="en-US" sz="3800" dirty="0">
                <a:latin typeface="+mj-lt"/>
              </a:rPr>
              <a:t>IT Investment</a:t>
            </a:r>
          </a:p>
          <a:p>
            <a:pPr marL="1371600" lvl="2" indent="-457200">
              <a:buSzPct val="50000"/>
              <a:buFont typeface="Wingdings" panose="05000000000000000000" pitchFamily="2" charset="2"/>
              <a:buChar char="q"/>
            </a:pPr>
            <a:r>
              <a:rPr lang="en-US" sz="3400" dirty="0" smtClean="0">
                <a:latin typeface="+mj-lt"/>
              </a:rPr>
              <a:t>$$, </a:t>
            </a:r>
            <a:endParaRPr lang="en-US" sz="3400" dirty="0">
              <a:latin typeface="+mj-lt"/>
            </a:endParaRPr>
          </a:p>
          <a:p>
            <a:pPr marL="1371600" lvl="2" indent="-457200">
              <a:buSzPct val="50000"/>
              <a:buFont typeface="Wingdings" panose="05000000000000000000" pitchFamily="2" charset="2"/>
              <a:buChar char="q"/>
            </a:pPr>
            <a:r>
              <a:rPr lang="en-US" sz="3400" dirty="0">
                <a:latin typeface="+mj-lt"/>
              </a:rPr>
              <a:t>Long-term use</a:t>
            </a:r>
          </a:p>
          <a:p>
            <a:pPr marL="457200" indent="-457200">
              <a:buSzPct val="65000"/>
              <a:buFont typeface="Wingdings" panose="05000000000000000000" pitchFamily="2" charset="2"/>
              <a:buChar char="q"/>
            </a:pPr>
            <a:r>
              <a:rPr lang="en-US" sz="3800" dirty="0">
                <a:latin typeface="+mj-lt"/>
              </a:rPr>
              <a:t>IT Project</a:t>
            </a:r>
          </a:p>
          <a:p>
            <a:pPr marL="1371600" lvl="2" indent="-457200">
              <a:buSzPct val="50000"/>
              <a:buFont typeface="Wingdings" panose="05000000000000000000" pitchFamily="2" charset="2"/>
              <a:buChar char="q"/>
            </a:pPr>
            <a:r>
              <a:rPr lang="en-US" sz="3400" dirty="0">
                <a:latin typeface="+mj-lt"/>
              </a:rPr>
              <a:t>Temporary effort</a:t>
            </a:r>
          </a:p>
          <a:p>
            <a:pPr marL="1371600" lvl="2" indent="-457200">
              <a:buSzPct val="50000"/>
              <a:buFont typeface="Wingdings" panose="05000000000000000000" pitchFamily="2" charset="2"/>
              <a:buChar char="q"/>
            </a:pPr>
            <a:r>
              <a:rPr lang="en-US" sz="3400" dirty="0">
                <a:latin typeface="+mj-lt"/>
              </a:rPr>
              <a:t>Specific value-add</a:t>
            </a:r>
          </a:p>
        </p:txBody>
      </p:sp>
      <p:sp>
        <p:nvSpPr>
          <p:cNvPr id="13" name="Title 1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Definitions</a:t>
            </a:r>
          </a:p>
        </p:txBody>
      </p:sp>
    </p:spTree>
    <p:extLst>
      <p:ext uri="{BB962C8B-B14F-4D97-AF65-F5344CB8AC3E}">
        <p14:creationId xmlns:p14="http://schemas.microsoft.com/office/powerpoint/2010/main" val="220150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 61" descr="Illustration of 3 Investment to Project scenarios"/>
          <p:cNvGrpSpPr/>
          <p:nvPr/>
        </p:nvGrpSpPr>
        <p:grpSpPr>
          <a:xfrm>
            <a:off x="909600" y="1892457"/>
            <a:ext cx="10751454" cy="2335622"/>
            <a:chOff x="998088" y="1892457"/>
            <a:chExt cx="10751454" cy="2335622"/>
          </a:xfrm>
        </p:grpSpPr>
        <p:sp>
          <p:nvSpPr>
            <p:cNvPr id="46" name="TextBox 45"/>
            <p:cNvSpPr txBox="1"/>
            <p:nvPr/>
          </p:nvSpPr>
          <p:spPr>
            <a:xfrm>
              <a:off x="9114676" y="1922937"/>
              <a:ext cx="2634866" cy="52322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hardEdge"/>
              <a:contourClr>
                <a:srgbClr val="FFFFFF"/>
              </a:contourClr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+mj-lt"/>
                </a:rPr>
                <a:t>IT Investment C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663836" y="3263466"/>
              <a:ext cx="1713249" cy="9541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+mj-lt"/>
                </a:rPr>
                <a:t>IT Project</a:t>
              </a:r>
            </a:p>
            <a:p>
              <a:pPr algn="ctr"/>
              <a:r>
                <a:rPr lang="en-US" sz="2800" dirty="0">
                  <a:latin typeface="+mj-lt"/>
                </a:rPr>
                <a:t>#2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7059133" y="2518569"/>
              <a:ext cx="356735" cy="73862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4748981" y="3273972"/>
              <a:ext cx="1805650" cy="9541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+mj-lt"/>
                </a:rPr>
                <a:t>IT Project</a:t>
              </a:r>
            </a:p>
            <a:p>
              <a:pPr algn="ctr"/>
              <a:r>
                <a:rPr lang="en-US" sz="2800" dirty="0">
                  <a:latin typeface="+mj-lt"/>
                </a:rPr>
                <a:t>#1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flipH="1">
              <a:off x="5539801" y="2560321"/>
              <a:ext cx="269877" cy="66385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5066644" y="1898553"/>
              <a:ext cx="2634866" cy="52322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hardEdge"/>
              <a:contourClr>
                <a:srgbClr val="FFFFFF"/>
              </a:contourClr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+mj-lt"/>
                </a:rPr>
                <a:t>IT Investment B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445343" y="3258207"/>
              <a:ext cx="1887790" cy="9541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+mj-lt"/>
                </a:rPr>
                <a:t>IT Project</a:t>
              </a:r>
            </a:p>
            <a:p>
              <a:pPr algn="ctr"/>
              <a:r>
                <a:rPr lang="en-US" sz="2800" dirty="0">
                  <a:latin typeface="+mj-lt"/>
                </a:rPr>
                <a:t>#1</a:t>
              </a:r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>
              <a:off x="2315521" y="2466363"/>
              <a:ext cx="0" cy="78500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998088" y="1892457"/>
              <a:ext cx="2634866" cy="52322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hardEdge"/>
              <a:contourClr>
                <a:srgbClr val="FFFFFF"/>
              </a:contourClr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+mj-lt"/>
                </a:rPr>
                <a:t>IT Investment A</a:t>
              </a:r>
            </a:p>
          </p:txBody>
        </p:sp>
      </p:grpSp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Investment &amp; Project Interaction</a:t>
            </a:r>
          </a:p>
        </p:txBody>
      </p:sp>
    </p:spTree>
    <p:extLst>
      <p:ext uri="{BB962C8B-B14F-4D97-AF65-F5344CB8AC3E}">
        <p14:creationId xmlns:p14="http://schemas.microsoft.com/office/powerpoint/2010/main" val="108196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Application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928254" y="1313847"/>
            <a:ext cx="10044545" cy="4188320"/>
          </a:xfrm>
        </p:spPr>
        <p:txBody>
          <a:bodyPr vert="horz" lIns="91440" tIns="45720" rIns="91440" bIns="45720" rtlCol="0">
            <a:noAutofit/>
          </a:bodyPr>
          <a:lstStyle/>
          <a:p>
            <a:pPr marL="457200" indent="-457200">
              <a:buSzPct val="70000"/>
              <a:buFont typeface="Wingdings" panose="05000000000000000000" pitchFamily="2" charset="2"/>
              <a:buChar char="q"/>
            </a:pPr>
            <a:r>
              <a:rPr lang="en-US" sz="3400" dirty="0">
                <a:latin typeface="+mj-lt"/>
              </a:rPr>
              <a:t>Both Investments and projects need CMS IT Governance approval</a:t>
            </a:r>
          </a:p>
          <a:p>
            <a:pPr marL="457200" indent="-457200">
              <a:buSzPct val="70000"/>
              <a:buFont typeface="Wingdings" panose="05000000000000000000" pitchFamily="2" charset="2"/>
              <a:buChar char="q"/>
            </a:pPr>
            <a:r>
              <a:rPr lang="en-US" sz="3400" dirty="0">
                <a:latin typeface="+mj-lt"/>
              </a:rPr>
              <a:t>Investments</a:t>
            </a:r>
          </a:p>
          <a:p>
            <a:pPr marL="1371600" lvl="2" indent="-457200">
              <a:buSzPct val="50000"/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+mj-lt"/>
              </a:rPr>
              <a:t>CMS IT Governance Board</a:t>
            </a:r>
          </a:p>
          <a:p>
            <a:pPr marL="1371600" lvl="2" indent="-457200">
              <a:buSzPct val="50000"/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+mj-lt"/>
              </a:rPr>
              <a:t>Portfolio </a:t>
            </a:r>
            <a:r>
              <a:rPr lang="en-US" sz="2800" dirty="0">
                <a:latin typeface="+mj-lt"/>
              </a:rPr>
              <a:t>Management Tool (PMT) reporting</a:t>
            </a:r>
          </a:p>
          <a:p>
            <a:pPr marL="1371600" lvl="2" indent="-457200">
              <a:buSzPct val="50000"/>
              <a:buFont typeface="Wingdings" panose="05000000000000000000" pitchFamily="2" charset="2"/>
              <a:buChar char="q"/>
            </a:pPr>
            <a:r>
              <a:rPr lang="en-US" sz="2800" dirty="0">
                <a:latin typeface="+mj-lt"/>
              </a:rPr>
              <a:t>Annual Operational </a:t>
            </a:r>
            <a:r>
              <a:rPr lang="en-US" sz="2800" dirty="0" smtClean="0">
                <a:latin typeface="+mj-lt"/>
              </a:rPr>
              <a:t>Analysis and situational approvals</a:t>
            </a:r>
            <a:endParaRPr lang="en-US" sz="2800" dirty="0">
              <a:latin typeface="+mj-lt"/>
            </a:endParaRPr>
          </a:p>
          <a:p>
            <a:pPr marL="457200" indent="-457200">
              <a:buSzPct val="70000"/>
              <a:buFont typeface="Wingdings" panose="05000000000000000000" pitchFamily="2" charset="2"/>
              <a:buChar char="q"/>
            </a:pPr>
            <a:r>
              <a:rPr lang="en-US" sz="3400" dirty="0">
                <a:latin typeface="+mj-lt"/>
              </a:rPr>
              <a:t>Projects</a:t>
            </a:r>
          </a:p>
          <a:p>
            <a:pPr marL="1371600" lvl="2" indent="-457200">
              <a:buSzPct val="50000"/>
              <a:buFont typeface="Wingdings" panose="05000000000000000000" pitchFamily="2" charset="2"/>
              <a:buChar char="q"/>
            </a:pPr>
            <a:r>
              <a:rPr lang="en-US" sz="2800" dirty="0">
                <a:latin typeface="+mj-lt"/>
              </a:rPr>
              <a:t>Acquisition Plan and Funding Request review and approval</a:t>
            </a:r>
          </a:p>
          <a:p>
            <a:pPr marL="1371600" lvl="2" indent="-457200">
              <a:buSzPct val="50000"/>
              <a:buFont typeface="Wingdings" panose="05000000000000000000" pitchFamily="2" charset="2"/>
              <a:buChar char="q"/>
            </a:pP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0305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Applications, </a:t>
            </a:r>
            <a:r>
              <a:rPr lang="en-US" b="1" dirty="0" smtClean="0"/>
              <a:t>Cont.</a:t>
            </a:r>
            <a:endParaRPr lang="en-US" b="1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928255" y="1313847"/>
            <a:ext cx="9144000" cy="1965381"/>
          </a:xfrm>
        </p:spPr>
        <p:txBody>
          <a:bodyPr>
            <a:noAutofit/>
          </a:bodyPr>
          <a:lstStyle/>
          <a:p>
            <a:pPr marL="457200" indent="-457200">
              <a:buSzPct val="65000"/>
              <a:buFont typeface="Wingdings" panose="05000000000000000000" pitchFamily="2" charset="2"/>
              <a:buChar char="q"/>
            </a:pPr>
            <a:r>
              <a:rPr lang="en-US" sz="3600" dirty="0" smtClean="0">
                <a:latin typeface="+mj-lt"/>
              </a:rPr>
              <a:t>It’s important to keep your PMT information up to date to ensure timely approvals</a:t>
            </a:r>
            <a:endParaRPr lang="en-US" sz="3600" dirty="0">
              <a:latin typeface="+mj-lt"/>
            </a:endParaRPr>
          </a:p>
          <a:p>
            <a:pPr marL="457200" indent="-457200">
              <a:buSzPct val="65000"/>
              <a:buFont typeface="Wingdings" panose="05000000000000000000" pitchFamily="2" charset="2"/>
              <a:buChar char="q"/>
            </a:pPr>
            <a:r>
              <a:rPr lang="en-US" sz="3600" dirty="0">
                <a:latin typeface="+mj-lt"/>
              </a:rPr>
              <a:t>A current Life Cycle ID indicates project approval</a:t>
            </a:r>
          </a:p>
          <a:p>
            <a:pPr marL="457200" indent="-457200">
              <a:buSzPct val="65000"/>
              <a:buFont typeface="Wingdings" panose="05000000000000000000" pitchFamily="2" charset="2"/>
              <a:buChar char="q"/>
            </a:pPr>
            <a:r>
              <a:rPr lang="en-US" sz="3600" dirty="0">
                <a:latin typeface="+mj-lt"/>
              </a:rPr>
              <a:t>Unique Investment Identifier ≠ Life Cycle ID</a:t>
            </a:r>
          </a:p>
        </p:txBody>
      </p:sp>
    </p:spTree>
    <p:extLst>
      <p:ext uri="{BB962C8B-B14F-4D97-AF65-F5344CB8AC3E}">
        <p14:creationId xmlns:p14="http://schemas.microsoft.com/office/powerpoint/2010/main" val="278271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 title="XLC to TLC Reviews Crosswal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Questions?</a:t>
            </a:r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81666" y="1313847"/>
            <a:ext cx="10191134" cy="196538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>
                <a:latin typeface="+mj-lt"/>
              </a:rPr>
              <a:t>For questions about IT Governance or more information </a:t>
            </a:r>
          </a:p>
          <a:p>
            <a:pPr marL="0" indent="0" algn="ctr">
              <a:buNone/>
            </a:pPr>
            <a:r>
              <a:rPr lang="en-US" sz="3200" dirty="0">
                <a:latin typeface="+mj-lt"/>
              </a:rPr>
              <a:t>email:</a:t>
            </a:r>
          </a:p>
          <a:p>
            <a:pPr marL="0" indent="0" algn="ctr">
              <a:buNone/>
            </a:pPr>
            <a:r>
              <a:rPr lang="en-US" sz="3600" dirty="0">
                <a:latin typeface="+mj-lt"/>
                <a:hlinkClick r:id="rId3"/>
              </a:rPr>
              <a:t>IT_Governance@cms.hhs.gov </a:t>
            </a:r>
            <a:endParaRPr lang="en-US" sz="3600" dirty="0">
              <a:latin typeface="+mj-lt"/>
            </a:endParaRPr>
          </a:p>
          <a:p>
            <a:pPr marL="0" indent="0" algn="ctr">
              <a:buNone/>
            </a:pPr>
            <a:endParaRPr lang="en-US" sz="1200" dirty="0">
              <a:latin typeface="+mj-lt"/>
            </a:endParaRPr>
          </a:p>
          <a:p>
            <a:pPr marL="0" indent="0" algn="ctr">
              <a:buNone/>
            </a:pPr>
            <a:r>
              <a:rPr lang="en-US" sz="3200" dirty="0">
                <a:latin typeface="+mj-lt"/>
              </a:rPr>
              <a:t>or visit: </a:t>
            </a:r>
          </a:p>
          <a:p>
            <a:pPr marL="0" indent="0" algn="ctr">
              <a:buNone/>
            </a:pPr>
            <a:r>
              <a:rPr lang="en-US" sz="3600" dirty="0">
                <a:latin typeface="+mj-lt"/>
                <a:hlinkClick r:id="rId4"/>
              </a:rPr>
              <a:t>IT Governance (https://www.cms.gov/TLC) 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4830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19176A8582484295D4C8F33EF0727F" ma:contentTypeVersion="1" ma:contentTypeDescription="Create a new document." ma:contentTypeScope="" ma:versionID="b708fddacf0dd660c45ac9cf4f168e54">
  <xsd:schema xmlns:xsd="http://www.w3.org/2001/XMLSchema" xmlns:xs="http://www.w3.org/2001/XMLSchema" xmlns:p="http://schemas.microsoft.com/office/2006/metadata/properties" xmlns:ns2="6eb43cd6-116b-430e-ac87-d38073d6c794" targetNamespace="http://schemas.microsoft.com/office/2006/metadata/properties" ma:root="true" ma:fieldsID="aeb03777259222b529c08321b26473c9" ns2:_="">
    <xsd:import namespace="6eb43cd6-116b-430e-ac87-d38073d6c794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b43cd6-116b-430e-ac87-d38073d6c79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0660D9-F89C-4E8F-9B1E-B6750D5AE5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b43cd6-116b-430e-ac87-d38073d6c7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37352CE-6787-480B-B75E-3174D16583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FF5DC5-88B0-45C2-ADCF-95D59AE81724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6eb43cd6-116b-430e-ac87-d38073d6c794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9931</TotalTime>
  <Words>191</Words>
  <Application>Microsoft Office PowerPoint</Application>
  <PresentationFormat>Widescreen</PresentationFormat>
  <Paragraphs>51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Calibri</vt:lpstr>
      <vt:lpstr>Calibri Light</vt:lpstr>
      <vt:lpstr>Wingdings</vt:lpstr>
      <vt:lpstr>Office Theme</vt:lpstr>
      <vt:lpstr>Custom Design</vt:lpstr>
      <vt:lpstr>CMS IT Governance Training</vt:lpstr>
      <vt:lpstr>IT Investments vs Projects –  Why Does it Matter?</vt:lpstr>
      <vt:lpstr>Definitions</vt:lpstr>
      <vt:lpstr>Investment &amp; Project Interaction</vt:lpstr>
      <vt:lpstr>Application</vt:lpstr>
      <vt:lpstr>Applications, Cont.</vt:lpstr>
      <vt:lpstr>Questions?</vt:lpstr>
    </vt:vector>
  </TitlesOfParts>
  <Company>CMS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 RUDOLPH</dc:creator>
  <cp:lastModifiedBy>Alexander Smith</cp:lastModifiedBy>
  <cp:revision>238</cp:revision>
  <dcterms:created xsi:type="dcterms:W3CDTF">2021-03-02T17:33:01Z</dcterms:created>
  <dcterms:modified xsi:type="dcterms:W3CDTF">2021-05-26T19:23:28Z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0x0101003319176A8582484295D4C8F33EF0727F</vt:lpwstr>
  </property>
</Properties>
</file>