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4"/>
    <p:sldMasterId id="2147483663" r:id="rId5"/>
  </p:sldMasterIdLst>
  <p:notesMasterIdLst>
    <p:notesMasterId r:id="rId17"/>
  </p:notesMasterIdLst>
  <p:sldIdLst>
    <p:sldId id="356" r:id="rId6"/>
    <p:sldId id="359" r:id="rId7"/>
    <p:sldId id="360" r:id="rId8"/>
    <p:sldId id="378" r:id="rId9"/>
    <p:sldId id="362" r:id="rId10"/>
    <p:sldId id="363" r:id="rId11"/>
    <p:sldId id="365" r:id="rId12"/>
    <p:sldId id="381" r:id="rId13"/>
    <p:sldId id="369" r:id="rId14"/>
    <p:sldId id="375" r:id="rId15"/>
    <p:sldId id="37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lerie Hartz" initials="VH" lastIdx="2" clrIdx="0">
    <p:extLst>
      <p:ext uri="{19B8F6BF-5375-455C-9EA6-DF929625EA0E}">
        <p15:presenceInfo xmlns:p15="http://schemas.microsoft.com/office/powerpoint/2012/main" userId="Valerie Hartz" providerId="None"/>
      </p:ext>
    </p:extLst>
  </p:cmAuthor>
  <p:cmAuthor id="2" name="@@Bm14-xA4EeS075fg9nw1R8OaBqKF" initials="@" lastIdx="5" clrIdx="1">
    <p:extLst>
      <p:ext uri="{19B8F6BF-5375-455C-9EA6-DF929625EA0E}">
        <p15:presenceInfo xmlns:p15="http://schemas.microsoft.com/office/powerpoint/2012/main" userId="@@Bm14-xA4EeS075fg9nw1R8OaBqKF" providerId="None"/>
      </p:ext>
    </p:extLst>
  </p:cmAuthor>
  <p:cmAuthor id="3" name="Jaime Cadwell" initials="JC" lastIdx="7" clrIdx="2">
    <p:extLst>
      <p:ext uri="{19B8F6BF-5375-455C-9EA6-DF929625EA0E}">
        <p15:presenceInfo xmlns:p15="http://schemas.microsoft.com/office/powerpoint/2012/main" userId="Jaime Cadwel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00"/>
    <a:srgbClr val="CC00FF"/>
    <a:srgbClr val="FF9966"/>
    <a:srgbClr val="9933FF"/>
    <a:srgbClr val="FF0000"/>
    <a:srgbClr val="CCCCFF"/>
    <a:srgbClr val="FF0066"/>
    <a:srgbClr val="002B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00" autoAdjust="0"/>
    <p:restoredTop sz="92448" autoAdjust="0"/>
  </p:normalViewPr>
  <p:slideViewPr>
    <p:cSldViewPr snapToGrid="0">
      <p:cViewPr varScale="1">
        <p:scale>
          <a:sx n="60" d="100"/>
          <a:sy n="60" d="100"/>
        </p:scale>
        <p:origin x="-112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7128D8-038E-4ADB-964A-A52B27618C13}" type="datetimeFigureOut">
              <a:rPr lang="en-US" smtClean="0"/>
              <a:t>06/29/2021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D720D-5DF5-48CB-8663-69E5E3303D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641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BD720D-5DF5-48CB-8663-69E5E3303D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3139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BD720D-5DF5-48CB-8663-69E5E3303D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5716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BD720D-5DF5-48CB-8663-69E5E3303D43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122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06/29/2021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289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06/29/2021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919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06/29/2021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449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5489576"/>
            <a:ext cx="12192000" cy="1368425"/>
          </a:xfrm>
          <a:prstGeom prst="rect">
            <a:avLst/>
          </a:prstGeom>
          <a:solidFill>
            <a:srgbClr val="0049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28255" y="441383"/>
            <a:ext cx="9144000" cy="745048"/>
          </a:xfrm>
        </p:spPr>
        <p:txBody>
          <a:bodyPr anchor="b"/>
          <a:lstStyle>
            <a:lvl1pPr algn="l">
              <a:defRPr sz="5000">
                <a:solidFill>
                  <a:srgbClr val="00498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928255" y="1313847"/>
            <a:ext cx="9144000" cy="3922296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6" name="Picture 5" descr="Centers for Medicare &amp; Medicaid Service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96501" y="5871337"/>
            <a:ext cx="1841500" cy="640843"/>
          </a:xfrm>
          <a:prstGeom prst="rect">
            <a:avLst/>
          </a:prstGeom>
        </p:spPr>
      </p:pic>
      <p:sp>
        <p:nvSpPr>
          <p:cNvPr id="13" name="Slide Number Placeholder 11">
            <a:extLst>
              <a:ext uri="{FF2B5EF4-FFF2-40B4-BE49-F238E27FC236}">
                <a16:creationId xmlns:a16="http://schemas.microsoft.com/office/drawing/2014/main" id="{08C1CF7C-DA1A-9048-96D3-65FAA26B0560}"/>
              </a:ext>
            </a:extLst>
          </p:cNvPr>
          <p:cNvSpPr txBox="1">
            <a:spLocks/>
          </p:cNvSpPr>
          <p:nvPr userDrawn="1"/>
        </p:nvSpPr>
        <p:spPr>
          <a:xfrm>
            <a:off x="11684000" y="8678334"/>
            <a:ext cx="3657600" cy="48683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685800" rtl="0" eaLnBrk="1" latinLnBrk="0" hangingPunct="1">
              <a:defRPr sz="135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93F48-28FC-5446-B693-64BAD680F382}" type="slidenum">
              <a:rPr lang="en-US" sz="1800" smtClean="0"/>
              <a:pPr/>
              <a:t>‹#›</a:t>
            </a:fld>
            <a:endParaRPr lang="en-US" sz="1800" dirty="0"/>
          </a:p>
        </p:txBody>
      </p:sp>
      <p:sp>
        <p:nvSpPr>
          <p:cNvPr id="21" name="Slide Number Placeholder 11">
            <a:extLst>
              <a:ext uri="{FF2B5EF4-FFF2-40B4-BE49-F238E27FC236}">
                <a16:creationId xmlns:a16="http://schemas.microsoft.com/office/drawing/2014/main" id="{4CFDC215-D833-8540-8BFB-0127BAA005AC}"/>
              </a:ext>
            </a:extLst>
          </p:cNvPr>
          <p:cNvSpPr txBox="1">
            <a:spLocks/>
          </p:cNvSpPr>
          <p:nvPr userDrawn="1"/>
        </p:nvSpPr>
        <p:spPr>
          <a:xfrm>
            <a:off x="11887200" y="8881534"/>
            <a:ext cx="3657600" cy="48683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685800" rtl="0" eaLnBrk="1" latinLnBrk="0" hangingPunct="1">
              <a:defRPr sz="135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93F48-28FC-5446-B693-64BAD680F382}" type="slidenum">
              <a:rPr lang="en-US" sz="1800" smtClean="0"/>
              <a:pPr/>
              <a:t>‹#›</a:t>
            </a:fld>
            <a:endParaRPr lang="en-US" sz="1800" dirty="0"/>
          </a:p>
        </p:txBody>
      </p:sp>
      <p:sp>
        <p:nvSpPr>
          <p:cNvPr id="23" name="Slide Number Placeholder 11">
            <a:extLst>
              <a:ext uri="{FF2B5EF4-FFF2-40B4-BE49-F238E27FC236}">
                <a16:creationId xmlns:a16="http://schemas.microsoft.com/office/drawing/2014/main" id="{832E31FA-E8D8-7C45-B8FD-B59CA11ECBD5}"/>
              </a:ext>
            </a:extLst>
          </p:cNvPr>
          <p:cNvSpPr txBox="1">
            <a:spLocks/>
          </p:cNvSpPr>
          <p:nvPr userDrawn="1"/>
        </p:nvSpPr>
        <p:spPr>
          <a:xfrm>
            <a:off x="12090400" y="9084734"/>
            <a:ext cx="3657600" cy="48683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685800" rtl="0" eaLnBrk="1" latinLnBrk="0" hangingPunct="1">
              <a:defRPr sz="135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93F48-28FC-5446-B693-64BAD680F382}" type="slidenum">
              <a:rPr lang="en-US" sz="1800" smtClean="0"/>
              <a:pPr/>
              <a:t>‹#›</a:t>
            </a:fld>
            <a:endParaRPr lang="en-US" sz="1800" dirty="0"/>
          </a:p>
        </p:txBody>
      </p:sp>
      <p:sp>
        <p:nvSpPr>
          <p:cNvPr id="25" name="Footer Placeholder 10">
            <a:extLst>
              <a:ext uri="{FF2B5EF4-FFF2-40B4-BE49-F238E27FC236}">
                <a16:creationId xmlns:a16="http://schemas.microsoft.com/office/drawing/2014/main" id="{14E83814-5EA9-C949-932B-64096ABC107C}"/>
              </a:ext>
            </a:extLst>
          </p:cNvPr>
          <p:cNvSpPr>
            <a:spLocks noGrp="1"/>
          </p:cNvSpPr>
          <p:nvPr/>
        </p:nvSpPr>
        <p:spPr>
          <a:xfrm>
            <a:off x="4777339" y="6025348"/>
            <a:ext cx="5486400" cy="48683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 lang="en-US" sz="2400" dirty="0"/>
          </a:p>
        </p:txBody>
      </p:sp>
      <p:sp>
        <p:nvSpPr>
          <p:cNvPr id="27" name="Date Placeholder 3">
            <a:extLst>
              <a:ext uri="{FF2B5EF4-FFF2-40B4-BE49-F238E27FC236}">
                <a16:creationId xmlns:a16="http://schemas.microsoft.com/office/drawing/2014/main" id="{6154B9DD-26C6-7D40-9996-2C42CA136E00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28" name="Footer Placeholder 4">
            <a:extLst>
              <a:ext uri="{FF2B5EF4-FFF2-40B4-BE49-F238E27FC236}">
                <a16:creationId xmlns:a16="http://schemas.microsoft.com/office/drawing/2014/main" id="{F7A32B59-52F2-1D4E-8130-7FC2452037F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pic>
        <p:nvPicPr>
          <p:cNvPr id="12" name="Picture" descr="TLC Banner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5953" y="2"/>
            <a:ext cx="2476424" cy="1469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9FCF8D2C-F720-E04C-8BAA-8E3D608222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637486" y="6356351"/>
            <a:ext cx="459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7625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5507182"/>
            <a:ext cx="12192000" cy="1368425"/>
          </a:xfrm>
          <a:prstGeom prst="rect">
            <a:avLst/>
          </a:prstGeom>
          <a:solidFill>
            <a:srgbClr val="0049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28255" y="441383"/>
            <a:ext cx="9877859" cy="745048"/>
          </a:xfrm>
        </p:spPr>
        <p:txBody>
          <a:bodyPr anchor="b"/>
          <a:lstStyle>
            <a:lvl1pPr algn="l">
              <a:defRPr sz="5000">
                <a:solidFill>
                  <a:srgbClr val="00498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96501" y="5871337"/>
            <a:ext cx="1841500" cy="640843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D6ACE7E-5779-2749-A63F-69BA099D095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29218" y="1309036"/>
            <a:ext cx="3369733" cy="404189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2474F26-DC81-CE4A-9849-AD502DCD63C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453467" y="1308101"/>
            <a:ext cx="6352117" cy="404283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Footer Placeholder 10">
            <a:extLst>
              <a:ext uri="{FF2B5EF4-FFF2-40B4-BE49-F238E27FC236}">
                <a16:creationId xmlns:a16="http://schemas.microsoft.com/office/drawing/2014/main" id="{02DE0AC4-BCC0-7747-8E35-F754FCC287E2}"/>
              </a:ext>
            </a:extLst>
          </p:cNvPr>
          <p:cNvSpPr>
            <a:spLocks noGrp="1"/>
          </p:cNvSpPr>
          <p:nvPr userDrawn="1"/>
        </p:nvSpPr>
        <p:spPr>
          <a:xfrm>
            <a:off x="4777339" y="6025348"/>
            <a:ext cx="5486400" cy="48683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 lang="en-US" sz="2400" dirty="0"/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96209D1D-CF5F-FA43-BB59-F1E677BAD40D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CBBCAD72-2B27-1E4B-B3DB-432D006729D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9FCF8D2C-F720-E04C-8BAA-8E3D608222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637486" y="6356351"/>
            <a:ext cx="459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Picture" descr="TLC Banner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5953" y="2"/>
            <a:ext cx="2476424" cy="1469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05285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06/29/2021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346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06/29/2021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5456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06/29/2021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3922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06/29/2021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8512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06/29/2021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5844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06/29/2021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336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06/29/2021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0831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06/29/2021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215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06/29/2021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9538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06/29/2021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7606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06/29/2021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6451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06/29/2021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177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06/29/2021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081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06/29/2021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667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06/29/2021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683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06/29/2021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281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06/29/2021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29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06/29/2021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665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06/29/2021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285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589FC-04D2-489B-8352-D5ED2424626C}" type="datetimeFigureOut">
              <a:rPr lang="en-US" smtClean="0"/>
              <a:t>06/29/2021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862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80158-E38B-4638-B1D1-7CA26B198FCF}" type="datetimeFigureOut">
              <a:rPr lang="en-US" smtClean="0"/>
              <a:t>06/29/2021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584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IT_Governance@cms.hhs.gov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www.cms.gov/TLC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0B4DEF07-DE18-D14A-86E0-6C6D7DDCC57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67555" y="3104932"/>
            <a:ext cx="10860775" cy="129140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Life Cycle ID (LCID) 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6759889-41E2-0144-9DF6-29FFD801F7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4380" y="1765181"/>
            <a:ext cx="10469880" cy="646549"/>
          </a:xfrm>
        </p:spPr>
        <p:txBody>
          <a:bodyPr>
            <a:noAutofit/>
          </a:bodyPr>
          <a:lstStyle/>
          <a:p>
            <a:pPr algn="ctr"/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  <a:cs typeface="Arial" panose="020B0604020202020204" pitchFamily="34" charset="0"/>
              </a:rPr>
              <a:t>CMS IT Governance Training</a:t>
            </a:r>
            <a:endParaRPr lang="en-US" sz="5400" strike="sngStrike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115029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Key Take-Aways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400050" indent="-400050">
              <a:buFont typeface="Wingdings" panose="05000000000000000000" pitchFamily="2" charset="2"/>
              <a:buChar char="ü"/>
            </a:pPr>
            <a:r>
              <a:rPr lang="en-US" dirty="0"/>
              <a:t>Acquisition plans require IT Governance approval and sign-off. </a:t>
            </a:r>
          </a:p>
          <a:p>
            <a:pPr marL="400050" indent="-400050">
              <a:buFont typeface="Wingdings" panose="05000000000000000000" pitchFamily="2" charset="2"/>
              <a:buChar char="ü"/>
            </a:pPr>
            <a:r>
              <a:rPr lang="en-US" dirty="0"/>
              <a:t>Usually, a work effort will have multiple LCIDs.  </a:t>
            </a:r>
          </a:p>
          <a:p>
            <a:pPr marL="400050" indent="-400050">
              <a:buFont typeface="Wingdings" panose="05000000000000000000" pitchFamily="2" charset="2"/>
              <a:buChar char="ü"/>
            </a:pPr>
            <a:r>
              <a:rPr lang="en-US" dirty="0"/>
              <a:t>LCIDs are not transferrable across contracts. </a:t>
            </a:r>
          </a:p>
          <a:p>
            <a:pPr marL="400050" indent="-400050">
              <a:buFont typeface="Wingdings" panose="05000000000000000000" pitchFamily="2" charset="2"/>
              <a:buChar char="ü"/>
            </a:pPr>
            <a:r>
              <a:rPr lang="en-US" dirty="0"/>
              <a:t>A LCID is not an approval of funding.   </a:t>
            </a:r>
          </a:p>
          <a:p>
            <a:pPr marL="400050" indent="-400050">
              <a:buFont typeface="Wingdings" panose="05000000000000000000" pitchFamily="2" charset="2"/>
              <a:buChar char="ü"/>
            </a:pPr>
            <a:r>
              <a:rPr lang="en-US" dirty="0"/>
              <a:t>LCIDs have expirations.  </a:t>
            </a:r>
          </a:p>
        </p:txBody>
      </p:sp>
    </p:spTree>
    <p:extLst>
      <p:ext uri="{BB962C8B-B14F-4D97-AF65-F5344CB8AC3E}">
        <p14:creationId xmlns:p14="http://schemas.microsoft.com/office/powerpoint/2010/main" val="22545924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B86A120-DB6E-D24B-9BC3-72B991C07DC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31653" y="1138304"/>
            <a:ext cx="10972800" cy="423931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300" dirty="0"/>
              <a:t>For questions about IT Governance or more information </a:t>
            </a:r>
            <a:endParaRPr lang="en-US" sz="1000" dirty="0"/>
          </a:p>
          <a:p>
            <a:pPr marL="0" indent="0" algn="ctr">
              <a:buNone/>
            </a:pPr>
            <a:r>
              <a:rPr lang="en-US" sz="3300" dirty="0"/>
              <a:t>email:</a:t>
            </a:r>
          </a:p>
          <a:p>
            <a:pPr marL="0" indent="0" algn="ctr">
              <a:buNone/>
            </a:pPr>
            <a:endParaRPr lang="en-US" sz="1000" dirty="0">
              <a:hlinkClick r:id="rId3"/>
            </a:endParaRPr>
          </a:p>
          <a:p>
            <a:pPr marL="0" indent="0" algn="ctr">
              <a:buNone/>
            </a:pPr>
            <a:r>
              <a:rPr lang="en-US" sz="3300" dirty="0">
                <a:hlinkClick r:id="rId3"/>
              </a:rPr>
              <a:t>IT_Governance@cms.hhs.gov </a:t>
            </a:r>
            <a:endParaRPr lang="en-US" sz="3300" dirty="0"/>
          </a:p>
          <a:p>
            <a:pPr marL="0" indent="0" algn="ctr">
              <a:buNone/>
            </a:pPr>
            <a:endParaRPr lang="en-US" sz="1000" dirty="0"/>
          </a:p>
          <a:p>
            <a:pPr marL="0" indent="0" algn="ctr">
              <a:buNone/>
            </a:pPr>
            <a:endParaRPr lang="en-US" sz="1000" dirty="0"/>
          </a:p>
          <a:p>
            <a:pPr marL="0" indent="0" algn="ctr">
              <a:buNone/>
            </a:pPr>
            <a:r>
              <a:rPr lang="en-US" sz="3300" dirty="0"/>
              <a:t>or visit: </a:t>
            </a:r>
          </a:p>
          <a:p>
            <a:pPr marL="0" indent="0" algn="ctr">
              <a:buNone/>
            </a:pPr>
            <a:r>
              <a:rPr lang="en-US" sz="3300" dirty="0"/>
              <a:t>IT Governance </a:t>
            </a:r>
            <a:r>
              <a:rPr lang="en-US" sz="3300" dirty="0">
                <a:hlinkClick r:id="rId4"/>
              </a:rPr>
              <a:t>(https://www.cms.gov/TLC)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3600" dirty="0"/>
          </a:p>
          <a:p>
            <a:pPr marL="0" indent="0" algn="ctr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829994" y="393256"/>
            <a:ext cx="9976119" cy="745048"/>
          </a:xfrm>
        </p:spPr>
        <p:txBody>
          <a:bodyPr>
            <a:normAutofit/>
          </a:bodyPr>
          <a:lstStyle/>
          <a:p>
            <a:pPr marL="0" lvl="1" algn="ctr" rtl="0">
              <a:lnSpc>
                <a:spcPct val="90000"/>
              </a:lnSpc>
              <a:spcBef>
                <a:spcPct val="0"/>
              </a:spcBef>
            </a:pPr>
            <a:r>
              <a:rPr lang="en-US" sz="4500" kern="1200" dirty="0">
                <a:solidFill>
                  <a:srgbClr val="004986"/>
                </a:solidFill>
                <a:latin typeface="+mj-lt"/>
                <a:ea typeface="+mj-ea"/>
                <a:cs typeface="+mj-cs"/>
              </a:rPr>
              <a:t>Contact Us</a:t>
            </a:r>
          </a:p>
        </p:txBody>
      </p:sp>
    </p:spTree>
    <p:extLst>
      <p:ext uri="{BB962C8B-B14F-4D97-AF65-F5344CB8AC3E}">
        <p14:creationId xmlns:p14="http://schemas.microsoft.com/office/powerpoint/2010/main" val="2356411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008265" y="1313847"/>
            <a:ext cx="9144000" cy="3922296"/>
          </a:xfrm>
        </p:spPr>
        <p:txBody>
          <a:bodyPr>
            <a:noAutofit/>
          </a:bodyPr>
          <a:lstStyle/>
          <a:p>
            <a:pPr marL="342900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200" dirty="0"/>
              <a:t>Primary Drivers:</a:t>
            </a:r>
          </a:p>
          <a:p>
            <a:pPr marL="80010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Clinger Cohen Act of 1996</a:t>
            </a:r>
          </a:p>
          <a:p>
            <a:pPr marL="80010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Federal Information Technology Acquisition Reform Act (FITARA) of 2014 </a:t>
            </a: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200" dirty="0"/>
              <a:t>Emphasizes rigor and structure in how it approaches the selection and management of IT projects.</a:t>
            </a: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200" dirty="0"/>
              <a:t>Requires extensive reporting to OMB that provides visibility into IT spending and performance outcomes.</a:t>
            </a: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200" dirty="0"/>
              <a:t>Life Cycle IDs play a key role in documenting and tracking CMS IT activity.</a:t>
            </a:r>
          </a:p>
          <a:p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Background - IT Governance</a:t>
            </a:r>
          </a:p>
        </p:txBody>
      </p:sp>
    </p:spTree>
    <p:extLst>
      <p:ext uri="{BB962C8B-B14F-4D97-AF65-F5344CB8AC3E}">
        <p14:creationId xmlns:p14="http://schemas.microsoft.com/office/powerpoint/2010/main" val="704127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031125" y="1313847"/>
            <a:ext cx="9144000" cy="3922296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400" dirty="0"/>
              <a:t>The record of approval for your IT planned activities, from a capital Investment and planning perspective.  </a:t>
            </a: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400" dirty="0"/>
              <a:t>Issued by the “CMS IT Governance function” during the initiate phase of the Target Life Cycle.</a:t>
            </a: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400" dirty="0"/>
              <a:t>LCIDs have expiration dates. </a:t>
            </a: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400" dirty="0"/>
              <a:t>A life cycle ID is NOT: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an approval of funding. OFM manages the CMS budget and authorizes funding.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assigned to systems.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1490" y="441383"/>
            <a:ext cx="9580765" cy="745048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What is a Life Cycle ID &amp; What is it Not?</a:t>
            </a:r>
          </a:p>
        </p:txBody>
      </p:sp>
    </p:spTree>
    <p:extLst>
      <p:ext uri="{BB962C8B-B14F-4D97-AF65-F5344CB8AC3E}">
        <p14:creationId xmlns:p14="http://schemas.microsoft.com/office/powerpoint/2010/main" val="4117777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/>
              <a:t>What is it &amp; What is it for?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457200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400" dirty="0"/>
              <a:t>Indicates IT Governance has evaluated the effort for technical feasibility, standards, and cost </a:t>
            </a:r>
            <a:r>
              <a:rPr lang="en-US" sz="2400"/>
              <a:t>effectiveness before </a:t>
            </a:r>
            <a:r>
              <a:rPr lang="en-US" sz="2400" dirty="0"/>
              <a:t>entering the acquisition process. </a:t>
            </a:r>
          </a:p>
          <a:p>
            <a:pPr marL="457200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400" dirty="0"/>
              <a:t>Requires CIO, CFO, and Head of Contracting Activity (HCA) approval as a worthwhile investment and addition to the CMS IT portfolio. </a:t>
            </a:r>
          </a:p>
          <a:p>
            <a:pPr marL="457200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400" dirty="0"/>
              <a:t>Loops in OFM, OIT and OAGM so that there is standard and consistent visibility into IT activity. 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32426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/>
              <a:t>When do I need one?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928255" y="1313847"/>
            <a:ext cx="9144000" cy="3555333"/>
          </a:xfrm>
        </p:spPr>
        <p:txBody>
          <a:bodyPr>
            <a:normAutofit/>
          </a:bodyPr>
          <a:lstStyle/>
          <a:p>
            <a:pPr marL="457200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400" dirty="0"/>
              <a:t>New or re-competed acquisitions</a:t>
            </a:r>
          </a:p>
          <a:p>
            <a:pPr marL="91440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2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 new IAA or renewal</a:t>
            </a:r>
          </a:p>
          <a:p>
            <a:pPr marL="457200" lvl="0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400" dirty="0"/>
              <a:t>New system project or development</a:t>
            </a:r>
          </a:p>
          <a:p>
            <a:pPr marL="457200" lvl="0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400" dirty="0"/>
              <a:t>Major changes to existing systems </a:t>
            </a:r>
          </a:p>
          <a:p>
            <a:pPr marL="91440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2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Modernization efforts</a:t>
            </a:r>
          </a:p>
          <a:p>
            <a:pPr marL="91440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2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Optimization</a:t>
            </a:r>
          </a:p>
          <a:p>
            <a:pPr marL="91440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2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Cloud migration</a:t>
            </a:r>
          </a:p>
          <a:p>
            <a:pPr marL="457200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400" dirty="0"/>
              <a:t>Requests for Additional Funding </a:t>
            </a:r>
          </a:p>
        </p:txBody>
      </p:sp>
    </p:spTree>
    <p:extLst>
      <p:ext uri="{BB962C8B-B14F-4D97-AF65-F5344CB8AC3E}">
        <p14:creationId xmlns:p14="http://schemas.microsoft.com/office/powerpoint/2010/main" val="4218262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/>
              <a:t>Why do I need one? 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868681" y="1383030"/>
            <a:ext cx="10076824" cy="3831218"/>
          </a:xfrm>
        </p:spPr>
        <p:txBody>
          <a:bodyPr vert="horz" lIns="91440" tIns="45720" rIns="91440" bIns="45720" rtlCol="0">
            <a:normAutofit/>
          </a:bodyPr>
          <a:lstStyle/>
          <a:p>
            <a:pPr marL="457200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400" dirty="0"/>
              <a:t>FITARA requires CIO approval for all IT contracts and spending.</a:t>
            </a:r>
          </a:p>
          <a:p>
            <a:pPr marL="457200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400" dirty="0"/>
              <a:t>The Governance Review Team/Governance Review Board (GRT/GRB) is the delegated body for approval.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Bring together CMS subject matter experts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Help teams think through their options and alternatives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Assist with documenting the case and conducting alternatives analysis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Identifying current and long term cost implications</a:t>
            </a:r>
          </a:p>
          <a:p>
            <a:pPr marL="457200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400" dirty="0"/>
              <a:t>You cannot proceed into the acquisition process without one.</a:t>
            </a:r>
          </a:p>
          <a:p>
            <a:pPr marL="457200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en-US" sz="2000" dirty="0"/>
          </a:p>
          <a:p>
            <a:pPr marL="457200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en-US" sz="2000" dirty="0"/>
          </a:p>
          <a:p>
            <a:pPr marL="457200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en-US" sz="2000" dirty="0"/>
          </a:p>
          <a:p>
            <a:pPr marL="457200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06283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 descr="straight line connecting 2 boxes"/>
          <p:cNvCxnSpPr>
            <a:endCxn id="5" idx="0"/>
          </p:cNvCxnSpPr>
          <p:nvPr/>
        </p:nvCxnSpPr>
        <p:spPr>
          <a:xfrm>
            <a:off x="1262758" y="2618652"/>
            <a:ext cx="8841" cy="8040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869887" y="4644723"/>
            <a:ext cx="803425" cy="461665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prstClr val="black"/>
                </a:solidFill>
                <a:latin typeface="Calibri"/>
              </a:rPr>
              <a:t>OFM</a:t>
            </a:r>
            <a:endParaRPr lang="en-US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01307" y="2173979"/>
            <a:ext cx="1067931" cy="461665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prstClr val="black"/>
                </a:solidFill>
                <a:latin typeface="Calibri"/>
              </a:rPr>
              <a:t>OAGM</a:t>
            </a:r>
            <a:endParaRPr lang="en-US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8051" y="3422673"/>
            <a:ext cx="627096" cy="461665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prstClr val="black"/>
                </a:solidFill>
                <a:latin typeface="Calibri"/>
              </a:rPr>
              <a:t>OIT</a:t>
            </a:r>
          </a:p>
        </p:txBody>
      </p:sp>
      <p:cxnSp>
        <p:nvCxnSpPr>
          <p:cNvPr id="29" name="Straight Connector 28" descr="straight line connecting 2 boxes"/>
          <p:cNvCxnSpPr>
            <a:stCxn id="5" idx="2"/>
            <a:endCxn id="6" idx="0"/>
          </p:cNvCxnSpPr>
          <p:nvPr/>
        </p:nvCxnSpPr>
        <p:spPr>
          <a:xfrm>
            <a:off x="1271599" y="3884338"/>
            <a:ext cx="1" cy="7603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Image of Request for Additional Funding form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4053" y="3768957"/>
            <a:ext cx="8817429" cy="16011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 descr="Image of Life Cycle ID question within the Acquisition Plan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8375" y="1990748"/>
            <a:ext cx="6952537" cy="164303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9" name="Text Placeholder 18"/>
          <p:cNvSpPr>
            <a:spLocks noGrp="1"/>
          </p:cNvSpPr>
          <p:nvPr>
            <p:ph type="body" sz="quarter" idx="10"/>
          </p:nvPr>
        </p:nvSpPr>
        <p:spPr>
          <a:xfrm>
            <a:off x="928255" y="1313847"/>
            <a:ext cx="9144000" cy="8601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OIT, OFM, and OAGM coordinate throughout the acquisition process using the LCID.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Why do I need one? (cont.)</a:t>
            </a:r>
          </a:p>
        </p:txBody>
      </p:sp>
    </p:spTree>
    <p:extLst>
      <p:ext uri="{BB962C8B-B14F-4D97-AF65-F5344CB8AC3E}">
        <p14:creationId xmlns:p14="http://schemas.microsoft.com/office/powerpoint/2010/main" val="1761933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Connector 24" descr="dotted arrow&#10;"/>
          <p:cNvCxnSpPr>
            <a:cxnSpLocks/>
          </p:cNvCxnSpPr>
          <p:nvPr/>
        </p:nvCxnSpPr>
        <p:spPr>
          <a:xfrm flipH="1">
            <a:off x="1375136" y="2363792"/>
            <a:ext cx="3402161" cy="494394"/>
          </a:xfrm>
          <a:prstGeom prst="line">
            <a:avLst/>
          </a:prstGeom>
          <a:ln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 descr="dotted arrow"/>
          <p:cNvCxnSpPr>
            <a:cxnSpLocks/>
          </p:cNvCxnSpPr>
          <p:nvPr/>
        </p:nvCxnSpPr>
        <p:spPr>
          <a:xfrm>
            <a:off x="6424863" y="2390861"/>
            <a:ext cx="4626095" cy="467325"/>
          </a:xfrm>
          <a:prstGeom prst="line">
            <a:avLst/>
          </a:prstGeom>
          <a:ln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 descr="Right arrow"/>
          <p:cNvCxnSpPr>
            <a:cxnSpLocks/>
            <a:endCxn id="11" idx="1"/>
          </p:cNvCxnSpPr>
          <p:nvPr/>
        </p:nvCxnSpPr>
        <p:spPr>
          <a:xfrm>
            <a:off x="3539147" y="3171976"/>
            <a:ext cx="1686904" cy="39808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lowchart: Process 10"/>
          <p:cNvSpPr/>
          <p:nvPr/>
        </p:nvSpPr>
        <p:spPr>
          <a:xfrm>
            <a:off x="5226051" y="2992282"/>
            <a:ext cx="1274281" cy="439004"/>
          </a:xfrm>
          <a:prstGeom prst="flowChart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GRT Meeting &amp; Review</a:t>
            </a:r>
          </a:p>
        </p:txBody>
      </p:sp>
      <p:cxnSp>
        <p:nvCxnSpPr>
          <p:cNvPr id="15" name="Straight Arrow Connector 14" descr="right arrow"/>
          <p:cNvCxnSpPr/>
          <p:nvPr/>
        </p:nvCxnSpPr>
        <p:spPr>
          <a:xfrm flipV="1">
            <a:off x="3539147" y="2873117"/>
            <a:ext cx="5163079" cy="13661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 descr="right arrow"/>
          <p:cNvCxnSpPr>
            <a:cxnSpLocks/>
          </p:cNvCxnSpPr>
          <p:nvPr/>
        </p:nvCxnSpPr>
        <p:spPr>
          <a:xfrm flipV="1">
            <a:off x="6513967" y="3239536"/>
            <a:ext cx="2188259" cy="1946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Bevel 22"/>
          <p:cNvSpPr/>
          <p:nvPr/>
        </p:nvSpPr>
        <p:spPr>
          <a:xfrm>
            <a:off x="3725819" y="4193466"/>
            <a:ext cx="4467639" cy="1473514"/>
          </a:xfrm>
          <a:prstGeom prst="bevel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Pathway to LCID differs based on Type and Scope of Request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New Business Need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Operations and Maintenance contracts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Change to Existing Business Need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Request for Additional Funds (RAFs) </a:t>
            </a:r>
          </a:p>
        </p:txBody>
      </p:sp>
      <p:sp>
        <p:nvSpPr>
          <p:cNvPr id="38" name="Flowchart: Process 37"/>
          <p:cNvSpPr/>
          <p:nvPr/>
        </p:nvSpPr>
        <p:spPr>
          <a:xfrm>
            <a:off x="10274094" y="1596857"/>
            <a:ext cx="1553729" cy="758365"/>
          </a:xfrm>
          <a:prstGeom prst="flowChartProcess">
            <a:avLst/>
          </a:prstGeom>
          <a:solidFill>
            <a:srgbClr val="CC0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Retire 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</a:rPr>
              <a:t>Phase</a:t>
            </a:r>
          </a:p>
        </p:txBody>
      </p:sp>
      <p:cxnSp>
        <p:nvCxnSpPr>
          <p:cNvPr id="41" name="Straight Arrow Connector 40" descr="right arrow"/>
          <p:cNvCxnSpPr>
            <a:endCxn id="38" idx="1"/>
          </p:cNvCxnSpPr>
          <p:nvPr/>
        </p:nvCxnSpPr>
        <p:spPr>
          <a:xfrm>
            <a:off x="9982478" y="1976039"/>
            <a:ext cx="291616" cy="1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lowchart: Process 5"/>
          <p:cNvSpPr/>
          <p:nvPr/>
        </p:nvSpPr>
        <p:spPr>
          <a:xfrm>
            <a:off x="8577966" y="1587888"/>
            <a:ext cx="1409810" cy="758365"/>
          </a:xfrm>
          <a:prstGeom prst="flowChartProcess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Operate Phase</a:t>
            </a:r>
          </a:p>
        </p:txBody>
      </p:sp>
      <p:cxnSp>
        <p:nvCxnSpPr>
          <p:cNvPr id="47" name="Straight Arrow Connector 46" descr="right arrow"/>
          <p:cNvCxnSpPr/>
          <p:nvPr/>
        </p:nvCxnSpPr>
        <p:spPr>
          <a:xfrm>
            <a:off x="8283218" y="2002709"/>
            <a:ext cx="291617" cy="1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lowchart: Process 6"/>
          <p:cNvSpPr/>
          <p:nvPr/>
        </p:nvSpPr>
        <p:spPr>
          <a:xfrm>
            <a:off x="6744624" y="1602700"/>
            <a:ext cx="1542710" cy="764472"/>
          </a:xfrm>
          <a:prstGeom prst="flowChartProcess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Developmen</a:t>
            </a:r>
            <a:r>
              <a:rPr lang="en-US" sz="1500" b="1" dirty="0">
                <a:solidFill>
                  <a:schemeClr val="tx1"/>
                </a:solidFill>
              </a:rPr>
              <a:t>t</a:t>
            </a:r>
            <a:r>
              <a:rPr lang="en-US" sz="1600" b="1" dirty="0">
                <a:solidFill>
                  <a:schemeClr val="tx1"/>
                </a:solidFill>
              </a:rPr>
              <a:t> Phase</a:t>
            </a:r>
          </a:p>
        </p:txBody>
      </p:sp>
      <p:cxnSp>
        <p:nvCxnSpPr>
          <p:cNvPr id="48" name="Straight Arrow Connector 47" descr="right arrow"/>
          <p:cNvCxnSpPr/>
          <p:nvPr/>
        </p:nvCxnSpPr>
        <p:spPr>
          <a:xfrm>
            <a:off x="6435368" y="1983659"/>
            <a:ext cx="291617" cy="1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lowchart: Process 9"/>
          <p:cNvSpPr/>
          <p:nvPr/>
        </p:nvSpPr>
        <p:spPr>
          <a:xfrm>
            <a:off x="8688591" y="2868674"/>
            <a:ext cx="2608205" cy="1145464"/>
          </a:xfrm>
          <a:prstGeom prst="flowChartProcess">
            <a:avLst/>
          </a:prstGeom>
          <a:solidFill>
            <a:srgbClr val="FF00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LCID Assignment </a:t>
            </a:r>
          </a:p>
          <a:p>
            <a:pPr algn="ctr"/>
            <a:endParaRPr lang="en-US" sz="1400" dirty="0">
              <a:solidFill>
                <a:schemeClr val="tx1"/>
              </a:solidFill>
            </a:endParaRP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Approval to proceed with contract and budget  request</a:t>
            </a:r>
          </a:p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 descr="Right Arrow"/>
          <p:cNvCxnSpPr>
            <a:stCxn id="19" idx="3"/>
          </p:cNvCxnSpPr>
          <p:nvPr/>
        </p:nvCxnSpPr>
        <p:spPr>
          <a:xfrm flipV="1">
            <a:off x="7041025" y="3663932"/>
            <a:ext cx="1647566" cy="148184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Flowchart: Process 18"/>
          <p:cNvSpPr/>
          <p:nvPr/>
        </p:nvSpPr>
        <p:spPr>
          <a:xfrm>
            <a:off x="5959639" y="3597800"/>
            <a:ext cx="1081386" cy="428631"/>
          </a:xfrm>
          <a:prstGeom prst="flowChart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GRB Meeting &amp; Review</a:t>
            </a:r>
          </a:p>
        </p:txBody>
      </p:sp>
      <p:sp>
        <p:nvSpPr>
          <p:cNvPr id="14" name="Flowchart: Process 13"/>
          <p:cNvSpPr/>
          <p:nvPr/>
        </p:nvSpPr>
        <p:spPr>
          <a:xfrm>
            <a:off x="4791590" y="3598545"/>
            <a:ext cx="1081386" cy="428631"/>
          </a:xfrm>
          <a:prstGeom prst="flowChart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GRT Meeting &amp; Review</a:t>
            </a:r>
          </a:p>
        </p:txBody>
      </p:sp>
      <p:cxnSp>
        <p:nvCxnSpPr>
          <p:cNvPr id="12" name="Straight Arrow Connector 11" descr="right arrow"/>
          <p:cNvCxnSpPr>
            <a:cxnSpLocks/>
            <a:endCxn id="14" idx="1"/>
          </p:cNvCxnSpPr>
          <p:nvPr/>
        </p:nvCxnSpPr>
        <p:spPr>
          <a:xfrm>
            <a:off x="3563395" y="3179947"/>
            <a:ext cx="1228195" cy="632914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Group 32" descr="Image of computer monitor"/>
          <p:cNvGrpSpPr/>
          <p:nvPr/>
        </p:nvGrpSpPr>
        <p:grpSpPr>
          <a:xfrm>
            <a:off x="1222089" y="3760470"/>
            <a:ext cx="2183260" cy="1714501"/>
            <a:chOff x="7181850" y="0"/>
            <a:chExt cx="3486150" cy="2550363"/>
          </a:xfrm>
        </p:grpSpPr>
        <p:pic>
          <p:nvPicPr>
            <p:cNvPr id="34" name="Picture 33" descr="Blank Monitor Free Stock Photo - Public Domain Pictures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81850" y="0"/>
              <a:ext cx="3486150" cy="2550363"/>
            </a:xfrm>
            <a:prstGeom prst="rect">
              <a:avLst/>
            </a:prstGeom>
          </p:spPr>
        </p:pic>
        <p:pic>
          <p:nvPicPr>
            <p:cNvPr id="35" name="Picture 34" descr="Image of computer monitor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948853" y="263926"/>
              <a:ext cx="1957148" cy="1427451"/>
            </a:xfrm>
            <a:prstGeom prst="rect">
              <a:avLst/>
            </a:prstGeom>
            <a:ln>
              <a:noFill/>
            </a:ln>
          </p:spPr>
        </p:pic>
      </p:grpSp>
      <p:cxnSp>
        <p:nvCxnSpPr>
          <p:cNvPr id="36" name="Straight Connector 35" descr="right arrow"/>
          <p:cNvCxnSpPr/>
          <p:nvPr/>
        </p:nvCxnSpPr>
        <p:spPr>
          <a:xfrm flipH="1">
            <a:off x="2380204" y="3655908"/>
            <a:ext cx="306459" cy="370523"/>
          </a:xfrm>
          <a:prstGeom prst="line">
            <a:avLst/>
          </a:prstGeom>
          <a:ln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lowchart: Document 3"/>
          <p:cNvSpPr/>
          <p:nvPr/>
        </p:nvSpPr>
        <p:spPr>
          <a:xfrm>
            <a:off x="2496486" y="2832752"/>
            <a:ext cx="1042661" cy="817460"/>
          </a:xfrm>
          <a:prstGeom prst="flowChartDocumen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Intake Request</a:t>
            </a:r>
          </a:p>
        </p:txBody>
      </p:sp>
      <p:cxnSp>
        <p:nvCxnSpPr>
          <p:cNvPr id="18" name="Straight Arrow Connector 17" descr="right arrow"/>
          <p:cNvCxnSpPr>
            <a:cxnSpLocks/>
          </p:cNvCxnSpPr>
          <p:nvPr/>
        </p:nvCxnSpPr>
        <p:spPr>
          <a:xfrm flipV="1">
            <a:off x="1535790" y="3201877"/>
            <a:ext cx="960696" cy="9907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7" name="Picture 56" descr="Single User Yellow Clip Art at Clker.com - vector clip art ..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441" y="2807916"/>
            <a:ext cx="762453" cy="922521"/>
          </a:xfrm>
          <a:prstGeom prst="rect">
            <a:avLst/>
          </a:prstGeom>
        </p:spPr>
      </p:pic>
      <p:sp>
        <p:nvSpPr>
          <p:cNvPr id="20" name="Flowchart: Process 19"/>
          <p:cNvSpPr/>
          <p:nvPr/>
        </p:nvSpPr>
        <p:spPr>
          <a:xfrm>
            <a:off x="4808020" y="1612075"/>
            <a:ext cx="1599164" cy="766391"/>
          </a:xfrm>
          <a:prstGeom prst="flowChartProcess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Initiate </a:t>
            </a:r>
          </a:p>
          <a:p>
            <a:pPr algn="ctr"/>
            <a:r>
              <a:rPr lang="en-US" b="1" dirty="0">
                <a:solidFill>
                  <a:schemeClr val="tx1"/>
                </a:solidFill>
              </a:rPr>
              <a:t>Phase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880472" y="1545892"/>
            <a:ext cx="25907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Phases of the </a:t>
            </a:r>
          </a:p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Target Life Cycle:</a:t>
            </a: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How Do I Get One?</a:t>
            </a:r>
          </a:p>
        </p:txBody>
      </p:sp>
    </p:spTree>
    <p:extLst>
      <p:ext uri="{BB962C8B-B14F-4D97-AF65-F5344CB8AC3E}">
        <p14:creationId xmlns:p14="http://schemas.microsoft.com/office/powerpoint/2010/main" val="521623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How do I get one? </a:t>
            </a:r>
            <a:r>
              <a:rPr lang="en-US" sz="4000" dirty="0"/>
              <a:t>(cont’d)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825385" y="1313847"/>
            <a:ext cx="9144000" cy="3922296"/>
          </a:xfrm>
        </p:spPr>
        <p:txBody>
          <a:bodyPr/>
          <a:lstStyle/>
          <a:p>
            <a:pPr marL="457200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400" dirty="0"/>
              <a:t>While planning for an acquisition, submit a request through the EASi system. </a:t>
            </a:r>
          </a:p>
          <a:p>
            <a:pPr marL="457200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400" dirty="0"/>
              <a:t>Expected Timeframe: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Re-competes/O&amp;M: Generally 1-3 days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New IT development or $1M annual cost increase: 2–5 weeks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6882679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19176A8582484295D4C8F33EF0727F" ma:contentTypeVersion="1" ma:contentTypeDescription="Create a new document." ma:contentTypeScope="" ma:versionID="b708fddacf0dd660c45ac9cf4f168e54">
  <xsd:schema xmlns:xsd="http://www.w3.org/2001/XMLSchema" xmlns:xs="http://www.w3.org/2001/XMLSchema" xmlns:p="http://schemas.microsoft.com/office/2006/metadata/properties" xmlns:ns2="6eb43cd6-116b-430e-ac87-d38073d6c794" targetNamespace="http://schemas.microsoft.com/office/2006/metadata/properties" ma:root="true" ma:fieldsID="aeb03777259222b529c08321b26473c9" ns2:_="">
    <xsd:import namespace="6eb43cd6-116b-430e-ac87-d38073d6c794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b43cd6-116b-430e-ac87-d38073d6c79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FD91B28-E1BC-4315-BCC3-16FA52370D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eb43cd6-116b-430e-ac87-d38073d6c79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37352CE-6787-480B-B75E-3174D165832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5FF5DC5-88B0-45C2-ADCF-95D59AE81724}">
  <ds:schemaRefs>
    <ds:schemaRef ds:uri="http://schemas.openxmlformats.org/package/2006/metadata/core-properties"/>
    <ds:schemaRef ds:uri="http://purl.org/dc/dcmitype/"/>
    <ds:schemaRef ds:uri="http://purl.org/dc/terms/"/>
    <ds:schemaRef ds:uri="http://schemas.microsoft.com/office/2006/documentManagement/types"/>
    <ds:schemaRef ds:uri="http://schemas.microsoft.com/office/2006/metadata/properties"/>
    <ds:schemaRef ds:uri="6eb43cd6-116b-430e-ac87-d38073d6c794"/>
    <ds:schemaRef ds:uri="http://purl.org/dc/elements/1.1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14705</TotalTime>
  <Words>578</Words>
  <Application>Microsoft Office PowerPoint</Application>
  <PresentationFormat>Widescreen</PresentationFormat>
  <Paragraphs>93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ＭＳ Ｐゴシック</vt:lpstr>
      <vt:lpstr>Arial</vt:lpstr>
      <vt:lpstr>Calibri</vt:lpstr>
      <vt:lpstr>Calibri Light</vt:lpstr>
      <vt:lpstr>Wingdings</vt:lpstr>
      <vt:lpstr>Office Theme</vt:lpstr>
      <vt:lpstr>Custom Design</vt:lpstr>
      <vt:lpstr>CMS IT Governance Training</vt:lpstr>
      <vt:lpstr>Background - IT Governance</vt:lpstr>
      <vt:lpstr>What is a Life Cycle ID &amp; What is it Not?</vt:lpstr>
      <vt:lpstr>What is it &amp; What is it for?</vt:lpstr>
      <vt:lpstr>When do I need one?</vt:lpstr>
      <vt:lpstr>Why do I need one? </vt:lpstr>
      <vt:lpstr>Why do I need one? (cont.)</vt:lpstr>
      <vt:lpstr>How Do I Get One?</vt:lpstr>
      <vt:lpstr>How do I get one? (cont’d)</vt:lpstr>
      <vt:lpstr>Key Take-Aways</vt:lpstr>
      <vt:lpstr>Contact Us</vt:lpstr>
    </vt:vector>
  </TitlesOfParts>
  <Company>CMS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Valerie.Hartz@cms.hhs.gov</dc:creator>
  <cp:lastModifiedBy>KYLE MILLER</cp:lastModifiedBy>
  <cp:revision>496</cp:revision>
  <dcterms:created xsi:type="dcterms:W3CDTF">2021-03-02T17:33:01Z</dcterms:created>
  <dcterms:modified xsi:type="dcterms:W3CDTF">2021-06-29T19:21:34Z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0x0101003319176A8582484295D4C8F33EF0727F</vt:lpwstr>
  </property>
</Properties>
</file>