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d2cb2f5dc_0_3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d2cb2f5dc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0d2cb2f5dc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0d2cb2f5dc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0d2cb2f5dc_0_2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0d2cb2f5dc_0_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0d2cb2f5dc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0d2cb2f5dc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0d2cb2f5dc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0d2cb2f5dc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0d2cb2f5dc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0d2cb2f5dc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0d2cb2f5dc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0d2cb2f5dc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0d2cb2f5dc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10d2cb2f5dc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0d2cb2f5dc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0d2cb2f5dc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0d2cb2f5dc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10d2cb2f5dc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0d2cb2f5dc_0_2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0d2cb2f5dc_0_2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0d2cb2f5dc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0d2cb2f5dc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0d2cb2f5dc_0_2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0d2cb2f5dc_0_2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0d2cb2f5dc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10d2cb2f5dc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0d2cb2f5dc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10d2cb2f5dc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0d2cb2f5dc_0_3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10d2cb2f5dc_0_3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0d2cb2f5dc_0_3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10d2cb2f5dc_0_3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0d2cb2f5dc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10d2cb2f5dc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10d2cb2f5dc_0_3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10d2cb2f5dc_0_3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0d2cb2f5d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10d2cb2f5d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0d2cb2f5dc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10d2cb2f5dc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d2cb2f5dc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d2cb2f5dc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0d2cb2f5d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10d2cb2f5d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0d2cb2f5dc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0d2cb2f5d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10d2cb2f5dc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10d2cb2f5dc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10d2cb2f5dc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10d2cb2f5dc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10d2cb2f5dc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10d2cb2f5dc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10d2cb2f5dc_0_4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10d2cb2f5dc_0_4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10d2cb2f5dc_0_6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10d2cb2f5dc_0_6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10d2cb2f5dc_0_6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10d2cb2f5dc_0_6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10d2cb2f5dc_0_6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10d2cb2f5dc_0_6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d2cb2f5dc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0d2cb2f5dc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d2cb2f5dc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d2cb2f5dc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0d2cb2f5dc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0d2cb2f5dc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0d2cb2f5dc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0d2cb2f5dc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0d2cb2f5dc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0d2cb2f5dc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d2cb2f5dc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0d2cb2f5dc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github.com/CMSgov/price-transparency-guide/blob/4b7a1530c462f6272fa2c905f260d7dc4854bb4f/examples/in-network-rates/in-network-rates-fee-for-service-sample.json#L43-L44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github.com/CMSgov/price-transparency-guide/blob/4b7a1530c462f6272fa2c905f260d7dc4854bb4f/examples/in-network-rates/in-network-rates-fee-for-service-sample.json#L43-L44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hyperlink" Target="https://github.com/CMSgov/price-transparency-guide/blob/master/examples/in-network-rates/in-network-rates-fee-for-service-sample.json#L74-L86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github.com/CMSgov/price-transparency-guide/blob/4b7a1530c462f6272fa2c905f260d7dc4854bb4f/examples/in-network-rates/in-network-rates-fee-for-service-sample.json#L45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github.com/CMSgov/price-transparency-guide/blob/master/examples/in-network-rates/in-network-rates-fee-for-service-sample.json#L42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github.com/CMSgov/price-transparency-guide/blob/table-of-contents/examples/table-of-contents/table-of-contents-sample.json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github.com/CMSgov/price-transparency-guide/blob/provider-reference-file/examples/in-network-rates/in-network-rates-fee-for-service-sample.json#L17-L35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www.cms.gov/providers.json" TargetMode="Externa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s://www.cms.gov/providers.json" TargetMode="Externa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s://github.com/CMSgov/price-transparency-guide/blob/external-references/examples/in-network-rates/in-network-rates-fee-for-service-single-plan-sample.json#L26-L27" TargetMode="External"/><Relationship Id="rId4" Type="http://schemas.openxmlformats.org/officeDocument/2006/relationships/hyperlink" Target="https://github.com/CMSgov/price-transparency-guide/blob/external-references/examples/in-network-rates/in-network-rates-fee-for-service-single-plan-sample.json#L26-L27" TargetMode="External"/><Relationship Id="rId5" Type="http://schemas.openxmlformats.org/officeDocument/2006/relationships/hyperlink" Target="https://github.com/CMSgov/price-transparency-guide/blob/external-references/examples/provider-reference/provider-reference.json" TargetMode="External"/><Relationship Id="rId6" Type="http://schemas.openxmlformats.org/officeDocument/2006/relationships/hyperlink" Target="https://github.com/CMSgov/price-transparency-guide/blob/external-references/examples/in-network-rates/in-network-rates-fee-for-service-single-plan-sample.json#L87" TargetMode="Externa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hyperlink" Target="https://github.com/CMSgov/price-transparency-guide/pull/334/files" TargetMode="External"/><Relationship Id="rId4" Type="http://schemas.openxmlformats.org/officeDocument/2006/relationships/hyperlink" Target="https://github.com/CMSgov/price-transparency-guide/tree/develop/schemas/allowed-amounts#allowed-amounts-object" TargetMode="External"/><Relationship Id="rId5" Type="http://schemas.openxmlformats.org/officeDocument/2006/relationships/hyperlink" Target="https://github.com/CMSgov/price-transparency-guide/tree/develop/schemas/in-network-rates#negotiated-price-object" TargetMode="External"/><Relationship Id="rId6" Type="http://schemas.openxmlformats.org/officeDocument/2006/relationships/hyperlink" Target="https://github.com/CMSgov/price-transparency-guide/blob/develop/examples/in-network-rates/in-network-rates-fee-for-service-single-plan-sample.json#L35-L68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(naming standards)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 Groups</a:t>
            </a:r>
            <a:endParaRPr/>
          </a:p>
        </p:txBody>
      </p:sp>
      <p:sp>
        <p:nvSpPr>
          <p:cNvPr id="152" name="Google Shape;152;p22"/>
          <p:cNvSpPr txBox="1"/>
          <p:nvPr/>
        </p:nvSpPr>
        <p:spPr>
          <a:xfrm>
            <a:off x="311700" y="1017725"/>
            <a:ext cx="4667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Use-Case: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Providers that have negotiated rates for items and services under a single TIN.</a:t>
            </a:r>
            <a:endParaRPr/>
          </a:p>
        </p:txBody>
      </p:sp>
      <p:sp>
        <p:nvSpPr>
          <p:cNvPr id="153" name="Google Shape;153;p22"/>
          <p:cNvSpPr txBox="1"/>
          <p:nvPr/>
        </p:nvSpPr>
        <p:spPr>
          <a:xfrm>
            <a:off x="311700" y="2277800"/>
            <a:ext cx="4667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 Pseudocode: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SELECT providers … GROUP BY tax-id</a:t>
            </a:r>
            <a:endParaRPr/>
          </a:p>
        </p:txBody>
      </p:sp>
      <p:sp>
        <p:nvSpPr>
          <p:cNvPr id="154" name="Google Shape;154;p22"/>
          <p:cNvSpPr txBox="1"/>
          <p:nvPr/>
        </p:nvSpPr>
        <p:spPr>
          <a:xfrm>
            <a:off x="311700" y="3230075"/>
            <a:ext cx="4667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Implementation: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Each group of providers by tin had its own negotiated price object</a:t>
            </a:r>
            <a:endParaRPr/>
          </a:p>
        </p:txBody>
      </p:sp>
      <p:pic>
        <p:nvPicPr>
          <p:cNvPr id="155" name="Google Shape;15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2005275"/>
            <a:ext cx="4421626" cy="274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 Groups</a:t>
            </a:r>
            <a:endParaRPr/>
          </a:p>
        </p:txBody>
      </p:sp>
      <p:sp>
        <p:nvSpPr>
          <p:cNvPr id="161" name="Google Shape;161;p23"/>
          <p:cNvSpPr txBox="1"/>
          <p:nvPr/>
        </p:nvSpPr>
        <p:spPr>
          <a:xfrm>
            <a:off x="311700" y="1124550"/>
            <a:ext cx="4667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Implementation: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Each group of providers by tin had its own negotiated price object</a:t>
            </a:r>
            <a:endParaRPr/>
          </a:p>
        </p:txBody>
      </p:sp>
      <p:pic>
        <p:nvPicPr>
          <p:cNvPr id="162" name="Google Shape;16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9100" y="136925"/>
            <a:ext cx="3555880" cy="2126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79100" y="2451450"/>
            <a:ext cx="3681277" cy="2575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3"/>
          <p:cNvSpPr txBox="1"/>
          <p:nvPr/>
        </p:nvSpPr>
        <p:spPr>
          <a:xfrm>
            <a:off x="311700" y="2971400"/>
            <a:ext cx="4667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Implementation: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Multiple provider/tin combinations can be associated to negotiated price objects.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 Groups</a:t>
            </a:r>
            <a:endParaRPr/>
          </a:p>
        </p:txBody>
      </p:sp>
      <p:sp>
        <p:nvSpPr>
          <p:cNvPr id="170" name="Google Shape;170;p24"/>
          <p:cNvSpPr txBox="1"/>
          <p:nvPr/>
        </p:nvSpPr>
        <p:spPr>
          <a:xfrm>
            <a:off x="311700" y="1017725"/>
            <a:ext cx="3832500" cy="31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you might be doing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"provider_groups": [{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"npi": [111, 222, 333],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"tin":{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"type": "ein",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"value": "11-1111111"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}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},{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"npi": [444, 555, 666],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"tin":{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"type": "ein",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"value": "11-1111111"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}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}]</a:t>
            </a:r>
            <a:endParaRPr/>
          </a:p>
        </p:txBody>
      </p:sp>
      <p:sp>
        <p:nvSpPr>
          <p:cNvPr id="171" name="Google Shape;171;p24"/>
          <p:cNvSpPr txBox="1"/>
          <p:nvPr/>
        </p:nvSpPr>
        <p:spPr>
          <a:xfrm>
            <a:off x="4650450" y="1017725"/>
            <a:ext cx="39558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you can do instead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"provider_groups": [{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 "npi": [111, 222, 333, 444, 555, 666],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 "tin":{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   "type": "ein",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   "value": "11-1111111"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 }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}]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4"/>
          <p:cNvSpPr txBox="1"/>
          <p:nvPr/>
        </p:nvSpPr>
        <p:spPr>
          <a:xfrm>
            <a:off x="601575" y="4461700"/>
            <a:ext cx="817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Take Away</a:t>
            </a:r>
            <a:r>
              <a:rPr lang="en"/>
              <a:t>: Group all the providers associated with a single TIN into a single provider group object</a:t>
            </a:r>
            <a:endParaRPr/>
          </a:p>
        </p:txBody>
      </p:sp>
      <p:cxnSp>
        <p:nvCxnSpPr>
          <p:cNvPr id="173" name="Google Shape;173;p24"/>
          <p:cNvCxnSpPr/>
          <p:nvPr/>
        </p:nvCxnSpPr>
        <p:spPr>
          <a:xfrm>
            <a:off x="2476500" y="1736900"/>
            <a:ext cx="3216000" cy="5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4" name="Google Shape;174;p24"/>
          <p:cNvCxnSpPr/>
          <p:nvPr/>
        </p:nvCxnSpPr>
        <p:spPr>
          <a:xfrm flipH="1" rot="10800000">
            <a:off x="2431675" y="1893675"/>
            <a:ext cx="4415100" cy="109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5" name="Google Shape;175;p24"/>
          <p:cNvCxnSpPr/>
          <p:nvPr/>
        </p:nvCxnSpPr>
        <p:spPr>
          <a:xfrm flipH="1" rot="10800000">
            <a:off x="2588550" y="2386975"/>
            <a:ext cx="3294600" cy="4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6" name="Google Shape;176;p24"/>
          <p:cNvCxnSpPr/>
          <p:nvPr/>
        </p:nvCxnSpPr>
        <p:spPr>
          <a:xfrm flipH="1" rot="10800000">
            <a:off x="2521325" y="2476475"/>
            <a:ext cx="3384300" cy="110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/>
          <p:nvPr>
            <p:ph type="title"/>
          </p:nvPr>
        </p:nvSpPr>
        <p:spPr>
          <a:xfrm>
            <a:off x="3515400" y="2285400"/>
            <a:ext cx="2113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Code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Code</a:t>
            </a:r>
            <a:endParaRPr/>
          </a:p>
        </p:txBody>
      </p:sp>
      <p:sp>
        <p:nvSpPr>
          <p:cNvPr id="187" name="Google Shape;187;p26"/>
          <p:cNvSpPr txBox="1"/>
          <p:nvPr/>
        </p:nvSpPr>
        <p:spPr>
          <a:xfrm>
            <a:off x="311700" y="1017725"/>
            <a:ext cx="4667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Use-Case: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Negotiated rates that are service code dependent.</a:t>
            </a:r>
            <a:endParaRPr/>
          </a:p>
        </p:txBody>
      </p:sp>
      <p:sp>
        <p:nvSpPr>
          <p:cNvPr id="188" name="Google Shape;188;p26"/>
          <p:cNvSpPr txBox="1"/>
          <p:nvPr/>
        </p:nvSpPr>
        <p:spPr>
          <a:xfrm>
            <a:off x="311700" y="2317675"/>
            <a:ext cx="46674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Implementation: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Each service code required a separate negotiated price object even if that negotiated price object was the same.</a:t>
            </a:r>
            <a:endParaRPr/>
          </a:p>
        </p:txBody>
      </p:sp>
      <p:sp>
        <p:nvSpPr>
          <p:cNvPr id="189" name="Google Shape;189;p26"/>
          <p:cNvSpPr txBox="1"/>
          <p:nvPr/>
        </p:nvSpPr>
        <p:spPr>
          <a:xfrm>
            <a:off x="5241575" y="530100"/>
            <a:ext cx="4667400" cy="40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"negotiated_rates": [{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"providers": [111, 222, 333],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"tin": "11-1111111",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"service_code": "01",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"negotiated_price": 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"negotiated_type": "negotiated",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"negotiated_rate": 12.45,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"expiration_date": "2022-01-01"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},{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"providers": [111, 222, 333],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"tin": "11-1111111",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"service_code": "02",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"negotiated_price": 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"negotiated_type": "negotiated",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"negotiated_rate": 12.45,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"expiration_date": "2022-01-01"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}]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Code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198925" y="1103575"/>
            <a:ext cx="3095700" cy="27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Previous Implementation: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"negotiated_rates": [{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"providers": [111, 222, 333],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"tin": "11-1111111",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"service_code": "01",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"negotiated_price": 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"negotiated_type": "negotiated",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"negotiated_rate": 12.45,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"expiration_date": "2022-01-01"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}]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96" name="Google Shape;196;p27"/>
          <p:cNvSpPr txBox="1"/>
          <p:nvPr/>
        </p:nvSpPr>
        <p:spPr>
          <a:xfrm>
            <a:off x="4844875" y="1103575"/>
            <a:ext cx="3095700" cy="24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Current Implementation: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"negotiated_prices": [{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"negotiated_type": "negotiated",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"negotiated_rate": 123.45,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"expiration_date": "2022-01-01",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"service_code": ["18", "19", "11"],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"billing_class": "professional"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}]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97" name="Google Shape;197;p27"/>
          <p:cNvSpPr txBox="1"/>
          <p:nvPr/>
        </p:nvSpPr>
        <p:spPr>
          <a:xfrm>
            <a:off x="601575" y="4461700"/>
            <a:ext cx="817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Take Away</a:t>
            </a:r>
            <a:r>
              <a:rPr lang="en"/>
              <a:t>: Group all relevant service codes together for the specific negotiated price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/>
          <p:nvPr>
            <p:ph type="title"/>
          </p:nvPr>
        </p:nvSpPr>
        <p:spPr>
          <a:xfrm>
            <a:off x="2854200" y="2285400"/>
            <a:ext cx="3435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Plans Per File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Plans Per File</a:t>
            </a:r>
            <a:endParaRPr/>
          </a:p>
        </p:txBody>
      </p:sp>
      <p:sp>
        <p:nvSpPr>
          <p:cNvPr id="208" name="Google Shape;208;p29"/>
          <p:cNvSpPr txBox="1"/>
          <p:nvPr/>
        </p:nvSpPr>
        <p:spPr>
          <a:xfrm>
            <a:off x="311700" y="1017725"/>
            <a:ext cx="46674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Use-Case: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Grouping plans together in a single file that have the same exact negotiated rates for all items and services for the same provider networks.</a:t>
            </a:r>
            <a:endParaRPr/>
          </a:p>
        </p:txBody>
      </p:sp>
      <p:sp>
        <p:nvSpPr>
          <p:cNvPr id="209" name="Google Shape;209;p29"/>
          <p:cNvSpPr txBox="1"/>
          <p:nvPr/>
        </p:nvSpPr>
        <p:spPr>
          <a:xfrm>
            <a:off x="311700" y="2750175"/>
            <a:ext cx="4667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Impact: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Avoiding the possibility of producing hundreds of large duplicate files.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Plans Per File</a:t>
            </a:r>
            <a:endParaRPr/>
          </a:p>
        </p:txBody>
      </p:sp>
      <p:sp>
        <p:nvSpPr>
          <p:cNvPr id="215" name="Google Shape;215;p30"/>
          <p:cNvSpPr txBox="1"/>
          <p:nvPr/>
        </p:nvSpPr>
        <p:spPr>
          <a:xfrm>
            <a:off x="224125" y="860850"/>
            <a:ext cx="4547400" cy="4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Table Of Contents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"reporting_plans": [{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"plan_name": "medicaid",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"plan_id_type": "hios",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"plan_id": "11111111111",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"plan_market_type": "individual"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},{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"plan_name": "medicare",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"plan_id_type": "hios",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"plan_id": "0000000000",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"plan_market_type": "individual"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}],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"in_network_file": 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"description": "in-network file",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"location": "https://www.some_site.com/files/inn-123456.json"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"allowed_amount_file": 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"description": "allowed amount file",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"location": "https://www.some_site.com/files/aa-987665.json"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6" name="Google Shape;216;p30"/>
          <p:cNvSpPr txBox="1"/>
          <p:nvPr/>
        </p:nvSpPr>
        <p:spPr>
          <a:xfrm>
            <a:off x="4572000" y="1600950"/>
            <a:ext cx="4547400" cy="19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https://www.some_site.com/files/inn-123456.json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"reporting_entity_name": "cms",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"reporting_entity_type": "cms",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"last_updated_on": "2020-08-27",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"version": "1.0.0",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"in_network": [{...}]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7" name="Google Shape;217;p30"/>
          <p:cNvSpPr/>
          <p:nvPr/>
        </p:nvSpPr>
        <p:spPr>
          <a:xfrm>
            <a:off x="1243850" y="3899625"/>
            <a:ext cx="3429000" cy="213000"/>
          </a:xfrm>
          <a:prstGeom prst="rect">
            <a:avLst/>
          </a:prstGeom>
          <a:noFill/>
          <a:ln cap="flat" cmpd="sng" w="9525">
            <a:solidFill>
              <a:srgbClr val="DD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30"/>
          <p:cNvSpPr/>
          <p:nvPr/>
        </p:nvSpPr>
        <p:spPr>
          <a:xfrm>
            <a:off x="4522700" y="1698800"/>
            <a:ext cx="4072200" cy="213000"/>
          </a:xfrm>
          <a:prstGeom prst="rect">
            <a:avLst/>
          </a:prstGeom>
          <a:noFill/>
          <a:ln cap="flat" cmpd="sng" w="9525">
            <a:solidFill>
              <a:srgbClr val="DD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9" name="Google Shape;219;p30"/>
          <p:cNvCxnSpPr/>
          <p:nvPr/>
        </p:nvCxnSpPr>
        <p:spPr>
          <a:xfrm flipH="1" rot="10800000">
            <a:off x="3451400" y="2039500"/>
            <a:ext cx="1042200" cy="178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Plans Per File</a:t>
            </a:r>
            <a:endParaRPr/>
          </a:p>
        </p:txBody>
      </p:sp>
      <p:sp>
        <p:nvSpPr>
          <p:cNvPr id="225" name="Google Shape;225;p31"/>
          <p:cNvSpPr txBox="1"/>
          <p:nvPr/>
        </p:nvSpPr>
        <p:spPr>
          <a:xfrm>
            <a:off x="486300" y="1850725"/>
            <a:ext cx="81714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Take Away</a:t>
            </a:r>
            <a:r>
              <a:rPr lang="en"/>
              <a:t>: If there are multiple plans that have the exact same negotiated rates for each item and service for each provider network, create a table of contents file that combines the plans and references the in-network or allowed-amount file.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will absolutely decrease the total footprint size of the amount of files that are needed along with the storage needed.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411075" y="1985200"/>
            <a:ext cx="2276100" cy="9726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276725" y="1226925"/>
            <a:ext cx="3057000" cy="269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"reporting_entity_name": "cms",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"reporting_entity_type": "cms",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"plan_name": ”medicare",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"plan_id_type": "his",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"plan_id": "0000000000",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"plan_market_type": "individual"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"last_updated_on": "2020-08-27",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"version": "1.0.0",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"in_network": [{negotiation information}]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}</a:t>
            </a:r>
            <a:endParaRPr sz="9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150"/>
          </a:p>
        </p:txBody>
      </p:sp>
      <p:sp>
        <p:nvSpPr>
          <p:cNvPr id="61" name="Google Shape;61;p14"/>
          <p:cNvSpPr/>
          <p:nvPr/>
        </p:nvSpPr>
        <p:spPr>
          <a:xfrm>
            <a:off x="5765125" y="3160275"/>
            <a:ext cx="2276100" cy="9123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5765125" y="1975175"/>
            <a:ext cx="2276100" cy="9123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25575" y="804125"/>
            <a:ext cx="3739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chemeClr val="accent6"/>
                </a:highlight>
                <a:latin typeface="Courier New"/>
                <a:ea typeface="Courier New"/>
                <a:cs typeface="Courier New"/>
                <a:sym typeface="Courier New"/>
              </a:rPr>
              <a:t>2020-08-27_cms_medicare_in-network-rates.json</a:t>
            </a:r>
            <a:endParaRPr>
              <a:highlight>
                <a:schemeClr val="accent6"/>
              </a:highlight>
            </a:endParaRPr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5612725" y="988150"/>
            <a:ext cx="3057000" cy="42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"reporting_entity_name": "cms",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"reporting_entity_type": "cms",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"reporting_plans": [{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"plan_name": “medicare",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"plan_id_type": "his",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"plan_id": "0000000000",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"plan_market_type": "individual"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},{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"plan_name": “medicaid",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"plan_id_type": "hios",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"plan_id": "11111111111",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"plan_market_type": "individual"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}],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"last_updated_on": "2020-08-27",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"version": "1.0.0",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"in_network": [{negotiation information}]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}</a:t>
            </a:r>
            <a:endParaRPr sz="9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150"/>
          </a:p>
        </p:txBody>
      </p:sp>
      <p:sp>
        <p:nvSpPr>
          <p:cNvPr id="65" name="Google Shape;65;p14"/>
          <p:cNvSpPr txBox="1"/>
          <p:nvPr/>
        </p:nvSpPr>
        <p:spPr>
          <a:xfrm>
            <a:off x="5271325" y="511350"/>
            <a:ext cx="3739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2020-08-27_cms_medicare_in-network-rates.json</a:t>
            </a:r>
            <a:endParaRPr/>
          </a:p>
        </p:txBody>
      </p:sp>
      <p:cxnSp>
        <p:nvCxnSpPr>
          <p:cNvPr id="66" name="Google Shape;66;p14"/>
          <p:cNvCxnSpPr>
            <a:stCxn id="60" idx="3"/>
          </p:cNvCxnSpPr>
          <p:nvPr/>
        </p:nvCxnSpPr>
        <p:spPr>
          <a:xfrm flipH="1" rot="10800000">
            <a:off x="3333725" y="2554725"/>
            <a:ext cx="1946100" cy="180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7" name="Google Shape;67;p14"/>
          <p:cNvSpPr txBox="1"/>
          <p:nvPr/>
        </p:nvSpPr>
        <p:spPr>
          <a:xfrm>
            <a:off x="150400" y="130350"/>
            <a:ext cx="749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latin typeface="Courier New"/>
                <a:ea typeface="Courier New"/>
                <a:cs typeface="Courier New"/>
                <a:sym typeface="Courier New"/>
              </a:rPr>
              <a:t>&lt;YYYY-MM-DD&gt;_&lt;payer or issuer name&gt;_&lt;plan name&gt;_&lt;file type name&gt;.&lt;file extension&gt;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2"/>
          <p:cNvSpPr txBox="1"/>
          <p:nvPr>
            <p:ph type="title"/>
          </p:nvPr>
        </p:nvSpPr>
        <p:spPr>
          <a:xfrm>
            <a:off x="2417250" y="2285400"/>
            <a:ext cx="4309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Referenced Provider Groups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Referenced Provider Groups</a:t>
            </a:r>
            <a:endParaRPr/>
          </a:p>
        </p:txBody>
      </p:sp>
      <p:sp>
        <p:nvSpPr>
          <p:cNvPr id="236" name="Google Shape;236;p33"/>
          <p:cNvSpPr txBox="1"/>
          <p:nvPr/>
        </p:nvSpPr>
        <p:spPr>
          <a:xfrm>
            <a:off x="311700" y="1017725"/>
            <a:ext cx="4667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Use-Case: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Large provider groups per TIN.</a:t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Many different provider groups.</a:t>
            </a:r>
            <a:endParaRPr/>
          </a:p>
        </p:txBody>
      </p:sp>
      <p:sp>
        <p:nvSpPr>
          <p:cNvPr id="237" name="Google Shape;237;p33"/>
          <p:cNvSpPr txBox="1"/>
          <p:nvPr/>
        </p:nvSpPr>
        <p:spPr>
          <a:xfrm>
            <a:off x="311700" y="2277800"/>
            <a:ext cx="46674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Flat File Tweaks: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Flat files are typically denormalized views of data.</a:t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Normalized representations of data are typically found in a database or through (REST) API calls.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Referenced Provider Groups</a:t>
            </a:r>
            <a:endParaRPr/>
          </a:p>
        </p:txBody>
      </p:sp>
      <p:sp>
        <p:nvSpPr>
          <p:cNvPr id="243" name="Google Shape;243;p34"/>
          <p:cNvSpPr txBox="1"/>
          <p:nvPr/>
        </p:nvSpPr>
        <p:spPr>
          <a:xfrm>
            <a:off x="311700" y="895950"/>
            <a:ext cx="5560200" cy="39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Provider Group Implementation (taken from previous slide):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"negotiated_rates": [{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"provider_groups": [{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[111, 222, 333, 444, 555, 666],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"tin":{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"11-1111111"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},{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[999, 888, 777],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"tin":{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"22-2222222"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}],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"negotiated_prices": [{...}]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4" name="Google Shape;244;p34"/>
          <p:cNvSpPr txBox="1"/>
          <p:nvPr/>
        </p:nvSpPr>
        <p:spPr>
          <a:xfrm>
            <a:off x="5872050" y="1170125"/>
            <a:ext cx="5560200" cy="40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"provider_references":[{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"provider_group_id": 1,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"provider_group": 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[111, 222, 333, 444, 555, 666],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"tin":{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"11-1111111"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},{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"provider_group_id": 2,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"provider_group": 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[999, 888, 777],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"tin": 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"22-2222222"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}]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45" name="Google Shape;245;p34"/>
          <p:cNvCxnSpPr/>
          <p:nvPr/>
        </p:nvCxnSpPr>
        <p:spPr>
          <a:xfrm flipH="1" rot="10800000">
            <a:off x="2846300" y="2207500"/>
            <a:ext cx="3238500" cy="8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6" name="Google Shape;246;p34"/>
          <p:cNvCxnSpPr/>
          <p:nvPr/>
        </p:nvCxnSpPr>
        <p:spPr>
          <a:xfrm>
            <a:off x="2498900" y="3417800"/>
            <a:ext cx="3608400" cy="40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7" name="Google Shape;247;p34"/>
          <p:cNvSpPr/>
          <p:nvPr/>
        </p:nvSpPr>
        <p:spPr>
          <a:xfrm>
            <a:off x="6051175" y="1434350"/>
            <a:ext cx="1692000" cy="224100"/>
          </a:xfrm>
          <a:prstGeom prst="rect">
            <a:avLst/>
          </a:prstGeom>
          <a:noFill/>
          <a:ln cap="flat" cmpd="sng" w="9525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34"/>
          <p:cNvSpPr/>
          <p:nvPr/>
        </p:nvSpPr>
        <p:spPr>
          <a:xfrm>
            <a:off x="6051175" y="3193700"/>
            <a:ext cx="1692000" cy="224100"/>
          </a:xfrm>
          <a:prstGeom prst="rect">
            <a:avLst/>
          </a:prstGeom>
          <a:noFill/>
          <a:ln cap="flat" cmpd="sng" w="9525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34"/>
          <p:cNvSpPr/>
          <p:nvPr/>
        </p:nvSpPr>
        <p:spPr>
          <a:xfrm>
            <a:off x="600625" y="1788475"/>
            <a:ext cx="2862000" cy="9681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34"/>
          <p:cNvSpPr/>
          <p:nvPr/>
        </p:nvSpPr>
        <p:spPr>
          <a:xfrm>
            <a:off x="600625" y="2960600"/>
            <a:ext cx="2862000" cy="9681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34"/>
          <p:cNvSpPr/>
          <p:nvPr/>
        </p:nvSpPr>
        <p:spPr>
          <a:xfrm>
            <a:off x="6154275" y="3606075"/>
            <a:ext cx="2732100" cy="9681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34"/>
          <p:cNvSpPr/>
          <p:nvPr/>
        </p:nvSpPr>
        <p:spPr>
          <a:xfrm>
            <a:off x="6154275" y="1827850"/>
            <a:ext cx="2732100" cy="9681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Referenced Provider Groups</a:t>
            </a:r>
            <a:endParaRPr/>
          </a:p>
        </p:txBody>
      </p:sp>
      <p:sp>
        <p:nvSpPr>
          <p:cNvPr id="258" name="Google Shape;258;p35"/>
          <p:cNvSpPr txBox="1"/>
          <p:nvPr/>
        </p:nvSpPr>
        <p:spPr>
          <a:xfrm>
            <a:off x="381000" y="1037900"/>
            <a:ext cx="3294600" cy="40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"provider_references":[{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"provider_group_id": 1,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"provider_group": 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[111, 222, 333, 444, 555, 666],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"tin":{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"11-1111111"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},{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"provider_group_id": 2,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"provider_group": 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[999, 888, 777],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"tin": 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"22-2222222"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}]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9" name="Google Shape;259;p35"/>
          <p:cNvSpPr txBox="1"/>
          <p:nvPr/>
        </p:nvSpPr>
        <p:spPr>
          <a:xfrm>
            <a:off x="4433050" y="1829450"/>
            <a:ext cx="3294600" cy="25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"negotiated_rates": 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"provider_references": [1, 2],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"negotiated_prices": 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"negotiated_type": "negotiated",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"negotiated_rate": 12003.45,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"expiration_date": "2022-01-01",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"service_code": ["18", "19", "11"],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"billing_class": "professional"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}]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0" name="Google Shape;260;p35"/>
          <p:cNvSpPr txBox="1"/>
          <p:nvPr/>
        </p:nvSpPr>
        <p:spPr>
          <a:xfrm>
            <a:off x="2330825" y="4605625"/>
            <a:ext cx="296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Github Implementation Example</a:t>
            </a:r>
            <a:endParaRPr/>
          </a:p>
        </p:txBody>
      </p:sp>
      <p:cxnSp>
        <p:nvCxnSpPr>
          <p:cNvPr id="261" name="Google Shape;261;p35"/>
          <p:cNvCxnSpPr/>
          <p:nvPr/>
        </p:nvCxnSpPr>
        <p:spPr>
          <a:xfrm>
            <a:off x="2218775" y="1467975"/>
            <a:ext cx="4078800" cy="64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2" name="Google Shape;262;p35"/>
          <p:cNvCxnSpPr/>
          <p:nvPr/>
        </p:nvCxnSpPr>
        <p:spPr>
          <a:xfrm flipH="1" rot="10800000">
            <a:off x="2162725" y="2274750"/>
            <a:ext cx="4325400" cy="85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3" name="Google Shape;263;p35"/>
          <p:cNvSpPr txBox="1"/>
          <p:nvPr/>
        </p:nvSpPr>
        <p:spPr>
          <a:xfrm>
            <a:off x="5100925" y="445025"/>
            <a:ext cx="3294600" cy="46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"negotiated_rates": 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"provider_groups": 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[111, 222, 333, 444, 555, 666],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"tin":{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"11-1111111"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},{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[999, 888, 777],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"tin":{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"22-2222222"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"negotiated_prices": 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"negotiated_type": "negotiated",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"negotiated_rate": 12003.45,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"expiration_date": "2022-01-01",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"service_code": ["18", "19", "11"],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"billing_class": "professional"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}]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64" name="Google Shape;264;p35"/>
          <p:cNvCxnSpPr/>
          <p:nvPr/>
        </p:nvCxnSpPr>
        <p:spPr>
          <a:xfrm flipH="1" rot="10800000">
            <a:off x="3126450" y="1344800"/>
            <a:ext cx="2196300" cy="73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5" name="Google Shape;265;p35"/>
          <p:cNvCxnSpPr/>
          <p:nvPr/>
        </p:nvCxnSpPr>
        <p:spPr>
          <a:xfrm flipH="1" rot="10800000">
            <a:off x="2330825" y="2655575"/>
            <a:ext cx="3149100" cy="108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Referenced Provider Groups</a:t>
            </a:r>
            <a:endParaRPr/>
          </a:p>
        </p:txBody>
      </p:sp>
      <p:sp>
        <p:nvSpPr>
          <p:cNvPr id="271" name="Google Shape;271;p36"/>
          <p:cNvSpPr txBox="1"/>
          <p:nvPr/>
        </p:nvSpPr>
        <p:spPr>
          <a:xfrm>
            <a:off x="486300" y="1850725"/>
            <a:ext cx="8171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Take Away</a:t>
            </a:r>
            <a:r>
              <a:rPr lang="en"/>
              <a:t>: Normalize provider groups by defining them on the root object and reference them in the in-network file. Has the potential to reduce file size significantly.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Something to pay attention to:</a:t>
            </a:r>
            <a:r>
              <a:rPr lang="en"/>
              <a:t> If external files are implemented, the normalized provider group schema format would be the same.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7"/>
          <p:cNvSpPr txBox="1"/>
          <p:nvPr>
            <p:ph type="title"/>
          </p:nvPr>
        </p:nvSpPr>
        <p:spPr>
          <a:xfrm>
            <a:off x="3173550" y="2285400"/>
            <a:ext cx="2796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Compression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Compression</a:t>
            </a:r>
            <a:endParaRPr/>
          </a:p>
        </p:txBody>
      </p:sp>
      <p:sp>
        <p:nvSpPr>
          <p:cNvPr id="282" name="Google Shape;282;p38"/>
          <p:cNvSpPr txBox="1"/>
          <p:nvPr/>
        </p:nvSpPr>
        <p:spPr>
          <a:xfrm>
            <a:off x="311700" y="1017725"/>
            <a:ext cx="4667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Use-Case: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Large uncompressed text files.</a:t>
            </a:r>
            <a:endParaRPr/>
          </a:p>
        </p:txBody>
      </p:sp>
      <p:sp>
        <p:nvSpPr>
          <p:cNvPr id="283" name="Google Shape;283;p38"/>
          <p:cNvSpPr txBox="1"/>
          <p:nvPr/>
        </p:nvSpPr>
        <p:spPr>
          <a:xfrm>
            <a:off x="311700" y="2257100"/>
            <a:ext cx="4667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compression formats:</a:t>
            </a:r>
            <a:endParaRPr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.7z, .zip, .tar.gz, .rar, etc</a:t>
            </a:r>
            <a:endParaRPr/>
          </a:p>
        </p:txBody>
      </p:sp>
      <p:sp>
        <p:nvSpPr>
          <p:cNvPr id="284" name="Google Shape;284;p38"/>
          <p:cNvSpPr txBox="1"/>
          <p:nvPr/>
        </p:nvSpPr>
        <p:spPr>
          <a:xfrm>
            <a:off x="486300" y="3588575"/>
            <a:ext cx="8171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Take Away</a:t>
            </a:r>
            <a:r>
              <a:rPr lang="en"/>
              <a:t>: Text files such as the machine-readable files will benefit greatly from being compressed. This will not only help with storage considerations but also with network bandwidth.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9"/>
          <p:cNvSpPr txBox="1"/>
          <p:nvPr>
            <p:ph type="ctrTitle"/>
          </p:nvPr>
        </p:nvSpPr>
        <p:spPr>
          <a:xfrm>
            <a:off x="311700" y="744575"/>
            <a:ext cx="8520600" cy="301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(Today’s Discussion)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External References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Modifiers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External References</a:t>
            </a:r>
            <a:endParaRPr/>
          </a:p>
        </p:txBody>
      </p:sp>
      <p:sp>
        <p:nvSpPr>
          <p:cNvPr id="295" name="Google Shape;295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Types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External Provider Networks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 External Valid In-network Files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External Provider Networks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439150" y="913500"/>
            <a:ext cx="3057000" cy="42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"reporting_entity_name": "cms",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"reporting_entity_type": "cms",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"reporting_plans": [{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"plan_name": “medicare",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"plan_id_type": "his",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"plan_id": "0000000000",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"plan_market_type": "individual"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},{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"plan_name": “medicaid",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"plan_id_type": "hios",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"plan_id": "11111111111",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"plan_market_type": "individual"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}],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"last_updated_on": "2020-08-27",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"version": "1.0.0",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"in_network": [{negotiation information}]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}</a:t>
            </a:r>
            <a:endParaRPr sz="9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150"/>
          </a:p>
        </p:txBody>
      </p:sp>
      <p:sp>
        <p:nvSpPr>
          <p:cNvPr id="73" name="Google Shape;73;p15"/>
          <p:cNvSpPr txBox="1"/>
          <p:nvPr/>
        </p:nvSpPr>
        <p:spPr>
          <a:xfrm>
            <a:off x="97750" y="436700"/>
            <a:ext cx="3739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2020-08-</a:t>
            </a:r>
            <a:r>
              <a:rPr lang="en" sz="1000">
                <a:solidFill>
                  <a:srgbClr val="24292F"/>
                </a:solidFill>
                <a:latin typeface="Courier New"/>
                <a:ea typeface="Courier New"/>
                <a:cs typeface="Courier New"/>
                <a:sym typeface="Courier New"/>
              </a:rPr>
              <a:t>27_cms_medicare_in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-network-rates.json</a:t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150400" y="130350"/>
            <a:ext cx="749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latin typeface="Courier New"/>
                <a:ea typeface="Courier New"/>
                <a:cs typeface="Courier New"/>
                <a:sym typeface="Courier New"/>
              </a:rPr>
              <a:t>&lt;YYYY-MM-DD&gt;_&lt;payer or issuer name&gt;_&lt;plan name&gt;_&lt;file type name&gt;.&lt;file extension&gt;</a:t>
            </a:r>
            <a:endParaRPr/>
          </a:p>
        </p:txBody>
      </p:sp>
      <p:sp>
        <p:nvSpPr>
          <p:cNvPr id="75" name="Google Shape;75;p15"/>
          <p:cNvSpPr txBox="1"/>
          <p:nvPr/>
        </p:nvSpPr>
        <p:spPr>
          <a:xfrm>
            <a:off x="3710975" y="1353400"/>
            <a:ext cx="5106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2020-08-</a:t>
            </a:r>
            <a:r>
              <a:rPr lang="en" sz="1000">
                <a:solidFill>
                  <a:srgbClr val="24292F"/>
                </a:solidFill>
                <a:latin typeface="Courier New"/>
                <a:ea typeface="Courier New"/>
                <a:cs typeface="Courier New"/>
                <a:sym typeface="Courier New"/>
              </a:rPr>
              <a:t>27_cms_medicare_medicaid_in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-network-rates.json</a:t>
            </a:r>
            <a:endParaRPr/>
          </a:p>
        </p:txBody>
      </p:sp>
      <p:cxnSp>
        <p:nvCxnSpPr>
          <p:cNvPr id="76" name="Google Shape;76;p15"/>
          <p:cNvCxnSpPr>
            <a:stCxn id="75" idx="2"/>
          </p:cNvCxnSpPr>
          <p:nvPr/>
        </p:nvCxnSpPr>
        <p:spPr>
          <a:xfrm>
            <a:off x="6264275" y="1692100"/>
            <a:ext cx="18600" cy="124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7" name="Google Shape;77;p15"/>
          <p:cNvSpPr txBox="1"/>
          <p:nvPr/>
        </p:nvSpPr>
        <p:spPr>
          <a:xfrm>
            <a:off x="4567925" y="2932600"/>
            <a:ext cx="339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2020-08-27_cms_</a:t>
            </a:r>
            <a:r>
              <a:rPr lang="en" sz="1000">
                <a:solidFill>
                  <a:srgbClr val="24292F"/>
                </a:solidFill>
                <a:latin typeface="Courier New"/>
                <a:ea typeface="Courier New"/>
                <a:cs typeface="Courier New"/>
                <a:sym typeface="Courier New"/>
              </a:rPr>
              <a:t>???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_in-network-rates.json</a:t>
            </a:r>
            <a:endParaRPr/>
          </a:p>
        </p:txBody>
      </p:sp>
      <p:sp>
        <p:nvSpPr>
          <p:cNvPr id="78" name="Google Shape;78;p15"/>
          <p:cNvSpPr/>
          <p:nvPr/>
        </p:nvSpPr>
        <p:spPr>
          <a:xfrm>
            <a:off x="1320250" y="495100"/>
            <a:ext cx="618900" cy="22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1658200" y="1857750"/>
            <a:ext cx="618900" cy="22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1658200" y="3051100"/>
            <a:ext cx="618900" cy="22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4879225" y="1412650"/>
            <a:ext cx="1403700" cy="22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5726225" y="2991850"/>
            <a:ext cx="381000" cy="22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 Networks/Groups</a:t>
            </a:r>
            <a:endParaRPr/>
          </a:p>
        </p:txBody>
      </p:sp>
      <p:sp>
        <p:nvSpPr>
          <p:cNvPr id="306" name="Google Shape;306;p42"/>
          <p:cNvSpPr txBox="1"/>
          <p:nvPr>
            <p:ph idx="1" type="body"/>
          </p:nvPr>
        </p:nvSpPr>
        <p:spPr>
          <a:xfrm>
            <a:off x="311700" y="1000075"/>
            <a:ext cx="8520600" cy="3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200"/>
              <a:t>Iterative Development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187"/>
          </a:p>
        </p:txBody>
      </p:sp>
      <p:sp>
        <p:nvSpPr>
          <p:cNvPr id="307" name="Google Shape;307;p42"/>
          <p:cNvSpPr txBox="1"/>
          <p:nvPr/>
        </p:nvSpPr>
        <p:spPr>
          <a:xfrm>
            <a:off x="311700" y="1226350"/>
            <a:ext cx="3588300" cy="40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…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"billing_code": "27447",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"negotiated_rates":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"provider_groups":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"npi": [2222222222],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"tin":{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"type": "ein",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"value": "11-1111111"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}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}],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"negotiated_prices":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"negotiated_type": "negotiated",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"negotiated_rate": 123.45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	…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}]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308" name="Google Shape;308;p42"/>
          <p:cNvSpPr txBox="1"/>
          <p:nvPr/>
        </p:nvSpPr>
        <p:spPr>
          <a:xfrm>
            <a:off x="5244000" y="2647950"/>
            <a:ext cx="3588300" cy="27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…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"billing_code": "27447",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"negotiated_rates":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provider_references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": [1],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"negotiated_prices":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"negotiated_type": "negotiated",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"negotiated_rate": 123.45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	…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}]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309" name="Google Shape;309;p42"/>
          <p:cNvSpPr txBox="1"/>
          <p:nvPr/>
        </p:nvSpPr>
        <p:spPr>
          <a:xfrm>
            <a:off x="5244000" y="-76200"/>
            <a:ext cx="3588300" cy="3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…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"plan_name": "medicare",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"provider_references":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"provider_group_id": 1,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"provider_groups":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"npi": [2222222222],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"tin":{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"type": "ein",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"value": "11-1111111"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}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}]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310" name="Google Shape;310;p42"/>
          <p:cNvSpPr/>
          <p:nvPr/>
        </p:nvSpPr>
        <p:spPr>
          <a:xfrm>
            <a:off x="439425" y="2156975"/>
            <a:ext cx="2568900" cy="1530900"/>
          </a:xfrm>
          <a:prstGeom prst="rect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42"/>
          <p:cNvSpPr/>
          <p:nvPr/>
        </p:nvSpPr>
        <p:spPr>
          <a:xfrm>
            <a:off x="5415175" y="1067388"/>
            <a:ext cx="2568900" cy="1530900"/>
          </a:xfrm>
          <a:prstGeom prst="rect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12" name="Google Shape;312;p42"/>
          <p:cNvCxnSpPr>
            <a:stCxn id="310" idx="3"/>
            <a:endCxn id="311" idx="1"/>
          </p:cNvCxnSpPr>
          <p:nvPr/>
        </p:nvCxnSpPr>
        <p:spPr>
          <a:xfrm flipH="1" rot="10800000">
            <a:off x="3008325" y="1832825"/>
            <a:ext cx="2406900" cy="108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3" name="Google Shape;313;p42"/>
          <p:cNvSpPr/>
          <p:nvPr/>
        </p:nvSpPr>
        <p:spPr>
          <a:xfrm>
            <a:off x="5526750" y="834900"/>
            <a:ext cx="2125500" cy="2325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42"/>
          <p:cNvSpPr/>
          <p:nvPr/>
        </p:nvSpPr>
        <p:spPr>
          <a:xfrm>
            <a:off x="7473925" y="3574800"/>
            <a:ext cx="220500" cy="2325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15" name="Google Shape;315;p42"/>
          <p:cNvCxnSpPr>
            <a:endCxn id="314" idx="0"/>
          </p:cNvCxnSpPr>
          <p:nvPr/>
        </p:nvCxnSpPr>
        <p:spPr>
          <a:xfrm>
            <a:off x="7384375" y="1046100"/>
            <a:ext cx="199800" cy="252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6" name="Google Shape;316;p42"/>
          <p:cNvSpPr/>
          <p:nvPr/>
        </p:nvSpPr>
        <p:spPr>
          <a:xfrm>
            <a:off x="325025" y="1329575"/>
            <a:ext cx="3154500" cy="37158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42"/>
          <p:cNvSpPr/>
          <p:nvPr/>
        </p:nvSpPr>
        <p:spPr>
          <a:xfrm>
            <a:off x="5306025" y="2774700"/>
            <a:ext cx="3154500" cy="23181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18" name="Google Shape;318;p42"/>
          <p:cNvCxnSpPr>
            <a:stCxn id="316" idx="3"/>
            <a:endCxn id="317" idx="1"/>
          </p:cNvCxnSpPr>
          <p:nvPr/>
        </p:nvCxnSpPr>
        <p:spPr>
          <a:xfrm>
            <a:off x="3479525" y="3187475"/>
            <a:ext cx="1826400" cy="746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 Networks/Groups</a:t>
            </a:r>
            <a:endParaRPr/>
          </a:p>
        </p:txBody>
      </p:sp>
      <p:sp>
        <p:nvSpPr>
          <p:cNvPr id="324" name="Google Shape;324;p43"/>
          <p:cNvSpPr txBox="1"/>
          <p:nvPr>
            <p:ph idx="1" type="body"/>
          </p:nvPr>
        </p:nvSpPr>
        <p:spPr>
          <a:xfrm>
            <a:off x="311700" y="1000075"/>
            <a:ext cx="8520600" cy="3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200"/>
              <a:t>Iterative Development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187"/>
          </a:p>
        </p:txBody>
      </p:sp>
      <p:sp>
        <p:nvSpPr>
          <p:cNvPr id="325" name="Google Shape;325;p43"/>
          <p:cNvSpPr txBox="1"/>
          <p:nvPr/>
        </p:nvSpPr>
        <p:spPr>
          <a:xfrm>
            <a:off x="4503975" y="2354275"/>
            <a:ext cx="3588300" cy="29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 in-network negotiated rate object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…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"billing_code": "27447",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"negotiated_rates":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"provider_references": [1],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"negotiated_prices":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"negotiated_type": "negotiated",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"negotiated_rate": 123.45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	…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}]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326" name="Google Shape;326;p43"/>
          <p:cNvSpPr txBox="1"/>
          <p:nvPr/>
        </p:nvSpPr>
        <p:spPr>
          <a:xfrm>
            <a:off x="152975" y="1414375"/>
            <a:ext cx="35883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 in-network file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…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"plan_name": "medicare",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"provider_references":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"provider_group_id": 1,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provider_groups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": 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"npi": [2222222222],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"tin":{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"type": "ein",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"value": "11-1111111"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}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}]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327" name="Google Shape;327;p43"/>
          <p:cNvSpPr txBox="1"/>
          <p:nvPr/>
        </p:nvSpPr>
        <p:spPr>
          <a:xfrm>
            <a:off x="4446625" y="328325"/>
            <a:ext cx="4350900" cy="23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 in-network file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…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"plan_name": "medicare",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"provider_references":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"provider_group_id": 1,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"location": "</a:t>
            </a:r>
            <a:r>
              <a:rPr lang="en" sz="1000" u="sng">
                <a:solidFill>
                  <a:schemeClr val="hlink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https://www.cms.gov/providers.json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}]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328" name="Google Shape;328;p43"/>
          <p:cNvSpPr/>
          <p:nvPr/>
        </p:nvSpPr>
        <p:spPr>
          <a:xfrm>
            <a:off x="2151950" y="2569625"/>
            <a:ext cx="241500" cy="2205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43"/>
          <p:cNvSpPr/>
          <p:nvPr/>
        </p:nvSpPr>
        <p:spPr>
          <a:xfrm flipH="1" rot="10800000">
            <a:off x="6723575" y="3503399"/>
            <a:ext cx="241500" cy="2205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30" name="Google Shape;330;p43"/>
          <p:cNvCxnSpPr>
            <a:stCxn id="328" idx="3"/>
            <a:endCxn id="329" idx="1"/>
          </p:cNvCxnSpPr>
          <p:nvPr/>
        </p:nvCxnSpPr>
        <p:spPr>
          <a:xfrm>
            <a:off x="2393450" y="2679875"/>
            <a:ext cx="4330200" cy="9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1" name="Google Shape;331;p43"/>
          <p:cNvSpPr/>
          <p:nvPr/>
        </p:nvSpPr>
        <p:spPr>
          <a:xfrm>
            <a:off x="430450" y="2795325"/>
            <a:ext cx="2225400" cy="1543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32" name="Google Shape;332;p43"/>
          <p:cNvCxnSpPr>
            <a:stCxn id="331" idx="3"/>
          </p:cNvCxnSpPr>
          <p:nvPr/>
        </p:nvCxnSpPr>
        <p:spPr>
          <a:xfrm flipH="1" rot="10800000">
            <a:off x="2655850" y="1892625"/>
            <a:ext cx="2225400" cy="167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3" name="Google Shape;333;p43"/>
          <p:cNvSpPr/>
          <p:nvPr/>
        </p:nvSpPr>
        <p:spPr>
          <a:xfrm>
            <a:off x="6440350" y="1483600"/>
            <a:ext cx="241500" cy="2205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34" name="Google Shape;334;p43"/>
          <p:cNvCxnSpPr>
            <a:stCxn id="333" idx="2"/>
            <a:endCxn id="329" idx="2"/>
          </p:cNvCxnSpPr>
          <p:nvPr/>
        </p:nvCxnSpPr>
        <p:spPr>
          <a:xfrm>
            <a:off x="6561100" y="1704100"/>
            <a:ext cx="283200" cy="179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 Networks/Groups</a:t>
            </a:r>
            <a:endParaRPr/>
          </a:p>
        </p:txBody>
      </p:sp>
      <p:sp>
        <p:nvSpPr>
          <p:cNvPr id="340" name="Google Shape;340;p44"/>
          <p:cNvSpPr txBox="1"/>
          <p:nvPr>
            <p:ph idx="1" type="body"/>
          </p:nvPr>
        </p:nvSpPr>
        <p:spPr>
          <a:xfrm>
            <a:off x="311700" y="1000075"/>
            <a:ext cx="8520600" cy="3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200"/>
              <a:t>Iterative Development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187"/>
          </a:p>
        </p:txBody>
      </p:sp>
      <p:sp>
        <p:nvSpPr>
          <p:cNvPr id="341" name="Google Shape;341;p44"/>
          <p:cNvSpPr txBox="1"/>
          <p:nvPr/>
        </p:nvSpPr>
        <p:spPr>
          <a:xfrm>
            <a:off x="152975" y="1414375"/>
            <a:ext cx="35883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 in-network file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…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"plan_name": "medicare",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"provider_references":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"provider_group_id": 1,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"provider_groups":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"npi": [2222222222],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"tin":{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"type": "ein",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"value": "11-1111111"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}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}]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342" name="Google Shape;342;p44"/>
          <p:cNvSpPr txBox="1"/>
          <p:nvPr/>
        </p:nvSpPr>
        <p:spPr>
          <a:xfrm>
            <a:off x="4436125" y="308100"/>
            <a:ext cx="4350900" cy="23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 in-network file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…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"plan_name": "medicare",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"provider_references": [{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"provider_group_id": 1,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"location": "</a:t>
            </a:r>
            <a:r>
              <a:rPr lang="en" sz="1000" u="sng">
                <a:solidFill>
                  <a:schemeClr val="hlink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https://www.cms.gov/providers.json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}]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343" name="Google Shape;343;p44"/>
          <p:cNvSpPr txBox="1"/>
          <p:nvPr/>
        </p:nvSpPr>
        <p:spPr>
          <a:xfrm>
            <a:off x="4436125" y="2599350"/>
            <a:ext cx="3210900" cy="24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 URL to providers.json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"provider_groups": [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"npi": [2222222222],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"tin":{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"type": "ein",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"value": "11-1111111"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}</a:t>
            </a: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44" name="Google Shape;344;p44"/>
          <p:cNvCxnSpPr/>
          <p:nvPr/>
        </p:nvCxnSpPr>
        <p:spPr>
          <a:xfrm flipH="1">
            <a:off x="5563575" y="1900225"/>
            <a:ext cx="1222800" cy="82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5" name="Google Shape;345;p44"/>
          <p:cNvSpPr/>
          <p:nvPr/>
        </p:nvSpPr>
        <p:spPr>
          <a:xfrm>
            <a:off x="378000" y="2802950"/>
            <a:ext cx="2435400" cy="148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44"/>
          <p:cNvSpPr/>
          <p:nvPr/>
        </p:nvSpPr>
        <p:spPr>
          <a:xfrm>
            <a:off x="4436125" y="3092400"/>
            <a:ext cx="2435400" cy="148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47" name="Google Shape;347;p44"/>
          <p:cNvCxnSpPr>
            <a:stCxn id="345" idx="3"/>
            <a:endCxn id="346" idx="1"/>
          </p:cNvCxnSpPr>
          <p:nvPr/>
        </p:nvCxnSpPr>
        <p:spPr>
          <a:xfrm>
            <a:off x="2813400" y="3545600"/>
            <a:ext cx="1622700" cy="28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Example</a:t>
            </a:r>
            <a:endParaRPr/>
          </a:p>
        </p:txBody>
      </p:sp>
      <p:sp>
        <p:nvSpPr>
          <p:cNvPr id="353" name="Google Shape;353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things needed to use external provider networks.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Provider Reference Location</a:t>
            </a:r>
            <a:r>
              <a:rPr lang="en" u="sng">
                <a:solidFill>
                  <a:schemeClr val="hlink"/>
                </a:solidFill>
                <a:hlinkClick r:id="rId4"/>
              </a:rPr>
              <a:t> Defined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External Provider Group/Network File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Reference ID in Negotiated Rate Object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Valid In-network Files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7"/>
          <p:cNvSpPr/>
          <p:nvPr/>
        </p:nvSpPr>
        <p:spPr>
          <a:xfrm>
            <a:off x="6217075" y="2096975"/>
            <a:ext cx="161400" cy="21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47"/>
          <p:cNvSpPr/>
          <p:nvPr/>
        </p:nvSpPr>
        <p:spPr>
          <a:xfrm>
            <a:off x="5119650" y="2615200"/>
            <a:ext cx="161400" cy="21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47"/>
          <p:cNvSpPr txBox="1"/>
          <p:nvPr>
            <p:ph idx="1" type="body"/>
          </p:nvPr>
        </p:nvSpPr>
        <p:spPr>
          <a:xfrm>
            <a:off x="306825" y="728875"/>
            <a:ext cx="5087700" cy="372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"reporting_entity_name":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"reporting_entity_type":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"reporting_structure":[{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 "reporting_plans": 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"plan_name": "medicare",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"plan_id": "11111111111",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},{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"plan_name": "medicaid",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"plan_id": "0000000000",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}],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"in_network_file": 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"description": "In-network file",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"file": "https://www.cms.com/files/in-network-file-123134.json"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}]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366" name="Google Shape;366;p47"/>
          <p:cNvSpPr txBox="1"/>
          <p:nvPr/>
        </p:nvSpPr>
        <p:spPr>
          <a:xfrm>
            <a:off x="306825" y="180775"/>
            <a:ext cx="2965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TABLE OF CONTENTS FILE</a:t>
            </a:r>
            <a:endParaRPr/>
          </a:p>
        </p:txBody>
      </p:sp>
      <p:sp>
        <p:nvSpPr>
          <p:cNvPr id="367" name="Google Shape;367;p47"/>
          <p:cNvSpPr txBox="1"/>
          <p:nvPr/>
        </p:nvSpPr>
        <p:spPr>
          <a:xfrm>
            <a:off x="5837100" y="203875"/>
            <a:ext cx="198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2020-08-07_cms_index.json</a:t>
            </a:r>
            <a:endParaRPr/>
          </a:p>
        </p:txBody>
      </p:sp>
      <p:sp>
        <p:nvSpPr>
          <p:cNvPr id="368" name="Google Shape;368;p47"/>
          <p:cNvSpPr txBox="1"/>
          <p:nvPr>
            <p:ph idx="1" type="body"/>
          </p:nvPr>
        </p:nvSpPr>
        <p:spPr>
          <a:xfrm>
            <a:off x="5056875" y="821425"/>
            <a:ext cx="4044000" cy="91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"in_network_file": 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"description": "In-network file",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</a:t>
            </a:r>
            <a:r>
              <a:rPr lang="en" sz="1100">
                <a:solidFill>
                  <a:schemeClr val="dk1"/>
                </a:solidFill>
              </a:rPr>
              <a:t>"file": "https://www.cms.com/files/in-network-file-123134.json"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}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369" name="Google Shape;369;p47"/>
          <p:cNvSpPr/>
          <p:nvPr/>
        </p:nvSpPr>
        <p:spPr>
          <a:xfrm>
            <a:off x="803125" y="3474750"/>
            <a:ext cx="4513800" cy="766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47"/>
          <p:cNvSpPr/>
          <p:nvPr/>
        </p:nvSpPr>
        <p:spPr>
          <a:xfrm>
            <a:off x="4572000" y="897925"/>
            <a:ext cx="4513800" cy="766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1" name="Google Shape;371;p47"/>
          <p:cNvCxnSpPr>
            <a:stCxn id="369" idx="0"/>
            <a:endCxn id="370" idx="1"/>
          </p:cNvCxnSpPr>
          <p:nvPr/>
        </p:nvCxnSpPr>
        <p:spPr>
          <a:xfrm flipH="1" rot="10800000">
            <a:off x="3060025" y="1281150"/>
            <a:ext cx="1512000" cy="219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2" name="Google Shape;372;p47"/>
          <p:cNvSpPr txBox="1"/>
          <p:nvPr>
            <p:ph idx="1" type="body"/>
          </p:nvPr>
        </p:nvSpPr>
        <p:spPr>
          <a:xfrm>
            <a:off x="5049363" y="2009925"/>
            <a:ext cx="4044000" cy="91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"in_network_file": 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"description": "In-network file",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"file": "https://www.cms.com/files/in-network-file-123134.json"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}]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373" name="Google Shape;373;p47"/>
          <p:cNvSpPr/>
          <p:nvPr/>
        </p:nvSpPr>
        <p:spPr>
          <a:xfrm>
            <a:off x="4572013" y="2060200"/>
            <a:ext cx="4513800" cy="766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4" name="Google Shape;374;p47"/>
          <p:cNvCxnSpPr>
            <a:stCxn id="370" idx="2"/>
            <a:endCxn id="373" idx="0"/>
          </p:cNvCxnSpPr>
          <p:nvPr/>
        </p:nvCxnSpPr>
        <p:spPr>
          <a:xfrm>
            <a:off x="6828900" y="1664125"/>
            <a:ext cx="0" cy="39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5" name="Google Shape;375;p47"/>
          <p:cNvSpPr txBox="1"/>
          <p:nvPr>
            <p:ph idx="1" type="body"/>
          </p:nvPr>
        </p:nvSpPr>
        <p:spPr>
          <a:xfrm>
            <a:off x="4756925" y="3112375"/>
            <a:ext cx="4329000" cy="134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"in_network_file": 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"description": "In-network file",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"file": "https://www.cms.com/files/in-network-file-123134.json"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},</a:t>
            </a:r>
            <a:r>
              <a:rPr lang="en" sz="1100">
                <a:solidFill>
                  <a:schemeClr val="dk1"/>
                </a:solidFill>
              </a:rPr>
              <a:t>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"description": "behavioral health in-network shared file",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"file": "https://www.some_site.com/files/behavioral-health-0000.json"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}]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376" name="Google Shape;376;p47"/>
          <p:cNvSpPr/>
          <p:nvPr/>
        </p:nvSpPr>
        <p:spPr>
          <a:xfrm>
            <a:off x="4572000" y="3145975"/>
            <a:ext cx="4513800" cy="1344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7" name="Google Shape;377;p47"/>
          <p:cNvCxnSpPr>
            <a:stCxn id="373" idx="2"/>
            <a:endCxn id="376" idx="0"/>
          </p:cNvCxnSpPr>
          <p:nvPr/>
        </p:nvCxnSpPr>
        <p:spPr>
          <a:xfrm>
            <a:off x="6828913" y="2826400"/>
            <a:ext cx="0" cy="31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External In-Network Files</a:t>
            </a:r>
            <a:endParaRPr/>
          </a:p>
        </p:txBody>
      </p:sp>
      <p:sp>
        <p:nvSpPr>
          <p:cNvPr id="383" name="Google Shape;383;p48"/>
          <p:cNvSpPr txBox="1"/>
          <p:nvPr/>
        </p:nvSpPr>
        <p:spPr>
          <a:xfrm>
            <a:off x="311700" y="1258350"/>
            <a:ext cx="7139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Must be valid (comply with the in-network schema) in-network files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4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Billing Code Modifiers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50"/>
          <p:cNvSpPr txBox="1"/>
          <p:nvPr/>
        </p:nvSpPr>
        <p:spPr>
          <a:xfrm>
            <a:off x="319625" y="1411650"/>
            <a:ext cx="7336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Pull Request Details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Allowed Amounts File: Allowed Amounts Object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In-Network File: Negotiated Price Object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https://github.com/CMSgov/price-transparency-guide/blob/develop/examples/in-network-rates/in-network-rates-fee-for-service-single-plan-sample.json#L35-L68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50"/>
          <p:cNvSpPr txBox="1"/>
          <p:nvPr/>
        </p:nvSpPr>
        <p:spPr>
          <a:xfrm>
            <a:off x="319625" y="905825"/>
            <a:ext cx="733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example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/>
          <p:nvPr/>
        </p:nvSpPr>
        <p:spPr>
          <a:xfrm>
            <a:off x="4178500" y="3222975"/>
            <a:ext cx="4647900" cy="6261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/>
          <p:nvPr/>
        </p:nvSpPr>
        <p:spPr>
          <a:xfrm>
            <a:off x="4178500" y="1449500"/>
            <a:ext cx="2713500" cy="17202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6"/>
          <p:cNvSpPr/>
          <p:nvPr/>
        </p:nvSpPr>
        <p:spPr>
          <a:xfrm>
            <a:off x="259425" y="1195850"/>
            <a:ext cx="2515500" cy="2334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6"/>
          <p:cNvSpPr/>
          <p:nvPr/>
        </p:nvSpPr>
        <p:spPr>
          <a:xfrm>
            <a:off x="3795700" y="947475"/>
            <a:ext cx="2177100" cy="3387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3744825" y="695275"/>
            <a:ext cx="508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"reporting_entity_name":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"reporting_entity_type":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"reporting_structure":[{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   "reporting_plans": 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"plan_name": "medicaid",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"plan_id": "11111111111",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  },{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"plan_name": "medicare",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"plan_id": "0000000000",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  }],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  "in_network_file": 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"description": "In-network file",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"file": "https://www.cms.gov/cciio/medicare-in-network-file.json"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  }</a:t>
            </a:r>
            <a:endParaRPr/>
          </a:p>
        </p:txBody>
      </p:sp>
      <p:sp>
        <p:nvSpPr>
          <p:cNvPr id="92" name="Google Shape;92;p16"/>
          <p:cNvSpPr/>
          <p:nvPr/>
        </p:nvSpPr>
        <p:spPr>
          <a:xfrm>
            <a:off x="259425" y="772475"/>
            <a:ext cx="2177100" cy="3387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439150" y="508800"/>
            <a:ext cx="3057000" cy="41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{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"reporting_entity_name": "cms",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"reporting_entity_type": "cms",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"reporting_plans": [{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"plan_name": “medicare",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"plan_id_type": "his",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"plan_id": "0000000000",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"plan_market_type": "individual"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},{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"plan_name": “medicaid",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"plan_id_type": "hios",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"plan_id": "11111111111",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"plan_market_type": "individual"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}],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"last_updated_on": "2020-08-27",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"version": "1.0.0",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"in_network": [{negotiation information}]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}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850"/>
          </a:p>
        </p:txBody>
      </p:sp>
      <p:sp>
        <p:nvSpPr>
          <p:cNvPr id="94" name="Google Shape;94;p16"/>
          <p:cNvSpPr txBox="1"/>
          <p:nvPr/>
        </p:nvSpPr>
        <p:spPr>
          <a:xfrm>
            <a:off x="4083200" y="225600"/>
            <a:ext cx="363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TABLE OF CONTENTS FILE</a:t>
            </a:r>
            <a:endParaRPr/>
          </a:p>
        </p:txBody>
      </p:sp>
      <p:cxnSp>
        <p:nvCxnSpPr>
          <p:cNvPr id="95" name="Google Shape;95;p16"/>
          <p:cNvCxnSpPr/>
          <p:nvPr/>
        </p:nvCxnSpPr>
        <p:spPr>
          <a:xfrm>
            <a:off x="3034225" y="2007775"/>
            <a:ext cx="597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6"/>
          <p:cNvCxnSpPr/>
          <p:nvPr/>
        </p:nvCxnSpPr>
        <p:spPr>
          <a:xfrm flipH="1">
            <a:off x="2910050" y="3744825"/>
            <a:ext cx="1161900" cy="11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259425" y="1761750"/>
            <a:ext cx="3057000" cy="94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{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"last_updated_on": "2020-08-27",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"version": "1.0.0",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"in_network": [{negotiation information}]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}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850"/>
          </a:p>
        </p:txBody>
      </p:sp>
      <p:cxnSp>
        <p:nvCxnSpPr>
          <p:cNvPr id="98" name="Google Shape;98;p16"/>
          <p:cNvCxnSpPr/>
          <p:nvPr/>
        </p:nvCxnSpPr>
        <p:spPr>
          <a:xfrm rot="10800000">
            <a:off x="3113325" y="2842425"/>
            <a:ext cx="913500" cy="73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9" name="Google Shape;99;p16"/>
          <p:cNvSpPr txBox="1"/>
          <p:nvPr/>
        </p:nvSpPr>
        <p:spPr>
          <a:xfrm>
            <a:off x="214425" y="1469975"/>
            <a:ext cx="3812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https://www.cms.gov/cciio/medicare-in-network-file.json</a:t>
            </a:r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259425" y="89675"/>
            <a:ext cx="300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In-Network/Allowed Amounts MRF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/>
          <p:nvPr/>
        </p:nvSpPr>
        <p:spPr>
          <a:xfrm>
            <a:off x="4178500" y="3222975"/>
            <a:ext cx="4647900" cy="6261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7"/>
          <p:cNvSpPr/>
          <p:nvPr/>
        </p:nvSpPr>
        <p:spPr>
          <a:xfrm>
            <a:off x="4178500" y="1449500"/>
            <a:ext cx="2713500" cy="17202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7"/>
          <p:cNvSpPr/>
          <p:nvPr/>
        </p:nvSpPr>
        <p:spPr>
          <a:xfrm>
            <a:off x="3795700" y="947475"/>
            <a:ext cx="2177100" cy="3387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3744825" y="695275"/>
            <a:ext cx="508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"reporting_entity_name":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"reporting_entity_type":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"reporting_structure":[{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 "reporting_plans": 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"plan_name": "medicaid",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"plan_id": "11111111111",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},{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"plan_name": "medicare",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"plan_id": "0000000000",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}],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"in_network_file": 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"description": "National network file",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"file": "https://www.cms.gov/cciio/medicare-in-network-file.json"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</a:t>
            </a:r>
            <a:endParaRPr/>
          </a:p>
        </p:txBody>
      </p:sp>
      <p:sp>
        <p:nvSpPr>
          <p:cNvPr id="109" name="Google Shape;109;p17"/>
          <p:cNvSpPr txBox="1"/>
          <p:nvPr/>
        </p:nvSpPr>
        <p:spPr>
          <a:xfrm>
            <a:off x="4083200" y="225600"/>
            <a:ext cx="363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TABLE OF CONTENTS FILE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259425" y="1761750"/>
            <a:ext cx="3057000" cy="94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{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"last_updated_on": "2020-08-27",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"version": "1.0.0",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"in_network": [{negotiation information}]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}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850"/>
          </a:p>
        </p:txBody>
      </p:sp>
      <p:cxnSp>
        <p:nvCxnSpPr>
          <p:cNvPr id="111" name="Google Shape;111;p17"/>
          <p:cNvCxnSpPr/>
          <p:nvPr/>
        </p:nvCxnSpPr>
        <p:spPr>
          <a:xfrm rot="10800000">
            <a:off x="3113325" y="2842425"/>
            <a:ext cx="913500" cy="73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2" name="Google Shape;112;p17"/>
          <p:cNvSpPr txBox="1"/>
          <p:nvPr/>
        </p:nvSpPr>
        <p:spPr>
          <a:xfrm>
            <a:off x="214425" y="1469975"/>
            <a:ext cx="3812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https://www.cms.gov/cciio/medicare-in-network-file.json</a:t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5098375" y="3417725"/>
            <a:ext cx="3632100" cy="2934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/>
          <p:nvPr/>
        </p:nvSpPr>
        <p:spPr>
          <a:xfrm>
            <a:off x="163600" y="1500275"/>
            <a:ext cx="3632100" cy="2934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"/>
          <p:cNvSpPr txBox="1"/>
          <p:nvPr/>
        </p:nvSpPr>
        <p:spPr>
          <a:xfrm>
            <a:off x="631675" y="695275"/>
            <a:ext cx="160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In-Network File</a:t>
            </a:r>
            <a:endParaRPr/>
          </a:p>
        </p:txBody>
      </p:sp>
      <p:sp>
        <p:nvSpPr>
          <p:cNvPr id="116" name="Google Shape;116;p17"/>
          <p:cNvSpPr txBox="1"/>
          <p:nvPr/>
        </p:nvSpPr>
        <p:spPr>
          <a:xfrm>
            <a:off x="-25100" y="4218875"/>
            <a:ext cx="4009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In-network/allowed amounts files can be named anything now</a:t>
            </a:r>
            <a:endParaRPr/>
          </a:p>
        </p:txBody>
      </p:sp>
      <p:cxnSp>
        <p:nvCxnSpPr>
          <p:cNvPr id="117" name="Google Shape;117;p17"/>
          <p:cNvCxnSpPr/>
          <p:nvPr/>
        </p:nvCxnSpPr>
        <p:spPr>
          <a:xfrm>
            <a:off x="4224625" y="4426325"/>
            <a:ext cx="795600" cy="1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8" name="Google Shape;118;p17"/>
          <p:cNvSpPr txBox="1"/>
          <p:nvPr/>
        </p:nvSpPr>
        <p:spPr>
          <a:xfrm>
            <a:off x="5132200" y="4111175"/>
            <a:ext cx="3694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Table of Contents needs the naming standard, not the individual files.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306825" y="728875"/>
            <a:ext cx="508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"reporting_entity_name":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"reporting_entity_type":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"reporting_structure":[{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 "reporting_plans": 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"plan_name": "medicare",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"plan_id": "11111111111",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},{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"plan_name": "medicaid",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"plan_id": "0000000000",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}],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"in_network_file": 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"description": "In-network file",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"file": "https://www.cms.com/files/in-network-file-123134.json"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}]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306825" y="180775"/>
            <a:ext cx="2965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TABLE OF CONTENTS FILE</a:t>
            </a:r>
            <a:endParaRPr/>
          </a:p>
        </p:txBody>
      </p:sp>
      <p:sp>
        <p:nvSpPr>
          <p:cNvPr id="125" name="Google Shape;125;p18"/>
          <p:cNvSpPr txBox="1"/>
          <p:nvPr/>
        </p:nvSpPr>
        <p:spPr>
          <a:xfrm>
            <a:off x="4650225" y="203875"/>
            <a:ext cx="3205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&lt;date&gt;_&lt;payer-name&gt;_index.&lt;file extension&gt;</a:t>
            </a:r>
            <a:endParaRPr/>
          </a:p>
        </p:txBody>
      </p:sp>
      <p:cxnSp>
        <p:nvCxnSpPr>
          <p:cNvPr id="126" name="Google Shape;126;p18"/>
          <p:cNvCxnSpPr>
            <a:stCxn id="124" idx="3"/>
            <a:endCxn id="125" idx="1"/>
          </p:cNvCxnSpPr>
          <p:nvPr/>
        </p:nvCxnSpPr>
        <p:spPr>
          <a:xfrm>
            <a:off x="3272025" y="380875"/>
            <a:ext cx="1378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7" name="Google Shape;127;p18"/>
          <p:cNvSpPr txBox="1"/>
          <p:nvPr/>
        </p:nvSpPr>
        <p:spPr>
          <a:xfrm>
            <a:off x="5261025" y="1042075"/>
            <a:ext cx="198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2020-08-07_cms_index.json</a:t>
            </a:r>
            <a:endParaRPr/>
          </a:p>
        </p:txBody>
      </p:sp>
      <p:cxnSp>
        <p:nvCxnSpPr>
          <p:cNvPr id="128" name="Google Shape;128;p18"/>
          <p:cNvCxnSpPr/>
          <p:nvPr/>
        </p:nvCxnSpPr>
        <p:spPr>
          <a:xfrm>
            <a:off x="6028775" y="557875"/>
            <a:ext cx="22500" cy="50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9" name="Google Shape;129;p18"/>
          <p:cNvCxnSpPr>
            <a:stCxn id="127" idx="1"/>
          </p:cNvCxnSpPr>
          <p:nvPr/>
        </p:nvCxnSpPr>
        <p:spPr>
          <a:xfrm flipH="1">
            <a:off x="3983925" y="1219075"/>
            <a:ext cx="1277100" cy="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Size Reduction Recommendations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Various Opportunities</a:t>
            </a:r>
            <a:endParaRPr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Examples/Scenarios To Cover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Provider Grouping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Service Code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Multiple Plans Per File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Referenced Provider Groups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File Compression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0"/>
          <p:cNvSpPr txBox="1"/>
          <p:nvPr/>
        </p:nvSpPr>
        <p:spPr>
          <a:xfrm>
            <a:off x="1623900" y="3902925"/>
            <a:ext cx="5896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Depending on your situation, your mileage may vary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3294600" y="2285400"/>
            <a:ext cx="2554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 Groups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