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g10d2cb2f5dc_0_6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5" name="Google Shape;145;g10d2cb2f5dc_0_6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g10d2cb2f5dc_0_6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1" name="Google Shape;151;g10d2cb2f5dc_0_6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g10d2cb2f5dc_0_6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6" name="Google Shape;156;g10d2cb2f5dc_0_6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g11dc0ecf961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2" name="Google Shape;162;g11dc0ecf961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g11dc0ecf961_0_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7" name="Google Shape;167;g11dc0ecf961_0_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g11dc0ecf961_0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2" name="Google Shape;172;g11dc0ecf961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g11dc0ecf961_0_3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7" name="Google Shape;177;g11dc0ecf961_0_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g11dc0ecf961_0_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2" name="Google Shape;182;g11dc0ecf961_0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9" name="Shape 189"/>
        <p:cNvGrpSpPr/>
        <p:nvPr/>
      </p:nvGrpSpPr>
      <p:grpSpPr>
        <a:xfrm>
          <a:off x="0" y="0"/>
          <a:ext cx="0" cy="0"/>
          <a:chOff x="0" y="0"/>
          <a:chExt cx="0" cy="0"/>
        </a:xfrm>
      </p:grpSpPr>
      <p:sp>
        <p:nvSpPr>
          <p:cNvPr id="190" name="Google Shape;190;g11dc0ecf961_0_4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1" name="Google Shape;191;g11dc0ecf961_0_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g11dc0ecf961_0_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9" name="Google Shape;199;g11dc0ecf961_0_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g10d2cb2f5dc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7" name="Google Shape;57;g10d2cb2f5dc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g11dc0ecf961_0_7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0" name="Google Shape;220;g11dc0ecf961_0_7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8" name="Shape 228"/>
        <p:cNvGrpSpPr/>
        <p:nvPr/>
      </p:nvGrpSpPr>
      <p:grpSpPr>
        <a:xfrm>
          <a:off x="0" y="0"/>
          <a:ext cx="0" cy="0"/>
          <a:chOff x="0" y="0"/>
          <a:chExt cx="0" cy="0"/>
        </a:xfrm>
      </p:grpSpPr>
      <p:sp>
        <p:nvSpPr>
          <p:cNvPr id="229" name="Google Shape;229;g11dc0ecf961_0_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0" name="Google Shape;230;g11dc0ecf961_0_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3" name="Shape 233"/>
        <p:cNvGrpSpPr/>
        <p:nvPr/>
      </p:nvGrpSpPr>
      <p:grpSpPr>
        <a:xfrm>
          <a:off x="0" y="0"/>
          <a:ext cx="0" cy="0"/>
          <a:chOff x="0" y="0"/>
          <a:chExt cx="0" cy="0"/>
        </a:xfrm>
      </p:grpSpPr>
      <p:sp>
        <p:nvSpPr>
          <p:cNvPr id="234" name="Google Shape;234;g11dc0ecf961_0_4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5" name="Google Shape;235;g11dc0ecf961_0_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1" name="Shape 241"/>
        <p:cNvGrpSpPr/>
        <p:nvPr/>
      </p:nvGrpSpPr>
      <p:grpSpPr>
        <a:xfrm>
          <a:off x="0" y="0"/>
          <a:ext cx="0" cy="0"/>
          <a:chOff x="0" y="0"/>
          <a:chExt cx="0" cy="0"/>
        </a:xfrm>
      </p:grpSpPr>
      <p:sp>
        <p:nvSpPr>
          <p:cNvPr id="242" name="Google Shape;242;g11dc0ecf961_0_10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3" name="Google Shape;243;g11dc0ecf961_0_10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5" name="Shape 255"/>
        <p:cNvGrpSpPr/>
        <p:nvPr/>
      </p:nvGrpSpPr>
      <p:grpSpPr>
        <a:xfrm>
          <a:off x="0" y="0"/>
          <a:ext cx="0" cy="0"/>
          <a:chOff x="0" y="0"/>
          <a:chExt cx="0" cy="0"/>
        </a:xfrm>
      </p:grpSpPr>
      <p:sp>
        <p:nvSpPr>
          <p:cNvPr id="256" name="Google Shape;256;g11dc0ecf961_0_1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7" name="Google Shape;257;g11dc0ecf961_0_1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8" name="Shape 268"/>
        <p:cNvGrpSpPr/>
        <p:nvPr/>
      </p:nvGrpSpPr>
      <p:grpSpPr>
        <a:xfrm>
          <a:off x="0" y="0"/>
          <a:ext cx="0" cy="0"/>
          <a:chOff x="0" y="0"/>
          <a:chExt cx="0" cy="0"/>
        </a:xfrm>
      </p:grpSpPr>
      <p:sp>
        <p:nvSpPr>
          <p:cNvPr id="269" name="Google Shape;269;g11dc0ecf961_0_13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0" name="Google Shape;270;g11dc0ecf961_0_1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3" name="Shape 273"/>
        <p:cNvGrpSpPr/>
        <p:nvPr/>
      </p:nvGrpSpPr>
      <p:grpSpPr>
        <a:xfrm>
          <a:off x="0" y="0"/>
          <a:ext cx="0" cy="0"/>
          <a:chOff x="0" y="0"/>
          <a:chExt cx="0" cy="0"/>
        </a:xfrm>
      </p:grpSpPr>
      <p:sp>
        <p:nvSpPr>
          <p:cNvPr id="274" name="Google Shape;274;g11dc0ecf961_0_14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5" name="Google Shape;275;g11dc0ecf961_0_1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2" name="Shape 282"/>
        <p:cNvGrpSpPr/>
        <p:nvPr/>
      </p:nvGrpSpPr>
      <p:grpSpPr>
        <a:xfrm>
          <a:off x="0" y="0"/>
          <a:ext cx="0" cy="0"/>
          <a:chOff x="0" y="0"/>
          <a:chExt cx="0" cy="0"/>
        </a:xfrm>
      </p:grpSpPr>
      <p:sp>
        <p:nvSpPr>
          <p:cNvPr id="283" name="Google Shape;283;g11dc0ecf961_0_15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4" name="Google Shape;284;g11dc0ecf961_0_1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2" name="Shape 292"/>
        <p:cNvGrpSpPr/>
        <p:nvPr/>
      </p:nvGrpSpPr>
      <p:grpSpPr>
        <a:xfrm>
          <a:off x="0" y="0"/>
          <a:ext cx="0" cy="0"/>
          <a:chOff x="0" y="0"/>
          <a:chExt cx="0" cy="0"/>
        </a:xfrm>
      </p:grpSpPr>
      <p:sp>
        <p:nvSpPr>
          <p:cNvPr id="293" name="Google Shape;293;g11dc0ecf961_0_16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4" name="Google Shape;294;g11dc0ecf961_0_16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10d2cb2f5dc_0_8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10d2cb2f5dc_0_8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g10d2cb2f5dc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8" name="Google Shape;68;g10d2cb2f5dc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g10d2cb2f5dc_0_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6" name="Google Shape;86;g10d2cb2f5dc_0_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g10d2cb2f5dc_0_5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2" name="Google Shape;102;g10d2cb2f5dc_0_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g10d2cb2f5dc_0_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5" name="Google Shape;115;g10d2cb2f5dc_0_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g10d2cb2f5dc_0_8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1" name="Google Shape;121;g10d2cb2f5dc_0_8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10d2cb2f5dc_0_40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g10d2cb2f5dc_0_40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hyperlink" Target="https://github.com/CMSgov/price-transparency-guide/pull/334/files" TargetMode="External"/><Relationship Id="rId4" Type="http://schemas.openxmlformats.org/officeDocument/2006/relationships/hyperlink" Target="https://github.com/CMSgov/price-transparency-guide/tree/develop/schemas/allowed-amounts#allowed-amounts-object" TargetMode="External"/><Relationship Id="rId5" Type="http://schemas.openxmlformats.org/officeDocument/2006/relationships/hyperlink" Target="https://github.com/CMSgov/price-transparency-guide/tree/develop/schemas/in-network-rates#negotiated-price-object" TargetMode="External"/><Relationship Id="rId6" Type="http://schemas.openxmlformats.org/officeDocument/2006/relationships/hyperlink" Target="https://github.com/CMSgov/price-transparency-guide/blob/develop/examples/in-network-rates/in-network-rates-fee-for-service-single-plan-sample.json#L35-L68"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hyperlink" Target="https://github.com/CMSgov/price-transparency-guide/tree/master/schemas/in-network-rates#additional-notes-1"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 Id="rId3" Type="http://schemas.openxmlformats.org/officeDocument/2006/relationships/hyperlink" Target="https://github.com/CMSgov/price-transparency-guide/tree/master/schemas/in-network-rates#additional-notes-1"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 Id="rId3" Type="http://schemas.openxmlformats.org/officeDocument/2006/relationships/hyperlink" Target="https://github.com/CMSgov/price-transparency-guide/pull/393"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 Id="rId3" Type="http://schemas.openxmlformats.org/officeDocument/2006/relationships/hyperlink" Target="https://github.com/CMSgov/price-transparency-guide/pull/400" TargetMode="External"/><Relationship Id="rId4" Type="http://schemas.openxmlformats.org/officeDocument/2006/relationships/hyperlink" Target="https://github.com/CMSgov/price-transparency-guide/pull/400"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 Id="rId3" Type="http://schemas.openxmlformats.org/officeDocument/2006/relationships/hyperlink" Target="https://github.com/CMSgov/price-transparency-guide/pull/394" TargetMode="External"/><Relationship Id="rId4" Type="http://schemas.openxmlformats.org/officeDocument/2006/relationships/hyperlink" Target="https://github.com/CMSgov/price-transparency-guide/tree/master/schemas/in-network-rates#additional-notes-concerning-billing_code" TargetMode="External"/><Relationship Id="rId5" Type="http://schemas.openxmlformats.org/officeDocument/2006/relationships/hyperlink" Target="https://github.com/CMSgov/price-transparency-guide/tree/master/schemas/in-network-rates#in-network-object" TargetMode="External"/><Relationship Id="rId6" Type="http://schemas.openxmlformats.org/officeDocument/2006/relationships/hyperlink" Target="https://github.com/CMSgov/price-transparency-guide/tree/master/schemas/in-network-rates#in-network-object"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 Id="rId3" Type="http://schemas.openxmlformats.org/officeDocument/2006/relationships/hyperlink" Target="https://github.com/CMSgov/price-transparency-guide/pull/395" TargetMode="External"/><Relationship Id="rId4" Type="http://schemas.openxmlformats.org/officeDocument/2006/relationships/hyperlink" Target="https://github.com/CMSgov/price-transparency-guide/pull/395" TargetMode="External"/><Relationship Id="rId5" Type="http://schemas.openxmlformats.org/officeDocument/2006/relationships/hyperlink" Target="https://github.com/CMSgov/price-transparency-guide/tree/master/schemas/in-network-rates#negotiated-price-object" TargetMode="Externa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hyperlink" Target="https://www.cms.gov/providers.json"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hyperlink" Target="https://www.cms.gov/providers.json"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hyperlink" Target="https://github.com/CMSgov/price-transparency-guide/blob/external-references/examples/in-network-rates/in-network-rates-fee-for-service-single-plan-sample.json#L26-L27" TargetMode="External"/><Relationship Id="rId4" Type="http://schemas.openxmlformats.org/officeDocument/2006/relationships/hyperlink" Target="https://github.com/CMSgov/price-transparency-guide/blob/external-references/examples/in-network-rates/in-network-rates-fee-for-service-single-plan-sample.json#L26-L27" TargetMode="External"/><Relationship Id="rId5" Type="http://schemas.openxmlformats.org/officeDocument/2006/relationships/hyperlink" Target="https://github.com/CMSgov/price-transparency-guide/blob/external-references/examples/provider-reference/provider-reference.json" TargetMode="External"/><Relationship Id="rId6" Type="http://schemas.openxmlformats.org/officeDocument/2006/relationships/hyperlink" Target="https://github.com/CMSgov/price-transparency-guide/blob/external-references/examples/in-network-rates/in-network-rates-fee-for-service-single-plan-sample.json#L87"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0" y="744575"/>
            <a:ext cx="8520600" cy="3013200"/>
          </a:xfrm>
          <a:prstGeom prst="rect">
            <a:avLst/>
          </a:prstGeom>
        </p:spPr>
        <p:txBody>
          <a:bodyPr anchorCtr="0" anchor="b" bIns="91425" lIns="91425" spcFirstLastPara="1" rIns="91425" wrap="square" tIns="91425">
            <a:normAutofit fontScale="90000"/>
          </a:bodyPr>
          <a:lstStyle/>
          <a:p>
            <a:pPr indent="0" lvl="0" marL="0" rtl="0" algn="ctr">
              <a:spcBef>
                <a:spcPts val="0"/>
              </a:spcBef>
              <a:spcAft>
                <a:spcPts val="0"/>
              </a:spcAft>
              <a:buNone/>
            </a:pPr>
            <a:r>
              <a:t/>
            </a:r>
            <a:endParaRPr sz="2100"/>
          </a:p>
          <a:p>
            <a:pPr indent="0" lvl="0" marL="0" rtl="0" algn="ctr">
              <a:spcBef>
                <a:spcPts val="0"/>
              </a:spcBef>
              <a:spcAft>
                <a:spcPts val="0"/>
              </a:spcAft>
              <a:buNone/>
            </a:pPr>
            <a:r>
              <a:rPr lang="en" sz="2100"/>
              <a:t>(Recap of webinar #4)</a:t>
            </a:r>
            <a:endParaRPr sz="2100"/>
          </a:p>
          <a:p>
            <a:pPr indent="0" lvl="0" marL="0" rtl="0" algn="ctr">
              <a:spcBef>
                <a:spcPts val="0"/>
              </a:spcBef>
              <a:spcAft>
                <a:spcPts val="0"/>
              </a:spcAft>
              <a:buNone/>
            </a:pPr>
            <a:r>
              <a:rPr lang="en"/>
              <a:t>External References</a:t>
            </a:r>
            <a:endParaRPr/>
          </a:p>
          <a:p>
            <a:pPr indent="0" lvl="0" marL="0" rtl="0" algn="ctr">
              <a:spcBef>
                <a:spcPts val="0"/>
              </a:spcBef>
              <a:spcAft>
                <a:spcPts val="0"/>
              </a:spcAft>
              <a:buNone/>
            </a:pPr>
            <a:r>
              <a:rPr lang="en"/>
              <a:t>And</a:t>
            </a:r>
            <a:endParaRPr/>
          </a:p>
          <a:p>
            <a:pPr indent="0" lvl="0" marL="0" rtl="0" algn="ctr">
              <a:spcBef>
                <a:spcPts val="0"/>
              </a:spcBef>
              <a:spcAft>
                <a:spcPts val="0"/>
              </a:spcAft>
              <a:buNone/>
            </a:pPr>
            <a:r>
              <a:rPr lang="en"/>
              <a:t>Modifiers</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2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External In-Network Files</a:t>
            </a:r>
            <a:endParaRPr/>
          </a:p>
        </p:txBody>
      </p:sp>
      <p:sp>
        <p:nvSpPr>
          <p:cNvPr id="148" name="Google Shape;148;p22"/>
          <p:cNvSpPr txBox="1"/>
          <p:nvPr/>
        </p:nvSpPr>
        <p:spPr>
          <a:xfrm>
            <a:off x="311700" y="1258350"/>
            <a:ext cx="7139100" cy="400200"/>
          </a:xfrm>
          <a:prstGeom prst="rect">
            <a:avLst/>
          </a:prstGeom>
          <a:noFill/>
          <a:ln>
            <a:noFill/>
          </a:ln>
        </p:spPr>
        <p:txBody>
          <a:bodyPr anchorCtr="0" anchor="t" bIns="91425" lIns="91425" spcFirstLastPara="1" rIns="91425" wrap="square" tIns="91425">
            <a:spAutoFit/>
          </a:bodyPr>
          <a:lstStyle/>
          <a:p>
            <a:pPr indent="-317500" lvl="0" marL="457200" rtl="0" algn="l">
              <a:spcBef>
                <a:spcPts val="0"/>
              </a:spcBef>
              <a:spcAft>
                <a:spcPts val="0"/>
              </a:spcAft>
              <a:buSzPts val="1400"/>
              <a:buChar char="●"/>
            </a:pPr>
            <a:r>
              <a:rPr lang="en"/>
              <a:t>Must be valid (comply with the in-network schema) in-network files</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23"/>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Billing Code Modifiers</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24"/>
          <p:cNvSpPr txBox="1"/>
          <p:nvPr/>
        </p:nvSpPr>
        <p:spPr>
          <a:xfrm>
            <a:off x="319625" y="1411650"/>
            <a:ext cx="7336500" cy="1477500"/>
          </a:xfrm>
          <a:prstGeom prst="rect">
            <a:avLst/>
          </a:prstGeom>
          <a:noFill/>
          <a:ln>
            <a:noFill/>
          </a:ln>
        </p:spPr>
        <p:txBody>
          <a:bodyPr anchorCtr="0" anchor="t" bIns="91425" lIns="91425" spcFirstLastPara="1" rIns="91425" wrap="square" tIns="91425">
            <a:spAutoFit/>
          </a:bodyPr>
          <a:lstStyle/>
          <a:p>
            <a:pPr indent="-317500" lvl="0" marL="457200" rtl="0" algn="l">
              <a:spcBef>
                <a:spcPts val="0"/>
              </a:spcBef>
              <a:spcAft>
                <a:spcPts val="0"/>
              </a:spcAft>
              <a:buSzPts val="1400"/>
              <a:buChar char="●"/>
            </a:pPr>
            <a:r>
              <a:rPr lang="en" u="sng">
                <a:solidFill>
                  <a:schemeClr val="hlink"/>
                </a:solidFill>
                <a:hlinkClick r:id="rId3"/>
              </a:rPr>
              <a:t>Pull Request Details</a:t>
            </a:r>
            <a:endParaRPr/>
          </a:p>
          <a:p>
            <a:pPr indent="-317500" lvl="0" marL="457200" rtl="0" algn="l">
              <a:spcBef>
                <a:spcPts val="0"/>
              </a:spcBef>
              <a:spcAft>
                <a:spcPts val="0"/>
              </a:spcAft>
              <a:buSzPts val="1400"/>
              <a:buChar char="●"/>
            </a:pPr>
            <a:r>
              <a:rPr lang="en" u="sng">
                <a:solidFill>
                  <a:schemeClr val="hlink"/>
                </a:solidFill>
                <a:hlinkClick r:id="rId4"/>
              </a:rPr>
              <a:t>Allowed Amounts File: Allowed Amounts Object</a:t>
            </a:r>
            <a:endParaRPr/>
          </a:p>
          <a:p>
            <a:pPr indent="-317500" lvl="0" marL="457200" rtl="0" algn="l">
              <a:spcBef>
                <a:spcPts val="0"/>
              </a:spcBef>
              <a:spcAft>
                <a:spcPts val="0"/>
              </a:spcAft>
              <a:buSzPts val="1400"/>
              <a:buChar char="●"/>
            </a:pPr>
            <a:r>
              <a:rPr lang="en" u="sng">
                <a:solidFill>
                  <a:schemeClr val="hlink"/>
                </a:solidFill>
                <a:hlinkClick r:id="rId5"/>
              </a:rPr>
              <a:t>In-Network File: Negotiated Price Object</a:t>
            </a:r>
            <a:endParaRPr/>
          </a:p>
          <a:p>
            <a:pPr indent="-317500" lvl="0" marL="457200" rtl="0" algn="l">
              <a:spcBef>
                <a:spcPts val="0"/>
              </a:spcBef>
              <a:spcAft>
                <a:spcPts val="0"/>
              </a:spcAft>
              <a:buSzPts val="1400"/>
              <a:buChar char="●"/>
            </a:pPr>
            <a:r>
              <a:rPr lang="en" u="sng">
                <a:solidFill>
                  <a:schemeClr val="accent5"/>
                </a:solidFill>
                <a:hlinkClick r:id="rId6">
                  <a:extLst>
                    <a:ext uri="{A12FA001-AC4F-418D-AE19-62706E023703}">
                      <ahyp:hlinkClr val="tx"/>
                    </a:ext>
                  </a:extLst>
                </a:hlinkClick>
              </a:rPr>
              <a:t>https://github.com/CMSgov/price-transparency-guide/blob/develop/examples/in-network-rates/in-network-rates-fee-for-service-single-plan-sample.json#L35-L68</a:t>
            </a:r>
            <a:endParaRPr/>
          </a:p>
          <a:p>
            <a:pPr indent="0" lvl="0" marL="0" rtl="0" algn="l">
              <a:spcBef>
                <a:spcPts val="0"/>
              </a:spcBef>
              <a:spcAft>
                <a:spcPts val="0"/>
              </a:spcAft>
              <a:buNone/>
            </a:pPr>
            <a:r>
              <a:t/>
            </a:r>
            <a:endParaRPr/>
          </a:p>
        </p:txBody>
      </p:sp>
      <p:sp>
        <p:nvSpPr>
          <p:cNvPr id="159" name="Google Shape;159;p24"/>
          <p:cNvSpPr txBox="1"/>
          <p:nvPr/>
        </p:nvSpPr>
        <p:spPr>
          <a:xfrm>
            <a:off x="319625" y="905825"/>
            <a:ext cx="73365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t>Implementation example</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25"/>
          <p:cNvSpPr txBox="1"/>
          <p:nvPr>
            <p:ph type="ctrTitle"/>
          </p:nvPr>
        </p:nvSpPr>
        <p:spPr>
          <a:xfrm>
            <a:off x="311700" y="744575"/>
            <a:ext cx="8520600" cy="3013200"/>
          </a:xfrm>
          <a:prstGeom prst="rect">
            <a:avLst/>
          </a:prstGeom>
        </p:spPr>
        <p:txBody>
          <a:bodyPr anchorCtr="0" anchor="b" bIns="91425" lIns="91425" spcFirstLastPara="1" rIns="91425" wrap="square" tIns="91425">
            <a:normAutofit fontScale="90000"/>
          </a:bodyPr>
          <a:lstStyle/>
          <a:p>
            <a:pPr indent="0" lvl="0" marL="0" rtl="0" algn="ctr">
              <a:spcBef>
                <a:spcPts val="0"/>
              </a:spcBef>
              <a:spcAft>
                <a:spcPts val="0"/>
              </a:spcAft>
              <a:buNone/>
            </a:pPr>
            <a:r>
              <a:t/>
            </a:r>
            <a:endParaRPr sz="2100"/>
          </a:p>
          <a:p>
            <a:pPr indent="0" lvl="0" marL="0" rtl="0" algn="ctr">
              <a:spcBef>
                <a:spcPts val="0"/>
              </a:spcBef>
              <a:spcAft>
                <a:spcPts val="0"/>
              </a:spcAft>
              <a:buNone/>
            </a:pPr>
            <a:r>
              <a:rPr lang="en" sz="2100"/>
              <a:t>(Today’s Discussion)</a:t>
            </a:r>
            <a:endParaRPr sz="2100"/>
          </a:p>
          <a:p>
            <a:pPr indent="0" lvl="0" marL="0" rtl="0" algn="ctr">
              <a:spcBef>
                <a:spcPts val="0"/>
              </a:spcBef>
              <a:spcAft>
                <a:spcPts val="0"/>
              </a:spcAft>
              <a:buNone/>
            </a:pPr>
            <a:r>
              <a:rPr lang="en" sz="3755"/>
              <a:t>New Negotiation Types,</a:t>
            </a:r>
            <a:endParaRPr sz="3755"/>
          </a:p>
          <a:p>
            <a:pPr indent="0" lvl="0" marL="0" rtl="0" algn="ctr">
              <a:spcBef>
                <a:spcPts val="0"/>
              </a:spcBef>
              <a:spcAft>
                <a:spcPts val="0"/>
              </a:spcAft>
              <a:buNone/>
            </a:pPr>
            <a:r>
              <a:rPr lang="en" sz="3755"/>
              <a:t>Custom Billing Code, and</a:t>
            </a:r>
            <a:endParaRPr sz="3755"/>
          </a:p>
          <a:p>
            <a:pPr indent="0" lvl="0" marL="0" rtl="0" algn="ctr">
              <a:spcBef>
                <a:spcPts val="0"/>
              </a:spcBef>
              <a:spcAft>
                <a:spcPts val="0"/>
              </a:spcAft>
              <a:buNone/>
            </a:pPr>
            <a:r>
              <a:rPr lang="en" sz="3755"/>
              <a:t>Additional Information Text Field</a:t>
            </a:r>
            <a:r>
              <a:rPr lang="en" sz="655"/>
              <a:t> </a:t>
            </a:r>
            <a:endParaRPr sz="655"/>
          </a:p>
          <a:p>
            <a:pPr indent="0" lvl="0" marL="0" rtl="0" algn="ctr">
              <a:spcBef>
                <a:spcPts val="0"/>
              </a:spcBef>
              <a:spcAft>
                <a:spcPts val="0"/>
              </a:spcAft>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26"/>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sz="4455"/>
              <a:t>New Negotiation Types:</a:t>
            </a:r>
            <a:endParaRPr sz="4455"/>
          </a:p>
          <a:p>
            <a:pPr indent="0" lvl="0" marL="0" rtl="0" algn="ctr">
              <a:spcBef>
                <a:spcPts val="0"/>
              </a:spcBef>
              <a:spcAft>
                <a:spcPts val="0"/>
              </a:spcAft>
              <a:buNone/>
            </a:pPr>
            <a:r>
              <a:rPr lang="en" sz="2600"/>
              <a:t>Percentage</a:t>
            </a:r>
            <a:endParaRPr sz="2600"/>
          </a:p>
          <a:p>
            <a:pPr indent="0" lvl="0" marL="0" rtl="0" algn="ctr">
              <a:spcBef>
                <a:spcPts val="0"/>
              </a:spcBef>
              <a:spcAft>
                <a:spcPts val="0"/>
              </a:spcAft>
              <a:buClr>
                <a:schemeClr val="dk1"/>
              </a:buClr>
              <a:buSzPts val="1100"/>
              <a:buFont typeface="Arial"/>
              <a:buNone/>
            </a:pPr>
            <a:r>
              <a:rPr lang="en" sz="2600"/>
              <a:t>Per Diem</a:t>
            </a:r>
            <a:endParaRPr sz="260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p27"/>
          <p:cNvSpPr txBox="1"/>
          <p:nvPr>
            <p:ph type="ctrTitle"/>
          </p:nvPr>
        </p:nvSpPr>
        <p:spPr>
          <a:xfrm>
            <a:off x="311700" y="744575"/>
            <a:ext cx="8520600" cy="2955300"/>
          </a:xfrm>
          <a:prstGeom prst="rect">
            <a:avLst/>
          </a:prstGeom>
        </p:spPr>
        <p:txBody>
          <a:bodyPr anchorCtr="0" anchor="b" bIns="91425" lIns="91425" spcFirstLastPara="1" rIns="91425" wrap="square" tIns="91425">
            <a:normAutofit fontScale="90000"/>
          </a:bodyPr>
          <a:lstStyle/>
          <a:p>
            <a:pPr indent="0" lvl="0" marL="0" rtl="0" algn="l">
              <a:spcBef>
                <a:spcPts val="0"/>
              </a:spcBef>
              <a:spcAft>
                <a:spcPts val="0"/>
              </a:spcAft>
              <a:buNone/>
            </a:pPr>
            <a:r>
              <a:rPr lang="en" sz="2455"/>
              <a:t>Quick review of existing negotiation types:</a:t>
            </a:r>
            <a:endParaRPr sz="2455"/>
          </a:p>
          <a:p>
            <a:pPr indent="0" lvl="0" marL="0" rtl="0" algn="l">
              <a:spcBef>
                <a:spcPts val="0"/>
              </a:spcBef>
              <a:spcAft>
                <a:spcPts val="0"/>
              </a:spcAft>
              <a:buNone/>
            </a:pPr>
            <a:r>
              <a:rPr lang="en" sz="1522"/>
              <a:t>Negotiated: </a:t>
            </a:r>
            <a:r>
              <a:rPr lang="en" sz="1200">
                <a:solidFill>
                  <a:srgbClr val="24292F"/>
                </a:solidFill>
                <a:highlight>
                  <a:srgbClr val="FFFFFF"/>
                </a:highlight>
              </a:rPr>
              <a:t>If applicable, the negotiated rate, reflected as a dollar amount, for each covered item or service under the plan or coverage that the plan or issuer has contractually agreed to pay an in-network provider</a:t>
            </a:r>
            <a:endParaRPr sz="1522"/>
          </a:p>
          <a:p>
            <a:pPr indent="0" lvl="0" marL="0" rtl="0" algn="l">
              <a:spcBef>
                <a:spcPts val="0"/>
              </a:spcBef>
              <a:spcAft>
                <a:spcPts val="0"/>
              </a:spcAft>
              <a:buNone/>
            </a:pPr>
            <a:r>
              <a:t/>
            </a:r>
            <a:endParaRPr sz="1522"/>
          </a:p>
          <a:p>
            <a:pPr indent="0" lvl="0" marL="0" rtl="0" algn="l">
              <a:spcBef>
                <a:spcPts val="0"/>
              </a:spcBef>
              <a:spcAft>
                <a:spcPts val="0"/>
              </a:spcAft>
              <a:buNone/>
            </a:pPr>
            <a:r>
              <a:rPr lang="en" sz="1522"/>
              <a:t>Derived: </a:t>
            </a:r>
            <a:r>
              <a:rPr lang="en" sz="1200">
                <a:solidFill>
                  <a:srgbClr val="24292F"/>
                </a:solidFill>
                <a:highlight>
                  <a:srgbClr val="FFFFFF"/>
                </a:highlight>
              </a:rPr>
              <a:t>If applicable, the price that a plan or issuer assigns to an item or service for the purpose of internal accounting, reconciliation with providers or submitting data in accordance with the requirements of 45 CFR 153.710(c)</a:t>
            </a:r>
            <a:endParaRPr sz="1522"/>
          </a:p>
          <a:p>
            <a:pPr indent="0" lvl="0" marL="0" rtl="0" algn="l">
              <a:spcBef>
                <a:spcPts val="0"/>
              </a:spcBef>
              <a:spcAft>
                <a:spcPts val="0"/>
              </a:spcAft>
              <a:buNone/>
            </a:pPr>
            <a:r>
              <a:t/>
            </a:r>
            <a:endParaRPr sz="1522"/>
          </a:p>
          <a:p>
            <a:pPr indent="0" lvl="0" marL="0" rtl="0" algn="l">
              <a:spcBef>
                <a:spcPts val="0"/>
              </a:spcBef>
              <a:spcAft>
                <a:spcPts val="0"/>
              </a:spcAft>
              <a:buNone/>
            </a:pPr>
            <a:r>
              <a:rPr lang="en" sz="1522"/>
              <a:t>Fee Schedule: </a:t>
            </a:r>
            <a:r>
              <a:rPr lang="en" sz="1200">
                <a:solidFill>
                  <a:srgbClr val="24292F"/>
                </a:solidFill>
                <a:highlight>
                  <a:srgbClr val="FFFFFF"/>
                </a:highlight>
              </a:rPr>
              <a:t>If applicable, the rate for a covered item or service from a particular in-network provider, or providers that a group health plan or health insurance issuer uses to determine a participant’s, beneficiary’s, or enrollee’s cost-sharing liability for the item or service, when that rate is different from the negotiated rate.</a:t>
            </a:r>
            <a:endParaRPr sz="1200">
              <a:solidFill>
                <a:srgbClr val="24292F"/>
              </a:solidFill>
              <a:highlight>
                <a:srgbClr val="FFFFFF"/>
              </a:highlight>
            </a:endParaRPr>
          </a:p>
          <a:p>
            <a:pPr indent="0" lvl="0" marL="0" rtl="0" algn="l">
              <a:spcBef>
                <a:spcPts val="0"/>
              </a:spcBef>
              <a:spcAft>
                <a:spcPts val="0"/>
              </a:spcAft>
              <a:buNone/>
            </a:pPr>
            <a:r>
              <a:t/>
            </a:r>
            <a:endParaRPr sz="1200">
              <a:solidFill>
                <a:srgbClr val="24292F"/>
              </a:solidFill>
              <a:highlight>
                <a:srgbClr val="FFFFFF"/>
              </a:highlight>
            </a:endParaRPr>
          </a:p>
          <a:p>
            <a:pPr indent="0" lvl="0" marL="0" rtl="0" algn="l">
              <a:spcBef>
                <a:spcPts val="0"/>
              </a:spcBef>
              <a:spcAft>
                <a:spcPts val="0"/>
              </a:spcAft>
              <a:buNone/>
            </a:pPr>
            <a:r>
              <a:t/>
            </a:r>
            <a:endParaRPr sz="1200">
              <a:solidFill>
                <a:srgbClr val="24292F"/>
              </a:solidFill>
              <a:highlight>
                <a:srgbClr val="FFFFFF"/>
              </a:highlight>
            </a:endParaRPr>
          </a:p>
          <a:p>
            <a:pPr indent="0" lvl="0" marL="0" rtl="0" algn="l">
              <a:spcBef>
                <a:spcPts val="0"/>
              </a:spcBef>
              <a:spcAft>
                <a:spcPts val="0"/>
              </a:spcAft>
              <a:buNone/>
            </a:pPr>
            <a:r>
              <a:rPr lang="en" sz="1200">
                <a:solidFill>
                  <a:srgbClr val="24292F"/>
                </a:solidFill>
                <a:highlight>
                  <a:srgbClr val="FFFFFF"/>
                </a:highlight>
              </a:rPr>
              <a:t>More information can be found on </a:t>
            </a:r>
            <a:r>
              <a:rPr lang="en" sz="1200" u="sng">
                <a:solidFill>
                  <a:schemeClr val="hlink"/>
                </a:solidFill>
                <a:highlight>
                  <a:srgbClr val="FFFFFF"/>
                </a:highlight>
                <a:hlinkClick r:id="rId3"/>
              </a:rPr>
              <a:t>Github</a:t>
            </a:r>
            <a:endParaRPr sz="1200">
              <a:solidFill>
                <a:srgbClr val="24292F"/>
              </a:solidFill>
              <a:highlight>
                <a:srgbClr val="FFFFFF"/>
              </a:highlight>
            </a:endParaRPr>
          </a:p>
          <a:p>
            <a:pPr indent="0" lvl="0" marL="0" rtl="0" algn="l">
              <a:spcBef>
                <a:spcPts val="0"/>
              </a:spcBef>
              <a:spcAft>
                <a:spcPts val="0"/>
              </a:spcAft>
              <a:buNone/>
            </a:pPr>
            <a:r>
              <a:t/>
            </a:r>
            <a:endParaRPr sz="1522"/>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8" name="Shape 178"/>
        <p:cNvGrpSpPr/>
        <p:nvPr/>
      </p:nvGrpSpPr>
      <p:grpSpPr>
        <a:xfrm>
          <a:off x="0" y="0"/>
          <a:ext cx="0" cy="0"/>
          <a:chOff x="0" y="0"/>
          <a:chExt cx="0" cy="0"/>
        </a:xfrm>
      </p:grpSpPr>
      <p:sp>
        <p:nvSpPr>
          <p:cNvPr id="179" name="Google Shape;179;p28"/>
          <p:cNvSpPr txBox="1"/>
          <p:nvPr>
            <p:ph type="ctrTitle"/>
          </p:nvPr>
        </p:nvSpPr>
        <p:spPr>
          <a:xfrm>
            <a:off x="311700" y="744575"/>
            <a:ext cx="8520600" cy="2295300"/>
          </a:xfrm>
          <a:prstGeom prst="rect">
            <a:avLst/>
          </a:prstGeom>
        </p:spPr>
        <p:txBody>
          <a:bodyPr anchorCtr="0" anchor="b" bIns="91425" lIns="91425" spcFirstLastPara="1" rIns="91425" wrap="square" tIns="91425">
            <a:normAutofit fontScale="90000"/>
          </a:bodyPr>
          <a:lstStyle/>
          <a:p>
            <a:pPr indent="0" lvl="0" marL="0" rtl="0" algn="l">
              <a:spcBef>
                <a:spcPts val="0"/>
              </a:spcBef>
              <a:spcAft>
                <a:spcPts val="0"/>
              </a:spcAft>
              <a:buNone/>
            </a:pPr>
            <a:r>
              <a:rPr lang="en" sz="2455"/>
              <a:t>Newly added negotiation types:</a:t>
            </a:r>
            <a:endParaRPr sz="2455"/>
          </a:p>
          <a:p>
            <a:pPr indent="0" lvl="0" marL="0" rtl="0" algn="l">
              <a:spcBef>
                <a:spcPts val="0"/>
              </a:spcBef>
              <a:spcAft>
                <a:spcPts val="0"/>
              </a:spcAft>
              <a:buNone/>
            </a:pPr>
            <a:r>
              <a:rPr lang="en" sz="1522"/>
              <a:t>Percentage: </a:t>
            </a:r>
            <a:r>
              <a:rPr lang="en" sz="1200">
                <a:solidFill>
                  <a:srgbClr val="24292F"/>
                </a:solidFill>
                <a:highlight>
                  <a:srgbClr val="FFFFFF"/>
                </a:highlight>
              </a:rPr>
              <a:t>If applicable, the negotiated percentage value for a covered item or service from a particular in-network provider for a percentage of billed charges arrangement.</a:t>
            </a:r>
            <a:endParaRPr sz="1522"/>
          </a:p>
          <a:p>
            <a:pPr indent="0" lvl="0" marL="0" rtl="0" algn="l">
              <a:spcBef>
                <a:spcPts val="0"/>
              </a:spcBef>
              <a:spcAft>
                <a:spcPts val="0"/>
              </a:spcAft>
              <a:buNone/>
            </a:pPr>
            <a:r>
              <a:t/>
            </a:r>
            <a:endParaRPr sz="1522"/>
          </a:p>
          <a:p>
            <a:pPr indent="0" lvl="0" marL="0" rtl="0" algn="l">
              <a:spcBef>
                <a:spcPts val="0"/>
              </a:spcBef>
              <a:spcAft>
                <a:spcPts val="0"/>
              </a:spcAft>
              <a:buNone/>
            </a:pPr>
            <a:r>
              <a:rPr lang="en" sz="1522"/>
              <a:t>Per Diem: </a:t>
            </a:r>
            <a:r>
              <a:rPr lang="en" sz="1200">
                <a:solidFill>
                  <a:srgbClr val="24292F"/>
                </a:solidFill>
                <a:highlight>
                  <a:srgbClr val="FFFFFF"/>
                </a:highlight>
              </a:rPr>
              <a:t>If applicable, the per diem daily rate, reflected as a dollar amount, for each covered item or service under the plan or coverage that the plan or issuer has contractually agreed to pay an in-network provider.</a:t>
            </a:r>
            <a:endParaRPr sz="1522"/>
          </a:p>
          <a:p>
            <a:pPr indent="0" lvl="0" marL="0" rtl="0" algn="l">
              <a:spcBef>
                <a:spcPts val="0"/>
              </a:spcBef>
              <a:spcAft>
                <a:spcPts val="0"/>
              </a:spcAft>
              <a:buNone/>
            </a:pPr>
            <a:r>
              <a:t/>
            </a:r>
            <a:endParaRPr sz="1522"/>
          </a:p>
          <a:p>
            <a:pPr indent="0" lvl="0" marL="0" rtl="0" algn="l">
              <a:spcBef>
                <a:spcPts val="0"/>
              </a:spcBef>
              <a:spcAft>
                <a:spcPts val="0"/>
              </a:spcAft>
              <a:buNone/>
            </a:pPr>
            <a:r>
              <a:rPr lang="en" sz="1200">
                <a:solidFill>
                  <a:srgbClr val="24292F"/>
                </a:solidFill>
                <a:highlight>
                  <a:srgbClr val="FFFFFF"/>
                </a:highlight>
              </a:rPr>
              <a:t>More information can be found on </a:t>
            </a:r>
            <a:r>
              <a:rPr lang="en" sz="1200" u="sng">
                <a:solidFill>
                  <a:schemeClr val="accent5"/>
                </a:solidFill>
                <a:highlight>
                  <a:srgbClr val="FFFFFF"/>
                </a:highlight>
                <a:hlinkClick r:id="rId3">
                  <a:extLst>
                    <a:ext uri="{A12FA001-AC4F-418D-AE19-62706E023703}">
                      <ahyp:hlinkClr val="tx"/>
                    </a:ext>
                  </a:extLst>
                </a:hlinkClick>
              </a:rPr>
              <a:t>Github</a:t>
            </a:r>
            <a:endParaRPr sz="2455"/>
          </a:p>
          <a:p>
            <a:pPr indent="0" lvl="0" marL="0" rtl="0" algn="l">
              <a:spcBef>
                <a:spcPts val="0"/>
              </a:spcBef>
              <a:spcAft>
                <a:spcPts val="0"/>
              </a:spcAft>
              <a:buNone/>
            </a:pPr>
            <a:r>
              <a:t/>
            </a:r>
            <a:endParaRPr sz="1522"/>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p29"/>
          <p:cNvSpPr txBox="1"/>
          <p:nvPr>
            <p:ph type="ctrTitle"/>
          </p:nvPr>
        </p:nvSpPr>
        <p:spPr>
          <a:xfrm>
            <a:off x="311700" y="1563350"/>
            <a:ext cx="2907000" cy="1318500"/>
          </a:xfrm>
          <a:prstGeom prst="rect">
            <a:avLst/>
          </a:prstGeom>
        </p:spPr>
        <p:txBody>
          <a:bodyPr anchorCtr="0" anchor="b" bIns="91425" lIns="91425" spcFirstLastPara="1" rIns="91425" wrap="square" tIns="91425">
            <a:normAutofit/>
          </a:bodyPr>
          <a:lstStyle/>
          <a:p>
            <a:pPr indent="0" lvl="0" marL="0" rtl="0" algn="l">
              <a:lnSpc>
                <a:spcPct val="142857"/>
              </a:lnSpc>
              <a:spcBef>
                <a:spcPts val="0"/>
              </a:spcBef>
              <a:spcAft>
                <a:spcPts val="0"/>
              </a:spcAft>
              <a:buNone/>
            </a:pPr>
            <a:r>
              <a:rPr lang="en" sz="900">
                <a:solidFill>
                  <a:srgbClr val="24292F"/>
                </a:solidFill>
                <a:highlight>
                  <a:srgbClr val="FFFFFF"/>
                </a:highlight>
                <a:latin typeface="Courier New"/>
                <a:ea typeface="Courier New"/>
                <a:cs typeface="Courier New"/>
                <a:sym typeface="Courier New"/>
              </a:rPr>
              <a:t>"negotiated_prices": [{</a:t>
            </a:r>
            <a:endParaRPr sz="9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900">
                <a:solidFill>
                  <a:srgbClr val="24292F"/>
                </a:solidFill>
                <a:highlight>
                  <a:srgbClr val="FFFFFF"/>
                </a:highlight>
                <a:latin typeface="Courier New"/>
                <a:ea typeface="Courier New"/>
                <a:cs typeface="Courier New"/>
                <a:sym typeface="Courier New"/>
              </a:rPr>
              <a:t>   "negotiated_type": "percentage",</a:t>
            </a:r>
            <a:endParaRPr sz="9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900">
                <a:solidFill>
                  <a:srgbClr val="24292F"/>
                </a:solidFill>
                <a:highlight>
                  <a:srgbClr val="FFFFFF"/>
                </a:highlight>
                <a:latin typeface="Courier New"/>
                <a:ea typeface="Courier New"/>
                <a:cs typeface="Courier New"/>
                <a:sym typeface="Courier New"/>
              </a:rPr>
              <a:t>   "negotiated_rate": 35.7,</a:t>
            </a:r>
            <a:endParaRPr sz="9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900">
                <a:solidFill>
                  <a:srgbClr val="24292F"/>
                </a:solidFill>
                <a:highlight>
                  <a:srgbClr val="FFFFFF"/>
                </a:highlight>
                <a:latin typeface="Courier New"/>
                <a:ea typeface="Courier New"/>
                <a:cs typeface="Courier New"/>
                <a:sym typeface="Courier New"/>
              </a:rPr>
              <a:t>   "expiration_date": "2022-01-01"</a:t>
            </a:r>
            <a:endParaRPr sz="9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900">
                <a:solidFill>
                  <a:srgbClr val="24292F"/>
                </a:solidFill>
                <a:highlight>
                  <a:srgbClr val="FFFFFF"/>
                </a:highlight>
                <a:latin typeface="Courier New"/>
                <a:ea typeface="Courier New"/>
                <a:cs typeface="Courier New"/>
                <a:sym typeface="Courier New"/>
              </a:rPr>
              <a:t>  }]</a:t>
            </a:r>
            <a:endParaRPr sz="9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900">
                <a:solidFill>
                  <a:srgbClr val="24292F"/>
                </a:solidFill>
                <a:highlight>
                  <a:srgbClr val="FFFFFF"/>
                </a:highlight>
                <a:latin typeface="Courier New"/>
                <a:ea typeface="Courier New"/>
                <a:cs typeface="Courier New"/>
                <a:sym typeface="Courier New"/>
              </a:rPr>
              <a:t>}</a:t>
            </a:r>
            <a:endParaRPr sz="2455"/>
          </a:p>
        </p:txBody>
      </p:sp>
      <p:sp>
        <p:nvSpPr>
          <p:cNvPr id="185" name="Google Shape;185;p29"/>
          <p:cNvSpPr txBox="1"/>
          <p:nvPr/>
        </p:nvSpPr>
        <p:spPr>
          <a:xfrm>
            <a:off x="304175" y="1140175"/>
            <a:ext cx="6159300" cy="346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050">
                <a:solidFill>
                  <a:srgbClr val="24292F"/>
                </a:solidFill>
                <a:highlight>
                  <a:srgbClr val="FFFFFF"/>
                </a:highlight>
              </a:rPr>
              <a:t>An example for a service that is contracted with a 35.7% of billed charges for the item or service</a:t>
            </a:r>
            <a:endParaRPr/>
          </a:p>
        </p:txBody>
      </p:sp>
      <p:sp>
        <p:nvSpPr>
          <p:cNvPr id="186" name="Google Shape;186;p29"/>
          <p:cNvSpPr txBox="1"/>
          <p:nvPr/>
        </p:nvSpPr>
        <p:spPr>
          <a:xfrm>
            <a:off x="304175" y="663000"/>
            <a:ext cx="61593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u="sng"/>
              <a:t>Percentage of billed charges</a:t>
            </a:r>
            <a:endParaRPr u="sng"/>
          </a:p>
        </p:txBody>
      </p:sp>
      <p:sp>
        <p:nvSpPr>
          <p:cNvPr id="187" name="Google Shape;187;p29"/>
          <p:cNvSpPr txBox="1"/>
          <p:nvPr/>
        </p:nvSpPr>
        <p:spPr>
          <a:xfrm>
            <a:off x="304175" y="2958825"/>
            <a:ext cx="3859800" cy="669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050">
                <a:solidFill>
                  <a:srgbClr val="24292F"/>
                </a:solidFill>
                <a:highlight>
                  <a:srgbClr val="FFFFFF"/>
                </a:highlight>
              </a:rPr>
              <a:t>Note: the percentage should be reflected as a whole number.</a:t>
            </a:r>
            <a:endParaRPr sz="1050">
              <a:solidFill>
                <a:srgbClr val="24292F"/>
              </a:solidFill>
              <a:highlight>
                <a:srgbClr val="FFFFFF"/>
              </a:highlight>
            </a:endParaRPr>
          </a:p>
          <a:p>
            <a:pPr indent="0" lvl="0" marL="0" rtl="0" algn="l">
              <a:spcBef>
                <a:spcPts val="0"/>
              </a:spcBef>
              <a:spcAft>
                <a:spcPts val="0"/>
              </a:spcAft>
              <a:buNone/>
            </a:pPr>
            <a:r>
              <a:t/>
            </a:r>
            <a:endParaRPr sz="1050">
              <a:solidFill>
                <a:srgbClr val="24292F"/>
              </a:solidFill>
              <a:highlight>
                <a:srgbClr val="FFFFFF"/>
              </a:highlight>
            </a:endParaRPr>
          </a:p>
          <a:p>
            <a:pPr indent="0" lvl="0" marL="0" rtl="0" algn="l">
              <a:spcBef>
                <a:spcPts val="0"/>
              </a:spcBef>
              <a:spcAft>
                <a:spcPts val="0"/>
              </a:spcAft>
              <a:buNone/>
            </a:pPr>
            <a:r>
              <a:rPr lang="en" sz="1050" u="sng">
                <a:solidFill>
                  <a:schemeClr val="hlink"/>
                </a:solidFill>
                <a:highlight>
                  <a:srgbClr val="FFFFFF"/>
                </a:highlight>
                <a:hlinkClick r:id="rId3"/>
              </a:rPr>
              <a:t>Github Pull Request</a:t>
            </a:r>
            <a:endParaRPr sz="1050">
              <a:solidFill>
                <a:srgbClr val="24292F"/>
              </a:solidFill>
              <a:highlight>
                <a:srgbClr val="FFFFFF"/>
              </a:highlight>
            </a:endParaRPr>
          </a:p>
        </p:txBody>
      </p:sp>
      <p:sp>
        <p:nvSpPr>
          <p:cNvPr id="188" name="Google Shape;188;p29"/>
          <p:cNvSpPr/>
          <p:nvPr/>
        </p:nvSpPr>
        <p:spPr>
          <a:xfrm>
            <a:off x="531850" y="1855400"/>
            <a:ext cx="2296500" cy="400200"/>
          </a:xfrm>
          <a:prstGeom prst="rect">
            <a:avLst/>
          </a:prstGeom>
          <a:noFill/>
          <a:ln cap="flat" cmpd="sng" w="38100">
            <a:solidFill>
              <a:srgbClr val="DD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8"/>
                                        </p:tgtEl>
                                        <p:attrNameLst>
                                          <p:attrName>style.visibility</p:attrName>
                                        </p:attrNameLst>
                                      </p:cBhvr>
                                      <p:to>
                                        <p:strVal val="visible"/>
                                      </p:to>
                                    </p:set>
                                    <p:animEffect filter="fade" transition="in">
                                      <p:cBhvr>
                                        <p:cTn dur="1000"/>
                                        <p:tgtEl>
                                          <p:spTgt spid="18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2" name="Shape 192"/>
        <p:cNvGrpSpPr/>
        <p:nvPr/>
      </p:nvGrpSpPr>
      <p:grpSpPr>
        <a:xfrm>
          <a:off x="0" y="0"/>
          <a:ext cx="0" cy="0"/>
          <a:chOff x="0" y="0"/>
          <a:chExt cx="0" cy="0"/>
        </a:xfrm>
      </p:grpSpPr>
      <p:sp>
        <p:nvSpPr>
          <p:cNvPr id="193" name="Google Shape;193;p30"/>
          <p:cNvSpPr txBox="1"/>
          <p:nvPr/>
        </p:nvSpPr>
        <p:spPr>
          <a:xfrm>
            <a:off x="304175" y="1597375"/>
            <a:ext cx="6159300" cy="669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050">
                <a:solidFill>
                  <a:srgbClr val="24292F"/>
                </a:solidFill>
                <a:highlight>
                  <a:srgbClr val="FFFFFF"/>
                </a:highlight>
              </a:rPr>
              <a:t>While adding the “percentage” type allows for easily and accurately reflecting negotiated rates for these types of arrangements, there are additional attributes that may help provide more information for percentage of bill negotiations.</a:t>
            </a:r>
            <a:endParaRPr/>
          </a:p>
        </p:txBody>
      </p:sp>
      <p:sp>
        <p:nvSpPr>
          <p:cNvPr id="194" name="Google Shape;194;p30"/>
          <p:cNvSpPr txBox="1"/>
          <p:nvPr/>
        </p:nvSpPr>
        <p:spPr>
          <a:xfrm>
            <a:off x="304175" y="1120200"/>
            <a:ext cx="61593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t>Looking ahead to </a:t>
            </a:r>
            <a:r>
              <a:rPr b="1" lang="en" u="sng"/>
              <a:t>possible</a:t>
            </a:r>
            <a:r>
              <a:rPr lang="en"/>
              <a:t> p</a:t>
            </a:r>
            <a:r>
              <a:rPr lang="en"/>
              <a:t>ercentage of billed charges attributes additions</a:t>
            </a:r>
            <a:endParaRPr/>
          </a:p>
        </p:txBody>
      </p:sp>
      <p:sp>
        <p:nvSpPr>
          <p:cNvPr id="195" name="Google Shape;195;p30"/>
          <p:cNvSpPr txBox="1"/>
          <p:nvPr/>
        </p:nvSpPr>
        <p:spPr>
          <a:xfrm>
            <a:off x="304175" y="2343950"/>
            <a:ext cx="8356200" cy="717900"/>
          </a:xfrm>
          <a:prstGeom prst="rect">
            <a:avLst/>
          </a:prstGeom>
          <a:noFill/>
          <a:ln>
            <a:noFill/>
          </a:ln>
        </p:spPr>
        <p:txBody>
          <a:bodyPr anchorCtr="0" anchor="t" bIns="91425" lIns="91425" spcFirstLastPara="1" rIns="91425" wrap="square" tIns="91425">
            <a:spAutoFit/>
          </a:bodyPr>
          <a:lstStyle/>
          <a:p>
            <a:pPr indent="-295275" lvl="0" marL="457200" rtl="0" algn="l">
              <a:lnSpc>
                <a:spcPct val="115000"/>
              </a:lnSpc>
              <a:spcBef>
                <a:spcPts val="0"/>
              </a:spcBef>
              <a:spcAft>
                <a:spcPts val="0"/>
              </a:spcAft>
              <a:buClr>
                <a:srgbClr val="24292F"/>
              </a:buClr>
              <a:buSzPts val="1050"/>
              <a:buChar char="●"/>
            </a:pPr>
            <a:r>
              <a:rPr b="1" lang="en" sz="1050">
                <a:solidFill>
                  <a:srgbClr val="24292F"/>
                </a:solidFill>
                <a:highlight>
                  <a:srgbClr val="FFFFFF"/>
                </a:highlight>
              </a:rPr>
              <a:t>relative priority of provision</a:t>
            </a:r>
            <a:r>
              <a:rPr lang="en" sz="1050">
                <a:solidFill>
                  <a:srgbClr val="24292F"/>
                </a:solidFill>
                <a:highlight>
                  <a:srgbClr val="FFFFFF"/>
                </a:highlight>
              </a:rPr>
              <a:t> - a single number (usually 1-999) that reflects the </a:t>
            </a:r>
            <a:r>
              <a:rPr lang="en" sz="1050">
                <a:solidFill>
                  <a:srgbClr val="24292F"/>
                </a:solidFill>
                <a:highlight>
                  <a:srgbClr val="FFFFFF"/>
                </a:highlight>
              </a:rPr>
              <a:t>priority</a:t>
            </a:r>
            <a:r>
              <a:rPr lang="en" sz="1050">
                <a:solidFill>
                  <a:srgbClr val="24292F"/>
                </a:solidFill>
                <a:highlight>
                  <a:srgbClr val="FFFFFF"/>
                </a:highlight>
              </a:rPr>
              <a:t> of the negotiated </a:t>
            </a:r>
            <a:r>
              <a:rPr lang="en" sz="1050">
                <a:solidFill>
                  <a:srgbClr val="24292F"/>
                </a:solidFill>
                <a:highlight>
                  <a:srgbClr val="FFFFFF"/>
                </a:highlight>
              </a:rPr>
              <a:t>arrangement</a:t>
            </a:r>
            <a:r>
              <a:rPr lang="en" sz="1050">
                <a:solidFill>
                  <a:srgbClr val="24292F"/>
                </a:solidFill>
                <a:highlight>
                  <a:srgbClr val="FFFFFF"/>
                </a:highlight>
              </a:rPr>
              <a:t> to others.</a:t>
            </a:r>
            <a:endParaRPr sz="1050">
              <a:solidFill>
                <a:srgbClr val="24292F"/>
              </a:solidFill>
              <a:highlight>
                <a:srgbClr val="FFFFFF"/>
              </a:highlight>
            </a:endParaRPr>
          </a:p>
          <a:p>
            <a:pPr indent="-295275" lvl="0" marL="457200" rtl="0" algn="l">
              <a:lnSpc>
                <a:spcPct val="115000"/>
              </a:lnSpc>
              <a:spcBef>
                <a:spcPts val="0"/>
              </a:spcBef>
              <a:spcAft>
                <a:spcPts val="0"/>
              </a:spcAft>
              <a:buClr>
                <a:srgbClr val="24292F"/>
              </a:buClr>
              <a:buSzPts val="1050"/>
              <a:buChar char="●"/>
            </a:pPr>
            <a:r>
              <a:rPr b="1" lang="en" sz="1050">
                <a:solidFill>
                  <a:srgbClr val="24292F"/>
                </a:solidFill>
                <a:highlight>
                  <a:srgbClr val="FFFFFF"/>
                </a:highlight>
              </a:rPr>
              <a:t>not-to-exceed thresholds</a:t>
            </a:r>
            <a:r>
              <a:rPr lang="en" sz="1050">
                <a:solidFill>
                  <a:srgbClr val="24292F"/>
                </a:solidFill>
                <a:highlight>
                  <a:srgbClr val="FFFFFF"/>
                </a:highlight>
              </a:rPr>
              <a:t> - a single dollar value that is the maximum (</a:t>
            </a:r>
            <a:r>
              <a:rPr lang="en" sz="1050">
                <a:solidFill>
                  <a:srgbClr val="24292F"/>
                </a:solidFill>
                <a:highlight>
                  <a:srgbClr val="FFFFFF"/>
                </a:highlight>
              </a:rPr>
              <a:t>ceiling</a:t>
            </a:r>
            <a:r>
              <a:rPr lang="en" sz="1050">
                <a:solidFill>
                  <a:srgbClr val="24292F"/>
                </a:solidFill>
                <a:highlight>
                  <a:srgbClr val="FFFFFF"/>
                </a:highlight>
              </a:rPr>
              <a:t> value) paid in a percentage of bill arrangement.</a:t>
            </a:r>
            <a:endParaRPr sz="1050">
              <a:solidFill>
                <a:srgbClr val="24292F"/>
              </a:solidFill>
              <a:highlight>
                <a:srgbClr val="FFFFFF"/>
              </a:highlight>
            </a:endParaRPr>
          </a:p>
          <a:p>
            <a:pPr indent="-295275" lvl="0" marL="457200" rtl="0" algn="l">
              <a:lnSpc>
                <a:spcPct val="115000"/>
              </a:lnSpc>
              <a:spcBef>
                <a:spcPts val="0"/>
              </a:spcBef>
              <a:spcAft>
                <a:spcPts val="0"/>
              </a:spcAft>
              <a:buClr>
                <a:srgbClr val="24292F"/>
              </a:buClr>
              <a:buSzPts val="1050"/>
              <a:buChar char="●"/>
            </a:pPr>
            <a:r>
              <a:rPr b="1" lang="en" sz="1050">
                <a:solidFill>
                  <a:srgbClr val="24292F"/>
                </a:solidFill>
                <a:highlight>
                  <a:srgbClr val="FFFFFF"/>
                </a:highlight>
              </a:rPr>
              <a:t>hurdle thresholds</a:t>
            </a:r>
            <a:r>
              <a:rPr lang="en" sz="1050">
                <a:solidFill>
                  <a:srgbClr val="24292F"/>
                </a:solidFill>
                <a:highlight>
                  <a:srgbClr val="FFFFFF"/>
                </a:highlight>
              </a:rPr>
              <a:t> - a single dollar threshold number and a corresponding percentage number if charges surpass the threshold.</a:t>
            </a:r>
            <a:endParaRPr/>
          </a:p>
        </p:txBody>
      </p:sp>
      <p:sp>
        <p:nvSpPr>
          <p:cNvPr id="196" name="Google Shape;196;p30"/>
          <p:cNvSpPr txBox="1"/>
          <p:nvPr/>
        </p:nvSpPr>
        <p:spPr>
          <a:xfrm>
            <a:off x="304175" y="663000"/>
            <a:ext cx="61593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u="sng"/>
              <a:t>Percentage of billed charges</a:t>
            </a:r>
            <a:endParaRPr u="sng"/>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0" name="Shape 200"/>
        <p:cNvGrpSpPr/>
        <p:nvPr/>
      </p:nvGrpSpPr>
      <p:grpSpPr>
        <a:xfrm>
          <a:off x="0" y="0"/>
          <a:ext cx="0" cy="0"/>
          <a:chOff x="0" y="0"/>
          <a:chExt cx="0" cy="0"/>
        </a:xfrm>
      </p:grpSpPr>
      <p:sp>
        <p:nvSpPr>
          <p:cNvPr id="201" name="Google Shape;201;p31"/>
          <p:cNvSpPr txBox="1"/>
          <p:nvPr/>
        </p:nvSpPr>
        <p:spPr>
          <a:xfrm>
            <a:off x="304175" y="1044000"/>
            <a:ext cx="68259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t>Looking ahead to </a:t>
            </a:r>
            <a:r>
              <a:rPr b="1" lang="en" u="sng"/>
              <a:t>possible</a:t>
            </a:r>
            <a:r>
              <a:rPr lang="en"/>
              <a:t> percentage of billed charges attributes implementation</a:t>
            </a:r>
            <a:endParaRPr/>
          </a:p>
        </p:txBody>
      </p:sp>
      <p:sp>
        <p:nvSpPr>
          <p:cNvPr id="202" name="Google Shape;202;p31"/>
          <p:cNvSpPr txBox="1"/>
          <p:nvPr>
            <p:ph type="ctrTitle"/>
          </p:nvPr>
        </p:nvSpPr>
        <p:spPr>
          <a:xfrm>
            <a:off x="304175" y="2643850"/>
            <a:ext cx="2907000" cy="1318500"/>
          </a:xfrm>
          <a:prstGeom prst="rect">
            <a:avLst/>
          </a:prstGeom>
        </p:spPr>
        <p:txBody>
          <a:bodyPr anchorCtr="0" anchor="b" bIns="91425" lIns="91425" spcFirstLastPara="1" rIns="91425" wrap="square" tIns="91425">
            <a:normAutofit/>
          </a:bodyPr>
          <a:lstStyle/>
          <a:p>
            <a:pPr indent="0" lvl="0" marL="0" rtl="0" algn="l">
              <a:lnSpc>
                <a:spcPct val="142857"/>
              </a:lnSpc>
              <a:spcBef>
                <a:spcPts val="0"/>
              </a:spcBef>
              <a:spcAft>
                <a:spcPts val="0"/>
              </a:spcAft>
              <a:buNone/>
            </a:pPr>
            <a:r>
              <a:rPr lang="en" sz="900">
                <a:solidFill>
                  <a:srgbClr val="24292F"/>
                </a:solidFill>
                <a:highlight>
                  <a:srgbClr val="FFFFFF"/>
                </a:highlight>
                <a:latin typeface="Courier New"/>
                <a:ea typeface="Courier New"/>
                <a:cs typeface="Courier New"/>
                <a:sym typeface="Courier New"/>
              </a:rPr>
              <a:t>"negotiated_prices": [{</a:t>
            </a:r>
            <a:endParaRPr sz="9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900">
                <a:solidFill>
                  <a:srgbClr val="24292F"/>
                </a:solidFill>
                <a:highlight>
                  <a:srgbClr val="FFFFFF"/>
                </a:highlight>
                <a:latin typeface="Courier New"/>
                <a:ea typeface="Courier New"/>
                <a:cs typeface="Courier New"/>
                <a:sym typeface="Courier New"/>
              </a:rPr>
              <a:t>   "negotiated_type": "percentage",</a:t>
            </a:r>
            <a:endParaRPr sz="9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900">
                <a:solidFill>
                  <a:srgbClr val="24292F"/>
                </a:solidFill>
                <a:highlight>
                  <a:srgbClr val="FFFFFF"/>
                </a:highlight>
                <a:latin typeface="Courier New"/>
                <a:ea typeface="Courier New"/>
                <a:cs typeface="Courier New"/>
                <a:sym typeface="Courier New"/>
              </a:rPr>
              <a:t>   "negotiated_rate": 35.7,</a:t>
            </a:r>
            <a:endParaRPr sz="9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900">
                <a:solidFill>
                  <a:srgbClr val="24292F"/>
                </a:solidFill>
                <a:highlight>
                  <a:srgbClr val="FFFFFF"/>
                </a:highlight>
                <a:latin typeface="Courier New"/>
                <a:ea typeface="Courier New"/>
                <a:cs typeface="Courier New"/>
                <a:sym typeface="Courier New"/>
              </a:rPr>
              <a:t>   "expiration_date": "2022-01-01"</a:t>
            </a:r>
            <a:endParaRPr sz="9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900">
                <a:solidFill>
                  <a:srgbClr val="24292F"/>
                </a:solidFill>
                <a:highlight>
                  <a:srgbClr val="FFFFFF"/>
                </a:highlight>
                <a:latin typeface="Courier New"/>
                <a:ea typeface="Courier New"/>
                <a:cs typeface="Courier New"/>
                <a:sym typeface="Courier New"/>
              </a:rPr>
              <a:t>  }]</a:t>
            </a:r>
            <a:endParaRPr sz="9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900">
                <a:solidFill>
                  <a:srgbClr val="24292F"/>
                </a:solidFill>
                <a:highlight>
                  <a:srgbClr val="FFFFFF"/>
                </a:highlight>
                <a:latin typeface="Courier New"/>
                <a:ea typeface="Courier New"/>
                <a:cs typeface="Courier New"/>
                <a:sym typeface="Courier New"/>
              </a:rPr>
              <a:t>}</a:t>
            </a:r>
            <a:endParaRPr sz="2455"/>
          </a:p>
        </p:txBody>
      </p:sp>
      <p:sp>
        <p:nvSpPr>
          <p:cNvPr id="203" name="Google Shape;203;p31"/>
          <p:cNvSpPr txBox="1"/>
          <p:nvPr/>
        </p:nvSpPr>
        <p:spPr>
          <a:xfrm>
            <a:off x="304175" y="2296575"/>
            <a:ext cx="51789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t>Current Implementation</a:t>
            </a:r>
            <a:endParaRPr/>
          </a:p>
        </p:txBody>
      </p:sp>
      <p:sp>
        <p:nvSpPr>
          <p:cNvPr id="204" name="Google Shape;204;p31"/>
          <p:cNvSpPr txBox="1"/>
          <p:nvPr>
            <p:ph type="ctrTitle"/>
          </p:nvPr>
        </p:nvSpPr>
        <p:spPr>
          <a:xfrm>
            <a:off x="4572000" y="2607425"/>
            <a:ext cx="4572000" cy="2564100"/>
          </a:xfrm>
          <a:prstGeom prst="rect">
            <a:avLst/>
          </a:prstGeom>
        </p:spPr>
        <p:txBody>
          <a:bodyPr anchorCtr="0" anchor="b" bIns="91425" lIns="91425" spcFirstLastPara="1" rIns="91425" wrap="square" tIns="91425">
            <a:noAutofit/>
          </a:bodyPr>
          <a:lstStyle/>
          <a:p>
            <a:pPr indent="0" lvl="0" marL="0" rtl="0" algn="l">
              <a:lnSpc>
                <a:spcPct val="142857"/>
              </a:lnSpc>
              <a:spcBef>
                <a:spcPts val="0"/>
              </a:spcBef>
              <a:spcAft>
                <a:spcPts val="0"/>
              </a:spcAft>
              <a:buSzPts val="990"/>
              <a:buNone/>
            </a:pPr>
            <a:r>
              <a:rPr lang="en" sz="910">
                <a:solidFill>
                  <a:srgbClr val="24292F"/>
                </a:solidFill>
                <a:highlight>
                  <a:srgbClr val="FFFFFF"/>
                </a:highlight>
                <a:latin typeface="Courier New"/>
                <a:ea typeface="Courier New"/>
                <a:cs typeface="Courier New"/>
                <a:sym typeface="Courier New"/>
              </a:rPr>
              <a:t>"negotiated_prices": [{</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SzPts val="990"/>
              <a:buNone/>
            </a:pPr>
            <a:r>
              <a:rPr lang="en" sz="910">
                <a:solidFill>
                  <a:srgbClr val="24292F"/>
                </a:solidFill>
                <a:highlight>
                  <a:srgbClr val="FFFFFF"/>
                </a:highlight>
                <a:latin typeface="Courier New"/>
                <a:ea typeface="Courier New"/>
                <a:cs typeface="Courier New"/>
                <a:sym typeface="Courier New"/>
              </a:rPr>
              <a:t>   "negotiated_type": "percentage",</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SzPts val="990"/>
              <a:buNone/>
            </a:pPr>
            <a:r>
              <a:rPr lang="en" sz="910">
                <a:solidFill>
                  <a:srgbClr val="24292F"/>
                </a:solidFill>
                <a:highlight>
                  <a:srgbClr val="FFFFFF"/>
                </a:highlight>
                <a:latin typeface="Courier New"/>
                <a:ea typeface="Courier New"/>
                <a:cs typeface="Courier New"/>
                <a:sym typeface="Courier New"/>
              </a:rPr>
              <a:t>   "negotiated_rate": 35.7,</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SzPts val="990"/>
              <a:buNone/>
            </a:pPr>
            <a:r>
              <a:rPr lang="en" sz="910">
                <a:solidFill>
                  <a:srgbClr val="24292F"/>
                </a:solidFill>
                <a:highlight>
                  <a:srgbClr val="FFFFFF"/>
                </a:highlight>
                <a:latin typeface="Courier New"/>
                <a:ea typeface="Courier New"/>
                <a:cs typeface="Courier New"/>
                <a:sym typeface="Courier New"/>
              </a:rPr>
              <a:t>   "expiration_date": "2022-01-01",</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SzPts val="990"/>
              <a:buNone/>
            </a:pPr>
            <a:r>
              <a:rPr lang="en" sz="910">
                <a:solidFill>
                  <a:srgbClr val="24292F"/>
                </a:solidFill>
                <a:highlight>
                  <a:srgbClr val="FFFFFF"/>
                </a:highlight>
                <a:latin typeface="Courier New"/>
                <a:ea typeface="Courier New"/>
                <a:cs typeface="Courier New"/>
                <a:sym typeface="Courier New"/>
              </a:rPr>
              <a:t>   "percentage_priority": 1,</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SzPts val="990"/>
              <a:buNone/>
            </a:pPr>
            <a:r>
              <a:rPr lang="en" sz="910">
                <a:solidFill>
                  <a:srgbClr val="24292F"/>
                </a:solidFill>
                <a:highlight>
                  <a:srgbClr val="FFFFFF"/>
                </a:highlight>
                <a:latin typeface="Courier New"/>
                <a:ea typeface="Courier New"/>
                <a:cs typeface="Courier New"/>
                <a:sym typeface="Courier New"/>
              </a:rPr>
              <a:t>   "percentage_exceed_limit": 1500,</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SzPts val="990"/>
              <a:buNone/>
            </a:pPr>
            <a:r>
              <a:rPr lang="en" sz="910">
                <a:solidFill>
                  <a:srgbClr val="24292F"/>
                </a:solidFill>
                <a:highlight>
                  <a:srgbClr val="FFFFFF"/>
                </a:highlight>
                <a:latin typeface="Courier New"/>
                <a:ea typeface="Courier New"/>
                <a:cs typeface="Courier New"/>
                <a:sym typeface="Courier New"/>
              </a:rPr>
              <a:t>   "percentage_charge_threshold": {</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SzPts val="990"/>
              <a:buNone/>
            </a:pPr>
            <a:r>
              <a:rPr lang="en" sz="910">
                <a:solidFill>
                  <a:srgbClr val="24292F"/>
                </a:solidFill>
                <a:highlight>
                  <a:srgbClr val="FFFFFF"/>
                </a:highlight>
                <a:latin typeface="Courier New"/>
                <a:ea typeface="Courier New"/>
                <a:cs typeface="Courier New"/>
                <a:sym typeface="Courier New"/>
              </a:rPr>
              <a:t>     "hurdle": 1000,</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SzPts val="990"/>
              <a:buNone/>
            </a:pPr>
            <a:r>
              <a:rPr lang="en" sz="910">
                <a:solidFill>
                  <a:srgbClr val="24292F"/>
                </a:solidFill>
                <a:highlight>
                  <a:srgbClr val="FFFFFF"/>
                </a:highlight>
                <a:latin typeface="Courier New"/>
                <a:ea typeface="Courier New"/>
                <a:cs typeface="Courier New"/>
                <a:sym typeface="Courier New"/>
              </a:rPr>
              <a:t>     "percentage_charge": 10.5</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Clr>
                <a:schemeClr val="dk1"/>
              </a:buClr>
              <a:buSzPts val="990"/>
              <a:buFont typeface="Arial"/>
              <a:buNone/>
            </a:pPr>
            <a:r>
              <a:rPr lang="en" sz="910">
                <a:solidFill>
                  <a:srgbClr val="24292F"/>
                </a:solidFill>
                <a:highlight>
                  <a:srgbClr val="FFFFFF"/>
                </a:highlight>
                <a:latin typeface="Courier New"/>
                <a:ea typeface="Courier New"/>
                <a:cs typeface="Courier New"/>
                <a:sym typeface="Courier New"/>
              </a:rPr>
              <a:t>    }</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SzPts val="990"/>
              <a:buNone/>
            </a:pPr>
            <a:r>
              <a:rPr lang="en" sz="910">
                <a:solidFill>
                  <a:srgbClr val="24292F"/>
                </a:solidFill>
                <a:highlight>
                  <a:srgbClr val="FFFFFF"/>
                </a:highlight>
                <a:latin typeface="Courier New"/>
                <a:ea typeface="Courier New"/>
                <a:cs typeface="Courier New"/>
                <a:sym typeface="Courier New"/>
              </a:rPr>
              <a:t>  }]</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SzPts val="990"/>
              <a:buNone/>
            </a:pPr>
            <a:r>
              <a:rPr lang="en" sz="910">
                <a:solidFill>
                  <a:srgbClr val="24292F"/>
                </a:solidFill>
                <a:highlight>
                  <a:srgbClr val="FFFFFF"/>
                </a:highlight>
                <a:latin typeface="Courier New"/>
                <a:ea typeface="Courier New"/>
                <a:cs typeface="Courier New"/>
                <a:sym typeface="Courier New"/>
              </a:rPr>
              <a:t>}</a:t>
            </a:r>
            <a:endParaRPr sz="910"/>
          </a:p>
        </p:txBody>
      </p:sp>
      <p:sp>
        <p:nvSpPr>
          <p:cNvPr id="205" name="Google Shape;205;p31"/>
          <p:cNvSpPr txBox="1"/>
          <p:nvPr/>
        </p:nvSpPr>
        <p:spPr>
          <a:xfrm>
            <a:off x="4572000" y="2260150"/>
            <a:ext cx="51789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t>Potential Future</a:t>
            </a:r>
            <a:r>
              <a:rPr lang="en"/>
              <a:t> Implementation</a:t>
            </a:r>
            <a:endParaRPr/>
          </a:p>
        </p:txBody>
      </p:sp>
      <p:cxnSp>
        <p:nvCxnSpPr>
          <p:cNvPr id="206" name="Google Shape;206;p31"/>
          <p:cNvCxnSpPr/>
          <p:nvPr/>
        </p:nvCxnSpPr>
        <p:spPr>
          <a:xfrm>
            <a:off x="3211175" y="3303100"/>
            <a:ext cx="1383300" cy="7200"/>
          </a:xfrm>
          <a:prstGeom prst="straightConnector1">
            <a:avLst/>
          </a:prstGeom>
          <a:noFill/>
          <a:ln cap="flat" cmpd="sng" w="9525">
            <a:solidFill>
              <a:schemeClr val="dk2"/>
            </a:solidFill>
            <a:prstDash val="solid"/>
            <a:round/>
            <a:headEnd len="med" w="med" type="none"/>
            <a:tailEnd len="med" w="med" type="triangle"/>
          </a:ln>
        </p:spPr>
      </p:cxnSp>
      <p:sp>
        <p:nvSpPr>
          <p:cNvPr id="207" name="Google Shape;207;p31"/>
          <p:cNvSpPr/>
          <p:nvPr/>
        </p:nvSpPr>
        <p:spPr>
          <a:xfrm>
            <a:off x="4774300" y="3544075"/>
            <a:ext cx="2670300" cy="1150800"/>
          </a:xfrm>
          <a:prstGeom prst="rect">
            <a:avLst/>
          </a:prstGeom>
          <a:noFill/>
          <a:ln cap="flat" cmpd="sng" w="38100">
            <a:solidFill>
              <a:srgbClr val="DD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8" name="Google Shape;208;p31"/>
          <p:cNvSpPr txBox="1"/>
          <p:nvPr/>
        </p:nvSpPr>
        <p:spPr>
          <a:xfrm>
            <a:off x="304175" y="1413225"/>
            <a:ext cx="4218300" cy="8313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u="sng"/>
              <a:t>Scenario</a:t>
            </a:r>
            <a:r>
              <a:rPr lang="en"/>
              <a:t>: Highest priority of a percentage of bill at 35.7%, that drops to 10.5% after $1000 and is not to exceed $1,500</a:t>
            </a:r>
            <a:endParaRPr/>
          </a:p>
        </p:txBody>
      </p:sp>
      <p:sp>
        <p:nvSpPr>
          <p:cNvPr id="209" name="Google Shape;209;p31"/>
          <p:cNvSpPr txBox="1"/>
          <p:nvPr/>
        </p:nvSpPr>
        <p:spPr>
          <a:xfrm>
            <a:off x="304175" y="663000"/>
            <a:ext cx="61593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u="sng"/>
              <a:t>Percentage of billed charges</a:t>
            </a:r>
            <a:endParaRPr u="sng"/>
          </a:p>
        </p:txBody>
      </p:sp>
      <p:sp>
        <p:nvSpPr>
          <p:cNvPr id="210" name="Google Shape;210;p31"/>
          <p:cNvSpPr/>
          <p:nvPr/>
        </p:nvSpPr>
        <p:spPr>
          <a:xfrm>
            <a:off x="6408250" y="3544075"/>
            <a:ext cx="198600" cy="165600"/>
          </a:xfrm>
          <a:prstGeom prst="rect">
            <a:avLst/>
          </a:prstGeom>
          <a:noFill/>
          <a:ln cap="flat" cmpd="sng" w="28575">
            <a:solidFill>
              <a:srgbClr val="008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1" name="Google Shape;211;p31"/>
          <p:cNvSpPr/>
          <p:nvPr/>
        </p:nvSpPr>
        <p:spPr>
          <a:xfrm>
            <a:off x="1163575" y="1500425"/>
            <a:ext cx="1243500" cy="224100"/>
          </a:xfrm>
          <a:prstGeom prst="rect">
            <a:avLst/>
          </a:prstGeom>
          <a:noFill/>
          <a:ln cap="flat" cmpd="sng" w="28575">
            <a:solidFill>
              <a:srgbClr val="008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2" name="Google Shape;212;p31"/>
          <p:cNvSpPr/>
          <p:nvPr/>
        </p:nvSpPr>
        <p:spPr>
          <a:xfrm>
            <a:off x="6698325" y="3709675"/>
            <a:ext cx="397200" cy="224100"/>
          </a:xfrm>
          <a:prstGeom prst="rect">
            <a:avLst/>
          </a:prstGeom>
          <a:noFill/>
          <a:ln cap="flat" cmpd="sng" w="38100">
            <a:solidFill>
              <a:srgbClr val="0000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3" name="Google Shape;213;p31"/>
          <p:cNvSpPr/>
          <p:nvPr/>
        </p:nvSpPr>
        <p:spPr>
          <a:xfrm>
            <a:off x="1163575" y="1917425"/>
            <a:ext cx="642000" cy="253200"/>
          </a:xfrm>
          <a:prstGeom prst="rect">
            <a:avLst/>
          </a:prstGeom>
          <a:noFill/>
          <a:ln cap="flat" cmpd="sng" w="38100">
            <a:solidFill>
              <a:srgbClr val="0000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4" name="Google Shape;214;p31"/>
          <p:cNvSpPr/>
          <p:nvPr/>
        </p:nvSpPr>
        <p:spPr>
          <a:xfrm>
            <a:off x="5646850" y="4120250"/>
            <a:ext cx="436200" cy="224100"/>
          </a:xfrm>
          <a:prstGeom prst="rect">
            <a:avLst/>
          </a:prstGeom>
          <a:noFill/>
          <a:ln cap="flat" cmpd="sng" w="38100">
            <a:solidFill>
              <a:srgbClr val="24292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5" name="Google Shape;215;p31"/>
          <p:cNvSpPr/>
          <p:nvPr/>
        </p:nvSpPr>
        <p:spPr>
          <a:xfrm>
            <a:off x="6408250" y="4311600"/>
            <a:ext cx="397200" cy="224100"/>
          </a:xfrm>
          <a:prstGeom prst="rect">
            <a:avLst/>
          </a:prstGeom>
          <a:noFill/>
          <a:ln cap="flat" cmpd="sng" w="38100">
            <a:solidFill>
              <a:srgbClr val="24292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6" name="Google Shape;216;p31"/>
          <p:cNvSpPr/>
          <p:nvPr/>
        </p:nvSpPr>
        <p:spPr>
          <a:xfrm>
            <a:off x="2009500" y="1716825"/>
            <a:ext cx="552900" cy="224100"/>
          </a:xfrm>
          <a:prstGeom prst="rect">
            <a:avLst/>
          </a:prstGeom>
          <a:noFill/>
          <a:ln cap="flat" cmpd="sng" w="38100">
            <a:solidFill>
              <a:srgbClr val="24292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7" name="Google Shape;217;p31"/>
          <p:cNvSpPr/>
          <p:nvPr/>
        </p:nvSpPr>
        <p:spPr>
          <a:xfrm>
            <a:off x="2983225" y="1716825"/>
            <a:ext cx="552900" cy="224100"/>
          </a:xfrm>
          <a:prstGeom prst="rect">
            <a:avLst/>
          </a:prstGeom>
          <a:noFill/>
          <a:ln cap="flat" cmpd="sng" w="38100">
            <a:solidFill>
              <a:srgbClr val="24292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3"/>
                                        </p:tgtEl>
                                        <p:attrNameLst>
                                          <p:attrName>style.visibility</p:attrName>
                                        </p:attrNameLst>
                                      </p:cBhvr>
                                      <p:to>
                                        <p:strVal val="visible"/>
                                      </p:to>
                                    </p:set>
                                    <p:animEffect filter="fade" transition="in">
                                      <p:cBhvr>
                                        <p:cTn dur="1000"/>
                                        <p:tgtEl>
                                          <p:spTgt spid="203"/>
                                        </p:tgtEl>
                                      </p:cBhvr>
                                    </p:animEffect>
                                  </p:childTnLst>
                                </p:cTn>
                              </p:par>
                              <p:par>
                                <p:cTn fill="hold" nodeType="withEffect" presetClass="entr" presetID="10" presetSubtype="0">
                                  <p:stCondLst>
                                    <p:cond delay="0"/>
                                  </p:stCondLst>
                                  <p:childTnLst>
                                    <p:set>
                                      <p:cBhvr>
                                        <p:cTn dur="1" fill="hold">
                                          <p:stCondLst>
                                            <p:cond delay="0"/>
                                          </p:stCondLst>
                                        </p:cTn>
                                        <p:tgtEl>
                                          <p:spTgt spid="202"/>
                                        </p:tgtEl>
                                        <p:attrNameLst>
                                          <p:attrName>style.visibility</p:attrName>
                                        </p:attrNameLst>
                                      </p:cBhvr>
                                      <p:to>
                                        <p:strVal val="visible"/>
                                      </p:to>
                                    </p:set>
                                    <p:animEffect filter="fade" transition="in">
                                      <p:cBhvr>
                                        <p:cTn dur="1000"/>
                                        <p:tgtEl>
                                          <p:spTgt spid="20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5"/>
                                        </p:tgtEl>
                                        <p:attrNameLst>
                                          <p:attrName>style.visibility</p:attrName>
                                        </p:attrNameLst>
                                      </p:cBhvr>
                                      <p:to>
                                        <p:strVal val="visible"/>
                                      </p:to>
                                    </p:set>
                                    <p:animEffect filter="fade" transition="in">
                                      <p:cBhvr>
                                        <p:cTn dur="1000"/>
                                        <p:tgtEl>
                                          <p:spTgt spid="205"/>
                                        </p:tgtEl>
                                      </p:cBhvr>
                                    </p:animEffect>
                                  </p:childTnLst>
                                </p:cTn>
                              </p:par>
                              <p:par>
                                <p:cTn fill="hold" nodeType="withEffect" presetClass="entr" presetID="10" presetSubtype="0">
                                  <p:stCondLst>
                                    <p:cond delay="0"/>
                                  </p:stCondLst>
                                  <p:childTnLst>
                                    <p:set>
                                      <p:cBhvr>
                                        <p:cTn dur="1" fill="hold">
                                          <p:stCondLst>
                                            <p:cond delay="0"/>
                                          </p:stCondLst>
                                        </p:cTn>
                                        <p:tgtEl>
                                          <p:spTgt spid="206"/>
                                        </p:tgtEl>
                                        <p:attrNameLst>
                                          <p:attrName>style.visibility</p:attrName>
                                        </p:attrNameLst>
                                      </p:cBhvr>
                                      <p:to>
                                        <p:strVal val="visible"/>
                                      </p:to>
                                    </p:set>
                                    <p:animEffect filter="fade" transition="in">
                                      <p:cBhvr>
                                        <p:cTn dur="1000"/>
                                        <p:tgtEl>
                                          <p:spTgt spid="206"/>
                                        </p:tgtEl>
                                      </p:cBhvr>
                                    </p:animEffect>
                                  </p:childTnLst>
                                </p:cTn>
                              </p:par>
                              <p:par>
                                <p:cTn fill="hold" nodeType="withEffect" presetClass="entr" presetID="10" presetSubtype="0">
                                  <p:stCondLst>
                                    <p:cond delay="0"/>
                                  </p:stCondLst>
                                  <p:childTnLst>
                                    <p:set>
                                      <p:cBhvr>
                                        <p:cTn dur="1" fill="hold">
                                          <p:stCondLst>
                                            <p:cond delay="0"/>
                                          </p:stCondLst>
                                        </p:cTn>
                                        <p:tgtEl>
                                          <p:spTgt spid="204"/>
                                        </p:tgtEl>
                                        <p:attrNameLst>
                                          <p:attrName>style.visibility</p:attrName>
                                        </p:attrNameLst>
                                      </p:cBhvr>
                                      <p:to>
                                        <p:strVal val="visible"/>
                                      </p:to>
                                    </p:set>
                                    <p:animEffect filter="fade" transition="in">
                                      <p:cBhvr>
                                        <p:cTn dur="1000"/>
                                        <p:tgtEl>
                                          <p:spTgt spid="20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7"/>
                                        </p:tgtEl>
                                        <p:attrNameLst>
                                          <p:attrName>style.visibility</p:attrName>
                                        </p:attrNameLst>
                                      </p:cBhvr>
                                      <p:to>
                                        <p:strVal val="visible"/>
                                      </p:to>
                                    </p:set>
                                    <p:animEffect filter="fade" transition="in">
                                      <p:cBhvr>
                                        <p:cTn dur="1000"/>
                                        <p:tgtEl>
                                          <p:spTgt spid="20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1"/>
                                        </p:tgtEl>
                                        <p:attrNameLst>
                                          <p:attrName>style.visibility</p:attrName>
                                        </p:attrNameLst>
                                      </p:cBhvr>
                                      <p:to>
                                        <p:strVal val="visible"/>
                                      </p:to>
                                    </p:set>
                                    <p:animEffect filter="fade" transition="in">
                                      <p:cBhvr>
                                        <p:cTn dur="1000"/>
                                        <p:tgtEl>
                                          <p:spTgt spid="211"/>
                                        </p:tgtEl>
                                      </p:cBhvr>
                                    </p:animEffect>
                                  </p:childTnLst>
                                </p:cTn>
                              </p:par>
                              <p:par>
                                <p:cTn fill="hold" nodeType="withEffect" presetClass="entr" presetID="10" presetSubtype="0">
                                  <p:stCondLst>
                                    <p:cond delay="0"/>
                                  </p:stCondLst>
                                  <p:childTnLst>
                                    <p:set>
                                      <p:cBhvr>
                                        <p:cTn dur="1" fill="hold">
                                          <p:stCondLst>
                                            <p:cond delay="0"/>
                                          </p:stCondLst>
                                        </p:cTn>
                                        <p:tgtEl>
                                          <p:spTgt spid="211"/>
                                        </p:tgtEl>
                                        <p:attrNameLst>
                                          <p:attrName>style.visibility</p:attrName>
                                        </p:attrNameLst>
                                      </p:cBhvr>
                                      <p:to>
                                        <p:strVal val="visible"/>
                                      </p:to>
                                    </p:set>
                                    <p:animEffect filter="fade" transition="in">
                                      <p:cBhvr>
                                        <p:cTn dur="1000"/>
                                        <p:tgtEl>
                                          <p:spTgt spid="211"/>
                                        </p:tgtEl>
                                      </p:cBhvr>
                                    </p:animEffect>
                                  </p:childTnLst>
                                </p:cTn>
                              </p:par>
                              <p:par>
                                <p:cTn fill="hold" nodeType="withEffect" presetClass="entr" presetID="10" presetSubtype="0">
                                  <p:stCondLst>
                                    <p:cond delay="0"/>
                                  </p:stCondLst>
                                  <p:childTnLst>
                                    <p:set>
                                      <p:cBhvr>
                                        <p:cTn dur="1" fill="hold">
                                          <p:stCondLst>
                                            <p:cond delay="0"/>
                                          </p:stCondLst>
                                        </p:cTn>
                                        <p:tgtEl>
                                          <p:spTgt spid="210"/>
                                        </p:tgtEl>
                                        <p:attrNameLst>
                                          <p:attrName>style.visibility</p:attrName>
                                        </p:attrNameLst>
                                      </p:cBhvr>
                                      <p:to>
                                        <p:strVal val="visible"/>
                                      </p:to>
                                    </p:set>
                                    <p:animEffect filter="fade" transition="in">
                                      <p:cBhvr>
                                        <p:cTn dur="1000"/>
                                        <p:tgtEl>
                                          <p:spTgt spid="21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3"/>
                                        </p:tgtEl>
                                        <p:attrNameLst>
                                          <p:attrName>style.visibility</p:attrName>
                                        </p:attrNameLst>
                                      </p:cBhvr>
                                      <p:to>
                                        <p:strVal val="visible"/>
                                      </p:to>
                                    </p:set>
                                    <p:animEffect filter="fade" transition="in">
                                      <p:cBhvr>
                                        <p:cTn dur="1000"/>
                                        <p:tgtEl>
                                          <p:spTgt spid="213"/>
                                        </p:tgtEl>
                                      </p:cBhvr>
                                    </p:animEffect>
                                  </p:childTnLst>
                                </p:cTn>
                              </p:par>
                              <p:par>
                                <p:cTn fill="hold" nodeType="withEffect" presetClass="entr" presetID="10" presetSubtype="0">
                                  <p:stCondLst>
                                    <p:cond delay="0"/>
                                  </p:stCondLst>
                                  <p:childTnLst>
                                    <p:set>
                                      <p:cBhvr>
                                        <p:cTn dur="1" fill="hold">
                                          <p:stCondLst>
                                            <p:cond delay="0"/>
                                          </p:stCondLst>
                                        </p:cTn>
                                        <p:tgtEl>
                                          <p:spTgt spid="212"/>
                                        </p:tgtEl>
                                        <p:attrNameLst>
                                          <p:attrName>style.visibility</p:attrName>
                                        </p:attrNameLst>
                                      </p:cBhvr>
                                      <p:to>
                                        <p:strVal val="visible"/>
                                      </p:to>
                                    </p:set>
                                    <p:animEffect filter="fade" transition="in">
                                      <p:cBhvr>
                                        <p:cTn dur="1000"/>
                                        <p:tgtEl>
                                          <p:spTgt spid="21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4"/>
                                        </p:tgtEl>
                                        <p:attrNameLst>
                                          <p:attrName>style.visibility</p:attrName>
                                        </p:attrNameLst>
                                      </p:cBhvr>
                                      <p:to>
                                        <p:strVal val="visible"/>
                                      </p:to>
                                    </p:set>
                                    <p:animEffect filter="fade" transition="in">
                                      <p:cBhvr>
                                        <p:cTn dur="1000"/>
                                        <p:tgtEl>
                                          <p:spTgt spid="214"/>
                                        </p:tgtEl>
                                      </p:cBhvr>
                                    </p:animEffect>
                                  </p:childTnLst>
                                </p:cTn>
                              </p:par>
                              <p:par>
                                <p:cTn fill="hold" nodeType="withEffect" presetClass="entr" presetID="10" presetSubtype="0">
                                  <p:stCondLst>
                                    <p:cond delay="0"/>
                                  </p:stCondLst>
                                  <p:childTnLst>
                                    <p:set>
                                      <p:cBhvr>
                                        <p:cTn dur="1" fill="hold">
                                          <p:stCondLst>
                                            <p:cond delay="0"/>
                                          </p:stCondLst>
                                        </p:cTn>
                                        <p:tgtEl>
                                          <p:spTgt spid="216"/>
                                        </p:tgtEl>
                                        <p:attrNameLst>
                                          <p:attrName>style.visibility</p:attrName>
                                        </p:attrNameLst>
                                      </p:cBhvr>
                                      <p:to>
                                        <p:strVal val="visible"/>
                                      </p:to>
                                    </p:set>
                                    <p:animEffect filter="fade" transition="in">
                                      <p:cBhvr>
                                        <p:cTn dur="1000"/>
                                        <p:tgtEl>
                                          <p:spTgt spid="216"/>
                                        </p:tgtEl>
                                      </p:cBhvr>
                                    </p:animEffect>
                                  </p:childTnLst>
                                </p:cTn>
                              </p:par>
                              <p:par>
                                <p:cTn fill="hold" nodeType="withEffect" presetClass="entr" presetID="10" presetSubtype="0">
                                  <p:stCondLst>
                                    <p:cond delay="0"/>
                                  </p:stCondLst>
                                  <p:childTnLst>
                                    <p:set>
                                      <p:cBhvr>
                                        <p:cTn dur="1" fill="hold">
                                          <p:stCondLst>
                                            <p:cond delay="0"/>
                                          </p:stCondLst>
                                        </p:cTn>
                                        <p:tgtEl>
                                          <p:spTgt spid="217"/>
                                        </p:tgtEl>
                                        <p:attrNameLst>
                                          <p:attrName>style.visibility</p:attrName>
                                        </p:attrNameLst>
                                      </p:cBhvr>
                                      <p:to>
                                        <p:strVal val="visible"/>
                                      </p:to>
                                    </p:set>
                                    <p:animEffect filter="fade" transition="in">
                                      <p:cBhvr>
                                        <p:cTn dur="1000"/>
                                        <p:tgtEl>
                                          <p:spTgt spid="217"/>
                                        </p:tgtEl>
                                      </p:cBhvr>
                                    </p:animEffect>
                                  </p:childTnLst>
                                </p:cTn>
                              </p:par>
                              <p:par>
                                <p:cTn fill="hold" nodeType="withEffect" presetClass="entr" presetID="10" presetSubtype="0">
                                  <p:stCondLst>
                                    <p:cond delay="0"/>
                                  </p:stCondLst>
                                  <p:childTnLst>
                                    <p:set>
                                      <p:cBhvr>
                                        <p:cTn dur="1" fill="hold">
                                          <p:stCondLst>
                                            <p:cond delay="0"/>
                                          </p:stCondLst>
                                        </p:cTn>
                                        <p:tgtEl>
                                          <p:spTgt spid="215"/>
                                        </p:tgtEl>
                                        <p:attrNameLst>
                                          <p:attrName>style.visibility</p:attrName>
                                        </p:attrNameLst>
                                      </p:cBhvr>
                                      <p:to>
                                        <p:strVal val="visible"/>
                                      </p:to>
                                    </p:set>
                                    <p:animEffect filter="fade" transition="in">
                                      <p:cBhvr>
                                        <p:cTn dur="1000"/>
                                        <p:tgtEl>
                                          <p:spTgt spid="21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sp>
        <p:nvSpPr>
          <p:cNvPr id="59" name="Google Shape;59;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External References</a:t>
            </a:r>
            <a:endParaRPr/>
          </a:p>
        </p:txBody>
      </p:sp>
      <p:sp>
        <p:nvSpPr>
          <p:cNvPr id="60" name="Google Shape;60;p1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Two Types</a:t>
            </a:r>
            <a:endParaRPr/>
          </a:p>
          <a:p>
            <a:pPr indent="-342900" lvl="0" marL="457200" rtl="0" algn="l">
              <a:spcBef>
                <a:spcPts val="1200"/>
              </a:spcBef>
              <a:spcAft>
                <a:spcPts val="0"/>
              </a:spcAft>
              <a:buSzPts val="1800"/>
              <a:buChar char="●"/>
            </a:pPr>
            <a:r>
              <a:rPr lang="en"/>
              <a:t>External Provider Networks</a:t>
            </a:r>
            <a:endParaRPr/>
          </a:p>
          <a:p>
            <a:pPr indent="-342900" lvl="0" marL="457200" rtl="0" algn="l">
              <a:spcBef>
                <a:spcPts val="0"/>
              </a:spcBef>
              <a:spcAft>
                <a:spcPts val="0"/>
              </a:spcAft>
              <a:buSzPts val="1800"/>
              <a:buChar char="●"/>
            </a:pPr>
            <a:r>
              <a:rPr lang="en"/>
              <a:t>Other External Valid In-network Files</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1" name="Shape 221"/>
        <p:cNvGrpSpPr/>
        <p:nvPr/>
      </p:nvGrpSpPr>
      <p:grpSpPr>
        <a:xfrm>
          <a:off x="0" y="0"/>
          <a:ext cx="0" cy="0"/>
          <a:chOff x="0" y="0"/>
          <a:chExt cx="0" cy="0"/>
        </a:xfrm>
      </p:grpSpPr>
      <p:sp>
        <p:nvSpPr>
          <p:cNvPr id="222" name="Google Shape;222;p32"/>
          <p:cNvSpPr txBox="1"/>
          <p:nvPr>
            <p:ph type="ctrTitle"/>
          </p:nvPr>
        </p:nvSpPr>
        <p:spPr>
          <a:xfrm>
            <a:off x="311700" y="1563350"/>
            <a:ext cx="2907000" cy="1318500"/>
          </a:xfrm>
          <a:prstGeom prst="rect">
            <a:avLst/>
          </a:prstGeom>
        </p:spPr>
        <p:txBody>
          <a:bodyPr anchorCtr="0" anchor="b" bIns="91425" lIns="91425" spcFirstLastPara="1" rIns="91425" wrap="square" tIns="91425">
            <a:normAutofit/>
          </a:bodyPr>
          <a:lstStyle/>
          <a:p>
            <a:pPr indent="0" lvl="0" marL="0" rtl="0" algn="l">
              <a:lnSpc>
                <a:spcPct val="142857"/>
              </a:lnSpc>
              <a:spcBef>
                <a:spcPts val="0"/>
              </a:spcBef>
              <a:spcAft>
                <a:spcPts val="0"/>
              </a:spcAft>
              <a:buNone/>
            </a:pPr>
            <a:r>
              <a:rPr lang="en" sz="900">
                <a:solidFill>
                  <a:srgbClr val="24292F"/>
                </a:solidFill>
                <a:highlight>
                  <a:srgbClr val="FFFFFF"/>
                </a:highlight>
                <a:latin typeface="Courier New"/>
                <a:ea typeface="Courier New"/>
                <a:cs typeface="Courier New"/>
                <a:sym typeface="Courier New"/>
              </a:rPr>
              <a:t>"negotiated_prices": [{</a:t>
            </a:r>
            <a:endParaRPr sz="9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900">
                <a:solidFill>
                  <a:srgbClr val="24292F"/>
                </a:solidFill>
                <a:highlight>
                  <a:srgbClr val="FFFFFF"/>
                </a:highlight>
                <a:latin typeface="Courier New"/>
                <a:ea typeface="Courier New"/>
                <a:cs typeface="Courier New"/>
                <a:sym typeface="Courier New"/>
              </a:rPr>
              <a:t>   "negotiated_type": "per diem",</a:t>
            </a:r>
            <a:endParaRPr sz="9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900">
                <a:solidFill>
                  <a:srgbClr val="24292F"/>
                </a:solidFill>
                <a:highlight>
                  <a:srgbClr val="FFFFFF"/>
                </a:highlight>
                <a:latin typeface="Courier New"/>
                <a:ea typeface="Courier New"/>
                <a:cs typeface="Courier New"/>
                <a:sym typeface="Courier New"/>
              </a:rPr>
              <a:t>   "negotiated_rate": 1000,</a:t>
            </a:r>
            <a:endParaRPr sz="9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900">
                <a:solidFill>
                  <a:srgbClr val="24292F"/>
                </a:solidFill>
                <a:highlight>
                  <a:srgbClr val="FFFFFF"/>
                </a:highlight>
                <a:latin typeface="Courier New"/>
                <a:ea typeface="Courier New"/>
                <a:cs typeface="Courier New"/>
                <a:sym typeface="Courier New"/>
              </a:rPr>
              <a:t>   "expiration_date": "2022-01-01"</a:t>
            </a:r>
            <a:endParaRPr sz="9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900">
                <a:solidFill>
                  <a:srgbClr val="24292F"/>
                </a:solidFill>
                <a:highlight>
                  <a:srgbClr val="FFFFFF"/>
                </a:highlight>
                <a:latin typeface="Courier New"/>
                <a:ea typeface="Courier New"/>
                <a:cs typeface="Courier New"/>
                <a:sym typeface="Courier New"/>
              </a:rPr>
              <a:t>  }]</a:t>
            </a:r>
            <a:endParaRPr sz="9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900">
                <a:solidFill>
                  <a:srgbClr val="24292F"/>
                </a:solidFill>
                <a:highlight>
                  <a:srgbClr val="FFFFFF"/>
                </a:highlight>
                <a:latin typeface="Courier New"/>
                <a:ea typeface="Courier New"/>
                <a:cs typeface="Courier New"/>
                <a:sym typeface="Courier New"/>
              </a:rPr>
              <a:t>}</a:t>
            </a:r>
            <a:endParaRPr sz="2455"/>
          </a:p>
        </p:txBody>
      </p:sp>
      <p:sp>
        <p:nvSpPr>
          <p:cNvPr id="223" name="Google Shape;223;p32"/>
          <p:cNvSpPr txBox="1"/>
          <p:nvPr/>
        </p:nvSpPr>
        <p:spPr>
          <a:xfrm>
            <a:off x="304175" y="1140175"/>
            <a:ext cx="6159300" cy="346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050">
                <a:solidFill>
                  <a:srgbClr val="24292F"/>
                </a:solidFill>
                <a:highlight>
                  <a:srgbClr val="FFFFFF"/>
                </a:highlight>
              </a:rPr>
              <a:t>An example for a service that has a daily negotiated rate of $1000.</a:t>
            </a:r>
            <a:endParaRPr/>
          </a:p>
        </p:txBody>
      </p:sp>
      <p:sp>
        <p:nvSpPr>
          <p:cNvPr id="224" name="Google Shape;224;p32"/>
          <p:cNvSpPr txBox="1"/>
          <p:nvPr/>
        </p:nvSpPr>
        <p:spPr>
          <a:xfrm>
            <a:off x="304175" y="663000"/>
            <a:ext cx="61593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u="sng"/>
              <a:t>Per Diem</a:t>
            </a:r>
            <a:endParaRPr u="sng"/>
          </a:p>
        </p:txBody>
      </p:sp>
      <p:sp>
        <p:nvSpPr>
          <p:cNvPr id="225" name="Google Shape;225;p32"/>
          <p:cNvSpPr txBox="1"/>
          <p:nvPr/>
        </p:nvSpPr>
        <p:spPr>
          <a:xfrm>
            <a:off x="476525" y="3200850"/>
            <a:ext cx="51789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p>
        </p:txBody>
      </p:sp>
      <p:sp>
        <p:nvSpPr>
          <p:cNvPr id="226" name="Google Shape;226;p32"/>
          <p:cNvSpPr txBox="1"/>
          <p:nvPr/>
        </p:nvSpPr>
        <p:spPr>
          <a:xfrm>
            <a:off x="304175" y="2958825"/>
            <a:ext cx="3859800" cy="346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050" u="sng">
                <a:solidFill>
                  <a:schemeClr val="hlink"/>
                </a:solidFill>
                <a:highlight>
                  <a:srgbClr val="FFFFFF"/>
                </a:highlight>
                <a:hlinkClick r:id="rId3"/>
              </a:rPr>
              <a:t>G</a:t>
            </a:r>
            <a:r>
              <a:rPr lang="en" sz="1050" u="sng">
                <a:solidFill>
                  <a:schemeClr val="hlink"/>
                </a:solidFill>
                <a:highlight>
                  <a:srgbClr val="FFFFFF"/>
                </a:highlight>
                <a:hlinkClick r:id="rId4"/>
              </a:rPr>
              <a:t>ithub Pull Request</a:t>
            </a:r>
            <a:endParaRPr sz="1050">
              <a:solidFill>
                <a:srgbClr val="24292F"/>
              </a:solidFill>
              <a:highlight>
                <a:srgbClr val="FFFFFF"/>
              </a:highlight>
            </a:endParaRPr>
          </a:p>
        </p:txBody>
      </p:sp>
      <p:sp>
        <p:nvSpPr>
          <p:cNvPr id="227" name="Google Shape;227;p32"/>
          <p:cNvSpPr/>
          <p:nvPr/>
        </p:nvSpPr>
        <p:spPr>
          <a:xfrm>
            <a:off x="531850" y="1855400"/>
            <a:ext cx="2296500" cy="400200"/>
          </a:xfrm>
          <a:prstGeom prst="rect">
            <a:avLst/>
          </a:prstGeom>
          <a:noFill/>
          <a:ln cap="flat" cmpd="sng" w="38100">
            <a:solidFill>
              <a:srgbClr val="DD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27"/>
                                        </p:tgtEl>
                                        <p:attrNameLst>
                                          <p:attrName>style.visibility</p:attrName>
                                        </p:attrNameLst>
                                      </p:cBhvr>
                                      <p:to>
                                        <p:strVal val="visible"/>
                                      </p:to>
                                    </p:set>
                                    <p:animEffect filter="fade" transition="in">
                                      <p:cBhvr>
                                        <p:cTn dur="1000"/>
                                        <p:tgtEl>
                                          <p:spTgt spid="22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1" name="Shape 231"/>
        <p:cNvGrpSpPr/>
        <p:nvPr/>
      </p:nvGrpSpPr>
      <p:grpSpPr>
        <a:xfrm>
          <a:off x="0" y="0"/>
          <a:ext cx="0" cy="0"/>
          <a:chOff x="0" y="0"/>
          <a:chExt cx="0" cy="0"/>
        </a:xfrm>
      </p:grpSpPr>
      <p:sp>
        <p:nvSpPr>
          <p:cNvPr id="232" name="Google Shape;232;p33"/>
          <p:cNvSpPr txBox="1"/>
          <p:nvPr>
            <p:ph type="ctrTitle"/>
          </p:nvPr>
        </p:nvSpPr>
        <p:spPr>
          <a:xfrm>
            <a:off x="311700" y="744575"/>
            <a:ext cx="8520600" cy="17454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sz="4455"/>
              <a:t>Custom Billing Codes</a:t>
            </a:r>
            <a:endParaRPr sz="4455"/>
          </a:p>
          <a:p>
            <a:pPr indent="0" lvl="0" marL="0" rtl="0" algn="ctr">
              <a:spcBef>
                <a:spcPts val="0"/>
              </a:spcBef>
              <a:spcAft>
                <a:spcPts val="0"/>
              </a:spcAft>
              <a:buNone/>
            </a:pPr>
            <a:r>
              <a:t/>
            </a:r>
            <a:endParaRPr sz="2600"/>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6" name="Shape 236"/>
        <p:cNvGrpSpPr/>
        <p:nvPr/>
      </p:nvGrpSpPr>
      <p:grpSpPr>
        <a:xfrm>
          <a:off x="0" y="0"/>
          <a:ext cx="0" cy="0"/>
          <a:chOff x="0" y="0"/>
          <a:chExt cx="0" cy="0"/>
        </a:xfrm>
      </p:grpSpPr>
      <p:sp>
        <p:nvSpPr>
          <p:cNvPr id="237" name="Google Shape;237;p34"/>
          <p:cNvSpPr txBox="1"/>
          <p:nvPr/>
        </p:nvSpPr>
        <p:spPr>
          <a:xfrm>
            <a:off x="319625" y="1306025"/>
            <a:ext cx="4034400" cy="831300"/>
          </a:xfrm>
          <a:prstGeom prst="rect">
            <a:avLst/>
          </a:prstGeom>
          <a:noFill/>
          <a:ln>
            <a:noFill/>
          </a:ln>
        </p:spPr>
        <p:txBody>
          <a:bodyPr anchorCtr="0" anchor="t" bIns="91425" lIns="91425" spcFirstLastPara="1" rIns="91425" wrap="square" tIns="91425">
            <a:spAutoFit/>
          </a:bodyPr>
          <a:lstStyle/>
          <a:p>
            <a:pPr indent="-317500" lvl="0" marL="457200" rtl="0" algn="l">
              <a:spcBef>
                <a:spcPts val="0"/>
              </a:spcBef>
              <a:spcAft>
                <a:spcPts val="0"/>
              </a:spcAft>
              <a:buSzPts val="1400"/>
              <a:buChar char="●"/>
            </a:pPr>
            <a:r>
              <a:rPr lang="en" u="sng">
                <a:solidFill>
                  <a:schemeClr val="hlink"/>
                </a:solidFill>
                <a:hlinkClick r:id="rId3"/>
              </a:rPr>
              <a:t>Pull Request Details</a:t>
            </a:r>
            <a:endParaRPr/>
          </a:p>
          <a:p>
            <a:pPr indent="-317500" lvl="0" marL="457200" rtl="0" algn="l">
              <a:spcBef>
                <a:spcPts val="0"/>
              </a:spcBef>
              <a:spcAft>
                <a:spcPts val="0"/>
              </a:spcAft>
              <a:buSzPts val="1400"/>
              <a:buChar char="●"/>
            </a:pPr>
            <a:r>
              <a:rPr lang="en" u="sng">
                <a:solidFill>
                  <a:schemeClr val="hlink"/>
                </a:solidFill>
                <a:hlinkClick r:id="rId4"/>
              </a:rPr>
              <a:t>In-Network File Documentation</a:t>
            </a:r>
            <a:endParaRPr/>
          </a:p>
          <a:p>
            <a:pPr indent="0" lvl="0" marL="0" rtl="0" algn="l">
              <a:spcBef>
                <a:spcPts val="0"/>
              </a:spcBef>
              <a:spcAft>
                <a:spcPts val="0"/>
              </a:spcAft>
              <a:buNone/>
            </a:pPr>
            <a:r>
              <a:t/>
            </a:r>
            <a:endParaRPr/>
          </a:p>
        </p:txBody>
      </p:sp>
      <p:sp>
        <p:nvSpPr>
          <p:cNvPr id="238" name="Google Shape;238;p34"/>
          <p:cNvSpPr txBox="1"/>
          <p:nvPr/>
        </p:nvSpPr>
        <p:spPr>
          <a:xfrm>
            <a:off x="319625" y="905825"/>
            <a:ext cx="73365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u="sng"/>
              <a:t>Custom Billing Code </a:t>
            </a:r>
            <a:r>
              <a:rPr lang="en" u="sng"/>
              <a:t>Implementation Example</a:t>
            </a:r>
            <a:endParaRPr u="sng"/>
          </a:p>
        </p:txBody>
      </p:sp>
      <p:sp>
        <p:nvSpPr>
          <p:cNvPr id="239" name="Google Shape;239;p34"/>
          <p:cNvSpPr txBox="1"/>
          <p:nvPr/>
        </p:nvSpPr>
        <p:spPr>
          <a:xfrm>
            <a:off x="319625" y="1993925"/>
            <a:ext cx="6807000" cy="1169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t>New</a:t>
            </a:r>
            <a:r>
              <a:rPr lang="en">
                <a:latin typeface="Courier New"/>
                <a:ea typeface="Courier New"/>
                <a:cs typeface="Courier New"/>
                <a:sym typeface="Courier New"/>
              </a:rPr>
              <a:t> </a:t>
            </a:r>
            <a:r>
              <a:rPr lang="en" u="sng">
                <a:solidFill>
                  <a:schemeClr val="hlink"/>
                </a:solidFill>
                <a:latin typeface="Courier New"/>
                <a:ea typeface="Courier New"/>
                <a:cs typeface="Courier New"/>
                <a:sym typeface="Courier New"/>
                <a:hlinkClick r:id="rId5"/>
              </a:rPr>
              <a:t>billing_code_type</a:t>
            </a:r>
            <a:r>
              <a:rPr lang="en"/>
              <a:t>: “</a:t>
            </a:r>
            <a:r>
              <a:rPr lang="en" sz="1200">
                <a:solidFill>
                  <a:srgbClr val="24292F"/>
                </a:solidFill>
                <a:highlight>
                  <a:srgbClr val="FFFFFF"/>
                </a:highlight>
              </a:rPr>
              <a:t>CSTM-ALL”</a:t>
            </a:r>
            <a:endParaRPr sz="1200">
              <a:solidFill>
                <a:srgbClr val="24292F"/>
              </a:solidFill>
              <a:highlight>
                <a:srgbClr val="FFFFFF"/>
              </a:highlight>
            </a:endParaRPr>
          </a:p>
          <a:p>
            <a:pPr indent="0" lvl="0" marL="0" rtl="0" algn="l">
              <a:spcBef>
                <a:spcPts val="0"/>
              </a:spcBef>
              <a:spcAft>
                <a:spcPts val="0"/>
              </a:spcAft>
              <a:buNone/>
            </a:pPr>
            <a:r>
              <a:rPr lang="en" sz="1200">
                <a:solidFill>
                  <a:srgbClr val="24292F"/>
                </a:solidFill>
                <a:highlight>
                  <a:srgbClr val="FFFFFF"/>
                </a:highlight>
              </a:rPr>
              <a:t>This value represents all possible coding types under the contractual arrangement</a:t>
            </a:r>
            <a:endParaRPr sz="1200">
              <a:solidFill>
                <a:srgbClr val="24292F"/>
              </a:solidFill>
              <a:highlight>
                <a:srgbClr val="FFFFFF"/>
              </a:highlight>
            </a:endParaRPr>
          </a:p>
          <a:p>
            <a:pPr indent="0" lvl="0" marL="0" rtl="0" algn="l">
              <a:spcBef>
                <a:spcPts val="0"/>
              </a:spcBef>
              <a:spcAft>
                <a:spcPts val="0"/>
              </a:spcAft>
              <a:buNone/>
            </a:pPr>
            <a:r>
              <a:t/>
            </a:r>
            <a:endParaRPr sz="1200">
              <a:solidFill>
                <a:srgbClr val="24292F"/>
              </a:solidFill>
              <a:highlight>
                <a:srgbClr val="FFFFFF"/>
              </a:highlight>
            </a:endParaRPr>
          </a:p>
          <a:p>
            <a:pPr indent="0" lvl="0" marL="0" rtl="0" algn="l">
              <a:spcBef>
                <a:spcPts val="0"/>
              </a:spcBef>
              <a:spcAft>
                <a:spcPts val="0"/>
              </a:spcAft>
              <a:buNone/>
            </a:pPr>
            <a:r>
              <a:rPr lang="en">
                <a:solidFill>
                  <a:srgbClr val="24292F"/>
                </a:solidFill>
                <a:highlight>
                  <a:srgbClr val="FFFFFF"/>
                </a:highlight>
              </a:rPr>
              <a:t>New </a:t>
            </a:r>
            <a:r>
              <a:rPr lang="en" u="sng">
                <a:solidFill>
                  <a:schemeClr val="hlink"/>
                </a:solidFill>
                <a:highlight>
                  <a:srgbClr val="FFFFFF"/>
                </a:highlight>
                <a:latin typeface="Courier New"/>
                <a:ea typeface="Courier New"/>
                <a:cs typeface="Courier New"/>
                <a:sym typeface="Courier New"/>
                <a:hlinkClick r:id="rId6"/>
              </a:rPr>
              <a:t>billing_code</a:t>
            </a:r>
            <a:r>
              <a:rPr lang="en">
                <a:solidFill>
                  <a:srgbClr val="24292F"/>
                </a:solidFill>
                <a:highlight>
                  <a:srgbClr val="FFFFFF"/>
                </a:highlight>
              </a:rPr>
              <a:t>: “</a:t>
            </a:r>
            <a:r>
              <a:rPr lang="en" sz="1200">
                <a:solidFill>
                  <a:srgbClr val="24292F"/>
                </a:solidFill>
                <a:highlight>
                  <a:srgbClr val="FFFFFF"/>
                </a:highlight>
              </a:rPr>
              <a:t>CSTM-00”</a:t>
            </a:r>
            <a:endParaRPr sz="1200">
              <a:solidFill>
                <a:srgbClr val="24292F"/>
              </a:solidFill>
              <a:highlight>
                <a:srgbClr val="FFFFFF"/>
              </a:highlight>
            </a:endParaRPr>
          </a:p>
          <a:p>
            <a:pPr indent="0" lvl="0" marL="0" rtl="0" algn="l">
              <a:spcBef>
                <a:spcPts val="0"/>
              </a:spcBef>
              <a:spcAft>
                <a:spcPts val="0"/>
              </a:spcAft>
              <a:buNone/>
            </a:pPr>
            <a:r>
              <a:rPr lang="en" sz="1200">
                <a:solidFill>
                  <a:srgbClr val="24292F"/>
                </a:solidFill>
                <a:highlight>
                  <a:srgbClr val="FFFFFF"/>
                </a:highlight>
              </a:rPr>
              <a:t>Represents all possible </a:t>
            </a:r>
            <a:r>
              <a:rPr lang="en" sz="1000">
                <a:solidFill>
                  <a:srgbClr val="24292F"/>
                </a:solidFill>
                <a:latin typeface="Courier New"/>
                <a:ea typeface="Courier New"/>
                <a:cs typeface="Courier New"/>
                <a:sym typeface="Courier New"/>
              </a:rPr>
              <a:t>billing_code</a:t>
            </a:r>
            <a:r>
              <a:rPr lang="en" sz="1200">
                <a:solidFill>
                  <a:srgbClr val="24292F"/>
                </a:solidFill>
                <a:highlight>
                  <a:srgbClr val="FFFFFF"/>
                </a:highlight>
              </a:rPr>
              <a:t> values for the defined </a:t>
            </a:r>
            <a:r>
              <a:rPr lang="en" sz="1000">
                <a:solidFill>
                  <a:srgbClr val="24292F"/>
                </a:solidFill>
                <a:latin typeface="Courier New"/>
                <a:ea typeface="Courier New"/>
                <a:cs typeface="Courier New"/>
                <a:sym typeface="Courier New"/>
              </a:rPr>
              <a:t>billing_code_type</a:t>
            </a:r>
            <a:endParaRPr sz="1200">
              <a:solidFill>
                <a:srgbClr val="24292F"/>
              </a:solidFill>
              <a:highlight>
                <a:srgbClr val="FFFFFF"/>
              </a:highlight>
            </a:endParaRPr>
          </a:p>
        </p:txBody>
      </p:sp>
      <p:sp>
        <p:nvSpPr>
          <p:cNvPr id="240" name="Google Shape;240;p34"/>
          <p:cNvSpPr txBox="1"/>
          <p:nvPr/>
        </p:nvSpPr>
        <p:spPr>
          <a:xfrm>
            <a:off x="319625" y="3310225"/>
            <a:ext cx="4486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t>Why? Intended to reduce file size.</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4" name="Shape 244"/>
        <p:cNvGrpSpPr/>
        <p:nvPr/>
      </p:nvGrpSpPr>
      <p:grpSpPr>
        <a:xfrm>
          <a:off x="0" y="0"/>
          <a:ext cx="0" cy="0"/>
          <a:chOff x="0" y="0"/>
          <a:chExt cx="0" cy="0"/>
        </a:xfrm>
      </p:grpSpPr>
      <p:sp>
        <p:nvSpPr>
          <p:cNvPr id="245" name="Google Shape;245;p35"/>
          <p:cNvSpPr txBox="1"/>
          <p:nvPr/>
        </p:nvSpPr>
        <p:spPr>
          <a:xfrm>
            <a:off x="319625" y="1411650"/>
            <a:ext cx="73365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p>
        </p:txBody>
      </p:sp>
      <p:sp>
        <p:nvSpPr>
          <p:cNvPr id="246" name="Google Shape;246;p35"/>
          <p:cNvSpPr txBox="1"/>
          <p:nvPr/>
        </p:nvSpPr>
        <p:spPr>
          <a:xfrm>
            <a:off x="319625" y="913600"/>
            <a:ext cx="73365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u="sng"/>
              <a:t>Custom Billing Code Implementation Example</a:t>
            </a:r>
            <a:endParaRPr u="sng"/>
          </a:p>
        </p:txBody>
      </p:sp>
      <p:sp>
        <p:nvSpPr>
          <p:cNvPr id="247" name="Google Shape;247;p35"/>
          <p:cNvSpPr txBox="1"/>
          <p:nvPr/>
        </p:nvSpPr>
        <p:spPr>
          <a:xfrm>
            <a:off x="319625" y="1483325"/>
            <a:ext cx="3582600" cy="8313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u="sng"/>
              <a:t>Scenario</a:t>
            </a:r>
            <a:r>
              <a:rPr lang="en"/>
              <a:t>: Negotiated arrangement of 35.7% of bill for all inpatient and outpatient services</a:t>
            </a:r>
            <a:endParaRPr/>
          </a:p>
        </p:txBody>
      </p:sp>
      <p:sp>
        <p:nvSpPr>
          <p:cNvPr id="248" name="Google Shape;248;p35"/>
          <p:cNvSpPr txBox="1"/>
          <p:nvPr>
            <p:ph type="ctrTitle"/>
          </p:nvPr>
        </p:nvSpPr>
        <p:spPr>
          <a:xfrm>
            <a:off x="4860175" y="120000"/>
            <a:ext cx="3654900" cy="5023500"/>
          </a:xfrm>
          <a:prstGeom prst="rect">
            <a:avLst/>
          </a:prstGeom>
        </p:spPr>
        <p:txBody>
          <a:bodyPr anchorCtr="0" anchor="b" bIns="91425" lIns="91425" spcFirstLastPara="1" rIns="91425" wrap="square" tIns="91425">
            <a:noAutofit/>
          </a:bodyPr>
          <a:lstStyle/>
          <a:p>
            <a:pPr indent="0" lvl="0" marL="0" rtl="0" algn="l">
              <a:lnSpc>
                <a:spcPct val="142857"/>
              </a:lnSpc>
              <a:spcBef>
                <a:spcPts val="0"/>
              </a:spcBef>
              <a:spcAft>
                <a:spcPts val="0"/>
              </a:spcAft>
              <a:buClr>
                <a:schemeClr val="dk1"/>
              </a:buClr>
              <a:buSzPts val="990"/>
              <a:buFont typeface="Arial"/>
              <a:buNone/>
            </a:pPr>
            <a:r>
              <a:rPr lang="en" sz="910">
                <a:solidFill>
                  <a:srgbClr val="24292F"/>
                </a:solidFill>
                <a:highlight>
                  <a:srgbClr val="FFFFFF"/>
                </a:highlight>
                <a:latin typeface="Courier New"/>
                <a:ea typeface="Courier New"/>
                <a:cs typeface="Courier New"/>
                <a:sym typeface="Courier New"/>
              </a:rPr>
              <a:t>{</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Clr>
                <a:schemeClr val="dk1"/>
              </a:buClr>
              <a:buSzPts val="990"/>
              <a:buFont typeface="Arial"/>
              <a:buNone/>
            </a:pPr>
            <a:r>
              <a:rPr lang="en" sz="910">
                <a:solidFill>
                  <a:srgbClr val="24292F"/>
                </a:solidFill>
                <a:highlight>
                  <a:srgbClr val="FFFFFF"/>
                </a:highlight>
                <a:latin typeface="Courier New"/>
                <a:ea typeface="Courier New"/>
                <a:cs typeface="Courier New"/>
                <a:sym typeface="Courier New"/>
              </a:rPr>
              <a:t> "negotiation_arrangement": "ffs",</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Clr>
                <a:schemeClr val="dk1"/>
              </a:buClr>
              <a:buSzPts val="990"/>
              <a:buFont typeface="Arial"/>
              <a:buNone/>
            </a:pPr>
            <a:r>
              <a:rPr lang="en" sz="910">
                <a:solidFill>
                  <a:srgbClr val="24292F"/>
                </a:solidFill>
                <a:highlight>
                  <a:srgbClr val="FFFFFF"/>
                </a:highlight>
                <a:latin typeface="Courier New"/>
                <a:ea typeface="Courier New"/>
                <a:cs typeface="Courier New"/>
                <a:sym typeface="Courier New"/>
              </a:rPr>
              <a:t> "name": "All coding types",</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Clr>
                <a:schemeClr val="dk1"/>
              </a:buClr>
              <a:buSzPts val="990"/>
              <a:buFont typeface="Arial"/>
              <a:buNone/>
            </a:pPr>
            <a:r>
              <a:rPr lang="en" sz="910">
                <a:solidFill>
                  <a:srgbClr val="24292F"/>
                </a:solidFill>
                <a:highlight>
                  <a:srgbClr val="FFFFFF"/>
                </a:highlight>
                <a:latin typeface="Courier New"/>
                <a:ea typeface="Courier New"/>
                <a:cs typeface="Courier New"/>
                <a:sym typeface="Courier New"/>
              </a:rPr>
              <a:t> "billing_code_type": "CSTM-ALL",</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Clr>
                <a:schemeClr val="dk1"/>
              </a:buClr>
              <a:buSzPts val="990"/>
              <a:buFont typeface="Arial"/>
              <a:buNone/>
            </a:pPr>
            <a:r>
              <a:rPr lang="en" sz="910">
                <a:solidFill>
                  <a:srgbClr val="24292F"/>
                </a:solidFill>
                <a:highlight>
                  <a:srgbClr val="FFFFFF"/>
                </a:highlight>
                <a:latin typeface="Courier New"/>
                <a:ea typeface="Courier New"/>
                <a:cs typeface="Courier New"/>
                <a:sym typeface="Courier New"/>
              </a:rPr>
              <a:t> "billing_code_type_version": "2022",</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Clr>
                <a:schemeClr val="dk1"/>
              </a:buClr>
              <a:buSzPts val="990"/>
              <a:buFont typeface="Arial"/>
              <a:buNone/>
            </a:pPr>
            <a:r>
              <a:rPr lang="en" sz="910">
                <a:solidFill>
                  <a:srgbClr val="24292F"/>
                </a:solidFill>
                <a:highlight>
                  <a:srgbClr val="FFFFFF"/>
                </a:highlight>
                <a:latin typeface="Courier New"/>
                <a:ea typeface="Courier New"/>
                <a:cs typeface="Courier New"/>
                <a:sym typeface="Courier New"/>
              </a:rPr>
              <a:t> "billing_code": "CSTM-00",</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Clr>
                <a:schemeClr val="dk1"/>
              </a:buClr>
              <a:buSzPts val="990"/>
              <a:buFont typeface="Arial"/>
              <a:buNone/>
            </a:pPr>
            <a:r>
              <a:rPr lang="en" sz="910">
                <a:solidFill>
                  <a:srgbClr val="24292F"/>
                </a:solidFill>
                <a:highlight>
                  <a:srgbClr val="FFFFFF"/>
                </a:highlight>
                <a:latin typeface="Courier New"/>
                <a:ea typeface="Courier New"/>
                <a:cs typeface="Courier New"/>
                <a:sym typeface="Courier New"/>
              </a:rPr>
              <a:t> "description": "All codes possible",</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Clr>
                <a:schemeClr val="dk1"/>
              </a:buClr>
              <a:buSzPts val="990"/>
              <a:buFont typeface="Arial"/>
              <a:buNone/>
            </a:pPr>
            <a:r>
              <a:rPr lang="en" sz="910">
                <a:solidFill>
                  <a:srgbClr val="24292F"/>
                </a:solidFill>
                <a:highlight>
                  <a:srgbClr val="FFFFFF"/>
                </a:highlight>
                <a:latin typeface="Courier New"/>
                <a:ea typeface="Courier New"/>
                <a:cs typeface="Courier New"/>
                <a:sym typeface="Courier New"/>
              </a:rPr>
              <a:t> "negotiated_rates": [{</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Clr>
                <a:schemeClr val="dk1"/>
              </a:buClr>
              <a:buSzPts val="990"/>
              <a:buFont typeface="Arial"/>
              <a:buNone/>
            </a:pPr>
            <a:r>
              <a:rPr lang="en" sz="910">
                <a:solidFill>
                  <a:srgbClr val="24292F"/>
                </a:solidFill>
                <a:highlight>
                  <a:srgbClr val="FFFFFF"/>
                </a:highlight>
                <a:latin typeface="Courier New"/>
                <a:ea typeface="Courier New"/>
                <a:cs typeface="Courier New"/>
                <a:sym typeface="Courier New"/>
              </a:rPr>
              <a:t>   "provider_groups": [{</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Clr>
                <a:schemeClr val="dk1"/>
              </a:buClr>
              <a:buSzPts val="990"/>
              <a:buFont typeface="Arial"/>
              <a:buNone/>
            </a:pPr>
            <a:r>
              <a:rPr lang="en" sz="910">
                <a:solidFill>
                  <a:srgbClr val="24292F"/>
                </a:solidFill>
                <a:highlight>
                  <a:srgbClr val="FFFFFF"/>
                </a:highlight>
                <a:latin typeface="Courier New"/>
                <a:ea typeface="Courier New"/>
                <a:cs typeface="Courier New"/>
                <a:sym typeface="Courier New"/>
              </a:rPr>
              <a:t>     "npi": [6666666666],</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Clr>
                <a:schemeClr val="dk1"/>
              </a:buClr>
              <a:buSzPts val="990"/>
              <a:buFont typeface="Arial"/>
              <a:buNone/>
            </a:pPr>
            <a:r>
              <a:rPr lang="en" sz="910">
                <a:solidFill>
                  <a:srgbClr val="24292F"/>
                </a:solidFill>
                <a:highlight>
                  <a:srgbClr val="FFFFFF"/>
                </a:highlight>
                <a:latin typeface="Courier New"/>
                <a:ea typeface="Courier New"/>
                <a:cs typeface="Courier New"/>
                <a:sym typeface="Courier New"/>
              </a:rPr>
              <a:t>     "tin":{</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Clr>
                <a:schemeClr val="dk1"/>
              </a:buClr>
              <a:buSzPts val="990"/>
              <a:buFont typeface="Arial"/>
              <a:buNone/>
            </a:pPr>
            <a:r>
              <a:rPr lang="en" sz="910">
                <a:solidFill>
                  <a:srgbClr val="24292F"/>
                </a:solidFill>
                <a:highlight>
                  <a:srgbClr val="FFFFFF"/>
                </a:highlight>
                <a:latin typeface="Courier New"/>
                <a:ea typeface="Courier New"/>
                <a:cs typeface="Courier New"/>
                <a:sym typeface="Courier New"/>
              </a:rPr>
              <a:t>       "type": "npi",</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Clr>
                <a:schemeClr val="dk1"/>
              </a:buClr>
              <a:buSzPts val="990"/>
              <a:buFont typeface="Arial"/>
              <a:buNone/>
            </a:pPr>
            <a:r>
              <a:rPr lang="en" sz="910">
                <a:solidFill>
                  <a:srgbClr val="24292F"/>
                </a:solidFill>
                <a:highlight>
                  <a:srgbClr val="FFFFFF"/>
                </a:highlight>
                <a:latin typeface="Courier New"/>
                <a:ea typeface="Courier New"/>
                <a:cs typeface="Courier New"/>
                <a:sym typeface="Courier New"/>
              </a:rPr>
              <a:t>       "value": "6666666666"</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Clr>
                <a:schemeClr val="dk1"/>
              </a:buClr>
              <a:buSzPts val="990"/>
              <a:buFont typeface="Arial"/>
              <a:buNone/>
            </a:pPr>
            <a:r>
              <a:rPr lang="en" sz="910">
                <a:solidFill>
                  <a:srgbClr val="24292F"/>
                </a:solidFill>
                <a:highlight>
                  <a:srgbClr val="FFFFFF"/>
                </a:highlight>
                <a:latin typeface="Courier New"/>
                <a:ea typeface="Courier New"/>
                <a:cs typeface="Courier New"/>
                <a:sym typeface="Courier New"/>
              </a:rPr>
              <a:t>     }</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Clr>
                <a:schemeClr val="dk1"/>
              </a:buClr>
              <a:buSzPts val="990"/>
              <a:buFont typeface="Arial"/>
              <a:buNone/>
            </a:pPr>
            <a:r>
              <a:rPr lang="en" sz="910">
                <a:solidFill>
                  <a:srgbClr val="24292F"/>
                </a:solidFill>
                <a:highlight>
                  <a:srgbClr val="FFFFFF"/>
                </a:highlight>
                <a:latin typeface="Courier New"/>
                <a:ea typeface="Courier New"/>
                <a:cs typeface="Courier New"/>
                <a:sym typeface="Courier New"/>
              </a:rPr>
              <a:t>   }],</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Clr>
                <a:schemeClr val="dk1"/>
              </a:buClr>
              <a:buSzPts val="990"/>
              <a:buFont typeface="Arial"/>
              <a:buNone/>
            </a:pPr>
            <a:r>
              <a:rPr lang="en" sz="910">
                <a:solidFill>
                  <a:srgbClr val="24292F"/>
                </a:solidFill>
                <a:highlight>
                  <a:srgbClr val="FFFFFF"/>
                </a:highlight>
                <a:latin typeface="Courier New"/>
                <a:ea typeface="Courier New"/>
                <a:cs typeface="Courier New"/>
                <a:sym typeface="Courier New"/>
              </a:rPr>
              <a:t>   "negotiated_prices": [{</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Clr>
                <a:schemeClr val="dk1"/>
              </a:buClr>
              <a:buSzPts val="990"/>
              <a:buFont typeface="Arial"/>
              <a:buNone/>
            </a:pPr>
            <a:r>
              <a:rPr lang="en" sz="910">
                <a:solidFill>
                  <a:srgbClr val="24292F"/>
                </a:solidFill>
                <a:highlight>
                  <a:srgbClr val="FFFFFF"/>
                </a:highlight>
                <a:latin typeface="Courier New"/>
                <a:ea typeface="Courier New"/>
                <a:cs typeface="Courier New"/>
                <a:sym typeface="Courier New"/>
              </a:rPr>
              <a:t>     "negotiated_type": "percentage",</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Clr>
                <a:schemeClr val="dk1"/>
              </a:buClr>
              <a:buSzPts val="990"/>
              <a:buFont typeface="Arial"/>
              <a:buNone/>
            </a:pPr>
            <a:r>
              <a:rPr lang="en" sz="910">
                <a:solidFill>
                  <a:srgbClr val="24292F"/>
                </a:solidFill>
                <a:highlight>
                  <a:srgbClr val="FFFFFF"/>
                </a:highlight>
                <a:latin typeface="Courier New"/>
                <a:ea typeface="Courier New"/>
                <a:cs typeface="Courier New"/>
                <a:sym typeface="Courier New"/>
              </a:rPr>
              <a:t>     "negotiated_rate": 35.7,</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Clr>
                <a:schemeClr val="dk1"/>
              </a:buClr>
              <a:buSzPts val="990"/>
              <a:buFont typeface="Arial"/>
              <a:buNone/>
            </a:pPr>
            <a:r>
              <a:rPr lang="en" sz="910">
                <a:solidFill>
                  <a:srgbClr val="24292F"/>
                </a:solidFill>
                <a:highlight>
                  <a:srgbClr val="FFFFFF"/>
                </a:highlight>
                <a:latin typeface="Courier New"/>
                <a:ea typeface="Courier New"/>
                <a:cs typeface="Courier New"/>
                <a:sym typeface="Courier New"/>
              </a:rPr>
              <a:t>     "expiration_date": "2022-01-01",</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Clr>
                <a:schemeClr val="dk1"/>
              </a:buClr>
              <a:buSzPts val="990"/>
              <a:buFont typeface="Arial"/>
              <a:buNone/>
            </a:pPr>
            <a:r>
              <a:rPr lang="en" sz="910">
                <a:solidFill>
                  <a:srgbClr val="24292F"/>
                </a:solidFill>
                <a:highlight>
                  <a:srgbClr val="FFFFFF"/>
                </a:highlight>
                <a:latin typeface="Courier New"/>
                <a:ea typeface="Courier New"/>
                <a:cs typeface="Courier New"/>
                <a:sym typeface="Courier New"/>
              </a:rPr>
              <a:t>   }]</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Clr>
                <a:schemeClr val="dk1"/>
              </a:buClr>
              <a:buSzPts val="990"/>
              <a:buFont typeface="Arial"/>
              <a:buNone/>
            </a:pPr>
            <a:r>
              <a:rPr lang="en" sz="910">
                <a:solidFill>
                  <a:srgbClr val="24292F"/>
                </a:solidFill>
                <a:highlight>
                  <a:srgbClr val="FFFFFF"/>
                </a:highlight>
                <a:latin typeface="Courier New"/>
                <a:ea typeface="Courier New"/>
                <a:cs typeface="Courier New"/>
                <a:sym typeface="Courier New"/>
              </a:rPr>
              <a:t> }</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SzPts val="990"/>
              <a:buNone/>
            </a:pPr>
            <a:r>
              <a:t/>
            </a:r>
            <a:endParaRPr sz="910">
              <a:solidFill>
                <a:srgbClr val="24292F"/>
              </a:solidFill>
              <a:highlight>
                <a:srgbClr val="FFFFFF"/>
              </a:highlight>
              <a:latin typeface="Courier New"/>
              <a:ea typeface="Courier New"/>
              <a:cs typeface="Courier New"/>
              <a:sym typeface="Courier New"/>
            </a:endParaRPr>
          </a:p>
        </p:txBody>
      </p:sp>
      <p:sp>
        <p:nvSpPr>
          <p:cNvPr id="249" name="Google Shape;249;p35"/>
          <p:cNvSpPr/>
          <p:nvPr/>
        </p:nvSpPr>
        <p:spPr>
          <a:xfrm>
            <a:off x="6441300" y="1308500"/>
            <a:ext cx="849000" cy="233700"/>
          </a:xfrm>
          <a:prstGeom prst="rect">
            <a:avLst/>
          </a:prstGeom>
          <a:noFill/>
          <a:ln cap="flat" cmpd="sng" w="38100">
            <a:solidFill>
              <a:srgbClr val="DD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0" name="Google Shape;250;p35"/>
          <p:cNvSpPr/>
          <p:nvPr/>
        </p:nvSpPr>
        <p:spPr>
          <a:xfrm>
            <a:off x="6087425" y="1710150"/>
            <a:ext cx="849000" cy="233700"/>
          </a:xfrm>
          <a:prstGeom prst="rect">
            <a:avLst/>
          </a:prstGeom>
          <a:noFill/>
          <a:ln cap="flat" cmpd="sng" w="38100">
            <a:solidFill>
              <a:srgbClr val="DD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1" name="Google Shape;251;p35"/>
          <p:cNvSpPr/>
          <p:nvPr/>
        </p:nvSpPr>
        <p:spPr>
          <a:xfrm>
            <a:off x="1666800" y="1782125"/>
            <a:ext cx="2174100" cy="233700"/>
          </a:xfrm>
          <a:prstGeom prst="rect">
            <a:avLst/>
          </a:prstGeom>
          <a:noFill/>
          <a:ln cap="flat" cmpd="sng" w="38100">
            <a:solidFill>
              <a:srgbClr val="DD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2" name="Google Shape;252;p35"/>
          <p:cNvSpPr txBox="1"/>
          <p:nvPr/>
        </p:nvSpPr>
        <p:spPr>
          <a:xfrm>
            <a:off x="264825" y="2617050"/>
            <a:ext cx="3654900" cy="11736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Clr>
                <a:schemeClr val="dk1"/>
              </a:buClr>
              <a:buSzPts val="1100"/>
              <a:buFont typeface="Arial"/>
              <a:buNone/>
            </a:pPr>
            <a:r>
              <a:rPr lang="en" sz="1200">
                <a:solidFill>
                  <a:srgbClr val="24292F"/>
                </a:solidFill>
                <a:highlight>
                  <a:srgbClr val="FFFFFF"/>
                </a:highlight>
              </a:rPr>
              <a:t>NOTE: the </a:t>
            </a:r>
            <a:r>
              <a:rPr lang="en" sz="1000">
                <a:solidFill>
                  <a:srgbClr val="24292F"/>
                </a:solidFill>
                <a:highlight>
                  <a:srgbClr val="FFFFFF"/>
                </a:highlight>
                <a:latin typeface="Courier New"/>
                <a:ea typeface="Courier New"/>
                <a:cs typeface="Courier New"/>
                <a:sym typeface="Courier New"/>
              </a:rPr>
              <a:t>billing_code_type_version</a:t>
            </a:r>
            <a:r>
              <a:rPr lang="en" sz="1200">
                <a:solidFill>
                  <a:srgbClr val="24292F"/>
                </a:solidFill>
                <a:highlight>
                  <a:srgbClr val="FFFFFF"/>
                </a:highlight>
              </a:rPr>
              <a:t> would apply to the current plan's year.</a:t>
            </a:r>
            <a:endParaRPr sz="1200">
              <a:solidFill>
                <a:srgbClr val="24292F"/>
              </a:solidFill>
              <a:highlight>
                <a:srgbClr val="FFFFFF"/>
              </a:highlight>
            </a:endParaRPr>
          </a:p>
          <a:p>
            <a:pPr indent="0" lvl="0" marL="0" rtl="0" algn="l">
              <a:lnSpc>
                <a:spcPct val="115000"/>
              </a:lnSpc>
              <a:spcBef>
                <a:spcPts val="1200"/>
              </a:spcBef>
              <a:spcAft>
                <a:spcPts val="0"/>
              </a:spcAft>
              <a:buClr>
                <a:schemeClr val="dk1"/>
              </a:buClr>
              <a:buSzPts val="1100"/>
              <a:buFont typeface="Arial"/>
              <a:buNone/>
            </a:pPr>
            <a:r>
              <a:t/>
            </a:r>
            <a:endParaRPr sz="1100">
              <a:solidFill>
                <a:schemeClr val="dk1"/>
              </a:solidFill>
            </a:endParaRPr>
          </a:p>
          <a:p>
            <a:pPr indent="0" lvl="0" marL="0" rtl="0" algn="l">
              <a:spcBef>
                <a:spcPts val="0"/>
              </a:spcBef>
              <a:spcAft>
                <a:spcPts val="0"/>
              </a:spcAft>
              <a:buNone/>
            </a:pPr>
            <a:r>
              <a:t/>
            </a:r>
            <a:endParaRPr/>
          </a:p>
        </p:txBody>
      </p:sp>
      <p:sp>
        <p:nvSpPr>
          <p:cNvPr id="253" name="Google Shape;253;p35"/>
          <p:cNvSpPr/>
          <p:nvPr/>
        </p:nvSpPr>
        <p:spPr>
          <a:xfrm>
            <a:off x="1098225" y="2640400"/>
            <a:ext cx="1962600" cy="327000"/>
          </a:xfrm>
          <a:prstGeom prst="rect">
            <a:avLst/>
          </a:prstGeom>
          <a:noFill/>
          <a:ln cap="flat" cmpd="sng" w="38100">
            <a:solidFill>
              <a:srgbClr val="008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4" name="Google Shape;254;p35"/>
          <p:cNvSpPr/>
          <p:nvPr/>
        </p:nvSpPr>
        <p:spPr>
          <a:xfrm>
            <a:off x="4973825" y="1448250"/>
            <a:ext cx="2596800" cy="327000"/>
          </a:xfrm>
          <a:prstGeom prst="rect">
            <a:avLst/>
          </a:prstGeom>
          <a:noFill/>
          <a:ln cap="flat" cmpd="sng" w="38100">
            <a:solidFill>
              <a:srgbClr val="008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48"/>
                                        </p:tgtEl>
                                        <p:attrNameLst>
                                          <p:attrName>style.visibility</p:attrName>
                                        </p:attrNameLst>
                                      </p:cBhvr>
                                      <p:to>
                                        <p:strVal val="visible"/>
                                      </p:to>
                                    </p:set>
                                    <p:animEffect filter="fade" transition="in">
                                      <p:cBhvr>
                                        <p:cTn dur="1000"/>
                                        <p:tgtEl>
                                          <p:spTgt spid="24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50"/>
                                        </p:tgtEl>
                                        <p:attrNameLst>
                                          <p:attrName>style.visibility</p:attrName>
                                        </p:attrNameLst>
                                      </p:cBhvr>
                                      <p:to>
                                        <p:strVal val="visible"/>
                                      </p:to>
                                    </p:set>
                                    <p:animEffect filter="fade" transition="in">
                                      <p:cBhvr>
                                        <p:cTn dur="1000"/>
                                        <p:tgtEl>
                                          <p:spTgt spid="250"/>
                                        </p:tgtEl>
                                      </p:cBhvr>
                                    </p:animEffect>
                                  </p:childTnLst>
                                </p:cTn>
                              </p:par>
                              <p:par>
                                <p:cTn fill="hold" nodeType="withEffect" presetClass="entr" presetID="10" presetSubtype="0">
                                  <p:stCondLst>
                                    <p:cond delay="0"/>
                                  </p:stCondLst>
                                  <p:childTnLst>
                                    <p:set>
                                      <p:cBhvr>
                                        <p:cTn dur="1" fill="hold">
                                          <p:stCondLst>
                                            <p:cond delay="0"/>
                                          </p:stCondLst>
                                        </p:cTn>
                                        <p:tgtEl>
                                          <p:spTgt spid="251"/>
                                        </p:tgtEl>
                                        <p:attrNameLst>
                                          <p:attrName>style.visibility</p:attrName>
                                        </p:attrNameLst>
                                      </p:cBhvr>
                                      <p:to>
                                        <p:strVal val="visible"/>
                                      </p:to>
                                    </p:set>
                                    <p:animEffect filter="fade" transition="in">
                                      <p:cBhvr>
                                        <p:cTn dur="1000"/>
                                        <p:tgtEl>
                                          <p:spTgt spid="251"/>
                                        </p:tgtEl>
                                      </p:cBhvr>
                                    </p:animEffect>
                                  </p:childTnLst>
                                </p:cTn>
                              </p:par>
                              <p:par>
                                <p:cTn fill="hold" nodeType="withEffect" presetClass="entr" presetID="10" presetSubtype="0">
                                  <p:stCondLst>
                                    <p:cond delay="0"/>
                                  </p:stCondLst>
                                  <p:childTnLst>
                                    <p:set>
                                      <p:cBhvr>
                                        <p:cTn dur="1" fill="hold">
                                          <p:stCondLst>
                                            <p:cond delay="0"/>
                                          </p:stCondLst>
                                        </p:cTn>
                                        <p:tgtEl>
                                          <p:spTgt spid="249"/>
                                        </p:tgtEl>
                                        <p:attrNameLst>
                                          <p:attrName>style.visibility</p:attrName>
                                        </p:attrNameLst>
                                      </p:cBhvr>
                                      <p:to>
                                        <p:strVal val="visible"/>
                                      </p:to>
                                    </p:set>
                                    <p:animEffect filter="fade" transition="in">
                                      <p:cBhvr>
                                        <p:cTn dur="1000"/>
                                        <p:tgtEl>
                                          <p:spTgt spid="24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xit" presetID="10" presetSubtype="0">
                                  <p:stCondLst>
                                    <p:cond delay="0"/>
                                  </p:stCondLst>
                                  <p:childTnLst>
                                    <p:animEffect filter="fade" transition="out">
                                      <p:cBhvr>
                                        <p:cTn dur="1000"/>
                                        <p:tgtEl>
                                          <p:spTgt spid="249"/>
                                        </p:tgtEl>
                                      </p:cBhvr>
                                    </p:animEffect>
                                    <p:set>
                                      <p:cBhvr>
                                        <p:cTn dur="1" fill="hold">
                                          <p:stCondLst>
                                            <p:cond delay="1000"/>
                                          </p:stCondLst>
                                        </p:cTn>
                                        <p:tgtEl>
                                          <p:spTgt spid="249"/>
                                        </p:tgtEl>
                                        <p:attrNameLst>
                                          <p:attrName>style.visibility</p:attrName>
                                        </p:attrNameLst>
                                      </p:cBhvr>
                                      <p:to>
                                        <p:strVal val="hidden"/>
                                      </p:to>
                                    </p:set>
                                  </p:childTnLst>
                                </p:cTn>
                              </p:par>
                              <p:par>
                                <p:cTn fill="hold" nodeType="withEffect" presetClass="exit" presetID="10" presetSubtype="0">
                                  <p:stCondLst>
                                    <p:cond delay="0"/>
                                  </p:stCondLst>
                                  <p:childTnLst>
                                    <p:animEffect filter="fade" transition="out">
                                      <p:cBhvr>
                                        <p:cTn dur="1000"/>
                                        <p:tgtEl>
                                          <p:spTgt spid="250"/>
                                        </p:tgtEl>
                                      </p:cBhvr>
                                    </p:animEffect>
                                    <p:set>
                                      <p:cBhvr>
                                        <p:cTn dur="1" fill="hold">
                                          <p:stCondLst>
                                            <p:cond delay="1000"/>
                                          </p:stCondLst>
                                        </p:cTn>
                                        <p:tgtEl>
                                          <p:spTgt spid="250"/>
                                        </p:tgtEl>
                                        <p:attrNameLst>
                                          <p:attrName>style.visibility</p:attrName>
                                        </p:attrNameLst>
                                      </p:cBhvr>
                                      <p:to>
                                        <p:strVal val="hidden"/>
                                      </p:to>
                                    </p:set>
                                  </p:childTnLst>
                                </p:cTn>
                              </p:par>
                              <p:par>
                                <p:cTn fill="hold" nodeType="withEffect" presetClass="exit" presetID="10" presetSubtype="0">
                                  <p:stCondLst>
                                    <p:cond delay="0"/>
                                  </p:stCondLst>
                                  <p:childTnLst>
                                    <p:animEffect filter="fade" transition="out">
                                      <p:cBhvr>
                                        <p:cTn dur="1000"/>
                                        <p:tgtEl>
                                          <p:spTgt spid="251"/>
                                        </p:tgtEl>
                                      </p:cBhvr>
                                    </p:animEffect>
                                    <p:set>
                                      <p:cBhvr>
                                        <p:cTn dur="1" fill="hold">
                                          <p:stCondLst>
                                            <p:cond delay="1000"/>
                                          </p:stCondLst>
                                        </p:cTn>
                                        <p:tgtEl>
                                          <p:spTgt spid="251"/>
                                        </p:tgtEl>
                                        <p:attrNameLst>
                                          <p:attrName>style.visibility</p:attrName>
                                        </p:attrNameLst>
                                      </p:cBhvr>
                                      <p:to>
                                        <p:strVal val="hidden"/>
                                      </p:to>
                                    </p:set>
                                  </p:childTnLst>
                                </p:cTn>
                              </p:par>
                              <p:par>
                                <p:cTn fill="hold" nodeType="withEffect" presetClass="entr" presetID="10" presetSubtype="0">
                                  <p:stCondLst>
                                    <p:cond delay="0"/>
                                  </p:stCondLst>
                                  <p:childTnLst>
                                    <p:set>
                                      <p:cBhvr>
                                        <p:cTn dur="1" fill="hold">
                                          <p:stCondLst>
                                            <p:cond delay="0"/>
                                          </p:stCondLst>
                                        </p:cTn>
                                        <p:tgtEl>
                                          <p:spTgt spid="252"/>
                                        </p:tgtEl>
                                        <p:attrNameLst>
                                          <p:attrName>style.visibility</p:attrName>
                                        </p:attrNameLst>
                                      </p:cBhvr>
                                      <p:to>
                                        <p:strVal val="visible"/>
                                      </p:to>
                                    </p:set>
                                    <p:animEffect filter="fade" transition="in">
                                      <p:cBhvr>
                                        <p:cTn dur="1000"/>
                                        <p:tgtEl>
                                          <p:spTgt spid="25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53"/>
                                        </p:tgtEl>
                                        <p:attrNameLst>
                                          <p:attrName>style.visibility</p:attrName>
                                        </p:attrNameLst>
                                      </p:cBhvr>
                                      <p:to>
                                        <p:strVal val="visible"/>
                                      </p:to>
                                    </p:set>
                                    <p:animEffect filter="fade" transition="in">
                                      <p:cBhvr>
                                        <p:cTn dur="1000"/>
                                        <p:tgtEl>
                                          <p:spTgt spid="253"/>
                                        </p:tgtEl>
                                      </p:cBhvr>
                                    </p:animEffect>
                                  </p:childTnLst>
                                </p:cTn>
                              </p:par>
                              <p:par>
                                <p:cTn fill="hold" nodeType="withEffect" presetClass="entr" presetID="10" presetSubtype="0">
                                  <p:stCondLst>
                                    <p:cond delay="0"/>
                                  </p:stCondLst>
                                  <p:childTnLst>
                                    <p:set>
                                      <p:cBhvr>
                                        <p:cTn dur="1" fill="hold">
                                          <p:stCondLst>
                                            <p:cond delay="0"/>
                                          </p:stCondLst>
                                        </p:cTn>
                                        <p:tgtEl>
                                          <p:spTgt spid="254"/>
                                        </p:tgtEl>
                                        <p:attrNameLst>
                                          <p:attrName>style.visibility</p:attrName>
                                        </p:attrNameLst>
                                      </p:cBhvr>
                                      <p:to>
                                        <p:strVal val="visible"/>
                                      </p:to>
                                    </p:set>
                                    <p:animEffect filter="fade" transition="in">
                                      <p:cBhvr>
                                        <p:cTn dur="1000"/>
                                        <p:tgtEl>
                                          <p:spTgt spid="25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8" name="Shape 258"/>
        <p:cNvGrpSpPr/>
        <p:nvPr/>
      </p:nvGrpSpPr>
      <p:grpSpPr>
        <a:xfrm>
          <a:off x="0" y="0"/>
          <a:ext cx="0" cy="0"/>
          <a:chOff x="0" y="0"/>
          <a:chExt cx="0" cy="0"/>
        </a:xfrm>
      </p:grpSpPr>
      <p:sp>
        <p:nvSpPr>
          <p:cNvPr id="259" name="Google Shape;259;p36"/>
          <p:cNvSpPr txBox="1"/>
          <p:nvPr/>
        </p:nvSpPr>
        <p:spPr>
          <a:xfrm>
            <a:off x="319625" y="1411650"/>
            <a:ext cx="73365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p>
        </p:txBody>
      </p:sp>
      <p:sp>
        <p:nvSpPr>
          <p:cNvPr id="260" name="Google Shape;260;p36"/>
          <p:cNvSpPr txBox="1"/>
          <p:nvPr/>
        </p:nvSpPr>
        <p:spPr>
          <a:xfrm>
            <a:off x="319625" y="913600"/>
            <a:ext cx="73365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u="sng"/>
              <a:t>Custom Billing Code Implementation Example</a:t>
            </a:r>
            <a:endParaRPr u="sng"/>
          </a:p>
        </p:txBody>
      </p:sp>
      <p:sp>
        <p:nvSpPr>
          <p:cNvPr id="261" name="Google Shape;261;p36"/>
          <p:cNvSpPr txBox="1"/>
          <p:nvPr/>
        </p:nvSpPr>
        <p:spPr>
          <a:xfrm>
            <a:off x="319625" y="1483325"/>
            <a:ext cx="3582600" cy="615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u="sng"/>
              <a:t>Scenario</a:t>
            </a:r>
            <a:r>
              <a:rPr lang="en"/>
              <a:t>: Negotiated arrangement of 35.7% of bill for all HCPCS codes</a:t>
            </a:r>
            <a:endParaRPr/>
          </a:p>
        </p:txBody>
      </p:sp>
      <p:sp>
        <p:nvSpPr>
          <p:cNvPr id="262" name="Google Shape;262;p36"/>
          <p:cNvSpPr txBox="1"/>
          <p:nvPr>
            <p:ph type="ctrTitle"/>
          </p:nvPr>
        </p:nvSpPr>
        <p:spPr>
          <a:xfrm>
            <a:off x="4860175" y="120000"/>
            <a:ext cx="3654900" cy="5023500"/>
          </a:xfrm>
          <a:prstGeom prst="rect">
            <a:avLst/>
          </a:prstGeom>
        </p:spPr>
        <p:txBody>
          <a:bodyPr anchorCtr="0" anchor="b" bIns="91425" lIns="91425" spcFirstLastPara="1" rIns="91425" wrap="square" tIns="91425">
            <a:noAutofit/>
          </a:bodyPr>
          <a:lstStyle/>
          <a:p>
            <a:pPr indent="0" lvl="0" marL="0" rtl="0" algn="l">
              <a:lnSpc>
                <a:spcPct val="142857"/>
              </a:lnSpc>
              <a:spcBef>
                <a:spcPts val="0"/>
              </a:spcBef>
              <a:spcAft>
                <a:spcPts val="0"/>
              </a:spcAft>
              <a:buSzPts val="990"/>
              <a:buNone/>
            </a:pPr>
            <a:r>
              <a:rPr lang="en" sz="910">
                <a:solidFill>
                  <a:srgbClr val="24292F"/>
                </a:solidFill>
                <a:highlight>
                  <a:srgbClr val="FFFFFF"/>
                </a:highlight>
                <a:latin typeface="Courier New"/>
                <a:ea typeface="Courier New"/>
                <a:cs typeface="Courier New"/>
                <a:sym typeface="Courier New"/>
              </a:rPr>
              <a:t>{</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SzPts val="990"/>
              <a:buNone/>
            </a:pPr>
            <a:r>
              <a:rPr lang="en" sz="910">
                <a:solidFill>
                  <a:srgbClr val="24292F"/>
                </a:solidFill>
                <a:highlight>
                  <a:srgbClr val="FFFFFF"/>
                </a:highlight>
                <a:latin typeface="Courier New"/>
                <a:ea typeface="Courier New"/>
                <a:cs typeface="Courier New"/>
                <a:sym typeface="Courier New"/>
              </a:rPr>
              <a:t> "negotiation_arrangement": "ffs",</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SzPts val="990"/>
              <a:buNone/>
            </a:pPr>
            <a:r>
              <a:rPr lang="en" sz="910">
                <a:solidFill>
                  <a:srgbClr val="24292F"/>
                </a:solidFill>
                <a:highlight>
                  <a:srgbClr val="FFFFFF"/>
                </a:highlight>
                <a:latin typeface="Courier New"/>
                <a:ea typeface="Courier New"/>
                <a:cs typeface="Courier New"/>
                <a:sym typeface="Courier New"/>
              </a:rPr>
              <a:t> "name": "All HCPCS codes",</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SzPts val="990"/>
              <a:buNone/>
            </a:pPr>
            <a:r>
              <a:rPr lang="en" sz="910">
                <a:solidFill>
                  <a:srgbClr val="24292F"/>
                </a:solidFill>
                <a:highlight>
                  <a:srgbClr val="FFFFFF"/>
                </a:highlight>
                <a:latin typeface="Courier New"/>
                <a:ea typeface="Courier New"/>
                <a:cs typeface="Courier New"/>
                <a:sym typeface="Courier New"/>
              </a:rPr>
              <a:t> "billing_code_type": "HCPCS",</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SzPts val="990"/>
              <a:buNone/>
            </a:pPr>
            <a:r>
              <a:rPr lang="en" sz="910">
                <a:solidFill>
                  <a:srgbClr val="24292F"/>
                </a:solidFill>
                <a:highlight>
                  <a:srgbClr val="FFFFFF"/>
                </a:highlight>
                <a:latin typeface="Courier New"/>
                <a:ea typeface="Courier New"/>
                <a:cs typeface="Courier New"/>
                <a:sym typeface="Courier New"/>
              </a:rPr>
              <a:t> "billing_code_type_version": "2022",</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SzPts val="990"/>
              <a:buNone/>
            </a:pPr>
            <a:r>
              <a:rPr lang="en" sz="910">
                <a:solidFill>
                  <a:srgbClr val="24292F"/>
                </a:solidFill>
                <a:highlight>
                  <a:srgbClr val="FFFFFF"/>
                </a:highlight>
                <a:latin typeface="Courier New"/>
                <a:ea typeface="Courier New"/>
                <a:cs typeface="Courier New"/>
                <a:sym typeface="Courier New"/>
              </a:rPr>
              <a:t> "billing_code": "CSTM-00",</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SzPts val="990"/>
              <a:buNone/>
            </a:pPr>
            <a:r>
              <a:rPr lang="en" sz="910">
                <a:solidFill>
                  <a:srgbClr val="24292F"/>
                </a:solidFill>
                <a:highlight>
                  <a:srgbClr val="FFFFFF"/>
                </a:highlight>
                <a:latin typeface="Courier New"/>
                <a:ea typeface="Courier New"/>
                <a:cs typeface="Courier New"/>
                <a:sym typeface="Courier New"/>
              </a:rPr>
              <a:t> "description": "All HCPCS codes possible",</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SzPts val="990"/>
              <a:buNone/>
            </a:pPr>
            <a:r>
              <a:rPr lang="en" sz="910">
                <a:solidFill>
                  <a:srgbClr val="24292F"/>
                </a:solidFill>
                <a:highlight>
                  <a:srgbClr val="FFFFFF"/>
                </a:highlight>
                <a:latin typeface="Courier New"/>
                <a:ea typeface="Courier New"/>
                <a:cs typeface="Courier New"/>
                <a:sym typeface="Courier New"/>
              </a:rPr>
              <a:t> "negotiated_rates": [{</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SzPts val="990"/>
              <a:buNone/>
            </a:pPr>
            <a:r>
              <a:rPr lang="en" sz="910">
                <a:solidFill>
                  <a:srgbClr val="24292F"/>
                </a:solidFill>
                <a:highlight>
                  <a:srgbClr val="FFFFFF"/>
                </a:highlight>
                <a:latin typeface="Courier New"/>
                <a:ea typeface="Courier New"/>
                <a:cs typeface="Courier New"/>
                <a:sym typeface="Courier New"/>
              </a:rPr>
              <a:t>   "provider_groups": [{</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SzPts val="990"/>
              <a:buNone/>
            </a:pPr>
            <a:r>
              <a:rPr lang="en" sz="910">
                <a:solidFill>
                  <a:srgbClr val="24292F"/>
                </a:solidFill>
                <a:highlight>
                  <a:srgbClr val="FFFFFF"/>
                </a:highlight>
                <a:latin typeface="Courier New"/>
                <a:ea typeface="Courier New"/>
                <a:cs typeface="Courier New"/>
                <a:sym typeface="Courier New"/>
              </a:rPr>
              <a:t>     "npi": [6666666666],</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SzPts val="990"/>
              <a:buNone/>
            </a:pPr>
            <a:r>
              <a:rPr lang="en" sz="910">
                <a:solidFill>
                  <a:srgbClr val="24292F"/>
                </a:solidFill>
                <a:highlight>
                  <a:srgbClr val="FFFFFF"/>
                </a:highlight>
                <a:latin typeface="Courier New"/>
                <a:ea typeface="Courier New"/>
                <a:cs typeface="Courier New"/>
                <a:sym typeface="Courier New"/>
              </a:rPr>
              <a:t>     "tin":{</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SzPts val="990"/>
              <a:buNone/>
            </a:pPr>
            <a:r>
              <a:rPr lang="en" sz="910">
                <a:solidFill>
                  <a:srgbClr val="24292F"/>
                </a:solidFill>
                <a:highlight>
                  <a:srgbClr val="FFFFFF"/>
                </a:highlight>
                <a:latin typeface="Courier New"/>
                <a:ea typeface="Courier New"/>
                <a:cs typeface="Courier New"/>
                <a:sym typeface="Courier New"/>
              </a:rPr>
              <a:t>       "type": "npi",</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SzPts val="990"/>
              <a:buNone/>
            </a:pPr>
            <a:r>
              <a:rPr lang="en" sz="910">
                <a:solidFill>
                  <a:srgbClr val="24292F"/>
                </a:solidFill>
                <a:highlight>
                  <a:srgbClr val="FFFFFF"/>
                </a:highlight>
                <a:latin typeface="Courier New"/>
                <a:ea typeface="Courier New"/>
                <a:cs typeface="Courier New"/>
                <a:sym typeface="Courier New"/>
              </a:rPr>
              <a:t>       "value": "6666666666"</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SzPts val="990"/>
              <a:buNone/>
            </a:pPr>
            <a:r>
              <a:rPr lang="en" sz="910">
                <a:solidFill>
                  <a:srgbClr val="24292F"/>
                </a:solidFill>
                <a:highlight>
                  <a:srgbClr val="FFFFFF"/>
                </a:highlight>
                <a:latin typeface="Courier New"/>
                <a:ea typeface="Courier New"/>
                <a:cs typeface="Courier New"/>
                <a:sym typeface="Courier New"/>
              </a:rPr>
              <a:t>     }</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SzPts val="990"/>
              <a:buNone/>
            </a:pPr>
            <a:r>
              <a:rPr lang="en" sz="910">
                <a:solidFill>
                  <a:srgbClr val="24292F"/>
                </a:solidFill>
                <a:highlight>
                  <a:srgbClr val="FFFFFF"/>
                </a:highlight>
                <a:latin typeface="Courier New"/>
                <a:ea typeface="Courier New"/>
                <a:cs typeface="Courier New"/>
                <a:sym typeface="Courier New"/>
              </a:rPr>
              <a:t>   }],</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SzPts val="990"/>
              <a:buNone/>
            </a:pPr>
            <a:r>
              <a:rPr lang="en" sz="910">
                <a:solidFill>
                  <a:srgbClr val="24292F"/>
                </a:solidFill>
                <a:highlight>
                  <a:srgbClr val="FFFFFF"/>
                </a:highlight>
                <a:latin typeface="Courier New"/>
                <a:ea typeface="Courier New"/>
                <a:cs typeface="Courier New"/>
                <a:sym typeface="Courier New"/>
              </a:rPr>
              <a:t>   "negotiated_prices": [{</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SzPts val="990"/>
              <a:buNone/>
            </a:pPr>
            <a:r>
              <a:rPr lang="en" sz="910">
                <a:solidFill>
                  <a:srgbClr val="24292F"/>
                </a:solidFill>
                <a:highlight>
                  <a:srgbClr val="FFFFFF"/>
                </a:highlight>
                <a:latin typeface="Courier New"/>
                <a:ea typeface="Courier New"/>
                <a:cs typeface="Courier New"/>
                <a:sym typeface="Courier New"/>
              </a:rPr>
              <a:t>     "negotiated_type": "percentage",</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SzPts val="990"/>
              <a:buNone/>
            </a:pPr>
            <a:r>
              <a:rPr lang="en" sz="910">
                <a:solidFill>
                  <a:srgbClr val="24292F"/>
                </a:solidFill>
                <a:highlight>
                  <a:srgbClr val="FFFFFF"/>
                </a:highlight>
                <a:latin typeface="Courier New"/>
                <a:ea typeface="Courier New"/>
                <a:cs typeface="Courier New"/>
                <a:sym typeface="Courier New"/>
              </a:rPr>
              <a:t>     "negotiated_rate": 35.7,</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SzPts val="990"/>
              <a:buNone/>
            </a:pPr>
            <a:r>
              <a:rPr lang="en" sz="910">
                <a:solidFill>
                  <a:srgbClr val="24292F"/>
                </a:solidFill>
                <a:highlight>
                  <a:srgbClr val="FFFFFF"/>
                </a:highlight>
                <a:latin typeface="Courier New"/>
                <a:ea typeface="Courier New"/>
                <a:cs typeface="Courier New"/>
                <a:sym typeface="Courier New"/>
              </a:rPr>
              <a:t>     "expiration_date": "2022-01-01",</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SzPts val="990"/>
              <a:buNone/>
            </a:pPr>
            <a:r>
              <a:rPr lang="en" sz="910">
                <a:solidFill>
                  <a:srgbClr val="24292F"/>
                </a:solidFill>
                <a:highlight>
                  <a:srgbClr val="FFFFFF"/>
                </a:highlight>
                <a:latin typeface="Courier New"/>
                <a:ea typeface="Courier New"/>
                <a:cs typeface="Courier New"/>
                <a:sym typeface="Courier New"/>
              </a:rPr>
              <a:t>   }]</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SzPts val="990"/>
              <a:buNone/>
            </a:pPr>
            <a:r>
              <a:rPr lang="en" sz="910">
                <a:solidFill>
                  <a:srgbClr val="24292F"/>
                </a:solidFill>
                <a:highlight>
                  <a:srgbClr val="FFFFFF"/>
                </a:highlight>
                <a:latin typeface="Courier New"/>
                <a:ea typeface="Courier New"/>
                <a:cs typeface="Courier New"/>
                <a:sym typeface="Courier New"/>
              </a:rPr>
              <a:t> }</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SzPts val="990"/>
              <a:buNone/>
            </a:pPr>
            <a:r>
              <a:t/>
            </a:r>
            <a:endParaRPr sz="910">
              <a:solidFill>
                <a:srgbClr val="24292F"/>
              </a:solidFill>
              <a:highlight>
                <a:srgbClr val="FFFFFF"/>
              </a:highlight>
              <a:latin typeface="Courier New"/>
              <a:ea typeface="Courier New"/>
              <a:cs typeface="Courier New"/>
              <a:sym typeface="Courier New"/>
            </a:endParaRPr>
          </a:p>
        </p:txBody>
      </p:sp>
      <p:sp>
        <p:nvSpPr>
          <p:cNvPr id="263" name="Google Shape;263;p36"/>
          <p:cNvSpPr/>
          <p:nvPr/>
        </p:nvSpPr>
        <p:spPr>
          <a:xfrm>
            <a:off x="1884825" y="1765125"/>
            <a:ext cx="1222800" cy="233700"/>
          </a:xfrm>
          <a:prstGeom prst="rect">
            <a:avLst/>
          </a:prstGeom>
          <a:noFill/>
          <a:ln cap="flat" cmpd="sng" w="19050">
            <a:solidFill>
              <a:srgbClr val="008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4" name="Google Shape;264;p36"/>
          <p:cNvSpPr/>
          <p:nvPr/>
        </p:nvSpPr>
        <p:spPr>
          <a:xfrm>
            <a:off x="4973625" y="1313800"/>
            <a:ext cx="2090700" cy="233700"/>
          </a:xfrm>
          <a:prstGeom prst="rect">
            <a:avLst/>
          </a:prstGeom>
          <a:noFill/>
          <a:ln cap="flat" cmpd="sng" w="28575">
            <a:solidFill>
              <a:srgbClr val="008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5" name="Google Shape;265;p36"/>
          <p:cNvSpPr/>
          <p:nvPr/>
        </p:nvSpPr>
        <p:spPr>
          <a:xfrm>
            <a:off x="1682375" y="1765125"/>
            <a:ext cx="202500" cy="233700"/>
          </a:xfrm>
          <a:prstGeom prst="rect">
            <a:avLst/>
          </a:prstGeom>
          <a:noFill/>
          <a:ln cap="flat" cmpd="sng" w="19050">
            <a:solidFill>
              <a:srgbClr val="DD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6" name="Google Shape;266;p36"/>
          <p:cNvSpPr/>
          <p:nvPr/>
        </p:nvSpPr>
        <p:spPr>
          <a:xfrm>
            <a:off x="4973625" y="1707650"/>
            <a:ext cx="1896000" cy="233700"/>
          </a:xfrm>
          <a:prstGeom prst="rect">
            <a:avLst/>
          </a:prstGeom>
          <a:noFill/>
          <a:ln cap="flat" cmpd="sng" w="28575">
            <a:solidFill>
              <a:srgbClr val="DD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7" name="Google Shape;267;p36"/>
          <p:cNvSpPr txBox="1"/>
          <p:nvPr/>
        </p:nvSpPr>
        <p:spPr>
          <a:xfrm>
            <a:off x="373975" y="2571750"/>
            <a:ext cx="4486200" cy="8313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u="sng"/>
              <a:t>Looking ahead:</a:t>
            </a:r>
            <a:r>
              <a:rPr lang="en"/>
              <a:t> Other custom codes that would help out reduce file size. </a:t>
            </a:r>
            <a:r>
              <a:rPr lang="en"/>
              <a:t>Possible</a:t>
            </a:r>
            <a:r>
              <a:rPr lang="en"/>
              <a:t> implementation for </a:t>
            </a:r>
            <a:r>
              <a:rPr lang="en">
                <a:latin typeface="Courier New"/>
                <a:ea typeface="Courier New"/>
                <a:cs typeface="Courier New"/>
                <a:sym typeface="Courier New"/>
              </a:rPr>
              <a:t>service_code</a:t>
            </a:r>
            <a:r>
              <a:rPr lang="en"/>
              <a:t>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62"/>
                                        </p:tgtEl>
                                        <p:attrNameLst>
                                          <p:attrName>style.visibility</p:attrName>
                                        </p:attrNameLst>
                                      </p:cBhvr>
                                      <p:to>
                                        <p:strVal val="visible"/>
                                      </p:to>
                                    </p:set>
                                    <p:animEffect filter="fade" transition="in">
                                      <p:cBhvr>
                                        <p:cTn dur="1000"/>
                                        <p:tgtEl>
                                          <p:spTgt spid="26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63"/>
                                        </p:tgtEl>
                                        <p:attrNameLst>
                                          <p:attrName>style.visibility</p:attrName>
                                        </p:attrNameLst>
                                      </p:cBhvr>
                                      <p:to>
                                        <p:strVal val="visible"/>
                                      </p:to>
                                    </p:set>
                                    <p:animEffect filter="fade" transition="in">
                                      <p:cBhvr>
                                        <p:cTn dur="1000"/>
                                        <p:tgtEl>
                                          <p:spTgt spid="263"/>
                                        </p:tgtEl>
                                      </p:cBhvr>
                                    </p:animEffect>
                                  </p:childTnLst>
                                </p:cTn>
                              </p:par>
                              <p:par>
                                <p:cTn fill="hold" nodeType="withEffect" presetClass="entr" presetID="10" presetSubtype="0">
                                  <p:stCondLst>
                                    <p:cond delay="0"/>
                                  </p:stCondLst>
                                  <p:childTnLst>
                                    <p:set>
                                      <p:cBhvr>
                                        <p:cTn dur="1" fill="hold">
                                          <p:stCondLst>
                                            <p:cond delay="0"/>
                                          </p:stCondLst>
                                        </p:cTn>
                                        <p:tgtEl>
                                          <p:spTgt spid="264"/>
                                        </p:tgtEl>
                                        <p:attrNameLst>
                                          <p:attrName>style.visibility</p:attrName>
                                        </p:attrNameLst>
                                      </p:cBhvr>
                                      <p:to>
                                        <p:strVal val="visible"/>
                                      </p:to>
                                    </p:set>
                                    <p:animEffect filter="fade" transition="in">
                                      <p:cBhvr>
                                        <p:cTn dur="1000"/>
                                        <p:tgtEl>
                                          <p:spTgt spid="26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65"/>
                                        </p:tgtEl>
                                        <p:attrNameLst>
                                          <p:attrName>style.visibility</p:attrName>
                                        </p:attrNameLst>
                                      </p:cBhvr>
                                      <p:to>
                                        <p:strVal val="visible"/>
                                      </p:to>
                                    </p:set>
                                    <p:animEffect filter="fade" transition="in">
                                      <p:cBhvr>
                                        <p:cTn dur="1000"/>
                                        <p:tgtEl>
                                          <p:spTgt spid="265"/>
                                        </p:tgtEl>
                                      </p:cBhvr>
                                    </p:animEffect>
                                  </p:childTnLst>
                                </p:cTn>
                              </p:par>
                              <p:par>
                                <p:cTn fill="hold" nodeType="withEffect" presetClass="entr" presetID="10" presetSubtype="0">
                                  <p:stCondLst>
                                    <p:cond delay="0"/>
                                  </p:stCondLst>
                                  <p:childTnLst>
                                    <p:set>
                                      <p:cBhvr>
                                        <p:cTn dur="1" fill="hold">
                                          <p:stCondLst>
                                            <p:cond delay="0"/>
                                          </p:stCondLst>
                                        </p:cTn>
                                        <p:tgtEl>
                                          <p:spTgt spid="266"/>
                                        </p:tgtEl>
                                        <p:attrNameLst>
                                          <p:attrName>style.visibility</p:attrName>
                                        </p:attrNameLst>
                                      </p:cBhvr>
                                      <p:to>
                                        <p:strVal val="visible"/>
                                      </p:to>
                                    </p:set>
                                    <p:animEffect filter="fade" transition="in">
                                      <p:cBhvr>
                                        <p:cTn dur="1000"/>
                                        <p:tgtEl>
                                          <p:spTgt spid="26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67"/>
                                        </p:tgtEl>
                                        <p:attrNameLst>
                                          <p:attrName>style.visibility</p:attrName>
                                        </p:attrNameLst>
                                      </p:cBhvr>
                                      <p:to>
                                        <p:strVal val="visible"/>
                                      </p:to>
                                    </p:set>
                                    <p:animEffect filter="fade" transition="in">
                                      <p:cBhvr>
                                        <p:cTn dur="1000"/>
                                        <p:tgtEl>
                                          <p:spTgt spid="26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1" name="Shape 271"/>
        <p:cNvGrpSpPr/>
        <p:nvPr/>
      </p:nvGrpSpPr>
      <p:grpSpPr>
        <a:xfrm>
          <a:off x="0" y="0"/>
          <a:ext cx="0" cy="0"/>
          <a:chOff x="0" y="0"/>
          <a:chExt cx="0" cy="0"/>
        </a:xfrm>
      </p:grpSpPr>
      <p:sp>
        <p:nvSpPr>
          <p:cNvPr id="272" name="Google Shape;272;p37"/>
          <p:cNvSpPr txBox="1"/>
          <p:nvPr>
            <p:ph type="ctrTitle"/>
          </p:nvPr>
        </p:nvSpPr>
        <p:spPr>
          <a:xfrm>
            <a:off x="311700" y="744575"/>
            <a:ext cx="8520600" cy="17454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sz="4455"/>
              <a:t>Additional Information Text Field</a:t>
            </a:r>
            <a:endParaRPr sz="4455"/>
          </a:p>
          <a:p>
            <a:pPr indent="0" lvl="0" marL="0" rtl="0" algn="ctr">
              <a:spcBef>
                <a:spcPts val="0"/>
              </a:spcBef>
              <a:spcAft>
                <a:spcPts val="0"/>
              </a:spcAft>
              <a:buNone/>
            </a:pPr>
            <a:r>
              <a:t/>
            </a:r>
            <a:endParaRPr sz="2600"/>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6" name="Shape 276"/>
        <p:cNvGrpSpPr/>
        <p:nvPr/>
      </p:nvGrpSpPr>
      <p:grpSpPr>
        <a:xfrm>
          <a:off x="0" y="0"/>
          <a:ext cx="0" cy="0"/>
          <a:chOff x="0" y="0"/>
          <a:chExt cx="0" cy="0"/>
        </a:xfrm>
      </p:grpSpPr>
      <p:sp>
        <p:nvSpPr>
          <p:cNvPr id="277" name="Google Shape;277;p38"/>
          <p:cNvSpPr txBox="1"/>
          <p:nvPr/>
        </p:nvSpPr>
        <p:spPr>
          <a:xfrm>
            <a:off x="319625" y="1306025"/>
            <a:ext cx="4034400" cy="831300"/>
          </a:xfrm>
          <a:prstGeom prst="rect">
            <a:avLst/>
          </a:prstGeom>
          <a:noFill/>
          <a:ln>
            <a:noFill/>
          </a:ln>
        </p:spPr>
        <p:txBody>
          <a:bodyPr anchorCtr="0" anchor="t" bIns="91425" lIns="91425" spcFirstLastPara="1" rIns="91425" wrap="square" tIns="91425">
            <a:spAutoFit/>
          </a:bodyPr>
          <a:lstStyle/>
          <a:p>
            <a:pPr indent="-317500" lvl="0" marL="457200" rtl="0" algn="l">
              <a:spcBef>
                <a:spcPts val="0"/>
              </a:spcBef>
              <a:spcAft>
                <a:spcPts val="0"/>
              </a:spcAft>
              <a:buSzPts val="1400"/>
              <a:buChar char="●"/>
            </a:pPr>
            <a:r>
              <a:rPr lang="en" u="sng">
                <a:solidFill>
                  <a:schemeClr val="hlink"/>
                </a:solidFill>
                <a:hlinkClick r:id="rId3"/>
              </a:rPr>
              <a:t>Pull Request Details</a:t>
            </a:r>
            <a:endParaRPr/>
          </a:p>
          <a:p>
            <a:pPr indent="-317500" lvl="0" marL="457200" rtl="0" algn="l">
              <a:spcBef>
                <a:spcPts val="0"/>
              </a:spcBef>
              <a:spcAft>
                <a:spcPts val="0"/>
              </a:spcAft>
              <a:buSzPts val="1400"/>
              <a:buChar char="●"/>
            </a:pPr>
            <a:r>
              <a:rPr lang="en" u="sng">
                <a:solidFill>
                  <a:schemeClr val="hlink"/>
                </a:solidFill>
                <a:hlinkClick r:id="rId4"/>
              </a:rPr>
              <a:t>In-Network File Documentation</a:t>
            </a:r>
            <a:endParaRPr/>
          </a:p>
          <a:p>
            <a:pPr indent="0" lvl="0" marL="0" rtl="0" algn="l">
              <a:spcBef>
                <a:spcPts val="0"/>
              </a:spcBef>
              <a:spcAft>
                <a:spcPts val="0"/>
              </a:spcAft>
              <a:buNone/>
            </a:pPr>
            <a:r>
              <a:t/>
            </a:r>
            <a:endParaRPr/>
          </a:p>
        </p:txBody>
      </p:sp>
      <p:sp>
        <p:nvSpPr>
          <p:cNvPr id="278" name="Google Shape;278;p38"/>
          <p:cNvSpPr txBox="1"/>
          <p:nvPr/>
        </p:nvSpPr>
        <p:spPr>
          <a:xfrm>
            <a:off x="319625" y="905825"/>
            <a:ext cx="73365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u="sng"/>
              <a:t>Additional Information Text Field Implementation</a:t>
            </a:r>
            <a:r>
              <a:rPr lang="en" u="sng"/>
              <a:t> Example</a:t>
            </a:r>
            <a:endParaRPr u="sng"/>
          </a:p>
        </p:txBody>
      </p:sp>
      <p:sp>
        <p:nvSpPr>
          <p:cNvPr id="279" name="Google Shape;279;p38"/>
          <p:cNvSpPr txBox="1"/>
          <p:nvPr/>
        </p:nvSpPr>
        <p:spPr>
          <a:xfrm>
            <a:off x="319625" y="1993925"/>
            <a:ext cx="8730900" cy="615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t>New, </a:t>
            </a:r>
            <a:r>
              <a:rPr lang="en" u="sng"/>
              <a:t>optional</a:t>
            </a:r>
            <a:r>
              <a:rPr lang="en"/>
              <a:t> </a:t>
            </a:r>
            <a:r>
              <a:rPr lang="en">
                <a:latin typeface="Courier New"/>
                <a:ea typeface="Courier New"/>
                <a:cs typeface="Courier New"/>
                <a:sym typeface="Courier New"/>
              </a:rPr>
              <a:t>additional_information</a:t>
            </a:r>
            <a:r>
              <a:rPr lang="en"/>
              <a:t> string (text) attribute added to the </a:t>
            </a:r>
            <a:r>
              <a:rPr lang="en" u="sng">
                <a:solidFill>
                  <a:schemeClr val="hlink"/>
                </a:solidFill>
                <a:hlinkClick r:id="rId5"/>
              </a:rPr>
              <a:t>Negotiated Price Object</a:t>
            </a:r>
            <a:endParaRPr b="1" sz="1200">
              <a:solidFill>
                <a:srgbClr val="24292F"/>
              </a:solidFill>
              <a:highlight>
                <a:srgbClr val="FFFFFF"/>
              </a:highlight>
            </a:endParaRPr>
          </a:p>
          <a:p>
            <a:pPr indent="0" lvl="0" marL="0" rtl="0" algn="l">
              <a:spcBef>
                <a:spcPts val="0"/>
              </a:spcBef>
              <a:spcAft>
                <a:spcPts val="0"/>
              </a:spcAft>
              <a:buNone/>
            </a:pPr>
            <a:r>
              <a:t/>
            </a:r>
            <a:endParaRPr/>
          </a:p>
        </p:txBody>
      </p:sp>
      <p:sp>
        <p:nvSpPr>
          <p:cNvPr id="280" name="Google Shape;280;p38"/>
          <p:cNvSpPr txBox="1"/>
          <p:nvPr/>
        </p:nvSpPr>
        <p:spPr>
          <a:xfrm>
            <a:off x="319625" y="2571750"/>
            <a:ext cx="7515900" cy="738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200" u="sng">
                <a:solidFill>
                  <a:srgbClr val="24292F"/>
                </a:solidFill>
                <a:highlight>
                  <a:srgbClr val="FFFFFF"/>
                </a:highlight>
              </a:rPr>
              <a:t>Documentation:</a:t>
            </a:r>
            <a:r>
              <a:rPr lang="en" sz="1200">
                <a:solidFill>
                  <a:srgbClr val="24292F"/>
                </a:solidFill>
                <a:highlight>
                  <a:srgbClr val="FFFFFF"/>
                </a:highlight>
              </a:rPr>
              <a:t> The additional information text field can be used to provide context for negotiated arrangements that </a:t>
            </a:r>
            <a:r>
              <a:rPr lang="en" sz="1200" u="sng">
                <a:solidFill>
                  <a:srgbClr val="24292F"/>
                </a:solidFill>
                <a:highlight>
                  <a:srgbClr val="FFFFFF"/>
                </a:highlight>
              </a:rPr>
              <a:t>do not fit the existing schema format</a:t>
            </a:r>
            <a:r>
              <a:rPr lang="en" sz="1200">
                <a:solidFill>
                  <a:srgbClr val="24292F"/>
                </a:solidFill>
                <a:highlight>
                  <a:srgbClr val="FFFFFF"/>
                </a:highlight>
              </a:rPr>
              <a:t>. Please open a Github discussion to ask a question about your situation if you plan to use this attribute.</a:t>
            </a:r>
            <a:endParaRPr/>
          </a:p>
        </p:txBody>
      </p:sp>
      <p:sp>
        <p:nvSpPr>
          <p:cNvPr id="281" name="Google Shape;281;p38"/>
          <p:cNvSpPr txBox="1"/>
          <p:nvPr/>
        </p:nvSpPr>
        <p:spPr>
          <a:xfrm>
            <a:off x="319625" y="3487450"/>
            <a:ext cx="7515900" cy="738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200">
                <a:solidFill>
                  <a:srgbClr val="24292F"/>
                </a:solidFill>
                <a:highlight>
                  <a:srgbClr val="FFFFFF"/>
                </a:highlight>
              </a:rPr>
              <a:t>NOTE: CMS is not trying to be a </a:t>
            </a:r>
            <a:r>
              <a:rPr lang="en" sz="1200">
                <a:solidFill>
                  <a:srgbClr val="24292F"/>
                </a:solidFill>
                <a:highlight>
                  <a:srgbClr val="FFFFFF"/>
                </a:highlight>
              </a:rPr>
              <a:t>gatekeeper</a:t>
            </a:r>
            <a:r>
              <a:rPr lang="en" sz="1200">
                <a:solidFill>
                  <a:srgbClr val="24292F"/>
                </a:solidFill>
                <a:highlight>
                  <a:srgbClr val="FFFFFF"/>
                </a:highlight>
              </a:rPr>
              <a:t> on the usage of this attribute and opening a Github discussion is certainly optional, rather CMS wants to get a better idea on what negotiation scenarios required this attribute to help inform future schema iterations.</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5" name="Shape 285"/>
        <p:cNvGrpSpPr/>
        <p:nvPr/>
      </p:nvGrpSpPr>
      <p:grpSpPr>
        <a:xfrm>
          <a:off x="0" y="0"/>
          <a:ext cx="0" cy="0"/>
          <a:chOff x="0" y="0"/>
          <a:chExt cx="0" cy="0"/>
        </a:xfrm>
      </p:grpSpPr>
      <p:sp>
        <p:nvSpPr>
          <p:cNvPr id="286" name="Google Shape;286;p39"/>
          <p:cNvSpPr txBox="1"/>
          <p:nvPr/>
        </p:nvSpPr>
        <p:spPr>
          <a:xfrm>
            <a:off x="319625" y="905825"/>
            <a:ext cx="73365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u="sng"/>
              <a:t>Additional Information Text Field Implementation Example</a:t>
            </a:r>
            <a:endParaRPr u="sng"/>
          </a:p>
        </p:txBody>
      </p:sp>
      <p:sp>
        <p:nvSpPr>
          <p:cNvPr id="287" name="Google Shape;287;p39"/>
          <p:cNvSpPr txBox="1"/>
          <p:nvPr/>
        </p:nvSpPr>
        <p:spPr>
          <a:xfrm>
            <a:off x="304175" y="1413225"/>
            <a:ext cx="4218300" cy="1046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u="sng"/>
              <a:t>Scenario</a:t>
            </a:r>
            <a:r>
              <a:rPr lang="en"/>
              <a:t>: 35% of Billed Charges paid in addition to other negotiated rates for a listed individual billing code only, when the sum of the listed individual billing code claim lines is greater than $1000.00</a:t>
            </a:r>
            <a:endParaRPr/>
          </a:p>
        </p:txBody>
      </p:sp>
      <p:sp>
        <p:nvSpPr>
          <p:cNvPr id="288" name="Google Shape;288;p39"/>
          <p:cNvSpPr txBox="1"/>
          <p:nvPr>
            <p:ph type="ctrTitle"/>
          </p:nvPr>
        </p:nvSpPr>
        <p:spPr>
          <a:xfrm>
            <a:off x="304175" y="3024850"/>
            <a:ext cx="2907000" cy="1318500"/>
          </a:xfrm>
          <a:prstGeom prst="rect">
            <a:avLst/>
          </a:prstGeom>
        </p:spPr>
        <p:txBody>
          <a:bodyPr anchorCtr="0" anchor="b" bIns="91425" lIns="91425" spcFirstLastPara="1" rIns="91425" wrap="square" tIns="91425">
            <a:normAutofit/>
          </a:bodyPr>
          <a:lstStyle/>
          <a:p>
            <a:pPr indent="0" lvl="0" marL="0" rtl="0" algn="l">
              <a:lnSpc>
                <a:spcPct val="142857"/>
              </a:lnSpc>
              <a:spcBef>
                <a:spcPts val="0"/>
              </a:spcBef>
              <a:spcAft>
                <a:spcPts val="0"/>
              </a:spcAft>
              <a:buNone/>
            </a:pPr>
            <a:r>
              <a:rPr lang="en" sz="900">
                <a:solidFill>
                  <a:srgbClr val="24292F"/>
                </a:solidFill>
                <a:highlight>
                  <a:srgbClr val="FFFFFF"/>
                </a:highlight>
                <a:latin typeface="Courier New"/>
                <a:ea typeface="Courier New"/>
                <a:cs typeface="Courier New"/>
                <a:sym typeface="Courier New"/>
              </a:rPr>
              <a:t>"negotiated_prices": [{</a:t>
            </a:r>
            <a:endParaRPr sz="9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900">
                <a:solidFill>
                  <a:srgbClr val="24292F"/>
                </a:solidFill>
                <a:highlight>
                  <a:srgbClr val="FFFFFF"/>
                </a:highlight>
                <a:latin typeface="Courier New"/>
                <a:ea typeface="Courier New"/>
                <a:cs typeface="Courier New"/>
                <a:sym typeface="Courier New"/>
              </a:rPr>
              <a:t>   "negotiated_type": "percentage",</a:t>
            </a:r>
            <a:endParaRPr sz="9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900">
                <a:solidFill>
                  <a:srgbClr val="24292F"/>
                </a:solidFill>
                <a:highlight>
                  <a:srgbClr val="FFFFFF"/>
                </a:highlight>
                <a:latin typeface="Courier New"/>
                <a:ea typeface="Courier New"/>
                <a:cs typeface="Courier New"/>
                <a:sym typeface="Courier New"/>
              </a:rPr>
              <a:t>   "negotiated_rate": 35,</a:t>
            </a:r>
            <a:endParaRPr sz="9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900">
                <a:solidFill>
                  <a:srgbClr val="24292F"/>
                </a:solidFill>
                <a:highlight>
                  <a:srgbClr val="FFFFFF"/>
                </a:highlight>
                <a:latin typeface="Courier New"/>
                <a:ea typeface="Courier New"/>
                <a:cs typeface="Courier New"/>
                <a:sym typeface="Courier New"/>
              </a:rPr>
              <a:t>   "expiration_date": "2022-01-01"</a:t>
            </a:r>
            <a:endParaRPr sz="9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900">
                <a:solidFill>
                  <a:srgbClr val="24292F"/>
                </a:solidFill>
                <a:highlight>
                  <a:srgbClr val="FFFFFF"/>
                </a:highlight>
                <a:latin typeface="Courier New"/>
                <a:ea typeface="Courier New"/>
                <a:cs typeface="Courier New"/>
                <a:sym typeface="Courier New"/>
              </a:rPr>
              <a:t>  }]</a:t>
            </a:r>
            <a:endParaRPr sz="9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900">
                <a:solidFill>
                  <a:srgbClr val="24292F"/>
                </a:solidFill>
                <a:highlight>
                  <a:srgbClr val="FFFFFF"/>
                </a:highlight>
                <a:latin typeface="Courier New"/>
                <a:ea typeface="Courier New"/>
                <a:cs typeface="Courier New"/>
                <a:sym typeface="Courier New"/>
              </a:rPr>
              <a:t>}</a:t>
            </a:r>
            <a:endParaRPr sz="2455"/>
          </a:p>
        </p:txBody>
      </p:sp>
      <p:sp>
        <p:nvSpPr>
          <p:cNvPr id="289" name="Google Shape;289;p39"/>
          <p:cNvSpPr txBox="1"/>
          <p:nvPr/>
        </p:nvSpPr>
        <p:spPr>
          <a:xfrm>
            <a:off x="304175" y="2677575"/>
            <a:ext cx="51789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t>Current Implementation</a:t>
            </a:r>
            <a:endParaRPr/>
          </a:p>
        </p:txBody>
      </p:sp>
      <p:sp>
        <p:nvSpPr>
          <p:cNvPr id="290" name="Google Shape;290;p39"/>
          <p:cNvSpPr txBox="1"/>
          <p:nvPr>
            <p:ph type="ctrTitle"/>
          </p:nvPr>
        </p:nvSpPr>
        <p:spPr>
          <a:xfrm>
            <a:off x="3657600" y="2988425"/>
            <a:ext cx="4980000" cy="1762800"/>
          </a:xfrm>
          <a:prstGeom prst="rect">
            <a:avLst/>
          </a:prstGeom>
        </p:spPr>
        <p:txBody>
          <a:bodyPr anchorCtr="0" anchor="b" bIns="91425" lIns="91425" spcFirstLastPara="1" rIns="91425" wrap="square" tIns="91425">
            <a:noAutofit/>
          </a:bodyPr>
          <a:lstStyle/>
          <a:p>
            <a:pPr indent="0" lvl="0" marL="0" rtl="0" algn="l">
              <a:lnSpc>
                <a:spcPct val="142857"/>
              </a:lnSpc>
              <a:spcBef>
                <a:spcPts val="0"/>
              </a:spcBef>
              <a:spcAft>
                <a:spcPts val="0"/>
              </a:spcAft>
              <a:buSzPts val="990"/>
              <a:buNone/>
            </a:pPr>
            <a:r>
              <a:rPr lang="en" sz="910">
                <a:solidFill>
                  <a:srgbClr val="24292F"/>
                </a:solidFill>
                <a:highlight>
                  <a:srgbClr val="FFFFFF"/>
                </a:highlight>
                <a:latin typeface="Courier New"/>
                <a:ea typeface="Courier New"/>
                <a:cs typeface="Courier New"/>
                <a:sym typeface="Courier New"/>
              </a:rPr>
              <a:t>"negotiated_prices": [{</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SzPts val="990"/>
              <a:buNone/>
            </a:pPr>
            <a:r>
              <a:rPr lang="en" sz="910">
                <a:solidFill>
                  <a:srgbClr val="24292F"/>
                </a:solidFill>
                <a:highlight>
                  <a:srgbClr val="FFFFFF"/>
                </a:highlight>
                <a:latin typeface="Courier New"/>
                <a:ea typeface="Courier New"/>
                <a:cs typeface="Courier New"/>
                <a:sym typeface="Courier New"/>
              </a:rPr>
              <a:t>   "negotiated_type": "percentage",</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SzPts val="990"/>
              <a:buNone/>
            </a:pPr>
            <a:r>
              <a:rPr lang="en" sz="910">
                <a:solidFill>
                  <a:srgbClr val="24292F"/>
                </a:solidFill>
                <a:highlight>
                  <a:srgbClr val="FFFFFF"/>
                </a:highlight>
                <a:latin typeface="Courier New"/>
                <a:ea typeface="Courier New"/>
                <a:cs typeface="Courier New"/>
                <a:sym typeface="Courier New"/>
              </a:rPr>
              <a:t>   "negotiated_rate": 35,</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SzPts val="990"/>
              <a:buNone/>
            </a:pPr>
            <a:r>
              <a:rPr lang="en" sz="910">
                <a:solidFill>
                  <a:srgbClr val="24292F"/>
                </a:solidFill>
                <a:highlight>
                  <a:srgbClr val="FFFFFF"/>
                </a:highlight>
                <a:latin typeface="Courier New"/>
                <a:ea typeface="Courier New"/>
                <a:cs typeface="Courier New"/>
                <a:sym typeface="Courier New"/>
              </a:rPr>
              <a:t>   "expiration_date": "2022-01-01",</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SzPts val="990"/>
              <a:buNone/>
            </a:pPr>
            <a:r>
              <a:rPr lang="en" sz="910">
                <a:solidFill>
                  <a:srgbClr val="24292F"/>
                </a:solidFill>
                <a:highlight>
                  <a:srgbClr val="FFFFFF"/>
                </a:highlight>
                <a:latin typeface="Courier New"/>
                <a:ea typeface="Courier New"/>
                <a:cs typeface="Courier New"/>
                <a:sym typeface="Courier New"/>
              </a:rPr>
              <a:t>   "</a:t>
            </a:r>
            <a:r>
              <a:rPr lang="en" sz="910">
                <a:solidFill>
                  <a:srgbClr val="24292F"/>
                </a:solidFill>
                <a:highlight>
                  <a:srgbClr val="FFFFFF"/>
                </a:highlight>
                <a:latin typeface="Courier New"/>
                <a:ea typeface="Courier New"/>
                <a:cs typeface="Courier New"/>
                <a:sym typeface="Courier New"/>
              </a:rPr>
              <a:t>additional_information": "paid in addition to other negotiated rates for a listed individual billing code only, when the sum of the listed individual billing code claim lines is greater than $1000"</a:t>
            </a:r>
            <a:r>
              <a:rPr lang="en" sz="910">
                <a:solidFill>
                  <a:srgbClr val="24292F"/>
                </a:solidFill>
                <a:highlight>
                  <a:srgbClr val="FFFFFF"/>
                </a:highlight>
                <a:latin typeface="Courier New"/>
                <a:ea typeface="Courier New"/>
                <a:cs typeface="Courier New"/>
                <a:sym typeface="Courier New"/>
              </a:rPr>
              <a:t> </a:t>
            </a:r>
            <a:endParaRPr sz="91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SzPts val="990"/>
              <a:buNone/>
            </a:pPr>
            <a:r>
              <a:rPr lang="en" sz="910">
                <a:solidFill>
                  <a:srgbClr val="24292F"/>
                </a:solidFill>
                <a:highlight>
                  <a:srgbClr val="FFFFFF"/>
                </a:highlight>
                <a:latin typeface="Courier New"/>
                <a:ea typeface="Courier New"/>
                <a:cs typeface="Courier New"/>
                <a:sym typeface="Courier New"/>
              </a:rPr>
              <a:t>}</a:t>
            </a:r>
            <a:endParaRPr sz="910"/>
          </a:p>
        </p:txBody>
      </p:sp>
      <p:sp>
        <p:nvSpPr>
          <p:cNvPr id="291" name="Google Shape;291;p39"/>
          <p:cNvSpPr txBox="1"/>
          <p:nvPr/>
        </p:nvSpPr>
        <p:spPr>
          <a:xfrm>
            <a:off x="3657600" y="2641150"/>
            <a:ext cx="51789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t>Additional Information</a:t>
            </a:r>
            <a:r>
              <a:rPr lang="en"/>
              <a:t> Implementation</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9"/>
                                        </p:tgtEl>
                                        <p:attrNameLst>
                                          <p:attrName>style.visibility</p:attrName>
                                        </p:attrNameLst>
                                      </p:cBhvr>
                                      <p:to>
                                        <p:strVal val="visible"/>
                                      </p:to>
                                    </p:set>
                                    <p:animEffect filter="fade" transition="in">
                                      <p:cBhvr>
                                        <p:cTn dur="1000"/>
                                        <p:tgtEl>
                                          <p:spTgt spid="289"/>
                                        </p:tgtEl>
                                      </p:cBhvr>
                                    </p:animEffect>
                                  </p:childTnLst>
                                </p:cTn>
                              </p:par>
                              <p:par>
                                <p:cTn fill="hold" nodeType="withEffect" presetClass="entr" presetID="10" presetSubtype="0">
                                  <p:stCondLst>
                                    <p:cond delay="0"/>
                                  </p:stCondLst>
                                  <p:childTnLst>
                                    <p:set>
                                      <p:cBhvr>
                                        <p:cTn dur="1" fill="hold">
                                          <p:stCondLst>
                                            <p:cond delay="0"/>
                                          </p:stCondLst>
                                        </p:cTn>
                                        <p:tgtEl>
                                          <p:spTgt spid="288"/>
                                        </p:tgtEl>
                                        <p:attrNameLst>
                                          <p:attrName>style.visibility</p:attrName>
                                        </p:attrNameLst>
                                      </p:cBhvr>
                                      <p:to>
                                        <p:strVal val="visible"/>
                                      </p:to>
                                    </p:set>
                                    <p:animEffect filter="fade" transition="in">
                                      <p:cBhvr>
                                        <p:cTn dur="1000"/>
                                        <p:tgtEl>
                                          <p:spTgt spid="28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91"/>
                                        </p:tgtEl>
                                        <p:attrNameLst>
                                          <p:attrName>style.visibility</p:attrName>
                                        </p:attrNameLst>
                                      </p:cBhvr>
                                      <p:to>
                                        <p:strVal val="visible"/>
                                      </p:to>
                                    </p:set>
                                    <p:animEffect filter="fade" transition="in">
                                      <p:cBhvr>
                                        <p:cTn dur="1000"/>
                                        <p:tgtEl>
                                          <p:spTgt spid="291"/>
                                        </p:tgtEl>
                                      </p:cBhvr>
                                    </p:animEffect>
                                  </p:childTnLst>
                                </p:cTn>
                              </p:par>
                              <p:par>
                                <p:cTn fill="hold" nodeType="withEffect" presetClass="entr" presetID="10" presetSubtype="0">
                                  <p:stCondLst>
                                    <p:cond delay="0"/>
                                  </p:stCondLst>
                                  <p:childTnLst>
                                    <p:set>
                                      <p:cBhvr>
                                        <p:cTn dur="1" fill="hold">
                                          <p:stCondLst>
                                            <p:cond delay="0"/>
                                          </p:stCondLst>
                                        </p:cTn>
                                        <p:tgtEl>
                                          <p:spTgt spid="290"/>
                                        </p:tgtEl>
                                        <p:attrNameLst>
                                          <p:attrName>style.visibility</p:attrName>
                                        </p:attrNameLst>
                                      </p:cBhvr>
                                      <p:to>
                                        <p:strVal val="visible"/>
                                      </p:to>
                                    </p:set>
                                    <p:animEffect filter="fade" transition="in">
                                      <p:cBhvr>
                                        <p:cTn dur="1000"/>
                                        <p:tgtEl>
                                          <p:spTgt spid="29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5" name="Shape 295"/>
        <p:cNvGrpSpPr/>
        <p:nvPr/>
      </p:nvGrpSpPr>
      <p:grpSpPr>
        <a:xfrm>
          <a:off x="0" y="0"/>
          <a:ext cx="0" cy="0"/>
          <a:chOff x="0" y="0"/>
          <a:chExt cx="0" cy="0"/>
        </a:xfrm>
      </p:grpSpPr>
      <p:sp>
        <p:nvSpPr>
          <p:cNvPr id="296" name="Google Shape;296;p40"/>
          <p:cNvSpPr txBox="1"/>
          <p:nvPr/>
        </p:nvSpPr>
        <p:spPr>
          <a:xfrm>
            <a:off x="319625" y="905825"/>
            <a:ext cx="73365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u="sng"/>
              <a:t>Additional Information Text Field Implementation Example</a:t>
            </a:r>
            <a:endParaRPr u="sng"/>
          </a:p>
        </p:txBody>
      </p:sp>
      <p:sp>
        <p:nvSpPr>
          <p:cNvPr id="297" name="Google Shape;297;p40"/>
          <p:cNvSpPr txBox="1"/>
          <p:nvPr/>
        </p:nvSpPr>
        <p:spPr>
          <a:xfrm>
            <a:off x="304175" y="1413225"/>
            <a:ext cx="4218300" cy="8313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u="sng"/>
              <a:t>Scenario</a:t>
            </a:r>
            <a:r>
              <a:rPr lang="en"/>
              <a:t>: service under a “per diem” arrangement that pays $1000 for the first 3 days and $750 each day thereafter.</a:t>
            </a:r>
            <a:endParaRPr/>
          </a:p>
        </p:txBody>
      </p:sp>
      <p:sp>
        <p:nvSpPr>
          <p:cNvPr id="298" name="Google Shape;298;p40"/>
          <p:cNvSpPr txBox="1"/>
          <p:nvPr>
            <p:ph type="ctrTitle"/>
          </p:nvPr>
        </p:nvSpPr>
        <p:spPr>
          <a:xfrm>
            <a:off x="304175" y="3024850"/>
            <a:ext cx="2907000" cy="2118600"/>
          </a:xfrm>
          <a:prstGeom prst="rect">
            <a:avLst/>
          </a:prstGeom>
        </p:spPr>
        <p:txBody>
          <a:bodyPr anchorCtr="0" anchor="b" bIns="91425" lIns="91425" spcFirstLastPara="1" rIns="91425" wrap="square" tIns="91425">
            <a:normAutofit/>
          </a:bodyPr>
          <a:lstStyle/>
          <a:p>
            <a:pPr indent="0" lvl="0" marL="0" rtl="0" algn="l">
              <a:lnSpc>
                <a:spcPct val="142857"/>
              </a:lnSpc>
              <a:spcBef>
                <a:spcPts val="0"/>
              </a:spcBef>
              <a:spcAft>
                <a:spcPts val="0"/>
              </a:spcAft>
              <a:buNone/>
            </a:pPr>
            <a:r>
              <a:rPr lang="en" sz="900">
                <a:solidFill>
                  <a:srgbClr val="24292F"/>
                </a:solidFill>
                <a:highlight>
                  <a:srgbClr val="FFFFFF"/>
                </a:highlight>
                <a:latin typeface="Courier New"/>
                <a:ea typeface="Courier New"/>
                <a:cs typeface="Courier New"/>
                <a:sym typeface="Courier New"/>
              </a:rPr>
              <a:t>"negotiated_prices": [{</a:t>
            </a:r>
            <a:endParaRPr sz="9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900">
                <a:solidFill>
                  <a:srgbClr val="24292F"/>
                </a:solidFill>
                <a:highlight>
                  <a:srgbClr val="FFFFFF"/>
                </a:highlight>
                <a:latin typeface="Courier New"/>
                <a:ea typeface="Courier New"/>
                <a:cs typeface="Courier New"/>
                <a:sym typeface="Courier New"/>
              </a:rPr>
              <a:t>   "negotiated_type": "per diem",</a:t>
            </a:r>
            <a:endParaRPr sz="9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900">
                <a:solidFill>
                  <a:srgbClr val="24292F"/>
                </a:solidFill>
                <a:highlight>
                  <a:srgbClr val="FFFFFF"/>
                </a:highlight>
                <a:latin typeface="Courier New"/>
                <a:ea typeface="Courier New"/>
                <a:cs typeface="Courier New"/>
                <a:sym typeface="Courier New"/>
              </a:rPr>
              <a:t>   "negotiated_rate": 1000,</a:t>
            </a:r>
            <a:endParaRPr sz="9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900">
                <a:solidFill>
                  <a:srgbClr val="24292F"/>
                </a:solidFill>
                <a:highlight>
                  <a:srgbClr val="FFFFFF"/>
                </a:highlight>
                <a:latin typeface="Courier New"/>
                <a:ea typeface="Courier New"/>
                <a:cs typeface="Courier New"/>
                <a:sym typeface="Courier New"/>
              </a:rPr>
              <a:t>   "expiration_date": "2022-01-01"</a:t>
            </a:r>
            <a:endParaRPr sz="9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900">
                <a:solidFill>
                  <a:srgbClr val="24292F"/>
                </a:solidFill>
                <a:highlight>
                  <a:srgbClr val="FFFFFF"/>
                </a:highlight>
                <a:latin typeface="Courier New"/>
                <a:ea typeface="Courier New"/>
                <a:cs typeface="Courier New"/>
                <a:sym typeface="Courier New"/>
              </a:rPr>
              <a:t>  },</a:t>
            </a:r>
            <a:r>
              <a:rPr lang="en" sz="900">
                <a:solidFill>
                  <a:srgbClr val="24292F"/>
                </a:solidFill>
                <a:highlight>
                  <a:srgbClr val="FFFFFF"/>
                </a:highlight>
                <a:latin typeface="Courier New"/>
                <a:ea typeface="Courier New"/>
                <a:cs typeface="Courier New"/>
                <a:sym typeface="Courier New"/>
              </a:rPr>
              <a:t>{</a:t>
            </a:r>
            <a:endParaRPr sz="9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Clr>
                <a:schemeClr val="dk1"/>
              </a:buClr>
              <a:buSzPts val="1100"/>
              <a:buFont typeface="Arial"/>
              <a:buNone/>
            </a:pPr>
            <a:r>
              <a:rPr lang="en" sz="900">
                <a:solidFill>
                  <a:srgbClr val="24292F"/>
                </a:solidFill>
                <a:highlight>
                  <a:srgbClr val="FFFFFF"/>
                </a:highlight>
                <a:latin typeface="Courier New"/>
                <a:ea typeface="Courier New"/>
                <a:cs typeface="Courier New"/>
                <a:sym typeface="Courier New"/>
              </a:rPr>
              <a:t>   "negotiated_type": "per diem",</a:t>
            </a:r>
            <a:endParaRPr sz="9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Clr>
                <a:schemeClr val="dk1"/>
              </a:buClr>
              <a:buSzPts val="1100"/>
              <a:buFont typeface="Arial"/>
              <a:buNone/>
            </a:pPr>
            <a:r>
              <a:rPr lang="en" sz="900">
                <a:solidFill>
                  <a:srgbClr val="24292F"/>
                </a:solidFill>
                <a:highlight>
                  <a:srgbClr val="FFFFFF"/>
                </a:highlight>
                <a:latin typeface="Courier New"/>
                <a:ea typeface="Courier New"/>
                <a:cs typeface="Courier New"/>
                <a:sym typeface="Courier New"/>
              </a:rPr>
              <a:t>   "negotiated_rate": 750,</a:t>
            </a:r>
            <a:endParaRPr sz="9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Clr>
                <a:schemeClr val="dk1"/>
              </a:buClr>
              <a:buSzPts val="1100"/>
              <a:buFont typeface="Arial"/>
              <a:buNone/>
            </a:pPr>
            <a:r>
              <a:rPr lang="en" sz="900">
                <a:solidFill>
                  <a:srgbClr val="24292F"/>
                </a:solidFill>
                <a:highlight>
                  <a:srgbClr val="FFFFFF"/>
                </a:highlight>
                <a:latin typeface="Courier New"/>
                <a:ea typeface="Courier New"/>
                <a:cs typeface="Courier New"/>
                <a:sym typeface="Courier New"/>
              </a:rPr>
              <a:t>   "expiration_date": "2022-01-01"</a:t>
            </a:r>
            <a:endParaRPr sz="9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900">
                <a:solidFill>
                  <a:srgbClr val="24292F"/>
                </a:solidFill>
                <a:highlight>
                  <a:srgbClr val="FFFFFF"/>
                </a:highlight>
                <a:latin typeface="Courier New"/>
                <a:ea typeface="Courier New"/>
                <a:cs typeface="Courier New"/>
                <a:sym typeface="Courier New"/>
              </a:rPr>
              <a:t>  }</a:t>
            </a:r>
            <a:r>
              <a:rPr lang="en" sz="900">
                <a:solidFill>
                  <a:srgbClr val="24292F"/>
                </a:solidFill>
                <a:highlight>
                  <a:srgbClr val="FFFFFF"/>
                </a:highlight>
                <a:latin typeface="Courier New"/>
                <a:ea typeface="Courier New"/>
                <a:cs typeface="Courier New"/>
                <a:sym typeface="Courier New"/>
              </a:rPr>
              <a:t>]</a:t>
            </a:r>
            <a:endParaRPr sz="9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900">
                <a:solidFill>
                  <a:srgbClr val="24292F"/>
                </a:solidFill>
                <a:highlight>
                  <a:srgbClr val="FFFFFF"/>
                </a:highlight>
                <a:latin typeface="Courier New"/>
                <a:ea typeface="Courier New"/>
                <a:cs typeface="Courier New"/>
                <a:sym typeface="Courier New"/>
              </a:rPr>
              <a:t>}</a:t>
            </a:r>
            <a:endParaRPr sz="2455"/>
          </a:p>
        </p:txBody>
      </p:sp>
      <p:sp>
        <p:nvSpPr>
          <p:cNvPr id="299" name="Google Shape;299;p40"/>
          <p:cNvSpPr txBox="1"/>
          <p:nvPr/>
        </p:nvSpPr>
        <p:spPr>
          <a:xfrm>
            <a:off x="304175" y="2677575"/>
            <a:ext cx="51789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t>Current Implementation</a:t>
            </a:r>
            <a:endParaRPr/>
          </a:p>
        </p:txBody>
      </p:sp>
      <p:sp>
        <p:nvSpPr>
          <p:cNvPr id="300" name="Google Shape;300;p40"/>
          <p:cNvSpPr txBox="1"/>
          <p:nvPr>
            <p:ph type="ctrTitle"/>
          </p:nvPr>
        </p:nvSpPr>
        <p:spPr>
          <a:xfrm>
            <a:off x="3657600" y="2988425"/>
            <a:ext cx="4980000" cy="2118600"/>
          </a:xfrm>
          <a:prstGeom prst="rect">
            <a:avLst/>
          </a:prstGeom>
        </p:spPr>
        <p:txBody>
          <a:bodyPr anchorCtr="0" anchor="b" bIns="91425" lIns="91425" spcFirstLastPara="1" rIns="91425" wrap="square" tIns="91425">
            <a:noAutofit/>
          </a:bodyPr>
          <a:lstStyle/>
          <a:p>
            <a:pPr indent="0" lvl="0" marL="0" rtl="0" algn="l">
              <a:lnSpc>
                <a:spcPct val="142857"/>
              </a:lnSpc>
              <a:spcBef>
                <a:spcPts val="0"/>
              </a:spcBef>
              <a:spcAft>
                <a:spcPts val="0"/>
              </a:spcAft>
              <a:buClr>
                <a:schemeClr val="dk1"/>
              </a:buClr>
              <a:buSzPts val="1100"/>
              <a:buFont typeface="Arial"/>
              <a:buNone/>
            </a:pPr>
            <a:r>
              <a:rPr lang="en" sz="900">
                <a:solidFill>
                  <a:srgbClr val="24292F"/>
                </a:solidFill>
                <a:highlight>
                  <a:srgbClr val="FFFFFF"/>
                </a:highlight>
                <a:latin typeface="Courier New"/>
                <a:ea typeface="Courier New"/>
                <a:cs typeface="Courier New"/>
                <a:sym typeface="Courier New"/>
              </a:rPr>
              <a:t>"negotiated_prices": [{</a:t>
            </a:r>
            <a:endParaRPr sz="9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Clr>
                <a:schemeClr val="dk1"/>
              </a:buClr>
              <a:buSzPts val="1100"/>
              <a:buFont typeface="Arial"/>
              <a:buNone/>
            </a:pPr>
            <a:r>
              <a:rPr lang="en" sz="900">
                <a:solidFill>
                  <a:srgbClr val="24292F"/>
                </a:solidFill>
                <a:highlight>
                  <a:srgbClr val="FFFFFF"/>
                </a:highlight>
                <a:latin typeface="Courier New"/>
                <a:ea typeface="Courier New"/>
                <a:cs typeface="Courier New"/>
                <a:sym typeface="Courier New"/>
              </a:rPr>
              <a:t>   "negotiated_type": "per diem",</a:t>
            </a:r>
            <a:endParaRPr sz="9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Clr>
                <a:schemeClr val="dk1"/>
              </a:buClr>
              <a:buSzPts val="1100"/>
              <a:buFont typeface="Arial"/>
              <a:buNone/>
            </a:pPr>
            <a:r>
              <a:rPr lang="en" sz="900">
                <a:solidFill>
                  <a:srgbClr val="24292F"/>
                </a:solidFill>
                <a:highlight>
                  <a:srgbClr val="FFFFFF"/>
                </a:highlight>
                <a:latin typeface="Courier New"/>
                <a:ea typeface="Courier New"/>
                <a:cs typeface="Courier New"/>
                <a:sym typeface="Courier New"/>
              </a:rPr>
              <a:t>   "negotiated_rate": 1000,</a:t>
            </a:r>
            <a:endParaRPr sz="9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SzPts val="1100"/>
              <a:buNone/>
            </a:pPr>
            <a:r>
              <a:rPr lang="en" sz="900">
                <a:solidFill>
                  <a:srgbClr val="24292F"/>
                </a:solidFill>
                <a:highlight>
                  <a:srgbClr val="FFFFFF"/>
                </a:highlight>
                <a:latin typeface="Courier New"/>
                <a:ea typeface="Courier New"/>
                <a:cs typeface="Courier New"/>
                <a:sym typeface="Courier New"/>
              </a:rPr>
              <a:t>   "expiration_date": "2022-01-01",</a:t>
            </a:r>
            <a:endParaRPr sz="9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SzPts val="1100"/>
              <a:buNone/>
            </a:pPr>
            <a:r>
              <a:rPr lang="en" sz="900">
                <a:solidFill>
                  <a:srgbClr val="24292F"/>
                </a:solidFill>
                <a:highlight>
                  <a:srgbClr val="FFFFFF"/>
                </a:highlight>
                <a:latin typeface="Courier New"/>
                <a:ea typeface="Courier New"/>
                <a:cs typeface="Courier New"/>
                <a:sym typeface="Courier New"/>
              </a:rPr>
              <a:t>   "additional_information": "for the first 3 days",</a:t>
            </a:r>
            <a:endParaRPr sz="9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Clr>
                <a:schemeClr val="dk1"/>
              </a:buClr>
              <a:buSzPts val="1100"/>
              <a:buFont typeface="Arial"/>
              <a:buNone/>
            </a:pPr>
            <a:r>
              <a:rPr lang="en" sz="900">
                <a:solidFill>
                  <a:srgbClr val="24292F"/>
                </a:solidFill>
                <a:highlight>
                  <a:srgbClr val="FFFFFF"/>
                </a:highlight>
                <a:latin typeface="Courier New"/>
                <a:ea typeface="Courier New"/>
                <a:cs typeface="Courier New"/>
                <a:sym typeface="Courier New"/>
              </a:rPr>
              <a:t>  },{</a:t>
            </a:r>
            <a:endParaRPr sz="9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Clr>
                <a:schemeClr val="dk1"/>
              </a:buClr>
              <a:buSzPts val="1100"/>
              <a:buFont typeface="Arial"/>
              <a:buNone/>
            </a:pPr>
            <a:r>
              <a:rPr lang="en" sz="900">
                <a:solidFill>
                  <a:srgbClr val="24292F"/>
                </a:solidFill>
                <a:highlight>
                  <a:srgbClr val="FFFFFF"/>
                </a:highlight>
                <a:latin typeface="Courier New"/>
                <a:ea typeface="Courier New"/>
                <a:cs typeface="Courier New"/>
                <a:sym typeface="Courier New"/>
              </a:rPr>
              <a:t>   "negotiated_type": "per diem",</a:t>
            </a:r>
            <a:endParaRPr sz="9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Clr>
                <a:schemeClr val="dk1"/>
              </a:buClr>
              <a:buSzPts val="1100"/>
              <a:buFont typeface="Arial"/>
              <a:buNone/>
            </a:pPr>
            <a:r>
              <a:rPr lang="en" sz="900">
                <a:solidFill>
                  <a:srgbClr val="24292F"/>
                </a:solidFill>
                <a:highlight>
                  <a:srgbClr val="FFFFFF"/>
                </a:highlight>
                <a:latin typeface="Courier New"/>
                <a:ea typeface="Courier New"/>
                <a:cs typeface="Courier New"/>
                <a:sym typeface="Courier New"/>
              </a:rPr>
              <a:t>   "negotiated_rate": 750,</a:t>
            </a:r>
            <a:endParaRPr sz="9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SzPts val="1100"/>
              <a:buNone/>
            </a:pPr>
            <a:r>
              <a:rPr lang="en" sz="900">
                <a:solidFill>
                  <a:srgbClr val="24292F"/>
                </a:solidFill>
                <a:highlight>
                  <a:srgbClr val="FFFFFF"/>
                </a:highlight>
                <a:latin typeface="Courier New"/>
                <a:ea typeface="Courier New"/>
                <a:cs typeface="Courier New"/>
                <a:sym typeface="Courier New"/>
              </a:rPr>
              <a:t>   "expiration_date": "2022-01-01",</a:t>
            </a:r>
            <a:endParaRPr sz="9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Clr>
                <a:schemeClr val="dk1"/>
              </a:buClr>
              <a:buSzPts val="1100"/>
              <a:buFont typeface="Arial"/>
              <a:buNone/>
            </a:pPr>
            <a:r>
              <a:rPr lang="en" sz="900">
                <a:solidFill>
                  <a:srgbClr val="24292F"/>
                </a:solidFill>
                <a:highlight>
                  <a:srgbClr val="FFFFFF"/>
                </a:highlight>
                <a:latin typeface="Courier New"/>
                <a:ea typeface="Courier New"/>
                <a:cs typeface="Courier New"/>
                <a:sym typeface="Courier New"/>
              </a:rPr>
              <a:t>   "additional_information": "each day after the 3rd",</a:t>
            </a:r>
            <a:endParaRPr sz="9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Clr>
                <a:schemeClr val="dk1"/>
              </a:buClr>
              <a:buSzPts val="1100"/>
              <a:buFont typeface="Arial"/>
              <a:buNone/>
            </a:pPr>
            <a:r>
              <a:rPr lang="en" sz="900">
                <a:solidFill>
                  <a:srgbClr val="24292F"/>
                </a:solidFill>
                <a:highlight>
                  <a:srgbClr val="FFFFFF"/>
                </a:highlight>
                <a:latin typeface="Courier New"/>
                <a:ea typeface="Courier New"/>
                <a:cs typeface="Courier New"/>
                <a:sym typeface="Courier New"/>
              </a:rPr>
              <a:t>  }]</a:t>
            </a:r>
            <a:endParaRPr sz="9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Clr>
                <a:schemeClr val="dk1"/>
              </a:buClr>
              <a:buSzPts val="1100"/>
              <a:buFont typeface="Arial"/>
              <a:buNone/>
            </a:pPr>
            <a:r>
              <a:rPr lang="en" sz="900">
                <a:solidFill>
                  <a:srgbClr val="24292F"/>
                </a:solidFill>
                <a:highlight>
                  <a:srgbClr val="FFFFFF"/>
                </a:highlight>
                <a:latin typeface="Courier New"/>
                <a:ea typeface="Courier New"/>
                <a:cs typeface="Courier New"/>
                <a:sym typeface="Courier New"/>
              </a:rPr>
              <a:t>}</a:t>
            </a:r>
            <a:endParaRPr b="1" sz="910">
              <a:solidFill>
                <a:srgbClr val="24292F"/>
              </a:solidFill>
              <a:highlight>
                <a:srgbClr val="FFFFFF"/>
              </a:highlight>
              <a:latin typeface="Courier New"/>
              <a:ea typeface="Courier New"/>
              <a:cs typeface="Courier New"/>
              <a:sym typeface="Courier New"/>
            </a:endParaRPr>
          </a:p>
        </p:txBody>
      </p:sp>
      <p:sp>
        <p:nvSpPr>
          <p:cNvPr id="301" name="Google Shape;301;p40"/>
          <p:cNvSpPr txBox="1"/>
          <p:nvPr/>
        </p:nvSpPr>
        <p:spPr>
          <a:xfrm>
            <a:off x="3657600" y="2260150"/>
            <a:ext cx="51789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t>Additional Information Implementation</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99"/>
                                        </p:tgtEl>
                                        <p:attrNameLst>
                                          <p:attrName>style.visibility</p:attrName>
                                        </p:attrNameLst>
                                      </p:cBhvr>
                                      <p:to>
                                        <p:strVal val="visible"/>
                                      </p:to>
                                    </p:set>
                                    <p:animEffect filter="fade" transition="in">
                                      <p:cBhvr>
                                        <p:cTn dur="1000"/>
                                        <p:tgtEl>
                                          <p:spTgt spid="299"/>
                                        </p:tgtEl>
                                      </p:cBhvr>
                                    </p:animEffect>
                                  </p:childTnLst>
                                </p:cTn>
                              </p:par>
                              <p:par>
                                <p:cTn fill="hold" nodeType="withEffect" presetClass="entr" presetID="10" presetSubtype="0">
                                  <p:stCondLst>
                                    <p:cond delay="0"/>
                                  </p:stCondLst>
                                  <p:childTnLst>
                                    <p:set>
                                      <p:cBhvr>
                                        <p:cTn dur="1" fill="hold">
                                          <p:stCondLst>
                                            <p:cond delay="0"/>
                                          </p:stCondLst>
                                        </p:cTn>
                                        <p:tgtEl>
                                          <p:spTgt spid="298"/>
                                        </p:tgtEl>
                                        <p:attrNameLst>
                                          <p:attrName>style.visibility</p:attrName>
                                        </p:attrNameLst>
                                      </p:cBhvr>
                                      <p:to>
                                        <p:strVal val="visible"/>
                                      </p:to>
                                    </p:set>
                                    <p:animEffect filter="fade" transition="in">
                                      <p:cBhvr>
                                        <p:cTn dur="1000"/>
                                        <p:tgtEl>
                                          <p:spTgt spid="29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01"/>
                                        </p:tgtEl>
                                        <p:attrNameLst>
                                          <p:attrName>style.visibility</p:attrName>
                                        </p:attrNameLst>
                                      </p:cBhvr>
                                      <p:to>
                                        <p:strVal val="visible"/>
                                      </p:to>
                                    </p:set>
                                    <p:animEffect filter="fade" transition="in">
                                      <p:cBhvr>
                                        <p:cTn dur="1000"/>
                                        <p:tgtEl>
                                          <p:spTgt spid="301"/>
                                        </p:tgtEl>
                                      </p:cBhvr>
                                    </p:animEffect>
                                  </p:childTnLst>
                                </p:cTn>
                              </p:par>
                              <p:par>
                                <p:cTn fill="hold" nodeType="withEffect" presetClass="entr" presetID="10" presetSubtype="0">
                                  <p:stCondLst>
                                    <p:cond delay="0"/>
                                  </p:stCondLst>
                                  <p:childTnLst>
                                    <p:set>
                                      <p:cBhvr>
                                        <p:cTn dur="1" fill="hold">
                                          <p:stCondLst>
                                            <p:cond delay="0"/>
                                          </p:stCondLst>
                                        </p:cTn>
                                        <p:tgtEl>
                                          <p:spTgt spid="300"/>
                                        </p:tgtEl>
                                        <p:attrNameLst>
                                          <p:attrName>style.visibility</p:attrName>
                                        </p:attrNameLst>
                                      </p:cBhvr>
                                      <p:to>
                                        <p:strVal val="visible"/>
                                      </p:to>
                                    </p:set>
                                    <p:animEffect filter="fade" transition="in">
                                      <p:cBhvr>
                                        <p:cTn dur="1000"/>
                                        <p:tgtEl>
                                          <p:spTgt spid="30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 name="Shape 64"/>
        <p:cNvGrpSpPr/>
        <p:nvPr/>
      </p:nvGrpSpPr>
      <p:grpSpPr>
        <a:xfrm>
          <a:off x="0" y="0"/>
          <a:ext cx="0" cy="0"/>
          <a:chOff x="0" y="0"/>
          <a:chExt cx="0" cy="0"/>
        </a:xfrm>
      </p:grpSpPr>
      <p:sp>
        <p:nvSpPr>
          <p:cNvPr id="65" name="Google Shape;65;p15"/>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External Provider Networks</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 name="Shape 69"/>
        <p:cNvGrpSpPr/>
        <p:nvPr/>
      </p:nvGrpSpPr>
      <p:grpSpPr>
        <a:xfrm>
          <a:off x="0" y="0"/>
          <a:ext cx="0" cy="0"/>
          <a:chOff x="0" y="0"/>
          <a:chExt cx="0" cy="0"/>
        </a:xfrm>
      </p:grpSpPr>
      <p:sp>
        <p:nvSpPr>
          <p:cNvPr id="70" name="Google Shape;70;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Provider Networks/Groups</a:t>
            </a:r>
            <a:endParaRPr/>
          </a:p>
        </p:txBody>
      </p:sp>
      <p:sp>
        <p:nvSpPr>
          <p:cNvPr id="71" name="Google Shape;71;p16"/>
          <p:cNvSpPr txBox="1"/>
          <p:nvPr>
            <p:ph idx="1" type="body"/>
          </p:nvPr>
        </p:nvSpPr>
        <p:spPr>
          <a:xfrm>
            <a:off x="311700" y="1000075"/>
            <a:ext cx="8520600" cy="390000"/>
          </a:xfrm>
          <a:prstGeom prst="rect">
            <a:avLst/>
          </a:prstGeom>
        </p:spPr>
        <p:txBody>
          <a:bodyPr anchorCtr="0" anchor="t" bIns="91425" lIns="91425" spcFirstLastPara="1" rIns="91425" wrap="square" tIns="91425">
            <a:noAutofit/>
          </a:bodyPr>
          <a:lstStyle/>
          <a:p>
            <a:pPr indent="0" lvl="0" marL="0" rtl="0" algn="l">
              <a:lnSpc>
                <a:spcPct val="95000"/>
              </a:lnSpc>
              <a:spcBef>
                <a:spcPts val="0"/>
              </a:spcBef>
              <a:spcAft>
                <a:spcPts val="0"/>
              </a:spcAft>
              <a:buSzPts val="275"/>
              <a:buNone/>
            </a:pPr>
            <a:r>
              <a:rPr lang="en" sz="1200"/>
              <a:t>Iterative Development</a:t>
            </a:r>
            <a:endParaRPr sz="1200"/>
          </a:p>
          <a:p>
            <a:pPr indent="0" lvl="0" marL="0" rtl="0" algn="l">
              <a:lnSpc>
                <a:spcPct val="95000"/>
              </a:lnSpc>
              <a:spcBef>
                <a:spcPts val="1200"/>
              </a:spcBef>
              <a:spcAft>
                <a:spcPts val="1200"/>
              </a:spcAft>
              <a:buSzPts val="275"/>
              <a:buNone/>
            </a:pPr>
            <a:r>
              <a:t/>
            </a:r>
            <a:endParaRPr sz="1187"/>
          </a:p>
        </p:txBody>
      </p:sp>
      <p:sp>
        <p:nvSpPr>
          <p:cNvPr id="72" name="Google Shape;72;p16"/>
          <p:cNvSpPr txBox="1"/>
          <p:nvPr/>
        </p:nvSpPr>
        <p:spPr>
          <a:xfrm>
            <a:off x="311700" y="1226350"/>
            <a:ext cx="3588300" cy="4076700"/>
          </a:xfrm>
          <a:prstGeom prst="rect">
            <a:avLst/>
          </a:prstGeom>
          <a:noFill/>
          <a:ln>
            <a:noFill/>
          </a:ln>
        </p:spPr>
        <p:txBody>
          <a:bodyPr anchorCtr="0" anchor="t" bIns="91425" lIns="91425" spcFirstLastPara="1" rIns="91425" wrap="square" tIns="91425">
            <a:spAutoFit/>
          </a:bodyPr>
          <a:lstStyle/>
          <a:p>
            <a:pPr indent="0" lvl="0" marL="0" rtl="0" algn="l">
              <a:lnSpc>
                <a:spcPct val="142857"/>
              </a:lnSpc>
              <a:spcBef>
                <a:spcPts val="0"/>
              </a:spcBef>
              <a:spcAft>
                <a:spcPts val="0"/>
              </a:spcAft>
              <a:buClr>
                <a:schemeClr val="dk1"/>
              </a:buClr>
              <a:buSzPts val="1100"/>
              <a:buFont typeface="Arial"/>
              <a:buNone/>
            </a:pPr>
            <a:r>
              <a:rPr lang="en" sz="1000">
                <a:solidFill>
                  <a:srgbClr val="24292F"/>
                </a:solidFill>
                <a:highlight>
                  <a:srgbClr val="FFFFFF"/>
                </a:highlight>
                <a:latin typeface="Courier New"/>
                <a:ea typeface="Courier New"/>
                <a:cs typeface="Courier New"/>
                <a:sym typeface="Courier New"/>
              </a:rPr>
              <a:t>{</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Clr>
                <a:schemeClr val="dk1"/>
              </a:buClr>
              <a:buSzPts val="1100"/>
              <a:buFont typeface="Arial"/>
              <a:buNone/>
            </a:pPr>
            <a:r>
              <a:rPr lang="en" sz="1000">
                <a:solidFill>
                  <a:srgbClr val="24292F"/>
                </a:solidFill>
                <a:highlight>
                  <a:srgbClr val="FFFFFF"/>
                </a:highlight>
                <a:latin typeface="Courier New"/>
                <a:ea typeface="Courier New"/>
                <a:cs typeface="Courier New"/>
                <a:sym typeface="Courier New"/>
              </a:rPr>
              <a:t>   …</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Clr>
                <a:schemeClr val="dk1"/>
              </a:buClr>
              <a:buSzPts val="1100"/>
              <a:buFont typeface="Arial"/>
              <a:buNone/>
            </a:pPr>
            <a:r>
              <a:rPr lang="en" sz="1000">
                <a:solidFill>
                  <a:srgbClr val="24292F"/>
                </a:solidFill>
                <a:highlight>
                  <a:srgbClr val="FFFFFF"/>
                </a:highlight>
                <a:latin typeface="Courier New"/>
                <a:ea typeface="Courier New"/>
                <a:cs typeface="Courier New"/>
                <a:sym typeface="Courier New"/>
              </a:rPr>
              <a:t>   "billing_code": "27447",</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Clr>
                <a:schemeClr val="dk1"/>
              </a:buClr>
              <a:buSzPts val="1100"/>
              <a:buFont typeface="Arial"/>
              <a:buNone/>
            </a:pPr>
            <a:r>
              <a:rPr lang="en" sz="1000">
                <a:solidFill>
                  <a:srgbClr val="24292F"/>
                </a:solidFill>
                <a:highlight>
                  <a:srgbClr val="FFFFFF"/>
                </a:highlight>
                <a:latin typeface="Courier New"/>
                <a:ea typeface="Courier New"/>
                <a:cs typeface="Courier New"/>
                <a:sym typeface="Courier New"/>
              </a:rPr>
              <a:t>   "negotiated_rates": [{</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Clr>
                <a:schemeClr val="dk1"/>
              </a:buClr>
              <a:buSzPts val="1100"/>
              <a:buFont typeface="Arial"/>
              <a:buNone/>
            </a:pPr>
            <a:r>
              <a:rPr lang="en" sz="1000">
                <a:solidFill>
                  <a:srgbClr val="24292F"/>
                </a:solidFill>
                <a:highlight>
                  <a:srgbClr val="FFFFFF"/>
                </a:highlight>
                <a:latin typeface="Courier New"/>
                <a:ea typeface="Courier New"/>
                <a:cs typeface="Courier New"/>
                <a:sym typeface="Courier New"/>
              </a:rPr>
              <a:t>     "provider_groups": [{</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Clr>
                <a:schemeClr val="dk1"/>
              </a:buClr>
              <a:buSzPts val="1100"/>
              <a:buFont typeface="Arial"/>
              <a:buNone/>
            </a:pPr>
            <a:r>
              <a:rPr lang="en" sz="1000">
                <a:solidFill>
                  <a:srgbClr val="24292F"/>
                </a:solidFill>
                <a:highlight>
                  <a:srgbClr val="FFFFFF"/>
                </a:highlight>
                <a:latin typeface="Courier New"/>
                <a:ea typeface="Courier New"/>
                <a:cs typeface="Courier New"/>
                <a:sym typeface="Courier New"/>
              </a:rPr>
              <a:t>       "npi": [2222222222],</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Clr>
                <a:schemeClr val="dk1"/>
              </a:buClr>
              <a:buSzPts val="1100"/>
              <a:buFont typeface="Arial"/>
              <a:buNone/>
            </a:pPr>
            <a:r>
              <a:rPr lang="en" sz="1000">
                <a:solidFill>
                  <a:srgbClr val="24292F"/>
                </a:solidFill>
                <a:highlight>
                  <a:srgbClr val="FFFFFF"/>
                </a:highlight>
                <a:latin typeface="Courier New"/>
                <a:ea typeface="Courier New"/>
                <a:cs typeface="Courier New"/>
                <a:sym typeface="Courier New"/>
              </a:rPr>
              <a:t>       "tin":{</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Clr>
                <a:schemeClr val="dk1"/>
              </a:buClr>
              <a:buSzPts val="1100"/>
              <a:buFont typeface="Arial"/>
              <a:buNone/>
            </a:pPr>
            <a:r>
              <a:rPr lang="en" sz="1000">
                <a:solidFill>
                  <a:srgbClr val="24292F"/>
                </a:solidFill>
                <a:highlight>
                  <a:srgbClr val="FFFFFF"/>
                </a:highlight>
                <a:latin typeface="Courier New"/>
                <a:ea typeface="Courier New"/>
                <a:cs typeface="Courier New"/>
                <a:sym typeface="Courier New"/>
              </a:rPr>
              <a:t>         "type": "ein",</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Clr>
                <a:schemeClr val="dk1"/>
              </a:buClr>
              <a:buSzPts val="1100"/>
              <a:buFont typeface="Arial"/>
              <a:buNone/>
            </a:pPr>
            <a:r>
              <a:rPr lang="en" sz="1000">
                <a:solidFill>
                  <a:srgbClr val="24292F"/>
                </a:solidFill>
                <a:highlight>
                  <a:srgbClr val="FFFFFF"/>
                </a:highlight>
                <a:latin typeface="Courier New"/>
                <a:ea typeface="Courier New"/>
                <a:cs typeface="Courier New"/>
                <a:sym typeface="Courier New"/>
              </a:rPr>
              <a:t>         "value": "11-1111111"</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Clr>
                <a:schemeClr val="dk1"/>
              </a:buClr>
              <a:buSzPts val="1100"/>
              <a:buFont typeface="Arial"/>
              <a:buNone/>
            </a:pPr>
            <a:r>
              <a:rPr lang="en" sz="1000">
                <a:solidFill>
                  <a:srgbClr val="24292F"/>
                </a:solidFill>
                <a:highlight>
                  <a:srgbClr val="FFFFFF"/>
                </a:highlight>
                <a:latin typeface="Courier New"/>
                <a:ea typeface="Courier New"/>
                <a:cs typeface="Courier New"/>
                <a:sym typeface="Courier New"/>
              </a:rPr>
              <a:t>       }</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Clr>
                <a:schemeClr val="dk1"/>
              </a:buClr>
              <a:buSzPts val="1100"/>
              <a:buFont typeface="Arial"/>
              <a:buNone/>
            </a:pPr>
            <a:r>
              <a:rPr lang="en" sz="1000">
                <a:solidFill>
                  <a:srgbClr val="24292F"/>
                </a:solidFill>
                <a:highlight>
                  <a:srgbClr val="FFFFFF"/>
                </a:highlight>
                <a:latin typeface="Courier New"/>
                <a:ea typeface="Courier New"/>
                <a:cs typeface="Courier New"/>
                <a:sym typeface="Courier New"/>
              </a:rPr>
              <a:t>     }],</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Clr>
                <a:schemeClr val="dk1"/>
              </a:buClr>
              <a:buSzPts val="1100"/>
              <a:buFont typeface="Arial"/>
              <a:buNone/>
            </a:pPr>
            <a:r>
              <a:rPr lang="en" sz="1000">
                <a:solidFill>
                  <a:srgbClr val="24292F"/>
                </a:solidFill>
                <a:highlight>
                  <a:srgbClr val="FFFFFF"/>
                </a:highlight>
                <a:latin typeface="Courier New"/>
                <a:ea typeface="Courier New"/>
                <a:cs typeface="Courier New"/>
                <a:sym typeface="Courier New"/>
              </a:rPr>
              <a:t>     "negotiated_prices": [{</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Clr>
                <a:schemeClr val="dk1"/>
              </a:buClr>
              <a:buSzPts val="1100"/>
              <a:buFont typeface="Arial"/>
              <a:buNone/>
            </a:pPr>
            <a:r>
              <a:rPr lang="en" sz="1000">
                <a:solidFill>
                  <a:srgbClr val="24292F"/>
                </a:solidFill>
                <a:highlight>
                  <a:srgbClr val="FFFFFF"/>
                </a:highlight>
                <a:latin typeface="Courier New"/>
                <a:ea typeface="Courier New"/>
                <a:cs typeface="Courier New"/>
                <a:sym typeface="Courier New"/>
              </a:rPr>
              <a:t>       "negotiated_type": "negotiated",</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"negotiated_rate": 123.45</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Clr>
                <a:schemeClr val="dk1"/>
              </a:buClr>
              <a:buSzPts val="1100"/>
              <a:buFont typeface="Arial"/>
              <a:buNone/>
            </a:pPr>
            <a:r>
              <a:rPr lang="en" sz="1000">
                <a:solidFill>
                  <a:srgbClr val="24292F"/>
                </a:solidFill>
                <a:highlight>
                  <a:srgbClr val="FFFFFF"/>
                </a:highlight>
                <a:latin typeface="Courier New"/>
                <a:ea typeface="Courier New"/>
                <a:cs typeface="Courier New"/>
                <a:sym typeface="Courier New"/>
              </a:rPr>
              <a:t>	…</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Clr>
                <a:schemeClr val="dk1"/>
              </a:buClr>
              <a:buSzPts val="1100"/>
              <a:buFont typeface="Arial"/>
              <a:buNone/>
            </a:pPr>
            <a:r>
              <a:rPr lang="en" sz="1000">
                <a:solidFill>
                  <a:srgbClr val="24292F"/>
                </a:solidFill>
                <a:highlight>
                  <a:srgbClr val="FFFFFF"/>
                </a:highlight>
                <a:latin typeface="Courier New"/>
                <a:ea typeface="Courier New"/>
                <a:cs typeface="Courier New"/>
                <a:sym typeface="Courier New"/>
              </a:rPr>
              <a:t>}</a:t>
            </a:r>
            <a:endParaRPr sz="1000">
              <a:solidFill>
                <a:srgbClr val="24292F"/>
              </a:solidFill>
              <a:highlight>
                <a:srgbClr val="FFFFFF"/>
              </a:highlight>
              <a:latin typeface="Courier New"/>
              <a:ea typeface="Courier New"/>
              <a:cs typeface="Courier New"/>
              <a:sym typeface="Courier New"/>
            </a:endParaRPr>
          </a:p>
          <a:p>
            <a:pPr indent="0" lvl="0" marL="0" rtl="0" algn="l">
              <a:spcBef>
                <a:spcPts val="0"/>
              </a:spcBef>
              <a:spcAft>
                <a:spcPts val="0"/>
              </a:spcAft>
              <a:buNone/>
            </a:pPr>
            <a:r>
              <a:t/>
            </a:r>
            <a:endParaRPr sz="1000"/>
          </a:p>
        </p:txBody>
      </p:sp>
      <p:sp>
        <p:nvSpPr>
          <p:cNvPr id="73" name="Google Shape;73;p16"/>
          <p:cNvSpPr txBox="1"/>
          <p:nvPr/>
        </p:nvSpPr>
        <p:spPr>
          <a:xfrm>
            <a:off x="5244000" y="2647950"/>
            <a:ext cx="3588300" cy="2757300"/>
          </a:xfrm>
          <a:prstGeom prst="rect">
            <a:avLst/>
          </a:prstGeom>
          <a:noFill/>
          <a:ln>
            <a:noFill/>
          </a:ln>
        </p:spPr>
        <p:txBody>
          <a:bodyPr anchorCtr="0" anchor="t" bIns="91425" lIns="91425" spcFirstLastPara="1" rIns="91425" wrap="square" tIns="91425">
            <a:spAutoFit/>
          </a:bodyPr>
          <a:lstStyle/>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"billing_code": "27447",</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"negotiated_rates": [{</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a:t>
            </a:r>
            <a:r>
              <a:rPr lang="en" sz="1000">
                <a:solidFill>
                  <a:srgbClr val="24292F"/>
                </a:solidFill>
                <a:highlight>
                  <a:srgbClr val="FFFFFF"/>
                </a:highlight>
                <a:latin typeface="Courier New"/>
                <a:ea typeface="Courier New"/>
                <a:cs typeface="Courier New"/>
                <a:sym typeface="Courier New"/>
              </a:rPr>
              <a:t>provider_references</a:t>
            </a:r>
            <a:r>
              <a:rPr lang="en" sz="1000">
                <a:solidFill>
                  <a:srgbClr val="24292F"/>
                </a:solidFill>
                <a:highlight>
                  <a:srgbClr val="FFFFFF"/>
                </a:highlight>
                <a:latin typeface="Courier New"/>
                <a:ea typeface="Courier New"/>
                <a:cs typeface="Courier New"/>
                <a:sym typeface="Courier New"/>
              </a:rPr>
              <a:t>": [1],</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"negotiated_prices": [{</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"negotiated_type": "negotiated",</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"negotiated_rate": 123.45</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a:t>
            </a:r>
            <a:endParaRPr sz="1000">
              <a:solidFill>
                <a:srgbClr val="24292F"/>
              </a:solidFill>
              <a:highlight>
                <a:srgbClr val="FFFFFF"/>
              </a:highlight>
              <a:latin typeface="Courier New"/>
              <a:ea typeface="Courier New"/>
              <a:cs typeface="Courier New"/>
              <a:sym typeface="Courier New"/>
            </a:endParaRPr>
          </a:p>
          <a:p>
            <a:pPr indent="0" lvl="0" marL="0" rtl="0" algn="l">
              <a:spcBef>
                <a:spcPts val="0"/>
              </a:spcBef>
              <a:spcAft>
                <a:spcPts val="0"/>
              </a:spcAft>
              <a:buNone/>
            </a:pPr>
            <a:r>
              <a:t/>
            </a:r>
            <a:endParaRPr sz="1000"/>
          </a:p>
        </p:txBody>
      </p:sp>
      <p:sp>
        <p:nvSpPr>
          <p:cNvPr id="74" name="Google Shape;74;p16"/>
          <p:cNvSpPr txBox="1"/>
          <p:nvPr/>
        </p:nvSpPr>
        <p:spPr>
          <a:xfrm>
            <a:off x="5244000" y="-76200"/>
            <a:ext cx="3588300" cy="3197100"/>
          </a:xfrm>
          <a:prstGeom prst="rect">
            <a:avLst/>
          </a:prstGeom>
          <a:noFill/>
          <a:ln>
            <a:noFill/>
          </a:ln>
        </p:spPr>
        <p:txBody>
          <a:bodyPr anchorCtr="0" anchor="t" bIns="91425" lIns="91425" spcFirstLastPara="1" rIns="91425" wrap="square" tIns="91425">
            <a:spAutoFit/>
          </a:bodyPr>
          <a:lstStyle/>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"plan_name": "medicare",</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"provider_references": [{</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"provider_group_id": 1,</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"provider_groups": [{</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"npi": [2222222222],</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"tin":{</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"type": "ein",</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"value": "11-1111111"</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a:t>
            </a:r>
            <a:endParaRPr sz="1000">
              <a:solidFill>
                <a:srgbClr val="24292F"/>
              </a:solidFill>
              <a:highlight>
                <a:srgbClr val="FFFFFF"/>
              </a:highlight>
              <a:latin typeface="Courier New"/>
              <a:ea typeface="Courier New"/>
              <a:cs typeface="Courier New"/>
              <a:sym typeface="Courier New"/>
            </a:endParaRPr>
          </a:p>
          <a:p>
            <a:pPr indent="0" lvl="0" marL="0" rtl="0" algn="l">
              <a:spcBef>
                <a:spcPts val="0"/>
              </a:spcBef>
              <a:spcAft>
                <a:spcPts val="0"/>
              </a:spcAft>
              <a:buNone/>
            </a:pPr>
            <a:r>
              <a:t/>
            </a:r>
            <a:endParaRPr sz="1000"/>
          </a:p>
        </p:txBody>
      </p:sp>
      <p:sp>
        <p:nvSpPr>
          <p:cNvPr id="75" name="Google Shape;75;p16"/>
          <p:cNvSpPr/>
          <p:nvPr/>
        </p:nvSpPr>
        <p:spPr>
          <a:xfrm>
            <a:off x="439425" y="2156975"/>
            <a:ext cx="2568900" cy="1530900"/>
          </a:xfrm>
          <a:prstGeom prst="rect">
            <a:avLst/>
          </a:prstGeom>
          <a:noFill/>
          <a:ln cap="flat" cmpd="sng" w="28575">
            <a:solidFill>
              <a:srgbClr val="4A86E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16"/>
          <p:cNvSpPr/>
          <p:nvPr/>
        </p:nvSpPr>
        <p:spPr>
          <a:xfrm>
            <a:off x="5415175" y="1067388"/>
            <a:ext cx="2568900" cy="1530900"/>
          </a:xfrm>
          <a:prstGeom prst="rect">
            <a:avLst/>
          </a:prstGeom>
          <a:noFill/>
          <a:ln cap="flat" cmpd="sng" w="28575">
            <a:solidFill>
              <a:srgbClr val="4A86E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77" name="Google Shape;77;p16"/>
          <p:cNvCxnSpPr>
            <a:stCxn id="75" idx="3"/>
            <a:endCxn id="76" idx="1"/>
          </p:cNvCxnSpPr>
          <p:nvPr/>
        </p:nvCxnSpPr>
        <p:spPr>
          <a:xfrm flipH="1" rot="10800000">
            <a:off x="3008325" y="1832825"/>
            <a:ext cx="2406900" cy="1089600"/>
          </a:xfrm>
          <a:prstGeom prst="straightConnector1">
            <a:avLst/>
          </a:prstGeom>
          <a:noFill/>
          <a:ln cap="flat" cmpd="sng" w="9525">
            <a:solidFill>
              <a:schemeClr val="dk2"/>
            </a:solidFill>
            <a:prstDash val="solid"/>
            <a:round/>
            <a:headEnd len="med" w="med" type="none"/>
            <a:tailEnd len="med" w="med" type="triangle"/>
          </a:ln>
        </p:spPr>
      </p:cxnSp>
      <p:sp>
        <p:nvSpPr>
          <p:cNvPr id="78" name="Google Shape;78;p16"/>
          <p:cNvSpPr/>
          <p:nvPr/>
        </p:nvSpPr>
        <p:spPr>
          <a:xfrm>
            <a:off x="5526750" y="834900"/>
            <a:ext cx="2125500" cy="232500"/>
          </a:xfrm>
          <a:prstGeom prst="rect">
            <a:avLst/>
          </a:prstGeom>
          <a:noFill/>
          <a:ln cap="flat" cmpd="sng" w="9525">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16"/>
          <p:cNvSpPr/>
          <p:nvPr/>
        </p:nvSpPr>
        <p:spPr>
          <a:xfrm>
            <a:off x="7473925" y="3574800"/>
            <a:ext cx="220500" cy="232500"/>
          </a:xfrm>
          <a:prstGeom prst="rect">
            <a:avLst/>
          </a:prstGeom>
          <a:noFill/>
          <a:ln cap="flat" cmpd="sng" w="9525">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80" name="Google Shape;80;p16"/>
          <p:cNvCxnSpPr>
            <a:endCxn id="79" idx="0"/>
          </p:cNvCxnSpPr>
          <p:nvPr/>
        </p:nvCxnSpPr>
        <p:spPr>
          <a:xfrm>
            <a:off x="7384375" y="1046100"/>
            <a:ext cx="199800" cy="2528700"/>
          </a:xfrm>
          <a:prstGeom prst="straightConnector1">
            <a:avLst/>
          </a:prstGeom>
          <a:noFill/>
          <a:ln cap="flat" cmpd="sng" w="9525">
            <a:solidFill>
              <a:schemeClr val="dk2"/>
            </a:solidFill>
            <a:prstDash val="solid"/>
            <a:round/>
            <a:headEnd len="med" w="med" type="none"/>
            <a:tailEnd len="med" w="med" type="triangle"/>
          </a:ln>
        </p:spPr>
      </p:cxnSp>
      <p:sp>
        <p:nvSpPr>
          <p:cNvPr id="81" name="Google Shape;81;p16"/>
          <p:cNvSpPr/>
          <p:nvPr/>
        </p:nvSpPr>
        <p:spPr>
          <a:xfrm>
            <a:off x="325025" y="1329575"/>
            <a:ext cx="3154500" cy="3715800"/>
          </a:xfrm>
          <a:prstGeom prst="rect">
            <a:avLst/>
          </a:prstGeom>
          <a:noFill/>
          <a:ln cap="flat" cmpd="sng" w="9525">
            <a:solidFill>
              <a:srgbClr val="4A86E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6"/>
          <p:cNvSpPr/>
          <p:nvPr/>
        </p:nvSpPr>
        <p:spPr>
          <a:xfrm>
            <a:off x="5306025" y="2774700"/>
            <a:ext cx="3154500" cy="2318100"/>
          </a:xfrm>
          <a:prstGeom prst="rect">
            <a:avLst/>
          </a:prstGeom>
          <a:noFill/>
          <a:ln cap="flat" cmpd="sng" w="9525">
            <a:solidFill>
              <a:srgbClr val="4A86E8"/>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83" name="Google Shape;83;p16"/>
          <p:cNvCxnSpPr>
            <a:stCxn id="81" idx="3"/>
            <a:endCxn id="82" idx="1"/>
          </p:cNvCxnSpPr>
          <p:nvPr/>
        </p:nvCxnSpPr>
        <p:spPr>
          <a:xfrm>
            <a:off x="3479525" y="3187475"/>
            <a:ext cx="1826400" cy="746400"/>
          </a:xfrm>
          <a:prstGeom prst="straightConnector1">
            <a:avLst/>
          </a:prstGeom>
          <a:noFill/>
          <a:ln cap="flat" cmpd="sng" w="9525">
            <a:solidFill>
              <a:schemeClr val="dk2"/>
            </a:solidFill>
            <a:prstDash val="solid"/>
            <a:round/>
            <a:headEnd len="med" w="med" type="none"/>
            <a:tailEnd len="med" w="med" type="triangle"/>
          </a:ln>
        </p:spPr>
      </p:cxn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5"/>
                                        </p:tgtEl>
                                        <p:attrNameLst>
                                          <p:attrName>style.visibility</p:attrName>
                                        </p:attrNameLst>
                                      </p:cBhvr>
                                      <p:to>
                                        <p:strVal val="visible"/>
                                      </p:to>
                                    </p:set>
                                    <p:animEffect filter="fade" transition="in">
                                      <p:cBhvr>
                                        <p:cTn dur="1000"/>
                                        <p:tgtEl>
                                          <p:spTgt spid="7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4"/>
                                        </p:tgtEl>
                                        <p:attrNameLst>
                                          <p:attrName>style.visibility</p:attrName>
                                        </p:attrNameLst>
                                      </p:cBhvr>
                                      <p:to>
                                        <p:strVal val="visible"/>
                                      </p:to>
                                    </p:set>
                                    <p:animEffect filter="fade" transition="in">
                                      <p:cBhvr>
                                        <p:cTn dur="1000"/>
                                        <p:tgtEl>
                                          <p:spTgt spid="74"/>
                                        </p:tgtEl>
                                      </p:cBhvr>
                                    </p:animEffect>
                                  </p:childTnLst>
                                </p:cTn>
                              </p:par>
                              <p:par>
                                <p:cTn fill="hold" nodeType="withEffect" presetClass="entr" presetID="10" presetSubtype="0">
                                  <p:stCondLst>
                                    <p:cond delay="0"/>
                                  </p:stCondLst>
                                  <p:childTnLst>
                                    <p:set>
                                      <p:cBhvr>
                                        <p:cTn dur="1" fill="hold">
                                          <p:stCondLst>
                                            <p:cond delay="0"/>
                                          </p:stCondLst>
                                        </p:cTn>
                                        <p:tgtEl>
                                          <p:spTgt spid="76"/>
                                        </p:tgtEl>
                                        <p:attrNameLst>
                                          <p:attrName>style.visibility</p:attrName>
                                        </p:attrNameLst>
                                      </p:cBhvr>
                                      <p:to>
                                        <p:strVal val="visible"/>
                                      </p:to>
                                    </p:set>
                                    <p:animEffect filter="fade" transition="in">
                                      <p:cBhvr>
                                        <p:cTn dur="1000"/>
                                        <p:tgtEl>
                                          <p:spTgt spid="76"/>
                                        </p:tgtEl>
                                      </p:cBhvr>
                                    </p:animEffect>
                                  </p:childTnLst>
                                </p:cTn>
                              </p:par>
                              <p:par>
                                <p:cTn fill="hold" nodeType="withEffect" presetClass="entr" presetID="10" presetSubtype="0">
                                  <p:stCondLst>
                                    <p:cond delay="0"/>
                                  </p:stCondLst>
                                  <p:childTnLst>
                                    <p:set>
                                      <p:cBhvr>
                                        <p:cTn dur="1" fill="hold">
                                          <p:stCondLst>
                                            <p:cond delay="0"/>
                                          </p:stCondLst>
                                        </p:cTn>
                                        <p:tgtEl>
                                          <p:spTgt spid="77"/>
                                        </p:tgtEl>
                                        <p:attrNameLst>
                                          <p:attrName>style.visibility</p:attrName>
                                        </p:attrNameLst>
                                      </p:cBhvr>
                                      <p:to>
                                        <p:strVal val="visible"/>
                                      </p:to>
                                    </p:set>
                                    <p:animEffect filter="fade" transition="in">
                                      <p:cBhvr>
                                        <p:cTn dur="1000"/>
                                        <p:tgtEl>
                                          <p:spTgt spid="7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xit" presetID="10" presetSubtype="0">
                                  <p:stCondLst>
                                    <p:cond delay="0"/>
                                  </p:stCondLst>
                                  <p:childTnLst>
                                    <p:animEffect filter="fade" transition="out">
                                      <p:cBhvr>
                                        <p:cTn dur="1000"/>
                                        <p:tgtEl>
                                          <p:spTgt spid="76"/>
                                        </p:tgtEl>
                                      </p:cBhvr>
                                    </p:animEffect>
                                    <p:set>
                                      <p:cBhvr>
                                        <p:cTn dur="1" fill="hold">
                                          <p:stCondLst>
                                            <p:cond delay="1000"/>
                                          </p:stCondLst>
                                        </p:cTn>
                                        <p:tgtEl>
                                          <p:spTgt spid="76"/>
                                        </p:tgtEl>
                                        <p:attrNameLst>
                                          <p:attrName>style.visibility</p:attrName>
                                        </p:attrNameLst>
                                      </p:cBhvr>
                                      <p:to>
                                        <p:strVal val="hidden"/>
                                      </p:to>
                                    </p:set>
                                  </p:childTnLst>
                                </p:cTn>
                              </p:par>
                              <p:par>
                                <p:cTn fill="hold" nodeType="withEffect" presetClass="exit" presetID="10" presetSubtype="0">
                                  <p:stCondLst>
                                    <p:cond delay="0"/>
                                  </p:stCondLst>
                                  <p:childTnLst>
                                    <p:animEffect filter="fade" transition="out">
                                      <p:cBhvr>
                                        <p:cTn dur="1000"/>
                                        <p:tgtEl>
                                          <p:spTgt spid="77"/>
                                        </p:tgtEl>
                                      </p:cBhvr>
                                    </p:animEffect>
                                    <p:set>
                                      <p:cBhvr>
                                        <p:cTn dur="1" fill="hold">
                                          <p:stCondLst>
                                            <p:cond delay="1000"/>
                                          </p:stCondLst>
                                        </p:cTn>
                                        <p:tgtEl>
                                          <p:spTgt spid="77"/>
                                        </p:tgtEl>
                                        <p:attrNameLst>
                                          <p:attrName>style.visibility</p:attrName>
                                        </p:attrNameLst>
                                      </p:cBhvr>
                                      <p:to>
                                        <p:strVal val="hidden"/>
                                      </p:to>
                                    </p:set>
                                  </p:childTnLst>
                                </p:cTn>
                              </p:par>
                              <p:par>
                                <p:cTn fill="hold" nodeType="withEffect" presetClass="exit" presetID="10" presetSubtype="0">
                                  <p:stCondLst>
                                    <p:cond delay="0"/>
                                  </p:stCondLst>
                                  <p:childTnLst>
                                    <p:animEffect filter="fade" transition="out">
                                      <p:cBhvr>
                                        <p:cTn dur="1000"/>
                                        <p:tgtEl>
                                          <p:spTgt spid="75"/>
                                        </p:tgtEl>
                                      </p:cBhvr>
                                    </p:animEffect>
                                    <p:set>
                                      <p:cBhvr>
                                        <p:cTn dur="1" fill="hold">
                                          <p:stCondLst>
                                            <p:cond delay="1000"/>
                                          </p:stCondLst>
                                        </p:cTn>
                                        <p:tgtEl>
                                          <p:spTgt spid="75"/>
                                        </p:tgtEl>
                                        <p:attrNameLst>
                                          <p:attrName>style.visibility</p:attrName>
                                        </p:attrNameLst>
                                      </p:cBhvr>
                                      <p:to>
                                        <p:strVal val="hidden"/>
                                      </p:to>
                                    </p:set>
                                  </p:childTnLst>
                                </p:cTn>
                              </p:par>
                              <p:par>
                                <p:cTn fill="hold" nodeType="withEffect" presetClass="entr" presetID="10" presetSubtype="0">
                                  <p:stCondLst>
                                    <p:cond delay="0"/>
                                  </p:stCondLst>
                                  <p:childTnLst>
                                    <p:set>
                                      <p:cBhvr>
                                        <p:cTn dur="1" fill="hold">
                                          <p:stCondLst>
                                            <p:cond delay="0"/>
                                          </p:stCondLst>
                                        </p:cTn>
                                        <p:tgtEl>
                                          <p:spTgt spid="78"/>
                                        </p:tgtEl>
                                        <p:attrNameLst>
                                          <p:attrName>style.visibility</p:attrName>
                                        </p:attrNameLst>
                                      </p:cBhvr>
                                      <p:to>
                                        <p:strVal val="visible"/>
                                      </p:to>
                                    </p:set>
                                    <p:animEffect filter="fade" transition="in">
                                      <p:cBhvr>
                                        <p:cTn dur="1000"/>
                                        <p:tgtEl>
                                          <p:spTgt spid="7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3"/>
                                        </p:tgtEl>
                                        <p:attrNameLst>
                                          <p:attrName>style.visibility</p:attrName>
                                        </p:attrNameLst>
                                      </p:cBhvr>
                                      <p:to>
                                        <p:strVal val="visible"/>
                                      </p:to>
                                    </p:set>
                                    <p:animEffect filter="fade" transition="in">
                                      <p:cBhvr>
                                        <p:cTn dur="1000"/>
                                        <p:tgtEl>
                                          <p:spTgt spid="73"/>
                                        </p:tgtEl>
                                      </p:cBhvr>
                                    </p:animEffect>
                                  </p:childTnLst>
                                </p:cTn>
                              </p:par>
                              <p:par>
                                <p:cTn fill="hold" nodeType="withEffect" presetClass="entr" presetID="10" presetSubtype="0">
                                  <p:stCondLst>
                                    <p:cond delay="0"/>
                                  </p:stCondLst>
                                  <p:childTnLst>
                                    <p:set>
                                      <p:cBhvr>
                                        <p:cTn dur="1" fill="hold">
                                          <p:stCondLst>
                                            <p:cond delay="0"/>
                                          </p:stCondLst>
                                        </p:cTn>
                                        <p:tgtEl>
                                          <p:spTgt spid="79"/>
                                        </p:tgtEl>
                                        <p:attrNameLst>
                                          <p:attrName>style.visibility</p:attrName>
                                        </p:attrNameLst>
                                      </p:cBhvr>
                                      <p:to>
                                        <p:strVal val="visible"/>
                                      </p:to>
                                    </p:set>
                                    <p:animEffect filter="fade" transition="in">
                                      <p:cBhvr>
                                        <p:cTn dur="1000"/>
                                        <p:tgtEl>
                                          <p:spTgt spid="79"/>
                                        </p:tgtEl>
                                      </p:cBhvr>
                                    </p:animEffect>
                                  </p:childTnLst>
                                </p:cTn>
                              </p:par>
                              <p:par>
                                <p:cTn fill="hold" nodeType="withEffect" presetClass="entr" presetID="10" presetSubtype="0">
                                  <p:stCondLst>
                                    <p:cond delay="0"/>
                                  </p:stCondLst>
                                  <p:childTnLst>
                                    <p:set>
                                      <p:cBhvr>
                                        <p:cTn dur="1" fill="hold">
                                          <p:stCondLst>
                                            <p:cond delay="0"/>
                                          </p:stCondLst>
                                        </p:cTn>
                                        <p:tgtEl>
                                          <p:spTgt spid="80"/>
                                        </p:tgtEl>
                                        <p:attrNameLst>
                                          <p:attrName>style.visibility</p:attrName>
                                        </p:attrNameLst>
                                      </p:cBhvr>
                                      <p:to>
                                        <p:strVal val="visible"/>
                                      </p:to>
                                    </p:set>
                                    <p:animEffect filter="fade" transition="in">
                                      <p:cBhvr>
                                        <p:cTn dur="1000"/>
                                        <p:tgtEl>
                                          <p:spTgt spid="8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1"/>
                                        </p:tgtEl>
                                        <p:attrNameLst>
                                          <p:attrName>style.visibility</p:attrName>
                                        </p:attrNameLst>
                                      </p:cBhvr>
                                      <p:to>
                                        <p:strVal val="visible"/>
                                      </p:to>
                                    </p:set>
                                    <p:animEffect filter="fade" transition="in">
                                      <p:cBhvr>
                                        <p:cTn dur="1000"/>
                                        <p:tgtEl>
                                          <p:spTgt spid="81"/>
                                        </p:tgtEl>
                                      </p:cBhvr>
                                    </p:animEffect>
                                  </p:childTnLst>
                                </p:cTn>
                              </p:par>
                              <p:par>
                                <p:cTn fill="hold" nodeType="withEffect" presetClass="entr" presetID="10" presetSubtype="0">
                                  <p:stCondLst>
                                    <p:cond delay="0"/>
                                  </p:stCondLst>
                                  <p:childTnLst>
                                    <p:set>
                                      <p:cBhvr>
                                        <p:cTn dur="1" fill="hold">
                                          <p:stCondLst>
                                            <p:cond delay="0"/>
                                          </p:stCondLst>
                                        </p:cTn>
                                        <p:tgtEl>
                                          <p:spTgt spid="83"/>
                                        </p:tgtEl>
                                        <p:attrNameLst>
                                          <p:attrName>style.visibility</p:attrName>
                                        </p:attrNameLst>
                                      </p:cBhvr>
                                      <p:to>
                                        <p:strVal val="visible"/>
                                      </p:to>
                                    </p:set>
                                    <p:animEffect filter="fade" transition="in">
                                      <p:cBhvr>
                                        <p:cTn dur="1000"/>
                                        <p:tgtEl>
                                          <p:spTgt spid="83"/>
                                        </p:tgtEl>
                                      </p:cBhvr>
                                    </p:animEffect>
                                  </p:childTnLst>
                                </p:cTn>
                              </p:par>
                              <p:par>
                                <p:cTn fill="hold" nodeType="withEffect" presetClass="entr" presetID="10" presetSubtype="0">
                                  <p:stCondLst>
                                    <p:cond delay="0"/>
                                  </p:stCondLst>
                                  <p:childTnLst>
                                    <p:set>
                                      <p:cBhvr>
                                        <p:cTn dur="1" fill="hold">
                                          <p:stCondLst>
                                            <p:cond delay="0"/>
                                          </p:stCondLst>
                                        </p:cTn>
                                        <p:tgtEl>
                                          <p:spTgt spid="82"/>
                                        </p:tgtEl>
                                        <p:attrNameLst>
                                          <p:attrName>style.visibility</p:attrName>
                                        </p:attrNameLst>
                                      </p:cBhvr>
                                      <p:to>
                                        <p:strVal val="visible"/>
                                      </p:to>
                                    </p:set>
                                    <p:animEffect filter="fade" transition="in">
                                      <p:cBhvr>
                                        <p:cTn dur="1000"/>
                                        <p:tgtEl>
                                          <p:spTgt spid="8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Provider Networks/Groups</a:t>
            </a:r>
            <a:endParaRPr/>
          </a:p>
        </p:txBody>
      </p:sp>
      <p:sp>
        <p:nvSpPr>
          <p:cNvPr id="89" name="Google Shape;89;p17"/>
          <p:cNvSpPr txBox="1"/>
          <p:nvPr>
            <p:ph idx="1" type="body"/>
          </p:nvPr>
        </p:nvSpPr>
        <p:spPr>
          <a:xfrm>
            <a:off x="311700" y="1000075"/>
            <a:ext cx="8520600" cy="390000"/>
          </a:xfrm>
          <a:prstGeom prst="rect">
            <a:avLst/>
          </a:prstGeom>
        </p:spPr>
        <p:txBody>
          <a:bodyPr anchorCtr="0" anchor="t" bIns="91425" lIns="91425" spcFirstLastPara="1" rIns="91425" wrap="square" tIns="91425">
            <a:noAutofit/>
          </a:bodyPr>
          <a:lstStyle/>
          <a:p>
            <a:pPr indent="0" lvl="0" marL="0" rtl="0" algn="l">
              <a:lnSpc>
                <a:spcPct val="95000"/>
              </a:lnSpc>
              <a:spcBef>
                <a:spcPts val="0"/>
              </a:spcBef>
              <a:spcAft>
                <a:spcPts val="0"/>
              </a:spcAft>
              <a:buSzPts val="275"/>
              <a:buNone/>
            </a:pPr>
            <a:r>
              <a:rPr lang="en" sz="1200"/>
              <a:t>Iterative Development</a:t>
            </a:r>
            <a:endParaRPr sz="1200"/>
          </a:p>
          <a:p>
            <a:pPr indent="0" lvl="0" marL="0" rtl="0" algn="l">
              <a:lnSpc>
                <a:spcPct val="95000"/>
              </a:lnSpc>
              <a:spcBef>
                <a:spcPts val="1200"/>
              </a:spcBef>
              <a:spcAft>
                <a:spcPts val="1200"/>
              </a:spcAft>
              <a:buSzPts val="275"/>
              <a:buNone/>
            </a:pPr>
            <a:r>
              <a:t/>
            </a:r>
            <a:endParaRPr sz="1187"/>
          </a:p>
        </p:txBody>
      </p:sp>
      <p:sp>
        <p:nvSpPr>
          <p:cNvPr id="90" name="Google Shape;90;p17"/>
          <p:cNvSpPr txBox="1"/>
          <p:nvPr/>
        </p:nvSpPr>
        <p:spPr>
          <a:xfrm>
            <a:off x="4503975" y="2354275"/>
            <a:ext cx="3588300" cy="2977200"/>
          </a:xfrm>
          <a:prstGeom prst="rect">
            <a:avLst/>
          </a:prstGeom>
          <a:noFill/>
          <a:ln>
            <a:noFill/>
          </a:ln>
        </p:spPr>
        <p:txBody>
          <a:bodyPr anchorCtr="0" anchor="t" bIns="91425" lIns="91425" spcFirstLastPara="1" rIns="91425" wrap="square" tIns="91425">
            <a:spAutoFit/>
          </a:bodyPr>
          <a:lstStyle/>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in-network negotiated rate object</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"billing_code": "27447",</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"negotiated_rates": [{</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"provider_references": [1],</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"negotiated_prices": [{</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"negotiated_type": "negotiated",</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"negotiated_rate": 123.45</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a:t>
            </a:r>
            <a:endParaRPr sz="1000">
              <a:solidFill>
                <a:srgbClr val="24292F"/>
              </a:solidFill>
              <a:highlight>
                <a:srgbClr val="FFFFFF"/>
              </a:highlight>
              <a:latin typeface="Courier New"/>
              <a:ea typeface="Courier New"/>
              <a:cs typeface="Courier New"/>
              <a:sym typeface="Courier New"/>
            </a:endParaRPr>
          </a:p>
          <a:p>
            <a:pPr indent="0" lvl="0" marL="0" rtl="0" algn="l">
              <a:spcBef>
                <a:spcPts val="0"/>
              </a:spcBef>
              <a:spcAft>
                <a:spcPts val="0"/>
              </a:spcAft>
              <a:buNone/>
            </a:pPr>
            <a:r>
              <a:t/>
            </a:r>
            <a:endParaRPr sz="1000"/>
          </a:p>
        </p:txBody>
      </p:sp>
      <p:sp>
        <p:nvSpPr>
          <p:cNvPr id="91" name="Google Shape;91;p17"/>
          <p:cNvSpPr txBox="1"/>
          <p:nvPr/>
        </p:nvSpPr>
        <p:spPr>
          <a:xfrm>
            <a:off x="152975" y="1414375"/>
            <a:ext cx="3588300" cy="3417000"/>
          </a:xfrm>
          <a:prstGeom prst="rect">
            <a:avLst/>
          </a:prstGeom>
          <a:noFill/>
          <a:ln>
            <a:noFill/>
          </a:ln>
        </p:spPr>
        <p:txBody>
          <a:bodyPr anchorCtr="0" anchor="t" bIns="91425" lIns="91425" spcFirstLastPara="1" rIns="91425" wrap="square" tIns="91425">
            <a:spAutoFit/>
          </a:bodyPr>
          <a:lstStyle/>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in-network file</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"plan_name": "medicare",</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"provider_references": [{</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"provider_group_id": 1,</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a:t>
            </a:r>
            <a:r>
              <a:rPr lang="en" sz="1000">
                <a:solidFill>
                  <a:srgbClr val="24292F"/>
                </a:solidFill>
                <a:highlight>
                  <a:srgbClr val="FFFFFF"/>
                </a:highlight>
                <a:latin typeface="Courier New"/>
                <a:ea typeface="Courier New"/>
                <a:cs typeface="Courier New"/>
                <a:sym typeface="Courier New"/>
              </a:rPr>
              <a:t>provider_groups</a:t>
            </a:r>
            <a:r>
              <a:rPr lang="en" sz="1000">
                <a:solidFill>
                  <a:srgbClr val="24292F"/>
                </a:solidFill>
                <a:highlight>
                  <a:srgbClr val="FFFFFF"/>
                </a:highlight>
                <a:latin typeface="Courier New"/>
                <a:ea typeface="Courier New"/>
                <a:cs typeface="Courier New"/>
                <a:sym typeface="Courier New"/>
              </a:rPr>
              <a:t>": </a:t>
            </a:r>
            <a:r>
              <a:rPr lang="en" sz="1000">
                <a:solidFill>
                  <a:srgbClr val="24292F"/>
                </a:solidFill>
                <a:highlight>
                  <a:srgbClr val="FFFFFF"/>
                </a:highlight>
                <a:latin typeface="Courier New"/>
                <a:ea typeface="Courier New"/>
                <a:cs typeface="Courier New"/>
                <a:sym typeface="Courier New"/>
              </a:rPr>
              <a:t>[{</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"npi": [2222222222],</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"tin":{</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"type": "ein",</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"value": "11-1111111"</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a:t>
            </a:r>
            <a:endParaRPr sz="1000">
              <a:solidFill>
                <a:srgbClr val="24292F"/>
              </a:solidFill>
              <a:highlight>
                <a:srgbClr val="FFFFFF"/>
              </a:highlight>
              <a:latin typeface="Courier New"/>
              <a:ea typeface="Courier New"/>
              <a:cs typeface="Courier New"/>
              <a:sym typeface="Courier New"/>
            </a:endParaRPr>
          </a:p>
          <a:p>
            <a:pPr indent="0" lvl="0" marL="0" rtl="0" algn="l">
              <a:spcBef>
                <a:spcPts val="0"/>
              </a:spcBef>
              <a:spcAft>
                <a:spcPts val="0"/>
              </a:spcAft>
              <a:buNone/>
            </a:pPr>
            <a:r>
              <a:t/>
            </a:r>
            <a:endParaRPr sz="1000"/>
          </a:p>
        </p:txBody>
      </p:sp>
      <p:sp>
        <p:nvSpPr>
          <p:cNvPr id="92" name="Google Shape;92;p17"/>
          <p:cNvSpPr txBox="1"/>
          <p:nvPr/>
        </p:nvSpPr>
        <p:spPr>
          <a:xfrm>
            <a:off x="4446625" y="328325"/>
            <a:ext cx="4350900" cy="2317500"/>
          </a:xfrm>
          <a:prstGeom prst="rect">
            <a:avLst/>
          </a:prstGeom>
          <a:noFill/>
          <a:ln>
            <a:noFill/>
          </a:ln>
        </p:spPr>
        <p:txBody>
          <a:bodyPr anchorCtr="0" anchor="t" bIns="91425" lIns="91425" spcFirstLastPara="1" rIns="91425" wrap="square" tIns="91425">
            <a:spAutoFit/>
          </a:bodyPr>
          <a:lstStyle/>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in-network file</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"plan_name": "medicare",</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"provider_references": [{</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"provider_group_id": 1,</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"location": "</a:t>
            </a:r>
            <a:r>
              <a:rPr lang="en" sz="1000" u="sng">
                <a:solidFill>
                  <a:schemeClr val="hlink"/>
                </a:solidFill>
                <a:highlight>
                  <a:srgbClr val="FFFFFF"/>
                </a:highlight>
                <a:latin typeface="Courier New"/>
                <a:ea typeface="Courier New"/>
                <a:cs typeface="Courier New"/>
                <a:sym typeface="Courier New"/>
                <a:hlinkClick r:id="rId3"/>
              </a:rPr>
              <a:t>https://www.cms.gov/providers.json</a:t>
            </a:r>
            <a:r>
              <a:rPr lang="en" sz="1000">
                <a:solidFill>
                  <a:srgbClr val="24292F"/>
                </a:solidFill>
                <a:highlight>
                  <a:srgbClr val="FFFFFF"/>
                </a:highlight>
                <a:latin typeface="Courier New"/>
                <a:ea typeface="Courier New"/>
                <a:cs typeface="Courier New"/>
                <a:sym typeface="Courier New"/>
              </a:rPr>
              <a:t>"</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a:t>
            </a:r>
            <a:endParaRPr sz="1000">
              <a:solidFill>
                <a:srgbClr val="24292F"/>
              </a:solidFill>
              <a:highlight>
                <a:srgbClr val="FFFFFF"/>
              </a:highlight>
              <a:latin typeface="Courier New"/>
              <a:ea typeface="Courier New"/>
              <a:cs typeface="Courier New"/>
              <a:sym typeface="Courier New"/>
            </a:endParaRPr>
          </a:p>
          <a:p>
            <a:pPr indent="0" lvl="0" marL="0" rtl="0" algn="l">
              <a:spcBef>
                <a:spcPts val="0"/>
              </a:spcBef>
              <a:spcAft>
                <a:spcPts val="0"/>
              </a:spcAft>
              <a:buNone/>
            </a:pPr>
            <a:r>
              <a:t/>
            </a:r>
            <a:endParaRPr sz="1000"/>
          </a:p>
        </p:txBody>
      </p:sp>
      <p:sp>
        <p:nvSpPr>
          <p:cNvPr id="93" name="Google Shape;93;p17"/>
          <p:cNvSpPr/>
          <p:nvPr/>
        </p:nvSpPr>
        <p:spPr>
          <a:xfrm>
            <a:off x="2151950" y="2569625"/>
            <a:ext cx="241500" cy="220500"/>
          </a:xfrm>
          <a:prstGeom prst="rect">
            <a:avLst/>
          </a:prstGeom>
          <a:noFill/>
          <a:ln cap="flat" cmpd="sng" w="28575">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17"/>
          <p:cNvSpPr/>
          <p:nvPr/>
        </p:nvSpPr>
        <p:spPr>
          <a:xfrm flipH="1" rot="10800000">
            <a:off x="6723575" y="3503399"/>
            <a:ext cx="241500" cy="220500"/>
          </a:xfrm>
          <a:prstGeom prst="rect">
            <a:avLst/>
          </a:prstGeom>
          <a:noFill/>
          <a:ln cap="flat" cmpd="sng" w="28575">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95" name="Google Shape;95;p17"/>
          <p:cNvCxnSpPr>
            <a:stCxn id="93" idx="3"/>
            <a:endCxn id="94" idx="1"/>
          </p:cNvCxnSpPr>
          <p:nvPr/>
        </p:nvCxnSpPr>
        <p:spPr>
          <a:xfrm>
            <a:off x="2393450" y="2679875"/>
            <a:ext cx="4330200" cy="933900"/>
          </a:xfrm>
          <a:prstGeom prst="straightConnector1">
            <a:avLst/>
          </a:prstGeom>
          <a:noFill/>
          <a:ln cap="flat" cmpd="sng" w="9525">
            <a:solidFill>
              <a:schemeClr val="dk2"/>
            </a:solidFill>
            <a:prstDash val="solid"/>
            <a:round/>
            <a:headEnd len="med" w="med" type="none"/>
            <a:tailEnd len="med" w="med" type="triangle"/>
          </a:ln>
        </p:spPr>
      </p:cxnSp>
      <p:sp>
        <p:nvSpPr>
          <p:cNvPr id="96" name="Google Shape;96;p17"/>
          <p:cNvSpPr/>
          <p:nvPr/>
        </p:nvSpPr>
        <p:spPr>
          <a:xfrm>
            <a:off x="430450" y="2795325"/>
            <a:ext cx="2225400" cy="1543200"/>
          </a:xfrm>
          <a:prstGeom prst="rect">
            <a:avLst/>
          </a:prstGeom>
          <a:no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97" name="Google Shape;97;p17"/>
          <p:cNvCxnSpPr>
            <a:stCxn id="96" idx="3"/>
          </p:cNvCxnSpPr>
          <p:nvPr/>
        </p:nvCxnSpPr>
        <p:spPr>
          <a:xfrm flipH="1" rot="10800000">
            <a:off x="2655850" y="1892625"/>
            <a:ext cx="2225400" cy="1674300"/>
          </a:xfrm>
          <a:prstGeom prst="straightConnector1">
            <a:avLst/>
          </a:prstGeom>
          <a:noFill/>
          <a:ln cap="flat" cmpd="sng" w="9525">
            <a:solidFill>
              <a:schemeClr val="dk2"/>
            </a:solidFill>
            <a:prstDash val="solid"/>
            <a:round/>
            <a:headEnd len="med" w="med" type="none"/>
            <a:tailEnd len="med" w="med" type="triangle"/>
          </a:ln>
        </p:spPr>
      </p:cxnSp>
      <p:sp>
        <p:nvSpPr>
          <p:cNvPr id="98" name="Google Shape;98;p17"/>
          <p:cNvSpPr/>
          <p:nvPr/>
        </p:nvSpPr>
        <p:spPr>
          <a:xfrm>
            <a:off x="6440350" y="1483600"/>
            <a:ext cx="241500" cy="220500"/>
          </a:xfrm>
          <a:prstGeom prst="rect">
            <a:avLst/>
          </a:prstGeom>
          <a:noFill/>
          <a:ln cap="flat" cmpd="sng" w="28575">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99" name="Google Shape;99;p17"/>
          <p:cNvCxnSpPr>
            <a:stCxn id="98" idx="2"/>
            <a:endCxn id="94" idx="2"/>
          </p:cNvCxnSpPr>
          <p:nvPr/>
        </p:nvCxnSpPr>
        <p:spPr>
          <a:xfrm>
            <a:off x="6561100" y="1704100"/>
            <a:ext cx="283200" cy="1799400"/>
          </a:xfrm>
          <a:prstGeom prst="straightConnector1">
            <a:avLst/>
          </a:prstGeom>
          <a:noFill/>
          <a:ln cap="flat" cmpd="sng" w="9525">
            <a:solidFill>
              <a:schemeClr val="dk2"/>
            </a:solidFill>
            <a:prstDash val="solid"/>
            <a:round/>
            <a:headEnd len="med" w="med" type="none"/>
            <a:tailEnd len="med" w="med" type="triangle"/>
          </a:ln>
        </p:spPr>
      </p:cxn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3"/>
                                        </p:tgtEl>
                                        <p:attrNameLst>
                                          <p:attrName>style.visibility</p:attrName>
                                        </p:attrNameLst>
                                      </p:cBhvr>
                                      <p:to>
                                        <p:strVal val="visible"/>
                                      </p:to>
                                    </p:set>
                                    <p:animEffect filter="fade" transition="in">
                                      <p:cBhvr>
                                        <p:cTn dur="1000"/>
                                        <p:tgtEl>
                                          <p:spTgt spid="93"/>
                                        </p:tgtEl>
                                      </p:cBhvr>
                                    </p:animEffect>
                                  </p:childTnLst>
                                </p:cTn>
                              </p:par>
                              <p:par>
                                <p:cTn fill="hold" nodeType="withEffect" presetClass="entr" presetID="10" presetSubtype="0">
                                  <p:stCondLst>
                                    <p:cond delay="0"/>
                                  </p:stCondLst>
                                  <p:childTnLst>
                                    <p:set>
                                      <p:cBhvr>
                                        <p:cTn dur="1" fill="hold">
                                          <p:stCondLst>
                                            <p:cond delay="0"/>
                                          </p:stCondLst>
                                        </p:cTn>
                                        <p:tgtEl>
                                          <p:spTgt spid="95"/>
                                        </p:tgtEl>
                                        <p:attrNameLst>
                                          <p:attrName>style.visibility</p:attrName>
                                        </p:attrNameLst>
                                      </p:cBhvr>
                                      <p:to>
                                        <p:strVal val="visible"/>
                                      </p:to>
                                    </p:set>
                                    <p:animEffect filter="fade" transition="in">
                                      <p:cBhvr>
                                        <p:cTn dur="1000"/>
                                        <p:tgtEl>
                                          <p:spTgt spid="95"/>
                                        </p:tgtEl>
                                      </p:cBhvr>
                                    </p:animEffect>
                                  </p:childTnLst>
                                </p:cTn>
                              </p:par>
                              <p:par>
                                <p:cTn fill="hold" nodeType="withEffect" presetClass="entr" presetID="10" presetSubtype="0">
                                  <p:stCondLst>
                                    <p:cond delay="0"/>
                                  </p:stCondLst>
                                  <p:childTnLst>
                                    <p:set>
                                      <p:cBhvr>
                                        <p:cTn dur="1" fill="hold">
                                          <p:stCondLst>
                                            <p:cond delay="0"/>
                                          </p:stCondLst>
                                        </p:cTn>
                                        <p:tgtEl>
                                          <p:spTgt spid="94"/>
                                        </p:tgtEl>
                                        <p:attrNameLst>
                                          <p:attrName>style.visibility</p:attrName>
                                        </p:attrNameLst>
                                      </p:cBhvr>
                                      <p:to>
                                        <p:strVal val="visible"/>
                                      </p:to>
                                    </p:set>
                                    <p:animEffect filter="fade" transition="in">
                                      <p:cBhvr>
                                        <p:cTn dur="1000"/>
                                        <p:tgtEl>
                                          <p:spTgt spid="9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6"/>
                                        </p:tgtEl>
                                        <p:attrNameLst>
                                          <p:attrName>style.visibility</p:attrName>
                                        </p:attrNameLst>
                                      </p:cBhvr>
                                      <p:to>
                                        <p:strVal val="visible"/>
                                      </p:to>
                                    </p:set>
                                    <p:animEffect filter="fade" transition="in">
                                      <p:cBhvr>
                                        <p:cTn dur="1000"/>
                                        <p:tgtEl>
                                          <p:spTgt spid="9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2"/>
                                        </p:tgtEl>
                                        <p:attrNameLst>
                                          <p:attrName>style.visibility</p:attrName>
                                        </p:attrNameLst>
                                      </p:cBhvr>
                                      <p:to>
                                        <p:strVal val="visible"/>
                                      </p:to>
                                    </p:set>
                                    <p:animEffect filter="fade" transition="in">
                                      <p:cBhvr>
                                        <p:cTn dur="1000"/>
                                        <p:tgtEl>
                                          <p:spTgt spid="92"/>
                                        </p:tgtEl>
                                      </p:cBhvr>
                                    </p:animEffect>
                                  </p:childTnLst>
                                </p:cTn>
                              </p:par>
                              <p:par>
                                <p:cTn fill="hold" nodeType="withEffect" presetClass="entr" presetID="10" presetSubtype="0">
                                  <p:stCondLst>
                                    <p:cond delay="0"/>
                                  </p:stCondLst>
                                  <p:childTnLst>
                                    <p:set>
                                      <p:cBhvr>
                                        <p:cTn dur="1" fill="hold">
                                          <p:stCondLst>
                                            <p:cond delay="0"/>
                                          </p:stCondLst>
                                        </p:cTn>
                                        <p:tgtEl>
                                          <p:spTgt spid="97"/>
                                        </p:tgtEl>
                                        <p:attrNameLst>
                                          <p:attrName>style.visibility</p:attrName>
                                        </p:attrNameLst>
                                      </p:cBhvr>
                                      <p:to>
                                        <p:strVal val="visible"/>
                                      </p:to>
                                    </p:set>
                                    <p:animEffect filter="fade" transition="in">
                                      <p:cBhvr>
                                        <p:cTn dur="1000"/>
                                        <p:tgtEl>
                                          <p:spTgt spid="9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8"/>
                                        </p:tgtEl>
                                        <p:attrNameLst>
                                          <p:attrName>style.visibility</p:attrName>
                                        </p:attrNameLst>
                                      </p:cBhvr>
                                      <p:to>
                                        <p:strVal val="visible"/>
                                      </p:to>
                                    </p:set>
                                    <p:animEffect filter="fade" transition="in">
                                      <p:cBhvr>
                                        <p:cTn dur="1000"/>
                                        <p:tgtEl>
                                          <p:spTgt spid="98"/>
                                        </p:tgtEl>
                                      </p:cBhvr>
                                    </p:animEffect>
                                  </p:childTnLst>
                                </p:cTn>
                              </p:par>
                              <p:par>
                                <p:cTn fill="hold" nodeType="withEffect" presetClass="entr" presetID="10" presetSubtype="0">
                                  <p:stCondLst>
                                    <p:cond delay="0"/>
                                  </p:stCondLst>
                                  <p:childTnLst>
                                    <p:set>
                                      <p:cBhvr>
                                        <p:cTn dur="1" fill="hold">
                                          <p:stCondLst>
                                            <p:cond delay="0"/>
                                          </p:stCondLst>
                                        </p:cTn>
                                        <p:tgtEl>
                                          <p:spTgt spid="99"/>
                                        </p:tgtEl>
                                        <p:attrNameLst>
                                          <p:attrName>style.visibility</p:attrName>
                                        </p:attrNameLst>
                                      </p:cBhvr>
                                      <p:to>
                                        <p:strVal val="visible"/>
                                      </p:to>
                                    </p:set>
                                    <p:animEffect filter="fade" transition="in">
                                      <p:cBhvr>
                                        <p:cTn dur="1000"/>
                                        <p:tgtEl>
                                          <p:spTgt spid="9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Provider Networks/Groups</a:t>
            </a:r>
            <a:endParaRPr/>
          </a:p>
        </p:txBody>
      </p:sp>
      <p:sp>
        <p:nvSpPr>
          <p:cNvPr id="105" name="Google Shape;105;p18"/>
          <p:cNvSpPr txBox="1"/>
          <p:nvPr>
            <p:ph idx="1" type="body"/>
          </p:nvPr>
        </p:nvSpPr>
        <p:spPr>
          <a:xfrm>
            <a:off x="311700" y="1000075"/>
            <a:ext cx="8520600" cy="390000"/>
          </a:xfrm>
          <a:prstGeom prst="rect">
            <a:avLst/>
          </a:prstGeom>
        </p:spPr>
        <p:txBody>
          <a:bodyPr anchorCtr="0" anchor="t" bIns="91425" lIns="91425" spcFirstLastPara="1" rIns="91425" wrap="square" tIns="91425">
            <a:noAutofit/>
          </a:bodyPr>
          <a:lstStyle/>
          <a:p>
            <a:pPr indent="0" lvl="0" marL="0" rtl="0" algn="l">
              <a:lnSpc>
                <a:spcPct val="95000"/>
              </a:lnSpc>
              <a:spcBef>
                <a:spcPts val="0"/>
              </a:spcBef>
              <a:spcAft>
                <a:spcPts val="0"/>
              </a:spcAft>
              <a:buSzPts val="275"/>
              <a:buNone/>
            </a:pPr>
            <a:r>
              <a:rPr lang="en" sz="1200"/>
              <a:t>Iterative Development</a:t>
            </a:r>
            <a:endParaRPr sz="1200"/>
          </a:p>
          <a:p>
            <a:pPr indent="0" lvl="0" marL="0" rtl="0" algn="l">
              <a:lnSpc>
                <a:spcPct val="95000"/>
              </a:lnSpc>
              <a:spcBef>
                <a:spcPts val="1200"/>
              </a:spcBef>
              <a:spcAft>
                <a:spcPts val="1200"/>
              </a:spcAft>
              <a:buSzPts val="275"/>
              <a:buNone/>
            </a:pPr>
            <a:r>
              <a:t/>
            </a:r>
            <a:endParaRPr sz="1187"/>
          </a:p>
        </p:txBody>
      </p:sp>
      <p:sp>
        <p:nvSpPr>
          <p:cNvPr id="106" name="Google Shape;106;p18"/>
          <p:cNvSpPr txBox="1"/>
          <p:nvPr/>
        </p:nvSpPr>
        <p:spPr>
          <a:xfrm>
            <a:off x="152975" y="1414375"/>
            <a:ext cx="3588300" cy="3417000"/>
          </a:xfrm>
          <a:prstGeom prst="rect">
            <a:avLst/>
          </a:prstGeom>
          <a:noFill/>
          <a:ln>
            <a:noFill/>
          </a:ln>
        </p:spPr>
        <p:txBody>
          <a:bodyPr anchorCtr="0" anchor="t" bIns="91425" lIns="91425" spcFirstLastPara="1" rIns="91425" wrap="square" tIns="91425">
            <a:spAutoFit/>
          </a:bodyPr>
          <a:lstStyle/>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in-network file</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"plan_name": "medicare",</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"provider_references": [{</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"provider_group_id": 1,</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"provider_groups": [{</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"npi": [2222222222],</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"tin":{</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"type": "ein",</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"value": "11-1111111"</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a:t>
            </a:r>
            <a:endParaRPr sz="1000">
              <a:solidFill>
                <a:srgbClr val="24292F"/>
              </a:solidFill>
              <a:highlight>
                <a:srgbClr val="FFFFFF"/>
              </a:highlight>
              <a:latin typeface="Courier New"/>
              <a:ea typeface="Courier New"/>
              <a:cs typeface="Courier New"/>
              <a:sym typeface="Courier New"/>
            </a:endParaRPr>
          </a:p>
          <a:p>
            <a:pPr indent="0" lvl="0" marL="0" rtl="0" algn="l">
              <a:spcBef>
                <a:spcPts val="0"/>
              </a:spcBef>
              <a:spcAft>
                <a:spcPts val="0"/>
              </a:spcAft>
              <a:buNone/>
            </a:pPr>
            <a:r>
              <a:t/>
            </a:r>
            <a:endParaRPr sz="1000"/>
          </a:p>
        </p:txBody>
      </p:sp>
      <p:sp>
        <p:nvSpPr>
          <p:cNvPr id="107" name="Google Shape;107;p18"/>
          <p:cNvSpPr txBox="1"/>
          <p:nvPr/>
        </p:nvSpPr>
        <p:spPr>
          <a:xfrm>
            <a:off x="4436125" y="308100"/>
            <a:ext cx="4350900" cy="2317500"/>
          </a:xfrm>
          <a:prstGeom prst="rect">
            <a:avLst/>
          </a:prstGeom>
          <a:noFill/>
          <a:ln>
            <a:noFill/>
          </a:ln>
        </p:spPr>
        <p:txBody>
          <a:bodyPr anchorCtr="0" anchor="t" bIns="91425" lIns="91425" spcFirstLastPara="1" rIns="91425" wrap="square" tIns="91425">
            <a:spAutoFit/>
          </a:bodyPr>
          <a:lstStyle/>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in-network file</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"plan_name": "medicare",</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"provider_references": [{</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"provider_group_id": 1,</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"location": "</a:t>
            </a:r>
            <a:r>
              <a:rPr lang="en" sz="1000" u="sng">
                <a:solidFill>
                  <a:schemeClr val="hlink"/>
                </a:solidFill>
                <a:highlight>
                  <a:srgbClr val="FFFFFF"/>
                </a:highlight>
                <a:latin typeface="Courier New"/>
                <a:ea typeface="Courier New"/>
                <a:cs typeface="Courier New"/>
                <a:sym typeface="Courier New"/>
                <a:hlinkClick r:id="rId3"/>
              </a:rPr>
              <a:t>https://www.cms.gov/providers.json</a:t>
            </a:r>
            <a:r>
              <a:rPr lang="en" sz="1000">
                <a:solidFill>
                  <a:srgbClr val="24292F"/>
                </a:solidFill>
                <a:highlight>
                  <a:srgbClr val="FFFFFF"/>
                </a:highlight>
                <a:latin typeface="Courier New"/>
                <a:ea typeface="Courier New"/>
                <a:cs typeface="Courier New"/>
                <a:sym typeface="Courier New"/>
              </a:rPr>
              <a:t>"</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a:t>
            </a:r>
            <a:endParaRPr sz="1000">
              <a:solidFill>
                <a:srgbClr val="24292F"/>
              </a:solidFill>
              <a:highlight>
                <a:srgbClr val="FFFFFF"/>
              </a:highlight>
              <a:latin typeface="Courier New"/>
              <a:ea typeface="Courier New"/>
              <a:cs typeface="Courier New"/>
              <a:sym typeface="Courier New"/>
            </a:endParaRPr>
          </a:p>
          <a:p>
            <a:pPr indent="0" lvl="0" marL="0" rtl="0" algn="l">
              <a:spcBef>
                <a:spcPts val="0"/>
              </a:spcBef>
              <a:spcAft>
                <a:spcPts val="0"/>
              </a:spcAft>
              <a:buNone/>
            </a:pPr>
            <a:r>
              <a:t/>
            </a:r>
            <a:endParaRPr sz="1000"/>
          </a:p>
        </p:txBody>
      </p:sp>
      <p:sp>
        <p:nvSpPr>
          <p:cNvPr id="108" name="Google Shape;108;p18"/>
          <p:cNvSpPr txBox="1"/>
          <p:nvPr/>
        </p:nvSpPr>
        <p:spPr>
          <a:xfrm>
            <a:off x="4436125" y="2599350"/>
            <a:ext cx="3210900" cy="2471400"/>
          </a:xfrm>
          <a:prstGeom prst="rect">
            <a:avLst/>
          </a:prstGeom>
          <a:noFill/>
          <a:ln>
            <a:noFill/>
          </a:ln>
        </p:spPr>
        <p:txBody>
          <a:bodyPr anchorCtr="0" anchor="t" bIns="91425" lIns="91425" spcFirstLastPara="1" rIns="91425" wrap="square" tIns="91425">
            <a:spAutoFit/>
          </a:bodyPr>
          <a:lstStyle/>
          <a:p>
            <a:pPr indent="0" lvl="0" marL="0" rtl="0" algn="l">
              <a:lnSpc>
                <a:spcPct val="142857"/>
              </a:lnSpc>
              <a:spcBef>
                <a:spcPts val="0"/>
              </a:spcBef>
              <a:spcAft>
                <a:spcPts val="0"/>
              </a:spcAft>
              <a:buNone/>
            </a:pPr>
            <a:r>
              <a:rPr lang="en" sz="900">
                <a:solidFill>
                  <a:srgbClr val="24292F"/>
                </a:solidFill>
                <a:highlight>
                  <a:srgbClr val="FFFFFF"/>
                </a:highlight>
                <a:latin typeface="Courier New"/>
                <a:ea typeface="Courier New"/>
                <a:cs typeface="Courier New"/>
                <a:sym typeface="Courier New"/>
              </a:rPr>
              <a:t>// URL to providers.json</a:t>
            </a:r>
            <a:endParaRPr sz="9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900">
                <a:solidFill>
                  <a:srgbClr val="24292F"/>
                </a:solidFill>
                <a:highlight>
                  <a:srgbClr val="FFFFFF"/>
                </a:highlight>
                <a:latin typeface="Courier New"/>
                <a:ea typeface="Courier New"/>
                <a:cs typeface="Courier New"/>
                <a:sym typeface="Courier New"/>
              </a:rPr>
              <a:t>{</a:t>
            </a:r>
            <a:endParaRPr sz="9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900">
                <a:solidFill>
                  <a:srgbClr val="24292F"/>
                </a:solidFill>
                <a:highlight>
                  <a:srgbClr val="FFFFFF"/>
                </a:highlight>
                <a:latin typeface="Courier New"/>
                <a:ea typeface="Courier New"/>
                <a:cs typeface="Courier New"/>
                <a:sym typeface="Courier New"/>
              </a:rPr>
              <a:t> "provider_groups": [</a:t>
            </a:r>
            <a:r>
              <a:rPr lang="en" sz="1000">
                <a:solidFill>
                  <a:srgbClr val="24292F"/>
                </a:solidFill>
                <a:highlight>
                  <a:srgbClr val="FFFFFF"/>
                </a:highlight>
                <a:latin typeface="Courier New"/>
                <a:ea typeface="Courier New"/>
                <a:cs typeface="Courier New"/>
                <a:sym typeface="Courier New"/>
              </a:rPr>
              <a:t>{</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Clr>
                <a:schemeClr val="dk1"/>
              </a:buClr>
              <a:buSzPts val="1100"/>
              <a:buFont typeface="Arial"/>
              <a:buNone/>
            </a:pPr>
            <a:r>
              <a:rPr lang="en" sz="1000">
                <a:solidFill>
                  <a:srgbClr val="24292F"/>
                </a:solidFill>
                <a:highlight>
                  <a:srgbClr val="FFFFFF"/>
                </a:highlight>
                <a:latin typeface="Courier New"/>
                <a:ea typeface="Courier New"/>
                <a:cs typeface="Courier New"/>
                <a:sym typeface="Courier New"/>
              </a:rPr>
              <a:t>   "npi": [2222222222],</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Clr>
                <a:schemeClr val="dk1"/>
              </a:buClr>
              <a:buSzPts val="1100"/>
              <a:buFont typeface="Arial"/>
              <a:buNone/>
            </a:pPr>
            <a:r>
              <a:rPr lang="en" sz="1000">
                <a:solidFill>
                  <a:srgbClr val="24292F"/>
                </a:solidFill>
                <a:highlight>
                  <a:srgbClr val="FFFFFF"/>
                </a:highlight>
                <a:latin typeface="Courier New"/>
                <a:ea typeface="Courier New"/>
                <a:cs typeface="Courier New"/>
                <a:sym typeface="Courier New"/>
              </a:rPr>
              <a:t>   "tin":{</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Clr>
                <a:schemeClr val="dk1"/>
              </a:buClr>
              <a:buSzPts val="1100"/>
              <a:buFont typeface="Arial"/>
              <a:buNone/>
            </a:pPr>
            <a:r>
              <a:rPr lang="en" sz="1000">
                <a:solidFill>
                  <a:srgbClr val="24292F"/>
                </a:solidFill>
                <a:highlight>
                  <a:srgbClr val="FFFFFF"/>
                </a:highlight>
                <a:latin typeface="Courier New"/>
                <a:ea typeface="Courier New"/>
                <a:cs typeface="Courier New"/>
                <a:sym typeface="Courier New"/>
              </a:rPr>
              <a:t>     "type": "ein",</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Clr>
                <a:schemeClr val="dk1"/>
              </a:buClr>
              <a:buSzPts val="1100"/>
              <a:buFont typeface="Arial"/>
              <a:buNone/>
            </a:pPr>
            <a:r>
              <a:rPr lang="en" sz="1000">
                <a:solidFill>
                  <a:srgbClr val="24292F"/>
                </a:solidFill>
                <a:highlight>
                  <a:srgbClr val="FFFFFF"/>
                </a:highlight>
                <a:latin typeface="Courier New"/>
                <a:ea typeface="Courier New"/>
                <a:cs typeface="Courier New"/>
                <a:sym typeface="Courier New"/>
              </a:rPr>
              <a:t>     "value": "11-1111111"</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Clr>
                <a:schemeClr val="dk1"/>
              </a:buClr>
              <a:buSzPts val="1100"/>
              <a:buFont typeface="Arial"/>
              <a:buNone/>
            </a:pPr>
            <a:r>
              <a:rPr lang="en" sz="1000">
                <a:solidFill>
                  <a:srgbClr val="24292F"/>
                </a:solidFill>
                <a:highlight>
                  <a:srgbClr val="FFFFFF"/>
                </a:highlight>
                <a:latin typeface="Courier New"/>
                <a:ea typeface="Courier New"/>
                <a:cs typeface="Courier New"/>
                <a:sym typeface="Courier New"/>
              </a:rPr>
              <a:t>   }</a:t>
            </a:r>
            <a:endParaRPr sz="10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1000">
                <a:solidFill>
                  <a:srgbClr val="24292F"/>
                </a:solidFill>
                <a:highlight>
                  <a:srgbClr val="FFFFFF"/>
                </a:highlight>
                <a:latin typeface="Courier New"/>
                <a:ea typeface="Courier New"/>
                <a:cs typeface="Courier New"/>
                <a:sym typeface="Courier New"/>
              </a:rPr>
              <a:t> }</a:t>
            </a:r>
            <a:r>
              <a:rPr lang="en" sz="900">
                <a:solidFill>
                  <a:srgbClr val="24292F"/>
                </a:solidFill>
                <a:highlight>
                  <a:srgbClr val="FFFFFF"/>
                </a:highlight>
                <a:latin typeface="Courier New"/>
                <a:ea typeface="Courier New"/>
                <a:cs typeface="Courier New"/>
                <a:sym typeface="Courier New"/>
              </a:rPr>
              <a:t>]</a:t>
            </a:r>
            <a:endParaRPr sz="900">
              <a:solidFill>
                <a:srgbClr val="24292F"/>
              </a:solidFill>
              <a:highlight>
                <a:srgbClr val="FFFFFF"/>
              </a:highlight>
              <a:latin typeface="Courier New"/>
              <a:ea typeface="Courier New"/>
              <a:cs typeface="Courier New"/>
              <a:sym typeface="Courier New"/>
            </a:endParaRPr>
          </a:p>
          <a:p>
            <a:pPr indent="0" lvl="0" marL="0" rtl="0" algn="l">
              <a:lnSpc>
                <a:spcPct val="142857"/>
              </a:lnSpc>
              <a:spcBef>
                <a:spcPts val="0"/>
              </a:spcBef>
              <a:spcAft>
                <a:spcPts val="0"/>
              </a:spcAft>
              <a:buNone/>
            </a:pPr>
            <a:r>
              <a:rPr lang="en" sz="900">
                <a:solidFill>
                  <a:srgbClr val="24292F"/>
                </a:solidFill>
                <a:highlight>
                  <a:srgbClr val="FFFFFF"/>
                </a:highlight>
                <a:latin typeface="Courier New"/>
                <a:ea typeface="Courier New"/>
                <a:cs typeface="Courier New"/>
                <a:sym typeface="Courier New"/>
              </a:rPr>
              <a:t>}</a:t>
            </a:r>
            <a:endParaRPr sz="900">
              <a:solidFill>
                <a:srgbClr val="24292F"/>
              </a:solidFill>
              <a:highlight>
                <a:srgbClr val="FFFFFF"/>
              </a:highlight>
              <a:latin typeface="Courier New"/>
              <a:ea typeface="Courier New"/>
              <a:cs typeface="Courier New"/>
              <a:sym typeface="Courier New"/>
            </a:endParaRPr>
          </a:p>
          <a:p>
            <a:pPr indent="0" lvl="0" marL="0" rtl="0" algn="l">
              <a:spcBef>
                <a:spcPts val="0"/>
              </a:spcBef>
              <a:spcAft>
                <a:spcPts val="0"/>
              </a:spcAft>
              <a:buNone/>
            </a:pPr>
            <a:r>
              <a:t/>
            </a:r>
            <a:endParaRPr sz="1000">
              <a:solidFill>
                <a:srgbClr val="24292F"/>
              </a:solidFill>
              <a:highlight>
                <a:srgbClr val="FFFFFF"/>
              </a:highlight>
              <a:latin typeface="Courier New"/>
              <a:ea typeface="Courier New"/>
              <a:cs typeface="Courier New"/>
              <a:sym typeface="Courier New"/>
            </a:endParaRPr>
          </a:p>
        </p:txBody>
      </p:sp>
      <p:cxnSp>
        <p:nvCxnSpPr>
          <p:cNvPr id="109" name="Google Shape;109;p18"/>
          <p:cNvCxnSpPr/>
          <p:nvPr/>
        </p:nvCxnSpPr>
        <p:spPr>
          <a:xfrm flipH="1">
            <a:off x="5563575" y="1900225"/>
            <a:ext cx="1222800" cy="824100"/>
          </a:xfrm>
          <a:prstGeom prst="straightConnector1">
            <a:avLst/>
          </a:prstGeom>
          <a:noFill/>
          <a:ln cap="flat" cmpd="sng" w="9525">
            <a:solidFill>
              <a:schemeClr val="dk2"/>
            </a:solidFill>
            <a:prstDash val="solid"/>
            <a:round/>
            <a:headEnd len="med" w="med" type="none"/>
            <a:tailEnd len="med" w="med" type="triangle"/>
          </a:ln>
        </p:spPr>
      </p:cxnSp>
      <p:sp>
        <p:nvSpPr>
          <p:cNvPr id="110" name="Google Shape;110;p18"/>
          <p:cNvSpPr/>
          <p:nvPr/>
        </p:nvSpPr>
        <p:spPr>
          <a:xfrm>
            <a:off x="378000" y="2802950"/>
            <a:ext cx="2435400" cy="1485300"/>
          </a:xfrm>
          <a:prstGeom prst="rect">
            <a:avLst/>
          </a:prstGeom>
          <a:no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p18"/>
          <p:cNvSpPr/>
          <p:nvPr/>
        </p:nvSpPr>
        <p:spPr>
          <a:xfrm>
            <a:off x="4436125" y="3092400"/>
            <a:ext cx="2435400" cy="1485300"/>
          </a:xfrm>
          <a:prstGeom prst="rect">
            <a:avLst/>
          </a:prstGeom>
          <a:no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12" name="Google Shape;112;p18"/>
          <p:cNvCxnSpPr>
            <a:stCxn id="110" idx="3"/>
            <a:endCxn id="111" idx="1"/>
          </p:cNvCxnSpPr>
          <p:nvPr/>
        </p:nvCxnSpPr>
        <p:spPr>
          <a:xfrm>
            <a:off x="2813400" y="3545600"/>
            <a:ext cx="1622700" cy="289500"/>
          </a:xfrm>
          <a:prstGeom prst="straightConnector1">
            <a:avLst/>
          </a:prstGeom>
          <a:noFill/>
          <a:ln cap="flat" cmpd="sng" w="9525">
            <a:solidFill>
              <a:schemeClr val="dk2"/>
            </a:solidFill>
            <a:prstDash val="solid"/>
            <a:round/>
            <a:headEnd len="med" w="med" type="none"/>
            <a:tailEnd len="med" w="med" type="triangle"/>
          </a:ln>
        </p:spPr>
      </p:cxn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8"/>
                                        </p:tgtEl>
                                        <p:attrNameLst>
                                          <p:attrName>style.visibility</p:attrName>
                                        </p:attrNameLst>
                                      </p:cBhvr>
                                      <p:to>
                                        <p:strVal val="visible"/>
                                      </p:to>
                                    </p:set>
                                    <p:animEffect filter="fade" transition="in">
                                      <p:cBhvr>
                                        <p:cTn dur="1000"/>
                                        <p:tgtEl>
                                          <p:spTgt spid="108"/>
                                        </p:tgtEl>
                                      </p:cBhvr>
                                    </p:animEffect>
                                  </p:childTnLst>
                                </p:cTn>
                              </p:par>
                              <p:par>
                                <p:cTn fill="hold" nodeType="withEffect" presetClass="entr" presetID="10" presetSubtype="0">
                                  <p:stCondLst>
                                    <p:cond delay="0"/>
                                  </p:stCondLst>
                                  <p:childTnLst>
                                    <p:set>
                                      <p:cBhvr>
                                        <p:cTn dur="1" fill="hold">
                                          <p:stCondLst>
                                            <p:cond delay="0"/>
                                          </p:stCondLst>
                                        </p:cTn>
                                        <p:tgtEl>
                                          <p:spTgt spid="109"/>
                                        </p:tgtEl>
                                        <p:attrNameLst>
                                          <p:attrName>style.visibility</p:attrName>
                                        </p:attrNameLst>
                                      </p:cBhvr>
                                      <p:to>
                                        <p:strVal val="visible"/>
                                      </p:to>
                                    </p:set>
                                    <p:animEffect filter="fade" transition="in">
                                      <p:cBhvr>
                                        <p:cTn dur="1000"/>
                                        <p:tgtEl>
                                          <p:spTgt spid="10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0"/>
                                        </p:tgtEl>
                                        <p:attrNameLst>
                                          <p:attrName>style.visibility</p:attrName>
                                        </p:attrNameLst>
                                      </p:cBhvr>
                                      <p:to>
                                        <p:strVal val="visible"/>
                                      </p:to>
                                    </p:set>
                                    <p:animEffect filter="fade" transition="in">
                                      <p:cBhvr>
                                        <p:cTn dur="1000"/>
                                        <p:tgtEl>
                                          <p:spTgt spid="110"/>
                                        </p:tgtEl>
                                      </p:cBhvr>
                                    </p:animEffect>
                                  </p:childTnLst>
                                </p:cTn>
                              </p:par>
                              <p:par>
                                <p:cTn fill="hold" nodeType="withEffect" presetClass="entr" presetID="10" presetSubtype="0">
                                  <p:stCondLst>
                                    <p:cond delay="0"/>
                                  </p:stCondLst>
                                  <p:childTnLst>
                                    <p:set>
                                      <p:cBhvr>
                                        <p:cTn dur="1" fill="hold">
                                          <p:stCondLst>
                                            <p:cond delay="0"/>
                                          </p:stCondLst>
                                        </p:cTn>
                                        <p:tgtEl>
                                          <p:spTgt spid="111"/>
                                        </p:tgtEl>
                                        <p:attrNameLst>
                                          <p:attrName>style.visibility</p:attrName>
                                        </p:attrNameLst>
                                      </p:cBhvr>
                                      <p:to>
                                        <p:strVal val="visible"/>
                                      </p:to>
                                    </p:set>
                                    <p:animEffect filter="fade" transition="in">
                                      <p:cBhvr>
                                        <p:cTn dur="1000"/>
                                        <p:tgtEl>
                                          <p:spTgt spid="111"/>
                                        </p:tgtEl>
                                      </p:cBhvr>
                                    </p:animEffect>
                                  </p:childTnLst>
                                </p:cTn>
                              </p:par>
                              <p:par>
                                <p:cTn fill="hold" nodeType="withEffect" presetClass="entr" presetID="10" presetSubtype="0">
                                  <p:stCondLst>
                                    <p:cond delay="0"/>
                                  </p:stCondLst>
                                  <p:childTnLst>
                                    <p:set>
                                      <p:cBhvr>
                                        <p:cTn dur="1" fill="hold">
                                          <p:stCondLst>
                                            <p:cond delay="0"/>
                                          </p:stCondLst>
                                        </p:cTn>
                                        <p:tgtEl>
                                          <p:spTgt spid="112"/>
                                        </p:tgtEl>
                                        <p:attrNameLst>
                                          <p:attrName>style.visibility</p:attrName>
                                        </p:attrNameLst>
                                      </p:cBhvr>
                                      <p:to>
                                        <p:strVal val="visible"/>
                                      </p:to>
                                    </p:set>
                                    <p:animEffect filter="fade" transition="in">
                                      <p:cBhvr>
                                        <p:cTn dur="1000"/>
                                        <p:tgtEl>
                                          <p:spTgt spid="11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Implementation Example</a:t>
            </a:r>
            <a:endParaRPr/>
          </a:p>
        </p:txBody>
      </p:sp>
      <p:sp>
        <p:nvSpPr>
          <p:cNvPr id="118" name="Google Shape;118;p1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457200" rtl="0" algn="l">
              <a:spcBef>
                <a:spcPts val="0"/>
              </a:spcBef>
              <a:spcAft>
                <a:spcPts val="0"/>
              </a:spcAft>
              <a:buNone/>
            </a:pPr>
            <a:r>
              <a:rPr lang="en"/>
              <a:t>3 things needed to use external provider networks.</a:t>
            </a:r>
            <a:endParaRPr/>
          </a:p>
          <a:p>
            <a:pPr indent="-342900" lvl="0" marL="457200" rtl="0" algn="l">
              <a:spcBef>
                <a:spcPts val="1200"/>
              </a:spcBef>
              <a:spcAft>
                <a:spcPts val="0"/>
              </a:spcAft>
              <a:buSzPts val="1800"/>
              <a:buChar char="●"/>
            </a:pPr>
            <a:r>
              <a:rPr lang="en" u="sng">
                <a:solidFill>
                  <a:schemeClr val="hlink"/>
                </a:solidFill>
                <a:hlinkClick r:id="rId3"/>
              </a:rPr>
              <a:t>Provider Reference Location</a:t>
            </a:r>
            <a:r>
              <a:rPr lang="en" u="sng">
                <a:solidFill>
                  <a:schemeClr val="hlink"/>
                </a:solidFill>
                <a:hlinkClick r:id="rId4"/>
              </a:rPr>
              <a:t> Defined</a:t>
            </a:r>
            <a:endParaRPr/>
          </a:p>
          <a:p>
            <a:pPr indent="-342900" lvl="0" marL="457200" rtl="0" algn="l">
              <a:spcBef>
                <a:spcPts val="0"/>
              </a:spcBef>
              <a:spcAft>
                <a:spcPts val="0"/>
              </a:spcAft>
              <a:buSzPts val="1800"/>
              <a:buChar char="●"/>
            </a:pPr>
            <a:r>
              <a:rPr lang="en" u="sng">
                <a:solidFill>
                  <a:schemeClr val="hlink"/>
                </a:solidFill>
                <a:hlinkClick r:id="rId5"/>
              </a:rPr>
              <a:t>External Provider Group/Network File</a:t>
            </a:r>
            <a:endParaRPr/>
          </a:p>
          <a:p>
            <a:pPr indent="-342900" lvl="0" marL="457200" rtl="0" algn="l">
              <a:spcBef>
                <a:spcPts val="0"/>
              </a:spcBef>
              <a:spcAft>
                <a:spcPts val="0"/>
              </a:spcAft>
              <a:buSzPts val="1800"/>
              <a:buChar char="●"/>
            </a:pPr>
            <a:r>
              <a:rPr lang="en" u="sng">
                <a:solidFill>
                  <a:schemeClr val="hlink"/>
                </a:solidFill>
                <a:hlinkClick r:id="rId6"/>
              </a:rPr>
              <a:t>Reference ID in Negotiated Rate Object</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20"/>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Other Valid In-network Files</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21"/>
          <p:cNvSpPr/>
          <p:nvPr/>
        </p:nvSpPr>
        <p:spPr>
          <a:xfrm>
            <a:off x="6217075" y="2096975"/>
            <a:ext cx="161400" cy="211200"/>
          </a:xfrm>
          <a:prstGeom prst="rect">
            <a:avLst/>
          </a:prstGeom>
          <a:solidFill>
            <a:srgbClr val="FF9900"/>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 name="Google Shape;129;p21"/>
          <p:cNvSpPr/>
          <p:nvPr/>
        </p:nvSpPr>
        <p:spPr>
          <a:xfrm>
            <a:off x="5119650" y="2615200"/>
            <a:ext cx="161400" cy="211200"/>
          </a:xfrm>
          <a:prstGeom prst="rect">
            <a:avLst/>
          </a:prstGeom>
          <a:solidFill>
            <a:srgbClr val="FF9900"/>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 name="Google Shape;130;p21"/>
          <p:cNvSpPr txBox="1"/>
          <p:nvPr>
            <p:ph idx="1" type="body"/>
          </p:nvPr>
        </p:nvSpPr>
        <p:spPr>
          <a:xfrm>
            <a:off x="306825" y="728875"/>
            <a:ext cx="5087700" cy="37275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lang="en" sz="1100">
                <a:solidFill>
                  <a:schemeClr val="dk1"/>
                </a:solidFill>
              </a:rPr>
              <a:t>{</a:t>
            </a:r>
            <a:endParaRPr sz="1100">
              <a:solidFill>
                <a:schemeClr val="dk1"/>
              </a:solidFill>
            </a:endParaRPr>
          </a:p>
          <a:p>
            <a:pPr indent="0" lvl="0" marL="0" rtl="0" algn="l">
              <a:spcBef>
                <a:spcPts val="0"/>
              </a:spcBef>
              <a:spcAft>
                <a:spcPts val="0"/>
              </a:spcAft>
              <a:buNone/>
            </a:pPr>
            <a:r>
              <a:rPr lang="en" sz="1100">
                <a:solidFill>
                  <a:schemeClr val="dk1"/>
                </a:solidFill>
              </a:rPr>
              <a:t>  "reporting_entity_name": "cms",</a:t>
            </a:r>
            <a:endParaRPr sz="1100">
              <a:solidFill>
                <a:schemeClr val="dk1"/>
              </a:solidFill>
            </a:endParaRPr>
          </a:p>
          <a:p>
            <a:pPr indent="0" lvl="0" marL="0" rtl="0" algn="l">
              <a:spcBef>
                <a:spcPts val="0"/>
              </a:spcBef>
              <a:spcAft>
                <a:spcPts val="0"/>
              </a:spcAft>
              <a:buNone/>
            </a:pPr>
            <a:r>
              <a:rPr lang="en" sz="1100">
                <a:solidFill>
                  <a:schemeClr val="dk1"/>
                </a:solidFill>
              </a:rPr>
              <a:t>  "reporting_entity_type": "cms",</a:t>
            </a:r>
            <a:endParaRPr sz="1100">
              <a:solidFill>
                <a:schemeClr val="dk1"/>
              </a:solidFill>
            </a:endParaRPr>
          </a:p>
          <a:p>
            <a:pPr indent="0" lvl="0" marL="0" rtl="0" algn="l">
              <a:spcBef>
                <a:spcPts val="0"/>
              </a:spcBef>
              <a:spcAft>
                <a:spcPts val="0"/>
              </a:spcAft>
              <a:buNone/>
            </a:pPr>
            <a:r>
              <a:rPr lang="en" sz="1100">
                <a:solidFill>
                  <a:schemeClr val="dk1"/>
                </a:solidFill>
              </a:rPr>
              <a:t>  "reporting_structure":[{</a:t>
            </a:r>
            <a:endParaRPr sz="1100">
              <a:solidFill>
                <a:schemeClr val="dk1"/>
              </a:solidFill>
            </a:endParaRPr>
          </a:p>
          <a:p>
            <a:pPr indent="0" lvl="0" marL="0" rtl="0" algn="l">
              <a:spcBef>
                <a:spcPts val="0"/>
              </a:spcBef>
              <a:spcAft>
                <a:spcPts val="0"/>
              </a:spcAft>
              <a:buNone/>
            </a:pPr>
            <a:r>
              <a:rPr lang="en" sz="1100">
                <a:solidFill>
                  <a:schemeClr val="dk1"/>
                </a:solidFill>
              </a:rPr>
              <a:t>	   "reporting_plans": [{</a:t>
            </a:r>
            <a:endParaRPr sz="1100">
              <a:solidFill>
                <a:schemeClr val="dk1"/>
              </a:solidFill>
            </a:endParaRPr>
          </a:p>
          <a:p>
            <a:pPr indent="0" lvl="0" marL="0" rtl="0" algn="l">
              <a:spcBef>
                <a:spcPts val="0"/>
              </a:spcBef>
              <a:spcAft>
                <a:spcPts val="0"/>
              </a:spcAft>
              <a:buNone/>
            </a:pPr>
            <a:r>
              <a:rPr lang="en" sz="1100">
                <a:solidFill>
                  <a:schemeClr val="dk1"/>
                </a:solidFill>
              </a:rPr>
              <a:t>		"plan_name": "medicare",</a:t>
            </a:r>
            <a:endParaRPr sz="1100">
              <a:solidFill>
                <a:schemeClr val="dk1"/>
              </a:solidFill>
            </a:endParaRPr>
          </a:p>
          <a:p>
            <a:pPr indent="0" lvl="0" marL="0" rtl="0" algn="l">
              <a:spcBef>
                <a:spcPts val="0"/>
              </a:spcBef>
              <a:spcAft>
                <a:spcPts val="0"/>
              </a:spcAft>
              <a:buNone/>
            </a:pPr>
            <a:r>
              <a:rPr lang="en" sz="1100">
                <a:solidFill>
                  <a:schemeClr val="dk1"/>
                </a:solidFill>
              </a:rPr>
              <a:t>		"plan_id_type": "hios",</a:t>
            </a:r>
            <a:endParaRPr sz="1100">
              <a:solidFill>
                <a:schemeClr val="dk1"/>
              </a:solidFill>
            </a:endParaRPr>
          </a:p>
          <a:p>
            <a:pPr indent="0" lvl="0" marL="0" rtl="0" algn="l">
              <a:spcBef>
                <a:spcPts val="0"/>
              </a:spcBef>
              <a:spcAft>
                <a:spcPts val="0"/>
              </a:spcAft>
              <a:buNone/>
            </a:pPr>
            <a:r>
              <a:rPr lang="en" sz="1100">
                <a:solidFill>
                  <a:schemeClr val="dk1"/>
                </a:solidFill>
              </a:rPr>
              <a:t>		"plan_id": "11111111111",</a:t>
            </a:r>
            <a:endParaRPr sz="1100">
              <a:solidFill>
                <a:schemeClr val="dk1"/>
              </a:solidFill>
            </a:endParaRPr>
          </a:p>
          <a:p>
            <a:pPr indent="0" lvl="0" marL="0" rtl="0" algn="l">
              <a:spcBef>
                <a:spcPts val="0"/>
              </a:spcBef>
              <a:spcAft>
                <a:spcPts val="0"/>
              </a:spcAft>
              <a:buNone/>
            </a:pPr>
            <a:r>
              <a:rPr lang="en" sz="1100">
                <a:solidFill>
                  <a:schemeClr val="dk1"/>
                </a:solidFill>
              </a:rPr>
              <a:t>		"plan_market_type": "individual"</a:t>
            </a:r>
            <a:endParaRPr sz="1100">
              <a:solidFill>
                <a:schemeClr val="dk1"/>
              </a:solidFill>
            </a:endParaRPr>
          </a:p>
          <a:p>
            <a:pPr indent="0" lvl="0" marL="0" rtl="0" algn="l">
              <a:spcBef>
                <a:spcPts val="0"/>
              </a:spcBef>
              <a:spcAft>
                <a:spcPts val="0"/>
              </a:spcAft>
              <a:buNone/>
            </a:pPr>
            <a:r>
              <a:rPr lang="en" sz="1100">
                <a:solidFill>
                  <a:schemeClr val="dk1"/>
                </a:solidFill>
              </a:rPr>
              <a:t>	  },{</a:t>
            </a:r>
            <a:endParaRPr sz="1100">
              <a:solidFill>
                <a:schemeClr val="dk1"/>
              </a:solidFill>
            </a:endParaRPr>
          </a:p>
          <a:p>
            <a:pPr indent="0" lvl="0" marL="0" rtl="0" algn="l">
              <a:spcBef>
                <a:spcPts val="0"/>
              </a:spcBef>
              <a:spcAft>
                <a:spcPts val="0"/>
              </a:spcAft>
              <a:buNone/>
            </a:pPr>
            <a:r>
              <a:rPr lang="en" sz="1100">
                <a:solidFill>
                  <a:schemeClr val="dk1"/>
                </a:solidFill>
              </a:rPr>
              <a:t>		"plan_name": "medicaid",</a:t>
            </a:r>
            <a:endParaRPr sz="1100">
              <a:solidFill>
                <a:schemeClr val="dk1"/>
              </a:solidFill>
            </a:endParaRPr>
          </a:p>
          <a:p>
            <a:pPr indent="0" lvl="0" marL="0" rtl="0" algn="l">
              <a:spcBef>
                <a:spcPts val="0"/>
              </a:spcBef>
              <a:spcAft>
                <a:spcPts val="0"/>
              </a:spcAft>
              <a:buNone/>
            </a:pPr>
            <a:r>
              <a:rPr lang="en" sz="1100">
                <a:solidFill>
                  <a:schemeClr val="dk1"/>
                </a:solidFill>
              </a:rPr>
              <a:t>		"plan_id_type": "hios",</a:t>
            </a:r>
            <a:endParaRPr sz="1100">
              <a:solidFill>
                <a:schemeClr val="dk1"/>
              </a:solidFill>
            </a:endParaRPr>
          </a:p>
          <a:p>
            <a:pPr indent="0" lvl="0" marL="0" rtl="0" algn="l">
              <a:spcBef>
                <a:spcPts val="0"/>
              </a:spcBef>
              <a:spcAft>
                <a:spcPts val="0"/>
              </a:spcAft>
              <a:buNone/>
            </a:pPr>
            <a:r>
              <a:rPr lang="en" sz="1100">
                <a:solidFill>
                  <a:schemeClr val="dk1"/>
                </a:solidFill>
              </a:rPr>
              <a:t>		"plan_id": "0000000000",</a:t>
            </a:r>
            <a:endParaRPr sz="1100">
              <a:solidFill>
                <a:schemeClr val="dk1"/>
              </a:solidFill>
            </a:endParaRPr>
          </a:p>
          <a:p>
            <a:pPr indent="0" lvl="0" marL="0" rtl="0" algn="l">
              <a:spcBef>
                <a:spcPts val="0"/>
              </a:spcBef>
              <a:spcAft>
                <a:spcPts val="0"/>
              </a:spcAft>
              <a:buNone/>
            </a:pPr>
            <a:r>
              <a:rPr lang="en" sz="1100">
                <a:solidFill>
                  <a:schemeClr val="dk1"/>
                </a:solidFill>
              </a:rPr>
              <a:t>		"plan_market_type": "individual"</a:t>
            </a:r>
            <a:endParaRPr sz="1100">
              <a:solidFill>
                <a:schemeClr val="dk1"/>
              </a:solidFill>
            </a:endParaRPr>
          </a:p>
          <a:p>
            <a:pPr indent="0" lvl="0" marL="0" rtl="0" algn="l">
              <a:spcBef>
                <a:spcPts val="0"/>
              </a:spcBef>
              <a:spcAft>
                <a:spcPts val="0"/>
              </a:spcAft>
              <a:buNone/>
            </a:pPr>
            <a:r>
              <a:rPr lang="en" sz="1100">
                <a:solidFill>
                  <a:schemeClr val="dk1"/>
                </a:solidFill>
              </a:rPr>
              <a:t>	  }],</a:t>
            </a:r>
            <a:endParaRPr sz="1100">
              <a:solidFill>
                <a:schemeClr val="dk1"/>
              </a:solidFill>
            </a:endParaRPr>
          </a:p>
          <a:p>
            <a:pPr indent="0" lvl="0" marL="0" rtl="0" algn="l">
              <a:spcBef>
                <a:spcPts val="0"/>
              </a:spcBef>
              <a:spcAft>
                <a:spcPts val="0"/>
              </a:spcAft>
              <a:buNone/>
            </a:pPr>
            <a:r>
              <a:rPr lang="en" sz="1100">
                <a:solidFill>
                  <a:schemeClr val="dk1"/>
                </a:solidFill>
              </a:rPr>
              <a:t>	  "in_network_file": {</a:t>
            </a:r>
            <a:endParaRPr sz="1100">
              <a:solidFill>
                <a:schemeClr val="dk1"/>
              </a:solidFill>
            </a:endParaRPr>
          </a:p>
          <a:p>
            <a:pPr indent="0" lvl="0" marL="0" rtl="0" algn="l">
              <a:spcBef>
                <a:spcPts val="0"/>
              </a:spcBef>
              <a:spcAft>
                <a:spcPts val="0"/>
              </a:spcAft>
              <a:buNone/>
            </a:pPr>
            <a:r>
              <a:rPr lang="en" sz="1100">
                <a:solidFill>
                  <a:schemeClr val="dk1"/>
                </a:solidFill>
              </a:rPr>
              <a:t>		"description": "In-network file",</a:t>
            </a:r>
            <a:endParaRPr sz="1100">
              <a:solidFill>
                <a:schemeClr val="dk1"/>
              </a:solidFill>
            </a:endParaRPr>
          </a:p>
          <a:p>
            <a:pPr indent="0" lvl="0" marL="0" rtl="0" algn="l">
              <a:spcBef>
                <a:spcPts val="0"/>
              </a:spcBef>
              <a:spcAft>
                <a:spcPts val="0"/>
              </a:spcAft>
              <a:buNone/>
            </a:pPr>
            <a:r>
              <a:rPr lang="en" sz="1100">
                <a:solidFill>
                  <a:schemeClr val="dk1"/>
                </a:solidFill>
              </a:rPr>
              <a:t>		"file": "https://www.cms.com/files/in-network-file-123134.json"</a:t>
            </a:r>
            <a:endParaRPr sz="1100">
              <a:solidFill>
                <a:schemeClr val="dk1"/>
              </a:solidFill>
            </a:endParaRPr>
          </a:p>
          <a:p>
            <a:pPr indent="0" lvl="0" marL="0" rtl="0" algn="l">
              <a:spcBef>
                <a:spcPts val="0"/>
              </a:spcBef>
              <a:spcAft>
                <a:spcPts val="0"/>
              </a:spcAft>
              <a:buNone/>
            </a:pPr>
            <a:r>
              <a:rPr lang="en" sz="1100">
                <a:solidFill>
                  <a:schemeClr val="dk1"/>
                </a:solidFill>
              </a:rPr>
              <a:t>	  }</a:t>
            </a:r>
            <a:endParaRPr sz="1100">
              <a:solidFill>
                <a:schemeClr val="dk1"/>
              </a:solidFill>
            </a:endParaRPr>
          </a:p>
          <a:p>
            <a:pPr indent="0" lvl="0" marL="0" rtl="0" algn="l">
              <a:spcBef>
                <a:spcPts val="0"/>
              </a:spcBef>
              <a:spcAft>
                <a:spcPts val="0"/>
              </a:spcAft>
              <a:buNone/>
            </a:pPr>
            <a:r>
              <a:rPr lang="en" sz="1100">
                <a:solidFill>
                  <a:schemeClr val="dk1"/>
                </a:solidFill>
              </a:rPr>
              <a:t>}]</a:t>
            </a:r>
            <a:endParaRPr sz="1100">
              <a:solidFill>
                <a:schemeClr val="dk1"/>
              </a:solidFill>
            </a:endParaRPr>
          </a:p>
        </p:txBody>
      </p:sp>
      <p:sp>
        <p:nvSpPr>
          <p:cNvPr id="131" name="Google Shape;131;p21"/>
          <p:cNvSpPr txBox="1"/>
          <p:nvPr/>
        </p:nvSpPr>
        <p:spPr>
          <a:xfrm>
            <a:off x="306825" y="180775"/>
            <a:ext cx="2965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t>NEW TABLE OF CONTENTS FILE</a:t>
            </a:r>
            <a:endParaRPr/>
          </a:p>
        </p:txBody>
      </p:sp>
      <p:sp>
        <p:nvSpPr>
          <p:cNvPr id="132" name="Google Shape;132;p21"/>
          <p:cNvSpPr txBox="1"/>
          <p:nvPr/>
        </p:nvSpPr>
        <p:spPr>
          <a:xfrm>
            <a:off x="5837100" y="203875"/>
            <a:ext cx="1983600" cy="3540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100">
                <a:solidFill>
                  <a:schemeClr val="dk1"/>
                </a:solidFill>
              </a:rPr>
              <a:t>2020-08-07_cms_index.json</a:t>
            </a:r>
            <a:endParaRPr/>
          </a:p>
        </p:txBody>
      </p:sp>
      <p:sp>
        <p:nvSpPr>
          <p:cNvPr id="133" name="Google Shape;133;p21"/>
          <p:cNvSpPr txBox="1"/>
          <p:nvPr>
            <p:ph idx="1" type="body"/>
          </p:nvPr>
        </p:nvSpPr>
        <p:spPr>
          <a:xfrm>
            <a:off x="5056875" y="821425"/>
            <a:ext cx="4044000" cy="9192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lang="en" sz="1100">
                <a:solidFill>
                  <a:schemeClr val="dk1"/>
                </a:solidFill>
              </a:rPr>
              <a:t>"in_network_file": {</a:t>
            </a:r>
            <a:endParaRPr sz="1100">
              <a:solidFill>
                <a:schemeClr val="dk1"/>
              </a:solidFill>
            </a:endParaRPr>
          </a:p>
          <a:p>
            <a:pPr indent="0" lvl="0" marL="0" rtl="0" algn="l">
              <a:spcBef>
                <a:spcPts val="0"/>
              </a:spcBef>
              <a:spcAft>
                <a:spcPts val="0"/>
              </a:spcAft>
              <a:buNone/>
            </a:pPr>
            <a:r>
              <a:rPr lang="en" sz="1100">
                <a:solidFill>
                  <a:schemeClr val="dk1"/>
                </a:solidFill>
              </a:rPr>
              <a:t>  "description": "In-network file",</a:t>
            </a:r>
            <a:endParaRPr sz="1100">
              <a:solidFill>
                <a:schemeClr val="dk1"/>
              </a:solidFill>
            </a:endParaRPr>
          </a:p>
          <a:p>
            <a:pPr indent="0" lvl="0" marL="0" rtl="0" algn="l">
              <a:spcBef>
                <a:spcPts val="0"/>
              </a:spcBef>
              <a:spcAft>
                <a:spcPts val="0"/>
              </a:spcAft>
              <a:buNone/>
            </a:pPr>
            <a:r>
              <a:rPr lang="en" sz="1100">
                <a:solidFill>
                  <a:schemeClr val="dk1"/>
                </a:solidFill>
              </a:rPr>
              <a:t>  </a:t>
            </a:r>
            <a:r>
              <a:rPr lang="en" sz="1100">
                <a:solidFill>
                  <a:schemeClr val="dk1"/>
                </a:solidFill>
              </a:rPr>
              <a:t>"file": "https://www.cms.com/files/in-network-file-123134.json"</a:t>
            </a:r>
            <a:endParaRPr sz="1100">
              <a:solidFill>
                <a:schemeClr val="dk1"/>
              </a:solidFill>
            </a:endParaRPr>
          </a:p>
          <a:p>
            <a:pPr indent="0" lvl="0" marL="0" rtl="0" algn="l">
              <a:spcBef>
                <a:spcPts val="0"/>
              </a:spcBef>
              <a:spcAft>
                <a:spcPts val="0"/>
              </a:spcAft>
              <a:buNone/>
            </a:pPr>
            <a:r>
              <a:rPr lang="en" sz="1100">
                <a:solidFill>
                  <a:schemeClr val="dk1"/>
                </a:solidFill>
              </a:rPr>
              <a:t>}</a:t>
            </a:r>
            <a:endParaRPr sz="1100">
              <a:solidFill>
                <a:schemeClr val="dk1"/>
              </a:solidFill>
            </a:endParaRPr>
          </a:p>
        </p:txBody>
      </p:sp>
      <p:sp>
        <p:nvSpPr>
          <p:cNvPr id="134" name="Google Shape;134;p21"/>
          <p:cNvSpPr/>
          <p:nvPr/>
        </p:nvSpPr>
        <p:spPr>
          <a:xfrm>
            <a:off x="803125" y="3474750"/>
            <a:ext cx="4513800" cy="766200"/>
          </a:xfrm>
          <a:prstGeom prst="rect">
            <a:avLst/>
          </a:prstGeom>
          <a:no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5" name="Google Shape;135;p21"/>
          <p:cNvSpPr/>
          <p:nvPr/>
        </p:nvSpPr>
        <p:spPr>
          <a:xfrm>
            <a:off x="4572000" y="897925"/>
            <a:ext cx="4513800" cy="766200"/>
          </a:xfrm>
          <a:prstGeom prst="rect">
            <a:avLst/>
          </a:prstGeom>
          <a:no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36" name="Google Shape;136;p21"/>
          <p:cNvCxnSpPr>
            <a:stCxn id="134" idx="0"/>
            <a:endCxn id="135" idx="1"/>
          </p:cNvCxnSpPr>
          <p:nvPr/>
        </p:nvCxnSpPr>
        <p:spPr>
          <a:xfrm flipH="1" rot="10800000">
            <a:off x="3060025" y="1281150"/>
            <a:ext cx="1512000" cy="2193600"/>
          </a:xfrm>
          <a:prstGeom prst="straightConnector1">
            <a:avLst/>
          </a:prstGeom>
          <a:noFill/>
          <a:ln cap="flat" cmpd="sng" w="9525">
            <a:solidFill>
              <a:schemeClr val="dk2"/>
            </a:solidFill>
            <a:prstDash val="solid"/>
            <a:round/>
            <a:headEnd len="med" w="med" type="none"/>
            <a:tailEnd len="med" w="med" type="triangle"/>
          </a:ln>
        </p:spPr>
      </p:cxnSp>
      <p:sp>
        <p:nvSpPr>
          <p:cNvPr id="137" name="Google Shape;137;p21"/>
          <p:cNvSpPr txBox="1"/>
          <p:nvPr>
            <p:ph idx="1" type="body"/>
          </p:nvPr>
        </p:nvSpPr>
        <p:spPr>
          <a:xfrm>
            <a:off x="5049363" y="2009925"/>
            <a:ext cx="4044000" cy="9192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lang="en" sz="1100">
                <a:solidFill>
                  <a:schemeClr val="dk1"/>
                </a:solidFill>
              </a:rPr>
              <a:t>"in_network_file": [{</a:t>
            </a:r>
            <a:endParaRPr sz="1100">
              <a:solidFill>
                <a:schemeClr val="dk1"/>
              </a:solidFill>
            </a:endParaRPr>
          </a:p>
          <a:p>
            <a:pPr indent="0" lvl="0" marL="0" rtl="0" algn="l">
              <a:spcBef>
                <a:spcPts val="0"/>
              </a:spcBef>
              <a:spcAft>
                <a:spcPts val="0"/>
              </a:spcAft>
              <a:buNone/>
            </a:pPr>
            <a:r>
              <a:rPr lang="en" sz="1100">
                <a:solidFill>
                  <a:schemeClr val="dk1"/>
                </a:solidFill>
              </a:rPr>
              <a:t>  "description": "In-network file",</a:t>
            </a:r>
            <a:endParaRPr sz="1100">
              <a:solidFill>
                <a:schemeClr val="dk1"/>
              </a:solidFill>
            </a:endParaRPr>
          </a:p>
          <a:p>
            <a:pPr indent="0" lvl="0" marL="0" rtl="0" algn="l">
              <a:spcBef>
                <a:spcPts val="0"/>
              </a:spcBef>
              <a:spcAft>
                <a:spcPts val="0"/>
              </a:spcAft>
              <a:buNone/>
            </a:pPr>
            <a:r>
              <a:rPr lang="en" sz="1100">
                <a:solidFill>
                  <a:schemeClr val="dk1"/>
                </a:solidFill>
              </a:rPr>
              <a:t>  "file": "https://www.cms.com/files/in-network-file-123134.json"</a:t>
            </a:r>
            <a:endParaRPr sz="1100">
              <a:solidFill>
                <a:schemeClr val="dk1"/>
              </a:solidFill>
            </a:endParaRPr>
          </a:p>
          <a:p>
            <a:pPr indent="0" lvl="0" marL="0" rtl="0" algn="l">
              <a:spcBef>
                <a:spcPts val="0"/>
              </a:spcBef>
              <a:spcAft>
                <a:spcPts val="0"/>
              </a:spcAft>
              <a:buNone/>
            </a:pPr>
            <a:r>
              <a:rPr lang="en" sz="1100">
                <a:solidFill>
                  <a:schemeClr val="dk1"/>
                </a:solidFill>
              </a:rPr>
              <a:t>}]</a:t>
            </a:r>
            <a:endParaRPr sz="1100">
              <a:solidFill>
                <a:schemeClr val="dk1"/>
              </a:solidFill>
            </a:endParaRPr>
          </a:p>
        </p:txBody>
      </p:sp>
      <p:sp>
        <p:nvSpPr>
          <p:cNvPr id="138" name="Google Shape;138;p21"/>
          <p:cNvSpPr/>
          <p:nvPr/>
        </p:nvSpPr>
        <p:spPr>
          <a:xfrm>
            <a:off x="4572013" y="2060200"/>
            <a:ext cx="4513800" cy="766200"/>
          </a:xfrm>
          <a:prstGeom prst="rect">
            <a:avLst/>
          </a:prstGeom>
          <a:no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39" name="Google Shape;139;p21"/>
          <p:cNvCxnSpPr>
            <a:stCxn id="135" idx="2"/>
            <a:endCxn id="138" idx="0"/>
          </p:cNvCxnSpPr>
          <p:nvPr/>
        </p:nvCxnSpPr>
        <p:spPr>
          <a:xfrm>
            <a:off x="6828900" y="1664125"/>
            <a:ext cx="0" cy="396000"/>
          </a:xfrm>
          <a:prstGeom prst="straightConnector1">
            <a:avLst/>
          </a:prstGeom>
          <a:noFill/>
          <a:ln cap="flat" cmpd="sng" w="9525">
            <a:solidFill>
              <a:schemeClr val="dk2"/>
            </a:solidFill>
            <a:prstDash val="solid"/>
            <a:round/>
            <a:headEnd len="med" w="med" type="none"/>
            <a:tailEnd len="med" w="med" type="triangle"/>
          </a:ln>
        </p:spPr>
      </p:cxnSp>
      <p:sp>
        <p:nvSpPr>
          <p:cNvPr id="140" name="Google Shape;140;p21"/>
          <p:cNvSpPr txBox="1"/>
          <p:nvPr>
            <p:ph idx="1" type="body"/>
          </p:nvPr>
        </p:nvSpPr>
        <p:spPr>
          <a:xfrm>
            <a:off x="4756925" y="3112375"/>
            <a:ext cx="4329000" cy="1344000"/>
          </a:xfrm>
          <a:prstGeom prst="rect">
            <a:avLst/>
          </a:prstGeom>
        </p:spPr>
        <p:txBody>
          <a:bodyPr anchorCtr="0" anchor="t" bIns="91425" lIns="91425" spcFirstLastPara="1" rIns="91425" wrap="square" tIns="91425">
            <a:normAutofit fontScale="92500" lnSpcReduction="10000"/>
          </a:bodyPr>
          <a:lstStyle/>
          <a:p>
            <a:pPr indent="0" lvl="0" marL="0" rtl="0" algn="l">
              <a:spcBef>
                <a:spcPts val="0"/>
              </a:spcBef>
              <a:spcAft>
                <a:spcPts val="0"/>
              </a:spcAft>
              <a:buNone/>
            </a:pPr>
            <a:r>
              <a:rPr lang="en" sz="1100">
                <a:solidFill>
                  <a:schemeClr val="dk1"/>
                </a:solidFill>
              </a:rPr>
              <a:t>"in_network_file": [{</a:t>
            </a:r>
            <a:endParaRPr sz="1100">
              <a:solidFill>
                <a:schemeClr val="dk1"/>
              </a:solidFill>
            </a:endParaRPr>
          </a:p>
          <a:p>
            <a:pPr indent="0" lvl="0" marL="0" rtl="0" algn="l">
              <a:spcBef>
                <a:spcPts val="0"/>
              </a:spcBef>
              <a:spcAft>
                <a:spcPts val="0"/>
              </a:spcAft>
              <a:buNone/>
            </a:pPr>
            <a:r>
              <a:rPr lang="en" sz="1100">
                <a:solidFill>
                  <a:schemeClr val="dk1"/>
                </a:solidFill>
              </a:rPr>
              <a:t>  "description": "In-network file",</a:t>
            </a:r>
            <a:endParaRPr sz="1100">
              <a:solidFill>
                <a:schemeClr val="dk1"/>
              </a:solidFill>
            </a:endParaRPr>
          </a:p>
          <a:p>
            <a:pPr indent="0" lvl="0" marL="0" rtl="0" algn="l">
              <a:spcBef>
                <a:spcPts val="0"/>
              </a:spcBef>
              <a:spcAft>
                <a:spcPts val="0"/>
              </a:spcAft>
              <a:buNone/>
            </a:pPr>
            <a:r>
              <a:rPr lang="en" sz="1100">
                <a:solidFill>
                  <a:schemeClr val="dk1"/>
                </a:solidFill>
              </a:rPr>
              <a:t>  "file": "https://www.cms.com/files/in-network-file-123134.json"</a:t>
            </a:r>
            <a:endParaRPr sz="1100">
              <a:solidFill>
                <a:schemeClr val="dk1"/>
              </a:solidFill>
            </a:endParaRPr>
          </a:p>
          <a:p>
            <a:pPr indent="0" lvl="0" marL="0" rtl="0" algn="l">
              <a:spcBef>
                <a:spcPts val="0"/>
              </a:spcBef>
              <a:spcAft>
                <a:spcPts val="0"/>
              </a:spcAft>
              <a:buNone/>
            </a:pPr>
            <a:r>
              <a:rPr lang="en" sz="1100">
                <a:solidFill>
                  <a:schemeClr val="dk1"/>
                </a:solidFill>
              </a:rPr>
              <a:t>},</a:t>
            </a:r>
            <a:r>
              <a:rPr lang="en" sz="1100">
                <a:solidFill>
                  <a:schemeClr val="dk1"/>
                </a:solidFill>
              </a:rPr>
              <a:t>{</a:t>
            </a:r>
            <a:endParaRPr sz="1100">
              <a:solidFill>
                <a:schemeClr val="dk1"/>
              </a:solidFill>
            </a:endParaRPr>
          </a:p>
          <a:p>
            <a:pPr indent="0" lvl="0" marL="0" rtl="0" algn="l">
              <a:spcBef>
                <a:spcPts val="0"/>
              </a:spcBef>
              <a:spcAft>
                <a:spcPts val="0"/>
              </a:spcAft>
              <a:buClr>
                <a:schemeClr val="dk1"/>
              </a:buClr>
              <a:buSzPct val="100000"/>
              <a:buFont typeface="Arial"/>
              <a:buNone/>
            </a:pPr>
            <a:r>
              <a:rPr lang="en" sz="1100">
                <a:solidFill>
                  <a:schemeClr val="dk1"/>
                </a:solidFill>
              </a:rPr>
              <a:t>  "description": "behavioral health in-network shared file",</a:t>
            </a:r>
            <a:endParaRPr sz="1100">
              <a:solidFill>
                <a:schemeClr val="dk1"/>
              </a:solidFill>
            </a:endParaRPr>
          </a:p>
          <a:p>
            <a:pPr indent="0" lvl="0" marL="0" rtl="0" algn="l">
              <a:spcBef>
                <a:spcPts val="0"/>
              </a:spcBef>
              <a:spcAft>
                <a:spcPts val="0"/>
              </a:spcAft>
              <a:buClr>
                <a:schemeClr val="dk1"/>
              </a:buClr>
              <a:buSzPct val="100000"/>
              <a:buFont typeface="Arial"/>
              <a:buNone/>
            </a:pPr>
            <a:r>
              <a:rPr lang="en" sz="1100">
                <a:solidFill>
                  <a:schemeClr val="dk1"/>
                </a:solidFill>
              </a:rPr>
              <a:t>  "file": "https://www.some_site.com/files/behavioral-health-0000.json"</a:t>
            </a:r>
            <a:endParaRPr sz="1100">
              <a:solidFill>
                <a:schemeClr val="dk1"/>
              </a:solidFill>
            </a:endParaRPr>
          </a:p>
          <a:p>
            <a:pPr indent="0" lvl="0" marL="0" rtl="0" algn="l">
              <a:spcBef>
                <a:spcPts val="0"/>
              </a:spcBef>
              <a:spcAft>
                <a:spcPts val="0"/>
              </a:spcAft>
              <a:buNone/>
            </a:pPr>
            <a:r>
              <a:rPr lang="en" sz="1100">
                <a:solidFill>
                  <a:schemeClr val="dk1"/>
                </a:solidFill>
              </a:rPr>
              <a:t>}]</a:t>
            </a:r>
            <a:endParaRPr sz="1100">
              <a:solidFill>
                <a:schemeClr val="dk1"/>
              </a:solidFill>
            </a:endParaRPr>
          </a:p>
        </p:txBody>
      </p:sp>
      <p:sp>
        <p:nvSpPr>
          <p:cNvPr id="141" name="Google Shape;141;p21"/>
          <p:cNvSpPr/>
          <p:nvPr/>
        </p:nvSpPr>
        <p:spPr>
          <a:xfrm>
            <a:off x="4572000" y="3145975"/>
            <a:ext cx="4513800" cy="1344000"/>
          </a:xfrm>
          <a:prstGeom prst="rect">
            <a:avLst/>
          </a:prstGeom>
          <a:no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42" name="Google Shape;142;p21"/>
          <p:cNvCxnSpPr>
            <a:stCxn id="138" idx="2"/>
            <a:endCxn id="141" idx="0"/>
          </p:cNvCxnSpPr>
          <p:nvPr/>
        </p:nvCxnSpPr>
        <p:spPr>
          <a:xfrm>
            <a:off x="6828913" y="2826400"/>
            <a:ext cx="0" cy="319500"/>
          </a:xfrm>
          <a:prstGeom prst="straightConnector1">
            <a:avLst/>
          </a:prstGeom>
          <a:noFill/>
          <a:ln cap="flat" cmpd="sng" w="9525">
            <a:solidFill>
              <a:schemeClr val="dk2"/>
            </a:solidFill>
            <a:prstDash val="solid"/>
            <a:round/>
            <a:headEnd len="med" w="med" type="none"/>
            <a:tailEnd len="med" w="med" type="triangle"/>
          </a:ln>
        </p:spPr>
      </p:cxn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4"/>
                                        </p:tgtEl>
                                        <p:attrNameLst>
                                          <p:attrName>style.visibility</p:attrName>
                                        </p:attrNameLst>
                                      </p:cBhvr>
                                      <p:to>
                                        <p:strVal val="visible"/>
                                      </p:to>
                                    </p:set>
                                    <p:animEffect filter="fade" transition="in">
                                      <p:cBhvr>
                                        <p:cTn dur="1000"/>
                                        <p:tgtEl>
                                          <p:spTgt spid="13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6"/>
                                        </p:tgtEl>
                                        <p:attrNameLst>
                                          <p:attrName>style.visibility</p:attrName>
                                        </p:attrNameLst>
                                      </p:cBhvr>
                                      <p:to>
                                        <p:strVal val="visible"/>
                                      </p:to>
                                    </p:set>
                                    <p:animEffect filter="fade" transition="in">
                                      <p:cBhvr>
                                        <p:cTn dur="1000"/>
                                        <p:tgtEl>
                                          <p:spTgt spid="136"/>
                                        </p:tgtEl>
                                      </p:cBhvr>
                                    </p:animEffect>
                                  </p:childTnLst>
                                </p:cTn>
                              </p:par>
                              <p:par>
                                <p:cTn fill="hold" nodeType="withEffect" presetClass="entr" presetID="10" presetSubtype="0">
                                  <p:stCondLst>
                                    <p:cond delay="0"/>
                                  </p:stCondLst>
                                  <p:childTnLst>
                                    <p:set>
                                      <p:cBhvr>
                                        <p:cTn dur="1" fill="hold">
                                          <p:stCondLst>
                                            <p:cond delay="0"/>
                                          </p:stCondLst>
                                        </p:cTn>
                                        <p:tgtEl>
                                          <p:spTgt spid="133"/>
                                        </p:tgtEl>
                                        <p:attrNameLst>
                                          <p:attrName>style.visibility</p:attrName>
                                        </p:attrNameLst>
                                      </p:cBhvr>
                                      <p:to>
                                        <p:strVal val="visible"/>
                                      </p:to>
                                    </p:set>
                                    <p:animEffect filter="fade" transition="in">
                                      <p:cBhvr>
                                        <p:cTn dur="1000"/>
                                        <p:tgtEl>
                                          <p:spTgt spid="133"/>
                                        </p:tgtEl>
                                      </p:cBhvr>
                                    </p:animEffect>
                                  </p:childTnLst>
                                </p:cTn>
                              </p:par>
                              <p:par>
                                <p:cTn fill="hold" nodeType="withEffect" presetClass="entr" presetID="10" presetSubtype="0">
                                  <p:stCondLst>
                                    <p:cond delay="0"/>
                                  </p:stCondLst>
                                  <p:childTnLst>
                                    <p:set>
                                      <p:cBhvr>
                                        <p:cTn dur="1" fill="hold">
                                          <p:stCondLst>
                                            <p:cond delay="0"/>
                                          </p:stCondLst>
                                        </p:cTn>
                                        <p:tgtEl>
                                          <p:spTgt spid="135"/>
                                        </p:tgtEl>
                                        <p:attrNameLst>
                                          <p:attrName>style.visibility</p:attrName>
                                        </p:attrNameLst>
                                      </p:cBhvr>
                                      <p:to>
                                        <p:strVal val="visible"/>
                                      </p:to>
                                    </p:set>
                                    <p:animEffect filter="fade" transition="in">
                                      <p:cBhvr>
                                        <p:cTn dur="1000"/>
                                        <p:tgtEl>
                                          <p:spTgt spid="13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7"/>
                                        </p:tgtEl>
                                        <p:attrNameLst>
                                          <p:attrName>style.visibility</p:attrName>
                                        </p:attrNameLst>
                                      </p:cBhvr>
                                      <p:to>
                                        <p:strVal val="visible"/>
                                      </p:to>
                                    </p:set>
                                    <p:animEffect filter="fade" transition="in">
                                      <p:cBhvr>
                                        <p:cTn dur="1000"/>
                                        <p:tgtEl>
                                          <p:spTgt spid="137"/>
                                        </p:tgtEl>
                                      </p:cBhvr>
                                    </p:animEffect>
                                  </p:childTnLst>
                                </p:cTn>
                              </p:par>
                              <p:par>
                                <p:cTn fill="hold" nodeType="withEffect" presetClass="entr" presetID="10" presetSubtype="0">
                                  <p:stCondLst>
                                    <p:cond delay="0"/>
                                  </p:stCondLst>
                                  <p:childTnLst>
                                    <p:set>
                                      <p:cBhvr>
                                        <p:cTn dur="1" fill="hold">
                                          <p:stCondLst>
                                            <p:cond delay="0"/>
                                          </p:stCondLst>
                                        </p:cTn>
                                        <p:tgtEl>
                                          <p:spTgt spid="139"/>
                                        </p:tgtEl>
                                        <p:attrNameLst>
                                          <p:attrName>style.visibility</p:attrName>
                                        </p:attrNameLst>
                                      </p:cBhvr>
                                      <p:to>
                                        <p:strVal val="visible"/>
                                      </p:to>
                                    </p:set>
                                    <p:animEffect filter="fade" transition="in">
                                      <p:cBhvr>
                                        <p:cTn dur="1000"/>
                                        <p:tgtEl>
                                          <p:spTgt spid="139"/>
                                        </p:tgtEl>
                                      </p:cBhvr>
                                    </p:animEffect>
                                  </p:childTnLst>
                                </p:cTn>
                              </p:par>
                              <p:par>
                                <p:cTn fill="hold" nodeType="withEffect" presetClass="entr" presetID="10" presetSubtype="0">
                                  <p:stCondLst>
                                    <p:cond delay="0"/>
                                  </p:stCondLst>
                                  <p:childTnLst>
                                    <p:set>
                                      <p:cBhvr>
                                        <p:cTn dur="1" fill="hold">
                                          <p:stCondLst>
                                            <p:cond delay="0"/>
                                          </p:stCondLst>
                                        </p:cTn>
                                        <p:tgtEl>
                                          <p:spTgt spid="138"/>
                                        </p:tgtEl>
                                        <p:attrNameLst>
                                          <p:attrName>style.visibility</p:attrName>
                                        </p:attrNameLst>
                                      </p:cBhvr>
                                      <p:to>
                                        <p:strVal val="visible"/>
                                      </p:to>
                                    </p:set>
                                    <p:animEffect filter="fade" transition="in">
                                      <p:cBhvr>
                                        <p:cTn dur="1000"/>
                                        <p:tgtEl>
                                          <p:spTgt spid="13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9"/>
                                        </p:tgtEl>
                                        <p:attrNameLst>
                                          <p:attrName>style.visibility</p:attrName>
                                        </p:attrNameLst>
                                      </p:cBhvr>
                                      <p:to>
                                        <p:strVal val="visible"/>
                                      </p:to>
                                    </p:set>
                                    <p:animEffect filter="fade" transition="in">
                                      <p:cBhvr>
                                        <p:cTn dur="1000"/>
                                        <p:tgtEl>
                                          <p:spTgt spid="129"/>
                                        </p:tgtEl>
                                      </p:cBhvr>
                                    </p:animEffect>
                                  </p:childTnLst>
                                </p:cTn>
                              </p:par>
                              <p:par>
                                <p:cTn fill="hold" nodeType="withEffect" presetClass="entr" presetID="10" presetSubtype="0">
                                  <p:stCondLst>
                                    <p:cond delay="0"/>
                                  </p:stCondLst>
                                  <p:childTnLst>
                                    <p:set>
                                      <p:cBhvr>
                                        <p:cTn dur="1" fill="hold">
                                          <p:stCondLst>
                                            <p:cond delay="0"/>
                                          </p:stCondLst>
                                        </p:cTn>
                                        <p:tgtEl>
                                          <p:spTgt spid="128"/>
                                        </p:tgtEl>
                                        <p:attrNameLst>
                                          <p:attrName>style.visibility</p:attrName>
                                        </p:attrNameLst>
                                      </p:cBhvr>
                                      <p:to>
                                        <p:strVal val="visible"/>
                                      </p:to>
                                    </p:set>
                                    <p:animEffect filter="fade" transition="in">
                                      <p:cBhvr>
                                        <p:cTn dur="1000"/>
                                        <p:tgtEl>
                                          <p:spTgt spid="12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0"/>
                                        </p:tgtEl>
                                        <p:attrNameLst>
                                          <p:attrName>style.visibility</p:attrName>
                                        </p:attrNameLst>
                                      </p:cBhvr>
                                      <p:to>
                                        <p:strVal val="visible"/>
                                      </p:to>
                                    </p:set>
                                    <p:animEffect filter="fade" transition="in">
                                      <p:cBhvr>
                                        <p:cTn dur="1000"/>
                                        <p:tgtEl>
                                          <p:spTgt spid="140"/>
                                        </p:tgtEl>
                                      </p:cBhvr>
                                    </p:animEffect>
                                  </p:childTnLst>
                                </p:cTn>
                              </p:par>
                              <p:par>
                                <p:cTn fill="hold" nodeType="withEffect" presetClass="entr" presetID="10" presetSubtype="0">
                                  <p:stCondLst>
                                    <p:cond delay="0"/>
                                  </p:stCondLst>
                                  <p:childTnLst>
                                    <p:set>
                                      <p:cBhvr>
                                        <p:cTn dur="1" fill="hold">
                                          <p:stCondLst>
                                            <p:cond delay="0"/>
                                          </p:stCondLst>
                                        </p:cTn>
                                        <p:tgtEl>
                                          <p:spTgt spid="141"/>
                                        </p:tgtEl>
                                        <p:attrNameLst>
                                          <p:attrName>style.visibility</p:attrName>
                                        </p:attrNameLst>
                                      </p:cBhvr>
                                      <p:to>
                                        <p:strVal val="visible"/>
                                      </p:to>
                                    </p:set>
                                    <p:animEffect filter="fade" transition="in">
                                      <p:cBhvr>
                                        <p:cTn dur="1000"/>
                                        <p:tgtEl>
                                          <p:spTgt spid="141"/>
                                        </p:tgtEl>
                                      </p:cBhvr>
                                    </p:animEffect>
                                  </p:childTnLst>
                                </p:cTn>
                              </p:par>
                              <p:par>
                                <p:cTn fill="hold" nodeType="withEffect" presetClass="entr" presetID="10" presetSubtype="0">
                                  <p:stCondLst>
                                    <p:cond delay="0"/>
                                  </p:stCondLst>
                                  <p:childTnLst>
                                    <p:set>
                                      <p:cBhvr>
                                        <p:cTn dur="1" fill="hold">
                                          <p:stCondLst>
                                            <p:cond delay="0"/>
                                          </p:stCondLst>
                                        </p:cTn>
                                        <p:tgtEl>
                                          <p:spTgt spid="142"/>
                                        </p:tgtEl>
                                        <p:attrNameLst>
                                          <p:attrName>style.visibility</p:attrName>
                                        </p:attrNameLst>
                                      </p:cBhvr>
                                      <p:to>
                                        <p:strVal val="visible"/>
                                      </p:to>
                                    </p:set>
                                    <p:animEffect filter="fade" transition="in">
                                      <p:cBhvr>
                                        <p:cTn dur="1000"/>
                                        <p:tgtEl>
                                          <p:spTgt spid="142"/>
                                        </p:tgtEl>
                                      </p:cBhvr>
                                    </p:animEffect>
                                  </p:childTnLst>
                                </p:cTn>
                              </p:par>
                              <p:par>
                                <p:cTn fill="hold" nodeType="withEffect" presetClass="exit" presetID="10" presetSubtype="0">
                                  <p:stCondLst>
                                    <p:cond delay="0"/>
                                  </p:stCondLst>
                                  <p:childTnLst>
                                    <p:animEffect filter="fade" transition="out">
                                      <p:cBhvr>
                                        <p:cTn dur="1000"/>
                                        <p:tgtEl>
                                          <p:spTgt spid="130"/>
                                        </p:tgtEl>
                                      </p:cBhvr>
                                    </p:animEffect>
                                    <p:set>
                                      <p:cBhvr>
                                        <p:cTn dur="1" fill="hold">
                                          <p:stCondLst>
                                            <p:cond delay="1000"/>
                                          </p:stCondLst>
                                        </p:cTn>
                                        <p:tgtEl>
                                          <p:spTgt spid="130"/>
                                        </p:tgtEl>
                                        <p:attrNameLst>
                                          <p:attrName>style.visibility</p:attrName>
                                        </p:attrNameLst>
                                      </p:cBhvr>
                                      <p:to>
                                        <p:strVal val="hidden"/>
                                      </p:to>
                                    </p:set>
                                  </p:childTnLst>
                                </p:cTn>
                              </p:par>
                              <p:par>
                                <p:cTn fill="hold" nodeType="withEffect" presetClass="exit" presetID="10" presetSubtype="0">
                                  <p:stCondLst>
                                    <p:cond delay="0"/>
                                  </p:stCondLst>
                                  <p:childTnLst>
                                    <p:animEffect filter="fade" transition="out">
                                      <p:cBhvr>
                                        <p:cTn dur="1000"/>
                                        <p:tgtEl>
                                          <p:spTgt spid="134"/>
                                        </p:tgtEl>
                                      </p:cBhvr>
                                    </p:animEffect>
                                    <p:set>
                                      <p:cBhvr>
                                        <p:cTn dur="1" fill="hold">
                                          <p:stCondLst>
                                            <p:cond delay="1000"/>
                                          </p:stCondLst>
                                        </p:cTn>
                                        <p:tgtEl>
                                          <p:spTgt spid="134"/>
                                        </p:tgtEl>
                                        <p:attrNameLst>
                                          <p:attrName>style.visibility</p:attrName>
                                        </p:attrNameLst>
                                      </p:cBhvr>
                                      <p:to>
                                        <p:strVal val="hidden"/>
                                      </p:to>
                                    </p:set>
                                  </p:childTnLst>
                                </p:cTn>
                              </p:par>
                              <p:par>
                                <p:cTn fill="hold" nodeType="withEffect" presetClass="exit" presetID="10" presetSubtype="0">
                                  <p:stCondLst>
                                    <p:cond delay="0"/>
                                  </p:stCondLst>
                                  <p:childTnLst>
                                    <p:animEffect filter="fade" transition="out">
                                      <p:cBhvr>
                                        <p:cTn dur="1000"/>
                                        <p:tgtEl>
                                          <p:spTgt spid="136"/>
                                        </p:tgtEl>
                                      </p:cBhvr>
                                    </p:animEffect>
                                    <p:set>
                                      <p:cBhvr>
                                        <p:cTn dur="1" fill="hold">
                                          <p:stCondLst>
                                            <p:cond delay="1000"/>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