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35765973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35765973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357659733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0357659733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357659733_1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0357659733_1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357659733_1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0357659733_1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0357659733_1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0357659733_1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11075" y="1985200"/>
            <a:ext cx="2276100" cy="972600"/>
          </a:xfrm>
          <a:prstGeom prst="rect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276725" y="1226925"/>
            <a:ext cx="3057000" cy="26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"reporting_entity_name":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"reporting_entity_type":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"plan_name": :”medicare",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"plan_id_type": "his",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"plan_id": "0000000000",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"last_updated_on": "2020-08-27",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"version": "1.0.0",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"in_network": [{negotiation information}]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}</a:t>
            </a:r>
            <a:endParaRPr sz="9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50"/>
          </a:p>
        </p:txBody>
      </p:sp>
      <p:sp>
        <p:nvSpPr>
          <p:cNvPr id="56" name="Google Shape;56;p13"/>
          <p:cNvSpPr/>
          <p:nvPr/>
        </p:nvSpPr>
        <p:spPr>
          <a:xfrm>
            <a:off x="5765125" y="3160275"/>
            <a:ext cx="2276100" cy="912300"/>
          </a:xfrm>
          <a:prstGeom prst="rect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5765125" y="1975175"/>
            <a:ext cx="2276100" cy="912300"/>
          </a:xfrm>
          <a:prstGeom prst="rect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25575" y="804125"/>
            <a:ext cx="3739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chemeClr val="accent6"/>
                </a:highlight>
                <a:latin typeface="Courier New"/>
                <a:ea typeface="Courier New"/>
                <a:cs typeface="Courier New"/>
                <a:sym typeface="Courier New"/>
              </a:rPr>
              <a:t>2020-08-27_cms_medicare_in-network-rates.json</a:t>
            </a:r>
            <a:endParaRPr>
              <a:highlight>
                <a:schemeClr val="accent6"/>
              </a:highlight>
            </a:endParaRPr>
          </a:p>
        </p:txBody>
      </p:sp>
      <p:sp>
        <p:nvSpPr>
          <p:cNvPr id="59" name="Google Shape;59;p13"/>
          <p:cNvSpPr txBox="1"/>
          <p:nvPr>
            <p:ph idx="1" type="body"/>
          </p:nvPr>
        </p:nvSpPr>
        <p:spPr>
          <a:xfrm>
            <a:off x="5612725" y="988150"/>
            <a:ext cx="3057000" cy="42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"reporting_entity_name":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"reporting_entity_type":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"reporting_plans": [</a:t>
            </a:r>
            <a:r>
              <a:rPr lang="en" sz="1150"/>
              <a:t>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"plan_name": “medicare",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"plan_id_type": "his",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"plan_id": "0000000000",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},</a:t>
            </a:r>
            <a:r>
              <a:rPr lang="en" sz="1150"/>
              <a:t>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"plan_name": “medicaid",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"plan_id_type": "hios",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"plan_id": "11111111111",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}],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"last_updated_on": "2020-08-27",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"version": "1.0.0",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"in_network": [{negotiation information}]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}</a:t>
            </a:r>
            <a:endParaRPr sz="9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50"/>
          </a:p>
        </p:txBody>
      </p:sp>
      <p:sp>
        <p:nvSpPr>
          <p:cNvPr id="60" name="Google Shape;60;p13"/>
          <p:cNvSpPr txBox="1"/>
          <p:nvPr/>
        </p:nvSpPr>
        <p:spPr>
          <a:xfrm>
            <a:off x="5271325" y="511350"/>
            <a:ext cx="3739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2020-08-27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_cms_medicare_in-network-rates.json</a:t>
            </a:r>
            <a:endParaRPr/>
          </a:p>
        </p:txBody>
      </p:sp>
      <p:cxnSp>
        <p:nvCxnSpPr>
          <p:cNvPr id="61" name="Google Shape;61;p13"/>
          <p:cNvCxnSpPr>
            <a:stCxn id="55" idx="3"/>
          </p:cNvCxnSpPr>
          <p:nvPr/>
        </p:nvCxnSpPr>
        <p:spPr>
          <a:xfrm flipH="1" rot="10800000">
            <a:off x="3333725" y="2554725"/>
            <a:ext cx="1946100" cy="18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2" name="Google Shape;62;p13"/>
          <p:cNvSpPr txBox="1"/>
          <p:nvPr/>
        </p:nvSpPr>
        <p:spPr>
          <a:xfrm>
            <a:off x="150400" y="130350"/>
            <a:ext cx="7499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&lt;YYYY-MM-DD&gt;_&lt;payer or issuer name&gt;_&lt;plan name&gt;_&lt;file type name&gt;.&lt;file extension&gt;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439150" y="913500"/>
            <a:ext cx="3057000" cy="42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"reporting_entity_name":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"reporting_entity_type":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"reporting_plans": [{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"plan_name": “medicare",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"plan_id_type": "his",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"plan_id": "0000000000",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},{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"plan_name": “medicaid",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"plan_id_type": "hios",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"plan_id": "11111111111",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}],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"last_updated_on": "2020-08-27",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"version": "1.0.0",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"in_network": [{negotiation information}]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}</a:t>
            </a:r>
            <a:endParaRPr sz="9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50"/>
          </a:p>
        </p:txBody>
      </p:sp>
      <p:sp>
        <p:nvSpPr>
          <p:cNvPr id="68" name="Google Shape;68;p14"/>
          <p:cNvSpPr txBox="1"/>
          <p:nvPr/>
        </p:nvSpPr>
        <p:spPr>
          <a:xfrm>
            <a:off x="97750" y="436700"/>
            <a:ext cx="3739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2020-08-</a:t>
            </a: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27_cms_medicare_in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-network-rates.json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150400" y="130350"/>
            <a:ext cx="7499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&lt;YYYY-MM-DD&gt;_&lt;payer or issuer name&gt;_&lt;plan name&gt;_&lt;file type name&gt;.&lt;file extension&gt;</a:t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3710975" y="1353400"/>
            <a:ext cx="5106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2020-08-</a:t>
            </a: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27_cms_medicare_medicaid_in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-network-rates.json</a:t>
            </a:r>
            <a:endParaRPr/>
          </a:p>
        </p:txBody>
      </p:sp>
      <p:cxnSp>
        <p:nvCxnSpPr>
          <p:cNvPr id="71" name="Google Shape;71;p14"/>
          <p:cNvCxnSpPr>
            <a:stCxn id="70" idx="2"/>
          </p:cNvCxnSpPr>
          <p:nvPr/>
        </p:nvCxnSpPr>
        <p:spPr>
          <a:xfrm>
            <a:off x="6264275" y="1692100"/>
            <a:ext cx="18600" cy="1240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2" name="Google Shape;72;p14"/>
          <p:cNvSpPr txBox="1"/>
          <p:nvPr/>
        </p:nvSpPr>
        <p:spPr>
          <a:xfrm>
            <a:off x="4567925" y="2932600"/>
            <a:ext cx="3392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2020-08-27_cms_</a:t>
            </a: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???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_in-network-rates.json</a:t>
            </a:r>
            <a:endParaRPr/>
          </a:p>
        </p:txBody>
      </p:sp>
      <p:sp>
        <p:nvSpPr>
          <p:cNvPr id="73" name="Google Shape;73;p14"/>
          <p:cNvSpPr/>
          <p:nvPr/>
        </p:nvSpPr>
        <p:spPr>
          <a:xfrm>
            <a:off x="1320250" y="495100"/>
            <a:ext cx="6189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4"/>
          <p:cNvSpPr/>
          <p:nvPr/>
        </p:nvSpPr>
        <p:spPr>
          <a:xfrm>
            <a:off x="1658200" y="1857750"/>
            <a:ext cx="6189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1658200" y="3051100"/>
            <a:ext cx="6189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4"/>
          <p:cNvSpPr/>
          <p:nvPr/>
        </p:nvSpPr>
        <p:spPr>
          <a:xfrm>
            <a:off x="4879225" y="1412650"/>
            <a:ext cx="14037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4"/>
          <p:cNvSpPr/>
          <p:nvPr/>
        </p:nvSpPr>
        <p:spPr>
          <a:xfrm>
            <a:off x="5726225" y="2991850"/>
            <a:ext cx="3810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/>
          <p:nvPr/>
        </p:nvSpPr>
        <p:spPr>
          <a:xfrm>
            <a:off x="4178500" y="3222975"/>
            <a:ext cx="4647900" cy="6261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4178500" y="1449500"/>
            <a:ext cx="2713500" cy="17202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5"/>
          <p:cNvSpPr/>
          <p:nvPr/>
        </p:nvSpPr>
        <p:spPr>
          <a:xfrm>
            <a:off x="259425" y="1195850"/>
            <a:ext cx="2515500" cy="2334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3795700" y="947475"/>
            <a:ext cx="2177100" cy="3387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5"/>
          <p:cNvSpPr txBox="1"/>
          <p:nvPr>
            <p:ph idx="1" type="body"/>
          </p:nvPr>
        </p:nvSpPr>
        <p:spPr>
          <a:xfrm>
            <a:off x="3744825" y="695275"/>
            <a:ext cx="508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 "reporting_entity_name":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 "reporting_entity_type":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 "reporting_structure":[{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 "reporting_plans": 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"plan_name": "medicaid",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"plan_id": "11111111111",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},{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"plan_name": "medicare",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"plan_id": "0000000000",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}],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"in_network_file": 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"description": "In-network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"file": "https://www.cms.gov/cciio/medicare-in-network-file.json"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}</a:t>
            </a:r>
            <a:endParaRPr/>
          </a:p>
        </p:txBody>
      </p:sp>
      <p:sp>
        <p:nvSpPr>
          <p:cNvPr id="87" name="Google Shape;87;p15"/>
          <p:cNvSpPr/>
          <p:nvPr/>
        </p:nvSpPr>
        <p:spPr>
          <a:xfrm>
            <a:off x="259425" y="772475"/>
            <a:ext cx="2177100" cy="3387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5"/>
          <p:cNvSpPr txBox="1"/>
          <p:nvPr>
            <p:ph idx="1" type="body"/>
          </p:nvPr>
        </p:nvSpPr>
        <p:spPr>
          <a:xfrm>
            <a:off x="439150" y="508800"/>
            <a:ext cx="3057000" cy="412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"reporting_entity_name": "cms",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"reporting_entity_type": "cms",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"reporting_plans": [{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"plan_name": “medicare",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"plan_id_type": "his",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"plan_id": "0000000000",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"plan_market_type": "individual"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},{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"plan_name": “medicaid",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"plan_id_type": "hios",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"plan_id": "11111111111",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"plan_market_type": "individual"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}],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"last_updated_on": "2020-08-27",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"version": "1.0.0",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"in_network": [{negotiation information}]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}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850"/>
          </a:p>
        </p:txBody>
      </p:sp>
      <p:sp>
        <p:nvSpPr>
          <p:cNvPr id="89" name="Google Shape;89;p15"/>
          <p:cNvSpPr txBox="1"/>
          <p:nvPr/>
        </p:nvSpPr>
        <p:spPr>
          <a:xfrm>
            <a:off x="4083200" y="225600"/>
            <a:ext cx="363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TABLE OF CONTENTS FILE</a:t>
            </a:r>
            <a:endParaRPr/>
          </a:p>
        </p:txBody>
      </p:sp>
      <p:cxnSp>
        <p:nvCxnSpPr>
          <p:cNvPr id="90" name="Google Shape;90;p15"/>
          <p:cNvCxnSpPr/>
          <p:nvPr/>
        </p:nvCxnSpPr>
        <p:spPr>
          <a:xfrm>
            <a:off x="3034225" y="2007775"/>
            <a:ext cx="597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1" name="Google Shape;91;p15"/>
          <p:cNvCxnSpPr/>
          <p:nvPr/>
        </p:nvCxnSpPr>
        <p:spPr>
          <a:xfrm flipH="1">
            <a:off x="2910050" y="3744825"/>
            <a:ext cx="1161900" cy="112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2" name="Google Shape;92;p15"/>
          <p:cNvSpPr txBox="1"/>
          <p:nvPr>
            <p:ph idx="1" type="body"/>
          </p:nvPr>
        </p:nvSpPr>
        <p:spPr>
          <a:xfrm>
            <a:off x="259425" y="1761750"/>
            <a:ext cx="3057000" cy="94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"last_updated_on": "2020-08-27",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"version": "1.0.0",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"in_network": [{negotiation information}]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}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850"/>
          </a:p>
        </p:txBody>
      </p:sp>
      <p:cxnSp>
        <p:nvCxnSpPr>
          <p:cNvPr id="93" name="Google Shape;93;p15"/>
          <p:cNvCxnSpPr/>
          <p:nvPr/>
        </p:nvCxnSpPr>
        <p:spPr>
          <a:xfrm rot="10800000">
            <a:off x="3113325" y="2842425"/>
            <a:ext cx="913500" cy="73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4" name="Google Shape;94;p15"/>
          <p:cNvSpPr txBox="1"/>
          <p:nvPr/>
        </p:nvSpPr>
        <p:spPr>
          <a:xfrm>
            <a:off x="214425" y="1469975"/>
            <a:ext cx="3812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https://www.cms.gov/cciio/medicare-in-network-file.json</a:t>
            </a:r>
            <a:endParaRPr/>
          </a:p>
        </p:txBody>
      </p:sp>
      <p:sp>
        <p:nvSpPr>
          <p:cNvPr id="95" name="Google Shape;95;p15"/>
          <p:cNvSpPr txBox="1"/>
          <p:nvPr/>
        </p:nvSpPr>
        <p:spPr>
          <a:xfrm>
            <a:off x="259425" y="89675"/>
            <a:ext cx="3001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In-Network/Allowed Amounts MRF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/>
          <p:nvPr/>
        </p:nvSpPr>
        <p:spPr>
          <a:xfrm>
            <a:off x="4178500" y="3222975"/>
            <a:ext cx="4647900" cy="6261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6"/>
          <p:cNvSpPr/>
          <p:nvPr/>
        </p:nvSpPr>
        <p:spPr>
          <a:xfrm>
            <a:off x="4178500" y="1449500"/>
            <a:ext cx="2713500" cy="17202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6"/>
          <p:cNvSpPr/>
          <p:nvPr/>
        </p:nvSpPr>
        <p:spPr>
          <a:xfrm>
            <a:off x="3795700" y="947475"/>
            <a:ext cx="2177100" cy="3387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6"/>
          <p:cNvSpPr txBox="1"/>
          <p:nvPr>
            <p:ph idx="1" type="body"/>
          </p:nvPr>
        </p:nvSpPr>
        <p:spPr>
          <a:xfrm>
            <a:off x="3744825" y="695275"/>
            <a:ext cx="508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"reporting_entity_name":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"reporting_entity_type":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"reporting_structure":[{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 "reporting_plans": 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"medicaid",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"11111111111",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},{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"medicare",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"0000000000",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}],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"</a:t>
            </a:r>
            <a:r>
              <a:rPr lang="en" sz="1100">
                <a:solidFill>
                  <a:schemeClr val="dk1"/>
                </a:solidFill>
              </a:rPr>
              <a:t>in_network_file</a:t>
            </a:r>
            <a:r>
              <a:rPr lang="en" sz="1100">
                <a:solidFill>
                  <a:schemeClr val="dk1"/>
                </a:solidFill>
              </a:rPr>
              <a:t>": 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"description": "National 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"file": "https://www.cms.gov/cciio/medicare-in-network-file.json"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</a:t>
            </a:r>
            <a:endParaRPr/>
          </a:p>
        </p:txBody>
      </p:sp>
      <p:sp>
        <p:nvSpPr>
          <p:cNvPr id="104" name="Google Shape;104;p16"/>
          <p:cNvSpPr txBox="1"/>
          <p:nvPr/>
        </p:nvSpPr>
        <p:spPr>
          <a:xfrm>
            <a:off x="4083200" y="225600"/>
            <a:ext cx="363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TABLE OF CONTENTS FILE</a:t>
            </a:r>
            <a:endParaRPr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259425" y="1761750"/>
            <a:ext cx="3057000" cy="94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"last_updated_on": "2020-08-27",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"version": "1.0.0",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"in_network": [{negotiation information}]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}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850"/>
          </a:p>
        </p:txBody>
      </p:sp>
      <p:cxnSp>
        <p:nvCxnSpPr>
          <p:cNvPr id="106" name="Google Shape;106;p16"/>
          <p:cNvCxnSpPr/>
          <p:nvPr/>
        </p:nvCxnSpPr>
        <p:spPr>
          <a:xfrm rot="10800000">
            <a:off x="3113325" y="2842425"/>
            <a:ext cx="913500" cy="73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7" name="Google Shape;107;p16"/>
          <p:cNvSpPr txBox="1"/>
          <p:nvPr/>
        </p:nvSpPr>
        <p:spPr>
          <a:xfrm>
            <a:off x="214425" y="1469975"/>
            <a:ext cx="3812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https://www.cms.gov/cciio/medicare-in-network-file.json</a:t>
            </a:r>
            <a:endParaRPr/>
          </a:p>
        </p:txBody>
      </p:sp>
      <p:sp>
        <p:nvSpPr>
          <p:cNvPr id="108" name="Google Shape;108;p16"/>
          <p:cNvSpPr/>
          <p:nvPr/>
        </p:nvSpPr>
        <p:spPr>
          <a:xfrm>
            <a:off x="5098375" y="3417725"/>
            <a:ext cx="3632100" cy="29340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6"/>
          <p:cNvSpPr/>
          <p:nvPr/>
        </p:nvSpPr>
        <p:spPr>
          <a:xfrm>
            <a:off x="163600" y="1500275"/>
            <a:ext cx="3632100" cy="29340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631675" y="695275"/>
            <a:ext cx="1601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In-Network File</a:t>
            </a:r>
            <a:endParaRPr/>
          </a:p>
        </p:txBody>
      </p:sp>
      <p:sp>
        <p:nvSpPr>
          <p:cNvPr id="111" name="Google Shape;111;p16"/>
          <p:cNvSpPr txBox="1"/>
          <p:nvPr/>
        </p:nvSpPr>
        <p:spPr>
          <a:xfrm>
            <a:off x="-25100" y="4218875"/>
            <a:ext cx="4009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In-network/allowed amounts files can be named anything now</a:t>
            </a:r>
            <a:endParaRPr/>
          </a:p>
        </p:txBody>
      </p:sp>
      <p:cxnSp>
        <p:nvCxnSpPr>
          <p:cNvPr id="112" name="Google Shape;112;p16"/>
          <p:cNvCxnSpPr/>
          <p:nvPr/>
        </p:nvCxnSpPr>
        <p:spPr>
          <a:xfrm>
            <a:off x="4224625" y="4426325"/>
            <a:ext cx="795600" cy="1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3" name="Google Shape;113;p16"/>
          <p:cNvSpPr txBox="1"/>
          <p:nvPr/>
        </p:nvSpPr>
        <p:spPr>
          <a:xfrm>
            <a:off x="5132200" y="4111175"/>
            <a:ext cx="3694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Table of Contents needs the naming standard, not the individual files.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306825" y="728875"/>
            <a:ext cx="508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"reporting_entity_name":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"reporting_entity_type":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"reporting_structure":[{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 "reporting_plans": 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"medicare",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"11111111111",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},{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"medicaid",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"0000000000",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}],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"in_network_file": 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"description": "In-network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"file": "https://www.cms.com/files/in-network-file-123134.json"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}]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19" name="Google Shape;119;p17"/>
          <p:cNvSpPr txBox="1"/>
          <p:nvPr/>
        </p:nvSpPr>
        <p:spPr>
          <a:xfrm>
            <a:off x="306825" y="180775"/>
            <a:ext cx="296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TABLE OF CONTENTS FILE</a:t>
            </a:r>
            <a:endParaRPr/>
          </a:p>
        </p:txBody>
      </p:sp>
      <p:sp>
        <p:nvSpPr>
          <p:cNvPr id="120" name="Google Shape;120;p17"/>
          <p:cNvSpPr txBox="1"/>
          <p:nvPr/>
        </p:nvSpPr>
        <p:spPr>
          <a:xfrm>
            <a:off x="4650225" y="203875"/>
            <a:ext cx="3205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&lt;date&gt;_&lt;payer-name&gt;_index.&lt;file extension&gt;</a:t>
            </a:r>
            <a:endParaRPr/>
          </a:p>
        </p:txBody>
      </p:sp>
      <p:cxnSp>
        <p:nvCxnSpPr>
          <p:cNvPr id="121" name="Google Shape;121;p17"/>
          <p:cNvCxnSpPr>
            <a:stCxn id="119" idx="3"/>
            <a:endCxn id="120" idx="1"/>
          </p:cNvCxnSpPr>
          <p:nvPr/>
        </p:nvCxnSpPr>
        <p:spPr>
          <a:xfrm>
            <a:off x="3272025" y="380875"/>
            <a:ext cx="1378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2" name="Google Shape;122;p17"/>
          <p:cNvSpPr txBox="1"/>
          <p:nvPr/>
        </p:nvSpPr>
        <p:spPr>
          <a:xfrm>
            <a:off x="5261025" y="1042075"/>
            <a:ext cx="1983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2020-08-07</a:t>
            </a:r>
            <a:r>
              <a:rPr lang="en" sz="1100">
                <a:solidFill>
                  <a:schemeClr val="dk1"/>
                </a:solidFill>
              </a:rPr>
              <a:t>_cms_index.json</a:t>
            </a:r>
            <a:endParaRPr/>
          </a:p>
        </p:txBody>
      </p:sp>
      <p:cxnSp>
        <p:nvCxnSpPr>
          <p:cNvPr id="123" name="Google Shape;123;p17"/>
          <p:cNvCxnSpPr/>
          <p:nvPr/>
        </p:nvCxnSpPr>
        <p:spPr>
          <a:xfrm>
            <a:off x="6028775" y="557875"/>
            <a:ext cx="22500" cy="504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4" name="Google Shape;124;p17"/>
          <p:cNvCxnSpPr>
            <a:stCxn id="122" idx="1"/>
          </p:cNvCxnSpPr>
          <p:nvPr/>
        </p:nvCxnSpPr>
        <p:spPr>
          <a:xfrm flipH="1">
            <a:off x="3983925" y="1219075"/>
            <a:ext cx="1277100" cy="4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