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5" Type="http://schemas.openxmlformats.org/officeDocument/2006/relationships/slide" Target="slides/slide20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104ebf5f9bd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104ebf5f9bd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104ebf5fbc9_0_1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104ebf5fbc9_0_1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104ebf5fbc9_0_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104ebf5fbc9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104ebf5fbc9_0_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104ebf5fbc9_0_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04ebf5f9bd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104ebf5f9bd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104ebf5fbc9_0_1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104ebf5fbc9_0_1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104ebf5fbc9_0_8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104ebf5fbc9_0_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104ebf5fbc9_0_9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5" name="Google Shape;175;g104ebf5fbc9_0_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104ebf5fbc9_0_1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Google Shape;188;g104ebf5fbc9_0_1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104ebf5f9bd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4" name="Google Shape;194;g104ebf5f9bd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104ebf5f9b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104ebf5f9b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104ebf5fbc9_0_1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9" name="Google Shape;199;g104ebf5fbc9_0_1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104ebf5fbc9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104ebf5fbc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104ebf5fbc9_0_1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104ebf5fbc9_0_1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104ebf5fbc9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104ebf5fbc9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104ebf5f9bd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104ebf5f9bd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104ebf5f9bd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104ebf5f9bd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104ebf5fbc9_0_1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104ebf5fbc9_0_1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104ebf5fbc9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104ebf5fbc9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hyperlink" Target="https://github.com/CMSgov/price-transparency-guide/blob/table-of-contents/examples/table-of-contents/table-of-contents-sample.json" TargetMode="Externa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Relationship Id="rId3" Type="http://schemas.openxmlformats.org/officeDocument/2006/relationships/hyperlink" Target="https://github.com/CMSgov/price-transparency-guide/blob/provider-reference-file/examples/in-network-rates/in-network-rates-fee-for-service-sample.json#L17-L35" TargetMode="Externa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github.com/CMSgov/price-transparency-guide/blob/4b7a1530c462f6272fa2c905f260d7dc4854bb4f/examples/in-network-rates/in-network-rates-fee-for-service-sample.json#L43-L44" TargetMode="External"/><Relationship Id="rId4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github.com/CMSgov/price-transparency-guide/blob/4b7a1530c462f6272fa2c905f260d7dc4854bb4f/examples/in-network-rates/in-network-rates-fee-for-service-sample.json#L43-L44" TargetMode="External"/><Relationship Id="rId4" Type="http://schemas.openxmlformats.org/officeDocument/2006/relationships/image" Target="../media/image1.png"/><Relationship Id="rId5" Type="http://schemas.openxmlformats.org/officeDocument/2006/relationships/image" Target="../media/image2.png"/><Relationship Id="rId6" Type="http://schemas.openxmlformats.org/officeDocument/2006/relationships/hyperlink" Target="https://github.com/CMSgov/price-transparency-guide/blob/master/examples/in-network-rates/in-network-rates-fee-for-service-sample.json#L74-L86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github.com/CMSgov/price-transparency-guide/blob/4b7a1530c462f6272fa2c905f260d7dc4854bb4f/examples/in-network-rates/in-network-rates-fee-for-service-sample.json#L45" TargetMode="Externa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hyperlink" Target="https://github.com/CMSgov/price-transparency-guide/blob/master/examples/in-network-rates/in-network-rates-fee-for-service-sample.json#L42" TargetMode="External"/><Relationship Id="rId4" Type="http://schemas.openxmlformats.org/officeDocument/2006/relationships/hyperlink" Target="https://github.com/CMSgov/price-transparency-guide/blob/master/examples/in-network-rates/in-network-rates-fee-for-service-sample.json#L42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File Size Reduction </a:t>
            </a:r>
            <a:r>
              <a:rPr lang="en"/>
              <a:t>Recommendations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2"/>
          <p:cNvSpPr txBox="1"/>
          <p:nvPr>
            <p:ph type="title"/>
          </p:nvPr>
        </p:nvSpPr>
        <p:spPr>
          <a:xfrm>
            <a:off x="2854200" y="2285400"/>
            <a:ext cx="3435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Multiple Plans Per File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Multiple Plans Per File</a:t>
            </a:r>
            <a:endParaRPr/>
          </a:p>
        </p:txBody>
      </p:sp>
      <p:sp>
        <p:nvSpPr>
          <p:cNvPr id="128" name="Google Shape;128;p23"/>
          <p:cNvSpPr txBox="1"/>
          <p:nvPr/>
        </p:nvSpPr>
        <p:spPr>
          <a:xfrm>
            <a:off x="311700" y="1017725"/>
            <a:ext cx="4667400" cy="144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Use-Case: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500" lvl="0" marL="45720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Grouping plans together in a single file that have the same exact negotiated rates for all items and services for the same provider networks.</a:t>
            </a:r>
            <a:endParaRPr/>
          </a:p>
        </p:txBody>
      </p:sp>
      <p:sp>
        <p:nvSpPr>
          <p:cNvPr id="129" name="Google Shape;129;p23"/>
          <p:cNvSpPr txBox="1"/>
          <p:nvPr/>
        </p:nvSpPr>
        <p:spPr>
          <a:xfrm>
            <a:off x="311700" y="2750175"/>
            <a:ext cx="4667400" cy="113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Impact: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500" lvl="0" marL="45720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Avoiding the possibility of producing hundreds of large duplicate files.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Multiple Plans Per File</a:t>
            </a:r>
            <a:endParaRPr/>
          </a:p>
        </p:txBody>
      </p:sp>
      <p:sp>
        <p:nvSpPr>
          <p:cNvPr id="135" name="Google Shape;135;p24"/>
          <p:cNvSpPr txBox="1"/>
          <p:nvPr/>
        </p:nvSpPr>
        <p:spPr>
          <a:xfrm>
            <a:off x="224125" y="860850"/>
            <a:ext cx="4547400" cy="45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accent5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Table Of Contents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"reporting_plans": [{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"plan_name": "medicaid",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"plan_id_type": "hios",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"plan_id": "11111111111",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"plan_market_type": "individual"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},{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"plan_name": "medicare",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"plan_id_type": "hios",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"plan_id": "0000000000",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"plan_market_type": "individual"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}],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"in_network_file": {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"description": "in-network file",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"location": "https://www.some_site.com/files/inn-123456.json"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},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"allowed_amount_file": {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"description": "allowed amount file",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"location": "https://www.some_site.com/files/aa-987665.json"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36" name="Google Shape;136;p24"/>
          <p:cNvSpPr txBox="1"/>
          <p:nvPr/>
        </p:nvSpPr>
        <p:spPr>
          <a:xfrm>
            <a:off x="4572000" y="1600950"/>
            <a:ext cx="4547400" cy="194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https://www.some_site.com/files/inn-123456.json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"reporting_entity_name": "cms",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"reporting_entity_type": "cms",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"last_updated_on": "2020-08-27",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"version": "1.0.0",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"in_network": [{...}]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37" name="Google Shape;137;p24"/>
          <p:cNvSpPr/>
          <p:nvPr/>
        </p:nvSpPr>
        <p:spPr>
          <a:xfrm>
            <a:off x="1243850" y="3899625"/>
            <a:ext cx="3429000" cy="213000"/>
          </a:xfrm>
          <a:prstGeom prst="rect">
            <a:avLst/>
          </a:prstGeom>
          <a:noFill/>
          <a:ln cap="flat" cmpd="sng" w="9525">
            <a:solidFill>
              <a:srgbClr val="DD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24"/>
          <p:cNvSpPr/>
          <p:nvPr/>
        </p:nvSpPr>
        <p:spPr>
          <a:xfrm>
            <a:off x="4522700" y="1698800"/>
            <a:ext cx="4072200" cy="213000"/>
          </a:xfrm>
          <a:prstGeom prst="rect">
            <a:avLst/>
          </a:prstGeom>
          <a:noFill/>
          <a:ln cap="flat" cmpd="sng" w="9525">
            <a:solidFill>
              <a:srgbClr val="DD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39" name="Google Shape;139;p24"/>
          <p:cNvCxnSpPr/>
          <p:nvPr/>
        </p:nvCxnSpPr>
        <p:spPr>
          <a:xfrm flipH="1" rot="10800000">
            <a:off x="3451400" y="2039500"/>
            <a:ext cx="1042200" cy="1781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Multiple Plans Per File</a:t>
            </a:r>
            <a:endParaRPr/>
          </a:p>
        </p:txBody>
      </p:sp>
      <p:sp>
        <p:nvSpPr>
          <p:cNvPr id="145" name="Google Shape;145;p25"/>
          <p:cNvSpPr txBox="1"/>
          <p:nvPr/>
        </p:nvSpPr>
        <p:spPr>
          <a:xfrm>
            <a:off x="486300" y="1850725"/>
            <a:ext cx="8171400" cy="147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u="sng"/>
              <a:t>Take Away</a:t>
            </a:r>
            <a:r>
              <a:rPr lang="en"/>
              <a:t>: If there are multiple plans that have the exact same negotiated rates for each item and service for each provider network, create a table of contents file that combines the plans and references the in-network or allowed-amount file.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will absolutely decrease the total footprint size of the amount of files that are needed along with the storage needed.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6"/>
          <p:cNvSpPr txBox="1"/>
          <p:nvPr>
            <p:ph type="title"/>
          </p:nvPr>
        </p:nvSpPr>
        <p:spPr>
          <a:xfrm>
            <a:off x="2417250" y="2285400"/>
            <a:ext cx="43095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Referenced Provider Groups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Referenced Provider Groups</a:t>
            </a:r>
            <a:endParaRPr/>
          </a:p>
        </p:txBody>
      </p:sp>
      <p:sp>
        <p:nvSpPr>
          <p:cNvPr id="156" name="Google Shape;156;p27"/>
          <p:cNvSpPr txBox="1"/>
          <p:nvPr/>
        </p:nvSpPr>
        <p:spPr>
          <a:xfrm>
            <a:off x="311700" y="1017725"/>
            <a:ext cx="4667400" cy="113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Use-Case: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500" lvl="0" marL="45720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Large provider groups per TIN.</a:t>
            </a:r>
            <a:endParaRPr/>
          </a:p>
          <a:p>
            <a:pPr indent="-317500" lvl="0" marL="45720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Many different provider groups.</a:t>
            </a:r>
            <a:endParaRPr/>
          </a:p>
        </p:txBody>
      </p:sp>
      <p:sp>
        <p:nvSpPr>
          <p:cNvPr id="157" name="Google Shape;157;p27"/>
          <p:cNvSpPr txBox="1"/>
          <p:nvPr/>
        </p:nvSpPr>
        <p:spPr>
          <a:xfrm>
            <a:off x="311700" y="2277800"/>
            <a:ext cx="4667400" cy="144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Flat File Tweaks: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500" lvl="0" marL="45720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Flat files are typically denormalized views of data.</a:t>
            </a:r>
            <a:endParaRPr/>
          </a:p>
          <a:p>
            <a:pPr indent="-317500" lvl="0" marL="45720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Normalized representations of data are typically found in a database or through (REST) API calls.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Referenced Provider Groups</a:t>
            </a:r>
            <a:endParaRPr/>
          </a:p>
        </p:txBody>
      </p:sp>
      <p:sp>
        <p:nvSpPr>
          <p:cNvPr id="163" name="Google Shape;163;p28"/>
          <p:cNvSpPr txBox="1"/>
          <p:nvPr/>
        </p:nvSpPr>
        <p:spPr>
          <a:xfrm>
            <a:off x="311700" y="895950"/>
            <a:ext cx="5560200" cy="392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Current Provider Group</a:t>
            </a:r>
            <a:r>
              <a:rPr lang="en"/>
              <a:t> Implementation (taken from previous slide):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"negotiated_rates": [{</a:t>
            </a:r>
            <a:endParaRPr sz="900">
              <a:solidFill>
                <a:srgbClr val="24292F"/>
              </a:solidFill>
              <a:highlight>
                <a:schemeClr val="lt1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  "provider_groups": [{</a:t>
            </a:r>
            <a:endParaRPr sz="900">
              <a:solidFill>
                <a:srgbClr val="24292F"/>
              </a:solidFill>
              <a:highlight>
                <a:schemeClr val="lt1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    "npi": [111, 222, 333, 444, 555, 666],</a:t>
            </a:r>
            <a:endParaRPr sz="900">
              <a:solidFill>
                <a:srgbClr val="24292F"/>
              </a:solidFill>
              <a:highlight>
                <a:schemeClr val="lt1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    "tin":{</a:t>
            </a:r>
            <a:endParaRPr sz="900">
              <a:solidFill>
                <a:srgbClr val="24292F"/>
              </a:solidFill>
              <a:highlight>
                <a:schemeClr val="lt1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      "type": "ein",</a:t>
            </a:r>
            <a:endParaRPr sz="900">
              <a:solidFill>
                <a:srgbClr val="24292F"/>
              </a:solidFill>
              <a:highlight>
                <a:schemeClr val="lt1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      "value": "11-1111111"</a:t>
            </a:r>
            <a:endParaRPr sz="900">
              <a:solidFill>
                <a:srgbClr val="24292F"/>
              </a:solidFill>
              <a:highlight>
                <a:schemeClr val="lt1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endParaRPr sz="900">
              <a:solidFill>
                <a:srgbClr val="24292F"/>
              </a:solidFill>
              <a:highlight>
                <a:schemeClr val="lt1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  },{</a:t>
            </a:r>
            <a:endParaRPr sz="900">
              <a:solidFill>
                <a:srgbClr val="24292F"/>
              </a:solidFill>
              <a:highlight>
                <a:schemeClr val="lt1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    "npi": [999, 888, 777],</a:t>
            </a:r>
            <a:endParaRPr sz="900">
              <a:solidFill>
                <a:srgbClr val="24292F"/>
              </a:solidFill>
              <a:highlight>
                <a:schemeClr val="lt1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    "tin":{</a:t>
            </a:r>
            <a:endParaRPr sz="900">
              <a:solidFill>
                <a:srgbClr val="24292F"/>
              </a:solidFill>
              <a:highlight>
                <a:schemeClr val="lt1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      "type": "ein",</a:t>
            </a:r>
            <a:endParaRPr sz="900">
              <a:solidFill>
                <a:srgbClr val="24292F"/>
              </a:solidFill>
              <a:highlight>
                <a:schemeClr val="lt1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      "value": "22-2222222"</a:t>
            </a:r>
            <a:endParaRPr sz="900">
              <a:solidFill>
                <a:srgbClr val="24292F"/>
              </a:solidFill>
              <a:highlight>
                <a:schemeClr val="lt1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endParaRPr sz="900">
              <a:solidFill>
                <a:srgbClr val="24292F"/>
              </a:solidFill>
              <a:highlight>
                <a:schemeClr val="lt1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  }],</a:t>
            </a:r>
            <a:endParaRPr sz="900">
              <a:solidFill>
                <a:srgbClr val="24292F"/>
              </a:solidFill>
              <a:highlight>
                <a:schemeClr val="lt1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  "negotiated_prices": [{...}]</a:t>
            </a:r>
            <a:endParaRPr sz="900">
              <a:solidFill>
                <a:srgbClr val="24292F"/>
              </a:solidFill>
              <a:highlight>
                <a:schemeClr val="lt1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900">
              <a:solidFill>
                <a:srgbClr val="24292F"/>
              </a:solidFill>
              <a:highlight>
                <a:schemeClr val="lt1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24292F"/>
              </a:solidFill>
              <a:highlight>
                <a:schemeClr val="lt1"/>
              </a:highlight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64" name="Google Shape;164;p28"/>
          <p:cNvSpPr txBox="1"/>
          <p:nvPr/>
        </p:nvSpPr>
        <p:spPr>
          <a:xfrm>
            <a:off x="5872050" y="1170125"/>
            <a:ext cx="5560200" cy="408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"provider_references":[{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"provider_group_id": 1,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"provider_group": {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"npi": [111, 222, 333, 444, 555, 666],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"tin":{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"type": "ein",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"value": "11-1111111"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}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},{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"provider_group_id": 2,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"provider_group": {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"npi": [999, 888, 777],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"tin": {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"type": "ein",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"value": "22-2222222"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}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}]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24292F"/>
              </a:solidFill>
              <a:highlight>
                <a:schemeClr val="lt1"/>
              </a:highlight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165" name="Google Shape;165;p28"/>
          <p:cNvCxnSpPr/>
          <p:nvPr/>
        </p:nvCxnSpPr>
        <p:spPr>
          <a:xfrm flipH="1" rot="10800000">
            <a:off x="2846300" y="2207500"/>
            <a:ext cx="3238500" cy="89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66" name="Google Shape;166;p28"/>
          <p:cNvCxnSpPr/>
          <p:nvPr/>
        </p:nvCxnSpPr>
        <p:spPr>
          <a:xfrm>
            <a:off x="2498900" y="3417800"/>
            <a:ext cx="3608400" cy="403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67" name="Google Shape;167;p28"/>
          <p:cNvSpPr/>
          <p:nvPr/>
        </p:nvSpPr>
        <p:spPr>
          <a:xfrm>
            <a:off x="6051175" y="1434350"/>
            <a:ext cx="1692000" cy="224100"/>
          </a:xfrm>
          <a:prstGeom prst="rect">
            <a:avLst/>
          </a:prstGeom>
          <a:noFill/>
          <a:ln cap="flat" cmpd="sng" w="9525">
            <a:solidFill>
              <a:srgbClr val="008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28"/>
          <p:cNvSpPr/>
          <p:nvPr/>
        </p:nvSpPr>
        <p:spPr>
          <a:xfrm>
            <a:off x="6051175" y="3193700"/>
            <a:ext cx="1692000" cy="224100"/>
          </a:xfrm>
          <a:prstGeom prst="rect">
            <a:avLst/>
          </a:prstGeom>
          <a:noFill/>
          <a:ln cap="flat" cmpd="sng" w="9525">
            <a:solidFill>
              <a:srgbClr val="008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28"/>
          <p:cNvSpPr/>
          <p:nvPr/>
        </p:nvSpPr>
        <p:spPr>
          <a:xfrm>
            <a:off x="600625" y="1788475"/>
            <a:ext cx="2862000" cy="968100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28"/>
          <p:cNvSpPr/>
          <p:nvPr/>
        </p:nvSpPr>
        <p:spPr>
          <a:xfrm>
            <a:off x="600625" y="2960600"/>
            <a:ext cx="2862000" cy="968100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28"/>
          <p:cNvSpPr/>
          <p:nvPr/>
        </p:nvSpPr>
        <p:spPr>
          <a:xfrm>
            <a:off x="6154275" y="3606075"/>
            <a:ext cx="2732100" cy="968100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28"/>
          <p:cNvSpPr/>
          <p:nvPr/>
        </p:nvSpPr>
        <p:spPr>
          <a:xfrm>
            <a:off x="6154275" y="1827850"/>
            <a:ext cx="2732100" cy="968100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Referenced Provider Groups</a:t>
            </a:r>
            <a:endParaRPr/>
          </a:p>
        </p:txBody>
      </p:sp>
      <p:sp>
        <p:nvSpPr>
          <p:cNvPr id="178" name="Google Shape;178;p29"/>
          <p:cNvSpPr txBox="1"/>
          <p:nvPr/>
        </p:nvSpPr>
        <p:spPr>
          <a:xfrm>
            <a:off x="381000" y="1037900"/>
            <a:ext cx="3294600" cy="408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"provider_references":[{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"provider_group_id": 1,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"provider_group": {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"npi": [111, 222, 333, 444, 555, 666],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"tin":{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"type": "ein",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"value": "11-1111111"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}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},{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"provider_group_id": 2,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"provider_group": {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"npi": [999, 888, 777],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"tin": {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"type": "ein",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"value": "22-2222222"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}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}]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24292F"/>
              </a:solidFill>
              <a:highlight>
                <a:schemeClr val="lt1"/>
              </a:highlight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79" name="Google Shape;179;p29"/>
          <p:cNvSpPr txBox="1"/>
          <p:nvPr/>
        </p:nvSpPr>
        <p:spPr>
          <a:xfrm>
            <a:off x="4433050" y="1829450"/>
            <a:ext cx="3294600" cy="25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"negotiated_rates": [{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"provider_references": [1, 2],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"negotiated_prices": [{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"negotiated_type": "negotiated",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"negotiated_rate": 12003.45,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"expiration_date": "2022-01-01",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"service_code": ["18", "19", "11"],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"billing_class": "professional"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}]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24292F"/>
              </a:solidFill>
              <a:highlight>
                <a:schemeClr val="lt1"/>
              </a:highlight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80" name="Google Shape;180;p29"/>
          <p:cNvSpPr txBox="1"/>
          <p:nvPr/>
        </p:nvSpPr>
        <p:spPr>
          <a:xfrm>
            <a:off x="2330825" y="4605625"/>
            <a:ext cx="2962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Github Implementation Example</a:t>
            </a:r>
            <a:endParaRPr/>
          </a:p>
        </p:txBody>
      </p:sp>
      <p:cxnSp>
        <p:nvCxnSpPr>
          <p:cNvPr id="181" name="Google Shape;181;p29"/>
          <p:cNvCxnSpPr/>
          <p:nvPr/>
        </p:nvCxnSpPr>
        <p:spPr>
          <a:xfrm>
            <a:off x="2218775" y="1467975"/>
            <a:ext cx="4078800" cy="649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82" name="Google Shape;182;p29"/>
          <p:cNvCxnSpPr/>
          <p:nvPr/>
        </p:nvCxnSpPr>
        <p:spPr>
          <a:xfrm flipH="1" rot="10800000">
            <a:off x="2162725" y="2274750"/>
            <a:ext cx="4325400" cy="851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83" name="Google Shape;183;p29"/>
          <p:cNvSpPr txBox="1"/>
          <p:nvPr/>
        </p:nvSpPr>
        <p:spPr>
          <a:xfrm>
            <a:off x="5100925" y="445025"/>
            <a:ext cx="3294600" cy="46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"negotiated_rates": [{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"provider_groups": [{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"npi": [111, 222, 333, 444, 555, 666],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"tin":{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"type": "ein",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"value": "11-1111111"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},{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"npi": [999, 888, 777],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"tin":{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"type": "ein",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"value": "22-2222222"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}],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"negotiated_prices": [{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"negotiated_type": "negotiated",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"negotiated_rate": 12003.45,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"expiration_date": "2022-01-01",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"service_code": ["18", "19", "11"],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"billing_class": "professional"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}]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184" name="Google Shape;184;p29"/>
          <p:cNvCxnSpPr/>
          <p:nvPr/>
        </p:nvCxnSpPr>
        <p:spPr>
          <a:xfrm flipH="1" rot="10800000">
            <a:off x="3126450" y="1344800"/>
            <a:ext cx="2196300" cy="739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85" name="Google Shape;185;p29"/>
          <p:cNvCxnSpPr/>
          <p:nvPr/>
        </p:nvCxnSpPr>
        <p:spPr>
          <a:xfrm flipH="1" rot="10800000">
            <a:off x="2330825" y="2655575"/>
            <a:ext cx="3149100" cy="1087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3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Referenced Provider Groups</a:t>
            </a:r>
            <a:endParaRPr/>
          </a:p>
        </p:txBody>
      </p:sp>
      <p:sp>
        <p:nvSpPr>
          <p:cNvPr id="191" name="Google Shape;191;p30"/>
          <p:cNvSpPr txBox="1"/>
          <p:nvPr/>
        </p:nvSpPr>
        <p:spPr>
          <a:xfrm>
            <a:off x="486300" y="1850725"/>
            <a:ext cx="8171400" cy="126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u="sng"/>
              <a:t>Take Away</a:t>
            </a:r>
            <a:r>
              <a:rPr lang="en"/>
              <a:t>: Normalize provider groups by defining them on the root object and reference them in the in-network file. Has the potential to reduce file size significantly.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u="sng"/>
              <a:t>Something to pay attention to:</a:t>
            </a:r>
            <a:r>
              <a:rPr lang="en"/>
              <a:t> If external files are implemented, the </a:t>
            </a:r>
            <a:r>
              <a:rPr lang="en"/>
              <a:t>normalized provider group schema format would be the same.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31"/>
          <p:cNvSpPr txBox="1"/>
          <p:nvPr>
            <p:ph type="title"/>
          </p:nvPr>
        </p:nvSpPr>
        <p:spPr>
          <a:xfrm>
            <a:off x="3173550" y="2285400"/>
            <a:ext cx="27969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File Compression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Various Opportunities</a:t>
            </a:r>
            <a:endParaRPr/>
          </a:p>
        </p:txBody>
      </p:sp>
      <p:sp>
        <p:nvSpPr>
          <p:cNvPr id="60" name="Google Shape;60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Examples/Scenarios To Cover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Provider Grouping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Service Code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Multiple Plans Per File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Referenced Provider Groups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File Compression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4"/>
          <p:cNvSpPr txBox="1"/>
          <p:nvPr/>
        </p:nvSpPr>
        <p:spPr>
          <a:xfrm>
            <a:off x="1623900" y="3902925"/>
            <a:ext cx="58962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2"/>
                </a:solidFill>
              </a:rPr>
              <a:t>Depending on your situation, y</a:t>
            </a:r>
            <a:r>
              <a:rPr lang="en" sz="1800">
                <a:solidFill>
                  <a:schemeClr val="dk2"/>
                </a:solidFill>
              </a:rPr>
              <a:t>our mileage may vary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3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File Compression</a:t>
            </a:r>
            <a:endParaRPr/>
          </a:p>
        </p:txBody>
      </p:sp>
      <p:sp>
        <p:nvSpPr>
          <p:cNvPr id="202" name="Google Shape;202;p32"/>
          <p:cNvSpPr txBox="1"/>
          <p:nvPr/>
        </p:nvSpPr>
        <p:spPr>
          <a:xfrm>
            <a:off x="311700" y="1017725"/>
            <a:ext cx="46674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Use-Case: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500" lvl="0" marL="45720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Large uncompressed text files.</a:t>
            </a:r>
            <a:endParaRPr/>
          </a:p>
        </p:txBody>
      </p:sp>
      <p:sp>
        <p:nvSpPr>
          <p:cNvPr id="203" name="Google Shape;203;p32"/>
          <p:cNvSpPr txBox="1"/>
          <p:nvPr/>
        </p:nvSpPr>
        <p:spPr>
          <a:xfrm>
            <a:off x="311700" y="2257100"/>
            <a:ext cx="46674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Common compression formats:</a:t>
            </a:r>
            <a:endParaRPr/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500" lvl="0" marL="45720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.7z, .zip, .tar.gz, .rar, etc</a:t>
            </a:r>
            <a:endParaRPr/>
          </a:p>
        </p:txBody>
      </p:sp>
      <p:sp>
        <p:nvSpPr>
          <p:cNvPr id="204" name="Google Shape;204;p32"/>
          <p:cNvSpPr txBox="1"/>
          <p:nvPr/>
        </p:nvSpPr>
        <p:spPr>
          <a:xfrm>
            <a:off x="486300" y="3588575"/>
            <a:ext cx="81714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u="sng"/>
              <a:t>Take Away</a:t>
            </a:r>
            <a:r>
              <a:rPr lang="en"/>
              <a:t>: Text files such as the machine-readable files will benefit greatly from being compressed. This will not only help with storage considerations but also with network bandwidth.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294600" y="2285400"/>
            <a:ext cx="25548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Provider Groups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Provider Groups</a:t>
            </a:r>
            <a:endParaRPr/>
          </a:p>
        </p:txBody>
      </p:sp>
      <p:sp>
        <p:nvSpPr>
          <p:cNvPr id="72" name="Google Shape;72;p16"/>
          <p:cNvSpPr txBox="1"/>
          <p:nvPr/>
        </p:nvSpPr>
        <p:spPr>
          <a:xfrm>
            <a:off x="311700" y="1017725"/>
            <a:ext cx="4667400" cy="113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Use-Case: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500" lvl="0" marL="45720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Providers that have negotiated rates for items and services under a single TIN.</a:t>
            </a:r>
            <a:endParaRPr/>
          </a:p>
        </p:txBody>
      </p:sp>
      <p:sp>
        <p:nvSpPr>
          <p:cNvPr id="73" name="Google Shape;73;p16"/>
          <p:cNvSpPr txBox="1"/>
          <p:nvPr/>
        </p:nvSpPr>
        <p:spPr>
          <a:xfrm>
            <a:off x="311700" y="2277800"/>
            <a:ext cx="46674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SQL Pseudocode: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500" lvl="0" marL="45720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SELECT providers … GROUP BY tax-id</a:t>
            </a:r>
            <a:endParaRPr/>
          </a:p>
        </p:txBody>
      </p:sp>
      <p:sp>
        <p:nvSpPr>
          <p:cNvPr id="74" name="Google Shape;74;p16"/>
          <p:cNvSpPr txBox="1"/>
          <p:nvPr/>
        </p:nvSpPr>
        <p:spPr>
          <a:xfrm>
            <a:off x="311700" y="3230075"/>
            <a:ext cx="4667400" cy="113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Previous Implementation: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500" lvl="0" marL="45720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u="sng">
                <a:solidFill>
                  <a:schemeClr val="hlink"/>
                </a:solidFill>
                <a:hlinkClick r:id="rId3"/>
              </a:rPr>
              <a:t>Each group of providers by tin had its own negotiated price object</a:t>
            </a:r>
            <a:endParaRPr/>
          </a:p>
        </p:txBody>
      </p:sp>
      <p:pic>
        <p:nvPicPr>
          <p:cNvPr id="75" name="Google Shape;75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572000" y="2005275"/>
            <a:ext cx="4421626" cy="2746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Provider Groups</a:t>
            </a:r>
            <a:endParaRPr/>
          </a:p>
        </p:txBody>
      </p:sp>
      <p:sp>
        <p:nvSpPr>
          <p:cNvPr id="81" name="Google Shape;81;p17"/>
          <p:cNvSpPr txBox="1"/>
          <p:nvPr/>
        </p:nvSpPr>
        <p:spPr>
          <a:xfrm>
            <a:off x="311700" y="1124550"/>
            <a:ext cx="4667400" cy="113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Previous Implementation: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500" lvl="0" marL="45720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u="sng">
                <a:solidFill>
                  <a:schemeClr val="hlink"/>
                </a:solidFill>
                <a:hlinkClick r:id="rId3"/>
              </a:rPr>
              <a:t>Each group of providers by tin had its own negotiated price object</a:t>
            </a:r>
            <a:endParaRPr/>
          </a:p>
        </p:txBody>
      </p:sp>
      <p:pic>
        <p:nvPicPr>
          <p:cNvPr id="82" name="Google Shape;82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979100" y="136925"/>
            <a:ext cx="3555880" cy="2126724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p1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979100" y="2451450"/>
            <a:ext cx="3681277" cy="2575050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Google Shape;84;p17"/>
          <p:cNvSpPr txBox="1"/>
          <p:nvPr/>
        </p:nvSpPr>
        <p:spPr>
          <a:xfrm>
            <a:off x="311700" y="2971400"/>
            <a:ext cx="4667400" cy="113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Current</a:t>
            </a:r>
            <a:r>
              <a:rPr lang="en"/>
              <a:t> Implementation: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500" lvl="0" marL="45720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u="sng">
                <a:solidFill>
                  <a:schemeClr val="hlink"/>
                </a:solidFill>
                <a:hlinkClick r:id="rId6"/>
              </a:rPr>
              <a:t>Multiple provider/tin combinations can be associated to negotiated price objects.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Provider Groups</a:t>
            </a:r>
            <a:endParaRPr/>
          </a:p>
        </p:txBody>
      </p:sp>
      <p:sp>
        <p:nvSpPr>
          <p:cNvPr id="90" name="Google Shape;90;p18"/>
          <p:cNvSpPr txBox="1"/>
          <p:nvPr/>
        </p:nvSpPr>
        <p:spPr>
          <a:xfrm>
            <a:off x="311700" y="1017725"/>
            <a:ext cx="3832500" cy="31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you might be doing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"provider_groups": [{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 "npi": [111, 222, 333],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 "tin":{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   "type": "ein",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   "value": "11-1111111"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 }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},{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 "npi": [444, 555, 666],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 "tin":{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   "type": "ein",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   "value": "11-1111111"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  }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     }]</a:t>
            </a:r>
            <a:endParaRPr/>
          </a:p>
        </p:txBody>
      </p:sp>
      <p:sp>
        <p:nvSpPr>
          <p:cNvPr id="91" name="Google Shape;91;p18"/>
          <p:cNvSpPr txBox="1"/>
          <p:nvPr/>
        </p:nvSpPr>
        <p:spPr>
          <a:xfrm>
            <a:off x="4650450" y="1017725"/>
            <a:ext cx="3955800" cy="22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you can do instead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   "provider_groups": [{</a:t>
            </a:r>
            <a:endParaRPr sz="900">
              <a:solidFill>
                <a:srgbClr val="24292F"/>
              </a:solidFill>
              <a:highlight>
                <a:schemeClr val="lt1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       "npi": [111, 222, 333, 444, 555, 666],</a:t>
            </a:r>
            <a:endParaRPr sz="900">
              <a:solidFill>
                <a:srgbClr val="24292F"/>
              </a:solidFill>
              <a:highlight>
                <a:schemeClr val="lt1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       "tin":{</a:t>
            </a:r>
            <a:endParaRPr sz="900">
              <a:solidFill>
                <a:srgbClr val="24292F"/>
              </a:solidFill>
              <a:highlight>
                <a:schemeClr val="lt1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         "type": "ein",</a:t>
            </a:r>
            <a:endParaRPr sz="900">
              <a:solidFill>
                <a:srgbClr val="24292F"/>
              </a:solidFill>
              <a:highlight>
                <a:schemeClr val="lt1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         "value": "11-1111111"</a:t>
            </a:r>
            <a:endParaRPr sz="900">
              <a:solidFill>
                <a:srgbClr val="24292F"/>
              </a:solidFill>
              <a:highlight>
                <a:schemeClr val="lt1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       }</a:t>
            </a:r>
            <a:endParaRPr sz="900">
              <a:solidFill>
                <a:srgbClr val="24292F"/>
              </a:solidFill>
              <a:highlight>
                <a:schemeClr val="lt1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rgbClr val="24292F"/>
                </a:solidFill>
                <a:highlight>
                  <a:schemeClr val="lt1"/>
                </a:highlight>
                <a:latin typeface="Courier New"/>
                <a:ea typeface="Courier New"/>
                <a:cs typeface="Courier New"/>
                <a:sym typeface="Courier New"/>
              </a:rPr>
              <a:t>     }]</a:t>
            </a:r>
            <a:endParaRPr sz="900">
              <a:solidFill>
                <a:srgbClr val="24292F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18"/>
          <p:cNvSpPr txBox="1"/>
          <p:nvPr/>
        </p:nvSpPr>
        <p:spPr>
          <a:xfrm>
            <a:off x="601575" y="4461700"/>
            <a:ext cx="8171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u="sng"/>
              <a:t>Take Away</a:t>
            </a:r>
            <a:r>
              <a:rPr lang="en"/>
              <a:t>: Group all the providers associated with a single TIN into a single provider group object</a:t>
            </a:r>
            <a:endParaRPr/>
          </a:p>
        </p:txBody>
      </p:sp>
      <p:cxnSp>
        <p:nvCxnSpPr>
          <p:cNvPr id="93" name="Google Shape;93;p18"/>
          <p:cNvCxnSpPr/>
          <p:nvPr/>
        </p:nvCxnSpPr>
        <p:spPr>
          <a:xfrm>
            <a:off x="2476500" y="1736900"/>
            <a:ext cx="3216000" cy="56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94" name="Google Shape;94;p18"/>
          <p:cNvCxnSpPr/>
          <p:nvPr/>
        </p:nvCxnSpPr>
        <p:spPr>
          <a:xfrm flipH="1" rot="10800000">
            <a:off x="2431675" y="1893675"/>
            <a:ext cx="4415100" cy="1098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95" name="Google Shape;95;p18"/>
          <p:cNvCxnSpPr/>
          <p:nvPr/>
        </p:nvCxnSpPr>
        <p:spPr>
          <a:xfrm flipH="1" rot="10800000">
            <a:off x="2588550" y="2386975"/>
            <a:ext cx="3294600" cy="44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96" name="Google Shape;96;p18"/>
          <p:cNvCxnSpPr/>
          <p:nvPr/>
        </p:nvCxnSpPr>
        <p:spPr>
          <a:xfrm flipH="1" rot="10800000">
            <a:off x="2521325" y="2476475"/>
            <a:ext cx="3384300" cy="1109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9"/>
          <p:cNvSpPr txBox="1"/>
          <p:nvPr>
            <p:ph type="title"/>
          </p:nvPr>
        </p:nvSpPr>
        <p:spPr>
          <a:xfrm>
            <a:off x="3515400" y="2285400"/>
            <a:ext cx="21132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Service Code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Service Code</a:t>
            </a:r>
            <a:endParaRPr/>
          </a:p>
        </p:txBody>
      </p:sp>
      <p:sp>
        <p:nvSpPr>
          <p:cNvPr id="107" name="Google Shape;107;p20"/>
          <p:cNvSpPr txBox="1"/>
          <p:nvPr/>
        </p:nvSpPr>
        <p:spPr>
          <a:xfrm>
            <a:off x="311700" y="1017725"/>
            <a:ext cx="46674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Use-Case: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500" lvl="0" marL="45720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/>
              <a:t>Negotiated rates that are service code dependent.</a:t>
            </a:r>
            <a:endParaRPr/>
          </a:p>
        </p:txBody>
      </p:sp>
      <p:sp>
        <p:nvSpPr>
          <p:cNvPr id="108" name="Google Shape;108;p20"/>
          <p:cNvSpPr txBox="1"/>
          <p:nvPr/>
        </p:nvSpPr>
        <p:spPr>
          <a:xfrm>
            <a:off x="311700" y="2317675"/>
            <a:ext cx="4667400" cy="144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Previous Implementation: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500" lvl="0" marL="45720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u="sng">
                <a:solidFill>
                  <a:schemeClr val="hlink"/>
                </a:solidFill>
                <a:hlinkClick r:id="rId3"/>
              </a:rPr>
              <a:t>Each service code required a separate negotiated price object even if that negotiated price object was the same.</a:t>
            </a:r>
            <a:endParaRPr/>
          </a:p>
        </p:txBody>
      </p:sp>
      <p:sp>
        <p:nvSpPr>
          <p:cNvPr id="109" name="Google Shape;109;p20"/>
          <p:cNvSpPr txBox="1"/>
          <p:nvPr/>
        </p:nvSpPr>
        <p:spPr>
          <a:xfrm>
            <a:off x="5241575" y="530100"/>
            <a:ext cx="4667400" cy="408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"negotiated_rates": [{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  "providers": [111, 222, 333],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  "tin": "11-1111111",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  "service_code": "01",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  "negotiated_price": {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    "negotiated_type": "negotiated",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    "negotiated_rate": 12.45,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    "expiration_date": "2022-01-01"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  }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},{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  "providers": [111, 222, 333],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  "tin": "11-1111111",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  "service_code": "02",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  "negotiated_price": {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    "negotiated_type": "negotiated",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    "negotiated_rate": 12.45,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    "expiration_date": "2022-01-01"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  }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}]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Service Code</a:t>
            </a:r>
            <a:endParaRPr/>
          </a:p>
        </p:txBody>
      </p:sp>
      <p:sp>
        <p:nvSpPr>
          <p:cNvPr id="115" name="Google Shape;115;p21"/>
          <p:cNvSpPr txBox="1"/>
          <p:nvPr/>
        </p:nvSpPr>
        <p:spPr>
          <a:xfrm>
            <a:off x="198925" y="1103575"/>
            <a:ext cx="3095700" cy="270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Previous Implementation: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"negotiated_rates": [{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  "providers": [111, 222, 333],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  "tin": "11-1111111",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  "service_code": "01",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  "negotiated_price": {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    "negotiated_type": "negotiated",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    "negotiated_rate": 12.45,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    "expiration_date": "2022-01-01"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  }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}]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116" name="Google Shape;116;p21"/>
          <p:cNvSpPr txBox="1"/>
          <p:nvPr/>
        </p:nvSpPr>
        <p:spPr>
          <a:xfrm>
            <a:off x="4844875" y="1103575"/>
            <a:ext cx="3095700" cy="244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Current</a:t>
            </a:r>
            <a:r>
              <a:rPr lang="en" u="sng">
                <a:solidFill>
                  <a:schemeClr val="hlink"/>
                </a:solidFill>
                <a:hlinkClick r:id="rId4"/>
              </a:rPr>
              <a:t> Implementation: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"negotiated_prices": [{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  "negotiated_type": "negotiated",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  "negotiated_rate": 123.45,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  "expiration_date": "2022-01-01",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  "service_code": ["18", "19", "11"],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  "billing_class": "professional"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latin typeface="Courier New"/>
                <a:ea typeface="Courier New"/>
                <a:cs typeface="Courier New"/>
                <a:sym typeface="Courier New"/>
              </a:rPr>
              <a:t>}]</a:t>
            </a:r>
            <a:endParaRPr sz="900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  <a:p>
            <a:pPr indent="0" lvl="0" marL="0" rtl="0" algn="l">
              <a:lnSpc>
                <a:spcPct val="142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117" name="Google Shape;117;p21"/>
          <p:cNvSpPr txBox="1"/>
          <p:nvPr/>
        </p:nvSpPr>
        <p:spPr>
          <a:xfrm>
            <a:off x="601575" y="4461700"/>
            <a:ext cx="8171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u="sng"/>
              <a:t>Take Away</a:t>
            </a:r>
            <a:r>
              <a:rPr lang="en"/>
              <a:t>: Group all relevant service codes together for the specific negotiated price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