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793" r:id="rId5"/>
  </p:sldMasterIdLst>
  <p:notesMasterIdLst>
    <p:notesMasterId r:id="rId45"/>
  </p:notesMasterIdLst>
  <p:handoutMasterIdLst>
    <p:handoutMasterId r:id="rId46"/>
  </p:handoutMasterIdLst>
  <p:sldIdLst>
    <p:sldId id="494" r:id="rId6"/>
    <p:sldId id="495" r:id="rId7"/>
    <p:sldId id="496" r:id="rId8"/>
    <p:sldId id="497" r:id="rId9"/>
    <p:sldId id="498" r:id="rId10"/>
    <p:sldId id="501" r:id="rId11"/>
    <p:sldId id="502" r:id="rId12"/>
    <p:sldId id="503" r:id="rId13"/>
    <p:sldId id="504" r:id="rId14"/>
    <p:sldId id="505" r:id="rId15"/>
    <p:sldId id="506" r:id="rId16"/>
    <p:sldId id="507" r:id="rId17"/>
    <p:sldId id="508" r:id="rId18"/>
    <p:sldId id="510" r:id="rId19"/>
    <p:sldId id="511" r:id="rId20"/>
    <p:sldId id="512" r:id="rId21"/>
    <p:sldId id="513" r:id="rId22"/>
    <p:sldId id="514" r:id="rId23"/>
    <p:sldId id="515" r:id="rId24"/>
    <p:sldId id="516" r:id="rId25"/>
    <p:sldId id="517" r:id="rId26"/>
    <p:sldId id="552" r:id="rId27"/>
    <p:sldId id="519" r:id="rId28"/>
    <p:sldId id="520" r:id="rId29"/>
    <p:sldId id="521" r:id="rId30"/>
    <p:sldId id="522" r:id="rId31"/>
    <p:sldId id="523" r:id="rId32"/>
    <p:sldId id="524" r:id="rId33"/>
    <p:sldId id="525" r:id="rId34"/>
    <p:sldId id="535" r:id="rId35"/>
    <p:sldId id="536" r:id="rId36"/>
    <p:sldId id="526" r:id="rId37"/>
    <p:sldId id="527" r:id="rId38"/>
    <p:sldId id="528" r:id="rId39"/>
    <p:sldId id="529" r:id="rId40"/>
    <p:sldId id="530" r:id="rId41"/>
    <p:sldId id="532" r:id="rId42"/>
    <p:sldId id="533" r:id="rId43"/>
    <p:sldId id="534" r:id="rId4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4" userDrawn="1">
          <p15:clr>
            <a:srgbClr val="A4A3A4"/>
          </p15:clr>
        </p15:guide>
        <p15:guide id="2" pos="416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312" clrIdx="5"/>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9B"/>
    <a:srgbClr val="4F81BD"/>
    <a:srgbClr val="084A9C"/>
    <a:srgbClr val="01529A"/>
    <a:srgbClr val="00529C"/>
    <a:srgbClr val="112E51"/>
    <a:srgbClr val="3A6388"/>
    <a:srgbClr val="205493"/>
    <a:srgbClr val="06529B"/>
    <a:srgbClr val="0852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12" autoAdjust="0"/>
    <p:restoredTop sz="86776" autoAdjust="0"/>
  </p:normalViewPr>
  <p:slideViewPr>
    <p:cSldViewPr>
      <p:cViewPr varScale="1">
        <p:scale>
          <a:sx n="99" d="100"/>
          <a:sy n="99" d="100"/>
        </p:scale>
        <p:origin x="696" y="78"/>
      </p:cViewPr>
      <p:guideLst>
        <p:guide orient="horz" pos="2064"/>
        <p:guide pos="416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87" d="100"/>
          <a:sy n="87" d="100"/>
        </p:scale>
        <p:origin x="380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21626B-04EE-458B-954B-6DE1D4EAE96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7B37B587-388F-4A31-8A63-28AA62019A64}">
      <dgm:prSet phldrT="[Text]" custT="1"/>
      <dgm:spPr/>
      <dgm:t>
        <a:bodyPr/>
        <a:lstStyle/>
        <a:p>
          <a:r>
            <a:rPr lang="en-US" sz="2400" dirty="0"/>
            <a:t>Administrative data</a:t>
          </a:r>
        </a:p>
      </dgm:t>
    </dgm:pt>
    <dgm:pt modelId="{07119BCA-790E-4C81-B1DE-5A0DF98FDD11}" type="parTrans" cxnId="{6D706566-739A-4A5F-A4CC-00954FBBC453}">
      <dgm:prSet/>
      <dgm:spPr/>
      <dgm:t>
        <a:bodyPr/>
        <a:lstStyle/>
        <a:p>
          <a:endParaRPr lang="en-US"/>
        </a:p>
      </dgm:t>
    </dgm:pt>
    <dgm:pt modelId="{7F0845C5-3911-4DAA-8380-90E0941283A5}" type="sibTrans" cxnId="{6D706566-739A-4A5F-A4CC-00954FBBC453}">
      <dgm:prSet/>
      <dgm:spPr/>
      <dgm:t>
        <a:bodyPr/>
        <a:lstStyle/>
        <a:p>
          <a:endParaRPr lang="en-US"/>
        </a:p>
      </dgm:t>
    </dgm:pt>
    <dgm:pt modelId="{ADA79F92-0D7B-4635-8B68-253D7943EAB8}">
      <dgm:prSet phldrT="[Text]" custT="1"/>
      <dgm:spPr/>
      <dgm:t>
        <a:bodyPr/>
        <a:lstStyle/>
        <a:p>
          <a:r>
            <a:rPr lang="en-US" sz="1400" dirty="0"/>
            <a:t>Pros: Readily available, standardized, less burdensome to collect, large sample population</a:t>
          </a:r>
        </a:p>
      </dgm:t>
    </dgm:pt>
    <dgm:pt modelId="{017BD413-7B58-42DB-B691-568104E5BD53}" type="parTrans" cxnId="{014BF026-8892-4945-AC3D-486471C3114F}">
      <dgm:prSet/>
      <dgm:spPr/>
      <dgm:t>
        <a:bodyPr/>
        <a:lstStyle/>
        <a:p>
          <a:endParaRPr lang="en-US"/>
        </a:p>
      </dgm:t>
    </dgm:pt>
    <dgm:pt modelId="{B0D6F702-AC3C-4628-BE93-D0415C87E1FB}" type="sibTrans" cxnId="{014BF026-8892-4945-AC3D-486471C3114F}">
      <dgm:prSet/>
      <dgm:spPr/>
      <dgm:t>
        <a:bodyPr/>
        <a:lstStyle/>
        <a:p>
          <a:endParaRPr lang="en-US"/>
        </a:p>
      </dgm:t>
    </dgm:pt>
    <dgm:pt modelId="{2966645C-5F50-4DA6-BC42-AE5ECB456645}">
      <dgm:prSet phldrT="[Text]" custT="1"/>
      <dgm:spPr/>
      <dgm:t>
        <a:bodyPr/>
        <a:lstStyle/>
        <a:p>
          <a:r>
            <a:rPr lang="en-US" sz="1400" dirty="0"/>
            <a:t>Cons: Limited to info recorded for billing purposes, varying degrees of clinical detail</a:t>
          </a:r>
          <a:endParaRPr lang="en-US" sz="1200" dirty="0"/>
        </a:p>
      </dgm:t>
    </dgm:pt>
    <dgm:pt modelId="{89C0D22A-8677-4964-8FD2-C136F6399412}" type="parTrans" cxnId="{77142541-AFC5-4643-A8B6-F6A0E9703516}">
      <dgm:prSet/>
      <dgm:spPr/>
      <dgm:t>
        <a:bodyPr/>
        <a:lstStyle/>
        <a:p>
          <a:endParaRPr lang="en-US"/>
        </a:p>
      </dgm:t>
    </dgm:pt>
    <dgm:pt modelId="{9B359FDB-135A-40F9-9028-7D4B8E01A243}" type="sibTrans" cxnId="{77142541-AFC5-4643-A8B6-F6A0E9703516}">
      <dgm:prSet/>
      <dgm:spPr/>
      <dgm:t>
        <a:bodyPr/>
        <a:lstStyle/>
        <a:p>
          <a:endParaRPr lang="en-US"/>
        </a:p>
      </dgm:t>
    </dgm:pt>
    <dgm:pt modelId="{41658FC3-9A08-4AC8-9EC4-9F8F049D031F}">
      <dgm:prSet phldrT="[Text]" custT="1"/>
      <dgm:spPr/>
      <dgm:t>
        <a:bodyPr/>
        <a:lstStyle/>
        <a:p>
          <a:r>
            <a:rPr lang="en-US" sz="2400" dirty="0"/>
            <a:t>Electronic</a:t>
          </a:r>
          <a:r>
            <a:rPr lang="en-US" sz="2700" dirty="0"/>
            <a:t> clinical data</a:t>
          </a:r>
        </a:p>
      </dgm:t>
    </dgm:pt>
    <dgm:pt modelId="{55B57104-DD2A-4548-9744-D326D8FBA9F1}" type="parTrans" cxnId="{2FDE9552-EE65-4FF5-877C-1FEFDCEC9C0E}">
      <dgm:prSet/>
      <dgm:spPr/>
      <dgm:t>
        <a:bodyPr/>
        <a:lstStyle/>
        <a:p>
          <a:endParaRPr lang="en-US"/>
        </a:p>
      </dgm:t>
    </dgm:pt>
    <dgm:pt modelId="{7829E637-7D48-4852-87B5-86A28188AADF}" type="sibTrans" cxnId="{2FDE9552-EE65-4FF5-877C-1FEFDCEC9C0E}">
      <dgm:prSet/>
      <dgm:spPr/>
      <dgm:t>
        <a:bodyPr/>
        <a:lstStyle/>
        <a:p>
          <a:endParaRPr lang="en-US"/>
        </a:p>
      </dgm:t>
    </dgm:pt>
    <dgm:pt modelId="{FE483C4C-2F23-49DC-BAF4-3FFDA9B3D3E2}">
      <dgm:prSet phldrT="[Text]" custT="1"/>
      <dgm:spPr/>
      <dgm:t>
        <a:bodyPr/>
        <a:lstStyle/>
        <a:p>
          <a:r>
            <a:rPr lang="en-US" sz="1400" dirty="0"/>
            <a:t>Pros: Reduced cost of accessing clinical info from the EHR or medical device </a:t>
          </a:r>
        </a:p>
      </dgm:t>
    </dgm:pt>
    <dgm:pt modelId="{7342A2B5-EA1A-4729-AA71-AB376F2B41AF}" type="parTrans" cxnId="{6B67753C-CA8F-49AE-9160-3DB7E5BE6C64}">
      <dgm:prSet/>
      <dgm:spPr/>
      <dgm:t>
        <a:bodyPr/>
        <a:lstStyle/>
        <a:p>
          <a:endParaRPr lang="en-US"/>
        </a:p>
      </dgm:t>
    </dgm:pt>
    <dgm:pt modelId="{0D41D7B1-B3B8-425D-8F2E-EEB081982137}" type="sibTrans" cxnId="{6B67753C-CA8F-49AE-9160-3DB7E5BE6C64}">
      <dgm:prSet/>
      <dgm:spPr/>
      <dgm:t>
        <a:bodyPr/>
        <a:lstStyle/>
        <a:p>
          <a:endParaRPr lang="en-US"/>
        </a:p>
      </dgm:t>
    </dgm:pt>
    <dgm:pt modelId="{FB5196EF-9E59-4EA7-A651-11DE5C9EB049}">
      <dgm:prSet phldrT="[Text]" custT="1"/>
      <dgm:spPr/>
      <dgm:t>
        <a:bodyPr/>
        <a:lstStyle/>
        <a:p>
          <a:r>
            <a:rPr lang="en-US" sz="1400" dirty="0"/>
            <a:t>Cons: Data extraction requires expertise, time, and money; paper notes for point of care documentation are still the norm at some facilities</a:t>
          </a:r>
        </a:p>
      </dgm:t>
    </dgm:pt>
    <dgm:pt modelId="{AD4DC2F0-EE20-4FF4-A144-70DAB706E179}" type="parTrans" cxnId="{004C6C0E-C524-47A3-9046-1C68210BCC4A}">
      <dgm:prSet/>
      <dgm:spPr/>
      <dgm:t>
        <a:bodyPr/>
        <a:lstStyle/>
        <a:p>
          <a:endParaRPr lang="en-US"/>
        </a:p>
      </dgm:t>
    </dgm:pt>
    <dgm:pt modelId="{20343CD8-180B-4D86-87D2-B4957409C0D2}" type="sibTrans" cxnId="{004C6C0E-C524-47A3-9046-1C68210BCC4A}">
      <dgm:prSet/>
      <dgm:spPr/>
      <dgm:t>
        <a:bodyPr/>
        <a:lstStyle/>
        <a:p>
          <a:endParaRPr lang="en-US"/>
        </a:p>
      </dgm:t>
    </dgm:pt>
    <dgm:pt modelId="{F2B396F0-A02A-4F67-B873-2874810A5A28}">
      <dgm:prSet phldrT="[Text]" custT="1"/>
      <dgm:spPr/>
      <dgm:t>
        <a:bodyPr/>
        <a:lstStyle/>
        <a:p>
          <a:r>
            <a:rPr lang="en-US" sz="2400" dirty="0"/>
            <a:t>Instruments/PROMs</a:t>
          </a:r>
        </a:p>
      </dgm:t>
    </dgm:pt>
    <dgm:pt modelId="{7004FEF1-A784-4BEC-AAAE-C0C68F830850}" type="parTrans" cxnId="{8051FA69-9167-4527-B2CD-CD780B0334C5}">
      <dgm:prSet/>
      <dgm:spPr/>
      <dgm:t>
        <a:bodyPr/>
        <a:lstStyle/>
        <a:p>
          <a:endParaRPr lang="en-US"/>
        </a:p>
      </dgm:t>
    </dgm:pt>
    <dgm:pt modelId="{D52CA65A-A15A-4A02-9D19-2FA0A2476551}" type="sibTrans" cxnId="{8051FA69-9167-4527-B2CD-CD780B0334C5}">
      <dgm:prSet/>
      <dgm:spPr/>
      <dgm:t>
        <a:bodyPr/>
        <a:lstStyle/>
        <a:p>
          <a:endParaRPr lang="en-US"/>
        </a:p>
      </dgm:t>
    </dgm:pt>
    <dgm:pt modelId="{CA968112-2B6B-47E4-BF29-A24D76F322B6}">
      <dgm:prSet phldrT="[Text]" custT="1"/>
      <dgm:spPr/>
      <dgm:t>
        <a:bodyPr/>
        <a:lstStyle/>
        <a:p>
          <a:r>
            <a:rPr lang="en-US" sz="1400" dirty="0"/>
            <a:t>Pros: Validated and tested</a:t>
          </a:r>
        </a:p>
      </dgm:t>
    </dgm:pt>
    <dgm:pt modelId="{01A9DE4C-CB5D-44B9-8B69-2DD27B3AAF56}" type="parTrans" cxnId="{8E65365E-2127-4A4A-B925-E4D3F96B4284}">
      <dgm:prSet/>
      <dgm:spPr/>
      <dgm:t>
        <a:bodyPr/>
        <a:lstStyle/>
        <a:p>
          <a:endParaRPr lang="en-US"/>
        </a:p>
      </dgm:t>
    </dgm:pt>
    <dgm:pt modelId="{CF519D0C-63EA-4D55-B26B-E3DDFBB7BC42}" type="sibTrans" cxnId="{8E65365E-2127-4A4A-B925-E4D3F96B4284}">
      <dgm:prSet/>
      <dgm:spPr/>
      <dgm:t>
        <a:bodyPr/>
        <a:lstStyle/>
        <a:p>
          <a:endParaRPr lang="en-US"/>
        </a:p>
      </dgm:t>
    </dgm:pt>
    <dgm:pt modelId="{82732B71-AA20-4B8B-AC66-331042FED7AC}">
      <dgm:prSet phldrT="[Text]" custT="1"/>
      <dgm:spPr/>
      <dgm:t>
        <a:bodyPr/>
        <a:lstStyle/>
        <a:p>
          <a:r>
            <a:rPr lang="en-US" sz="1400" dirty="0"/>
            <a:t>Cons: May be proprietary, potential bias due to varying participation rates between sites</a:t>
          </a:r>
        </a:p>
      </dgm:t>
    </dgm:pt>
    <dgm:pt modelId="{DE9C30BE-E00F-470A-B15B-5F9F10E22CE8}" type="parTrans" cxnId="{33B2695D-9AE1-496D-B6D8-D727DDC4A156}">
      <dgm:prSet/>
      <dgm:spPr/>
      <dgm:t>
        <a:bodyPr/>
        <a:lstStyle/>
        <a:p>
          <a:endParaRPr lang="en-US"/>
        </a:p>
      </dgm:t>
    </dgm:pt>
    <dgm:pt modelId="{75E20BF8-D156-40A4-888D-139A0777226F}" type="sibTrans" cxnId="{33B2695D-9AE1-496D-B6D8-D727DDC4A156}">
      <dgm:prSet/>
      <dgm:spPr/>
      <dgm:t>
        <a:bodyPr/>
        <a:lstStyle/>
        <a:p>
          <a:endParaRPr lang="en-US"/>
        </a:p>
      </dgm:t>
    </dgm:pt>
    <dgm:pt modelId="{4F22E414-8CDE-45B8-AEBA-38DE1E8E4A12}">
      <dgm:prSet phldrT="[Text]" custT="1"/>
      <dgm:spPr/>
      <dgm:t>
        <a:bodyPr/>
        <a:lstStyle/>
        <a:p>
          <a:r>
            <a:rPr lang="en-US" sz="2400" dirty="0"/>
            <a:t>Medical Records</a:t>
          </a:r>
        </a:p>
      </dgm:t>
    </dgm:pt>
    <dgm:pt modelId="{209B96D0-5682-4BF6-980B-CE8101F3DF47}" type="parTrans" cxnId="{A95A9C9A-8DC8-46F8-B7C1-53829C0C89DE}">
      <dgm:prSet/>
      <dgm:spPr/>
      <dgm:t>
        <a:bodyPr/>
        <a:lstStyle/>
        <a:p>
          <a:endParaRPr lang="en-US"/>
        </a:p>
      </dgm:t>
    </dgm:pt>
    <dgm:pt modelId="{4E9D08BC-DD79-49DF-8509-AE817E69999B}" type="sibTrans" cxnId="{A95A9C9A-8DC8-46F8-B7C1-53829C0C89DE}">
      <dgm:prSet/>
      <dgm:spPr/>
      <dgm:t>
        <a:bodyPr/>
        <a:lstStyle/>
        <a:p>
          <a:endParaRPr lang="en-US"/>
        </a:p>
      </dgm:t>
    </dgm:pt>
    <dgm:pt modelId="{E3A265B8-0598-4AEE-BBC2-9523023B0856}">
      <dgm:prSet phldrT="[Text]" custT="1"/>
      <dgm:spPr/>
      <dgm:t>
        <a:bodyPr/>
        <a:lstStyle/>
        <a:p>
          <a:r>
            <a:rPr lang="en-US" sz="2400" dirty="0"/>
            <a:t>Patient Experience Surveys</a:t>
          </a:r>
        </a:p>
      </dgm:t>
    </dgm:pt>
    <dgm:pt modelId="{C94D1340-599B-4C2A-8053-C4B8F410912A}" type="parTrans" cxnId="{23DF2A86-3530-41D6-8A53-6D0408A2937E}">
      <dgm:prSet/>
      <dgm:spPr/>
      <dgm:t>
        <a:bodyPr/>
        <a:lstStyle/>
        <a:p>
          <a:endParaRPr lang="en-US"/>
        </a:p>
      </dgm:t>
    </dgm:pt>
    <dgm:pt modelId="{3FD9300C-7D8C-4153-8EB1-D063A36F119E}" type="sibTrans" cxnId="{23DF2A86-3530-41D6-8A53-6D0408A2937E}">
      <dgm:prSet/>
      <dgm:spPr/>
      <dgm:t>
        <a:bodyPr/>
        <a:lstStyle/>
        <a:p>
          <a:endParaRPr lang="en-US"/>
        </a:p>
      </dgm:t>
    </dgm:pt>
    <dgm:pt modelId="{10F99486-95D1-4AB5-B083-C44BD44F1AE0}">
      <dgm:prSet phldrT="[Text]" custT="1"/>
      <dgm:spPr/>
      <dgm:t>
        <a:bodyPr/>
        <a:lstStyle/>
        <a:p>
          <a:r>
            <a:rPr lang="en-US" sz="2400" dirty="0"/>
            <a:t>Registries</a:t>
          </a:r>
        </a:p>
      </dgm:t>
    </dgm:pt>
    <dgm:pt modelId="{1FFDA623-769A-456D-9D3D-FF359CD683BE}" type="parTrans" cxnId="{FBE6153B-A8BB-4041-93DA-5A42E8921383}">
      <dgm:prSet/>
      <dgm:spPr/>
      <dgm:t>
        <a:bodyPr/>
        <a:lstStyle/>
        <a:p>
          <a:endParaRPr lang="en-US"/>
        </a:p>
      </dgm:t>
    </dgm:pt>
    <dgm:pt modelId="{AB881FAE-17BE-4BE8-ABFB-68155C83F9B0}" type="sibTrans" cxnId="{FBE6153B-A8BB-4041-93DA-5A42E8921383}">
      <dgm:prSet/>
      <dgm:spPr/>
      <dgm:t>
        <a:bodyPr/>
        <a:lstStyle/>
        <a:p>
          <a:endParaRPr lang="en-US"/>
        </a:p>
      </dgm:t>
    </dgm:pt>
    <dgm:pt modelId="{944952EF-1AAC-4402-AEA0-BD3DC31D300B}">
      <dgm:prSet phldrT="[Text]" custT="1"/>
      <dgm:spPr/>
      <dgm:t>
        <a:bodyPr/>
        <a:lstStyle/>
        <a:p>
          <a:r>
            <a:rPr lang="en-US" sz="1400" dirty="0"/>
            <a:t>Pros: Clinically relevant data, may be coded to allow for electronic submission</a:t>
          </a:r>
        </a:p>
      </dgm:t>
    </dgm:pt>
    <dgm:pt modelId="{D5C6794A-A8D8-4406-865D-8C3F7D5999F0}" type="parTrans" cxnId="{44DFA43C-D7FA-41B6-BE05-D43F1AF33734}">
      <dgm:prSet/>
      <dgm:spPr/>
      <dgm:t>
        <a:bodyPr/>
        <a:lstStyle/>
        <a:p>
          <a:endParaRPr lang="en-US"/>
        </a:p>
      </dgm:t>
    </dgm:pt>
    <dgm:pt modelId="{10003A6E-83A0-4D8A-9D2C-7A94EB246E1A}" type="sibTrans" cxnId="{44DFA43C-D7FA-41B6-BE05-D43F1AF33734}">
      <dgm:prSet/>
      <dgm:spPr/>
      <dgm:t>
        <a:bodyPr/>
        <a:lstStyle/>
        <a:p>
          <a:endParaRPr lang="en-US"/>
        </a:p>
      </dgm:t>
    </dgm:pt>
    <dgm:pt modelId="{119B3CB6-FCB7-4B57-AE06-8EF8B8397C9C}">
      <dgm:prSet phldrT="[Text]" custT="1"/>
      <dgm:spPr/>
      <dgm:t>
        <a:bodyPr/>
        <a:lstStyle/>
        <a:p>
          <a:r>
            <a:rPr lang="en-US" sz="1400" dirty="0"/>
            <a:t>Pros: Established way of collecting patient perspective; structured</a:t>
          </a:r>
        </a:p>
      </dgm:t>
    </dgm:pt>
    <dgm:pt modelId="{0A72325D-9DAF-40EF-9B14-F70FF7608F36}" type="parTrans" cxnId="{3525005A-1AB5-4D7C-AF2E-CBECAA029A74}">
      <dgm:prSet/>
      <dgm:spPr/>
      <dgm:t>
        <a:bodyPr/>
        <a:lstStyle/>
        <a:p>
          <a:endParaRPr lang="en-US"/>
        </a:p>
      </dgm:t>
    </dgm:pt>
    <dgm:pt modelId="{E272C07A-A3AD-4585-BA98-77DBC990E4DE}" type="sibTrans" cxnId="{3525005A-1AB5-4D7C-AF2E-CBECAA029A74}">
      <dgm:prSet/>
      <dgm:spPr/>
      <dgm:t>
        <a:bodyPr/>
        <a:lstStyle/>
        <a:p>
          <a:endParaRPr lang="en-US"/>
        </a:p>
      </dgm:t>
    </dgm:pt>
    <dgm:pt modelId="{6CF8A708-E081-4D2C-AA3A-9DA7F77C54A6}">
      <dgm:prSet phldrT="[Text]" custT="1"/>
      <dgm:spPr/>
      <dgm:t>
        <a:bodyPr/>
        <a:lstStyle/>
        <a:p>
          <a:r>
            <a:rPr lang="en-US" sz="1400" dirty="0"/>
            <a:t>Cons: Limited scope, may be labor-intensive and costly to implement</a:t>
          </a:r>
        </a:p>
      </dgm:t>
    </dgm:pt>
    <dgm:pt modelId="{750A7B90-EF6E-4A0B-85EC-9A2C4BBABC1E}" type="parTrans" cxnId="{E2F6FC58-55C5-4463-9587-BBFA4CA30170}">
      <dgm:prSet/>
      <dgm:spPr/>
      <dgm:t>
        <a:bodyPr/>
        <a:lstStyle/>
        <a:p>
          <a:endParaRPr lang="en-US"/>
        </a:p>
      </dgm:t>
    </dgm:pt>
    <dgm:pt modelId="{F5DC7FC1-0E4A-4D31-AA40-56CE65582305}" type="sibTrans" cxnId="{E2F6FC58-55C5-4463-9587-BBFA4CA30170}">
      <dgm:prSet/>
      <dgm:spPr/>
      <dgm:t>
        <a:bodyPr/>
        <a:lstStyle/>
        <a:p>
          <a:endParaRPr lang="en-US"/>
        </a:p>
      </dgm:t>
    </dgm:pt>
    <dgm:pt modelId="{8ADB7207-989D-4267-AAF6-E2D6D6EB9254}">
      <dgm:prSet phldrT="[Text]" custT="1"/>
      <dgm:spPr/>
      <dgm:t>
        <a:bodyPr/>
        <a:lstStyle/>
        <a:p>
          <a:r>
            <a:rPr lang="en-US" sz="1400" dirty="0"/>
            <a:t>Pros: Detailed clinical info in structured fields, may be available for electronic upload</a:t>
          </a:r>
        </a:p>
      </dgm:t>
    </dgm:pt>
    <dgm:pt modelId="{68A59EF6-B02F-4EF0-AAA8-A3505DCF3A91}" type="parTrans" cxnId="{F78332D1-D183-41A0-8852-6B9010247A16}">
      <dgm:prSet/>
      <dgm:spPr/>
      <dgm:t>
        <a:bodyPr/>
        <a:lstStyle/>
        <a:p>
          <a:endParaRPr lang="en-US"/>
        </a:p>
      </dgm:t>
    </dgm:pt>
    <dgm:pt modelId="{2B6A9943-CD9C-47C1-B00A-34610E345277}" type="sibTrans" cxnId="{F78332D1-D183-41A0-8852-6B9010247A16}">
      <dgm:prSet/>
      <dgm:spPr/>
      <dgm:t>
        <a:bodyPr/>
        <a:lstStyle/>
        <a:p>
          <a:endParaRPr lang="en-US"/>
        </a:p>
      </dgm:t>
    </dgm:pt>
    <dgm:pt modelId="{5BA45D8C-CC11-4E4B-A2F5-CEA4CA20FD98}">
      <dgm:prSet phldrT="[Text]" custT="1"/>
      <dgm:spPr/>
      <dgm:t>
        <a:bodyPr/>
        <a:lstStyle/>
        <a:p>
          <a:r>
            <a:rPr lang="en-US" sz="1400" dirty="0"/>
            <a:t>Cons: High cost of use, typically limited to specific clinical areas; data requirements vary between registries</a:t>
          </a:r>
        </a:p>
      </dgm:t>
    </dgm:pt>
    <dgm:pt modelId="{F840AC27-AD6A-487D-B5FD-33B75E20F7BC}" type="parTrans" cxnId="{752A5027-CB90-4E21-85BC-885B42F3894D}">
      <dgm:prSet/>
      <dgm:spPr/>
      <dgm:t>
        <a:bodyPr/>
        <a:lstStyle/>
        <a:p>
          <a:endParaRPr lang="en-US"/>
        </a:p>
      </dgm:t>
    </dgm:pt>
    <dgm:pt modelId="{578295C9-A743-4E23-86BE-D529E7946A51}" type="sibTrans" cxnId="{752A5027-CB90-4E21-85BC-885B42F3894D}">
      <dgm:prSet/>
      <dgm:spPr/>
      <dgm:t>
        <a:bodyPr/>
        <a:lstStyle/>
        <a:p>
          <a:endParaRPr lang="en-US"/>
        </a:p>
      </dgm:t>
    </dgm:pt>
    <dgm:pt modelId="{6EBB1B26-61C3-454F-8B99-6D7235976786}">
      <dgm:prSet phldrT="[Text]" custT="1"/>
      <dgm:spPr/>
      <dgm:t>
        <a:bodyPr/>
        <a:lstStyle/>
        <a:p>
          <a:r>
            <a:rPr lang="en-US" sz="1400" dirty="0"/>
            <a:t>Cons: Time-intensive abstraction (unless automated, as with eCQMs), not as widely available as claims data)</a:t>
          </a:r>
        </a:p>
      </dgm:t>
    </dgm:pt>
    <dgm:pt modelId="{F4DF2CF0-145B-45CF-B58F-B2674DC5D738}" type="parTrans" cxnId="{C2C330DE-9EB5-4C57-8EE0-805B1DEEC9F6}">
      <dgm:prSet/>
      <dgm:spPr/>
      <dgm:t>
        <a:bodyPr/>
        <a:lstStyle/>
        <a:p>
          <a:endParaRPr lang="en-US"/>
        </a:p>
      </dgm:t>
    </dgm:pt>
    <dgm:pt modelId="{E36DF3FC-80B8-4C7A-98AC-915386A78752}" type="sibTrans" cxnId="{C2C330DE-9EB5-4C57-8EE0-805B1DEEC9F6}">
      <dgm:prSet/>
      <dgm:spPr/>
      <dgm:t>
        <a:bodyPr/>
        <a:lstStyle/>
        <a:p>
          <a:endParaRPr lang="en-US"/>
        </a:p>
      </dgm:t>
    </dgm:pt>
    <dgm:pt modelId="{66E6D8EE-1E73-4F77-A072-BA29667E6810}" type="pres">
      <dgm:prSet presAssocID="{9E21626B-04EE-458B-954B-6DE1D4EAE96D}" presName="Name0" presStyleCnt="0">
        <dgm:presLayoutVars>
          <dgm:dir/>
          <dgm:animLvl val="lvl"/>
          <dgm:resizeHandles val="exact"/>
        </dgm:presLayoutVars>
      </dgm:prSet>
      <dgm:spPr/>
    </dgm:pt>
    <dgm:pt modelId="{83274996-166F-417C-8C43-70F0D09A4FEF}" type="pres">
      <dgm:prSet presAssocID="{7B37B587-388F-4A31-8A63-28AA62019A64}" presName="linNode" presStyleCnt="0"/>
      <dgm:spPr/>
    </dgm:pt>
    <dgm:pt modelId="{4FEA875E-E617-467E-B562-80496E0A433C}" type="pres">
      <dgm:prSet presAssocID="{7B37B587-388F-4A31-8A63-28AA62019A64}" presName="parentText" presStyleLbl="node1" presStyleIdx="0" presStyleCnt="6">
        <dgm:presLayoutVars>
          <dgm:chMax val="1"/>
          <dgm:bulletEnabled val="1"/>
        </dgm:presLayoutVars>
      </dgm:prSet>
      <dgm:spPr/>
    </dgm:pt>
    <dgm:pt modelId="{26D8A903-1BA6-4158-B4FE-6054B1BC2C8C}" type="pres">
      <dgm:prSet presAssocID="{7B37B587-388F-4A31-8A63-28AA62019A64}" presName="descendantText" presStyleLbl="alignAccFollowNode1" presStyleIdx="0" presStyleCnt="6">
        <dgm:presLayoutVars>
          <dgm:bulletEnabled val="1"/>
        </dgm:presLayoutVars>
      </dgm:prSet>
      <dgm:spPr/>
    </dgm:pt>
    <dgm:pt modelId="{34939E9F-7E98-45EF-8B30-45E5E7F43A05}" type="pres">
      <dgm:prSet presAssocID="{7F0845C5-3911-4DAA-8380-90E0941283A5}" presName="sp" presStyleCnt="0"/>
      <dgm:spPr/>
    </dgm:pt>
    <dgm:pt modelId="{0A55790E-839F-4ABF-80B4-2BA07ADFA871}" type="pres">
      <dgm:prSet presAssocID="{41658FC3-9A08-4AC8-9EC4-9F8F049D031F}" presName="linNode" presStyleCnt="0"/>
      <dgm:spPr/>
    </dgm:pt>
    <dgm:pt modelId="{FBCA9C47-E602-4D91-BA39-F2A7F78F7912}" type="pres">
      <dgm:prSet presAssocID="{41658FC3-9A08-4AC8-9EC4-9F8F049D031F}" presName="parentText" presStyleLbl="node1" presStyleIdx="1" presStyleCnt="6">
        <dgm:presLayoutVars>
          <dgm:chMax val="1"/>
          <dgm:bulletEnabled val="1"/>
        </dgm:presLayoutVars>
      </dgm:prSet>
      <dgm:spPr/>
    </dgm:pt>
    <dgm:pt modelId="{B1C815F3-46A1-484A-A9B2-E57FFDAD1DCD}" type="pres">
      <dgm:prSet presAssocID="{41658FC3-9A08-4AC8-9EC4-9F8F049D031F}" presName="descendantText" presStyleLbl="alignAccFollowNode1" presStyleIdx="1" presStyleCnt="6">
        <dgm:presLayoutVars>
          <dgm:bulletEnabled val="1"/>
        </dgm:presLayoutVars>
      </dgm:prSet>
      <dgm:spPr/>
    </dgm:pt>
    <dgm:pt modelId="{49152B0E-46CF-430B-AAFE-8E6B21199868}" type="pres">
      <dgm:prSet presAssocID="{7829E637-7D48-4852-87B5-86A28188AADF}" presName="sp" presStyleCnt="0"/>
      <dgm:spPr/>
    </dgm:pt>
    <dgm:pt modelId="{EB686C7D-62E1-4CE3-ABCC-C1C730883F6C}" type="pres">
      <dgm:prSet presAssocID="{F2B396F0-A02A-4F67-B873-2874810A5A28}" presName="linNode" presStyleCnt="0"/>
      <dgm:spPr/>
    </dgm:pt>
    <dgm:pt modelId="{F6111939-B7CF-400A-912A-8E1670BA0AE1}" type="pres">
      <dgm:prSet presAssocID="{F2B396F0-A02A-4F67-B873-2874810A5A28}" presName="parentText" presStyleLbl="node1" presStyleIdx="2" presStyleCnt="6">
        <dgm:presLayoutVars>
          <dgm:chMax val="1"/>
          <dgm:bulletEnabled val="1"/>
        </dgm:presLayoutVars>
      </dgm:prSet>
      <dgm:spPr/>
    </dgm:pt>
    <dgm:pt modelId="{F4ED07A3-F516-48B5-B8CE-A75121AF1C2D}" type="pres">
      <dgm:prSet presAssocID="{F2B396F0-A02A-4F67-B873-2874810A5A28}" presName="descendantText" presStyleLbl="alignAccFollowNode1" presStyleIdx="2" presStyleCnt="6" custLinFactNeighborX="-375" custLinFactNeighborY="-1627">
        <dgm:presLayoutVars>
          <dgm:bulletEnabled val="1"/>
        </dgm:presLayoutVars>
      </dgm:prSet>
      <dgm:spPr/>
    </dgm:pt>
    <dgm:pt modelId="{7A203B35-2098-41C1-8CE5-F7E81DE3F685}" type="pres">
      <dgm:prSet presAssocID="{D52CA65A-A15A-4A02-9D19-2FA0A2476551}" presName="sp" presStyleCnt="0"/>
      <dgm:spPr/>
    </dgm:pt>
    <dgm:pt modelId="{2E55BE63-CF80-4413-9E41-D9EA16D14038}" type="pres">
      <dgm:prSet presAssocID="{4F22E414-8CDE-45B8-AEBA-38DE1E8E4A12}" presName="linNode" presStyleCnt="0"/>
      <dgm:spPr/>
    </dgm:pt>
    <dgm:pt modelId="{7AD8CCB5-6F0E-4548-AFCA-C655B6704209}" type="pres">
      <dgm:prSet presAssocID="{4F22E414-8CDE-45B8-AEBA-38DE1E8E4A12}" presName="parentText" presStyleLbl="node1" presStyleIdx="3" presStyleCnt="6">
        <dgm:presLayoutVars>
          <dgm:chMax val="1"/>
          <dgm:bulletEnabled val="1"/>
        </dgm:presLayoutVars>
      </dgm:prSet>
      <dgm:spPr/>
    </dgm:pt>
    <dgm:pt modelId="{69DAE776-B71D-4021-A698-9CD7C768B5CF}" type="pres">
      <dgm:prSet presAssocID="{4F22E414-8CDE-45B8-AEBA-38DE1E8E4A12}" presName="descendantText" presStyleLbl="alignAccFollowNode1" presStyleIdx="3" presStyleCnt="6">
        <dgm:presLayoutVars>
          <dgm:bulletEnabled val="1"/>
        </dgm:presLayoutVars>
      </dgm:prSet>
      <dgm:spPr/>
    </dgm:pt>
    <dgm:pt modelId="{FD55365A-07AF-4F9C-96D3-CE3C137721FC}" type="pres">
      <dgm:prSet presAssocID="{4E9D08BC-DD79-49DF-8509-AE817E69999B}" presName="sp" presStyleCnt="0"/>
      <dgm:spPr/>
    </dgm:pt>
    <dgm:pt modelId="{7706E298-7066-40AB-B3A2-75BBE3663BBB}" type="pres">
      <dgm:prSet presAssocID="{E3A265B8-0598-4AEE-BBC2-9523023B0856}" presName="linNode" presStyleCnt="0"/>
      <dgm:spPr/>
    </dgm:pt>
    <dgm:pt modelId="{F5DD7719-D464-4AD0-8DBE-6E12683507C6}" type="pres">
      <dgm:prSet presAssocID="{E3A265B8-0598-4AEE-BBC2-9523023B0856}" presName="parentText" presStyleLbl="node1" presStyleIdx="4" presStyleCnt="6">
        <dgm:presLayoutVars>
          <dgm:chMax val="1"/>
          <dgm:bulletEnabled val="1"/>
        </dgm:presLayoutVars>
      </dgm:prSet>
      <dgm:spPr/>
    </dgm:pt>
    <dgm:pt modelId="{6657B51B-BCC6-4CC5-9CED-9816D78D2405}" type="pres">
      <dgm:prSet presAssocID="{E3A265B8-0598-4AEE-BBC2-9523023B0856}" presName="descendantText" presStyleLbl="alignAccFollowNode1" presStyleIdx="4" presStyleCnt="6">
        <dgm:presLayoutVars>
          <dgm:bulletEnabled val="1"/>
        </dgm:presLayoutVars>
      </dgm:prSet>
      <dgm:spPr/>
    </dgm:pt>
    <dgm:pt modelId="{DB3758FB-D91C-4888-913E-29472C0B2A2B}" type="pres">
      <dgm:prSet presAssocID="{3FD9300C-7D8C-4153-8EB1-D063A36F119E}" presName="sp" presStyleCnt="0"/>
      <dgm:spPr/>
    </dgm:pt>
    <dgm:pt modelId="{B3155E1D-856A-43E9-B8E2-F28CFDFC03DD}" type="pres">
      <dgm:prSet presAssocID="{10F99486-95D1-4AB5-B083-C44BD44F1AE0}" presName="linNode" presStyleCnt="0"/>
      <dgm:spPr/>
    </dgm:pt>
    <dgm:pt modelId="{B1CDD598-7ACC-4CC8-93E2-091C694CE120}" type="pres">
      <dgm:prSet presAssocID="{10F99486-95D1-4AB5-B083-C44BD44F1AE0}" presName="parentText" presStyleLbl="node1" presStyleIdx="5" presStyleCnt="6">
        <dgm:presLayoutVars>
          <dgm:chMax val="1"/>
          <dgm:bulletEnabled val="1"/>
        </dgm:presLayoutVars>
      </dgm:prSet>
      <dgm:spPr/>
    </dgm:pt>
    <dgm:pt modelId="{9EAB53F1-5216-4E88-B7E4-B6AB7F00DBD4}" type="pres">
      <dgm:prSet presAssocID="{10F99486-95D1-4AB5-B083-C44BD44F1AE0}" presName="descendantText" presStyleLbl="alignAccFollowNode1" presStyleIdx="5" presStyleCnt="6">
        <dgm:presLayoutVars>
          <dgm:bulletEnabled val="1"/>
        </dgm:presLayoutVars>
      </dgm:prSet>
      <dgm:spPr/>
    </dgm:pt>
  </dgm:ptLst>
  <dgm:cxnLst>
    <dgm:cxn modelId="{E41FA900-2C11-4DB4-A05D-10C124C0B491}" type="presOf" srcId="{5BA45D8C-CC11-4E4B-A2F5-CEA4CA20FD98}" destId="{9EAB53F1-5216-4E88-B7E4-B6AB7F00DBD4}" srcOrd="0" destOrd="1" presId="urn:microsoft.com/office/officeart/2005/8/layout/vList5"/>
    <dgm:cxn modelId="{231E040E-03C0-4502-B0D5-60FD3259B199}" type="presOf" srcId="{119B3CB6-FCB7-4B57-AE06-8EF8B8397C9C}" destId="{6657B51B-BCC6-4CC5-9CED-9816D78D2405}" srcOrd="0" destOrd="0" presId="urn:microsoft.com/office/officeart/2005/8/layout/vList5"/>
    <dgm:cxn modelId="{004C6C0E-C524-47A3-9046-1C68210BCC4A}" srcId="{41658FC3-9A08-4AC8-9EC4-9F8F049D031F}" destId="{FB5196EF-9E59-4EA7-A651-11DE5C9EB049}" srcOrd="1" destOrd="0" parTransId="{AD4DC2F0-EE20-4FF4-A144-70DAB706E179}" sibTransId="{20343CD8-180B-4D86-87D2-B4957409C0D2}"/>
    <dgm:cxn modelId="{6A4F4516-13EA-421F-BC38-2284DCC3308B}" type="presOf" srcId="{CA968112-2B6B-47E4-BF29-A24D76F322B6}" destId="{F4ED07A3-F516-48B5-B8CE-A75121AF1C2D}" srcOrd="0" destOrd="0" presId="urn:microsoft.com/office/officeart/2005/8/layout/vList5"/>
    <dgm:cxn modelId="{35801F1E-DE5E-44C8-A86F-5A3C826F8B7B}" type="presOf" srcId="{7B37B587-388F-4A31-8A63-28AA62019A64}" destId="{4FEA875E-E617-467E-B562-80496E0A433C}" srcOrd="0" destOrd="0" presId="urn:microsoft.com/office/officeart/2005/8/layout/vList5"/>
    <dgm:cxn modelId="{23F02D24-C986-4B94-8DC9-9F491F95A009}" type="presOf" srcId="{FE483C4C-2F23-49DC-BAF4-3FFDA9B3D3E2}" destId="{B1C815F3-46A1-484A-A9B2-E57FFDAD1DCD}" srcOrd="0" destOrd="0" presId="urn:microsoft.com/office/officeart/2005/8/layout/vList5"/>
    <dgm:cxn modelId="{EEC56025-E760-40BE-A313-D071A910EDDB}" type="presOf" srcId="{10F99486-95D1-4AB5-B083-C44BD44F1AE0}" destId="{B1CDD598-7ACC-4CC8-93E2-091C694CE120}" srcOrd="0" destOrd="0" presId="urn:microsoft.com/office/officeart/2005/8/layout/vList5"/>
    <dgm:cxn modelId="{014BF026-8892-4945-AC3D-486471C3114F}" srcId="{7B37B587-388F-4A31-8A63-28AA62019A64}" destId="{ADA79F92-0D7B-4635-8B68-253D7943EAB8}" srcOrd="0" destOrd="0" parTransId="{017BD413-7B58-42DB-B691-568104E5BD53}" sibTransId="{B0D6F702-AC3C-4628-BE93-D0415C87E1FB}"/>
    <dgm:cxn modelId="{752A5027-CB90-4E21-85BC-885B42F3894D}" srcId="{10F99486-95D1-4AB5-B083-C44BD44F1AE0}" destId="{5BA45D8C-CC11-4E4B-A2F5-CEA4CA20FD98}" srcOrd="1" destOrd="0" parTransId="{F840AC27-AD6A-487D-B5FD-33B75E20F7BC}" sibTransId="{578295C9-A743-4E23-86BE-D529E7946A51}"/>
    <dgm:cxn modelId="{5B4F2439-A94A-4FCC-A2A4-B58019D157F9}" type="presOf" srcId="{ADA79F92-0D7B-4635-8B68-253D7943EAB8}" destId="{26D8A903-1BA6-4158-B4FE-6054B1BC2C8C}" srcOrd="0" destOrd="0" presId="urn:microsoft.com/office/officeart/2005/8/layout/vList5"/>
    <dgm:cxn modelId="{FBE6153B-A8BB-4041-93DA-5A42E8921383}" srcId="{9E21626B-04EE-458B-954B-6DE1D4EAE96D}" destId="{10F99486-95D1-4AB5-B083-C44BD44F1AE0}" srcOrd="5" destOrd="0" parTransId="{1FFDA623-769A-456D-9D3D-FF359CD683BE}" sibTransId="{AB881FAE-17BE-4BE8-ABFB-68155C83F9B0}"/>
    <dgm:cxn modelId="{6B67753C-CA8F-49AE-9160-3DB7E5BE6C64}" srcId="{41658FC3-9A08-4AC8-9EC4-9F8F049D031F}" destId="{FE483C4C-2F23-49DC-BAF4-3FFDA9B3D3E2}" srcOrd="0" destOrd="0" parTransId="{7342A2B5-EA1A-4729-AA71-AB376F2B41AF}" sibTransId="{0D41D7B1-B3B8-425D-8F2E-EEB081982137}"/>
    <dgm:cxn modelId="{44DFA43C-D7FA-41B6-BE05-D43F1AF33734}" srcId="{4F22E414-8CDE-45B8-AEBA-38DE1E8E4A12}" destId="{944952EF-1AAC-4402-AEA0-BD3DC31D300B}" srcOrd="0" destOrd="0" parTransId="{D5C6794A-A8D8-4406-865D-8C3F7D5999F0}" sibTransId="{10003A6E-83A0-4D8A-9D2C-7A94EB246E1A}"/>
    <dgm:cxn modelId="{33B2695D-9AE1-496D-B6D8-D727DDC4A156}" srcId="{F2B396F0-A02A-4F67-B873-2874810A5A28}" destId="{82732B71-AA20-4B8B-AC66-331042FED7AC}" srcOrd="1" destOrd="0" parTransId="{DE9C30BE-E00F-470A-B15B-5F9F10E22CE8}" sibTransId="{75E20BF8-D156-40A4-888D-139A0777226F}"/>
    <dgm:cxn modelId="{8E65365E-2127-4A4A-B925-E4D3F96B4284}" srcId="{F2B396F0-A02A-4F67-B873-2874810A5A28}" destId="{CA968112-2B6B-47E4-BF29-A24D76F322B6}" srcOrd="0" destOrd="0" parTransId="{01A9DE4C-CB5D-44B9-8B69-2DD27B3AAF56}" sibTransId="{CF519D0C-63EA-4D55-B26B-E3DDFBB7BC42}"/>
    <dgm:cxn modelId="{77142541-AFC5-4643-A8B6-F6A0E9703516}" srcId="{7B37B587-388F-4A31-8A63-28AA62019A64}" destId="{2966645C-5F50-4DA6-BC42-AE5ECB456645}" srcOrd="1" destOrd="0" parTransId="{89C0D22A-8677-4964-8FD2-C136F6399412}" sibTransId="{9B359FDB-135A-40F9-9028-7D4B8E01A243}"/>
    <dgm:cxn modelId="{D38B2164-2E31-49E2-8643-36ACB82D91BC}" type="presOf" srcId="{6EBB1B26-61C3-454F-8B99-6D7235976786}" destId="{69DAE776-B71D-4021-A698-9CD7C768B5CF}" srcOrd="0" destOrd="1" presId="urn:microsoft.com/office/officeart/2005/8/layout/vList5"/>
    <dgm:cxn modelId="{6D706566-739A-4A5F-A4CC-00954FBBC453}" srcId="{9E21626B-04EE-458B-954B-6DE1D4EAE96D}" destId="{7B37B587-388F-4A31-8A63-28AA62019A64}" srcOrd="0" destOrd="0" parTransId="{07119BCA-790E-4C81-B1DE-5A0DF98FDD11}" sibTransId="{7F0845C5-3911-4DAA-8380-90E0941283A5}"/>
    <dgm:cxn modelId="{2F4FD069-F09B-4F64-B3D7-FBE22E129D0C}" type="presOf" srcId="{9E21626B-04EE-458B-954B-6DE1D4EAE96D}" destId="{66E6D8EE-1E73-4F77-A072-BA29667E6810}" srcOrd="0" destOrd="0" presId="urn:microsoft.com/office/officeart/2005/8/layout/vList5"/>
    <dgm:cxn modelId="{8051FA69-9167-4527-B2CD-CD780B0334C5}" srcId="{9E21626B-04EE-458B-954B-6DE1D4EAE96D}" destId="{F2B396F0-A02A-4F67-B873-2874810A5A28}" srcOrd="2" destOrd="0" parTransId="{7004FEF1-A784-4BEC-AAAE-C0C68F830850}" sibTransId="{D52CA65A-A15A-4A02-9D19-2FA0A2476551}"/>
    <dgm:cxn modelId="{FE1C806E-06B9-4656-A87D-E19FA9644DD0}" type="presOf" srcId="{82732B71-AA20-4B8B-AC66-331042FED7AC}" destId="{F4ED07A3-F516-48B5-B8CE-A75121AF1C2D}" srcOrd="0" destOrd="1" presId="urn:microsoft.com/office/officeart/2005/8/layout/vList5"/>
    <dgm:cxn modelId="{2FDE9552-EE65-4FF5-877C-1FEFDCEC9C0E}" srcId="{9E21626B-04EE-458B-954B-6DE1D4EAE96D}" destId="{41658FC3-9A08-4AC8-9EC4-9F8F049D031F}" srcOrd="1" destOrd="0" parTransId="{55B57104-DD2A-4548-9744-D326D8FBA9F1}" sibTransId="{7829E637-7D48-4852-87B5-86A28188AADF}"/>
    <dgm:cxn modelId="{80DA0678-ADCE-4AFC-9DFE-28BC4810F724}" type="presOf" srcId="{FB5196EF-9E59-4EA7-A651-11DE5C9EB049}" destId="{B1C815F3-46A1-484A-A9B2-E57FFDAD1DCD}" srcOrd="0" destOrd="1" presId="urn:microsoft.com/office/officeart/2005/8/layout/vList5"/>
    <dgm:cxn modelId="{E2F6FC58-55C5-4463-9587-BBFA4CA30170}" srcId="{E3A265B8-0598-4AEE-BBC2-9523023B0856}" destId="{6CF8A708-E081-4D2C-AA3A-9DA7F77C54A6}" srcOrd="1" destOrd="0" parTransId="{750A7B90-EF6E-4A0B-85EC-9A2C4BBABC1E}" sibTransId="{F5DC7FC1-0E4A-4D31-AA40-56CE65582305}"/>
    <dgm:cxn modelId="{EEF47F79-7F55-430F-B512-71F988320C59}" type="presOf" srcId="{41658FC3-9A08-4AC8-9EC4-9F8F049D031F}" destId="{FBCA9C47-E602-4D91-BA39-F2A7F78F7912}" srcOrd="0" destOrd="0" presId="urn:microsoft.com/office/officeart/2005/8/layout/vList5"/>
    <dgm:cxn modelId="{3525005A-1AB5-4D7C-AF2E-CBECAA029A74}" srcId="{E3A265B8-0598-4AEE-BBC2-9523023B0856}" destId="{119B3CB6-FCB7-4B57-AE06-8EF8B8397C9C}" srcOrd="0" destOrd="0" parTransId="{0A72325D-9DAF-40EF-9B14-F70FF7608F36}" sibTransId="{E272C07A-A3AD-4585-BA98-77DBC990E4DE}"/>
    <dgm:cxn modelId="{24E1687F-680F-4A98-8388-957636680A34}" type="presOf" srcId="{8ADB7207-989D-4267-AAF6-E2D6D6EB9254}" destId="{9EAB53F1-5216-4E88-B7E4-B6AB7F00DBD4}" srcOrd="0" destOrd="0" presId="urn:microsoft.com/office/officeart/2005/8/layout/vList5"/>
    <dgm:cxn modelId="{23DF2A86-3530-41D6-8A53-6D0408A2937E}" srcId="{9E21626B-04EE-458B-954B-6DE1D4EAE96D}" destId="{E3A265B8-0598-4AEE-BBC2-9523023B0856}" srcOrd="4" destOrd="0" parTransId="{C94D1340-599B-4C2A-8053-C4B8F410912A}" sibTransId="{3FD9300C-7D8C-4153-8EB1-D063A36F119E}"/>
    <dgm:cxn modelId="{BFAC928B-B19C-4F91-9A98-B2AB51DAF56D}" type="presOf" srcId="{E3A265B8-0598-4AEE-BBC2-9523023B0856}" destId="{F5DD7719-D464-4AD0-8DBE-6E12683507C6}" srcOrd="0" destOrd="0" presId="urn:microsoft.com/office/officeart/2005/8/layout/vList5"/>
    <dgm:cxn modelId="{D7DC5595-6324-420C-A967-8719F08CAC8A}" type="presOf" srcId="{2966645C-5F50-4DA6-BC42-AE5ECB456645}" destId="{26D8A903-1BA6-4158-B4FE-6054B1BC2C8C}" srcOrd="0" destOrd="1" presId="urn:microsoft.com/office/officeart/2005/8/layout/vList5"/>
    <dgm:cxn modelId="{A95A9C9A-8DC8-46F8-B7C1-53829C0C89DE}" srcId="{9E21626B-04EE-458B-954B-6DE1D4EAE96D}" destId="{4F22E414-8CDE-45B8-AEBA-38DE1E8E4A12}" srcOrd="3" destOrd="0" parTransId="{209B96D0-5682-4BF6-980B-CE8101F3DF47}" sibTransId="{4E9D08BC-DD79-49DF-8509-AE817E69999B}"/>
    <dgm:cxn modelId="{EDA09FA1-767C-45B5-860E-A05615F41CF5}" type="presOf" srcId="{944952EF-1AAC-4402-AEA0-BD3DC31D300B}" destId="{69DAE776-B71D-4021-A698-9CD7C768B5CF}" srcOrd="0" destOrd="0" presId="urn:microsoft.com/office/officeart/2005/8/layout/vList5"/>
    <dgm:cxn modelId="{109250C2-C914-4A46-A802-C5F7278E57BB}" type="presOf" srcId="{F2B396F0-A02A-4F67-B873-2874810A5A28}" destId="{F6111939-B7CF-400A-912A-8E1670BA0AE1}" srcOrd="0" destOrd="0" presId="urn:microsoft.com/office/officeart/2005/8/layout/vList5"/>
    <dgm:cxn modelId="{F78332D1-D183-41A0-8852-6B9010247A16}" srcId="{10F99486-95D1-4AB5-B083-C44BD44F1AE0}" destId="{8ADB7207-989D-4267-AAF6-E2D6D6EB9254}" srcOrd="0" destOrd="0" parTransId="{68A59EF6-B02F-4EF0-AAA8-A3505DCF3A91}" sibTransId="{2B6A9943-CD9C-47C1-B00A-34610E345277}"/>
    <dgm:cxn modelId="{F3C549D8-099D-4EB1-BDAD-09E85C676366}" type="presOf" srcId="{6CF8A708-E081-4D2C-AA3A-9DA7F77C54A6}" destId="{6657B51B-BCC6-4CC5-9CED-9816D78D2405}" srcOrd="0" destOrd="1" presId="urn:microsoft.com/office/officeart/2005/8/layout/vList5"/>
    <dgm:cxn modelId="{C2C330DE-9EB5-4C57-8EE0-805B1DEEC9F6}" srcId="{4F22E414-8CDE-45B8-AEBA-38DE1E8E4A12}" destId="{6EBB1B26-61C3-454F-8B99-6D7235976786}" srcOrd="1" destOrd="0" parTransId="{F4DF2CF0-145B-45CF-B58F-B2674DC5D738}" sibTransId="{E36DF3FC-80B8-4C7A-98AC-915386A78752}"/>
    <dgm:cxn modelId="{E34703E1-E947-4FD1-BDD4-69196A160595}" type="presOf" srcId="{4F22E414-8CDE-45B8-AEBA-38DE1E8E4A12}" destId="{7AD8CCB5-6F0E-4548-AFCA-C655B6704209}" srcOrd="0" destOrd="0" presId="urn:microsoft.com/office/officeart/2005/8/layout/vList5"/>
    <dgm:cxn modelId="{934CFE34-133C-46CC-BA61-C02717D463EB}" type="presParOf" srcId="{66E6D8EE-1E73-4F77-A072-BA29667E6810}" destId="{83274996-166F-417C-8C43-70F0D09A4FEF}" srcOrd="0" destOrd="0" presId="urn:microsoft.com/office/officeart/2005/8/layout/vList5"/>
    <dgm:cxn modelId="{BD39194F-B8C0-42A4-9DCE-AE6BECBC4511}" type="presParOf" srcId="{83274996-166F-417C-8C43-70F0D09A4FEF}" destId="{4FEA875E-E617-467E-B562-80496E0A433C}" srcOrd="0" destOrd="0" presId="urn:microsoft.com/office/officeart/2005/8/layout/vList5"/>
    <dgm:cxn modelId="{375F9ED4-4210-4ABA-8B20-3DC2200B0BFC}" type="presParOf" srcId="{83274996-166F-417C-8C43-70F0D09A4FEF}" destId="{26D8A903-1BA6-4158-B4FE-6054B1BC2C8C}" srcOrd="1" destOrd="0" presId="urn:microsoft.com/office/officeart/2005/8/layout/vList5"/>
    <dgm:cxn modelId="{5EC0157A-8206-4066-9D88-6391269C1F17}" type="presParOf" srcId="{66E6D8EE-1E73-4F77-A072-BA29667E6810}" destId="{34939E9F-7E98-45EF-8B30-45E5E7F43A05}" srcOrd="1" destOrd="0" presId="urn:microsoft.com/office/officeart/2005/8/layout/vList5"/>
    <dgm:cxn modelId="{F454D7EE-FCE7-4935-B152-859AEAE40942}" type="presParOf" srcId="{66E6D8EE-1E73-4F77-A072-BA29667E6810}" destId="{0A55790E-839F-4ABF-80B4-2BA07ADFA871}" srcOrd="2" destOrd="0" presId="urn:microsoft.com/office/officeart/2005/8/layout/vList5"/>
    <dgm:cxn modelId="{EC88EE18-46A4-49DD-B106-3406A1437758}" type="presParOf" srcId="{0A55790E-839F-4ABF-80B4-2BA07ADFA871}" destId="{FBCA9C47-E602-4D91-BA39-F2A7F78F7912}" srcOrd="0" destOrd="0" presId="urn:microsoft.com/office/officeart/2005/8/layout/vList5"/>
    <dgm:cxn modelId="{E33F09F2-F6DE-4642-8A43-FB546EA105E0}" type="presParOf" srcId="{0A55790E-839F-4ABF-80B4-2BA07ADFA871}" destId="{B1C815F3-46A1-484A-A9B2-E57FFDAD1DCD}" srcOrd="1" destOrd="0" presId="urn:microsoft.com/office/officeart/2005/8/layout/vList5"/>
    <dgm:cxn modelId="{A13B58BD-78E9-42D5-A58A-705B4E2E8A40}" type="presParOf" srcId="{66E6D8EE-1E73-4F77-A072-BA29667E6810}" destId="{49152B0E-46CF-430B-AAFE-8E6B21199868}" srcOrd="3" destOrd="0" presId="urn:microsoft.com/office/officeart/2005/8/layout/vList5"/>
    <dgm:cxn modelId="{32723EC9-5B48-4381-B72C-3DDC524F4D66}" type="presParOf" srcId="{66E6D8EE-1E73-4F77-A072-BA29667E6810}" destId="{EB686C7D-62E1-4CE3-ABCC-C1C730883F6C}" srcOrd="4" destOrd="0" presId="urn:microsoft.com/office/officeart/2005/8/layout/vList5"/>
    <dgm:cxn modelId="{21439F5B-9BBB-47C5-848D-778F20FB2659}" type="presParOf" srcId="{EB686C7D-62E1-4CE3-ABCC-C1C730883F6C}" destId="{F6111939-B7CF-400A-912A-8E1670BA0AE1}" srcOrd="0" destOrd="0" presId="urn:microsoft.com/office/officeart/2005/8/layout/vList5"/>
    <dgm:cxn modelId="{9BA5B8C9-DF15-4732-85B4-C6527CB819F2}" type="presParOf" srcId="{EB686C7D-62E1-4CE3-ABCC-C1C730883F6C}" destId="{F4ED07A3-F516-48B5-B8CE-A75121AF1C2D}" srcOrd="1" destOrd="0" presId="urn:microsoft.com/office/officeart/2005/8/layout/vList5"/>
    <dgm:cxn modelId="{51C1EFA5-42DD-4FC3-82A6-6972727A2D5E}" type="presParOf" srcId="{66E6D8EE-1E73-4F77-A072-BA29667E6810}" destId="{7A203B35-2098-41C1-8CE5-F7E81DE3F685}" srcOrd="5" destOrd="0" presId="urn:microsoft.com/office/officeart/2005/8/layout/vList5"/>
    <dgm:cxn modelId="{77D6071E-4122-4311-BF84-6701A74BF3DD}" type="presParOf" srcId="{66E6D8EE-1E73-4F77-A072-BA29667E6810}" destId="{2E55BE63-CF80-4413-9E41-D9EA16D14038}" srcOrd="6" destOrd="0" presId="urn:microsoft.com/office/officeart/2005/8/layout/vList5"/>
    <dgm:cxn modelId="{2710B22F-C21D-462A-9A90-DCCE3AB18120}" type="presParOf" srcId="{2E55BE63-CF80-4413-9E41-D9EA16D14038}" destId="{7AD8CCB5-6F0E-4548-AFCA-C655B6704209}" srcOrd="0" destOrd="0" presId="urn:microsoft.com/office/officeart/2005/8/layout/vList5"/>
    <dgm:cxn modelId="{24024BD8-45BE-4D20-A831-F44EBAE34866}" type="presParOf" srcId="{2E55BE63-CF80-4413-9E41-D9EA16D14038}" destId="{69DAE776-B71D-4021-A698-9CD7C768B5CF}" srcOrd="1" destOrd="0" presId="urn:microsoft.com/office/officeart/2005/8/layout/vList5"/>
    <dgm:cxn modelId="{28603E7B-D09A-4D15-B1C0-23E7E303ED45}" type="presParOf" srcId="{66E6D8EE-1E73-4F77-A072-BA29667E6810}" destId="{FD55365A-07AF-4F9C-96D3-CE3C137721FC}" srcOrd="7" destOrd="0" presId="urn:microsoft.com/office/officeart/2005/8/layout/vList5"/>
    <dgm:cxn modelId="{5005D599-FA80-4FD9-BCB7-9811E979A172}" type="presParOf" srcId="{66E6D8EE-1E73-4F77-A072-BA29667E6810}" destId="{7706E298-7066-40AB-B3A2-75BBE3663BBB}" srcOrd="8" destOrd="0" presId="urn:microsoft.com/office/officeart/2005/8/layout/vList5"/>
    <dgm:cxn modelId="{499A84EE-A2A9-4216-BBEC-8982F80E6127}" type="presParOf" srcId="{7706E298-7066-40AB-B3A2-75BBE3663BBB}" destId="{F5DD7719-D464-4AD0-8DBE-6E12683507C6}" srcOrd="0" destOrd="0" presId="urn:microsoft.com/office/officeart/2005/8/layout/vList5"/>
    <dgm:cxn modelId="{68592411-2515-44E4-9B1B-A13150D9BF13}" type="presParOf" srcId="{7706E298-7066-40AB-B3A2-75BBE3663BBB}" destId="{6657B51B-BCC6-4CC5-9CED-9816D78D2405}" srcOrd="1" destOrd="0" presId="urn:microsoft.com/office/officeart/2005/8/layout/vList5"/>
    <dgm:cxn modelId="{BC10BDD6-4A99-422C-ABF8-44E278EC51A4}" type="presParOf" srcId="{66E6D8EE-1E73-4F77-A072-BA29667E6810}" destId="{DB3758FB-D91C-4888-913E-29472C0B2A2B}" srcOrd="9" destOrd="0" presId="urn:microsoft.com/office/officeart/2005/8/layout/vList5"/>
    <dgm:cxn modelId="{802CD246-680B-4B94-AEFD-6755A5272EAB}" type="presParOf" srcId="{66E6D8EE-1E73-4F77-A072-BA29667E6810}" destId="{B3155E1D-856A-43E9-B8E2-F28CFDFC03DD}" srcOrd="10" destOrd="0" presId="urn:microsoft.com/office/officeart/2005/8/layout/vList5"/>
    <dgm:cxn modelId="{E5765B4F-812D-4099-B562-1626F16A7BF9}" type="presParOf" srcId="{B3155E1D-856A-43E9-B8E2-F28CFDFC03DD}" destId="{B1CDD598-7ACC-4CC8-93E2-091C694CE120}" srcOrd="0" destOrd="0" presId="urn:microsoft.com/office/officeart/2005/8/layout/vList5"/>
    <dgm:cxn modelId="{309EC1B8-3337-4760-A951-26AB094EE2C2}" type="presParOf" srcId="{B3155E1D-856A-43E9-B8E2-F28CFDFC03DD}" destId="{9EAB53F1-5216-4E88-B7E4-B6AB7F00DBD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EA4EE2-51BC-4853-8941-DD7247DFEA5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7E3E9E5-5CC7-4A49-9324-9A98C2AFAACB}">
      <dgm:prSet phldrT="[Text]"/>
      <dgm:spPr/>
      <dgm:t>
        <a:bodyPr/>
        <a:lstStyle/>
        <a:p>
          <a:pPr>
            <a:buFont typeface="Courier New" panose="02070309020205020404" pitchFamily="49" charset="0"/>
            <a:buNone/>
          </a:pPr>
          <a:r>
            <a:rPr lang="en-US" dirty="0">
              <a:solidFill>
                <a:schemeClr val="bg1"/>
              </a:solidFill>
              <a:latin typeface="Calibri" panose="020F0502020204030204" pitchFamily="34" charset="0"/>
              <a:cs typeface="Calibri" panose="020F0502020204030204" pitchFamily="34" charset="0"/>
            </a:rPr>
            <a:t>Rapid performance feedback to providers</a:t>
          </a:r>
          <a:endParaRPr lang="en-US" dirty="0">
            <a:solidFill>
              <a:schemeClr val="bg1"/>
            </a:solidFill>
          </a:endParaRPr>
        </a:p>
      </dgm:t>
    </dgm:pt>
    <dgm:pt modelId="{D47BA7CD-D55D-4857-9EB4-DB1CE9410A81}" type="parTrans" cxnId="{57E36781-41AE-4C9A-A37D-BA9E529D0EEF}">
      <dgm:prSet/>
      <dgm:spPr/>
      <dgm:t>
        <a:bodyPr/>
        <a:lstStyle/>
        <a:p>
          <a:endParaRPr lang="en-US">
            <a:solidFill>
              <a:schemeClr val="bg1"/>
            </a:solidFill>
          </a:endParaRPr>
        </a:p>
      </dgm:t>
    </dgm:pt>
    <dgm:pt modelId="{4375CE95-09EC-49F0-89AE-9FF88E0DEB2A}" type="sibTrans" cxnId="{57E36781-41AE-4C9A-A37D-BA9E529D0EEF}">
      <dgm:prSet/>
      <dgm:spPr/>
      <dgm:t>
        <a:bodyPr/>
        <a:lstStyle/>
        <a:p>
          <a:endParaRPr lang="en-US">
            <a:solidFill>
              <a:schemeClr val="bg1"/>
            </a:solidFill>
          </a:endParaRPr>
        </a:p>
      </dgm:t>
    </dgm:pt>
    <dgm:pt modelId="{F544430A-5216-40AA-8DCF-9B794D3E3CF0}">
      <dgm:prSet/>
      <dgm:spPr/>
      <dgm:t>
        <a:bodyPr/>
        <a:lstStyle/>
        <a:p>
          <a:r>
            <a:rPr lang="en-US">
              <a:solidFill>
                <a:schemeClr val="bg1"/>
              </a:solidFill>
              <a:latin typeface="Calibri" panose="020F0502020204030204" pitchFamily="34" charset="0"/>
              <a:cs typeface="Calibri" panose="020F0502020204030204" pitchFamily="34" charset="0"/>
            </a:rPr>
            <a:t>Accelerate move to fully electronic measures</a:t>
          </a:r>
          <a:endParaRPr lang="en-US" dirty="0">
            <a:solidFill>
              <a:schemeClr val="bg1"/>
            </a:solidFill>
            <a:latin typeface="Calibri" panose="020F0502020204030204" pitchFamily="34" charset="0"/>
            <a:cs typeface="Calibri" panose="020F0502020204030204" pitchFamily="34" charset="0"/>
          </a:endParaRPr>
        </a:p>
      </dgm:t>
    </dgm:pt>
    <dgm:pt modelId="{5B84FB7B-546A-40BB-A2A0-7D6BAB1A238D}" type="parTrans" cxnId="{72E14A22-FDF5-4293-B7CF-32BEFFFE34F1}">
      <dgm:prSet/>
      <dgm:spPr/>
      <dgm:t>
        <a:bodyPr/>
        <a:lstStyle/>
        <a:p>
          <a:endParaRPr lang="en-US">
            <a:solidFill>
              <a:schemeClr val="bg1"/>
            </a:solidFill>
          </a:endParaRPr>
        </a:p>
      </dgm:t>
    </dgm:pt>
    <dgm:pt modelId="{8CD00F28-C4C2-40F9-AC05-1DD13EFE14DA}" type="sibTrans" cxnId="{72E14A22-FDF5-4293-B7CF-32BEFFFE34F1}">
      <dgm:prSet/>
      <dgm:spPr/>
      <dgm:t>
        <a:bodyPr/>
        <a:lstStyle/>
        <a:p>
          <a:endParaRPr lang="en-US">
            <a:solidFill>
              <a:schemeClr val="bg1"/>
            </a:solidFill>
          </a:endParaRPr>
        </a:p>
      </dgm:t>
    </dgm:pt>
    <dgm:pt modelId="{87A76FAC-D5FE-4077-9D40-3889B2924A8A}">
      <dgm:prSet/>
      <dgm:spPr/>
      <dgm:t>
        <a:bodyPr/>
        <a:lstStyle/>
        <a:p>
          <a:r>
            <a:rPr lang="en-US">
              <a:solidFill>
                <a:schemeClr val="bg1"/>
              </a:solidFill>
              <a:latin typeface="Calibri" panose="020F0502020204030204" pitchFamily="34" charset="0"/>
              <a:cs typeface="Calibri" panose="020F0502020204030204" pitchFamily="34" charset="0"/>
            </a:rPr>
            <a:t>Unleash voice of patient through use of patient reported outcome measures</a:t>
          </a:r>
          <a:endParaRPr lang="en-US" dirty="0">
            <a:solidFill>
              <a:schemeClr val="bg1"/>
            </a:solidFill>
            <a:latin typeface="Calibri" panose="020F0502020204030204" pitchFamily="34" charset="0"/>
            <a:cs typeface="Calibri" panose="020F0502020204030204" pitchFamily="34" charset="0"/>
          </a:endParaRPr>
        </a:p>
      </dgm:t>
    </dgm:pt>
    <dgm:pt modelId="{FC5AEE6A-B7C7-428C-8363-3E111CDDB8D9}" type="parTrans" cxnId="{79EDD2B6-9820-402F-A590-8D388F675B04}">
      <dgm:prSet/>
      <dgm:spPr/>
      <dgm:t>
        <a:bodyPr/>
        <a:lstStyle/>
        <a:p>
          <a:endParaRPr lang="en-US">
            <a:solidFill>
              <a:schemeClr val="bg1"/>
            </a:solidFill>
          </a:endParaRPr>
        </a:p>
      </dgm:t>
    </dgm:pt>
    <dgm:pt modelId="{FDB3F7D8-7970-46A2-9C40-C275872ED4A7}" type="sibTrans" cxnId="{79EDD2B6-9820-402F-A590-8D388F675B04}">
      <dgm:prSet/>
      <dgm:spPr/>
      <dgm:t>
        <a:bodyPr/>
        <a:lstStyle/>
        <a:p>
          <a:endParaRPr lang="en-US">
            <a:solidFill>
              <a:schemeClr val="bg1"/>
            </a:solidFill>
          </a:endParaRPr>
        </a:p>
      </dgm:t>
    </dgm:pt>
    <dgm:pt modelId="{87A3D7CF-0BFB-4A6F-996A-DE6242267862}">
      <dgm:prSet/>
      <dgm:spPr/>
      <dgm:t>
        <a:bodyPr/>
        <a:lstStyle/>
        <a:p>
          <a:r>
            <a:rPr lang="en-US">
              <a:solidFill>
                <a:schemeClr val="bg1"/>
              </a:solidFill>
              <a:latin typeface="Calibri" panose="020F0502020204030204" pitchFamily="34" charset="0"/>
              <a:cs typeface="Calibri" panose="020F0502020204030204" pitchFamily="34" charset="0"/>
            </a:rPr>
            <a:t>Use measures that will advance innovative payment structures</a:t>
          </a:r>
          <a:endParaRPr lang="en-US" dirty="0">
            <a:solidFill>
              <a:schemeClr val="bg1"/>
            </a:solidFill>
            <a:latin typeface="Calibri" panose="020F0502020204030204" pitchFamily="34" charset="0"/>
            <a:cs typeface="Calibri" panose="020F0502020204030204" pitchFamily="34" charset="0"/>
          </a:endParaRPr>
        </a:p>
      </dgm:t>
    </dgm:pt>
    <dgm:pt modelId="{DC0AB136-58F2-4673-A7F9-1A832AC44BB2}" type="parTrans" cxnId="{99462D25-6408-4705-86A9-458175A5E67D}">
      <dgm:prSet/>
      <dgm:spPr/>
      <dgm:t>
        <a:bodyPr/>
        <a:lstStyle/>
        <a:p>
          <a:endParaRPr lang="en-US">
            <a:solidFill>
              <a:schemeClr val="bg1"/>
            </a:solidFill>
          </a:endParaRPr>
        </a:p>
      </dgm:t>
    </dgm:pt>
    <dgm:pt modelId="{D4D7CC87-D18B-4547-91E1-B31BD1A7F7BA}" type="sibTrans" cxnId="{99462D25-6408-4705-86A9-458175A5E67D}">
      <dgm:prSet/>
      <dgm:spPr/>
      <dgm:t>
        <a:bodyPr/>
        <a:lstStyle/>
        <a:p>
          <a:endParaRPr lang="en-US">
            <a:solidFill>
              <a:schemeClr val="bg1"/>
            </a:solidFill>
          </a:endParaRPr>
        </a:p>
      </dgm:t>
    </dgm:pt>
    <dgm:pt modelId="{15D112D9-950C-4C77-BF76-C074F752335F}">
      <dgm:prSet/>
      <dgm:spPr/>
      <dgm:t>
        <a:bodyPr/>
        <a:lstStyle/>
        <a:p>
          <a:r>
            <a:rPr lang="en-US">
              <a:solidFill>
                <a:schemeClr val="bg1"/>
              </a:solidFill>
              <a:latin typeface="Calibri" panose="020F0502020204030204" pitchFamily="34" charset="0"/>
              <a:cs typeface="Calibri" panose="020F0502020204030204" pitchFamily="34" charset="0"/>
            </a:rPr>
            <a:t>Increase alignment of measures</a:t>
          </a:r>
          <a:endParaRPr lang="en-US" dirty="0">
            <a:solidFill>
              <a:schemeClr val="bg1"/>
            </a:solidFill>
            <a:latin typeface="Calibri" panose="020F0502020204030204" pitchFamily="34" charset="0"/>
            <a:cs typeface="Calibri" panose="020F0502020204030204" pitchFamily="34" charset="0"/>
          </a:endParaRPr>
        </a:p>
      </dgm:t>
    </dgm:pt>
    <dgm:pt modelId="{FDCC7902-C483-4C3D-8B21-E6E2B2B88F4C}" type="parTrans" cxnId="{62E4F0B2-93A4-41AA-B67D-DE428864E2FA}">
      <dgm:prSet/>
      <dgm:spPr/>
      <dgm:t>
        <a:bodyPr/>
        <a:lstStyle/>
        <a:p>
          <a:endParaRPr lang="en-US">
            <a:solidFill>
              <a:schemeClr val="bg1"/>
            </a:solidFill>
          </a:endParaRPr>
        </a:p>
      </dgm:t>
    </dgm:pt>
    <dgm:pt modelId="{BCF262AD-B49F-4A22-8AB6-541DB05E9D48}" type="sibTrans" cxnId="{62E4F0B2-93A4-41AA-B67D-DE428864E2FA}">
      <dgm:prSet/>
      <dgm:spPr/>
      <dgm:t>
        <a:bodyPr/>
        <a:lstStyle/>
        <a:p>
          <a:endParaRPr lang="en-US">
            <a:solidFill>
              <a:schemeClr val="bg1"/>
            </a:solidFill>
          </a:endParaRPr>
        </a:p>
      </dgm:t>
    </dgm:pt>
    <dgm:pt modelId="{42E26B43-4E06-45DD-AEAE-37ADBD349B05}">
      <dgm:prSet/>
      <dgm:spPr/>
      <dgm:t>
        <a:bodyPr/>
        <a:lstStyle/>
        <a:p>
          <a:r>
            <a:rPr lang="en-US">
              <a:solidFill>
                <a:schemeClr val="bg1"/>
              </a:solidFill>
              <a:latin typeface="Calibri" panose="020F0502020204030204" pitchFamily="34" charset="0"/>
              <a:cs typeface="Calibri" panose="020F0502020204030204" pitchFamily="34" charset="0"/>
            </a:rPr>
            <a:t>Promote use of all payer data (where feasible)</a:t>
          </a:r>
          <a:endParaRPr lang="en-US" dirty="0">
            <a:solidFill>
              <a:schemeClr val="bg1"/>
            </a:solidFill>
            <a:latin typeface="Calibri" panose="020F0502020204030204" pitchFamily="34" charset="0"/>
            <a:cs typeface="Calibri" panose="020F0502020204030204" pitchFamily="34" charset="0"/>
          </a:endParaRPr>
        </a:p>
      </dgm:t>
    </dgm:pt>
    <dgm:pt modelId="{7CCE3BEE-8C52-41C5-920B-1D222256152C}" type="parTrans" cxnId="{2D362101-132A-4346-8982-4DB5BE95226A}">
      <dgm:prSet/>
      <dgm:spPr/>
      <dgm:t>
        <a:bodyPr/>
        <a:lstStyle/>
        <a:p>
          <a:endParaRPr lang="en-US">
            <a:solidFill>
              <a:schemeClr val="bg1"/>
            </a:solidFill>
          </a:endParaRPr>
        </a:p>
      </dgm:t>
    </dgm:pt>
    <dgm:pt modelId="{280B9DAD-9E64-4DEE-A1B7-29BCCB9EF1B4}" type="sibTrans" cxnId="{2D362101-132A-4346-8982-4DB5BE95226A}">
      <dgm:prSet/>
      <dgm:spPr/>
      <dgm:t>
        <a:bodyPr/>
        <a:lstStyle/>
        <a:p>
          <a:endParaRPr lang="en-US">
            <a:solidFill>
              <a:schemeClr val="bg1"/>
            </a:solidFill>
          </a:endParaRPr>
        </a:p>
      </dgm:t>
    </dgm:pt>
    <dgm:pt modelId="{DD99E433-DA8E-4649-9501-488B40A64694}">
      <dgm:prSet/>
      <dgm:spPr/>
      <dgm:t>
        <a:bodyPr/>
        <a:lstStyle/>
        <a:p>
          <a:r>
            <a:rPr lang="en-US">
              <a:solidFill>
                <a:schemeClr val="bg1"/>
              </a:solidFill>
              <a:latin typeface="Calibri" panose="020F0502020204030204" pitchFamily="34" charset="0"/>
              <a:cs typeface="Calibri" panose="020F0502020204030204" pitchFamily="34" charset="0"/>
            </a:rPr>
            <a:t>Focus on major domain outcomes</a:t>
          </a:r>
          <a:endParaRPr lang="en-US" dirty="0">
            <a:solidFill>
              <a:schemeClr val="bg1"/>
            </a:solidFill>
            <a:latin typeface="Calibri" panose="020F0502020204030204" pitchFamily="34" charset="0"/>
            <a:cs typeface="Calibri" panose="020F0502020204030204" pitchFamily="34" charset="0"/>
          </a:endParaRPr>
        </a:p>
      </dgm:t>
    </dgm:pt>
    <dgm:pt modelId="{276998F5-46EA-44A7-9583-0F68429C62B1}" type="parTrans" cxnId="{AF428E8D-EFF6-449C-9453-208C13EBA1D1}">
      <dgm:prSet/>
      <dgm:spPr/>
      <dgm:t>
        <a:bodyPr/>
        <a:lstStyle/>
        <a:p>
          <a:endParaRPr lang="en-US">
            <a:solidFill>
              <a:schemeClr val="bg1"/>
            </a:solidFill>
          </a:endParaRPr>
        </a:p>
      </dgm:t>
    </dgm:pt>
    <dgm:pt modelId="{7F3E9C33-9E52-42E2-A3DE-488550658E9D}" type="sibTrans" cxnId="{AF428E8D-EFF6-449C-9453-208C13EBA1D1}">
      <dgm:prSet/>
      <dgm:spPr/>
      <dgm:t>
        <a:bodyPr/>
        <a:lstStyle/>
        <a:p>
          <a:endParaRPr lang="en-US">
            <a:solidFill>
              <a:schemeClr val="bg1"/>
            </a:solidFill>
          </a:endParaRPr>
        </a:p>
      </dgm:t>
    </dgm:pt>
    <dgm:pt modelId="{0EA858EF-5BC4-48A1-A671-0512297D99CF}" type="pres">
      <dgm:prSet presAssocID="{A6EA4EE2-51BC-4853-8941-DD7247DFEA50}" presName="linear" presStyleCnt="0">
        <dgm:presLayoutVars>
          <dgm:animLvl val="lvl"/>
          <dgm:resizeHandles val="exact"/>
        </dgm:presLayoutVars>
      </dgm:prSet>
      <dgm:spPr/>
    </dgm:pt>
    <dgm:pt modelId="{5961BE1B-EE99-40C6-A2F3-76469065B1D0}" type="pres">
      <dgm:prSet presAssocID="{F7E3E9E5-5CC7-4A49-9324-9A98C2AFAACB}" presName="parentText" presStyleLbl="node1" presStyleIdx="0" presStyleCnt="7">
        <dgm:presLayoutVars>
          <dgm:chMax val="0"/>
          <dgm:bulletEnabled val="1"/>
        </dgm:presLayoutVars>
      </dgm:prSet>
      <dgm:spPr/>
    </dgm:pt>
    <dgm:pt modelId="{6917ADE1-B968-4A0E-BA53-AD76A9C1777E}" type="pres">
      <dgm:prSet presAssocID="{4375CE95-09EC-49F0-89AE-9FF88E0DEB2A}" presName="spacer" presStyleCnt="0"/>
      <dgm:spPr/>
    </dgm:pt>
    <dgm:pt modelId="{02EB2EB8-83E9-4C4A-93B0-76A53F539DF7}" type="pres">
      <dgm:prSet presAssocID="{F544430A-5216-40AA-8DCF-9B794D3E3CF0}" presName="parentText" presStyleLbl="node1" presStyleIdx="1" presStyleCnt="7">
        <dgm:presLayoutVars>
          <dgm:chMax val="0"/>
          <dgm:bulletEnabled val="1"/>
        </dgm:presLayoutVars>
      </dgm:prSet>
      <dgm:spPr/>
    </dgm:pt>
    <dgm:pt modelId="{ECCC3271-FAB2-425C-A605-D8379E93004D}" type="pres">
      <dgm:prSet presAssocID="{8CD00F28-C4C2-40F9-AC05-1DD13EFE14DA}" presName="spacer" presStyleCnt="0"/>
      <dgm:spPr/>
    </dgm:pt>
    <dgm:pt modelId="{2546CC07-B71F-49D1-BB7C-A752A71D1A70}" type="pres">
      <dgm:prSet presAssocID="{87A76FAC-D5FE-4077-9D40-3889B2924A8A}" presName="parentText" presStyleLbl="node1" presStyleIdx="2" presStyleCnt="7">
        <dgm:presLayoutVars>
          <dgm:chMax val="0"/>
          <dgm:bulletEnabled val="1"/>
        </dgm:presLayoutVars>
      </dgm:prSet>
      <dgm:spPr/>
    </dgm:pt>
    <dgm:pt modelId="{415C1D8F-9397-4098-9262-FA5A214B8FDA}" type="pres">
      <dgm:prSet presAssocID="{FDB3F7D8-7970-46A2-9C40-C275872ED4A7}" presName="spacer" presStyleCnt="0"/>
      <dgm:spPr/>
    </dgm:pt>
    <dgm:pt modelId="{838B41ED-6A08-4F43-8E02-B84822332C69}" type="pres">
      <dgm:prSet presAssocID="{87A3D7CF-0BFB-4A6F-996A-DE6242267862}" presName="parentText" presStyleLbl="node1" presStyleIdx="3" presStyleCnt="7">
        <dgm:presLayoutVars>
          <dgm:chMax val="0"/>
          <dgm:bulletEnabled val="1"/>
        </dgm:presLayoutVars>
      </dgm:prSet>
      <dgm:spPr/>
    </dgm:pt>
    <dgm:pt modelId="{288968C2-FE2E-406F-A662-E3320801EAAA}" type="pres">
      <dgm:prSet presAssocID="{D4D7CC87-D18B-4547-91E1-B31BD1A7F7BA}" presName="spacer" presStyleCnt="0"/>
      <dgm:spPr/>
    </dgm:pt>
    <dgm:pt modelId="{A2D8310D-BCBE-4B07-A4C9-911F19E890BE}" type="pres">
      <dgm:prSet presAssocID="{15D112D9-950C-4C77-BF76-C074F752335F}" presName="parentText" presStyleLbl="node1" presStyleIdx="4" presStyleCnt="7">
        <dgm:presLayoutVars>
          <dgm:chMax val="0"/>
          <dgm:bulletEnabled val="1"/>
        </dgm:presLayoutVars>
      </dgm:prSet>
      <dgm:spPr/>
    </dgm:pt>
    <dgm:pt modelId="{A9E6FB49-4372-422D-8F79-4363E9DADCB8}" type="pres">
      <dgm:prSet presAssocID="{BCF262AD-B49F-4A22-8AB6-541DB05E9D48}" presName="spacer" presStyleCnt="0"/>
      <dgm:spPr/>
    </dgm:pt>
    <dgm:pt modelId="{64DBCA23-8AC1-4769-AB4B-6B57D55DBAA6}" type="pres">
      <dgm:prSet presAssocID="{42E26B43-4E06-45DD-AEAE-37ADBD349B05}" presName="parentText" presStyleLbl="node1" presStyleIdx="5" presStyleCnt="7">
        <dgm:presLayoutVars>
          <dgm:chMax val="0"/>
          <dgm:bulletEnabled val="1"/>
        </dgm:presLayoutVars>
      </dgm:prSet>
      <dgm:spPr/>
    </dgm:pt>
    <dgm:pt modelId="{FF6F6E39-0F9F-463C-BF66-398A3C263693}" type="pres">
      <dgm:prSet presAssocID="{280B9DAD-9E64-4DEE-A1B7-29BCCB9EF1B4}" presName="spacer" presStyleCnt="0"/>
      <dgm:spPr/>
    </dgm:pt>
    <dgm:pt modelId="{E62014C7-DC8D-41ED-A700-9C58BAE3CE9F}" type="pres">
      <dgm:prSet presAssocID="{DD99E433-DA8E-4649-9501-488B40A64694}" presName="parentText" presStyleLbl="node1" presStyleIdx="6" presStyleCnt="7">
        <dgm:presLayoutVars>
          <dgm:chMax val="0"/>
          <dgm:bulletEnabled val="1"/>
        </dgm:presLayoutVars>
      </dgm:prSet>
      <dgm:spPr/>
    </dgm:pt>
  </dgm:ptLst>
  <dgm:cxnLst>
    <dgm:cxn modelId="{2D362101-132A-4346-8982-4DB5BE95226A}" srcId="{A6EA4EE2-51BC-4853-8941-DD7247DFEA50}" destId="{42E26B43-4E06-45DD-AEAE-37ADBD349B05}" srcOrd="5" destOrd="0" parTransId="{7CCE3BEE-8C52-41C5-920B-1D222256152C}" sibTransId="{280B9DAD-9E64-4DEE-A1B7-29BCCB9EF1B4}"/>
    <dgm:cxn modelId="{7B6F4708-6473-4E50-8479-5929E7723E67}" type="presOf" srcId="{A6EA4EE2-51BC-4853-8941-DD7247DFEA50}" destId="{0EA858EF-5BC4-48A1-A671-0512297D99CF}" srcOrd="0" destOrd="0" presId="urn:microsoft.com/office/officeart/2005/8/layout/vList2"/>
    <dgm:cxn modelId="{D7DBC108-FE9C-443D-B380-32AF4C47E9D8}" type="presOf" srcId="{DD99E433-DA8E-4649-9501-488B40A64694}" destId="{E62014C7-DC8D-41ED-A700-9C58BAE3CE9F}" srcOrd="0" destOrd="0" presId="urn:microsoft.com/office/officeart/2005/8/layout/vList2"/>
    <dgm:cxn modelId="{884BB00F-C853-4801-AAEA-940A0A93E8F4}" type="presOf" srcId="{F544430A-5216-40AA-8DCF-9B794D3E3CF0}" destId="{02EB2EB8-83E9-4C4A-93B0-76A53F539DF7}" srcOrd="0" destOrd="0" presId="urn:microsoft.com/office/officeart/2005/8/layout/vList2"/>
    <dgm:cxn modelId="{72E14A22-FDF5-4293-B7CF-32BEFFFE34F1}" srcId="{A6EA4EE2-51BC-4853-8941-DD7247DFEA50}" destId="{F544430A-5216-40AA-8DCF-9B794D3E3CF0}" srcOrd="1" destOrd="0" parTransId="{5B84FB7B-546A-40BB-A2A0-7D6BAB1A238D}" sibTransId="{8CD00F28-C4C2-40F9-AC05-1DD13EFE14DA}"/>
    <dgm:cxn modelId="{99462D25-6408-4705-86A9-458175A5E67D}" srcId="{A6EA4EE2-51BC-4853-8941-DD7247DFEA50}" destId="{87A3D7CF-0BFB-4A6F-996A-DE6242267862}" srcOrd="3" destOrd="0" parTransId="{DC0AB136-58F2-4673-A7F9-1A832AC44BB2}" sibTransId="{D4D7CC87-D18B-4547-91E1-B31BD1A7F7BA}"/>
    <dgm:cxn modelId="{5279716C-547B-4F22-9651-B2F959A109C6}" type="presOf" srcId="{42E26B43-4E06-45DD-AEAE-37ADBD349B05}" destId="{64DBCA23-8AC1-4769-AB4B-6B57D55DBAA6}" srcOrd="0" destOrd="0" presId="urn:microsoft.com/office/officeart/2005/8/layout/vList2"/>
    <dgm:cxn modelId="{57E36781-41AE-4C9A-A37D-BA9E529D0EEF}" srcId="{A6EA4EE2-51BC-4853-8941-DD7247DFEA50}" destId="{F7E3E9E5-5CC7-4A49-9324-9A98C2AFAACB}" srcOrd="0" destOrd="0" parTransId="{D47BA7CD-D55D-4857-9EB4-DB1CE9410A81}" sibTransId="{4375CE95-09EC-49F0-89AE-9FF88E0DEB2A}"/>
    <dgm:cxn modelId="{AF428E8D-EFF6-449C-9453-208C13EBA1D1}" srcId="{A6EA4EE2-51BC-4853-8941-DD7247DFEA50}" destId="{DD99E433-DA8E-4649-9501-488B40A64694}" srcOrd="6" destOrd="0" parTransId="{276998F5-46EA-44A7-9583-0F68429C62B1}" sibTransId="{7F3E9C33-9E52-42E2-A3DE-488550658E9D}"/>
    <dgm:cxn modelId="{62E4F0B2-93A4-41AA-B67D-DE428864E2FA}" srcId="{A6EA4EE2-51BC-4853-8941-DD7247DFEA50}" destId="{15D112D9-950C-4C77-BF76-C074F752335F}" srcOrd="4" destOrd="0" parTransId="{FDCC7902-C483-4C3D-8B21-E6E2B2B88F4C}" sibTransId="{BCF262AD-B49F-4A22-8AB6-541DB05E9D48}"/>
    <dgm:cxn modelId="{79EDD2B6-9820-402F-A590-8D388F675B04}" srcId="{A6EA4EE2-51BC-4853-8941-DD7247DFEA50}" destId="{87A76FAC-D5FE-4077-9D40-3889B2924A8A}" srcOrd="2" destOrd="0" parTransId="{FC5AEE6A-B7C7-428C-8363-3E111CDDB8D9}" sibTransId="{FDB3F7D8-7970-46A2-9C40-C275872ED4A7}"/>
    <dgm:cxn modelId="{E7178ABD-F6A0-4A1D-B3F3-CA99B09345CD}" type="presOf" srcId="{F7E3E9E5-5CC7-4A49-9324-9A98C2AFAACB}" destId="{5961BE1B-EE99-40C6-A2F3-76469065B1D0}" srcOrd="0" destOrd="0" presId="urn:microsoft.com/office/officeart/2005/8/layout/vList2"/>
    <dgm:cxn modelId="{C34578D2-B3CF-42C3-9339-73161B47BE12}" type="presOf" srcId="{87A76FAC-D5FE-4077-9D40-3889B2924A8A}" destId="{2546CC07-B71F-49D1-BB7C-A752A71D1A70}" srcOrd="0" destOrd="0" presId="urn:microsoft.com/office/officeart/2005/8/layout/vList2"/>
    <dgm:cxn modelId="{67BFFADD-C997-4E41-84CF-4375E608508C}" type="presOf" srcId="{15D112D9-950C-4C77-BF76-C074F752335F}" destId="{A2D8310D-BCBE-4B07-A4C9-911F19E890BE}" srcOrd="0" destOrd="0" presId="urn:microsoft.com/office/officeart/2005/8/layout/vList2"/>
    <dgm:cxn modelId="{D219EAF0-6C5A-48F6-BC9E-1A82E9E617B7}" type="presOf" srcId="{87A3D7CF-0BFB-4A6F-996A-DE6242267862}" destId="{838B41ED-6A08-4F43-8E02-B84822332C69}" srcOrd="0" destOrd="0" presId="urn:microsoft.com/office/officeart/2005/8/layout/vList2"/>
    <dgm:cxn modelId="{4204C17D-9DAB-457C-8D58-BECF8E2E6724}" type="presParOf" srcId="{0EA858EF-5BC4-48A1-A671-0512297D99CF}" destId="{5961BE1B-EE99-40C6-A2F3-76469065B1D0}" srcOrd="0" destOrd="0" presId="urn:microsoft.com/office/officeart/2005/8/layout/vList2"/>
    <dgm:cxn modelId="{FD59976A-9026-450E-A211-8AB64188F9F6}" type="presParOf" srcId="{0EA858EF-5BC4-48A1-A671-0512297D99CF}" destId="{6917ADE1-B968-4A0E-BA53-AD76A9C1777E}" srcOrd="1" destOrd="0" presId="urn:microsoft.com/office/officeart/2005/8/layout/vList2"/>
    <dgm:cxn modelId="{EA0EF8E6-766B-438B-A81A-73FFADD1B902}" type="presParOf" srcId="{0EA858EF-5BC4-48A1-A671-0512297D99CF}" destId="{02EB2EB8-83E9-4C4A-93B0-76A53F539DF7}" srcOrd="2" destOrd="0" presId="urn:microsoft.com/office/officeart/2005/8/layout/vList2"/>
    <dgm:cxn modelId="{B8606745-E3B4-4DA6-80D0-774EE1621999}" type="presParOf" srcId="{0EA858EF-5BC4-48A1-A671-0512297D99CF}" destId="{ECCC3271-FAB2-425C-A605-D8379E93004D}" srcOrd="3" destOrd="0" presId="urn:microsoft.com/office/officeart/2005/8/layout/vList2"/>
    <dgm:cxn modelId="{2DD3D232-CD67-4708-A281-001D23EBC9A5}" type="presParOf" srcId="{0EA858EF-5BC4-48A1-A671-0512297D99CF}" destId="{2546CC07-B71F-49D1-BB7C-A752A71D1A70}" srcOrd="4" destOrd="0" presId="urn:microsoft.com/office/officeart/2005/8/layout/vList2"/>
    <dgm:cxn modelId="{F173C407-53D1-4144-9E00-6D5DFBA4E39C}" type="presParOf" srcId="{0EA858EF-5BC4-48A1-A671-0512297D99CF}" destId="{415C1D8F-9397-4098-9262-FA5A214B8FDA}" srcOrd="5" destOrd="0" presId="urn:microsoft.com/office/officeart/2005/8/layout/vList2"/>
    <dgm:cxn modelId="{7C5E23EF-5368-4BF1-A008-D264A11CC63D}" type="presParOf" srcId="{0EA858EF-5BC4-48A1-A671-0512297D99CF}" destId="{838B41ED-6A08-4F43-8E02-B84822332C69}" srcOrd="6" destOrd="0" presId="urn:microsoft.com/office/officeart/2005/8/layout/vList2"/>
    <dgm:cxn modelId="{004D39CA-A919-4B54-9181-D3B64AF13AD4}" type="presParOf" srcId="{0EA858EF-5BC4-48A1-A671-0512297D99CF}" destId="{288968C2-FE2E-406F-A662-E3320801EAAA}" srcOrd="7" destOrd="0" presId="urn:microsoft.com/office/officeart/2005/8/layout/vList2"/>
    <dgm:cxn modelId="{E5D26E46-C662-44EC-8414-48D13D6DFDCD}" type="presParOf" srcId="{0EA858EF-5BC4-48A1-A671-0512297D99CF}" destId="{A2D8310D-BCBE-4B07-A4C9-911F19E890BE}" srcOrd="8" destOrd="0" presId="urn:microsoft.com/office/officeart/2005/8/layout/vList2"/>
    <dgm:cxn modelId="{0DDD7058-B438-49CA-AF63-04BF8AB40778}" type="presParOf" srcId="{0EA858EF-5BC4-48A1-A671-0512297D99CF}" destId="{A9E6FB49-4372-422D-8F79-4363E9DADCB8}" srcOrd="9" destOrd="0" presId="urn:microsoft.com/office/officeart/2005/8/layout/vList2"/>
    <dgm:cxn modelId="{3C4707D6-1080-4911-9E90-FF08D94F14A5}" type="presParOf" srcId="{0EA858EF-5BC4-48A1-A671-0512297D99CF}" destId="{64DBCA23-8AC1-4769-AB4B-6B57D55DBAA6}" srcOrd="10" destOrd="0" presId="urn:microsoft.com/office/officeart/2005/8/layout/vList2"/>
    <dgm:cxn modelId="{E2CD442A-A6ED-4903-A016-1BB9E9A1BA24}" type="presParOf" srcId="{0EA858EF-5BC4-48A1-A671-0512297D99CF}" destId="{FF6F6E39-0F9F-463C-BF66-398A3C263693}" srcOrd="11" destOrd="0" presId="urn:microsoft.com/office/officeart/2005/8/layout/vList2"/>
    <dgm:cxn modelId="{A4A30F33-AA5F-4E64-B3CC-16205C8BE83E}" type="presParOf" srcId="{0EA858EF-5BC4-48A1-A671-0512297D99CF}" destId="{E62014C7-DC8D-41ED-A700-9C58BAE3CE9F}"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D8A903-1BA6-4158-B4FE-6054B1BC2C8C}">
      <dsp:nvSpPr>
        <dsp:cNvPr id="0" name=""/>
        <dsp:cNvSpPr/>
      </dsp:nvSpPr>
      <dsp:spPr>
        <a:xfrm rot="5400000">
          <a:off x="7376320" y="-3242017"/>
          <a:ext cx="584894" cy="721766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Pros: Readily available, standardized, less burdensome to collect, large sample population</a:t>
          </a:r>
        </a:p>
        <a:p>
          <a:pPr marL="114300" lvl="1" indent="-114300" algn="l" defTabSz="622300">
            <a:lnSpc>
              <a:spcPct val="90000"/>
            </a:lnSpc>
            <a:spcBef>
              <a:spcPct val="0"/>
            </a:spcBef>
            <a:spcAft>
              <a:spcPct val="15000"/>
            </a:spcAft>
            <a:buChar char="•"/>
          </a:pPr>
          <a:r>
            <a:rPr lang="en-US" sz="1400" kern="1200" dirty="0"/>
            <a:t>Cons: Limited to info recorded for billing purposes, varying degrees of clinical detail</a:t>
          </a:r>
          <a:endParaRPr lang="en-US" sz="1200" kern="1200" dirty="0"/>
        </a:p>
      </dsp:txBody>
      <dsp:txXfrm rot="-5400000">
        <a:off x="4059935" y="102920"/>
        <a:ext cx="7189112" cy="527790"/>
      </dsp:txXfrm>
    </dsp:sp>
    <dsp:sp modelId="{4FEA875E-E617-467E-B562-80496E0A433C}">
      <dsp:nvSpPr>
        <dsp:cNvPr id="0" name=""/>
        <dsp:cNvSpPr/>
      </dsp:nvSpPr>
      <dsp:spPr>
        <a:xfrm>
          <a:off x="0" y="1255"/>
          <a:ext cx="4059936" cy="7311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Administrative data</a:t>
          </a:r>
        </a:p>
      </dsp:txBody>
      <dsp:txXfrm>
        <a:off x="35690" y="36945"/>
        <a:ext cx="3988556" cy="659738"/>
      </dsp:txXfrm>
    </dsp:sp>
    <dsp:sp modelId="{B1C815F3-46A1-484A-A9B2-E57FFDAD1DCD}">
      <dsp:nvSpPr>
        <dsp:cNvPr id="0" name=""/>
        <dsp:cNvSpPr/>
      </dsp:nvSpPr>
      <dsp:spPr>
        <a:xfrm rot="5400000">
          <a:off x="7376320" y="-2474343"/>
          <a:ext cx="584894" cy="721766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Pros: Reduced cost of accessing clinical info from the EHR or medical device </a:t>
          </a:r>
        </a:p>
        <a:p>
          <a:pPr marL="114300" lvl="1" indent="-114300" algn="l" defTabSz="622300">
            <a:lnSpc>
              <a:spcPct val="90000"/>
            </a:lnSpc>
            <a:spcBef>
              <a:spcPct val="0"/>
            </a:spcBef>
            <a:spcAft>
              <a:spcPct val="15000"/>
            </a:spcAft>
            <a:buChar char="•"/>
          </a:pPr>
          <a:r>
            <a:rPr lang="en-US" sz="1400" kern="1200" dirty="0"/>
            <a:t>Cons: Data extraction requires expertise, time, and money; paper notes for point of care documentation are still the norm at some facilities</a:t>
          </a:r>
        </a:p>
      </dsp:txBody>
      <dsp:txXfrm rot="-5400000">
        <a:off x="4059935" y="870594"/>
        <a:ext cx="7189112" cy="527790"/>
      </dsp:txXfrm>
    </dsp:sp>
    <dsp:sp modelId="{FBCA9C47-E602-4D91-BA39-F2A7F78F7912}">
      <dsp:nvSpPr>
        <dsp:cNvPr id="0" name=""/>
        <dsp:cNvSpPr/>
      </dsp:nvSpPr>
      <dsp:spPr>
        <a:xfrm>
          <a:off x="0" y="768929"/>
          <a:ext cx="4059936" cy="7311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Electronic</a:t>
          </a:r>
          <a:r>
            <a:rPr lang="en-US" sz="2700" kern="1200" dirty="0"/>
            <a:t> clinical data</a:t>
          </a:r>
        </a:p>
      </dsp:txBody>
      <dsp:txXfrm>
        <a:off x="35690" y="804619"/>
        <a:ext cx="3988556" cy="659738"/>
      </dsp:txXfrm>
    </dsp:sp>
    <dsp:sp modelId="{F4ED07A3-F516-48B5-B8CE-A75121AF1C2D}">
      <dsp:nvSpPr>
        <dsp:cNvPr id="0" name=""/>
        <dsp:cNvSpPr/>
      </dsp:nvSpPr>
      <dsp:spPr>
        <a:xfrm rot="5400000">
          <a:off x="7361095" y="-1716185"/>
          <a:ext cx="584894" cy="721766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Pros: Validated and tested</a:t>
          </a:r>
        </a:p>
        <a:p>
          <a:pPr marL="114300" lvl="1" indent="-114300" algn="l" defTabSz="622300">
            <a:lnSpc>
              <a:spcPct val="90000"/>
            </a:lnSpc>
            <a:spcBef>
              <a:spcPct val="0"/>
            </a:spcBef>
            <a:spcAft>
              <a:spcPct val="15000"/>
            </a:spcAft>
            <a:buChar char="•"/>
          </a:pPr>
          <a:r>
            <a:rPr lang="en-US" sz="1400" kern="1200" dirty="0"/>
            <a:t>Cons: May be proprietary, potential bias due to varying participation rates between sites</a:t>
          </a:r>
        </a:p>
      </dsp:txBody>
      <dsp:txXfrm rot="-5400000">
        <a:off x="4044710" y="1628752"/>
        <a:ext cx="7189112" cy="527790"/>
      </dsp:txXfrm>
    </dsp:sp>
    <dsp:sp modelId="{F6111939-B7CF-400A-912A-8E1670BA0AE1}">
      <dsp:nvSpPr>
        <dsp:cNvPr id="0" name=""/>
        <dsp:cNvSpPr/>
      </dsp:nvSpPr>
      <dsp:spPr>
        <a:xfrm>
          <a:off x="0" y="1536603"/>
          <a:ext cx="4059936" cy="7311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Instruments/PROMs</a:t>
          </a:r>
        </a:p>
      </dsp:txBody>
      <dsp:txXfrm>
        <a:off x="35690" y="1572293"/>
        <a:ext cx="3988556" cy="659738"/>
      </dsp:txXfrm>
    </dsp:sp>
    <dsp:sp modelId="{69DAE776-B71D-4021-A698-9CD7C768B5CF}">
      <dsp:nvSpPr>
        <dsp:cNvPr id="0" name=""/>
        <dsp:cNvSpPr/>
      </dsp:nvSpPr>
      <dsp:spPr>
        <a:xfrm rot="5400000">
          <a:off x="7376320" y="-938994"/>
          <a:ext cx="584894" cy="721766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Pros: Clinically relevant data, may be coded to allow for electronic submission</a:t>
          </a:r>
        </a:p>
        <a:p>
          <a:pPr marL="114300" lvl="1" indent="-114300" algn="l" defTabSz="622300">
            <a:lnSpc>
              <a:spcPct val="90000"/>
            </a:lnSpc>
            <a:spcBef>
              <a:spcPct val="0"/>
            </a:spcBef>
            <a:spcAft>
              <a:spcPct val="15000"/>
            </a:spcAft>
            <a:buChar char="•"/>
          </a:pPr>
          <a:r>
            <a:rPr lang="en-US" sz="1400" kern="1200" dirty="0"/>
            <a:t>Cons: Time-intensive abstraction (unless automated, as with eCQMs), not as widely available as claims data)</a:t>
          </a:r>
        </a:p>
      </dsp:txBody>
      <dsp:txXfrm rot="-5400000">
        <a:off x="4059935" y="2405943"/>
        <a:ext cx="7189112" cy="527790"/>
      </dsp:txXfrm>
    </dsp:sp>
    <dsp:sp modelId="{7AD8CCB5-6F0E-4548-AFCA-C655B6704209}">
      <dsp:nvSpPr>
        <dsp:cNvPr id="0" name=""/>
        <dsp:cNvSpPr/>
      </dsp:nvSpPr>
      <dsp:spPr>
        <a:xfrm>
          <a:off x="0" y="2304277"/>
          <a:ext cx="4059936" cy="7311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Medical Records</a:t>
          </a:r>
        </a:p>
      </dsp:txBody>
      <dsp:txXfrm>
        <a:off x="35690" y="2339967"/>
        <a:ext cx="3988556" cy="659738"/>
      </dsp:txXfrm>
    </dsp:sp>
    <dsp:sp modelId="{6657B51B-BCC6-4CC5-9CED-9816D78D2405}">
      <dsp:nvSpPr>
        <dsp:cNvPr id="0" name=""/>
        <dsp:cNvSpPr/>
      </dsp:nvSpPr>
      <dsp:spPr>
        <a:xfrm rot="5400000">
          <a:off x="7376320" y="-171320"/>
          <a:ext cx="584894" cy="721766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Pros: Established way of collecting patient perspective; structured</a:t>
          </a:r>
        </a:p>
        <a:p>
          <a:pPr marL="114300" lvl="1" indent="-114300" algn="l" defTabSz="622300">
            <a:lnSpc>
              <a:spcPct val="90000"/>
            </a:lnSpc>
            <a:spcBef>
              <a:spcPct val="0"/>
            </a:spcBef>
            <a:spcAft>
              <a:spcPct val="15000"/>
            </a:spcAft>
            <a:buChar char="•"/>
          </a:pPr>
          <a:r>
            <a:rPr lang="en-US" sz="1400" kern="1200" dirty="0"/>
            <a:t>Cons: Limited scope, may be labor-intensive and costly to implement</a:t>
          </a:r>
        </a:p>
      </dsp:txBody>
      <dsp:txXfrm rot="-5400000">
        <a:off x="4059935" y="3173617"/>
        <a:ext cx="7189112" cy="527790"/>
      </dsp:txXfrm>
    </dsp:sp>
    <dsp:sp modelId="{F5DD7719-D464-4AD0-8DBE-6E12683507C6}">
      <dsp:nvSpPr>
        <dsp:cNvPr id="0" name=""/>
        <dsp:cNvSpPr/>
      </dsp:nvSpPr>
      <dsp:spPr>
        <a:xfrm>
          <a:off x="0" y="3071952"/>
          <a:ext cx="4059936" cy="7311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Patient Experience Surveys</a:t>
          </a:r>
        </a:p>
      </dsp:txBody>
      <dsp:txXfrm>
        <a:off x="35690" y="3107642"/>
        <a:ext cx="3988556" cy="659738"/>
      </dsp:txXfrm>
    </dsp:sp>
    <dsp:sp modelId="{9EAB53F1-5216-4E88-B7E4-B6AB7F00DBD4}">
      <dsp:nvSpPr>
        <dsp:cNvPr id="0" name=""/>
        <dsp:cNvSpPr/>
      </dsp:nvSpPr>
      <dsp:spPr>
        <a:xfrm rot="5400000">
          <a:off x="7376320" y="596353"/>
          <a:ext cx="584894" cy="721766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Pros: Detailed clinical info in structured fields, may be available for electronic upload</a:t>
          </a:r>
        </a:p>
        <a:p>
          <a:pPr marL="114300" lvl="1" indent="-114300" algn="l" defTabSz="622300">
            <a:lnSpc>
              <a:spcPct val="90000"/>
            </a:lnSpc>
            <a:spcBef>
              <a:spcPct val="0"/>
            </a:spcBef>
            <a:spcAft>
              <a:spcPct val="15000"/>
            </a:spcAft>
            <a:buChar char="•"/>
          </a:pPr>
          <a:r>
            <a:rPr lang="en-US" sz="1400" kern="1200" dirty="0"/>
            <a:t>Cons: High cost of use, typically limited to specific clinical areas; data requirements vary between registries</a:t>
          </a:r>
        </a:p>
      </dsp:txBody>
      <dsp:txXfrm rot="-5400000">
        <a:off x="4059935" y="3941290"/>
        <a:ext cx="7189112" cy="527790"/>
      </dsp:txXfrm>
    </dsp:sp>
    <dsp:sp modelId="{B1CDD598-7ACC-4CC8-93E2-091C694CE120}">
      <dsp:nvSpPr>
        <dsp:cNvPr id="0" name=""/>
        <dsp:cNvSpPr/>
      </dsp:nvSpPr>
      <dsp:spPr>
        <a:xfrm>
          <a:off x="0" y="3839626"/>
          <a:ext cx="4059936" cy="7311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Registries</a:t>
          </a:r>
        </a:p>
      </dsp:txBody>
      <dsp:txXfrm>
        <a:off x="35690" y="3875316"/>
        <a:ext cx="3988556" cy="6597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61BE1B-EE99-40C6-A2F3-76469065B1D0}">
      <dsp:nvSpPr>
        <dsp:cNvPr id="0" name=""/>
        <dsp:cNvSpPr/>
      </dsp:nvSpPr>
      <dsp:spPr>
        <a:xfrm>
          <a:off x="0" y="63900"/>
          <a:ext cx="11277600" cy="5756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Font typeface="Courier New" panose="02070309020205020404" pitchFamily="49" charset="0"/>
            <a:buNone/>
          </a:pPr>
          <a:r>
            <a:rPr lang="en-US" sz="2400" kern="1200" dirty="0">
              <a:solidFill>
                <a:schemeClr val="bg1"/>
              </a:solidFill>
              <a:latin typeface="Calibri" panose="020F0502020204030204" pitchFamily="34" charset="0"/>
              <a:cs typeface="Calibri" panose="020F0502020204030204" pitchFamily="34" charset="0"/>
            </a:rPr>
            <a:t>Rapid performance feedback to providers</a:t>
          </a:r>
          <a:endParaRPr lang="en-US" sz="2400" kern="1200" dirty="0">
            <a:solidFill>
              <a:schemeClr val="bg1"/>
            </a:solidFill>
          </a:endParaRPr>
        </a:p>
      </dsp:txBody>
      <dsp:txXfrm>
        <a:off x="28100" y="92000"/>
        <a:ext cx="11221400" cy="519439"/>
      </dsp:txXfrm>
    </dsp:sp>
    <dsp:sp modelId="{02EB2EB8-83E9-4C4A-93B0-76A53F539DF7}">
      <dsp:nvSpPr>
        <dsp:cNvPr id="0" name=""/>
        <dsp:cNvSpPr/>
      </dsp:nvSpPr>
      <dsp:spPr>
        <a:xfrm>
          <a:off x="0" y="708660"/>
          <a:ext cx="11277600" cy="5756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bg1"/>
              </a:solidFill>
              <a:latin typeface="Calibri" panose="020F0502020204030204" pitchFamily="34" charset="0"/>
              <a:cs typeface="Calibri" panose="020F0502020204030204" pitchFamily="34" charset="0"/>
            </a:rPr>
            <a:t>Accelerate move to fully electronic measures</a:t>
          </a:r>
          <a:endParaRPr lang="en-US" sz="2400" kern="1200" dirty="0">
            <a:solidFill>
              <a:schemeClr val="bg1"/>
            </a:solidFill>
            <a:latin typeface="Calibri" panose="020F0502020204030204" pitchFamily="34" charset="0"/>
            <a:cs typeface="Calibri" panose="020F0502020204030204" pitchFamily="34" charset="0"/>
          </a:endParaRPr>
        </a:p>
      </dsp:txBody>
      <dsp:txXfrm>
        <a:off x="28100" y="736760"/>
        <a:ext cx="11221400" cy="519439"/>
      </dsp:txXfrm>
    </dsp:sp>
    <dsp:sp modelId="{2546CC07-B71F-49D1-BB7C-A752A71D1A70}">
      <dsp:nvSpPr>
        <dsp:cNvPr id="0" name=""/>
        <dsp:cNvSpPr/>
      </dsp:nvSpPr>
      <dsp:spPr>
        <a:xfrm>
          <a:off x="0" y="1353420"/>
          <a:ext cx="11277600" cy="5756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bg1"/>
              </a:solidFill>
              <a:latin typeface="Calibri" panose="020F0502020204030204" pitchFamily="34" charset="0"/>
              <a:cs typeface="Calibri" panose="020F0502020204030204" pitchFamily="34" charset="0"/>
            </a:rPr>
            <a:t>Unleash voice of patient through use of patient reported outcome measures</a:t>
          </a:r>
          <a:endParaRPr lang="en-US" sz="2400" kern="1200" dirty="0">
            <a:solidFill>
              <a:schemeClr val="bg1"/>
            </a:solidFill>
            <a:latin typeface="Calibri" panose="020F0502020204030204" pitchFamily="34" charset="0"/>
            <a:cs typeface="Calibri" panose="020F0502020204030204" pitchFamily="34" charset="0"/>
          </a:endParaRPr>
        </a:p>
      </dsp:txBody>
      <dsp:txXfrm>
        <a:off x="28100" y="1381520"/>
        <a:ext cx="11221400" cy="519439"/>
      </dsp:txXfrm>
    </dsp:sp>
    <dsp:sp modelId="{838B41ED-6A08-4F43-8E02-B84822332C69}">
      <dsp:nvSpPr>
        <dsp:cNvPr id="0" name=""/>
        <dsp:cNvSpPr/>
      </dsp:nvSpPr>
      <dsp:spPr>
        <a:xfrm>
          <a:off x="0" y="1998180"/>
          <a:ext cx="11277600" cy="5756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bg1"/>
              </a:solidFill>
              <a:latin typeface="Calibri" panose="020F0502020204030204" pitchFamily="34" charset="0"/>
              <a:cs typeface="Calibri" panose="020F0502020204030204" pitchFamily="34" charset="0"/>
            </a:rPr>
            <a:t>Use measures that will advance innovative payment structures</a:t>
          </a:r>
          <a:endParaRPr lang="en-US" sz="2400" kern="1200" dirty="0">
            <a:solidFill>
              <a:schemeClr val="bg1"/>
            </a:solidFill>
            <a:latin typeface="Calibri" panose="020F0502020204030204" pitchFamily="34" charset="0"/>
            <a:cs typeface="Calibri" panose="020F0502020204030204" pitchFamily="34" charset="0"/>
          </a:endParaRPr>
        </a:p>
      </dsp:txBody>
      <dsp:txXfrm>
        <a:off x="28100" y="2026280"/>
        <a:ext cx="11221400" cy="519439"/>
      </dsp:txXfrm>
    </dsp:sp>
    <dsp:sp modelId="{A2D8310D-BCBE-4B07-A4C9-911F19E890BE}">
      <dsp:nvSpPr>
        <dsp:cNvPr id="0" name=""/>
        <dsp:cNvSpPr/>
      </dsp:nvSpPr>
      <dsp:spPr>
        <a:xfrm>
          <a:off x="0" y="2642939"/>
          <a:ext cx="11277600" cy="5756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bg1"/>
              </a:solidFill>
              <a:latin typeface="Calibri" panose="020F0502020204030204" pitchFamily="34" charset="0"/>
              <a:cs typeface="Calibri" panose="020F0502020204030204" pitchFamily="34" charset="0"/>
            </a:rPr>
            <a:t>Increase alignment of measures</a:t>
          </a:r>
          <a:endParaRPr lang="en-US" sz="2400" kern="1200" dirty="0">
            <a:solidFill>
              <a:schemeClr val="bg1"/>
            </a:solidFill>
            <a:latin typeface="Calibri" panose="020F0502020204030204" pitchFamily="34" charset="0"/>
            <a:cs typeface="Calibri" panose="020F0502020204030204" pitchFamily="34" charset="0"/>
          </a:endParaRPr>
        </a:p>
      </dsp:txBody>
      <dsp:txXfrm>
        <a:off x="28100" y="2671039"/>
        <a:ext cx="11221400" cy="519439"/>
      </dsp:txXfrm>
    </dsp:sp>
    <dsp:sp modelId="{64DBCA23-8AC1-4769-AB4B-6B57D55DBAA6}">
      <dsp:nvSpPr>
        <dsp:cNvPr id="0" name=""/>
        <dsp:cNvSpPr/>
      </dsp:nvSpPr>
      <dsp:spPr>
        <a:xfrm>
          <a:off x="0" y="3287699"/>
          <a:ext cx="11277600" cy="5756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bg1"/>
              </a:solidFill>
              <a:latin typeface="Calibri" panose="020F0502020204030204" pitchFamily="34" charset="0"/>
              <a:cs typeface="Calibri" panose="020F0502020204030204" pitchFamily="34" charset="0"/>
            </a:rPr>
            <a:t>Promote use of all payer data (where feasible)</a:t>
          </a:r>
          <a:endParaRPr lang="en-US" sz="2400" kern="1200" dirty="0">
            <a:solidFill>
              <a:schemeClr val="bg1"/>
            </a:solidFill>
            <a:latin typeface="Calibri" panose="020F0502020204030204" pitchFamily="34" charset="0"/>
            <a:cs typeface="Calibri" panose="020F0502020204030204" pitchFamily="34" charset="0"/>
          </a:endParaRPr>
        </a:p>
      </dsp:txBody>
      <dsp:txXfrm>
        <a:off x="28100" y="3315799"/>
        <a:ext cx="11221400" cy="519439"/>
      </dsp:txXfrm>
    </dsp:sp>
    <dsp:sp modelId="{E62014C7-DC8D-41ED-A700-9C58BAE3CE9F}">
      <dsp:nvSpPr>
        <dsp:cNvPr id="0" name=""/>
        <dsp:cNvSpPr/>
      </dsp:nvSpPr>
      <dsp:spPr>
        <a:xfrm>
          <a:off x="0" y="3932459"/>
          <a:ext cx="11277600" cy="5756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bg1"/>
              </a:solidFill>
              <a:latin typeface="Calibri" panose="020F0502020204030204" pitchFamily="34" charset="0"/>
              <a:cs typeface="Calibri" panose="020F0502020204030204" pitchFamily="34" charset="0"/>
            </a:rPr>
            <a:t>Focus on major domain outcomes</a:t>
          </a:r>
          <a:endParaRPr lang="en-US" sz="2400" kern="1200" dirty="0">
            <a:solidFill>
              <a:schemeClr val="bg1"/>
            </a:solidFill>
            <a:latin typeface="Calibri" panose="020F0502020204030204" pitchFamily="34" charset="0"/>
            <a:cs typeface="Calibri" panose="020F0502020204030204" pitchFamily="34" charset="0"/>
          </a:endParaRPr>
        </a:p>
      </dsp:txBody>
      <dsp:txXfrm>
        <a:off x="28100" y="3960559"/>
        <a:ext cx="11221400" cy="51943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C16B254-F755-154D-86D8-705F3C585905}" type="datetimeFigureOut">
              <a:rPr lang="en-US" smtClean="0"/>
              <a:pPr/>
              <a:t>9/16/2020</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8B07BA0-83C1-274E-9BA1-643DFA6696FC}" type="slidenum">
              <a:rPr lang="en-US" smtClean="0"/>
              <a:pPr/>
              <a:t>‹#›</a:t>
            </a:fld>
            <a:endParaRPr lang="en-US" dirty="0"/>
          </a:p>
        </p:txBody>
      </p:sp>
    </p:spTree>
    <p:extLst>
      <p:ext uri="{BB962C8B-B14F-4D97-AF65-F5344CB8AC3E}">
        <p14:creationId xmlns:p14="http://schemas.microsoft.com/office/powerpoint/2010/main" val="40824873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0242358-85E2-2545-8677-79B1E11E6ECD}" type="datetimeFigureOut">
              <a:rPr lang="en-US" smtClean="0"/>
              <a:pPr/>
              <a:t>9/16/2020</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B898A01-842B-0042-9AB7-55364486B929}" type="slidenum">
              <a:rPr lang="en-US" smtClean="0"/>
              <a:pPr/>
              <a:t>‹#›</a:t>
            </a:fld>
            <a:endParaRPr lang="en-US" dirty="0"/>
          </a:p>
        </p:txBody>
      </p:sp>
    </p:spTree>
    <p:extLst>
      <p:ext uri="{BB962C8B-B14F-4D97-AF65-F5344CB8AC3E}">
        <p14:creationId xmlns:p14="http://schemas.microsoft.com/office/powerpoint/2010/main" val="210190352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hl7.org/fhir/index.html"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s://ecqid8.ahrqstg.org/glossary/specification" TargetMode="External"/><Relationship Id="rId5" Type="http://schemas.openxmlformats.org/officeDocument/2006/relationships/hyperlink" Target="https://ecqid8.ahrqstg.org/glossary/ehrs" TargetMode="External"/><Relationship Id="rId4" Type="http://schemas.openxmlformats.org/officeDocument/2006/relationships/hyperlink" Target="https://www.hl7.org/fhir/overview.html"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thepcpi.org/page/NQRN"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1</a:t>
            </a:fld>
            <a:endParaRPr lang="en-US" dirty="0"/>
          </a:p>
        </p:txBody>
      </p:sp>
    </p:spTree>
    <p:extLst>
      <p:ext uri="{BB962C8B-B14F-4D97-AF65-F5344CB8AC3E}">
        <p14:creationId xmlns:p14="http://schemas.microsoft.com/office/powerpoint/2010/main" val="951383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14</a:t>
            </a:fld>
            <a:endParaRPr lang="en-US" dirty="0"/>
          </a:p>
        </p:txBody>
      </p:sp>
    </p:spTree>
    <p:extLst>
      <p:ext uri="{BB962C8B-B14F-4D97-AF65-F5344CB8AC3E}">
        <p14:creationId xmlns:p14="http://schemas.microsoft.com/office/powerpoint/2010/main" val="689335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15</a:t>
            </a:fld>
            <a:endParaRPr lang="en-US" dirty="0"/>
          </a:p>
        </p:txBody>
      </p:sp>
    </p:spTree>
    <p:extLst>
      <p:ext uri="{BB962C8B-B14F-4D97-AF65-F5344CB8AC3E}">
        <p14:creationId xmlns:p14="http://schemas.microsoft.com/office/powerpoint/2010/main" val="3203569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 will need to include a definition of what we mean by interoperability; Another general point to bring up about digital measures will be “linking” – making sure information from each data source can be tied to the same patient/provider (depending on the level of analysis). I don’t think it needs to be on this slide, but should mention it verbally.</a:t>
            </a:r>
          </a:p>
        </p:txBody>
      </p:sp>
      <p:sp>
        <p:nvSpPr>
          <p:cNvPr id="4" name="Slide Number Placeholder 3"/>
          <p:cNvSpPr>
            <a:spLocks noGrp="1"/>
          </p:cNvSpPr>
          <p:nvPr>
            <p:ph type="sldNum" sz="quarter" idx="5"/>
          </p:nvPr>
        </p:nvSpPr>
        <p:spPr/>
        <p:txBody>
          <a:bodyPr/>
          <a:lstStyle/>
          <a:p>
            <a:fld id="{7B898A01-842B-0042-9AB7-55364486B929}" type="slidenum">
              <a:rPr lang="en-US" smtClean="0"/>
              <a:pPr/>
              <a:t>17</a:t>
            </a:fld>
            <a:endParaRPr lang="en-US" dirty="0"/>
          </a:p>
        </p:txBody>
      </p:sp>
    </p:spTree>
    <p:extLst>
      <p:ext uri="{BB962C8B-B14F-4D97-AF65-F5344CB8AC3E}">
        <p14:creationId xmlns:p14="http://schemas.microsoft.com/office/powerpoint/2010/main" val="905354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19</a:t>
            </a:fld>
            <a:endParaRPr lang="en-US" dirty="0"/>
          </a:p>
        </p:txBody>
      </p:sp>
    </p:spTree>
    <p:extLst>
      <p:ext uri="{BB962C8B-B14F-4D97-AF65-F5344CB8AC3E}">
        <p14:creationId xmlns:p14="http://schemas.microsoft.com/office/powerpoint/2010/main" val="324735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2F4037-46CC-6045-BE7A-CA09502B4830}" type="slidenum">
              <a:rPr lang="en-US" smtClean="0"/>
              <a:t>20</a:t>
            </a:fld>
            <a:endParaRPr lang="en-US"/>
          </a:p>
        </p:txBody>
      </p:sp>
    </p:spTree>
    <p:extLst>
      <p:ext uri="{BB962C8B-B14F-4D97-AF65-F5344CB8AC3E}">
        <p14:creationId xmlns:p14="http://schemas.microsoft.com/office/powerpoint/2010/main" val="893455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21</a:t>
            </a:fld>
            <a:endParaRPr lang="en-US" dirty="0"/>
          </a:p>
        </p:txBody>
      </p:sp>
    </p:spTree>
    <p:extLst>
      <p:ext uri="{BB962C8B-B14F-4D97-AF65-F5344CB8AC3E}">
        <p14:creationId xmlns:p14="http://schemas.microsoft.com/office/powerpoint/2010/main" val="35605752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latin typeface="Calibri" panose="020F0502020204030204" pitchFamily="34" charset="0"/>
                <a:cs typeface="Calibri" panose="020F0502020204030204" pitchFamily="34" charset="0"/>
              </a:rPr>
              <a:t>Moving forward, CMS has identified opportunities to improve its digital measurement strategy, including:</a:t>
            </a:r>
          </a:p>
          <a:p>
            <a:pPr marL="171450" indent="-171450">
              <a:buFont typeface="Arial" panose="020B0604020202020204" pitchFamily="34" charset="0"/>
              <a:buChar char="•"/>
            </a:pPr>
            <a:r>
              <a:rPr lang="en-US" dirty="0">
                <a:latin typeface="Calibri" panose="020F0502020204030204" pitchFamily="34" charset="0"/>
                <a:cs typeface="Calibri" panose="020F0502020204030204" pitchFamily="34" charset="0"/>
              </a:rPr>
              <a:t>Address confusions regarding misaligned programs, measures, and protocols</a:t>
            </a:r>
          </a:p>
          <a:p>
            <a:pPr marL="171450" indent="-171450">
              <a:buFont typeface="Arial" panose="020B0604020202020204" pitchFamily="34" charset="0"/>
              <a:buChar char="•"/>
            </a:pPr>
            <a:r>
              <a:rPr lang="en-US" dirty="0">
                <a:latin typeface="Calibri" panose="020F0502020204030204" pitchFamily="34" charset="0"/>
                <a:cs typeface="Calibri" panose="020F0502020204030204" pitchFamily="34" charset="0"/>
              </a:rPr>
              <a:t>Be inclusive of all care settings and representative of patients across CMS programs</a:t>
            </a:r>
          </a:p>
          <a:p>
            <a:pPr marL="171450" indent="-171450">
              <a:buFont typeface="Arial" panose="020B0604020202020204" pitchFamily="34" charset="0"/>
              <a:buChar char="•"/>
            </a:pPr>
            <a:r>
              <a:rPr lang="en-US" dirty="0">
                <a:latin typeface="Calibri" panose="020F0502020204030204" pitchFamily="34" charset="0"/>
                <a:cs typeface="Calibri" panose="020F0502020204030204" pitchFamily="34" charset="0"/>
              </a:rPr>
              <a:t>Reduce burden and improve interoperability</a:t>
            </a:r>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22</a:t>
            </a:fld>
            <a:endParaRPr lang="en-US" dirty="0"/>
          </a:p>
        </p:txBody>
      </p:sp>
    </p:spTree>
    <p:extLst>
      <p:ext uri="{BB962C8B-B14F-4D97-AF65-F5344CB8AC3E}">
        <p14:creationId xmlns:p14="http://schemas.microsoft.com/office/powerpoint/2010/main" val="2035230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latin typeface="Calibri" panose="020F0502020204030204" pitchFamily="34" charset="0"/>
                <a:cs typeface="Calibri" panose="020F0502020204030204" pitchFamily="34" charset="0"/>
              </a:rPr>
              <a:t>Moving forward, CMS has identified opportunities to improve its digital measurement strategy, including:</a:t>
            </a:r>
          </a:p>
          <a:p>
            <a:pPr marL="171450" indent="-171450">
              <a:buFont typeface="Arial" panose="020B0604020202020204" pitchFamily="34" charset="0"/>
              <a:buChar char="•"/>
            </a:pPr>
            <a:r>
              <a:rPr lang="en-US" dirty="0">
                <a:latin typeface="Calibri" panose="020F0502020204030204" pitchFamily="34" charset="0"/>
                <a:cs typeface="Calibri" panose="020F0502020204030204" pitchFamily="34" charset="0"/>
              </a:rPr>
              <a:t>Address confusions regarding misaligned programs, measures, and protocols</a:t>
            </a:r>
          </a:p>
          <a:p>
            <a:pPr marL="171450" indent="-171450">
              <a:buFont typeface="Arial" panose="020B0604020202020204" pitchFamily="34" charset="0"/>
              <a:buChar char="•"/>
            </a:pPr>
            <a:r>
              <a:rPr lang="en-US" dirty="0">
                <a:latin typeface="Calibri" panose="020F0502020204030204" pitchFamily="34" charset="0"/>
                <a:cs typeface="Calibri" panose="020F0502020204030204" pitchFamily="34" charset="0"/>
              </a:rPr>
              <a:t>Be inclusive of all care settings and representative of patients across CMS programs</a:t>
            </a:r>
          </a:p>
          <a:p>
            <a:pPr marL="171450" indent="-171450">
              <a:buFont typeface="Arial" panose="020B0604020202020204" pitchFamily="34" charset="0"/>
              <a:buChar char="•"/>
            </a:pPr>
            <a:r>
              <a:rPr lang="en-US" dirty="0">
                <a:latin typeface="Calibri" panose="020F0502020204030204" pitchFamily="34" charset="0"/>
                <a:cs typeface="Calibri" panose="020F0502020204030204" pitchFamily="34" charset="0"/>
              </a:rPr>
              <a:t>Reduce burden and improve interoperability</a:t>
            </a:r>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23</a:t>
            </a:fld>
            <a:endParaRPr lang="en-US" dirty="0"/>
          </a:p>
        </p:txBody>
      </p:sp>
    </p:spTree>
    <p:extLst>
      <p:ext uri="{BB962C8B-B14F-4D97-AF65-F5344CB8AC3E}">
        <p14:creationId xmlns:p14="http://schemas.microsoft.com/office/powerpoint/2010/main" val="40687403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Talk about eCQI Resource Center</a:t>
            </a:r>
          </a:p>
          <a:p>
            <a:pPr marL="228600" indent="-228600">
              <a:buAutoNum type="arabicPeriod"/>
            </a:pPr>
            <a:r>
              <a:rPr lang="en-US" dirty="0"/>
              <a:t>Goals: to drive Alignment and Value, streamline the development process, improve implementation and reporting processes, align the EHR certification process with other CMS reporting requirements, and increase emphasis on communication, education, and outreach. </a:t>
            </a:r>
          </a:p>
        </p:txBody>
      </p:sp>
      <p:sp>
        <p:nvSpPr>
          <p:cNvPr id="4" name="Slide Number Placeholder 3"/>
          <p:cNvSpPr>
            <a:spLocks noGrp="1"/>
          </p:cNvSpPr>
          <p:nvPr>
            <p:ph type="sldNum" sz="quarter" idx="5"/>
          </p:nvPr>
        </p:nvSpPr>
        <p:spPr/>
        <p:txBody>
          <a:bodyPr/>
          <a:lstStyle/>
          <a:p>
            <a:fld id="{7B898A01-842B-0042-9AB7-55364486B929}" type="slidenum">
              <a:rPr lang="en-US" smtClean="0"/>
              <a:pPr/>
              <a:t>24</a:t>
            </a:fld>
            <a:endParaRPr lang="en-US" dirty="0"/>
          </a:p>
        </p:txBody>
      </p:sp>
    </p:spTree>
    <p:extLst>
      <p:ext uri="{BB962C8B-B14F-4D97-AF65-F5344CB8AC3E}">
        <p14:creationId xmlns:p14="http://schemas.microsoft.com/office/powerpoint/2010/main" val="5155464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25</a:t>
            </a:fld>
            <a:endParaRPr lang="en-US" dirty="0"/>
          </a:p>
        </p:txBody>
      </p:sp>
    </p:spTree>
    <p:extLst>
      <p:ext uri="{BB962C8B-B14F-4D97-AF65-F5344CB8AC3E}">
        <p14:creationId xmlns:p14="http://schemas.microsoft.com/office/powerpoint/2010/main" val="665339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Stakeholder engagement</a:t>
            </a:r>
          </a:p>
          <a:p>
            <a:pPr marL="171450" lvl="0" indent="-171450">
              <a:buFont typeface="Arial" panose="020B0604020202020204" pitchFamily="34" charset="0"/>
              <a:buChar char="•"/>
            </a:pPr>
            <a:r>
              <a:rPr lang="en-US" dirty="0"/>
              <a:t>Developer support</a:t>
            </a:r>
          </a:p>
          <a:p>
            <a:pPr marL="171450" lvl="0" indent="-171450">
              <a:buFont typeface="Arial" panose="020B0604020202020204" pitchFamily="34" charset="0"/>
              <a:buChar char="•"/>
            </a:pPr>
            <a:r>
              <a:rPr lang="en-US" dirty="0"/>
              <a:t>CMS MMS Blueprint </a:t>
            </a:r>
          </a:p>
          <a:p>
            <a:pPr marL="171450" lvl="0" indent="-171450">
              <a:buFont typeface="Arial" panose="020B0604020202020204" pitchFamily="34" charset="0"/>
              <a:buChar char="•"/>
            </a:pPr>
            <a:r>
              <a:rPr lang="en-US" dirty="0"/>
              <a:t>Information gathering</a:t>
            </a:r>
          </a:p>
          <a:p>
            <a:pPr marL="171450" lvl="0" indent="-171450">
              <a:buFont typeface="Arial" panose="020B0604020202020204" pitchFamily="34" charset="0"/>
              <a:buChar char="•"/>
            </a:pPr>
            <a:r>
              <a:rPr lang="en-US" dirty="0"/>
              <a:t>CMS program support</a:t>
            </a:r>
          </a:p>
          <a:p>
            <a:pPr marL="171450" lvl="0" indent="-171450">
              <a:buFont typeface="Arial" panose="020B0604020202020204" pitchFamily="34" charset="0"/>
              <a:buChar char="•"/>
            </a:pPr>
            <a:r>
              <a:rPr lang="en-US" dirty="0"/>
              <a:t>Pre-rulemaking support</a:t>
            </a:r>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3</a:t>
            </a:fld>
            <a:endParaRPr lang="en-US" dirty="0"/>
          </a:p>
        </p:txBody>
      </p:sp>
    </p:spTree>
    <p:extLst>
      <p:ext uri="{BB962C8B-B14F-4D97-AF65-F5344CB8AC3E}">
        <p14:creationId xmlns:p14="http://schemas.microsoft.com/office/powerpoint/2010/main" val="1669393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26</a:t>
            </a:fld>
            <a:endParaRPr lang="en-US" dirty="0"/>
          </a:p>
        </p:txBody>
      </p:sp>
    </p:spTree>
    <p:extLst>
      <p:ext uri="{BB962C8B-B14F-4D97-AF65-F5344CB8AC3E}">
        <p14:creationId xmlns:p14="http://schemas.microsoft.com/office/powerpoint/2010/main" val="41530926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solidFill>
                  <a:srgbClr val="0000FF"/>
                </a:solidFill>
                <a:effectLst/>
                <a:latin typeface="Times New Roman" panose="02020603050405020304" pitchFamily="18" charset="0"/>
                <a:hlinkClick r:id="rId3"/>
              </a:rPr>
              <a:t>FHIR</a:t>
            </a:r>
            <a:r>
              <a:rPr lang="en-US" sz="1800" dirty="0">
                <a:effectLst/>
                <a:latin typeface="Times New Roman" panose="02020603050405020304" pitchFamily="18" charset="0"/>
              </a:rPr>
              <a:t> is a </a:t>
            </a:r>
            <a:r>
              <a:rPr lang="en-US" sz="1800" dirty="0">
                <a:solidFill>
                  <a:srgbClr val="0000FF"/>
                </a:solidFill>
                <a:effectLst/>
                <a:latin typeface="Times New Roman" panose="02020603050405020304" pitchFamily="18" charset="0"/>
                <a:hlinkClick r:id="rId4"/>
              </a:rPr>
              <a:t>Health Level Seven International (HL7®)</a:t>
            </a:r>
            <a:r>
              <a:rPr lang="en-US" sz="1800" dirty="0">
                <a:effectLst/>
                <a:latin typeface="Times New Roman" panose="02020603050405020304" pitchFamily="18" charset="0"/>
              </a:rPr>
              <a:t> standard for exchanging healthcare information electronically. It is the next generation exchange framework being adopted by the healthcare community to advance interoperability. Electronic health records (</a:t>
            </a:r>
            <a:r>
              <a:rPr lang="en-US" sz="1800" dirty="0">
                <a:solidFill>
                  <a:srgbClr val="0000FF"/>
                </a:solidFill>
                <a:effectLst/>
                <a:latin typeface="Times New Roman" panose="02020603050405020304" pitchFamily="18" charset="0"/>
                <a:hlinkClick r:id="rId5"/>
              </a:rPr>
              <a:t>EHRs</a:t>
            </a:r>
            <a:r>
              <a:rPr lang="en-US" sz="1800" dirty="0">
                <a:effectLst/>
                <a:latin typeface="Times New Roman" panose="02020603050405020304" pitchFamily="18" charset="0"/>
              </a:rPr>
              <a:t>) represent patient data in different ways (e.g., medications, encounters). FHIR provides a means for representing and sharing information among clinicians and organizations in a standard way regardless of the ways local EHRs represent or store the data. FHIR combines the best features of previous standards into a common </a:t>
            </a:r>
            <a:r>
              <a:rPr lang="en-US" sz="1800" dirty="0">
                <a:solidFill>
                  <a:srgbClr val="0000FF"/>
                </a:solidFill>
                <a:effectLst/>
                <a:latin typeface="Times New Roman" panose="02020603050405020304" pitchFamily="18" charset="0"/>
                <a:hlinkClick r:id="rId6"/>
              </a:rPr>
              <a:t>specification</a:t>
            </a:r>
            <a:r>
              <a:rPr lang="en-US" sz="1800" dirty="0">
                <a:effectLst/>
                <a:latin typeface="Times New Roman" panose="02020603050405020304" pitchFamily="18" charset="0"/>
              </a:rPr>
              <a:t>, while being flexible enough to meet needs of a wide variety of use cases within the healthcare ecosystem. FHIR focuses on implementation and uses the latest web technologies to aid rapid adoption.</a:t>
            </a:r>
            <a:r>
              <a:rPr lang="en-US" sz="1800" dirty="0">
                <a:solidFill>
                  <a:srgbClr val="000000"/>
                </a:solidFill>
                <a:effectLst/>
                <a:latin typeface="Segoe UI" panose="020B0502040204020203" pitchFamily="34" charset="0"/>
              </a:rPr>
              <a:t> </a:t>
            </a:r>
            <a:endParaRPr lang="en-US" sz="1800" dirty="0">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28</a:t>
            </a:fld>
            <a:endParaRPr lang="en-US" dirty="0"/>
          </a:p>
        </p:txBody>
      </p:sp>
    </p:spTree>
    <p:extLst>
      <p:ext uri="{BB962C8B-B14F-4D97-AF65-F5344CB8AC3E}">
        <p14:creationId xmlns:p14="http://schemas.microsoft.com/office/powerpoint/2010/main" val="40473084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33</a:t>
            </a:fld>
            <a:endParaRPr lang="en-US" dirty="0"/>
          </a:p>
        </p:txBody>
      </p:sp>
    </p:spTree>
    <p:extLst>
      <p:ext uri="{BB962C8B-B14F-4D97-AF65-F5344CB8AC3E}">
        <p14:creationId xmlns:p14="http://schemas.microsoft.com/office/powerpoint/2010/main" val="42325879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The website has:</a:t>
            </a:r>
          </a:p>
          <a:p>
            <a:pPr marL="628650" lvl="1" indent="-171450">
              <a:buFont typeface="Arial" panose="020B0604020202020204" pitchFamily="34" charset="0"/>
              <a:buChar char="•"/>
            </a:pPr>
            <a:r>
              <a:rPr lang="en-US" sz="1200" dirty="0"/>
              <a:t>Highlights best practices</a:t>
            </a:r>
          </a:p>
          <a:p>
            <a:pPr marL="628650" lvl="1" indent="-171450">
              <a:buFont typeface="Arial" panose="020B0604020202020204" pitchFamily="34" charset="0"/>
              <a:buChar char="•"/>
            </a:pPr>
            <a:r>
              <a:rPr lang="en-US" sz="1200" dirty="0"/>
              <a:t>Quick reference guides and deep dive webinars</a:t>
            </a:r>
          </a:p>
          <a:p>
            <a:pPr marL="628650" lvl="1" indent="-171450">
              <a:buFont typeface="Arial" panose="020B0604020202020204" pitchFamily="34" charset="0"/>
              <a:buChar char="•"/>
            </a:pPr>
            <a:r>
              <a:rPr lang="en-US" sz="1200" dirty="0"/>
              <a:t>Forms and templates</a:t>
            </a:r>
            <a:endParaRPr lang="en-US" dirty="0"/>
          </a:p>
          <a:p>
            <a:pPr lvl="1"/>
            <a:endParaRPr lang="en-US" dirty="0"/>
          </a:p>
          <a:p>
            <a:pPr lvl="1"/>
            <a:r>
              <a:rPr lang="en-US" dirty="0"/>
              <a:t>The BP:</a:t>
            </a:r>
          </a:p>
          <a:p>
            <a:pPr marL="628650" lvl="1" indent="-171450">
              <a:buFont typeface="Arial" panose="020B0604020202020204" pitchFamily="34" charset="0"/>
              <a:buChar char="•"/>
            </a:pPr>
            <a:r>
              <a:rPr lang="en-US" dirty="0"/>
              <a:t>Six sections to guide measure development</a:t>
            </a:r>
          </a:p>
          <a:p>
            <a:pPr marL="628650" lvl="1" indent="-171450">
              <a:buFont typeface="Arial" panose="020B0604020202020204" pitchFamily="34" charset="0"/>
              <a:buChar char="•"/>
            </a:pPr>
            <a:r>
              <a:rPr lang="en-US" dirty="0"/>
              <a:t>Measure lifecycle</a:t>
            </a:r>
          </a:p>
          <a:p>
            <a:pPr marL="628650" lvl="1" indent="-171450">
              <a:buFont typeface="Arial" panose="020B0604020202020204" pitchFamily="34" charset="0"/>
              <a:buChar char="•"/>
            </a:pPr>
            <a:r>
              <a:rPr lang="en-US" dirty="0"/>
              <a:t>In-depth look on each step of the process</a:t>
            </a:r>
          </a:p>
          <a:p>
            <a:pPr marL="628650" lvl="1" indent="-171450">
              <a:buFont typeface="Arial" panose="020B0604020202020204" pitchFamily="34" charset="0"/>
              <a:buChar char="•"/>
            </a:pPr>
            <a:r>
              <a:rPr lang="en-US" dirty="0"/>
              <a:t>Forms and templates</a:t>
            </a:r>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34</a:t>
            </a:fld>
            <a:endParaRPr lang="en-US" dirty="0"/>
          </a:p>
        </p:txBody>
      </p:sp>
    </p:spTree>
    <p:extLst>
      <p:ext uri="{BB962C8B-B14F-4D97-AF65-F5344CB8AC3E}">
        <p14:creationId xmlns:p14="http://schemas.microsoft.com/office/powerpoint/2010/main" val="783196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CMS uses CQMs: Quality Improvement</a:t>
            </a:r>
          </a:p>
          <a:p>
            <a:pPr lvl="1"/>
            <a:r>
              <a:rPr lang="en-US" dirty="0">
                <a:solidFill>
                  <a:prstClr val="black"/>
                </a:solidFill>
              </a:rPr>
              <a:t>Tracks and promotes healthcare that aligns with evidence-based practices and guidelines</a:t>
            </a:r>
          </a:p>
          <a:p>
            <a:r>
              <a:rPr lang="en-US" dirty="0">
                <a:solidFill>
                  <a:prstClr val="black"/>
                </a:solidFill>
              </a:rPr>
              <a:t>Public Reporting</a:t>
            </a:r>
          </a:p>
          <a:p>
            <a:pPr lvl="1"/>
            <a:r>
              <a:rPr lang="en-US" dirty="0">
                <a:solidFill>
                  <a:prstClr val="black"/>
                </a:solidFill>
              </a:rPr>
              <a:t>Informs decision-making by consumers, employers, physicians, and policy-makers</a:t>
            </a:r>
          </a:p>
          <a:p>
            <a:r>
              <a:rPr lang="en-US" dirty="0">
                <a:solidFill>
                  <a:prstClr val="black"/>
                </a:solidFill>
              </a:rPr>
              <a:t>Pay-for-reporting</a:t>
            </a:r>
          </a:p>
          <a:p>
            <a:pPr lvl="1"/>
            <a:r>
              <a:rPr lang="en-US" dirty="0">
                <a:solidFill>
                  <a:prstClr val="black"/>
                </a:solidFill>
              </a:rPr>
              <a:t>Increases accountability for healthcare quality</a:t>
            </a:r>
          </a:p>
          <a:p>
            <a:pPr lvl="1"/>
            <a:r>
              <a:rPr lang="en-US" dirty="0">
                <a:solidFill>
                  <a:prstClr val="black"/>
                </a:solidFill>
              </a:rPr>
              <a:t>Promotes practices that will advance value-based purchasing models</a:t>
            </a:r>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5</a:t>
            </a:fld>
            <a:endParaRPr lang="en-US" dirty="0"/>
          </a:p>
        </p:txBody>
      </p:sp>
    </p:spTree>
    <p:extLst>
      <p:ext uri="{BB962C8B-B14F-4D97-AF65-F5344CB8AC3E}">
        <p14:creationId xmlns:p14="http://schemas.microsoft.com/office/powerpoint/2010/main" val="623692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show full eCQM specs later in presentation</a:t>
            </a:r>
          </a:p>
        </p:txBody>
      </p:sp>
      <p:sp>
        <p:nvSpPr>
          <p:cNvPr id="4" name="Slide Number Placeholder 3"/>
          <p:cNvSpPr>
            <a:spLocks noGrp="1"/>
          </p:cNvSpPr>
          <p:nvPr>
            <p:ph type="sldNum" sz="quarter" idx="5"/>
          </p:nvPr>
        </p:nvSpPr>
        <p:spPr/>
        <p:txBody>
          <a:bodyPr/>
          <a:lstStyle/>
          <a:p>
            <a:fld id="{7B898A01-842B-0042-9AB7-55364486B929}" type="slidenum">
              <a:rPr lang="en-US" smtClean="0"/>
              <a:pPr/>
              <a:t>7</a:t>
            </a:fld>
            <a:endParaRPr lang="en-US" dirty="0"/>
          </a:p>
        </p:txBody>
      </p:sp>
    </p:spTree>
    <p:extLst>
      <p:ext uri="{BB962C8B-B14F-4D97-AF65-F5344CB8AC3E}">
        <p14:creationId xmlns:p14="http://schemas.microsoft.com/office/powerpoint/2010/main" val="1685369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8</a:t>
            </a:fld>
            <a:endParaRPr lang="en-US" dirty="0"/>
          </a:p>
        </p:txBody>
      </p:sp>
    </p:spTree>
    <p:extLst>
      <p:ext uri="{BB962C8B-B14F-4D97-AF65-F5344CB8AC3E}">
        <p14:creationId xmlns:p14="http://schemas.microsoft.com/office/powerpoint/2010/main" val="4215979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Administrative Data (i.e., claims):</a:t>
            </a:r>
            <a:r>
              <a:rPr lang="en-US" sz="1800" dirty="0">
                <a:effectLst/>
                <a:latin typeface="Calibri" panose="020F0502020204030204" pitchFamily="34" charset="0"/>
                <a:ea typeface="Calibri" panose="020F0502020204030204" pitchFamily="34" charset="0"/>
                <a:cs typeface="Times New Roman" panose="02020603050405020304" pitchFamily="18" charset="0"/>
              </a:rPr>
              <a:t> Includes demographic information about the patient and usually includes claims information (that is, information used for billing purposes) such as diagnosis and procedure codes. Non-patient data, such as staffing information or organizational policies, may also be included.</a:t>
            </a:r>
          </a:p>
          <a:p>
            <a:pPr marL="342900" marR="0" lvl="0" indent="-342900">
              <a:spcBef>
                <a:spcPts val="0"/>
              </a:spcBef>
              <a:spcAft>
                <a:spcPts val="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Electronic Clinical Data:</a:t>
            </a:r>
            <a:r>
              <a:rPr lang="en-US" sz="1800" dirty="0">
                <a:effectLst/>
                <a:latin typeface="Calibri" panose="020F0502020204030204" pitchFamily="34" charset="0"/>
                <a:ea typeface="Calibri" panose="020F0502020204030204" pitchFamily="34" charset="0"/>
                <a:cs typeface="Times New Roman" panose="02020603050405020304" pitchFamily="18" charset="0"/>
              </a:rPr>
              <a:t> Includes patient-level information that can be extracted in a format that can be used in a measure, such as data from personal health devices, which may be uploaded to the EHR.</a:t>
            </a:r>
          </a:p>
          <a:p>
            <a:pPr marL="342900" marR="0" lvl="0" indent="-342900">
              <a:spcBef>
                <a:spcPts val="0"/>
              </a:spcBef>
              <a:spcAft>
                <a:spcPts val="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Instruments/Standardized Patient Assessments: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Data collected from standardized instruments. Examples are the Long-term Care (LTC) Facility Resident Assessment Instrument (RAI), the Outcome and Assessment Information Set (OASIS), and the Minimum Data Set (MDS).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Patient Medical Records:</a:t>
            </a:r>
            <a:r>
              <a:rPr lang="en-US" sz="1800" dirty="0">
                <a:effectLst/>
                <a:latin typeface="Calibri" panose="020F0502020204030204" pitchFamily="34" charset="0"/>
                <a:ea typeface="Calibri" panose="020F0502020204030204" pitchFamily="34" charset="0"/>
                <a:cs typeface="Times New Roman" panose="02020603050405020304" pitchFamily="18" charset="0"/>
              </a:rPr>
              <a:t> A traditional source of clinical data for measures. Data may be documented on paper or electronically (i.e., electronic health records [EHR]) and may include data from the clinical laboratory, imaging services, personal health records, and pharmacy.</a:t>
            </a:r>
          </a:p>
          <a:p>
            <a:pPr marL="342900" marR="0" lvl="0" indent="-342900">
              <a:spcBef>
                <a:spcPts val="0"/>
              </a:spcBef>
              <a:spcAft>
                <a:spcPts val="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Patient Experience Surveys:</a:t>
            </a:r>
            <a:r>
              <a:rPr lang="en-US" sz="1800" dirty="0">
                <a:effectLst/>
                <a:latin typeface="Calibri" panose="020F0502020204030204" pitchFamily="34" charset="0"/>
                <a:ea typeface="Calibri" panose="020F0502020204030204" pitchFamily="34" charset="0"/>
                <a:cs typeface="Times New Roman" panose="02020603050405020304" pitchFamily="18" charset="0"/>
              </a:rPr>
              <a:t> Often collected via surveys or standardized instruments. The different Consumer Assessment of Healthcare Providers and Systems (CAHPS®) surveys are used in many CMS programs. Patient or caregiver-completed standardized instruments assessing things such as health-related quality of life, functional status, and symptoms are becoming more common.</a:t>
            </a:r>
          </a:p>
          <a:p>
            <a:pPr marL="342900" marR="0" lvl="0" indent="-342900">
              <a:spcBef>
                <a:spcPts val="0"/>
              </a:spcBef>
              <a:spcAft>
                <a:spcPts val="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Registries:</a:t>
            </a:r>
            <a:r>
              <a:rPr lang="en-US" sz="1800" dirty="0">
                <a:effectLst/>
                <a:latin typeface="Calibri" panose="020F0502020204030204" pitchFamily="34" charset="0"/>
                <a:ea typeface="Calibri" panose="020F0502020204030204" pitchFamily="34" charset="0"/>
                <a:cs typeface="Times New Roman" panose="02020603050405020304" pitchFamily="18" charset="0"/>
              </a:rPr>
              <a:t> Collections of information often used to collect disease-specific data for public health purposes, such as immunization registries.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The National Quality Registry Network</a:t>
            </a:r>
            <a:r>
              <a:rPr lang="en-US" sz="1800" dirty="0">
                <a:effectLst/>
                <a:latin typeface="Calibri" panose="020F0502020204030204" pitchFamily="34" charset="0"/>
                <a:ea typeface="Calibri" panose="020F0502020204030204" pitchFamily="34" charset="0"/>
                <a:cs typeface="Times New Roman" panose="02020603050405020304" pitchFamily="18" charset="0"/>
              </a:rPr>
              <a:t> states a clinical registry “records information about the health status of patients and the health care they receive over varying periods of time.” CMS is using data from qualified clinical data registries (QCDRs) and qualified registries in the Quality Payment Program.</a:t>
            </a:r>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9</a:t>
            </a:fld>
            <a:endParaRPr lang="en-US" dirty="0"/>
          </a:p>
        </p:txBody>
      </p:sp>
    </p:spTree>
    <p:extLst>
      <p:ext uri="{BB962C8B-B14F-4D97-AF65-F5344CB8AC3E}">
        <p14:creationId xmlns:p14="http://schemas.microsoft.com/office/powerpoint/2010/main" val="4281138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a:t>Reference previous slide by saying that eCQMs typically rely on patient medical record data that MUST come from an EHR. </a:t>
            </a:r>
          </a:p>
        </p:txBody>
      </p:sp>
      <p:sp>
        <p:nvSpPr>
          <p:cNvPr id="4" name="Slide Number Placeholder 3"/>
          <p:cNvSpPr>
            <a:spLocks noGrp="1"/>
          </p:cNvSpPr>
          <p:nvPr>
            <p:ph type="sldNum" sz="quarter" idx="10"/>
          </p:nvPr>
        </p:nvSpPr>
        <p:spPr/>
        <p:txBody>
          <a:bodyPr/>
          <a:lstStyle/>
          <a:p>
            <a:fld id="{7B898A01-842B-0042-9AB7-55364486B929}" type="slidenum">
              <a:rPr lang="en-US" smtClean="0"/>
              <a:pPr/>
              <a:t>10</a:t>
            </a:fld>
            <a:endParaRPr lang="en-US" dirty="0"/>
          </a:p>
        </p:txBody>
      </p:sp>
    </p:spTree>
    <p:extLst>
      <p:ext uri="{BB962C8B-B14F-4D97-AF65-F5344CB8AC3E}">
        <p14:creationId xmlns:p14="http://schemas.microsoft.com/office/powerpoint/2010/main" val="1758898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eCQM specifications are actually a compilation of several file types. On this slide, we’re showing how some of the denominator exclusions are specified—on the left, the human-readable language shows us which types of conditions are excluded from the measure denominator. In the XML file on the right, you can see how this information has been translated into an electronic file.</a:t>
            </a:r>
          </a:p>
          <a:p>
            <a:endParaRPr lang="en-US" dirty="0"/>
          </a:p>
          <a:p>
            <a:r>
              <a:rPr lang="en-US" dirty="0"/>
              <a:t>You’ll see that in the machine-readable file, each clinical concept is defined using a value set ID—this information is included in the human readable file, further down in the specification, but it’s this value set ID that ensures the measure is looking for the right codes in the right places of the EHR to collect information about that clinical concept. </a:t>
            </a:r>
          </a:p>
        </p:txBody>
      </p:sp>
      <p:sp>
        <p:nvSpPr>
          <p:cNvPr id="4" name="Slide Number Placeholder 3"/>
          <p:cNvSpPr>
            <a:spLocks noGrp="1"/>
          </p:cNvSpPr>
          <p:nvPr>
            <p:ph type="sldNum" sz="quarter" idx="5"/>
          </p:nvPr>
        </p:nvSpPr>
        <p:spPr/>
        <p:txBody>
          <a:bodyPr/>
          <a:lstStyle/>
          <a:p>
            <a:fld id="{7B898A01-842B-0042-9AB7-55364486B929}" type="slidenum">
              <a:rPr lang="en-US" smtClean="0"/>
              <a:pPr/>
              <a:t>12</a:t>
            </a:fld>
            <a:endParaRPr lang="en-US" dirty="0"/>
          </a:p>
        </p:txBody>
      </p:sp>
    </p:spTree>
    <p:extLst>
      <p:ext uri="{BB962C8B-B14F-4D97-AF65-F5344CB8AC3E}">
        <p14:creationId xmlns:p14="http://schemas.microsoft.com/office/powerpoint/2010/main" val="1524655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latin typeface="+mn-lt"/>
              </a:rPr>
              <a:t>dQMs</a:t>
            </a:r>
            <a:r>
              <a:rPr lang="en-US" dirty="0">
                <a:latin typeface="+mn-lt"/>
              </a:rPr>
              <a:t> allow for more efficient capture, retrieval, and sharing of patient data, therefore encouraging:</a:t>
            </a:r>
          </a:p>
          <a:p>
            <a:pPr lvl="1"/>
            <a:r>
              <a:rPr lang="en-US" dirty="0"/>
              <a:t>Coordinated care</a:t>
            </a:r>
          </a:p>
          <a:p>
            <a:pPr lvl="1"/>
            <a:r>
              <a:rPr lang="en-US" dirty="0"/>
              <a:t>Improved health outcomes</a:t>
            </a:r>
          </a:p>
          <a:p>
            <a:pPr lvl="1"/>
            <a:r>
              <a:rPr lang="en-US" dirty="0"/>
              <a:t>Lower costs</a:t>
            </a:r>
          </a:p>
          <a:p>
            <a:pPr lvl="1"/>
            <a:r>
              <a:rPr lang="en-US" dirty="0"/>
              <a:t>Greater transparency</a:t>
            </a:r>
          </a:p>
        </p:txBody>
      </p:sp>
      <p:sp>
        <p:nvSpPr>
          <p:cNvPr id="4" name="Slide Number Placeholder 3"/>
          <p:cNvSpPr>
            <a:spLocks noGrp="1"/>
          </p:cNvSpPr>
          <p:nvPr>
            <p:ph type="sldNum" sz="quarter" idx="5"/>
          </p:nvPr>
        </p:nvSpPr>
        <p:spPr/>
        <p:txBody>
          <a:bodyPr/>
          <a:lstStyle/>
          <a:p>
            <a:fld id="{7B898A01-842B-0042-9AB7-55364486B929}" type="slidenum">
              <a:rPr lang="en-US" smtClean="0"/>
              <a:pPr/>
              <a:t>13</a:t>
            </a:fld>
            <a:endParaRPr lang="en-US" dirty="0"/>
          </a:p>
        </p:txBody>
      </p:sp>
    </p:spTree>
    <p:extLst>
      <p:ext uri="{BB962C8B-B14F-4D97-AF65-F5344CB8AC3E}">
        <p14:creationId xmlns:p14="http://schemas.microsoft.com/office/powerpoint/2010/main" val="11607665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4B04EC-5AD3-4B01-81BE-8A9AFB885E9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rgbClr val="00529C"/>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5" name="Rectangle 4">
            <a:extLst>
              <a:ext uri="{FF2B5EF4-FFF2-40B4-BE49-F238E27FC236}">
                <a16:creationId xmlns:a16="http://schemas.microsoft.com/office/drawing/2014/main" id="{ED3FEF3D-4D74-4F55-A57A-FAFEC76809CF}"/>
              </a:ext>
            </a:extLst>
          </p:cNvPr>
          <p:cNvSpPr/>
          <p:nvPr userDrawn="1"/>
        </p:nvSpPr>
        <p:spPr>
          <a:xfrm>
            <a:off x="8915400" y="3276600"/>
            <a:ext cx="3276600" cy="3581400"/>
          </a:xfrm>
          <a:prstGeom prst="rect">
            <a:avLst/>
          </a:prstGeom>
          <a:gradFill flip="none" rotWithShape="1">
            <a:gsLst>
              <a:gs pos="0">
                <a:schemeClr val="bg1">
                  <a:alpha val="0"/>
                </a:schemeClr>
              </a:gs>
              <a:gs pos="55726">
                <a:srgbClr val="FFFFFF">
                  <a:alpha val="75000"/>
                </a:srgbClr>
              </a:gs>
              <a:gs pos="24000">
                <a:schemeClr val="bg1">
                  <a:alpha val="50000"/>
                </a:schemeClr>
              </a:gs>
              <a:gs pos="82000">
                <a:srgbClr val="FFFFFF"/>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2607177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er 3: working">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C12751-86D7-4DA0-B924-82E1EB7BA9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BE29069C-1699-4461-8D8D-AE2CF0DB4EB8}"/>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6" name="Rectangle 5">
            <a:extLst>
              <a:ext uri="{FF2B5EF4-FFF2-40B4-BE49-F238E27FC236}">
                <a16:creationId xmlns:a16="http://schemas.microsoft.com/office/drawing/2014/main" id="{C3EA6C47-F056-40DC-89AE-158C2E4901A9}"/>
              </a:ext>
            </a:extLst>
          </p:cNvPr>
          <p:cNvSpPr/>
          <p:nvPr userDrawn="1"/>
        </p:nvSpPr>
        <p:spPr>
          <a:xfrm>
            <a:off x="9753600" y="5562600"/>
            <a:ext cx="2286000" cy="1143000"/>
          </a:xfrm>
          <a:prstGeom prst="rect">
            <a:avLst/>
          </a:prstGeom>
          <a:solidFill>
            <a:srgbClr val="005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2">
            <a:extLst>
              <a:ext uri="{FF2B5EF4-FFF2-40B4-BE49-F238E27FC236}">
                <a16:creationId xmlns:a16="http://schemas.microsoft.com/office/drawing/2014/main" id="{27364C23-CF0F-4943-8F51-DE581C5EC28C}"/>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B60F94EE-6983-4E58-82D4-AEC852659FA8}" type="datetime1">
              <a:rPr lang="en-US" smtClean="0"/>
              <a:t>9/16/2020</a:t>
            </a:fld>
            <a:endParaRPr lang="en-US" dirty="0"/>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151004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Header 4: meeting">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C12751-86D7-4DA0-B924-82E1EB7BA9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8FFDA772-1B8A-41FF-A7F6-66145EECFD1E}"/>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6" name="Rectangle 5">
            <a:extLst>
              <a:ext uri="{FF2B5EF4-FFF2-40B4-BE49-F238E27FC236}">
                <a16:creationId xmlns:a16="http://schemas.microsoft.com/office/drawing/2014/main" id="{ADEA2B7F-216A-4BE1-9880-FE93CFA70040}"/>
              </a:ext>
            </a:extLst>
          </p:cNvPr>
          <p:cNvSpPr/>
          <p:nvPr userDrawn="1"/>
        </p:nvSpPr>
        <p:spPr>
          <a:xfrm>
            <a:off x="9753600" y="5562600"/>
            <a:ext cx="2286000" cy="1143000"/>
          </a:xfrm>
          <a:prstGeom prst="rect">
            <a:avLst/>
          </a:prstGeom>
          <a:solidFill>
            <a:srgbClr val="005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2">
            <a:extLst>
              <a:ext uri="{FF2B5EF4-FFF2-40B4-BE49-F238E27FC236}">
                <a16:creationId xmlns:a16="http://schemas.microsoft.com/office/drawing/2014/main" id="{6C6CD289-21A7-482A-9BC5-582DF148CE1F}"/>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B60F94EE-6983-4E58-82D4-AEC852659FA8}" type="datetime1">
              <a:rPr lang="en-US" smtClean="0"/>
              <a:t>9/16/2020</a:t>
            </a:fld>
            <a:endParaRPr lang="en-US" dirty="0"/>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35409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Header 5: clinician">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C12751-86D7-4DA0-B924-82E1EB7BA9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8" name="Slide Number Placeholder 4">
            <a:extLst>
              <a:ext uri="{FF2B5EF4-FFF2-40B4-BE49-F238E27FC236}">
                <a16:creationId xmlns:a16="http://schemas.microsoft.com/office/drawing/2014/main" id="{CF909008-3E7D-49F1-8BF2-E23A5A04F796}"/>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6" name="Rectangle 5">
            <a:extLst>
              <a:ext uri="{FF2B5EF4-FFF2-40B4-BE49-F238E27FC236}">
                <a16:creationId xmlns:a16="http://schemas.microsoft.com/office/drawing/2014/main" id="{4A927E3E-7EDA-418B-8014-B6FA110E0C72}"/>
              </a:ext>
            </a:extLst>
          </p:cNvPr>
          <p:cNvSpPr/>
          <p:nvPr userDrawn="1"/>
        </p:nvSpPr>
        <p:spPr>
          <a:xfrm>
            <a:off x="9753600" y="5562600"/>
            <a:ext cx="2286000" cy="1143000"/>
          </a:xfrm>
          <a:prstGeom prst="rect">
            <a:avLst/>
          </a:prstGeom>
          <a:solidFill>
            <a:srgbClr val="005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2">
            <a:extLst>
              <a:ext uri="{FF2B5EF4-FFF2-40B4-BE49-F238E27FC236}">
                <a16:creationId xmlns:a16="http://schemas.microsoft.com/office/drawing/2014/main" id="{D18058B3-30EF-4627-974F-57C4B7B511BC}"/>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B60F94EE-6983-4E58-82D4-AEC852659FA8}" type="datetime1">
              <a:rPr lang="en-US" smtClean="0"/>
              <a:t>9/16/2020</a:t>
            </a:fld>
            <a:endParaRPr lang="en-US" dirty="0"/>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2762192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Header 6: clinical">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72A354D-299D-4270-BBF7-73A86B2E258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F77B9378-F322-44B7-8E28-344EE8E774C2}"/>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6" name="Rectangle 5">
            <a:extLst>
              <a:ext uri="{FF2B5EF4-FFF2-40B4-BE49-F238E27FC236}">
                <a16:creationId xmlns:a16="http://schemas.microsoft.com/office/drawing/2014/main" id="{4BCC8F15-0D3C-46A7-90A6-920041118A22}"/>
              </a:ext>
            </a:extLst>
          </p:cNvPr>
          <p:cNvSpPr/>
          <p:nvPr userDrawn="1"/>
        </p:nvSpPr>
        <p:spPr>
          <a:xfrm>
            <a:off x="9753600" y="5562600"/>
            <a:ext cx="2286000" cy="1143000"/>
          </a:xfrm>
          <a:prstGeom prst="rect">
            <a:avLst/>
          </a:prstGeom>
          <a:solidFill>
            <a:srgbClr val="005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2">
            <a:extLst>
              <a:ext uri="{FF2B5EF4-FFF2-40B4-BE49-F238E27FC236}">
                <a16:creationId xmlns:a16="http://schemas.microsoft.com/office/drawing/2014/main" id="{873CE4DE-C8BF-491B-B5E2-BC3AD41485B3}"/>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B60F94EE-6983-4E58-82D4-AEC852659FA8}" type="datetime1">
              <a:rPr lang="en-US" smtClean="0"/>
              <a:t>9/16/2020</a:t>
            </a:fld>
            <a:endParaRPr lang="en-US" dirty="0"/>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2844972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Header 7: family in woods">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55C18C1-69B6-4042-8E20-FF173837E6E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BE29069C-1699-4461-8D8D-AE2CF0DB4EB8}"/>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6" name="Rectangle 5">
            <a:extLst>
              <a:ext uri="{FF2B5EF4-FFF2-40B4-BE49-F238E27FC236}">
                <a16:creationId xmlns:a16="http://schemas.microsoft.com/office/drawing/2014/main" id="{E3CF6F36-5D0B-411F-A64C-8F64B6BD387F}"/>
              </a:ext>
            </a:extLst>
          </p:cNvPr>
          <p:cNvSpPr/>
          <p:nvPr userDrawn="1"/>
        </p:nvSpPr>
        <p:spPr>
          <a:xfrm>
            <a:off x="9753600" y="5562600"/>
            <a:ext cx="2286000" cy="1143000"/>
          </a:xfrm>
          <a:prstGeom prst="rect">
            <a:avLst/>
          </a:prstGeom>
          <a:solidFill>
            <a:srgbClr val="005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2">
            <a:extLst>
              <a:ext uri="{FF2B5EF4-FFF2-40B4-BE49-F238E27FC236}">
                <a16:creationId xmlns:a16="http://schemas.microsoft.com/office/drawing/2014/main" id="{B904F7F6-9BF5-47A4-B05A-E6180968912A}"/>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B60F94EE-6983-4E58-82D4-AEC852659FA8}" type="datetime1">
              <a:rPr lang="en-US" smtClean="0"/>
              <a:t>9/16/2020</a:t>
            </a:fld>
            <a:endParaRPr lang="en-US" dirty="0"/>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9554673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Header 8: family reading">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BFEC55E-08C0-4605-98A3-3582E2A3E99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8FFDA772-1B8A-41FF-A7F6-66145EECFD1E}"/>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6" name="Rectangle 5">
            <a:extLst>
              <a:ext uri="{FF2B5EF4-FFF2-40B4-BE49-F238E27FC236}">
                <a16:creationId xmlns:a16="http://schemas.microsoft.com/office/drawing/2014/main" id="{C43EC8BF-D2F6-4E83-9F70-E08D6229A8D7}"/>
              </a:ext>
            </a:extLst>
          </p:cNvPr>
          <p:cNvSpPr/>
          <p:nvPr userDrawn="1"/>
        </p:nvSpPr>
        <p:spPr>
          <a:xfrm>
            <a:off x="9753600" y="5562600"/>
            <a:ext cx="2286000" cy="1143000"/>
          </a:xfrm>
          <a:prstGeom prst="rect">
            <a:avLst/>
          </a:prstGeom>
          <a:solidFill>
            <a:srgbClr val="005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2">
            <a:extLst>
              <a:ext uri="{FF2B5EF4-FFF2-40B4-BE49-F238E27FC236}">
                <a16:creationId xmlns:a16="http://schemas.microsoft.com/office/drawing/2014/main" id="{D660898A-9AEA-4DB5-B6EB-73835F7058F3}"/>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B60F94EE-6983-4E58-82D4-AEC852659FA8}" type="datetime1">
              <a:rPr lang="en-US" smtClean="0"/>
              <a:t>9/16/2020</a:t>
            </a:fld>
            <a:endParaRPr lang="en-US" dirty="0"/>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9882328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Header 9: technology">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7D048D2-6BA3-49B9-92B9-BFC9A51B3C1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8FFDA772-1B8A-41FF-A7F6-66145EECFD1E}"/>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6" name="Rectangle 5">
            <a:extLst>
              <a:ext uri="{FF2B5EF4-FFF2-40B4-BE49-F238E27FC236}">
                <a16:creationId xmlns:a16="http://schemas.microsoft.com/office/drawing/2014/main" id="{6B8F541F-59EB-45C1-836E-BDAB50BD80CB}"/>
              </a:ext>
            </a:extLst>
          </p:cNvPr>
          <p:cNvSpPr/>
          <p:nvPr userDrawn="1"/>
        </p:nvSpPr>
        <p:spPr>
          <a:xfrm>
            <a:off x="9753600" y="5562600"/>
            <a:ext cx="2286000" cy="1143000"/>
          </a:xfrm>
          <a:prstGeom prst="rect">
            <a:avLst/>
          </a:prstGeom>
          <a:solidFill>
            <a:srgbClr val="005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2">
            <a:extLst>
              <a:ext uri="{FF2B5EF4-FFF2-40B4-BE49-F238E27FC236}">
                <a16:creationId xmlns:a16="http://schemas.microsoft.com/office/drawing/2014/main" id="{39E5205C-7546-4B7B-BC6D-1DC161296100}"/>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B60F94EE-6983-4E58-82D4-AEC852659FA8}" type="datetime1">
              <a:rPr lang="en-US" smtClean="0"/>
              <a:t>9/16/2020</a:t>
            </a:fld>
            <a:endParaRPr lang="en-US" dirty="0"/>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3283283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pic>
        <p:nvPicPr>
          <p:cNvPr id="12" name="Picture 11" descr="A close up of a logo&#10;&#10;Description automatically generated">
            <a:extLst>
              <a:ext uri="{FF2B5EF4-FFF2-40B4-BE49-F238E27FC236}">
                <a16:creationId xmlns:a16="http://schemas.microsoft.com/office/drawing/2014/main" id="{8C858396-009C-4512-8563-3A450F0869D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6" name="Content Placeholder 2"/>
          <p:cNvSpPr>
            <a:spLocks noGrp="1"/>
          </p:cNvSpPr>
          <p:nvPr>
            <p:ph idx="1"/>
          </p:nvPr>
        </p:nvSpPr>
        <p:spPr>
          <a:xfrm>
            <a:off x="457200" y="1752601"/>
            <a:ext cx="112776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A54F3E46-441B-4313-83EA-E692FF57C16A}"/>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10" name="Date Placeholder 2">
            <a:extLst>
              <a:ext uri="{FF2B5EF4-FFF2-40B4-BE49-F238E27FC236}">
                <a16:creationId xmlns:a16="http://schemas.microsoft.com/office/drawing/2014/main" id="{AFBCD2D7-9EC8-4B72-875A-27A384D5AB02}"/>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3FFB6E61-D33C-43D6-8177-77963B92D708}" type="datetime1">
              <a:rPr lang="en-US" smtClean="0"/>
              <a:t>9/16/2020</a:t>
            </a:fld>
            <a:endParaRPr lang="en-US" dirty="0"/>
          </a:p>
        </p:txBody>
      </p:sp>
      <p:sp>
        <p:nvSpPr>
          <p:cNvPr id="11" name="Slide Number Placeholder 4">
            <a:extLst>
              <a:ext uri="{FF2B5EF4-FFF2-40B4-BE49-F238E27FC236}">
                <a16:creationId xmlns:a16="http://schemas.microsoft.com/office/drawing/2014/main" id="{1286FE28-AA8C-4892-89D5-571ECC7E78A8}"/>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18908446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7F28BD-3C2D-486A-ACFB-FB032BB6F368}"/>
              </a:ext>
            </a:extLst>
          </p:cNvPr>
          <p:cNvSpPr>
            <a:spLocks noGrp="1"/>
          </p:cNvSpPr>
          <p:nvPr>
            <p:ph sz="half" idx="1"/>
          </p:nvPr>
        </p:nvSpPr>
        <p:spPr>
          <a:xfrm>
            <a:off x="457200" y="1752600"/>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459330-E2A2-4DCD-BCF4-F4204C2D5D49}"/>
              </a:ext>
            </a:extLst>
          </p:cNvPr>
          <p:cNvSpPr>
            <a:spLocks noGrp="1"/>
          </p:cNvSpPr>
          <p:nvPr>
            <p:ph sz="half" idx="2"/>
          </p:nvPr>
        </p:nvSpPr>
        <p:spPr>
          <a:xfrm>
            <a:off x="6172200" y="1752600"/>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57DDF36E-C13F-4160-9B17-611E098C40C1}"/>
              </a:ext>
            </a:extLst>
          </p:cNvPr>
          <p:cNvSpPr>
            <a:spLocks noGrp="1"/>
          </p:cNvSpPr>
          <p:nvPr>
            <p:ph type="title"/>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11" name="Date Placeholder 2">
            <a:extLst>
              <a:ext uri="{FF2B5EF4-FFF2-40B4-BE49-F238E27FC236}">
                <a16:creationId xmlns:a16="http://schemas.microsoft.com/office/drawing/2014/main" id="{CC69E292-0F3B-4C54-8AC3-6F5D285BBB7C}"/>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C68CAD19-CB00-4994-91EE-0D62D72B7FAB}" type="datetime1">
              <a:rPr lang="en-US" smtClean="0"/>
              <a:t>9/16/2020</a:t>
            </a:fld>
            <a:endParaRPr lang="en-US" dirty="0"/>
          </a:p>
        </p:txBody>
      </p:sp>
      <p:sp>
        <p:nvSpPr>
          <p:cNvPr id="12" name="Slide Number Placeholder 4">
            <a:extLst>
              <a:ext uri="{FF2B5EF4-FFF2-40B4-BE49-F238E27FC236}">
                <a16:creationId xmlns:a16="http://schemas.microsoft.com/office/drawing/2014/main" id="{6EB1DCC9-25D5-426F-A2B7-D421876F4C3A}"/>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22170140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E97876-4960-4497-B6AF-12F35794F323}"/>
              </a:ext>
            </a:extLst>
          </p:cNvPr>
          <p:cNvSpPr>
            <a:spLocks noGrp="1"/>
          </p:cNvSpPr>
          <p:nvPr>
            <p:ph type="body" idx="1"/>
          </p:nvPr>
        </p:nvSpPr>
        <p:spPr>
          <a:xfrm>
            <a:off x="457200" y="1752599"/>
            <a:ext cx="5540375" cy="752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C079382-2E6C-4E1E-A86D-8714C6B689E3}"/>
              </a:ext>
            </a:extLst>
          </p:cNvPr>
          <p:cNvSpPr>
            <a:spLocks noGrp="1"/>
          </p:cNvSpPr>
          <p:nvPr>
            <p:ph sz="half" idx="2"/>
          </p:nvPr>
        </p:nvSpPr>
        <p:spPr>
          <a:xfrm>
            <a:off x="457200" y="2505074"/>
            <a:ext cx="5540375"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843035-396D-4C01-A415-B14AE78D21D9}"/>
              </a:ext>
            </a:extLst>
          </p:cNvPr>
          <p:cNvSpPr>
            <a:spLocks noGrp="1"/>
          </p:cNvSpPr>
          <p:nvPr>
            <p:ph type="body" sz="quarter" idx="3"/>
          </p:nvPr>
        </p:nvSpPr>
        <p:spPr>
          <a:xfrm>
            <a:off x="6172200" y="1752599"/>
            <a:ext cx="5562600" cy="752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88D1D9-9D1B-4687-886A-2BD6D963F346}"/>
              </a:ext>
            </a:extLst>
          </p:cNvPr>
          <p:cNvSpPr>
            <a:spLocks noGrp="1"/>
          </p:cNvSpPr>
          <p:nvPr>
            <p:ph sz="quarter" idx="4"/>
          </p:nvPr>
        </p:nvSpPr>
        <p:spPr>
          <a:xfrm>
            <a:off x="6172200" y="2505074"/>
            <a:ext cx="5562600"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0BB75815-AE2D-4432-8758-7C5BB021D781}"/>
              </a:ext>
            </a:extLst>
          </p:cNvPr>
          <p:cNvSpPr>
            <a:spLocks noGrp="1"/>
          </p:cNvSpPr>
          <p:nvPr>
            <p:ph type="title"/>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13" name="Date Placeholder 2">
            <a:extLst>
              <a:ext uri="{FF2B5EF4-FFF2-40B4-BE49-F238E27FC236}">
                <a16:creationId xmlns:a16="http://schemas.microsoft.com/office/drawing/2014/main" id="{05431EBF-80AB-485C-B91D-AC7B5DDDC187}"/>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F3BFAF3B-7670-484D-9B0D-4E5E53AB0511}" type="datetime1">
              <a:rPr lang="en-US" smtClean="0"/>
              <a:t>9/16/2020</a:t>
            </a:fld>
            <a:endParaRPr lang="en-US" dirty="0"/>
          </a:p>
        </p:txBody>
      </p:sp>
      <p:sp>
        <p:nvSpPr>
          <p:cNvPr id="14" name="Slide Number Placeholder 4">
            <a:extLst>
              <a:ext uri="{FF2B5EF4-FFF2-40B4-BE49-F238E27FC236}">
                <a16:creationId xmlns:a16="http://schemas.microsoft.com/office/drawing/2014/main" id="{D9F14025-8E17-4E57-9996-B28608CF7FB4}"/>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3006550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4B04EC-5AD3-4B01-81BE-8A9AFB885E9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rgbClr val="00529C"/>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22317354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F669AC8-C826-4D23-B7BC-7EBC0E54D449}"/>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7" name="Date Placeholder 2">
            <a:extLst>
              <a:ext uri="{FF2B5EF4-FFF2-40B4-BE49-F238E27FC236}">
                <a16:creationId xmlns:a16="http://schemas.microsoft.com/office/drawing/2014/main" id="{98C68DA7-DD4E-4363-99A3-6C7AE644CE0E}"/>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50377BD5-AAA9-457D-8621-4790AB739393}" type="datetime1">
              <a:rPr lang="en-US" smtClean="0"/>
              <a:t>9/16/2020</a:t>
            </a:fld>
            <a:endParaRPr lang="en-US" dirty="0"/>
          </a:p>
        </p:txBody>
      </p:sp>
      <p:sp>
        <p:nvSpPr>
          <p:cNvPr id="8" name="Slide Number Placeholder 4">
            <a:extLst>
              <a:ext uri="{FF2B5EF4-FFF2-40B4-BE49-F238E27FC236}">
                <a16:creationId xmlns:a16="http://schemas.microsoft.com/office/drawing/2014/main" id="{E49B125E-EA0A-42AF-BBF1-2277EE893B11}"/>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25409786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EEB168-1BFF-4218-82FE-5A04BAF13EBF}"/>
              </a:ext>
            </a:extLst>
          </p:cNvPr>
          <p:cNvSpPr/>
          <p:nvPr userDrawn="1"/>
        </p:nvSpPr>
        <p:spPr>
          <a:xfrm>
            <a:off x="0" y="0"/>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7CB841ED-EDE1-4643-97E7-ED747B564C8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296400" y="5410200"/>
            <a:ext cx="2438400" cy="838200"/>
          </a:xfrm>
          <a:prstGeom prst="rect">
            <a:avLst/>
          </a:prstGeom>
        </p:spPr>
      </p:pic>
      <p:sp>
        <p:nvSpPr>
          <p:cNvPr id="11" name="Date Placeholder 2">
            <a:extLst>
              <a:ext uri="{FF2B5EF4-FFF2-40B4-BE49-F238E27FC236}">
                <a16:creationId xmlns:a16="http://schemas.microsoft.com/office/drawing/2014/main" id="{C471EEBC-38DE-4DC1-B1A1-B7F7409BDF9E}"/>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DE365550-7E36-4DD3-BAED-AA1983309E5D}" type="datetime1">
              <a:rPr lang="en-US" smtClean="0"/>
              <a:t>9/16/2020</a:t>
            </a:fld>
            <a:endParaRPr lang="en-US" dirty="0"/>
          </a:p>
        </p:txBody>
      </p:sp>
      <p:sp>
        <p:nvSpPr>
          <p:cNvPr id="12" name="Slide Number Placeholder 4">
            <a:extLst>
              <a:ext uri="{FF2B5EF4-FFF2-40B4-BE49-F238E27FC236}">
                <a16:creationId xmlns:a16="http://schemas.microsoft.com/office/drawing/2014/main" id="{F3AC48A3-A066-445D-93F4-D83D64C08F13}"/>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14" name="Title 1">
            <a:extLst>
              <a:ext uri="{FF2B5EF4-FFF2-40B4-BE49-F238E27FC236}">
                <a16:creationId xmlns:a16="http://schemas.microsoft.com/office/drawing/2014/main" id="{89A6E6E8-FC11-471F-B289-7148AAFC10A0}"/>
              </a:ext>
            </a:extLst>
          </p:cNvPr>
          <p:cNvSpPr>
            <a:spLocks noGrp="1"/>
          </p:cNvSpPr>
          <p:nvPr>
            <p:ph type="title" hasCustomPrompt="1"/>
          </p:nvPr>
        </p:nvSpPr>
        <p:spPr>
          <a:xfrm>
            <a:off x="457200" y="76200"/>
            <a:ext cx="11277600" cy="1371600"/>
          </a:xfrm>
          <a:prstGeom prst="rect">
            <a:avLst/>
          </a:prstGeom>
        </p:spPr>
        <p:txBody>
          <a:bodyPr anchor="ctr"/>
          <a:lstStyle>
            <a:lvl1pPr algn="l">
              <a:defRPr>
                <a:solidFill>
                  <a:srgbClr val="01529A"/>
                </a:solidFill>
                <a:latin typeface="Arial" panose="020B0604020202020204" pitchFamily="34" charset="0"/>
                <a:cs typeface="Arial" panose="020B0604020202020204" pitchFamily="34" charset="0"/>
              </a:defRPr>
            </a:lvl1pPr>
          </a:lstStyle>
          <a:p>
            <a:r>
              <a:rPr lang="en-US" dirty="0"/>
              <a:t>Click to edit title</a:t>
            </a:r>
          </a:p>
        </p:txBody>
      </p:sp>
      <p:sp>
        <p:nvSpPr>
          <p:cNvPr id="13" name="Content Placeholder 2">
            <a:extLst>
              <a:ext uri="{FF2B5EF4-FFF2-40B4-BE49-F238E27FC236}">
                <a16:creationId xmlns:a16="http://schemas.microsoft.com/office/drawing/2014/main" id="{85134F6D-97BE-4090-987F-B7E6E7EF4F3E}"/>
              </a:ext>
            </a:extLst>
          </p:cNvPr>
          <p:cNvSpPr>
            <a:spLocks noGrp="1"/>
          </p:cNvSpPr>
          <p:nvPr>
            <p:ph idx="1"/>
          </p:nvPr>
        </p:nvSpPr>
        <p:spPr>
          <a:xfrm>
            <a:off x="457200" y="1752601"/>
            <a:ext cx="112776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513019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EEB168-1BFF-4218-82FE-5A04BAF13EBF}"/>
              </a:ext>
            </a:extLst>
          </p:cNvPr>
          <p:cNvSpPr/>
          <p:nvPr userDrawn="1"/>
        </p:nvSpPr>
        <p:spPr>
          <a:xfrm>
            <a:off x="0" y="0"/>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7CB841ED-EDE1-4643-97E7-ED747B564C8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296400" y="304800"/>
            <a:ext cx="2438400" cy="838200"/>
          </a:xfrm>
          <a:prstGeom prst="rect">
            <a:avLst/>
          </a:prstGeom>
        </p:spPr>
      </p:pic>
      <p:sp>
        <p:nvSpPr>
          <p:cNvPr id="11" name="Date Placeholder 2">
            <a:extLst>
              <a:ext uri="{FF2B5EF4-FFF2-40B4-BE49-F238E27FC236}">
                <a16:creationId xmlns:a16="http://schemas.microsoft.com/office/drawing/2014/main" id="{C471EEBC-38DE-4DC1-B1A1-B7F7409BDF9E}"/>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DE365550-7E36-4DD3-BAED-AA1983309E5D}" type="datetime1">
              <a:rPr lang="en-US" smtClean="0"/>
              <a:t>9/16/2020</a:t>
            </a:fld>
            <a:endParaRPr lang="en-US" dirty="0"/>
          </a:p>
        </p:txBody>
      </p:sp>
      <p:sp>
        <p:nvSpPr>
          <p:cNvPr id="12" name="Slide Number Placeholder 4">
            <a:extLst>
              <a:ext uri="{FF2B5EF4-FFF2-40B4-BE49-F238E27FC236}">
                <a16:creationId xmlns:a16="http://schemas.microsoft.com/office/drawing/2014/main" id="{F3AC48A3-A066-445D-93F4-D83D64C08F13}"/>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14" name="Title 1">
            <a:extLst>
              <a:ext uri="{FF2B5EF4-FFF2-40B4-BE49-F238E27FC236}">
                <a16:creationId xmlns:a16="http://schemas.microsoft.com/office/drawing/2014/main" id="{89A6E6E8-FC11-471F-B289-7148AAFC10A0}"/>
              </a:ext>
            </a:extLst>
          </p:cNvPr>
          <p:cNvSpPr>
            <a:spLocks noGrp="1"/>
          </p:cNvSpPr>
          <p:nvPr>
            <p:ph type="title" hasCustomPrompt="1"/>
          </p:nvPr>
        </p:nvSpPr>
        <p:spPr>
          <a:xfrm>
            <a:off x="457200" y="76200"/>
            <a:ext cx="8610600" cy="1371600"/>
          </a:xfrm>
          <a:prstGeom prst="rect">
            <a:avLst/>
          </a:prstGeom>
        </p:spPr>
        <p:txBody>
          <a:bodyPr anchor="ctr"/>
          <a:lstStyle>
            <a:lvl1pPr algn="l">
              <a:defRPr>
                <a:solidFill>
                  <a:srgbClr val="01529A"/>
                </a:solidFill>
                <a:latin typeface="Arial" panose="020B0604020202020204" pitchFamily="34" charset="0"/>
                <a:cs typeface="Arial" panose="020B0604020202020204" pitchFamily="34" charset="0"/>
              </a:defRPr>
            </a:lvl1pPr>
          </a:lstStyle>
          <a:p>
            <a:r>
              <a:rPr lang="en-US" dirty="0"/>
              <a:t>Click to edit title</a:t>
            </a:r>
          </a:p>
        </p:txBody>
      </p:sp>
      <p:sp>
        <p:nvSpPr>
          <p:cNvPr id="13" name="Content Placeholder 2">
            <a:extLst>
              <a:ext uri="{FF2B5EF4-FFF2-40B4-BE49-F238E27FC236}">
                <a16:creationId xmlns:a16="http://schemas.microsoft.com/office/drawing/2014/main" id="{85134F6D-97BE-4090-987F-B7E6E7EF4F3E}"/>
              </a:ext>
            </a:extLst>
          </p:cNvPr>
          <p:cNvSpPr>
            <a:spLocks noGrp="1"/>
          </p:cNvSpPr>
          <p:nvPr>
            <p:ph idx="1"/>
          </p:nvPr>
        </p:nvSpPr>
        <p:spPr>
          <a:xfrm>
            <a:off x="457200" y="1752601"/>
            <a:ext cx="112776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5503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1">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121025A-97D9-4A13-82C5-26430289BD65}"/>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8" name="Date Placeholder 2">
            <a:extLst>
              <a:ext uri="{FF2B5EF4-FFF2-40B4-BE49-F238E27FC236}">
                <a16:creationId xmlns:a16="http://schemas.microsoft.com/office/drawing/2014/main" id="{DB50B8FB-1D76-4A99-970E-AD9E61526EA2}"/>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6E238B4D-89B6-49F3-8905-D44A78E52B25}" type="datetime1">
              <a:rPr lang="en-US" smtClean="0"/>
              <a:t>9/16/2020</a:t>
            </a:fld>
            <a:endParaRPr lang="en-US" dirty="0"/>
          </a:p>
        </p:txBody>
      </p:sp>
      <p:sp>
        <p:nvSpPr>
          <p:cNvPr id="9" name="Slide Number Placeholder 4">
            <a:extLst>
              <a:ext uri="{FF2B5EF4-FFF2-40B4-BE49-F238E27FC236}">
                <a16:creationId xmlns:a16="http://schemas.microsoft.com/office/drawing/2014/main" id="{0A8A78AC-E7E8-4B37-963D-44C7A7B84A9F}"/>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42572137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727A524-2180-4FB2-96F9-A141F65B1116}"/>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13" name="Slide Number Placeholder 4">
            <a:extLst>
              <a:ext uri="{FF2B5EF4-FFF2-40B4-BE49-F238E27FC236}">
                <a16:creationId xmlns:a16="http://schemas.microsoft.com/office/drawing/2014/main" id="{7B8A3CAE-1E5D-4BB3-9F53-E5FFA921357E}"/>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pic>
        <p:nvPicPr>
          <p:cNvPr id="3" name="Picture 2" descr="A close up of a logo&#10;&#10;Description automatically generated">
            <a:extLst>
              <a:ext uri="{FF2B5EF4-FFF2-40B4-BE49-F238E27FC236}">
                <a16:creationId xmlns:a16="http://schemas.microsoft.com/office/drawing/2014/main" id="{181AB3D3-F706-49DC-8D61-02BA60EFAEA8}"/>
              </a:ext>
            </a:extLst>
          </p:cNvPr>
          <p:cNvPicPr>
            <a:picLocks noChangeAspect="1"/>
          </p:cNvPicPr>
          <p:nvPr userDrawn="1"/>
        </p:nvPicPr>
        <p:blipFill rotWithShape="1">
          <a:blip r:embed="rId2" cstate="email">
            <a:alphaModFix amt="50000"/>
            <a:extLst>
              <a:ext uri="{28A0092B-C50C-407E-A947-70E740481C1C}">
                <a14:useLocalDpi xmlns:a14="http://schemas.microsoft.com/office/drawing/2010/main"/>
              </a:ext>
            </a:extLst>
          </a:blip>
          <a:srcRect/>
          <a:stretch/>
        </p:blipFill>
        <p:spPr>
          <a:xfrm>
            <a:off x="6941234" y="1447800"/>
            <a:ext cx="5250766" cy="5410200"/>
          </a:xfrm>
          <a:prstGeom prst="rect">
            <a:avLst/>
          </a:prstGeom>
        </p:spPr>
      </p:pic>
      <p:sp>
        <p:nvSpPr>
          <p:cNvPr id="12" name="Date Placeholder 2">
            <a:extLst>
              <a:ext uri="{FF2B5EF4-FFF2-40B4-BE49-F238E27FC236}">
                <a16:creationId xmlns:a16="http://schemas.microsoft.com/office/drawing/2014/main" id="{4487D99D-1B75-4A13-99D2-D66715851073}"/>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FC87FDFD-1427-4E3F-9708-40C6B67EC370}" type="datetime1">
              <a:rPr lang="en-US" smtClean="0"/>
              <a:t>9/16/2020</a:t>
            </a:fld>
            <a:endParaRPr lang="en-US" dirty="0"/>
          </a:p>
        </p:txBody>
      </p:sp>
    </p:spTree>
    <p:extLst>
      <p:ext uri="{BB962C8B-B14F-4D97-AF65-F5344CB8AC3E}">
        <p14:creationId xmlns:p14="http://schemas.microsoft.com/office/powerpoint/2010/main" val="26449669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3EA0A4-C0BE-49AD-8A04-215BDD5521D5}"/>
              </a:ext>
            </a:extLst>
          </p:cNvPr>
          <p:cNvSpPr/>
          <p:nvPr userDrawn="1"/>
        </p:nvSpPr>
        <p:spPr>
          <a:xfrm>
            <a:off x="0" y="0"/>
            <a:ext cx="12192000" cy="6858000"/>
          </a:xfrm>
          <a:prstGeom prst="rect">
            <a:avLst/>
          </a:prstGeom>
          <a:solidFill>
            <a:srgbClr val="0152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8C5FFEB5-0C74-4778-83CC-F8C8543C4B7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81200" y="685800"/>
            <a:ext cx="7848600" cy="3399471"/>
          </a:xfrm>
          <a:prstGeom prst="rect">
            <a:avLst/>
          </a:prstGeom>
        </p:spPr>
      </p:pic>
    </p:spTree>
    <p:extLst>
      <p:ext uri="{BB962C8B-B14F-4D97-AF65-F5344CB8AC3E}">
        <p14:creationId xmlns:p14="http://schemas.microsoft.com/office/powerpoint/2010/main" val="32699115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cSld name="CMS content2">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12192000" cy="1417638"/>
          </a:xfrm>
          <a:prstGeom prst="rect">
            <a:avLst/>
          </a:prstGeom>
          <a:solidFill>
            <a:srgbClr val="084A9C"/>
          </a:solidFill>
          <a:effectLst>
            <a:outerShdw dist="76200" dir="5640000" algn="tl" rotWithShape="0">
              <a:srgbClr val="FFD004"/>
            </a:outerShdw>
          </a:effectLst>
        </p:spPr>
        <p:txBody>
          <a:bodyPr/>
          <a:lstStyle>
            <a:lvl1pPr>
              <a:defRPr>
                <a:solidFill>
                  <a:schemeClr val="bg1"/>
                </a:solidFill>
              </a:defRPr>
            </a:lvl1pPr>
          </a:lstStyle>
          <a:p>
            <a:r>
              <a:rPr lang="en-US"/>
              <a:t>Click to edit Master title style</a:t>
            </a:r>
            <a:endParaRPr lang="en-US" dirty="0"/>
          </a:p>
        </p:txBody>
      </p:sp>
      <p:sp>
        <p:nvSpPr>
          <p:cNvPr id="6" name="Content Placeholder 2"/>
          <p:cNvSpPr>
            <a:spLocks noGrp="1"/>
          </p:cNvSpPr>
          <p:nvPr>
            <p:ph idx="1"/>
          </p:nvPr>
        </p:nvSpPr>
        <p:spPr>
          <a:xfrm>
            <a:off x="609600" y="1828801"/>
            <a:ext cx="10972800" cy="42973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Box 1"/>
          <p:cNvSpPr txBox="1"/>
          <p:nvPr userDrawn="1"/>
        </p:nvSpPr>
        <p:spPr>
          <a:xfrm>
            <a:off x="11480800" y="6349728"/>
            <a:ext cx="609600" cy="276999"/>
          </a:xfrm>
          <a:prstGeom prst="rect">
            <a:avLst/>
          </a:prstGeom>
          <a:noFill/>
        </p:spPr>
        <p:txBody>
          <a:bodyPr wrap="square" rtlCol="0">
            <a:spAutoFit/>
          </a:bodyPr>
          <a:lstStyle/>
          <a:p>
            <a:fld id="{289D94F3-14B9-4CA5-821A-C6F60549434F}" type="slidenum">
              <a:rPr lang="en-US" sz="1200" smtClean="0"/>
              <a:pPr/>
              <a:t>‹#›</a:t>
            </a:fld>
            <a:endParaRPr lang="en-US" sz="1200" dirty="0"/>
          </a:p>
        </p:txBody>
      </p:sp>
      <p:sp>
        <p:nvSpPr>
          <p:cNvPr id="3" name="Date Placeholder 2"/>
          <p:cNvSpPr>
            <a:spLocks noGrp="1"/>
          </p:cNvSpPr>
          <p:nvPr>
            <p:ph type="dt" sz="half" idx="10"/>
          </p:nvPr>
        </p:nvSpPr>
        <p:spPr>
          <a:xfrm>
            <a:off x="2438400" y="5534795"/>
            <a:ext cx="2844800" cy="365125"/>
          </a:xfrm>
        </p:spPr>
        <p:txBody>
          <a:bodyPr/>
          <a:lstStyle/>
          <a:p>
            <a:endParaRPr lang="en-US" dirty="0"/>
          </a:p>
        </p:txBody>
      </p:sp>
      <p:sp>
        <p:nvSpPr>
          <p:cNvPr id="7" name="Slide Number Placeholder 6"/>
          <p:cNvSpPr>
            <a:spLocks noGrp="1"/>
          </p:cNvSpPr>
          <p:nvPr>
            <p:ph type="sldNum" sz="quarter" idx="11"/>
          </p:nvPr>
        </p:nvSpPr>
        <p:spPr/>
        <p:txBody>
          <a:bodyPr/>
          <a:lstStyle/>
          <a:p>
            <a:fld id="{E8555075-F7D8-774D-92CE-0FFE5404D32F}" type="slidenum">
              <a:rPr lang="en-US" smtClean="0"/>
              <a:pPr/>
              <a:t>‹#›</a:t>
            </a:fld>
            <a:endParaRPr lang="en-US" dirty="0"/>
          </a:p>
        </p:txBody>
      </p:sp>
    </p:spTree>
    <p:extLst>
      <p:ext uri="{BB962C8B-B14F-4D97-AF65-F5344CB8AC3E}">
        <p14:creationId xmlns:p14="http://schemas.microsoft.com/office/powerpoint/2010/main" val="34537047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9" name="Rectangle 8"/>
          <p:cNvSpPr/>
          <p:nvPr userDrawn="1"/>
        </p:nvSpPr>
        <p:spPr>
          <a:xfrm>
            <a:off x="0" y="5507181"/>
            <a:ext cx="12192000" cy="1368425"/>
          </a:xfrm>
          <a:prstGeom prst="rect">
            <a:avLst/>
          </a:prstGeom>
          <a:solidFill>
            <a:srgbClr val="00498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928255" y="441382"/>
            <a:ext cx="9144000" cy="745048"/>
          </a:xfrm>
        </p:spPr>
        <p:txBody>
          <a:bodyPr anchor="b"/>
          <a:lstStyle>
            <a:lvl1pPr algn="l">
              <a:defRPr sz="5000">
                <a:solidFill>
                  <a:srgbClr val="004986"/>
                </a:solidFill>
              </a:defRPr>
            </a:lvl1pPr>
          </a:lstStyle>
          <a:p>
            <a:r>
              <a:rPr lang="en-US" dirty="0"/>
              <a:t>Click to edit master title style</a:t>
            </a:r>
          </a:p>
        </p:txBody>
      </p:sp>
      <p:sp>
        <p:nvSpPr>
          <p:cNvPr id="8" name="Text Placeholder 10"/>
          <p:cNvSpPr>
            <a:spLocks noGrp="1"/>
          </p:cNvSpPr>
          <p:nvPr>
            <p:ph type="body" sz="quarter" idx="10"/>
          </p:nvPr>
        </p:nvSpPr>
        <p:spPr>
          <a:xfrm>
            <a:off x="1524000" y="1750190"/>
            <a:ext cx="9144000" cy="3468321"/>
          </a:xfrm>
          <a:prstGeom prst="rect">
            <a:avLst/>
          </a:prstGeom>
        </p:spPr>
        <p:txBody>
          <a:bodyPr/>
          <a:lstStyle>
            <a:lvl1pPr>
              <a:defRPr b="0" i="0">
                <a:solidFill>
                  <a:schemeClr val="tx1"/>
                </a:solidFill>
                <a:latin typeface="Avenir Medium" charset="0"/>
                <a:ea typeface="Avenir Medium" charset="0"/>
                <a:cs typeface="Avenir Medium" charset="0"/>
              </a:defRPr>
            </a:lvl1pPr>
          </a:lstStyle>
          <a:p>
            <a:pPr lvl="0"/>
            <a:r>
              <a:rPr lang="en-US" dirty="0"/>
              <a:t>Click to edit Master text styles</a:t>
            </a:r>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096500" y="5871337"/>
            <a:ext cx="1841500" cy="640842"/>
          </a:xfrm>
          <a:prstGeom prst="rect">
            <a:avLst/>
          </a:prstGeom>
        </p:spPr>
      </p:pic>
    </p:spTree>
    <p:extLst>
      <p:ext uri="{BB962C8B-B14F-4D97-AF65-F5344CB8AC3E}">
        <p14:creationId xmlns:p14="http://schemas.microsoft.com/office/powerpoint/2010/main" val="2242999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5425CDD-EB32-4405-B506-2522EDD9970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rgbClr val="00529C"/>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1613961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4">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3E5046C-3BE5-4723-BE4E-C8D4AC39311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143" y="0"/>
            <a:ext cx="12192000" cy="6858000"/>
          </a:xfrm>
          <a:prstGeom prst="rect">
            <a:avLst/>
          </a:prstGeom>
        </p:spPr>
      </p:pic>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rgbClr val="00529C"/>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498076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5">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30A112A-3841-43C9-9451-A0067ED4B00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rgbClr val="00529C"/>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2254975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6">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A8FEFD2-6F4A-4DE5-A445-EB1B601DC53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rgbClr val="00529C"/>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2260963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7">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4B04EC-5AD3-4B01-81BE-8A9AFB885E9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rgbClr val="00529C"/>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429699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1: group talking">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C12751-86D7-4DA0-B924-82E1EB7BA9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8" name="Slide Number Placeholder 4">
            <a:extLst>
              <a:ext uri="{FF2B5EF4-FFF2-40B4-BE49-F238E27FC236}">
                <a16:creationId xmlns:a16="http://schemas.microsoft.com/office/drawing/2014/main" id="{CF909008-3E7D-49F1-8BF2-E23A5A04F796}"/>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6" name="Rectangle 5">
            <a:extLst>
              <a:ext uri="{FF2B5EF4-FFF2-40B4-BE49-F238E27FC236}">
                <a16:creationId xmlns:a16="http://schemas.microsoft.com/office/drawing/2014/main" id="{0A56159D-1256-4374-98B7-8CF2F118DBFE}"/>
              </a:ext>
            </a:extLst>
          </p:cNvPr>
          <p:cNvSpPr/>
          <p:nvPr userDrawn="1"/>
        </p:nvSpPr>
        <p:spPr>
          <a:xfrm>
            <a:off x="9753600" y="5562600"/>
            <a:ext cx="2286000" cy="1143000"/>
          </a:xfrm>
          <a:prstGeom prst="rect">
            <a:avLst/>
          </a:prstGeom>
          <a:solidFill>
            <a:srgbClr val="005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2">
            <a:extLst>
              <a:ext uri="{FF2B5EF4-FFF2-40B4-BE49-F238E27FC236}">
                <a16:creationId xmlns:a16="http://schemas.microsoft.com/office/drawing/2014/main" id="{E4D1A0A8-ECDB-4D05-A600-19658E0ABB66}"/>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B60F94EE-6983-4E58-82D4-AEC852659FA8}" type="datetime1">
              <a:rPr lang="en-US" smtClean="0"/>
              <a:t>9/16/2020</a:t>
            </a:fld>
            <a:endParaRPr lang="en-US" dirty="0"/>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3264712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2: communication">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C12751-86D7-4DA0-B924-82E1EB7BA9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F77B9378-F322-44B7-8E28-344EE8E774C2}"/>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
        <p:nvSpPr>
          <p:cNvPr id="6" name="Rectangle 5">
            <a:extLst>
              <a:ext uri="{FF2B5EF4-FFF2-40B4-BE49-F238E27FC236}">
                <a16:creationId xmlns:a16="http://schemas.microsoft.com/office/drawing/2014/main" id="{5E51DFE2-3B88-43D1-86F2-4E68FED8ECEB}"/>
              </a:ext>
            </a:extLst>
          </p:cNvPr>
          <p:cNvSpPr/>
          <p:nvPr userDrawn="1"/>
        </p:nvSpPr>
        <p:spPr>
          <a:xfrm>
            <a:off x="9753600" y="5562600"/>
            <a:ext cx="2286000" cy="1143000"/>
          </a:xfrm>
          <a:prstGeom prst="rect">
            <a:avLst/>
          </a:prstGeom>
          <a:solidFill>
            <a:srgbClr val="005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2">
            <a:extLst>
              <a:ext uri="{FF2B5EF4-FFF2-40B4-BE49-F238E27FC236}">
                <a16:creationId xmlns:a16="http://schemas.microsoft.com/office/drawing/2014/main" id="{F30439C2-F0D6-47E2-8C39-244E0B85DB71}"/>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B60F94EE-6983-4E58-82D4-AEC852659FA8}" type="datetime1">
              <a:rPr lang="en-US" smtClean="0"/>
              <a:t>9/16/2020</a:t>
            </a:fld>
            <a:endParaRPr lang="en-US" dirty="0"/>
          </a:p>
        </p:txBody>
      </p:sp>
    </p:spTree>
    <p:extLst>
      <p:ext uri="{BB962C8B-B14F-4D97-AF65-F5344CB8AC3E}">
        <p14:creationId xmlns:p14="http://schemas.microsoft.com/office/powerpoint/2010/main" val="2709858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52600"/>
            <a:ext cx="112776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2">
            <a:extLst>
              <a:ext uri="{FF2B5EF4-FFF2-40B4-BE49-F238E27FC236}">
                <a16:creationId xmlns:a16="http://schemas.microsoft.com/office/drawing/2014/main" id="{97C3D564-D972-4621-90DC-17FA56A0CC37}"/>
              </a:ext>
            </a:extLst>
          </p:cNvPr>
          <p:cNvSpPr>
            <a:spLocks noGrp="1"/>
          </p:cNvSpPr>
          <p:nvPr>
            <p:ph type="dt" sz="half" idx="2"/>
          </p:nvPr>
        </p:nvSpPr>
        <p:spPr>
          <a:xfrm>
            <a:off x="10210800" y="6324600"/>
            <a:ext cx="1524000" cy="365125"/>
          </a:xfrm>
          <a:prstGeom prst="rect">
            <a:avLst/>
          </a:prstGeom>
        </p:spPr>
        <p:txBody>
          <a:bodyPr anchor="ctr"/>
          <a:lstStyle>
            <a:lvl1pPr algn="r">
              <a:defRPr sz="1200">
                <a:solidFill>
                  <a:schemeClr val="bg1">
                    <a:lumMod val="50000"/>
                  </a:schemeClr>
                </a:solidFill>
                <a:latin typeface="Arial" panose="020B0604020202020204" pitchFamily="34" charset="0"/>
                <a:cs typeface="Arial" panose="020B0604020202020204" pitchFamily="34" charset="0"/>
              </a:defRPr>
            </a:lvl1pPr>
          </a:lstStyle>
          <a:p>
            <a:fld id="{4F0169B1-54D5-437E-8ED2-9C243C5D23C0}" type="datetime1">
              <a:rPr lang="en-US" smtClean="0"/>
              <a:t>9/16/2020</a:t>
            </a:fld>
            <a:endParaRPr lang="en-US" dirty="0"/>
          </a:p>
        </p:txBody>
      </p:sp>
      <p:sp>
        <p:nvSpPr>
          <p:cNvPr id="11" name="Slide Number Placeholder 4">
            <a:extLst>
              <a:ext uri="{FF2B5EF4-FFF2-40B4-BE49-F238E27FC236}">
                <a16:creationId xmlns:a16="http://schemas.microsoft.com/office/drawing/2014/main" id="{02F710FD-B978-4DEA-B86D-651DBD4B60F6}"/>
              </a:ext>
            </a:extLst>
          </p:cNvPr>
          <p:cNvSpPr>
            <a:spLocks noGrp="1"/>
          </p:cNvSpPr>
          <p:nvPr>
            <p:ph type="sldNum" sz="quarter" idx="4"/>
          </p:nvPr>
        </p:nvSpPr>
        <p:spPr>
          <a:xfrm>
            <a:off x="457200" y="6324600"/>
            <a:ext cx="1371600" cy="365125"/>
          </a:xfrm>
          <a:prstGeom prst="rect">
            <a:avLst/>
          </a:prstGeom>
        </p:spPr>
        <p:txBody>
          <a:bodyPr anchor="ctr"/>
          <a:lstStyle>
            <a:lvl1pPr algn="l">
              <a:defRPr sz="1200">
                <a:solidFill>
                  <a:schemeClr val="bg1">
                    <a:lumMod val="50000"/>
                  </a:schemeClr>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pic>
        <p:nvPicPr>
          <p:cNvPr id="5" name="Picture 4" descr="A close up of a logo&#10;&#10;Description automatically generated">
            <a:extLst>
              <a:ext uri="{FF2B5EF4-FFF2-40B4-BE49-F238E27FC236}">
                <a16:creationId xmlns:a16="http://schemas.microsoft.com/office/drawing/2014/main" id="{9B9568B0-1C15-47B3-B9D9-05A6C71B4E64}"/>
              </a:ext>
            </a:extLst>
          </p:cNvPr>
          <p:cNvPicPr>
            <a:picLocks noChangeAspect="1"/>
          </p:cNvPicPr>
          <p:nvPr userDrawn="1"/>
        </p:nvPicPr>
        <p:blipFill>
          <a:blip r:embed="rId29" cstate="email">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Tree>
  </p:cSld>
  <p:clrMap bg1="lt1" tx1="dk1" bg2="lt2" tx2="dk2" accent1="accent1" accent2="accent2" accent3="accent3" accent4="accent4" accent5="accent5" accent6="accent6" hlink="hlink" folHlink="folHlink"/>
  <p:sldLayoutIdLst>
    <p:sldLayoutId id="2147483795" r:id="rId1"/>
    <p:sldLayoutId id="2147483829" r:id="rId2"/>
    <p:sldLayoutId id="2147483830" r:id="rId3"/>
    <p:sldLayoutId id="2147483831" r:id="rId4"/>
    <p:sldLayoutId id="2147483832" r:id="rId5"/>
    <p:sldLayoutId id="2147483833" r:id="rId6"/>
    <p:sldLayoutId id="2147483834" r:id="rId7"/>
    <p:sldLayoutId id="2147483806" r:id="rId8"/>
    <p:sldLayoutId id="2147483825" r:id="rId9"/>
    <p:sldLayoutId id="2147483826" r:id="rId10"/>
    <p:sldLayoutId id="2147483827" r:id="rId11"/>
    <p:sldLayoutId id="2147483835" r:id="rId12"/>
    <p:sldLayoutId id="2147483836" r:id="rId13"/>
    <p:sldLayoutId id="2147483837" r:id="rId14"/>
    <p:sldLayoutId id="2147483838" r:id="rId15"/>
    <p:sldLayoutId id="2147483839" r:id="rId16"/>
    <p:sldLayoutId id="2147483804" r:id="rId17"/>
    <p:sldLayoutId id="2147483821" r:id="rId18"/>
    <p:sldLayoutId id="2147483822" r:id="rId19"/>
    <p:sldLayoutId id="2147483823" r:id="rId20"/>
    <p:sldLayoutId id="2147483824" r:id="rId21"/>
    <p:sldLayoutId id="2147483840" r:id="rId22"/>
    <p:sldLayoutId id="2147483814" r:id="rId23"/>
    <p:sldLayoutId id="2147483828" r:id="rId24"/>
    <p:sldLayoutId id="2147483816" r:id="rId25"/>
    <p:sldLayoutId id="2147483841" r:id="rId26"/>
    <p:sldLayoutId id="2147483842" r:id="rId27"/>
  </p:sldLayoutIdLst>
  <p:hf hdr="0" ftr="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 userDrawn="1">
          <p15:clr>
            <a:srgbClr val="F26B43"/>
          </p15:clr>
        </p15:guide>
        <p15:guide id="3" pos="7392" userDrawn="1">
          <p15:clr>
            <a:srgbClr val="F26B43"/>
          </p15:clr>
        </p15:guide>
        <p15:guide id="4" orient="horz" pos="3984" userDrawn="1">
          <p15:clr>
            <a:srgbClr val="F26B43"/>
          </p15:clr>
        </p15:guide>
        <p15:guide id="5" pos="3840" userDrawn="1">
          <p15:clr>
            <a:srgbClr val="F26B43"/>
          </p15:clr>
        </p15:guide>
        <p15:guide id="6" orient="horz" pos="110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4.xml"/><Relationship Id="rId1" Type="http://schemas.openxmlformats.org/officeDocument/2006/relationships/slideLayout" Target="../slideLayouts/slideLayout17.xml"/><Relationship Id="rId5" Type="http://schemas.openxmlformats.org/officeDocument/2006/relationships/image" Target="../media/image40.emf"/><Relationship Id="rId4" Type="http://schemas.openxmlformats.org/officeDocument/2006/relationships/image" Target="../media/image39.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hyperlink" Target="https://ecqi.healthit.gov/sites/default/files/eCQM-Strategy-Outcomes-Report-August-2020-v1.pdf"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hyperlink" Target="http://www.qualityforum.org/WorkArea/linkit.aspx?LinkIdentifier=id&amp;ItemID=92947" TargetMode="External"/><Relationship Id="rId2" Type="http://schemas.openxmlformats.org/officeDocument/2006/relationships/hyperlink" Target="http://www.qualityforum.org/EHR_Data_Quality.aspx" TargetMode="Externa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hyperlink" Target="https://ecqi.healthit.gov/fhir" TargetMode="External"/><Relationship Id="rId2" Type="http://schemas.openxmlformats.org/officeDocument/2006/relationships/image" Target="../media/image45.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hyperlink" Target="https://ecqi.healthit.gov/" TargetMode="External"/><Relationship Id="rId2" Type="http://schemas.openxmlformats.org/officeDocument/2006/relationships/hyperlink" Target="https://cmit.cms.gov/CMIT_public/ListMeasures" TargetMode="External"/><Relationship Id="rId1" Type="http://schemas.openxmlformats.org/officeDocument/2006/relationships/slideLayout" Target="../slideLayouts/slideLayout19.xml"/><Relationship Id="rId5" Type="http://schemas.openxmlformats.org/officeDocument/2006/relationships/image" Target="../media/image47.png"/><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hyperlink" Target="https://www.cms.gov/Medicare/Quality-Initiatives-Patient-Assessment-Instruments/MMS/MMS-Blueprint.html" TargetMode="External"/><Relationship Id="rId2" Type="http://schemas.openxmlformats.org/officeDocument/2006/relationships/notesSlide" Target="../notesSlides/notesSlide23.xml"/><Relationship Id="rId1" Type="http://schemas.openxmlformats.org/officeDocument/2006/relationships/slideLayout" Target="../slideLayouts/slideLayout18.xml"/><Relationship Id="rId5" Type="http://schemas.openxmlformats.org/officeDocument/2006/relationships/hyperlink" Target="https://www.cms.gov/Medicare/Quality-Initiatives-Patient-Assessment-Instruments/MMS/Downloads/Blueprint.pdf" TargetMode="External"/><Relationship Id="rId4" Type="http://schemas.openxmlformats.org/officeDocument/2006/relationships/image" Target="../media/image49.png"/></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www.cms.gov/Medicare/Quality-Initiatives-Patient-Assessment-Instruments/QualityInitiativesGenInfo/CMS-Quality-Strategy.html" TargetMode="Externa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3" Type="http://schemas.openxmlformats.org/officeDocument/2006/relationships/hyperlink" Target="mailto:ecqi-resource-center@hhs.gov" TargetMode="External"/><Relationship Id="rId2" Type="http://schemas.openxmlformats.org/officeDocument/2006/relationships/hyperlink" Target="mailto:mmssupport@battelle.org" TargetMode="External"/><Relationship Id="rId1" Type="http://schemas.openxmlformats.org/officeDocument/2006/relationships/slideLayout" Target="../slideLayouts/slideLayout17.xml"/><Relationship Id="rId6" Type="http://schemas.openxmlformats.org/officeDocument/2006/relationships/hyperlink" Target="mailto:info@qualityforum.org" TargetMode="External"/><Relationship Id="rId5" Type="http://schemas.openxmlformats.org/officeDocument/2006/relationships/hyperlink" Target="https://oncprojectracking.healthit.gov/" TargetMode="External"/><Relationship Id="rId4" Type="http://schemas.openxmlformats.org/officeDocument/2006/relationships/hyperlink" Target="mailto:qnetsupport@hcqis.or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cms.gov/Medicare/Quality-Initiatives-Patient-Assessment-Instruments/MMS/Index.html" TargetMode="External"/><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F9A8C-F6AF-466D-B222-8557E0874AC7}"/>
              </a:ext>
            </a:extLst>
          </p:cNvPr>
          <p:cNvSpPr>
            <a:spLocks noGrp="1"/>
          </p:cNvSpPr>
          <p:nvPr>
            <p:ph type="title"/>
          </p:nvPr>
        </p:nvSpPr>
        <p:spPr>
          <a:xfrm>
            <a:off x="457200" y="246043"/>
            <a:ext cx="8839200" cy="1295400"/>
          </a:xfrm>
        </p:spPr>
        <p:txBody>
          <a:bodyPr/>
          <a:lstStyle/>
          <a:p>
            <a:r>
              <a:rPr lang="en-US" sz="3600" dirty="0"/>
              <a:t>Public Webinar</a:t>
            </a:r>
            <a:br>
              <a:rPr lang="en-US" dirty="0"/>
            </a:br>
            <a:r>
              <a:rPr lang="en-US" sz="2800" dirty="0"/>
              <a:t>CMS Measure Development Education &amp; Outreach</a:t>
            </a:r>
            <a:endParaRPr lang="en-US" dirty="0"/>
          </a:p>
        </p:txBody>
      </p:sp>
      <p:sp>
        <p:nvSpPr>
          <p:cNvPr id="4" name="Text Placeholder 9">
            <a:extLst>
              <a:ext uri="{FF2B5EF4-FFF2-40B4-BE49-F238E27FC236}">
                <a16:creationId xmlns:a16="http://schemas.microsoft.com/office/drawing/2014/main" id="{FB436B66-5398-40AA-B125-C22767CB8FA1}"/>
              </a:ext>
            </a:extLst>
          </p:cNvPr>
          <p:cNvSpPr txBox="1">
            <a:spLocks/>
          </p:cNvSpPr>
          <p:nvPr/>
        </p:nvSpPr>
        <p:spPr>
          <a:xfrm>
            <a:off x="533400" y="1676400"/>
            <a:ext cx="11201400" cy="914400"/>
          </a:xfrm>
          <a:prstGeom prst="rect">
            <a:avLst/>
          </a:prstGeom>
        </p:spPr>
        <p:txBody>
          <a:bodyPr>
            <a:normAutofit lnSpcReduction="10000"/>
          </a:bodyPr>
          <a:lstStyle>
            <a:lvl1pPr marL="0" indent="0" algn="l" defTabSz="914400" rtl="0" eaLnBrk="1" latinLnBrk="0" hangingPunct="1">
              <a:spcBef>
                <a:spcPct val="20000"/>
              </a:spcBef>
              <a:buFontTx/>
              <a:buNone/>
              <a:defRPr sz="3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tabLst>
                <a:tab pos="7486650" algn="l"/>
              </a:tabLst>
            </a:pPr>
            <a:r>
              <a:rPr lang="en-US" sz="2800" b="1" dirty="0"/>
              <a:t>Understanding Clinical Quality Measures: How CMS is modernizing its approach to digital measurement</a:t>
            </a:r>
          </a:p>
        </p:txBody>
      </p:sp>
      <p:sp>
        <p:nvSpPr>
          <p:cNvPr id="3" name="TextBox 2">
            <a:extLst>
              <a:ext uri="{FF2B5EF4-FFF2-40B4-BE49-F238E27FC236}">
                <a16:creationId xmlns:a16="http://schemas.microsoft.com/office/drawing/2014/main" id="{F5A21CF7-22F5-440E-9654-7ADDC61B592A}"/>
              </a:ext>
            </a:extLst>
          </p:cNvPr>
          <p:cNvSpPr txBox="1"/>
          <p:nvPr/>
        </p:nvSpPr>
        <p:spPr>
          <a:xfrm>
            <a:off x="9324975" y="3429000"/>
            <a:ext cx="2895600" cy="2000548"/>
          </a:xfrm>
          <a:prstGeom prst="rect">
            <a:avLst/>
          </a:prstGeom>
          <a:solidFill>
            <a:schemeClr val="bg1">
              <a:alpha val="55000"/>
            </a:schemeClr>
          </a:solidFill>
        </p:spPr>
        <p:txBody>
          <a:bodyPr wrap="square" rtlCol="0">
            <a:spAutoFit/>
          </a:bodyPr>
          <a:lstStyle/>
          <a:p>
            <a:pPr algn="ctr">
              <a:spcBef>
                <a:spcPts val="0"/>
              </a:spcBef>
            </a:pPr>
            <a:r>
              <a:rPr lang="en-US" sz="2400" b="1" dirty="0">
                <a:solidFill>
                  <a:srgbClr val="00529B"/>
                </a:solidFill>
              </a:rPr>
              <a:t>Presenters:</a:t>
            </a:r>
          </a:p>
          <a:p>
            <a:pPr algn="ctr">
              <a:spcBef>
                <a:spcPts val="0"/>
              </a:spcBef>
            </a:pPr>
            <a:r>
              <a:rPr lang="en-US" sz="2000" b="1" dirty="0">
                <a:solidFill>
                  <a:srgbClr val="00529B"/>
                </a:solidFill>
              </a:rPr>
              <a:t>Kim Rawlings (CMS)</a:t>
            </a:r>
          </a:p>
          <a:p>
            <a:pPr algn="ctr">
              <a:spcBef>
                <a:spcPts val="0"/>
              </a:spcBef>
            </a:pPr>
            <a:r>
              <a:rPr lang="en-US" sz="2000" b="1" dirty="0">
                <a:solidFill>
                  <a:srgbClr val="00529B"/>
                </a:solidFill>
              </a:rPr>
              <a:t>Brenna Rabel (Battelle)</a:t>
            </a:r>
          </a:p>
          <a:p>
            <a:pPr algn="ctr">
              <a:spcBef>
                <a:spcPts val="0"/>
              </a:spcBef>
            </a:pPr>
            <a:r>
              <a:rPr lang="en-US" sz="2000" b="1" dirty="0">
                <a:solidFill>
                  <a:srgbClr val="00529B"/>
                </a:solidFill>
              </a:rPr>
              <a:t>Nicole Brennan (Battelle)</a:t>
            </a:r>
          </a:p>
          <a:p>
            <a:pPr algn="ctr">
              <a:spcBef>
                <a:spcPts val="0"/>
              </a:spcBef>
            </a:pPr>
            <a:r>
              <a:rPr lang="en-US" sz="2000" b="1">
                <a:solidFill>
                  <a:srgbClr val="00529B"/>
                </a:solidFill>
              </a:rPr>
              <a:t>September 17, </a:t>
            </a:r>
            <a:r>
              <a:rPr lang="en-US" sz="2000" b="1" dirty="0">
                <a:solidFill>
                  <a:srgbClr val="00529B"/>
                </a:solidFill>
              </a:rPr>
              <a:t>2019</a:t>
            </a:r>
          </a:p>
          <a:p>
            <a:pPr algn="ctr">
              <a:spcBef>
                <a:spcPts val="0"/>
              </a:spcBef>
            </a:pPr>
            <a:r>
              <a:rPr lang="en-US" sz="2000" b="1" dirty="0">
                <a:solidFill>
                  <a:srgbClr val="00529B"/>
                </a:solidFill>
              </a:rPr>
              <a:t> 3:00-4:00pm EST</a:t>
            </a:r>
          </a:p>
        </p:txBody>
      </p:sp>
    </p:spTree>
    <p:extLst>
      <p:ext uri="{BB962C8B-B14F-4D97-AF65-F5344CB8AC3E}">
        <p14:creationId xmlns:p14="http://schemas.microsoft.com/office/powerpoint/2010/main" val="3229801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28D54F-1F1C-4ED4-AC66-D1414E2044D2}"/>
              </a:ext>
            </a:extLst>
          </p:cNvPr>
          <p:cNvSpPr>
            <a:spLocks noGrp="1"/>
          </p:cNvSpPr>
          <p:nvPr>
            <p:ph type="title"/>
          </p:nvPr>
        </p:nvSpPr>
        <p:spPr/>
        <p:txBody>
          <a:bodyPr/>
          <a:lstStyle/>
          <a:p>
            <a:r>
              <a:rPr lang="en-US" dirty="0"/>
              <a:t>Data Sources</a:t>
            </a:r>
          </a:p>
        </p:txBody>
      </p:sp>
      <p:graphicFrame>
        <p:nvGraphicFramePr>
          <p:cNvPr id="6" name="Content Placeholder 5" descr="Data sources i.e. claims">
            <a:extLst>
              <a:ext uri="{FF2B5EF4-FFF2-40B4-BE49-F238E27FC236}">
                <a16:creationId xmlns:a16="http://schemas.microsoft.com/office/drawing/2014/main" id="{BA199D2F-5400-449D-8D58-F0D4293AA7FD}"/>
              </a:ext>
            </a:extLst>
          </p:cNvPr>
          <p:cNvGraphicFramePr>
            <a:graphicFrameLocks noGrp="1"/>
          </p:cNvGraphicFramePr>
          <p:nvPr>
            <p:ph idx="1"/>
            <p:extLst>
              <p:ext uri="{D42A27DB-BD31-4B8C-83A1-F6EECF244321}">
                <p14:modId xmlns:p14="http://schemas.microsoft.com/office/powerpoint/2010/main" val="2022696174"/>
              </p:ext>
            </p:extLst>
          </p:nvPr>
        </p:nvGraphicFramePr>
        <p:xfrm>
          <a:off x="457200" y="1752600"/>
          <a:ext cx="11277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45A2D3D5-FF36-476B-9E17-9ED2D56DCC13}"/>
              </a:ext>
            </a:extLst>
          </p:cNvPr>
          <p:cNvSpPr>
            <a:spLocks noGrp="1"/>
          </p:cNvSpPr>
          <p:nvPr>
            <p:ph type="sldNum" sz="quarter" idx="12"/>
          </p:nvPr>
        </p:nvSpPr>
        <p:spPr/>
        <p:txBody>
          <a:bodyPr/>
          <a:lstStyle/>
          <a:p>
            <a:fld id="{F6B8A4A2-F29A-4651-AFA7-54DA4950AAC7}" type="slidenum">
              <a:rPr lang="en-US" smtClean="0"/>
              <a:pPr/>
              <a:t>9</a:t>
            </a:fld>
            <a:endParaRPr lang="en-US" dirty="0"/>
          </a:p>
        </p:txBody>
      </p:sp>
      <p:sp>
        <p:nvSpPr>
          <p:cNvPr id="4" name="Date Placeholder 3">
            <a:extLst>
              <a:ext uri="{FF2B5EF4-FFF2-40B4-BE49-F238E27FC236}">
                <a16:creationId xmlns:a16="http://schemas.microsoft.com/office/drawing/2014/main" id="{65ABC0C9-3BEF-40BA-8B6F-BFDC8352A873}"/>
              </a:ext>
            </a:extLst>
          </p:cNvPr>
          <p:cNvSpPr>
            <a:spLocks noGrp="1"/>
          </p:cNvSpPr>
          <p:nvPr>
            <p:ph type="dt" sz="half" idx="10"/>
          </p:nvPr>
        </p:nvSpPr>
        <p:spPr/>
        <p:txBody>
          <a:bodyPr/>
          <a:lstStyle/>
          <a:p>
            <a:fld id="{3FFB6E61-D33C-43D6-8177-77963B92D708}" type="datetime1">
              <a:rPr lang="en-US" smtClean="0"/>
              <a:t>9/16/2020</a:t>
            </a:fld>
            <a:endParaRPr lang="en-US" dirty="0"/>
          </a:p>
        </p:txBody>
      </p:sp>
    </p:spTree>
    <p:extLst>
      <p:ext uri="{BB962C8B-B14F-4D97-AF65-F5344CB8AC3E}">
        <p14:creationId xmlns:p14="http://schemas.microsoft.com/office/powerpoint/2010/main" val="2068666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4000" dirty="0"/>
              <a:t>Defining an eCQM</a:t>
            </a:r>
          </a:p>
        </p:txBody>
      </p:sp>
      <p:pic>
        <p:nvPicPr>
          <p:cNvPr id="11" name="Graphic 10" descr="Robot">
            <a:extLst>
              <a:ext uri="{FF2B5EF4-FFF2-40B4-BE49-F238E27FC236}">
                <a16:creationId xmlns:a16="http://schemas.microsoft.com/office/drawing/2014/main" id="{F8E27421-B35C-4DEE-92AE-E7BCF11135E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8823" y="2390140"/>
            <a:ext cx="914400" cy="914400"/>
          </a:xfrm>
          <a:prstGeom prst="rect">
            <a:avLst/>
          </a:prstGeom>
        </p:spPr>
      </p:pic>
      <p:sp>
        <p:nvSpPr>
          <p:cNvPr id="7" name="Rectangle 6"/>
          <p:cNvSpPr/>
          <p:nvPr/>
        </p:nvSpPr>
        <p:spPr>
          <a:xfrm>
            <a:off x="762000" y="1752600"/>
            <a:ext cx="10744200" cy="4647426"/>
          </a:xfrm>
          <a:prstGeom prst="rect">
            <a:avLst/>
          </a:prstGeom>
        </p:spPr>
        <p:txBody>
          <a:bodyPr wrap="square">
            <a:spAutoFit/>
          </a:bodyPr>
          <a:lstStyle/>
          <a:p>
            <a:pPr lvl="0"/>
            <a:r>
              <a:rPr lang="en-US" sz="2400" dirty="0">
                <a:solidFill>
                  <a:prstClr val="black"/>
                </a:solidFill>
              </a:rPr>
              <a:t>Just a reminder that the lower case ‘e’ in eCQM means electronic!</a:t>
            </a:r>
            <a:br>
              <a:rPr lang="en-US" sz="2400" dirty="0">
                <a:solidFill>
                  <a:prstClr val="black"/>
                </a:solidFill>
              </a:rPr>
            </a:br>
            <a:endParaRPr lang="en-US" sz="2400" dirty="0">
              <a:solidFill>
                <a:prstClr val="black"/>
              </a:solidFill>
            </a:endParaRPr>
          </a:p>
          <a:p>
            <a:pPr marL="1657350" lvl="3" indent="-285750">
              <a:buFont typeface="Arial" panose="020B0604020202020204" pitchFamily="34" charset="0"/>
              <a:buChar char="•"/>
            </a:pPr>
            <a:r>
              <a:rPr lang="en-US" sz="2400" dirty="0">
                <a:solidFill>
                  <a:prstClr val="black"/>
                </a:solidFill>
              </a:rPr>
              <a:t>Electronic specification means creating a machine-readable set of measure files using agreed upon standards</a:t>
            </a:r>
          </a:p>
          <a:p>
            <a:pPr marL="1657350" lvl="3" indent="-285750">
              <a:buFont typeface="Arial" panose="020B0604020202020204" pitchFamily="34" charset="0"/>
              <a:buChar char="•"/>
            </a:pPr>
            <a:r>
              <a:rPr lang="en-US" sz="2400" dirty="0">
                <a:solidFill>
                  <a:prstClr val="black"/>
                </a:solidFill>
              </a:rPr>
              <a:t>Historically, CQMs have typically been paper-based, requiring a time-consuming manual process to report</a:t>
            </a:r>
          </a:p>
          <a:p>
            <a:pPr marL="1657350" lvl="3" indent="-285750">
              <a:buFont typeface="Arial" panose="020B0604020202020204" pitchFamily="34" charset="0"/>
              <a:buChar char="•"/>
            </a:pPr>
            <a:r>
              <a:rPr lang="en-US" sz="2400" dirty="0">
                <a:solidFill>
                  <a:prstClr val="black"/>
                </a:solidFill>
              </a:rPr>
              <a:t>Potential advantages of eCQMs include:</a:t>
            </a:r>
          </a:p>
          <a:p>
            <a:pPr marL="2114550" lvl="4" indent="-285750">
              <a:buFont typeface="Arial" panose="020B0604020202020204" pitchFamily="34" charset="0"/>
              <a:buChar char="•"/>
            </a:pPr>
            <a:r>
              <a:rPr lang="en-US" sz="2400" dirty="0">
                <a:solidFill>
                  <a:prstClr val="black"/>
                </a:solidFill>
              </a:rPr>
              <a:t>time savings</a:t>
            </a:r>
          </a:p>
          <a:p>
            <a:pPr marL="2114550" lvl="4" indent="-285750">
              <a:buFont typeface="Arial" panose="020B0604020202020204" pitchFamily="34" charset="0"/>
              <a:buChar char="•"/>
            </a:pPr>
            <a:r>
              <a:rPr lang="en-US" sz="2400" dirty="0">
                <a:solidFill>
                  <a:prstClr val="black"/>
                </a:solidFill>
              </a:rPr>
              <a:t>ease of access to clinical EHR data</a:t>
            </a:r>
          </a:p>
          <a:p>
            <a:pPr marL="2114550" lvl="4" indent="-285750">
              <a:buFont typeface="Arial" panose="020B0604020202020204" pitchFamily="34" charset="0"/>
              <a:buChar char="•"/>
            </a:pPr>
            <a:r>
              <a:rPr lang="en-US" sz="2400" dirty="0">
                <a:solidFill>
                  <a:prstClr val="black"/>
                </a:solidFill>
              </a:rPr>
              <a:t>consistency and uniformity</a:t>
            </a:r>
          </a:p>
          <a:p>
            <a:pPr marL="2114550" lvl="4" indent="-285750">
              <a:buFont typeface="Arial" panose="020B0604020202020204" pitchFamily="34" charset="0"/>
              <a:buChar char="•"/>
            </a:pPr>
            <a:r>
              <a:rPr lang="en-US" sz="2400" dirty="0">
                <a:solidFill>
                  <a:prstClr val="black"/>
                </a:solidFill>
              </a:rPr>
              <a:t>error reduction</a:t>
            </a:r>
          </a:p>
          <a:p>
            <a:pPr marL="514350" indent="-514350">
              <a:spcAft>
                <a:spcPts val="1200"/>
              </a:spcAft>
              <a:buFont typeface="+mj-lt"/>
              <a:buAutoNum type="arabicPeriod"/>
            </a:pPr>
            <a:endParaRPr lang="en-US" sz="3200" b="1" dirty="0">
              <a:solidFill>
                <a:schemeClr val="bg1"/>
              </a:solidFill>
            </a:endParaRPr>
          </a:p>
        </p:txBody>
      </p:sp>
      <p:pic>
        <p:nvPicPr>
          <p:cNvPr id="6" name="Graphic 5" descr="Head with gears">
            <a:extLst>
              <a:ext uri="{FF2B5EF4-FFF2-40B4-BE49-F238E27FC236}">
                <a16:creationId xmlns:a16="http://schemas.microsoft.com/office/drawing/2014/main" id="{DC86073C-02E1-4D5E-A930-CF2D5CDC23A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19200" y="3365887"/>
            <a:ext cx="914400" cy="914400"/>
          </a:xfrm>
          <a:prstGeom prst="rect">
            <a:avLst/>
          </a:prstGeom>
        </p:spPr>
      </p:pic>
      <p:pic>
        <p:nvPicPr>
          <p:cNvPr id="9" name="Graphic 8" descr="Stopwatch">
            <a:extLst>
              <a:ext uri="{FF2B5EF4-FFF2-40B4-BE49-F238E27FC236}">
                <a16:creationId xmlns:a16="http://schemas.microsoft.com/office/drawing/2014/main" id="{F637C7C1-7A20-4DBF-875C-2B614425D8E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19200" y="4499332"/>
            <a:ext cx="914400" cy="914400"/>
          </a:xfrm>
          <a:prstGeom prst="rect">
            <a:avLst/>
          </a:prstGeom>
        </p:spPr>
      </p:pic>
    </p:spTree>
    <p:extLst>
      <p:ext uri="{BB962C8B-B14F-4D97-AF65-F5344CB8AC3E}">
        <p14:creationId xmlns:p14="http://schemas.microsoft.com/office/powerpoint/2010/main" val="431215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CD843E-4EB0-45C0-B0C5-8412BF02A393}"/>
              </a:ext>
            </a:extLst>
          </p:cNvPr>
          <p:cNvSpPr>
            <a:spLocks noGrp="1"/>
          </p:cNvSpPr>
          <p:nvPr>
            <p:ph type="title"/>
          </p:nvPr>
        </p:nvSpPr>
        <p:spPr/>
        <p:txBody>
          <a:bodyPr/>
          <a:lstStyle/>
          <a:p>
            <a:r>
              <a:rPr lang="en-US" dirty="0"/>
              <a:t>Key eCQM Tools</a:t>
            </a:r>
          </a:p>
        </p:txBody>
      </p:sp>
      <p:sp>
        <p:nvSpPr>
          <p:cNvPr id="2" name="Content Placeholder 1">
            <a:extLst>
              <a:ext uri="{FF2B5EF4-FFF2-40B4-BE49-F238E27FC236}">
                <a16:creationId xmlns:a16="http://schemas.microsoft.com/office/drawing/2014/main" id="{CF8BAC49-F0EA-4508-96E3-98FD45FE78A8}"/>
              </a:ext>
            </a:extLst>
          </p:cNvPr>
          <p:cNvSpPr>
            <a:spLocks noGrp="1"/>
          </p:cNvSpPr>
          <p:nvPr>
            <p:ph idx="1"/>
          </p:nvPr>
        </p:nvSpPr>
        <p:spPr/>
        <p:txBody>
          <a:bodyPr/>
          <a:lstStyle/>
          <a:p>
            <a:r>
              <a:rPr lang="en-US" b="1" dirty="0"/>
              <a:t>Measure Authoring Tool (MAT): </a:t>
            </a:r>
            <a:r>
              <a:rPr lang="en-US" dirty="0"/>
              <a:t>A web-based tool used to author eCQMs</a:t>
            </a:r>
          </a:p>
          <a:p>
            <a:r>
              <a:rPr lang="en-US" b="1" dirty="0"/>
              <a:t>Value Set Authority Center (VSAC): </a:t>
            </a:r>
            <a:r>
              <a:rPr lang="en-US" dirty="0"/>
              <a:t>The authoritative source for value sets to define clinical concepts in measures</a:t>
            </a:r>
          </a:p>
          <a:p>
            <a:r>
              <a:rPr lang="en-US" b="1" dirty="0"/>
              <a:t>Bonnie: </a:t>
            </a:r>
            <a:r>
              <a:rPr lang="en-US" dirty="0"/>
              <a:t>A tool to evaluate the underlying logic of eCQM specifications</a:t>
            </a:r>
          </a:p>
        </p:txBody>
      </p:sp>
      <p:sp>
        <p:nvSpPr>
          <p:cNvPr id="5" name="Slide Number Placeholder 4">
            <a:extLst>
              <a:ext uri="{FF2B5EF4-FFF2-40B4-BE49-F238E27FC236}">
                <a16:creationId xmlns:a16="http://schemas.microsoft.com/office/drawing/2014/main" id="{B05E0315-1A1E-466E-A675-488C9C829C76}"/>
              </a:ext>
            </a:extLst>
          </p:cNvPr>
          <p:cNvSpPr>
            <a:spLocks noGrp="1"/>
          </p:cNvSpPr>
          <p:nvPr>
            <p:ph type="sldNum" sz="quarter" idx="12"/>
          </p:nvPr>
        </p:nvSpPr>
        <p:spPr/>
        <p:txBody>
          <a:bodyPr/>
          <a:lstStyle/>
          <a:p>
            <a:fld id="{F6B8A4A2-F29A-4651-AFA7-54DA4950AAC7}" type="slidenum">
              <a:rPr lang="en-US" smtClean="0"/>
              <a:pPr/>
              <a:t>11</a:t>
            </a:fld>
            <a:endParaRPr lang="en-US" dirty="0"/>
          </a:p>
        </p:txBody>
      </p:sp>
      <p:sp>
        <p:nvSpPr>
          <p:cNvPr id="4" name="Date Placeholder 3">
            <a:extLst>
              <a:ext uri="{FF2B5EF4-FFF2-40B4-BE49-F238E27FC236}">
                <a16:creationId xmlns:a16="http://schemas.microsoft.com/office/drawing/2014/main" id="{FD01B57D-61F2-478A-A473-5DCCDB5028F8}"/>
              </a:ext>
            </a:extLst>
          </p:cNvPr>
          <p:cNvSpPr>
            <a:spLocks noGrp="1"/>
          </p:cNvSpPr>
          <p:nvPr>
            <p:ph type="dt" sz="half" idx="10"/>
          </p:nvPr>
        </p:nvSpPr>
        <p:spPr/>
        <p:txBody>
          <a:bodyPr/>
          <a:lstStyle/>
          <a:p>
            <a:fld id="{3FFB6E61-D33C-43D6-8177-77963B92D708}" type="datetime1">
              <a:rPr lang="en-US" smtClean="0"/>
              <a:t>9/16/2020</a:t>
            </a:fld>
            <a:endParaRPr lang="en-US" dirty="0"/>
          </a:p>
        </p:txBody>
      </p:sp>
    </p:spTree>
    <p:extLst>
      <p:ext uri="{BB962C8B-B14F-4D97-AF65-F5344CB8AC3E}">
        <p14:creationId xmlns:p14="http://schemas.microsoft.com/office/powerpoint/2010/main" val="1043117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7D20C3-4D5D-477C-9F73-E539B3E5E661}"/>
              </a:ext>
            </a:extLst>
          </p:cNvPr>
          <p:cNvSpPr>
            <a:spLocks noGrp="1"/>
          </p:cNvSpPr>
          <p:nvPr>
            <p:ph type="title"/>
          </p:nvPr>
        </p:nvSpPr>
        <p:spPr/>
        <p:txBody>
          <a:bodyPr/>
          <a:lstStyle/>
          <a:p>
            <a:r>
              <a:rPr lang="en-US" dirty="0"/>
              <a:t>Example eCQM Specifications</a:t>
            </a:r>
          </a:p>
        </p:txBody>
      </p:sp>
      <p:sp>
        <p:nvSpPr>
          <p:cNvPr id="6" name="Text Placeholder 5">
            <a:extLst>
              <a:ext uri="{FF2B5EF4-FFF2-40B4-BE49-F238E27FC236}">
                <a16:creationId xmlns:a16="http://schemas.microsoft.com/office/drawing/2014/main" id="{4CAC57B5-A97E-4337-89DF-385D19D525DF}"/>
              </a:ext>
            </a:extLst>
          </p:cNvPr>
          <p:cNvSpPr>
            <a:spLocks noGrp="1"/>
          </p:cNvSpPr>
          <p:nvPr>
            <p:ph type="body" idx="1"/>
          </p:nvPr>
        </p:nvSpPr>
        <p:spPr/>
        <p:txBody>
          <a:bodyPr/>
          <a:lstStyle/>
          <a:p>
            <a:pPr algn="ctr"/>
            <a:r>
              <a:rPr lang="en-US" dirty="0"/>
              <a:t>Human-readable</a:t>
            </a:r>
          </a:p>
        </p:txBody>
      </p:sp>
      <p:pic>
        <p:nvPicPr>
          <p:cNvPr id="11" name="Content Placeholder 10" descr="Human readable specifications">
            <a:extLst>
              <a:ext uri="{FF2B5EF4-FFF2-40B4-BE49-F238E27FC236}">
                <a16:creationId xmlns:a16="http://schemas.microsoft.com/office/drawing/2014/main" id="{F5219C1A-4494-4AE6-A219-C9C93D5FC4E8}"/>
              </a:ext>
            </a:extLst>
          </p:cNvPr>
          <p:cNvPicPr>
            <a:picLocks noGrp="1" noChangeAspect="1"/>
          </p:cNvPicPr>
          <p:nvPr>
            <p:ph sz="half" idx="2"/>
          </p:nvPr>
        </p:nvPicPr>
        <p:blipFill>
          <a:blip r:embed="rId3"/>
          <a:stretch>
            <a:fillRect/>
          </a:stretch>
        </p:blipFill>
        <p:spPr>
          <a:xfrm>
            <a:off x="1125168" y="2505075"/>
            <a:ext cx="4204438" cy="3819525"/>
          </a:xfrm>
          <a:prstGeom prst="rect">
            <a:avLst/>
          </a:prstGeom>
        </p:spPr>
      </p:pic>
      <p:sp>
        <p:nvSpPr>
          <p:cNvPr id="8" name="Text Placeholder 7">
            <a:extLst>
              <a:ext uri="{FF2B5EF4-FFF2-40B4-BE49-F238E27FC236}">
                <a16:creationId xmlns:a16="http://schemas.microsoft.com/office/drawing/2014/main" id="{2BB98D14-81FB-40D7-AADB-086433F0A1F6}"/>
              </a:ext>
            </a:extLst>
          </p:cNvPr>
          <p:cNvSpPr>
            <a:spLocks noGrp="1"/>
          </p:cNvSpPr>
          <p:nvPr>
            <p:ph type="body" sz="quarter" idx="3"/>
          </p:nvPr>
        </p:nvSpPr>
        <p:spPr/>
        <p:txBody>
          <a:bodyPr/>
          <a:lstStyle/>
          <a:p>
            <a:pPr algn="ctr"/>
            <a:r>
              <a:rPr lang="en-US" dirty="0"/>
              <a:t>Machine-readable</a:t>
            </a:r>
          </a:p>
        </p:txBody>
      </p:sp>
      <p:sp>
        <p:nvSpPr>
          <p:cNvPr id="12" name="Oval 11">
            <a:extLst>
              <a:ext uri="{FF2B5EF4-FFF2-40B4-BE49-F238E27FC236}">
                <a16:creationId xmlns:a16="http://schemas.microsoft.com/office/drawing/2014/main" id="{681BE6B3-B262-4874-9A02-D7382258096E}"/>
              </a:ext>
            </a:extLst>
          </p:cNvPr>
          <p:cNvSpPr/>
          <p:nvPr/>
        </p:nvSpPr>
        <p:spPr>
          <a:xfrm>
            <a:off x="1524000" y="5486400"/>
            <a:ext cx="1600200" cy="1930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descr="Machine readable specifications">
            <a:extLst>
              <a:ext uri="{FF2B5EF4-FFF2-40B4-BE49-F238E27FC236}">
                <a16:creationId xmlns:a16="http://schemas.microsoft.com/office/drawing/2014/main" id="{77855043-4616-4086-A8E1-AFE2E92C2C0F}"/>
              </a:ext>
            </a:extLst>
          </p:cNvPr>
          <p:cNvPicPr>
            <a:picLocks noGrp="1" noChangeAspect="1"/>
          </p:cNvPicPr>
          <p:nvPr>
            <p:ph sz="quarter" idx="4"/>
          </p:nvPr>
        </p:nvPicPr>
        <p:blipFill>
          <a:blip r:embed="rId4"/>
          <a:stretch>
            <a:fillRect/>
          </a:stretch>
        </p:blipFill>
        <p:spPr>
          <a:xfrm>
            <a:off x="7351472" y="2505075"/>
            <a:ext cx="3204056" cy="3819525"/>
          </a:xfrm>
          <a:prstGeom prst="rect">
            <a:avLst/>
          </a:prstGeom>
        </p:spPr>
      </p:pic>
      <p:sp>
        <p:nvSpPr>
          <p:cNvPr id="13" name="Oval 12">
            <a:extLst>
              <a:ext uri="{FF2B5EF4-FFF2-40B4-BE49-F238E27FC236}">
                <a16:creationId xmlns:a16="http://schemas.microsoft.com/office/drawing/2014/main" id="{E55C9B7C-4495-424A-9CDF-8FFCFFEE309B}"/>
              </a:ext>
            </a:extLst>
          </p:cNvPr>
          <p:cNvSpPr/>
          <p:nvPr/>
        </p:nvSpPr>
        <p:spPr>
          <a:xfrm>
            <a:off x="7351472" y="3581400"/>
            <a:ext cx="2706928" cy="8382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3DBDF554-E7C6-4825-8978-16687537CD9D}"/>
              </a:ext>
            </a:extLst>
          </p:cNvPr>
          <p:cNvSpPr>
            <a:spLocks noGrp="1"/>
          </p:cNvSpPr>
          <p:nvPr>
            <p:ph type="sldNum" sz="quarter" idx="12"/>
          </p:nvPr>
        </p:nvSpPr>
        <p:spPr/>
        <p:txBody>
          <a:bodyPr/>
          <a:lstStyle/>
          <a:p>
            <a:fld id="{F6B8A4A2-F29A-4651-AFA7-54DA4950AAC7}" type="slidenum">
              <a:rPr lang="en-US" smtClean="0"/>
              <a:pPr/>
              <a:t>12</a:t>
            </a:fld>
            <a:endParaRPr lang="en-US" dirty="0"/>
          </a:p>
        </p:txBody>
      </p:sp>
      <p:sp>
        <p:nvSpPr>
          <p:cNvPr id="4" name="Date Placeholder 3">
            <a:extLst>
              <a:ext uri="{FF2B5EF4-FFF2-40B4-BE49-F238E27FC236}">
                <a16:creationId xmlns:a16="http://schemas.microsoft.com/office/drawing/2014/main" id="{320CCB79-D2A0-4D4C-89EA-852AED17D660}"/>
              </a:ext>
            </a:extLst>
          </p:cNvPr>
          <p:cNvSpPr>
            <a:spLocks noGrp="1"/>
          </p:cNvSpPr>
          <p:nvPr>
            <p:ph type="dt" sz="half" idx="10"/>
          </p:nvPr>
        </p:nvSpPr>
        <p:spPr/>
        <p:txBody>
          <a:bodyPr/>
          <a:lstStyle/>
          <a:p>
            <a:fld id="{3FFB6E61-D33C-43D6-8177-77963B92D708}" type="datetime1">
              <a:rPr lang="en-US" smtClean="0"/>
              <a:t>9/16/2020</a:t>
            </a:fld>
            <a:endParaRPr lang="en-US" dirty="0"/>
          </a:p>
        </p:txBody>
      </p:sp>
    </p:spTree>
    <p:extLst>
      <p:ext uri="{BB962C8B-B14F-4D97-AF65-F5344CB8AC3E}">
        <p14:creationId xmlns:p14="http://schemas.microsoft.com/office/powerpoint/2010/main" val="3428727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8559642-E24C-4E6A-8597-F4CD187577A5}"/>
              </a:ext>
            </a:extLst>
          </p:cNvPr>
          <p:cNvSpPr>
            <a:spLocks noGrp="1"/>
          </p:cNvSpPr>
          <p:nvPr>
            <p:ph type="title"/>
          </p:nvPr>
        </p:nvSpPr>
        <p:spPr/>
        <p:txBody>
          <a:bodyPr/>
          <a:lstStyle/>
          <a:p>
            <a:r>
              <a:rPr lang="en-US" dirty="0"/>
              <a:t>Digital Measures</a:t>
            </a:r>
          </a:p>
        </p:txBody>
      </p:sp>
      <p:pic>
        <p:nvPicPr>
          <p:cNvPr id="12" name="Picture 11" descr="Icon of a sheet with a magnifying glass">
            <a:extLst>
              <a:ext uri="{FF2B5EF4-FFF2-40B4-BE49-F238E27FC236}">
                <a16:creationId xmlns:a16="http://schemas.microsoft.com/office/drawing/2014/main" id="{500DDB42-2645-4779-A5C4-504B69525837}"/>
              </a:ext>
            </a:extLst>
          </p:cNvPr>
          <p:cNvPicPr>
            <a:picLocks noChangeAspect="1"/>
          </p:cNvPicPr>
          <p:nvPr/>
        </p:nvPicPr>
        <p:blipFill>
          <a:blip r:embed="rId3"/>
          <a:stretch>
            <a:fillRect/>
          </a:stretch>
        </p:blipFill>
        <p:spPr>
          <a:xfrm>
            <a:off x="540444" y="1767841"/>
            <a:ext cx="823031" cy="823031"/>
          </a:xfrm>
          <a:prstGeom prst="rect">
            <a:avLst/>
          </a:prstGeom>
        </p:spPr>
      </p:pic>
      <p:pic>
        <p:nvPicPr>
          <p:cNvPr id="11" name="Picture 10" descr="Icon of a computer screen and mobile phone">
            <a:extLst>
              <a:ext uri="{FF2B5EF4-FFF2-40B4-BE49-F238E27FC236}">
                <a16:creationId xmlns:a16="http://schemas.microsoft.com/office/drawing/2014/main" id="{D5FBC999-AC40-4566-8752-DBFD4126948D}"/>
              </a:ext>
            </a:extLst>
          </p:cNvPr>
          <p:cNvPicPr>
            <a:picLocks noChangeAspect="1"/>
          </p:cNvPicPr>
          <p:nvPr/>
        </p:nvPicPr>
        <p:blipFill>
          <a:blip r:embed="rId4"/>
          <a:stretch>
            <a:fillRect/>
          </a:stretch>
        </p:blipFill>
        <p:spPr>
          <a:xfrm>
            <a:off x="524222" y="3648423"/>
            <a:ext cx="780356" cy="780356"/>
          </a:xfrm>
          <a:prstGeom prst="rect">
            <a:avLst/>
          </a:prstGeom>
        </p:spPr>
      </p:pic>
      <p:sp>
        <p:nvSpPr>
          <p:cNvPr id="10" name="Content Placeholder 9">
            <a:extLst>
              <a:ext uri="{FF2B5EF4-FFF2-40B4-BE49-F238E27FC236}">
                <a16:creationId xmlns:a16="http://schemas.microsoft.com/office/drawing/2014/main" id="{0641270E-AC61-49A9-B766-7504A5174568}"/>
              </a:ext>
            </a:extLst>
          </p:cNvPr>
          <p:cNvSpPr>
            <a:spLocks noGrp="1"/>
          </p:cNvSpPr>
          <p:nvPr>
            <p:ph idx="1"/>
          </p:nvPr>
        </p:nvSpPr>
        <p:spPr>
          <a:xfrm>
            <a:off x="1371600" y="1752601"/>
            <a:ext cx="9829800" cy="4572000"/>
          </a:xfrm>
        </p:spPr>
        <p:txBody>
          <a:bodyPr>
            <a:normAutofit fontScale="92500"/>
          </a:bodyPr>
          <a:lstStyle/>
          <a:p>
            <a:r>
              <a:rPr lang="en-US" dirty="0"/>
              <a:t>Digital quality measures (</a:t>
            </a:r>
            <a:r>
              <a:rPr lang="en-US" dirty="0" err="1"/>
              <a:t>dQMs</a:t>
            </a:r>
            <a:r>
              <a:rPr lang="en-US" dirty="0"/>
              <a:t>) automatically pull data that are generated during the normal course of care</a:t>
            </a:r>
          </a:p>
          <a:p>
            <a:pPr lvl="1"/>
            <a:r>
              <a:rPr lang="en-US" dirty="0"/>
              <a:t>eCQMs are the most recognizable of the digital measures. They rely on data entered into the EHR </a:t>
            </a:r>
          </a:p>
          <a:p>
            <a:r>
              <a:rPr lang="en-US" dirty="0"/>
              <a:t>Other types of digital measures include, but are not limited to:</a:t>
            </a:r>
          </a:p>
          <a:p>
            <a:pPr lvl="1"/>
            <a:r>
              <a:rPr lang="en-US" dirty="0"/>
              <a:t>Information generated from medical devices, such as ventilators</a:t>
            </a:r>
          </a:p>
          <a:p>
            <a:pPr lvl="1"/>
            <a:r>
              <a:rPr lang="en-US" dirty="0"/>
              <a:t>Digitized information from patient portals or other modules</a:t>
            </a:r>
          </a:p>
        </p:txBody>
      </p:sp>
      <p:sp>
        <p:nvSpPr>
          <p:cNvPr id="8" name="Slide Number Placeholder 7">
            <a:extLst>
              <a:ext uri="{FF2B5EF4-FFF2-40B4-BE49-F238E27FC236}">
                <a16:creationId xmlns:a16="http://schemas.microsoft.com/office/drawing/2014/main" id="{AAAB2D50-CB2C-471C-85D3-C2A0579D69F9}"/>
              </a:ext>
            </a:extLst>
          </p:cNvPr>
          <p:cNvSpPr>
            <a:spLocks noGrp="1"/>
          </p:cNvSpPr>
          <p:nvPr>
            <p:ph type="sldNum" sz="quarter" idx="12"/>
          </p:nvPr>
        </p:nvSpPr>
        <p:spPr/>
        <p:txBody>
          <a:bodyPr/>
          <a:lstStyle/>
          <a:p>
            <a:fld id="{F6B8A4A2-F29A-4651-AFA7-54DA4950AAC7}" type="slidenum">
              <a:rPr lang="en-US" smtClean="0"/>
              <a:pPr/>
              <a:t>13</a:t>
            </a:fld>
            <a:endParaRPr lang="en-US" dirty="0"/>
          </a:p>
        </p:txBody>
      </p:sp>
      <p:sp>
        <p:nvSpPr>
          <p:cNvPr id="7" name="Date Placeholder 6">
            <a:extLst>
              <a:ext uri="{FF2B5EF4-FFF2-40B4-BE49-F238E27FC236}">
                <a16:creationId xmlns:a16="http://schemas.microsoft.com/office/drawing/2014/main" id="{5A46602B-BEDE-4F40-957B-9DD918D58C87}"/>
              </a:ext>
            </a:extLst>
          </p:cNvPr>
          <p:cNvSpPr>
            <a:spLocks noGrp="1"/>
          </p:cNvSpPr>
          <p:nvPr>
            <p:ph type="dt" sz="half" idx="10"/>
          </p:nvPr>
        </p:nvSpPr>
        <p:spPr/>
        <p:txBody>
          <a:bodyPr/>
          <a:lstStyle/>
          <a:p>
            <a:fld id="{F3BFAF3B-7670-484D-9B0D-4E5E53AB0511}" type="datetime1">
              <a:rPr lang="en-US" smtClean="0"/>
              <a:t>9/16/2020</a:t>
            </a:fld>
            <a:endParaRPr lang="en-US" dirty="0"/>
          </a:p>
        </p:txBody>
      </p:sp>
    </p:spTree>
    <p:extLst>
      <p:ext uri="{BB962C8B-B14F-4D97-AF65-F5344CB8AC3E}">
        <p14:creationId xmlns:p14="http://schemas.microsoft.com/office/powerpoint/2010/main" val="530337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44032B-6AE9-4A31-9AEA-1D96F36C0510}"/>
              </a:ext>
            </a:extLst>
          </p:cNvPr>
          <p:cNvSpPr>
            <a:spLocks noGrp="1"/>
          </p:cNvSpPr>
          <p:nvPr>
            <p:ph type="title"/>
          </p:nvPr>
        </p:nvSpPr>
        <p:spPr/>
        <p:txBody>
          <a:bodyPr/>
          <a:lstStyle/>
          <a:p>
            <a:r>
              <a:rPr lang="en-US" dirty="0"/>
              <a:t>Special Considerations for eCQMs and other Digital Measures</a:t>
            </a:r>
          </a:p>
        </p:txBody>
      </p:sp>
      <p:pic>
        <p:nvPicPr>
          <p:cNvPr id="6" name="Picture 5" descr="Stock photo of two clinicians.">
            <a:extLst>
              <a:ext uri="{FF2B5EF4-FFF2-40B4-BE49-F238E27FC236}">
                <a16:creationId xmlns:a16="http://schemas.microsoft.com/office/drawing/2014/main" id="{C4F46288-AC6F-4FEF-BBF7-EF8BAE98C1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81531" y="1593517"/>
            <a:ext cx="6034269" cy="4267200"/>
          </a:xfrm>
          <a:prstGeom prst="rect">
            <a:avLst/>
          </a:prstGeom>
        </p:spPr>
      </p:pic>
      <p:sp>
        <p:nvSpPr>
          <p:cNvPr id="2" name="Content Placeholder 1">
            <a:extLst>
              <a:ext uri="{FF2B5EF4-FFF2-40B4-BE49-F238E27FC236}">
                <a16:creationId xmlns:a16="http://schemas.microsoft.com/office/drawing/2014/main" id="{B9DE7D9E-1A45-4D52-AFCF-CF131B7912F4}"/>
              </a:ext>
            </a:extLst>
          </p:cNvPr>
          <p:cNvSpPr>
            <a:spLocks noGrp="1"/>
          </p:cNvSpPr>
          <p:nvPr>
            <p:ph idx="1"/>
          </p:nvPr>
        </p:nvSpPr>
        <p:spPr>
          <a:xfrm>
            <a:off x="1241884" y="1752601"/>
            <a:ext cx="5047491" cy="4572000"/>
          </a:xfrm>
        </p:spPr>
        <p:txBody>
          <a:bodyPr/>
          <a:lstStyle/>
          <a:p>
            <a:r>
              <a:rPr lang="en-US" dirty="0">
                <a:ea typeface="Calibri" panose="020F0502020204030204" pitchFamily="34" charset="0"/>
              </a:rPr>
              <a:t>Availability and accuracy of standardized data elements</a:t>
            </a:r>
          </a:p>
          <a:p>
            <a:r>
              <a:rPr lang="en-US" dirty="0">
                <a:ea typeface="Calibri" panose="020F0502020204030204" pitchFamily="34" charset="0"/>
              </a:rPr>
              <a:t>Different testing requirements</a:t>
            </a:r>
          </a:p>
          <a:p>
            <a:r>
              <a:rPr lang="en-US" dirty="0">
                <a:ea typeface="Calibri" panose="020F0502020204030204" pitchFamily="34" charset="0"/>
              </a:rPr>
              <a:t>Interoperability issues</a:t>
            </a:r>
          </a:p>
          <a:p>
            <a:endParaRPr lang="en-US" dirty="0"/>
          </a:p>
        </p:txBody>
      </p:sp>
      <p:sp>
        <p:nvSpPr>
          <p:cNvPr id="5" name="Slide Number Placeholder 4">
            <a:extLst>
              <a:ext uri="{FF2B5EF4-FFF2-40B4-BE49-F238E27FC236}">
                <a16:creationId xmlns:a16="http://schemas.microsoft.com/office/drawing/2014/main" id="{C493DE3A-D559-40AD-AF43-76954F0C9DF4}"/>
              </a:ext>
            </a:extLst>
          </p:cNvPr>
          <p:cNvSpPr>
            <a:spLocks noGrp="1"/>
          </p:cNvSpPr>
          <p:nvPr>
            <p:ph type="sldNum" sz="quarter" idx="12"/>
          </p:nvPr>
        </p:nvSpPr>
        <p:spPr/>
        <p:txBody>
          <a:bodyPr/>
          <a:lstStyle/>
          <a:p>
            <a:fld id="{F6B8A4A2-F29A-4651-AFA7-54DA4950AAC7}" type="slidenum">
              <a:rPr lang="en-US" smtClean="0"/>
              <a:pPr/>
              <a:t>14</a:t>
            </a:fld>
            <a:endParaRPr lang="en-US" dirty="0"/>
          </a:p>
        </p:txBody>
      </p:sp>
      <p:sp>
        <p:nvSpPr>
          <p:cNvPr id="7" name="Date Placeholder 3">
            <a:extLst>
              <a:ext uri="{FF2B5EF4-FFF2-40B4-BE49-F238E27FC236}">
                <a16:creationId xmlns:a16="http://schemas.microsoft.com/office/drawing/2014/main" id="{D11A1A09-D0F5-451F-A00B-ABAFC2A6C887}"/>
              </a:ext>
            </a:extLst>
          </p:cNvPr>
          <p:cNvSpPr>
            <a:spLocks noGrp="1"/>
          </p:cNvSpPr>
          <p:nvPr>
            <p:ph type="dt" sz="half" idx="10"/>
          </p:nvPr>
        </p:nvSpPr>
        <p:spPr>
          <a:xfrm>
            <a:off x="10210800" y="6324600"/>
            <a:ext cx="1524000" cy="365125"/>
          </a:xfrm>
        </p:spPr>
        <p:txBody>
          <a:bodyPr/>
          <a:lstStyle/>
          <a:p>
            <a:fld id="{3FFB6E61-D33C-43D6-8177-77963B92D708}" type="datetime1">
              <a:rPr lang="en-US" smtClean="0"/>
              <a:t>9/16/2020</a:t>
            </a:fld>
            <a:endParaRPr lang="en-US" dirty="0"/>
          </a:p>
        </p:txBody>
      </p:sp>
    </p:spTree>
    <p:extLst>
      <p:ext uri="{BB962C8B-B14F-4D97-AF65-F5344CB8AC3E}">
        <p14:creationId xmlns:p14="http://schemas.microsoft.com/office/powerpoint/2010/main" val="4401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9358DE-EB4C-4110-9952-C6026C93C06E}"/>
              </a:ext>
            </a:extLst>
          </p:cNvPr>
          <p:cNvSpPr>
            <a:spLocks noGrp="1"/>
          </p:cNvSpPr>
          <p:nvPr>
            <p:ph type="title"/>
          </p:nvPr>
        </p:nvSpPr>
        <p:spPr/>
        <p:txBody>
          <a:bodyPr/>
          <a:lstStyle/>
          <a:p>
            <a:r>
              <a:rPr lang="en-US" dirty="0"/>
              <a:t>Availability and Accuracy of Standardized Data Elements</a:t>
            </a:r>
          </a:p>
        </p:txBody>
      </p:sp>
      <p:sp>
        <p:nvSpPr>
          <p:cNvPr id="5" name="Slide Number Placeholder 4">
            <a:extLst>
              <a:ext uri="{FF2B5EF4-FFF2-40B4-BE49-F238E27FC236}">
                <a16:creationId xmlns:a16="http://schemas.microsoft.com/office/drawing/2014/main" id="{E8AE124D-DB80-4517-8F2A-8388C08D6030}"/>
              </a:ext>
            </a:extLst>
          </p:cNvPr>
          <p:cNvSpPr>
            <a:spLocks noGrp="1"/>
          </p:cNvSpPr>
          <p:nvPr>
            <p:ph type="sldNum" sz="quarter" idx="12"/>
          </p:nvPr>
        </p:nvSpPr>
        <p:spPr/>
        <p:txBody>
          <a:bodyPr/>
          <a:lstStyle/>
          <a:p>
            <a:fld id="{F6B8A4A2-F29A-4651-AFA7-54DA4950AAC7}" type="slidenum">
              <a:rPr lang="en-US" smtClean="0"/>
              <a:pPr/>
              <a:t>15</a:t>
            </a:fld>
            <a:endParaRPr lang="en-US" dirty="0"/>
          </a:p>
        </p:txBody>
      </p:sp>
      <p:pic>
        <p:nvPicPr>
          <p:cNvPr id="6" name="Picture 5" descr="Stock photo of one clinician and one patient.&#10;">
            <a:extLst>
              <a:ext uri="{FF2B5EF4-FFF2-40B4-BE49-F238E27FC236}">
                <a16:creationId xmlns:a16="http://schemas.microsoft.com/office/drawing/2014/main" id="{E957C435-B19C-4CF6-A01F-0840F498EC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48400" y="2057400"/>
            <a:ext cx="5486400" cy="3657599"/>
          </a:xfrm>
          <a:prstGeom prst="rect">
            <a:avLst/>
          </a:prstGeom>
          <a:ln>
            <a:noFill/>
          </a:ln>
          <a:effectLst>
            <a:outerShdw blurRad="190500" algn="tl" rotWithShape="0">
              <a:srgbClr val="000000">
                <a:alpha val="70000"/>
              </a:srgbClr>
            </a:outerShdw>
          </a:effectLst>
        </p:spPr>
      </p:pic>
      <p:sp>
        <p:nvSpPr>
          <p:cNvPr id="2" name="Content Placeholder 1">
            <a:extLst>
              <a:ext uri="{FF2B5EF4-FFF2-40B4-BE49-F238E27FC236}">
                <a16:creationId xmlns:a16="http://schemas.microsoft.com/office/drawing/2014/main" id="{42FC7653-3243-42D5-8D5A-809311EC702C}"/>
              </a:ext>
            </a:extLst>
          </p:cNvPr>
          <p:cNvSpPr>
            <a:spLocks noGrp="1"/>
          </p:cNvSpPr>
          <p:nvPr>
            <p:ph idx="1"/>
          </p:nvPr>
        </p:nvSpPr>
        <p:spPr>
          <a:xfrm>
            <a:off x="457201" y="1752600"/>
            <a:ext cx="5943600" cy="5257799"/>
          </a:xfrm>
        </p:spPr>
        <p:txBody>
          <a:bodyPr>
            <a:normAutofit fontScale="85000" lnSpcReduction="10000"/>
          </a:bodyPr>
          <a:lstStyle/>
          <a:p>
            <a:r>
              <a:rPr lang="en-US" dirty="0"/>
              <a:t>EHR data is a rich source of information, but data is not collected specifically for the purpose of quality measurement</a:t>
            </a:r>
          </a:p>
          <a:p>
            <a:pPr lvl="1"/>
            <a:r>
              <a:rPr lang="en-US" dirty="0"/>
              <a:t>Information may appear in free text fields or other formats that aren’t compatible with measure reporting</a:t>
            </a:r>
          </a:p>
          <a:p>
            <a:pPr lvl="1"/>
            <a:r>
              <a:rPr lang="en-US" dirty="0"/>
              <a:t>Even information in structured fields needs to be coded to a standard terminology</a:t>
            </a:r>
          </a:p>
          <a:p>
            <a:pPr lvl="1"/>
            <a:r>
              <a:rPr lang="en-US" dirty="0"/>
              <a:t>Information may be stored in fields other than those detected by the technical specification</a:t>
            </a:r>
          </a:p>
          <a:p>
            <a:endParaRPr lang="en-US" dirty="0"/>
          </a:p>
        </p:txBody>
      </p:sp>
      <p:sp>
        <p:nvSpPr>
          <p:cNvPr id="7" name="Date Placeholder 3">
            <a:extLst>
              <a:ext uri="{FF2B5EF4-FFF2-40B4-BE49-F238E27FC236}">
                <a16:creationId xmlns:a16="http://schemas.microsoft.com/office/drawing/2014/main" id="{AD7C4222-D7D5-497E-92BF-D9AB42C784F4}"/>
              </a:ext>
            </a:extLst>
          </p:cNvPr>
          <p:cNvSpPr>
            <a:spLocks noGrp="1"/>
          </p:cNvSpPr>
          <p:nvPr>
            <p:ph type="dt" sz="half" idx="10"/>
          </p:nvPr>
        </p:nvSpPr>
        <p:spPr>
          <a:xfrm>
            <a:off x="10210800" y="6324600"/>
            <a:ext cx="1524000" cy="365125"/>
          </a:xfrm>
        </p:spPr>
        <p:txBody>
          <a:bodyPr/>
          <a:lstStyle/>
          <a:p>
            <a:fld id="{3FFB6E61-D33C-43D6-8177-77963B92D708}" type="datetime1">
              <a:rPr lang="en-US" smtClean="0"/>
              <a:t>9/16/2020</a:t>
            </a:fld>
            <a:endParaRPr lang="en-US" dirty="0"/>
          </a:p>
        </p:txBody>
      </p:sp>
    </p:spTree>
    <p:extLst>
      <p:ext uri="{BB962C8B-B14F-4D97-AF65-F5344CB8AC3E}">
        <p14:creationId xmlns:p14="http://schemas.microsoft.com/office/powerpoint/2010/main" val="723501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7266D8-D0BC-43F6-A1F8-93096F46B79F}"/>
              </a:ext>
            </a:extLst>
          </p:cNvPr>
          <p:cNvSpPr>
            <a:spLocks noGrp="1"/>
          </p:cNvSpPr>
          <p:nvPr>
            <p:ph type="title"/>
          </p:nvPr>
        </p:nvSpPr>
        <p:spPr/>
        <p:txBody>
          <a:bodyPr/>
          <a:lstStyle/>
          <a:p>
            <a:r>
              <a:rPr lang="en-US" dirty="0"/>
              <a:t>Different Testing Requirements</a:t>
            </a:r>
          </a:p>
        </p:txBody>
      </p:sp>
      <p:sp>
        <p:nvSpPr>
          <p:cNvPr id="2" name="Content Placeholder 1">
            <a:extLst>
              <a:ext uri="{FF2B5EF4-FFF2-40B4-BE49-F238E27FC236}">
                <a16:creationId xmlns:a16="http://schemas.microsoft.com/office/drawing/2014/main" id="{93DC7E66-DABD-4D8C-A11F-42B936D32FE2}"/>
              </a:ext>
            </a:extLst>
          </p:cNvPr>
          <p:cNvSpPr>
            <a:spLocks noGrp="1"/>
          </p:cNvSpPr>
          <p:nvPr>
            <p:ph idx="1"/>
          </p:nvPr>
        </p:nvSpPr>
        <p:spPr>
          <a:xfrm>
            <a:off x="685800" y="1752601"/>
            <a:ext cx="5657850" cy="4572000"/>
          </a:xfrm>
        </p:spPr>
        <p:txBody>
          <a:bodyPr>
            <a:normAutofit fontScale="92500" lnSpcReduction="10000"/>
          </a:bodyPr>
          <a:lstStyle/>
          <a:p>
            <a:r>
              <a:rPr lang="en-US" dirty="0"/>
              <a:t>As part of testing, measure developers assess feasibility issues</a:t>
            </a:r>
          </a:p>
          <a:p>
            <a:r>
              <a:rPr lang="en-US" dirty="0"/>
              <a:t>For an eCQM to be valid, scores from electronically collected data need to match scores from manually collected data</a:t>
            </a:r>
          </a:p>
          <a:p>
            <a:r>
              <a:rPr lang="en-US" dirty="0"/>
              <a:t>Can be difficult and time-consuming</a:t>
            </a:r>
          </a:p>
          <a:p>
            <a:endParaRPr lang="en-US" dirty="0"/>
          </a:p>
        </p:txBody>
      </p:sp>
      <p:pic>
        <p:nvPicPr>
          <p:cNvPr id="6" name="Picture 5" descr="Stock photo of one clinician and one patient.&#10;&#10;">
            <a:extLst>
              <a:ext uri="{FF2B5EF4-FFF2-40B4-BE49-F238E27FC236}">
                <a16:creationId xmlns:a16="http://schemas.microsoft.com/office/drawing/2014/main" id="{AAA0E218-E7D7-481C-A7E7-C0FCDFE55F0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43650" y="2057400"/>
            <a:ext cx="5314950" cy="3543300"/>
          </a:xfrm>
          <a:prstGeom prst="rect">
            <a:avLst/>
          </a:prstGeom>
        </p:spPr>
      </p:pic>
      <p:sp>
        <p:nvSpPr>
          <p:cNvPr id="5" name="Slide Number Placeholder 4">
            <a:extLst>
              <a:ext uri="{FF2B5EF4-FFF2-40B4-BE49-F238E27FC236}">
                <a16:creationId xmlns:a16="http://schemas.microsoft.com/office/drawing/2014/main" id="{26E5D423-5003-44DC-A831-779C57BF0672}"/>
              </a:ext>
            </a:extLst>
          </p:cNvPr>
          <p:cNvSpPr>
            <a:spLocks noGrp="1"/>
          </p:cNvSpPr>
          <p:nvPr>
            <p:ph type="sldNum" sz="quarter" idx="12"/>
          </p:nvPr>
        </p:nvSpPr>
        <p:spPr/>
        <p:txBody>
          <a:bodyPr/>
          <a:lstStyle/>
          <a:p>
            <a:fld id="{F6B8A4A2-F29A-4651-AFA7-54DA4950AAC7}" type="slidenum">
              <a:rPr lang="en-US" smtClean="0"/>
              <a:pPr/>
              <a:t>16</a:t>
            </a:fld>
            <a:endParaRPr lang="en-US" dirty="0"/>
          </a:p>
        </p:txBody>
      </p:sp>
      <p:sp>
        <p:nvSpPr>
          <p:cNvPr id="7" name="Date Placeholder 3">
            <a:extLst>
              <a:ext uri="{FF2B5EF4-FFF2-40B4-BE49-F238E27FC236}">
                <a16:creationId xmlns:a16="http://schemas.microsoft.com/office/drawing/2014/main" id="{76E377AD-161C-4F02-B4F6-A7FCB1D4AC87}"/>
              </a:ext>
            </a:extLst>
          </p:cNvPr>
          <p:cNvSpPr>
            <a:spLocks noGrp="1"/>
          </p:cNvSpPr>
          <p:nvPr>
            <p:ph type="dt" sz="half" idx="10"/>
          </p:nvPr>
        </p:nvSpPr>
        <p:spPr>
          <a:xfrm>
            <a:off x="10210800" y="6324600"/>
            <a:ext cx="1524000" cy="365125"/>
          </a:xfrm>
        </p:spPr>
        <p:txBody>
          <a:bodyPr/>
          <a:lstStyle/>
          <a:p>
            <a:fld id="{3FFB6E61-D33C-43D6-8177-77963B92D708}" type="datetime1">
              <a:rPr lang="en-US" smtClean="0"/>
              <a:t>9/16/2020</a:t>
            </a:fld>
            <a:endParaRPr lang="en-US" dirty="0"/>
          </a:p>
        </p:txBody>
      </p:sp>
    </p:spTree>
    <p:extLst>
      <p:ext uri="{BB962C8B-B14F-4D97-AF65-F5344CB8AC3E}">
        <p14:creationId xmlns:p14="http://schemas.microsoft.com/office/powerpoint/2010/main" val="186488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41C3AC-B2E8-4F90-848A-73D9B5C9836E}"/>
              </a:ext>
            </a:extLst>
          </p:cNvPr>
          <p:cNvSpPr>
            <a:spLocks noGrp="1"/>
          </p:cNvSpPr>
          <p:nvPr>
            <p:ph type="title"/>
          </p:nvPr>
        </p:nvSpPr>
        <p:spPr>
          <a:xfrm>
            <a:off x="457200" y="0"/>
            <a:ext cx="11277600" cy="1371600"/>
          </a:xfrm>
        </p:spPr>
        <p:txBody>
          <a:bodyPr/>
          <a:lstStyle/>
          <a:p>
            <a:r>
              <a:rPr lang="en-US" dirty="0"/>
              <a:t>Interoperability Challenges</a:t>
            </a:r>
          </a:p>
        </p:txBody>
      </p:sp>
      <p:sp>
        <p:nvSpPr>
          <p:cNvPr id="2" name="Content Placeholder 1">
            <a:extLst>
              <a:ext uri="{FF2B5EF4-FFF2-40B4-BE49-F238E27FC236}">
                <a16:creationId xmlns:a16="http://schemas.microsoft.com/office/drawing/2014/main" id="{1523B0BB-D3CF-4F38-9DD6-B47CD96319B0}"/>
              </a:ext>
            </a:extLst>
          </p:cNvPr>
          <p:cNvSpPr>
            <a:spLocks noGrp="1"/>
          </p:cNvSpPr>
          <p:nvPr>
            <p:ph idx="1"/>
          </p:nvPr>
        </p:nvSpPr>
        <p:spPr>
          <a:xfrm>
            <a:off x="609600" y="1752601"/>
            <a:ext cx="5620067" cy="4572000"/>
          </a:xfrm>
        </p:spPr>
        <p:txBody>
          <a:bodyPr>
            <a:normAutofit fontScale="85000" lnSpcReduction="10000"/>
          </a:bodyPr>
          <a:lstStyle/>
          <a:p>
            <a:r>
              <a:rPr lang="en-US" dirty="0"/>
              <a:t>Healthcare is complex; CMS and its measure developers are working to develop measures that capture that complexity</a:t>
            </a:r>
          </a:p>
          <a:p>
            <a:r>
              <a:rPr lang="en-US" dirty="0"/>
              <a:t>Tracking care that’s coordinated across providers is challenging, and relies on availability of interoperable EHR systems</a:t>
            </a:r>
          </a:p>
          <a:p>
            <a:pPr lvl="1"/>
            <a:r>
              <a:rPr lang="en-US" dirty="0"/>
              <a:t>How do you track care from one provider to another, when those providers don’t belong to the same EHR system?</a:t>
            </a:r>
          </a:p>
          <a:p>
            <a:pPr marL="0" indent="0">
              <a:buNone/>
            </a:pPr>
            <a:endParaRPr lang="en-US" dirty="0"/>
          </a:p>
        </p:txBody>
      </p:sp>
      <p:pic>
        <p:nvPicPr>
          <p:cNvPr id="6" name="Picture 5" descr="Stock photo of a clinician working at a computer">
            <a:extLst>
              <a:ext uri="{FF2B5EF4-FFF2-40B4-BE49-F238E27FC236}">
                <a16:creationId xmlns:a16="http://schemas.microsoft.com/office/drawing/2014/main" id="{59F65A41-0190-4677-A041-9E80F3C7AB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82067" y="1752601"/>
            <a:ext cx="5276533" cy="3517688"/>
          </a:xfrm>
          <a:prstGeom prst="rect">
            <a:avLst/>
          </a:prstGeom>
          <a:ln>
            <a:noFill/>
          </a:ln>
          <a:effectLst>
            <a:outerShdw blurRad="292100" dist="139700" dir="2700000" algn="tl" rotWithShape="0">
              <a:srgbClr val="333333">
                <a:alpha val="65000"/>
              </a:srgbClr>
            </a:outerShdw>
          </a:effectLst>
        </p:spPr>
      </p:pic>
      <p:sp>
        <p:nvSpPr>
          <p:cNvPr id="5" name="Slide Number Placeholder 4">
            <a:extLst>
              <a:ext uri="{FF2B5EF4-FFF2-40B4-BE49-F238E27FC236}">
                <a16:creationId xmlns:a16="http://schemas.microsoft.com/office/drawing/2014/main" id="{19726F73-22F2-4E42-B337-64ED3494BD6D}"/>
              </a:ext>
            </a:extLst>
          </p:cNvPr>
          <p:cNvSpPr>
            <a:spLocks noGrp="1"/>
          </p:cNvSpPr>
          <p:nvPr>
            <p:ph type="sldNum" sz="quarter" idx="12"/>
          </p:nvPr>
        </p:nvSpPr>
        <p:spPr/>
        <p:txBody>
          <a:bodyPr/>
          <a:lstStyle/>
          <a:p>
            <a:fld id="{F6B8A4A2-F29A-4651-AFA7-54DA4950AAC7}" type="slidenum">
              <a:rPr lang="en-US" smtClean="0"/>
              <a:pPr/>
              <a:t>17</a:t>
            </a:fld>
            <a:endParaRPr lang="en-US" dirty="0"/>
          </a:p>
        </p:txBody>
      </p:sp>
      <p:sp>
        <p:nvSpPr>
          <p:cNvPr id="7" name="Date Placeholder 3">
            <a:extLst>
              <a:ext uri="{FF2B5EF4-FFF2-40B4-BE49-F238E27FC236}">
                <a16:creationId xmlns:a16="http://schemas.microsoft.com/office/drawing/2014/main" id="{1298DDD3-1683-4909-AD51-2A5820347F0D}"/>
              </a:ext>
            </a:extLst>
          </p:cNvPr>
          <p:cNvSpPr>
            <a:spLocks noGrp="1"/>
          </p:cNvSpPr>
          <p:nvPr>
            <p:ph type="dt" sz="half" idx="10"/>
          </p:nvPr>
        </p:nvSpPr>
        <p:spPr>
          <a:xfrm>
            <a:off x="10210800" y="6324600"/>
            <a:ext cx="1524000" cy="365125"/>
          </a:xfrm>
        </p:spPr>
        <p:txBody>
          <a:bodyPr/>
          <a:lstStyle/>
          <a:p>
            <a:fld id="{3FFB6E61-D33C-43D6-8177-77963B92D708}" type="datetime1">
              <a:rPr lang="en-US" smtClean="0"/>
              <a:t>9/16/2020</a:t>
            </a:fld>
            <a:endParaRPr lang="en-US" dirty="0"/>
          </a:p>
        </p:txBody>
      </p:sp>
    </p:spTree>
    <p:extLst>
      <p:ext uri="{BB962C8B-B14F-4D97-AF65-F5344CB8AC3E}">
        <p14:creationId xmlns:p14="http://schemas.microsoft.com/office/powerpoint/2010/main" val="3320708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4A00887-9C3A-4888-B34B-A2C87FA4BAF3}"/>
              </a:ext>
            </a:extLst>
          </p:cNvPr>
          <p:cNvSpPr>
            <a:spLocks noGrp="1"/>
          </p:cNvSpPr>
          <p:nvPr>
            <p:ph type="ctrTitle"/>
          </p:nvPr>
        </p:nvSpPr>
        <p:spPr/>
        <p:txBody>
          <a:bodyPr/>
          <a:lstStyle/>
          <a:p>
            <a:r>
              <a:rPr lang="en-US" dirty="0"/>
              <a:t>CMS Digital Measurement Strategy</a:t>
            </a:r>
          </a:p>
        </p:txBody>
      </p:sp>
      <p:sp>
        <p:nvSpPr>
          <p:cNvPr id="5" name="Slide Number Placeholder 4">
            <a:extLst>
              <a:ext uri="{FF2B5EF4-FFF2-40B4-BE49-F238E27FC236}">
                <a16:creationId xmlns:a16="http://schemas.microsoft.com/office/drawing/2014/main" id="{DC7B8238-86CE-4424-A113-A19017812639}"/>
              </a:ext>
            </a:extLst>
          </p:cNvPr>
          <p:cNvSpPr>
            <a:spLocks noGrp="1"/>
          </p:cNvSpPr>
          <p:nvPr>
            <p:ph type="sldNum" sz="quarter" idx="12"/>
          </p:nvPr>
        </p:nvSpPr>
        <p:spPr/>
        <p:txBody>
          <a:bodyPr/>
          <a:lstStyle/>
          <a:p>
            <a:fld id="{F6B8A4A2-F29A-4651-AFA7-54DA4950AAC7}" type="slidenum">
              <a:rPr lang="en-US" smtClean="0"/>
              <a:pPr/>
              <a:t>18</a:t>
            </a:fld>
            <a:endParaRPr lang="en-US" dirty="0"/>
          </a:p>
        </p:txBody>
      </p:sp>
      <p:sp>
        <p:nvSpPr>
          <p:cNvPr id="4" name="Date Placeholder 3">
            <a:extLst>
              <a:ext uri="{FF2B5EF4-FFF2-40B4-BE49-F238E27FC236}">
                <a16:creationId xmlns:a16="http://schemas.microsoft.com/office/drawing/2014/main" id="{A5BBBA18-1E9A-4892-B384-04B32667152E}"/>
              </a:ext>
            </a:extLst>
          </p:cNvPr>
          <p:cNvSpPr>
            <a:spLocks noGrp="1"/>
          </p:cNvSpPr>
          <p:nvPr>
            <p:ph type="dt" sz="half" idx="10"/>
          </p:nvPr>
        </p:nvSpPr>
        <p:spPr/>
        <p:txBody>
          <a:bodyPr/>
          <a:lstStyle/>
          <a:p>
            <a:fld id="{3FFB6E61-D33C-43D6-8177-77963B92D708}" type="datetime1">
              <a:rPr lang="en-US" smtClean="0"/>
              <a:t>9/16/2020</a:t>
            </a:fld>
            <a:endParaRPr lang="en-US" dirty="0"/>
          </a:p>
        </p:txBody>
      </p:sp>
    </p:spTree>
    <p:extLst>
      <p:ext uri="{BB962C8B-B14F-4D97-AF65-F5344CB8AC3E}">
        <p14:creationId xmlns:p14="http://schemas.microsoft.com/office/powerpoint/2010/main" val="2099697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408DB8-1F78-4841-976C-7F17A42A0745}"/>
              </a:ext>
            </a:extLst>
          </p:cNvPr>
          <p:cNvSpPr>
            <a:spLocks noGrp="1"/>
          </p:cNvSpPr>
          <p:nvPr>
            <p:ph type="title"/>
          </p:nvPr>
        </p:nvSpPr>
        <p:spPr/>
        <p:txBody>
          <a:bodyPr/>
          <a:lstStyle/>
          <a:p>
            <a:r>
              <a:rPr lang="en-US" dirty="0"/>
              <a:t>Introduction</a:t>
            </a:r>
          </a:p>
        </p:txBody>
      </p:sp>
      <p:sp>
        <p:nvSpPr>
          <p:cNvPr id="2" name="Content Placeholder 1">
            <a:extLst>
              <a:ext uri="{FF2B5EF4-FFF2-40B4-BE49-F238E27FC236}">
                <a16:creationId xmlns:a16="http://schemas.microsoft.com/office/drawing/2014/main" id="{1EBA2DA2-4C99-4CA8-8548-6C57AEDAD8CC}"/>
              </a:ext>
            </a:extLst>
          </p:cNvPr>
          <p:cNvSpPr>
            <a:spLocks noGrp="1"/>
          </p:cNvSpPr>
          <p:nvPr>
            <p:ph idx="1"/>
          </p:nvPr>
        </p:nvSpPr>
        <p:spPr>
          <a:xfrm>
            <a:off x="457200" y="1752601"/>
            <a:ext cx="10972800" cy="4572000"/>
          </a:xfrm>
        </p:spPr>
        <p:txBody>
          <a:bodyPr>
            <a:normAutofit/>
          </a:bodyPr>
          <a:lstStyle/>
          <a:p>
            <a:pPr marL="285750" indent="-285750"/>
            <a:r>
              <a:rPr lang="en-US" b="1" dirty="0"/>
              <a:t>Welcome! </a:t>
            </a:r>
            <a:r>
              <a:rPr lang="en-US" dirty="0"/>
              <a:t>This is an annual presentation to engage the public in the work CMS is doing around quality measurement</a:t>
            </a:r>
          </a:p>
          <a:p>
            <a:pPr marL="285750" indent="-285750"/>
            <a:r>
              <a:rPr lang="en-US" dirty="0"/>
              <a:t>Aim to shed light on the processes and function of quality measurement in CMS programs and initiatives</a:t>
            </a:r>
          </a:p>
          <a:p>
            <a:pPr marL="285750" indent="-285750"/>
            <a:r>
              <a:rPr lang="en-US" dirty="0"/>
              <a:t>If you are new to quality measurement, stay tuned for available resources that can help navigate development and use</a:t>
            </a:r>
          </a:p>
          <a:p>
            <a:endParaRPr lang="en-US" dirty="0"/>
          </a:p>
        </p:txBody>
      </p:sp>
      <p:sp>
        <p:nvSpPr>
          <p:cNvPr id="5" name="Slide Number Placeholder 4">
            <a:extLst>
              <a:ext uri="{FF2B5EF4-FFF2-40B4-BE49-F238E27FC236}">
                <a16:creationId xmlns:a16="http://schemas.microsoft.com/office/drawing/2014/main" id="{A2D6882D-C77C-43EE-8CBB-7FA03F1ED8CC}"/>
              </a:ext>
            </a:extLst>
          </p:cNvPr>
          <p:cNvSpPr>
            <a:spLocks noGrp="1"/>
          </p:cNvSpPr>
          <p:nvPr>
            <p:ph type="sldNum" sz="quarter" idx="12"/>
          </p:nvPr>
        </p:nvSpPr>
        <p:spPr/>
        <p:txBody>
          <a:bodyPr/>
          <a:lstStyle/>
          <a:p>
            <a:fld id="{F6B8A4A2-F29A-4651-AFA7-54DA4950AAC7}" type="slidenum">
              <a:rPr lang="en-US" smtClean="0"/>
              <a:pPr/>
              <a:t>1</a:t>
            </a:fld>
            <a:endParaRPr lang="en-US" dirty="0"/>
          </a:p>
        </p:txBody>
      </p:sp>
      <p:sp>
        <p:nvSpPr>
          <p:cNvPr id="6" name="Date Placeholder 3">
            <a:extLst>
              <a:ext uri="{FF2B5EF4-FFF2-40B4-BE49-F238E27FC236}">
                <a16:creationId xmlns:a16="http://schemas.microsoft.com/office/drawing/2014/main" id="{F9E9B764-D6A5-47BF-BFBD-5396A96ADCB4}"/>
              </a:ext>
            </a:extLst>
          </p:cNvPr>
          <p:cNvSpPr>
            <a:spLocks noGrp="1"/>
          </p:cNvSpPr>
          <p:nvPr>
            <p:ph type="dt" sz="half" idx="10"/>
          </p:nvPr>
        </p:nvSpPr>
        <p:spPr>
          <a:xfrm>
            <a:off x="10210800" y="6324600"/>
            <a:ext cx="1524000" cy="365125"/>
          </a:xfrm>
        </p:spPr>
        <p:txBody>
          <a:bodyPr/>
          <a:lstStyle/>
          <a:p>
            <a:fld id="{3FFB6E61-D33C-43D6-8177-77963B92D708}" type="datetime1">
              <a:rPr lang="en-US" smtClean="0"/>
              <a:t>9/16/2020</a:t>
            </a:fld>
            <a:endParaRPr lang="en-US" dirty="0"/>
          </a:p>
        </p:txBody>
      </p:sp>
    </p:spTree>
    <p:extLst>
      <p:ext uri="{BB962C8B-B14F-4D97-AF65-F5344CB8AC3E}">
        <p14:creationId xmlns:p14="http://schemas.microsoft.com/office/powerpoint/2010/main" val="779226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33745A-518D-4AFC-B093-DDEBBB5CE5EB}"/>
              </a:ext>
            </a:extLst>
          </p:cNvPr>
          <p:cNvSpPr>
            <a:spLocks noGrp="1"/>
          </p:cNvSpPr>
          <p:nvPr>
            <p:ph type="title"/>
          </p:nvPr>
        </p:nvSpPr>
        <p:spPr/>
        <p:txBody>
          <a:bodyPr/>
          <a:lstStyle/>
          <a:p>
            <a:r>
              <a:rPr lang="en-US" dirty="0"/>
              <a:t>Meaningful Measures 2.0: Key Themes</a:t>
            </a:r>
          </a:p>
        </p:txBody>
      </p:sp>
      <p:graphicFrame>
        <p:nvGraphicFramePr>
          <p:cNvPr id="7" name="Content Placeholder 6">
            <a:extLst>
              <a:ext uri="{FF2B5EF4-FFF2-40B4-BE49-F238E27FC236}">
                <a16:creationId xmlns:a16="http://schemas.microsoft.com/office/drawing/2014/main" id="{C5BD115E-0F79-4E6F-9A35-94B477C8719E}"/>
              </a:ext>
            </a:extLst>
          </p:cNvPr>
          <p:cNvGraphicFramePr>
            <a:graphicFrameLocks noGrp="1"/>
          </p:cNvGraphicFramePr>
          <p:nvPr>
            <p:ph idx="1"/>
          </p:nvPr>
        </p:nvGraphicFramePr>
        <p:xfrm>
          <a:off x="457200" y="1752600"/>
          <a:ext cx="11277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A7848CE0-F646-4358-89B3-418E8F78BFDD}"/>
              </a:ext>
            </a:extLst>
          </p:cNvPr>
          <p:cNvSpPr>
            <a:spLocks noGrp="1"/>
          </p:cNvSpPr>
          <p:nvPr>
            <p:ph type="sldNum" sz="quarter" idx="12"/>
          </p:nvPr>
        </p:nvSpPr>
        <p:spPr/>
        <p:txBody>
          <a:bodyPr/>
          <a:lstStyle/>
          <a:p>
            <a:fld id="{F6B8A4A2-F29A-4651-AFA7-54DA4950AAC7}" type="slidenum">
              <a:rPr lang="en-US" smtClean="0"/>
              <a:pPr/>
              <a:t>19</a:t>
            </a:fld>
            <a:endParaRPr lang="en-US" dirty="0"/>
          </a:p>
        </p:txBody>
      </p:sp>
      <p:sp>
        <p:nvSpPr>
          <p:cNvPr id="4" name="Date Placeholder 3">
            <a:extLst>
              <a:ext uri="{FF2B5EF4-FFF2-40B4-BE49-F238E27FC236}">
                <a16:creationId xmlns:a16="http://schemas.microsoft.com/office/drawing/2014/main" id="{9D8B85A3-7DDC-4FDA-A7B7-7126D9EE2164}"/>
              </a:ext>
            </a:extLst>
          </p:cNvPr>
          <p:cNvSpPr>
            <a:spLocks noGrp="1"/>
          </p:cNvSpPr>
          <p:nvPr>
            <p:ph type="dt" sz="half" idx="10"/>
          </p:nvPr>
        </p:nvSpPr>
        <p:spPr/>
        <p:txBody>
          <a:bodyPr/>
          <a:lstStyle/>
          <a:p>
            <a:fld id="{3FFB6E61-D33C-43D6-8177-77963B92D708}" type="datetime1">
              <a:rPr lang="en-US" smtClean="0"/>
              <a:t>9/16/2020</a:t>
            </a:fld>
            <a:endParaRPr lang="en-US" dirty="0"/>
          </a:p>
        </p:txBody>
      </p:sp>
    </p:spTree>
    <p:extLst>
      <p:ext uri="{BB962C8B-B14F-4D97-AF65-F5344CB8AC3E}">
        <p14:creationId xmlns:p14="http://schemas.microsoft.com/office/powerpoint/2010/main" val="3771560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Evolution of Quality Measures </a:t>
            </a:r>
          </a:p>
        </p:txBody>
      </p:sp>
      <p:grpSp>
        <p:nvGrpSpPr>
          <p:cNvPr id="4" name="Group 3" descr="Icon of a sheet of paper going into a computer screen">
            <a:extLst>
              <a:ext uri="{FF2B5EF4-FFF2-40B4-BE49-F238E27FC236}">
                <a16:creationId xmlns:a16="http://schemas.microsoft.com/office/drawing/2014/main" id="{64AF9C75-D676-47AB-B196-58B8888F9E7A}"/>
              </a:ext>
            </a:extLst>
          </p:cNvPr>
          <p:cNvGrpSpPr/>
          <p:nvPr/>
        </p:nvGrpSpPr>
        <p:grpSpPr>
          <a:xfrm>
            <a:off x="1006370" y="1542837"/>
            <a:ext cx="9800451" cy="3572502"/>
            <a:chOff x="1006370" y="1542837"/>
            <a:chExt cx="9800451" cy="3572502"/>
          </a:xfrm>
        </p:grpSpPr>
        <p:grpSp>
          <p:nvGrpSpPr>
            <p:cNvPr id="5" name="Group 4">
              <a:extLst>
                <a:ext uri="{FF2B5EF4-FFF2-40B4-BE49-F238E27FC236}">
                  <a16:creationId xmlns:a16="http://schemas.microsoft.com/office/drawing/2014/main" id="{305B4180-4F61-5942-9D26-D6429084126E}"/>
                </a:ext>
              </a:extLst>
            </p:cNvPr>
            <p:cNvGrpSpPr/>
            <p:nvPr/>
          </p:nvGrpSpPr>
          <p:grpSpPr>
            <a:xfrm>
              <a:off x="1006370" y="1878461"/>
              <a:ext cx="9800451" cy="853169"/>
              <a:chOff x="5905700" y="4629665"/>
              <a:chExt cx="2933501" cy="255373"/>
            </a:xfrm>
          </p:grpSpPr>
          <p:sp>
            <p:nvSpPr>
              <p:cNvPr id="18" name="Pentagon 17">
                <a:extLst>
                  <a:ext uri="{FF2B5EF4-FFF2-40B4-BE49-F238E27FC236}">
                    <a16:creationId xmlns:a16="http://schemas.microsoft.com/office/drawing/2014/main" id="{2A78334D-AD9C-764F-B5D3-00D9AAC6E694}"/>
                  </a:ext>
                </a:extLst>
              </p:cNvPr>
              <p:cNvSpPr/>
              <p:nvPr/>
            </p:nvSpPr>
            <p:spPr>
              <a:xfrm>
                <a:off x="7760044" y="4629665"/>
                <a:ext cx="1079157" cy="255373"/>
              </a:xfrm>
              <a:prstGeom prst="homePlate">
                <a:avLst/>
              </a:prstGeom>
              <a:solidFill>
                <a:srgbClr val="2D55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latin typeface="Calibri" panose="020F0502020204030204" pitchFamily="34" charset="0"/>
                    <a:cs typeface="Calibri" panose="020F0502020204030204" pitchFamily="34" charset="0"/>
                  </a:rPr>
                  <a:t>dQMs</a:t>
                </a:r>
                <a:endParaRPr lang="en-US" sz="1600" b="1" dirty="0">
                  <a:latin typeface="Calibri" panose="020F0502020204030204" pitchFamily="34" charset="0"/>
                  <a:cs typeface="Calibri" panose="020F0502020204030204" pitchFamily="34" charset="0"/>
                </a:endParaRPr>
              </a:p>
            </p:txBody>
          </p:sp>
          <p:sp>
            <p:nvSpPr>
              <p:cNvPr id="19" name="Pentagon 18">
                <a:extLst>
                  <a:ext uri="{FF2B5EF4-FFF2-40B4-BE49-F238E27FC236}">
                    <a16:creationId xmlns:a16="http://schemas.microsoft.com/office/drawing/2014/main" id="{CD88D9D0-A843-9D4C-BFEB-BB2B351B4D43}"/>
                  </a:ext>
                </a:extLst>
              </p:cNvPr>
              <p:cNvSpPr/>
              <p:nvPr/>
            </p:nvSpPr>
            <p:spPr>
              <a:xfrm>
                <a:off x="6928021" y="4629665"/>
                <a:ext cx="1005017" cy="255373"/>
              </a:xfrm>
              <a:prstGeom prst="homePlate">
                <a:avLst/>
              </a:prstGeom>
              <a:solidFill>
                <a:srgbClr val="2D55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latin typeface="Calibri" panose="020F0502020204030204" pitchFamily="34" charset="0"/>
                    <a:cs typeface="Calibri" panose="020F0502020204030204" pitchFamily="34" charset="0"/>
                  </a:rPr>
                  <a:t>eCQMs</a:t>
                </a:r>
                <a:endParaRPr lang="en-US" sz="1600" b="1" dirty="0">
                  <a:latin typeface="Calibri" panose="020F0502020204030204" pitchFamily="34" charset="0"/>
                  <a:cs typeface="Calibri" panose="020F0502020204030204" pitchFamily="34" charset="0"/>
                </a:endParaRPr>
              </a:p>
            </p:txBody>
          </p:sp>
          <p:sp>
            <p:nvSpPr>
              <p:cNvPr id="20" name="Pentagon 19">
                <a:extLst>
                  <a:ext uri="{FF2B5EF4-FFF2-40B4-BE49-F238E27FC236}">
                    <a16:creationId xmlns:a16="http://schemas.microsoft.com/office/drawing/2014/main" id="{0761B9CD-0E54-B347-87E5-E1B69BBBB895}"/>
                  </a:ext>
                </a:extLst>
              </p:cNvPr>
              <p:cNvSpPr/>
              <p:nvPr/>
            </p:nvSpPr>
            <p:spPr>
              <a:xfrm>
                <a:off x="6046572" y="4629665"/>
                <a:ext cx="1005017" cy="255373"/>
              </a:xfrm>
              <a:prstGeom prst="homePlate">
                <a:avLst/>
              </a:prstGeom>
              <a:solidFill>
                <a:srgbClr val="2D55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panose="020F0502020204030204" pitchFamily="34" charset="0"/>
                    <a:cs typeface="Calibri" panose="020F0502020204030204" pitchFamily="34" charset="0"/>
                  </a:rPr>
                  <a:t>  Traditional</a:t>
                </a:r>
              </a:p>
            </p:txBody>
          </p:sp>
          <p:sp>
            <p:nvSpPr>
              <p:cNvPr id="21" name="Pentagon 20">
                <a:extLst>
                  <a:ext uri="{FF2B5EF4-FFF2-40B4-BE49-F238E27FC236}">
                    <a16:creationId xmlns:a16="http://schemas.microsoft.com/office/drawing/2014/main" id="{9933FE4A-9FCE-1547-9AD8-30E0197D01BE}"/>
                  </a:ext>
                </a:extLst>
              </p:cNvPr>
              <p:cNvSpPr/>
              <p:nvPr/>
            </p:nvSpPr>
            <p:spPr>
              <a:xfrm>
                <a:off x="5905700" y="4629665"/>
                <a:ext cx="264441" cy="255373"/>
              </a:xfrm>
              <a:prstGeom prst="homePlat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Calibri" panose="020F0502020204030204" pitchFamily="34" charset="0"/>
                  <a:cs typeface="Calibri" panose="020F0502020204030204" pitchFamily="34" charset="0"/>
                </a:endParaRPr>
              </a:p>
            </p:txBody>
          </p:sp>
        </p:grpSp>
        <p:grpSp>
          <p:nvGrpSpPr>
            <p:cNvPr id="8" name="Group 7">
              <a:extLst>
                <a:ext uri="{FF2B5EF4-FFF2-40B4-BE49-F238E27FC236}">
                  <a16:creationId xmlns:a16="http://schemas.microsoft.com/office/drawing/2014/main" id="{4014D170-9D11-A845-B11F-A524B5605853}"/>
                </a:ext>
              </a:extLst>
            </p:cNvPr>
            <p:cNvGrpSpPr/>
            <p:nvPr/>
          </p:nvGrpSpPr>
          <p:grpSpPr>
            <a:xfrm>
              <a:off x="4471033" y="2814368"/>
              <a:ext cx="3083962" cy="2300971"/>
              <a:chOff x="4471033" y="2814368"/>
              <a:chExt cx="3083962" cy="2501904"/>
            </a:xfrm>
          </p:grpSpPr>
          <p:cxnSp>
            <p:nvCxnSpPr>
              <p:cNvPr id="11" name="Straight Connector 10">
                <a:extLst>
                  <a:ext uri="{FF2B5EF4-FFF2-40B4-BE49-F238E27FC236}">
                    <a16:creationId xmlns:a16="http://schemas.microsoft.com/office/drawing/2014/main" id="{42E0BED3-DBB4-2046-A99C-A00D5F20639E}"/>
                  </a:ext>
                </a:extLst>
              </p:cNvPr>
              <p:cNvCxnSpPr>
                <a:cxnSpLocks/>
              </p:cNvCxnSpPr>
              <p:nvPr/>
            </p:nvCxnSpPr>
            <p:spPr>
              <a:xfrm>
                <a:off x="4471033" y="2814368"/>
                <a:ext cx="0" cy="2501904"/>
              </a:xfrm>
              <a:prstGeom prst="line">
                <a:avLst/>
              </a:prstGeom>
              <a:ln w="9525" cap="flat" cmpd="sng" algn="ctr">
                <a:solidFill>
                  <a:srgbClr val="00498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a:extLst>
                  <a:ext uri="{FF2B5EF4-FFF2-40B4-BE49-F238E27FC236}">
                    <a16:creationId xmlns:a16="http://schemas.microsoft.com/office/drawing/2014/main" id="{1CF09C8B-2130-854A-BBE9-82A78F7D4760}"/>
                  </a:ext>
                </a:extLst>
              </p:cNvPr>
              <p:cNvCxnSpPr>
                <a:cxnSpLocks/>
              </p:cNvCxnSpPr>
              <p:nvPr/>
            </p:nvCxnSpPr>
            <p:spPr>
              <a:xfrm>
                <a:off x="7554995" y="2814368"/>
                <a:ext cx="0" cy="2501904"/>
              </a:xfrm>
              <a:prstGeom prst="line">
                <a:avLst/>
              </a:prstGeom>
              <a:ln w="9525" cap="flat" cmpd="sng" algn="ctr">
                <a:solidFill>
                  <a:srgbClr val="00498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
          <p:nvSpPr>
            <p:cNvPr id="3" name="Rectangle 2">
              <a:extLst>
                <a:ext uri="{FF2B5EF4-FFF2-40B4-BE49-F238E27FC236}">
                  <a16:creationId xmlns:a16="http://schemas.microsoft.com/office/drawing/2014/main" id="{CA5767D9-7260-8446-B549-F344264F26D7}"/>
                </a:ext>
              </a:extLst>
            </p:cNvPr>
            <p:cNvSpPr/>
            <p:nvPr/>
          </p:nvSpPr>
          <p:spPr>
            <a:xfrm>
              <a:off x="1540679" y="2731310"/>
              <a:ext cx="2870451" cy="954107"/>
            </a:xfrm>
            <a:prstGeom prst="rect">
              <a:avLst/>
            </a:prstGeom>
          </p:spPr>
          <p:txBody>
            <a:bodyPr wrap="square">
              <a:spAutoFit/>
            </a:bodyPr>
            <a:lstStyle/>
            <a:p>
              <a:r>
                <a:rPr lang="en-US" sz="1400" b="1" dirty="0">
                  <a:cs typeface="Arial" panose="020B0604020202020204" pitchFamily="34" charset="0"/>
                </a:rPr>
                <a:t>Paper Quality Measures</a:t>
              </a:r>
            </a:p>
            <a:p>
              <a:r>
                <a:rPr lang="en-US" sz="1400" dirty="0">
                  <a:cs typeface="Arial" panose="020B0604020202020204" pitchFamily="34" charset="0"/>
                </a:rPr>
                <a:t>Data from claims, manual chart extractions and patient experience surveys.</a:t>
              </a:r>
            </a:p>
          </p:txBody>
        </p:sp>
        <p:sp>
          <p:nvSpPr>
            <p:cNvPr id="37" name="Rectangle 36">
              <a:extLst>
                <a:ext uri="{FF2B5EF4-FFF2-40B4-BE49-F238E27FC236}">
                  <a16:creationId xmlns:a16="http://schemas.microsoft.com/office/drawing/2014/main" id="{856E455B-5A48-C34E-8DC7-A8B22C6A82C5}"/>
                </a:ext>
              </a:extLst>
            </p:cNvPr>
            <p:cNvSpPr/>
            <p:nvPr/>
          </p:nvSpPr>
          <p:spPr>
            <a:xfrm>
              <a:off x="4589056" y="2731310"/>
              <a:ext cx="2870451" cy="954107"/>
            </a:xfrm>
            <a:prstGeom prst="rect">
              <a:avLst/>
            </a:prstGeom>
          </p:spPr>
          <p:txBody>
            <a:bodyPr wrap="square">
              <a:spAutoFit/>
            </a:bodyPr>
            <a:lstStyle/>
            <a:p>
              <a:r>
                <a:rPr lang="en-US" sz="1400" b="1" dirty="0">
                  <a:cs typeface="Arial" panose="020B0604020202020204" pitchFamily="34" charset="0"/>
                </a:rPr>
                <a:t>Electronic Clinical Quality Measures (</a:t>
              </a:r>
              <a:r>
                <a:rPr lang="en-US" sz="1400" b="1" dirty="0" err="1">
                  <a:cs typeface="Arial" panose="020B0604020202020204" pitchFamily="34" charset="0"/>
                </a:rPr>
                <a:t>eCOMs</a:t>
              </a:r>
              <a:r>
                <a:rPr lang="en-US" sz="1400" b="1" dirty="0">
                  <a:cs typeface="Arial" panose="020B0604020202020204" pitchFamily="34" charset="0"/>
                </a:rPr>
                <a:t>)</a:t>
              </a:r>
            </a:p>
            <a:p>
              <a:r>
                <a:rPr lang="en-US" sz="1400" dirty="0">
                  <a:cs typeface="Arial" panose="020B0604020202020204" pitchFamily="34" charset="0"/>
                </a:rPr>
                <a:t>Data primarily from electronic health records (EHRs).</a:t>
              </a:r>
            </a:p>
          </p:txBody>
        </p:sp>
        <p:sp>
          <p:nvSpPr>
            <p:cNvPr id="38" name="Rectangle 37">
              <a:extLst>
                <a:ext uri="{FF2B5EF4-FFF2-40B4-BE49-F238E27FC236}">
                  <a16:creationId xmlns:a16="http://schemas.microsoft.com/office/drawing/2014/main" id="{57E483B5-7C4D-E941-8B0E-3008D36B8189}"/>
                </a:ext>
              </a:extLst>
            </p:cNvPr>
            <p:cNvSpPr/>
            <p:nvPr/>
          </p:nvSpPr>
          <p:spPr>
            <a:xfrm>
              <a:off x="7684880" y="2731310"/>
              <a:ext cx="2651816" cy="954107"/>
            </a:xfrm>
            <a:prstGeom prst="rect">
              <a:avLst/>
            </a:prstGeom>
          </p:spPr>
          <p:txBody>
            <a:bodyPr wrap="square">
              <a:spAutoFit/>
            </a:bodyPr>
            <a:lstStyle/>
            <a:p>
              <a:r>
                <a:rPr lang="en-US" sz="1400" b="1" dirty="0">
                  <a:cs typeface="Arial" panose="020B0604020202020204" pitchFamily="34" charset="0"/>
                </a:rPr>
                <a:t>Digital Quality Measures (</a:t>
              </a:r>
              <a:r>
                <a:rPr lang="en-US" sz="1400" b="1" dirty="0" err="1">
                  <a:cs typeface="Arial" panose="020B0604020202020204" pitchFamily="34" charset="0"/>
                </a:rPr>
                <a:t>dQMs</a:t>
              </a:r>
              <a:r>
                <a:rPr lang="en-US" sz="1400" b="1" dirty="0">
                  <a:cs typeface="Arial" panose="020B0604020202020204" pitchFamily="34" charset="0"/>
                </a:rPr>
                <a:t>)</a:t>
              </a:r>
            </a:p>
            <a:p>
              <a:r>
                <a:rPr lang="en-US" sz="1400" dirty="0">
                  <a:cs typeface="Arial" panose="020B0604020202020204" pitchFamily="34" charset="0"/>
                </a:rPr>
                <a:t>Data from EHRs, registries, HIEs, claims, patient experience surveys, etc.</a:t>
              </a:r>
            </a:p>
          </p:txBody>
        </p:sp>
        <p:sp>
          <p:nvSpPr>
            <p:cNvPr id="39" name="Rectangle 38">
              <a:extLst>
                <a:ext uri="{FF2B5EF4-FFF2-40B4-BE49-F238E27FC236}">
                  <a16:creationId xmlns:a16="http://schemas.microsoft.com/office/drawing/2014/main" id="{D2B54BA8-ECBB-F744-97AE-731C67587D62}"/>
                </a:ext>
              </a:extLst>
            </p:cNvPr>
            <p:cNvSpPr/>
            <p:nvPr/>
          </p:nvSpPr>
          <p:spPr>
            <a:xfrm>
              <a:off x="2819400" y="1542837"/>
              <a:ext cx="5724487" cy="369332"/>
            </a:xfrm>
            <a:prstGeom prst="rect">
              <a:avLst/>
            </a:prstGeom>
          </p:spPr>
          <p:txBody>
            <a:bodyPr wrap="square">
              <a:spAutoFit/>
            </a:bodyPr>
            <a:lstStyle/>
            <a:p>
              <a:pPr algn="ctr"/>
              <a:r>
                <a:rPr lang="en-US" b="1" dirty="0">
                  <a:cs typeface="Arial" panose="020B0604020202020204" pitchFamily="34" charset="0"/>
                </a:rPr>
                <a:t>The Journey from Paper to Digital</a:t>
              </a:r>
            </a:p>
          </p:txBody>
        </p:sp>
        <p:pic>
          <p:nvPicPr>
            <p:cNvPr id="41" name="Picture 40" descr="Icon of arrows pointing to a computer screen">
              <a:extLst>
                <a:ext uri="{FF2B5EF4-FFF2-40B4-BE49-F238E27FC236}">
                  <a16:creationId xmlns:a16="http://schemas.microsoft.com/office/drawing/2014/main" id="{212816B5-85B3-6045-894B-8DADC496EAE6}"/>
                </a:ext>
              </a:extLst>
            </p:cNvPr>
            <p:cNvPicPr>
              <a:picLocks noChangeAspect="1"/>
            </p:cNvPicPr>
            <p:nvPr/>
          </p:nvPicPr>
          <p:blipFill>
            <a:blip r:embed="rId3"/>
            <a:stretch>
              <a:fillRect/>
            </a:stretch>
          </p:blipFill>
          <p:spPr>
            <a:xfrm>
              <a:off x="8171848" y="3782257"/>
              <a:ext cx="1682340" cy="1206896"/>
            </a:xfrm>
            <a:prstGeom prst="rect">
              <a:avLst/>
            </a:prstGeom>
          </p:spPr>
        </p:pic>
        <p:pic>
          <p:nvPicPr>
            <p:cNvPr id="42" name="Picture 41">
              <a:extLst>
                <a:ext uri="{FF2B5EF4-FFF2-40B4-BE49-F238E27FC236}">
                  <a16:creationId xmlns:a16="http://schemas.microsoft.com/office/drawing/2014/main" id="{EA6D1942-A327-9F48-831C-E37654466A4B}"/>
                </a:ext>
              </a:extLst>
            </p:cNvPr>
            <p:cNvPicPr>
              <a:picLocks noChangeAspect="1"/>
            </p:cNvPicPr>
            <p:nvPr/>
          </p:nvPicPr>
          <p:blipFill>
            <a:blip r:embed="rId4"/>
            <a:stretch>
              <a:fillRect/>
            </a:stretch>
          </p:blipFill>
          <p:spPr>
            <a:xfrm>
              <a:off x="5394580" y="3965120"/>
              <a:ext cx="1024033" cy="1024033"/>
            </a:xfrm>
            <a:prstGeom prst="rect">
              <a:avLst/>
            </a:prstGeom>
          </p:spPr>
        </p:pic>
        <p:pic>
          <p:nvPicPr>
            <p:cNvPr id="43" name="Picture 42" descr="Icon of a sheet of paper and pen">
              <a:extLst>
                <a:ext uri="{FF2B5EF4-FFF2-40B4-BE49-F238E27FC236}">
                  <a16:creationId xmlns:a16="http://schemas.microsoft.com/office/drawing/2014/main" id="{D9DF521A-29FF-7542-A06F-12C696A43584}"/>
                </a:ext>
              </a:extLst>
            </p:cNvPr>
            <p:cNvPicPr>
              <a:picLocks noChangeAspect="1"/>
            </p:cNvPicPr>
            <p:nvPr/>
          </p:nvPicPr>
          <p:blipFill>
            <a:blip r:embed="rId5"/>
            <a:stretch>
              <a:fillRect/>
            </a:stretch>
          </p:blipFill>
          <p:spPr>
            <a:xfrm>
              <a:off x="2226054" y="3965120"/>
              <a:ext cx="896029" cy="1024033"/>
            </a:xfrm>
            <a:prstGeom prst="rect">
              <a:avLst/>
            </a:prstGeom>
          </p:spPr>
        </p:pic>
      </p:grpSp>
      <p:sp>
        <p:nvSpPr>
          <p:cNvPr id="24" name="Slide Number Placeholder 4">
            <a:extLst>
              <a:ext uri="{FF2B5EF4-FFF2-40B4-BE49-F238E27FC236}">
                <a16:creationId xmlns:a16="http://schemas.microsoft.com/office/drawing/2014/main" id="{E7DB92DA-FB1D-4DF0-85B2-DFB7733B0D2B}"/>
              </a:ext>
            </a:extLst>
          </p:cNvPr>
          <p:cNvSpPr>
            <a:spLocks noGrp="1"/>
          </p:cNvSpPr>
          <p:nvPr>
            <p:ph type="sldNum" sz="quarter" idx="12"/>
          </p:nvPr>
        </p:nvSpPr>
        <p:spPr>
          <a:xfrm>
            <a:off x="457200" y="6324600"/>
            <a:ext cx="1371600" cy="365125"/>
          </a:xfrm>
        </p:spPr>
        <p:txBody>
          <a:bodyPr/>
          <a:lstStyle/>
          <a:p>
            <a:fld id="{F6B8A4A2-F29A-4651-AFA7-54DA4950AAC7}" type="slidenum">
              <a:rPr lang="en-US" smtClean="0"/>
              <a:pPr/>
              <a:t>20</a:t>
            </a:fld>
            <a:endParaRPr lang="en-US" dirty="0"/>
          </a:p>
        </p:txBody>
      </p:sp>
      <p:sp>
        <p:nvSpPr>
          <p:cNvPr id="23" name="Date Placeholder 3">
            <a:extLst>
              <a:ext uri="{FF2B5EF4-FFF2-40B4-BE49-F238E27FC236}">
                <a16:creationId xmlns:a16="http://schemas.microsoft.com/office/drawing/2014/main" id="{616EB2E3-9D23-4A5C-9332-3173565F7E21}"/>
              </a:ext>
            </a:extLst>
          </p:cNvPr>
          <p:cNvSpPr>
            <a:spLocks noGrp="1"/>
          </p:cNvSpPr>
          <p:nvPr>
            <p:ph type="dt" sz="half" idx="10"/>
          </p:nvPr>
        </p:nvSpPr>
        <p:spPr>
          <a:xfrm>
            <a:off x="10210800" y="6324600"/>
            <a:ext cx="1524000" cy="365125"/>
          </a:xfrm>
        </p:spPr>
        <p:txBody>
          <a:bodyPr/>
          <a:lstStyle/>
          <a:p>
            <a:fld id="{3FFB6E61-D33C-43D6-8177-77963B92D708}" type="datetime1">
              <a:rPr lang="en-US" smtClean="0"/>
              <a:t>9/16/2020</a:t>
            </a:fld>
            <a:endParaRPr lang="en-US" dirty="0"/>
          </a:p>
        </p:txBody>
      </p:sp>
    </p:spTree>
    <p:extLst>
      <p:ext uri="{BB962C8B-B14F-4D97-AF65-F5344CB8AC3E}">
        <p14:creationId xmlns:p14="http://schemas.microsoft.com/office/powerpoint/2010/main" val="16174734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589361BA-0C8C-4F32-ABE4-0AB2327EA7AF}"/>
              </a:ext>
            </a:extLst>
          </p:cNvPr>
          <p:cNvSpPr>
            <a:spLocks noGrp="1"/>
          </p:cNvSpPr>
          <p:nvPr>
            <p:ph idx="1"/>
          </p:nvPr>
        </p:nvSpPr>
        <p:spPr/>
        <p:txBody>
          <a:bodyPr/>
          <a:lstStyle/>
          <a:p>
            <a:r>
              <a:rPr lang="en-US" dirty="0"/>
              <a:t>Changes to HIQR portfolio since FY17, when Meaningful Measures launched:</a:t>
            </a:r>
          </a:p>
          <a:p>
            <a:pPr lvl="1"/>
            <a:r>
              <a:rPr lang="en-US" dirty="0"/>
              <a:t>Decrease in total # of measures (from 63 to 23)</a:t>
            </a:r>
          </a:p>
          <a:p>
            <a:pPr lvl="1"/>
            <a:r>
              <a:rPr lang="en-US" dirty="0"/>
              <a:t>Reduction of chart-based measures (from 15 to 2)</a:t>
            </a:r>
          </a:p>
          <a:p>
            <a:pPr lvl="1"/>
            <a:r>
              <a:rPr lang="en-US" dirty="0"/>
              <a:t>Increased percentage of claims-based/eCQMs (78% to 83%)</a:t>
            </a:r>
          </a:p>
          <a:p>
            <a:pPr lvl="1"/>
            <a:r>
              <a:rPr lang="en-US" dirty="0"/>
              <a:t>Elimination of structural measures (from 2 to 0)</a:t>
            </a:r>
          </a:p>
          <a:p>
            <a:pPr lvl="1"/>
            <a:r>
              <a:rPr lang="en-US" dirty="0"/>
              <a:t>Elimination of redundant measures</a:t>
            </a:r>
          </a:p>
          <a:p>
            <a:pPr lvl="2"/>
            <a:r>
              <a:rPr lang="en-US" dirty="0"/>
              <a:t>In FY17, there were at least 11 measures that were included in both their chart-based and eCQM formats; no longer the case in FY22</a:t>
            </a:r>
          </a:p>
        </p:txBody>
      </p:sp>
      <p:sp>
        <p:nvSpPr>
          <p:cNvPr id="7" name="Title 6">
            <a:extLst>
              <a:ext uri="{FF2B5EF4-FFF2-40B4-BE49-F238E27FC236}">
                <a16:creationId xmlns:a16="http://schemas.microsoft.com/office/drawing/2014/main" id="{C79EBC75-DBC5-4FCA-8E53-CD2B6D309733}"/>
              </a:ext>
            </a:extLst>
          </p:cNvPr>
          <p:cNvSpPr>
            <a:spLocks noGrp="1"/>
          </p:cNvSpPr>
          <p:nvPr>
            <p:ph type="title"/>
          </p:nvPr>
        </p:nvSpPr>
        <p:spPr/>
        <p:txBody>
          <a:bodyPr/>
          <a:lstStyle/>
          <a:p>
            <a:r>
              <a:rPr lang="en-US" dirty="0"/>
              <a:t> Program Impacts: Hospital IQR</a:t>
            </a:r>
          </a:p>
        </p:txBody>
      </p:sp>
      <p:sp>
        <p:nvSpPr>
          <p:cNvPr id="5" name="Date Placeholder 4">
            <a:extLst>
              <a:ext uri="{FF2B5EF4-FFF2-40B4-BE49-F238E27FC236}">
                <a16:creationId xmlns:a16="http://schemas.microsoft.com/office/drawing/2014/main" id="{0858DBEF-9DFD-4177-BC21-DE3DD584B265}"/>
              </a:ext>
            </a:extLst>
          </p:cNvPr>
          <p:cNvSpPr>
            <a:spLocks noGrp="1"/>
          </p:cNvSpPr>
          <p:nvPr>
            <p:ph type="dt" sz="half" idx="10"/>
          </p:nvPr>
        </p:nvSpPr>
        <p:spPr/>
        <p:txBody>
          <a:bodyPr/>
          <a:lstStyle/>
          <a:p>
            <a:fld id="{C68CAD19-CB00-4994-91EE-0D62D72B7FAB}" type="datetime1">
              <a:rPr lang="en-US" smtClean="0"/>
              <a:t>9/16/2020</a:t>
            </a:fld>
            <a:endParaRPr lang="en-US" dirty="0"/>
          </a:p>
        </p:txBody>
      </p:sp>
      <p:sp>
        <p:nvSpPr>
          <p:cNvPr id="6" name="Slide Number Placeholder 5">
            <a:extLst>
              <a:ext uri="{FF2B5EF4-FFF2-40B4-BE49-F238E27FC236}">
                <a16:creationId xmlns:a16="http://schemas.microsoft.com/office/drawing/2014/main" id="{3A1D9366-1820-47C8-8438-EE3C972725AF}"/>
              </a:ext>
            </a:extLst>
          </p:cNvPr>
          <p:cNvSpPr>
            <a:spLocks noGrp="1"/>
          </p:cNvSpPr>
          <p:nvPr>
            <p:ph type="sldNum" sz="quarter" idx="12"/>
          </p:nvPr>
        </p:nvSpPr>
        <p:spPr/>
        <p:txBody>
          <a:bodyPr/>
          <a:lstStyle/>
          <a:p>
            <a:fld id="{F6B8A4A2-F29A-4651-AFA7-54DA4950AAC7}" type="slidenum">
              <a:rPr lang="en-US" smtClean="0"/>
              <a:pPr/>
              <a:t>21</a:t>
            </a:fld>
            <a:endParaRPr lang="en-US" dirty="0"/>
          </a:p>
        </p:txBody>
      </p:sp>
    </p:spTree>
    <p:extLst>
      <p:ext uri="{BB962C8B-B14F-4D97-AF65-F5344CB8AC3E}">
        <p14:creationId xmlns:p14="http://schemas.microsoft.com/office/powerpoint/2010/main" val="2340715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A1E1B3-B9E7-47C9-8311-F8206353AD18}"/>
              </a:ext>
            </a:extLst>
          </p:cNvPr>
          <p:cNvSpPr>
            <a:spLocks noGrp="1"/>
          </p:cNvSpPr>
          <p:nvPr>
            <p:ph type="title"/>
          </p:nvPr>
        </p:nvSpPr>
        <p:spPr/>
        <p:txBody>
          <a:bodyPr/>
          <a:lstStyle/>
          <a:p>
            <a:r>
              <a:rPr lang="en-US" dirty="0"/>
              <a:t>Digital Measurement Goals </a:t>
            </a:r>
          </a:p>
        </p:txBody>
      </p:sp>
      <p:sp>
        <p:nvSpPr>
          <p:cNvPr id="9" name="Rectangle 8"/>
          <p:cNvSpPr/>
          <p:nvPr/>
        </p:nvSpPr>
        <p:spPr>
          <a:xfrm>
            <a:off x="457200" y="1828800"/>
            <a:ext cx="11353800" cy="10668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44A6A996-4F83-4094-BDF3-447108011EA6}"/>
              </a:ext>
            </a:extLst>
          </p:cNvPr>
          <p:cNvSpPr>
            <a:spLocks noGrp="1"/>
          </p:cNvSpPr>
          <p:nvPr>
            <p:ph sz="half" idx="1"/>
          </p:nvPr>
        </p:nvSpPr>
        <p:spPr>
          <a:xfrm>
            <a:off x="457200" y="1932114"/>
            <a:ext cx="11277600" cy="4572000"/>
          </a:xfrm>
        </p:spPr>
        <p:txBody>
          <a:bodyPr>
            <a:normAutofit fontScale="85000" lnSpcReduction="20000"/>
          </a:bodyPr>
          <a:lstStyle/>
          <a:p>
            <a:pPr marL="0" indent="0" algn="ctr">
              <a:buNone/>
            </a:pPr>
            <a:r>
              <a:rPr lang="en-US" dirty="0">
                <a:latin typeface="Calibri" panose="020F0502020204030204" pitchFamily="34" charset="0"/>
                <a:cs typeface="Calibri" panose="020F0502020204030204" pitchFamily="34" charset="0"/>
              </a:rPr>
              <a:t>Promote fully interoperable and digital measures with a goal of 100% of quality measures being digital by 2030. </a:t>
            </a:r>
          </a:p>
          <a:p>
            <a:pPr marL="0" indent="0" algn="ctr">
              <a:buNone/>
            </a:pPr>
            <a:endParaRPr lang="en-US" sz="4200" dirty="0">
              <a:latin typeface="Calibri" panose="020F0502020204030204" pitchFamily="34" charset="0"/>
              <a:cs typeface="Calibri" panose="020F0502020204030204" pitchFamily="34" charset="0"/>
            </a:endParaRPr>
          </a:p>
          <a:p>
            <a:pPr marL="342891" indent="-342891">
              <a:buFont typeface="Courier New" panose="02070309020205020404" pitchFamily="49" charset="0"/>
              <a:buChar char="o"/>
            </a:pPr>
            <a:r>
              <a:rPr lang="en-US" dirty="0">
                <a:latin typeface="Calibri" panose="020F0502020204030204" pitchFamily="34" charset="0"/>
                <a:cs typeface="Calibri" panose="020F0502020204030204" pitchFamily="34" charset="0"/>
              </a:rPr>
              <a:t>Finalize a digital measure strategy. </a:t>
            </a:r>
            <a:endParaRPr lang="en-US" dirty="0"/>
          </a:p>
          <a:p>
            <a:pPr marL="342891" indent="-342891">
              <a:buFont typeface="Courier New" panose="02070309020205020404" pitchFamily="49" charset="0"/>
              <a:buChar char="o"/>
            </a:pPr>
            <a:r>
              <a:rPr lang="en-US" dirty="0">
                <a:latin typeface="Calibri" panose="020F0502020204030204" pitchFamily="34" charset="0"/>
                <a:cs typeface="Calibri" panose="020F0502020204030204" pitchFamily="34" charset="0"/>
              </a:rPr>
              <a:t>Develop more APIs for quality measure data submission</a:t>
            </a:r>
          </a:p>
          <a:p>
            <a:pPr marL="342891" indent="-342891">
              <a:buFont typeface="Courier New" panose="02070309020205020404" pitchFamily="49" charset="0"/>
              <a:buChar char="o"/>
            </a:pPr>
            <a:r>
              <a:rPr lang="en-US" dirty="0">
                <a:latin typeface="Calibri" panose="020F0502020204030204" pitchFamily="34" charset="0"/>
                <a:cs typeface="Calibri" panose="020F0502020204030204" pitchFamily="34" charset="0"/>
              </a:rPr>
              <a:t>Prototype the use of the FHIR standard for quality measurement</a:t>
            </a:r>
          </a:p>
          <a:p>
            <a:pPr marL="342891" indent="-342891">
              <a:buFont typeface="Courier New" panose="02070309020205020404" pitchFamily="49" charset="0"/>
              <a:buChar char="o"/>
            </a:pPr>
            <a:r>
              <a:rPr lang="en-US" dirty="0">
                <a:latin typeface="Calibri" panose="020F0502020204030204" pitchFamily="34" charset="0"/>
                <a:cs typeface="Calibri" panose="020F0502020204030204" pitchFamily="34" charset="0"/>
              </a:rPr>
              <a:t>Incentivize use of interoperable electronic registries</a:t>
            </a:r>
          </a:p>
          <a:p>
            <a:pPr marL="342891" indent="-342891">
              <a:buFont typeface="Courier New" panose="02070309020205020404" pitchFamily="49" charset="0"/>
              <a:buChar char="o"/>
            </a:pPr>
            <a:r>
              <a:rPr lang="en-US" dirty="0">
                <a:latin typeface="Calibri" panose="020F0502020204030204" pitchFamily="34" charset="0"/>
                <a:cs typeface="Calibri" panose="020F0502020204030204" pitchFamily="34" charset="0"/>
              </a:rPr>
              <a:t>Harmonize measures across registries</a:t>
            </a:r>
          </a:p>
          <a:p>
            <a:pPr marL="342891" indent="-342891">
              <a:buFont typeface="Courier New" panose="02070309020205020404" pitchFamily="49" charset="0"/>
              <a:buChar char="o"/>
            </a:pPr>
            <a:r>
              <a:rPr lang="en-US" dirty="0">
                <a:latin typeface="Calibri" panose="020F0502020204030204" pitchFamily="34" charset="0"/>
                <a:cs typeface="Calibri" panose="020F0502020204030204" pitchFamily="34" charset="0"/>
              </a:rPr>
              <a:t>Give timely and actionable feedback to providers</a:t>
            </a:r>
          </a:p>
          <a:p>
            <a:pPr marL="342891" indent="-342891">
              <a:buFont typeface="Courier New" panose="02070309020205020404" pitchFamily="49" charset="0"/>
              <a:buChar char="o"/>
            </a:pPr>
            <a:r>
              <a:rPr lang="en-US" dirty="0">
                <a:latin typeface="Calibri" panose="020F0502020204030204" pitchFamily="34" charset="0"/>
                <a:cs typeface="Calibri" panose="020F0502020204030204" pitchFamily="34" charset="0"/>
              </a:rPr>
              <a:t>Work across CMS on the use of artificial intelligence to predict outcomes</a:t>
            </a:r>
            <a:endParaRPr lang="en-US" dirty="0"/>
          </a:p>
          <a:p>
            <a:pPr marL="342891" indent="-342891">
              <a:buFont typeface="Courier New" panose="02070309020205020404" pitchFamily="49" charset="0"/>
              <a:buChar char="o"/>
            </a:pPr>
            <a:endParaRPr lang="en-US" dirty="0"/>
          </a:p>
        </p:txBody>
      </p:sp>
      <p:sp>
        <p:nvSpPr>
          <p:cNvPr id="5" name="Slide Number Placeholder 4">
            <a:extLst>
              <a:ext uri="{FF2B5EF4-FFF2-40B4-BE49-F238E27FC236}">
                <a16:creationId xmlns:a16="http://schemas.microsoft.com/office/drawing/2014/main" id="{7605745F-4778-4357-8083-653742C12B85}"/>
              </a:ext>
            </a:extLst>
          </p:cNvPr>
          <p:cNvSpPr>
            <a:spLocks noGrp="1"/>
          </p:cNvSpPr>
          <p:nvPr>
            <p:ph type="sldNum" sz="quarter" idx="12"/>
          </p:nvPr>
        </p:nvSpPr>
        <p:spPr/>
        <p:txBody>
          <a:bodyPr/>
          <a:lstStyle/>
          <a:p>
            <a:fld id="{F6B8A4A2-F29A-4651-AFA7-54DA4950AAC7}" type="slidenum">
              <a:rPr lang="en-US" smtClean="0"/>
              <a:pPr/>
              <a:t>22</a:t>
            </a:fld>
            <a:endParaRPr lang="en-US" dirty="0"/>
          </a:p>
        </p:txBody>
      </p:sp>
      <p:sp>
        <p:nvSpPr>
          <p:cNvPr id="4" name="Date Placeholder 3">
            <a:extLst>
              <a:ext uri="{FF2B5EF4-FFF2-40B4-BE49-F238E27FC236}">
                <a16:creationId xmlns:a16="http://schemas.microsoft.com/office/drawing/2014/main" id="{3F53866A-7A10-446B-9E86-4512C73978C6}"/>
              </a:ext>
            </a:extLst>
          </p:cNvPr>
          <p:cNvSpPr>
            <a:spLocks noGrp="1"/>
          </p:cNvSpPr>
          <p:nvPr>
            <p:ph type="dt" sz="half" idx="10"/>
          </p:nvPr>
        </p:nvSpPr>
        <p:spPr/>
        <p:txBody>
          <a:bodyPr/>
          <a:lstStyle/>
          <a:p>
            <a:fld id="{3FFB6E61-D33C-43D6-8177-77963B92D708}" type="datetime1">
              <a:rPr lang="en-US" smtClean="0"/>
              <a:t>9/16/2020</a:t>
            </a:fld>
            <a:endParaRPr lang="en-US" dirty="0"/>
          </a:p>
        </p:txBody>
      </p:sp>
    </p:spTree>
    <p:extLst>
      <p:ext uri="{BB962C8B-B14F-4D97-AF65-F5344CB8AC3E}">
        <p14:creationId xmlns:p14="http://schemas.microsoft.com/office/powerpoint/2010/main" val="37199105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A1E1B3-B9E7-47C9-8311-F8206353AD18}"/>
              </a:ext>
            </a:extLst>
          </p:cNvPr>
          <p:cNvSpPr>
            <a:spLocks noGrp="1"/>
          </p:cNvSpPr>
          <p:nvPr>
            <p:ph type="title"/>
          </p:nvPr>
        </p:nvSpPr>
        <p:spPr/>
        <p:txBody>
          <a:bodyPr/>
          <a:lstStyle/>
          <a:p>
            <a:r>
              <a:rPr lang="en-US" dirty="0"/>
              <a:t>Roadmap to Modernization</a:t>
            </a:r>
          </a:p>
        </p:txBody>
      </p:sp>
      <p:sp>
        <p:nvSpPr>
          <p:cNvPr id="2" name="Content Placeholder 1">
            <a:extLst>
              <a:ext uri="{FF2B5EF4-FFF2-40B4-BE49-F238E27FC236}">
                <a16:creationId xmlns:a16="http://schemas.microsoft.com/office/drawing/2014/main" id="{44A6A996-4F83-4094-BDF3-447108011EA6}"/>
              </a:ext>
            </a:extLst>
          </p:cNvPr>
          <p:cNvSpPr>
            <a:spLocks noGrp="1"/>
          </p:cNvSpPr>
          <p:nvPr>
            <p:ph sz="half" idx="1"/>
          </p:nvPr>
        </p:nvSpPr>
        <p:spPr>
          <a:xfrm>
            <a:off x="457200" y="1932114"/>
            <a:ext cx="11277600" cy="4572000"/>
          </a:xfrm>
        </p:spPr>
        <p:txBody>
          <a:bodyPr>
            <a:normAutofit fontScale="92500" lnSpcReduction="20000"/>
          </a:bodyPr>
          <a:lstStyle/>
          <a:p>
            <a:pPr>
              <a:spcBef>
                <a:spcPts val="1800"/>
              </a:spcBef>
            </a:pPr>
            <a:r>
              <a:rPr lang="en-US" dirty="0"/>
              <a:t>Develop new approaches to quality measurement and improvement by leveraging advanced technology to mine data from multiple sources through various approaches to enable predictive modeling and machine learning</a:t>
            </a:r>
          </a:p>
          <a:p>
            <a:pPr>
              <a:spcBef>
                <a:spcPts val="1800"/>
              </a:spcBef>
            </a:pPr>
            <a:r>
              <a:rPr lang="en-US" dirty="0"/>
              <a:t>Create novel electronic testing beds to speed up and streamline digital measure development</a:t>
            </a:r>
          </a:p>
          <a:p>
            <a:pPr>
              <a:spcBef>
                <a:spcPts val="1800"/>
              </a:spcBef>
            </a:pPr>
            <a:r>
              <a:rPr lang="en-US" dirty="0"/>
              <a:t>Promote interoperability, prevent data blocking, support data aggregation and electronic prior authorization through appropriate legislation for comprehensive patient information to increase accuracy and coordination, as well as comprehensive reporting.</a:t>
            </a:r>
          </a:p>
        </p:txBody>
      </p:sp>
      <p:sp>
        <p:nvSpPr>
          <p:cNvPr id="5" name="Slide Number Placeholder 4">
            <a:extLst>
              <a:ext uri="{FF2B5EF4-FFF2-40B4-BE49-F238E27FC236}">
                <a16:creationId xmlns:a16="http://schemas.microsoft.com/office/drawing/2014/main" id="{7605745F-4778-4357-8083-653742C12B85}"/>
              </a:ext>
            </a:extLst>
          </p:cNvPr>
          <p:cNvSpPr>
            <a:spLocks noGrp="1"/>
          </p:cNvSpPr>
          <p:nvPr>
            <p:ph type="sldNum" sz="quarter" idx="12"/>
          </p:nvPr>
        </p:nvSpPr>
        <p:spPr/>
        <p:txBody>
          <a:bodyPr/>
          <a:lstStyle/>
          <a:p>
            <a:fld id="{F6B8A4A2-F29A-4651-AFA7-54DA4950AAC7}" type="slidenum">
              <a:rPr lang="en-US" smtClean="0"/>
              <a:pPr/>
              <a:t>23</a:t>
            </a:fld>
            <a:endParaRPr lang="en-US" dirty="0"/>
          </a:p>
        </p:txBody>
      </p:sp>
      <p:sp>
        <p:nvSpPr>
          <p:cNvPr id="4" name="Date Placeholder 3">
            <a:extLst>
              <a:ext uri="{FF2B5EF4-FFF2-40B4-BE49-F238E27FC236}">
                <a16:creationId xmlns:a16="http://schemas.microsoft.com/office/drawing/2014/main" id="{3F53866A-7A10-446B-9E86-4512C73978C6}"/>
              </a:ext>
            </a:extLst>
          </p:cNvPr>
          <p:cNvSpPr>
            <a:spLocks noGrp="1"/>
          </p:cNvSpPr>
          <p:nvPr>
            <p:ph type="dt" sz="half" idx="10"/>
          </p:nvPr>
        </p:nvSpPr>
        <p:spPr/>
        <p:txBody>
          <a:bodyPr/>
          <a:lstStyle/>
          <a:p>
            <a:fld id="{3FFB6E61-D33C-43D6-8177-77963B92D708}" type="datetime1">
              <a:rPr lang="en-US" smtClean="0"/>
              <a:t>9/16/2020</a:t>
            </a:fld>
            <a:endParaRPr lang="en-US" dirty="0"/>
          </a:p>
        </p:txBody>
      </p:sp>
    </p:spTree>
    <p:extLst>
      <p:ext uri="{BB962C8B-B14F-4D97-AF65-F5344CB8AC3E}">
        <p14:creationId xmlns:p14="http://schemas.microsoft.com/office/powerpoint/2010/main" val="24761568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C4B827-5D30-42FE-B962-11235B94C96D}"/>
              </a:ext>
            </a:extLst>
          </p:cNvPr>
          <p:cNvSpPr>
            <a:spLocks noGrp="1"/>
          </p:cNvSpPr>
          <p:nvPr>
            <p:ph type="title"/>
          </p:nvPr>
        </p:nvSpPr>
        <p:spPr/>
        <p:txBody>
          <a:bodyPr/>
          <a:lstStyle/>
          <a:p>
            <a:r>
              <a:rPr lang="en-US" dirty="0"/>
              <a:t>eCQM Strategy Project</a:t>
            </a:r>
          </a:p>
        </p:txBody>
      </p:sp>
      <p:pic>
        <p:nvPicPr>
          <p:cNvPr id="7" name="Content Placeholder 6" descr="Graphic showing the eCQM strategy recommendations">
            <a:extLst>
              <a:ext uri="{FF2B5EF4-FFF2-40B4-BE49-F238E27FC236}">
                <a16:creationId xmlns:a16="http://schemas.microsoft.com/office/drawing/2014/main" id="{BEE09EBC-12D5-45FA-94EF-7B708BB7F407}"/>
              </a:ext>
            </a:extLst>
          </p:cNvPr>
          <p:cNvPicPr>
            <a:picLocks noGrp="1" noChangeAspect="1"/>
          </p:cNvPicPr>
          <p:nvPr>
            <p:ph idx="1"/>
          </p:nvPr>
        </p:nvPicPr>
        <p:blipFill>
          <a:blip r:embed="rId3"/>
          <a:stretch>
            <a:fillRect/>
          </a:stretch>
        </p:blipFill>
        <p:spPr>
          <a:xfrm>
            <a:off x="2743200" y="1417320"/>
            <a:ext cx="6408821" cy="4572000"/>
          </a:xfrm>
        </p:spPr>
      </p:pic>
      <p:sp>
        <p:nvSpPr>
          <p:cNvPr id="5" name="Slide Number Placeholder 4">
            <a:extLst>
              <a:ext uri="{FF2B5EF4-FFF2-40B4-BE49-F238E27FC236}">
                <a16:creationId xmlns:a16="http://schemas.microsoft.com/office/drawing/2014/main" id="{FA27179B-DFEA-4B6D-B5F5-C5C3BD77D052}"/>
              </a:ext>
            </a:extLst>
          </p:cNvPr>
          <p:cNvSpPr>
            <a:spLocks noGrp="1"/>
          </p:cNvSpPr>
          <p:nvPr>
            <p:ph type="sldNum" sz="quarter" idx="12"/>
          </p:nvPr>
        </p:nvSpPr>
        <p:spPr/>
        <p:txBody>
          <a:bodyPr/>
          <a:lstStyle/>
          <a:p>
            <a:fld id="{F6B8A4A2-F29A-4651-AFA7-54DA4950AAC7}" type="slidenum">
              <a:rPr lang="en-US" smtClean="0"/>
              <a:pPr/>
              <a:t>24</a:t>
            </a:fld>
            <a:endParaRPr lang="en-US" dirty="0"/>
          </a:p>
        </p:txBody>
      </p:sp>
      <p:sp>
        <p:nvSpPr>
          <p:cNvPr id="8" name="TextBox 7">
            <a:extLst>
              <a:ext uri="{FF2B5EF4-FFF2-40B4-BE49-F238E27FC236}">
                <a16:creationId xmlns:a16="http://schemas.microsoft.com/office/drawing/2014/main" id="{A9901A1B-7208-4811-A856-34CE522C450B}"/>
              </a:ext>
            </a:extLst>
          </p:cNvPr>
          <p:cNvSpPr txBox="1"/>
          <p:nvPr/>
        </p:nvSpPr>
        <p:spPr>
          <a:xfrm>
            <a:off x="8001000" y="5989320"/>
            <a:ext cx="3962400" cy="600164"/>
          </a:xfrm>
          <a:prstGeom prst="rect">
            <a:avLst/>
          </a:prstGeom>
          <a:noFill/>
        </p:spPr>
        <p:txBody>
          <a:bodyPr wrap="square" rtlCol="0">
            <a:spAutoFit/>
          </a:bodyPr>
          <a:lstStyle/>
          <a:p>
            <a:r>
              <a:rPr lang="en-US" sz="1100" dirty="0"/>
              <a:t>Source: eCQM Strategy Project Outcomes Report, August 3, 2020</a:t>
            </a:r>
          </a:p>
          <a:p>
            <a:r>
              <a:rPr lang="en-US" sz="1100" dirty="0">
                <a:hlinkClick r:id="rId4"/>
              </a:rPr>
              <a:t>https://ecqi.healthit.gov/sites/default/files/eCQM-Strategy-Outcomes-Report-August-2020-v1.pdf</a:t>
            </a:r>
            <a:endParaRPr lang="en-US" sz="1100" dirty="0"/>
          </a:p>
        </p:txBody>
      </p:sp>
      <p:sp>
        <p:nvSpPr>
          <p:cNvPr id="4" name="Date Placeholder 3">
            <a:extLst>
              <a:ext uri="{FF2B5EF4-FFF2-40B4-BE49-F238E27FC236}">
                <a16:creationId xmlns:a16="http://schemas.microsoft.com/office/drawing/2014/main" id="{9EEA5A1F-4BF1-4256-B6B5-DC20640BA2A6}"/>
              </a:ext>
            </a:extLst>
          </p:cNvPr>
          <p:cNvSpPr>
            <a:spLocks noGrp="1"/>
          </p:cNvSpPr>
          <p:nvPr>
            <p:ph type="dt" sz="half" idx="10"/>
          </p:nvPr>
        </p:nvSpPr>
        <p:spPr/>
        <p:txBody>
          <a:bodyPr/>
          <a:lstStyle/>
          <a:p>
            <a:fld id="{3FFB6E61-D33C-43D6-8177-77963B92D708}" type="datetime1">
              <a:rPr lang="en-US" smtClean="0"/>
              <a:t>9/16/2020</a:t>
            </a:fld>
            <a:endParaRPr lang="en-US" dirty="0"/>
          </a:p>
        </p:txBody>
      </p:sp>
    </p:spTree>
    <p:extLst>
      <p:ext uri="{BB962C8B-B14F-4D97-AF65-F5344CB8AC3E}">
        <p14:creationId xmlns:p14="http://schemas.microsoft.com/office/powerpoint/2010/main" val="5169460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1DA1C0-18CF-42DE-A2AC-85A95D594E09}"/>
              </a:ext>
            </a:extLst>
          </p:cNvPr>
          <p:cNvSpPr>
            <a:spLocks noGrp="1"/>
          </p:cNvSpPr>
          <p:nvPr>
            <p:ph type="title"/>
          </p:nvPr>
        </p:nvSpPr>
        <p:spPr>
          <a:xfrm>
            <a:off x="457200" y="76200"/>
            <a:ext cx="11277600" cy="1371600"/>
          </a:xfrm>
        </p:spPr>
        <p:txBody>
          <a:bodyPr anchor="ctr">
            <a:normAutofit/>
          </a:bodyPr>
          <a:lstStyle/>
          <a:p>
            <a:r>
              <a:rPr lang="en-US" dirty="0"/>
              <a:t>Measure Collaboration Workspace</a:t>
            </a:r>
          </a:p>
        </p:txBody>
      </p:sp>
      <p:pic>
        <p:nvPicPr>
          <p:cNvPr id="7" name="Content Placeholder 6" descr="Graphic showing the Measure Collaboration Workspace wheel">
            <a:extLst>
              <a:ext uri="{FF2B5EF4-FFF2-40B4-BE49-F238E27FC236}">
                <a16:creationId xmlns:a16="http://schemas.microsoft.com/office/drawing/2014/main" id="{4CA46FCF-3679-4598-A2EE-FEBFE38C75C2}"/>
              </a:ext>
            </a:extLst>
          </p:cNvPr>
          <p:cNvPicPr>
            <a:picLocks noGrp="1" noChangeAspect="1"/>
          </p:cNvPicPr>
          <p:nvPr>
            <p:ph sz="half" idx="1"/>
          </p:nvPr>
        </p:nvPicPr>
        <p:blipFill>
          <a:blip r:embed="rId3"/>
          <a:stretch>
            <a:fillRect/>
          </a:stretch>
        </p:blipFill>
        <p:spPr>
          <a:xfrm>
            <a:off x="502920" y="1800225"/>
            <a:ext cx="5562600" cy="4171950"/>
          </a:xfrm>
          <a:noFill/>
        </p:spPr>
      </p:pic>
      <p:sp>
        <p:nvSpPr>
          <p:cNvPr id="5" name="Slide Number Placeholder 4">
            <a:extLst>
              <a:ext uri="{FF2B5EF4-FFF2-40B4-BE49-F238E27FC236}">
                <a16:creationId xmlns:a16="http://schemas.microsoft.com/office/drawing/2014/main" id="{1FE6A133-7B71-4770-8F63-07AF70FEFE6C}"/>
              </a:ext>
            </a:extLst>
          </p:cNvPr>
          <p:cNvSpPr>
            <a:spLocks noGrp="1"/>
          </p:cNvSpPr>
          <p:nvPr>
            <p:ph type="sldNum" sz="quarter" idx="12"/>
          </p:nvPr>
        </p:nvSpPr>
        <p:spPr>
          <a:xfrm>
            <a:off x="457200" y="6324600"/>
            <a:ext cx="1371600" cy="365125"/>
          </a:xfrm>
        </p:spPr>
        <p:txBody>
          <a:bodyPr anchor="ctr">
            <a:normAutofit/>
          </a:bodyPr>
          <a:lstStyle/>
          <a:p>
            <a:pPr>
              <a:spcAft>
                <a:spcPts val="600"/>
              </a:spcAft>
            </a:pPr>
            <a:fld id="{F6B8A4A2-F29A-4651-AFA7-54DA4950AAC7}" type="slidenum">
              <a:rPr lang="en-US" smtClean="0"/>
              <a:pPr>
                <a:spcAft>
                  <a:spcPts val="600"/>
                </a:spcAft>
              </a:pPr>
              <a:t>25</a:t>
            </a:fld>
            <a:endParaRPr lang="en-US"/>
          </a:p>
        </p:txBody>
      </p:sp>
      <p:sp>
        <p:nvSpPr>
          <p:cNvPr id="12" name="Content Placeholder 2">
            <a:extLst>
              <a:ext uri="{FF2B5EF4-FFF2-40B4-BE49-F238E27FC236}">
                <a16:creationId xmlns:a16="http://schemas.microsoft.com/office/drawing/2014/main" id="{846B94D5-5E23-464D-8BA6-C63A0F3B54E8}"/>
              </a:ext>
            </a:extLst>
          </p:cNvPr>
          <p:cNvSpPr>
            <a:spLocks noGrp="1"/>
          </p:cNvSpPr>
          <p:nvPr>
            <p:ph sz="half" idx="2"/>
          </p:nvPr>
        </p:nvSpPr>
        <p:spPr>
          <a:xfrm>
            <a:off x="6202680" y="1800225"/>
            <a:ext cx="5562600" cy="4572000"/>
          </a:xfrm>
        </p:spPr>
        <p:txBody>
          <a:bodyPr/>
          <a:lstStyle/>
          <a:p>
            <a:r>
              <a:rPr lang="en-US" dirty="0"/>
              <a:t>Brings together a set of interconnected resources, tools, and processes to promote transparency and better interaction across stakeholder communities that develop, implement, and report eCQMs</a:t>
            </a:r>
          </a:p>
        </p:txBody>
      </p:sp>
      <p:sp>
        <p:nvSpPr>
          <p:cNvPr id="4" name="Date Placeholder 3">
            <a:extLst>
              <a:ext uri="{FF2B5EF4-FFF2-40B4-BE49-F238E27FC236}">
                <a16:creationId xmlns:a16="http://schemas.microsoft.com/office/drawing/2014/main" id="{30DA92D7-A72E-4BEE-9EB0-435805F9F6EF}"/>
              </a:ext>
            </a:extLst>
          </p:cNvPr>
          <p:cNvSpPr>
            <a:spLocks noGrp="1"/>
          </p:cNvSpPr>
          <p:nvPr>
            <p:ph type="dt" sz="half" idx="10"/>
          </p:nvPr>
        </p:nvSpPr>
        <p:spPr>
          <a:xfrm>
            <a:off x="10210800" y="6324600"/>
            <a:ext cx="1524000" cy="365125"/>
          </a:xfrm>
        </p:spPr>
        <p:txBody>
          <a:bodyPr anchor="ctr">
            <a:normAutofit/>
          </a:bodyPr>
          <a:lstStyle/>
          <a:p>
            <a:pPr>
              <a:spcAft>
                <a:spcPts val="600"/>
              </a:spcAft>
            </a:pPr>
            <a:fld id="{3FFB6E61-D33C-43D6-8177-77963B92D708}" type="datetime1">
              <a:rPr lang="en-US" smtClean="0"/>
              <a:pPr>
                <a:spcAft>
                  <a:spcPts val="600"/>
                </a:spcAft>
              </a:pPr>
              <a:t>9/16/2020</a:t>
            </a:fld>
            <a:endParaRPr lang="en-US"/>
          </a:p>
        </p:txBody>
      </p:sp>
    </p:spTree>
    <p:extLst>
      <p:ext uri="{BB962C8B-B14F-4D97-AF65-F5344CB8AC3E}">
        <p14:creationId xmlns:p14="http://schemas.microsoft.com/office/powerpoint/2010/main" val="34362391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96B3EA-F385-4655-8809-873DBC05EE1C}"/>
              </a:ext>
            </a:extLst>
          </p:cNvPr>
          <p:cNvSpPr>
            <a:spLocks noGrp="1"/>
          </p:cNvSpPr>
          <p:nvPr>
            <p:ph type="title"/>
          </p:nvPr>
        </p:nvSpPr>
        <p:spPr/>
        <p:txBody>
          <a:bodyPr/>
          <a:lstStyle/>
          <a:p>
            <a:r>
              <a:rPr lang="en-US" dirty="0"/>
              <a:t>Tools for Improving Development and Implementation Processes</a:t>
            </a:r>
          </a:p>
        </p:txBody>
      </p:sp>
      <p:sp>
        <p:nvSpPr>
          <p:cNvPr id="7" name="Text Placeholder 6">
            <a:extLst>
              <a:ext uri="{FF2B5EF4-FFF2-40B4-BE49-F238E27FC236}">
                <a16:creationId xmlns:a16="http://schemas.microsoft.com/office/drawing/2014/main" id="{AE633142-A1C1-4FFD-A73E-E427399FE38B}"/>
              </a:ext>
            </a:extLst>
          </p:cNvPr>
          <p:cNvSpPr>
            <a:spLocks noGrp="1"/>
          </p:cNvSpPr>
          <p:nvPr>
            <p:ph type="body" idx="1"/>
          </p:nvPr>
        </p:nvSpPr>
        <p:spPr/>
        <p:txBody>
          <a:bodyPr>
            <a:normAutofit lnSpcReduction="10000"/>
          </a:bodyPr>
          <a:lstStyle/>
          <a:p>
            <a:pPr algn="ctr"/>
            <a:r>
              <a:rPr lang="en-US" dirty="0"/>
              <a:t>CMS Measures Inventory Tool (CMIT) Environmental Scan feature</a:t>
            </a:r>
          </a:p>
        </p:txBody>
      </p:sp>
      <p:sp>
        <p:nvSpPr>
          <p:cNvPr id="2" name="Content Placeholder 1">
            <a:extLst>
              <a:ext uri="{FF2B5EF4-FFF2-40B4-BE49-F238E27FC236}">
                <a16:creationId xmlns:a16="http://schemas.microsoft.com/office/drawing/2014/main" id="{E6B347CC-73B8-469A-B3B0-D2B6D5E0A8C0}"/>
              </a:ext>
            </a:extLst>
          </p:cNvPr>
          <p:cNvSpPr>
            <a:spLocks noGrp="1"/>
          </p:cNvSpPr>
          <p:nvPr>
            <p:ph sz="half" idx="2"/>
          </p:nvPr>
        </p:nvSpPr>
        <p:spPr/>
        <p:txBody>
          <a:bodyPr/>
          <a:lstStyle/>
          <a:p>
            <a:r>
              <a:rPr lang="en-US" dirty="0"/>
              <a:t>Aids in conceptualization phase by shortening the time it takes to run an environmental scan and review similar or competing measures for harmonization</a:t>
            </a:r>
          </a:p>
        </p:txBody>
      </p:sp>
      <p:sp>
        <p:nvSpPr>
          <p:cNvPr id="8" name="Text Placeholder 7">
            <a:extLst>
              <a:ext uri="{FF2B5EF4-FFF2-40B4-BE49-F238E27FC236}">
                <a16:creationId xmlns:a16="http://schemas.microsoft.com/office/drawing/2014/main" id="{056E4D55-E2EC-47DD-AC1B-8A0CBBEFC523}"/>
              </a:ext>
            </a:extLst>
          </p:cNvPr>
          <p:cNvSpPr>
            <a:spLocks noGrp="1"/>
          </p:cNvSpPr>
          <p:nvPr>
            <p:ph type="body" sz="quarter" idx="3"/>
          </p:nvPr>
        </p:nvSpPr>
        <p:spPr/>
        <p:txBody>
          <a:bodyPr>
            <a:noAutofit/>
          </a:bodyPr>
          <a:lstStyle/>
          <a:p>
            <a:pPr algn="ctr">
              <a:spcBef>
                <a:spcPts val="0"/>
              </a:spcBef>
            </a:pPr>
            <a:r>
              <a:rPr lang="en-US" dirty="0"/>
              <a:t>Data Element Repository       (</a:t>
            </a:r>
            <a:r>
              <a:rPr lang="en-US" dirty="0" err="1"/>
              <a:t>DERep</a:t>
            </a:r>
            <a:r>
              <a:rPr lang="en-US" dirty="0"/>
              <a:t>)</a:t>
            </a:r>
          </a:p>
        </p:txBody>
      </p:sp>
      <p:sp>
        <p:nvSpPr>
          <p:cNvPr id="3" name="Content Placeholder 2">
            <a:extLst>
              <a:ext uri="{FF2B5EF4-FFF2-40B4-BE49-F238E27FC236}">
                <a16:creationId xmlns:a16="http://schemas.microsoft.com/office/drawing/2014/main" id="{87360C5E-6DD2-4BDB-9126-A32E4DAFE2D9}"/>
              </a:ext>
            </a:extLst>
          </p:cNvPr>
          <p:cNvSpPr>
            <a:spLocks noGrp="1"/>
          </p:cNvSpPr>
          <p:nvPr>
            <p:ph sz="quarter" idx="4"/>
          </p:nvPr>
        </p:nvSpPr>
        <p:spPr/>
        <p:txBody>
          <a:bodyPr>
            <a:normAutofit lnSpcReduction="10000"/>
          </a:bodyPr>
          <a:lstStyle/>
          <a:p>
            <a:r>
              <a:rPr lang="en-US" dirty="0"/>
              <a:t>Consolidates information from the eCQM specification, quality data model, and value set authority center</a:t>
            </a:r>
          </a:p>
          <a:p>
            <a:r>
              <a:rPr lang="en-US" dirty="0"/>
              <a:t>Provides information about data elements for all eCQMs in CMS programs</a:t>
            </a:r>
          </a:p>
        </p:txBody>
      </p:sp>
      <p:sp>
        <p:nvSpPr>
          <p:cNvPr id="6" name="Slide Number Placeholder 5">
            <a:extLst>
              <a:ext uri="{FF2B5EF4-FFF2-40B4-BE49-F238E27FC236}">
                <a16:creationId xmlns:a16="http://schemas.microsoft.com/office/drawing/2014/main" id="{D6014C14-3538-4197-9D42-1D4815DA1B19}"/>
              </a:ext>
            </a:extLst>
          </p:cNvPr>
          <p:cNvSpPr>
            <a:spLocks noGrp="1"/>
          </p:cNvSpPr>
          <p:nvPr>
            <p:ph type="sldNum" sz="quarter" idx="12"/>
          </p:nvPr>
        </p:nvSpPr>
        <p:spPr/>
        <p:txBody>
          <a:bodyPr/>
          <a:lstStyle/>
          <a:p>
            <a:fld id="{F6B8A4A2-F29A-4651-AFA7-54DA4950AAC7}" type="slidenum">
              <a:rPr lang="en-US" smtClean="0"/>
              <a:pPr/>
              <a:t>26</a:t>
            </a:fld>
            <a:endParaRPr lang="en-US" dirty="0"/>
          </a:p>
        </p:txBody>
      </p:sp>
      <p:sp>
        <p:nvSpPr>
          <p:cNvPr id="5" name="Date Placeholder 4">
            <a:extLst>
              <a:ext uri="{FF2B5EF4-FFF2-40B4-BE49-F238E27FC236}">
                <a16:creationId xmlns:a16="http://schemas.microsoft.com/office/drawing/2014/main" id="{6E2300BF-C527-47E0-A190-354D98AE86DB}"/>
              </a:ext>
            </a:extLst>
          </p:cNvPr>
          <p:cNvSpPr>
            <a:spLocks noGrp="1"/>
          </p:cNvSpPr>
          <p:nvPr>
            <p:ph type="dt" sz="half" idx="10"/>
          </p:nvPr>
        </p:nvSpPr>
        <p:spPr/>
        <p:txBody>
          <a:bodyPr/>
          <a:lstStyle/>
          <a:p>
            <a:fld id="{C68CAD19-CB00-4994-91EE-0D62D72B7FAB}" type="datetime1">
              <a:rPr lang="en-US" smtClean="0"/>
              <a:t>9/16/2020</a:t>
            </a:fld>
            <a:endParaRPr lang="en-US" dirty="0"/>
          </a:p>
        </p:txBody>
      </p:sp>
    </p:spTree>
    <p:extLst>
      <p:ext uri="{BB962C8B-B14F-4D97-AF65-F5344CB8AC3E}">
        <p14:creationId xmlns:p14="http://schemas.microsoft.com/office/powerpoint/2010/main" val="16569541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EHR Data Quality</a:t>
            </a:r>
          </a:p>
        </p:txBody>
      </p:sp>
      <p:sp>
        <p:nvSpPr>
          <p:cNvPr id="3" name="Content Placeholder 2"/>
          <p:cNvSpPr>
            <a:spLocks noGrp="1"/>
          </p:cNvSpPr>
          <p:nvPr>
            <p:ph sz="half" idx="2"/>
          </p:nvPr>
        </p:nvSpPr>
        <p:spPr>
          <a:xfrm>
            <a:off x="457200" y="1981200"/>
            <a:ext cx="10896600" cy="4343399"/>
          </a:xfrm>
        </p:spPr>
        <p:txBody>
          <a:bodyPr>
            <a:normAutofit/>
          </a:bodyPr>
          <a:lstStyle/>
          <a:p>
            <a:pPr marL="0" indent="0">
              <a:buNone/>
            </a:pPr>
            <a:r>
              <a:rPr lang="en-US" dirty="0"/>
              <a:t>NQF convened a technical expert panel (TEP) to identify the causes, nature, and extent of EHR data quality issues and recommend best practices for addressing these issues to increase scientific acceptability (i.e. reliability, validity), use and usability, and feasibility of eCQMs.</a:t>
            </a:r>
          </a:p>
          <a:p>
            <a:pPr marL="0" indent="0">
              <a:buNone/>
            </a:pPr>
            <a:endParaRPr lang="en-US" dirty="0"/>
          </a:p>
          <a:p>
            <a:pPr marL="0" indent="0">
              <a:buNone/>
            </a:pPr>
            <a:r>
              <a:rPr lang="en-US" sz="2000" dirty="0">
                <a:hlinkClick r:id="rId2"/>
              </a:rPr>
              <a:t>EHR Data Quality Project Page</a:t>
            </a:r>
            <a:endParaRPr lang="en-US" sz="2000" dirty="0"/>
          </a:p>
          <a:p>
            <a:pPr marL="0" indent="0">
              <a:buNone/>
            </a:pPr>
            <a:r>
              <a:rPr lang="en-US" sz="2000" dirty="0">
                <a:hlinkClick r:id="rId3"/>
              </a:rPr>
              <a:t>Final Environmental Scan</a:t>
            </a:r>
            <a:r>
              <a:rPr lang="en-US" sz="2000" dirty="0"/>
              <a:t> </a:t>
            </a:r>
          </a:p>
          <a:p>
            <a:pPr marL="0" indent="0">
              <a:buNone/>
            </a:pPr>
            <a:r>
              <a:rPr lang="en-US" sz="2000" dirty="0"/>
              <a:t>Draft Recommendations Report open for public comment starting September 30</a:t>
            </a:r>
            <a:r>
              <a:rPr lang="en-US" sz="2000" baseline="30000" dirty="0"/>
              <a:t>th</a:t>
            </a:r>
            <a:r>
              <a:rPr lang="en-US" sz="2000" dirty="0"/>
              <a:t> </a:t>
            </a:r>
          </a:p>
        </p:txBody>
      </p:sp>
      <p:sp>
        <p:nvSpPr>
          <p:cNvPr id="8" name="Slide Number Placeholder 7"/>
          <p:cNvSpPr>
            <a:spLocks noGrp="1"/>
          </p:cNvSpPr>
          <p:nvPr>
            <p:ph type="sldNum" sz="quarter" idx="12"/>
          </p:nvPr>
        </p:nvSpPr>
        <p:spPr/>
        <p:txBody>
          <a:bodyPr/>
          <a:lstStyle/>
          <a:p>
            <a:fld id="{F6B8A4A2-F29A-4651-AFA7-54DA4950AAC7}" type="slidenum">
              <a:rPr lang="en-US" smtClean="0"/>
              <a:pPr/>
              <a:t>27</a:t>
            </a:fld>
            <a:endParaRPr lang="en-US" dirty="0"/>
          </a:p>
        </p:txBody>
      </p:sp>
      <p:sp>
        <p:nvSpPr>
          <p:cNvPr id="7" name="Date Placeholder 6"/>
          <p:cNvSpPr>
            <a:spLocks noGrp="1"/>
          </p:cNvSpPr>
          <p:nvPr>
            <p:ph type="dt" sz="half" idx="10"/>
          </p:nvPr>
        </p:nvSpPr>
        <p:spPr/>
        <p:txBody>
          <a:bodyPr/>
          <a:lstStyle/>
          <a:p>
            <a:fld id="{F3BFAF3B-7670-484D-9B0D-4E5E53AB0511}" type="datetime1">
              <a:rPr lang="en-US" smtClean="0"/>
              <a:t>9/16/2020</a:t>
            </a:fld>
            <a:endParaRPr lang="en-US" dirty="0"/>
          </a:p>
        </p:txBody>
      </p:sp>
    </p:spTree>
    <p:extLst>
      <p:ext uri="{BB962C8B-B14F-4D97-AF65-F5344CB8AC3E}">
        <p14:creationId xmlns:p14="http://schemas.microsoft.com/office/powerpoint/2010/main" val="30451635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405969-386D-4C7A-9B0D-C52D9B243FC4}"/>
              </a:ext>
            </a:extLst>
          </p:cNvPr>
          <p:cNvSpPr>
            <a:spLocks noGrp="1"/>
          </p:cNvSpPr>
          <p:nvPr>
            <p:ph type="title"/>
          </p:nvPr>
        </p:nvSpPr>
        <p:spPr/>
        <p:txBody>
          <a:bodyPr/>
          <a:lstStyle/>
          <a:p>
            <a:r>
              <a:rPr lang="en-US" dirty="0"/>
              <a:t>Fast Healthcare Interoperability Resources (FHIR)</a:t>
            </a:r>
          </a:p>
        </p:txBody>
      </p:sp>
      <p:sp>
        <p:nvSpPr>
          <p:cNvPr id="2" name="Content Placeholder 1">
            <a:extLst>
              <a:ext uri="{FF2B5EF4-FFF2-40B4-BE49-F238E27FC236}">
                <a16:creationId xmlns:a16="http://schemas.microsoft.com/office/drawing/2014/main" id="{74D32A0B-51AF-4670-A770-EC47EE12CFF3}"/>
              </a:ext>
            </a:extLst>
          </p:cNvPr>
          <p:cNvSpPr>
            <a:spLocks noGrp="1"/>
          </p:cNvSpPr>
          <p:nvPr>
            <p:ph sz="half" idx="2"/>
          </p:nvPr>
        </p:nvSpPr>
        <p:spPr>
          <a:xfrm>
            <a:off x="1143000" y="1940242"/>
            <a:ext cx="7848600" cy="4572000"/>
          </a:xfrm>
        </p:spPr>
        <p:txBody>
          <a:bodyPr>
            <a:normAutofit lnSpcReduction="10000"/>
          </a:bodyPr>
          <a:lstStyle/>
          <a:p>
            <a:r>
              <a:rPr lang="en-US" dirty="0"/>
              <a:t>FHIR is a healthcare data exchange framework to advance interoperability</a:t>
            </a:r>
          </a:p>
          <a:p>
            <a:pPr lvl="1"/>
            <a:r>
              <a:rPr lang="en-US" dirty="0"/>
              <a:t>Provides a means for representing and sharing information among clinicians and organizations in a standard way</a:t>
            </a:r>
          </a:p>
          <a:p>
            <a:pPr lvl="1"/>
            <a:r>
              <a:rPr lang="en-US" dirty="0"/>
              <a:t>Supports the delivery of care and quality measurement</a:t>
            </a:r>
          </a:p>
          <a:p>
            <a:pPr lvl="1"/>
            <a:r>
              <a:rPr lang="en-US" dirty="0"/>
              <a:t>Reduces burden, simplifies data mapping, improves alignment, and promotes interoperability</a:t>
            </a:r>
          </a:p>
          <a:p>
            <a:pPr lvl="1"/>
            <a:endParaRPr lang="en-US" dirty="0"/>
          </a:p>
        </p:txBody>
      </p:sp>
      <p:pic>
        <p:nvPicPr>
          <p:cNvPr id="6" name="Content Placeholder 5" descr="Image showing the words HL7 FHIR">
            <a:extLst>
              <a:ext uri="{FF2B5EF4-FFF2-40B4-BE49-F238E27FC236}">
                <a16:creationId xmlns:a16="http://schemas.microsoft.com/office/drawing/2014/main" id="{933EF2EC-4616-477A-B6B3-22176F4303AB}"/>
              </a:ext>
            </a:extLst>
          </p:cNvPr>
          <p:cNvPicPr>
            <a:picLocks noGrp="1" noChangeAspect="1"/>
          </p:cNvPicPr>
          <p:nvPr>
            <p:ph sz="half" idx="1"/>
          </p:nvPr>
        </p:nvPicPr>
        <p:blipFill>
          <a:blip r:embed="rId3"/>
          <a:stretch>
            <a:fillRect/>
          </a:stretch>
        </p:blipFill>
        <p:spPr>
          <a:xfrm>
            <a:off x="9067800" y="1905000"/>
            <a:ext cx="2486025" cy="600075"/>
          </a:xfrm>
          <a:prstGeom prst="rect">
            <a:avLst/>
          </a:prstGeom>
          <a:effectLst>
            <a:outerShdw blurRad="50800" dist="38100" dir="5400000" algn="t" rotWithShape="0">
              <a:prstClr val="black">
                <a:alpha val="40000"/>
              </a:prstClr>
            </a:outerShdw>
          </a:effectLst>
        </p:spPr>
      </p:pic>
      <p:sp>
        <p:nvSpPr>
          <p:cNvPr id="5" name="Slide Number Placeholder 4">
            <a:extLst>
              <a:ext uri="{FF2B5EF4-FFF2-40B4-BE49-F238E27FC236}">
                <a16:creationId xmlns:a16="http://schemas.microsoft.com/office/drawing/2014/main" id="{F46D37F6-B07E-4862-B2C5-3438B224522E}"/>
              </a:ext>
            </a:extLst>
          </p:cNvPr>
          <p:cNvSpPr>
            <a:spLocks noGrp="1"/>
          </p:cNvSpPr>
          <p:nvPr>
            <p:ph type="sldNum" sz="quarter" idx="12"/>
          </p:nvPr>
        </p:nvSpPr>
        <p:spPr/>
        <p:txBody>
          <a:bodyPr/>
          <a:lstStyle/>
          <a:p>
            <a:fld id="{F6B8A4A2-F29A-4651-AFA7-54DA4950AAC7}" type="slidenum">
              <a:rPr lang="en-US" smtClean="0"/>
              <a:pPr/>
              <a:t>28</a:t>
            </a:fld>
            <a:endParaRPr lang="en-US" dirty="0"/>
          </a:p>
        </p:txBody>
      </p:sp>
      <p:sp>
        <p:nvSpPr>
          <p:cNvPr id="4" name="Date Placeholder 3">
            <a:extLst>
              <a:ext uri="{FF2B5EF4-FFF2-40B4-BE49-F238E27FC236}">
                <a16:creationId xmlns:a16="http://schemas.microsoft.com/office/drawing/2014/main" id="{4A33F32D-F649-4E79-B5C1-4457A682328C}"/>
              </a:ext>
            </a:extLst>
          </p:cNvPr>
          <p:cNvSpPr>
            <a:spLocks noGrp="1"/>
          </p:cNvSpPr>
          <p:nvPr>
            <p:ph type="dt" sz="half" idx="10"/>
          </p:nvPr>
        </p:nvSpPr>
        <p:spPr/>
        <p:txBody>
          <a:bodyPr/>
          <a:lstStyle/>
          <a:p>
            <a:fld id="{3FFB6E61-D33C-43D6-8177-77963B92D708}" type="datetime1">
              <a:rPr lang="en-US" smtClean="0"/>
              <a:t>9/16/2020</a:t>
            </a:fld>
            <a:endParaRPr lang="en-US" dirty="0"/>
          </a:p>
        </p:txBody>
      </p:sp>
    </p:spTree>
    <p:extLst>
      <p:ext uri="{BB962C8B-B14F-4D97-AF65-F5344CB8AC3E}">
        <p14:creationId xmlns:p14="http://schemas.microsoft.com/office/powerpoint/2010/main" val="4175155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41CE17-2454-401F-988C-C284FA9E8B0B}"/>
              </a:ext>
            </a:extLst>
          </p:cNvPr>
          <p:cNvSpPr>
            <a:spLocks noGrp="1"/>
          </p:cNvSpPr>
          <p:nvPr>
            <p:ph type="title"/>
          </p:nvPr>
        </p:nvSpPr>
        <p:spPr/>
        <p:txBody>
          <a:bodyPr/>
          <a:lstStyle/>
          <a:p>
            <a:r>
              <a:rPr lang="en-US" dirty="0"/>
              <a:t>Agenda</a:t>
            </a:r>
          </a:p>
        </p:txBody>
      </p:sp>
      <p:sp>
        <p:nvSpPr>
          <p:cNvPr id="2" name="Content Placeholder 1">
            <a:extLst>
              <a:ext uri="{FF2B5EF4-FFF2-40B4-BE49-F238E27FC236}">
                <a16:creationId xmlns:a16="http://schemas.microsoft.com/office/drawing/2014/main" id="{F8BFD084-55C7-472F-A738-BF6286C3A4AF}"/>
              </a:ext>
            </a:extLst>
          </p:cNvPr>
          <p:cNvSpPr>
            <a:spLocks noGrp="1"/>
          </p:cNvSpPr>
          <p:nvPr>
            <p:ph idx="1"/>
          </p:nvPr>
        </p:nvSpPr>
        <p:spPr/>
        <p:txBody>
          <a:bodyPr>
            <a:normAutofit/>
          </a:bodyPr>
          <a:lstStyle/>
          <a:p>
            <a:pPr marL="514350" indent="-514350">
              <a:lnSpc>
                <a:spcPct val="114000"/>
              </a:lnSpc>
              <a:spcAft>
                <a:spcPts val="1200"/>
              </a:spcAft>
              <a:buFont typeface="+mj-lt"/>
              <a:buAutoNum type="arabicPeriod"/>
            </a:pPr>
            <a:r>
              <a:rPr lang="en-US" dirty="0"/>
              <a:t>Overview of the Measures Management System</a:t>
            </a:r>
          </a:p>
          <a:p>
            <a:pPr marL="514350" indent="-514350">
              <a:lnSpc>
                <a:spcPct val="114000"/>
              </a:lnSpc>
              <a:spcAft>
                <a:spcPts val="1200"/>
              </a:spcAft>
              <a:buFont typeface="+mj-lt"/>
              <a:buAutoNum type="arabicPeriod"/>
            </a:pPr>
            <a:r>
              <a:rPr lang="en-US" dirty="0"/>
              <a:t>Digital quality measurement in context</a:t>
            </a:r>
          </a:p>
          <a:p>
            <a:pPr marL="514350" indent="-514350">
              <a:lnSpc>
                <a:spcPct val="114000"/>
              </a:lnSpc>
              <a:spcAft>
                <a:spcPts val="1200"/>
              </a:spcAft>
              <a:buFont typeface="+mj-lt"/>
              <a:buAutoNum type="arabicPeriod"/>
            </a:pPr>
            <a:r>
              <a:rPr lang="en-US" dirty="0"/>
              <a:t>CMS Digital Measurement Strategy</a:t>
            </a:r>
          </a:p>
          <a:p>
            <a:pPr marL="514350" indent="-514350">
              <a:lnSpc>
                <a:spcPct val="114000"/>
              </a:lnSpc>
              <a:spcAft>
                <a:spcPts val="1200"/>
              </a:spcAft>
              <a:buFont typeface="+mj-lt"/>
              <a:buAutoNum type="arabicPeriod"/>
            </a:pPr>
            <a:r>
              <a:rPr lang="en-US" dirty="0"/>
              <a:t>Helpful resources</a:t>
            </a:r>
          </a:p>
          <a:p>
            <a:endParaRPr lang="en-US" dirty="0"/>
          </a:p>
        </p:txBody>
      </p:sp>
      <p:sp>
        <p:nvSpPr>
          <p:cNvPr id="5" name="Slide Number Placeholder 4">
            <a:extLst>
              <a:ext uri="{FF2B5EF4-FFF2-40B4-BE49-F238E27FC236}">
                <a16:creationId xmlns:a16="http://schemas.microsoft.com/office/drawing/2014/main" id="{BDC3E2DA-7768-4CB1-9130-22D14EB9523E}"/>
              </a:ext>
            </a:extLst>
          </p:cNvPr>
          <p:cNvSpPr>
            <a:spLocks noGrp="1"/>
          </p:cNvSpPr>
          <p:nvPr>
            <p:ph type="sldNum" sz="quarter" idx="12"/>
          </p:nvPr>
        </p:nvSpPr>
        <p:spPr/>
        <p:txBody>
          <a:bodyPr/>
          <a:lstStyle/>
          <a:p>
            <a:fld id="{F6B8A4A2-F29A-4651-AFA7-54DA4950AAC7}" type="slidenum">
              <a:rPr lang="en-US" smtClean="0"/>
              <a:pPr/>
              <a:t>2</a:t>
            </a:fld>
            <a:endParaRPr lang="en-US" dirty="0"/>
          </a:p>
        </p:txBody>
      </p:sp>
      <p:sp>
        <p:nvSpPr>
          <p:cNvPr id="6" name="Date Placeholder 3">
            <a:extLst>
              <a:ext uri="{FF2B5EF4-FFF2-40B4-BE49-F238E27FC236}">
                <a16:creationId xmlns:a16="http://schemas.microsoft.com/office/drawing/2014/main" id="{86882D5B-8F88-495D-9794-4F18045AE1F3}"/>
              </a:ext>
            </a:extLst>
          </p:cNvPr>
          <p:cNvSpPr>
            <a:spLocks noGrp="1"/>
          </p:cNvSpPr>
          <p:nvPr>
            <p:ph type="dt" sz="half" idx="10"/>
          </p:nvPr>
        </p:nvSpPr>
        <p:spPr>
          <a:xfrm>
            <a:off x="10210800" y="6324600"/>
            <a:ext cx="1524000" cy="365125"/>
          </a:xfrm>
        </p:spPr>
        <p:txBody>
          <a:bodyPr/>
          <a:lstStyle/>
          <a:p>
            <a:fld id="{3FFB6E61-D33C-43D6-8177-77963B92D708}" type="datetime1">
              <a:rPr lang="en-US" smtClean="0"/>
              <a:t>9/16/2020</a:t>
            </a:fld>
            <a:endParaRPr lang="en-US" dirty="0"/>
          </a:p>
        </p:txBody>
      </p:sp>
    </p:spTree>
    <p:extLst>
      <p:ext uri="{BB962C8B-B14F-4D97-AF65-F5344CB8AC3E}">
        <p14:creationId xmlns:p14="http://schemas.microsoft.com/office/powerpoint/2010/main" val="10564823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FHIR Quality Reporting Roadmap</a:t>
            </a:r>
          </a:p>
        </p:txBody>
      </p:sp>
      <p:sp>
        <p:nvSpPr>
          <p:cNvPr id="5" name="Date Placeholder 4"/>
          <p:cNvSpPr>
            <a:spLocks noGrp="1"/>
          </p:cNvSpPr>
          <p:nvPr>
            <p:ph type="dt" sz="half" idx="10"/>
          </p:nvPr>
        </p:nvSpPr>
        <p:spPr/>
        <p:txBody>
          <a:bodyPr/>
          <a:lstStyle/>
          <a:p>
            <a:fld id="{C68CAD19-CB00-4994-91EE-0D62D72B7FAB}" type="datetime1">
              <a:rPr lang="en-US" smtClean="0"/>
              <a:t>9/16/2020</a:t>
            </a:fld>
            <a:endParaRPr lang="en-US" dirty="0"/>
          </a:p>
        </p:txBody>
      </p:sp>
      <p:sp>
        <p:nvSpPr>
          <p:cNvPr id="6" name="Slide Number Placeholder 5"/>
          <p:cNvSpPr>
            <a:spLocks noGrp="1"/>
          </p:cNvSpPr>
          <p:nvPr>
            <p:ph type="sldNum" sz="quarter" idx="12"/>
          </p:nvPr>
        </p:nvSpPr>
        <p:spPr/>
        <p:txBody>
          <a:bodyPr/>
          <a:lstStyle/>
          <a:p>
            <a:fld id="{F6B8A4A2-F29A-4651-AFA7-54DA4950AAC7}" type="slidenum">
              <a:rPr lang="en-US" smtClean="0"/>
              <a:pPr/>
              <a:t>29</a:t>
            </a:fld>
            <a:endParaRPr lang="en-US" dirty="0"/>
          </a:p>
        </p:txBody>
      </p:sp>
      <p:pic>
        <p:nvPicPr>
          <p:cNvPr id="8" name="Picture 7">
            <a:extLst>
              <a:ext uri="{FF2B5EF4-FFF2-40B4-BE49-F238E27FC236}">
                <a16:creationId xmlns:a16="http://schemas.microsoft.com/office/drawing/2014/main" id="{04C85A20-294F-8D42-AD7F-4C6B4A81C81B}"/>
              </a:ext>
            </a:extLst>
          </p:cNvPr>
          <p:cNvPicPr>
            <a:picLocks noChangeAspect="1"/>
          </p:cNvPicPr>
          <p:nvPr/>
        </p:nvPicPr>
        <p:blipFill rotWithShape="1">
          <a:blip r:embed="rId2"/>
          <a:srcRect l="15383" t="13415" r="15641" b="81968"/>
          <a:stretch/>
        </p:blipFill>
        <p:spPr>
          <a:xfrm>
            <a:off x="1066800" y="1919694"/>
            <a:ext cx="9992810" cy="359657"/>
          </a:xfrm>
          <a:prstGeom prst="rect">
            <a:avLst/>
          </a:prstGeom>
        </p:spPr>
      </p:pic>
      <p:pic>
        <p:nvPicPr>
          <p:cNvPr id="9" name="Picture 8" descr="An image of a road with key milestones highlighted along it. In order, the steps were: (1) standards development, (2) eCQM conversion, (3) testing and pilots, (4) tool configuration, (5) CMS receiving system updates, and (6) FHIR quality reporting.">
            <a:extLst>
              <a:ext uri="{FF2B5EF4-FFF2-40B4-BE49-F238E27FC236}">
                <a16:creationId xmlns:a16="http://schemas.microsoft.com/office/drawing/2014/main" id="{9BAAC695-9EDD-8341-889E-779AB6BC7438}"/>
              </a:ext>
            </a:extLst>
          </p:cNvPr>
          <p:cNvPicPr>
            <a:picLocks noChangeAspect="1"/>
          </p:cNvPicPr>
          <p:nvPr/>
        </p:nvPicPr>
        <p:blipFill rotWithShape="1">
          <a:blip r:embed="rId2"/>
          <a:srcRect t="25604" r="257"/>
          <a:stretch/>
        </p:blipFill>
        <p:spPr>
          <a:xfrm>
            <a:off x="1066800" y="2464648"/>
            <a:ext cx="9624963" cy="3859952"/>
          </a:xfrm>
          <a:prstGeom prst="rect">
            <a:avLst/>
          </a:prstGeom>
        </p:spPr>
      </p:pic>
    </p:spTree>
    <p:extLst>
      <p:ext uri="{BB962C8B-B14F-4D97-AF65-F5344CB8AC3E}">
        <p14:creationId xmlns:p14="http://schemas.microsoft.com/office/powerpoint/2010/main" val="30036410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11277600" cy="1371600"/>
          </a:xfrm>
        </p:spPr>
        <p:txBody>
          <a:bodyPr/>
          <a:lstStyle/>
          <a:p>
            <a:r>
              <a:rPr lang="en-US" dirty="0"/>
              <a:t>eCQI Resource Center: FHIR Homepage</a:t>
            </a:r>
            <a:br>
              <a:rPr lang="en-US" dirty="0"/>
            </a:br>
            <a:r>
              <a:rPr lang="en-US" dirty="0"/>
              <a:t>			</a:t>
            </a:r>
          </a:p>
        </p:txBody>
      </p:sp>
      <p:sp>
        <p:nvSpPr>
          <p:cNvPr id="5" name="Date Placeholder 4"/>
          <p:cNvSpPr>
            <a:spLocks noGrp="1"/>
          </p:cNvSpPr>
          <p:nvPr>
            <p:ph type="dt" sz="half" idx="10"/>
          </p:nvPr>
        </p:nvSpPr>
        <p:spPr/>
        <p:txBody>
          <a:bodyPr/>
          <a:lstStyle/>
          <a:p>
            <a:fld id="{C68CAD19-CB00-4994-91EE-0D62D72B7FAB}" type="datetime1">
              <a:rPr lang="en-US" smtClean="0"/>
              <a:t>9/16/2020</a:t>
            </a:fld>
            <a:endParaRPr lang="en-US" dirty="0"/>
          </a:p>
        </p:txBody>
      </p:sp>
      <p:sp>
        <p:nvSpPr>
          <p:cNvPr id="6" name="Slide Number Placeholder 5"/>
          <p:cNvSpPr>
            <a:spLocks noGrp="1"/>
          </p:cNvSpPr>
          <p:nvPr>
            <p:ph type="sldNum" sz="quarter" idx="12"/>
          </p:nvPr>
        </p:nvSpPr>
        <p:spPr/>
        <p:txBody>
          <a:bodyPr/>
          <a:lstStyle/>
          <a:p>
            <a:fld id="{F6B8A4A2-F29A-4651-AFA7-54DA4950AAC7}" type="slidenum">
              <a:rPr lang="en-US" smtClean="0"/>
              <a:pPr/>
              <a:t>30</a:t>
            </a:fld>
            <a:endParaRPr lang="en-US" dirty="0"/>
          </a:p>
        </p:txBody>
      </p:sp>
      <p:pic>
        <p:nvPicPr>
          <p:cNvPr id="7" name="Content Placeholder 3" descr="A screengrab of the FHIR webpage on the eCQI Resource Center"/>
          <p:cNvPicPr>
            <a:picLocks noGrp="1" noChangeAspect="1"/>
          </p:cNvPicPr>
          <p:nvPr>
            <p:ph idx="1"/>
          </p:nvPr>
        </p:nvPicPr>
        <p:blipFill rotWithShape="1">
          <a:blip r:embed="rId2"/>
          <a:srcRect t="12776" b="6097"/>
          <a:stretch/>
        </p:blipFill>
        <p:spPr>
          <a:xfrm>
            <a:off x="1094961" y="1975495"/>
            <a:ext cx="10190690" cy="4425305"/>
          </a:xfrm>
          <a:prstGeom prst="rect">
            <a:avLst/>
          </a:prstGeom>
        </p:spPr>
      </p:pic>
      <p:sp>
        <p:nvSpPr>
          <p:cNvPr id="8" name="TextBox 7"/>
          <p:cNvSpPr txBox="1"/>
          <p:nvPr/>
        </p:nvSpPr>
        <p:spPr>
          <a:xfrm>
            <a:off x="1094961" y="1513830"/>
            <a:ext cx="6934200" cy="461665"/>
          </a:xfrm>
          <a:prstGeom prst="rect">
            <a:avLst/>
          </a:prstGeom>
          <a:noFill/>
        </p:spPr>
        <p:txBody>
          <a:bodyPr wrap="square" rtlCol="0">
            <a:spAutoFit/>
          </a:bodyPr>
          <a:lstStyle/>
          <a:p>
            <a:r>
              <a:rPr lang="en-US" dirty="0"/>
              <a:t>		</a:t>
            </a:r>
            <a:r>
              <a:rPr lang="en-US" sz="2400" dirty="0"/>
              <a:t>	</a:t>
            </a:r>
            <a:r>
              <a:rPr lang="en-US" sz="2400" dirty="0">
                <a:hlinkClick r:id="rId3"/>
              </a:rPr>
              <a:t>https://ecqi.healthit.gov/fhir</a:t>
            </a:r>
            <a:r>
              <a:rPr lang="en-US" sz="2400" dirty="0"/>
              <a:t> </a:t>
            </a:r>
          </a:p>
        </p:txBody>
      </p:sp>
      <p:cxnSp>
        <p:nvCxnSpPr>
          <p:cNvPr id="3" name="Straight Arrow Connector 2"/>
          <p:cNvCxnSpPr/>
          <p:nvPr/>
        </p:nvCxnSpPr>
        <p:spPr>
          <a:xfrm>
            <a:off x="1828800" y="3886200"/>
            <a:ext cx="10668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12324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597A1D-4FDB-4A88-B58A-7B54CE960D0C}"/>
              </a:ext>
            </a:extLst>
          </p:cNvPr>
          <p:cNvSpPr>
            <a:spLocks noGrp="1"/>
          </p:cNvSpPr>
          <p:nvPr>
            <p:ph type="ctrTitle"/>
          </p:nvPr>
        </p:nvSpPr>
        <p:spPr/>
        <p:txBody>
          <a:bodyPr/>
          <a:lstStyle/>
          <a:p>
            <a:r>
              <a:rPr lang="en-US" dirty="0"/>
              <a:t>Resources for More Information</a:t>
            </a:r>
          </a:p>
        </p:txBody>
      </p:sp>
      <p:sp>
        <p:nvSpPr>
          <p:cNvPr id="4" name="Slide Number Placeholder 3">
            <a:extLst>
              <a:ext uri="{FF2B5EF4-FFF2-40B4-BE49-F238E27FC236}">
                <a16:creationId xmlns:a16="http://schemas.microsoft.com/office/drawing/2014/main" id="{575B7689-CE8A-4D12-855A-DE5D7544EBF2}"/>
              </a:ext>
            </a:extLst>
          </p:cNvPr>
          <p:cNvSpPr>
            <a:spLocks noGrp="1"/>
          </p:cNvSpPr>
          <p:nvPr>
            <p:ph type="sldNum" sz="quarter" idx="12"/>
          </p:nvPr>
        </p:nvSpPr>
        <p:spPr/>
        <p:txBody>
          <a:bodyPr/>
          <a:lstStyle/>
          <a:p>
            <a:fld id="{F6B8A4A2-F29A-4651-AFA7-54DA4950AAC7}" type="slidenum">
              <a:rPr lang="en-US" smtClean="0"/>
              <a:pPr/>
              <a:t>31</a:t>
            </a:fld>
            <a:endParaRPr lang="en-US" dirty="0"/>
          </a:p>
        </p:txBody>
      </p:sp>
    </p:spTree>
    <p:extLst>
      <p:ext uri="{BB962C8B-B14F-4D97-AF65-F5344CB8AC3E}">
        <p14:creationId xmlns:p14="http://schemas.microsoft.com/office/powerpoint/2010/main" val="35158926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14FA4E-A107-4BB2-BD0F-9C6D81CEF60B}"/>
              </a:ext>
            </a:extLst>
          </p:cNvPr>
          <p:cNvSpPr>
            <a:spLocks noGrp="1"/>
          </p:cNvSpPr>
          <p:nvPr>
            <p:ph type="title"/>
          </p:nvPr>
        </p:nvSpPr>
        <p:spPr/>
        <p:txBody>
          <a:bodyPr/>
          <a:lstStyle/>
          <a:p>
            <a:r>
              <a:rPr lang="en-US" dirty="0"/>
              <a:t>Websites with Key Resources</a:t>
            </a:r>
          </a:p>
        </p:txBody>
      </p:sp>
      <p:sp>
        <p:nvSpPr>
          <p:cNvPr id="4" name="Text Placeholder 3">
            <a:extLst>
              <a:ext uri="{FF2B5EF4-FFF2-40B4-BE49-F238E27FC236}">
                <a16:creationId xmlns:a16="http://schemas.microsoft.com/office/drawing/2014/main" id="{B521C0C3-5BE5-48E9-89C5-EBA49E364B61}"/>
              </a:ext>
            </a:extLst>
          </p:cNvPr>
          <p:cNvSpPr>
            <a:spLocks noGrp="1"/>
          </p:cNvSpPr>
          <p:nvPr>
            <p:ph type="body" idx="1"/>
          </p:nvPr>
        </p:nvSpPr>
        <p:spPr/>
        <p:txBody>
          <a:bodyPr>
            <a:normAutofit lnSpcReduction="10000"/>
          </a:bodyPr>
          <a:lstStyle/>
          <a:p>
            <a:r>
              <a:rPr lang="en-US" sz="2400" dirty="0">
                <a:hlinkClick r:id="rId2"/>
              </a:rPr>
              <a:t>CMS Measures Inventory Tool (CMIT)</a:t>
            </a:r>
            <a:endParaRPr lang="en-US" dirty="0"/>
          </a:p>
        </p:txBody>
      </p:sp>
      <p:sp>
        <p:nvSpPr>
          <p:cNvPr id="2" name="Content Placeholder 1">
            <a:extLst>
              <a:ext uri="{FF2B5EF4-FFF2-40B4-BE49-F238E27FC236}">
                <a16:creationId xmlns:a16="http://schemas.microsoft.com/office/drawing/2014/main" id="{C2532DE9-8575-4ED9-BC9F-8521C99A3EA1}"/>
              </a:ext>
            </a:extLst>
          </p:cNvPr>
          <p:cNvSpPr>
            <a:spLocks noGrp="1"/>
          </p:cNvSpPr>
          <p:nvPr>
            <p:ph sz="half" idx="2"/>
          </p:nvPr>
        </p:nvSpPr>
        <p:spPr>
          <a:xfrm>
            <a:off x="457201" y="2505074"/>
            <a:ext cx="5071218" cy="3636963"/>
          </a:xfrm>
        </p:spPr>
        <p:txBody>
          <a:bodyPr/>
          <a:lstStyle/>
          <a:p>
            <a:r>
              <a:rPr lang="en-US" sz="2400" dirty="0"/>
              <a:t>Searchable repository of the measures used across CMS quality programs and initiatives.</a:t>
            </a:r>
          </a:p>
          <a:p>
            <a:endParaRPr lang="en-US" dirty="0"/>
          </a:p>
        </p:txBody>
      </p:sp>
      <p:sp>
        <p:nvSpPr>
          <p:cNvPr id="6" name="Text Placeholder 5">
            <a:extLst>
              <a:ext uri="{FF2B5EF4-FFF2-40B4-BE49-F238E27FC236}">
                <a16:creationId xmlns:a16="http://schemas.microsoft.com/office/drawing/2014/main" id="{24569AA5-67EB-4DE4-9D75-2DAED9BAAC34}"/>
              </a:ext>
            </a:extLst>
          </p:cNvPr>
          <p:cNvSpPr>
            <a:spLocks noGrp="1"/>
          </p:cNvSpPr>
          <p:nvPr>
            <p:ph type="body" sz="quarter" idx="3"/>
          </p:nvPr>
        </p:nvSpPr>
        <p:spPr/>
        <p:txBody>
          <a:bodyPr/>
          <a:lstStyle/>
          <a:p>
            <a:r>
              <a:rPr lang="en-US" sz="2400" dirty="0">
                <a:hlinkClick r:id="rId3"/>
              </a:rPr>
              <a:t>eCQI Resource Center</a:t>
            </a:r>
            <a:endParaRPr lang="en-US" sz="2400" dirty="0"/>
          </a:p>
          <a:p>
            <a:endParaRPr lang="en-US" dirty="0"/>
          </a:p>
        </p:txBody>
      </p:sp>
      <p:pic>
        <p:nvPicPr>
          <p:cNvPr id="8" name="Picture 7" descr="Screen grab of the CMIT search function">
            <a:extLst>
              <a:ext uri="{FF2B5EF4-FFF2-40B4-BE49-F238E27FC236}">
                <a16:creationId xmlns:a16="http://schemas.microsoft.com/office/drawing/2014/main" id="{79C1847A-DD63-4B41-80AD-F41AED229CBF}"/>
              </a:ext>
            </a:extLst>
          </p:cNvPr>
          <p:cNvPicPr>
            <a:picLocks noChangeAspect="1"/>
          </p:cNvPicPr>
          <p:nvPr/>
        </p:nvPicPr>
        <p:blipFill>
          <a:blip r:embed="rId4"/>
          <a:stretch>
            <a:fillRect/>
          </a:stretch>
        </p:blipFill>
        <p:spPr>
          <a:xfrm>
            <a:off x="729365" y="3852956"/>
            <a:ext cx="4896593" cy="2622745"/>
          </a:xfrm>
          <a:prstGeom prst="rect">
            <a:avLst/>
          </a:prstGeom>
        </p:spPr>
      </p:pic>
      <p:sp>
        <p:nvSpPr>
          <p:cNvPr id="7" name="Content Placeholder 6">
            <a:extLst>
              <a:ext uri="{FF2B5EF4-FFF2-40B4-BE49-F238E27FC236}">
                <a16:creationId xmlns:a16="http://schemas.microsoft.com/office/drawing/2014/main" id="{67A7712A-C210-4FFB-A2A7-4EBD75CBAB3B}"/>
              </a:ext>
            </a:extLst>
          </p:cNvPr>
          <p:cNvSpPr>
            <a:spLocks noGrp="1"/>
          </p:cNvSpPr>
          <p:nvPr>
            <p:ph sz="quarter" idx="4"/>
          </p:nvPr>
        </p:nvSpPr>
        <p:spPr>
          <a:xfrm>
            <a:off x="6172200" y="2362200"/>
            <a:ext cx="5562600" cy="3962399"/>
          </a:xfrm>
        </p:spPr>
        <p:txBody>
          <a:bodyPr/>
          <a:lstStyle/>
          <a:p>
            <a:r>
              <a:rPr lang="en-US" sz="2400" dirty="0"/>
              <a:t>Provides a centralized location for news, information, tools, and standards related to eCQI and eCQMs</a:t>
            </a:r>
          </a:p>
          <a:p>
            <a:pPr marL="0" indent="0">
              <a:buNone/>
            </a:pPr>
            <a:endParaRPr lang="en-US" dirty="0"/>
          </a:p>
        </p:txBody>
      </p:sp>
      <p:sp>
        <p:nvSpPr>
          <p:cNvPr id="5" name="Slide Number Placeholder 4">
            <a:extLst>
              <a:ext uri="{FF2B5EF4-FFF2-40B4-BE49-F238E27FC236}">
                <a16:creationId xmlns:a16="http://schemas.microsoft.com/office/drawing/2014/main" id="{D2E6EDF1-4CDE-4E4A-8B7D-8CF151949A10}"/>
              </a:ext>
            </a:extLst>
          </p:cNvPr>
          <p:cNvSpPr>
            <a:spLocks noGrp="1"/>
          </p:cNvSpPr>
          <p:nvPr>
            <p:ph type="sldNum" sz="quarter" idx="12"/>
          </p:nvPr>
        </p:nvSpPr>
        <p:spPr/>
        <p:txBody>
          <a:bodyPr/>
          <a:lstStyle/>
          <a:p>
            <a:fld id="{F6B8A4A2-F29A-4651-AFA7-54DA4950AAC7}" type="slidenum">
              <a:rPr lang="en-US" smtClean="0"/>
              <a:pPr/>
              <a:t>32</a:t>
            </a:fld>
            <a:endParaRPr lang="en-US" dirty="0"/>
          </a:p>
        </p:txBody>
      </p:sp>
      <p:pic>
        <p:nvPicPr>
          <p:cNvPr id="12" name="Picture 11" descr="Screenshot of the eCQI Resource Center home page">
            <a:extLst>
              <a:ext uri="{FF2B5EF4-FFF2-40B4-BE49-F238E27FC236}">
                <a16:creationId xmlns:a16="http://schemas.microsoft.com/office/drawing/2014/main" id="{7AAC36DF-1DC0-4FF8-A4D9-00326AF925D1}"/>
              </a:ext>
            </a:extLst>
          </p:cNvPr>
          <p:cNvPicPr>
            <a:picLocks noChangeAspect="1"/>
          </p:cNvPicPr>
          <p:nvPr/>
        </p:nvPicPr>
        <p:blipFill>
          <a:blip r:embed="rId5"/>
          <a:stretch>
            <a:fillRect/>
          </a:stretch>
        </p:blipFill>
        <p:spPr>
          <a:xfrm>
            <a:off x="6219727" y="3868770"/>
            <a:ext cx="4944120" cy="2389156"/>
          </a:xfrm>
          <a:prstGeom prst="rect">
            <a:avLst/>
          </a:prstGeom>
        </p:spPr>
      </p:pic>
      <p:sp>
        <p:nvSpPr>
          <p:cNvPr id="10" name="Date Placeholder 3">
            <a:extLst>
              <a:ext uri="{FF2B5EF4-FFF2-40B4-BE49-F238E27FC236}">
                <a16:creationId xmlns:a16="http://schemas.microsoft.com/office/drawing/2014/main" id="{CBACA628-48F0-4C84-A01B-6BFCA54DB94E}"/>
              </a:ext>
            </a:extLst>
          </p:cNvPr>
          <p:cNvSpPr>
            <a:spLocks noGrp="1"/>
          </p:cNvSpPr>
          <p:nvPr>
            <p:ph type="dt" sz="half" idx="10"/>
          </p:nvPr>
        </p:nvSpPr>
        <p:spPr>
          <a:xfrm>
            <a:off x="10210800" y="6324600"/>
            <a:ext cx="1524000" cy="365125"/>
          </a:xfrm>
        </p:spPr>
        <p:txBody>
          <a:bodyPr/>
          <a:lstStyle/>
          <a:p>
            <a:fld id="{3FFB6E61-D33C-43D6-8177-77963B92D708}" type="datetime1">
              <a:rPr lang="en-US" smtClean="0"/>
              <a:t>9/16/2020</a:t>
            </a:fld>
            <a:endParaRPr lang="en-US" dirty="0"/>
          </a:p>
        </p:txBody>
      </p:sp>
    </p:spTree>
    <p:extLst>
      <p:ext uri="{BB962C8B-B14F-4D97-AF65-F5344CB8AC3E}">
        <p14:creationId xmlns:p14="http://schemas.microsoft.com/office/powerpoint/2010/main" val="8299249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457470-8B8F-449D-9B80-B9A6B9FC39F5}"/>
              </a:ext>
            </a:extLst>
          </p:cNvPr>
          <p:cNvSpPr>
            <a:spLocks noGrp="1"/>
          </p:cNvSpPr>
          <p:nvPr>
            <p:ph type="title"/>
          </p:nvPr>
        </p:nvSpPr>
        <p:spPr/>
        <p:txBody>
          <a:bodyPr/>
          <a:lstStyle/>
          <a:p>
            <a:r>
              <a:rPr lang="en-US" dirty="0"/>
              <a:t>Quality Measures 101</a:t>
            </a:r>
          </a:p>
        </p:txBody>
      </p:sp>
      <p:sp>
        <p:nvSpPr>
          <p:cNvPr id="6" name="Content Placeholder 5">
            <a:extLst>
              <a:ext uri="{FF2B5EF4-FFF2-40B4-BE49-F238E27FC236}">
                <a16:creationId xmlns:a16="http://schemas.microsoft.com/office/drawing/2014/main" id="{AE382793-F7EA-4CF2-B332-D8C875C8124D}"/>
              </a:ext>
            </a:extLst>
          </p:cNvPr>
          <p:cNvSpPr>
            <a:spLocks noGrp="1"/>
          </p:cNvSpPr>
          <p:nvPr>
            <p:ph sz="half" idx="1"/>
          </p:nvPr>
        </p:nvSpPr>
        <p:spPr>
          <a:xfrm>
            <a:off x="457200" y="1752600"/>
            <a:ext cx="5486400" cy="4343400"/>
          </a:xfrm>
        </p:spPr>
        <p:txBody>
          <a:bodyPr>
            <a:normAutofit fontScale="85000" lnSpcReduction="10000"/>
          </a:bodyPr>
          <a:lstStyle/>
          <a:p>
            <a:r>
              <a:rPr lang="en-US" dirty="0"/>
              <a:t>Describes why and how CMS invests in quality measures</a:t>
            </a:r>
          </a:p>
          <a:p>
            <a:r>
              <a:rPr lang="en-US" dirty="0"/>
              <a:t>Includes:</a:t>
            </a:r>
          </a:p>
          <a:p>
            <a:pPr lvl="1"/>
            <a:r>
              <a:rPr lang="en-US" dirty="0"/>
              <a:t>detailed descriptions of processes and considerations for development</a:t>
            </a:r>
          </a:p>
          <a:p>
            <a:pPr lvl="1"/>
            <a:r>
              <a:rPr lang="en-US" dirty="0"/>
              <a:t>explanations of legislative mandates</a:t>
            </a:r>
          </a:p>
          <a:p>
            <a:pPr lvl="1"/>
            <a:r>
              <a:rPr lang="en-US" dirty="0"/>
              <a:t>context for how measures fit into CMS’s broader priorities around health care quality</a:t>
            </a:r>
          </a:p>
        </p:txBody>
      </p:sp>
      <p:pic>
        <p:nvPicPr>
          <p:cNvPr id="8" name="Content Placeholder 7" descr="Image of a group of people around a table.">
            <a:extLst>
              <a:ext uri="{FF2B5EF4-FFF2-40B4-BE49-F238E27FC236}">
                <a16:creationId xmlns:a16="http://schemas.microsoft.com/office/drawing/2014/main" id="{77C2520C-5EDC-4F9F-BAC9-FF0442332133}"/>
              </a:ext>
            </a:extLst>
          </p:cNvPr>
          <p:cNvPicPr>
            <a:picLocks noGrp="1" noChangeAspect="1"/>
          </p:cNvPicPr>
          <p:nvPr>
            <p:ph sz="half" idx="2"/>
          </p:nvPr>
        </p:nvPicPr>
        <p:blipFill>
          <a:blip r:embed="rId3"/>
          <a:stretch>
            <a:fillRect/>
          </a:stretch>
        </p:blipFill>
        <p:spPr>
          <a:xfrm>
            <a:off x="7356171" y="1752600"/>
            <a:ext cx="3372137" cy="4343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Slide Number Placeholder 1">
            <a:extLst>
              <a:ext uri="{FF2B5EF4-FFF2-40B4-BE49-F238E27FC236}">
                <a16:creationId xmlns:a16="http://schemas.microsoft.com/office/drawing/2014/main" id="{C2038F1A-15B7-4ED7-9317-B64162689453}"/>
              </a:ext>
            </a:extLst>
          </p:cNvPr>
          <p:cNvSpPr>
            <a:spLocks noGrp="1"/>
          </p:cNvSpPr>
          <p:nvPr>
            <p:ph type="sldNum" sz="quarter" idx="12"/>
          </p:nvPr>
        </p:nvSpPr>
        <p:spPr/>
        <p:txBody>
          <a:bodyPr/>
          <a:lstStyle/>
          <a:p>
            <a:fld id="{F6B8A4A2-F29A-4651-AFA7-54DA4950AAC7}" type="slidenum">
              <a:rPr lang="en-US" smtClean="0"/>
              <a:pPr/>
              <a:t>33</a:t>
            </a:fld>
            <a:endParaRPr lang="en-US" dirty="0"/>
          </a:p>
        </p:txBody>
      </p:sp>
      <p:sp>
        <p:nvSpPr>
          <p:cNvPr id="3" name="Date Placeholder 2">
            <a:extLst>
              <a:ext uri="{FF2B5EF4-FFF2-40B4-BE49-F238E27FC236}">
                <a16:creationId xmlns:a16="http://schemas.microsoft.com/office/drawing/2014/main" id="{6C2138B3-38D9-4569-BD29-4DFE9CB178A7}"/>
              </a:ext>
            </a:extLst>
          </p:cNvPr>
          <p:cNvSpPr>
            <a:spLocks noGrp="1"/>
          </p:cNvSpPr>
          <p:nvPr>
            <p:ph type="dt" sz="half" idx="10"/>
          </p:nvPr>
        </p:nvSpPr>
        <p:spPr/>
        <p:txBody>
          <a:bodyPr/>
          <a:lstStyle/>
          <a:p>
            <a:fld id="{B60F94EE-6983-4E58-82D4-AEC852659FA8}" type="datetime1">
              <a:rPr lang="en-US" smtClean="0"/>
              <a:t>9/16/2020</a:t>
            </a:fld>
            <a:endParaRPr lang="en-US" dirty="0"/>
          </a:p>
        </p:txBody>
      </p:sp>
    </p:spTree>
    <p:extLst>
      <p:ext uri="{BB962C8B-B14F-4D97-AF65-F5344CB8AC3E}">
        <p14:creationId xmlns:p14="http://schemas.microsoft.com/office/powerpoint/2010/main" val="2000647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AFA9DF-D03A-4E22-BD23-73783DA3F30A}"/>
              </a:ext>
            </a:extLst>
          </p:cNvPr>
          <p:cNvSpPr>
            <a:spLocks noGrp="1"/>
          </p:cNvSpPr>
          <p:nvPr>
            <p:ph type="title"/>
          </p:nvPr>
        </p:nvSpPr>
        <p:spPr/>
        <p:txBody>
          <a:bodyPr/>
          <a:lstStyle/>
          <a:p>
            <a:r>
              <a:rPr lang="en-US" dirty="0"/>
              <a:t>CMS MMS Website and Blueprint</a:t>
            </a:r>
          </a:p>
        </p:txBody>
      </p:sp>
      <p:sp>
        <p:nvSpPr>
          <p:cNvPr id="2" name="Content Placeholder 1">
            <a:extLst>
              <a:ext uri="{FF2B5EF4-FFF2-40B4-BE49-F238E27FC236}">
                <a16:creationId xmlns:a16="http://schemas.microsoft.com/office/drawing/2014/main" id="{366C144A-E238-4A7B-A56A-27F718C9C89F}"/>
              </a:ext>
            </a:extLst>
          </p:cNvPr>
          <p:cNvSpPr>
            <a:spLocks noGrp="1"/>
          </p:cNvSpPr>
          <p:nvPr>
            <p:ph sz="half" idx="1"/>
          </p:nvPr>
        </p:nvSpPr>
        <p:spPr>
          <a:xfrm>
            <a:off x="457200" y="1752600"/>
            <a:ext cx="5562600" cy="4724400"/>
          </a:xfrm>
        </p:spPr>
        <p:txBody>
          <a:bodyPr>
            <a:normAutofit fontScale="92500" lnSpcReduction="20000"/>
          </a:bodyPr>
          <a:lstStyle/>
          <a:p>
            <a:r>
              <a:rPr lang="en-US" sz="3200" dirty="0"/>
              <a:t>The MMS website provides a link to the Blueprint, measure development tools and resources, and is easily navigated for all measure development needs</a:t>
            </a:r>
          </a:p>
          <a:p>
            <a:r>
              <a:rPr lang="en-US" dirty="0"/>
              <a:t>The </a:t>
            </a:r>
            <a:r>
              <a:rPr lang="en-US" dirty="0">
                <a:hlinkClick r:id="rId3"/>
              </a:rPr>
              <a:t>Blueprint</a:t>
            </a:r>
            <a:r>
              <a:rPr lang="en-US" dirty="0"/>
              <a:t> is a helpful resource whether your interest is in developing measures or in understanding the measure development process.</a:t>
            </a:r>
            <a:endParaRPr lang="en-US" sz="2800" dirty="0">
              <a:solidFill>
                <a:srgbClr val="3333FF"/>
              </a:solidFill>
            </a:endParaRPr>
          </a:p>
          <a:p>
            <a:pPr marL="457200" lvl="1" indent="0">
              <a:buNone/>
            </a:pPr>
            <a:endParaRPr lang="en-US" dirty="0"/>
          </a:p>
        </p:txBody>
      </p:sp>
      <p:pic>
        <p:nvPicPr>
          <p:cNvPr id="9" name="Content Placeholder 8" descr="Screenshot of the CMS MMS website showing the location of the Measure Development by Phase webpage. ">
            <a:extLst>
              <a:ext uri="{FF2B5EF4-FFF2-40B4-BE49-F238E27FC236}">
                <a16:creationId xmlns:a16="http://schemas.microsoft.com/office/drawing/2014/main" id="{5B315567-C963-4C75-B8DD-397036D8A79A}"/>
              </a:ext>
            </a:extLst>
          </p:cNvPr>
          <p:cNvPicPr>
            <a:picLocks noGrp="1" noChangeAspect="1"/>
          </p:cNvPicPr>
          <p:nvPr>
            <p:ph sz="half" idx="2"/>
          </p:nvPr>
        </p:nvPicPr>
        <p:blipFill>
          <a:blip r:embed="rId4"/>
          <a:stretch>
            <a:fillRect/>
          </a:stretch>
        </p:blipFill>
        <p:spPr>
          <a:xfrm>
            <a:off x="6405655" y="1752600"/>
            <a:ext cx="4871946" cy="4371250"/>
          </a:xfrm>
        </p:spPr>
      </p:pic>
      <p:sp>
        <p:nvSpPr>
          <p:cNvPr id="5" name="Slide Number Placeholder 4">
            <a:extLst>
              <a:ext uri="{FF2B5EF4-FFF2-40B4-BE49-F238E27FC236}">
                <a16:creationId xmlns:a16="http://schemas.microsoft.com/office/drawing/2014/main" id="{E5462341-7CD9-4DD5-820E-F19501BB64B0}"/>
              </a:ext>
            </a:extLst>
          </p:cNvPr>
          <p:cNvSpPr>
            <a:spLocks noGrp="1"/>
          </p:cNvSpPr>
          <p:nvPr>
            <p:ph type="sldNum" sz="quarter" idx="12"/>
          </p:nvPr>
        </p:nvSpPr>
        <p:spPr/>
        <p:txBody>
          <a:bodyPr/>
          <a:lstStyle/>
          <a:p>
            <a:fld id="{F6B8A4A2-F29A-4651-AFA7-54DA4950AAC7}" type="slidenum">
              <a:rPr lang="en-US" smtClean="0"/>
              <a:pPr/>
              <a:t>34</a:t>
            </a:fld>
            <a:endParaRPr lang="en-US" dirty="0"/>
          </a:p>
        </p:txBody>
      </p:sp>
      <p:sp>
        <p:nvSpPr>
          <p:cNvPr id="4" name="Placeholder 3">
            <a:extLst>
              <a:ext uri="{FF2B5EF4-FFF2-40B4-BE49-F238E27FC236}">
                <a16:creationId xmlns:a16="http://schemas.microsoft.com/office/drawing/2014/main" id="{61F4F7CB-BD9A-4FBA-B84E-A0D9004ACAD5}"/>
              </a:ext>
            </a:extLst>
          </p:cNvPr>
          <p:cNvSpPr>
            <a:spLocks noGrp="1"/>
          </p:cNvSpPr>
          <p:nvPr>
            <p:ph type="dt" sz="half" idx="10"/>
          </p:nvPr>
        </p:nvSpPr>
        <p:spPr>
          <a:xfrm>
            <a:off x="6858000" y="6172517"/>
            <a:ext cx="4572000" cy="365125"/>
          </a:xfrm>
        </p:spPr>
        <p:txBody>
          <a:bodyPr/>
          <a:lstStyle/>
          <a:p>
            <a:pPr algn="l"/>
            <a:r>
              <a:rPr lang="en-US" dirty="0">
                <a:solidFill>
                  <a:prstClr val="black"/>
                </a:solidFill>
                <a:latin typeface="Calibri" panose="020F0502020204030204"/>
                <a:hlinkClick r:id="rId5"/>
              </a:rPr>
              <a:t>https://www.cms.gov/Medicare/Quality-Initiatives-Patient-Assessment-Instruments/MMS/Downloads/Blueprint.pdf</a:t>
            </a:r>
            <a:endParaRPr lang="en-US" dirty="0">
              <a:solidFill>
                <a:prstClr val="black"/>
              </a:solidFill>
              <a:latin typeface="Calibri" panose="020F0502020204030204"/>
            </a:endParaRPr>
          </a:p>
          <a:p>
            <a:endParaRPr lang="en-US" dirty="0"/>
          </a:p>
        </p:txBody>
      </p:sp>
      <p:sp>
        <p:nvSpPr>
          <p:cNvPr id="7" name="Date Placeholder 3">
            <a:extLst>
              <a:ext uri="{FF2B5EF4-FFF2-40B4-BE49-F238E27FC236}">
                <a16:creationId xmlns:a16="http://schemas.microsoft.com/office/drawing/2014/main" id="{F6FA6113-A340-4CCB-93CA-84506CBDB43E}"/>
              </a:ext>
            </a:extLst>
          </p:cNvPr>
          <p:cNvSpPr txBox="1">
            <a:spLocks/>
          </p:cNvSpPr>
          <p:nvPr/>
        </p:nvSpPr>
        <p:spPr>
          <a:xfrm>
            <a:off x="10210800" y="6324600"/>
            <a:ext cx="1524000" cy="365125"/>
          </a:xfrm>
          <a:prstGeom prst="rect">
            <a:avLst/>
          </a:prstGeom>
        </p:spPr>
        <p:txBody>
          <a:bodyPr anchor="ctr"/>
          <a:lstStyle>
            <a:defPPr>
              <a:defRPr lang="en-US"/>
            </a:defPPr>
            <a:lvl1pPr marL="0" algn="r" defTabSz="914400" rtl="0" eaLnBrk="1" latinLnBrk="0" hangingPunct="1">
              <a:defRPr sz="120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FFB6E61-D33C-43D6-8177-77963B92D708}" type="datetime1">
              <a:rPr lang="en-US" smtClean="0"/>
              <a:pPr/>
              <a:t>9/16/2020</a:t>
            </a:fld>
            <a:endParaRPr lang="en-US" dirty="0"/>
          </a:p>
        </p:txBody>
      </p:sp>
    </p:spTree>
    <p:extLst>
      <p:ext uri="{BB962C8B-B14F-4D97-AF65-F5344CB8AC3E}">
        <p14:creationId xmlns:p14="http://schemas.microsoft.com/office/powerpoint/2010/main" val="39841757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385A6D-7986-40A8-B742-9FFE3E68567A}"/>
              </a:ext>
            </a:extLst>
          </p:cNvPr>
          <p:cNvSpPr>
            <a:spLocks noGrp="1"/>
          </p:cNvSpPr>
          <p:nvPr>
            <p:ph type="title"/>
          </p:nvPr>
        </p:nvSpPr>
        <p:spPr/>
        <p:txBody>
          <a:bodyPr/>
          <a:lstStyle/>
          <a:p>
            <a:r>
              <a:rPr lang="en-US" dirty="0"/>
              <a:t>Meaningful Measures Website</a:t>
            </a:r>
          </a:p>
        </p:txBody>
      </p:sp>
      <p:sp>
        <p:nvSpPr>
          <p:cNvPr id="2" name="Content Placeholder 1">
            <a:extLst>
              <a:ext uri="{FF2B5EF4-FFF2-40B4-BE49-F238E27FC236}">
                <a16:creationId xmlns:a16="http://schemas.microsoft.com/office/drawing/2014/main" id="{9AEACC40-8A8E-45AC-A6FA-879CAC0CD039}"/>
              </a:ext>
            </a:extLst>
          </p:cNvPr>
          <p:cNvSpPr>
            <a:spLocks noGrp="1"/>
          </p:cNvSpPr>
          <p:nvPr>
            <p:ph idx="1"/>
          </p:nvPr>
        </p:nvSpPr>
        <p:spPr>
          <a:xfrm>
            <a:off x="457200" y="1752601"/>
            <a:ext cx="5638800" cy="4572000"/>
          </a:xfrm>
        </p:spPr>
        <p:txBody>
          <a:bodyPr/>
          <a:lstStyle/>
          <a:p>
            <a:r>
              <a:rPr lang="en-US" dirty="0"/>
              <a:t>This website serves as a hub for information on the </a:t>
            </a:r>
            <a:r>
              <a:rPr lang="en-US" dirty="0">
                <a:hlinkClick r:id="rId2"/>
              </a:rPr>
              <a:t>Meaningful Measures Framework</a:t>
            </a:r>
            <a:r>
              <a:rPr lang="en-US" dirty="0"/>
              <a:t>. There are several resources including videos, fact sheets, and Q&amp;As which provide more detail on the 19 Meaningful Measure Areas.</a:t>
            </a:r>
          </a:p>
          <a:p>
            <a:endParaRPr lang="en-US" dirty="0"/>
          </a:p>
        </p:txBody>
      </p:sp>
      <p:pic>
        <p:nvPicPr>
          <p:cNvPr id="6" name="Picture 5" descr="Meaningful Measures website screenshot">
            <a:extLst>
              <a:ext uri="{FF2B5EF4-FFF2-40B4-BE49-F238E27FC236}">
                <a16:creationId xmlns:a16="http://schemas.microsoft.com/office/drawing/2014/main" id="{084B0EA2-0FB9-4B53-B3EE-160DFC22F9E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781800" y="1752600"/>
            <a:ext cx="4953000" cy="4570359"/>
          </a:xfrm>
          <a:prstGeom prst="rect">
            <a:avLst/>
          </a:prstGeom>
          <a:ln w="19050">
            <a:solidFill>
              <a:schemeClr val="bg1">
                <a:lumMod val="50000"/>
              </a:schemeClr>
            </a:solidFill>
          </a:ln>
        </p:spPr>
      </p:pic>
      <p:sp>
        <p:nvSpPr>
          <p:cNvPr id="5" name="Slide Number Placeholder 4">
            <a:extLst>
              <a:ext uri="{FF2B5EF4-FFF2-40B4-BE49-F238E27FC236}">
                <a16:creationId xmlns:a16="http://schemas.microsoft.com/office/drawing/2014/main" id="{545990BA-8732-45A5-866B-7BC6ABE5DD76}"/>
              </a:ext>
            </a:extLst>
          </p:cNvPr>
          <p:cNvSpPr>
            <a:spLocks noGrp="1"/>
          </p:cNvSpPr>
          <p:nvPr>
            <p:ph type="sldNum" sz="quarter" idx="12"/>
          </p:nvPr>
        </p:nvSpPr>
        <p:spPr/>
        <p:txBody>
          <a:bodyPr/>
          <a:lstStyle/>
          <a:p>
            <a:fld id="{F6B8A4A2-F29A-4651-AFA7-54DA4950AAC7}" type="slidenum">
              <a:rPr lang="en-US" smtClean="0"/>
              <a:pPr/>
              <a:t>35</a:t>
            </a:fld>
            <a:endParaRPr lang="en-US" dirty="0"/>
          </a:p>
        </p:txBody>
      </p:sp>
      <p:sp>
        <p:nvSpPr>
          <p:cNvPr id="7" name="Date Placeholder 3">
            <a:extLst>
              <a:ext uri="{FF2B5EF4-FFF2-40B4-BE49-F238E27FC236}">
                <a16:creationId xmlns:a16="http://schemas.microsoft.com/office/drawing/2014/main" id="{CADE05A1-DE3B-482E-8A52-E19773CB48E0}"/>
              </a:ext>
            </a:extLst>
          </p:cNvPr>
          <p:cNvSpPr>
            <a:spLocks noGrp="1"/>
          </p:cNvSpPr>
          <p:nvPr>
            <p:ph type="dt" sz="half" idx="10"/>
          </p:nvPr>
        </p:nvSpPr>
        <p:spPr>
          <a:xfrm>
            <a:off x="10210800" y="6324600"/>
            <a:ext cx="1524000" cy="365125"/>
          </a:xfrm>
        </p:spPr>
        <p:txBody>
          <a:bodyPr/>
          <a:lstStyle/>
          <a:p>
            <a:fld id="{3FFB6E61-D33C-43D6-8177-77963B92D708}" type="datetime1">
              <a:rPr lang="en-US" smtClean="0"/>
              <a:t>9/16/2020</a:t>
            </a:fld>
            <a:endParaRPr lang="en-US" dirty="0"/>
          </a:p>
        </p:txBody>
      </p:sp>
    </p:spTree>
    <p:extLst>
      <p:ext uri="{BB962C8B-B14F-4D97-AF65-F5344CB8AC3E}">
        <p14:creationId xmlns:p14="http://schemas.microsoft.com/office/powerpoint/2010/main" val="38553292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908372-1E91-4885-BC9B-06109A4F9183}"/>
              </a:ext>
            </a:extLst>
          </p:cNvPr>
          <p:cNvSpPr>
            <a:spLocks noGrp="1"/>
          </p:cNvSpPr>
          <p:nvPr>
            <p:ph type="title"/>
          </p:nvPr>
        </p:nvSpPr>
        <p:spPr/>
        <p:txBody>
          <a:bodyPr/>
          <a:lstStyle/>
          <a:p>
            <a:r>
              <a:rPr lang="en-US" dirty="0"/>
              <a:t>Discussion Questions</a:t>
            </a:r>
          </a:p>
        </p:txBody>
      </p:sp>
      <p:sp>
        <p:nvSpPr>
          <p:cNvPr id="4" name="Slide Number Placeholder 3">
            <a:extLst>
              <a:ext uri="{FF2B5EF4-FFF2-40B4-BE49-F238E27FC236}">
                <a16:creationId xmlns:a16="http://schemas.microsoft.com/office/drawing/2014/main" id="{91605D15-7489-4649-9656-83CB79D3E757}"/>
              </a:ext>
            </a:extLst>
          </p:cNvPr>
          <p:cNvSpPr>
            <a:spLocks noGrp="1"/>
          </p:cNvSpPr>
          <p:nvPr>
            <p:ph type="sldNum" sz="quarter" idx="12"/>
          </p:nvPr>
        </p:nvSpPr>
        <p:spPr/>
        <p:txBody>
          <a:bodyPr/>
          <a:lstStyle/>
          <a:p>
            <a:fld id="{F6B8A4A2-F29A-4651-AFA7-54DA4950AAC7}" type="slidenum">
              <a:rPr lang="en-US" smtClean="0"/>
              <a:pPr/>
              <a:t>36</a:t>
            </a:fld>
            <a:endParaRPr lang="en-US" dirty="0"/>
          </a:p>
        </p:txBody>
      </p:sp>
      <p:pic>
        <p:nvPicPr>
          <p:cNvPr id="6" name="Content Placeholder 6" descr="Graphic of a question mark">
            <a:extLst>
              <a:ext uri="{FF2B5EF4-FFF2-40B4-BE49-F238E27FC236}">
                <a16:creationId xmlns:a16="http://schemas.microsoft.com/office/drawing/2014/main" id="{249944A9-F7F9-4531-A6D6-6C4084469FCF}"/>
              </a:ext>
              <a:ext uri="{C183D7F6-B498-43B3-948B-1728B52AA6E4}">
                <adec:decorative xmlns:adec="http://schemas.microsoft.com/office/drawing/2017/decorative" val="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71950" y="2819400"/>
            <a:ext cx="3848100" cy="2887241"/>
          </a:xfrm>
          <a:prstGeom prst="rect">
            <a:avLst/>
          </a:prstGeom>
        </p:spPr>
      </p:pic>
      <p:sp>
        <p:nvSpPr>
          <p:cNvPr id="7" name="Date Placeholder 3">
            <a:extLst>
              <a:ext uri="{FF2B5EF4-FFF2-40B4-BE49-F238E27FC236}">
                <a16:creationId xmlns:a16="http://schemas.microsoft.com/office/drawing/2014/main" id="{66938CD3-CF26-4DB3-8AB5-4900350A55C2}"/>
              </a:ext>
            </a:extLst>
          </p:cNvPr>
          <p:cNvSpPr>
            <a:spLocks noGrp="1"/>
          </p:cNvSpPr>
          <p:nvPr>
            <p:ph type="dt" sz="half" idx="10"/>
          </p:nvPr>
        </p:nvSpPr>
        <p:spPr>
          <a:xfrm>
            <a:off x="10210800" y="6324600"/>
            <a:ext cx="1524000" cy="365125"/>
          </a:xfrm>
        </p:spPr>
        <p:txBody>
          <a:bodyPr/>
          <a:lstStyle/>
          <a:p>
            <a:fld id="{3FFB6E61-D33C-43D6-8177-77963B92D708}" type="datetime1">
              <a:rPr lang="en-US" smtClean="0"/>
              <a:t>9/16/2020</a:t>
            </a:fld>
            <a:endParaRPr lang="en-US" dirty="0"/>
          </a:p>
        </p:txBody>
      </p:sp>
    </p:spTree>
    <p:extLst>
      <p:ext uri="{BB962C8B-B14F-4D97-AF65-F5344CB8AC3E}">
        <p14:creationId xmlns:p14="http://schemas.microsoft.com/office/powerpoint/2010/main" val="36722217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6610FF9-478E-4493-AEE7-705F3ECB69CA}"/>
              </a:ext>
            </a:extLst>
          </p:cNvPr>
          <p:cNvSpPr>
            <a:spLocks noGrp="1"/>
          </p:cNvSpPr>
          <p:nvPr>
            <p:ph type="title" idx="4294967295"/>
          </p:nvPr>
        </p:nvSpPr>
        <p:spPr>
          <a:xfrm>
            <a:off x="838200" y="-1325563"/>
            <a:ext cx="10515600" cy="1325563"/>
          </a:xfrm>
          <a:prstGeom prst="rect">
            <a:avLst/>
          </a:prstGeom>
        </p:spPr>
        <p:txBody>
          <a:bodyPr anchor="b"/>
          <a:lstStyle/>
          <a:p>
            <a:r>
              <a:rPr lang="en-US" dirty="0"/>
              <a:t>Closing slide</a:t>
            </a:r>
          </a:p>
        </p:txBody>
      </p:sp>
      <p:sp>
        <p:nvSpPr>
          <p:cNvPr id="2" name="TextBox 1">
            <a:extLst>
              <a:ext uri="{FF2B5EF4-FFF2-40B4-BE49-F238E27FC236}">
                <a16:creationId xmlns:a16="http://schemas.microsoft.com/office/drawing/2014/main" id="{2D165ED4-7B28-4829-B523-B77A2E04D4EE}"/>
              </a:ext>
            </a:extLst>
          </p:cNvPr>
          <p:cNvSpPr txBox="1"/>
          <p:nvPr/>
        </p:nvSpPr>
        <p:spPr>
          <a:xfrm>
            <a:off x="1143000" y="5370493"/>
            <a:ext cx="4160519" cy="954107"/>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Battelle</a:t>
            </a:r>
          </a:p>
          <a:p>
            <a:pPr algn="ctr"/>
            <a:r>
              <a:rPr lang="en-US" dirty="0">
                <a:solidFill>
                  <a:schemeClr val="bg1"/>
                </a:solidFill>
                <a:latin typeface="Arial" panose="020B0604020202020204" pitchFamily="34" charset="0"/>
                <a:cs typeface="Arial" panose="020B0604020202020204" pitchFamily="34" charset="0"/>
              </a:rPr>
              <a:t>Measures Manager</a:t>
            </a:r>
          </a:p>
          <a:p>
            <a:pPr algn="ctr"/>
            <a:r>
              <a:rPr lang="en-US" dirty="0">
                <a:solidFill>
                  <a:schemeClr val="bg1"/>
                </a:solidFill>
                <a:latin typeface="Arial" panose="020B0604020202020204" pitchFamily="34" charset="0"/>
                <a:cs typeface="Arial" panose="020B0604020202020204" pitchFamily="34" charset="0"/>
              </a:rPr>
              <a:t>Contact: MMSsupport@Battelle.org</a:t>
            </a:r>
          </a:p>
        </p:txBody>
      </p:sp>
      <p:sp>
        <p:nvSpPr>
          <p:cNvPr id="3" name="TextBox 2">
            <a:extLst>
              <a:ext uri="{FF2B5EF4-FFF2-40B4-BE49-F238E27FC236}">
                <a16:creationId xmlns:a16="http://schemas.microsoft.com/office/drawing/2014/main" id="{A236C949-B20E-4714-837B-7F5CF7D32262}"/>
              </a:ext>
            </a:extLst>
          </p:cNvPr>
          <p:cNvSpPr txBox="1"/>
          <p:nvPr/>
        </p:nvSpPr>
        <p:spPr>
          <a:xfrm>
            <a:off x="6553200" y="5370493"/>
            <a:ext cx="4572000" cy="954107"/>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CMS</a:t>
            </a:r>
          </a:p>
          <a:p>
            <a:pPr algn="ctr"/>
            <a:r>
              <a:rPr lang="en-US" dirty="0">
                <a:solidFill>
                  <a:schemeClr val="bg1"/>
                </a:solidFill>
                <a:latin typeface="Arial" panose="020B0604020202020204" pitchFamily="34" charset="0"/>
                <a:cs typeface="Arial" panose="020B0604020202020204" pitchFamily="34" charset="0"/>
              </a:rPr>
              <a:t>Kimberly Rawlings (CMS COR)</a:t>
            </a:r>
          </a:p>
          <a:p>
            <a:pPr algn="ctr"/>
            <a:r>
              <a:rPr lang="en-US" dirty="0">
                <a:solidFill>
                  <a:schemeClr val="bg1"/>
                </a:solidFill>
                <a:latin typeface="Arial" panose="020B0604020202020204" pitchFamily="34" charset="0"/>
                <a:cs typeface="Arial" panose="020B0604020202020204" pitchFamily="34" charset="0"/>
              </a:rPr>
              <a:t>Contact: Kimberly.Rawlings@cms.hhs.gov</a:t>
            </a:r>
          </a:p>
        </p:txBody>
      </p:sp>
      <p:sp>
        <p:nvSpPr>
          <p:cNvPr id="6" name="Date Placeholder 3">
            <a:extLst>
              <a:ext uri="{FF2B5EF4-FFF2-40B4-BE49-F238E27FC236}">
                <a16:creationId xmlns:a16="http://schemas.microsoft.com/office/drawing/2014/main" id="{8E2D03D0-B9F4-45B2-99C3-E7851B79C88D}"/>
              </a:ext>
            </a:extLst>
          </p:cNvPr>
          <p:cNvSpPr txBox="1">
            <a:spLocks/>
          </p:cNvSpPr>
          <p:nvPr/>
        </p:nvSpPr>
        <p:spPr>
          <a:xfrm>
            <a:off x="10210800" y="6324600"/>
            <a:ext cx="1524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FFB6E61-D33C-43D6-8177-77963B92D708}" type="datetime1">
              <a:rPr lang="en-US" smtClean="0"/>
              <a:pPr/>
              <a:t>9/16/2020</a:t>
            </a:fld>
            <a:endParaRPr lang="en-US" dirty="0"/>
          </a:p>
        </p:txBody>
      </p:sp>
    </p:spTree>
    <p:extLst>
      <p:ext uri="{BB962C8B-B14F-4D97-AF65-F5344CB8AC3E}">
        <p14:creationId xmlns:p14="http://schemas.microsoft.com/office/powerpoint/2010/main" val="12396575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6E41B2-67A9-457C-AC16-B5BECAAD856D}"/>
              </a:ext>
            </a:extLst>
          </p:cNvPr>
          <p:cNvSpPr>
            <a:spLocks noGrp="1"/>
          </p:cNvSpPr>
          <p:nvPr>
            <p:ph type="title"/>
          </p:nvPr>
        </p:nvSpPr>
        <p:spPr/>
        <p:txBody>
          <a:bodyPr/>
          <a:lstStyle/>
          <a:p>
            <a:r>
              <a:rPr lang="en-US" dirty="0"/>
              <a:t>Contact Information</a:t>
            </a:r>
          </a:p>
        </p:txBody>
      </p:sp>
      <p:sp>
        <p:nvSpPr>
          <p:cNvPr id="2" name="Content Placeholder 1">
            <a:extLst>
              <a:ext uri="{FF2B5EF4-FFF2-40B4-BE49-F238E27FC236}">
                <a16:creationId xmlns:a16="http://schemas.microsoft.com/office/drawing/2014/main" id="{9537DA25-5DFA-4D5B-ABAA-8368EE0A1E4A}"/>
              </a:ext>
            </a:extLst>
          </p:cNvPr>
          <p:cNvSpPr>
            <a:spLocks noGrp="1"/>
          </p:cNvSpPr>
          <p:nvPr>
            <p:ph idx="1"/>
          </p:nvPr>
        </p:nvSpPr>
        <p:spPr/>
        <p:txBody>
          <a:bodyPr>
            <a:normAutofit lnSpcReduction="10000"/>
          </a:bodyPr>
          <a:lstStyle/>
          <a:p>
            <a:r>
              <a:rPr lang="en-US" dirty="0"/>
              <a:t>Measures Manager: </a:t>
            </a:r>
            <a:r>
              <a:rPr lang="en-US" dirty="0">
                <a:hlinkClick r:id="rId2"/>
              </a:rPr>
              <a:t>mmssupport@battelle.org</a:t>
            </a:r>
            <a:endParaRPr lang="en-US" dirty="0"/>
          </a:p>
          <a:p>
            <a:r>
              <a:rPr lang="en-US" dirty="0" err="1"/>
              <a:t>eCQI</a:t>
            </a:r>
            <a:r>
              <a:rPr lang="en-US" dirty="0"/>
              <a:t> Resource Center: </a:t>
            </a:r>
            <a:r>
              <a:rPr lang="en-US" dirty="0">
                <a:hlinkClick r:id="rId3"/>
              </a:rPr>
              <a:t>ecqi-resource-center@hhs.gov</a:t>
            </a:r>
            <a:r>
              <a:rPr lang="en-US" dirty="0"/>
              <a:t> or ecqi.healthit.gov</a:t>
            </a:r>
          </a:p>
          <a:p>
            <a:r>
              <a:rPr lang="en-US" dirty="0" err="1"/>
              <a:t>QualityNet</a:t>
            </a:r>
            <a:r>
              <a:rPr lang="en-US" dirty="0"/>
              <a:t>: </a:t>
            </a:r>
            <a:r>
              <a:rPr lang="en-US" dirty="0">
                <a:hlinkClick r:id="rId4"/>
              </a:rPr>
              <a:t>qnetsupport@hcqis.org</a:t>
            </a:r>
            <a:endParaRPr lang="en-US" dirty="0"/>
          </a:p>
          <a:p>
            <a:pPr lvl="1"/>
            <a:r>
              <a:rPr lang="en-US" dirty="0"/>
              <a:t>This is also where the Hospital IQR program information can be found</a:t>
            </a:r>
          </a:p>
          <a:p>
            <a:r>
              <a:rPr lang="en-US" dirty="0"/>
              <a:t>ONC Project Tracking System (Jira): </a:t>
            </a:r>
            <a:r>
              <a:rPr lang="en-US" dirty="0">
                <a:hlinkClick r:id="rId5"/>
              </a:rPr>
              <a:t>https://oncprojectracking.healthit.gov/</a:t>
            </a:r>
            <a:endParaRPr lang="en-US" dirty="0"/>
          </a:p>
          <a:p>
            <a:r>
              <a:rPr lang="en-US" dirty="0"/>
              <a:t>NQF: </a:t>
            </a:r>
            <a:r>
              <a:rPr lang="en-US" dirty="0">
                <a:hlinkClick r:id="rId6"/>
              </a:rPr>
              <a:t>info@qualityforum.org</a:t>
            </a:r>
            <a:r>
              <a:rPr lang="en-US" dirty="0"/>
              <a:t> </a:t>
            </a:r>
          </a:p>
          <a:p>
            <a:endParaRPr lang="en-US" dirty="0"/>
          </a:p>
          <a:p>
            <a:endParaRPr lang="en-US" dirty="0"/>
          </a:p>
        </p:txBody>
      </p:sp>
      <p:sp>
        <p:nvSpPr>
          <p:cNvPr id="5" name="Slide Number Placeholder 4">
            <a:extLst>
              <a:ext uri="{FF2B5EF4-FFF2-40B4-BE49-F238E27FC236}">
                <a16:creationId xmlns:a16="http://schemas.microsoft.com/office/drawing/2014/main" id="{88753278-7502-4D17-AF13-7750CED1F123}"/>
              </a:ext>
            </a:extLst>
          </p:cNvPr>
          <p:cNvSpPr>
            <a:spLocks noGrp="1"/>
          </p:cNvSpPr>
          <p:nvPr>
            <p:ph type="sldNum" sz="quarter" idx="12"/>
          </p:nvPr>
        </p:nvSpPr>
        <p:spPr/>
        <p:txBody>
          <a:bodyPr/>
          <a:lstStyle/>
          <a:p>
            <a:fld id="{F6B8A4A2-F29A-4651-AFA7-54DA4950AAC7}" type="slidenum">
              <a:rPr lang="en-US" smtClean="0"/>
              <a:pPr/>
              <a:t>38</a:t>
            </a:fld>
            <a:endParaRPr lang="en-US" dirty="0"/>
          </a:p>
        </p:txBody>
      </p:sp>
      <p:sp>
        <p:nvSpPr>
          <p:cNvPr id="4" name="Date Placeholder 3">
            <a:extLst>
              <a:ext uri="{FF2B5EF4-FFF2-40B4-BE49-F238E27FC236}">
                <a16:creationId xmlns:a16="http://schemas.microsoft.com/office/drawing/2014/main" id="{306977A0-9FDA-4391-A28B-EFA8ACFB8082}"/>
              </a:ext>
            </a:extLst>
          </p:cNvPr>
          <p:cNvSpPr>
            <a:spLocks noGrp="1"/>
          </p:cNvSpPr>
          <p:nvPr>
            <p:ph type="dt" sz="half" idx="10"/>
          </p:nvPr>
        </p:nvSpPr>
        <p:spPr/>
        <p:txBody>
          <a:bodyPr/>
          <a:lstStyle/>
          <a:p>
            <a:fld id="{3FFB6E61-D33C-43D6-8177-77963B92D708}" type="datetime1">
              <a:rPr lang="en-US" smtClean="0"/>
              <a:t>9/16/2020</a:t>
            </a:fld>
            <a:endParaRPr lang="en-US" dirty="0"/>
          </a:p>
        </p:txBody>
      </p:sp>
    </p:spTree>
    <p:extLst>
      <p:ext uri="{BB962C8B-B14F-4D97-AF65-F5344CB8AC3E}">
        <p14:creationId xmlns:p14="http://schemas.microsoft.com/office/powerpoint/2010/main" val="1130116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9C166E-1A31-4012-A7EA-D7B7A4668024}"/>
              </a:ext>
            </a:extLst>
          </p:cNvPr>
          <p:cNvSpPr>
            <a:spLocks noGrp="1"/>
          </p:cNvSpPr>
          <p:nvPr>
            <p:ph type="title"/>
          </p:nvPr>
        </p:nvSpPr>
        <p:spPr>
          <a:xfrm>
            <a:off x="457200" y="0"/>
            <a:ext cx="11277600" cy="1371600"/>
          </a:xfrm>
        </p:spPr>
        <p:txBody>
          <a:bodyPr/>
          <a:lstStyle/>
          <a:p>
            <a:r>
              <a:rPr lang="en-US" dirty="0"/>
              <a:t>Overview of the Measures Management System</a:t>
            </a:r>
          </a:p>
        </p:txBody>
      </p:sp>
      <p:sp>
        <p:nvSpPr>
          <p:cNvPr id="2" name="Content Placeholder 1">
            <a:extLst>
              <a:ext uri="{FF2B5EF4-FFF2-40B4-BE49-F238E27FC236}">
                <a16:creationId xmlns:a16="http://schemas.microsoft.com/office/drawing/2014/main" id="{8AA8A232-534A-4697-8BE8-FE88A1E21EBF}"/>
              </a:ext>
            </a:extLst>
          </p:cNvPr>
          <p:cNvSpPr>
            <a:spLocks noGrp="1"/>
          </p:cNvSpPr>
          <p:nvPr>
            <p:ph idx="1"/>
          </p:nvPr>
        </p:nvSpPr>
        <p:spPr>
          <a:xfrm>
            <a:off x="506128" y="1813325"/>
            <a:ext cx="5638800" cy="4745038"/>
          </a:xfrm>
        </p:spPr>
        <p:txBody>
          <a:bodyPr>
            <a:normAutofit fontScale="77500" lnSpcReduction="20000"/>
          </a:bodyPr>
          <a:lstStyle/>
          <a:p>
            <a:pPr marL="285750" indent="-285750"/>
            <a:r>
              <a:rPr lang="en-US" sz="3100" dirty="0"/>
              <a:t>CMS </a:t>
            </a:r>
            <a:r>
              <a:rPr lang="en-US" dirty="0"/>
              <a:t>developed the MMS to foster and support standardization, flexibility, and innovation in quality measurement through a series of channels</a:t>
            </a:r>
          </a:p>
          <a:p>
            <a:pPr marL="0" indent="0">
              <a:buNone/>
            </a:pPr>
            <a:endParaRPr lang="en-US" sz="3100" dirty="0"/>
          </a:p>
          <a:p>
            <a:pPr marL="285750" indent="-285750"/>
            <a:r>
              <a:rPr lang="en-US" sz="3100" dirty="0"/>
              <a:t>The MMS conducts stakeholder outreach and education, which includes annual public webinars, monthly information sessions, a newsletter, and other ad hoc outreach activities</a:t>
            </a:r>
          </a:p>
          <a:p>
            <a:pPr marL="0" indent="0">
              <a:buNone/>
            </a:pPr>
            <a:endParaRPr lang="en-US" sz="2000" dirty="0">
              <a:hlinkClick r:id="rId3"/>
            </a:endParaRPr>
          </a:p>
          <a:p>
            <a:pPr marL="0" indent="0">
              <a:buNone/>
            </a:pPr>
            <a:r>
              <a:rPr lang="en-US" sz="2000" dirty="0">
                <a:hlinkClick r:id="rId3"/>
              </a:rPr>
              <a:t>https://www.cms.gov/Medicare/Quality-Initiatives-Patient-Assessment-Instruments/MMS/Index.html</a:t>
            </a:r>
            <a:endParaRPr lang="en-US" sz="2000" dirty="0"/>
          </a:p>
          <a:p>
            <a:pPr marL="285750" indent="-285750"/>
            <a:endParaRPr lang="en-US" sz="2000" dirty="0"/>
          </a:p>
          <a:p>
            <a:endParaRPr lang="en-US" dirty="0"/>
          </a:p>
        </p:txBody>
      </p:sp>
      <p:sp>
        <p:nvSpPr>
          <p:cNvPr id="5" name="Slide Number Placeholder 4">
            <a:extLst>
              <a:ext uri="{FF2B5EF4-FFF2-40B4-BE49-F238E27FC236}">
                <a16:creationId xmlns:a16="http://schemas.microsoft.com/office/drawing/2014/main" id="{F43D9B3E-6867-4989-B90F-9C2065E384EA}"/>
              </a:ext>
            </a:extLst>
          </p:cNvPr>
          <p:cNvSpPr>
            <a:spLocks noGrp="1"/>
          </p:cNvSpPr>
          <p:nvPr>
            <p:ph type="sldNum" sz="quarter" idx="12"/>
          </p:nvPr>
        </p:nvSpPr>
        <p:spPr/>
        <p:txBody>
          <a:bodyPr/>
          <a:lstStyle/>
          <a:p>
            <a:fld id="{F6B8A4A2-F29A-4651-AFA7-54DA4950AAC7}" type="slidenum">
              <a:rPr lang="en-US" smtClean="0"/>
              <a:pPr/>
              <a:t>3</a:t>
            </a:fld>
            <a:endParaRPr lang="en-US" dirty="0"/>
          </a:p>
        </p:txBody>
      </p:sp>
      <p:pic>
        <p:nvPicPr>
          <p:cNvPr id="4" name="Picture 3" descr="MMS process map">
            <a:extLst>
              <a:ext uri="{FF2B5EF4-FFF2-40B4-BE49-F238E27FC236}">
                <a16:creationId xmlns:a16="http://schemas.microsoft.com/office/drawing/2014/main" id="{6E782D75-1EA1-423F-B09C-61A8629B98A4}"/>
              </a:ext>
            </a:extLst>
          </p:cNvPr>
          <p:cNvPicPr>
            <a:picLocks noChangeAspect="1"/>
          </p:cNvPicPr>
          <p:nvPr/>
        </p:nvPicPr>
        <p:blipFill rotWithShape="1">
          <a:blip r:embed="rId4"/>
          <a:srcRect l="2463" t="4279" r="4411" b="4516"/>
          <a:stretch/>
        </p:blipFill>
        <p:spPr>
          <a:xfrm>
            <a:off x="6156960" y="1475740"/>
            <a:ext cx="5791200" cy="4952682"/>
          </a:xfrm>
          <a:prstGeom prst="rect">
            <a:avLst/>
          </a:prstGeom>
        </p:spPr>
      </p:pic>
      <p:sp>
        <p:nvSpPr>
          <p:cNvPr id="7" name="Date Placeholder 3">
            <a:extLst>
              <a:ext uri="{FF2B5EF4-FFF2-40B4-BE49-F238E27FC236}">
                <a16:creationId xmlns:a16="http://schemas.microsoft.com/office/drawing/2014/main" id="{B998A547-9501-4562-98D2-EBFB65C8C043}"/>
              </a:ext>
            </a:extLst>
          </p:cNvPr>
          <p:cNvSpPr>
            <a:spLocks noGrp="1"/>
          </p:cNvSpPr>
          <p:nvPr>
            <p:ph type="dt" sz="half" idx="10"/>
          </p:nvPr>
        </p:nvSpPr>
        <p:spPr>
          <a:xfrm>
            <a:off x="10210800" y="6324600"/>
            <a:ext cx="1524000" cy="365125"/>
          </a:xfrm>
        </p:spPr>
        <p:txBody>
          <a:bodyPr/>
          <a:lstStyle/>
          <a:p>
            <a:fld id="{3FFB6E61-D33C-43D6-8177-77963B92D708}" type="datetime1">
              <a:rPr lang="en-US" smtClean="0"/>
              <a:t>9/16/2020</a:t>
            </a:fld>
            <a:endParaRPr lang="en-US" dirty="0"/>
          </a:p>
        </p:txBody>
      </p:sp>
    </p:spTree>
    <p:extLst>
      <p:ext uri="{BB962C8B-B14F-4D97-AF65-F5344CB8AC3E}">
        <p14:creationId xmlns:p14="http://schemas.microsoft.com/office/powerpoint/2010/main" val="3771230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01DC6B-06DD-4475-9F8A-B35944857E18}"/>
              </a:ext>
            </a:extLst>
          </p:cNvPr>
          <p:cNvSpPr>
            <a:spLocks noGrp="1"/>
          </p:cNvSpPr>
          <p:nvPr>
            <p:ph type="ctrTitle"/>
          </p:nvPr>
        </p:nvSpPr>
        <p:spPr/>
        <p:txBody>
          <a:bodyPr/>
          <a:lstStyle/>
          <a:p>
            <a:r>
              <a:rPr lang="en-US" dirty="0"/>
              <a:t>Digital Quality Measurement in Context</a:t>
            </a:r>
          </a:p>
        </p:txBody>
      </p:sp>
      <p:sp>
        <p:nvSpPr>
          <p:cNvPr id="5" name="Slide Number Placeholder 4">
            <a:extLst>
              <a:ext uri="{FF2B5EF4-FFF2-40B4-BE49-F238E27FC236}">
                <a16:creationId xmlns:a16="http://schemas.microsoft.com/office/drawing/2014/main" id="{501DA2D0-184B-40B3-B45D-74A2664A3081}"/>
              </a:ext>
            </a:extLst>
          </p:cNvPr>
          <p:cNvSpPr>
            <a:spLocks noGrp="1"/>
          </p:cNvSpPr>
          <p:nvPr>
            <p:ph type="sldNum" sz="quarter" idx="12"/>
          </p:nvPr>
        </p:nvSpPr>
        <p:spPr/>
        <p:txBody>
          <a:bodyPr/>
          <a:lstStyle/>
          <a:p>
            <a:fld id="{F6B8A4A2-F29A-4651-AFA7-54DA4950AAC7}" type="slidenum">
              <a:rPr lang="en-US" smtClean="0"/>
              <a:pPr/>
              <a:t>4</a:t>
            </a:fld>
            <a:endParaRPr lang="en-US" dirty="0"/>
          </a:p>
        </p:txBody>
      </p:sp>
    </p:spTree>
    <p:extLst>
      <p:ext uri="{BB962C8B-B14F-4D97-AF65-F5344CB8AC3E}">
        <p14:creationId xmlns:p14="http://schemas.microsoft.com/office/powerpoint/2010/main" val="2055097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485DA4-FC9B-4DF3-9EAC-496E1DE8C63B}"/>
              </a:ext>
            </a:extLst>
          </p:cNvPr>
          <p:cNvSpPr>
            <a:spLocks noGrp="1"/>
          </p:cNvSpPr>
          <p:nvPr>
            <p:ph type="title"/>
          </p:nvPr>
        </p:nvSpPr>
        <p:spPr/>
        <p:txBody>
          <a:bodyPr/>
          <a:lstStyle/>
          <a:p>
            <a:r>
              <a:rPr lang="en-US" dirty="0"/>
              <a:t>Purpose of CQMs</a:t>
            </a:r>
          </a:p>
        </p:txBody>
      </p:sp>
      <p:sp>
        <p:nvSpPr>
          <p:cNvPr id="2" name="Content Placeholder 1">
            <a:extLst>
              <a:ext uri="{FF2B5EF4-FFF2-40B4-BE49-F238E27FC236}">
                <a16:creationId xmlns:a16="http://schemas.microsoft.com/office/drawing/2014/main" id="{9B84BDD0-095B-4514-ADC5-C718A9D0E7DC}"/>
              </a:ext>
            </a:extLst>
          </p:cNvPr>
          <p:cNvSpPr>
            <a:spLocks noGrp="1"/>
          </p:cNvSpPr>
          <p:nvPr>
            <p:ph idx="1"/>
          </p:nvPr>
        </p:nvSpPr>
        <p:spPr/>
        <p:txBody>
          <a:bodyPr>
            <a:normAutofit fontScale="92500"/>
          </a:bodyPr>
          <a:lstStyle/>
          <a:p>
            <a:r>
              <a:rPr lang="en-US" dirty="0"/>
              <a:t>Goal 1: Improve the quality of healthcare provided to patients</a:t>
            </a:r>
          </a:p>
          <a:p>
            <a:pPr lvl="1"/>
            <a:r>
              <a:rPr lang="en-US" dirty="0"/>
              <a:t>A tool for making “good decisions”</a:t>
            </a:r>
          </a:p>
          <a:p>
            <a:pPr lvl="2"/>
            <a:r>
              <a:rPr lang="en-US" dirty="0"/>
              <a:t>One that makes it more likely that patients/providers will experience a good result and</a:t>
            </a:r>
          </a:p>
          <a:p>
            <a:pPr lvl="2"/>
            <a:r>
              <a:rPr lang="en-US" dirty="0"/>
              <a:t>Makes it less likely that the provider/patient will experience an adverse result</a:t>
            </a:r>
          </a:p>
          <a:p>
            <a:pPr lvl="2"/>
            <a:r>
              <a:rPr lang="en-US" dirty="0"/>
              <a:t>Low performing clinicians can choose to allocate resources to becoming high-performing</a:t>
            </a:r>
          </a:p>
          <a:p>
            <a:r>
              <a:rPr lang="en-US" dirty="0"/>
              <a:t>Goal 2: Empower patients to make informed decisions</a:t>
            </a:r>
          </a:p>
          <a:p>
            <a:pPr lvl="1"/>
            <a:r>
              <a:rPr lang="en-US" dirty="0"/>
              <a:t>Patients can use quality measures to select high-performing clinicians</a:t>
            </a:r>
          </a:p>
          <a:p>
            <a:pPr lvl="2"/>
            <a:r>
              <a:rPr lang="en-US" dirty="0"/>
              <a:t>Ex., using Physician Compare or Hospital Compare</a:t>
            </a:r>
          </a:p>
          <a:p>
            <a:pPr lvl="1"/>
            <a:endParaRPr lang="en-US" u="sng" dirty="0"/>
          </a:p>
          <a:p>
            <a:pPr lvl="2"/>
            <a:endParaRPr lang="en-US" dirty="0"/>
          </a:p>
        </p:txBody>
      </p:sp>
      <p:sp>
        <p:nvSpPr>
          <p:cNvPr id="5" name="Slide Number Placeholder 4">
            <a:extLst>
              <a:ext uri="{FF2B5EF4-FFF2-40B4-BE49-F238E27FC236}">
                <a16:creationId xmlns:a16="http://schemas.microsoft.com/office/drawing/2014/main" id="{33D7BEBB-0B1A-4581-84BB-6CD092F32E31}"/>
              </a:ext>
            </a:extLst>
          </p:cNvPr>
          <p:cNvSpPr>
            <a:spLocks noGrp="1"/>
          </p:cNvSpPr>
          <p:nvPr>
            <p:ph type="sldNum" sz="quarter" idx="12"/>
          </p:nvPr>
        </p:nvSpPr>
        <p:spPr/>
        <p:txBody>
          <a:bodyPr/>
          <a:lstStyle/>
          <a:p>
            <a:fld id="{F6B8A4A2-F29A-4651-AFA7-54DA4950AAC7}" type="slidenum">
              <a:rPr lang="en-US" smtClean="0"/>
              <a:pPr/>
              <a:t>5</a:t>
            </a:fld>
            <a:endParaRPr lang="en-US" dirty="0"/>
          </a:p>
        </p:txBody>
      </p:sp>
      <p:sp>
        <p:nvSpPr>
          <p:cNvPr id="4" name="Date Placeholder 3">
            <a:extLst>
              <a:ext uri="{FF2B5EF4-FFF2-40B4-BE49-F238E27FC236}">
                <a16:creationId xmlns:a16="http://schemas.microsoft.com/office/drawing/2014/main" id="{B7E2B925-D80F-40C9-95DD-FF2E8BEDF3C8}"/>
              </a:ext>
            </a:extLst>
          </p:cNvPr>
          <p:cNvSpPr>
            <a:spLocks noGrp="1"/>
          </p:cNvSpPr>
          <p:nvPr>
            <p:ph type="dt" sz="half" idx="10"/>
          </p:nvPr>
        </p:nvSpPr>
        <p:spPr/>
        <p:txBody>
          <a:bodyPr/>
          <a:lstStyle/>
          <a:p>
            <a:fld id="{3FFB6E61-D33C-43D6-8177-77963B92D708}" type="datetime1">
              <a:rPr lang="en-US" smtClean="0"/>
              <a:t>9/16/2020</a:t>
            </a:fld>
            <a:endParaRPr lang="en-US" dirty="0"/>
          </a:p>
        </p:txBody>
      </p:sp>
    </p:spTree>
    <p:extLst>
      <p:ext uri="{BB962C8B-B14F-4D97-AF65-F5344CB8AC3E}">
        <p14:creationId xmlns:p14="http://schemas.microsoft.com/office/powerpoint/2010/main" val="3376749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DEA6C-66BF-4F70-BDC3-2DE2BFE69F42}"/>
              </a:ext>
            </a:extLst>
          </p:cNvPr>
          <p:cNvSpPr>
            <a:spLocks noGrp="1"/>
          </p:cNvSpPr>
          <p:nvPr>
            <p:ph type="title"/>
          </p:nvPr>
        </p:nvSpPr>
        <p:spPr>
          <a:xfrm>
            <a:off x="457200" y="0"/>
            <a:ext cx="11277600" cy="1371600"/>
          </a:xfrm>
        </p:spPr>
        <p:txBody>
          <a:bodyPr/>
          <a:lstStyle/>
          <a:p>
            <a:r>
              <a:rPr lang="en-US" dirty="0"/>
              <a:t>What does a CQM look like?</a:t>
            </a:r>
          </a:p>
        </p:txBody>
      </p:sp>
      <mc:AlternateContent xmlns:mc="http://schemas.openxmlformats.org/markup-compatibility/2006" xmlns:a14="http://schemas.microsoft.com/office/drawing/2010/main">
        <mc:Choice Requires="a14">
          <p:sp>
            <p:nvSpPr>
              <p:cNvPr id="2" name="Content Placeholder 1" descr="Visual representation of a quality measure as a mathematical equation.">
                <a:extLst>
                  <a:ext uri="{FF2B5EF4-FFF2-40B4-BE49-F238E27FC236}">
                    <a16:creationId xmlns:a16="http://schemas.microsoft.com/office/drawing/2014/main" id="{5524DE2E-1795-40D1-927D-7BBA39521740}"/>
                  </a:ext>
                </a:extLst>
              </p:cNvPr>
              <p:cNvSpPr>
                <a:spLocks noGrp="1"/>
              </p:cNvSpPr>
              <p:nvPr>
                <p:ph idx="1"/>
              </p:nvPr>
            </p:nvSpPr>
            <p:spPr/>
            <p:txBody>
              <a:bodyPr>
                <a:normAutofit lnSpcReduction="10000"/>
              </a:bodyPr>
              <a:lstStyle/>
              <a:p>
                <a:r>
                  <a:rPr lang="en-US" b="1" dirty="0"/>
                  <a:t>Numerator</a:t>
                </a:r>
                <a:r>
                  <a:rPr lang="en-US" dirty="0"/>
                  <a:t>: Measure focus, aka the target process, condition, event, or outcome</a:t>
                </a:r>
              </a:p>
              <a:p>
                <a:r>
                  <a:rPr lang="en-US" b="1" dirty="0"/>
                  <a:t>Denominator</a:t>
                </a:r>
                <a:r>
                  <a:rPr lang="en-US" dirty="0"/>
                  <a:t>: The population evaluated by the measure</a:t>
                </a:r>
              </a:p>
              <a:p>
                <a:r>
                  <a:rPr lang="en-US" b="1" dirty="0"/>
                  <a:t>Exclusions</a:t>
                </a:r>
                <a:r>
                  <a:rPr lang="en-US" dirty="0"/>
                  <a:t>: Patients who should be removed from the measure population before determining if numerator criteria are met</a:t>
                </a:r>
                <a:br>
                  <a:rPr lang="en-US" sz="2800" dirty="0"/>
                </a:br>
                <a:endParaRPr lang="en-US" sz="2800" dirty="0"/>
              </a:p>
              <a:p>
                <a:pPr marL="0" indent="0">
                  <a:buNone/>
                </a:pPr>
                <a14:m>
                  <m:oMathPara xmlns:m="http://schemas.openxmlformats.org/officeDocument/2006/math">
                    <m:oMathParaPr>
                      <m:jc m:val="center"/>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𝑁𝑢𝑚𝑒𝑟𝑎𝑡𝑜𝑟</m:t>
                          </m:r>
                        </m:num>
                        <m:den>
                          <m:r>
                            <a:rPr lang="en-US" i="1">
                              <a:latin typeface="Cambria Math" panose="02040503050406030204" pitchFamily="18" charset="0"/>
                            </a:rPr>
                            <m:t>(</m:t>
                          </m:r>
                          <m:r>
                            <a:rPr lang="en-US" i="1">
                              <a:latin typeface="Cambria Math" panose="02040503050406030204" pitchFamily="18" charset="0"/>
                            </a:rPr>
                            <m:t>𝐷𝑒𝑛𝑜𝑚𝑖𝑛𝑎𝑡𝑜𝑟</m:t>
                          </m:r>
                          <m:r>
                            <a:rPr lang="en-US" i="1">
                              <a:latin typeface="Cambria Math" panose="02040503050406030204" pitchFamily="18" charset="0"/>
                            </a:rPr>
                            <m:t> − </m:t>
                          </m:r>
                          <m:r>
                            <a:rPr lang="en-US" i="1">
                              <a:latin typeface="Cambria Math" panose="02040503050406030204" pitchFamily="18" charset="0"/>
                            </a:rPr>
                            <m:t>𝐸𝑥𝑐𝑙𝑢𝑠𝑖𝑜𝑛𝑠</m:t>
                          </m:r>
                          <m:r>
                            <a:rPr lang="en-US" i="1">
                              <a:latin typeface="Cambria Math" panose="02040503050406030204" pitchFamily="18" charset="0"/>
                            </a:rPr>
                            <m:t>)</m:t>
                          </m:r>
                        </m:den>
                      </m:f>
                    </m:oMath>
                  </m:oMathPara>
                </a14:m>
                <a:endParaRPr lang="en-US" dirty="0"/>
              </a:p>
            </p:txBody>
          </p:sp>
        </mc:Choice>
        <mc:Fallback xmlns="">
          <p:sp>
            <p:nvSpPr>
              <p:cNvPr id="2" name="Content Placeholder 1" descr="Visual representation of a quality measure as a mathematical equation.">
                <a:extLst>
                  <a:ext uri="{FF2B5EF4-FFF2-40B4-BE49-F238E27FC236}">
                    <a16:creationId xmlns:a16="http://schemas.microsoft.com/office/drawing/2014/main" id="{5524DE2E-1795-40D1-927D-7BBA39521740}"/>
                  </a:ext>
                </a:extLst>
              </p:cNvPr>
              <p:cNvSpPr>
                <a:spLocks noGrp="1" noRot="1" noChangeAspect="1" noMove="1" noResize="1" noEditPoints="1" noAdjustHandles="1" noChangeArrowheads="1" noChangeShapeType="1" noTextEdit="1"/>
              </p:cNvSpPr>
              <p:nvPr>
                <p:ph idx="1"/>
              </p:nvPr>
            </p:nvSpPr>
            <p:spPr>
              <a:blipFill>
                <a:blip r:embed="rId2"/>
                <a:stretch>
                  <a:fillRect l="-1243" t="-2800" r="-1568"/>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7569137A-9334-4893-83DD-3281934A2857}"/>
              </a:ext>
            </a:extLst>
          </p:cNvPr>
          <p:cNvSpPr>
            <a:spLocks noGrp="1"/>
          </p:cNvSpPr>
          <p:nvPr>
            <p:ph type="sldNum" sz="quarter" idx="12"/>
          </p:nvPr>
        </p:nvSpPr>
        <p:spPr/>
        <p:txBody>
          <a:bodyPr/>
          <a:lstStyle/>
          <a:p>
            <a:fld id="{F6B8A4A2-F29A-4651-AFA7-54DA4950AAC7}" type="slidenum">
              <a:rPr lang="en-US" smtClean="0"/>
              <a:pPr/>
              <a:t>6</a:t>
            </a:fld>
            <a:endParaRPr lang="en-US" dirty="0"/>
          </a:p>
        </p:txBody>
      </p:sp>
    </p:spTree>
    <p:extLst>
      <p:ext uri="{BB962C8B-B14F-4D97-AF65-F5344CB8AC3E}">
        <p14:creationId xmlns:p14="http://schemas.microsoft.com/office/powerpoint/2010/main" val="3025216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AA12CE-551A-4001-A282-33AD5E41BE69}"/>
              </a:ext>
            </a:extLst>
          </p:cNvPr>
          <p:cNvSpPr>
            <a:spLocks noGrp="1"/>
          </p:cNvSpPr>
          <p:nvPr>
            <p:ph type="title"/>
          </p:nvPr>
        </p:nvSpPr>
        <p:spPr/>
        <p:txBody>
          <a:bodyPr/>
          <a:lstStyle/>
          <a:p>
            <a:r>
              <a:rPr lang="en-US" dirty="0"/>
              <a:t>Example of a Clinical Quality Measure</a:t>
            </a:r>
          </a:p>
        </p:txBody>
      </p:sp>
      <p:sp>
        <p:nvSpPr>
          <p:cNvPr id="2" name="Content Placeholder 1">
            <a:extLst>
              <a:ext uri="{FF2B5EF4-FFF2-40B4-BE49-F238E27FC236}">
                <a16:creationId xmlns:a16="http://schemas.microsoft.com/office/drawing/2014/main" id="{82B8A4D6-5508-4C89-97E3-04123C02AFFD}"/>
              </a:ext>
            </a:extLst>
          </p:cNvPr>
          <p:cNvSpPr>
            <a:spLocks noGrp="1"/>
          </p:cNvSpPr>
          <p:nvPr>
            <p:ph idx="1"/>
          </p:nvPr>
        </p:nvSpPr>
        <p:spPr/>
        <p:txBody>
          <a:bodyPr>
            <a:normAutofit fontScale="92500" lnSpcReduction="10000"/>
          </a:bodyPr>
          <a:lstStyle/>
          <a:p>
            <a:pPr marL="0" indent="0" algn="ctr">
              <a:buNone/>
            </a:pPr>
            <a:r>
              <a:rPr lang="en-US" b="1" dirty="0"/>
              <a:t>Measure Title: </a:t>
            </a:r>
            <a:r>
              <a:rPr lang="en-US" dirty="0"/>
              <a:t>Cataracts: 20/40 or Better Visual Acuity within 90 Days Following Cataract Surgery</a:t>
            </a:r>
          </a:p>
          <a:p>
            <a:pPr marL="0" indent="0" algn="ctr">
              <a:buNone/>
            </a:pPr>
            <a:endParaRPr lang="en-US" dirty="0"/>
          </a:p>
          <a:p>
            <a:r>
              <a:rPr lang="en-US" b="1" dirty="0"/>
              <a:t>Numerator</a:t>
            </a:r>
            <a:r>
              <a:rPr lang="en-US" dirty="0"/>
              <a:t>: Cataract surgeries with best-corrected visual acuity of 20/40 or better (distance or near) achieved in the operative eye within 90 days following cataract surgery</a:t>
            </a:r>
          </a:p>
          <a:p>
            <a:r>
              <a:rPr lang="en-US" b="1" dirty="0"/>
              <a:t>Denominator</a:t>
            </a:r>
            <a:r>
              <a:rPr lang="en-US" dirty="0"/>
              <a:t>: All cataract surgeries for patients aged 18 years and older </a:t>
            </a:r>
          </a:p>
          <a:p>
            <a:r>
              <a:rPr lang="en-US" b="1" dirty="0"/>
              <a:t>Exclusions</a:t>
            </a:r>
            <a:r>
              <a:rPr lang="en-US" dirty="0"/>
              <a:t>: Cataract surgeries in patients with significant ocular conditions impacting the visual outcome of surgery</a:t>
            </a:r>
          </a:p>
          <a:p>
            <a:pPr marL="457200" lvl="1" indent="0">
              <a:buNone/>
            </a:pPr>
            <a:endParaRPr lang="en-US" dirty="0"/>
          </a:p>
          <a:p>
            <a:pPr lvl="1"/>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B11B9081-5303-46FE-B80F-A98B69AA9055}"/>
              </a:ext>
            </a:extLst>
          </p:cNvPr>
          <p:cNvSpPr>
            <a:spLocks noGrp="1"/>
          </p:cNvSpPr>
          <p:nvPr>
            <p:ph type="sldNum" sz="quarter" idx="12"/>
          </p:nvPr>
        </p:nvSpPr>
        <p:spPr/>
        <p:txBody>
          <a:bodyPr/>
          <a:lstStyle/>
          <a:p>
            <a:fld id="{F6B8A4A2-F29A-4651-AFA7-54DA4950AAC7}" type="slidenum">
              <a:rPr lang="en-US" smtClean="0"/>
              <a:pPr/>
              <a:t>7</a:t>
            </a:fld>
            <a:endParaRPr lang="en-US" dirty="0"/>
          </a:p>
        </p:txBody>
      </p:sp>
    </p:spTree>
    <p:extLst>
      <p:ext uri="{BB962C8B-B14F-4D97-AF65-F5344CB8AC3E}">
        <p14:creationId xmlns:p14="http://schemas.microsoft.com/office/powerpoint/2010/main" val="794679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291A25-A4A7-4D54-A1CB-E79739D4CCAA}"/>
              </a:ext>
            </a:extLst>
          </p:cNvPr>
          <p:cNvSpPr>
            <a:spLocks noGrp="1"/>
          </p:cNvSpPr>
          <p:nvPr>
            <p:ph type="title"/>
          </p:nvPr>
        </p:nvSpPr>
        <p:spPr/>
        <p:txBody>
          <a:bodyPr/>
          <a:lstStyle/>
          <a:p>
            <a:r>
              <a:rPr lang="en-US" dirty="0"/>
              <a:t>Example CQM Calculation</a:t>
            </a:r>
          </a:p>
        </p:txBody>
      </p:sp>
      <p:grpSp>
        <p:nvGrpSpPr>
          <p:cNvPr id="6" name="Group 5">
            <a:extLst>
              <a:ext uri="{FF2B5EF4-FFF2-40B4-BE49-F238E27FC236}">
                <a16:creationId xmlns:a16="http://schemas.microsoft.com/office/drawing/2014/main" id="{134D6F41-7DBC-407D-903D-45B5BF1A328E}"/>
              </a:ext>
            </a:extLst>
          </p:cNvPr>
          <p:cNvGrpSpPr/>
          <p:nvPr/>
        </p:nvGrpSpPr>
        <p:grpSpPr>
          <a:xfrm>
            <a:off x="0" y="2176297"/>
            <a:ext cx="10759610" cy="2876104"/>
            <a:chOff x="0" y="2176297"/>
            <a:chExt cx="10759610" cy="2876104"/>
          </a:xfrm>
        </p:grpSpPr>
        <p:sp>
          <p:nvSpPr>
            <p:cNvPr id="7" name="TextBox 6">
              <a:extLst>
                <a:ext uri="{FF2B5EF4-FFF2-40B4-BE49-F238E27FC236}">
                  <a16:creationId xmlns:a16="http://schemas.microsoft.com/office/drawing/2014/main" id="{A2AD71A4-1813-4F26-A711-044F6A86492A}"/>
                </a:ext>
              </a:extLst>
            </p:cNvPr>
            <p:cNvSpPr txBox="1"/>
            <p:nvPr/>
          </p:nvSpPr>
          <p:spPr>
            <a:xfrm>
              <a:off x="1232899" y="2176297"/>
              <a:ext cx="5965004" cy="1015663"/>
            </a:xfrm>
            <a:prstGeom prst="rect">
              <a:avLst/>
            </a:prstGeom>
            <a:noFill/>
          </p:spPr>
          <p:txBody>
            <a:bodyPr wrap="square" rtlCol="0">
              <a:spAutoFit/>
            </a:bodyPr>
            <a:lstStyle/>
            <a:p>
              <a:pPr algn="ctr"/>
              <a:r>
                <a:rPr lang="en-US" sz="2000" dirty="0"/>
                <a:t>Cataract surgeries with best-corrected visual acuity of 20/40 or better (distance or near) achieved in the operative eye within 90 days following cataract surgery</a:t>
              </a:r>
            </a:p>
          </p:txBody>
        </p:sp>
        <p:sp>
          <p:nvSpPr>
            <p:cNvPr id="9" name="TextBox 8">
              <a:extLst>
                <a:ext uri="{FF2B5EF4-FFF2-40B4-BE49-F238E27FC236}">
                  <a16:creationId xmlns:a16="http://schemas.microsoft.com/office/drawing/2014/main" id="{11CD7CB5-9812-49C9-8BED-1F5DD50D200B}"/>
                </a:ext>
              </a:extLst>
            </p:cNvPr>
            <p:cNvSpPr txBox="1"/>
            <p:nvPr/>
          </p:nvSpPr>
          <p:spPr>
            <a:xfrm>
              <a:off x="1035550" y="3467963"/>
              <a:ext cx="2667000" cy="1015663"/>
            </a:xfrm>
            <a:prstGeom prst="rect">
              <a:avLst/>
            </a:prstGeom>
            <a:noFill/>
          </p:spPr>
          <p:txBody>
            <a:bodyPr wrap="square" rtlCol="0">
              <a:spAutoFit/>
            </a:bodyPr>
            <a:lstStyle/>
            <a:p>
              <a:pPr algn="ctr"/>
              <a:r>
                <a:rPr lang="en-US" sz="2000" dirty="0"/>
                <a:t>All cataract surgeries for patients aged 18 years and older</a:t>
              </a:r>
            </a:p>
          </p:txBody>
        </p:sp>
        <p:sp>
          <p:nvSpPr>
            <p:cNvPr id="11" name="TextBox 10">
              <a:extLst>
                <a:ext uri="{FF2B5EF4-FFF2-40B4-BE49-F238E27FC236}">
                  <a16:creationId xmlns:a16="http://schemas.microsoft.com/office/drawing/2014/main" id="{6EE9E88D-FC59-489D-B199-8749FBFCF8F3}"/>
                </a:ext>
              </a:extLst>
            </p:cNvPr>
            <p:cNvSpPr txBox="1"/>
            <p:nvPr/>
          </p:nvSpPr>
          <p:spPr>
            <a:xfrm>
              <a:off x="4215401" y="3421185"/>
              <a:ext cx="2909299" cy="1631216"/>
            </a:xfrm>
            <a:prstGeom prst="rect">
              <a:avLst/>
            </a:prstGeom>
            <a:noFill/>
          </p:spPr>
          <p:txBody>
            <a:bodyPr wrap="square" rtlCol="0">
              <a:spAutoFit/>
            </a:bodyPr>
            <a:lstStyle/>
            <a:p>
              <a:pPr algn="ctr"/>
              <a:r>
                <a:rPr lang="en-US" sz="2000" dirty="0"/>
                <a:t>Cataract surgeries in patients with significant ocular conditions impacting the visual outcome of surgery</a:t>
              </a:r>
            </a:p>
          </p:txBody>
        </p:sp>
        <p:sp>
          <p:nvSpPr>
            <p:cNvPr id="13" name="TextBox 12">
              <a:extLst>
                <a:ext uri="{FF2B5EF4-FFF2-40B4-BE49-F238E27FC236}">
                  <a16:creationId xmlns:a16="http://schemas.microsoft.com/office/drawing/2014/main" id="{3628EF48-A8D9-4777-9756-AFD4B8E1E46D}"/>
                </a:ext>
              </a:extLst>
            </p:cNvPr>
            <p:cNvSpPr txBox="1"/>
            <p:nvPr/>
          </p:nvSpPr>
          <p:spPr>
            <a:xfrm>
              <a:off x="8299806" y="2438400"/>
              <a:ext cx="2459804" cy="2246769"/>
            </a:xfrm>
            <a:prstGeom prst="rect">
              <a:avLst/>
            </a:prstGeom>
            <a:noFill/>
          </p:spPr>
          <p:txBody>
            <a:bodyPr wrap="square" rtlCol="0">
              <a:spAutoFit/>
            </a:bodyPr>
            <a:lstStyle/>
            <a:p>
              <a:pPr algn="ctr"/>
              <a:r>
                <a:rPr lang="en-US" sz="2000" dirty="0"/>
                <a:t>Proportion of patients with 20/40 or Better Visual Acuity within 90 Days Following Cataract Surgery</a:t>
              </a:r>
            </a:p>
            <a:p>
              <a:endParaRPr lang="en-US" sz="2000" dirty="0"/>
            </a:p>
          </p:txBody>
        </p:sp>
        <p:sp>
          <p:nvSpPr>
            <p:cNvPr id="15" name="Minus Sign 14">
              <a:extLst>
                <a:ext uri="{FF2B5EF4-FFF2-40B4-BE49-F238E27FC236}">
                  <a16:creationId xmlns:a16="http://schemas.microsoft.com/office/drawing/2014/main" id="{F95D4F88-49CC-48A7-850F-0085B8835DCC}"/>
                </a:ext>
              </a:extLst>
            </p:cNvPr>
            <p:cNvSpPr/>
            <p:nvPr/>
          </p:nvSpPr>
          <p:spPr>
            <a:xfrm>
              <a:off x="0" y="3200400"/>
              <a:ext cx="8153400" cy="2286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inus Sign 15">
              <a:extLst>
                <a:ext uri="{FF2B5EF4-FFF2-40B4-BE49-F238E27FC236}">
                  <a16:creationId xmlns:a16="http://schemas.microsoft.com/office/drawing/2014/main" id="{8E3947F8-478A-4660-9570-57C521982D16}"/>
                </a:ext>
              </a:extLst>
            </p:cNvPr>
            <p:cNvSpPr/>
            <p:nvPr/>
          </p:nvSpPr>
          <p:spPr>
            <a:xfrm>
              <a:off x="3733800" y="3640350"/>
              <a:ext cx="457200" cy="3810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Equals 16">
              <a:extLst>
                <a:ext uri="{FF2B5EF4-FFF2-40B4-BE49-F238E27FC236}">
                  <a16:creationId xmlns:a16="http://schemas.microsoft.com/office/drawing/2014/main" id="{5C8B737C-BA35-46B5-84C6-16AB47B1BE92}"/>
                </a:ext>
              </a:extLst>
            </p:cNvPr>
            <p:cNvSpPr/>
            <p:nvPr/>
          </p:nvSpPr>
          <p:spPr>
            <a:xfrm>
              <a:off x="7405099" y="3054697"/>
              <a:ext cx="762000" cy="526703"/>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 name="Slide Number Placeholder 4">
            <a:extLst>
              <a:ext uri="{FF2B5EF4-FFF2-40B4-BE49-F238E27FC236}">
                <a16:creationId xmlns:a16="http://schemas.microsoft.com/office/drawing/2014/main" id="{2B5FCAD3-7145-4953-8B86-27341573CD63}"/>
              </a:ext>
            </a:extLst>
          </p:cNvPr>
          <p:cNvSpPr>
            <a:spLocks noGrp="1"/>
          </p:cNvSpPr>
          <p:nvPr>
            <p:ph type="sldNum" sz="quarter" idx="12"/>
          </p:nvPr>
        </p:nvSpPr>
        <p:spPr/>
        <p:txBody>
          <a:bodyPr/>
          <a:lstStyle/>
          <a:p>
            <a:fld id="{F6B8A4A2-F29A-4651-AFA7-54DA4950AAC7}" type="slidenum">
              <a:rPr lang="en-US" smtClean="0"/>
              <a:pPr/>
              <a:t>8</a:t>
            </a:fld>
            <a:endParaRPr lang="en-US" dirty="0"/>
          </a:p>
        </p:txBody>
      </p:sp>
      <p:sp>
        <p:nvSpPr>
          <p:cNvPr id="4" name="Date Placeholder 3">
            <a:extLst>
              <a:ext uri="{FF2B5EF4-FFF2-40B4-BE49-F238E27FC236}">
                <a16:creationId xmlns:a16="http://schemas.microsoft.com/office/drawing/2014/main" id="{2A1B84DE-67A3-4B44-893A-152AF79767F5}"/>
              </a:ext>
            </a:extLst>
          </p:cNvPr>
          <p:cNvSpPr>
            <a:spLocks noGrp="1"/>
          </p:cNvSpPr>
          <p:nvPr>
            <p:ph type="dt" sz="half" idx="10"/>
          </p:nvPr>
        </p:nvSpPr>
        <p:spPr/>
        <p:txBody>
          <a:bodyPr/>
          <a:lstStyle/>
          <a:p>
            <a:fld id="{3FFB6E61-D33C-43D6-8177-77963B92D708}" type="datetime1">
              <a:rPr lang="en-US" smtClean="0"/>
              <a:t>9/16/2020</a:t>
            </a:fld>
            <a:endParaRPr lang="en-US" dirty="0"/>
          </a:p>
        </p:txBody>
      </p:sp>
    </p:spTree>
    <p:extLst>
      <p:ext uri="{BB962C8B-B14F-4D97-AF65-F5344CB8AC3E}">
        <p14:creationId xmlns:p14="http://schemas.microsoft.com/office/powerpoint/2010/main" val="1247525237"/>
      </p:ext>
    </p:extLst>
  </p:cSld>
  <p:clrMapOvr>
    <a:masterClrMapping/>
  </p:clrMapOvr>
</p:sld>
</file>

<file path=ppt/theme/theme1.xml><?xml version="1.0" encoding="utf-8"?>
<a:theme xmlns:a="http://schemas.openxmlformats.org/drawingml/2006/main" name="CMS_template">
  <a:themeElements>
    <a:clrScheme name="CMS PPT">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86a8e296-5f29-4af2-954b-0de0d1e1f8bc" ContentTypeId="0x0101"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viewed xmlns="c85f45de-9781-4f9c-a476-faa529bf8047" xsi:nil="true"/>
    <Comments_x0020_Due_x0020_Date xmlns="c85f45de-9781-4f9c-a476-faa529bf8047" xsi:nil="true"/>
    <Program xmlns="c85f45de-9781-4f9c-a476-faa529bf8047">Other</Program>
    <Assigned xmlns="c85f45de-9781-4f9c-a476-faa529bf8047"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F8B44BA2626C9D4E866311178902B167" ma:contentTypeVersion="11" ma:contentTypeDescription="Create a new document." ma:contentTypeScope="" ma:versionID="f0859ae43dc4edc98033a69f0ca2d875">
  <xsd:schema xmlns:xsd="http://www.w3.org/2001/XMLSchema" xmlns:xs="http://www.w3.org/2001/XMLSchema" xmlns:p="http://schemas.microsoft.com/office/2006/metadata/properties" xmlns:ns2="c85f45de-9781-4f9c-a476-faa529bf8047" xmlns:ns3="3975cba8-4a57-496a-aa93-d780dacf11e3" targetNamespace="http://schemas.microsoft.com/office/2006/metadata/properties" ma:root="true" ma:fieldsID="998a80c275f19004ea29bc1e0c648668" ns2:_="" ns3:_="">
    <xsd:import namespace="c85f45de-9781-4f9c-a476-faa529bf8047"/>
    <xsd:import namespace="3975cba8-4a57-496a-aa93-d780dacf11e3"/>
    <xsd:element name="properties">
      <xsd:complexType>
        <xsd:sequence>
          <xsd:element name="documentManagement">
            <xsd:complexType>
              <xsd:all>
                <xsd:element ref="ns2:Program" minOccurs="0"/>
                <xsd:element ref="ns2:Assigned" minOccurs="0"/>
                <xsd:element ref="ns2:Reviewed" minOccurs="0"/>
                <xsd:element ref="ns2:Comments_x0020_Due_x0020_Dat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5f45de-9781-4f9c-a476-faa529bf8047" elementFormDefault="qualified">
    <xsd:import namespace="http://schemas.microsoft.com/office/2006/documentManagement/types"/>
    <xsd:import namespace="http://schemas.microsoft.com/office/infopath/2007/PartnerControls"/>
    <xsd:element name="Program" ma:index="8" nillable="true" ma:displayName="Program" ma:default="Other" ma:format="Dropdown" ma:internalName="Program">
      <xsd:simpleType>
        <xsd:restriction base="dms:Choice">
          <xsd:enumeration value="Blueprint"/>
          <xsd:enumeration value="Measures Inventory/CMIT"/>
          <xsd:enumeration value="Pre-Rulemaking"/>
          <xsd:enumeration value="MIDS Coordination"/>
          <xsd:enumeration value="Environmental Scan"/>
          <xsd:enumeration value="Other"/>
        </xsd:restriction>
      </xsd:simpleType>
    </xsd:element>
    <xsd:element name="Assigned" ma:index="9" nillable="true" ma:displayName="Assigned" ma:internalName="Assigned">
      <xsd:simpleType>
        <xsd:restriction base="dms:Note">
          <xsd:maxLength value="255"/>
        </xsd:restriction>
      </xsd:simpleType>
    </xsd:element>
    <xsd:element name="Reviewed" ma:index="10" nillable="true" ma:displayName="Reviewed" ma:format="Dropdown" ma:internalName="Reviewed">
      <xsd:simpleType>
        <xsd:restriction base="dms:Choice">
          <xsd:enumeration value="Noni Bodkin"/>
          <xsd:enumeration value="Corette Byrd"/>
          <xsd:enumeration value="Laura deNobel"/>
          <xsd:enumeration value="Melissa Evans"/>
          <xsd:enumeration value="Helen Dollar-Maples"/>
          <xsd:enumeration value="Michelle Geppi"/>
          <xsd:enumeration value="Kimberly Kufel"/>
        </xsd:restriction>
      </xsd:simpleType>
    </xsd:element>
    <xsd:element name="Comments_x0020_Due_x0020_Date" ma:index="11" nillable="true" ma:displayName="Comments Due Date" ma:format="DateOnly" ma:internalName="Comments_x0020_Due_x0020_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3975cba8-4a57-496a-aa93-d780dacf11e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F9F5CF-ACA4-4687-ADB9-23F3AA3C2202}">
  <ds:schemaRefs>
    <ds:schemaRef ds:uri="Microsoft.SharePoint.Taxonomy.ContentTypeSync"/>
  </ds:schemaRefs>
</ds:datastoreItem>
</file>

<file path=customXml/itemProps2.xml><?xml version="1.0" encoding="utf-8"?>
<ds:datastoreItem xmlns:ds="http://schemas.openxmlformats.org/officeDocument/2006/customXml" ds:itemID="{F585CBEC-A503-46BF-AF4D-401CB55F2CF2}">
  <ds:schemaRefs>
    <ds:schemaRef ds:uri="http://schemas.microsoft.com/sharepoint/v3/contenttype/forms"/>
  </ds:schemaRefs>
</ds:datastoreItem>
</file>

<file path=customXml/itemProps3.xml><?xml version="1.0" encoding="utf-8"?>
<ds:datastoreItem xmlns:ds="http://schemas.openxmlformats.org/officeDocument/2006/customXml" ds:itemID="{A3F2D517-FCF4-4B15-BD46-23B9AA4BB45C}">
  <ds:schemaRefs>
    <ds:schemaRef ds:uri="http://www.w3.org/XML/1998/namespace"/>
    <ds:schemaRef ds:uri="http://purl.org/dc/dcmitype/"/>
    <ds:schemaRef ds:uri="c85f45de-9781-4f9c-a476-faa529bf8047"/>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3975cba8-4a57-496a-aa93-d780dacf11e3"/>
    <ds:schemaRef ds:uri="http://purl.org/dc/terms/"/>
  </ds:schemaRefs>
</ds:datastoreItem>
</file>

<file path=customXml/itemProps4.xml><?xml version="1.0" encoding="utf-8"?>
<ds:datastoreItem xmlns:ds="http://schemas.openxmlformats.org/officeDocument/2006/customXml" ds:itemID="{27BCED6C-F3E6-41A7-A6BB-18C344B3A5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5f45de-9781-4f9c-a476-faa529bf8047"/>
    <ds:schemaRef ds:uri="3975cba8-4a57-496a-aa93-d780dacf11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3048</Words>
  <Application>Microsoft Office PowerPoint</Application>
  <PresentationFormat>Widescreen</PresentationFormat>
  <Paragraphs>352</Paragraphs>
  <Slides>39</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Arial</vt:lpstr>
      <vt:lpstr>Avenir Medium</vt:lpstr>
      <vt:lpstr>Calibri</vt:lpstr>
      <vt:lpstr>Cambria Math</vt:lpstr>
      <vt:lpstr>Courier New</vt:lpstr>
      <vt:lpstr>Segoe UI</vt:lpstr>
      <vt:lpstr>Symbol</vt:lpstr>
      <vt:lpstr>Times New Roman</vt:lpstr>
      <vt:lpstr>CMS_template</vt:lpstr>
      <vt:lpstr>Public Webinar CMS Measure Development Education &amp; Outreach</vt:lpstr>
      <vt:lpstr>Introduction</vt:lpstr>
      <vt:lpstr>Agenda</vt:lpstr>
      <vt:lpstr>Overview of the Measures Management System</vt:lpstr>
      <vt:lpstr>Digital Quality Measurement in Context</vt:lpstr>
      <vt:lpstr>Purpose of CQMs</vt:lpstr>
      <vt:lpstr>What does a CQM look like?</vt:lpstr>
      <vt:lpstr>Example of a Clinical Quality Measure</vt:lpstr>
      <vt:lpstr>Example CQM Calculation</vt:lpstr>
      <vt:lpstr>Data Sources</vt:lpstr>
      <vt:lpstr>Defining an eCQM</vt:lpstr>
      <vt:lpstr>Key eCQM Tools</vt:lpstr>
      <vt:lpstr>Example eCQM Specifications</vt:lpstr>
      <vt:lpstr>Digital Measures</vt:lpstr>
      <vt:lpstr>Special Considerations for eCQMs and other Digital Measures</vt:lpstr>
      <vt:lpstr>Availability and Accuracy of Standardized Data Elements</vt:lpstr>
      <vt:lpstr>Different Testing Requirements</vt:lpstr>
      <vt:lpstr>Interoperability Challenges</vt:lpstr>
      <vt:lpstr>CMS Digital Measurement Strategy</vt:lpstr>
      <vt:lpstr>Meaningful Measures 2.0: Key Themes</vt:lpstr>
      <vt:lpstr>Evolution of Quality Measures </vt:lpstr>
      <vt:lpstr> Program Impacts: Hospital IQR</vt:lpstr>
      <vt:lpstr>Digital Measurement Goals </vt:lpstr>
      <vt:lpstr>Roadmap to Modernization</vt:lpstr>
      <vt:lpstr>eCQM Strategy Project</vt:lpstr>
      <vt:lpstr>Measure Collaboration Workspace</vt:lpstr>
      <vt:lpstr>Tools for Improving Development and Implementation Processes</vt:lpstr>
      <vt:lpstr>EHR Data Quality</vt:lpstr>
      <vt:lpstr>Fast Healthcare Interoperability Resources (FHIR)</vt:lpstr>
      <vt:lpstr>FHIR Quality Reporting Roadmap</vt:lpstr>
      <vt:lpstr>eCQI Resource Center: FHIR Homepage    </vt:lpstr>
      <vt:lpstr>Resources for More Information</vt:lpstr>
      <vt:lpstr>Websites with Key Resources</vt:lpstr>
      <vt:lpstr>Quality Measures 101</vt:lpstr>
      <vt:lpstr>CMS MMS Website and Blueprint</vt:lpstr>
      <vt:lpstr>Meaningful Measures Website</vt:lpstr>
      <vt:lpstr>Discussion Questions</vt:lpstr>
      <vt:lpstr>Closing slide</vt:lpstr>
      <vt:lpstr>Contact Information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Clinical Quality Measures: How CMS is modernizing its approach to digital measurement</dc:title>
  <dc:subject>Understanding Clinical Quality Measures: How CMS is modernizing its approach to digital measurement</dc:subject>
  <dc:creator/>
  <cp:keywords>Clinical Quality Measures, Digital Measurement</cp:keywords>
  <cp:lastModifiedBy/>
  <cp:revision>1</cp:revision>
  <dcterms:created xsi:type="dcterms:W3CDTF">2020-08-23T14:35:06Z</dcterms:created>
  <dcterms:modified xsi:type="dcterms:W3CDTF">2020-09-16T22:33:25Z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0x010100F8B44BA2626C9D4E866311178902B167</vt:lpwstr>
  </property>
</Properties>
</file>