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894" r:id="rId4"/>
    <p:sldMasterId id="2147483965" r:id="rId5"/>
  </p:sldMasterIdLst>
  <p:notesMasterIdLst>
    <p:notesMasterId r:id="rId33"/>
  </p:notesMasterIdLst>
  <p:handoutMasterIdLst>
    <p:handoutMasterId r:id="rId34"/>
  </p:handoutMasterIdLst>
  <p:sldIdLst>
    <p:sldId id="493" r:id="rId6"/>
    <p:sldId id="278" r:id="rId7"/>
    <p:sldId id="588" r:id="rId8"/>
    <p:sldId id="587" r:id="rId9"/>
    <p:sldId id="258" r:id="rId10"/>
    <p:sldId id="260" r:id="rId11"/>
    <p:sldId id="274" r:id="rId12"/>
    <p:sldId id="275" r:id="rId13"/>
    <p:sldId id="276" r:id="rId14"/>
    <p:sldId id="484" r:id="rId15"/>
    <p:sldId id="577" r:id="rId16"/>
    <p:sldId id="578" r:id="rId17"/>
    <p:sldId id="512" r:id="rId18"/>
    <p:sldId id="513" r:id="rId19"/>
    <p:sldId id="517" r:id="rId20"/>
    <p:sldId id="514" r:id="rId21"/>
    <p:sldId id="515" r:id="rId22"/>
    <p:sldId id="516" r:id="rId23"/>
    <p:sldId id="579" r:id="rId24"/>
    <p:sldId id="580" r:id="rId25"/>
    <p:sldId id="583" r:id="rId26"/>
    <p:sldId id="584" r:id="rId27"/>
    <p:sldId id="520" r:id="rId28"/>
    <p:sldId id="585" r:id="rId29"/>
    <p:sldId id="476" r:id="rId30"/>
    <p:sldId id="586" r:id="rId31"/>
    <p:sldId id="56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71"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6"/>
    <a:srgbClr val="093E8D"/>
    <a:srgbClr val="0A3F8D"/>
    <a:srgbClr val="006699"/>
    <a:srgbClr val="6692B5"/>
    <a:srgbClr val="00529C"/>
    <a:srgbClr val="4F81BD"/>
    <a:srgbClr val="084A9C"/>
    <a:srgbClr val="00529B"/>
    <a:srgbClr val="015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autoAdjust="0"/>
    <p:restoredTop sz="94126" autoAdjust="0"/>
  </p:normalViewPr>
  <p:slideViewPr>
    <p:cSldViewPr snapToGrid="0">
      <p:cViewPr varScale="1">
        <p:scale>
          <a:sx n="115" d="100"/>
          <a:sy n="115" d="100"/>
        </p:scale>
        <p:origin x="108" y="120"/>
      </p:cViewPr>
      <p:guideLst>
        <p:guide orient="horz" pos="2064"/>
        <p:guide pos="4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7/13/2021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7/13/2021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78A91-E263-46B9-A7AE-71D8ABBACD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356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CMS is in the process of announcing sunsetting the legacy compare sites on December 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Measures Management System (MMS) is a system that helps to standardize measure development across CMS to encourage and support innovation in measure development — all while bringing transparency to the measure development process so that stakeholders and others can get involved in the development of measures and their implementation and provide us feedback.</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u="sng"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 as a foundation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do you develop a measure from the very start to the end?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Develop it in such a way that produces a high-quality measure ready to be implemented into a national program?</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infuses best practices from across the industry and across various measure developers. The changes outlined today in the redesign with the latest version of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a springboard towards increasing transparency by making the document a bit more accessible and relevant to all.</a:t>
            </a:r>
          </a:p>
        </p:txBody>
      </p:sp>
      <p:sp>
        <p:nvSpPr>
          <p:cNvPr id="4" name="Slide Number Placeholder 3"/>
          <p:cNvSpPr>
            <a:spLocks noGrp="1"/>
          </p:cNvSpPr>
          <p:nvPr>
            <p:ph type="sldNum" sz="quarter" idx="5"/>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1385145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1035191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has traditionally been tailored for use by CMS-funded measure developers.  In the last couple of years, CMS has received overwhelming feedback from stakeholders expressing interest in using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too.</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an effort to increase accessibility and transparency, it became important to redesign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easier navigation and to make it easier for people to realize how a measure is developed, and to gain an understanding of the process — all whilst not becoming sidetracked by any contractual language contained within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700509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streamlined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includes individual chapters dedicated to each of the five stages of measure development — conceptualization, specification, testing, implementation and measure use, continuing evaluation and maintenance.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final chapter of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provides a description of tools and resources for measure developers such as the CMS Measures Inventory Tool (CMIT) and the Environmental Scanning Support Tool (ESST).</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Supplemental materials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 set of 16 standalone PDF documents inclusive of a glossary and acronym definition document.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addresses a different measure development topic in depth.  </a:t>
            </a:r>
          </a:p>
          <a:p>
            <a:pPr marL="742950" marR="0" lvl="1" indent="-285750">
              <a:lnSpc>
                <a:spcPct val="150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Examples include eCQMs, person and family engagement (PFE) in measure development, technical expert panels (TEPs), measure calculations and codes, code systems and value sets, as well as environmental scans.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Templates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15 templates designed to guide measure developers through the measure development process.</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Includes the processes for planning and conducting TEPs, developing a business case and an information-gathering report.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QuickStart Guide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section includes information about important steps associated with the stages of the measure lifecycle, along with links to additional resources, templates and references to specific chapters and supplemental materials of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2232239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159971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previous versions, all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materials were contained in a single volume. The team added an introduction to the structure-process-outcome, also known as the Donabedian model. The team also added a table summarizing definitions for different measure types and the source of those definitions.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3551160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Measure Collaboration (MC) Workspace is a four-module resource available to assist clinicians, eCQM developers, implementers and submitters throughout the eCQM lifecycle.  A section on special considerations for Medicaid-focused measures was added, including details such as the fact that states vary in the collection, analytics and presentation of data for Medicaid-focused measures — as well as the detail that federal Medicaid data reporting is voluntary and not mandatory.</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r>
              <a:rPr lang="en-US" b="1" u="sng" dirty="0"/>
              <a:t>Tools and resources</a:t>
            </a:r>
            <a:r>
              <a:rPr lang="en-US" dirty="0"/>
              <a:t>:</a:t>
            </a:r>
          </a:p>
          <a:p>
            <a:pPr marL="171450" indent="-171450">
              <a:buFont typeface="Wingdings" panose="05000000000000000000" pitchFamily="2" charset="2"/>
              <a:buChar char="Ø"/>
            </a:pPr>
            <a:r>
              <a:rPr lang="en-US" dirty="0"/>
              <a:t>Bonnie is a software tool that allows eCQM developers to pretest their measure efficiently.</a:t>
            </a:r>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3283686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templates for this iteration of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reflect several organizational and content changes.  The public facing documents were streamlined to reduce the need for scrolling when readers view them on a screen of a computer or other electronic device.  Lastly, the “information-gathering report” template better reflects the template contents which provide guidance on developing an information-gathering report in its entirety.</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878680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The 16 supplemental materials are standalone PDF documents.  A section on “emerging standards” was added with the Fast Healthcare Interoperability Resources (FHIR).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There were several </a:t>
            </a:r>
            <a:r>
              <a:rPr lang="en-US" sz="1800" dirty="0">
                <a:effectLst/>
                <a:latin typeface="Calibri" panose="020F0502020204030204" pitchFamily="34" charset="0"/>
                <a:ea typeface="Calibri" panose="020F0502020204030204" pitchFamily="34" charset="0"/>
                <a:cs typeface="Arial" panose="020B0604020202020204" pitchFamily="34" charset="0"/>
              </a:rPr>
              <a:t>graphic updates, as well as updates to the section on annual updates.  All of the information about special measure types were consolidated into individual documents with one document dedicated to each measure type, including cost and resource use measures, multiple chronic condition measures, patient-reported outcome measures (PROMs) and composite measures.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3080519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contractual edition includes contractual information and new task lists to assist MIDS measure developers and their CORs with ensuring that they complete all of the contractually required steps.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96941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Date Placeholder 3"/>
          <p:cNvSpPr>
            <a:spLocks noGrp="1"/>
          </p:cNvSpPr>
          <p:nvPr>
            <p:ph type="dt" idx="10"/>
          </p:nvPr>
        </p:nvSpPr>
        <p:spPr/>
        <p:txBody>
          <a:bodyPr/>
          <a:lstStyle/>
          <a:p>
            <a:r>
              <a:rPr lang="en-US" dirty="0"/>
              <a:t>11/21/2014</a:t>
            </a:r>
          </a:p>
        </p:txBody>
      </p:sp>
      <p:sp>
        <p:nvSpPr>
          <p:cNvPr id="5" name="Slide Number Placeholder 4"/>
          <p:cNvSpPr>
            <a:spLocks noGrp="1"/>
          </p:cNvSpPr>
          <p:nvPr>
            <p:ph type="sldNum" sz="quarter" idx="11"/>
          </p:nvPr>
        </p:nvSpPr>
        <p:spPr/>
        <p:txBody>
          <a:bodyPr/>
          <a:lstStyle/>
          <a:p>
            <a:fld id="{0A954734-FF6F-4514-9AC2-FD9951820A79}" type="slidenum">
              <a:rPr lang="en-US" smtClean="0"/>
              <a:t>1</a:t>
            </a:fld>
            <a:endParaRPr lang="en-US" dirty="0"/>
          </a:p>
        </p:txBody>
      </p:sp>
    </p:spTree>
    <p:extLst>
      <p:ext uri="{BB962C8B-B14F-4D97-AF65-F5344CB8AC3E}">
        <p14:creationId xmlns:p14="http://schemas.microsoft.com/office/powerpoint/2010/main" val="4190079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3557273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2072552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0"/>
              </a:spcBef>
              <a:spcAft>
                <a:spcPts val="0"/>
              </a:spcAft>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QM 101 is an easy-to-digest overview of the measure development process intended for people that have some familiarity with measures and are meant to provide some context around the work done in measurement.  By Googling “CMS MMS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arrive at the MMS website. Here you may download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view supplemental materials and templates shown here all in one place, along with a link to the QM 101 document.</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50000"/>
              </a:lnSpc>
              <a:spcBef>
                <a:spcPts val="0"/>
              </a:spcBef>
              <a:spcAft>
                <a:spcPts val="0"/>
              </a:spcAft>
              <a:buFont typeface="Wingdings" panose="05000000000000000000" pitchFamily="2" charset="2"/>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How to Use This Guide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Provides explanations as to the complexity of the quality measure development process.</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Helps readers understand how measures are developed.</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Helps users learn how measures are tested and why the process is lengthy and labor-intensive.</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Provides insight into the role that measures play in ultimately improving healthcare delivery in quality of care.</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Navigation features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Designed to be read start-to-finish</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Clickable table of contents menu</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 return-to-main-menu button in each section</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Text links throughout external webpages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About Quality Measures page:</a:t>
            </a:r>
            <a:r>
              <a:rPr lang="en-US" sz="1800" b="1" u="none" dirty="0">
                <a:effectLst/>
                <a:latin typeface="Calibri" panose="020F0502020204030204" pitchFamily="34" charset="0"/>
                <a:ea typeface="Calibri" panose="020F0502020204030204" pitchFamily="34" charset="0"/>
                <a:cs typeface="Times New Roman" panose="02020603050405020304" pitchFamily="18" charset="0"/>
              </a:rPr>
              <a:t>  </a:t>
            </a:r>
            <a:r>
              <a:rPr lang="en-US" sz="1800" u="none" dirty="0">
                <a:effectLst/>
                <a:latin typeface="Calibri" panose="020F0502020204030204" pitchFamily="34" charset="0"/>
                <a:ea typeface="Calibri" panose="020F0502020204030204" pitchFamily="34" charset="0"/>
                <a:cs typeface="Times New Roman" panose="02020603050405020304" pitchFamily="18" charset="0"/>
              </a:rPr>
              <a:t>Provides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 brief narrative description of the elements of a quality measure.</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Example:</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percentage of patients 18-85 who had a diagnosis of high blood pressure and whose blood pressure was adequately controlled during the given measurement period.”  It breaks down the numerator and then the exclusions which are the pieces that are subtracted, and then the denominator itself along with the measure score.</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by visiting the CMS Measures Inventory Tool (CMIT), you may gain an understanding of how measures are structured. You may also learn about different types of quality measures; for example, an outcome measure compared to say a patient-reported outcome measure (PROM).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874511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2072552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3598335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166261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Date Placeholder 3"/>
          <p:cNvSpPr>
            <a:spLocks noGrp="1"/>
          </p:cNvSpPr>
          <p:nvPr>
            <p:ph type="dt" idx="10"/>
          </p:nvPr>
        </p:nvSpPr>
        <p:spPr/>
        <p:txBody>
          <a:bodyPr/>
          <a:lstStyle/>
          <a:p>
            <a:r>
              <a:rPr lang="en-US" dirty="0"/>
              <a:t>11/21/2014</a:t>
            </a:r>
          </a:p>
        </p:txBody>
      </p:sp>
      <p:sp>
        <p:nvSpPr>
          <p:cNvPr id="5" name="Slide Number Placeholder 4"/>
          <p:cNvSpPr>
            <a:spLocks noGrp="1"/>
          </p:cNvSpPr>
          <p:nvPr>
            <p:ph type="sldNum" sz="quarter" idx="11"/>
          </p:nvPr>
        </p:nvSpPr>
        <p:spPr/>
        <p:txBody>
          <a:bodyPr/>
          <a:lstStyle/>
          <a:p>
            <a:fld id="{0A954734-FF6F-4514-9AC2-FD9951820A79}" type="slidenum">
              <a:rPr lang="en-US" smtClean="0"/>
              <a:t>2</a:t>
            </a:fld>
            <a:endParaRPr lang="en-US" dirty="0"/>
          </a:p>
        </p:txBody>
      </p:sp>
    </p:spTree>
    <p:extLst>
      <p:ext uri="{BB962C8B-B14F-4D97-AF65-F5344CB8AC3E}">
        <p14:creationId xmlns:p14="http://schemas.microsoft.com/office/powerpoint/2010/main" val="3189846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71575"/>
            <a:ext cx="5575300" cy="3136900"/>
          </a:xfrm>
        </p:spPr>
      </p:sp>
      <p:sp>
        <p:nvSpPr>
          <p:cNvPr id="3" name="Notes Placeholder 2"/>
          <p:cNvSpPr>
            <a:spLocks noGrp="1"/>
          </p:cNvSpPr>
          <p:nvPr>
            <p:ph type="body" idx="1"/>
          </p:nvPr>
        </p:nvSpPr>
        <p:spPr/>
        <p:txBody>
          <a:bodyPr/>
          <a:lstStyle/>
          <a:p>
            <a:r>
              <a:rPr lang="en-US" sz="1400" b="0" dirty="0">
                <a:latin typeface="Arial Narrow" panose="020B0606020202030204" pitchFamily="34" charset="0"/>
              </a:rPr>
              <a:t>As part of the eMedicare Initiative, improvements are being made to the compare tools to help people with Medicare find information  Care Compare on Medicare.gov will offer patients a more streamlined compare experience, thus improving their ability to find information about doctors, hospitals, nursing homes, and other healthcare services. </a:t>
            </a:r>
          </a:p>
        </p:txBody>
      </p:sp>
      <p:sp>
        <p:nvSpPr>
          <p:cNvPr id="4" name="Slide Number Placeholder 3"/>
          <p:cNvSpPr>
            <a:spLocks noGrp="1"/>
          </p:cNvSpPr>
          <p:nvPr>
            <p:ph type="sldNum" sz="quarter" idx="10"/>
          </p:nvPr>
        </p:nvSpPr>
        <p:spPr/>
        <p:txBody>
          <a:bodyPr/>
          <a:lstStyle/>
          <a:p>
            <a:fld id="{49C7F9C6-786B-443F-8194-30F25839CBBF}" type="slidenum">
              <a:rPr lang="en-US" smtClean="0"/>
              <a:t>3</a:t>
            </a:fld>
            <a:endParaRPr lang="en-US"/>
          </a:p>
        </p:txBody>
      </p:sp>
    </p:spTree>
    <p:extLst>
      <p:ext uri="{BB962C8B-B14F-4D97-AF65-F5344CB8AC3E}">
        <p14:creationId xmlns:p14="http://schemas.microsoft.com/office/powerpoint/2010/main" val="83336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0"/>
            <a:ext cx="5575300" cy="3136900"/>
          </a:xfrm>
        </p:spPr>
      </p:sp>
      <p:sp>
        <p:nvSpPr>
          <p:cNvPr id="3" name="Notes Placeholder 2"/>
          <p:cNvSpPr>
            <a:spLocks noGrp="1"/>
          </p:cNvSpPr>
          <p:nvPr>
            <p:ph type="body" idx="1"/>
          </p:nvPr>
        </p:nvSpPr>
        <p:spPr>
          <a:xfrm>
            <a:off x="352426" y="3257550"/>
            <a:ext cx="6334124" cy="4038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latin typeface="Arial Narrow" panose="020B0606020202030204" pitchFamily="34" charset="0"/>
              </a:rPr>
              <a:t>Care Compare:</a:t>
            </a:r>
            <a:endParaRPr lang="en-US" sz="1400" u="sng" dirty="0">
              <a:latin typeface="Arial Narrow" panose="020B0606020202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aseline="0" dirty="0">
                <a:latin typeface="Arial Narrow" panose="020B0606020202030204" pitchFamily="34" charset="0"/>
              </a:rPr>
              <a:t>Offers patients, beneficiaries and their families a streamlined compare experience, improving their ability to find relevant information about doctors, hospitals, nursing homes, and other healthcare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latin typeface="Arial Narrow" panose="020B0606020202030204" pitchFamily="34" charset="0"/>
              </a:rPr>
              <a:t>Provider Data Catalog (PDC):</a:t>
            </a:r>
            <a:r>
              <a:rPr lang="en-US" sz="1400" b="1" dirty="0">
                <a:latin typeface="Arial Narrow" panose="020B0606020202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dirty="0">
                <a:latin typeface="Arial Narrow" panose="020B0606020202030204" pitchFamily="34" charset="0"/>
              </a:rPr>
              <a:t>Replaces data.Medicare.gov which currently serves as a repository for all the data displayed on the Compare tools.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Vital for data-minded stakeholders such as academia researchers and parts of the healthcare industry. </a:t>
            </a:r>
            <a:endParaRPr lang="en-US" sz="1400" dirty="0">
              <a:latin typeface="Arial Narrow" panose="020B0606020202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Visit data.CMS.gov/provider-data</a:t>
            </a:r>
            <a:endParaRPr lang="en-US" sz="1400" dirty="0">
              <a:latin typeface="Arial Narrow" panose="020B0606020202030204" pitchFamily="34" charset="0"/>
            </a:endParaRP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those familiar with the current quality tools, there are essentially eight different tools that a beneficiary is required to navigate between a number of tools all possessing different user interfaces (UIs).  </a:t>
            </a:r>
          </a:p>
        </p:txBody>
      </p:sp>
      <p:sp>
        <p:nvSpPr>
          <p:cNvPr id="4" name="Slide Number Placeholder 3"/>
          <p:cNvSpPr>
            <a:spLocks noGrp="1"/>
          </p:cNvSpPr>
          <p:nvPr>
            <p:ph type="sldNum" sz="quarter" idx="10"/>
          </p:nvPr>
        </p:nvSpPr>
        <p:spPr/>
        <p:txBody>
          <a:bodyPr/>
          <a:lstStyle/>
          <a:p>
            <a:fld id="{49C7F9C6-786B-443F-8194-30F25839CBBF}" type="slidenum">
              <a:rPr lang="en-US" smtClean="0"/>
              <a:t>4</a:t>
            </a:fld>
            <a:endParaRPr lang="en-US" dirty="0"/>
          </a:p>
        </p:txBody>
      </p:sp>
    </p:spTree>
    <p:extLst>
      <p:ext uri="{BB962C8B-B14F-4D97-AF65-F5344CB8AC3E}">
        <p14:creationId xmlns:p14="http://schemas.microsoft.com/office/powerpoint/2010/main" val="229581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4675" y="228600"/>
            <a:ext cx="5575300" cy="3136900"/>
          </a:xfrm>
        </p:spPr>
      </p:sp>
      <p:sp>
        <p:nvSpPr>
          <p:cNvPr id="3" name="Notes Placeholder 2"/>
          <p:cNvSpPr>
            <a:spLocks noGrp="1"/>
          </p:cNvSpPr>
          <p:nvPr>
            <p:ph type="body" idx="1"/>
          </p:nvPr>
        </p:nvSpPr>
        <p:spPr>
          <a:xfrm>
            <a:off x="323850" y="3654742"/>
            <a:ext cx="6372225" cy="3660458"/>
          </a:xfrm>
        </p:spPr>
        <p:txBody>
          <a:bodyPr/>
          <a:lstStyle/>
          <a:p>
            <a:pPr marL="0" marR="0" indent="0">
              <a:lnSpc>
                <a:spcPct val="150000"/>
              </a:lnSpc>
              <a:spcBef>
                <a:spcPts val="0"/>
              </a:spcBef>
              <a:spcAft>
                <a:spcPts val="0"/>
              </a:spcAft>
              <a:buFont typeface="Wingdings" panose="05000000000000000000" pitchFamily="2" charset="2"/>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Vision:  Care Compare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Included an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additive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approach to how data is displayed on the legacy tools.  </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Included an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intuitive </a:t>
            </a:r>
            <a:r>
              <a:rPr lang="en-US" sz="1800" dirty="0">
                <a:effectLst/>
                <a:latin typeface="Calibri" panose="020F0502020204030204" pitchFamily="34" charset="0"/>
                <a:ea typeface="Calibri" panose="020F0502020204030204" pitchFamily="34" charset="0"/>
                <a:cs typeface="Times New Roman" panose="02020603050405020304" pitchFamily="18" charset="0"/>
              </a:rPr>
              <a:t>search that displays a side-by-side comparison, thus empowering patients and families in their search towards high quality care.  </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proposed framework will seamlessly evolve as we hear further feedback from beneficiaries, and caregivers and stakeholders, and thereby continually improve the user experience. </a:t>
            </a:r>
            <a:r>
              <a:rPr lang="en-US" sz="1400" dirty="0">
                <a:effectLst/>
                <a:latin typeface="Calibri" panose="020F0502020204030204" pitchFamily="34" charset="0"/>
                <a:ea typeface="Calibri" panose="020F0502020204030204" pitchFamily="34" charset="0"/>
                <a:cs typeface="Times New Roman" panose="02020603050405020304" pitchFamily="18" charset="0"/>
              </a:rPr>
              <a:t>After extensive beneficiary feedback through our continued research we have designed Care Compare to reflect these needs.</a:t>
            </a:r>
            <a:endParaRPr lang="en-US" sz="1400" b="1" dirty="0">
              <a:latin typeface="Arial Narrow" panose="020B0606020202030204" pitchFamily="34" charset="0"/>
            </a:endParaRPr>
          </a:p>
          <a:p>
            <a:pPr marL="0" indent="0">
              <a:buFont typeface="Arial" panose="020B0604020202020204" pitchFamily="34" charset="0"/>
              <a:buNone/>
            </a:pPr>
            <a:endParaRPr lang="en-US" sz="1400" b="1"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49C7F9C6-786B-443F-8194-30F25839CBBF}" type="slidenum">
              <a:rPr lang="en-US" smtClean="0"/>
              <a:t>5</a:t>
            </a:fld>
            <a:endParaRPr lang="en-US"/>
          </a:p>
        </p:txBody>
      </p:sp>
    </p:spTree>
    <p:extLst>
      <p:ext uri="{BB962C8B-B14F-4D97-AF65-F5344CB8AC3E}">
        <p14:creationId xmlns:p14="http://schemas.microsoft.com/office/powerpoint/2010/main" val="3373373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effectLst/>
              </a:rPr>
              <a:t>Care Compare landing page:</a:t>
            </a:r>
            <a:endParaRPr lang="en-US" sz="1400" dirty="0">
              <a:effectLst/>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Locate different types of providers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“Location”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autofills</a:t>
            </a:r>
            <a:r>
              <a:rPr lang="en-US" sz="1800" dirty="0">
                <a:effectLst/>
                <a:latin typeface="Calibri" panose="020F0502020204030204" pitchFamily="34" charset="0"/>
                <a:ea typeface="Calibri" panose="020F0502020204030204" pitchFamily="34" charset="0"/>
                <a:cs typeface="Times New Roman" panose="02020603050405020304" pitchFamily="18" charset="0"/>
              </a:rPr>
              <a:t> automatically by browser location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Select city, state and zip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lvl="1">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Provider type:</a:t>
            </a:r>
          </a:p>
          <a:p>
            <a:pPr marL="742950" marR="0" lvl="1" indent="-285750">
              <a:lnSpc>
                <a:spcPct val="150000"/>
              </a:lnSpc>
              <a:spcBef>
                <a:spcPts val="0"/>
              </a:spcBef>
              <a:spcAft>
                <a:spcPts val="0"/>
              </a:spcAft>
              <a:buFont typeface="Wingdings" panose="05000000000000000000" pitchFamily="2" charset="2"/>
              <a:buChar char="Ø"/>
            </a:pP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For example, enter “doctors and clinicians”</a:t>
            </a:r>
          </a:p>
          <a:p>
            <a:pPr marL="742950" marR="0" lvl="1" indent="-285750">
              <a:lnSpc>
                <a:spcPct val="150000"/>
              </a:lnSpc>
              <a:spcBef>
                <a:spcPts val="0"/>
              </a:spcBef>
              <a:spcAft>
                <a:spcPts val="0"/>
              </a:spcAft>
              <a:buFont typeface="Wingdings" panose="05000000000000000000" pitchFamily="2" charset="2"/>
              <a:buChar char="Ø"/>
            </a:pP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Specify “specialty, provider name, or group”</a:t>
            </a:r>
          </a:p>
          <a:p>
            <a:pPr marL="742950" marR="0" lvl="1" indent="-285750">
              <a:lnSpc>
                <a:spcPct val="150000"/>
              </a:lnSpc>
              <a:spcBef>
                <a:spcPts val="0"/>
              </a:spcBef>
              <a:spcAft>
                <a:spcPts val="0"/>
              </a:spcAft>
              <a:buFont typeface="Wingdings" panose="05000000000000000000" pitchFamily="2" charset="2"/>
              <a:buChar char="Ø"/>
            </a:pP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Sort by closest or highest rated</a:t>
            </a:r>
          </a:p>
          <a:p>
            <a:pPr marL="742950" marR="0" lvl="1" indent="-285750">
              <a:lnSpc>
                <a:spcPct val="150000"/>
              </a:lnSpc>
              <a:spcBef>
                <a:spcPts val="0"/>
              </a:spcBef>
              <a:spcAft>
                <a:spcPts val="0"/>
              </a:spcAft>
              <a:buFont typeface="Wingdings" panose="05000000000000000000" pitchFamily="2" charset="2"/>
              <a:buChar char="Ø"/>
            </a:pP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Tips &amp; Resources &amp; </a:t>
            </a:r>
            <a:r>
              <a:rPr lang="en-US" sz="1800" b="0" i="1" u="none" dirty="0">
                <a:effectLst/>
                <a:latin typeface="Calibri" panose="020F0502020204030204" pitchFamily="34" charset="0"/>
                <a:ea typeface="Calibri" panose="020F0502020204030204" pitchFamily="34" charset="0"/>
                <a:cs typeface="Times New Roman" panose="02020603050405020304" pitchFamily="18" charset="0"/>
              </a:rPr>
              <a:t>What’s New </a:t>
            </a:r>
            <a:r>
              <a:rPr lang="en-US" sz="1800" b="0" i="0" u="none" dirty="0">
                <a:effectLst/>
                <a:latin typeface="Calibri" panose="020F0502020204030204" pitchFamily="34" charset="0"/>
                <a:ea typeface="Calibri" panose="020F0502020204030204" pitchFamily="34" charset="0"/>
                <a:cs typeface="Times New Roman" panose="02020603050405020304" pitchFamily="18" charset="0"/>
              </a:rPr>
              <a:t>contain s</a:t>
            </a: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potlight news and information </a:t>
            </a:r>
          </a:p>
          <a:p>
            <a:pPr marL="742950" marR="0" lvl="1" indent="-285750">
              <a:lnSpc>
                <a:spcPct val="150000"/>
              </a:lnSpc>
              <a:spcBef>
                <a:spcPts val="0"/>
              </a:spcBef>
              <a:spcAft>
                <a:spcPts val="0"/>
              </a:spcAft>
              <a:buFont typeface="Wingdings" panose="05000000000000000000" pitchFamily="2" charset="2"/>
              <a:buChar char="Ø"/>
            </a:pP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Consistent user interface (UI) throughout</a:t>
            </a:r>
          </a:p>
          <a:p>
            <a:pPr marL="742950" marR="0" lvl="1" indent="-285750">
              <a:lnSpc>
                <a:spcPct val="150000"/>
              </a:lnSpc>
              <a:spcBef>
                <a:spcPts val="0"/>
              </a:spcBef>
              <a:spcAft>
                <a:spcPts val="0"/>
              </a:spcAft>
              <a:buFont typeface="Wingdings" panose="05000000000000000000" pitchFamily="2" charset="2"/>
              <a:buChar char="Ø"/>
            </a:pP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Ability to compare up to three providers</a:t>
            </a:r>
          </a:p>
          <a:p>
            <a:pPr marL="742950" marR="0" lvl="1" indent="-285750">
              <a:lnSpc>
                <a:spcPct val="150000"/>
              </a:lnSpc>
              <a:spcBef>
                <a:spcPts val="0"/>
              </a:spcBef>
              <a:spcAft>
                <a:spcPts val="0"/>
              </a:spcAft>
              <a:buFont typeface="Wingdings" panose="05000000000000000000" pitchFamily="2" charset="2"/>
              <a:buChar char="Ø"/>
            </a:pP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Filter for distance with a default range of ten miles</a:t>
            </a:r>
          </a:p>
          <a:p>
            <a:pPr marL="742950" marR="0" lvl="1" indent="-285750">
              <a:lnSpc>
                <a:spcPct val="150000"/>
              </a:lnSpc>
              <a:spcBef>
                <a:spcPts val="0"/>
              </a:spcBef>
              <a:spcAft>
                <a:spcPts val="0"/>
              </a:spcAft>
              <a:buFont typeface="Wingdings" panose="05000000000000000000" pitchFamily="2" charset="2"/>
              <a:buChar char="Ø"/>
            </a:pP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Print &amp; mapping functions</a:t>
            </a:r>
          </a:p>
          <a:p>
            <a:pPr marL="742950" marR="0" lvl="1" indent="-285750">
              <a:lnSpc>
                <a:spcPct val="150000"/>
              </a:lnSpc>
              <a:spcBef>
                <a:spcPts val="0"/>
              </a:spcBef>
              <a:spcAft>
                <a:spcPts val="0"/>
              </a:spcAft>
              <a:buFont typeface="Wingdings" panose="05000000000000000000" pitchFamily="2" charset="2"/>
              <a:buChar char="Ø"/>
            </a:pP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Assistance with next steps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9C7F9C6-786B-443F-8194-30F25839CBBF}" type="slidenum">
              <a:rPr lang="en-US" smtClean="0"/>
              <a:t>6</a:t>
            </a:fld>
            <a:endParaRPr lang="en-US"/>
          </a:p>
        </p:txBody>
      </p:sp>
    </p:spTree>
    <p:extLst>
      <p:ext uri="{BB962C8B-B14F-4D97-AF65-F5344CB8AC3E}">
        <p14:creationId xmlns:p14="http://schemas.microsoft.com/office/powerpoint/2010/main" val="30946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0"/>
            <a:ext cx="5575300" cy="3136900"/>
          </a:xfrm>
        </p:spPr>
      </p:sp>
      <p:sp>
        <p:nvSpPr>
          <p:cNvPr id="3" name="Notes Placeholder 2"/>
          <p:cNvSpPr>
            <a:spLocks noGrp="1"/>
          </p:cNvSpPr>
          <p:nvPr>
            <p:ph type="body" idx="1"/>
          </p:nvPr>
        </p:nvSpPr>
        <p:spPr>
          <a:xfrm>
            <a:off x="419100" y="3136900"/>
            <a:ext cx="6286500" cy="6130925"/>
          </a:xfrm>
        </p:spPr>
        <p:txBody>
          <a:bodyPr/>
          <a:lstStyle/>
          <a:p>
            <a:pPr marL="285750" indent="-285750">
              <a:buFont typeface="Wingdings" panose="05000000000000000000" pitchFamily="2" charset="2"/>
              <a:buChar char="Ø"/>
            </a:pPr>
            <a:r>
              <a:rPr lang="en-US" sz="1400" dirty="0">
                <a:latin typeface="Arial Narrow" panose="020B0606020202030204" pitchFamily="34" charset="0"/>
              </a:rPr>
              <a:t>In January of 2020, a</a:t>
            </a:r>
            <a:r>
              <a:rPr lang="en-US" sz="1400" baseline="0" dirty="0">
                <a:latin typeface="Arial Narrow" panose="020B0606020202030204" pitchFamily="34" charset="0"/>
              </a:rPr>
              <a:t> </a:t>
            </a:r>
            <a:r>
              <a:rPr lang="en-US" sz="1400" dirty="0">
                <a:latin typeface="Arial Narrow" panose="020B0606020202030204" pitchFamily="34" charset="0"/>
              </a:rPr>
              <a:t>CMS</a:t>
            </a:r>
            <a:r>
              <a:rPr lang="en-US" sz="1400" baseline="0" dirty="0">
                <a:latin typeface="Arial Narrow" panose="020B0606020202030204" pitchFamily="34" charset="0"/>
              </a:rPr>
              <a:t> blog announced two tools (Care Compare &amp; PDC) being developed to improve the way that </a:t>
            </a:r>
            <a:r>
              <a:rPr lang="en-US" sz="1400" dirty="0">
                <a:latin typeface="Arial Narrow" panose="020B0606020202030204" pitchFamily="34" charset="0"/>
              </a:rPr>
              <a:t>beneficiaries and</a:t>
            </a:r>
            <a:r>
              <a:rPr lang="en-US" sz="1400" baseline="0" dirty="0">
                <a:latin typeface="Arial Narrow" panose="020B0606020202030204" pitchFamily="34" charset="0"/>
              </a:rPr>
              <a:t> stakeholders </a:t>
            </a:r>
            <a:r>
              <a:rPr lang="en-US" sz="1400" dirty="0">
                <a:latin typeface="Arial Narrow" panose="020B0606020202030204" pitchFamily="34" charset="0"/>
              </a:rPr>
              <a:t>access information about healthcare providers and care settings.</a:t>
            </a:r>
            <a:endParaRPr lang="en-US" sz="1400" baseline="0" dirty="0">
              <a:latin typeface="Arial Narrow" panose="020B0606020202030204" pitchFamily="34" charset="0"/>
            </a:endParaRPr>
          </a:p>
          <a:p>
            <a:pPr marL="285750" indent="-285750">
              <a:buFont typeface="Arial" panose="020B0604020202020204" pitchFamily="34" charset="0"/>
              <a:buChar char="•"/>
            </a:pPr>
            <a:endParaRPr lang="en-US" sz="1400" baseline="0" dirty="0">
              <a:latin typeface="Arial Narrow" panose="020B0606020202030204" pitchFamily="34" charset="0"/>
            </a:endParaRPr>
          </a:p>
          <a:p>
            <a:pPr marL="285750" indent="-285750">
              <a:buFont typeface="Wingdings" panose="05000000000000000000" pitchFamily="2" charset="2"/>
              <a:buChar char="Ø"/>
            </a:pPr>
            <a:r>
              <a:rPr lang="en-US" sz="1400" baseline="0" dirty="0">
                <a:latin typeface="Arial Narrow" panose="020B0606020202030204" pitchFamily="34" charset="0"/>
              </a:rPr>
              <a:t>Throughout 2020, we engaged stakeholders to gather feedback, along with research among users, all with the end goal of enhanced improvements prior to launch.</a:t>
            </a:r>
          </a:p>
          <a:p>
            <a:pPr marL="285750" indent="-285750">
              <a:buFont typeface="Arial" panose="020B0604020202020204" pitchFamily="34" charset="0"/>
              <a:buChar char="•"/>
            </a:pPr>
            <a:endParaRPr lang="en-US" sz="1400" baseline="0" dirty="0">
              <a:latin typeface="Arial Narrow" panose="020B0606020202030204" pitchFamily="34" charset="0"/>
            </a:endParaRPr>
          </a:p>
          <a:p>
            <a:pPr marL="285750" indent="-285750">
              <a:buFont typeface="Wingdings" panose="05000000000000000000" pitchFamily="2" charset="2"/>
              <a:buChar char="Ø"/>
            </a:pPr>
            <a:r>
              <a:rPr lang="en-US" sz="1400" baseline="0" dirty="0">
                <a:latin typeface="Arial Narrow" panose="020B0606020202030204" pitchFamily="34" charset="0"/>
              </a:rPr>
              <a:t>After the launch this summer continued ongoing improvements are anticipated to both PDC and Care Compare.  A survey will be available on the site where you may share feedback and ideas for improvement moving forward.</a:t>
            </a:r>
            <a:endParaRPr lang="en-US" sz="1400" b="1" kern="1200" baseline="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49C7F9C6-786B-443F-8194-30F25839CBBF}" type="slidenum">
              <a:rPr lang="en-US" smtClean="0"/>
              <a:t>7</a:t>
            </a:fld>
            <a:endParaRPr lang="en-US"/>
          </a:p>
        </p:txBody>
      </p:sp>
    </p:spTree>
    <p:extLst>
      <p:ext uri="{BB962C8B-B14F-4D97-AF65-F5344CB8AC3E}">
        <p14:creationId xmlns:p14="http://schemas.microsoft.com/office/powerpoint/2010/main" val="276836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sz="14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49C7F9C6-786B-443F-8194-30F25839CBBF}" type="slidenum">
              <a:rPr lang="en-US" smtClean="0"/>
              <a:t>8</a:t>
            </a:fld>
            <a:endParaRPr lang="en-US"/>
          </a:p>
        </p:txBody>
      </p:sp>
    </p:spTree>
    <p:extLst>
      <p:ext uri="{BB962C8B-B14F-4D97-AF65-F5344CB8AC3E}">
        <p14:creationId xmlns:p14="http://schemas.microsoft.com/office/powerpoint/2010/main" val="2122703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D89B5B-8361-4FD6-9DDE-60BC4E7330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9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105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9BF8ACEA-488F-447C-BBD0-AA618B8319C2}" type="datetime1">
              <a:rPr lang="en-US" smtClean="0"/>
              <a:t>7/13/2021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09700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9A1FA8F1-3568-4D75-B0FA-9F851A00F862}" type="datetime1">
              <a:rPr lang="en-US" smtClean="0"/>
              <a:t>7/13/2021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953662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FC1C873C-00CA-4906-95C8-92AA1F212A55}" type="datetime1">
              <a:rPr lang="en-US" smtClean="0"/>
              <a:t>7/13/2021</a:t>
            </a:fld>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2"/>
            <a:ext cx="11277600" cy="1096963"/>
          </a:xfrm>
          <a:prstGeom prst="rect">
            <a:avLst/>
          </a:prstGeom>
        </p:spPr>
        <p:txBody>
          <a:bodyPr/>
          <a:lstStyle>
            <a:lvl1pPr algn="l">
              <a:defRPr sz="27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054732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2A354D-299D-4270-BBF7-73A86B2E25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C049C3E3-F2B4-46E5-BB17-5F0E4595C0E7}" type="datetime1">
              <a:rPr lang="en-US" smtClean="0"/>
              <a:t>7/13/2021</a:t>
            </a:fld>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460765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C18C1-69B6-4042-8E20-FF173837E6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0C63C44-5675-46A2-A78D-E9A3EADD78ED}" type="datetime1">
              <a:rPr lang="en-US" smtClean="0"/>
              <a:t>7/13/2021</a:t>
            </a:fld>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8123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EC55E-08C0-4605-98A3-3582E2A3E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31AC768-F47C-410E-9A2C-1F1864F70D88}" type="datetime1">
              <a:rPr lang="en-US" smtClean="0"/>
              <a:t>7/13/2021</a:t>
            </a:fld>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051083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751FBE9-32E4-4CFB-B71F-9A338A30CE5F}" type="datetime1">
              <a:rPr lang="en-US" smtClean="0"/>
              <a:t>7/13/2021</a:t>
            </a:fld>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193739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B3B034D-D86C-4DC9-AD88-FE7FD1EA807D}" type="datetime1">
              <a:rPr lang="en-US" smtClean="0"/>
              <a:t>7/13/2021</a:t>
            </a:fld>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943148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2ED88694-3198-4840-AD96-7E66EA6FEB6F}" type="datetime1">
              <a:rPr lang="en-US" smtClean="0"/>
              <a:t>7/13/2021</a:t>
            </a:fld>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86841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601"/>
            <a:ext cx="5540375" cy="7524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6"/>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601"/>
            <a:ext cx="5562600" cy="7524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6"/>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2ABD3AEF-D706-476F-808B-034886F5EA61}" type="datetime1">
              <a:rPr lang="en-US" smtClean="0"/>
              <a:t>7/13/2021</a:t>
            </a:fld>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4390145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830EF4-ADF3-4B14-B252-50F51A28D2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975">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198603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8552597-B6C5-445B-BA1B-E789D05053AF}" type="datetime1">
              <a:rPr lang="en-US" smtClean="0"/>
              <a:t>7/13/2021</a:t>
            </a:fld>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371148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528AF83B-7C52-403F-ABDD-6B2305D58714}" type="datetime1">
              <a:rPr lang="en-US" smtClean="0"/>
              <a:t>7/13/2021</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7774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2F72106-B2F7-42B4-8759-04DD4297A431}" type="datetime1">
              <a:rPr lang="en-US" smtClean="0"/>
              <a:t>7/13/2021</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860571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50FB5563-943C-40C6-ACFD-B10DB4C7D516}" type="datetime1">
              <a:rPr lang="en-US" smtClean="0"/>
              <a:t>7/13/2021</a:t>
            </a:fld>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361819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7"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8E6225C3-9121-4408-B3AB-4A67F3447A51}" type="datetime1">
              <a:rPr lang="en-US" smtClean="0"/>
              <a:t>7/13/2021</a:t>
            </a:fld>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7" cy="5410200"/>
          </a:xfrm>
          <a:prstGeom prst="rect">
            <a:avLst/>
          </a:prstGeom>
        </p:spPr>
      </p:pic>
    </p:spTree>
    <p:extLst>
      <p:ext uri="{BB962C8B-B14F-4D97-AF65-F5344CB8AC3E}">
        <p14:creationId xmlns:p14="http://schemas.microsoft.com/office/powerpoint/2010/main" val="32226044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06047ED8-BE9E-4F17-B613-E42D8DE629C1}" type="datetime1">
              <a:rPr lang="en-US" smtClean="0"/>
              <a:t>7/13/2021</a:t>
            </a:fld>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2"/>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80469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B89474-00A5-4A7A-8C87-C41D8FB3C991}" type="datetime1">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D1C1B-65B3-42CF-A0D0-6B5A5F079BC5}" type="slidenum">
              <a:rPr lang="en-US" smtClean="0"/>
              <a:t>‹#›</a:t>
            </a:fld>
            <a:endParaRPr lang="en-US"/>
          </a:p>
        </p:txBody>
      </p:sp>
    </p:spTree>
    <p:extLst>
      <p:ext uri="{BB962C8B-B14F-4D97-AF65-F5344CB8AC3E}">
        <p14:creationId xmlns:p14="http://schemas.microsoft.com/office/powerpoint/2010/main" val="575547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0DE0B4-340C-4F30-B8D7-B4E414C5297B}" type="datetime1">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D1C1B-65B3-42CF-A0D0-6B5A5F079BC5}" type="slidenum">
              <a:rPr lang="en-US" smtClean="0"/>
              <a:t>‹#›</a:t>
            </a:fld>
            <a:endParaRPr lang="en-US"/>
          </a:p>
        </p:txBody>
      </p:sp>
    </p:spTree>
    <p:extLst>
      <p:ext uri="{BB962C8B-B14F-4D97-AF65-F5344CB8AC3E}">
        <p14:creationId xmlns:p14="http://schemas.microsoft.com/office/powerpoint/2010/main" val="1762162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462016-235A-4451-B0C3-3C370B2103F9}" type="datetime1">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D1C1B-65B3-42CF-A0D0-6B5A5F079BC5}" type="slidenum">
              <a:rPr lang="en-US" smtClean="0"/>
              <a:t>‹#›</a:t>
            </a:fld>
            <a:endParaRPr lang="en-US"/>
          </a:p>
        </p:txBody>
      </p:sp>
    </p:spTree>
    <p:extLst>
      <p:ext uri="{BB962C8B-B14F-4D97-AF65-F5344CB8AC3E}">
        <p14:creationId xmlns:p14="http://schemas.microsoft.com/office/powerpoint/2010/main" val="2938896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131871-B475-41CF-8C16-4296FC5AC6CD}" type="datetime1">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D1C1B-65B3-42CF-A0D0-6B5A5F079BC5}" type="slidenum">
              <a:rPr lang="en-US" smtClean="0"/>
              <a:t>‹#›</a:t>
            </a:fld>
            <a:endParaRPr lang="en-US"/>
          </a:p>
        </p:txBody>
      </p:sp>
    </p:spTree>
    <p:extLst>
      <p:ext uri="{BB962C8B-B14F-4D97-AF65-F5344CB8AC3E}">
        <p14:creationId xmlns:p14="http://schemas.microsoft.com/office/powerpoint/2010/main" val="252035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641C36-E00E-4011-BF82-01D1FE731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9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
        <p:nvSpPr>
          <p:cNvPr id="2" name="Date Placeholder 1">
            <a:extLst>
              <a:ext uri="{FF2B5EF4-FFF2-40B4-BE49-F238E27FC236}">
                <a16:creationId xmlns:a16="http://schemas.microsoft.com/office/drawing/2014/main" id="{268EAA88-1828-44FB-8170-AB6B32EC2066}"/>
              </a:ext>
            </a:extLst>
          </p:cNvPr>
          <p:cNvSpPr>
            <a:spLocks noGrp="1"/>
          </p:cNvSpPr>
          <p:nvPr>
            <p:ph type="dt" sz="half" idx="10"/>
          </p:nvPr>
        </p:nvSpPr>
        <p:spPr>
          <a:xfrm>
            <a:off x="457200" y="6324602"/>
            <a:ext cx="11277600" cy="365125"/>
          </a:xfrm>
        </p:spPr>
        <p:txBody>
          <a:bodyPr/>
          <a:lstStyle>
            <a:lvl1pPr algn="ctr">
              <a:defRPr sz="2000">
                <a:solidFill>
                  <a:srgbClr val="FF0000"/>
                </a:solidFill>
              </a:defRPr>
            </a:lvl1pPr>
          </a:lstStyle>
          <a:p>
            <a:fld id="{74AEFF8F-01EA-4F7C-90E2-D4C8A53ACD00}" type="datetime1">
              <a:rPr lang="en-US" smtClean="0"/>
              <a:t>7/13/2021</a:t>
            </a:fld>
            <a:endParaRPr lang="en-US" dirty="0"/>
          </a:p>
        </p:txBody>
      </p:sp>
      <p:sp>
        <p:nvSpPr>
          <p:cNvPr id="3" name="Slide Number Placeholder 2">
            <a:extLst>
              <a:ext uri="{FF2B5EF4-FFF2-40B4-BE49-F238E27FC236}">
                <a16:creationId xmlns:a16="http://schemas.microsoft.com/office/drawing/2014/main" id="{C8C120BB-6558-45D1-8F84-3197D128E15A}"/>
              </a:ext>
            </a:extLst>
          </p:cNvPr>
          <p:cNvSpPr>
            <a:spLocks noGrp="1"/>
          </p:cNvSpPr>
          <p:nvPr>
            <p:ph type="sldNum" sz="quarter" idx="11"/>
          </p:nvPr>
        </p:nvSpPr>
        <p:spPr/>
        <p:txBody>
          <a:body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79002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BC5EA1-98D9-480A-AB10-7F76AFAB3ADA}" type="datetime1">
              <a:rPr lang="en-US" smtClean="0"/>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D1C1B-65B3-42CF-A0D0-6B5A5F079BC5}" type="slidenum">
              <a:rPr lang="en-US" smtClean="0"/>
              <a:t>‹#›</a:t>
            </a:fld>
            <a:endParaRPr lang="en-US"/>
          </a:p>
        </p:txBody>
      </p:sp>
    </p:spTree>
    <p:extLst>
      <p:ext uri="{BB962C8B-B14F-4D97-AF65-F5344CB8AC3E}">
        <p14:creationId xmlns:p14="http://schemas.microsoft.com/office/powerpoint/2010/main" val="1751820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BB0D92-4A1B-4756-8C90-066210504F81}" type="datetime1">
              <a:rPr lang="en-US" smtClean="0"/>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D1C1B-65B3-42CF-A0D0-6B5A5F079BC5}" type="slidenum">
              <a:rPr lang="en-US" smtClean="0"/>
              <a:t>‹#›</a:t>
            </a:fld>
            <a:endParaRPr lang="en-US"/>
          </a:p>
        </p:txBody>
      </p:sp>
    </p:spTree>
    <p:extLst>
      <p:ext uri="{BB962C8B-B14F-4D97-AF65-F5344CB8AC3E}">
        <p14:creationId xmlns:p14="http://schemas.microsoft.com/office/powerpoint/2010/main" val="3317036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69A91-2B3D-49A8-BD38-17C2CE7F111B}" type="datetime1">
              <a:rPr lang="en-US" smtClean="0"/>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D1C1B-65B3-42CF-A0D0-6B5A5F079BC5}" type="slidenum">
              <a:rPr lang="en-US" smtClean="0"/>
              <a:t>‹#›</a:t>
            </a:fld>
            <a:endParaRPr lang="en-US"/>
          </a:p>
        </p:txBody>
      </p:sp>
    </p:spTree>
    <p:extLst>
      <p:ext uri="{BB962C8B-B14F-4D97-AF65-F5344CB8AC3E}">
        <p14:creationId xmlns:p14="http://schemas.microsoft.com/office/powerpoint/2010/main" val="63395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D900AA-1204-47E8-8FC0-FE2E65E924F0}" type="datetime1">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D1C1B-65B3-42CF-A0D0-6B5A5F079BC5}" type="slidenum">
              <a:rPr lang="en-US" smtClean="0"/>
              <a:t>‹#›</a:t>
            </a:fld>
            <a:endParaRPr lang="en-US"/>
          </a:p>
        </p:txBody>
      </p:sp>
    </p:spTree>
    <p:extLst>
      <p:ext uri="{BB962C8B-B14F-4D97-AF65-F5344CB8AC3E}">
        <p14:creationId xmlns:p14="http://schemas.microsoft.com/office/powerpoint/2010/main" val="471980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5318-E53E-4D68-8E73-46C3900B8EDC}" type="datetime1">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D1C1B-65B3-42CF-A0D0-6B5A5F079BC5}" type="slidenum">
              <a:rPr lang="en-US" smtClean="0"/>
              <a:t>‹#›</a:t>
            </a:fld>
            <a:endParaRPr lang="en-US"/>
          </a:p>
        </p:txBody>
      </p:sp>
    </p:spTree>
    <p:extLst>
      <p:ext uri="{BB962C8B-B14F-4D97-AF65-F5344CB8AC3E}">
        <p14:creationId xmlns:p14="http://schemas.microsoft.com/office/powerpoint/2010/main" val="1723532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3907A-8E06-4524-8B57-EE71126AC9AF}" type="datetime1">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D1C1B-65B3-42CF-A0D0-6B5A5F079BC5}" type="slidenum">
              <a:rPr lang="en-US" smtClean="0"/>
              <a:t>‹#›</a:t>
            </a:fld>
            <a:endParaRPr lang="en-US"/>
          </a:p>
        </p:txBody>
      </p:sp>
    </p:spTree>
    <p:extLst>
      <p:ext uri="{BB962C8B-B14F-4D97-AF65-F5344CB8AC3E}">
        <p14:creationId xmlns:p14="http://schemas.microsoft.com/office/powerpoint/2010/main" val="3864919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F5A8F-4E85-4D57-A432-DA3B6958074A}" type="datetime1">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D1C1B-65B3-42CF-A0D0-6B5A5F079BC5}" type="slidenum">
              <a:rPr lang="en-US" smtClean="0"/>
              <a:t>‹#›</a:t>
            </a:fld>
            <a:endParaRPr lang="en-US"/>
          </a:p>
        </p:txBody>
      </p:sp>
    </p:spTree>
    <p:extLst>
      <p:ext uri="{BB962C8B-B14F-4D97-AF65-F5344CB8AC3E}">
        <p14:creationId xmlns:p14="http://schemas.microsoft.com/office/powerpoint/2010/main" val="3614549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15176"/>
            <a:ext cx="11785600" cy="507339"/>
          </a:xfrm>
          <a:prstGeom prst="rect">
            <a:avLst/>
          </a:prstGeom>
          <a:noFill/>
          <a:effectLst/>
        </p:spPr>
        <p:txBody>
          <a:bodyPr vert="horz" lIns="91440" tIns="45720" rIns="91440" bIns="45720" rtlCol="0" anchor="ctr" anchorCtr="0">
            <a:normAutofit/>
          </a:bodyPr>
          <a:lstStyle>
            <a:lvl1pPr indent="0" algn="l" defTabSz="914377" rtl="0" eaLnBrk="1" latinLnBrk="0" hangingPunct="1">
              <a:lnSpc>
                <a:spcPct val="100000"/>
              </a:lnSpc>
              <a:spcBef>
                <a:spcPts val="0"/>
              </a:spcBef>
              <a:buNone/>
              <a:defRPr lang="en-US" sz="2400" b="1" kern="1200" dirty="0">
                <a:solidFill>
                  <a:schemeClr val="tx2"/>
                </a:solidFill>
                <a:latin typeface="Helvetica LT Std" pitchFamily="34" charset="0"/>
                <a:ea typeface="+mj-ea"/>
                <a:cs typeface="Times New Roman" pitchFamily="18" charset="0"/>
              </a:defRPr>
            </a:lvl1pPr>
          </a:lstStyle>
          <a:p>
            <a:r>
              <a:rPr lang="en-US" dirty="0"/>
              <a:t>Click to edit Master title style</a:t>
            </a:r>
          </a:p>
        </p:txBody>
      </p:sp>
      <p:sp>
        <p:nvSpPr>
          <p:cNvPr id="6" name="Slide Number Placeholder 5"/>
          <p:cNvSpPr>
            <a:spLocks noGrp="1"/>
          </p:cNvSpPr>
          <p:nvPr>
            <p:ph type="sldNum" sz="quarter" idx="4"/>
          </p:nvPr>
        </p:nvSpPr>
        <p:spPr>
          <a:xfrm>
            <a:off x="11277600" y="6523501"/>
            <a:ext cx="661021" cy="180919"/>
          </a:xfrm>
          <a:prstGeom prst="rect">
            <a:avLst/>
          </a:prstGeom>
        </p:spPr>
        <p:txBody>
          <a:bodyPr vert="horz" lIns="91440" tIns="45720" rIns="91440" bIns="45720" rtlCol="0" anchor="b"/>
          <a:lstStyle>
            <a:lvl1pPr algn="ctr">
              <a:defRPr lang="en-US" smtClean="0">
                <a:solidFill>
                  <a:schemeClr val="tx1">
                    <a:lumMod val="75000"/>
                    <a:lumOff val="25000"/>
                  </a:schemeClr>
                </a:solidFill>
              </a:defRPr>
            </a:lvl1pPr>
          </a:lstStyle>
          <a:p>
            <a:fld id="{295008BC-DA31-4D19-837B-EFA4386B05F5}" type="slidenum">
              <a:rPr lang="en-US" smtClean="0"/>
              <a:pPr/>
              <a:t>‹#›</a:t>
            </a:fld>
            <a:endParaRPr lang="en-US" dirty="0"/>
          </a:p>
        </p:txBody>
      </p:sp>
      <p:cxnSp>
        <p:nvCxnSpPr>
          <p:cNvPr id="3" name="Straight Connector 2"/>
          <p:cNvCxnSpPr>
            <a:stCxn id="6" idx="3"/>
            <a:endCxn id="6" idx="3"/>
          </p:cNvCxnSpPr>
          <p:nvPr userDrawn="1"/>
        </p:nvCxnSpPr>
        <p:spPr>
          <a:xfrm>
            <a:off x="11938621" y="6613960"/>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14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B7BAC6-5DE5-4F50-8E6B-B7979E59E6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9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7871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7D82CF-AD3E-4CF9-A92A-94EF40DE0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9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611569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B2B952-0A13-47CD-92BF-1E6AC00059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9" r="327"/>
          <a:stretch/>
        </p:blipFill>
        <p:spPr>
          <a:xfrm>
            <a:off x="2" y="0"/>
            <a:ext cx="12191999"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9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307104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247D7E-F5B6-4350-BE36-BC2AB868C2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9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84759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42BD4800-D2EC-4AFC-B4EA-F2413A1B53E2}" type="datetime1">
              <a:rPr lang="en-US" smtClean="0"/>
              <a:t>7/13/2021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61333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134C4E3A-4458-43CD-9543-BA9598F32888}" type="datetime1">
              <a:rPr lang="en-US" smtClean="0"/>
              <a:t>7/13/2021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0085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1"/>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2"/>
            <a:ext cx="1524000" cy="365125"/>
          </a:xfrm>
          <a:prstGeom prst="rect">
            <a:avLst/>
          </a:prstGeom>
        </p:spPr>
        <p:txBody>
          <a:bodyPr anchor="ctr"/>
          <a:lstStyle>
            <a:lvl1pPr algn="r">
              <a:defRPr sz="900">
                <a:solidFill>
                  <a:schemeClr val="bg1">
                    <a:lumMod val="50000"/>
                  </a:schemeClr>
                </a:solidFill>
                <a:latin typeface="Arial" panose="020B0604020202020204" pitchFamily="34" charset="0"/>
                <a:cs typeface="Arial" panose="020B0604020202020204" pitchFamily="34" charset="0"/>
              </a:defRPr>
            </a:lvl1pPr>
          </a:lstStyle>
          <a:p>
            <a:fld id="{3D7781A2-85F3-4471-B071-8C4625D225A3}" type="datetime1">
              <a:rPr lang="en-US" smtClean="0"/>
              <a:t>7/13/2021</a:t>
            </a:fld>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2"/>
            <a:ext cx="1371600" cy="365125"/>
          </a:xfrm>
          <a:prstGeom prst="rect">
            <a:avLst/>
          </a:prstGeom>
        </p:spPr>
        <p:txBody>
          <a:bodyPr anchor="ctr"/>
          <a:lstStyle>
            <a:lvl1pPr algn="l">
              <a:defRPr sz="9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80021308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Lst>
  <p:hf hdr="0" ftr="0" dt="0"/>
  <p:txStyles>
    <p:titleStyle>
      <a:lvl1pPr indent="0" algn="ctr" defTabSz="685800" rtl="0" eaLnBrk="1" latinLnBrk="0" hangingPunct="1">
        <a:spcBef>
          <a:spcPts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288">
          <p15:clr>
            <a:srgbClr val="F26B43"/>
          </p15:clr>
        </p15:guide>
        <p15:guide id="9" pos="7392">
          <p15:clr>
            <a:srgbClr val="F26B43"/>
          </p15:clr>
        </p15:guide>
        <p15:guide id="10" orient="horz" pos="3984">
          <p15:clr>
            <a:srgbClr val="F26B43"/>
          </p15:clr>
        </p15:guide>
        <p15:guide id="11" pos="3840">
          <p15:clr>
            <a:srgbClr val="F26B43"/>
          </p15:clr>
        </p15:guide>
        <p15:guide id="12" orient="horz" pos="1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FF0BC-E97B-41B8-854D-DCF5F2322015}" type="datetime1">
              <a:rPr lang="en-US" smtClean="0"/>
              <a:t>7/13/2021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D1C1B-65B3-42CF-A0D0-6B5A5F079BC5}" type="slidenum">
              <a:rPr lang="en-US" smtClean="0"/>
              <a:t>‹#›</a:t>
            </a:fld>
            <a:endParaRPr lang="en-US"/>
          </a:p>
        </p:txBody>
      </p:sp>
    </p:spTree>
    <p:extLst>
      <p:ext uri="{BB962C8B-B14F-4D97-AF65-F5344CB8AC3E}">
        <p14:creationId xmlns:p14="http://schemas.microsoft.com/office/powerpoint/2010/main" val="1473281297"/>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MMS-Blueprint"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mailto:brustromj@battelle.org"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hyperlink" Target="mailto:kimberly.rawlings@cms.hhs.gov" TargetMode="External"/><Relationship Id="rId4" Type="http://schemas.openxmlformats.org/officeDocument/2006/relationships/hyperlink" Target="mailto:lesh@battelle.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hyperlink" Target="https://www.cms.gov/files/document/quality-measures-how-they-are-developed-used-maintained.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hyperlink" Target="mailto:kimberly.rawlings@cms.hhs.gov" TargetMode="External"/><Relationship Id="rId4" Type="http://schemas.openxmlformats.org/officeDocument/2006/relationships/hyperlink" Target="mailto:rabel@battelle.org"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data.cms.gov/provider-data/" TargetMode="External"/><Relationship Id="rId3" Type="http://schemas.openxmlformats.org/officeDocument/2006/relationships/hyperlink" Target="https://www.cms.gov/newsroom/press-releases/cms-care-compare-empowers-patients-when-making-important-health-care-decisions" TargetMode="External"/><Relationship Id="rId7" Type="http://schemas.openxmlformats.org/officeDocument/2006/relationships/hyperlink" Target="https://www.medicare.gov/Pubs/pdf/12104-Introducing-Care-Compare-on-medicare.gov.pdf"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hyperlink" Target="https://www.youtube.com/watch?v=hs72jFEOalk&amp;feature=emb_logo" TargetMode="External"/><Relationship Id="rId11" Type="http://schemas.openxmlformats.org/officeDocument/2006/relationships/hyperlink" Target="https://youtu.be/IH22Ij6ZrPE" TargetMode="External"/><Relationship Id="rId5" Type="http://schemas.openxmlformats.org/officeDocument/2006/relationships/hyperlink" Target="https://www.medicare.gov/blog/care-compare-2020" TargetMode="External"/><Relationship Id="rId10" Type="http://schemas.openxmlformats.org/officeDocument/2006/relationships/hyperlink" Target="https://youtu.be/Z_UTdVHBKVA" TargetMode="External"/><Relationship Id="rId4" Type="http://schemas.openxmlformats.org/officeDocument/2006/relationships/hyperlink" Target="https://www.medicare.gov/care-compare/" TargetMode="External"/><Relationship Id="rId9" Type="http://schemas.openxmlformats.org/officeDocument/2006/relationships/hyperlink" Target="https://cmsnationaltrainingprogram.cms.gov/?q=resource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10F9A8C-F6AF-466D-B222-8557E0874AC7}"/>
              </a:ext>
            </a:extLst>
          </p:cNvPr>
          <p:cNvSpPr>
            <a:spLocks noGrp="1"/>
          </p:cNvSpPr>
          <p:nvPr>
            <p:ph type="title"/>
          </p:nvPr>
        </p:nvSpPr>
        <p:spPr>
          <a:xfrm>
            <a:off x="382690" y="703039"/>
            <a:ext cx="9054343" cy="1295400"/>
          </a:xfrm>
        </p:spPr>
        <p:txBody>
          <a:bodyPr/>
          <a:lstStyle/>
          <a:p>
            <a:r>
              <a:rPr lang="en-US" dirty="0">
                <a:solidFill>
                  <a:schemeClr val="tx2"/>
                </a:solidFill>
              </a:rPr>
              <a:t>Updated CMS Resources: A Look at the New Care Compare and MMS Blueprint Package</a:t>
            </a:r>
          </a:p>
        </p:txBody>
      </p:sp>
      <p:sp>
        <p:nvSpPr>
          <p:cNvPr id="5" name="Author">
            <a:extLst>
              <a:ext uri="{FF2B5EF4-FFF2-40B4-BE49-F238E27FC236}">
                <a16:creationId xmlns:a16="http://schemas.microsoft.com/office/drawing/2014/main" id="{8C6D59A0-49EE-47EC-A5ED-B747BFF120FB}"/>
              </a:ext>
            </a:extLst>
          </p:cNvPr>
          <p:cNvSpPr>
            <a:spLocks noGrp="1"/>
          </p:cNvSpPr>
          <p:nvPr>
            <p:ph type="subTitle" idx="1"/>
          </p:nvPr>
        </p:nvSpPr>
        <p:spPr>
          <a:xfrm>
            <a:off x="8107680" y="4793043"/>
            <a:ext cx="3759763" cy="2013522"/>
          </a:xfrm>
        </p:spPr>
        <p:txBody>
          <a:bodyPr>
            <a:normAutofit lnSpcReduction="10000"/>
          </a:bodyPr>
          <a:lstStyle/>
          <a:p>
            <a:r>
              <a:rPr lang="en-US" sz="2000" b="1" dirty="0"/>
              <a:t>November 18, 2020</a:t>
            </a:r>
          </a:p>
          <a:p>
            <a:endParaRPr lang="en-US" sz="1600" b="1" dirty="0"/>
          </a:p>
          <a:p>
            <a:r>
              <a:rPr lang="en-US" sz="1600" b="1" dirty="0"/>
              <a:t>Presenters: </a:t>
            </a:r>
          </a:p>
          <a:p>
            <a:r>
              <a:rPr lang="en-US" sz="1600" b="1" dirty="0"/>
              <a:t>Nathaniel Mudd, CMS</a:t>
            </a:r>
          </a:p>
          <a:p>
            <a:r>
              <a:rPr lang="en-US" sz="1600" b="1" dirty="0"/>
              <a:t>Kim Rawlings, CMS</a:t>
            </a:r>
          </a:p>
          <a:p>
            <a:r>
              <a:rPr lang="en-US" sz="1600" b="1" dirty="0"/>
              <a:t>Jennifer Brustrom, Battelle</a:t>
            </a:r>
          </a:p>
          <a:p>
            <a:r>
              <a:rPr lang="en-US" sz="1600" b="1" dirty="0"/>
              <a:t>Brenna Rabel, Battelle</a:t>
            </a:r>
          </a:p>
          <a:p>
            <a:endParaRPr lang="en-US" sz="1600" b="1" dirty="0"/>
          </a:p>
        </p:txBody>
      </p:sp>
    </p:spTree>
    <p:extLst>
      <p:ext uri="{BB962C8B-B14F-4D97-AF65-F5344CB8AC3E}">
        <p14:creationId xmlns:p14="http://schemas.microsoft.com/office/powerpoint/2010/main" val="27638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80D2F16D-ADE3-4CFF-914F-2A396EA26F51}"/>
              </a:ext>
            </a:extLst>
          </p:cNvPr>
          <p:cNvSpPr>
            <a:spLocks noGrp="1"/>
          </p:cNvSpPr>
          <p:nvPr>
            <p:ph type="ctrTitle"/>
          </p:nvPr>
        </p:nvSpPr>
        <p:spPr>
          <a:xfrm>
            <a:off x="246579" y="4419600"/>
            <a:ext cx="11691991" cy="1905000"/>
          </a:xfrm>
        </p:spPr>
        <p:txBody>
          <a:bodyPr/>
          <a:lstStyle/>
          <a:p>
            <a:pPr>
              <a:tabLst>
                <a:tab pos="5486400" algn="l"/>
              </a:tabLst>
            </a:pPr>
            <a:r>
              <a:rPr lang="en-US" sz="3100" dirty="0"/>
              <a:t>Blueprint for the CMS Measures Management System (MMS)</a:t>
            </a:r>
            <a:br>
              <a:rPr lang="en-US" sz="3100" dirty="0"/>
            </a:br>
            <a:r>
              <a:rPr lang="en-US" sz="2400" dirty="0"/>
              <a:t>Version 16.0 Update</a:t>
            </a:r>
            <a:br>
              <a:rPr lang="en-US" sz="2400" dirty="0"/>
            </a:br>
            <a:br>
              <a:rPr lang="en-US" sz="2400" dirty="0"/>
            </a:br>
            <a:r>
              <a:rPr lang="en-US" sz="1600" dirty="0"/>
              <a:t>Kim Rawlings</a:t>
            </a:r>
            <a:r>
              <a:rPr lang="en-US" sz="1600" b="0" dirty="0"/>
              <a:t>, MPP | CMS COR</a:t>
            </a:r>
            <a:br>
              <a:rPr lang="en-US" sz="1600" b="0" dirty="0"/>
            </a:br>
            <a:r>
              <a:rPr lang="en-US" sz="1600" dirty="0"/>
              <a:t>Jennifer Brustrom</a:t>
            </a:r>
            <a:r>
              <a:rPr lang="en-US" sz="1600" b="0" dirty="0"/>
              <a:t>, PhD, PMP | Battelle	</a:t>
            </a:r>
            <a:br>
              <a:rPr lang="en-US" sz="1500" b="0" dirty="0"/>
            </a:br>
            <a:endParaRPr lang="en-US" sz="1500" b="0" dirty="0"/>
          </a:p>
        </p:txBody>
      </p:sp>
      <p:sp>
        <p:nvSpPr>
          <p:cNvPr id="2" name="Slide Number Placeholder 1">
            <a:extLst>
              <a:ext uri="{FF2B5EF4-FFF2-40B4-BE49-F238E27FC236}">
                <a16:creationId xmlns:a16="http://schemas.microsoft.com/office/drawing/2014/main" id="{75DD920E-0A1C-4668-B734-097DB726A2E1}"/>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Tree>
    <p:extLst>
      <p:ext uri="{BB962C8B-B14F-4D97-AF65-F5344CB8AC3E}">
        <p14:creationId xmlns:p14="http://schemas.microsoft.com/office/powerpoint/2010/main" val="281885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Overview</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r>
              <a:rPr lang="en-US" dirty="0"/>
              <a:t>Rationale for Blueprint redesign</a:t>
            </a:r>
          </a:p>
          <a:p>
            <a:r>
              <a:rPr lang="en-US" dirty="0"/>
              <a:t>Blueprint V16 “package”</a:t>
            </a:r>
          </a:p>
          <a:p>
            <a:r>
              <a:rPr lang="en-US" dirty="0"/>
              <a:t>“Streamlined” </a:t>
            </a:r>
            <a:r>
              <a:rPr lang="en-US" i="1" dirty="0"/>
              <a:t>Blueprint</a:t>
            </a:r>
            <a:r>
              <a:rPr lang="en-US" dirty="0"/>
              <a:t>: content changes</a:t>
            </a:r>
          </a:p>
          <a:p>
            <a:r>
              <a:rPr lang="en-US" dirty="0"/>
              <a:t>Templates: organizational &amp; content changes</a:t>
            </a:r>
          </a:p>
          <a:p>
            <a:r>
              <a:rPr lang="en-US" dirty="0"/>
              <a:t>Supplemental materials: organizational &amp; content changes</a:t>
            </a:r>
          </a:p>
          <a:p>
            <a:r>
              <a:rPr lang="en-US" dirty="0"/>
              <a:t>Additional new features</a:t>
            </a:r>
          </a:p>
          <a:p>
            <a:r>
              <a:rPr lang="en-US" dirty="0"/>
              <a:t>Stakeholder review process: changes for FY21</a:t>
            </a:r>
          </a:p>
          <a:p>
            <a:r>
              <a:rPr lang="en-US" dirty="0"/>
              <a:t>Questions and feedback</a:t>
            </a:r>
          </a:p>
        </p:txBody>
      </p:sp>
      <p:sp>
        <p:nvSpPr>
          <p:cNvPr id="2" name="Slide Number Placeholder 1">
            <a:extLst>
              <a:ext uri="{FF2B5EF4-FFF2-40B4-BE49-F238E27FC236}">
                <a16:creationId xmlns:a16="http://schemas.microsoft.com/office/drawing/2014/main" id="{FF665D5B-B0EE-467C-8C44-4CFAA54D19B8}"/>
              </a:ext>
            </a:extLst>
          </p:cNvPr>
          <p:cNvSpPr>
            <a:spLocks noGrp="1"/>
          </p:cNvSpPr>
          <p:nvPr>
            <p:ph type="sldNum" sz="quarter" idx="12"/>
          </p:nvPr>
        </p:nvSpPr>
        <p:spPr/>
        <p:txBody>
          <a:bodyPr/>
          <a:lstStyle/>
          <a:p>
            <a:fld id="{F6B8A4A2-F29A-4651-AFA7-54DA4950AAC7}" type="slidenum">
              <a:rPr lang="en-US" smtClean="0"/>
              <a:pPr/>
              <a:t>10</a:t>
            </a:fld>
            <a:endParaRPr lang="en-US" dirty="0"/>
          </a:p>
        </p:txBody>
      </p:sp>
    </p:spTree>
    <p:extLst>
      <p:ext uri="{BB962C8B-B14F-4D97-AF65-F5344CB8AC3E}">
        <p14:creationId xmlns:p14="http://schemas.microsoft.com/office/powerpoint/2010/main" val="22224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Rationale for Blueprint Redesign </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r>
              <a:rPr lang="en-US" dirty="0"/>
              <a:t>Respond to user feedback</a:t>
            </a:r>
          </a:p>
          <a:p>
            <a:r>
              <a:rPr lang="en-US" dirty="0"/>
              <a:t>Make it easier for readers to find what they are looking for</a:t>
            </a:r>
          </a:p>
          <a:p>
            <a:r>
              <a:rPr lang="en-US" dirty="0"/>
              <a:t>Provide guidance that is </a:t>
            </a:r>
            <a:endParaRPr lang="en-US" sz="3100" dirty="0"/>
          </a:p>
          <a:p>
            <a:pPr lvl="1"/>
            <a:r>
              <a:rPr lang="en-US" dirty="0"/>
              <a:t>accessible and readable </a:t>
            </a:r>
          </a:p>
          <a:p>
            <a:pPr lvl="1"/>
            <a:r>
              <a:rPr lang="en-US" dirty="0"/>
              <a:t>better tailored to specific types of users</a:t>
            </a:r>
          </a:p>
        </p:txBody>
      </p:sp>
      <p:sp>
        <p:nvSpPr>
          <p:cNvPr id="2" name="Slide Number Placeholder 1">
            <a:extLst>
              <a:ext uri="{FF2B5EF4-FFF2-40B4-BE49-F238E27FC236}">
                <a16:creationId xmlns:a16="http://schemas.microsoft.com/office/drawing/2014/main" id="{8EB7DB9E-D447-4C71-8EA1-683BC32BA8CE}"/>
              </a:ext>
            </a:extLst>
          </p:cNvPr>
          <p:cNvSpPr>
            <a:spLocks noGrp="1"/>
          </p:cNvSpPr>
          <p:nvPr>
            <p:ph type="sldNum" sz="quarter" idx="12"/>
          </p:nvPr>
        </p:nvSpPr>
        <p:spPr/>
        <p:txBody>
          <a:bodyPr/>
          <a:lstStyle/>
          <a:p>
            <a:fld id="{F6B8A4A2-F29A-4651-AFA7-54DA4950AAC7}" type="slidenum">
              <a:rPr lang="en-US" smtClean="0"/>
              <a:pPr/>
              <a:t>11</a:t>
            </a:fld>
            <a:endParaRPr lang="en-US" dirty="0"/>
          </a:p>
        </p:txBody>
      </p:sp>
    </p:spTree>
    <p:extLst>
      <p:ext uri="{BB962C8B-B14F-4D97-AF65-F5344CB8AC3E}">
        <p14:creationId xmlns:p14="http://schemas.microsoft.com/office/powerpoint/2010/main" val="232735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Blueprint V16 “package”</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457200" y="1966914"/>
            <a:ext cx="11277600" cy="4205287"/>
          </a:xfrm>
        </p:spPr>
        <p:txBody>
          <a:bodyPr>
            <a:normAutofit fontScale="25000" lnSpcReduction="20000"/>
          </a:bodyPr>
          <a:lstStyle/>
          <a:p>
            <a:pPr>
              <a:spcBef>
                <a:spcPts val="0"/>
              </a:spcBef>
              <a:spcAft>
                <a:spcPts val="800"/>
              </a:spcAft>
            </a:pPr>
            <a:r>
              <a:rPr lang="en-US" sz="8000" dirty="0">
                <a:ea typeface="Calibri" panose="020F0502020204030204" pitchFamily="34" charset="0"/>
              </a:rPr>
              <a:t>The Blueprint V16 “package” is available on the </a:t>
            </a:r>
            <a:r>
              <a:rPr lang="en-US" sz="8000" dirty="0">
                <a:ea typeface="Calibri" panose="020F0502020204030204" pitchFamily="34" charset="0"/>
                <a:hlinkClick r:id="rId3"/>
              </a:rPr>
              <a:t>MMS website</a:t>
            </a:r>
            <a:r>
              <a:rPr lang="en-US" sz="8000" dirty="0">
                <a:ea typeface="Calibri" panose="020F0502020204030204" pitchFamily="34" charset="0"/>
              </a:rPr>
              <a:t> </a:t>
            </a:r>
            <a:r>
              <a:rPr lang="en-US" sz="8000" dirty="0"/>
              <a:t>and c</a:t>
            </a:r>
            <a:r>
              <a:rPr lang="en-US" sz="8000" dirty="0">
                <a:ea typeface="Calibri" panose="020F0502020204030204" pitchFamily="34" charset="0"/>
              </a:rPr>
              <a:t>onsists of these resources:</a:t>
            </a:r>
            <a:br>
              <a:rPr lang="en-US" sz="8000" dirty="0">
                <a:ea typeface="Calibri" panose="020F0502020204030204" pitchFamily="34" charset="0"/>
              </a:rPr>
            </a:br>
            <a:endParaRPr lang="en-US" sz="8000" dirty="0">
              <a:ea typeface="Calibri" panose="020F0502020204030204" pitchFamily="34" charset="0"/>
            </a:endParaRPr>
          </a:p>
          <a:p>
            <a:pPr lvl="1" indent="-342900">
              <a:spcBef>
                <a:spcPts val="0"/>
              </a:spcBef>
              <a:spcAft>
                <a:spcPts val="800"/>
              </a:spcAft>
              <a:buFont typeface="Symbol" panose="05050102010706020507" pitchFamily="18" charset="2"/>
              <a:buChar char=""/>
            </a:pPr>
            <a:r>
              <a:rPr lang="en-US" sz="8000" b="1" i="1" dirty="0">
                <a:ea typeface="Calibri" panose="020F0502020204030204" pitchFamily="34" charset="0"/>
              </a:rPr>
              <a:t>MMS Blueprint </a:t>
            </a:r>
            <a:r>
              <a:rPr lang="en-US" sz="8000" dirty="0">
                <a:ea typeface="Calibri" panose="020F0502020204030204" pitchFamily="34" charset="0"/>
              </a:rPr>
              <a:t>(streamlined version) describes </a:t>
            </a:r>
            <a:r>
              <a:rPr lang="en-US" sz="8000" dirty="0">
                <a:effectLst/>
                <a:ea typeface="Calibri" panose="020F0502020204030204" pitchFamily="34" charset="0"/>
              </a:rPr>
              <a:t>basic steps needed to complete the Measure Lifecycle, </a:t>
            </a:r>
            <a:endParaRPr lang="en-US" sz="8000" dirty="0">
              <a:ea typeface="Calibri" panose="020F0502020204030204" pitchFamily="34" charset="0"/>
            </a:endParaRPr>
          </a:p>
          <a:p>
            <a:pPr lvl="1" indent="-342900">
              <a:spcBef>
                <a:spcPts val="0"/>
              </a:spcBef>
              <a:spcAft>
                <a:spcPts val="800"/>
              </a:spcAft>
              <a:buFont typeface="Symbol" panose="05050102010706020507" pitchFamily="18" charset="2"/>
              <a:buChar char=""/>
            </a:pPr>
            <a:r>
              <a:rPr lang="en-US" sz="8000" b="1" dirty="0">
                <a:ea typeface="Calibri" panose="020F0502020204030204" pitchFamily="34" charset="0"/>
              </a:rPr>
              <a:t>S</a:t>
            </a:r>
            <a:r>
              <a:rPr lang="en-US" sz="8000" b="1" dirty="0">
                <a:effectLst/>
                <a:ea typeface="Calibri" panose="020F0502020204030204" pitchFamily="34" charset="0"/>
              </a:rPr>
              <a:t>upplemental materials </a:t>
            </a:r>
            <a:r>
              <a:rPr lang="en-US" sz="8000" dirty="0">
                <a:effectLst/>
                <a:ea typeface="Calibri" panose="020F0502020204030204" pitchFamily="34" charset="0"/>
              </a:rPr>
              <a:t>that provide more detail about the Measure Lifecycle and/or specific types of measures,</a:t>
            </a:r>
          </a:p>
          <a:p>
            <a:pPr lvl="1" indent="-342900">
              <a:spcBef>
                <a:spcPts val="0"/>
              </a:spcBef>
              <a:spcAft>
                <a:spcPts val="800"/>
              </a:spcAft>
              <a:buFont typeface="Symbol" panose="05050102010706020507" pitchFamily="18" charset="2"/>
              <a:buChar char=""/>
            </a:pPr>
            <a:r>
              <a:rPr lang="en-US" sz="8000" b="1" dirty="0">
                <a:ea typeface="Calibri" panose="020F0502020204030204" pitchFamily="34" charset="0"/>
              </a:rPr>
              <a:t>T</a:t>
            </a:r>
            <a:r>
              <a:rPr lang="en-US" sz="8000" b="1" dirty="0">
                <a:effectLst/>
                <a:ea typeface="Calibri" panose="020F0502020204030204" pitchFamily="34" charset="0"/>
              </a:rPr>
              <a:t>emplates</a:t>
            </a:r>
            <a:r>
              <a:rPr lang="en-US" sz="8000" dirty="0">
                <a:effectLst/>
                <a:ea typeface="Calibri" panose="020F0502020204030204" pitchFamily="34" charset="0"/>
              </a:rPr>
              <a:t> designed to guide measure developers through measure development processes and format the resulting products,</a:t>
            </a:r>
          </a:p>
          <a:p>
            <a:pPr lvl="1" indent="-342900">
              <a:spcBef>
                <a:spcPts val="0"/>
              </a:spcBef>
              <a:spcAft>
                <a:spcPts val="800"/>
              </a:spcAft>
              <a:buFont typeface="Symbol" panose="05050102010706020507" pitchFamily="18" charset="2"/>
              <a:buChar char=""/>
            </a:pPr>
            <a:r>
              <a:rPr lang="en-US" sz="8000" b="1" dirty="0">
                <a:effectLst/>
                <a:ea typeface="Calibri" panose="020F0502020204030204" pitchFamily="34" charset="0"/>
              </a:rPr>
              <a:t>Blueprint QuickStart Guide</a:t>
            </a:r>
            <a:r>
              <a:rPr lang="en-US" sz="8000" dirty="0">
                <a:effectLst/>
                <a:ea typeface="Calibri" panose="020F0502020204030204" pitchFamily="34" charset="0"/>
              </a:rPr>
              <a:t>, a ~25-page resource that provides a start-to-finish overview of measure development, implementation, and maintenance steps and processes, and</a:t>
            </a:r>
          </a:p>
          <a:p>
            <a:pPr lvl="1" indent="-342900">
              <a:lnSpc>
                <a:spcPct val="107000"/>
              </a:lnSpc>
              <a:spcBef>
                <a:spcPts val="0"/>
              </a:spcBef>
              <a:buFont typeface="Symbol" panose="05050102010706020507" pitchFamily="18" charset="2"/>
              <a:buChar char=""/>
            </a:pPr>
            <a:r>
              <a:rPr lang="en-US" sz="8000" b="1" dirty="0">
                <a:effectLst/>
                <a:ea typeface="Calibri" panose="020F0502020204030204" pitchFamily="34" charset="0"/>
              </a:rPr>
              <a:t>Quality Measures: How They Are Developed, Used, &amp; Maintained (“Quality Measurement 101,”), </a:t>
            </a:r>
            <a:r>
              <a:rPr lang="en-US" sz="8000" dirty="0">
                <a:effectLst/>
                <a:ea typeface="Calibri" panose="020F0502020204030204" pitchFamily="34" charset="0"/>
              </a:rPr>
              <a:t>a brief, easy-to-read introduction to quality measures and the measure lifecycle designed for non-developers.</a:t>
            </a:r>
            <a:endParaRPr lang="en-US" dirty="0"/>
          </a:p>
          <a:p>
            <a:pPr marL="0" indent="0">
              <a:buNone/>
            </a:pPr>
            <a:endParaRPr lang="en-US" dirty="0"/>
          </a:p>
          <a:p>
            <a:endParaRPr lang="en-US" dirty="0"/>
          </a:p>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66BC4876-D562-4B6A-8216-EFA37FC7DEEA}"/>
              </a:ext>
            </a:extLst>
          </p:cNvPr>
          <p:cNvSpPr>
            <a:spLocks noGrp="1"/>
          </p:cNvSpPr>
          <p:nvPr>
            <p:ph type="sldNum" sz="quarter" idx="12"/>
          </p:nvPr>
        </p:nvSpPr>
        <p:spPr/>
        <p:txBody>
          <a:bodyPr/>
          <a:lstStyle/>
          <a:p>
            <a:fld id="{F6B8A4A2-F29A-4651-AFA7-54DA4950AAC7}" type="slidenum">
              <a:rPr lang="en-US" smtClean="0"/>
              <a:pPr/>
              <a:t>12</a:t>
            </a:fld>
            <a:endParaRPr lang="en-US" dirty="0"/>
          </a:p>
        </p:txBody>
      </p:sp>
    </p:spTree>
    <p:extLst>
      <p:ext uri="{BB962C8B-B14F-4D97-AF65-F5344CB8AC3E}">
        <p14:creationId xmlns:p14="http://schemas.microsoft.com/office/powerpoint/2010/main" val="46187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Blueprint V16 “package” (continued)</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457200" y="1938339"/>
            <a:ext cx="11277600" cy="2264595"/>
          </a:xfrm>
        </p:spPr>
        <p:txBody>
          <a:bodyPr>
            <a:normAutofit/>
          </a:bodyPr>
          <a:lstStyle/>
          <a:p>
            <a:pPr>
              <a:lnSpc>
                <a:spcPct val="107000"/>
              </a:lnSpc>
              <a:spcBef>
                <a:spcPts val="0"/>
              </a:spcBef>
              <a:buFont typeface="Symbol" panose="05050102010706020507" pitchFamily="18" charset="2"/>
              <a:buChar char=""/>
            </a:pPr>
            <a:r>
              <a:rPr lang="en-US" sz="2000" b="1" dirty="0"/>
              <a:t>The </a:t>
            </a:r>
            <a:r>
              <a:rPr lang="en-US" sz="2000" b="1" i="1" dirty="0"/>
              <a:t>MMS Blueprint: Contractual Edition </a:t>
            </a:r>
            <a:r>
              <a:rPr lang="en-US" sz="2000" b="1" dirty="0"/>
              <a:t>&amp; Contractual Edition Task Lists </a:t>
            </a:r>
            <a:r>
              <a:rPr lang="en-US" sz="2000" dirty="0"/>
              <a:t>provide critical contractual guidance, including roles and responsibilities of Measure and Instrument Development &amp; Support (MIDS) measure developers and their Contracting Officer’s Representatives (CORs)</a:t>
            </a:r>
          </a:p>
          <a:p>
            <a:pPr lvl="1">
              <a:lnSpc>
                <a:spcPct val="107000"/>
              </a:lnSpc>
              <a:spcBef>
                <a:spcPts val="0"/>
              </a:spcBef>
              <a:buFont typeface="Symbol" panose="05050102010706020507" pitchFamily="18" charset="2"/>
              <a:buChar char=""/>
            </a:pPr>
            <a:r>
              <a:rPr lang="en-US" sz="2000" dirty="0"/>
              <a:t>Available only to MIDS Contractors and CMS staff in the MIDS Deliverables Library Resource Center</a:t>
            </a:r>
          </a:p>
        </p:txBody>
      </p:sp>
      <p:sp>
        <p:nvSpPr>
          <p:cNvPr id="2" name="Slide Number Placeholder 1">
            <a:extLst>
              <a:ext uri="{FF2B5EF4-FFF2-40B4-BE49-F238E27FC236}">
                <a16:creationId xmlns:a16="http://schemas.microsoft.com/office/drawing/2014/main" id="{9C46D4F7-19A3-415A-8CD1-15DAE129E804}"/>
              </a:ext>
            </a:extLst>
          </p:cNvPr>
          <p:cNvSpPr>
            <a:spLocks noGrp="1"/>
          </p:cNvSpPr>
          <p:nvPr>
            <p:ph type="sldNum" sz="quarter" idx="12"/>
          </p:nvPr>
        </p:nvSpPr>
        <p:spPr/>
        <p:txBody>
          <a:bodyPr/>
          <a:lstStyle/>
          <a:p>
            <a:fld id="{F6B8A4A2-F29A-4651-AFA7-54DA4950AAC7}" type="slidenum">
              <a:rPr lang="en-US" smtClean="0"/>
              <a:pPr/>
              <a:t>13</a:t>
            </a:fld>
            <a:endParaRPr lang="en-US" dirty="0"/>
          </a:p>
        </p:txBody>
      </p:sp>
    </p:spTree>
    <p:extLst>
      <p:ext uri="{BB962C8B-B14F-4D97-AF65-F5344CB8AC3E}">
        <p14:creationId xmlns:p14="http://schemas.microsoft.com/office/powerpoint/2010/main" val="68369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0"/>
            <a:ext cx="11277600" cy="1371600"/>
          </a:xfrm>
        </p:spPr>
        <p:txBody>
          <a:bodyPr/>
          <a:lstStyle/>
          <a:p>
            <a:r>
              <a:rPr lang="en-US" sz="4000" dirty="0"/>
              <a:t>“Streamlined” </a:t>
            </a:r>
            <a:r>
              <a:rPr lang="en-US" sz="4000" i="1" dirty="0"/>
              <a:t>Blueprint</a:t>
            </a:r>
            <a:br>
              <a:rPr lang="en-US" sz="4000" i="1" dirty="0"/>
            </a:br>
            <a:r>
              <a:rPr lang="en-US" sz="4000" dirty="0"/>
              <a:t>Content Changes</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r>
              <a:rPr lang="en-US" dirty="0"/>
              <a:t>Preface discusses the new Blueprint format</a:t>
            </a:r>
          </a:p>
          <a:p>
            <a:r>
              <a:rPr lang="en-US" dirty="0"/>
              <a:t>Graphics</a:t>
            </a:r>
          </a:p>
          <a:p>
            <a:pPr lvl="1"/>
            <a:r>
              <a:rPr lang="en-US" dirty="0"/>
              <a:t>Updated several graphics</a:t>
            </a:r>
          </a:p>
          <a:p>
            <a:pPr lvl="1"/>
            <a:r>
              <a:rPr lang="en-US" dirty="0"/>
              <a:t>New Stakeholder Engagement graphic</a:t>
            </a:r>
          </a:p>
          <a:p>
            <a:r>
              <a:rPr lang="en-US" dirty="0"/>
              <a:t>Added introduction to Structure-Process-Outcome</a:t>
            </a:r>
          </a:p>
          <a:p>
            <a:r>
              <a:rPr lang="en-US" dirty="0"/>
              <a:t>Expanded roles in Measure Development section</a:t>
            </a:r>
          </a:p>
          <a:p>
            <a:pPr lvl="1"/>
            <a:r>
              <a:rPr lang="en-US" dirty="0"/>
              <a:t>Added Measured Entities and other Stakeholders</a:t>
            </a:r>
          </a:p>
          <a:p>
            <a:r>
              <a:rPr lang="en-US" dirty="0"/>
              <a:t>Added Blueprint definitions for different measure types</a:t>
            </a:r>
          </a:p>
        </p:txBody>
      </p:sp>
      <p:sp>
        <p:nvSpPr>
          <p:cNvPr id="2" name="Slide Number Placeholder 1">
            <a:extLst>
              <a:ext uri="{FF2B5EF4-FFF2-40B4-BE49-F238E27FC236}">
                <a16:creationId xmlns:a16="http://schemas.microsoft.com/office/drawing/2014/main" id="{0D167181-2828-4EB6-A0AF-3233D9234230}"/>
              </a:ext>
            </a:extLst>
          </p:cNvPr>
          <p:cNvSpPr>
            <a:spLocks noGrp="1"/>
          </p:cNvSpPr>
          <p:nvPr>
            <p:ph type="sldNum" sz="quarter" idx="12"/>
          </p:nvPr>
        </p:nvSpPr>
        <p:spPr/>
        <p:txBody>
          <a:bodyPr/>
          <a:lstStyle/>
          <a:p>
            <a:fld id="{F6B8A4A2-F29A-4651-AFA7-54DA4950AAC7}" type="slidenum">
              <a:rPr lang="en-US" smtClean="0"/>
              <a:pPr/>
              <a:t>14</a:t>
            </a:fld>
            <a:endParaRPr lang="en-US" dirty="0"/>
          </a:p>
        </p:txBody>
      </p:sp>
    </p:spTree>
    <p:extLst>
      <p:ext uri="{BB962C8B-B14F-4D97-AF65-F5344CB8AC3E}">
        <p14:creationId xmlns:p14="http://schemas.microsoft.com/office/powerpoint/2010/main" val="1199679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0"/>
            <a:ext cx="11277600" cy="1371600"/>
          </a:xfrm>
        </p:spPr>
        <p:txBody>
          <a:bodyPr/>
          <a:lstStyle/>
          <a:p>
            <a:r>
              <a:rPr lang="en-US" sz="4000" dirty="0"/>
              <a:t>“Streamlined” </a:t>
            </a:r>
            <a:r>
              <a:rPr lang="en-US" sz="4000" i="1" dirty="0"/>
              <a:t>Blueprint</a:t>
            </a:r>
            <a:br>
              <a:rPr lang="en-US" sz="4000" i="1" dirty="0"/>
            </a:br>
            <a:r>
              <a:rPr lang="en-US" sz="4000" dirty="0"/>
              <a:t>Content Changes  (continued)</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pPr marL="914400" lvl="2" indent="0">
              <a:buNone/>
            </a:pPr>
            <a:endParaRPr lang="en-US" dirty="0"/>
          </a:p>
          <a:p>
            <a:r>
              <a:rPr lang="en-US" dirty="0"/>
              <a:t>Added references to the Measure Collaboration (MC) Workspace</a:t>
            </a:r>
          </a:p>
          <a:p>
            <a:r>
              <a:rPr lang="en-US" dirty="0"/>
              <a:t>Added section on Special Considerations for Medicaid-focused Measures</a:t>
            </a:r>
          </a:p>
          <a:p>
            <a:r>
              <a:rPr lang="en-US" dirty="0"/>
              <a:t>Removed Measure Evaluation chapter and moved content primarily to the Measure Testing chapter</a:t>
            </a:r>
          </a:p>
          <a:p>
            <a:r>
              <a:rPr lang="en-US" dirty="0"/>
              <a:t>Added several tools and resources </a:t>
            </a:r>
          </a:p>
        </p:txBody>
      </p:sp>
      <p:sp>
        <p:nvSpPr>
          <p:cNvPr id="2" name="Slide Number Placeholder 1">
            <a:extLst>
              <a:ext uri="{FF2B5EF4-FFF2-40B4-BE49-F238E27FC236}">
                <a16:creationId xmlns:a16="http://schemas.microsoft.com/office/drawing/2014/main" id="{34FD1FD9-4A87-44F2-A32D-635B7494F8A7}"/>
              </a:ext>
            </a:extLst>
          </p:cNvPr>
          <p:cNvSpPr>
            <a:spLocks noGrp="1"/>
          </p:cNvSpPr>
          <p:nvPr>
            <p:ph type="sldNum" sz="quarter" idx="12"/>
          </p:nvPr>
        </p:nvSpPr>
        <p:spPr/>
        <p:txBody>
          <a:bodyPr/>
          <a:lstStyle/>
          <a:p>
            <a:fld id="{F6B8A4A2-F29A-4651-AFA7-54DA4950AAC7}" type="slidenum">
              <a:rPr lang="en-US" smtClean="0"/>
              <a:pPr/>
              <a:t>15</a:t>
            </a:fld>
            <a:endParaRPr lang="en-US" dirty="0"/>
          </a:p>
        </p:txBody>
      </p:sp>
    </p:spTree>
    <p:extLst>
      <p:ext uri="{BB962C8B-B14F-4D97-AF65-F5344CB8AC3E}">
        <p14:creationId xmlns:p14="http://schemas.microsoft.com/office/powerpoint/2010/main" val="3147664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0"/>
            <a:ext cx="11277600" cy="1371600"/>
          </a:xfrm>
        </p:spPr>
        <p:txBody>
          <a:bodyPr/>
          <a:lstStyle/>
          <a:p>
            <a:r>
              <a:rPr lang="en-US" sz="4000" dirty="0"/>
              <a:t>Templates</a:t>
            </a:r>
            <a:br>
              <a:rPr lang="en-US" sz="4000" dirty="0"/>
            </a:br>
            <a:r>
              <a:rPr lang="en-US" sz="4000" dirty="0"/>
              <a:t>Organizational &amp; Content Changes</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pPr marL="914400" lvl="2" indent="0">
              <a:buNone/>
            </a:pPr>
            <a:endParaRPr lang="en-US" dirty="0"/>
          </a:p>
          <a:p>
            <a:pPr lvl="1">
              <a:buFont typeface="Arial" panose="020B0604020202020204" pitchFamily="34" charset="0"/>
              <a:buChar char="•"/>
            </a:pPr>
            <a:r>
              <a:rPr lang="en-US" dirty="0"/>
              <a:t>Standalone Word documents</a:t>
            </a:r>
          </a:p>
          <a:p>
            <a:pPr lvl="1">
              <a:buFont typeface="Arial" panose="020B0604020202020204" pitchFamily="34" charset="0"/>
              <a:buChar char="•"/>
            </a:pPr>
            <a:r>
              <a:rPr lang="en-US" dirty="0"/>
              <a:t>Streamlined public-facing templates to reduce need for scrolling</a:t>
            </a:r>
          </a:p>
          <a:p>
            <a:pPr lvl="1">
              <a:buFont typeface="Arial" panose="020B0604020202020204" pitchFamily="34" charset="0"/>
              <a:buChar char="•"/>
            </a:pPr>
            <a:r>
              <a:rPr lang="en-US" dirty="0"/>
              <a:t>Combined templates &amp; instructions:</a:t>
            </a:r>
          </a:p>
          <a:p>
            <a:pPr lvl="2"/>
            <a:r>
              <a:rPr lang="en-US" dirty="0"/>
              <a:t>Business Case &amp; Instructions </a:t>
            </a:r>
          </a:p>
          <a:p>
            <a:pPr lvl="2"/>
            <a:r>
              <a:rPr lang="en-US" dirty="0"/>
              <a:t>Measure Information Form (MIF) &amp; Instructions </a:t>
            </a:r>
          </a:p>
          <a:p>
            <a:pPr lvl="2"/>
            <a:r>
              <a:rPr lang="en-US" dirty="0"/>
              <a:t>Measure Justification Form (MJF) &amp; Instructions</a:t>
            </a:r>
          </a:p>
          <a:p>
            <a:pPr lvl="1">
              <a:buFont typeface="Arial" panose="020B0604020202020204" pitchFamily="34" charset="0"/>
              <a:buChar char="•"/>
            </a:pPr>
            <a:r>
              <a:rPr lang="en-US" sz="2400" dirty="0"/>
              <a:t>Environmental Scan Template renamed “Information Gathering Report Template”</a:t>
            </a:r>
            <a:endParaRPr lang="en-US" dirty="0"/>
          </a:p>
          <a:p>
            <a:endParaRPr lang="en-US" dirty="0"/>
          </a:p>
        </p:txBody>
      </p:sp>
      <p:sp>
        <p:nvSpPr>
          <p:cNvPr id="2" name="Slide Number Placeholder 1">
            <a:extLst>
              <a:ext uri="{FF2B5EF4-FFF2-40B4-BE49-F238E27FC236}">
                <a16:creationId xmlns:a16="http://schemas.microsoft.com/office/drawing/2014/main" id="{9E6D223E-128D-405F-B21D-63F5E13E2285}"/>
              </a:ext>
            </a:extLst>
          </p:cNvPr>
          <p:cNvSpPr>
            <a:spLocks noGrp="1"/>
          </p:cNvSpPr>
          <p:nvPr>
            <p:ph type="sldNum" sz="quarter" idx="12"/>
          </p:nvPr>
        </p:nvSpPr>
        <p:spPr/>
        <p:txBody>
          <a:bodyPr/>
          <a:lstStyle/>
          <a:p>
            <a:fld id="{F6B8A4A2-F29A-4651-AFA7-54DA4950AAC7}" type="slidenum">
              <a:rPr lang="en-US" smtClean="0"/>
              <a:pPr/>
              <a:t>16</a:t>
            </a:fld>
            <a:endParaRPr lang="en-US" dirty="0"/>
          </a:p>
        </p:txBody>
      </p:sp>
    </p:spTree>
    <p:extLst>
      <p:ext uri="{BB962C8B-B14F-4D97-AF65-F5344CB8AC3E}">
        <p14:creationId xmlns:p14="http://schemas.microsoft.com/office/powerpoint/2010/main" val="4227188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0"/>
            <a:ext cx="11277600" cy="1371600"/>
          </a:xfrm>
        </p:spPr>
        <p:txBody>
          <a:bodyPr/>
          <a:lstStyle/>
          <a:p>
            <a:r>
              <a:rPr lang="en-US" sz="4000" dirty="0"/>
              <a:t>Supplemental Materials</a:t>
            </a:r>
            <a:br>
              <a:rPr lang="en-US" sz="4000" dirty="0"/>
            </a:br>
            <a:r>
              <a:rPr lang="en-US" sz="4000" dirty="0"/>
              <a:t>Organizational &amp; Content Changes</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457200" y="1752601"/>
            <a:ext cx="11277600" cy="3948952"/>
          </a:xfrm>
        </p:spPr>
        <p:txBody>
          <a:bodyPr>
            <a:normAutofit/>
          </a:bodyPr>
          <a:lstStyle/>
          <a:p>
            <a:pPr marL="457200" lvl="1" indent="0">
              <a:buNone/>
            </a:pPr>
            <a:endParaRPr lang="en-US" dirty="0"/>
          </a:p>
          <a:p>
            <a:pPr lvl="1">
              <a:buFont typeface="Arial" panose="020B0604020202020204" pitchFamily="34" charset="0"/>
              <a:buChar char="•"/>
            </a:pPr>
            <a:r>
              <a:rPr lang="en-US" dirty="0"/>
              <a:t>Standalone PDF documents, each with its own table of contents and reference list</a:t>
            </a:r>
          </a:p>
          <a:p>
            <a:pPr lvl="1">
              <a:buFont typeface="Arial" panose="020B0604020202020204" pitchFamily="34" charset="0"/>
              <a:buChar char="•"/>
            </a:pPr>
            <a:r>
              <a:rPr lang="en-US" dirty="0"/>
              <a:t>Addition of “key points” section</a:t>
            </a:r>
          </a:p>
          <a:p>
            <a:pPr lvl="1">
              <a:buFont typeface="Arial" panose="020B0604020202020204" pitchFamily="34" charset="0"/>
              <a:buChar char="•"/>
            </a:pPr>
            <a:r>
              <a:rPr lang="en-US" dirty="0"/>
              <a:t>Substantial revisions to eCQM content</a:t>
            </a:r>
          </a:p>
          <a:p>
            <a:pPr lvl="1">
              <a:buFont typeface="Arial" panose="020B0604020202020204" pitchFamily="34" charset="0"/>
              <a:buChar char="•"/>
            </a:pPr>
            <a:r>
              <a:rPr lang="en-US" dirty="0"/>
              <a:t>All information about special measure types consolidated into the individual measure type supplemental material</a:t>
            </a:r>
          </a:p>
          <a:p>
            <a:endParaRPr lang="en-US" dirty="0"/>
          </a:p>
        </p:txBody>
      </p:sp>
      <p:sp>
        <p:nvSpPr>
          <p:cNvPr id="2" name="Slide Number Placeholder 1">
            <a:extLst>
              <a:ext uri="{FF2B5EF4-FFF2-40B4-BE49-F238E27FC236}">
                <a16:creationId xmlns:a16="http://schemas.microsoft.com/office/drawing/2014/main" id="{DFF9F0C7-4DDE-4DA3-9662-3516FCEB464E}"/>
              </a:ext>
            </a:extLst>
          </p:cNvPr>
          <p:cNvSpPr>
            <a:spLocks noGrp="1"/>
          </p:cNvSpPr>
          <p:nvPr>
            <p:ph type="sldNum" sz="quarter" idx="12"/>
          </p:nvPr>
        </p:nvSpPr>
        <p:spPr/>
        <p:txBody>
          <a:bodyPr/>
          <a:lstStyle/>
          <a:p>
            <a:fld id="{F6B8A4A2-F29A-4651-AFA7-54DA4950AAC7}" type="slidenum">
              <a:rPr lang="en-US" smtClean="0"/>
              <a:pPr/>
              <a:t>17</a:t>
            </a:fld>
            <a:endParaRPr lang="en-US" dirty="0"/>
          </a:p>
        </p:txBody>
      </p:sp>
    </p:spTree>
    <p:extLst>
      <p:ext uri="{BB962C8B-B14F-4D97-AF65-F5344CB8AC3E}">
        <p14:creationId xmlns:p14="http://schemas.microsoft.com/office/powerpoint/2010/main" val="831491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sz="4200" dirty="0"/>
              <a:t>Additional New Features</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457200" y="1752601"/>
            <a:ext cx="11277600" cy="3938194"/>
          </a:xfrm>
        </p:spPr>
        <p:txBody>
          <a:bodyPr>
            <a:normAutofit/>
          </a:bodyPr>
          <a:lstStyle/>
          <a:p>
            <a:pPr marL="914400" lvl="2" indent="0">
              <a:buNone/>
            </a:pPr>
            <a:endParaRPr lang="en-US" dirty="0"/>
          </a:p>
          <a:p>
            <a:r>
              <a:rPr lang="en-US" dirty="0"/>
              <a:t>Glossary terms definitions in “hover overs”</a:t>
            </a:r>
          </a:p>
          <a:p>
            <a:r>
              <a:rPr lang="en-US" dirty="0"/>
              <a:t>Hyperlinks to templates and supplemental materials from streamlined and Contractual Edition Blueprints and other supplemental materials</a:t>
            </a:r>
          </a:p>
          <a:p>
            <a:r>
              <a:rPr lang="en-US" dirty="0"/>
              <a:t>Additional contractual information and new task lists in the Contractual Edition</a:t>
            </a:r>
          </a:p>
          <a:p>
            <a:endParaRPr lang="en-US" dirty="0"/>
          </a:p>
        </p:txBody>
      </p:sp>
      <p:sp>
        <p:nvSpPr>
          <p:cNvPr id="2" name="Slide Number Placeholder 1">
            <a:extLst>
              <a:ext uri="{FF2B5EF4-FFF2-40B4-BE49-F238E27FC236}">
                <a16:creationId xmlns:a16="http://schemas.microsoft.com/office/drawing/2014/main" id="{B79B78E3-7D63-4E5E-AB23-B7B203B761A8}"/>
              </a:ext>
            </a:extLst>
          </p:cNvPr>
          <p:cNvSpPr>
            <a:spLocks noGrp="1"/>
          </p:cNvSpPr>
          <p:nvPr>
            <p:ph type="sldNum" sz="quarter" idx="12"/>
          </p:nvPr>
        </p:nvSpPr>
        <p:spPr/>
        <p:txBody>
          <a:bodyPr/>
          <a:lstStyle/>
          <a:p>
            <a:fld id="{F6B8A4A2-F29A-4651-AFA7-54DA4950AAC7}" type="slidenum">
              <a:rPr lang="en-US" smtClean="0"/>
              <a:pPr/>
              <a:t>18</a:t>
            </a:fld>
            <a:endParaRPr lang="en-US" dirty="0"/>
          </a:p>
        </p:txBody>
      </p:sp>
    </p:spTree>
    <p:extLst>
      <p:ext uri="{BB962C8B-B14F-4D97-AF65-F5344CB8AC3E}">
        <p14:creationId xmlns:p14="http://schemas.microsoft.com/office/powerpoint/2010/main" val="169089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71600"/>
          </a:xfrm>
        </p:spPr>
        <p:txBody>
          <a:bodyPr/>
          <a:lstStyle/>
          <a:p>
            <a:r>
              <a:rPr lang="en-US" spc="-15" dirty="0"/>
              <a:t>Vision </a:t>
            </a:r>
            <a:r>
              <a:rPr lang="en-US" dirty="0"/>
              <a:t>and</a:t>
            </a:r>
            <a:r>
              <a:rPr lang="en-US" spc="-45" dirty="0"/>
              <a:t> </a:t>
            </a:r>
            <a:r>
              <a:rPr lang="en-US" spc="-5" dirty="0"/>
              <a:t>Goals</a:t>
            </a:r>
            <a:endParaRPr lang="en-US" b="0" dirty="0"/>
          </a:p>
        </p:txBody>
      </p:sp>
      <p:sp>
        <p:nvSpPr>
          <p:cNvPr id="4" name="Slide Number Placeholder 3">
            <a:extLst>
              <a:ext uri="{FF2B5EF4-FFF2-40B4-BE49-F238E27FC236}">
                <a16:creationId xmlns:a16="http://schemas.microsoft.com/office/drawing/2014/main" id="{C19DBA37-AF91-4DD9-A05B-BB5A300778DE}"/>
              </a:ext>
            </a:extLst>
          </p:cNvPr>
          <p:cNvSpPr>
            <a:spLocks noGrp="1"/>
          </p:cNvSpPr>
          <p:nvPr>
            <p:ph type="sldNum" sz="quarter" idx="12"/>
          </p:nvPr>
        </p:nvSpPr>
        <p:spPr/>
        <p:txBody>
          <a:bodyPr/>
          <a:lstStyle/>
          <a:p>
            <a:fld id="{F6B8A4A2-F29A-4651-AFA7-54DA4950AAC7}" type="slidenum">
              <a:rPr lang="en-US" smtClean="0"/>
              <a:pPr/>
              <a:t>1</a:t>
            </a:fld>
            <a:endParaRPr lang="en-US" dirty="0"/>
          </a:p>
        </p:txBody>
      </p:sp>
      <p:sp>
        <p:nvSpPr>
          <p:cNvPr id="7" name="object 4">
            <a:extLst>
              <a:ext uri="{FF2B5EF4-FFF2-40B4-BE49-F238E27FC236}">
                <a16:creationId xmlns:a16="http://schemas.microsoft.com/office/drawing/2014/main" id="{D391B895-AAD8-41E5-B49D-1797B393B709}"/>
              </a:ext>
            </a:extLst>
          </p:cNvPr>
          <p:cNvSpPr txBox="1"/>
          <p:nvPr/>
        </p:nvSpPr>
        <p:spPr>
          <a:xfrm>
            <a:off x="1745614" y="1946147"/>
            <a:ext cx="8075295" cy="2940050"/>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1800" spc="-5" dirty="0">
                <a:latin typeface="Arial"/>
                <a:cs typeface="Arial"/>
              </a:rPr>
              <a:t>An </a:t>
            </a:r>
            <a:r>
              <a:rPr sz="1800" spc="-10" dirty="0">
                <a:latin typeface="Arial"/>
                <a:cs typeface="Arial"/>
              </a:rPr>
              <a:t>ongoing </a:t>
            </a:r>
            <a:r>
              <a:rPr sz="1800" spc="-5" dirty="0">
                <a:latin typeface="Arial"/>
                <a:cs typeface="Arial"/>
              </a:rPr>
              <a:t>process </a:t>
            </a:r>
            <a:r>
              <a:rPr sz="1800" dirty="0">
                <a:latin typeface="Arial"/>
                <a:cs typeface="Arial"/>
              </a:rPr>
              <a:t>to </a:t>
            </a:r>
            <a:r>
              <a:rPr sz="1800" spc="-10" dirty="0">
                <a:latin typeface="Arial"/>
                <a:cs typeface="Arial"/>
              </a:rPr>
              <a:t>engage </a:t>
            </a:r>
            <a:r>
              <a:rPr sz="1800" spc="-5" dirty="0">
                <a:latin typeface="Arial"/>
                <a:cs typeface="Arial"/>
              </a:rPr>
              <a:t>the </a:t>
            </a:r>
            <a:r>
              <a:rPr sz="1800" spc="-10" dirty="0">
                <a:latin typeface="Arial"/>
                <a:cs typeface="Arial"/>
              </a:rPr>
              <a:t>public </a:t>
            </a:r>
            <a:r>
              <a:rPr sz="1800" spc="-5" dirty="0">
                <a:latin typeface="Arial"/>
                <a:cs typeface="Arial"/>
              </a:rPr>
              <a:t>in </a:t>
            </a:r>
            <a:r>
              <a:rPr sz="1800" spc="-10" dirty="0">
                <a:latin typeface="Arial"/>
                <a:cs typeface="Arial"/>
              </a:rPr>
              <a:t>quality </a:t>
            </a:r>
            <a:r>
              <a:rPr sz="1800" spc="-5" dirty="0">
                <a:latin typeface="Arial"/>
                <a:cs typeface="Arial"/>
              </a:rPr>
              <a:t>measure</a:t>
            </a:r>
            <a:r>
              <a:rPr sz="1800" spc="170" dirty="0">
                <a:latin typeface="Arial"/>
                <a:cs typeface="Arial"/>
              </a:rPr>
              <a:t> </a:t>
            </a:r>
            <a:r>
              <a:rPr sz="1800" spc="-10" dirty="0">
                <a:latin typeface="Arial"/>
                <a:cs typeface="Arial"/>
              </a:rPr>
              <a:t>development.</a:t>
            </a:r>
            <a:endParaRPr sz="1800" dirty="0">
              <a:latin typeface="Arial"/>
              <a:cs typeface="Arial"/>
            </a:endParaRPr>
          </a:p>
          <a:p>
            <a:pPr marL="355600" marR="5080" indent="-342900">
              <a:lnSpc>
                <a:spcPct val="100000"/>
              </a:lnSpc>
              <a:spcBef>
                <a:spcPts val="430"/>
              </a:spcBef>
              <a:buChar char="•"/>
              <a:tabLst>
                <a:tab pos="354965" algn="l"/>
                <a:tab pos="355600" algn="l"/>
              </a:tabLst>
            </a:pPr>
            <a:r>
              <a:rPr sz="1800" spc="-5" dirty="0">
                <a:latin typeface="Arial"/>
                <a:cs typeface="Arial"/>
              </a:rPr>
              <a:t>Elicit </a:t>
            </a:r>
            <a:r>
              <a:rPr sz="1800" spc="-10" dirty="0">
                <a:latin typeface="Arial"/>
                <a:cs typeface="Arial"/>
              </a:rPr>
              <a:t>feedback </a:t>
            </a:r>
            <a:r>
              <a:rPr sz="1800" spc="-5" dirty="0">
                <a:latin typeface="Arial"/>
                <a:cs typeface="Arial"/>
              </a:rPr>
              <a:t>that </a:t>
            </a:r>
            <a:r>
              <a:rPr sz="1800" spc="-15" dirty="0">
                <a:latin typeface="Arial"/>
                <a:cs typeface="Arial"/>
              </a:rPr>
              <a:t>will </a:t>
            </a:r>
            <a:r>
              <a:rPr sz="1800" spc="-10" dirty="0">
                <a:latin typeface="Arial"/>
                <a:cs typeface="Arial"/>
              </a:rPr>
              <a:t>help </a:t>
            </a:r>
            <a:r>
              <a:rPr sz="1800" spc="-5" dirty="0">
                <a:latin typeface="Arial"/>
                <a:cs typeface="Arial"/>
              </a:rPr>
              <a:t>CMS </a:t>
            </a:r>
            <a:r>
              <a:rPr sz="1800" spc="-10" dirty="0">
                <a:latin typeface="Arial"/>
                <a:cs typeface="Arial"/>
              </a:rPr>
              <a:t>design </a:t>
            </a:r>
            <a:r>
              <a:rPr sz="1800" spc="-5" dirty="0">
                <a:latin typeface="Arial"/>
                <a:cs typeface="Arial"/>
              </a:rPr>
              <a:t>resources that can </a:t>
            </a:r>
            <a:r>
              <a:rPr sz="1800" spc="-10" dirty="0">
                <a:latin typeface="Arial"/>
                <a:cs typeface="Arial"/>
              </a:rPr>
              <a:t>help all </a:t>
            </a:r>
            <a:r>
              <a:rPr sz="1800" spc="-5" dirty="0">
                <a:latin typeface="Arial"/>
                <a:cs typeface="Arial"/>
              </a:rPr>
              <a:t>of those  interested in </a:t>
            </a:r>
            <a:r>
              <a:rPr sz="1800" spc="-10" dirty="0">
                <a:latin typeface="Arial"/>
                <a:cs typeface="Arial"/>
              </a:rPr>
              <a:t>healthcare quality improvement </a:t>
            </a:r>
            <a:r>
              <a:rPr sz="1800" spc="-5" dirty="0">
                <a:latin typeface="Arial"/>
                <a:cs typeface="Arial"/>
              </a:rPr>
              <a:t>better </a:t>
            </a:r>
            <a:r>
              <a:rPr sz="1800" spc="-10" dirty="0">
                <a:latin typeface="Arial"/>
                <a:cs typeface="Arial"/>
              </a:rPr>
              <a:t>understand </a:t>
            </a:r>
            <a:r>
              <a:rPr sz="1800" spc="-5" dirty="0">
                <a:latin typeface="Arial"/>
                <a:cs typeface="Arial"/>
              </a:rPr>
              <a:t>the </a:t>
            </a:r>
            <a:r>
              <a:rPr sz="1800" spc="-10" dirty="0">
                <a:latin typeface="Arial"/>
                <a:cs typeface="Arial"/>
              </a:rPr>
              <a:t>goals of  quality</a:t>
            </a:r>
            <a:r>
              <a:rPr sz="1800" dirty="0">
                <a:latin typeface="Arial"/>
                <a:cs typeface="Arial"/>
              </a:rPr>
              <a:t> </a:t>
            </a:r>
            <a:r>
              <a:rPr sz="1800" spc="-10" dirty="0">
                <a:latin typeface="Arial"/>
                <a:cs typeface="Arial"/>
              </a:rPr>
              <a:t>measurement.</a:t>
            </a:r>
            <a:endParaRPr sz="1800" dirty="0">
              <a:latin typeface="Arial"/>
              <a:cs typeface="Arial"/>
            </a:endParaRPr>
          </a:p>
          <a:p>
            <a:pPr marL="612775" lvl="1" indent="-257175">
              <a:lnSpc>
                <a:spcPct val="100000"/>
              </a:lnSpc>
              <a:spcBef>
                <a:spcPts val="200"/>
              </a:spcBef>
              <a:buChar char="•"/>
              <a:tabLst>
                <a:tab pos="612775" algn="l"/>
                <a:tab pos="613410" algn="l"/>
              </a:tabLst>
            </a:pPr>
            <a:r>
              <a:rPr sz="1800" spc="-10" dirty="0">
                <a:latin typeface="Arial"/>
                <a:cs typeface="Arial"/>
              </a:rPr>
              <a:t>Education</a:t>
            </a:r>
            <a:endParaRPr sz="1800" dirty="0">
              <a:latin typeface="Arial"/>
              <a:cs typeface="Arial"/>
            </a:endParaRPr>
          </a:p>
          <a:p>
            <a:pPr marL="612775" lvl="1" indent="-257175">
              <a:lnSpc>
                <a:spcPct val="100000"/>
              </a:lnSpc>
              <a:spcBef>
                <a:spcPts val="190"/>
              </a:spcBef>
              <a:buChar char="•"/>
              <a:tabLst>
                <a:tab pos="612775" algn="l"/>
                <a:tab pos="613410" algn="l"/>
              </a:tabLst>
            </a:pPr>
            <a:r>
              <a:rPr sz="1800" spc="-5" dirty="0">
                <a:latin typeface="Arial"/>
                <a:cs typeface="Arial"/>
              </a:rPr>
              <a:t>Outreach</a:t>
            </a:r>
            <a:endParaRPr sz="1800" dirty="0">
              <a:latin typeface="Arial"/>
              <a:cs typeface="Arial"/>
            </a:endParaRPr>
          </a:p>
          <a:p>
            <a:pPr marL="612775" lvl="1" indent="-257175">
              <a:lnSpc>
                <a:spcPct val="100000"/>
              </a:lnSpc>
              <a:spcBef>
                <a:spcPts val="204"/>
              </a:spcBef>
              <a:buChar char="•"/>
              <a:tabLst>
                <a:tab pos="612775" algn="l"/>
                <a:tab pos="613410" algn="l"/>
              </a:tabLst>
            </a:pPr>
            <a:r>
              <a:rPr sz="1800" spc="-10" dirty="0">
                <a:latin typeface="Arial"/>
                <a:cs typeface="Arial"/>
              </a:rPr>
              <a:t>Dedicated</a:t>
            </a:r>
            <a:r>
              <a:rPr sz="1800" spc="-45" dirty="0">
                <a:latin typeface="Arial"/>
                <a:cs typeface="Arial"/>
              </a:rPr>
              <a:t> </a:t>
            </a:r>
            <a:r>
              <a:rPr sz="1800" spc="-10" dirty="0">
                <a:latin typeface="Arial"/>
                <a:cs typeface="Arial"/>
              </a:rPr>
              <a:t>Websites</a:t>
            </a:r>
            <a:endParaRPr sz="1800" dirty="0">
              <a:latin typeface="Arial"/>
              <a:cs typeface="Arial"/>
            </a:endParaRPr>
          </a:p>
          <a:p>
            <a:pPr marL="612775" marR="5160645" lvl="1" indent="-257175">
              <a:lnSpc>
                <a:spcPct val="100000"/>
              </a:lnSpc>
              <a:spcBef>
                <a:spcPts val="204"/>
              </a:spcBef>
              <a:buChar char="•"/>
              <a:tabLst>
                <a:tab pos="612775" algn="l"/>
                <a:tab pos="613410" algn="l"/>
              </a:tabLst>
            </a:pPr>
            <a:r>
              <a:rPr sz="1800" spc="-5" dirty="0">
                <a:latin typeface="Arial"/>
                <a:cs typeface="Arial"/>
              </a:rPr>
              <a:t>Measure </a:t>
            </a:r>
            <a:r>
              <a:rPr sz="1800" spc="-10" dirty="0">
                <a:latin typeface="Arial"/>
                <a:cs typeface="Arial"/>
              </a:rPr>
              <a:t>Development  Roadmaps</a:t>
            </a:r>
            <a:endParaRPr sz="1800" dirty="0">
              <a:latin typeface="Arial"/>
              <a:cs typeface="Arial"/>
            </a:endParaRPr>
          </a:p>
          <a:p>
            <a:pPr marL="612775" lvl="1" indent="-257175">
              <a:lnSpc>
                <a:spcPct val="100000"/>
              </a:lnSpc>
              <a:spcBef>
                <a:spcPts val="190"/>
              </a:spcBef>
              <a:buChar char="•"/>
              <a:tabLst>
                <a:tab pos="612775" algn="l"/>
                <a:tab pos="613410" algn="l"/>
              </a:tabLst>
            </a:pPr>
            <a:r>
              <a:rPr sz="1800" spc="-5" dirty="0">
                <a:latin typeface="Arial"/>
                <a:cs typeface="Arial"/>
              </a:rPr>
              <a:t>Listserv</a:t>
            </a:r>
            <a:r>
              <a:rPr sz="1800" spc="-50" dirty="0">
                <a:latin typeface="Arial"/>
                <a:cs typeface="Arial"/>
              </a:rPr>
              <a:t> </a:t>
            </a:r>
            <a:r>
              <a:rPr sz="1800" spc="-10" dirty="0">
                <a:latin typeface="Arial"/>
                <a:cs typeface="Arial"/>
              </a:rPr>
              <a:t>opportunities</a:t>
            </a:r>
            <a:endParaRPr sz="1800" dirty="0">
              <a:latin typeface="Arial"/>
              <a:cs typeface="Arial"/>
            </a:endParaRPr>
          </a:p>
        </p:txBody>
      </p:sp>
      <p:pic>
        <p:nvPicPr>
          <p:cNvPr id="8" name="Picture 7" descr="Graphic of a group of people together brainstorming.">
            <a:extLst>
              <a:ext uri="{FF2B5EF4-FFF2-40B4-BE49-F238E27FC236}">
                <a16:creationId xmlns:a16="http://schemas.microsoft.com/office/drawing/2014/main" id="{C50A8551-59FE-4D1B-B389-93F2BCCA2666}"/>
              </a:ext>
            </a:extLst>
          </p:cNvPr>
          <p:cNvPicPr>
            <a:picLocks noChangeAspect="1"/>
          </p:cNvPicPr>
          <p:nvPr/>
        </p:nvPicPr>
        <p:blipFill>
          <a:blip r:embed="rId3"/>
          <a:stretch>
            <a:fillRect/>
          </a:stretch>
        </p:blipFill>
        <p:spPr>
          <a:xfrm>
            <a:off x="5827866" y="3255557"/>
            <a:ext cx="3812789" cy="2586066"/>
          </a:xfrm>
          <a:prstGeom prst="rect">
            <a:avLst/>
          </a:prstGeom>
        </p:spPr>
      </p:pic>
    </p:spTree>
    <p:extLst>
      <p:ext uri="{BB962C8B-B14F-4D97-AF65-F5344CB8AC3E}">
        <p14:creationId xmlns:p14="http://schemas.microsoft.com/office/powerpoint/2010/main" val="4131442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Questions and Feedback</a:t>
            </a:r>
          </a:p>
        </p:txBody>
      </p:sp>
      <p:sp>
        <p:nvSpPr>
          <p:cNvPr id="2" name="Slide Number Placeholder 1">
            <a:extLst>
              <a:ext uri="{FF2B5EF4-FFF2-40B4-BE49-F238E27FC236}">
                <a16:creationId xmlns:a16="http://schemas.microsoft.com/office/drawing/2014/main" id="{D9CD6AF1-11BF-4036-8238-F2545696D76E}"/>
              </a:ext>
            </a:extLst>
          </p:cNvPr>
          <p:cNvSpPr>
            <a:spLocks noGrp="1"/>
          </p:cNvSpPr>
          <p:nvPr>
            <p:ph type="sldNum" sz="quarter" idx="12"/>
          </p:nvPr>
        </p:nvSpPr>
        <p:spPr/>
        <p:txBody>
          <a:bodyPr/>
          <a:lstStyle/>
          <a:p>
            <a:fld id="{F6B8A4A2-F29A-4651-AFA7-54DA4950AAC7}" type="slidenum">
              <a:rPr lang="en-US" smtClean="0"/>
              <a:pPr/>
              <a:t>19</a:t>
            </a:fld>
            <a:endParaRPr lang="en-US" dirty="0"/>
          </a:p>
        </p:txBody>
      </p:sp>
    </p:spTree>
    <p:extLst>
      <p:ext uri="{BB962C8B-B14F-4D97-AF65-F5344CB8AC3E}">
        <p14:creationId xmlns:p14="http://schemas.microsoft.com/office/powerpoint/2010/main" val="56023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Key Points of Contact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457200" y="1752601"/>
            <a:ext cx="11277600" cy="4142590"/>
          </a:xfrm>
        </p:spPr>
        <p:txBody>
          <a:bodyPr>
            <a:normAutofit/>
          </a:bodyPr>
          <a:lstStyle/>
          <a:p>
            <a:r>
              <a:rPr lang="en-US" dirty="0"/>
              <a:t>Jennifer Brustrom, Battelle Blueprint Updates Task Lead</a:t>
            </a:r>
          </a:p>
          <a:p>
            <a:pPr lvl="1"/>
            <a:r>
              <a:rPr lang="en-US" dirty="0">
                <a:hlinkClick r:id="rId3"/>
              </a:rPr>
              <a:t>brustromj@battelle.org</a:t>
            </a:r>
            <a:r>
              <a:rPr lang="en-US" dirty="0"/>
              <a:t>, 209.726.3458</a:t>
            </a:r>
          </a:p>
          <a:p>
            <a:r>
              <a:rPr lang="en-US" dirty="0"/>
              <a:t>Kathy Lesh, Battelle Subject Matter Expert</a:t>
            </a:r>
          </a:p>
          <a:p>
            <a:pPr lvl="1"/>
            <a:r>
              <a:rPr lang="en-US" dirty="0">
                <a:hlinkClick r:id="rId4">
                  <a:extLst>
                    <a:ext uri="{A12FA001-AC4F-418D-AE19-62706E023703}">
                      <ahyp:hlinkClr xmlns:ahyp="http://schemas.microsoft.com/office/drawing/2018/hyperlinkcolor" val="tx"/>
                    </a:ext>
                  </a:extLst>
                </a:hlinkClick>
              </a:rPr>
              <a:t>lesh@battelle.org</a:t>
            </a:r>
            <a:r>
              <a:rPr lang="en-US" dirty="0"/>
              <a:t>, 240.508.3232 </a:t>
            </a:r>
          </a:p>
          <a:p>
            <a:r>
              <a:rPr lang="en-US" dirty="0"/>
              <a:t>Kim Rawlings, CMS COR</a:t>
            </a:r>
          </a:p>
          <a:p>
            <a:pPr lvl="1"/>
            <a:r>
              <a:rPr lang="en-US" dirty="0">
                <a:hlinkClick r:id="rId5">
                  <a:extLst>
                    <a:ext uri="{A12FA001-AC4F-418D-AE19-62706E023703}">
                      <ahyp:hlinkClr xmlns:ahyp="http://schemas.microsoft.com/office/drawing/2018/hyperlinkcolor" val="tx"/>
                    </a:ext>
                  </a:extLst>
                </a:hlinkClick>
              </a:rPr>
              <a:t>kimberly.rawlings@cms.hhs.gov</a:t>
            </a:r>
            <a:r>
              <a:rPr lang="en-US" dirty="0"/>
              <a:t>, 410.786.1750</a:t>
            </a:r>
          </a:p>
        </p:txBody>
      </p:sp>
      <p:sp>
        <p:nvSpPr>
          <p:cNvPr id="2" name="Slide Number Placeholder 1">
            <a:extLst>
              <a:ext uri="{FF2B5EF4-FFF2-40B4-BE49-F238E27FC236}">
                <a16:creationId xmlns:a16="http://schemas.microsoft.com/office/drawing/2014/main" id="{00AC1B0F-5A6E-43C5-98A3-29CB57729A84}"/>
              </a:ext>
            </a:extLst>
          </p:cNvPr>
          <p:cNvSpPr>
            <a:spLocks noGrp="1"/>
          </p:cNvSpPr>
          <p:nvPr>
            <p:ph type="sldNum" sz="quarter" idx="12"/>
          </p:nvPr>
        </p:nvSpPr>
        <p:spPr/>
        <p:txBody>
          <a:bodyPr/>
          <a:lstStyle/>
          <a:p>
            <a:fld id="{F6B8A4A2-F29A-4651-AFA7-54DA4950AAC7}" type="slidenum">
              <a:rPr lang="en-US" smtClean="0"/>
              <a:pPr/>
              <a:t>20</a:t>
            </a:fld>
            <a:endParaRPr lang="en-US" dirty="0"/>
          </a:p>
        </p:txBody>
      </p:sp>
    </p:spTree>
    <p:extLst>
      <p:ext uri="{BB962C8B-B14F-4D97-AF65-F5344CB8AC3E}">
        <p14:creationId xmlns:p14="http://schemas.microsoft.com/office/powerpoint/2010/main" val="4030358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5177A7-D8D5-4CF7-8F76-42F209633476}"/>
              </a:ext>
            </a:extLst>
          </p:cNvPr>
          <p:cNvSpPr>
            <a:spLocks noGrp="1"/>
          </p:cNvSpPr>
          <p:nvPr>
            <p:ph type="ctrTitle"/>
          </p:nvPr>
        </p:nvSpPr>
        <p:spPr/>
        <p:txBody>
          <a:bodyPr/>
          <a:lstStyle/>
          <a:p>
            <a:r>
              <a:rPr lang="en-US" dirty="0"/>
              <a:t>Quality Measures: How They Are Developed, Used, &amp; Maintained</a:t>
            </a:r>
          </a:p>
        </p:txBody>
      </p:sp>
      <p:sp>
        <p:nvSpPr>
          <p:cNvPr id="9" name="Text Placeholder 8">
            <a:extLst>
              <a:ext uri="{FF2B5EF4-FFF2-40B4-BE49-F238E27FC236}">
                <a16:creationId xmlns:a16="http://schemas.microsoft.com/office/drawing/2014/main" id="{C048B910-29C2-4A3D-8093-0E17BC5D601F}"/>
              </a:ext>
            </a:extLst>
          </p:cNvPr>
          <p:cNvSpPr>
            <a:spLocks noGrp="1"/>
          </p:cNvSpPr>
          <p:nvPr>
            <p:ph type="body" sz="quarter" idx="13"/>
          </p:nvPr>
        </p:nvSpPr>
        <p:spPr>
          <a:xfrm>
            <a:off x="457200" y="4724401"/>
            <a:ext cx="11277600" cy="457200"/>
          </a:xfrm>
        </p:spPr>
        <p:txBody>
          <a:bodyPr/>
          <a:lstStyle/>
          <a:p>
            <a:r>
              <a:rPr lang="en-US" sz="2000" dirty="0"/>
              <a:t>Your guide to what goes into building quality measures and what happens after they’re built</a:t>
            </a:r>
          </a:p>
        </p:txBody>
      </p:sp>
      <p:sp>
        <p:nvSpPr>
          <p:cNvPr id="6" name="Author">
            <a:extLst>
              <a:ext uri="{FF2B5EF4-FFF2-40B4-BE49-F238E27FC236}">
                <a16:creationId xmlns:a16="http://schemas.microsoft.com/office/drawing/2014/main" id="{F384580C-03C6-470F-9EFB-68F09A2CACAB}"/>
              </a:ext>
            </a:extLst>
          </p:cNvPr>
          <p:cNvSpPr txBox="1">
            <a:spLocks/>
          </p:cNvSpPr>
          <p:nvPr/>
        </p:nvSpPr>
        <p:spPr bwMode="gray">
          <a:xfrm>
            <a:off x="606743" y="5645530"/>
            <a:ext cx="3759763" cy="679070"/>
          </a:xfrm>
          <a:prstGeom prst="rect">
            <a:avLst/>
          </a:prstGeom>
        </p:spPr>
        <p:txBody>
          <a:bodyPr vert="horz" lIns="0" tIns="0" rIns="0" bIns="0" rtlCol="0">
            <a:normAutofit/>
          </a:bodyPr>
          <a:lstStyle>
            <a:lvl1pPr marL="257175" indent="-257175" algn="l" defTabSz="685800" rtl="0" eaLnBrk="1" latinLnBrk="0" hangingPunct="1">
              <a:spcBef>
                <a:spcPct val="20000"/>
              </a:spcBef>
              <a:buFont typeface="Arial" pitchFamily="34" charset="0"/>
              <a:buNone/>
              <a:defRPr lang="en-US" sz="1050" i="1" kern="1200" dirty="0">
                <a:solidFill>
                  <a:schemeClr val="bg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b="1" i="0" dirty="0"/>
              <a:t>Brenna Rabel</a:t>
            </a:r>
            <a:r>
              <a:rPr lang="en-US" sz="1600" i="0" dirty="0"/>
              <a:t>, MPH </a:t>
            </a:r>
            <a:r>
              <a:rPr lang="en-US" sz="1600" b="0" i="0" dirty="0"/>
              <a:t>|</a:t>
            </a:r>
            <a:r>
              <a:rPr lang="en-US" sz="1600" i="0" dirty="0"/>
              <a:t> Battelle</a:t>
            </a:r>
          </a:p>
          <a:p>
            <a:r>
              <a:rPr lang="en-US" sz="1600" b="1" i="0" dirty="0"/>
              <a:t>Kim Rawlings</a:t>
            </a:r>
            <a:r>
              <a:rPr lang="en-US" sz="1600" i="0" dirty="0"/>
              <a:t>, MPP | CMS COR</a:t>
            </a:r>
          </a:p>
          <a:p>
            <a:endParaRPr lang="en-US" sz="1600" b="1" dirty="0"/>
          </a:p>
        </p:txBody>
      </p:sp>
      <p:sp>
        <p:nvSpPr>
          <p:cNvPr id="2" name="Slide Number Placeholder 1">
            <a:extLst>
              <a:ext uri="{FF2B5EF4-FFF2-40B4-BE49-F238E27FC236}">
                <a16:creationId xmlns:a16="http://schemas.microsoft.com/office/drawing/2014/main" id="{57A8D872-DD94-445A-9F71-694AC43D6A8D}"/>
              </a:ext>
            </a:extLst>
          </p:cNvPr>
          <p:cNvSpPr>
            <a:spLocks noGrp="1"/>
          </p:cNvSpPr>
          <p:nvPr>
            <p:ph type="sldNum" sz="quarter" idx="12"/>
          </p:nvPr>
        </p:nvSpPr>
        <p:spPr/>
        <p:txBody>
          <a:bodyPr/>
          <a:lstStyle/>
          <a:p>
            <a:fld id="{F6B8A4A2-F29A-4651-AFA7-54DA4950AAC7}" type="slidenum">
              <a:rPr lang="en-US" smtClean="0"/>
              <a:pPr/>
              <a:t>21</a:t>
            </a:fld>
            <a:endParaRPr lang="en-US" dirty="0"/>
          </a:p>
        </p:txBody>
      </p:sp>
    </p:spTree>
    <p:extLst>
      <p:ext uri="{BB962C8B-B14F-4D97-AF65-F5344CB8AC3E}">
        <p14:creationId xmlns:p14="http://schemas.microsoft.com/office/powerpoint/2010/main" val="1934430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3519FD-6EA5-4BDC-8C02-65B599520EB2}"/>
              </a:ext>
            </a:extLst>
          </p:cNvPr>
          <p:cNvSpPr>
            <a:spLocks noGrp="1"/>
          </p:cNvSpPr>
          <p:nvPr>
            <p:ph type="title"/>
          </p:nvPr>
        </p:nvSpPr>
        <p:spPr/>
        <p:txBody>
          <a:bodyPr/>
          <a:lstStyle/>
          <a:p>
            <a:r>
              <a:rPr lang="en-US" dirty="0"/>
              <a:t>QM 101</a:t>
            </a:r>
          </a:p>
        </p:txBody>
      </p:sp>
      <p:pic>
        <p:nvPicPr>
          <p:cNvPr id="10" name="Content Placeholder 9" descr="Screenshot of cover page of QM 101 guide, titled &quot;Quality Measures: How they are developed, used, &amp; maintained.&quot;">
            <a:extLst>
              <a:ext uri="{FF2B5EF4-FFF2-40B4-BE49-F238E27FC236}">
                <a16:creationId xmlns:a16="http://schemas.microsoft.com/office/drawing/2014/main" id="{EE0BFD5A-0305-4B59-AE3D-BCA51C46FD9C}"/>
              </a:ext>
            </a:extLst>
          </p:cNvPr>
          <p:cNvPicPr>
            <a:picLocks noGrp="1" noChangeAspect="1"/>
          </p:cNvPicPr>
          <p:nvPr>
            <p:ph sz="half" idx="1"/>
          </p:nvPr>
        </p:nvPicPr>
        <p:blipFill>
          <a:blip r:embed="rId3"/>
          <a:stretch>
            <a:fillRect/>
          </a:stretch>
        </p:blipFill>
        <p:spPr>
          <a:xfrm>
            <a:off x="1465217" y="1752600"/>
            <a:ext cx="3546565" cy="4572000"/>
          </a:xfrm>
          <a:effectLst>
            <a:outerShdw blurRad="63500" sx="102000" sy="102000" algn="ctr" rotWithShape="0">
              <a:prstClr val="black">
                <a:alpha val="40000"/>
              </a:prstClr>
            </a:outerShdw>
          </a:effectLst>
        </p:spPr>
      </p:pic>
      <p:sp>
        <p:nvSpPr>
          <p:cNvPr id="11" name="Content Placeholder 10">
            <a:extLst>
              <a:ext uri="{FF2B5EF4-FFF2-40B4-BE49-F238E27FC236}">
                <a16:creationId xmlns:a16="http://schemas.microsoft.com/office/drawing/2014/main" id="{7EDBFC69-E64C-43EE-A53B-C6FF36FD413E}"/>
              </a:ext>
            </a:extLst>
          </p:cNvPr>
          <p:cNvSpPr>
            <a:spLocks noGrp="1"/>
          </p:cNvSpPr>
          <p:nvPr>
            <p:ph sz="half" idx="2"/>
          </p:nvPr>
        </p:nvSpPr>
        <p:spPr/>
        <p:txBody>
          <a:bodyPr>
            <a:normAutofit/>
          </a:bodyPr>
          <a:lstStyle/>
          <a:p>
            <a:r>
              <a:rPr lang="en-US" dirty="0"/>
              <a:t>Provides information about:</a:t>
            </a:r>
          </a:p>
          <a:p>
            <a:pPr lvl="1"/>
            <a:r>
              <a:rPr lang="en-US" dirty="0"/>
              <a:t>The complexity of they quality measure development process</a:t>
            </a:r>
          </a:p>
          <a:p>
            <a:pPr lvl="1"/>
            <a:r>
              <a:rPr lang="en-US" dirty="0"/>
              <a:t>The role that measures play in improving quality of care and cost</a:t>
            </a:r>
          </a:p>
          <a:p>
            <a:r>
              <a:rPr lang="en-US" dirty="0">
                <a:hlinkClick r:id="rId4"/>
              </a:rPr>
              <a:t>https://www.cms.gov/files/document/quality-measures-how-they-are-developed-used-maintained.pdf</a:t>
            </a:r>
            <a:r>
              <a:rPr lang="en-US" dirty="0"/>
              <a:t> </a:t>
            </a:r>
          </a:p>
        </p:txBody>
      </p:sp>
      <p:sp>
        <p:nvSpPr>
          <p:cNvPr id="2" name="Slide Number Placeholder 1">
            <a:extLst>
              <a:ext uri="{FF2B5EF4-FFF2-40B4-BE49-F238E27FC236}">
                <a16:creationId xmlns:a16="http://schemas.microsoft.com/office/drawing/2014/main" id="{355AE9E3-A97D-4BD4-A78F-9E90F520F2B7}"/>
              </a:ext>
            </a:extLst>
          </p:cNvPr>
          <p:cNvSpPr>
            <a:spLocks noGrp="1"/>
          </p:cNvSpPr>
          <p:nvPr>
            <p:ph type="sldNum" sz="quarter" idx="12"/>
          </p:nvPr>
        </p:nvSpPr>
        <p:spPr/>
        <p:txBody>
          <a:bodyPr/>
          <a:lstStyle/>
          <a:p>
            <a:fld id="{F6B8A4A2-F29A-4651-AFA7-54DA4950AAC7}" type="slidenum">
              <a:rPr lang="en-US" smtClean="0"/>
              <a:pPr/>
              <a:t>22</a:t>
            </a:fld>
            <a:endParaRPr lang="en-US" dirty="0"/>
          </a:p>
        </p:txBody>
      </p:sp>
    </p:spTree>
    <p:extLst>
      <p:ext uri="{BB962C8B-B14F-4D97-AF65-F5344CB8AC3E}">
        <p14:creationId xmlns:p14="http://schemas.microsoft.com/office/powerpoint/2010/main" val="1088176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Key Points of Contact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457200" y="1752601"/>
            <a:ext cx="11277600" cy="4282439"/>
          </a:xfrm>
        </p:spPr>
        <p:txBody>
          <a:bodyPr>
            <a:normAutofit/>
          </a:bodyPr>
          <a:lstStyle/>
          <a:p>
            <a:r>
              <a:rPr lang="en-US" dirty="0">
                <a:hlinkClick r:id="rId3"/>
              </a:rPr>
              <a:t>MMSSupport@battelle.org</a:t>
            </a:r>
            <a:r>
              <a:rPr lang="en-US" dirty="0"/>
              <a:t> (feedback)</a:t>
            </a:r>
          </a:p>
          <a:p>
            <a:endParaRPr lang="en-US" dirty="0"/>
          </a:p>
          <a:p>
            <a:r>
              <a:rPr lang="en-US" dirty="0"/>
              <a:t>Brenna Rabel, Stakeholder Engagement Task Lead</a:t>
            </a:r>
          </a:p>
          <a:p>
            <a:pPr lvl="1"/>
            <a:r>
              <a:rPr lang="en-US" dirty="0">
                <a:hlinkClick r:id="rId4"/>
              </a:rPr>
              <a:t>rabel@battelle.org</a:t>
            </a:r>
            <a:r>
              <a:rPr lang="en-US" dirty="0"/>
              <a:t>, 703.413.7272</a:t>
            </a:r>
          </a:p>
          <a:p>
            <a:r>
              <a:rPr lang="en-US" dirty="0"/>
              <a:t>Kim Rawlings, CMS COR</a:t>
            </a:r>
          </a:p>
          <a:p>
            <a:pPr lvl="1"/>
            <a:r>
              <a:rPr lang="en-US" dirty="0">
                <a:hlinkClick r:id="rId5">
                  <a:extLst>
                    <a:ext uri="{A12FA001-AC4F-418D-AE19-62706E023703}">
                      <ahyp:hlinkClr xmlns:ahyp="http://schemas.microsoft.com/office/drawing/2018/hyperlinkcolor" val="tx"/>
                    </a:ext>
                  </a:extLst>
                </a:hlinkClick>
              </a:rPr>
              <a:t>kimberly.rawlings@cms.hhs.gov</a:t>
            </a:r>
            <a:r>
              <a:rPr lang="en-US" dirty="0"/>
              <a:t>, 410.786.1750</a:t>
            </a:r>
          </a:p>
        </p:txBody>
      </p:sp>
      <p:sp>
        <p:nvSpPr>
          <p:cNvPr id="2" name="Slide Number Placeholder 1">
            <a:extLst>
              <a:ext uri="{FF2B5EF4-FFF2-40B4-BE49-F238E27FC236}">
                <a16:creationId xmlns:a16="http://schemas.microsoft.com/office/drawing/2014/main" id="{B7DF20D4-3933-439D-BD33-926B0478722E}"/>
              </a:ext>
            </a:extLst>
          </p:cNvPr>
          <p:cNvSpPr>
            <a:spLocks noGrp="1"/>
          </p:cNvSpPr>
          <p:nvPr>
            <p:ph type="sldNum" sz="quarter" idx="12"/>
          </p:nvPr>
        </p:nvSpPr>
        <p:spPr/>
        <p:txBody>
          <a:bodyPr/>
          <a:lstStyle/>
          <a:p>
            <a:fld id="{F6B8A4A2-F29A-4651-AFA7-54DA4950AAC7}" type="slidenum">
              <a:rPr lang="en-US" smtClean="0"/>
              <a:pPr/>
              <a:t>23</a:t>
            </a:fld>
            <a:endParaRPr lang="en-US" dirty="0"/>
          </a:p>
        </p:txBody>
      </p:sp>
    </p:spTree>
    <p:extLst>
      <p:ext uri="{BB962C8B-B14F-4D97-AF65-F5344CB8AC3E}">
        <p14:creationId xmlns:p14="http://schemas.microsoft.com/office/powerpoint/2010/main" val="3785386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11277600" cy="1371600"/>
          </a:xfrm>
        </p:spPr>
        <p:txBody>
          <a:bodyPr/>
          <a:lstStyle/>
          <a:p>
            <a:r>
              <a:rPr lang="en-US" sz="4000" dirty="0"/>
              <a:t>Launch of CMS Care Compare and </a:t>
            </a:r>
            <a:br>
              <a:rPr lang="en-US" sz="4000" dirty="0"/>
            </a:br>
            <a:r>
              <a:rPr lang="en-US" sz="4000" dirty="0"/>
              <a:t>Provider Data Catalog</a:t>
            </a:r>
          </a:p>
        </p:txBody>
      </p:sp>
      <p:sp>
        <p:nvSpPr>
          <p:cNvPr id="2" name="Content Placeholder 1"/>
          <p:cNvSpPr>
            <a:spLocks noGrp="1"/>
          </p:cNvSpPr>
          <p:nvPr>
            <p:ph idx="1"/>
          </p:nvPr>
        </p:nvSpPr>
        <p:spPr/>
        <p:txBody>
          <a:bodyPr>
            <a:normAutofit fontScale="85000" lnSpcReduction="20000"/>
          </a:bodyPr>
          <a:lstStyle/>
          <a:p>
            <a:pPr marL="0" indent="0">
              <a:buNone/>
            </a:pPr>
            <a:r>
              <a:rPr lang="en-US" b="1" dirty="0"/>
              <a:t>Direct links to the tools &amp; additional resources</a:t>
            </a:r>
          </a:p>
          <a:p>
            <a:pPr marL="0" indent="0">
              <a:buNone/>
            </a:pPr>
            <a:endParaRPr lang="en-US" dirty="0"/>
          </a:p>
          <a:p>
            <a:pPr marL="0" indent="0">
              <a:buNone/>
            </a:pPr>
            <a:r>
              <a:rPr lang="en-US" dirty="0"/>
              <a:t>- Full Press Release can be found here: </a:t>
            </a:r>
            <a:r>
              <a:rPr lang="en-US" u="sng" dirty="0">
                <a:hlinkClick r:id="rId3"/>
              </a:rPr>
              <a:t>https://www.cms.gov/newsroom/press-releases/cms-care-compare-empowers-patients-when-making-important-health-care-decisions </a:t>
            </a:r>
            <a:r>
              <a:rPr lang="en-US" dirty="0">
                <a:hlinkClick r:id="rId3"/>
              </a:rPr>
              <a:t> </a:t>
            </a:r>
            <a:endParaRPr lang="en-US" dirty="0"/>
          </a:p>
          <a:p>
            <a:pPr marL="0" indent="0">
              <a:buNone/>
            </a:pPr>
            <a:r>
              <a:rPr lang="en-US" dirty="0"/>
              <a:t>- Care Compare on Medicare.gov - </a:t>
            </a:r>
            <a:r>
              <a:rPr lang="en-US" u="sng" dirty="0">
                <a:hlinkClick r:id="rId4"/>
              </a:rPr>
              <a:t>https://www.medicare.gov/care-compare/</a:t>
            </a:r>
            <a:r>
              <a:rPr lang="en-US" dirty="0"/>
              <a:t> </a:t>
            </a:r>
          </a:p>
          <a:p>
            <a:pPr marL="0" indent="0">
              <a:buNone/>
            </a:pPr>
            <a:r>
              <a:rPr lang="en-US" dirty="0"/>
              <a:t>- Care Compare resources for consumers and partners – </a:t>
            </a:r>
            <a:r>
              <a:rPr lang="en-US" u="sng" dirty="0">
                <a:hlinkClick r:id="rId5"/>
              </a:rPr>
              <a:t>Medicare blog</a:t>
            </a:r>
            <a:r>
              <a:rPr lang="en-US" dirty="0"/>
              <a:t>, </a:t>
            </a:r>
            <a:r>
              <a:rPr lang="en-US" u="sng" dirty="0">
                <a:hlinkClick r:id="rId6"/>
              </a:rPr>
              <a:t>Promotional video</a:t>
            </a:r>
            <a:r>
              <a:rPr lang="en-US" dirty="0"/>
              <a:t>, </a:t>
            </a:r>
            <a:r>
              <a:rPr lang="en-US" u="sng" dirty="0">
                <a:hlinkClick r:id="rId7"/>
              </a:rPr>
              <a:t>Conference card</a:t>
            </a:r>
            <a:r>
              <a:rPr lang="en-US" dirty="0"/>
              <a:t> </a:t>
            </a:r>
          </a:p>
          <a:p>
            <a:pPr marL="0" indent="0">
              <a:buNone/>
            </a:pPr>
            <a:r>
              <a:rPr lang="en-US" dirty="0"/>
              <a:t>- Provider Data Catalog on CMS.gov - </a:t>
            </a:r>
            <a:r>
              <a:rPr lang="en-US" u="sng" dirty="0">
                <a:hlinkClick r:id="rId8"/>
              </a:rPr>
              <a:t>https://data.cms.gov/provider-data/</a:t>
            </a:r>
            <a:r>
              <a:rPr lang="en-US" dirty="0"/>
              <a:t> </a:t>
            </a:r>
            <a:endParaRPr lang="en-US" b="1" dirty="0"/>
          </a:p>
          <a:p>
            <a:pPr marL="0" indent="0">
              <a:buNone/>
            </a:pPr>
            <a:endParaRPr lang="en-US" b="1" dirty="0"/>
          </a:p>
          <a:p>
            <a:pPr marL="0" indent="0">
              <a:buNone/>
            </a:pPr>
            <a:r>
              <a:rPr lang="en-US" b="1" dirty="0"/>
              <a:t>Provider Data Catalog and Medicare Care Compare Webinar Recordings Now Available</a:t>
            </a:r>
          </a:p>
          <a:p>
            <a:pPr marL="0" indent="0">
              <a:buNone/>
            </a:pPr>
            <a:endParaRPr lang="en-US" dirty="0"/>
          </a:p>
          <a:p>
            <a:pPr marL="0" indent="0">
              <a:buNone/>
            </a:pPr>
            <a:r>
              <a:rPr lang="en-US" dirty="0"/>
              <a:t>Go to the “Videos” Section on the CMS National Training Program page </a:t>
            </a:r>
            <a:r>
              <a:rPr lang="en-US" u="sng" dirty="0">
                <a:hlinkClick r:id="rId9"/>
              </a:rPr>
              <a:t>here</a:t>
            </a:r>
            <a:r>
              <a:rPr lang="en-US" dirty="0"/>
              <a:t>. Direct links below:</a:t>
            </a:r>
          </a:p>
          <a:p>
            <a:pPr marL="0" indent="0">
              <a:buNone/>
            </a:pPr>
            <a:r>
              <a:rPr lang="en-US" u="sng" dirty="0">
                <a:hlinkClick r:id="rId10"/>
              </a:rPr>
              <a:t>Provider Data Catalog (PDC) Webinar (Recorded August 10, 2020)</a:t>
            </a:r>
            <a:r>
              <a:rPr lang="en-US" b="1" dirty="0"/>
              <a:t> </a:t>
            </a:r>
            <a:endParaRPr lang="en-US" dirty="0"/>
          </a:p>
          <a:p>
            <a:pPr marL="0" indent="0">
              <a:buNone/>
            </a:pPr>
            <a:r>
              <a:rPr lang="en-US" u="sng" dirty="0">
                <a:hlinkClick r:id="rId11"/>
              </a:rPr>
              <a:t>eMedicare: Improving Compare Tools (Recorded August 24, 2020)</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89AF6F0-FB24-4ED4-AE27-19A9716483CB}"/>
              </a:ext>
            </a:extLst>
          </p:cNvPr>
          <p:cNvSpPr>
            <a:spLocks noGrp="1"/>
          </p:cNvSpPr>
          <p:nvPr>
            <p:ph type="sldNum" sz="quarter" idx="12"/>
          </p:nvPr>
        </p:nvSpPr>
        <p:spPr/>
        <p:txBody>
          <a:bodyPr/>
          <a:lstStyle/>
          <a:p>
            <a:fld id="{F6B8A4A2-F29A-4651-AFA7-54DA4950AAC7}" type="slidenum">
              <a:rPr lang="en-US" smtClean="0"/>
              <a:pPr/>
              <a:t>24</a:t>
            </a:fld>
            <a:endParaRPr lang="en-US" dirty="0"/>
          </a:p>
        </p:txBody>
      </p:sp>
    </p:spTree>
    <p:extLst>
      <p:ext uri="{BB962C8B-B14F-4D97-AF65-F5344CB8AC3E}">
        <p14:creationId xmlns:p14="http://schemas.microsoft.com/office/powerpoint/2010/main" val="1983851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Questions and Feedback</a:t>
            </a:r>
          </a:p>
        </p:txBody>
      </p:sp>
      <p:sp>
        <p:nvSpPr>
          <p:cNvPr id="2" name="Slide Number Placeholder 1">
            <a:extLst>
              <a:ext uri="{FF2B5EF4-FFF2-40B4-BE49-F238E27FC236}">
                <a16:creationId xmlns:a16="http://schemas.microsoft.com/office/drawing/2014/main" id="{F7EC62C0-DA1D-4BB8-B3FF-C1DB4A698F92}"/>
              </a:ext>
            </a:extLst>
          </p:cNvPr>
          <p:cNvSpPr>
            <a:spLocks noGrp="1"/>
          </p:cNvSpPr>
          <p:nvPr>
            <p:ph type="sldNum" sz="quarter" idx="12"/>
          </p:nvPr>
        </p:nvSpPr>
        <p:spPr/>
        <p:txBody>
          <a:bodyPr/>
          <a:lstStyle/>
          <a:p>
            <a:fld id="{F6B8A4A2-F29A-4651-AFA7-54DA4950AAC7}" type="slidenum">
              <a:rPr lang="en-US" smtClean="0"/>
              <a:pPr/>
              <a:t>25</a:t>
            </a:fld>
            <a:endParaRPr lang="en-US" dirty="0"/>
          </a:p>
        </p:txBody>
      </p:sp>
    </p:spTree>
    <p:extLst>
      <p:ext uri="{BB962C8B-B14F-4D97-AF65-F5344CB8AC3E}">
        <p14:creationId xmlns:p14="http://schemas.microsoft.com/office/powerpoint/2010/main" val="1302724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933F-615D-40FD-93BC-244B801D8BCC}"/>
              </a:ext>
            </a:extLst>
          </p:cNvPr>
          <p:cNvSpPr>
            <a:spLocks noGrp="1"/>
          </p:cNvSpPr>
          <p:nvPr>
            <p:ph type="title"/>
          </p:nvPr>
        </p:nvSpPr>
        <p:spPr/>
        <p:txBody>
          <a:bodyPr/>
          <a:lstStyle/>
          <a:p>
            <a:r>
              <a:rPr lang="en-US" dirty="0"/>
              <a:t>Closing slide</a:t>
            </a:r>
          </a:p>
        </p:txBody>
      </p:sp>
      <p:sp>
        <p:nvSpPr>
          <p:cNvPr id="5" name="Slide Number Placeholder 4">
            <a:extLst>
              <a:ext uri="{FF2B5EF4-FFF2-40B4-BE49-F238E27FC236}">
                <a16:creationId xmlns:a16="http://schemas.microsoft.com/office/drawing/2014/main" id="{BA0692D4-D709-46D2-A5E5-00D6312A51D0}"/>
              </a:ext>
            </a:extLst>
          </p:cNvPr>
          <p:cNvSpPr>
            <a:spLocks noGrp="1"/>
          </p:cNvSpPr>
          <p:nvPr>
            <p:ph type="sldNum" sz="quarter" idx="11"/>
          </p:nvPr>
        </p:nvSpPr>
        <p:spPr/>
        <p:txBody>
          <a:bodyPr/>
          <a:lstStyle/>
          <a:p>
            <a:fld id="{F6B8A4A2-F29A-4651-AFA7-54DA4950AAC7}" type="slidenum">
              <a:rPr lang="en-US" smtClean="0"/>
              <a:pPr/>
              <a:t>26</a:t>
            </a:fld>
            <a:endParaRPr lang="en-US" dirty="0"/>
          </a:p>
        </p:txBody>
      </p:sp>
    </p:spTree>
    <p:extLst>
      <p:ext uri="{BB962C8B-B14F-4D97-AF65-F5344CB8AC3E}">
        <p14:creationId xmlns:p14="http://schemas.microsoft.com/office/powerpoint/2010/main" val="4056032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71600"/>
          </a:xfrm>
        </p:spPr>
        <p:txBody>
          <a:bodyPr/>
          <a:lstStyle/>
          <a:p>
            <a:r>
              <a:rPr lang="en-US" b="0" i="0" u="none" strike="noStrike" dirty="0">
                <a:effectLst/>
              </a:rPr>
              <a:t>Overview</a:t>
            </a:r>
            <a:r>
              <a:rPr lang="en-US" b="0" i="0" dirty="0">
                <a:effectLst/>
              </a:rPr>
              <a:t>​</a:t>
            </a:r>
            <a:endParaRPr lang="en-US" b="0" dirty="0"/>
          </a:p>
        </p:txBody>
      </p:sp>
      <p:sp>
        <p:nvSpPr>
          <p:cNvPr id="3" name="Content Placeholder 2"/>
          <p:cNvSpPr>
            <a:spLocks noGrp="1"/>
          </p:cNvSpPr>
          <p:nvPr>
            <p:ph idx="1"/>
          </p:nvPr>
        </p:nvSpPr>
        <p:spPr>
          <a:xfrm>
            <a:off x="922789" y="1752601"/>
            <a:ext cx="10318460" cy="4572000"/>
          </a:xfrm>
        </p:spPr>
        <p:txBody>
          <a:bodyPr>
            <a:normAutofit/>
          </a:bodyPr>
          <a:lstStyle/>
          <a:p>
            <a:pPr fontAlgn="base"/>
            <a:r>
              <a:rPr lang="en-US" sz="2800" dirty="0">
                <a:solidFill>
                  <a:srgbClr val="000000"/>
                </a:solidFill>
              </a:rPr>
              <a:t>Care Compare overview and demo</a:t>
            </a:r>
          </a:p>
          <a:p>
            <a:pPr fontAlgn="base"/>
            <a:r>
              <a:rPr lang="en-US" sz="2800" b="0" i="0" dirty="0">
                <a:solidFill>
                  <a:srgbClr val="000000"/>
                </a:solidFill>
                <a:effectLst/>
              </a:rPr>
              <a:t>Overview of redesigned MMS </a:t>
            </a:r>
            <a:r>
              <a:rPr lang="en-US" sz="2800" b="0" i="1" dirty="0">
                <a:solidFill>
                  <a:srgbClr val="000000"/>
                </a:solidFill>
                <a:effectLst/>
              </a:rPr>
              <a:t>Blueprint</a:t>
            </a:r>
          </a:p>
          <a:p>
            <a:pPr fontAlgn="base"/>
            <a:r>
              <a:rPr lang="en-US" sz="2800" dirty="0">
                <a:solidFill>
                  <a:srgbClr val="000000"/>
                </a:solidFill>
              </a:rPr>
              <a:t>Quality Measures 101 walk through</a:t>
            </a:r>
            <a:endParaRPr lang="en-US" sz="2800" b="0" i="0" dirty="0">
              <a:solidFill>
                <a:srgbClr val="000000"/>
              </a:solidFill>
              <a:effectLst/>
            </a:endParaRPr>
          </a:p>
        </p:txBody>
      </p:sp>
      <p:sp>
        <p:nvSpPr>
          <p:cNvPr id="4" name="Slide Number Placeholder 3">
            <a:extLst>
              <a:ext uri="{FF2B5EF4-FFF2-40B4-BE49-F238E27FC236}">
                <a16:creationId xmlns:a16="http://schemas.microsoft.com/office/drawing/2014/main" id="{C19DBA37-AF91-4DD9-A05B-BB5A300778DE}"/>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Tree>
    <p:extLst>
      <p:ext uri="{BB962C8B-B14F-4D97-AF65-F5344CB8AC3E}">
        <p14:creationId xmlns:p14="http://schemas.microsoft.com/office/powerpoint/2010/main" val="410901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D2A59-7B1C-42BE-BE1F-4AAA97B4DBF1}"/>
              </a:ext>
            </a:extLst>
          </p:cNvPr>
          <p:cNvSpPr>
            <a:spLocks noGrp="1"/>
          </p:cNvSpPr>
          <p:nvPr>
            <p:ph type="title"/>
          </p:nvPr>
        </p:nvSpPr>
        <p:spPr>
          <a:xfrm>
            <a:off x="2123857" y="776617"/>
            <a:ext cx="7944285" cy="1386682"/>
          </a:xfrm>
        </p:spPr>
        <p:txBody>
          <a:bodyPr>
            <a:normAutofit fontScale="90000"/>
          </a:bodyPr>
          <a:lstStyle/>
          <a:p>
            <a:r>
              <a:rPr lang="en" sz="5300" dirty="0">
                <a:latin typeface="Helvetica" panose="020B0604020202020204" pitchFamily="34" charset="0"/>
                <a:ea typeface="Open Sans"/>
                <a:cs typeface="Helvetica" panose="020B0604020202020204" pitchFamily="34" charset="0"/>
                <a:sym typeface="Open Sans"/>
              </a:rPr>
              <a:t>eMedicare: Improving Compare </a:t>
            </a:r>
            <a:r>
              <a:rPr lang="en-US" sz="5300" dirty="0">
                <a:latin typeface="Helvetica" panose="020B0604020202020204" pitchFamily="34" charset="0"/>
                <a:ea typeface="Open Sans"/>
                <a:cs typeface="Helvetica" panose="020B0604020202020204" pitchFamily="34" charset="0"/>
                <a:sym typeface="Open Sans"/>
              </a:rPr>
              <a:t>Tools</a:t>
            </a:r>
            <a:r>
              <a:rPr lang="en" sz="5300" dirty="0">
                <a:latin typeface="Helvetica" panose="020B0604020202020204" pitchFamily="34" charset="0"/>
                <a:ea typeface="Open Sans"/>
                <a:cs typeface="Helvetica" panose="020B0604020202020204" pitchFamily="34" charset="0"/>
                <a:sym typeface="Open Sans"/>
              </a:rPr>
              <a:t> </a:t>
            </a:r>
            <a:br>
              <a:rPr lang="en-US" sz="4800" dirty="0">
                <a:latin typeface="Helvetica" panose="020B0604020202020204" pitchFamily="34" charset="0"/>
                <a:cs typeface="Helvetica" panose="020B0604020202020204" pitchFamily="34" charset="0"/>
              </a:rPr>
            </a:br>
            <a:endParaRPr lang="en-US" dirty="0"/>
          </a:p>
        </p:txBody>
      </p:sp>
      <p:pic>
        <p:nvPicPr>
          <p:cNvPr id="8" name="Picture 7" descr="Blue decorative box"/>
          <p:cNvPicPr>
            <a:picLocks noChangeAspect="1"/>
          </p:cNvPicPr>
          <p:nvPr/>
        </p:nvPicPr>
        <p:blipFill>
          <a:blip r:embed="rId3"/>
          <a:stretch>
            <a:fillRect/>
          </a:stretch>
        </p:blipFill>
        <p:spPr>
          <a:xfrm>
            <a:off x="305156" y="166743"/>
            <a:ext cx="1542422" cy="6248942"/>
          </a:xfrm>
          <a:prstGeom prst="rect">
            <a:avLst/>
          </a:prstGeom>
        </p:spPr>
      </p:pic>
      <p:cxnSp>
        <p:nvCxnSpPr>
          <p:cNvPr id="12" name="Straight Connector 11" descr="Line graphic"/>
          <p:cNvCxnSpPr/>
          <p:nvPr/>
        </p:nvCxnSpPr>
        <p:spPr>
          <a:xfrm>
            <a:off x="2032035" y="2387600"/>
            <a:ext cx="8991565" cy="0"/>
          </a:xfrm>
          <a:prstGeom prst="line">
            <a:avLst/>
          </a:prstGeom>
          <a:ln w="19050">
            <a:solidFill>
              <a:srgbClr val="DAA700"/>
            </a:solidFill>
          </a:ln>
        </p:spPr>
        <p:style>
          <a:lnRef idx="1">
            <a:schemeClr val="accent2"/>
          </a:lnRef>
          <a:fillRef idx="0">
            <a:schemeClr val="accent2"/>
          </a:fillRef>
          <a:effectRef idx="0">
            <a:schemeClr val="accent2"/>
          </a:effectRef>
          <a:fontRef idx="minor">
            <a:schemeClr val="tx1"/>
          </a:fontRef>
        </p:style>
      </p:cxnSp>
      <p:pic>
        <p:nvPicPr>
          <p:cNvPr id="10" name="Picture 9" descr="CMS logo&#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41169" y="5638800"/>
            <a:ext cx="1828800" cy="660400"/>
          </a:xfrm>
          <a:prstGeom prst="rect">
            <a:avLst/>
          </a:prstGeom>
        </p:spPr>
      </p:pic>
      <p:sp>
        <p:nvSpPr>
          <p:cNvPr id="3" name="Slide Number Placeholder 2"/>
          <p:cNvSpPr>
            <a:spLocks noGrp="1"/>
          </p:cNvSpPr>
          <p:nvPr>
            <p:ph type="sldNum" sz="quarter" idx="4"/>
          </p:nvPr>
        </p:nvSpPr>
        <p:spPr/>
        <p:txBody>
          <a:bodyPr/>
          <a:lstStyle/>
          <a:p>
            <a:fld id="{295008BC-DA31-4D19-837B-EFA4386B05F5}" type="slidenum">
              <a:rPr lang="en-US" smtClean="0"/>
              <a:pPr/>
              <a:t>3</a:t>
            </a:fld>
            <a:endParaRPr lang="en-US" dirty="0"/>
          </a:p>
        </p:txBody>
      </p:sp>
    </p:spTree>
    <p:extLst>
      <p:ext uri="{BB962C8B-B14F-4D97-AF65-F5344CB8AC3E}">
        <p14:creationId xmlns:p14="http://schemas.microsoft.com/office/powerpoint/2010/main" val="190711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35BE8A-DC9C-4B7C-9CA0-8F1B7696FB18}"/>
              </a:ext>
            </a:extLst>
          </p:cNvPr>
          <p:cNvSpPr>
            <a:spLocks noGrp="1"/>
          </p:cNvSpPr>
          <p:nvPr>
            <p:ph type="title"/>
          </p:nvPr>
        </p:nvSpPr>
        <p:spPr>
          <a:xfrm>
            <a:off x="1986138" y="501041"/>
            <a:ext cx="9799462" cy="800847"/>
          </a:xfrm>
        </p:spPr>
        <p:txBody>
          <a:bodyPr>
            <a:normAutofit/>
          </a:bodyPr>
          <a:lstStyle/>
          <a:p>
            <a:pPr rtl="0" eaLnBrk="1" latinLnBrk="0" hangingPunct="1"/>
            <a:r>
              <a:rPr lang="en-US" sz="3600" b="1" kern="1200" dirty="0">
                <a:solidFill>
                  <a:srgbClr val="1F497D"/>
                </a:solidFill>
                <a:effectLst/>
                <a:latin typeface="Helvetica" panose="020B0604020202020204" pitchFamily="34" charset="0"/>
                <a:ea typeface="Open Sans" panose="020B0606030504020204" pitchFamily="34" charset="0"/>
                <a:cs typeface="Helvetica" panose="020B0604020202020204" pitchFamily="34" charset="0"/>
              </a:rPr>
              <a:t>Care Compare &amp; Provider Data Catalog </a:t>
            </a:r>
            <a:endParaRPr lang="en-US" sz="3600" dirty="0">
              <a:effectLst/>
              <a:latin typeface="Helvetica" panose="020B0604020202020204" pitchFamily="34" charset="0"/>
              <a:cs typeface="Helvetica" panose="020B0604020202020204" pitchFamily="34" charset="0"/>
            </a:endParaRPr>
          </a:p>
          <a:p>
            <a:endParaRPr lang="en-US" dirty="0"/>
          </a:p>
        </p:txBody>
      </p:sp>
      <p:pic>
        <p:nvPicPr>
          <p:cNvPr id="2" name="Picture 1" descr="Blue decorative box"/>
          <p:cNvPicPr>
            <a:picLocks noChangeAspect="1"/>
          </p:cNvPicPr>
          <p:nvPr/>
        </p:nvPicPr>
        <p:blipFill>
          <a:blip r:embed="rId3"/>
          <a:stretch>
            <a:fillRect/>
          </a:stretch>
        </p:blipFill>
        <p:spPr>
          <a:xfrm>
            <a:off x="222438" y="272527"/>
            <a:ext cx="1536325" cy="6250973"/>
          </a:xfrm>
          <a:prstGeom prst="rect">
            <a:avLst/>
          </a:prstGeom>
        </p:spPr>
      </p:pic>
      <p:sp>
        <p:nvSpPr>
          <p:cNvPr id="5" name="Content Placeholder 4"/>
          <p:cNvSpPr txBox="1">
            <a:spLocks/>
          </p:cNvSpPr>
          <p:nvPr/>
        </p:nvSpPr>
        <p:spPr>
          <a:xfrm>
            <a:off x="1986138" y="1528066"/>
            <a:ext cx="9102645" cy="4242815"/>
          </a:xfrm>
          <a:prstGeom prst="rect">
            <a:avLst/>
          </a:prstGeom>
        </p:spPr>
        <p:txBody>
          <a:bodyPr vert="horz" lIns="91440" tIns="45720" rIns="91440" bIns="45720" rtlCol="0">
            <a:normAutofit fontScale="32500" lnSpcReduction="20000"/>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Helvetica LT Std" pitchFamily="34" charset="0"/>
                <a:ea typeface="+mn-ea"/>
                <a:cs typeface="Calibri"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b="0" i="0" u="none" kern="1200" smtClean="0">
                <a:solidFill>
                  <a:schemeClr val="tx1"/>
                </a:solidFill>
                <a:latin typeface="Helvetica LT Std" pitchFamily="34" charset="0"/>
                <a:ea typeface="+mn-ea"/>
                <a:cs typeface="Calibri"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mn-lt"/>
                <a:ea typeface="+mn-ea"/>
                <a:cs typeface="Calibri"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mn-lt"/>
                <a:ea typeface="+mn-ea"/>
                <a:cs typeface="+mn-cs"/>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mn-lt"/>
                <a:ea typeface="+mn-ea"/>
                <a:cs typeface="+mn-cs"/>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ts val="0"/>
              </a:spcAft>
              <a:buNone/>
            </a:pPr>
            <a:r>
              <a:rPr lang="en-US" sz="6533" b="0" dirty="0">
                <a:latin typeface="Helvetica" panose="020B0604020202020204" pitchFamily="34" charset="0"/>
                <a:ea typeface="Open Sans" panose="020B0606030504020204" pitchFamily="34" charset="0"/>
                <a:cs typeface="Helvetica" panose="020B0604020202020204" pitchFamily="34" charset="0"/>
              </a:rPr>
              <a:t>As part of the eMedicare initiative, 2 tools are being built to replace the 8 existing quality compare tools  </a:t>
            </a:r>
            <a:br>
              <a:rPr lang="en-US" sz="6533" b="0" dirty="0">
                <a:latin typeface="Helvetica" panose="020B0604020202020204" pitchFamily="34" charset="0"/>
                <a:ea typeface="Open Sans" panose="020B0606030504020204" pitchFamily="34" charset="0"/>
                <a:cs typeface="Helvetica" panose="020B0604020202020204" pitchFamily="34" charset="0"/>
              </a:rPr>
            </a:br>
            <a:br>
              <a:rPr lang="en-US" sz="6533" b="0" dirty="0">
                <a:latin typeface="Helvetica" panose="020B0604020202020204" pitchFamily="34" charset="0"/>
                <a:ea typeface="Open Sans" panose="020B0606030504020204" pitchFamily="34" charset="0"/>
                <a:cs typeface="Helvetica" panose="020B0604020202020204" pitchFamily="34" charset="0"/>
              </a:rPr>
            </a:br>
            <a:r>
              <a:rPr lang="en-US" sz="6533" dirty="0">
                <a:latin typeface="Helvetica" panose="020B0604020202020204" pitchFamily="34" charset="0"/>
                <a:ea typeface="Open Sans" panose="020B0606030504020204" pitchFamily="34" charset="0"/>
                <a:cs typeface="Helvetica" panose="020B0604020202020204" pitchFamily="34" charset="0"/>
              </a:rPr>
              <a:t>Care Compare on Medicare.gov: </a:t>
            </a:r>
            <a:r>
              <a:rPr lang="en-US" sz="6533" b="0" dirty="0">
                <a:latin typeface="Helvetica" panose="020B0604020202020204" pitchFamily="34" charset="0"/>
                <a:ea typeface="Open Sans" panose="020B0606030504020204" pitchFamily="34" charset="0"/>
                <a:cs typeface="Helvetica" panose="020B0604020202020204" pitchFamily="34" charset="0"/>
              </a:rPr>
              <a:t>Presents a single user-friendly interface with quality, price, volume, and other data that helps patients make informed decisions about their health care.  </a:t>
            </a:r>
            <a:br>
              <a:rPr lang="en-US" sz="6533" b="0" dirty="0">
                <a:latin typeface="Helvetica" panose="020B0604020202020204" pitchFamily="34" charset="0"/>
                <a:ea typeface="Open Sans" panose="020B0606030504020204" pitchFamily="34" charset="0"/>
                <a:cs typeface="Helvetica" panose="020B0604020202020204" pitchFamily="34" charset="0"/>
              </a:rPr>
            </a:br>
            <a:br>
              <a:rPr lang="en-US" sz="6533" dirty="0">
                <a:latin typeface="Helvetica" panose="020B0604020202020204" pitchFamily="34" charset="0"/>
                <a:ea typeface="Open Sans" panose="020B0606030504020204" pitchFamily="34" charset="0"/>
                <a:cs typeface="Helvetica" panose="020B0604020202020204" pitchFamily="34" charset="0"/>
              </a:rPr>
            </a:br>
            <a:r>
              <a:rPr lang="en-US" sz="6533" dirty="0">
                <a:latin typeface="Helvetica" panose="020B0604020202020204" pitchFamily="34" charset="0"/>
                <a:ea typeface="Open Sans" panose="020B0606030504020204" pitchFamily="34" charset="0"/>
                <a:cs typeface="Helvetica" panose="020B0604020202020204" pitchFamily="34" charset="0"/>
              </a:rPr>
              <a:t>Provider Data Catalog (PDC) on CMS.gov: </a:t>
            </a:r>
            <a:r>
              <a:rPr lang="en-US" sz="6533" b="0" dirty="0">
                <a:latin typeface="Helvetica" panose="020B0604020202020204" pitchFamily="34" charset="0"/>
                <a:ea typeface="Open Sans" panose="020B0606030504020204" pitchFamily="34" charset="0"/>
                <a:cs typeface="Helvetica" panose="020B0604020202020204" pitchFamily="34" charset="0"/>
              </a:rPr>
              <a:t>Makes all current quality, price, and volume data accessible to industry stakeholders, replacing data.Medicare.gov.</a:t>
            </a:r>
            <a:br>
              <a:rPr lang="en-US" sz="6533" dirty="0">
                <a:latin typeface="Helvetica" panose="020B0604020202020204" pitchFamily="34" charset="0"/>
                <a:ea typeface="Open Sans" panose="020B0606030504020204" pitchFamily="34" charset="0"/>
                <a:cs typeface="Helvetica" panose="020B0604020202020204" pitchFamily="34" charset="0"/>
              </a:rPr>
            </a:br>
            <a:br>
              <a:rPr lang="en-US" sz="4267" dirty="0">
                <a:latin typeface="Helvetica" panose="020B0604020202020204" pitchFamily="34" charset="0"/>
                <a:ea typeface="Open Sans" panose="020B0606030504020204" pitchFamily="34" charset="0"/>
                <a:cs typeface="Helvetica" panose="020B0604020202020204" pitchFamily="34" charset="0"/>
              </a:rPr>
            </a:br>
            <a:br>
              <a:rPr lang="en-US" sz="4267" dirty="0">
                <a:latin typeface="Helvetica" panose="020B0604020202020204" pitchFamily="34" charset="0"/>
                <a:ea typeface="Open Sans" panose="020B0606030504020204" pitchFamily="34" charset="0"/>
                <a:cs typeface="Helvetica" panose="020B0604020202020204" pitchFamily="34" charset="0"/>
              </a:rPr>
            </a:br>
            <a:br>
              <a:rPr lang="en-US" sz="3733" dirty="0">
                <a:latin typeface="Open Sans" panose="020B0606030504020204" pitchFamily="34" charset="0"/>
                <a:ea typeface="Open Sans" panose="020B0606030504020204" pitchFamily="34" charset="0"/>
                <a:cs typeface="Open Sans" panose="020B0606030504020204" pitchFamily="34" charset="0"/>
              </a:rPr>
            </a:br>
            <a:endParaRPr lang="en-US" sz="1733" dirty="0">
              <a:solidFill>
                <a:schemeClr val="tx2"/>
              </a:solidFill>
              <a:ea typeface="Calibri"/>
              <a:cs typeface="Times New Roman"/>
            </a:endParaRPr>
          </a:p>
        </p:txBody>
      </p:sp>
      <p:sp>
        <p:nvSpPr>
          <p:cNvPr id="3" name="Slide Number Placeholder 2"/>
          <p:cNvSpPr>
            <a:spLocks noGrp="1"/>
          </p:cNvSpPr>
          <p:nvPr>
            <p:ph type="sldNum" sz="quarter" idx="4"/>
          </p:nvPr>
        </p:nvSpPr>
        <p:spPr/>
        <p:txBody>
          <a:bodyPr/>
          <a:lstStyle/>
          <a:p>
            <a:fld id="{295008BC-DA31-4D19-837B-EFA4386B05F5}" type="slidenum">
              <a:rPr lang="en-US" smtClean="0"/>
              <a:pPr/>
              <a:t>4</a:t>
            </a:fld>
            <a:endParaRPr lang="en-US" dirty="0"/>
          </a:p>
        </p:txBody>
      </p:sp>
      <p:sp>
        <p:nvSpPr>
          <p:cNvPr id="6" name="Rectangle 1"/>
          <p:cNvSpPr>
            <a:spLocks noChangeArrowheads="1"/>
          </p:cNvSpPr>
          <p:nvPr/>
        </p:nvSpPr>
        <p:spPr bwMode="auto">
          <a:xfrm>
            <a:off x="222437" y="6655420"/>
            <a:ext cx="12604248" cy="225767"/>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defTabSz="1219170" fontAlgn="base">
              <a:spcBef>
                <a:spcPct val="0"/>
              </a:spcBef>
              <a:spcAft>
                <a:spcPct val="0"/>
              </a:spcAft>
            </a:pPr>
            <a:r>
              <a:rPr lang="en-US" sz="667" dirty="0">
                <a:solidFill>
                  <a:srgbClr val="FF0000"/>
                </a:solidFill>
                <a:latin typeface="Cambria" panose="02040503050406030204" pitchFamily="18" charset="0"/>
                <a:ea typeface="Calibri" pitchFamily="34" charset="0"/>
                <a:cs typeface="Times New Roman" pitchFamily="18" charset="0"/>
              </a:rPr>
              <a:t> </a:t>
            </a:r>
            <a:r>
              <a:rPr lang="en-US" sz="533" b="1" dirty="0">
                <a:solidFill>
                  <a:srgbClr val="FF0000"/>
                </a:solidFill>
                <a:latin typeface="Cambria" panose="02040503050406030204" pitchFamily="18" charset="0"/>
                <a:ea typeface="Calibri" pitchFamily="34" charset="0"/>
                <a:cs typeface="Courier New" pitchFamily="49" charset="0"/>
              </a:rPr>
              <a:t>INFORMATION NOT RELEASABLE TO THE PUBLIC UNLESS AUTHORIZED BY LAW:  </a:t>
            </a:r>
            <a:r>
              <a:rPr lang="en-US" sz="533" dirty="0">
                <a:latin typeface="Cambria" panose="02040503050406030204" pitchFamily="18" charset="0"/>
                <a:ea typeface="Calibri" pitchFamily="34" charset="0"/>
                <a:cs typeface="Courier New" pitchFamily="49"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sz="533" dirty="0">
              <a:latin typeface="Cambria" panose="02040503050406030204" pitchFamily="18" charset="0"/>
            </a:endParaRPr>
          </a:p>
        </p:txBody>
      </p:sp>
    </p:spTree>
    <p:extLst>
      <p:ext uri="{BB962C8B-B14F-4D97-AF65-F5344CB8AC3E}">
        <p14:creationId xmlns:p14="http://schemas.microsoft.com/office/powerpoint/2010/main" val="225644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994CC1-CDB3-4595-9081-D11D321D0AB2}"/>
              </a:ext>
            </a:extLst>
          </p:cNvPr>
          <p:cNvSpPr>
            <a:spLocks noGrp="1"/>
          </p:cNvSpPr>
          <p:nvPr>
            <p:ph type="title"/>
          </p:nvPr>
        </p:nvSpPr>
        <p:spPr>
          <a:xfrm>
            <a:off x="2181239" y="495833"/>
            <a:ext cx="5198301" cy="507339"/>
          </a:xfrm>
        </p:spPr>
        <p:txBody>
          <a:bodyPr>
            <a:normAutofit fontScale="90000"/>
          </a:bodyPr>
          <a:lstStyle/>
          <a:p>
            <a:pPr rtl="0" eaLnBrk="1" latinLnBrk="0" hangingPunct="1"/>
            <a:r>
              <a:rPr lang="en-US" sz="3600" b="1" kern="1200" dirty="0">
                <a:solidFill>
                  <a:srgbClr val="1F497D"/>
                </a:solidFill>
                <a:effectLst/>
                <a:latin typeface="Helvetica" panose="020B0604020202020204" pitchFamily="34" charset="0"/>
                <a:ea typeface="Open Sans" panose="020B0606030504020204" pitchFamily="34" charset="0"/>
                <a:cs typeface="Helvetica" panose="020B0604020202020204" pitchFamily="34" charset="0"/>
              </a:rPr>
              <a:t>Vision: Care Compare</a:t>
            </a:r>
            <a:endParaRPr lang="en-US" sz="3600" dirty="0">
              <a:effectLst/>
            </a:endParaRPr>
          </a:p>
          <a:p>
            <a:endParaRPr lang="en-US" dirty="0"/>
          </a:p>
        </p:txBody>
      </p:sp>
      <p:pic>
        <p:nvPicPr>
          <p:cNvPr id="2" name="Picture 1" descr="Blue decorative box"/>
          <p:cNvPicPr>
            <a:picLocks noChangeAspect="1"/>
          </p:cNvPicPr>
          <p:nvPr/>
        </p:nvPicPr>
        <p:blipFill>
          <a:blip r:embed="rId3"/>
          <a:stretch>
            <a:fillRect/>
          </a:stretch>
        </p:blipFill>
        <p:spPr>
          <a:xfrm>
            <a:off x="222438" y="272527"/>
            <a:ext cx="1536325" cy="6250973"/>
          </a:xfrm>
          <a:prstGeom prst="rect">
            <a:avLst/>
          </a:prstGeom>
        </p:spPr>
      </p:pic>
      <p:sp>
        <p:nvSpPr>
          <p:cNvPr id="5" name="Content Placeholder 4"/>
          <p:cNvSpPr txBox="1">
            <a:spLocks/>
          </p:cNvSpPr>
          <p:nvPr/>
        </p:nvSpPr>
        <p:spPr>
          <a:xfrm>
            <a:off x="2181239" y="1247467"/>
            <a:ext cx="9426872" cy="5114700"/>
          </a:xfrm>
          <a:prstGeom prst="rect">
            <a:avLst/>
          </a:prstGeom>
        </p:spPr>
        <p:txBody>
          <a:bodyPr vert="horz" lIns="91440" tIns="45720" rIns="91440" bIns="45720" rtlCol="0">
            <a:normAutofit fontScale="25000" lnSpcReduction="20000"/>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Helvetica LT Std" pitchFamily="34" charset="0"/>
                <a:ea typeface="+mn-ea"/>
                <a:cs typeface="Calibri"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b="0" i="0" u="none" kern="1200" smtClean="0">
                <a:solidFill>
                  <a:schemeClr val="tx1"/>
                </a:solidFill>
                <a:latin typeface="Helvetica LT Std" pitchFamily="34" charset="0"/>
                <a:ea typeface="+mn-ea"/>
                <a:cs typeface="Calibri"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mn-lt"/>
                <a:ea typeface="+mn-ea"/>
                <a:cs typeface="Calibri"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mn-lt"/>
                <a:ea typeface="+mn-ea"/>
                <a:cs typeface="+mn-cs"/>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mn-lt"/>
                <a:ea typeface="+mn-ea"/>
                <a:cs typeface="+mn-cs"/>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Aft>
                <a:spcPts val="0"/>
              </a:spcAft>
            </a:pPr>
            <a:r>
              <a:rPr lang="en-US" sz="8000" b="0" dirty="0">
                <a:latin typeface="Helvetica" panose="020B0604020202020204" pitchFamily="34" charset="0"/>
                <a:ea typeface="Open Sans" panose="020B0606030504020204" pitchFamily="34" charset="0"/>
                <a:cs typeface="Helvetica" panose="020B0604020202020204" pitchFamily="34" charset="0"/>
              </a:rPr>
              <a:t>Redesign the 8 original compare tools into a single user-friendly interface with quality, price, volume, and other data for each provider setting.</a:t>
            </a:r>
          </a:p>
          <a:p>
            <a:pPr marL="0" indent="0">
              <a:lnSpc>
                <a:spcPct val="110000"/>
              </a:lnSpc>
              <a:spcAft>
                <a:spcPts val="0"/>
              </a:spcAft>
              <a:buNone/>
            </a:pPr>
            <a:endParaRPr lang="en-US" sz="8000" b="0" dirty="0">
              <a:latin typeface="Helvetica" panose="020B0604020202020204" pitchFamily="34" charset="0"/>
              <a:ea typeface="Open Sans" panose="020B0606030504020204" pitchFamily="34" charset="0"/>
              <a:cs typeface="Helvetica" panose="020B0604020202020204" pitchFamily="34" charset="0"/>
            </a:endParaRPr>
          </a:p>
          <a:p>
            <a:pPr lvl="1" defTabSz="609585">
              <a:spcAft>
                <a:spcPts val="0"/>
              </a:spcAft>
              <a:buClr>
                <a:srgbClr val="737373"/>
              </a:buClr>
              <a:buSzPts val="2000"/>
            </a:pPr>
            <a:r>
              <a:rPr lang="en-US" sz="8000" dirty="0">
                <a:latin typeface="Helvetica" panose="020B0604020202020204" pitchFamily="34" charset="0"/>
                <a:ea typeface="Open Sans" panose="020B0606030504020204" pitchFamily="34" charset="0"/>
                <a:cs typeface="Helvetica" panose="020B0604020202020204" pitchFamily="34" charset="0"/>
              </a:rPr>
              <a:t>Hospitals, Home Health Agencies, Nursing Homes, Hospices, Inpatient Rehabilitation Facilities, Long-term Care Hospitals, Physician, and Dialysis Facilities</a:t>
            </a:r>
          </a:p>
          <a:p>
            <a:pPr>
              <a:lnSpc>
                <a:spcPct val="110000"/>
              </a:lnSpc>
              <a:spcAft>
                <a:spcPts val="0"/>
              </a:spcAft>
            </a:pPr>
            <a:endParaRPr lang="en-US" sz="8000" b="0" dirty="0">
              <a:latin typeface="Helvetica" panose="020B0604020202020204" pitchFamily="34" charset="0"/>
              <a:ea typeface="Open Sans" panose="020B0606030504020204" pitchFamily="34" charset="0"/>
              <a:cs typeface="Helvetica" panose="020B0604020202020204" pitchFamily="34" charset="0"/>
            </a:endParaRPr>
          </a:p>
          <a:p>
            <a:pPr>
              <a:lnSpc>
                <a:spcPct val="110000"/>
              </a:lnSpc>
              <a:spcAft>
                <a:spcPts val="0"/>
              </a:spcAft>
            </a:pPr>
            <a:r>
              <a:rPr lang="en-US" sz="8000" b="0" dirty="0">
                <a:latin typeface="Helvetica" panose="020B0604020202020204" pitchFamily="34" charset="0"/>
                <a:ea typeface="Open Sans" panose="020B0606030504020204" pitchFamily="34" charset="0"/>
                <a:cs typeface="Helvetica" panose="020B0604020202020204" pitchFamily="34" charset="0"/>
              </a:rPr>
              <a:t>The improved experience will: </a:t>
            </a:r>
          </a:p>
          <a:p>
            <a:pPr marL="383108" lvl="1" indent="0">
              <a:lnSpc>
                <a:spcPct val="110000"/>
              </a:lnSpc>
              <a:spcAft>
                <a:spcPts val="0"/>
              </a:spcAft>
              <a:buNone/>
            </a:pPr>
            <a:endParaRPr lang="en-US" sz="8000" dirty="0">
              <a:latin typeface="Helvetica" panose="020B0604020202020204" pitchFamily="34" charset="0"/>
              <a:ea typeface="Open Sans" panose="020B0606030504020204" pitchFamily="34" charset="0"/>
              <a:cs typeface="Helvetica" panose="020B0604020202020204" pitchFamily="34" charset="0"/>
            </a:endParaRPr>
          </a:p>
          <a:p>
            <a:pPr lvl="1">
              <a:lnSpc>
                <a:spcPct val="110000"/>
              </a:lnSpc>
              <a:spcAft>
                <a:spcPts val="0"/>
              </a:spcAft>
            </a:pPr>
            <a:r>
              <a:rPr lang="en-US" sz="8000" dirty="0">
                <a:latin typeface="Helvetica" panose="020B0604020202020204" pitchFamily="34" charset="0"/>
                <a:ea typeface="Open Sans" panose="020B0606030504020204" pitchFamily="34" charset="0"/>
                <a:cs typeface="Helvetica" panose="020B0604020202020204" pitchFamily="34" charset="0"/>
              </a:rPr>
              <a:t>Provide users with intuitive search and compare functionality.</a:t>
            </a:r>
          </a:p>
          <a:p>
            <a:pPr marL="383108" lvl="1" indent="0">
              <a:lnSpc>
                <a:spcPct val="110000"/>
              </a:lnSpc>
              <a:spcAft>
                <a:spcPts val="0"/>
              </a:spcAft>
              <a:buNone/>
            </a:pPr>
            <a:endParaRPr lang="en-US" sz="8000" dirty="0">
              <a:latin typeface="Helvetica" panose="020B0604020202020204" pitchFamily="34" charset="0"/>
              <a:ea typeface="Open Sans" panose="020B0606030504020204" pitchFamily="34" charset="0"/>
              <a:cs typeface="Helvetica" panose="020B0604020202020204" pitchFamily="34" charset="0"/>
            </a:endParaRPr>
          </a:p>
          <a:p>
            <a:pPr lvl="1">
              <a:lnSpc>
                <a:spcPct val="110000"/>
              </a:lnSpc>
              <a:spcAft>
                <a:spcPts val="0"/>
              </a:spcAft>
            </a:pPr>
            <a:r>
              <a:rPr lang="en-US" sz="8000" dirty="0">
                <a:latin typeface="Helvetica" panose="020B0604020202020204" pitchFamily="34" charset="0"/>
                <a:ea typeface="Open Sans" panose="020B0606030504020204" pitchFamily="34" charset="0"/>
                <a:cs typeface="Helvetica" panose="020B0604020202020204" pitchFamily="34" charset="0"/>
              </a:rPr>
              <a:t>Empower patients and families to find the best care for themselves.</a:t>
            </a:r>
          </a:p>
          <a:p>
            <a:pPr lvl="1">
              <a:lnSpc>
                <a:spcPct val="110000"/>
              </a:lnSpc>
              <a:spcAft>
                <a:spcPts val="0"/>
              </a:spcAft>
            </a:pPr>
            <a:endParaRPr lang="en-US" sz="8000" dirty="0">
              <a:latin typeface="Helvetica" panose="020B0604020202020204" pitchFamily="34" charset="0"/>
              <a:ea typeface="Open Sans" panose="020B0606030504020204" pitchFamily="34" charset="0"/>
              <a:cs typeface="Helvetica" panose="020B0604020202020204" pitchFamily="34" charset="0"/>
            </a:endParaRPr>
          </a:p>
          <a:p>
            <a:pPr lvl="1">
              <a:lnSpc>
                <a:spcPct val="110000"/>
              </a:lnSpc>
              <a:spcAft>
                <a:spcPts val="0"/>
              </a:spcAft>
            </a:pPr>
            <a:r>
              <a:rPr lang="en-US" sz="8000" dirty="0">
                <a:latin typeface="Helvetica" panose="020B0604020202020204" pitchFamily="34" charset="0"/>
                <a:ea typeface="Open Sans" panose="020B0606030504020204" pitchFamily="34" charset="0"/>
                <a:cs typeface="Helvetica" panose="020B0604020202020204" pitchFamily="34" charset="0"/>
              </a:rPr>
              <a:t>Exist on Medicare.gov, a website designed for people with Medicare and their families and caregivers.</a:t>
            </a:r>
          </a:p>
          <a:p>
            <a:pPr marL="383108" lvl="1" indent="0">
              <a:lnSpc>
                <a:spcPct val="110000"/>
              </a:lnSpc>
              <a:spcAft>
                <a:spcPts val="0"/>
              </a:spcAft>
              <a:buNone/>
            </a:pPr>
            <a:endParaRPr lang="en-US" sz="8000" dirty="0">
              <a:latin typeface="Helvetica" panose="020B0604020202020204" pitchFamily="34" charset="0"/>
              <a:ea typeface="Open Sans" panose="020B0606030504020204" pitchFamily="34" charset="0"/>
              <a:cs typeface="Helvetica" panose="020B0604020202020204" pitchFamily="34" charset="0"/>
            </a:endParaRPr>
          </a:p>
          <a:p>
            <a:pPr lvl="1">
              <a:lnSpc>
                <a:spcPct val="110000"/>
              </a:lnSpc>
              <a:spcAft>
                <a:spcPts val="0"/>
              </a:spcAft>
            </a:pPr>
            <a:r>
              <a:rPr lang="en-US" sz="8000" dirty="0">
                <a:latin typeface="Helvetica" panose="020B0604020202020204" pitchFamily="34" charset="0"/>
                <a:ea typeface="Open Sans" panose="020B0606030504020204" pitchFamily="34" charset="0"/>
                <a:cs typeface="Helvetica" panose="020B0604020202020204" pitchFamily="34" charset="0"/>
              </a:rPr>
              <a:t>Continue to evolve – we’ll continue to learn more about how we can improve the tool over time.</a:t>
            </a:r>
            <a:r>
              <a:rPr lang="en-US" sz="8000" strike="sngStrike" dirty="0">
                <a:latin typeface="Helvetica" panose="020B0604020202020204" pitchFamily="34" charset="0"/>
                <a:ea typeface="Open Sans" panose="020B0606030504020204" pitchFamily="34" charset="0"/>
                <a:cs typeface="Helvetica" panose="020B0604020202020204" pitchFamily="34" charset="0"/>
              </a:rPr>
              <a:t> </a:t>
            </a:r>
          </a:p>
          <a:p>
            <a:pPr marL="0" indent="0">
              <a:lnSpc>
                <a:spcPct val="110000"/>
              </a:lnSpc>
              <a:spcAft>
                <a:spcPts val="0"/>
              </a:spcAft>
              <a:buNone/>
            </a:pPr>
            <a:br>
              <a:rPr lang="en-US" sz="3733" dirty="0">
                <a:latin typeface="Open Sans" panose="020B0606030504020204" pitchFamily="34" charset="0"/>
                <a:ea typeface="Open Sans" panose="020B0606030504020204" pitchFamily="34" charset="0"/>
                <a:cs typeface="Open Sans" panose="020B0606030504020204" pitchFamily="34" charset="0"/>
              </a:rPr>
            </a:br>
            <a:endParaRPr lang="en-US" sz="1733" dirty="0">
              <a:solidFill>
                <a:schemeClr val="tx2"/>
              </a:solidFill>
              <a:ea typeface="Calibri"/>
              <a:cs typeface="Times New Roman"/>
            </a:endParaRPr>
          </a:p>
        </p:txBody>
      </p:sp>
      <p:sp>
        <p:nvSpPr>
          <p:cNvPr id="3" name="Slide Number Placeholder 2"/>
          <p:cNvSpPr>
            <a:spLocks noGrp="1"/>
          </p:cNvSpPr>
          <p:nvPr>
            <p:ph type="sldNum" sz="quarter" idx="4"/>
          </p:nvPr>
        </p:nvSpPr>
        <p:spPr/>
        <p:txBody>
          <a:bodyPr/>
          <a:lstStyle/>
          <a:p>
            <a:fld id="{295008BC-DA31-4D19-837B-EFA4386B05F5}" type="slidenum">
              <a:rPr lang="en-US" smtClean="0"/>
              <a:pPr/>
              <a:t>5</a:t>
            </a:fld>
            <a:endParaRPr lang="en-US" dirty="0"/>
          </a:p>
        </p:txBody>
      </p:sp>
      <p:sp>
        <p:nvSpPr>
          <p:cNvPr id="6" name="Rectangle 1"/>
          <p:cNvSpPr>
            <a:spLocks noChangeArrowheads="1"/>
          </p:cNvSpPr>
          <p:nvPr/>
        </p:nvSpPr>
        <p:spPr bwMode="auto">
          <a:xfrm>
            <a:off x="222437" y="6655420"/>
            <a:ext cx="12604248" cy="225767"/>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defTabSz="1219170" fontAlgn="base">
              <a:spcBef>
                <a:spcPct val="0"/>
              </a:spcBef>
              <a:spcAft>
                <a:spcPct val="0"/>
              </a:spcAft>
            </a:pPr>
            <a:r>
              <a:rPr lang="en-US" sz="667" dirty="0">
                <a:solidFill>
                  <a:srgbClr val="FF0000"/>
                </a:solidFill>
                <a:latin typeface="Cambria" panose="02040503050406030204" pitchFamily="18" charset="0"/>
                <a:ea typeface="Calibri" pitchFamily="34" charset="0"/>
                <a:cs typeface="Times New Roman" pitchFamily="18" charset="0"/>
              </a:rPr>
              <a:t> </a:t>
            </a:r>
            <a:r>
              <a:rPr lang="en-US" sz="533" b="1" dirty="0">
                <a:solidFill>
                  <a:srgbClr val="FF0000"/>
                </a:solidFill>
                <a:latin typeface="Cambria" panose="02040503050406030204" pitchFamily="18" charset="0"/>
                <a:ea typeface="Calibri" pitchFamily="34" charset="0"/>
                <a:cs typeface="Courier New" pitchFamily="49" charset="0"/>
              </a:rPr>
              <a:t>INFORMATION NOT RELEASABLE TO THE PUBLIC UNLESS AUTHORIZED BY LAW:  </a:t>
            </a:r>
            <a:r>
              <a:rPr lang="en-US" sz="533" dirty="0">
                <a:latin typeface="Cambria" panose="02040503050406030204" pitchFamily="18" charset="0"/>
                <a:ea typeface="Calibri" pitchFamily="34" charset="0"/>
                <a:cs typeface="Courier New" pitchFamily="49"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sz="533" dirty="0">
              <a:latin typeface="Cambria" panose="02040503050406030204" pitchFamily="18" charset="0"/>
            </a:endParaRPr>
          </a:p>
        </p:txBody>
      </p:sp>
    </p:spTree>
    <p:extLst>
      <p:ext uri="{BB962C8B-B14F-4D97-AF65-F5344CB8AC3E}">
        <p14:creationId xmlns:p14="http://schemas.microsoft.com/office/powerpoint/2010/main" val="292038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3CD0-7B94-43FB-A92E-14D0E3945F1F}"/>
              </a:ext>
            </a:extLst>
          </p:cNvPr>
          <p:cNvSpPr>
            <a:spLocks noGrp="1"/>
          </p:cNvSpPr>
          <p:nvPr>
            <p:ph type="title"/>
          </p:nvPr>
        </p:nvSpPr>
        <p:spPr>
          <a:xfrm>
            <a:off x="5241943" y="3175330"/>
            <a:ext cx="3632548" cy="507339"/>
          </a:xfrm>
        </p:spPr>
        <p:txBody>
          <a:bodyPr/>
          <a:lstStyle/>
          <a:p>
            <a:pPr rtl="0" eaLnBrk="1" latinLnBrk="0" hangingPunct="1"/>
            <a:r>
              <a:rPr lang="en-US" sz="2670" kern="1200" dirty="0">
                <a:solidFill>
                  <a:srgbClr val="44546A"/>
                </a:solidFill>
                <a:effectLst/>
                <a:latin typeface="Helvetica" panose="020B0604020202020204" pitchFamily="34" charset="0"/>
                <a:ea typeface="Open Sans" panose="020B0606030504020204" pitchFamily="34" charset="0"/>
                <a:cs typeface="Helvetica" panose="020B0604020202020204" pitchFamily="34" charset="0"/>
              </a:rPr>
              <a:t>MOVE INTO DEMO  </a:t>
            </a:r>
            <a:endParaRPr lang="en-US" dirty="0">
              <a:effectLst/>
            </a:endParaRPr>
          </a:p>
          <a:p>
            <a:endParaRPr lang="en-US" dirty="0"/>
          </a:p>
        </p:txBody>
      </p:sp>
      <p:pic>
        <p:nvPicPr>
          <p:cNvPr id="8" name="Picture 7" descr="Blue decorative box"/>
          <p:cNvPicPr>
            <a:picLocks noChangeAspect="1"/>
          </p:cNvPicPr>
          <p:nvPr/>
        </p:nvPicPr>
        <p:blipFill>
          <a:blip r:embed="rId3"/>
          <a:stretch>
            <a:fillRect/>
          </a:stretch>
        </p:blipFill>
        <p:spPr>
          <a:xfrm>
            <a:off x="305156" y="166743"/>
            <a:ext cx="1542422" cy="6248942"/>
          </a:xfrm>
          <a:prstGeom prst="rect">
            <a:avLst/>
          </a:prstGeom>
        </p:spPr>
      </p:pic>
      <p:sp>
        <p:nvSpPr>
          <p:cNvPr id="3" name="Slide Number Placeholder 2"/>
          <p:cNvSpPr>
            <a:spLocks noGrp="1"/>
          </p:cNvSpPr>
          <p:nvPr>
            <p:ph type="sldNum" sz="quarter" idx="4"/>
          </p:nvPr>
        </p:nvSpPr>
        <p:spPr/>
        <p:txBody>
          <a:bodyPr/>
          <a:lstStyle/>
          <a:p>
            <a:fld id="{295008BC-DA31-4D19-837B-EFA4386B05F5}" type="slidenum">
              <a:rPr lang="en-US" smtClean="0"/>
              <a:pPr/>
              <a:t>6</a:t>
            </a:fld>
            <a:endParaRPr lang="en-US" dirty="0"/>
          </a:p>
        </p:txBody>
      </p:sp>
      <p:sp>
        <p:nvSpPr>
          <p:cNvPr id="6" name="Rectangle 1"/>
          <p:cNvSpPr>
            <a:spLocks noChangeArrowheads="1"/>
          </p:cNvSpPr>
          <p:nvPr/>
        </p:nvSpPr>
        <p:spPr bwMode="auto">
          <a:xfrm>
            <a:off x="305156" y="6634445"/>
            <a:ext cx="12604248" cy="225767"/>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defTabSz="1219170" fontAlgn="base">
              <a:spcBef>
                <a:spcPct val="0"/>
              </a:spcBef>
              <a:spcAft>
                <a:spcPct val="0"/>
              </a:spcAft>
            </a:pPr>
            <a:r>
              <a:rPr lang="en-US" sz="667" dirty="0">
                <a:solidFill>
                  <a:srgbClr val="FF0000"/>
                </a:solidFill>
                <a:latin typeface="Cambria" panose="02040503050406030204" pitchFamily="18" charset="0"/>
                <a:ea typeface="Calibri" pitchFamily="34" charset="0"/>
                <a:cs typeface="Times New Roman" pitchFamily="18" charset="0"/>
              </a:rPr>
              <a:t> </a:t>
            </a:r>
            <a:r>
              <a:rPr lang="en-US" sz="533" b="1" dirty="0">
                <a:solidFill>
                  <a:srgbClr val="FF0000"/>
                </a:solidFill>
                <a:latin typeface="Cambria" panose="02040503050406030204" pitchFamily="18" charset="0"/>
                <a:ea typeface="Calibri" pitchFamily="34" charset="0"/>
                <a:cs typeface="Courier New" pitchFamily="49" charset="0"/>
              </a:rPr>
              <a:t>INFORMATION NOT RELEASABLE TO THE PUBLIC UNLESS AUTHORIZED BY LAW:  </a:t>
            </a:r>
            <a:r>
              <a:rPr lang="en-US" sz="533" dirty="0">
                <a:latin typeface="Cambria" panose="02040503050406030204" pitchFamily="18" charset="0"/>
                <a:ea typeface="Calibri" pitchFamily="34" charset="0"/>
                <a:cs typeface="Courier New" pitchFamily="49"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sz="533" dirty="0">
              <a:latin typeface="Cambria" panose="02040503050406030204" pitchFamily="18" charset="0"/>
            </a:endParaRPr>
          </a:p>
        </p:txBody>
      </p:sp>
    </p:spTree>
    <p:extLst>
      <p:ext uri="{BB962C8B-B14F-4D97-AF65-F5344CB8AC3E}">
        <p14:creationId xmlns:p14="http://schemas.microsoft.com/office/powerpoint/2010/main" val="135004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640" y="611591"/>
            <a:ext cx="8534400" cy="507339"/>
          </a:xfrm>
          <a:noFill/>
          <a:effectLst/>
        </p:spPr>
        <p:txBody>
          <a:bodyPr>
            <a:noAutofit/>
          </a:bodyPr>
          <a:lstStyle/>
          <a:p>
            <a:r>
              <a:rPr lang="en-US" sz="3200" dirty="0">
                <a:latin typeface="Helvetica" panose="020B0604020202020204" pitchFamily="34" charset="0"/>
                <a:cs typeface="Helvetica" panose="020B0604020202020204" pitchFamily="34" charset="0"/>
              </a:rPr>
              <a:t>Timeline</a:t>
            </a:r>
          </a:p>
        </p:txBody>
      </p:sp>
      <p:pic>
        <p:nvPicPr>
          <p:cNvPr id="4" name="Picture 3" descr="Blue decorative box"/>
          <p:cNvPicPr>
            <a:picLocks noChangeAspect="1"/>
          </p:cNvPicPr>
          <p:nvPr/>
        </p:nvPicPr>
        <p:blipFill>
          <a:blip r:embed="rId3"/>
          <a:stretch>
            <a:fillRect/>
          </a:stretch>
        </p:blipFill>
        <p:spPr>
          <a:xfrm>
            <a:off x="305156" y="166743"/>
            <a:ext cx="1542422" cy="6248942"/>
          </a:xfrm>
          <a:prstGeom prst="rect">
            <a:avLst/>
          </a:prstGeom>
        </p:spPr>
      </p:pic>
      <p:sp>
        <p:nvSpPr>
          <p:cNvPr id="7" name="Content Placeholder 4"/>
          <p:cNvSpPr txBox="1">
            <a:spLocks/>
          </p:cNvSpPr>
          <p:nvPr/>
        </p:nvSpPr>
        <p:spPr>
          <a:xfrm>
            <a:off x="2313646" y="1491760"/>
            <a:ext cx="9471204" cy="3815080"/>
          </a:xfrm>
          <a:prstGeom prst="rect">
            <a:avLst/>
          </a:prstGeom>
        </p:spPr>
        <p:txBody>
          <a:bodyPr vert="horz" lIns="91440" tIns="45720" rIns="91440" bIns="45720" rtlCol="0">
            <a:no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Helvetica LT Std" pitchFamily="34" charset="0"/>
                <a:ea typeface="+mn-ea"/>
                <a:cs typeface="Calibri"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b="0" i="0" u="none" kern="1200" smtClean="0">
                <a:solidFill>
                  <a:schemeClr val="tx1"/>
                </a:solidFill>
                <a:latin typeface="Helvetica LT Std" pitchFamily="34" charset="0"/>
                <a:ea typeface="+mn-ea"/>
                <a:cs typeface="Calibri"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mn-lt"/>
                <a:ea typeface="+mn-ea"/>
                <a:cs typeface="Calibri"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mn-lt"/>
                <a:ea typeface="+mn-ea"/>
                <a:cs typeface="+mn-cs"/>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mn-lt"/>
                <a:ea typeface="+mn-ea"/>
                <a:cs typeface="+mn-cs"/>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737373"/>
              </a:buClr>
              <a:buSzPts val="2000"/>
            </a:pPr>
            <a:r>
              <a:rPr lang="en-US" sz="1800" dirty="0">
                <a:latin typeface="Helvetica" panose="020B0604020202020204" pitchFamily="34" charset="0"/>
                <a:ea typeface="Open Sans" panose="020B0606030504020204" pitchFamily="34" charset="0"/>
                <a:cs typeface="Helvetica" panose="020B0604020202020204" pitchFamily="34" charset="0"/>
              </a:rPr>
              <a:t>January 2020</a:t>
            </a:r>
            <a:r>
              <a:rPr lang="en-US" sz="1800" b="0" dirty="0">
                <a:latin typeface="Helvetica" panose="020B0604020202020204" pitchFamily="34" charset="0"/>
                <a:ea typeface="Open Sans" panose="020B0606030504020204" pitchFamily="34" charset="0"/>
                <a:cs typeface="Helvetica" panose="020B0604020202020204" pitchFamily="34" charset="0"/>
              </a:rPr>
              <a:t>: CMS Blog announcement</a:t>
            </a:r>
          </a:p>
          <a:p>
            <a:pPr>
              <a:buClr>
                <a:srgbClr val="737373"/>
              </a:buClr>
              <a:buSzPts val="2000"/>
            </a:pPr>
            <a:endParaRPr lang="en-US" sz="1800" b="0" dirty="0">
              <a:latin typeface="Helvetica" panose="020B0604020202020204" pitchFamily="34" charset="0"/>
              <a:ea typeface="Open Sans" panose="020B0606030504020204" pitchFamily="34" charset="0"/>
              <a:cs typeface="Helvetica" panose="020B0604020202020204" pitchFamily="34" charset="0"/>
            </a:endParaRPr>
          </a:p>
          <a:p>
            <a:pPr>
              <a:buClr>
                <a:srgbClr val="737373"/>
              </a:buClr>
              <a:buSzPts val="2000"/>
            </a:pPr>
            <a:r>
              <a:rPr lang="en-US" sz="1800" dirty="0">
                <a:latin typeface="Helvetica" panose="020B0604020202020204" pitchFamily="34" charset="0"/>
                <a:ea typeface="Open Sans" panose="020B0606030504020204" pitchFamily="34" charset="0"/>
                <a:cs typeface="Helvetica" panose="020B0604020202020204" pitchFamily="34" charset="0"/>
              </a:rPr>
              <a:t>Throughout 2020</a:t>
            </a:r>
            <a:r>
              <a:rPr lang="en-US" sz="1800" b="0" dirty="0">
                <a:latin typeface="Helvetica" panose="020B0604020202020204" pitchFamily="34" charset="0"/>
                <a:ea typeface="Open Sans" panose="020B0606030504020204" pitchFamily="34" charset="0"/>
                <a:cs typeface="Helvetica" panose="020B0604020202020204" pitchFamily="34" charset="0"/>
              </a:rPr>
              <a:t>: Stakeholder feedback (Quality Conference)</a:t>
            </a:r>
          </a:p>
          <a:p>
            <a:pPr>
              <a:buClr>
                <a:srgbClr val="737373"/>
              </a:buClr>
              <a:buSzPts val="2000"/>
            </a:pPr>
            <a:endParaRPr lang="en-US" sz="1800" b="0" dirty="0">
              <a:latin typeface="Helvetica" panose="020B0604020202020204" pitchFamily="34" charset="0"/>
              <a:ea typeface="Open Sans" panose="020B0606030504020204" pitchFamily="34" charset="0"/>
              <a:cs typeface="Helvetica" panose="020B0604020202020204" pitchFamily="34" charset="0"/>
            </a:endParaRPr>
          </a:p>
          <a:p>
            <a:pPr>
              <a:buClr>
                <a:srgbClr val="737373"/>
              </a:buClr>
              <a:buSzPts val="2000"/>
            </a:pPr>
            <a:r>
              <a:rPr lang="en-US" sz="1800" dirty="0">
                <a:latin typeface="Helvetica" panose="020B0604020202020204" pitchFamily="34" charset="0"/>
                <a:ea typeface="Open Sans" panose="020B0606030504020204" pitchFamily="34" charset="0"/>
                <a:cs typeface="Helvetica" panose="020B0604020202020204" pitchFamily="34" charset="0"/>
              </a:rPr>
              <a:t>September</a:t>
            </a:r>
            <a:r>
              <a:rPr lang="en-US" sz="1800" b="0" dirty="0">
                <a:latin typeface="Helvetica" panose="020B0604020202020204" pitchFamily="34" charset="0"/>
                <a:ea typeface="Open Sans" panose="020B0606030504020204" pitchFamily="34" charset="0"/>
                <a:cs typeface="Helvetica" panose="020B0604020202020204" pitchFamily="34" charset="0"/>
              </a:rPr>
              <a:t>: Care Compare and PDC launch</a:t>
            </a:r>
          </a:p>
          <a:p>
            <a:pPr>
              <a:buClr>
                <a:srgbClr val="737373"/>
              </a:buClr>
              <a:buSzPts val="2000"/>
            </a:pPr>
            <a:endParaRPr lang="en-US" sz="1800" b="0" dirty="0">
              <a:latin typeface="Helvetica" panose="020B0604020202020204" pitchFamily="34" charset="0"/>
              <a:ea typeface="Open Sans" panose="020B0606030504020204" pitchFamily="34" charset="0"/>
              <a:cs typeface="Helvetica" panose="020B0604020202020204" pitchFamily="34" charset="0"/>
            </a:endParaRPr>
          </a:p>
          <a:p>
            <a:pPr>
              <a:buClr>
                <a:srgbClr val="737373"/>
              </a:buClr>
              <a:buSzPts val="2000"/>
            </a:pPr>
            <a:r>
              <a:rPr lang="en-US" sz="1800" dirty="0">
                <a:latin typeface="Helvetica" panose="020B0604020202020204" pitchFamily="34" charset="0"/>
                <a:ea typeface="Open Sans" panose="020B0606030504020204" pitchFamily="34" charset="0"/>
                <a:cs typeface="Helvetica" panose="020B0604020202020204" pitchFamily="34" charset="0"/>
              </a:rPr>
              <a:t>September to December</a:t>
            </a:r>
            <a:r>
              <a:rPr lang="en-US" sz="1800" b="0" dirty="0">
                <a:latin typeface="Helvetica" panose="020B0604020202020204" pitchFamily="34" charset="0"/>
                <a:ea typeface="Open Sans" panose="020B0606030504020204" pitchFamily="34" charset="0"/>
                <a:cs typeface="Helvetica" panose="020B0604020202020204" pitchFamily="34" charset="0"/>
              </a:rPr>
              <a:t>: Care Compare &amp; PDC will run in parallel with 8 current tools, continue to get feedback.</a:t>
            </a:r>
          </a:p>
          <a:p>
            <a:pPr>
              <a:buClr>
                <a:srgbClr val="737373"/>
              </a:buClr>
              <a:buSzPts val="2000"/>
            </a:pPr>
            <a:endParaRPr lang="en-US" sz="1800" b="0" dirty="0">
              <a:latin typeface="Helvetica" panose="020B0604020202020204" pitchFamily="34" charset="0"/>
              <a:ea typeface="Open Sans" panose="020B0606030504020204" pitchFamily="34" charset="0"/>
              <a:cs typeface="Helvetica" panose="020B0604020202020204" pitchFamily="34" charset="0"/>
            </a:endParaRPr>
          </a:p>
          <a:p>
            <a:pPr>
              <a:buClr>
                <a:srgbClr val="737373"/>
              </a:buClr>
              <a:buSzPts val="2000"/>
            </a:pPr>
            <a:r>
              <a:rPr lang="en-US" sz="1800" dirty="0">
                <a:latin typeface="Helvetica" panose="020B0604020202020204" pitchFamily="34" charset="0"/>
                <a:ea typeface="Open Sans" panose="020B0606030504020204" pitchFamily="34" charset="0"/>
                <a:cs typeface="Helvetica" panose="020B0604020202020204" pitchFamily="34" charset="0"/>
              </a:rPr>
              <a:t>End of 2020</a:t>
            </a:r>
            <a:r>
              <a:rPr lang="en-US" sz="1800" b="0" dirty="0">
                <a:latin typeface="Helvetica" panose="020B0604020202020204" pitchFamily="34" charset="0"/>
                <a:ea typeface="Open Sans" panose="020B0606030504020204" pitchFamily="34" charset="0"/>
                <a:cs typeface="Helvetica" panose="020B0604020202020204" pitchFamily="34" charset="0"/>
              </a:rPr>
              <a:t>: Sunset 8 original compare tools and information on data.Medicare.gov.</a:t>
            </a:r>
          </a:p>
          <a:p>
            <a:pPr marL="592652" lvl="5" indent="-457189">
              <a:lnSpc>
                <a:spcPct val="115000"/>
              </a:lnSpc>
              <a:buClr>
                <a:srgbClr val="737373"/>
              </a:buClr>
              <a:buSzPts val="2000"/>
              <a:buFont typeface="Arial" panose="020B0604020202020204" pitchFamily="34" charset="0"/>
              <a:buChar char="•"/>
            </a:pPr>
            <a:endParaRPr lang="en-US" sz="1333" dirty="0">
              <a:latin typeface="Helvetica" panose="020B0604020202020204" pitchFamily="34" charset="0"/>
              <a:ea typeface="Open Sans" panose="020B0606030504020204" pitchFamily="34" charset="0"/>
              <a:cs typeface="Helvetica" panose="020B0604020202020204" pitchFamily="34" charset="0"/>
            </a:endParaRPr>
          </a:p>
          <a:p>
            <a:pPr marL="592652" lvl="5" indent="-457189">
              <a:lnSpc>
                <a:spcPct val="115000"/>
              </a:lnSpc>
              <a:buClr>
                <a:srgbClr val="737373"/>
              </a:buClr>
              <a:buSzPts val="2000"/>
              <a:buFont typeface="Arial" panose="020B0604020202020204" pitchFamily="34" charset="0"/>
              <a:buChar char="•"/>
            </a:pPr>
            <a:endParaRPr lang="en-US" sz="1333" dirty="0">
              <a:solidFill>
                <a:schemeClr val="tx2"/>
              </a:solidFill>
              <a:latin typeface="Helvetica" panose="020B0604020202020204" pitchFamily="34" charset="0"/>
              <a:ea typeface="Open Sans" panose="020B0606030504020204" pitchFamily="34" charset="0"/>
              <a:cs typeface="Helvetica" panose="020B0604020202020204" pitchFamily="34" charset="0"/>
            </a:endParaRPr>
          </a:p>
        </p:txBody>
      </p:sp>
      <p:sp>
        <p:nvSpPr>
          <p:cNvPr id="3" name="Slide Number Placeholder 2"/>
          <p:cNvSpPr>
            <a:spLocks noGrp="1"/>
          </p:cNvSpPr>
          <p:nvPr>
            <p:ph type="sldNum" sz="quarter" idx="4"/>
          </p:nvPr>
        </p:nvSpPr>
        <p:spPr/>
        <p:txBody>
          <a:bodyPr/>
          <a:lstStyle/>
          <a:p>
            <a:fld id="{295008BC-DA31-4D19-837B-EFA4386B05F5}" type="slidenum">
              <a:rPr lang="en-US" smtClean="0"/>
              <a:pPr/>
              <a:t>7</a:t>
            </a:fld>
            <a:endParaRPr lang="en-US" dirty="0"/>
          </a:p>
        </p:txBody>
      </p:sp>
      <p:sp>
        <p:nvSpPr>
          <p:cNvPr id="6" name="Rectangle 1"/>
          <p:cNvSpPr>
            <a:spLocks noChangeArrowheads="1"/>
          </p:cNvSpPr>
          <p:nvPr/>
        </p:nvSpPr>
        <p:spPr bwMode="auto">
          <a:xfrm>
            <a:off x="305156" y="6634445"/>
            <a:ext cx="12604248" cy="225767"/>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defTabSz="1219170" fontAlgn="base">
              <a:spcBef>
                <a:spcPct val="0"/>
              </a:spcBef>
              <a:spcAft>
                <a:spcPct val="0"/>
              </a:spcAft>
            </a:pPr>
            <a:r>
              <a:rPr lang="en-US" sz="667" dirty="0">
                <a:solidFill>
                  <a:srgbClr val="FF0000"/>
                </a:solidFill>
                <a:latin typeface="Cambria" panose="02040503050406030204" pitchFamily="18" charset="0"/>
                <a:ea typeface="Calibri" pitchFamily="34" charset="0"/>
                <a:cs typeface="Times New Roman" pitchFamily="18" charset="0"/>
              </a:rPr>
              <a:t> </a:t>
            </a:r>
            <a:r>
              <a:rPr lang="en-US" sz="533" b="1" dirty="0">
                <a:solidFill>
                  <a:srgbClr val="FF0000"/>
                </a:solidFill>
                <a:latin typeface="Cambria" panose="02040503050406030204" pitchFamily="18" charset="0"/>
                <a:ea typeface="Calibri" pitchFamily="34" charset="0"/>
                <a:cs typeface="Courier New" pitchFamily="49" charset="0"/>
              </a:rPr>
              <a:t>INFORMATION NOT RELEASABLE TO THE PUBLIC UNLESS AUTHORIZED BY LAW:  </a:t>
            </a:r>
            <a:r>
              <a:rPr lang="en-US" sz="533" dirty="0">
                <a:latin typeface="Cambria" panose="02040503050406030204" pitchFamily="18" charset="0"/>
                <a:ea typeface="Calibri" pitchFamily="34" charset="0"/>
                <a:cs typeface="Courier New" pitchFamily="49"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sz="533" dirty="0">
              <a:latin typeface="Cambria" panose="02040503050406030204" pitchFamily="18" charset="0"/>
            </a:endParaRPr>
          </a:p>
        </p:txBody>
      </p:sp>
    </p:spTree>
    <p:extLst>
      <p:ext uri="{BB962C8B-B14F-4D97-AF65-F5344CB8AC3E}">
        <p14:creationId xmlns:p14="http://schemas.microsoft.com/office/powerpoint/2010/main" val="378119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F88EB-21A4-4F80-8BD5-5E4182F9259E}"/>
              </a:ext>
            </a:extLst>
          </p:cNvPr>
          <p:cNvSpPr>
            <a:spLocks noGrp="1"/>
          </p:cNvSpPr>
          <p:nvPr>
            <p:ph type="title"/>
          </p:nvPr>
        </p:nvSpPr>
        <p:spPr>
          <a:xfrm>
            <a:off x="6096000" y="3422165"/>
            <a:ext cx="2167003" cy="507339"/>
          </a:xfrm>
        </p:spPr>
        <p:txBody>
          <a:bodyPr/>
          <a:lstStyle/>
          <a:p>
            <a:pPr rtl="0" eaLnBrk="1" latinLnBrk="0" hangingPunct="1"/>
            <a:r>
              <a:rPr lang="en-US" sz="2670" kern="1200" dirty="0">
                <a:solidFill>
                  <a:srgbClr val="44546A"/>
                </a:solidFill>
                <a:effectLst/>
                <a:latin typeface="Helvetica" panose="020B0604020202020204" pitchFamily="34" charset="0"/>
                <a:ea typeface="Open Sans" panose="020B0606030504020204" pitchFamily="34" charset="0"/>
                <a:cs typeface="Helvetica" panose="020B0604020202020204" pitchFamily="34" charset="0"/>
              </a:rPr>
              <a:t>Thank you</a:t>
            </a:r>
            <a:endParaRPr lang="en-US" dirty="0">
              <a:effectLst/>
            </a:endParaRPr>
          </a:p>
          <a:p>
            <a:endParaRPr lang="en-US" dirty="0"/>
          </a:p>
        </p:txBody>
      </p:sp>
      <p:pic>
        <p:nvPicPr>
          <p:cNvPr id="8" name="Picture 7" descr="Blue decorative box&#10;"/>
          <p:cNvPicPr>
            <a:picLocks noChangeAspect="1"/>
          </p:cNvPicPr>
          <p:nvPr/>
        </p:nvPicPr>
        <p:blipFill>
          <a:blip r:embed="rId3"/>
          <a:stretch>
            <a:fillRect/>
          </a:stretch>
        </p:blipFill>
        <p:spPr>
          <a:xfrm>
            <a:off x="305156" y="166743"/>
            <a:ext cx="1542422" cy="6248942"/>
          </a:xfrm>
          <a:prstGeom prst="rect">
            <a:avLst/>
          </a:prstGeom>
        </p:spPr>
      </p:pic>
      <p:sp>
        <p:nvSpPr>
          <p:cNvPr id="3" name="Slide Number Placeholder 2"/>
          <p:cNvSpPr>
            <a:spLocks noGrp="1"/>
          </p:cNvSpPr>
          <p:nvPr>
            <p:ph type="sldNum" sz="quarter" idx="4"/>
          </p:nvPr>
        </p:nvSpPr>
        <p:spPr/>
        <p:txBody>
          <a:bodyPr/>
          <a:lstStyle/>
          <a:p>
            <a:fld id="{295008BC-DA31-4D19-837B-EFA4386B05F5}" type="slidenum">
              <a:rPr lang="en-US" smtClean="0"/>
              <a:pPr/>
              <a:t>8</a:t>
            </a:fld>
            <a:endParaRPr lang="en-US" dirty="0"/>
          </a:p>
        </p:txBody>
      </p:sp>
      <p:sp>
        <p:nvSpPr>
          <p:cNvPr id="6" name="Rectangle 1"/>
          <p:cNvSpPr>
            <a:spLocks noChangeArrowheads="1"/>
          </p:cNvSpPr>
          <p:nvPr/>
        </p:nvSpPr>
        <p:spPr bwMode="auto">
          <a:xfrm>
            <a:off x="305156" y="6634445"/>
            <a:ext cx="12604248" cy="225767"/>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defTabSz="1219170" fontAlgn="base">
              <a:spcBef>
                <a:spcPct val="0"/>
              </a:spcBef>
              <a:spcAft>
                <a:spcPct val="0"/>
              </a:spcAft>
            </a:pPr>
            <a:r>
              <a:rPr lang="en-US" sz="667" dirty="0">
                <a:solidFill>
                  <a:srgbClr val="FF0000"/>
                </a:solidFill>
                <a:latin typeface="Cambria" panose="02040503050406030204" pitchFamily="18" charset="0"/>
                <a:ea typeface="Calibri" pitchFamily="34" charset="0"/>
                <a:cs typeface="Times New Roman" pitchFamily="18" charset="0"/>
              </a:rPr>
              <a:t> </a:t>
            </a:r>
            <a:r>
              <a:rPr lang="en-US" sz="533" b="1" dirty="0">
                <a:solidFill>
                  <a:srgbClr val="FF0000"/>
                </a:solidFill>
                <a:latin typeface="Cambria" panose="02040503050406030204" pitchFamily="18" charset="0"/>
                <a:ea typeface="Calibri" pitchFamily="34" charset="0"/>
                <a:cs typeface="Courier New" pitchFamily="49" charset="0"/>
              </a:rPr>
              <a:t>INFORMATION NOT RELEASABLE TO THE PUBLIC UNLESS AUTHORIZED BY LAW:  </a:t>
            </a:r>
            <a:r>
              <a:rPr lang="en-US" sz="533" dirty="0">
                <a:latin typeface="Cambria" panose="02040503050406030204" pitchFamily="18" charset="0"/>
                <a:ea typeface="Calibri" pitchFamily="34" charset="0"/>
                <a:cs typeface="Courier New" pitchFamily="49"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sz="533" dirty="0">
              <a:latin typeface="Cambria" panose="02040503050406030204" pitchFamily="18" charset="0"/>
            </a:endParaRPr>
          </a:p>
        </p:txBody>
      </p:sp>
    </p:spTree>
    <p:extLst>
      <p:ext uri="{BB962C8B-B14F-4D97-AF65-F5344CB8AC3E}">
        <p14:creationId xmlns:p14="http://schemas.microsoft.com/office/powerpoint/2010/main" val="186027664"/>
      </p:ext>
    </p:extLst>
  </p:cSld>
  <p:clrMapOvr>
    <a:masterClrMapping/>
  </p:clrMapOvr>
</p:sld>
</file>

<file path=ppt/theme/theme1.xml><?xml version="1.0" encoding="utf-8"?>
<a:theme xmlns:a="http://schemas.openxmlformats.org/drawingml/2006/main" name="1_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FF66"/>
        </a:solidFill>
        <a:effectLst>
          <a:outerShdw blurRad="50800" dist="38100" dir="10800000" algn="r" rotWithShape="0">
            <a:prstClr val="black">
              <a:alpha val="40000"/>
            </a:prstClr>
          </a:outerShdw>
        </a:effectLst>
      </a:spPr>
      <a:bodyPr wrap="square" rtlCol="0">
        <a:spAutoFit/>
      </a:bodyPr>
      <a:lstStyle>
        <a:defPPr algn="l" defTabSz="514350">
          <a:defRPr sz="1500" b="1" dirty="0">
            <a:solidFill>
              <a:prstClr val="black"/>
            </a:solidFill>
            <a:latin typeface="Calibri"/>
          </a:defRPr>
        </a:defPPr>
      </a:lstStyle>
    </a:txDef>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Props1.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3.xml><?xml version="1.0" encoding="utf-8"?>
<ds:datastoreItem xmlns:ds="http://schemas.openxmlformats.org/officeDocument/2006/customXml" ds:itemID="{A3F2D517-FCF4-4B15-BD46-23B9AA4BB45C}">
  <ds:schemaRef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c85f45de-9781-4f9c-a476-faa529bf8047"/>
    <ds:schemaRef ds:uri="http://purl.org/dc/term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0</TotalTime>
  <Words>3198</Words>
  <Application>Microsoft Office PowerPoint</Application>
  <PresentationFormat>Widescreen</PresentationFormat>
  <Paragraphs>301</Paragraphs>
  <Slides>27</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Arial Narrow</vt:lpstr>
      <vt:lpstr>Calibri</vt:lpstr>
      <vt:lpstr>Calibri Light</vt:lpstr>
      <vt:lpstr>Cambria</vt:lpstr>
      <vt:lpstr>Courier New</vt:lpstr>
      <vt:lpstr>Helvetica</vt:lpstr>
      <vt:lpstr>Helvetica LT Std</vt:lpstr>
      <vt:lpstr>Open Sans</vt:lpstr>
      <vt:lpstr>Symbol</vt:lpstr>
      <vt:lpstr>Wingdings</vt:lpstr>
      <vt:lpstr>1_CMS theme 2019</vt:lpstr>
      <vt:lpstr>Office Theme</vt:lpstr>
      <vt:lpstr>Updated CMS Resources: A Look at the New Care Compare and MMS Blueprint Package</vt:lpstr>
      <vt:lpstr>Vision and Goals</vt:lpstr>
      <vt:lpstr>Overview​</vt:lpstr>
      <vt:lpstr>eMedicare: Improving Compare Tools  </vt:lpstr>
      <vt:lpstr>Care Compare &amp; Provider Data Catalog  </vt:lpstr>
      <vt:lpstr>Vision: Care Compare </vt:lpstr>
      <vt:lpstr>MOVE INTO DEMO   </vt:lpstr>
      <vt:lpstr>Timeline</vt:lpstr>
      <vt:lpstr>Thank you </vt:lpstr>
      <vt:lpstr>Blueprint for the CMS Measures Management System (MMS) Version 16.0 Update  Kim Rawlings, MPP | CMS COR Jennifer Brustrom, PhD, PMP | Battelle  </vt:lpstr>
      <vt:lpstr>Overview</vt:lpstr>
      <vt:lpstr>Rationale for Blueprint Redesign </vt:lpstr>
      <vt:lpstr>Blueprint V16 “package”</vt:lpstr>
      <vt:lpstr>Blueprint V16 “package” (continued)</vt:lpstr>
      <vt:lpstr>“Streamlined” Blueprint Content Changes</vt:lpstr>
      <vt:lpstr>“Streamlined” Blueprint Content Changes  (continued)</vt:lpstr>
      <vt:lpstr>Templates Organizational &amp; Content Changes</vt:lpstr>
      <vt:lpstr>Supplemental Materials Organizational &amp; Content Changes</vt:lpstr>
      <vt:lpstr>Additional New Features</vt:lpstr>
      <vt:lpstr>Questions and Feedback</vt:lpstr>
      <vt:lpstr>Key Points of Contact</vt:lpstr>
      <vt:lpstr>Quality Measures: How They Are Developed, Used, &amp; Maintained</vt:lpstr>
      <vt:lpstr>QM 101</vt:lpstr>
      <vt:lpstr>Key Points of Contact</vt:lpstr>
      <vt:lpstr>Launch of CMS Care Compare and  Provider Data Catalog</vt:lpstr>
      <vt:lpstr>Questions and Feedback</vt:lpstr>
      <vt:lpstr>Closing slide</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QMTF Meeting Presentation Slides</dc:title>
  <dc:subject>Information Session slides for MMS</dc:subject>
  <dc:creator/>
  <cp:keywords>MMS November Info Session</cp:keywords>
  <cp:lastModifiedBy/>
  <cp:revision>1</cp:revision>
  <dcterms:created xsi:type="dcterms:W3CDTF">2016-08-30T18:54:20Z</dcterms:created>
  <dcterms:modified xsi:type="dcterms:W3CDTF">2021-07-13T20:04:42Z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