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autoCompressPictures="0">
  <p:sldMasterIdLst>
    <p:sldMasterId id="2147483694" r:id="rId5"/>
    <p:sldMasterId id="2147483672" r:id="rId6"/>
    <p:sldMasterId id="2147483686" r:id="rId7"/>
  </p:sldMasterIdLst>
  <p:notesMasterIdLst>
    <p:notesMasterId r:id="rId22"/>
  </p:notesMasterIdLst>
  <p:handoutMasterIdLst>
    <p:handoutMasterId r:id="rId23"/>
  </p:handoutMasterIdLst>
  <p:sldIdLst>
    <p:sldId id="264" r:id="rId8"/>
    <p:sldId id="287" r:id="rId9"/>
    <p:sldId id="288" r:id="rId10"/>
    <p:sldId id="289" r:id="rId11"/>
    <p:sldId id="290" r:id="rId12"/>
    <p:sldId id="280" r:id="rId13"/>
    <p:sldId id="282" r:id="rId14"/>
    <p:sldId id="281" r:id="rId15"/>
    <p:sldId id="283" r:id="rId16"/>
    <p:sldId id="284" r:id="rId17"/>
    <p:sldId id="285" r:id="rId18"/>
    <p:sldId id="291" r:id="rId19"/>
    <p:sldId id="286" r:id="rId20"/>
    <p:sldId id="279" r:id="rId21"/>
  </p:sldIdLst>
  <p:sldSz cx="9144000" cy="6858000" type="screen4x3"/>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C1371"/>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E929F9F4-4A8F-4326-A1B4-22849713DDAB}" styleName="Dark Style 1 - Accent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7" autoAdjust="0"/>
    <p:restoredTop sz="94668" autoAdjust="0"/>
  </p:normalViewPr>
  <p:slideViewPr>
    <p:cSldViewPr snapToGrid="0" snapToObjects="1">
      <p:cViewPr>
        <p:scale>
          <a:sx n="75" d="100"/>
          <a:sy n="75" d="100"/>
        </p:scale>
        <p:origin x="-354" y="-27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4.xml"/><Relationship Id="rId7" Type="http://schemas.openxmlformats.org/officeDocument/2006/relationships/slideMaster" Target="slideMasters/slideMaster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4.xml"/><Relationship Id="rId24" Type="http://schemas.openxmlformats.org/officeDocument/2006/relationships/presProps" Target="presProps.xml"/><Relationship Id="rId5" Type="http://schemas.openxmlformats.org/officeDocument/2006/relationships/slideMaster" Target="slideMasters/slideMaster1.xml"/><Relationship Id="rId15" Type="http://schemas.openxmlformats.org/officeDocument/2006/relationships/slide" Target="slides/slide8.xml"/><Relationship Id="rId23" Type="http://schemas.openxmlformats.org/officeDocument/2006/relationships/handoutMaster" Target="handoutMasters/handoutMaster1.xml"/><Relationship Id="rId10" Type="http://schemas.openxmlformats.org/officeDocument/2006/relationships/slide" Target="slides/slide3.xml"/><Relationship Id="rId19" Type="http://schemas.openxmlformats.org/officeDocument/2006/relationships/slide" Target="slides/slide12.xml"/><Relationship Id="rId4" Type="http://schemas.openxmlformats.org/officeDocument/2006/relationships/customXml" Target="../customXml/item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7F7D550C-88C6-2249-94F0-B876E7331676}" type="datetime1">
              <a:rPr lang="en-US" smtClean="0"/>
              <a:pPr/>
              <a:t>1/31/2014</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r>
              <a:rPr lang="en-US" smtClean="0"/>
              <a:t>MDM.00.0000</a:t>
            </a:r>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8EA7223F-CFE4-0741-BCD7-382B1F40389B}" type="slidenum">
              <a:rPr lang="en-US" smtClean="0"/>
              <a:pPr/>
              <a:t>‹#›</a:t>
            </a:fld>
            <a:endParaRPr lang="en-US"/>
          </a:p>
        </p:txBody>
      </p:sp>
    </p:spTree>
    <p:extLst>
      <p:ext uri="{BB962C8B-B14F-4D97-AF65-F5344CB8AC3E}">
        <p14:creationId xmlns:p14="http://schemas.microsoft.com/office/powerpoint/2010/main" val="2073742583"/>
      </p:ext>
    </p:extLst>
  </p:cSld>
  <p:clrMap bg1="lt1" tx1="dk1" bg2="lt2" tx2="dk2" accent1="accent1" accent2="accent2" accent3="accent3" accent4="accent4" accent5="accent5" accent6="accent6" hlink="hlink" folHlink="folHlink"/>
  <p:hf sldNum="0"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BD497A1D-128A-9C4A-AEBC-362A9B83266D}" type="datetime1">
              <a:rPr lang="en-US" smtClean="0"/>
              <a:pPr/>
              <a:t>1/31/2014</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r>
              <a:rPr lang="en-US" smtClean="0"/>
              <a:t>MDM.00.0000</a:t>
            </a:r>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20189DE6-FA4F-3443-82A7-21E14E8E3AD3}" type="slidenum">
              <a:rPr lang="en-US" smtClean="0"/>
              <a:pPr/>
              <a:t>‹#›</a:t>
            </a:fld>
            <a:endParaRPr lang="en-US"/>
          </a:p>
        </p:txBody>
      </p:sp>
    </p:spTree>
    <p:extLst>
      <p:ext uri="{BB962C8B-B14F-4D97-AF65-F5344CB8AC3E}">
        <p14:creationId xmlns:p14="http://schemas.microsoft.com/office/powerpoint/2010/main" val="2215618925"/>
      </p:ext>
    </p:extLst>
  </p:cSld>
  <p:clrMap bg1="lt1" tx1="dk1" bg2="lt2" tx2="dk2" accent1="accent1" accent2="accent2" accent3="accent3" accent4="accent4" accent5="accent5" accent6="accent6" hlink="hlink" folHlink="folHlink"/>
  <p:hf sldNum="0" hd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9081483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91022868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076687"/>
            <a:ext cx="7772400" cy="1362075"/>
          </a:xfrm>
        </p:spPr>
        <p:txBody>
          <a:bodyPr anchor="t">
            <a:normAutofit/>
          </a:bodyPr>
          <a:lstStyle>
            <a:lvl1pPr algn="l">
              <a:defRPr sz="3200" b="1" cap="all"/>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2576500"/>
            <a:ext cx="7772400" cy="1500187"/>
          </a:xfrm>
        </p:spPr>
        <p:txBody>
          <a:bodyPr anchor="b">
            <a:normAutofit/>
          </a:bodyPr>
          <a:lstStyle>
            <a:lvl1pPr marL="0" indent="0">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Tree>
    <p:extLst>
      <p:ext uri="{BB962C8B-B14F-4D97-AF65-F5344CB8AC3E}">
        <p14:creationId xmlns:p14="http://schemas.microsoft.com/office/powerpoint/2010/main" val="34546021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idx="1" hasCustomPrompt="1"/>
          </p:nvPr>
        </p:nvSpPr>
        <p:spPr>
          <a:xfrm>
            <a:off x="457200" y="1600200"/>
            <a:ext cx="8229600" cy="4525963"/>
          </a:xfrm>
          <a:prstGeom prst="rect">
            <a:avLst/>
          </a:prstGeom>
        </p:spPr>
        <p:txBody>
          <a:bodyPr vert="horz" lIns="91440" tIns="45720" rIns="91440" bIns="45720" rtlCol="0">
            <a:normAutofit/>
          </a:bodyPr>
          <a:lstStyle>
            <a:lvl1pPr marL="0" marR="0" indent="0" algn="l" defTabSz="457200" rtl="0" eaLnBrk="1" fontAlgn="auto" latinLnBrk="0" hangingPunct="1">
              <a:lnSpc>
                <a:spcPct val="100000"/>
              </a:lnSpc>
              <a:spcBef>
                <a:spcPct val="0"/>
              </a:spcBef>
              <a:spcAft>
                <a:spcPts val="600"/>
              </a:spcAft>
              <a:buClrTx/>
              <a:buSzTx/>
              <a:buFont typeface="Arial"/>
              <a:buChar char="•"/>
              <a:tabLst/>
              <a:defRPr sz="2000">
                <a:solidFill>
                  <a:srgbClr val="595959"/>
                </a:solidFill>
              </a:defRPr>
            </a:lvl1pPr>
            <a:lvl2pPr>
              <a:defRPr sz="2000">
                <a:solidFill>
                  <a:srgbClr val="595959"/>
                </a:solidFill>
              </a:defRPr>
            </a:lvl2pPr>
            <a:lvl3pPr>
              <a:defRPr sz="2000">
                <a:solidFill>
                  <a:srgbClr val="595959"/>
                </a:solidFill>
              </a:defRPr>
            </a:lvl3pPr>
            <a:lvl4pPr>
              <a:defRPr sz="2000">
                <a:solidFill>
                  <a:srgbClr val="595959"/>
                </a:solidFill>
              </a:defRPr>
            </a:lvl4pPr>
            <a:lvl5pPr>
              <a:defRPr sz="2000">
                <a:solidFill>
                  <a:srgbClr val="595959"/>
                </a:solidFill>
              </a:defRPr>
            </a:lvl5pPr>
          </a:lstStyle>
          <a:p>
            <a:pPr lvl="0"/>
            <a:r>
              <a:rPr lang="en-US" dirty="0" smtClean="0"/>
              <a:t>Click to edit Master title style</a:t>
            </a:r>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Tree>
    <p:extLst>
      <p:ext uri="{BB962C8B-B14F-4D97-AF65-F5344CB8AC3E}">
        <p14:creationId xmlns:p14="http://schemas.microsoft.com/office/powerpoint/2010/main" val="389285200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slideLayout" Target="../slideLayouts/slideLayout4.xml"/><Relationship Id="rId1" Type="http://schemas.openxmlformats.org/officeDocument/2006/relationships/slideLayout" Target="../slideLayouts/slideLayout3.xml"/><Relationship Id="rId5" Type="http://schemas.openxmlformats.org/officeDocument/2006/relationships/image" Target="../media/image3.jpeg"/><Relationship Id="rId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rotWithShape="1">
          <a:blip r:embed="rId3"/>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16990274"/>
      </p:ext>
    </p:extLst>
  </p:cSld>
  <p:clrMap bg1="lt1" tx1="dk1" bg2="lt2" tx2="dk2" accent1="accent1" accent2="accent2" accent3="accent3" accent4="accent4" accent5="accent5" accent6="accent6" hlink="hlink" folHlink="folHlink"/>
  <p:sldLayoutIdLst>
    <p:sldLayoutId id="2147483695" r:id="rId1"/>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rotWithShape="1">
          <a:blip r:embed="rId3"/>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31575596"/>
      </p:ext>
    </p:extLst>
  </p:cSld>
  <p:clrMap bg1="lt1" tx1="dk1" bg2="lt2" tx2="dk2" accent1="accent1" accent2="accent2" accent3="accent3" accent4="accent4" accent5="accent5" accent6="accent6" hlink="hlink" folHlink="folHlink"/>
  <p:sldLayoutIdLst>
    <p:sldLayoutId id="2147483673" r:id="rId1"/>
  </p:sldLayoutIdLst>
  <p:timing>
    <p:tnLst>
      <p:par>
        <p:cTn id="1" dur="indefinite" restart="never" nodeType="tmRoot"/>
      </p:par>
    </p:tnLst>
  </p:timing>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rotWithShape="1">
          <a:blip r:embed="rId5"/>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Box 3"/>
          <p:cNvSpPr txBox="1"/>
          <p:nvPr userDrawn="1"/>
        </p:nvSpPr>
        <p:spPr>
          <a:xfrm>
            <a:off x="146754" y="6513691"/>
            <a:ext cx="451555" cy="338554"/>
          </a:xfrm>
          <a:prstGeom prst="rect">
            <a:avLst/>
          </a:prstGeom>
          <a:noFill/>
        </p:spPr>
        <p:txBody>
          <a:bodyPr wrap="square" rtlCol="0">
            <a:spAutoFit/>
          </a:bodyPr>
          <a:lstStyle/>
          <a:p>
            <a:fld id="{3CEC2A0C-FA3C-422B-80C5-ED465F616581}" type="slidenum">
              <a:rPr lang="en-US" sz="1600" smtClean="0"/>
              <a:t>‹#›</a:t>
            </a:fld>
            <a:endParaRPr lang="en-US" sz="1600" dirty="0"/>
          </a:p>
        </p:txBody>
      </p:sp>
    </p:spTree>
    <p:extLst>
      <p:ext uri="{BB962C8B-B14F-4D97-AF65-F5344CB8AC3E}">
        <p14:creationId xmlns:p14="http://schemas.microsoft.com/office/powerpoint/2010/main" val="16034722"/>
      </p:ext>
    </p:extLst>
  </p:cSld>
  <p:clrMap bg1="lt1" tx1="dk1" bg2="lt2" tx2="dk2" accent1="accent1" accent2="accent2" accent3="accent3" accent4="accent4" accent5="accent5" accent6="accent6" hlink="hlink" folHlink="folHlink"/>
  <p:sldLayoutIdLst>
    <p:sldLayoutId id="2147483689" r:id="rId1"/>
    <p:sldLayoutId id="2147483693" r:id="rId2"/>
    <p:sldLayoutId id="2147483687" r:id="rId3"/>
  </p:sldLayoutIdLst>
  <p:timing>
    <p:tnLst>
      <p:par>
        <p:cTn id="1" dur="indefinite" restart="never" nodeType="tmRoot"/>
      </p:par>
    </p:tnLst>
  </p:timing>
  <p:hf hdr="0" ftr="0" dt="0"/>
  <p:txStyles>
    <p:titleStyle>
      <a:lvl1pPr algn="l" defTabSz="457200" rtl="0" eaLnBrk="1" latinLnBrk="0" hangingPunct="1">
        <a:spcBef>
          <a:spcPct val="0"/>
        </a:spcBef>
        <a:buNone/>
        <a:defRPr sz="4400" b="0" i="0" kern="1200">
          <a:solidFill>
            <a:srgbClr val="5C1371"/>
          </a:solidFill>
          <a:latin typeface="Arial"/>
          <a:ea typeface="+mj-ea"/>
          <a:cs typeface="Arial"/>
        </a:defRPr>
      </a:lvl1pPr>
    </p:titleStyle>
    <p:bodyStyle>
      <a:lvl1pPr marL="342900" indent="-342900" algn="l" defTabSz="457200" rtl="0" eaLnBrk="1" latinLnBrk="0" hangingPunct="1">
        <a:spcBef>
          <a:spcPct val="20000"/>
        </a:spcBef>
        <a:buFont typeface="Arial"/>
        <a:buChar char="•"/>
        <a:defRPr sz="2800" kern="1200">
          <a:solidFill>
            <a:schemeClr val="tx1">
              <a:lumMod val="65000"/>
              <a:lumOff val="35000"/>
            </a:schemeClr>
          </a:solidFill>
          <a:latin typeface="Arial"/>
          <a:ea typeface="+mn-ea"/>
          <a:cs typeface="Arial"/>
        </a:defRPr>
      </a:lvl1pPr>
      <a:lvl2pPr marL="742950" indent="-285750" algn="l" defTabSz="457200" rtl="0" eaLnBrk="1" latinLnBrk="0" hangingPunct="1">
        <a:spcBef>
          <a:spcPct val="20000"/>
        </a:spcBef>
        <a:buFont typeface="Arial"/>
        <a:buChar char="–"/>
        <a:defRPr sz="2400" kern="1200">
          <a:solidFill>
            <a:schemeClr val="tx1">
              <a:lumMod val="65000"/>
              <a:lumOff val="35000"/>
            </a:schemeClr>
          </a:solidFill>
          <a:latin typeface="Arial"/>
          <a:ea typeface="+mn-ea"/>
          <a:cs typeface="Arial"/>
        </a:defRPr>
      </a:lvl2pPr>
      <a:lvl3pPr marL="1143000" indent="-228600" algn="l" defTabSz="457200" rtl="0" eaLnBrk="1" latinLnBrk="0" hangingPunct="1">
        <a:spcBef>
          <a:spcPct val="20000"/>
        </a:spcBef>
        <a:buFont typeface="Arial"/>
        <a:buChar char="•"/>
        <a:defRPr sz="2000" kern="1200">
          <a:solidFill>
            <a:schemeClr val="tx1">
              <a:lumMod val="65000"/>
              <a:lumOff val="35000"/>
            </a:schemeClr>
          </a:solidFill>
          <a:latin typeface="Arial"/>
          <a:ea typeface="+mn-ea"/>
          <a:cs typeface="Arial"/>
        </a:defRPr>
      </a:lvl3pPr>
      <a:lvl4pPr marL="1600200" indent="-228600" algn="l" defTabSz="457200" rtl="0" eaLnBrk="1" latinLnBrk="0" hangingPunct="1">
        <a:spcBef>
          <a:spcPct val="20000"/>
        </a:spcBef>
        <a:buFont typeface="Arial"/>
        <a:buChar char="–"/>
        <a:defRPr sz="1800" kern="1200">
          <a:solidFill>
            <a:schemeClr val="tx1">
              <a:lumMod val="65000"/>
              <a:lumOff val="35000"/>
            </a:schemeClr>
          </a:solidFill>
          <a:latin typeface="Arial"/>
          <a:ea typeface="+mn-ea"/>
          <a:cs typeface="Arial"/>
        </a:defRPr>
      </a:lvl4pPr>
      <a:lvl5pPr marL="2057400" indent="-228600" algn="l" defTabSz="457200" rtl="0" eaLnBrk="1" latinLnBrk="0" hangingPunct="1">
        <a:spcBef>
          <a:spcPct val="20000"/>
        </a:spcBef>
        <a:buFont typeface="Arial"/>
        <a:buChar char="»"/>
        <a:defRPr sz="1600" kern="1200">
          <a:solidFill>
            <a:schemeClr val="tx1">
              <a:lumMod val="65000"/>
              <a:lumOff val="35000"/>
            </a:schemeClr>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4"/>
          <p:cNvSpPr txBox="1">
            <a:spLocks/>
          </p:cNvSpPr>
          <p:nvPr/>
        </p:nvSpPr>
        <p:spPr>
          <a:xfrm>
            <a:off x="762000" y="1823155"/>
            <a:ext cx="7543800" cy="1676400"/>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spcBef>
                <a:spcPts val="300"/>
              </a:spcBef>
              <a:buNone/>
            </a:pPr>
            <a:r>
              <a:rPr lang="en-US" sz="4000" dirty="0" smtClean="0">
                <a:solidFill>
                  <a:schemeClr val="accent6"/>
                </a:solidFill>
              </a:rPr>
              <a:t>Correction of APC Assignment Error in APC 0005 and APC 0037 </a:t>
            </a:r>
          </a:p>
          <a:p>
            <a:pPr marL="0" indent="0" algn="ctr">
              <a:spcBef>
                <a:spcPts val="300"/>
              </a:spcBef>
              <a:buNone/>
            </a:pPr>
            <a:r>
              <a:rPr lang="en-US" sz="4000" dirty="0" smtClean="0">
                <a:solidFill>
                  <a:schemeClr val="accent6"/>
                </a:solidFill>
              </a:rPr>
              <a:t>for CY 2015</a:t>
            </a:r>
            <a:endParaRPr lang="en-US" sz="4000" dirty="0">
              <a:solidFill>
                <a:schemeClr val="accent6"/>
              </a:solidFill>
            </a:endParaRPr>
          </a:p>
        </p:txBody>
      </p:sp>
      <p:sp>
        <p:nvSpPr>
          <p:cNvPr id="3" name="Text Placeholder 5"/>
          <p:cNvSpPr txBox="1">
            <a:spLocks/>
          </p:cNvSpPr>
          <p:nvPr/>
        </p:nvSpPr>
        <p:spPr>
          <a:xfrm>
            <a:off x="1524000" y="4114800"/>
            <a:ext cx="6019800" cy="1447800"/>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US" sz="2000" dirty="0" smtClean="0">
                <a:solidFill>
                  <a:schemeClr val="bg1"/>
                </a:solidFill>
              </a:rPr>
              <a:t>Semi-Annual Meeting </a:t>
            </a:r>
            <a:r>
              <a:rPr lang="en-US" sz="2000" dirty="0">
                <a:solidFill>
                  <a:schemeClr val="bg1"/>
                </a:solidFill>
              </a:rPr>
              <a:t>of the Advisory Panel </a:t>
            </a:r>
            <a:r>
              <a:rPr lang="en-US" sz="2000" dirty="0" smtClean="0">
                <a:solidFill>
                  <a:schemeClr val="bg1"/>
                </a:solidFill>
              </a:rPr>
              <a:t>on </a:t>
            </a:r>
          </a:p>
          <a:p>
            <a:pPr marL="0" indent="0" algn="ctr">
              <a:buNone/>
            </a:pPr>
            <a:r>
              <a:rPr lang="en-US" sz="2000" dirty="0" smtClean="0">
                <a:solidFill>
                  <a:schemeClr val="bg1"/>
                </a:solidFill>
              </a:rPr>
              <a:t>Hospital </a:t>
            </a:r>
            <a:r>
              <a:rPr lang="en-US" sz="2000" dirty="0">
                <a:solidFill>
                  <a:schemeClr val="bg1"/>
                </a:solidFill>
              </a:rPr>
              <a:t>Outpatient </a:t>
            </a:r>
            <a:r>
              <a:rPr lang="en-US" sz="2000" dirty="0" smtClean="0">
                <a:solidFill>
                  <a:schemeClr val="bg1"/>
                </a:solidFill>
              </a:rPr>
              <a:t>Payment</a:t>
            </a:r>
          </a:p>
          <a:p>
            <a:pPr marL="0" indent="0" algn="ctr">
              <a:buNone/>
            </a:pPr>
            <a:endParaRPr lang="en-US" sz="2000" dirty="0">
              <a:solidFill>
                <a:schemeClr val="bg1"/>
              </a:solidFill>
            </a:endParaRPr>
          </a:p>
          <a:p>
            <a:pPr marL="0" indent="0" algn="ctr">
              <a:buNone/>
            </a:pPr>
            <a:r>
              <a:rPr lang="en-US" sz="2000" dirty="0" smtClean="0">
                <a:solidFill>
                  <a:schemeClr val="bg1"/>
                </a:solidFill>
              </a:rPr>
              <a:t>March 10-11, 2014</a:t>
            </a:r>
            <a:endParaRPr lang="en-US" sz="2000" dirty="0">
              <a:solidFill>
                <a:schemeClr val="bg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t>Simulated Mean Cost Analysis </a:t>
            </a:r>
            <a:r>
              <a:rPr lang="en-US" sz="3600" b="1" dirty="0" smtClean="0">
                <a:solidFill>
                  <a:schemeClr val="accent6"/>
                </a:solidFill>
              </a:rPr>
              <a:t>/</a:t>
            </a:r>
            <a:r>
              <a:rPr lang="en-US" dirty="0" smtClean="0"/>
              <a:t/>
            </a:r>
            <a:br>
              <a:rPr lang="en-US" dirty="0" smtClean="0"/>
            </a:br>
            <a:r>
              <a:rPr lang="en-US" sz="2200" b="1" dirty="0" smtClean="0"/>
              <a:t>SUMMARY OF MEAN COST &amp; PAYMENT DATA</a:t>
            </a:r>
            <a:endParaRPr lang="en-US" sz="2200" b="1" dirty="0"/>
          </a:p>
        </p:txBody>
      </p:sp>
      <p:graphicFrame>
        <p:nvGraphicFramePr>
          <p:cNvPr id="5" name="Table 4"/>
          <p:cNvGraphicFramePr>
            <a:graphicFrameLocks noGrp="1"/>
          </p:cNvGraphicFramePr>
          <p:nvPr>
            <p:extLst>
              <p:ext uri="{D42A27DB-BD31-4B8C-83A1-F6EECF244321}">
                <p14:modId xmlns:p14="http://schemas.microsoft.com/office/powerpoint/2010/main" val="2305613054"/>
              </p:ext>
            </p:extLst>
          </p:nvPr>
        </p:nvGraphicFramePr>
        <p:xfrm>
          <a:off x="457200" y="1580902"/>
          <a:ext cx="8229599" cy="3967478"/>
        </p:xfrm>
        <a:graphic>
          <a:graphicData uri="http://schemas.openxmlformats.org/drawingml/2006/table">
            <a:tbl>
              <a:tblPr firstRow="1" bandRow="1">
                <a:tableStyleId>{00A15C55-8517-42AA-B614-E9B94910E393}</a:tableStyleId>
              </a:tblPr>
              <a:tblGrid>
                <a:gridCol w="1175657"/>
                <a:gridCol w="1175657"/>
                <a:gridCol w="1175657"/>
                <a:gridCol w="1175657"/>
                <a:gridCol w="1175657"/>
                <a:gridCol w="1175657"/>
                <a:gridCol w="1175657"/>
              </a:tblGrid>
              <a:tr h="1064302">
                <a:tc rowSpan="2">
                  <a:txBody>
                    <a:bodyPr/>
                    <a:lstStyle/>
                    <a:p>
                      <a:pPr algn="ctr"/>
                      <a:r>
                        <a:rPr lang="en-US" sz="1600" dirty="0" err="1" smtClean="0"/>
                        <a:t>CPT</a:t>
                      </a:r>
                      <a:r>
                        <a:rPr lang="en-US" sz="1600" dirty="0" smtClean="0"/>
                        <a:t> Code</a:t>
                      </a:r>
                      <a:endParaRPr lang="en-US" sz="1600" b="1" dirty="0"/>
                    </a:p>
                  </a:txBody>
                  <a:tcPr anchor="ctr">
                    <a:solidFill>
                      <a:srgbClr val="5C1371"/>
                    </a:solidFill>
                  </a:tcPr>
                </a:tc>
                <a:tc gridSpan="2">
                  <a:txBody>
                    <a:bodyPr/>
                    <a:lstStyle/>
                    <a:p>
                      <a:pPr algn="ctr"/>
                      <a:r>
                        <a:rPr lang="en-US" sz="1600" dirty="0" smtClean="0"/>
                        <a:t>CY 2012 Claims Data</a:t>
                      </a:r>
                      <a:endParaRPr lang="en-US" sz="1600" b="1" dirty="0"/>
                    </a:p>
                  </a:txBody>
                  <a:tcPr anchor="ctr">
                    <a:solidFill>
                      <a:srgbClr val="5C1371"/>
                    </a:solidFill>
                  </a:tcPr>
                </a:tc>
                <a:tc hMerge="1">
                  <a:txBody>
                    <a:bodyPr/>
                    <a:lstStyle/>
                    <a:p>
                      <a:pPr algn="ctr"/>
                      <a:endParaRPr lang="en-US" b="1" dirty="0"/>
                    </a:p>
                  </a:txBody>
                  <a:tcPr anchor="ctr">
                    <a:solidFill>
                      <a:srgbClr val="5C1371"/>
                    </a:solidFill>
                  </a:tcPr>
                </a:tc>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t>CY 2013 </a:t>
                      </a:r>
                      <a:r>
                        <a:rPr lang="en-US" sz="1600" dirty="0" err="1" smtClean="0"/>
                        <a:t>HOPPS</a:t>
                      </a:r>
                      <a:r>
                        <a:rPr lang="en-US" sz="1600" dirty="0" smtClean="0"/>
                        <a:t> Final Rule</a:t>
                      </a:r>
                      <a:endParaRPr lang="en-US" sz="1600" b="1" dirty="0" smtClean="0"/>
                    </a:p>
                  </a:txBody>
                  <a:tcPr anchor="ctr">
                    <a:solidFill>
                      <a:srgbClr val="5C1371"/>
                    </a:solidFill>
                  </a:tcPr>
                </a:tc>
                <a:tc hMerge="1">
                  <a:txBody>
                    <a:bodyPr/>
                    <a:lstStyle/>
                    <a:p>
                      <a:pPr algn="ctr"/>
                      <a:endParaRPr lang="en-US" dirty="0"/>
                    </a:p>
                  </a:txBody>
                  <a:tcPr>
                    <a:solidFill>
                      <a:srgbClr val="06788B"/>
                    </a:solidFill>
                  </a:tcPr>
                </a:tc>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t>CY 2014 </a:t>
                      </a:r>
                      <a:r>
                        <a:rPr lang="en-US" sz="1600" dirty="0" err="1" smtClean="0"/>
                        <a:t>HOPPS</a:t>
                      </a:r>
                      <a:r>
                        <a:rPr lang="en-US" sz="1600" dirty="0" smtClean="0"/>
                        <a:t> Final Rule</a:t>
                      </a:r>
                      <a:endParaRPr lang="en-US" sz="1600" b="1" dirty="0" smtClean="0"/>
                    </a:p>
                  </a:txBody>
                  <a:tcPr anchor="ctr">
                    <a:solidFill>
                      <a:srgbClr val="5C1371"/>
                    </a:solidFill>
                  </a:tcPr>
                </a:tc>
                <a:tc hMerge="1">
                  <a:txBody>
                    <a:bodyPr/>
                    <a:lstStyle/>
                    <a:p>
                      <a:pPr algn="ctr"/>
                      <a:endParaRPr lang="en-US" dirty="0"/>
                    </a:p>
                  </a:txBody>
                  <a:tcPr>
                    <a:solidFill>
                      <a:srgbClr val="06788B"/>
                    </a:solidFill>
                  </a:tcPr>
                </a:tc>
              </a:tr>
              <a:tr h="745011">
                <a:tc vMerge="1">
                  <a:txBody>
                    <a:bodyPr/>
                    <a:lstStyle/>
                    <a:p>
                      <a:pPr algn="ctr"/>
                      <a:endParaRPr lang="en-US" b="1" dirty="0">
                        <a:solidFill>
                          <a:schemeClr val="bg1"/>
                        </a:solidFill>
                      </a:endParaRPr>
                    </a:p>
                  </a:txBody>
                  <a:tcPr>
                    <a:solidFill>
                      <a:srgbClr val="06788B"/>
                    </a:solidFill>
                  </a:tcPr>
                </a:tc>
                <a:tc>
                  <a:txBody>
                    <a:bodyPr/>
                    <a:lstStyle/>
                    <a:p>
                      <a:pPr algn="ctr"/>
                      <a:r>
                        <a:rPr lang="en-US" sz="1600" b="1" dirty="0" smtClean="0">
                          <a:solidFill>
                            <a:schemeClr val="bg1"/>
                          </a:solidFill>
                        </a:rPr>
                        <a:t>Geometric Mean Cost</a:t>
                      </a:r>
                      <a:endParaRPr lang="en-US" sz="1600" b="1" dirty="0">
                        <a:solidFill>
                          <a:schemeClr val="bg1"/>
                        </a:solidFill>
                      </a:endParaRPr>
                    </a:p>
                  </a:txBody>
                  <a:tcPr anchor="ctr">
                    <a:solidFill>
                      <a:schemeClr val="accent4"/>
                    </a:solidFill>
                  </a:tcPr>
                </a:tc>
                <a:tc>
                  <a:txBody>
                    <a:bodyPr/>
                    <a:lstStyle/>
                    <a:p>
                      <a:pPr algn="ctr"/>
                      <a:r>
                        <a:rPr lang="en-US" sz="1600" b="1" dirty="0" smtClean="0">
                          <a:solidFill>
                            <a:schemeClr val="bg1"/>
                          </a:solidFill>
                        </a:rPr>
                        <a:t># of Claims</a:t>
                      </a:r>
                      <a:endParaRPr lang="en-US" sz="1600" b="1" dirty="0">
                        <a:solidFill>
                          <a:schemeClr val="bg1"/>
                        </a:solidFill>
                      </a:endParaRPr>
                    </a:p>
                  </a:txBody>
                  <a:tcPr anchor="ctr">
                    <a:solidFill>
                      <a:schemeClr val="accent4"/>
                    </a:solidFill>
                  </a:tcPr>
                </a:tc>
                <a:tc>
                  <a:txBody>
                    <a:bodyPr/>
                    <a:lstStyle/>
                    <a:p>
                      <a:pPr algn="ctr"/>
                      <a:r>
                        <a:rPr lang="en-US" sz="1600" b="1" dirty="0" err="1" smtClean="0">
                          <a:solidFill>
                            <a:schemeClr val="bg1"/>
                          </a:solidFill>
                        </a:rPr>
                        <a:t>APC</a:t>
                      </a:r>
                      <a:r>
                        <a:rPr lang="en-US" sz="1600" b="1" dirty="0" smtClean="0">
                          <a:solidFill>
                            <a:schemeClr val="bg1"/>
                          </a:solidFill>
                        </a:rPr>
                        <a:t> Assignment</a:t>
                      </a:r>
                      <a:endParaRPr lang="en-US" sz="1600" b="1" dirty="0">
                        <a:solidFill>
                          <a:schemeClr val="bg1"/>
                        </a:solidFill>
                      </a:endParaRPr>
                    </a:p>
                  </a:txBody>
                  <a:tcPr anchor="ctr">
                    <a:solidFill>
                      <a:schemeClr val="accent4"/>
                    </a:solidFill>
                  </a:tcPr>
                </a:tc>
                <a:tc>
                  <a:txBody>
                    <a:bodyPr/>
                    <a:lstStyle/>
                    <a:p>
                      <a:pPr algn="ctr"/>
                      <a:r>
                        <a:rPr lang="en-US" sz="1600" b="1" dirty="0" smtClean="0">
                          <a:solidFill>
                            <a:schemeClr val="bg1"/>
                          </a:solidFill>
                        </a:rPr>
                        <a:t>Payment Rate</a:t>
                      </a:r>
                      <a:endParaRPr lang="en-US" sz="1600" b="1" dirty="0">
                        <a:solidFill>
                          <a:schemeClr val="bg1"/>
                        </a:solidFill>
                      </a:endParaRPr>
                    </a:p>
                  </a:txBody>
                  <a:tcPr anchor="ctr">
                    <a:solidFill>
                      <a:schemeClr val="accent4"/>
                    </a:solidFill>
                  </a:tcPr>
                </a:tc>
                <a:tc>
                  <a:txBody>
                    <a:bodyPr/>
                    <a:lstStyle/>
                    <a:p>
                      <a:pPr algn="ctr"/>
                      <a:r>
                        <a:rPr lang="en-US" sz="1600" b="1" dirty="0" err="1" smtClean="0">
                          <a:solidFill>
                            <a:schemeClr val="bg1"/>
                          </a:solidFill>
                        </a:rPr>
                        <a:t>APC</a:t>
                      </a:r>
                      <a:r>
                        <a:rPr lang="en-US" sz="1600" b="1" dirty="0" smtClean="0">
                          <a:solidFill>
                            <a:schemeClr val="bg1"/>
                          </a:solidFill>
                        </a:rPr>
                        <a:t> Assignment</a:t>
                      </a:r>
                      <a:endParaRPr lang="en-US" sz="1600" b="1" dirty="0">
                        <a:solidFill>
                          <a:schemeClr val="bg1"/>
                        </a:solidFill>
                      </a:endParaRPr>
                    </a:p>
                  </a:txBody>
                  <a:tcPr anchor="ctr">
                    <a:solidFill>
                      <a:schemeClr val="accent4"/>
                    </a:solidFill>
                  </a:tcPr>
                </a:tc>
                <a:tc>
                  <a:txBody>
                    <a:bodyPr/>
                    <a:lstStyle/>
                    <a:p>
                      <a:pPr algn="ctr"/>
                      <a:r>
                        <a:rPr lang="en-US" sz="1600" b="1" dirty="0" smtClean="0">
                          <a:solidFill>
                            <a:schemeClr val="bg1"/>
                          </a:solidFill>
                        </a:rPr>
                        <a:t>Payment</a:t>
                      </a:r>
                      <a:r>
                        <a:rPr lang="en-US" sz="1600" b="1" baseline="0" dirty="0" smtClean="0">
                          <a:solidFill>
                            <a:schemeClr val="bg1"/>
                          </a:solidFill>
                        </a:rPr>
                        <a:t> Rate</a:t>
                      </a:r>
                      <a:endParaRPr lang="en-US" sz="1600" b="1" dirty="0">
                        <a:solidFill>
                          <a:schemeClr val="bg1"/>
                        </a:solidFill>
                      </a:endParaRPr>
                    </a:p>
                  </a:txBody>
                  <a:tcPr anchor="ctr">
                    <a:solidFill>
                      <a:schemeClr val="accent4"/>
                    </a:solidFill>
                  </a:tcPr>
                </a:tc>
              </a:tr>
              <a:tr h="431633">
                <a:tc>
                  <a:txBody>
                    <a:bodyPr/>
                    <a:lstStyle/>
                    <a:p>
                      <a:pPr algn="ctr"/>
                      <a:r>
                        <a:rPr lang="en-US" sz="1600" dirty="0" smtClean="0"/>
                        <a:t>19102</a:t>
                      </a:r>
                      <a:endParaRPr lang="en-US" sz="1600" dirty="0"/>
                    </a:p>
                  </a:txBody>
                  <a:tcPr anchor="ctr"/>
                </a:tc>
                <a:tc>
                  <a:txBody>
                    <a:bodyPr/>
                    <a:lstStyle/>
                    <a:p>
                      <a:pPr algn="ctr"/>
                      <a:r>
                        <a:rPr lang="en-US" sz="1600" b="1" dirty="0" smtClean="0"/>
                        <a:t>$736.37</a:t>
                      </a:r>
                      <a:endParaRPr lang="en-US" sz="1600" b="1" dirty="0"/>
                    </a:p>
                  </a:txBody>
                  <a:tcPr anchor="ctr"/>
                </a:tc>
                <a:tc>
                  <a:txBody>
                    <a:bodyPr/>
                    <a:lstStyle/>
                    <a:p>
                      <a:pPr algn="ctr"/>
                      <a:r>
                        <a:rPr lang="en-US" sz="1600" b="1" dirty="0" smtClean="0"/>
                        <a:t>25,933</a:t>
                      </a:r>
                      <a:endParaRPr lang="en-US" sz="1600" b="1" dirty="0"/>
                    </a:p>
                  </a:txBody>
                  <a:tcPr anchor="ctr"/>
                </a:tc>
                <a:tc>
                  <a:txBody>
                    <a:bodyPr/>
                    <a:lstStyle/>
                    <a:p>
                      <a:pPr algn="ctr"/>
                      <a:r>
                        <a:rPr lang="en-US" sz="1600" dirty="0" smtClean="0"/>
                        <a:t>0005</a:t>
                      </a:r>
                      <a:endParaRPr lang="en-US" sz="1600" dirty="0"/>
                    </a:p>
                  </a:txBody>
                  <a:tcPr anchor="ctr"/>
                </a:tc>
                <a:tc>
                  <a:txBody>
                    <a:bodyPr/>
                    <a:lstStyle/>
                    <a:p>
                      <a:pPr algn="ctr"/>
                      <a:r>
                        <a:rPr lang="en-US" sz="1600" dirty="0" smtClean="0"/>
                        <a:t>$625.24</a:t>
                      </a:r>
                      <a:endParaRPr lang="en-US" sz="1600" dirty="0"/>
                    </a:p>
                  </a:txBody>
                  <a:tcPr anchor="ctr"/>
                </a:tc>
                <a:tc>
                  <a:txBody>
                    <a:bodyPr/>
                    <a:lstStyle/>
                    <a:p>
                      <a:pPr algn="ctr"/>
                      <a:r>
                        <a:rPr lang="en-US" sz="1600" dirty="0" smtClean="0"/>
                        <a:t>0005</a:t>
                      </a:r>
                      <a:endParaRPr lang="en-US" sz="1600" dirty="0"/>
                    </a:p>
                  </a:txBody>
                  <a:tcPr anchor="ctr"/>
                </a:tc>
                <a:tc>
                  <a:txBody>
                    <a:bodyPr/>
                    <a:lstStyle/>
                    <a:p>
                      <a:pPr algn="ctr"/>
                      <a:r>
                        <a:rPr lang="en-US" sz="1600" dirty="0" smtClean="0"/>
                        <a:t>Deleted</a:t>
                      </a:r>
                      <a:endParaRPr lang="en-US" sz="1600" dirty="0"/>
                    </a:p>
                  </a:txBody>
                  <a:tcPr anchor="ctr"/>
                </a:tc>
              </a:tr>
              <a:tr h="431633">
                <a:tc>
                  <a:txBody>
                    <a:bodyPr/>
                    <a:lstStyle/>
                    <a:p>
                      <a:pPr algn="ctr"/>
                      <a:r>
                        <a:rPr lang="en-US" sz="1600" dirty="0" smtClean="0"/>
                        <a:t>19103</a:t>
                      </a:r>
                      <a:endParaRPr lang="en-US" sz="1600" dirty="0"/>
                    </a:p>
                  </a:txBody>
                  <a:tcPr anchor="ctr"/>
                </a:tc>
                <a:tc>
                  <a:txBody>
                    <a:bodyPr/>
                    <a:lstStyle/>
                    <a:p>
                      <a:pPr algn="ctr"/>
                      <a:r>
                        <a:rPr lang="en-US" sz="1600" b="1" dirty="0" smtClean="0"/>
                        <a:t>$1,238.41</a:t>
                      </a:r>
                      <a:endParaRPr lang="en-US" sz="1600" b="1" dirty="0"/>
                    </a:p>
                  </a:txBody>
                  <a:tcPr anchor="ctr"/>
                </a:tc>
                <a:tc>
                  <a:txBody>
                    <a:bodyPr/>
                    <a:lstStyle/>
                    <a:p>
                      <a:pPr algn="ctr"/>
                      <a:r>
                        <a:rPr lang="en-US" sz="1600" b="1" dirty="0" smtClean="0"/>
                        <a:t>49,390</a:t>
                      </a:r>
                      <a:endParaRPr lang="en-US" sz="1600" b="1" dirty="0"/>
                    </a:p>
                  </a:txBody>
                  <a:tcPr anchor="ctr"/>
                </a:tc>
                <a:tc>
                  <a:txBody>
                    <a:bodyPr/>
                    <a:lstStyle/>
                    <a:p>
                      <a:pPr algn="ctr"/>
                      <a:r>
                        <a:rPr lang="en-US" sz="1600" dirty="0" smtClean="0"/>
                        <a:t>0037</a:t>
                      </a:r>
                      <a:endParaRPr lang="en-US" sz="1600" dirty="0"/>
                    </a:p>
                  </a:txBody>
                  <a:tcPr anchor="ctr"/>
                </a:tc>
                <a:tc>
                  <a:txBody>
                    <a:bodyPr/>
                    <a:lstStyle/>
                    <a:p>
                      <a:pPr algn="ctr"/>
                      <a:r>
                        <a:rPr lang="en-US" sz="1600" dirty="0" smtClean="0"/>
                        <a:t>$1,118.54</a:t>
                      </a:r>
                      <a:endParaRPr lang="en-US" sz="1600" dirty="0"/>
                    </a:p>
                  </a:txBody>
                  <a:tcPr anchor="ctr"/>
                </a:tc>
                <a:tc>
                  <a:txBody>
                    <a:bodyPr/>
                    <a:lstStyle/>
                    <a:p>
                      <a:pPr algn="ctr"/>
                      <a:r>
                        <a:rPr lang="en-US" sz="1600" dirty="0" smtClean="0"/>
                        <a:t>0037</a:t>
                      </a:r>
                      <a:endParaRPr lang="en-US" sz="1600" dirty="0"/>
                    </a:p>
                  </a:txBody>
                  <a:tcPr anchor="ctr"/>
                </a:tc>
                <a:tc>
                  <a:txBody>
                    <a:bodyPr/>
                    <a:lstStyle/>
                    <a:p>
                      <a:pPr algn="ctr"/>
                      <a:r>
                        <a:rPr lang="en-US" sz="1600" dirty="0" smtClean="0"/>
                        <a:t>Deleted</a:t>
                      </a:r>
                      <a:endParaRPr lang="en-US" sz="1600" dirty="0"/>
                    </a:p>
                  </a:txBody>
                  <a:tcPr anchor="ctr"/>
                </a:tc>
              </a:tr>
              <a:tr h="431633">
                <a:tc>
                  <a:txBody>
                    <a:bodyPr/>
                    <a:lstStyle/>
                    <a:p>
                      <a:pPr algn="ctr"/>
                      <a:r>
                        <a:rPr lang="en-US" sz="1600" dirty="0" smtClean="0"/>
                        <a:t>19081</a:t>
                      </a:r>
                      <a:endParaRPr lang="en-US" sz="1600" dirty="0"/>
                    </a:p>
                  </a:txBody>
                  <a:tcPr anchor="ctr"/>
                </a:tc>
                <a:tc>
                  <a:txBody>
                    <a:bodyPr/>
                    <a:lstStyle/>
                    <a:p>
                      <a:pPr algn="ctr"/>
                      <a:r>
                        <a:rPr lang="en-US" sz="1600" i="1" dirty="0" smtClean="0"/>
                        <a:t>$1,013.37*</a:t>
                      </a:r>
                      <a:endParaRPr lang="en-US" sz="1600" i="1" dirty="0"/>
                    </a:p>
                  </a:txBody>
                  <a:tcPr anchor="ctr"/>
                </a:tc>
                <a:tc>
                  <a:txBody>
                    <a:bodyPr/>
                    <a:lstStyle/>
                    <a:p>
                      <a:pPr algn="ctr"/>
                      <a:r>
                        <a:rPr lang="en-US" sz="1600" i="1" dirty="0" smtClean="0"/>
                        <a:t>29,659*</a:t>
                      </a:r>
                      <a:endParaRPr lang="en-US" sz="1600" i="1" dirty="0"/>
                    </a:p>
                  </a:txBody>
                  <a:tcPr anchor="ctr"/>
                </a:tc>
                <a:tc>
                  <a:txBody>
                    <a:bodyPr/>
                    <a:lstStyle/>
                    <a:p>
                      <a:pPr algn="ctr"/>
                      <a:r>
                        <a:rPr lang="en-US" sz="1600" dirty="0" smtClean="0"/>
                        <a:t>-</a:t>
                      </a:r>
                      <a:endParaRPr lang="en-US" sz="1600" dirty="0"/>
                    </a:p>
                  </a:txBody>
                  <a:tcPr anchor="ctr"/>
                </a:tc>
                <a:tc>
                  <a:txBody>
                    <a:bodyPr/>
                    <a:lstStyle/>
                    <a:p>
                      <a:pPr algn="ctr"/>
                      <a:r>
                        <a:rPr lang="en-US" sz="1600" dirty="0" smtClean="0"/>
                        <a:t>-</a:t>
                      </a:r>
                      <a:endParaRPr lang="en-US" sz="1600" dirty="0"/>
                    </a:p>
                  </a:txBody>
                  <a:tcPr anchor="ctr"/>
                </a:tc>
                <a:tc>
                  <a:txBody>
                    <a:bodyPr/>
                    <a:lstStyle/>
                    <a:p>
                      <a:pPr algn="ctr"/>
                      <a:r>
                        <a:rPr lang="en-US" sz="1600" dirty="0" smtClean="0"/>
                        <a:t>0005</a:t>
                      </a:r>
                      <a:endParaRPr lang="en-US" sz="1600" dirty="0"/>
                    </a:p>
                  </a:txBody>
                  <a:tcPr anchor="ctr"/>
                </a:tc>
                <a:tc>
                  <a:txBody>
                    <a:bodyPr/>
                    <a:lstStyle/>
                    <a:p>
                      <a:pPr algn="ctr"/>
                      <a:r>
                        <a:rPr lang="en-US" sz="1600" dirty="0" smtClean="0"/>
                        <a:t>$702.08</a:t>
                      </a:r>
                      <a:endParaRPr lang="en-US" sz="1600" dirty="0"/>
                    </a:p>
                  </a:txBody>
                  <a:tcPr anchor="ctr"/>
                </a:tc>
              </a:tr>
              <a:tr h="431633">
                <a:tc>
                  <a:txBody>
                    <a:bodyPr/>
                    <a:lstStyle/>
                    <a:p>
                      <a:pPr algn="ctr"/>
                      <a:r>
                        <a:rPr lang="en-US" sz="1600" dirty="0" smtClean="0"/>
                        <a:t>19083</a:t>
                      </a:r>
                      <a:endParaRPr lang="en-US" sz="1600" dirty="0"/>
                    </a:p>
                  </a:txBody>
                  <a:tcPr anchor="ctr"/>
                </a:tc>
                <a:tc>
                  <a:txBody>
                    <a:bodyPr/>
                    <a:lstStyle/>
                    <a:p>
                      <a:pPr algn="ctr"/>
                      <a:r>
                        <a:rPr lang="en-US" sz="1600" i="1" dirty="0" smtClean="0"/>
                        <a:t>$897.94*</a:t>
                      </a:r>
                      <a:endParaRPr lang="en-US" sz="1600" i="1" dirty="0"/>
                    </a:p>
                  </a:txBody>
                  <a:tcPr anchor="ctr"/>
                </a:tc>
                <a:tc>
                  <a:txBody>
                    <a:bodyPr/>
                    <a:lstStyle/>
                    <a:p>
                      <a:pPr algn="ctr"/>
                      <a:r>
                        <a:rPr lang="en-US" sz="1600" i="1" dirty="0" smtClean="0"/>
                        <a:t>30,975*</a:t>
                      </a:r>
                      <a:endParaRPr lang="en-US" sz="1600" i="1" dirty="0"/>
                    </a:p>
                  </a:txBody>
                  <a:tcPr anchor="ctr"/>
                </a:tc>
                <a:tc>
                  <a:txBody>
                    <a:bodyPr/>
                    <a:lstStyle/>
                    <a:p>
                      <a:pPr algn="ctr"/>
                      <a:r>
                        <a:rPr lang="en-US" sz="1600" dirty="0" smtClean="0"/>
                        <a:t>-</a:t>
                      </a:r>
                      <a:endParaRPr lang="en-US" sz="1600" dirty="0"/>
                    </a:p>
                  </a:txBody>
                  <a:tcPr anchor="ctr"/>
                </a:tc>
                <a:tc>
                  <a:txBody>
                    <a:bodyPr/>
                    <a:lstStyle/>
                    <a:p>
                      <a:pPr algn="ctr"/>
                      <a:r>
                        <a:rPr lang="en-US" sz="1600" dirty="0" smtClean="0"/>
                        <a:t>-</a:t>
                      </a:r>
                      <a:endParaRPr lang="en-US" sz="1600" dirty="0"/>
                    </a:p>
                  </a:txBody>
                  <a:tcPr anchor="ctr"/>
                </a:tc>
                <a:tc>
                  <a:txBody>
                    <a:bodyPr/>
                    <a:lstStyle/>
                    <a:p>
                      <a:pPr algn="ctr"/>
                      <a:r>
                        <a:rPr lang="en-US" sz="1600" dirty="0" smtClean="0"/>
                        <a:t>0005</a:t>
                      </a:r>
                      <a:endParaRPr lang="en-US" sz="1600" dirty="0"/>
                    </a:p>
                  </a:txBody>
                  <a:tcPr anchor="ctr"/>
                </a:tc>
                <a:tc>
                  <a:txBody>
                    <a:bodyPr/>
                    <a:lstStyle/>
                    <a:p>
                      <a:pPr algn="ctr"/>
                      <a:r>
                        <a:rPr lang="en-US" sz="1600" dirty="0" smtClean="0"/>
                        <a:t>$702.08</a:t>
                      </a:r>
                      <a:endParaRPr lang="en-US" sz="1600" dirty="0"/>
                    </a:p>
                  </a:txBody>
                  <a:tcPr anchor="ctr"/>
                </a:tc>
              </a:tr>
              <a:tr h="431633">
                <a:tc>
                  <a:txBody>
                    <a:bodyPr/>
                    <a:lstStyle/>
                    <a:p>
                      <a:pPr algn="ctr"/>
                      <a:r>
                        <a:rPr lang="en-US" sz="1600" dirty="0" smtClean="0"/>
                        <a:t>19085</a:t>
                      </a:r>
                      <a:endParaRPr lang="en-US" sz="1600" dirty="0"/>
                    </a:p>
                  </a:txBody>
                  <a:tcPr anchor="ctr"/>
                </a:tc>
                <a:tc>
                  <a:txBody>
                    <a:bodyPr/>
                    <a:lstStyle/>
                    <a:p>
                      <a:pPr algn="ctr"/>
                      <a:r>
                        <a:rPr lang="en-US" sz="1600" i="1" dirty="0" smtClean="0"/>
                        <a:t>$1,456.85*</a:t>
                      </a:r>
                      <a:endParaRPr lang="en-US" sz="1600" i="1" dirty="0"/>
                    </a:p>
                  </a:txBody>
                  <a:tcPr anchor="ctr"/>
                </a:tc>
                <a:tc>
                  <a:txBody>
                    <a:bodyPr/>
                    <a:lstStyle/>
                    <a:p>
                      <a:pPr algn="ctr"/>
                      <a:r>
                        <a:rPr lang="en-US" sz="1600" i="1" dirty="0" smtClean="0"/>
                        <a:t>1,024*</a:t>
                      </a:r>
                      <a:endParaRPr lang="en-US" sz="1600" i="1" dirty="0"/>
                    </a:p>
                  </a:txBody>
                  <a:tcPr anchor="ctr"/>
                </a:tc>
                <a:tc>
                  <a:txBody>
                    <a:bodyPr/>
                    <a:lstStyle/>
                    <a:p>
                      <a:pPr algn="ctr"/>
                      <a:r>
                        <a:rPr lang="en-US" sz="1600" dirty="0" smtClean="0"/>
                        <a:t>-</a:t>
                      </a:r>
                      <a:endParaRPr lang="en-US" sz="1600" dirty="0"/>
                    </a:p>
                  </a:txBody>
                  <a:tcPr anchor="ctr"/>
                </a:tc>
                <a:tc>
                  <a:txBody>
                    <a:bodyPr/>
                    <a:lstStyle/>
                    <a:p>
                      <a:pPr algn="ctr"/>
                      <a:r>
                        <a:rPr lang="en-US" sz="1600" dirty="0" smtClean="0"/>
                        <a:t>-</a:t>
                      </a:r>
                      <a:endParaRPr lang="en-US" sz="1600" dirty="0"/>
                    </a:p>
                  </a:txBody>
                  <a:tcPr anchor="ctr"/>
                </a:tc>
                <a:tc>
                  <a:txBody>
                    <a:bodyPr/>
                    <a:lstStyle/>
                    <a:p>
                      <a:pPr algn="ctr"/>
                      <a:r>
                        <a:rPr lang="en-US" sz="1600" dirty="0" smtClean="0"/>
                        <a:t>0005</a:t>
                      </a:r>
                      <a:endParaRPr lang="en-US" sz="1600" dirty="0"/>
                    </a:p>
                  </a:txBody>
                  <a:tcPr anchor="ctr"/>
                </a:tc>
                <a:tc>
                  <a:txBody>
                    <a:bodyPr/>
                    <a:lstStyle/>
                    <a:p>
                      <a:pPr algn="ctr"/>
                      <a:r>
                        <a:rPr lang="en-US" sz="1600" dirty="0" smtClean="0"/>
                        <a:t>$702.08</a:t>
                      </a:r>
                      <a:endParaRPr lang="en-US" sz="1600" dirty="0"/>
                    </a:p>
                  </a:txBody>
                  <a:tcPr anchor="ctr"/>
                </a:tc>
              </a:tr>
            </a:tbl>
          </a:graphicData>
        </a:graphic>
      </p:graphicFrame>
      <p:sp>
        <p:nvSpPr>
          <p:cNvPr id="6" name="TextBox 5"/>
          <p:cNvSpPr txBox="1"/>
          <p:nvPr/>
        </p:nvSpPr>
        <p:spPr>
          <a:xfrm>
            <a:off x="462841" y="5650087"/>
            <a:ext cx="3601159" cy="954107"/>
          </a:xfrm>
          <a:prstGeom prst="rect">
            <a:avLst/>
          </a:prstGeom>
          <a:noFill/>
        </p:spPr>
        <p:txBody>
          <a:bodyPr wrap="square" rtlCol="0">
            <a:spAutoFit/>
          </a:bodyPr>
          <a:lstStyle/>
          <a:p>
            <a:r>
              <a:rPr lang="en-US" sz="1400" i="1" dirty="0" smtClean="0"/>
              <a:t>* The geometric mean cost and number of single claims for the new </a:t>
            </a:r>
            <a:r>
              <a:rPr lang="en-US" sz="1400" i="1" dirty="0" err="1" smtClean="0"/>
              <a:t>CPT</a:t>
            </a:r>
            <a:r>
              <a:rPr lang="en-US" sz="1400" i="1" dirty="0" smtClean="0"/>
              <a:t> code was simulated by The </a:t>
            </a:r>
            <a:r>
              <a:rPr lang="en-US" sz="1400" i="1" dirty="0"/>
              <a:t>Moran Company </a:t>
            </a:r>
            <a:r>
              <a:rPr lang="en-US" sz="1400" i="1" dirty="0" smtClean="0"/>
              <a:t>using final 2014 </a:t>
            </a:r>
            <a:r>
              <a:rPr lang="en-US" sz="1400" i="1" dirty="0" err="1" smtClean="0"/>
              <a:t>OPPS</a:t>
            </a:r>
            <a:r>
              <a:rPr lang="en-US" sz="1400" i="1" dirty="0" smtClean="0"/>
              <a:t> policy and final 2012 claims data</a:t>
            </a:r>
            <a:endParaRPr lang="en-US" sz="1400" i="1" dirty="0"/>
          </a:p>
        </p:txBody>
      </p:sp>
    </p:spTree>
    <p:extLst>
      <p:ext uri="{BB962C8B-B14F-4D97-AF65-F5344CB8AC3E}">
        <p14:creationId xmlns:p14="http://schemas.microsoft.com/office/powerpoint/2010/main" val="401262215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t>Proposal for APC Correction </a:t>
            </a:r>
            <a:r>
              <a:rPr lang="en-US" sz="3600" b="1" dirty="0" smtClean="0">
                <a:solidFill>
                  <a:schemeClr val="accent6"/>
                </a:solidFill>
              </a:rPr>
              <a:t>/</a:t>
            </a:r>
            <a:r>
              <a:rPr lang="en-US" dirty="0"/>
              <a:t/>
            </a:r>
            <a:br>
              <a:rPr lang="en-US" dirty="0"/>
            </a:br>
            <a:r>
              <a:rPr lang="en-US" sz="2200" b="1" dirty="0" smtClean="0"/>
              <a:t>APC REASSIGNMENT NECESSARY FOR CY 2015</a:t>
            </a:r>
            <a:endParaRPr lang="en-US" sz="2200" b="1" dirty="0"/>
          </a:p>
        </p:txBody>
      </p:sp>
      <p:sp>
        <p:nvSpPr>
          <p:cNvPr id="7" name="Text Placeholder 2"/>
          <p:cNvSpPr txBox="1">
            <a:spLocks/>
          </p:cNvSpPr>
          <p:nvPr/>
        </p:nvSpPr>
        <p:spPr>
          <a:xfrm>
            <a:off x="685800" y="1489435"/>
            <a:ext cx="7772400" cy="4377965"/>
          </a:xfrm>
          <a:prstGeom prst="rect">
            <a:avLst/>
          </a:prstGeom>
        </p:spPr>
        <p:txBody>
          <a:bodyPr>
            <a:normAutofit lnSpcReduction="10000"/>
          </a:bodyPr>
          <a:lstStyle>
            <a:lvl1pPr marL="342900" indent="-342900" algn="l" defTabSz="457200" rtl="0" eaLnBrk="1" latinLnBrk="0" hangingPunct="1">
              <a:spcBef>
                <a:spcPct val="20000"/>
              </a:spcBef>
              <a:buFont typeface="Arial"/>
              <a:buChar char="•"/>
              <a:defRPr sz="2800" kern="1200">
                <a:solidFill>
                  <a:schemeClr val="tx1">
                    <a:lumMod val="65000"/>
                    <a:lumOff val="35000"/>
                  </a:schemeClr>
                </a:solidFill>
                <a:latin typeface="Arial"/>
                <a:ea typeface="+mn-ea"/>
                <a:cs typeface="Arial"/>
              </a:defRPr>
            </a:lvl1pPr>
            <a:lvl2pPr marL="742950" indent="-285750" algn="l" defTabSz="457200" rtl="0" eaLnBrk="1" latinLnBrk="0" hangingPunct="1">
              <a:spcBef>
                <a:spcPct val="20000"/>
              </a:spcBef>
              <a:buFont typeface="Arial"/>
              <a:buChar char="–"/>
              <a:defRPr sz="2400" kern="1200">
                <a:solidFill>
                  <a:schemeClr val="tx1">
                    <a:lumMod val="65000"/>
                    <a:lumOff val="35000"/>
                  </a:schemeClr>
                </a:solidFill>
                <a:latin typeface="Arial"/>
                <a:ea typeface="+mn-ea"/>
                <a:cs typeface="Arial"/>
              </a:defRPr>
            </a:lvl2pPr>
            <a:lvl3pPr marL="1143000" indent="-228600" algn="l" defTabSz="457200" rtl="0" eaLnBrk="1" latinLnBrk="0" hangingPunct="1">
              <a:spcBef>
                <a:spcPct val="20000"/>
              </a:spcBef>
              <a:buFont typeface="Arial"/>
              <a:buChar char="•"/>
              <a:defRPr sz="2000" kern="1200">
                <a:solidFill>
                  <a:schemeClr val="tx1">
                    <a:lumMod val="65000"/>
                    <a:lumOff val="35000"/>
                  </a:schemeClr>
                </a:solidFill>
                <a:latin typeface="Arial"/>
                <a:ea typeface="+mn-ea"/>
                <a:cs typeface="Arial"/>
              </a:defRPr>
            </a:lvl3pPr>
            <a:lvl4pPr marL="1600200" indent="-228600" algn="l" defTabSz="457200" rtl="0" eaLnBrk="1" latinLnBrk="0" hangingPunct="1">
              <a:spcBef>
                <a:spcPct val="20000"/>
              </a:spcBef>
              <a:buFont typeface="Arial"/>
              <a:buChar char="–"/>
              <a:defRPr sz="1800" kern="1200">
                <a:solidFill>
                  <a:schemeClr val="tx1">
                    <a:lumMod val="65000"/>
                    <a:lumOff val="35000"/>
                  </a:schemeClr>
                </a:solidFill>
                <a:latin typeface="Arial"/>
                <a:ea typeface="+mn-ea"/>
                <a:cs typeface="Arial"/>
              </a:defRPr>
            </a:lvl4pPr>
            <a:lvl5pPr marL="2057400" indent="-228600" algn="l" defTabSz="457200" rtl="0" eaLnBrk="1" latinLnBrk="0" hangingPunct="1">
              <a:spcBef>
                <a:spcPct val="20000"/>
              </a:spcBef>
              <a:buFont typeface="Arial"/>
              <a:buChar char="»"/>
              <a:defRPr sz="1600" kern="1200">
                <a:solidFill>
                  <a:schemeClr val="tx1">
                    <a:lumMod val="65000"/>
                    <a:lumOff val="35000"/>
                  </a:schemeClr>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200" indent="-457200">
              <a:spcAft>
                <a:spcPts val="600"/>
              </a:spcAft>
              <a:buFont typeface="+mj-lt"/>
              <a:buAutoNum type="arabicPeriod"/>
            </a:pPr>
            <a:r>
              <a:rPr lang="en-US" sz="2200" dirty="0" smtClean="0"/>
              <a:t>Per CMS practice, maintain historic assignment </a:t>
            </a:r>
            <a:r>
              <a:rPr lang="en-US" sz="2200" dirty="0"/>
              <a:t>of predecessor CPT code cost data (CPT code 19102 in APC 0005 and CPT code 19103 in APC 0037</a:t>
            </a:r>
            <a:r>
              <a:rPr lang="en-US" sz="2200" dirty="0" smtClean="0"/>
              <a:t>)</a:t>
            </a:r>
          </a:p>
          <a:p>
            <a:pPr marL="457200" indent="-457200">
              <a:spcAft>
                <a:spcPts val="600"/>
              </a:spcAft>
              <a:buFont typeface="+mj-lt"/>
              <a:buAutoNum type="arabicPeriod"/>
            </a:pPr>
            <a:r>
              <a:rPr lang="en-US" sz="2200" dirty="0" smtClean="0"/>
              <a:t>Reassign new </a:t>
            </a:r>
            <a:r>
              <a:rPr lang="en-US" sz="2200" dirty="0"/>
              <a:t>bundled CPT </a:t>
            </a:r>
            <a:r>
              <a:rPr lang="en-US" sz="2200" dirty="0" smtClean="0"/>
              <a:t>codes to </a:t>
            </a:r>
            <a:r>
              <a:rPr lang="en-US" sz="2200" dirty="0"/>
              <a:t>APC 0037 to preserve </a:t>
            </a:r>
            <a:r>
              <a:rPr lang="en-US" sz="2200" dirty="0" smtClean="0"/>
              <a:t>resource and clinical </a:t>
            </a:r>
            <a:r>
              <a:rPr lang="en-US" sz="2200" dirty="0"/>
              <a:t>coherence within the APC groupings </a:t>
            </a:r>
            <a:endParaRPr lang="en-US" sz="2200" dirty="0" smtClean="0"/>
          </a:p>
          <a:p>
            <a:pPr lvl="1">
              <a:spcAft>
                <a:spcPts val="600"/>
              </a:spcAft>
              <a:buFont typeface="Arial" pitchFamily="34" charset="0"/>
              <a:buChar char="−"/>
            </a:pPr>
            <a:r>
              <a:rPr lang="en-US" sz="1800" dirty="0" smtClean="0"/>
              <a:t>Justified based </a:t>
            </a:r>
            <a:r>
              <a:rPr lang="en-US" sz="1800" dirty="0"/>
              <a:t>on the simulated geometric mean costs for the new bundled CPT </a:t>
            </a:r>
            <a:r>
              <a:rPr lang="en-US" sz="1800" dirty="0" smtClean="0"/>
              <a:t>codes</a:t>
            </a:r>
          </a:p>
          <a:p>
            <a:pPr lvl="1">
              <a:spcAft>
                <a:spcPts val="600"/>
              </a:spcAft>
              <a:buFont typeface="Wingdings" pitchFamily="2" charset="2"/>
              <a:buChar char="§"/>
            </a:pPr>
            <a:endParaRPr lang="en-US" sz="1800" dirty="0"/>
          </a:p>
          <a:p>
            <a:pPr>
              <a:spcAft>
                <a:spcPts val="600"/>
              </a:spcAft>
              <a:buFont typeface="Wingdings" pitchFamily="2" charset="2"/>
              <a:buChar char="§"/>
            </a:pPr>
            <a:r>
              <a:rPr lang="en-US" sz="2200" dirty="0" smtClean="0"/>
              <a:t>Since APC assignment of predecessor </a:t>
            </a:r>
            <a:r>
              <a:rPr lang="en-US" sz="2200" dirty="0"/>
              <a:t>CPT code cost data </a:t>
            </a:r>
            <a:r>
              <a:rPr lang="en-US" sz="2200" dirty="0" smtClean="0"/>
              <a:t>is maintained, total </a:t>
            </a:r>
            <a:r>
              <a:rPr lang="en-US" sz="2200" dirty="0"/>
              <a:t>mean cost for APC 0005 and APC 0037 </a:t>
            </a:r>
            <a:r>
              <a:rPr lang="en-US" sz="2200" dirty="0" smtClean="0"/>
              <a:t>remains unchanged</a:t>
            </a:r>
            <a:endParaRPr lang="en-US" sz="2200" dirty="0"/>
          </a:p>
          <a:p>
            <a:pPr>
              <a:buFont typeface="Wingdings" pitchFamily="2" charset="2"/>
              <a:buChar char="§"/>
            </a:pPr>
            <a:endParaRPr lang="en-US" dirty="0" smtClean="0"/>
          </a:p>
          <a:p>
            <a:pPr>
              <a:buFont typeface="Wingdings" pitchFamily="2" charset="2"/>
              <a:buChar char="§"/>
            </a:pPr>
            <a:endParaRPr lang="en-US" dirty="0" smtClean="0"/>
          </a:p>
        </p:txBody>
      </p:sp>
    </p:spTree>
    <p:extLst>
      <p:ext uri="{BB962C8B-B14F-4D97-AF65-F5344CB8AC3E}">
        <p14:creationId xmlns:p14="http://schemas.microsoft.com/office/powerpoint/2010/main" val="8631857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458200" cy="1143000"/>
          </a:xfrm>
        </p:spPr>
        <p:txBody>
          <a:bodyPr>
            <a:normAutofit fontScale="90000"/>
          </a:bodyPr>
          <a:lstStyle/>
          <a:p>
            <a:r>
              <a:rPr lang="en-US" sz="3100" b="1" dirty="0" smtClean="0"/>
              <a:t>Potential Consequences of Not Making Change</a:t>
            </a:r>
            <a:r>
              <a:rPr lang="en-US" sz="3600" b="1" dirty="0" smtClean="0"/>
              <a:t> </a:t>
            </a:r>
            <a:r>
              <a:rPr lang="en-US" sz="3600" b="1" dirty="0" smtClean="0">
                <a:solidFill>
                  <a:schemeClr val="accent6"/>
                </a:solidFill>
              </a:rPr>
              <a:t>/</a:t>
            </a:r>
            <a:r>
              <a:rPr lang="en-US" dirty="0"/>
              <a:t/>
            </a:r>
            <a:br>
              <a:rPr lang="en-US" dirty="0"/>
            </a:br>
            <a:r>
              <a:rPr lang="en-US" sz="2200" b="1" dirty="0" smtClean="0"/>
              <a:t>APC ASSIGNMENT ERROR MADE FOR CPT 19081, 19083, &amp; 19085</a:t>
            </a:r>
            <a:endParaRPr lang="en-US" sz="2200" b="1" dirty="0"/>
          </a:p>
        </p:txBody>
      </p:sp>
      <p:sp>
        <p:nvSpPr>
          <p:cNvPr id="7" name="Text Placeholder 2"/>
          <p:cNvSpPr txBox="1">
            <a:spLocks/>
          </p:cNvSpPr>
          <p:nvPr/>
        </p:nvSpPr>
        <p:spPr>
          <a:xfrm>
            <a:off x="685800" y="1727200"/>
            <a:ext cx="7772400" cy="4016021"/>
          </a:xfrm>
          <a:prstGeom prst="rect">
            <a:avLst/>
          </a:prstGeom>
        </p:spPr>
        <p:txBody>
          <a:bodyPr>
            <a:normAutofit/>
          </a:bodyPr>
          <a:lstStyle>
            <a:lvl1pPr marL="342900" indent="-342900" algn="l" defTabSz="457200" rtl="0" eaLnBrk="1" latinLnBrk="0" hangingPunct="1">
              <a:spcBef>
                <a:spcPct val="20000"/>
              </a:spcBef>
              <a:buFont typeface="Arial"/>
              <a:buChar char="•"/>
              <a:defRPr sz="2800" kern="1200">
                <a:solidFill>
                  <a:schemeClr val="tx1">
                    <a:lumMod val="65000"/>
                    <a:lumOff val="35000"/>
                  </a:schemeClr>
                </a:solidFill>
                <a:latin typeface="Arial"/>
                <a:ea typeface="+mn-ea"/>
                <a:cs typeface="Arial"/>
              </a:defRPr>
            </a:lvl1pPr>
            <a:lvl2pPr marL="742950" indent="-285750" algn="l" defTabSz="457200" rtl="0" eaLnBrk="1" latinLnBrk="0" hangingPunct="1">
              <a:spcBef>
                <a:spcPct val="20000"/>
              </a:spcBef>
              <a:buFont typeface="Arial"/>
              <a:buChar char="–"/>
              <a:defRPr sz="2400" kern="1200">
                <a:solidFill>
                  <a:schemeClr val="tx1">
                    <a:lumMod val="65000"/>
                    <a:lumOff val="35000"/>
                  </a:schemeClr>
                </a:solidFill>
                <a:latin typeface="Arial"/>
                <a:ea typeface="+mn-ea"/>
                <a:cs typeface="Arial"/>
              </a:defRPr>
            </a:lvl2pPr>
            <a:lvl3pPr marL="1143000" indent="-228600" algn="l" defTabSz="457200" rtl="0" eaLnBrk="1" latinLnBrk="0" hangingPunct="1">
              <a:spcBef>
                <a:spcPct val="20000"/>
              </a:spcBef>
              <a:buFont typeface="Arial"/>
              <a:buChar char="•"/>
              <a:defRPr sz="2000" kern="1200">
                <a:solidFill>
                  <a:schemeClr val="tx1">
                    <a:lumMod val="65000"/>
                    <a:lumOff val="35000"/>
                  </a:schemeClr>
                </a:solidFill>
                <a:latin typeface="Arial"/>
                <a:ea typeface="+mn-ea"/>
                <a:cs typeface="Arial"/>
              </a:defRPr>
            </a:lvl3pPr>
            <a:lvl4pPr marL="1600200" indent="-228600" algn="l" defTabSz="457200" rtl="0" eaLnBrk="1" latinLnBrk="0" hangingPunct="1">
              <a:spcBef>
                <a:spcPct val="20000"/>
              </a:spcBef>
              <a:buFont typeface="Arial"/>
              <a:buChar char="–"/>
              <a:defRPr sz="1800" kern="1200">
                <a:solidFill>
                  <a:schemeClr val="tx1">
                    <a:lumMod val="65000"/>
                    <a:lumOff val="35000"/>
                  </a:schemeClr>
                </a:solidFill>
                <a:latin typeface="Arial"/>
                <a:ea typeface="+mn-ea"/>
                <a:cs typeface="Arial"/>
              </a:defRPr>
            </a:lvl4pPr>
            <a:lvl5pPr marL="2057400" indent="-228600" algn="l" defTabSz="457200" rtl="0" eaLnBrk="1" latinLnBrk="0" hangingPunct="1">
              <a:spcBef>
                <a:spcPct val="20000"/>
              </a:spcBef>
              <a:buFont typeface="Arial"/>
              <a:buChar char="»"/>
              <a:defRPr sz="1600" kern="1200">
                <a:solidFill>
                  <a:schemeClr val="tx1">
                    <a:lumMod val="65000"/>
                    <a:lumOff val="35000"/>
                  </a:schemeClr>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spcAft>
                <a:spcPts val="600"/>
              </a:spcAft>
              <a:buFont typeface="Wingdings" pitchFamily="2" charset="2"/>
              <a:buChar char="§"/>
            </a:pPr>
            <a:r>
              <a:rPr lang="en-US" sz="2200" dirty="0" smtClean="0"/>
              <a:t>A “two times rule” violation is imminent because the simulated geometric mean cost for CPT code 19085 is two times greater than the geometric mean costs of the two existing CPT codes assigned to APC 0005 (20206 and 38505)* (See Slide 12)</a:t>
            </a:r>
            <a:endParaRPr lang="en-US" sz="1700" b="1" dirty="0"/>
          </a:p>
          <a:p>
            <a:pPr>
              <a:spcAft>
                <a:spcPts val="600"/>
              </a:spcAft>
              <a:buFont typeface="Wingdings" pitchFamily="2" charset="2"/>
              <a:buChar char="§"/>
            </a:pPr>
            <a:endParaRPr lang="en-US" sz="2200" dirty="0" smtClean="0"/>
          </a:p>
          <a:p>
            <a:pPr>
              <a:spcAft>
                <a:spcPts val="600"/>
              </a:spcAft>
              <a:buFont typeface="Wingdings" pitchFamily="2" charset="2"/>
              <a:buChar char="§"/>
            </a:pPr>
            <a:endParaRPr lang="en-US" sz="2200" dirty="0" smtClean="0"/>
          </a:p>
          <a:p>
            <a:pPr>
              <a:spcAft>
                <a:spcPts val="600"/>
              </a:spcAft>
              <a:buFont typeface="Wingdings" pitchFamily="2" charset="2"/>
              <a:buChar char="§"/>
            </a:pPr>
            <a:endParaRPr lang="en-US" sz="2200" dirty="0"/>
          </a:p>
          <a:p>
            <a:pPr>
              <a:buFont typeface="Wingdings" pitchFamily="2" charset="2"/>
              <a:buChar char="§"/>
            </a:pPr>
            <a:endParaRPr lang="en-US" dirty="0" smtClean="0"/>
          </a:p>
          <a:p>
            <a:pPr>
              <a:buFont typeface="Wingdings" pitchFamily="2" charset="2"/>
              <a:buChar char="§"/>
            </a:pPr>
            <a:endParaRPr lang="en-US" dirty="0" smtClean="0"/>
          </a:p>
          <a:p>
            <a:pPr>
              <a:buFont typeface="Wingdings" pitchFamily="2" charset="2"/>
              <a:buChar char="§"/>
            </a:pPr>
            <a:endParaRPr lang="en-US" dirty="0" smtClean="0"/>
          </a:p>
        </p:txBody>
      </p:sp>
      <p:sp>
        <p:nvSpPr>
          <p:cNvPr id="9" name="TextBox 8"/>
          <p:cNvSpPr txBox="1"/>
          <p:nvPr/>
        </p:nvSpPr>
        <p:spPr>
          <a:xfrm>
            <a:off x="685799" y="5389997"/>
            <a:ext cx="4507090" cy="523220"/>
          </a:xfrm>
          <a:prstGeom prst="rect">
            <a:avLst/>
          </a:prstGeom>
          <a:noFill/>
        </p:spPr>
        <p:txBody>
          <a:bodyPr wrap="square" rtlCol="0">
            <a:spAutoFit/>
          </a:bodyPr>
          <a:lstStyle/>
          <a:p>
            <a:r>
              <a:rPr lang="en-US" sz="1400" i="1" dirty="0" smtClean="0"/>
              <a:t>* Based on independent analysis by The </a:t>
            </a:r>
            <a:r>
              <a:rPr lang="en-US" sz="1400" i="1" dirty="0"/>
              <a:t>Moran Company </a:t>
            </a:r>
            <a:r>
              <a:rPr lang="en-US" sz="1400" i="1" dirty="0" smtClean="0"/>
              <a:t>using final 2014 </a:t>
            </a:r>
            <a:r>
              <a:rPr lang="en-US" sz="1400" i="1" dirty="0" err="1" smtClean="0"/>
              <a:t>OPPS</a:t>
            </a:r>
            <a:r>
              <a:rPr lang="en-US" sz="1400" i="1" dirty="0" smtClean="0"/>
              <a:t> policy and final 2012 claims data</a:t>
            </a:r>
            <a:endParaRPr lang="en-US" sz="1400" i="1" dirty="0"/>
          </a:p>
        </p:txBody>
      </p:sp>
    </p:spTree>
    <p:extLst>
      <p:ext uri="{BB962C8B-B14F-4D97-AF65-F5344CB8AC3E}">
        <p14:creationId xmlns:p14="http://schemas.microsoft.com/office/powerpoint/2010/main" val="138384808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420100" cy="1143000"/>
          </a:xfrm>
        </p:spPr>
        <p:txBody>
          <a:bodyPr>
            <a:normAutofit fontScale="90000"/>
          </a:bodyPr>
          <a:lstStyle/>
          <a:p>
            <a:r>
              <a:rPr lang="en-US" sz="3100" b="1" dirty="0" smtClean="0"/>
              <a:t>Potential Consequences of Not Making Change </a:t>
            </a:r>
            <a:r>
              <a:rPr lang="en-US" sz="3100" b="1" dirty="0" smtClean="0">
                <a:solidFill>
                  <a:schemeClr val="accent6"/>
                </a:solidFill>
              </a:rPr>
              <a:t>/</a:t>
            </a:r>
            <a:r>
              <a:rPr lang="en-US" dirty="0"/>
              <a:t/>
            </a:r>
            <a:br>
              <a:rPr lang="en-US" dirty="0"/>
            </a:br>
            <a:r>
              <a:rPr lang="en-US" sz="2200" b="1" dirty="0" smtClean="0"/>
              <a:t>CY 2014 PROFILE OF APC 0005</a:t>
            </a:r>
            <a:endParaRPr lang="en-US" sz="2200" b="1" dirty="0"/>
          </a:p>
        </p:txBody>
      </p:sp>
      <p:graphicFrame>
        <p:nvGraphicFramePr>
          <p:cNvPr id="5" name="Table 4"/>
          <p:cNvGraphicFramePr>
            <a:graphicFrameLocks noGrp="1"/>
          </p:cNvGraphicFramePr>
          <p:nvPr>
            <p:extLst>
              <p:ext uri="{D42A27DB-BD31-4B8C-83A1-F6EECF244321}">
                <p14:modId xmlns:p14="http://schemas.microsoft.com/office/powerpoint/2010/main" val="1159350355"/>
              </p:ext>
            </p:extLst>
          </p:nvPr>
        </p:nvGraphicFramePr>
        <p:xfrm>
          <a:off x="457200" y="1417212"/>
          <a:ext cx="8229599" cy="4264703"/>
        </p:xfrm>
        <a:graphic>
          <a:graphicData uri="http://schemas.openxmlformats.org/drawingml/2006/table">
            <a:tbl>
              <a:tblPr firstRow="1" bandRow="1">
                <a:tableStyleId>{00A15C55-8517-42AA-B614-E9B94910E393}</a:tableStyleId>
              </a:tblPr>
              <a:tblGrid>
                <a:gridCol w="1175657"/>
                <a:gridCol w="1175657"/>
                <a:gridCol w="1175657"/>
                <a:gridCol w="1175657"/>
                <a:gridCol w="1175657"/>
                <a:gridCol w="1175657"/>
                <a:gridCol w="1175657"/>
              </a:tblGrid>
              <a:tr h="1064303">
                <a:tc>
                  <a:txBody>
                    <a:bodyPr/>
                    <a:lstStyle/>
                    <a:p>
                      <a:pPr algn="ctr"/>
                      <a:r>
                        <a:rPr lang="en-US" sz="1200" dirty="0" err="1" smtClean="0"/>
                        <a:t>HCPCS</a:t>
                      </a:r>
                      <a:r>
                        <a:rPr lang="en-US" sz="1200" dirty="0" smtClean="0"/>
                        <a:t> Code</a:t>
                      </a:r>
                      <a:endParaRPr lang="en-US" sz="1200" b="1" dirty="0"/>
                    </a:p>
                  </a:txBody>
                  <a:tcPr anchor="ctr">
                    <a:solidFill>
                      <a:srgbClr val="5C1371"/>
                    </a:solidFill>
                  </a:tcPr>
                </a:tc>
                <a:tc>
                  <a:txBody>
                    <a:bodyPr/>
                    <a:lstStyle/>
                    <a:p>
                      <a:pPr algn="ctr"/>
                      <a:r>
                        <a:rPr lang="en-US" sz="1200" dirty="0" smtClean="0"/>
                        <a:t>Short Descriptor</a:t>
                      </a:r>
                      <a:endParaRPr lang="en-US" sz="1200" b="1" dirty="0"/>
                    </a:p>
                  </a:txBody>
                  <a:tcPr anchor="ctr">
                    <a:solidFill>
                      <a:srgbClr val="5C137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SI</a:t>
                      </a:r>
                      <a:endParaRPr lang="en-US" sz="1200" b="1" dirty="0" smtClean="0"/>
                    </a:p>
                  </a:txBody>
                  <a:tcPr anchor="ctr">
                    <a:solidFill>
                      <a:srgbClr val="5C137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err="1" smtClean="0"/>
                        <a:t>APC</a:t>
                      </a:r>
                      <a:endParaRPr lang="en-US" sz="1200" b="1" dirty="0" smtClean="0"/>
                    </a:p>
                  </a:txBody>
                  <a:tcPr anchor="ctr">
                    <a:solidFill>
                      <a:srgbClr val="5C137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Payment Rate</a:t>
                      </a:r>
                      <a:endParaRPr lang="en-US" sz="1200" b="1" dirty="0" smtClean="0"/>
                    </a:p>
                  </a:txBody>
                  <a:tcPr anchor="ctr">
                    <a:solidFill>
                      <a:srgbClr val="5C137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smtClean="0"/>
                        <a:t>Single Frequency</a:t>
                      </a:r>
                    </a:p>
                  </a:txBody>
                  <a:tcPr anchor="ctr">
                    <a:solidFill>
                      <a:srgbClr val="5C137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smtClean="0"/>
                        <a:t>Geometric Mean Cost</a:t>
                      </a:r>
                    </a:p>
                  </a:txBody>
                  <a:tcPr anchor="ctr">
                    <a:solidFill>
                      <a:srgbClr val="5C1371"/>
                    </a:solidFill>
                  </a:tcPr>
                </a:tc>
              </a:tr>
              <a:tr h="431633">
                <a:tc>
                  <a:txBody>
                    <a:bodyPr/>
                    <a:lstStyle/>
                    <a:p>
                      <a:pPr algn="ctr"/>
                      <a:r>
                        <a:rPr lang="en-US" sz="1200" dirty="0" smtClean="0"/>
                        <a:t>19102</a:t>
                      </a:r>
                      <a:endParaRPr lang="en-US" sz="1200" dirty="0"/>
                    </a:p>
                  </a:txBody>
                  <a:tcPr anchor="ctr"/>
                </a:tc>
                <a:tc>
                  <a:txBody>
                    <a:bodyPr/>
                    <a:lstStyle/>
                    <a:p>
                      <a:pPr algn="l"/>
                      <a:r>
                        <a:rPr lang="en-US" sz="1200" dirty="0" err="1" smtClean="0"/>
                        <a:t>Bx</a:t>
                      </a:r>
                      <a:r>
                        <a:rPr lang="en-US" sz="1200" dirty="0" smtClean="0"/>
                        <a:t> breast</a:t>
                      </a:r>
                      <a:r>
                        <a:rPr lang="en-US" sz="1200" baseline="0" dirty="0" smtClean="0"/>
                        <a:t> </a:t>
                      </a:r>
                      <a:r>
                        <a:rPr lang="en-US" sz="1200" baseline="0" dirty="0" err="1" smtClean="0"/>
                        <a:t>percut</a:t>
                      </a:r>
                      <a:r>
                        <a:rPr lang="en-US" sz="1200" baseline="0" dirty="0" smtClean="0"/>
                        <a:t> w/image</a:t>
                      </a:r>
                      <a:endParaRPr lang="en-US" sz="1200" dirty="0"/>
                    </a:p>
                  </a:txBody>
                  <a:tcPr anchor="ctr"/>
                </a:tc>
                <a:tc>
                  <a:txBody>
                    <a:bodyPr/>
                    <a:lstStyle/>
                    <a:p>
                      <a:pPr algn="ctr"/>
                      <a:r>
                        <a:rPr lang="en-US" sz="1200" dirty="0" smtClean="0"/>
                        <a:t>D</a:t>
                      </a:r>
                      <a:endParaRPr lang="en-US" sz="1200" dirty="0"/>
                    </a:p>
                  </a:txBody>
                  <a:tcPr anchor="ctr"/>
                </a:tc>
                <a:tc>
                  <a:txBody>
                    <a:bodyPr/>
                    <a:lstStyle/>
                    <a:p>
                      <a:pPr algn="ctr"/>
                      <a:r>
                        <a:rPr lang="en-US" sz="1200" dirty="0" smtClean="0"/>
                        <a:t>-</a:t>
                      </a:r>
                      <a:endParaRPr lang="en-US" sz="1200" dirty="0"/>
                    </a:p>
                  </a:txBody>
                  <a:tcPr anchor="ctr"/>
                </a:tc>
                <a:tc>
                  <a:txBody>
                    <a:bodyPr/>
                    <a:lstStyle/>
                    <a:p>
                      <a:pPr algn="ctr"/>
                      <a:r>
                        <a:rPr lang="en-US" sz="1200" dirty="0" smtClean="0"/>
                        <a:t>-</a:t>
                      </a:r>
                      <a:endParaRPr lang="en-US" sz="1200" dirty="0"/>
                    </a:p>
                  </a:txBody>
                  <a:tcPr anchor="ctr"/>
                </a:tc>
                <a:tc>
                  <a:txBody>
                    <a:bodyPr/>
                    <a:lstStyle/>
                    <a:p>
                      <a:pPr algn="ctr"/>
                      <a:r>
                        <a:rPr lang="en-US" sz="1200" dirty="0" smtClean="0"/>
                        <a:t>25,933</a:t>
                      </a:r>
                      <a:endParaRPr lang="en-US" sz="1200" dirty="0"/>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dirty="0" smtClean="0"/>
                        <a:t>$736.37</a:t>
                      </a:r>
                    </a:p>
                  </a:txBody>
                  <a:tcPr anchor="ctr"/>
                </a:tc>
              </a:tr>
              <a:tr h="431633">
                <a:tc>
                  <a:txBody>
                    <a:bodyPr/>
                    <a:lstStyle/>
                    <a:p>
                      <a:pPr algn="ctr"/>
                      <a:r>
                        <a:rPr lang="en-US" sz="1200" dirty="0" smtClean="0"/>
                        <a:t>19081</a:t>
                      </a:r>
                      <a:endParaRPr lang="en-US" sz="1200" dirty="0"/>
                    </a:p>
                  </a:txBody>
                  <a:tcPr anchor="ctr"/>
                </a:tc>
                <a:tc>
                  <a:txBody>
                    <a:bodyPr/>
                    <a:lstStyle/>
                    <a:p>
                      <a:pPr algn="l"/>
                      <a:r>
                        <a:rPr lang="en-US" sz="1200" dirty="0" err="1" smtClean="0"/>
                        <a:t>Bx</a:t>
                      </a:r>
                      <a:r>
                        <a:rPr lang="en-US" sz="1200" dirty="0" smtClean="0"/>
                        <a:t> breast 1st lesion </a:t>
                      </a:r>
                      <a:r>
                        <a:rPr lang="en-US" sz="1200" dirty="0" err="1" smtClean="0"/>
                        <a:t>strtctc</a:t>
                      </a:r>
                      <a:endParaRPr lang="en-US" sz="1200" dirty="0"/>
                    </a:p>
                  </a:txBody>
                  <a:tcPr anchor="ctr"/>
                </a:tc>
                <a:tc>
                  <a:txBody>
                    <a:bodyPr/>
                    <a:lstStyle/>
                    <a:p>
                      <a:pPr algn="ctr"/>
                      <a:r>
                        <a:rPr lang="en-US" sz="1200" dirty="0" smtClean="0"/>
                        <a:t>T</a:t>
                      </a:r>
                      <a:endParaRPr lang="en-US" sz="1200" dirty="0"/>
                    </a:p>
                  </a:txBody>
                  <a:tcPr anchor="ctr"/>
                </a:tc>
                <a:tc>
                  <a:txBody>
                    <a:bodyPr/>
                    <a:lstStyle/>
                    <a:p>
                      <a:pPr algn="ctr"/>
                      <a:r>
                        <a:rPr lang="en-US" sz="1200" dirty="0" smtClean="0"/>
                        <a:t>0005</a:t>
                      </a:r>
                      <a:endParaRPr lang="en-US" sz="1200" dirty="0"/>
                    </a:p>
                  </a:txBody>
                  <a:tcPr anchor="ctr"/>
                </a:tc>
                <a:tc>
                  <a:txBody>
                    <a:bodyPr/>
                    <a:lstStyle/>
                    <a:p>
                      <a:pPr algn="ctr"/>
                      <a:r>
                        <a:rPr lang="en-US" sz="1200" dirty="0" smtClean="0"/>
                        <a:t>$702.08</a:t>
                      </a:r>
                      <a:endParaRPr lang="en-US" sz="1200" dirty="0"/>
                    </a:p>
                  </a:txBody>
                  <a:tcPr anchor="ctr"/>
                </a:tc>
                <a:tc>
                  <a:txBody>
                    <a:bodyPr/>
                    <a:lstStyle/>
                    <a:p>
                      <a:pPr algn="ctr"/>
                      <a:r>
                        <a:rPr lang="en-US" sz="1200" dirty="0" smtClean="0"/>
                        <a:t>-</a:t>
                      </a:r>
                      <a:endParaRPr lang="en-US" sz="1200" dirty="0"/>
                    </a:p>
                  </a:txBody>
                  <a:tcPr anchor="ctr"/>
                </a:tc>
                <a:tc>
                  <a:txBody>
                    <a:bodyPr/>
                    <a:lstStyle/>
                    <a:p>
                      <a:pPr algn="ctr"/>
                      <a:r>
                        <a:rPr lang="en-US" sz="1200" i="1" dirty="0" smtClean="0"/>
                        <a:t>$1,013.37*</a:t>
                      </a:r>
                      <a:endParaRPr lang="en-US" sz="1200" i="1" dirty="0"/>
                    </a:p>
                  </a:txBody>
                  <a:tcPr anchor="ctr"/>
                </a:tc>
              </a:tr>
              <a:tr h="431633">
                <a:tc>
                  <a:txBody>
                    <a:bodyPr/>
                    <a:lstStyle/>
                    <a:p>
                      <a:pPr algn="ctr"/>
                      <a:r>
                        <a:rPr lang="en-US" sz="1200" dirty="0" smtClean="0"/>
                        <a:t>19083</a:t>
                      </a:r>
                      <a:endParaRPr lang="en-US" sz="1200" dirty="0"/>
                    </a:p>
                  </a:txBody>
                  <a:tcPr anchor="ctr"/>
                </a:tc>
                <a:tc>
                  <a:txBody>
                    <a:bodyPr/>
                    <a:lstStyle/>
                    <a:p>
                      <a:pPr algn="l"/>
                      <a:r>
                        <a:rPr lang="en-US" sz="1200" dirty="0" err="1" smtClean="0"/>
                        <a:t>Bx</a:t>
                      </a:r>
                      <a:r>
                        <a:rPr lang="en-US" sz="1200" baseline="0" dirty="0" smtClean="0"/>
                        <a:t> breast 1st lesion us </a:t>
                      </a:r>
                      <a:r>
                        <a:rPr lang="en-US" sz="1200" baseline="0" dirty="0" err="1" smtClean="0"/>
                        <a:t>imag</a:t>
                      </a:r>
                      <a:endParaRPr lang="en-US" sz="1200" dirty="0"/>
                    </a:p>
                  </a:txBody>
                  <a:tcPr anchor="ctr"/>
                </a:tc>
                <a:tc>
                  <a:txBody>
                    <a:bodyPr/>
                    <a:lstStyle/>
                    <a:p>
                      <a:pPr algn="ctr"/>
                      <a:r>
                        <a:rPr lang="en-US" sz="1200" dirty="0" smtClean="0"/>
                        <a:t>T</a:t>
                      </a:r>
                      <a:endParaRPr lang="en-US" sz="1200" dirty="0"/>
                    </a:p>
                  </a:txBody>
                  <a:tcPr anchor="ctr"/>
                </a:tc>
                <a:tc>
                  <a:txBody>
                    <a:bodyPr/>
                    <a:lstStyle/>
                    <a:p>
                      <a:pPr algn="ctr"/>
                      <a:r>
                        <a:rPr lang="en-US" sz="1200" dirty="0" smtClean="0"/>
                        <a:t>0005</a:t>
                      </a:r>
                      <a:endParaRPr lang="en-US" sz="1200" dirty="0"/>
                    </a:p>
                  </a:txBody>
                  <a:tcPr anchor="ctr"/>
                </a:tc>
                <a:tc>
                  <a:txBody>
                    <a:bodyPr/>
                    <a:lstStyle/>
                    <a:p>
                      <a:pPr algn="ctr"/>
                      <a:r>
                        <a:rPr lang="en-US" sz="1200" dirty="0" smtClean="0"/>
                        <a:t>$702.08</a:t>
                      </a:r>
                      <a:endParaRPr lang="en-US" sz="1200" dirty="0"/>
                    </a:p>
                  </a:txBody>
                  <a:tcPr anchor="ctr"/>
                </a:tc>
                <a:tc>
                  <a:txBody>
                    <a:bodyPr/>
                    <a:lstStyle/>
                    <a:p>
                      <a:pPr algn="ctr"/>
                      <a:r>
                        <a:rPr lang="en-US" sz="1200" dirty="0" smtClean="0"/>
                        <a:t>-</a:t>
                      </a:r>
                      <a:endParaRPr lang="en-US" sz="1200" dirty="0"/>
                    </a:p>
                  </a:txBody>
                  <a:tcPr anchor="ctr"/>
                </a:tc>
                <a:tc>
                  <a:txBody>
                    <a:bodyPr/>
                    <a:lstStyle/>
                    <a:p>
                      <a:pPr algn="ctr"/>
                      <a:r>
                        <a:rPr lang="en-US" sz="1200" i="1" dirty="0" smtClean="0"/>
                        <a:t>$897.94*</a:t>
                      </a:r>
                      <a:endParaRPr lang="en-US" sz="1200" i="1" dirty="0"/>
                    </a:p>
                  </a:txBody>
                  <a:tcPr anchor="ctr"/>
                </a:tc>
              </a:tr>
              <a:tr h="431633">
                <a:tc>
                  <a:txBody>
                    <a:bodyPr/>
                    <a:lstStyle/>
                    <a:p>
                      <a:pPr algn="ctr"/>
                      <a:r>
                        <a:rPr lang="en-US" sz="1200" dirty="0" smtClean="0"/>
                        <a:t>19085</a:t>
                      </a:r>
                      <a:endParaRPr lang="en-US" sz="1200" dirty="0"/>
                    </a:p>
                  </a:txBody>
                  <a:tcPr anchor="ctr"/>
                </a:tc>
                <a:tc>
                  <a:txBody>
                    <a:bodyPr/>
                    <a:lstStyle/>
                    <a:p>
                      <a:pPr algn="l"/>
                      <a:r>
                        <a:rPr lang="en-US" sz="1200" dirty="0" err="1" smtClean="0"/>
                        <a:t>Bx</a:t>
                      </a:r>
                      <a:r>
                        <a:rPr lang="en-US" sz="1200" dirty="0" smtClean="0"/>
                        <a:t> breast 1st  lesion </a:t>
                      </a:r>
                      <a:r>
                        <a:rPr lang="en-US" sz="1200" dirty="0" err="1" smtClean="0"/>
                        <a:t>mr</a:t>
                      </a:r>
                      <a:r>
                        <a:rPr lang="en-US" sz="1200" dirty="0" smtClean="0"/>
                        <a:t> </a:t>
                      </a:r>
                      <a:r>
                        <a:rPr lang="en-US" sz="1200" dirty="0" err="1" smtClean="0"/>
                        <a:t>imag</a:t>
                      </a:r>
                      <a:endParaRPr lang="en-US" sz="1200" dirty="0"/>
                    </a:p>
                  </a:txBody>
                  <a:tcPr anchor="ctr"/>
                </a:tc>
                <a:tc>
                  <a:txBody>
                    <a:bodyPr/>
                    <a:lstStyle/>
                    <a:p>
                      <a:pPr algn="ctr"/>
                      <a:r>
                        <a:rPr lang="en-US" sz="1200" dirty="0" smtClean="0"/>
                        <a:t>T</a:t>
                      </a:r>
                      <a:endParaRPr lang="en-US" sz="1200" dirty="0"/>
                    </a:p>
                  </a:txBody>
                  <a:tcPr anchor="ctr"/>
                </a:tc>
                <a:tc>
                  <a:txBody>
                    <a:bodyPr/>
                    <a:lstStyle/>
                    <a:p>
                      <a:pPr algn="ctr"/>
                      <a:r>
                        <a:rPr lang="en-US" sz="1200" dirty="0" smtClean="0"/>
                        <a:t>0005</a:t>
                      </a:r>
                      <a:endParaRPr lang="en-US" sz="1200" dirty="0"/>
                    </a:p>
                  </a:txBody>
                  <a:tcPr anchor="ctr"/>
                </a:tc>
                <a:tc>
                  <a:txBody>
                    <a:bodyPr/>
                    <a:lstStyle/>
                    <a:p>
                      <a:pPr algn="ctr"/>
                      <a:r>
                        <a:rPr lang="en-US" sz="1200" dirty="0" smtClean="0"/>
                        <a:t>$702.08</a:t>
                      </a:r>
                      <a:endParaRPr lang="en-US" sz="1200" dirty="0"/>
                    </a:p>
                  </a:txBody>
                  <a:tcPr anchor="ctr"/>
                </a:tc>
                <a:tc>
                  <a:txBody>
                    <a:bodyPr/>
                    <a:lstStyle/>
                    <a:p>
                      <a:pPr algn="ctr"/>
                      <a:r>
                        <a:rPr lang="en-US" sz="1200" dirty="0" smtClean="0"/>
                        <a:t>-</a:t>
                      </a:r>
                      <a:endParaRPr lang="en-US" sz="1200" dirty="0"/>
                    </a:p>
                  </a:txBody>
                  <a:tcPr anchor="ctr"/>
                </a:tc>
                <a:tc>
                  <a:txBody>
                    <a:bodyPr/>
                    <a:lstStyle/>
                    <a:p>
                      <a:pPr algn="ctr"/>
                      <a:r>
                        <a:rPr lang="en-US" sz="1200" i="1" dirty="0" smtClean="0"/>
                        <a:t>$1,456.85*</a:t>
                      </a:r>
                      <a:endParaRPr lang="en-US" sz="1200" i="1" dirty="0"/>
                    </a:p>
                  </a:txBody>
                  <a:tcPr anchor="ctr"/>
                </a:tc>
              </a:tr>
              <a:tr h="431633">
                <a:tc>
                  <a:txBody>
                    <a:bodyPr/>
                    <a:lstStyle/>
                    <a:p>
                      <a:pPr algn="ctr"/>
                      <a:r>
                        <a:rPr lang="en-US" sz="1200" dirty="0" smtClean="0"/>
                        <a:t>20206</a:t>
                      </a:r>
                      <a:endParaRPr lang="en-US" sz="1200" dirty="0"/>
                    </a:p>
                  </a:txBody>
                  <a:tcPr anchor="ctr"/>
                </a:tc>
                <a:tc>
                  <a:txBody>
                    <a:bodyPr/>
                    <a:lstStyle/>
                    <a:p>
                      <a:pPr algn="l"/>
                      <a:r>
                        <a:rPr lang="en-US" sz="1200" dirty="0" smtClean="0"/>
                        <a:t>Needle</a:t>
                      </a:r>
                      <a:r>
                        <a:rPr lang="en-US" sz="1200" baseline="0" dirty="0" smtClean="0"/>
                        <a:t> biopsy muscle</a:t>
                      </a:r>
                      <a:endParaRPr lang="en-US" sz="1200" dirty="0"/>
                    </a:p>
                  </a:txBody>
                  <a:tcPr anchor="ctr"/>
                </a:tc>
                <a:tc>
                  <a:txBody>
                    <a:bodyPr/>
                    <a:lstStyle/>
                    <a:p>
                      <a:pPr algn="ctr"/>
                      <a:r>
                        <a:rPr lang="en-US" sz="1200" dirty="0" smtClean="0"/>
                        <a:t>T</a:t>
                      </a:r>
                      <a:endParaRPr lang="en-US" sz="1200" dirty="0"/>
                    </a:p>
                  </a:txBody>
                  <a:tcPr anchor="ctr"/>
                </a:tc>
                <a:tc>
                  <a:txBody>
                    <a:bodyPr/>
                    <a:lstStyle/>
                    <a:p>
                      <a:pPr algn="ctr"/>
                      <a:r>
                        <a:rPr lang="en-US" sz="1200" dirty="0" smtClean="0"/>
                        <a:t>0005</a:t>
                      </a:r>
                      <a:endParaRPr lang="en-US" sz="1200" dirty="0"/>
                    </a:p>
                  </a:txBody>
                  <a:tcPr anchor="ctr"/>
                </a:tc>
                <a:tc>
                  <a:txBody>
                    <a:bodyPr/>
                    <a:lstStyle/>
                    <a:p>
                      <a:pPr algn="ctr"/>
                      <a:r>
                        <a:rPr lang="en-US" sz="1200" dirty="0" smtClean="0"/>
                        <a:t>$702.08</a:t>
                      </a:r>
                      <a:endParaRPr lang="en-US" sz="1200" dirty="0"/>
                    </a:p>
                  </a:txBody>
                  <a:tcPr anchor="ctr"/>
                </a:tc>
                <a:tc>
                  <a:txBody>
                    <a:bodyPr/>
                    <a:lstStyle/>
                    <a:p>
                      <a:pPr algn="ctr"/>
                      <a:r>
                        <a:rPr lang="en-US" sz="1200" dirty="0" smtClean="0"/>
                        <a:t>2,867</a:t>
                      </a:r>
                      <a:endParaRPr lang="en-US" sz="1200" dirty="0"/>
                    </a:p>
                  </a:txBody>
                  <a:tcPr anchor="ctr"/>
                </a:tc>
                <a:tc>
                  <a:txBody>
                    <a:bodyPr/>
                    <a:lstStyle/>
                    <a:p>
                      <a:pPr algn="ctr"/>
                      <a:r>
                        <a:rPr lang="en-US" sz="1200" dirty="0" smtClean="0"/>
                        <a:t>$612.47</a:t>
                      </a:r>
                      <a:endParaRPr lang="en-US" sz="1200" dirty="0"/>
                    </a:p>
                  </a:txBody>
                  <a:tcPr anchor="ctr"/>
                </a:tc>
              </a:tr>
              <a:tr h="431633">
                <a:tc>
                  <a:txBody>
                    <a:bodyPr/>
                    <a:lstStyle/>
                    <a:p>
                      <a:pPr algn="ctr"/>
                      <a:r>
                        <a:rPr lang="en-US" sz="1200" dirty="0" smtClean="0"/>
                        <a:t>38505</a:t>
                      </a:r>
                      <a:endParaRPr lang="en-US" sz="1200" dirty="0"/>
                    </a:p>
                  </a:txBody>
                  <a:tcPr anchor="ctr"/>
                </a:tc>
                <a:tc>
                  <a:txBody>
                    <a:bodyPr/>
                    <a:lstStyle/>
                    <a:p>
                      <a:pPr algn="l"/>
                      <a:r>
                        <a:rPr lang="en-US" sz="1200" dirty="0" smtClean="0"/>
                        <a:t>Needle biopsy lymph nodes</a:t>
                      </a:r>
                      <a:endParaRPr lang="en-US" sz="1200" dirty="0"/>
                    </a:p>
                  </a:txBody>
                  <a:tcPr anchor="ctr"/>
                </a:tc>
                <a:tc>
                  <a:txBody>
                    <a:bodyPr/>
                    <a:lstStyle/>
                    <a:p>
                      <a:pPr algn="ctr"/>
                      <a:r>
                        <a:rPr lang="en-US" sz="1200" dirty="0" smtClean="0"/>
                        <a:t>T</a:t>
                      </a:r>
                      <a:endParaRPr lang="en-US" sz="1200" dirty="0"/>
                    </a:p>
                  </a:txBody>
                  <a:tcPr anchor="ctr"/>
                </a:tc>
                <a:tc>
                  <a:txBody>
                    <a:bodyPr/>
                    <a:lstStyle/>
                    <a:p>
                      <a:pPr algn="ctr"/>
                      <a:r>
                        <a:rPr lang="en-US" sz="1200" dirty="0" smtClean="0"/>
                        <a:t>0005</a:t>
                      </a:r>
                      <a:endParaRPr lang="en-US" sz="1200" dirty="0"/>
                    </a:p>
                  </a:txBody>
                  <a:tcPr anchor="ctr"/>
                </a:tc>
                <a:tc>
                  <a:txBody>
                    <a:bodyPr/>
                    <a:lstStyle/>
                    <a:p>
                      <a:pPr algn="ctr"/>
                      <a:r>
                        <a:rPr lang="en-US" sz="1200" dirty="0" smtClean="0"/>
                        <a:t>$702.08</a:t>
                      </a:r>
                      <a:endParaRPr lang="en-US" sz="1200" dirty="0"/>
                    </a:p>
                  </a:txBody>
                  <a:tcPr anchor="ctr"/>
                </a:tc>
                <a:tc>
                  <a:txBody>
                    <a:bodyPr/>
                    <a:lstStyle/>
                    <a:p>
                      <a:pPr algn="ctr"/>
                      <a:r>
                        <a:rPr lang="en-US" sz="1200" dirty="0" smtClean="0"/>
                        <a:t>6,224</a:t>
                      </a:r>
                      <a:endParaRPr lang="en-US" sz="1200" dirty="0"/>
                    </a:p>
                  </a:txBody>
                  <a:tcPr anchor="ctr"/>
                </a:tc>
                <a:tc>
                  <a:txBody>
                    <a:bodyPr/>
                    <a:lstStyle/>
                    <a:p>
                      <a:pPr algn="ctr"/>
                      <a:r>
                        <a:rPr lang="en-US" sz="1200" dirty="0" smtClean="0"/>
                        <a:t>$649.43</a:t>
                      </a:r>
                      <a:endParaRPr lang="en-US" sz="1200" dirty="0"/>
                    </a:p>
                  </a:txBody>
                  <a:tcPr anchor="ctr"/>
                </a:tc>
              </a:tr>
              <a:tr h="431633">
                <a:tc>
                  <a:txBody>
                    <a:bodyPr/>
                    <a:lstStyle/>
                    <a:p>
                      <a:pPr algn="ctr"/>
                      <a:r>
                        <a:rPr lang="en-US" sz="1200" dirty="0" smtClean="0"/>
                        <a:t>42400</a:t>
                      </a:r>
                      <a:endParaRPr lang="en-US" sz="1200" dirty="0"/>
                    </a:p>
                  </a:txBody>
                  <a:tcPr anchor="ctr"/>
                </a:tc>
                <a:tc>
                  <a:txBody>
                    <a:bodyPr/>
                    <a:lstStyle/>
                    <a:p>
                      <a:pPr algn="l"/>
                      <a:r>
                        <a:rPr lang="en-US" sz="1200" dirty="0" smtClean="0"/>
                        <a:t>Biopsy of salivary gland</a:t>
                      </a:r>
                      <a:endParaRPr lang="en-US" sz="1200" dirty="0"/>
                    </a:p>
                  </a:txBody>
                  <a:tcPr anchor="ctr"/>
                </a:tc>
                <a:tc>
                  <a:txBody>
                    <a:bodyPr/>
                    <a:lstStyle/>
                    <a:p>
                      <a:pPr algn="ctr"/>
                      <a:r>
                        <a:rPr lang="en-US" sz="1200" dirty="0" smtClean="0"/>
                        <a:t>T</a:t>
                      </a:r>
                      <a:endParaRPr lang="en-US" sz="1200" dirty="0"/>
                    </a:p>
                  </a:txBody>
                  <a:tcPr anchor="ctr"/>
                </a:tc>
                <a:tc>
                  <a:txBody>
                    <a:bodyPr/>
                    <a:lstStyle/>
                    <a:p>
                      <a:pPr algn="ctr"/>
                      <a:r>
                        <a:rPr lang="en-US" sz="1200" dirty="0" smtClean="0"/>
                        <a:t>0005</a:t>
                      </a:r>
                      <a:endParaRPr lang="en-US" sz="1200" dirty="0"/>
                    </a:p>
                  </a:txBody>
                  <a:tcPr anchor="ctr"/>
                </a:tc>
                <a:tc>
                  <a:txBody>
                    <a:bodyPr/>
                    <a:lstStyle/>
                    <a:p>
                      <a:pPr algn="ctr"/>
                      <a:r>
                        <a:rPr lang="en-US" sz="1200" dirty="0" smtClean="0"/>
                        <a:t>$702.08</a:t>
                      </a:r>
                      <a:endParaRPr lang="en-US" sz="1200" dirty="0"/>
                    </a:p>
                  </a:txBody>
                  <a:tcPr anchor="ctr"/>
                </a:tc>
                <a:tc>
                  <a:txBody>
                    <a:bodyPr/>
                    <a:lstStyle/>
                    <a:p>
                      <a:pPr algn="ctr"/>
                      <a:r>
                        <a:rPr lang="en-US" sz="1200" dirty="0" smtClean="0"/>
                        <a:t>734</a:t>
                      </a:r>
                      <a:endParaRPr lang="en-US" sz="1200" dirty="0"/>
                    </a:p>
                  </a:txBody>
                  <a:tcPr anchor="ctr"/>
                </a:tc>
                <a:tc>
                  <a:txBody>
                    <a:bodyPr/>
                    <a:lstStyle/>
                    <a:p>
                      <a:pPr algn="ctr"/>
                      <a:r>
                        <a:rPr lang="en-US" sz="1200" dirty="0" smtClean="0"/>
                        <a:t>$509.03</a:t>
                      </a:r>
                      <a:endParaRPr lang="en-US" sz="1200" dirty="0"/>
                    </a:p>
                  </a:txBody>
                  <a:tcPr anchor="ctr"/>
                </a:tc>
              </a:tr>
            </a:tbl>
          </a:graphicData>
        </a:graphic>
      </p:graphicFrame>
      <p:sp>
        <p:nvSpPr>
          <p:cNvPr id="7" name="TextBox 6"/>
          <p:cNvSpPr txBox="1"/>
          <p:nvPr/>
        </p:nvSpPr>
        <p:spPr>
          <a:xfrm>
            <a:off x="372529" y="5723466"/>
            <a:ext cx="4008571" cy="738664"/>
          </a:xfrm>
          <a:prstGeom prst="rect">
            <a:avLst/>
          </a:prstGeom>
          <a:noFill/>
        </p:spPr>
        <p:txBody>
          <a:bodyPr wrap="square" rtlCol="0">
            <a:spAutoFit/>
          </a:bodyPr>
          <a:lstStyle/>
          <a:p>
            <a:r>
              <a:rPr lang="en-US" sz="1400" i="1" dirty="0" smtClean="0"/>
              <a:t>* The geometric mean cost for the new </a:t>
            </a:r>
            <a:r>
              <a:rPr lang="en-US" sz="1400" i="1" dirty="0" err="1" smtClean="0"/>
              <a:t>CPT</a:t>
            </a:r>
            <a:r>
              <a:rPr lang="en-US" sz="1400" i="1" dirty="0" smtClean="0"/>
              <a:t> code was simulated by The </a:t>
            </a:r>
            <a:r>
              <a:rPr lang="en-US" sz="1400" i="1" dirty="0"/>
              <a:t>Moran Company </a:t>
            </a:r>
            <a:r>
              <a:rPr lang="en-US" sz="1400" i="1" dirty="0" smtClean="0"/>
              <a:t>using final 2014 </a:t>
            </a:r>
            <a:r>
              <a:rPr lang="en-US" sz="1400" i="1" dirty="0" err="1" smtClean="0"/>
              <a:t>OPPS</a:t>
            </a:r>
            <a:r>
              <a:rPr lang="en-US" sz="1400" i="1" dirty="0" smtClean="0"/>
              <a:t> policy and final 2012 claims data</a:t>
            </a:r>
            <a:endParaRPr lang="en-US" sz="1400" i="1" dirty="0"/>
          </a:p>
        </p:txBody>
      </p:sp>
      <p:sp>
        <p:nvSpPr>
          <p:cNvPr id="6" name="Rectangle 5"/>
          <p:cNvSpPr/>
          <p:nvPr/>
        </p:nvSpPr>
        <p:spPr>
          <a:xfrm>
            <a:off x="457200" y="3835400"/>
            <a:ext cx="8229599" cy="1384300"/>
          </a:xfrm>
          <a:prstGeom prst="rect">
            <a:avLst/>
          </a:prstGeom>
          <a:noFill/>
          <a:ln w="38100">
            <a:solidFill>
              <a:schemeClr val="accent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9985251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56587804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t>Presentation Checklist </a:t>
            </a:r>
            <a:r>
              <a:rPr lang="en-US" sz="3600" b="1" dirty="0">
                <a:solidFill>
                  <a:schemeClr val="accent6"/>
                </a:solidFill>
              </a:rPr>
              <a:t>/</a:t>
            </a:r>
            <a:endParaRPr lang="en-US" sz="3600" b="1" dirty="0"/>
          </a:p>
        </p:txBody>
      </p:sp>
      <p:sp>
        <p:nvSpPr>
          <p:cNvPr id="3" name="Content Placeholder 2"/>
          <p:cNvSpPr>
            <a:spLocks noGrp="1"/>
          </p:cNvSpPr>
          <p:nvPr>
            <p:ph idx="1"/>
          </p:nvPr>
        </p:nvSpPr>
        <p:spPr/>
        <p:txBody>
          <a:bodyPr>
            <a:normAutofit/>
          </a:bodyPr>
          <a:lstStyle/>
          <a:p>
            <a:pPr marL="342900" indent="-342900">
              <a:buFont typeface="Wingdings" pitchFamily="2" charset="2"/>
              <a:buChar char="q"/>
            </a:pPr>
            <a:r>
              <a:rPr lang="en-US" dirty="0" smtClean="0"/>
              <a:t>Presentation checklist – slide 1 </a:t>
            </a:r>
          </a:p>
          <a:p>
            <a:pPr marL="342900" indent="-342900">
              <a:buFont typeface="Wingdings" pitchFamily="2" charset="2"/>
              <a:buChar char="q"/>
            </a:pPr>
            <a:r>
              <a:rPr lang="en-US" dirty="0" smtClean="0"/>
              <a:t>Financial relationships </a:t>
            </a:r>
            <a:r>
              <a:rPr lang="en-US" dirty="0"/>
              <a:t>– slide </a:t>
            </a:r>
            <a:r>
              <a:rPr lang="en-US" dirty="0" smtClean="0"/>
              <a:t>2</a:t>
            </a:r>
            <a:endParaRPr lang="en-US" dirty="0"/>
          </a:p>
          <a:p>
            <a:pPr marL="342900" indent="-342900">
              <a:buFont typeface="Wingdings" pitchFamily="2" charset="2"/>
              <a:buChar char="q"/>
            </a:pPr>
            <a:r>
              <a:rPr lang="en-US" dirty="0" smtClean="0"/>
              <a:t>CPT </a:t>
            </a:r>
            <a:r>
              <a:rPr lang="en-US" dirty="0"/>
              <a:t>codes involved – slide </a:t>
            </a:r>
            <a:r>
              <a:rPr lang="en-US" dirty="0" smtClean="0"/>
              <a:t>3</a:t>
            </a:r>
            <a:endParaRPr lang="en-US" dirty="0"/>
          </a:p>
          <a:p>
            <a:pPr marL="342900" indent="-342900">
              <a:buFont typeface="Wingdings" pitchFamily="2" charset="2"/>
              <a:buChar char="q"/>
            </a:pPr>
            <a:r>
              <a:rPr lang="en-US" dirty="0" smtClean="0"/>
              <a:t>APCs </a:t>
            </a:r>
            <a:r>
              <a:rPr lang="en-US" dirty="0"/>
              <a:t>affected – slide </a:t>
            </a:r>
            <a:r>
              <a:rPr lang="en-US" dirty="0" smtClean="0"/>
              <a:t>3</a:t>
            </a:r>
            <a:endParaRPr lang="en-US" dirty="0"/>
          </a:p>
          <a:p>
            <a:pPr marL="342900" indent="-342900">
              <a:buFont typeface="Wingdings" pitchFamily="2" charset="2"/>
              <a:buChar char="q"/>
            </a:pPr>
            <a:r>
              <a:rPr lang="en-US" dirty="0" smtClean="0"/>
              <a:t>Clinical </a:t>
            </a:r>
            <a:r>
              <a:rPr lang="en-US" dirty="0"/>
              <a:t>description – slides </a:t>
            </a:r>
            <a:r>
              <a:rPr lang="en-US" dirty="0" smtClean="0"/>
              <a:t>4-5</a:t>
            </a:r>
            <a:endParaRPr lang="en-US" dirty="0"/>
          </a:p>
          <a:p>
            <a:pPr marL="342900" indent="-342900">
              <a:buFont typeface="Wingdings" pitchFamily="2" charset="2"/>
              <a:buChar char="q"/>
            </a:pPr>
            <a:r>
              <a:rPr lang="en-US" dirty="0" smtClean="0"/>
              <a:t>Description </a:t>
            </a:r>
            <a:r>
              <a:rPr lang="en-US" dirty="0"/>
              <a:t>of issue – </a:t>
            </a:r>
            <a:r>
              <a:rPr lang="en-US" dirty="0" smtClean="0"/>
              <a:t>slides 6-7</a:t>
            </a:r>
            <a:endParaRPr lang="en-US" dirty="0"/>
          </a:p>
          <a:p>
            <a:pPr marL="342900" indent="-342900">
              <a:buFont typeface="Wingdings" pitchFamily="2" charset="2"/>
              <a:buChar char="q"/>
            </a:pPr>
            <a:r>
              <a:rPr lang="en-US" dirty="0" smtClean="0"/>
              <a:t>Recommendation/rationale </a:t>
            </a:r>
            <a:r>
              <a:rPr lang="en-US" dirty="0"/>
              <a:t>– slides </a:t>
            </a:r>
            <a:r>
              <a:rPr lang="en-US" dirty="0" smtClean="0"/>
              <a:t>8-10</a:t>
            </a:r>
            <a:endParaRPr lang="en-US" dirty="0"/>
          </a:p>
          <a:p>
            <a:pPr marL="342900" indent="-342900">
              <a:buFont typeface="Wingdings" pitchFamily="2" charset="2"/>
              <a:buChar char="q"/>
            </a:pPr>
            <a:r>
              <a:rPr lang="en-US" dirty="0" smtClean="0"/>
              <a:t>Potential </a:t>
            </a:r>
            <a:r>
              <a:rPr lang="en-US" dirty="0"/>
              <a:t>consequences of not making the change – </a:t>
            </a:r>
            <a:r>
              <a:rPr lang="en-US" dirty="0" smtClean="0"/>
              <a:t>slides 11-12</a:t>
            </a:r>
            <a:endParaRPr lang="en-US" dirty="0"/>
          </a:p>
        </p:txBody>
      </p:sp>
    </p:spTree>
    <p:extLst>
      <p:ext uri="{BB962C8B-B14F-4D97-AF65-F5344CB8AC3E}">
        <p14:creationId xmlns:p14="http://schemas.microsoft.com/office/powerpoint/2010/main" val="8828099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t>Financial Relationships </a:t>
            </a:r>
            <a:r>
              <a:rPr lang="en-US" sz="3600" b="1" dirty="0">
                <a:solidFill>
                  <a:schemeClr val="accent6"/>
                </a:solidFill>
              </a:rPr>
              <a:t>/</a:t>
            </a:r>
            <a:endParaRPr lang="en-US" sz="3600" b="1" dirty="0"/>
          </a:p>
        </p:txBody>
      </p:sp>
      <p:sp>
        <p:nvSpPr>
          <p:cNvPr id="3" name="Content Placeholder 2"/>
          <p:cNvSpPr>
            <a:spLocks noGrp="1"/>
          </p:cNvSpPr>
          <p:nvPr>
            <p:ph idx="1"/>
          </p:nvPr>
        </p:nvSpPr>
        <p:spPr/>
        <p:txBody>
          <a:bodyPr/>
          <a:lstStyle/>
          <a:p>
            <a:pPr marL="342900" indent="-342900">
              <a:buFont typeface="Wingdings" pitchFamily="2" charset="2"/>
              <a:buChar char="§"/>
            </a:pPr>
            <a:r>
              <a:rPr lang="en-US" dirty="0" smtClean="0"/>
              <a:t>Jonathan </a:t>
            </a:r>
            <a:r>
              <a:rPr lang="en-US" dirty="0" err="1" smtClean="0"/>
              <a:t>Salkin</a:t>
            </a:r>
            <a:r>
              <a:rPr lang="en-US" dirty="0"/>
              <a:t> </a:t>
            </a:r>
            <a:r>
              <a:rPr lang="en-US" dirty="0" smtClean="0"/>
              <a:t>is the </a:t>
            </a:r>
            <a:r>
              <a:rPr lang="en-US" dirty="0"/>
              <a:t>Executive Vice President of Corporate Development &amp; Strategy and Acting General </a:t>
            </a:r>
            <a:r>
              <a:rPr lang="en-US" dirty="0" smtClean="0"/>
              <a:t>Counsel of </a:t>
            </a:r>
            <a:r>
              <a:rPr lang="en-US" dirty="0" err="1"/>
              <a:t>Devicor</a:t>
            </a:r>
            <a:r>
              <a:rPr lang="en-US" dirty="0"/>
              <a:t> Medical Products, Inc</a:t>
            </a:r>
            <a:r>
              <a:rPr lang="en-US" dirty="0" smtClean="0"/>
              <a:t>.</a:t>
            </a:r>
          </a:p>
          <a:p>
            <a:pPr>
              <a:buNone/>
            </a:pPr>
            <a:endParaRPr lang="en-US" dirty="0"/>
          </a:p>
          <a:p>
            <a:pPr marL="342900" indent="-342900">
              <a:buFont typeface="Wingdings" pitchFamily="2" charset="2"/>
              <a:buChar char="§"/>
            </a:pPr>
            <a:r>
              <a:rPr lang="en-US" dirty="0"/>
              <a:t>Brian </a:t>
            </a:r>
            <a:r>
              <a:rPr lang="en-US" dirty="0" err="1" smtClean="0"/>
              <a:t>Ruffner</a:t>
            </a:r>
            <a:r>
              <a:rPr lang="en-US" dirty="0" smtClean="0"/>
              <a:t> is the </a:t>
            </a:r>
            <a:r>
              <a:rPr lang="en-US" dirty="0"/>
              <a:t>Senior Vice President of Global </a:t>
            </a:r>
            <a:r>
              <a:rPr lang="en-US" dirty="0" smtClean="0"/>
              <a:t>Marketing of </a:t>
            </a:r>
            <a:r>
              <a:rPr lang="en-US" dirty="0" err="1"/>
              <a:t>Devicor</a:t>
            </a:r>
            <a:r>
              <a:rPr lang="en-US" dirty="0"/>
              <a:t> Medical Products, Inc</a:t>
            </a:r>
            <a:r>
              <a:rPr lang="en-US" dirty="0" smtClean="0"/>
              <a:t>.</a:t>
            </a:r>
          </a:p>
          <a:p>
            <a:pPr marL="342900" indent="-342900">
              <a:buFont typeface="Wingdings" pitchFamily="2" charset="2"/>
              <a:buChar char="§"/>
            </a:pPr>
            <a:endParaRPr lang="en-US" dirty="0"/>
          </a:p>
          <a:p>
            <a:pPr marL="342900" indent="-342900">
              <a:buFont typeface="Wingdings" pitchFamily="2" charset="2"/>
              <a:buChar char="§"/>
            </a:pPr>
            <a:r>
              <a:rPr lang="en-US" dirty="0"/>
              <a:t>Rachel </a:t>
            </a:r>
            <a:r>
              <a:rPr lang="en-US" dirty="0" smtClean="0"/>
              <a:t>Feldman, Director, The Moran Company is </a:t>
            </a:r>
            <a:r>
              <a:rPr lang="en-US" dirty="0"/>
              <a:t>a consultant to </a:t>
            </a:r>
            <a:r>
              <a:rPr lang="en-US" dirty="0" err="1" smtClean="0"/>
              <a:t>Devicor</a:t>
            </a:r>
            <a:r>
              <a:rPr lang="en-US" dirty="0" smtClean="0"/>
              <a:t> Medical Products, Inc. </a:t>
            </a:r>
            <a:r>
              <a:rPr lang="en-US" dirty="0"/>
              <a:t>and is paid for her </a:t>
            </a:r>
            <a:r>
              <a:rPr lang="en-US" dirty="0" smtClean="0"/>
              <a:t>services.</a:t>
            </a:r>
            <a:endParaRPr lang="en-US" dirty="0"/>
          </a:p>
          <a:p>
            <a:pPr marL="342900" indent="-342900">
              <a:buFont typeface="Wingdings" pitchFamily="2" charset="2"/>
              <a:buChar char="§"/>
            </a:pPr>
            <a:endParaRPr lang="en-US" dirty="0"/>
          </a:p>
        </p:txBody>
      </p:sp>
    </p:spTree>
    <p:extLst>
      <p:ext uri="{BB962C8B-B14F-4D97-AF65-F5344CB8AC3E}">
        <p14:creationId xmlns:p14="http://schemas.microsoft.com/office/powerpoint/2010/main" val="16431400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t>CPT Codes Involved/APCs Affected </a:t>
            </a:r>
            <a:r>
              <a:rPr lang="en-US" sz="3600" b="1" dirty="0" smtClean="0">
                <a:solidFill>
                  <a:schemeClr val="accent6"/>
                </a:solidFill>
              </a:rPr>
              <a:t>/</a:t>
            </a:r>
            <a:endParaRPr lang="en-US" sz="3600" b="1" dirty="0">
              <a:solidFill>
                <a:schemeClr val="accent6"/>
              </a:solidFill>
            </a:endParaRPr>
          </a:p>
        </p:txBody>
      </p:sp>
      <p:sp>
        <p:nvSpPr>
          <p:cNvPr id="3" name="Content Placeholder 2"/>
          <p:cNvSpPr>
            <a:spLocks noGrp="1"/>
          </p:cNvSpPr>
          <p:nvPr>
            <p:ph idx="1"/>
          </p:nvPr>
        </p:nvSpPr>
        <p:spPr/>
        <p:txBody>
          <a:bodyPr/>
          <a:lstStyle/>
          <a:p>
            <a:pPr marL="342900" indent="-342900">
              <a:buFont typeface="Wingdings" pitchFamily="2" charset="2"/>
              <a:buChar char="§"/>
            </a:pPr>
            <a:r>
              <a:rPr lang="en-US" dirty="0" err="1" smtClean="0"/>
              <a:t>CPT</a:t>
            </a:r>
            <a:r>
              <a:rPr lang="en-US" dirty="0" smtClean="0"/>
              <a:t> Codes Involved:</a:t>
            </a:r>
          </a:p>
          <a:p>
            <a:pPr marL="1085850" lvl="1" indent="-342900">
              <a:buFont typeface="Arial" pitchFamily="34" charset="0"/>
              <a:buChar char="−"/>
            </a:pPr>
            <a:r>
              <a:rPr lang="en-US" dirty="0" smtClean="0"/>
              <a:t>New </a:t>
            </a:r>
            <a:r>
              <a:rPr lang="en-US" dirty="0" err="1" smtClean="0"/>
              <a:t>CPT</a:t>
            </a:r>
            <a:r>
              <a:rPr lang="en-US" dirty="0" smtClean="0"/>
              <a:t> Codes: 19081, 19083, and 19085</a:t>
            </a:r>
          </a:p>
          <a:p>
            <a:pPr marL="1085850" lvl="1" indent="-342900">
              <a:buFont typeface="Arial" pitchFamily="34" charset="0"/>
              <a:buChar char="−"/>
            </a:pPr>
            <a:r>
              <a:rPr lang="en-US" dirty="0" smtClean="0"/>
              <a:t>Predecessor/Deleted </a:t>
            </a:r>
            <a:r>
              <a:rPr lang="en-US" dirty="0" err="1" smtClean="0"/>
              <a:t>CPT</a:t>
            </a:r>
            <a:r>
              <a:rPr lang="en-US" dirty="0" smtClean="0"/>
              <a:t> Codes: 19102 and 19103</a:t>
            </a:r>
          </a:p>
          <a:p>
            <a:pPr marL="342900" indent="-342900">
              <a:buFont typeface="Wingdings" pitchFamily="2" charset="2"/>
              <a:buChar char="§"/>
            </a:pPr>
            <a:endParaRPr lang="en-US" dirty="0" smtClean="0"/>
          </a:p>
          <a:p>
            <a:pPr marL="342900" indent="-342900">
              <a:buFont typeface="Wingdings" pitchFamily="2" charset="2"/>
              <a:buChar char="§"/>
            </a:pPr>
            <a:r>
              <a:rPr lang="en-US" dirty="0" err="1" smtClean="0"/>
              <a:t>APCs</a:t>
            </a:r>
            <a:r>
              <a:rPr lang="en-US" dirty="0" smtClean="0"/>
              <a:t> Affected:</a:t>
            </a:r>
          </a:p>
          <a:p>
            <a:pPr marL="1085850" lvl="1" indent="-342900">
              <a:buFont typeface="Arial" pitchFamily="34" charset="0"/>
              <a:buChar char="−"/>
            </a:pPr>
            <a:r>
              <a:rPr lang="en-US" dirty="0" err="1" smtClean="0"/>
              <a:t>APC</a:t>
            </a:r>
            <a:r>
              <a:rPr lang="en-US" dirty="0" smtClean="0"/>
              <a:t> 0005, Level </a:t>
            </a:r>
            <a:r>
              <a:rPr lang="en-US" dirty="0"/>
              <a:t>2 Needle Biopsy/Aspiration Except Bone Marrow</a:t>
            </a:r>
            <a:endParaRPr lang="en-US" dirty="0" smtClean="0"/>
          </a:p>
          <a:p>
            <a:pPr marL="1085850" lvl="1" indent="-342900">
              <a:buFont typeface="Arial" pitchFamily="34" charset="0"/>
              <a:buChar char="−"/>
            </a:pPr>
            <a:r>
              <a:rPr lang="en-US" dirty="0" err="1" smtClean="0"/>
              <a:t>APC</a:t>
            </a:r>
            <a:r>
              <a:rPr lang="en-US" dirty="0" smtClean="0"/>
              <a:t> 0037, </a:t>
            </a:r>
            <a:r>
              <a:rPr lang="en-US" dirty="0"/>
              <a:t>Level </a:t>
            </a:r>
            <a:r>
              <a:rPr lang="en-US" dirty="0" smtClean="0"/>
              <a:t>4 </a:t>
            </a:r>
            <a:r>
              <a:rPr lang="en-US" dirty="0"/>
              <a:t>Needle Biopsy/Aspiration Except Bone Marrow</a:t>
            </a:r>
            <a:endParaRPr lang="en-US" dirty="0" smtClean="0"/>
          </a:p>
        </p:txBody>
      </p:sp>
    </p:spTree>
    <p:extLst>
      <p:ext uri="{BB962C8B-B14F-4D97-AF65-F5344CB8AC3E}">
        <p14:creationId xmlns:p14="http://schemas.microsoft.com/office/powerpoint/2010/main" val="17371186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4766" y="328048"/>
            <a:ext cx="8229600" cy="544316"/>
          </a:xfrm>
        </p:spPr>
        <p:txBody>
          <a:bodyPr>
            <a:noAutofit/>
          </a:bodyPr>
          <a:lstStyle/>
          <a:p>
            <a:r>
              <a:rPr lang="en-US" sz="3600" b="1" dirty="0" smtClean="0"/>
              <a:t>Breast Biopsy </a:t>
            </a:r>
            <a:r>
              <a:rPr lang="en-US" sz="3600" b="1" dirty="0"/>
              <a:t>Comparison </a:t>
            </a:r>
            <a:r>
              <a:rPr lang="en-US" sz="3600" b="1" dirty="0" smtClean="0"/>
              <a:t>Chart </a:t>
            </a:r>
            <a:r>
              <a:rPr lang="en-US" sz="3600" b="1" dirty="0" smtClean="0">
                <a:solidFill>
                  <a:schemeClr val="accent6"/>
                </a:solidFill>
              </a:rPr>
              <a:t>/</a:t>
            </a:r>
            <a:endParaRPr lang="en-US" sz="3600" b="1" dirty="0">
              <a:solidFill>
                <a:schemeClr val="accent6"/>
              </a:solidFill>
            </a:endParaRPr>
          </a:p>
        </p:txBody>
      </p:sp>
      <p:graphicFrame>
        <p:nvGraphicFramePr>
          <p:cNvPr id="7" name="Group 334"/>
          <p:cNvGraphicFramePr>
            <a:graphicFrameLocks noGrp="1"/>
          </p:cNvGraphicFramePr>
          <p:nvPr>
            <p:extLst>
              <p:ext uri="{D42A27DB-BD31-4B8C-83A1-F6EECF244321}">
                <p14:modId xmlns:p14="http://schemas.microsoft.com/office/powerpoint/2010/main" val="127049308"/>
              </p:ext>
            </p:extLst>
          </p:nvPr>
        </p:nvGraphicFramePr>
        <p:xfrm>
          <a:off x="688433" y="2651579"/>
          <a:ext cx="7351294" cy="2672081"/>
        </p:xfrm>
        <a:graphic>
          <a:graphicData uri="http://schemas.openxmlformats.org/drawingml/2006/table">
            <a:tbl>
              <a:tblPr>
                <a:tableStyleId>{E929F9F4-4A8F-4326-A1B4-22849713DDAB}</a:tableStyleId>
              </a:tblPr>
              <a:tblGrid>
                <a:gridCol w="1696732"/>
                <a:gridCol w="2926456"/>
                <a:gridCol w="2728106"/>
              </a:tblGrid>
              <a:tr h="490751">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u="none" strike="noStrike" cap="none" normalizeH="0" baseline="0" dirty="0" smtClean="0">
                          <a:ln>
                            <a:noFill/>
                          </a:ln>
                          <a:effectLst/>
                        </a:rPr>
                        <a:t>Product Description</a:t>
                      </a:r>
                      <a:endParaRPr kumimoji="0" lang="en-US" sz="1200" b="1" i="0" u="none" strike="noStrike" cap="none" normalizeH="0" baseline="0" dirty="0" smtClean="0">
                        <a:ln>
                          <a:noFill/>
                        </a:ln>
                        <a:solidFill>
                          <a:schemeClr val="bg1"/>
                        </a:solidFill>
                        <a:effectLst/>
                        <a:latin typeface="Arial" charset="0"/>
                        <a:ea typeface="ＭＳ Ｐゴシック" pitchFamily="1" charset="-128"/>
                      </a:endParaRPr>
                    </a:p>
                  </a:txBody>
                  <a:tcPr marT="45716" marB="45716"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5C137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u="none" strike="noStrike" cap="none" normalizeH="0" baseline="0" dirty="0" smtClean="0">
                          <a:ln>
                            <a:noFill/>
                          </a:ln>
                          <a:solidFill>
                            <a:schemeClr val="tx1">
                              <a:lumMod val="75000"/>
                              <a:lumOff val="25000"/>
                            </a:schemeClr>
                          </a:solidFill>
                          <a:effectLst/>
                        </a:rPr>
                        <a:t>Computer-controlled device that drives disposable needle probe; tissue acquisition via vacuum and motorized cutter</a:t>
                      </a:r>
                      <a:endParaRPr kumimoji="0" lang="en-US" sz="1200" b="0" i="0" u="none" strike="noStrike" cap="none" normalizeH="0" baseline="0" dirty="0" smtClean="0">
                        <a:ln>
                          <a:noFill/>
                        </a:ln>
                        <a:solidFill>
                          <a:schemeClr val="tx1">
                            <a:lumMod val="75000"/>
                            <a:lumOff val="25000"/>
                          </a:schemeClr>
                        </a:solidFill>
                        <a:effectLst/>
                        <a:latin typeface="Arial" charset="0"/>
                        <a:ea typeface="ＭＳ Ｐゴシック" pitchFamily="1" charset="-128"/>
                      </a:endParaRPr>
                    </a:p>
                  </a:txBody>
                  <a:tcPr marT="45716" marB="45716"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u="none" strike="noStrike" cap="none" normalizeH="0" baseline="0" dirty="0" smtClean="0">
                          <a:ln>
                            <a:noFill/>
                          </a:ln>
                          <a:solidFill>
                            <a:schemeClr val="tx1">
                              <a:lumMod val="75000"/>
                              <a:lumOff val="25000"/>
                            </a:schemeClr>
                          </a:solidFill>
                          <a:effectLst/>
                        </a:rPr>
                        <a:t>Lightweight single-use needle disposable; spring-powered tissue acquisition</a:t>
                      </a:r>
                      <a:endParaRPr kumimoji="0" lang="en-US" sz="1200" b="0" i="0" u="none" strike="noStrike" cap="none" normalizeH="0" baseline="0" dirty="0" smtClean="0">
                        <a:ln>
                          <a:noFill/>
                        </a:ln>
                        <a:solidFill>
                          <a:schemeClr val="tx1">
                            <a:lumMod val="75000"/>
                            <a:lumOff val="25000"/>
                          </a:schemeClr>
                        </a:solidFill>
                        <a:effectLst/>
                        <a:latin typeface="Arial" charset="0"/>
                        <a:ea typeface="ＭＳ Ｐゴシック" pitchFamily="1" charset="-128"/>
                      </a:endParaRPr>
                    </a:p>
                  </a:txBody>
                  <a:tcPr marT="45716" marB="45716"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r>
              <a:tr h="279849">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u="none" strike="noStrike" cap="none" normalizeH="0" baseline="0" dirty="0" smtClean="0">
                          <a:ln>
                            <a:noFill/>
                          </a:ln>
                          <a:effectLst/>
                        </a:rPr>
                        <a:t>Lesion Type</a:t>
                      </a:r>
                      <a:endParaRPr kumimoji="0" lang="en-US" sz="1200" b="1" i="0" u="none" strike="noStrike" cap="none" normalizeH="0" baseline="0" dirty="0" smtClean="0">
                        <a:ln>
                          <a:noFill/>
                        </a:ln>
                        <a:solidFill>
                          <a:schemeClr val="bg1"/>
                        </a:solidFill>
                        <a:effectLst/>
                        <a:latin typeface="Arial" charset="0"/>
                        <a:ea typeface="ＭＳ Ｐゴシック" pitchFamily="1" charset="-128"/>
                      </a:endParaRPr>
                    </a:p>
                  </a:txBody>
                  <a:tcPr marT="45716" marB="45716"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5C137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u="none" strike="noStrike" cap="none" normalizeH="0" baseline="0" dirty="0" smtClean="0">
                          <a:ln>
                            <a:noFill/>
                          </a:ln>
                          <a:solidFill>
                            <a:schemeClr val="tx1">
                              <a:lumMod val="75000"/>
                              <a:lumOff val="25000"/>
                            </a:schemeClr>
                          </a:solidFill>
                          <a:effectLst/>
                        </a:rPr>
                        <a:t>Small masses&lt; 1 cm; </a:t>
                      </a:r>
                      <a:r>
                        <a:rPr kumimoji="0" lang="en-US" sz="1200" u="none" strike="noStrike" cap="none" normalizeH="0" baseline="0" dirty="0" err="1" smtClean="0">
                          <a:ln>
                            <a:noFill/>
                          </a:ln>
                          <a:solidFill>
                            <a:schemeClr val="tx1">
                              <a:lumMod val="75000"/>
                              <a:lumOff val="25000"/>
                            </a:schemeClr>
                          </a:solidFill>
                          <a:effectLst/>
                        </a:rPr>
                        <a:t>microcalcifications</a:t>
                      </a:r>
                      <a:endParaRPr kumimoji="0" lang="en-US" sz="1200" b="0" i="0" u="none" strike="noStrike" cap="none" normalizeH="0" baseline="0" dirty="0" smtClean="0">
                        <a:ln>
                          <a:noFill/>
                        </a:ln>
                        <a:solidFill>
                          <a:schemeClr val="tx1">
                            <a:lumMod val="75000"/>
                            <a:lumOff val="25000"/>
                          </a:schemeClr>
                        </a:solidFill>
                        <a:effectLst/>
                        <a:latin typeface="Arial" charset="0"/>
                        <a:ea typeface="ＭＳ Ｐゴシック" pitchFamily="1" charset="-128"/>
                      </a:endParaRPr>
                    </a:p>
                  </a:txBody>
                  <a:tcPr marT="45716" marB="45716"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u="none" strike="noStrike" cap="none" normalizeH="0" baseline="0" dirty="0" smtClean="0">
                          <a:ln>
                            <a:noFill/>
                          </a:ln>
                          <a:solidFill>
                            <a:schemeClr val="tx1">
                              <a:lumMod val="75000"/>
                              <a:lumOff val="25000"/>
                            </a:schemeClr>
                          </a:solidFill>
                          <a:effectLst/>
                        </a:rPr>
                        <a:t>Larger masses &gt; 1cm</a:t>
                      </a:r>
                      <a:endParaRPr kumimoji="0" lang="en-US" sz="1200" b="0" i="0" u="none" strike="noStrike" cap="none" normalizeH="0" baseline="0" dirty="0" smtClean="0">
                        <a:ln>
                          <a:noFill/>
                        </a:ln>
                        <a:solidFill>
                          <a:schemeClr val="tx1">
                            <a:lumMod val="75000"/>
                            <a:lumOff val="25000"/>
                          </a:schemeClr>
                        </a:solidFill>
                        <a:effectLst/>
                        <a:latin typeface="Arial" charset="0"/>
                        <a:ea typeface="ＭＳ Ｐゴシック" pitchFamily="1" charset="-128"/>
                      </a:endParaRPr>
                    </a:p>
                  </a:txBody>
                  <a:tcPr marT="45716" marB="45716"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r>
              <a:tr h="23418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u="none" strike="noStrike" cap="none" normalizeH="0" baseline="0" dirty="0" smtClean="0">
                          <a:ln>
                            <a:noFill/>
                          </a:ln>
                          <a:effectLst/>
                        </a:rPr>
                        <a:t>Sample Size</a:t>
                      </a:r>
                      <a:endParaRPr kumimoji="0" lang="en-US" sz="1200" b="1" i="0" u="none" strike="noStrike" cap="none" normalizeH="0" baseline="0" dirty="0" smtClean="0">
                        <a:ln>
                          <a:noFill/>
                        </a:ln>
                        <a:solidFill>
                          <a:schemeClr val="bg1"/>
                        </a:solidFill>
                        <a:effectLst/>
                        <a:latin typeface="Arial" charset="0"/>
                        <a:ea typeface="ＭＳ Ｐゴシック" pitchFamily="1" charset="-128"/>
                      </a:endParaRPr>
                    </a:p>
                  </a:txBody>
                  <a:tcPr marT="45716" marB="45716"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5C137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u="none" strike="noStrike" cap="none" normalizeH="0" baseline="0" dirty="0" smtClean="0">
                          <a:ln>
                            <a:noFill/>
                          </a:ln>
                          <a:solidFill>
                            <a:schemeClr val="tx1">
                              <a:lumMod val="75000"/>
                              <a:lumOff val="25000"/>
                            </a:schemeClr>
                          </a:solidFill>
                          <a:effectLst/>
                        </a:rPr>
                        <a:t>100 – 300 mg</a:t>
                      </a:r>
                      <a:endParaRPr kumimoji="0" lang="en-US" sz="1200" b="0" i="0" u="none" strike="noStrike" cap="none" normalizeH="0" baseline="0" dirty="0" smtClean="0">
                        <a:ln>
                          <a:noFill/>
                        </a:ln>
                        <a:solidFill>
                          <a:schemeClr val="tx1">
                            <a:lumMod val="75000"/>
                            <a:lumOff val="25000"/>
                          </a:schemeClr>
                        </a:solidFill>
                        <a:effectLst/>
                        <a:latin typeface="Arial" charset="0"/>
                        <a:ea typeface="ＭＳ Ｐゴシック" pitchFamily="1" charset="-128"/>
                      </a:endParaRPr>
                    </a:p>
                  </a:txBody>
                  <a:tcPr marT="45716" marB="45716"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u="none" strike="noStrike" cap="none" normalizeH="0" baseline="0" dirty="0" smtClean="0">
                          <a:ln>
                            <a:noFill/>
                          </a:ln>
                          <a:solidFill>
                            <a:schemeClr val="tx1">
                              <a:lumMod val="75000"/>
                              <a:lumOff val="25000"/>
                            </a:schemeClr>
                          </a:solidFill>
                          <a:effectLst/>
                        </a:rPr>
                        <a:t>15 mg</a:t>
                      </a:r>
                      <a:endParaRPr kumimoji="0" lang="en-US" sz="1200" b="0" i="0" u="none" strike="noStrike" cap="none" normalizeH="0" baseline="0" dirty="0" smtClean="0">
                        <a:ln>
                          <a:noFill/>
                        </a:ln>
                        <a:solidFill>
                          <a:schemeClr val="tx1">
                            <a:lumMod val="75000"/>
                            <a:lumOff val="25000"/>
                          </a:schemeClr>
                        </a:solidFill>
                        <a:effectLst/>
                        <a:latin typeface="Arial" charset="0"/>
                        <a:ea typeface="ＭＳ Ｐゴシック" pitchFamily="1" charset="-128"/>
                      </a:endParaRPr>
                    </a:p>
                  </a:txBody>
                  <a:tcPr marT="45716" marB="45716"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r>
              <a:tr h="49252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u="none" strike="noStrike" cap="none" normalizeH="0" baseline="0" dirty="0" smtClean="0">
                          <a:ln>
                            <a:noFill/>
                          </a:ln>
                          <a:effectLst/>
                        </a:rPr>
                        <a:t>Imaging Guidance Modalities</a:t>
                      </a:r>
                      <a:endParaRPr kumimoji="0" lang="en-US" sz="1200" b="1" i="0" u="none" strike="noStrike" cap="none" normalizeH="0" baseline="0" dirty="0" smtClean="0">
                        <a:ln>
                          <a:noFill/>
                        </a:ln>
                        <a:solidFill>
                          <a:schemeClr val="bg1"/>
                        </a:solidFill>
                        <a:effectLst/>
                        <a:latin typeface="Arial" charset="0"/>
                        <a:ea typeface="ＭＳ Ｐゴシック" pitchFamily="1" charset="-128"/>
                      </a:endParaRPr>
                    </a:p>
                  </a:txBody>
                  <a:tcPr marT="45716" marB="45716"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5C137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u="none" strike="noStrike" cap="none" normalizeH="0" baseline="0" dirty="0" smtClean="0">
                          <a:ln>
                            <a:noFill/>
                          </a:ln>
                          <a:solidFill>
                            <a:schemeClr val="tx1">
                              <a:lumMod val="75000"/>
                              <a:lumOff val="25000"/>
                            </a:schemeClr>
                          </a:solidFill>
                          <a:effectLst/>
                        </a:rPr>
                        <a:t>Stereotactic</a:t>
                      </a:r>
                      <a:br>
                        <a:rPr kumimoji="0" lang="en-US" sz="1200" u="none" strike="noStrike" cap="none" normalizeH="0" baseline="0" dirty="0" smtClean="0">
                          <a:ln>
                            <a:noFill/>
                          </a:ln>
                          <a:solidFill>
                            <a:schemeClr val="tx1">
                              <a:lumMod val="75000"/>
                              <a:lumOff val="25000"/>
                            </a:schemeClr>
                          </a:solidFill>
                          <a:effectLst/>
                        </a:rPr>
                      </a:br>
                      <a:r>
                        <a:rPr kumimoji="0" lang="en-US" sz="1200" u="none" strike="noStrike" cap="none" normalizeH="0" baseline="0" dirty="0" smtClean="0">
                          <a:ln>
                            <a:noFill/>
                          </a:ln>
                          <a:solidFill>
                            <a:schemeClr val="tx1">
                              <a:lumMod val="75000"/>
                              <a:lumOff val="25000"/>
                            </a:schemeClr>
                          </a:solidFill>
                          <a:effectLst/>
                        </a:rPr>
                        <a:t>Ultrasound</a:t>
                      </a:r>
                      <a:br>
                        <a:rPr kumimoji="0" lang="en-US" sz="1200" u="none" strike="noStrike" cap="none" normalizeH="0" baseline="0" dirty="0" smtClean="0">
                          <a:ln>
                            <a:noFill/>
                          </a:ln>
                          <a:solidFill>
                            <a:schemeClr val="tx1">
                              <a:lumMod val="75000"/>
                              <a:lumOff val="25000"/>
                            </a:schemeClr>
                          </a:solidFill>
                          <a:effectLst/>
                        </a:rPr>
                      </a:br>
                      <a:r>
                        <a:rPr kumimoji="0" lang="en-US" sz="1200" u="none" strike="noStrike" cap="none" normalizeH="0" baseline="0" dirty="0" smtClean="0">
                          <a:ln>
                            <a:noFill/>
                          </a:ln>
                          <a:solidFill>
                            <a:schemeClr val="tx1">
                              <a:lumMod val="75000"/>
                              <a:lumOff val="25000"/>
                            </a:schemeClr>
                          </a:solidFill>
                          <a:effectLst/>
                        </a:rPr>
                        <a:t>MRI</a:t>
                      </a:r>
                      <a:endParaRPr kumimoji="0" lang="en-US" sz="1200" b="0" i="0" u="none" strike="noStrike" cap="none" normalizeH="0" baseline="0" dirty="0" smtClean="0">
                        <a:ln>
                          <a:noFill/>
                        </a:ln>
                        <a:solidFill>
                          <a:schemeClr val="tx1">
                            <a:lumMod val="75000"/>
                            <a:lumOff val="25000"/>
                          </a:schemeClr>
                        </a:solidFill>
                        <a:effectLst/>
                        <a:latin typeface="Arial" charset="0"/>
                        <a:ea typeface="ＭＳ Ｐゴシック" pitchFamily="1" charset="-128"/>
                      </a:endParaRPr>
                    </a:p>
                  </a:txBody>
                  <a:tcPr marT="45716" marB="45716"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u="none" strike="noStrike" cap="none" normalizeH="0" baseline="0" dirty="0" smtClean="0">
                          <a:ln>
                            <a:noFill/>
                          </a:ln>
                          <a:solidFill>
                            <a:schemeClr val="tx1">
                              <a:lumMod val="75000"/>
                              <a:lumOff val="25000"/>
                            </a:schemeClr>
                          </a:solidFill>
                          <a:effectLst/>
                        </a:rPr>
                        <a:t>Ultrasound</a:t>
                      </a:r>
                      <a:endParaRPr kumimoji="0" lang="en-US" sz="1200" b="0" i="0" u="none" strike="noStrike" cap="none" normalizeH="0" baseline="0" dirty="0" smtClean="0">
                        <a:ln>
                          <a:noFill/>
                        </a:ln>
                        <a:solidFill>
                          <a:schemeClr val="tx1">
                            <a:lumMod val="75000"/>
                            <a:lumOff val="25000"/>
                          </a:schemeClr>
                        </a:solidFill>
                        <a:effectLst/>
                        <a:latin typeface="Arial" charset="0"/>
                        <a:ea typeface="ＭＳ Ｐゴシック" pitchFamily="1" charset="-128"/>
                      </a:endParaRPr>
                    </a:p>
                  </a:txBody>
                  <a:tcPr marT="45716" marB="45716"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r>
              <a:tr h="28915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u="none" strike="noStrike" cap="none" normalizeH="0" baseline="0" dirty="0" smtClean="0">
                          <a:ln>
                            <a:noFill/>
                          </a:ln>
                          <a:effectLst/>
                        </a:rPr>
                        <a:t>Needle Insertions</a:t>
                      </a:r>
                      <a:endParaRPr kumimoji="0" lang="en-US" sz="1200" b="1" i="0" u="none" strike="noStrike" cap="none" normalizeH="0" baseline="0" dirty="0" smtClean="0">
                        <a:ln>
                          <a:noFill/>
                        </a:ln>
                        <a:solidFill>
                          <a:schemeClr val="bg1"/>
                        </a:solidFill>
                        <a:effectLst/>
                        <a:latin typeface="Arial" charset="0"/>
                        <a:ea typeface="ＭＳ Ｐゴシック" pitchFamily="1" charset="-128"/>
                      </a:endParaRPr>
                    </a:p>
                  </a:txBody>
                  <a:tcPr marT="45716" marB="45716"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5C137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u="none" strike="noStrike" cap="none" normalizeH="0" baseline="0" dirty="0" smtClean="0">
                          <a:ln>
                            <a:noFill/>
                          </a:ln>
                          <a:solidFill>
                            <a:schemeClr val="tx1">
                              <a:lumMod val="75000"/>
                              <a:lumOff val="25000"/>
                            </a:schemeClr>
                          </a:solidFill>
                          <a:effectLst/>
                        </a:rPr>
                        <a:t>1</a:t>
                      </a:r>
                      <a:endParaRPr kumimoji="0" lang="en-US" sz="1200" b="0" i="0" u="none" strike="noStrike" cap="none" normalizeH="0" baseline="0" dirty="0" smtClean="0">
                        <a:ln>
                          <a:noFill/>
                        </a:ln>
                        <a:solidFill>
                          <a:schemeClr val="tx1">
                            <a:lumMod val="75000"/>
                            <a:lumOff val="25000"/>
                          </a:schemeClr>
                        </a:solidFill>
                        <a:effectLst/>
                        <a:latin typeface="Arial" charset="0"/>
                        <a:ea typeface="ＭＳ Ｐゴシック" pitchFamily="1" charset="-128"/>
                      </a:endParaRPr>
                    </a:p>
                  </a:txBody>
                  <a:tcPr marT="45716" marB="45716"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u="none" strike="noStrike" cap="none" normalizeH="0" baseline="0" dirty="0" smtClean="0">
                          <a:ln>
                            <a:noFill/>
                          </a:ln>
                          <a:solidFill>
                            <a:schemeClr val="tx1">
                              <a:lumMod val="75000"/>
                              <a:lumOff val="25000"/>
                            </a:schemeClr>
                          </a:solidFill>
                          <a:effectLst/>
                        </a:rPr>
                        <a:t>4–6</a:t>
                      </a:r>
                      <a:endParaRPr kumimoji="0" lang="en-US" sz="1200" b="0" i="0" u="none" strike="noStrike" cap="none" normalizeH="0" baseline="0" dirty="0" smtClean="0">
                        <a:ln>
                          <a:noFill/>
                        </a:ln>
                        <a:solidFill>
                          <a:schemeClr val="tx1">
                            <a:lumMod val="75000"/>
                            <a:lumOff val="25000"/>
                          </a:schemeClr>
                        </a:solidFill>
                        <a:effectLst/>
                        <a:latin typeface="Arial" charset="0"/>
                        <a:ea typeface="ＭＳ Ｐゴシック" pitchFamily="1" charset="-128"/>
                      </a:endParaRPr>
                    </a:p>
                  </a:txBody>
                  <a:tcPr marT="45716" marB="45716"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r>
              <a:tr h="25698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u="none" strike="noStrike" cap="none" normalizeH="0" baseline="0" dirty="0" smtClean="0">
                          <a:ln>
                            <a:noFill/>
                          </a:ln>
                          <a:effectLst/>
                        </a:rPr>
                        <a:t>Anesthesia</a:t>
                      </a:r>
                      <a:endParaRPr kumimoji="0" lang="en-US" sz="1200" b="1" i="0" u="none" strike="noStrike" cap="none" normalizeH="0" baseline="0" dirty="0" smtClean="0">
                        <a:ln>
                          <a:noFill/>
                        </a:ln>
                        <a:solidFill>
                          <a:schemeClr val="bg1"/>
                        </a:solidFill>
                        <a:effectLst/>
                        <a:latin typeface="Arial" charset="0"/>
                        <a:ea typeface="ＭＳ Ｐゴシック" pitchFamily="1" charset="-128"/>
                      </a:endParaRPr>
                    </a:p>
                  </a:txBody>
                  <a:tcPr marT="45716" marB="45716"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5C137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u="none" strike="noStrike" cap="none" normalizeH="0" baseline="0" dirty="0" smtClean="0">
                          <a:ln>
                            <a:noFill/>
                          </a:ln>
                          <a:solidFill>
                            <a:schemeClr val="tx1">
                              <a:lumMod val="75000"/>
                              <a:lumOff val="25000"/>
                            </a:schemeClr>
                          </a:solidFill>
                          <a:effectLst/>
                        </a:rPr>
                        <a:t>Local (awake)</a:t>
                      </a:r>
                      <a:endParaRPr kumimoji="0" lang="en-US" sz="1200" b="0" i="0" u="none" strike="noStrike" cap="none" normalizeH="0" baseline="0" dirty="0" smtClean="0">
                        <a:ln>
                          <a:noFill/>
                        </a:ln>
                        <a:solidFill>
                          <a:schemeClr val="tx1">
                            <a:lumMod val="75000"/>
                            <a:lumOff val="25000"/>
                          </a:schemeClr>
                        </a:solidFill>
                        <a:effectLst/>
                        <a:latin typeface="Arial" charset="0"/>
                        <a:ea typeface="ＭＳ Ｐゴシック" pitchFamily="1" charset="-128"/>
                      </a:endParaRPr>
                    </a:p>
                  </a:txBody>
                  <a:tcPr marT="45716" marB="45716"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u="none" strike="noStrike" cap="none" normalizeH="0" baseline="0" dirty="0" smtClean="0">
                          <a:ln>
                            <a:noFill/>
                          </a:ln>
                          <a:solidFill>
                            <a:schemeClr val="tx1">
                              <a:lumMod val="75000"/>
                              <a:lumOff val="25000"/>
                            </a:schemeClr>
                          </a:solidFill>
                          <a:effectLst/>
                        </a:rPr>
                        <a:t>Local (awake)</a:t>
                      </a:r>
                      <a:endParaRPr kumimoji="0" lang="en-US" sz="1200" b="0" i="0" u="none" strike="noStrike" cap="none" normalizeH="0" baseline="0" dirty="0" smtClean="0">
                        <a:ln>
                          <a:noFill/>
                        </a:ln>
                        <a:solidFill>
                          <a:schemeClr val="tx1">
                            <a:lumMod val="75000"/>
                            <a:lumOff val="25000"/>
                          </a:schemeClr>
                        </a:solidFill>
                        <a:effectLst/>
                        <a:latin typeface="Arial" charset="0"/>
                        <a:ea typeface="ＭＳ Ｐゴシック" pitchFamily="1" charset="-128"/>
                      </a:endParaRPr>
                    </a:p>
                  </a:txBody>
                  <a:tcPr marT="45716" marB="45716"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r>
              <a:tr h="233779">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u="none" strike="noStrike" cap="none" normalizeH="0" baseline="0" dirty="0" smtClean="0">
                          <a:ln>
                            <a:noFill/>
                          </a:ln>
                          <a:effectLst/>
                        </a:rPr>
                        <a:t>Location of Procedure</a:t>
                      </a:r>
                      <a:endParaRPr kumimoji="0" lang="en-US" sz="1200" b="1" i="0" u="none" strike="noStrike" cap="none" normalizeH="0" baseline="0" dirty="0" smtClean="0">
                        <a:ln>
                          <a:noFill/>
                        </a:ln>
                        <a:solidFill>
                          <a:schemeClr val="bg1"/>
                        </a:solidFill>
                        <a:effectLst/>
                        <a:latin typeface="Arial" charset="0"/>
                        <a:ea typeface="ＭＳ Ｐゴシック" pitchFamily="1" charset="-128"/>
                      </a:endParaRPr>
                    </a:p>
                  </a:txBody>
                  <a:tcPr marT="45716" marB="45716"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5C137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u="none" strike="noStrike" cap="none" normalizeH="0" baseline="0" dirty="0" smtClean="0">
                          <a:ln>
                            <a:noFill/>
                          </a:ln>
                          <a:solidFill>
                            <a:schemeClr val="tx1">
                              <a:lumMod val="75000"/>
                              <a:lumOff val="25000"/>
                            </a:schemeClr>
                          </a:solidFill>
                          <a:effectLst/>
                        </a:rPr>
                        <a:t>Doctor’s office or hospital outpatient </a:t>
                      </a:r>
                      <a:endParaRPr kumimoji="0" lang="en-US" sz="1200" b="0" i="0" u="none" strike="noStrike" cap="none" normalizeH="0" baseline="0" dirty="0" smtClean="0">
                        <a:ln>
                          <a:noFill/>
                        </a:ln>
                        <a:solidFill>
                          <a:schemeClr val="tx1">
                            <a:lumMod val="75000"/>
                            <a:lumOff val="25000"/>
                          </a:schemeClr>
                        </a:solidFill>
                        <a:effectLst/>
                        <a:latin typeface="Arial" charset="0"/>
                        <a:ea typeface="ＭＳ Ｐゴシック" pitchFamily="1" charset="-128"/>
                      </a:endParaRPr>
                    </a:p>
                  </a:txBody>
                  <a:tcPr marT="45716" marB="45716"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u="none" strike="noStrike" cap="none" normalizeH="0" baseline="0" dirty="0" smtClean="0">
                          <a:ln>
                            <a:noFill/>
                          </a:ln>
                          <a:solidFill>
                            <a:schemeClr val="tx1">
                              <a:lumMod val="75000"/>
                              <a:lumOff val="25000"/>
                            </a:schemeClr>
                          </a:solidFill>
                          <a:effectLst/>
                        </a:rPr>
                        <a:t>Doctor’s office or hospital outpatient</a:t>
                      </a:r>
                      <a:endParaRPr kumimoji="0" lang="en-US" sz="1200" b="0" i="0" u="none" strike="noStrike" cap="none" normalizeH="0" baseline="0" dirty="0" smtClean="0">
                        <a:ln>
                          <a:noFill/>
                        </a:ln>
                        <a:solidFill>
                          <a:schemeClr val="tx1">
                            <a:lumMod val="75000"/>
                            <a:lumOff val="25000"/>
                          </a:schemeClr>
                        </a:solidFill>
                        <a:effectLst/>
                        <a:latin typeface="Arial" charset="0"/>
                        <a:ea typeface="ＭＳ Ｐゴシック" pitchFamily="1" charset="-128"/>
                      </a:endParaRPr>
                    </a:p>
                  </a:txBody>
                  <a:tcPr marT="45716" marB="45716"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r>
            </a:tbl>
          </a:graphicData>
        </a:graphic>
      </p:graphicFrame>
      <p:sp>
        <p:nvSpPr>
          <p:cNvPr id="8" name="Text Box 132"/>
          <p:cNvSpPr txBox="1">
            <a:spLocks noChangeArrowheads="1"/>
          </p:cNvSpPr>
          <p:nvPr/>
        </p:nvSpPr>
        <p:spPr bwMode="auto">
          <a:xfrm>
            <a:off x="2860560" y="2288368"/>
            <a:ext cx="4632375"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000">
                <a:solidFill>
                  <a:schemeClr val="tx1"/>
                </a:solidFill>
                <a:latin typeface="Arial" charset="0"/>
                <a:ea typeface="ＭＳ Ｐゴシック" pitchFamily="1" charset="-128"/>
              </a:defRPr>
            </a:lvl1pPr>
            <a:lvl2pPr marL="742950" indent="-285750">
              <a:defRPr sz="2000">
                <a:solidFill>
                  <a:schemeClr val="tx1"/>
                </a:solidFill>
                <a:latin typeface="Arial" charset="0"/>
                <a:ea typeface="ＭＳ Ｐゴシック" pitchFamily="1" charset="-128"/>
              </a:defRPr>
            </a:lvl2pPr>
            <a:lvl3pPr marL="1143000" indent="-228600">
              <a:defRPr sz="2000">
                <a:solidFill>
                  <a:schemeClr val="tx1"/>
                </a:solidFill>
                <a:latin typeface="Arial" charset="0"/>
                <a:ea typeface="ＭＳ Ｐゴシック" pitchFamily="1" charset="-128"/>
              </a:defRPr>
            </a:lvl3pPr>
            <a:lvl4pPr marL="1600200" indent="-228600">
              <a:defRPr sz="2000">
                <a:solidFill>
                  <a:schemeClr val="tx1"/>
                </a:solidFill>
                <a:latin typeface="Arial" charset="0"/>
                <a:ea typeface="ＭＳ Ｐゴシック" pitchFamily="1" charset="-128"/>
              </a:defRPr>
            </a:lvl4pPr>
            <a:lvl5pPr marL="2057400" indent="-228600">
              <a:defRPr sz="2000">
                <a:solidFill>
                  <a:schemeClr val="tx1"/>
                </a:solidFill>
                <a:latin typeface="Arial" charset="0"/>
                <a:ea typeface="ＭＳ Ｐゴシック" pitchFamily="1"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1"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1"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1"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1" charset="-128"/>
              </a:defRPr>
            </a:lvl9pPr>
          </a:lstStyle>
          <a:p>
            <a:pPr eaLnBrk="1" hangingPunct="1"/>
            <a:r>
              <a:rPr lang="en-US" sz="1100" dirty="0" smtClean="0">
                <a:solidFill>
                  <a:srgbClr val="660066"/>
                </a:solidFill>
                <a:latin typeface="Helvetica Neue"/>
                <a:cs typeface="Helvetica Neue"/>
              </a:rPr>
              <a:t>Vacuum-Assisted Biopsy 			</a:t>
            </a:r>
            <a:r>
              <a:rPr lang="en-US" sz="1100" dirty="0">
                <a:solidFill>
                  <a:srgbClr val="660066"/>
                </a:solidFill>
                <a:latin typeface="Helvetica Neue"/>
                <a:cs typeface="Helvetica Neue"/>
              </a:rPr>
              <a:t>	</a:t>
            </a:r>
            <a:r>
              <a:rPr lang="en-US" sz="1100" dirty="0" smtClean="0">
                <a:solidFill>
                  <a:srgbClr val="660066"/>
                </a:solidFill>
                <a:latin typeface="Helvetica Neue"/>
                <a:cs typeface="Helvetica Neue"/>
              </a:rPr>
              <a:t>Core </a:t>
            </a:r>
            <a:r>
              <a:rPr lang="en-US" sz="1100" dirty="0">
                <a:solidFill>
                  <a:srgbClr val="660066"/>
                </a:solidFill>
                <a:latin typeface="Helvetica Neue"/>
                <a:cs typeface="Helvetica Neue"/>
              </a:rPr>
              <a:t>Needle </a:t>
            </a:r>
            <a:r>
              <a:rPr lang="en-US" sz="1100" dirty="0" smtClean="0">
                <a:solidFill>
                  <a:srgbClr val="660066"/>
                </a:solidFill>
                <a:latin typeface="Helvetica Neue"/>
                <a:cs typeface="Helvetica Neue"/>
              </a:rPr>
              <a:t>Biopsy</a:t>
            </a:r>
            <a:endParaRPr lang="en-US" sz="1100" dirty="0">
              <a:solidFill>
                <a:srgbClr val="660066"/>
              </a:solidFill>
              <a:latin typeface="Helvetica Neue"/>
              <a:cs typeface="Helvetica Neue"/>
            </a:endParaRPr>
          </a:p>
        </p:txBody>
      </p:sp>
      <p:sp>
        <p:nvSpPr>
          <p:cNvPr id="9" name="Rounded Rectangle 8"/>
          <p:cNvSpPr/>
          <p:nvPr/>
        </p:nvSpPr>
        <p:spPr>
          <a:xfrm>
            <a:off x="3252713" y="1306102"/>
            <a:ext cx="1120214" cy="972180"/>
          </a:xfrm>
          <a:prstGeom prst="roundRect">
            <a:avLst>
              <a:gd name="adj" fmla="val 10000"/>
            </a:avLst>
          </a:prstGeom>
          <a:blipFill rotWithShape="1">
            <a:blip r:embed="rId2"/>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10" name="Rounded Rectangle 9"/>
          <p:cNvSpPr/>
          <p:nvPr/>
        </p:nvSpPr>
        <p:spPr>
          <a:xfrm>
            <a:off x="6147857" y="1306102"/>
            <a:ext cx="1068388" cy="982266"/>
          </a:xfrm>
          <a:prstGeom prst="roundRect">
            <a:avLst>
              <a:gd name="adj" fmla="val 10000"/>
            </a:avLst>
          </a:prstGeom>
          <a:blipFill rotWithShape="1">
            <a:blip r:embed="rId3"/>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Tree>
    <p:extLst>
      <p:ext uri="{BB962C8B-B14F-4D97-AF65-F5344CB8AC3E}">
        <p14:creationId xmlns:p14="http://schemas.microsoft.com/office/powerpoint/2010/main" val="362732877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t>Breast Biopsy Procedures </a:t>
            </a:r>
            <a:r>
              <a:rPr lang="en-US" sz="3600" b="1" dirty="0" smtClean="0">
                <a:solidFill>
                  <a:schemeClr val="accent6"/>
                </a:solidFill>
              </a:rPr>
              <a:t>/</a:t>
            </a:r>
            <a:r>
              <a:rPr lang="en-US" dirty="0"/>
              <a:t/>
            </a:r>
            <a:br>
              <a:rPr lang="en-US" dirty="0"/>
            </a:br>
            <a:r>
              <a:rPr lang="en-US" sz="2200" b="1" dirty="0" smtClean="0"/>
              <a:t>IMAGE-GUIDED, PERCUTANEOUS</a:t>
            </a:r>
            <a:endParaRPr lang="en-US" sz="2200" b="1" dirty="0"/>
          </a:p>
        </p:txBody>
      </p:sp>
      <p:graphicFrame>
        <p:nvGraphicFramePr>
          <p:cNvPr id="7" name="Table 6"/>
          <p:cNvGraphicFramePr>
            <a:graphicFrameLocks noGrp="1"/>
          </p:cNvGraphicFramePr>
          <p:nvPr>
            <p:extLst>
              <p:ext uri="{D42A27DB-BD31-4B8C-83A1-F6EECF244321}">
                <p14:modId xmlns:p14="http://schemas.microsoft.com/office/powerpoint/2010/main" val="2339363096"/>
              </p:ext>
            </p:extLst>
          </p:nvPr>
        </p:nvGraphicFramePr>
        <p:xfrm>
          <a:off x="498743" y="1558391"/>
          <a:ext cx="8229600" cy="3825883"/>
        </p:xfrm>
        <a:graphic>
          <a:graphicData uri="http://schemas.openxmlformats.org/drawingml/2006/table">
            <a:tbl>
              <a:tblPr firstRow="1" firstCol="1" bandRow="1">
                <a:tableStyleId>{00A15C55-8517-42AA-B614-E9B94910E393}</a:tableStyleId>
              </a:tblPr>
              <a:tblGrid>
                <a:gridCol w="2743200"/>
                <a:gridCol w="2743200"/>
                <a:gridCol w="2743200"/>
              </a:tblGrid>
              <a:tr h="1004540">
                <a:tc rowSpan="2">
                  <a:txBody>
                    <a:bodyPr/>
                    <a:lstStyle/>
                    <a:p>
                      <a:pPr marL="0" marR="0" algn="ctr">
                        <a:spcBef>
                          <a:spcPts val="0"/>
                        </a:spcBef>
                        <a:spcAft>
                          <a:spcPts val="0"/>
                        </a:spcAft>
                      </a:pPr>
                      <a:r>
                        <a:rPr lang="en-US" sz="1800" dirty="0" smtClean="0">
                          <a:effectLst/>
                          <a:latin typeface="+mj-lt"/>
                          <a:ea typeface="Calibri"/>
                        </a:rPr>
                        <a:t>Imaging Guidance Modalities for Breast Biopsy Procedures</a:t>
                      </a:r>
                      <a:endParaRPr lang="en-US" sz="1800" dirty="0">
                        <a:effectLst/>
                        <a:latin typeface="+mj-lt"/>
                        <a:ea typeface="Calibri"/>
                      </a:endParaRPr>
                    </a:p>
                  </a:txBody>
                  <a:tcPr marL="68580" marR="68580" marT="0" marB="0" anchor="ctr">
                    <a:solidFill>
                      <a:srgbClr val="5C1371"/>
                    </a:solidFill>
                  </a:tcPr>
                </a:tc>
                <a:tc gridSpan="2">
                  <a:txBody>
                    <a:bodyPr/>
                    <a:lstStyle/>
                    <a:p>
                      <a:pPr marL="0" marR="0" algn="ctr">
                        <a:spcBef>
                          <a:spcPts val="0"/>
                        </a:spcBef>
                        <a:spcAft>
                          <a:spcPts val="0"/>
                        </a:spcAft>
                      </a:pPr>
                      <a:r>
                        <a:rPr lang="en-US" sz="1800" dirty="0" smtClean="0">
                          <a:effectLst/>
                          <a:latin typeface="+mj-lt"/>
                          <a:ea typeface="Calibri"/>
                        </a:rPr>
                        <a:t>Image-guided Percutaneous Breast Biopsy Devices</a:t>
                      </a:r>
                      <a:endParaRPr lang="en-US" sz="1800" dirty="0">
                        <a:effectLst/>
                        <a:latin typeface="+mj-lt"/>
                        <a:ea typeface="Calibri"/>
                      </a:endParaRPr>
                    </a:p>
                  </a:txBody>
                  <a:tcPr marL="68580" marR="68580" marT="0" marB="0" anchor="ctr">
                    <a:solidFill>
                      <a:srgbClr val="5C1371"/>
                    </a:solidFill>
                  </a:tcPr>
                </a:tc>
                <a:tc hMerge="1">
                  <a:txBody>
                    <a:bodyPr/>
                    <a:lstStyle/>
                    <a:p>
                      <a:pPr marL="0" marR="0" algn="ctr">
                        <a:spcBef>
                          <a:spcPts val="0"/>
                        </a:spcBef>
                        <a:spcAft>
                          <a:spcPts val="0"/>
                        </a:spcAft>
                      </a:pPr>
                      <a:endParaRPr lang="en-US" sz="1800" dirty="0">
                        <a:effectLst/>
                        <a:latin typeface="Times New Roman"/>
                        <a:ea typeface="Calibri"/>
                      </a:endParaRPr>
                    </a:p>
                  </a:txBody>
                  <a:tcPr marL="68580" marR="68580" marT="0" marB="0"/>
                </a:tc>
              </a:tr>
              <a:tr h="1004540">
                <a:tc vMerge="1">
                  <a:txBody>
                    <a:bodyPr/>
                    <a:lstStyle/>
                    <a:p>
                      <a:pPr marL="0" marR="0" algn="ctr">
                        <a:spcBef>
                          <a:spcPts val="0"/>
                        </a:spcBef>
                        <a:spcAft>
                          <a:spcPts val="0"/>
                        </a:spcAft>
                      </a:pPr>
                      <a:endParaRPr lang="en-US" sz="1800" dirty="0">
                        <a:effectLst/>
                        <a:latin typeface="Times New Roman"/>
                        <a:ea typeface="Calibri"/>
                      </a:endParaRPr>
                    </a:p>
                  </a:txBody>
                  <a:tcPr marL="68580" marR="68580" marT="0" marB="0"/>
                </a:tc>
                <a:tc>
                  <a:txBody>
                    <a:bodyPr/>
                    <a:lstStyle/>
                    <a:p>
                      <a:pPr marL="0" marR="0" algn="ctr">
                        <a:spcBef>
                          <a:spcPts val="0"/>
                        </a:spcBef>
                        <a:spcAft>
                          <a:spcPts val="0"/>
                        </a:spcAft>
                      </a:pPr>
                      <a:r>
                        <a:rPr lang="en-US" sz="1800" b="1" dirty="0" smtClean="0">
                          <a:solidFill>
                            <a:schemeClr val="bg1"/>
                          </a:solidFill>
                          <a:effectLst/>
                          <a:latin typeface="+mj-lt"/>
                          <a:ea typeface="+mn-ea"/>
                        </a:rPr>
                        <a:t>Standard</a:t>
                      </a:r>
                      <a:r>
                        <a:rPr lang="en-US" sz="1800" b="1" baseline="0" dirty="0" smtClean="0">
                          <a:solidFill>
                            <a:schemeClr val="bg1"/>
                          </a:solidFill>
                          <a:effectLst/>
                          <a:latin typeface="+mj-lt"/>
                          <a:ea typeface="+mn-ea"/>
                        </a:rPr>
                        <a:t> (Mechanical) Core Needle</a:t>
                      </a:r>
                      <a:endParaRPr lang="en-US" sz="1800" b="1" dirty="0">
                        <a:solidFill>
                          <a:schemeClr val="bg1"/>
                        </a:solidFill>
                        <a:effectLst/>
                        <a:latin typeface="+mj-lt"/>
                        <a:ea typeface="Calibri"/>
                      </a:endParaRPr>
                    </a:p>
                  </a:txBody>
                  <a:tcPr marL="68580" marR="68580" marT="0" marB="0" anchor="ctr">
                    <a:solidFill>
                      <a:schemeClr val="accent4"/>
                    </a:solidFill>
                  </a:tcPr>
                </a:tc>
                <a:tc>
                  <a:txBody>
                    <a:bodyPr/>
                    <a:lstStyle/>
                    <a:p>
                      <a:pPr marL="0" marR="0" algn="ctr">
                        <a:spcBef>
                          <a:spcPts val="0"/>
                        </a:spcBef>
                        <a:spcAft>
                          <a:spcPts val="0"/>
                        </a:spcAft>
                      </a:pPr>
                      <a:r>
                        <a:rPr lang="en-US" sz="1800" b="1" dirty="0" smtClean="0">
                          <a:solidFill>
                            <a:schemeClr val="bg1"/>
                          </a:solidFill>
                          <a:effectLst/>
                          <a:latin typeface="+mj-lt"/>
                        </a:rPr>
                        <a:t>Vacuum-Assisted</a:t>
                      </a:r>
                      <a:r>
                        <a:rPr lang="en-US" sz="1800" b="1" baseline="0" dirty="0" smtClean="0">
                          <a:solidFill>
                            <a:schemeClr val="bg1"/>
                          </a:solidFill>
                          <a:effectLst/>
                          <a:latin typeface="+mj-lt"/>
                        </a:rPr>
                        <a:t> Biopsy Device</a:t>
                      </a:r>
                      <a:endParaRPr lang="en-US" sz="1800" b="1" dirty="0">
                        <a:solidFill>
                          <a:schemeClr val="bg1"/>
                        </a:solidFill>
                        <a:effectLst/>
                        <a:latin typeface="+mj-lt"/>
                        <a:ea typeface="Calibri"/>
                      </a:endParaRPr>
                    </a:p>
                  </a:txBody>
                  <a:tcPr marL="68580" marR="68580" marT="0" marB="0" anchor="ctr">
                    <a:solidFill>
                      <a:schemeClr val="accent4"/>
                    </a:solidFill>
                  </a:tcPr>
                </a:tc>
              </a:tr>
              <a:tr h="605601">
                <a:tc>
                  <a:txBody>
                    <a:bodyPr/>
                    <a:lstStyle/>
                    <a:p>
                      <a:pPr marL="0" marR="0">
                        <a:spcBef>
                          <a:spcPts val="0"/>
                        </a:spcBef>
                        <a:spcAft>
                          <a:spcPts val="0"/>
                        </a:spcAft>
                      </a:pPr>
                      <a:r>
                        <a:rPr lang="en-US" sz="1800" dirty="0" smtClean="0">
                          <a:effectLst/>
                          <a:latin typeface="+mj-lt"/>
                        </a:rPr>
                        <a:t>Stereotactic</a:t>
                      </a:r>
                      <a:endParaRPr lang="en-US" sz="1800" dirty="0">
                        <a:effectLst/>
                        <a:latin typeface="+mj-lt"/>
                        <a:ea typeface="Calibri"/>
                      </a:endParaRPr>
                    </a:p>
                  </a:txBody>
                  <a:tcPr marL="68580" marR="68580" marT="0" marB="0" anchor="ctr"/>
                </a:tc>
                <a:tc>
                  <a:txBody>
                    <a:bodyPr/>
                    <a:lstStyle/>
                    <a:p>
                      <a:pPr marL="0" marR="0" algn="ctr">
                        <a:spcBef>
                          <a:spcPts val="0"/>
                        </a:spcBef>
                        <a:spcAft>
                          <a:spcPts val="0"/>
                        </a:spcAft>
                      </a:pPr>
                      <a:r>
                        <a:rPr lang="en-US" sz="1800" dirty="0">
                          <a:effectLst/>
                          <a:latin typeface="+mj-lt"/>
                        </a:rPr>
                        <a:t>4.3%</a:t>
                      </a:r>
                      <a:endParaRPr lang="en-US" sz="1800" dirty="0">
                        <a:effectLst/>
                        <a:latin typeface="+mj-lt"/>
                        <a:ea typeface="Calibri"/>
                      </a:endParaRPr>
                    </a:p>
                  </a:txBody>
                  <a:tcPr marL="68580" marR="68580" marT="0" marB="0" anchor="ctr"/>
                </a:tc>
                <a:tc>
                  <a:txBody>
                    <a:bodyPr/>
                    <a:lstStyle/>
                    <a:p>
                      <a:pPr marL="0" marR="0" algn="ctr">
                        <a:spcBef>
                          <a:spcPts val="0"/>
                        </a:spcBef>
                        <a:spcAft>
                          <a:spcPts val="0"/>
                        </a:spcAft>
                      </a:pPr>
                      <a:r>
                        <a:rPr lang="en-US" sz="1800" dirty="0">
                          <a:effectLst/>
                          <a:latin typeface="+mj-lt"/>
                        </a:rPr>
                        <a:t>95.7%</a:t>
                      </a:r>
                      <a:endParaRPr lang="en-US" sz="1800" dirty="0">
                        <a:effectLst/>
                        <a:latin typeface="+mj-lt"/>
                        <a:ea typeface="Calibri"/>
                      </a:endParaRPr>
                    </a:p>
                  </a:txBody>
                  <a:tcPr marL="68580" marR="68580" marT="0" marB="0" anchor="ctr"/>
                </a:tc>
              </a:tr>
              <a:tr h="605601">
                <a:tc>
                  <a:txBody>
                    <a:bodyPr/>
                    <a:lstStyle/>
                    <a:p>
                      <a:pPr marL="0" marR="0">
                        <a:spcBef>
                          <a:spcPts val="0"/>
                        </a:spcBef>
                        <a:spcAft>
                          <a:spcPts val="0"/>
                        </a:spcAft>
                      </a:pPr>
                      <a:r>
                        <a:rPr lang="en-US" sz="1800" dirty="0" smtClean="0">
                          <a:effectLst/>
                          <a:latin typeface="+mj-lt"/>
                        </a:rPr>
                        <a:t>Ultrasound</a:t>
                      </a:r>
                      <a:endParaRPr lang="en-US" sz="1800" dirty="0">
                        <a:effectLst/>
                        <a:latin typeface="+mj-lt"/>
                        <a:ea typeface="Calibri"/>
                      </a:endParaRPr>
                    </a:p>
                  </a:txBody>
                  <a:tcPr marL="68580" marR="68580" marT="0" marB="0" anchor="ctr"/>
                </a:tc>
                <a:tc>
                  <a:txBody>
                    <a:bodyPr/>
                    <a:lstStyle/>
                    <a:p>
                      <a:pPr marL="0" marR="0" algn="ctr">
                        <a:spcBef>
                          <a:spcPts val="0"/>
                        </a:spcBef>
                        <a:spcAft>
                          <a:spcPts val="0"/>
                        </a:spcAft>
                      </a:pPr>
                      <a:r>
                        <a:rPr lang="en-US" sz="1800" dirty="0">
                          <a:effectLst/>
                          <a:latin typeface="+mj-lt"/>
                        </a:rPr>
                        <a:t>52%</a:t>
                      </a:r>
                      <a:endParaRPr lang="en-US" sz="1800" dirty="0">
                        <a:effectLst/>
                        <a:latin typeface="+mj-lt"/>
                        <a:ea typeface="Calibri"/>
                      </a:endParaRPr>
                    </a:p>
                  </a:txBody>
                  <a:tcPr marL="68580" marR="68580" marT="0" marB="0" anchor="ctr"/>
                </a:tc>
                <a:tc>
                  <a:txBody>
                    <a:bodyPr/>
                    <a:lstStyle/>
                    <a:p>
                      <a:pPr marL="0" marR="0" algn="ctr">
                        <a:spcBef>
                          <a:spcPts val="0"/>
                        </a:spcBef>
                        <a:spcAft>
                          <a:spcPts val="0"/>
                        </a:spcAft>
                      </a:pPr>
                      <a:r>
                        <a:rPr lang="en-US" sz="1800" dirty="0">
                          <a:effectLst/>
                          <a:latin typeface="+mj-lt"/>
                        </a:rPr>
                        <a:t>48%</a:t>
                      </a:r>
                      <a:endParaRPr lang="en-US" sz="1800" dirty="0">
                        <a:effectLst/>
                        <a:latin typeface="+mj-lt"/>
                        <a:ea typeface="Calibri"/>
                      </a:endParaRPr>
                    </a:p>
                  </a:txBody>
                  <a:tcPr marL="68580" marR="68580" marT="0" marB="0" anchor="ctr"/>
                </a:tc>
              </a:tr>
              <a:tr h="605601">
                <a:tc>
                  <a:txBody>
                    <a:bodyPr/>
                    <a:lstStyle/>
                    <a:p>
                      <a:pPr marL="0" marR="0">
                        <a:spcBef>
                          <a:spcPts val="0"/>
                        </a:spcBef>
                        <a:spcAft>
                          <a:spcPts val="0"/>
                        </a:spcAft>
                      </a:pPr>
                      <a:r>
                        <a:rPr lang="en-US" sz="1800" dirty="0" smtClean="0">
                          <a:effectLst/>
                          <a:latin typeface="+mj-lt"/>
                        </a:rPr>
                        <a:t>MRI</a:t>
                      </a:r>
                      <a:endParaRPr lang="en-US" sz="1800" dirty="0">
                        <a:effectLst/>
                        <a:latin typeface="+mj-lt"/>
                        <a:ea typeface="Calibri"/>
                      </a:endParaRPr>
                    </a:p>
                  </a:txBody>
                  <a:tcPr marL="68580" marR="68580" marT="0" marB="0" anchor="ctr"/>
                </a:tc>
                <a:tc>
                  <a:txBody>
                    <a:bodyPr/>
                    <a:lstStyle/>
                    <a:p>
                      <a:pPr marL="0" marR="0" algn="ctr">
                        <a:spcBef>
                          <a:spcPts val="0"/>
                        </a:spcBef>
                        <a:spcAft>
                          <a:spcPts val="0"/>
                        </a:spcAft>
                      </a:pPr>
                      <a:r>
                        <a:rPr lang="en-US" sz="1800" dirty="0">
                          <a:effectLst/>
                          <a:latin typeface="+mj-lt"/>
                        </a:rPr>
                        <a:t>7%</a:t>
                      </a:r>
                      <a:endParaRPr lang="en-US" sz="1800" dirty="0">
                        <a:effectLst/>
                        <a:latin typeface="+mj-lt"/>
                        <a:ea typeface="Calibri"/>
                      </a:endParaRPr>
                    </a:p>
                  </a:txBody>
                  <a:tcPr marL="68580" marR="68580" marT="0" marB="0" anchor="ctr"/>
                </a:tc>
                <a:tc>
                  <a:txBody>
                    <a:bodyPr/>
                    <a:lstStyle/>
                    <a:p>
                      <a:pPr marL="0" marR="0" algn="ctr">
                        <a:spcBef>
                          <a:spcPts val="0"/>
                        </a:spcBef>
                        <a:spcAft>
                          <a:spcPts val="0"/>
                        </a:spcAft>
                      </a:pPr>
                      <a:r>
                        <a:rPr lang="en-US" sz="1800" dirty="0">
                          <a:effectLst/>
                          <a:latin typeface="+mj-lt"/>
                        </a:rPr>
                        <a:t>93%</a:t>
                      </a:r>
                      <a:endParaRPr lang="en-US" sz="1800" dirty="0">
                        <a:effectLst/>
                        <a:latin typeface="+mj-lt"/>
                        <a:ea typeface="Calibri"/>
                      </a:endParaRPr>
                    </a:p>
                  </a:txBody>
                  <a:tcPr marL="68580" marR="68580" marT="0" marB="0" anchor="ctr"/>
                </a:tc>
              </a:tr>
            </a:tbl>
          </a:graphicData>
        </a:graphic>
      </p:graphicFrame>
      <p:sp>
        <p:nvSpPr>
          <p:cNvPr id="5" name="TextBox 4"/>
          <p:cNvSpPr txBox="1"/>
          <p:nvPr/>
        </p:nvSpPr>
        <p:spPr>
          <a:xfrm>
            <a:off x="474131" y="5497686"/>
            <a:ext cx="4481692" cy="523220"/>
          </a:xfrm>
          <a:prstGeom prst="rect">
            <a:avLst/>
          </a:prstGeom>
          <a:noFill/>
        </p:spPr>
        <p:txBody>
          <a:bodyPr wrap="square" rtlCol="0">
            <a:spAutoFit/>
          </a:bodyPr>
          <a:lstStyle/>
          <a:p>
            <a:r>
              <a:rPr lang="en-US" sz="1400" i="1" dirty="0" smtClean="0"/>
              <a:t>Source: </a:t>
            </a:r>
            <a:r>
              <a:rPr lang="en-US" sz="1400" i="1" dirty="0"/>
              <a:t>independent analysis by The Moran Company using final 2014 </a:t>
            </a:r>
            <a:r>
              <a:rPr lang="en-US" sz="1400" i="1" dirty="0" err="1"/>
              <a:t>OPPS</a:t>
            </a:r>
            <a:r>
              <a:rPr lang="en-US" sz="1400" i="1" dirty="0"/>
              <a:t> policy and final 2012 claims data</a:t>
            </a:r>
          </a:p>
        </p:txBody>
      </p:sp>
    </p:spTree>
    <p:extLst>
      <p:ext uri="{BB962C8B-B14F-4D97-AF65-F5344CB8AC3E}">
        <p14:creationId xmlns:p14="http://schemas.microsoft.com/office/powerpoint/2010/main" val="139983567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b="1" dirty="0" smtClean="0"/>
              <a:t>Description of Issue </a:t>
            </a:r>
            <a:r>
              <a:rPr lang="en-US" sz="3600" b="1" dirty="0" smtClean="0">
                <a:solidFill>
                  <a:schemeClr val="accent6"/>
                </a:solidFill>
              </a:rPr>
              <a:t>/</a:t>
            </a:r>
            <a:r>
              <a:rPr lang="en-US" dirty="0"/>
              <a:t/>
            </a:r>
            <a:br>
              <a:rPr lang="en-US" dirty="0"/>
            </a:br>
            <a:r>
              <a:rPr lang="en-US" sz="2200" b="1" dirty="0" smtClean="0"/>
              <a:t>INAPPROPRIATE APC ASSIGNMENT IN APC 0005 &amp; APC 0037</a:t>
            </a:r>
            <a:endParaRPr lang="en-US" sz="2200" b="1" dirty="0"/>
          </a:p>
        </p:txBody>
      </p:sp>
      <p:sp>
        <p:nvSpPr>
          <p:cNvPr id="6" name="Text Placeholder 2"/>
          <p:cNvSpPr txBox="1">
            <a:spLocks/>
          </p:cNvSpPr>
          <p:nvPr/>
        </p:nvSpPr>
        <p:spPr>
          <a:xfrm>
            <a:off x="777522" y="4898883"/>
            <a:ext cx="7588956" cy="1027289"/>
          </a:xfrm>
          <a:prstGeom prst="rect">
            <a:avLst/>
          </a:prstGeom>
          <a:solidFill>
            <a:srgbClr val="5C1371"/>
          </a:solidFill>
        </p:spPr>
        <p:txBody>
          <a:bodyPr anchor="ctr">
            <a:normAutofit/>
          </a:bodyPr>
          <a:lstStyle>
            <a:lvl1pPr marL="342900" indent="-342900" algn="l" defTabSz="457200" rtl="0" eaLnBrk="1" latinLnBrk="0" hangingPunct="1">
              <a:spcBef>
                <a:spcPct val="20000"/>
              </a:spcBef>
              <a:buFont typeface="Arial"/>
              <a:buChar char="•"/>
              <a:defRPr sz="2800" kern="1200">
                <a:solidFill>
                  <a:schemeClr val="tx1">
                    <a:lumMod val="65000"/>
                    <a:lumOff val="35000"/>
                  </a:schemeClr>
                </a:solidFill>
                <a:latin typeface="Arial"/>
                <a:ea typeface="+mn-ea"/>
                <a:cs typeface="Arial"/>
              </a:defRPr>
            </a:lvl1pPr>
            <a:lvl2pPr marL="742950" indent="-285750" algn="l" defTabSz="457200" rtl="0" eaLnBrk="1" latinLnBrk="0" hangingPunct="1">
              <a:spcBef>
                <a:spcPct val="20000"/>
              </a:spcBef>
              <a:buFont typeface="Arial"/>
              <a:buChar char="–"/>
              <a:defRPr sz="2400" kern="1200">
                <a:solidFill>
                  <a:schemeClr val="tx1">
                    <a:lumMod val="65000"/>
                    <a:lumOff val="35000"/>
                  </a:schemeClr>
                </a:solidFill>
                <a:latin typeface="Arial"/>
                <a:ea typeface="+mn-ea"/>
                <a:cs typeface="Arial"/>
              </a:defRPr>
            </a:lvl2pPr>
            <a:lvl3pPr marL="1143000" indent="-228600" algn="l" defTabSz="457200" rtl="0" eaLnBrk="1" latinLnBrk="0" hangingPunct="1">
              <a:spcBef>
                <a:spcPct val="20000"/>
              </a:spcBef>
              <a:buFont typeface="Arial"/>
              <a:buChar char="•"/>
              <a:defRPr sz="2000" kern="1200">
                <a:solidFill>
                  <a:schemeClr val="tx1">
                    <a:lumMod val="65000"/>
                    <a:lumOff val="35000"/>
                  </a:schemeClr>
                </a:solidFill>
                <a:latin typeface="Arial"/>
                <a:ea typeface="+mn-ea"/>
                <a:cs typeface="Arial"/>
              </a:defRPr>
            </a:lvl3pPr>
            <a:lvl4pPr marL="1600200" indent="-228600" algn="l" defTabSz="457200" rtl="0" eaLnBrk="1" latinLnBrk="0" hangingPunct="1">
              <a:spcBef>
                <a:spcPct val="20000"/>
              </a:spcBef>
              <a:buFont typeface="Arial"/>
              <a:buChar char="–"/>
              <a:defRPr sz="1800" kern="1200">
                <a:solidFill>
                  <a:schemeClr val="tx1">
                    <a:lumMod val="65000"/>
                    <a:lumOff val="35000"/>
                  </a:schemeClr>
                </a:solidFill>
                <a:latin typeface="Arial"/>
                <a:ea typeface="+mn-ea"/>
                <a:cs typeface="Arial"/>
              </a:defRPr>
            </a:lvl4pPr>
            <a:lvl5pPr marL="2057400" indent="-228600" algn="l" defTabSz="457200" rtl="0" eaLnBrk="1" latinLnBrk="0" hangingPunct="1">
              <a:spcBef>
                <a:spcPct val="20000"/>
              </a:spcBef>
              <a:buFont typeface="Arial"/>
              <a:buChar char="»"/>
              <a:defRPr sz="1600" kern="1200">
                <a:solidFill>
                  <a:schemeClr val="tx1">
                    <a:lumMod val="65000"/>
                    <a:lumOff val="35000"/>
                  </a:schemeClr>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US" sz="1800" u="sng" dirty="0" smtClean="0">
                <a:solidFill>
                  <a:schemeClr val="accent6"/>
                </a:solidFill>
              </a:rPr>
              <a:t>KEY CHANGE:</a:t>
            </a:r>
            <a:r>
              <a:rPr lang="en-US" sz="1800" dirty="0" smtClean="0">
                <a:solidFill>
                  <a:schemeClr val="accent6"/>
                </a:solidFill>
              </a:rPr>
              <a:t> </a:t>
            </a:r>
            <a:r>
              <a:rPr lang="en-US" sz="1800" dirty="0" smtClean="0">
                <a:solidFill>
                  <a:schemeClr val="bg1"/>
                </a:solidFill>
              </a:rPr>
              <a:t>New </a:t>
            </a:r>
            <a:r>
              <a:rPr lang="en-US" sz="1800" dirty="0">
                <a:solidFill>
                  <a:schemeClr val="bg1"/>
                </a:solidFill>
              </a:rPr>
              <a:t>CPT codes </a:t>
            </a:r>
            <a:r>
              <a:rPr lang="en-US" sz="1800" dirty="0" smtClean="0">
                <a:solidFill>
                  <a:schemeClr val="bg1"/>
                </a:solidFill>
              </a:rPr>
              <a:t>are categorized </a:t>
            </a:r>
            <a:r>
              <a:rPr lang="en-US" sz="1800" dirty="0">
                <a:solidFill>
                  <a:schemeClr val="bg1"/>
                </a:solidFill>
              </a:rPr>
              <a:t>based on </a:t>
            </a:r>
            <a:r>
              <a:rPr lang="en-US" sz="1800" dirty="0" smtClean="0">
                <a:solidFill>
                  <a:schemeClr val="bg1"/>
                </a:solidFill>
              </a:rPr>
              <a:t>the three imaging modalities </a:t>
            </a:r>
            <a:r>
              <a:rPr lang="en-US" sz="1800" dirty="0">
                <a:solidFill>
                  <a:schemeClr val="bg1"/>
                </a:solidFill>
              </a:rPr>
              <a:t>and not on </a:t>
            </a:r>
            <a:r>
              <a:rPr lang="en-US" sz="1800" dirty="0" smtClean="0">
                <a:solidFill>
                  <a:schemeClr val="bg1"/>
                </a:solidFill>
              </a:rPr>
              <a:t>the two types </a:t>
            </a:r>
            <a:r>
              <a:rPr lang="en-US" sz="1800" dirty="0">
                <a:solidFill>
                  <a:schemeClr val="bg1"/>
                </a:solidFill>
              </a:rPr>
              <a:t>of biopsy </a:t>
            </a:r>
            <a:r>
              <a:rPr lang="en-US" sz="1800" dirty="0" smtClean="0">
                <a:solidFill>
                  <a:schemeClr val="bg1"/>
                </a:solidFill>
              </a:rPr>
              <a:t>device</a:t>
            </a:r>
            <a:endParaRPr lang="en-US" sz="1800" dirty="0">
              <a:solidFill>
                <a:schemeClr val="bg1"/>
              </a:solidFill>
            </a:endParaRPr>
          </a:p>
        </p:txBody>
      </p:sp>
      <p:sp>
        <p:nvSpPr>
          <p:cNvPr id="7" name="Text Placeholder 2"/>
          <p:cNvSpPr txBox="1">
            <a:spLocks/>
          </p:cNvSpPr>
          <p:nvPr/>
        </p:nvSpPr>
        <p:spPr>
          <a:xfrm>
            <a:off x="685800" y="1489435"/>
            <a:ext cx="7772400" cy="4377965"/>
          </a:xfrm>
          <a:prstGeom prst="rect">
            <a:avLst/>
          </a:prstGeom>
        </p:spPr>
        <p:txBody>
          <a:bodyPr>
            <a:normAutofit/>
          </a:bodyPr>
          <a:lstStyle>
            <a:lvl1pPr marL="342900" indent="-342900" algn="l" defTabSz="457200" rtl="0" eaLnBrk="1" latinLnBrk="0" hangingPunct="1">
              <a:spcBef>
                <a:spcPct val="20000"/>
              </a:spcBef>
              <a:buFont typeface="Arial"/>
              <a:buChar char="•"/>
              <a:defRPr sz="2800" kern="1200">
                <a:solidFill>
                  <a:schemeClr val="tx1">
                    <a:lumMod val="65000"/>
                    <a:lumOff val="35000"/>
                  </a:schemeClr>
                </a:solidFill>
                <a:latin typeface="Arial"/>
                <a:ea typeface="+mn-ea"/>
                <a:cs typeface="Arial"/>
              </a:defRPr>
            </a:lvl1pPr>
            <a:lvl2pPr marL="742950" indent="-285750" algn="l" defTabSz="457200" rtl="0" eaLnBrk="1" latinLnBrk="0" hangingPunct="1">
              <a:spcBef>
                <a:spcPct val="20000"/>
              </a:spcBef>
              <a:buFont typeface="Arial"/>
              <a:buChar char="–"/>
              <a:defRPr sz="2400" kern="1200">
                <a:solidFill>
                  <a:schemeClr val="tx1">
                    <a:lumMod val="65000"/>
                    <a:lumOff val="35000"/>
                  </a:schemeClr>
                </a:solidFill>
                <a:latin typeface="Arial"/>
                <a:ea typeface="+mn-ea"/>
                <a:cs typeface="Arial"/>
              </a:defRPr>
            </a:lvl2pPr>
            <a:lvl3pPr marL="1143000" indent="-228600" algn="l" defTabSz="457200" rtl="0" eaLnBrk="1" latinLnBrk="0" hangingPunct="1">
              <a:spcBef>
                <a:spcPct val="20000"/>
              </a:spcBef>
              <a:buFont typeface="Arial"/>
              <a:buChar char="•"/>
              <a:defRPr sz="2000" kern="1200">
                <a:solidFill>
                  <a:schemeClr val="tx1">
                    <a:lumMod val="65000"/>
                    <a:lumOff val="35000"/>
                  </a:schemeClr>
                </a:solidFill>
                <a:latin typeface="Arial"/>
                <a:ea typeface="+mn-ea"/>
                <a:cs typeface="Arial"/>
              </a:defRPr>
            </a:lvl3pPr>
            <a:lvl4pPr marL="1600200" indent="-228600" algn="l" defTabSz="457200" rtl="0" eaLnBrk="1" latinLnBrk="0" hangingPunct="1">
              <a:spcBef>
                <a:spcPct val="20000"/>
              </a:spcBef>
              <a:buFont typeface="Arial"/>
              <a:buChar char="–"/>
              <a:defRPr sz="1800" kern="1200">
                <a:solidFill>
                  <a:schemeClr val="tx1">
                    <a:lumMod val="65000"/>
                    <a:lumOff val="35000"/>
                  </a:schemeClr>
                </a:solidFill>
                <a:latin typeface="Arial"/>
                <a:ea typeface="+mn-ea"/>
                <a:cs typeface="Arial"/>
              </a:defRPr>
            </a:lvl4pPr>
            <a:lvl5pPr marL="2057400" indent="-228600" algn="l" defTabSz="457200" rtl="0" eaLnBrk="1" latinLnBrk="0" hangingPunct="1">
              <a:spcBef>
                <a:spcPct val="20000"/>
              </a:spcBef>
              <a:buFont typeface="Arial"/>
              <a:buChar char="»"/>
              <a:defRPr sz="1600" kern="1200">
                <a:solidFill>
                  <a:schemeClr val="tx1">
                    <a:lumMod val="65000"/>
                    <a:lumOff val="35000"/>
                  </a:schemeClr>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Font typeface="Wingdings" pitchFamily="2" charset="2"/>
              <a:buChar char="§"/>
            </a:pPr>
            <a:r>
              <a:rPr lang="en-US" sz="2300" dirty="0" smtClean="0"/>
              <a:t>Effective January 1, 2014, the AMA recommended six new bundled CPT codes for image-guided percutaneous breast biopsy procedures (19081-19086) </a:t>
            </a:r>
          </a:p>
          <a:p>
            <a:pPr>
              <a:buFont typeface="Wingdings" pitchFamily="2" charset="2"/>
              <a:buChar char="§"/>
            </a:pPr>
            <a:r>
              <a:rPr lang="en-US" sz="2300" dirty="0" smtClean="0"/>
              <a:t>These new bundled CPT codes replace predecessor CPT codes (19102-19103) used to describe procedures prior to 2014</a:t>
            </a:r>
          </a:p>
          <a:p>
            <a:pPr>
              <a:buFont typeface="Wingdings" pitchFamily="2" charset="2"/>
              <a:buChar char="§"/>
            </a:pPr>
            <a:r>
              <a:rPr lang="en-US" sz="2300" dirty="0" smtClean="0"/>
              <a:t>These new CPT codes bundle the image guidance modalities with the biopsy procedures</a:t>
            </a:r>
          </a:p>
        </p:txBody>
      </p:sp>
    </p:spTree>
    <p:extLst>
      <p:ext uri="{BB962C8B-B14F-4D97-AF65-F5344CB8AC3E}">
        <p14:creationId xmlns:p14="http://schemas.microsoft.com/office/powerpoint/2010/main" val="334121810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b="1" dirty="0" smtClean="0"/>
              <a:t>Inappropriate APC Assignment Changes </a:t>
            </a:r>
            <a:r>
              <a:rPr lang="en-US" sz="3600" b="1" dirty="0" smtClean="0">
                <a:solidFill>
                  <a:schemeClr val="accent6"/>
                </a:solidFill>
              </a:rPr>
              <a:t>/</a:t>
            </a:r>
            <a:r>
              <a:rPr lang="en-US" dirty="0"/>
              <a:t/>
            </a:r>
            <a:br>
              <a:rPr lang="en-US" dirty="0"/>
            </a:br>
            <a:r>
              <a:rPr lang="en-US" sz="2200" b="1" dirty="0" smtClean="0"/>
              <a:t>CY 2014 </a:t>
            </a:r>
            <a:r>
              <a:rPr lang="en-US" sz="2200" b="1" dirty="0" err="1" smtClean="0"/>
              <a:t>OPPS</a:t>
            </a:r>
            <a:r>
              <a:rPr lang="en-US" sz="2200" b="1" dirty="0" smtClean="0"/>
              <a:t> FINAL RULE</a:t>
            </a:r>
            <a:endParaRPr lang="en-US" sz="2200" b="1" dirty="0"/>
          </a:p>
        </p:txBody>
      </p:sp>
      <p:graphicFrame>
        <p:nvGraphicFramePr>
          <p:cNvPr id="4" name="Table 3"/>
          <p:cNvGraphicFramePr>
            <a:graphicFrameLocks noGrp="1"/>
          </p:cNvGraphicFramePr>
          <p:nvPr>
            <p:extLst>
              <p:ext uri="{D42A27DB-BD31-4B8C-83A1-F6EECF244321}">
                <p14:modId xmlns:p14="http://schemas.microsoft.com/office/powerpoint/2010/main" val="1735677399"/>
              </p:ext>
            </p:extLst>
          </p:nvPr>
        </p:nvGraphicFramePr>
        <p:xfrm>
          <a:off x="777522" y="1762834"/>
          <a:ext cx="7588956" cy="3062676"/>
        </p:xfrm>
        <a:graphic>
          <a:graphicData uri="http://schemas.openxmlformats.org/drawingml/2006/table">
            <a:tbl>
              <a:tblPr firstRow="1" bandRow="1">
                <a:tableStyleId>{5C22544A-7EE6-4342-B048-85BDC9FD1C3A}</a:tableStyleId>
              </a:tblPr>
              <a:tblGrid>
                <a:gridCol w="3228623"/>
                <a:gridCol w="1185333"/>
                <a:gridCol w="3175000"/>
              </a:tblGrid>
              <a:tr h="502356">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dirty="0" smtClean="0"/>
                        <a:t>2013 APC</a:t>
                      </a:r>
                      <a:r>
                        <a:rPr lang="en-US" baseline="0" dirty="0" smtClean="0"/>
                        <a:t> Assignment</a:t>
                      </a:r>
                      <a:endParaRPr lang="en-US" dirty="0"/>
                    </a:p>
                  </a:txBody>
                  <a:tcPr anchor="ctr">
                    <a:solidFill>
                      <a:srgbClr val="5C1371"/>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endParaRPr lang="en-US" dirty="0" smtClean="0"/>
                    </a:p>
                  </a:txBody>
                  <a:tcPr anchor="ctr">
                    <a:no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dirty="0" smtClean="0"/>
                        <a:t>2014 APC Assignment</a:t>
                      </a:r>
                    </a:p>
                  </a:txBody>
                  <a:tcPr anchor="ctr">
                    <a:solidFill>
                      <a:srgbClr val="5C1371"/>
                    </a:solidFill>
                  </a:tcPr>
                </a:tc>
              </a:tr>
              <a:tr h="370840">
                <a:tc>
                  <a:txBody>
                    <a:bodyPr/>
                    <a:lstStyle/>
                    <a:p>
                      <a:pPr marL="285750" lvl="0" indent="-285750">
                        <a:buFont typeface="Wingdings" pitchFamily="2" charset="2"/>
                        <a:buChar char="§"/>
                      </a:pPr>
                      <a:r>
                        <a:rPr lang="en-US" baseline="0" dirty="0" smtClean="0"/>
                        <a:t>All core needle procedures (CPT 19102) assigned to </a:t>
                      </a:r>
                      <a:r>
                        <a:rPr lang="en-US" b="1" baseline="0" dirty="0" smtClean="0"/>
                        <a:t>APC 0005</a:t>
                      </a:r>
                      <a:r>
                        <a:rPr lang="en-US" baseline="0" dirty="0" smtClean="0"/>
                        <a:t>, Level II Needle Biopsy</a:t>
                      </a:r>
                    </a:p>
                    <a:p>
                      <a:pPr marL="0" lvl="0" indent="0">
                        <a:buFont typeface="Wingdings" pitchFamily="2" charset="2"/>
                        <a:buNone/>
                      </a:pPr>
                      <a:endParaRPr lang="en-US" baseline="0" dirty="0" smtClean="0"/>
                    </a:p>
                    <a:p>
                      <a:pPr marL="285750" lvl="0" indent="-285750">
                        <a:buFont typeface="Wingdings" pitchFamily="2" charset="2"/>
                        <a:buChar char="§"/>
                      </a:pPr>
                      <a:r>
                        <a:rPr lang="en-US" baseline="0" dirty="0" smtClean="0"/>
                        <a:t>All vacuum assisted biopsy procedures (CPT 19103) assigned to </a:t>
                      </a:r>
                      <a:r>
                        <a:rPr lang="en-US" b="1" baseline="0" dirty="0" smtClean="0"/>
                        <a:t>APC 0037</a:t>
                      </a:r>
                      <a:r>
                        <a:rPr lang="en-US" baseline="0" dirty="0" smtClean="0"/>
                        <a:t>, Level IV Needle Biopsy</a:t>
                      </a:r>
                    </a:p>
                    <a:p>
                      <a:pPr marL="285750" indent="-285750">
                        <a:buFont typeface="Wingdings" pitchFamily="2" charset="2"/>
                        <a:buChar char="§"/>
                      </a:pPr>
                      <a:endParaRPr lang="en-US" dirty="0"/>
                    </a:p>
                  </a:txBody>
                  <a:tcPr/>
                </a:tc>
                <a:tc>
                  <a:txBody>
                    <a:bodyPr/>
                    <a:lstStyle/>
                    <a:p>
                      <a:pPr marL="285750" indent="-285750">
                        <a:buFont typeface="Wingdings" pitchFamily="2" charset="2"/>
                        <a:buChar char="§"/>
                      </a:pPr>
                      <a:endParaRPr lang="en-US" dirty="0"/>
                    </a:p>
                  </a:txBody>
                  <a:tcPr>
                    <a:noFill/>
                  </a:tcPr>
                </a:tc>
                <a:tc>
                  <a:txBody>
                    <a:bodyPr/>
                    <a:lstStyle/>
                    <a:p>
                      <a:pPr marL="285750" indent="-285750">
                        <a:buFont typeface="Wingdings" pitchFamily="2" charset="2"/>
                        <a:buChar char="§"/>
                      </a:pPr>
                      <a:r>
                        <a:rPr lang="en-US" dirty="0" smtClean="0"/>
                        <a:t>All biopsy</a:t>
                      </a:r>
                      <a:r>
                        <a:rPr lang="en-US" baseline="0" dirty="0" smtClean="0"/>
                        <a:t> procedures (CPT 19081, 19083, and 19085), irrespective of type of device or type of imaging modality used, are assigned </a:t>
                      </a:r>
                      <a:r>
                        <a:rPr lang="en-US" b="1" baseline="0" dirty="0" smtClean="0"/>
                        <a:t>only </a:t>
                      </a:r>
                      <a:r>
                        <a:rPr lang="en-US" baseline="0" dirty="0" smtClean="0"/>
                        <a:t>to </a:t>
                      </a:r>
                      <a:r>
                        <a:rPr lang="en-US" b="1" baseline="0" dirty="0" smtClean="0"/>
                        <a:t>APC 0005</a:t>
                      </a:r>
                      <a:r>
                        <a:rPr lang="en-US" baseline="0" dirty="0" smtClean="0"/>
                        <a:t>, Level II Needle Biopsy (see slide 12)</a:t>
                      </a:r>
                      <a:endParaRPr lang="en-US" dirty="0"/>
                    </a:p>
                  </a:txBody>
                  <a:tcPr/>
                </a:tc>
              </a:tr>
            </a:tbl>
          </a:graphicData>
        </a:graphic>
      </p:graphicFrame>
      <p:sp>
        <p:nvSpPr>
          <p:cNvPr id="6" name="Text Placeholder 2"/>
          <p:cNvSpPr txBox="1">
            <a:spLocks/>
          </p:cNvSpPr>
          <p:nvPr/>
        </p:nvSpPr>
        <p:spPr>
          <a:xfrm>
            <a:off x="777522" y="5091291"/>
            <a:ext cx="7588956" cy="733778"/>
          </a:xfrm>
          <a:prstGeom prst="rect">
            <a:avLst/>
          </a:prstGeom>
          <a:solidFill>
            <a:srgbClr val="5C1371"/>
          </a:solidFill>
        </p:spPr>
        <p:txBody>
          <a:bodyPr anchor="ctr">
            <a:normAutofit/>
          </a:bodyPr>
          <a:lstStyle>
            <a:lvl1pPr marL="342900" indent="-342900" algn="l" defTabSz="457200" rtl="0" eaLnBrk="1" latinLnBrk="0" hangingPunct="1">
              <a:spcBef>
                <a:spcPct val="20000"/>
              </a:spcBef>
              <a:buFont typeface="Arial"/>
              <a:buChar char="•"/>
              <a:defRPr sz="2800" kern="1200">
                <a:solidFill>
                  <a:schemeClr val="tx1">
                    <a:lumMod val="65000"/>
                    <a:lumOff val="35000"/>
                  </a:schemeClr>
                </a:solidFill>
                <a:latin typeface="Arial"/>
                <a:ea typeface="+mn-ea"/>
                <a:cs typeface="Arial"/>
              </a:defRPr>
            </a:lvl1pPr>
            <a:lvl2pPr marL="742950" indent="-285750" algn="l" defTabSz="457200" rtl="0" eaLnBrk="1" latinLnBrk="0" hangingPunct="1">
              <a:spcBef>
                <a:spcPct val="20000"/>
              </a:spcBef>
              <a:buFont typeface="Arial"/>
              <a:buChar char="–"/>
              <a:defRPr sz="2400" kern="1200">
                <a:solidFill>
                  <a:schemeClr val="tx1">
                    <a:lumMod val="65000"/>
                    <a:lumOff val="35000"/>
                  </a:schemeClr>
                </a:solidFill>
                <a:latin typeface="Arial"/>
                <a:ea typeface="+mn-ea"/>
                <a:cs typeface="Arial"/>
              </a:defRPr>
            </a:lvl2pPr>
            <a:lvl3pPr marL="1143000" indent="-228600" algn="l" defTabSz="457200" rtl="0" eaLnBrk="1" latinLnBrk="0" hangingPunct="1">
              <a:spcBef>
                <a:spcPct val="20000"/>
              </a:spcBef>
              <a:buFont typeface="Arial"/>
              <a:buChar char="•"/>
              <a:defRPr sz="2000" kern="1200">
                <a:solidFill>
                  <a:schemeClr val="tx1">
                    <a:lumMod val="65000"/>
                    <a:lumOff val="35000"/>
                  </a:schemeClr>
                </a:solidFill>
                <a:latin typeface="Arial"/>
                <a:ea typeface="+mn-ea"/>
                <a:cs typeface="Arial"/>
              </a:defRPr>
            </a:lvl3pPr>
            <a:lvl4pPr marL="1600200" indent="-228600" algn="l" defTabSz="457200" rtl="0" eaLnBrk="1" latinLnBrk="0" hangingPunct="1">
              <a:spcBef>
                <a:spcPct val="20000"/>
              </a:spcBef>
              <a:buFont typeface="Arial"/>
              <a:buChar char="–"/>
              <a:defRPr sz="1800" kern="1200">
                <a:solidFill>
                  <a:schemeClr val="tx1">
                    <a:lumMod val="65000"/>
                    <a:lumOff val="35000"/>
                  </a:schemeClr>
                </a:solidFill>
                <a:latin typeface="Arial"/>
                <a:ea typeface="+mn-ea"/>
                <a:cs typeface="Arial"/>
              </a:defRPr>
            </a:lvl4pPr>
            <a:lvl5pPr marL="2057400" indent="-228600" algn="l" defTabSz="457200" rtl="0" eaLnBrk="1" latinLnBrk="0" hangingPunct="1">
              <a:spcBef>
                <a:spcPct val="20000"/>
              </a:spcBef>
              <a:buFont typeface="Arial"/>
              <a:buChar char="»"/>
              <a:defRPr sz="1600" kern="1200">
                <a:solidFill>
                  <a:schemeClr val="tx1">
                    <a:lumMod val="65000"/>
                    <a:lumOff val="35000"/>
                  </a:schemeClr>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US" sz="1600" dirty="0" smtClean="0">
                <a:solidFill>
                  <a:schemeClr val="bg1"/>
                </a:solidFill>
              </a:rPr>
              <a:t>Assignment of CPT codes 19081, 19083, and 19085 to APC 0005 is inappropriate based on resource utilization and clinical coherence</a:t>
            </a:r>
          </a:p>
        </p:txBody>
      </p:sp>
      <p:sp>
        <p:nvSpPr>
          <p:cNvPr id="3" name="Rectangle 2"/>
          <p:cNvSpPr/>
          <p:nvPr/>
        </p:nvSpPr>
        <p:spPr>
          <a:xfrm>
            <a:off x="5068711" y="1625600"/>
            <a:ext cx="3431822" cy="3296356"/>
          </a:xfrm>
          <a:prstGeom prst="rect">
            <a:avLst/>
          </a:prstGeom>
          <a:noFill/>
          <a:ln w="38100">
            <a:solidFill>
              <a:schemeClr val="accent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Chevron 4"/>
          <p:cNvSpPr/>
          <p:nvPr/>
        </p:nvSpPr>
        <p:spPr>
          <a:xfrm>
            <a:off x="4075289" y="2664181"/>
            <a:ext cx="993422" cy="1207911"/>
          </a:xfrm>
          <a:prstGeom prst="chevron">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192811632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b="1" dirty="0" smtClean="0"/>
              <a:t>Inappropriate APC Assignment </a:t>
            </a:r>
            <a:r>
              <a:rPr lang="en-US" sz="3600" b="1" dirty="0" smtClean="0">
                <a:solidFill>
                  <a:schemeClr val="accent6"/>
                </a:solidFill>
              </a:rPr>
              <a:t>/</a:t>
            </a:r>
            <a:r>
              <a:rPr lang="en-US" dirty="0"/>
              <a:t/>
            </a:r>
            <a:br>
              <a:rPr lang="en-US" dirty="0"/>
            </a:br>
            <a:r>
              <a:rPr lang="en-US" sz="2200" b="1" dirty="0" smtClean="0"/>
              <a:t>APC ASSIGNMENT ERROR MADE FOR CPT 19081, 19083, &amp; 19085</a:t>
            </a:r>
            <a:endParaRPr lang="en-US" sz="2200" b="1" dirty="0"/>
          </a:p>
        </p:txBody>
      </p:sp>
      <p:sp>
        <p:nvSpPr>
          <p:cNvPr id="7" name="Text Placeholder 2"/>
          <p:cNvSpPr txBox="1">
            <a:spLocks/>
          </p:cNvSpPr>
          <p:nvPr/>
        </p:nvSpPr>
        <p:spPr>
          <a:xfrm>
            <a:off x="685800" y="1365256"/>
            <a:ext cx="7772400" cy="4377965"/>
          </a:xfrm>
          <a:prstGeom prst="rect">
            <a:avLst/>
          </a:prstGeom>
        </p:spPr>
        <p:txBody>
          <a:bodyPr>
            <a:normAutofit/>
          </a:bodyPr>
          <a:lstStyle>
            <a:lvl1pPr marL="342900" indent="-342900" algn="l" defTabSz="457200" rtl="0" eaLnBrk="1" latinLnBrk="0" hangingPunct="1">
              <a:spcBef>
                <a:spcPct val="20000"/>
              </a:spcBef>
              <a:buFont typeface="Arial"/>
              <a:buChar char="•"/>
              <a:defRPr sz="2800" kern="1200">
                <a:solidFill>
                  <a:schemeClr val="tx1">
                    <a:lumMod val="65000"/>
                    <a:lumOff val="35000"/>
                  </a:schemeClr>
                </a:solidFill>
                <a:latin typeface="Arial"/>
                <a:ea typeface="+mn-ea"/>
                <a:cs typeface="Arial"/>
              </a:defRPr>
            </a:lvl1pPr>
            <a:lvl2pPr marL="742950" indent="-285750" algn="l" defTabSz="457200" rtl="0" eaLnBrk="1" latinLnBrk="0" hangingPunct="1">
              <a:spcBef>
                <a:spcPct val="20000"/>
              </a:spcBef>
              <a:buFont typeface="Arial"/>
              <a:buChar char="–"/>
              <a:defRPr sz="2400" kern="1200">
                <a:solidFill>
                  <a:schemeClr val="tx1">
                    <a:lumMod val="65000"/>
                    <a:lumOff val="35000"/>
                  </a:schemeClr>
                </a:solidFill>
                <a:latin typeface="Arial"/>
                <a:ea typeface="+mn-ea"/>
                <a:cs typeface="Arial"/>
              </a:defRPr>
            </a:lvl2pPr>
            <a:lvl3pPr marL="1143000" indent="-228600" algn="l" defTabSz="457200" rtl="0" eaLnBrk="1" latinLnBrk="0" hangingPunct="1">
              <a:spcBef>
                <a:spcPct val="20000"/>
              </a:spcBef>
              <a:buFont typeface="Arial"/>
              <a:buChar char="•"/>
              <a:defRPr sz="2000" kern="1200">
                <a:solidFill>
                  <a:schemeClr val="tx1">
                    <a:lumMod val="65000"/>
                    <a:lumOff val="35000"/>
                  </a:schemeClr>
                </a:solidFill>
                <a:latin typeface="Arial"/>
                <a:ea typeface="+mn-ea"/>
                <a:cs typeface="Arial"/>
              </a:defRPr>
            </a:lvl3pPr>
            <a:lvl4pPr marL="1600200" indent="-228600" algn="l" defTabSz="457200" rtl="0" eaLnBrk="1" latinLnBrk="0" hangingPunct="1">
              <a:spcBef>
                <a:spcPct val="20000"/>
              </a:spcBef>
              <a:buFont typeface="Arial"/>
              <a:buChar char="–"/>
              <a:defRPr sz="1800" kern="1200">
                <a:solidFill>
                  <a:schemeClr val="tx1">
                    <a:lumMod val="65000"/>
                    <a:lumOff val="35000"/>
                  </a:schemeClr>
                </a:solidFill>
                <a:latin typeface="Arial"/>
                <a:ea typeface="+mn-ea"/>
                <a:cs typeface="Arial"/>
              </a:defRPr>
            </a:lvl4pPr>
            <a:lvl5pPr marL="2057400" indent="-228600" algn="l" defTabSz="457200" rtl="0" eaLnBrk="1" latinLnBrk="0" hangingPunct="1">
              <a:spcBef>
                <a:spcPct val="20000"/>
              </a:spcBef>
              <a:buFont typeface="Arial"/>
              <a:buChar char="»"/>
              <a:defRPr sz="1600" kern="1200">
                <a:solidFill>
                  <a:schemeClr val="tx1">
                    <a:lumMod val="65000"/>
                    <a:lumOff val="35000"/>
                  </a:schemeClr>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spcAft>
                <a:spcPts val="600"/>
              </a:spcAft>
              <a:buFont typeface="Wingdings" pitchFamily="2" charset="2"/>
              <a:buChar char="§"/>
            </a:pPr>
            <a:r>
              <a:rPr lang="en-US" sz="2200" dirty="0" smtClean="0"/>
              <a:t>For CY 2014, CMS maintained assignment of cost data for 19102 and 19103 in their respective APCs (APC 0005 and APC 0037)</a:t>
            </a:r>
          </a:p>
          <a:p>
            <a:pPr>
              <a:spcAft>
                <a:spcPts val="600"/>
              </a:spcAft>
              <a:buFont typeface="Wingdings" pitchFamily="2" charset="2"/>
              <a:buChar char="§"/>
            </a:pPr>
            <a:r>
              <a:rPr lang="en-US" sz="2200" dirty="0" smtClean="0"/>
              <a:t>Predecessor cost data, and new replacement CPT codes should reside in the same APC to appropriately account for costs</a:t>
            </a:r>
          </a:p>
          <a:p>
            <a:pPr>
              <a:spcAft>
                <a:spcPts val="600"/>
              </a:spcAft>
              <a:buFont typeface="Wingdings" pitchFamily="2" charset="2"/>
              <a:buChar char="§"/>
            </a:pPr>
            <a:r>
              <a:rPr lang="en-US" sz="2200" dirty="0"/>
              <a:t>A simulation of geometric mean costs for the new bundled CPT codes </a:t>
            </a:r>
            <a:r>
              <a:rPr lang="en-US" sz="2200" dirty="0" smtClean="0"/>
              <a:t>using CY 2012 claims data shows </a:t>
            </a:r>
            <a:r>
              <a:rPr lang="en-US" sz="2200" dirty="0"/>
              <a:t>that </a:t>
            </a:r>
            <a:r>
              <a:rPr lang="en-US" sz="2200" dirty="0" smtClean="0"/>
              <a:t>assignment of the </a:t>
            </a:r>
            <a:r>
              <a:rPr lang="en-US" sz="2200" dirty="0"/>
              <a:t>new </a:t>
            </a:r>
            <a:r>
              <a:rPr lang="en-US" sz="2200" dirty="0" smtClean="0"/>
              <a:t>CPT codes to APC 0005 is inappropriate</a:t>
            </a:r>
            <a:endParaRPr lang="en-US" sz="2200" dirty="0"/>
          </a:p>
          <a:p>
            <a:pPr>
              <a:spcAft>
                <a:spcPts val="600"/>
              </a:spcAft>
              <a:buFont typeface="Wingdings" pitchFamily="2" charset="2"/>
              <a:buChar char="§"/>
            </a:pPr>
            <a:endParaRPr lang="en-US" sz="2200" dirty="0" smtClean="0"/>
          </a:p>
          <a:p>
            <a:pPr>
              <a:spcAft>
                <a:spcPts val="600"/>
              </a:spcAft>
              <a:buFont typeface="Wingdings" pitchFamily="2" charset="2"/>
              <a:buChar char="§"/>
            </a:pPr>
            <a:endParaRPr lang="en-US" sz="2200" dirty="0" smtClean="0"/>
          </a:p>
          <a:p>
            <a:pPr>
              <a:spcAft>
                <a:spcPts val="600"/>
              </a:spcAft>
              <a:buFont typeface="Wingdings" pitchFamily="2" charset="2"/>
              <a:buChar char="§"/>
            </a:pPr>
            <a:endParaRPr lang="en-US" sz="2200" dirty="0"/>
          </a:p>
          <a:p>
            <a:pPr>
              <a:buFont typeface="Wingdings" pitchFamily="2" charset="2"/>
              <a:buChar char="§"/>
            </a:pPr>
            <a:endParaRPr lang="en-US" dirty="0" smtClean="0"/>
          </a:p>
          <a:p>
            <a:pPr>
              <a:buFont typeface="Wingdings" pitchFamily="2" charset="2"/>
              <a:buChar char="§"/>
            </a:pPr>
            <a:endParaRPr lang="en-US" dirty="0" smtClean="0"/>
          </a:p>
          <a:p>
            <a:pPr>
              <a:buFont typeface="Wingdings" pitchFamily="2" charset="2"/>
              <a:buChar char="§"/>
            </a:pPr>
            <a:endParaRPr lang="en-US" dirty="0" smtClean="0"/>
          </a:p>
        </p:txBody>
      </p:sp>
      <p:sp>
        <p:nvSpPr>
          <p:cNvPr id="8" name="Text Placeholder 2"/>
          <p:cNvSpPr txBox="1">
            <a:spLocks/>
          </p:cNvSpPr>
          <p:nvPr/>
        </p:nvSpPr>
        <p:spPr>
          <a:xfrm>
            <a:off x="777522" y="5350932"/>
            <a:ext cx="7588956" cy="563951"/>
          </a:xfrm>
          <a:prstGeom prst="rect">
            <a:avLst/>
          </a:prstGeom>
          <a:solidFill>
            <a:srgbClr val="5C1371"/>
          </a:solidFill>
        </p:spPr>
        <p:txBody>
          <a:bodyPr anchor="ctr">
            <a:normAutofit/>
          </a:bodyPr>
          <a:lstStyle>
            <a:lvl1pPr marL="342900" indent="-342900" algn="l" defTabSz="457200" rtl="0" eaLnBrk="1" latinLnBrk="0" hangingPunct="1">
              <a:spcBef>
                <a:spcPct val="20000"/>
              </a:spcBef>
              <a:buFont typeface="Arial"/>
              <a:buChar char="•"/>
              <a:defRPr sz="2800" kern="1200">
                <a:solidFill>
                  <a:schemeClr val="tx1">
                    <a:lumMod val="65000"/>
                    <a:lumOff val="35000"/>
                  </a:schemeClr>
                </a:solidFill>
                <a:latin typeface="Arial"/>
                <a:ea typeface="+mn-ea"/>
                <a:cs typeface="Arial"/>
              </a:defRPr>
            </a:lvl1pPr>
            <a:lvl2pPr marL="742950" indent="-285750" algn="l" defTabSz="457200" rtl="0" eaLnBrk="1" latinLnBrk="0" hangingPunct="1">
              <a:spcBef>
                <a:spcPct val="20000"/>
              </a:spcBef>
              <a:buFont typeface="Arial"/>
              <a:buChar char="–"/>
              <a:defRPr sz="2400" kern="1200">
                <a:solidFill>
                  <a:schemeClr val="tx1">
                    <a:lumMod val="65000"/>
                    <a:lumOff val="35000"/>
                  </a:schemeClr>
                </a:solidFill>
                <a:latin typeface="Arial"/>
                <a:ea typeface="+mn-ea"/>
                <a:cs typeface="Arial"/>
              </a:defRPr>
            </a:lvl2pPr>
            <a:lvl3pPr marL="1143000" indent="-228600" algn="l" defTabSz="457200" rtl="0" eaLnBrk="1" latinLnBrk="0" hangingPunct="1">
              <a:spcBef>
                <a:spcPct val="20000"/>
              </a:spcBef>
              <a:buFont typeface="Arial"/>
              <a:buChar char="•"/>
              <a:defRPr sz="2000" kern="1200">
                <a:solidFill>
                  <a:schemeClr val="tx1">
                    <a:lumMod val="65000"/>
                    <a:lumOff val="35000"/>
                  </a:schemeClr>
                </a:solidFill>
                <a:latin typeface="Arial"/>
                <a:ea typeface="+mn-ea"/>
                <a:cs typeface="Arial"/>
              </a:defRPr>
            </a:lvl3pPr>
            <a:lvl4pPr marL="1600200" indent="-228600" algn="l" defTabSz="457200" rtl="0" eaLnBrk="1" latinLnBrk="0" hangingPunct="1">
              <a:spcBef>
                <a:spcPct val="20000"/>
              </a:spcBef>
              <a:buFont typeface="Arial"/>
              <a:buChar char="–"/>
              <a:defRPr sz="1800" kern="1200">
                <a:solidFill>
                  <a:schemeClr val="tx1">
                    <a:lumMod val="65000"/>
                    <a:lumOff val="35000"/>
                  </a:schemeClr>
                </a:solidFill>
                <a:latin typeface="Arial"/>
                <a:ea typeface="+mn-ea"/>
                <a:cs typeface="Arial"/>
              </a:defRPr>
            </a:lvl4pPr>
            <a:lvl5pPr marL="2057400" indent="-228600" algn="l" defTabSz="457200" rtl="0" eaLnBrk="1" latinLnBrk="0" hangingPunct="1">
              <a:spcBef>
                <a:spcPct val="20000"/>
              </a:spcBef>
              <a:buFont typeface="Arial"/>
              <a:buChar char="»"/>
              <a:defRPr sz="1600" kern="1200">
                <a:solidFill>
                  <a:schemeClr val="tx1">
                    <a:lumMod val="65000"/>
                    <a:lumOff val="35000"/>
                  </a:schemeClr>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US" sz="1600" dirty="0" smtClean="0">
                <a:solidFill>
                  <a:schemeClr val="bg1"/>
                </a:solidFill>
              </a:rPr>
              <a:t>The appropriate APC assignment for the new CPT codes is APC 0037</a:t>
            </a:r>
          </a:p>
        </p:txBody>
      </p:sp>
    </p:spTree>
    <p:extLst>
      <p:ext uri="{BB962C8B-B14F-4D97-AF65-F5344CB8AC3E}">
        <p14:creationId xmlns:p14="http://schemas.microsoft.com/office/powerpoint/2010/main" val="1680222636"/>
      </p:ext>
    </p:extLst>
  </p:cSld>
  <p:clrMapOvr>
    <a:masterClrMapping/>
  </p:clrMapOvr>
  <p:timing>
    <p:tnLst>
      <p:par>
        <p:cTn id="1" dur="indefinite" restart="never" nodeType="tmRoot"/>
      </p:par>
    </p:tnLst>
  </p:timing>
</p:sld>
</file>

<file path=ppt/theme/theme1.xml><?xml version="1.0" encoding="utf-8"?>
<a:theme xmlns:a="http://schemas.openxmlformats.org/drawingml/2006/main" name="Default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xmlns:pc="http://schemas.microsoft.com/office/infopath/2007/PartnerControls">
  <documentManagement>
    <_dlc_DocId xmlns="e60e9a57-f671-4d1f-b33e-2e082ad44762">R5S7YUEZCPF6-91-191</_dlc_DocId>
    <_dlc_DocIdUrl xmlns="e60e9a57-f671-4d1f-b33e-2e082ad44762">
      <Url>http://myresources.mammotome.com/MarketingDepartment/_layouts/DocIdRedir.aspx?ID=R5S7YUEZCPF6-91-191</Url>
      <Description>R5S7YUEZCPF6-91-191</Description>
    </_dlc_DocIdUrl>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mso-contentType ?>
<spe:Receivers xmlns:spe="http://schemas.microsoft.com/sharepoint/events">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4.xml><?xml version="1.0" encoding="utf-8"?>
<ct:contentTypeSchema xmlns:ct="http://schemas.microsoft.com/office/2006/metadata/contentType" xmlns:ma="http://schemas.microsoft.com/office/2006/metadata/properties/metaAttributes" ct:_="" ma:_="" ma:contentTypeName="Document" ma:contentTypeID="0x0101002E7302C6D3B48242A81E36682104B869" ma:contentTypeVersion="3" ma:contentTypeDescription="Create a new document." ma:contentTypeScope="" ma:versionID="88917bf9cab72f91adcaca62957f0e0d">
  <xsd:schema xmlns:xsd="http://www.w3.org/2001/XMLSchema" xmlns:xs="http://www.w3.org/2001/XMLSchema" xmlns:p="http://schemas.microsoft.com/office/2006/metadata/properties" xmlns:ns2="e60e9a57-f671-4d1f-b33e-2e082ad44762" targetNamespace="http://schemas.microsoft.com/office/2006/metadata/properties" ma:root="true" ma:fieldsID="933cd7d31fa965ca39c47bdd043c5810" ns2:_="">
    <xsd:import namespace="e60e9a57-f671-4d1f-b33e-2e082ad44762"/>
    <xsd:element name="properties">
      <xsd:complexType>
        <xsd:sequence>
          <xsd:element name="documentManagement">
            <xsd:complexType>
              <xsd:all>
                <xsd:element ref="ns2:_dlc_DocId" minOccurs="0"/>
                <xsd:element ref="ns2:_dlc_DocIdUrl" minOccurs="0"/>
                <xsd:element ref="ns2:_dlc_DocIdPersist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60e9a57-f671-4d1f-b33e-2e082ad44762"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D536B46-B133-45B7-9313-1BC9EAE097BC}">
  <ds:schemaRefs>
    <ds:schemaRef ds:uri="http://schemas.microsoft.com/office/2006/metadata/properties"/>
    <ds:schemaRef ds:uri="e60e9a57-f671-4d1f-b33e-2e082ad44762"/>
    <ds:schemaRef ds:uri="http://schemas.microsoft.com/office/infopath/2007/PartnerControls"/>
    <ds:schemaRef ds:uri="http://schemas.microsoft.com/office/2006/documentManagement/types"/>
    <ds:schemaRef ds:uri="http://schemas.openxmlformats.org/package/2006/metadata/core-properties"/>
    <ds:schemaRef ds:uri="http://www.w3.org/XML/1998/namespace"/>
    <ds:schemaRef ds:uri="http://purl.org/dc/terms/"/>
    <ds:schemaRef ds:uri="http://purl.org/dc/dcmitype/"/>
    <ds:schemaRef ds:uri="http://purl.org/dc/elements/1.1/"/>
  </ds:schemaRefs>
</ds:datastoreItem>
</file>

<file path=customXml/itemProps2.xml><?xml version="1.0" encoding="utf-8"?>
<ds:datastoreItem xmlns:ds="http://schemas.openxmlformats.org/officeDocument/2006/customXml" ds:itemID="{C1CD2DD5-568B-4DB8-ACD9-94AF95BC8963}">
  <ds:schemaRefs>
    <ds:schemaRef ds:uri="http://schemas.microsoft.com/sharepoint/v3/contenttype/forms"/>
  </ds:schemaRefs>
</ds:datastoreItem>
</file>

<file path=customXml/itemProps3.xml><?xml version="1.0" encoding="utf-8"?>
<ds:datastoreItem xmlns:ds="http://schemas.openxmlformats.org/officeDocument/2006/customXml" ds:itemID="{CE43BC4F-F213-4797-BD5B-2024C964BDC4}">
  <ds:schemaRefs>
    <ds:schemaRef ds:uri="http://schemas.microsoft.com/sharepoint/events"/>
  </ds:schemaRefs>
</ds:datastoreItem>
</file>

<file path=customXml/itemProps4.xml><?xml version="1.0" encoding="utf-8"?>
<ds:datastoreItem xmlns:ds="http://schemas.openxmlformats.org/officeDocument/2006/customXml" ds:itemID="{CE6FD358-5DA0-4A70-88DF-1E0A7E096C4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60e9a57-f671-4d1f-b33e-2e082ad4476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Default Theme.thmx</Template>
  <TotalTime>538</TotalTime>
  <Words>1032</Words>
  <Application>Microsoft Office PowerPoint</Application>
  <PresentationFormat>On-screen Show (4:3)</PresentationFormat>
  <Paragraphs>207</Paragraphs>
  <Slides>14</Slides>
  <Notes>0</Notes>
  <HiddenSlides>0</HiddenSlides>
  <MMClips>0</MMClips>
  <ScaleCrop>false</ScaleCrop>
  <HeadingPairs>
    <vt:vector size="4" baseType="variant">
      <vt:variant>
        <vt:lpstr>Theme</vt:lpstr>
      </vt:variant>
      <vt:variant>
        <vt:i4>3</vt:i4>
      </vt:variant>
      <vt:variant>
        <vt:lpstr>Slide Titles</vt:lpstr>
      </vt:variant>
      <vt:variant>
        <vt:i4>14</vt:i4>
      </vt:variant>
    </vt:vector>
  </HeadingPairs>
  <TitlesOfParts>
    <vt:vector size="17" baseType="lpstr">
      <vt:lpstr>Default Theme</vt:lpstr>
      <vt:lpstr>1_Custom Design</vt:lpstr>
      <vt:lpstr>Custom Design</vt:lpstr>
      <vt:lpstr>PowerPoint Presentation</vt:lpstr>
      <vt:lpstr>Presentation Checklist /</vt:lpstr>
      <vt:lpstr>Financial Relationships /</vt:lpstr>
      <vt:lpstr>CPT Codes Involved/APCs Affected /</vt:lpstr>
      <vt:lpstr>Breast Biopsy Comparison Chart /</vt:lpstr>
      <vt:lpstr>Breast Biopsy Procedures / IMAGE-GUIDED, PERCUTANEOUS</vt:lpstr>
      <vt:lpstr>Description of Issue / INAPPROPRIATE APC ASSIGNMENT IN APC 0005 &amp; APC 0037</vt:lpstr>
      <vt:lpstr>Inappropriate APC Assignment Changes / CY 2014 OPPS FINAL RULE</vt:lpstr>
      <vt:lpstr>Inappropriate APC Assignment / APC ASSIGNMENT ERROR MADE FOR CPT 19081, 19083, &amp; 19085</vt:lpstr>
      <vt:lpstr>Simulated Mean Cost Analysis / SUMMARY OF MEAN COST &amp; PAYMENT DATA</vt:lpstr>
      <vt:lpstr>Proposal for APC Correction / APC REASSIGNMENT NECESSARY FOR CY 2015</vt:lpstr>
      <vt:lpstr>Potential Consequences of Not Making Change / APC ASSIGNMENT ERROR MADE FOR CPT 19081, 19083, &amp; 19085</vt:lpstr>
      <vt:lpstr>Potential Consequences of Not Making Change / CY 2014 PROFILE OF APC 0005</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joel warneke</dc:creator>
  <cp:lastModifiedBy>lyeung</cp:lastModifiedBy>
  <cp:revision>59</cp:revision>
  <cp:lastPrinted>2014-01-31T13:53:35Z</cp:lastPrinted>
  <dcterms:created xsi:type="dcterms:W3CDTF">2012-08-27T19:26:56Z</dcterms:created>
  <dcterms:modified xsi:type="dcterms:W3CDTF">2014-01-31T18:34:38Z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0x0101002E7302C6D3B48242A81E36682104B869</vt:lpwstr>
  </property>
  <property fmtid="{D5CDD505-2E9C-101B-9397-08002B2CF9AE}" pid="3" name="_dlc_DocIdItemGuid">
    <vt:lpwstr>b6fd1332-c9e1-49db-8730-7bab8de42119</vt:lpwstr>
  </property>
</Properties>
</file>