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25" r:id="rId1"/>
    <p:sldMasterId id="2147484637" r:id="rId2"/>
  </p:sldMasterIdLst>
  <p:notesMasterIdLst>
    <p:notesMasterId r:id="rId29"/>
  </p:notesMasterIdLst>
  <p:handoutMasterIdLst>
    <p:handoutMasterId r:id="rId30"/>
  </p:handoutMasterIdLst>
  <p:sldIdLst>
    <p:sldId id="385" r:id="rId3"/>
    <p:sldId id="387" r:id="rId4"/>
    <p:sldId id="388" r:id="rId5"/>
    <p:sldId id="389" r:id="rId6"/>
    <p:sldId id="390" r:id="rId7"/>
    <p:sldId id="290" r:id="rId8"/>
    <p:sldId id="396" r:id="rId9"/>
    <p:sldId id="397" r:id="rId10"/>
    <p:sldId id="372" r:id="rId11"/>
    <p:sldId id="373" r:id="rId12"/>
    <p:sldId id="374" r:id="rId13"/>
    <p:sldId id="375" r:id="rId14"/>
    <p:sldId id="376" r:id="rId15"/>
    <p:sldId id="378" r:id="rId16"/>
    <p:sldId id="297" r:id="rId17"/>
    <p:sldId id="301" r:id="rId18"/>
    <p:sldId id="303" r:id="rId19"/>
    <p:sldId id="399" r:id="rId20"/>
    <p:sldId id="379" r:id="rId21"/>
    <p:sldId id="380" r:id="rId22"/>
    <p:sldId id="402" r:id="rId23"/>
    <p:sldId id="384" r:id="rId24"/>
    <p:sldId id="394" r:id="rId25"/>
    <p:sldId id="393" r:id="rId26"/>
    <p:sldId id="395" r:id="rId27"/>
    <p:sldId id="400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rie.bullock" initials="cb" lastIdx="6" clrIdx="0"/>
  <p:cmAuthor id="1" name="Salkin, Caron" initials="C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66"/>
    <a:srgbClr val="FFFF99"/>
    <a:srgbClr val="140848"/>
    <a:srgbClr val="CC3300"/>
    <a:srgbClr val="FF9900"/>
    <a:srgbClr val="FFCC00"/>
    <a:srgbClr val="F2B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4" autoAdjust="0"/>
    <p:restoredTop sz="76225" autoAdjust="0"/>
  </p:normalViewPr>
  <p:slideViewPr>
    <p:cSldViewPr>
      <p:cViewPr>
        <p:scale>
          <a:sx n="50" d="100"/>
          <a:sy n="50" d="100"/>
        </p:scale>
        <p:origin x="-186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60"/>
    </p:cViewPr>
  </p:sorterViewPr>
  <p:notesViewPr>
    <p:cSldViewPr>
      <p:cViewPr varScale="1">
        <p:scale>
          <a:sx n="76" d="100"/>
          <a:sy n="76" d="100"/>
        </p:scale>
        <p:origin x="-218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095B338-4B6D-4B43-A1CF-B114B2B03E90}" type="datetimeFigureOut">
              <a:rPr lang="en-US" altLang="en-US"/>
              <a:pPr/>
              <a:t>1/31/2014</a:t>
            </a:fld>
            <a:endParaRPr lang="en-US" alt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02D7AC9-51CE-4BD8-86FA-88D3E86B5B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8599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AF44C560-E028-43E0-8906-F7E03B794EC2}" type="datetimeFigureOut">
              <a:rPr lang="en-US" altLang="en-US"/>
              <a:pPr/>
              <a:t>1/31/2014</a:t>
            </a:fld>
            <a:endParaRPr lang="en-US" alt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964C4E3-BE1F-4449-9823-88DC820F09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336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4C4E3-BE1F-4449-9823-88DC820F09A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6715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30B15C1E-8B0B-4258-A88A-B4C96E5F90C2}" type="slidenum">
              <a:rPr lang="en-US" altLang="en-US" sz="1200"/>
              <a:pPr/>
              <a:t>17</a:t>
            </a:fld>
            <a:endParaRPr lang="en-US" altLang="en-US" sz="120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9575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2250" indent="-222250"/>
            <a:r>
              <a:rPr lang="en-US" altLang="en-US" smtClean="0">
                <a:ea typeface="ＭＳ Ｐゴシック" pitchFamily="34" charset="-128"/>
              </a:rPr>
              <a:t>Only 2.2% treated with ClosureFAST had bruising that was over 25% of the treated surface area vs 51.3% of patient treated with Laser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3610FD8B-7D5F-490F-A81F-F7216B19C082}" type="slidenum">
              <a:rPr lang="en-US" altLang="en-US" sz="1200"/>
              <a:pPr/>
              <a:t>20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4C4E3-BE1F-4449-9823-88DC820F09AE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39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4C4E3-BE1F-4449-9823-88DC820F09AE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9417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4C4E3-BE1F-4449-9823-88DC820F09AE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9417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4C4E3-BE1F-4449-9823-88DC820F09AE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924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4C4E3-BE1F-4449-9823-88DC820F09AE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4429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4C4E3-BE1F-4449-9823-88DC820F09AE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6372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4C4E3-BE1F-4449-9823-88DC820F09AE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7539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232CAEF4-BC5D-4E4E-A669-9CC3AB01E3C6}" type="slidenum">
              <a:rPr lang="en-US" altLang="en-US" sz="1200"/>
              <a:pPr/>
              <a:t>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E5EE125-B0B8-4E8F-B34A-2F4EA019E6B7}" type="slidenum">
              <a:rPr lang="en-US" altLang="en-US" sz="1200"/>
              <a:pPr/>
              <a:t>11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2418469-BC8E-46EC-8DB5-BE2669551D47}" type="slidenum">
              <a:rPr lang="en-US" altLang="en-US" sz="1200"/>
              <a:pPr/>
              <a:t>13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41AE8F8-BE90-43FA-BD30-3048566C5D63}" type="slidenum">
              <a:rPr lang="en-US" altLang="en-US" sz="1200"/>
              <a:pPr/>
              <a:t>16</a:t>
            </a:fld>
            <a:endParaRPr lang="en-US" altLang="en-US" sz="120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There was a statistically significant difference in Pain Scores favoring ClosureFAST at 2 days, 1wk and 2wks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1/31/2014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37977AD-A440-4447-B76A-DD8FD747098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1/31/2014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5B46BD0-2064-4AEC-B41D-ED158B89EE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64CD54-55CD-4B3D-9385-146ED968C04F}" type="datetimeFigureOut">
              <a:rPr lang="en-US" altLang="en-US" smtClean="0"/>
              <a:pPr/>
              <a:t>1/31/2014</a:t>
            </a:fld>
            <a:endParaRPr lang="en-US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6BAD0FD-7820-4989-8CB1-EA7D68770E6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6" r:id="rId1"/>
    <p:sldLayoutId id="2147484627" r:id="rId2"/>
    <p:sldLayoutId id="2147484628" r:id="rId3"/>
    <p:sldLayoutId id="2147484629" r:id="rId4"/>
    <p:sldLayoutId id="2147484630" r:id="rId5"/>
    <p:sldLayoutId id="2147484631" r:id="rId6"/>
    <p:sldLayoutId id="2147484632" r:id="rId7"/>
    <p:sldLayoutId id="2147484633" r:id="rId8"/>
    <p:sldLayoutId id="2147484634" r:id="rId9"/>
    <p:sldLayoutId id="2147484635" r:id="rId10"/>
    <p:sldLayoutId id="2147484636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364CD54-55CD-4B3D-9385-146ED968C04F}" type="datetimeFigureOut">
              <a:rPr lang="en-US" altLang="en-US" smtClean="0">
                <a:solidFill>
                  <a:prstClr val="black"/>
                </a:solidFill>
              </a:rPr>
              <a:pPr/>
              <a:t>1/31/2014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6BAD0FD-7820-4989-8CB1-EA7D68770E6D}" type="slidenum">
              <a:rPr lang="en-US" altLang="en-US" smtClean="0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8" r:id="rId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s.gov/apps/ama/license.asp?file=/hospitaloutpatientpps/downloads/October-2013-Web-Addendum-B.zip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22288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Clinical Differences between Radiofrequency (RF) and Laser Ablation of Incompetent Veins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066800" y="2895600"/>
            <a:ext cx="7162800" cy="2286000"/>
          </a:xfrm>
        </p:spPr>
        <p:txBody>
          <a:bodyPr>
            <a:normAutofit/>
          </a:bodyPr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  <a:ea typeface="ＭＳ Ｐゴシック" pitchFamily="34" charset="-128"/>
              </a:rPr>
              <a:t>Alan M </a:t>
            </a:r>
            <a:r>
              <a:rPr lang="en-US" altLang="en-US" sz="2000" dirty="0" err="1" smtClean="0">
                <a:solidFill>
                  <a:schemeClr val="tx1"/>
                </a:solidFill>
                <a:ea typeface="ＭＳ Ｐゴシック" pitchFamily="34" charset="-128"/>
              </a:rPr>
              <a:t>Dietzek</a:t>
            </a:r>
            <a:r>
              <a:rPr lang="en-US" altLang="en-US" sz="2000" dirty="0" smtClean="0">
                <a:solidFill>
                  <a:schemeClr val="tx1"/>
                </a:solidFill>
                <a:ea typeface="ＭＳ Ｐゴシック" pitchFamily="34" charset="-128"/>
              </a:rPr>
              <a:t>, MD, RPVI, FACS</a:t>
            </a:r>
          </a:p>
          <a:p>
            <a:pPr algn="ctr"/>
            <a:r>
              <a:rPr lang="en-US" altLang="en-US" sz="2000" dirty="0" smtClean="0">
                <a:solidFill>
                  <a:schemeClr val="tx1"/>
                </a:solidFill>
                <a:ea typeface="ＭＳ Ｐゴシック" pitchFamily="34" charset="-128"/>
              </a:rPr>
              <a:t>Clinical Associate Professor of Surgery</a:t>
            </a:r>
          </a:p>
          <a:p>
            <a:pPr algn="ctr"/>
            <a:r>
              <a:rPr lang="en-US" altLang="en-US" sz="2000" dirty="0" smtClean="0">
                <a:solidFill>
                  <a:schemeClr val="tx1"/>
                </a:solidFill>
                <a:ea typeface="ＭＳ Ｐゴシック" pitchFamily="34" charset="-128"/>
              </a:rPr>
              <a:t>University of Vermont College of Medicine</a:t>
            </a:r>
          </a:p>
          <a:p>
            <a:pPr algn="ctr"/>
            <a:r>
              <a:rPr lang="en-US" altLang="en-US" sz="2000" dirty="0" smtClean="0">
                <a:solidFill>
                  <a:schemeClr val="tx1"/>
                </a:solidFill>
                <a:ea typeface="ＭＳ Ｐゴシック" pitchFamily="34" charset="-128"/>
              </a:rPr>
              <a:t>Chief, Vascular and Endovascular Surgery</a:t>
            </a:r>
          </a:p>
          <a:p>
            <a:pPr algn="ctr"/>
            <a:r>
              <a:rPr lang="en-US" altLang="en-US" sz="2000" dirty="0" smtClean="0">
                <a:solidFill>
                  <a:schemeClr val="tx1"/>
                </a:solidFill>
                <a:ea typeface="ＭＳ Ｐゴシック" pitchFamily="34" charset="-128"/>
              </a:rPr>
              <a:t>Linda and Stephen R Cohen Chair in Vascular Surgery</a:t>
            </a:r>
          </a:p>
          <a:p>
            <a:pPr algn="ctr"/>
            <a:r>
              <a:rPr lang="en-US" altLang="en-US" sz="2000" dirty="0" smtClean="0">
                <a:solidFill>
                  <a:schemeClr val="tx1"/>
                </a:solidFill>
                <a:ea typeface="ＭＳ Ｐゴシック" pitchFamily="34" charset="-128"/>
              </a:rPr>
              <a:t>Western Connecticut Health Network – Danbury Hospital</a:t>
            </a:r>
          </a:p>
          <a:p>
            <a:endParaRPr lang="en-US" altLang="en-US" sz="2000" dirty="0">
              <a:solidFill>
                <a:schemeClr val="tx1"/>
              </a:solidFill>
              <a:ea typeface="ＭＳ Ｐゴシック" pitchFamily="34" charset="-128"/>
            </a:endParaRPr>
          </a:p>
          <a:p>
            <a:endParaRPr lang="en-US" altLang="en-US" sz="2800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5943600"/>
            <a:ext cx="822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Dr. </a:t>
            </a:r>
            <a:r>
              <a:rPr lang="en-US" sz="1400" dirty="0" err="1" smtClean="0"/>
              <a:t>Dietzek</a:t>
            </a:r>
            <a:r>
              <a:rPr lang="en-US" sz="1400" dirty="0" smtClean="0"/>
              <a:t> provides paid consulting services to, and has received research grants from Covidien, Ltd.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430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407944"/>
            <a:ext cx="402431" cy="450056"/>
          </a:xfr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0D2DCD2-6867-4342-B774-1739B2873865}" type="slidenum">
              <a:rPr lang="en-US" altLang="en-US" sz="1400">
                <a:solidFill>
                  <a:srgbClr val="AFADA5"/>
                </a:solidFill>
              </a:rPr>
              <a:pPr eaLnBrk="1" hangingPunct="1"/>
              <a:t>10</a:t>
            </a:fld>
            <a:endParaRPr lang="en-US" altLang="en-US" sz="1400">
              <a:solidFill>
                <a:srgbClr val="AFADA5"/>
              </a:solidFill>
            </a:endParaRPr>
          </a:p>
        </p:txBody>
      </p:sp>
      <p:pic>
        <p:nvPicPr>
          <p:cNvPr id="39939" name="Picture 2" descr="C:\Users\cecilia.georges\AppData\Local\Microsoft\Windows\Temporary Internet Files\Content.Outlook\BECLR4B2\Revised CLF Combined Occlusion K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00200"/>
            <a:ext cx="57150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457200" y="4186237"/>
            <a:ext cx="7051675" cy="1254125"/>
            <a:chOff x="457200" y="4460544"/>
            <a:chExt cx="7051344" cy="1254456"/>
          </a:xfrm>
        </p:grpSpPr>
        <p:sp>
          <p:nvSpPr>
            <p:cNvPr id="39941" name="TextBox 3"/>
            <p:cNvSpPr txBox="1">
              <a:spLocks noChangeArrowheads="1"/>
            </p:cNvSpPr>
            <p:nvPr/>
          </p:nvSpPr>
          <p:spPr bwMode="auto">
            <a:xfrm>
              <a:off x="457200" y="4495800"/>
              <a:ext cx="2057400" cy="36933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/>
                <a:t>90.0% Occlusion</a:t>
              </a:r>
            </a:p>
          </p:txBody>
        </p:sp>
        <p:grpSp>
          <p:nvGrpSpPr>
            <p:cNvPr id="39942" name="Group 11"/>
            <p:cNvGrpSpPr>
              <a:grpSpLocks/>
            </p:cNvGrpSpPr>
            <p:nvPr/>
          </p:nvGrpSpPr>
          <p:grpSpPr bwMode="auto">
            <a:xfrm>
              <a:off x="1066800" y="4460544"/>
              <a:ext cx="6441744" cy="1254456"/>
              <a:chOff x="2209800" y="4648200"/>
              <a:chExt cx="5486400" cy="1371600"/>
            </a:xfrm>
          </p:grpSpPr>
          <p:cxnSp>
            <p:nvCxnSpPr>
              <p:cNvPr id="9" name="Straight Connector 8"/>
              <p:cNvCxnSpPr>
                <a:cxnSpLocks noChangeShapeType="1"/>
              </p:cNvCxnSpPr>
              <p:nvPr/>
            </p:nvCxnSpPr>
            <p:spPr bwMode="auto">
              <a:xfrm flipH="1">
                <a:off x="2209800" y="4648200"/>
                <a:ext cx="5486400" cy="0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prstDash val="sysDash"/>
                <a:round/>
                <a:headEnd/>
                <a:tailEnd/>
              </a:ln>
              <a:effectLst>
                <a:outerShdw blurRad="50800" dist="25400" dir="5400000" rotWithShape="0">
                  <a:srgbClr val="808080">
                    <a:alpha val="4313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" name="Straight Connector 10"/>
              <p:cNvCxnSpPr>
                <a:cxnSpLocks noChangeShapeType="1"/>
              </p:cNvCxnSpPr>
              <p:nvPr/>
            </p:nvCxnSpPr>
            <p:spPr bwMode="auto">
              <a:xfrm>
                <a:off x="7696200" y="4648200"/>
                <a:ext cx="0" cy="1371600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prstDash val="sysDash"/>
                <a:round/>
                <a:headEnd/>
                <a:tailEnd/>
              </a:ln>
              <a:effectLst>
                <a:outerShdw blurRad="50800" dist="25400" dir="5400000" rotWithShape="0">
                  <a:srgbClr val="808080">
                    <a:alpha val="4313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2" name="TextBox 11"/>
          <p:cNvSpPr txBox="1"/>
          <p:nvPr/>
        </p:nvSpPr>
        <p:spPr>
          <a:xfrm>
            <a:off x="394889" y="323671"/>
            <a:ext cx="8215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n-lt"/>
              </a:rPr>
              <a:t>CLF Occlusion Rate at 5 Years</a:t>
            </a:r>
          </a:p>
          <a:p>
            <a:r>
              <a:rPr lang="en-US" sz="3600" dirty="0" smtClean="0">
                <a:latin typeface="+mn-lt"/>
              </a:rPr>
              <a:t>Kaplan Meier Analysis</a:t>
            </a:r>
            <a:endParaRPr lang="en-US" sz="32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33747" y="6013101"/>
            <a:ext cx="647700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Dietzek</a:t>
            </a:r>
            <a:r>
              <a:rPr lang="en-US" sz="1200" dirty="0"/>
              <a:t> A.  Annual Symposium on Vascular and Endovascular Issues, Techniques, Horizons (</a:t>
            </a:r>
            <a:r>
              <a:rPr lang="en-US" sz="1200" dirty="0" err="1" smtClean="0"/>
              <a:t>Veith</a:t>
            </a:r>
            <a:r>
              <a:rPr lang="en-US" sz="1200" dirty="0" smtClean="0"/>
              <a:t> Symposium</a:t>
            </a:r>
            <a:r>
              <a:rPr lang="en-US" sz="1200" dirty="0"/>
              <a:t>) November 19, 2013 New York 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143000" y="1981200"/>
          <a:ext cx="6477000" cy="3108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752600"/>
                <a:gridCol w="1524000"/>
                <a:gridCol w="1905000"/>
              </a:tblGrid>
              <a:tr h="82279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Time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Survival%*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Std Error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# Limbs</a:t>
                      </a:r>
                      <a:r>
                        <a:rPr lang="en-US" sz="2400" baseline="0" dirty="0" smtClean="0"/>
                        <a:t> Remaining</a:t>
                      </a:r>
                      <a:endParaRPr lang="en-US" sz="2400" dirty="0"/>
                    </a:p>
                  </a:txBody>
                  <a:tcPr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 Year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96.6%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0.9%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351</a:t>
                      </a:r>
                      <a:endParaRPr lang="en-US" sz="2400" dirty="0"/>
                    </a:p>
                  </a:txBody>
                  <a:tcPr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 Year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94.3%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1.2%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316</a:t>
                      </a:r>
                      <a:endParaRPr lang="en-US" sz="2400" dirty="0"/>
                    </a:p>
                  </a:txBody>
                  <a:tcPr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 Year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92.8%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1.4%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296</a:t>
                      </a:r>
                      <a:endParaRPr lang="en-US" sz="2400" dirty="0"/>
                    </a:p>
                  </a:txBody>
                  <a:tcPr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 Year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91.1%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1.5%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269</a:t>
                      </a:r>
                      <a:endParaRPr lang="en-US" sz="2400" dirty="0"/>
                    </a:p>
                  </a:txBody>
                  <a:tcPr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 Year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90.0%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1.7%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179</a:t>
                      </a:r>
                      <a:endParaRPr lang="en-US" sz="2400" dirty="0"/>
                    </a:p>
                  </a:txBody>
                  <a:tcPr marT="45711" marB="45711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458200" y="6479233"/>
            <a:ext cx="457200" cy="226367"/>
          </a:xfr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69CE405-ED85-40C0-B48E-610690271B68}" type="slidenum">
              <a:rPr lang="en-US" altLang="en-US" sz="1400"/>
              <a:pPr eaLnBrk="1" hangingPunct="1"/>
              <a:t>11</a:t>
            </a:fld>
            <a:endParaRPr lang="en-US" altLang="en-US" sz="1400" dirty="0"/>
          </a:p>
        </p:txBody>
      </p:sp>
      <p:sp>
        <p:nvSpPr>
          <p:cNvPr id="40999" name="TextBox 5"/>
          <p:cNvSpPr txBox="1">
            <a:spLocks noChangeArrowheads="1"/>
          </p:cNvSpPr>
          <p:nvPr/>
        </p:nvSpPr>
        <p:spPr bwMode="auto">
          <a:xfrm>
            <a:off x="1905000" y="5483225"/>
            <a:ext cx="4191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*Product limit survival estimates.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3810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n-lt"/>
              </a:rPr>
              <a:t>CLF Occlusion Rate</a:t>
            </a:r>
          </a:p>
          <a:p>
            <a:r>
              <a:rPr lang="en-US" sz="3600" dirty="0" smtClean="0">
                <a:latin typeface="+mn-lt"/>
              </a:rPr>
              <a:t>5 Year Results</a:t>
            </a:r>
            <a:endParaRPr lang="en-US" sz="36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4600" y="6017567"/>
            <a:ext cx="647700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Dietzek</a:t>
            </a:r>
            <a:r>
              <a:rPr lang="en-US" sz="1200" dirty="0"/>
              <a:t> A.  Annual Symposium on Vascular and Endovascular Issues, Techniques, Horizons (</a:t>
            </a:r>
            <a:r>
              <a:rPr lang="en-US" sz="1200" dirty="0" err="1" smtClean="0"/>
              <a:t>Veith</a:t>
            </a:r>
            <a:r>
              <a:rPr lang="en-US" sz="1200" dirty="0" smtClean="0"/>
              <a:t> Symposium</a:t>
            </a:r>
            <a:r>
              <a:rPr lang="en-US" sz="1200" dirty="0"/>
              <a:t>) November 19, 2013 New York 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cecilia.georges\AppData\Local\Microsoft\Windows\Temporary Internet Files\Content.Outlook\BECLR4B2\CLF Combined Reflu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00200"/>
            <a:ext cx="5791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988" name="Group 5"/>
          <p:cNvGrpSpPr>
            <a:grpSpLocks/>
          </p:cNvGrpSpPr>
          <p:nvPr/>
        </p:nvGrpSpPr>
        <p:grpSpPr bwMode="auto">
          <a:xfrm>
            <a:off x="304800" y="2438400"/>
            <a:ext cx="7127875" cy="2974975"/>
            <a:chOff x="304800" y="2892425"/>
            <a:chExt cx="7127544" cy="2974976"/>
          </a:xfrm>
        </p:grpSpPr>
        <p:sp>
          <p:nvSpPr>
            <p:cNvPr id="41990" name="TextBox 7"/>
            <p:cNvSpPr txBox="1">
              <a:spLocks noChangeArrowheads="1"/>
            </p:cNvSpPr>
            <p:nvPr/>
          </p:nvSpPr>
          <p:spPr bwMode="auto">
            <a:xfrm>
              <a:off x="304800" y="2892425"/>
              <a:ext cx="1447733" cy="646331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dirty="0"/>
                <a:t>93.7% Reflux </a:t>
              </a:r>
              <a:r>
                <a:rPr lang="en-US" altLang="en-US" sz="1800" dirty="0" smtClean="0"/>
                <a:t>Free</a:t>
              </a:r>
              <a:endParaRPr lang="en-US" altLang="en-US" sz="1800" dirty="0"/>
            </a:p>
          </p:txBody>
        </p:sp>
        <p:grpSp>
          <p:nvGrpSpPr>
            <p:cNvPr id="41991" name="Group 8"/>
            <p:cNvGrpSpPr>
              <a:grpSpLocks/>
            </p:cNvGrpSpPr>
            <p:nvPr/>
          </p:nvGrpSpPr>
          <p:grpSpPr bwMode="auto">
            <a:xfrm>
              <a:off x="990600" y="3886199"/>
              <a:ext cx="6441744" cy="1981202"/>
              <a:chOff x="2144901" y="4020222"/>
              <a:chExt cx="5486400" cy="2166212"/>
            </a:xfrm>
          </p:grpSpPr>
          <p:cxnSp>
            <p:nvCxnSpPr>
              <p:cNvPr id="10" name="Straight Connector 9"/>
              <p:cNvCxnSpPr>
                <a:cxnSpLocks noChangeShapeType="1"/>
              </p:cNvCxnSpPr>
              <p:nvPr/>
            </p:nvCxnSpPr>
            <p:spPr bwMode="auto">
              <a:xfrm flipH="1">
                <a:off x="2144901" y="4020222"/>
                <a:ext cx="5486400" cy="0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prstDash val="sysDash"/>
                <a:round/>
                <a:headEnd/>
                <a:tailEnd/>
              </a:ln>
              <a:effectLst>
                <a:outerShdw blurRad="50800" dist="25400" dir="5400000" rotWithShape="0">
                  <a:srgbClr val="808080">
                    <a:alpha val="4313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" name="Straight Connector 10"/>
              <p:cNvCxnSpPr>
                <a:cxnSpLocks noChangeShapeType="1"/>
              </p:cNvCxnSpPr>
              <p:nvPr/>
            </p:nvCxnSpPr>
            <p:spPr bwMode="auto">
              <a:xfrm>
                <a:off x="7531530" y="4033901"/>
                <a:ext cx="0" cy="2152533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prstDash val="sysDash"/>
                <a:round/>
                <a:headEnd/>
                <a:tailEnd/>
              </a:ln>
              <a:effectLst>
                <a:outerShdw blurRad="50800" dist="25400" dir="5400000" rotWithShape="0">
                  <a:srgbClr val="808080">
                    <a:alpha val="4313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4" name="TextBox 13"/>
          <p:cNvSpPr txBox="1"/>
          <p:nvPr/>
        </p:nvSpPr>
        <p:spPr>
          <a:xfrm>
            <a:off x="457200" y="3048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CLF Reflux Free Rate at 5 Years</a:t>
            </a:r>
          </a:p>
          <a:p>
            <a:r>
              <a:rPr lang="en-US" sz="3600" dirty="0" smtClean="0">
                <a:latin typeface="+mj-lt"/>
              </a:rPr>
              <a:t>Kaplan Meier Analysis</a:t>
            </a:r>
            <a:endParaRPr lang="en-US" sz="3600" dirty="0"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90632" y="3124200"/>
            <a:ext cx="0" cy="2837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14600" y="6096000"/>
            <a:ext cx="647700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Dietzek</a:t>
            </a:r>
            <a:r>
              <a:rPr lang="en-US" sz="1200" dirty="0"/>
              <a:t> A.  Annual Symposium on Vascular and Endovascular Issues, Techniques, Horizons (</a:t>
            </a:r>
            <a:r>
              <a:rPr lang="en-US" sz="1200" dirty="0" err="1" smtClean="0"/>
              <a:t>Veith</a:t>
            </a:r>
            <a:r>
              <a:rPr lang="en-US" sz="1200" dirty="0" smtClean="0"/>
              <a:t> Symposium</a:t>
            </a:r>
            <a:r>
              <a:rPr lang="en-US" sz="1200" dirty="0"/>
              <a:t>) November 19, 2013 New York 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295400" y="2001838"/>
          <a:ext cx="6476999" cy="3108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9850"/>
                <a:gridCol w="1746606"/>
                <a:gridCol w="1484615"/>
                <a:gridCol w="2095928"/>
              </a:tblGrid>
              <a:tr h="82279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Time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Survival%*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Std Error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# Limbs</a:t>
                      </a:r>
                      <a:r>
                        <a:rPr lang="en-US" sz="2400" baseline="0" dirty="0" smtClean="0"/>
                        <a:t> Remaining</a:t>
                      </a:r>
                      <a:endParaRPr lang="en-US" sz="2400" dirty="0"/>
                    </a:p>
                  </a:txBody>
                  <a:tcPr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 Year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98.9%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0.5%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359</a:t>
                      </a:r>
                      <a:endParaRPr lang="en-US" sz="2400" dirty="0"/>
                    </a:p>
                  </a:txBody>
                  <a:tcPr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 Year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97.8%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0.8%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328</a:t>
                      </a:r>
                      <a:endParaRPr lang="en-US" sz="2400" dirty="0"/>
                    </a:p>
                  </a:txBody>
                  <a:tcPr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 Year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95.7%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1.1%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304</a:t>
                      </a:r>
                      <a:endParaRPr lang="en-US" sz="2400" dirty="0"/>
                    </a:p>
                  </a:txBody>
                  <a:tcPr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 Year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94.0%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1.3%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275</a:t>
                      </a:r>
                      <a:endParaRPr lang="en-US" sz="2400" dirty="0"/>
                    </a:p>
                  </a:txBody>
                  <a:tcPr marT="45711" marB="45711"/>
                </a:tc>
              </a:tr>
              <a:tr h="4571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 Year</a:t>
                      </a:r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93.7%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1.3%</a:t>
                      </a:r>
                      <a:endParaRPr lang="en-US" sz="2400" dirty="0"/>
                    </a:p>
                  </a:txBody>
                  <a:tcPr marT="45711" marB="457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183</a:t>
                      </a:r>
                      <a:endParaRPr lang="en-US" sz="2400" dirty="0"/>
                    </a:p>
                  </a:txBody>
                  <a:tcPr marT="45711" marB="45711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D5DCE79-A24E-4091-B462-FC08EC4F3FFB}" type="slidenum">
              <a:rPr lang="en-US" altLang="en-US" sz="1400">
                <a:solidFill>
                  <a:srgbClr val="AFADA5"/>
                </a:solidFill>
              </a:rPr>
              <a:pPr eaLnBrk="1" hangingPunct="1"/>
              <a:t>13</a:t>
            </a:fld>
            <a:endParaRPr lang="en-US" altLang="en-US" sz="1400">
              <a:solidFill>
                <a:srgbClr val="AFADA5"/>
              </a:solidFill>
            </a:endParaRPr>
          </a:p>
        </p:txBody>
      </p:sp>
      <p:sp>
        <p:nvSpPr>
          <p:cNvPr id="43047" name="TextBox 5"/>
          <p:cNvSpPr txBox="1">
            <a:spLocks noChangeArrowheads="1"/>
          </p:cNvSpPr>
          <p:nvPr/>
        </p:nvSpPr>
        <p:spPr bwMode="auto">
          <a:xfrm>
            <a:off x="1371600" y="5330825"/>
            <a:ext cx="5715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/>
              <a:t>*Product limit survival estimates.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7700" y="457200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CLF Reflux Free Rate</a:t>
            </a:r>
          </a:p>
          <a:p>
            <a:r>
              <a:rPr lang="en-US" sz="3600" dirty="0" smtClean="0">
                <a:latin typeface="+mj-lt"/>
              </a:rPr>
              <a:t>5 Year Results</a:t>
            </a:r>
            <a:endParaRPr lang="en-US" sz="36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4600" y="6017567"/>
            <a:ext cx="647700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Dietzek</a:t>
            </a:r>
            <a:r>
              <a:rPr lang="en-US" sz="1200" dirty="0"/>
              <a:t> A.  Annual Symposium on Vascular and Endovascular Issues, Techniques, Horizons (</a:t>
            </a:r>
            <a:r>
              <a:rPr lang="en-US" sz="1200" dirty="0" err="1" smtClean="0"/>
              <a:t>Veith</a:t>
            </a:r>
            <a:r>
              <a:rPr lang="en-US" sz="1200" dirty="0" smtClean="0"/>
              <a:t> Symposium</a:t>
            </a:r>
            <a:r>
              <a:rPr lang="en-US" sz="1200" dirty="0"/>
              <a:t>) November 19, 2013 New York 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3"/>
          <p:cNvSpPr>
            <a:spLocks noGrp="1"/>
          </p:cNvSpPr>
          <p:nvPr>
            <p:ph idx="1"/>
          </p:nvPr>
        </p:nvSpPr>
        <p:spPr>
          <a:xfrm>
            <a:off x="457200" y="2179638"/>
            <a:ext cx="8229600" cy="2284412"/>
          </a:xfrm>
        </p:spPr>
        <p:txBody>
          <a:bodyPr>
            <a:spAutoFit/>
          </a:bodyPr>
          <a:lstStyle/>
          <a:p>
            <a:pPr marL="357188" lvl="1" indent="0">
              <a:lnSpc>
                <a:spcPct val="110000"/>
              </a:lnSpc>
              <a:buFont typeface="Arial" pitchFamily="34" charset="0"/>
              <a:buNone/>
            </a:pPr>
            <a:r>
              <a:rPr lang="en-US" altLang="en-US" sz="3200" dirty="0" smtClean="0">
                <a:ea typeface="ＭＳ Ｐゴシック" pitchFamily="34" charset="-128"/>
              </a:rPr>
              <a:t>Reported to be as good as RF but there are no multicenter, prospective, long term studies to document this.</a:t>
            </a:r>
          </a:p>
          <a:p>
            <a:pPr eaLnBrk="1" hangingPunct="1">
              <a:lnSpc>
                <a:spcPct val="90000"/>
              </a:lnSpc>
            </a:pPr>
            <a:endParaRPr lang="en-US" altLang="en-US" sz="3300" b="1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62728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n-lt"/>
              </a:rPr>
              <a:t>EVLA Procedure Effectiveness</a:t>
            </a:r>
            <a:endParaRPr lang="en-US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686800" cy="838200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1" hangingPunct="1">
              <a:defRPr/>
            </a:pPr>
            <a:r>
              <a:rPr lang="en-US" sz="3600" b="0" dirty="0" smtClean="0">
                <a:ln>
                  <a:noFill/>
                </a:ln>
                <a:solidFill>
                  <a:schemeClr val="tx1"/>
                </a:solidFill>
                <a:effectLst/>
                <a:cs typeface="+mj-cs"/>
              </a:rPr>
              <a:t>B.  Procedure Recovery</a:t>
            </a:r>
            <a:endParaRPr lang="en-US" sz="3600" b="0" i="1" dirty="0">
              <a:ln>
                <a:noFill/>
              </a:ln>
              <a:solidFill>
                <a:schemeClr val="tx1"/>
              </a:solidFill>
              <a:effectLst/>
              <a:cs typeface="+mj-cs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19200"/>
            <a:ext cx="8686800" cy="5257800"/>
          </a:xfrm>
        </p:spPr>
        <p:txBody>
          <a:bodyPr/>
          <a:lstStyle/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dirty="0" smtClean="0">
                <a:ea typeface="ＭＳ Ｐゴシック" pitchFamily="34" charset="-128"/>
              </a:rPr>
              <a:t>Radiofrequency </a:t>
            </a:r>
            <a:r>
              <a:rPr lang="en-US" altLang="en-US" dirty="0" err="1" smtClean="0">
                <a:ea typeface="ＭＳ Ｐゴシック" pitchFamily="34" charset="-128"/>
              </a:rPr>
              <a:t>Endovenous</a:t>
            </a:r>
            <a:r>
              <a:rPr lang="en-US" altLang="en-US" dirty="0" smtClean="0"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ea typeface="ＭＳ Ｐゴシック" pitchFamily="34" charset="-128"/>
              </a:rPr>
              <a:t>ClosureFAST</a:t>
            </a:r>
            <a:r>
              <a:rPr lang="en-US" altLang="en-US" dirty="0" smtClean="0">
                <a:ea typeface="ＭＳ Ｐゴシック" pitchFamily="34" charset="-128"/>
              </a:rPr>
              <a:t> </a:t>
            </a:r>
            <a:r>
              <a:rPr lang="en-US" altLang="en-US" dirty="0" err="1" smtClean="0">
                <a:ea typeface="ＭＳ Ｐゴシック" pitchFamily="34" charset="-128"/>
              </a:rPr>
              <a:t>vs</a:t>
            </a:r>
            <a:r>
              <a:rPr lang="en-US" altLang="en-US" dirty="0" smtClean="0">
                <a:ea typeface="ＭＳ Ｐゴシック" pitchFamily="34" charset="-128"/>
              </a:rPr>
              <a:t> Laser 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dirty="0" smtClean="0">
                <a:ea typeface="ＭＳ Ｐゴシック" pitchFamily="34" charset="-128"/>
              </a:rPr>
              <a:t>Ablation for the Treatment of Great Saphenous Reflux: A 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dirty="0" smtClean="0">
                <a:ea typeface="ＭＳ Ｐゴシック" pitchFamily="34" charset="-128"/>
              </a:rPr>
              <a:t>Multicenter, Single-blinded, Randomized Study 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sz="2400" dirty="0" smtClean="0">
                <a:ea typeface="ＭＳ Ｐゴシック" pitchFamily="34" charset="-128"/>
              </a:rPr>
              <a:t>(</a:t>
            </a:r>
            <a:r>
              <a:rPr lang="en-US" altLang="en-US" sz="2400" b="1" dirty="0" smtClean="0">
                <a:ea typeface="ＭＳ Ｐゴシック" pitchFamily="34" charset="-128"/>
              </a:rPr>
              <a:t>RECOVERY Study</a:t>
            </a:r>
            <a:r>
              <a:rPr lang="en-US" altLang="en-US" sz="2400" dirty="0" smtClean="0">
                <a:ea typeface="ＭＳ Ｐゴシック" pitchFamily="34" charset="-128"/>
              </a:rPr>
              <a:t>) 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endParaRPr lang="en-US" altLang="en-US" dirty="0">
              <a:ea typeface="ＭＳ Ｐゴシック" pitchFamily="34" charset="-128"/>
            </a:endParaRPr>
          </a:p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dirty="0" smtClean="0">
                <a:ea typeface="ＭＳ Ｐゴシック" pitchFamily="34" charset="-128"/>
              </a:rPr>
              <a:t>69 patients; 87 limbs (46 CLF; 41 EVLA – 980nm)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Char char="-"/>
            </a:pPr>
            <a:r>
              <a:rPr lang="en-US" altLang="en-US" dirty="0" smtClean="0">
                <a:ea typeface="ＭＳ Ｐゴシック" pitchFamily="34" charset="-128"/>
              </a:rPr>
              <a:t>Patient </a:t>
            </a:r>
            <a:r>
              <a:rPr lang="en-US" altLang="en-US" dirty="0" err="1" smtClean="0">
                <a:ea typeface="ＭＳ Ｐゴシック" pitchFamily="34" charset="-128"/>
              </a:rPr>
              <a:t>followup</a:t>
            </a:r>
            <a:r>
              <a:rPr lang="en-US" altLang="en-US" dirty="0" smtClean="0">
                <a:ea typeface="ＭＳ Ｐゴシック" pitchFamily="34" charset="-128"/>
              </a:rPr>
              <a:t> at 2,7,14 &amp; 30d post EVLA  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Char char="-"/>
            </a:pPr>
            <a:r>
              <a:rPr lang="en-US" altLang="en-US" dirty="0" smtClean="0">
                <a:ea typeface="ＭＳ Ｐゴシック" pitchFamily="34" charset="-128"/>
              </a:rPr>
              <a:t>Primary endpoints</a:t>
            </a:r>
          </a:p>
          <a:p>
            <a:pPr lvl="3" eaLnBrk="1" hangingPunct="1">
              <a:lnSpc>
                <a:spcPct val="90000"/>
              </a:lnSpc>
              <a:buFont typeface="Arial" pitchFamily="34" charset="0"/>
              <a:buChar char="-"/>
            </a:pPr>
            <a:r>
              <a:rPr lang="en-US" altLang="en-US" sz="2400" dirty="0" smtClean="0">
                <a:ea typeface="ＭＳ Ｐゴシック" pitchFamily="34" charset="-128"/>
              </a:rPr>
              <a:t>Post-op pain</a:t>
            </a:r>
          </a:p>
          <a:p>
            <a:pPr lvl="3" eaLnBrk="1" hangingPunct="1">
              <a:lnSpc>
                <a:spcPct val="90000"/>
              </a:lnSpc>
              <a:buFont typeface="Arial" pitchFamily="34" charset="0"/>
              <a:buChar char="-"/>
            </a:pPr>
            <a:r>
              <a:rPr lang="en-US" altLang="en-US" sz="2400" dirty="0" smtClean="0">
                <a:ea typeface="ＭＳ Ｐゴシック" pitchFamily="34" charset="-128"/>
              </a:rPr>
              <a:t>Severity of bruising</a:t>
            </a:r>
          </a:p>
          <a:p>
            <a:pPr lvl="3" eaLnBrk="1" hangingPunct="1">
              <a:lnSpc>
                <a:spcPct val="90000"/>
              </a:lnSpc>
              <a:buFont typeface="Arial" pitchFamily="34" charset="0"/>
              <a:buChar char="-"/>
            </a:pPr>
            <a:r>
              <a:rPr lang="en-US" altLang="en-US" sz="2400" dirty="0" smtClean="0">
                <a:ea typeface="ＭＳ Ｐゴシック" pitchFamily="34" charset="-128"/>
              </a:rPr>
              <a:t>Adverse events</a:t>
            </a:r>
          </a:p>
          <a:p>
            <a:pPr lvl="2" eaLnBrk="1" hangingPunct="1">
              <a:lnSpc>
                <a:spcPct val="90000"/>
              </a:lnSpc>
              <a:buFont typeface="Arial" pitchFamily="34" charset="0"/>
              <a:buChar char="-"/>
            </a:pPr>
            <a:r>
              <a:rPr lang="en-US" altLang="en-US" dirty="0" smtClean="0">
                <a:ea typeface="ＭＳ Ｐゴシック" pitchFamily="34" charset="-128"/>
              </a:rPr>
              <a:t>Secondary endpoints</a:t>
            </a:r>
          </a:p>
          <a:p>
            <a:pPr lvl="3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 dirty="0" smtClean="0">
                <a:ea typeface="ＭＳ Ｐゴシック" pitchFamily="34" charset="-128"/>
              </a:rPr>
              <a:t>Occlusion status, VCSS, Reflux, Tenderness, QOL (CIVIQ2)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0" y="6191884"/>
            <a:ext cx="542925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dirty="0"/>
              <a:t>Almeida J et al. J </a:t>
            </a:r>
            <a:r>
              <a:rPr lang="en-US" altLang="en-US" dirty="0" err="1"/>
              <a:t>Vasc</a:t>
            </a:r>
            <a:r>
              <a:rPr lang="en-US" altLang="en-US" dirty="0"/>
              <a:t> </a:t>
            </a:r>
            <a:r>
              <a:rPr lang="en-US" altLang="en-US" dirty="0" err="1"/>
              <a:t>Interv</a:t>
            </a:r>
            <a:r>
              <a:rPr lang="en-US" altLang="en-US" dirty="0"/>
              <a:t> </a:t>
            </a:r>
            <a:r>
              <a:rPr lang="en-US" altLang="en-US" dirty="0" err="1" smtClean="0"/>
              <a:t>Radiol</a:t>
            </a:r>
            <a:r>
              <a:rPr lang="en-US" altLang="en-US" dirty="0"/>
              <a:t> </a:t>
            </a:r>
            <a:r>
              <a:rPr lang="en-US" altLang="en-US" dirty="0" smtClean="0"/>
              <a:t>2009</a:t>
            </a:r>
            <a:endParaRPr lang="en-US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246602"/>
              </p:ext>
            </p:extLst>
          </p:nvPr>
        </p:nvGraphicFramePr>
        <p:xfrm>
          <a:off x="917575" y="1452563"/>
          <a:ext cx="7312025" cy="487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1" name="Worksheet" r:id="rId4" imgW="7327900" imgH="4889500" progId="Excel.Sheet.8">
                  <p:embed/>
                </p:oleObj>
              </mc:Choice>
              <mc:Fallback>
                <p:oleObj name="Worksheet" r:id="rId4" imgW="7327900" imgH="48895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575" y="1452563"/>
                        <a:ext cx="7312025" cy="487203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1995488" y="1535668"/>
            <a:ext cx="12939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altLang="en-US" sz="1800" b="1" dirty="0">
                <a:solidFill>
                  <a:schemeClr val="bg1"/>
                </a:solidFill>
              </a:rPr>
              <a:t>p &lt; 0.0001</a:t>
            </a: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3659056" y="1764268"/>
            <a:ext cx="12939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altLang="en-US" sz="1800" b="1" dirty="0">
                <a:solidFill>
                  <a:schemeClr val="bg1"/>
                </a:solidFill>
              </a:rPr>
              <a:t>p &lt; 0.0001</a:t>
            </a:r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5259256" y="2602468"/>
            <a:ext cx="12939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altLang="en-US" sz="1800" b="1">
                <a:solidFill>
                  <a:schemeClr val="bg1"/>
                </a:solidFill>
              </a:rPr>
              <a:t>p &lt; 0.0001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7108825" y="3890962"/>
            <a:ext cx="511175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altLang="en-US" sz="1800" b="1" dirty="0">
                <a:solidFill>
                  <a:schemeClr val="bg1"/>
                </a:solidFill>
              </a:rPr>
              <a:t>NS</a:t>
            </a: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2133600" y="5791200"/>
            <a:ext cx="3352800" cy="40005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bg1"/>
                </a:solidFill>
              </a:rPr>
              <a:t>CLF catheter </a:t>
            </a:r>
            <a:r>
              <a:rPr lang="en-US" altLang="en-US" sz="1800" b="1">
                <a:solidFill>
                  <a:schemeClr val="bg1"/>
                </a:solidFill>
              </a:rPr>
              <a:t>                       </a:t>
            </a:r>
            <a:r>
              <a:rPr lang="en-US" altLang="en-US" sz="2000" b="1">
                <a:solidFill>
                  <a:schemeClr val="bg1"/>
                </a:solidFill>
              </a:rPr>
              <a:t>               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1512" y="403472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n-lt"/>
              </a:rPr>
              <a:t>Pain Score at Follow Up Visits</a:t>
            </a:r>
            <a:endParaRPr lang="en-US" sz="3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6363968"/>
            <a:ext cx="56388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dirty="0"/>
              <a:t>Almeida J et al. J </a:t>
            </a:r>
            <a:r>
              <a:rPr lang="en-US" altLang="en-US" dirty="0" err="1"/>
              <a:t>Vasc</a:t>
            </a:r>
            <a:r>
              <a:rPr lang="en-US" altLang="en-US" dirty="0"/>
              <a:t> </a:t>
            </a:r>
            <a:r>
              <a:rPr lang="en-US" altLang="en-US" dirty="0" err="1"/>
              <a:t>Interv</a:t>
            </a:r>
            <a:r>
              <a:rPr lang="en-US" altLang="en-US" dirty="0"/>
              <a:t> </a:t>
            </a:r>
            <a:r>
              <a:rPr lang="en-US" altLang="en-US" dirty="0" err="1"/>
              <a:t>Radiol</a:t>
            </a:r>
            <a:r>
              <a:rPr lang="en-US" altLang="en-US" dirty="0"/>
              <a:t> 2009</a:t>
            </a:r>
            <a:endParaRPr lang="en-US" alt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274635"/>
              </p:ext>
            </p:extLst>
          </p:nvPr>
        </p:nvGraphicFramePr>
        <p:xfrm>
          <a:off x="533400" y="1828800"/>
          <a:ext cx="5895975" cy="435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8" name="Worksheet" r:id="rId4" imgW="5905500" imgH="4368800" progId="Excel.Sheet.8">
                  <p:embed/>
                </p:oleObj>
              </mc:Choice>
              <mc:Fallback>
                <p:oleObj name="Worksheet" r:id="rId4" imgW="5905500" imgH="436880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28800"/>
                        <a:ext cx="5895975" cy="435451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524000" y="5791200"/>
            <a:ext cx="45624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ea typeface="+mn-ea"/>
              </a:rPr>
              <a:t>         CLF catheter                  980 nm </a:t>
            </a:r>
            <a:r>
              <a:rPr lang="en-US" sz="1600" dirty="0">
                <a:latin typeface="+mn-lt"/>
                <a:ea typeface="+mn-ea"/>
              </a:rPr>
              <a:t>Laser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981200" y="3505200"/>
            <a:ext cx="1981200" cy="369332"/>
          </a:xfrm>
          <a:prstGeom prst="rect">
            <a:avLst/>
          </a:prstGeom>
          <a:solidFill>
            <a:schemeClr val="bg2">
              <a:lumMod val="20000"/>
              <a:lumOff val="80000"/>
              <a:alpha val="29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ea typeface="+mn-ea"/>
              </a:rPr>
              <a:t>p &lt; 0.0001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04850" y="914400"/>
            <a:ext cx="8058150" cy="8302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hlink"/>
              </a:buClr>
              <a:buSzPct val="120000"/>
              <a:defRPr/>
            </a:pP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% of Patients Suffering from Moderate to Severe </a:t>
            </a:r>
            <a:r>
              <a:rPr lang="en-US" sz="2400" b="1" i="1" dirty="0" err="1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Ecchymosis</a:t>
            </a:r>
            <a:r>
              <a:rPr lang="en-US" sz="2400" b="1" i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* (Bruising) During Scheduled Follow-up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553200" y="3124200"/>
            <a:ext cx="2495550" cy="7381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1400" dirty="0">
                <a:latin typeface="+mn-lt"/>
                <a:ea typeface="+mn-ea"/>
              </a:rPr>
              <a:t>*defined as bruising over greater than 25% of the treated surface area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8325" y="280769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n-lt"/>
              </a:rPr>
              <a:t>Ecchymosis</a:t>
            </a:r>
            <a:endParaRPr lang="en-US" sz="36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9400" y="6324600"/>
            <a:ext cx="56388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dirty="0"/>
              <a:t>Almeida J et al. J </a:t>
            </a:r>
            <a:r>
              <a:rPr lang="en-US" altLang="en-US" dirty="0" err="1"/>
              <a:t>Vasc</a:t>
            </a:r>
            <a:r>
              <a:rPr lang="en-US" altLang="en-US" dirty="0"/>
              <a:t> </a:t>
            </a:r>
            <a:r>
              <a:rPr lang="en-US" altLang="en-US" dirty="0" err="1"/>
              <a:t>Interv</a:t>
            </a:r>
            <a:r>
              <a:rPr lang="en-US" altLang="en-US" dirty="0"/>
              <a:t> </a:t>
            </a:r>
            <a:r>
              <a:rPr lang="en-US" altLang="en-US" dirty="0" err="1"/>
              <a:t>Radiol</a:t>
            </a:r>
            <a:r>
              <a:rPr lang="en-US" altLang="en-US" dirty="0"/>
              <a:t> 2009</a:t>
            </a:r>
            <a:endParaRPr lang="en-US" alt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90600" y="1476375"/>
            <a:ext cx="7385048" cy="4695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0" dirty="0">
                <a:solidFill>
                  <a:schemeClr val="tx1"/>
                </a:solidFill>
              </a:rPr>
              <a:t>Venous Clinical Severity Score (VCSS)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14450"/>
            <a:ext cx="7151687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419350" y="912852"/>
            <a:ext cx="4544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b="1" i="1" dirty="0"/>
              <a:t>Note: Lower score reflects a better QOL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90800" y="2514600"/>
            <a:ext cx="68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NS</a:t>
            </a:r>
            <a:endParaRPr lang="en-US" b="1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517474" y="1811923"/>
            <a:ext cx="1324402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1600" b="1" dirty="0">
                <a:latin typeface="+mn-lt"/>
                <a:ea typeface="+mn-ea"/>
              </a:rPr>
              <a:t>p = 0.0009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334000" y="2040523"/>
            <a:ext cx="1324402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1600" b="1" dirty="0">
                <a:latin typeface="+mn-lt"/>
                <a:ea typeface="+mn-ea"/>
              </a:rPr>
              <a:t>p = 0.0002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6905198" y="2667000"/>
            <a:ext cx="1324402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1600" b="1" dirty="0">
                <a:latin typeface="+mn-lt"/>
                <a:ea typeface="+mn-ea"/>
              </a:rPr>
              <a:t>p = 0.0035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7924800" y="3886200"/>
            <a:ext cx="447558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en-US" sz="1600" b="1" dirty="0">
                <a:latin typeface="+mn-lt"/>
                <a:ea typeface="+mn-ea"/>
              </a:rPr>
              <a:t>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24200" y="6286500"/>
            <a:ext cx="57150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altLang="en-US" dirty="0"/>
              <a:t>Almeida J et al. J </a:t>
            </a:r>
            <a:r>
              <a:rPr lang="en-US" altLang="en-US" dirty="0" err="1"/>
              <a:t>Vasc</a:t>
            </a:r>
            <a:r>
              <a:rPr lang="en-US" altLang="en-US" dirty="0"/>
              <a:t> </a:t>
            </a:r>
            <a:r>
              <a:rPr lang="en-US" altLang="en-US" dirty="0" err="1"/>
              <a:t>Interv</a:t>
            </a:r>
            <a:r>
              <a:rPr lang="en-US" altLang="en-US" dirty="0"/>
              <a:t> </a:t>
            </a:r>
            <a:r>
              <a:rPr lang="en-US" altLang="en-US" dirty="0" err="1"/>
              <a:t>Radiol</a:t>
            </a:r>
            <a:r>
              <a:rPr lang="en-US" altLang="en-US" dirty="0"/>
              <a:t> 2009</a:t>
            </a: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297163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8674497" cy="4694238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3200" dirty="0" smtClean="0">
                <a:ea typeface="ＭＳ Ｐゴシック" pitchFamily="34" charset="-128"/>
              </a:rPr>
              <a:t>Randomized, prospective trial comparing 4 treatments: EVLA  </a:t>
            </a:r>
            <a:r>
              <a:rPr lang="en-US" altLang="en-US" sz="2800" dirty="0" smtClean="0">
                <a:ea typeface="ＭＳ Ｐゴシック" pitchFamily="34" charset="-128"/>
              </a:rPr>
              <a:t>(980nm and 1470nm), RFA, US Guided </a:t>
            </a:r>
            <a:r>
              <a:rPr lang="en-US" altLang="en-US" sz="2800" dirty="0" err="1" smtClean="0">
                <a:ea typeface="ＭＳ Ｐゴシック" pitchFamily="34" charset="-128"/>
              </a:rPr>
              <a:t>Sclerotherapy</a:t>
            </a:r>
            <a:r>
              <a:rPr lang="en-US" altLang="en-US" sz="2800" dirty="0" smtClean="0">
                <a:ea typeface="ＭＳ Ｐゴシック" pitchFamily="34" charset="-128"/>
              </a:rPr>
              <a:t> (UGSF) &amp; Surgical Stripping</a:t>
            </a:r>
          </a:p>
          <a:p>
            <a:pPr marL="109728" indent="0">
              <a:buNone/>
            </a:pPr>
            <a:endParaRPr lang="en-US" altLang="en-US" sz="2800" dirty="0" smtClean="0">
              <a:ea typeface="ＭＳ Ｐゴシック" pitchFamily="34" charset="-128"/>
            </a:endParaRPr>
          </a:p>
          <a:p>
            <a:pPr lvl="1"/>
            <a:r>
              <a:rPr lang="en-US" altLang="en-US" sz="2400" dirty="0" smtClean="0">
                <a:ea typeface="ＭＳ Ｐゴシック" pitchFamily="34" charset="-128"/>
              </a:rPr>
              <a:t>500 consecutive patients (580 limbs)</a:t>
            </a:r>
          </a:p>
          <a:p>
            <a:pPr lvl="2"/>
            <a:r>
              <a:rPr lang="en-US" altLang="en-US" sz="2000" dirty="0" smtClean="0">
                <a:ea typeface="ＭＳ Ｐゴシック" pitchFamily="34" charset="-128"/>
              </a:rPr>
              <a:t>125 patients in each group</a:t>
            </a:r>
          </a:p>
          <a:p>
            <a:pPr lvl="1"/>
            <a:r>
              <a:rPr lang="en-US" altLang="en-US" sz="2400" dirty="0" smtClean="0">
                <a:ea typeface="ＭＳ Ｐゴシック" pitchFamily="34" charset="-128"/>
              </a:rPr>
              <a:t>Patients assessed  at 3d, 1mo and 1y with Aberdeen Varicose Vein Symptom Severity Score and SF-36 QOL scores  completed by patients</a:t>
            </a:r>
          </a:p>
          <a:p>
            <a:pPr lvl="1"/>
            <a:r>
              <a:rPr lang="en-US" altLang="en-US" sz="2400" dirty="0" smtClean="0">
                <a:ea typeface="ＭＳ Ｐゴシック" pitchFamily="34" charset="-128"/>
              </a:rPr>
              <a:t>Pain Scores  Post intervention – visual analog scale 0-10 </a:t>
            </a:r>
          </a:p>
          <a:p>
            <a:pPr lvl="1"/>
            <a:r>
              <a:rPr lang="en-US" altLang="en-US" sz="2400" dirty="0" smtClean="0">
                <a:ea typeface="ＭＳ Ｐゴシック" pitchFamily="34" charset="-128"/>
              </a:rPr>
              <a:t>Bruising not assessed</a:t>
            </a:r>
          </a:p>
          <a:p>
            <a:pPr lvl="1"/>
            <a:endParaRPr lang="en-US" altLang="en-US" sz="2000" dirty="0" smtClean="0"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878" y="381000"/>
            <a:ext cx="8887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EVLA Recovery -  1470 nm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86787" y="5715000"/>
            <a:ext cx="7776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Rasmussen LH, et al, Br J </a:t>
            </a:r>
            <a:r>
              <a:rPr lang="en-US" dirty="0" err="1"/>
              <a:t>Surg</a:t>
            </a:r>
            <a:r>
              <a:rPr lang="en-US" dirty="0"/>
              <a:t> 2011;  98: 1079-1087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Pertinent Procedure Codes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Description of the Issue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Clinical Description of Service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Clinical Data Supporting Request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Recommendations/Rationale for Change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Potential Consequences of Moving Forward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8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9"/>
          <p:cNvSpPr>
            <a:spLocks noGrp="1"/>
          </p:cNvSpPr>
          <p:nvPr>
            <p:ph idx="1"/>
          </p:nvPr>
        </p:nvSpPr>
        <p:spPr>
          <a:xfrm>
            <a:off x="228600" y="1600200"/>
            <a:ext cx="4114800" cy="5105400"/>
          </a:xfrm>
        </p:spPr>
        <p:txBody>
          <a:bodyPr/>
          <a:lstStyle/>
          <a:p>
            <a:r>
              <a:rPr lang="en-US" altLang="en-US" dirty="0" smtClean="0">
                <a:ea typeface="ＭＳ Ｐゴシック" pitchFamily="34" charset="-128"/>
              </a:rPr>
              <a:t>Pain Scores</a:t>
            </a: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ELVA – 2.58</a:t>
            </a:r>
          </a:p>
          <a:p>
            <a:pPr lvl="2"/>
            <a:r>
              <a:rPr lang="en-US" altLang="en-US" dirty="0" smtClean="0">
                <a:ea typeface="ＭＳ Ｐゴシック" pitchFamily="34" charset="-128"/>
              </a:rPr>
              <a:t>980 </a:t>
            </a:r>
            <a:r>
              <a:rPr lang="en-US" altLang="en-US" dirty="0" err="1" smtClean="0">
                <a:ea typeface="ＭＳ Ｐゴシック" pitchFamily="34" charset="-128"/>
              </a:rPr>
              <a:t>vs</a:t>
            </a:r>
            <a:r>
              <a:rPr lang="en-US" altLang="en-US" dirty="0" smtClean="0">
                <a:ea typeface="ＭＳ Ｐゴシック" pitchFamily="34" charset="-128"/>
              </a:rPr>
              <a:t> 1470 – </a:t>
            </a:r>
            <a:r>
              <a:rPr lang="en-US" altLang="en-US" b="1" dirty="0" smtClean="0">
                <a:ea typeface="ＭＳ Ｐゴシック" pitchFamily="34" charset="-128"/>
              </a:rPr>
              <a:t>no diff!</a:t>
            </a:r>
            <a:endParaRPr lang="en-US" altLang="en-US" dirty="0" smtClean="0">
              <a:ea typeface="ＭＳ Ｐゴシック" pitchFamily="34" charset="-128"/>
            </a:endParaRP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RFA – 1.21*</a:t>
            </a: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UGFS – 1.60*</a:t>
            </a:r>
          </a:p>
          <a:p>
            <a:pPr lvl="1"/>
            <a:r>
              <a:rPr lang="en-US" altLang="en-US" dirty="0" smtClean="0">
                <a:ea typeface="ＭＳ Ｐゴシック" pitchFamily="34" charset="-128"/>
              </a:rPr>
              <a:t>Stripping – 2.25</a:t>
            </a:r>
          </a:p>
          <a:p>
            <a:pPr lvl="1"/>
            <a:endParaRPr lang="en-US" altLang="en-US" dirty="0" smtClean="0">
              <a:ea typeface="ＭＳ Ｐゴシック" pitchFamily="34" charset="-128"/>
            </a:endParaRPr>
          </a:p>
          <a:p>
            <a:pPr lvl="1">
              <a:buFont typeface="Arial" pitchFamily="34" charset="0"/>
              <a:buNone/>
            </a:pPr>
            <a:r>
              <a:rPr lang="en-US" altLang="en-US" b="1" dirty="0" smtClean="0">
                <a:ea typeface="ＭＳ Ｐゴシック" pitchFamily="34" charset="-128"/>
              </a:rPr>
              <a:t>*p &lt; 0.001</a:t>
            </a:r>
          </a:p>
        </p:txBody>
      </p:sp>
      <p:pic>
        <p:nvPicPr>
          <p:cNvPr id="28675" name="Picture 5" descr="LaserarticlebyRasmussenPg108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4" t="7777" r="51851" b="70000"/>
          <a:stretch/>
        </p:blipFill>
        <p:spPr bwMode="auto">
          <a:xfrm>
            <a:off x="4170947" y="1447800"/>
            <a:ext cx="4896853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7878" y="381000"/>
            <a:ext cx="8887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EVLA Recovery -  1470 nm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3555" y="5568950"/>
            <a:ext cx="7776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Rasmussen LH, et al, Br J </a:t>
            </a:r>
            <a:r>
              <a:rPr lang="en-US" dirty="0" err="1"/>
              <a:t>Surg</a:t>
            </a:r>
            <a:r>
              <a:rPr lang="en-US" dirty="0"/>
              <a:t> 2011;  98: 1079-1087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EVLA Recovery -  1470 nm</a:t>
            </a:r>
            <a:br>
              <a:rPr lang="en-US" sz="4400" dirty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285960"/>
              </p:ext>
            </p:extLst>
          </p:nvPr>
        </p:nvGraphicFramePr>
        <p:xfrm>
          <a:off x="990600" y="1219200"/>
          <a:ext cx="7467600" cy="1615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520"/>
                <a:gridCol w="1565497"/>
                <a:gridCol w="1421543"/>
                <a:gridCol w="1493520"/>
                <a:gridCol w="1493520"/>
              </a:tblGrid>
              <a:tr h="5070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RFA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Stripping</a:t>
                      </a:r>
                      <a:endParaRPr lang="en-US" dirty="0"/>
                    </a:p>
                  </a:txBody>
                  <a:tcPr/>
                </a:tc>
              </a:tr>
              <a:tr h="51405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Time</a:t>
                      </a:r>
                      <a:r>
                        <a:rPr lang="en-US" sz="1100" baseline="0" dirty="0" smtClean="0"/>
                        <a:t> to resume normal activity (days)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1(0-3.0)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(0-2.5)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(0-30)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(0-30)</a:t>
                      </a:r>
                      <a:endParaRPr lang="en-US" dirty="0"/>
                    </a:p>
                  </a:txBody>
                  <a:tcPr/>
                </a:tc>
              </a:tr>
              <a:tr h="514051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Time to resume work (days)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 (0-1.4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 (0-4.6)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 (0-33)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 (0-42)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5" descr="LaserarticlebyRasmussenPg108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" t="37778" r="50000" b="36436"/>
          <a:stretch>
            <a:fillRect/>
          </a:stretch>
        </p:blipFill>
        <p:spPr bwMode="auto">
          <a:xfrm>
            <a:off x="4056062" y="3124200"/>
            <a:ext cx="417353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3862388" y="2906712"/>
            <a:ext cx="4595812" cy="369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prstClr val="black"/>
                </a:solidFill>
              </a:rPr>
              <a:t>Mean disease specific QOL score (AVVSS)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3267670"/>
            <a:ext cx="3161413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prstClr val="black"/>
                </a:solidFill>
              </a:rPr>
              <a:t>Faster return to activities and work for RFA </a:t>
            </a:r>
            <a:r>
              <a:rPr lang="en-US" altLang="en-US" dirty="0" smtClean="0">
                <a:solidFill>
                  <a:prstClr val="black"/>
                </a:solidFill>
              </a:rPr>
              <a:t>vs. </a:t>
            </a:r>
            <a:r>
              <a:rPr lang="en-US" altLang="en-US" dirty="0">
                <a:solidFill>
                  <a:prstClr val="black"/>
                </a:solidFill>
              </a:rPr>
              <a:t>ELVA treated patients   </a:t>
            </a:r>
            <a:r>
              <a:rPr lang="en-US" altLang="en-US" b="1" dirty="0">
                <a:solidFill>
                  <a:prstClr val="black"/>
                </a:solidFill>
              </a:rPr>
              <a:t>p&lt; 0.001</a:t>
            </a: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5181600" y="6063456"/>
            <a:ext cx="2681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prstClr val="black"/>
                </a:solidFill>
              </a:rPr>
              <a:t>No statistical differences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0522" y="5417125"/>
            <a:ext cx="3888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Rasmussen LH, et al, Br J </a:t>
            </a:r>
            <a:r>
              <a:rPr lang="en-US" dirty="0" err="1">
                <a:solidFill>
                  <a:prstClr val="black"/>
                </a:solidFill>
              </a:rPr>
              <a:t>Surg</a:t>
            </a:r>
            <a:r>
              <a:rPr lang="en-US" dirty="0">
                <a:solidFill>
                  <a:prstClr val="black"/>
                </a:solidFill>
              </a:rPr>
              <a:t> 2011;  98: 1079-1087</a:t>
            </a:r>
          </a:p>
        </p:txBody>
      </p:sp>
      <p:sp>
        <p:nvSpPr>
          <p:cNvPr id="10" name="Oval 9"/>
          <p:cNvSpPr/>
          <p:nvPr/>
        </p:nvSpPr>
        <p:spPr>
          <a:xfrm>
            <a:off x="4056062" y="1600200"/>
            <a:ext cx="12954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362200" y="1600200"/>
            <a:ext cx="1447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414588" y="2209800"/>
            <a:ext cx="1447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990976" y="2209800"/>
            <a:ext cx="1447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1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Font typeface="Arial" pitchFamily="34" charset="0"/>
              <a:buNone/>
            </a:pPr>
            <a:r>
              <a:rPr lang="en-US" alt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False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altLang="en-US" sz="2400" dirty="0" smtClean="0">
                <a:ea typeface="ＭＳ Ｐゴシック" pitchFamily="34" charset="-128"/>
              </a:rPr>
              <a:t>RF remains the Gold Standard for the treatment of symptomatic saphenous vein incompetence</a:t>
            </a:r>
            <a:r>
              <a:rPr lang="en-US" altLang="en-US" sz="2400" dirty="0">
                <a:ea typeface="ＭＳ Ｐゴシック" pitchFamily="34" charset="-128"/>
              </a:rPr>
              <a:t>. </a:t>
            </a:r>
            <a:endParaRPr lang="en-US" altLang="en-US" sz="2400" dirty="0" smtClean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altLang="en-US" sz="2400" dirty="0" smtClean="0">
                <a:ea typeface="ＭＳ Ｐゴシック" pitchFamily="34" charset="-128"/>
              </a:rPr>
              <a:t>RF </a:t>
            </a:r>
            <a:r>
              <a:rPr lang="en-US" altLang="en-US" sz="2400" dirty="0">
                <a:ea typeface="ＭＳ Ｐゴシック" pitchFamily="34" charset="-128"/>
              </a:rPr>
              <a:t>catheter delivers a controlled amount and temperature of radiofrequency energy to a small segment of the vein wall </a:t>
            </a:r>
            <a:r>
              <a:rPr lang="en-US" altLang="en-US" sz="2400" dirty="0" smtClean="0">
                <a:ea typeface="ＭＳ Ｐゴシック" pitchFamily="34" charset="-128"/>
              </a:rPr>
              <a:t>to </a:t>
            </a:r>
            <a:r>
              <a:rPr lang="en-US" altLang="en-US" sz="2400" dirty="0">
                <a:ea typeface="ＭＳ Ｐゴシック" pitchFamily="34" charset="-128"/>
              </a:rPr>
              <a:t>achieve heat-induced venous spasm and collagen shrinkage.  </a:t>
            </a:r>
            <a:endParaRPr lang="en-US" altLang="en-US" sz="2400" dirty="0" smtClean="0">
              <a:ea typeface="ＭＳ Ｐゴシック" pitchFamily="34" charset="-128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altLang="en-US" sz="2400" dirty="0" smtClean="0">
                <a:ea typeface="ＭＳ Ｐゴシック" pitchFamily="34" charset="-128"/>
              </a:rPr>
              <a:t>In </a:t>
            </a:r>
            <a:r>
              <a:rPr lang="en-US" altLang="en-US" sz="2400" dirty="0">
                <a:ea typeface="ＭＳ Ｐゴシック" pitchFamily="34" charset="-128"/>
              </a:rPr>
              <a:t>contrast, the laser catheter releases thermal energy </a:t>
            </a:r>
            <a:r>
              <a:rPr lang="en-US" altLang="en-US" sz="2400" dirty="0" smtClean="0">
                <a:ea typeface="ＭＳ Ｐゴシック" pitchFamily="34" charset="-128"/>
              </a:rPr>
              <a:t>at </a:t>
            </a:r>
            <a:r>
              <a:rPr lang="en-US" altLang="en-US" sz="2400" dirty="0">
                <a:ea typeface="ＭＳ Ｐゴシック" pitchFamily="34" charset="-128"/>
              </a:rPr>
              <a:t>very high temperatures to both the blood and to the vein wall, which results in local tissue damage.</a:t>
            </a:r>
            <a:endParaRPr lang="en-US" altLang="en-US" sz="2400" dirty="0" smtClean="0">
              <a:ea typeface="ＭＳ Ｐゴシック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2286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Laser Ablation of the Saphenous Vein </a:t>
            </a:r>
          </a:p>
          <a:p>
            <a:pPr algn="ctr"/>
            <a:r>
              <a:rPr lang="en-US" sz="3200" dirty="0" smtClean="0">
                <a:latin typeface="+mj-lt"/>
              </a:rPr>
              <a:t>is Equal to RF:  True or False?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Moving RF ablation (36475) to APC 219 results in a 30% reduction in payment to facilities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P</a:t>
            </a:r>
            <a:r>
              <a:rPr lang="en-US" dirty="0" smtClean="0"/>
              <a:t>uts financial pressure on hospitals and ASCs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Creates incentives for facilities to provide the laser treatment modality based purely on cost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Medicare patients could receive an inferior standard of care with lesser clinical results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Consequences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22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Reinstate APCs 0091 and 0092 and assign RF ablation (36475) to APC 0091</a:t>
            </a:r>
          </a:p>
          <a:p>
            <a:pPr lvl="1"/>
            <a:r>
              <a:rPr lang="en-US" dirty="0" smtClean="0"/>
              <a:t>Rationale:  Lack of clinical homogeneity with other procedures assigned to this APC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Recommendations/Rationale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6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Recommendations/Rationale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897094"/>
              </p:ext>
            </p:extLst>
          </p:nvPr>
        </p:nvGraphicFramePr>
        <p:xfrm>
          <a:off x="304800" y="990600"/>
          <a:ext cx="3962400" cy="2755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455"/>
                <a:gridCol w="2328545"/>
                <a:gridCol w="914400"/>
              </a:tblGrid>
              <a:tr h="353778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APC</a:t>
                      </a:r>
                      <a:r>
                        <a:rPr lang="en-US" baseline="0" dirty="0" smtClean="0"/>
                        <a:t> 0091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134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HCPCS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Short</a:t>
                      </a:r>
                      <a:r>
                        <a:rPr lang="en-US" sz="1200" baseline="0" dirty="0" smtClean="0"/>
                        <a:t> Descriptor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2013 </a:t>
                      </a:r>
                      <a:r>
                        <a:rPr lang="en-US" sz="1200" dirty="0" err="1" smtClean="0"/>
                        <a:t>Pmt</a:t>
                      </a:r>
                      <a:endParaRPr lang="en-US" sz="1200" dirty="0"/>
                    </a:p>
                  </a:txBody>
                  <a:tcPr/>
                </a:tc>
              </a:tr>
              <a:tr h="34134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36475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Endovenous</a:t>
                      </a:r>
                      <a:r>
                        <a:rPr lang="en-US" sz="1200" dirty="0" smtClean="0"/>
                        <a:t>  RF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vein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rowSpan="6">
                  <a:txBody>
                    <a:bodyPr/>
                    <a:lstStyle/>
                    <a:p>
                      <a:r>
                        <a:rPr lang="en-US" sz="1400" dirty="0" smtClean="0"/>
                        <a:t>$3025</a:t>
                      </a:r>
                      <a:endParaRPr lang="en-US" sz="1400" dirty="0"/>
                    </a:p>
                  </a:txBody>
                  <a:tcPr anchor="ctr"/>
                </a:tc>
              </a:tr>
              <a:tr h="34134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37191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Ins </a:t>
                      </a:r>
                      <a:r>
                        <a:rPr lang="en-US" sz="1200" dirty="0" err="1" smtClean="0"/>
                        <a:t>endovas</a:t>
                      </a:r>
                      <a:r>
                        <a:rPr lang="en-US" sz="1200" dirty="0" smtClean="0"/>
                        <a:t> vena cava filter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134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37500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Endoscopy</a:t>
                      </a:r>
                      <a:r>
                        <a:rPr lang="en-US" sz="1200" baseline="0" dirty="0" smtClean="0"/>
                        <a:t> ligate </a:t>
                      </a:r>
                      <a:r>
                        <a:rPr lang="en-US" sz="1200" baseline="0" dirty="0" err="1" smtClean="0"/>
                        <a:t>perf</a:t>
                      </a:r>
                      <a:r>
                        <a:rPr lang="en-US" sz="1200" baseline="0" dirty="0" smtClean="0"/>
                        <a:t> veins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134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37605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Ligation of neck</a:t>
                      </a:r>
                      <a:r>
                        <a:rPr lang="en-US" sz="1200" baseline="0" dirty="0" smtClean="0"/>
                        <a:t> artery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134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37619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Ligation of </a:t>
                      </a:r>
                      <a:r>
                        <a:rPr lang="en-US" sz="1200" dirty="0" err="1" smtClean="0"/>
                        <a:t>inf</a:t>
                      </a:r>
                      <a:r>
                        <a:rPr lang="en-US" sz="1200" dirty="0" smtClean="0"/>
                        <a:t> vena cava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4134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37735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Removal</a:t>
                      </a:r>
                      <a:r>
                        <a:rPr lang="en-US" sz="1200" baseline="0" dirty="0" smtClean="0"/>
                        <a:t> of leg veins/lesion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081299"/>
              </p:ext>
            </p:extLst>
          </p:nvPr>
        </p:nvGraphicFramePr>
        <p:xfrm>
          <a:off x="4724400" y="965597"/>
          <a:ext cx="4038600" cy="5740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2362200"/>
                <a:gridCol w="914400"/>
              </a:tblGrid>
              <a:tr h="361592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APC 0092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HCPCS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Short Descriptor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2013 </a:t>
                      </a:r>
                      <a:r>
                        <a:rPr lang="en-US" sz="1200" dirty="0" err="1" smtClean="0"/>
                        <a:t>Pmt</a:t>
                      </a:r>
                      <a:endParaRPr lang="en-US" sz="1200" dirty="0"/>
                    </a:p>
                  </a:txBody>
                  <a:tcPr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30915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Ligation nasal sinus artery</a:t>
                      </a:r>
                      <a:endParaRPr lang="en-US" sz="1200" dirty="0"/>
                    </a:p>
                  </a:txBody>
                  <a:tcPr/>
                </a:tc>
                <a:tc rowSpan="1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$1,959</a:t>
                      </a:r>
                      <a:endParaRPr lang="en-US" sz="1400" dirty="0"/>
                    </a:p>
                  </a:txBody>
                  <a:tcPr anchor="ctr"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30920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Ligation upper</a:t>
                      </a:r>
                      <a:r>
                        <a:rPr lang="en-US" sz="1200" baseline="0" dirty="0" smtClean="0"/>
                        <a:t> jaw artery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36476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Endovenous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rf</a:t>
                      </a:r>
                      <a:r>
                        <a:rPr lang="en-US" sz="1200" baseline="0" dirty="0" smtClean="0"/>
                        <a:t> vein add-on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45199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36478-36479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Endovenous</a:t>
                      </a:r>
                      <a:r>
                        <a:rPr lang="en-US" sz="1200" dirty="0" smtClean="0"/>
                        <a:t> laser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vein</a:t>
                      </a:r>
                      <a:r>
                        <a:rPr lang="en-US" sz="1200" baseline="0" dirty="0" smtClean="0"/>
                        <a:t> and add-on</a:t>
                      </a:r>
                      <a:endParaRPr 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37501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Vasc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endoscopy</a:t>
                      </a:r>
                      <a:r>
                        <a:rPr lang="en-US" sz="1200" baseline="0" dirty="0" smtClean="0"/>
                        <a:t> procedure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45199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37606-37607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Ligation of neck</a:t>
                      </a:r>
                      <a:r>
                        <a:rPr lang="en-US" sz="1200" baseline="0" dirty="0" smtClean="0"/>
                        <a:t> artery</a:t>
                      </a:r>
                    </a:p>
                    <a:p>
                      <a:r>
                        <a:rPr lang="en-US" sz="1200" baseline="0" dirty="0" smtClean="0"/>
                        <a:t>Ligation of A-V fistula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37615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Ligation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of neck</a:t>
                      </a:r>
                      <a:r>
                        <a:rPr lang="en-US" sz="1200" baseline="0" dirty="0" smtClean="0"/>
                        <a:t> artery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37650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Revision</a:t>
                      </a:r>
                      <a:r>
                        <a:rPr lang="en-US" sz="1200" baseline="0" dirty="0" smtClean="0"/>
                        <a:t> of major vein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37700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Revise leg vein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37718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Ligate/strip</a:t>
                      </a:r>
                      <a:r>
                        <a:rPr lang="en-US" sz="1200" baseline="0" dirty="0" smtClean="0"/>
                        <a:t> short leg vein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45199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37760-37761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Ligate leg veins radical</a:t>
                      </a:r>
                    </a:p>
                    <a:p>
                      <a:r>
                        <a:rPr lang="en-US" sz="1200" dirty="0" smtClean="0"/>
                        <a:t>Ligate leg veins open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45199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37765-37766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Stab </a:t>
                      </a:r>
                      <a:r>
                        <a:rPr lang="en-US" sz="1200" dirty="0" err="1" smtClean="0"/>
                        <a:t>phleb</a:t>
                      </a:r>
                      <a:r>
                        <a:rPr lang="en-US" sz="1200" dirty="0" smtClean="0"/>
                        <a:t> veins </a:t>
                      </a:r>
                      <a:r>
                        <a:rPr lang="en-US" sz="1200" dirty="0" err="1" smtClean="0"/>
                        <a:t>xtr</a:t>
                      </a:r>
                      <a:r>
                        <a:rPr lang="en-US" sz="1200" dirty="0" smtClean="0"/>
                        <a:t> 10-20</a:t>
                      </a:r>
                    </a:p>
                    <a:p>
                      <a:r>
                        <a:rPr lang="en-US" sz="1200" dirty="0" smtClean="0"/>
                        <a:t>Stab </a:t>
                      </a:r>
                      <a:r>
                        <a:rPr lang="en-US" sz="1200" dirty="0" err="1" smtClean="0"/>
                        <a:t>phleb</a:t>
                      </a:r>
                      <a:r>
                        <a:rPr lang="en-US" sz="1200" dirty="0" smtClean="0"/>
                        <a:t> veins </a:t>
                      </a:r>
                      <a:r>
                        <a:rPr lang="en-US" sz="1200" dirty="0" err="1" smtClean="0"/>
                        <a:t>xtr</a:t>
                      </a:r>
                      <a:r>
                        <a:rPr lang="en-US" sz="1200" dirty="0" smtClean="0"/>
                        <a:t> 20+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37780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Revision</a:t>
                      </a:r>
                      <a:r>
                        <a:rPr lang="en-US" sz="1200" baseline="0" dirty="0" smtClean="0"/>
                        <a:t> of leg vein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32231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37785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Ligate/divide</a:t>
                      </a:r>
                      <a:r>
                        <a:rPr lang="en-US" sz="1200" baseline="0" dirty="0" smtClean="0"/>
                        <a:t>/excise vein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38862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Hospital Outpatient PPS,  Addendum A&amp;B Updates, rates effective October 2013, accessed at </a:t>
            </a:r>
            <a:r>
              <a:rPr lang="en-US" sz="1600" dirty="0" smtClean="0">
                <a:hlinkClick r:id="rId3"/>
              </a:rPr>
              <a:t>http://www.cms.gov/apps/ama/license.asp?file=/hospitaloutpatientpps/downloads/October-2013-Web-Addendum-B.zip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0614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04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36475-  </a:t>
            </a:r>
            <a:r>
              <a:rPr lang="en-US" dirty="0" err="1" smtClean="0"/>
              <a:t>Endovenous</a:t>
            </a:r>
            <a:r>
              <a:rPr lang="en-US" dirty="0" smtClean="0"/>
              <a:t> ablation therapy of incompetent vein, extremity, inclusive of all imaging guidance and monitoring, percutaneous, radiofrequency, first vein treated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36478-  </a:t>
            </a:r>
            <a:r>
              <a:rPr lang="en-US" dirty="0" err="1" smtClean="0"/>
              <a:t>Endovenous</a:t>
            </a:r>
            <a:r>
              <a:rPr lang="en-US" dirty="0" smtClean="0"/>
              <a:t> ablation therapy of incompetent vein, extremity, inclusive of all imaging guidance and monitoring, percutaneous, laser, first vein treated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i="1" dirty="0" smtClean="0"/>
              <a:t>Radiofrequency (RF) and laser ablation are both used to treat incompetent extremity veins, but they are clinically different in terms of mechanism of action, procedural effectiveness, and procedural recovery.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Pertinent Procedure Code(s)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2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1054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600" dirty="0" smtClean="0"/>
              <a:t>2014 Final Rule placed CPT 36475 Radiofrequency  and 36478 Laser Ablation into same APC 0219, and deleted APCs 0091 and 0092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600" dirty="0" smtClean="0"/>
              <a:t>Based on assessment of cost &amp; clinical homogeneity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600" dirty="0" smtClean="0"/>
              <a:t>New APC resulted in a 30% payment reduction in the Facility setting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endParaRPr lang="en-US" sz="26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600" dirty="0" smtClean="0"/>
              <a:t>Clinical research data shows that the procedures are not clinically homogeneous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Description of the Issue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81400"/>
            <a:ext cx="7772400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23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1900" dirty="0" smtClean="0"/>
              <a:t>Radiofrequency (RF) and laser ablation are both used to treat incompetent veins</a:t>
            </a:r>
          </a:p>
          <a:p>
            <a:pPr>
              <a:spcAft>
                <a:spcPts val="600"/>
              </a:spcAft>
            </a:pPr>
            <a:r>
              <a:rPr lang="en-US" sz="1900" dirty="0" smtClean="0"/>
              <a:t>RF delivers radiofrequency energy in a controlled fashion (amount </a:t>
            </a:r>
            <a:r>
              <a:rPr lang="en-US" sz="1900" dirty="0"/>
              <a:t> </a:t>
            </a:r>
            <a:r>
              <a:rPr lang="en-US" sz="1900" dirty="0" smtClean="0"/>
              <a:t>&amp; temperature) to small segments of vein to achieve venous spasm and collagen shrinkage within the vein walls</a:t>
            </a:r>
          </a:p>
          <a:p>
            <a:pPr>
              <a:spcAft>
                <a:spcPts val="600"/>
              </a:spcAft>
            </a:pPr>
            <a:r>
              <a:rPr lang="en-US" sz="1900" dirty="0" smtClean="0"/>
              <a:t>Laser delivers thermal energy at very high temperature to both the blood and vein wall, resulting in local tissue damage, which may lead to inflammation and pain</a:t>
            </a:r>
          </a:p>
          <a:p>
            <a:pPr>
              <a:spcAft>
                <a:spcPts val="600"/>
              </a:spcAft>
            </a:pPr>
            <a:r>
              <a:rPr lang="en-US" sz="1900" dirty="0" smtClean="0"/>
              <a:t>Other demonstrated clinical advantages to the RF modality include:</a:t>
            </a:r>
          </a:p>
          <a:p>
            <a:pPr lvl="1">
              <a:spcAft>
                <a:spcPts val="600"/>
              </a:spcAft>
            </a:pPr>
            <a:r>
              <a:rPr lang="en-US" sz="1900" dirty="0" smtClean="0"/>
              <a:t>Procedural Effectiveness:       Success Rates</a:t>
            </a:r>
          </a:p>
          <a:p>
            <a:pPr lvl="1">
              <a:spcAft>
                <a:spcPts val="600"/>
              </a:spcAft>
            </a:pPr>
            <a:r>
              <a:rPr lang="en-US" sz="1900" dirty="0" smtClean="0"/>
              <a:t>Procedural Recovery:              Adverse Events</a:t>
            </a:r>
          </a:p>
          <a:p>
            <a:pPr>
              <a:spcAft>
                <a:spcPts val="600"/>
              </a:spcAft>
            </a:pPr>
            <a:r>
              <a:rPr lang="en-US" sz="1900" dirty="0" smtClean="0"/>
              <a:t>As a result, they cannot be considered “clinically homogeneous</a:t>
            </a:r>
            <a:r>
              <a:rPr lang="en-US" sz="1800" dirty="0" smtClean="0"/>
              <a:t>” 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Description of Services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6178034"/>
            <a:ext cx="6222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Puggioni</a:t>
            </a:r>
            <a:r>
              <a:rPr lang="en-US" sz="1200" dirty="0"/>
              <a:t>, A., </a:t>
            </a:r>
            <a:r>
              <a:rPr lang="en-US" sz="1200" dirty="0" err="1"/>
              <a:t>Kalra</a:t>
            </a:r>
            <a:r>
              <a:rPr lang="en-US" sz="1200" dirty="0"/>
              <a:t>, M., </a:t>
            </a:r>
            <a:r>
              <a:rPr lang="en-US" sz="1200" dirty="0" err="1"/>
              <a:t>Carmo</a:t>
            </a:r>
            <a:r>
              <a:rPr lang="en-US" sz="1200" dirty="0"/>
              <a:t>, M., </a:t>
            </a:r>
            <a:r>
              <a:rPr lang="en-US" sz="1200" dirty="0" err="1"/>
              <a:t>Mozes</a:t>
            </a:r>
            <a:r>
              <a:rPr lang="en-US" sz="1200" dirty="0"/>
              <a:t>, G., &amp; </a:t>
            </a:r>
            <a:r>
              <a:rPr lang="en-US" sz="1200" dirty="0" err="1"/>
              <a:t>Gloviczki</a:t>
            </a:r>
            <a:r>
              <a:rPr lang="en-US" sz="1200" dirty="0"/>
              <a:t>, P. (2005</a:t>
            </a:r>
            <a:r>
              <a:rPr lang="en-US" sz="1200" dirty="0" smtClean="0"/>
              <a:t>). </a:t>
            </a:r>
            <a:r>
              <a:rPr lang="en-US" sz="1200" i="1" dirty="0"/>
              <a:t>J </a:t>
            </a:r>
            <a:r>
              <a:rPr lang="en-US" sz="1200" i="1" dirty="0" err="1"/>
              <a:t>Vasc</a:t>
            </a:r>
            <a:r>
              <a:rPr lang="en-US" sz="1200" i="1" dirty="0"/>
              <a:t> </a:t>
            </a:r>
            <a:r>
              <a:rPr lang="en-US" sz="1200" i="1" dirty="0" err="1"/>
              <a:t>Surg</a:t>
            </a:r>
            <a:r>
              <a:rPr lang="en-US" sz="1200" dirty="0"/>
              <a:t>, </a:t>
            </a:r>
            <a:r>
              <a:rPr lang="en-US" sz="1200" i="1" dirty="0"/>
              <a:t>42</a:t>
            </a:r>
            <a:r>
              <a:rPr lang="en-US" sz="1200" dirty="0"/>
              <a:t>(3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02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525780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  <a:defRPr/>
            </a:pPr>
            <a:r>
              <a:rPr lang="en-US" sz="3200" dirty="0" smtClean="0"/>
              <a:t>Procedure Effectiveness</a:t>
            </a:r>
          </a:p>
          <a:p>
            <a:pPr marL="1028700" lvl="1" indent="-514350"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2600" dirty="0"/>
              <a:t>Long term occlusion rate</a:t>
            </a:r>
          </a:p>
          <a:p>
            <a:pPr marL="1028700" lvl="2" indent="-514350">
              <a:buClr>
                <a:schemeClr val="bg2">
                  <a:lumMod val="50000"/>
                </a:schemeClr>
              </a:buClr>
              <a:buSzPct val="50000"/>
              <a:buFont typeface="Courier New" panose="02070309020205020404" pitchFamily="49" charset="0"/>
              <a:buChar char="o"/>
              <a:defRPr/>
            </a:pPr>
            <a:r>
              <a:rPr lang="en-US" sz="2600" dirty="0"/>
              <a:t>Long</a:t>
            </a:r>
            <a:r>
              <a:rPr lang="en-US" sz="2600" dirty="0" smtClean="0"/>
              <a:t> term reflux free rate</a:t>
            </a:r>
            <a:endParaRPr lang="en-US" sz="2600" dirty="0"/>
          </a:p>
          <a:p>
            <a:pPr marL="514350" indent="-514350">
              <a:buFont typeface="+mj-lt"/>
              <a:buAutoNum type="alphaUcPeriod"/>
              <a:defRPr/>
            </a:pPr>
            <a:r>
              <a:rPr lang="en-US" sz="3200" dirty="0" smtClean="0"/>
              <a:t>Procedure Recovery</a:t>
            </a:r>
          </a:p>
          <a:p>
            <a:pPr marL="1085850" lvl="1" indent="-571500">
              <a:defRPr/>
            </a:pPr>
            <a:r>
              <a:rPr lang="en-US" dirty="0" smtClean="0"/>
              <a:t>Pain</a:t>
            </a:r>
          </a:p>
          <a:p>
            <a:pPr marL="1085850" lvl="1" indent="-571500">
              <a:defRPr/>
            </a:pPr>
            <a:r>
              <a:rPr lang="en-US" dirty="0" smtClean="0"/>
              <a:t>Bruising</a:t>
            </a:r>
          </a:p>
          <a:p>
            <a:pPr marL="514350" indent="-514350">
              <a:buFont typeface="+mj-lt"/>
              <a:buAutoNum type="alphaUcPeriod"/>
              <a:defRPr/>
            </a:pPr>
            <a:r>
              <a:rPr lang="en-US" sz="3200" dirty="0" smtClean="0"/>
              <a:t>Procedure Characteristics</a:t>
            </a:r>
          </a:p>
          <a:p>
            <a:pPr marL="1085850" lvl="1" indent="-571500">
              <a:defRPr/>
            </a:pPr>
            <a:r>
              <a:rPr lang="en-US" dirty="0" smtClean="0"/>
              <a:t>Type of Energy</a:t>
            </a:r>
          </a:p>
          <a:p>
            <a:pPr marL="1085850" lvl="1" indent="-571500">
              <a:defRPr/>
            </a:pPr>
            <a:r>
              <a:rPr lang="en-US" dirty="0" smtClean="0"/>
              <a:t>Temperature and Heat</a:t>
            </a:r>
          </a:p>
          <a:p>
            <a:pPr marL="1085850" lvl="1" indent="-571500">
              <a:defRPr/>
            </a:pPr>
            <a:r>
              <a:rPr lang="en-US" dirty="0" smtClean="0"/>
              <a:t>Impact to Vessel Wall and Surrounding Tissue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304798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1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RF vs. Laser:  Equal?  </a:t>
            </a:r>
          </a:p>
          <a:p>
            <a:r>
              <a:rPr lang="en-US" sz="3600" dirty="0"/>
              <a:t>What are we evaluating?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altLang="en-US" sz="3600" i="1" dirty="0" err="1" smtClean="0">
                <a:ea typeface="ＭＳ Ｐゴシック" pitchFamily="34" charset="-128"/>
              </a:rPr>
              <a:t>ClosureFast</a:t>
            </a:r>
            <a:r>
              <a:rPr lang="en-US" altLang="en-US" sz="3600" i="1" dirty="0" smtClean="0">
                <a:ea typeface="ＭＳ Ｐゴシック" pitchFamily="34" charset="-128"/>
              </a:rPr>
              <a:t> </a:t>
            </a:r>
            <a:r>
              <a:rPr lang="en-US" altLang="en-US" sz="3600" dirty="0">
                <a:ea typeface="ＭＳ Ｐゴシック" pitchFamily="34" charset="-128"/>
              </a:rPr>
              <a:t>Study: 5 Year </a:t>
            </a:r>
            <a:r>
              <a:rPr lang="en-US" altLang="en-US" sz="3600" dirty="0" smtClean="0">
                <a:ea typeface="ＭＳ Ｐゴシック" pitchFamily="34" charset="-128"/>
              </a:rPr>
              <a:t>Data</a:t>
            </a:r>
          </a:p>
          <a:p>
            <a:pPr>
              <a:lnSpc>
                <a:spcPct val="90000"/>
              </a:lnSpc>
              <a:buNone/>
            </a:pPr>
            <a:endParaRPr lang="en-US" altLang="en-US" sz="3600" i="1" dirty="0">
              <a:ea typeface="ＭＳ Ｐゴシック" pitchFamily="34" charset="-128"/>
            </a:endParaRPr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altLang="en-US" sz="3300" b="1" dirty="0">
                <a:ea typeface="ＭＳ Ｐゴシック" pitchFamily="34" charset="-128"/>
              </a:rPr>
              <a:t>Study </a:t>
            </a:r>
            <a:r>
              <a:rPr lang="en-US" altLang="en-US" sz="3300" b="1" dirty="0" smtClean="0">
                <a:ea typeface="ＭＳ Ｐゴシック" pitchFamily="34" charset="-128"/>
              </a:rPr>
              <a:t>Features:</a:t>
            </a:r>
            <a:endParaRPr lang="en-US" altLang="en-US" sz="3300" b="1" dirty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2800" dirty="0">
                <a:ea typeface="ＭＳ Ｐゴシック" pitchFamily="34" charset="-128"/>
              </a:rPr>
              <a:t>Multi-center (8 Europe, 5 US),  prospective, longitudinal, single arm, matched pairs study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altLang="en-US" sz="2800" dirty="0">
                <a:ea typeface="ＭＳ Ｐゴシック" pitchFamily="34" charset="-128"/>
              </a:rPr>
              <a:t>Purpose: Evaluate long-term outcomes of the </a:t>
            </a:r>
            <a:r>
              <a:rPr lang="en-US" altLang="en-US" sz="2800" dirty="0" err="1">
                <a:ea typeface="ＭＳ Ｐゴシック" pitchFamily="34" charset="-128"/>
              </a:rPr>
              <a:t>Closure</a:t>
            </a:r>
            <a:r>
              <a:rPr lang="en-US" altLang="en-US" sz="2800" i="1" dirty="0" err="1">
                <a:ea typeface="ＭＳ Ｐゴシック" pitchFamily="34" charset="-128"/>
              </a:rPr>
              <a:t>FAST</a:t>
            </a:r>
            <a:r>
              <a:rPr lang="en-US" altLang="en-US" sz="2800" dirty="0">
                <a:ea typeface="ＭＳ Ｐゴシック" pitchFamily="34" charset="-128"/>
              </a:rPr>
              <a:t> catheter</a:t>
            </a:r>
            <a:endParaRPr lang="en-US" altLang="en-US" sz="2800" i="1" dirty="0">
              <a:ea typeface="ＭＳ Ｐゴシック" pitchFamily="34" charset="-128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A.  RFA Procedure Effectiveness</a:t>
            </a:r>
            <a:br>
              <a:rPr lang="en-US" sz="4400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4600" y="6017567"/>
            <a:ext cx="647700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Dietzek</a:t>
            </a:r>
            <a:r>
              <a:rPr lang="en-US" sz="1200" dirty="0"/>
              <a:t> A.  Annual Symposium on Vascular and Endovascular Issues, Techniques, Horizons (</a:t>
            </a:r>
            <a:r>
              <a:rPr lang="en-US" sz="1200" dirty="0" err="1" smtClean="0"/>
              <a:t>Veith</a:t>
            </a:r>
            <a:r>
              <a:rPr lang="en-US" sz="1200" dirty="0" smtClean="0"/>
              <a:t> Symposium</a:t>
            </a:r>
            <a:r>
              <a:rPr lang="en-US" sz="1200" dirty="0"/>
              <a:t>) November 19, 2013 New York City</a:t>
            </a:r>
          </a:p>
        </p:txBody>
      </p:sp>
    </p:spTree>
    <p:extLst>
      <p:ext uri="{BB962C8B-B14F-4D97-AF65-F5344CB8AC3E}">
        <p14:creationId xmlns:p14="http://schemas.microsoft.com/office/powerpoint/2010/main" val="179787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sz="3200" dirty="0">
                <a:ea typeface="ＭＳ Ｐゴシック" pitchFamily="34" charset="-128"/>
              </a:rPr>
              <a:t>326 patients; 396 limbs treated</a:t>
            </a:r>
          </a:p>
          <a:p>
            <a:pPr lvl="1">
              <a:lnSpc>
                <a:spcPct val="110000"/>
              </a:lnSpc>
            </a:pPr>
            <a:r>
              <a:rPr lang="en-US" altLang="en-US" sz="3000" dirty="0">
                <a:ea typeface="ＭＳ Ｐゴシック" pitchFamily="34" charset="-128"/>
              </a:rPr>
              <a:t>228</a:t>
            </a:r>
            <a:r>
              <a:rPr lang="en-US" altLang="en-US" sz="30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altLang="en-US" sz="3000" dirty="0">
                <a:ea typeface="ＭＳ Ｐゴシック" pitchFamily="34" charset="-128"/>
              </a:rPr>
              <a:t>patients; 278 limbs followed out to 5 years</a:t>
            </a:r>
          </a:p>
          <a:p>
            <a:pPr lvl="1">
              <a:lnSpc>
                <a:spcPct val="110000"/>
              </a:lnSpc>
            </a:pPr>
            <a:r>
              <a:rPr lang="en-US" altLang="en-US" sz="2900" b="1" dirty="0">
                <a:ea typeface="ＭＳ Ｐゴシック" pitchFamily="34" charset="-128"/>
              </a:rPr>
              <a:t>Primary Endpoints</a:t>
            </a:r>
          </a:p>
          <a:p>
            <a:pPr lvl="2">
              <a:lnSpc>
                <a:spcPct val="110000"/>
              </a:lnSpc>
              <a:buFontTx/>
              <a:buChar char="•"/>
            </a:pPr>
            <a:r>
              <a:rPr lang="en-US" altLang="en-US" dirty="0">
                <a:ea typeface="ＭＳ Ｐゴシック" pitchFamily="34" charset="-128"/>
              </a:rPr>
              <a:t>Vein occlusion rate </a:t>
            </a:r>
          </a:p>
          <a:p>
            <a:pPr lvl="2">
              <a:lnSpc>
                <a:spcPct val="110000"/>
              </a:lnSpc>
              <a:buFontTx/>
              <a:buChar char="•"/>
            </a:pPr>
            <a:r>
              <a:rPr lang="en-US" altLang="en-US" dirty="0">
                <a:ea typeface="ＭＳ Ｐゴシック" pitchFamily="34" charset="-128"/>
              </a:rPr>
              <a:t>Absence of reflux rate</a:t>
            </a:r>
          </a:p>
          <a:p>
            <a:pPr lvl="1">
              <a:lnSpc>
                <a:spcPct val="110000"/>
              </a:lnSpc>
            </a:pPr>
            <a:r>
              <a:rPr lang="en-US" altLang="en-US" sz="2900" b="1" dirty="0">
                <a:ea typeface="ＭＳ Ｐゴシック" pitchFamily="34" charset="-128"/>
              </a:rPr>
              <a:t>Secondary Endpoints</a:t>
            </a:r>
          </a:p>
          <a:p>
            <a:pPr lvl="2">
              <a:lnSpc>
                <a:spcPct val="110000"/>
              </a:lnSpc>
              <a:buFontTx/>
              <a:buChar char="•"/>
            </a:pPr>
            <a:r>
              <a:rPr lang="en-US" altLang="en-US" dirty="0">
                <a:ea typeface="ＭＳ Ｐゴシック" pitchFamily="34" charset="-128"/>
              </a:rPr>
              <a:t>Presence of complications and side effects from the GSV intervention</a:t>
            </a:r>
          </a:p>
          <a:p>
            <a:pPr lvl="2">
              <a:lnSpc>
                <a:spcPct val="110000"/>
              </a:lnSpc>
              <a:buFontTx/>
              <a:buChar char="•"/>
            </a:pPr>
            <a:r>
              <a:rPr lang="en-US" altLang="en-US" dirty="0">
                <a:ea typeface="ＭＳ Ｐゴシック" pitchFamily="34" charset="-128"/>
              </a:rPr>
              <a:t>Status of clinical signs and symptoms of lower limb venous disease ----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Closure Fast Study</a:t>
            </a:r>
            <a:br>
              <a:rPr lang="en-US" sz="4000" dirty="0"/>
            </a:br>
            <a:r>
              <a:rPr lang="en-US" sz="4000" dirty="0"/>
              <a:t>5-Year Data</a:t>
            </a:r>
            <a:br>
              <a:rPr lang="en-US" sz="4000" dirty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6017567"/>
            <a:ext cx="647700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Dietzek</a:t>
            </a:r>
            <a:r>
              <a:rPr lang="en-US" sz="1200" dirty="0"/>
              <a:t> A.  Annual Symposium on Vascular and Endovascular Issues, Techniques, Horizons (</a:t>
            </a:r>
            <a:r>
              <a:rPr lang="en-US" sz="1200" dirty="0" err="1" smtClean="0"/>
              <a:t>Veith</a:t>
            </a:r>
            <a:r>
              <a:rPr lang="en-US" sz="1200" dirty="0" smtClean="0"/>
              <a:t> Symposium</a:t>
            </a:r>
            <a:r>
              <a:rPr lang="en-US" sz="1200" dirty="0"/>
              <a:t>) November 19, 2013 New York City</a:t>
            </a:r>
          </a:p>
        </p:txBody>
      </p:sp>
    </p:spTree>
    <p:extLst>
      <p:ext uri="{BB962C8B-B14F-4D97-AF65-F5344CB8AC3E}">
        <p14:creationId xmlns:p14="http://schemas.microsoft.com/office/powerpoint/2010/main" val="68666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</p:nvPr>
        </p:nvGraphicFramePr>
        <p:xfrm>
          <a:off x="1524000" y="1925638"/>
          <a:ext cx="6172200" cy="32559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24200"/>
                <a:gridCol w="3048000"/>
              </a:tblGrid>
              <a:tr h="731677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Enrolled Subjects </a:t>
                      </a:r>
                      <a:r>
                        <a:rPr lang="en-US" sz="2400" dirty="0" smtClean="0">
                          <a:effectLst/>
                        </a:rPr>
                        <a:t/>
                      </a:r>
                      <a:br>
                        <a:rPr lang="en-US" sz="2400" dirty="0" smtClean="0">
                          <a:effectLst/>
                        </a:rPr>
                      </a:br>
                      <a:r>
                        <a:rPr lang="en-US" sz="2400" dirty="0" smtClean="0">
                          <a:effectLst/>
                        </a:rPr>
                        <a:t>(N=326)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14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Age mean (SD)</a:t>
                      </a:r>
                      <a:br>
                        <a:rPr lang="en-US" sz="2400" dirty="0" smtClean="0">
                          <a:effectLst/>
                        </a:rPr>
                      </a:br>
                      <a:r>
                        <a:rPr lang="en-US" sz="2400" dirty="0" smtClean="0">
                          <a:effectLst/>
                        </a:rPr>
                        <a:t>Age range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50.8</a:t>
                      </a:r>
                      <a:r>
                        <a:rPr lang="en-US" sz="2400" baseline="0" dirty="0" smtClean="0">
                          <a:effectLst/>
                        </a:rPr>
                        <a:t> (</a:t>
                      </a:r>
                      <a:r>
                        <a:rPr lang="en-US" sz="2400" dirty="0" smtClean="0">
                          <a:effectLst/>
                        </a:rPr>
                        <a:t>13.3) </a:t>
                      </a:r>
                      <a:br>
                        <a:rPr lang="en-US" sz="2400" dirty="0" smtClean="0">
                          <a:effectLst/>
                        </a:rPr>
                      </a:br>
                      <a:r>
                        <a:rPr lang="en-US" sz="2400" dirty="0" smtClean="0">
                          <a:effectLst/>
                        </a:rPr>
                        <a:t>18 </a:t>
                      </a:r>
                      <a:r>
                        <a:rPr lang="en-US" sz="2400" dirty="0">
                          <a:effectLst/>
                        </a:rPr>
                        <a:t>- </a:t>
                      </a:r>
                      <a:r>
                        <a:rPr lang="en-US" sz="2400" dirty="0" smtClean="0">
                          <a:effectLst/>
                        </a:rPr>
                        <a:t>79 </a:t>
                      </a:r>
                      <a:r>
                        <a:rPr lang="en-US" sz="2400" dirty="0">
                          <a:effectLst/>
                        </a:rPr>
                        <a:t>years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14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Gender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73.3% </a:t>
                      </a:r>
                      <a:r>
                        <a:rPr lang="en-US" sz="2400" dirty="0">
                          <a:effectLst/>
                        </a:rPr>
                        <a:t>Female </a:t>
                      </a:r>
                      <a:r>
                        <a:rPr lang="en-US" sz="2400" dirty="0" smtClean="0">
                          <a:effectLst/>
                        </a:rPr>
                        <a:t/>
                      </a:r>
                      <a:br>
                        <a:rPr lang="en-US" sz="2400" dirty="0" smtClean="0">
                          <a:effectLst/>
                        </a:rPr>
                      </a:br>
                      <a:r>
                        <a:rPr lang="en-US" sz="2400" dirty="0" smtClean="0">
                          <a:effectLst/>
                        </a:rPr>
                        <a:t>26.7% </a:t>
                      </a:r>
                      <a:r>
                        <a:rPr lang="en-US" sz="2400" dirty="0">
                          <a:effectLst/>
                        </a:rPr>
                        <a:t>Male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14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BMI  mean (SD)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BMI</a:t>
                      </a:r>
                      <a:r>
                        <a:rPr lang="en-US" sz="2400" baseline="0" dirty="0" smtClean="0">
                          <a:effectLst/>
                        </a:rPr>
                        <a:t> r</a:t>
                      </a:r>
                      <a:r>
                        <a:rPr lang="en-US" sz="2400" dirty="0" smtClean="0">
                          <a:effectLst/>
                        </a:rPr>
                        <a:t>ange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26.5 (5.6) </a:t>
                      </a:r>
                      <a:br>
                        <a:rPr lang="en-US" sz="2400" dirty="0" smtClean="0">
                          <a:effectLst/>
                        </a:rPr>
                      </a:br>
                      <a:r>
                        <a:rPr lang="en-US" sz="2400" dirty="0" smtClean="0">
                          <a:effectLst/>
                        </a:rPr>
                        <a:t>16.2 - 48.5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57D9B24-19DA-461B-86EF-DC43CDF4726D}" type="slidenum">
              <a:rPr lang="en-US" altLang="en-US" sz="1400">
                <a:solidFill>
                  <a:srgbClr val="AFADA5"/>
                </a:solidFill>
              </a:rPr>
              <a:pPr eaLnBrk="1" hangingPunct="1"/>
              <a:t>9</a:t>
            </a:fld>
            <a:endParaRPr lang="en-US" altLang="en-US" sz="1400">
              <a:solidFill>
                <a:srgbClr val="AFADA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57200"/>
            <a:ext cx="8278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Baseline</a:t>
            </a:r>
            <a:r>
              <a:rPr lang="en-US" sz="3600" dirty="0" smtClean="0">
                <a:latin typeface="+mn-lt"/>
              </a:rPr>
              <a:t> Characteristics</a:t>
            </a:r>
            <a:endParaRPr lang="en-US" sz="32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6017567"/>
            <a:ext cx="6477000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Dietzek</a:t>
            </a:r>
            <a:r>
              <a:rPr lang="en-US" sz="1200" dirty="0"/>
              <a:t> A.  Annual Symposium on Vascular and Endovascular Issues, Techniques, Horizons (</a:t>
            </a:r>
            <a:r>
              <a:rPr lang="en-US" sz="1200" dirty="0" err="1" smtClean="0"/>
              <a:t>Veith</a:t>
            </a:r>
            <a:r>
              <a:rPr lang="en-US" sz="1200" dirty="0" smtClean="0"/>
              <a:t> Symposium</a:t>
            </a:r>
            <a:r>
              <a:rPr lang="en-US" sz="1200" dirty="0"/>
              <a:t>) November 19, 2013 New York 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|2.2|2.6|10.1|1.9|3.4|3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25760</TotalTime>
  <Words>1674</Words>
  <Application>Microsoft Office PowerPoint</Application>
  <PresentationFormat>On-screen Show (4:3)</PresentationFormat>
  <Paragraphs>309</Paragraphs>
  <Slides>26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Concourse</vt:lpstr>
      <vt:lpstr>1_Concourse</vt:lpstr>
      <vt:lpstr>Worksheet</vt:lpstr>
      <vt:lpstr>Clinical Differences between Radiofrequency (RF) and Laser Ablation of Incompetent Veins</vt:lpstr>
      <vt:lpstr>Content</vt:lpstr>
      <vt:lpstr>Pertinent Procedure Code(s)</vt:lpstr>
      <vt:lpstr>Description of the Issue</vt:lpstr>
      <vt:lpstr>Clinical Description of Services</vt:lpstr>
      <vt:lpstr>PowerPoint Presentation</vt:lpstr>
      <vt:lpstr>A.  RFA Procedure Effectiveness </vt:lpstr>
      <vt:lpstr>Closure Fast Study 5-Year Data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B.  Procedure Recovery</vt:lpstr>
      <vt:lpstr>PowerPoint Presentation</vt:lpstr>
      <vt:lpstr>PowerPoint Presentation</vt:lpstr>
      <vt:lpstr>Venous Clinical Severity Score (VCSS)</vt:lpstr>
      <vt:lpstr>PowerPoint Presentation</vt:lpstr>
      <vt:lpstr>PowerPoint Presentation</vt:lpstr>
      <vt:lpstr>EVLA Recovery -  1470 nm </vt:lpstr>
      <vt:lpstr>PowerPoint Presentation</vt:lpstr>
      <vt:lpstr>Potential Consequences</vt:lpstr>
      <vt:lpstr>Recommendations/Rationale</vt:lpstr>
      <vt:lpstr>Recommendations/Rationale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Differences between RF and Laser Ablation of Incompetent Veins</dc:title>
  <dc:creator>Alan Dietzek MD</dc:creator>
  <cp:lastModifiedBy>Salkin, Caron</cp:lastModifiedBy>
  <cp:revision>590</cp:revision>
  <cp:lastPrinted>2014-01-31T16:58:09Z</cp:lastPrinted>
  <dcterms:created xsi:type="dcterms:W3CDTF">2009-04-20T17:43:50Z</dcterms:created>
  <dcterms:modified xsi:type="dcterms:W3CDTF">2014-01-31T18:39:51Z</dcterms:modified>
</cp:coreProperties>
</file>