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4" r:id="rId1"/>
  </p:sldMasterIdLst>
  <p:notesMasterIdLst>
    <p:notesMasterId r:id="rId11"/>
  </p:notesMasterIdLst>
  <p:handoutMasterIdLst>
    <p:handoutMasterId r:id="rId12"/>
  </p:handoutMasterIdLst>
  <p:sldIdLst>
    <p:sldId id="273" r:id="rId2"/>
    <p:sldId id="281" r:id="rId3"/>
    <p:sldId id="298" r:id="rId4"/>
    <p:sldId id="295" r:id="rId5"/>
    <p:sldId id="294" r:id="rId6"/>
    <p:sldId id="287" r:id="rId7"/>
    <p:sldId id="296" r:id="rId8"/>
    <p:sldId id="291" r:id="rId9"/>
    <p:sldId id="299" r:id="rId10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grasso" initials="a" lastIdx="4" clrIdx="0"/>
  <p:cmAuthor id="1" name="tretos" initials="TR" lastIdx="6" clrIdx="1"/>
  <p:cmAuthor id="2" name="tdowd" initials="t" lastIdx="8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107B"/>
    <a:srgbClr val="0000CC"/>
    <a:srgbClr val="E9B22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60" autoAdjust="0"/>
    <p:restoredTop sz="97018" autoAdjust="0"/>
  </p:normalViewPr>
  <p:slideViewPr>
    <p:cSldViewPr>
      <p:cViewPr>
        <p:scale>
          <a:sx n="60" d="100"/>
          <a:sy n="60" d="100"/>
        </p:scale>
        <p:origin x="-326" y="1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3294" y="-114"/>
      </p:cViewPr>
      <p:guideLst>
        <p:guide orient="horz" pos="2928"/>
        <p:guide pos="216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1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>
            <a:lvl1pPr defTabSz="931567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73" y="0"/>
            <a:ext cx="29826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t" anchorCtr="0" compatLnSpc="1">
            <a:prstTxWarp prst="textNoShape">
              <a:avLst/>
            </a:prstTxWarp>
          </a:bodyPr>
          <a:lstStyle>
            <a:lvl1pPr algn="r" defTabSz="931567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2982641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b" anchorCtr="0" compatLnSpc="1">
            <a:prstTxWarp prst="textNoShape">
              <a:avLst/>
            </a:prstTxWarp>
          </a:bodyPr>
          <a:lstStyle>
            <a:lvl1pPr defTabSz="931567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73" y="8831580"/>
            <a:ext cx="29826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6" rIns="93173" bIns="46586" numCol="1" anchor="b" anchorCtr="0" compatLnSpc="1">
            <a:prstTxWarp prst="textNoShape">
              <a:avLst/>
            </a:prstTxWarp>
          </a:bodyPr>
          <a:lstStyle>
            <a:lvl1pPr algn="r" defTabSz="931567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A8E1EBA1-BA7B-4210-9DE8-D2E0F622EF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641" cy="464820"/>
          </a:xfrm>
          <a:prstGeom prst="rect">
            <a:avLst/>
          </a:prstGeom>
        </p:spPr>
        <p:txBody>
          <a:bodyPr vert="horz" lIns="91723" tIns="45862" rIns="91723" bIns="45862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609" y="0"/>
            <a:ext cx="2982641" cy="464820"/>
          </a:xfrm>
          <a:prstGeom prst="rect">
            <a:avLst/>
          </a:prstGeom>
        </p:spPr>
        <p:txBody>
          <a:bodyPr vert="horz" lIns="91723" tIns="45862" rIns="91723" bIns="45862" rtlCol="0"/>
          <a:lstStyle>
            <a:lvl1pPr algn="r">
              <a:defRPr sz="1200"/>
            </a:lvl1pPr>
          </a:lstStyle>
          <a:p>
            <a:pPr>
              <a:defRPr/>
            </a:pPr>
            <a:fld id="{3D8FE518-B845-4069-A2E1-17261D34856E}" type="datetimeFigureOut">
              <a:rPr lang="en-US"/>
              <a:pPr>
                <a:defRPr/>
              </a:pPr>
              <a:t>1/31/2014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66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3" tIns="45862" rIns="91723" bIns="45862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1723" tIns="45862" rIns="91723" bIns="4586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89"/>
            <a:ext cx="2982641" cy="464820"/>
          </a:xfrm>
          <a:prstGeom prst="rect">
            <a:avLst/>
          </a:prstGeom>
        </p:spPr>
        <p:txBody>
          <a:bodyPr vert="horz" lIns="91723" tIns="45862" rIns="91723" bIns="458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609" y="8829989"/>
            <a:ext cx="2982641" cy="464820"/>
          </a:xfrm>
          <a:prstGeom prst="rect">
            <a:avLst/>
          </a:prstGeom>
        </p:spPr>
        <p:txBody>
          <a:bodyPr vert="horz" lIns="91723" tIns="45862" rIns="91723" bIns="45862" rtlCol="0" anchor="b"/>
          <a:lstStyle>
            <a:lvl1pPr algn="r">
              <a:defRPr sz="1200"/>
            </a:lvl1pPr>
          </a:lstStyle>
          <a:p>
            <a:pPr>
              <a:defRPr/>
            </a:pPr>
            <a:fld id="{853F56B9-684C-4623-A364-0B688ED1E7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533400"/>
            <a:ext cx="8763000" cy="6096000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37" descr="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8200" y="0"/>
            <a:ext cx="6858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7" descr="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8200" y="0"/>
            <a:ext cx="6858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04800" y="2362200"/>
            <a:ext cx="7772400" cy="6096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3200400" y="5105400"/>
            <a:ext cx="5029200" cy="1371600"/>
          </a:xfrm>
        </p:spPr>
        <p:txBody>
          <a:bodyPr/>
          <a:lstStyle>
            <a:lvl1pPr algn="r">
              <a:buNone/>
              <a:defRPr sz="2500" b="1" baseline="0">
                <a:solidFill>
                  <a:srgbClr val="08107B"/>
                </a:solidFill>
              </a:defRPr>
            </a:lvl1pPr>
            <a:lvl2pPr algn="r">
              <a:buNone/>
              <a:defRPr sz="2500" b="1" baseline="0">
                <a:solidFill>
                  <a:srgbClr val="08107B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9"/>
          <p:cNvSpPr>
            <a:spLocks noChangeArrowheads="1"/>
          </p:cNvSpPr>
          <p:nvPr/>
        </p:nvSpPr>
        <p:spPr bwMode="auto">
          <a:xfrm rot="5400000" flipV="1">
            <a:off x="4535488" y="2063750"/>
            <a:ext cx="71437" cy="8850313"/>
          </a:xfrm>
          <a:prstGeom prst="rect">
            <a:avLst/>
          </a:prstGeom>
          <a:solidFill>
            <a:srgbClr val="004098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altLang="ja-JP" sz="1800">
              <a:solidFill>
                <a:srgbClr val="FFFFFF"/>
              </a:solidFill>
              <a:latin typeface="+mn-lt"/>
            </a:endParaRPr>
          </a:p>
          <a:p>
            <a:pPr algn="ctr">
              <a:defRPr/>
            </a:pPr>
            <a:endParaRPr lang="en-US" altLang="ja-JP" sz="1800">
              <a:solidFill>
                <a:srgbClr val="FFFFFF"/>
              </a:solidFill>
              <a:latin typeface="+mn-lt"/>
            </a:endParaRPr>
          </a:p>
          <a:p>
            <a:pPr algn="ctr">
              <a:defRPr/>
            </a:pPr>
            <a:endParaRPr lang="ja-JP" altLang="en-US" sz="180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5" name="正方形/長方形 9"/>
          <p:cNvSpPr>
            <a:spLocks noChangeArrowheads="1"/>
          </p:cNvSpPr>
          <p:nvPr/>
        </p:nvSpPr>
        <p:spPr bwMode="auto">
          <a:xfrm rot="5400000" flipV="1">
            <a:off x="4535488" y="2063750"/>
            <a:ext cx="71437" cy="8850313"/>
          </a:xfrm>
          <a:prstGeom prst="rect">
            <a:avLst/>
          </a:prstGeom>
          <a:solidFill>
            <a:srgbClr val="004098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altLang="ja-JP" sz="1800">
              <a:solidFill>
                <a:srgbClr val="FFFFFF"/>
              </a:solidFill>
              <a:latin typeface="+mn-lt"/>
            </a:endParaRPr>
          </a:p>
          <a:p>
            <a:pPr algn="ctr">
              <a:defRPr/>
            </a:pPr>
            <a:endParaRPr lang="en-US" altLang="ja-JP" sz="1800">
              <a:solidFill>
                <a:srgbClr val="FFFFFF"/>
              </a:solidFill>
              <a:latin typeface="+mn-lt"/>
            </a:endParaRPr>
          </a:p>
          <a:p>
            <a:pPr algn="ctr">
              <a:defRPr/>
            </a:pPr>
            <a:endParaRPr lang="ja-JP" altLang="en-US" sz="180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86780-A878-49D0-8977-7845F61FE98C}" type="datetime1">
              <a:rPr lang="en-US"/>
              <a:pPr>
                <a:defRPr/>
              </a:pPr>
              <a:t>1/31/2014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48CA8-9A79-4AC8-994C-F74BC217BE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33400" y="1143000"/>
            <a:ext cx="7620000" cy="4343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41C3C-CED8-4746-A1C4-6DA04951BBA4}" type="datetime1">
              <a:rPr lang="en-US"/>
              <a:pPr>
                <a:defRPr/>
              </a:pPr>
              <a:t>1/31/2014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066AA-6EE6-4EC0-B892-F782AE8EC0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609600"/>
            <a:ext cx="8839200" cy="6019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30D0F-D55D-4C9C-8AFE-7A14B1708798}" type="datetimeFigureOut">
              <a:rPr lang="en-US" smtClean="0"/>
              <a:pPr/>
              <a:t>1/31/2014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C2D99-803E-4970-A859-4879F06FB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43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08107B"/>
                </a:solidFill>
              </a:defRPr>
            </a:lvl1pPr>
          </a:lstStyle>
          <a:p>
            <a:pPr>
              <a:defRPr/>
            </a:pPr>
            <a:fld id="{2916D36E-6B82-4E0B-9E6F-9A6FF18C0D04}" type="datetime1">
              <a:rPr lang="en-US" smtClean="0"/>
              <a:pPr>
                <a:defRPr/>
              </a:pPr>
              <a:t>1/31/2014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8107B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08107B"/>
                </a:solidFill>
              </a:defRPr>
            </a:lvl1pPr>
          </a:lstStyle>
          <a:p>
            <a:pPr>
              <a:defRPr/>
            </a:pPr>
            <a:fld id="{E2A42A53-FCA9-4509-94D7-962B5502572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52400" y="914400"/>
            <a:ext cx="8763000" cy="0"/>
          </a:xfrm>
          <a:prstGeom prst="line">
            <a:avLst/>
          </a:prstGeom>
          <a:ln w="15875">
            <a:solidFill>
              <a:srgbClr val="0810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9"/>
          <p:cNvSpPr>
            <a:spLocks noChangeArrowheads="1"/>
          </p:cNvSpPr>
          <p:nvPr/>
        </p:nvSpPr>
        <p:spPr bwMode="auto">
          <a:xfrm rot="5400000" flipV="1">
            <a:off x="4535488" y="2063750"/>
            <a:ext cx="71437" cy="8850313"/>
          </a:xfrm>
          <a:prstGeom prst="rect">
            <a:avLst/>
          </a:prstGeom>
          <a:solidFill>
            <a:srgbClr val="004098"/>
          </a:soli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altLang="ja-JP" sz="1800">
              <a:solidFill>
                <a:srgbClr val="FFFFFF"/>
              </a:solidFill>
              <a:latin typeface="+mn-lt"/>
            </a:endParaRPr>
          </a:p>
          <a:p>
            <a:pPr algn="ctr">
              <a:defRPr/>
            </a:pPr>
            <a:endParaRPr lang="en-US" altLang="ja-JP" sz="1800">
              <a:solidFill>
                <a:srgbClr val="FFFFFF"/>
              </a:solidFill>
              <a:latin typeface="+mn-lt"/>
            </a:endParaRPr>
          </a:p>
          <a:p>
            <a:pPr algn="ctr">
              <a:defRPr/>
            </a:pPr>
            <a:endParaRPr lang="ja-JP" altLang="en-US" sz="1800">
              <a:solidFill>
                <a:srgbClr val="FFFFF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6" r:id="rId1"/>
    <p:sldLayoutId id="2147484118" r:id="rId2"/>
    <p:sldLayoutId id="2147484115" r:id="rId3"/>
    <p:sldLayoutId id="2147484123" r:id="rId4"/>
    <p:sldLayoutId id="2147484124" r:id="rId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8107B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 b="1">
          <a:solidFill>
            <a:srgbClr val="08107B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 b="1">
          <a:solidFill>
            <a:srgbClr val="08107B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 b="1">
          <a:solidFill>
            <a:srgbClr val="08107B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 b="1">
          <a:solidFill>
            <a:srgbClr val="08107B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300" b="1">
          <a:solidFill>
            <a:srgbClr val="E9B226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300" b="1">
          <a:solidFill>
            <a:srgbClr val="E9B226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300" b="1">
          <a:solidFill>
            <a:srgbClr val="E9B226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300" b="1">
          <a:solidFill>
            <a:srgbClr val="E9B22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8107B"/>
        </a:buClr>
        <a:buChar char="•"/>
        <a:defRPr sz="2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8107B"/>
        </a:buClr>
        <a:buFont typeface="Webdings" pitchFamily="18" charset="2"/>
        <a:buChar char=""/>
        <a:defRPr sz="20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8107B"/>
        </a:buClr>
        <a:buFont typeface="Wingdings" pitchFamily="2" charset="2"/>
        <a:buChar char="§"/>
        <a:defRPr sz="18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8107B"/>
        </a:buClr>
        <a:buFont typeface="Symbol" pitchFamily="18" charset="2"/>
        <a:buChar char="-"/>
        <a:defRPr sz="16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8107B"/>
        </a:buClr>
        <a:buChar char="»"/>
        <a:defRPr sz="14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9B226"/>
        </a:buClr>
        <a:buChar char="»"/>
        <a:defRPr sz="2000">
          <a:solidFill>
            <a:srgbClr val="08107B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9B226"/>
        </a:buClr>
        <a:buChar char="»"/>
        <a:defRPr sz="2000">
          <a:solidFill>
            <a:srgbClr val="08107B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9B226"/>
        </a:buClr>
        <a:buChar char="»"/>
        <a:defRPr sz="2000">
          <a:solidFill>
            <a:srgbClr val="08107B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9B226"/>
        </a:buClr>
        <a:buChar char="»"/>
        <a:defRPr sz="2000">
          <a:solidFill>
            <a:srgbClr val="08107B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2"/>
                </a:solidFill>
              </a:rPr>
              <a:t>Request for a New APC Assignment for </a:t>
            </a:r>
            <a:r>
              <a:rPr lang="en-US" sz="3200" dirty="0" smtClean="0">
                <a:solidFill>
                  <a:schemeClr val="tx2"/>
                </a:solidFill>
              </a:rPr>
              <a:t>Balloon Occlusion Procedures</a:t>
            </a:r>
            <a:endParaRPr lang="en-US" sz="3200" dirty="0" smtClean="0">
              <a:solidFill>
                <a:schemeClr val="tx2"/>
              </a:solidFill>
            </a:endParaRPr>
          </a:p>
        </p:txBody>
      </p:sp>
      <p:sp>
        <p:nvSpPr>
          <p:cNvPr id="1024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14600" y="5105400"/>
            <a:ext cx="5715000" cy="13716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Hospital Outpatient Payment (HOP) Advisory Panel Meeting</a:t>
            </a:r>
          </a:p>
          <a:p>
            <a:r>
              <a:rPr lang="en-US" dirty="0" smtClean="0"/>
              <a:t>March 10-11, 2014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226066AA-6EE6-4EC0-B892-F782AE8EC0B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pSp>
        <p:nvGrpSpPr>
          <p:cNvPr id="7" name="Text Placeholder 6"/>
          <p:cNvGrpSpPr>
            <a:grpSpLocks noGrp="1"/>
          </p:cNvGrpSpPr>
          <p:nvPr>
            <p:ph type="body" sz="quarter" idx="13"/>
          </p:nvPr>
        </p:nvGrpSpPr>
        <p:grpSpPr>
          <a:xfrm>
            <a:off x="685800" y="990600"/>
            <a:ext cx="7620000" cy="3352800"/>
            <a:chOff x="236220" y="1143000"/>
            <a:chExt cx="7107174" cy="2912266"/>
          </a:xfrm>
        </p:grpSpPr>
        <p:sp>
          <p:nvSpPr>
            <p:cNvPr id="8" name="Round Diagonal Corner Rectangle 7"/>
            <p:cNvSpPr/>
            <p:nvPr/>
          </p:nvSpPr>
          <p:spPr>
            <a:xfrm>
              <a:off x="236220" y="1143000"/>
              <a:ext cx="7086600" cy="406810"/>
            </a:xfrm>
            <a:prstGeom prst="round2Diag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b="1" dirty="0" smtClean="0"/>
                <a:t>Description of Issue</a:t>
              </a:r>
              <a:endParaRPr lang="en-US" sz="1600" b="1" i="1" dirty="0" smtClean="0"/>
            </a:p>
          </p:txBody>
        </p:sp>
        <p:sp>
          <p:nvSpPr>
            <p:cNvPr id="9" name="Round Diagonal Corner Rectangle 8"/>
            <p:cNvSpPr/>
            <p:nvPr/>
          </p:nvSpPr>
          <p:spPr>
            <a:xfrm>
              <a:off x="237744" y="1645920"/>
              <a:ext cx="7086600" cy="406810"/>
            </a:xfrm>
            <a:prstGeom prst="round2Diag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b="1" dirty="0" smtClean="0"/>
                <a:t>Why Do We Perform Balloon Occlusion? </a:t>
              </a:r>
              <a:endParaRPr lang="en-US" sz="1600" b="1" dirty="0" smtClean="0"/>
            </a:p>
          </p:txBody>
        </p:sp>
        <p:sp>
          <p:nvSpPr>
            <p:cNvPr id="10" name="Round Diagonal Corner Rectangle 9"/>
            <p:cNvSpPr/>
            <p:nvPr/>
          </p:nvSpPr>
          <p:spPr>
            <a:xfrm>
              <a:off x="237744" y="3154680"/>
              <a:ext cx="7086600" cy="406810"/>
            </a:xfrm>
            <a:prstGeom prst="round2Diag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b="1" dirty="0" smtClean="0"/>
                <a:t>OPPS Claims Data</a:t>
              </a:r>
              <a:endParaRPr lang="en-US" sz="1600" b="1" dirty="0" smtClean="0"/>
            </a:p>
          </p:txBody>
        </p:sp>
        <p:sp>
          <p:nvSpPr>
            <p:cNvPr id="11" name="Round Diagonal Corner Rectangle 10"/>
            <p:cNvSpPr/>
            <p:nvPr/>
          </p:nvSpPr>
          <p:spPr>
            <a:xfrm>
              <a:off x="237744" y="3648456"/>
              <a:ext cx="7086600" cy="406810"/>
            </a:xfrm>
            <a:prstGeom prst="round2Diag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b="1" dirty="0" smtClean="0"/>
                <a:t>Recommendations and Rationale</a:t>
              </a:r>
              <a:endParaRPr lang="en-US" sz="1600" b="1" dirty="0"/>
            </a:p>
          </p:txBody>
        </p:sp>
        <p:sp>
          <p:nvSpPr>
            <p:cNvPr id="12" name="Round Diagonal Corner Rectangle 11"/>
            <p:cNvSpPr/>
            <p:nvPr/>
          </p:nvSpPr>
          <p:spPr>
            <a:xfrm>
              <a:off x="237744" y="2148840"/>
              <a:ext cx="7086600" cy="406810"/>
            </a:xfrm>
            <a:prstGeom prst="round2Diag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 smtClean="0"/>
            </a:p>
            <a:p>
              <a:r>
                <a:rPr lang="en-US" sz="1600" b="1" dirty="0" smtClean="0"/>
                <a:t>The Role of Balloon </a:t>
              </a:r>
              <a:r>
                <a:rPr lang="en-US" sz="1600" b="1" dirty="0" smtClean="0"/>
                <a:t>Occlusion in the Management of Air Leaks</a:t>
              </a:r>
              <a:endParaRPr lang="en-US" sz="1600" b="1" i="1" dirty="0" smtClean="0"/>
            </a:p>
            <a:p>
              <a:endParaRPr lang="en-US" sz="1600" b="1" i="1" dirty="0" smtClean="0"/>
            </a:p>
          </p:txBody>
        </p:sp>
        <p:sp>
          <p:nvSpPr>
            <p:cNvPr id="13" name="Round Diagonal Corner Rectangle 12"/>
            <p:cNvSpPr/>
            <p:nvPr/>
          </p:nvSpPr>
          <p:spPr>
            <a:xfrm>
              <a:off x="256794" y="2651760"/>
              <a:ext cx="7086600" cy="406810"/>
            </a:xfrm>
            <a:prstGeom prst="round2Diag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b="1" dirty="0" smtClean="0"/>
                <a:t>CPT Coding</a:t>
              </a:r>
              <a:endParaRPr lang="en-US" sz="1600" b="1" dirty="0" smtClean="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762000" y="5257800"/>
            <a:ext cx="7620000" cy="95410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400" b="1" dirty="0" smtClean="0"/>
              <a:t>Presenter: </a:t>
            </a:r>
            <a:endParaRPr lang="en-US" sz="1400" b="1" dirty="0" smtClean="0"/>
          </a:p>
          <a:p>
            <a:pPr algn="ctr">
              <a:buNone/>
            </a:pPr>
            <a:r>
              <a:rPr lang="en-US" sz="1400" b="1" dirty="0" smtClean="0">
                <a:solidFill>
                  <a:schemeClr val="tx2"/>
                </a:solidFill>
              </a:rPr>
              <a:t>Douglas </a:t>
            </a:r>
            <a:r>
              <a:rPr lang="en-US" sz="1400" b="1" dirty="0" smtClean="0">
                <a:solidFill>
                  <a:schemeClr val="tx2"/>
                </a:solidFill>
              </a:rPr>
              <a:t>Wood, </a:t>
            </a:r>
            <a:r>
              <a:rPr lang="en-US" sz="1400" b="1" dirty="0" smtClean="0">
                <a:solidFill>
                  <a:schemeClr val="tx2"/>
                </a:solidFill>
              </a:rPr>
              <a:t>MD</a:t>
            </a:r>
          </a:p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University of Washington Professor</a:t>
            </a:r>
            <a:r>
              <a:rPr lang="en-US" sz="1400" dirty="0" smtClean="0">
                <a:solidFill>
                  <a:schemeClr val="tx2"/>
                </a:solidFill>
              </a:rPr>
              <a:t>, </a:t>
            </a:r>
            <a:endParaRPr lang="en-US" sz="1400" dirty="0" smtClean="0">
              <a:solidFill>
                <a:schemeClr val="tx2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Chief </a:t>
            </a:r>
            <a:r>
              <a:rPr lang="en-US" sz="1400" dirty="0" smtClean="0">
                <a:solidFill>
                  <a:schemeClr val="tx2"/>
                </a:solidFill>
              </a:rPr>
              <a:t>of the Division of Cardiothoracic Surgery and the </a:t>
            </a:r>
            <a:r>
              <a:rPr lang="en-US" sz="1400" dirty="0" smtClean="0">
                <a:solidFill>
                  <a:schemeClr val="tx2"/>
                </a:solidFill>
              </a:rPr>
              <a:t>Endowed Chair </a:t>
            </a:r>
            <a:r>
              <a:rPr lang="en-US" sz="1400" dirty="0" smtClean="0">
                <a:solidFill>
                  <a:schemeClr val="tx2"/>
                </a:solidFill>
              </a:rPr>
              <a:t>in lung cancer </a:t>
            </a:r>
            <a:r>
              <a:rPr lang="en-US" sz="1400" dirty="0" smtClean="0">
                <a:solidFill>
                  <a:schemeClr val="tx2"/>
                </a:solidFill>
              </a:rPr>
              <a:t>research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16" name="Round Diagonal Corner Rectangle 15"/>
          <p:cNvSpPr/>
          <p:nvPr/>
        </p:nvSpPr>
        <p:spPr>
          <a:xfrm>
            <a:off x="685800" y="4419600"/>
            <a:ext cx="7597941" cy="468348"/>
          </a:xfrm>
          <a:prstGeom prst="round2Diag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/>
              <a:t>Impact to Beneficiary Access to Care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Description of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7772400" cy="3581400"/>
          </a:xfrm>
        </p:spPr>
        <p:txBody>
          <a:bodyPr/>
          <a:lstStyle/>
          <a:p>
            <a:r>
              <a:rPr lang="en-US" sz="1600" dirty="0" smtClean="0"/>
              <a:t>Data shows CPT code </a:t>
            </a:r>
            <a:r>
              <a:rPr lang="en-US" sz="1600" dirty="0" smtClean="0"/>
              <a:t>31634 </a:t>
            </a:r>
            <a:r>
              <a:rPr lang="en-US" sz="1600" dirty="0" smtClean="0"/>
              <a:t>is an outlier in APC 0415 Level </a:t>
            </a:r>
            <a:r>
              <a:rPr lang="en-US" sz="1600" dirty="0" smtClean="0"/>
              <a:t>II Endoscopy Lower </a:t>
            </a:r>
            <a:r>
              <a:rPr lang="en-US" sz="1600" dirty="0" smtClean="0"/>
              <a:t>Airway,  </a:t>
            </a:r>
            <a:r>
              <a:rPr lang="en-US" sz="1600" dirty="0" smtClean="0"/>
              <a:t>with the highest median cost</a:t>
            </a:r>
          </a:p>
          <a:p>
            <a:endParaRPr lang="en-US" sz="1600" dirty="0" smtClean="0"/>
          </a:p>
          <a:p>
            <a:r>
              <a:rPr lang="en-US" sz="1600" dirty="0" smtClean="0"/>
              <a:t>Currently</a:t>
            </a:r>
            <a:r>
              <a:rPr lang="en-US" sz="1600" dirty="0" smtClean="0"/>
              <a:t>, no Level III Endoscopy Lower Airway APC exists to which </a:t>
            </a:r>
            <a:r>
              <a:rPr lang="en-US" sz="1600" dirty="0" smtClean="0"/>
              <a:t>balloon occlusion procedures </a:t>
            </a:r>
            <a:r>
              <a:rPr lang="en-US" sz="1600" dirty="0" smtClean="0"/>
              <a:t>can be </a:t>
            </a:r>
            <a:r>
              <a:rPr lang="en-US" sz="1600" dirty="0" smtClean="0"/>
              <a:t>reassigned</a:t>
            </a:r>
          </a:p>
          <a:p>
            <a:endParaRPr lang="en-US" sz="1600" dirty="0" smtClean="0"/>
          </a:p>
          <a:p>
            <a:r>
              <a:rPr lang="en-US" sz="1600" dirty="0" smtClean="0"/>
              <a:t>CPT 31647, which became effective in 2013, is similar </a:t>
            </a:r>
            <a:r>
              <a:rPr lang="en-US" sz="1600" dirty="0" smtClean="0"/>
              <a:t>clinically and in cost </a:t>
            </a:r>
            <a:r>
              <a:rPr lang="en-US" sz="1600" dirty="0" smtClean="0"/>
              <a:t>to CPT 31634 given both </a:t>
            </a:r>
            <a:r>
              <a:rPr lang="en-US" sz="1600" dirty="0" smtClean="0"/>
              <a:t>procedures include</a:t>
            </a:r>
            <a:r>
              <a:rPr lang="en-US" sz="1600" dirty="0" smtClean="0"/>
              <a:t> balloon occlusion for assessment of air leak</a:t>
            </a:r>
          </a:p>
          <a:p>
            <a:endParaRPr lang="en-US" sz="1600" dirty="0" smtClean="0"/>
          </a:p>
          <a:p>
            <a:r>
              <a:rPr lang="en-US" sz="1600" dirty="0" smtClean="0"/>
              <a:t>We </a:t>
            </a:r>
            <a:r>
              <a:rPr lang="en-US" sz="1600" dirty="0" smtClean="0"/>
              <a:t>recommend CMS create a new Level III Endoscopy Lower Airway APC for </a:t>
            </a:r>
            <a:r>
              <a:rPr lang="en-US" sz="1600" dirty="0" smtClean="0"/>
              <a:t>31634 and 31647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C2D99-803E-4970-A859-4879F06FB99F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0" y="4419600"/>
          <a:ext cx="8534402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764"/>
                <a:gridCol w="5749637"/>
                <a:gridCol w="609600"/>
                <a:gridCol w="914401"/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CPT Code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Descriptors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SI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2014 APC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31634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kern="1200" dirty="0" err="1" smtClean="0">
                          <a:solidFill>
                            <a:schemeClr val="tx2"/>
                          </a:solidFill>
                        </a:rPr>
                        <a:t>Bronchoscopy</a:t>
                      </a:r>
                      <a:r>
                        <a:rPr lang="en-US" sz="1400" i="0" kern="1200" dirty="0" smtClean="0">
                          <a:solidFill>
                            <a:schemeClr val="tx2"/>
                          </a:solidFill>
                        </a:rPr>
                        <a:t>, rigid or flexible, including fluoroscopic guidance, when performed; with </a:t>
                      </a:r>
                      <a:r>
                        <a:rPr lang="en-US" sz="1400" b="1" i="0" kern="1200" dirty="0" smtClean="0">
                          <a:solidFill>
                            <a:schemeClr val="tx2"/>
                          </a:solidFill>
                        </a:rPr>
                        <a:t>balloon occlusion</a:t>
                      </a:r>
                      <a:r>
                        <a:rPr lang="en-US" sz="1400" i="0" kern="1200" dirty="0" smtClean="0">
                          <a:solidFill>
                            <a:schemeClr val="tx2"/>
                          </a:solidFill>
                        </a:rPr>
                        <a:t>, with assessment of air leak, with administration of occlusive substance [</a:t>
                      </a:r>
                      <a:r>
                        <a:rPr lang="en-US" sz="1400" i="0" kern="1200" dirty="0" err="1" smtClean="0">
                          <a:solidFill>
                            <a:schemeClr val="tx2"/>
                          </a:solidFill>
                        </a:rPr>
                        <a:t>eg</a:t>
                      </a:r>
                      <a:r>
                        <a:rPr lang="en-US" sz="1400" i="0" kern="1200" dirty="0" smtClean="0">
                          <a:solidFill>
                            <a:schemeClr val="tx2"/>
                          </a:solidFill>
                        </a:rPr>
                        <a:t>., fibrin glue], if performed</a:t>
                      </a:r>
                      <a:r>
                        <a:rPr lang="en-US" sz="1400" i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US" sz="1400" i="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T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0415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31647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Bronchoscopy</a:t>
                      </a:r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, rigid or flexible, including fluoroscopic guidance, when performed; with </a:t>
                      </a:r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balloon occlusion</a:t>
                      </a:r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, when performed, assessment of air leak, airway sizing, and insertion of bronchial valve(s), initial lobe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T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0415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Do We Perform Balloon Occlusion?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81000" y="990600"/>
            <a:ext cx="84582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 dirty="0" smtClean="0"/>
              <a:t>Air leaks are the most common complication after pulmonary resection</a:t>
            </a:r>
            <a:r>
              <a:rPr lang="en-US" sz="1800" baseline="30000" dirty="0" smtClean="0"/>
              <a:t>1</a:t>
            </a:r>
            <a:endParaRPr lang="en-US" sz="1800" dirty="0" smtClean="0"/>
          </a:p>
          <a:p>
            <a:pPr lvl="1">
              <a:lnSpc>
                <a:spcPct val="90000"/>
              </a:lnSpc>
            </a:pPr>
            <a:r>
              <a:rPr lang="en-US" sz="1600" dirty="0" smtClean="0"/>
              <a:t>Lobectomy, </a:t>
            </a:r>
            <a:r>
              <a:rPr lang="en-US" sz="1600" dirty="0" smtClean="0"/>
              <a:t>segmentectomy, </a:t>
            </a:r>
            <a:r>
              <a:rPr lang="en-US" sz="1600" dirty="0" smtClean="0"/>
              <a:t>lung volume reduction </a:t>
            </a:r>
            <a:r>
              <a:rPr lang="en-US" sz="1600" dirty="0" smtClean="0"/>
              <a:t>surgery , bullectomy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, wedge resection</a:t>
            </a:r>
            <a:r>
              <a:rPr lang="en-US" sz="1600" baseline="30000" dirty="0" smtClean="0"/>
              <a:t>2</a:t>
            </a:r>
            <a:endParaRPr lang="en-US" sz="1600" dirty="0" smtClean="0"/>
          </a:p>
          <a:p>
            <a:pPr lvl="1">
              <a:lnSpc>
                <a:spcPct val="90000"/>
              </a:lnSpc>
            </a:pPr>
            <a:endParaRPr lang="en-US" sz="16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Air leaks are typically limited to one lobe of the lung, but </a:t>
            </a:r>
            <a:r>
              <a:rPr lang="en-US" sz="1800" b="1" dirty="0" smtClean="0"/>
              <a:t>multiple lobes </a:t>
            </a:r>
            <a:r>
              <a:rPr lang="en-US" sz="1800" dirty="0" smtClean="0"/>
              <a:t>may be involved</a:t>
            </a:r>
            <a:br>
              <a:rPr lang="en-US" sz="1800" dirty="0" smtClean="0"/>
            </a:b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Air </a:t>
            </a:r>
            <a:r>
              <a:rPr lang="en-US" sz="1800" dirty="0" smtClean="0"/>
              <a:t>leaks have a significant impact on length of hospital stays 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552 </a:t>
            </a:r>
            <a:r>
              <a:rPr lang="en-US" sz="1600" dirty="0" smtClean="0"/>
              <a:t>postoperative </a:t>
            </a:r>
            <a:r>
              <a:rPr lang="en-US" sz="1600" dirty="0" smtClean="0"/>
              <a:t>patients after LVRS in the NETT </a:t>
            </a:r>
            <a:r>
              <a:rPr lang="en-US" sz="1600" dirty="0" smtClean="0"/>
              <a:t>trial</a:t>
            </a:r>
            <a:r>
              <a:rPr lang="en-US" sz="1600" baseline="30000" dirty="0" smtClean="0"/>
              <a:t>3</a:t>
            </a:r>
            <a:endParaRPr lang="en-US" sz="1600" baseline="30000" dirty="0" smtClean="0"/>
          </a:p>
          <a:p>
            <a:pPr lvl="2">
              <a:lnSpc>
                <a:spcPct val="90000"/>
              </a:lnSpc>
            </a:pPr>
            <a:r>
              <a:rPr lang="en-US" sz="1400" dirty="0" smtClean="0"/>
              <a:t>Patients with air leak had longer length of stay (11.8 vs. 7.6 days, p&lt;.01)</a:t>
            </a:r>
          </a:p>
          <a:p>
            <a:pPr lvl="2">
              <a:lnSpc>
                <a:spcPct val="90000"/>
              </a:lnSpc>
            </a:pPr>
            <a:r>
              <a:rPr lang="en-US" sz="1400" dirty="0" smtClean="0"/>
              <a:t>Patients with air leak had more complications (57% vs. 30%, p&lt;.</a:t>
            </a:r>
            <a:r>
              <a:rPr lang="en-US" sz="1400" dirty="0" smtClean="0"/>
              <a:t>01)</a:t>
            </a:r>
          </a:p>
          <a:p>
            <a:pPr lvl="1">
              <a:lnSpc>
                <a:spcPct val="90000"/>
              </a:lnSpc>
            </a:pPr>
            <a:endParaRPr lang="en-US" sz="1600" dirty="0" smtClean="0"/>
          </a:p>
          <a:p>
            <a:pPr lvl="1">
              <a:lnSpc>
                <a:spcPct val="90000"/>
              </a:lnSpc>
            </a:pPr>
            <a:r>
              <a:rPr lang="en-US" sz="1600" dirty="0" smtClean="0"/>
              <a:t>134 </a:t>
            </a:r>
            <a:r>
              <a:rPr lang="en-US" sz="1600" dirty="0" smtClean="0"/>
              <a:t>postoperative patients after </a:t>
            </a:r>
            <a:r>
              <a:rPr lang="en-US" sz="1600" dirty="0" smtClean="0"/>
              <a:t>lobectomy</a:t>
            </a:r>
            <a:r>
              <a:rPr lang="en-US" sz="1600" baseline="30000" dirty="0" smtClean="0"/>
              <a:t>4</a:t>
            </a:r>
            <a:endParaRPr lang="en-US" sz="1600" dirty="0" smtClean="0"/>
          </a:p>
          <a:p>
            <a:pPr lvl="2">
              <a:lnSpc>
                <a:spcPct val="90000"/>
              </a:lnSpc>
            </a:pPr>
            <a:r>
              <a:rPr lang="en-US" sz="1400" dirty="0" smtClean="0"/>
              <a:t>Patients with prolonged air leak had a longer length of stay (7.9 vs. 13.7, p&lt;.01)</a:t>
            </a:r>
            <a:endParaRPr lang="en-US" sz="1400" baseline="30000" dirty="0" smtClean="0"/>
          </a:p>
          <a:p>
            <a:pPr lvl="1">
              <a:lnSpc>
                <a:spcPct val="90000"/>
              </a:lnSpc>
            </a:pPr>
            <a:endParaRPr lang="en-US" sz="1600" dirty="0" smtClean="0"/>
          </a:p>
          <a:p>
            <a:pPr lvl="1">
              <a:lnSpc>
                <a:spcPct val="90000"/>
              </a:lnSpc>
            </a:pPr>
            <a:r>
              <a:rPr lang="en-US" sz="1600" dirty="0" smtClean="0"/>
              <a:t>91 postoperative </a:t>
            </a:r>
            <a:r>
              <a:rPr lang="en-US" sz="1600" dirty="0" smtClean="0"/>
              <a:t>patients after pulmonary </a:t>
            </a:r>
            <a:r>
              <a:rPr lang="en-US" sz="1600" dirty="0" smtClean="0"/>
              <a:t>resection</a:t>
            </a:r>
            <a:r>
              <a:rPr lang="en-US" sz="1800" baseline="30000" dirty="0" smtClean="0"/>
              <a:t>5</a:t>
            </a:r>
            <a:endParaRPr lang="en-US" sz="1800" dirty="0" smtClean="0"/>
          </a:p>
          <a:p>
            <a:pPr lvl="2">
              <a:lnSpc>
                <a:spcPct val="90000"/>
              </a:lnSpc>
            </a:pPr>
            <a:r>
              <a:rPr lang="en-US" sz="1400" dirty="0" smtClean="0"/>
              <a:t>Patients with air leak after 3 days had longer length of </a:t>
            </a:r>
            <a:r>
              <a:rPr lang="en-US" sz="1400" dirty="0" smtClean="0"/>
              <a:t>stay (9.4 </a:t>
            </a:r>
            <a:r>
              <a:rPr lang="en-US" sz="1400" dirty="0" smtClean="0"/>
              <a:t>days vs. 5.4 </a:t>
            </a:r>
            <a:r>
              <a:rPr lang="en-US" sz="1400" dirty="0" smtClean="0"/>
              <a:t>days)</a:t>
            </a:r>
            <a:r>
              <a:rPr lang="en-US" sz="1200" baseline="30000" dirty="0" smtClean="0"/>
              <a:t> </a:t>
            </a:r>
            <a:r>
              <a:rPr lang="en-US" sz="1200" dirty="0" smtClean="0"/>
              <a:t/>
            </a:r>
            <a:br>
              <a:rPr lang="en-US" sz="1200" dirty="0" smtClean="0"/>
            </a:br>
            <a:endParaRPr lang="en-US" sz="1200" dirty="0" smtClean="0"/>
          </a:p>
          <a:p>
            <a:pPr lvl="2">
              <a:lnSpc>
                <a:spcPct val="90000"/>
              </a:lnSpc>
            </a:pPr>
            <a:endParaRPr lang="en-US" sz="1400" dirty="0" smtClean="0"/>
          </a:p>
          <a:p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226066AA-6EE6-4EC0-B892-F782AE8EC0B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5715000"/>
            <a:ext cx="8610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900" baseline="30000" dirty="0">
                <a:latin typeface="+mj-lt"/>
              </a:rPr>
              <a:t>1</a:t>
            </a:r>
            <a:r>
              <a:rPr lang="en-US" sz="900" dirty="0">
                <a:latin typeface="+mj-lt"/>
              </a:rPr>
              <a:t> </a:t>
            </a:r>
            <a:r>
              <a:rPr lang="en-US" sz="900" dirty="0" err="1">
                <a:latin typeface="+mj-lt"/>
              </a:rPr>
              <a:t>Cerfolio</a:t>
            </a:r>
            <a:r>
              <a:rPr lang="en-US" sz="900" dirty="0">
                <a:latin typeface="+mj-lt"/>
              </a:rPr>
              <a:t> R J, </a:t>
            </a:r>
            <a:r>
              <a:rPr lang="en-US" sz="900" i="1" dirty="0" err="1">
                <a:latin typeface="+mj-lt"/>
              </a:rPr>
              <a:t>Surg</a:t>
            </a:r>
            <a:r>
              <a:rPr lang="en-US" sz="900" i="1" dirty="0">
                <a:latin typeface="+mj-lt"/>
              </a:rPr>
              <a:t> </a:t>
            </a:r>
            <a:r>
              <a:rPr lang="en-US" sz="900" i="1" dirty="0" err="1">
                <a:latin typeface="+mj-lt"/>
              </a:rPr>
              <a:t>Clin</a:t>
            </a:r>
            <a:r>
              <a:rPr lang="en-US" sz="900" i="1" dirty="0">
                <a:latin typeface="+mj-lt"/>
              </a:rPr>
              <a:t> N Am </a:t>
            </a:r>
            <a:r>
              <a:rPr lang="en-US" sz="900" dirty="0">
                <a:latin typeface="+mj-lt"/>
              </a:rPr>
              <a:t>82:2002;833-848</a:t>
            </a:r>
          </a:p>
          <a:p>
            <a:pPr>
              <a:spcBef>
                <a:spcPts val="0"/>
              </a:spcBef>
            </a:pPr>
            <a:r>
              <a:rPr lang="en-US" sz="900" baseline="30000" dirty="0">
                <a:latin typeface="+mj-lt"/>
              </a:rPr>
              <a:t>2 </a:t>
            </a:r>
            <a:r>
              <a:rPr lang="en-US" sz="900" dirty="0">
                <a:latin typeface="+mj-lt"/>
              </a:rPr>
              <a:t>The IBV Valve System HUD is not approved for treatment after these types of surgeries or other causes of air </a:t>
            </a:r>
            <a:r>
              <a:rPr lang="en-US" sz="900" dirty="0" smtClean="0">
                <a:latin typeface="+mj-lt"/>
              </a:rPr>
              <a:t>leaks</a:t>
            </a:r>
          </a:p>
          <a:p>
            <a:pPr marL="228600" indent="-228600">
              <a:spcBef>
                <a:spcPts val="0"/>
              </a:spcBef>
            </a:pPr>
            <a:r>
              <a:rPr lang="en-US" sz="900" baseline="30000" dirty="0" smtClean="0">
                <a:latin typeface="+mj-lt"/>
              </a:rPr>
              <a:t>3 </a:t>
            </a:r>
            <a:r>
              <a:rPr lang="en-US" sz="900" dirty="0" err="1" smtClean="0">
                <a:latin typeface="+mj-lt"/>
              </a:rPr>
              <a:t>DeCamp</a:t>
            </a:r>
            <a:r>
              <a:rPr lang="en-US" sz="900" dirty="0" smtClean="0">
                <a:latin typeface="+mj-lt"/>
              </a:rPr>
              <a:t> </a:t>
            </a:r>
            <a:r>
              <a:rPr lang="en-US" sz="900" dirty="0" smtClean="0">
                <a:latin typeface="+mj-lt"/>
              </a:rPr>
              <a:t>MM, </a:t>
            </a:r>
            <a:r>
              <a:rPr lang="en-US" sz="900" i="1" dirty="0" smtClean="0">
                <a:latin typeface="+mj-lt"/>
              </a:rPr>
              <a:t>Ann </a:t>
            </a:r>
            <a:r>
              <a:rPr lang="en-US" sz="900" i="1" dirty="0" err="1" smtClean="0">
                <a:latin typeface="+mj-lt"/>
              </a:rPr>
              <a:t>Thorac</a:t>
            </a:r>
            <a:r>
              <a:rPr lang="en-US" sz="900" i="1" dirty="0" smtClean="0">
                <a:latin typeface="+mj-lt"/>
              </a:rPr>
              <a:t> Surg</a:t>
            </a:r>
            <a:r>
              <a:rPr lang="en-US" sz="900" dirty="0" smtClean="0">
                <a:latin typeface="+mj-lt"/>
              </a:rPr>
              <a:t>. 2006 </a:t>
            </a:r>
            <a:r>
              <a:rPr lang="en-US" sz="900" dirty="0" smtClean="0">
                <a:latin typeface="+mj-lt"/>
              </a:rPr>
              <a:t>Jul;82:1</a:t>
            </a:r>
          </a:p>
          <a:p>
            <a:pPr marL="228600" indent="-228600">
              <a:spcBef>
                <a:spcPts val="0"/>
              </a:spcBef>
            </a:pPr>
            <a:r>
              <a:rPr lang="en-US" sz="900" baseline="30000" dirty="0" smtClean="0">
                <a:latin typeface="+mj-lt"/>
              </a:rPr>
              <a:t>4 </a:t>
            </a:r>
            <a:r>
              <a:rPr lang="en-US" sz="900" dirty="0" err="1" smtClean="0">
                <a:latin typeface="+mj-lt"/>
              </a:rPr>
              <a:t>Stolz</a:t>
            </a:r>
            <a:r>
              <a:rPr lang="en-US" sz="900" dirty="0" smtClean="0">
                <a:latin typeface="+mj-lt"/>
              </a:rPr>
              <a:t> AJ, </a:t>
            </a:r>
            <a:r>
              <a:rPr lang="en-US" sz="900" dirty="0" err="1" smtClean="0">
                <a:latin typeface="+mj-lt"/>
              </a:rPr>
              <a:t>Shuntzner</a:t>
            </a:r>
            <a:r>
              <a:rPr lang="en-US" sz="900" dirty="0" smtClean="0">
                <a:latin typeface="+mj-lt"/>
              </a:rPr>
              <a:t>, et al. Predictors of prolonged air leak following pulmonary lobectomy. </a:t>
            </a:r>
            <a:r>
              <a:rPr lang="en-US" sz="900" i="1" dirty="0" err="1" smtClean="0">
                <a:latin typeface="+mj-lt"/>
              </a:rPr>
              <a:t>Eur</a:t>
            </a:r>
            <a:r>
              <a:rPr lang="en-US" sz="900" i="1" dirty="0" smtClean="0">
                <a:latin typeface="+mj-lt"/>
              </a:rPr>
              <a:t> J </a:t>
            </a:r>
            <a:r>
              <a:rPr lang="en-US" sz="900" i="1" dirty="0" err="1" smtClean="0">
                <a:latin typeface="+mj-lt"/>
              </a:rPr>
              <a:t>Cardiothorac</a:t>
            </a:r>
            <a:r>
              <a:rPr lang="en-US" sz="900" i="1" dirty="0" smtClean="0">
                <a:latin typeface="+mj-lt"/>
              </a:rPr>
              <a:t> </a:t>
            </a:r>
            <a:r>
              <a:rPr lang="en-US" sz="900" i="1" dirty="0" err="1" smtClean="0">
                <a:latin typeface="+mj-lt"/>
              </a:rPr>
              <a:t>Surg</a:t>
            </a:r>
            <a:r>
              <a:rPr lang="en-US" sz="900" i="1" dirty="0" smtClean="0">
                <a:latin typeface="+mj-lt"/>
              </a:rPr>
              <a:t> </a:t>
            </a:r>
            <a:r>
              <a:rPr lang="en-US" sz="900" dirty="0" smtClean="0">
                <a:latin typeface="+mj-lt"/>
              </a:rPr>
              <a:t>2005;27:334-336.</a:t>
            </a:r>
            <a:endParaRPr lang="en-US" sz="900" dirty="0" smtClean="0">
              <a:latin typeface="+mj-lt"/>
            </a:endParaRPr>
          </a:p>
          <a:p>
            <a:pPr marL="228600" indent="-228600">
              <a:spcBef>
                <a:spcPts val="0"/>
              </a:spcBef>
            </a:pPr>
            <a:r>
              <a:rPr lang="en-US" sz="900" baseline="30000" dirty="0" smtClean="0">
                <a:latin typeface="+mj-lt"/>
              </a:rPr>
              <a:t>5 </a:t>
            </a:r>
            <a:r>
              <a:rPr lang="en-US" sz="900" dirty="0" err="1" smtClean="0">
                <a:latin typeface="+mj-lt"/>
              </a:rPr>
              <a:t>Bardell</a:t>
            </a:r>
            <a:r>
              <a:rPr lang="en-US" sz="900" dirty="0" smtClean="0">
                <a:latin typeface="+mj-lt"/>
              </a:rPr>
              <a:t> </a:t>
            </a:r>
            <a:r>
              <a:rPr lang="en-US" sz="900" dirty="0" smtClean="0">
                <a:latin typeface="+mj-lt"/>
              </a:rPr>
              <a:t>T, </a:t>
            </a:r>
            <a:r>
              <a:rPr lang="en-US" sz="900" dirty="0" err="1" smtClean="0">
                <a:latin typeface="+mj-lt"/>
              </a:rPr>
              <a:t>Petsikas</a:t>
            </a:r>
            <a:r>
              <a:rPr lang="en-US" sz="900" dirty="0" smtClean="0">
                <a:latin typeface="+mj-lt"/>
              </a:rPr>
              <a:t> D </a:t>
            </a:r>
            <a:r>
              <a:rPr lang="en-US" sz="900" i="1" dirty="0" smtClean="0">
                <a:latin typeface="+mj-lt"/>
              </a:rPr>
              <a:t>Can </a:t>
            </a:r>
            <a:r>
              <a:rPr lang="en-US" sz="900" i="1" dirty="0" err="1" smtClean="0">
                <a:latin typeface="+mj-lt"/>
              </a:rPr>
              <a:t>Resir</a:t>
            </a:r>
            <a:r>
              <a:rPr lang="en-US" sz="900" i="1" dirty="0" smtClean="0">
                <a:latin typeface="+mj-lt"/>
              </a:rPr>
              <a:t> J </a:t>
            </a:r>
            <a:r>
              <a:rPr lang="en-US" sz="900" dirty="0" smtClean="0">
                <a:latin typeface="+mj-lt"/>
              </a:rPr>
              <a:t>2003 March;10:2</a:t>
            </a:r>
          </a:p>
          <a:p>
            <a:pPr>
              <a:spcBef>
                <a:spcPts val="0"/>
              </a:spcBef>
            </a:pPr>
            <a:endParaRPr lang="en-US" sz="900" dirty="0" smtClean="0">
              <a:latin typeface="+mj-lt"/>
            </a:endParaRPr>
          </a:p>
          <a:p>
            <a:pPr>
              <a:spcBef>
                <a:spcPts val="0"/>
              </a:spcBef>
            </a:pPr>
            <a:endParaRPr lang="en-US" sz="9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Role of Balloon Occlusion and Airway Isolation in Patient Management of Air Leaks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C2D99-803E-4970-A859-4879F06FB99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990600"/>
            <a:ext cx="5358330" cy="501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152400" y="1143000"/>
            <a:ext cx="3962400" cy="4114800"/>
          </a:xfrm>
        </p:spPr>
        <p:txBody>
          <a:bodyPr/>
          <a:lstStyle/>
          <a:p>
            <a:r>
              <a:rPr lang="en-US" sz="1800" dirty="0" smtClean="0"/>
              <a:t>Identifying offending segment(s) containing air leak(s) is a critical step in treatment of an air leak</a:t>
            </a:r>
            <a:r>
              <a:rPr lang="en-US" sz="1800" baseline="30000" dirty="0" smtClean="0"/>
              <a:t>1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The presence of numerous defects, especially involving multiple segments or lobes, often involves prolonged procedural times for isolation</a:t>
            </a:r>
            <a:r>
              <a:rPr lang="en-US" sz="1800" baseline="30000" dirty="0" smtClean="0"/>
              <a:t>1</a:t>
            </a:r>
            <a:endParaRPr lang="en-US" sz="1800" dirty="0" smtClean="0"/>
          </a:p>
          <a:p>
            <a:r>
              <a:rPr lang="en-US" sz="1800" dirty="0" smtClean="0"/>
              <a:t>Several methods for air leak isolation have been described; however, the most reliable continues to be sequential balloon occlusion of segmental airways, moving proximally to distally</a:t>
            </a:r>
            <a:r>
              <a:rPr lang="en-US" sz="1800" baseline="30000" dirty="0" smtClean="0"/>
              <a:t>1</a:t>
            </a:r>
            <a:endParaRPr lang="en-US" sz="1800" dirty="0"/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152400" y="6096000"/>
            <a:ext cx="86106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900" baseline="30000" dirty="0" smtClean="0">
                <a:latin typeface="+mj-lt"/>
              </a:rPr>
              <a:t>1 </a:t>
            </a:r>
            <a:r>
              <a:rPr lang="en-US" sz="900" dirty="0" err="1" smtClean="0">
                <a:latin typeface="+mj-lt"/>
              </a:rPr>
              <a:t>Mahajan</a:t>
            </a:r>
            <a:r>
              <a:rPr lang="en-US" sz="900" dirty="0" smtClean="0">
                <a:latin typeface="+mj-lt"/>
              </a:rPr>
              <a:t> A, K, </a:t>
            </a:r>
            <a:r>
              <a:rPr lang="en-US" sz="900" i="1" dirty="0" smtClean="0">
                <a:latin typeface="+mj-lt"/>
              </a:rPr>
              <a:t>J </a:t>
            </a:r>
            <a:r>
              <a:rPr lang="en-US" sz="900" i="1" dirty="0" err="1" smtClean="0">
                <a:latin typeface="+mj-lt"/>
              </a:rPr>
              <a:t>Thorac</a:t>
            </a:r>
            <a:r>
              <a:rPr lang="en-US" sz="900" i="1" dirty="0" smtClean="0">
                <a:latin typeface="+mj-lt"/>
              </a:rPr>
              <a:t> </a:t>
            </a:r>
            <a:r>
              <a:rPr lang="en-US" sz="900" i="1" dirty="0" err="1" smtClean="0">
                <a:latin typeface="+mj-lt"/>
              </a:rPr>
              <a:t>Cardiovasc</a:t>
            </a:r>
            <a:r>
              <a:rPr lang="en-US" sz="900" i="1" dirty="0" smtClean="0">
                <a:latin typeface="+mj-lt"/>
              </a:rPr>
              <a:t> </a:t>
            </a:r>
            <a:r>
              <a:rPr lang="en-US" sz="900" i="1" dirty="0" err="1" smtClean="0">
                <a:latin typeface="+mj-lt"/>
              </a:rPr>
              <a:t>Surg</a:t>
            </a:r>
            <a:r>
              <a:rPr lang="en-US" sz="900" i="1" dirty="0" smtClean="0">
                <a:latin typeface="+mj-lt"/>
              </a:rPr>
              <a:t> 2013; Mar; 145:626-630</a:t>
            </a:r>
            <a:endParaRPr lang="en-US" sz="900" i="1" dirty="0" smtClean="0">
              <a:latin typeface="+mj-lt"/>
            </a:endParaRPr>
          </a:p>
          <a:p>
            <a:pPr>
              <a:spcBef>
                <a:spcPts val="0"/>
              </a:spcBef>
            </a:pPr>
            <a:endParaRPr lang="en-US" sz="9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CPT Coding </a:t>
            </a:r>
            <a:r>
              <a:rPr lang="en-US" dirty="0" smtClean="0"/>
              <a:t>for Procedures Involving Balloon Occlusion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5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Up until </a:t>
            </a:r>
            <a:r>
              <a:rPr lang="en-US" sz="2000" dirty="0" smtClean="0"/>
              <a:t>2013, the following CPT </a:t>
            </a:r>
            <a:r>
              <a:rPr lang="en-US" sz="2000" dirty="0" smtClean="0"/>
              <a:t>code was available </a:t>
            </a:r>
            <a:r>
              <a:rPr lang="en-US" sz="2000" dirty="0" smtClean="0"/>
              <a:t>to describe </a:t>
            </a:r>
            <a:r>
              <a:rPr lang="en-US" sz="2000" dirty="0" smtClean="0"/>
              <a:t>procedures involving balloon occlusion: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Effective January 1, </a:t>
            </a:r>
            <a:r>
              <a:rPr lang="en-US" sz="2000" dirty="0" smtClean="0"/>
              <a:t>2013, </a:t>
            </a:r>
            <a:r>
              <a:rPr lang="en-US" sz="2000" dirty="0" smtClean="0"/>
              <a:t>the AMA CPT Editorial Panel </a:t>
            </a:r>
            <a:r>
              <a:rPr lang="en-US" sz="2000" dirty="0" smtClean="0"/>
              <a:t>created </a:t>
            </a:r>
            <a:r>
              <a:rPr lang="en-US" sz="2000" dirty="0" smtClean="0"/>
              <a:t>an </a:t>
            </a:r>
            <a:r>
              <a:rPr lang="en-US" sz="2000" i="1" dirty="0" smtClean="0"/>
              <a:t>additional code </a:t>
            </a:r>
            <a:r>
              <a:rPr lang="en-US" sz="2000" dirty="0" smtClean="0"/>
              <a:t>for procedures involving </a:t>
            </a:r>
            <a:r>
              <a:rPr lang="en-US" sz="2000" dirty="0" smtClean="0"/>
              <a:t>balloon occlusion</a:t>
            </a:r>
            <a:r>
              <a:rPr lang="en-US" sz="2000" dirty="0" smtClean="0"/>
              <a:t> for insertion of bronchial valves: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4724400"/>
          <a:ext cx="8458200" cy="1717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7391400"/>
              </a:tblGrid>
              <a:tr h="40702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2013-Present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0108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2"/>
                          </a:solidFill>
                        </a:rPr>
                        <a:t>CPT Code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chemeClr val="tx2"/>
                          </a:solidFill>
                        </a:rPr>
                        <a:t>Description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35869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2"/>
                          </a:solidFill>
                        </a:rPr>
                        <a:t>31647</a:t>
                      </a:r>
                      <a:endParaRPr lang="en-US" sz="14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Bronchoscopy</a:t>
                      </a:r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, rigid or flexible, including fluoroscopic guidance, when performed; with </a:t>
                      </a:r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balloon occlusion</a:t>
                      </a:r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, when performed, assessment of air leak, airway sizing, and insertion of bronchial valve(s), initial lobe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1981200"/>
          <a:ext cx="84582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7239000"/>
              </a:tblGrid>
              <a:tr h="391732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Pre-2013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8977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2"/>
                          </a:solidFill>
                        </a:rPr>
                        <a:t>CPT Code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chemeClr val="tx2"/>
                          </a:solidFill>
                        </a:rPr>
                        <a:t>Description</a:t>
                      </a:r>
                      <a:endParaRPr lang="en-U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45076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2"/>
                          </a:solidFill>
                        </a:rPr>
                        <a:t>31634</a:t>
                      </a:r>
                      <a:endParaRPr lang="en-US" sz="14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kern="1200" baseline="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Bronchoscopy</a:t>
                      </a:r>
                      <a:r>
                        <a:rPr lang="en-US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, rigid or flexible, including fluoroscopic guidance, when performed; with </a:t>
                      </a:r>
                      <a:r>
                        <a:rPr lang="en-US" sz="1400" b="1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balloon occlusion</a:t>
                      </a:r>
                      <a:r>
                        <a:rPr lang="en-US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, with assessment of air leak, with administration of occlusive substance [</a:t>
                      </a:r>
                      <a:r>
                        <a:rPr lang="en-US" sz="1400" kern="1200" baseline="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eg</a:t>
                      </a:r>
                      <a:r>
                        <a:rPr lang="en-US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., fibrin glue], if performed</a:t>
                      </a: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F14C2D99-803E-4970-A859-4879F06FB99F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OPPS Claims Data for APC 0415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C2D99-803E-4970-A859-4879F06FB99F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1" y="2819400"/>
          <a:ext cx="8839199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560"/>
                <a:gridCol w="2834639"/>
                <a:gridCol w="762000"/>
                <a:gridCol w="533400"/>
                <a:gridCol w="1066800"/>
                <a:gridCol w="1066800"/>
                <a:gridCol w="914400"/>
                <a:gridCol w="9906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CPT Code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Abbreviated Descriptors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2014 APC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SI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Minimum </a:t>
                      </a:r>
                      <a:endParaRPr lang="en-US" sz="14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b" latinLnBrk="0" hangingPunct="1"/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Cost </a:t>
                      </a:r>
                      <a:endParaRPr lang="en-US" sz="14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Maximum Cost </a:t>
                      </a: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Median Cost </a:t>
                      </a: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Geometric Mean Cost </a:t>
                      </a: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31626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Bronchoscopy w/markers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0415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$513.45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$13,232.18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$2,937.57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$2,755.29</a:t>
                      </a:r>
                    </a:p>
                  </a:txBody>
                  <a:tcPr marL="7620" marR="7620" marT="762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31629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Bronchoscopy</a:t>
                      </a:r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/needle </a:t>
                      </a:r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bx</a:t>
                      </a:r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each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0415</a:t>
                      </a:r>
                      <a:endParaRPr lang="en-US" sz="14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$180.61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$18,482.23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$1,775.72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$1,855.57</a:t>
                      </a:r>
                    </a:p>
                  </a:txBody>
                  <a:tcPr marL="7620" marR="7620" marT="762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31630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Bronchoscopy</a:t>
                      </a:r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dilate/</a:t>
                      </a:r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fx</a:t>
                      </a:r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repr</a:t>
                      </a:r>
                      <a:endParaRPr lang="en-US" sz="14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0415</a:t>
                      </a:r>
                      <a:endParaRPr lang="en-US" sz="14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$314.04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$26,526.07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$2,309.78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$2,611.66</a:t>
                      </a:r>
                    </a:p>
                  </a:txBody>
                  <a:tcPr marL="7620" marR="7620" marT="762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31631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Bronchoscopy</a:t>
                      </a:r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dilate w/stent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0415</a:t>
                      </a:r>
                      <a:endParaRPr lang="en-US" sz="14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$783.00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$12,001.44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$2,875.61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$2,993.45</a:t>
                      </a:r>
                    </a:p>
                  </a:txBody>
                  <a:tcPr marL="7620" marR="7620" marT="762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31634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Bronch</a:t>
                      </a:r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w/balloon occlusion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0415</a:t>
                      </a:r>
                      <a:endParaRPr lang="en-US" sz="14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$854.27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$10,093.07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$7,853.98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$4,721.23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31636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Bronchoscopy</a:t>
                      </a:r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bronch</a:t>
                      </a:r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stents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0415</a:t>
                      </a:r>
                      <a:endParaRPr lang="en-US" sz="14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$1,015.63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$12,844.44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$5,011.47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$4,538.20</a:t>
                      </a:r>
                    </a:p>
                  </a:txBody>
                  <a:tcPr marL="7620" marR="7620" marT="762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31638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Bronchoscopy revise stent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0415</a:t>
                      </a:r>
                      <a:endParaRPr lang="en-US" sz="14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$613.42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$6,850.37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$2,675.93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$2,711.12</a:t>
                      </a:r>
                    </a:p>
                  </a:txBody>
                  <a:tcPr marL="7620" marR="7620" marT="762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31640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Bronchoscopy</a:t>
                      </a:r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w/tumor excise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0415</a:t>
                      </a:r>
                      <a:endParaRPr lang="en-US" sz="14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$364.00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$11,418.28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$2,180.93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$2,104.53</a:t>
                      </a:r>
                    </a:p>
                  </a:txBody>
                  <a:tcPr marL="7620" marR="7620" marT="762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31641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Bronchoscopy treat blockage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0415</a:t>
                      </a:r>
                      <a:endParaRPr lang="en-US" sz="14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$219.93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$19,489.15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$2,303.89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$2,064.99</a:t>
                      </a:r>
                    </a:p>
                  </a:txBody>
                  <a:tcPr marL="7620" marR="7620" marT="762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31647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kern="1200" dirty="0" err="1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Bronch</a:t>
                      </a:r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w/balloon occlusion</a:t>
                      </a:r>
                      <a:r>
                        <a:rPr lang="en-US" sz="14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w/</a:t>
                      </a:r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valve </a:t>
                      </a:r>
                      <a:endParaRPr lang="en-US" sz="14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0415</a:t>
                      </a:r>
                      <a:endParaRPr lang="en-US" sz="140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i="1" dirty="0" smtClean="0">
                          <a:solidFill>
                            <a:schemeClr val="tx2"/>
                          </a:solidFill>
                        </a:rPr>
                        <a:t>New code </a:t>
                      </a:r>
                      <a:r>
                        <a:rPr lang="en-US" sz="1400" i="1" dirty="0" smtClean="0">
                          <a:solidFill>
                            <a:schemeClr val="tx2"/>
                          </a:solidFill>
                        </a:rPr>
                        <a:t>– effective</a:t>
                      </a:r>
                      <a:r>
                        <a:rPr lang="en-US" sz="1400" i="1" baseline="0" dirty="0" smtClean="0">
                          <a:solidFill>
                            <a:schemeClr val="tx2"/>
                          </a:solidFill>
                        </a:rPr>
                        <a:t> Jan 1, 2013</a:t>
                      </a:r>
                      <a:endParaRPr lang="en-US" sz="1400" i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533400" y="1143000"/>
            <a:ext cx="8382000" cy="838200"/>
          </a:xfrm>
        </p:spPr>
        <p:txBody>
          <a:bodyPr/>
          <a:lstStyle/>
          <a:p>
            <a:r>
              <a:rPr lang="en-US" sz="1800" dirty="0" smtClean="0"/>
              <a:t>Data shows CPT code 31634 </a:t>
            </a:r>
            <a:r>
              <a:rPr lang="en-US" sz="1800" dirty="0" smtClean="0"/>
              <a:t>is </a:t>
            </a:r>
            <a:r>
              <a:rPr lang="en-US" sz="1800" dirty="0" smtClean="0"/>
              <a:t>an outlier in APC </a:t>
            </a:r>
            <a:r>
              <a:rPr lang="en-US" sz="1800" dirty="0" smtClean="0"/>
              <a:t>0415 Level II Endoscopy Lower </a:t>
            </a:r>
            <a:r>
              <a:rPr lang="en-US" sz="1800" dirty="0" smtClean="0"/>
              <a:t>Airway, </a:t>
            </a:r>
            <a:r>
              <a:rPr lang="en-US" sz="1800" dirty="0" smtClean="0"/>
              <a:t>with the </a:t>
            </a:r>
            <a:r>
              <a:rPr lang="en-US" sz="1800" dirty="0" smtClean="0"/>
              <a:t>median cost of $7,853.98</a:t>
            </a:r>
          </a:p>
          <a:p>
            <a:endParaRPr lang="en-US" sz="1800" dirty="0" smtClean="0"/>
          </a:p>
          <a:p>
            <a:r>
              <a:rPr lang="en-US" sz="1800" dirty="0" smtClean="0"/>
              <a:t>A </a:t>
            </a:r>
            <a:r>
              <a:rPr lang="en-US" sz="1800" dirty="0" smtClean="0"/>
              <a:t>Level III Endoscopy Lower Airway APC </a:t>
            </a:r>
            <a:r>
              <a:rPr lang="en-US" sz="1800" dirty="0" smtClean="0"/>
              <a:t>is needed for lower airway procedures that involve balloon occlusion for the management of air leaks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Recommendations and Rationale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5257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u="sng" dirty="0" smtClean="0"/>
              <a:t>Recommendations</a:t>
            </a:r>
          </a:p>
          <a:p>
            <a:r>
              <a:rPr lang="en-US" dirty="0" smtClean="0"/>
              <a:t>CPT </a:t>
            </a:r>
            <a:r>
              <a:rPr lang="en-US" dirty="0" smtClean="0"/>
              <a:t>31634 and 31647 </a:t>
            </a:r>
            <a:r>
              <a:rPr lang="en-US" dirty="0" smtClean="0"/>
              <a:t>are not similar in cost to other procedures in APC 0415</a:t>
            </a:r>
          </a:p>
          <a:p>
            <a:pPr lvl="1"/>
            <a:r>
              <a:rPr lang="en-US" dirty="0" smtClean="0"/>
              <a:t>Currently</a:t>
            </a:r>
            <a:r>
              <a:rPr lang="en-US" dirty="0" smtClean="0"/>
              <a:t>, there is no APC that exists which accurately represents the costs associated with </a:t>
            </a:r>
            <a:r>
              <a:rPr lang="en-US" dirty="0" smtClean="0"/>
              <a:t>balloon occlusion for the management of air leaks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recommend CMS create a new Level III Endoscopy Lower Airway APC for </a:t>
            </a:r>
            <a:r>
              <a:rPr lang="en-US" dirty="0" smtClean="0"/>
              <a:t>CPT 31634 and 31647 </a:t>
            </a:r>
            <a:r>
              <a:rPr lang="en-US" dirty="0" smtClean="0"/>
              <a:t>due to clinical and resource/cost similarities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b="1" u="sng" dirty="0" smtClean="0"/>
              <a:t>Rationale</a:t>
            </a:r>
          </a:p>
          <a:p>
            <a:r>
              <a:rPr lang="en-US" dirty="0" smtClean="0"/>
              <a:t>The costs associated with 31634 are 2-3x higher than other procedures assigned </a:t>
            </a:r>
            <a:r>
              <a:rPr lang="en-US" dirty="0" smtClean="0"/>
              <a:t>to the </a:t>
            </a:r>
            <a:r>
              <a:rPr lang="en-US" dirty="0" smtClean="0"/>
              <a:t>current APC (0415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Median cost for services assigned to APC 0415 = </a:t>
            </a:r>
            <a:r>
              <a:rPr lang="en-US" kern="1200" dirty="0" smtClean="0">
                <a:solidFill>
                  <a:schemeClr val="dk1"/>
                </a:solidFill>
              </a:rPr>
              <a:t>$1,958.01</a:t>
            </a:r>
          </a:p>
          <a:p>
            <a:pPr lvl="1"/>
            <a:r>
              <a:rPr lang="en-US" dirty="0" smtClean="0"/>
              <a:t>Median cost for </a:t>
            </a:r>
            <a:r>
              <a:rPr lang="en-US" dirty="0" smtClean="0"/>
              <a:t>CPT </a:t>
            </a:r>
            <a:r>
              <a:rPr lang="en-US" dirty="0" smtClean="0"/>
              <a:t>31634 = </a:t>
            </a:r>
            <a:r>
              <a:rPr lang="en-US" kern="1200" dirty="0" smtClean="0">
                <a:solidFill>
                  <a:schemeClr val="dk1"/>
                </a:solidFill>
              </a:rPr>
              <a:t>$</a:t>
            </a:r>
            <a:r>
              <a:rPr lang="en-US" kern="1200" dirty="0" smtClean="0">
                <a:solidFill>
                  <a:schemeClr val="dk1"/>
                </a:solidFill>
              </a:rPr>
              <a:t>7,853.98</a:t>
            </a:r>
          </a:p>
          <a:p>
            <a:pPr lvl="1"/>
            <a:endParaRPr lang="en-US" kern="1200" dirty="0" smtClean="0"/>
          </a:p>
          <a:p>
            <a:r>
              <a:rPr lang="en-US" kern="1200" dirty="0" smtClean="0"/>
              <a:t>31647 also includes balloon occlusion</a:t>
            </a:r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F14C2D99-803E-4970-A859-4879F06FB99F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to Beneficiary Access to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sz="2400" dirty="0" smtClean="0"/>
              <a:t>The current reimbursement does not account for the </a:t>
            </a:r>
            <a:r>
              <a:rPr lang="en-US" sz="2400" dirty="0" smtClean="0"/>
              <a:t>resource </a:t>
            </a:r>
            <a:r>
              <a:rPr lang="en-US" sz="2400" dirty="0" smtClean="0"/>
              <a:t>and work </a:t>
            </a:r>
            <a:r>
              <a:rPr lang="en-US" sz="2400" dirty="0" smtClean="0"/>
              <a:t>associated with airway isolation for the management of air leaks</a:t>
            </a:r>
            <a:endParaRPr lang="en-US" sz="2400" dirty="0" smtClean="0"/>
          </a:p>
          <a:p>
            <a:pPr lvl="1"/>
            <a:r>
              <a:rPr lang="en-US" dirty="0" smtClean="0"/>
              <a:t>Inadequate payment </a:t>
            </a:r>
            <a:r>
              <a:rPr lang="en-US" dirty="0" smtClean="0"/>
              <a:t>discourages providers from considering proactive intervention to address prolonged air leaks potentially increasing LOS, morbidities, provider and patient </a:t>
            </a:r>
            <a:r>
              <a:rPr lang="en-US" dirty="0" smtClean="0"/>
              <a:t>frustration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C2D99-803E-4970-A859-4879F06FB99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lympus Internal">
      <a:dk1>
        <a:srgbClr val="3333CC"/>
      </a:dk1>
      <a:lt1>
        <a:srgbClr val="FFFFFF"/>
      </a:lt1>
      <a:dk2>
        <a:srgbClr val="000000"/>
      </a:dk2>
      <a:lt2>
        <a:srgbClr val="FFFFFF"/>
      </a:lt2>
      <a:accent1>
        <a:srgbClr val="3060E8"/>
      </a:accent1>
      <a:accent2>
        <a:srgbClr val="BFBFBF"/>
      </a:accent2>
      <a:accent3>
        <a:srgbClr val="66FFFF"/>
      </a:accent3>
      <a:accent4>
        <a:srgbClr val="8484E0"/>
      </a:accent4>
      <a:accent5>
        <a:srgbClr val="F3D3AF"/>
      </a:accent5>
      <a:accent6>
        <a:srgbClr val="92D050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736</TotalTime>
  <Words>986</Words>
  <Application>Microsoft Office PowerPoint</Application>
  <PresentationFormat>On-screen Show (4:3)</PresentationFormat>
  <Paragraphs>197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blank</vt:lpstr>
      <vt:lpstr>Request for a New APC Assignment for Balloon Occlusion Procedures</vt:lpstr>
      <vt:lpstr>Agenda </vt:lpstr>
      <vt:lpstr>Description of Issue</vt:lpstr>
      <vt:lpstr>Why Do We Perform Balloon Occlusion? </vt:lpstr>
      <vt:lpstr>The Role of Balloon Occlusion and Airway Isolation in Patient Management of Air Leaks</vt:lpstr>
      <vt:lpstr>CPT Coding for Procedures Involving Balloon Occlusion</vt:lpstr>
      <vt:lpstr>OPPS Claims Data for APC 0415</vt:lpstr>
      <vt:lpstr>Recommendations and Rationale</vt:lpstr>
      <vt:lpstr>Impact to Beneficiary Access to Care</vt:lpstr>
    </vt:vector>
  </TitlesOfParts>
  <Company>Olympus America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Alyssa Grasso</dc:creator>
  <cp:lastModifiedBy>agrasso</cp:lastModifiedBy>
  <cp:revision>39</cp:revision>
  <dcterms:created xsi:type="dcterms:W3CDTF">2010-08-18T19:31:29Z</dcterms:created>
  <dcterms:modified xsi:type="dcterms:W3CDTF">2014-02-01T00:07:50Z</dcterms:modified>
</cp:coreProperties>
</file>