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6" r:id="rId2"/>
    <p:sldId id="256" r:id="rId3"/>
    <p:sldId id="271" r:id="rId4"/>
    <p:sldId id="272" r:id="rId5"/>
    <p:sldId id="273" r:id="rId6"/>
    <p:sldId id="275" r:id="rId7"/>
    <p:sldId id="257" r:id="rId8"/>
    <p:sldId id="258" r:id="rId9"/>
    <p:sldId id="259" r:id="rId10"/>
    <p:sldId id="260" r:id="rId11"/>
    <p:sldId id="261" r:id="rId12"/>
    <p:sldId id="262" r:id="rId13"/>
    <p:sldId id="265" r:id="rId14"/>
    <p:sldId id="266"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782F793-FE95-4B29-A3E0-972A8C9C2A89}" type="datetimeFigureOut">
              <a:rPr lang="en-US" smtClean="0"/>
              <a:pPr/>
              <a:t>1/29/2014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5804BDF-7636-483F-92D9-A6CED4BEDA9F}" type="slidenum">
              <a:rPr lang="en-US" smtClean="0"/>
              <a:pPr/>
              <a:t>‹#›</a:t>
            </a:fld>
            <a:endParaRPr lang="en-US" dirty="0"/>
          </a:p>
        </p:txBody>
      </p:sp>
    </p:spTree>
    <p:extLst>
      <p:ext uri="{BB962C8B-B14F-4D97-AF65-F5344CB8AC3E}">
        <p14:creationId xmlns:p14="http://schemas.microsoft.com/office/powerpoint/2010/main" val="929123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804BDF-7636-483F-92D9-A6CED4BEDA9F}" type="slidenum">
              <a:rPr lang="en-US" smtClean="0"/>
              <a:pPr/>
              <a:t>8</a:t>
            </a:fld>
            <a:endParaRPr lang="en-US" dirty="0"/>
          </a:p>
        </p:txBody>
      </p:sp>
    </p:spTree>
    <p:extLst>
      <p:ext uri="{BB962C8B-B14F-4D97-AF65-F5344CB8AC3E}">
        <p14:creationId xmlns:p14="http://schemas.microsoft.com/office/powerpoint/2010/main" val="1942708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2888442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1800017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4088062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1135089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836904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4089545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2828369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2471946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1956543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1968822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E0653-A00B-4119-9EBC-7EE11EB98F38}" type="datetimeFigureOut">
              <a:rPr lang="en-US" smtClean="0"/>
              <a:pPr/>
              <a:t>1/29/2014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9267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E0653-A00B-4119-9EBC-7EE11EB98F38}" type="datetimeFigureOut">
              <a:rPr lang="en-US" smtClean="0"/>
              <a:pPr/>
              <a:t>1/29/2014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ECB1FA-C46D-4EB6-9D46-5D6F27C43494}" type="slidenum">
              <a:rPr lang="en-US" smtClean="0"/>
              <a:pPr/>
              <a:t>‹#›</a:t>
            </a:fld>
            <a:endParaRPr lang="en-US" dirty="0"/>
          </a:p>
        </p:txBody>
      </p:sp>
    </p:spTree>
    <p:extLst>
      <p:ext uri="{BB962C8B-B14F-4D97-AF65-F5344CB8AC3E}">
        <p14:creationId xmlns:p14="http://schemas.microsoft.com/office/powerpoint/2010/main" val="20328258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fontScale="90000"/>
          </a:bodyPr>
          <a:lstStyle/>
          <a:p>
            <a:r>
              <a:rPr lang="en-US" dirty="0" smtClean="0"/>
              <a:t>Illinois Recommendations for Blood and Chemotherapy Administration for General Supervision</a:t>
            </a:r>
            <a:endParaRPr lang="en-US" dirty="0"/>
          </a:p>
        </p:txBody>
      </p:sp>
      <p:sp>
        <p:nvSpPr>
          <p:cNvPr id="8" name="Subtitle 7"/>
          <p:cNvSpPr>
            <a:spLocks noGrp="1"/>
          </p:cNvSpPr>
          <p:nvPr>
            <p:ph type="subTitle" idx="1"/>
          </p:nvPr>
        </p:nvSpPr>
        <p:spPr/>
        <p:txBody>
          <a:bodyPr/>
          <a:lstStyle/>
          <a:p>
            <a:r>
              <a:rPr lang="en-US" dirty="0" smtClean="0"/>
              <a:t>Advisory Panel on Hospital Outpatient Payment</a:t>
            </a:r>
          </a:p>
          <a:p>
            <a:r>
              <a:rPr lang="en-US" dirty="0" smtClean="0"/>
              <a:t>March 10 &amp; 11, 2014</a:t>
            </a:r>
            <a:endParaRPr lang="en-US" dirty="0"/>
          </a:p>
        </p:txBody>
      </p:sp>
    </p:spTree>
    <p:extLst>
      <p:ext uri="{BB962C8B-B14F-4D97-AF65-F5344CB8AC3E}">
        <p14:creationId xmlns:p14="http://schemas.microsoft.com/office/powerpoint/2010/main" val="458366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 Supervision will create </a:t>
            </a:r>
            <a:br>
              <a:rPr lang="en-US" dirty="0" smtClean="0"/>
            </a:br>
            <a:r>
              <a:rPr lang="en-US" dirty="0" smtClean="0"/>
              <a:t>Limited Access for Patients</a:t>
            </a:r>
            <a:endParaRPr lang="en-US" dirty="0"/>
          </a:p>
        </p:txBody>
      </p:sp>
      <p:sp>
        <p:nvSpPr>
          <p:cNvPr id="4" name="Rectangle 3"/>
          <p:cNvSpPr/>
          <p:nvPr/>
        </p:nvSpPr>
        <p:spPr>
          <a:xfrm>
            <a:off x="381000" y="4572000"/>
            <a:ext cx="8458200" cy="16002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200" y="1828800"/>
            <a:ext cx="8229600" cy="4297363"/>
          </a:xfrm>
        </p:spPr>
        <p:txBody>
          <a:bodyPr>
            <a:normAutofit fontScale="92500"/>
          </a:bodyPr>
          <a:lstStyle/>
          <a:p>
            <a:r>
              <a:rPr lang="en-US" dirty="0" smtClean="0"/>
              <a:t>Direct Supervision will potentially require patients to leave our area creating:</a:t>
            </a:r>
          </a:p>
          <a:p>
            <a:pPr lvl="1"/>
            <a:r>
              <a:rPr lang="en-US" dirty="0" smtClean="0"/>
              <a:t>Risk to patients’ health</a:t>
            </a:r>
          </a:p>
          <a:p>
            <a:pPr lvl="1"/>
            <a:r>
              <a:rPr lang="en-US" dirty="0" smtClean="0"/>
              <a:t>Additional stress on families</a:t>
            </a:r>
          </a:p>
          <a:p>
            <a:pPr lvl="1"/>
            <a:r>
              <a:rPr lang="en-US" dirty="0" smtClean="0"/>
              <a:t>Extra travel and expenses</a:t>
            </a:r>
          </a:p>
          <a:p>
            <a:pPr marL="457200" lvl="1" indent="0">
              <a:buNone/>
            </a:pPr>
            <a:endParaRPr lang="en-US" dirty="0" smtClean="0"/>
          </a:p>
          <a:p>
            <a:pPr marL="457200" lvl="1" indent="0">
              <a:buNone/>
            </a:pPr>
            <a:r>
              <a:rPr lang="en-US" dirty="0" smtClean="0">
                <a:solidFill>
                  <a:schemeClr val="bg2"/>
                </a:solidFill>
              </a:rPr>
              <a:t>Direct supervision will not gain patients any advantage in terms of convenience, safety, or access to the most effective treatments necessary for their ailment.</a:t>
            </a:r>
            <a:endParaRPr lang="en-US" dirty="0">
              <a:solidFill>
                <a:schemeClr val="bg2"/>
              </a:solidFill>
            </a:endParaRPr>
          </a:p>
        </p:txBody>
      </p:sp>
    </p:spTree>
    <p:extLst>
      <p:ext uri="{BB962C8B-B14F-4D97-AF65-F5344CB8AC3E}">
        <p14:creationId xmlns:p14="http://schemas.microsoft.com/office/powerpoint/2010/main" val="3915436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Rural Hospital Safety Programs</a:t>
            </a:r>
            <a:endParaRPr lang="en-US" dirty="0"/>
          </a:p>
        </p:txBody>
      </p:sp>
      <p:sp>
        <p:nvSpPr>
          <p:cNvPr id="3" name="Content Placeholder 2"/>
          <p:cNvSpPr>
            <a:spLocks noGrp="1"/>
          </p:cNvSpPr>
          <p:nvPr>
            <p:ph idx="1"/>
          </p:nvPr>
        </p:nvSpPr>
        <p:spPr>
          <a:xfrm>
            <a:off x="533400" y="1828800"/>
            <a:ext cx="8229600" cy="4297363"/>
          </a:xfrm>
        </p:spPr>
        <p:txBody>
          <a:bodyPr>
            <a:normAutofit fontScale="85000" lnSpcReduction="10000"/>
          </a:bodyPr>
          <a:lstStyle/>
          <a:p>
            <a:r>
              <a:rPr lang="en-US" dirty="0" smtClean="0"/>
              <a:t>Safety procedures are followed whether care is given under direct supervision or general supervision.</a:t>
            </a:r>
          </a:p>
          <a:p>
            <a:endParaRPr lang="en-US" dirty="0"/>
          </a:p>
          <a:p>
            <a:r>
              <a:rPr lang="en-US" dirty="0" smtClean="0"/>
              <a:t>Rural hospitals have experienced and trained staff that follow national patient safety guidelines.</a:t>
            </a:r>
          </a:p>
          <a:p>
            <a:endParaRPr lang="en-US" dirty="0"/>
          </a:p>
          <a:p>
            <a:r>
              <a:rPr lang="en-US" dirty="0" smtClean="0"/>
              <a:t>Illinois CAHs and small rural hospitals are surveyed by Illinois Department of Public Health or national accrediting organizations on a tri-annual basis.</a:t>
            </a:r>
          </a:p>
          <a:p>
            <a:pPr marL="0" indent="0">
              <a:buNone/>
            </a:pPr>
            <a:endParaRPr lang="en-US" dirty="0"/>
          </a:p>
        </p:txBody>
      </p:sp>
    </p:spTree>
    <p:extLst>
      <p:ext uri="{BB962C8B-B14F-4D97-AF65-F5344CB8AC3E}">
        <p14:creationId xmlns:p14="http://schemas.microsoft.com/office/powerpoint/2010/main" val="1269686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Direct Supervision Requirement</a:t>
            </a:r>
            <a:endParaRPr lang="en-US" dirty="0"/>
          </a:p>
        </p:txBody>
      </p:sp>
      <p:sp>
        <p:nvSpPr>
          <p:cNvPr id="3" name="Content Placeholder 2"/>
          <p:cNvSpPr>
            <a:spLocks noGrp="1"/>
          </p:cNvSpPr>
          <p:nvPr>
            <p:ph idx="1"/>
          </p:nvPr>
        </p:nvSpPr>
        <p:spPr>
          <a:xfrm>
            <a:off x="457200" y="1676400"/>
            <a:ext cx="8229600" cy="4449763"/>
          </a:xfrm>
        </p:spPr>
        <p:txBody>
          <a:bodyPr>
            <a:normAutofit/>
          </a:bodyPr>
          <a:lstStyle/>
          <a:p>
            <a:r>
              <a:rPr lang="en-US" dirty="0" smtClean="0"/>
              <a:t>CAHs and small rural hospitals operate an emergency department that is staffed 24/7 with emergency physicians or </a:t>
            </a:r>
            <a:r>
              <a:rPr lang="en-US" dirty="0"/>
              <a:t>advanced practice providers </a:t>
            </a:r>
            <a:r>
              <a:rPr lang="en-US" dirty="0" smtClean="0"/>
              <a:t>who </a:t>
            </a:r>
            <a:r>
              <a:rPr lang="en-US" dirty="0"/>
              <a:t>are </a:t>
            </a:r>
            <a:r>
              <a:rPr lang="en-US" dirty="0" smtClean="0"/>
              <a:t>readily available to provide care to any outpatient department if needed. </a:t>
            </a:r>
          </a:p>
          <a:p>
            <a:r>
              <a:rPr lang="en-US" dirty="0" smtClean="0"/>
              <a:t>Documented safety issues are minimal, if any, under general supervision.</a:t>
            </a:r>
          </a:p>
          <a:p>
            <a:endParaRPr lang="en-US" dirty="0"/>
          </a:p>
          <a:p>
            <a:endParaRPr lang="en-US" dirty="0"/>
          </a:p>
        </p:txBody>
      </p:sp>
    </p:spTree>
    <p:extLst>
      <p:ext uri="{BB962C8B-B14F-4D97-AF65-F5344CB8AC3E}">
        <p14:creationId xmlns:p14="http://schemas.microsoft.com/office/powerpoint/2010/main" val="3018130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 Supervision will be </a:t>
            </a:r>
            <a:br>
              <a:rPr lang="en-US" dirty="0" smtClean="0"/>
            </a:br>
            <a:r>
              <a:rPr lang="en-US" dirty="0" smtClean="0"/>
              <a:t>Financially Devastating to Illinois CAHs and Small Rural Hospitals </a:t>
            </a:r>
            <a:endParaRPr lang="en-US" dirty="0"/>
          </a:p>
        </p:txBody>
      </p:sp>
      <p:sp>
        <p:nvSpPr>
          <p:cNvPr id="3" name="Content Placeholder 2"/>
          <p:cNvSpPr>
            <a:spLocks noGrp="1"/>
          </p:cNvSpPr>
          <p:nvPr>
            <p:ph idx="1"/>
          </p:nvPr>
        </p:nvSpPr>
        <p:spPr>
          <a:xfrm>
            <a:off x="457200" y="1905000"/>
            <a:ext cx="8229600" cy="4221163"/>
          </a:xfrm>
        </p:spPr>
        <p:txBody>
          <a:bodyPr/>
          <a:lstStyle/>
          <a:p>
            <a:r>
              <a:rPr lang="en-US" dirty="0" smtClean="0"/>
              <a:t>Direct Supervision= Decreased Services= Snowball of Financial Hardships for:</a:t>
            </a:r>
          </a:p>
          <a:p>
            <a:pPr lvl="1"/>
            <a:r>
              <a:rPr lang="en-US" dirty="0" smtClean="0"/>
              <a:t>Our Patients</a:t>
            </a:r>
          </a:p>
          <a:p>
            <a:pPr lvl="1"/>
            <a:r>
              <a:rPr lang="en-US" dirty="0" smtClean="0"/>
              <a:t>Our Hospital</a:t>
            </a:r>
          </a:p>
          <a:p>
            <a:pPr lvl="1"/>
            <a:r>
              <a:rPr lang="en-US" dirty="0" smtClean="0"/>
              <a:t>Our Employees</a:t>
            </a:r>
          </a:p>
          <a:p>
            <a:pPr lvl="1"/>
            <a:r>
              <a:rPr lang="en-US" dirty="0" smtClean="0"/>
              <a:t>Our Community</a:t>
            </a:r>
            <a:endParaRPr lang="en-US" dirty="0"/>
          </a:p>
        </p:txBody>
      </p:sp>
    </p:spTree>
    <p:extLst>
      <p:ext uri="{BB962C8B-B14F-4D97-AF65-F5344CB8AC3E}">
        <p14:creationId xmlns:p14="http://schemas.microsoft.com/office/powerpoint/2010/main" val="2890807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2843" y="2514600"/>
            <a:ext cx="8686800" cy="2209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200" y="609600"/>
            <a:ext cx="8229600" cy="5516563"/>
          </a:xfrm>
        </p:spPr>
        <p:txBody>
          <a:bodyPr>
            <a:normAutofit fontScale="92500" lnSpcReduction="20000"/>
          </a:bodyPr>
          <a:lstStyle/>
          <a:p>
            <a:r>
              <a:rPr lang="en-US" dirty="0" smtClean="0"/>
              <a:t>As local safety net providers, small rural hospitals and critical access hospitals play an important role in providing and maintaining access to health services for their communities.  </a:t>
            </a:r>
            <a:endParaRPr lang="en-US" dirty="0"/>
          </a:p>
          <a:p>
            <a:pPr marL="0" indent="0">
              <a:buNone/>
            </a:pPr>
            <a:endParaRPr lang="en-US" sz="3000" dirty="0" smtClean="0">
              <a:solidFill>
                <a:schemeClr val="bg2"/>
              </a:solidFill>
            </a:endParaRPr>
          </a:p>
          <a:p>
            <a:pPr marL="0" indent="0">
              <a:buNone/>
            </a:pPr>
            <a:r>
              <a:rPr lang="en-US" sz="3000" dirty="0" smtClean="0">
                <a:solidFill>
                  <a:schemeClr val="bg2"/>
                </a:solidFill>
              </a:rPr>
              <a:t>In order to fulfill that mission, Illinois small rural hospitals and CAHs respectfully request to be able to continue to provide the included outpatient therapeutic services under general supervision to Medicare beneficiaries.</a:t>
            </a:r>
          </a:p>
          <a:p>
            <a:pPr marL="0" indent="0">
              <a:buNone/>
            </a:pPr>
            <a:endParaRPr lang="en-US" dirty="0">
              <a:solidFill>
                <a:schemeClr val="bg2"/>
              </a:solidFill>
            </a:endParaRPr>
          </a:p>
          <a:p>
            <a:pPr marL="0" indent="0">
              <a:buNone/>
            </a:pPr>
            <a:r>
              <a:rPr lang="en-US" dirty="0" smtClean="0"/>
              <a:t>Thank you for your time and attention to this matter.</a:t>
            </a:r>
            <a:endParaRPr lang="en-US" dirty="0"/>
          </a:p>
        </p:txBody>
      </p:sp>
    </p:spTree>
    <p:extLst>
      <p:ext uri="{BB962C8B-B14F-4D97-AF65-F5344CB8AC3E}">
        <p14:creationId xmlns:p14="http://schemas.microsoft.com/office/powerpoint/2010/main" val="4091157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Illinois – HOP Panel Presentation</a:t>
            </a:r>
            <a:endParaRPr lang="en-US" dirty="0"/>
          </a:p>
        </p:txBody>
      </p:sp>
      <p:sp>
        <p:nvSpPr>
          <p:cNvPr id="7" name="Content Placeholder 6"/>
          <p:cNvSpPr>
            <a:spLocks noGrp="1"/>
          </p:cNvSpPr>
          <p:nvPr>
            <p:ph sz="half" idx="2"/>
          </p:nvPr>
        </p:nvSpPr>
        <p:spPr>
          <a:xfrm>
            <a:off x="457200" y="1219200"/>
            <a:ext cx="4040188" cy="4906963"/>
          </a:xfrm>
        </p:spPr>
        <p:txBody>
          <a:bodyPr>
            <a:normAutofit/>
          </a:bodyPr>
          <a:lstStyle/>
          <a:p>
            <a:r>
              <a:rPr lang="en-US" sz="1600" dirty="0" smtClean="0"/>
              <a:t>As provider employees, we have no financial relationship to report related to this proposal.  </a:t>
            </a:r>
          </a:p>
          <a:p>
            <a:r>
              <a:rPr lang="en-US" sz="1600" dirty="0" smtClean="0"/>
              <a:t>HPCP’s, CPT’s and APC’s can be found in the adjacent chart.</a:t>
            </a:r>
          </a:p>
          <a:p>
            <a:r>
              <a:rPr lang="en-US" sz="1600" dirty="0" smtClean="0"/>
              <a:t>CMS has directed that certain outpatient therapeutic procedures require direct supervision for small rural and critical access hospitals (CAHs). Recommendations and rationale for change will be included in the presentation.  </a:t>
            </a:r>
          </a:p>
          <a:p>
            <a:r>
              <a:rPr lang="en-US" sz="1600" dirty="0" smtClean="0"/>
              <a:t>Potential consequences of not making the change will also be included in the presentation.  </a:t>
            </a:r>
          </a:p>
          <a:p>
            <a:r>
              <a:rPr lang="en-US" sz="1600" dirty="0" smtClean="0"/>
              <a:t>Presentation represents the 51 CAHs and 32 small rural hospitals in Illinois</a:t>
            </a:r>
            <a:endParaRPr lang="en-US" sz="1600" dirty="0"/>
          </a:p>
        </p:txBody>
      </p:sp>
      <p:graphicFrame>
        <p:nvGraphicFramePr>
          <p:cNvPr id="10" name="Content Placeholder 9"/>
          <p:cNvGraphicFramePr>
            <a:graphicFrameLocks noGrp="1"/>
          </p:cNvGraphicFramePr>
          <p:nvPr>
            <p:ph sz="quarter" idx="4"/>
            <p:extLst>
              <p:ext uri="{D42A27DB-BD31-4B8C-83A1-F6EECF244321}">
                <p14:modId xmlns:p14="http://schemas.microsoft.com/office/powerpoint/2010/main" val="2373919434"/>
              </p:ext>
            </p:extLst>
          </p:nvPr>
        </p:nvGraphicFramePr>
        <p:xfrm>
          <a:off x="4572000" y="1219200"/>
          <a:ext cx="4419600" cy="4968240"/>
        </p:xfrm>
        <a:graphic>
          <a:graphicData uri="http://schemas.openxmlformats.org/drawingml/2006/table">
            <a:tbl>
              <a:tblPr firstRow="1" bandRow="1">
                <a:tableStyleId>{5C22544A-7EE6-4342-B048-85BDC9FD1C3A}</a:tableStyleId>
              </a:tblPr>
              <a:tblGrid>
                <a:gridCol w="1219200"/>
                <a:gridCol w="2393789"/>
                <a:gridCol w="806611"/>
              </a:tblGrid>
              <a:tr h="370840">
                <a:tc>
                  <a:txBody>
                    <a:bodyPr/>
                    <a:lstStyle/>
                    <a:p>
                      <a:pPr algn="ctr"/>
                      <a:r>
                        <a:rPr lang="en-US" dirty="0" smtClean="0"/>
                        <a:t>CPT HCPCS</a:t>
                      </a:r>
                      <a:endParaRPr lang="en-US" dirty="0"/>
                    </a:p>
                  </a:txBody>
                  <a:tcPr/>
                </a:tc>
                <a:tc>
                  <a:txBody>
                    <a:bodyPr/>
                    <a:lstStyle/>
                    <a:p>
                      <a:pPr algn="ctr"/>
                      <a:r>
                        <a:rPr lang="en-US" dirty="0" smtClean="0"/>
                        <a:t>Short Descriptor</a:t>
                      </a:r>
                      <a:endParaRPr lang="en-US" dirty="0"/>
                    </a:p>
                  </a:txBody>
                  <a:tcPr/>
                </a:tc>
                <a:tc>
                  <a:txBody>
                    <a:bodyPr/>
                    <a:lstStyle/>
                    <a:p>
                      <a:pPr algn="ctr"/>
                      <a:r>
                        <a:rPr lang="en-US" dirty="0" smtClean="0"/>
                        <a:t>APC</a:t>
                      </a:r>
                      <a:endParaRPr lang="en-US" dirty="0"/>
                    </a:p>
                  </a:txBody>
                  <a:tcPr/>
                </a:tc>
              </a:tr>
              <a:tr h="370840">
                <a:tc>
                  <a:txBody>
                    <a:bodyPr/>
                    <a:lstStyle/>
                    <a:p>
                      <a:pPr algn="ctr"/>
                      <a:r>
                        <a:rPr lang="en-US" dirty="0" smtClean="0">
                          <a:latin typeface="Arial Narrow" panose="020B0606020202030204" pitchFamily="34" charset="0"/>
                        </a:rPr>
                        <a:t>36430</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Blood transfusion service</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0110</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36593</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Declot vascular device</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0676</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96401</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 anti-neop</a:t>
                      </a:r>
                      <a:r>
                        <a:rPr lang="en-US" sz="1400" baseline="0" dirty="0" smtClean="0">
                          <a:latin typeface="Arial Narrow" panose="020B0606020202030204" pitchFamily="34" charset="0"/>
                        </a:rPr>
                        <a:t> sq/im</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0437</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96402</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a:t>
                      </a:r>
                      <a:r>
                        <a:rPr lang="en-US" sz="1400" baseline="0" dirty="0" smtClean="0">
                          <a:latin typeface="Arial Narrow" panose="020B0606020202030204" pitchFamily="34" charset="0"/>
                        </a:rPr>
                        <a:t> hormon anitneopl sq/im</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0437</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96409</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 iv push sngl</a:t>
                      </a:r>
                      <a:r>
                        <a:rPr lang="en-US" sz="1400" baseline="0" dirty="0" smtClean="0">
                          <a:latin typeface="Arial Narrow" panose="020B0606020202030204" pitchFamily="34" charset="0"/>
                        </a:rPr>
                        <a:t> drug</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0439</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96411</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a:t>
                      </a:r>
                      <a:r>
                        <a:rPr lang="en-US" sz="1400" baseline="0" dirty="0" smtClean="0">
                          <a:latin typeface="Arial Narrow" panose="020B0606020202030204" pitchFamily="34" charset="0"/>
                        </a:rPr>
                        <a:t> iv push addl drug</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0438</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96413</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 iv</a:t>
                      </a:r>
                      <a:r>
                        <a:rPr lang="en-US" sz="1400" baseline="0" dirty="0" smtClean="0">
                          <a:latin typeface="Arial Narrow" panose="020B0606020202030204" pitchFamily="34" charset="0"/>
                        </a:rPr>
                        <a:t> infusion 1 hr</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0440</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96415</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a:t>
                      </a:r>
                      <a:r>
                        <a:rPr lang="en-US" sz="1400" baseline="0" dirty="0" smtClean="0">
                          <a:latin typeface="Arial Narrow" panose="020B0606020202030204" pitchFamily="34" charset="0"/>
                        </a:rPr>
                        <a:t> iv infusion addl hr</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0437</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96416</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 prolong infuse</a:t>
                      </a:r>
                      <a:r>
                        <a:rPr lang="en-US" sz="1400" baseline="0" dirty="0" smtClean="0">
                          <a:latin typeface="Arial Narrow" panose="020B0606020202030204" pitchFamily="34" charset="0"/>
                        </a:rPr>
                        <a:t> w/pump</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0440</a:t>
                      </a:r>
                      <a:endParaRPr lang="en-US" dirty="0">
                        <a:latin typeface="Arial Narrow" panose="020B0606020202030204" pitchFamily="34" charset="0"/>
                      </a:endParaRPr>
                    </a:p>
                  </a:txBody>
                  <a:tcPr/>
                </a:tc>
              </a:tr>
              <a:tr h="370840">
                <a:tc>
                  <a:txBody>
                    <a:bodyPr/>
                    <a:lstStyle/>
                    <a:p>
                      <a:pPr algn="ctr"/>
                      <a:r>
                        <a:rPr lang="en-US" dirty="0" smtClean="0">
                          <a:latin typeface="Arial Narrow" panose="020B0606020202030204" pitchFamily="34" charset="0"/>
                        </a:rPr>
                        <a:t>96417</a:t>
                      </a:r>
                      <a:endParaRPr lang="en-US" dirty="0">
                        <a:latin typeface="Arial Narrow" panose="020B0606020202030204" pitchFamily="34" charset="0"/>
                      </a:endParaRPr>
                    </a:p>
                  </a:txBody>
                  <a:tcPr/>
                </a:tc>
                <a:tc>
                  <a:txBody>
                    <a:bodyPr/>
                    <a:lstStyle/>
                    <a:p>
                      <a:r>
                        <a:rPr lang="en-US" sz="1400" dirty="0" smtClean="0">
                          <a:latin typeface="Arial Narrow" panose="020B0606020202030204" pitchFamily="34" charset="0"/>
                        </a:rPr>
                        <a:t>Chemo</a:t>
                      </a:r>
                      <a:r>
                        <a:rPr lang="en-US" sz="1400" baseline="0" dirty="0" smtClean="0">
                          <a:latin typeface="Arial Narrow" panose="020B0606020202030204" pitchFamily="34" charset="0"/>
                        </a:rPr>
                        <a:t> iv infus each addl seq</a:t>
                      </a:r>
                      <a:endParaRPr lang="en-US" sz="1400" dirty="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0438</a:t>
                      </a:r>
                      <a:endParaRPr lang="en-US" dirty="0">
                        <a:latin typeface="Arial Narrow" panose="020B0606020202030204" pitchFamily="34" charset="0"/>
                      </a:endParaRPr>
                    </a:p>
                  </a:txBody>
                  <a:tcPr/>
                </a:tc>
              </a:tr>
              <a:tr h="370840">
                <a:tc>
                  <a:txBody>
                    <a:bodyPr/>
                    <a:lstStyle/>
                    <a:p>
                      <a:pPr algn="ctr"/>
                      <a:r>
                        <a:rPr lang="en-US" sz="1600" dirty="0" smtClean="0">
                          <a:latin typeface="Arial Narrow" panose="020B0606020202030204" pitchFamily="34" charset="0"/>
                        </a:rPr>
                        <a:t>96372</a:t>
                      </a:r>
                      <a:endParaRPr lang="en-US" sz="1600" dirty="0">
                        <a:latin typeface="Arial Narrow" panose="020B0606020202030204" pitchFamily="34" charset="0"/>
                      </a:endParaRPr>
                    </a:p>
                  </a:txBody>
                  <a:tcPr/>
                </a:tc>
                <a:tc>
                  <a:txBody>
                    <a:bodyPr/>
                    <a:lstStyle/>
                    <a:p>
                      <a:r>
                        <a:rPr lang="en-US" sz="1400" dirty="0" smtClean="0">
                          <a:latin typeface="Arial Narrow" panose="020B0606020202030204" pitchFamily="34" charset="0"/>
                        </a:rPr>
                        <a:t>Epogen/Procrit</a:t>
                      </a:r>
                      <a:r>
                        <a:rPr lang="en-US" sz="1400" baseline="0" dirty="0" smtClean="0">
                          <a:latin typeface="Arial Narrow" panose="020B0606020202030204" pitchFamily="34" charset="0"/>
                        </a:rPr>
                        <a:t> Administration Therapy</a:t>
                      </a:r>
                      <a:endParaRPr lang="en-US" sz="1400" dirty="0" smtClean="0">
                        <a:latin typeface="Arial Narrow" panose="020B0606020202030204" pitchFamily="34" charset="0"/>
                      </a:endParaRPr>
                    </a:p>
                  </a:txBody>
                  <a:tcPr/>
                </a:tc>
                <a:tc>
                  <a:txBody>
                    <a:bodyPr/>
                    <a:lstStyle/>
                    <a:p>
                      <a:pPr algn="ctr"/>
                      <a:r>
                        <a:rPr lang="en-US" dirty="0" smtClean="0">
                          <a:latin typeface="Arial Narrow" panose="020B0606020202030204" pitchFamily="34" charset="0"/>
                        </a:rPr>
                        <a:t>0438</a:t>
                      </a:r>
                      <a:endParaRPr lang="en-US" dirty="0">
                        <a:latin typeface="Arial Narrow" panose="020B0606020202030204" pitchFamily="34" charset="0"/>
                      </a:endParaRPr>
                    </a:p>
                  </a:txBody>
                  <a:tcPr/>
                </a:tc>
              </a:tr>
              <a:tr h="370840">
                <a:tc>
                  <a:txBody>
                    <a:bodyPr/>
                    <a:lstStyle/>
                    <a:p>
                      <a:pPr algn="ctr"/>
                      <a:endParaRPr lang="en-US" sz="1400" dirty="0">
                        <a:latin typeface="Arial Narrow" panose="020B0606020202030204" pitchFamily="34" charset="0"/>
                      </a:endParaRPr>
                    </a:p>
                  </a:txBody>
                  <a:tcPr/>
                </a:tc>
                <a:tc>
                  <a:txBody>
                    <a:bodyPr/>
                    <a:lstStyle/>
                    <a:p>
                      <a:endParaRPr lang="en-US" sz="1400" dirty="0">
                        <a:latin typeface="Arial Narrow" panose="020B0606020202030204" pitchFamily="34" charset="0"/>
                      </a:endParaRPr>
                    </a:p>
                  </a:txBody>
                  <a:tcPr/>
                </a:tc>
                <a:tc>
                  <a:txBody>
                    <a:bodyPr/>
                    <a:lstStyle/>
                    <a:p>
                      <a:pPr algn="ctr"/>
                      <a:endParaRPr lang="en-US" dirty="0">
                        <a:latin typeface="Arial Narrow" panose="020B0606020202030204" pitchFamily="34" charset="0"/>
                      </a:endParaRPr>
                    </a:p>
                  </a:txBody>
                  <a:tcPr/>
                </a:tc>
              </a:tr>
            </a:tbl>
          </a:graphicData>
        </a:graphic>
      </p:graphicFrame>
    </p:spTree>
    <p:extLst>
      <p:ext uri="{BB962C8B-B14F-4D97-AF65-F5344CB8AC3E}">
        <p14:creationId xmlns:p14="http://schemas.microsoft.com/office/powerpoint/2010/main" val="3761391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36430 Blood Transfusion Service</a:t>
            </a:r>
          </a:p>
        </p:txBody>
      </p:sp>
      <p:sp>
        <p:nvSpPr>
          <p:cNvPr id="5" name="Text Placeholder 4"/>
          <p:cNvSpPr>
            <a:spLocks noGrp="1"/>
          </p:cNvSpPr>
          <p:nvPr>
            <p:ph type="body" idx="1"/>
          </p:nvPr>
        </p:nvSpPr>
        <p:spPr/>
        <p:txBody>
          <a:bodyPr/>
          <a:lstStyle/>
          <a:p>
            <a:r>
              <a:rPr lang="en-US" dirty="0" smtClean="0"/>
              <a:t>Panel considerations:</a:t>
            </a:r>
            <a:endParaRPr lang="en-US" dirty="0"/>
          </a:p>
        </p:txBody>
      </p:sp>
      <p:sp>
        <p:nvSpPr>
          <p:cNvPr id="6" name="Content Placeholder 5"/>
          <p:cNvSpPr>
            <a:spLocks noGrp="1"/>
          </p:cNvSpPr>
          <p:nvPr>
            <p:ph sz="half" idx="2"/>
          </p:nvPr>
        </p:nvSpPr>
        <p:spPr/>
        <p:txBody>
          <a:bodyPr/>
          <a:lstStyle/>
          <a:p>
            <a:r>
              <a:rPr lang="en-US" dirty="0"/>
              <a:t>Complexity of the </a:t>
            </a:r>
            <a:r>
              <a:rPr lang="en-US" dirty="0" smtClean="0"/>
              <a:t>Service</a:t>
            </a:r>
          </a:p>
          <a:p>
            <a:r>
              <a:rPr lang="en-US" dirty="0"/>
              <a:t>Acuity of the Patients</a:t>
            </a:r>
          </a:p>
          <a:p>
            <a:r>
              <a:rPr lang="en-US" dirty="0"/>
              <a:t>Probability of </a:t>
            </a:r>
            <a:r>
              <a:rPr lang="en-US" dirty="0" smtClean="0"/>
              <a:t>an </a:t>
            </a:r>
            <a:r>
              <a:rPr lang="en-US" dirty="0"/>
              <a:t>unexpected or adverse patient </a:t>
            </a:r>
            <a:r>
              <a:rPr lang="en-US" dirty="0" smtClean="0"/>
              <a:t>event</a:t>
            </a:r>
          </a:p>
          <a:p>
            <a:r>
              <a:rPr lang="en-US" dirty="0"/>
              <a:t>Expectation of rapid clinical change during </a:t>
            </a:r>
            <a:r>
              <a:rPr lang="en-US" dirty="0" smtClean="0"/>
              <a:t>procedure</a:t>
            </a:r>
          </a:p>
          <a:p>
            <a:r>
              <a:rPr lang="en-US" dirty="0"/>
              <a:t>Recent practice </a:t>
            </a:r>
            <a:r>
              <a:rPr lang="en-US" dirty="0" smtClean="0"/>
              <a:t>patterns</a:t>
            </a:r>
          </a:p>
          <a:p>
            <a:r>
              <a:rPr lang="en-US" dirty="0"/>
              <a:t>Clinical context</a:t>
            </a:r>
          </a:p>
          <a:p>
            <a:endParaRPr lang="en-US" dirty="0" smtClean="0"/>
          </a:p>
          <a:p>
            <a:endParaRPr lang="en-US" dirty="0"/>
          </a:p>
          <a:p>
            <a:endParaRPr lang="en-US" dirty="0"/>
          </a:p>
        </p:txBody>
      </p:sp>
      <p:sp>
        <p:nvSpPr>
          <p:cNvPr id="7" name="Text Placeholder 6"/>
          <p:cNvSpPr>
            <a:spLocks noGrp="1"/>
          </p:cNvSpPr>
          <p:nvPr>
            <p:ph type="body" sz="quarter" idx="3"/>
          </p:nvPr>
        </p:nvSpPr>
        <p:spPr/>
        <p:txBody>
          <a:bodyPr/>
          <a:lstStyle/>
          <a:p>
            <a:r>
              <a:rPr lang="en-US" dirty="0" smtClean="0"/>
              <a:t>CAH and Small Rural Hospital</a:t>
            </a:r>
            <a:endParaRPr lang="en-US" dirty="0"/>
          </a:p>
        </p:txBody>
      </p:sp>
      <p:sp>
        <p:nvSpPr>
          <p:cNvPr id="8" name="Content Placeholder 7"/>
          <p:cNvSpPr>
            <a:spLocks noGrp="1"/>
          </p:cNvSpPr>
          <p:nvPr>
            <p:ph sz="quarter" idx="4"/>
          </p:nvPr>
        </p:nvSpPr>
        <p:spPr/>
        <p:txBody>
          <a:bodyPr>
            <a:normAutofit fontScale="70000" lnSpcReduction="20000"/>
          </a:bodyPr>
          <a:lstStyle/>
          <a:p>
            <a:r>
              <a:rPr lang="en-US" sz="2600" dirty="0" smtClean="0"/>
              <a:t>Medium complexity</a:t>
            </a:r>
          </a:p>
          <a:p>
            <a:r>
              <a:rPr lang="en-US" sz="2600" dirty="0" smtClean="0"/>
              <a:t>Medium acuity</a:t>
            </a:r>
          </a:p>
          <a:p>
            <a:r>
              <a:rPr lang="en-US" sz="2600" dirty="0" smtClean="0"/>
              <a:t>Low probability</a:t>
            </a:r>
          </a:p>
          <a:p>
            <a:r>
              <a:rPr lang="en-US" sz="2600" dirty="0" smtClean="0"/>
              <a:t>Low expectation of rapid clinical change</a:t>
            </a:r>
          </a:p>
          <a:p>
            <a:r>
              <a:rPr lang="en-US" sz="2600" dirty="0" smtClean="0"/>
              <a:t>Recent practice pattern changes-new transfusion protocol. More stringent criteria for transfusion candidate, increased patient monitoring and lab monitoring during and between units transfused. Rapid Response protocols in place, annual competencies of staff on blood product </a:t>
            </a:r>
            <a:r>
              <a:rPr lang="en-US" sz="2600" dirty="0"/>
              <a:t>transfusions </a:t>
            </a:r>
            <a:r>
              <a:rPr lang="en-US" sz="2600" dirty="0" smtClean="0"/>
              <a:t>and all </a:t>
            </a:r>
            <a:r>
              <a:rPr lang="en-US" sz="2600" dirty="0"/>
              <a:t>RN’s </a:t>
            </a:r>
            <a:r>
              <a:rPr lang="en-US" sz="2600" dirty="0" smtClean="0"/>
              <a:t>are ACLS certified.</a:t>
            </a:r>
          </a:p>
          <a:p>
            <a:r>
              <a:rPr lang="en-US" sz="2600" dirty="0" smtClean="0"/>
              <a:t>Clinical context is primarily  </a:t>
            </a:r>
            <a:r>
              <a:rPr lang="en-US" sz="2600" dirty="0"/>
              <a:t>hematology and oncology </a:t>
            </a:r>
            <a:r>
              <a:rPr lang="en-US" sz="2600" dirty="0" smtClean="0"/>
              <a:t>patients.</a:t>
            </a:r>
            <a:endParaRPr lang="en-US" sz="2600" dirty="0"/>
          </a:p>
          <a:p>
            <a:endParaRPr lang="en-US" dirty="0" smtClean="0"/>
          </a:p>
          <a:p>
            <a:endParaRPr lang="en-US" dirty="0"/>
          </a:p>
        </p:txBody>
      </p:sp>
    </p:spTree>
    <p:extLst>
      <p:ext uri="{BB962C8B-B14F-4D97-AF65-F5344CB8AC3E}">
        <p14:creationId xmlns:p14="http://schemas.microsoft.com/office/powerpoint/2010/main" val="2095802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36593 De-clot Vascular Device</a:t>
            </a:r>
          </a:p>
        </p:txBody>
      </p:sp>
      <p:sp>
        <p:nvSpPr>
          <p:cNvPr id="5" name="Text Placeholder 4"/>
          <p:cNvSpPr>
            <a:spLocks noGrp="1"/>
          </p:cNvSpPr>
          <p:nvPr>
            <p:ph type="body" idx="1"/>
          </p:nvPr>
        </p:nvSpPr>
        <p:spPr/>
        <p:txBody>
          <a:bodyPr/>
          <a:lstStyle/>
          <a:p>
            <a:pPr lvl="0"/>
            <a:r>
              <a:rPr lang="en-US" dirty="0">
                <a:solidFill>
                  <a:prstClr val="black"/>
                </a:solidFill>
              </a:rPr>
              <a:t>Panel considerations:</a:t>
            </a:r>
          </a:p>
        </p:txBody>
      </p:sp>
      <p:sp>
        <p:nvSpPr>
          <p:cNvPr id="6" name="Content Placeholder 5"/>
          <p:cNvSpPr>
            <a:spLocks noGrp="1"/>
          </p:cNvSpPr>
          <p:nvPr>
            <p:ph sz="half" idx="2"/>
          </p:nvPr>
        </p:nvSpPr>
        <p:spPr/>
        <p:txBody>
          <a:bodyPr/>
          <a:lstStyle/>
          <a:p>
            <a:r>
              <a:rPr lang="en-US" dirty="0"/>
              <a:t>Complexity of the Service</a:t>
            </a:r>
          </a:p>
          <a:p>
            <a:r>
              <a:rPr lang="en-US" dirty="0"/>
              <a:t>Acuity of the Patients</a:t>
            </a:r>
          </a:p>
          <a:p>
            <a:r>
              <a:rPr lang="en-US" dirty="0"/>
              <a:t>Probability of an unexpected or adverse patient event</a:t>
            </a:r>
          </a:p>
          <a:p>
            <a:r>
              <a:rPr lang="en-US" dirty="0"/>
              <a:t>Expectation of rapid clinical change during procedure</a:t>
            </a:r>
          </a:p>
          <a:p>
            <a:r>
              <a:rPr lang="en-US" dirty="0"/>
              <a:t>Recent practice patterns</a:t>
            </a:r>
          </a:p>
          <a:p>
            <a:r>
              <a:rPr lang="en-US" dirty="0"/>
              <a:t>Clinical context</a:t>
            </a:r>
          </a:p>
          <a:p>
            <a:endParaRPr lang="en-US" dirty="0"/>
          </a:p>
        </p:txBody>
      </p:sp>
      <p:sp>
        <p:nvSpPr>
          <p:cNvPr id="7" name="Text Placeholder 6"/>
          <p:cNvSpPr>
            <a:spLocks noGrp="1"/>
          </p:cNvSpPr>
          <p:nvPr>
            <p:ph type="body" sz="quarter" idx="3"/>
          </p:nvPr>
        </p:nvSpPr>
        <p:spPr/>
        <p:txBody>
          <a:bodyPr/>
          <a:lstStyle/>
          <a:p>
            <a:pPr algn="ctr"/>
            <a:r>
              <a:rPr lang="en-US" dirty="0" smtClean="0"/>
              <a:t>CAH and Small Rural Hospital</a:t>
            </a:r>
            <a:endParaRPr lang="en-US" dirty="0"/>
          </a:p>
        </p:txBody>
      </p:sp>
      <p:sp>
        <p:nvSpPr>
          <p:cNvPr id="8" name="Content Placeholder 7"/>
          <p:cNvSpPr>
            <a:spLocks noGrp="1"/>
          </p:cNvSpPr>
          <p:nvPr>
            <p:ph sz="quarter" idx="4"/>
          </p:nvPr>
        </p:nvSpPr>
        <p:spPr/>
        <p:txBody>
          <a:bodyPr>
            <a:normAutofit fontScale="92500" lnSpcReduction="20000"/>
          </a:bodyPr>
          <a:lstStyle/>
          <a:p>
            <a:r>
              <a:rPr lang="en-US" dirty="0" smtClean="0"/>
              <a:t>Low complexity</a:t>
            </a:r>
          </a:p>
          <a:p>
            <a:r>
              <a:rPr lang="en-US" dirty="0" smtClean="0"/>
              <a:t>Medium acuity</a:t>
            </a:r>
          </a:p>
          <a:p>
            <a:r>
              <a:rPr lang="en-US" dirty="0" smtClean="0"/>
              <a:t>Low probability of adverse event</a:t>
            </a:r>
          </a:p>
          <a:p>
            <a:r>
              <a:rPr lang="en-US" dirty="0" smtClean="0"/>
              <a:t>Low expectation of a rapid clinical change</a:t>
            </a:r>
          </a:p>
          <a:p>
            <a:r>
              <a:rPr lang="en-US" dirty="0" smtClean="0"/>
              <a:t>Call patient’s physician for individualized orders</a:t>
            </a:r>
          </a:p>
          <a:p>
            <a:r>
              <a:rPr lang="en-US" dirty="0"/>
              <a:t>Recent practice patterns of having all RN’s ACLS </a:t>
            </a:r>
            <a:r>
              <a:rPr lang="en-US" dirty="0" smtClean="0"/>
              <a:t>certified</a:t>
            </a:r>
          </a:p>
          <a:p>
            <a:r>
              <a:rPr lang="en-US" dirty="0"/>
              <a:t>Clinical context </a:t>
            </a:r>
            <a:r>
              <a:rPr lang="en-US" dirty="0" smtClean="0"/>
              <a:t>primarily  </a:t>
            </a:r>
            <a:r>
              <a:rPr lang="en-US" dirty="0"/>
              <a:t>oncology patients</a:t>
            </a:r>
          </a:p>
          <a:p>
            <a:endParaRPr lang="en-US" dirty="0"/>
          </a:p>
          <a:p>
            <a:endParaRPr lang="en-US" dirty="0" smtClean="0"/>
          </a:p>
          <a:p>
            <a:endParaRPr lang="en-US" dirty="0"/>
          </a:p>
        </p:txBody>
      </p:sp>
    </p:spTree>
    <p:extLst>
      <p:ext uri="{BB962C8B-B14F-4D97-AF65-F5344CB8AC3E}">
        <p14:creationId xmlns:p14="http://schemas.microsoft.com/office/powerpoint/2010/main" val="3405143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solidFill>
                  <a:prstClr val="black"/>
                </a:solidFill>
              </a:rPr>
              <a:t>Chemotherapy Services</a:t>
            </a:r>
            <a:r>
              <a:rPr lang="en-US" sz="1800" dirty="0">
                <a:solidFill>
                  <a:prstClr val="black"/>
                </a:solidFill>
              </a:rPr>
              <a:t/>
            </a:r>
            <a:br>
              <a:rPr lang="en-US" sz="1800" dirty="0">
                <a:solidFill>
                  <a:prstClr val="black"/>
                </a:solidFill>
              </a:rPr>
            </a:br>
            <a:r>
              <a:rPr lang="en-US" sz="1800" dirty="0">
                <a:solidFill>
                  <a:prstClr val="black"/>
                </a:solidFill>
              </a:rPr>
              <a:t>96401 	 96402 	96409  	 96411 </a:t>
            </a:r>
            <a:br>
              <a:rPr lang="en-US" sz="1800" dirty="0">
                <a:solidFill>
                  <a:prstClr val="black"/>
                </a:solidFill>
              </a:rPr>
            </a:br>
            <a:r>
              <a:rPr lang="en-US" sz="1800" dirty="0">
                <a:solidFill>
                  <a:prstClr val="black"/>
                </a:solidFill>
              </a:rPr>
              <a:t> 96413    	 96415  </a:t>
            </a:r>
            <a:r>
              <a:rPr lang="en-US" sz="1800" dirty="0" smtClean="0">
                <a:solidFill>
                  <a:prstClr val="black"/>
                </a:solidFill>
              </a:rPr>
              <a:t>96416       </a:t>
            </a:r>
            <a:r>
              <a:rPr lang="en-US" sz="1800" dirty="0">
                <a:solidFill>
                  <a:prstClr val="black"/>
                </a:solidFill>
              </a:rPr>
              <a:t>96417 </a:t>
            </a:r>
            <a:endParaRPr lang="en-US" dirty="0"/>
          </a:p>
        </p:txBody>
      </p:sp>
      <p:sp>
        <p:nvSpPr>
          <p:cNvPr id="5" name="Text Placeholder 4"/>
          <p:cNvSpPr>
            <a:spLocks noGrp="1"/>
          </p:cNvSpPr>
          <p:nvPr>
            <p:ph type="body" idx="1"/>
          </p:nvPr>
        </p:nvSpPr>
        <p:spPr/>
        <p:txBody>
          <a:bodyPr>
            <a:normAutofit fontScale="70000" lnSpcReduction="20000"/>
          </a:bodyPr>
          <a:lstStyle/>
          <a:p>
            <a:endParaRPr lang="en-US" dirty="0" smtClean="0"/>
          </a:p>
          <a:p>
            <a:r>
              <a:rPr lang="en-US" sz="3100" dirty="0" smtClean="0"/>
              <a:t>Panel </a:t>
            </a:r>
            <a:r>
              <a:rPr lang="en-US" sz="3100" dirty="0"/>
              <a:t>considerations:</a:t>
            </a:r>
          </a:p>
          <a:p>
            <a:endParaRPr lang="en-US" dirty="0"/>
          </a:p>
        </p:txBody>
      </p:sp>
      <p:sp>
        <p:nvSpPr>
          <p:cNvPr id="6" name="Content Placeholder 5"/>
          <p:cNvSpPr>
            <a:spLocks noGrp="1"/>
          </p:cNvSpPr>
          <p:nvPr>
            <p:ph sz="half" idx="2"/>
          </p:nvPr>
        </p:nvSpPr>
        <p:spPr/>
        <p:txBody>
          <a:bodyPr/>
          <a:lstStyle/>
          <a:p>
            <a:r>
              <a:rPr lang="en-US" dirty="0"/>
              <a:t>Complexity of the Service</a:t>
            </a:r>
          </a:p>
          <a:p>
            <a:r>
              <a:rPr lang="en-US" dirty="0"/>
              <a:t>Acuity of the Patients</a:t>
            </a:r>
          </a:p>
          <a:p>
            <a:r>
              <a:rPr lang="en-US" dirty="0"/>
              <a:t>Probability of an unexpected or adverse patient event</a:t>
            </a:r>
          </a:p>
          <a:p>
            <a:r>
              <a:rPr lang="en-US" dirty="0"/>
              <a:t>Expectation of rapid clinical change during procedure</a:t>
            </a:r>
          </a:p>
          <a:p>
            <a:r>
              <a:rPr lang="en-US" dirty="0"/>
              <a:t>Recent practice patterns</a:t>
            </a:r>
          </a:p>
          <a:p>
            <a:r>
              <a:rPr lang="en-US" dirty="0"/>
              <a:t>Clinical context</a:t>
            </a:r>
          </a:p>
          <a:p>
            <a:endParaRPr lang="en-US" dirty="0"/>
          </a:p>
        </p:txBody>
      </p:sp>
      <p:sp>
        <p:nvSpPr>
          <p:cNvPr id="7" name="Text Placeholder 6"/>
          <p:cNvSpPr>
            <a:spLocks noGrp="1"/>
          </p:cNvSpPr>
          <p:nvPr>
            <p:ph type="body" sz="quarter" idx="3"/>
          </p:nvPr>
        </p:nvSpPr>
        <p:spPr>
          <a:xfrm>
            <a:off x="4648200" y="1524000"/>
            <a:ext cx="4041775" cy="639762"/>
          </a:xfrm>
        </p:spPr>
        <p:txBody>
          <a:bodyPr>
            <a:normAutofit fontScale="70000" lnSpcReduction="20000"/>
          </a:bodyPr>
          <a:lstStyle/>
          <a:p>
            <a:endParaRPr lang="en-US" dirty="0" smtClean="0"/>
          </a:p>
          <a:p>
            <a:pPr algn="ctr"/>
            <a:r>
              <a:rPr lang="en-US" sz="3100" dirty="0" smtClean="0"/>
              <a:t>CAH and Small Rural Hospital</a:t>
            </a:r>
            <a:endParaRPr lang="en-US" sz="3100" dirty="0"/>
          </a:p>
          <a:p>
            <a:endParaRPr lang="en-US" dirty="0"/>
          </a:p>
        </p:txBody>
      </p:sp>
      <p:sp>
        <p:nvSpPr>
          <p:cNvPr id="8" name="Content Placeholder 7"/>
          <p:cNvSpPr>
            <a:spLocks noGrp="1"/>
          </p:cNvSpPr>
          <p:nvPr>
            <p:ph sz="quarter" idx="4"/>
          </p:nvPr>
        </p:nvSpPr>
        <p:spPr/>
        <p:txBody>
          <a:bodyPr>
            <a:noAutofit/>
          </a:bodyPr>
          <a:lstStyle/>
          <a:p>
            <a:r>
              <a:rPr lang="en-US" sz="1600" dirty="0" smtClean="0"/>
              <a:t>Medium complexity</a:t>
            </a:r>
          </a:p>
          <a:p>
            <a:r>
              <a:rPr lang="en-US" sz="1600" dirty="0" smtClean="0"/>
              <a:t>Medium acuity</a:t>
            </a:r>
          </a:p>
          <a:p>
            <a:r>
              <a:rPr lang="en-US" sz="1600" dirty="0" smtClean="0"/>
              <a:t>Low probability of unexpected or adverse patient event due to initial chemotherapy given where Oncologist/Mid-level oncology practitioner on site.</a:t>
            </a:r>
          </a:p>
          <a:p>
            <a:r>
              <a:rPr lang="en-US" sz="1600" dirty="0" smtClean="0"/>
              <a:t>Low expectation of rapid clinical change during procedure</a:t>
            </a:r>
          </a:p>
          <a:p>
            <a:r>
              <a:rPr lang="en-US" sz="1600" dirty="0" smtClean="0"/>
              <a:t>Rapid response protocols in place and constant attendance of Oncology RN during chemotherapy infusion.</a:t>
            </a:r>
          </a:p>
          <a:p>
            <a:r>
              <a:rPr lang="en-US" sz="1600" dirty="0"/>
              <a:t>Clinical context strictly for oncology </a:t>
            </a:r>
            <a:r>
              <a:rPr lang="en-US" sz="1600" dirty="0" smtClean="0"/>
              <a:t>patients </a:t>
            </a:r>
            <a:endParaRPr lang="en-US" sz="1600" dirty="0"/>
          </a:p>
          <a:p>
            <a:endParaRPr lang="en-US" sz="1600" dirty="0"/>
          </a:p>
        </p:txBody>
      </p:sp>
    </p:spTree>
    <p:extLst>
      <p:ext uri="{BB962C8B-B14F-4D97-AF65-F5344CB8AC3E}">
        <p14:creationId xmlns:p14="http://schemas.microsoft.com/office/powerpoint/2010/main" val="1104498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91600" cy="1143000"/>
          </a:xfrm>
        </p:spPr>
        <p:txBody>
          <a:bodyPr>
            <a:normAutofit/>
          </a:bodyPr>
          <a:lstStyle/>
          <a:p>
            <a:r>
              <a:rPr lang="en-US" sz="3200" dirty="0"/>
              <a:t>Epoetin Alfa </a:t>
            </a:r>
            <a:r>
              <a:rPr lang="en-US" sz="1600" dirty="0"/>
              <a:t>(Procrit®, Epogen</a:t>
            </a:r>
            <a:r>
              <a:rPr lang="en-US" sz="1400" dirty="0" smtClean="0"/>
              <a:t>®),</a:t>
            </a:r>
            <a:r>
              <a:rPr lang="en-US" sz="3200" dirty="0" smtClean="0"/>
              <a:t> </a:t>
            </a:r>
            <a:r>
              <a:rPr lang="en-US" sz="3200" dirty="0"/>
              <a:t>Darbepoetin Alfa </a:t>
            </a:r>
            <a:r>
              <a:rPr lang="en-US" sz="1600" dirty="0"/>
              <a:t>(Aranesp®) </a:t>
            </a:r>
            <a:r>
              <a:rPr lang="en-US" sz="1600" dirty="0" smtClean="0"/>
              <a:t/>
            </a:r>
            <a:br>
              <a:rPr lang="en-US" sz="1600" dirty="0" smtClean="0"/>
            </a:br>
            <a:r>
              <a:rPr lang="en-US" sz="1600" dirty="0" smtClean="0"/>
              <a:t>J0881  J0882  J0885  J0886</a:t>
            </a:r>
            <a:endParaRPr lang="en-US" sz="1600" dirty="0"/>
          </a:p>
        </p:txBody>
      </p:sp>
      <p:sp>
        <p:nvSpPr>
          <p:cNvPr id="10" name="Text Placeholder 4"/>
          <p:cNvSpPr>
            <a:spLocks noGrp="1"/>
          </p:cNvSpPr>
          <p:nvPr>
            <p:ph type="body" idx="1"/>
          </p:nvPr>
        </p:nvSpPr>
        <p:spPr>
          <a:xfrm>
            <a:off x="457200" y="1535113"/>
            <a:ext cx="4040188" cy="639762"/>
          </a:xfrm>
        </p:spPr>
        <p:txBody>
          <a:bodyPr>
            <a:normAutofit fontScale="70000" lnSpcReduction="20000"/>
          </a:bodyPr>
          <a:lstStyle/>
          <a:p>
            <a:endParaRPr lang="en-US" dirty="0" smtClean="0"/>
          </a:p>
          <a:p>
            <a:r>
              <a:rPr lang="en-US" sz="3100" dirty="0" smtClean="0"/>
              <a:t>Panel </a:t>
            </a:r>
            <a:r>
              <a:rPr lang="en-US" sz="3100" dirty="0"/>
              <a:t>considerations:</a:t>
            </a:r>
          </a:p>
          <a:p>
            <a:endParaRPr lang="en-US" dirty="0"/>
          </a:p>
        </p:txBody>
      </p:sp>
      <p:sp>
        <p:nvSpPr>
          <p:cNvPr id="11" name="Content Placeholder 5"/>
          <p:cNvSpPr>
            <a:spLocks noGrp="1"/>
          </p:cNvSpPr>
          <p:nvPr>
            <p:ph sz="half" idx="2"/>
          </p:nvPr>
        </p:nvSpPr>
        <p:spPr/>
        <p:txBody>
          <a:bodyPr/>
          <a:lstStyle/>
          <a:p>
            <a:r>
              <a:rPr lang="en-US" dirty="0"/>
              <a:t>Complexity of the Service</a:t>
            </a:r>
          </a:p>
          <a:p>
            <a:r>
              <a:rPr lang="en-US" dirty="0"/>
              <a:t>Acuity of the Patients</a:t>
            </a:r>
          </a:p>
          <a:p>
            <a:r>
              <a:rPr lang="en-US" dirty="0"/>
              <a:t>Probability of an unexpected or adverse patient event</a:t>
            </a:r>
          </a:p>
          <a:p>
            <a:r>
              <a:rPr lang="en-US" dirty="0"/>
              <a:t>Expectation of rapid clinical change during procedure</a:t>
            </a:r>
          </a:p>
          <a:p>
            <a:r>
              <a:rPr lang="en-US" dirty="0"/>
              <a:t>Recent practice patterns</a:t>
            </a:r>
          </a:p>
          <a:p>
            <a:r>
              <a:rPr lang="en-US" dirty="0"/>
              <a:t>Clinical context</a:t>
            </a:r>
          </a:p>
          <a:p>
            <a:endParaRPr lang="en-US" dirty="0"/>
          </a:p>
        </p:txBody>
      </p:sp>
      <p:sp>
        <p:nvSpPr>
          <p:cNvPr id="12" name="Content Placeholder 7"/>
          <p:cNvSpPr>
            <a:spLocks noGrp="1"/>
          </p:cNvSpPr>
          <p:nvPr>
            <p:ph sz="quarter" idx="4"/>
          </p:nvPr>
        </p:nvSpPr>
        <p:spPr/>
        <p:txBody>
          <a:bodyPr>
            <a:noAutofit/>
          </a:bodyPr>
          <a:lstStyle/>
          <a:p>
            <a:r>
              <a:rPr lang="en-US" sz="1600" dirty="0" smtClean="0"/>
              <a:t>Medium complexity</a:t>
            </a:r>
          </a:p>
          <a:p>
            <a:r>
              <a:rPr lang="en-US" sz="1600" dirty="0" smtClean="0"/>
              <a:t>Low acuity</a:t>
            </a:r>
          </a:p>
          <a:p>
            <a:r>
              <a:rPr lang="en-US" sz="1600" dirty="0" smtClean="0"/>
              <a:t>Low probability of unexpected or adverse patient event; side effects minimal</a:t>
            </a:r>
          </a:p>
          <a:p>
            <a:r>
              <a:rPr lang="en-US" sz="1600" dirty="0" smtClean="0"/>
              <a:t>Low expectation of rapid clinical change during procedure</a:t>
            </a:r>
          </a:p>
          <a:p>
            <a:r>
              <a:rPr lang="en-US" sz="1600" dirty="0" smtClean="0"/>
              <a:t>Rapid response protocols are in place and in constant attendance of RN during the infusion</a:t>
            </a:r>
          </a:p>
          <a:p>
            <a:r>
              <a:rPr lang="en-US" sz="1600" dirty="0" smtClean="0"/>
              <a:t>Dosage calculated by hospital pharmacist based on labs and patient weight and eliminates need for blood transfusions</a:t>
            </a:r>
          </a:p>
          <a:p>
            <a:r>
              <a:rPr lang="en-US" sz="1600" dirty="0" smtClean="0"/>
              <a:t>Chronic liver disease; treatment of anemia in malignancy</a:t>
            </a:r>
            <a:endParaRPr lang="en-US" sz="1600" dirty="0"/>
          </a:p>
          <a:p>
            <a:endParaRPr lang="en-US" sz="1600" dirty="0"/>
          </a:p>
        </p:txBody>
      </p:sp>
      <p:sp>
        <p:nvSpPr>
          <p:cNvPr id="13" name="Text Placeholder 4"/>
          <p:cNvSpPr>
            <a:spLocks noGrp="1"/>
          </p:cNvSpPr>
          <p:nvPr>
            <p:ph type="body" idx="1"/>
          </p:nvPr>
        </p:nvSpPr>
        <p:spPr>
          <a:xfrm>
            <a:off x="4648200" y="1524000"/>
            <a:ext cx="4040188" cy="639762"/>
          </a:xfrm>
        </p:spPr>
        <p:txBody>
          <a:bodyPr>
            <a:normAutofit fontScale="70000" lnSpcReduction="20000"/>
          </a:bodyPr>
          <a:lstStyle/>
          <a:p>
            <a:endParaRPr lang="en-US" dirty="0" smtClean="0"/>
          </a:p>
          <a:p>
            <a:pPr algn="ctr"/>
            <a:r>
              <a:rPr lang="en-US" sz="3100" dirty="0" smtClean="0"/>
              <a:t>CAH and Small Rural Hospital</a:t>
            </a:r>
            <a:endParaRPr lang="en-US" sz="3100" dirty="0"/>
          </a:p>
          <a:p>
            <a:endParaRPr lang="en-US" dirty="0"/>
          </a:p>
        </p:txBody>
      </p:sp>
    </p:spTree>
    <p:extLst>
      <p:ext uri="{BB962C8B-B14F-4D97-AF65-F5344CB8AC3E}">
        <p14:creationId xmlns:p14="http://schemas.microsoft.com/office/powerpoint/2010/main" val="2537677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solidFill>
                  <a:schemeClr val="bg1"/>
                </a:solidFill>
              </a:rPr>
              <a:t>Illinois Rural Hospitals </a:t>
            </a:r>
            <a:endParaRPr lang="en-US" u="sng" dirty="0">
              <a:solidFill>
                <a:schemeClr val="bg1"/>
              </a:solidFill>
            </a:endParaRPr>
          </a:p>
        </p:txBody>
      </p:sp>
      <p:sp>
        <p:nvSpPr>
          <p:cNvPr id="3" name="Content Placeholder 2"/>
          <p:cNvSpPr>
            <a:spLocks noGrp="1"/>
          </p:cNvSpPr>
          <p:nvPr>
            <p:ph idx="1"/>
          </p:nvPr>
        </p:nvSpPr>
        <p:spPr/>
        <p:txBody>
          <a:bodyPr>
            <a:normAutofit fontScale="85000" lnSpcReduction="20000"/>
          </a:bodyPr>
          <a:lstStyle/>
          <a:p>
            <a:r>
              <a:rPr lang="en-US" dirty="0" smtClean="0"/>
              <a:t>Illinois has 51 critical access hospitals and 32 small and rural hospitals expressing their objection to the CMS mandated policy of direct supervision.  </a:t>
            </a:r>
          </a:p>
          <a:p>
            <a:r>
              <a:rPr lang="en-US" dirty="0" smtClean="0"/>
              <a:t>Illinois CAHs and small rural hospitals have implemented procedures and safety programs to accommodate for patient care provided in the outpatient setting and have operated under general supervision guidelines without proven incident.  </a:t>
            </a:r>
          </a:p>
          <a:p>
            <a:r>
              <a:rPr lang="en-US" dirty="0" smtClean="0"/>
              <a:t>These rural hospitals provide care to 1.7 million residents in Illinois.</a:t>
            </a:r>
          </a:p>
          <a:p>
            <a:r>
              <a:rPr lang="en-US" dirty="0" smtClean="0"/>
              <a:t>Illinois rural hospitals serve 90 percent of health professional shortage areas.</a:t>
            </a:r>
          </a:p>
          <a:p>
            <a:pPr marL="0" indent="0">
              <a:buNone/>
            </a:pPr>
            <a:endParaRPr lang="en-US" dirty="0" smtClean="0"/>
          </a:p>
          <a:p>
            <a:endParaRPr lang="en-US" dirty="0"/>
          </a:p>
        </p:txBody>
      </p:sp>
    </p:spTree>
    <p:extLst>
      <p:ext uri="{BB962C8B-B14F-4D97-AF65-F5344CB8AC3E}">
        <p14:creationId xmlns:p14="http://schemas.microsoft.com/office/powerpoint/2010/main" val="2966578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 Supervision</a:t>
            </a:r>
            <a:r>
              <a:rPr lang="en-US" dirty="0"/>
              <a:t> </a:t>
            </a:r>
            <a:r>
              <a:rPr lang="en-US" dirty="0" smtClean="0"/>
              <a:t>will Create </a:t>
            </a:r>
            <a:br>
              <a:rPr lang="en-US" dirty="0" smtClean="0"/>
            </a:br>
            <a:r>
              <a:rPr lang="en-US" dirty="0"/>
              <a:t>L</a:t>
            </a:r>
            <a:r>
              <a:rPr lang="en-US" dirty="0" smtClean="0"/>
              <a:t>imited Access for Patients</a:t>
            </a:r>
            <a:endParaRPr lang="en-US" dirty="0"/>
          </a:p>
        </p:txBody>
      </p:sp>
      <p:sp>
        <p:nvSpPr>
          <p:cNvPr id="3" name="Content Placeholder 2"/>
          <p:cNvSpPr>
            <a:spLocks noGrp="1"/>
          </p:cNvSpPr>
          <p:nvPr>
            <p:ph idx="1"/>
          </p:nvPr>
        </p:nvSpPr>
        <p:spPr>
          <a:xfrm>
            <a:off x="457200" y="1752600"/>
            <a:ext cx="8229600" cy="4648200"/>
          </a:xfrm>
        </p:spPr>
        <p:txBody>
          <a:bodyPr>
            <a:normAutofit fontScale="92500" lnSpcReduction="10000"/>
          </a:bodyPr>
          <a:lstStyle/>
          <a:p>
            <a:r>
              <a:rPr lang="en-US" dirty="0" smtClean="0"/>
              <a:t>CAHs and very small rural hospitals have greater than 80 percent of their services are outpatient.</a:t>
            </a:r>
          </a:p>
          <a:p>
            <a:endParaRPr lang="en-US" dirty="0" smtClean="0"/>
          </a:p>
          <a:p>
            <a:r>
              <a:rPr lang="en-US" dirty="0" smtClean="0"/>
              <a:t>Median income levels for Illinois rural areas are less than urban areas.</a:t>
            </a:r>
          </a:p>
          <a:p>
            <a:pPr marL="0" indent="0">
              <a:buNone/>
            </a:pPr>
            <a:endParaRPr lang="en-US" sz="900" dirty="0" smtClean="0"/>
          </a:p>
          <a:p>
            <a:r>
              <a:rPr lang="en-US" dirty="0" smtClean="0"/>
              <a:t>Collectively rural hospitals serve a greater proportion of residents 65 years or older than urban areas.  Average rural county elderly population is 14 percent while the overall state average per county is 12.1 percent.</a:t>
            </a:r>
            <a:endParaRPr lang="en-US" dirty="0"/>
          </a:p>
          <a:p>
            <a:pPr marL="0" indent="0">
              <a:buNone/>
            </a:pPr>
            <a:endParaRPr lang="en-US" dirty="0"/>
          </a:p>
        </p:txBody>
      </p:sp>
    </p:spTree>
    <p:extLst>
      <p:ext uri="{BB962C8B-B14F-4D97-AF65-F5344CB8AC3E}">
        <p14:creationId xmlns:p14="http://schemas.microsoft.com/office/powerpoint/2010/main" val="1642794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 Supervision will create </a:t>
            </a:r>
            <a:br>
              <a:rPr lang="en-US" dirty="0" smtClean="0"/>
            </a:br>
            <a:r>
              <a:rPr lang="en-US" dirty="0" smtClean="0"/>
              <a:t>Limited Access for Patients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Direct supervision will create financial hardships and limit the access of care for Illinois rural residents – having to travel greater than 35 miles for chemotherapy and blood transfusion services.</a:t>
            </a:r>
          </a:p>
          <a:p>
            <a:endParaRPr lang="en-US" dirty="0"/>
          </a:p>
          <a:p>
            <a:r>
              <a:rPr lang="en-US" dirty="0" smtClean="0"/>
              <a:t>Patients are too sick to travel and/or do not have the financial means to travel to receive their care. Illinois small rural hospitals and CAHs serve a greater proportion of Medicare beneficiaries than urban and larger rural hospitals.</a:t>
            </a:r>
          </a:p>
          <a:p>
            <a:pPr marL="0" indent="0">
              <a:buNone/>
            </a:pPr>
            <a:endParaRPr lang="en-US" dirty="0"/>
          </a:p>
          <a:p>
            <a:r>
              <a:rPr lang="en-US" dirty="0" smtClean="0"/>
              <a:t>If these same patients, particularly Medicare beneficiaries, are unable to receive care on the outpatient basis at the local small rural hospital, they will end up in the emergency department and a probable admission to the hospital.</a:t>
            </a:r>
          </a:p>
        </p:txBody>
      </p:sp>
    </p:spTree>
    <p:extLst>
      <p:ext uri="{BB962C8B-B14F-4D97-AF65-F5344CB8AC3E}">
        <p14:creationId xmlns:p14="http://schemas.microsoft.com/office/powerpoint/2010/main" val="16129225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1108</Words>
  <Application>Microsoft Office PowerPoint</Application>
  <PresentationFormat>On-screen Show (4:3)</PresentationFormat>
  <Paragraphs>158</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 Narrow</vt:lpstr>
      <vt:lpstr>Calibri</vt:lpstr>
      <vt:lpstr>Office Theme</vt:lpstr>
      <vt:lpstr>Illinois Recommendations for Blood and Chemotherapy Administration for General Supervision</vt:lpstr>
      <vt:lpstr>Illinois – HOP Panel Presentation</vt:lpstr>
      <vt:lpstr>36430 Blood Transfusion Service</vt:lpstr>
      <vt:lpstr>36593 De-clot Vascular Device</vt:lpstr>
      <vt:lpstr>Chemotherapy Services 96401   96402  96409    96411   96413      96415  96416       96417 </vt:lpstr>
      <vt:lpstr>Epoetin Alfa (Procrit®, Epogen®), Darbepoetin Alfa (Aranesp®)  J0881  J0882  J0885  J0886</vt:lpstr>
      <vt:lpstr>Illinois Rural Hospitals </vt:lpstr>
      <vt:lpstr>Direct Supervision will Create  Limited Access for Patients</vt:lpstr>
      <vt:lpstr>Direct Supervision will create  Limited Access for Patients</vt:lpstr>
      <vt:lpstr>Direct Supervision will create  Limited Access for Patients</vt:lpstr>
      <vt:lpstr>Rural Hospital Safety Programs</vt:lpstr>
      <vt:lpstr>Direct Supervision Requirement</vt:lpstr>
      <vt:lpstr>Direct Supervision will be  Financially Devastating to Illinois CAHs and Small Rural Hospitals </vt:lpstr>
      <vt:lpstr>PowerPoint Presentation</vt:lpstr>
    </vt:vector>
  </TitlesOfParts>
  <Company>Blessing Health System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bigelowj</dc:creator>
  <cp:lastModifiedBy>Pat Schou</cp:lastModifiedBy>
  <cp:revision>60</cp:revision>
  <cp:lastPrinted>2014-01-30T01:54:09Z</cp:lastPrinted>
  <dcterms:created xsi:type="dcterms:W3CDTF">2013-07-19T00:20:41Z</dcterms:created>
  <dcterms:modified xsi:type="dcterms:W3CDTF">2014-01-30T01:59:22Z</dcterms:modified>
</cp:coreProperties>
</file>