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5"/>
  </p:sldMasterIdLst>
  <p:notesMasterIdLst>
    <p:notesMasterId r:id="rId19"/>
  </p:notesMasterIdLst>
  <p:handoutMasterIdLst>
    <p:handoutMasterId r:id="rId20"/>
  </p:handoutMasterIdLst>
  <p:sldIdLst>
    <p:sldId id="257" r:id="rId6"/>
    <p:sldId id="356" r:id="rId7"/>
    <p:sldId id="349" r:id="rId8"/>
    <p:sldId id="361" r:id="rId9"/>
    <p:sldId id="357" r:id="rId10"/>
    <p:sldId id="366" r:id="rId11"/>
    <p:sldId id="342" r:id="rId12"/>
    <p:sldId id="358" r:id="rId13"/>
    <p:sldId id="345" r:id="rId14"/>
    <p:sldId id="370" r:id="rId15"/>
    <p:sldId id="367" r:id="rId16"/>
    <p:sldId id="369" r:id="rId17"/>
    <p:sldId id="368" r:id="rId18"/>
  </p:sldIdLst>
  <p:sldSz cx="9144000" cy="6858000" type="screen4x3"/>
  <p:notesSz cx="7010400" cy="9236075"/>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9EB"/>
    <a:srgbClr val="D3E2F5"/>
    <a:srgbClr val="7485DA"/>
    <a:srgbClr val="1F2E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4" autoAdjust="0"/>
    <p:restoredTop sz="94660"/>
  </p:normalViewPr>
  <p:slideViewPr>
    <p:cSldViewPr snapToGrid="0" snapToObjects="1" showGuides="1">
      <p:cViewPr>
        <p:scale>
          <a:sx n="75" d="100"/>
          <a:sy n="75" d="100"/>
        </p:scale>
        <p:origin x="-1662" y="-2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6" d="100"/>
          <a:sy n="66" d="100"/>
        </p:scale>
        <p:origin x="-3270" y="-108"/>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ea typeface="ＭＳ Ｐゴシック" charset="0"/>
                <a:cs typeface="ＭＳ Ｐゴシック" charset="0"/>
              </a:defRPr>
            </a:lvl1pPr>
          </a:lstStyle>
          <a:p>
            <a:pPr>
              <a:defRPr/>
            </a:pPr>
            <a:endParaRPr lang="en-US" dirty="0"/>
          </a:p>
        </p:txBody>
      </p:sp>
      <p:sp>
        <p:nvSpPr>
          <p:cNvPr id="3" name="Date Placeholder 2"/>
          <p:cNvSpPr>
            <a:spLocks noGrp="1"/>
          </p:cNvSpPr>
          <p:nvPr>
            <p:ph type="dt" sz="quarter" idx="1"/>
          </p:nvPr>
        </p:nvSpPr>
        <p:spPr>
          <a:xfrm>
            <a:off x="3970938" y="0"/>
            <a:ext cx="3037840" cy="461804"/>
          </a:xfrm>
          <a:prstGeom prst="rect">
            <a:avLst/>
          </a:prstGeom>
        </p:spPr>
        <p:txBody>
          <a:bodyPr vert="horz" wrap="square" lIns="92830" tIns="46415" rIns="92830" bIns="46415" numCol="1" anchor="t" anchorCtr="0" compatLnSpc="1">
            <a:prstTxWarp prst="textNoShape">
              <a:avLst/>
            </a:prstTxWarp>
          </a:bodyPr>
          <a:lstStyle>
            <a:lvl1pPr algn="r">
              <a:defRPr sz="1200"/>
            </a:lvl1pPr>
          </a:lstStyle>
          <a:p>
            <a:pPr>
              <a:defRPr/>
            </a:pPr>
            <a:fld id="{0784D52B-BAB2-5A43-A8AB-A4309F9E3996}" type="datetime1">
              <a:rPr lang="en-US"/>
              <a:pPr>
                <a:defRPr/>
              </a:pPr>
              <a:t>1/31/2014</a:t>
            </a:fld>
            <a:endParaRPr lang="en-US" dirty="0"/>
          </a:p>
        </p:txBody>
      </p:sp>
      <p:sp>
        <p:nvSpPr>
          <p:cNvPr id="4" name="Footer Placeholder 3"/>
          <p:cNvSpPr>
            <a:spLocks noGrp="1"/>
          </p:cNvSpPr>
          <p:nvPr>
            <p:ph type="ftr" sz="quarter" idx="2"/>
          </p:nvPr>
        </p:nvSpPr>
        <p:spPr>
          <a:xfrm>
            <a:off x="0" y="8772669"/>
            <a:ext cx="3037840" cy="461804"/>
          </a:xfrm>
          <a:prstGeom prst="rect">
            <a:avLst/>
          </a:prstGeom>
        </p:spPr>
        <p:txBody>
          <a:bodyPr vert="horz" lIns="92830" tIns="46415" rIns="92830" bIns="46415" rtlCol="0" anchor="b"/>
          <a:lstStyle>
            <a:lvl1pPr algn="l">
              <a:defRPr sz="1200">
                <a:ea typeface="ＭＳ Ｐゴシック" charset="0"/>
                <a:cs typeface="ＭＳ Ｐゴシック" charset="0"/>
              </a:defRPr>
            </a:lvl1pPr>
          </a:lstStyle>
          <a:p>
            <a:pPr>
              <a:defRPr/>
            </a:pPr>
            <a:endParaRPr lang="en-US" dirty="0"/>
          </a:p>
        </p:txBody>
      </p:sp>
      <p:sp>
        <p:nvSpPr>
          <p:cNvPr id="5" name="Slide Number Placeholder 4"/>
          <p:cNvSpPr>
            <a:spLocks noGrp="1"/>
          </p:cNvSpPr>
          <p:nvPr>
            <p:ph type="sldNum" sz="quarter" idx="3"/>
          </p:nvPr>
        </p:nvSpPr>
        <p:spPr>
          <a:xfrm>
            <a:off x="3970938" y="8772669"/>
            <a:ext cx="3037840" cy="461804"/>
          </a:xfrm>
          <a:prstGeom prst="rect">
            <a:avLst/>
          </a:prstGeom>
        </p:spPr>
        <p:txBody>
          <a:bodyPr vert="horz" wrap="square" lIns="92830" tIns="46415" rIns="92830" bIns="46415" numCol="1" anchor="b" anchorCtr="0" compatLnSpc="1">
            <a:prstTxWarp prst="textNoShape">
              <a:avLst/>
            </a:prstTxWarp>
          </a:bodyPr>
          <a:lstStyle>
            <a:lvl1pPr algn="r">
              <a:defRPr sz="1200"/>
            </a:lvl1pPr>
          </a:lstStyle>
          <a:p>
            <a:pPr>
              <a:defRPr/>
            </a:pPr>
            <a:fld id="{DA6962A7-44A2-1143-A7EF-40D39397324A}" type="slidenum">
              <a:rPr lang="en-US"/>
              <a:pPr>
                <a:defRPr/>
              </a:pPr>
              <a:t>‹#›</a:t>
            </a:fld>
            <a:endParaRPr lang="en-US" dirty="0"/>
          </a:p>
        </p:txBody>
      </p:sp>
    </p:spTree>
    <p:extLst>
      <p:ext uri="{BB962C8B-B14F-4D97-AF65-F5344CB8AC3E}">
        <p14:creationId xmlns:p14="http://schemas.microsoft.com/office/powerpoint/2010/main" val="28491296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ea typeface="ＭＳ Ｐゴシック" charset="0"/>
                <a:cs typeface="ＭＳ Ｐゴシック" charset="0"/>
              </a:defRPr>
            </a:lvl1pPr>
          </a:lstStyle>
          <a:p>
            <a:pPr>
              <a:defRPr/>
            </a:pPr>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wrap="square" lIns="92830" tIns="46415" rIns="92830" bIns="46415" numCol="1" anchor="t" anchorCtr="0" compatLnSpc="1">
            <a:prstTxWarp prst="textNoShape">
              <a:avLst/>
            </a:prstTxWarp>
          </a:bodyPr>
          <a:lstStyle>
            <a:lvl1pPr algn="r">
              <a:defRPr sz="1200"/>
            </a:lvl1pPr>
          </a:lstStyle>
          <a:p>
            <a:pPr>
              <a:defRPr/>
            </a:pPr>
            <a:fld id="{A122F863-23E5-034E-BA0D-79423F0F05C7}" type="datetime1">
              <a:rPr lang="en-US"/>
              <a:pPr>
                <a:defRPr/>
              </a:pPr>
              <a:t>1/31/2014</a:t>
            </a:fld>
            <a:endParaRPr lang="en-US" dirty="0"/>
          </a:p>
        </p:txBody>
      </p:sp>
      <p:sp>
        <p:nvSpPr>
          <p:cNvPr id="4" name="Slide Image Placeholder 3"/>
          <p:cNvSpPr>
            <a:spLocks noGrp="1" noRot="1" noChangeAspect="1"/>
          </p:cNvSpPr>
          <p:nvPr>
            <p:ph type="sldImg" idx="2"/>
          </p:nvPr>
        </p:nvSpPr>
        <p:spPr>
          <a:xfrm>
            <a:off x="1196975" y="692150"/>
            <a:ext cx="4616450" cy="3463925"/>
          </a:xfrm>
          <a:prstGeom prst="rect">
            <a:avLst/>
          </a:prstGeom>
          <a:noFill/>
          <a:ln w="12700">
            <a:solidFill>
              <a:prstClr val="black"/>
            </a:solidFill>
          </a:ln>
        </p:spPr>
        <p:txBody>
          <a:bodyPr vert="horz" lIns="92830" tIns="46415" rIns="92830" bIns="46415" rtlCol="0" anchor="ctr"/>
          <a:lstStyle/>
          <a:p>
            <a:pPr lvl="0"/>
            <a:endParaRPr lang="en-US" noProof="0" dirty="0" smtClean="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772669"/>
            <a:ext cx="3037840" cy="461804"/>
          </a:xfrm>
          <a:prstGeom prst="rect">
            <a:avLst/>
          </a:prstGeom>
        </p:spPr>
        <p:txBody>
          <a:bodyPr vert="horz" lIns="92830" tIns="46415" rIns="92830" bIns="46415" rtlCol="0" anchor="b"/>
          <a:lstStyle>
            <a:lvl1pPr algn="l">
              <a:defRPr sz="1200">
                <a:ea typeface="ＭＳ Ｐゴシック" charset="0"/>
                <a:cs typeface="ＭＳ Ｐゴシック" charset="0"/>
              </a:defRPr>
            </a:lvl1pPr>
          </a:lstStyle>
          <a:p>
            <a:pPr>
              <a:defRPr/>
            </a:pPr>
            <a:endParaRPr lang="en-US" dirty="0"/>
          </a:p>
        </p:txBody>
      </p:sp>
      <p:sp>
        <p:nvSpPr>
          <p:cNvPr id="7" name="Slide Number Placeholder 6"/>
          <p:cNvSpPr>
            <a:spLocks noGrp="1"/>
          </p:cNvSpPr>
          <p:nvPr>
            <p:ph type="sldNum" sz="quarter" idx="5"/>
          </p:nvPr>
        </p:nvSpPr>
        <p:spPr>
          <a:xfrm>
            <a:off x="3970938" y="8772669"/>
            <a:ext cx="3037840" cy="461804"/>
          </a:xfrm>
          <a:prstGeom prst="rect">
            <a:avLst/>
          </a:prstGeom>
        </p:spPr>
        <p:txBody>
          <a:bodyPr vert="horz" wrap="square" lIns="92830" tIns="46415" rIns="92830" bIns="46415" numCol="1" anchor="b" anchorCtr="0" compatLnSpc="1">
            <a:prstTxWarp prst="textNoShape">
              <a:avLst/>
            </a:prstTxWarp>
          </a:bodyPr>
          <a:lstStyle>
            <a:lvl1pPr algn="r">
              <a:defRPr sz="1200"/>
            </a:lvl1pPr>
          </a:lstStyle>
          <a:p>
            <a:pPr>
              <a:defRPr/>
            </a:pPr>
            <a:fld id="{B003CF50-FBA2-8E4A-A89C-AC3081C67574}" type="slidenum">
              <a:rPr lang="en-US"/>
              <a:pPr>
                <a:defRPr/>
              </a:pPr>
              <a:t>‹#›</a:t>
            </a:fld>
            <a:endParaRPr lang="en-US" dirty="0"/>
          </a:p>
        </p:txBody>
      </p:sp>
    </p:spTree>
    <p:extLst>
      <p:ext uri="{BB962C8B-B14F-4D97-AF65-F5344CB8AC3E}">
        <p14:creationId xmlns:p14="http://schemas.microsoft.com/office/powerpoint/2010/main" val="20494072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2150"/>
            <a:ext cx="4616450"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003CF50-FBA2-8E4A-A89C-AC3081C67574}" type="slidenum">
              <a:rPr lang="en-US" smtClean="0"/>
              <a:pPr>
                <a:defRPr/>
              </a:pPr>
              <a:t>1</a:t>
            </a:fld>
            <a:endParaRPr lang="en-US" dirty="0"/>
          </a:p>
        </p:txBody>
      </p:sp>
    </p:spTree>
    <p:extLst>
      <p:ext uri="{BB962C8B-B14F-4D97-AF65-F5344CB8AC3E}">
        <p14:creationId xmlns:p14="http://schemas.microsoft.com/office/powerpoint/2010/main" val="896349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003CF50-FBA2-8E4A-A89C-AC3081C67574}" type="slidenum">
              <a:rPr lang="en-US" smtClean="0"/>
              <a:pPr>
                <a:defRPr/>
              </a:pPr>
              <a:t>6</a:t>
            </a:fld>
            <a:endParaRPr lang="en-US" dirty="0"/>
          </a:p>
        </p:txBody>
      </p:sp>
    </p:spTree>
    <p:extLst>
      <p:ext uri="{BB962C8B-B14F-4D97-AF65-F5344CB8AC3E}">
        <p14:creationId xmlns:p14="http://schemas.microsoft.com/office/powerpoint/2010/main" val="175580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003CF50-FBA2-8E4A-A89C-AC3081C67574}" type="slidenum">
              <a:rPr lang="en-US" smtClean="0"/>
              <a:pPr>
                <a:defRPr/>
              </a:pPr>
              <a:t>7</a:t>
            </a:fld>
            <a:endParaRPr lang="en-US" dirty="0"/>
          </a:p>
        </p:txBody>
      </p:sp>
    </p:spTree>
    <p:extLst>
      <p:ext uri="{BB962C8B-B14F-4D97-AF65-F5344CB8AC3E}">
        <p14:creationId xmlns:p14="http://schemas.microsoft.com/office/powerpoint/2010/main" val="33218301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12" descr="endoLogo_large.png"/>
          <p:cNvPicPr>
            <a:picLocks noChangeAspect="1"/>
          </p:cNvPicPr>
          <p:nvPr userDrawn="1"/>
        </p:nvPicPr>
        <p:blipFill>
          <a:blip r:embed="rId2"/>
          <a:srcRect/>
          <a:stretch>
            <a:fillRect/>
          </a:stretch>
        </p:blipFill>
        <p:spPr bwMode="auto">
          <a:xfrm>
            <a:off x="579439" y="6002338"/>
            <a:ext cx="1790700" cy="493712"/>
          </a:xfrm>
          <a:prstGeom prst="rect">
            <a:avLst/>
          </a:prstGeom>
          <a:noFill/>
          <a:ln w="9525">
            <a:noFill/>
            <a:miter lim="800000"/>
            <a:headEnd/>
            <a:tailEnd/>
          </a:ln>
        </p:spPr>
      </p:pic>
      <p:sp>
        <p:nvSpPr>
          <p:cNvPr id="6" name="Rectangle 5"/>
          <p:cNvSpPr/>
          <p:nvPr userDrawn="1"/>
        </p:nvSpPr>
        <p:spPr>
          <a:xfrm>
            <a:off x="2" y="193676"/>
            <a:ext cx="9121775" cy="54768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7" name="Picture 11" descr="coverE.png"/>
          <p:cNvPicPr>
            <a:picLocks noChangeAspect="1"/>
          </p:cNvPicPr>
          <p:nvPr userDrawn="1"/>
        </p:nvPicPr>
        <p:blipFill>
          <a:blip r:embed="rId3"/>
          <a:srcRect r="10255"/>
          <a:stretch>
            <a:fillRect/>
          </a:stretch>
        </p:blipFill>
        <p:spPr bwMode="auto">
          <a:xfrm>
            <a:off x="4876800" y="182564"/>
            <a:ext cx="4267200" cy="6613525"/>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4092535" cy="76200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Slide Number Placeholder 5"/>
          <p:cNvSpPr>
            <a:spLocks noGrp="1"/>
          </p:cNvSpPr>
          <p:nvPr>
            <p:ph type="sldNum" sz="quarter" idx="11"/>
          </p:nvPr>
        </p:nvSpPr>
        <p:spPr/>
        <p:txBody>
          <a:bodyPr/>
          <a:lstStyle>
            <a:lvl1pPr>
              <a:defRPr/>
            </a:lvl1pPr>
          </a:lstStyle>
          <a:p>
            <a:pPr>
              <a:defRPr/>
            </a:pPr>
            <a:fld id="{FC2718AD-DED8-374B-9360-619CFA140A32}"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8_Section Divider">
    <p:spTree>
      <p:nvGrpSpPr>
        <p:cNvPr id="1" name=""/>
        <p:cNvGrpSpPr/>
        <p:nvPr/>
      </p:nvGrpSpPr>
      <p:grpSpPr>
        <a:xfrm>
          <a:off x="0" y="0"/>
          <a:ext cx="0" cy="0"/>
          <a:chOff x="0" y="0"/>
          <a:chExt cx="0" cy="0"/>
        </a:xfrm>
      </p:grpSpPr>
      <p:pic>
        <p:nvPicPr>
          <p:cNvPr id="12" name="Picture 11" descr="Red_Assembly_line.jpg"/>
          <p:cNvPicPr>
            <a:picLocks noChangeAspect="1"/>
          </p:cNvPicPr>
          <p:nvPr userDrawn="1"/>
        </p:nvPicPr>
        <p:blipFill>
          <a:blip r:embed="rId2"/>
          <a:stretch>
            <a:fillRect/>
          </a:stretch>
        </p:blipFill>
        <p:spPr>
          <a:xfrm>
            <a:off x="2" y="0"/>
            <a:ext cx="9131335"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DDD0626C-33FB-4258-BD2A-150BB6ECEFE3}" type="slidenum">
              <a:rPr lang="en-US"/>
              <a:pPr>
                <a:defRPr/>
              </a:pPr>
              <a:t>‹#›</a:t>
            </a:fld>
            <a:endParaRPr lang="en-US" dirty="0"/>
          </a:p>
        </p:txBody>
      </p:sp>
      <p:pic>
        <p:nvPicPr>
          <p:cNvPr id="9" name="Picture 8"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3909558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9_Section Divider">
    <p:spTree>
      <p:nvGrpSpPr>
        <p:cNvPr id="1" name=""/>
        <p:cNvGrpSpPr/>
        <p:nvPr/>
      </p:nvGrpSpPr>
      <p:grpSpPr>
        <a:xfrm>
          <a:off x="0" y="0"/>
          <a:ext cx="0" cy="0"/>
          <a:chOff x="0" y="0"/>
          <a:chExt cx="0" cy="0"/>
        </a:xfrm>
      </p:grpSpPr>
      <p:pic>
        <p:nvPicPr>
          <p:cNvPr id="11" name="Picture 10" descr="Red_Blister.jpg"/>
          <p:cNvPicPr>
            <a:picLocks noChangeAspect="1"/>
          </p:cNvPicPr>
          <p:nvPr userDrawn="1"/>
        </p:nvPicPr>
        <p:blipFill rotWithShape="1">
          <a:blip r:embed="rId2"/>
          <a:srcRect l="22521" t="2987" r="13887" b="19224"/>
          <a:stretch/>
        </p:blipFill>
        <p:spPr>
          <a:xfrm>
            <a:off x="1" y="-3176"/>
            <a:ext cx="9232900" cy="6861176"/>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E4443F32-8DCE-4BB8-8953-C6249EB321A6}" type="slidenum">
              <a:rPr lang="en-US"/>
              <a:pPr>
                <a:defRPr/>
              </a:pPr>
              <a:t>‹#›</a:t>
            </a:fld>
            <a:endParaRPr lang="en-US" dirty="0"/>
          </a:p>
        </p:txBody>
      </p:sp>
      <p:pic>
        <p:nvPicPr>
          <p:cNvPr id="12" name="Picture 11"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557136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10_Section Divider">
    <p:spTree>
      <p:nvGrpSpPr>
        <p:cNvPr id="1" name=""/>
        <p:cNvGrpSpPr/>
        <p:nvPr/>
      </p:nvGrpSpPr>
      <p:grpSpPr>
        <a:xfrm>
          <a:off x="0" y="0"/>
          <a:ext cx="0" cy="0"/>
          <a:chOff x="0" y="0"/>
          <a:chExt cx="0" cy="0"/>
        </a:xfrm>
      </p:grpSpPr>
      <p:pic>
        <p:nvPicPr>
          <p:cNvPr id="11" name="Picture 10" descr="Red_Cryo.jpg"/>
          <p:cNvPicPr>
            <a:picLocks noChangeAspect="1"/>
          </p:cNvPicPr>
          <p:nvPr userDrawn="1"/>
        </p:nvPicPr>
        <p:blipFill rotWithShape="1">
          <a:blip r:embed="rId2"/>
          <a:srcRect l="49139" t="22607" r="-1" b="26533"/>
          <a:stretch/>
        </p:blipFill>
        <p:spPr>
          <a:xfrm>
            <a:off x="0" y="0"/>
            <a:ext cx="9144000"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E4443F32-8DCE-4BB8-8953-C6249EB321A6}" type="slidenum">
              <a:rPr lang="en-US"/>
              <a:pPr>
                <a:defRPr/>
              </a:pPr>
              <a:t>‹#›</a:t>
            </a:fld>
            <a:endParaRPr lang="en-US" dirty="0"/>
          </a:p>
        </p:txBody>
      </p:sp>
      <p:pic>
        <p:nvPicPr>
          <p:cNvPr id="12" name="Picture 11"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556702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12_Section Divider">
    <p:spTree>
      <p:nvGrpSpPr>
        <p:cNvPr id="1" name=""/>
        <p:cNvGrpSpPr/>
        <p:nvPr/>
      </p:nvGrpSpPr>
      <p:grpSpPr>
        <a:xfrm>
          <a:off x="0" y="0"/>
          <a:ext cx="0" cy="0"/>
          <a:chOff x="0" y="0"/>
          <a:chExt cx="0" cy="0"/>
        </a:xfrm>
      </p:grpSpPr>
      <p:pic>
        <p:nvPicPr>
          <p:cNvPr id="6" name="Picture 5" descr="water_molecule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E4443F32-8DCE-4BB8-8953-C6249EB321A6}" type="slidenum">
              <a:rPr lang="en-US"/>
              <a:pPr>
                <a:defRPr/>
              </a:pPr>
              <a:t>‹#›</a:t>
            </a:fld>
            <a:endParaRPr lang="en-US" dirty="0"/>
          </a:p>
        </p:txBody>
      </p:sp>
      <p:pic>
        <p:nvPicPr>
          <p:cNvPr id="11" name="Picture 10"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3204609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3_Section Divider">
    <p:spTree>
      <p:nvGrpSpPr>
        <p:cNvPr id="1" name=""/>
        <p:cNvGrpSpPr/>
        <p:nvPr/>
      </p:nvGrpSpPr>
      <p:grpSpPr>
        <a:xfrm>
          <a:off x="0" y="0"/>
          <a:ext cx="0" cy="0"/>
          <a:chOff x="0" y="0"/>
          <a:chExt cx="0" cy="0"/>
        </a:xfrm>
      </p:grpSpPr>
      <p:pic>
        <p:nvPicPr>
          <p:cNvPr id="4" name="Picture 3" descr="Green_water_molecule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E4443F32-8DCE-4BB8-8953-C6249EB321A6}" type="slidenum">
              <a:rPr lang="en-US"/>
              <a:pPr>
                <a:defRPr/>
              </a:pPr>
              <a:t>‹#›</a:t>
            </a:fld>
            <a:endParaRPr lang="en-US" dirty="0"/>
          </a:p>
        </p:txBody>
      </p:sp>
      <p:pic>
        <p:nvPicPr>
          <p:cNvPr id="11" name="Picture 10"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861830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Divider">
    <p:spTree>
      <p:nvGrpSpPr>
        <p:cNvPr id="1" name=""/>
        <p:cNvGrpSpPr/>
        <p:nvPr/>
      </p:nvGrpSpPr>
      <p:grpSpPr>
        <a:xfrm>
          <a:off x="0" y="0"/>
          <a:ext cx="0" cy="0"/>
          <a:chOff x="0" y="0"/>
          <a:chExt cx="0" cy="0"/>
        </a:xfrm>
      </p:grpSpPr>
      <p:pic>
        <p:nvPicPr>
          <p:cNvPr id="4" name="Picture 8" descr="goldMolecule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5002214"/>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BA8F3A1C-4ED8-6E41-9DEC-0B0473DBACA9}"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1_Section Divider">
    <p:spTree>
      <p:nvGrpSpPr>
        <p:cNvPr id="1" name=""/>
        <p:cNvGrpSpPr/>
        <p:nvPr/>
      </p:nvGrpSpPr>
      <p:grpSpPr>
        <a:xfrm>
          <a:off x="0" y="0"/>
          <a:ext cx="0" cy="0"/>
          <a:chOff x="0" y="0"/>
          <a:chExt cx="0" cy="0"/>
        </a:xfrm>
      </p:grpSpPr>
      <p:pic>
        <p:nvPicPr>
          <p:cNvPr id="4" name="Picture 8" descr="goldBeakers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14" descr="pathwayLines-white.png"/>
          <p:cNvPicPr>
            <a:picLocks noChangeAspect="1"/>
          </p:cNvPicPr>
          <p:nvPr userDrawn="1"/>
        </p:nvPicPr>
        <p:blipFill>
          <a:blip r:embed="rId3"/>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E4443F32-8DCE-4BB8-8953-C6249EB321A6}" type="slidenum">
              <a:rPr lang="en-US"/>
              <a:pPr>
                <a:defRPr/>
              </a:pPr>
              <a:t>‹#›</a:t>
            </a:fld>
            <a:endParaRPr lang="en-US" dirty="0"/>
          </a:p>
        </p:txBody>
      </p:sp>
      <p:pic>
        <p:nvPicPr>
          <p:cNvPr id="11" name="Picture 10"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2212719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1_Section Divider">
    <p:spTree>
      <p:nvGrpSpPr>
        <p:cNvPr id="1" name=""/>
        <p:cNvGrpSpPr/>
        <p:nvPr/>
      </p:nvGrpSpPr>
      <p:grpSpPr>
        <a:xfrm>
          <a:off x="0" y="0"/>
          <a:ext cx="0" cy="0"/>
          <a:chOff x="0" y="0"/>
          <a:chExt cx="0" cy="0"/>
        </a:xfrm>
      </p:grpSpPr>
      <p:pic>
        <p:nvPicPr>
          <p:cNvPr id="4" name="Picture 8" descr="greenR+D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5002214"/>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FAB6EE8E-4E55-7549-9608-C1AB6101594D}"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2_Section Divider">
    <p:spTree>
      <p:nvGrpSpPr>
        <p:cNvPr id="1" name=""/>
        <p:cNvGrpSpPr/>
        <p:nvPr/>
      </p:nvGrpSpPr>
      <p:grpSpPr>
        <a:xfrm>
          <a:off x="0" y="0"/>
          <a:ext cx="0" cy="0"/>
          <a:chOff x="0" y="0"/>
          <a:chExt cx="0" cy="0"/>
        </a:xfrm>
      </p:grpSpPr>
      <p:pic>
        <p:nvPicPr>
          <p:cNvPr id="4" name="Picture 8" descr="orangeTestTubeBack.jpg"/>
          <p:cNvPicPr>
            <a:picLocks noChangeAspect="1"/>
          </p:cNvPicPr>
          <p:nvPr userDrawn="1"/>
        </p:nvPicPr>
        <p:blipFill>
          <a:blip r:embed="rId2"/>
          <a:srcRect/>
          <a:stretch>
            <a:fillRect/>
          </a:stretch>
        </p:blipFill>
        <p:spPr bwMode="auto">
          <a:xfrm>
            <a:off x="0" y="-6350"/>
            <a:ext cx="9144000" cy="68707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EA23AAE9-BC51-4346-A881-EE3437FC7913}"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3_Section Divider">
    <p:spTree>
      <p:nvGrpSpPr>
        <p:cNvPr id="1" name=""/>
        <p:cNvGrpSpPr/>
        <p:nvPr/>
      </p:nvGrpSpPr>
      <p:grpSpPr>
        <a:xfrm>
          <a:off x="0" y="0"/>
          <a:ext cx="0" cy="0"/>
          <a:chOff x="0" y="0"/>
          <a:chExt cx="0" cy="0"/>
        </a:xfrm>
      </p:grpSpPr>
      <p:pic>
        <p:nvPicPr>
          <p:cNvPr id="4" name="Picture 8" descr="greenMolecule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CF66041C-0E35-414E-8EE9-DB4496512E2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8" descr="coverWomanGroup.jpg"/>
          <p:cNvPicPr>
            <a:picLocks noChangeAspect="1"/>
          </p:cNvPicPr>
          <p:nvPr userDrawn="1"/>
        </p:nvPicPr>
        <p:blipFill>
          <a:blip r:embed="rId2"/>
          <a:srcRect/>
          <a:stretch>
            <a:fillRect/>
          </a:stretch>
        </p:blipFill>
        <p:spPr bwMode="auto">
          <a:xfrm>
            <a:off x="0" y="185738"/>
            <a:ext cx="9144000" cy="6143625"/>
          </a:xfrm>
          <a:prstGeom prst="rect">
            <a:avLst/>
          </a:prstGeom>
          <a:noFill/>
          <a:ln w="9525">
            <a:noFill/>
            <a:miter lim="800000"/>
            <a:headEnd/>
            <a:tailEnd/>
          </a:ln>
        </p:spPr>
      </p:pic>
      <p:pic>
        <p:nvPicPr>
          <p:cNvPr id="6" name="Picture 12" descr="endoLogo_large.png"/>
          <p:cNvPicPr>
            <a:picLocks noChangeAspect="1"/>
          </p:cNvPicPr>
          <p:nvPr userDrawn="1"/>
        </p:nvPicPr>
        <p:blipFill>
          <a:blip r:embed="rId3"/>
          <a:srcRect/>
          <a:stretch>
            <a:fillRect/>
          </a:stretch>
        </p:blipFill>
        <p:spPr bwMode="auto">
          <a:xfrm>
            <a:off x="579439" y="6002338"/>
            <a:ext cx="1790700" cy="493712"/>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3946920" cy="762000"/>
          </a:xfrm>
        </p:spPr>
        <p:txBody>
          <a:bodyPr>
            <a:normAutofit/>
          </a:bodyPr>
          <a:lstStyle>
            <a:lvl1pPr marL="0" indent="0" algn="l">
              <a:buNone/>
              <a:defRPr sz="1800">
                <a:solidFill>
                  <a:srgbClr val="464B4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6FAF5892-AF92-A845-9BE3-E42B2570C0A3}"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4_Section Divider">
    <p:spTree>
      <p:nvGrpSpPr>
        <p:cNvPr id="1" name=""/>
        <p:cNvGrpSpPr/>
        <p:nvPr/>
      </p:nvGrpSpPr>
      <p:grpSpPr>
        <a:xfrm>
          <a:off x="0" y="0"/>
          <a:ext cx="0" cy="0"/>
          <a:chOff x="0" y="0"/>
          <a:chExt cx="0" cy="0"/>
        </a:xfrm>
      </p:grpSpPr>
      <p:pic>
        <p:nvPicPr>
          <p:cNvPr id="4" name="Picture 8" descr="goldBeakers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9DDAFBD6-7E27-6441-A958-BB1BC19AE3AE}"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5_Section Divider">
    <p:spTree>
      <p:nvGrpSpPr>
        <p:cNvPr id="1" name=""/>
        <p:cNvGrpSpPr/>
        <p:nvPr/>
      </p:nvGrpSpPr>
      <p:grpSpPr>
        <a:xfrm>
          <a:off x="0" y="0"/>
          <a:ext cx="0" cy="0"/>
          <a:chOff x="0" y="0"/>
          <a:chExt cx="0" cy="0"/>
        </a:xfrm>
      </p:grpSpPr>
      <p:pic>
        <p:nvPicPr>
          <p:cNvPr id="4" name="Picture 8" descr="orangeMeshBack.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9" descr="endoLogo_WHITE.png"/>
          <p:cNvPicPr>
            <a:picLocks noChangeAspect="1"/>
          </p:cNvPicPr>
          <p:nvPr userDrawn="1"/>
        </p:nvPicPr>
        <p:blipFill>
          <a:blip r:embed="rId3"/>
          <a:srcRect/>
          <a:stretch>
            <a:fillRect/>
          </a:stretch>
        </p:blipFill>
        <p:spPr bwMode="auto">
          <a:xfrm>
            <a:off x="411165" y="6383338"/>
            <a:ext cx="1165225" cy="322262"/>
          </a:xfrm>
          <a:prstGeom prst="rect">
            <a:avLst/>
          </a:prstGeom>
          <a:noFill/>
          <a:ln w="9525">
            <a:noFill/>
            <a:miter lim="800000"/>
            <a:headEnd/>
            <a:tailEnd/>
          </a:ln>
        </p:spPr>
      </p:pic>
      <p:pic>
        <p:nvPicPr>
          <p:cNvPr id="6" name="Picture 14" descr="pathwayLines-white.png"/>
          <p:cNvPicPr>
            <a:picLocks noChangeAspect="1"/>
          </p:cNvPicPr>
          <p:nvPr userDrawn="1"/>
        </p:nvPicPr>
        <p:blipFill>
          <a:blip r:embed="rId4"/>
          <a:srcRect/>
          <a:stretch>
            <a:fillRect/>
          </a:stretch>
        </p:blipFill>
        <p:spPr bwMode="auto">
          <a:xfrm>
            <a:off x="0" y="4979989"/>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a:solidFill>
                  <a:srgbClr val="FFFFFF"/>
                </a:solidFill>
              </a:defRPr>
            </a:lvl1pPr>
          </a:lstStyle>
          <a:p>
            <a:pPr>
              <a:defRPr/>
            </a:pPr>
            <a:fld id="{E3293FF7-8C54-4342-A894-48D56423900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p:nvPr userDrawn="1"/>
        </p:nvSpPr>
        <p:spPr>
          <a:xfrm>
            <a:off x="457201" y="1276350"/>
            <a:ext cx="3806825" cy="4813300"/>
          </a:xfrm>
          <a:prstGeom prst="rect">
            <a:avLst/>
          </a:prstGeom>
          <a:gradFill flip="none" rotWithShape="1">
            <a:gsLst>
              <a:gs pos="0">
                <a:schemeClr val="accent3">
                  <a:alpha val="79000"/>
                </a:schemeClr>
              </a:gs>
              <a:gs pos="100000">
                <a:schemeClr val="accent2">
                  <a:alpha val="79000"/>
                </a:schemeClr>
              </a:gs>
            </a:gsLst>
            <a:lin ang="16200000" scaled="0"/>
            <a:tileRect/>
          </a:gradFill>
          <a:ln>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199" y="1276836"/>
            <a:ext cx="4038600" cy="481304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2"/>
          <p:cNvSpPr>
            <a:spLocks noGrp="1"/>
          </p:cNvSpPr>
          <p:nvPr>
            <p:ph sz="half" idx="1"/>
          </p:nvPr>
        </p:nvSpPr>
        <p:spPr>
          <a:xfrm>
            <a:off x="663266" y="1477750"/>
            <a:ext cx="3446153" cy="4434470"/>
          </a:xfrm>
          <a:noFill/>
          <a:ln>
            <a:noFill/>
          </a:ln>
        </p:spPr>
        <p:txBody>
          <a:bodyPr>
            <a:normAutofit/>
          </a:bodyPr>
          <a:lstStyle>
            <a:lvl1pPr marL="0">
              <a:lnSpc>
                <a:spcPct val="100000"/>
              </a:lnSpc>
              <a:spcBef>
                <a:spcPts val="20"/>
              </a:spcBef>
              <a:buClr>
                <a:schemeClr val="tx1">
                  <a:lumMod val="65000"/>
                  <a:lumOff val="35000"/>
                </a:schemeClr>
              </a:buClr>
              <a:buFont typeface="Wingdings" charset="2"/>
              <a:buNone/>
              <a:defRPr sz="1600" baseline="0">
                <a:solidFill>
                  <a:srgbClr val="FFFFFF"/>
                </a:solidFill>
              </a:defRPr>
            </a:lvl1pPr>
            <a:lvl2pPr>
              <a:buClr>
                <a:schemeClr val="tx1">
                  <a:lumMod val="65000"/>
                  <a:lumOff val="35000"/>
                </a:schemeClr>
              </a:buClr>
              <a:buFont typeface="Wingdings" charset="2"/>
              <a:buNone/>
              <a:defRPr sz="1800">
                <a:solidFill>
                  <a:srgbClr val="FFFFFF"/>
                </a:solidFill>
              </a:defRPr>
            </a:lvl2pPr>
            <a:lvl3pPr>
              <a:buClr>
                <a:schemeClr val="tx1">
                  <a:lumMod val="65000"/>
                  <a:lumOff val="35000"/>
                </a:schemeClr>
              </a:buClr>
              <a:buFont typeface="Wingdings" charset="2"/>
              <a:buNone/>
              <a:defRPr sz="1600">
                <a:solidFill>
                  <a:srgbClr val="FFFFFF"/>
                </a:solidFill>
              </a:defRPr>
            </a:lvl3pPr>
            <a:lvl4pPr>
              <a:buClr>
                <a:schemeClr val="tx1">
                  <a:lumMod val="65000"/>
                  <a:lumOff val="35000"/>
                </a:schemeClr>
              </a:buClr>
              <a:buFont typeface="Wingdings" charset="2"/>
              <a:buNone/>
              <a:defRPr sz="1400">
                <a:solidFill>
                  <a:srgbClr val="FFFFFF"/>
                </a:solidFill>
              </a:defRPr>
            </a:lvl4pPr>
            <a:lvl5pPr>
              <a:buClr>
                <a:schemeClr val="tx1">
                  <a:lumMod val="65000"/>
                  <a:lumOff val="35000"/>
                </a:schemeClr>
              </a:buClr>
              <a:buFont typeface="Wingdings" charset="2"/>
              <a:buNone/>
              <a:defRPr sz="14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p:txBody>
      </p:sp>
      <p:sp>
        <p:nvSpPr>
          <p:cNvPr id="7" name="Slide Number Placeholder 6"/>
          <p:cNvSpPr>
            <a:spLocks noGrp="1"/>
          </p:cNvSpPr>
          <p:nvPr>
            <p:ph type="sldNum" sz="quarter" idx="11"/>
          </p:nvPr>
        </p:nvSpPr>
        <p:spPr/>
        <p:txBody>
          <a:bodyPr/>
          <a:lstStyle>
            <a:lvl1pPr>
              <a:defRPr/>
            </a:lvl1pPr>
          </a:lstStyle>
          <a:p>
            <a:pPr>
              <a:defRPr/>
            </a:pPr>
            <a:fld id="{AB6F3C5A-72AE-C746-BF54-3C29880C653C}"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8" descr="doctor.jpg"/>
          <p:cNvPicPr>
            <a:picLocks noChangeAspect="1"/>
          </p:cNvPicPr>
          <p:nvPr userDrawn="1"/>
        </p:nvPicPr>
        <p:blipFill>
          <a:blip r:embed="rId2"/>
          <a:srcRect/>
          <a:stretch>
            <a:fillRect/>
          </a:stretch>
        </p:blipFill>
        <p:spPr bwMode="auto">
          <a:xfrm>
            <a:off x="457201" y="1219201"/>
            <a:ext cx="3883025" cy="457517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199" y="1247808"/>
            <a:ext cx="4038600" cy="481304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1"/>
          </p:nvPr>
        </p:nvSpPr>
        <p:spPr/>
        <p:txBody>
          <a:bodyPr/>
          <a:lstStyle>
            <a:lvl1pPr>
              <a:defRPr/>
            </a:lvl1pPr>
          </a:lstStyle>
          <a:p>
            <a:pPr>
              <a:defRPr/>
            </a:pPr>
            <a:fld id="{43EA739E-EBEE-DD4E-9D26-83A8D95D9F66}"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5" name="Picture 8" descr="Manufacturing.jpg"/>
          <p:cNvPicPr>
            <a:picLocks noChangeAspect="1"/>
          </p:cNvPicPr>
          <p:nvPr userDrawn="1"/>
        </p:nvPicPr>
        <p:blipFill>
          <a:blip r:embed="rId2"/>
          <a:srcRect/>
          <a:stretch>
            <a:fillRect/>
          </a:stretch>
        </p:blipFill>
        <p:spPr bwMode="auto">
          <a:xfrm>
            <a:off x="457201" y="1219201"/>
            <a:ext cx="3883025" cy="457517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199" y="1218780"/>
            <a:ext cx="4038600" cy="481304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1"/>
          </p:nvPr>
        </p:nvSpPr>
        <p:spPr/>
        <p:txBody>
          <a:bodyPr/>
          <a:lstStyle>
            <a:lvl1pPr>
              <a:defRPr/>
            </a:lvl1pPr>
          </a:lstStyle>
          <a:p>
            <a:pPr>
              <a:defRPr/>
            </a:pPr>
            <a:fld id="{D3B5BD6E-69FD-0F4C-9DC2-E1ED8322E190}"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5" name="Picture 8" descr="patients.jpg"/>
          <p:cNvPicPr>
            <a:picLocks noChangeAspect="1"/>
          </p:cNvPicPr>
          <p:nvPr userDrawn="1"/>
        </p:nvPicPr>
        <p:blipFill>
          <a:blip r:embed="rId2"/>
          <a:srcRect/>
          <a:stretch>
            <a:fillRect/>
          </a:stretch>
        </p:blipFill>
        <p:spPr bwMode="auto">
          <a:xfrm>
            <a:off x="457201" y="1219201"/>
            <a:ext cx="3883025" cy="457517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728028" y="1204268"/>
            <a:ext cx="4038600" cy="4813043"/>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1"/>
          </p:nvPr>
        </p:nvSpPr>
        <p:spPr/>
        <p:txBody>
          <a:bodyPr/>
          <a:lstStyle>
            <a:lvl1pPr>
              <a:defRPr/>
            </a:lvl1pPr>
          </a:lstStyle>
          <a:p>
            <a:pPr>
              <a:defRPr/>
            </a:pPr>
            <a:fld id="{E183716C-2C74-DA44-8C90-2AB39AA410C8}"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8" name="Rectangle 7"/>
          <p:cNvSpPr/>
          <p:nvPr userDrawn="1"/>
        </p:nvSpPr>
        <p:spPr>
          <a:xfrm>
            <a:off x="457202" y="1319360"/>
            <a:ext cx="3807607" cy="3502099"/>
          </a:xfrm>
          <a:prstGeom prst="rect">
            <a:avLst/>
          </a:prstGeom>
          <a:gradFill flip="none" rotWithShape="1">
            <a:gsLst>
              <a:gs pos="7000">
                <a:schemeClr val="bg1"/>
              </a:gs>
              <a:gs pos="100000">
                <a:schemeClr val="tx2">
                  <a:alpha val="55000"/>
                </a:schemeClr>
              </a:gs>
            </a:gsLst>
            <a:lin ang="16200000" scaled="0"/>
            <a:tileRect/>
          </a:gradFill>
          <a:ln>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649289" y="2244725"/>
            <a:ext cx="3446463" cy="0"/>
          </a:xfrm>
          <a:prstGeom prst="line">
            <a:avLst/>
          </a:prstGeom>
          <a:ln w="1270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sp>
        <p:nvSpPr>
          <p:cNvPr id="10" name="Rectangle 9"/>
          <p:cNvSpPr/>
          <p:nvPr userDrawn="1"/>
        </p:nvSpPr>
        <p:spPr>
          <a:xfrm>
            <a:off x="635002" y="4017964"/>
            <a:ext cx="3446463" cy="1025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ectangle 13"/>
          <p:cNvSpPr/>
          <p:nvPr userDrawn="1"/>
        </p:nvSpPr>
        <p:spPr>
          <a:xfrm>
            <a:off x="4640265" y="5238751"/>
            <a:ext cx="4568825" cy="989013"/>
          </a:xfrm>
          <a:prstGeom prst="rect">
            <a:avLst/>
          </a:prstGeom>
          <a:gradFill flip="none" rotWithShape="1">
            <a:gsLst>
              <a:gs pos="0">
                <a:schemeClr val="accent3">
                  <a:alpha val="79000"/>
                </a:schemeClr>
              </a:gs>
              <a:gs pos="100000">
                <a:schemeClr val="accent2">
                  <a:alpha val="79000"/>
                </a:schemeClr>
              </a:gs>
            </a:gsLst>
            <a:lin ang="16200000" scaled="0"/>
            <a:tileRect/>
          </a:gradFill>
          <a:ln>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TextBox 42"/>
          <p:cNvSpPr txBox="1">
            <a:spLocks noChangeArrowheads="1"/>
          </p:cNvSpPr>
          <p:nvPr userDrawn="1"/>
        </p:nvSpPr>
        <p:spPr bwMode="auto">
          <a:xfrm>
            <a:off x="4814888" y="5411789"/>
            <a:ext cx="3911600" cy="369332"/>
          </a:xfrm>
          <a:prstGeom prst="rect">
            <a:avLst/>
          </a:prstGeom>
          <a:noFill/>
          <a:ln w="9525">
            <a:noFill/>
            <a:miter lim="800000"/>
            <a:headEnd/>
            <a:tailEnd/>
          </a:ln>
        </p:spPr>
        <p:txBody>
          <a:bodyPr lIns="0" tIns="0" rIns="0" bIns="0">
            <a:spAutoFit/>
          </a:bodyPr>
          <a:lstStyle/>
          <a:p>
            <a:pPr fontAlgn="auto">
              <a:spcBef>
                <a:spcPts val="0"/>
              </a:spcBef>
              <a:spcAft>
                <a:spcPts val="0"/>
              </a:spcAft>
              <a:defRPr/>
            </a:pPr>
            <a:r>
              <a:rPr lang="en-US" sz="1200" b="1" cap="all" spc="190" dirty="0">
                <a:solidFill>
                  <a:schemeClr val="tx2"/>
                </a:solidFill>
                <a:latin typeface="Arial"/>
                <a:ea typeface="+mn-ea"/>
                <a:cs typeface="Arial"/>
              </a:rPr>
              <a:t>Call-out title:</a:t>
            </a:r>
          </a:p>
          <a:p>
            <a:pPr fontAlgn="auto">
              <a:spcBef>
                <a:spcPts val="0"/>
              </a:spcBef>
              <a:spcAft>
                <a:spcPts val="0"/>
              </a:spcAft>
              <a:defRPr/>
            </a:pPr>
            <a:r>
              <a:rPr lang="en-US" sz="1200" dirty="0">
                <a:solidFill>
                  <a:schemeClr val="bg1"/>
                </a:solidFill>
                <a:latin typeface="Arial"/>
                <a:ea typeface="+mn-ea"/>
                <a:cs typeface="Arial"/>
              </a:rPr>
              <a:t>&lt;call-out text&gt;</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11" name="Content Placeholder 2"/>
          <p:cNvSpPr>
            <a:spLocks noGrp="1"/>
          </p:cNvSpPr>
          <p:nvPr>
            <p:ph sz="half" idx="1"/>
          </p:nvPr>
        </p:nvSpPr>
        <p:spPr>
          <a:xfrm>
            <a:off x="648917" y="1540625"/>
            <a:ext cx="3446153" cy="704823"/>
          </a:xfrm>
          <a:noFill/>
          <a:ln>
            <a:noFill/>
          </a:ln>
        </p:spPr>
        <p:txBody>
          <a:bodyPr>
            <a:normAutofit/>
          </a:bodyPr>
          <a:lstStyle>
            <a:lvl1pPr marL="0">
              <a:lnSpc>
                <a:spcPct val="100000"/>
              </a:lnSpc>
              <a:spcBef>
                <a:spcPts val="20"/>
              </a:spcBef>
              <a:buClr>
                <a:schemeClr val="tx1">
                  <a:lumMod val="65000"/>
                  <a:lumOff val="35000"/>
                </a:schemeClr>
              </a:buClr>
              <a:buFont typeface="Wingdings" charset="2"/>
              <a:buNone/>
              <a:defRPr sz="2000" baseline="0">
                <a:solidFill>
                  <a:srgbClr val="FFFFFF"/>
                </a:solidFill>
              </a:defRPr>
            </a:lvl1pPr>
            <a:lvl2pPr>
              <a:buClr>
                <a:schemeClr val="tx1">
                  <a:lumMod val="65000"/>
                  <a:lumOff val="35000"/>
                </a:schemeClr>
              </a:buClr>
              <a:buFont typeface="Wingdings" charset="2"/>
              <a:buNone/>
              <a:defRPr sz="1800">
                <a:solidFill>
                  <a:srgbClr val="FFFFFF"/>
                </a:solidFill>
              </a:defRPr>
            </a:lvl2pPr>
            <a:lvl3pPr>
              <a:buClr>
                <a:schemeClr val="tx1">
                  <a:lumMod val="65000"/>
                  <a:lumOff val="35000"/>
                </a:schemeClr>
              </a:buClr>
              <a:buFont typeface="Wingdings" charset="2"/>
              <a:buNone/>
              <a:defRPr sz="1600">
                <a:solidFill>
                  <a:srgbClr val="FFFFFF"/>
                </a:solidFill>
              </a:defRPr>
            </a:lvl3pPr>
            <a:lvl4pPr>
              <a:buClr>
                <a:schemeClr val="tx1">
                  <a:lumMod val="65000"/>
                  <a:lumOff val="35000"/>
                </a:schemeClr>
              </a:buClr>
              <a:buFont typeface="Wingdings" charset="2"/>
              <a:buNone/>
              <a:defRPr sz="1400">
                <a:solidFill>
                  <a:srgbClr val="FFFFFF"/>
                </a:solidFill>
              </a:defRPr>
            </a:lvl4pPr>
            <a:lvl5pPr>
              <a:buClr>
                <a:schemeClr val="tx1">
                  <a:lumMod val="65000"/>
                  <a:lumOff val="35000"/>
                </a:schemeClr>
              </a:buClr>
              <a:buFont typeface="Wingdings" charset="2"/>
              <a:buNone/>
              <a:defRPr sz="14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p:txBody>
      </p:sp>
      <p:sp>
        <p:nvSpPr>
          <p:cNvPr id="12" name="Content Placeholder 3"/>
          <p:cNvSpPr>
            <a:spLocks noGrp="1"/>
          </p:cNvSpPr>
          <p:nvPr>
            <p:ph sz="half" idx="2"/>
          </p:nvPr>
        </p:nvSpPr>
        <p:spPr>
          <a:xfrm>
            <a:off x="4648199" y="1319359"/>
            <a:ext cx="4038600" cy="3789060"/>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2"/>
          <p:cNvSpPr>
            <a:spLocks noGrp="1"/>
          </p:cNvSpPr>
          <p:nvPr>
            <p:ph sz="half" idx="13"/>
          </p:nvPr>
        </p:nvSpPr>
        <p:spPr>
          <a:xfrm>
            <a:off x="648917" y="2322753"/>
            <a:ext cx="3446153" cy="1385648"/>
          </a:xfrm>
          <a:noFill/>
          <a:ln>
            <a:noFill/>
          </a:ln>
        </p:spPr>
        <p:txBody>
          <a:bodyPr>
            <a:normAutofit/>
          </a:bodyPr>
          <a:lstStyle>
            <a:lvl1pPr marL="0">
              <a:lnSpc>
                <a:spcPct val="100000"/>
              </a:lnSpc>
              <a:spcBef>
                <a:spcPts val="20"/>
              </a:spcBef>
              <a:buClr>
                <a:schemeClr val="tx1">
                  <a:lumMod val="65000"/>
                  <a:lumOff val="35000"/>
                </a:schemeClr>
              </a:buClr>
              <a:buFont typeface="Wingdings" charset="2"/>
              <a:buNone/>
              <a:defRPr sz="1600" baseline="0">
                <a:solidFill>
                  <a:schemeClr val="tx2"/>
                </a:solidFill>
              </a:defRPr>
            </a:lvl1pPr>
            <a:lvl2pPr>
              <a:buClr>
                <a:schemeClr val="tx1">
                  <a:lumMod val="65000"/>
                  <a:lumOff val="35000"/>
                </a:schemeClr>
              </a:buClr>
              <a:buFont typeface="Wingdings" charset="2"/>
              <a:buNone/>
              <a:defRPr sz="1800">
                <a:solidFill>
                  <a:srgbClr val="FFFFFF"/>
                </a:solidFill>
              </a:defRPr>
            </a:lvl2pPr>
            <a:lvl3pPr>
              <a:buClr>
                <a:schemeClr val="tx1">
                  <a:lumMod val="65000"/>
                  <a:lumOff val="35000"/>
                </a:schemeClr>
              </a:buClr>
              <a:buFont typeface="Wingdings" charset="2"/>
              <a:buNone/>
              <a:defRPr sz="1600">
                <a:solidFill>
                  <a:srgbClr val="FFFFFF"/>
                </a:solidFill>
              </a:defRPr>
            </a:lvl3pPr>
            <a:lvl4pPr>
              <a:buClr>
                <a:schemeClr val="tx1">
                  <a:lumMod val="65000"/>
                  <a:lumOff val="35000"/>
                </a:schemeClr>
              </a:buClr>
              <a:buFont typeface="Wingdings" charset="2"/>
              <a:buNone/>
              <a:defRPr sz="1400">
                <a:solidFill>
                  <a:srgbClr val="FFFFFF"/>
                </a:solidFill>
              </a:defRPr>
            </a:lvl4pPr>
            <a:lvl5pPr>
              <a:buClr>
                <a:schemeClr val="tx1">
                  <a:lumMod val="65000"/>
                  <a:lumOff val="35000"/>
                </a:schemeClr>
              </a:buClr>
              <a:buFont typeface="Wingdings" charset="2"/>
              <a:buNone/>
              <a:defRPr sz="14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2"/>
          <p:cNvSpPr>
            <a:spLocks noGrp="1"/>
          </p:cNvSpPr>
          <p:nvPr>
            <p:ph sz="half" idx="14"/>
          </p:nvPr>
        </p:nvSpPr>
        <p:spPr>
          <a:xfrm>
            <a:off x="648917" y="4017800"/>
            <a:ext cx="3446153" cy="939993"/>
          </a:xfrm>
          <a:noFill/>
          <a:ln>
            <a:noFill/>
          </a:ln>
        </p:spPr>
        <p:txBody>
          <a:bodyPr>
            <a:normAutofit/>
          </a:bodyPr>
          <a:lstStyle>
            <a:lvl1pPr marL="0" algn="ctr">
              <a:lnSpc>
                <a:spcPct val="100000"/>
              </a:lnSpc>
              <a:spcBef>
                <a:spcPts val="20"/>
              </a:spcBef>
              <a:buClr>
                <a:schemeClr val="tx1">
                  <a:lumMod val="65000"/>
                  <a:lumOff val="35000"/>
                </a:schemeClr>
              </a:buClr>
              <a:buFont typeface="Wingdings" charset="2"/>
              <a:buNone/>
              <a:defRPr sz="1100" baseline="0">
                <a:ln>
                  <a:noFill/>
                </a:ln>
                <a:solidFill>
                  <a:schemeClr val="tx2"/>
                </a:solidFill>
              </a:defRPr>
            </a:lvl1pPr>
            <a:lvl2pPr>
              <a:buClr>
                <a:schemeClr val="tx1">
                  <a:lumMod val="65000"/>
                  <a:lumOff val="35000"/>
                </a:schemeClr>
              </a:buClr>
              <a:buFont typeface="Wingdings" charset="2"/>
              <a:buNone/>
              <a:defRPr sz="1800">
                <a:solidFill>
                  <a:srgbClr val="FFFFFF"/>
                </a:solidFill>
              </a:defRPr>
            </a:lvl2pPr>
            <a:lvl3pPr>
              <a:buClr>
                <a:schemeClr val="tx1">
                  <a:lumMod val="65000"/>
                  <a:lumOff val="35000"/>
                </a:schemeClr>
              </a:buClr>
              <a:buFont typeface="Wingdings" charset="2"/>
              <a:buNone/>
              <a:defRPr sz="1600">
                <a:solidFill>
                  <a:srgbClr val="FFFFFF"/>
                </a:solidFill>
              </a:defRPr>
            </a:lvl3pPr>
            <a:lvl4pPr>
              <a:buClr>
                <a:schemeClr val="tx1">
                  <a:lumMod val="65000"/>
                  <a:lumOff val="35000"/>
                </a:schemeClr>
              </a:buClr>
              <a:buFont typeface="Wingdings" charset="2"/>
              <a:buNone/>
              <a:defRPr sz="1400">
                <a:solidFill>
                  <a:srgbClr val="FFFFFF"/>
                </a:solidFill>
              </a:defRPr>
            </a:lvl4pPr>
            <a:lvl5pPr>
              <a:buClr>
                <a:schemeClr val="tx1">
                  <a:lumMod val="65000"/>
                  <a:lumOff val="35000"/>
                </a:schemeClr>
              </a:buClr>
              <a:buFont typeface="Wingdings" charset="2"/>
              <a:buNone/>
              <a:defRPr sz="14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2"/>
          <p:cNvSpPr>
            <a:spLocks noGrp="1"/>
          </p:cNvSpPr>
          <p:nvPr>
            <p:ph sz="half" idx="15"/>
          </p:nvPr>
        </p:nvSpPr>
        <p:spPr>
          <a:xfrm>
            <a:off x="648917" y="5115655"/>
            <a:ext cx="3446153" cy="825185"/>
          </a:xfrm>
          <a:noFill/>
          <a:ln>
            <a:noFill/>
          </a:ln>
        </p:spPr>
        <p:txBody>
          <a:bodyPr>
            <a:normAutofit/>
          </a:bodyPr>
          <a:lstStyle>
            <a:lvl1pPr marL="0" algn="ctr">
              <a:lnSpc>
                <a:spcPct val="100000"/>
              </a:lnSpc>
              <a:spcBef>
                <a:spcPts val="20"/>
              </a:spcBef>
              <a:buClr>
                <a:schemeClr val="tx1">
                  <a:lumMod val="65000"/>
                  <a:lumOff val="35000"/>
                </a:schemeClr>
              </a:buClr>
              <a:buFont typeface="Wingdings" charset="2"/>
              <a:buNone/>
              <a:defRPr sz="1100" baseline="0">
                <a:ln>
                  <a:noFill/>
                </a:ln>
                <a:solidFill>
                  <a:schemeClr val="tx2"/>
                </a:solidFill>
              </a:defRPr>
            </a:lvl1pPr>
            <a:lvl2pPr>
              <a:buClr>
                <a:schemeClr val="tx1">
                  <a:lumMod val="65000"/>
                  <a:lumOff val="35000"/>
                </a:schemeClr>
              </a:buClr>
              <a:buFont typeface="Wingdings" charset="2"/>
              <a:buNone/>
              <a:defRPr sz="1800">
                <a:solidFill>
                  <a:srgbClr val="FFFFFF"/>
                </a:solidFill>
              </a:defRPr>
            </a:lvl2pPr>
            <a:lvl3pPr>
              <a:buClr>
                <a:schemeClr val="tx1">
                  <a:lumMod val="65000"/>
                  <a:lumOff val="35000"/>
                </a:schemeClr>
              </a:buClr>
              <a:buFont typeface="Wingdings" charset="2"/>
              <a:buNone/>
              <a:defRPr sz="1600">
                <a:solidFill>
                  <a:srgbClr val="FFFFFF"/>
                </a:solidFill>
              </a:defRPr>
            </a:lvl3pPr>
            <a:lvl4pPr>
              <a:buClr>
                <a:schemeClr val="tx1">
                  <a:lumMod val="65000"/>
                  <a:lumOff val="35000"/>
                </a:schemeClr>
              </a:buClr>
              <a:buFont typeface="Wingdings" charset="2"/>
              <a:buNone/>
              <a:defRPr sz="1400">
                <a:solidFill>
                  <a:srgbClr val="FFFFFF"/>
                </a:solidFill>
              </a:defRPr>
            </a:lvl4pPr>
            <a:lvl5pPr>
              <a:buClr>
                <a:schemeClr val="tx1">
                  <a:lumMod val="65000"/>
                  <a:lumOff val="35000"/>
                </a:schemeClr>
              </a:buClr>
              <a:buFont typeface="Wingdings" charset="2"/>
              <a:buNone/>
              <a:defRPr sz="14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p:txBody>
      </p:sp>
      <p:sp>
        <p:nvSpPr>
          <p:cNvPr id="19" name="Slide Number Placeholder 8"/>
          <p:cNvSpPr>
            <a:spLocks noGrp="1"/>
          </p:cNvSpPr>
          <p:nvPr>
            <p:ph type="sldNum" sz="quarter" idx="17"/>
          </p:nvPr>
        </p:nvSpPr>
        <p:spPr/>
        <p:txBody>
          <a:bodyPr/>
          <a:lstStyle>
            <a:lvl1pPr>
              <a:defRPr/>
            </a:lvl1pPr>
          </a:lstStyle>
          <a:p>
            <a:pPr>
              <a:defRPr/>
            </a:pPr>
            <a:fld id="{31F00659-2BD4-5548-B9B7-6BBECB4D457A}"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4"/>
          <p:cNvSpPr>
            <a:spLocks noGrp="1"/>
          </p:cNvSpPr>
          <p:nvPr>
            <p:ph type="sldNum" sz="quarter" idx="11"/>
          </p:nvPr>
        </p:nvSpPr>
        <p:spPr/>
        <p:txBody>
          <a:bodyPr/>
          <a:lstStyle>
            <a:lvl1pPr>
              <a:defRPr/>
            </a:lvl1pPr>
          </a:lstStyle>
          <a:p>
            <a:pPr>
              <a:defRPr/>
            </a:pPr>
            <a:fld id="{055A83BA-6051-1A41-A050-5A8515754352}"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 name="Picture 9" descr="PPT_Closing.jpg"/>
          <p:cNvPicPr>
            <a:picLocks noChangeAspect="1"/>
          </p:cNvPicPr>
          <p:nvPr userDrawn="1"/>
        </p:nvPicPr>
        <p:blipFill>
          <a:blip r:embed="rId2"/>
          <a:srcRect l="5101" t="-8644" r="8530"/>
          <a:stretch>
            <a:fillRect/>
          </a:stretch>
        </p:blipFill>
        <p:spPr bwMode="auto">
          <a:xfrm>
            <a:off x="0" y="2614614"/>
            <a:ext cx="9144000" cy="390842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9" descr="dadDaughterCover.jpg"/>
          <p:cNvPicPr>
            <a:picLocks noChangeAspect="1"/>
          </p:cNvPicPr>
          <p:nvPr userDrawn="1"/>
        </p:nvPicPr>
        <p:blipFill>
          <a:blip r:embed="rId2"/>
          <a:srcRect/>
          <a:stretch>
            <a:fillRect/>
          </a:stretch>
        </p:blipFill>
        <p:spPr bwMode="auto">
          <a:xfrm>
            <a:off x="0" y="174626"/>
            <a:ext cx="9144000" cy="6143625"/>
          </a:xfrm>
          <a:prstGeom prst="rect">
            <a:avLst/>
          </a:prstGeom>
          <a:noFill/>
          <a:ln w="9525">
            <a:noFill/>
            <a:miter lim="800000"/>
            <a:headEnd/>
            <a:tailEnd/>
          </a:ln>
        </p:spPr>
      </p:pic>
      <p:pic>
        <p:nvPicPr>
          <p:cNvPr id="6" name="Picture 12" descr="endoLogo_large.png"/>
          <p:cNvPicPr>
            <a:picLocks noChangeAspect="1"/>
          </p:cNvPicPr>
          <p:nvPr userDrawn="1"/>
        </p:nvPicPr>
        <p:blipFill>
          <a:blip r:embed="rId3"/>
          <a:srcRect/>
          <a:stretch>
            <a:fillRect/>
          </a:stretch>
        </p:blipFill>
        <p:spPr bwMode="auto">
          <a:xfrm>
            <a:off x="579439" y="6002338"/>
            <a:ext cx="1790700" cy="493712"/>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3946920" cy="762000"/>
          </a:xfrm>
        </p:spPr>
        <p:txBody>
          <a:bodyPr>
            <a:normAutofit/>
          </a:bodyPr>
          <a:lstStyle>
            <a:lvl1pPr marL="0" indent="0" algn="l">
              <a:buNone/>
              <a:defRPr sz="1800">
                <a:solidFill>
                  <a:srgbClr val="464B4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4F01147E-30E7-E945-B657-A5149080D637}"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9" descr="happyCoupleCover.jpg"/>
          <p:cNvPicPr>
            <a:picLocks noChangeAspect="1"/>
          </p:cNvPicPr>
          <p:nvPr userDrawn="1"/>
        </p:nvPicPr>
        <p:blipFill>
          <a:blip r:embed="rId2"/>
          <a:srcRect/>
          <a:stretch>
            <a:fillRect/>
          </a:stretch>
        </p:blipFill>
        <p:spPr bwMode="auto">
          <a:xfrm>
            <a:off x="11113" y="185738"/>
            <a:ext cx="9144000" cy="6143625"/>
          </a:xfrm>
          <a:prstGeom prst="rect">
            <a:avLst/>
          </a:prstGeom>
          <a:noFill/>
          <a:ln w="9525">
            <a:noFill/>
            <a:miter lim="800000"/>
            <a:headEnd/>
            <a:tailEnd/>
          </a:ln>
        </p:spPr>
      </p:pic>
      <p:pic>
        <p:nvPicPr>
          <p:cNvPr id="6" name="Picture 12" descr="endoLogo_large.png"/>
          <p:cNvPicPr>
            <a:picLocks noChangeAspect="1"/>
          </p:cNvPicPr>
          <p:nvPr userDrawn="1"/>
        </p:nvPicPr>
        <p:blipFill>
          <a:blip r:embed="rId3"/>
          <a:srcRect/>
          <a:stretch>
            <a:fillRect/>
          </a:stretch>
        </p:blipFill>
        <p:spPr bwMode="auto">
          <a:xfrm>
            <a:off x="579439" y="6002338"/>
            <a:ext cx="1790700" cy="493712"/>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rgbClr val="464B4A"/>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3286413" cy="1047449"/>
          </a:xfrm>
        </p:spPr>
        <p:txBody>
          <a:bodyPr>
            <a:normAutofit/>
          </a:bodyPr>
          <a:lstStyle>
            <a:lvl1pPr marL="0" indent="0" algn="l">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13AA742D-994E-AF4C-9654-92C536B1E04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9" descr="malePatientCover.jpg"/>
          <p:cNvPicPr>
            <a:picLocks noChangeAspect="1"/>
          </p:cNvPicPr>
          <p:nvPr userDrawn="1"/>
        </p:nvPicPr>
        <p:blipFill>
          <a:blip r:embed="rId2"/>
          <a:srcRect/>
          <a:stretch>
            <a:fillRect/>
          </a:stretch>
        </p:blipFill>
        <p:spPr bwMode="auto">
          <a:xfrm>
            <a:off x="0" y="196850"/>
            <a:ext cx="9144000" cy="6143625"/>
          </a:xfrm>
          <a:prstGeom prst="rect">
            <a:avLst/>
          </a:prstGeom>
          <a:noFill/>
          <a:ln w="9525">
            <a:noFill/>
            <a:miter lim="800000"/>
            <a:headEnd/>
            <a:tailEnd/>
          </a:ln>
        </p:spPr>
      </p:pic>
      <p:pic>
        <p:nvPicPr>
          <p:cNvPr id="6" name="Picture 12" descr="endoLogo_large.png"/>
          <p:cNvPicPr>
            <a:picLocks noChangeAspect="1"/>
          </p:cNvPicPr>
          <p:nvPr userDrawn="1"/>
        </p:nvPicPr>
        <p:blipFill>
          <a:blip r:embed="rId3"/>
          <a:srcRect/>
          <a:stretch>
            <a:fillRect/>
          </a:stretch>
        </p:blipFill>
        <p:spPr bwMode="auto">
          <a:xfrm>
            <a:off x="579439" y="6002338"/>
            <a:ext cx="1790700" cy="493712"/>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rgbClr val="464B4A"/>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3946920" cy="1047449"/>
          </a:xfrm>
        </p:spPr>
        <p:txBody>
          <a:bodyPr>
            <a:normAutofit/>
          </a:bodyPr>
          <a:lstStyle>
            <a:lvl1pPr marL="0" indent="0" algn="l">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1ADE182E-0C2A-7A49-AEA9-025FBDA6301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4" name="Rectangle 3"/>
          <p:cNvSpPr/>
          <p:nvPr userDrawn="1"/>
        </p:nvSpPr>
        <p:spPr>
          <a:xfrm>
            <a:off x="0" y="5670550"/>
            <a:ext cx="9144000" cy="11874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9" descr="providerCover1.jpg"/>
          <p:cNvPicPr>
            <a:picLocks noChangeAspect="1"/>
          </p:cNvPicPr>
          <p:nvPr userDrawn="1"/>
        </p:nvPicPr>
        <p:blipFill>
          <a:blip r:embed="rId2"/>
          <a:srcRect/>
          <a:stretch>
            <a:fillRect/>
          </a:stretch>
        </p:blipFill>
        <p:spPr bwMode="auto">
          <a:xfrm>
            <a:off x="11113" y="185738"/>
            <a:ext cx="9144000" cy="6143625"/>
          </a:xfrm>
          <a:prstGeom prst="rect">
            <a:avLst/>
          </a:prstGeom>
          <a:noFill/>
          <a:ln w="9525">
            <a:noFill/>
            <a:miter lim="800000"/>
            <a:headEnd/>
            <a:tailEnd/>
          </a:ln>
        </p:spPr>
      </p:pic>
      <p:pic>
        <p:nvPicPr>
          <p:cNvPr id="6" name="Picture 12" descr="endoLogo_large.png"/>
          <p:cNvPicPr>
            <a:picLocks noChangeAspect="1"/>
          </p:cNvPicPr>
          <p:nvPr userDrawn="1"/>
        </p:nvPicPr>
        <p:blipFill>
          <a:blip r:embed="rId3"/>
          <a:srcRect/>
          <a:stretch>
            <a:fillRect/>
          </a:stretch>
        </p:blipFill>
        <p:spPr bwMode="auto">
          <a:xfrm>
            <a:off x="579439" y="6002338"/>
            <a:ext cx="1790700" cy="493712"/>
          </a:xfrm>
          <a:prstGeom prst="rect">
            <a:avLst/>
          </a:prstGeom>
          <a:noFill/>
          <a:ln w="9525">
            <a:noFill/>
            <a:miter lim="800000"/>
            <a:headEnd/>
            <a:tailEnd/>
          </a:ln>
        </p:spPr>
      </p:pic>
      <p:sp>
        <p:nvSpPr>
          <p:cNvPr id="2" name="Title 1"/>
          <p:cNvSpPr>
            <a:spLocks noGrp="1"/>
          </p:cNvSpPr>
          <p:nvPr>
            <p:ph type="ctrTitle"/>
          </p:nvPr>
        </p:nvSpPr>
        <p:spPr>
          <a:xfrm>
            <a:off x="591743" y="1315522"/>
            <a:ext cx="4092535" cy="2245309"/>
          </a:xfrm>
        </p:spPr>
        <p:txBody>
          <a:bodyPr>
            <a:normAutofit/>
          </a:bodyPr>
          <a:lstStyle>
            <a:lvl1pPr>
              <a:defRPr sz="2400">
                <a:solidFill>
                  <a:srgbClr val="464B4A"/>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91743" y="4248435"/>
            <a:ext cx="3864735" cy="1047449"/>
          </a:xfrm>
        </p:spPr>
        <p:txBody>
          <a:bodyPr>
            <a:normAutofit/>
          </a:bodyPr>
          <a:lstStyle>
            <a:lvl1pPr marL="0" indent="0" algn="l">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CD5C013B-5B3E-AC4B-945F-CF064C79A00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Slide Number Placeholder 5"/>
          <p:cNvSpPr>
            <a:spLocks noGrp="1"/>
          </p:cNvSpPr>
          <p:nvPr>
            <p:ph type="sldNum" sz="quarter" idx="11"/>
          </p:nvPr>
        </p:nvSpPr>
        <p:spPr/>
        <p:txBody>
          <a:bodyPr/>
          <a:lstStyle>
            <a:lvl1pPr>
              <a:defRPr/>
            </a:lvl1pPr>
          </a:lstStyle>
          <a:p>
            <a:pPr>
              <a:defRPr/>
            </a:pPr>
            <a:fld id="{8DE282CC-5DF8-F64C-ACCA-00F6888E1E9A}" type="slidenum">
              <a:rPr lang="en-US"/>
              <a:pPr>
                <a:defRPr/>
              </a:pPr>
              <a:t>‹#›</a:t>
            </a:fld>
            <a:endParaRPr lang="en-US" dirty="0"/>
          </a:p>
        </p:txBody>
      </p:sp>
      <p:sp>
        <p:nvSpPr>
          <p:cNvPr id="6" name="Title Placeholder 1"/>
          <p:cNvSpPr>
            <a:spLocks noGrp="1"/>
          </p:cNvSpPr>
          <p:nvPr>
            <p:ph type="title"/>
          </p:nvPr>
        </p:nvSpPr>
        <p:spPr bwMode="auto">
          <a:xfrm>
            <a:off x="457200" y="274638"/>
            <a:ext cx="8229600" cy="639762"/>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endParaRPr lang="en-US" dirty="0"/>
          </a:p>
        </p:txBody>
      </p:sp>
      <p:sp>
        <p:nvSpPr>
          <p:cNvPr id="7" name="Text Placeholder 2"/>
          <p:cNvSpPr>
            <a:spLocks noGrp="1"/>
          </p:cNvSpPr>
          <p:nvPr>
            <p:ph idx="1"/>
          </p:nvPr>
        </p:nvSpPr>
        <p:spPr bwMode="auto">
          <a:xfrm>
            <a:off x="457200" y="1185864"/>
            <a:ext cx="8229600" cy="47688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6_Section Divider">
    <p:spTree>
      <p:nvGrpSpPr>
        <p:cNvPr id="1" name=""/>
        <p:cNvGrpSpPr/>
        <p:nvPr/>
      </p:nvGrpSpPr>
      <p:grpSpPr>
        <a:xfrm>
          <a:off x="0" y="0"/>
          <a:ext cx="0" cy="0"/>
          <a:chOff x="0" y="0"/>
          <a:chExt cx="0" cy="0"/>
        </a:xfrm>
      </p:grpSpPr>
      <p:pic>
        <p:nvPicPr>
          <p:cNvPr id="13" name="Picture 12" descr="Blue_prostate_Biopsy.jpg"/>
          <p:cNvPicPr>
            <a:picLocks noChangeAspect="1"/>
          </p:cNvPicPr>
          <p:nvPr userDrawn="1"/>
        </p:nvPicPr>
        <p:blipFill>
          <a:blip r:embed="rId2"/>
          <a:stretch>
            <a:fillRect/>
          </a:stretch>
        </p:blipFill>
        <p:spPr>
          <a:xfrm>
            <a:off x="0" y="0"/>
            <a:ext cx="9144000"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5002214"/>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D63B1EDE-370E-4E1C-B492-C8A8F029664E}" type="slidenum">
              <a:rPr lang="en-US"/>
              <a:pPr>
                <a:defRPr/>
              </a:pPr>
              <a:t>‹#›</a:t>
            </a:fld>
            <a:endParaRPr lang="en-US" dirty="0"/>
          </a:p>
        </p:txBody>
      </p:sp>
      <p:pic>
        <p:nvPicPr>
          <p:cNvPr id="10" name="Picture 9"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3749870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7_Section Divider">
    <p:spTree>
      <p:nvGrpSpPr>
        <p:cNvPr id="1" name=""/>
        <p:cNvGrpSpPr/>
        <p:nvPr/>
      </p:nvGrpSpPr>
      <p:grpSpPr>
        <a:xfrm>
          <a:off x="0" y="0"/>
          <a:ext cx="0" cy="0"/>
          <a:chOff x="0" y="0"/>
          <a:chExt cx="0" cy="0"/>
        </a:xfrm>
      </p:grpSpPr>
      <p:pic>
        <p:nvPicPr>
          <p:cNvPr id="4" name="Picture 3" descr="Dark_Green_Schistosoma_bladder_histopatholog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14" descr="pathwayLines-white.png"/>
          <p:cNvPicPr>
            <a:picLocks noChangeAspect="1"/>
          </p:cNvPicPr>
          <p:nvPr userDrawn="1"/>
        </p:nvPicPr>
        <p:blipFill>
          <a:blip r:embed="rId3"/>
          <a:srcRect/>
          <a:stretch>
            <a:fillRect/>
          </a:stretch>
        </p:blipFill>
        <p:spPr bwMode="auto">
          <a:xfrm>
            <a:off x="0" y="5002214"/>
            <a:ext cx="9144000" cy="955675"/>
          </a:xfrm>
          <a:prstGeom prst="rect">
            <a:avLst/>
          </a:prstGeom>
          <a:noFill/>
          <a:ln w="9525">
            <a:noFill/>
            <a:miter lim="800000"/>
            <a:headEnd/>
            <a:tailEnd/>
          </a:ln>
        </p:spPr>
      </p:pic>
      <p:sp>
        <p:nvSpPr>
          <p:cNvPr id="2" name="Title 1"/>
          <p:cNvSpPr>
            <a:spLocks noGrp="1"/>
          </p:cNvSpPr>
          <p:nvPr>
            <p:ph type="title"/>
          </p:nvPr>
        </p:nvSpPr>
        <p:spPr>
          <a:xfrm>
            <a:off x="481788" y="2841038"/>
            <a:ext cx="7772400" cy="587963"/>
          </a:xfrm>
        </p:spPr>
        <p:txBody>
          <a:bodyPr anchor="t">
            <a:normAutofit/>
          </a:bodyPr>
          <a:lstStyle>
            <a:lvl1pPr algn="l">
              <a:defRPr sz="3200" b="0" cap="none">
                <a:solidFill>
                  <a:srgbClr val="FFFFFF"/>
                </a:solidFill>
                <a:latin typeface="+mn-lt"/>
              </a:defRPr>
            </a:lvl1pPr>
          </a:lstStyle>
          <a:p>
            <a:r>
              <a:rPr lang="en-US" smtClean="0"/>
              <a:t>Click to edit Master title style</a:t>
            </a:r>
            <a:endParaRPr lang="en-US" dirty="0"/>
          </a:p>
        </p:txBody>
      </p:sp>
      <p:sp>
        <p:nvSpPr>
          <p:cNvPr id="3" name="Text Placeholder 2"/>
          <p:cNvSpPr>
            <a:spLocks noGrp="1"/>
          </p:cNvSpPr>
          <p:nvPr>
            <p:ph type="body" idx="1"/>
          </p:nvPr>
        </p:nvSpPr>
        <p:spPr>
          <a:xfrm>
            <a:off x="481788" y="3574815"/>
            <a:ext cx="7772400" cy="832085"/>
          </a:xfrm>
        </p:spPr>
        <p:txBody>
          <a:bodyPr/>
          <a:lstStyle>
            <a:lvl1pPr marL="0" indent="0" algn="l">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1"/>
          </p:nvPr>
        </p:nvSpPr>
        <p:spPr/>
        <p:txBody>
          <a:bodyPr/>
          <a:lstStyle>
            <a:lvl1pPr>
              <a:defRPr smtClean="0">
                <a:solidFill>
                  <a:srgbClr val="FFFFFF"/>
                </a:solidFill>
              </a:defRPr>
            </a:lvl1pPr>
          </a:lstStyle>
          <a:p>
            <a:pPr>
              <a:defRPr/>
            </a:pPr>
            <a:fld id="{D5DF450C-88F7-4B8D-8C03-7309CB06F931}" type="slidenum">
              <a:rPr lang="en-US"/>
              <a:pPr>
                <a:defRPr/>
              </a:pPr>
              <a:t>‹#›</a:t>
            </a:fld>
            <a:endParaRPr lang="en-US" dirty="0"/>
          </a:p>
        </p:txBody>
      </p:sp>
      <p:pic>
        <p:nvPicPr>
          <p:cNvPr id="9" name="Picture 8" descr="endo_White.png"/>
          <p:cNvPicPr>
            <a:picLocks noChangeAspect="1"/>
          </p:cNvPicPr>
          <p:nvPr userDrawn="1"/>
        </p:nvPicPr>
        <p:blipFill>
          <a:blip r:embed="rId4"/>
          <a:stretch>
            <a:fillRect/>
          </a:stretch>
        </p:blipFill>
        <p:spPr>
          <a:xfrm>
            <a:off x="334807" y="6097357"/>
            <a:ext cx="1842787" cy="509757"/>
          </a:xfrm>
          <a:prstGeom prst="rect">
            <a:avLst/>
          </a:prstGeom>
        </p:spPr>
      </p:pic>
    </p:spTree>
    <p:extLst>
      <p:ext uri="{BB962C8B-B14F-4D97-AF65-F5344CB8AC3E}">
        <p14:creationId xmlns:p14="http://schemas.microsoft.com/office/powerpoint/2010/main" val="3818697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639762"/>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endParaRPr lang="en-US" dirty="0"/>
          </a:p>
        </p:txBody>
      </p:sp>
      <p:sp>
        <p:nvSpPr>
          <p:cNvPr id="1027" name="Text Placeholder 2"/>
          <p:cNvSpPr>
            <a:spLocks noGrp="1"/>
          </p:cNvSpPr>
          <p:nvPr>
            <p:ph type="body" idx="1"/>
          </p:nvPr>
        </p:nvSpPr>
        <p:spPr bwMode="auto">
          <a:xfrm>
            <a:off x="457200" y="1185864"/>
            <a:ext cx="8229600" cy="47688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297865" y="6507164"/>
            <a:ext cx="388937" cy="200025"/>
          </a:xfrm>
          <a:prstGeom prst="rect">
            <a:avLst/>
          </a:prstGeom>
        </p:spPr>
        <p:txBody>
          <a:bodyPr vert="horz" wrap="none" lIns="0" tIns="0" rIns="0" bIns="0" numCol="1" anchor="t" anchorCtr="0" compatLnSpc="1">
            <a:prstTxWarp prst="textNoShape">
              <a:avLst/>
            </a:prstTxWarp>
          </a:bodyPr>
          <a:lstStyle>
            <a:lvl1pPr algn="r">
              <a:defRPr sz="1000" b="1" i="1">
                <a:solidFill>
                  <a:schemeClr val="tx2"/>
                </a:solidFill>
              </a:defRPr>
            </a:lvl1pPr>
          </a:lstStyle>
          <a:p>
            <a:pPr>
              <a:defRPr/>
            </a:pPr>
            <a:fld id="{8F8725A6-F70C-F447-B22B-B5ED428CC6C1}" type="slidenum">
              <a:rPr lang="en-US"/>
              <a:pPr>
                <a:defRPr/>
              </a:pPr>
              <a:t>‹#›</a:t>
            </a:fld>
            <a:endParaRPr lang="en-US" dirty="0"/>
          </a:p>
        </p:txBody>
      </p:sp>
      <p:pic>
        <p:nvPicPr>
          <p:cNvPr id="1030" name="Picture 10" descr="endoLogo.png"/>
          <p:cNvPicPr>
            <a:picLocks noChangeAspect="1"/>
          </p:cNvPicPr>
          <p:nvPr/>
        </p:nvPicPr>
        <p:blipFill>
          <a:blip r:embed="rId30"/>
          <a:srcRect/>
          <a:stretch>
            <a:fillRect/>
          </a:stretch>
        </p:blipFill>
        <p:spPr bwMode="auto">
          <a:xfrm>
            <a:off x="412752" y="6384926"/>
            <a:ext cx="1165225" cy="322263"/>
          </a:xfrm>
          <a:prstGeom prst="rect">
            <a:avLst/>
          </a:prstGeom>
          <a:noFill/>
          <a:ln w="9525">
            <a:noFill/>
            <a:miter lim="800000"/>
            <a:headEnd/>
            <a:tailEnd/>
          </a:ln>
        </p:spPr>
      </p:pic>
      <p:pic>
        <p:nvPicPr>
          <p:cNvPr id="1031" name="Picture 11" descr="pathwayLines-25p.png"/>
          <p:cNvPicPr>
            <a:picLocks noChangeAspect="1"/>
          </p:cNvPicPr>
          <p:nvPr/>
        </p:nvPicPr>
        <p:blipFill>
          <a:blip r:embed="rId31"/>
          <a:srcRect/>
          <a:stretch>
            <a:fillRect/>
          </a:stretch>
        </p:blipFill>
        <p:spPr bwMode="auto">
          <a:xfrm>
            <a:off x="0" y="5391151"/>
            <a:ext cx="9144000" cy="955675"/>
          </a:xfrm>
          <a:prstGeom prst="rect">
            <a:avLst/>
          </a:prstGeom>
          <a:noFill/>
          <a:ln w="9525">
            <a:noFill/>
            <a:miter lim="800000"/>
            <a:headEnd/>
            <a:tailEnd/>
          </a:ln>
        </p:spPr>
      </p:pic>
      <p:cxnSp>
        <p:nvCxnSpPr>
          <p:cNvPr id="14" name="Straight Connector 13"/>
          <p:cNvCxnSpPr/>
          <p:nvPr/>
        </p:nvCxnSpPr>
        <p:spPr>
          <a:xfrm>
            <a:off x="457200" y="1025525"/>
            <a:ext cx="8229600" cy="0"/>
          </a:xfrm>
          <a:prstGeom prst="line">
            <a:avLst/>
          </a:prstGeom>
          <a:ln w="9525" cmpd="sng">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93918" r:id="rId1"/>
    <p:sldLayoutId id="2147493919" r:id="rId2"/>
    <p:sldLayoutId id="2147493920" r:id="rId3"/>
    <p:sldLayoutId id="2147493921" r:id="rId4"/>
    <p:sldLayoutId id="2147493922" r:id="rId5"/>
    <p:sldLayoutId id="2147493923" r:id="rId6"/>
    <p:sldLayoutId id="2147493924" r:id="rId7"/>
    <p:sldLayoutId id="2147493938" r:id="rId8"/>
    <p:sldLayoutId id="2147493939" r:id="rId9"/>
    <p:sldLayoutId id="2147493940" r:id="rId10"/>
    <p:sldLayoutId id="2147493941" r:id="rId11"/>
    <p:sldLayoutId id="2147493942" r:id="rId12"/>
    <p:sldLayoutId id="2147493944" r:id="rId13"/>
    <p:sldLayoutId id="2147493945" r:id="rId14"/>
    <p:sldLayoutId id="2147493925" r:id="rId15"/>
    <p:sldLayoutId id="2147493943" r:id="rId16"/>
    <p:sldLayoutId id="2147493926" r:id="rId17"/>
    <p:sldLayoutId id="2147493927" r:id="rId18"/>
    <p:sldLayoutId id="2147493928" r:id="rId19"/>
    <p:sldLayoutId id="2147493929" r:id="rId20"/>
    <p:sldLayoutId id="2147493930" r:id="rId21"/>
    <p:sldLayoutId id="2147493931" r:id="rId22"/>
    <p:sldLayoutId id="2147493932" r:id="rId23"/>
    <p:sldLayoutId id="2147493933" r:id="rId24"/>
    <p:sldLayoutId id="2147493934" r:id="rId25"/>
    <p:sldLayoutId id="2147493935" r:id="rId26"/>
    <p:sldLayoutId id="2147493936" r:id="rId27"/>
    <p:sldLayoutId id="2147493937" r:id="rId28"/>
  </p:sldLayoutIdLst>
  <p:timing>
    <p:tnLst>
      <p:par>
        <p:cTn id="1" dur="indefinite" restart="never" nodeType="tmRoot"/>
      </p:par>
    </p:tnLst>
  </p:timing>
  <p:hf hdr="0" dt="0"/>
  <p:txStyles>
    <p:titleStyle>
      <a:lvl1pPr algn="l" defTabSz="457200" rtl="0" eaLnBrk="1" fontAlgn="base" hangingPunct="1">
        <a:spcBef>
          <a:spcPct val="0"/>
        </a:spcBef>
        <a:spcAft>
          <a:spcPct val="0"/>
        </a:spcAft>
        <a:defRPr sz="2400" i="1" kern="1200">
          <a:solidFill>
            <a:schemeClr val="accent1"/>
          </a:solidFill>
          <a:latin typeface="+mj-lt"/>
          <a:ea typeface="ＭＳ Ｐゴシック" charset="0"/>
          <a:cs typeface="ＭＳ Ｐゴシック" charset="0"/>
        </a:defRPr>
      </a:lvl1pPr>
      <a:lvl2pPr algn="l" defTabSz="457200" rtl="0" eaLnBrk="1" fontAlgn="base" hangingPunct="1">
        <a:spcBef>
          <a:spcPct val="0"/>
        </a:spcBef>
        <a:spcAft>
          <a:spcPct val="0"/>
        </a:spcAft>
        <a:defRPr sz="2400" i="1">
          <a:solidFill>
            <a:srgbClr val="EEA420"/>
          </a:solidFill>
          <a:latin typeface="Arial" charset="0"/>
          <a:ea typeface="ＭＳ Ｐゴシック" charset="0"/>
          <a:cs typeface="ＭＳ Ｐゴシック" charset="0"/>
        </a:defRPr>
      </a:lvl2pPr>
      <a:lvl3pPr algn="l" defTabSz="457200" rtl="0" eaLnBrk="1" fontAlgn="base" hangingPunct="1">
        <a:spcBef>
          <a:spcPct val="0"/>
        </a:spcBef>
        <a:spcAft>
          <a:spcPct val="0"/>
        </a:spcAft>
        <a:defRPr sz="2400" i="1">
          <a:solidFill>
            <a:srgbClr val="EEA420"/>
          </a:solidFill>
          <a:latin typeface="Arial" charset="0"/>
          <a:ea typeface="ＭＳ Ｐゴシック" charset="0"/>
          <a:cs typeface="ＭＳ Ｐゴシック" charset="0"/>
        </a:defRPr>
      </a:lvl3pPr>
      <a:lvl4pPr algn="l" defTabSz="457200" rtl="0" eaLnBrk="1" fontAlgn="base" hangingPunct="1">
        <a:spcBef>
          <a:spcPct val="0"/>
        </a:spcBef>
        <a:spcAft>
          <a:spcPct val="0"/>
        </a:spcAft>
        <a:defRPr sz="2400" i="1">
          <a:solidFill>
            <a:srgbClr val="EEA420"/>
          </a:solidFill>
          <a:latin typeface="Arial" charset="0"/>
          <a:ea typeface="ＭＳ Ｐゴシック" charset="0"/>
          <a:cs typeface="ＭＳ Ｐゴシック" charset="0"/>
        </a:defRPr>
      </a:lvl4pPr>
      <a:lvl5pPr algn="l" defTabSz="457200" rtl="0" eaLnBrk="1" fontAlgn="base" hangingPunct="1">
        <a:spcBef>
          <a:spcPct val="0"/>
        </a:spcBef>
        <a:spcAft>
          <a:spcPct val="0"/>
        </a:spcAft>
        <a:defRPr sz="2400" i="1">
          <a:solidFill>
            <a:srgbClr val="EEA420"/>
          </a:solidFill>
          <a:latin typeface="Arial" charset="0"/>
          <a:ea typeface="ＭＳ Ｐゴシック" charset="0"/>
          <a:cs typeface="ＭＳ Ｐゴシック" charset="0"/>
        </a:defRPr>
      </a:lvl5pPr>
      <a:lvl6pPr marL="457200" algn="l" defTabSz="457200" rtl="0" eaLnBrk="1" fontAlgn="base" hangingPunct="1">
        <a:spcBef>
          <a:spcPct val="0"/>
        </a:spcBef>
        <a:spcAft>
          <a:spcPct val="0"/>
        </a:spcAft>
        <a:defRPr sz="2400" i="1">
          <a:solidFill>
            <a:srgbClr val="EDA021"/>
          </a:solidFill>
          <a:latin typeface="Arial" charset="0"/>
          <a:ea typeface="ＭＳ Ｐゴシック" charset="0"/>
          <a:cs typeface="ＭＳ Ｐゴシック" charset="0"/>
        </a:defRPr>
      </a:lvl6pPr>
      <a:lvl7pPr marL="914400" algn="l" defTabSz="457200" rtl="0" eaLnBrk="1" fontAlgn="base" hangingPunct="1">
        <a:spcBef>
          <a:spcPct val="0"/>
        </a:spcBef>
        <a:spcAft>
          <a:spcPct val="0"/>
        </a:spcAft>
        <a:defRPr sz="2400" i="1">
          <a:solidFill>
            <a:srgbClr val="EDA021"/>
          </a:solidFill>
          <a:latin typeface="Arial" charset="0"/>
          <a:ea typeface="ＭＳ Ｐゴシック" charset="0"/>
          <a:cs typeface="ＭＳ Ｐゴシック" charset="0"/>
        </a:defRPr>
      </a:lvl7pPr>
      <a:lvl8pPr marL="1371600" algn="l" defTabSz="457200" rtl="0" eaLnBrk="1" fontAlgn="base" hangingPunct="1">
        <a:spcBef>
          <a:spcPct val="0"/>
        </a:spcBef>
        <a:spcAft>
          <a:spcPct val="0"/>
        </a:spcAft>
        <a:defRPr sz="2400" i="1">
          <a:solidFill>
            <a:srgbClr val="EDA021"/>
          </a:solidFill>
          <a:latin typeface="Arial" charset="0"/>
          <a:ea typeface="ＭＳ Ｐゴシック" charset="0"/>
          <a:cs typeface="ＭＳ Ｐゴシック" charset="0"/>
        </a:defRPr>
      </a:lvl8pPr>
      <a:lvl9pPr marL="1828800" algn="l" defTabSz="457200" rtl="0" eaLnBrk="1" fontAlgn="base" hangingPunct="1">
        <a:spcBef>
          <a:spcPct val="0"/>
        </a:spcBef>
        <a:spcAft>
          <a:spcPct val="0"/>
        </a:spcAft>
        <a:defRPr sz="2400" i="1">
          <a:solidFill>
            <a:srgbClr val="EDA021"/>
          </a:solidFill>
          <a:latin typeface="Arial"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Clr>
          <a:srgbClr val="B1CD29"/>
        </a:buClr>
        <a:buFont typeface="Lucida Grande" charset="0"/>
        <a:buChar char="–"/>
        <a:defRPr sz="2000" kern="1200">
          <a:solidFill>
            <a:schemeClr val="tx2"/>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Clr>
          <a:srgbClr val="B1CD29"/>
        </a:buClr>
        <a:buFont typeface="Lucida Grande" charset="0"/>
        <a:buChar char="–"/>
        <a:defRPr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Clr>
          <a:srgbClr val="B1CD29"/>
        </a:buClr>
        <a:buFont typeface="Lucida Grande" charset="0"/>
        <a:buChar char="–"/>
        <a:defRPr sz="16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Clr>
          <a:srgbClr val="B1CD29"/>
        </a:buClr>
        <a:buFont typeface="Lucida Grande" charset="0"/>
        <a:buChar char="–"/>
        <a:defRPr sz="14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Clr>
          <a:srgbClr val="B1CD29"/>
        </a:buClr>
        <a:buFont typeface="Lucida Grande" charset="0"/>
        <a:buChar char="–"/>
        <a:defRPr sz="14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Slide Number Placeholder 2"/>
          <p:cNvSpPr>
            <a:spLocks noGrp="1"/>
          </p:cNvSpPr>
          <p:nvPr>
            <p:ph type="sldNum" sz="quarter" idx="11"/>
          </p:nvPr>
        </p:nvSpPr>
        <p:spPr bwMode="auto">
          <a:noFill/>
          <a:ln>
            <a:miter lim="800000"/>
            <a:headEnd/>
            <a:tailEnd/>
          </a:ln>
        </p:spPr>
        <p:txBody>
          <a:bodyPr/>
          <a:lstStyle/>
          <a:p>
            <a:fld id="{F578F78E-7894-DE41-8AA4-A602BDBE5887}" type="slidenum">
              <a:rPr lang="en-US"/>
              <a:pPr/>
              <a:t>1</a:t>
            </a:fld>
            <a:endParaRPr lang="en-US" dirty="0"/>
          </a:p>
        </p:txBody>
      </p:sp>
      <p:sp>
        <p:nvSpPr>
          <p:cNvPr id="2" name="TextBox 1"/>
          <p:cNvSpPr txBox="1"/>
          <p:nvPr/>
        </p:nvSpPr>
        <p:spPr>
          <a:xfrm>
            <a:off x="306182" y="4474915"/>
            <a:ext cx="1580882" cy="400110"/>
          </a:xfrm>
          <a:prstGeom prst="rect">
            <a:avLst/>
          </a:prstGeom>
          <a:noFill/>
        </p:spPr>
        <p:txBody>
          <a:bodyPr wrap="none" rtlCol="0">
            <a:spAutoFit/>
          </a:bodyPr>
          <a:lstStyle/>
          <a:p>
            <a:r>
              <a:rPr lang="en-US" sz="2000" b="1" dirty="0" smtClean="0">
                <a:solidFill>
                  <a:schemeClr val="bg1"/>
                </a:solidFill>
              </a:rPr>
              <a:t>March </a:t>
            </a:r>
            <a:r>
              <a:rPr lang="en-US" sz="2000" b="1" dirty="0" smtClean="0">
                <a:solidFill>
                  <a:schemeClr val="bg1"/>
                </a:solidFill>
              </a:rPr>
              <a:t>2014</a:t>
            </a:r>
            <a:endParaRPr lang="en-US" sz="2000" b="1" dirty="0">
              <a:solidFill>
                <a:schemeClr val="bg1"/>
              </a:solidFill>
            </a:endParaRPr>
          </a:p>
        </p:txBody>
      </p:sp>
      <p:sp>
        <p:nvSpPr>
          <p:cNvPr id="5" name="TextBox 4"/>
          <p:cNvSpPr txBox="1"/>
          <p:nvPr/>
        </p:nvSpPr>
        <p:spPr>
          <a:xfrm>
            <a:off x="212313" y="1290712"/>
            <a:ext cx="5648325" cy="1815882"/>
          </a:xfrm>
          <a:prstGeom prst="rect">
            <a:avLst/>
          </a:prstGeom>
          <a:noFill/>
        </p:spPr>
        <p:txBody>
          <a:bodyPr wrap="square" rtlCol="0">
            <a:spAutoFit/>
          </a:bodyPr>
          <a:lstStyle/>
          <a:p>
            <a:r>
              <a:rPr lang="en-US" sz="2800" b="1" i="1" dirty="0" smtClean="0">
                <a:solidFill>
                  <a:schemeClr val="bg1"/>
                </a:solidFill>
              </a:rPr>
              <a:t>Medicare Hospital Outpatient Payment (HOP) Panel</a:t>
            </a:r>
          </a:p>
          <a:p>
            <a:r>
              <a:rPr lang="en-US" sz="2800" b="1" i="1" dirty="0" smtClean="0">
                <a:solidFill>
                  <a:schemeClr val="bg1"/>
                </a:solidFill>
              </a:rPr>
              <a:t>Meeting</a:t>
            </a:r>
          </a:p>
          <a:p>
            <a:endParaRPr lang="en-US" sz="2800" b="1" i="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FC2718AD-DED8-374B-9360-619CFA140A32}" type="slidenum">
              <a:rPr lang="en-US" smtClean="0"/>
              <a:pPr>
                <a:defRPr/>
              </a:pPr>
              <a:t>10</a:t>
            </a:fld>
            <a:endParaRPr lang="en-US" dirty="0"/>
          </a:p>
        </p:txBody>
      </p:sp>
      <p:sp>
        <p:nvSpPr>
          <p:cNvPr id="5" name="TextBox 4"/>
          <p:cNvSpPr txBox="1"/>
          <p:nvPr/>
        </p:nvSpPr>
        <p:spPr>
          <a:xfrm>
            <a:off x="444500" y="2591326"/>
            <a:ext cx="1685077" cy="523220"/>
          </a:xfrm>
          <a:prstGeom prst="rect">
            <a:avLst/>
          </a:prstGeom>
          <a:noFill/>
        </p:spPr>
        <p:txBody>
          <a:bodyPr wrap="none" rtlCol="0">
            <a:spAutoFit/>
          </a:bodyPr>
          <a:lstStyle/>
          <a:p>
            <a:r>
              <a:rPr lang="en-US" sz="2800" dirty="0" smtClean="0">
                <a:solidFill>
                  <a:schemeClr val="bg1"/>
                </a:solidFill>
              </a:rPr>
              <a:t>Appendix</a:t>
            </a:r>
            <a:endParaRPr lang="en-US" sz="2800" dirty="0">
              <a:solidFill>
                <a:schemeClr val="bg1"/>
              </a:solidFill>
            </a:endParaRPr>
          </a:p>
        </p:txBody>
      </p:sp>
    </p:spTree>
    <p:extLst>
      <p:ext uri="{BB962C8B-B14F-4D97-AF65-F5344CB8AC3E}">
        <p14:creationId xmlns:p14="http://schemas.microsoft.com/office/powerpoint/2010/main" val="1894611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11</a:t>
            </a:fld>
            <a:endParaRPr lang="en-US" dirty="0"/>
          </a:p>
        </p:txBody>
      </p:sp>
      <p:sp>
        <p:nvSpPr>
          <p:cNvPr id="3" name="Title 2"/>
          <p:cNvSpPr>
            <a:spLocks noGrp="1"/>
          </p:cNvSpPr>
          <p:nvPr>
            <p:ph type="title"/>
          </p:nvPr>
        </p:nvSpPr>
        <p:spPr>
          <a:xfrm>
            <a:off x="457202" y="439738"/>
            <a:ext cx="8229600" cy="639762"/>
          </a:xfrm>
        </p:spPr>
        <p:txBody>
          <a:bodyPr/>
          <a:lstStyle/>
          <a:p>
            <a:r>
              <a:rPr lang="en-US" dirty="0" smtClean="0"/>
              <a:t>Appendix – Changes to APC 193 </a:t>
            </a:r>
            <a:endParaRPr lang="en-US" dirty="0"/>
          </a:p>
        </p:txBody>
      </p:sp>
      <p:sp>
        <p:nvSpPr>
          <p:cNvPr id="6" name="Rectangle 5"/>
          <p:cNvSpPr/>
          <p:nvPr/>
        </p:nvSpPr>
        <p:spPr>
          <a:xfrm>
            <a:off x="2676962" y="1122313"/>
            <a:ext cx="5158937" cy="369332"/>
          </a:xfrm>
          <a:prstGeom prst="rect">
            <a:avLst/>
          </a:prstGeom>
        </p:spPr>
        <p:txBody>
          <a:bodyPr wrap="square">
            <a:spAutoFit/>
          </a:bodyPr>
          <a:lstStyle/>
          <a:p>
            <a:r>
              <a:rPr lang="de-DE" b="1" dirty="0" smtClean="0"/>
              <a:t>CPT </a:t>
            </a:r>
            <a:r>
              <a:rPr lang="de-DE" b="1" dirty="0"/>
              <a:t>Codes in APC </a:t>
            </a:r>
            <a:r>
              <a:rPr lang="de-DE" b="1" dirty="0" smtClean="0"/>
              <a:t>193 in 2013 and 2014</a:t>
            </a:r>
            <a:endParaRPr lang="de-DE" b="1" dirty="0"/>
          </a:p>
        </p:txBody>
      </p:sp>
      <p:sp>
        <p:nvSpPr>
          <p:cNvPr id="7" name="Rectangle 6"/>
          <p:cNvSpPr/>
          <p:nvPr/>
        </p:nvSpPr>
        <p:spPr>
          <a:xfrm>
            <a:off x="1372049" y="4697742"/>
            <a:ext cx="8149762" cy="369332"/>
          </a:xfrm>
          <a:prstGeom prst="rect">
            <a:avLst/>
          </a:prstGeom>
        </p:spPr>
        <p:txBody>
          <a:bodyPr wrap="square">
            <a:spAutoFit/>
          </a:bodyPr>
          <a:lstStyle/>
          <a:p>
            <a:r>
              <a:rPr lang="en-US" b="1" dirty="0" smtClean="0"/>
              <a:t>CPT </a:t>
            </a:r>
            <a:r>
              <a:rPr lang="en-US" b="1" dirty="0"/>
              <a:t>Codes </a:t>
            </a:r>
            <a:r>
              <a:rPr lang="en-US" b="1" dirty="0" smtClean="0"/>
              <a:t>Removed from APC 193 and Moved into APC 195 in 2014</a:t>
            </a:r>
            <a:endParaRPr lang="en-US" b="1" dirty="0"/>
          </a:p>
        </p:txBody>
      </p:sp>
      <p:sp>
        <p:nvSpPr>
          <p:cNvPr id="14" name="Rectangle 13"/>
          <p:cNvSpPr/>
          <p:nvPr/>
        </p:nvSpPr>
        <p:spPr>
          <a:xfrm>
            <a:off x="2302338" y="3939712"/>
            <a:ext cx="6841662" cy="369332"/>
          </a:xfrm>
          <a:prstGeom prst="rect">
            <a:avLst/>
          </a:prstGeom>
        </p:spPr>
        <p:txBody>
          <a:bodyPr wrap="square">
            <a:spAutoFit/>
          </a:bodyPr>
          <a:lstStyle/>
          <a:p>
            <a:r>
              <a:rPr lang="en-US" b="1" dirty="0" smtClean="0"/>
              <a:t>CPT </a:t>
            </a:r>
            <a:r>
              <a:rPr lang="en-US" b="1" dirty="0"/>
              <a:t>Code Moved into APC 193 from APC </a:t>
            </a:r>
            <a:r>
              <a:rPr lang="en-US" b="1" dirty="0" smtClean="0"/>
              <a:t>192 in 2014</a:t>
            </a:r>
            <a:endParaRPr lang="en-US" b="1" dirty="0"/>
          </a:p>
        </p:txBody>
      </p:sp>
      <p:graphicFrame>
        <p:nvGraphicFramePr>
          <p:cNvPr id="15" name="Table 14"/>
          <p:cNvGraphicFramePr>
            <a:graphicFrameLocks noGrp="1"/>
          </p:cNvGraphicFramePr>
          <p:nvPr>
            <p:extLst>
              <p:ext uri="{D42A27DB-BD31-4B8C-83A1-F6EECF244321}">
                <p14:modId xmlns:p14="http://schemas.microsoft.com/office/powerpoint/2010/main" val="3031956687"/>
              </p:ext>
            </p:extLst>
          </p:nvPr>
        </p:nvGraphicFramePr>
        <p:xfrm>
          <a:off x="1776519" y="1444609"/>
          <a:ext cx="6910283" cy="5139336"/>
        </p:xfrm>
        <a:graphic>
          <a:graphicData uri="http://schemas.openxmlformats.org/drawingml/2006/table">
            <a:tbl>
              <a:tblPr/>
              <a:tblGrid>
                <a:gridCol w="554208"/>
                <a:gridCol w="554208"/>
                <a:gridCol w="554208"/>
                <a:gridCol w="551281"/>
                <a:gridCol w="132821"/>
                <a:gridCol w="554208"/>
                <a:gridCol w="554208"/>
                <a:gridCol w="554208"/>
                <a:gridCol w="554208"/>
                <a:gridCol w="129893"/>
                <a:gridCol w="554208"/>
                <a:gridCol w="554208"/>
                <a:gridCol w="554208"/>
                <a:gridCol w="554208"/>
              </a:tblGrid>
              <a:tr h="463085">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dirty="0">
                          <a:solidFill>
                            <a:srgbClr val="FFFFFF"/>
                          </a:solidFill>
                          <a:effectLst/>
                          <a:latin typeface="Arial"/>
                        </a:rPr>
                        <a:t>Total </a:t>
                      </a:r>
                      <a:r>
                        <a:rPr lang="en-US" sz="900" b="1" i="0" u="none" strike="noStrike" dirty="0" err="1">
                          <a:solidFill>
                            <a:srgbClr val="FFFFFF"/>
                          </a:solidFill>
                          <a:effectLst/>
                          <a:latin typeface="Arial"/>
                        </a:rPr>
                        <a:t>Freq</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r>
              <a:tr h="181602">
                <a:tc>
                  <a:txBody>
                    <a:bodyPr/>
                    <a:lstStyle/>
                    <a:p>
                      <a:pPr algn="ctr" fontAlgn="b"/>
                      <a:r>
                        <a:rPr lang="en-US" sz="1000" b="0" i="0" u="none" strike="noStrike">
                          <a:solidFill>
                            <a:srgbClr val="000000"/>
                          </a:solidFill>
                          <a:effectLst/>
                          <a:latin typeface="Calibri"/>
                        </a:rPr>
                        <a:t>58120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4777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6707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$1,465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59320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$1,633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57010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$434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57522</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1448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1992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$1,470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56441</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$1,414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58900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$567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57410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925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1192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$1,259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57105</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$1,365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59412</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$1,054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59820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540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695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$1,456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57800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$1,681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56442</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$1,600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57135</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511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1047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$1,615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57513</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$1,666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59840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$974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dirty="0">
                          <a:solidFill>
                            <a:srgbClr val="000000"/>
                          </a:solidFill>
                          <a:effectLst/>
                          <a:latin typeface="Calibri"/>
                        </a:rPr>
                        <a:t>57061</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458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737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$1,659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59841</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$1,333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57720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$1,481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57460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357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496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$1,343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57400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$1,489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59409</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$1,258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57461</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307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$1,269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56700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$1,537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58345</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59812</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435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$1,397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57510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$1,169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59300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57415</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355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$1,667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58800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$937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58346</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12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$568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56440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159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$1,542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59160</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$1,390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59414</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$467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354124">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r>
              <a:tr h="181602">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b"/>
                      <a:r>
                        <a:rPr lang="en-US" sz="1000" b="0" i="0" u="none" strike="noStrike">
                          <a:solidFill>
                            <a:srgbClr val="000000"/>
                          </a:solidFill>
                          <a:effectLst/>
                          <a:latin typeface="Calibri"/>
                        </a:rPr>
                        <a:t>57155</a:t>
                      </a:r>
                    </a:p>
                  </a:txBody>
                  <a:tcPr marL="8426" marR="8426" marT="8426"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934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2487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$819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r>
              <a:tr h="590206">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426" marR="8426" marT="8426" marB="0" anchor="b">
                    <a:lnL>
                      <a:noFill/>
                    </a:lnL>
                    <a:lnR>
                      <a:noFill/>
                    </a:lnR>
                    <a:lnT>
                      <a:noFill/>
                    </a:lnT>
                    <a:lnB>
                      <a:noFill/>
                    </a:lnB>
                  </a:tcPr>
                </a:tc>
              </a:tr>
              <a:tr h="463085">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w="6350" cap="flat" cmpd="sng" algn="ctr">
                      <a:solidFill>
                        <a:srgbClr val="FFFFFF"/>
                      </a:solidFill>
                      <a:prstDash val="solid"/>
                      <a:round/>
                      <a:headEnd type="none" w="med" len="med"/>
                      <a:tailEnd type="none" w="med" len="med"/>
                    </a:lnB>
                    <a:solidFill>
                      <a:srgbClr val="366092"/>
                    </a:solidFill>
                  </a:tcPr>
                </a:tc>
                <a:tc>
                  <a:txBody>
                    <a:bodyPr/>
                    <a:lstStyle/>
                    <a:p>
                      <a:pPr algn="ctr" fontAlgn="ctr"/>
                      <a:r>
                        <a:rPr lang="en-US" sz="900" b="1" i="0" u="none" strike="noStrike" dirty="0">
                          <a:solidFill>
                            <a:srgbClr val="FFFFFF"/>
                          </a:solidFill>
                          <a:effectLst/>
                          <a:latin typeface="Arial"/>
                        </a:rPr>
                        <a:t>Single </a:t>
                      </a:r>
                      <a:r>
                        <a:rPr lang="en-US" sz="900" b="1" i="0" u="none" strike="noStrike" dirty="0" err="1">
                          <a:solidFill>
                            <a:srgbClr val="FFFFFF"/>
                          </a:solidFill>
                          <a:effectLst/>
                          <a:latin typeface="Arial"/>
                        </a:rPr>
                        <a:t>Freq</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426" marR="8426" marT="8426"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426" marR="8426" marT="8426" marB="0" anchor="ctr">
                    <a:lnL>
                      <a:noFill/>
                    </a:lnL>
                    <a:lnR>
                      <a:noFill/>
                    </a:lnR>
                    <a:lnT>
                      <a:noFill/>
                    </a:lnT>
                    <a:lnB>
                      <a:noFill/>
                    </a:lnB>
                    <a:solidFill>
                      <a:srgbClr val="366092"/>
                    </a:solidFill>
                  </a:tcPr>
                </a:tc>
              </a:tr>
              <a:tr h="181602">
                <a:tc>
                  <a:txBody>
                    <a:bodyPr/>
                    <a:lstStyle/>
                    <a:p>
                      <a:pPr algn="ctr" fontAlgn="b"/>
                      <a:r>
                        <a:rPr lang="en-US" sz="1000" b="0" i="0" u="none" strike="noStrike">
                          <a:solidFill>
                            <a:srgbClr val="000000"/>
                          </a:solidFill>
                          <a:effectLst/>
                          <a:latin typeface="Calibri"/>
                        </a:rPr>
                        <a:t>57520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CE6F1"/>
                    </a:solidFill>
                  </a:tcPr>
                </a:tc>
                <a:tc>
                  <a:txBody>
                    <a:bodyPr/>
                    <a:lstStyle/>
                    <a:p>
                      <a:pPr algn="ctr" fontAlgn="b"/>
                      <a:r>
                        <a:rPr lang="en-US" sz="1000" b="0" i="0" u="none" strike="noStrike">
                          <a:solidFill>
                            <a:srgbClr val="000000"/>
                          </a:solidFill>
                          <a:effectLst/>
                          <a:latin typeface="Calibri"/>
                        </a:rPr>
                        <a:t>1003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1314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$1,792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56810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$1,927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56800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$2,089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57295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856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1949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$2,124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57200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$1,751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59821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$1,855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56620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657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1657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$1,898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56625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$1,975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58615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$2,465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56740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$1,917</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57000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$1,952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57130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$2,028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a:solidFill>
                            <a:srgbClr val="000000"/>
                          </a:solidFill>
                          <a:effectLst/>
                          <a:latin typeface="Calibri"/>
                        </a:rPr>
                        <a:t>57065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310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$2,056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59870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$2,035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57426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$4,595</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1602">
                <a:tc>
                  <a:txBody>
                    <a:bodyPr/>
                    <a:lstStyle/>
                    <a:p>
                      <a:pPr algn="ctr" fontAlgn="b"/>
                      <a:r>
                        <a:rPr lang="en-US" sz="1000" b="0" i="0" u="none" strike="noStrike" dirty="0">
                          <a:solidFill>
                            <a:srgbClr val="000000"/>
                          </a:solidFill>
                          <a:effectLst/>
                          <a:latin typeface="Calibri"/>
                        </a:rPr>
                        <a:t>57106</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473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$2,113</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57210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22</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148</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$1,899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57700</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$2,671</a:t>
                      </a:r>
                    </a:p>
                  </a:txBody>
                  <a:tcPr marL="8426" marR="8426" marT="8426"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bl>
          </a:graphicData>
        </a:graphic>
      </p:graphicFrame>
    </p:spTree>
    <p:extLst>
      <p:ext uri="{BB962C8B-B14F-4D97-AF65-F5344CB8AC3E}">
        <p14:creationId xmlns:p14="http://schemas.microsoft.com/office/powerpoint/2010/main" val="1290509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12</a:t>
            </a:fld>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5446171"/>
              </p:ext>
            </p:extLst>
          </p:nvPr>
        </p:nvGraphicFramePr>
        <p:xfrm>
          <a:off x="964211" y="1593844"/>
          <a:ext cx="7766545" cy="5113345"/>
        </p:xfrm>
        <a:graphic>
          <a:graphicData uri="http://schemas.openxmlformats.org/drawingml/2006/table">
            <a:tbl>
              <a:tblPr/>
              <a:tblGrid>
                <a:gridCol w="595280"/>
                <a:gridCol w="595280"/>
                <a:gridCol w="511569"/>
                <a:gridCol w="731699"/>
                <a:gridCol w="210828"/>
                <a:gridCol w="595280"/>
                <a:gridCol w="595280"/>
                <a:gridCol w="533272"/>
                <a:gridCol w="719297"/>
                <a:gridCol w="186025"/>
                <a:gridCol w="595280"/>
                <a:gridCol w="595280"/>
                <a:gridCol w="545673"/>
                <a:gridCol w="756502"/>
              </a:tblGrid>
              <a:tr h="375290">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 </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r>
              <a:tr h="187646">
                <a:tc>
                  <a:txBody>
                    <a:bodyPr/>
                    <a:lstStyle/>
                    <a:p>
                      <a:pPr algn="ctr" fontAlgn="b"/>
                      <a:r>
                        <a:rPr lang="en-US" sz="1000" b="0" i="0" u="none" strike="noStrike">
                          <a:solidFill>
                            <a:srgbClr val="000000"/>
                          </a:solidFill>
                          <a:effectLst/>
                          <a:latin typeface="Calibri"/>
                        </a:rPr>
                        <a:t>57240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1425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7217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$3,082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58270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411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$3,498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57550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$2,543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57250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1198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4556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$2,929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58600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$2,538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58805</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57287</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974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1998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$2,250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58263</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$3,547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57555</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$4,215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57260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881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4952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$3,330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57530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$2,418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58925</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$4,812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58353</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614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876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$2,716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58145</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$2,047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57109</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dirty="0">
                          <a:solidFill>
                            <a:srgbClr val="000000"/>
                          </a:solidFill>
                          <a:effectLst/>
                          <a:latin typeface="Calibri"/>
                        </a:rPr>
                        <a:t>$4,182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58260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509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2761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$3,223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57289</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$3,674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57230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$2,152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57120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423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1569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$2,826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57107</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$2,076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57291</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$2,558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58262</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1034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$3,642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57320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$3,566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57292</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$4,715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57268</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$2,991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57330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$2,758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US" sz="1000" b="0" i="0" u="none" strike="noStrike">
                          <a:solidFill>
                            <a:srgbClr val="000000"/>
                          </a:solidFill>
                          <a:effectLst/>
                          <a:latin typeface="Calibri"/>
                        </a:rPr>
                        <a:t>58350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$2,129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57300</a:t>
                      </a: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102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$2,531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r>
              <a:tr h="384673">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r>
              <a:tr h="365908">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w="6350" cap="flat" cmpd="sng" algn="ctr">
                      <a:solidFill>
                        <a:srgbClr val="FFFFFF"/>
                      </a:solidFill>
                      <a:prstDash val="solid"/>
                      <a:round/>
                      <a:headEnd type="none" w="med" len="med"/>
                      <a:tailEnd type="none" w="med" len="med"/>
                    </a:lnB>
                    <a:solidFill>
                      <a:srgbClr val="366092"/>
                    </a:solidFill>
                  </a:tcPr>
                </a:tc>
                <a:tc>
                  <a:txBody>
                    <a:bodyPr/>
                    <a:lstStyle/>
                    <a:p>
                      <a:pPr algn="ctr" fontAlgn="ctr"/>
                      <a:r>
                        <a:rPr lang="en-US" sz="900" b="1" i="0" u="none" strike="noStrike">
                          <a:solidFill>
                            <a:srgbClr val="FFFFFF"/>
                          </a:solidFill>
                          <a:effectLst/>
                          <a:latin typeface="Arial"/>
                        </a:rPr>
                        <a:t>Single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dirty="0">
                          <a:solidFill>
                            <a:srgbClr val="FFFFFF"/>
                          </a:solidFill>
                          <a:effectLst/>
                          <a:latin typeface="Arial"/>
                        </a:rPr>
                        <a:t>Single </a:t>
                      </a:r>
                      <a:r>
                        <a:rPr lang="en-US" sz="900" b="1" i="0" u="none" strike="noStrike" dirty="0" err="1">
                          <a:solidFill>
                            <a:srgbClr val="FFFFFF"/>
                          </a:solidFill>
                          <a:effectLst/>
                          <a:latin typeface="Arial"/>
                        </a:rPr>
                        <a:t>Freq</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r>
              <a:tr h="187646">
                <a:tc>
                  <a:txBody>
                    <a:bodyPr/>
                    <a:lstStyle/>
                    <a:p>
                      <a:pPr algn="ctr" fontAlgn="b"/>
                      <a:r>
                        <a:rPr lang="en-US" sz="1000" b="0" i="0" u="none" strike="noStrike">
                          <a:solidFill>
                            <a:srgbClr val="000000"/>
                          </a:solidFill>
                          <a:effectLst/>
                          <a:latin typeface="Calibri"/>
                        </a:rPr>
                        <a:t>57520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CE6F1"/>
                    </a:solidFill>
                  </a:tcPr>
                </a:tc>
                <a:tc>
                  <a:txBody>
                    <a:bodyPr/>
                    <a:lstStyle/>
                    <a:p>
                      <a:pPr algn="ctr" fontAlgn="b"/>
                      <a:r>
                        <a:rPr lang="en-US" sz="1000" b="0" i="0" u="none" strike="noStrike">
                          <a:solidFill>
                            <a:srgbClr val="000000"/>
                          </a:solidFill>
                          <a:effectLst/>
                          <a:latin typeface="Calibri"/>
                        </a:rPr>
                        <a:t>1003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1314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$1,792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dirty="0">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56810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513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$1,927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56800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$2,089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57295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856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1949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$2,124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57200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$1,751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59821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$1,855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56620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657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1657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$1,898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56625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$1,975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58615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$2,465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56740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$1,917</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57000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138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$1,952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57130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$2,028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57065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310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$2,056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59870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$2,035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57426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52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$4,595</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187646">
                <a:tc>
                  <a:txBody>
                    <a:bodyPr/>
                    <a:lstStyle/>
                    <a:p>
                      <a:pPr algn="ctr" fontAlgn="b"/>
                      <a:r>
                        <a:rPr lang="en-US" sz="1000" b="0" i="0" u="none" strike="noStrike">
                          <a:solidFill>
                            <a:srgbClr val="000000"/>
                          </a:solidFill>
                          <a:effectLst/>
                          <a:latin typeface="Calibri"/>
                        </a:rPr>
                        <a:t>57106</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171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473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$2,113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57210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22</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$1,899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57700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9</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$2,671</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r>
              <a:tr h="394055">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r>
              <a:tr h="403437">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ctr" fontAlgn="ctr"/>
                      <a:r>
                        <a:rPr lang="en-US" sz="900" b="1" i="0" u="none" strike="noStrike" dirty="0" smtClean="0">
                          <a:solidFill>
                            <a:srgbClr val="FFFFFF"/>
                          </a:solidFill>
                          <a:effectLst/>
                          <a:latin typeface="Arial"/>
                        </a:rPr>
                        <a:t>CPT</a:t>
                      </a:r>
                      <a:endParaRPr lang="en-US" sz="900" b="1" i="0" u="none" strike="noStrike" dirty="0">
                        <a:solidFill>
                          <a:srgbClr val="FFFFFF"/>
                        </a:solidFill>
                        <a:effectLst/>
                        <a:latin typeface="Arial"/>
                      </a:endParaRP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Single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Total Freq</a:t>
                      </a:r>
                    </a:p>
                  </a:txBody>
                  <a:tcPr marL="8750" marR="8750" marT="8750" marB="0" anchor="ctr">
                    <a:lnL>
                      <a:noFill/>
                    </a:lnL>
                    <a:lnR>
                      <a:noFill/>
                    </a:lnR>
                    <a:lnT>
                      <a:noFill/>
                    </a:lnT>
                    <a:lnB>
                      <a:noFill/>
                    </a:lnB>
                    <a:solidFill>
                      <a:srgbClr val="366092"/>
                    </a:solidFill>
                  </a:tcPr>
                </a:tc>
                <a:tc>
                  <a:txBody>
                    <a:bodyPr/>
                    <a:lstStyle/>
                    <a:p>
                      <a:pPr algn="ctr" fontAlgn="ctr"/>
                      <a:r>
                        <a:rPr lang="en-US" sz="900" b="1" i="0" u="none" strike="noStrike">
                          <a:solidFill>
                            <a:srgbClr val="FFFFFF"/>
                          </a:solidFill>
                          <a:effectLst/>
                          <a:latin typeface="Arial"/>
                        </a:rPr>
                        <a:t>Geo Mean Cost </a:t>
                      </a:r>
                    </a:p>
                  </a:txBody>
                  <a:tcPr marL="8750" marR="8750" marT="8750" marB="0" anchor="ctr">
                    <a:lnL>
                      <a:noFill/>
                    </a:lnL>
                    <a:lnR>
                      <a:noFill/>
                    </a:lnR>
                    <a:lnT>
                      <a:noFill/>
                    </a:lnT>
                    <a:lnB>
                      <a:noFill/>
                    </a:lnB>
                    <a:solidFill>
                      <a:srgbClr val="366092"/>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r>
              <a:tr h="187646">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w="6350" cap="flat" cmpd="sng" algn="ctr">
                      <a:solidFill>
                        <a:srgbClr val="FFFFFF"/>
                      </a:solidFill>
                      <a:prstDash val="solid"/>
                      <a:round/>
                      <a:headEnd type="none" w="med" len="med"/>
                      <a:tailEnd type="none" w="med" len="med"/>
                    </a:lnR>
                    <a:lnT>
                      <a:noFill/>
                    </a:lnT>
                    <a:lnB>
                      <a:noFill/>
                    </a:lnB>
                  </a:tcPr>
                </a:tc>
                <a:tc>
                  <a:txBody>
                    <a:bodyPr/>
                    <a:lstStyle/>
                    <a:p>
                      <a:pPr algn="ctr" fontAlgn="b"/>
                      <a:r>
                        <a:rPr lang="en-US" sz="1000" b="0" i="0" u="none" strike="noStrike">
                          <a:solidFill>
                            <a:srgbClr val="000000"/>
                          </a:solidFill>
                          <a:effectLst/>
                          <a:latin typeface="Calibri"/>
                        </a:rPr>
                        <a:t>57020</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8</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14</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ctr" fontAlgn="b"/>
                      <a:r>
                        <a:rPr lang="en-US" sz="1000" b="0" i="0" u="none" strike="noStrike">
                          <a:solidFill>
                            <a:srgbClr val="000000"/>
                          </a:solidFill>
                          <a:effectLst/>
                          <a:latin typeface="Calibri"/>
                        </a:rPr>
                        <a:t>$1,813</a:t>
                      </a:r>
                    </a:p>
                  </a:txBody>
                  <a:tcPr marL="8750" marR="8750" marT="8750"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CE6F1"/>
                    </a:solidFill>
                  </a:tcPr>
                </a:tc>
                <a:tc>
                  <a:txBody>
                    <a:bodyPr/>
                    <a:lstStyle/>
                    <a:p>
                      <a:pPr algn="l" fontAlgn="b"/>
                      <a:endParaRPr lang="en-US" sz="1000" b="0" i="0" u="none" strike="noStrike">
                        <a:solidFill>
                          <a:srgbClr val="000000"/>
                        </a:solidFill>
                        <a:effectLst/>
                        <a:latin typeface="Calibri"/>
                      </a:endParaRPr>
                    </a:p>
                  </a:txBody>
                  <a:tcPr marL="8750" marR="8750" marT="8750" marB="0" anchor="b">
                    <a:lnL w="6350" cap="flat" cmpd="sng" algn="ctr">
                      <a:solidFill>
                        <a:srgbClr val="FFFFFF"/>
                      </a:solidFill>
                      <a:prstDash val="solid"/>
                      <a:round/>
                      <a:headEnd type="none" w="med" len="med"/>
                      <a:tailEnd type="none" w="med" len="med"/>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a:solidFill>
                          <a:srgbClr val="000000"/>
                        </a:solidFill>
                        <a:effectLst/>
                        <a:latin typeface="Calibri"/>
                      </a:endParaRPr>
                    </a:p>
                  </a:txBody>
                  <a:tcPr marL="8750" marR="8750" marT="8750" marB="0" anchor="b">
                    <a:lnL>
                      <a:noFill/>
                    </a:lnL>
                    <a:lnR>
                      <a:noFill/>
                    </a:lnR>
                    <a:lnT>
                      <a:noFill/>
                    </a:lnT>
                    <a:lnB>
                      <a:noFill/>
                    </a:lnB>
                  </a:tcPr>
                </a:tc>
                <a:tc>
                  <a:txBody>
                    <a:bodyPr/>
                    <a:lstStyle/>
                    <a:p>
                      <a:pPr algn="l" fontAlgn="b"/>
                      <a:endParaRPr lang="en-US" sz="1000" b="0" i="0" u="none" strike="noStrike" dirty="0">
                        <a:solidFill>
                          <a:srgbClr val="000000"/>
                        </a:solidFill>
                        <a:effectLst/>
                        <a:latin typeface="Calibri"/>
                      </a:endParaRPr>
                    </a:p>
                  </a:txBody>
                  <a:tcPr marL="8750" marR="8750" marT="8750" marB="0" anchor="b">
                    <a:lnL>
                      <a:noFill/>
                    </a:lnL>
                    <a:lnR>
                      <a:noFill/>
                    </a:lnR>
                    <a:lnT>
                      <a:noFill/>
                    </a:lnT>
                    <a:lnB>
                      <a:noFill/>
                    </a:lnB>
                  </a:tcPr>
                </a:tc>
              </a:tr>
            </a:tbl>
          </a:graphicData>
        </a:graphic>
      </p:graphicFrame>
      <p:sp>
        <p:nvSpPr>
          <p:cNvPr id="8" name="Rectangle 7"/>
          <p:cNvSpPr/>
          <p:nvPr/>
        </p:nvSpPr>
        <p:spPr>
          <a:xfrm>
            <a:off x="355600" y="517945"/>
            <a:ext cx="5499100" cy="461665"/>
          </a:xfrm>
          <a:prstGeom prst="rect">
            <a:avLst/>
          </a:prstGeom>
        </p:spPr>
        <p:txBody>
          <a:bodyPr wrap="square">
            <a:spAutoFit/>
          </a:bodyPr>
          <a:lstStyle/>
          <a:p>
            <a:r>
              <a:rPr lang="en-US" sz="2400" i="1" dirty="0">
                <a:solidFill>
                  <a:srgbClr val="0089A6"/>
                </a:solidFill>
                <a:latin typeface="Arial"/>
                <a:ea typeface="ＭＳ Ｐゴシック" charset="0"/>
              </a:rPr>
              <a:t>Appendix – Changes to APC 195 </a:t>
            </a:r>
            <a:endParaRPr lang="en-US" dirty="0"/>
          </a:p>
        </p:txBody>
      </p:sp>
      <p:sp>
        <p:nvSpPr>
          <p:cNvPr id="9" name="Rectangle 8"/>
          <p:cNvSpPr/>
          <p:nvPr/>
        </p:nvSpPr>
        <p:spPr>
          <a:xfrm>
            <a:off x="2518144" y="1262073"/>
            <a:ext cx="4574714" cy="369332"/>
          </a:xfrm>
          <a:prstGeom prst="rect">
            <a:avLst/>
          </a:prstGeom>
        </p:spPr>
        <p:txBody>
          <a:bodyPr wrap="none">
            <a:spAutoFit/>
          </a:bodyPr>
          <a:lstStyle/>
          <a:p>
            <a:r>
              <a:rPr lang="de-DE" b="1" dirty="0" smtClean="0"/>
              <a:t>CPT Codes </a:t>
            </a:r>
            <a:r>
              <a:rPr lang="de-DE" b="1" dirty="0"/>
              <a:t>in APC 195 </a:t>
            </a:r>
            <a:r>
              <a:rPr lang="de-DE" b="1" dirty="0" smtClean="0"/>
              <a:t>in 2013 and 2014</a:t>
            </a:r>
            <a:endParaRPr lang="de-DE" b="1" dirty="0"/>
          </a:p>
        </p:txBody>
      </p:sp>
      <p:sp>
        <p:nvSpPr>
          <p:cNvPr id="11" name="Rectangle 10"/>
          <p:cNvSpPr/>
          <p:nvPr/>
        </p:nvSpPr>
        <p:spPr>
          <a:xfrm>
            <a:off x="1701653" y="3922732"/>
            <a:ext cx="6781653" cy="369332"/>
          </a:xfrm>
          <a:prstGeom prst="rect">
            <a:avLst/>
          </a:prstGeom>
        </p:spPr>
        <p:txBody>
          <a:bodyPr wrap="square">
            <a:spAutoFit/>
          </a:bodyPr>
          <a:lstStyle/>
          <a:p>
            <a:r>
              <a:rPr lang="en-US" b="1" dirty="0" smtClean="0"/>
              <a:t>CPT </a:t>
            </a:r>
            <a:r>
              <a:rPr lang="en-US" b="1" dirty="0"/>
              <a:t>Codes </a:t>
            </a:r>
            <a:r>
              <a:rPr lang="en-US" b="1" dirty="0" smtClean="0"/>
              <a:t>Moved into APC </a:t>
            </a:r>
            <a:r>
              <a:rPr lang="en-US" b="1" dirty="0"/>
              <a:t>195 </a:t>
            </a:r>
            <a:r>
              <a:rPr lang="en-US" b="1" dirty="0" smtClean="0"/>
              <a:t>from APC 193 in 2014</a:t>
            </a:r>
            <a:endParaRPr lang="en-US" b="1" dirty="0"/>
          </a:p>
        </p:txBody>
      </p:sp>
      <p:sp>
        <p:nvSpPr>
          <p:cNvPr id="10" name="Rectangle 9"/>
          <p:cNvSpPr/>
          <p:nvPr/>
        </p:nvSpPr>
        <p:spPr>
          <a:xfrm>
            <a:off x="1701653" y="5817796"/>
            <a:ext cx="6477000" cy="369332"/>
          </a:xfrm>
          <a:prstGeom prst="rect">
            <a:avLst/>
          </a:prstGeom>
        </p:spPr>
        <p:txBody>
          <a:bodyPr wrap="square">
            <a:spAutoFit/>
          </a:bodyPr>
          <a:lstStyle/>
          <a:p>
            <a:pPr lvl="0"/>
            <a:r>
              <a:rPr lang="en-US" b="1" dirty="0" smtClean="0">
                <a:solidFill>
                  <a:srgbClr val="141313"/>
                </a:solidFill>
              </a:rPr>
              <a:t>CPT </a:t>
            </a:r>
            <a:r>
              <a:rPr lang="en-US" b="1" dirty="0">
                <a:solidFill>
                  <a:srgbClr val="141313"/>
                </a:solidFill>
              </a:rPr>
              <a:t>Codes Moved into APC 195 from APC </a:t>
            </a:r>
            <a:r>
              <a:rPr lang="en-US" b="1" dirty="0" smtClean="0">
                <a:solidFill>
                  <a:srgbClr val="141313"/>
                </a:solidFill>
              </a:rPr>
              <a:t>192 </a:t>
            </a:r>
            <a:r>
              <a:rPr lang="en-US" b="1" dirty="0">
                <a:solidFill>
                  <a:srgbClr val="141313"/>
                </a:solidFill>
              </a:rPr>
              <a:t>in 2014</a:t>
            </a:r>
          </a:p>
        </p:txBody>
      </p:sp>
    </p:spTree>
    <p:extLst>
      <p:ext uri="{BB962C8B-B14F-4D97-AF65-F5344CB8AC3E}">
        <p14:creationId xmlns:p14="http://schemas.microsoft.com/office/powerpoint/2010/main" val="968443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13</a:t>
            </a:fld>
            <a:endParaRPr lang="en-US" dirty="0"/>
          </a:p>
        </p:txBody>
      </p:sp>
      <p:sp>
        <p:nvSpPr>
          <p:cNvPr id="3" name="Title 2"/>
          <p:cNvSpPr>
            <a:spLocks noGrp="1"/>
          </p:cNvSpPr>
          <p:nvPr>
            <p:ph type="title"/>
          </p:nvPr>
        </p:nvSpPr>
        <p:spPr>
          <a:xfrm>
            <a:off x="457200" y="414338"/>
            <a:ext cx="8229600" cy="639762"/>
          </a:xfrm>
        </p:spPr>
        <p:txBody>
          <a:bodyPr/>
          <a:lstStyle/>
          <a:p>
            <a:r>
              <a:rPr lang="en-US" dirty="0"/>
              <a:t>Appendix </a:t>
            </a:r>
            <a:r>
              <a:rPr lang="en-US" dirty="0" smtClean="0"/>
              <a:t>– APC 202</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21592738"/>
              </p:ext>
            </p:extLst>
          </p:nvPr>
        </p:nvGraphicFramePr>
        <p:xfrm>
          <a:off x="2914649" y="1866880"/>
          <a:ext cx="3672415" cy="3641730"/>
        </p:xfrm>
        <a:graphic>
          <a:graphicData uri="http://schemas.openxmlformats.org/drawingml/2006/table">
            <a:tbl>
              <a:tblPr/>
              <a:tblGrid>
                <a:gridCol w="734483"/>
                <a:gridCol w="734483"/>
                <a:gridCol w="734483"/>
                <a:gridCol w="734483"/>
                <a:gridCol w="734483"/>
              </a:tblGrid>
              <a:tr h="529140">
                <a:tc>
                  <a:txBody>
                    <a:bodyPr/>
                    <a:lstStyle/>
                    <a:p>
                      <a:pPr algn="ctr" fontAlgn="ctr"/>
                      <a:r>
                        <a:rPr lang="en-US" sz="1000" b="1" i="0" u="none" strike="noStrike" dirty="0" smtClean="0">
                          <a:solidFill>
                            <a:srgbClr val="FFFFFF"/>
                          </a:solidFill>
                          <a:effectLst/>
                          <a:latin typeface="Arial"/>
                        </a:rPr>
                        <a:t>CPT</a:t>
                      </a:r>
                      <a:endParaRPr lang="en-US" sz="1000" b="1" i="0" u="none" strike="noStrike" dirty="0">
                        <a:solidFill>
                          <a:srgbClr val="FFFFFF"/>
                        </a:solidFill>
                        <a:effectLst/>
                        <a:latin typeface="Arial"/>
                      </a:endParaRPr>
                    </a:p>
                  </a:txBody>
                  <a:tcPr marL="9525" marR="9525" marT="9525" marB="0" anchor="ctr">
                    <a:lnL>
                      <a:noFill/>
                    </a:lnL>
                    <a:lnR>
                      <a:noFill/>
                    </a:lnR>
                    <a:lnT>
                      <a:noFill/>
                    </a:lnT>
                    <a:lnB>
                      <a:noFill/>
                    </a:lnB>
                    <a:solidFill>
                      <a:srgbClr val="366092"/>
                    </a:solidFill>
                  </a:tcPr>
                </a:tc>
                <a:tc>
                  <a:txBody>
                    <a:bodyPr/>
                    <a:lstStyle/>
                    <a:p>
                      <a:pPr algn="ctr" fontAlgn="ctr"/>
                      <a:r>
                        <a:rPr lang="en-US" sz="1000" b="1" i="0" u="none" strike="noStrike" dirty="0">
                          <a:solidFill>
                            <a:srgbClr val="FFFFFF"/>
                          </a:solidFill>
                          <a:effectLst/>
                          <a:latin typeface="Arial"/>
                        </a:rPr>
                        <a:t>2013 APC </a:t>
                      </a:r>
                    </a:p>
                  </a:txBody>
                  <a:tcPr marL="9525" marR="9525" marT="9525" marB="0" anchor="ctr">
                    <a:lnL>
                      <a:noFill/>
                    </a:lnL>
                    <a:lnR>
                      <a:noFill/>
                    </a:lnR>
                    <a:lnT>
                      <a:noFill/>
                    </a:lnT>
                    <a:lnB>
                      <a:noFill/>
                    </a:lnB>
                    <a:solidFill>
                      <a:srgbClr val="366092"/>
                    </a:solidFill>
                  </a:tcPr>
                </a:tc>
                <a:tc>
                  <a:txBody>
                    <a:bodyPr/>
                    <a:lstStyle/>
                    <a:p>
                      <a:pPr algn="ctr" fontAlgn="ctr"/>
                      <a:r>
                        <a:rPr lang="en-US" sz="1000" b="1" i="0" u="none" strike="noStrike">
                          <a:solidFill>
                            <a:srgbClr val="FFFFFF"/>
                          </a:solidFill>
                          <a:effectLst/>
                          <a:latin typeface="Arial"/>
                        </a:rPr>
                        <a:t>Single Freq </a:t>
                      </a:r>
                    </a:p>
                  </a:txBody>
                  <a:tcPr marL="9525" marR="9525" marT="9525" marB="0" anchor="ctr">
                    <a:lnL>
                      <a:noFill/>
                    </a:lnL>
                    <a:lnR>
                      <a:noFill/>
                    </a:lnR>
                    <a:lnT>
                      <a:noFill/>
                    </a:lnT>
                    <a:lnB>
                      <a:noFill/>
                    </a:lnB>
                    <a:solidFill>
                      <a:srgbClr val="366092"/>
                    </a:solidFill>
                  </a:tcPr>
                </a:tc>
                <a:tc>
                  <a:txBody>
                    <a:bodyPr/>
                    <a:lstStyle/>
                    <a:p>
                      <a:pPr algn="ctr" fontAlgn="ctr"/>
                      <a:r>
                        <a:rPr lang="en-US" sz="1000" b="1" i="0" u="none" strike="noStrike">
                          <a:solidFill>
                            <a:srgbClr val="FFFFFF"/>
                          </a:solidFill>
                          <a:effectLst/>
                          <a:latin typeface="Arial"/>
                        </a:rPr>
                        <a:t>Total Freq</a:t>
                      </a:r>
                    </a:p>
                  </a:txBody>
                  <a:tcPr marL="9525" marR="9525" marT="9525" marB="0" anchor="ctr">
                    <a:lnL>
                      <a:noFill/>
                    </a:lnL>
                    <a:lnR>
                      <a:noFill/>
                    </a:lnR>
                    <a:lnT>
                      <a:noFill/>
                    </a:lnT>
                    <a:lnB>
                      <a:noFill/>
                    </a:lnB>
                    <a:solidFill>
                      <a:srgbClr val="366092"/>
                    </a:solidFill>
                  </a:tcPr>
                </a:tc>
                <a:tc>
                  <a:txBody>
                    <a:bodyPr/>
                    <a:lstStyle/>
                    <a:p>
                      <a:pPr algn="ctr" fontAlgn="ctr"/>
                      <a:r>
                        <a:rPr lang="en-US" sz="1000" b="1" i="0" u="none" strike="noStrike">
                          <a:solidFill>
                            <a:srgbClr val="FFFFFF"/>
                          </a:solidFill>
                          <a:effectLst/>
                          <a:latin typeface="Arial"/>
                        </a:rPr>
                        <a:t>Geo Mean Cost </a:t>
                      </a:r>
                    </a:p>
                  </a:txBody>
                  <a:tcPr marL="9525" marR="9525" marT="9525" marB="0" anchor="ctr">
                    <a:lnL>
                      <a:noFill/>
                    </a:lnL>
                    <a:lnR>
                      <a:noFill/>
                    </a:lnR>
                    <a:lnT>
                      <a:noFill/>
                    </a:lnT>
                    <a:lnB>
                      <a:noFill/>
                    </a:lnB>
                    <a:solidFill>
                      <a:srgbClr val="366092"/>
                    </a:solidFill>
                  </a:tcPr>
                </a:tc>
              </a:tr>
              <a:tr h="207506">
                <a:tc>
                  <a:txBody>
                    <a:bodyPr/>
                    <a:lstStyle/>
                    <a:p>
                      <a:pPr algn="ctr" fontAlgn="b"/>
                      <a:r>
                        <a:rPr lang="en-US" sz="1100" b="0" i="0" u="none" strike="noStrike" dirty="0">
                          <a:solidFill>
                            <a:srgbClr val="000000"/>
                          </a:solidFill>
                          <a:effectLst/>
                          <a:latin typeface="Calibri"/>
                        </a:rPr>
                        <a:t>57288</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8669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17986</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$3,551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dirty="0">
                          <a:solidFill>
                            <a:srgbClr val="000000"/>
                          </a:solidFill>
                          <a:effectLst/>
                          <a:latin typeface="Calibri"/>
                        </a:rPr>
                        <a:t>57282</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191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3378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$4,556</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57265</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369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1731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$3,634</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57283</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1110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$4,740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57285</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118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847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$4,077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58565</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253</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379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$3,557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57220</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101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$2,807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57423</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98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$6,538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51845</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50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$3,891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57284</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39</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$2,907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58290</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28</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$2,584</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57310</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11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$2,876</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58291</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6</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$4,017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a:solidFill>
                            <a:srgbClr val="000000"/>
                          </a:solidFill>
                          <a:effectLst/>
                          <a:latin typeface="Calibri"/>
                        </a:rPr>
                        <a:t>58294</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4</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$4,247</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r h="207506">
                <a:tc>
                  <a:txBody>
                    <a:bodyPr/>
                    <a:lstStyle/>
                    <a:p>
                      <a:pPr algn="ctr" fontAlgn="b"/>
                      <a:r>
                        <a:rPr lang="en-US" sz="1100" b="0" i="0" u="none" strike="noStrike" dirty="0">
                          <a:solidFill>
                            <a:srgbClr val="000000"/>
                          </a:solidFill>
                          <a:effectLst/>
                          <a:latin typeface="Calibri"/>
                        </a:rPr>
                        <a:t>58356</a:t>
                      </a:r>
                    </a:p>
                  </a:txBody>
                  <a:tcPr marL="9525" marR="9525" marT="9525" marB="0" anchor="b">
                    <a:lnL>
                      <a:noFill/>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202</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3</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a:solidFill>
                            <a:srgbClr val="000000"/>
                          </a:solidFill>
                          <a:effectLst/>
                          <a:latin typeface="Calibri"/>
                        </a:rPr>
                        <a:t>4</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c>
                  <a:txBody>
                    <a:bodyPr/>
                    <a:lstStyle/>
                    <a:p>
                      <a:pPr algn="ctr" fontAlgn="b"/>
                      <a:r>
                        <a:rPr lang="en-US" sz="1100" b="0" i="0" u="none" strike="noStrike" dirty="0">
                          <a:solidFill>
                            <a:srgbClr val="000000"/>
                          </a:solidFill>
                          <a:effectLst/>
                          <a:latin typeface="Calibri"/>
                        </a:rPr>
                        <a:t>$3,143</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D3E2F5"/>
                    </a:solidFill>
                  </a:tcPr>
                </a:tc>
              </a:tr>
            </a:tbl>
          </a:graphicData>
        </a:graphic>
      </p:graphicFrame>
      <p:sp>
        <p:nvSpPr>
          <p:cNvPr id="6" name="Rectangle 5"/>
          <p:cNvSpPr/>
          <p:nvPr/>
        </p:nvSpPr>
        <p:spPr>
          <a:xfrm>
            <a:off x="2495549" y="1510238"/>
            <a:ext cx="4574714" cy="369332"/>
          </a:xfrm>
          <a:prstGeom prst="rect">
            <a:avLst/>
          </a:prstGeom>
        </p:spPr>
        <p:txBody>
          <a:bodyPr wrap="none">
            <a:spAutoFit/>
          </a:bodyPr>
          <a:lstStyle/>
          <a:p>
            <a:r>
              <a:rPr lang="de-DE" b="1" dirty="0" smtClean="0"/>
              <a:t>CPT Codes </a:t>
            </a:r>
            <a:r>
              <a:rPr lang="de-DE" b="1" dirty="0"/>
              <a:t>in APC </a:t>
            </a:r>
            <a:r>
              <a:rPr lang="de-DE" b="1" dirty="0" smtClean="0"/>
              <a:t>202 in 2013 and 2014</a:t>
            </a:r>
            <a:endParaRPr lang="de-DE" b="1" dirty="0"/>
          </a:p>
        </p:txBody>
      </p:sp>
    </p:spTree>
    <p:extLst>
      <p:ext uri="{BB962C8B-B14F-4D97-AF65-F5344CB8AC3E}">
        <p14:creationId xmlns:p14="http://schemas.microsoft.com/office/powerpoint/2010/main" val="31782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2</a:t>
            </a:fld>
            <a:endParaRPr lang="en-US" dirty="0"/>
          </a:p>
        </p:txBody>
      </p:sp>
      <p:sp>
        <p:nvSpPr>
          <p:cNvPr id="3" name="Title 2"/>
          <p:cNvSpPr>
            <a:spLocks noGrp="1"/>
          </p:cNvSpPr>
          <p:nvPr>
            <p:ph type="title"/>
          </p:nvPr>
        </p:nvSpPr>
        <p:spPr>
          <a:xfrm>
            <a:off x="361950" y="225426"/>
            <a:ext cx="8515350" cy="639762"/>
          </a:xfrm>
        </p:spPr>
        <p:txBody>
          <a:bodyPr/>
          <a:lstStyle/>
          <a:p>
            <a:r>
              <a:rPr lang="en-US" dirty="0" smtClean="0"/>
              <a:t>CY </a:t>
            </a:r>
            <a:r>
              <a:rPr lang="en-US" dirty="0" smtClean="0"/>
              <a:t>2014 </a:t>
            </a:r>
            <a:r>
              <a:rPr lang="en-US" dirty="0" smtClean="0"/>
              <a:t>OPPS Policies </a:t>
            </a:r>
            <a:r>
              <a:rPr lang="en-US" dirty="0" smtClean="0"/>
              <a:t>Resulted In Significant </a:t>
            </a:r>
            <a:r>
              <a:rPr lang="en-US" dirty="0" smtClean="0"/>
              <a:t>Changes and Reductions to </a:t>
            </a:r>
            <a:r>
              <a:rPr lang="en-US" dirty="0" smtClean="0"/>
              <a:t>Female Reproductive Procedure APCs</a:t>
            </a:r>
            <a:endParaRPr lang="en-US" dirty="0"/>
          </a:p>
        </p:txBody>
      </p:sp>
      <p:sp>
        <p:nvSpPr>
          <p:cNvPr id="4" name="Content Placeholder 3"/>
          <p:cNvSpPr>
            <a:spLocks noGrp="1"/>
          </p:cNvSpPr>
          <p:nvPr>
            <p:ph idx="1"/>
          </p:nvPr>
        </p:nvSpPr>
        <p:spPr>
          <a:xfrm>
            <a:off x="457200" y="1347789"/>
            <a:ext cx="8420100" cy="4768850"/>
          </a:xfrm>
        </p:spPr>
        <p:txBody>
          <a:bodyPr/>
          <a:lstStyle/>
          <a:p>
            <a:r>
              <a:rPr lang="en-US" dirty="0" smtClean="0">
                <a:solidFill>
                  <a:schemeClr val="tx1"/>
                </a:solidFill>
              </a:rPr>
              <a:t>For CY 2014 CMS proposed and finalized new packaging policies including:</a:t>
            </a:r>
          </a:p>
          <a:p>
            <a:pPr marL="457200" lvl="1" indent="0">
              <a:buNone/>
            </a:pPr>
            <a:endParaRPr lang="en-US" sz="800" dirty="0" smtClean="0"/>
          </a:p>
          <a:p>
            <a:pPr marL="457200" lvl="1" indent="0">
              <a:buNone/>
            </a:pPr>
            <a:r>
              <a:rPr lang="en-US" b="1" dirty="0" smtClean="0"/>
              <a:t>1. Packaging of all Add-On Codes including CPT code </a:t>
            </a:r>
            <a:r>
              <a:rPr lang="en-US" b="1" dirty="0" smtClean="0"/>
              <a:t>57267</a:t>
            </a:r>
            <a:endParaRPr lang="en-US" b="1" dirty="0" smtClean="0"/>
          </a:p>
          <a:p>
            <a:pPr marL="457200" lvl="1" indent="0">
              <a:buNone/>
            </a:pPr>
            <a:r>
              <a:rPr lang="en-US" b="1" dirty="0" smtClean="0"/>
              <a:t>2. Movement toward </a:t>
            </a:r>
            <a:r>
              <a:rPr lang="en-US" b="1" dirty="0" smtClean="0"/>
              <a:t>Comprehensive APCs </a:t>
            </a:r>
            <a:r>
              <a:rPr lang="en-US" b="1" dirty="0" smtClean="0"/>
              <a:t>(APC 202 in CY </a:t>
            </a:r>
            <a:r>
              <a:rPr lang="en-US" b="1" dirty="0"/>
              <a:t>2015)</a:t>
            </a:r>
          </a:p>
          <a:p>
            <a:pPr lvl="1"/>
            <a:endParaRPr lang="en-US" dirty="0" smtClean="0"/>
          </a:p>
          <a:p>
            <a:r>
              <a:rPr lang="en-US" dirty="0" smtClean="0">
                <a:solidFill>
                  <a:schemeClr val="tx1"/>
                </a:solidFill>
              </a:rPr>
              <a:t>The changes that </a:t>
            </a:r>
            <a:r>
              <a:rPr lang="en-US" dirty="0" smtClean="0">
                <a:solidFill>
                  <a:schemeClr val="tx1"/>
                </a:solidFill>
              </a:rPr>
              <a:t>CMS </a:t>
            </a:r>
            <a:r>
              <a:rPr lang="en-US" dirty="0" smtClean="0">
                <a:solidFill>
                  <a:schemeClr val="tx1"/>
                </a:solidFill>
              </a:rPr>
              <a:t>recommended in its proposed rule differed from the final rule and resulted in additional </a:t>
            </a:r>
            <a:r>
              <a:rPr lang="en-US" dirty="0" smtClean="0">
                <a:solidFill>
                  <a:schemeClr val="tx1"/>
                </a:solidFill>
              </a:rPr>
              <a:t>modifications to </a:t>
            </a:r>
            <a:r>
              <a:rPr lang="en-US" dirty="0" smtClean="0">
                <a:solidFill>
                  <a:schemeClr val="tx1"/>
                </a:solidFill>
              </a:rPr>
              <a:t>these APCs.</a:t>
            </a:r>
          </a:p>
          <a:p>
            <a:pPr marL="685800" lvl="1" indent="-228600">
              <a:buNone/>
            </a:pPr>
            <a:endParaRPr lang="en-US" sz="800" dirty="0" smtClean="0"/>
          </a:p>
          <a:p>
            <a:pPr marL="685800" lvl="1" indent="-228600">
              <a:buNone/>
            </a:pPr>
            <a:r>
              <a:rPr lang="en-US" b="1" dirty="0" smtClean="0"/>
              <a:t>3. Reassignment </a:t>
            </a:r>
            <a:r>
              <a:rPr lang="en-US" b="1" dirty="0"/>
              <a:t>of procedures within APCs </a:t>
            </a:r>
            <a:r>
              <a:rPr lang="en-US" b="1" dirty="0" smtClean="0"/>
              <a:t>192, </a:t>
            </a:r>
            <a:r>
              <a:rPr lang="en-US" b="1" dirty="0" smtClean="0"/>
              <a:t>193</a:t>
            </a:r>
            <a:r>
              <a:rPr lang="en-US" b="1" dirty="0" smtClean="0"/>
              <a:t>, and 195 </a:t>
            </a:r>
            <a:r>
              <a:rPr lang="en-US" b="1" dirty="0" smtClean="0"/>
              <a:t>as </a:t>
            </a:r>
            <a:r>
              <a:rPr lang="en-US" b="1" dirty="0"/>
              <a:t>a </a:t>
            </a:r>
            <a:r>
              <a:rPr lang="en-US" b="1" dirty="0" smtClean="0"/>
              <a:t> result </a:t>
            </a:r>
            <a:r>
              <a:rPr lang="en-US" b="1" dirty="0"/>
              <a:t>of 2 times rule </a:t>
            </a:r>
            <a:r>
              <a:rPr lang="en-US" b="1" dirty="0" smtClean="0"/>
              <a:t>violations</a:t>
            </a:r>
            <a:endParaRPr lang="en-US" b="1" dirty="0"/>
          </a:p>
          <a:p>
            <a:endParaRPr lang="en-US" dirty="0" smtClean="0">
              <a:solidFill>
                <a:schemeClr val="tx1"/>
              </a:solidFill>
            </a:endParaRPr>
          </a:p>
          <a:p>
            <a:r>
              <a:rPr lang="en-US" dirty="0" smtClean="0">
                <a:solidFill>
                  <a:schemeClr val="tx1"/>
                </a:solidFill>
              </a:rPr>
              <a:t>Collectively, these </a:t>
            </a:r>
            <a:r>
              <a:rPr lang="en-US" dirty="0" smtClean="0">
                <a:solidFill>
                  <a:schemeClr val="tx1"/>
                </a:solidFill>
              </a:rPr>
              <a:t>policies will </a:t>
            </a:r>
            <a:r>
              <a:rPr lang="en-US" dirty="0" smtClean="0">
                <a:solidFill>
                  <a:schemeClr val="tx1"/>
                </a:solidFill>
              </a:rPr>
              <a:t>result in significant changes to female reproductive procedure APCs and will </a:t>
            </a:r>
            <a:r>
              <a:rPr lang="en-US" dirty="0">
                <a:solidFill>
                  <a:schemeClr val="tx1"/>
                </a:solidFill>
              </a:rPr>
              <a:t>likely have an adverse impact on clinical practice and beneficiary access to important </a:t>
            </a:r>
            <a:r>
              <a:rPr lang="en-US" dirty="0" smtClean="0">
                <a:solidFill>
                  <a:schemeClr val="tx1"/>
                </a:solidFill>
              </a:rPr>
              <a:t>pelvic floor repair procedures.  </a:t>
            </a:r>
          </a:p>
        </p:txBody>
      </p:sp>
    </p:spTree>
    <p:extLst>
      <p:ext uri="{BB962C8B-B14F-4D97-AF65-F5344CB8AC3E}">
        <p14:creationId xmlns:p14="http://schemas.microsoft.com/office/powerpoint/2010/main" val="2878904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3</a:t>
            </a:fld>
            <a:endParaRPr lang="en-US" dirty="0"/>
          </a:p>
        </p:txBody>
      </p:sp>
      <p:sp>
        <p:nvSpPr>
          <p:cNvPr id="3" name="Title 2"/>
          <p:cNvSpPr>
            <a:spLocks noGrp="1"/>
          </p:cNvSpPr>
          <p:nvPr>
            <p:ph type="title"/>
          </p:nvPr>
        </p:nvSpPr>
        <p:spPr>
          <a:xfrm>
            <a:off x="401035" y="392768"/>
            <a:ext cx="8229600" cy="639762"/>
          </a:xfrm>
        </p:spPr>
        <p:txBody>
          <a:bodyPr/>
          <a:lstStyle/>
          <a:p>
            <a:r>
              <a:rPr lang="en-US" dirty="0" smtClean="0"/>
              <a:t>Female Reproductive Procedures – Pelvic Organ Prolapse </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060" y="3524701"/>
            <a:ext cx="2443163"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75" y="3595411"/>
            <a:ext cx="2371725" cy="105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255771" y="3484718"/>
            <a:ext cx="962025" cy="276999"/>
          </a:xfrm>
          <a:prstGeom prst="rect">
            <a:avLst/>
          </a:prstGeom>
        </p:spPr>
        <p:txBody>
          <a:bodyPr wrap="square">
            <a:spAutoFit/>
          </a:bodyPr>
          <a:lstStyle/>
          <a:p>
            <a:r>
              <a:rPr lang="en-US" sz="1200" b="1" dirty="0" smtClean="0"/>
              <a:t>Cystocele</a:t>
            </a:r>
            <a:endParaRPr lang="en-US" sz="1200" b="1" dirty="0"/>
          </a:p>
        </p:txBody>
      </p:sp>
      <p:sp>
        <p:nvSpPr>
          <p:cNvPr id="7" name="Rectangle 6"/>
          <p:cNvSpPr/>
          <p:nvPr/>
        </p:nvSpPr>
        <p:spPr>
          <a:xfrm>
            <a:off x="457200" y="4585019"/>
            <a:ext cx="2559168" cy="400110"/>
          </a:xfrm>
          <a:prstGeom prst="rect">
            <a:avLst/>
          </a:prstGeom>
        </p:spPr>
        <p:txBody>
          <a:bodyPr wrap="square">
            <a:spAutoFit/>
          </a:bodyPr>
          <a:lstStyle/>
          <a:p>
            <a:pPr algn="ctr"/>
            <a:r>
              <a:rPr lang="en-US" sz="1000" i="1" dirty="0"/>
              <a:t>A cystocele is formed when the bladder bulges or herniates into the vagina.</a:t>
            </a:r>
          </a:p>
        </p:txBody>
      </p:sp>
      <p:sp>
        <p:nvSpPr>
          <p:cNvPr id="12" name="Rectangle 11"/>
          <p:cNvSpPr/>
          <p:nvPr/>
        </p:nvSpPr>
        <p:spPr>
          <a:xfrm>
            <a:off x="6247447" y="4585019"/>
            <a:ext cx="2515553" cy="400110"/>
          </a:xfrm>
          <a:prstGeom prst="rect">
            <a:avLst/>
          </a:prstGeom>
        </p:spPr>
        <p:txBody>
          <a:bodyPr wrap="square">
            <a:spAutoFit/>
          </a:bodyPr>
          <a:lstStyle/>
          <a:p>
            <a:pPr algn="ctr"/>
            <a:r>
              <a:rPr lang="en-US" sz="1000" i="1" dirty="0"/>
              <a:t>An enterocele is formed when the small bowel bulges or herniates into the vagina</a:t>
            </a:r>
            <a:r>
              <a:rPr lang="en-US" sz="1000" dirty="0" smtClean="0"/>
              <a:t>.</a:t>
            </a:r>
            <a:endParaRPr lang="en-US" dirty="0"/>
          </a:p>
        </p:txBody>
      </p:sp>
      <p:sp>
        <p:nvSpPr>
          <p:cNvPr id="9" name="Rectangle 8"/>
          <p:cNvSpPr/>
          <p:nvPr/>
        </p:nvSpPr>
        <p:spPr>
          <a:xfrm>
            <a:off x="7020154" y="3442696"/>
            <a:ext cx="970137" cy="276999"/>
          </a:xfrm>
          <a:prstGeom prst="rect">
            <a:avLst/>
          </a:prstGeom>
        </p:spPr>
        <p:txBody>
          <a:bodyPr wrap="none">
            <a:spAutoFit/>
          </a:bodyPr>
          <a:lstStyle/>
          <a:p>
            <a:r>
              <a:rPr lang="en-US" sz="1200" b="1" dirty="0"/>
              <a:t>Enterocele</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6122" y="3524701"/>
            <a:ext cx="2530823" cy="1124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4130342" y="3456911"/>
            <a:ext cx="909223" cy="276999"/>
          </a:xfrm>
          <a:prstGeom prst="rect">
            <a:avLst/>
          </a:prstGeom>
        </p:spPr>
        <p:txBody>
          <a:bodyPr wrap="none">
            <a:spAutoFit/>
          </a:bodyPr>
          <a:lstStyle/>
          <a:p>
            <a:r>
              <a:rPr lang="en-US" sz="1200" b="1" dirty="0"/>
              <a:t>Rectocele</a:t>
            </a:r>
          </a:p>
        </p:txBody>
      </p:sp>
      <p:sp>
        <p:nvSpPr>
          <p:cNvPr id="11" name="Rectangle 10"/>
          <p:cNvSpPr/>
          <p:nvPr/>
        </p:nvSpPr>
        <p:spPr>
          <a:xfrm>
            <a:off x="3458560" y="4585019"/>
            <a:ext cx="2286000" cy="400110"/>
          </a:xfrm>
          <a:prstGeom prst="rect">
            <a:avLst/>
          </a:prstGeom>
        </p:spPr>
        <p:txBody>
          <a:bodyPr wrap="square">
            <a:spAutoFit/>
          </a:bodyPr>
          <a:lstStyle/>
          <a:p>
            <a:r>
              <a:rPr lang="en-US" sz="1000" i="1" dirty="0"/>
              <a:t>A rectocele occurs when the rectum bulges or herniates into the vagina.</a:t>
            </a:r>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5835" y="5126993"/>
            <a:ext cx="2457450" cy="1474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6701012" y="5368391"/>
            <a:ext cx="1828449" cy="276999"/>
          </a:xfrm>
          <a:prstGeom prst="rect">
            <a:avLst/>
          </a:prstGeom>
        </p:spPr>
        <p:txBody>
          <a:bodyPr wrap="none">
            <a:spAutoFit/>
          </a:bodyPr>
          <a:lstStyle/>
          <a:p>
            <a:r>
              <a:rPr lang="en-US" sz="1200" b="1" dirty="0"/>
              <a:t>Vaginal </a:t>
            </a:r>
            <a:r>
              <a:rPr lang="en-US" sz="1200" b="1" dirty="0" smtClean="0"/>
              <a:t>Vault Prolapse</a:t>
            </a:r>
            <a:endParaRPr lang="en-US" sz="1200" b="1" dirty="0"/>
          </a:p>
        </p:txBody>
      </p:sp>
      <p:sp>
        <p:nvSpPr>
          <p:cNvPr id="14" name="Rectangle 13"/>
          <p:cNvSpPr/>
          <p:nvPr/>
        </p:nvSpPr>
        <p:spPr>
          <a:xfrm>
            <a:off x="6859407" y="5551057"/>
            <a:ext cx="1511658" cy="861774"/>
          </a:xfrm>
          <a:prstGeom prst="rect">
            <a:avLst/>
          </a:prstGeom>
        </p:spPr>
        <p:txBody>
          <a:bodyPr wrap="square">
            <a:spAutoFit/>
          </a:bodyPr>
          <a:lstStyle/>
          <a:p>
            <a:pPr algn="ctr"/>
            <a:r>
              <a:rPr lang="en-US" sz="1000" i="1" dirty="0"/>
              <a:t>A vaginal vault prolapse occurs when the upper part of the vagina falls into the vaginal canal.</a:t>
            </a:r>
          </a:p>
        </p:txBody>
      </p:sp>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7796" y="5126993"/>
            <a:ext cx="2365375" cy="141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31191" y="1429038"/>
            <a:ext cx="3710884" cy="1649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959418" y="5368391"/>
            <a:ext cx="1406154" cy="276999"/>
          </a:xfrm>
          <a:prstGeom prst="rect">
            <a:avLst/>
          </a:prstGeom>
        </p:spPr>
        <p:txBody>
          <a:bodyPr wrap="none">
            <a:spAutoFit/>
          </a:bodyPr>
          <a:lstStyle/>
          <a:p>
            <a:r>
              <a:rPr lang="en-US" sz="1200" b="1" dirty="0"/>
              <a:t>Uterine </a:t>
            </a:r>
            <a:r>
              <a:rPr lang="en-US" sz="1200" b="1" dirty="0" smtClean="0"/>
              <a:t>Prolapse</a:t>
            </a:r>
            <a:endParaRPr lang="en-US" sz="1200" b="1" dirty="0"/>
          </a:p>
        </p:txBody>
      </p:sp>
      <p:sp>
        <p:nvSpPr>
          <p:cNvPr id="4" name="Rectangle 3"/>
          <p:cNvSpPr/>
          <p:nvPr/>
        </p:nvSpPr>
        <p:spPr>
          <a:xfrm>
            <a:off x="959418" y="5551057"/>
            <a:ext cx="1421140" cy="707886"/>
          </a:xfrm>
          <a:prstGeom prst="rect">
            <a:avLst/>
          </a:prstGeom>
        </p:spPr>
        <p:txBody>
          <a:bodyPr wrap="square">
            <a:spAutoFit/>
          </a:bodyPr>
          <a:lstStyle/>
          <a:p>
            <a:pPr algn="ctr"/>
            <a:r>
              <a:rPr lang="en-US" sz="1000" i="1" dirty="0" smtClean="0"/>
              <a:t>A </a:t>
            </a:r>
            <a:r>
              <a:rPr lang="en-US" sz="1000" i="1" dirty="0"/>
              <a:t>uterine prolapse occurs when the uterus falls into the vagina</a:t>
            </a:r>
            <a:r>
              <a:rPr lang="en-US" sz="1000" i="1" dirty="0" smtClean="0"/>
              <a:t>.</a:t>
            </a:r>
            <a:endParaRPr lang="en-US" sz="1000" i="1" dirty="0"/>
          </a:p>
        </p:txBody>
      </p:sp>
      <p:sp>
        <p:nvSpPr>
          <p:cNvPr id="5" name="Rectangle 4"/>
          <p:cNvSpPr/>
          <p:nvPr/>
        </p:nvSpPr>
        <p:spPr>
          <a:xfrm>
            <a:off x="2919043" y="1121896"/>
            <a:ext cx="2825517" cy="276999"/>
          </a:xfrm>
          <a:prstGeom prst="rect">
            <a:avLst/>
          </a:prstGeom>
        </p:spPr>
        <p:txBody>
          <a:bodyPr wrap="none">
            <a:spAutoFit/>
          </a:bodyPr>
          <a:lstStyle/>
          <a:p>
            <a:r>
              <a:rPr lang="en-US" sz="1200" b="1" dirty="0"/>
              <a:t>Healthy Pelvic Area Before Prolapse</a:t>
            </a:r>
          </a:p>
        </p:txBody>
      </p:sp>
    </p:spTree>
    <p:extLst>
      <p:ext uri="{BB962C8B-B14F-4D97-AF65-F5344CB8AC3E}">
        <p14:creationId xmlns:p14="http://schemas.microsoft.com/office/powerpoint/2010/main" val="338191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4</a:t>
            </a:fld>
            <a:endParaRPr lang="en-US" dirty="0"/>
          </a:p>
        </p:txBody>
      </p:sp>
      <p:sp>
        <p:nvSpPr>
          <p:cNvPr id="5" name="Rectangle 4"/>
          <p:cNvSpPr/>
          <p:nvPr/>
        </p:nvSpPr>
        <p:spPr>
          <a:xfrm>
            <a:off x="457200" y="1220213"/>
            <a:ext cx="8229602" cy="5632311"/>
          </a:xfrm>
          <a:prstGeom prst="rect">
            <a:avLst/>
          </a:prstGeom>
        </p:spPr>
        <p:txBody>
          <a:bodyPr wrap="square">
            <a:spAutoFit/>
          </a:bodyPr>
          <a:lstStyle/>
          <a:p>
            <a:pPr marL="285750" indent="-285750" algn="just">
              <a:buFont typeface="Arial" pitchFamily="34" charset="0"/>
              <a:buChar char="•"/>
            </a:pPr>
            <a:r>
              <a:rPr lang="en-US" dirty="0"/>
              <a:t>Pelvic organ prolapse (POP) occurs when the tissue and muscles of the pelvic floor no longer support the pelvic organs resulting in the drop (prolapse) of the pelvic organs from their normal position. The pelvic organs include the vagina, cervix, uterus, bladder, urethra, and rectum. </a:t>
            </a:r>
            <a:endParaRPr lang="en-US" dirty="0" smtClean="0"/>
          </a:p>
          <a:p>
            <a:pPr algn="just"/>
            <a:endParaRPr lang="en-US" dirty="0"/>
          </a:p>
          <a:p>
            <a:pPr marL="285750" indent="-285750" algn="just">
              <a:buFont typeface="Arial" pitchFamily="34" charset="0"/>
              <a:buChar char="•"/>
            </a:pPr>
            <a:r>
              <a:rPr lang="en-US" dirty="0"/>
              <a:t>Surgical options are used to help return prolapsed organs to a more normal anatomical position and to strengthen structures around the prolapsed area to maintain support.</a:t>
            </a:r>
            <a:r>
              <a:rPr lang="en-US" baseline="30000" dirty="0"/>
              <a:t>1</a:t>
            </a:r>
          </a:p>
          <a:p>
            <a:pPr algn="just"/>
            <a:endParaRPr lang="en-US" dirty="0"/>
          </a:p>
          <a:p>
            <a:pPr marL="285750" indent="-285750" algn="just">
              <a:buFont typeface="Arial" pitchFamily="34" charset="0"/>
              <a:buChar char="•"/>
            </a:pPr>
            <a:r>
              <a:rPr lang="en-US" dirty="0"/>
              <a:t>Depending </a:t>
            </a:r>
            <a:r>
              <a:rPr lang="en-US" dirty="0" smtClean="0"/>
              <a:t>upon the </a:t>
            </a:r>
            <a:r>
              <a:rPr lang="en-US" dirty="0"/>
              <a:t>procedure performed, </a:t>
            </a:r>
            <a:r>
              <a:rPr lang="en-US" dirty="0" smtClean="0"/>
              <a:t>a physician may </a:t>
            </a:r>
            <a:r>
              <a:rPr lang="en-US" dirty="0"/>
              <a:t>choose a graft made from either a synthetic mesh or a biologic material to repair the prolapse and restore </a:t>
            </a:r>
            <a:r>
              <a:rPr lang="en-US" dirty="0" smtClean="0"/>
              <a:t>anatomy</a:t>
            </a:r>
            <a:r>
              <a:rPr lang="en-US" dirty="0"/>
              <a:t>.</a:t>
            </a:r>
          </a:p>
          <a:p>
            <a:pPr algn="just"/>
            <a:endParaRPr lang="en-US" dirty="0" smtClean="0"/>
          </a:p>
          <a:p>
            <a:pPr marL="285750" indent="-285750" algn="just">
              <a:buFont typeface="Arial" pitchFamily="34" charset="0"/>
              <a:buChar char="•"/>
            </a:pPr>
            <a:r>
              <a:rPr lang="en-US" dirty="0"/>
              <a:t>Many women may experience more than one type of prolapse and may suffer from additional conditions such as stress urinary incontinence. </a:t>
            </a:r>
            <a:r>
              <a:rPr lang="en-US" dirty="0" smtClean="0"/>
              <a:t> While these female reproductive services may </a:t>
            </a:r>
            <a:r>
              <a:rPr lang="en-US" dirty="0"/>
              <a:t>be performed </a:t>
            </a:r>
            <a:r>
              <a:rPr lang="en-US" dirty="0" smtClean="0"/>
              <a:t>concomitantly, it does not mean that the concomitant procedures </a:t>
            </a:r>
            <a:r>
              <a:rPr lang="en-US" dirty="0"/>
              <a:t>are inherently dependent, integral or ancillary to each other.</a:t>
            </a:r>
          </a:p>
          <a:p>
            <a:pPr algn="just"/>
            <a:endParaRPr lang="en-US" dirty="0"/>
          </a:p>
          <a:p>
            <a:pPr algn="just"/>
            <a:endParaRPr lang="en-US" dirty="0"/>
          </a:p>
        </p:txBody>
      </p:sp>
      <p:sp>
        <p:nvSpPr>
          <p:cNvPr id="6" name="Rectangle 5"/>
          <p:cNvSpPr/>
          <p:nvPr/>
        </p:nvSpPr>
        <p:spPr>
          <a:xfrm>
            <a:off x="1795465" y="6334780"/>
            <a:ext cx="6502400" cy="523220"/>
          </a:xfrm>
          <a:prstGeom prst="rect">
            <a:avLst/>
          </a:prstGeom>
        </p:spPr>
        <p:txBody>
          <a:bodyPr wrap="square">
            <a:spAutoFit/>
          </a:bodyPr>
          <a:lstStyle/>
          <a:p>
            <a:r>
              <a:rPr lang="en-US" sz="1000" dirty="0"/>
              <a:t>1.Jelovsek JE, Maher C, Barber MD. Pelvic organ prolapse. Lancet. 2007;369(9566):1027-1038.</a:t>
            </a:r>
          </a:p>
          <a:p>
            <a:endParaRPr lang="en-US" dirty="0"/>
          </a:p>
        </p:txBody>
      </p:sp>
      <p:sp>
        <p:nvSpPr>
          <p:cNvPr id="9" name="Title 2"/>
          <p:cNvSpPr>
            <a:spLocks noGrp="1"/>
          </p:cNvSpPr>
          <p:nvPr>
            <p:ph type="title"/>
          </p:nvPr>
        </p:nvSpPr>
        <p:spPr>
          <a:xfrm>
            <a:off x="457202" y="401638"/>
            <a:ext cx="8229600" cy="639762"/>
          </a:xfrm>
        </p:spPr>
        <p:txBody>
          <a:bodyPr/>
          <a:lstStyle/>
          <a:p>
            <a:r>
              <a:rPr lang="en-US" dirty="0" smtClean="0"/>
              <a:t>Female Reproductive Procedures – Pelvic Organ Prolapse </a:t>
            </a:r>
            <a:endParaRPr lang="en-US" dirty="0"/>
          </a:p>
        </p:txBody>
      </p:sp>
    </p:spTree>
    <p:extLst>
      <p:ext uri="{BB962C8B-B14F-4D97-AF65-F5344CB8AC3E}">
        <p14:creationId xmlns:p14="http://schemas.microsoft.com/office/powerpoint/2010/main" val="3286998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5</a:t>
            </a:fld>
            <a:endParaRPr lang="en-US" dirty="0"/>
          </a:p>
        </p:txBody>
      </p:sp>
      <p:sp>
        <p:nvSpPr>
          <p:cNvPr id="3" name="Title 2"/>
          <p:cNvSpPr>
            <a:spLocks noGrp="1"/>
          </p:cNvSpPr>
          <p:nvPr>
            <p:ph type="title"/>
          </p:nvPr>
        </p:nvSpPr>
        <p:spPr>
          <a:xfrm>
            <a:off x="371475" y="423863"/>
            <a:ext cx="8410576" cy="639762"/>
          </a:xfrm>
        </p:spPr>
        <p:txBody>
          <a:bodyPr/>
          <a:lstStyle/>
          <a:p>
            <a:r>
              <a:rPr lang="en-US" dirty="0" smtClean="0"/>
              <a:t>Policy Change </a:t>
            </a:r>
            <a:r>
              <a:rPr lang="en-US" dirty="0" smtClean="0"/>
              <a:t>Impact </a:t>
            </a:r>
            <a:r>
              <a:rPr lang="en-US" dirty="0" smtClean="0"/>
              <a:t>on Female Reproductive APCs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76800522"/>
              </p:ext>
            </p:extLst>
          </p:nvPr>
        </p:nvGraphicFramePr>
        <p:xfrm>
          <a:off x="492127" y="1504950"/>
          <a:ext cx="8289925" cy="4132580"/>
        </p:xfrm>
        <a:graphic>
          <a:graphicData uri="http://schemas.openxmlformats.org/drawingml/2006/table">
            <a:tbl>
              <a:tblPr firstRow="1" bandRow="1">
                <a:tableStyleId>{5C22544A-7EE6-4342-B048-85BDC9FD1C3A}</a:tableStyleId>
              </a:tblPr>
              <a:tblGrid>
                <a:gridCol w="627186"/>
                <a:gridCol w="2157786"/>
                <a:gridCol w="675933"/>
                <a:gridCol w="675933"/>
                <a:gridCol w="987601"/>
                <a:gridCol w="208280"/>
                <a:gridCol w="2957206"/>
              </a:tblGrid>
              <a:tr h="463550">
                <a:tc>
                  <a:txBody>
                    <a:bodyPr/>
                    <a:lstStyle/>
                    <a:p>
                      <a:pPr algn="ctr"/>
                      <a:r>
                        <a:rPr lang="en-US" sz="1400" dirty="0" smtClean="0"/>
                        <a:t>APC</a:t>
                      </a:r>
                      <a:endParaRPr lang="en-US" sz="1400" dirty="0"/>
                    </a:p>
                  </a:txBody>
                  <a:tcPr anchor="ctr">
                    <a:solidFill>
                      <a:srgbClr val="002060"/>
                    </a:solidFill>
                  </a:tcPr>
                </a:tc>
                <a:tc>
                  <a:txBody>
                    <a:bodyPr/>
                    <a:lstStyle/>
                    <a:p>
                      <a:pPr algn="ctr"/>
                      <a:r>
                        <a:rPr lang="en-US" sz="1400" dirty="0" smtClean="0"/>
                        <a:t>Description</a:t>
                      </a:r>
                      <a:endParaRPr lang="en-US" sz="1400" dirty="0"/>
                    </a:p>
                  </a:txBody>
                  <a:tcPr anchor="ctr">
                    <a:solidFill>
                      <a:srgbClr val="002060"/>
                    </a:solidFill>
                  </a:tcPr>
                </a:tc>
                <a:tc>
                  <a:txBody>
                    <a:bodyPr/>
                    <a:lstStyle/>
                    <a:p>
                      <a:pPr algn="ctr"/>
                      <a:r>
                        <a:rPr lang="en-US" sz="1400" dirty="0" smtClean="0"/>
                        <a:t>2013</a:t>
                      </a:r>
                      <a:endParaRPr lang="en-US" sz="1400" dirty="0"/>
                    </a:p>
                  </a:txBody>
                  <a:tcPr marL="45720" marR="45720" anchor="ctr">
                    <a:solidFill>
                      <a:srgbClr val="002060"/>
                    </a:solidFill>
                  </a:tcPr>
                </a:tc>
                <a:tc>
                  <a:txBody>
                    <a:bodyPr/>
                    <a:lstStyle/>
                    <a:p>
                      <a:pPr algn="ctr"/>
                      <a:r>
                        <a:rPr lang="en-US" sz="1400" dirty="0" smtClean="0"/>
                        <a:t>2014 </a:t>
                      </a:r>
                    </a:p>
                  </a:txBody>
                  <a:tcPr marL="45720" marR="45720" anchor="ctr">
                    <a:solidFill>
                      <a:srgbClr val="002060"/>
                    </a:solidFill>
                  </a:tcPr>
                </a:tc>
                <a:tc>
                  <a:txBody>
                    <a:bodyPr/>
                    <a:lstStyle/>
                    <a:p>
                      <a:pPr algn="ctr"/>
                      <a:r>
                        <a:rPr lang="en-US" sz="1400" dirty="0" smtClean="0"/>
                        <a:t>% Change</a:t>
                      </a:r>
                      <a:endParaRPr lang="en-US" sz="1400" dirty="0"/>
                    </a:p>
                  </a:txBody>
                  <a:tcPr marL="45720" marR="45720" anchor="ctr">
                    <a:solidFill>
                      <a:srgbClr val="002060"/>
                    </a:solidFill>
                  </a:tcPr>
                </a:tc>
                <a:tc>
                  <a:txBody>
                    <a:bodyPr/>
                    <a:lstStyle/>
                    <a:p>
                      <a:pPr algn="ctr"/>
                      <a:endParaRPr lang="en-US" sz="1400" dirty="0" smtClean="0"/>
                    </a:p>
                  </a:txBody>
                  <a:tcPr anchor="ctr">
                    <a:noFill/>
                  </a:tcPr>
                </a:tc>
                <a:tc>
                  <a:txBody>
                    <a:bodyPr/>
                    <a:lstStyle/>
                    <a:p>
                      <a:pPr algn="ctr"/>
                      <a:r>
                        <a:rPr lang="en-US" sz="1400" dirty="0" smtClean="0"/>
                        <a:t>Policy Changes</a:t>
                      </a:r>
                    </a:p>
                  </a:txBody>
                  <a:tcPr anchor="ctr">
                    <a:solidFill>
                      <a:srgbClr val="002060"/>
                    </a:solidFill>
                  </a:tcPr>
                </a:tc>
              </a:tr>
              <a:tr h="737870">
                <a:tc>
                  <a:txBody>
                    <a:bodyPr/>
                    <a:lstStyle/>
                    <a:p>
                      <a:pPr algn="ctr"/>
                      <a:r>
                        <a:rPr lang="en-US" sz="1200" b="0" dirty="0" smtClean="0"/>
                        <a:t>192</a:t>
                      </a:r>
                    </a:p>
                  </a:txBody>
                  <a:tcPr anchor="ctr"/>
                </a:tc>
                <a:tc>
                  <a:txBody>
                    <a:bodyPr/>
                    <a:lstStyle/>
                    <a:p>
                      <a:pPr algn="ctr"/>
                      <a:r>
                        <a:rPr lang="en-US" sz="1200" b="1" dirty="0" smtClean="0"/>
                        <a:t>Level IV </a:t>
                      </a:r>
                    </a:p>
                    <a:p>
                      <a:pPr algn="ctr"/>
                      <a:r>
                        <a:rPr lang="en-US" sz="1200" b="0" dirty="0" smtClean="0"/>
                        <a:t>Female</a:t>
                      </a:r>
                      <a:r>
                        <a:rPr lang="en-US" sz="1200" b="0" baseline="0" dirty="0" smtClean="0"/>
                        <a:t> Reproductive </a:t>
                      </a:r>
                      <a:r>
                        <a:rPr lang="en-US" sz="1200" b="0" baseline="0" dirty="0" err="1" smtClean="0"/>
                        <a:t>Proc</a:t>
                      </a:r>
                      <a:endParaRPr lang="en-US" sz="1200" b="0" dirty="0"/>
                    </a:p>
                  </a:txBody>
                  <a:tcPr anchor="ctr"/>
                </a:tc>
                <a:tc>
                  <a:txBody>
                    <a:bodyPr/>
                    <a:lstStyle/>
                    <a:p>
                      <a:pPr algn="ctr"/>
                      <a:r>
                        <a:rPr lang="en-US" sz="1200" b="0" dirty="0" smtClean="0"/>
                        <a:t>$ 498</a:t>
                      </a:r>
                      <a:endParaRPr lang="en-US" sz="1200" b="0" dirty="0"/>
                    </a:p>
                  </a:txBody>
                  <a:tcPr anchor="ctr"/>
                </a:tc>
                <a:tc>
                  <a:txBody>
                    <a:bodyPr/>
                    <a:lstStyle/>
                    <a:p>
                      <a:pPr algn="ctr"/>
                      <a:r>
                        <a:rPr lang="en-US" sz="1200" b="0" dirty="0" smtClean="0"/>
                        <a:t>$339</a:t>
                      </a:r>
                      <a:endParaRPr lang="en-US" sz="1200" b="0" dirty="0"/>
                    </a:p>
                  </a:txBody>
                  <a:tcPr anchor="ctr"/>
                </a:tc>
                <a:tc>
                  <a:txBody>
                    <a:bodyPr/>
                    <a:lstStyle/>
                    <a:p>
                      <a:pPr algn="ctr"/>
                      <a:r>
                        <a:rPr lang="en-US" sz="1200" b="0" dirty="0" smtClean="0"/>
                        <a:t>-25.9%</a:t>
                      </a:r>
                      <a:endParaRPr lang="en-US" sz="1200" b="0" dirty="0"/>
                    </a:p>
                  </a:txBody>
                  <a:tcPr anchor="ctr"/>
                </a:tc>
                <a:tc>
                  <a:txBody>
                    <a:bodyPr/>
                    <a:lstStyle/>
                    <a:p>
                      <a:pPr marL="171450" indent="-171450" algn="l">
                        <a:buFont typeface="Arial" pitchFamily="34" charset="0"/>
                        <a:buChar char="•"/>
                      </a:pPr>
                      <a:endParaRPr lang="en-US" sz="1200" b="0" dirty="0"/>
                    </a:p>
                  </a:txBody>
                  <a:tcPr anchor="ctr">
                    <a:noFill/>
                  </a:tcPr>
                </a:tc>
                <a:tc>
                  <a:txBody>
                    <a:bodyPr/>
                    <a:lstStyle/>
                    <a:p>
                      <a:pPr marL="171450" indent="-171450" algn="l">
                        <a:buFont typeface="Arial" pitchFamily="34" charset="0"/>
                        <a:buChar char="•"/>
                      </a:pPr>
                      <a:r>
                        <a:rPr lang="en-US" sz="1200" b="0" dirty="0" smtClean="0"/>
                        <a:t>Reassigned CPT code  57020 </a:t>
                      </a:r>
                      <a:r>
                        <a:rPr lang="en-US" sz="1200" b="0" dirty="0" smtClean="0"/>
                        <a:t>from  APC 192 into</a:t>
                      </a:r>
                      <a:r>
                        <a:rPr lang="en-US" sz="1200" b="0" baseline="0" dirty="0" smtClean="0"/>
                        <a:t> </a:t>
                      </a:r>
                      <a:r>
                        <a:rPr lang="en-US" sz="1200" b="0" baseline="0" dirty="0" smtClean="0"/>
                        <a:t>APC 195</a:t>
                      </a:r>
                      <a:endParaRPr lang="en-US" sz="1200" b="0" dirty="0"/>
                    </a:p>
                  </a:txBody>
                  <a:tcPr anchor="ctr"/>
                </a:tc>
              </a:tr>
              <a:tr h="736600">
                <a:tc>
                  <a:txBody>
                    <a:bodyPr/>
                    <a:lstStyle/>
                    <a:p>
                      <a:pPr algn="ctr"/>
                      <a:r>
                        <a:rPr lang="en-US" sz="1200" b="0" dirty="0" smtClean="0"/>
                        <a:t>193</a:t>
                      </a:r>
                      <a:endParaRPr lang="en-US" sz="1200" b="0" dirty="0"/>
                    </a:p>
                  </a:txBody>
                  <a:tcPr anchor="ctr"/>
                </a:tc>
                <a:tc>
                  <a:txBody>
                    <a:bodyPr/>
                    <a:lstStyle/>
                    <a:p>
                      <a:pPr algn="ctr"/>
                      <a:r>
                        <a:rPr lang="en-US" sz="1200" b="1" dirty="0" smtClean="0"/>
                        <a:t>Level V </a:t>
                      </a:r>
                    </a:p>
                    <a:p>
                      <a:pPr algn="ctr"/>
                      <a:r>
                        <a:rPr lang="en-US" sz="1200" b="0" dirty="0" smtClean="0"/>
                        <a:t>Female Reproductive</a:t>
                      </a:r>
                      <a:r>
                        <a:rPr lang="en-US" sz="1200" b="0" baseline="0" dirty="0" smtClean="0"/>
                        <a:t> </a:t>
                      </a:r>
                      <a:r>
                        <a:rPr lang="en-US" sz="1200" b="0" baseline="0" dirty="0" err="1" smtClean="0"/>
                        <a:t>Proc</a:t>
                      </a:r>
                      <a:endParaRPr lang="en-US" sz="1200" b="0" dirty="0"/>
                    </a:p>
                  </a:txBody>
                  <a:tcPr anchor="ctr"/>
                </a:tc>
                <a:tc>
                  <a:txBody>
                    <a:bodyPr/>
                    <a:lstStyle/>
                    <a:p>
                      <a:pPr algn="ctr"/>
                      <a:r>
                        <a:rPr lang="en-US" sz="1200" b="0" dirty="0" smtClean="0"/>
                        <a:t>$1,455</a:t>
                      </a:r>
                      <a:endParaRPr lang="en-US" sz="1200" b="0" dirty="0"/>
                    </a:p>
                  </a:txBody>
                  <a:tcPr anchor="ctr"/>
                </a:tc>
                <a:tc>
                  <a:txBody>
                    <a:bodyPr/>
                    <a:lstStyle/>
                    <a:p>
                      <a:pPr algn="ctr"/>
                      <a:r>
                        <a:rPr lang="en-US" sz="1200" b="0" dirty="0" smtClean="0"/>
                        <a:t>$1,375</a:t>
                      </a:r>
                      <a:endParaRPr lang="en-US" sz="1200" b="0" dirty="0"/>
                    </a:p>
                  </a:txBody>
                  <a:tcPr anchor="ctr"/>
                </a:tc>
                <a:tc>
                  <a:txBody>
                    <a:bodyPr/>
                    <a:lstStyle/>
                    <a:p>
                      <a:pPr algn="ctr"/>
                      <a:r>
                        <a:rPr lang="en-US" sz="1200" b="0" dirty="0" smtClean="0"/>
                        <a:t>-5.5%</a:t>
                      </a:r>
                      <a:endParaRPr lang="en-US" sz="1200" b="0" dirty="0"/>
                    </a:p>
                  </a:txBody>
                  <a:tcPr anchor="ctr"/>
                </a:tc>
                <a:tc>
                  <a:txBody>
                    <a:bodyPr/>
                    <a:lstStyle/>
                    <a:p>
                      <a:pPr marL="171450" indent="-171450" algn="l">
                        <a:buFont typeface="Arial" pitchFamily="34" charset="0"/>
                        <a:buChar char="•"/>
                      </a:pPr>
                      <a:endParaRPr lang="en-US" sz="1200" b="0" dirty="0"/>
                    </a:p>
                  </a:txBody>
                  <a:tcPr anchor="ctr">
                    <a:noFill/>
                  </a:tcPr>
                </a:tc>
                <a:tc>
                  <a:txBody>
                    <a:bodyPr/>
                    <a:lstStyle/>
                    <a:p>
                      <a:pPr marL="171450" indent="-171450" algn="l">
                        <a:buFont typeface="Arial" pitchFamily="34" charset="0"/>
                        <a:buChar char="•"/>
                      </a:pPr>
                      <a:r>
                        <a:rPr lang="en-US" sz="1200" b="0" dirty="0" smtClean="0"/>
                        <a:t>Reassigned 18 CPT codes into APC 195, 2 time</a:t>
                      </a:r>
                      <a:r>
                        <a:rPr lang="en-US" sz="1200" b="0" baseline="0" dirty="0" smtClean="0"/>
                        <a:t>s rule violation</a:t>
                      </a:r>
                      <a:endParaRPr lang="en-US" sz="1200" b="0" dirty="0"/>
                    </a:p>
                  </a:txBody>
                  <a:tcPr anchor="ctr"/>
                </a:tc>
              </a:tr>
              <a:tr h="730489">
                <a:tc>
                  <a:txBody>
                    <a:bodyPr/>
                    <a:lstStyle/>
                    <a:p>
                      <a:pPr algn="ctr"/>
                      <a:r>
                        <a:rPr lang="en-US" sz="1200" b="0" dirty="0" smtClean="0"/>
                        <a:t>195</a:t>
                      </a:r>
                      <a:endParaRPr lang="en-US" sz="1200" b="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t>Level VI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t>Female Reproductive</a:t>
                      </a:r>
                      <a:r>
                        <a:rPr lang="en-US" sz="1200" b="0" baseline="0" dirty="0" smtClean="0"/>
                        <a:t> </a:t>
                      </a:r>
                      <a:r>
                        <a:rPr lang="en-US" sz="1200" b="0" baseline="0" dirty="0" err="1" smtClean="0"/>
                        <a:t>Proc</a:t>
                      </a:r>
                      <a:endParaRPr lang="en-US" sz="1200" b="0" dirty="0" smtClean="0"/>
                    </a:p>
                    <a:p>
                      <a:pPr algn="ctr"/>
                      <a:endParaRPr lang="en-US" sz="1200" b="0" dirty="0"/>
                    </a:p>
                  </a:txBody>
                  <a:tcPr anchor="ctr"/>
                </a:tc>
                <a:tc>
                  <a:txBody>
                    <a:bodyPr/>
                    <a:lstStyle/>
                    <a:p>
                      <a:pPr algn="ctr"/>
                      <a:r>
                        <a:rPr lang="en-US" sz="1200" b="0" dirty="0" smtClean="0"/>
                        <a:t>$2,639</a:t>
                      </a:r>
                      <a:endParaRPr lang="en-US" sz="1200" b="0" dirty="0"/>
                    </a:p>
                  </a:txBody>
                  <a:tcPr anchor="ctr"/>
                </a:tc>
                <a:tc>
                  <a:txBody>
                    <a:bodyPr/>
                    <a:lstStyle/>
                    <a:p>
                      <a:pPr algn="ctr"/>
                      <a:r>
                        <a:rPr lang="en-US" sz="1200" b="0" dirty="0" smtClean="0"/>
                        <a:t>$2,523</a:t>
                      </a:r>
                      <a:endParaRPr lang="en-US" sz="1200" b="0" dirty="0"/>
                    </a:p>
                  </a:txBody>
                  <a:tcPr anchor="ctr"/>
                </a:tc>
                <a:tc>
                  <a:txBody>
                    <a:bodyPr/>
                    <a:lstStyle/>
                    <a:p>
                      <a:pPr algn="ctr"/>
                      <a:r>
                        <a:rPr lang="en-US" sz="1200" b="0" dirty="0" smtClean="0"/>
                        <a:t>-4.4%</a:t>
                      </a:r>
                      <a:endParaRPr lang="en-US" sz="1200" b="0" dirty="0"/>
                    </a:p>
                  </a:txBody>
                  <a:tcPr anchor="ctr"/>
                </a:tc>
                <a:tc>
                  <a:txBody>
                    <a:bodyPr/>
                    <a:lstStyle/>
                    <a:p>
                      <a:pPr marL="171450" indent="-171450" algn="l">
                        <a:buFont typeface="Arial" pitchFamily="34" charset="0"/>
                        <a:buChar char="•"/>
                      </a:pPr>
                      <a:endParaRPr lang="en-US" sz="1200" b="0" dirty="0"/>
                    </a:p>
                  </a:txBody>
                  <a:tcPr anchor="ctr">
                    <a:noFill/>
                  </a:tcPr>
                </a:tc>
                <a:tc>
                  <a:txBody>
                    <a:bodyPr/>
                    <a:lstStyle/>
                    <a:p>
                      <a:pPr marL="171450" indent="-171450" algn="l">
                        <a:buFont typeface="Arial" pitchFamily="34" charset="0"/>
                        <a:buChar char="•"/>
                      </a:pPr>
                      <a:r>
                        <a:rPr lang="en-US" sz="1200" b="0" baseline="0" dirty="0" smtClean="0"/>
                        <a:t>Packaged CPT code 57267 (add-on code to CPT codes 57240, 57250, 57260)</a:t>
                      </a:r>
                    </a:p>
                    <a:p>
                      <a:pPr marL="0" indent="0" algn="l">
                        <a:buFont typeface="Arial" pitchFamily="34" charset="0"/>
                        <a:buNone/>
                      </a:pPr>
                      <a:endParaRPr lang="en-US" sz="1200" b="0" baseline="0" dirty="0" smtClean="0"/>
                    </a:p>
                    <a:p>
                      <a:pPr marL="171450" indent="-171450" algn="l">
                        <a:buFont typeface="Arial" pitchFamily="34" charset="0"/>
                        <a:buChar char="•"/>
                      </a:pPr>
                      <a:r>
                        <a:rPr lang="en-US" sz="1200" b="0" baseline="0" dirty="0" smtClean="0"/>
                        <a:t>Reassigned 19 codes  into APC 195 from APCs 192,193 </a:t>
                      </a:r>
                      <a:endParaRPr lang="en-US" sz="1200" b="0" dirty="0"/>
                    </a:p>
                  </a:txBody>
                  <a:tcPr anchor="ctr"/>
                </a:tc>
              </a:tr>
              <a:tr h="730489">
                <a:tc>
                  <a:txBody>
                    <a:bodyPr/>
                    <a:lstStyle/>
                    <a:p>
                      <a:pPr algn="ctr"/>
                      <a:r>
                        <a:rPr lang="en-US" sz="1200" b="0" dirty="0" smtClean="0"/>
                        <a:t>202</a:t>
                      </a:r>
                      <a:endParaRPr lang="en-US" sz="1200" b="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smtClean="0"/>
                        <a:t>Level VII </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0" dirty="0" smtClean="0"/>
                        <a:t>Female Reproductive</a:t>
                      </a:r>
                      <a:r>
                        <a:rPr lang="en-US" sz="1200" b="0" baseline="0" dirty="0" smtClean="0"/>
                        <a:t> </a:t>
                      </a:r>
                      <a:r>
                        <a:rPr lang="en-US" sz="1200" b="0" baseline="0" dirty="0" err="1" smtClean="0"/>
                        <a:t>Proc</a:t>
                      </a:r>
                      <a:endParaRPr lang="en-US" sz="1200" b="0" dirty="0" smtClean="0"/>
                    </a:p>
                    <a:p>
                      <a:pPr algn="ctr"/>
                      <a:endParaRPr lang="en-US" sz="1200" b="0" dirty="0"/>
                    </a:p>
                  </a:txBody>
                  <a:tcPr anchor="ctr"/>
                </a:tc>
                <a:tc>
                  <a:txBody>
                    <a:bodyPr/>
                    <a:lstStyle/>
                    <a:p>
                      <a:pPr algn="ctr"/>
                      <a:r>
                        <a:rPr lang="en-US" sz="1200" b="0" dirty="0" smtClean="0"/>
                        <a:t>$3,406</a:t>
                      </a:r>
                      <a:endParaRPr lang="en-US" sz="1200" b="0" dirty="0"/>
                    </a:p>
                  </a:txBody>
                  <a:tcPr anchor="ctr"/>
                </a:tc>
                <a:tc>
                  <a:txBody>
                    <a:bodyPr/>
                    <a:lstStyle/>
                    <a:p>
                      <a:pPr algn="ctr"/>
                      <a:r>
                        <a:rPr lang="en-US" sz="1200" b="0" dirty="0" smtClean="0"/>
                        <a:t>$3,569</a:t>
                      </a:r>
                      <a:endParaRPr lang="en-US" sz="1200" b="0" dirty="0"/>
                    </a:p>
                  </a:txBody>
                  <a:tcPr anchor="ctr"/>
                </a:tc>
                <a:tc>
                  <a:txBody>
                    <a:bodyPr/>
                    <a:lstStyle/>
                    <a:p>
                      <a:pPr algn="ctr"/>
                      <a:r>
                        <a:rPr lang="en-US" sz="1200" b="0" dirty="0" smtClean="0"/>
                        <a:t>4.8%</a:t>
                      </a:r>
                      <a:endParaRPr lang="en-US" sz="1200" b="0" dirty="0"/>
                    </a:p>
                  </a:txBody>
                  <a:tcPr anchor="ctr"/>
                </a:tc>
                <a:tc>
                  <a:txBody>
                    <a:bodyPr/>
                    <a:lstStyle/>
                    <a:p>
                      <a:pPr marL="171450" indent="-171450" algn="l">
                        <a:buFont typeface="Arial" pitchFamily="34" charset="0"/>
                        <a:buChar char="•"/>
                      </a:pPr>
                      <a:endParaRPr lang="en-US" sz="1200" b="0" dirty="0"/>
                    </a:p>
                  </a:txBody>
                  <a:tcPr anchor="ctr">
                    <a:noFill/>
                  </a:tcPr>
                </a:tc>
                <a:tc>
                  <a:txBody>
                    <a:bodyPr/>
                    <a:lstStyle/>
                    <a:p>
                      <a:pPr marL="171450" indent="-171450" algn="l">
                        <a:buFont typeface="Arial" pitchFamily="34" charset="0"/>
                        <a:buChar char="•"/>
                      </a:pPr>
                      <a:r>
                        <a:rPr lang="en-US" sz="1200" b="0" dirty="0" smtClean="0"/>
                        <a:t>Designated as New </a:t>
                      </a:r>
                      <a:r>
                        <a:rPr lang="en-US" sz="1200" b="0" dirty="0" smtClean="0"/>
                        <a:t>Comprehensive </a:t>
                      </a:r>
                      <a:r>
                        <a:rPr lang="en-US" sz="1200" b="0" dirty="0" smtClean="0"/>
                        <a:t>APCs for 2015</a:t>
                      </a:r>
                      <a:endParaRPr lang="en-US" sz="1200" b="0" baseline="0" dirty="0" smtClean="0"/>
                    </a:p>
                    <a:p>
                      <a:pPr marL="0" indent="0" algn="l">
                        <a:buFont typeface="Arial" pitchFamily="34" charset="0"/>
                        <a:buNone/>
                      </a:pPr>
                      <a:endParaRPr lang="en-US" sz="1200" b="0" baseline="0" dirty="0" smtClean="0"/>
                    </a:p>
                    <a:p>
                      <a:pPr marL="171450" indent="-171450" algn="l">
                        <a:buFont typeface="Arial" pitchFamily="34" charset="0"/>
                        <a:buChar char="•"/>
                      </a:pPr>
                      <a:r>
                        <a:rPr lang="en-US" sz="1200" b="0" baseline="0" dirty="0" smtClean="0"/>
                        <a:t>Packaged CPT code 57267 (add-on code to CPT codes 57265 and 57285)</a:t>
                      </a:r>
                      <a:endParaRPr lang="en-US" sz="1200" b="0" dirty="0"/>
                    </a:p>
                  </a:txBody>
                  <a:tcPr anchor="ctr"/>
                </a:tc>
              </a:tr>
            </a:tbl>
          </a:graphicData>
        </a:graphic>
      </p:graphicFrame>
    </p:spTree>
    <p:extLst>
      <p:ext uri="{BB962C8B-B14F-4D97-AF65-F5344CB8AC3E}">
        <p14:creationId xmlns:p14="http://schemas.microsoft.com/office/powerpoint/2010/main" val="888710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6</a:t>
            </a:fld>
            <a:endParaRPr lang="en-US" dirty="0"/>
          </a:p>
        </p:txBody>
      </p:sp>
      <p:sp>
        <p:nvSpPr>
          <p:cNvPr id="3" name="Title 2"/>
          <p:cNvSpPr>
            <a:spLocks noGrp="1"/>
          </p:cNvSpPr>
          <p:nvPr>
            <p:ph type="title"/>
          </p:nvPr>
        </p:nvSpPr>
        <p:spPr>
          <a:xfrm>
            <a:off x="457202" y="414338"/>
            <a:ext cx="8229600" cy="639762"/>
          </a:xfrm>
        </p:spPr>
        <p:txBody>
          <a:bodyPr/>
          <a:lstStyle/>
          <a:p>
            <a:r>
              <a:rPr lang="en-US" dirty="0" smtClean="0"/>
              <a:t>APC Assignment in APCs 195 and 202</a:t>
            </a:r>
            <a:endParaRPr lang="en-US" dirty="0"/>
          </a:p>
        </p:txBody>
      </p:sp>
      <p:sp>
        <p:nvSpPr>
          <p:cNvPr id="4" name="TextBox 3"/>
          <p:cNvSpPr txBox="1"/>
          <p:nvPr/>
        </p:nvSpPr>
        <p:spPr>
          <a:xfrm>
            <a:off x="791037" y="5993281"/>
            <a:ext cx="7506828" cy="646331"/>
          </a:xfrm>
          <a:prstGeom prst="rect">
            <a:avLst/>
          </a:prstGeom>
          <a:noFill/>
        </p:spPr>
        <p:txBody>
          <a:bodyPr wrap="square" rtlCol="0">
            <a:spAutoFit/>
          </a:bodyPr>
          <a:lstStyle/>
          <a:p>
            <a:pPr algn="ctr"/>
            <a:r>
              <a:rPr lang="en-US" sz="1200" i="1" dirty="0" smtClean="0"/>
              <a:t>*In 2013, the geometric mean cost for the additional mesh add-on code, CPT code 52647, was $1,575</a:t>
            </a:r>
            <a:r>
              <a:rPr lang="en-US" sz="1200" b="1" i="1" dirty="0"/>
              <a:t>. </a:t>
            </a:r>
            <a:r>
              <a:rPr lang="en-US" sz="1200" b="1" i="1" dirty="0" smtClean="0"/>
              <a:t> </a:t>
            </a:r>
            <a:r>
              <a:rPr lang="en-US" sz="1200" i="1" dirty="0" smtClean="0"/>
              <a:t>Source: 2013 </a:t>
            </a:r>
            <a:r>
              <a:rPr lang="en-US" sz="1200" i="1" dirty="0"/>
              <a:t>CMS OPPS Cost Statistics File</a:t>
            </a:r>
          </a:p>
          <a:p>
            <a:r>
              <a:rPr lang="en-US" sz="1200" b="1" i="1" dirty="0" smtClean="0"/>
              <a:t>     </a:t>
            </a:r>
            <a:endParaRPr lang="en-US" sz="1200" b="1" i="1"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2" y="1221256"/>
            <a:ext cx="8124825"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2757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7</a:t>
            </a:fld>
            <a:endParaRPr lang="en-US" dirty="0"/>
          </a:p>
        </p:txBody>
      </p:sp>
      <p:sp>
        <p:nvSpPr>
          <p:cNvPr id="3" name="Title 2"/>
          <p:cNvSpPr>
            <a:spLocks noGrp="1"/>
          </p:cNvSpPr>
          <p:nvPr>
            <p:ph type="title"/>
          </p:nvPr>
        </p:nvSpPr>
        <p:spPr>
          <a:xfrm>
            <a:off x="457200" y="401638"/>
            <a:ext cx="8229600" cy="639762"/>
          </a:xfrm>
        </p:spPr>
        <p:txBody>
          <a:bodyPr/>
          <a:lstStyle/>
          <a:p>
            <a:r>
              <a:rPr lang="en-US" dirty="0" smtClean="0"/>
              <a:t>Changes to APC 195 – Examples of Impact</a:t>
            </a:r>
            <a:endParaRPr lang="en-US" dirty="0"/>
          </a:p>
        </p:txBody>
      </p:sp>
      <p:sp>
        <p:nvSpPr>
          <p:cNvPr id="6" name="TextBox 5"/>
          <p:cNvSpPr txBox="1"/>
          <p:nvPr/>
        </p:nvSpPr>
        <p:spPr>
          <a:xfrm>
            <a:off x="662424" y="1253104"/>
            <a:ext cx="5921236" cy="369332"/>
          </a:xfrm>
          <a:prstGeom prst="rect">
            <a:avLst/>
          </a:prstGeom>
          <a:noFill/>
        </p:spPr>
        <p:txBody>
          <a:bodyPr wrap="none" rtlCol="0">
            <a:spAutoFit/>
          </a:bodyPr>
          <a:lstStyle/>
          <a:p>
            <a:r>
              <a:rPr lang="en-US" b="1" i="1" dirty="0" smtClean="0"/>
              <a:t>Packaging of Add-On Procedure, CPT Code 57267 </a:t>
            </a:r>
            <a:endParaRPr lang="en-US" b="1" i="1" dirty="0"/>
          </a:p>
        </p:txBody>
      </p:sp>
      <p:sp>
        <p:nvSpPr>
          <p:cNvPr id="7" name="TextBox 6"/>
          <p:cNvSpPr txBox="1"/>
          <p:nvPr/>
        </p:nvSpPr>
        <p:spPr>
          <a:xfrm>
            <a:off x="662424" y="4185756"/>
            <a:ext cx="5344155" cy="369332"/>
          </a:xfrm>
          <a:prstGeom prst="rect">
            <a:avLst/>
          </a:prstGeom>
          <a:noFill/>
        </p:spPr>
        <p:txBody>
          <a:bodyPr wrap="none" rtlCol="0">
            <a:spAutoFit/>
          </a:bodyPr>
          <a:lstStyle/>
          <a:p>
            <a:r>
              <a:rPr lang="en-US" b="1" i="1" dirty="0" smtClean="0"/>
              <a:t> Reassignment of CPT codes, 2x Rule Violation</a:t>
            </a:r>
            <a:endParaRPr lang="en-US" b="1" i="1" dirty="0"/>
          </a:p>
        </p:txBody>
      </p:sp>
      <p:sp>
        <p:nvSpPr>
          <p:cNvPr id="13" name="Rectangle 12"/>
          <p:cNvSpPr/>
          <p:nvPr/>
        </p:nvSpPr>
        <p:spPr>
          <a:xfrm>
            <a:off x="6931024" y="2119214"/>
            <a:ext cx="1923746" cy="523220"/>
          </a:xfrm>
          <a:prstGeom prst="rect">
            <a:avLst/>
          </a:prstGeom>
        </p:spPr>
        <p:txBody>
          <a:bodyPr wrap="square">
            <a:spAutoFit/>
          </a:bodyPr>
          <a:lstStyle/>
          <a:p>
            <a:pPr algn="ctr"/>
            <a:r>
              <a:rPr lang="en-US" sz="1400" i="1" dirty="0" smtClean="0"/>
              <a:t>39% </a:t>
            </a:r>
            <a:r>
              <a:rPr lang="en-US" sz="1400" i="1" dirty="0" smtClean="0"/>
              <a:t>Reduction</a:t>
            </a:r>
          </a:p>
          <a:p>
            <a:pPr algn="ctr"/>
            <a:r>
              <a:rPr lang="en-US" sz="1400" i="1" dirty="0"/>
              <a:t>Year over </a:t>
            </a:r>
            <a:r>
              <a:rPr lang="en-US" sz="1400" i="1" dirty="0" smtClean="0"/>
              <a:t>Year</a:t>
            </a:r>
            <a:endParaRPr lang="en-US" sz="1400" i="1" dirty="0"/>
          </a:p>
        </p:txBody>
      </p:sp>
      <p:sp>
        <p:nvSpPr>
          <p:cNvPr id="15" name="Rectangle 14"/>
          <p:cNvSpPr/>
          <p:nvPr/>
        </p:nvSpPr>
        <p:spPr>
          <a:xfrm>
            <a:off x="6847039" y="2935766"/>
            <a:ext cx="2091716" cy="523220"/>
          </a:xfrm>
          <a:prstGeom prst="rect">
            <a:avLst/>
          </a:prstGeom>
        </p:spPr>
        <p:txBody>
          <a:bodyPr wrap="square">
            <a:spAutoFit/>
          </a:bodyPr>
          <a:lstStyle/>
          <a:p>
            <a:pPr algn="ctr"/>
            <a:r>
              <a:rPr lang="en-US" sz="1400" i="1" dirty="0" smtClean="0"/>
              <a:t>57% </a:t>
            </a:r>
            <a:r>
              <a:rPr lang="en-US" sz="1400" i="1" dirty="0" smtClean="0"/>
              <a:t>Reduction</a:t>
            </a:r>
          </a:p>
          <a:p>
            <a:pPr algn="ctr"/>
            <a:r>
              <a:rPr lang="en-US" sz="1400" i="1" dirty="0"/>
              <a:t>Year over </a:t>
            </a:r>
            <a:r>
              <a:rPr lang="en-US" sz="1400" i="1" dirty="0" smtClean="0"/>
              <a:t>Year</a:t>
            </a:r>
            <a:endParaRPr lang="en-US" sz="1600" i="1" dirty="0"/>
          </a:p>
        </p:txBody>
      </p:sp>
      <p:graphicFrame>
        <p:nvGraphicFramePr>
          <p:cNvPr id="4" name="Table 3"/>
          <p:cNvGraphicFramePr>
            <a:graphicFrameLocks noGrp="1"/>
          </p:cNvGraphicFramePr>
          <p:nvPr>
            <p:extLst>
              <p:ext uri="{D42A27DB-BD31-4B8C-83A1-F6EECF244321}">
                <p14:modId xmlns:p14="http://schemas.microsoft.com/office/powerpoint/2010/main" val="2279488714"/>
              </p:ext>
            </p:extLst>
          </p:nvPr>
        </p:nvGraphicFramePr>
        <p:xfrm>
          <a:off x="704850" y="1678234"/>
          <a:ext cx="6477000" cy="2140021"/>
        </p:xfrm>
        <a:graphic>
          <a:graphicData uri="http://schemas.openxmlformats.org/drawingml/2006/table">
            <a:tbl>
              <a:tblPr/>
              <a:tblGrid>
                <a:gridCol w="609070"/>
                <a:gridCol w="3034642"/>
                <a:gridCol w="736600"/>
                <a:gridCol w="76200"/>
                <a:gridCol w="1192533"/>
                <a:gridCol w="827955"/>
              </a:tblGrid>
              <a:tr h="390525">
                <a:tc>
                  <a:txBody>
                    <a:bodyPr/>
                    <a:lstStyle/>
                    <a:p>
                      <a:pPr algn="ctr" rtl="0" fontAlgn="ctr"/>
                      <a:r>
                        <a:rPr lang="en-US" sz="1200" b="1" i="0" u="none" strike="noStrike" dirty="0" smtClean="0">
                          <a:solidFill>
                            <a:srgbClr val="FFFFFF"/>
                          </a:solidFill>
                          <a:effectLst/>
                          <a:latin typeface="Arial"/>
                        </a:rPr>
                        <a:t>CPT</a:t>
                      </a:r>
                      <a:endParaRPr lang="en-US" sz="1200" b="1" i="0" u="none" strike="noStrike" dirty="0">
                        <a:solidFill>
                          <a:srgbClr val="FFFFFF"/>
                        </a:solidFill>
                        <a:effectLst/>
                        <a:latin typeface="Arial"/>
                      </a:endParaRPr>
                    </a:p>
                  </a:txBody>
                  <a:tcPr marL="9525" marR="9525" marT="9525" marB="0" anchor="ctr">
                    <a:lnL>
                      <a:noFill/>
                    </a:lnL>
                    <a:lnR>
                      <a:noFill/>
                    </a:lnR>
                    <a:lnT>
                      <a:noFill/>
                    </a:lnT>
                    <a:lnB w="6350" cap="flat" cmpd="sng" algn="ctr">
                      <a:solidFill>
                        <a:srgbClr val="FFFFFF"/>
                      </a:solidFill>
                      <a:prstDash val="solid"/>
                      <a:round/>
                      <a:headEnd type="none" w="med" len="med"/>
                      <a:tailEnd type="none" w="med" len="med"/>
                    </a:lnB>
                    <a:solidFill>
                      <a:srgbClr val="002060"/>
                    </a:solidFill>
                  </a:tcPr>
                </a:tc>
                <a:tc>
                  <a:txBody>
                    <a:bodyPr/>
                    <a:lstStyle/>
                    <a:p>
                      <a:pPr algn="ctr" rtl="0" fontAlgn="ctr"/>
                      <a:r>
                        <a:rPr lang="en-US" sz="1200" b="1" i="0" u="none" strike="noStrike" dirty="0">
                          <a:solidFill>
                            <a:srgbClr val="FFFFFF"/>
                          </a:solidFill>
                          <a:effectLst/>
                          <a:latin typeface="Arial"/>
                        </a:rPr>
                        <a:t>Description </a:t>
                      </a:r>
                    </a:p>
                  </a:txBody>
                  <a:tcPr marL="9525" marR="9525" marT="9525" marB="0" anchor="ctr">
                    <a:lnL>
                      <a:noFill/>
                    </a:lnL>
                    <a:lnR>
                      <a:noFill/>
                    </a:lnR>
                    <a:lnT>
                      <a:noFill/>
                    </a:lnT>
                    <a:lnB w="6350" cap="flat" cmpd="sng" algn="ctr">
                      <a:solidFill>
                        <a:srgbClr val="FFFFFF"/>
                      </a:solidFill>
                      <a:prstDash val="solid"/>
                      <a:round/>
                      <a:headEnd type="none" w="med" len="med"/>
                      <a:tailEnd type="none" w="med" len="med"/>
                    </a:lnB>
                    <a:solidFill>
                      <a:srgbClr val="002060"/>
                    </a:solidFill>
                  </a:tcPr>
                </a:tc>
                <a:tc>
                  <a:txBody>
                    <a:bodyPr/>
                    <a:lstStyle/>
                    <a:p>
                      <a:pPr algn="ctr" rtl="0" fontAlgn="ctr"/>
                      <a:r>
                        <a:rPr lang="en-US" sz="1200" b="1" i="0" u="none" strike="noStrike" dirty="0">
                          <a:solidFill>
                            <a:srgbClr val="FFFFFF"/>
                          </a:solidFill>
                          <a:effectLst/>
                          <a:latin typeface="Arial"/>
                        </a:rPr>
                        <a:t>2013 Payment</a:t>
                      </a:r>
                    </a:p>
                  </a:txBody>
                  <a:tcPr marL="9525" marR="9525" marT="9525" marB="0" anchor="ctr">
                    <a:lnL>
                      <a:noFill/>
                    </a:lnL>
                    <a:lnR>
                      <a:noFill/>
                    </a:lnR>
                    <a:lnT>
                      <a:noFill/>
                    </a:lnT>
                    <a:lnB>
                      <a:noFill/>
                    </a:lnB>
                    <a:solidFill>
                      <a:srgbClr val="002060"/>
                    </a:solidFill>
                  </a:tcPr>
                </a:tc>
                <a:tc>
                  <a:txBody>
                    <a:bodyPr/>
                    <a:lstStyle/>
                    <a:p>
                      <a:pPr algn="ctr" rtl="0" fontAlgn="ctr"/>
                      <a:endParaRPr lang="en-US" sz="1200" b="1" i="0" u="none" strike="noStrike" dirty="0">
                        <a:solidFill>
                          <a:srgbClr val="FFFFFF"/>
                        </a:solidFill>
                        <a:effectLst/>
                        <a:latin typeface="Arial"/>
                      </a:endParaRPr>
                    </a:p>
                  </a:txBody>
                  <a:tcPr marL="9525" marR="9525" marT="9525" marB="0" anchor="ctr">
                    <a:lnL>
                      <a:noFill/>
                    </a:lnL>
                    <a:lnR>
                      <a:noFill/>
                    </a:lnR>
                    <a:lnT>
                      <a:noFill/>
                    </a:lnT>
                    <a:lnB>
                      <a:noFill/>
                    </a:lnB>
                    <a:solidFill>
                      <a:srgbClr val="002060"/>
                    </a:solidFill>
                  </a:tcPr>
                </a:tc>
                <a:tc>
                  <a:txBody>
                    <a:bodyPr/>
                    <a:lstStyle/>
                    <a:p>
                      <a:pPr algn="ctr" rtl="0" fontAlgn="ctr"/>
                      <a:r>
                        <a:rPr lang="en-US" sz="1200" b="1" i="0" u="none" strike="noStrike" dirty="0">
                          <a:solidFill>
                            <a:srgbClr val="FFFFFF"/>
                          </a:solidFill>
                          <a:effectLst/>
                          <a:latin typeface="Arial"/>
                        </a:rPr>
                        <a:t>Modeled 2013 with Packaging</a:t>
                      </a:r>
                    </a:p>
                  </a:txBody>
                  <a:tcPr marL="9525" marR="9525" marT="9525" marB="0" anchor="ctr">
                    <a:lnL>
                      <a:noFill/>
                    </a:lnL>
                    <a:lnR>
                      <a:noFill/>
                    </a:lnR>
                    <a:lnT>
                      <a:noFill/>
                    </a:lnT>
                    <a:lnB>
                      <a:noFill/>
                    </a:lnB>
                    <a:solidFill>
                      <a:srgbClr val="002060"/>
                    </a:solidFill>
                  </a:tcPr>
                </a:tc>
                <a:tc>
                  <a:txBody>
                    <a:bodyPr/>
                    <a:lstStyle/>
                    <a:p>
                      <a:pPr algn="ctr" rtl="0" fontAlgn="ctr"/>
                      <a:r>
                        <a:rPr lang="en-US" sz="1200" b="1" i="0" u="none" strike="noStrike" dirty="0">
                          <a:solidFill>
                            <a:srgbClr val="FFFFFF"/>
                          </a:solidFill>
                          <a:effectLst/>
                          <a:latin typeface="Arial"/>
                        </a:rPr>
                        <a:t>2013 Geo Mean Cost</a:t>
                      </a:r>
                    </a:p>
                  </a:txBody>
                  <a:tcPr marL="9525" marR="9525" marT="9525" marB="0" anchor="ctr">
                    <a:lnL>
                      <a:noFill/>
                    </a:lnL>
                    <a:lnR>
                      <a:noFill/>
                    </a:lnR>
                    <a:lnT>
                      <a:noFill/>
                    </a:lnT>
                    <a:lnB>
                      <a:noFill/>
                    </a:lnB>
                    <a:solidFill>
                      <a:srgbClr val="002060"/>
                    </a:solidFill>
                  </a:tcPr>
                </a:tc>
              </a:tr>
              <a:tr h="228600">
                <a:tc>
                  <a:txBody>
                    <a:bodyPr/>
                    <a:lstStyle/>
                    <a:p>
                      <a:pPr algn="ctr" rtl="0" fontAlgn="ctr"/>
                      <a:r>
                        <a:rPr lang="en-US" sz="1200" b="0" i="0" u="none" strike="noStrike" dirty="0">
                          <a:solidFill>
                            <a:srgbClr val="000000"/>
                          </a:solidFill>
                          <a:effectLst/>
                          <a:latin typeface="Arial"/>
                        </a:rPr>
                        <a:t>57240</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rtl="0" fontAlgn="ctr"/>
                      <a:r>
                        <a:rPr lang="en-US" sz="1200" b="0" i="0" u="none" strike="noStrike" dirty="0">
                          <a:solidFill>
                            <a:srgbClr val="000000"/>
                          </a:solidFill>
                          <a:effectLst/>
                          <a:latin typeface="Arial"/>
                        </a:rPr>
                        <a:t>Anterior </a:t>
                      </a:r>
                      <a:r>
                        <a:rPr lang="en-US" sz="1200" b="0" i="0" u="none" strike="noStrike" dirty="0" err="1">
                          <a:solidFill>
                            <a:srgbClr val="000000"/>
                          </a:solidFill>
                          <a:effectLst/>
                          <a:latin typeface="Arial"/>
                        </a:rPr>
                        <a:t>colporrhapy</a:t>
                      </a:r>
                      <a:r>
                        <a:rPr lang="en-US" sz="1200" b="0" i="0" u="none" strike="noStrike" dirty="0">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a:solidFill>
                            <a:srgbClr val="000000"/>
                          </a:solidFill>
                          <a:effectLst/>
                          <a:latin typeface="Arial"/>
                        </a:rPr>
                        <a:t>$2,775 </a:t>
                      </a: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DCE6F1"/>
                    </a:solidFill>
                  </a:tcPr>
                </a:tc>
              </a:tr>
              <a:tr h="190500">
                <a:tc>
                  <a:txBody>
                    <a:bodyPr/>
                    <a:lstStyle/>
                    <a:p>
                      <a:pPr algn="ctr" rtl="0" fontAlgn="ctr"/>
                      <a:r>
                        <a:rPr lang="en-US" sz="1200" b="0" i="0" u="none" strike="noStrike">
                          <a:solidFill>
                            <a:srgbClr val="000000"/>
                          </a:solidFill>
                          <a:effectLst/>
                          <a:latin typeface="Arial"/>
                        </a:rPr>
                        <a:t>57267</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rtl="0" fontAlgn="ctr"/>
                      <a:r>
                        <a:rPr lang="en-US" sz="1200" b="0" i="0" u="none" strike="noStrike" dirty="0">
                          <a:solidFill>
                            <a:srgbClr val="000000"/>
                          </a:solidFill>
                          <a:effectLst/>
                          <a:latin typeface="Arial"/>
                        </a:rPr>
                        <a:t>Insertion of mesh at 50%</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a:solidFill>
                            <a:srgbClr val="000000"/>
                          </a:solidFill>
                          <a:effectLst/>
                          <a:latin typeface="Arial"/>
                        </a:rPr>
                        <a:t>$1,320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endParaRPr lang="en-US" sz="1200" b="0" i="0" u="none" strike="noStrike">
                        <a:solidFill>
                          <a:srgbClr val="000000"/>
                        </a:solidFill>
                        <a:effectLst/>
                        <a:latin typeface="Arial"/>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tcPr>
                </a:tc>
                <a:tc>
                  <a:txBody>
                    <a:bodyPr/>
                    <a:lstStyle/>
                    <a:p>
                      <a:pPr algn="ctr" fontAlgn="ctr"/>
                      <a:r>
                        <a:rPr lang="en-US" sz="1200" b="0" i="1" u="none" strike="noStrike">
                          <a:solidFill>
                            <a:srgbClr val="000000"/>
                          </a:solidFill>
                          <a:effectLst/>
                          <a:latin typeface="Arial"/>
                        </a:rPr>
                        <a:t>Packaged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$1,575 </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190500">
                <a:tc gridSpan="2">
                  <a:txBody>
                    <a:bodyPr/>
                    <a:lstStyle/>
                    <a:p>
                      <a:pPr algn="r" rtl="0" fontAlgn="ctr"/>
                      <a:r>
                        <a:rPr lang="en-US" sz="1200" b="1" i="0" u="none" strike="noStrike" dirty="0">
                          <a:solidFill>
                            <a:srgbClr val="000000"/>
                          </a:solidFill>
                          <a:effectLst/>
                          <a:latin typeface="Arial"/>
                        </a:rPr>
                        <a:t>Total</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hMerge="1">
                  <a:txBody>
                    <a:bodyPr/>
                    <a:lstStyle/>
                    <a:p>
                      <a:endParaRPr lang="en-US"/>
                    </a:p>
                  </a:txBody>
                  <a:tcPr/>
                </a:tc>
                <a:tc>
                  <a:txBody>
                    <a:bodyPr/>
                    <a:lstStyle/>
                    <a:p>
                      <a:pPr algn="ctr" rtl="0" fontAlgn="ctr"/>
                      <a:r>
                        <a:rPr lang="en-US" sz="1200" b="1" i="0" u="none" strike="noStrike" dirty="0">
                          <a:solidFill>
                            <a:srgbClr val="000000"/>
                          </a:solidFill>
                          <a:effectLst/>
                          <a:latin typeface="Arial"/>
                        </a:rPr>
                        <a:t>$3,959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1" i="0" u="none" strike="noStrike" dirty="0">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tcPr>
                </a:tc>
                <a:tc>
                  <a:txBody>
                    <a:bodyPr/>
                    <a:lstStyle/>
                    <a:p>
                      <a:pPr algn="ctr" fontAlgn="ctr"/>
                      <a:r>
                        <a:rPr lang="en-US" sz="1200" b="1" i="0" u="none" strike="noStrike" dirty="0">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1" i="0" u="none" strike="noStrike" dirty="0">
                          <a:solidFill>
                            <a:srgbClr val="000000"/>
                          </a:solidFill>
                          <a:effectLst/>
                          <a:latin typeface="Arial"/>
                        </a:rPr>
                        <a:t>$4,350 </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190500">
                <a:tc>
                  <a:txBody>
                    <a:bodyPr/>
                    <a:lstStyle/>
                    <a:p>
                      <a:pPr algn="l" rtl="0" fontAlgn="ctr"/>
                      <a:endParaRPr lang="en-US" sz="1200" b="1" i="0" u="none" strike="noStrike">
                        <a:solidFill>
                          <a:srgbClr val="000000"/>
                        </a:solidFill>
                        <a:effectLst/>
                        <a:latin typeface="Arial"/>
                      </a:endParaRP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tcPr>
                </a:tc>
                <a:tc>
                  <a:txBody>
                    <a:bodyPr/>
                    <a:lstStyle/>
                    <a:p>
                      <a:pPr algn="l" rtl="0" fontAlgn="ctr"/>
                      <a:r>
                        <a:rPr lang="en-US" sz="1200" b="1" i="0" u="none" strike="noStrike" dirty="0">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tcPr>
                </a:tc>
                <a:tc>
                  <a:txBody>
                    <a:bodyPr/>
                    <a:lstStyle/>
                    <a:p>
                      <a:pPr algn="l" fontAlgn="b"/>
                      <a:r>
                        <a:rPr lang="en-US" sz="1200" b="1" i="0" u="none" strike="noStrike" dirty="0">
                          <a:solidFill>
                            <a:srgbClr val="000000"/>
                          </a:solidFill>
                          <a:effectLst/>
                          <a:latin typeface="Arial"/>
                        </a:rPr>
                        <a:t> </a:t>
                      </a:r>
                    </a:p>
                  </a:txBody>
                  <a:tcPr marL="9525" marR="9525" marT="9525" marB="0" anchor="b">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tcPr>
                </a:tc>
                <a:tc>
                  <a:txBody>
                    <a:bodyPr/>
                    <a:lstStyle/>
                    <a:p>
                      <a:pPr algn="ctr" rtl="0" fontAlgn="ctr"/>
                      <a:endParaRPr lang="en-US" sz="1200" b="1" i="0" u="none" strike="noStrike" dirty="0">
                        <a:solidFill>
                          <a:srgbClr val="000000"/>
                        </a:solidFill>
                        <a:effectLst/>
                        <a:latin typeface="Arial"/>
                      </a:endParaRPr>
                    </a:p>
                  </a:txBody>
                  <a:tcPr marL="9525" marR="9525" marT="9525" marB="0" anchor="ctr">
                    <a:lnL>
                      <a:noFill/>
                    </a:lnL>
                    <a:lnR>
                      <a:noFill/>
                    </a:lnR>
                    <a:lnT>
                      <a:noFill/>
                    </a:lnT>
                    <a:lnB>
                      <a:noFill/>
                    </a:lnB>
                  </a:tcPr>
                </a:tc>
                <a:tc>
                  <a:txBody>
                    <a:bodyPr/>
                    <a:lstStyle/>
                    <a:p>
                      <a:pPr algn="l" fontAlgn="b"/>
                      <a:r>
                        <a:rPr lang="en-US" sz="1200" b="1" i="0" u="none" strike="noStrike" dirty="0">
                          <a:solidFill>
                            <a:srgbClr val="000000"/>
                          </a:solidFill>
                          <a:effectLst/>
                          <a:latin typeface="Arial"/>
                        </a:rPr>
                        <a:t> </a:t>
                      </a:r>
                    </a:p>
                  </a:txBody>
                  <a:tcPr marL="9525" marR="9525" marT="9525" marB="0" anchor="b">
                    <a:lnL>
                      <a:noFill/>
                    </a:lnL>
                    <a:lnR>
                      <a:noFill/>
                    </a:lnR>
                    <a:lnT w="6350" cap="flat" cmpd="sng" algn="ctr">
                      <a:solidFill>
                        <a:srgbClr val="FFFFFF"/>
                      </a:solidFill>
                      <a:prstDash val="solid"/>
                      <a:round/>
                      <a:headEnd type="none" w="med" len="med"/>
                      <a:tailEnd type="none" w="med" len="med"/>
                    </a:lnT>
                    <a:lnB>
                      <a:noFill/>
                    </a:lnB>
                  </a:tcPr>
                </a:tc>
                <a:tc>
                  <a:txBody>
                    <a:bodyPr/>
                    <a:lstStyle/>
                    <a:p>
                      <a:pPr algn="ctr" fontAlgn="ctr"/>
                      <a:endParaRPr lang="en-US" sz="1200" b="1" i="0" u="none" strike="noStrike" dirty="0">
                        <a:solidFill>
                          <a:srgbClr val="FF0000"/>
                        </a:solidFill>
                        <a:effectLst/>
                        <a:latin typeface="Arial"/>
                      </a:endParaRP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tcPr>
                </a:tc>
              </a:tr>
              <a:tr h="311221">
                <a:tc>
                  <a:txBody>
                    <a:bodyPr/>
                    <a:lstStyle/>
                    <a:p>
                      <a:pPr algn="ctr" rtl="0" fontAlgn="ctr"/>
                      <a:r>
                        <a:rPr lang="en-US" sz="1200" b="0" i="0" u="none" strike="noStrike" dirty="0">
                          <a:solidFill>
                            <a:srgbClr val="000000"/>
                          </a:solidFill>
                          <a:effectLst/>
                          <a:latin typeface="Arial"/>
                        </a:rPr>
                        <a:t>57260</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rtl="0" fontAlgn="ctr"/>
                      <a:r>
                        <a:rPr lang="en-US" sz="1200" b="0" i="0" u="none" strike="noStrike" dirty="0">
                          <a:solidFill>
                            <a:srgbClr val="000000"/>
                          </a:solidFill>
                          <a:effectLst/>
                          <a:latin typeface="Arial" pitchFamily="34" charset="0"/>
                          <a:cs typeface="Arial" pitchFamily="34" charset="0"/>
                        </a:rPr>
                        <a:t>Combined </a:t>
                      </a:r>
                      <a:r>
                        <a:rPr lang="en-US" sz="1200" b="0" i="0" u="none" strike="noStrike" dirty="0" err="1" smtClean="0">
                          <a:solidFill>
                            <a:srgbClr val="000000"/>
                          </a:solidFill>
                          <a:effectLst/>
                          <a:latin typeface="Arial" pitchFamily="34" charset="0"/>
                          <a:cs typeface="Arial" pitchFamily="34" charset="0"/>
                        </a:rPr>
                        <a:t>anteroposterior</a:t>
                      </a:r>
                      <a:r>
                        <a:rPr lang="en-US" sz="1200" b="0" i="0" u="none" strike="noStrike" dirty="0" smtClean="0">
                          <a:solidFill>
                            <a:srgbClr val="000000"/>
                          </a:solidFill>
                          <a:effectLst/>
                          <a:latin typeface="Arial" pitchFamily="34" charset="0"/>
                          <a:cs typeface="Arial" pitchFamily="34" charset="0"/>
                        </a:rPr>
                        <a:t> </a:t>
                      </a:r>
                      <a:r>
                        <a:rPr lang="en-US" sz="1200" b="0" i="0" u="none" strike="noStrike" dirty="0" err="1" smtClean="0">
                          <a:solidFill>
                            <a:srgbClr val="000000"/>
                          </a:solidFill>
                          <a:effectLst/>
                          <a:latin typeface="Arial" pitchFamily="34" charset="0"/>
                          <a:cs typeface="Arial" pitchFamily="34" charset="0"/>
                        </a:rPr>
                        <a:t>colporrhaphy</a:t>
                      </a:r>
                      <a:endParaRPr lang="en-US" sz="1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$3,032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247650">
                <a:tc>
                  <a:txBody>
                    <a:bodyPr/>
                    <a:lstStyle/>
                    <a:p>
                      <a:pPr algn="ctr" rtl="0" fontAlgn="ctr"/>
                      <a:r>
                        <a:rPr lang="en-US" sz="1200" b="0" i="0" u="none" strike="noStrike">
                          <a:solidFill>
                            <a:srgbClr val="000000"/>
                          </a:solidFill>
                          <a:effectLst/>
                          <a:latin typeface="Arial"/>
                        </a:rPr>
                        <a:t>57267</a:t>
                      </a: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l" rtl="0" fontAlgn="ctr"/>
                      <a:r>
                        <a:rPr lang="en-US" sz="1200" b="0" i="0" u="none" strike="noStrike" dirty="0">
                          <a:solidFill>
                            <a:srgbClr val="000000"/>
                          </a:solidFill>
                          <a:effectLst/>
                          <a:latin typeface="Arial"/>
                        </a:rPr>
                        <a:t>Insertion of mesh, each site (x2) at 50%</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tcPr>
                </a:tc>
                <a:tc>
                  <a:txBody>
                    <a:bodyPr/>
                    <a:lstStyle/>
                    <a:p>
                      <a:pPr algn="ctr" fontAlgn="ctr"/>
                      <a:r>
                        <a:rPr lang="en-US" sz="1200" b="0" i="1" u="none" strike="noStrike" dirty="0">
                          <a:solidFill>
                            <a:srgbClr val="000000"/>
                          </a:solidFill>
                          <a:effectLst/>
                          <a:latin typeface="Arial"/>
                        </a:rPr>
                        <a:t>Packaged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ctr"/>
                      <a:r>
                        <a:rPr lang="en-US" sz="1200" b="0" i="0" u="none" strike="noStrike" dirty="0">
                          <a:solidFill>
                            <a:srgbClr val="000000"/>
                          </a:solidFill>
                          <a:effectLst/>
                          <a:latin typeface="Arial"/>
                        </a:rPr>
                        <a:t>$3,150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190500">
                <a:tc gridSpan="2">
                  <a:txBody>
                    <a:bodyPr/>
                    <a:lstStyle/>
                    <a:p>
                      <a:pPr algn="r" rtl="0" fontAlgn="b"/>
                      <a:r>
                        <a:rPr lang="en-US" sz="1200" b="1" i="0" u="none" strike="noStrike" dirty="0">
                          <a:solidFill>
                            <a:srgbClr val="000000"/>
                          </a:solidFill>
                          <a:effectLst/>
                          <a:latin typeface="Arial"/>
                        </a:rPr>
                        <a:t>Total</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hMerge="1">
                  <a:txBody>
                    <a:bodyPr/>
                    <a:lstStyle/>
                    <a:p>
                      <a:endParaRPr lang="en-US"/>
                    </a:p>
                  </a:txBody>
                  <a:tcPr/>
                </a:tc>
                <a:tc>
                  <a:txBody>
                    <a:bodyPr/>
                    <a:lstStyle/>
                    <a:p>
                      <a:pPr algn="ctr" rtl="0" fontAlgn="b"/>
                      <a:r>
                        <a:rPr lang="en-US" sz="1200" b="1" i="0" u="none" strike="noStrike" dirty="0">
                          <a:solidFill>
                            <a:srgbClr val="000000"/>
                          </a:solidFill>
                          <a:effectLst/>
                          <a:latin typeface="Arial"/>
                        </a:rPr>
                        <a:t>$5,278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b"/>
                      <a:r>
                        <a:rPr lang="en-US" sz="1200" b="1" i="0" u="none" strike="noStrike" dirty="0">
                          <a:solidFill>
                            <a:srgbClr val="000000"/>
                          </a:solidFill>
                          <a:effectLst/>
                          <a:latin typeface="Arial"/>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Arial"/>
                        </a:rPr>
                        <a:t>$2,639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c>
                  <a:txBody>
                    <a:bodyPr/>
                    <a:lstStyle/>
                    <a:p>
                      <a:pPr algn="ctr" rtl="0" fontAlgn="b"/>
                      <a:r>
                        <a:rPr lang="en-US" sz="1200" b="1" i="0" u="none" strike="noStrike" dirty="0">
                          <a:solidFill>
                            <a:srgbClr val="000000"/>
                          </a:solidFill>
                          <a:effectLst/>
                          <a:latin typeface="Arial"/>
                        </a:rPr>
                        <a:t>$6,182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CE6F1"/>
                    </a:solidFill>
                  </a:tcPr>
                </a:tc>
              </a:tr>
              <a:tr h="190500">
                <a:tc>
                  <a:txBody>
                    <a:bodyPr/>
                    <a:lstStyle/>
                    <a:p>
                      <a:pPr algn="l" fontAlgn="b"/>
                      <a:endParaRPr lang="en-US" sz="1200" b="0" i="0" u="none" strike="noStrike">
                        <a:solidFill>
                          <a:srgbClr val="000000"/>
                        </a:solidFill>
                        <a:effectLst/>
                        <a:latin typeface="Arial"/>
                      </a:endParaRP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tcPr>
                </a:tc>
                <a:tc>
                  <a:txBody>
                    <a:bodyPr/>
                    <a:lstStyle/>
                    <a:p>
                      <a:pPr algn="l" fontAlgn="b"/>
                      <a:r>
                        <a:rPr lang="en-US" sz="1200" b="0" i="0" u="none" strike="noStrike" dirty="0">
                          <a:solidFill>
                            <a:srgbClr val="000000"/>
                          </a:solidFill>
                          <a:effectLst/>
                          <a:latin typeface="Arial"/>
                        </a:rPr>
                        <a:t>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tcPr>
                </a:tc>
                <a:tc>
                  <a:txBody>
                    <a:bodyPr/>
                    <a:lstStyle/>
                    <a:p>
                      <a:pPr algn="l" fontAlgn="b"/>
                      <a:endParaRPr lang="en-US" sz="1200" b="0" i="0" u="none" strike="noStrike">
                        <a:solidFill>
                          <a:srgbClr val="000000"/>
                        </a:solidFill>
                        <a:effectLst/>
                        <a:latin typeface="Arial"/>
                      </a:endParaRPr>
                    </a:p>
                  </a:txBody>
                  <a:tcPr marL="9525" marR="9525" marT="9525" marB="0" anchor="b">
                    <a:lnL>
                      <a:noFill/>
                    </a:lnL>
                    <a:lnR>
                      <a:noFill/>
                    </a:lnR>
                    <a:lnT w="6350" cap="flat" cmpd="sng" algn="ctr">
                      <a:solidFill>
                        <a:srgbClr val="FFFFFF"/>
                      </a:solidFill>
                      <a:prstDash val="solid"/>
                      <a:round/>
                      <a:headEnd type="none" w="med" len="med"/>
                      <a:tailEnd type="none" w="med" len="med"/>
                    </a:lnT>
                    <a:lnB>
                      <a:noFill/>
                    </a:lnB>
                  </a:tcPr>
                </a:tc>
                <a:tc>
                  <a:txBody>
                    <a:bodyPr/>
                    <a:lstStyle/>
                    <a:p>
                      <a:pPr algn="l" fontAlgn="b"/>
                      <a:endParaRPr lang="en-US" sz="1200" b="0" i="0" u="none" strike="noStrike" dirty="0">
                        <a:solidFill>
                          <a:srgbClr val="000000"/>
                        </a:solidFill>
                        <a:effectLst/>
                        <a:latin typeface="Arial"/>
                      </a:endParaRPr>
                    </a:p>
                  </a:txBody>
                  <a:tcPr marL="9525" marR="9525" marT="9525" marB="0" anchor="b">
                    <a:lnL>
                      <a:noFill/>
                    </a:lnL>
                    <a:lnR>
                      <a:noFill/>
                    </a:lnR>
                    <a:lnT w="6350" cap="flat" cmpd="sng" algn="ctr">
                      <a:solidFill>
                        <a:srgbClr val="FFFFFF"/>
                      </a:solidFill>
                      <a:prstDash val="solid"/>
                      <a:round/>
                      <a:headEnd type="none" w="med" len="med"/>
                      <a:tailEnd type="none" w="med" len="med"/>
                    </a:lnT>
                    <a:lnB>
                      <a:noFill/>
                    </a:lnB>
                  </a:tcPr>
                </a:tc>
                <a:tc>
                  <a:txBody>
                    <a:bodyPr/>
                    <a:lstStyle/>
                    <a:p>
                      <a:pPr algn="l" fontAlgn="b"/>
                      <a:r>
                        <a:rPr lang="en-US" sz="1200" b="0" i="0" u="none" strike="noStrike">
                          <a:solidFill>
                            <a:srgbClr val="000000"/>
                          </a:solidFill>
                          <a:effectLst/>
                          <a:latin typeface="Arial"/>
                        </a:rPr>
                        <a:t> </a:t>
                      </a:r>
                    </a:p>
                  </a:txBody>
                  <a:tcPr marL="9525" marR="9525" marT="9525" marB="0" anchor="b">
                    <a:lnL>
                      <a:noFill/>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tcPr>
                </a:tc>
                <a:tc>
                  <a:txBody>
                    <a:bodyPr/>
                    <a:lstStyle/>
                    <a:p>
                      <a:pPr algn="ctr" fontAlgn="b"/>
                      <a:endParaRPr lang="en-US" sz="1200" b="1" i="0" u="none" strike="noStrike" dirty="0">
                        <a:solidFill>
                          <a:srgbClr val="FF0000"/>
                        </a:solidFill>
                        <a:effectLst/>
                        <a:latin typeface="Arial"/>
                      </a:endParaRPr>
                    </a:p>
                  </a:txBody>
                  <a:tcPr marL="9525" marR="9525" marT="9525" marB="0" anchor="b">
                    <a:lnL>
                      <a:noFill/>
                    </a:lnL>
                    <a:lnR>
                      <a:noFill/>
                    </a:lnR>
                    <a:lnT w="6350" cap="flat" cmpd="sng" algn="ctr">
                      <a:solidFill>
                        <a:srgbClr val="FFFFFF"/>
                      </a:solidFill>
                      <a:prstDash val="solid"/>
                      <a:round/>
                      <a:headEnd type="none" w="med" len="med"/>
                      <a:tailEnd type="none" w="med" len="med"/>
                    </a:lnT>
                    <a:lnB>
                      <a:noFill/>
                    </a:lnB>
                  </a:tcPr>
                </a:tc>
              </a:tr>
            </a:tbl>
          </a:graphicData>
        </a:graphic>
      </p:graphicFrame>
      <p:sp>
        <p:nvSpPr>
          <p:cNvPr id="12" name="Rectangle 11"/>
          <p:cNvSpPr/>
          <p:nvPr/>
        </p:nvSpPr>
        <p:spPr>
          <a:xfrm>
            <a:off x="704850" y="3655529"/>
            <a:ext cx="3313512" cy="246221"/>
          </a:xfrm>
          <a:prstGeom prst="rect">
            <a:avLst/>
          </a:prstGeom>
        </p:spPr>
        <p:txBody>
          <a:bodyPr wrap="square">
            <a:spAutoFit/>
          </a:bodyPr>
          <a:lstStyle/>
          <a:p>
            <a:r>
              <a:rPr lang="en-US" sz="1000" i="1" dirty="0" smtClean="0"/>
              <a:t>2013 CMS OPPS Cost Statistics File</a:t>
            </a:r>
            <a:endParaRPr lang="en-US" sz="1000" i="1" dirty="0"/>
          </a:p>
        </p:txBody>
      </p:sp>
      <p:graphicFrame>
        <p:nvGraphicFramePr>
          <p:cNvPr id="9" name="Table 8"/>
          <p:cNvGraphicFramePr>
            <a:graphicFrameLocks noGrp="1"/>
          </p:cNvGraphicFramePr>
          <p:nvPr>
            <p:extLst>
              <p:ext uri="{D42A27DB-BD31-4B8C-83A1-F6EECF244321}">
                <p14:modId xmlns:p14="http://schemas.microsoft.com/office/powerpoint/2010/main" val="664521936"/>
              </p:ext>
            </p:extLst>
          </p:nvPr>
        </p:nvGraphicFramePr>
        <p:xfrm>
          <a:off x="704850" y="4574456"/>
          <a:ext cx="7188047" cy="1154430"/>
        </p:xfrm>
        <a:graphic>
          <a:graphicData uri="http://schemas.openxmlformats.org/drawingml/2006/table">
            <a:tbl>
              <a:tblPr firstRow="1" bandRow="1"/>
              <a:tblGrid>
                <a:gridCol w="469345"/>
                <a:gridCol w="2661763"/>
                <a:gridCol w="565785"/>
                <a:gridCol w="141446"/>
                <a:gridCol w="587611"/>
                <a:gridCol w="608253"/>
                <a:gridCol w="141446"/>
                <a:gridCol w="604362"/>
                <a:gridCol w="655797"/>
                <a:gridCol w="128588"/>
                <a:gridCol w="623651"/>
              </a:tblGrid>
              <a:tr h="190500">
                <a:tc rowSpan="2">
                  <a:txBody>
                    <a:bodyPr/>
                    <a:lstStyle/>
                    <a:p>
                      <a:pPr algn="ctr" rtl="0" fontAlgn="ctr"/>
                      <a:r>
                        <a:rPr lang="en-US" sz="1200" b="1" i="0" u="none" strike="noStrike" dirty="0">
                          <a:solidFill>
                            <a:srgbClr val="FFFFFF"/>
                          </a:solidFill>
                          <a:effectLst/>
                          <a:latin typeface="Arial"/>
                        </a:rPr>
                        <a:t>APC</a:t>
                      </a:r>
                    </a:p>
                  </a:txBody>
                  <a:tcPr marL="9525" marR="9525" marT="9525" marB="0" anchor="ctr">
                    <a:lnL>
                      <a:noFill/>
                    </a:lnL>
                    <a:lnR w="6350" cap="flat" cmpd="sng" algn="ctr">
                      <a:solidFill>
                        <a:srgbClr val="FFFFFF"/>
                      </a:solidFill>
                      <a:prstDash val="solid"/>
                      <a:round/>
                      <a:headEnd type="none" w="med" len="med"/>
                      <a:tailEnd type="none" w="med" len="med"/>
                    </a:lnR>
                    <a:lnT>
                      <a:noFill/>
                    </a:lnT>
                    <a:lnB>
                      <a:noFill/>
                    </a:lnB>
                    <a:solidFill>
                      <a:srgbClr val="002060"/>
                    </a:solidFill>
                  </a:tcPr>
                </a:tc>
                <a:tc rowSpan="2">
                  <a:txBody>
                    <a:bodyPr/>
                    <a:lstStyle/>
                    <a:p>
                      <a:pPr algn="ctr" rtl="0" fontAlgn="ctr"/>
                      <a:r>
                        <a:rPr lang="en-US" sz="1200" b="1" i="0" u="none" strike="noStrike">
                          <a:solidFill>
                            <a:srgbClr val="FFFFFF"/>
                          </a:solidFill>
                          <a:effectLst/>
                          <a:latin typeface="Arial"/>
                        </a:rPr>
                        <a:t>Description</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002060"/>
                    </a:solidFill>
                  </a:tcPr>
                </a:tc>
                <a:tc rowSpan="2">
                  <a:txBody>
                    <a:bodyPr/>
                    <a:lstStyle/>
                    <a:p>
                      <a:pPr algn="ctr" rtl="0" fontAlgn="ctr"/>
                      <a:r>
                        <a:rPr lang="en-US" sz="1200" b="1" i="0" u="none" strike="noStrike">
                          <a:solidFill>
                            <a:srgbClr val="FFFFFF"/>
                          </a:solidFill>
                          <a:effectLst/>
                          <a:latin typeface="Arial"/>
                        </a:rPr>
                        <a:t>2013</a:t>
                      </a:r>
                    </a:p>
                  </a:txBody>
                  <a:tcPr marL="9525" marR="9525" marT="9525" marB="0" anchor="ctr">
                    <a:lnL w="6350" cap="flat" cmpd="sng" algn="ctr">
                      <a:solidFill>
                        <a:srgbClr val="FFFFFF"/>
                      </a:solidFill>
                      <a:prstDash val="solid"/>
                      <a:round/>
                      <a:headEnd type="none" w="med" len="med"/>
                      <a:tailEnd type="none" w="med" len="med"/>
                    </a:lnL>
                    <a:lnR>
                      <a:noFill/>
                    </a:lnR>
                    <a:lnT>
                      <a:noFill/>
                    </a:lnT>
                    <a:lnB>
                      <a:noFill/>
                    </a:lnB>
                    <a:solidFill>
                      <a:srgbClr val="002060"/>
                    </a:solidFill>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rowSpan="2">
                  <a:txBody>
                    <a:bodyPr/>
                    <a:lstStyle/>
                    <a:p>
                      <a:pPr algn="ctr" rtl="0" fontAlgn="ctr"/>
                      <a:r>
                        <a:rPr lang="en-US" sz="1200" b="1" i="0" u="none" strike="noStrike" dirty="0">
                          <a:solidFill>
                            <a:srgbClr val="FFFFFF"/>
                          </a:solidFill>
                          <a:effectLst/>
                          <a:latin typeface="Arial"/>
                        </a:rPr>
                        <a:t> </a:t>
                      </a:r>
                      <a:r>
                        <a:rPr lang="en-US" sz="1200" b="1" i="0" u="none" strike="noStrike" dirty="0" smtClean="0">
                          <a:solidFill>
                            <a:srgbClr val="FFFFFF"/>
                          </a:solidFill>
                          <a:effectLst/>
                          <a:latin typeface="Arial"/>
                        </a:rPr>
                        <a:t>2014                 Draft </a:t>
                      </a:r>
                      <a:endParaRPr lang="en-US" sz="1200" b="1" i="0" u="none" strike="noStrike" dirty="0">
                        <a:solidFill>
                          <a:srgbClr val="FFFFFF"/>
                        </a:solidFill>
                        <a:effectLst/>
                        <a:latin typeface="Arial"/>
                      </a:endParaRPr>
                    </a:p>
                  </a:txBody>
                  <a:tcPr marL="9525" marR="9525" marT="9525" marB="0" anchor="ctr">
                    <a:lnL>
                      <a:noFill/>
                    </a:lnL>
                    <a:lnR w="6350" cap="flat" cmpd="sng" algn="ctr">
                      <a:solidFill>
                        <a:srgbClr val="FFFFFF"/>
                      </a:solidFill>
                      <a:prstDash val="solid"/>
                      <a:round/>
                      <a:headEnd type="none" w="med" len="med"/>
                      <a:tailEnd type="none" w="med" len="med"/>
                    </a:lnR>
                    <a:lnT>
                      <a:noFill/>
                    </a:lnT>
                    <a:lnB>
                      <a:noFill/>
                    </a:lnB>
                    <a:solidFill>
                      <a:srgbClr val="002060"/>
                    </a:solidFill>
                  </a:tcPr>
                </a:tc>
                <a:tc rowSpan="2">
                  <a:txBody>
                    <a:bodyPr/>
                    <a:lstStyle/>
                    <a:p>
                      <a:pPr algn="ctr" rtl="0" fontAlgn="ctr"/>
                      <a:r>
                        <a:rPr lang="en-US" sz="1200" b="1" i="0" u="none" strike="noStrike" dirty="0">
                          <a:solidFill>
                            <a:srgbClr val="FFFFFF"/>
                          </a:solidFill>
                          <a:effectLst/>
                          <a:latin typeface="Arial"/>
                        </a:rPr>
                        <a:t>% Change</a:t>
                      </a:r>
                    </a:p>
                  </a:txBody>
                  <a:tcPr marL="9525" marR="9525" marT="9525" marB="0" anchor="ctr">
                    <a:lnL w="6350" cap="flat" cmpd="sng" algn="ctr">
                      <a:solidFill>
                        <a:srgbClr val="FFFFFF"/>
                      </a:solidFill>
                      <a:prstDash val="solid"/>
                      <a:round/>
                      <a:headEnd type="none" w="med" len="med"/>
                      <a:tailEnd type="none" w="med" len="med"/>
                    </a:lnL>
                    <a:lnR>
                      <a:noFill/>
                    </a:lnR>
                    <a:lnT>
                      <a:noFill/>
                    </a:lnT>
                    <a:lnB>
                      <a:noFill/>
                    </a:lnB>
                    <a:solidFill>
                      <a:srgbClr val="002060"/>
                    </a:solidFill>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rowSpan="2">
                  <a:txBody>
                    <a:bodyPr/>
                    <a:lstStyle/>
                    <a:p>
                      <a:pPr algn="ctr" rtl="0" fontAlgn="ctr"/>
                      <a:r>
                        <a:rPr lang="en-US" sz="1200" b="1" i="0" u="none" strike="noStrike" dirty="0">
                          <a:solidFill>
                            <a:srgbClr val="FFFFFF"/>
                          </a:solidFill>
                          <a:effectLst/>
                          <a:latin typeface="Arial"/>
                        </a:rPr>
                        <a:t> </a:t>
                      </a:r>
                      <a:r>
                        <a:rPr lang="en-US" sz="1200" b="1" i="0" u="none" strike="noStrike" dirty="0" smtClean="0">
                          <a:solidFill>
                            <a:srgbClr val="FFFFFF"/>
                          </a:solidFill>
                          <a:effectLst/>
                          <a:latin typeface="Arial"/>
                        </a:rPr>
                        <a:t>2014        </a:t>
                      </a:r>
                      <a:r>
                        <a:rPr lang="en-US" sz="1200" b="1" i="0" u="none" strike="noStrike" dirty="0">
                          <a:solidFill>
                            <a:srgbClr val="FFFFFF"/>
                          </a:solidFill>
                          <a:effectLst/>
                          <a:latin typeface="Arial"/>
                        </a:rPr>
                        <a:t>Final </a:t>
                      </a:r>
                    </a:p>
                  </a:txBody>
                  <a:tcPr marL="9525" marR="9525" marT="9525" marB="0" anchor="ctr">
                    <a:lnL>
                      <a:noFill/>
                    </a:lnL>
                    <a:lnR w="6350" cap="flat" cmpd="sng" algn="ctr">
                      <a:solidFill>
                        <a:srgbClr val="FFFFFF"/>
                      </a:solidFill>
                      <a:prstDash val="solid"/>
                      <a:round/>
                      <a:headEnd type="none" w="med" len="med"/>
                      <a:tailEnd type="none" w="med" len="med"/>
                    </a:lnR>
                    <a:lnT>
                      <a:noFill/>
                    </a:lnT>
                    <a:lnB>
                      <a:noFill/>
                    </a:lnB>
                    <a:solidFill>
                      <a:srgbClr val="002060"/>
                    </a:solidFill>
                  </a:tcPr>
                </a:tc>
                <a:tc rowSpan="2">
                  <a:txBody>
                    <a:bodyPr/>
                    <a:lstStyle/>
                    <a:p>
                      <a:pPr algn="ctr" rtl="0" fontAlgn="ctr"/>
                      <a:r>
                        <a:rPr lang="en-US" sz="1200" b="1" i="0" u="none" strike="noStrike">
                          <a:solidFill>
                            <a:srgbClr val="FFFFFF"/>
                          </a:solidFill>
                          <a:effectLst/>
                          <a:latin typeface="Arial"/>
                        </a:rPr>
                        <a:t>% Change </a:t>
                      </a:r>
                    </a:p>
                  </a:txBody>
                  <a:tcPr marL="9525" marR="9525" marT="9525" marB="0" anchor="ctr">
                    <a:lnL w="6350" cap="flat" cmpd="sng" algn="ctr">
                      <a:solidFill>
                        <a:srgbClr val="FFFFFF"/>
                      </a:solidFill>
                      <a:prstDash val="solid"/>
                      <a:round/>
                      <a:headEnd type="none" w="med" len="med"/>
                      <a:tailEnd type="none" w="med" len="med"/>
                    </a:lnL>
                    <a:lnR>
                      <a:noFill/>
                    </a:lnR>
                    <a:lnT>
                      <a:noFill/>
                    </a:lnT>
                    <a:lnB>
                      <a:noFill/>
                    </a:lnB>
                    <a:solidFill>
                      <a:srgbClr val="002060"/>
                    </a:solidFill>
                  </a:tcPr>
                </a:tc>
                <a:tc>
                  <a:txBody>
                    <a:bodyPr/>
                    <a:lstStyle/>
                    <a:p>
                      <a:pPr algn="l" fontAlgn="b"/>
                      <a:endParaRPr lang="en-US" sz="1100" b="0" i="0" u="none" strike="noStrike">
                        <a:solidFill>
                          <a:srgbClr val="FFFFFF"/>
                        </a:solidFill>
                        <a:effectLst/>
                        <a:latin typeface="Calibri"/>
                      </a:endParaRPr>
                    </a:p>
                  </a:txBody>
                  <a:tcPr marL="9525" marR="9525" marT="9525" marB="0" anchor="b">
                    <a:lnL>
                      <a:noFill/>
                    </a:lnL>
                    <a:lnR>
                      <a:noFill/>
                    </a:lnR>
                    <a:lnT>
                      <a:noFill/>
                    </a:lnT>
                    <a:lnB>
                      <a:noFill/>
                    </a:lnB>
                  </a:tcPr>
                </a:tc>
                <a:tc rowSpan="2">
                  <a:txBody>
                    <a:bodyPr/>
                    <a:lstStyle/>
                    <a:p>
                      <a:pPr algn="ctr" rtl="0" fontAlgn="ctr"/>
                      <a:r>
                        <a:rPr lang="en-US" sz="1200" b="1" i="0" u="none" strike="noStrike">
                          <a:solidFill>
                            <a:srgbClr val="FFFFFF"/>
                          </a:solidFill>
                          <a:effectLst/>
                          <a:latin typeface="Arial"/>
                        </a:rPr>
                        <a:t>Net Impact</a:t>
                      </a:r>
                    </a:p>
                  </a:txBody>
                  <a:tcPr marL="9525" marR="9525" marT="9525" marB="0" anchor="ctr">
                    <a:lnL>
                      <a:noFill/>
                    </a:lnL>
                    <a:lnR>
                      <a:noFill/>
                    </a:lnR>
                    <a:lnT>
                      <a:noFill/>
                    </a:lnT>
                    <a:lnB>
                      <a:noFill/>
                    </a:lnB>
                    <a:solidFill>
                      <a:srgbClr val="002060"/>
                    </a:solidFill>
                  </a:tcPr>
                </a:tc>
              </a:tr>
              <a:tr h="1905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p>
                      <a:pPr algn="l" fontAlgn="b"/>
                      <a:endParaRPr lang="en-US" sz="1100" b="0" i="0" u="none" strike="noStrike">
                        <a:solidFill>
                          <a:srgbClr val="FFFFFF"/>
                        </a:solidFill>
                        <a:effectLst/>
                        <a:latin typeface="Calibri"/>
                      </a:endParaRPr>
                    </a:p>
                  </a:txBody>
                  <a:tcPr marL="9525" marR="9525" marT="9525" marB="0" anchor="b">
                    <a:lnL>
                      <a:noFill/>
                    </a:lnL>
                    <a:lnR>
                      <a:noFill/>
                    </a:lnR>
                    <a:lnT>
                      <a:noFill/>
                    </a:lnT>
                    <a:lnB>
                      <a:noFill/>
                    </a:lnB>
                  </a:tcPr>
                </a:tc>
                <a:tc vMerge="1">
                  <a:txBody>
                    <a:bodyPr/>
                    <a:lstStyle/>
                    <a:p>
                      <a:endParaRPr lang="en-US"/>
                    </a:p>
                  </a:txBody>
                  <a:tcPr/>
                </a:tc>
              </a:tr>
              <a:tr h="200025">
                <a:tc rowSpan="2">
                  <a:txBody>
                    <a:bodyPr/>
                    <a:lstStyle/>
                    <a:p>
                      <a:pPr algn="ctr" rtl="0" fontAlgn="ctr"/>
                      <a:r>
                        <a:rPr lang="en-US" sz="1200" b="0" i="0" u="none" strike="noStrike" dirty="0">
                          <a:solidFill>
                            <a:srgbClr val="141313"/>
                          </a:solidFill>
                          <a:effectLst/>
                          <a:latin typeface="Arial"/>
                        </a:rPr>
                        <a:t>195</a:t>
                      </a: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B8CCE4"/>
                    </a:solidFill>
                  </a:tcPr>
                </a:tc>
                <a:tc>
                  <a:txBody>
                    <a:bodyPr/>
                    <a:lstStyle/>
                    <a:p>
                      <a:pPr algn="ctr" rtl="0" fontAlgn="ctr"/>
                      <a:r>
                        <a:rPr lang="en-US" sz="1200" b="0" i="0" u="none" strike="noStrike">
                          <a:solidFill>
                            <a:srgbClr val="141313"/>
                          </a:solidFill>
                          <a:effectLst/>
                          <a:latin typeface="Arial"/>
                        </a:rPr>
                        <a:t>Level VI  </a:t>
                      </a: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a:noFill/>
                    </a:lnB>
                    <a:solidFill>
                      <a:srgbClr val="B8CCE4"/>
                    </a:solidFill>
                  </a:tcPr>
                </a:tc>
                <a:tc rowSpan="2">
                  <a:txBody>
                    <a:bodyPr/>
                    <a:lstStyle/>
                    <a:p>
                      <a:pPr algn="ctr" rtl="0" fontAlgn="ctr"/>
                      <a:r>
                        <a:rPr lang="en-US" sz="1200" b="0" i="0" u="none" strike="noStrike">
                          <a:solidFill>
                            <a:srgbClr val="141313"/>
                          </a:solidFill>
                          <a:effectLst/>
                          <a:latin typeface="Arial"/>
                        </a:rPr>
                        <a:t>$2,639 </a:t>
                      </a: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B8CCE4"/>
                    </a:solidFill>
                  </a:tcPr>
                </a:tc>
                <a:tc>
                  <a:txBody>
                    <a:bodyPr/>
                    <a:lstStyle/>
                    <a:p>
                      <a:pPr algn="l" rtl="0" fontAlgn="ctr"/>
                      <a:endParaRPr lang="en-US" sz="1100" b="0" i="0" u="none" strike="noStrike">
                        <a:solidFill>
                          <a:srgbClr val="000000"/>
                        </a:solidFill>
                        <a:effectLst/>
                        <a:latin typeface="Calibri"/>
                      </a:endParaRPr>
                    </a:p>
                  </a:txBody>
                  <a:tcPr marL="9525" marR="9525" marT="9525" marB="0" anchor="ctr">
                    <a:lnL>
                      <a:noFill/>
                    </a:lnL>
                    <a:lnR>
                      <a:noFill/>
                    </a:lnR>
                    <a:lnT>
                      <a:noFill/>
                    </a:lnT>
                    <a:lnB>
                      <a:noFill/>
                    </a:lnB>
                  </a:tcPr>
                </a:tc>
                <a:tc rowSpan="2">
                  <a:txBody>
                    <a:bodyPr/>
                    <a:lstStyle/>
                    <a:p>
                      <a:pPr algn="ctr" rtl="0" fontAlgn="ctr"/>
                      <a:r>
                        <a:rPr lang="en-US" sz="1200" b="0" i="0" u="none" strike="noStrike" dirty="0">
                          <a:solidFill>
                            <a:srgbClr val="141313"/>
                          </a:solidFill>
                          <a:effectLst/>
                          <a:latin typeface="Arial"/>
                        </a:rPr>
                        <a:t>$2,991 </a:t>
                      </a: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B8CCE4"/>
                    </a:solidFill>
                  </a:tcPr>
                </a:tc>
                <a:tc rowSpan="2">
                  <a:txBody>
                    <a:bodyPr/>
                    <a:lstStyle/>
                    <a:p>
                      <a:pPr algn="ctr" rtl="0" fontAlgn="ctr"/>
                      <a:r>
                        <a:rPr lang="en-US" sz="1200" b="0" i="0" u="none" strike="noStrike">
                          <a:solidFill>
                            <a:srgbClr val="141313"/>
                          </a:solidFill>
                          <a:effectLst/>
                          <a:latin typeface="Arial"/>
                        </a:rPr>
                        <a:t>13.3%</a:t>
                      </a: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B8CCE4"/>
                    </a:solidFill>
                  </a:tcPr>
                </a:tc>
                <a:tc>
                  <a:txBody>
                    <a:bodyPr/>
                    <a:lstStyle/>
                    <a:p>
                      <a:pPr algn="l" rtl="0" fontAlgn="ctr"/>
                      <a:endParaRPr lang="en-US" sz="1100" b="0" i="0" u="none" strike="noStrike">
                        <a:solidFill>
                          <a:srgbClr val="000000"/>
                        </a:solidFill>
                        <a:effectLst/>
                        <a:latin typeface="Calibri"/>
                      </a:endParaRPr>
                    </a:p>
                  </a:txBody>
                  <a:tcPr marL="9525" marR="9525" marT="9525" marB="0" anchor="ctr">
                    <a:lnL>
                      <a:noFill/>
                    </a:lnL>
                    <a:lnR>
                      <a:noFill/>
                    </a:lnR>
                    <a:lnT>
                      <a:noFill/>
                    </a:lnT>
                    <a:lnB>
                      <a:noFill/>
                    </a:lnB>
                  </a:tcPr>
                </a:tc>
                <a:tc rowSpan="2">
                  <a:txBody>
                    <a:bodyPr/>
                    <a:lstStyle/>
                    <a:p>
                      <a:pPr algn="ctr" rtl="0" fontAlgn="ctr"/>
                      <a:r>
                        <a:rPr lang="en-US" sz="1200" b="0" i="0" u="none" strike="noStrike" dirty="0">
                          <a:solidFill>
                            <a:srgbClr val="141313"/>
                          </a:solidFill>
                          <a:effectLst/>
                          <a:latin typeface="Arial"/>
                        </a:rPr>
                        <a:t>$2,523 </a:t>
                      </a: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B8CCE4"/>
                    </a:solidFill>
                  </a:tcPr>
                </a:tc>
                <a:tc rowSpan="2">
                  <a:txBody>
                    <a:bodyPr/>
                    <a:lstStyle/>
                    <a:p>
                      <a:pPr algn="ctr" rtl="0" fontAlgn="ctr"/>
                      <a:r>
                        <a:rPr lang="en-US" sz="1200" b="0" i="0" u="none" strike="noStrike" dirty="0">
                          <a:solidFill>
                            <a:srgbClr val="141313"/>
                          </a:solidFill>
                          <a:effectLst/>
                          <a:latin typeface="Arial"/>
                        </a:rPr>
                        <a:t>-4.4%</a:t>
                      </a: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B8CCE4"/>
                    </a:solidFill>
                  </a:tcPr>
                </a:tc>
                <a:tc>
                  <a:txBody>
                    <a:bodyPr/>
                    <a:lstStyle/>
                    <a:p>
                      <a:pPr algn="l" fontAlgn="b"/>
                      <a:endParaRPr lang="en-US" sz="1100" b="0" i="0" u="none" strike="noStrike">
                        <a:solidFill>
                          <a:srgbClr val="FFFFFF"/>
                        </a:solidFill>
                        <a:effectLst/>
                        <a:latin typeface="Calibri"/>
                      </a:endParaRPr>
                    </a:p>
                  </a:txBody>
                  <a:tcPr marL="9525" marR="9525" marT="9525" marB="0" anchor="b">
                    <a:lnL>
                      <a:noFill/>
                    </a:lnL>
                    <a:lnR>
                      <a:noFill/>
                    </a:lnR>
                    <a:lnT>
                      <a:noFill/>
                    </a:lnT>
                    <a:lnB>
                      <a:noFill/>
                    </a:lnB>
                  </a:tcPr>
                </a:tc>
                <a:tc rowSpan="2">
                  <a:txBody>
                    <a:bodyPr/>
                    <a:lstStyle/>
                    <a:p>
                      <a:pPr algn="ctr" rtl="0" fontAlgn="ctr"/>
                      <a:r>
                        <a:rPr lang="en-US" sz="1200" b="1" i="0" u="none" strike="noStrike" dirty="0">
                          <a:solidFill>
                            <a:srgbClr val="FFFFFF"/>
                          </a:solidFill>
                          <a:effectLst/>
                          <a:latin typeface="Arial"/>
                        </a:rPr>
                        <a:t>-17.7%</a:t>
                      </a:r>
                    </a:p>
                  </a:txBody>
                  <a:tcPr marL="9525" marR="9525" marT="9525" marB="0" anchor="ctr">
                    <a:lnL>
                      <a:noFill/>
                    </a:lnL>
                    <a:lnR>
                      <a:noFill/>
                    </a:lnR>
                    <a:lnT>
                      <a:noFill/>
                    </a:lnT>
                    <a:lnB w="6350" cap="flat" cmpd="sng" algn="ctr">
                      <a:solidFill>
                        <a:srgbClr val="FFFFFF"/>
                      </a:solidFill>
                      <a:prstDash val="solid"/>
                      <a:round/>
                      <a:headEnd type="none" w="med" len="med"/>
                      <a:tailEnd type="none" w="med" len="med"/>
                    </a:lnB>
                    <a:solidFill>
                      <a:srgbClr val="538DD5"/>
                    </a:solidFill>
                  </a:tcPr>
                </a:tc>
              </a:tr>
              <a:tr h="190500">
                <a:tc vMerge="1">
                  <a:txBody>
                    <a:bodyPr/>
                    <a:lstStyle/>
                    <a:p>
                      <a:endParaRPr lang="en-US"/>
                    </a:p>
                  </a:txBody>
                  <a:tcPr/>
                </a:tc>
                <a:tc>
                  <a:txBody>
                    <a:bodyPr/>
                    <a:lstStyle/>
                    <a:p>
                      <a:pPr algn="ctr" rtl="0" fontAlgn="ctr"/>
                      <a:r>
                        <a:rPr lang="en-US" sz="1200" b="0" i="0" u="none" strike="noStrike" dirty="0" smtClean="0">
                          <a:solidFill>
                            <a:srgbClr val="141313"/>
                          </a:solidFill>
                          <a:effectLst/>
                          <a:latin typeface="Arial"/>
                        </a:rPr>
                        <a:t> Female </a:t>
                      </a:r>
                      <a:r>
                        <a:rPr lang="en-US" sz="1200" b="0" i="0" u="none" strike="noStrike" dirty="0">
                          <a:solidFill>
                            <a:srgbClr val="141313"/>
                          </a:solidFill>
                          <a:effectLst/>
                          <a:latin typeface="Arial"/>
                        </a:rPr>
                        <a:t>Reproductive </a:t>
                      </a:r>
                      <a:r>
                        <a:rPr lang="en-US" sz="1200" b="0" i="0" u="none" strike="noStrike" dirty="0" err="1">
                          <a:solidFill>
                            <a:srgbClr val="141313"/>
                          </a:solidFill>
                          <a:effectLst/>
                          <a:latin typeface="Arial"/>
                        </a:rPr>
                        <a:t>Proc</a:t>
                      </a:r>
                      <a:endParaRPr lang="en-US" sz="1200" b="0" i="0" u="none" strike="noStrike" dirty="0">
                        <a:solidFill>
                          <a:srgbClr val="141313"/>
                        </a:solidFill>
                        <a:effectLst/>
                        <a:latin typeface="Arial"/>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B8CCE4"/>
                    </a:solidFill>
                  </a:tcPr>
                </a:tc>
                <a:tc vMerge="1">
                  <a:txBody>
                    <a:bodyPr/>
                    <a:lstStyle/>
                    <a:p>
                      <a:endParaRPr lang="en-US"/>
                    </a:p>
                  </a:txBody>
                  <a:tcPr/>
                </a:tc>
                <a:tc>
                  <a:txBody>
                    <a:bodyPr/>
                    <a:lstStyle/>
                    <a:p>
                      <a:pPr algn="l" rtl="0" fontAlgn="ctr"/>
                      <a:endParaRPr lang="en-US" sz="1100" b="0" i="0" u="none" strike="noStrike">
                        <a:solidFill>
                          <a:srgbClr val="000000"/>
                        </a:solidFill>
                        <a:effectLst/>
                        <a:latin typeface="Calibri"/>
                      </a:endParaRPr>
                    </a:p>
                  </a:txBody>
                  <a:tcPr marL="9525" marR="9525" marT="9525" marB="0" anchor="ctr">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p>
                      <a:pPr algn="l" rtl="0" fontAlgn="ctr"/>
                      <a:endParaRPr lang="en-US" sz="1100" b="0" i="0" u="none" strike="noStrike">
                        <a:solidFill>
                          <a:srgbClr val="000000"/>
                        </a:solidFill>
                        <a:effectLst/>
                        <a:latin typeface="Calibri"/>
                      </a:endParaRPr>
                    </a:p>
                  </a:txBody>
                  <a:tcPr marL="9525" marR="9525" marT="9525" marB="0" anchor="ctr">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p>
                      <a:pPr algn="l" fontAlgn="b"/>
                      <a:endParaRPr lang="en-US" sz="1100" b="0" i="0" u="none" strike="noStrike">
                        <a:solidFill>
                          <a:srgbClr val="FFFFFF"/>
                        </a:solidFill>
                        <a:effectLst/>
                        <a:latin typeface="Calibri"/>
                      </a:endParaRPr>
                    </a:p>
                  </a:txBody>
                  <a:tcPr marL="9525" marR="9525" marT="9525" marB="0" anchor="b">
                    <a:lnL>
                      <a:noFill/>
                    </a:lnL>
                    <a:lnR>
                      <a:noFill/>
                    </a:lnR>
                    <a:lnT>
                      <a:noFill/>
                    </a:lnT>
                    <a:lnB>
                      <a:noFill/>
                    </a:lnB>
                  </a:tcPr>
                </a:tc>
                <a:tc vMerge="1">
                  <a:txBody>
                    <a:bodyPr/>
                    <a:lstStyle/>
                    <a:p>
                      <a:endParaRPr lang="en-US"/>
                    </a:p>
                  </a:txBody>
                  <a:tcPr/>
                </a:tc>
              </a:tr>
              <a:tr h="381000">
                <a:tc>
                  <a:txBody>
                    <a:bodyPr/>
                    <a:lstStyle/>
                    <a:p>
                      <a:pPr algn="ctr" fontAlgn="ctr"/>
                      <a:r>
                        <a:rPr lang="en-US" sz="1200" b="0" i="0" u="none" strike="noStrike">
                          <a:solidFill>
                            <a:srgbClr val="000000"/>
                          </a:solidFill>
                          <a:effectLst/>
                          <a:latin typeface="Arial"/>
                        </a:rPr>
                        <a:t>193</a:t>
                      </a: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ctr"/>
                      <a:r>
                        <a:rPr lang="en-US" sz="1200" b="0" i="0" u="none" strike="noStrike" dirty="0" smtClean="0">
                          <a:solidFill>
                            <a:srgbClr val="000000"/>
                          </a:solidFill>
                          <a:effectLst/>
                          <a:latin typeface="Arial"/>
                        </a:rPr>
                        <a:t>Level </a:t>
                      </a:r>
                      <a:r>
                        <a:rPr lang="en-US" sz="1200" b="0" i="0" u="none" strike="noStrike" dirty="0">
                          <a:solidFill>
                            <a:srgbClr val="000000"/>
                          </a:solidFill>
                          <a:effectLst/>
                          <a:latin typeface="Arial"/>
                        </a:rPr>
                        <a:t>V                          </a:t>
                      </a:r>
                      <a:r>
                        <a:rPr lang="en-US" sz="1200" b="0" i="0" u="none" strike="noStrike" dirty="0" smtClean="0">
                          <a:solidFill>
                            <a:srgbClr val="000000"/>
                          </a:solidFill>
                          <a:effectLst/>
                          <a:latin typeface="Arial"/>
                        </a:rPr>
                        <a:t>    </a:t>
                      </a:r>
                    </a:p>
                    <a:p>
                      <a:pPr algn="ctr" fontAlgn="ctr"/>
                      <a:r>
                        <a:rPr lang="en-US" sz="1200" b="0" i="0" u="none" strike="noStrike" dirty="0" smtClean="0">
                          <a:solidFill>
                            <a:srgbClr val="000000"/>
                          </a:solidFill>
                          <a:effectLst/>
                          <a:latin typeface="Arial"/>
                        </a:rPr>
                        <a:t> Female </a:t>
                      </a:r>
                      <a:r>
                        <a:rPr lang="en-US" sz="1200" b="0" i="0" u="none" strike="noStrike" dirty="0">
                          <a:solidFill>
                            <a:srgbClr val="000000"/>
                          </a:solidFill>
                          <a:effectLst/>
                          <a:latin typeface="Arial"/>
                        </a:rPr>
                        <a:t>Reproductive </a:t>
                      </a:r>
                      <a:r>
                        <a:rPr lang="en-US" sz="1200" b="0" i="0" u="none" strike="noStrike" dirty="0" err="1">
                          <a:solidFill>
                            <a:srgbClr val="000000"/>
                          </a:solidFill>
                          <a:effectLst/>
                          <a:latin typeface="Arial"/>
                        </a:rPr>
                        <a:t>Proc</a:t>
                      </a:r>
                      <a:endParaRPr lang="en-US" sz="1200" b="0" i="0" u="none" strike="noStrike" dirty="0">
                        <a:solidFill>
                          <a:srgbClr val="000000"/>
                        </a:solidFill>
                        <a:effectLst/>
                        <a:latin typeface="Arial"/>
                      </a:endParaRPr>
                    </a:p>
                  </a:txBody>
                  <a:tcPr marL="9525" marR="9525" marT="9525"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ctr"/>
                      <a:r>
                        <a:rPr lang="en-US" sz="1200" b="0" i="0" u="none" strike="noStrike" dirty="0">
                          <a:solidFill>
                            <a:srgbClr val="000000"/>
                          </a:solidFill>
                          <a:effectLst/>
                          <a:latin typeface="Arial"/>
                        </a:rPr>
                        <a:t>$1,455 </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l" fontAlgn="ctr"/>
                      <a:endParaRPr lang="en-US" sz="1200" b="0" i="0" u="none" strike="noStrike" dirty="0">
                        <a:solidFill>
                          <a:srgbClr val="000000"/>
                        </a:solidFill>
                        <a:effectLst/>
                        <a:latin typeface="Calibri"/>
                      </a:endParaRP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a:rPr>
                        <a:t>$1,662 </a:t>
                      </a: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ctr"/>
                      <a:r>
                        <a:rPr lang="en-US" sz="1200" b="0" i="0" u="none" strike="noStrike" dirty="0">
                          <a:solidFill>
                            <a:srgbClr val="000000"/>
                          </a:solidFill>
                          <a:effectLst/>
                          <a:latin typeface="Arial"/>
                        </a:rPr>
                        <a:t>14.2%</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ctr"/>
                      <a:endParaRPr lang="en-US" sz="1200" b="0" i="0" u="none" strike="noStrike" dirty="0">
                        <a:solidFill>
                          <a:srgbClr val="000000"/>
                        </a:solidFill>
                        <a:effectLst/>
                        <a:latin typeface="Arial"/>
                      </a:endParaRP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a:rPr>
                        <a:t>$1,375 </a:t>
                      </a: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ctr" fontAlgn="ctr"/>
                      <a:r>
                        <a:rPr lang="en-US" sz="1200" b="0" i="0" u="none" strike="noStrike" dirty="0">
                          <a:solidFill>
                            <a:srgbClr val="000000"/>
                          </a:solidFill>
                          <a:effectLst/>
                          <a:latin typeface="Arial"/>
                        </a:rPr>
                        <a:t>-5.5%</a:t>
                      </a: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B8CCE4"/>
                    </a:solidFill>
                  </a:tcPr>
                </a:tc>
                <a:tc>
                  <a:txBody>
                    <a:bodyPr/>
                    <a:lstStyle/>
                    <a:p>
                      <a:pPr algn="l" fontAlgn="ctr"/>
                      <a:endParaRPr lang="en-US" sz="1200" b="0" i="0" u="none" strike="noStrike" dirty="0">
                        <a:solidFill>
                          <a:srgbClr val="FFFFFF"/>
                        </a:solidFill>
                        <a:effectLst/>
                        <a:latin typeface="Arial"/>
                      </a:endParaRPr>
                    </a:p>
                  </a:txBody>
                  <a:tcPr marL="9525" marR="9525" marT="9525" marB="0" anchor="ctr">
                    <a:lnL>
                      <a:noFill/>
                    </a:lnL>
                    <a:lnR>
                      <a:noFill/>
                    </a:lnR>
                    <a:lnT>
                      <a:noFill/>
                    </a:lnT>
                    <a:lnB>
                      <a:noFill/>
                    </a:lnB>
                  </a:tcPr>
                </a:tc>
                <a:tc>
                  <a:txBody>
                    <a:bodyPr/>
                    <a:lstStyle/>
                    <a:p>
                      <a:pPr algn="ctr" rtl="0" fontAlgn="ctr"/>
                      <a:r>
                        <a:rPr lang="en-US" sz="1200" b="1" i="0" u="none" strike="noStrike" dirty="0">
                          <a:solidFill>
                            <a:srgbClr val="FFFFFF"/>
                          </a:solidFill>
                          <a:effectLst/>
                          <a:latin typeface="Arial"/>
                        </a:rPr>
                        <a:t>-19.7%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538DD5"/>
                    </a:solidFill>
                  </a:tcPr>
                </a:tc>
              </a:tr>
            </a:tbl>
          </a:graphicData>
        </a:graphic>
      </p:graphicFrame>
    </p:spTree>
    <p:extLst>
      <p:ext uri="{BB962C8B-B14F-4D97-AF65-F5344CB8AC3E}">
        <p14:creationId xmlns:p14="http://schemas.microsoft.com/office/powerpoint/2010/main" val="77340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8</a:t>
            </a:fld>
            <a:endParaRPr lang="en-US" dirty="0"/>
          </a:p>
        </p:txBody>
      </p:sp>
      <p:sp>
        <p:nvSpPr>
          <p:cNvPr id="3" name="Title 2"/>
          <p:cNvSpPr>
            <a:spLocks noGrp="1"/>
          </p:cNvSpPr>
          <p:nvPr>
            <p:ph type="title"/>
          </p:nvPr>
        </p:nvSpPr>
        <p:spPr/>
        <p:txBody>
          <a:bodyPr/>
          <a:lstStyle/>
          <a:p>
            <a:r>
              <a:rPr lang="en-US" dirty="0" smtClean="0"/>
              <a:t>CMS Has Acknowledged the Complexity of Reassignments for CERTAIN combinations of Prolapse Repair Procedures</a:t>
            </a:r>
            <a:endParaRPr lang="en-US" dirty="0"/>
          </a:p>
        </p:txBody>
      </p:sp>
      <p:sp>
        <p:nvSpPr>
          <p:cNvPr id="4" name="Content Placeholder 3"/>
          <p:cNvSpPr>
            <a:spLocks noGrp="1"/>
          </p:cNvSpPr>
          <p:nvPr>
            <p:ph idx="1"/>
          </p:nvPr>
        </p:nvSpPr>
        <p:spPr>
          <a:xfrm>
            <a:off x="457200" y="1185864"/>
            <a:ext cx="8369300" cy="4768850"/>
          </a:xfrm>
        </p:spPr>
        <p:txBody>
          <a:bodyPr/>
          <a:lstStyle/>
          <a:p>
            <a:pPr algn="just"/>
            <a:r>
              <a:rPr lang="en-US" b="1" u="sng" dirty="0" smtClean="0"/>
              <a:t>Complexity Reassignments:</a:t>
            </a:r>
            <a:r>
              <a:rPr lang="en-US" dirty="0" smtClean="0"/>
              <a:t> CMS agreed with commenters that there are combinations of CPT codes that are associated with high estimated costs. </a:t>
            </a:r>
            <a:r>
              <a:rPr lang="en-US" dirty="0" smtClean="0"/>
              <a:t>As a result, CMS proposes to designate </a:t>
            </a:r>
            <a:r>
              <a:rPr lang="en-US" dirty="0" smtClean="0"/>
              <a:t>certain combinations as complex forms of a primary service eligible </a:t>
            </a:r>
            <a:r>
              <a:rPr lang="en-US" dirty="0"/>
              <a:t>for reassignment to a higher level </a:t>
            </a:r>
            <a:r>
              <a:rPr lang="en-US" dirty="0" smtClean="0"/>
              <a:t>APC</a:t>
            </a:r>
            <a:r>
              <a:rPr lang="en-US" dirty="0"/>
              <a:t> </a:t>
            </a:r>
            <a:r>
              <a:rPr lang="en-US" dirty="0" smtClean="0"/>
              <a:t>in 2015. </a:t>
            </a:r>
            <a:endParaRPr lang="en-US" dirty="0"/>
          </a:p>
          <a:p>
            <a:pPr algn="just"/>
            <a:endParaRPr lang="en-US" sz="1000" dirty="0" smtClean="0"/>
          </a:p>
          <a:p>
            <a:pPr algn="just"/>
            <a:r>
              <a:rPr lang="en-US" dirty="0" smtClean="0"/>
              <a:t>CMS attempts to address this </a:t>
            </a:r>
            <a:r>
              <a:rPr lang="en-US" dirty="0" smtClean="0"/>
              <a:t>issue specifically </a:t>
            </a:r>
            <a:r>
              <a:rPr lang="en-US" dirty="0" smtClean="0"/>
              <a:t>for </a:t>
            </a:r>
            <a:r>
              <a:rPr lang="en-US" dirty="0" smtClean="0"/>
              <a:t>prolapse </a:t>
            </a:r>
            <a:r>
              <a:rPr lang="en-US" dirty="0" smtClean="0"/>
              <a:t>repair </a:t>
            </a:r>
            <a:r>
              <a:rPr lang="en-US" dirty="0" smtClean="0"/>
              <a:t>by assigning some combinations as </a:t>
            </a:r>
            <a:r>
              <a:rPr lang="en-US" dirty="0"/>
              <a:t>complex forms of the primary service. </a:t>
            </a:r>
            <a:r>
              <a:rPr lang="en-US" dirty="0" smtClean="0"/>
              <a:t>    </a:t>
            </a:r>
            <a:r>
              <a:rPr lang="en-US" sz="1600" i="1" dirty="0" smtClean="0"/>
              <a:t>57265/57288</a:t>
            </a:r>
            <a:r>
              <a:rPr lang="en-US" sz="1600" i="1" dirty="0"/>
              <a:t>; 57282/57288; 57282/57285; 57283/57288; 57283/57285; </a:t>
            </a:r>
            <a:r>
              <a:rPr lang="en-US" sz="1600" i="1" dirty="0" smtClean="0"/>
              <a:t>57285/57288.   </a:t>
            </a:r>
          </a:p>
          <a:p>
            <a:pPr algn="just"/>
            <a:endParaRPr lang="en-US" sz="1800" i="1" dirty="0"/>
          </a:p>
          <a:p>
            <a:pPr algn="just"/>
            <a:r>
              <a:rPr lang="en-US" dirty="0" smtClean="0"/>
              <a:t>CMS limits this policy to combinations that meet certain criteria and only to codes with a “J1” status.  </a:t>
            </a:r>
            <a:endParaRPr lang="en-US" dirty="0"/>
          </a:p>
          <a:p>
            <a:pPr marL="0" indent="0" algn="just">
              <a:buNone/>
            </a:pPr>
            <a:endParaRPr lang="en-US" sz="1000" dirty="0"/>
          </a:p>
          <a:p>
            <a:pPr algn="just"/>
            <a:r>
              <a:rPr lang="en-US" dirty="0"/>
              <a:t>We request comment on </a:t>
            </a:r>
            <a:r>
              <a:rPr lang="en-US" b="1" i="1" dirty="0"/>
              <a:t>these specific HCPCS movements</a:t>
            </a:r>
            <a:r>
              <a:rPr lang="en-US" dirty="0"/>
              <a:t> and </a:t>
            </a:r>
            <a:r>
              <a:rPr lang="en-US" b="1" i="1" dirty="0"/>
              <a:t>complex claim reassignments</a:t>
            </a:r>
            <a:r>
              <a:rPr lang="en-US" dirty="0"/>
              <a:t>. We will reassess the application of this policy to this urogenital procedures family of APCs with CY 2013 claims data for CY 2015 </a:t>
            </a:r>
            <a:r>
              <a:rPr lang="en-US" dirty="0" smtClean="0"/>
              <a:t>implementation. </a:t>
            </a:r>
          </a:p>
        </p:txBody>
      </p:sp>
    </p:spTree>
    <p:extLst>
      <p:ext uri="{BB962C8B-B14F-4D97-AF65-F5344CB8AC3E}">
        <p14:creationId xmlns:p14="http://schemas.microsoft.com/office/powerpoint/2010/main" val="1843884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8DE282CC-5DF8-F64C-ACCA-00F6888E1E9A}" type="slidenum">
              <a:rPr lang="en-US" smtClean="0"/>
              <a:pPr>
                <a:defRPr/>
              </a:pPr>
              <a:t>9</a:t>
            </a:fld>
            <a:endParaRPr lang="en-US" dirty="0"/>
          </a:p>
        </p:txBody>
      </p:sp>
      <p:sp>
        <p:nvSpPr>
          <p:cNvPr id="3" name="Title 2"/>
          <p:cNvSpPr>
            <a:spLocks noGrp="1"/>
          </p:cNvSpPr>
          <p:nvPr>
            <p:ph type="title"/>
          </p:nvPr>
        </p:nvSpPr>
        <p:spPr>
          <a:xfrm>
            <a:off x="457202" y="427038"/>
            <a:ext cx="8229600" cy="639762"/>
          </a:xfrm>
        </p:spPr>
        <p:txBody>
          <a:bodyPr/>
          <a:lstStyle/>
          <a:p>
            <a:r>
              <a:rPr lang="en-US" dirty="0" smtClean="0"/>
              <a:t>Recommendation</a:t>
            </a:r>
            <a:endParaRPr lang="en-US" dirty="0"/>
          </a:p>
        </p:txBody>
      </p:sp>
      <p:sp>
        <p:nvSpPr>
          <p:cNvPr id="4" name="Content Placeholder 3"/>
          <p:cNvSpPr>
            <a:spLocks noGrp="1"/>
          </p:cNvSpPr>
          <p:nvPr>
            <p:ph idx="1"/>
          </p:nvPr>
        </p:nvSpPr>
        <p:spPr>
          <a:xfrm>
            <a:off x="457200" y="1528764"/>
            <a:ext cx="8229600" cy="4768850"/>
          </a:xfrm>
        </p:spPr>
        <p:txBody>
          <a:bodyPr/>
          <a:lstStyle/>
          <a:p>
            <a:pPr marL="0" indent="0">
              <a:buNone/>
            </a:pPr>
            <a:r>
              <a:rPr lang="en-US" b="1" dirty="0" smtClean="0"/>
              <a:t>Endo requests that the Panel make the following recommendations: </a:t>
            </a:r>
          </a:p>
          <a:p>
            <a:endParaRPr lang="en-US" dirty="0"/>
          </a:p>
          <a:p>
            <a:pPr marL="685800" lvl="1" algn="just">
              <a:buNone/>
            </a:pPr>
            <a:r>
              <a:rPr lang="en-US" sz="2000" dirty="0" smtClean="0"/>
              <a:t>1) CMS revisit its packaging policies for APCs 193, 195, and 202 to allow stakeholders to work with the CMS to </a:t>
            </a:r>
            <a:r>
              <a:rPr lang="en-US" sz="2000" dirty="0" smtClean="0"/>
              <a:t>appropriately </a:t>
            </a:r>
            <a:r>
              <a:rPr lang="en-US" sz="2000" dirty="0" smtClean="0"/>
              <a:t>place procedures within each APC in a manner that achieves </a:t>
            </a:r>
            <a:r>
              <a:rPr lang="en-US" sz="2000" dirty="0" smtClean="0"/>
              <a:t>CMS</a:t>
            </a:r>
            <a:r>
              <a:rPr lang="en-US" sz="2000" dirty="0" smtClean="0"/>
              <a:t>’ goals but also considers the clinical complexities of the procedures within the APCs. </a:t>
            </a:r>
          </a:p>
          <a:p>
            <a:pPr marL="0" indent="0" algn="just">
              <a:buNone/>
            </a:pPr>
            <a:endParaRPr lang="en-US" dirty="0" smtClean="0"/>
          </a:p>
          <a:p>
            <a:pPr marL="679450" lvl="1" indent="-273050" algn="just">
              <a:buNone/>
            </a:pPr>
            <a:r>
              <a:rPr lang="en-US" sz="2000" dirty="0" smtClean="0"/>
              <a:t>2) CMS postpone converting APC 202 to a “</a:t>
            </a:r>
            <a:r>
              <a:rPr lang="en-US" sz="2000" i="1" dirty="0" smtClean="0"/>
              <a:t>Comprehensive APC</a:t>
            </a:r>
            <a:r>
              <a:rPr lang="en-US" sz="2000" dirty="0" smtClean="0"/>
              <a:t>” designation in 2015 to allow the agency to further study the complexity </a:t>
            </a:r>
            <a:r>
              <a:rPr lang="en-US" sz="2000" dirty="0"/>
              <a:t>of the pelvic floor repair procedures reported within the female reproductive </a:t>
            </a:r>
            <a:r>
              <a:rPr lang="en-US" sz="2000" dirty="0" smtClean="0"/>
              <a:t>APCs.  </a:t>
            </a:r>
            <a:endParaRPr lang="en-US" sz="2000" dirty="0"/>
          </a:p>
        </p:txBody>
      </p:sp>
    </p:spTree>
    <p:extLst>
      <p:ext uri="{BB962C8B-B14F-4D97-AF65-F5344CB8AC3E}">
        <p14:creationId xmlns:p14="http://schemas.microsoft.com/office/powerpoint/2010/main" val="1916500308"/>
      </p:ext>
    </p:extLst>
  </p:cSld>
  <p:clrMapOvr>
    <a:masterClrMapping/>
  </p:clrMapOvr>
</p:sld>
</file>

<file path=ppt/theme/theme1.xml><?xml version="1.0" encoding="utf-8"?>
<a:theme xmlns:a="http://schemas.openxmlformats.org/drawingml/2006/main" name="EndoPPT-TEMPLATE_V9_5.23.12">
  <a:themeElements>
    <a:clrScheme name="Custom 10">
      <a:dk1>
        <a:srgbClr val="141313"/>
      </a:dk1>
      <a:lt1>
        <a:sysClr val="window" lastClr="FFFFFF"/>
      </a:lt1>
      <a:dk2>
        <a:srgbClr val="464B4A"/>
      </a:dk2>
      <a:lt2>
        <a:srgbClr val="DDDEDD"/>
      </a:lt2>
      <a:accent1>
        <a:srgbClr val="0089A6"/>
      </a:accent1>
      <a:accent2>
        <a:srgbClr val="F7BE1C"/>
      </a:accent2>
      <a:accent3>
        <a:srgbClr val="EEA420"/>
      </a:accent3>
      <a:accent4>
        <a:srgbClr val="799324"/>
      </a:accent4>
      <a:accent5>
        <a:srgbClr val="A51148"/>
      </a:accent5>
      <a:accent6>
        <a:srgbClr val="7A7E7B"/>
      </a:accent6>
      <a:hlink>
        <a:srgbClr val="E47623"/>
      </a:hlink>
      <a:folHlink>
        <a:srgbClr val="7A7E7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5B9FB11812ABD34D8A0708EA33E317C9" ma:contentTypeVersion="0" ma:contentTypeDescription="Create a new document." ma:contentTypeScope="" ma:versionID="814834609e6ee7cce2479c0dcfcde66b">
  <xsd:schema xmlns:xsd="http://www.w3.org/2001/XMLSchema" xmlns:xs="http://www.w3.org/2001/XMLSchema" xmlns:p="http://schemas.microsoft.com/office/2006/metadata/properties" xmlns:ns2="c449e767-dad0-4ea3-b7b5-57cf06c9f654" targetNamespace="http://schemas.microsoft.com/office/2006/metadata/properties" ma:root="true" ma:fieldsID="16deb1f35c301cea506b1d30431d442a" ns2:_="">
    <xsd:import namespace="c449e767-dad0-4ea3-b7b5-57cf06c9f65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49e767-dad0-4ea3-b7b5-57cf06c9f65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c449e767-dad0-4ea3-b7b5-57cf06c9f654">HAF4XF3D2QZY-1133-25</_dlc_DocId>
    <_dlc_DocIdUrl xmlns="c449e767-dad0-4ea3-b7b5-57cf06c9f654">
      <Url>http://at.endo.com/LandingPages/_layouts/DocIdRedir.aspx?ID=HAF4XF3D2QZY-1133-25</Url>
      <Description>HAF4XF3D2QZY-1133-25</Description>
    </_dlc_DocIdUrl>
  </documentManagement>
</p:properties>
</file>

<file path=customXml/itemProps1.xml><?xml version="1.0" encoding="utf-8"?>
<ds:datastoreItem xmlns:ds="http://schemas.openxmlformats.org/officeDocument/2006/customXml" ds:itemID="{3ACDC062-FD34-4B6E-A3AD-289E3434F6D8}">
  <ds:schemaRefs>
    <ds:schemaRef ds:uri="http://schemas.microsoft.com/sharepoint/v3/contenttype/forms"/>
  </ds:schemaRefs>
</ds:datastoreItem>
</file>

<file path=customXml/itemProps2.xml><?xml version="1.0" encoding="utf-8"?>
<ds:datastoreItem xmlns:ds="http://schemas.openxmlformats.org/officeDocument/2006/customXml" ds:itemID="{77E82160-DE01-40BC-8F0E-593A5D58CCBF}">
  <ds:schemaRefs>
    <ds:schemaRef ds:uri="http://schemas.microsoft.com/sharepoint/events"/>
  </ds:schemaRefs>
</ds:datastoreItem>
</file>

<file path=customXml/itemProps3.xml><?xml version="1.0" encoding="utf-8"?>
<ds:datastoreItem xmlns:ds="http://schemas.openxmlformats.org/officeDocument/2006/customXml" ds:itemID="{4EE45E89-26C1-494E-BFA8-DE9F470582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49e767-dad0-4ea3-b7b5-57cf06c9f6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18E2B5B2-F37F-4AB1-8ACF-A884E54BEA74}">
  <ds:schemaRefs>
    <ds:schemaRef ds:uri="http://schemas.microsoft.com/office/2006/documentManagement/types"/>
    <ds:schemaRef ds:uri="http://purl.org/dc/elements/1.1/"/>
    <ds:schemaRef ds:uri="http://schemas.microsoft.com/office/2006/metadata/properties"/>
    <ds:schemaRef ds:uri="c449e767-dad0-4ea3-b7b5-57cf06c9f654"/>
    <ds:schemaRef ds:uri="http://purl.org/dc/term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5716</TotalTime>
  <Words>1831</Words>
  <Application>Microsoft Office PowerPoint</Application>
  <PresentationFormat>On-screen Show (4:3)</PresentationFormat>
  <Paragraphs>723</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EndoPPT-TEMPLATE_V9_5.23.12</vt:lpstr>
      <vt:lpstr>PowerPoint Presentation</vt:lpstr>
      <vt:lpstr>CY 2014 OPPS Policies Resulted In Significant Changes and Reductions to Female Reproductive Procedure APCs</vt:lpstr>
      <vt:lpstr>Female Reproductive Procedures – Pelvic Organ Prolapse </vt:lpstr>
      <vt:lpstr>Female Reproductive Procedures – Pelvic Organ Prolapse </vt:lpstr>
      <vt:lpstr>Policy Change Impact on Female Reproductive APCs</vt:lpstr>
      <vt:lpstr>APC Assignment in APCs 195 and 202</vt:lpstr>
      <vt:lpstr>Changes to APC 195 – Examples of Impact</vt:lpstr>
      <vt:lpstr>CMS Has Acknowledged the Complexity of Reassignments for CERTAIN combinations of Prolapse Repair Procedures</vt:lpstr>
      <vt:lpstr>Recommendation</vt:lpstr>
      <vt:lpstr>PowerPoint Presentation</vt:lpstr>
      <vt:lpstr>Appendix – Changes to APC 193 </vt:lpstr>
      <vt:lpstr>PowerPoint Presentation</vt:lpstr>
      <vt:lpstr>Appendix – APC 202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the PowerPoint File</dc:title>
  <dc:creator>Danielle Ruess</dc:creator>
  <cp:lastModifiedBy>Geroux, Suzy</cp:lastModifiedBy>
  <cp:revision>218</cp:revision>
  <cp:lastPrinted>2013-10-14T17:03:54Z</cp:lastPrinted>
  <dcterms:created xsi:type="dcterms:W3CDTF">2012-06-14T15:49:12Z</dcterms:created>
  <dcterms:modified xsi:type="dcterms:W3CDTF">2014-01-31T21:25:24Z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bc26eafe-4423-4cf7-b74c-a885f1f90c80</vt:lpwstr>
  </property>
  <property fmtid="{D5CDD505-2E9C-101B-9397-08002B2CF9AE}" pid="3" name="ContentTypeId">
    <vt:lpwstr>0x0101005B9FB11812ABD34D8A0708EA33E317C9</vt:lpwstr>
  </property>
</Properties>
</file>