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9" r:id="rId1"/>
    <p:sldMasterId id="2147483661" r:id="rId2"/>
    <p:sldMasterId id="2147483652" r:id="rId3"/>
    <p:sldMasterId id="2147484057" r:id="rId4"/>
  </p:sldMasterIdLst>
  <p:notesMasterIdLst>
    <p:notesMasterId r:id="rId13"/>
  </p:notesMasterIdLst>
  <p:handoutMasterIdLst>
    <p:handoutMasterId r:id="rId14"/>
  </p:handoutMasterIdLst>
  <p:sldIdLst>
    <p:sldId id="264" r:id="rId5"/>
    <p:sldId id="265" r:id="rId6"/>
    <p:sldId id="273" r:id="rId7"/>
    <p:sldId id="266" r:id="rId8"/>
    <p:sldId id="274" r:id="rId9"/>
    <p:sldId id="271" r:id="rId10"/>
    <p:sldId id="277" r:id="rId11"/>
    <p:sldId id="276" r:id="rId12"/>
  </p:sldIdLst>
  <p:sldSz cx="9144000" cy="6858000" type="screen4x3"/>
  <p:notesSz cx="7010400" cy="9296400"/>
  <p:custDataLst>
    <p:tags r:id="rId15"/>
  </p:custDataLst>
  <p:defaultTextStyle>
    <a:defPPr>
      <a:defRPr lang="en-US"/>
    </a:defPPr>
    <a:lvl1pPr algn="l" rtl="0" fontAlgn="base">
      <a:spcBef>
        <a:spcPct val="0"/>
      </a:spcBef>
      <a:spcAft>
        <a:spcPct val="0"/>
      </a:spcAft>
      <a:defRPr sz="2400" b="1" kern="1200">
        <a:solidFill>
          <a:srgbClr val="0569B3"/>
        </a:solidFill>
        <a:latin typeface="Arial" charset="0"/>
        <a:ea typeface="+mn-ea"/>
        <a:cs typeface="+mn-cs"/>
      </a:defRPr>
    </a:lvl1pPr>
    <a:lvl2pPr marL="457200" algn="l" rtl="0" fontAlgn="base">
      <a:spcBef>
        <a:spcPct val="0"/>
      </a:spcBef>
      <a:spcAft>
        <a:spcPct val="0"/>
      </a:spcAft>
      <a:defRPr sz="2400" b="1" kern="1200">
        <a:solidFill>
          <a:srgbClr val="0569B3"/>
        </a:solidFill>
        <a:latin typeface="Arial" charset="0"/>
        <a:ea typeface="+mn-ea"/>
        <a:cs typeface="+mn-cs"/>
      </a:defRPr>
    </a:lvl2pPr>
    <a:lvl3pPr marL="914400" algn="l" rtl="0" fontAlgn="base">
      <a:spcBef>
        <a:spcPct val="0"/>
      </a:spcBef>
      <a:spcAft>
        <a:spcPct val="0"/>
      </a:spcAft>
      <a:defRPr sz="2400" b="1" kern="1200">
        <a:solidFill>
          <a:srgbClr val="0569B3"/>
        </a:solidFill>
        <a:latin typeface="Arial" charset="0"/>
        <a:ea typeface="+mn-ea"/>
        <a:cs typeface="+mn-cs"/>
      </a:defRPr>
    </a:lvl3pPr>
    <a:lvl4pPr marL="1371600" algn="l" rtl="0" fontAlgn="base">
      <a:spcBef>
        <a:spcPct val="0"/>
      </a:spcBef>
      <a:spcAft>
        <a:spcPct val="0"/>
      </a:spcAft>
      <a:defRPr sz="2400" b="1" kern="1200">
        <a:solidFill>
          <a:srgbClr val="0569B3"/>
        </a:solidFill>
        <a:latin typeface="Arial" charset="0"/>
        <a:ea typeface="+mn-ea"/>
        <a:cs typeface="+mn-cs"/>
      </a:defRPr>
    </a:lvl4pPr>
    <a:lvl5pPr marL="1828800" algn="l" rtl="0" fontAlgn="base">
      <a:spcBef>
        <a:spcPct val="0"/>
      </a:spcBef>
      <a:spcAft>
        <a:spcPct val="0"/>
      </a:spcAft>
      <a:defRPr sz="2400" b="1" kern="1200">
        <a:solidFill>
          <a:srgbClr val="0569B3"/>
        </a:solidFill>
        <a:latin typeface="Arial" charset="0"/>
        <a:ea typeface="+mn-ea"/>
        <a:cs typeface="+mn-cs"/>
      </a:defRPr>
    </a:lvl5pPr>
    <a:lvl6pPr marL="2286000" algn="l" defTabSz="914400" rtl="0" eaLnBrk="1" latinLnBrk="0" hangingPunct="1">
      <a:defRPr sz="2400" b="1" kern="1200">
        <a:solidFill>
          <a:srgbClr val="0569B3"/>
        </a:solidFill>
        <a:latin typeface="Arial" charset="0"/>
        <a:ea typeface="+mn-ea"/>
        <a:cs typeface="+mn-cs"/>
      </a:defRPr>
    </a:lvl6pPr>
    <a:lvl7pPr marL="2743200" algn="l" defTabSz="914400" rtl="0" eaLnBrk="1" latinLnBrk="0" hangingPunct="1">
      <a:defRPr sz="2400" b="1" kern="1200">
        <a:solidFill>
          <a:srgbClr val="0569B3"/>
        </a:solidFill>
        <a:latin typeface="Arial" charset="0"/>
        <a:ea typeface="+mn-ea"/>
        <a:cs typeface="+mn-cs"/>
      </a:defRPr>
    </a:lvl7pPr>
    <a:lvl8pPr marL="3200400" algn="l" defTabSz="914400" rtl="0" eaLnBrk="1" latinLnBrk="0" hangingPunct="1">
      <a:defRPr sz="2400" b="1" kern="1200">
        <a:solidFill>
          <a:srgbClr val="0569B3"/>
        </a:solidFill>
        <a:latin typeface="Arial" charset="0"/>
        <a:ea typeface="+mn-ea"/>
        <a:cs typeface="+mn-cs"/>
      </a:defRPr>
    </a:lvl8pPr>
    <a:lvl9pPr marL="3657600" algn="l" defTabSz="914400" rtl="0" eaLnBrk="1" latinLnBrk="0" hangingPunct="1">
      <a:defRPr sz="2400" b="1" kern="1200">
        <a:solidFill>
          <a:srgbClr val="0569B3"/>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rex" initials="DF" lastIdx="3" clrIdx="0"/>
  <p:cmAuthor id="1" name="Joanna Sampson" initials="JLS" lastIdx="18" clrIdx="1"/>
  <p:cmAuthor id="2" name="lindlo" initials="l" lastIdx="5" clrIdx="2"/>
  <p:cmAuthor id="3" name="Jo Simpson" initials="J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9890D"/>
    <a:srgbClr val="F2AA7E"/>
    <a:srgbClr val="76A7CC"/>
    <a:srgbClr val="94BBD7"/>
    <a:srgbClr val="898989"/>
    <a:srgbClr val="636363"/>
    <a:srgbClr val="EAEAEA"/>
    <a:srgbClr val="BF07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6699" autoAdjust="0"/>
    <p:restoredTop sz="92419" autoAdjust="0"/>
  </p:normalViewPr>
  <p:slideViewPr>
    <p:cSldViewPr snapToGrid="0">
      <p:cViewPr>
        <p:scale>
          <a:sx n="80" d="100"/>
          <a:sy n="80" d="100"/>
        </p:scale>
        <p:origin x="-1500"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p:scale>
          <a:sx n="80" d="100"/>
          <a:sy n="80" d="100"/>
        </p:scale>
        <p:origin x="-1170"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475" cy="465138"/>
          </a:xfrm>
          <a:prstGeom prst="rect">
            <a:avLst/>
          </a:prstGeom>
        </p:spPr>
        <p:txBody>
          <a:bodyPr vert="horz" lIns="91431" tIns="45715" rIns="91431" bIns="45715" rtlCol="0"/>
          <a:lstStyle>
            <a:lvl1pPr algn="l">
              <a:defRPr sz="1200"/>
            </a:lvl1pPr>
          </a:lstStyle>
          <a:p>
            <a:endParaRPr lang="en-US"/>
          </a:p>
        </p:txBody>
      </p:sp>
      <p:sp>
        <p:nvSpPr>
          <p:cNvPr id="3" name="Date Placeholder 2"/>
          <p:cNvSpPr>
            <a:spLocks noGrp="1"/>
          </p:cNvSpPr>
          <p:nvPr>
            <p:ph type="dt" sz="quarter" idx="1"/>
          </p:nvPr>
        </p:nvSpPr>
        <p:spPr>
          <a:xfrm>
            <a:off x="3970339" y="1"/>
            <a:ext cx="3038475" cy="465138"/>
          </a:xfrm>
          <a:prstGeom prst="rect">
            <a:avLst/>
          </a:prstGeom>
        </p:spPr>
        <p:txBody>
          <a:bodyPr vert="horz" lIns="91431" tIns="45715" rIns="91431" bIns="45715" rtlCol="0"/>
          <a:lstStyle>
            <a:lvl1pPr algn="r">
              <a:defRPr sz="1200"/>
            </a:lvl1pPr>
          </a:lstStyle>
          <a:p>
            <a:fld id="{8910921B-EBA0-4122-999D-48CCA24E21FB}" type="datetimeFigureOut">
              <a:rPr lang="en-US" smtClean="0"/>
              <a:pPr/>
              <a:t>01/04/2013</a:t>
            </a:fld>
            <a:endParaRPr lang="en-US"/>
          </a:p>
        </p:txBody>
      </p:sp>
      <p:sp>
        <p:nvSpPr>
          <p:cNvPr id="4" name="Footer Placeholder 3"/>
          <p:cNvSpPr>
            <a:spLocks noGrp="1"/>
          </p:cNvSpPr>
          <p:nvPr>
            <p:ph type="ftr" sz="quarter" idx="2"/>
          </p:nvPr>
        </p:nvSpPr>
        <p:spPr>
          <a:xfrm>
            <a:off x="1" y="8829676"/>
            <a:ext cx="3038475" cy="465138"/>
          </a:xfrm>
          <a:prstGeom prst="rect">
            <a:avLst/>
          </a:prstGeom>
        </p:spPr>
        <p:txBody>
          <a:bodyPr vert="horz" lIns="91431" tIns="45715" rIns="91431" bIns="45715" rtlCol="0" anchor="b"/>
          <a:lstStyle>
            <a:lvl1pPr algn="l">
              <a:defRPr sz="1200"/>
            </a:lvl1pPr>
          </a:lstStyle>
          <a:p>
            <a:endParaRPr lang="en-US"/>
          </a:p>
        </p:txBody>
      </p:sp>
      <p:sp>
        <p:nvSpPr>
          <p:cNvPr id="5" name="Slide Number Placeholder 4"/>
          <p:cNvSpPr>
            <a:spLocks noGrp="1"/>
          </p:cNvSpPr>
          <p:nvPr>
            <p:ph type="sldNum" sz="quarter" idx="3"/>
          </p:nvPr>
        </p:nvSpPr>
        <p:spPr>
          <a:xfrm>
            <a:off x="3970339" y="8829676"/>
            <a:ext cx="3038475" cy="465138"/>
          </a:xfrm>
          <a:prstGeom prst="rect">
            <a:avLst/>
          </a:prstGeom>
        </p:spPr>
        <p:txBody>
          <a:bodyPr vert="horz" lIns="91431" tIns="45715" rIns="91431" bIns="45715" rtlCol="0" anchor="b"/>
          <a:lstStyle>
            <a:lvl1pPr algn="r">
              <a:defRPr sz="1200"/>
            </a:lvl1pPr>
          </a:lstStyle>
          <a:p>
            <a:fld id="{CBF15BED-2CFA-47D5-B070-1816870EAAD2}" type="slidenum">
              <a:rPr lang="en-US" smtClean="0"/>
              <a:pPr/>
              <a:t>‹#›</a:t>
            </a:fld>
            <a:endParaRPr lang="en-US"/>
          </a:p>
        </p:txBody>
      </p:sp>
    </p:spTree>
    <p:extLst>
      <p:ext uri="{BB962C8B-B14F-4D97-AF65-F5344CB8AC3E}">
        <p14:creationId xmlns:p14="http://schemas.microsoft.com/office/powerpoint/2010/main" val="4120364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8690" name="Rectangle 2"/>
          <p:cNvSpPr>
            <a:spLocks noGrp="1" noChangeArrowheads="1"/>
          </p:cNvSpPr>
          <p:nvPr>
            <p:ph type="hdr" sz="quarter"/>
          </p:nvPr>
        </p:nvSpPr>
        <p:spPr bwMode="auto">
          <a:xfrm>
            <a:off x="0" y="1"/>
            <a:ext cx="3036888" cy="465138"/>
          </a:xfrm>
          <a:prstGeom prst="rect">
            <a:avLst/>
          </a:prstGeom>
          <a:noFill/>
          <a:ln w="9525">
            <a:noFill/>
            <a:miter lim="800000"/>
            <a:headEnd/>
            <a:tailEnd/>
          </a:ln>
          <a:effectLst/>
        </p:spPr>
        <p:txBody>
          <a:bodyPr vert="horz" wrap="square" lIns="93154" tIns="46577" rIns="93154" bIns="46577" numCol="1" anchor="t" anchorCtr="0" compatLnSpc="1">
            <a:prstTxWarp prst="textNoShape">
              <a:avLst/>
            </a:prstTxWarp>
          </a:bodyPr>
          <a:lstStyle>
            <a:lvl1pPr defTabSz="931769">
              <a:defRPr sz="1200" b="0">
                <a:solidFill>
                  <a:schemeClr val="tx1"/>
                </a:solidFill>
              </a:defRPr>
            </a:lvl1pPr>
          </a:lstStyle>
          <a:p>
            <a:pPr>
              <a:defRPr/>
            </a:pPr>
            <a:endParaRPr lang="en-US"/>
          </a:p>
        </p:txBody>
      </p:sp>
      <p:sp>
        <p:nvSpPr>
          <p:cNvPr id="498691" name="Rectangle 3"/>
          <p:cNvSpPr>
            <a:spLocks noGrp="1" noChangeArrowheads="1"/>
          </p:cNvSpPr>
          <p:nvPr>
            <p:ph type="dt" idx="1"/>
          </p:nvPr>
        </p:nvSpPr>
        <p:spPr bwMode="auto">
          <a:xfrm>
            <a:off x="3971925" y="1"/>
            <a:ext cx="3036888" cy="465138"/>
          </a:xfrm>
          <a:prstGeom prst="rect">
            <a:avLst/>
          </a:prstGeom>
          <a:noFill/>
          <a:ln w="9525">
            <a:noFill/>
            <a:miter lim="800000"/>
            <a:headEnd/>
            <a:tailEnd/>
          </a:ln>
          <a:effectLst/>
        </p:spPr>
        <p:txBody>
          <a:bodyPr vert="horz" wrap="square" lIns="93154" tIns="46577" rIns="93154" bIns="46577" numCol="1" anchor="t" anchorCtr="0" compatLnSpc="1">
            <a:prstTxWarp prst="textNoShape">
              <a:avLst/>
            </a:prstTxWarp>
          </a:bodyPr>
          <a:lstStyle>
            <a:lvl1pPr algn="r" defTabSz="931769">
              <a:defRPr sz="1200" b="0">
                <a:solidFill>
                  <a:schemeClr val="tx1"/>
                </a:solidFill>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498693" name="Rectangle 5"/>
          <p:cNvSpPr>
            <a:spLocks noGrp="1" noChangeArrowheads="1"/>
          </p:cNvSpPr>
          <p:nvPr>
            <p:ph type="body" sz="quarter" idx="3"/>
          </p:nvPr>
        </p:nvSpPr>
        <p:spPr bwMode="auto">
          <a:xfrm>
            <a:off x="701675" y="4416426"/>
            <a:ext cx="5607050" cy="4183063"/>
          </a:xfrm>
          <a:prstGeom prst="rect">
            <a:avLst/>
          </a:prstGeom>
          <a:noFill/>
          <a:ln w="9525">
            <a:noFill/>
            <a:miter lim="800000"/>
            <a:headEnd/>
            <a:tailEnd/>
          </a:ln>
          <a:effectLst/>
        </p:spPr>
        <p:txBody>
          <a:bodyPr vert="horz" wrap="square" lIns="93154" tIns="46577" rIns="93154" bIns="4657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8694" name="Rectangle 6"/>
          <p:cNvSpPr>
            <a:spLocks noGrp="1" noChangeArrowheads="1"/>
          </p:cNvSpPr>
          <p:nvPr>
            <p:ph type="ftr" sz="quarter" idx="4"/>
          </p:nvPr>
        </p:nvSpPr>
        <p:spPr bwMode="auto">
          <a:xfrm>
            <a:off x="0" y="8829676"/>
            <a:ext cx="3036888" cy="465138"/>
          </a:xfrm>
          <a:prstGeom prst="rect">
            <a:avLst/>
          </a:prstGeom>
          <a:noFill/>
          <a:ln w="9525">
            <a:noFill/>
            <a:miter lim="800000"/>
            <a:headEnd/>
            <a:tailEnd/>
          </a:ln>
          <a:effectLst/>
        </p:spPr>
        <p:txBody>
          <a:bodyPr vert="horz" wrap="square" lIns="93154" tIns="46577" rIns="93154" bIns="46577" numCol="1" anchor="b" anchorCtr="0" compatLnSpc="1">
            <a:prstTxWarp prst="textNoShape">
              <a:avLst/>
            </a:prstTxWarp>
          </a:bodyPr>
          <a:lstStyle>
            <a:lvl1pPr defTabSz="931769">
              <a:defRPr sz="1200" b="0">
                <a:solidFill>
                  <a:schemeClr val="tx1"/>
                </a:solidFill>
              </a:defRPr>
            </a:lvl1pPr>
          </a:lstStyle>
          <a:p>
            <a:pPr>
              <a:defRPr/>
            </a:pPr>
            <a:endParaRPr lang="en-US"/>
          </a:p>
        </p:txBody>
      </p:sp>
      <p:sp>
        <p:nvSpPr>
          <p:cNvPr id="498695" name="Rectangle 7"/>
          <p:cNvSpPr>
            <a:spLocks noGrp="1" noChangeArrowheads="1"/>
          </p:cNvSpPr>
          <p:nvPr>
            <p:ph type="sldNum" sz="quarter" idx="5"/>
          </p:nvPr>
        </p:nvSpPr>
        <p:spPr bwMode="auto">
          <a:xfrm>
            <a:off x="3971925" y="8829676"/>
            <a:ext cx="3036888" cy="465138"/>
          </a:xfrm>
          <a:prstGeom prst="rect">
            <a:avLst/>
          </a:prstGeom>
          <a:noFill/>
          <a:ln w="9525">
            <a:noFill/>
            <a:miter lim="800000"/>
            <a:headEnd/>
            <a:tailEnd/>
          </a:ln>
          <a:effectLst/>
        </p:spPr>
        <p:txBody>
          <a:bodyPr vert="horz" wrap="square" lIns="93154" tIns="46577" rIns="93154" bIns="46577" numCol="1" anchor="b" anchorCtr="0" compatLnSpc="1">
            <a:prstTxWarp prst="textNoShape">
              <a:avLst/>
            </a:prstTxWarp>
          </a:bodyPr>
          <a:lstStyle>
            <a:lvl1pPr algn="r" defTabSz="931769">
              <a:defRPr sz="1200" b="0">
                <a:solidFill>
                  <a:schemeClr val="tx1"/>
                </a:solidFill>
              </a:defRPr>
            </a:lvl1pPr>
          </a:lstStyle>
          <a:p>
            <a:pPr>
              <a:defRPr/>
            </a:pPr>
            <a:fld id="{9EC3B638-6F1E-436C-9E22-701843B61789}" type="slidenum">
              <a:rPr lang="en-US"/>
              <a:pPr>
                <a:defRPr/>
              </a:pPr>
              <a:t>‹#›</a:t>
            </a:fld>
            <a:endParaRPr lang="en-US"/>
          </a:p>
        </p:txBody>
      </p:sp>
    </p:spTree>
    <p:extLst>
      <p:ext uri="{BB962C8B-B14F-4D97-AF65-F5344CB8AC3E}">
        <p14:creationId xmlns:p14="http://schemas.microsoft.com/office/powerpoint/2010/main" val="16252961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0EFED262-61F8-4107-AC48-5E392181D448}" type="slidenum">
              <a:rPr lang="en-US" smtClean="0"/>
              <a:pPr/>
              <a:t>1</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err="1" smtClean="0"/>
              <a:t>IVR</a:t>
            </a:r>
            <a:r>
              <a:rPr lang="en-US" sz="1200" dirty="0" smtClean="0"/>
              <a:t> Offered Volume decreased by 1,119,546 calls compared to </a:t>
            </a:r>
            <a:r>
              <a:rPr lang="en-US" sz="1200" dirty="0" err="1" smtClean="0"/>
              <a:t>2011’s</a:t>
            </a:r>
            <a:r>
              <a:rPr lang="en-US" sz="1200" dirty="0" smtClean="0"/>
              <a:t> final Spike volume     (5,821,337 calls compared to 4,701,791 calls)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t>At 6.42%, Transfer % </a:t>
            </a:r>
            <a:r>
              <a:rPr lang="en-US" sz="1200" i="1" dirty="0" smtClean="0"/>
              <a:t>decreased</a:t>
            </a:r>
            <a:r>
              <a:rPr lang="en-US" sz="1200" dirty="0" smtClean="0"/>
              <a:t> by -0.17% of </a:t>
            </a:r>
            <a:r>
              <a:rPr lang="en-US" sz="1200" dirty="0" err="1" smtClean="0"/>
              <a:t>2011’s</a:t>
            </a:r>
            <a:r>
              <a:rPr lang="en-US" sz="1200" dirty="0" smtClean="0"/>
              <a:t> final Spike performance (6.59%)</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pPr lvl="0">
              <a:lnSpc>
                <a:spcPct val="170000"/>
              </a:lnSpc>
            </a:pPr>
            <a:r>
              <a:rPr lang="en-US" sz="1200" dirty="0" smtClean="0"/>
              <a:t>Unique CSR Offered Volume came in 435,369 calls below </a:t>
            </a:r>
            <a:r>
              <a:rPr lang="en-US" sz="1200" dirty="0" err="1" smtClean="0"/>
              <a:t>2011’s</a:t>
            </a:r>
            <a:r>
              <a:rPr lang="en-US" sz="1200" dirty="0" smtClean="0"/>
              <a:t> final Spike volume</a:t>
            </a:r>
          </a:p>
          <a:p>
            <a:pPr lvl="0">
              <a:lnSpc>
                <a:spcPct val="170000"/>
              </a:lnSpc>
            </a:pPr>
            <a:r>
              <a:rPr lang="en-US" sz="1200" dirty="0" smtClean="0"/>
              <a:t>Unique CSR Answered Volume came in 341,961 below </a:t>
            </a:r>
            <a:r>
              <a:rPr lang="en-US" sz="1200" dirty="0" err="1" smtClean="0"/>
              <a:t>2011’s</a:t>
            </a:r>
            <a:r>
              <a:rPr lang="en-US" sz="1200" dirty="0" smtClean="0"/>
              <a:t> final Spike volume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9EC3B638-6F1E-436C-9E22-701843B6178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t>At 9:24, Call Leg </a:t>
            </a:r>
            <a:r>
              <a:rPr lang="en-US" sz="1200" dirty="0" err="1" smtClean="0"/>
              <a:t>AHT</a:t>
            </a:r>
            <a:r>
              <a:rPr lang="en-US" sz="1200" dirty="0" smtClean="0"/>
              <a:t> </a:t>
            </a:r>
            <a:r>
              <a:rPr lang="en-US" sz="1200" i="1" dirty="0" smtClean="0"/>
              <a:t>remained consistent </a:t>
            </a:r>
            <a:r>
              <a:rPr lang="en-US" sz="1200" dirty="0" smtClean="0"/>
              <a:t>compared to </a:t>
            </a:r>
            <a:r>
              <a:rPr lang="en-US" sz="1200" dirty="0" err="1" smtClean="0"/>
              <a:t>2011’s</a:t>
            </a:r>
            <a:r>
              <a:rPr lang="en-US" sz="1200" dirty="0" smtClean="0"/>
              <a:t> final spike performance (9:24)</a:t>
            </a:r>
          </a:p>
          <a:p>
            <a:endParaRPr lang="en-US" dirty="0"/>
          </a:p>
        </p:txBody>
      </p:sp>
      <p:sp>
        <p:nvSpPr>
          <p:cNvPr id="4" name="Slide Number Placeholder 3"/>
          <p:cNvSpPr>
            <a:spLocks noGrp="1"/>
          </p:cNvSpPr>
          <p:nvPr>
            <p:ph type="sldNum" sz="quarter" idx="10"/>
          </p:nvPr>
        </p:nvSpPr>
        <p:spPr/>
        <p:txBody>
          <a:bodyPr/>
          <a:lstStyle/>
          <a:p>
            <a:pPr>
              <a:defRPr/>
            </a:pPr>
            <a:fld id="{9EC3B638-6F1E-436C-9E22-701843B6178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t>At 3:21, </a:t>
            </a:r>
            <a:r>
              <a:rPr lang="en-US" sz="1200" dirty="0" err="1" smtClean="0"/>
              <a:t>ASA</a:t>
            </a:r>
            <a:r>
              <a:rPr lang="en-US" sz="1200" dirty="0" smtClean="0"/>
              <a:t> </a:t>
            </a:r>
            <a:r>
              <a:rPr lang="en-US" sz="1200" i="1" dirty="0" smtClean="0"/>
              <a:t>decreased</a:t>
            </a:r>
            <a:r>
              <a:rPr lang="en-US" sz="1200" dirty="0" smtClean="0"/>
              <a:t> by 0:14 compared to the </a:t>
            </a:r>
            <a:r>
              <a:rPr lang="en-US" sz="1200" dirty="0" err="1" smtClean="0"/>
              <a:t>2011’s</a:t>
            </a:r>
            <a:r>
              <a:rPr lang="en-US" sz="1200" dirty="0" smtClean="0"/>
              <a:t> final spike performance (3:35)</a:t>
            </a:r>
            <a:endParaRPr lang="en-US" baseline="0" dirty="0" smtClean="0"/>
          </a:p>
        </p:txBody>
      </p:sp>
      <p:sp>
        <p:nvSpPr>
          <p:cNvPr id="4" name="Slide Number Placeholder 3"/>
          <p:cNvSpPr>
            <a:spLocks noGrp="1"/>
          </p:cNvSpPr>
          <p:nvPr>
            <p:ph type="sldNum" sz="quarter" idx="10"/>
          </p:nvPr>
        </p:nvSpPr>
        <p:spPr/>
        <p:txBody>
          <a:bodyPr/>
          <a:lstStyle/>
          <a:p>
            <a:pPr>
              <a:defRPr/>
            </a:pPr>
            <a:fld id="{9EC3B638-6F1E-436C-9E22-701843B6178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9EC3B638-6F1E-436C-9E22-701843B61789}" type="slidenum">
              <a:rPr lang="en-US" smtClean="0"/>
              <a:pPr>
                <a:defRPr/>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7"/>
          <p:cNvSpPr>
            <a:spLocks noChangeArrowheads="1"/>
          </p:cNvSpPr>
          <p:nvPr/>
        </p:nvSpPr>
        <p:spPr bwMode="auto">
          <a:xfrm>
            <a:off x="138113" y="138113"/>
            <a:ext cx="8793162" cy="6161087"/>
          </a:xfrm>
          <a:prstGeom prst="rect">
            <a:avLst/>
          </a:prstGeom>
          <a:noFill/>
          <a:ln w="31750" algn="ctr">
            <a:solidFill>
              <a:srgbClr val="C0C0C0"/>
            </a:solidFill>
            <a:miter lim="800000"/>
            <a:headEnd/>
            <a:tailEnd/>
          </a:ln>
        </p:spPr>
        <p:txBody>
          <a:bodyPr wrap="none" anchor="ctr"/>
          <a:lstStyle/>
          <a:p>
            <a:endParaRPr lang="en-US"/>
          </a:p>
        </p:txBody>
      </p:sp>
      <p:sp>
        <p:nvSpPr>
          <p:cNvPr id="492547" name="Rectangle 3"/>
          <p:cNvSpPr>
            <a:spLocks noGrp="1" noChangeArrowheads="1"/>
          </p:cNvSpPr>
          <p:nvPr>
            <p:ph type="ctrTitle"/>
          </p:nvPr>
        </p:nvSpPr>
        <p:spPr>
          <a:xfrm>
            <a:off x="4770438" y="1163638"/>
            <a:ext cx="3227387" cy="1470025"/>
          </a:xfrm>
        </p:spPr>
        <p:txBody>
          <a:bodyPr/>
          <a:lstStyle>
            <a:lvl1pPr>
              <a:defRPr sz="2400">
                <a:solidFill>
                  <a:srgbClr val="0569B3"/>
                </a:solidFill>
              </a:defRPr>
            </a:lvl1pPr>
          </a:lstStyle>
          <a:p>
            <a:r>
              <a:rPr lang="en-US" dirty="0"/>
              <a:t>Click to edit Master title style</a:t>
            </a:r>
          </a:p>
        </p:txBody>
      </p:sp>
      <p:sp>
        <p:nvSpPr>
          <p:cNvPr id="492548" name="Rectangle 4"/>
          <p:cNvSpPr>
            <a:spLocks noGrp="1" noChangeArrowheads="1"/>
          </p:cNvSpPr>
          <p:nvPr>
            <p:ph type="subTitle" idx="1"/>
          </p:nvPr>
        </p:nvSpPr>
        <p:spPr>
          <a:xfrm>
            <a:off x="4781550" y="3267075"/>
            <a:ext cx="3757613" cy="1752600"/>
          </a:xfrm>
        </p:spPr>
        <p:txBody>
          <a:bodyPr lIns="0" rIns="0" anchor="b"/>
          <a:lstStyle>
            <a:lvl1pPr>
              <a:defRPr sz="14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70C9C792-64BD-4873-BF0D-8ADA88005103}" type="datetime1">
              <a:rPr lang="en-US" smtClean="0"/>
              <a:pPr>
                <a:defRPr/>
              </a:pPr>
              <a:t>01/04/2013</a:t>
            </a:fld>
            <a:endParaRPr lang="en-US"/>
          </a:p>
        </p:txBody>
      </p:sp>
      <p:sp>
        <p:nvSpPr>
          <p:cNvPr id="5"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43C70D7F-8C81-40D1-A60C-5E0FB790B02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37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537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4DD0F858-A3CF-4043-86E6-68851ED7150F}" type="datetime1">
              <a:rPr lang="en-US" smtClean="0"/>
              <a:pPr>
                <a:defRPr/>
              </a:pPr>
              <a:t>01/04/2013</a:t>
            </a:fld>
            <a:endParaRPr lang="en-US"/>
          </a:p>
        </p:txBody>
      </p:sp>
      <p:sp>
        <p:nvSpPr>
          <p:cNvPr id="5"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FA46579A-6B0A-4FC9-8607-3D5162A41E1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584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03313"/>
            <a:ext cx="4038600" cy="4708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03313"/>
            <a:ext cx="4038600" cy="4708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99045010-310B-409F-B6A0-FA4DCF8F596A}" type="datetime1">
              <a:rPr lang="en-US" smtClean="0"/>
              <a:pPr>
                <a:defRPr/>
              </a:pPr>
              <a:t>01/04/2013</a:t>
            </a:fld>
            <a:endParaRPr lang="en-US"/>
          </a:p>
        </p:txBody>
      </p:sp>
      <p:sp>
        <p:nvSpPr>
          <p:cNvPr id="6"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5AA6E247-89F9-46D5-8CFD-02F4D1BFCF3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0"/>
          <p:cNvSpPr>
            <a:spLocks noGrp="1" noChangeArrowheads="1"/>
          </p:cNvSpPr>
          <p:nvPr>
            <p:ph type="sldNum" sz="quarter" idx="10"/>
          </p:nvPr>
        </p:nvSpPr>
        <p:spPr>
          <a:ln/>
        </p:spPr>
        <p:txBody>
          <a:bodyPr/>
          <a:lstStyle>
            <a:lvl1pPr>
              <a:defRPr/>
            </a:lvl1pPr>
          </a:lstStyle>
          <a:p>
            <a:pPr>
              <a:defRPr/>
            </a:pPr>
            <a:fld id="{4D9D3F75-EB1E-493C-BD2C-32F9D65A87A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sldNum" sz="quarter" idx="10"/>
          </p:nvPr>
        </p:nvSpPr>
        <p:spPr>
          <a:ln/>
        </p:spPr>
        <p:txBody>
          <a:bodyPr/>
          <a:lstStyle>
            <a:lvl1pPr>
              <a:defRPr/>
            </a:lvl1pPr>
          </a:lstStyle>
          <a:p>
            <a:pPr>
              <a:defRPr/>
            </a:pPr>
            <a:fld id="{FB7DBB70-C165-4EA0-B18B-850FB14B7A68}"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sldNum" sz="quarter" idx="10"/>
          </p:nvPr>
        </p:nvSpPr>
        <p:spPr>
          <a:ln/>
        </p:spPr>
        <p:txBody>
          <a:bodyPr/>
          <a:lstStyle>
            <a:lvl1pPr>
              <a:defRPr/>
            </a:lvl1pPr>
          </a:lstStyle>
          <a:p>
            <a:pPr>
              <a:defRPr/>
            </a:pPr>
            <a:fld id="{824A3FDB-8FBA-43D4-9857-EC2C875DB4C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35238" y="1052513"/>
            <a:ext cx="2998787" cy="4759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86425" y="1052513"/>
            <a:ext cx="3000375" cy="47593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sldNum" sz="quarter" idx="10"/>
          </p:nvPr>
        </p:nvSpPr>
        <p:spPr>
          <a:ln/>
        </p:spPr>
        <p:txBody>
          <a:bodyPr/>
          <a:lstStyle>
            <a:lvl1pPr>
              <a:defRPr/>
            </a:lvl1pPr>
          </a:lstStyle>
          <a:p>
            <a:pPr>
              <a:defRPr/>
            </a:pPr>
            <a:fld id="{6401EE0B-67EC-4EE6-BE74-B6F0E8D7641C}"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sldNum" sz="quarter" idx="10"/>
          </p:nvPr>
        </p:nvSpPr>
        <p:spPr>
          <a:ln/>
        </p:spPr>
        <p:txBody>
          <a:bodyPr/>
          <a:lstStyle>
            <a:lvl1pPr>
              <a:defRPr/>
            </a:lvl1pPr>
          </a:lstStyle>
          <a:p>
            <a:pPr>
              <a:defRPr/>
            </a:pPr>
            <a:fld id="{A47203E0-4994-4E6C-9571-B92395D66A29}"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sldNum" sz="quarter" idx="10"/>
          </p:nvPr>
        </p:nvSpPr>
        <p:spPr>
          <a:ln/>
        </p:spPr>
        <p:txBody>
          <a:bodyPr/>
          <a:lstStyle>
            <a:lvl1pPr>
              <a:defRPr/>
            </a:lvl1pPr>
          </a:lstStyle>
          <a:p>
            <a:pPr>
              <a:defRPr/>
            </a:pPr>
            <a:fld id="{EC4A9637-2054-4534-8BD4-17F32EFAD582}"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sldNum" sz="quarter" idx="10"/>
          </p:nvPr>
        </p:nvSpPr>
        <p:spPr>
          <a:ln/>
        </p:spPr>
        <p:txBody>
          <a:bodyPr/>
          <a:lstStyle>
            <a:lvl1pPr>
              <a:defRPr/>
            </a:lvl1pPr>
          </a:lstStyle>
          <a:p>
            <a:pPr>
              <a:defRPr/>
            </a:pPr>
            <a:fld id="{1647CB64-158D-4091-9660-D90C196DD7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4D90CBC0-7C9B-4064-9040-1CC2239953F2}" type="datetime1">
              <a:rPr lang="en-US" smtClean="0"/>
              <a:pPr>
                <a:defRPr/>
              </a:pPr>
              <a:t>01/04/2013</a:t>
            </a:fld>
            <a:endParaRPr lang="en-US"/>
          </a:p>
        </p:txBody>
      </p:sp>
      <p:sp>
        <p:nvSpPr>
          <p:cNvPr id="5"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63EA6B05-7F6A-463C-BB4B-2D8317777386}"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sldNum" sz="quarter" idx="10"/>
          </p:nvPr>
        </p:nvSpPr>
        <p:spPr>
          <a:ln/>
        </p:spPr>
        <p:txBody>
          <a:bodyPr/>
          <a:lstStyle>
            <a:lvl1pPr>
              <a:defRPr/>
            </a:lvl1pPr>
          </a:lstStyle>
          <a:p>
            <a:pPr>
              <a:defRPr/>
            </a:pPr>
            <a:fld id="{FA62B9D2-37D8-4490-852B-8D57B4B939A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sldNum" sz="quarter" idx="10"/>
          </p:nvPr>
        </p:nvSpPr>
        <p:spPr>
          <a:ln/>
        </p:spPr>
        <p:txBody>
          <a:bodyPr/>
          <a:lstStyle>
            <a:lvl1pPr>
              <a:defRPr/>
            </a:lvl1pPr>
          </a:lstStyle>
          <a:p>
            <a:pPr>
              <a:defRPr/>
            </a:pPr>
            <a:fld id="{78694193-D962-4F14-AE09-D889F2E64410}"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sldNum" sz="quarter" idx="10"/>
          </p:nvPr>
        </p:nvSpPr>
        <p:spPr>
          <a:ln/>
        </p:spPr>
        <p:txBody>
          <a:bodyPr/>
          <a:lstStyle>
            <a:lvl1pPr>
              <a:defRPr/>
            </a:lvl1pPr>
          </a:lstStyle>
          <a:p>
            <a:pPr>
              <a:defRPr/>
            </a:pPr>
            <a:fld id="{7F5022C3-E257-4A6D-9F87-61A2CB4D9F1A}"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0100" y="274638"/>
            <a:ext cx="1536700" cy="5537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35238" y="274638"/>
            <a:ext cx="4462462" cy="5537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sldNum" sz="quarter" idx="10"/>
          </p:nvPr>
        </p:nvSpPr>
        <p:spPr>
          <a:ln/>
        </p:spPr>
        <p:txBody>
          <a:bodyPr/>
          <a:lstStyle>
            <a:lvl1pPr>
              <a:defRPr/>
            </a:lvl1pPr>
          </a:lstStyle>
          <a:p>
            <a:pPr>
              <a:defRPr/>
            </a:pPr>
            <a:fld id="{D14022FF-EDE8-4D7F-8854-4A9323DF00AA}"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8380A57E-81BE-4CFE-91B3-EFE79E6EEB28}" type="datetime1">
              <a:rPr lang="en-US" smtClean="0"/>
              <a:pPr>
                <a:defRPr/>
              </a:pPr>
              <a:t>01/04/2013</a:t>
            </a:fld>
            <a:endParaRPr lang="en-US"/>
          </a:p>
        </p:txBody>
      </p:sp>
      <p:sp>
        <p:nvSpPr>
          <p:cNvPr id="5"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D9830954-103F-42D6-AA98-918B28628249}"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AF0A587-234B-4A0F-B328-32ACF5C14000}" type="datetime1">
              <a:rPr lang="en-US" smtClean="0"/>
              <a:pPr/>
              <a:t>01/04/2013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501BE6A-AD82-4938-830B-AA13C7E3849F}"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FA8B453-07E4-454F-8CCB-2BBE7C202F42}" type="datetime1">
              <a:rPr lang="en-US" smtClean="0"/>
              <a:pPr/>
              <a:t>01/04/2013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01BE6A-AD82-4938-830B-AA13C7E3849F}"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9754002-B2F0-4832-9986-9118EB5ADA21}" type="datetime1">
              <a:rPr lang="en-US" smtClean="0"/>
              <a:pPr/>
              <a:t>01/04/2013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01BE6A-AD82-4938-830B-AA13C7E3849F}"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E51691-5F42-4357-95FE-44C5CF615F00}" type="datetime1">
              <a:rPr lang="en-US" smtClean="0"/>
              <a:pPr/>
              <a:t>01/04/2013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501BE6A-AD82-4938-830B-AA13C7E3849F}"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4722EE-1021-4241-ACCF-34047589793F}" type="datetime1">
              <a:rPr lang="en-US" smtClean="0"/>
              <a:pPr/>
              <a:t>01/04/2013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501BE6A-AD82-4938-830B-AA13C7E3849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03313"/>
            <a:ext cx="4038600" cy="4708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03313"/>
            <a:ext cx="4038600" cy="4708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AAEE0FDE-49EA-4319-963A-EFD896443FB4}" type="datetime1">
              <a:rPr lang="en-US" smtClean="0"/>
              <a:pPr>
                <a:defRPr/>
              </a:pPr>
              <a:t>01/04/2013</a:t>
            </a:fld>
            <a:endParaRPr lang="en-US"/>
          </a:p>
        </p:txBody>
      </p:sp>
      <p:sp>
        <p:nvSpPr>
          <p:cNvPr id="6"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FDA8F249-DDBC-457E-BBDC-591053AAC448}" type="slidenum">
              <a:rPr lang="en-US"/>
              <a:pPr>
                <a:defRPr/>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882591E-0DE3-4C66-9DEA-935F87140637}" type="datetime1">
              <a:rPr lang="en-US" smtClean="0"/>
              <a:pPr/>
              <a:t>01/04/2013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501BE6A-AD82-4938-830B-AA13C7E3849F}"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90088F4-CAB9-42D9-AC1A-2BDCA7C0D70A}" type="datetime1">
              <a:rPr lang="en-US" smtClean="0"/>
              <a:pPr/>
              <a:t>01/04/2013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501BE6A-AD82-4938-830B-AA13C7E3849F}"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E296A76-4AB7-4314-9C19-4144B55D9EE5}" type="datetime1">
              <a:rPr lang="en-US" smtClean="0"/>
              <a:pPr/>
              <a:t>01/04/2013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501BE6A-AD82-4938-830B-AA13C7E3849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5FA7154-23CD-4E13-B477-03B0ED2705D0}" type="datetime1">
              <a:rPr lang="en-US" smtClean="0"/>
              <a:pPr/>
              <a:t>01/04/2013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6501BE6A-AD82-4938-830B-AA13C7E3849F}"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71FF69-580D-4ADD-8A31-86A761E9642A}" type="datetime1">
              <a:rPr lang="en-US" smtClean="0"/>
              <a:pPr/>
              <a:t>01/04/2013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01BE6A-AD82-4938-830B-AA13C7E3849F}"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D73F43-8E79-4759-B81F-2EA4EDFC9460}" type="datetime1">
              <a:rPr lang="en-US" smtClean="0"/>
              <a:pPr/>
              <a:t>01/04/2013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501BE6A-AD82-4938-830B-AA13C7E384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8F4E287A-9A70-437B-9E1C-C38E26E23FF3}" type="datetime1">
              <a:rPr lang="en-US" smtClean="0"/>
              <a:pPr>
                <a:defRPr/>
              </a:pPr>
              <a:t>01/04/2013</a:t>
            </a:fld>
            <a:endParaRPr lang="en-US"/>
          </a:p>
        </p:txBody>
      </p:sp>
      <p:sp>
        <p:nvSpPr>
          <p:cNvPr id="8"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51398B78-2759-490E-96DC-8B251A79D14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E6550F2B-4F7F-455B-A462-C7E1334EA49D}" type="datetime1">
              <a:rPr lang="en-US" smtClean="0"/>
              <a:pPr>
                <a:defRPr/>
              </a:pPr>
              <a:t>01/04/2013</a:t>
            </a:fld>
            <a:endParaRPr lang="en-US"/>
          </a:p>
        </p:txBody>
      </p:sp>
      <p:sp>
        <p:nvSpPr>
          <p:cNvPr id="4"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65D58470-4763-4BC8-8AAC-EB5232C0AEB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16057" y="28779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152400" y="6337300"/>
            <a:ext cx="2133600" cy="176213"/>
          </a:xfrm>
          <a:prstGeom prst="rect">
            <a:avLst/>
          </a:prstGeom>
          <a:ln/>
        </p:spPr>
        <p:txBody>
          <a:bodyPr/>
          <a:lstStyle>
            <a:lvl1pPr>
              <a:defRPr/>
            </a:lvl1pPr>
          </a:lstStyle>
          <a:p>
            <a:pPr>
              <a:defRPr/>
            </a:pPr>
            <a:fld id="{E2335F62-A419-46A4-8983-ECEF94DBAFE8}" type="datetime1">
              <a:rPr lang="en-US" smtClean="0"/>
              <a:pPr>
                <a:defRPr/>
              </a:pPr>
              <a:t>01/04/2013</a:t>
            </a:fld>
            <a:endParaRPr lang="en-US"/>
          </a:p>
        </p:txBody>
      </p:sp>
      <p:sp>
        <p:nvSpPr>
          <p:cNvPr id="6" name="Rectangle 6"/>
          <p:cNvSpPr>
            <a:spLocks noGrp="1" noChangeArrowheads="1"/>
          </p:cNvSpPr>
          <p:nvPr>
            <p:ph type="sldNum" sz="quarter" idx="11"/>
          </p:nvPr>
        </p:nvSpPr>
        <p:spPr>
          <a:xfrm>
            <a:off x="6811963" y="6492875"/>
            <a:ext cx="2133600" cy="296863"/>
          </a:xfrm>
          <a:prstGeom prst="rect">
            <a:avLst/>
          </a:prstGeom>
          <a:ln/>
        </p:spPr>
        <p:txBody>
          <a:bodyPr/>
          <a:lstStyle>
            <a:lvl1pPr>
              <a:defRPr/>
            </a:lvl1pPr>
          </a:lstStyle>
          <a:p>
            <a:pPr>
              <a:defRPr/>
            </a:pPr>
            <a:fld id="{32D4F748-6B8C-41EF-8BA9-BFD927FCB0B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4.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5.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457200" y="274638"/>
            <a:ext cx="7848600" cy="5842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103313"/>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Rectangle 9"/>
          <p:cNvSpPr>
            <a:spLocks noChangeArrowheads="1"/>
          </p:cNvSpPr>
          <p:nvPr/>
        </p:nvSpPr>
        <p:spPr bwMode="auto">
          <a:xfrm>
            <a:off x="138113" y="138113"/>
            <a:ext cx="8793162" cy="6161087"/>
          </a:xfrm>
          <a:prstGeom prst="rect">
            <a:avLst/>
          </a:prstGeom>
          <a:noFill/>
          <a:ln w="31750" algn="ctr">
            <a:solidFill>
              <a:srgbClr val="C0C0C0"/>
            </a:solidFill>
            <a:miter lim="800000"/>
            <a:headEnd/>
            <a:tailEnd/>
          </a:ln>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44"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 id="2147484021" r:id="rId12"/>
  </p:sldLayoutIdLst>
  <p:hf hdr="0" ftr="0" dt="0"/>
  <p:txStyles>
    <p:titleStyle>
      <a:lvl1pPr algn="l" rtl="0" eaLnBrk="0" fontAlgn="base" hangingPunct="0">
        <a:spcBef>
          <a:spcPct val="0"/>
        </a:spcBef>
        <a:spcAft>
          <a:spcPct val="0"/>
        </a:spcAft>
        <a:defRPr sz="2800" b="1">
          <a:solidFill>
            <a:srgbClr val="E96D1F"/>
          </a:solidFill>
          <a:latin typeface="+mj-lt"/>
          <a:ea typeface="+mj-ea"/>
          <a:cs typeface="+mj-cs"/>
        </a:defRPr>
      </a:lvl1pPr>
      <a:lvl2pPr algn="l" rtl="0" eaLnBrk="0" fontAlgn="base" hangingPunct="0">
        <a:spcBef>
          <a:spcPct val="0"/>
        </a:spcBef>
        <a:spcAft>
          <a:spcPct val="0"/>
        </a:spcAft>
        <a:defRPr sz="2800" b="1">
          <a:solidFill>
            <a:srgbClr val="E96D1F"/>
          </a:solidFill>
          <a:latin typeface="Arial" charset="0"/>
        </a:defRPr>
      </a:lvl2pPr>
      <a:lvl3pPr algn="l" rtl="0" eaLnBrk="0" fontAlgn="base" hangingPunct="0">
        <a:spcBef>
          <a:spcPct val="0"/>
        </a:spcBef>
        <a:spcAft>
          <a:spcPct val="0"/>
        </a:spcAft>
        <a:defRPr sz="2800" b="1">
          <a:solidFill>
            <a:srgbClr val="E96D1F"/>
          </a:solidFill>
          <a:latin typeface="Arial" charset="0"/>
        </a:defRPr>
      </a:lvl3pPr>
      <a:lvl4pPr algn="l" rtl="0" eaLnBrk="0" fontAlgn="base" hangingPunct="0">
        <a:spcBef>
          <a:spcPct val="0"/>
        </a:spcBef>
        <a:spcAft>
          <a:spcPct val="0"/>
        </a:spcAft>
        <a:defRPr sz="2800" b="1">
          <a:solidFill>
            <a:srgbClr val="E96D1F"/>
          </a:solidFill>
          <a:latin typeface="Arial" charset="0"/>
        </a:defRPr>
      </a:lvl4pPr>
      <a:lvl5pPr algn="l" rtl="0" eaLnBrk="0" fontAlgn="base" hangingPunct="0">
        <a:spcBef>
          <a:spcPct val="0"/>
        </a:spcBef>
        <a:spcAft>
          <a:spcPct val="0"/>
        </a:spcAft>
        <a:defRPr sz="2800" b="1">
          <a:solidFill>
            <a:srgbClr val="E96D1F"/>
          </a:solidFill>
          <a:latin typeface="Arial" charset="0"/>
        </a:defRPr>
      </a:lvl5pPr>
      <a:lvl6pPr marL="457200" algn="l" rtl="0" fontAlgn="base">
        <a:spcBef>
          <a:spcPct val="0"/>
        </a:spcBef>
        <a:spcAft>
          <a:spcPct val="0"/>
        </a:spcAft>
        <a:defRPr sz="2800" b="1">
          <a:solidFill>
            <a:srgbClr val="E96D1F"/>
          </a:solidFill>
          <a:latin typeface="Arial" charset="0"/>
        </a:defRPr>
      </a:lvl6pPr>
      <a:lvl7pPr marL="914400" algn="l" rtl="0" fontAlgn="base">
        <a:spcBef>
          <a:spcPct val="0"/>
        </a:spcBef>
        <a:spcAft>
          <a:spcPct val="0"/>
        </a:spcAft>
        <a:defRPr sz="2800" b="1">
          <a:solidFill>
            <a:srgbClr val="E96D1F"/>
          </a:solidFill>
          <a:latin typeface="Arial" charset="0"/>
        </a:defRPr>
      </a:lvl7pPr>
      <a:lvl8pPr marL="1371600" algn="l" rtl="0" fontAlgn="base">
        <a:spcBef>
          <a:spcPct val="0"/>
        </a:spcBef>
        <a:spcAft>
          <a:spcPct val="0"/>
        </a:spcAft>
        <a:defRPr sz="2800" b="1">
          <a:solidFill>
            <a:srgbClr val="E96D1F"/>
          </a:solidFill>
          <a:latin typeface="Arial" charset="0"/>
        </a:defRPr>
      </a:lvl8pPr>
      <a:lvl9pPr marL="1828800" algn="l" rtl="0" fontAlgn="base">
        <a:spcBef>
          <a:spcPct val="0"/>
        </a:spcBef>
        <a:spcAft>
          <a:spcPct val="0"/>
        </a:spcAft>
        <a:defRPr sz="2800" b="1">
          <a:solidFill>
            <a:srgbClr val="E96D1F"/>
          </a:solidFill>
          <a:latin typeface="Arial" charset="0"/>
        </a:defRPr>
      </a:lvl9pPr>
    </p:titleStyle>
    <p:bodyStyle>
      <a:lvl1pPr marL="342900" indent="-342900" algn="l" rtl="0" eaLnBrk="0" fontAlgn="base" hangingPunct="0">
        <a:spcBef>
          <a:spcPct val="20000"/>
        </a:spcBef>
        <a:spcAft>
          <a:spcPct val="0"/>
        </a:spcAft>
        <a:defRPr sz="2400">
          <a:solidFill>
            <a:srgbClr val="0569B3"/>
          </a:solidFill>
          <a:latin typeface="+mn-lt"/>
          <a:ea typeface="+mn-ea"/>
          <a:cs typeface="+mn-cs"/>
        </a:defRPr>
      </a:lvl1pPr>
      <a:lvl2pPr marL="742950" indent="-285750" algn="l" rtl="0" eaLnBrk="0" fontAlgn="base" hangingPunct="0">
        <a:spcBef>
          <a:spcPct val="20000"/>
        </a:spcBef>
        <a:spcAft>
          <a:spcPct val="0"/>
        </a:spcAft>
        <a:buBlip>
          <a:blip r:embed="rId14"/>
        </a:buBlip>
        <a:defRPr sz="2000">
          <a:solidFill>
            <a:srgbClr val="636363"/>
          </a:solidFill>
          <a:latin typeface="+mn-lt"/>
        </a:defRPr>
      </a:lvl2pPr>
      <a:lvl3pPr marL="1143000" indent="-228600" algn="l" rtl="0" eaLnBrk="0" fontAlgn="base" hangingPunct="0">
        <a:spcBef>
          <a:spcPct val="20000"/>
        </a:spcBef>
        <a:spcAft>
          <a:spcPct val="0"/>
        </a:spcAft>
        <a:buChar char="•"/>
        <a:defRPr sz="2000">
          <a:solidFill>
            <a:srgbClr val="898989"/>
          </a:solidFill>
          <a:latin typeface="+mn-lt"/>
        </a:defRPr>
      </a:lvl3pPr>
      <a:lvl4pPr marL="1600200" indent="-228600" algn="l" rtl="0" eaLnBrk="0" fontAlgn="base" hangingPunct="0">
        <a:spcBef>
          <a:spcPct val="20000"/>
        </a:spcBef>
        <a:spcAft>
          <a:spcPct val="0"/>
        </a:spcAft>
        <a:buChar char="–"/>
        <a:defRPr>
          <a:solidFill>
            <a:srgbClr val="76A7CC"/>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4"/>
          <p:cNvPicPr>
            <a:picLocks noChangeAspect="1" noChangeArrowheads="1"/>
          </p:cNvPicPr>
          <p:nvPr/>
        </p:nvPicPr>
        <p:blipFill>
          <a:blip r:embed="rId13" cstate="print"/>
          <a:srcRect l="6000" t="11438"/>
          <a:stretch>
            <a:fillRect/>
          </a:stretch>
        </p:blipFill>
        <p:spPr bwMode="auto">
          <a:xfrm>
            <a:off x="157163" y="160338"/>
            <a:ext cx="2163762" cy="2863850"/>
          </a:xfrm>
          <a:prstGeom prst="rect">
            <a:avLst/>
          </a:prstGeom>
          <a:noFill/>
          <a:ln w="9525" algn="ctr">
            <a:noFill/>
            <a:miter lim="800000"/>
            <a:headEnd/>
            <a:tailEnd/>
          </a:ln>
        </p:spPr>
      </p:pic>
      <p:sp>
        <p:nvSpPr>
          <p:cNvPr id="2051" name="Rectangle 7"/>
          <p:cNvSpPr>
            <a:spLocks noChangeArrowheads="1"/>
          </p:cNvSpPr>
          <p:nvPr/>
        </p:nvSpPr>
        <p:spPr bwMode="auto">
          <a:xfrm>
            <a:off x="0" y="6529388"/>
            <a:ext cx="6778625" cy="328612"/>
          </a:xfrm>
          <a:prstGeom prst="rect">
            <a:avLst/>
          </a:prstGeom>
          <a:solidFill>
            <a:srgbClr val="94BBD7"/>
          </a:solidFill>
          <a:ln w="9525" algn="ctr">
            <a:noFill/>
            <a:miter lim="800000"/>
            <a:headEnd/>
            <a:tailEnd/>
          </a:ln>
        </p:spPr>
        <p:txBody>
          <a:bodyPr wrap="none" anchor="ctr"/>
          <a:lstStyle/>
          <a:p>
            <a:endParaRPr lang="en-US"/>
          </a:p>
        </p:txBody>
      </p:sp>
      <p:sp>
        <p:nvSpPr>
          <p:cNvPr id="2052" name="Rectangle 8"/>
          <p:cNvSpPr>
            <a:spLocks noGrp="1" noChangeArrowheads="1"/>
          </p:cNvSpPr>
          <p:nvPr>
            <p:ph type="title"/>
          </p:nvPr>
        </p:nvSpPr>
        <p:spPr bwMode="auto">
          <a:xfrm>
            <a:off x="2535238" y="274638"/>
            <a:ext cx="6151562" cy="533400"/>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2053" name="Rectangle 9"/>
          <p:cNvSpPr>
            <a:spLocks noGrp="1" noChangeArrowheads="1"/>
          </p:cNvSpPr>
          <p:nvPr>
            <p:ph type="body" idx="1"/>
          </p:nvPr>
        </p:nvSpPr>
        <p:spPr bwMode="auto">
          <a:xfrm>
            <a:off x="2535238" y="1052513"/>
            <a:ext cx="6151562" cy="4759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3578" name="Rectangle 10"/>
          <p:cNvSpPr>
            <a:spLocks noGrp="1" noChangeArrowheads="1"/>
          </p:cNvSpPr>
          <p:nvPr>
            <p:ph type="sldNum" sz="quarter" idx="4"/>
          </p:nvPr>
        </p:nvSpPr>
        <p:spPr bwMode="auto">
          <a:xfrm>
            <a:off x="6811963" y="6502400"/>
            <a:ext cx="2133600" cy="296863"/>
          </a:xfrm>
          <a:prstGeom prst="rect">
            <a:avLst/>
          </a:prstGeom>
          <a:noFill/>
          <a:ln w="9525">
            <a:noFill/>
            <a:miter lim="800000"/>
            <a:headEnd/>
            <a:tailEnd/>
          </a:ln>
          <a:effectLst/>
        </p:spPr>
        <p:txBody>
          <a:bodyPr vert="horz" wrap="square" lIns="91440" tIns="45720" rIns="0" bIns="0" numCol="1" anchor="t" anchorCtr="0" compatLnSpc="1">
            <a:prstTxWarp prst="textNoShape">
              <a:avLst/>
            </a:prstTxWarp>
          </a:bodyPr>
          <a:lstStyle>
            <a:lvl1pPr algn="r">
              <a:defRPr sz="1200"/>
            </a:lvl1pPr>
          </a:lstStyle>
          <a:p>
            <a:pPr>
              <a:defRPr/>
            </a:pPr>
            <a:fld id="{1FB238D0-5FA2-40DC-A64C-B0B23D11A3D3}" type="slidenum">
              <a:rPr lang="en-US"/>
              <a:pPr>
                <a:defRPr/>
              </a:pPr>
              <a:t>‹#›</a:t>
            </a:fld>
            <a:endParaRPr lang="en-US"/>
          </a:p>
        </p:txBody>
      </p:sp>
      <p:sp>
        <p:nvSpPr>
          <p:cNvPr id="2055" name="Rectangle 11"/>
          <p:cNvSpPr>
            <a:spLocks noChangeArrowheads="1"/>
          </p:cNvSpPr>
          <p:nvPr/>
        </p:nvSpPr>
        <p:spPr bwMode="auto">
          <a:xfrm>
            <a:off x="138113" y="138113"/>
            <a:ext cx="8793162" cy="6161087"/>
          </a:xfrm>
          <a:prstGeom prst="rect">
            <a:avLst/>
          </a:prstGeom>
          <a:noFill/>
          <a:ln w="31750" algn="ctr">
            <a:solidFill>
              <a:srgbClr val="C0C0C0"/>
            </a:solidFill>
            <a:miter lim="800000"/>
            <a:headEnd/>
            <a:tailEnd/>
          </a:ln>
        </p:spPr>
        <p:txBody>
          <a:bodyPr wrap="none" anchor="ctr"/>
          <a:lstStyle/>
          <a:p>
            <a:endParaRPr lang="en-US"/>
          </a:p>
        </p:txBody>
      </p:sp>
      <p:sp>
        <p:nvSpPr>
          <p:cNvPr id="2056" name="Text Box 12"/>
          <p:cNvSpPr txBox="1">
            <a:spLocks noChangeArrowheads="1"/>
          </p:cNvSpPr>
          <p:nvPr/>
        </p:nvSpPr>
        <p:spPr bwMode="auto">
          <a:xfrm>
            <a:off x="120650" y="6608763"/>
            <a:ext cx="476567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spAutoFit/>
          </a:bodyPr>
          <a:lstStyle>
            <a:lvl1pPr eaLnBrk="0" hangingPunct="0">
              <a:defRPr sz="2400" b="1">
                <a:solidFill>
                  <a:srgbClr val="0569B3"/>
                </a:solidFill>
                <a:latin typeface="Arial" charset="0"/>
              </a:defRPr>
            </a:lvl1pPr>
            <a:lvl2pPr marL="742950" indent="-285750" eaLnBrk="0" hangingPunct="0">
              <a:defRPr sz="2400" b="1">
                <a:solidFill>
                  <a:srgbClr val="0569B3"/>
                </a:solidFill>
                <a:latin typeface="Arial" charset="0"/>
              </a:defRPr>
            </a:lvl2pPr>
            <a:lvl3pPr marL="1143000" indent="-228600" eaLnBrk="0" hangingPunct="0">
              <a:defRPr sz="2400" b="1">
                <a:solidFill>
                  <a:srgbClr val="0569B3"/>
                </a:solidFill>
                <a:latin typeface="Arial" charset="0"/>
              </a:defRPr>
            </a:lvl3pPr>
            <a:lvl4pPr marL="1600200" indent="-228600" eaLnBrk="0" hangingPunct="0">
              <a:defRPr sz="2400" b="1">
                <a:solidFill>
                  <a:srgbClr val="0569B3"/>
                </a:solidFill>
                <a:latin typeface="Arial" charset="0"/>
              </a:defRPr>
            </a:lvl4pPr>
            <a:lvl5pPr marL="2057400" indent="-228600" eaLnBrk="0" hangingPunct="0">
              <a:defRPr sz="2400" b="1">
                <a:solidFill>
                  <a:srgbClr val="0569B3"/>
                </a:solidFill>
                <a:latin typeface="Arial" charset="0"/>
              </a:defRPr>
            </a:lvl5pPr>
            <a:lvl6pPr marL="2514600" indent="-228600" eaLnBrk="0" fontAlgn="base" hangingPunct="0">
              <a:spcBef>
                <a:spcPct val="0"/>
              </a:spcBef>
              <a:spcAft>
                <a:spcPct val="0"/>
              </a:spcAft>
              <a:defRPr sz="2400" b="1">
                <a:solidFill>
                  <a:srgbClr val="0569B3"/>
                </a:solidFill>
                <a:latin typeface="Arial" charset="0"/>
              </a:defRPr>
            </a:lvl6pPr>
            <a:lvl7pPr marL="2971800" indent="-228600" eaLnBrk="0" fontAlgn="base" hangingPunct="0">
              <a:spcBef>
                <a:spcPct val="0"/>
              </a:spcBef>
              <a:spcAft>
                <a:spcPct val="0"/>
              </a:spcAft>
              <a:defRPr sz="2400" b="1">
                <a:solidFill>
                  <a:srgbClr val="0569B3"/>
                </a:solidFill>
                <a:latin typeface="Arial" charset="0"/>
              </a:defRPr>
            </a:lvl7pPr>
            <a:lvl8pPr marL="3429000" indent="-228600" eaLnBrk="0" fontAlgn="base" hangingPunct="0">
              <a:spcBef>
                <a:spcPct val="0"/>
              </a:spcBef>
              <a:spcAft>
                <a:spcPct val="0"/>
              </a:spcAft>
              <a:defRPr sz="2400" b="1">
                <a:solidFill>
                  <a:srgbClr val="0569B3"/>
                </a:solidFill>
                <a:latin typeface="Arial" charset="0"/>
              </a:defRPr>
            </a:lvl8pPr>
            <a:lvl9pPr marL="3886200" indent="-228600" eaLnBrk="0" fontAlgn="base" hangingPunct="0">
              <a:spcBef>
                <a:spcPct val="0"/>
              </a:spcBef>
              <a:spcAft>
                <a:spcPct val="0"/>
              </a:spcAft>
              <a:defRPr sz="2400" b="1">
                <a:solidFill>
                  <a:srgbClr val="0569B3"/>
                </a:solidFill>
                <a:latin typeface="Arial" charset="0"/>
              </a:defRPr>
            </a:lvl9pPr>
          </a:lstStyle>
          <a:p>
            <a:pPr eaLnBrk="1" hangingPunct="1">
              <a:spcBef>
                <a:spcPct val="50000"/>
              </a:spcBef>
              <a:defRPr/>
            </a:pPr>
            <a:r>
              <a:rPr lang="en-US" sz="900" b="0" smtClean="0">
                <a:solidFill>
                  <a:schemeClr val="bg1"/>
                </a:solidFill>
                <a:cs typeface="Arial" charset="0"/>
              </a:rPr>
              <a:t>© </a:t>
            </a:r>
            <a:r>
              <a:rPr lang="en-US" sz="900" b="0" smtClean="0">
                <a:solidFill>
                  <a:schemeClr val="bg1"/>
                </a:solidFill>
              </a:rPr>
              <a:t>2009.  Vangent, Inc. All Rights Reserved. CONFIDENTIAL. Do not distribute.</a:t>
            </a:r>
          </a:p>
        </p:txBody>
      </p:sp>
      <p:pic>
        <p:nvPicPr>
          <p:cNvPr id="2057" name="Picture 13" descr="VangentCMYKLogo_withouttag"/>
          <p:cNvPicPr>
            <a:picLocks noChangeAspect="1" noChangeArrowheads="1"/>
          </p:cNvPicPr>
          <p:nvPr/>
        </p:nvPicPr>
        <p:blipFill>
          <a:blip r:embed="rId14" cstate="print"/>
          <a:srcRect/>
          <a:stretch>
            <a:fillRect/>
          </a:stretch>
        </p:blipFill>
        <p:spPr bwMode="auto">
          <a:xfrm>
            <a:off x="6969125" y="6524625"/>
            <a:ext cx="1190625" cy="193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hf hdr="0" ftr="0" dt="0"/>
  <p:txStyles>
    <p:titleStyle>
      <a:lvl1pPr algn="l" rtl="0" eaLnBrk="0" fontAlgn="base" hangingPunct="0">
        <a:spcBef>
          <a:spcPct val="0"/>
        </a:spcBef>
        <a:spcAft>
          <a:spcPct val="0"/>
        </a:spcAft>
        <a:defRPr sz="2800" b="1">
          <a:solidFill>
            <a:srgbClr val="E96D1F"/>
          </a:solidFill>
          <a:latin typeface="+mj-lt"/>
          <a:ea typeface="+mj-ea"/>
          <a:cs typeface="+mj-cs"/>
        </a:defRPr>
      </a:lvl1pPr>
      <a:lvl2pPr algn="l" rtl="0" eaLnBrk="0" fontAlgn="base" hangingPunct="0">
        <a:spcBef>
          <a:spcPct val="0"/>
        </a:spcBef>
        <a:spcAft>
          <a:spcPct val="0"/>
        </a:spcAft>
        <a:defRPr sz="2800" b="1">
          <a:solidFill>
            <a:srgbClr val="E96D1F"/>
          </a:solidFill>
          <a:latin typeface="Arial" charset="0"/>
        </a:defRPr>
      </a:lvl2pPr>
      <a:lvl3pPr algn="l" rtl="0" eaLnBrk="0" fontAlgn="base" hangingPunct="0">
        <a:spcBef>
          <a:spcPct val="0"/>
        </a:spcBef>
        <a:spcAft>
          <a:spcPct val="0"/>
        </a:spcAft>
        <a:defRPr sz="2800" b="1">
          <a:solidFill>
            <a:srgbClr val="E96D1F"/>
          </a:solidFill>
          <a:latin typeface="Arial" charset="0"/>
        </a:defRPr>
      </a:lvl3pPr>
      <a:lvl4pPr algn="l" rtl="0" eaLnBrk="0" fontAlgn="base" hangingPunct="0">
        <a:spcBef>
          <a:spcPct val="0"/>
        </a:spcBef>
        <a:spcAft>
          <a:spcPct val="0"/>
        </a:spcAft>
        <a:defRPr sz="2800" b="1">
          <a:solidFill>
            <a:srgbClr val="E96D1F"/>
          </a:solidFill>
          <a:latin typeface="Arial" charset="0"/>
        </a:defRPr>
      </a:lvl4pPr>
      <a:lvl5pPr algn="l" rtl="0" eaLnBrk="0" fontAlgn="base" hangingPunct="0">
        <a:spcBef>
          <a:spcPct val="0"/>
        </a:spcBef>
        <a:spcAft>
          <a:spcPct val="0"/>
        </a:spcAft>
        <a:defRPr sz="2800" b="1">
          <a:solidFill>
            <a:srgbClr val="E96D1F"/>
          </a:solidFill>
          <a:latin typeface="Arial" charset="0"/>
        </a:defRPr>
      </a:lvl5pPr>
      <a:lvl6pPr marL="457200" algn="l" rtl="0" fontAlgn="base">
        <a:spcBef>
          <a:spcPct val="0"/>
        </a:spcBef>
        <a:spcAft>
          <a:spcPct val="0"/>
        </a:spcAft>
        <a:defRPr sz="2800" b="1">
          <a:solidFill>
            <a:srgbClr val="E96D1F"/>
          </a:solidFill>
          <a:latin typeface="Arial" charset="0"/>
        </a:defRPr>
      </a:lvl6pPr>
      <a:lvl7pPr marL="914400" algn="l" rtl="0" fontAlgn="base">
        <a:spcBef>
          <a:spcPct val="0"/>
        </a:spcBef>
        <a:spcAft>
          <a:spcPct val="0"/>
        </a:spcAft>
        <a:defRPr sz="2800" b="1">
          <a:solidFill>
            <a:srgbClr val="E96D1F"/>
          </a:solidFill>
          <a:latin typeface="Arial" charset="0"/>
        </a:defRPr>
      </a:lvl7pPr>
      <a:lvl8pPr marL="1371600" algn="l" rtl="0" fontAlgn="base">
        <a:spcBef>
          <a:spcPct val="0"/>
        </a:spcBef>
        <a:spcAft>
          <a:spcPct val="0"/>
        </a:spcAft>
        <a:defRPr sz="2800" b="1">
          <a:solidFill>
            <a:srgbClr val="E96D1F"/>
          </a:solidFill>
          <a:latin typeface="Arial" charset="0"/>
        </a:defRPr>
      </a:lvl8pPr>
      <a:lvl9pPr marL="1828800" algn="l" rtl="0" fontAlgn="base">
        <a:spcBef>
          <a:spcPct val="0"/>
        </a:spcBef>
        <a:spcAft>
          <a:spcPct val="0"/>
        </a:spcAft>
        <a:defRPr sz="2800" b="1">
          <a:solidFill>
            <a:srgbClr val="E96D1F"/>
          </a:solidFill>
          <a:latin typeface="Arial" charset="0"/>
        </a:defRPr>
      </a:lvl9pPr>
    </p:titleStyle>
    <p:bodyStyle>
      <a:lvl1pPr marL="342900" indent="-342900" algn="l" rtl="0" eaLnBrk="0" fontAlgn="base" hangingPunct="0">
        <a:spcBef>
          <a:spcPct val="20000"/>
        </a:spcBef>
        <a:spcAft>
          <a:spcPct val="0"/>
        </a:spcAft>
        <a:defRPr sz="2400">
          <a:solidFill>
            <a:srgbClr val="0569B3"/>
          </a:solidFill>
          <a:latin typeface="+mn-lt"/>
          <a:ea typeface="+mn-ea"/>
          <a:cs typeface="+mn-cs"/>
        </a:defRPr>
      </a:lvl1pPr>
      <a:lvl2pPr marL="420688" indent="-231775" algn="l" rtl="0" eaLnBrk="0" fontAlgn="base" hangingPunct="0">
        <a:spcBef>
          <a:spcPct val="20000"/>
        </a:spcBef>
        <a:spcAft>
          <a:spcPct val="0"/>
        </a:spcAft>
        <a:buBlip>
          <a:blip r:embed="rId15"/>
        </a:buBlip>
        <a:defRPr sz="2000">
          <a:solidFill>
            <a:srgbClr val="636363"/>
          </a:solidFill>
          <a:latin typeface="+mn-lt"/>
        </a:defRPr>
      </a:lvl2pPr>
      <a:lvl3pPr marL="890588" indent="-231775" algn="l" rtl="0" eaLnBrk="0" fontAlgn="base" hangingPunct="0">
        <a:spcBef>
          <a:spcPct val="20000"/>
        </a:spcBef>
        <a:spcAft>
          <a:spcPct val="0"/>
        </a:spcAft>
        <a:buChar char="•"/>
        <a:defRPr sz="2000">
          <a:solidFill>
            <a:srgbClr val="898989"/>
          </a:solidFill>
          <a:latin typeface="+mn-lt"/>
        </a:defRPr>
      </a:lvl3pPr>
      <a:lvl4pPr marL="1252538" indent="-247650" algn="l" rtl="0" eaLnBrk="0" fontAlgn="base" hangingPunct="0">
        <a:spcBef>
          <a:spcPct val="20000"/>
        </a:spcBef>
        <a:spcAft>
          <a:spcPct val="0"/>
        </a:spcAft>
        <a:buChar char="–"/>
        <a:defRPr>
          <a:solidFill>
            <a:srgbClr val="76A7CC"/>
          </a:solidFill>
          <a:latin typeface="+mn-lt"/>
        </a:defRPr>
      </a:lvl4pPr>
      <a:lvl5pPr marL="1541463" indent="-136525" algn="l" rtl="0" eaLnBrk="0" fontAlgn="base" hangingPunct="0">
        <a:spcBef>
          <a:spcPct val="20000"/>
        </a:spcBef>
        <a:spcAft>
          <a:spcPct val="0"/>
        </a:spcAft>
        <a:buChar char="»"/>
        <a:defRPr sz="1600">
          <a:solidFill>
            <a:schemeClr val="tx1"/>
          </a:solidFill>
          <a:latin typeface="+mn-lt"/>
        </a:defRPr>
      </a:lvl5pPr>
      <a:lvl6pPr marL="1998663" indent="-136525" algn="l" rtl="0" fontAlgn="base">
        <a:spcBef>
          <a:spcPct val="20000"/>
        </a:spcBef>
        <a:spcAft>
          <a:spcPct val="0"/>
        </a:spcAft>
        <a:buChar char="»"/>
        <a:defRPr sz="1600">
          <a:solidFill>
            <a:schemeClr val="tx1"/>
          </a:solidFill>
          <a:latin typeface="+mn-lt"/>
        </a:defRPr>
      </a:lvl6pPr>
      <a:lvl7pPr marL="2455863" indent="-136525" algn="l" rtl="0" fontAlgn="base">
        <a:spcBef>
          <a:spcPct val="20000"/>
        </a:spcBef>
        <a:spcAft>
          <a:spcPct val="0"/>
        </a:spcAft>
        <a:buChar char="»"/>
        <a:defRPr sz="1600">
          <a:solidFill>
            <a:schemeClr val="tx1"/>
          </a:solidFill>
          <a:latin typeface="+mn-lt"/>
        </a:defRPr>
      </a:lvl7pPr>
      <a:lvl8pPr marL="2913063" indent="-136525" algn="l" rtl="0" fontAlgn="base">
        <a:spcBef>
          <a:spcPct val="20000"/>
        </a:spcBef>
        <a:spcAft>
          <a:spcPct val="0"/>
        </a:spcAft>
        <a:buChar char="»"/>
        <a:defRPr sz="1600">
          <a:solidFill>
            <a:schemeClr val="tx1"/>
          </a:solidFill>
          <a:latin typeface="+mn-lt"/>
        </a:defRPr>
      </a:lvl8pPr>
      <a:lvl9pPr marL="3370263" indent="-136525"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ext Box 7"/>
          <p:cNvSpPr txBox="1">
            <a:spLocks noChangeArrowheads="1"/>
          </p:cNvSpPr>
          <p:nvPr/>
        </p:nvSpPr>
        <p:spPr bwMode="auto">
          <a:xfrm>
            <a:off x="269875" y="279400"/>
            <a:ext cx="8642350"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b="1">
                <a:solidFill>
                  <a:srgbClr val="0569B3"/>
                </a:solidFill>
                <a:latin typeface="Arial" charset="0"/>
              </a:defRPr>
            </a:lvl1pPr>
            <a:lvl2pPr marL="742950" indent="-285750" eaLnBrk="0" hangingPunct="0">
              <a:defRPr sz="2400" b="1">
                <a:solidFill>
                  <a:srgbClr val="0569B3"/>
                </a:solidFill>
                <a:latin typeface="Arial" charset="0"/>
              </a:defRPr>
            </a:lvl2pPr>
            <a:lvl3pPr marL="1143000" indent="-228600" eaLnBrk="0" hangingPunct="0">
              <a:defRPr sz="2400" b="1">
                <a:solidFill>
                  <a:srgbClr val="0569B3"/>
                </a:solidFill>
                <a:latin typeface="Arial" charset="0"/>
              </a:defRPr>
            </a:lvl3pPr>
            <a:lvl4pPr marL="1600200" indent="-228600" eaLnBrk="0" hangingPunct="0">
              <a:defRPr sz="2400" b="1">
                <a:solidFill>
                  <a:srgbClr val="0569B3"/>
                </a:solidFill>
                <a:latin typeface="Arial" charset="0"/>
              </a:defRPr>
            </a:lvl4pPr>
            <a:lvl5pPr marL="2057400" indent="-228600" eaLnBrk="0" hangingPunct="0">
              <a:defRPr sz="2400" b="1">
                <a:solidFill>
                  <a:srgbClr val="0569B3"/>
                </a:solidFill>
                <a:latin typeface="Arial" charset="0"/>
              </a:defRPr>
            </a:lvl5pPr>
            <a:lvl6pPr marL="2514600" indent="-228600" eaLnBrk="0" fontAlgn="base" hangingPunct="0">
              <a:spcBef>
                <a:spcPct val="0"/>
              </a:spcBef>
              <a:spcAft>
                <a:spcPct val="0"/>
              </a:spcAft>
              <a:defRPr sz="2400" b="1">
                <a:solidFill>
                  <a:srgbClr val="0569B3"/>
                </a:solidFill>
                <a:latin typeface="Arial" charset="0"/>
              </a:defRPr>
            </a:lvl6pPr>
            <a:lvl7pPr marL="2971800" indent="-228600" eaLnBrk="0" fontAlgn="base" hangingPunct="0">
              <a:spcBef>
                <a:spcPct val="0"/>
              </a:spcBef>
              <a:spcAft>
                <a:spcPct val="0"/>
              </a:spcAft>
              <a:defRPr sz="2400" b="1">
                <a:solidFill>
                  <a:srgbClr val="0569B3"/>
                </a:solidFill>
                <a:latin typeface="Arial" charset="0"/>
              </a:defRPr>
            </a:lvl7pPr>
            <a:lvl8pPr marL="3429000" indent="-228600" eaLnBrk="0" fontAlgn="base" hangingPunct="0">
              <a:spcBef>
                <a:spcPct val="0"/>
              </a:spcBef>
              <a:spcAft>
                <a:spcPct val="0"/>
              </a:spcAft>
              <a:defRPr sz="2400" b="1">
                <a:solidFill>
                  <a:srgbClr val="0569B3"/>
                </a:solidFill>
                <a:latin typeface="Arial" charset="0"/>
              </a:defRPr>
            </a:lvl8pPr>
            <a:lvl9pPr marL="3886200" indent="-228600" eaLnBrk="0" fontAlgn="base" hangingPunct="0">
              <a:spcBef>
                <a:spcPct val="0"/>
              </a:spcBef>
              <a:spcAft>
                <a:spcPct val="0"/>
              </a:spcAft>
              <a:defRPr sz="2400" b="1">
                <a:solidFill>
                  <a:srgbClr val="0569B3"/>
                </a:solidFill>
                <a:latin typeface="Arial" charset="0"/>
              </a:defRPr>
            </a:lvl9pPr>
          </a:lstStyle>
          <a:p>
            <a:pPr eaLnBrk="1" hangingPunct="1">
              <a:spcBef>
                <a:spcPct val="50000"/>
              </a:spcBef>
              <a:defRPr/>
            </a:pPr>
            <a:r>
              <a:rPr lang="en-US" sz="1800" smtClean="0">
                <a:solidFill>
                  <a:srgbClr val="E96D1F"/>
                </a:solidFill>
              </a:rPr>
              <a:t>DO NOT USE IN PRESENTATION – FOR REFERENCE ONLY</a:t>
            </a:r>
          </a:p>
          <a:p>
            <a:pPr eaLnBrk="1" hangingPunct="1">
              <a:spcBef>
                <a:spcPct val="50000"/>
              </a:spcBef>
              <a:defRPr/>
            </a:pPr>
            <a:endParaRPr lang="en-US" sz="1800" b="0" smtClean="0">
              <a:solidFill>
                <a:schemeClr val="tx1"/>
              </a:solidFill>
            </a:endParaRPr>
          </a:p>
          <a:p>
            <a:pPr eaLnBrk="1" hangingPunct="1">
              <a:spcBef>
                <a:spcPct val="50000"/>
              </a:spcBef>
              <a:defRPr/>
            </a:pPr>
            <a:r>
              <a:rPr lang="en-US" sz="1800" b="0" smtClean="0">
                <a:solidFill>
                  <a:srgbClr val="636363"/>
                </a:solidFill>
              </a:rPr>
              <a:t>Vangent Colors:</a:t>
            </a:r>
          </a:p>
          <a:p>
            <a:pPr eaLnBrk="1" hangingPunct="1">
              <a:spcBef>
                <a:spcPct val="50000"/>
              </a:spcBef>
              <a:defRPr/>
            </a:pPr>
            <a:r>
              <a:rPr lang="en-US" sz="1800" b="0" smtClean="0">
                <a:solidFill>
                  <a:schemeClr val="tx1"/>
                </a:solidFill>
              </a:rPr>
              <a:t>	</a:t>
            </a:r>
            <a:r>
              <a:rPr lang="en-US" sz="1600" b="0" smtClean="0"/>
              <a:t>Dark Blue:  	R:5 	G:105 	B:179</a:t>
            </a:r>
          </a:p>
          <a:p>
            <a:pPr eaLnBrk="1" hangingPunct="1">
              <a:spcBef>
                <a:spcPct val="50000"/>
              </a:spcBef>
              <a:defRPr/>
            </a:pPr>
            <a:r>
              <a:rPr lang="en-US" sz="1600" b="0" smtClean="0">
                <a:solidFill>
                  <a:schemeClr val="tx1"/>
                </a:solidFill>
              </a:rPr>
              <a:t>	</a:t>
            </a:r>
            <a:r>
              <a:rPr lang="en-US" sz="1600" b="0" smtClean="0">
                <a:solidFill>
                  <a:srgbClr val="E96D1F"/>
                </a:solidFill>
              </a:rPr>
              <a:t>Orange:		R:233	G:109	B:31</a:t>
            </a:r>
          </a:p>
          <a:p>
            <a:pPr eaLnBrk="1" hangingPunct="1">
              <a:spcBef>
                <a:spcPct val="50000"/>
              </a:spcBef>
              <a:defRPr/>
            </a:pPr>
            <a:r>
              <a:rPr lang="en-US" sz="1600" b="0" smtClean="0">
                <a:solidFill>
                  <a:schemeClr val="tx1"/>
                </a:solidFill>
              </a:rPr>
              <a:t>	</a:t>
            </a:r>
            <a:r>
              <a:rPr lang="en-US" sz="1600" b="0" smtClean="0">
                <a:solidFill>
                  <a:srgbClr val="636363"/>
                </a:solidFill>
              </a:rPr>
              <a:t>Dark Gray:	R:99	G:99	B:99</a:t>
            </a:r>
          </a:p>
          <a:p>
            <a:pPr eaLnBrk="1" hangingPunct="1">
              <a:spcBef>
                <a:spcPct val="50000"/>
              </a:spcBef>
              <a:defRPr/>
            </a:pPr>
            <a:r>
              <a:rPr lang="en-US" sz="1600" b="0" smtClean="0">
                <a:solidFill>
                  <a:schemeClr val="tx1"/>
                </a:solidFill>
              </a:rPr>
              <a:t>	</a:t>
            </a:r>
            <a:r>
              <a:rPr lang="en-US" sz="1600" b="0" smtClean="0">
                <a:solidFill>
                  <a:srgbClr val="898989"/>
                </a:solidFill>
              </a:rPr>
              <a:t>Light Gray:	R:137	G:137	B:137</a:t>
            </a:r>
          </a:p>
          <a:p>
            <a:pPr eaLnBrk="1" hangingPunct="1">
              <a:spcBef>
                <a:spcPct val="50000"/>
              </a:spcBef>
              <a:defRPr/>
            </a:pPr>
            <a:r>
              <a:rPr lang="en-US" sz="1600" b="0" smtClean="0">
                <a:solidFill>
                  <a:schemeClr val="tx1"/>
                </a:solidFill>
              </a:rPr>
              <a:t>	</a:t>
            </a:r>
            <a:r>
              <a:rPr lang="en-US" sz="1600" b="0" smtClean="0">
                <a:solidFill>
                  <a:srgbClr val="94BBD7"/>
                </a:solidFill>
              </a:rPr>
              <a:t>Light Blue:	R:148	G:187	B:215</a:t>
            </a:r>
          </a:p>
          <a:p>
            <a:pPr eaLnBrk="1" hangingPunct="1">
              <a:spcBef>
                <a:spcPct val="50000"/>
              </a:spcBef>
              <a:defRPr/>
            </a:pPr>
            <a:r>
              <a:rPr lang="en-US" sz="1600" b="0" smtClean="0">
                <a:solidFill>
                  <a:srgbClr val="94BBD7"/>
                </a:solidFill>
              </a:rPr>
              <a:t>      	</a:t>
            </a:r>
            <a:r>
              <a:rPr lang="en-US" sz="1600" b="0" smtClean="0">
                <a:solidFill>
                  <a:srgbClr val="76A7CC"/>
                </a:solidFill>
              </a:rPr>
              <a:t>Light Blue#2:	R:118	G:167	B:204</a:t>
            </a:r>
          </a:p>
          <a:p>
            <a:pPr eaLnBrk="1" hangingPunct="1">
              <a:spcBef>
                <a:spcPct val="50000"/>
              </a:spcBef>
              <a:defRPr/>
            </a:pPr>
            <a:endParaRPr lang="en-US" sz="1600" b="0" smtClean="0">
              <a:solidFill>
                <a:srgbClr val="76A7CC"/>
              </a:solidFill>
            </a:endParaRPr>
          </a:p>
          <a:p>
            <a:pPr eaLnBrk="1" hangingPunct="1">
              <a:spcBef>
                <a:spcPct val="50000"/>
              </a:spcBef>
              <a:defRPr/>
            </a:pPr>
            <a:endParaRPr lang="en-US" sz="1600" b="0" smtClean="0">
              <a:solidFill>
                <a:schemeClr val="tx1"/>
              </a:solidFill>
            </a:endParaRPr>
          </a:p>
          <a:p>
            <a:pPr eaLnBrk="1" hangingPunct="1">
              <a:spcBef>
                <a:spcPct val="50000"/>
              </a:spcBef>
              <a:defRPr/>
            </a:pPr>
            <a:r>
              <a:rPr lang="en-US" sz="1800" b="0" smtClean="0">
                <a:solidFill>
                  <a:srgbClr val="636363"/>
                </a:solidFill>
              </a:rPr>
              <a:t>Vangent Fonts:</a:t>
            </a:r>
          </a:p>
          <a:p>
            <a:pPr eaLnBrk="1" hangingPunct="1">
              <a:spcBef>
                <a:spcPct val="50000"/>
              </a:spcBef>
              <a:defRPr/>
            </a:pPr>
            <a:r>
              <a:rPr lang="en-US" sz="1600" smtClean="0">
                <a:latin typeface="Myriad Web Pro" pitchFamily="34" charset="0"/>
              </a:rPr>
              <a:t>Myriad Web Pro</a:t>
            </a:r>
            <a:r>
              <a:rPr lang="en-US" sz="1600" b="0" smtClean="0"/>
              <a:t> or </a:t>
            </a:r>
            <a:r>
              <a:rPr lang="en-US" sz="1600" smtClean="0"/>
              <a:t>Arial </a:t>
            </a:r>
          </a:p>
          <a:p>
            <a:pPr eaLnBrk="1" hangingPunct="1">
              <a:spcBef>
                <a:spcPct val="50000"/>
              </a:spcBef>
              <a:defRPr/>
            </a:pPr>
            <a:endParaRPr lang="en-US" sz="1600" smtClean="0">
              <a:solidFill>
                <a:schemeClr val="tx1"/>
              </a:solidFill>
            </a:endParaRPr>
          </a:p>
          <a:p>
            <a:pPr eaLnBrk="1" hangingPunct="1">
              <a:spcBef>
                <a:spcPct val="50000"/>
              </a:spcBef>
              <a:defRPr/>
            </a:pPr>
            <a:r>
              <a:rPr lang="en-US" sz="1800" b="0" smtClean="0">
                <a:solidFill>
                  <a:srgbClr val="636363"/>
                </a:solidFill>
              </a:rPr>
              <a:t>Other Devices:</a:t>
            </a:r>
          </a:p>
          <a:p>
            <a:pPr eaLnBrk="1" hangingPunct="1">
              <a:spcBef>
                <a:spcPct val="50000"/>
              </a:spcBef>
              <a:defRPr/>
            </a:pPr>
            <a:r>
              <a:rPr lang="en-US" sz="1800" b="0" smtClean="0">
                <a:solidFill>
                  <a:schemeClr val="tx1"/>
                </a:solidFill>
              </a:rPr>
              <a:t>	</a:t>
            </a:r>
            <a:r>
              <a:rPr lang="en-US" sz="1600" b="0" smtClean="0">
                <a:solidFill>
                  <a:schemeClr val="tx1"/>
                </a:solidFill>
              </a:rPr>
              <a:t>Vangent Diamonds Bullet</a:t>
            </a:r>
          </a:p>
        </p:txBody>
      </p:sp>
      <p:pic>
        <p:nvPicPr>
          <p:cNvPr id="3075" name="Picture 8" descr="bullet"/>
          <p:cNvPicPr>
            <a:picLocks noChangeAspect="1" noChangeArrowheads="1"/>
          </p:cNvPicPr>
          <p:nvPr/>
        </p:nvPicPr>
        <p:blipFill>
          <a:blip r:embed="rId13" cstate="print"/>
          <a:srcRect/>
          <a:stretch>
            <a:fillRect/>
          </a:stretch>
        </p:blipFill>
        <p:spPr bwMode="auto">
          <a:xfrm>
            <a:off x="423863" y="5464175"/>
            <a:ext cx="104775" cy="142875"/>
          </a:xfrm>
          <a:prstGeom prst="rect">
            <a:avLst/>
          </a:prstGeom>
          <a:noFill/>
          <a:ln w="9525">
            <a:noFill/>
            <a:miter lim="800000"/>
            <a:headEnd/>
            <a:tailEnd/>
          </a:ln>
        </p:spPr>
      </p:pic>
      <p:sp>
        <p:nvSpPr>
          <p:cNvPr id="3076" name="Rectangle 9"/>
          <p:cNvSpPr>
            <a:spLocks noChangeArrowheads="1"/>
          </p:cNvSpPr>
          <p:nvPr/>
        </p:nvSpPr>
        <p:spPr bwMode="auto">
          <a:xfrm>
            <a:off x="347663" y="1585913"/>
            <a:ext cx="844550" cy="268287"/>
          </a:xfrm>
          <a:prstGeom prst="rect">
            <a:avLst/>
          </a:prstGeom>
          <a:solidFill>
            <a:srgbClr val="0569B3"/>
          </a:solidFill>
          <a:ln w="9525">
            <a:noFill/>
            <a:miter lim="800000"/>
            <a:headEnd/>
            <a:tailEnd/>
          </a:ln>
        </p:spPr>
        <p:txBody>
          <a:bodyPr wrap="none" anchor="ctr"/>
          <a:lstStyle/>
          <a:p>
            <a:endParaRPr lang="en-US"/>
          </a:p>
        </p:txBody>
      </p:sp>
      <p:sp>
        <p:nvSpPr>
          <p:cNvPr id="3077" name="Rectangle 10"/>
          <p:cNvSpPr>
            <a:spLocks noChangeArrowheads="1"/>
          </p:cNvSpPr>
          <p:nvPr/>
        </p:nvSpPr>
        <p:spPr bwMode="auto">
          <a:xfrm>
            <a:off x="347663" y="1949450"/>
            <a:ext cx="844550" cy="268288"/>
          </a:xfrm>
          <a:prstGeom prst="rect">
            <a:avLst/>
          </a:prstGeom>
          <a:solidFill>
            <a:srgbClr val="E96D1F"/>
          </a:solidFill>
          <a:ln w="9525">
            <a:noFill/>
            <a:miter lim="800000"/>
            <a:headEnd/>
            <a:tailEnd/>
          </a:ln>
        </p:spPr>
        <p:txBody>
          <a:bodyPr wrap="none" anchor="ctr"/>
          <a:lstStyle/>
          <a:p>
            <a:endParaRPr lang="en-US"/>
          </a:p>
        </p:txBody>
      </p:sp>
      <p:sp>
        <p:nvSpPr>
          <p:cNvPr id="3078" name="Rectangle 11"/>
          <p:cNvSpPr>
            <a:spLocks noChangeArrowheads="1"/>
          </p:cNvSpPr>
          <p:nvPr/>
        </p:nvSpPr>
        <p:spPr bwMode="auto">
          <a:xfrm>
            <a:off x="347663" y="2316163"/>
            <a:ext cx="844550" cy="268287"/>
          </a:xfrm>
          <a:prstGeom prst="rect">
            <a:avLst/>
          </a:prstGeom>
          <a:solidFill>
            <a:srgbClr val="636363"/>
          </a:solidFill>
          <a:ln w="9525">
            <a:noFill/>
            <a:miter lim="800000"/>
            <a:headEnd/>
            <a:tailEnd/>
          </a:ln>
        </p:spPr>
        <p:txBody>
          <a:bodyPr wrap="none" anchor="ctr"/>
          <a:lstStyle/>
          <a:p>
            <a:endParaRPr lang="en-US"/>
          </a:p>
        </p:txBody>
      </p:sp>
      <p:sp>
        <p:nvSpPr>
          <p:cNvPr id="3079" name="Rectangle 12"/>
          <p:cNvSpPr>
            <a:spLocks noChangeArrowheads="1"/>
          </p:cNvSpPr>
          <p:nvPr/>
        </p:nvSpPr>
        <p:spPr bwMode="auto">
          <a:xfrm>
            <a:off x="349250" y="2687638"/>
            <a:ext cx="844550" cy="268287"/>
          </a:xfrm>
          <a:prstGeom prst="rect">
            <a:avLst/>
          </a:prstGeom>
          <a:solidFill>
            <a:srgbClr val="898989"/>
          </a:solidFill>
          <a:ln w="9525">
            <a:noFill/>
            <a:miter lim="800000"/>
            <a:headEnd/>
            <a:tailEnd/>
          </a:ln>
        </p:spPr>
        <p:txBody>
          <a:bodyPr wrap="none" anchor="ctr"/>
          <a:lstStyle/>
          <a:p>
            <a:endParaRPr lang="en-US"/>
          </a:p>
        </p:txBody>
      </p:sp>
      <p:sp>
        <p:nvSpPr>
          <p:cNvPr id="3080" name="Rectangle 13"/>
          <p:cNvSpPr>
            <a:spLocks noChangeArrowheads="1"/>
          </p:cNvSpPr>
          <p:nvPr/>
        </p:nvSpPr>
        <p:spPr bwMode="auto">
          <a:xfrm>
            <a:off x="346075" y="3055938"/>
            <a:ext cx="844550" cy="268287"/>
          </a:xfrm>
          <a:prstGeom prst="rect">
            <a:avLst/>
          </a:prstGeom>
          <a:solidFill>
            <a:srgbClr val="94BBD7"/>
          </a:solidFill>
          <a:ln w="9525">
            <a:noFill/>
            <a:miter lim="800000"/>
            <a:headEnd/>
            <a:tailEnd/>
          </a:ln>
        </p:spPr>
        <p:txBody>
          <a:bodyPr wrap="none" anchor="ctr"/>
          <a:lstStyle/>
          <a:p>
            <a:endParaRPr lang="en-US"/>
          </a:p>
        </p:txBody>
      </p:sp>
      <p:sp>
        <p:nvSpPr>
          <p:cNvPr id="3081" name="Rectangle 14"/>
          <p:cNvSpPr>
            <a:spLocks noChangeArrowheads="1"/>
          </p:cNvSpPr>
          <p:nvPr/>
        </p:nvSpPr>
        <p:spPr bwMode="auto">
          <a:xfrm>
            <a:off x="347663" y="3409950"/>
            <a:ext cx="844550" cy="268288"/>
          </a:xfrm>
          <a:prstGeom prst="rect">
            <a:avLst/>
          </a:prstGeom>
          <a:solidFill>
            <a:srgbClr val="76A7CC"/>
          </a:solidFill>
          <a:ln w="9525">
            <a:noFill/>
            <a:miter lim="800000"/>
            <a:headEnd/>
            <a:tailEnd/>
          </a:ln>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4D6CDC8-4C92-4F1F-B047-E577C334F0FC}" type="datetime1">
              <a:rPr lang="en-US" smtClean="0"/>
              <a:pPr/>
              <a:t>01/04/2013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36.xml"/><Relationship Id="rId4" Type="http://schemas.openxmlformats.org/officeDocument/2006/relationships/image" Target="cid:image003.jpg@01CDD6BB.3F2EEA0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algn="ctr"/>
            <a:r>
              <a:rPr lang="en-US" dirty="0" smtClean="0"/>
              <a:t> Open Enrollment 2012 at 1-800- MEDICARE</a:t>
            </a:r>
          </a:p>
        </p:txBody>
      </p:sp>
      <p:sp>
        <p:nvSpPr>
          <p:cNvPr id="5" name="Subtitle 4"/>
          <p:cNvSpPr>
            <a:spLocks noGrp="1"/>
          </p:cNvSpPr>
          <p:nvPr>
            <p:ph type="subTitle" idx="1"/>
          </p:nvPr>
        </p:nvSpPr>
        <p:spPr/>
        <p:txBody>
          <a:bodyPr/>
          <a:lstStyle/>
          <a:p>
            <a:r>
              <a:rPr lang="en-US" dirty="0" smtClean="0"/>
              <a:t>January 8, 2013</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756" y="5830784"/>
            <a:ext cx="2279399" cy="7857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501BE6A-AD82-4938-830B-AA13C7E3849F}" type="slidenum">
              <a:rPr lang="en-US" smtClean="0"/>
              <a:pPr/>
              <a:t>2</a:t>
            </a:fld>
            <a:endParaRPr lang="en-US"/>
          </a:p>
        </p:txBody>
      </p:sp>
      <p:sp>
        <p:nvSpPr>
          <p:cNvPr id="4" name="Title 3"/>
          <p:cNvSpPr>
            <a:spLocks noGrp="1"/>
          </p:cNvSpPr>
          <p:nvPr>
            <p:ph type="title"/>
          </p:nvPr>
        </p:nvSpPr>
        <p:spPr/>
        <p:txBody>
          <a:bodyPr>
            <a:normAutofit/>
          </a:bodyPr>
          <a:lstStyle/>
          <a:p>
            <a:r>
              <a:rPr lang="en-US" dirty="0" smtClean="0"/>
              <a:t>Call Volume Comparison</a:t>
            </a:r>
            <a:endParaRPr lang="en-US" dirty="0"/>
          </a:p>
        </p:txBody>
      </p:sp>
      <p:sp>
        <p:nvSpPr>
          <p:cNvPr id="7" name="TextBox 6"/>
          <p:cNvSpPr txBox="1"/>
          <p:nvPr/>
        </p:nvSpPr>
        <p:spPr>
          <a:xfrm>
            <a:off x="326367" y="1130818"/>
            <a:ext cx="8211991" cy="1015663"/>
          </a:xfrm>
          <a:prstGeom prst="rect">
            <a:avLst/>
          </a:prstGeom>
          <a:noFill/>
        </p:spPr>
        <p:txBody>
          <a:bodyPr wrap="square" rtlCol="0">
            <a:spAutoFit/>
          </a:bodyPr>
          <a:lstStyle/>
          <a:p>
            <a:r>
              <a:rPr lang="en-US" sz="1200" dirty="0" smtClean="0">
                <a:solidFill>
                  <a:schemeClr val="tx1"/>
                </a:solidFill>
              </a:rPr>
              <a:t>Our call volume patterns are slightly different from previous Open Enrollment Periods due to the changes in the dates.  (Numbers are based on the same amount of days of </a:t>
            </a:r>
            <a:r>
              <a:rPr lang="en-US" sz="1200" dirty="0" err="1" smtClean="0">
                <a:solidFill>
                  <a:schemeClr val="tx1"/>
                </a:solidFill>
              </a:rPr>
              <a:t>OEP</a:t>
            </a:r>
            <a:r>
              <a:rPr lang="en-US" sz="1200" dirty="0" smtClean="0">
                <a:solidFill>
                  <a:schemeClr val="tx1"/>
                </a:solidFill>
              </a:rPr>
              <a:t>)</a:t>
            </a:r>
          </a:p>
          <a:p>
            <a:pPr marL="225425" indent="-225425">
              <a:buFont typeface="Arial" pitchFamily="34" charset="0"/>
              <a:buChar char="•"/>
            </a:pPr>
            <a:r>
              <a:rPr lang="en-US" sz="1200" dirty="0" smtClean="0">
                <a:solidFill>
                  <a:schemeClr val="tx1"/>
                </a:solidFill>
              </a:rPr>
              <a:t>2012 (10/15/2012 to 12/8/2012): 4,701,791</a:t>
            </a:r>
          </a:p>
          <a:p>
            <a:pPr marL="225425" indent="-225425">
              <a:buFont typeface="Arial" pitchFamily="34" charset="0"/>
              <a:buChar char="•"/>
            </a:pPr>
            <a:r>
              <a:rPr lang="en-US" sz="1200" dirty="0" smtClean="0">
                <a:solidFill>
                  <a:schemeClr val="tx1"/>
                </a:solidFill>
              </a:rPr>
              <a:t>2011 (10/15/2011 to 12/8/2011): 5,821,337</a:t>
            </a:r>
          </a:p>
          <a:p>
            <a:pPr marL="225425" indent="-225425">
              <a:buFont typeface="Arial" pitchFamily="34" charset="0"/>
              <a:buChar char="•"/>
            </a:pPr>
            <a:r>
              <a:rPr lang="en-US" sz="1200" dirty="0" smtClean="0">
                <a:solidFill>
                  <a:schemeClr val="tx1"/>
                </a:solidFill>
              </a:rPr>
              <a:t>2010 (11/15/2010 to 12/31/2010): 4,764,273</a:t>
            </a:r>
          </a:p>
        </p:txBody>
      </p:sp>
      <p:pic>
        <p:nvPicPr>
          <p:cNvPr id="9" name="Picture 8" descr="Graph showingcomparision of results in 2009, 2010, 2011, and 2012 for IVR calls offered during the pre-open enrollment period, open enrollment, and the post-open enrollment period."/>
          <p:cNvPicPr/>
          <p:nvPr/>
        </p:nvPicPr>
        <p:blipFill>
          <a:blip r:embed="rId3" cstate="print"/>
          <a:stretch>
            <a:fillRect/>
          </a:stretch>
        </p:blipFill>
        <p:spPr>
          <a:xfrm>
            <a:off x="196702" y="2354079"/>
            <a:ext cx="8724014" cy="384470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501BE6A-AD82-4938-830B-AA13C7E3849F}" type="slidenum">
              <a:rPr lang="en-US" smtClean="0"/>
              <a:pPr/>
              <a:t>3</a:t>
            </a:fld>
            <a:endParaRPr lang="en-US"/>
          </a:p>
        </p:txBody>
      </p:sp>
      <p:sp>
        <p:nvSpPr>
          <p:cNvPr id="4" name="Title 3"/>
          <p:cNvSpPr>
            <a:spLocks noGrp="1"/>
          </p:cNvSpPr>
          <p:nvPr>
            <p:ph type="title"/>
          </p:nvPr>
        </p:nvSpPr>
        <p:spPr/>
        <p:txBody>
          <a:bodyPr/>
          <a:lstStyle/>
          <a:p>
            <a:r>
              <a:rPr lang="en-US" dirty="0" smtClean="0"/>
              <a:t>Average Handle Time</a:t>
            </a:r>
            <a:endParaRPr lang="en-US" dirty="0"/>
          </a:p>
        </p:txBody>
      </p:sp>
      <p:sp>
        <p:nvSpPr>
          <p:cNvPr id="7" name="TextBox 6"/>
          <p:cNvSpPr txBox="1"/>
          <p:nvPr/>
        </p:nvSpPr>
        <p:spPr>
          <a:xfrm>
            <a:off x="326367" y="1130818"/>
            <a:ext cx="8524335" cy="1200329"/>
          </a:xfrm>
          <a:prstGeom prst="rect">
            <a:avLst/>
          </a:prstGeom>
          <a:noFill/>
        </p:spPr>
        <p:txBody>
          <a:bodyPr wrap="square" rtlCol="0">
            <a:spAutoFit/>
          </a:bodyPr>
          <a:lstStyle/>
          <a:p>
            <a:pPr lvl="0"/>
            <a:endParaRPr lang="en-US" sz="1200" dirty="0" smtClean="0">
              <a:solidFill>
                <a:schemeClr val="tx1"/>
              </a:solidFill>
            </a:endParaRPr>
          </a:p>
          <a:p>
            <a:r>
              <a:rPr lang="en-US" sz="1200" dirty="0" smtClean="0">
                <a:solidFill>
                  <a:schemeClr val="tx1"/>
                </a:solidFill>
              </a:rPr>
              <a:t>Average Length of Call has remained consistent this year as a result of several factors, including enhanced training and call center preparation.</a:t>
            </a:r>
          </a:p>
          <a:p>
            <a:pPr marL="225425" indent="-225425">
              <a:buFont typeface="Arial" pitchFamily="34" charset="0"/>
              <a:buChar char="•"/>
            </a:pPr>
            <a:r>
              <a:rPr lang="en-US" sz="1200" dirty="0" smtClean="0">
                <a:solidFill>
                  <a:schemeClr val="tx1"/>
                </a:solidFill>
              </a:rPr>
              <a:t>2012 (10/15/2012 to 12/8/2012):9:24</a:t>
            </a:r>
          </a:p>
          <a:p>
            <a:pPr marL="225425" indent="-225425">
              <a:buFont typeface="Arial" pitchFamily="34" charset="0"/>
              <a:buChar char="•"/>
            </a:pPr>
            <a:r>
              <a:rPr lang="en-US" sz="1200" dirty="0" smtClean="0">
                <a:solidFill>
                  <a:schemeClr val="tx1"/>
                </a:solidFill>
              </a:rPr>
              <a:t>2011 (10/15/2011 to 12/8/2011): 9:24</a:t>
            </a:r>
          </a:p>
          <a:p>
            <a:pPr marL="225425" indent="-225425">
              <a:buFont typeface="Arial" pitchFamily="34" charset="0"/>
              <a:buChar char="•"/>
            </a:pPr>
            <a:r>
              <a:rPr lang="en-US" sz="1200" dirty="0" smtClean="0">
                <a:solidFill>
                  <a:schemeClr val="tx1"/>
                </a:solidFill>
              </a:rPr>
              <a:t>2010 (11/15/2010 to 12/31/2010): 9:27</a:t>
            </a:r>
          </a:p>
        </p:txBody>
      </p:sp>
      <p:pic>
        <p:nvPicPr>
          <p:cNvPr id="9" name="Picture 8" descr="Grpah showing Average Handle Time for 2009, 2010, 2011 and 2012 during the pre-open enrollment period, open enrollment period, and post-open enrollment period."/>
          <p:cNvPicPr/>
          <p:nvPr/>
        </p:nvPicPr>
        <p:blipFill>
          <a:blip r:embed="rId3" cstate="print"/>
          <a:stretch>
            <a:fillRect/>
          </a:stretch>
        </p:blipFill>
        <p:spPr>
          <a:xfrm>
            <a:off x="289521" y="2635128"/>
            <a:ext cx="8269688" cy="396769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501BE6A-AD82-4938-830B-AA13C7E3849F}" type="slidenum">
              <a:rPr lang="en-US" smtClean="0"/>
              <a:pPr/>
              <a:t>4</a:t>
            </a:fld>
            <a:endParaRPr lang="en-US"/>
          </a:p>
        </p:txBody>
      </p:sp>
      <p:sp>
        <p:nvSpPr>
          <p:cNvPr id="4" name="Title 3"/>
          <p:cNvSpPr>
            <a:spLocks noGrp="1"/>
          </p:cNvSpPr>
          <p:nvPr>
            <p:ph type="title"/>
          </p:nvPr>
        </p:nvSpPr>
        <p:spPr/>
        <p:txBody>
          <a:bodyPr/>
          <a:lstStyle/>
          <a:p>
            <a:r>
              <a:rPr lang="en-US" dirty="0" smtClean="0"/>
              <a:t>Average Speed of Answer</a:t>
            </a:r>
            <a:endParaRPr lang="en-US" dirty="0"/>
          </a:p>
        </p:txBody>
      </p:sp>
      <p:sp>
        <p:nvSpPr>
          <p:cNvPr id="7" name="TextBox 6"/>
          <p:cNvSpPr txBox="1"/>
          <p:nvPr/>
        </p:nvSpPr>
        <p:spPr>
          <a:xfrm>
            <a:off x="504497" y="1213944"/>
            <a:ext cx="5991306" cy="861774"/>
          </a:xfrm>
          <a:prstGeom prst="rect">
            <a:avLst/>
          </a:prstGeom>
          <a:noFill/>
        </p:spPr>
        <p:txBody>
          <a:bodyPr wrap="square" rtlCol="0">
            <a:spAutoFit/>
          </a:bodyPr>
          <a:lstStyle/>
          <a:p>
            <a:r>
              <a:rPr lang="en-US" sz="1400" dirty="0" smtClean="0">
                <a:solidFill>
                  <a:schemeClr val="tx1"/>
                </a:solidFill>
              </a:rPr>
              <a:t>The average speed of answer has decreased slightly over last year.</a:t>
            </a:r>
          </a:p>
          <a:p>
            <a:pPr marL="225425" indent="-225425">
              <a:buFont typeface="Arial" pitchFamily="34" charset="0"/>
              <a:buChar char="•"/>
            </a:pPr>
            <a:r>
              <a:rPr lang="en-US" sz="1200" dirty="0" smtClean="0">
                <a:solidFill>
                  <a:schemeClr val="tx1"/>
                </a:solidFill>
              </a:rPr>
              <a:t>2012 (10/15/2012 to 12/8/2012): 3 minutes 21 seconds</a:t>
            </a:r>
          </a:p>
          <a:p>
            <a:pPr marL="225425" indent="-225425">
              <a:buFont typeface="Arial" pitchFamily="34" charset="0"/>
              <a:buChar char="•"/>
            </a:pPr>
            <a:r>
              <a:rPr lang="en-US" sz="1200" dirty="0" smtClean="0">
                <a:solidFill>
                  <a:schemeClr val="tx1"/>
                </a:solidFill>
              </a:rPr>
              <a:t>2011 (10/15/2011 to 12/8/2011):  3 minutes 35 seconds</a:t>
            </a:r>
          </a:p>
          <a:p>
            <a:pPr marL="225425" indent="-225425">
              <a:buFont typeface="Arial" pitchFamily="34" charset="0"/>
              <a:buChar char="•"/>
            </a:pPr>
            <a:r>
              <a:rPr lang="en-US" sz="1200" dirty="0" smtClean="0">
                <a:solidFill>
                  <a:schemeClr val="tx1"/>
                </a:solidFill>
              </a:rPr>
              <a:t>2010 (11/15/2010 to 12/31/2010):  2 minutes 18 seconds</a:t>
            </a:r>
          </a:p>
        </p:txBody>
      </p:sp>
      <p:pic>
        <p:nvPicPr>
          <p:cNvPr id="9" name="Picture 8" descr="Graph showing average speed of anwer for 2009, 2010, 2011, and 2012 for pre-open enrollment period, open enrollment period, and post-open enrollment period."/>
          <p:cNvPicPr/>
          <p:nvPr/>
        </p:nvPicPr>
        <p:blipFill>
          <a:blip r:embed="rId3" cstate="print"/>
          <a:stretch>
            <a:fillRect/>
          </a:stretch>
        </p:blipFill>
        <p:spPr>
          <a:xfrm>
            <a:off x="272820" y="2422875"/>
            <a:ext cx="8360818" cy="396729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501BE6A-AD82-4938-830B-AA13C7E3849F}" type="slidenum">
              <a:rPr lang="en-US" smtClean="0"/>
              <a:pPr/>
              <a:t>5</a:t>
            </a:fld>
            <a:endParaRPr lang="en-US"/>
          </a:p>
        </p:txBody>
      </p:sp>
      <p:sp>
        <p:nvSpPr>
          <p:cNvPr id="4" name="Title 3"/>
          <p:cNvSpPr>
            <a:spLocks noGrp="1"/>
          </p:cNvSpPr>
          <p:nvPr>
            <p:ph type="title"/>
          </p:nvPr>
        </p:nvSpPr>
        <p:spPr/>
        <p:txBody>
          <a:bodyPr>
            <a:normAutofit fontScale="90000"/>
          </a:bodyPr>
          <a:lstStyle/>
          <a:p>
            <a:r>
              <a:rPr lang="en-US" dirty="0" smtClean="0"/>
              <a:t>Enrollments at 1-800 MEDICARE</a:t>
            </a:r>
            <a:endParaRPr lang="en-US" dirty="0"/>
          </a:p>
        </p:txBody>
      </p:sp>
      <p:sp>
        <p:nvSpPr>
          <p:cNvPr id="7" name="TextBox 6"/>
          <p:cNvSpPr txBox="1"/>
          <p:nvPr/>
        </p:nvSpPr>
        <p:spPr>
          <a:xfrm>
            <a:off x="504496" y="1394705"/>
            <a:ext cx="3514611" cy="3323987"/>
          </a:xfrm>
          <a:prstGeom prst="rect">
            <a:avLst/>
          </a:prstGeom>
          <a:noFill/>
        </p:spPr>
        <p:txBody>
          <a:bodyPr wrap="square" rtlCol="0">
            <a:spAutoFit/>
          </a:bodyPr>
          <a:lstStyle/>
          <a:p>
            <a:pPr lvl="0"/>
            <a:r>
              <a:rPr lang="en-US" sz="1400" dirty="0" smtClean="0">
                <a:solidFill>
                  <a:schemeClr val="tx1"/>
                </a:solidFill>
              </a:rPr>
              <a:t>Enrollments came in at 47,569 over the forecasted volume of 139,968.  </a:t>
            </a:r>
          </a:p>
          <a:p>
            <a:pPr lvl="0"/>
            <a:endParaRPr lang="en-US" sz="1400" dirty="0" smtClean="0">
              <a:solidFill>
                <a:schemeClr val="tx1"/>
              </a:solidFill>
            </a:endParaRPr>
          </a:p>
          <a:p>
            <a:pPr lvl="0"/>
            <a:r>
              <a:rPr lang="en-US" sz="1400" dirty="0" smtClean="0">
                <a:solidFill>
                  <a:schemeClr val="tx1"/>
                </a:solidFill>
              </a:rPr>
              <a:t>Actual call center enrollments were 187,537. </a:t>
            </a:r>
          </a:p>
          <a:p>
            <a:endParaRPr lang="en-US" sz="1400" dirty="0" smtClean="0">
              <a:solidFill>
                <a:schemeClr val="tx1"/>
              </a:solidFill>
            </a:endParaRPr>
          </a:p>
          <a:p>
            <a:r>
              <a:rPr lang="en-US" sz="1400" dirty="0" smtClean="0">
                <a:solidFill>
                  <a:schemeClr val="tx1"/>
                </a:solidFill>
              </a:rPr>
              <a:t>Because of the change of dates for Open Enrollment Period, we more tightly tracked the number of enrollments that 1-800 MEDICARE assists with.</a:t>
            </a:r>
          </a:p>
          <a:p>
            <a:endParaRPr lang="en-US" sz="1400" dirty="0" smtClean="0">
              <a:solidFill>
                <a:schemeClr val="tx1"/>
              </a:solidFill>
            </a:endParaRPr>
          </a:p>
          <a:p>
            <a:r>
              <a:rPr lang="en-US" sz="1400" i="1" dirty="0" smtClean="0">
                <a:solidFill>
                  <a:schemeClr val="tx1"/>
                </a:solidFill>
              </a:rPr>
              <a:t>Note:  These are not total enrollments, only enrollments that 1-800 MEDICARE facilitates. </a:t>
            </a:r>
            <a:endParaRPr lang="en-US" sz="1200" i="1" dirty="0">
              <a:solidFill>
                <a:schemeClr val="tx1"/>
              </a:solidFill>
            </a:endParaRPr>
          </a:p>
        </p:txBody>
      </p:sp>
      <p:pic>
        <p:nvPicPr>
          <p:cNvPr id="10" name="Picture 9" descr="Graphic showing actual and forcasted enrollments at 1-800-MEDICARE."/>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4614530" y="1637413"/>
            <a:ext cx="3976577" cy="5050465"/>
          </a:xfrm>
          <a:prstGeom prst="rect">
            <a:avLst/>
          </a:prstGeom>
          <a:noFill/>
          <a:ln>
            <a:noFill/>
          </a:ln>
        </p:spPr>
      </p:pic>
      <p:sp>
        <p:nvSpPr>
          <p:cNvPr id="13" name="TextBox 12"/>
          <p:cNvSpPr txBox="1"/>
          <p:nvPr/>
        </p:nvSpPr>
        <p:spPr>
          <a:xfrm>
            <a:off x="5241851" y="1169581"/>
            <a:ext cx="2222205" cy="461665"/>
          </a:xfrm>
          <a:prstGeom prst="rect">
            <a:avLst/>
          </a:prstGeom>
          <a:noFill/>
        </p:spPr>
        <p:txBody>
          <a:bodyPr wrap="square" rtlCol="0">
            <a:spAutoFit/>
          </a:bodyPr>
          <a:lstStyle/>
          <a:p>
            <a:r>
              <a:rPr lang="en-US" dirty="0" smtClean="0"/>
              <a:t>Enrollments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b="1" dirty="0" smtClean="0"/>
              <a:t>The Types of Persons Calling:</a:t>
            </a:r>
          </a:p>
          <a:p>
            <a:pPr lvl="1"/>
            <a:r>
              <a:rPr lang="en-US" dirty="0" smtClean="0"/>
              <a:t>Callers NOT New to Medicare (93%)       </a:t>
            </a:r>
          </a:p>
          <a:p>
            <a:pPr lvl="1"/>
            <a:r>
              <a:rPr lang="en-US" dirty="0" smtClean="0"/>
              <a:t>Callers New to Medicare (7%)      </a:t>
            </a:r>
          </a:p>
          <a:p>
            <a:r>
              <a:rPr lang="en-US" b="1" dirty="0" smtClean="0"/>
              <a:t>Reason beneficiaries are calling about a drug plan</a:t>
            </a:r>
          </a:p>
          <a:p>
            <a:pPr lvl="1"/>
            <a:r>
              <a:rPr lang="en-US" dirty="0" smtClean="0"/>
              <a:t>Drug Plan Comparison (44%)</a:t>
            </a:r>
          </a:p>
          <a:p>
            <a:pPr lvl="1"/>
            <a:r>
              <a:rPr lang="en-US" dirty="0" smtClean="0"/>
              <a:t>Switching Plans (25%)</a:t>
            </a:r>
          </a:p>
          <a:p>
            <a:pPr lvl="1"/>
            <a:r>
              <a:rPr lang="en-US" dirty="0" smtClean="0"/>
              <a:t>Other: (19%)</a:t>
            </a:r>
          </a:p>
          <a:p>
            <a:r>
              <a:rPr lang="en-US" dirty="0" smtClean="0"/>
              <a:t> </a:t>
            </a:r>
            <a:r>
              <a:rPr lang="en-US" b="1" dirty="0" smtClean="0"/>
              <a:t>Why beneficiaries wish to change plans?</a:t>
            </a:r>
          </a:p>
          <a:p>
            <a:pPr lvl="1"/>
            <a:r>
              <a:rPr lang="en-US" dirty="0" smtClean="0"/>
              <a:t>Plan Cost or Too Expensive (31%)</a:t>
            </a:r>
          </a:p>
          <a:p>
            <a:pPr lvl="1"/>
            <a:r>
              <a:rPr lang="en-US" dirty="0" smtClean="0"/>
              <a:t>Wants Original Medicare (16%)</a:t>
            </a:r>
          </a:p>
          <a:p>
            <a:pPr lvl="1"/>
            <a:r>
              <a:rPr lang="en-US" dirty="0" smtClean="0"/>
              <a:t>Not Satisfied with Coverage (13%)</a:t>
            </a:r>
          </a:p>
          <a:p>
            <a:pPr lvl="1"/>
            <a:r>
              <a:rPr lang="en-US" dirty="0" smtClean="0"/>
              <a:t>Other: (12%)</a:t>
            </a:r>
          </a:p>
          <a:p>
            <a:pPr lvl="1"/>
            <a:r>
              <a:rPr lang="en-US" dirty="0" smtClean="0"/>
              <a:t>Wants an MA-PDP Plan (11%)</a:t>
            </a:r>
          </a:p>
          <a:p>
            <a:pPr lvl="1"/>
            <a:r>
              <a:rPr lang="en-US" dirty="0" smtClean="0"/>
              <a:t>Disenrolled by Plan or Plan No Longer Offered (8%)</a:t>
            </a:r>
          </a:p>
          <a:p>
            <a:pPr lvl="1"/>
            <a:r>
              <a:rPr lang="en-US" dirty="0" smtClean="0"/>
              <a:t>Unknown (6%)</a:t>
            </a:r>
          </a:p>
          <a:p>
            <a:pPr lvl="1"/>
            <a:r>
              <a:rPr lang="en-US" dirty="0" smtClean="0"/>
              <a:t>Beneficiary Moved Out of Service Area (2%)</a:t>
            </a:r>
          </a:p>
          <a:p>
            <a:pPr lvl="1"/>
            <a:r>
              <a:rPr lang="en-US" dirty="0" smtClean="0"/>
              <a:t>Other Credible Coverage (0.5%)</a:t>
            </a:r>
          </a:p>
        </p:txBody>
      </p:sp>
      <p:sp>
        <p:nvSpPr>
          <p:cNvPr id="3" name="Slide Number Placeholder 2"/>
          <p:cNvSpPr>
            <a:spLocks noGrp="1"/>
          </p:cNvSpPr>
          <p:nvPr>
            <p:ph type="sldNum" sz="quarter" idx="12"/>
          </p:nvPr>
        </p:nvSpPr>
        <p:spPr/>
        <p:txBody>
          <a:bodyPr/>
          <a:lstStyle/>
          <a:p>
            <a:fld id="{6501BE6A-AD82-4938-830B-AA13C7E3849F}" type="slidenum">
              <a:rPr lang="en-US" smtClean="0"/>
              <a:pPr/>
              <a:t>6</a:t>
            </a:fld>
            <a:endParaRPr lang="en-US"/>
          </a:p>
        </p:txBody>
      </p:sp>
      <p:sp>
        <p:nvSpPr>
          <p:cNvPr id="4" name="Title 3"/>
          <p:cNvSpPr>
            <a:spLocks noGrp="1"/>
          </p:cNvSpPr>
          <p:nvPr>
            <p:ph type="title"/>
          </p:nvPr>
        </p:nvSpPr>
        <p:spPr/>
        <p:txBody>
          <a:bodyPr/>
          <a:lstStyle/>
          <a:p>
            <a:r>
              <a:rPr lang="en-US" dirty="0" smtClean="0"/>
              <a:t>Interesting Trends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501BE6A-AD82-4938-830B-AA13C7E3849F}" type="slidenum">
              <a:rPr lang="en-US" smtClean="0"/>
              <a:pPr/>
              <a:t>7</a:t>
            </a:fld>
            <a:endParaRPr lang="en-US"/>
          </a:p>
        </p:txBody>
      </p:sp>
      <p:pic>
        <p:nvPicPr>
          <p:cNvPr id="66562" name="Picture 1" descr="Chart showing comparison of 2012, 2011, and 2010 Open Enrollments."/>
          <p:cNvPicPr>
            <a:picLocks noChangeAspect="1" noChangeArrowheads="1"/>
          </p:cNvPicPr>
          <p:nvPr/>
        </p:nvPicPr>
        <p:blipFill>
          <a:blip r:embed="rId2" cstate="print"/>
          <a:srcRect/>
          <a:stretch>
            <a:fillRect/>
          </a:stretch>
        </p:blipFill>
        <p:spPr bwMode="auto">
          <a:xfrm>
            <a:off x="248140" y="300256"/>
            <a:ext cx="8665629" cy="549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1506" y="1194249"/>
            <a:ext cx="8484781" cy="5344774"/>
          </a:xfrm>
        </p:spPr>
        <p:txBody>
          <a:bodyPr>
            <a:normAutofit/>
          </a:bodyPr>
          <a:lstStyle/>
          <a:p>
            <a:pPr>
              <a:buNone/>
            </a:pPr>
            <a:r>
              <a:rPr lang="en-US" sz="1600" b="1" dirty="0" smtClean="0"/>
              <a:t>OEP Commonalities:</a:t>
            </a:r>
          </a:p>
          <a:p>
            <a:pPr lvl="1"/>
            <a:r>
              <a:rPr lang="en-US" sz="1400" dirty="0" smtClean="0"/>
              <a:t>The pace of enrollments increases each year the week after Thanksgiving.  This occurred during OEP week 3 (2010) and in OEP week 7 (2011, 2012).</a:t>
            </a:r>
          </a:p>
          <a:p>
            <a:pPr lvl="1"/>
            <a:r>
              <a:rPr lang="en-US" sz="1400" dirty="0" smtClean="0"/>
              <a:t>The final week of OEP experienced a surge of enrollments in 2010 and 2012.  This last week surge did not occur in 2011 because the OEP Date Change Postcard—distributed OEP week 4—reminded beneficiaries not to wait to make enrollment changes.  No reminder postcards were mailed in 2010 or 2012.</a:t>
            </a:r>
          </a:p>
          <a:p>
            <a:pPr lvl="1"/>
            <a:r>
              <a:rPr lang="en-US" sz="1400" dirty="0" smtClean="0"/>
              <a:t>A comparison of total enrollment volumes over the past three years shows variance of   -1% and +6%, well within what is normally considered an expected</a:t>
            </a:r>
            <a:r>
              <a:rPr lang="en-US" sz="1400" i="1" dirty="0" smtClean="0"/>
              <a:t> </a:t>
            </a:r>
            <a:r>
              <a:rPr lang="en-US" sz="1400" dirty="0" smtClean="0"/>
              <a:t>increase/decrease range.</a:t>
            </a:r>
          </a:p>
          <a:p>
            <a:pPr lvl="1"/>
            <a:endParaRPr lang="en-US" sz="1400" dirty="0" smtClean="0"/>
          </a:p>
          <a:p>
            <a:pPr>
              <a:buNone/>
            </a:pPr>
            <a:r>
              <a:rPr lang="en-US" sz="1600" b="1" dirty="0" smtClean="0"/>
              <a:t>2012 Differences:</a:t>
            </a:r>
          </a:p>
          <a:p>
            <a:pPr lvl="1"/>
            <a:r>
              <a:rPr lang="en-US" sz="1400" b="1" dirty="0" smtClean="0"/>
              <a:t>Hurricane Sandy:</a:t>
            </a:r>
            <a:r>
              <a:rPr lang="en-US" sz="1400" dirty="0" smtClean="0"/>
              <a:t>  East Coast enrollment volumes were noticeably lower during OEP week 3 due to the storm.</a:t>
            </a:r>
          </a:p>
          <a:p>
            <a:pPr lvl="1"/>
            <a:r>
              <a:rPr lang="en-US" sz="1400" b="1" dirty="0" smtClean="0"/>
              <a:t>Presidential election: </a:t>
            </a:r>
            <a:r>
              <a:rPr lang="en-US" sz="1400" dirty="0" smtClean="0"/>
              <a:t>Some beneficiaries may have decided to wait until the results of the presidential election were finalized during OEP week 4, correlating with a small decrease through that week. </a:t>
            </a:r>
          </a:p>
          <a:p>
            <a:pPr lvl="1"/>
            <a:r>
              <a:rPr lang="en-US" sz="1400" b="1" dirty="0" smtClean="0"/>
              <a:t>Premium cost information:</a:t>
            </a:r>
            <a:r>
              <a:rPr lang="en-US" sz="1400" dirty="0" smtClean="0"/>
              <a:t>  2013 Cost information did not become available this year until the end of OEP week 5, and may correlate with a slight decline in enrollments during the first half of OEP.  In previous OEP periods, this information was available before OEP started (2010) or during OEP Week 2 (2011). </a:t>
            </a:r>
            <a:endParaRPr lang="en-US" dirty="0"/>
          </a:p>
        </p:txBody>
      </p:sp>
      <p:sp>
        <p:nvSpPr>
          <p:cNvPr id="3" name="Slide Number Placeholder 2"/>
          <p:cNvSpPr>
            <a:spLocks noGrp="1"/>
          </p:cNvSpPr>
          <p:nvPr>
            <p:ph type="sldNum" sz="quarter" idx="12"/>
          </p:nvPr>
        </p:nvSpPr>
        <p:spPr/>
        <p:txBody>
          <a:bodyPr/>
          <a:lstStyle/>
          <a:p>
            <a:fld id="{6501BE6A-AD82-4938-830B-AA13C7E3849F}" type="slidenum">
              <a:rPr lang="en-US" smtClean="0"/>
              <a:pPr/>
              <a:t>8</a:t>
            </a:fld>
            <a:endParaRPr lang="en-US"/>
          </a:p>
        </p:txBody>
      </p:sp>
      <p:sp>
        <p:nvSpPr>
          <p:cNvPr id="4" name="Title 3"/>
          <p:cNvSpPr>
            <a:spLocks noGrp="1"/>
          </p:cNvSpPr>
          <p:nvPr>
            <p:ph type="title"/>
          </p:nvPr>
        </p:nvSpPr>
        <p:spPr>
          <a:xfrm>
            <a:off x="446567" y="178945"/>
            <a:ext cx="8229600" cy="1143000"/>
          </a:xfrm>
        </p:spPr>
        <p:txBody>
          <a:bodyPr>
            <a:noAutofit/>
          </a:bodyPr>
          <a:lstStyle/>
          <a:p>
            <a:pPr algn="ctr"/>
            <a:r>
              <a:rPr lang="en-US" dirty="0" smtClean="0"/>
              <a:t>OEP Commonalities and Differences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 Open Enrollment 2012 at 1-800- MEDICARE&amp;quot;&quot;/&gt;&lt;property id=&quot;20307&quot; value=&quot;264&quot;/&gt;&lt;/object&gt;&lt;object type=&quot;3&quot; unique_id=&quot;10004&quot;&gt;&lt;property id=&quot;20148&quot; value=&quot;5&quot;/&gt;&lt;property id=&quot;20300&quot; value=&quot;Slide 2 - &amp;quot;Call Volume Comparison&amp;quot;&quot;/&gt;&lt;property id=&quot;20307&quot; value=&quot;265&quot;/&gt;&lt;/object&gt;&lt;object type=&quot;3&quot; unique_id=&quot;10005&quot;&gt;&lt;property id=&quot;20148&quot; value=&quot;5&quot;/&gt;&lt;property id=&quot;20300&quot; value=&quot;Slide 3 - &amp;quot;Average Handle Time&amp;quot;&quot;/&gt;&lt;property id=&quot;20307&quot; value=&quot;273&quot;/&gt;&lt;/object&gt;&lt;object type=&quot;3&quot; unique_id=&quot;10006&quot;&gt;&lt;property id=&quot;20148&quot; value=&quot;5&quot;/&gt;&lt;property id=&quot;20300&quot; value=&quot;Slide 4 - &amp;quot;Average Speed of Answer&amp;quot;&quot;/&gt;&lt;property id=&quot;20307&quot; value=&quot;266&quot;/&gt;&lt;/object&gt;&lt;object type=&quot;3&quot; unique_id=&quot;10007&quot;&gt;&lt;property id=&quot;20148&quot; value=&quot;5&quot;/&gt;&lt;property id=&quot;20300&quot; value=&quot;Slide 5 - &amp;quot;Enrollments at 1-800 MEDICARE&amp;quot;&quot;/&gt;&lt;property id=&quot;20307&quot; value=&quot;274&quot;/&gt;&lt;/object&gt;&lt;object type=&quot;3&quot; unique_id=&quot;10008&quot;&gt;&lt;property id=&quot;20148&quot; value=&quot;5&quot;/&gt;&lt;property id=&quot;20300&quot; value=&quot;Slide 6 - &amp;quot;Interesting Trends&amp;quot;&quot;/&gt;&lt;property id=&quot;20307&quot; value=&quot;271&quot;/&gt;&lt;/object&gt;&lt;object type=&quot;3&quot; unique_id=&quot;10009&quot;&gt;&lt;property id=&quot;20148&quot; value=&quot;5&quot;/&gt;&lt;property id=&quot;20300&quot; value=&quot;Slide 7&quot;/&gt;&lt;property id=&quot;20307&quot; value=&quot;277&quot;/&gt;&lt;/object&gt;&lt;object type=&quot;3&quot; unique_id=&quot;10010&quot;&gt;&lt;property id=&quot;20148&quot; value=&quot;5&quot;/&gt;&lt;property id=&quot;20300&quot; value=&quot;Slide 8 - &amp;quot;OEP Commonalities and Differences&amp;quot;&quot;/&gt;&lt;property id=&quot;20307&quot; value=&quot;276&quot;/&gt;&lt;/object&gt;&lt;/object&gt;&lt;object type=&quot;8&quot; unique_id=&quot;10020&quot;&gt;&lt;/object&gt;&lt;/object&gt;&lt;/database&gt;"/>
  <p:tag name="MMPROD_NEXTUNIQUEID" val="10009"/>
  <p:tag name="SECTOMILLISECCONVERTED" val="1"/>
</p:tagLst>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Vangent BCC Presentation Template_OCT08">
  <a:themeElements>
    <a:clrScheme name="Vangent BCC Presentation Template_OCT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angent BCC Presentation Template_OCT0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lnDef>
  </a:objectDefaults>
  <a:extraClrSchemeLst>
    <a:extraClrScheme>
      <a:clrScheme name="Vangent BCC Presentation Template_OCT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angent BCC Presentation Template_OCT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angent BCC Presentation Template_OCT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angent BCC Presentation Template_OCT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angent BCC Presentation Template_OCT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angent BCC Presentation Template_OCT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angent BCC Presentation Template_OCT08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angent BCC Presentation Template_OCT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angent BCC Presentation Template_OCT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angent BCC Presentation Template_OCT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angent BCC Presentation Template_OCT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angent BCC Presentation Template_OCT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lnDef>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0569B3"/>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Vangent BCC Presentation Template_OCT08</Template>
  <TotalTime>3165</TotalTime>
  <Words>371</Words>
  <Application>Microsoft Office PowerPoint</Application>
  <PresentationFormat>On-screen Show (4:3)</PresentationFormat>
  <Paragraphs>75</Paragraphs>
  <Slides>8</Slides>
  <Notes>5</Notes>
  <HiddenSlides>0</HiddenSlides>
  <MMClips>0</MMClips>
  <ScaleCrop>false</ScaleCrop>
  <HeadingPairs>
    <vt:vector size="4" baseType="variant">
      <vt:variant>
        <vt:lpstr>Theme</vt:lpstr>
      </vt:variant>
      <vt:variant>
        <vt:i4>4</vt:i4>
      </vt:variant>
      <vt:variant>
        <vt:lpstr>Slide Titles</vt:lpstr>
      </vt:variant>
      <vt:variant>
        <vt:i4>8</vt:i4>
      </vt:variant>
    </vt:vector>
  </HeadingPairs>
  <TitlesOfParts>
    <vt:vector size="12" baseType="lpstr">
      <vt:lpstr>Vangent BCC Presentation Template_OCT08</vt:lpstr>
      <vt:lpstr>2_Custom Design</vt:lpstr>
      <vt:lpstr>1_Custom Design</vt:lpstr>
      <vt:lpstr>Concourse</vt:lpstr>
      <vt:lpstr> Open Enrollment 2012 at 1-800- MEDICARE</vt:lpstr>
      <vt:lpstr>Call Volume Comparison</vt:lpstr>
      <vt:lpstr>Average Handle Time</vt:lpstr>
      <vt:lpstr>Average Speed of Answer</vt:lpstr>
      <vt:lpstr>Enrollments at 1-800 MEDICARE</vt:lpstr>
      <vt:lpstr>Interesting Trends</vt:lpstr>
      <vt:lpstr>PowerPoint Presentation</vt:lpstr>
      <vt:lpstr>OEP Commonalities and Differences</vt:lpstr>
    </vt:vector>
  </TitlesOfParts>
  <Company>Pearson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sampjo</dc:creator>
  <cp:lastModifiedBy>SUSAN GUSTAFSON</cp:lastModifiedBy>
  <cp:revision>254</cp:revision>
  <dcterms:created xsi:type="dcterms:W3CDTF">2008-10-29T15:47:41Z</dcterms:created>
  <dcterms:modified xsi:type="dcterms:W3CDTF">2013-01-04T18:12:36Z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-1461984614</vt:i4>
  </property>
  <property fmtid="{D5CDD505-2E9C-101B-9397-08002B2CF9AE}" pid="4" name="_EmailSubject">
    <vt:lpwstr>Call Center Presentation</vt:lpwstr>
  </property>
  <property fmtid="{D5CDD505-2E9C-101B-9397-08002B2CF9AE}" pid="5" name="_AuthorEmail">
    <vt:lpwstr>Erin.Cross@cms.hhs.gov</vt:lpwstr>
  </property>
  <property fmtid="{D5CDD505-2E9C-101B-9397-08002B2CF9AE}" pid="6" name="_AuthorEmailDisplayName">
    <vt:lpwstr>Cross, Erin R. (CMS/OC)</vt:lpwstr>
  </property>
  <property fmtid="{D5CDD505-2E9C-101B-9397-08002B2CF9AE}" pid="7" name="_PreviousAdHocReviewCycleID">
    <vt:i4>-1222750258</vt:i4>
  </property>
</Properties>
</file>