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398" r:id="rId3"/>
    <p:sldId id="384" r:id="rId4"/>
    <p:sldId id="385" r:id="rId5"/>
    <p:sldId id="387" r:id="rId6"/>
    <p:sldId id="400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411" r:id="rId18"/>
    <p:sldId id="412" r:id="rId19"/>
    <p:sldId id="383" r:id="rId20"/>
    <p:sldId id="308" r:id="rId21"/>
  </p:sldIdLst>
  <p:sldSz cx="9144000" cy="6858000" type="screen4x3"/>
  <p:notesSz cx="7315200" cy="9601200"/>
  <p:custDataLst>
    <p:tags r:id="rId23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CC"/>
    <a:srgbClr val="FFCC99"/>
    <a:srgbClr val="FFFF99"/>
    <a:srgbClr val="679D2B"/>
    <a:srgbClr val="FFE07D"/>
    <a:srgbClr val="FFCCFF"/>
    <a:srgbClr val="78B8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34" autoAdjust="0"/>
    <p:restoredTop sz="94872" autoAdjust="0"/>
  </p:normalViewPr>
  <p:slideViewPr>
    <p:cSldViewPr snapToGrid="0" snapToObjects="1">
      <p:cViewPr>
        <p:scale>
          <a:sx n="100" d="100"/>
          <a:sy n="100" d="100"/>
        </p:scale>
        <p:origin x="-223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1968" y="-9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22" tIns="48313" rIns="96622" bIns="48313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22" tIns="48313" rIns="96622" bIns="48313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965C0A58-ED94-4381-8B95-03CBA3901AD4}" type="datetimeFigureOut">
              <a:rPr lang="en-US"/>
              <a:pPr>
                <a:defRPr/>
              </a:pPr>
              <a:t>01/08/2013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2" tIns="48313" rIns="96622" bIns="4831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59300"/>
            <a:ext cx="5851525" cy="4322763"/>
          </a:xfrm>
          <a:prstGeom prst="rect">
            <a:avLst/>
          </a:prstGeom>
        </p:spPr>
        <p:txBody>
          <a:bodyPr vert="horz" lIns="96622" tIns="48313" rIns="96622" bIns="4831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22" tIns="48313" rIns="96622" bIns="48313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22" tIns="48313" rIns="96622" bIns="48313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974BBCF3-925C-4D8B-BD7C-AE9D694C9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213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BD9CFE-B38E-4382-8C9C-7E14D2738A6B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5F45D-9F65-4FFA-9DEA-BF2648AAA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FD042-AF82-4DFF-94E1-CE6DD27F1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091A-0CFE-40F3-884E-364F14145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7188" y="1992313"/>
            <a:ext cx="6037262" cy="2673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3CEF-5C09-40B7-86C0-D908A2BE1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27188" y="1992313"/>
            <a:ext cx="6037262" cy="26733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A46B1-CCDA-43D3-B7EF-C4CEA569D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627188" y="1992313"/>
            <a:ext cx="6037262" cy="26733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2AF3E-B91D-4863-953C-7F5BBD7B1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9506" y="1992313"/>
            <a:ext cx="5943600" cy="26733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A6648-A303-40AB-9170-4DB631D16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A06DE-6F5B-4462-8746-1DEFFDDD3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E73E6-4538-4618-98E6-D14D1484B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B4EF2-231F-4263-93A0-455EA402D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FBFA-F71C-425E-BD2E-0885ED24E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53A78-7E71-4780-AA29-183965C7A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5048D-DFCA-46AE-ACE3-05BB67612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Enter Slide Title Here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27188" y="1992313"/>
            <a:ext cx="6037262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Enter bullet</a:t>
            </a:r>
          </a:p>
          <a:p>
            <a:pPr lvl="0"/>
            <a:r>
              <a:rPr lang="en-US" smtClean="0"/>
              <a:t>Enter bullet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8" charset="0"/>
              </a:defRPr>
            </a:lvl1pPr>
          </a:lstStyle>
          <a:p>
            <a:pPr>
              <a:defRPr/>
            </a:pPr>
            <a:fld id="{717300C6-170F-45B5-93DC-023BDE814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54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  <p:sldLayoutId id="2147484052" r:id="rId13"/>
    <p:sldLayoutId id="2147484053" r:id="rId14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Myriad Pro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Myriad Pro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Myriad Pro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Myriad Pro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2"/>
          </a:solidFill>
          <a:latin typeface="Myriad Pro"/>
          <a:ea typeface="Geneva" pitchFamily="-108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2"/>
          </a:solidFill>
          <a:latin typeface="Myriad Pro"/>
          <a:ea typeface="Geneva" pitchFamily="-10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Geneva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7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8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9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0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6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139700" y="1517650"/>
            <a:ext cx="8874125" cy="1470025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tx2"/>
                </a:solidFill>
                <a:latin typeface="Myriad Pro" pitchFamily="-108" charset="0"/>
              </a:rPr>
              <a:t>Medicare </a:t>
            </a:r>
            <a:r>
              <a:rPr lang="en-US" sz="3600" dirty="0" smtClean="0">
                <a:solidFill>
                  <a:schemeClr val="tx2"/>
                </a:solidFill>
                <a:latin typeface="Myriad Pro" pitchFamily="-108" charset="0"/>
              </a:rPr>
              <a:t>Plan Finder</a:t>
            </a:r>
            <a:br>
              <a:rPr lang="en-US" sz="3600" dirty="0" smtClean="0">
                <a:solidFill>
                  <a:schemeClr val="tx2"/>
                </a:solidFill>
                <a:latin typeface="Myriad Pro" pitchFamily="-108" charset="0"/>
              </a:rPr>
            </a:br>
            <a:r>
              <a:rPr lang="en-US" sz="3600" dirty="0" smtClean="0">
                <a:solidFill>
                  <a:schemeClr val="tx2"/>
                </a:solidFill>
                <a:latin typeface="Myriad Pro" pitchFamily="-108" charset="0"/>
              </a:rPr>
              <a:t> January </a:t>
            </a:r>
            <a:r>
              <a:rPr lang="en-US" sz="3600" dirty="0" smtClean="0">
                <a:solidFill>
                  <a:schemeClr val="tx2"/>
                </a:solidFill>
                <a:latin typeface="Myriad Pro" pitchFamily="-108" charset="0"/>
              </a:rPr>
              <a:t>2013</a:t>
            </a:r>
            <a:endParaRPr lang="en-US" sz="3600" dirty="0" smtClean="0">
              <a:solidFill>
                <a:schemeClr val="tx2"/>
              </a:solidFill>
              <a:latin typeface="Myriad Pro" pitchFamily="-108" charset="0"/>
            </a:endParaRPr>
          </a:p>
        </p:txBody>
      </p:sp>
      <p:sp>
        <p:nvSpPr>
          <p:cNvPr id="18435" name="Subtitle 2"/>
          <p:cNvSpPr>
            <a:spLocks noGrp="1"/>
          </p:cNvSpPr>
          <p:nvPr>
            <p:ph type="subTitle" idx="1"/>
          </p:nvPr>
        </p:nvSpPr>
        <p:spPr>
          <a:xfrm>
            <a:off x="2419350" y="3430588"/>
            <a:ext cx="6400800" cy="1752600"/>
          </a:xfrm>
        </p:spPr>
        <p:txBody>
          <a:bodyPr/>
          <a:lstStyle/>
          <a:p>
            <a:pPr algn="r" eaLnBrk="1" hangingPunct="1"/>
            <a:r>
              <a:rPr lang="en-US" smtClean="0">
                <a:solidFill>
                  <a:schemeClr val="bg1"/>
                </a:solidFill>
                <a:latin typeface="Myriad Pro" pitchFamily="-108" charset="0"/>
              </a:rPr>
              <a:t>Office of Communications</a:t>
            </a:r>
          </a:p>
          <a:p>
            <a:pPr algn="r" eaLnBrk="1" hangingPunct="1"/>
            <a:r>
              <a:rPr lang="en-US" smtClean="0">
                <a:solidFill>
                  <a:schemeClr val="bg1"/>
                </a:solidFill>
                <a:latin typeface="Myriad Pro" pitchFamily="-108" charset="0"/>
              </a:rPr>
              <a:t>Web and New Media Group</a:t>
            </a:r>
          </a:p>
          <a:p>
            <a:pPr algn="r" eaLnBrk="1" hangingPunct="1"/>
            <a:r>
              <a:rPr lang="en-US" smtClean="0">
                <a:solidFill>
                  <a:schemeClr val="bg1"/>
                </a:solidFill>
                <a:latin typeface="Myriad Pro" pitchFamily="-108" charset="0"/>
              </a:rPr>
              <a:t>Division of Website Strategy</a:t>
            </a:r>
          </a:p>
        </p:txBody>
      </p:sp>
      <p:sp>
        <p:nvSpPr>
          <p:cNvPr id="18436" name="Subtitle 2"/>
          <p:cNvSpPr txBox="1">
            <a:spLocks/>
          </p:cNvSpPr>
          <p:nvPr/>
        </p:nvSpPr>
        <p:spPr bwMode="auto">
          <a:xfrm>
            <a:off x="4106863" y="4881563"/>
            <a:ext cx="2844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  <a:buFont typeface="Arial" pitchFamily="34" charset="0"/>
              <a:buNone/>
            </a:pPr>
            <a:endParaRPr lang="en-US" sz="2400">
              <a:solidFill>
                <a:schemeClr val="bg1"/>
              </a:solidFill>
              <a:latin typeface="Myriad Pro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4</a:t>
            </a:r>
          </a:p>
        </p:txBody>
      </p:sp>
      <p:graphicFrame>
        <p:nvGraphicFramePr>
          <p:cNvPr id="717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470025" y="1735138"/>
          <a:ext cx="6264275" cy="415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Chart" r:id="rId3" imgW="5800791" imgH="3848120" progId="Excel.Sheet.8">
                  <p:embed/>
                </p:oleObj>
              </mc:Choice>
              <mc:Fallback>
                <p:oleObj name="Chart" r:id="rId3" imgW="5800791" imgH="384812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0025" y="1735138"/>
                        <a:ext cx="6264275" cy="4154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5</a:t>
            </a:r>
          </a:p>
        </p:txBody>
      </p:sp>
      <p:graphicFrame>
        <p:nvGraphicFramePr>
          <p:cNvPr id="819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581150" y="1766888"/>
          <a:ext cx="6170613" cy="411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Chart" r:id="rId3" imgW="5762752" imgH="3848120" progId="Excel.Sheet.8">
                  <p:embed/>
                </p:oleObj>
              </mc:Choice>
              <mc:Fallback>
                <p:oleObj name="Chart" r:id="rId3" imgW="5762752" imgH="384812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1150" y="1766888"/>
                        <a:ext cx="6170613" cy="4119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6</a:t>
            </a:r>
          </a:p>
        </p:txBody>
      </p:sp>
      <p:graphicFrame>
        <p:nvGraphicFramePr>
          <p:cNvPr id="921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552575" y="1733550"/>
          <a:ext cx="6338888" cy="410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Chart" r:id="rId3" imgW="6029350" imgH="3905341" progId="Excel.Sheet.8">
                  <p:embed/>
                </p:oleObj>
              </mc:Choice>
              <mc:Fallback>
                <p:oleObj name="Chart" r:id="rId3" imgW="6029350" imgH="3905341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1733550"/>
                        <a:ext cx="6338888" cy="410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7</a:t>
            </a:r>
          </a:p>
        </p:txBody>
      </p:sp>
      <p:graphicFrame>
        <p:nvGraphicFramePr>
          <p:cNvPr id="1024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562100" y="1720850"/>
          <a:ext cx="6205538" cy="414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Chart" r:id="rId3" imgW="5772180" imgH="3857549" progId="Excel.Sheet.8">
                  <p:embed/>
                </p:oleObj>
              </mc:Choice>
              <mc:Fallback>
                <p:oleObj name="Chart" r:id="rId3" imgW="5772180" imgH="3857549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1720850"/>
                        <a:ext cx="6205538" cy="414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8</a:t>
            </a:r>
          </a:p>
        </p:txBody>
      </p:sp>
      <p:graphicFrame>
        <p:nvGraphicFramePr>
          <p:cNvPr id="1126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550988" y="1722438"/>
          <a:ext cx="6145212" cy="410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Chart" r:id="rId3" imgW="5772180" imgH="3857549" progId="Excel.Sheet.8">
                  <p:embed/>
                </p:oleObj>
              </mc:Choice>
              <mc:Fallback>
                <p:oleObj name="Chart" r:id="rId3" imgW="5772180" imgH="3857549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0988" y="1722438"/>
                        <a:ext cx="6145212" cy="410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9</a:t>
            </a:r>
          </a:p>
        </p:txBody>
      </p:sp>
      <p:graphicFrame>
        <p:nvGraphicFramePr>
          <p:cNvPr id="1229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562100" y="1725613"/>
          <a:ext cx="5972175" cy="419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Chart" r:id="rId3" imgW="6219871" imgH="4371889" progId="Excel.Sheet.8">
                  <p:embed/>
                </p:oleObj>
              </mc:Choice>
              <mc:Fallback>
                <p:oleObj name="Chart" r:id="rId3" imgW="6219871" imgH="4371889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1725613"/>
                        <a:ext cx="5972175" cy="419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10</a:t>
            </a:r>
          </a:p>
        </p:txBody>
      </p:sp>
      <p:graphicFrame>
        <p:nvGraphicFramePr>
          <p:cNvPr id="1331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428750" y="1706563"/>
          <a:ext cx="6296025" cy="415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Chart" r:id="rId3" imgW="5791363" imgH="3819510" progId="Excel.Sheet.8">
                  <p:embed/>
                </p:oleObj>
              </mc:Choice>
              <mc:Fallback>
                <p:oleObj name="Chart" r:id="rId3" imgW="5791363" imgH="381951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1706563"/>
                        <a:ext cx="6296025" cy="415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Google Analytics</a:t>
            </a:r>
            <a:br>
              <a:rPr lang="en-US" smtClean="0">
                <a:latin typeface="Myriad Pro" pitchFamily="-108" charset="0"/>
              </a:rPr>
            </a:br>
            <a:r>
              <a:rPr lang="en-US" smtClean="0">
                <a:latin typeface="Myriad Pro" pitchFamily="-108" charset="0"/>
              </a:rPr>
              <a:t>MPF Traffic leading up to Open Enrollment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8B06EB-1818-42C7-A0F5-C620C9A52CE5}" type="slidenum">
              <a:rPr lang="en-US" smtClean="0">
                <a:latin typeface="Calibri" pitchFamily="34" charset="0"/>
              </a:rPr>
              <a:pPr/>
              <a:t>17</a:t>
            </a:fld>
            <a:endParaRPr lang="en-US" smtClean="0">
              <a:latin typeface="Calibri" pitchFamily="34" charset="0"/>
            </a:endParaRPr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65238" y="1698625"/>
            <a:ext cx="6538912" cy="4211638"/>
          </a:xfrm>
          <a:noFill/>
        </p:spPr>
      </p:pic>
      <p:cxnSp>
        <p:nvCxnSpPr>
          <p:cNvPr id="10" name="Straight Arrow Connector 9"/>
          <p:cNvCxnSpPr/>
          <p:nvPr/>
        </p:nvCxnSpPr>
        <p:spPr>
          <a:xfrm>
            <a:off x="5176838" y="4349750"/>
            <a:ext cx="293687" cy="3413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13400" y="4230688"/>
            <a:ext cx="23813" cy="1190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434263" y="3800475"/>
            <a:ext cx="182562" cy="127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Open Enrollment Traffic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A1784A-3EE1-49DD-ADAD-FDE5BB5A9ECA}" type="slidenum">
              <a:rPr lang="en-US" smtClean="0">
                <a:latin typeface="Calibri" pitchFamily="34" charset="0"/>
              </a:rPr>
              <a:pPr/>
              <a:t>18</a:t>
            </a:fld>
            <a:endParaRPr lang="en-US" smtClean="0">
              <a:latin typeface="Calibri" pitchFamily="34" charset="0"/>
            </a:endParaRPr>
          </a:p>
        </p:txBody>
      </p:sp>
      <p:pic>
        <p:nvPicPr>
          <p:cNvPr id="2253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66863" y="1793875"/>
            <a:ext cx="5835650" cy="3949700"/>
          </a:xfrm>
          <a:noFill/>
        </p:spPr>
      </p:pic>
      <p:cxnSp>
        <p:nvCxnSpPr>
          <p:cNvPr id="7" name="Straight Connector 6"/>
          <p:cNvCxnSpPr/>
          <p:nvPr/>
        </p:nvCxnSpPr>
        <p:spPr>
          <a:xfrm>
            <a:off x="2846388" y="4054475"/>
            <a:ext cx="317500" cy="2317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87963" y="3951288"/>
            <a:ext cx="795337" cy="6762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26175" y="3522663"/>
            <a:ext cx="1017588" cy="3492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latin typeface="Myriad Pro" pitchFamily="-108" charset="0"/>
              </a:rPr>
              <a:t>2012 Enhancements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1495425" y="1992313"/>
            <a:ext cx="6340475" cy="3560762"/>
          </a:xfrm>
        </p:spPr>
        <p:txBody>
          <a:bodyPr/>
          <a:lstStyle/>
          <a:p>
            <a:r>
              <a:rPr lang="en-US" smtClean="0">
                <a:latin typeface="Myriad Pro" pitchFamily="-108" charset="0"/>
              </a:rPr>
              <a:t>Mandatory Pharmacy selection</a:t>
            </a:r>
          </a:p>
          <a:p>
            <a:r>
              <a:rPr lang="en-US" smtClean="0">
                <a:latin typeface="Myriad Pro" pitchFamily="-108" charset="0"/>
              </a:rPr>
              <a:t>30/60/90 day Retail &amp; Mail order pricing</a:t>
            </a:r>
          </a:p>
          <a:p>
            <a:r>
              <a:rPr lang="en-US" smtClean="0">
                <a:latin typeface="Myriad Pro" pitchFamily="-108" charset="0"/>
              </a:rPr>
              <a:t>Disabled LPP online enrollments</a:t>
            </a:r>
          </a:p>
          <a:p>
            <a:r>
              <a:rPr lang="en-US" smtClean="0">
                <a:latin typeface="Myriad Pro" pitchFamily="-108" charset="0"/>
              </a:rPr>
              <a:t>De-cluttering of Plan Results page</a:t>
            </a:r>
          </a:p>
          <a:p>
            <a:r>
              <a:rPr lang="en-US" smtClean="0">
                <a:latin typeface="Myriad Pro" pitchFamily="-108" charset="0"/>
              </a:rPr>
              <a:t>MTM pop-up </a:t>
            </a:r>
          </a:p>
          <a:p>
            <a:r>
              <a:rPr lang="en-US" smtClean="0">
                <a:latin typeface="Myriad Pro" pitchFamily="-108" charset="0"/>
              </a:rPr>
              <a:t>Flag non-renewing plans</a:t>
            </a:r>
          </a:p>
          <a:p>
            <a:r>
              <a:rPr lang="en-US" smtClean="0">
                <a:latin typeface="Myriad Pro" pitchFamily="-108" charset="0"/>
              </a:rPr>
              <a:t>Secondary sort of Overall Plan Ratings</a:t>
            </a:r>
          </a:p>
          <a:p>
            <a:r>
              <a:rPr lang="en-US" smtClean="0">
                <a:latin typeface="Myriad Pro" pitchFamily="-108" charset="0"/>
              </a:rPr>
              <a:t>Several others</a:t>
            </a:r>
          </a:p>
          <a:p>
            <a:endParaRPr lang="en-US" smtClean="0">
              <a:latin typeface="Myriad Pro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Myriad Pro" pitchFamily="-108" charset="0"/>
              </a:rPr>
              <a:t>A Look Back at 2012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1063625" y="1800225"/>
            <a:ext cx="6932613" cy="4037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Myriad Pro" pitchFamily="-108" charset="0"/>
              </a:rPr>
              <a:t>Online Enrollment Center (OEC) Snapshot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Myriad Pro" pitchFamily="-108" charset="0"/>
              </a:rPr>
              <a:t>Total Enrollments (2013 vs. 2012)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Myriad Pro" pitchFamily="-108" charset="0"/>
              </a:rPr>
              <a:t>Breakout by audience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Myriad Pro" pitchFamily="-108" charset="0"/>
              </a:rPr>
              <a:t>Plan Finder Activity – Google analytics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Myriad Pro" pitchFamily="-108" charset="0"/>
              </a:rPr>
              <a:t>Revisit 2012 Enhancements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Myriad Pro" pitchFamily="-108" charset="0"/>
              </a:rPr>
              <a:t>Planning for 2013 Releases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>
              <a:latin typeface="Myriad Pro" pitchFamily="-108" charset="0"/>
            </a:endParaRPr>
          </a:p>
          <a:p>
            <a:pPr lvl="1">
              <a:lnSpc>
                <a:spcPct val="90000"/>
              </a:lnSpc>
            </a:pPr>
            <a:endParaRPr lang="en-US" dirty="0" smtClean="0">
              <a:latin typeface="Myriad Pro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Questions</a:t>
            </a:r>
          </a:p>
        </p:txBody>
      </p:sp>
      <p:sp>
        <p:nvSpPr>
          <p:cNvPr id="31747" name="Slide Number Placeholder 4"/>
          <p:cNvSpPr txBox="1">
            <a:spLocks/>
          </p:cNvSpPr>
          <p:nvPr/>
        </p:nvSpPr>
        <p:spPr bwMode="auto">
          <a:xfrm>
            <a:off x="8666163" y="6356350"/>
            <a:ext cx="4778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A797A6CC-C630-4461-A6D5-4C10580BECE4}" type="slidenum">
              <a:rPr lang="en-US"/>
              <a:pPr/>
              <a:t>20</a:t>
            </a:fld>
            <a:endParaRPr lang="en-US"/>
          </a:p>
        </p:txBody>
      </p:sp>
      <p:pic>
        <p:nvPicPr>
          <p:cNvPr id="31748" name="Picture 7" descr="C:\Documents and Settings\s1y4\Local Settings\Temporary Internet Files\Content.IE5\ZT7PWG4Q\MC900434859[1]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08263" y="1733550"/>
            <a:ext cx="3560762" cy="35607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Snapshot of OEC activity</a:t>
            </a:r>
          </a:p>
        </p:txBody>
      </p:sp>
      <p:graphicFrame>
        <p:nvGraphicFramePr>
          <p:cNvPr id="79132" name="Group 284"/>
          <p:cNvGraphicFramePr>
            <a:graphicFrameLocks noGrp="1"/>
          </p:cNvGraphicFramePr>
          <p:nvPr>
            <p:ph idx="1"/>
          </p:nvPr>
        </p:nvGraphicFramePr>
        <p:xfrm>
          <a:off x="342900" y="1754188"/>
          <a:ext cx="8429625" cy="4258183"/>
        </p:xfrm>
        <a:graphic>
          <a:graphicData uri="http://schemas.openxmlformats.org/drawingml/2006/table">
            <a:tbl>
              <a:tblPr/>
              <a:tblGrid>
                <a:gridCol w="1295400"/>
                <a:gridCol w="1219200"/>
                <a:gridCol w="1077913"/>
                <a:gridCol w="1235075"/>
                <a:gridCol w="1211262"/>
                <a:gridCol w="1255713"/>
                <a:gridCol w="1135062"/>
              </a:tblGrid>
              <a:tr h="517525">
                <a:tc gridSpan="7"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OEC Activity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5763">
                <a:tc rowSpan="2"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Myriad Pro" pitchFamily="-108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Myriad Pro" pitchFamily="-108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Myriad Pro" pitchFamily="-108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Audience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2013 Open Enrollment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October 15-December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2012 Open Enrollment</a:t>
                      </a:r>
                    </a:p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October 15-December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Going to OEC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Enrollments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Conversion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Going to OEC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Enrollments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Conversion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3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rd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 Party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4,502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2,421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53.8%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4,373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2,044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46.7%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SHIP Assisted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33,690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33,690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100 %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18,935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18,935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1-800-Medicare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196,954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166,837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84.71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211,201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170,939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81%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Self Service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915,541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490,956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54%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826,621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501,884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61%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1,150,687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693,904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61%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1,061,130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693,802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yriad Pro" pitchFamily="-108" charset="0"/>
                          <a:ea typeface="ＭＳ Ｐゴシック" charset="-128"/>
                        </a:rPr>
                        <a:t>66%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2013 Open Enrollment Stats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704226"/>
              </p:ext>
            </p:extLst>
          </p:nvPr>
        </p:nvGraphicFramePr>
        <p:xfrm>
          <a:off x="923925" y="1809750"/>
          <a:ext cx="6845300" cy="399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8153423" imgH="4753080" progId="Excel.Sheet.8">
                  <p:embed/>
                </p:oleObj>
              </mc:Choice>
              <mc:Fallback>
                <p:oleObj name="Worksheet" r:id="rId3" imgW="8153423" imgH="4753080" progId="Excel.Sheet.8">
                  <p:embed/>
                  <p:pic>
                    <p:nvPicPr>
                      <p:cNvPr id="0" name="Object 6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3925" y="1809750"/>
                        <a:ext cx="6845300" cy="399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Total SHIP Assisted Enrollments by Region</a:t>
            </a:r>
          </a:p>
        </p:txBody>
      </p:sp>
      <p:graphicFrame>
        <p:nvGraphicFramePr>
          <p:cNvPr id="205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811213" y="1704975"/>
          <a:ext cx="7491412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hart" r:id="rId3" imgW="6096000" imgH="3285988" progId="Excel.Sheet.8">
                  <p:embed/>
                </p:oleObj>
              </mc:Choice>
              <mc:Fallback>
                <p:oleObj name="Chart" r:id="rId3" imgW="6096000" imgH="328598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213" y="1704975"/>
                        <a:ext cx="7491412" cy="403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Regional rankings </a:t>
            </a:r>
          </a:p>
        </p:txBody>
      </p:sp>
      <p:graphicFrame>
        <p:nvGraphicFramePr>
          <p:cNvPr id="3074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461963" y="2201863"/>
          <a:ext cx="8324850" cy="347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hart" r:id="rId3" imgW="8448713" imgH="3238348" progId="Excel.Sheet.8">
                  <p:embed/>
                </p:oleObj>
              </mc:Choice>
              <mc:Fallback>
                <p:oleObj name="Chart" r:id="rId3" imgW="8448713" imgH="323834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2201863"/>
                        <a:ext cx="8324850" cy="347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1 </a:t>
            </a:r>
          </a:p>
        </p:txBody>
      </p:sp>
      <p:graphicFrame>
        <p:nvGraphicFramePr>
          <p:cNvPr id="409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733550" y="1741488"/>
          <a:ext cx="5715000" cy="414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hart" r:id="rId3" imgW="5495828" imgH="3990848" progId="Excel.Sheet.8">
                  <p:embed/>
                </p:oleObj>
              </mc:Choice>
              <mc:Fallback>
                <p:oleObj name="Chart" r:id="rId3" imgW="5495828" imgH="399084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1741488"/>
                        <a:ext cx="5715000" cy="414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2</a:t>
            </a:r>
          </a:p>
        </p:txBody>
      </p:sp>
      <p:graphicFrame>
        <p:nvGraphicFramePr>
          <p:cNvPr id="512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571625" y="1792288"/>
          <a:ext cx="6078538" cy="400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hart" r:id="rId3" imgW="5791363" imgH="3819510" progId="Excel.Sheet.8">
                  <p:embed/>
                </p:oleObj>
              </mc:Choice>
              <mc:Fallback>
                <p:oleObj name="Chart" r:id="rId3" imgW="5791363" imgH="381951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1792288"/>
                        <a:ext cx="6078538" cy="4008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Myriad Pro" pitchFamily="-108" charset="0"/>
              </a:rPr>
              <a:t>SHIP Assisted Enrollments- REGION 3</a:t>
            </a:r>
          </a:p>
        </p:txBody>
      </p:sp>
      <p:graphicFrame>
        <p:nvGraphicFramePr>
          <p:cNvPr id="614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601788" y="1782763"/>
          <a:ext cx="6043612" cy="400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hart" r:id="rId3" imgW="5800791" imgH="3848120" progId="Excel.Sheet.8">
                  <p:embed/>
                </p:oleObj>
              </mc:Choice>
              <mc:Fallback>
                <p:oleObj name="Chart" r:id="rId3" imgW="5800791" imgH="384812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1788" y="1782763"/>
                        <a:ext cx="6043612" cy="4008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10530&quot;&gt;&lt;object type=&quot;3&quot; unique_id=&quot;10531&quot;&gt;&lt;property id=&quot;20148&quot; value=&quot;5&quot;/&gt;&lt;property id=&quot;20300&quot; value=&quot;Slide 1 - &amp;quot;Medicare Plan Finder&amp;#x0D;&amp;#x0A; January 2013&amp;quot;&quot;/&gt;&lt;property id=&quot;20307&quot; value=&quot;256&quot;/&gt;&lt;/object&gt;&lt;object type=&quot;3&quot; unique_id=&quot;11207&quot;&gt;&lt;property id=&quot;20148&quot; value=&quot;5&quot;/&gt;&lt;property id=&quot;20300&quot; value=&quot;Slide 20 - &amp;quot;Questions&amp;quot;&quot;/&gt;&lt;property id=&quot;20307&quot; value=&quot;308&quot;/&gt;&lt;/object&gt;&lt;object type=&quot;3&quot; unique_id=&quot;18876&quot;&gt;&lt;property id=&quot;20148&quot; value=&quot;5&quot;/&gt;&lt;property id=&quot;20300&quot; value=&quot;Slide 2 - &amp;quot;A Look Back at 2012&amp;quot;&quot;/&gt;&lt;property id=&quot;20307&quot; value=&quot;398&quot;/&gt;&lt;/object&gt;&lt;object type=&quot;3&quot; unique_id=&quot;18877&quot;&gt;&lt;property id=&quot;20148&quot; value=&quot;5&quot;/&gt;&lt;property id=&quot;20300&quot; value=&quot;Slide 3 - &amp;quot;Snapshot of OEC activity&amp;quot;&quot;/&gt;&lt;property id=&quot;20307&quot; value=&quot;384&quot;/&gt;&lt;/object&gt;&lt;object type=&quot;3&quot; unique_id=&quot;18878&quot;&gt;&lt;property id=&quot;20148&quot; value=&quot;5&quot;/&gt;&lt;property id=&quot;20300&quot; value=&quot;Slide 4 - &amp;quot;2013 Open Enrollment Stats&amp;quot;&quot;/&gt;&lt;property id=&quot;20307&quot; value=&quot;385&quot;/&gt;&lt;/object&gt;&lt;object type=&quot;3&quot; unique_id=&quot;18879&quot;&gt;&lt;property id=&quot;20148&quot; value=&quot;5&quot;/&gt;&lt;property id=&quot;20300&quot; value=&quot;Slide 5 - &amp;quot;Total SHIP Assisted Enrollments by Region&amp;quot;&quot;/&gt;&lt;property id=&quot;20307&quot; value=&quot;387&quot;/&gt;&lt;/object&gt;&lt;object type=&quot;3&quot; unique_id=&quot;18880&quot;&gt;&lt;property id=&quot;20148&quot; value=&quot;5&quot;/&gt;&lt;property id=&quot;20300&quot; value=&quot;Slide 6 - &amp;quot;Regional rankings &amp;quot;&quot;/&gt;&lt;property id=&quot;20307&quot; value=&quot;400&quot;/&gt;&lt;/object&gt;&lt;object type=&quot;3&quot; unique_id=&quot;18881&quot;&gt;&lt;property id=&quot;20148&quot; value=&quot;5&quot;/&gt;&lt;property id=&quot;20300&quot; value=&quot;Slide 7 - &amp;quot;SHIP Assisted Enrollments- REGION 1 &amp;quot;&quot;/&gt;&lt;property id=&quot;20307&quot; value=&quot;388&quot;/&gt;&lt;/object&gt;&lt;object type=&quot;3&quot; unique_id=&quot;18882&quot;&gt;&lt;property id=&quot;20148&quot; value=&quot;5&quot;/&gt;&lt;property id=&quot;20300&quot; value=&quot;Slide 8 - &amp;quot;SHIP Assisted Enrollments- REGION 2&amp;quot;&quot;/&gt;&lt;property id=&quot;20307&quot; value=&quot;389&quot;/&gt;&lt;/object&gt;&lt;object type=&quot;3&quot; unique_id=&quot;18883&quot;&gt;&lt;property id=&quot;20148&quot; value=&quot;5&quot;/&gt;&lt;property id=&quot;20300&quot; value=&quot;Slide 9 - &amp;quot;SHIP Assisted Enrollments- REGION 3&amp;quot;&quot;/&gt;&lt;property id=&quot;20307&quot; value=&quot;390&quot;/&gt;&lt;/object&gt;&lt;object type=&quot;3&quot; unique_id=&quot;18884&quot;&gt;&lt;property id=&quot;20148&quot; value=&quot;5&quot;/&gt;&lt;property id=&quot;20300&quot; value=&quot;Slide 10 - &amp;quot;SHIP Assisted Enrollments- REGION 4&amp;quot;&quot;/&gt;&lt;property id=&quot;20307&quot; value=&quot;391&quot;/&gt;&lt;/object&gt;&lt;object type=&quot;3&quot; unique_id=&quot;18885&quot;&gt;&lt;property id=&quot;20148&quot; value=&quot;5&quot;/&gt;&lt;property id=&quot;20300&quot; value=&quot;Slide 11 - &amp;quot;SHIP Assisted Enrollments- REGION 5&amp;quot;&quot;/&gt;&lt;property id=&quot;20307&quot; value=&quot;392&quot;/&gt;&lt;/object&gt;&lt;object type=&quot;3&quot; unique_id=&quot;18886&quot;&gt;&lt;property id=&quot;20148&quot; value=&quot;5&quot;/&gt;&lt;property id=&quot;20300&quot; value=&quot;Slide 12 - &amp;quot;SHIP Assisted Enrollments- REGION 6&amp;quot;&quot;/&gt;&lt;property id=&quot;20307&quot; value=&quot;393&quot;/&gt;&lt;/object&gt;&lt;object type=&quot;3&quot; unique_id=&quot;18887&quot;&gt;&lt;property id=&quot;20148&quot; value=&quot;5&quot;/&gt;&lt;property id=&quot;20300&quot; value=&quot;Slide 13 - &amp;quot;SHIP Assisted Enrollments- REGION 7&amp;quot;&quot;/&gt;&lt;property id=&quot;20307&quot; value=&quot;394&quot;/&gt;&lt;/object&gt;&lt;object type=&quot;3&quot; unique_id=&quot;18888&quot;&gt;&lt;property id=&quot;20148&quot; value=&quot;5&quot;/&gt;&lt;property id=&quot;20300&quot; value=&quot;Slide 14 - &amp;quot;SHIP Assisted Enrollments- REGION 8&amp;quot;&quot;/&gt;&lt;property id=&quot;20307&quot; value=&quot;395&quot;/&gt;&lt;/object&gt;&lt;object type=&quot;3&quot; unique_id=&quot;18889&quot;&gt;&lt;property id=&quot;20148&quot; value=&quot;5&quot;/&gt;&lt;property id=&quot;20300&quot; value=&quot;Slide 15 - &amp;quot;SHIP Assisted Enrollments- REGION 9&amp;quot;&quot;/&gt;&lt;property id=&quot;20307&quot; value=&quot;396&quot;/&gt;&lt;/object&gt;&lt;object type=&quot;3&quot; unique_id=&quot;18890&quot;&gt;&lt;property id=&quot;20148&quot; value=&quot;5&quot;/&gt;&lt;property id=&quot;20300&quot; value=&quot;Slide 16 - &amp;quot;SHIP Assisted Enrollments- REGION 10&amp;quot;&quot;/&gt;&lt;property id=&quot;20307&quot; value=&quot;397&quot;/&gt;&lt;/object&gt;&lt;object type=&quot;3&quot; unique_id=&quot;18891&quot;&gt;&lt;property id=&quot;20148&quot; value=&quot;5&quot;/&gt;&lt;property id=&quot;20300&quot; value=&quot;Slide 17 - &amp;quot;Google Analytics&amp;#x0D;&amp;#x0A;MPF Traffic leading up to Open Enrollment&amp;quot;&quot;/&gt;&lt;property id=&quot;20307&quot; value=&quot;411&quot;/&gt;&lt;/object&gt;&lt;object type=&quot;3&quot; unique_id=&quot;18892&quot;&gt;&lt;property id=&quot;20148&quot; value=&quot;5&quot;/&gt;&lt;property id=&quot;20300&quot; value=&quot;Slide 18 - &amp;quot;Open Enrollment Traffic&amp;quot;&quot;/&gt;&lt;property id=&quot;20307&quot; value=&quot;412&quot;/&gt;&lt;/object&gt;&lt;object type=&quot;3&quot; unique_id=&quot;18893&quot;&gt;&lt;property id=&quot;20148&quot; value=&quot;5&quot;/&gt;&lt;property id=&quot;20300&quot; value=&quot;Slide 19 - &amp;quot;2012 Enhancements&amp;quot;&quot;/&gt;&lt;property id=&quot;20307&quot; value=&quot;383&quot;/&gt;&lt;/object&gt;&lt;/object&gt;&lt;object type=&quot;8&quot; unique_id=&quot;1056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17492</TotalTime>
  <Words>235</Words>
  <Application>Microsoft Office PowerPoint</Application>
  <PresentationFormat>On-screen Show (4:3)</PresentationFormat>
  <Paragraphs>91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Office Theme</vt:lpstr>
      <vt:lpstr>Microsoft Excel 97-2003 Worksheet</vt:lpstr>
      <vt:lpstr>Chart</vt:lpstr>
      <vt:lpstr>Medicare Plan Finder  January 2013</vt:lpstr>
      <vt:lpstr>A Look Back at 2012</vt:lpstr>
      <vt:lpstr>Snapshot of OEC activity</vt:lpstr>
      <vt:lpstr>2013 Open Enrollment Stats</vt:lpstr>
      <vt:lpstr>Total SHIP Assisted Enrollments by Region</vt:lpstr>
      <vt:lpstr>Regional rankings </vt:lpstr>
      <vt:lpstr>SHIP Assisted Enrollments- REGION 1 </vt:lpstr>
      <vt:lpstr>SHIP Assisted Enrollments- REGION 2</vt:lpstr>
      <vt:lpstr>SHIP Assisted Enrollments- REGION 3</vt:lpstr>
      <vt:lpstr>SHIP Assisted Enrollments- REGION 4</vt:lpstr>
      <vt:lpstr>SHIP Assisted Enrollments- REGION 5</vt:lpstr>
      <vt:lpstr>SHIP Assisted Enrollments- REGION 6</vt:lpstr>
      <vt:lpstr>SHIP Assisted Enrollments- REGION 7</vt:lpstr>
      <vt:lpstr>SHIP Assisted Enrollments- REGION 8</vt:lpstr>
      <vt:lpstr>SHIP Assisted Enrollments- REGION 9</vt:lpstr>
      <vt:lpstr>SHIP Assisted Enrollments- REGION 10</vt:lpstr>
      <vt:lpstr>Google Analytics MPF Traffic leading up to Open Enrollment</vt:lpstr>
      <vt:lpstr>Open Enrollment Traffic</vt:lpstr>
      <vt:lpstr>2012 Enhancements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CMS DVC</dc:creator>
  <cp:lastModifiedBy>SUSAN GUSTAFSON</cp:lastModifiedBy>
  <cp:revision>107</cp:revision>
  <dcterms:created xsi:type="dcterms:W3CDTF">2010-07-21T15:42:25Z</dcterms:created>
  <dcterms:modified xsi:type="dcterms:W3CDTF">2013-01-08T12:46:23Z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-803583740</vt:i4>
  </property>
  <property fmtid="{D5CDD505-2E9C-101B-9397-08002B2CF9AE}" pid="3" name="_NewReviewCycle">
    <vt:lpwstr/>
  </property>
  <property fmtid="{D5CDD505-2E9C-101B-9397-08002B2CF9AE}" pid="4" name="_EmailSubject">
    <vt:lpwstr>PPT</vt:lpwstr>
  </property>
  <property fmtid="{D5CDD505-2E9C-101B-9397-08002B2CF9AE}" pid="5" name="_AuthorEmail">
    <vt:lpwstr>Jay.Dobbs@cms.hhs.gov</vt:lpwstr>
  </property>
  <property fmtid="{D5CDD505-2E9C-101B-9397-08002B2CF9AE}" pid="6" name="_AuthorEmailDisplayName">
    <vt:lpwstr>Dobbs, Jay (CMS/OC)</vt:lpwstr>
  </property>
</Properties>
</file>