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32"/>
  </p:notesMasterIdLst>
  <p:sldIdLst>
    <p:sldId id="311" r:id="rId3"/>
    <p:sldId id="257" r:id="rId4"/>
    <p:sldId id="258" r:id="rId5"/>
    <p:sldId id="300" r:id="rId6"/>
    <p:sldId id="259" r:id="rId7"/>
    <p:sldId id="260" r:id="rId8"/>
    <p:sldId id="271" r:id="rId9"/>
    <p:sldId id="265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4" r:id="rId19"/>
    <p:sldId id="285" r:id="rId20"/>
    <p:sldId id="286" r:id="rId21"/>
    <p:sldId id="288" r:id="rId22"/>
    <p:sldId id="290" r:id="rId23"/>
    <p:sldId id="291" r:id="rId24"/>
    <p:sldId id="307" r:id="rId25"/>
    <p:sldId id="308" r:id="rId26"/>
    <p:sldId id="310" r:id="rId27"/>
    <p:sldId id="309" r:id="rId28"/>
    <p:sldId id="293" r:id="rId29"/>
    <p:sldId id="306" r:id="rId30"/>
    <p:sldId id="312" r:id="rId31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1967" cy="465296"/>
          </a:xfrm>
          <a:prstGeom prst="rect">
            <a:avLst/>
          </a:prstGeom>
        </p:spPr>
        <p:txBody>
          <a:bodyPr vert="horz" lIns="93259" tIns="46630" rIns="93259" bIns="4663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4" y="0"/>
            <a:ext cx="3041967" cy="465296"/>
          </a:xfrm>
          <a:prstGeom prst="rect">
            <a:avLst/>
          </a:prstGeom>
        </p:spPr>
        <p:txBody>
          <a:bodyPr vert="horz" lIns="93259" tIns="46630" rIns="93259" bIns="46630" rtlCol="0"/>
          <a:lstStyle>
            <a:lvl1pPr algn="r">
              <a:defRPr sz="1200"/>
            </a:lvl1pPr>
          </a:lstStyle>
          <a:p>
            <a:fld id="{FAC3358A-FC84-415C-84C3-F23BC2CEBF29}" type="datetimeFigureOut">
              <a:rPr lang="en-US" smtClean="0"/>
              <a:pPr/>
              <a:t>01/02/2013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59" tIns="46630" rIns="93259" bIns="4663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59" tIns="46630" rIns="93259" bIns="466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9014"/>
            <a:ext cx="3041967" cy="465296"/>
          </a:xfrm>
          <a:prstGeom prst="rect">
            <a:avLst/>
          </a:prstGeom>
        </p:spPr>
        <p:txBody>
          <a:bodyPr vert="horz" lIns="93259" tIns="46630" rIns="93259" bIns="4663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4" y="8839014"/>
            <a:ext cx="3041967" cy="465296"/>
          </a:xfrm>
          <a:prstGeom prst="rect">
            <a:avLst/>
          </a:prstGeom>
        </p:spPr>
        <p:txBody>
          <a:bodyPr vert="horz" lIns="93259" tIns="46630" rIns="93259" bIns="46630" rtlCol="0" anchor="b"/>
          <a:lstStyle>
            <a:lvl1pPr algn="r">
              <a:defRPr sz="1200"/>
            </a:lvl1pPr>
          </a:lstStyle>
          <a:p>
            <a:fld id="{F86E5008-4CF0-49CA-ABC9-B1B077B47E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50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2C6121-B570-4B67-8352-1019610CEAC5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700088"/>
            <a:ext cx="4649787" cy="3487737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993" y="4420317"/>
            <a:ext cx="5615940" cy="418605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0AA109-9B5E-425D-9037-EA510206BB93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2FE6E-187F-4C06-B4E7-E4D2E9C6D5A4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5E41E-0FCA-417A-9D4B-B4CB5FD2F271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9EDD5E-EA04-4350-9360-1A5D7743DA07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AD494-C78E-47D5-8B7D-91A0BD0DD3D3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AD494-C78E-47D5-8B7D-91A0BD0DD3D3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AD494-C78E-47D5-8B7D-91A0BD0DD3D3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AD494-C78E-47D5-8B7D-91A0BD0DD3D3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895FD-D66C-4387-BA3D-E4A007B2403E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FABE19-29D3-4155-BACD-8C095AC49F8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AD494-C78E-47D5-8B7D-91A0BD0DD3D3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6EF62B-FB8C-4BED-9F71-BF4194C0F08A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F74D0-A23B-49E4-9ADC-B4EC9130588A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871B85-B7C8-457F-B6F3-B12797C3F18D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0DE935-3FB1-48D4-AB17-9613C69B6E2C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3149" indent="-233149">
              <a:lnSpc>
                <a:spcPct val="80000"/>
              </a:lnSpc>
            </a:pPr>
            <a:endParaRPr lang="en-US" sz="80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B824C6-4C6C-417D-9A8A-CA9C116DCFA2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F75B3F-CEC2-4BBB-AFAD-2EE155D77FDE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gov/NationalMedicareTrainingProgram" TargetMode="External"/><Relationship Id="rId2" Type="http://schemas.openxmlformats.org/officeDocument/2006/relationships/hyperlink" Target="mailto:%20nmtp@cms.hhs.gov" TargetMode="Externa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0960" y="2438400"/>
            <a:ext cx="562356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2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6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084A9C"/>
          </a:solidFill>
          <a:effectLst>
            <a:outerShdw dist="76200" dir="5640000" algn="tl" rotWithShape="0">
              <a:srgbClr val="FFD00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84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3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FE9C-A52D-40C4-B5C7-9C1C934A6A60}" type="datetimeFigureOut">
              <a:rPr lang="en-US" smtClean="0"/>
              <a:pPr/>
              <a:t>01/02/2013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5650-51E2-4D25-8D3E-ABFC3A500F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FE9C-A52D-40C4-B5C7-9C1C934A6A60}" type="datetimeFigureOut">
              <a:rPr lang="en-US" smtClean="0"/>
              <a:pPr/>
              <a:t>01/02/2013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E5650-51E2-4D25-8D3E-ABFC3A500F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762000" y="13716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700" dirty="0"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700" dirty="0">
                <a:latin typeface="+mn-lt"/>
              </a:rPr>
              <a:t>For questions about training products, e-mail </a:t>
            </a:r>
            <a:r>
              <a:rPr lang="en-US" sz="2700" dirty="0" smtClean="0">
                <a:latin typeface="+mn-lt"/>
                <a:hlinkClick r:id="rId2"/>
              </a:rPr>
              <a:t>NMTP@cms.hhs.gov</a:t>
            </a:r>
            <a:endParaRPr lang="en-US" sz="2700" b="1" dirty="0"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700" dirty="0">
                <a:latin typeface="+mn-lt"/>
              </a:rPr>
              <a:t>To view all available NMTP materials </a:t>
            </a:r>
            <a:br>
              <a:rPr lang="en-US" sz="2700" dirty="0">
                <a:latin typeface="+mn-lt"/>
              </a:rPr>
            </a:br>
            <a:r>
              <a:rPr lang="en-US" sz="2700" dirty="0">
                <a:latin typeface="+mn-lt"/>
              </a:rPr>
              <a:t>or to subscribe to our listserv, visit </a:t>
            </a:r>
            <a:endParaRPr lang="en-US" sz="2700" dirty="0" smtClean="0"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latin typeface="+mn-lt"/>
                <a:hlinkClick r:id="rId3"/>
              </a:rPr>
              <a:t>www.cms.gov/NationalMedicareTrainingProgram</a:t>
            </a:r>
            <a:endParaRPr lang="en-US" sz="2400" b="1" dirty="0">
              <a:latin typeface="+mn-lt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533400" y="304800"/>
            <a:ext cx="8153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CMS Stakeholder &amp; Partner Education Series</a:t>
            </a:r>
            <a:endParaRPr lang="en-US" sz="3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/>
            <a:r>
              <a:rPr lang="en-US" sz="2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Hosted by the Partner Relations Group, Office of Public Engagement</a:t>
            </a:r>
            <a:endParaRPr lang="en-US" sz="20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054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1295400"/>
            <a:ext cx="4419600" cy="1524000"/>
          </a:xfrm>
        </p:spPr>
        <p:txBody>
          <a:bodyPr anchor="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52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>
            <a:lvl1pPr>
              <a:spcBef>
                <a:spcPts val="600"/>
              </a:spcBef>
              <a:defRPr sz="3200"/>
            </a:lvl1pPr>
            <a:lvl2pPr>
              <a:spcBef>
                <a:spcPts val="600"/>
              </a:spcBef>
              <a:defRPr sz="2800"/>
            </a:lvl2pPr>
            <a:lvl3pPr>
              <a:spcBef>
                <a:spcPts val="600"/>
              </a:spcBef>
              <a:defRPr sz="2800"/>
            </a:lvl3pPr>
            <a:lvl4pPr>
              <a:spcBef>
                <a:spcPts val="600"/>
              </a:spcBef>
              <a:defRPr sz="2800"/>
            </a:lvl4pPr>
            <a:lvl5pPr>
              <a:spcBef>
                <a:spcPts val="600"/>
              </a:spcBef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04/02/2012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3404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Medicare for People with End-Stage Renal Disease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8C0CC3C-85F1-4D86-9B70-8D9F8B17F0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440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04/02/2012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Medicare for People with End-Stage Renal Disease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8C0CC3C-85F1-4D86-9B70-8D9F8B17F0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spcBef>
                <a:spcPts val="500"/>
              </a:spcBef>
              <a:defRPr/>
            </a:lvl1pPr>
            <a:lvl2pPr>
              <a:spcBef>
                <a:spcPts val="500"/>
              </a:spcBef>
              <a:defRPr/>
            </a:lvl2pPr>
            <a:lvl3pPr>
              <a:spcBef>
                <a:spcPts val="500"/>
              </a:spcBef>
              <a:defRPr/>
            </a:lvl3pPr>
            <a:lvl4pPr>
              <a:spcBef>
                <a:spcPts val="500"/>
              </a:spcBef>
              <a:defRPr/>
            </a:lvl4pPr>
            <a:lvl5pPr>
              <a:spcBef>
                <a:spcPts val="5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238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04/02/2012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Medicare for People with End-Stage Renal Disease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C0CC3C-85F1-4D86-9B70-8D9F8B17F04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spcBef>
                <a:spcPts val="500"/>
              </a:spcBef>
              <a:defRPr>
                <a:solidFill>
                  <a:schemeClr val="bg1"/>
                </a:solidFill>
              </a:defRPr>
            </a:lvl1pPr>
            <a:lvl2pPr>
              <a:spcBef>
                <a:spcPts val="500"/>
              </a:spcBef>
              <a:defRPr>
                <a:solidFill>
                  <a:schemeClr val="bg1"/>
                </a:solidFill>
              </a:defRPr>
            </a:lvl2pPr>
            <a:lvl3pPr>
              <a:spcBef>
                <a:spcPts val="500"/>
              </a:spcBef>
              <a:defRPr>
                <a:solidFill>
                  <a:schemeClr val="bg1"/>
                </a:solidFill>
              </a:defRPr>
            </a:lvl3pPr>
            <a:lvl4pPr>
              <a:spcBef>
                <a:spcPts val="500"/>
              </a:spcBef>
              <a:defRPr>
                <a:solidFill>
                  <a:schemeClr val="bg1"/>
                </a:solidFill>
              </a:defRPr>
            </a:lvl4pPr>
            <a:lvl5pPr>
              <a:spcBef>
                <a:spcPts val="500"/>
              </a:spcBef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84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81000" y="2438400"/>
            <a:ext cx="5638800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668067"/>
            <a:ext cx="5867401" cy="42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668067"/>
            <a:ext cx="5867401" cy="42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6" name="Picture 5" descr="srsplayingcardlore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" y="2514600"/>
            <a:ext cx="5615940" cy="4343400"/>
          </a:xfrm>
          <a:prstGeom prst="rect">
            <a:avLst/>
          </a:prstGeom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8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438400"/>
            <a:ext cx="463973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1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ch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564" t="-2980"/>
          <a:stretch/>
        </p:blipFill>
        <p:spPr>
          <a:xfrm>
            <a:off x="-1600200" y="2380065"/>
            <a:ext cx="6807107" cy="4477935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1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9" y="2963450"/>
            <a:ext cx="5614831" cy="3891090"/>
          </a:xfrm>
          <a:prstGeom prst="rect">
            <a:avLst/>
          </a:prstGeom>
          <a:effectLst/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0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7" t="1177" r="-182" b="3456"/>
          <a:stretch/>
        </p:blipFill>
        <p:spPr>
          <a:xfrm>
            <a:off x="-76201" y="2286000"/>
            <a:ext cx="5614737" cy="4572000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5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-76200" y="-28738"/>
            <a:ext cx="9244148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133600"/>
            <a:ext cx="7735946" cy="2667000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5029200"/>
            <a:ext cx="8534400" cy="7620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5867400"/>
            <a:ext cx="8534400" cy="6858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1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EFE9C-A52D-40C4-B5C7-9C1C934A6A60}" type="datetimeFigureOut">
              <a:rPr lang="en-US" smtClean="0"/>
              <a:pPr/>
              <a:t>01/02/2013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E5650-51E2-4D25-8D3E-ABFC3A500F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80" r:id="rId15"/>
  </p:sldLayoutIdLst>
  <p:timing>
    <p:tnLst>
      <p:par>
        <p:cTn id="1" dur="indefinite" restart="never" nodeType="tmRoot"/>
      </p:par>
    </p:tnLst>
  </p:timing>
  <p:txStyles>
    <p:titleStyle>
      <a:lvl1pPr indent="0" algn="ctr" defTabSz="914400" rtl="0" eaLnBrk="1" latinLnBrk="0" hangingPunct="1">
        <a:spcBef>
          <a:spcPts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04/02/2012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0" y="63404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Medicare for People with End-Stage Renal Disease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8C0CC3C-85F1-4D86-9B70-8D9F8B17F04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1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50000"/>
        <a:buFont typeface="Wingdings" pitchFamily="2" charset="2"/>
        <a:buChar char="q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hhs.gov/LimitedIncomeandResources/LISNoticesMailings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hhs.gov/MedicarePresDrugEligEnro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LIS?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562600" y="4419600"/>
            <a:ext cx="3352800" cy="15240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3800" dirty="0" smtClean="0"/>
              <a:t>Kay </a:t>
            </a:r>
            <a:r>
              <a:rPr lang="en-US" sz="3800" dirty="0" err="1" smtClean="0"/>
              <a:t>Pokrzywa</a:t>
            </a:r>
            <a:r>
              <a:rPr lang="en-US" sz="5100" dirty="0" smtClean="0"/>
              <a:t>, </a:t>
            </a:r>
          </a:p>
          <a:p>
            <a:pPr algn="r"/>
            <a:r>
              <a:rPr lang="en-US" sz="2900" dirty="0" smtClean="0"/>
              <a:t>Center for Drug and Health Plan Choice</a:t>
            </a:r>
            <a:endParaRPr lang="en-US" sz="2900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2743200"/>
            <a:ext cx="2971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2"/>
                </a:solidFill>
              </a:rPr>
              <a:t>CMS Stakeholder &amp; Partner Education </a:t>
            </a:r>
            <a:r>
              <a:rPr lang="en-US" sz="2000" b="1" dirty="0" smtClean="0">
                <a:solidFill>
                  <a:schemeClr val="tx2"/>
                </a:solidFill>
              </a:rPr>
              <a:t>Series</a:t>
            </a:r>
          </a:p>
          <a:p>
            <a:pPr algn="r"/>
            <a:endParaRPr lang="en-US" sz="2000" b="1" dirty="0" smtClean="0">
              <a:solidFill>
                <a:schemeClr val="tx2"/>
              </a:solidFill>
            </a:endParaRPr>
          </a:p>
          <a:p>
            <a:pPr algn="r"/>
            <a:r>
              <a:rPr lang="en-US" sz="2000" b="1" dirty="0" smtClean="0">
                <a:solidFill>
                  <a:schemeClr val="tx2"/>
                </a:solidFill>
              </a:rPr>
              <a:t>January 8, 2012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Identifying Beneficiaries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Include those:</a:t>
            </a:r>
          </a:p>
          <a:p>
            <a:pPr lvl="1" eaLnBrk="1" hangingPunct="1"/>
            <a:r>
              <a:rPr lang="en-US" dirty="0" smtClean="0"/>
              <a:t>In 50 states/DC</a:t>
            </a:r>
          </a:p>
          <a:p>
            <a:pPr lvl="1" eaLnBrk="1" hangingPunct="1"/>
            <a:r>
              <a:rPr lang="en-US" dirty="0" smtClean="0"/>
              <a:t>Receive Medicare through</a:t>
            </a:r>
          </a:p>
          <a:p>
            <a:pPr lvl="2" eaLnBrk="1" hangingPunct="1"/>
            <a:r>
              <a:rPr lang="en-US" dirty="0" smtClean="0"/>
              <a:t>Original Medicare</a:t>
            </a:r>
          </a:p>
          <a:p>
            <a:pPr lvl="2" eaLnBrk="1" hangingPunct="1"/>
            <a:r>
              <a:rPr lang="en-US" dirty="0" smtClean="0"/>
              <a:t>MA-Private Fee For Service (PFFS) that does not offer Part D</a:t>
            </a:r>
          </a:p>
          <a:p>
            <a:pPr lvl="2" eaLnBrk="1" hangingPunct="1"/>
            <a:r>
              <a:rPr lang="en-US" dirty="0" smtClean="0"/>
              <a:t>Cost plan that does not offer Part D</a:t>
            </a:r>
          </a:p>
          <a:p>
            <a:pPr lvl="2" eaLnBrk="1" hangingPunct="1"/>
            <a:r>
              <a:rPr lang="en-US" dirty="0" smtClean="0"/>
              <a:t>MSA; or</a:t>
            </a:r>
          </a:p>
          <a:p>
            <a:pPr lvl="2" eaLnBrk="1" hangingPunct="1"/>
            <a:r>
              <a:rPr lang="en-US" dirty="0" smtClean="0"/>
              <a:t>1833 Health Care Pre=Payment Plan (HC-PP)</a:t>
            </a:r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00FFCB-022C-4612-BCD8-EDF79C0CBF0B}" type="slidenum">
              <a:rPr lang="en-US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Identifying Beneficiaries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Exclude those who:</a:t>
            </a:r>
          </a:p>
          <a:p>
            <a:pPr lvl="1" eaLnBrk="1" hangingPunct="1"/>
            <a:r>
              <a:rPr lang="en-US" sz="2400" dirty="0" smtClean="0"/>
              <a:t>Live in 5 US territories or in foreign countries</a:t>
            </a:r>
          </a:p>
          <a:p>
            <a:pPr lvl="1" eaLnBrk="1" hangingPunct="1"/>
            <a:r>
              <a:rPr lang="en-US" sz="2400" dirty="0" smtClean="0"/>
              <a:t>Inmates in correctional facility</a:t>
            </a:r>
          </a:p>
          <a:p>
            <a:pPr lvl="1" eaLnBrk="1" hangingPunct="1"/>
            <a:r>
              <a:rPr lang="en-US" sz="2400" dirty="0" smtClean="0"/>
              <a:t>Affirmatively decline (opt-out of) auto-enrollment</a:t>
            </a:r>
          </a:p>
          <a:p>
            <a:pPr lvl="1" eaLnBrk="1" hangingPunct="1"/>
            <a:r>
              <a:rPr lang="en-US" sz="2400" dirty="0" smtClean="0"/>
              <a:t>In PACE organization</a:t>
            </a:r>
          </a:p>
          <a:p>
            <a:pPr lvl="2" eaLnBrk="1" hangingPunct="1"/>
            <a:r>
              <a:rPr lang="en-US" sz="2000" dirty="0" smtClean="0"/>
              <a:t>Already have to get all Medicare benefits through PACE organization, so don’t need to auto-enroll</a:t>
            </a:r>
          </a:p>
          <a:p>
            <a:pPr lvl="1" eaLnBrk="1" hangingPunct="1"/>
            <a:r>
              <a:rPr lang="en-US" sz="2400" dirty="0" smtClean="0"/>
              <a:t>Get Medicare benefits through MA or cost plan</a:t>
            </a:r>
          </a:p>
          <a:p>
            <a:pPr lvl="1" eaLnBrk="1" hangingPunct="1"/>
            <a:r>
              <a:rPr lang="en-US" sz="2400" dirty="0" smtClean="0"/>
              <a:t>Have Retiree Drug Subsidy (RDS)</a:t>
            </a: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637DCA-9723-44A8-A2AB-46BEE7F6E5E0}" type="slidenum">
              <a:rPr lang="en-US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PDP Qualifications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Assign to PDP in region with premium at or below LIS premium subsidy amount</a:t>
            </a:r>
          </a:p>
          <a:p>
            <a:pPr lvl="1" eaLnBrk="1" hangingPunct="1"/>
            <a:r>
              <a:rPr lang="en-US" sz="2400" dirty="0" smtClean="0"/>
              <a:t>For that region</a:t>
            </a:r>
          </a:p>
          <a:p>
            <a:pPr lvl="1" eaLnBrk="1" hangingPunct="1"/>
            <a:r>
              <a:rPr lang="en-US" sz="2400" dirty="0" smtClean="0"/>
              <a:t>For that year (corresponding to auto/facilitated effective date)</a:t>
            </a:r>
          </a:p>
          <a:p>
            <a:pPr eaLnBrk="1" hangingPunct="1"/>
            <a:r>
              <a:rPr lang="en-US" sz="2800" dirty="0" smtClean="0"/>
              <a:t>Assign to plan with defined standard, actuarially equivalent, or basic alternative benefit package</a:t>
            </a:r>
          </a:p>
          <a:p>
            <a:pPr lvl="1" eaLnBrk="1" hangingPunct="1"/>
            <a:r>
              <a:rPr lang="en-US" sz="2400" dirty="0" smtClean="0"/>
              <a:t>Will not assign to plan with enhanced alternative benefit package, even if premium at or below LIS premium subsidy amount</a:t>
            </a:r>
          </a:p>
        </p:txBody>
      </p:sp>
      <p:sp>
        <p:nvSpPr>
          <p:cNvPr id="102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EC3850-2F6F-4A8D-A460-14500A10AD38}" type="slidenum">
              <a:rPr lang="en-US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Additional PDP Qualifications 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Additional requirements to receive auto/facilitated enrollments (8/31/06 HPMS memo)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Daily reports on 4Rx data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Process bi-weekly LIS matching reports within 72 hours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Timely call center performance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Prospective auto-enrollees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Extend transition period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Process to assure prescriptions filled at point of service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Successful testing of enrollment data with CMS (for plans new to auto/facilitated enrollment in the next calendar year)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NOT SANCTIONED FOR ENROLLMENTS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5ACECF-0B7F-48F1-97B2-622DED5DE9F9}" type="slidenum">
              <a:rPr lang="en-US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Assign to PDP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Assignment is a two-step process</a:t>
            </a:r>
          </a:p>
          <a:p>
            <a:pPr lvl="1" eaLnBrk="1" hangingPunct="1"/>
            <a:r>
              <a:rPr lang="en-US" sz="2400" dirty="0" smtClean="0"/>
              <a:t>First, assign randomly to PDP Sponsoring Organizations (S#) in region, that have at least one qualifying PDP</a:t>
            </a:r>
          </a:p>
          <a:p>
            <a:pPr lvl="1" eaLnBrk="1" hangingPunct="1"/>
            <a:r>
              <a:rPr lang="en-US" sz="2400" dirty="0" smtClean="0"/>
              <a:t>Second, assign randomly within PDP Sponsoring Organizations to qualifying PDP (PBP#)</a:t>
            </a:r>
          </a:p>
          <a:p>
            <a:pPr eaLnBrk="1" hangingPunct="1"/>
            <a:r>
              <a:rPr lang="en-US" sz="2800" dirty="0" smtClean="0"/>
              <a:t>Two-step process results in roughly same number at organization level</a:t>
            </a:r>
          </a:p>
          <a:p>
            <a:pPr lvl="1" eaLnBrk="1" hangingPunct="1"/>
            <a:r>
              <a:rPr lang="en-US" sz="2400" dirty="0" smtClean="0"/>
              <a:t>Within each organization, roughly same number among contracts, and then same number among plans within contracts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A42870-8A48-4FC9-8FF2-E66AA34C3E11}" type="slidenum">
              <a:rPr lang="en-US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Assign to PDP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0" y="1524000"/>
            <a:ext cx="91440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Example:</a:t>
            </a:r>
          </a:p>
          <a:p>
            <a:pPr lvl="1" eaLnBrk="1" hangingPunct="1"/>
            <a:r>
              <a:rPr lang="en-US" b="1" dirty="0" smtClean="0"/>
              <a:t>10,000 full duals, 4 PDP Sponsors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CC45EF-EA00-4DF6-B3ED-CB94A64BE2BE}" type="slidenum">
              <a:rPr lang="en-US"/>
              <a:pPr/>
              <a:t>15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864084"/>
              </p:ext>
            </p:extLst>
          </p:nvPr>
        </p:nvGraphicFramePr>
        <p:xfrm>
          <a:off x="228600" y="2743200"/>
          <a:ext cx="8610600" cy="362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389"/>
                <a:gridCol w="2433812"/>
                <a:gridCol w="1905000"/>
                <a:gridCol w="2819399"/>
              </a:tblGrid>
              <a:tr h="1079561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Sponsor Name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Number</a:t>
                      </a:r>
                    </a:p>
                    <a:p>
                      <a:pPr algn="ctr"/>
                      <a:r>
                        <a:rPr lang="en-US" sz="1700" dirty="0" smtClean="0"/>
                        <a:t>Assigned to Sponsor</a:t>
                      </a:r>
                    </a:p>
                    <a:p>
                      <a:pPr algn="ctr"/>
                      <a:r>
                        <a:rPr lang="en-US" sz="1700" dirty="0" smtClean="0"/>
                        <a:t>(Step 1)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Below Benchmark PDPs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Number</a:t>
                      </a:r>
                    </a:p>
                    <a:p>
                      <a:pPr algn="ctr"/>
                      <a:r>
                        <a:rPr lang="en-US" sz="1700" dirty="0" smtClean="0"/>
                        <a:t>Assigned to </a:t>
                      </a:r>
                    </a:p>
                    <a:p>
                      <a:pPr algn="ctr"/>
                      <a:r>
                        <a:rPr lang="en-US" sz="1700" dirty="0" smtClean="0"/>
                        <a:t>PDP</a:t>
                      </a:r>
                    </a:p>
                    <a:p>
                      <a:pPr algn="ctr"/>
                      <a:r>
                        <a:rPr lang="en-US" sz="1700" dirty="0" smtClean="0"/>
                        <a:t>(Step 2)</a:t>
                      </a:r>
                      <a:endParaRPr lang="en-US" sz="1700" dirty="0"/>
                    </a:p>
                  </a:txBody>
                  <a:tcPr/>
                </a:tc>
              </a:tr>
              <a:tr h="625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2,500 (25%)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2,500 (100%)</a:t>
                      </a:r>
                      <a:endParaRPr lang="en-US" dirty="0"/>
                    </a:p>
                  </a:txBody>
                  <a:tcPr/>
                </a:tc>
              </a:tr>
              <a:tr h="625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2,500 (25%)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830 (33%)</a:t>
                      </a:r>
                      <a:endParaRPr lang="en-US" dirty="0"/>
                    </a:p>
                  </a:txBody>
                  <a:tcPr/>
                </a:tc>
              </a:tr>
              <a:tr h="625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2,500 (25%)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1,250 (50%)</a:t>
                      </a:r>
                      <a:endParaRPr lang="en-US" dirty="0"/>
                    </a:p>
                  </a:txBody>
                  <a:tcPr/>
                </a:tc>
              </a:tr>
              <a:tr h="62546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2,500 (25%)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625 (25%)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Assign to PDP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Note – </a:t>
            </a:r>
            <a:r>
              <a:rPr lang="en-US" sz="2400" b="0" dirty="0" smtClean="0"/>
              <a:t>for first step of process, if two or more PDP Sponsors are owned by the same parent organization, they are treated as single Sponsor for first step of auto-/facilitated enrollment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Example -- 10,000 full duals, 4 PDP Sponsors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Sponsor A and B have the same parent organization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FE5BDDC-A87A-4623-9DF9-C0F2D53D1D69}" type="slidenum">
              <a:rPr lang="en-US"/>
              <a:pPr/>
              <a:t>16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3581400"/>
          <a:ext cx="8610599" cy="229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027"/>
                <a:gridCol w="2333028"/>
                <a:gridCol w="2068555"/>
                <a:gridCol w="2454989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Sponsor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</a:t>
                      </a:r>
                    </a:p>
                    <a:p>
                      <a:pPr algn="ctr"/>
                      <a:r>
                        <a:rPr lang="en-US" sz="1400" dirty="0" smtClean="0"/>
                        <a:t>Assigned to Sponsor</a:t>
                      </a:r>
                    </a:p>
                    <a:p>
                      <a:pPr algn="ctr"/>
                      <a:r>
                        <a:rPr lang="en-US" sz="1400" dirty="0" smtClean="0"/>
                        <a:t>(Step 1)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Below Benchmark PDPs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</a:t>
                      </a:r>
                    </a:p>
                    <a:p>
                      <a:pPr algn="ctr"/>
                      <a:r>
                        <a:rPr lang="en-US" sz="1400" dirty="0" smtClean="0"/>
                        <a:t>Assigned to each PDP</a:t>
                      </a:r>
                    </a:p>
                    <a:p>
                      <a:pPr algn="ctr"/>
                      <a:r>
                        <a:rPr lang="en-US" sz="1400" dirty="0" smtClean="0"/>
                        <a:t>(Step 2)</a:t>
                      </a:r>
                      <a:endParaRPr lang="en-US" sz="1400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Alphabet</a:t>
                      </a:r>
                      <a:r>
                        <a:rPr lang="en-US" sz="1400" baseline="0" dirty="0" smtClean="0"/>
                        <a:t> Org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(owns Sponsor A and Sponsor B)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3,333 (33%)</a:t>
                      </a:r>
                    </a:p>
                    <a:p>
                      <a:pPr algn="ctr"/>
                      <a:r>
                        <a:rPr lang="en-US" sz="1400" dirty="0" smtClean="0"/>
                        <a:t>(Sponsor A – 1666 </a:t>
                      </a:r>
                    </a:p>
                    <a:p>
                      <a:pPr algn="ctr"/>
                      <a:r>
                        <a:rPr lang="en-US" sz="1400" dirty="0" smtClean="0"/>
                        <a:t>Sponsor B – 1666)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Sponsor</a:t>
                      </a:r>
                      <a:r>
                        <a:rPr lang="en-US" sz="1400" baseline="0" dirty="0" smtClean="0"/>
                        <a:t> A – 1 PDP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Sponsor B -  2 PDPs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Sponsor A – 1666 (100%)</a:t>
                      </a:r>
                    </a:p>
                    <a:p>
                      <a:pPr algn="ctr"/>
                      <a:r>
                        <a:rPr lang="en-US" sz="1400" dirty="0" smtClean="0"/>
                        <a:t>Sponsor B -  833 (50%)</a:t>
                      </a:r>
                    </a:p>
                  </a:txBody>
                  <a:tcPr/>
                </a:tc>
              </a:tr>
              <a:tr h="3487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3,333 (33%)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1666 (50%)</a:t>
                      </a:r>
                      <a:endParaRPr lang="en-US" sz="1400" dirty="0"/>
                    </a:p>
                  </a:txBody>
                  <a:tcPr/>
                </a:tc>
              </a:tr>
              <a:tr h="3487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3,333 (33%)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833 (25%)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Effective Date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Limited Income NET (LI-NET) Program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New Demonstration Program started in January 2010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Single PDP to cover all periods of retroactive auto-enrollment</a:t>
            </a:r>
          </a:p>
          <a:p>
            <a:pPr lvl="1"/>
            <a:r>
              <a:rPr lang="en-US" dirty="0" smtClean="0"/>
              <a:t>If the beneficiary has a retroactive period that is covered by the LI Net plan, then that information will also be referenced in the letter</a:t>
            </a:r>
          </a:p>
          <a:p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975CCE-3ADC-4D45-9772-BE8F99ACF080}" type="slidenum">
              <a:rPr lang="en-US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CMS Notice to Beneficiaries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CMS will notify each beneficiary about where s/he will be enrolled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Auto-enrollment notice (yellow paper)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Facilitated enrollment notice (green paper)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Full Subsidy Version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Partial Subsidy Version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dirty="0" smtClean="0">
              <a:hlinkClick r:id="rId3"/>
            </a:endParaRP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2759C1-442F-42FF-8371-5F4B170AEADE}" type="slidenum">
              <a:rPr lang="en-US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CMS Notice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Includes:</a:t>
            </a:r>
          </a:p>
          <a:p>
            <a:pPr lvl="1" eaLnBrk="1" hangingPunct="1"/>
            <a:r>
              <a:rPr lang="en-US" dirty="0" smtClean="0"/>
              <a:t>Plan name/number/website</a:t>
            </a:r>
          </a:p>
          <a:p>
            <a:pPr lvl="1" eaLnBrk="1" hangingPunct="1"/>
            <a:r>
              <a:rPr lang="en-US" dirty="0" smtClean="0"/>
              <a:t>Effective Date of enrollment</a:t>
            </a:r>
          </a:p>
          <a:p>
            <a:pPr lvl="1" eaLnBrk="1" hangingPunct="1"/>
            <a:r>
              <a:rPr lang="en-US" dirty="0" smtClean="0"/>
              <a:t>Ability to opt-out (affirmatively decline)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D3CB68-2E2E-45E5-A9B0-F633FD5064ED}" type="slidenum">
              <a:rPr lang="en-US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LIS (low income subsidy)?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Provides people with limited income and resources “extra help” with their Medicare prescription drug plan costs, including their premium, deductible and cost sharing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 person must enroll in a Medicare drug plan such as a </a:t>
            </a:r>
            <a:r>
              <a:rPr lang="en-US" sz="2400" dirty="0" smtClean="0"/>
              <a:t>PDP or MA-PD to </a:t>
            </a:r>
            <a:r>
              <a:rPr lang="en-US" sz="2400" dirty="0"/>
              <a:t>receive this assistance. There is no LIS subsidy for Retiree Drug Subsidy (RDS) enrollees.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There </a:t>
            </a:r>
            <a:r>
              <a:rPr lang="en-US" sz="2400" dirty="0"/>
              <a:t>are two levels of LIS subsidy:  </a:t>
            </a:r>
          </a:p>
          <a:p>
            <a:pPr lvl="1">
              <a:lnSpc>
                <a:spcPct val="90000"/>
              </a:lnSpc>
            </a:pPr>
            <a:r>
              <a:rPr lang="en-US" sz="2000" i="1" dirty="0"/>
              <a:t>full subsidy</a:t>
            </a:r>
            <a:r>
              <a:rPr lang="en-US" sz="2000" dirty="0"/>
              <a:t> (</a:t>
            </a:r>
            <a:r>
              <a:rPr lang="en-US" sz="2000" dirty="0" smtClean="0"/>
              <a:t>beneficiary </a:t>
            </a:r>
            <a:r>
              <a:rPr lang="en-US" sz="2000" dirty="0"/>
              <a:t>pays no premium, no deductible, no coverage gap, modest cost sharing) and </a:t>
            </a:r>
          </a:p>
          <a:p>
            <a:pPr lvl="1">
              <a:lnSpc>
                <a:spcPct val="90000"/>
              </a:lnSpc>
            </a:pPr>
            <a:r>
              <a:rPr lang="en-US" sz="2000" i="1" dirty="0"/>
              <a:t>partial subsidy</a:t>
            </a:r>
            <a:r>
              <a:rPr lang="en-US" sz="2000" dirty="0"/>
              <a:t> (</a:t>
            </a:r>
            <a:r>
              <a:rPr lang="en-US" sz="2000" dirty="0" smtClean="0"/>
              <a:t>beneficiary </a:t>
            </a:r>
            <a:r>
              <a:rPr lang="en-US" sz="2000" dirty="0"/>
              <a:t>pays sliding scale premium, has small deductible, no coverage gap, higher cost-sharing).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CMS Notifies PDPs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CMS notifies plans two ways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First, MBD provides PDP notification file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Preliminary notification of assignments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Provides early notice of 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Beneficiary address 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CMS does not have phone data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Comes every day that State or SSA file is received identifying new dual or LIS eligible persons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1906C8-2AA9-46FC-9D9F-A4A5B2226640}" type="slidenum">
              <a:rPr lang="en-US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Purpose of PDP Notification File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 this file:</a:t>
            </a:r>
          </a:p>
          <a:p>
            <a:pPr lvl="1" eaLnBrk="1" hangingPunct="1"/>
            <a:r>
              <a:rPr lang="en-US" dirty="0" smtClean="0"/>
              <a:t>To ensure CSRs can assist new auto/facilitated enrollees </a:t>
            </a:r>
          </a:p>
          <a:p>
            <a:pPr lvl="1" eaLnBrk="1" hangingPunct="1"/>
            <a:r>
              <a:rPr lang="en-US" dirty="0" smtClean="0"/>
              <a:t>To obtain address for auto/facilitated confirmation letter</a:t>
            </a:r>
          </a:p>
          <a:p>
            <a:pPr eaLnBrk="1" hangingPunct="1"/>
            <a:r>
              <a:rPr lang="en-US" dirty="0" smtClean="0"/>
              <a:t>Note:  CMS does not have phone number data, so cannot transmit them to plans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B8822C-E6AB-48E8-8081-8A4756773B1E}" type="slidenum">
              <a:rPr lang="en-US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CMS Notifies PDPs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Second, MARX generates daily Transaction Reply Report (TRR) to PDPs</a:t>
            </a:r>
          </a:p>
          <a:p>
            <a:pPr lvl="1" eaLnBrk="1" hangingPunct="1"/>
            <a:r>
              <a:rPr lang="en-US" dirty="0" smtClean="0"/>
              <a:t>Auto-/facilitated enrollments processed by MARx will be included on next regular daily TRR</a:t>
            </a:r>
          </a:p>
          <a:p>
            <a:pPr lvl="1" eaLnBrk="1" hangingPunct="1"/>
            <a:r>
              <a:rPr lang="en-US" dirty="0" smtClean="0"/>
              <a:t>Daily TRR is generated Monday-Saturday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144D42-E707-458B-9298-55A16783FB45}" type="slidenum">
              <a:rPr lang="en-US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Auto/Facilitated Enrollment: LIS in MA Only</a:t>
            </a:r>
            <a:endParaRPr lang="en-US" sz="2000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Medicare Advantage (MA)  - organizations and cost plans (if latter offers Part D optional supplemental benefit) facilitate enrollment on behalf of CMS</a:t>
            </a:r>
          </a:p>
          <a:p>
            <a:pPr lvl="1"/>
            <a:r>
              <a:rPr lang="en-US" dirty="0" smtClean="0"/>
              <a:t>See section 40.1.5 of Chapter 2 (MA guidance)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E1584-EBC2-4DAF-A3EC-7E3C9BD44909}" type="slidenum">
              <a:rPr lang="en-US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Auto/Facilitated Enrollment: LIS in MA Only</a:t>
            </a:r>
            <a:endParaRPr lang="en-US" sz="2000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If an person in an MA –only plan becomes LIS while they are in the plan, then the plan has to move them to a MA-PD plan within the organization</a:t>
            </a:r>
          </a:p>
          <a:p>
            <a:pPr lvl="1"/>
            <a:r>
              <a:rPr lang="en-US" dirty="0" smtClean="0"/>
              <a:t>Should be done monthly</a:t>
            </a:r>
          </a:p>
          <a:p>
            <a:pPr lvl="1"/>
            <a:r>
              <a:rPr lang="en-US" dirty="0" smtClean="0"/>
              <a:t>Does not apply to:</a:t>
            </a:r>
          </a:p>
          <a:p>
            <a:pPr lvl="2"/>
            <a:r>
              <a:rPr lang="en-US" dirty="0" smtClean="0"/>
              <a:t>PFFS plans</a:t>
            </a:r>
          </a:p>
          <a:p>
            <a:pPr lvl="2"/>
            <a:r>
              <a:rPr lang="en-US" dirty="0" smtClean="0"/>
              <a:t>MA organization that only offer MA-PDs/don’t offer any MA-PDs</a:t>
            </a:r>
          </a:p>
          <a:p>
            <a:pPr lvl="2"/>
            <a:r>
              <a:rPr lang="en-US" dirty="0" smtClean="0"/>
              <a:t>MA organization in US territories, including Puerto Rico</a:t>
            </a:r>
          </a:p>
          <a:p>
            <a:pPr lvl="2"/>
            <a:r>
              <a:rPr lang="en-US" dirty="0" smtClean="0"/>
              <a:t>Employer sponsored MA plans</a:t>
            </a:r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E1584-EBC2-4DAF-A3EC-7E3C9BD44909}" type="slidenum">
              <a:rPr lang="en-US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Auto/Facilitated Enrollment: LIS in MA Only</a:t>
            </a:r>
            <a:endParaRPr lang="en-US" sz="2000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Identifies a new MA-PD </a:t>
            </a:r>
          </a:p>
          <a:p>
            <a:pPr lvl="1"/>
            <a:r>
              <a:rPr lang="en-US" dirty="0" smtClean="0"/>
              <a:t>in the same service area</a:t>
            </a:r>
          </a:p>
          <a:p>
            <a:pPr lvl="1"/>
            <a:r>
              <a:rPr lang="en-US" dirty="0" smtClean="0"/>
              <a:t>In the same organization</a:t>
            </a:r>
          </a:p>
          <a:p>
            <a:pPr lvl="1"/>
            <a:r>
              <a:rPr lang="en-US" dirty="0" smtClean="0"/>
              <a:t>lowest premium</a:t>
            </a:r>
          </a:p>
          <a:p>
            <a:pPr lvl="1"/>
            <a:r>
              <a:rPr lang="en-US" dirty="0" smtClean="0"/>
              <a:t>assignment must be random </a:t>
            </a:r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E1584-EBC2-4DAF-A3EC-7E3C9BD44909}" type="slidenum">
              <a:rPr lang="en-US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Auto/Facilitated Enrollment: LIS in MA Only</a:t>
            </a:r>
            <a:endParaRPr lang="en-US" sz="2000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The MA organization receives a monthly MA dual file</a:t>
            </a:r>
            <a:r>
              <a:rPr lang="en-US" dirty="0"/>
              <a:t> </a:t>
            </a:r>
            <a:r>
              <a:rPr lang="en-US" dirty="0" smtClean="0"/>
              <a:t>from CMS (list of LIS people)</a:t>
            </a:r>
          </a:p>
          <a:p>
            <a:pPr eaLnBrk="1" hangingPunct="1"/>
            <a:r>
              <a:rPr lang="en-US" dirty="0" smtClean="0"/>
              <a:t>Within 10 days, send a notice (exhibit 27, 27a or 28)</a:t>
            </a:r>
          </a:p>
          <a:p>
            <a:pPr eaLnBrk="1" hangingPunct="1"/>
            <a:r>
              <a:rPr lang="en-US" dirty="0" smtClean="0"/>
              <a:t>If person does not respond by deadline, enroll them in a new MA-PD</a:t>
            </a:r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E1584-EBC2-4DAF-A3EC-7E3C9BD44909}" type="slidenum">
              <a:rPr lang="en-US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9832" y="0"/>
            <a:ext cx="9144000" cy="1447800"/>
          </a:xfrm>
        </p:spPr>
        <p:txBody>
          <a:bodyPr/>
          <a:lstStyle/>
          <a:p>
            <a:pPr eaLnBrk="1" hangingPunct="1"/>
            <a:r>
              <a:rPr lang="en-US" dirty="0" smtClean="0"/>
              <a:t>Plan Responsibilities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800" dirty="0" smtClean="0"/>
              <a:t>Submit 4Rx data within 72 hours of receiving weekly TRR confirming auto/facilitated enrollment or reassignment</a:t>
            </a:r>
          </a:p>
          <a:p>
            <a:r>
              <a:rPr lang="en-US" sz="2800" dirty="0" smtClean="0"/>
              <a:t>Send confirmation notice within 10 calendar  days after receiving TRR (exhibit 24 or 25 – chapter 3 of PDP guidance)</a:t>
            </a:r>
          </a:p>
          <a:p>
            <a:r>
              <a:rPr lang="en-US" sz="2800" dirty="0" smtClean="0"/>
              <a:t>Send modified version of pre- and post-enrollment material</a:t>
            </a:r>
          </a:p>
          <a:p>
            <a:pPr lvl="1"/>
            <a:r>
              <a:rPr lang="en-US" sz="2400" dirty="0" smtClean="0"/>
              <a:t>Evidence of health insurance coverage (EOC), so they can begin using services</a:t>
            </a:r>
          </a:p>
          <a:p>
            <a:pPr lvl="1"/>
            <a:r>
              <a:rPr lang="en-US" sz="2400" dirty="0" smtClean="0"/>
              <a:t>Charges for which they will be liable (LIS Rider, if appropriate)</a:t>
            </a:r>
          </a:p>
          <a:p>
            <a:pPr lvl="1"/>
            <a:r>
              <a:rPr lang="en-US" sz="2400" dirty="0" smtClean="0"/>
              <a:t>Effective date of coverage</a:t>
            </a:r>
          </a:p>
          <a:p>
            <a:pPr lvl="1"/>
            <a:r>
              <a:rPr lang="en-US" sz="2400" dirty="0" smtClean="0"/>
              <a:t>How to obtain services prior to receiving ID card</a:t>
            </a:r>
          </a:p>
          <a:p>
            <a:pPr lvl="1"/>
            <a:r>
              <a:rPr lang="en-US" sz="2400" dirty="0" smtClean="0"/>
              <a:t>Summary of Benefits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3D097E-88E5-46E0-B0F2-A104B2B7BA14}" type="slidenum">
              <a:rPr lang="en-US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Resources</a:t>
            </a:r>
            <a:br>
              <a:rPr lang="en-US" dirty="0" smtClean="0"/>
            </a:br>
            <a:endParaRPr lang="en-US" sz="3200" dirty="0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PDP Guidance: Eligibility, Enrollment and Disenrollment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Section 40.1.4 – Auto and Facilitated Enrollment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Section 40.1.5 - Reassignment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Exhibits (Model Notices) 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hlinkClick r:id="rId3"/>
              </a:rPr>
              <a:t>http://www.cms.hhs.gov/MedicarePresDrugEligEnrol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Regulation -- 42 CFR 423.34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8/28/09 HPMS memo </a:t>
            </a:r>
            <a:r>
              <a:rPr lang="en-US" sz="2800" b="0" i="1" dirty="0" smtClean="0"/>
              <a:t>“Reassignment of Low Income Subsidy Beneficiaries for 2010”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09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EA1DE7-777C-401C-B178-D3B4BB8AB980}" type="slidenum">
              <a:rPr lang="en-US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3400" y="304800"/>
            <a:ext cx="8153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CMS Stakeholder &amp; Partner Education Series</a:t>
            </a:r>
            <a:endParaRPr lang="en-US" sz="3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ctr"/>
            <a:r>
              <a:rPr lang="en-US" sz="20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Hosted by the Partner Relations Group, Office of Public Engagement</a:t>
            </a:r>
            <a:endParaRPr lang="en-US" sz="20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02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9" name="Group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1" cy="4423873"/>
        </p:xfrm>
        <a:graphic>
          <a:graphicData uri="http://schemas.openxmlformats.org/drawingml/2006/table">
            <a:tbl>
              <a:tblPr/>
              <a:tblGrid>
                <a:gridCol w="1996287"/>
                <a:gridCol w="1679069"/>
                <a:gridCol w="1953022"/>
                <a:gridCol w="2601223"/>
              </a:tblGrid>
              <a:tr h="7044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People with Medicare and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Basis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Source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Changes During the Year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7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Medicaid benefits</a:t>
                      </a:r>
                    </a:p>
                    <a:p>
                      <a:pPr marL="3429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•"/>
                        <a:tabLst>
                          <a:tab pos="34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Full Medicaid benefits</a:t>
                      </a:r>
                    </a:p>
                    <a:p>
                      <a:pPr marL="3429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•"/>
                        <a:tabLst>
                          <a:tab pos="34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Medicare Savings Program</a:t>
                      </a:r>
                    </a:p>
                  </a:txBody>
                  <a:tcPr marL="95879" marR="9587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Automatically qualify (known as deeming)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States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Deemed for a full calendar year </a:t>
                      </a:r>
                    </a:p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Generally only change LIS level if favorable to beneficiary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SSI benefits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SSA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44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Limited income and resources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Must apply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SSA (most) or states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Subsidy changing events may impact status mid-year (both  favorable and unfavorable changes)</a:t>
                      </a:r>
                    </a:p>
                  </a:txBody>
                  <a:tcPr marL="95879" marR="9587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69923"/>
          </a:xfrm>
        </p:spPr>
        <p:txBody>
          <a:bodyPr/>
          <a:lstStyle/>
          <a:p>
            <a:r>
              <a:rPr lang="en-US" dirty="0"/>
              <a:t>How Do People Qualify for LIS?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 eaLnBrk="1" hangingPunct="1"/>
            <a:r>
              <a:rPr lang="en-US" dirty="0" smtClean="0"/>
              <a:t>All LIS eligible persons have a continuous Special Enrollment Period (SEP)</a:t>
            </a:r>
          </a:p>
          <a:p>
            <a:pPr lvl="2" eaLnBrk="1" hangingPunct="1"/>
            <a:r>
              <a:rPr lang="en-US" dirty="0" smtClean="0"/>
              <a:t>May enroll, disenroll, or change plans at any time</a:t>
            </a:r>
          </a:p>
          <a:p>
            <a:pPr lvl="2" eaLnBrk="1" hangingPunct="1"/>
            <a:r>
              <a:rPr lang="en-US" dirty="0" smtClean="0"/>
              <a:t>See PDP enrollment guidance Chapter 3, section 30.3.2 and 30.3.8.7</a:t>
            </a:r>
          </a:p>
          <a:p>
            <a:pPr lvl="2" eaLnBrk="1" hangingPunct="1"/>
            <a:r>
              <a:rPr lang="en-US" dirty="0" smtClean="0"/>
              <a:t>See MA enrollment guidance Chapter 2, section 30.4.4.5</a:t>
            </a:r>
          </a:p>
          <a:p>
            <a:pPr lvl="1" eaLnBrk="1" hangingPunct="1"/>
            <a:r>
              <a:rPr lang="en-US" dirty="0" smtClean="0"/>
              <a:t>Other SEPs may apply depending on beneficiary circumstances</a:t>
            </a:r>
          </a:p>
          <a:p>
            <a:pPr lvl="2" eaLnBrk="1" hangingPunct="1"/>
            <a:r>
              <a:rPr lang="en-US" dirty="0" smtClean="0"/>
              <a:t>See PDP enrollment guidance Chapter 3, section 30.3</a:t>
            </a:r>
          </a:p>
          <a:p>
            <a:pPr lvl="3" eaLnBrk="1" hangingPunct="1">
              <a:buNone/>
            </a:pPr>
            <a:endParaRPr lang="en-US" dirty="0" smtClean="0"/>
          </a:p>
          <a:p>
            <a:pPr lvl="2" eaLnBrk="1" hangingPunct="1"/>
            <a:endParaRPr lang="en-US" dirty="0" smtClean="0"/>
          </a:p>
          <a:p>
            <a:pPr lvl="2" eaLnBrk="1" hangingPunct="1"/>
            <a:endParaRPr lang="en-US" dirty="0" smtClean="0"/>
          </a:p>
          <a:p>
            <a:pPr lvl="2" eaLnBrk="1" hangingPunct="1"/>
            <a:endParaRPr lang="en-US" dirty="0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Special Enrollment Periods (SEP)</a:t>
            </a: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53400" y="6324600"/>
            <a:ext cx="990600" cy="365125"/>
          </a:xfrm>
          <a:noFill/>
        </p:spPr>
        <p:txBody>
          <a:bodyPr/>
          <a:lstStyle/>
          <a:p>
            <a:fld id="{B94F0FE1-00F2-4FC0-AF9E-79C6543F1987}" type="slidenum">
              <a:rPr lang="en-US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 Processes</a:t>
            </a:r>
            <a:endParaRPr lang="en-US" dirty="0"/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8458200" cy="3424445"/>
        </p:xfrm>
        <a:graphic>
          <a:graphicData uri="http://schemas.openxmlformats.org/drawingml/2006/table">
            <a:tbl>
              <a:tblPr/>
              <a:tblGrid>
                <a:gridCol w="2667000"/>
                <a:gridCol w="1317440"/>
                <a:gridCol w="2236880"/>
                <a:gridCol w="2236880"/>
              </a:tblGrid>
              <a:tr h="8542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People with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Medicare 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Enrollment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LIS Subsidy </a:t>
                      </a:r>
                      <a:b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Eligibility/Review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Re-Assignment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536">
                <a:tc>
                  <a:txBody>
                    <a:bodyPr/>
                    <a:lstStyle/>
                    <a:p>
                      <a:pPr marL="342900" marR="0" lvl="1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3429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Full Medicaid benefits (Deemed)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Auto Enrollment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Deeming/ </a:t>
                      </a:r>
                    </a:p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Re-Deeming</a:t>
                      </a:r>
                    </a:p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Conducted by CMS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7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Medicare Savings Program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SSI benefits (Deemed)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Facilitated Enrollment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94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Limited income and resources (LIS Applicants)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Redetermination conducted by SSA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Only those with 100% premium subsidy ; there are other exceptions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Auto/Facilitated Enrollment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LIS beneficiaries are randomly assigned to prescription drug plans (PDPs) with premiums at or below the regional benchmark.</a:t>
            </a:r>
          </a:p>
          <a:p>
            <a:pPr lvl="1"/>
            <a:r>
              <a:rPr lang="en-US" sz="2400" dirty="0" smtClean="0"/>
              <a:t>Enrollment can be retroactive (put into LI-NET)</a:t>
            </a:r>
          </a:p>
          <a:p>
            <a:pPr lvl="1"/>
            <a:r>
              <a:rPr lang="en-US" sz="2400" dirty="0" smtClean="0"/>
              <a:t>Results in $0 premium for the beneficiary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Auto/Facilitated Enrollment – Who Performs</a:t>
            </a:r>
            <a:endParaRPr lang="en-US" sz="2000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CMS auto/facilitate enrolls beneficiaries into PDPs </a:t>
            </a:r>
            <a:r>
              <a:rPr lang="en-US" b="1" u="sng" dirty="0" smtClean="0"/>
              <a:t>only</a:t>
            </a:r>
          </a:p>
          <a:p>
            <a:pPr eaLnBrk="1" hangingPunct="1"/>
            <a:r>
              <a:rPr lang="en-US" dirty="0" smtClean="0"/>
              <a:t>Medicare Advantage (MA)  - organizations and cost plans (if latter offers Part D optional supplemental benefit) facilitate enrollment on behalf of CMS</a:t>
            </a:r>
          </a:p>
          <a:p>
            <a:pPr lvl="1"/>
            <a:r>
              <a:rPr lang="en-US" dirty="0" smtClean="0"/>
              <a:t>See section 40.1.5 of Chapter 2 (MA guidance)</a:t>
            </a:r>
          </a:p>
          <a:p>
            <a:pPr lvl="1"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CE1584-EBC2-4DAF-A3EC-7E3C9BD44909}" type="slidenum">
              <a:rPr lang="en-US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Auto/Facilitated Enrollment by Plan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already in an MA-only plan (no drug coverage)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Will be enrolled into an MA-PD, if offered by the MA organization, and if </a:t>
            </a:r>
            <a:r>
              <a:rPr lang="en-US" b="1" u="sng" dirty="0" smtClean="0"/>
              <a:t>the plan is not sanctioned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The MA plan will send the notice.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Auto/Facilitated Enrollment: CMS Process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CMS performs following steps to auto/facilitate enroll:</a:t>
            </a:r>
          </a:p>
          <a:p>
            <a:pPr lvl="1" eaLnBrk="1" hangingPunct="1"/>
            <a:r>
              <a:rPr lang="en-US" dirty="0" smtClean="0"/>
              <a:t>Identify beneficiaries who need to be assigned to PDP</a:t>
            </a:r>
          </a:p>
          <a:p>
            <a:pPr lvl="1" eaLnBrk="1" hangingPunct="1"/>
            <a:r>
              <a:rPr lang="en-US" dirty="0" smtClean="0"/>
              <a:t>Identify PDPs that qualify</a:t>
            </a:r>
          </a:p>
          <a:p>
            <a:pPr lvl="1" eaLnBrk="1" hangingPunct="1"/>
            <a:r>
              <a:rPr lang="en-US" dirty="0" smtClean="0"/>
              <a:t>Randomly assign</a:t>
            </a:r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F5CDB1-73CE-4725-8299-1113B6A32998}" type="slidenum">
              <a:rPr lang="en-US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M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DB3E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CMS-ppt-template FINAL</Template>
  <TotalTime>407</TotalTime>
  <Words>1650</Words>
  <Application>Microsoft Office PowerPoint</Application>
  <PresentationFormat>On-screen Show (4:3)</PresentationFormat>
  <Paragraphs>293</Paragraphs>
  <Slides>29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CMS_template</vt:lpstr>
      <vt:lpstr>Office Theme</vt:lpstr>
      <vt:lpstr>What is LIS?</vt:lpstr>
      <vt:lpstr>What is LIS (low income subsidy)?</vt:lpstr>
      <vt:lpstr>How Do People Qualify for LIS?</vt:lpstr>
      <vt:lpstr>Special Enrollment Periods (SEP)</vt:lpstr>
      <vt:lpstr>LIS Processes</vt:lpstr>
      <vt:lpstr>Auto/Facilitated Enrollment</vt:lpstr>
      <vt:lpstr>Auto/Facilitated Enrollment – Who Performs</vt:lpstr>
      <vt:lpstr>Auto/Facilitated Enrollment by Plan</vt:lpstr>
      <vt:lpstr>Auto/Facilitated Enrollment: CMS Process</vt:lpstr>
      <vt:lpstr>Identifying Beneficiaries</vt:lpstr>
      <vt:lpstr>Identifying Beneficiaries</vt:lpstr>
      <vt:lpstr>PDP Qualifications</vt:lpstr>
      <vt:lpstr>Additional PDP Qualifications </vt:lpstr>
      <vt:lpstr>Assign to PDP</vt:lpstr>
      <vt:lpstr>Assign to PDP</vt:lpstr>
      <vt:lpstr>Assign to PDP</vt:lpstr>
      <vt:lpstr>Effective Date</vt:lpstr>
      <vt:lpstr>CMS Notice to Beneficiaries</vt:lpstr>
      <vt:lpstr>CMS Notice</vt:lpstr>
      <vt:lpstr>CMS Notifies PDPs</vt:lpstr>
      <vt:lpstr>Purpose of PDP Notification File</vt:lpstr>
      <vt:lpstr>CMS Notifies PDPs</vt:lpstr>
      <vt:lpstr>Auto/Facilitated Enrollment: LIS in MA Only</vt:lpstr>
      <vt:lpstr>Auto/Facilitated Enrollment: LIS in MA Only</vt:lpstr>
      <vt:lpstr>Auto/Facilitated Enrollment: LIS in MA Only</vt:lpstr>
      <vt:lpstr>Auto/Facilitated Enrollment: LIS in MA Only</vt:lpstr>
      <vt:lpstr>Plan Responsibilities</vt:lpstr>
      <vt:lpstr> Resources </vt:lpstr>
      <vt:lpstr>PowerPoint Presentation</vt:lpstr>
    </vt:vector>
  </TitlesOfParts>
  <Company>CMS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LIS?</dc:title>
  <dc:creator>Tracey</dc:creator>
  <cp:lastModifiedBy>SUSAN GUSTAFSON</cp:lastModifiedBy>
  <cp:revision>44</cp:revision>
  <dcterms:created xsi:type="dcterms:W3CDTF">2011-02-04T15:24:45Z</dcterms:created>
  <dcterms:modified xsi:type="dcterms:W3CDTF">2013-01-02T18:56:38Z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-49933346</vt:i4>
  </property>
  <property fmtid="{D5CDD505-2E9C-101B-9397-08002B2CF9AE}" pid="3" name="_NewReviewCycle">
    <vt:lpwstr/>
  </property>
  <property fmtid="{D5CDD505-2E9C-101B-9397-08002B2CF9AE}" pid="4" name="_EmailSubject">
    <vt:lpwstr>January Monthly Update Webinar</vt:lpwstr>
  </property>
  <property fmtid="{D5CDD505-2E9C-101B-9397-08002B2CF9AE}" pid="5" name="_AuthorEmail">
    <vt:lpwstr>Susan.Gustafson@cms.hhs.gov</vt:lpwstr>
  </property>
  <property fmtid="{D5CDD505-2E9C-101B-9397-08002B2CF9AE}" pid="6" name="_AuthorEmailDisplayName">
    <vt:lpwstr>Gustafson, Susan (CMS/OPE)</vt:lpwstr>
  </property>
  <property fmtid="{D5CDD505-2E9C-101B-9397-08002B2CF9AE}" pid="7" name="_PreviousAdHocReviewCycleID">
    <vt:i4>1104370809</vt:i4>
  </property>
</Properties>
</file>