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3" r:id="rId1"/>
  </p:sldMasterIdLst>
  <p:notesMasterIdLst>
    <p:notesMasterId r:id="rId12"/>
  </p:notesMasterIdLst>
  <p:handoutMasterIdLst>
    <p:handoutMasterId r:id="rId13"/>
  </p:handoutMasterIdLst>
  <p:sldIdLst>
    <p:sldId id="282" r:id="rId2"/>
    <p:sldId id="299" r:id="rId3"/>
    <p:sldId id="270" r:id="rId4"/>
    <p:sldId id="306" r:id="rId5"/>
    <p:sldId id="311" r:id="rId6"/>
    <p:sldId id="312" r:id="rId7"/>
    <p:sldId id="313" r:id="rId8"/>
    <p:sldId id="315" r:id="rId9"/>
    <p:sldId id="314" r:id="rId10"/>
    <p:sldId id="31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064">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3B3A"/>
    <a:srgbClr val="FFD004"/>
    <a:srgbClr val="084A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7" autoAdjust="0"/>
    <p:restoredTop sz="87657" autoAdjust="0"/>
  </p:normalViewPr>
  <p:slideViewPr>
    <p:cSldViewPr>
      <p:cViewPr>
        <p:scale>
          <a:sx n="80" d="100"/>
          <a:sy n="80" d="100"/>
        </p:scale>
        <p:origin x="-2550" y="-480"/>
      </p:cViewPr>
      <p:guideLst>
        <p:guide orient="horz" pos="2064"/>
        <p:guide pos="3120"/>
      </p:guideLst>
    </p:cSldViewPr>
  </p:slideViewPr>
  <p:outlineViewPr>
    <p:cViewPr>
      <p:scale>
        <a:sx n="33" d="100"/>
        <a:sy n="33" d="100"/>
      </p:scale>
      <p:origin x="0" y="3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0.15109942413914679"/>
          <c:y val="2.1944276196244699E-3"/>
          <c:w val="0.74066443512388069"/>
          <c:h val="0.41162208863192268"/>
        </c:manualLayout>
      </c:layout>
      <c:pie3DChart>
        <c:varyColors val="1"/>
        <c:ser>
          <c:idx val="0"/>
          <c:order val="0"/>
          <c:cat>
            <c:strRef>
              <c:f>Sheet1!$B$4:$B$10</c:f>
              <c:strCache>
                <c:ptCount val="7"/>
                <c:pt idx="0">
                  <c:v>Part B Covered/Noncovered Services</c:v>
                </c:pt>
                <c:pt idx="1">
                  <c:v>DME Covered/Noncovered</c:v>
                </c:pt>
                <c:pt idx="2">
                  <c:v>Medicare Secondary Payer</c:v>
                </c:pt>
                <c:pt idx="3">
                  <c:v>Medicare Premium Information</c:v>
                </c:pt>
                <c:pt idx="4">
                  <c:v>Enrollment Disenrollment Periods Drug Coverage and Medicare Advantage</c:v>
                </c:pt>
                <c:pt idx="5">
                  <c:v>Medicare Costs- Deductible, Co-pay, Co-insurance</c:v>
                </c:pt>
                <c:pt idx="6">
                  <c:v>Low Income Assistance</c:v>
                </c:pt>
              </c:strCache>
            </c:strRef>
          </c:cat>
          <c:val>
            <c:numRef>
              <c:f>Sheet1!$C$4:$C$10</c:f>
              <c:numCache>
                <c:formatCode>General</c:formatCode>
                <c:ptCount val="7"/>
                <c:pt idx="0">
                  <c:v>7</c:v>
                </c:pt>
                <c:pt idx="1">
                  <c:v>6</c:v>
                </c:pt>
                <c:pt idx="2">
                  <c:v>5</c:v>
                </c:pt>
                <c:pt idx="3">
                  <c:v>4</c:v>
                </c:pt>
                <c:pt idx="4">
                  <c:v>3</c:v>
                </c:pt>
                <c:pt idx="5">
                  <c:v>2</c:v>
                </c:pt>
                <c:pt idx="6">
                  <c:v>1</c:v>
                </c:pt>
              </c:numCache>
            </c:numRef>
          </c:val>
        </c:ser>
        <c:dLbls>
          <c:showLegendKey val="0"/>
          <c:showVal val="0"/>
          <c:showCatName val="0"/>
          <c:showSerName val="0"/>
          <c:showPercent val="0"/>
          <c:showBubbleSize val="0"/>
          <c:showLeaderLines val="1"/>
        </c:dLbls>
      </c:pie3DChart>
    </c:plotArea>
    <c:legend>
      <c:legendPos val="b"/>
      <c:layout>
        <c:manualLayout>
          <c:xMode val="edge"/>
          <c:yMode val="edge"/>
          <c:x val="0"/>
          <c:y val="0.43210094891984657"/>
          <c:w val="1"/>
          <c:h val="0.56020683346079125"/>
        </c:manualLayout>
      </c:layout>
      <c:overlay val="0"/>
      <c:txPr>
        <a:bodyPr/>
        <a:lstStyle/>
        <a:p>
          <a:pPr>
            <a:defRPr sz="1400" baseline="0"/>
          </a:pPr>
          <a:endParaRPr lang="en-US"/>
        </a:p>
      </c:txPr>
    </c:legend>
    <c:plotVisOnly val="1"/>
    <c:dispBlanksAs val="gap"/>
    <c:showDLblsOverMax val="0"/>
  </c:chart>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4"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4"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977C60-C9CE-4B5D-A794-D7BAFF626E00}" type="doc">
      <dgm:prSet loTypeId="urn:microsoft.com/office/officeart/2005/8/layout/hList7#1" loCatId="list" qsTypeId="urn:microsoft.com/office/officeart/2005/8/quickstyle/simple1" qsCatId="simple" csTypeId="urn:microsoft.com/office/officeart/2005/8/colors/accent1_2" csCatId="accent1" phldr="1"/>
      <dgm:spPr/>
      <dgm:t>
        <a:bodyPr/>
        <a:lstStyle/>
        <a:p>
          <a:endParaRPr lang="en-US"/>
        </a:p>
      </dgm:t>
    </dgm:pt>
    <dgm:pt modelId="{982A9893-AF29-44BF-9EE1-825C96CCCB84}">
      <dgm:prSet phldrT="[Text]"/>
      <dgm:spPr/>
      <dgm:t>
        <a:bodyPr/>
        <a:lstStyle/>
        <a:p>
          <a:pPr algn="l"/>
          <a:endParaRPr lang="en-US" dirty="0"/>
        </a:p>
      </dgm:t>
      <dgm:extLst>
        <a:ext uri="{E40237B7-FDA0-4F09-8148-C483321AD2D9}">
          <dgm14:cNvPr xmlns:dgm14="http://schemas.microsoft.com/office/drawing/2010/diagram" id="0" name="" descr="Dark blue rounded rectangle background formatting" title="Dark blue rounded rectangle background formatting"/>
        </a:ext>
      </dgm:extLst>
    </dgm:pt>
    <dgm:pt modelId="{218B9BB6-ED6A-4AE6-AE96-F46EB8019E39}" type="parTrans" cxnId="{6CD0867F-E7D9-4D6E-8421-3F112030556B}">
      <dgm:prSet/>
      <dgm:spPr/>
      <dgm:t>
        <a:bodyPr/>
        <a:lstStyle/>
        <a:p>
          <a:endParaRPr lang="en-US"/>
        </a:p>
      </dgm:t>
    </dgm:pt>
    <dgm:pt modelId="{743629A4-0FAF-4D8C-AD37-606688062970}" type="sibTrans" cxnId="{6CD0867F-E7D9-4D6E-8421-3F112030556B}">
      <dgm:prSet/>
      <dgm:spPr/>
      <dgm:t>
        <a:bodyPr/>
        <a:lstStyle/>
        <a:p>
          <a:endParaRPr lang="en-US"/>
        </a:p>
      </dgm:t>
    </dgm:pt>
    <dgm:pt modelId="{4100DFDA-6187-4CAB-98EC-F1FCD515AD00}">
      <dgm:prSet phldrT="[Text]"/>
      <dgm:spPr/>
      <dgm:t>
        <a:bodyPr/>
        <a:lstStyle/>
        <a:p>
          <a:endParaRPr lang="en-US" dirty="0"/>
        </a:p>
      </dgm:t>
      <dgm:extLst>
        <a:ext uri="{E40237B7-FDA0-4F09-8148-C483321AD2D9}">
          <dgm14:cNvPr xmlns:dgm14="http://schemas.microsoft.com/office/drawing/2010/diagram" id="0" name="" descr="Dark blue rounded rectangle background formatting" title="Dark blue rounded rectangle background formatting"/>
        </a:ext>
      </dgm:extLst>
    </dgm:pt>
    <dgm:pt modelId="{00982176-5CFD-4A9D-B838-1841B248C78E}" type="parTrans" cxnId="{856E57D4-B6CE-4FCF-89EE-DC7E2426A457}">
      <dgm:prSet/>
      <dgm:spPr/>
      <dgm:t>
        <a:bodyPr/>
        <a:lstStyle/>
        <a:p>
          <a:endParaRPr lang="en-US"/>
        </a:p>
      </dgm:t>
    </dgm:pt>
    <dgm:pt modelId="{B1681C19-379C-4EE6-BB21-3F0D567FA05A}" type="sibTrans" cxnId="{856E57D4-B6CE-4FCF-89EE-DC7E2426A457}">
      <dgm:prSet/>
      <dgm:spPr/>
      <dgm:t>
        <a:bodyPr/>
        <a:lstStyle/>
        <a:p>
          <a:endParaRPr lang="en-US"/>
        </a:p>
      </dgm:t>
    </dgm:pt>
    <dgm:pt modelId="{29BCA6C7-AB94-4DDC-9002-88ECCECDD470}">
      <dgm:prSet phldrT="[Text]"/>
      <dgm:spPr/>
      <dgm:t>
        <a:bodyPr/>
        <a:lstStyle/>
        <a:p>
          <a:endParaRPr lang="en-US" dirty="0"/>
        </a:p>
      </dgm:t>
      <dgm:extLst>
        <a:ext uri="{E40237B7-FDA0-4F09-8148-C483321AD2D9}">
          <dgm14:cNvPr xmlns:dgm14="http://schemas.microsoft.com/office/drawing/2010/diagram" id="0" name="" descr="Dark blue rounded rectangle background formatting" title="Dark blue rounded rectangle background formatting"/>
        </a:ext>
      </dgm:extLst>
    </dgm:pt>
    <dgm:pt modelId="{708B6C34-6D74-4F56-A826-5CCC00AB734A}" type="parTrans" cxnId="{C2FB1B0A-9CF0-4C48-835C-E396B13158A6}">
      <dgm:prSet/>
      <dgm:spPr/>
      <dgm:t>
        <a:bodyPr/>
        <a:lstStyle/>
        <a:p>
          <a:endParaRPr lang="en-US"/>
        </a:p>
      </dgm:t>
    </dgm:pt>
    <dgm:pt modelId="{95208092-1108-42CA-8183-CAE2CBA67A17}" type="sibTrans" cxnId="{C2FB1B0A-9CF0-4C48-835C-E396B13158A6}">
      <dgm:prSet/>
      <dgm:spPr/>
      <dgm:t>
        <a:bodyPr/>
        <a:lstStyle/>
        <a:p>
          <a:endParaRPr lang="en-US"/>
        </a:p>
      </dgm:t>
    </dgm:pt>
    <dgm:pt modelId="{E647FF93-C786-455B-B64F-7EFFFDC60CF1}">
      <dgm:prSet phldrT="[Text]"/>
      <dgm:spPr/>
      <dgm:t>
        <a:bodyPr/>
        <a:lstStyle/>
        <a:p>
          <a:endParaRPr lang="en-US" dirty="0"/>
        </a:p>
      </dgm:t>
      <dgm:extLst>
        <a:ext uri="{E40237B7-FDA0-4F09-8148-C483321AD2D9}">
          <dgm14:cNvPr xmlns:dgm14="http://schemas.microsoft.com/office/drawing/2010/diagram" id="0" name="" descr="Dark blue rounded rectangle background formatting" title="Dark blue rounded rectangle background formatting"/>
        </a:ext>
      </dgm:extLst>
    </dgm:pt>
    <dgm:pt modelId="{AF0CE15D-3355-4419-9AD3-0B8B09DDE179}" type="parTrans" cxnId="{0F65F6E0-C683-446E-BFA9-C50685C08E9C}">
      <dgm:prSet/>
      <dgm:spPr/>
      <dgm:t>
        <a:bodyPr/>
        <a:lstStyle/>
        <a:p>
          <a:endParaRPr lang="en-US"/>
        </a:p>
      </dgm:t>
    </dgm:pt>
    <dgm:pt modelId="{169B332C-3424-41E3-A417-B3715DAE3E2D}" type="sibTrans" cxnId="{0F65F6E0-C683-446E-BFA9-C50685C08E9C}">
      <dgm:prSet/>
      <dgm:spPr/>
      <dgm:t>
        <a:bodyPr/>
        <a:lstStyle/>
        <a:p>
          <a:endParaRPr lang="en-US"/>
        </a:p>
      </dgm:t>
    </dgm:pt>
    <dgm:pt modelId="{5259A90A-D943-4F44-B744-430CF8FFFA8D}" type="pres">
      <dgm:prSet presAssocID="{16977C60-C9CE-4B5D-A794-D7BAFF626E00}" presName="Name0" presStyleCnt="0">
        <dgm:presLayoutVars>
          <dgm:dir/>
          <dgm:resizeHandles val="exact"/>
        </dgm:presLayoutVars>
      </dgm:prSet>
      <dgm:spPr/>
      <dgm:t>
        <a:bodyPr/>
        <a:lstStyle/>
        <a:p>
          <a:endParaRPr lang="en-US"/>
        </a:p>
      </dgm:t>
    </dgm:pt>
    <dgm:pt modelId="{54CDFF4C-81B0-41BB-9998-7B4B129B3E28}" type="pres">
      <dgm:prSet presAssocID="{16977C60-C9CE-4B5D-A794-D7BAFF626E00}" presName="fgShape" presStyleLbl="fgShp" presStyleIdx="0" presStyleCnt="1" custScaleX="2656" custScaleY="16667" custLinFactY="46866" custLinFactNeighborX="-1328" custLinFactNeighborY="100000"/>
      <dgm:spPr/>
    </dgm:pt>
    <dgm:pt modelId="{CE3A265A-0DB6-49CD-8425-46DFF56BDCDD}" type="pres">
      <dgm:prSet presAssocID="{16977C60-C9CE-4B5D-A794-D7BAFF626E00}" presName="linComp" presStyleCnt="0"/>
      <dgm:spPr/>
    </dgm:pt>
    <dgm:pt modelId="{D8C8F432-9D2A-423F-A480-E04ABC1348EA}" type="pres">
      <dgm:prSet presAssocID="{982A9893-AF29-44BF-9EE1-825C96CCCB84}" presName="compNode" presStyleCnt="0"/>
      <dgm:spPr/>
    </dgm:pt>
    <dgm:pt modelId="{14380E18-9A73-4693-AA09-9A5B938DE7BE}" type="pres">
      <dgm:prSet presAssocID="{982A9893-AF29-44BF-9EE1-825C96CCCB84}" presName="bkgdShape" presStyleLbl="node1" presStyleIdx="0" presStyleCnt="4" custLinFactNeighborX="-1924" custLinFactNeighborY="45976"/>
      <dgm:spPr/>
      <dgm:t>
        <a:bodyPr/>
        <a:lstStyle/>
        <a:p>
          <a:endParaRPr lang="en-US"/>
        </a:p>
      </dgm:t>
    </dgm:pt>
    <dgm:pt modelId="{52792FB9-D706-44E9-8794-BA0A0D87EE97}" type="pres">
      <dgm:prSet presAssocID="{982A9893-AF29-44BF-9EE1-825C96CCCB84}" presName="nodeTx" presStyleLbl="node1" presStyleIdx="0" presStyleCnt="4">
        <dgm:presLayoutVars>
          <dgm:bulletEnabled val="1"/>
        </dgm:presLayoutVars>
      </dgm:prSet>
      <dgm:spPr/>
      <dgm:t>
        <a:bodyPr/>
        <a:lstStyle/>
        <a:p>
          <a:endParaRPr lang="en-US"/>
        </a:p>
      </dgm:t>
    </dgm:pt>
    <dgm:pt modelId="{7ED8C7D9-E7AA-49D5-B7CA-202B5E8212D9}" type="pres">
      <dgm:prSet presAssocID="{982A9893-AF29-44BF-9EE1-825C96CCCB84}" presName="invisiNode" presStyleLbl="node1" presStyleIdx="0" presStyleCnt="4"/>
      <dgm:spPr/>
    </dgm:pt>
    <dgm:pt modelId="{878BC7C1-2F4C-46EE-9F04-B02E8B8A9171}" type="pres">
      <dgm:prSet presAssocID="{982A9893-AF29-44BF-9EE1-825C96CCCB84}" presName="imagNode" presStyleLbl="fgImgPlace1" presStyleIdx="0" presStyleCnt="4" custScaleX="67774" custScaleY="51578" custLinFactNeighborX="0" custLinFactNeighborY="-32845"/>
      <dgm:spPr>
        <a:blipFill rotWithShape="1">
          <a:blip xmlns:r="http://schemas.openxmlformats.org/officeDocument/2006/relationships" r:embed="rId1"/>
          <a:stretch>
            <a:fillRect/>
          </a:stretch>
        </a:blipFill>
      </dgm:spPr>
      <dgm:t>
        <a:bodyPr/>
        <a:lstStyle/>
        <a:p>
          <a:endParaRPr lang="en-US"/>
        </a:p>
      </dgm:t>
      <dgm:extLst>
        <a:ext uri="{E40237B7-FDA0-4F09-8148-C483321AD2D9}">
          <dgm14:cNvPr xmlns:dgm14="http://schemas.microsoft.com/office/drawing/2010/diagram" id="0" name="" descr="Graphic of envelope" title="Graphic of envelope"/>
        </a:ext>
      </dgm:extLst>
    </dgm:pt>
    <dgm:pt modelId="{710D4F04-8E65-41C1-AE1A-EC820565D65D}" type="pres">
      <dgm:prSet presAssocID="{743629A4-0FAF-4D8C-AD37-606688062970}" presName="sibTrans" presStyleLbl="sibTrans2D1" presStyleIdx="0" presStyleCnt="0"/>
      <dgm:spPr/>
      <dgm:t>
        <a:bodyPr/>
        <a:lstStyle/>
        <a:p>
          <a:endParaRPr lang="en-US"/>
        </a:p>
      </dgm:t>
    </dgm:pt>
    <dgm:pt modelId="{5B0D38DC-7CF7-4C7E-91E7-940A04B4AF00}" type="pres">
      <dgm:prSet presAssocID="{4100DFDA-6187-4CAB-98EC-F1FCD515AD00}" presName="compNode" presStyleCnt="0"/>
      <dgm:spPr/>
    </dgm:pt>
    <dgm:pt modelId="{8DA777F8-8704-4AAB-9FA5-0F95BB444C08}" type="pres">
      <dgm:prSet presAssocID="{4100DFDA-6187-4CAB-98EC-F1FCD515AD00}" presName="bkgdShape" presStyleLbl="node1" presStyleIdx="1" presStyleCnt="4"/>
      <dgm:spPr/>
      <dgm:t>
        <a:bodyPr/>
        <a:lstStyle/>
        <a:p>
          <a:endParaRPr lang="en-US"/>
        </a:p>
      </dgm:t>
    </dgm:pt>
    <dgm:pt modelId="{AEC3DBBF-E3B5-48F9-B68F-834054216858}" type="pres">
      <dgm:prSet presAssocID="{4100DFDA-6187-4CAB-98EC-F1FCD515AD00}" presName="nodeTx" presStyleLbl="node1" presStyleIdx="1" presStyleCnt="4">
        <dgm:presLayoutVars>
          <dgm:bulletEnabled val="1"/>
        </dgm:presLayoutVars>
      </dgm:prSet>
      <dgm:spPr/>
      <dgm:t>
        <a:bodyPr/>
        <a:lstStyle/>
        <a:p>
          <a:endParaRPr lang="en-US"/>
        </a:p>
      </dgm:t>
    </dgm:pt>
    <dgm:pt modelId="{0CDE0D8A-336E-4555-9A78-8010E6148BF3}" type="pres">
      <dgm:prSet presAssocID="{4100DFDA-6187-4CAB-98EC-F1FCD515AD00}" presName="invisiNode" presStyleLbl="node1" presStyleIdx="1" presStyleCnt="4"/>
      <dgm:spPr/>
    </dgm:pt>
    <dgm:pt modelId="{CBF537D4-A545-4B6C-939F-63E432C9F5A6}" type="pres">
      <dgm:prSet presAssocID="{4100DFDA-6187-4CAB-98EC-F1FCD515AD00}" presName="imagNode" presStyleLbl="fgImgPlace1" presStyleIdx="1" presStyleCnt="4" custScaleX="61868" custScaleY="61037" custLinFactNeighborX="0" custLinFactNeighborY="-32846"/>
      <dgm:spPr>
        <a:blipFill rotWithShape="1">
          <a:blip xmlns:r="http://schemas.openxmlformats.org/officeDocument/2006/relationships" r:embed="rId2"/>
          <a:stretch>
            <a:fillRect/>
          </a:stretch>
        </a:blipFill>
      </dgm:spPr>
      <dgm:t>
        <a:bodyPr/>
        <a:lstStyle/>
        <a:p>
          <a:endParaRPr lang="en-US"/>
        </a:p>
      </dgm:t>
      <dgm:extLst>
        <a:ext uri="{E40237B7-FDA0-4F09-8148-C483321AD2D9}">
          <dgm14:cNvPr xmlns:dgm14="http://schemas.microsoft.com/office/drawing/2010/diagram" id="0" name="" descr="Graphic of blue and orange speech bubbles" title="Graphic of blue and orange speech bubbles"/>
        </a:ext>
      </dgm:extLst>
    </dgm:pt>
    <dgm:pt modelId="{AB92182A-DE47-4F5D-AAE9-9241E3443498}" type="pres">
      <dgm:prSet presAssocID="{B1681C19-379C-4EE6-BB21-3F0D567FA05A}" presName="sibTrans" presStyleLbl="sibTrans2D1" presStyleIdx="0" presStyleCnt="0"/>
      <dgm:spPr/>
      <dgm:t>
        <a:bodyPr/>
        <a:lstStyle/>
        <a:p>
          <a:endParaRPr lang="en-US"/>
        </a:p>
      </dgm:t>
    </dgm:pt>
    <dgm:pt modelId="{4570698D-C253-448B-B958-9248DE8E585F}" type="pres">
      <dgm:prSet presAssocID="{29BCA6C7-AB94-4DDC-9002-88ECCECDD470}" presName="compNode" presStyleCnt="0"/>
      <dgm:spPr/>
    </dgm:pt>
    <dgm:pt modelId="{DC57AA67-BB0C-436A-8311-CCADCB517509}" type="pres">
      <dgm:prSet presAssocID="{29BCA6C7-AB94-4DDC-9002-88ECCECDD470}" presName="bkgdShape" presStyleLbl="node1" presStyleIdx="2" presStyleCnt="4" custScaleX="114465"/>
      <dgm:spPr/>
      <dgm:t>
        <a:bodyPr/>
        <a:lstStyle/>
        <a:p>
          <a:endParaRPr lang="en-US"/>
        </a:p>
      </dgm:t>
    </dgm:pt>
    <dgm:pt modelId="{A7079005-9C7D-4CC2-AF0F-671C3A00B010}" type="pres">
      <dgm:prSet presAssocID="{29BCA6C7-AB94-4DDC-9002-88ECCECDD470}" presName="nodeTx" presStyleLbl="node1" presStyleIdx="2" presStyleCnt="4">
        <dgm:presLayoutVars>
          <dgm:bulletEnabled val="1"/>
        </dgm:presLayoutVars>
      </dgm:prSet>
      <dgm:spPr/>
      <dgm:t>
        <a:bodyPr/>
        <a:lstStyle/>
        <a:p>
          <a:endParaRPr lang="en-US"/>
        </a:p>
      </dgm:t>
    </dgm:pt>
    <dgm:pt modelId="{B649FBB1-0B4B-4609-871C-FED7BF315C9F}" type="pres">
      <dgm:prSet presAssocID="{29BCA6C7-AB94-4DDC-9002-88ECCECDD470}" presName="invisiNode" presStyleLbl="node1" presStyleIdx="2" presStyleCnt="4"/>
      <dgm:spPr/>
    </dgm:pt>
    <dgm:pt modelId="{50205122-CAA7-4B2D-9630-970F04BD2C9B}" type="pres">
      <dgm:prSet presAssocID="{29BCA6C7-AB94-4DDC-9002-88ECCECDD470}" presName="imagNode" presStyleLbl="fgImgPlace1" presStyleIdx="2" presStyleCnt="4" custScaleX="69513" custScaleY="60961" custLinFactNeighborX="3822" custLinFactNeighborY="-32808"/>
      <dgm:spPr>
        <a:blipFill rotWithShape="1">
          <a:blip xmlns:r="http://schemas.openxmlformats.org/officeDocument/2006/relationships" r:embed="rId3"/>
          <a:stretch>
            <a:fillRect/>
          </a:stretch>
        </a:blipFill>
      </dgm:spPr>
      <dgm:t>
        <a:bodyPr/>
        <a:lstStyle/>
        <a:p>
          <a:endParaRPr lang="en-US"/>
        </a:p>
      </dgm:t>
      <dgm:extLst>
        <a:ext uri="{E40237B7-FDA0-4F09-8148-C483321AD2D9}">
          <dgm14:cNvPr xmlns:dgm14="http://schemas.microsoft.com/office/drawing/2010/diagram" id="0" name="" descr="Graphic depicting envelope with electronic message" title="Graphic depicting envelope with electronic message"/>
        </a:ext>
      </dgm:extLst>
    </dgm:pt>
    <dgm:pt modelId="{73E73FAD-B8B7-4D6E-85F3-08CABAB4D527}" type="pres">
      <dgm:prSet presAssocID="{95208092-1108-42CA-8183-CAE2CBA67A17}" presName="sibTrans" presStyleLbl="sibTrans2D1" presStyleIdx="0" presStyleCnt="0"/>
      <dgm:spPr/>
      <dgm:t>
        <a:bodyPr/>
        <a:lstStyle/>
        <a:p>
          <a:endParaRPr lang="en-US"/>
        </a:p>
      </dgm:t>
    </dgm:pt>
    <dgm:pt modelId="{9B76D4A3-4691-4021-B9AF-F179F18378F1}" type="pres">
      <dgm:prSet presAssocID="{E647FF93-C786-455B-B64F-7EFFFDC60CF1}" presName="compNode" presStyleCnt="0"/>
      <dgm:spPr/>
    </dgm:pt>
    <dgm:pt modelId="{DEB406F8-5D63-4A39-9E45-941BA43F856A}" type="pres">
      <dgm:prSet presAssocID="{E647FF93-C786-455B-B64F-7EFFFDC60CF1}" presName="bkgdShape" presStyleLbl="node1" presStyleIdx="3" presStyleCnt="4" custLinFactNeighborX="-1916" custLinFactNeighborY="669"/>
      <dgm:spPr/>
      <dgm:t>
        <a:bodyPr/>
        <a:lstStyle/>
        <a:p>
          <a:endParaRPr lang="en-US"/>
        </a:p>
      </dgm:t>
    </dgm:pt>
    <dgm:pt modelId="{55E08DA2-435C-4374-9DD6-C8BEA59F90BB}" type="pres">
      <dgm:prSet presAssocID="{E647FF93-C786-455B-B64F-7EFFFDC60CF1}" presName="nodeTx" presStyleLbl="node1" presStyleIdx="3" presStyleCnt="4">
        <dgm:presLayoutVars>
          <dgm:bulletEnabled val="1"/>
        </dgm:presLayoutVars>
      </dgm:prSet>
      <dgm:spPr/>
      <dgm:t>
        <a:bodyPr/>
        <a:lstStyle/>
        <a:p>
          <a:endParaRPr lang="en-US"/>
        </a:p>
      </dgm:t>
    </dgm:pt>
    <dgm:pt modelId="{BEB8EB70-2A0C-46BA-9FCB-A1D2CF77D8EF}" type="pres">
      <dgm:prSet presAssocID="{E647FF93-C786-455B-B64F-7EFFFDC60CF1}" presName="invisiNode" presStyleLbl="node1" presStyleIdx="3" presStyleCnt="4"/>
      <dgm:spPr/>
    </dgm:pt>
    <dgm:pt modelId="{CC506244-45E9-4C02-A1B7-E011C615F92B}" type="pres">
      <dgm:prSet presAssocID="{E647FF93-C786-455B-B64F-7EFFFDC60CF1}" presName="imagNode" presStyleLbl="fgImgPlace1" presStyleIdx="3" presStyleCnt="4" custScaleX="65059" custScaleY="61604" custLinFactNeighborX="-399" custLinFactNeighborY="-31137"/>
      <dgm:spPr>
        <a:blipFill rotWithShape="1">
          <a:blip xmlns:r="http://schemas.openxmlformats.org/officeDocument/2006/relationships" r:embed="rId4"/>
          <a:stretch>
            <a:fillRect/>
          </a:stretch>
        </a:blipFill>
      </dgm:spPr>
      <dgm:t>
        <a:bodyPr/>
        <a:lstStyle/>
        <a:p>
          <a:endParaRPr lang="en-US"/>
        </a:p>
      </dgm:t>
      <dgm:extLst>
        <a:ext uri="{E40237B7-FDA0-4F09-8148-C483321AD2D9}">
          <dgm14:cNvPr xmlns:dgm14="http://schemas.microsoft.com/office/drawing/2010/diagram" id="0" name="" descr="Graphic showing mailed documents" title="Graphic showing mailed documents"/>
        </a:ext>
      </dgm:extLst>
    </dgm:pt>
  </dgm:ptLst>
  <dgm:cxnLst>
    <dgm:cxn modelId="{7950E245-4479-4C4A-8DE9-F99C3AC3BA71}" type="presOf" srcId="{743629A4-0FAF-4D8C-AD37-606688062970}" destId="{710D4F04-8E65-41C1-AE1A-EC820565D65D}" srcOrd="0" destOrd="0" presId="urn:microsoft.com/office/officeart/2005/8/layout/hList7#1"/>
    <dgm:cxn modelId="{5523ADF2-9D4E-4C94-823F-01F797149580}" type="presOf" srcId="{29BCA6C7-AB94-4DDC-9002-88ECCECDD470}" destId="{A7079005-9C7D-4CC2-AF0F-671C3A00B010}" srcOrd="1" destOrd="0" presId="urn:microsoft.com/office/officeart/2005/8/layout/hList7#1"/>
    <dgm:cxn modelId="{BD7A95AA-C0A1-47EB-B895-361115E88F27}" type="presOf" srcId="{E647FF93-C786-455B-B64F-7EFFFDC60CF1}" destId="{DEB406F8-5D63-4A39-9E45-941BA43F856A}" srcOrd="0" destOrd="0" presId="urn:microsoft.com/office/officeart/2005/8/layout/hList7#1"/>
    <dgm:cxn modelId="{993FC43E-9C98-40EE-9050-349A7E84FAE6}" type="presOf" srcId="{E647FF93-C786-455B-B64F-7EFFFDC60CF1}" destId="{55E08DA2-435C-4374-9DD6-C8BEA59F90BB}" srcOrd="1" destOrd="0" presId="urn:microsoft.com/office/officeart/2005/8/layout/hList7#1"/>
    <dgm:cxn modelId="{11038D86-C5F7-437B-AEC1-D6033C8396CD}" type="presOf" srcId="{29BCA6C7-AB94-4DDC-9002-88ECCECDD470}" destId="{DC57AA67-BB0C-436A-8311-CCADCB517509}" srcOrd="0" destOrd="0" presId="urn:microsoft.com/office/officeart/2005/8/layout/hList7#1"/>
    <dgm:cxn modelId="{5770BB5A-5E22-4E3C-8A01-B762B1736A57}" type="presOf" srcId="{982A9893-AF29-44BF-9EE1-825C96CCCB84}" destId="{14380E18-9A73-4693-AA09-9A5B938DE7BE}" srcOrd="0" destOrd="0" presId="urn:microsoft.com/office/officeart/2005/8/layout/hList7#1"/>
    <dgm:cxn modelId="{C21DBE2C-1F06-4B1E-BFF2-78451357CDBA}" type="presOf" srcId="{95208092-1108-42CA-8183-CAE2CBA67A17}" destId="{73E73FAD-B8B7-4D6E-85F3-08CABAB4D527}" srcOrd="0" destOrd="0" presId="urn:microsoft.com/office/officeart/2005/8/layout/hList7#1"/>
    <dgm:cxn modelId="{F8C928DC-DD57-46D8-BEA0-FA95F2408CFF}" type="presOf" srcId="{4100DFDA-6187-4CAB-98EC-F1FCD515AD00}" destId="{AEC3DBBF-E3B5-48F9-B68F-834054216858}" srcOrd="1" destOrd="0" presId="urn:microsoft.com/office/officeart/2005/8/layout/hList7#1"/>
    <dgm:cxn modelId="{4D24AB67-7FD2-4627-A976-94B0A93AA487}" type="presOf" srcId="{4100DFDA-6187-4CAB-98EC-F1FCD515AD00}" destId="{8DA777F8-8704-4AAB-9FA5-0F95BB444C08}" srcOrd="0" destOrd="0" presId="urn:microsoft.com/office/officeart/2005/8/layout/hList7#1"/>
    <dgm:cxn modelId="{C2FB1B0A-9CF0-4C48-835C-E396B13158A6}" srcId="{16977C60-C9CE-4B5D-A794-D7BAFF626E00}" destId="{29BCA6C7-AB94-4DDC-9002-88ECCECDD470}" srcOrd="2" destOrd="0" parTransId="{708B6C34-6D74-4F56-A826-5CCC00AB734A}" sibTransId="{95208092-1108-42CA-8183-CAE2CBA67A17}"/>
    <dgm:cxn modelId="{E2481367-A17F-4A0F-9E14-1A3724B4C78F}" type="presOf" srcId="{B1681C19-379C-4EE6-BB21-3F0D567FA05A}" destId="{AB92182A-DE47-4F5D-AAE9-9241E3443498}" srcOrd="0" destOrd="0" presId="urn:microsoft.com/office/officeart/2005/8/layout/hList7#1"/>
    <dgm:cxn modelId="{0F65F6E0-C683-446E-BFA9-C50685C08E9C}" srcId="{16977C60-C9CE-4B5D-A794-D7BAFF626E00}" destId="{E647FF93-C786-455B-B64F-7EFFFDC60CF1}" srcOrd="3" destOrd="0" parTransId="{AF0CE15D-3355-4419-9AD3-0B8B09DDE179}" sibTransId="{169B332C-3424-41E3-A417-B3715DAE3E2D}"/>
    <dgm:cxn modelId="{2B1168CB-842F-4DFF-B632-C4866DCD5522}" type="presOf" srcId="{16977C60-C9CE-4B5D-A794-D7BAFF626E00}" destId="{5259A90A-D943-4F44-B744-430CF8FFFA8D}" srcOrd="0" destOrd="0" presId="urn:microsoft.com/office/officeart/2005/8/layout/hList7#1"/>
    <dgm:cxn modelId="{182772FF-EF50-4B4E-BC33-75CAD00B8F66}" type="presOf" srcId="{982A9893-AF29-44BF-9EE1-825C96CCCB84}" destId="{52792FB9-D706-44E9-8794-BA0A0D87EE97}" srcOrd="1" destOrd="0" presId="urn:microsoft.com/office/officeart/2005/8/layout/hList7#1"/>
    <dgm:cxn modelId="{6CD0867F-E7D9-4D6E-8421-3F112030556B}" srcId="{16977C60-C9CE-4B5D-A794-D7BAFF626E00}" destId="{982A9893-AF29-44BF-9EE1-825C96CCCB84}" srcOrd="0" destOrd="0" parTransId="{218B9BB6-ED6A-4AE6-AE96-F46EB8019E39}" sibTransId="{743629A4-0FAF-4D8C-AD37-606688062970}"/>
    <dgm:cxn modelId="{856E57D4-B6CE-4FCF-89EE-DC7E2426A457}" srcId="{16977C60-C9CE-4B5D-A794-D7BAFF626E00}" destId="{4100DFDA-6187-4CAB-98EC-F1FCD515AD00}" srcOrd="1" destOrd="0" parTransId="{00982176-5CFD-4A9D-B838-1841B248C78E}" sibTransId="{B1681C19-379C-4EE6-BB21-3F0D567FA05A}"/>
    <dgm:cxn modelId="{965DDE3F-8BC0-4E53-8B32-54F6629AD8E3}" type="presParOf" srcId="{5259A90A-D943-4F44-B744-430CF8FFFA8D}" destId="{54CDFF4C-81B0-41BB-9998-7B4B129B3E28}" srcOrd="0" destOrd="0" presId="urn:microsoft.com/office/officeart/2005/8/layout/hList7#1"/>
    <dgm:cxn modelId="{316364EA-2F16-4007-B667-EE98DD73E7AE}" type="presParOf" srcId="{5259A90A-D943-4F44-B744-430CF8FFFA8D}" destId="{CE3A265A-0DB6-49CD-8425-46DFF56BDCDD}" srcOrd="1" destOrd="0" presId="urn:microsoft.com/office/officeart/2005/8/layout/hList7#1"/>
    <dgm:cxn modelId="{ECD38513-8096-45EB-B6BF-F46645C99900}" type="presParOf" srcId="{CE3A265A-0DB6-49CD-8425-46DFF56BDCDD}" destId="{D8C8F432-9D2A-423F-A480-E04ABC1348EA}" srcOrd="0" destOrd="0" presId="urn:microsoft.com/office/officeart/2005/8/layout/hList7#1"/>
    <dgm:cxn modelId="{A93706DD-C68B-4946-B3E5-5494DBC77CA8}" type="presParOf" srcId="{D8C8F432-9D2A-423F-A480-E04ABC1348EA}" destId="{14380E18-9A73-4693-AA09-9A5B938DE7BE}" srcOrd="0" destOrd="0" presId="urn:microsoft.com/office/officeart/2005/8/layout/hList7#1"/>
    <dgm:cxn modelId="{4C815E1F-18FD-4AC0-A468-2075A04EF96D}" type="presParOf" srcId="{D8C8F432-9D2A-423F-A480-E04ABC1348EA}" destId="{52792FB9-D706-44E9-8794-BA0A0D87EE97}" srcOrd="1" destOrd="0" presId="urn:microsoft.com/office/officeart/2005/8/layout/hList7#1"/>
    <dgm:cxn modelId="{CB5C24AF-1FD5-4BD8-A204-D99947143D8D}" type="presParOf" srcId="{D8C8F432-9D2A-423F-A480-E04ABC1348EA}" destId="{7ED8C7D9-E7AA-49D5-B7CA-202B5E8212D9}" srcOrd="2" destOrd="0" presId="urn:microsoft.com/office/officeart/2005/8/layout/hList7#1"/>
    <dgm:cxn modelId="{28647386-5EDE-4BA0-A5E8-F023A2C49961}" type="presParOf" srcId="{D8C8F432-9D2A-423F-A480-E04ABC1348EA}" destId="{878BC7C1-2F4C-46EE-9F04-B02E8B8A9171}" srcOrd="3" destOrd="0" presId="urn:microsoft.com/office/officeart/2005/8/layout/hList7#1"/>
    <dgm:cxn modelId="{4B310B9C-5349-4AF2-9171-59F988920133}" type="presParOf" srcId="{CE3A265A-0DB6-49CD-8425-46DFF56BDCDD}" destId="{710D4F04-8E65-41C1-AE1A-EC820565D65D}" srcOrd="1" destOrd="0" presId="urn:microsoft.com/office/officeart/2005/8/layout/hList7#1"/>
    <dgm:cxn modelId="{9D45F4D1-F8E5-45DB-8D59-1B49ED5D102F}" type="presParOf" srcId="{CE3A265A-0DB6-49CD-8425-46DFF56BDCDD}" destId="{5B0D38DC-7CF7-4C7E-91E7-940A04B4AF00}" srcOrd="2" destOrd="0" presId="urn:microsoft.com/office/officeart/2005/8/layout/hList7#1"/>
    <dgm:cxn modelId="{E29B794B-6F03-4315-AAAD-77536369344B}" type="presParOf" srcId="{5B0D38DC-7CF7-4C7E-91E7-940A04B4AF00}" destId="{8DA777F8-8704-4AAB-9FA5-0F95BB444C08}" srcOrd="0" destOrd="0" presId="urn:microsoft.com/office/officeart/2005/8/layout/hList7#1"/>
    <dgm:cxn modelId="{9D42C3E3-D5EC-4679-B90F-AF3EAF7B67D2}" type="presParOf" srcId="{5B0D38DC-7CF7-4C7E-91E7-940A04B4AF00}" destId="{AEC3DBBF-E3B5-48F9-B68F-834054216858}" srcOrd="1" destOrd="0" presId="urn:microsoft.com/office/officeart/2005/8/layout/hList7#1"/>
    <dgm:cxn modelId="{5F24C9B6-349B-4013-B960-B2C49C9976FB}" type="presParOf" srcId="{5B0D38DC-7CF7-4C7E-91E7-940A04B4AF00}" destId="{0CDE0D8A-336E-4555-9A78-8010E6148BF3}" srcOrd="2" destOrd="0" presId="urn:microsoft.com/office/officeart/2005/8/layout/hList7#1"/>
    <dgm:cxn modelId="{E987F7D0-CA1A-434D-964F-09A176371ED3}" type="presParOf" srcId="{5B0D38DC-7CF7-4C7E-91E7-940A04B4AF00}" destId="{CBF537D4-A545-4B6C-939F-63E432C9F5A6}" srcOrd="3" destOrd="0" presId="urn:microsoft.com/office/officeart/2005/8/layout/hList7#1"/>
    <dgm:cxn modelId="{42BA19A6-FAC5-4FD4-A2D0-67C1108296D8}" type="presParOf" srcId="{CE3A265A-0DB6-49CD-8425-46DFF56BDCDD}" destId="{AB92182A-DE47-4F5D-AAE9-9241E3443498}" srcOrd="3" destOrd="0" presId="urn:microsoft.com/office/officeart/2005/8/layout/hList7#1"/>
    <dgm:cxn modelId="{CCDF4F52-1CE1-4F7B-BB9F-CD535F8C7193}" type="presParOf" srcId="{CE3A265A-0DB6-49CD-8425-46DFF56BDCDD}" destId="{4570698D-C253-448B-B958-9248DE8E585F}" srcOrd="4" destOrd="0" presId="urn:microsoft.com/office/officeart/2005/8/layout/hList7#1"/>
    <dgm:cxn modelId="{0B781CE8-6875-4678-A2C2-50441083DBE4}" type="presParOf" srcId="{4570698D-C253-448B-B958-9248DE8E585F}" destId="{DC57AA67-BB0C-436A-8311-CCADCB517509}" srcOrd="0" destOrd="0" presId="urn:microsoft.com/office/officeart/2005/8/layout/hList7#1"/>
    <dgm:cxn modelId="{0F0370CD-699B-49E1-8FBC-56E572FE35D7}" type="presParOf" srcId="{4570698D-C253-448B-B958-9248DE8E585F}" destId="{A7079005-9C7D-4CC2-AF0F-671C3A00B010}" srcOrd="1" destOrd="0" presId="urn:microsoft.com/office/officeart/2005/8/layout/hList7#1"/>
    <dgm:cxn modelId="{9E95CC98-C8F2-4DEF-8B8F-B2D269274338}" type="presParOf" srcId="{4570698D-C253-448B-B958-9248DE8E585F}" destId="{B649FBB1-0B4B-4609-871C-FED7BF315C9F}" srcOrd="2" destOrd="0" presId="urn:microsoft.com/office/officeart/2005/8/layout/hList7#1"/>
    <dgm:cxn modelId="{162F5598-D314-4B98-96FF-3C252C2741AF}" type="presParOf" srcId="{4570698D-C253-448B-B958-9248DE8E585F}" destId="{50205122-CAA7-4B2D-9630-970F04BD2C9B}" srcOrd="3" destOrd="0" presId="urn:microsoft.com/office/officeart/2005/8/layout/hList7#1"/>
    <dgm:cxn modelId="{164B538F-44F7-49D3-9626-BB93EF517609}" type="presParOf" srcId="{CE3A265A-0DB6-49CD-8425-46DFF56BDCDD}" destId="{73E73FAD-B8B7-4D6E-85F3-08CABAB4D527}" srcOrd="5" destOrd="0" presId="urn:microsoft.com/office/officeart/2005/8/layout/hList7#1"/>
    <dgm:cxn modelId="{9508F55A-5EAF-437C-84D5-3CC037AA359F}" type="presParOf" srcId="{CE3A265A-0DB6-49CD-8425-46DFF56BDCDD}" destId="{9B76D4A3-4691-4021-B9AF-F179F18378F1}" srcOrd="6" destOrd="0" presId="urn:microsoft.com/office/officeart/2005/8/layout/hList7#1"/>
    <dgm:cxn modelId="{2AE87889-2993-4328-8DAF-ACF385EFFBE8}" type="presParOf" srcId="{9B76D4A3-4691-4021-B9AF-F179F18378F1}" destId="{DEB406F8-5D63-4A39-9E45-941BA43F856A}" srcOrd="0" destOrd="0" presId="urn:microsoft.com/office/officeart/2005/8/layout/hList7#1"/>
    <dgm:cxn modelId="{B683EB0B-C724-4C26-A23D-AD15E99B058C}" type="presParOf" srcId="{9B76D4A3-4691-4021-B9AF-F179F18378F1}" destId="{55E08DA2-435C-4374-9DD6-C8BEA59F90BB}" srcOrd="1" destOrd="0" presId="urn:microsoft.com/office/officeart/2005/8/layout/hList7#1"/>
    <dgm:cxn modelId="{9DD80D02-06D0-4A85-829B-2080FD7233AB}" type="presParOf" srcId="{9B76D4A3-4691-4021-B9AF-F179F18378F1}" destId="{BEB8EB70-2A0C-46BA-9FCB-A1D2CF77D8EF}" srcOrd="2" destOrd="0" presId="urn:microsoft.com/office/officeart/2005/8/layout/hList7#1"/>
    <dgm:cxn modelId="{0C471E99-78B9-41B9-80C4-26822515D7F4}" type="presParOf" srcId="{9B76D4A3-4691-4021-B9AF-F179F18378F1}" destId="{CC506244-45E9-4C02-A1B7-E011C615F92B}"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380E18-9A73-4693-AA09-9A5B938DE7BE}">
      <dsp:nvSpPr>
        <dsp:cNvPr id="0" name=""/>
        <dsp:cNvSpPr/>
      </dsp:nvSpPr>
      <dsp:spPr>
        <a:xfrm>
          <a:off x="0" y="0"/>
          <a:ext cx="1960866" cy="5029199"/>
        </a:xfrm>
        <a:prstGeom prst="roundRect">
          <a:avLst>
            <a:gd name="adj" fmla="val 1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l" defTabSz="2889250">
            <a:lnSpc>
              <a:spcPct val="90000"/>
            </a:lnSpc>
            <a:spcBef>
              <a:spcPct val="0"/>
            </a:spcBef>
            <a:spcAft>
              <a:spcPct val="35000"/>
            </a:spcAft>
          </a:pPr>
          <a:endParaRPr lang="en-US" sz="6500" kern="1200" dirty="0"/>
        </a:p>
      </dsp:txBody>
      <dsp:txXfrm>
        <a:off x="0" y="2011680"/>
        <a:ext cx="1960866" cy="2011680"/>
      </dsp:txXfrm>
    </dsp:sp>
    <dsp:sp modelId="{878BC7C1-2F4C-46EE-9F04-B02E8B8A9171}">
      <dsp:nvSpPr>
        <dsp:cNvPr id="0" name=""/>
        <dsp:cNvSpPr/>
      </dsp:nvSpPr>
      <dsp:spPr>
        <a:xfrm>
          <a:off x="414028" y="157156"/>
          <a:ext cx="1135027" cy="863788"/>
        </a:xfrm>
        <a:prstGeom prst="ellipse">
          <a:avLst/>
        </a:prstGeom>
        <a:blipFill rotWithShape="1">
          <a:blip xmlns:r="http://schemas.openxmlformats.org/officeDocument/2006/relationships" r:embed="rId1"/>
          <a:stretch>
            <a:fillRect/>
          </a:stretch>
        </a:blip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A777F8-8704-4AAB-9FA5-0F95BB444C08}">
      <dsp:nvSpPr>
        <dsp:cNvPr id="0" name=""/>
        <dsp:cNvSpPr/>
      </dsp:nvSpPr>
      <dsp:spPr>
        <a:xfrm>
          <a:off x="2020800" y="0"/>
          <a:ext cx="1960866" cy="5029199"/>
        </a:xfrm>
        <a:prstGeom prst="roundRect">
          <a:avLst>
            <a:gd name="adj" fmla="val 1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p>
      </dsp:txBody>
      <dsp:txXfrm>
        <a:off x="2020800" y="2011680"/>
        <a:ext cx="1960866" cy="2011680"/>
      </dsp:txXfrm>
    </dsp:sp>
    <dsp:sp modelId="{CBF537D4-A545-4B6C-939F-63E432C9F5A6}">
      <dsp:nvSpPr>
        <dsp:cNvPr id="0" name=""/>
        <dsp:cNvSpPr/>
      </dsp:nvSpPr>
      <dsp:spPr>
        <a:xfrm>
          <a:off x="2483175" y="77933"/>
          <a:ext cx="1036117" cy="1022201"/>
        </a:xfrm>
        <a:prstGeom prst="ellipse">
          <a:avLst/>
        </a:prstGeom>
        <a:blipFill rotWithShape="1">
          <a:blip xmlns:r="http://schemas.openxmlformats.org/officeDocument/2006/relationships" r:embed="rId2"/>
          <a:stretch>
            <a:fillRect/>
          </a:stretch>
        </a:blip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57AA67-BB0C-436A-8311-CCADCB517509}">
      <dsp:nvSpPr>
        <dsp:cNvPr id="0" name=""/>
        <dsp:cNvSpPr/>
      </dsp:nvSpPr>
      <dsp:spPr>
        <a:xfrm>
          <a:off x="4040493" y="0"/>
          <a:ext cx="2244505" cy="5029199"/>
        </a:xfrm>
        <a:prstGeom prst="roundRect">
          <a:avLst>
            <a:gd name="adj" fmla="val 1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p>
      </dsp:txBody>
      <dsp:txXfrm>
        <a:off x="4040493" y="2011680"/>
        <a:ext cx="2244505" cy="2011680"/>
      </dsp:txXfrm>
    </dsp:sp>
    <dsp:sp modelId="{50205122-CAA7-4B2D-9630-970F04BD2C9B}">
      <dsp:nvSpPr>
        <dsp:cNvPr id="0" name=""/>
        <dsp:cNvSpPr/>
      </dsp:nvSpPr>
      <dsp:spPr>
        <a:xfrm>
          <a:off x="4644678" y="79206"/>
          <a:ext cx="1164150" cy="1020928"/>
        </a:xfrm>
        <a:prstGeom prst="ellipse">
          <a:avLst/>
        </a:prstGeom>
        <a:blipFill rotWithShape="1">
          <a:blip xmlns:r="http://schemas.openxmlformats.org/officeDocument/2006/relationships" r:embed="rId3"/>
          <a:stretch>
            <a:fillRect/>
          </a:stretch>
        </a:blip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B406F8-5D63-4A39-9E45-941BA43F856A}">
      <dsp:nvSpPr>
        <dsp:cNvPr id="0" name=""/>
        <dsp:cNvSpPr/>
      </dsp:nvSpPr>
      <dsp:spPr>
        <a:xfrm>
          <a:off x="6306254" y="0"/>
          <a:ext cx="1960866" cy="5029199"/>
        </a:xfrm>
        <a:prstGeom prst="roundRect">
          <a:avLst>
            <a:gd name="adj" fmla="val 1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p>
      </dsp:txBody>
      <dsp:txXfrm>
        <a:off x="6306254" y="2011680"/>
        <a:ext cx="1960866" cy="2011680"/>
      </dsp:txXfrm>
    </dsp:sp>
    <dsp:sp modelId="{CC506244-45E9-4C02-A1B7-E011C615F92B}">
      <dsp:nvSpPr>
        <dsp:cNvPr id="0" name=""/>
        <dsp:cNvSpPr/>
      </dsp:nvSpPr>
      <dsp:spPr>
        <a:xfrm>
          <a:off x="6772796" y="101806"/>
          <a:ext cx="1089558" cy="1031696"/>
        </a:xfrm>
        <a:prstGeom prst="ellipse">
          <a:avLst/>
        </a:prstGeom>
        <a:blipFill rotWithShape="1">
          <a:blip xmlns:r="http://schemas.openxmlformats.org/officeDocument/2006/relationships" r:embed="rId4"/>
          <a:stretch>
            <a:fillRect/>
          </a:stretch>
        </a:blip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CDFF4C-81B0-41BB-9998-7B4B129B3E28}">
      <dsp:nvSpPr>
        <dsp:cNvPr id="0" name=""/>
        <dsp:cNvSpPr/>
      </dsp:nvSpPr>
      <dsp:spPr>
        <a:xfrm>
          <a:off x="3949946" y="4903467"/>
          <a:ext cx="202953" cy="125732"/>
        </a:xfrm>
        <a:prstGeom prst="leftRightArrow">
          <a:avLst/>
        </a:prstGeom>
        <a:solidFill>
          <a:schemeClr val="accent1">
            <a:tint val="6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C16B254-F755-154D-86D8-705F3C585905}" type="datetimeFigureOut">
              <a:rPr lang="en-US" smtClean="0"/>
              <a:pPr/>
              <a:t>09/29/2015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B07BA0-83C1-274E-9BA1-643DFA6696FC}" type="slidenum">
              <a:rPr lang="en-US" smtClean="0"/>
              <a:pPr/>
              <a:t>‹#›</a:t>
            </a:fld>
            <a:endParaRPr lang="en-US"/>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242358-85E2-2545-8677-79B1E11E6ECD}" type="datetimeFigureOut">
              <a:rPr lang="en-US" smtClean="0"/>
              <a:pPr/>
              <a:t>09/29/2015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898A01-842B-0042-9AB7-55364486B929}" type="slidenum">
              <a:rPr lang="en-US" smtClean="0"/>
              <a:pPr/>
              <a:t>‹#›</a:t>
            </a:fld>
            <a:endParaRPr lang="en-US"/>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a:p>
        </p:txBody>
      </p:sp>
    </p:spTree>
    <p:extLst>
      <p:ext uri="{BB962C8B-B14F-4D97-AF65-F5344CB8AC3E}">
        <p14:creationId xmlns:p14="http://schemas.microsoft.com/office/powerpoint/2010/main" val="1973251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a:p>
        </p:txBody>
      </p:sp>
    </p:spTree>
    <p:extLst>
      <p:ext uri="{BB962C8B-B14F-4D97-AF65-F5344CB8AC3E}">
        <p14:creationId xmlns:p14="http://schemas.microsoft.com/office/powerpoint/2010/main" val="3626019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a:p>
        </p:txBody>
      </p:sp>
    </p:spTree>
    <p:extLst>
      <p:ext uri="{BB962C8B-B14F-4D97-AF65-F5344CB8AC3E}">
        <p14:creationId xmlns:p14="http://schemas.microsoft.com/office/powerpoint/2010/main" val="3068456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73944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Approximately 50,000 hits/month.</a:t>
            </a:r>
            <a:r>
              <a:rPr lang="en-US" baseline="0" dirty="0" smtClean="0"/>
              <a:t>  Spikes during the OEP period where it averages about 91,000 hits/month</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3247379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Approximately 50,000 hits/month.</a:t>
            </a:r>
            <a:r>
              <a:rPr lang="en-US" baseline="0" dirty="0" smtClean="0"/>
              <a:t>  Spikes during the OEP period where it averages about 91,000 hits/month</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1435769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327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942082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51719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rcRect l="950"/>
          <a:stretch>
            <a:fillRect/>
          </a:stretch>
        </p:blipFill>
        <p:spPr>
          <a:xfrm>
            <a:off x="0" y="2514600"/>
            <a:ext cx="556260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r>
              <a:rPr lang="en-US" sz="2400" b="0" i="1" dirty="0" smtClean="0">
                <a:solidFill>
                  <a:srgbClr val="084A9C"/>
                </a:solidFill>
              </a:rPr>
              <a:t>Date</a:t>
            </a:r>
            <a:endParaRPr lang="en-US" sz="2800" b="0" i="1" dirty="0" smtClean="0">
              <a:solidFill>
                <a:srgbClr val="084A9C"/>
              </a:solidFill>
            </a:endParaRPr>
          </a:p>
        </p:txBody>
      </p:sp>
    </p:spTree>
    <p:extLst>
      <p:ext uri="{BB962C8B-B14F-4D97-AF65-F5344CB8AC3E}">
        <p14:creationId xmlns:p14="http://schemas.microsoft.com/office/powerpoint/2010/main" val="1384189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57702625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129" t="-2980"/>
          <a:stretch/>
        </p:blipFill>
        <p:spPr>
          <a:xfrm>
            <a:off x="0" y="2362200"/>
            <a:ext cx="52069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0721224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406" t="1177" r="-182" b="3456"/>
          <a:stretch/>
        </p:blipFill>
        <p:spPr>
          <a:xfrm>
            <a:off x="0" y="2286000"/>
            <a:ext cx="5538536"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385445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28738"/>
            <a:ext cx="9144000" cy="1447800"/>
          </a:xfrm>
        </p:spPr>
        <p:txBody>
          <a:bodyPr/>
          <a:lstStyle/>
          <a:p>
            <a:r>
              <a:rPr lang="en-US" dirty="0" smtClean="0"/>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Tree>
    <p:extLst>
      <p:ext uri="{BB962C8B-B14F-4D97-AF65-F5344CB8AC3E}">
        <p14:creationId xmlns:p14="http://schemas.microsoft.com/office/powerpoint/2010/main" val="326471296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036277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11"/>
          </p:nvPr>
        </p:nvSpPr>
        <p:spPr/>
        <p:txBody>
          <a:bodyPr/>
          <a:lstStyle>
            <a:lvl1pPr>
              <a:defRPr sz="1100"/>
            </a:lvl1pPr>
          </a:lstStyle>
          <a:p>
            <a:fld id="{6C8528C6-51AA-46D8-A6CE-1E15919369C2}" type="slidenum">
              <a:rPr lang="en-US" smtClean="0"/>
              <a:pPr/>
              <a:t>‹#›</a:t>
            </a:fld>
            <a:endParaRPr lang="en-US"/>
          </a:p>
        </p:txBody>
      </p:sp>
    </p:spTree>
    <p:extLst>
      <p:ext uri="{BB962C8B-B14F-4D97-AF65-F5344CB8AC3E}">
        <p14:creationId xmlns:p14="http://schemas.microsoft.com/office/powerpoint/2010/main" val="189084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327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
        <p:nvSpPr>
          <p:cNvPr id="4" name="Slide Number Placeholder 3"/>
          <p:cNvSpPr>
            <a:spLocks noGrp="1"/>
          </p:cNvSpPr>
          <p:nvPr>
            <p:ph type="sldNum" sz="quarter" idx="10"/>
          </p:nvPr>
        </p:nvSpPr>
        <p:spPr/>
        <p:txBody>
          <a:bodyPr/>
          <a:lstStyle>
            <a:lvl1pPr>
              <a:defRPr sz="1100"/>
            </a:lvl1pPr>
          </a:lstStyle>
          <a:p>
            <a:fld id="{6C8528C6-51AA-46D8-A6CE-1E15919369C2}" type="slidenum">
              <a:rPr lang="en-US" smtClean="0"/>
              <a:pPr/>
              <a:t>‹#›</a:t>
            </a:fld>
            <a:endParaRPr lang="en-US"/>
          </a:p>
        </p:txBody>
      </p:sp>
    </p:spTree>
    <p:extLst>
      <p:ext uri="{BB962C8B-B14F-4D97-AF65-F5344CB8AC3E}">
        <p14:creationId xmlns:p14="http://schemas.microsoft.com/office/powerpoint/2010/main" val="74773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11795343-16DB-414D-BC04-D77F2DB6478F}" type="slidenum">
              <a:rPr lang="en-US" smtClean="0"/>
              <a:t>‹#›</a:t>
            </a:fld>
            <a:endParaRPr lang="en-US"/>
          </a:p>
        </p:txBody>
      </p:sp>
    </p:spTree>
    <p:extLst>
      <p:ext uri="{BB962C8B-B14F-4D97-AF65-F5344CB8AC3E}">
        <p14:creationId xmlns:p14="http://schemas.microsoft.com/office/powerpoint/2010/main" val="1912346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0" y="6324600"/>
            <a:ext cx="8229600" cy="533400"/>
          </a:xfrm>
          <a:prstGeom prst="rect">
            <a:avLst/>
          </a:prstGeom>
        </p:spPr>
        <p:txBody>
          <a:bodyPr/>
          <a:lstStyle>
            <a:lvl1pPr>
              <a:defRPr/>
            </a:lvl1pPr>
          </a:lstStyle>
          <a:p>
            <a:endParaRPr lang="en-US" dirty="0"/>
          </a:p>
        </p:txBody>
      </p:sp>
      <p:sp>
        <p:nvSpPr>
          <p:cNvPr id="6" name="Slide Number Placeholder 5"/>
          <p:cNvSpPr>
            <a:spLocks noGrp="1"/>
          </p:cNvSpPr>
          <p:nvPr>
            <p:ph type="sldNum" sz="quarter" idx="11"/>
          </p:nvPr>
        </p:nvSpPr>
        <p:spPr/>
        <p:txBody>
          <a:bodyPr/>
          <a:lstStyle>
            <a:lvl1pPr>
              <a:defRPr/>
            </a:lvl1pPr>
          </a:lstStyle>
          <a:p>
            <a:fld id="{608BF232-C95B-44E4-993B-977673EB26BC}" type="slidenum">
              <a:rPr lang="en-US"/>
              <a:pPr/>
              <a:t>‹#›</a:t>
            </a:fld>
            <a:endParaRPr lang="en-US" dirty="0"/>
          </a:p>
        </p:txBody>
      </p:sp>
    </p:spTree>
    <p:extLst>
      <p:ext uri="{BB962C8B-B14F-4D97-AF65-F5344CB8AC3E}">
        <p14:creationId xmlns:p14="http://schemas.microsoft.com/office/powerpoint/2010/main" val="2118514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681"/>
          <a:stretch>
            <a:fillRect/>
          </a:stretch>
        </p:blipFill>
        <p:spPr bwMode="auto">
          <a:xfrm>
            <a:off x="0" y="2438401"/>
            <a:ext cx="5319585"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327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327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27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smtClean="0"/>
              <a:t>Click to edit Master title style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6C8528C6-51AA-46D8-A6CE-1E15919369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5" r:id="rId1"/>
    <p:sldLayoutId id="2147483813" r:id="rId2"/>
    <p:sldLayoutId id="2147483814" r:id="rId3"/>
    <p:sldLayoutId id="2147483815" r:id="rId4"/>
    <p:sldLayoutId id="2147483812" r:id="rId5"/>
    <p:sldLayoutId id="2147483809" r:id="rId6"/>
    <p:sldLayoutId id="2147483811" r:id="rId7"/>
    <p:sldLayoutId id="2147483810" r:id="rId8"/>
    <p:sldLayoutId id="2147483808" r:id="rId9"/>
    <p:sldLayoutId id="2147483801" r:id="rId10"/>
    <p:sldLayoutId id="2147483807" r:id="rId11"/>
    <p:sldLayoutId id="2147483798" r:id="rId12"/>
    <p:sldLayoutId id="2147483797" r:id="rId13"/>
    <p:sldLayoutId id="2147483794" r:id="rId14"/>
    <p:sldLayoutId id="2147483799" r:id="rId15"/>
    <p:sldLayoutId id="2147483802" r:id="rId16"/>
    <p:sldLayoutId id="2147483806" r:id="rId17"/>
    <p:sldLayoutId id="2147483803" r:id="rId18"/>
    <p:sldLayoutId id="2147483804" r:id="rId19"/>
    <p:sldLayoutId id="2147483805" r:id="rId20"/>
    <p:sldLayoutId id="2147483816" r:id="rId21"/>
    <p:sldLayoutId id="2147483817" r:id="rId22"/>
  </p:sldLayoutIdLst>
  <p:timing>
    <p:tnLst>
      <p:par>
        <p:cTn id="1" dur="indefinite" restart="never" nodeType="tmRoot"/>
      </p:par>
    </p:tnLst>
  </p:timing>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www.medicare.gov/MedicareOnlineForms/AuthorizationForm/OnlineFormStep.asp" TargetMode="Externa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1-800 MEDICARE</a:t>
            </a:r>
            <a:endParaRPr lang="en-US" dirty="0"/>
          </a:p>
        </p:txBody>
      </p:sp>
      <p:sp>
        <p:nvSpPr>
          <p:cNvPr id="3" name="Text Placeholder 2"/>
          <p:cNvSpPr>
            <a:spLocks noGrp="1"/>
          </p:cNvSpPr>
          <p:nvPr>
            <p:ph type="body" sz="quarter" idx="10"/>
          </p:nvPr>
        </p:nvSpPr>
        <p:spPr/>
        <p:txBody>
          <a:bodyPr>
            <a:normAutofit fontScale="85000" lnSpcReduction="10000"/>
          </a:bodyPr>
          <a:lstStyle/>
          <a:p>
            <a:r>
              <a:rPr lang="en-US" dirty="0" smtClean="0"/>
              <a:t>2015 Open </a:t>
            </a:r>
            <a:r>
              <a:rPr lang="en-US" dirty="0" smtClean="0"/>
              <a:t>Enrollment </a:t>
            </a:r>
            <a:r>
              <a:rPr lang="en-US" dirty="0" smtClean="0"/>
              <a:t>Best Practices &amp; User Hints</a:t>
            </a:r>
            <a:endParaRPr lang="en-US" dirty="0"/>
          </a:p>
        </p:txBody>
      </p:sp>
    </p:spTree>
    <p:extLst>
      <p:ext uri="{BB962C8B-B14F-4D97-AF65-F5344CB8AC3E}">
        <p14:creationId xmlns:p14="http://schemas.microsoft.com/office/powerpoint/2010/main" val="2137031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341410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Call Handling</a:t>
            </a:r>
            <a:endParaRPr lang="en-US" dirty="0"/>
          </a:p>
        </p:txBody>
      </p:sp>
      <p:pic>
        <p:nvPicPr>
          <p:cNvPr id="5123" name="Picture 3" descr="Photograph of two men and two women wearing operator headsets" title="Photograph of two men and two women wearing operator headset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8447" y="2286000"/>
            <a:ext cx="3663758"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657600" y="1981200"/>
            <a:ext cx="5334000" cy="4388894"/>
          </a:xfrm>
          <a:prstGeom prst="rect">
            <a:avLst/>
          </a:prstGeom>
          <a:noFill/>
        </p:spPr>
        <p:txBody>
          <a:bodyPr wrap="square" rtlCol="0">
            <a:spAutoFit/>
          </a:bodyPr>
          <a:lstStyle/>
          <a:p>
            <a:pPr marL="742950" lvl="1" indent="-285750">
              <a:buClr>
                <a:srgbClr val="000099"/>
              </a:buClr>
              <a:buFont typeface="Arial" pitchFamily="34" charset="0"/>
              <a:buChar char="•"/>
            </a:pPr>
            <a:r>
              <a:rPr lang="en-US" sz="2000" dirty="0"/>
              <a:t>About 26 million calls </a:t>
            </a:r>
            <a:r>
              <a:rPr lang="en-US" sz="2000" dirty="0" smtClean="0"/>
              <a:t>annually – English, Spanish and TTY</a:t>
            </a:r>
          </a:p>
          <a:p>
            <a:pPr lvl="1">
              <a:lnSpc>
                <a:spcPct val="80000"/>
              </a:lnSpc>
              <a:buClr>
                <a:srgbClr val="000099"/>
              </a:buClr>
            </a:pPr>
            <a:endParaRPr lang="en-US" sz="2000" dirty="0"/>
          </a:p>
          <a:p>
            <a:pPr marL="742950" lvl="1" indent="-285750">
              <a:buClr>
                <a:srgbClr val="000099"/>
              </a:buClr>
              <a:buFont typeface="Arial" pitchFamily="34" charset="0"/>
              <a:buChar char="•"/>
            </a:pPr>
            <a:r>
              <a:rPr lang="en-US" sz="2000" dirty="0"/>
              <a:t>Mondays and Tuesdays are the busiest days </a:t>
            </a:r>
            <a:r>
              <a:rPr lang="en-US" sz="2000" dirty="0" smtClean="0"/>
              <a:t>and 10:00 am </a:t>
            </a:r>
            <a:r>
              <a:rPr lang="en-US" sz="2000" dirty="0"/>
              <a:t>– 4:00 </a:t>
            </a:r>
            <a:r>
              <a:rPr lang="en-US" sz="2000" dirty="0" smtClean="0"/>
              <a:t>pm </a:t>
            </a:r>
            <a:r>
              <a:rPr lang="en-US" sz="2000" dirty="0"/>
              <a:t>are the busiest hours </a:t>
            </a:r>
            <a:r>
              <a:rPr lang="en-US" sz="2000" dirty="0" smtClean="0"/>
              <a:t>for 1-800 Medicare. </a:t>
            </a:r>
          </a:p>
          <a:p>
            <a:pPr marL="742950" lvl="1" indent="-285750">
              <a:lnSpc>
                <a:spcPct val="80000"/>
              </a:lnSpc>
              <a:buClr>
                <a:srgbClr val="000099"/>
              </a:buClr>
              <a:buFont typeface="Arial" pitchFamily="34" charset="0"/>
              <a:buChar char="•"/>
            </a:pPr>
            <a:endParaRPr lang="en-US" sz="2000" dirty="0"/>
          </a:p>
          <a:p>
            <a:pPr marL="742950" lvl="1" indent="-285750">
              <a:buFont typeface="Arial" pitchFamily="34" charset="0"/>
              <a:buChar char="•"/>
            </a:pPr>
            <a:r>
              <a:rPr lang="en-US" sz="2000" dirty="0"/>
              <a:t>Basic inquiries </a:t>
            </a:r>
            <a:r>
              <a:rPr lang="en-US" sz="2000" dirty="0" smtClean="0"/>
              <a:t>routed </a:t>
            </a:r>
            <a:r>
              <a:rPr lang="en-US" sz="2000" dirty="0"/>
              <a:t>to Tier 1 </a:t>
            </a:r>
            <a:r>
              <a:rPr lang="en-US" sz="2000" dirty="0" smtClean="0"/>
              <a:t>CSRs, </a:t>
            </a:r>
            <a:r>
              <a:rPr lang="en-US" sz="2000" dirty="0"/>
              <a:t>advanced inquiries to Tier 2 </a:t>
            </a:r>
            <a:r>
              <a:rPr lang="en-US" sz="2000" dirty="0" smtClean="0"/>
              <a:t>CSRs</a:t>
            </a:r>
          </a:p>
          <a:p>
            <a:pPr marL="742950" lvl="1" indent="-285750">
              <a:buFont typeface="Arial" pitchFamily="34" charset="0"/>
              <a:buChar char="•"/>
            </a:pPr>
            <a:endParaRPr lang="en-US" sz="2000" dirty="0"/>
          </a:p>
          <a:p>
            <a:pPr marL="742950" lvl="1" indent="-285750">
              <a:buFont typeface="Arial" pitchFamily="34" charset="0"/>
              <a:buChar char="•"/>
            </a:pPr>
            <a:r>
              <a:rPr lang="en-US" sz="2000" dirty="0" smtClean="0"/>
              <a:t>The call center has an Internal Support Group (ISG) that serves as real-time “help desk” for Tier 1 and 2 CSRs. </a:t>
            </a:r>
          </a:p>
          <a:p>
            <a:pPr marL="742950" lvl="1" indent="-285750">
              <a:lnSpc>
                <a:spcPct val="80000"/>
              </a:lnSpc>
              <a:buClr>
                <a:srgbClr val="000099"/>
              </a:buClr>
              <a:buFont typeface="Arial" pitchFamily="34" charset="0"/>
              <a:buChar char="•"/>
            </a:pPr>
            <a:endParaRPr lang="en-US" sz="1600" dirty="0" smtClean="0"/>
          </a:p>
          <a:p>
            <a:pPr lvl="1">
              <a:lnSpc>
                <a:spcPct val="80000"/>
              </a:lnSpc>
              <a:buClr>
                <a:srgbClr val="000099"/>
              </a:buClr>
            </a:pPr>
            <a:endParaRPr lang="en-US" dirty="0"/>
          </a:p>
        </p:txBody>
      </p:sp>
      <p:sp>
        <p:nvSpPr>
          <p:cNvPr id="5" name="Slide Number Placeholder 4"/>
          <p:cNvSpPr>
            <a:spLocks noGrp="1"/>
          </p:cNvSpPr>
          <p:nvPr>
            <p:ph type="sldNum" sz="quarter" idx="10"/>
          </p:nvPr>
        </p:nvSpPr>
        <p:spPr/>
        <p:txBody>
          <a:bodyPr/>
          <a:lstStyle/>
          <a:p>
            <a:fld id="{6C8528C6-51AA-46D8-A6CE-1E15919369C2}" type="slidenum">
              <a:rPr lang="en-US" smtClean="0"/>
              <a:pPr/>
              <a:t>2</a:t>
            </a:fld>
            <a:endParaRPr lang="en-US"/>
          </a:p>
        </p:txBody>
      </p:sp>
    </p:spTree>
    <p:extLst>
      <p:ext uri="{BB962C8B-B14F-4D97-AF65-F5344CB8AC3E}">
        <p14:creationId xmlns:p14="http://schemas.microsoft.com/office/powerpoint/2010/main" val="1836071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Alternate Channels</a:t>
            </a:r>
            <a:endParaRPr lang="en-US" dirty="0"/>
          </a:p>
        </p:txBody>
      </p:sp>
      <p:graphicFrame>
        <p:nvGraphicFramePr>
          <p:cNvPr id="8" name="Content Placeholder 7" descr="Diagram Showing Four Alternate Channels - Written Correspondence, Web Chat, Email, and Print Fulfillment&#10;&#10;Written Correspondence-Provides written and telephone responses to claims and general Medicare written or faxed beneficiary inquiries.&#10;Correspondence intake processes ensure the items are received, sorted, and scanned accurately.&#10;&#10;Email-Provides electronic resonses to general Medicare e-mail inquiries submitted through Medicare.gov and MyMedicare.gov web sites.&#10;Provides general information on enrollment,  drug plans, Medicare Web site comments, and other non-Protected Health Information (PHI)&#10;&#10;Print Fulfillment-Orders generated by CSR data entry, by orders placed in the Interactive Voice Response (IVR) application, and by Web orders.&#10;&#10;Processes orders for pre-printed static and customized print-on-demand publications, letters, and forms.&#10;" title="Diagram Showing Four Alternate Channels - Written Correspondence, Web Chat, Email, and Print Fulfillment"/>
          <p:cNvGraphicFramePr>
            <a:graphicFrameLocks noGrp="1"/>
          </p:cNvGraphicFramePr>
          <p:nvPr>
            <p:ph idx="1"/>
            <p:extLst>
              <p:ext uri="{D42A27DB-BD31-4B8C-83A1-F6EECF244321}">
                <p14:modId xmlns:p14="http://schemas.microsoft.com/office/powerpoint/2010/main" val="3531838204"/>
              </p:ext>
            </p:extLst>
          </p:nvPr>
        </p:nvGraphicFramePr>
        <p:xfrm>
          <a:off x="457200" y="1676400"/>
          <a:ext cx="8305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457200" y="2743200"/>
            <a:ext cx="1981200" cy="646331"/>
          </a:xfrm>
          <a:prstGeom prst="rect">
            <a:avLst/>
          </a:prstGeom>
          <a:noFill/>
        </p:spPr>
        <p:txBody>
          <a:bodyPr wrap="square" rtlCol="0">
            <a:spAutoFit/>
          </a:bodyPr>
          <a:lstStyle/>
          <a:p>
            <a:pPr lvl="0" algn="ctr"/>
            <a:r>
              <a:rPr lang="en-US" b="1" dirty="0">
                <a:solidFill>
                  <a:schemeClr val="accent4">
                    <a:lumMod val="75000"/>
                  </a:schemeClr>
                </a:solidFill>
              </a:rPr>
              <a:t>Written Correspondence</a:t>
            </a:r>
          </a:p>
        </p:txBody>
      </p:sp>
      <p:sp>
        <p:nvSpPr>
          <p:cNvPr id="3" name="TextBox 2"/>
          <p:cNvSpPr txBox="1"/>
          <p:nvPr/>
        </p:nvSpPr>
        <p:spPr>
          <a:xfrm>
            <a:off x="457200" y="3389531"/>
            <a:ext cx="1981200" cy="3385542"/>
          </a:xfrm>
          <a:prstGeom prst="rect">
            <a:avLst/>
          </a:prstGeom>
          <a:noFill/>
        </p:spPr>
        <p:txBody>
          <a:bodyPr wrap="square" rtlCol="0">
            <a:spAutoFit/>
          </a:bodyPr>
          <a:lstStyle/>
          <a:p>
            <a:pPr marL="285750" lvl="0" indent="-285750">
              <a:buFont typeface="Arial" pitchFamily="34" charset="0"/>
              <a:buChar char="•"/>
            </a:pPr>
            <a:r>
              <a:rPr lang="en-US" sz="1400" dirty="0">
                <a:solidFill>
                  <a:schemeClr val="bg1"/>
                </a:solidFill>
              </a:rPr>
              <a:t>Provides written and telephone responses to claims and general Medicare written or faxed beneficiary inquiries.</a:t>
            </a:r>
          </a:p>
          <a:p>
            <a:pPr lvl="0"/>
            <a:endParaRPr lang="en-US" sz="1400" dirty="0">
              <a:solidFill>
                <a:schemeClr val="bg1"/>
              </a:solidFill>
            </a:endParaRPr>
          </a:p>
          <a:p>
            <a:pPr marL="285750" lvl="0" indent="-285750">
              <a:buFont typeface="Arial" pitchFamily="34" charset="0"/>
              <a:buChar char="•"/>
            </a:pPr>
            <a:r>
              <a:rPr lang="en-US" sz="1400" dirty="0">
                <a:solidFill>
                  <a:schemeClr val="bg1"/>
                </a:solidFill>
              </a:rPr>
              <a:t>Correspondence intake processes ensure the items </a:t>
            </a:r>
            <a:r>
              <a:rPr lang="en-US" sz="1400" dirty="0" smtClean="0">
                <a:solidFill>
                  <a:schemeClr val="bg1"/>
                </a:solidFill>
              </a:rPr>
              <a:t>are received</a:t>
            </a:r>
            <a:r>
              <a:rPr lang="en-US" sz="1400" dirty="0">
                <a:solidFill>
                  <a:schemeClr val="bg1"/>
                </a:solidFill>
              </a:rPr>
              <a:t>, sorted, and scanned accurately.</a:t>
            </a:r>
          </a:p>
          <a:p>
            <a:endParaRPr lang="en-US" dirty="0"/>
          </a:p>
        </p:txBody>
      </p:sp>
      <p:sp>
        <p:nvSpPr>
          <p:cNvPr id="4" name="TextBox 3"/>
          <p:cNvSpPr txBox="1"/>
          <p:nvPr/>
        </p:nvSpPr>
        <p:spPr>
          <a:xfrm>
            <a:off x="2819400" y="2813900"/>
            <a:ext cx="1371600" cy="369332"/>
          </a:xfrm>
          <a:prstGeom prst="rect">
            <a:avLst/>
          </a:prstGeom>
          <a:noFill/>
        </p:spPr>
        <p:txBody>
          <a:bodyPr wrap="square" rtlCol="0">
            <a:spAutoFit/>
          </a:bodyPr>
          <a:lstStyle/>
          <a:p>
            <a:pPr algn="ctr"/>
            <a:r>
              <a:rPr lang="en-US" b="1" dirty="0" smtClean="0">
                <a:solidFill>
                  <a:schemeClr val="accent4">
                    <a:lumMod val="75000"/>
                  </a:schemeClr>
                </a:solidFill>
              </a:rPr>
              <a:t>Web Chat</a:t>
            </a:r>
            <a:endParaRPr lang="en-US" b="1" dirty="0">
              <a:solidFill>
                <a:schemeClr val="accent4">
                  <a:lumMod val="75000"/>
                </a:schemeClr>
              </a:solidFill>
            </a:endParaRPr>
          </a:p>
        </p:txBody>
      </p:sp>
      <p:sp>
        <p:nvSpPr>
          <p:cNvPr id="5" name="TextBox 4"/>
          <p:cNvSpPr txBox="1"/>
          <p:nvPr/>
        </p:nvSpPr>
        <p:spPr>
          <a:xfrm>
            <a:off x="2438400" y="3179227"/>
            <a:ext cx="2133600" cy="3323987"/>
          </a:xfrm>
          <a:prstGeom prst="rect">
            <a:avLst/>
          </a:prstGeom>
          <a:noFill/>
        </p:spPr>
        <p:txBody>
          <a:bodyPr wrap="square" rtlCol="0">
            <a:spAutoFit/>
          </a:bodyPr>
          <a:lstStyle/>
          <a:p>
            <a:endParaRPr lang="en-US" sz="1400" dirty="0" smtClean="0">
              <a:solidFill>
                <a:schemeClr val="bg1"/>
              </a:solidFill>
            </a:endParaRPr>
          </a:p>
          <a:p>
            <a:pPr marL="285750" indent="-285750">
              <a:buFont typeface="Arial" pitchFamily="34" charset="0"/>
              <a:buChar char="•"/>
            </a:pPr>
            <a:r>
              <a:rPr lang="en-US" sz="1400" dirty="0" smtClean="0">
                <a:solidFill>
                  <a:schemeClr val="bg1"/>
                </a:solidFill>
              </a:rPr>
              <a:t>Provides </a:t>
            </a:r>
            <a:r>
              <a:rPr lang="en-US" sz="1400" dirty="0">
                <a:solidFill>
                  <a:schemeClr val="bg1"/>
                </a:solidFill>
              </a:rPr>
              <a:t>answers to General </a:t>
            </a:r>
            <a:r>
              <a:rPr lang="en-US" sz="1400" dirty="0" smtClean="0">
                <a:solidFill>
                  <a:schemeClr val="bg1"/>
                </a:solidFill>
              </a:rPr>
              <a:t>Medicare questions and </a:t>
            </a:r>
            <a:r>
              <a:rPr lang="en-US" sz="1400" dirty="0">
                <a:solidFill>
                  <a:schemeClr val="bg1"/>
                </a:solidFill>
              </a:rPr>
              <a:t>technical support to </a:t>
            </a:r>
            <a:r>
              <a:rPr lang="en-US" sz="1400" dirty="0" smtClean="0">
                <a:solidFill>
                  <a:schemeClr val="bg1"/>
                </a:solidFill>
              </a:rPr>
              <a:t>users </a:t>
            </a:r>
            <a:r>
              <a:rPr lang="en-US" sz="1400" dirty="0">
                <a:solidFill>
                  <a:schemeClr val="bg1"/>
                </a:solidFill>
              </a:rPr>
              <a:t>of the MyMedicare.gov website</a:t>
            </a:r>
            <a:r>
              <a:rPr lang="en-US" sz="1400" dirty="0" smtClean="0">
                <a:solidFill>
                  <a:schemeClr val="bg1"/>
                </a:solidFill>
              </a:rPr>
              <a:t>.</a:t>
            </a:r>
          </a:p>
          <a:p>
            <a:endParaRPr lang="en-US" sz="1400" dirty="0">
              <a:solidFill>
                <a:schemeClr val="bg1"/>
              </a:solidFill>
            </a:endParaRPr>
          </a:p>
          <a:p>
            <a:pPr marL="285750" indent="-285750">
              <a:buFont typeface="Arial" pitchFamily="34" charset="0"/>
              <a:buChar char="•"/>
            </a:pPr>
            <a:r>
              <a:rPr lang="en-US" sz="1400" dirty="0" smtClean="0">
                <a:solidFill>
                  <a:schemeClr val="bg1"/>
                </a:solidFill>
              </a:rPr>
              <a:t>Provides support </a:t>
            </a:r>
            <a:r>
              <a:rPr lang="en-US" sz="1400" dirty="0">
                <a:solidFill>
                  <a:schemeClr val="bg1"/>
                </a:solidFill>
              </a:rPr>
              <a:t>via electronic real-time web chat </a:t>
            </a:r>
            <a:r>
              <a:rPr lang="en-US" sz="1400" dirty="0" smtClean="0">
                <a:solidFill>
                  <a:schemeClr val="bg1"/>
                </a:solidFill>
              </a:rPr>
              <a:t>or phone between </a:t>
            </a:r>
            <a:r>
              <a:rPr lang="en-US" sz="1400" dirty="0">
                <a:solidFill>
                  <a:schemeClr val="bg1"/>
                </a:solidFill>
              </a:rPr>
              <a:t>end user and </a:t>
            </a:r>
            <a:r>
              <a:rPr lang="en-US" sz="1400" dirty="0" smtClean="0">
                <a:solidFill>
                  <a:schemeClr val="bg1"/>
                </a:solidFill>
              </a:rPr>
              <a:t>specially trained web </a:t>
            </a:r>
            <a:r>
              <a:rPr lang="en-US" sz="1400" dirty="0">
                <a:solidFill>
                  <a:schemeClr val="bg1"/>
                </a:solidFill>
              </a:rPr>
              <a:t>chat CSRs.</a:t>
            </a:r>
          </a:p>
        </p:txBody>
      </p:sp>
      <p:sp>
        <p:nvSpPr>
          <p:cNvPr id="6" name="TextBox 5"/>
          <p:cNvSpPr txBox="1"/>
          <p:nvPr/>
        </p:nvSpPr>
        <p:spPr>
          <a:xfrm>
            <a:off x="4953000" y="2809895"/>
            <a:ext cx="1447800" cy="369332"/>
          </a:xfrm>
          <a:prstGeom prst="rect">
            <a:avLst/>
          </a:prstGeom>
          <a:noFill/>
        </p:spPr>
        <p:txBody>
          <a:bodyPr wrap="square" rtlCol="0">
            <a:spAutoFit/>
          </a:bodyPr>
          <a:lstStyle/>
          <a:p>
            <a:pPr algn="ctr"/>
            <a:r>
              <a:rPr lang="en-US" b="1" dirty="0" smtClean="0">
                <a:solidFill>
                  <a:schemeClr val="accent4">
                    <a:lumMod val="75000"/>
                  </a:schemeClr>
                </a:solidFill>
              </a:rPr>
              <a:t>Email</a:t>
            </a:r>
            <a:endParaRPr lang="en-US" b="1" dirty="0">
              <a:solidFill>
                <a:schemeClr val="accent4">
                  <a:lumMod val="75000"/>
                </a:schemeClr>
              </a:solidFill>
            </a:endParaRPr>
          </a:p>
        </p:txBody>
      </p:sp>
      <p:sp>
        <p:nvSpPr>
          <p:cNvPr id="7" name="TextBox 6"/>
          <p:cNvSpPr txBox="1"/>
          <p:nvPr/>
        </p:nvSpPr>
        <p:spPr>
          <a:xfrm>
            <a:off x="4419600" y="3389531"/>
            <a:ext cx="2286000" cy="3323987"/>
          </a:xfrm>
          <a:prstGeom prst="rect">
            <a:avLst/>
          </a:prstGeom>
          <a:noFill/>
        </p:spPr>
        <p:txBody>
          <a:bodyPr wrap="square" rtlCol="0">
            <a:spAutoFit/>
          </a:bodyPr>
          <a:lstStyle/>
          <a:p>
            <a:pPr marL="285750" indent="-285750">
              <a:buFont typeface="Arial" pitchFamily="34" charset="0"/>
              <a:buChar char="•"/>
            </a:pPr>
            <a:r>
              <a:rPr lang="en-US" sz="1400" dirty="0">
                <a:solidFill>
                  <a:schemeClr val="bg1"/>
                </a:solidFill>
              </a:rPr>
              <a:t>Provides electronic responses to general Medicare e-mail </a:t>
            </a:r>
            <a:r>
              <a:rPr lang="en-US" sz="1400" dirty="0" smtClean="0">
                <a:solidFill>
                  <a:schemeClr val="bg1"/>
                </a:solidFill>
              </a:rPr>
              <a:t>inquiries submitted through  </a:t>
            </a:r>
            <a:r>
              <a:rPr lang="en-US" sz="1400" dirty="0">
                <a:solidFill>
                  <a:schemeClr val="bg1"/>
                </a:solidFill>
              </a:rPr>
              <a:t>Medicare.gov </a:t>
            </a:r>
            <a:r>
              <a:rPr lang="en-US" sz="1400" dirty="0" smtClean="0">
                <a:solidFill>
                  <a:schemeClr val="bg1"/>
                </a:solidFill>
              </a:rPr>
              <a:t>and MyMedicare.gov </a:t>
            </a:r>
            <a:r>
              <a:rPr lang="en-US" sz="1400" dirty="0">
                <a:solidFill>
                  <a:schemeClr val="bg1"/>
                </a:solidFill>
              </a:rPr>
              <a:t>w</a:t>
            </a:r>
            <a:r>
              <a:rPr lang="en-US" sz="1400" dirty="0" smtClean="0">
                <a:solidFill>
                  <a:schemeClr val="bg1"/>
                </a:solidFill>
              </a:rPr>
              <a:t>eb </a:t>
            </a:r>
            <a:r>
              <a:rPr lang="en-US" sz="1400" dirty="0">
                <a:solidFill>
                  <a:schemeClr val="bg1"/>
                </a:solidFill>
              </a:rPr>
              <a:t>sites</a:t>
            </a:r>
            <a:r>
              <a:rPr lang="en-US" sz="1400" dirty="0" smtClean="0">
                <a:solidFill>
                  <a:schemeClr val="bg1"/>
                </a:solidFill>
              </a:rPr>
              <a:t>.</a:t>
            </a:r>
          </a:p>
          <a:p>
            <a:endParaRPr lang="en-US" sz="1400" dirty="0">
              <a:solidFill>
                <a:schemeClr val="bg1"/>
              </a:solidFill>
            </a:endParaRPr>
          </a:p>
          <a:p>
            <a:pPr marL="285750" indent="-285750">
              <a:buFont typeface="Arial" pitchFamily="34" charset="0"/>
              <a:buChar char="•"/>
            </a:pPr>
            <a:r>
              <a:rPr lang="en-US" sz="1400" dirty="0" smtClean="0">
                <a:solidFill>
                  <a:schemeClr val="bg1"/>
                </a:solidFill>
              </a:rPr>
              <a:t>Provides </a:t>
            </a:r>
            <a:r>
              <a:rPr lang="en-US" sz="1400" dirty="0">
                <a:solidFill>
                  <a:schemeClr val="bg1"/>
                </a:solidFill>
              </a:rPr>
              <a:t>general </a:t>
            </a:r>
            <a:r>
              <a:rPr lang="en-US" sz="1400" dirty="0" smtClean="0">
                <a:solidFill>
                  <a:schemeClr val="bg1"/>
                </a:solidFill>
              </a:rPr>
              <a:t>information </a:t>
            </a:r>
            <a:r>
              <a:rPr lang="en-US" sz="1400" dirty="0">
                <a:solidFill>
                  <a:schemeClr val="bg1"/>
                </a:solidFill>
              </a:rPr>
              <a:t>on </a:t>
            </a:r>
            <a:r>
              <a:rPr lang="en-US" sz="1400" dirty="0" smtClean="0">
                <a:solidFill>
                  <a:schemeClr val="bg1"/>
                </a:solidFill>
              </a:rPr>
              <a:t>enrollment, </a:t>
            </a:r>
            <a:r>
              <a:rPr lang="en-US" sz="1400" dirty="0">
                <a:solidFill>
                  <a:schemeClr val="bg1"/>
                </a:solidFill>
              </a:rPr>
              <a:t>d</a:t>
            </a:r>
            <a:r>
              <a:rPr lang="en-US" sz="1400" dirty="0" smtClean="0">
                <a:solidFill>
                  <a:schemeClr val="bg1"/>
                </a:solidFill>
              </a:rPr>
              <a:t>rug plans, Medicare </a:t>
            </a:r>
            <a:r>
              <a:rPr lang="en-US" sz="1400" dirty="0">
                <a:solidFill>
                  <a:schemeClr val="bg1"/>
                </a:solidFill>
              </a:rPr>
              <a:t>Web site </a:t>
            </a:r>
            <a:r>
              <a:rPr lang="en-US" sz="1400" dirty="0" smtClean="0">
                <a:solidFill>
                  <a:schemeClr val="bg1"/>
                </a:solidFill>
              </a:rPr>
              <a:t>comments, and </a:t>
            </a:r>
            <a:r>
              <a:rPr lang="en-US" sz="1400" dirty="0">
                <a:solidFill>
                  <a:schemeClr val="bg1"/>
                </a:solidFill>
              </a:rPr>
              <a:t>other non-Protected Health Information (PHI</a:t>
            </a:r>
            <a:r>
              <a:rPr lang="en-US" sz="1400" dirty="0" smtClean="0">
                <a:solidFill>
                  <a:schemeClr val="bg1"/>
                </a:solidFill>
              </a:rPr>
              <a:t>).</a:t>
            </a:r>
            <a:endParaRPr lang="en-US" sz="1400" dirty="0">
              <a:solidFill>
                <a:schemeClr val="bg1"/>
              </a:solidFill>
            </a:endParaRPr>
          </a:p>
        </p:txBody>
      </p:sp>
      <p:sp>
        <p:nvSpPr>
          <p:cNvPr id="9" name="TextBox 8"/>
          <p:cNvSpPr txBox="1"/>
          <p:nvPr/>
        </p:nvSpPr>
        <p:spPr>
          <a:xfrm>
            <a:off x="6907481" y="2750518"/>
            <a:ext cx="1600200" cy="646331"/>
          </a:xfrm>
          <a:prstGeom prst="rect">
            <a:avLst/>
          </a:prstGeom>
          <a:noFill/>
        </p:spPr>
        <p:txBody>
          <a:bodyPr wrap="square" rtlCol="0">
            <a:spAutoFit/>
          </a:bodyPr>
          <a:lstStyle/>
          <a:p>
            <a:pPr algn="ctr"/>
            <a:r>
              <a:rPr lang="en-US" b="1" dirty="0" smtClean="0">
                <a:solidFill>
                  <a:schemeClr val="accent4">
                    <a:lumMod val="75000"/>
                  </a:schemeClr>
                </a:solidFill>
              </a:rPr>
              <a:t>Print Fulfillment</a:t>
            </a:r>
            <a:endParaRPr lang="en-US" b="1" dirty="0">
              <a:solidFill>
                <a:schemeClr val="accent4">
                  <a:lumMod val="75000"/>
                </a:schemeClr>
              </a:solidFill>
            </a:endParaRPr>
          </a:p>
        </p:txBody>
      </p:sp>
      <p:sp>
        <p:nvSpPr>
          <p:cNvPr id="10" name="TextBox 9"/>
          <p:cNvSpPr txBox="1"/>
          <p:nvPr/>
        </p:nvSpPr>
        <p:spPr>
          <a:xfrm>
            <a:off x="6705600" y="3396849"/>
            <a:ext cx="2057400" cy="3323987"/>
          </a:xfrm>
          <a:prstGeom prst="rect">
            <a:avLst/>
          </a:prstGeom>
          <a:noFill/>
        </p:spPr>
        <p:txBody>
          <a:bodyPr wrap="square" rtlCol="0">
            <a:spAutoFit/>
          </a:bodyPr>
          <a:lstStyle/>
          <a:p>
            <a:pPr marL="285750" indent="-285750">
              <a:buFont typeface="Arial" pitchFamily="34" charset="0"/>
              <a:buChar char="•"/>
            </a:pPr>
            <a:r>
              <a:rPr lang="en-US" sz="1400" dirty="0">
                <a:solidFill>
                  <a:schemeClr val="bg1"/>
                </a:solidFill>
              </a:rPr>
              <a:t>Orders </a:t>
            </a:r>
            <a:r>
              <a:rPr lang="en-US" sz="1400" dirty="0" smtClean="0">
                <a:solidFill>
                  <a:schemeClr val="bg1"/>
                </a:solidFill>
              </a:rPr>
              <a:t>generated </a:t>
            </a:r>
            <a:r>
              <a:rPr lang="en-US" sz="1400" dirty="0">
                <a:solidFill>
                  <a:schemeClr val="bg1"/>
                </a:solidFill>
              </a:rPr>
              <a:t>by CSR data </a:t>
            </a:r>
            <a:r>
              <a:rPr lang="en-US" sz="1400" dirty="0" smtClean="0">
                <a:solidFill>
                  <a:schemeClr val="bg1"/>
                </a:solidFill>
              </a:rPr>
              <a:t>entry, </a:t>
            </a:r>
            <a:r>
              <a:rPr lang="en-US" sz="1400" dirty="0">
                <a:solidFill>
                  <a:schemeClr val="bg1"/>
                </a:solidFill>
              </a:rPr>
              <a:t>by orders placed </a:t>
            </a:r>
            <a:r>
              <a:rPr lang="en-US" sz="1400" dirty="0" smtClean="0">
                <a:solidFill>
                  <a:schemeClr val="bg1"/>
                </a:solidFill>
              </a:rPr>
              <a:t>in the </a:t>
            </a:r>
            <a:r>
              <a:rPr lang="en-US" sz="1400" dirty="0">
                <a:solidFill>
                  <a:schemeClr val="bg1"/>
                </a:solidFill>
              </a:rPr>
              <a:t>Interactive </a:t>
            </a:r>
            <a:r>
              <a:rPr lang="en-US" sz="1400" dirty="0" smtClean="0">
                <a:solidFill>
                  <a:schemeClr val="bg1"/>
                </a:solidFill>
              </a:rPr>
              <a:t>Voice Response </a:t>
            </a:r>
            <a:r>
              <a:rPr lang="en-US" sz="1400" dirty="0">
                <a:solidFill>
                  <a:schemeClr val="bg1"/>
                </a:solidFill>
              </a:rPr>
              <a:t>(IVR) application, and by Web </a:t>
            </a:r>
            <a:r>
              <a:rPr lang="en-US" sz="1400" dirty="0" smtClean="0">
                <a:solidFill>
                  <a:schemeClr val="bg1"/>
                </a:solidFill>
              </a:rPr>
              <a:t>orders.</a:t>
            </a:r>
            <a:endParaRPr lang="en-US" sz="1400" dirty="0" smtClean="0">
              <a:solidFill>
                <a:schemeClr val="accent2"/>
              </a:solidFill>
            </a:endParaRPr>
          </a:p>
          <a:p>
            <a:endParaRPr lang="en-US" sz="1400" dirty="0">
              <a:solidFill>
                <a:schemeClr val="accent2"/>
              </a:solidFill>
            </a:endParaRPr>
          </a:p>
          <a:p>
            <a:pPr marL="285750" indent="-285750">
              <a:buFont typeface="Arial" pitchFamily="34" charset="0"/>
              <a:buChar char="•"/>
            </a:pPr>
            <a:r>
              <a:rPr lang="en-US" sz="1400" dirty="0">
                <a:solidFill>
                  <a:schemeClr val="bg1"/>
                </a:solidFill>
              </a:rPr>
              <a:t>Processes orders for pre-printed static and customized </a:t>
            </a:r>
            <a:r>
              <a:rPr lang="en-US" sz="1400" dirty="0" smtClean="0">
                <a:solidFill>
                  <a:schemeClr val="bg1"/>
                </a:solidFill>
              </a:rPr>
              <a:t>print-on-demand</a:t>
            </a:r>
            <a:r>
              <a:rPr lang="en-US" sz="1400" dirty="0">
                <a:solidFill>
                  <a:schemeClr val="bg1"/>
                </a:solidFill>
              </a:rPr>
              <a:t> </a:t>
            </a:r>
            <a:r>
              <a:rPr lang="en-US" sz="1400" dirty="0" smtClean="0">
                <a:solidFill>
                  <a:schemeClr val="bg1"/>
                </a:solidFill>
              </a:rPr>
              <a:t>publications</a:t>
            </a:r>
            <a:r>
              <a:rPr lang="en-US" sz="1400" dirty="0">
                <a:solidFill>
                  <a:schemeClr val="bg1"/>
                </a:solidFill>
              </a:rPr>
              <a:t>, </a:t>
            </a:r>
            <a:r>
              <a:rPr lang="en-US" sz="1400" dirty="0" smtClean="0">
                <a:solidFill>
                  <a:schemeClr val="bg1"/>
                </a:solidFill>
              </a:rPr>
              <a:t>letters, </a:t>
            </a:r>
            <a:r>
              <a:rPr lang="en-US" sz="1400" dirty="0">
                <a:solidFill>
                  <a:schemeClr val="bg1"/>
                </a:solidFill>
              </a:rPr>
              <a:t>and forms.</a:t>
            </a:r>
            <a:endParaRPr lang="en-US" sz="1400" dirty="0" smtClean="0">
              <a:solidFill>
                <a:schemeClr val="bg1"/>
              </a:solidFill>
            </a:endParaRPr>
          </a:p>
          <a:p>
            <a:endParaRPr lang="en-US" sz="1400" dirty="0">
              <a:solidFill>
                <a:schemeClr val="bg1"/>
              </a:solidFill>
            </a:endParaRPr>
          </a:p>
        </p:txBody>
      </p:sp>
      <p:sp>
        <p:nvSpPr>
          <p:cNvPr id="11" name="Slide Number Placeholder 10"/>
          <p:cNvSpPr>
            <a:spLocks noGrp="1"/>
          </p:cNvSpPr>
          <p:nvPr>
            <p:ph type="sldNum" sz="quarter" idx="10"/>
          </p:nvPr>
        </p:nvSpPr>
        <p:spPr/>
        <p:txBody>
          <a:bodyPr/>
          <a:lstStyle/>
          <a:p>
            <a:fld id="{6C8528C6-51AA-46D8-A6CE-1E15919369C2}" type="slidenum">
              <a:rPr lang="en-US" smtClean="0"/>
              <a:pPr/>
              <a:t>3</a:t>
            </a:fld>
            <a:endParaRPr lang="en-US"/>
          </a:p>
        </p:txBody>
      </p:sp>
    </p:spTree>
    <p:extLst>
      <p:ext uri="{BB962C8B-B14F-4D97-AF65-F5344CB8AC3E}">
        <p14:creationId xmlns:p14="http://schemas.microsoft.com/office/powerpoint/2010/main" val="16132840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Call Topics</a:t>
            </a:r>
            <a:endParaRPr lang="en-US" dirty="0"/>
          </a:p>
        </p:txBody>
      </p:sp>
      <p:sp>
        <p:nvSpPr>
          <p:cNvPr id="6" name="TextBox 5"/>
          <p:cNvSpPr txBox="1"/>
          <p:nvPr/>
        </p:nvSpPr>
        <p:spPr>
          <a:xfrm>
            <a:off x="0" y="1600200"/>
            <a:ext cx="3962400" cy="5170646"/>
          </a:xfrm>
          <a:prstGeom prst="rect">
            <a:avLst/>
          </a:prstGeom>
          <a:noFill/>
        </p:spPr>
        <p:txBody>
          <a:bodyPr wrap="square" rtlCol="0">
            <a:spAutoFit/>
          </a:bodyPr>
          <a:lstStyle/>
          <a:p>
            <a:pPr marL="285750" lvl="1" indent="-285750">
              <a:buFont typeface="Arial" pitchFamily="34" charset="0"/>
              <a:buChar char="•"/>
            </a:pPr>
            <a:r>
              <a:rPr lang="en-US" sz="2400" dirty="0" smtClean="0"/>
              <a:t>In addition to supporting the annual Medicare Open Enrollment, 1-800 MEDICARE also continues to support other Medicare inquiries</a:t>
            </a:r>
          </a:p>
          <a:p>
            <a:pPr marL="285750" lvl="1" indent="-285750">
              <a:buFont typeface="Arial" pitchFamily="34" charset="0"/>
              <a:buChar char="•"/>
            </a:pPr>
            <a:r>
              <a:rPr lang="en-US" sz="2400" dirty="0" smtClean="0"/>
              <a:t>Most </a:t>
            </a:r>
            <a:r>
              <a:rPr lang="en-US" sz="2400" dirty="0"/>
              <a:t>common general calls - change personal information, order replacement Medicare </a:t>
            </a:r>
            <a:r>
              <a:rPr lang="en-US" sz="2400" dirty="0" smtClean="0"/>
              <a:t>card, </a:t>
            </a:r>
            <a:r>
              <a:rPr lang="en-US" sz="2400" dirty="0"/>
              <a:t>and set up authorization</a:t>
            </a:r>
            <a:r>
              <a:rPr lang="en-US" sz="2400" dirty="0" smtClean="0"/>
              <a:t>.</a:t>
            </a:r>
          </a:p>
          <a:p>
            <a:pPr marL="0" lvl="1"/>
            <a:endParaRPr lang="en-US" sz="2400" dirty="0" smtClean="0"/>
          </a:p>
          <a:p>
            <a:endParaRPr lang="en-US" dirty="0"/>
          </a:p>
        </p:txBody>
      </p:sp>
      <p:graphicFrame>
        <p:nvGraphicFramePr>
          <p:cNvPr id="5" name="Chart 4" descr="Pie Chart Showing Call Center Topics, including:Part B Covered/Noncovered Services, DME Covered/Noncovered, Medicare Secondary Payer, Medicare Premium Information, Enrollment Disenrollment Periods Drug Coverage and Medicare Advantage, Medicare Costs - Deductible, Co-pay, Co-insurance, and Low income assistance&#10;" title="Pie Chart Showing Call Center Topics"/>
          <p:cNvGraphicFramePr>
            <a:graphicFrameLocks/>
          </p:cNvGraphicFramePr>
          <p:nvPr>
            <p:extLst>
              <p:ext uri="{D42A27DB-BD31-4B8C-83A1-F6EECF244321}">
                <p14:modId xmlns:p14="http://schemas.microsoft.com/office/powerpoint/2010/main" val="3119542820"/>
              </p:ext>
            </p:extLst>
          </p:nvPr>
        </p:nvGraphicFramePr>
        <p:xfrm>
          <a:off x="3810000" y="1600200"/>
          <a:ext cx="5105400" cy="4953000"/>
        </p:xfrm>
        <a:graphic>
          <a:graphicData uri="http://schemas.openxmlformats.org/drawingml/2006/chart">
            <c:chart xmlns:c="http://schemas.openxmlformats.org/drawingml/2006/chart" xmlns:r="http://schemas.openxmlformats.org/officeDocument/2006/relationships" r:id="rId2"/>
          </a:graphicData>
        </a:graphic>
      </p:graphicFrame>
      <p:sp>
        <p:nvSpPr>
          <p:cNvPr id="2" name="Slide Number Placeholder 1"/>
          <p:cNvSpPr>
            <a:spLocks noGrp="1"/>
          </p:cNvSpPr>
          <p:nvPr>
            <p:ph type="sldNum" sz="quarter" idx="10"/>
          </p:nvPr>
        </p:nvSpPr>
        <p:spPr/>
        <p:txBody>
          <a:bodyPr/>
          <a:lstStyle/>
          <a:p>
            <a:fld id="{6C8528C6-51AA-46D8-A6CE-1E15919369C2}" type="slidenum">
              <a:rPr lang="en-US" smtClean="0"/>
              <a:pPr/>
              <a:t>4</a:t>
            </a:fld>
            <a:endParaRPr lang="en-US" dirty="0"/>
          </a:p>
        </p:txBody>
      </p:sp>
    </p:spTree>
    <p:extLst>
      <p:ext uri="{BB962C8B-B14F-4D97-AF65-F5344CB8AC3E}">
        <p14:creationId xmlns:p14="http://schemas.microsoft.com/office/powerpoint/2010/main" val="2182404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1-800 MEDICARE OEP Overview</a:t>
            </a:r>
            <a:endParaRPr lang="en-US" dirty="0"/>
          </a:p>
        </p:txBody>
      </p:sp>
      <p:sp>
        <p:nvSpPr>
          <p:cNvPr id="11" name="Content Placeholder 10"/>
          <p:cNvSpPr>
            <a:spLocks noGrp="1"/>
          </p:cNvSpPr>
          <p:nvPr>
            <p:ph idx="1"/>
          </p:nvPr>
        </p:nvSpPr>
        <p:spPr/>
        <p:txBody>
          <a:bodyPr>
            <a:normAutofit fontScale="55000" lnSpcReduction="20000"/>
          </a:bodyPr>
          <a:lstStyle/>
          <a:p>
            <a:r>
              <a:rPr lang="en-US" altLang="en-US" dirty="0" smtClean="0"/>
              <a:t>The Call Center will continue to follow all of the best practices used in previous years to ensure a successful 2015 Open Enrollment Period.</a:t>
            </a:r>
          </a:p>
          <a:p>
            <a:pPr marL="0" indent="0">
              <a:buNone/>
            </a:pPr>
            <a:endParaRPr lang="en-US" altLang="en-US" dirty="0" smtClean="0"/>
          </a:p>
          <a:p>
            <a:r>
              <a:rPr lang="en-US" dirty="0" smtClean="0"/>
              <a:t>Pace of enrollments increases each year the week after Thanksgiving then surges during the final week of OEP as beneficiaries make their final decisions.</a:t>
            </a:r>
          </a:p>
          <a:p>
            <a:pPr marL="0" indent="0">
              <a:buNone/>
            </a:pPr>
            <a:endParaRPr lang="en-US" dirty="0" smtClean="0"/>
          </a:p>
          <a:p>
            <a:r>
              <a:rPr lang="en-US" altLang="en-US" dirty="0" smtClean="0"/>
              <a:t>The Call Center is ramping up to support the projected call volumes based on previous years.  Previous year’s OEP call volume was very consistent</a:t>
            </a:r>
          </a:p>
          <a:p>
            <a:pPr lvl="1"/>
            <a:r>
              <a:rPr lang="en-US" altLang="en-US" dirty="0" smtClean="0"/>
              <a:t>2012 – call volume was 4,682,707 (October 15 – December 7)</a:t>
            </a:r>
          </a:p>
          <a:p>
            <a:pPr lvl="1"/>
            <a:r>
              <a:rPr lang="en-US" altLang="en-US" dirty="0" smtClean="0"/>
              <a:t>2013 – call volume was 4,687,329 (October 15 – December 7)</a:t>
            </a:r>
          </a:p>
          <a:p>
            <a:pPr lvl="1"/>
            <a:r>
              <a:rPr lang="en-US" altLang="en-US" dirty="0" smtClean="0"/>
              <a:t>2014 – call volume was 4,602,644 (October 15 – December 7)</a:t>
            </a:r>
          </a:p>
          <a:p>
            <a:pPr marL="457200" lvl="1" indent="0">
              <a:buNone/>
            </a:pPr>
            <a:endParaRPr lang="en-US" altLang="en-US" dirty="0" smtClean="0"/>
          </a:p>
          <a:p>
            <a:r>
              <a:rPr lang="en-US" altLang="en-US" dirty="0" smtClean="0"/>
              <a:t>1-800 MEDICARE will have approximately 3500 CSRs available during the week to handle Medicare calls and between 600 and 973 on the weekends. </a:t>
            </a:r>
            <a:endParaRPr lang="en-US" altLang="en-US" dirty="0"/>
          </a:p>
        </p:txBody>
      </p:sp>
      <p:sp>
        <p:nvSpPr>
          <p:cNvPr id="4" name="Slide Number Placeholder 3"/>
          <p:cNvSpPr>
            <a:spLocks noGrp="1"/>
          </p:cNvSpPr>
          <p:nvPr>
            <p:ph type="sldNum" sz="quarter" idx="12"/>
          </p:nvPr>
        </p:nvSpPr>
        <p:spPr/>
        <p:txBody>
          <a:bodyPr/>
          <a:lstStyle/>
          <a:p>
            <a:fld id="{11795343-16DB-414D-BC04-D77F2DB6478F}" type="slidenum">
              <a:rPr lang="en-US" smtClean="0"/>
              <a:pPr/>
              <a:t>5</a:t>
            </a:fld>
            <a:endParaRPr lang="en-US"/>
          </a:p>
        </p:txBody>
      </p:sp>
    </p:spTree>
    <p:extLst>
      <p:ext uri="{BB962C8B-B14F-4D97-AF65-F5344CB8AC3E}">
        <p14:creationId xmlns:p14="http://schemas.microsoft.com/office/powerpoint/2010/main" val="1139236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Remember for OEP</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a:t>General Tips</a:t>
            </a:r>
          </a:p>
          <a:p>
            <a:pPr lvl="0"/>
            <a:r>
              <a:rPr lang="en-US" dirty="0"/>
              <a:t>Remember to have all the beneficiary’s prescriptions and dosages available when calling to enroll. This expedites the enrollment process and ensures the individual is getting the best plan to meet their needs. </a:t>
            </a:r>
            <a:endParaRPr lang="en-US" dirty="0" smtClean="0"/>
          </a:p>
          <a:p>
            <a:pPr marL="0" lvl="0" indent="0">
              <a:buNone/>
            </a:pPr>
            <a:endParaRPr lang="en-US" dirty="0"/>
          </a:p>
          <a:p>
            <a:r>
              <a:rPr lang="en-US" dirty="0" smtClean="0"/>
              <a:t>If </a:t>
            </a:r>
            <a:r>
              <a:rPr lang="en-US" dirty="0"/>
              <a:t>you are calling to obtain Part D information or submit an enrollment, you must pass disclosure</a:t>
            </a:r>
            <a:r>
              <a:rPr lang="en-US" dirty="0" smtClean="0"/>
              <a:t>.</a:t>
            </a:r>
          </a:p>
          <a:p>
            <a:pPr marL="0" indent="0">
              <a:buNone/>
            </a:pPr>
            <a:endParaRPr lang="en-US" dirty="0" smtClean="0"/>
          </a:p>
          <a:p>
            <a:r>
              <a:rPr lang="en-US" i="1" dirty="0"/>
              <a:t>Please remember that 1-800-MEDICARE CSRs are only permitted to provide information to beneficiaries about plan options. They are not permitted to advise beneficiaries on which plan may be the best for them.           </a:t>
            </a:r>
          </a:p>
          <a:p>
            <a:endParaRPr lang="en-US" dirty="0"/>
          </a:p>
          <a:p>
            <a:endParaRPr lang="en-US" dirty="0"/>
          </a:p>
        </p:txBody>
      </p:sp>
      <p:sp>
        <p:nvSpPr>
          <p:cNvPr id="4" name="Slide Number Placeholder 3"/>
          <p:cNvSpPr>
            <a:spLocks noGrp="1"/>
          </p:cNvSpPr>
          <p:nvPr>
            <p:ph type="sldNum" sz="quarter" idx="12"/>
          </p:nvPr>
        </p:nvSpPr>
        <p:spPr/>
        <p:txBody>
          <a:bodyPr/>
          <a:lstStyle/>
          <a:p>
            <a:fld id="{11795343-16DB-414D-BC04-D77F2DB6478F}" type="slidenum">
              <a:rPr lang="en-US" smtClean="0"/>
              <a:t>6</a:t>
            </a:fld>
            <a:endParaRPr lang="en-US"/>
          </a:p>
        </p:txBody>
      </p:sp>
    </p:spTree>
    <p:extLst>
      <p:ext uri="{BB962C8B-B14F-4D97-AF65-F5344CB8AC3E}">
        <p14:creationId xmlns:p14="http://schemas.microsoft.com/office/powerpoint/2010/main" val="3457806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Things to Remember for OEP</a:t>
            </a:r>
            <a:endParaRPr lang="en-US" dirty="0"/>
          </a:p>
        </p:txBody>
      </p:sp>
      <p:sp>
        <p:nvSpPr>
          <p:cNvPr id="4" name="Slide Number Placeholder 3"/>
          <p:cNvSpPr>
            <a:spLocks noGrp="1"/>
          </p:cNvSpPr>
          <p:nvPr>
            <p:ph type="sldNum" sz="quarter" idx="12"/>
          </p:nvPr>
        </p:nvSpPr>
        <p:spPr/>
        <p:txBody>
          <a:bodyPr/>
          <a:lstStyle/>
          <a:p>
            <a:fld id="{11795343-16DB-414D-BC04-D77F2DB6478F}" type="slidenum">
              <a:rPr lang="en-US" smtClean="0"/>
              <a:t>7</a:t>
            </a:fld>
            <a:endParaRPr lang="en-US"/>
          </a:p>
        </p:txBody>
      </p:sp>
      <p:sp>
        <p:nvSpPr>
          <p:cNvPr id="7" name="Content Placeholder 2"/>
          <p:cNvSpPr>
            <a:spLocks noGrp="1"/>
          </p:cNvSpPr>
          <p:nvPr>
            <p:ph idx="1"/>
          </p:nvPr>
        </p:nvSpPr>
        <p:spPr>
          <a:xfrm>
            <a:off x="457200" y="1600200"/>
            <a:ext cx="8229600" cy="4525963"/>
          </a:xfrm>
        </p:spPr>
        <p:txBody>
          <a:bodyPr>
            <a:normAutofit/>
          </a:bodyPr>
          <a:lstStyle/>
          <a:p>
            <a:pPr>
              <a:buNone/>
            </a:pPr>
            <a:r>
              <a:rPr lang="en-US" dirty="0"/>
              <a:t>Disclosure</a:t>
            </a:r>
          </a:p>
          <a:p>
            <a:r>
              <a:rPr lang="en-US" sz="2200" dirty="0"/>
              <a:t>If someone is going to call in to assist a beneficiary, it would be best if they have that beneficiary on the line to pass disclosure and give verbal authorization. Then the beneficiary can drop off the line and the caller can continue to speak on their behalf.</a:t>
            </a:r>
          </a:p>
          <a:p>
            <a:pPr lvl="1"/>
            <a:r>
              <a:rPr lang="en-US" sz="1800" dirty="0"/>
              <a:t>You can work with the beneficiary to fill out a written authorization online at:  </a:t>
            </a:r>
            <a:r>
              <a:rPr lang="en-US" sz="1800" dirty="0">
                <a:hlinkClick r:id="rId3"/>
              </a:rPr>
              <a:t>https://www.medicare.gov/MedicareOnlineForms/AuthorizationForm/OnlineFormStep.asp</a:t>
            </a:r>
            <a:endParaRPr lang="en-US" sz="1800" dirty="0"/>
          </a:p>
          <a:p>
            <a:r>
              <a:rPr lang="en-US" sz="2200" dirty="0"/>
              <a:t>Disclosure is not necessary if you are only asking about general Medicare information (i.e., coverage, cost, etc.) or calling to obtain a phone number for another agency. </a:t>
            </a:r>
          </a:p>
        </p:txBody>
      </p:sp>
    </p:spTree>
    <p:extLst>
      <p:ext uri="{BB962C8B-B14F-4D97-AF65-F5344CB8AC3E}">
        <p14:creationId xmlns:p14="http://schemas.microsoft.com/office/powerpoint/2010/main" val="283895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MyMedicare.gov</a:t>
            </a:r>
            <a:endParaRPr lang="en-US" dirty="0"/>
          </a:p>
        </p:txBody>
      </p:sp>
      <p:sp>
        <p:nvSpPr>
          <p:cNvPr id="2" name="Content Placeholder 1"/>
          <p:cNvSpPr>
            <a:spLocks noGrp="1"/>
          </p:cNvSpPr>
          <p:nvPr>
            <p:ph sz="half" idx="1"/>
          </p:nvPr>
        </p:nvSpPr>
        <p:spPr/>
        <p:txBody>
          <a:bodyPr>
            <a:normAutofit fontScale="92500" lnSpcReduction="20000"/>
          </a:bodyPr>
          <a:lstStyle/>
          <a:p>
            <a:r>
              <a:rPr lang="en-US" dirty="0" smtClean="0"/>
              <a:t>Site employs Responsive Design for Mobile devices</a:t>
            </a:r>
          </a:p>
          <a:p>
            <a:pPr lvl="0"/>
            <a:r>
              <a:rPr lang="en-US" dirty="0" smtClean="0"/>
              <a:t>Users may sign in or register with MyMedicare.gov from Medicare.gov</a:t>
            </a:r>
          </a:p>
          <a:p>
            <a:pPr lvl="0"/>
            <a:r>
              <a:rPr lang="en-US" dirty="0" smtClean="0"/>
              <a:t>Users can request technical assistance  from a Webchat CSR or take a guided tour of MyMedicare.gov</a:t>
            </a:r>
            <a:endParaRPr lang="en-US" dirty="0"/>
          </a:p>
        </p:txBody>
      </p:sp>
      <p:pic>
        <p:nvPicPr>
          <p:cNvPr id="11" name="Picture 1" descr="Graphic showing web page screen shot from MyMedicare.gov" title="Graphic showing web page screen shot from MyMedicare.gov"/>
          <p:cNvPicPr>
            <a:picLocks noGrp="1" noChangeAspect="1" noChangeArrowheads="1"/>
          </p:cNvPicPr>
          <p:nvPr>
            <p:ph sz="half" idx="2"/>
          </p:nvPr>
        </p:nvPicPr>
        <p:blipFill rotWithShape="1">
          <a:blip r:embed="rId3" cstate="print">
            <a:extLst>
              <a:ext uri="{28A0092B-C50C-407E-A947-70E740481C1C}">
                <a14:useLocalDpi xmlns:a14="http://schemas.microsoft.com/office/drawing/2010/main" val="0"/>
              </a:ext>
            </a:extLst>
          </a:blip>
          <a:srcRect l="23880" t="5511" r="24702"/>
          <a:stretch/>
        </p:blipFill>
        <p:spPr bwMode="auto">
          <a:xfrm>
            <a:off x="4648200" y="1875836"/>
            <a:ext cx="3886200" cy="3868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1"/>
          </p:nvPr>
        </p:nvSpPr>
        <p:spPr/>
        <p:txBody>
          <a:bodyPr/>
          <a:lstStyle/>
          <a:p>
            <a:fld id="{608BF232-C95B-44E4-993B-977673EB26BC}" type="slidenum">
              <a:rPr lang="en-US" smtClean="0"/>
              <a:pPr/>
              <a:t>8</a:t>
            </a:fld>
            <a:endParaRPr lang="en-US" dirty="0"/>
          </a:p>
        </p:txBody>
      </p:sp>
    </p:spTree>
    <p:extLst>
      <p:ext uri="{BB962C8B-B14F-4D97-AF65-F5344CB8AC3E}">
        <p14:creationId xmlns:p14="http://schemas.microsoft.com/office/powerpoint/2010/main" val="3976610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MyMedicare.gov - Drugs</a:t>
            </a:r>
            <a:endParaRPr lang="en-US" dirty="0"/>
          </a:p>
        </p:txBody>
      </p:sp>
      <p:sp>
        <p:nvSpPr>
          <p:cNvPr id="10" name="Content Placeholder 9"/>
          <p:cNvSpPr>
            <a:spLocks noGrp="1"/>
          </p:cNvSpPr>
          <p:nvPr>
            <p:ph sz="half" idx="1"/>
          </p:nvPr>
        </p:nvSpPr>
        <p:spPr/>
        <p:txBody>
          <a:bodyPr>
            <a:normAutofit fontScale="70000" lnSpcReduction="20000"/>
          </a:bodyPr>
          <a:lstStyle/>
          <a:p>
            <a:r>
              <a:rPr lang="en-US" dirty="0" smtClean="0"/>
              <a:t>Users can perform the following:</a:t>
            </a:r>
          </a:p>
          <a:p>
            <a:pPr lvl="1"/>
            <a:r>
              <a:rPr lang="en-US" dirty="0" smtClean="0"/>
              <a:t>Search for a specific Drug</a:t>
            </a:r>
          </a:p>
          <a:p>
            <a:pPr lvl="1"/>
            <a:r>
              <a:rPr lang="en-US" dirty="0" smtClean="0"/>
              <a:t>Retrieve a saved drug list/basket using a drug list ID</a:t>
            </a:r>
          </a:p>
          <a:p>
            <a:pPr lvl="1"/>
            <a:r>
              <a:rPr lang="en-US" dirty="0" smtClean="0"/>
              <a:t>Add or remove drugs from an existing drug list</a:t>
            </a:r>
          </a:p>
          <a:p>
            <a:pPr lvl="1"/>
            <a:r>
              <a:rPr lang="en-US" dirty="0" smtClean="0"/>
              <a:t>Change drug dosage</a:t>
            </a:r>
          </a:p>
          <a:p>
            <a:r>
              <a:rPr lang="en-US" dirty="0" smtClean="0"/>
              <a:t>The drug basket in the Medicare.gov Plan Finder Tool and the CSR Plan Finder Tool is pre-populated with  the past 12 months of Part D claims to reduce user interaction, increase efficiency, and improve accuracy</a:t>
            </a:r>
          </a:p>
          <a:p>
            <a:pPr lvl="1"/>
            <a:endParaRPr lang="en-US" dirty="0"/>
          </a:p>
        </p:txBody>
      </p:sp>
      <p:pic>
        <p:nvPicPr>
          <p:cNvPr id="9" name="Picture 2" descr="Graphic showing web page screen shot from MyMedicare.gov with Plan Finder Tool shown" title="Graphic showing web page screen shot from MyMedicare.gov with Plan Finder Tool shown"/>
          <p:cNvPicPr>
            <a:picLocks noGrp="1" noChangeAspect="1" noChangeArrowheads="1"/>
          </p:cNvPicPr>
          <p:nvPr>
            <p:ph sz="half" idx="2"/>
          </p:nvPr>
        </p:nvPicPr>
        <p:blipFill rotWithShape="1">
          <a:blip r:embed="rId3" cstate="print">
            <a:extLst>
              <a:ext uri="{28A0092B-C50C-407E-A947-70E740481C1C}">
                <a14:useLocalDpi xmlns:a14="http://schemas.microsoft.com/office/drawing/2010/main" val="0"/>
              </a:ext>
            </a:extLst>
          </a:blip>
          <a:srcRect l="24167" t="5865" r="24896"/>
          <a:stretch/>
        </p:blipFill>
        <p:spPr bwMode="auto">
          <a:xfrm>
            <a:off x="4648200" y="1864886"/>
            <a:ext cx="3886200" cy="3890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1"/>
          </p:nvPr>
        </p:nvSpPr>
        <p:spPr/>
        <p:txBody>
          <a:bodyPr/>
          <a:lstStyle/>
          <a:p>
            <a:fld id="{608BF232-C95B-44E4-993B-977673EB26BC}" type="slidenum">
              <a:rPr lang="en-US" smtClean="0"/>
              <a:pPr/>
              <a:t>9</a:t>
            </a:fld>
            <a:endParaRPr lang="en-US" dirty="0"/>
          </a:p>
        </p:txBody>
      </p:sp>
    </p:spTree>
    <p:extLst>
      <p:ext uri="{BB962C8B-B14F-4D97-AF65-F5344CB8AC3E}">
        <p14:creationId xmlns:p14="http://schemas.microsoft.com/office/powerpoint/2010/main" val="4203134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7472</TotalTime>
  <Words>774</Words>
  <Application>Microsoft Office PowerPoint</Application>
  <PresentationFormat>On-screen Show (4:3)</PresentationFormat>
  <Paragraphs>82</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CMS_template</vt:lpstr>
      <vt:lpstr>1-800 MEDICARE</vt:lpstr>
      <vt:lpstr>Call Handling</vt:lpstr>
      <vt:lpstr>Alternate Channels</vt:lpstr>
      <vt:lpstr>Call Topics</vt:lpstr>
      <vt:lpstr>1-800 MEDICARE OEP Overview</vt:lpstr>
      <vt:lpstr>Things to Remember for OEP</vt:lpstr>
      <vt:lpstr>More Things to Remember for OEP</vt:lpstr>
      <vt:lpstr>MyMedicare.gov</vt:lpstr>
      <vt:lpstr>MyMedicare.gov - Drugs</vt:lpstr>
      <vt:lpstr>Questions</vt:lpstr>
    </vt:vector>
  </TitlesOfParts>
  <Company>CMS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dc:creator>
  <cp:lastModifiedBy>SUSAN GUSTAFSON</cp:lastModifiedBy>
  <cp:revision>165</cp:revision>
  <cp:lastPrinted>2012-04-18T14:42:39Z</cp:lastPrinted>
  <dcterms:created xsi:type="dcterms:W3CDTF">2012-02-10T20:51:24Z</dcterms:created>
  <dcterms:modified xsi:type="dcterms:W3CDTF">2015-09-29T16:47:34Z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-703917680</vt:i4>
  </property>
  <property fmtid="{D5CDD505-2E9C-101B-9397-08002B2CF9AE}" pid="3" name="_NewReviewCycle">
    <vt:lpwstr/>
  </property>
  <property fmtid="{D5CDD505-2E9C-101B-9397-08002B2CF9AE}" pid="4" name="_EmailSubject">
    <vt:lpwstr>Open Enrollment Best Practices &amp; User Hints</vt:lpwstr>
  </property>
  <property fmtid="{D5CDD505-2E9C-101B-9397-08002B2CF9AE}" pid="5" name="_AuthorEmail">
    <vt:lpwstr>Frances.Harmatuk@cms.hhs.gov</vt:lpwstr>
  </property>
  <property fmtid="{D5CDD505-2E9C-101B-9397-08002B2CF9AE}" pid="6" name="_AuthorEmailDisplayName">
    <vt:lpwstr>Harmatuk, Frances R. (CMS/OC)</vt:lpwstr>
  </property>
  <property fmtid="{D5CDD505-2E9C-101B-9397-08002B2CF9AE}" pid="7" name="_PreviousAdHocReviewCycleID">
    <vt:i4>1472256637</vt:i4>
  </property>
</Properties>
</file>