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58.xml" ContentType="application/vnd.openxmlformats-officedocument.presentationml.notesSlide+xml"/>
  <Override PartName="/ppt/tags/tag16.xml" ContentType="application/vnd.openxmlformats-officedocument.presentationml.tags+xml"/>
  <Override PartName="/ppt/notesSlides/notesSlide59.xml" ContentType="application/vnd.openxmlformats-officedocument.presentationml.notesSlide+xml"/>
  <Override PartName="/ppt/tags/tag17.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98" r:id="rId2"/>
    <p:sldMasterId id="2147483656" r:id="rId3"/>
    <p:sldMasterId id="2147483660" r:id="rId4"/>
    <p:sldMasterId id="2147483662" r:id="rId5"/>
    <p:sldMasterId id="2147483667" r:id="rId6"/>
    <p:sldMasterId id="2147483669" r:id="rId7"/>
  </p:sldMasterIdLst>
  <p:notesMasterIdLst>
    <p:notesMasterId r:id="rId72"/>
  </p:notesMasterIdLst>
  <p:handoutMasterIdLst>
    <p:handoutMasterId r:id="rId73"/>
  </p:handoutMasterIdLst>
  <p:sldIdLst>
    <p:sldId id="430" r:id="rId8"/>
    <p:sldId id="257" r:id="rId9"/>
    <p:sldId id="259" r:id="rId10"/>
    <p:sldId id="373" r:id="rId11"/>
    <p:sldId id="312" r:id="rId12"/>
    <p:sldId id="261" r:id="rId13"/>
    <p:sldId id="262" r:id="rId14"/>
    <p:sldId id="263" r:id="rId15"/>
    <p:sldId id="427" r:id="rId16"/>
    <p:sldId id="266" r:id="rId17"/>
    <p:sldId id="390" r:id="rId18"/>
    <p:sldId id="270" r:id="rId19"/>
    <p:sldId id="392" r:id="rId20"/>
    <p:sldId id="328" r:id="rId21"/>
    <p:sldId id="393" r:id="rId22"/>
    <p:sldId id="389" r:id="rId23"/>
    <p:sldId id="271" r:id="rId24"/>
    <p:sldId id="272" r:id="rId25"/>
    <p:sldId id="273" r:id="rId26"/>
    <p:sldId id="362" r:id="rId27"/>
    <p:sldId id="278" r:id="rId28"/>
    <p:sldId id="420" r:id="rId29"/>
    <p:sldId id="421" r:id="rId30"/>
    <p:sldId id="422" r:id="rId31"/>
    <p:sldId id="423" r:id="rId32"/>
    <p:sldId id="428" r:id="rId33"/>
    <p:sldId id="320" r:id="rId34"/>
    <p:sldId id="377" r:id="rId35"/>
    <p:sldId id="323" r:id="rId36"/>
    <p:sldId id="325" r:id="rId37"/>
    <p:sldId id="414" r:id="rId38"/>
    <p:sldId id="327" r:id="rId39"/>
    <p:sldId id="326" r:id="rId40"/>
    <p:sldId id="432" r:id="rId41"/>
    <p:sldId id="431" r:id="rId42"/>
    <p:sldId id="358" r:id="rId43"/>
    <p:sldId id="357" r:id="rId44"/>
    <p:sldId id="322" r:id="rId45"/>
    <p:sldId id="425" r:id="rId46"/>
    <p:sldId id="380" r:id="rId47"/>
    <p:sldId id="379" r:id="rId48"/>
    <p:sldId id="382" r:id="rId49"/>
    <p:sldId id="384" r:id="rId50"/>
    <p:sldId id="404" r:id="rId51"/>
    <p:sldId id="381" r:id="rId52"/>
    <p:sldId id="403" r:id="rId53"/>
    <p:sldId id="385" r:id="rId54"/>
    <p:sldId id="433" r:id="rId55"/>
    <p:sldId id="434" r:id="rId56"/>
    <p:sldId id="435" r:id="rId57"/>
    <p:sldId id="387" r:id="rId58"/>
    <p:sldId id="413" r:id="rId59"/>
    <p:sldId id="429" r:id="rId60"/>
    <p:sldId id="292" r:id="rId61"/>
    <p:sldId id="405" r:id="rId62"/>
    <p:sldId id="436" r:id="rId63"/>
    <p:sldId id="296" r:id="rId64"/>
    <p:sldId id="437" r:id="rId65"/>
    <p:sldId id="307" r:id="rId66"/>
    <p:sldId id="375" r:id="rId67"/>
    <p:sldId id="388" r:id="rId68"/>
    <p:sldId id="335" r:id="rId69"/>
    <p:sldId id="334" r:id="rId70"/>
    <p:sldId id="332" r:id="rId71"/>
  </p:sldIdLst>
  <p:sldSz cx="9144000" cy="6858000" type="screen4x3"/>
  <p:notesSz cx="7019925" cy="9305925"/>
  <p:custDataLst>
    <p:tags r:id="rId7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to Medicaid" id="{3DC3BDE4-127F-4694-877F-47C382BB2B2E}">
          <p14:sldIdLst>
            <p14:sldId id="430"/>
            <p14:sldId id="257"/>
            <p14:sldId id="259"/>
            <p14:sldId id="373"/>
            <p14:sldId id="312"/>
            <p14:sldId id="261"/>
            <p14:sldId id="262"/>
            <p14:sldId id="263"/>
            <p14:sldId id="427"/>
          </p14:sldIdLst>
        </p14:section>
        <p14:section name="Medicaid Eligibility 2013" id="{06A00401-9FA3-4572-9E5E-84BA7457D627}">
          <p14:sldIdLst>
            <p14:sldId id="266"/>
            <p14:sldId id="390"/>
            <p14:sldId id="270"/>
            <p14:sldId id="392"/>
            <p14:sldId id="328"/>
            <p14:sldId id="393"/>
            <p14:sldId id="389"/>
            <p14:sldId id="271"/>
            <p14:sldId id="272"/>
            <p14:sldId id="273"/>
            <p14:sldId id="362"/>
            <p14:sldId id="278"/>
            <p14:sldId id="420"/>
            <p14:sldId id="421"/>
            <p14:sldId id="422"/>
            <p14:sldId id="423"/>
            <p14:sldId id="428"/>
          </p14:sldIdLst>
        </p14:section>
        <p14:section name="Children's Health Insurance Program (CHIP)" id="{FDADC693-9882-46D8-80F5-F822D06BA2A4}">
          <p14:sldIdLst>
            <p14:sldId id="320"/>
            <p14:sldId id="377"/>
            <p14:sldId id="323"/>
            <p14:sldId id="325"/>
            <p14:sldId id="414"/>
            <p14:sldId id="327"/>
            <p14:sldId id="326"/>
            <p14:sldId id="432"/>
            <p14:sldId id="431"/>
            <p14:sldId id="358"/>
            <p14:sldId id="357"/>
            <p14:sldId id="322"/>
            <p14:sldId id="425"/>
          </p14:sldIdLst>
        </p14:section>
        <p14:section name="Medicaid ACA 2014" id="{FE713EE2-99FF-4A65-A719-EF5A3A2C6A26}">
          <p14:sldIdLst>
            <p14:sldId id="380"/>
            <p14:sldId id="379"/>
            <p14:sldId id="382"/>
            <p14:sldId id="384"/>
            <p14:sldId id="404"/>
            <p14:sldId id="381"/>
            <p14:sldId id="403"/>
            <p14:sldId id="385"/>
            <p14:sldId id="433"/>
            <p14:sldId id="434"/>
            <p14:sldId id="435"/>
            <p14:sldId id="387"/>
            <p14:sldId id="413"/>
            <p14:sldId id="429"/>
          </p14:sldIdLst>
        </p14:section>
        <p14:section name="MSP, Resources and Appendices" id="{2A2F6C28-FC94-4718-A0E9-CB30654478F4}">
          <p14:sldIdLst>
            <p14:sldId id="292"/>
            <p14:sldId id="405"/>
            <p14:sldId id="436"/>
            <p14:sldId id="296"/>
            <p14:sldId id="437"/>
            <p14:sldId id="307"/>
            <p14:sldId id="375"/>
            <p14:sldId id="388"/>
            <p14:sldId id="335"/>
            <p14:sldId id="334"/>
            <p14:sldId id="332"/>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MS" initials="C" lastIdx="16" clrIdx="0"/>
  <p:cmAuthor id="1" name="Mary Kahn" initials="MK" lastIdx="20" clrIdx="1"/>
  <p:cmAuthor id="2" name="DEBORA TERKAY" initials="DT" lastIdx="75" clrIdx="2"/>
  <p:cmAuthor id="3" name="Jeannine Cramer" initials="" lastIdx="44"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8E"/>
    <a:srgbClr val="9BC0F1"/>
    <a:srgbClr val="E9EDF4"/>
    <a:srgbClr val="D0D8E8"/>
    <a:srgbClr val="E9EEF5"/>
    <a:srgbClr val="4F81B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6286" autoAdjust="0"/>
    <p:restoredTop sz="65029" autoAdjust="0"/>
  </p:normalViewPr>
  <p:slideViewPr>
    <p:cSldViewPr>
      <p:cViewPr>
        <p:scale>
          <a:sx n="66" d="100"/>
          <a:sy n="66" d="100"/>
        </p:scale>
        <p:origin x="-270" y="864"/>
      </p:cViewPr>
      <p:guideLst>
        <p:guide orient="horz" pos="2160"/>
        <p:guide pos="2832"/>
      </p:guideLst>
    </p:cSldViewPr>
  </p:slideViewPr>
  <p:outlineViewPr>
    <p:cViewPr>
      <p:scale>
        <a:sx n="33" d="100"/>
        <a:sy n="33" d="100"/>
      </p:scale>
      <p:origin x="0" y="69581"/>
    </p:cViewPr>
  </p:outlineViewPr>
  <p:notesTextViewPr>
    <p:cViewPr>
      <p:scale>
        <a:sx n="100" d="100"/>
        <a:sy n="100" d="100"/>
      </p:scale>
      <p:origin x="0" y="0"/>
    </p:cViewPr>
  </p:notesTextViewPr>
  <p:sorterViewPr>
    <p:cViewPr>
      <p:scale>
        <a:sx n="100" d="100"/>
        <a:sy n="100" d="100"/>
      </p:scale>
      <p:origin x="0" y="23645"/>
    </p:cViewPr>
  </p:sorterViewPr>
  <p:notesViewPr>
    <p:cSldViewPr>
      <p:cViewPr>
        <p:scale>
          <a:sx n="100" d="100"/>
          <a:sy n="100" d="100"/>
        </p:scale>
        <p:origin x="-414" y="2748"/>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tags" Target="tags/tag1.xml"/><Relationship Id="rId79"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handoutMaster" Target="handoutMasters/handoutMaster1.xml"/><Relationship Id="rId78"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64.xml"/><Relationship Id="rId2" Type="http://schemas.openxmlformats.org/officeDocument/2006/relationships/slideMaster" Target="slideMasters/slideMaster2.xml"/><Relationship Id="rId29" Type="http://schemas.openxmlformats.org/officeDocument/2006/relationships/slide" Target="slides/slide22.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C59581-BF0C-4505-8C67-9FAF28357741}" type="doc">
      <dgm:prSet loTypeId="urn:microsoft.com/office/officeart/2005/8/layout/list1" loCatId="list" qsTypeId="urn:microsoft.com/office/officeart/2005/8/quickstyle/3d1" qsCatId="3D" csTypeId="urn:microsoft.com/office/officeart/2005/8/colors/accent2_2" csCatId="accent2" phldr="1"/>
      <dgm:spPr/>
      <dgm:t>
        <a:bodyPr/>
        <a:lstStyle/>
        <a:p>
          <a:endParaRPr lang="en-US"/>
        </a:p>
      </dgm:t>
    </dgm:pt>
    <dgm:pt modelId="{237E3849-FDBA-4B33-9EF9-0AFBED341311}">
      <dgm:prSet phldrT="[Text]" custT="1"/>
      <dgm:spPr>
        <a:solidFill>
          <a:schemeClr val="accent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marL="0" indent="0" algn="ctr"/>
          <a:r>
            <a:rPr lang="en-US" sz="1800" b="1" dirty="0" smtClean="0">
              <a:solidFill>
                <a:schemeClr val="bg1"/>
              </a:solidFill>
              <a:latin typeface="+mj-lt"/>
              <a:cs typeface="Arial" pitchFamily="34" charset="0"/>
            </a:rPr>
            <a:t>Submit single, streamlined application to the Exchange, Medicaid/CHIP</a:t>
          </a:r>
          <a:endParaRPr lang="en-US" sz="1800" b="1" dirty="0">
            <a:solidFill>
              <a:schemeClr val="bg1"/>
            </a:solidFill>
            <a:latin typeface="+mj-lt"/>
            <a:cs typeface="Arial" pitchFamily="34" charset="0"/>
          </a:endParaRPr>
        </a:p>
      </dgm:t>
      <dgm:extLst>
        <a:ext uri="{E40237B7-FDA0-4F09-8148-C483321AD2D9}">
          <dgm14:cNvPr xmlns:dgm14="http://schemas.microsoft.com/office/drawing/2010/diagram" id="0" name="" descr="Exchange or Medicaid/CHIP can be submitted online, phone, mail or in person." title="Streamlined Application"/>
        </a:ext>
      </dgm:extLst>
    </dgm:pt>
    <dgm:pt modelId="{18D293F4-FE59-4E18-9F81-63E1D593BF1E}" type="parTrans" cxnId="{ED1492DE-643B-42BA-81F4-B3ACDEC3D0A7}">
      <dgm:prSet/>
      <dgm:spPr/>
      <dgm:t>
        <a:bodyPr/>
        <a:lstStyle/>
        <a:p>
          <a:endParaRPr lang="en-US"/>
        </a:p>
      </dgm:t>
    </dgm:pt>
    <dgm:pt modelId="{3FE624F5-2783-4DD1-9C19-E8C83C6A439A}" type="sibTrans" cxnId="{ED1492DE-643B-42BA-81F4-B3ACDEC3D0A7}">
      <dgm:prSet/>
      <dgm:spPr/>
      <dgm:t>
        <a:bodyPr/>
        <a:lstStyle/>
        <a:p>
          <a:endParaRPr lang="en-US"/>
        </a:p>
      </dgm:t>
    </dgm:pt>
    <dgm:pt modelId="{D331FF46-E617-49F3-B1FA-0234A38935B2}">
      <dgm:prSet phldrT="[Text]" custT="1"/>
      <dgm:spPr>
        <a:solidFill>
          <a:schemeClr val="lt1">
            <a:hueOff val="0"/>
            <a:satOff val="0"/>
            <a:lumOff val="0"/>
          </a:schemeClr>
        </a:solidFill>
        <a:ln>
          <a:noFill/>
        </a:ln>
        <a:effectLst/>
        <a:scene3d>
          <a:camera prst="orthographicFront"/>
          <a:lightRig rig="flat" dir="t"/>
        </a:scene3d>
        <a:sp3d z="190500" extrusionH="12700" prstMaterial="plastic">
          <a:bevelT w="50800" h="50800"/>
        </a:sp3d>
      </dgm:spPr>
      <dgm:t>
        <a:bodyPr/>
        <a:lstStyle/>
        <a:p>
          <a:pPr marL="182880"/>
          <a:r>
            <a:rPr lang="en-US" sz="2000" b="1" dirty="0" smtClean="0">
              <a:solidFill>
                <a:schemeClr val="tx2"/>
              </a:solidFill>
              <a:latin typeface="+mn-lt"/>
              <a:cs typeface="Arial" pitchFamily="34" charset="0"/>
            </a:rPr>
            <a:t>Online</a:t>
          </a:r>
          <a:endParaRPr lang="en-US" sz="2000" b="1" dirty="0">
            <a:solidFill>
              <a:schemeClr val="tx2"/>
            </a:solidFill>
            <a:latin typeface="+mn-lt"/>
            <a:cs typeface="Arial" pitchFamily="34" charset="0"/>
          </a:endParaRPr>
        </a:p>
      </dgm:t>
    </dgm:pt>
    <dgm:pt modelId="{253FAC4B-BF88-43B5-82A3-531CFA8A0BE1}" type="parTrans" cxnId="{27053F27-50A3-4E33-AE1B-F4A6051ABE27}">
      <dgm:prSet/>
      <dgm:spPr/>
      <dgm:t>
        <a:bodyPr/>
        <a:lstStyle/>
        <a:p>
          <a:endParaRPr lang="en-US"/>
        </a:p>
      </dgm:t>
    </dgm:pt>
    <dgm:pt modelId="{EDB1FC6B-67B7-4A05-B916-14DA0B269D67}" type="sibTrans" cxnId="{27053F27-50A3-4E33-AE1B-F4A6051ABE27}">
      <dgm:prSet/>
      <dgm:spPr/>
      <dgm:t>
        <a:bodyPr/>
        <a:lstStyle/>
        <a:p>
          <a:endParaRPr lang="en-US"/>
        </a:p>
      </dgm:t>
    </dgm:pt>
    <dgm:pt modelId="{8C5B4AC3-8FE9-429A-B838-041988D2CA13}">
      <dgm:prSet phldrT="[Text]" custT="1"/>
      <dgm:spPr>
        <a:solidFill>
          <a:schemeClr val="lt1">
            <a:hueOff val="0"/>
            <a:satOff val="0"/>
            <a:lumOff val="0"/>
          </a:schemeClr>
        </a:solidFill>
        <a:ln>
          <a:noFill/>
        </a:ln>
        <a:effectLst/>
        <a:scene3d>
          <a:camera prst="orthographicFront"/>
          <a:lightRig rig="flat" dir="t"/>
        </a:scene3d>
        <a:sp3d z="190500" extrusionH="12700" prstMaterial="plastic">
          <a:bevelT w="50800" h="50800"/>
        </a:sp3d>
      </dgm:spPr>
      <dgm:t>
        <a:bodyPr/>
        <a:lstStyle/>
        <a:p>
          <a:pPr marL="182880"/>
          <a:r>
            <a:rPr lang="en-US" sz="2000" b="1" dirty="0" smtClean="0">
              <a:solidFill>
                <a:schemeClr val="tx2"/>
              </a:solidFill>
              <a:latin typeface="+mn-lt"/>
              <a:cs typeface="Arial" pitchFamily="34" charset="0"/>
            </a:rPr>
            <a:t>Phone</a:t>
          </a:r>
          <a:endParaRPr lang="en-US" sz="2000" b="1" dirty="0">
            <a:solidFill>
              <a:schemeClr val="tx2"/>
            </a:solidFill>
            <a:latin typeface="+mn-lt"/>
            <a:cs typeface="Arial" pitchFamily="34" charset="0"/>
          </a:endParaRPr>
        </a:p>
      </dgm:t>
    </dgm:pt>
    <dgm:pt modelId="{069DBE83-308D-4CBC-9BE1-801805EB9A6C}" type="parTrans" cxnId="{1EC3837C-D742-49ED-8F6F-CB5D74BC18EC}">
      <dgm:prSet/>
      <dgm:spPr/>
      <dgm:t>
        <a:bodyPr/>
        <a:lstStyle/>
        <a:p>
          <a:endParaRPr lang="en-US"/>
        </a:p>
      </dgm:t>
    </dgm:pt>
    <dgm:pt modelId="{BB5DA547-9EAF-47DF-9ABD-AAC8232A16B9}" type="sibTrans" cxnId="{1EC3837C-D742-49ED-8F6F-CB5D74BC18EC}">
      <dgm:prSet/>
      <dgm:spPr/>
      <dgm:t>
        <a:bodyPr/>
        <a:lstStyle/>
        <a:p>
          <a:endParaRPr lang="en-US"/>
        </a:p>
      </dgm:t>
    </dgm:pt>
    <dgm:pt modelId="{FA161B25-49DB-4361-8E7E-48FC3221EA02}">
      <dgm:prSet phldrT="[Text]" custT="1"/>
      <dgm:spPr>
        <a:solidFill>
          <a:schemeClr val="lt1">
            <a:hueOff val="0"/>
            <a:satOff val="0"/>
            <a:lumOff val="0"/>
          </a:schemeClr>
        </a:solidFill>
        <a:ln>
          <a:noFill/>
        </a:ln>
        <a:effectLst/>
        <a:scene3d>
          <a:camera prst="orthographicFront"/>
          <a:lightRig rig="flat" dir="t"/>
        </a:scene3d>
        <a:sp3d z="190500" extrusionH="12700" prstMaterial="plastic">
          <a:bevelT w="50800" h="50800"/>
        </a:sp3d>
      </dgm:spPr>
      <dgm:t>
        <a:bodyPr/>
        <a:lstStyle/>
        <a:p>
          <a:pPr marL="182880"/>
          <a:r>
            <a:rPr lang="en-US" sz="2000" b="1" dirty="0" smtClean="0">
              <a:solidFill>
                <a:schemeClr val="tx2"/>
              </a:solidFill>
              <a:latin typeface="+mn-lt"/>
              <a:cs typeface="Arial" pitchFamily="34" charset="0"/>
            </a:rPr>
            <a:t>Mail</a:t>
          </a:r>
          <a:endParaRPr lang="en-US" sz="2000" b="1" dirty="0">
            <a:solidFill>
              <a:schemeClr val="tx2"/>
            </a:solidFill>
            <a:latin typeface="+mn-lt"/>
            <a:cs typeface="Arial" pitchFamily="34" charset="0"/>
          </a:endParaRPr>
        </a:p>
      </dgm:t>
    </dgm:pt>
    <dgm:pt modelId="{661256D2-C3E9-4C46-8D1E-EA6761CE0597}" type="parTrans" cxnId="{286AB054-A100-4F97-B9F8-359368D2AF62}">
      <dgm:prSet/>
      <dgm:spPr/>
      <dgm:t>
        <a:bodyPr/>
        <a:lstStyle/>
        <a:p>
          <a:endParaRPr lang="en-US"/>
        </a:p>
      </dgm:t>
    </dgm:pt>
    <dgm:pt modelId="{0291163F-535A-4E38-90B0-6C0E4CB6EE0B}" type="sibTrans" cxnId="{286AB054-A100-4F97-B9F8-359368D2AF62}">
      <dgm:prSet/>
      <dgm:spPr/>
      <dgm:t>
        <a:bodyPr/>
        <a:lstStyle/>
        <a:p>
          <a:endParaRPr lang="en-US"/>
        </a:p>
      </dgm:t>
    </dgm:pt>
    <dgm:pt modelId="{5175A062-E6AF-4C82-B8E1-A0775D46FAEA}">
      <dgm:prSet phldrT="[Text]" custT="1"/>
      <dgm:spPr>
        <a:solidFill>
          <a:schemeClr val="lt1">
            <a:hueOff val="0"/>
            <a:satOff val="0"/>
            <a:lumOff val="0"/>
          </a:schemeClr>
        </a:solidFill>
        <a:ln>
          <a:noFill/>
        </a:ln>
        <a:effectLst/>
        <a:scene3d>
          <a:camera prst="orthographicFront"/>
          <a:lightRig rig="flat" dir="t"/>
        </a:scene3d>
        <a:sp3d z="190500" extrusionH="12700" prstMaterial="plastic">
          <a:bevelT w="50800" h="50800"/>
        </a:sp3d>
      </dgm:spPr>
      <dgm:t>
        <a:bodyPr/>
        <a:lstStyle/>
        <a:p>
          <a:pPr marL="182880"/>
          <a:r>
            <a:rPr lang="en-US" sz="2000" b="1" dirty="0" smtClean="0">
              <a:solidFill>
                <a:schemeClr val="tx2"/>
              </a:solidFill>
              <a:latin typeface="+mn-lt"/>
              <a:cs typeface="Arial" pitchFamily="34" charset="0"/>
            </a:rPr>
            <a:t>In Person</a:t>
          </a:r>
          <a:endParaRPr lang="en-US" sz="2000" b="1" dirty="0">
            <a:solidFill>
              <a:schemeClr val="tx2"/>
            </a:solidFill>
            <a:latin typeface="+mn-lt"/>
            <a:cs typeface="Arial" pitchFamily="34" charset="0"/>
          </a:endParaRPr>
        </a:p>
      </dgm:t>
    </dgm:pt>
    <dgm:pt modelId="{CBB9B394-2DFC-4DF0-8212-DB69DA0D2E70}" type="parTrans" cxnId="{2B71C8AB-1A53-4105-9D9A-70F381AD28E6}">
      <dgm:prSet/>
      <dgm:spPr/>
      <dgm:t>
        <a:bodyPr/>
        <a:lstStyle/>
        <a:p>
          <a:endParaRPr lang="en-US"/>
        </a:p>
      </dgm:t>
    </dgm:pt>
    <dgm:pt modelId="{51E6218C-4F46-462C-9527-B0263C0B189B}" type="sibTrans" cxnId="{2B71C8AB-1A53-4105-9D9A-70F381AD28E6}">
      <dgm:prSet/>
      <dgm:spPr/>
      <dgm:t>
        <a:bodyPr/>
        <a:lstStyle/>
        <a:p>
          <a:endParaRPr lang="en-US"/>
        </a:p>
      </dgm:t>
    </dgm:pt>
    <dgm:pt modelId="{CAD0F0CF-B777-45FC-AFE1-C6B4A558D1C1}">
      <dgm:prSet phldrT="[Text]" custT="1"/>
      <dgm:spPr>
        <a:solidFill>
          <a:schemeClr val="lt1">
            <a:hueOff val="0"/>
            <a:satOff val="0"/>
            <a:lumOff val="0"/>
          </a:schemeClr>
        </a:solidFill>
        <a:ln>
          <a:noFill/>
        </a:ln>
        <a:effectLst/>
        <a:scene3d>
          <a:camera prst="orthographicFront"/>
          <a:lightRig rig="flat" dir="t"/>
        </a:scene3d>
        <a:sp3d z="190500" extrusionH="12700" prstMaterial="plastic">
          <a:bevelT w="50800" h="50800"/>
        </a:sp3d>
      </dgm:spPr>
      <dgm:t>
        <a:bodyPr/>
        <a:lstStyle/>
        <a:p>
          <a:pPr marL="228600"/>
          <a:endParaRPr lang="en-US" sz="2000" dirty="0">
            <a:solidFill>
              <a:srgbClr val="19147A"/>
            </a:solidFill>
            <a:latin typeface="Arial" pitchFamily="34" charset="0"/>
            <a:cs typeface="Arial" pitchFamily="34" charset="0"/>
          </a:endParaRPr>
        </a:p>
      </dgm:t>
    </dgm:pt>
    <dgm:pt modelId="{C35B319F-69EF-4850-AF4F-E986A4DD28DB}" type="parTrans" cxnId="{0DCFB469-BCD0-459D-B8FC-E6CD6F929CB6}">
      <dgm:prSet/>
      <dgm:spPr/>
      <dgm:t>
        <a:bodyPr/>
        <a:lstStyle/>
        <a:p>
          <a:endParaRPr lang="en-US"/>
        </a:p>
      </dgm:t>
    </dgm:pt>
    <dgm:pt modelId="{FFFB0837-4710-4458-A201-ADECD3863CD4}" type="sibTrans" cxnId="{0DCFB469-BCD0-459D-B8FC-E6CD6F929CB6}">
      <dgm:prSet/>
      <dgm:spPr/>
      <dgm:t>
        <a:bodyPr/>
        <a:lstStyle/>
        <a:p>
          <a:endParaRPr lang="en-US"/>
        </a:p>
      </dgm:t>
    </dgm:pt>
    <dgm:pt modelId="{72224C75-86EC-4921-A0EF-38132A113083}" type="pres">
      <dgm:prSet presAssocID="{09C59581-BF0C-4505-8C67-9FAF28357741}" presName="linear" presStyleCnt="0">
        <dgm:presLayoutVars>
          <dgm:dir/>
          <dgm:animLvl val="lvl"/>
          <dgm:resizeHandles val="exact"/>
        </dgm:presLayoutVars>
      </dgm:prSet>
      <dgm:spPr/>
      <dgm:t>
        <a:bodyPr/>
        <a:lstStyle/>
        <a:p>
          <a:endParaRPr lang="en-US"/>
        </a:p>
      </dgm:t>
    </dgm:pt>
    <dgm:pt modelId="{B71ADEB3-D05D-45CE-B6C9-CF4FDD95BFC7}" type="pres">
      <dgm:prSet presAssocID="{237E3849-FDBA-4B33-9EF9-0AFBED341311}" presName="parentLin" presStyleCnt="0"/>
      <dgm:spPr/>
      <dgm:t>
        <a:bodyPr/>
        <a:lstStyle/>
        <a:p>
          <a:endParaRPr lang="en-US"/>
        </a:p>
      </dgm:t>
    </dgm:pt>
    <dgm:pt modelId="{103119AE-A4C8-4494-B1E0-3876292F01E2}" type="pres">
      <dgm:prSet presAssocID="{237E3849-FDBA-4B33-9EF9-0AFBED341311}" presName="parentLeftMargin" presStyleLbl="node1" presStyleIdx="0" presStyleCnt="1"/>
      <dgm:spPr/>
      <dgm:t>
        <a:bodyPr/>
        <a:lstStyle/>
        <a:p>
          <a:endParaRPr lang="en-US"/>
        </a:p>
      </dgm:t>
    </dgm:pt>
    <dgm:pt modelId="{F5CFC296-961F-41EA-8654-5CAAA9327605}" type="pres">
      <dgm:prSet presAssocID="{237E3849-FDBA-4B33-9EF9-0AFBED341311}" presName="parentText" presStyleLbl="node1" presStyleIdx="0" presStyleCnt="1" custScaleX="100840" custScaleY="69010" custLinFactNeighborX="34874" custLinFactNeighborY="-17192">
        <dgm:presLayoutVars>
          <dgm:chMax val="0"/>
          <dgm:bulletEnabled val="1"/>
        </dgm:presLayoutVars>
      </dgm:prSet>
      <dgm:spPr/>
      <dgm:t>
        <a:bodyPr/>
        <a:lstStyle/>
        <a:p>
          <a:endParaRPr lang="en-US"/>
        </a:p>
      </dgm:t>
    </dgm:pt>
    <dgm:pt modelId="{5529AAA0-490C-48D0-8C41-7872789A1327}" type="pres">
      <dgm:prSet presAssocID="{237E3849-FDBA-4B33-9EF9-0AFBED341311}" presName="negativeSpace" presStyleCnt="0"/>
      <dgm:spPr/>
      <dgm:t>
        <a:bodyPr/>
        <a:lstStyle/>
        <a:p>
          <a:endParaRPr lang="en-US"/>
        </a:p>
      </dgm:t>
    </dgm:pt>
    <dgm:pt modelId="{046A00FF-4205-4383-B5A6-E3BD602AE58C}" type="pres">
      <dgm:prSet presAssocID="{237E3849-FDBA-4B33-9EF9-0AFBED341311}" presName="childText" presStyleLbl="conFgAcc1" presStyleIdx="0" presStyleCnt="1" custScaleY="71128" custLinFactNeighborY="32561">
        <dgm:presLayoutVars>
          <dgm:bulletEnabled val="1"/>
        </dgm:presLayoutVars>
      </dgm:prSet>
      <dgm:spPr/>
      <dgm:t>
        <a:bodyPr/>
        <a:lstStyle/>
        <a:p>
          <a:endParaRPr lang="en-US"/>
        </a:p>
      </dgm:t>
    </dgm:pt>
  </dgm:ptLst>
  <dgm:cxnLst>
    <dgm:cxn modelId="{0DCFB469-BCD0-459D-B8FC-E6CD6F929CB6}" srcId="{237E3849-FDBA-4B33-9EF9-0AFBED341311}" destId="{CAD0F0CF-B777-45FC-AFE1-C6B4A558D1C1}" srcOrd="0" destOrd="0" parTransId="{C35B319F-69EF-4850-AF4F-E986A4DD28DB}" sibTransId="{FFFB0837-4710-4458-A201-ADECD3863CD4}"/>
    <dgm:cxn modelId="{93B6E8C4-3F8F-4BC8-85C8-D20E9EB9905D}" type="presOf" srcId="{8C5B4AC3-8FE9-429A-B838-041988D2CA13}" destId="{046A00FF-4205-4383-B5A6-E3BD602AE58C}" srcOrd="0" destOrd="2" presId="urn:microsoft.com/office/officeart/2005/8/layout/list1"/>
    <dgm:cxn modelId="{ED1492DE-643B-42BA-81F4-B3ACDEC3D0A7}" srcId="{09C59581-BF0C-4505-8C67-9FAF28357741}" destId="{237E3849-FDBA-4B33-9EF9-0AFBED341311}" srcOrd="0" destOrd="0" parTransId="{18D293F4-FE59-4E18-9F81-63E1D593BF1E}" sibTransId="{3FE624F5-2783-4DD1-9C19-E8C83C6A439A}"/>
    <dgm:cxn modelId="{2B71C8AB-1A53-4105-9D9A-70F381AD28E6}" srcId="{237E3849-FDBA-4B33-9EF9-0AFBED341311}" destId="{5175A062-E6AF-4C82-B8E1-A0775D46FAEA}" srcOrd="4" destOrd="0" parTransId="{CBB9B394-2DFC-4DF0-8212-DB69DA0D2E70}" sibTransId="{51E6218C-4F46-462C-9527-B0263C0B189B}"/>
    <dgm:cxn modelId="{72485978-696B-4821-95C9-7BC94EB7F88B}" type="presOf" srcId="{237E3849-FDBA-4B33-9EF9-0AFBED341311}" destId="{103119AE-A4C8-4494-B1E0-3876292F01E2}" srcOrd="0" destOrd="0" presId="urn:microsoft.com/office/officeart/2005/8/layout/list1"/>
    <dgm:cxn modelId="{1EC3837C-D742-49ED-8F6F-CB5D74BC18EC}" srcId="{237E3849-FDBA-4B33-9EF9-0AFBED341311}" destId="{8C5B4AC3-8FE9-429A-B838-041988D2CA13}" srcOrd="2" destOrd="0" parTransId="{069DBE83-308D-4CBC-9BE1-801805EB9A6C}" sibTransId="{BB5DA547-9EAF-47DF-9ABD-AAC8232A16B9}"/>
    <dgm:cxn modelId="{76C442A0-303F-4655-8B6E-828088E8EC93}" type="presOf" srcId="{CAD0F0CF-B777-45FC-AFE1-C6B4A558D1C1}" destId="{046A00FF-4205-4383-B5A6-E3BD602AE58C}" srcOrd="0" destOrd="0" presId="urn:microsoft.com/office/officeart/2005/8/layout/list1"/>
    <dgm:cxn modelId="{286AB054-A100-4F97-B9F8-359368D2AF62}" srcId="{237E3849-FDBA-4B33-9EF9-0AFBED341311}" destId="{FA161B25-49DB-4361-8E7E-48FC3221EA02}" srcOrd="3" destOrd="0" parTransId="{661256D2-C3E9-4C46-8D1E-EA6761CE0597}" sibTransId="{0291163F-535A-4E38-90B0-6C0E4CB6EE0B}"/>
    <dgm:cxn modelId="{27053F27-50A3-4E33-AE1B-F4A6051ABE27}" srcId="{237E3849-FDBA-4B33-9EF9-0AFBED341311}" destId="{D331FF46-E617-49F3-B1FA-0234A38935B2}" srcOrd="1" destOrd="0" parTransId="{253FAC4B-BF88-43B5-82A3-531CFA8A0BE1}" sibTransId="{EDB1FC6B-67B7-4A05-B916-14DA0B269D67}"/>
    <dgm:cxn modelId="{F04986B9-452F-43F8-904D-44D92BC89182}" type="presOf" srcId="{5175A062-E6AF-4C82-B8E1-A0775D46FAEA}" destId="{046A00FF-4205-4383-B5A6-E3BD602AE58C}" srcOrd="0" destOrd="4" presId="urn:microsoft.com/office/officeart/2005/8/layout/list1"/>
    <dgm:cxn modelId="{BCE4622B-9DCB-4EDC-BBEE-6CEA4A75EDED}" type="presOf" srcId="{FA161B25-49DB-4361-8E7E-48FC3221EA02}" destId="{046A00FF-4205-4383-B5A6-E3BD602AE58C}" srcOrd="0" destOrd="3" presId="urn:microsoft.com/office/officeart/2005/8/layout/list1"/>
    <dgm:cxn modelId="{CE394AD6-8E2A-4CBB-A80D-E7AA2ED5F8BF}" type="presOf" srcId="{09C59581-BF0C-4505-8C67-9FAF28357741}" destId="{72224C75-86EC-4921-A0EF-38132A113083}" srcOrd="0" destOrd="0" presId="urn:microsoft.com/office/officeart/2005/8/layout/list1"/>
    <dgm:cxn modelId="{D3330D12-99CD-4470-A6E3-E1D1B7378584}" type="presOf" srcId="{237E3849-FDBA-4B33-9EF9-0AFBED341311}" destId="{F5CFC296-961F-41EA-8654-5CAAA9327605}" srcOrd="1" destOrd="0" presId="urn:microsoft.com/office/officeart/2005/8/layout/list1"/>
    <dgm:cxn modelId="{92956009-C5D3-4694-BFE7-1F34E8AE0297}" type="presOf" srcId="{D331FF46-E617-49F3-B1FA-0234A38935B2}" destId="{046A00FF-4205-4383-B5A6-E3BD602AE58C}" srcOrd="0" destOrd="1" presId="urn:microsoft.com/office/officeart/2005/8/layout/list1"/>
    <dgm:cxn modelId="{BA95676A-EC5D-44C2-8B73-C86B88CF27BC}" type="presParOf" srcId="{72224C75-86EC-4921-A0EF-38132A113083}" destId="{B71ADEB3-D05D-45CE-B6C9-CF4FDD95BFC7}" srcOrd="0" destOrd="0" presId="urn:microsoft.com/office/officeart/2005/8/layout/list1"/>
    <dgm:cxn modelId="{8E259CDD-16BA-439D-873A-DA6EEB789BFC}" type="presParOf" srcId="{B71ADEB3-D05D-45CE-B6C9-CF4FDD95BFC7}" destId="{103119AE-A4C8-4494-B1E0-3876292F01E2}" srcOrd="0" destOrd="0" presId="urn:microsoft.com/office/officeart/2005/8/layout/list1"/>
    <dgm:cxn modelId="{11BDB596-8C47-406B-B57D-8DFB362EBEB2}" type="presParOf" srcId="{B71ADEB3-D05D-45CE-B6C9-CF4FDD95BFC7}" destId="{F5CFC296-961F-41EA-8654-5CAAA9327605}" srcOrd="1" destOrd="0" presId="urn:microsoft.com/office/officeart/2005/8/layout/list1"/>
    <dgm:cxn modelId="{831E4CDD-D379-4BA0-BECB-6C72DE98024A}" type="presParOf" srcId="{72224C75-86EC-4921-A0EF-38132A113083}" destId="{5529AAA0-490C-48D0-8C41-7872789A1327}" srcOrd="1" destOrd="0" presId="urn:microsoft.com/office/officeart/2005/8/layout/list1"/>
    <dgm:cxn modelId="{7A292928-E519-42D9-9D29-86FC69B254B1}" type="presParOf" srcId="{72224C75-86EC-4921-A0EF-38132A113083}" destId="{046A00FF-4205-4383-B5A6-E3BD602AE58C}"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351F739-27E1-4676-A8D0-7266FDACAA76}" type="doc">
      <dgm:prSet loTypeId="urn:microsoft.com/office/officeart/2005/8/layout/cycle1" loCatId="cycle" qsTypeId="urn:microsoft.com/office/officeart/2005/8/quickstyle/3d1" qsCatId="3D" csTypeId="urn:microsoft.com/office/officeart/2005/8/colors/colorful2" csCatId="colorful" phldr="1"/>
      <dgm:spPr/>
      <dgm:t>
        <a:bodyPr/>
        <a:lstStyle/>
        <a:p>
          <a:endParaRPr lang="en-US"/>
        </a:p>
      </dgm:t>
    </dgm:pt>
    <dgm:pt modelId="{303965AC-1A32-49C7-885D-9B816BF49EFB}">
      <dgm:prSet phldrT="[Text]" custT="1"/>
      <dgm:spPr/>
      <dgm:t>
        <a:bodyPr/>
        <a:lstStyle/>
        <a:p>
          <a:pPr algn="ctr"/>
          <a:endParaRPr lang="en-US" sz="1600" b="0" u="none" dirty="0"/>
        </a:p>
      </dgm:t>
    </dgm:pt>
    <dgm:pt modelId="{9A6D8296-EEC4-40B4-B3C6-5686F00FBF8F}" type="parTrans" cxnId="{31776B21-6A7E-4256-9E04-79175F3CC2C1}">
      <dgm:prSet custSzX="399802" custSzY="2037204"/>
      <dgm:spPr/>
      <dgm:t>
        <a:bodyPr/>
        <a:lstStyle/>
        <a:p>
          <a:pPr algn="ctr"/>
          <a:endParaRPr lang="en-US"/>
        </a:p>
      </dgm:t>
    </dgm:pt>
    <dgm:pt modelId="{61B2FBC2-0078-4263-90AC-F8B60C4F83E7}" type="sibTrans" cxnId="{31776B21-6A7E-4256-9E04-79175F3CC2C1}">
      <dgm:prSet/>
      <dgm:spPr/>
      <dgm:t>
        <a:bodyPr/>
        <a:lstStyle/>
        <a:p>
          <a:pPr algn="ctr"/>
          <a:endParaRPr lang="en-US"/>
        </a:p>
      </dgm:t>
    </dgm:pt>
    <dgm:pt modelId="{A77B4B2A-EB78-4BDB-BE4B-C02CE09AD70B}" type="pres">
      <dgm:prSet presAssocID="{7351F739-27E1-4676-A8D0-7266FDACAA76}" presName="cycle" presStyleCnt="0">
        <dgm:presLayoutVars>
          <dgm:dir/>
          <dgm:resizeHandles val="exact"/>
        </dgm:presLayoutVars>
      </dgm:prSet>
      <dgm:spPr/>
      <dgm:t>
        <a:bodyPr/>
        <a:lstStyle/>
        <a:p>
          <a:endParaRPr lang="en-US"/>
        </a:p>
      </dgm:t>
    </dgm:pt>
    <dgm:pt modelId="{62CC070B-84FC-485D-9EA1-5F0550854F79}" type="pres">
      <dgm:prSet presAssocID="{303965AC-1A32-49C7-885D-9B816BF49EFB}" presName="node" presStyleLbl="revTx" presStyleIdx="0" presStyleCnt="1">
        <dgm:presLayoutVars>
          <dgm:bulletEnabled val="1"/>
        </dgm:presLayoutVars>
      </dgm:prSet>
      <dgm:spPr/>
      <dgm:t>
        <a:bodyPr/>
        <a:lstStyle/>
        <a:p>
          <a:endParaRPr lang="en-US"/>
        </a:p>
      </dgm:t>
    </dgm:pt>
  </dgm:ptLst>
  <dgm:cxnLst>
    <dgm:cxn modelId="{343FDEEC-46A0-44AE-A111-B06CCAA6C490}" type="presOf" srcId="{303965AC-1A32-49C7-885D-9B816BF49EFB}" destId="{62CC070B-84FC-485D-9EA1-5F0550854F79}" srcOrd="0" destOrd="0" presId="urn:microsoft.com/office/officeart/2005/8/layout/cycle1"/>
    <dgm:cxn modelId="{BB74B4E7-573B-4DE9-9400-0DEEF9B7EB44}" type="presOf" srcId="{7351F739-27E1-4676-A8D0-7266FDACAA76}" destId="{A77B4B2A-EB78-4BDB-BE4B-C02CE09AD70B}" srcOrd="0" destOrd="0" presId="urn:microsoft.com/office/officeart/2005/8/layout/cycle1"/>
    <dgm:cxn modelId="{31776B21-6A7E-4256-9E04-79175F3CC2C1}" srcId="{7351F739-27E1-4676-A8D0-7266FDACAA76}" destId="{303965AC-1A32-49C7-885D-9B816BF49EFB}" srcOrd="0" destOrd="0" parTransId="{9A6D8296-EEC4-40B4-B3C6-5686F00FBF8F}" sibTransId="{61B2FBC2-0078-4263-90AC-F8B60C4F83E7}"/>
    <dgm:cxn modelId="{1D2FB7FD-C0EB-41B8-85B9-60287E89CD5B}" type="presParOf" srcId="{A77B4B2A-EB78-4BDB-BE4B-C02CE09AD70B}" destId="{62CC070B-84FC-485D-9EA1-5F0550854F79}" srcOrd="0" destOrd="0" presId="urn:microsoft.com/office/officeart/2005/8/layout/cycle1"/>
  </dgm:cxnLst>
  <dgm:bg>
    <a:effectLst>
      <a:outerShdw blurRad="50800" dist="38100" dir="5400000" algn="t" rotWithShape="0">
        <a:prstClr val="black">
          <a:alpha val="40000"/>
        </a:prstClr>
      </a:outerShdw>
    </a:effectLst>
  </dgm:bg>
  <dgm:whole>
    <a:ln>
      <a:noFill/>
    </a:ln>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9C59581-BF0C-4505-8C67-9FAF28357741}" type="doc">
      <dgm:prSet loTypeId="urn:microsoft.com/office/officeart/2005/8/layout/list1" loCatId="list" qsTypeId="urn:microsoft.com/office/officeart/2005/8/quickstyle/3d1" qsCatId="3D" csTypeId="urn:microsoft.com/office/officeart/2005/8/colors/accent3_2" csCatId="accent3" phldr="1"/>
      <dgm:spPr/>
      <dgm:t>
        <a:bodyPr/>
        <a:lstStyle/>
        <a:p>
          <a:endParaRPr lang="en-US"/>
        </a:p>
      </dgm:t>
    </dgm:pt>
    <dgm:pt modelId="{237E3849-FDBA-4B33-9EF9-0AFBED341311}">
      <dgm:prSet phldrT="[Text]" custT="1"/>
      <dgm:spPr>
        <a:solidFill>
          <a:schemeClr val="accent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ctr"/>
          <a:r>
            <a:rPr lang="en-US" sz="1800" b="1" dirty="0" smtClean="0">
              <a:solidFill>
                <a:schemeClr val="bg1"/>
              </a:solidFill>
              <a:latin typeface="+mj-lt"/>
              <a:cs typeface="Arial" pitchFamily="34" charset="0"/>
            </a:rPr>
            <a:t>Eligibility is verified and determined</a:t>
          </a:r>
          <a:endParaRPr lang="en-US" sz="1800" b="1" dirty="0">
            <a:solidFill>
              <a:schemeClr val="bg1"/>
            </a:solidFill>
            <a:latin typeface="+mj-lt"/>
            <a:cs typeface="Arial" pitchFamily="34" charset="0"/>
          </a:endParaRPr>
        </a:p>
      </dgm:t>
    </dgm:pt>
    <dgm:pt modelId="{18D293F4-FE59-4E18-9F81-63E1D593BF1E}" type="parTrans" cxnId="{ED1492DE-643B-42BA-81F4-B3ACDEC3D0A7}">
      <dgm:prSet/>
      <dgm:spPr/>
      <dgm:t>
        <a:bodyPr/>
        <a:lstStyle/>
        <a:p>
          <a:endParaRPr lang="en-US"/>
        </a:p>
      </dgm:t>
    </dgm:pt>
    <dgm:pt modelId="{3FE624F5-2783-4DD1-9C19-E8C83C6A439A}" type="sibTrans" cxnId="{ED1492DE-643B-42BA-81F4-B3ACDEC3D0A7}">
      <dgm:prSet/>
      <dgm:spPr/>
      <dgm:t>
        <a:bodyPr/>
        <a:lstStyle/>
        <a:p>
          <a:endParaRPr lang="en-US"/>
        </a:p>
      </dgm:t>
    </dgm:pt>
    <dgm:pt modelId="{88D2BE99-18D6-43AF-B746-AE771F43E479}">
      <dgm:prSet custT="1"/>
      <dgm:spPr>
        <a:solidFill>
          <a:schemeClr val="lt1">
            <a:hueOff val="0"/>
            <a:satOff val="0"/>
            <a:lumOff val="0"/>
            <a:alpha val="0"/>
          </a:schemeClr>
        </a:solidFill>
        <a:ln>
          <a:noFill/>
        </a:ln>
        <a:effectLst/>
      </dgm:spPr>
      <dgm:t>
        <a:bodyPr/>
        <a:lstStyle/>
        <a:p>
          <a:r>
            <a:rPr lang="en-US" sz="1800" b="1" dirty="0" smtClean="0">
              <a:solidFill>
                <a:schemeClr val="tx2"/>
              </a:solidFill>
              <a:latin typeface="+mn-lt"/>
              <a:cs typeface="Arial" pitchFamily="34" charset="0"/>
            </a:rPr>
            <a:t>Medicaid and CHIP</a:t>
          </a:r>
          <a:endParaRPr lang="en-US" sz="1800" b="1" dirty="0">
            <a:solidFill>
              <a:schemeClr val="tx2"/>
            </a:solidFill>
            <a:latin typeface="+mn-lt"/>
            <a:cs typeface="Arial" pitchFamily="34" charset="0"/>
          </a:endParaRPr>
        </a:p>
      </dgm:t>
    </dgm:pt>
    <dgm:pt modelId="{9B0DD326-8644-4555-9240-03E25A8C8446}" type="parTrans" cxnId="{B735D1C4-935F-45E2-816A-56A393B5D1FD}">
      <dgm:prSet/>
      <dgm:spPr/>
      <dgm:t>
        <a:bodyPr/>
        <a:lstStyle/>
        <a:p>
          <a:endParaRPr lang="en-US"/>
        </a:p>
      </dgm:t>
    </dgm:pt>
    <dgm:pt modelId="{312E3596-B72D-4B2B-8C76-4D6BC4336236}" type="sibTrans" cxnId="{B735D1C4-935F-45E2-816A-56A393B5D1FD}">
      <dgm:prSet/>
      <dgm:spPr/>
      <dgm:t>
        <a:bodyPr/>
        <a:lstStyle/>
        <a:p>
          <a:endParaRPr lang="en-US"/>
        </a:p>
      </dgm:t>
    </dgm:pt>
    <dgm:pt modelId="{F33006FA-B67B-4BFE-A5E0-B829477B73CF}">
      <dgm:prSet custT="1"/>
      <dgm:spPr>
        <a:solidFill>
          <a:schemeClr val="lt1">
            <a:hueOff val="0"/>
            <a:satOff val="0"/>
            <a:lumOff val="0"/>
            <a:alpha val="0"/>
          </a:schemeClr>
        </a:solidFill>
        <a:ln>
          <a:noFill/>
        </a:ln>
        <a:effectLst/>
      </dgm:spPr>
      <dgm:t>
        <a:bodyPr/>
        <a:lstStyle/>
        <a:p>
          <a:r>
            <a:rPr lang="en-US" sz="1800" b="1" dirty="0" smtClean="0">
              <a:solidFill>
                <a:schemeClr val="tx2"/>
              </a:solidFill>
              <a:latin typeface="+mn-lt"/>
              <a:cs typeface="Arial" pitchFamily="34" charset="0"/>
            </a:rPr>
            <a:t>Advance payments of the premium tax credit and cost-sharing reductions</a:t>
          </a:r>
          <a:endParaRPr lang="en-US" sz="1800" b="1" dirty="0">
            <a:solidFill>
              <a:schemeClr val="tx2"/>
            </a:solidFill>
            <a:latin typeface="+mn-lt"/>
            <a:cs typeface="Arial" pitchFamily="34" charset="0"/>
          </a:endParaRPr>
        </a:p>
      </dgm:t>
    </dgm:pt>
    <dgm:pt modelId="{A6DCBEE7-AE9D-40C4-A548-6FFEFFB820EC}" type="parTrans" cxnId="{131C3CAF-5124-4CA7-8EAF-D19D321C1F6B}">
      <dgm:prSet/>
      <dgm:spPr/>
      <dgm:t>
        <a:bodyPr/>
        <a:lstStyle/>
        <a:p>
          <a:endParaRPr lang="en-US"/>
        </a:p>
      </dgm:t>
    </dgm:pt>
    <dgm:pt modelId="{124E7FD2-FAEF-4720-9898-AD7AA647BADE}" type="sibTrans" cxnId="{131C3CAF-5124-4CA7-8EAF-D19D321C1F6B}">
      <dgm:prSet/>
      <dgm:spPr/>
      <dgm:t>
        <a:bodyPr/>
        <a:lstStyle/>
        <a:p>
          <a:endParaRPr lang="en-US"/>
        </a:p>
      </dgm:t>
    </dgm:pt>
    <dgm:pt modelId="{90CC946E-59F6-4C53-91DA-BB0CC6009648}">
      <dgm:prSet custT="1"/>
      <dgm:spPr>
        <a:solidFill>
          <a:schemeClr val="lt1">
            <a:hueOff val="0"/>
            <a:satOff val="0"/>
            <a:lumOff val="0"/>
            <a:alpha val="0"/>
          </a:schemeClr>
        </a:solidFill>
        <a:ln>
          <a:noFill/>
        </a:ln>
        <a:effectLst/>
      </dgm:spPr>
      <dgm:t>
        <a:bodyPr/>
        <a:lstStyle/>
        <a:p>
          <a:r>
            <a:rPr lang="en-US" sz="1800" b="1" dirty="0" smtClean="0">
              <a:solidFill>
                <a:schemeClr val="tx2"/>
              </a:solidFill>
              <a:latin typeface="+mn-lt"/>
              <a:cs typeface="Arial" pitchFamily="34" charset="0"/>
            </a:rPr>
            <a:t>Enrollment in a QHP</a:t>
          </a:r>
          <a:endParaRPr lang="en-US" sz="1800" b="1" dirty="0">
            <a:solidFill>
              <a:schemeClr val="tx2"/>
            </a:solidFill>
            <a:latin typeface="+mn-lt"/>
            <a:cs typeface="Arial" pitchFamily="34" charset="0"/>
          </a:endParaRPr>
        </a:p>
      </dgm:t>
    </dgm:pt>
    <dgm:pt modelId="{FA1163FF-EE4E-4C2A-B01E-2CB5D292444E}" type="parTrans" cxnId="{EE363DD9-E10E-409F-A259-ACD9BB853CA0}">
      <dgm:prSet/>
      <dgm:spPr/>
      <dgm:t>
        <a:bodyPr/>
        <a:lstStyle/>
        <a:p>
          <a:endParaRPr lang="en-US"/>
        </a:p>
      </dgm:t>
    </dgm:pt>
    <dgm:pt modelId="{0D138CBB-2677-48D6-9C02-38BA8291F0E8}" type="sibTrans" cxnId="{EE363DD9-E10E-409F-A259-ACD9BB853CA0}">
      <dgm:prSet/>
      <dgm:spPr/>
      <dgm:t>
        <a:bodyPr/>
        <a:lstStyle/>
        <a:p>
          <a:endParaRPr lang="en-US"/>
        </a:p>
      </dgm:t>
    </dgm:pt>
    <dgm:pt modelId="{ED617EDB-2F61-4AB8-BC9F-3DB20E3F809A}">
      <dgm:prSet phldrT="[Text]" custT="1"/>
      <dgm:spPr>
        <a:solidFill>
          <a:schemeClr val="lt1">
            <a:hueOff val="0"/>
            <a:satOff val="0"/>
            <a:lumOff val="0"/>
            <a:alpha val="0"/>
          </a:schemeClr>
        </a:solidFill>
        <a:ln>
          <a:noFill/>
        </a:ln>
        <a:effectLst/>
      </dgm:spPr>
      <dgm:t>
        <a:bodyPr/>
        <a:lstStyle/>
        <a:p>
          <a:endParaRPr lang="en-US" sz="1800" b="1" dirty="0" smtClean="0">
            <a:solidFill>
              <a:schemeClr val="tx2"/>
            </a:solidFill>
            <a:latin typeface="+mn-lt"/>
            <a:cs typeface="Arial" pitchFamily="34" charset="0"/>
          </a:endParaRPr>
        </a:p>
        <a:p>
          <a:r>
            <a:rPr lang="en-US" sz="2000" b="1" dirty="0" smtClean="0">
              <a:solidFill>
                <a:schemeClr val="tx2"/>
              </a:solidFill>
              <a:latin typeface="+mn-lt"/>
              <a:cs typeface="Arial" pitchFamily="34" charset="0"/>
            </a:rPr>
            <a:t>Supported, in part, by the federally-managed data services hub to determine eligibility for: </a:t>
          </a:r>
          <a:endParaRPr lang="en-US" sz="2000" b="1" dirty="0">
            <a:solidFill>
              <a:schemeClr val="tx2"/>
            </a:solidFill>
            <a:latin typeface="+mn-lt"/>
            <a:cs typeface="Arial" pitchFamily="34" charset="0"/>
          </a:endParaRPr>
        </a:p>
      </dgm:t>
    </dgm:pt>
    <dgm:pt modelId="{034AFC75-B965-4A63-AD57-8ECA7CD18954}" type="sibTrans" cxnId="{0A04BF10-2715-4755-9171-F48F6EB24294}">
      <dgm:prSet/>
      <dgm:spPr/>
      <dgm:t>
        <a:bodyPr/>
        <a:lstStyle/>
        <a:p>
          <a:endParaRPr lang="en-US"/>
        </a:p>
      </dgm:t>
    </dgm:pt>
    <dgm:pt modelId="{50015A1F-B857-457F-9EA9-62BF19153D85}" type="parTrans" cxnId="{0A04BF10-2715-4755-9171-F48F6EB24294}">
      <dgm:prSet/>
      <dgm:spPr/>
      <dgm:t>
        <a:bodyPr/>
        <a:lstStyle/>
        <a:p>
          <a:endParaRPr lang="en-US"/>
        </a:p>
      </dgm:t>
    </dgm:pt>
    <dgm:pt modelId="{72224C75-86EC-4921-A0EF-38132A113083}" type="pres">
      <dgm:prSet presAssocID="{09C59581-BF0C-4505-8C67-9FAF28357741}" presName="linear" presStyleCnt="0">
        <dgm:presLayoutVars>
          <dgm:dir/>
          <dgm:animLvl val="lvl"/>
          <dgm:resizeHandles val="exact"/>
        </dgm:presLayoutVars>
      </dgm:prSet>
      <dgm:spPr/>
      <dgm:t>
        <a:bodyPr/>
        <a:lstStyle/>
        <a:p>
          <a:endParaRPr lang="en-US"/>
        </a:p>
      </dgm:t>
    </dgm:pt>
    <dgm:pt modelId="{B71ADEB3-D05D-45CE-B6C9-CF4FDD95BFC7}" type="pres">
      <dgm:prSet presAssocID="{237E3849-FDBA-4B33-9EF9-0AFBED341311}" presName="parentLin" presStyleCnt="0"/>
      <dgm:spPr/>
      <dgm:t>
        <a:bodyPr/>
        <a:lstStyle/>
        <a:p>
          <a:endParaRPr lang="en-US"/>
        </a:p>
      </dgm:t>
    </dgm:pt>
    <dgm:pt modelId="{103119AE-A4C8-4494-B1E0-3876292F01E2}" type="pres">
      <dgm:prSet presAssocID="{237E3849-FDBA-4B33-9EF9-0AFBED341311}" presName="parentLeftMargin" presStyleLbl="node1" presStyleIdx="0" presStyleCnt="2"/>
      <dgm:spPr/>
      <dgm:t>
        <a:bodyPr/>
        <a:lstStyle/>
        <a:p>
          <a:endParaRPr lang="en-US"/>
        </a:p>
      </dgm:t>
    </dgm:pt>
    <dgm:pt modelId="{F5CFC296-961F-41EA-8654-5CAAA9327605}" type="pres">
      <dgm:prSet presAssocID="{237E3849-FDBA-4B33-9EF9-0AFBED341311}" presName="parentText" presStyleLbl="node1" presStyleIdx="0" presStyleCnt="2" custScaleX="84656" custScaleY="177354" custLinFactX="17733" custLinFactNeighborX="100000" custLinFactNeighborY="32196">
        <dgm:presLayoutVars>
          <dgm:chMax val="0"/>
          <dgm:bulletEnabled val="1"/>
        </dgm:presLayoutVars>
      </dgm:prSet>
      <dgm:spPr/>
      <dgm:t>
        <a:bodyPr/>
        <a:lstStyle/>
        <a:p>
          <a:endParaRPr lang="en-US"/>
        </a:p>
      </dgm:t>
    </dgm:pt>
    <dgm:pt modelId="{5529AAA0-490C-48D0-8C41-7872789A1327}" type="pres">
      <dgm:prSet presAssocID="{237E3849-FDBA-4B33-9EF9-0AFBED341311}" presName="negativeSpace" presStyleCnt="0"/>
      <dgm:spPr/>
      <dgm:t>
        <a:bodyPr/>
        <a:lstStyle/>
        <a:p>
          <a:endParaRPr lang="en-US"/>
        </a:p>
      </dgm:t>
    </dgm:pt>
    <dgm:pt modelId="{046A00FF-4205-4383-B5A6-E3BD602AE58C}" type="pres">
      <dgm:prSet presAssocID="{237E3849-FDBA-4B33-9EF9-0AFBED341311}" presName="childText" presStyleLbl="conFgAcc1" presStyleIdx="0" presStyleCnt="2" custScaleX="13363" custScaleY="94659" custLinFactY="-52693" custLinFactNeighborX="37318" custLinFactNeighborY="-100000">
        <dgm:presLayoutVars>
          <dgm:bulletEnabled val="1"/>
        </dgm:presLayoutVars>
      </dgm:prSet>
      <dgm:spPr/>
      <dgm:t>
        <a:bodyPr/>
        <a:lstStyle/>
        <a:p>
          <a:endParaRPr lang="en-US"/>
        </a:p>
      </dgm:t>
    </dgm:pt>
    <dgm:pt modelId="{90BA0B4A-9FA7-44D9-BA0B-10E338F94F23}" type="pres">
      <dgm:prSet presAssocID="{3FE624F5-2783-4DD1-9C19-E8C83C6A439A}" presName="spaceBetweenRectangles" presStyleCnt="0"/>
      <dgm:spPr/>
    </dgm:pt>
    <dgm:pt modelId="{057CE320-66E2-4805-B7F8-23E6D759E993}" type="pres">
      <dgm:prSet presAssocID="{ED617EDB-2F61-4AB8-BC9F-3DB20E3F809A}" presName="parentLin" presStyleCnt="0"/>
      <dgm:spPr/>
    </dgm:pt>
    <dgm:pt modelId="{3CF116CB-EFF8-44B7-B494-5E28F95DA529}" type="pres">
      <dgm:prSet presAssocID="{ED617EDB-2F61-4AB8-BC9F-3DB20E3F809A}" presName="parentLeftMargin" presStyleLbl="node1" presStyleIdx="0" presStyleCnt="2"/>
      <dgm:spPr/>
      <dgm:t>
        <a:bodyPr/>
        <a:lstStyle/>
        <a:p>
          <a:endParaRPr lang="en-US"/>
        </a:p>
      </dgm:t>
    </dgm:pt>
    <dgm:pt modelId="{B432C247-2B5D-4698-AE34-8327B0CA9636}" type="pres">
      <dgm:prSet presAssocID="{ED617EDB-2F61-4AB8-BC9F-3DB20E3F809A}" presName="parentText" presStyleLbl="node1" presStyleIdx="1" presStyleCnt="2" custScaleX="139370" custScaleY="158021" custLinFactNeighborX="7104" custLinFactNeighborY="-24297">
        <dgm:presLayoutVars>
          <dgm:chMax val="0"/>
          <dgm:bulletEnabled val="1"/>
        </dgm:presLayoutVars>
      </dgm:prSet>
      <dgm:spPr/>
      <dgm:t>
        <a:bodyPr/>
        <a:lstStyle/>
        <a:p>
          <a:endParaRPr lang="en-US"/>
        </a:p>
      </dgm:t>
    </dgm:pt>
    <dgm:pt modelId="{FD8339C6-8115-42BD-B8E9-55E418D4CF7D}" type="pres">
      <dgm:prSet presAssocID="{ED617EDB-2F61-4AB8-BC9F-3DB20E3F809A}" presName="negativeSpace" presStyleCnt="0"/>
      <dgm:spPr/>
    </dgm:pt>
    <dgm:pt modelId="{DF5138B9-91AB-486C-8BD7-5139C6A8AE21}" type="pres">
      <dgm:prSet presAssocID="{ED617EDB-2F61-4AB8-BC9F-3DB20E3F809A}" presName="childText" presStyleLbl="conFgAcc1" presStyleIdx="1" presStyleCnt="2" custScaleX="95279" custScaleY="81938" custLinFactNeighborX="1061" custLinFactNeighborY="-82248">
        <dgm:presLayoutVars>
          <dgm:bulletEnabled val="1"/>
        </dgm:presLayoutVars>
      </dgm:prSet>
      <dgm:spPr/>
      <dgm:t>
        <a:bodyPr/>
        <a:lstStyle/>
        <a:p>
          <a:endParaRPr lang="en-US"/>
        </a:p>
      </dgm:t>
    </dgm:pt>
  </dgm:ptLst>
  <dgm:cxnLst>
    <dgm:cxn modelId="{0A04BF10-2715-4755-9171-F48F6EB24294}" srcId="{09C59581-BF0C-4505-8C67-9FAF28357741}" destId="{ED617EDB-2F61-4AB8-BC9F-3DB20E3F809A}" srcOrd="1" destOrd="0" parTransId="{50015A1F-B857-457F-9EA9-62BF19153D85}" sibTransId="{034AFC75-B965-4A63-AD57-8ECA7CD18954}"/>
    <dgm:cxn modelId="{94F6312C-6318-43C6-A7EC-0E0A25DE274E}" type="presOf" srcId="{F33006FA-B67B-4BFE-A5E0-B829477B73CF}" destId="{DF5138B9-91AB-486C-8BD7-5139C6A8AE21}" srcOrd="0" destOrd="2" presId="urn:microsoft.com/office/officeart/2005/8/layout/list1"/>
    <dgm:cxn modelId="{ED1492DE-643B-42BA-81F4-B3ACDEC3D0A7}" srcId="{09C59581-BF0C-4505-8C67-9FAF28357741}" destId="{237E3849-FDBA-4B33-9EF9-0AFBED341311}" srcOrd="0" destOrd="0" parTransId="{18D293F4-FE59-4E18-9F81-63E1D593BF1E}" sibTransId="{3FE624F5-2783-4DD1-9C19-E8C83C6A439A}"/>
    <dgm:cxn modelId="{5997AB21-A98B-43F8-9CF4-52EE59B11ED0}" type="presOf" srcId="{237E3849-FDBA-4B33-9EF9-0AFBED341311}" destId="{F5CFC296-961F-41EA-8654-5CAAA9327605}" srcOrd="1" destOrd="0" presId="urn:microsoft.com/office/officeart/2005/8/layout/list1"/>
    <dgm:cxn modelId="{986025E8-7AC6-4F5C-B4D8-752FD84A3B7F}" type="presOf" srcId="{88D2BE99-18D6-43AF-B746-AE771F43E479}" destId="{DF5138B9-91AB-486C-8BD7-5139C6A8AE21}" srcOrd="0" destOrd="0" presId="urn:microsoft.com/office/officeart/2005/8/layout/list1"/>
    <dgm:cxn modelId="{70F5C8C9-BEE4-4DDF-85D5-1B5239AE3088}" type="presOf" srcId="{ED617EDB-2F61-4AB8-BC9F-3DB20E3F809A}" destId="{3CF116CB-EFF8-44B7-B494-5E28F95DA529}" srcOrd="0" destOrd="0" presId="urn:microsoft.com/office/officeart/2005/8/layout/list1"/>
    <dgm:cxn modelId="{131C3CAF-5124-4CA7-8EAF-D19D321C1F6B}" srcId="{ED617EDB-2F61-4AB8-BC9F-3DB20E3F809A}" destId="{F33006FA-B67B-4BFE-A5E0-B829477B73CF}" srcOrd="2" destOrd="0" parTransId="{A6DCBEE7-AE9D-40C4-A548-6FFEFFB820EC}" sibTransId="{124E7FD2-FAEF-4720-9898-AD7AA647BADE}"/>
    <dgm:cxn modelId="{927A820B-F89A-43F5-A15D-2E7008D2C2D4}" type="presOf" srcId="{90CC946E-59F6-4C53-91DA-BB0CC6009648}" destId="{DF5138B9-91AB-486C-8BD7-5139C6A8AE21}" srcOrd="0" destOrd="1" presId="urn:microsoft.com/office/officeart/2005/8/layout/list1"/>
    <dgm:cxn modelId="{9DEA2112-7E2C-41AB-B0B9-1D0434991534}" type="presOf" srcId="{09C59581-BF0C-4505-8C67-9FAF28357741}" destId="{72224C75-86EC-4921-A0EF-38132A113083}" srcOrd="0" destOrd="0" presId="urn:microsoft.com/office/officeart/2005/8/layout/list1"/>
    <dgm:cxn modelId="{B735D1C4-935F-45E2-816A-56A393B5D1FD}" srcId="{ED617EDB-2F61-4AB8-BC9F-3DB20E3F809A}" destId="{88D2BE99-18D6-43AF-B746-AE771F43E479}" srcOrd="0" destOrd="0" parTransId="{9B0DD326-8644-4555-9240-03E25A8C8446}" sibTransId="{312E3596-B72D-4B2B-8C76-4D6BC4336236}"/>
    <dgm:cxn modelId="{45557A91-C305-404F-819C-022FB13E0AF4}" type="presOf" srcId="{237E3849-FDBA-4B33-9EF9-0AFBED341311}" destId="{103119AE-A4C8-4494-B1E0-3876292F01E2}" srcOrd="0" destOrd="0" presId="urn:microsoft.com/office/officeart/2005/8/layout/list1"/>
    <dgm:cxn modelId="{0EE9CDE9-B7A1-4420-9BAB-EB7180F14935}" type="presOf" srcId="{ED617EDB-2F61-4AB8-BC9F-3DB20E3F809A}" destId="{B432C247-2B5D-4698-AE34-8327B0CA9636}" srcOrd="1" destOrd="0" presId="urn:microsoft.com/office/officeart/2005/8/layout/list1"/>
    <dgm:cxn modelId="{EE363DD9-E10E-409F-A259-ACD9BB853CA0}" srcId="{ED617EDB-2F61-4AB8-BC9F-3DB20E3F809A}" destId="{90CC946E-59F6-4C53-91DA-BB0CC6009648}" srcOrd="1" destOrd="0" parTransId="{FA1163FF-EE4E-4C2A-B01E-2CB5D292444E}" sibTransId="{0D138CBB-2677-48D6-9C02-38BA8291F0E8}"/>
    <dgm:cxn modelId="{447B2A10-6640-44F6-966E-33131D604C97}" type="presParOf" srcId="{72224C75-86EC-4921-A0EF-38132A113083}" destId="{B71ADEB3-D05D-45CE-B6C9-CF4FDD95BFC7}" srcOrd="0" destOrd="0" presId="urn:microsoft.com/office/officeart/2005/8/layout/list1"/>
    <dgm:cxn modelId="{007FD613-7453-4D7C-B9A5-221D901B3059}" type="presParOf" srcId="{B71ADEB3-D05D-45CE-B6C9-CF4FDD95BFC7}" destId="{103119AE-A4C8-4494-B1E0-3876292F01E2}" srcOrd="0" destOrd="0" presId="urn:microsoft.com/office/officeart/2005/8/layout/list1"/>
    <dgm:cxn modelId="{5465BA41-956D-4BAB-A97D-7103845417F6}" type="presParOf" srcId="{B71ADEB3-D05D-45CE-B6C9-CF4FDD95BFC7}" destId="{F5CFC296-961F-41EA-8654-5CAAA9327605}" srcOrd="1" destOrd="0" presId="urn:microsoft.com/office/officeart/2005/8/layout/list1"/>
    <dgm:cxn modelId="{4FF3DBF4-1CC8-4141-A4B1-0FBA688C16E0}" type="presParOf" srcId="{72224C75-86EC-4921-A0EF-38132A113083}" destId="{5529AAA0-490C-48D0-8C41-7872789A1327}" srcOrd="1" destOrd="0" presId="urn:microsoft.com/office/officeart/2005/8/layout/list1"/>
    <dgm:cxn modelId="{BE642B60-FC81-408B-9C68-736E76E1861F}" type="presParOf" srcId="{72224C75-86EC-4921-A0EF-38132A113083}" destId="{046A00FF-4205-4383-B5A6-E3BD602AE58C}" srcOrd="2" destOrd="0" presId="urn:microsoft.com/office/officeart/2005/8/layout/list1"/>
    <dgm:cxn modelId="{F6CF15F5-9550-4E18-939A-289D044EC612}" type="presParOf" srcId="{72224C75-86EC-4921-A0EF-38132A113083}" destId="{90BA0B4A-9FA7-44D9-BA0B-10E338F94F23}" srcOrd="3" destOrd="0" presId="urn:microsoft.com/office/officeart/2005/8/layout/list1"/>
    <dgm:cxn modelId="{E1D133B1-13EC-48CD-9590-07F44A7E3455}" type="presParOf" srcId="{72224C75-86EC-4921-A0EF-38132A113083}" destId="{057CE320-66E2-4805-B7F8-23E6D759E993}" srcOrd="4" destOrd="0" presId="urn:microsoft.com/office/officeart/2005/8/layout/list1"/>
    <dgm:cxn modelId="{A6A93E33-A494-47C4-B438-55AB57A06AD9}" type="presParOf" srcId="{057CE320-66E2-4805-B7F8-23E6D759E993}" destId="{3CF116CB-EFF8-44B7-B494-5E28F95DA529}" srcOrd="0" destOrd="0" presId="urn:microsoft.com/office/officeart/2005/8/layout/list1"/>
    <dgm:cxn modelId="{EBE0A2B1-7642-4905-AC4D-FC74AC0B26C4}" type="presParOf" srcId="{057CE320-66E2-4805-B7F8-23E6D759E993}" destId="{B432C247-2B5D-4698-AE34-8327B0CA9636}" srcOrd="1" destOrd="0" presId="urn:microsoft.com/office/officeart/2005/8/layout/list1"/>
    <dgm:cxn modelId="{0F78D3E7-F946-4B53-866D-000F9C8A3357}" type="presParOf" srcId="{72224C75-86EC-4921-A0EF-38132A113083}" destId="{FD8339C6-8115-42BD-B8E9-55E418D4CF7D}" srcOrd="5" destOrd="0" presId="urn:microsoft.com/office/officeart/2005/8/layout/list1"/>
    <dgm:cxn modelId="{BC789D53-D900-46F7-A2AF-A2E7F255962C}" type="presParOf" srcId="{72224C75-86EC-4921-A0EF-38132A113083}" destId="{DF5138B9-91AB-486C-8BD7-5139C6A8AE21}" srcOrd="6" destOrd="0" presId="urn:microsoft.com/office/officeart/2005/8/layout/list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9C59581-BF0C-4505-8C67-9FAF28357741}" type="doc">
      <dgm:prSet loTypeId="urn:microsoft.com/office/officeart/2005/8/layout/list1" loCatId="list" qsTypeId="urn:microsoft.com/office/officeart/2005/8/quickstyle/3d1" qsCatId="3D" csTypeId="urn:microsoft.com/office/officeart/2005/8/colors/accent5_2" csCatId="accent5" phldr="1"/>
      <dgm:spPr/>
      <dgm:t>
        <a:bodyPr/>
        <a:lstStyle/>
        <a:p>
          <a:endParaRPr lang="en-US"/>
        </a:p>
      </dgm:t>
    </dgm:pt>
    <dgm:pt modelId="{237E3849-FDBA-4B33-9EF9-0AFBED341311}">
      <dgm:prSet phldrT="[Text]" custT="1"/>
      <dgm:spPr>
        <a:solidFill>
          <a:schemeClr val="accent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ctr"/>
          <a:r>
            <a:rPr lang="en-US" sz="1800" b="1" dirty="0" smtClean="0">
              <a:solidFill>
                <a:schemeClr val="bg1"/>
              </a:solidFill>
              <a:latin typeface="+mj-lt"/>
              <a:cs typeface="Arial" pitchFamily="34" charset="0"/>
            </a:rPr>
            <a:t>Enroll in affordable coverage</a:t>
          </a:r>
          <a:endParaRPr lang="en-US" sz="1800" b="1" dirty="0">
            <a:solidFill>
              <a:schemeClr val="bg1"/>
            </a:solidFill>
            <a:latin typeface="+mj-lt"/>
            <a:cs typeface="Arial" pitchFamily="34" charset="0"/>
          </a:endParaRPr>
        </a:p>
      </dgm:t>
    </dgm:pt>
    <dgm:pt modelId="{18D293F4-FE59-4E18-9F81-63E1D593BF1E}" type="parTrans" cxnId="{ED1492DE-643B-42BA-81F4-B3ACDEC3D0A7}">
      <dgm:prSet/>
      <dgm:spPr/>
      <dgm:t>
        <a:bodyPr/>
        <a:lstStyle/>
        <a:p>
          <a:endParaRPr lang="en-US"/>
        </a:p>
      </dgm:t>
    </dgm:pt>
    <dgm:pt modelId="{3FE624F5-2783-4DD1-9C19-E8C83C6A439A}" type="sibTrans" cxnId="{ED1492DE-643B-42BA-81F4-B3ACDEC3D0A7}">
      <dgm:prSet/>
      <dgm:spPr/>
      <dgm:t>
        <a:bodyPr/>
        <a:lstStyle/>
        <a:p>
          <a:endParaRPr lang="en-US"/>
        </a:p>
      </dgm:t>
    </dgm:pt>
    <dgm:pt modelId="{076F8297-11B2-4979-8BD3-BD1FDB7BF36F}">
      <dgm:prSet phldrT="[Text]" custT="1"/>
      <dgm:spPr>
        <a:ln>
          <a:noFill/>
        </a:ln>
        <a:effectLst/>
      </dgm:spPr>
      <dgm:t>
        <a:bodyPr/>
        <a:lstStyle/>
        <a:p>
          <a:r>
            <a:rPr lang="en-US" sz="1800" b="1" dirty="0" smtClean="0">
              <a:solidFill>
                <a:schemeClr val="tx2"/>
              </a:solidFill>
              <a:latin typeface="+mn-lt"/>
              <a:cs typeface="Arial" pitchFamily="34" charset="0"/>
            </a:rPr>
            <a:t>Advance payment of the premium tax credit is transferred to the QHP</a:t>
          </a:r>
          <a:endParaRPr lang="en-US" sz="1800" b="1" dirty="0">
            <a:solidFill>
              <a:schemeClr val="tx2"/>
            </a:solidFill>
            <a:latin typeface="+mn-lt"/>
            <a:cs typeface="Arial" pitchFamily="34" charset="0"/>
          </a:endParaRPr>
        </a:p>
      </dgm:t>
    </dgm:pt>
    <dgm:pt modelId="{E6996CA7-023E-4323-A121-360777252FB3}" type="sibTrans" cxnId="{F66B1510-358E-4B51-9D92-A933008B5248}">
      <dgm:prSet/>
      <dgm:spPr/>
      <dgm:t>
        <a:bodyPr/>
        <a:lstStyle/>
        <a:p>
          <a:endParaRPr lang="en-US"/>
        </a:p>
      </dgm:t>
    </dgm:pt>
    <dgm:pt modelId="{61964FC0-300E-483A-A6F2-FA4315F4209D}" type="parTrans" cxnId="{F66B1510-358E-4B51-9D92-A933008B5248}">
      <dgm:prSet/>
      <dgm:spPr/>
      <dgm:t>
        <a:bodyPr/>
        <a:lstStyle/>
        <a:p>
          <a:endParaRPr lang="en-US"/>
        </a:p>
      </dgm:t>
    </dgm:pt>
    <dgm:pt modelId="{35C80CEC-A81D-40A6-A7E9-A16671DF3E4A}">
      <dgm:prSet phldrT="[Text]" custT="1"/>
      <dgm:spPr>
        <a:ln>
          <a:noFill/>
        </a:ln>
        <a:effectLst/>
      </dgm:spPr>
      <dgm:t>
        <a:bodyPr/>
        <a:lstStyle/>
        <a:p>
          <a:r>
            <a:rPr lang="en-US" sz="1800" b="1" dirty="0" smtClean="0">
              <a:solidFill>
                <a:schemeClr val="tx2"/>
              </a:solidFill>
              <a:latin typeface="+mn-lt"/>
              <a:cs typeface="Arial" pitchFamily="34" charset="0"/>
            </a:rPr>
            <a:t>Online plan comparison tool available to inform QHP selection</a:t>
          </a:r>
          <a:endParaRPr lang="en-US" sz="1800" b="1" dirty="0">
            <a:solidFill>
              <a:schemeClr val="tx2"/>
            </a:solidFill>
            <a:latin typeface="+mn-lt"/>
            <a:cs typeface="Arial" pitchFamily="34" charset="0"/>
          </a:endParaRPr>
        </a:p>
      </dgm:t>
    </dgm:pt>
    <dgm:pt modelId="{2D8FB09A-90CE-41CD-B5AE-7625A020C489}" type="sibTrans" cxnId="{70170E70-1A0C-4A73-9B89-A9AC19BB7F94}">
      <dgm:prSet/>
      <dgm:spPr/>
      <dgm:t>
        <a:bodyPr/>
        <a:lstStyle/>
        <a:p>
          <a:endParaRPr lang="en-US"/>
        </a:p>
      </dgm:t>
    </dgm:pt>
    <dgm:pt modelId="{F07DD369-028B-4043-9704-D8DB49053754}" type="parTrans" cxnId="{70170E70-1A0C-4A73-9B89-A9AC19BB7F94}">
      <dgm:prSet/>
      <dgm:spPr/>
      <dgm:t>
        <a:bodyPr/>
        <a:lstStyle/>
        <a:p>
          <a:endParaRPr lang="en-US"/>
        </a:p>
      </dgm:t>
    </dgm:pt>
    <dgm:pt modelId="{E641D3A1-82C3-4325-9B0C-84C9C0708A33}">
      <dgm:prSet phldrT="[Text]" custT="1"/>
      <dgm:spPr>
        <a:ln>
          <a:noFill/>
        </a:ln>
        <a:effectLst/>
      </dgm:spPr>
      <dgm:t>
        <a:bodyPr/>
        <a:lstStyle/>
        <a:p>
          <a:r>
            <a:rPr lang="en-US" sz="1800" b="1" dirty="0" smtClean="0">
              <a:solidFill>
                <a:schemeClr val="tx2"/>
              </a:solidFill>
              <a:latin typeface="+mn-lt"/>
              <a:cs typeface="Arial" pitchFamily="34" charset="0"/>
            </a:rPr>
            <a:t>Enrollment in Medicaid/CHIP or QHP</a:t>
          </a:r>
          <a:endParaRPr lang="en-US" sz="1800" b="1" dirty="0">
            <a:solidFill>
              <a:schemeClr val="tx2"/>
            </a:solidFill>
            <a:latin typeface="+mn-lt"/>
            <a:cs typeface="Arial" pitchFamily="34" charset="0"/>
          </a:endParaRPr>
        </a:p>
      </dgm:t>
    </dgm:pt>
    <dgm:pt modelId="{B6CBE3CC-A174-4742-B22D-A8F31C83C694}" type="parTrans" cxnId="{3F570A19-29BE-4BF7-8468-6A6D50171953}">
      <dgm:prSet/>
      <dgm:spPr/>
      <dgm:t>
        <a:bodyPr/>
        <a:lstStyle/>
        <a:p>
          <a:endParaRPr lang="en-US"/>
        </a:p>
      </dgm:t>
    </dgm:pt>
    <dgm:pt modelId="{A5EA54C0-3D30-44D7-AF1B-FAD0A62E1012}" type="sibTrans" cxnId="{3F570A19-29BE-4BF7-8468-6A6D50171953}">
      <dgm:prSet/>
      <dgm:spPr/>
      <dgm:t>
        <a:bodyPr/>
        <a:lstStyle/>
        <a:p>
          <a:endParaRPr lang="en-US"/>
        </a:p>
      </dgm:t>
    </dgm:pt>
    <dgm:pt modelId="{A225C380-5E1A-4A79-9CEA-B720BE4FD255}">
      <dgm:prSet phldrT="[Text]" custT="1"/>
      <dgm:spPr>
        <a:ln>
          <a:noFill/>
        </a:ln>
        <a:effectLst/>
      </dgm:spPr>
      <dgm:t>
        <a:bodyPr/>
        <a:lstStyle/>
        <a:p>
          <a:endParaRPr lang="en-US" sz="1800" dirty="0">
            <a:solidFill>
              <a:srgbClr val="19147A"/>
            </a:solidFill>
            <a:latin typeface="Arial" pitchFamily="34" charset="0"/>
            <a:cs typeface="Arial" pitchFamily="34" charset="0"/>
          </a:endParaRPr>
        </a:p>
      </dgm:t>
    </dgm:pt>
    <dgm:pt modelId="{8A2B21B7-02E5-47EF-9EFF-128056B96384}" type="parTrans" cxnId="{9D85F873-ECAA-4DCC-AAF0-ED50B265470C}">
      <dgm:prSet/>
      <dgm:spPr/>
      <dgm:t>
        <a:bodyPr/>
        <a:lstStyle/>
        <a:p>
          <a:endParaRPr lang="en-US"/>
        </a:p>
      </dgm:t>
    </dgm:pt>
    <dgm:pt modelId="{D50B50EA-5BCF-48D1-8B36-6C20712BC760}" type="sibTrans" cxnId="{9D85F873-ECAA-4DCC-AAF0-ED50B265470C}">
      <dgm:prSet/>
      <dgm:spPr/>
      <dgm:t>
        <a:bodyPr/>
        <a:lstStyle/>
        <a:p>
          <a:endParaRPr lang="en-US"/>
        </a:p>
      </dgm:t>
    </dgm:pt>
    <dgm:pt modelId="{72224C75-86EC-4921-A0EF-38132A113083}" type="pres">
      <dgm:prSet presAssocID="{09C59581-BF0C-4505-8C67-9FAF28357741}" presName="linear" presStyleCnt="0">
        <dgm:presLayoutVars>
          <dgm:dir/>
          <dgm:animLvl val="lvl"/>
          <dgm:resizeHandles val="exact"/>
        </dgm:presLayoutVars>
      </dgm:prSet>
      <dgm:spPr/>
      <dgm:t>
        <a:bodyPr/>
        <a:lstStyle/>
        <a:p>
          <a:endParaRPr lang="en-US"/>
        </a:p>
      </dgm:t>
    </dgm:pt>
    <dgm:pt modelId="{B71ADEB3-D05D-45CE-B6C9-CF4FDD95BFC7}" type="pres">
      <dgm:prSet presAssocID="{237E3849-FDBA-4B33-9EF9-0AFBED341311}" presName="parentLin" presStyleCnt="0"/>
      <dgm:spPr/>
      <dgm:t>
        <a:bodyPr/>
        <a:lstStyle/>
        <a:p>
          <a:endParaRPr lang="en-US"/>
        </a:p>
      </dgm:t>
    </dgm:pt>
    <dgm:pt modelId="{103119AE-A4C8-4494-B1E0-3876292F01E2}" type="pres">
      <dgm:prSet presAssocID="{237E3849-FDBA-4B33-9EF9-0AFBED341311}" presName="parentLeftMargin" presStyleLbl="node1" presStyleIdx="0" presStyleCnt="1"/>
      <dgm:spPr/>
      <dgm:t>
        <a:bodyPr/>
        <a:lstStyle/>
        <a:p>
          <a:endParaRPr lang="en-US"/>
        </a:p>
      </dgm:t>
    </dgm:pt>
    <dgm:pt modelId="{F5CFC296-961F-41EA-8654-5CAAA9327605}" type="pres">
      <dgm:prSet presAssocID="{237E3849-FDBA-4B33-9EF9-0AFBED341311}" presName="parentText" presStyleLbl="node1" presStyleIdx="0" presStyleCnt="1" custScaleX="90684" custScaleY="997980" custLinFactX="6496" custLinFactNeighborX="100000" custLinFactNeighborY="48708">
        <dgm:presLayoutVars>
          <dgm:chMax val="0"/>
          <dgm:bulletEnabled val="1"/>
        </dgm:presLayoutVars>
      </dgm:prSet>
      <dgm:spPr/>
      <dgm:t>
        <a:bodyPr/>
        <a:lstStyle/>
        <a:p>
          <a:endParaRPr lang="en-US"/>
        </a:p>
      </dgm:t>
    </dgm:pt>
    <dgm:pt modelId="{5529AAA0-490C-48D0-8C41-7872789A1327}" type="pres">
      <dgm:prSet presAssocID="{237E3849-FDBA-4B33-9EF9-0AFBED341311}" presName="negativeSpace" presStyleCnt="0"/>
      <dgm:spPr/>
      <dgm:t>
        <a:bodyPr/>
        <a:lstStyle/>
        <a:p>
          <a:endParaRPr lang="en-US"/>
        </a:p>
      </dgm:t>
    </dgm:pt>
    <dgm:pt modelId="{046A00FF-4205-4383-B5A6-E3BD602AE58C}" type="pres">
      <dgm:prSet presAssocID="{237E3849-FDBA-4B33-9EF9-0AFBED341311}" presName="childText" presStyleLbl="conFgAcc1" presStyleIdx="0" presStyleCnt="1" custAng="10800000" custFlipVert="1" custScaleY="125927" custLinFactY="-3442" custLinFactNeighborX="711" custLinFactNeighborY="-100000">
        <dgm:presLayoutVars>
          <dgm:bulletEnabled val="1"/>
        </dgm:presLayoutVars>
      </dgm:prSet>
      <dgm:spPr/>
      <dgm:t>
        <a:bodyPr/>
        <a:lstStyle/>
        <a:p>
          <a:endParaRPr lang="en-US"/>
        </a:p>
      </dgm:t>
    </dgm:pt>
  </dgm:ptLst>
  <dgm:cxnLst>
    <dgm:cxn modelId="{CF5397A7-5CBB-4C30-9B4E-7C43E418A279}" type="presOf" srcId="{09C59581-BF0C-4505-8C67-9FAF28357741}" destId="{72224C75-86EC-4921-A0EF-38132A113083}" srcOrd="0" destOrd="0" presId="urn:microsoft.com/office/officeart/2005/8/layout/list1"/>
    <dgm:cxn modelId="{ED1492DE-643B-42BA-81F4-B3ACDEC3D0A7}" srcId="{09C59581-BF0C-4505-8C67-9FAF28357741}" destId="{237E3849-FDBA-4B33-9EF9-0AFBED341311}" srcOrd="0" destOrd="0" parTransId="{18D293F4-FE59-4E18-9F81-63E1D593BF1E}" sibTransId="{3FE624F5-2783-4DD1-9C19-E8C83C6A439A}"/>
    <dgm:cxn modelId="{072E3E5B-BE87-49A4-A861-AAAAB38E1EB5}" type="presOf" srcId="{076F8297-11B2-4979-8BD3-BD1FDB7BF36F}" destId="{046A00FF-4205-4383-B5A6-E3BD602AE58C}" srcOrd="0" destOrd="2" presId="urn:microsoft.com/office/officeart/2005/8/layout/list1"/>
    <dgm:cxn modelId="{70170E70-1A0C-4A73-9B89-A9AC19BB7F94}" srcId="{237E3849-FDBA-4B33-9EF9-0AFBED341311}" destId="{35C80CEC-A81D-40A6-A7E9-A16671DF3E4A}" srcOrd="1" destOrd="0" parTransId="{F07DD369-028B-4043-9704-D8DB49053754}" sibTransId="{2D8FB09A-90CE-41CD-B5AE-7625A020C489}"/>
    <dgm:cxn modelId="{9D85F873-ECAA-4DCC-AAF0-ED50B265470C}" srcId="{237E3849-FDBA-4B33-9EF9-0AFBED341311}" destId="{A225C380-5E1A-4A79-9CEA-B720BE4FD255}" srcOrd="0" destOrd="0" parTransId="{8A2B21B7-02E5-47EF-9EFF-128056B96384}" sibTransId="{D50B50EA-5BCF-48D1-8B36-6C20712BC760}"/>
    <dgm:cxn modelId="{3F570A19-29BE-4BF7-8468-6A6D50171953}" srcId="{237E3849-FDBA-4B33-9EF9-0AFBED341311}" destId="{E641D3A1-82C3-4325-9B0C-84C9C0708A33}" srcOrd="3" destOrd="0" parTransId="{B6CBE3CC-A174-4742-B22D-A8F31C83C694}" sibTransId="{A5EA54C0-3D30-44D7-AF1B-FAD0A62E1012}"/>
    <dgm:cxn modelId="{F66B1510-358E-4B51-9D92-A933008B5248}" srcId="{237E3849-FDBA-4B33-9EF9-0AFBED341311}" destId="{076F8297-11B2-4979-8BD3-BD1FDB7BF36F}" srcOrd="2" destOrd="0" parTransId="{61964FC0-300E-483A-A6F2-FA4315F4209D}" sibTransId="{E6996CA7-023E-4323-A121-360777252FB3}"/>
    <dgm:cxn modelId="{87166234-FBA2-4AB7-AA91-82BB9F23F6A5}" type="presOf" srcId="{35C80CEC-A81D-40A6-A7E9-A16671DF3E4A}" destId="{046A00FF-4205-4383-B5A6-E3BD602AE58C}" srcOrd="0" destOrd="1" presId="urn:microsoft.com/office/officeart/2005/8/layout/list1"/>
    <dgm:cxn modelId="{3E7AFC16-7F20-4C07-96FA-D676B9105952}" type="presOf" srcId="{E641D3A1-82C3-4325-9B0C-84C9C0708A33}" destId="{046A00FF-4205-4383-B5A6-E3BD602AE58C}" srcOrd="0" destOrd="3" presId="urn:microsoft.com/office/officeart/2005/8/layout/list1"/>
    <dgm:cxn modelId="{ADE07008-BD50-4E58-B5C0-57397F7CC1DC}" type="presOf" srcId="{237E3849-FDBA-4B33-9EF9-0AFBED341311}" destId="{103119AE-A4C8-4494-B1E0-3876292F01E2}" srcOrd="0" destOrd="0" presId="urn:microsoft.com/office/officeart/2005/8/layout/list1"/>
    <dgm:cxn modelId="{0DFDBF15-6F2C-476C-9F7B-E3A2609DA0CC}" type="presOf" srcId="{237E3849-FDBA-4B33-9EF9-0AFBED341311}" destId="{F5CFC296-961F-41EA-8654-5CAAA9327605}" srcOrd="1" destOrd="0" presId="urn:microsoft.com/office/officeart/2005/8/layout/list1"/>
    <dgm:cxn modelId="{13C8D0C1-F78D-4612-BC6B-8F0C1BD28C45}" type="presOf" srcId="{A225C380-5E1A-4A79-9CEA-B720BE4FD255}" destId="{046A00FF-4205-4383-B5A6-E3BD602AE58C}" srcOrd="0" destOrd="0" presId="urn:microsoft.com/office/officeart/2005/8/layout/list1"/>
    <dgm:cxn modelId="{ACDC06B2-B7B9-4D73-B0F0-ACDD745A683B}" type="presParOf" srcId="{72224C75-86EC-4921-A0EF-38132A113083}" destId="{B71ADEB3-D05D-45CE-B6C9-CF4FDD95BFC7}" srcOrd="0" destOrd="0" presId="urn:microsoft.com/office/officeart/2005/8/layout/list1"/>
    <dgm:cxn modelId="{91BC68ED-3BA6-4488-B407-59673E182DC7}" type="presParOf" srcId="{B71ADEB3-D05D-45CE-B6C9-CF4FDD95BFC7}" destId="{103119AE-A4C8-4494-B1E0-3876292F01E2}" srcOrd="0" destOrd="0" presId="urn:microsoft.com/office/officeart/2005/8/layout/list1"/>
    <dgm:cxn modelId="{E80E5033-D1FA-456D-9DF8-1561465DF5A5}" type="presParOf" srcId="{B71ADEB3-D05D-45CE-B6C9-CF4FDD95BFC7}" destId="{F5CFC296-961F-41EA-8654-5CAAA9327605}" srcOrd="1" destOrd="0" presId="urn:microsoft.com/office/officeart/2005/8/layout/list1"/>
    <dgm:cxn modelId="{B21EEE22-3F70-493F-AE61-60142A878438}" type="presParOf" srcId="{72224C75-86EC-4921-A0EF-38132A113083}" destId="{5529AAA0-490C-48D0-8C41-7872789A1327}" srcOrd="1" destOrd="0" presId="urn:microsoft.com/office/officeart/2005/8/layout/list1"/>
    <dgm:cxn modelId="{1385E7D8-4C27-4E02-90B1-ED813C29A910}" type="presParOf" srcId="{72224C75-86EC-4921-A0EF-38132A113083}" destId="{046A00FF-4205-4383-B5A6-E3BD602AE58C}" srcOrd="2" destOrd="0" presId="urn:microsoft.com/office/officeart/2005/8/layout/list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6A00FF-4205-4383-B5A6-E3BD602AE58C}">
      <dsp:nvSpPr>
        <dsp:cNvPr id="0" name=""/>
        <dsp:cNvSpPr/>
      </dsp:nvSpPr>
      <dsp:spPr>
        <a:xfrm>
          <a:off x="0" y="1158674"/>
          <a:ext cx="2590800" cy="2186759"/>
        </a:xfrm>
        <a:prstGeom prst="rect">
          <a:avLst/>
        </a:prstGeom>
        <a:solidFill>
          <a:schemeClr val="lt1">
            <a:hueOff val="0"/>
            <a:satOff val="0"/>
            <a:lumOff val="0"/>
          </a:schemeClr>
        </a:solidFill>
        <a:ln w="9525" cap="flat" cmpd="sng" algn="ctr">
          <a:noFill/>
          <a:prstDash val="solid"/>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01075" tIns="479044" rIns="201075" bIns="142240" numCol="1" spcCol="1270" anchor="t" anchorCtr="0">
          <a:noAutofit/>
        </a:bodyPr>
        <a:lstStyle/>
        <a:p>
          <a:pPr marL="228600" lvl="1" indent="-228600" algn="l" defTabSz="889000">
            <a:lnSpc>
              <a:spcPct val="90000"/>
            </a:lnSpc>
            <a:spcBef>
              <a:spcPct val="0"/>
            </a:spcBef>
            <a:spcAft>
              <a:spcPct val="15000"/>
            </a:spcAft>
            <a:buChar char="••"/>
          </a:pPr>
          <a:endParaRPr lang="en-US" sz="2000" kern="1200" dirty="0">
            <a:solidFill>
              <a:srgbClr val="19147A"/>
            </a:solidFill>
            <a:latin typeface="Arial" pitchFamily="34" charset="0"/>
            <a:cs typeface="Arial" pitchFamily="34" charset="0"/>
          </a:endParaRPr>
        </a:p>
        <a:p>
          <a:pPr marL="182880" lvl="1" indent="-228600" algn="l" defTabSz="889000">
            <a:lnSpc>
              <a:spcPct val="90000"/>
            </a:lnSpc>
            <a:spcBef>
              <a:spcPct val="0"/>
            </a:spcBef>
            <a:spcAft>
              <a:spcPct val="15000"/>
            </a:spcAft>
            <a:buChar char="••"/>
          </a:pPr>
          <a:r>
            <a:rPr lang="en-US" sz="2000" b="1" kern="1200" dirty="0" smtClean="0">
              <a:solidFill>
                <a:schemeClr val="tx2"/>
              </a:solidFill>
              <a:latin typeface="+mn-lt"/>
              <a:cs typeface="Arial" pitchFamily="34" charset="0"/>
            </a:rPr>
            <a:t>Online</a:t>
          </a:r>
          <a:endParaRPr lang="en-US" sz="2000" b="1" kern="1200" dirty="0">
            <a:solidFill>
              <a:schemeClr val="tx2"/>
            </a:solidFill>
            <a:latin typeface="+mn-lt"/>
            <a:cs typeface="Arial" pitchFamily="34" charset="0"/>
          </a:endParaRPr>
        </a:p>
        <a:p>
          <a:pPr marL="182880" lvl="1" indent="-228600" algn="l" defTabSz="889000">
            <a:lnSpc>
              <a:spcPct val="90000"/>
            </a:lnSpc>
            <a:spcBef>
              <a:spcPct val="0"/>
            </a:spcBef>
            <a:spcAft>
              <a:spcPct val="15000"/>
            </a:spcAft>
            <a:buChar char="••"/>
          </a:pPr>
          <a:r>
            <a:rPr lang="en-US" sz="2000" b="1" kern="1200" dirty="0" smtClean="0">
              <a:solidFill>
                <a:schemeClr val="tx2"/>
              </a:solidFill>
              <a:latin typeface="+mn-lt"/>
              <a:cs typeface="Arial" pitchFamily="34" charset="0"/>
            </a:rPr>
            <a:t>Phone</a:t>
          </a:r>
          <a:endParaRPr lang="en-US" sz="2000" b="1" kern="1200" dirty="0">
            <a:solidFill>
              <a:schemeClr val="tx2"/>
            </a:solidFill>
            <a:latin typeface="+mn-lt"/>
            <a:cs typeface="Arial" pitchFamily="34" charset="0"/>
          </a:endParaRPr>
        </a:p>
        <a:p>
          <a:pPr marL="182880" lvl="1" indent="-228600" algn="l" defTabSz="889000">
            <a:lnSpc>
              <a:spcPct val="90000"/>
            </a:lnSpc>
            <a:spcBef>
              <a:spcPct val="0"/>
            </a:spcBef>
            <a:spcAft>
              <a:spcPct val="15000"/>
            </a:spcAft>
            <a:buChar char="••"/>
          </a:pPr>
          <a:r>
            <a:rPr lang="en-US" sz="2000" b="1" kern="1200" dirty="0" smtClean="0">
              <a:solidFill>
                <a:schemeClr val="tx2"/>
              </a:solidFill>
              <a:latin typeface="+mn-lt"/>
              <a:cs typeface="Arial" pitchFamily="34" charset="0"/>
            </a:rPr>
            <a:t>Mail</a:t>
          </a:r>
          <a:endParaRPr lang="en-US" sz="2000" b="1" kern="1200" dirty="0">
            <a:solidFill>
              <a:schemeClr val="tx2"/>
            </a:solidFill>
            <a:latin typeface="+mn-lt"/>
            <a:cs typeface="Arial" pitchFamily="34" charset="0"/>
          </a:endParaRPr>
        </a:p>
        <a:p>
          <a:pPr marL="182880" lvl="1" indent="-228600" algn="l" defTabSz="889000">
            <a:lnSpc>
              <a:spcPct val="90000"/>
            </a:lnSpc>
            <a:spcBef>
              <a:spcPct val="0"/>
            </a:spcBef>
            <a:spcAft>
              <a:spcPct val="15000"/>
            </a:spcAft>
            <a:buChar char="••"/>
          </a:pPr>
          <a:r>
            <a:rPr lang="en-US" sz="2000" b="1" kern="1200" dirty="0" smtClean="0">
              <a:solidFill>
                <a:schemeClr val="tx2"/>
              </a:solidFill>
              <a:latin typeface="+mn-lt"/>
              <a:cs typeface="Arial" pitchFamily="34" charset="0"/>
            </a:rPr>
            <a:t>In Person</a:t>
          </a:r>
          <a:endParaRPr lang="en-US" sz="2000" b="1" kern="1200" dirty="0">
            <a:solidFill>
              <a:schemeClr val="tx2"/>
            </a:solidFill>
            <a:latin typeface="+mn-lt"/>
            <a:cs typeface="Arial" pitchFamily="34" charset="0"/>
          </a:endParaRPr>
        </a:p>
      </dsp:txBody>
      <dsp:txXfrm>
        <a:off x="0" y="1158674"/>
        <a:ext cx="2590800" cy="2186759"/>
      </dsp:txXfrm>
    </dsp:sp>
    <dsp:sp modelId="{F5CFC296-961F-41EA-8654-5CAAA9327605}">
      <dsp:nvSpPr>
        <dsp:cNvPr id="0" name=""/>
        <dsp:cNvSpPr/>
      </dsp:nvSpPr>
      <dsp:spPr>
        <a:xfrm>
          <a:off x="174715" y="167133"/>
          <a:ext cx="1828793" cy="1303792"/>
        </a:xfrm>
        <a:prstGeom prst="roundRect">
          <a:avLst/>
        </a:prstGeom>
        <a:solidFill>
          <a:schemeClr val="accent1"/>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3">
          <a:scrgbClr r="0" g="0" b="0"/>
        </a:fillRef>
        <a:effectRef idx="2">
          <a:scrgbClr r="0" g="0" b="0"/>
        </a:effectRef>
        <a:fontRef idx="minor">
          <a:schemeClr val="lt1"/>
        </a:fontRef>
      </dsp:style>
      <dsp:txBody>
        <a:bodyPr spcFirstLastPara="0" vert="horz" wrap="square" lIns="68548" tIns="0" rIns="68548" bIns="0" numCol="1" spcCol="1270" anchor="ctr" anchorCtr="0">
          <a:noAutofit/>
        </a:bodyPr>
        <a:lstStyle/>
        <a:p>
          <a:pPr marL="0" lvl="0" indent="0" algn="ctr" defTabSz="800100">
            <a:lnSpc>
              <a:spcPct val="90000"/>
            </a:lnSpc>
            <a:spcBef>
              <a:spcPct val="0"/>
            </a:spcBef>
            <a:spcAft>
              <a:spcPct val="35000"/>
            </a:spcAft>
          </a:pPr>
          <a:r>
            <a:rPr lang="en-US" sz="1800" b="1" kern="1200" dirty="0" smtClean="0">
              <a:solidFill>
                <a:schemeClr val="bg1"/>
              </a:solidFill>
              <a:latin typeface="+mj-lt"/>
              <a:cs typeface="Arial" pitchFamily="34" charset="0"/>
            </a:rPr>
            <a:t>Submit single, streamlined application to the Exchange, Medicaid/CHIP</a:t>
          </a:r>
          <a:endParaRPr lang="en-US" sz="1800" b="1" kern="1200" dirty="0">
            <a:solidFill>
              <a:schemeClr val="bg1"/>
            </a:solidFill>
            <a:latin typeface="+mj-lt"/>
            <a:cs typeface="Arial" pitchFamily="34" charset="0"/>
          </a:endParaRPr>
        </a:p>
      </dsp:txBody>
      <dsp:txXfrm>
        <a:off x="238361" y="230779"/>
        <a:ext cx="1701501" cy="11765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CC070B-84FC-485D-9EA1-5F0550854F79}">
      <dsp:nvSpPr>
        <dsp:cNvPr id="0" name=""/>
        <dsp:cNvSpPr/>
      </dsp:nvSpPr>
      <dsp:spPr>
        <a:xfrm>
          <a:off x="114300" y="0"/>
          <a:ext cx="2209799" cy="220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endParaRPr lang="en-US" sz="1600" b="0" u="none" kern="1200" dirty="0"/>
        </a:p>
      </dsp:txBody>
      <dsp:txXfrm>
        <a:off x="114300" y="0"/>
        <a:ext cx="2209799" cy="220979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6A00FF-4205-4383-B5A6-E3BD602AE58C}">
      <dsp:nvSpPr>
        <dsp:cNvPr id="0" name=""/>
        <dsp:cNvSpPr/>
      </dsp:nvSpPr>
      <dsp:spPr>
        <a:xfrm>
          <a:off x="1343448" y="672903"/>
          <a:ext cx="481068" cy="810246"/>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F5CFC296-961F-41EA-8654-5CAAA9327605}">
      <dsp:nvSpPr>
        <dsp:cNvPr id="0" name=""/>
        <dsp:cNvSpPr/>
      </dsp:nvSpPr>
      <dsp:spPr>
        <a:xfrm>
          <a:off x="718059" y="353207"/>
          <a:ext cx="1898515" cy="1778328"/>
        </a:xfrm>
        <a:prstGeom prst="roundRect">
          <a:avLst/>
        </a:prstGeom>
        <a:solidFill>
          <a:schemeClr val="accent1"/>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3">
          <a:scrgbClr r="0" g="0" b="0"/>
        </a:fillRef>
        <a:effectRef idx="2">
          <a:scrgbClr r="0" g="0" b="0"/>
        </a:effectRef>
        <a:fontRef idx="minor">
          <a:schemeClr val="lt1"/>
        </a:fontRef>
      </dsp:style>
      <dsp:txBody>
        <a:bodyPr spcFirstLastPara="0" vert="horz" wrap="square" lIns="84766" tIns="0" rIns="84766" bIns="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latin typeface="+mj-lt"/>
              <a:cs typeface="Arial" pitchFamily="34" charset="0"/>
            </a:rPr>
            <a:t>Eligibility is verified and determined</a:t>
          </a:r>
          <a:endParaRPr lang="en-US" sz="1800" b="1" kern="1200" dirty="0">
            <a:solidFill>
              <a:schemeClr val="bg1"/>
            </a:solidFill>
            <a:latin typeface="+mj-lt"/>
            <a:cs typeface="Arial" pitchFamily="34" charset="0"/>
          </a:endParaRPr>
        </a:p>
      </dsp:txBody>
      <dsp:txXfrm>
        <a:off x="804870" y="440018"/>
        <a:ext cx="1724893" cy="1604706"/>
      </dsp:txXfrm>
    </dsp:sp>
    <dsp:sp modelId="{DF5138B9-91AB-486C-8BD7-5139C6A8AE21}">
      <dsp:nvSpPr>
        <dsp:cNvPr id="0" name=""/>
        <dsp:cNvSpPr/>
      </dsp:nvSpPr>
      <dsp:spPr>
        <a:xfrm>
          <a:off x="0" y="2971800"/>
          <a:ext cx="3203748" cy="1797232"/>
        </a:xfrm>
        <a:prstGeom prst="rect">
          <a:avLst/>
        </a:prstGeom>
        <a:solidFill>
          <a:schemeClr val="lt1">
            <a:hueOff val="0"/>
            <a:satOff val="0"/>
            <a:lumOff val="0"/>
            <a:alpha val="0"/>
          </a:schemeClr>
        </a:solidFill>
        <a:ln w="9525" cap="flat" cmpd="sng" algn="ctr">
          <a:noFill/>
          <a:prstDash val="solid"/>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8646" tIns="708152" rIns="248646" bIns="128016" numCol="1" spcCol="1270" anchor="t"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2"/>
              </a:solidFill>
              <a:latin typeface="+mn-lt"/>
              <a:cs typeface="Arial" pitchFamily="34" charset="0"/>
            </a:rPr>
            <a:t>Medicaid and CHIP</a:t>
          </a:r>
          <a:endParaRPr lang="en-US" sz="1800" b="1" kern="1200" dirty="0">
            <a:solidFill>
              <a:schemeClr val="tx2"/>
            </a:solidFill>
            <a:latin typeface="+mn-lt"/>
            <a:cs typeface="Arial" pitchFamily="34" charset="0"/>
          </a:endParaRPr>
        </a:p>
        <a:p>
          <a:pPr marL="171450" lvl="1" indent="-171450" algn="l" defTabSz="800100">
            <a:lnSpc>
              <a:spcPct val="90000"/>
            </a:lnSpc>
            <a:spcBef>
              <a:spcPct val="0"/>
            </a:spcBef>
            <a:spcAft>
              <a:spcPct val="15000"/>
            </a:spcAft>
            <a:buChar char="••"/>
          </a:pPr>
          <a:r>
            <a:rPr lang="en-US" sz="1800" b="1" kern="1200" dirty="0" smtClean="0">
              <a:solidFill>
                <a:schemeClr val="tx2"/>
              </a:solidFill>
              <a:latin typeface="+mn-lt"/>
              <a:cs typeface="Arial" pitchFamily="34" charset="0"/>
            </a:rPr>
            <a:t>Enrollment in a QHP</a:t>
          </a:r>
          <a:endParaRPr lang="en-US" sz="1800" b="1" kern="1200" dirty="0">
            <a:solidFill>
              <a:schemeClr val="tx2"/>
            </a:solidFill>
            <a:latin typeface="+mn-lt"/>
            <a:cs typeface="Arial" pitchFamily="34" charset="0"/>
          </a:endParaRPr>
        </a:p>
        <a:p>
          <a:pPr marL="171450" lvl="1" indent="-171450" algn="l" defTabSz="800100">
            <a:lnSpc>
              <a:spcPct val="90000"/>
            </a:lnSpc>
            <a:spcBef>
              <a:spcPct val="0"/>
            </a:spcBef>
            <a:spcAft>
              <a:spcPct val="15000"/>
            </a:spcAft>
            <a:buChar char="••"/>
          </a:pPr>
          <a:r>
            <a:rPr lang="en-US" sz="1800" b="1" kern="1200" dirty="0" smtClean="0">
              <a:solidFill>
                <a:schemeClr val="tx2"/>
              </a:solidFill>
              <a:latin typeface="+mn-lt"/>
              <a:cs typeface="Arial" pitchFamily="34" charset="0"/>
            </a:rPr>
            <a:t>Advance payments of the premium tax credit and cost-sharing reductions</a:t>
          </a:r>
          <a:endParaRPr lang="en-US" sz="1800" b="1" kern="1200" dirty="0">
            <a:solidFill>
              <a:schemeClr val="tx2"/>
            </a:solidFill>
            <a:latin typeface="+mn-lt"/>
            <a:cs typeface="Arial" pitchFamily="34" charset="0"/>
          </a:endParaRPr>
        </a:p>
      </dsp:txBody>
      <dsp:txXfrm>
        <a:off x="0" y="2971800"/>
        <a:ext cx="3203748" cy="1797232"/>
      </dsp:txXfrm>
    </dsp:sp>
    <dsp:sp modelId="{B432C247-2B5D-4698-AE34-8327B0CA9636}">
      <dsp:nvSpPr>
        <dsp:cNvPr id="0" name=""/>
        <dsp:cNvSpPr/>
      </dsp:nvSpPr>
      <dsp:spPr>
        <a:xfrm>
          <a:off x="157563" y="2057398"/>
          <a:ext cx="3046184" cy="1584476"/>
        </a:xfrm>
        <a:prstGeom prst="roundRect">
          <a:avLst/>
        </a:prstGeom>
        <a:solidFill>
          <a:schemeClr val="lt1">
            <a:hueOff val="0"/>
            <a:satOff val="0"/>
            <a:lumOff val="0"/>
            <a:alpha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4766" tIns="0" rIns="84766" bIns="0" numCol="1" spcCol="1270" anchor="ctr" anchorCtr="0">
          <a:noAutofit/>
        </a:bodyPr>
        <a:lstStyle/>
        <a:p>
          <a:pPr lvl="0" algn="l" defTabSz="800100">
            <a:lnSpc>
              <a:spcPct val="90000"/>
            </a:lnSpc>
            <a:spcBef>
              <a:spcPct val="0"/>
            </a:spcBef>
            <a:spcAft>
              <a:spcPct val="35000"/>
            </a:spcAft>
          </a:pPr>
          <a:endParaRPr lang="en-US" sz="1800" b="1" kern="1200" dirty="0" smtClean="0">
            <a:solidFill>
              <a:schemeClr val="tx2"/>
            </a:solidFill>
            <a:latin typeface="+mn-lt"/>
            <a:cs typeface="Arial" pitchFamily="34" charset="0"/>
          </a:endParaRPr>
        </a:p>
        <a:p>
          <a:pPr lvl="0" algn="l" defTabSz="800100">
            <a:lnSpc>
              <a:spcPct val="90000"/>
            </a:lnSpc>
            <a:spcBef>
              <a:spcPct val="0"/>
            </a:spcBef>
            <a:spcAft>
              <a:spcPct val="35000"/>
            </a:spcAft>
          </a:pPr>
          <a:r>
            <a:rPr lang="en-US" sz="2000" b="1" kern="1200" dirty="0" smtClean="0">
              <a:solidFill>
                <a:schemeClr val="tx2"/>
              </a:solidFill>
              <a:latin typeface="+mn-lt"/>
              <a:cs typeface="Arial" pitchFamily="34" charset="0"/>
            </a:rPr>
            <a:t>Supported, in part, by the federally-managed data services hub to determine eligibility for: </a:t>
          </a:r>
          <a:endParaRPr lang="en-US" sz="2000" b="1" kern="1200" dirty="0">
            <a:solidFill>
              <a:schemeClr val="tx2"/>
            </a:solidFill>
            <a:latin typeface="+mn-lt"/>
            <a:cs typeface="Arial" pitchFamily="34" charset="0"/>
          </a:endParaRPr>
        </a:p>
      </dsp:txBody>
      <dsp:txXfrm>
        <a:off x="234911" y="2134746"/>
        <a:ext cx="2891488" cy="14297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6A00FF-4205-4383-B5A6-E3BD602AE58C}">
      <dsp:nvSpPr>
        <dsp:cNvPr id="0" name=""/>
        <dsp:cNvSpPr/>
      </dsp:nvSpPr>
      <dsp:spPr>
        <a:xfrm rot="10800000" flipV="1">
          <a:off x="0" y="1092582"/>
          <a:ext cx="2883776" cy="3246651"/>
        </a:xfrm>
        <a:prstGeom prst="rect">
          <a:avLst/>
        </a:prstGeom>
        <a:solidFill>
          <a:schemeClr val="lt1">
            <a:alpha val="90000"/>
            <a:hueOff val="0"/>
            <a:satOff val="0"/>
            <a:lumOff val="0"/>
            <a:alphaOff val="0"/>
          </a:schemeClr>
        </a:solidFill>
        <a:ln w="9525" cap="flat" cmpd="sng" algn="ctr">
          <a:noFill/>
          <a:prstDash val="solid"/>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23813" tIns="479044" rIns="223813" bIns="128016" numCol="1" spcCol="1270" anchor="t" anchorCtr="0">
          <a:noAutofit/>
        </a:bodyPr>
        <a:lstStyle/>
        <a:p>
          <a:pPr marL="171450" lvl="1" indent="-171450" algn="l" defTabSz="800100">
            <a:lnSpc>
              <a:spcPct val="90000"/>
            </a:lnSpc>
            <a:spcBef>
              <a:spcPct val="0"/>
            </a:spcBef>
            <a:spcAft>
              <a:spcPct val="15000"/>
            </a:spcAft>
            <a:buChar char="••"/>
          </a:pPr>
          <a:endParaRPr lang="en-US" sz="1800" kern="1200" dirty="0">
            <a:solidFill>
              <a:srgbClr val="19147A"/>
            </a:solidFill>
            <a:latin typeface="Arial" pitchFamily="34" charset="0"/>
            <a:cs typeface="Arial" pitchFamily="34" charset="0"/>
          </a:endParaRPr>
        </a:p>
        <a:p>
          <a:pPr marL="171450" lvl="1" indent="-171450" algn="l" defTabSz="800100">
            <a:lnSpc>
              <a:spcPct val="90000"/>
            </a:lnSpc>
            <a:spcBef>
              <a:spcPct val="0"/>
            </a:spcBef>
            <a:spcAft>
              <a:spcPct val="15000"/>
            </a:spcAft>
            <a:buChar char="••"/>
          </a:pPr>
          <a:r>
            <a:rPr lang="en-US" sz="1800" b="1" kern="1200" dirty="0" smtClean="0">
              <a:solidFill>
                <a:schemeClr val="tx2"/>
              </a:solidFill>
              <a:latin typeface="+mn-lt"/>
              <a:cs typeface="Arial" pitchFamily="34" charset="0"/>
            </a:rPr>
            <a:t>Online plan comparison tool available to inform QHP selection</a:t>
          </a:r>
          <a:endParaRPr lang="en-US" sz="1800" b="1" kern="1200" dirty="0">
            <a:solidFill>
              <a:schemeClr val="tx2"/>
            </a:solidFill>
            <a:latin typeface="+mn-lt"/>
            <a:cs typeface="Arial" pitchFamily="34" charset="0"/>
          </a:endParaRPr>
        </a:p>
        <a:p>
          <a:pPr marL="171450" lvl="1" indent="-171450" algn="l" defTabSz="800100">
            <a:lnSpc>
              <a:spcPct val="90000"/>
            </a:lnSpc>
            <a:spcBef>
              <a:spcPct val="0"/>
            </a:spcBef>
            <a:spcAft>
              <a:spcPct val="15000"/>
            </a:spcAft>
            <a:buChar char="••"/>
          </a:pPr>
          <a:r>
            <a:rPr lang="en-US" sz="1800" b="1" kern="1200" dirty="0" smtClean="0">
              <a:solidFill>
                <a:schemeClr val="tx2"/>
              </a:solidFill>
              <a:latin typeface="+mn-lt"/>
              <a:cs typeface="Arial" pitchFamily="34" charset="0"/>
            </a:rPr>
            <a:t>Advance payment of the premium tax credit is transferred to the QHP</a:t>
          </a:r>
          <a:endParaRPr lang="en-US" sz="1800" b="1" kern="1200" dirty="0">
            <a:solidFill>
              <a:schemeClr val="tx2"/>
            </a:solidFill>
            <a:latin typeface="+mn-lt"/>
            <a:cs typeface="Arial" pitchFamily="34" charset="0"/>
          </a:endParaRPr>
        </a:p>
        <a:p>
          <a:pPr marL="171450" lvl="1" indent="-171450" algn="l" defTabSz="800100">
            <a:lnSpc>
              <a:spcPct val="90000"/>
            </a:lnSpc>
            <a:spcBef>
              <a:spcPct val="0"/>
            </a:spcBef>
            <a:spcAft>
              <a:spcPct val="15000"/>
            </a:spcAft>
            <a:buChar char="••"/>
          </a:pPr>
          <a:r>
            <a:rPr lang="en-US" sz="1800" b="1" kern="1200" dirty="0" smtClean="0">
              <a:solidFill>
                <a:schemeClr val="tx2"/>
              </a:solidFill>
              <a:latin typeface="+mn-lt"/>
              <a:cs typeface="Arial" pitchFamily="34" charset="0"/>
            </a:rPr>
            <a:t>Enrollment in Medicaid/CHIP or QHP</a:t>
          </a:r>
          <a:endParaRPr lang="en-US" sz="1800" b="1" kern="1200" dirty="0">
            <a:solidFill>
              <a:schemeClr val="tx2"/>
            </a:solidFill>
            <a:latin typeface="+mn-lt"/>
            <a:cs typeface="Arial" pitchFamily="34" charset="0"/>
          </a:endParaRPr>
        </a:p>
      </dsp:txBody>
      <dsp:txXfrm rot="-10800000">
        <a:off x="0" y="1092582"/>
        <a:ext cx="2883776" cy="3246651"/>
      </dsp:txXfrm>
    </dsp:sp>
    <dsp:sp modelId="{F5CFC296-961F-41EA-8654-5CAAA9327605}">
      <dsp:nvSpPr>
        <dsp:cNvPr id="0" name=""/>
        <dsp:cNvSpPr/>
      </dsp:nvSpPr>
      <dsp:spPr>
        <a:xfrm>
          <a:off x="419098" y="66127"/>
          <a:ext cx="1828798" cy="1310468"/>
        </a:xfrm>
        <a:prstGeom prst="roundRect">
          <a:avLst/>
        </a:prstGeom>
        <a:solidFill>
          <a:schemeClr val="accent1"/>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3">
          <a:scrgbClr r="0" g="0" b="0"/>
        </a:fillRef>
        <a:effectRef idx="2">
          <a:scrgbClr r="0" g="0" b="0"/>
        </a:effectRef>
        <a:fontRef idx="minor">
          <a:schemeClr val="lt1"/>
        </a:fontRef>
      </dsp:style>
      <dsp:txBody>
        <a:bodyPr spcFirstLastPara="0" vert="horz" wrap="square" lIns="76300" tIns="0" rIns="76300" bIns="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latin typeface="+mj-lt"/>
              <a:cs typeface="Arial" pitchFamily="34" charset="0"/>
            </a:rPr>
            <a:t>Enroll in affordable coverage</a:t>
          </a:r>
          <a:endParaRPr lang="en-US" sz="1800" b="1" kern="1200" dirty="0">
            <a:solidFill>
              <a:schemeClr val="bg1"/>
            </a:solidFill>
            <a:latin typeface="+mj-lt"/>
            <a:cs typeface="Arial" pitchFamily="34" charset="0"/>
          </a:endParaRPr>
        </a:p>
      </dsp:txBody>
      <dsp:txXfrm>
        <a:off x="483070" y="130099"/>
        <a:ext cx="1700854" cy="118252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2273" cy="464682"/>
          </a:xfrm>
          <a:prstGeom prst="rect">
            <a:avLst/>
          </a:prstGeom>
        </p:spPr>
        <p:txBody>
          <a:bodyPr vert="horz" lIns="88548" tIns="44274" rIns="88548" bIns="44274" rtlCol="0"/>
          <a:lstStyle>
            <a:lvl1pPr algn="l">
              <a:defRPr sz="1100"/>
            </a:lvl1pPr>
          </a:lstStyle>
          <a:p>
            <a:endParaRPr lang="en-US" dirty="0"/>
          </a:p>
        </p:txBody>
      </p:sp>
      <p:sp>
        <p:nvSpPr>
          <p:cNvPr id="3" name="Date Placeholder 2"/>
          <p:cNvSpPr>
            <a:spLocks noGrp="1"/>
          </p:cNvSpPr>
          <p:nvPr>
            <p:ph type="dt" sz="quarter" idx="1"/>
          </p:nvPr>
        </p:nvSpPr>
        <p:spPr>
          <a:xfrm>
            <a:off x="3976129" y="0"/>
            <a:ext cx="3042273" cy="464682"/>
          </a:xfrm>
          <a:prstGeom prst="rect">
            <a:avLst/>
          </a:prstGeom>
        </p:spPr>
        <p:txBody>
          <a:bodyPr vert="horz" lIns="88548" tIns="44274" rIns="88548" bIns="44274" rtlCol="0"/>
          <a:lstStyle>
            <a:lvl1pPr algn="r">
              <a:defRPr sz="1100"/>
            </a:lvl1pPr>
          </a:lstStyle>
          <a:p>
            <a:fld id="{3BC1C4FE-9B62-414F-8D9B-C6BBD224B668}" type="datetimeFigureOut">
              <a:rPr lang="en-US" smtClean="0"/>
              <a:pPr/>
              <a:t>07/01/2013</a:t>
            </a:fld>
            <a:endParaRPr lang="en-US" dirty="0"/>
          </a:p>
        </p:txBody>
      </p:sp>
      <p:sp>
        <p:nvSpPr>
          <p:cNvPr id="4" name="Footer Placeholder 3"/>
          <p:cNvSpPr>
            <a:spLocks noGrp="1"/>
          </p:cNvSpPr>
          <p:nvPr>
            <p:ph type="ftr" sz="quarter" idx="2"/>
          </p:nvPr>
        </p:nvSpPr>
        <p:spPr>
          <a:xfrm>
            <a:off x="0" y="8839705"/>
            <a:ext cx="3042273" cy="464682"/>
          </a:xfrm>
          <a:prstGeom prst="rect">
            <a:avLst/>
          </a:prstGeom>
        </p:spPr>
        <p:txBody>
          <a:bodyPr vert="horz" lIns="88548" tIns="44274" rIns="88548" bIns="44274" rtlCol="0" anchor="b"/>
          <a:lstStyle>
            <a:lvl1pPr algn="l">
              <a:defRPr sz="1100"/>
            </a:lvl1pPr>
          </a:lstStyle>
          <a:p>
            <a:r>
              <a:rPr lang="en-US" dirty="0" smtClean="0"/>
              <a:t>DRAFT</a:t>
            </a:r>
            <a:endParaRPr lang="en-US" dirty="0"/>
          </a:p>
        </p:txBody>
      </p:sp>
      <p:sp>
        <p:nvSpPr>
          <p:cNvPr id="5" name="Slide Number Placeholder 4"/>
          <p:cNvSpPr>
            <a:spLocks noGrp="1"/>
          </p:cNvSpPr>
          <p:nvPr>
            <p:ph type="sldNum" sz="quarter" idx="3"/>
          </p:nvPr>
        </p:nvSpPr>
        <p:spPr>
          <a:xfrm>
            <a:off x="3976129" y="8839705"/>
            <a:ext cx="3042273" cy="464682"/>
          </a:xfrm>
          <a:prstGeom prst="rect">
            <a:avLst/>
          </a:prstGeom>
        </p:spPr>
        <p:txBody>
          <a:bodyPr vert="horz" lIns="88548" tIns="44274" rIns="88548" bIns="44274" rtlCol="0" anchor="b"/>
          <a:lstStyle>
            <a:lvl1pPr algn="r">
              <a:defRPr sz="1100"/>
            </a:lvl1pPr>
          </a:lstStyle>
          <a:p>
            <a:fld id="{22C04114-D36D-46AE-969C-A27A0D468F68}" type="slidenum">
              <a:rPr lang="en-US" smtClean="0"/>
              <a:pPr/>
              <a:t>‹#›</a:t>
            </a:fld>
            <a:endParaRPr lang="en-US" dirty="0"/>
          </a:p>
        </p:txBody>
      </p:sp>
    </p:spTree>
    <p:extLst>
      <p:ext uri="{BB962C8B-B14F-4D97-AF65-F5344CB8AC3E}">
        <p14:creationId xmlns:p14="http://schemas.microsoft.com/office/powerpoint/2010/main" val="156533574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604" tIns="46803" rIns="93604" bIns="46803" rtlCol="0"/>
          <a:lstStyle>
            <a:lvl1pPr algn="l">
              <a:defRPr sz="1200"/>
            </a:lvl1pPr>
          </a:lstStyle>
          <a:p>
            <a:endParaRPr lang="en-US" dirty="0"/>
          </a:p>
        </p:txBody>
      </p:sp>
      <p:sp>
        <p:nvSpPr>
          <p:cNvPr id="3" name="Date Placeholder 2"/>
          <p:cNvSpPr>
            <a:spLocks noGrp="1"/>
          </p:cNvSpPr>
          <p:nvPr>
            <p:ph type="dt" idx="1"/>
          </p:nvPr>
        </p:nvSpPr>
        <p:spPr>
          <a:xfrm>
            <a:off x="3976333" y="0"/>
            <a:ext cx="3041968" cy="465296"/>
          </a:xfrm>
          <a:prstGeom prst="rect">
            <a:avLst/>
          </a:prstGeom>
        </p:spPr>
        <p:txBody>
          <a:bodyPr vert="horz" lIns="93604" tIns="46803" rIns="93604" bIns="46803" rtlCol="0"/>
          <a:lstStyle>
            <a:lvl1pPr algn="r">
              <a:defRPr sz="1200"/>
            </a:lvl1pPr>
          </a:lstStyle>
          <a:p>
            <a:fld id="{B86199B9-1501-45D2-B81E-25A0E7C544B2}" type="datetimeFigureOut">
              <a:rPr lang="en-US" smtClean="0"/>
              <a:pPr/>
              <a:t>07/01/2013</a:t>
            </a:fld>
            <a:endParaRPr lang="en-US" dirty="0"/>
          </a:p>
        </p:txBody>
      </p:sp>
      <p:sp>
        <p:nvSpPr>
          <p:cNvPr id="4" name="Slide Image Placeholder 3"/>
          <p:cNvSpPr>
            <a:spLocks noGrp="1" noRot="1" noChangeAspect="1"/>
          </p:cNvSpPr>
          <p:nvPr>
            <p:ph type="sldImg" idx="2"/>
          </p:nvPr>
        </p:nvSpPr>
        <p:spPr>
          <a:xfrm>
            <a:off x="1184275" y="698500"/>
            <a:ext cx="4652963" cy="3489325"/>
          </a:xfrm>
          <a:prstGeom prst="rect">
            <a:avLst/>
          </a:prstGeom>
          <a:noFill/>
          <a:ln w="12700">
            <a:solidFill>
              <a:prstClr val="black"/>
            </a:solidFill>
          </a:ln>
        </p:spPr>
        <p:txBody>
          <a:bodyPr vert="horz" lIns="93604" tIns="46803" rIns="93604" bIns="46803" rtlCol="0" anchor="ctr"/>
          <a:lstStyle/>
          <a:p>
            <a:endParaRPr lang="en-US" dirty="0"/>
          </a:p>
        </p:txBody>
      </p:sp>
      <p:sp>
        <p:nvSpPr>
          <p:cNvPr id="5" name="Notes Placeholder 4"/>
          <p:cNvSpPr>
            <a:spLocks noGrp="1"/>
          </p:cNvSpPr>
          <p:nvPr>
            <p:ph type="body" sz="quarter" idx="3"/>
          </p:nvPr>
        </p:nvSpPr>
        <p:spPr>
          <a:xfrm>
            <a:off x="701993" y="4420316"/>
            <a:ext cx="5615940" cy="4187666"/>
          </a:xfrm>
          <a:prstGeom prst="rect">
            <a:avLst/>
          </a:prstGeom>
        </p:spPr>
        <p:txBody>
          <a:bodyPr vert="horz" lIns="93604" tIns="46803" rIns="93604" bIns="46803"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39015"/>
            <a:ext cx="3041968" cy="465296"/>
          </a:xfrm>
          <a:prstGeom prst="rect">
            <a:avLst/>
          </a:prstGeom>
        </p:spPr>
        <p:txBody>
          <a:bodyPr vert="horz" lIns="93604" tIns="46803" rIns="93604" bIns="46803" rtlCol="0" anchor="b"/>
          <a:lstStyle>
            <a:lvl1pPr algn="l">
              <a:defRPr sz="1200"/>
            </a:lvl1pPr>
          </a:lstStyle>
          <a:p>
            <a:r>
              <a:rPr lang="en-US" dirty="0" smtClean="0"/>
              <a:t>DRAFT</a:t>
            </a:r>
            <a:endParaRPr lang="en-US" dirty="0"/>
          </a:p>
        </p:txBody>
      </p:sp>
      <p:sp>
        <p:nvSpPr>
          <p:cNvPr id="7" name="Slide Number Placeholder 6"/>
          <p:cNvSpPr>
            <a:spLocks noGrp="1"/>
          </p:cNvSpPr>
          <p:nvPr>
            <p:ph type="sldNum" sz="quarter" idx="5"/>
          </p:nvPr>
        </p:nvSpPr>
        <p:spPr>
          <a:xfrm>
            <a:off x="3976333" y="8839015"/>
            <a:ext cx="3041968" cy="465296"/>
          </a:xfrm>
          <a:prstGeom prst="rect">
            <a:avLst/>
          </a:prstGeom>
        </p:spPr>
        <p:txBody>
          <a:bodyPr vert="horz" lIns="93604" tIns="46803" rIns="93604" bIns="46803" rtlCol="0" anchor="b"/>
          <a:lstStyle>
            <a:lvl1pPr algn="r">
              <a:defRPr sz="1200"/>
            </a:lvl1pPr>
          </a:lstStyle>
          <a:p>
            <a:fld id="{666AA210-F09A-4D2C-988F-5E80B2706499}" type="slidenum">
              <a:rPr lang="en-US" smtClean="0"/>
              <a:pPr/>
              <a:t>‹#›</a:t>
            </a:fld>
            <a:endParaRPr lang="en-US" dirty="0"/>
          </a:p>
        </p:txBody>
      </p:sp>
    </p:spTree>
    <p:extLst>
      <p:ext uri="{BB962C8B-B14F-4D97-AF65-F5344CB8AC3E}">
        <p14:creationId xmlns:p14="http://schemas.microsoft.com/office/powerpoint/2010/main" val="292942606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225425" indent="-106363" algn="l" defTabSz="914400" rtl="0" eaLnBrk="1" latinLnBrk="0" hangingPunct="1">
      <a:buFont typeface="Wingdings" pitchFamily="2" charset="2"/>
      <a:buChar char="§"/>
      <a:defRPr sz="1200" kern="1200">
        <a:solidFill>
          <a:schemeClr val="tx1"/>
        </a:solidFill>
        <a:latin typeface="+mn-lt"/>
        <a:ea typeface="+mn-ea"/>
        <a:cs typeface="+mn-cs"/>
      </a:defRPr>
    </a:lvl2pPr>
    <a:lvl3pPr marL="344488" indent="-119063" algn="l" defTabSz="914400" rtl="0" eaLnBrk="1" latinLnBrk="0" hangingPunct="1">
      <a:buFont typeface="Arial" pitchFamily="34" charset="0"/>
      <a:buChar char="•"/>
      <a:defRPr sz="1200" kern="1200">
        <a:solidFill>
          <a:schemeClr val="tx1"/>
        </a:solidFill>
        <a:latin typeface="+mn-lt"/>
        <a:ea typeface="+mn-ea"/>
        <a:cs typeface="+mn-cs"/>
      </a:defRPr>
    </a:lvl3pPr>
    <a:lvl4pPr marL="463550" indent="-119063" algn="l" defTabSz="914400" rtl="0" eaLnBrk="1" latinLnBrk="0" hangingPunct="1">
      <a:buSzPct val="50000"/>
      <a:buFont typeface="Wingdings" pitchFamily="2" charset="2"/>
      <a:buChar char="q"/>
      <a:defRPr sz="1200" kern="1200">
        <a:solidFill>
          <a:schemeClr val="tx1"/>
        </a:solidFill>
        <a:latin typeface="+mn-lt"/>
        <a:ea typeface="+mn-ea"/>
        <a:cs typeface="+mn-cs"/>
      </a:defRPr>
    </a:lvl4pPr>
    <a:lvl5pPr marL="569913" indent="-106363" algn="l" defTabSz="914400" rtl="0" eaLnBrk="1" latinLnBrk="0" hangingPunct="1">
      <a:buSzPct val="100000"/>
      <a:buFont typeface="Wingdings" pitchFamily="2" charset="2"/>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healthreform.gov/" TargetMode="External"/><Relationship Id="rId2" Type="http://schemas.openxmlformats.org/officeDocument/2006/relationships/slide" Target="../slides/slide1.xml"/><Relationship Id="rId1" Type="http://schemas.openxmlformats.org/officeDocument/2006/relationships/notesMaster" Target="../notesMasters/notesMaster1.xml"/><Relationship Id="rId5" Type="http://schemas.openxmlformats.org/officeDocument/2006/relationships/hyperlink" Target="http://cms.gov/Outreach-and-Education/Training/CMSNationalTrainingProgram/index.html" TargetMode="External"/><Relationship Id="rId4" Type="http://schemas.openxmlformats.org/officeDocument/2006/relationships/hyperlink" Target="http://www.healthcare.gov/law/index.html"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medicaid.gov/Medicaid-CHIP-Program-Information/By-Topics/Benefits/Medicaid-Benefits.html"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medicaid.gov/Medicaid-CHIP-Program-Information/By-Topics/Benefits/Medicaid-Benefits.html"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medicaid.gov/Medicaid-CHIP-Program-Information/By-Topics/Benefits/Medicaid-Benefits.html"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medicaid.gov/Medicaid-CHIP-Program-Information/By-Topics/Waivers/Managed-Care-1915-b-Waivers.html" TargetMode="External"/><Relationship Id="rId7" Type="http://schemas.openxmlformats.org/officeDocument/2006/relationships/hyperlink" Target="http://www.medicaid.gov/Medicaid-CHIP-Program-Information/By-Topics/Waivers/Waivers.html" TargetMode="External"/><Relationship Id="rId2" Type="http://schemas.openxmlformats.org/officeDocument/2006/relationships/slide" Target="../slides/slide25.xml"/><Relationship Id="rId1" Type="http://schemas.openxmlformats.org/officeDocument/2006/relationships/notesMaster" Target="../notesMasters/notesMaster1.xml"/><Relationship Id="rId6" Type="http://schemas.openxmlformats.org/officeDocument/2006/relationships/hyperlink" Target="http://www.medicaid.gov/Medicaid-CHIP-Program-Information/By-Topics/Waivers/Combined-1915-b-c.html" TargetMode="External"/><Relationship Id="rId5" Type="http://schemas.openxmlformats.org/officeDocument/2006/relationships/hyperlink" Target="http://www.medicaid.gov/Medicaid-CHIP-Program-Information/By-Topics/Waivers/1115/Section-1115-Demonstrations.html" TargetMode="External"/><Relationship Id="rId4" Type="http://schemas.openxmlformats.org/officeDocument/2006/relationships/hyperlink" Target="http://www.medicaid.gov/Medicaid-CHIP-Program-Information/By-Topics/Waivers/Home-and-Community-Based-1915-c-Waivers.html"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medicaid.gov/Medicaid-CHIP-Program-Information/By-Topics/Childrens-Health-Insurance-Program-CHIP/CHIPRA.html"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medicaid.gov/Medicaid-CHIP-Program-Information/By-Topics/Outreach-and-Enrollment/Express-Lane-Eligibility.html"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www.insurekidsnow.gov/professionals/eligibility/express_lane.html"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medicaid.gov/State-Resource-Center/FAQ-Medicaid-and-CHIP-Affordable-Care-Act-ACA-Implementation/FAQ-Medicaid-and-CHIP-Affordable-Care-Act-ACA-Implementation.html"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healthcare.gov/"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medicaid.gov/state-Resource-Center/Frequently-Asked-Questions/Downloads/MAGI-Conversion-2-28-13.pdf"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finder.healthcare.gov/" TargetMode="External"/><Relationship Id="rId2" Type="http://schemas.openxmlformats.org/officeDocument/2006/relationships/slide" Target="../slides/slide47.xml"/><Relationship Id="rId1" Type="http://schemas.openxmlformats.org/officeDocument/2006/relationships/notesMaster" Target="../notesMasters/notesMaster1.xml"/><Relationship Id="rId4" Type="http://schemas.openxmlformats.org/officeDocument/2006/relationships/hyperlink" Target="http://www.medicaid.gov/State-Resource-Center/Events-and-Announcements/Events-and-Announcements.html" TargetMode="Externa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marketplace.cms.gov/index.html"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medicaid.gov/AffordableCareAct/Affordable-Care-Act.html" TargetMode="External"/><Relationship Id="rId2" Type="http://schemas.openxmlformats.org/officeDocument/2006/relationships/slide" Target="../slides/slide50.xml"/><Relationship Id="rId1" Type="http://schemas.openxmlformats.org/officeDocument/2006/relationships/notesMaster" Target="../notesMasters/notesMaster1.xml"/><Relationship Id="rId4" Type="http://schemas.openxmlformats.org/officeDocument/2006/relationships/hyperlink" Target="http://www.medicaid.gov/State-Resource-Center/Eligibility-Enrollment-Final-Rule/Eligibility-and-Enrollment-Final-Rule-Webinars.html" TargetMode="Externa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medicaid.gov/State-Resource-Center/Eligibility-Enrollment-Final-Rule/Eligibility-and-Enrollment-Final-Rule-Webinars.html"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medicaid.gov/State-Resource-Center/Eligibility-Enrollment-Final-Rule/Eligibility-and-Enrollment-Final-Rule-Webinars.html"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aspe.hhs.gov/poverty/13poverty.cf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mailto:training@cms.hhs.gov" TargetMode="External"/><Relationship Id="rId2" Type="http://schemas.openxmlformats.org/officeDocument/2006/relationships/slide" Target="../slides/slide60.xml"/><Relationship Id="rId1" Type="http://schemas.openxmlformats.org/officeDocument/2006/relationships/notesMaster" Target="../notesMasters/notesMaster1.xml"/><Relationship Id="rId4" Type="http://schemas.openxmlformats.org/officeDocument/2006/relationships/hyperlink" Target="http://www.cms.gov/NationalMedicareTrainingProgram" TargetMode="Externa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medicaid.gov/medicaid-chip-program-information/by-state/by-state.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12"/>
              </a:spcBef>
              <a:defRPr/>
            </a:pPr>
            <a:r>
              <a:rPr lang="en-US" dirty="0" smtClean="0">
                <a:latin typeface="+mn-lt"/>
              </a:rPr>
              <a:t>Module 12 explains </a:t>
            </a:r>
            <a:r>
              <a:rPr lang="en-US" i="1" dirty="0" smtClean="0">
                <a:latin typeface="+mn-lt"/>
              </a:rPr>
              <a:t>Medicaid &amp; the Children’s Health Insurance Program (CHIP).</a:t>
            </a:r>
            <a:r>
              <a:rPr lang="en-US" dirty="0" smtClean="0"/>
              <a:t> This training module was developed and approved by the Centers for Medicare &amp; Medicaid Services (CMS), the federal agency that administers Medicare, Medicaid, the Children’s Health Insurance Program (CHIP), and the Health Insurance Marketplace (also known as Exchanges). </a:t>
            </a:r>
          </a:p>
          <a:p>
            <a:pPr>
              <a:spcBef>
                <a:spcPts val="612"/>
              </a:spcBef>
            </a:pPr>
            <a:r>
              <a:rPr lang="en-US" dirty="0" smtClean="0"/>
              <a:t>The information in this module was correct as of May 2013. </a:t>
            </a:r>
          </a:p>
          <a:p>
            <a:pPr>
              <a:spcBef>
                <a:spcPts val="612"/>
              </a:spcBef>
            </a:pPr>
            <a:r>
              <a:rPr lang="en-US" dirty="0" smtClean="0"/>
              <a:t>To </a:t>
            </a:r>
            <a:r>
              <a:rPr lang="en-US" dirty="0"/>
              <a:t>check for updates on the new health care legislation, visit </a:t>
            </a:r>
            <a:r>
              <a:rPr lang="en-US" u="sng" dirty="0" smtClean="0">
                <a:hlinkClick r:id="rId3"/>
              </a:rPr>
              <a:t>www.HealthCare.gov</a:t>
            </a:r>
            <a:r>
              <a:rPr lang="en-US" u="sng" dirty="0">
                <a:hlinkClick r:id="rId3"/>
              </a:rPr>
              <a:t>.</a:t>
            </a:r>
            <a:r>
              <a:rPr lang="en-US" dirty="0"/>
              <a:t>   </a:t>
            </a:r>
          </a:p>
          <a:p>
            <a:pPr>
              <a:spcBef>
                <a:spcPts val="612"/>
              </a:spcBef>
            </a:pPr>
            <a:r>
              <a:rPr lang="en-US" dirty="0"/>
              <a:t>To view the Affordable Care Act, visit </a:t>
            </a:r>
            <a:r>
              <a:rPr lang="en-US" u="sng" dirty="0">
                <a:hlinkClick r:id="rId4"/>
              </a:rPr>
              <a:t>http://</a:t>
            </a:r>
            <a:r>
              <a:rPr lang="en-US" u="sng" dirty="0" smtClean="0">
                <a:hlinkClick r:id="rId4"/>
              </a:rPr>
              <a:t>www.healthcare.gov/law/index.html</a:t>
            </a:r>
            <a:r>
              <a:rPr lang="en-US" u="sng" dirty="0" smtClean="0"/>
              <a:t>.</a:t>
            </a:r>
            <a:endParaRPr lang="en-US" dirty="0"/>
          </a:p>
          <a:p>
            <a:pPr>
              <a:spcBef>
                <a:spcPts val="612"/>
              </a:spcBef>
            </a:pPr>
            <a:r>
              <a:rPr lang="en-US" dirty="0" smtClean="0"/>
              <a:t>To check for an updated version of this training module, visit </a:t>
            </a:r>
            <a:r>
              <a:rPr lang="en-US" u="sng" dirty="0" smtClean="0">
                <a:hlinkClick r:id="rId5"/>
              </a:rPr>
              <a:t>http://cms.gov/Outreach-and-Education/Training /CMSNationalTrainingProgram / index.html</a:t>
            </a:r>
            <a:r>
              <a:rPr lang="en-US" dirty="0" smtClean="0"/>
              <a:t>.</a:t>
            </a:r>
          </a:p>
          <a:p>
            <a:pPr>
              <a:spcBef>
                <a:spcPts val="612"/>
              </a:spcBef>
            </a:pPr>
            <a:r>
              <a:rPr lang="en-US" dirty="0" smtClean="0"/>
              <a:t>This set of CMS National Training Program materials isn’t a legal document. Official Medicare Program legal guidance are contained in the relevant statutes, regulations, and rulings.</a:t>
            </a:r>
          </a:p>
          <a:p>
            <a:pPr>
              <a:spcBef>
                <a:spcPts val="612"/>
              </a:spcBef>
            </a:pPr>
            <a:r>
              <a:rPr lang="en-US" b="1" dirty="0" smtClean="0"/>
              <a:t>NOTE: </a:t>
            </a:r>
            <a:r>
              <a:rPr lang="en-US" dirty="0" smtClean="0"/>
              <a:t>Presenters may want to fill in Appendices A-D with local information.</a:t>
            </a:r>
          </a:p>
          <a:p>
            <a:pPr>
              <a:spcBef>
                <a:spcPts val="612"/>
              </a:spcBef>
              <a:defRPr/>
            </a:pPr>
            <a:endParaRPr lang="en-US" i="0" dirty="0" smtClean="0">
              <a:latin typeface="+mn-lt"/>
            </a:endParaRPr>
          </a:p>
          <a:p>
            <a:endParaRPr lang="en-US" dirty="0"/>
          </a:p>
        </p:txBody>
      </p:sp>
      <p:sp>
        <p:nvSpPr>
          <p:cNvPr id="4" name="Slide Number Placeholder 3"/>
          <p:cNvSpPr>
            <a:spLocks noGrp="1"/>
          </p:cNvSpPr>
          <p:nvPr>
            <p:ph type="sldNum" sz="quarter" idx="10"/>
          </p:nvPr>
        </p:nvSpPr>
        <p:spPr/>
        <p:txBody>
          <a:bodyPr/>
          <a:lstStyle/>
          <a:p>
            <a:fld id="{666AA210-F09A-4D2C-988F-5E80B2706499}" type="slidenum">
              <a:rPr lang="en-US" smtClean="0"/>
              <a:pPr/>
              <a:t>1</a:t>
            </a:fld>
            <a:endParaRPr lang="en-US" dirty="0"/>
          </a:p>
        </p:txBody>
      </p:sp>
    </p:spTree>
    <p:extLst>
      <p:ext uri="{BB962C8B-B14F-4D97-AF65-F5344CB8AC3E}">
        <p14:creationId xmlns:p14="http://schemas.microsoft.com/office/powerpoint/2010/main" val="1242634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612"/>
              </a:spcBef>
            </a:pPr>
            <a:r>
              <a:rPr lang="en-US" dirty="0">
                <a:cs typeface="Arial" charset="0"/>
              </a:rPr>
              <a:t>This section explains Medicaid e</a:t>
            </a:r>
            <a:r>
              <a:rPr lang="en-US" dirty="0" smtClean="0">
                <a:cs typeface="Arial" charset="0"/>
              </a:rPr>
              <a:t>ligibility and benefits. We will discuss who </a:t>
            </a:r>
            <a:r>
              <a:rPr lang="en-US" dirty="0">
                <a:cs typeface="Arial" charset="0"/>
              </a:rPr>
              <a:t>is eligible in </a:t>
            </a:r>
            <a:r>
              <a:rPr lang="en-US" dirty="0" smtClean="0">
                <a:cs typeface="Arial" charset="0"/>
              </a:rPr>
              <a:t>2013. In addition we will review mandatory and optional benefits and then discuss the </a:t>
            </a:r>
            <a:r>
              <a:rPr lang="en-US" dirty="0">
                <a:cs typeface="Arial" charset="0"/>
              </a:rPr>
              <a:t>newly eligible </a:t>
            </a:r>
            <a:r>
              <a:rPr lang="en-US" dirty="0" smtClean="0">
                <a:cs typeface="Arial" charset="0"/>
              </a:rPr>
              <a:t>“adult group” </a:t>
            </a:r>
            <a:r>
              <a:rPr lang="en-US" dirty="0">
                <a:cs typeface="Arial" charset="0"/>
              </a:rPr>
              <a:t>for </a:t>
            </a:r>
            <a:r>
              <a:rPr lang="en-US" dirty="0" smtClean="0">
                <a:cs typeface="Arial" charset="0"/>
              </a:rPr>
              <a:t>2014. </a:t>
            </a:r>
            <a:endParaRPr lang="en-US" dirty="0">
              <a:cs typeface="Arial" charset="0"/>
            </a:endParaRPr>
          </a:p>
          <a:p>
            <a:pPr>
              <a:spcBef>
                <a:spcPts val="612"/>
              </a:spcBef>
            </a:pPr>
            <a:r>
              <a:rPr lang="en-US" dirty="0" smtClean="0"/>
              <a:t>In 2013, each </a:t>
            </a:r>
            <a:r>
              <a:rPr lang="en-US" dirty="0"/>
              <a:t>state </a:t>
            </a:r>
            <a:r>
              <a:rPr lang="en-US" dirty="0" smtClean="0"/>
              <a:t>still sets </a:t>
            </a:r>
            <a:r>
              <a:rPr lang="en-US" dirty="0"/>
              <a:t>its own </a:t>
            </a:r>
            <a:r>
              <a:rPr lang="en-US" dirty="0" smtClean="0"/>
              <a:t>eligibility standards </a:t>
            </a:r>
            <a:r>
              <a:rPr lang="en-US" dirty="0"/>
              <a:t>and determines the scope of benefits provided </a:t>
            </a:r>
            <a:r>
              <a:rPr lang="en-US" dirty="0" smtClean="0"/>
              <a:t>to Medicaid </a:t>
            </a:r>
            <a:r>
              <a:rPr lang="en-US" dirty="0"/>
              <a:t>beneficiaries, within </a:t>
            </a:r>
            <a:r>
              <a:rPr lang="en-US" dirty="0" smtClean="0"/>
              <a:t>federal </a:t>
            </a:r>
            <a:r>
              <a:rPr lang="en-US" dirty="0"/>
              <a:t>guidelines</a:t>
            </a:r>
            <a:r>
              <a:rPr lang="en-US" dirty="0" smtClean="0"/>
              <a:t>. Not all people with low income/resources are eligible for</a:t>
            </a:r>
            <a:r>
              <a:rPr lang="en-US" baseline="0" dirty="0" smtClean="0"/>
              <a:t> Medicaid</a:t>
            </a:r>
            <a:r>
              <a:rPr lang="en-US" dirty="0" smtClean="0"/>
              <a:t>. To be eligible for Medicaid you must be a member of a </a:t>
            </a:r>
            <a:r>
              <a:rPr lang="en-US" i="1" dirty="0" smtClean="0"/>
              <a:t>“group.” </a:t>
            </a:r>
            <a:r>
              <a:rPr lang="en-US" i="0" dirty="0" smtClean="0"/>
              <a:t>I</a:t>
            </a:r>
            <a:r>
              <a:rPr lang="en-US" kern="1200" baseline="0" dirty="0" smtClean="0">
                <a:solidFill>
                  <a:schemeClr val="tx1"/>
                </a:solidFill>
                <a:latin typeface="Calibri" pitchFamily="34" charset="0"/>
                <a:ea typeface="+mn-ea"/>
                <a:cs typeface="Calibri" pitchFamily="34" charset="0"/>
              </a:rPr>
              <a:t>ndividuals who fall into certain categories or categorical “groups’’ are eligible for Medicaid, including low-income children, pregnant women, parents and other caretaker relatives, seniors, and people with disabilities. There are also other n</a:t>
            </a:r>
            <a:r>
              <a:rPr lang="en-US" dirty="0" smtClean="0"/>
              <a:t>on-financial requirements and financial requirements that must be met.</a:t>
            </a:r>
          </a:p>
          <a:p>
            <a:pPr>
              <a:spcBef>
                <a:spcPts val="612"/>
              </a:spcBef>
            </a:pPr>
            <a:endParaRPr lang="en-US" dirty="0" smtClean="0"/>
          </a:p>
          <a:p>
            <a:pPr defTabSz="885481">
              <a:spcBef>
                <a:spcPts val="582"/>
              </a:spcBef>
            </a:pPr>
            <a:endParaRPr lang="en-US" sz="1100" dirty="0"/>
          </a:p>
        </p:txBody>
      </p:sp>
      <p:sp>
        <p:nvSpPr>
          <p:cNvPr id="675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440241A-2B04-46D1-9435-5D7054E2D46F}" type="slidenum">
              <a:rPr lang="en-US" smtClean="0"/>
              <a:pPr/>
              <a:t>10</a:t>
            </a:fld>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3" name="Notes Placeholder 2"/>
          <p:cNvSpPr>
            <a:spLocks noGrp="1"/>
          </p:cNvSpPr>
          <p:nvPr>
            <p:ph type="body" idx="1"/>
          </p:nvPr>
        </p:nvSpPr>
        <p:spPr/>
        <p:txBody>
          <a:bodyPr/>
          <a:lstStyle/>
          <a:p>
            <a:pPr>
              <a:spcBef>
                <a:spcPts val="612"/>
              </a:spcBef>
              <a:defRPr/>
            </a:pPr>
            <a:r>
              <a:rPr lang="en-US" dirty="0" smtClean="0"/>
              <a:t>There are mandatory groups and optional groups:</a:t>
            </a:r>
          </a:p>
          <a:p>
            <a:pPr marL="174913" indent="-174913">
              <a:spcBef>
                <a:spcPts val="612"/>
              </a:spcBef>
              <a:buFont typeface="Wingdings" pitchFamily="2" charset="2"/>
              <a:buChar char="§"/>
              <a:defRPr/>
            </a:pPr>
            <a:r>
              <a:rPr lang="en-US" dirty="0" smtClean="0"/>
              <a:t>Mandatory groups are those that federal law requires states to cover.</a:t>
            </a:r>
          </a:p>
          <a:p>
            <a:pPr marL="174913" lvl="1" indent="-174913">
              <a:spcBef>
                <a:spcPts val="612"/>
              </a:spcBef>
              <a:defRPr/>
            </a:pPr>
            <a:r>
              <a:rPr lang="en-US" dirty="0"/>
              <a:t>Optional groups are those that </a:t>
            </a:r>
            <a:r>
              <a:rPr lang="en-US" dirty="0" smtClean="0"/>
              <a:t>federal </a:t>
            </a:r>
            <a:r>
              <a:rPr lang="en-US" dirty="0"/>
              <a:t>law does not require to be covered by states, but that states may choose to cover.</a:t>
            </a:r>
          </a:p>
          <a:p>
            <a:pPr>
              <a:spcBef>
                <a:spcPts val="612"/>
              </a:spcBef>
              <a:defRPr/>
            </a:pPr>
            <a:endParaRPr lang="en-US" dirty="0"/>
          </a:p>
        </p:txBody>
      </p:sp>
      <p:sp>
        <p:nvSpPr>
          <p:cNvPr id="768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31BB92-3052-48C7-A9E8-33C538288E7F}" type="slidenum">
              <a:rPr lang="en-US" smtClean="0"/>
              <a:pPr/>
              <a:t>11</a:t>
            </a:fld>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612"/>
              </a:spcBef>
            </a:pPr>
            <a:r>
              <a:rPr lang="en-US" dirty="0" smtClean="0"/>
              <a:t>The majority of all Medicaid eligibility groups consist of the following individuals: </a:t>
            </a:r>
          </a:p>
          <a:p>
            <a:pPr marL="174913" indent="-174913">
              <a:spcBef>
                <a:spcPts val="612"/>
              </a:spcBef>
              <a:buFont typeface="Wingdings" pitchFamily="2" charset="2"/>
              <a:buChar char="§"/>
            </a:pPr>
            <a:r>
              <a:rPr lang="en-US" dirty="0" smtClean="0"/>
              <a:t>P</a:t>
            </a:r>
            <a:r>
              <a:rPr lang="en-US" dirty="0" smtClean="0">
                <a:cs typeface="Arial" charset="0"/>
              </a:rPr>
              <a:t>regnant women</a:t>
            </a:r>
          </a:p>
          <a:p>
            <a:pPr marL="174913" indent="-174913">
              <a:spcBef>
                <a:spcPts val="612"/>
              </a:spcBef>
              <a:buFont typeface="Wingdings" pitchFamily="2" charset="2"/>
              <a:buChar char="§"/>
            </a:pPr>
            <a:r>
              <a:rPr lang="en-US" dirty="0" smtClean="0">
                <a:cs typeface="Arial" charset="0"/>
              </a:rPr>
              <a:t>People under age 21 (children)</a:t>
            </a:r>
          </a:p>
          <a:p>
            <a:pPr marL="174913" indent="-174913">
              <a:spcBef>
                <a:spcPts val="612"/>
              </a:spcBef>
              <a:buFont typeface="Wingdings" pitchFamily="2" charset="2"/>
              <a:buChar char="§"/>
            </a:pPr>
            <a:r>
              <a:rPr lang="en-US" dirty="0" smtClean="0">
                <a:cs typeface="Arial" charset="0"/>
              </a:rPr>
              <a:t>People who are aged, blind, or disabled</a:t>
            </a:r>
          </a:p>
          <a:p>
            <a:pPr marL="174913" indent="-174913">
              <a:spcBef>
                <a:spcPts val="612"/>
              </a:spcBef>
              <a:buFont typeface="Wingdings" pitchFamily="2" charset="2"/>
              <a:buChar char="§"/>
            </a:pPr>
            <a:r>
              <a:rPr lang="en-US" dirty="0" smtClean="0">
                <a:cs typeface="Arial" charset="0"/>
              </a:rPr>
              <a:t>A parent or caretaker of a child</a:t>
            </a:r>
          </a:p>
          <a:p>
            <a:pPr>
              <a:spcBef>
                <a:spcPts val="612"/>
              </a:spcBef>
            </a:pPr>
            <a:r>
              <a:rPr lang="en-US" dirty="0" smtClean="0"/>
              <a:t>To qualify you must also satisfy financial and non-financial requirements.</a:t>
            </a:r>
          </a:p>
          <a:p>
            <a:pPr marL="121468" lvl="2" indent="0">
              <a:spcBef>
                <a:spcPts val="612"/>
              </a:spcBef>
              <a:buNone/>
              <a:defRPr/>
            </a:pPr>
            <a:endParaRPr lang="en-US" dirty="0"/>
          </a:p>
          <a:p>
            <a:pPr marL="121468" lvl="2" indent="0">
              <a:spcBef>
                <a:spcPts val="612"/>
              </a:spcBef>
              <a:buNone/>
              <a:defRPr/>
            </a:pPr>
            <a:endParaRPr lang="en-US" dirty="0"/>
          </a:p>
          <a:p>
            <a:pPr marL="471295" lvl="2" indent="-349827">
              <a:spcBef>
                <a:spcPts val="612"/>
              </a:spcBef>
              <a:defRPr/>
            </a:pPr>
            <a:endParaRPr lang="en-US" dirty="0"/>
          </a:p>
          <a:p>
            <a:pPr marL="471295" lvl="2" indent="-349827">
              <a:spcBef>
                <a:spcPts val="612"/>
              </a:spcBef>
              <a:defRPr/>
            </a:pPr>
            <a:endParaRPr lang="en-US" dirty="0"/>
          </a:p>
          <a:p>
            <a:pPr marL="471295" lvl="2" indent="-349827">
              <a:spcBef>
                <a:spcPts val="612"/>
              </a:spcBef>
              <a:defRPr/>
            </a:pPr>
            <a:endParaRPr lang="en-US" dirty="0"/>
          </a:p>
        </p:txBody>
      </p:sp>
      <p:sp>
        <p:nvSpPr>
          <p:cNvPr id="716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7D52BC5-2E52-418C-ADF2-09FCD7B1232A}" type="slidenum">
              <a:rPr lang="en-US" smtClean="0"/>
              <a:pPr/>
              <a:t>12</a:t>
            </a:fld>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78851" name="Notes Placeholder 2"/>
          <p:cNvSpPr>
            <a:spLocks noGrp="1"/>
          </p:cNvSpPr>
          <p:nvPr>
            <p:ph type="body" idx="1"/>
          </p:nvPr>
        </p:nvSpPr>
        <p:spPr bwMode="auto">
          <a:xfrm>
            <a:off x="701993" y="4420315"/>
            <a:ext cx="5771938" cy="4347448"/>
          </a:xfrm>
          <a:noFill/>
        </p:spPr>
        <p:txBody>
          <a:bodyPr wrap="square" numCol="1" anchor="t" anchorCtr="0" compatLnSpc="1">
            <a:prstTxWarp prst="textNoShape">
              <a:avLst/>
            </a:prstTxWarp>
            <a:noAutofit/>
          </a:bodyPr>
          <a:lstStyle/>
          <a:p>
            <a:pPr>
              <a:spcBef>
                <a:spcPts val="600"/>
              </a:spcBef>
            </a:pPr>
            <a:r>
              <a:rPr lang="en-US" dirty="0"/>
              <a:t>Aid to Families with Dependent Children (AFDC)</a:t>
            </a:r>
            <a:r>
              <a:rPr lang="en-US" b="1" dirty="0"/>
              <a:t>-</a:t>
            </a:r>
            <a:r>
              <a:rPr lang="en-US" dirty="0"/>
              <a:t>Related Groups consist of pregnant women and children under age 6, whose family income is at or below 133% of the Federal poverty level; children age 6 to age 19, in families with incomes at or below the Federal poverty </a:t>
            </a:r>
            <a:r>
              <a:rPr lang="en-US" dirty="0" smtClean="0"/>
              <a:t>level (100%); </a:t>
            </a:r>
            <a:r>
              <a:rPr lang="en-US" dirty="0"/>
              <a:t>and recipients of adoption assistance and foster care under Title IV-E of the Social Security Act.</a:t>
            </a:r>
          </a:p>
          <a:p>
            <a:pPr>
              <a:spcBef>
                <a:spcPts val="600"/>
              </a:spcBef>
            </a:pPr>
            <a:r>
              <a:rPr lang="en-US" dirty="0"/>
              <a:t>(An example of 133% for a family of 4 is $31,322, for an individual it is $15,282 in 2013). The minimum mandatory income level for pregnant women and infants in certain states may be higher than 133% percent if, as of certain dates, the state had established a higher percentage for covering those groups. </a:t>
            </a:r>
          </a:p>
          <a:p>
            <a:pPr>
              <a:spcBef>
                <a:spcPts val="600"/>
              </a:spcBef>
            </a:pPr>
            <a:r>
              <a:rPr lang="en-US" dirty="0"/>
              <a:t>You should apply for Medicaid if you think you are pregnant. You can be covered whether you are married or single, and both you and your child will be covered. Once eligibility is established, pregnant women remain eligible for Medicaid through the end of the calendar month in which the 60th day after the end of the pregnancy falls, regardless of any change in family income. Infant eligibility must continue throughout the first year of life so long as the infant remains in the mother's household and she remains eligible, or would be eligible if she was still pregnant. </a:t>
            </a:r>
          </a:p>
          <a:p>
            <a:pPr marL="466435" lvl="1" indent="-466435">
              <a:spcBef>
                <a:spcPts val="600"/>
              </a:spcBef>
              <a:buNone/>
              <a:defRPr/>
            </a:pPr>
            <a:r>
              <a:rPr lang="en-US" b="1" dirty="0" smtClean="0"/>
              <a:t>NOTE:</a:t>
            </a:r>
            <a:r>
              <a:rPr lang="en-US" dirty="0" smtClean="0"/>
              <a:t>  The </a:t>
            </a:r>
            <a:r>
              <a:rPr lang="en-US" dirty="0"/>
              <a:t>AFDC program was replaced with the Temporary Assistance for Needy Families (TANF) program in 1997, but worked almost the same way as the SSI program, but for children, families with dependent children, and pregnant women. Because AFDC was the most closely related cash assistance program for this population, AFDC rules are used to establish Medicaid eligibility for AFDC-related groups (children, families with children, and pregnant women).</a:t>
            </a:r>
          </a:p>
          <a:p>
            <a:pPr marL="0" lvl="1" indent="0">
              <a:spcBef>
                <a:spcPts val="612"/>
              </a:spcBef>
              <a:buNone/>
              <a:defRPr/>
            </a:pPr>
            <a:endParaRPr lang="en-US" dirty="0"/>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34418"/>
            <a:fld id="{D049D39F-6B88-4ADA-AC10-9A002454E17B}" type="slidenum">
              <a:rPr lang="en-US" smtClean="0"/>
              <a:pPr defTabSz="934418"/>
              <a:t>13</a:t>
            </a:fld>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34418"/>
            <a:fld id="{1EDB8615-B861-4AD6-9DE8-90A190C66B74}" type="slidenum">
              <a:rPr lang="en-US" smtClean="0"/>
              <a:pPr defTabSz="934418"/>
              <a:t>14</a:t>
            </a:fld>
            <a:endParaRPr lang="en-US" dirty="0" smtClean="0"/>
          </a:p>
        </p:txBody>
      </p:sp>
      <p:sp>
        <p:nvSpPr>
          <p:cNvPr id="83971" name="Rectangle 2"/>
          <p:cNvSpPr>
            <a:spLocks noGrp="1" noRot="1" noChangeAspect="1" noChangeArrowheads="1" noTextEdit="1"/>
          </p:cNvSpPr>
          <p:nvPr>
            <p:ph type="sldImg"/>
          </p:nvPr>
        </p:nvSpPr>
        <p:spPr bwMode="auto">
          <a:xfrm>
            <a:off x="1184275" y="698500"/>
            <a:ext cx="4652963" cy="3489325"/>
          </a:xfrm>
          <a:noFill/>
          <a:ln>
            <a:solidFill>
              <a:srgbClr val="000000"/>
            </a:solidFill>
            <a:miter lim="800000"/>
            <a:headEnd/>
            <a:tailEnd/>
          </a:ln>
        </p:spPr>
      </p:sp>
      <p:sp>
        <p:nvSpPr>
          <p:cNvPr id="78852" name="Rectangle 3"/>
          <p:cNvSpPr>
            <a:spLocks noGrp="1" noChangeArrowheads="1"/>
          </p:cNvSpPr>
          <p:nvPr>
            <p:ph type="body" idx="1"/>
          </p:nvPr>
        </p:nvSpPr>
        <p:spPr>
          <a:xfrm>
            <a:off x="658118" y="4420315"/>
            <a:ext cx="5703689" cy="4187666"/>
          </a:xfrm>
          <a:ln/>
        </p:spPr>
        <p:txBody>
          <a:bodyPr/>
          <a:lstStyle/>
          <a:p>
            <a:pPr marL="0" lvl="1" indent="0">
              <a:spcBef>
                <a:spcPts val="612"/>
              </a:spcBef>
              <a:buNone/>
              <a:defRPr/>
            </a:pPr>
            <a:r>
              <a:rPr lang="en-US" dirty="0"/>
              <a:t>Eligibility </a:t>
            </a:r>
            <a:r>
              <a:rPr lang="en-US" dirty="0" smtClean="0"/>
              <a:t>is based </a:t>
            </a:r>
            <a:r>
              <a:rPr lang="en-US" dirty="0"/>
              <a:t>on cash assistance </a:t>
            </a:r>
            <a:r>
              <a:rPr lang="en-US" dirty="0" smtClean="0"/>
              <a:t>programs. </a:t>
            </a:r>
            <a:r>
              <a:rPr lang="en-US" dirty="0"/>
              <a:t>The SSI (Supplemental Security Income) program provides cash benefits </a:t>
            </a:r>
            <a:r>
              <a:rPr lang="en-US" dirty="0" smtClean="0"/>
              <a:t>to </a:t>
            </a:r>
            <a:r>
              <a:rPr lang="en-US" dirty="0"/>
              <a:t>aged, </a:t>
            </a:r>
            <a:r>
              <a:rPr lang="en-US" dirty="0" smtClean="0"/>
              <a:t>blind or </a:t>
            </a:r>
            <a:r>
              <a:rPr lang="en-US" dirty="0"/>
              <a:t>disabled people</a:t>
            </a:r>
            <a:r>
              <a:rPr lang="en-US" dirty="0" smtClean="0"/>
              <a:t>. It </a:t>
            </a:r>
            <a:r>
              <a:rPr lang="en-US" dirty="0"/>
              <a:t>is a means-tested program that has specific rules, requirements, </a:t>
            </a:r>
            <a:r>
              <a:rPr lang="en-US" dirty="0" smtClean="0"/>
              <a:t>and processes </a:t>
            </a:r>
            <a:r>
              <a:rPr lang="en-US" dirty="0"/>
              <a:t>for determining eligibility</a:t>
            </a:r>
            <a:r>
              <a:rPr lang="en-US" dirty="0" smtClean="0"/>
              <a:t>. Because </a:t>
            </a:r>
            <a:r>
              <a:rPr lang="en-US" dirty="0"/>
              <a:t>it is the most closely related cash assistance program for this population, SSI program rules are used to establish Medicaid eligibility for SSI-related groups (persons who are aged, blind or disabled).  </a:t>
            </a:r>
          </a:p>
          <a:p>
            <a:pPr>
              <a:spcBef>
                <a:spcPts val="612"/>
              </a:spcBef>
              <a:defRPr/>
            </a:pPr>
            <a:r>
              <a:rPr lang="en-US" dirty="0" smtClean="0"/>
              <a:t>Apply if you are aged (65 years old or older), blind, or disabled and any one of the following applies: </a:t>
            </a:r>
          </a:p>
          <a:p>
            <a:pPr marL="174913" indent="-174913">
              <a:spcBef>
                <a:spcPts val="612"/>
              </a:spcBef>
              <a:buFont typeface="Wingdings" pitchFamily="2" charset="2"/>
              <a:buChar char="§"/>
              <a:defRPr/>
            </a:pPr>
            <a:r>
              <a:rPr lang="en-US" dirty="0" smtClean="0"/>
              <a:t>You have limited income and resources</a:t>
            </a:r>
          </a:p>
          <a:p>
            <a:pPr marL="174913" lvl="1" indent="-174913">
              <a:spcBef>
                <a:spcPts val="612"/>
              </a:spcBef>
              <a:defRPr/>
            </a:pPr>
            <a:r>
              <a:rPr lang="en-US" dirty="0"/>
              <a:t>You are terminally ill and want to get hospice services</a:t>
            </a:r>
          </a:p>
          <a:p>
            <a:pPr marL="174913" lvl="1" indent="-174913">
              <a:spcBef>
                <a:spcPts val="612"/>
              </a:spcBef>
              <a:defRPr/>
            </a:pPr>
            <a:r>
              <a:rPr lang="en-US" dirty="0"/>
              <a:t>You live in a nursing home and have limited income and resources</a:t>
            </a:r>
          </a:p>
          <a:p>
            <a:pPr marL="174913" lvl="1" indent="-174913">
              <a:spcBef>
                <a:spcPts val="612"/>
              </a:spcBef>
              <a:defRPr/>
            </a:pPr>
            <a:r>
              <a:rPr lang="en-US" dirty="0"/>
              <a:t>You need nursing home care, but </a:t>
            </a:r>
            <a:r>
              <a:rPr lang="en-US" dirty="0" smtClean="0"/>
              <a:t>qualify for care </a:t>
            </a:r>
            <a:r>
              <a:rPr lang="en-US" dirty="0"/>
              <a:t>at home with special community care services</a:t>
            </a:r>
          </a:p>
          <a:p>
            <a:pPr marL="174913" lvl="1" indent="-174913">
              <a:spcBef>
                <a:spcPts val="612"/>
              </a:spcBef>
              <a:defRPr/>
            </a:pPr>
            <a:r>
              <a:rPr lang="en-US" dirty="0"/>
              <a:t>You are eligible for Medicare and have limited income and </a:t>
            </a:r>
            <a:r>
              <a:rPr lang="en-US" dirty="0" smtClean="0"/>
              <a:t>resources</a:t>
            </a:r>
          </a:p>
          <a:p>
            <a:pPr marL="0" lvl="1" indent="0">
              <a:spcBef>
                <a:spcPts val="612"/>
              </a:spcBef>
              <a:buNone/>
              <a:defRPr/>
            </a:pP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34418"/>
            <a:fld id="{DF699E5B-19C7-4AC3-A764-E9BBAAD60DB0}" type="slidenum">
              <a:rPr lang="en-US" smtClean="0"/>
              <a:pPr defTabSz="934418"/>
              <a:t>15</a:t>
            </a:fld>
            <a:endParaRPr lang="en-US" dirty="0" smtClean="0"/>
          </a:p>
        </p:txBody>
      </p:sp>
      <p:sp>
        <p:nvSpPr>
          <p:cNvPr id="79875" name="Rectangle 2"/>
          <p:cNvSpPr>
            <a:spLocks noGrp="1" noRot="1" noChangeAspect="1" noChangeArrowheads="1" noTextEdit="1"/>
          </p:cNvSpPr>
          <p:nvPr>
            <p:ph type="sldImg"/>
          </p:nvPr>
        </p:nvSpPr>
        <p:spPr bwMode="auto">
          <a:xfrm>
            <a:off x="1184275" y="698500"/>
            <a:ext cx="4652963" cy="3489325"/>
          </a:xfrm>
          <a:noFill/>
          <a:ln>
            <a:solidFill>
              <a:srgbClr val="000000"/>
            </a:solidFill>
            <a:miter lim="800000"/>
            <a:headEnd/>
            <a:tailEnd/>
          </a:ln>
        </p:spPr>
      </p:sp>
      <p:sp>
        <p:nvSpPr>
          <p:cNvPr id="70660" name="Rectangle 3"/>
          <p:cNvSpPr>
            <a:spLocks noGrp="1" noChangeArrowheads="1"/>
          </p:cNvSpPr>
          <p:nvPr>
            <p:ph type="body" idx="1"/>
          </p:nvPr>
        </p:nvSpPr>
        <p:spPr bwMode="auto">
          <a:xfrm>
            <a:off x="623994" y="4420314"/>
            <a:ext cx="5849936" cy="4885611"/>
          </a:xfrm>
        </p:spPr>
        <p:txBody>
          <a:bodyPr wrap="square" numCol="1" anchor="t" anchorCtr="0" compatLnSpc="1">
            <a:prstTxWarp prst="textNoShape">
              <a:avLst/>
            </a:prstTxWarp>
            <a:noAutofit/>
          </a:bodyPr>
          <a:lstStyle/>
          <a:p>
            <a:pPr marL="0" lvl="1" indent="0" defTabSz="885481">
              <a:spcBef>
                <a:spcPts val="612"/>
              </a:spcBef>
              <a:buNone/>
              <a:defRPr/>
            </a:pPr>
            <a:r>
              <a:rPr lang="en-US" dirty="0" smtClean="0"/>
              <a:t>Optional</a:t>
            </a:r>
            <a:r>
              <a:rPr lang="en-US" b="1" dirty="0" smtClean="0"/>
              <a:t> </a:t>
            </a:r>
            <a:r>
              <a:rPr lang="en-US" dirty="0" smtClean="0"/>
              <a:t>groups are those that federal law does not require to be covered by states, but that states may choose to cover.</a:t>
            </a:r>
          </a:p>
          <a:p>
            <a:pPr defTabSz="885481">
              <a:spcBef>
                <a:spcPts val="612"/>
              </a:spcBef>
              <a:defRPr/>
            </a:pPr>
            <a:r>
              <a:rPr lang="en-US" dirty="0" smtClean="0"/>
              <a:t>The broadest optional groups for which states will receive federal matching funds for coverage under the Medicaid program include the following:</a:t>
            </a:r>
          </a:p>
          <a:p>
            <a:pPr marL="174913" lvl="1" indent="-174913" defTabSz="885481">
              <a:spcBef>
                <a:spcPts val="612"/>
              </a:spcBef>
              <a:defRPr/>
            </a:pPr>
            <a:r>
              <a:rPr lang="en-US" dirty="0"/>
              <a:t>Recipients of state supplementary </a:t>
            </a:r>
            <a:r>
              <a:rPr lang="en-US" dirty="0" smtClean="0"/>
              <a:t>income (SSI) payments. This program </a:t>
            </a:r>
            <a:r>
              <a:rPr lang="en-US" dirty="0"/>
              <a:t>is the state program which augments SSI</a:t>
            </a:r>
            <a:r>
              <a:rPr lang="en-US" dirty="0" smtClean="0"/>
              <a:t>. </a:t>
            </a:r>
            <a:r>
              <a:rPr lang="en-US" dirty="0"/>
              <a:t>The benefits are </a:t>
            </a:r>
            <a:r>
              <a:rPr lang="en-US" dirty="0" smtClean="0"/>
              <a:t>usually in </a:t>
            </a:r>
            <a:r>
              <a:rPr lang="en-US" dirty="0"/>
              <a:t>the form of cash </a:t>
            </a:r>
            <a:r>
              <a:rPr lang="en-US" dirty="0" smtClean="0"/>
              <a:t>assistance.</a:t>
            </a:r>
            <a:endParaRPr lang="en-US" dirty="0"/>
          </a:p>
          <a:p>
            <a:pPr marL="174913" lvl="1" indent="-174913" defTabSz="885481">
              <a:spcBef>
                <a:spcPts val="612"/>
              </a:spcBef>
              <a:defRPr/>
            </a:pPr>
            <a:r>
              <a:rPr lang="en-US" dirty="0" smtClean="0"/>
              <a:t>Individuals </a:t>
            </a:r>
            <a:r>
              <a:rPr lang="en-US" dirty="0"/>
              <a:t>with relatively </a:t>
            </a:r>
            <a:r>
              <a:rPr lang="en-US" dirty="0" smtClean="0"/>
              <a:t>high </a:t>
            </a:r>
            <a:r>
              <a:rPr lang="en-US" dirty="0"/>
              <a:t>incomes living in facilities such as a nursing home </a:t>
            </a:r>
            <a:r>
              <a:rPr lang="en-US" dirty="0" smtClean="0"/>
              <a:t>(up </a:t>
            </a:r>
            <a:r>
              <a:rPr lang="en-US" dirty="0"/>
              <a:t>to 300% of the Supplemental Security Income </a:t>
            </a:r>
            <a:r>
              <a:rPr lang="en-US" dirty="0" smtClean="0"/>
              <a:t>federal </a:t>
            </a:r>
            <a:r>
              <a:rPr lang="en-US" dirty="0"/>
              <a:t>benefit rate, which is $2,130 a month in 2013 ($710 x 3</a:t>
            </a:r>
            <a:r>
              <a:rPr lang="en-US" dirty="0" smtClean="0"/>
              <a:t>)).   </a:t>
            </a:r>
          </a:p>
          <a:p>
            <a:pPr marL="174913" lvl="1" indent="-174913" defTabSz="885481">
              <a:spcBef>
                <a:spcPts val="612"/>
              </a:spcBef>
              <a:defRPr/>
            </a:pPr>
            <a:r>
              <a:rPr lang="en-US" dirty="0" smtClean="0"/>
              <a:t>The Ticket to Work and Work Incentives Improvement Act of 1999 (P.L. 106-170) created two new eligibility groups for working disabled individuals. Both are optional for the states, and both went into effect October 1, 2000. </a:t>
            </a:r>
          </a:p>
          <a:p>
            <a:pPr marL="174913" indent="-174913" defTabSz="885481">
              <a:spcBef>
                <a:spcPts val="612"/>
              </a:spcBef>
              <a:buFont typeface="Wingdings" pitchFamily="2" charset="2"/>
              <a:buChar char="§"/>
              <a:defRPr/>
            </a:pPr>
            <a:r>
              <a:rPr lang="en-US" dirty="0" smtClean="0"/>
              <a:t>The </a:t>
            </a:r>
            <a:r>
              <a:rPr lang="en-US" dirty="0"/>
              <a:t>medically-needy group is an optional group consisting of individuals who would be eligible for Medicaid, except that their income is above a level that would otherwise make them eligible for Medicaid</a:t>
            </a:r>
            <a:r>
              <a:rPr lang="en-US" dirty="0" smtClean="0"/>
              <a:t>. This can provide access to Medicaid coverage for individuals with recurring drug and medical expenses that are high in relation to their monthly income.  </a:t>
            </a:r>
          </a:p>
          <a:p>
            <a:pPr marL="298519" lvl="1" indent="-174913" defTabSz="885481">
              <a:spcBef>
                <a:spcPts val="612"/>
              </a:spcBef>
              <a:buFont typeface="Arial" pitchFamily="34" charset="0"/>
              <a:buChar char="•"/>
              <a:defRPr/>
            </a:pPr>
            <a:r>
              <a:rPr lang="en-US" dirty="0" smtClean="0"/>
              <a:t>Individuals must "spend down" to qualify</a:t>
            </a:r>
            <a:r>
              <a:rPr lang="en-US" dirty="0"/>
              <a:t>. Some people have too much income to qualify for Medicaid. This amount is called excess income. Some of these people may qualify for Medicaid if they spend the excess income on medical bills. This is called a spend down</a:t>
            </a:r>
            <a:r>
              <a:rPr lang="en-US" dirty="0" smtClean="0"/>
              <a:t>.</a:t>
            </a:r>
          </a:p>
          <a:p>
            <a:pPr marL="6159" lvl="2" indent="0" defTabSz="885481">
              <a:lnSpc>
                <a:spcPct val="110000"/>
              </a:lnSpc>
              <a:spcBef>
                <a:spcPts val="612"/>
              </a:spcBef>
              <a:buNone/>
              <a:defRPr/>
            </a:pPr>
            <a:endParaRPr lang="en-US" dirty="0" smtClean="0">
              <a:solidFill>
                <a:srgbClr val="FF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marL="115381" indent="-115381">
              <a:spcBef>
                <a:spcPts val="612"/>
              </a:spcBef>
              <a:defRPr/>
            </a:pPr>
            <a:r>
              <a:rPr lang="en-US" dirty="0"/>
              <a:t>Non-financial requirements </a:t>
            </a:r>
            <a:r>
              <a:rPr lang="en-US" dirty="0" smtClean="0"/>
              <a:t>include:</a:t>
            </a:r>
          </a:p>
          <a:p>
            <a:pPr marL="174913" indent="-174913">
              <a:spcBef>
                <a:spcPts val="612"/>
              </a:spcBef>
              <a:buFont typeface="Wingdings" pitchFamily="2" charset="2"/>
              <a:buChar char="§"/>
              <a:defRPr/>
            </a:pPr>
            <a:r>
              <a:rPr lang="en-US" dirty="0" smtClean="0"/>
              <a:t>You must be a </a:t>
            </a:r>
            <a:r>
              <a:rPr lang="en-US" dirty="0"/>
              <a:t>state </a:t>
            </a:r>
            <a:r>
              <a:rPr lang="en-US" dirty="0" smtClean="0"/>
              <a:t>resident</a:t>
            </a:r>
            <a:endParaRPr lang="en-US" dirty="0"/>
          </a:p>
          <a:p>
            <a:pPr marL="174913" indent="-174913">
              <a:spcBef>
                <a:spcPts val="612"/>
              </a:spcBef>
              <a:buFont typeface="Wingdings" pitchFamily="2" charset="2"/>
              <a:buChar char="§"/>
              <a:defRPr/>
            </a:pPr>
            <a:r>
              <a:rPr lang="en-US" dirty="0" smtClean="0"/>
              <a:t>You must be a </a:t>
            </a:r>
            <a:r>
              <a:rPr lang="en-US" dirty="0"/>
              <a:t>citizen or qualified alien</a:t>
            </a:r>
          </a:p>
          <a:p>
            <a:pPr marL="174913" indent="-174913">
              <a:spcBef>
                <a:spcPts val="612"/>
              </a:spcBef>
              <a:buFont typeface="Wingdings" pitchFamily="2" charset="2"/>
              <a:buChar char="§"/>
              <a:defRPr/>
            </a:pPr>
            <a:r>
              <a:rPr lang="en-US" dirty="0"/>
              <a:t>You must have a Social Security number</a:t>
            </a:r>
          </a:p>
          <a:p>
            <a:pPr marL="174913" indent="-174913">
              <a:spcBef>
                <a:spcPts val="612"/>
              </a:spcBef>
              <a:buFont typeface="Wingdings" pitchFamily="2" charset="2"/>
              <a:buChar char="§"/>
              <a:defRPr/>
            </a:pPr>
            <a:r>
              <a:rPr lang="en-US" dirty="0"/>
              <a:t>If parents or other adults apply for Medicaid on behalf of themselves and their children, they must assign medical support and payment rights to the </a:t>
            </a:r>
            <a:r>
              <a:rPr lang="en-US" dirty="0" smtClean="0"/>
              <a:t>states </a:t>
            </a:r>
            <a:r>
              <a:rPr lang="en-US" dirty="0"/>
              <a:t>and cooperate in establishing paternity, obtaining medical support and payments, and providing information about liable third parties as a condition of their own eligibility, unless they are exempt. </a:t>
            </a:r>
          </a:p>
        </p:txBody>
      </p:sp>
      <p:sp>
        <p:nvSpPr>
          <p:cNvPr id="706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F56BB7E-1B7D-478B-9900-44D8C2FDC44F}" type="slidenum">
              <a:rPr lang="en-US" smtClean="0"/>
              <a:pPr/>
              <a:t>16</a:t>
            </a:fld>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3" name="Notes Placeholder 2"/>
          <p:cNvSpPr>
            <a:spLocks noGrp="1"/>
          </p:cNvSpPr>
          <p:nvPr>
            <p:ph type="body" idx="1"/>
          </p:nvPr>
        </p:nvSpPr>
        <p:spPr>
          <a:xfrm>
            <a:off x="701993" y="4420315"/>
            <a:ext cx="5615940" cy="4187666"/>
          </a:xfrm>
        </p:spPr>
        <p:txBody>
          <a:bodyPr/>
          <a:lstStyle/>
          <a:p>
            <a:pPr>
              <a:spcBef>
                <a:spcPts val="612"/>
              </a:spcBef>
              <a:defRPr/>
            </a:pPr>
            <a:r>
              <a:rPr lang="en-US" dirty="0" smtClean="0"/>
              <a:t>The financial requirements are divided into two broad areas: </a:t>
            </a:r>
          </a:p>
          <a:p>
            <a:pPr marL="174913" indent="-174913">
              <a:spcBef>
                <a:spcPts val="612"/>
              </a:spcBef>
              <a:buFont typeface="Wingdings" pitchFamily="2" charset="2"/>
              <a:buChar char="§"/>
              <a:defRPr/>
            </a:pPr>
            <a:r>
              <a:rPr lang="en-US" dirty="0" smtClean="0"/>
              <a:t>Income requirements </a:t>
            </a:r>
          </a:p>
          <a:p>
            <a:pPr marL="174913" indent="-174913">
              <a:spcBef>
                <a:spcPts val="612"/>
              </a:spcBef>
              <a:buFont typeface="Wingdings" pitchFamily="2" charset="2"/>
              <a:buChar char="§"/>
              <a:defRPr/>
            </a:pPr>
            <a:r>
              <a:rPr lang="en-US" dirty="0" smtClean="0"/>
              <a:t>Resource requirements</a:t>
            </a:r>
            <a:endParaRPr lang="en-US" dirty="0"/>
          </a:p>
          <a:p>
            <a:pPr>
              <a:spcBef>
                <a:spcPts val="612"/>
              </a:spcBef>
            </a:pPr>
            <a:r>
              <a:rPr lang="en-US" dirty="0" smtClean="0"/>
              <a:t>The rules for counting your income and resources vary from state to state and from </a:t>
            </a:r>
            <a:r>
              <a:rPr lang="en-US" i="1" dirty="0" smtClean="0"/>
              <a:t>“group” </a:t>
            </a:r>
            <a:r>
              <a:rPr lang="en-US" dirty="0" smtClean="0"/>
              <a:t>to</a:t>
            </a:r>
            <a:r>
              <a:rPr lang="en-US" i="1" dirty="0" smtClean="0"/>
              <a:t> “group.” </a:t>
            </a:r>
          </a:p>
          <a:p>
            <a:pPr>
              <a:spcBef>
                <a:spcPts val="612"/>
              </a:spcBef>
            </a:pPr>
            <a:r>
              <a:rPr lang="en-US" dirty="0" smtClean="0"/>
              <a:t>There are special rules for those who live in nursing homes and for disabled children living at home. </a:t>
            </a:r>
          </a:p>
          <a:p>
            <a:pPr marL="238886">
              <a:spcBef>
                <a:spcPts val="612"/>
              </a:spcBef>
              <a:defRPr/>
            </a:pPr>
            <a:endParaRPr lang="en-US" dirty="0" smtClean="0"/>
          </a:p>
        </p:txBody>
      </p:sp>
      <p:sp>
        <p:nvSpPr>
          <p:cNvPr id="727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BA35072-0146-4521-BA5B-6BB1CDF7C9AD}" type="slidenum">
              <a:rPr lang="en-US" smtClean="0"/>
              <a:pPr/>
              <a:t>17</a:t>
            </a:fld>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3" name="Notes Placeholder 2"/>
          <p:cNvSpPr>
            <a:spLocks noGrp="1"/>
          </p:cNvSpPr>
          <p:nvPr>
            <p:ph type="body" idx="1"/>
          </p:nvPr>
        </p:nvSpPr>
        <p:spPr/>
        <p:txBody>
          <a:bodyPr/>
          <a:lstStyle/>
          <a:p>
            <a:pPr>
              <a:spcBef>
                <a:spcPts val="612"/>
              </a:spcBef>
              <a:defRPr/>
            </a:pPr>
            <a:r>
              <a:rPr lang="en-US" dirty="0" smtClean="0"/>
              <a:t>Income is anything that you could use to purchase food or shelter.</a:t>
            </a:r>
          </a:p>
          <a:p>
            <a:pPr>
              <a:spcBef>
                <a:spcPts val="612"/>
              </a:spcBef>
              <a:defRPr/>
            </a:pPr>
            <a:r>
              <a:rPr lang="en-US" dirty="0" smtClean="0"/>
              <a:t>There are two types of income:</a:t>
            </a:r>
          </a:p>
          <a:p>
            <a:pPr marL="174913" indent="-174913">
              <a:spcBef>
                <a:spcPts val="612"/>
              </a:spcBef>
              <a:buFont typeface="Wingdings" pitchFamily="2" charset="2"/>
              <a:buChar char="§"/>
              <a:defRPr/>
            </a:pPr>
            <a:r>
              <a:rPr lang="en-US" dirty="0" smtClean="0"/>
              <a:t>Earned income, such as wages, salary, or any compensation for work</a:t>
            </a:r>
          </a:p>
          <a:p>
            <a:pPr marL="174913" lvl="1" indent="-174913">
              <a:spcBef>
                <a:spcPts val="612"/>
              </a:spcBef>
              <a:defRPr/>
            </a:pPr>
            <a:r>
              <a:rPr lang="en-US" dirty="0"/>
              <a:t>Unearned income, such as </a:t>
            </a:r>
            <a:r>
              <a:rPr lang="en-US" dirty="0" smtClean="0"/>
              <a:t>Social </a:t>
            </a:r>
            <a:r>
              <a:rPr lang="en-US" dirty="0"/>
              <a:t>Security Disability </a:t>
            </a:r>
            <a:r>
              <a:rPr lang="en-US" dirty="0" smtClean="0"/>
              <a:t>Insurance (SSDI), </a:t>
            </a:r>
            <a:r>
              <a:rPr lang="en-US" dirty="0"/>
              <a:t>retirement benefits, and interest and </a:t>
            </a:r>
            <a:r>
              <a:rPr lang="en-US" dirty="0" smtClean="0"/>
              <a:t>dividends</a:t>
            </a:r>
          </a:p>
          <a:p>
            <a:pPr marL="466435" indent="-653010" fontAlgn="t">
              <a:spcBef>
                <a:spcPts val="612"/>
              </a:spcBef>
              <a:defRPr/>
            </a:pPr>
            <a:r>
              <a:rPr lang="en-US" b="1" dirty="0" smtClean="0"/>
              <a:t>NOTE</a:t>
            </a:r>
            <a:r>
              <a:rPr lang="en-US" b="1" dirty="0"/>
              <a:t>: </a:t>
            </a:r>
            <a:r>
              <a:rPr lang="en-US" b="1" dirty="0" smtClean="0"/>
              <a:t> </a:t>
            </a:r>
            <a:r>
              <a:rPr lang="en-US" dirty="0" smtClean="0"/>
              <a:t>Most </a:t>
            </a:r>
            <a:r>
              <a:rPr lang="en-US" dirty="0"/>
              <a:t>states still have some form of "income disregards" where they don't count such things as food stamps, the actuarial value of subsidized housing, some child </a:t>
            </a:r>
            <a:r>
              <a:rPr lang="en-US" dirty="0" smtClean="0"/>
              <a:t>support, and others </a:t>
            </a:r>
            <a:r>
              <a:rPr lang="en-US" dirty="0"/>
              <a:t>when calculating eligibility for Medicaid</a:t>
            </a:r>
            <a:r>
              <a:rPr lang="en-US" dirty="0" smtClean="0"/>
              <a:t>. That </a:t>
            </a:r>
            <a:r>
              <a:rPr lang="en-US" dirty="0"/>
              <a:t>will change in </a:t>
            </a:r>
            <a:r>
              <a:rPr lang="en-US" dirty="0" smtClean="0"/>
              <a:t>2014.</a:t>
            </a:r>
            <a:endParaRPr lang="en-US" dirty="0"/>
          </a:p>
        </p:txBody>
      </p:sp>
      <p:sp>
        <p:nvSpPr>
          <p:cNvPr id="747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1FBEDA2-559E-47A5-A575-3215BE558AA7}" type="slidenum">
              <a:rPr lang="en-US" smtClean="0"/>
              <a:pPr/>
              <a:t>18</a:t>
            </a:fld>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3" name="Notes Placeholder 2"/>
          <p:cNvSpPr>
            <a:spLocks noGrp="1"/>
          </p:cNvSpPr>
          <p:nvPr>
            <p:ph type="body" idx="1"/>
          </p:nvPr>
        </p:nvSpPr>
        <p:spPr/>
        <p:txBody>
          <a:bodyPr/>
          <a:lstStyle/>
          <a:p>
            <a:pPr>
              <a:spcBef>
                <a:spcPts val="600"/>
              </a:spcBef>
              <a:defRPr/>
            </a:pPr>
            <a:r>
              <a:rPr lang="en-US" dirty="0" smtClean="0"/>
              <a:t>The </a:t>
            </a:r>
            <a:r>
              <a:rPr lang="en-US" dirty="0"/>
              <a:t>amount of income varies by state, but is generally set at the </a:t>
            </a:r>
            <a:r>
              <a:rPr lang="en-US" dirty="0" smtClean="0"/>
              <a:t>Federal Poverty </a:t>
            </a:r>
            <a:r>
              <a:rPr lang="en-US" dirty="0"/>
              <a:t>Level. The following are considered resources:</a:t>
            </a:r>
          </a:p>
          <a:p>
            <a:pPr marL="174913" indent="-174913">
              <a:spcBef>
                <a:spcPts val="600"/>
              </a:spcBef>
              <a:buFont typeface="Wingdings" pitchFamily="2" charset="2"/>
              <a:buChar char="§"/>
              <a:defRPr/>
            </a:pPr>
            <a:r>
              <a:rPr lang="en-US" dirty="0"/>
              <a:t>Cash</a:t>
            </a:r>
          </a:p>
          <a:p>
            <a:pPr marL="174913" indent="-174913">
              <a:spcBef>
                <a:spcPts val="600"/>
              </a:spcBef>
              <a:buFont typeface="Wingdings" pitchFamily="2" charset="2"/>
              <a:buChar char="§"/>
              <a:defRPr/>
            </a:pPr>
            <a:r>
              <a:rPr lang="en-US" dirty="0"/>
              <a:t>Anything you own that can be converted to cash</a:t>
            </a:r>
          </a:p>
          <a:p>
            <a:pPr marL="174913" indent="-174913">
              <a:spcBef>
                <a:spcPts val="600"/>
              </a:spcBef>
              <a:buFont typeface="Wingdings" pitchFamily="2" charset="2"/>
              <a:buChar char="§"/>
              <a:defRPr/>
            </a:pPr>
            <a:r>
              <a:rPr lang="en-US" dirty="0"/>
              <a:t>Liquid resources like savings accounts, stocks, bonds, or anything that could be cashed</a:t>
            </a:r>
          </a:p>
          <a:p>
            <a:pPr marL="174913" indent="-174913">
              <a:spcBef>
                <a:spcPts val="600"/>
              </a:spcBef>
              <a:buFont typeface="Wingdings" pitchFamily="2" charset="2"/>
              <a:buChar char="§"/>
              <a:defRPr/>
            </a:pPr>
            <a:r>
              <a:rPr lang="en-US" dirty="0"/>
              <a:t>Real estate you own, other than your home</a:t>
            </a:r>
          </a:p>
          <a:p>
            <a:pPr indent="-186574">
              <a:spcBef>
                <a:spcPts val="600"/>
              </a:spcBef>
            </a:pPr>
            <a:r>
              <a:rPr lang="en-US" dirty="0" smtClean="0"/>
              <a:t>The </a:t>
            </a:r>
            <a:r>
              <a:rPr lang="en-US" dirty="0"/>
              <a:t>amount of assets you can have and still qualify for Medicaid </a:t>
            </a:r>
            <a:r>
              <a:rPr lang="en-US" i="1" dirty="0"/>
              <a:t>varies</a:t>
            </a:r>
            <a:r>
              <a:rPr lang="en-US" dirty="0"/>
              <a:t> from state to </a:t>
            </a:r>
            <a:r>
              <a:rPr lang="en-US" dirty="0" smtClean="0"/>
              <a:t>state. Assets </a:t>
            </a:r>
            <a:r>
              <a:rPr lang="en-US" dirty="0"/>
              <a:t>that </a:t>
            </a:r>
            <a:r>
              <a:rPr lang="en-US" dirty="0" smtClean="0"/>
              <a:t>generally do </a:t>
            </a:r>
            <a:r>
              <a:rPr lang="en-US" i="1" u="sng" dirty="0"/>
              <a:t>not</a:t>
            </a:r>
            <a:r>
              <a:rPr lang="en-US" dirty="0"/>
              <a:t> get counted for eligibility include the </a:t>
            </a:r>
            <a:r>
              <a:rPr lang="en-US" dirty="0" smtClean="0"/>
              <a:t>following:</a:t>
            </a:r>
            <a:endParaRPr lang="en-US" dirty="0"/>
          </a:p>
          <a:p>
            <a:pPr marL="174913" indent="-174913">
              <a:spcBef>
                <a:spcPts val="600"/>
              </a:spcBef>
              <a:buFont typeface="Wingdings" pitchFamily="2" charset="2"/>
              <a:buChar char="§"/>
            </a:pPr>
            <a:r>
              <a:rPr lang="en-US" dirty="0"/>
              <a:t>Your primary residence </a:t>
            </a:r>
          </a:p>
          <a:p>
            <a:pPr marL="174913" indent="-174913">
              <a:spcBef>
                <a:spcPts val="600"/>
              </a:spcBef>
              <a:buFont typeface="Wingdings" pitchFamily="2" charset="2"/>
              <a:buChar char="§"/>
            </a:pPr>
            <a:r>
              <a:rPr lang="en-US" dirty="0"/>
              <a:t>Your personal belongings </a:t>
            </a:r>
          </a:p>
          <a:p>
            <a:pPr marL="174913" indent="-174913">
              <a:spcBef>
                <a:spcPts val="600"/>
              </a:spcBef>
              <a:buFont typeface="Wingdings" pitchFamily="2" charset="2"/>
              <a:buChar char="§"/>
            </a:pPr>
            <a:r>
              <a:rPr lang="en-US" dirty="0"/>
              <a:t>One motor vehicle </a:t>
            </a:r>
          </a:p>
          <a:p>
            <a:pPr marL="174913" indent="-174913">
              <a:spcBef>
                <a:spcPts val="600"/>
              </a:spcBef>
              <a:buFont typeface="Wingdings" pitchFamily="2" charset="2"/>
              <a:buChar char="§"/>
            </a:pPr>
            <a:r>
              <a:rPr lang="en-US" dirty="0"/>
              <a:t>Property that is essential to self-support </a:t>
            </a:r>
          </a:p>
          <a:p>
            <a:pPr marL="174913" indent="-174913">
              <a:spcBef>
                <a:spcPts val="600"/>
              </a:spcBef>
              <a:buFont typeface="Wingdings" pitchFamily="2" charset="2"/>
              <a:buChar char="§"/>
            </a:pPr>
            <a:r>
              <a:rPr lang="en-US" dirty="0"/>
              <a:t>Life insurance with a face value under $1,500 </a:t>
            </a:r>
          </a:p>
          <a:p>
            <a:pPr marL="174913" indent="-174913">
              <a:spcBef>
                <a:spcPts val="600"/>
              </a:spcBef>
              <a:buFont typeface="Wingdings" pitchFamily="2" charset="2"/>
              <a:buChar char="§"/>
            </a:pPr>
            <a:r>
              <a:rPr lang="en-US" dirty="0"/>
              <a:t>Certain burial arrangements </a:t>
            </a:r>
          </a:p>
          <a:p>
            <a:pPr marL="174913" indent="-174913">
              <a:spcBef>
                <a:spcPts val="600"/>
              </a:spcBef>
              <a:buFont typeface="Wingdings" pitchFamily="2" charset="2"/>
              <a:buChar char="§"/>
            </a:pPr>
            <a:r>
              <a:rPr lang="en-US" dirty="0"/>
              <a:t>Assets held in specific kinds of </a:t>
            </a:r>
            <a:r>
              <a:rPr lang="en-US" dirty="0" smtClean="0"/>
              <a:t>trusts </a:t>
            </a:r>
            <a:endParaRPr lang="en-US" dirty="0"/>
          </a:p>
          <a:p>
            <a:pPr marL="238281" indent="-178326">
              <a:spcBef>
                <a:spcPts val="612"/>
              </a:spcBef>
              <a:buFont typeface="Wingdings" pitchFamily="2" charset="2"/>
              <a:buChar char="§"/>
              <a:defRPr/>
            </a:pPr>
            <a:endParaRPr lang="en-US" dirty="0"/>
          </a:p>
        </p:txBody>
      </p:sp>
      <p:sp>
        <p:nvSpPr>
          <p:cNvPr id="757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90D08B5-9800-44AE-ACCE-666060B9AF1D}" type="slidenum">
              <a:rPr lang="en-US" smtClean="0"/>
              <a:pPr/>
              <a:t>19</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p:txBody>
          <a:bodyPr>
            <a:normAutofit/>
          </a:bodyPr>
          <a:lstStyle/>
          <a:p>
            <a:pPr>
              <a:spcBef>
                <a:spcPts val="612"/>
              </a:spcBef>
            </a:pPr>
            <a:r>
              <a:rPr lang="en-US" dirty="0" smtClean="0"/>
              <a:t>This session will help you:</a:t>
            </a:r>
          </a:p>
          <a:p>
            <a:pPr marL="174913" indent="-174913">
              <a:spcBef>
                <a:spcPts val="612"/>
              </a:spcBef>
              <a:buFont typeface="Wingdings" pitchFamily="2" charset="2"/>
              <a:buChar char="§"/>
            </a:pPr>
            <a:r>
              <a:rPr lang="en-US" dirty="0"/>
              <a:t>Recognize the Medicaid program</a:t>
            </a:r>
          </a:p>
          <a:p>
            <a:pPr marL="174913" indent="-174913">
              <a:spcBef>
                <a:spcPts val="612"/>
              </a:spcBef>
              <a:buFont typeface="Wingdings" pitchFamily="2" charset="2"/>
              <a:buChar char="§"/>
            </a:pPr>
            <a:r>
              <a:rPr lang="en-US" dirty="0"/>
              <a:t>Compare the differences between Medicaid Eligibility </a:t>
            </a:r>
            <a:r>
              <a:rPr lang="en-US" dirty="0" smtClean="0"/>
              <a:t>and Benefits in </a:t>
            </a:r>
            <a:r>
              <a:rPr lang="en-US" dirty="0"/>
              <a:t>2013 vs. 2014</a:t>
            </a:r>
          </a:p>
          <a:p>
            <a:pPr marL="174913" indent="-174913">
              <a:spcBef>
                <a:spcPts val="612"/>
              </a:spcBef>
              <a:buFont typeface="Wingdings" pitchFamily="2" charset="2"/>
              <a:buChar char="§"/>
            </a:pPr>
            <a:r>
              <a:rPr lang="en-US" dirty="0"/>
              <a:t>Summarize the Children’s Health Insurance Program (CHIP)</a:t>
            </a:r>
          </a:p>
          <a:p>
            <a:pPr marL="174913" indent="-174913">
              <a:spcBef>
                <a:spcPts val="612"/>
              </a:spcBef>
              <a:buFont typeface="Wingdings" pitchFamily="2" charset="2"/>
              <a:buChar char="§"/>
            </a:pPr>
            <a:r>
              <a:rPr lang="en-US" dirty="0"/>
              <a:t>Describe the Medicare Savings Programs</a:t>
            </a:r>
          </a:p>
          <a:p>
            <a:pPr marL="174913" indent="-174913">
              <a:spcBef>
                <a:spcPts val="612"/>
              </a:spcBef>
              <a:buFont typeface="Arial" pitchFamily="34" charset="0"/>
              <a:buChar char="•"/>
            </a:pPr>
            <a:endParaRPr lang="en-US" dirty="0" smtClean="0"/>
          </a:p>
          <a:p>
            <a:pPr marL="174913" indent="-174913">
              <a:buFont typeface="Arial" pitchFamily="34" charset="0"/>
              <a:buChar char="•"/>
            </a:pPr>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0AF7FF83-635D-482D-A8EB-845711226A7C}"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a:xfrm>
            <a:off x="701993" y="4420315"/>
            <a:ext cx="5615940" cy="4730511"/>
          </a:xfrm>
        </p:spPr>
        <p:txBody>
          <a:bodyPr>
            <a:normAutofit/>
          </a:bodyPr>
          <a:lstStyle/>
          <a:p>
            <a:pPr>
              <a:spcBef>
                <a:spcPts val="612"/>
              </a:spcBef>
              <a:defRPr/>
            </a:pPr>
            <a:r>
              <a:rPr lang="en-US" dirty="0" smtClean="0"/>
              <a:t>Certain </a:t>
            </a:r>
            <a:r>
              <a:rPr lang="en-US" dirty="0"/>
              <a:t>states </a:t>
            </a:r>
            <a:r>
              <a:rPr lang="en-US" dirty="0" smtClean="0"/>
              <a:t>provide </a:t>
            </a:r>
            <a:r>
              <a:rPr lang="en-US" dirty="0"/>
              <a:t>Medicaid to medically needy individuals who are not otherwise eligible for Medicaid. </a:t>
            </a:r>
            <a:r>
              <a:rPr lang="en-US" dirty="0" smtClean="0"/>
              <a:t>More than 30 states plus the District of Columbia currently operate medically needy programs. </a:t>
            </a:r>
          </a:p>
          <a:p>
            <a:pPr>
              <a:spcBef>
                <a:spcPts val="612"/>
              </a:spcBef>
              <a:defRPr/>
            </a:pPr>
            <a:r>
              <a:rPr lang="en-US" dirty="0" smtClean="0">
                <a:effectLst/>
              </a:rPr>
              <a:t>If you have been denied Medicaid coverage because your income is too high, you might qualify as a "medically needy" individual based on your income and health status.</a:t>
            </a:r>
          </a:p>
          <a:p>
            <a:pPr marL="174913" indent="-174913">
              <a:spcBef>
                <a:spcPts val="612"/>
              </a:spcBef>
              <a:buFont typeface="Wingdings" pitchFamily="2" charset="2"/>
              <a:buChar char="§"/>
            </a:pPr>
            <a:r>
              <a:rPr lang="en-US" dirty="0" smtClean="0"/>
              <a:t>Medically needy means someone whose medical expenses, once paid, bring that person's income to at or below the state's Medicaid income guidelines.  </a:t>
            </a:r>
          </a:p>
          <a:p>
            <a:pPr marL="174913" indent="-174913">
              <a:spcBef>
                <a:spcPts val="612"/>
              </a:spcBef>
              <a:buFont typeface="Wingdings" pitchFamily="2" charset="2"/>
              <a:buChar char="§"/>
            </a:pPr>
            <a:r>
              <a:rPr lang="en-US" dirty="0" smtClean="0"/>
              <a:t>Must “spend down” to qualify. </a:t>
            </a:r>
          </a:p>
          <a:p>
            <a:pPr marL="174913" indent="-174913">
              <a:spcBef>
                <a:spcPts val="612"/>
              </a:spcBef>
              <a:buFont typeface="Wingdings" pitchFamily="2" charset="2"/>
              <a:buChar char="§"/>
            </a:pPr>
            <a:r>
              <a:rPr lang="en-US" dirty="0" smtClean="0"/>
              <a:t>Medically needy eligibility is reviewed periodically unlike regular Medicaid.</a:t>
            </a:r>
          </a:p>
          <a:p>
            <a:pPr marL="466435" indent="-466435">
              <a:spcBef>
                <a:spcPts val="612"/>
              </a:spcBef>
            </a:pPr>
            <a:r>
              <a:rPr lang="en-US" b="1" dirty="0" smtClean="0"/>
              <a:t>NOTE:</a:t>
            </a:r>
            <a:r>
              <a:rPr lang="en-US" dirty="0" smtClean="0"/>
              <a:t>  States </a:t>
            </a:r>
            <a:r>
              <a:rPr lang="en-US" dirty="0"/>
              <a:t>have the option to discontinue coverage under medically needy groups for </a:t>
            </a:r>
            <a:r>
              <a:rPr lang="en-US" i="1" dirty="0"/>
              <a:t>adults</a:t>
            </a:r>
            <a:r>
              <a:rPr lang="en-US" dirty="0"/>
              <a:t> (e.g., disabled individuals with income above the standard for categorical eligibility) in 2014, subject to </a:t>
            </a:r>
            <a:r>
              <a:rPr lang="en-US" dirty="0" smtClean="0"/>
              <a:t>Maintenance of Effort SSA §1902(gg</a:t>
            </a:r>
            <a:r>
              <a:rPr lang="en-US" dirty="0"/>
              <a:t>). In </a:t>
            </a:r>
            <a:r>
              <a:rPr lang="en-US" dirty="0" smtClean="0"/>
              <a:t>states </a:t>
            </a:r>
            <a:r>
              <a:rPr lang="en-US" dirty="0"/>
              <a:t>that continue </a:t>
            </a:r>
            <a:r>
              <a:rPr lang="en-US" dirty="0" smtClean="0"/>
              <a:t>to cover existing medically needy adult groups, </a:t>
            </a:r>
            <a:r>
              <a:rPr lang="en-US" dirty="0"/>
              <a:t>adults who meet the categorical eligibility and resource requirements will have the ability to spend down to the medically needy income standard and receive the benefits covered for medically needy individuals in the </a:t>
            </a:r>
            <a:r>
              <a:rPr lang="en-US" dirty="0" smtClean="0"/>
              <a:t>states, </a:t>
            </a:r>
            <a:r>
              <a:rPr lang="en-US" dirty="0"/>
              <a:t>or to enroll in the adult group (provided they meet the eligibility requirements for that group, including being under 65 and not eligible for Medicare). </a:t>
            </a:r>
          </a:p>
        </p:txBody>
      </p:sp>
      <p:sp>
        <p:nvSpPr>
          <p:cNvPr id="5" name="Slide Number Placeholder 4"/>
          <p:cNvSpPr>
            <a:spLocks noGrp="1"/>
          </p:cNvSpPr>
          <p:nvPr>
            <p:ph type="sldNum" sz="quarter" idx="11"/>
          </p:nvPr>
        </p:nvSpPr>
        <p:spPr/>
        <p:txBody>
          <a:bodyPr/>
          <a:lstStyle/>
          <a:p>
            <a:fld id="{666AA210-F09A-4D2C-988F-5E80B2706499}" type="slidenum">
              <a:rPr lang="en-US" smtClean="0"/>
              <a:pPr/>
              <a:t>20</a:t>
            </a:fld>
            <a:endParaRPr lang="en-US" dirty="0"/>
          </a:p>
        </p:txBody>
      </p:sp>
    </p:spTree>
    <p:extLst>
      <p:ext uri="{BB962C8B-B14F-4D97-AF65-F5344CB8AC3E}">
        <p14:creationId xmlns:p14="http://schemas.microsoft.com/office/powerpoint/2010/main" val="27969577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34418"/>
            <a:fld id="{8A7F2EDE-31E8-4BC8-8A8B-FB8CF05BCA9C}" type="slidenum">
              <a:rPr lang="en-US" smtClean="0"/>
              <a:pPr defTabSz="934418"/>
              <a:t>21</a:t>
            </a:fld>
            <a:endParaRPr lang="en-US" dirty="0" smtClean="0"/>
          </a:p>
        </p:txBody>
      </p:sp>
      <p:sp>
        <p:nvSpPr>
          <p:cNvPr id="80899" name="Rectangle 2"/>
          <p:cNvSpPr>
            <a:spLocks noGrp="1" noRot="1" noChangeAspect="1" noChangeArrowheads="1" noTextEdit="1"/>
          </p:cNvSpPr>
          <p:nvPr>
            <p:ph type="sldImg"/>
          </p:nvPr>
        </p:nvSpPr>
        <p:spPr bwMode="auto">
          <a:xfrm>
            <a:off x="1184275" y="698500"/>
            <a:ext cx="4652963" cy="3489325"/>
          </a:xfrm>
          <a:noFill/>
          <a:ln>
            <a:solidFill>
              <a:srgbClr val="000000"/>
            </a:solidFill>
            <a:miter lim="800000"/>
            <a:headEnd/>
            <a:tailEnd/>
          </a:ln>
        </p:spPr>
      </p:sp>
      <p:sp>
        <p:nvSpPr>
          <p:cNvPr id="80900" name="Rectangle 3"/>
          <p:cNvSpPr>
            <a:spLocks noGrp="1" noChangeArrowheads="1"/>
          </p:cNvSpPr>
          <p:nvPr>
            <p:ph type="body" idx="1"/>
          </p:nvPr>
        </p:nvSpPr>
        <p:spPr bwMode="auto">
          <a:xfrm>
            <a:off x="662993" y="4342765"/>
            <a:ext cx="5810938" cy="4885611"/>
          </a:xfrm>
          <a:noFill/>
        </p:spPr>
        <p:txBody>
          <a:bodyPr wrap="square" numCol="1" anchor="t" anchorCtr="0" compatLnSpc="1">
            <a:prstTxWarp prst="textNoShape">
              <a:avLst/>
            </a:prstTxWarp>
            <a:normAutofit/>
          </a:bodyPr>
          <a:lstStyle/>
          <a:p>
            <a:pPr marL="0" lvl="1" indent="0">
              <a:spcBef>
                <a:spcPts val="612"/>
              </a:spcBef>
              <a:buNone/>
            </a:pPr>
            <a:r>
              <a:rPr lang="en-US" dirty="0"/>
              <a:t>I</a:t>
            </a:r>
            <a:r>
              <a:rPr lang="en-US" dirty="0" smtClean="0"/>
              <a:t>f </a:t>
            </a:r>
            <a:r>
              <a:rPr lang="en-US" dirty="0"/>
              <a:t>a </a:t>
            </a:r>
            <a:r>
              <a:rPr lang="en-US" dirty="0" smtClean="0"/>
              <a:t>state </a:t>
            </a:r>
            <a:r>
              <a:rPr lang="en-US" dirty="0"/>
              <a:t>elects to have </a:t>
            </a:r>
            <a:r>
              <a:rPr lang="en-US" dirty="0" smtClean="0"/>
              <a:t>a </a:t>
            </a:r>
            <a:r>
              <a:rPr lang="en-US" dirty="0"/>
              <a:t>medically needy program, there are </a:t>
            </a:r>
            <a:r>
              <a:rPr lang="en-US" dirty="0" smtClean="0"/>
              <a:t>federal </a:t>
            </a:r>
            <a:r>
              <a:rPr lang="en-US" dirty="0"/>
              <a:t>requirements that certain groups and certain services must be included. </a:t>
            </a:r>
            <a:r>
              <a:rPr lang="en-US" dirty="0" smtClean="0"/>
              <a:t>At present, if </a:t>
            </a:r>
            <a:r>
              <a:rPr lang="en-US" dirty="0"/>
              <a:t>a state has a medically needy program it must cover the following</a:t>
            </a:r>
            <a:r>
              <a:rPr lang="en-US" dirty="0" smtClean="0"/>
              <a:t>: </a:t>
            </a:r>
          </a:p>
          <a:p>
            <a:pPr marL="174913" lvl="1" indent="-174913">
              <a:spcBef>
                <a:spcPts val="612"/>
              </a:spcBef>
            </a:pPr>
            <a:r>
              <a:rPr lang="en-US" dirty="0" smtClean="0"/>
              <a:t>Children </a:t>
            </a:r>
            <a:r>
              <a:rPr lang="en-US" dirty="0"/>
              <a:t>under age 19 who are full-time </a:t>
            </a:r>
            <a:r>
              <a:rPr lang="en-US" dirty="0" smtClean="0"/>
              <a:t>students</a:t>
            </a:r>
          </a:p>
          <a:p>
            <a:pPr marL="174913" lvl="1" indent="-174913">
              <a:spcBef>
                <a:spcPts val="612"/>
              </a:spcBef>
            </a:pPr>
            <a:r>
              <a:rPr lang="en-US" dirty="0" smtClean="0"/>
              <a:t>Ambulatory </a:t>
            </a:r>
            <a:r>
              <a:rPr lang="en-US" dirty="0"/>
              <a:t>care for </a:t>
            </a:r>
            <a:r>
              <a:rPr lang="en-US" dirty="0" smtClean="0"/>
              <a:t>children</a:t>
            </a:r>
          </a:p>
          <a:p>
            <a:pPr marL="174913" lvl="1" indent="-174913">
              <a:spcBef>
                <a:spcPts val="612"/>
              </a:spcBef>
            </a:pPr>
            <a:r>
              <a:rPr lang="en-US" dirty="0"/>
              <a:t>Certain newborns for 1 year</a:t>
            </a:r>
          </a:p>
          <a:p>
            <a:pPr marL="174913" lvl="1" indent="-174913">
              <a:spcBef>
                <a:spcPts val="612"/>
              </a:spcBef>
            </a:pPr>
            <a:r>
              <a:rPr lang="en-US" dirty="0" smtClean="0"/>
              <a:t>Pregnant </a:t>
            </a:r>
            <a:r>
              <a:rPr lang="en-US" dirty="0"/>
              <a:t>women who are medically needy</a:t>
            </a:r>
          </a:p>
          <a:p>
            <a:pPr marL="174913" lvl="1" indent="-174913">
              <a:spcBef>
                <a:spcPts val="612"/>
              </a:spcBef>
            </a:pPr>
            <a:r>
              <a:rPr lang="en-US" dirty="0"/>
              <a:t>Prenatal and delivery care for pregnant women</a:t>
            </a:r>
          </a:p>
          <a:p>
            <a:pPr marL="174913" lvl="1" indent="-174913">
              <a:spcBef>
                <a:spcPts val="612"/>
              </a:spcBef>
            </a:pPr>
            <a:r>
              <a:rPr lang="en-US" dirty="0" smtClean="0"/>
              <a:t>Protected </a:t>
            </a:r>
            <a:r>
              <a:rPr lang="en-US" dirty="0"/>
              <a:t>blind persons (those eligible as medically needy under Medicaid in December 1973 on the basis of the blindness or disability criteria and meet the current requirements for eligibility as medically needy under Medicaid except for blindness or disability criteria</a:t>
            </a:r>
            <a:r>
              <a:rPr lang="en-US" dirty="0" smtClean="0"/>
              <a:t>)</a:t>
            </a:r>
          </a:p>
          <a:p>
            <a:pPr marL="466435" indent="-653010" fontAlgn="t">
              <a:spcBef>
                <a:spcPts val="612"/>
              </a:spcBef>
              <a:defRPr/>
            </a:pPr>
            <a:r>
              <a:rPr lang="en-US" b="1" dirty="0" smtClean="0"/>
              <a:t>NOTE:</a:t>
            </a:r>
            <a:r>
              <a:rPr lang="en-US" dirty="0" smtClean="0"/>
              <a:t>	The following states have medically needy programs:</a:t>
            </a:r>
          </a:p>
          <a:p>
            <a:pPr marL="466435" indent="-653010" fontAlgn="t">
              <a:spcBef>
                <a:spcPts val="612"/>
              </a:spcBef>
              <a:defRPr/>
            </a:pPr>
            <a:r>
              <a:rPr lang="fi-FI" dirty="0" smtClean="0"/>
              <a:t>	Arkansas</a:t>
            </a:r>
            <a:r>
              <a:rPr lang="fi-FI" dirty="0"/>
              <a:t>, Hawaii, Maine, Nebraska, Pennsylvania, Vermont, </a:t>
            </a:r>
            <a:r>
              <a:rPr lang="en-US" dirty="0"/>
              <a:t>California, Illinois, Maryland, New Hampshire, Puerto Rico, Virginia, Connecticut, Iowa, Massachusetts, New Jersey, Rhode Island, Washington, Dist. of Columbia, Kansas, Michigan, New York, Tennessee, West Virginia, Florida, Kentucky, Minnesota, North Carolina, Texas*, Wisconsin, </a:t>
            </a:r>
            <a:r>
              <a:rPr lang="fi-FI" dirty="0"/>
              <a:t>Georgia, Louisiana, Montana, North Dakota, and Utah.</a:t>
            </a:r>
          </a:p>
          <a:p>
            <a:pPr marL="466435" indent="-653010" fontAlgn="t">
              <a:spcBef>
                <a:spcPts val="612"/>
              </a:spcBef>
              <a:defRPr/>
            </a:pPr>
            <a:r>
              <a:rPr lang="en-US" dirty="0" smtClean="0"/>
              <a:t>	*The </a:t>
            </a:r>
            <a:r>
              <a:rPr lang="en-US" dirty="0"/>
              <a:t>medically needy program in Texas covers only the “mandatory" medically needy groups. It does not cover the aged, blind and disabled.</a:t>
            </a:r>
          </a:p>
          <a:p>
            <a:pPr>
              <a:lnSpc>
                <a:spcPct val="110000"/>
              </a:lnSpc>
              <a:spcBef>
                <a:spcPts val="612"/>
              </a:spcBef>
            </a:pPr>
            <a:endParaRPr lang="en-US" i="1"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a:xfrm>
            <a:off x="623993" y="4265216"/>
            <a:ext cx="6161934" cy="4652961"/>
          </a:xfrm>
        </p:spPr>
        <p:txBody>
          <a:bodyPr>
            <a:noAutofit/>
          </a:bodyPr>
          <a:lstStyle/>
          <a:p>
            <a:pPr marL="177245" indent="-177245">
              <a:spcBef>
                <a:spcPts val="612"/>
              </a:spcBef>
              <a:defRPr/>
            </a:pPr>
            <a:r>
              <a:rPr lang="en-US" dirty="0" smtClean="0"/>
              <a:t>The MANDATORY </a:t>
            </a:r>
            <a:r>
              <a:rPr lang="en-US" dirty="0"/>
              <a:t>b</a:t>
            </a:r>
            <a:r>
              <a:rPr lang="en-US" dirty="0" smtClean="0"/>
              <a:t>enefits include (continued): </a:t>
            </a:r>
            <a:endParaRPr lang="en-US" dirty="0"/>
          </a:p>
          <a:p>
            <a:pPr marL="177245" indent="-177245">
              <a:spcBef>
                <a:spcPts val="612"/>
              </a:spcBef>
              <a:buFont typeface="Wingdings" pitchFamily="2" charset="2"/>
              <a:buChar char="§"/>
              <a:defRPr/>
            </a:pPr>
            <a:r>
              <a:rPr lang="en-US" dirty="0" smtClean="0"/>
              <a:t>Inpatient </a:t>
            </a:r>
            <a:r>
              <a:rPr lang="en-US" dirty="0"/>
              <a:t>hospital services </a:t>
            </a:r>
          </a:p>
          <a:p>
            <a:pPr marL="177245" indent="-177245" fontAlgn="t">
              <a:spcBef>
                <a:spcPts val="612"/>
              </a:spcBef>
              <a:buFont typeface="Wingdings" pitchFamily="2" charset="2"/>
              <a:buChar char="§"/>
            </a:pPr>
            <a:r>
              <a:rPr lang="en-US" dirty="0"/>
              <a:t>Outpatient hospital services </a:t>
            </a:r>
          </a:p>
          <a:p>
            <a:pPr marL="177245" indent="-177245" fontAlgn="t">
              <a:spcBef>
                <a:spcPts val="612"/>
              </a:spcBef>
              <a:buFont typeface="Wingdings" pitchFamily="2" charset="2"/>
              <a:buChar char="§"/>
            </a:pPr>
            <a:r>
              <a:rPr lang="en-US" dirty="0"/>
              <a:t>EPSDT: Early and Periodic Screening, Diagnostic, and Treatment </a:t>
            </a:r>
            <a:r>
              <a:rPr lang="en-US" dirty="0" smtClean="0"/>
              <a:t>services </a:t>
            </a:r>
            <a:endParaRPr lang="en-US" dirty="0"/>
          </a:p>
          <a:p>
            <a:pPr marL="177245" indent="-177245" fontAlgn="t">
              <a:spcBef>
                <a:spcPts val="612"/>
              </a:spcBef>
              <a:buFont typeface="Wingdings" pitchFamily="2" charset="2"/>
              <a:buChar char="§"/>
            </a:pPr>
            <a:r>
              <a:rPr lang="en-US" dirty="0"/>
              <a:t>Nursing facility services </a:t>
            </a:r>
          </a:p>
          <a:p>
            <a:pPr marL="177245" indent="-177245" fontAlgn="t">
              <a:spcBef>
                <a:spcPts val="612"/>
              </a:spcBef>
              <a:buFont typeface="Wingdings" pitchFamily="2" charset="2"/>
              <a:buChar char="§"/>
            </a:pPr>
            <a:r>
              <a:rPr lang="en-US" dirty="0"/>
              <a:t>Home health services </a:t>
            </a:r>
          </a:p>
          <a:p>
            <a:pPr marL="177245" indent="-177245" fontAlgn="t">
              <a:spcBef>
                <a:spcPts val="612"/>
              </a:spcBef>
              <a:buFont typeface="Wingdings" pitchFamily="2" charset="2"/>
              <a:buChar char="§"/>
            </a:pPr>
            <a:r>
              <a:rPr lang="en-US" dirty="0"/>
              <a:t>Physician services </a:t>
            </a:r>
          </a:p>
          <a:p>
            <a:pPr marL="177245" indent="-177245" fontAlgn="t">
              <a:spcBef>
                <a:spcPts val="612"/>
              </a:spcBef>
              <a:buFont typeface="Wingdings" pitchFamily="2" charset="2"/>
              <a:buChar char="§"/>
            </a:pPr>
            <a:r>
              <a:rPr lang="en-US" dirty="0"/>
              <a:t>Rural Health Clinic services </a:t>
            </a:r>
          </a:p>
          <a:p>
            <a:pPr marL="177245" indent="-177245" fontAlgn="t">
              <a:spcBef>
                <a:spcPts val="612"/>
              </a:spcBef>
              <a:buFont typeface="Wingdings" pitchFamily="2" charset="2"/>
              <a:buChar char="§"/>
            </a:pPr>
            <a:r>
              <a:rPr lang="en-US" dirty="0"/>
              <a:t>Federally Qualified Health Center (FQHC) services </a:t>
            </a:r>
          </a:p>
          <a:p>
            <a:pPr marL="177245" indent="-177245" fontAlgn="t">
              <a:spcBef>
                <a:spcPts val="612"/>
              </a:spcBef>
              <a:buFont typeface="Wingdings" pitchFamily="2" charset="2"/>
              <a:buChar char="§"/>
            </a:pPr>
            <a:r>
              <a:rPr lang="en-US" dirty="0"/>
              <a:t>Laboratory and X-ray services </a:t>
            </a:r>
          </a:p>
          <a:p>
            <a:pPr fontAlgn="t">
              <a:spcBef>
                <a:spcPts val="612"/>
              </a:spcBef>
            </a:pPr>
            <a:r>
              <a:rPr lang="en-US" dirty="0" smtClean="0"/>
              <a:t>Continued on the next slide.</a:t>
            </a:r>
            <a:endParaRPr lang="en-US" dirty="0"/>
          </a:p>
          <a:p>
            <a:pPr defTabSz="932871">
              <a:spcBef>
                <a:spcPts val="612"/>
              </a:spcBef>
              <a:defRPr/>
            </a:pPr>
            <a:r>
              <a:rPr lang="en-US" dirty="0"/>
              <a:t>For more information </a:t>
            </a:r>
            <a:r>
              <a:rPr lang="en-US" dirty="0" smtClean="0"/>
              <a:t>you may also visit</a:t>
            </a:r>
            <a:r>
              <a:rPr lang="en-US" dirty="0"/>
              <a:t>: </a:t>
            </a:r>
            <a:r>
              <a:rPr lang="en-US" dirty="0">
                <a:hlinkClick r:id="rId3"/>
              </a:rPr>
              <a:t>http://www.medicaid.gov/Medicaid-CHIP-Program-Information/By-Topics/Benefits/Medicaid-Benefits.html</a:t>
            </a:r>
            <a:endParaRPr lang="en-US" dirty="0"/>
          </a:p>
          <a:p>
            <a:pPr defTabSz="932871">
              <a:spcBef>
                <a:spcPts val="612"/>
              </a:spcBef>
              <a:defRPr/>
            </a:pPr>
            <a:endParaRPr lang="en-US" b="1" dirty="0" smtClean="0"/>
          </a:p>
          <a:p>
            <a:pPr>
              <a:spcBef>
                <a:spcPts val="612"/>
              </a:spcBef>
            </a:pPr>
            <a:endParaRPr lang="en-US" dirty="0"/>
          </a:p>
        </p:txBody>
      </p:sp>
      <p:sp>
        <p:nvSpPr>
          <p:cNvPr id="5" name="Slide Number Placeholder 4"/>
          <p:cNvSpPr>
            <a:spLocks noGrp="1"/>
          </p:cNvSpPr>
          <p:nvPr>
            <p:ph type="sldNum" sz="quarter" idx="11"/>
          </p:nvPr>
        </p:nvSpPr>
        <p:spPr/>
        <p:txBody>
          <a:bodyPr/>
          <a:lstStyle/>
          <a:p>
            <a:fld id="{666AA210-F09A-4D2C-988F-5E80B2706499}" type="slidenum">
              <a:rPr lang="en-US" smtClean="0"/>
              <a:pPr/>
              <a:t>22</a:t>
            </a:fld>
            <a:endParaRPr lang="en-US" dirty="0"/>
          </a:p>
        </p:txBody>
      </p:sp>
    </p:spTree>
    <p:extLst>
      <p:ext uri="{BB962C8B-B14F-4D97-AF65-F5344CB8AC3E}">
        <p14:creationId xmlns:p14="http://schemas.microsoft.com/office/powerpoint/2010/main" val="14774354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a:xfrm>
            <a:off x="701993" y="4342766"/>
            <a:ext cx="6083935" cy="4575412"/>
          </a:xfrm>
        </p:spPr>
        <p:txBody>
          <a:bodyPr>
            <a:noAutofit/>
          </a:bodyPr>
          <a:lstStyle/>
          <a:p>
            <a:pPr>
              <a:spcBef>
                <a:spcPts val="612"/>
              </a:spcBef>
              <a:defRPr/>
            </a:pPr>
            <a:r>
              <a:rPr lang="en-US" dirty="0" smtClean="0"/>
              <a:t>Some Medicaid state plan benefits are mandatory </a:t>
            </a:r>
            <a:r>
              <a:rPr lang="en-US" dirty="0"/>
              <a:t>(continued)</a:t>
            </a:r>
          </a:p>
          <a:p>
            <a:pPr marL="186574" indent="-186574">
              <a:spcBef>
                <a:spcPts val="612"/>
              </a:spcBef>
              <a:defRPr/>
            </a:pPr>
            <a:r>
              <a:rPr lang="en-US" dirty="0" smtClean="0"/>
              <a:t>The </a:t>
            </a:r>
            <a:r>
              <a:rPr lang="en-US" dirty="0"/>
              <a:t>MANDATORY benefits include: </a:t>
            </a:r>
          </a:p>
          <a:p>
            <a:pPr marL="177245" indent="-177245" fontAlgn="t">
              <a:spcBef>
                <a:spcPts val="612"/>
              </a:spcBef>
              <a:buFont typeface="Wingdings" pitchFamily="2" charset="2"/>
              <a:buChar char="§"/>
            </a:pPr>
            <a:r>
              <a:rPr lang="en-US" dirty="0"/>
              <a:t>Family planning services </a:t>
            </a:r>
          </a:p>
          <a:p>
            <a:pPr marL="177245" indent="-177245" fontAlgn="t">
              <a:spcBef>
                <a:spcPts val="612"/>
              </a:spcBef>
              <a:buFont typeface="Wingdings" pitchFamily="2" charset="2"/>
              <a:buChar char="§"/>
            </a:pPr>
            <a:r>
              <a:rPr lang="en-US" dirty="0"/>
              <a:t>Nurse Midwife services </a:t>
            </a:r>
          </a:p>
          <a:p>
            <a:pPr marL="177245" indent="-177245" fontAlgn="t">
              <a:spcBef>
                <a:spcPts val="612"/>
              </a:spcBef>
              <a:buFont typeface="Wingdings" pitchFamily="2" charset="2"/>
              <a:buChar char="§"/>
            </a:pPr>
            <a:r>
              <a:rPr lang="en-US" dirty="0"/>
              <a:t>Certified Pediatric and Family Nurse Practitioner services </a:t>
            </a:r>
          </a:p>
          <a:p>
            <a:pPr marL="177245" indent="-177245" fontAlgn="t">
              <a:spcBef>
                <a:spcPts val="612"/>
              </a:spcBef>
              <a:buFont typeface="Wingdings" pitchFamily="2" charset="2"/>
              <a:buChar char="§"/>
            </a:pPr>
            <a:r>
              <a:rPr lang="en-US" dirty="0"/>
              <a:t>Freestanding Birth Center services (when licensed or otherwise recognized by the state) </a:t>
            </a:r>
          </a:p>
          <a:p>
            <a:pPr marL="177245" indent="-177245" fontAlgn="t">
              <a:spcBef>
                <a:spcPts val="612"/>
              </a:spcBef>
              <a:buFont typeface="Wingdings" pitchFamily="2" charset="2"/>
              <a:buChar char="§"/>
            </a:pPr>
            <a:r>
              <a:rPr lang="en-US" dirty="0"/>
              <a:t>Transportation to medical care </a:t>
            </a:r>
          </a:p>
          <a:p>
            <a:pPr marL="177245" indent="-177245" fontAlgn="t">
              <a:spcBef>
                <a:spcPts val="612"/>
              </a:spcBef>
              <a:buFont typeface="Wingdings" pitchFamily="2" charset="2"/>
              <a:buChar char="§"/>
            </a:pPr>
            <a:r>
              <a:rPr lang="en-US" dirty="0"/>
              <a:t>Tobacco cessation counseling for pregnant women </a:t>
            </a:r>
          </a:p>
          <a:p>
            <a:pPr marL="177245" indent="-177245" fontAlgn="t">
              <a:spcBef>
                <a:spcPts val="612"/>
              </a:spcBef>
              <a:buFont typeface="Wingdings" pitchFamily="2" charset="2"/>
              <a:buChar char="§"/>
            </a:pPr>
            <a:r>
              <a:rPr lang="en-US" dirty="0"/>
              <a:t>Tobacco cessation</a:t>
            </a:r>
          </a:p>
          <a:p>
            <a:pPr>
              <a:spcBef>
                <a:spcPts val="612"/>
              </a:spcBef>
              <a:defRPr/>
            </a:pPr>
            <a:r>
              <a:rPr lang="en-US" dirty="0"/>
              <a:t>For more information </a:t>
            </a:r>
            <a:r>
              <a:rPr lang="en-US" dirty="0" smtClean="0"/>
              <a:t>you may also visit</a:t>
            </a:r>
            <a:r>
              <a:rPr lang="en-US" dirty="0"/>
              <a:t>: </a:t>
            </a:r>
            <a:r>
              <a:rPr lang="en-US" dirty="0">
                <a:hlinkClick r:id="rId3"/>
              </a:rPr>
              <a:t>http://www.medicaid.gov/Medicaid-CHIP-Program-Information/By-Topics/Benefits/Medicaid-Benefits.html</a:t>
            </a:r>
            <a:endParaRPr lang="en-US" dirty="0"/>
          </a:p>
          <a:p>
            <a:pPr defTabSz="932871">
              <a:spcBef>
                <a:spcPts val="612"/>
              </a:spcBef>
              <a:defRPr/>
            </a:pPr>
            <a:endParaRPr lang="en-US" b="1" dirty="0" smtClean="0"/>
          </a:p>
          <a:p>
            <a:pPr>
              <a:spcBef>
                <a:spcPts val="612"/>
              </a:spcBef>
            </a:pPr>
            <a:endParaRPr lang="en-US" sz="1000" dirty="0"/>
          </a:p>
        </p:txBody>
      </p:sp>
      <p:sp>
        <p:nvSpPr>
          <p:cNvPr id="5" name="Slide Number Placeholder 4"/>
          <p:cNvSpPr>
            <a:spLocks noGrp="1"/>
          </p:cNvSpPr>
          <p:nvPr>
            <p:ph type="sldNum" sz="quarter" idx="11"/>
          </p:nvPr>
        </p:nvSpPr>
        <p:spPr/>
        <p:txBody>
          <a:bodyPr/>
          <a:lstStyle/>
          <a:p>
            <a:fld id="{666AA210-F09A-4D2C-988F-5E80B2706499}" type="slidenum">
              <a:rPr lang="en-US" smtClean="0"/>
              <a:pPr/>
              <a:t>23</a:t>
            </a:fld>
            <a:endParaRPr lang="en-US" dirty="0"/>
          </a:p>
        </p:txBody>
      </p:sp>
    </p:spTree>
    <p:extLst>
      <p:ext uri="{BB962C8B-B14F-4D97-AF65-F5344CB8AC3E}">
        <p14:creationId xmlns:p14="http://schemas.microsoft.com/office/powerpoint/2010/main" val="14774354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a:xfrm>
            <a:off x="623993" y="4265215"/>
            <a:ext cx="6317933" cy="4885611"/>
          </a:xfrm>
        </p:spPr>
        <p:txBody>
          <a:bodyPr>
            <a:normAutofit fontScale="92500" lnSpcReduction="20000"/>
          </a:bodyPr>
          <a:lstStyle/>
          <a:p>
            <a:pPr marL="177245" indent="-177245" defTabSz="932871">
              <a:lnSpc>
                <a:spcPct val="120000"/>
              </a:lnSpc>
              <a:spcBef>
                <a:spcPts val="408"/>
              </a:spcBef>
              <a:defRPr/>
            </a:pPr>
            <a:r>
              <a:rPr lang="en-US" dirty="0" smtClean="0"/>
              <a:t>Optional Medicaid state plan benefits: </a:t>
            </a:r>
          </a:p>
          <a:p>
            <a:pPr marL="177245" indent="-177245" defTabSz="932871">
              <a:lnSpc>
                <a:spcPct val="120000"/>
              </a:lnSpc>
              <a:spcBef>
                <a:spcPts val="408"/>
              </a:spcBef>
              <a:buFont typeface="Wingdings" pitchFamily="2" charset="2"/>
              <a:buChar char="§"/>
              <a:defRPr/>
            </a:pPr>
            <a:r>
              <a:rPr lang="en-US" dirty="0" smtClean="0"/>
              <a:t>Prescription drug programs </a:t>
            </a:r>
          </a:p>
          <a:p>
            <a:pPr marL="177245" indent="-177245" fontAlgn="t">
              <a:lnSpc>
                <a:spcPct val="120000"/>
              </a:lnSpc>
              <a:spcBef>
                <a:spcPts val="408"/>
              </a:spcBef>
              <a:buFont typeface="Wingdings" pitchFamily="2" charset="2"/>
              <a:buChar char="§"/>
            </a:pPr>
            <a:r>
              <a:rPr lang="en-US" dirty="0" smtClean="0"/>
              <a:t>Clinic services </a:t>
            </a:r>
          </a:p>
          <a:p>
            <a:pPr marL="177245" indent="-177245" fontAlgn="t">
              <a:lnSpc>
                <a:spcPct val="120000"/>
              </a:lnSpc>
              <a:spcBef>
                <a:spcPts val="408"/>
              </a:spcBef>
              <a:buFont typeface="Wingdings" pitchFamily="2" charset="2"/>
              <a:buChar char="§"/>
            </a:pPr>
            <a:r>
              <a:rPr lang="en-US" dirty="0" smtClean="0"/>
              <a:t>Physical therapy </a:t>
            </a:r>
          </a:p>
          <a:p>
            <a:pPr marL="177245" indent="-177245" fontAlgn="t">
              <a:lnSpc>
                <a:spcPct val="120000"/>
              </a:lnSpc>
              <a:spcBef>
                <a:spcPts val="408"/>
              </a:spcBef>
              <a:buFont typeface="Wingdings" pitchFamily="2" charset="2"/>
              <a:buChar char="§"/>
            </a:pPr>
            <a:r>
              <a:rPr lang="en-US" dirty="0" smtClean="0"/>
              <a:t>Occupational therapy </a:t>
            </a:r>
          </a:p>
          <a:p>
            <a:pPr marL="177245" indent="-177245" fontAlgn="t">
              <a:lnSpc>
                <a:spcPct val="120000"/>
              </a:lnSpc>
              <a:spcBef>
                <a:spcPts val="408"/>
              </a:spcBef>
              <a:buFont typeface="Wingdings" pitchFamily="2" charset="2"/>
              <a:buChar char="§"/>
            </a:pPr>
            <a:r>
              <a:rPr lang="en-US" dirty="0" smtClean="0"/>
              <a:t>Speech, hearing and language disorder services </a:t>
            </a:r>
          </a:p>
          <a:p>
            <a:pPr marL="177245" indent="-177245" fontAlgn="t">
              <a:lnSpc>
                <a:spcPct val="120000"/>
              </a:lnSpc>
              <a:spcBef>
                <a:spcPts val="408"/>
              </a:spcBef>
              <a:buFont typeface="Wingdings" pitchFamily="2" charset="2"/>
              <a:buChar char="§"/>
            </a:pPr>
            <a:r>
              <a:rPr lang="en-US" dirty="0" smtClean="0"/>
              <a:t>Respiratory care services </a:t>
            </a:r>
          </a:p>
          <a:p>
            <a:pPr marL="177245" indent="-177245" fontAlgn="t">
              <a:lnSpc>
                <a:spcPct val="120000"/>
              </a:lnSpc>
              <a:spcBef>
                <a:spcPts val="408"/>
              </a:spcBef>
              <a:buFont typeface="Wingdings" pitchFamily="2" charset="2"/>
              <a:buChar char="§"/>
            </a:pPr>
            <a:r>
              <a:rPr lang="en-US" dirty="0" smtClean="0"/>
              <a:t>Podiatry services </a:t>
            </a:r>
          </a:p>
          <a:p>
            <a:pPr marL="177245" indent="-177245" fontAlgn="t">
              <a:lnSpc>
                <a:spcPct val="120000"/>
              </a:lnSpc>
              <a:spcBef>
                <a:spcPts val="408"/>
              </a:spcBef>
              <a:buFont typeface="Wingdings" pitchFamily="2" charset="2"/>
              <a:buChar char="§"/>
            </a:pPr>
            <a:r>
              <a:rPr lang="en-US" dirty="0" smtClean="0"/>
              <a:t>Optometry services </a:t>
            </a:r>
          </a:p>
          <a:p>
            <a:pPr marL="177245" indent="-177245" fontAlgn="t">
              <a:lnSpc>
                <a:spcPct val="120000"/>
              </a:lnSpc>
              <a:spcBef>
                <a:spcPts val="408"/>
              </a:spcBef>
              <a:buFont typeface="Wingdings" pitchFamily="2" charset="2"/>
              <a:buChar char="§"/>
            </a:pPr>
            <a:r>
              <a:rPr lang="en-US" dirty="0" smtClean="0"/>
              <a:t>Dental services </a:t>
            </a:r>
          </a:p>
          <a:p>
            <a:pPr marL="177245" indent="-177245" fontAlgn="t">
              <a:lnSpc>
                <a:spcPct val="120000"/>
              </a:lnSpc>
              <a:spcBef>
                <a:spcPts val="408"/>
              </a:spcBef>
              <a:buFont typeface="Wingdings" pitchFamily="2" charset="2"/>
              <a:buChar char="§"/>
            </a:pPr>
            <a:r>
              <a:rPr lang="en-US" dirty="0" smtClean="0"/>
              <a:t>Dentures</a:t>
            </a:r>
          </a:p>
          <a:p>
            <a:pPr marL="177245" indent="-177245" fontAlgn="t">
              <a:lnSpc>
                <a:spcPct val="120000"/>
              </a:lnSpc>
              <a:spcBef>
                <a:spcPts val="408"/>
              </a:spcBef>
              <a:buFont typeface="Wingdings" pitchFamily="2" charset="2"/>
              <a:buChar char="§"/>
            </a:pPr>
            <a:r>
              <a:rPr lang="en-US" dirty="0"/>
              <a:t>Prosthetics</a:t>
            </a:r>
          </a:p>
          <a:p>
            <a:pPr marL="177245" indent="-177245" fontAlgn="t">
              <a:lnSpc>
                <a:spcPct val="120000"/>
              </a:lnSpc>
              <a:spcBef>
                <a:spcPts val="408"/>
              </a:spcBef>
              <a:buFont typeface="Wingdings" pitchFamily="2" charset="2"/>
              <a:buChar char="§"/>
            </a:pPr>
            <a:r>
              <a:rPr lang="en-US" dirty="0"/>
              <a:t>Eyeglasses </a:t>
            </a:r>
          </a:p>
          <a:p>
            <a:pPr marL="177245" indent="-177245" fontAlgn="t">
              <a:lnSpc>
                <a:spcPct val="120000"/>
              </a:lnSpc>
              <a:spcBef>
                <a:spcPts val="408"/>
              </a:spcBef>
              <a:buFont typeface="Wingdings" pitchFamily="2" charset="2"/>
              <a:buChar char="§"/>
            </a:pPr>
            <a:r>
              <a:rPr lang="en-US" dirty="0"/>
              <a:t>Chiropractic services </a:t>
            </a:r>
          </a:p>
          <a:p>
            <a:pPr marL="177245" indent="-177245" fontAlgn="t">
              <a:lnSpc>
                <a:spcPct val="120000"/>
              </a:lnSpc>
              <a:spcBef>
                <a:spcPts val="408"/>
              </a:spcBef>
              <a:buFont typeface="Wingdings" pitchFamily="2" charset="2"/>
              <a:buChar char="§"/>
            </a:pPr>
            <a:r>
              <a:rPr lang="en-US" dirty="0"/>
              <a:t>Other practitioner services</a:t>
            </a:r>
          </a:p>
          <a:p>
            <a:pPr marL="177245" indent="-177245" fontAlgn="t">
              <a:lnSpc>
                <a:spcPct val="120000"/>
              </a:lnSpc>
              <a:spcBef>
                <a:spcPts val="408"/>
              </a:spcBef>
              <a:buFont typeface="Wingdings" pitchFamily="2" charset="2"/>
              <a:buChar char="§"/>
            </a:pPr>
            <a:r>
              <a:rPr lang="en-US" dirty="0"/>
              <a:t>Other diagnostic, screening, preventive and rehabilitative services </a:t>
            </a:r>
          </a:p>
          <a:p>
            <a:pPr marL="177245" indent="-177245" fontAlgn="t">
              <a:lnSpc>
                <a:spcPct val="120000"/>
              </a:lnSpc>
              <a:spcBef>
                <a:spcPts val="408"/>
              </a:spcBef>
              <a:buFont typeface="Wingdings" pitchFamily="2" charset="2"/>
              <a:buChar char="§"/>
            </a:pPr>
            <a:r>
              <a:rPr lang="en-US" dirty="0"/>
              <a:t>Personal </a:t>
            </a:r>
            <a:r>
              <a:rPr lang="en-US" dirty="0" smtClean="0"/>
              <a:t>care </a:t>
            </a:r>
            <a:endParaRPr lang="en-US" dirty="0"/>
          </a:p>
          <a:p>
            <a:pPr marL="177245" indent="-177245" fontAlgn="t">
              <a:lnSpc>
                <a:spcPct val="120000"/>
              </a:lnSpc>
              <a:spcBef>
                <a:spcPts val="408"/>
              </a:spcBef>
              <a:buFont typeface="Wingdings" pitchFamily="2" charset="2"/>
              <a:buChar char="§"/>
            </a:pPr>
            <a:r>
              <a:rPr lang="en-US" dirty="0"/>
              <a:t>Hospice </a:t>
            </a:r>
          </a:p>
          <a:p>
            <a:pPr marL="177245" indent="-177245" fontAlgn="t">
              <a:lnSpc>
                <a:spcPct val="120000"/>
              </a:lnSpc>
              <a:spcBef>
                <a:spcPts val="408"/>
              </a:spcBef>
              <a:buFont typeface="Wingdings" pitchFamily="2" charset="2"/>
              <a:buChar char="§"/>
            </a:pPr>
            <a:r>
              <a:rPr lang="en-US" dirty="0"/>
              <a:t>Case </a:t>
            </a:r>
            <a:r>
              <a:rPr lang="en-US" dirty="0" smtClean="0"/>
              <a:t>management</a:t>
            </a:r>
          </a:p>
          <a:p>
            <a:pPr>
              <a:lnSpc>
                <a:spcPct val="120000"/>
              </a:lnSpc>
              <a:spcBef>
                <a:spcPts val="408"/>
              </a:spcBef>
              <a:defRPr/>
            </a:pPr>
            <a:r>
              <a:rPr lang="en-US" dirty="0" smtClean="0"/>
              <a:t>For </a:t>
            </a:r>
            <a:r>
              <a:rPr lang="en-US" dirty="0"/>
              <a:t>more information </a:t>
            </a:r>
            <a:r>
              <a:rPr lang="en-US" dirty="0" smtClean="0"/>
              <a:t>on </a:t>
            </a:r>
            <a:r>
              <a:rPr lang="en-US" dirty="0"/>
              <a:t>additional optional </a:t>
            </a:r>
            <a:r>
              <a:rPr lang="en-US" dirty="0" smtClean="0"/>
              <a:t>benefits you may also visit</a:t>
            </a:r>
            <a:r>
              <a:rPr lang="en-US" dirty="0"/>
              <a:t>: </a:t>
            </a:r>
            <a:r>
              <a:rPr lang="en-US" dirty="0">
                <a:hlinkClick r:id="rId3"/>
              </a:rPr>
              <a:t>http://www.medicaid.gov/Medicaid-CHIP-Program-Information/By-Topics/Benefits/Medicaid-Benefits.html</a:t>
            </a:r>
            <a:endParaRPr lang="en-US" dirty="0"/>
          </a:p>
          <a:p>
            <a:pPr fontAlgn="t">
              <a:lnSpc>
                <a:spcPct val="120000"/>
              </a:lnSpc>
              <a:spcBef>
                <a:spcPts val="408"/>
              </a:spcBef>
            </a:pPr>
            <a:endParaRPr lang="en-US" b="1" dirty="0"/>
          </a:p>
          <a:p>
            <a:pPr fontAlgn="t">
              <a:spcBef>
                <a:spcPts val="612"/>
              </a:spcBef>
            </a:pPr>
            <a:endParaRPr lang="en-US" dirty="0" smtClean="0"/>
          </a:p>
        </p:txBody>
      </p:sp>
      <p:sp>
        <p:nvSpPr>
          <p:cNvPr id="5" name="Slide Number Placeholder 4"/>
          <p:cNvSpPr>
            <a:spLocks noGrp="1"/>
          </p:cNvSpPr>
          <p:nvPr>
            <p:ph type="sldNum" sz="quarter" idx="11"/>
          </p:nvPr>
        </p:nvSpPr>
        <p:spPr/>
        <p:txBody>
          <a:bodyPr/>
          <a:lstStyle/>
          <a:p>
            <a:fld id="{666AA210-F09A-4D2C-988F-5E80B2706499}" type="slidenum">
              <a:rPr lang="en-US" smtClean="0"/>
              <a:pPr/>
              <a:t>24</a:t>
            </a:fld>
            <a:endParaRPr lang="en-US" dirty="0"/>
          </a:p>
        </p:txBody>
      </p:sp>
    </p:spTree>
    <p:extLst>
      <p:ext uri="{BB962C8B-B14F-4D97-AF65-F5344CB8AC3E}">
        <p14:creationId xmlns:p14="http://schemas.microsoft.com/office/powerpoint/2010/main" val="1203996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81923" name="Notes Placeholder 2"/>
          <p:cNvSpPr>
            <a:spLocks noGrp="1"/>
          </p:cNvSpPr>
          <p:nvPr>
            <p:ph type="body" idx="1"/>
          </p:nvPr>
        </p:nvSpPr>
        <p:spPr bwMode="auto">
          <a:xfrm>
            <a:off x="658120" y="4420316"/>
            <a:ext cx="5703689" cy="4187666"/>
          </a:xfrm>
        </p:spPr>
        <p:txBody>
          <a:bodyPr wrap="square" numCol="1" anchor="t" anchorCtr="0" compatLnSpc="1">
            <a:prstTxWarp prst="textNoShape">
              <a:avLst/>
            </a:prstTxWarp>
            <a:normAutofit/>
          </a:bodyPr>
          <a:lstStyle/>
          <a:p>
            <a:pPr>
              <a:spcBef>
                <a:spcPts val="612"/>
              </a:spcBef>
              <a:defRPr/>
            </a:pPr>
            <a:r>
              <a:rPr lang="en-US" dirty="0" smtClean="0"/>
              <a:t>Waivers </a:t>
            </a:r>
            <a:r>
              <a:rPr lang="en-US" dirty="0"/>
              <a:t>are vehicles states can use to test new or existing ways to deliver and pay for health care services in Medicaid and the Children’s Health Insurance Program (CHIP). There are four primary types of waivers and demonstration projects:</a:t>
            </a:r>
          </a:p>
          <a:p>
            <a:pPr marL="186574" lvl="1" indent="-186574">
              <a:spcBef>
                <a:spcPts val="612"/>
              </a:spcBef>
              <a:defRPr/>
            </a:pPr>
            <a:r>
              <a:rPr lang="en-US" u="sng" dirty="0">
                <a:hlinkClick r:id="rId3"/>
              </a:rPr>
              <a:t>Section 1915(b) Managed Care Waivers:</a:t>
            </a:r>
            <a:r>
              <a:rPr lang="en-US" dirty="0"/>
              <a:t> States can apply for waivers to provide services through managed care delivery systems or otherwise limit people’s choice of providers</a:t>
            </a:r>
            <a:r>
              <a:rPr lang="en-US" dirty="0" smtClean="0"/>
              <a:t>. </a:t>
            </a:r>
          </a:p>
          <a:p>
            <a:pPr marL="186574" lvl="1" indent="-186574">
              <a:spcBef>
                <a:spcPts val="612"/>
              </a:spcBef>
              <a:defRPr/>
            </a:pPr>
            <a:r>
              <a:rPr lang="en-US" u="sng" dirty="0" smtClean="0">
                <a:hlinkClick r:id="rId4"/>
              </a:rPr>
              <a:t>Section </a:t>
            </a:r>
            <a:r>
              <a:rPr lang="en-US" u="sng" dirty="0">
                <a:hlinkClick r:id="rId4"/>
              </a:rPr>
              <a:t>1915(c) Home and Community-Based Services Waivers:</a:t>
            </a:r>
            <a:r>
              <a:rPr lang="en-US" dirty="0"/>
              <a:t> States can apply for waivers to provide long-term care services in home and community settings rather than institutional settings</a:t>
            </a:r>
            <a:r>
              <a:rPr lang="en-US" dirty="0" smtClean="0"/>
              <a:t>. </a:t>
            </a:r>
          </a:p>
          <a:p>
            <a:pPr marL="186574" lvl="1" indent="-186574">
              <a:spcBef>
                <a:spcPts val="612"/>
              </a:spcBef>
              <a:defRPr/>
            </a:pPr>
            <a:r>
              <a:rPr lang="en-US" u="sng" dirty="0" smtClean="0">
                <a:hlinkClick r:id="rId5"/>
              </a:rPr>
              <a:t>Section </a:t>
            </a:r>
            <a:r>
              <a:rPr lang="en-US" u="sng" dirty="0">
                <a:hlinkClick r:id="rId5"/>
              </a:rPr>
              <a:t>1115 Research &amp; Demonstration Projects:</a:t>
            </a:r>
            <a:r>
              <a:rPr lang="en-US" dirty="0"/>
              <a:t> States can apply for program flexibility to test new or existing approaches to financing and delivering Medicaid and CHIP</a:t>
            </a:r>
            <a:r>
              <a:rPr lang="en-US" dirty="0" smtClean="0"/>
              <a:t>. </a:t>
            </a:r>
          </a:p>
          <a:p>
            <a:pPr marL="186574" lvl="1" indent="-186574">
              <a:spcBef>
                <a:spcPts val="612"/>
              </a:spcBef>
              <a:defRPr/>
            </a:pPr>
            <a:r>
              <a:rPr lang="en-US" dirty="0">
                <a:hlinkClick r:id="rId6" action="ppaction://hlinkfile"/>
              </a:rPr>
              <a:t>Concurrent Section 1915(b) and 1915(c) Waivers:</a:t>
            </a:r>
            <a:r>
              <a:rPr lang="en-US" dirty="0"/>
              <a:t> States can apply to simultaneously implement two types of waivers to provide a continuum of </a:t>
            </a:r>
            <a:r>
              <a:rPr lang="en-US" dirty="0" smtClean="0"/>
              <a:t>services.</a:t>
            </a:r>
          </a:p>
          <a:p>
            <a:pPr marL="0" lvl="1" indent="0">
              <a:spcBef>
                <a:spcPts val="612"/>
              </a:spcBef>
              <a:buNone/>
              <a:defRPr/>
            </a:pPr>
            <a:r>
              <a:rPr lang="en-US" dirty="0" smtClean="0">
                <a:cs typeface="Arial" charset="0"/>
              </a:rPr>
              <a:t>For more information, please visit</a:t>
            </a:r>
            <a:r>
              <a:rPr lang="en-US" dirty="0">
                <a:cs typeface="Arial" charset="0"/>
              </a:rPr>
              <a:t>: </a:t>
            </a:r>
            <a:r>
              <a:rPr lang="en-US" dirty="0">
                <a:cs typeface="Arial" charset="0"/>
                <a:hlinkClick r:id="rId7"/>
              </a:rPr>
              <a:t>http://</a:t>
            </a:r>
            <a:r>
              <a:rPr lang="en-US" dirty="0" smtClean="0">
                <a:cs typeface="Arial" charset="0"/>
                <a:hlinkClick r:id="rId7"/>
              </a:rPr>
              <a:t>www.medicaid.gov/Medicaid-CHIP-Program-Information/By-Topics/Waivers/Waivers.html</a:t>
            </a:r>
            <a:endParaRPr lang="en-US" dirty="0" smtClean="0">
              <a:cs typeface="Arial" charset="0"/>
            </a:endParaRPr>
          </a:p>
          <a:p>
            <a:pPr marL="186574" lvl="1" indent="-186574">
              <a:spcBef>
                <a:spcPts val="612"/>
              </a:spcBef>
              <a:buNone/>
              <a:defRPr/>
            </a:pPr>
            <a:endParaRPr lang="en-US" dirty="0" smtClean="0">
              <a:cs typeface="Arial" charset="0"/>
            </a:endParaRPr>
          </a:p>
          <a:p>
            <a:pPr marL="186574" lvl="1" indent="-186574">
              <a:spcBef>
                <a:spcPts val="612"/>
              </a:spcBef>
              <a:buNone/>
              <a:defRPr/>
            </a:pPr>
            <a:endParaRPr lang="en-US" dirty="0" smtClean="0">
              <a:cs typeface="Arial" charset="0"/>
            </a:endParaRPr>
          </a:p>
          <a:p>
            <a:pPr marL="186574" indent="-186574">
              <a:defRPr/>
            </a:pPr>
            <a:endParaRPr lang="en-US" dirty="0" smtClean="0">
              <a:cs typeface="Arial" charset="0"/>
            </a:endParaRPr>
          </a:p>
        </p:txBody>
      </p:sp>
      <p:sp>
        <p:nvSpPr>
          <p:cNvPr id="931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34418"/>
            <a:fld id="{4CA4012B-1266-417A-BAC3-42146378459E}" type="slidenum">
              <a:rPr lang="en-US" smtClean="0"/>
              <a:pPr defTabSz="934418"/>
              <a:t>25</a:t>
            </a:fld>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877491" y="4431393"/>
            <a:ext cx="5264944" cy="4187666"/>
          </a:xfrm>
        </p:spPr>
        <p:txBody>
          <a:bodyPr>
            <a:normAutofit/>
          </a:bodyPr>
          <a:lstStyle/>
          <a:p>
            <a:r>
              <a:rPr lang="en-US" dirty="0"/>
              <a:t>In some states, which program considers medical expenses in determining eligibility? Applicants may “spend down” to attain eligibility.</a:t>
            </a:r>
          </a:p>
          <a:p>
            <a:pPr>
              <a:spcBef>
                <a:spcPts val="612"/>
              </a:spcBef>
            </a:pPr>
            <a:r>
              <a:rPr lang="en-US" dirty="0" smtClean="0"/>
              <a:t>a. Medically Needy</a:t>
            </a:r>
          </a:p>
          <a:p>
            <a:pPr>
              <a:spcBef>
                <a:spcPts val="612"/>
              </a:spcBef>
            </a:pPr>
            <a:r>
              <a:rPr lang="en-US" dirty="0" smtClean="0"/>
              <a:t>b. Categorically Needy</a:t>
            </a:r>
          </a:p>
          <a:p>
            <a:pPr>
              <a:spcBef>
                <a:spcPts val="612"/>
              </a:spcBef>
            </a:pPr>
            <a:r>
              <a:rPr lang="en-US" dirty="0" smtClean="0"/>
              <a:t>c. Working Disabled</a:t>
            </a:r>
          </a:p>
          <a:p>
            <a:pPr>
              <a:spcBef>
                <a:spcPts val="612"/>
              </a:spcBef>
            </a:pPr>
            <a:r>
              <a:rPr lang="en-US" dirty="0" smtClean="0"/>
              <a:t>d. State Supplementary Income Payments</a:t>
            </a:r>
          </a:p>
          <a:p>
            <a:pPr>
              <a:spcBef>
                <a:spcPts val="612"/>
              </a:spcBef>
            </a:pPr>
            <a:r>
              <a:rPr lang="en-US" b="1" dirty="0" smtClean="0"/>
              <a:t>ANSWER</a:t>
            </a:r>
            <a:r>
              <a:rPr lang="en-US" dirty="0" smtClean="0"/>
              <a:t>: a.</a:t>
            </a:r>
            <a:r>
              <a:rPr lang="en-US" baseline="0" dirty="0" smtClean="0"/>
              <a:t> Medically Needy</a:t>
            </a:r>
            <a:endParaRPr lang="en-US" dirty="0" smtClean="0"/>
          </a:p>
          <a:p>
            <a:pPr indent="-220601">
              <a:spcBef>
                <a:spcPts val="612"/>
              </a:spcBef>
              <a:defRPr/>
            </a:pPr>
            <a:endParaRPr lang="en-US" dirty="0"/>
          </a:p>
        </p:txBody>
      </p:sp>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4E931A8C-14CF-4E1E-B9EE-C605AB14BF6A}"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marL="177245" indent="-177245">
              <a:spcBef>
                <a:spcPts val="612"/>
              </a:spcBef>
            </a:pPr>
            <a:r>
              <a:rPr lang="en-US" i="0" dirty="0" smtClean="0">
                <a:cs typeface="Arial" charset="0"/>
              </a:rPr>
              <a:t>This</a:t>
            </a:r>
            <a:r>
              <a:rPr lang="en-US" i="0" baseline="0" dirty="0" smtClean="0">
                <a:cs typeface="Arial" charset="0"/>
              </a:rPr>
              <a:t> section explains the Children’s Health Insurance Program (CHIP)</a:t>
            </a:r>
            <a:r>
              <a:rPr lang="en-US" dirty="0" smtClean="0">
                <a:cs typeface="Arial" charset="0"/>
              </a:rPr>
              <a:t>.</a:t>
            </a:r>
          </a:p>
          <a:p>
            <a:pPr marL="177245" lvl="1" indent="-177245">
              <a:spcBef>
                <a:spcPts val="612"/>
              </a:spcBef>
            </a:pPr>
            <a:r>
              <a:rPr lang="en-US" dirty="0" smtClean="0">
                <a:cs typeface="Arial" charset="0"/>
              </a:rPr>
              <a:t>What is CHIP?</a:t>
            </a:r>
          </a:p>
          <a:p>
            <a:pPr marL="177245" lvl="1" indent="-177245">
              <a:spcBef>
                <a:spcPts val="612"/>
              </a:spcBef>
            </a:pPr>
            <a:r>
              <a:rPr lang="en-US" dirty="0" smtClean="0">
                <a:cs typeface="Arial" charset="0"/>
              </a:rPr>
              <a:t>Who is eligible?</a:t>
            </a:r>
            <a:endParaRPr lang="en-US" dirty="0" smtClean="0"/>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BD36F94-D5A6-4AF9-9840-167F0DB1F8DB}" type="slidenum">
              <a:rPr lang="en-US" smtClean="0"/>
              <a:pPr/>
              <a:t>27</a:t>
            </a:fld>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bwMode="auto">
          <a:xfrm>
            <a:off x="1184275" y="698500"/>
            <a:ext cx="4652963" cy="3489325"/>
          </a:xfrm>
          <a:noFill/>
          <a:ln>
            <a:solidFill>
              <a:srgbClr val="000000"/>
            </a:solidFill>
            <a:miter lim="800000"/>
            <a:headEnd/>
            <a:tailEnd/>
          </a:ln>
        </p:spPr>
      </p:sp>
      <p:sp>
        <p:nvSpPr>
          <p:cNvPr id="83971" name="Rectangle 3"/>
          <p:cNvSpPr>
            <a:spLocks noGrp="1" noChangeArrowheads="1"/>
          </p:cNvSpPr>
          <p:nvPr>
            <p:ph type="body" idx="1"/>
          </p:nvPr>
        </p:nvSpPr>
        <p:spPr bwMode="auto">
          <a:xfrm>
            <a:off x="701994" y="4420314"/>
            <a:ext cx="5693939" cy="4575413"/>
          </a:xfrm>
        </p:spPr>
        <p:txBody>
          <a:bodyPr wrap="square" numCol="1" anchor="t" anchorCtr="0" compatLnSpc="1">
            <a:prstTxWarp prst="textNoShape">
              <a:avLst/>
            </a:prstTxWarp>
            <a:normAutofit/>
          </a:bodyPr>
          <a:lstStyle/>
          <a:p>
            <a:pPr defTabSz="913840" eaLnBrk="0" fontAlgn="base" hangingPunct="0">
              <a:spcBef>
                <a:spcPts val="612"/>
              </a:spcBef>
              <a:spcAft>
                <a:spcPct val="0"/>
              </a:spcAft>
              <a:defRPr/>
            </a:pPr>
            <a:r>
              <a:rPr lang="en-US" dirty="0" smtClean="0"/>
              <a:t>CHIP was signed into law in 1997 as part of the Balanced Budget Act as the Children’s Health Insurance Program (CHIP). </a:t>
            </a:r>
            <a:r>
              <a:rPr lang="en-US" dirty="0"/>
              <a:t>It is under Title XXI (21) of the Social Security Act</a:t>
            </a:r>
            <a:r>
              <a:rPr lang="en-US" dirty="0" smtClean="0"/>
              <a:t>. The </a:t>
            </a:r>
            <a:r>
              <a:rPr lang="en-US" dirty="0"/>
              <a:t>Children’s Health Insurance Program (CHIP) was created </a:t>
            </a:r>
            <a:r>
              <a:rPr lang="en-US" dirty="0" smtClean="0"/>
              <a:t>with </a:t>
            </a:r>
            <a:r>
              <a:rPr lang="en-US" dirty="0"/>
              <a:t>strong, bi-partisan support for covering America’s uninsured children. This was the largest expansion of public health insurance coverage since the creation of Medicare and Medicaid in 1965. </a:t>
            </a:r>
            <a:endParaRPr lang="en-US" dirty="0" smtClean="0"/>
          </a:p>
          <a:p>
            <a:pPr marL="174913" indent="-174913" defTabSz="913840" eaLnBrk="0" fontAlgn="base" hangingPunct="0">
              <a:spcBef>
                <a:spcPts val="612"/>
              </a:spcBef>
              <a:spcAft>
                <a:spcPct val="0"/>
              </a:spcAft>
              <a:buFont typeface="Wingdings" pitchFamily="2" charset="2"/>
              <a:buChar char="§"/>
              <a:defRPr/>
            </a:pPr>
            <a:r>
              <a:rPr lang="en-US" dirty="0" smtClean="0"/>
              <a:t>CHIP </a:t>
            </a:r>
            <a:r>
              <a:rPr lang="en-US" dirty="0"/>
              <a:t>is jointly financed by the </a:t>
            </a:r>
            <a:r>
              <a:rPr lang="en-US" dirty="0" smtClean="0"/>
              <a:t>federal </a:t>
            </a:r>
            <a:r>
              <a:rPr lang="en-US" dirty="0"/>
              <a:t>and state governments and is administered by the states. </a:t>
            </a:r>
            <a:endParaRPr lang="en-US" dirty="0" smtClean="0"/>
          </a:p>
          <a:p>
            <a:pPr marL="298519" lvl="3" indent="-174913" defTabSz="913840" eaLnBrk="0" fontAlgn="base" hangingPunct="0">
              <a:spcBef>
                <a:spcPts val="612"/>
              </a:spcBef>
              <a:spcAft>
                <a:spcPct val="0"/>
              </a:spcAft>
              <a:buSzPct val="100000"/>
              <a:buFont typeface="Arial" pitchFamily="34" charset="0"/>
              <a:buChar char="•"/>
              <a:defRPr/>
            </a:pPr>
            <a:r>
              <a:rPr lang="en-US" dirty="0" smtClean="0"/>
              <a:t>The "</a:t>
            </a:r>
            <a:r>
              <a:rPr lang="en-US" i="1" dirty="0" smtClean="0"/>
              <a:t>Enhanced</a:t>
            </a:r>
            <a:r>
              <a:rPr lang="en-US" dirty="0" smtClean="0"/>
              <a:t> </a:t>
            </a:r>
            <a:r>
              <a:rPr lang="en-US" dirty="0"/>
              <a:t>Federal Medical Assistance Percentages" are for the Children's Health Insurance Program (CHIP) under Title XXI (21) of the Social Security Act. </a:t>
            </a:r>
          </a:p>
          <a:p>
            <a:pPr marL="174913" lvl="1" indent="-174913" defTabSz="913840" eaLnBrk="0" fontAlgn="base" hangingPunct="0">
              <a:spcBef>
                <a:spcPts val="612"/>
              </a:spcBef>
              <a:spcAft>
                <a:spcPct val="0"/>
              </a:spcAft>
              <a:defRPr/>
            </a:pPr>
            <a:r>
              <a:rPr lang="en-US" dirty="0" smtClean="0"/>
              <a:t>In partnership with CMS, </a:t>
            </a:r>
            <a:r>
              <a:rPr lang="en-US" dirty="0"/>
              <a:t>each state </a:t>
            </a:r>
            <a:r>
              <a:rPr lang="en-US" dirty="0" smtClean="0"/>
              <a:t>administers its own program and determines </a:t>
            </a:r>
            <a:r>
              <a:rPr lang="en-US" dirty="0"/>
              <a:t>the design of its program, eligibility groups, benefit packages, payment levels for coverage, and administrative and operating procedures. Each state has the option to expand Medicaid, create a stand-alone program, or create a combination program</a:t>
            </a:r>
            <a:r>
              <a:rPr lang="en-US" dirty="0" smtClean="0"/>
              <a:t>. </a:t>
            </a:r>
          </a:p>
          <a:p>
            <a:pPr marL="174913" lvl="1" indent="-174913" defTabSz="913840" eaLnBrk="0" fontAlgn="base" hangingPunct="0">
              <a:spcBef>
                <a:spcPts val="612"/>
              </a:spcBef>
              <a:spcAft>
                <a:spcPct val="0"/>
              </a:spcAft>
              <a:defRPr/>
            </a:pPr>
            <a:r>
              <a:rPr lang="en-US" dirty="0" smtClean="0"/>
              <a:t>States </a:t>
            </a:r>
            <a:r>
              <a:rPr lang="en-US" dirty="0"/>
              <a:t>may have their own names for the program such as Peach Care in GA or Badger Care in </a:t>
            </a:r>
            <a:r>
              <a:rPr lang="en-US" dirty="0" smtClean="0"/>
              <a:t>WI.</a:t>
            </a:r>
            <a:endParaRPr lang="en-US" dirty="0"/>
          </a:p>
          <a:p>
            <a:pPr marL="174913" indent="-174913" defTabSz="913840" eaLnBrk="0" fontAlgn="base" hangingPunct="0">
              <a:spcBef>
                <a:spcPts val="612"/>
              </a:spcBef>
              <a:spcAft>
                <a:spcPct val="0"/>
              </a:spcAft>
              <a:buFont typeface="Wingdings" pitchFamily="2" charset="2"/>
              <a:buChar char="§"/>
              <a:defRPr/>
            </a:pPr>
            <a:r>
              <a:rPr lang="en-US" dirty="0" smtClean="0"/>
              <a:t>More </a:t>
            </a:r>
            <a:r>
              <a:rPr lang="en-US" dirty="0"/>
              <a:t>information on CHIP is available at </a:t>
            </a:r>
            <a:r>
              <a:rPr lang="en-US" dirty="0">
                <a:hlinkClick r:id="rId3"/>
              </a:rPr>
              <a:t>http://www.medicaid.gov/Medicaid-CHIP-Program-Information/By-Topics/Childrens-Health-Insurance-Program-CHIP/CHIPRA.html</a:t>
            </a:r>
            <a:endParaRPr lang="en-US" dirty="0"/>
          </a:p>
          <a:p>
            <a:pPr marL="174913" indent="-174913" defTabSz="913840" eaLnBrk="0" fontAlgn="base" hangingPunct="0">
              <a:spcBef>
                <a:spcPts val="612"/>
              </a:spcBef>
              <a:spcAft>
                <a:spcPct val="0"/>
              </a:spcAft>
              <a:buFont typeface="Wingdings" pitchFamily="2" charset="2"/>
              <a:buChar char="§"/>
              <a:defRPr/>
            </a:pPr>
            <a:endParaRPr lang="en-US" dirty="0"/>
          </a:p>
          <a:p>
            <a:pPr marL="174913" indent="-174913" defTabSz="913840" eaLnBrk="0" fontAlgn="base" hangingPunct="0">
              <a:spcBef>
                <a:spcPts val="612"/>
              </a:spcBef>
              <a:spcAft>
                <a:spcPct val="0"/>
              </a:spcAft>
              <a:buFont typeface="Wingdings" pitchFamily="2" charset="2"/>
              <a:buChar char="§"/>
              <a:defRPr/>
            </a:pPr>
            <a:endParaRPr lang="en-US" dirty="0"/>
          </a:p>
          <a:p>
            <a:pPr marL="174913" indent="-174913" defTabSz="913840" eaLnBrk="0" fontAlgn="base" hangingPunct="0">
              <a:spcBef>
                <a:spcPts val="612"/>
              </a:spcBef>
              <a:spcAft>
                <a:spcPct val="0"/>
              </a:spcAft>
              <a:buFont typeface="Wingdings" pitchFamily="2" charset="2"/>
              <a:buChar char="§"/>
              <a:defRPr/>
            </a:pPr>
            <a:endParaRPr lang="en-US" dirty="0"/>
          </a:p>
          <a:p>
            <a:pPr>
              <a:defRPr/>
            </a:pPr>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txBox="1">
            <a:spLocks noGrp="1" noChangeArrowheads="1"/>
          </p:cNvSpPr>
          <p:nvPr/>
        </p:nvSpPr>
        <p:spPr bwMode="auto">
          <a:xfrm>
            <a:off x="3976333" y="8839015"/>
            <a:ext cx="3041968" cy="465296"/>
          </a:xfrm>
          <a:prstGeom prst="rect">
            <a:avLst/>
          </a:prstGeom>
          <a:noFill/>
          <a:ln w="9525">
            <a:noFill/>
            <a:miter lim="800000"/>
            <a:headEnd/>
            <a:tailEnd/>
          </a:ln>
        </p:spPr>
        <p:txBody>
          <a:bodyPr lIns="93590" tIns="46795" rIns="93590" bIns="46795" anchor="b"/>
          <a:lstStyle/>
          <a:p>
            <a:pPr algn="r" defTabSz="934418"/>
            <a:fld id="{E38E9928-F105-4436-8F42-20E411A621FA}" type="slidenum">
              <a:rPr lang="en-US" sz="1100"/>
              <a:pPr algn="r" defTabSz="934418"/>
              <a:t>29</a:t>
            </a:fld>
            <a:endParaRPr lang="en-US" sz="1100" dirty="0"/>
          </a:p>
        </p:txBody>
      </p:sp>
      <p:sp>
        <p:nvSpPr>
          <p:cNvPr id="98307" name="Rectangle 2"/>
          <p:cNvSpPr>
            <a:spLocks noGrp="1" noRot="1" noChangeAspect="1" noChangeArrowheads="1" noTextEdit="1"/>
          </p:cNvSpPr>
          <p:nvPr>
            <p:ph type="sldImg"/>
          </p:nvPr>
        </p:nvSpPr>
        <p:spPr bwMode="auto">
          <a:xfrm>
            <a:off x="1184275" y="698500"/>
            <a:ext cx="4652963" cy="3489325"/>
          </a:xfrm>
          <a:noFill/>
          <a:ln>
            <a:solidFill>
              <a:srgbClr val="000000"/>
            </a:solidFill>
            <a:miter lim="800000"/>
            <a:headEnd/>
            <a:tailEnd/>
          </a:ln>
        </p:spPr>
      </p:sp>
      <p:sp>
        <p:nvSpPr>
          <p:cNvPr id="87044" name="Rectangle 3"/>
          <p:cNvSpPr>
            <a:spLocks noGrp="1" noChangeArrowheads="1"/>
          </p:cNvSpPr>
          <p:nvPr>
            <p:ph type="body" idx="1"/>
          </p:nvPr>
        </p:nvSpPr>
        <p:spPr bwMode="auto"/>
        <p:txBody>
          <a:bodyPr wrap="square" lIns="93590" tIns="46795" rIns="93590" bIns="46795" numCol="1" anchor="t" anchorCtr="0" compatLnSpc="1">
            <a:prstTxWarp prst="textNoShape">
              <a:avLst/>
            </a:prstTxWarp>
          </a:bodyPr>
          <a:lstStyle/>
          <a:p>
            <a:pPr marL="0" lvl="1" indent="0">
              <a:spcBef>
                <a:spcPts val="612"/>
              </a:spcBef>
              <a:buNone/>
              <a:defRPr/>
            </a:pPr>
            <a:r>
              <a:rPr lang="en-US" dirty="0"/>
              <a:t>Children’s Health Insurance Programs (CHIP) serve low-income, uninsured children in families who earn too much to qualify for Medicaid, but don’t have private insurance coverage because they can’t afford to purchase it or because their employer doesn’t offer it. The program gives each state authority to provide health insurance for children, up to age 19, who are not already insured (within </a:t>
            </a:r>
            <a:r>
              <a:rPr lang="en-US" dirty="0" smtClean="0"/>
              <a:t>limitations) and </a:t>
            </a:r>
            <a:r>
              <a:rPr lang="en-US" dirty="0"/>
              <a:t>who meet other requirements.   </a:t>
            </a:r>
          </a:p>
          <a:p>
            <a:pPr marL="174913" lvl="1" indent="-174913">
              <a:spcBef>
                <a:spcPts val="612"/>
              </a:spcBef>
              <a:defRPr/>
            </a:pPr>
            <a:r>
              <a:rPr lang="en-US" dirty="0" smtClean="0"/>
              <a:t>CHIP </a:t>
            </a:r>
            <a:r>
              <a:rPr lang="en-US" dirty="0"/>
              <a:t>is a partnership with the states who administer their program within the </a:t>
            </a:r>
            <a:r>
              <a:rPr lang="en-US" dirty="0" smtClean="0"/>
              <a:t>federal guidelines. </a:t>
            </a:r>
            <a:r>
              <a:rPr lang="en-US" dirty="0"/>
              <a:t>Because each state sets its own guidelines, there is not one nationwide SCHIP/CHIP program but all must meet certain </a:t>
            </a:r>
            <a:r>
              <a:rPr lang="en-US" dirty="0" smtClean="0"/>
              <a:t>federal </a:t>
            </a:r>
            <a:r>
              <a:rPr lang="en-US" dirty="0"/>
              <a:t>parameters.</a:t>
            </a:r>
          </a:p>
          <a:p>
            <a:pPr marL="174913" lvl="1" indent="-174913">
              <a:spcBef>
                <a:spcPts val="612"/>
              </a:spcBef>
              <a:defRPr/>
            </a:pPr>
            <a:r>
              <a:rPr lang="en-US" dirty="0" smtClean="0"/>
              <a:t>Unlike </a:t>
            </a:r>
            <a:r>
              <a:rPr lang="en-US" dirty="0"/>
              <a:t>Medicaid, CHIP has never been an </a:t>
            </a:r>
            <a:r>
              <a:rPr lang="en-US" dirty="0" smtClean="0"/>
              <a:t>entitlement* </a:t>
            </a:r>
            <a:r>
              <a:rPr lang="en-US" dirty="0"/>
              <a:t>program. CHIPRA </a:t>
            </a:r>
            <a:r>
              <a:rPr lang="en-US" dirty="0" smtClean="0"/>
              <a:t>or ACA does </a:t>
            </a:r>
            <a:r>
              <a:rPr lang="en-US" dirty="0"/>
              <a:t>not change that status</a:t>
            </a:r>
            <a:r>
              <a:rPr lang="en-US" dirty="0" smtClean="0"/>
              <a:t>.</a:t>
            </a:r>
          </a:p>
          <a:p>
            <a:pPr marL="174913" lvl="1" indent="-174913">
              <a:spcBef>
                <a:spcPts val="612"/>
              </a:spcBef>
              <a:defRPr/>
            </a:pPr>
            <a:r>
              <a:rPr lang="en-US" dirty="0"/>
              <a:t>Children’s Health Insurance Program Reauthorization </a:t>
            </a:r>
            <a:r>
              <a:rPr lang="en-US" dirty="0" smtClean="0"/>
              <a:t>Act (</a:t>
            </a:r>
            <a:r>
              <a:rPr lang="en-US" dirty="0"/>
              <a:t>CHIPRA) of 2009 effective February 4, </a:t>
            </a:r>
            <a:r>
              <a:rPr lang="en-US" dirty="0" smtClean="0"/>
              <a:t>2009, </a:t>
            </a:r>
            <a:r>
              <a:rPr lang="en-US" dirty="0"/>
              <a:t>reauthorized and extended </a:t>
            </a:r>
            <a:r>
              <a:rPr lang="en-US" dirty="0" smtClean="0"/>
              <a:t>CHIP.</a:t>
            </a:r>
            <a:endParaRPr lang="en-US" dirty="0"/>
          </a:p>
          <a:p>
            <a:pPr>
              <a:spcBef>
                <a:spcPts val="612"/>
              </a:spcBef>
              <a:defRPr/>
            </a:pPr>
            <a:r>
              <a:rPr lang="en-US" dirty="0" smtClean="0"/>
              <a:t>*</a:t>
            </a:r>
            <a:r>
              <a:rPr lang="en-US" dirty="0"/>
              <a:t>E</a:t>
            </a:r>
            <a:r>
              <a:rPr lang="en-US" dirty="0" smtClean="0"/>
              <a:t>ntitlement -</a:t>
            </a:r>
            <a:r>
              <a:rPr lang="en-US" dirty="0" smtClean="0">
                <a:solidFill>
                  <a:srgbClr val="FF0000"/>
                </a:solidFill>
              </a:rPr>
              <a:t> </a:t>
            </a:r>
            <a:r>
              <a:rPr lang="en-US" dirty="0"/>
              <a:t>A </a:t>
            </a:r>
            <a:r>
              <a:rPr lang="en-US" dirty="0" smtClean="0"/>
              <a:t>Government </a:t>
            </a:r>
            <a:r>
              <a:rPr lang="en-US" dirty="0"/>
              <a:t>program that guarantees certain benefits to a particular group or segment of the </a:t>
            </a:r>
            <a:r>
              <a:rPr lang="en-US" dirty="0" smtClean="0"/>
              <a:t>population.</a:t>
            </a:r>
            <a:endParaRPr lang="en-US" dirty="0" smtClean="0">
              <a:solidFill>
                <a:srgbClr val="FF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34418"/>
            <a:fld id="{7D607EC4-6C7B-4CC0-83DC-54B05880C613}" type="slidenum">
              <a:rPr lang="en-US" smtClean="0"/>
              <a:pPr defTabSz="934418"/>
              <a:t>3</a:t>
            </a:fld>
            <a:endParaRPr lang="en-US" dirty="0" smtClean="0"/>
          </a:p>
        </p:txBody>
      </p:sp>
      <p:sp>
        <p:nvSpPr>
          <p:cNvPr id="59395" name="Rectangle 2"/>
          <p:cNvSpPr>
            <a:spLocks noGrp="1" noRot="1" noChangeAspect="1" noChangeArrowheads="1" noTextEdit="1"/>
          </p:cNvSpPr>
          <p:nvPr>
            <p:ph type="sldImg"/>
          </p:nvPr>
        </p:nvSpPr>
        <p:spPr bwMode="auto">
          <a:xfrm>
            <a:off x="1184275" y="698500"/>
            <a:ext cx="4652963" cy="3489325"/>
          </a:xfrm>
          <a:noFill/>
          <a:ln>
            <a:solidFill>
              <a:srgbClr val="000000"/>
            </a:solidFill>
            <a:miter lim="800000"/>
            <a:headEnd/>
            <a:tailEnd/>
          </a:ln>
        </p:spPr>
      </p:sp>
      <p:sp>
        <p:nvSpPr>
          <p:cNvPr id="62468" name="Rectangle 3"/>
          <p:cNvSpPr>
            <a:spLocks noGrp="1" noChangeArrowheads="1"/>
          </p:cNvSpPr>
          <p:nvPr>
            <p:ph type="body" idx="1"/>
          </p:nvPr>
        </p:nvSpPr>
        <p:spPr bwMode="auto">
          <a:xfrm>
            <a:off x="658120" y="4420316"/>
            <a:ext cx="5703689" cy="4187666"/>
          </a:xfrm>
        </p:spPr>
        <p:txBody>
          <a:bodyPr wrap="square" numCol="1" anchor="t" anchorCtr="0" compatLnSpc="1">
            <a:prstTxWarp prst="textNoShape">
              <a:avLst/>
            </a:prstTxWarp>
          </a:bodyPr>
          <a:lstStyle/>
          <a:p>
            <a:pPr marL="174913" indent="-174913">
              <a:spcBef>
                <a:spcPts val="612"/>
              </a:spcBef>
              <a:buFont typeface="Wingdings" pitchFamily="2" charset="2"/>
              <a:buChar char="§"/>
              <a:defRPr/>
            </a:pPr>
            <a:r>
              <a:rPr lang="en-US" dirty="0" smtClean="0"/>
              <a:t>The Medicaid Program is a federal and state entitlement* program that pays for medical assistance for certain individuals and families with low incomes and resources. </a:t>
            </a:r>
          </a:p>
          <a:p>
            <a:pPr marL="174913" indent="-174913">
              <a:spcBef>
                <a:spcPts val="612"/>
              </a:spcBef>
              <a:buFont typeface="Wingdings" pitchFamily="2" charset="2"/>
              <a:buChar char="§"/>
              <a:defRPr/>
            </a:pPr>
            <a:r>
              <a:rPr lang="en-US" dirty="0" smtClean="0"/>
              <a:t>Medicaid is the largest source of funding for medical and health-related services for America's poorest people. Medicaid </a:t>
            </a:r>
            <a:r>
              <a:rPr lang="en-US" dirty="0"/>
              <a:t>and </a:t>
            </a:r>
            <a:r>
              <a:rPr lang="en-US" dirty="0" smtClean="0"/>
              <a:t>the Children’s </a:t>
            </a:r>
            <a:r>
              <a:rPr lang="en-US" dirty="0"/>
              <a:t>Health Insurance Program (CHIP</a:t>
            </a:r>
            <a:r>
              <a:rPr lang="en-US" dirty="0" smtClean="0"/>
              <a:t>) </a:t>
            </a:r>
            <a:r>
              <a:rPr lang="en-US" dirty="0"/>
              <a:t>provide health coverage to nearly </a:t>
            </a:r>
            <a:r>
              <a:rPr lang="en-US" dirty="0" smtClean="0"/>
              <a:t>60 </a:t>
            </a:r>
            <a:r>
              <a:rPr lang="en-US" dirty="0"/>
              <a:t>million Americans, including children, pregnant women, parents, seniors and individuals with </a:t>
            </a:r>
            <a:r>
              <a:rPr lang="en-US" dirty="0" smtClean="0"/>
              <a:t>disabilities.</a:t>
            </a:r>
          </a:p>
          <a:p>
            <a:pPr marL="174913" indent="-174913" defTabSz="932871">
              <a:spcBef>
                <a:spcPts val="612"/>
              </a:spcBef>
              <a:buFont typeface="Wingdings" pitchFamily="2" charset="2"/>
              <a:buChar char="§"/>
              <a:defRPr/>
            </a:pPr>
            <a:r>
              <a:rPr lang="en-US" dirty="0" smtClean="0"/>
              <a:t>The program became law in 1965 (Title XIX (19) of the Social</a:t>
            </a:r>
            <a:r>
              <a:rPr lang="en-US" baseline="0" dirty="0" smtClean="0"/>
              <a:t> Security Act)</a:t>
            </a:r>
            <a:r>
              <a:rPr lang="en-US" dirty="0" smtClean="0"/>
              <a:t> as a cooperative venture jointly funded by the federal and state governments (including the District of Columbia and the Territories), to assist states in furnishing medical assistance to eligible needy persons. </a:t>
            </a:r>
          </a:p>
          <a:p>
            <a:pPr defTabSz="932871">
              <a:spcBef>
                <a:spcPts val="612"/>
              </a:spcBef>
              <a:defRPr/>
            </a:pPr>
            <a:r>
              <a:rPr lang="en-US" dirty="0" smtClean="0"/>
              <a:t>*Entitlement - a Government program that guarantees certain benefits to a particular group or segment of the population.</a:t>
            </a:r>
          </a:p>
          <a:p>
            <a:pPr marL="466435" lvl="1" indent="-653010" fontAlgn="t">
              <a:spcBef>
                <a:spcPts val="612"/>
              </a:spcBef>
              <a:buNone/>
              <a:defRPr/>
            </a:pPr>
            <a:r>
              <a:rPr lang="en-US" b="1" dirty="0" smtClean="0"/>
              <a:t>NOTE</a:t>
            </a:r>
            <a:r>
              <a:rPr lang="en-US" b="1" dirty="0"/>
              <a:t>:  </a:t>
            </a:r>
            <a:r>
              <a:rPr lang="en-US" dirty="0" smtClean="0"/>
              <a:t>Medicaid </a:t>
            </a:r>
            <a:r>
              <a:rPr lang="en-US" dirty="0"/>
              <a:t>is not a cash support program but rather pays medical providers </a:t>
            </a:r>
            <a:r>
              <a:rPr lang="en-US" dirty="0" smtClean="0"/>
              <a:t>directly </a:t>
            </a:r>
            <a:r>
              <a:rPr lang="en-US" dirty="0"/>
              <a:t>for your care.</a:t>
            </a:r>
          </a:p>
          <a:p>
            <a:pPr defTabSz="932871">
              <a:spcBef>
                <a:spcPts val="612"/>
              </a:spcBef>
              <a:defRPr/>
            </a:pPr>
            <a:endParaRPr lang="en-US" dirty="0" smtClean="0"/>
          </a:p>
          <a:p>
            <a:pPr>
              <a:spcBef>
                <a:spcPts val="612"/>
              </a:spcBef>
              <a:defRPr/>
            </a:pPr>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3976333" y="8839015"/>
            <a:ext cx="3041968" cy="465296"/>
          </a:xfrm>
          <a:prstGeom prst="rect">
            <a:avLst/>
          </a:prstGeom>
          <a:noFill/>
          <a:ln w="9525">
            <a:noFill/>
            <a:miter lim="800000"/>
            <a:headEnd/>
            <a:tailEnd/>
          </a:ln>
        </p:spPr>
        <p:txBody>
          <a:bodyPr lIns="93590" tIns="46795" rIns="93590" bIns="46795" anchor="b"/>
          <a:lstStyle/>
          <a:p>
            <a:pPr algn="r" defTabSz="934418"/>
            <a:fld id="{33B8D32A-19E4-4B76-9CE7-BB0A731B7F5E}" type="slidenum">
              <a:rPr lang="en-US" sz="1100"/>
              <a:pPr algn="r" defTabSz="934418"/>
              <a:t>30</a:t>
            </a:fld>
            <a:endParaRPr lang="en-US" sz="1100" dirty="0"/>
          </a:p>
        </p:txBody>
      </p:sp>
      <p:sp>
        <p:nvSpPr>
          <p:cNvPr id="100355" name="Rectangle 2"/>
          <p:cNvSpPr>
            <a:spLocks noGrp="1" noRot="1" noChangeAspect="1" noChangeArrowheads="1" noTextEdit="1"/>
          </p:cNvSpPr>
          <p:nvPr>
            <p:ph type="sldImg"/>
          </p:nvPr>
        </p:nvSpPr>
        <p:spPr bwMode="auto">
          <a:xfrm>
            <a:off x="1184275" y="698500"/>
            <a:ext cx="4652963" cy="3489325"/>
          </a:xfrm>
          <a:noFill/>
          <a:ln>
            <a:solidFill>
              <a:srgbClr val="000000"/>
            </a:solidFill>
            <a:miter lim="800000"/>
            <a:headEnd/>
            <a:tailEnd/>
          </a:ln>
        </p:spPr>
      </p:sp>
      <p:sp>
        <p:nvSpPr>
          <p:cNvPr id="89092" name="Rectangle 3"/>
          <p:cNvSpPr>
            <a:spLocks noGrp="1" noChangeArrowheads="1"/>
          </p:cNvSpPr>
          <p:nvPr>
            <p:ph type="body" idx="1"/>
          </p:nvPr>
        </p:nvSpPr>
        <p:spPr bwMode="auto">
          <a:xfrm>
            <a:off x="701993" y="4342765"/>
            <a:ext cx="5615940" cy="4885611"/>
          </a:xfrm>
        </p:spPr>
        <p:txBody>
          <a:bodyPr wrap="square" lIns="93590" tIns="46795" rIns="93590" bIns="46795" numCol="1" anchor="t" anchorCtr="0" compatLnSpc="1">
            <a:prstTxWarp prst="textNoShape">
              <a:avLst/>
            </a:prstTxWarp>
            <a:normAutofit/>
          </a:bodyPr>
          <a:lstStyle/>
          <a:p>
            <a:pPr>
              <a:spcBef>
                <a:spcPts val="612"/>
              </a:spcBef>
              <a:defRPr/>
            </a:pPr>
            <a:r>
              <a:rPr lang="en-US" dirty="0"/>
              <a:t>Who Is Eligible for CHIP?</a:t>
            </a:r>
          </a:p>
          <a:p>
            <a:pPr marL="174913" lvl="2" indent="-177245">
              <a:spcBef>
                <a:spcPts val="612"/>
              </a:spcBef>
              <a:buFont typeface="Wingdings" pitchFamily="2" charset="2"/>
              <a:buChar char="§"/>
              <a:defRPr/>
            </a:pPr>
            <a:r>
              <a:rPr lang="en-US" dirty="0"/>
              <a:t>Uninsured children under age 19</a:t>
            </a:r>
          </a:p>
          <a:p>
            <a:pPr marL="298519" lvl="1" indent="-177245">
              <a:spcBef>
                <a:spcPts val="612"/>
              </a:spcBef>
              <a:buFont typeface="Arial" pitchFamily="34" charset="0"/>
              <a:buChar char="•"/>
              <a:defRPr/>
            </a:pPr>
            <a:r>
              <a:rPr lang="en-US" dirty="0"/>
              <a:t>Family income that is too high for Medicaid may be eligible for CHIP - up to 200% FPL or 50% higher than Medicaid level as of June 1, 1997, for age of </a:t>
            </a:r>
            <a:r>
              <a:rPr lang="en-US" dirty="0" smtClean="0"/>
              <a:t>child </a:t>
            </a:r>
            <a:r>
              <a:rPr lang="en-US" dirty="0"/>
              <a:t>(many states go higher</a:t>
            </a:r>
            <a:r>
              <a:rPr lang="en-US" dirty="0" smtClean="0"/>
              <a:t>).</a:t>
            </a:r>
            <a:endParaRPr lang="en-US" dirty="0"/>
          </a:p>
          <a:p>
            <a:pPr marL="174913" lvl="1" indent="-186574">
              <a:spcBef>
                <a:spcPts val="612"/>
              </a:spcBef>
              <a:defRPr/>
            </a:pPr>
            <a:r>
              <a:rPr lang="en-US" dirty="0"/>
              <a:t>Pregnant women may be eligible </a:t>
            </a:r>
          </a:p>
          <a:p>
            <a:pPr marL="298519" lvl="1" indent="-177245">
              <a:spcBef>
                <a:spcPts val="612"/>
              </a:spcBef>
              <a:buFont typeface="Arial" pitchFamily="34" charset="0"/>
              <a:buChar char="•"/>
              <a:defRPr/>
            </a:pPr>
            <a:r>
              <a:rPr lang="en-US" dirty="0"/>
              <a:t>CHIPRA gives </a:t>
            </a:r>
            <a:r>
              <a:rPr lang="en-US" dirty="0" smtClean="0"/>
              <a:t>states </a:t>
            </a:r>
            <a:r>
              <a:rPr lang="en-US" dirty="0"/>
              <a:t>the option to provide coverage to targeted low-income pregnant women under the CHIP State plan if certain conditions are met. Infants born to these women are automatically eligible for Medicaid or CHIP, through age one. States may choose to apply presumptive eligibility to these pregnant women under CHIP.</a:t>
            </a:r>
          </a:p>
          <a:p>
            <a:pPr marL="174913" lvl="1" indent="-174913">
              <a:spcBef>
                <a:spcPts val="612"/>
              </a:spcBef>
              <a:defRPr/>
            </a:pPr>
            <a:r>
              <a:rPr lang="en-US" dirty="0" smtClean="0"/>
              <a:t>The </a:t>
            </a:r>
            <a:r>
              <a:rPr lang="en-US" dirty="0"/>
              <a:t>CHIPRA legislation makes it easier for certain groups to obtain and access CHIP health care. These include:</a:t>
            </a:r>
          </a:p>
          <a:p>
            <a:pPr marL="298519" lvl="1" indent="-177245">
              <a:spcBef>
                <a:spcPts val="612"/>
              </a:spcBef>
              <a:buFont typeface="Arial" pitchFamily="34" charset="0"/>
              <a:buChar char="•"/>
              <a:defRPr/>
            </a:pPr>
            <a:r>
              <a:rPr lang="en-US" dirty="0"/>
              <a:t>Uninsured children with higher income </a:t>
            </a:r>
          </a:p>
          <a:p>
            <a:pPr marL="298519" lvl="1" indent="-177245">
              <a:spcBef>
                <a:spcPts val="612"/>
              </a:spcBef>
              <a:buFont typeface="Arial" pitchFamily="34" charset="0"/>
              <a:buChar char="•"/>
              <a:defRPr/>
            </a:pPr>
            <a:r>
              <a:rPr lang="en-US" dirty="0"/>
              <a:t>Uninsured low income pregnant women </a:t>
            </a:r>
          </a:p>
          <a:p>
            <a:pPr marL="298519" lvl="1" indent="-177245">
              <a:spcBef>
                <a:spcPts val="612"/>
              </a:spcBef>
              <a:buFont typeface="Arial" pitchFamily="34" charset="0"/>
              <a:buChar char="•"/>
              <a:defRPr/>
            </a:pPr>
            <a:r>
              <a:rPr lang="en-US" dirty="0"/>
              <a:t>Automatic enrollment in Medicaid or CHIP for children until age one born to women receiving pregnancy-related assistance</a:t>
            </a:r>
          </a:p>
          <a:p>
            <a:pPr marL="298519" lvl="1" indent="-177245">
              <a:spcBef>
                <a:spcPts val="612"/>
              </a:spcBef>
              <a:buFont typeface="Arial" pitchFamily="34" charset="0"/>
              <a:buChar char="•"/>
              <a:defRPr/>
            </a:pPr>
            <a:endParaRPr lang="en-US" dirty="0"/>
          </a:p>
          <a:p>
            <a:pPr marL="229979" lvl="2" indent="0" defTabSz="932871">
              <a:spcBef>
                <a:spcPts val="612"/>
              </a:spcBef>
              <a:buNone/>
              <a:defRPr/>
            </a:pPr>
            <a:endParaRPr lang="en-US" dirty="0"/>
          </a:p>
          <a:p>
            <a:pPr lvl="2">
              <a:spcBef>
                <a:spcPts val="612"/>
              </a:spcBef>
              <a:buFont typeface="Courier New" pitchFamily="49" charset="0"/>
              <a:buChar char="o"/>
            </a:pPr>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34418"/>
            <a:fld id="{712AE10F-B95A-4609-9490-17A1620FE4E7}" type="slidenum">
              <a:rPr lang="en-US" smtClean="0"/>
              <a:pPr defTabSz="934418"/>
              <a:t>31</a:t>
            </a:fld>
            <a:endParaRPr lang="en-US" dirty="0" smtClean="0"/>
          </a:p>
        </p:txBody>
      </p:sp>
      <p:sp>
        <p:nvSpPr>
          <p:cNvPr id="82947" name="Rectangle 2"/>
          <p:cNvSpPr>
            <a:spLocks noGrp="1" noRot="1" noChangeAspect="1" noChangeArrowheads="1" noTextEdit="1"/>
          </p:cNvSpPr>
          <p:nvPr>
            <p:ph type="sldImg"/>
          </p:nvPr>
        </p:nvSpPr>
        <p:spPr bwMode="auto">
          <a:xfrm>
            <a:off x="1184275" y="698500"/>
            <a:ext cx="4652963" cy="3489325"/>
          </a:xfrm>
          <a:noFill/>
          <a:ln>
            <a:solidFill>
              <a:srgbClr val="000000"/>
            </a:solidFill>
            <a:miter lim="800000"/>
            <a:headEnd/>
            <a:tailEnd/>
          </a:ln>
        </p:spPr>
      </p:sp>
      <p:sp>
        <p:nvSpPr>
          <p:cNvPr id="82948" name="Rectangle 3"/>
          <p:cNvSpPr>
            <a:spLocks noGrp="1" noChangeArrowheads="1"/>
          </p:cNvSpPr>
          <p:nvPr>
            <p:ph type="body" idx="1"/>
          </p:nvPr>
        </p:nvSpPr>
        <p:spPr bwMode="auto">
          <a:xfrm>
            <a:off x="658120" y="4497865"/>
            <a:ext cx="5703689" cy="4187666"/>
          </a:xfrm>
          <a:noFill/>
        </p:spPr>
        <p:txBody>
          <a:bodyPr wrap="square" numCol="1" anchor="t" anchorCtr="0" compatLnSpc="1">
            <a:prstTxWarp prst="textNoShape">
              <a:avLst/>
            </a:prstTxWarp>
          </a:bodyPr>
          <a:lstStyle/>
          <a:p>
            <a:pPr>
              <a:spcBef>
                <a:spcPts val="612"/>
              </a:spcBef>
            </a:pPr>
            <a:r>
              <a:rPr lang="en-US" dirty="0" smtClean="0"/>
              <a:t>Your child may be eligible for coverage if he or she is a U.S. citizen or a lawfully admitted immigrant, even if you are not (however, there is a 5-year limit that applies to lawful permanent residents). There may be exceptions in some states.</a:t>
            </a:r>
          </a:p>
          <a:p>
            <a:pPr>
              <a:spcBef>
                <a:spcPts val="612"/>
              </a:spcBef>
            </a:pPr>
            <a:r>
              <a:rPr lang="en-US" dirty="0" smtClean="0"/>
              <a:t>Eligibility for children is based on the child's circumstances, not the parent's status. </a:t>
            </a:r>
            <a:endParaRPr lang="en-US" dirty="0"/>
          </a:p>
          <a:p>
            <a:pPr>
              <a:spcBef>
                <a:spcPts val="612"/>
              </a:spcBef>
            </a:pPr>
            <a:r>
              <a:rPr lang="en-US" dirty="0" smtClean="0"/>
              <a:t>If you are caring for someone else's child who lives with you, the child may be eligible even if you are not because your income and resources will not count for the child.</a:t>
            </a:r>
          </a:p>
          <a:p>
            <a:pPr marL="174913" indent="-174913">
              <a:spcBef>
                <a:spcPts val="612"/>
              </a:spcBef>
              <a:buFont typeface="Wingdings" pitchFamily="2" charset="2"/>
              <a:buChar char="§"/>
            </a:pPr>
            <a:r>
              <a:rPr lang="en-US" dirty="0" smtClean="0"/>
              <a:t>Apply </a:t>
            </a:r>
            <a:r>
              <a:rPr lang="en-US" dirty="0"/>
              <a:t>for Medicaid if you are the parent or guardian of a child who is 18 years old or younger and your family's income is limited, or if your child is sick enough to need nursing home care, but could stay home with good quality care at home. </a:t>
            </a:r>
            <a:endParaRPr lang="en-US" dirty="0" smtClean="0"/>
          </a:p>
          <a:p>
            <a:pPr marL="174913" indent="-174913">
              <a:spcBef>
                <a:spcPts val="612"/>
              </a:spcBef>
              <a:buFont typeface="Wingdings" pitchFamily="2" charset="2"/>
              <a:buChar char="§"/>
            </a:pPr>
            <a:r>
              <a:rPr lang="en-US" dirty="0" smtClean="0"/>
              <a:t>If </a:t>
            </a:r>
            <a:r>
              <a:rPr lang="en-US" dirty="0"/>
              <a:t>you are a teenager living on your own, the state may allow you to apply for Medicaid on your own behalf or any adult may apply for you. </a:t>
            </a:r>
            <a:endParaRPr lang="en-US" dirty="0" smtClean="0"/>
          </a:p>
          <a:p>
            <a:pPr marL="174913" indent="-174913">
              <a:spcBef>
                <a:spcPts val="612"/>
              </a:spcBef>
              <a:buFont typeface="Wingdings" pitchFamily="2" charset="2"/>
              <a:buChar char="§"/>
            </a:pPr>
            <a:r>
              <a:rPr lang="en-US" dirty="0" smtClean="0"/>
              <a:t>Many </a:t>
            </a:r>
            <a:r>
              <a:rPr lang="en-US" dirty="0"/>
              <a:t>states also cover children up to age 21.</a:t>
            </a:r>
          </a:p>
          <a:p>
            <a:pPr marL="0" lvl="1" indent="0">
              <a:spcBef>
                <a:spcPts val="612"/>
              </a:spcBef>
              <a:buNone/>
            </a:pPr>
            <a:r>
              <a:rPr lang="en-US" dirty="0" smtClean="0"/>
              <a:t>Do not assume the child is not eligible – ASK!</a:t>
            </a:r>
            <a:endParaRPr lang="en-US" dirty="0"/>
          </a:p>
          <a:p>
            <a:pPr lvl="1" indent="0">
              <a:spcBef>
                <a:spcPts val="612"/>
              </a:spcBef>
              <a:buNone/>
            </a:pP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03427" name="Notes Placeholder 2"/>
          <p:cNvSpPr>
            <a:spLocks noGrp="1"/>
          </p:cNvSpPr>
          <p:nvPr>
            <p:ph type="body" idx="1"/>
          </p:nvPr>
        </p:nvSpPr>
        <p:spPr bwMode="auto">
          <a:xfrm>
            <a:off x="701993" y="4420315"/>
            <a:ext cx="5615940" cy="4187666"/>
          </a:xfrm>
          <a:noFill/>
        </p:spPr>
        <p:txBody>
          <a:bodyPr wrap="square" lIns="93590" tIns="46795" rIns="93590" bIns="46795" numCol="1" anchor="t" anchorCtr="0" compatLnSpc="1">
            <a:prstTxWarp prst="textNoShape">
              <a:avLst/>
            </a:prstTxWarp>
          </a:bodyPr>
          <a:lstStyle/>
          <a:p>
            <a:pPr>
              <a:spcBef>
                <a:spcPts val="612"/>
              </a:spcBef>
            </a:pPr>
            <a:r>
              <a:rPr lang="en-US" dirty="0" smtClean="0"/>
              <a:t>States have the option to use or not use the 5 year restriction for citizenship in cases of pregnant women and children. As </a:t>
            </a:r>
            <a:r>
              <a:rPr lang="en-US" dirty="0"/>
              <a:t>of 2011, twenty-three states and the District of Columbia now offer coverage to lawfully residing immigrant children and/or pregnant women without a five-year waiting </a:t>
            </a:r>
            <a:r>
              <a:rPr lang="en-US" dirty="0" smtClean="0"/>
              <a:t>period.</a:t>
            </a:r>
            <a:endParaRPr lang="en-US" dirty="0"/>
          </a:p>
          <a:p>
            <a:pPr>
              <a:spcBef>
                <a:spcPts val="612"/>
              </a:spcBef>
            </a:pPr>
            <a:r>
              <a:rPr lang="en-US" dirty="0" smtClean="0"/>
              <a:t>Effective </a:t>
            </a:r>
            <a:r>
              <a:rPr lang="en-US" dirty="0"/>
              <a:t>July 1, </a:t>
            </a:r>
            <a:r>
              <a:rPr lang="en-US" dirty="0" smtClean="0"/>
              <a:t>2006, </a:t>
            </a:r>
            <a:r>
              <a:rPr lang="en-US" dirty="0"/>
              <a:t>the </a:t>
            </a:r>
            <a:r>
              <a:rPr lang="en-US" dirty="0" smtClean="0"/>
              <a:t>Deficit Reduction Act </a:t>
            </a:r>
            <a:r>
              <a:rPr lang="en-US" dirty="0"/>
              <a:t>created a new section 1903(x) of the Act which requires </a:t>
            </a:r>
            <a:r>
              <a:rPr lang="en-US" dirty="0" smtClean="0"/>
              <a:t>states </a:t>
            </a:r>
            <a:r>
              <a:rPr lang="en-US" dirty="0"/>
              <a:t>to obtain satisfactory documentary evidence of citizenship or nationality when enrolling individuals in Medicaid or at the first point of eligibility </a:t>
            </a:r>
            <a:r>
              <a:rPr lang="en-US" dirty="0" smtClean="0"/>
              <a:t>redetermination. Eligible </a:t>
            </a:r>
            <a:r>
              <a:rPr lang="en-US" dirty="0"/>
              <a:t>individuals who declare to be U.S. citizens or nationals must be provided a reasonable opportunity to present satisfactory documentation of citizenship or nationality and must be enrolled in coverage pending the reasonable opportunity to document that </a:t>
            </a:r>
            <a:r>
              <a:rPr lang="en-US" dirty="0" smtClean="0"/>
              <a:t>claim</a:t>
            </a:r>
            <a:r>
              <a:rPr lang="en-US" dirty="0"/>
              <a:t>.</a:t>
            </a:r>
          </a:p>
          <a:p>
            <a:pPr>
              <a:spcBef>
                <a:spcPts val="612"/>
              </a:spcBef>
            </a:pPr>
            <a:r>
              <a:rPr lang="en-US" dirty="0" smtClean="0"/>
              <a:t>Tribal </a:t>
            </a:r>
            <a:r>
              <a:rPr lang="en-US" dirty="0"/>
              <a:t>enrollment or membership documents issued from a </a:t>
            </a:r>
            <a:r>
              <a:rPr lang="en-US" dirty="0" smtClean="0"/>
              <a:t>Federally </a:t>
            </a:r>
            <a:r>
              <a:rPr lang="en-US" dirty="0"/>
              <a:t>recognized Tribe must be accepted as verification of citizenship; no additional identity documents are required. </a:t>
            </a:r>
          </a:p>
          <a:p>
            <a:pPr>
              <a:spcBef>
                <a:spcPts val="612"/>
              </a:spcBef>
            </a:pPr>
            <a:r>
              <a:rPr lang="en-US" dirty="0" smtClean="0"/>
              <a:t>Another state </a:t>
            </a:r>
            <a:r>
              <a:rPr lang="en-US" dirty="0"/>
              <a:t>option, </a:t>
            </a:r>
            <a:r>
              <a:rPr lang="en-US" dirty="0" smtClean="0"/>
              <a:t>as of January </a:t>
            </a:r>
            <a:r>
              <a:rPr lang="en-US" dirty="0"/>
              <a:t>1, 2010, </a:t>
            </a:r>
            <a:r>
              <a:rPr lang="en-US" dirty="0" smtClean="0"/>
              <a:t>allows </a:t>
            </a:r>
            <a:r>
              <a:rPr lang="en-US" dirty="0"/>
              <a:t>verification of a declaration of citizenship for individuals newly enrolled in CHIP or Medicaid using a data match with </a:t>
            </a:r>
            <a:r>
              <a:rPr lang="en-US" dirty="0" smtClean="0"/>
              <a:t>Social Security Administration (SSA) </a:t>
            </a:r>
            <a:r>
              <a:rPr lang="en-US" dirty="0"/>
              <a:t>to confirm the consistency of a declaration of citizenship with SSA records, in lieu of the presentation of citizenship </a:t>
            </a:r>
            <a:r>
              <a:rPr lang="en-US" dirty="0" smtClean="0"/>
              <a:t>documentation.</a:t>
            </a:r>
          </a:p>
          <a:p>
            <a:pPr>
              <a:spcBef>
                <a:spcPts val="612"/>
              </a:spcBef>
            </a:pPr>
            <a:endParaRPr lang="en-US" dirty="0" smtClean="0"/>
          </a:p>
        </p:txBody>
      </p:sp>
      <p:sp>
        <p:nvSpPr>
          <p:cNvPr id="103428" name="Slide Number Placeholder 3"/>
          <p:cNvSpPr txBox="1">
            <a:spLocks noGrp="1"/>
          </p:cNvSpPr>
          <p:nvPr/>
        </p:nvSpPr>
        <p:spPr bwMode="auto">
          <a:xfrm>
            <a:off x="3976333" y="8839015"/>
            <a:ext cx="3041968" cy="465296"/>
          </a:xfrm>
          <a:prstGeom prst="rect">
            <a:avLst/>
          </a:prstGeom>
          <a:noFill/>
          <a:ln w="9525">
            <a:noFill/>
            <a:miter lim="800000"/>
            <a:headEnd/>
            <a:tailEnd/>
          </a:ln>
        </p:spPr>
        <p:txBody>
          <a:bodyPr lIns="93590" tIns="46795" rIns="93590" bIns="46795" anchor="b"/>
          <a:lstStyle/>
          <a:p>
            <a:pPr algn="r" defTabSz="934418"/>
            <a:fld id="{AE2294F4-AED1-484D-9B37-FDEB099C6439}" type="slidenum">
              <a:rPr lang="en-US" sz="1100"/>
              <a:pPr algn="r" defTabSz="934418"/>
              <a:t>32</a:t>
            </a:fld>
            <a:endParaRPr lang="en-US" sz="11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02403" name="Notes Placeholder 2"/>
          <p:cNvSpPr>
            <a:spLocks noGrp="1"/>
          </p:cNvSpPr>
          <p:nvPr>
            <p:ph type="body" idx="1"/>
          </p:nvPr>
        </p:nvSpPr>
        <p:spPr bwMode="auto">
          <a:xfrm>
            <a:off x="623993" y="4265216"/>
            <a:ext cx="5927937" cy="4961546"/>
          </a:xfrm>
          <a:noFill/>
        </p:spPr>
        <p:txBody>
          <a:bodyPr wrap="square" lIns="93590" tIns="46795" rIns="93590" bIns="46795" numCol="1" anchor="t" anchorCtr="0" compatLnSpc="1">
            <a:prstTxWarp prst="textNoShape">
              <a:avLst/>
            </a:prstTxWarp>
            <a:normAutofit lnSpcReduction="10000"/>
          </a:bodyPr>
          <a:lstStyle/>
          <a:p>
            <a:pPr>
              <a:lnSpc>
                <a:spcPct val="110000"/>
              </a:lnSpc>
              <a:spcBef>
                <a:spcPts val="612"/>
              </a:spcBef>
            </a:pPr>
            <a:r>
              <a:rPr lang="en-US" dirty="0"/>
              <a:t>Express Lane agencies are entities identified in the state plan by the state Medicaid or CHIP agency as being capable of making a finding regarding one or more programmatic eligibility requirements, using information the Express Lane agencies already collect. A state’s Medicaid and CHIP programs may use different Express Lane agencies and may select more than one agency. Express Lane Eligibility permits states to rely on findings, for things like income, household size, or other factors of eligibility from another program designated as an Express Lane agency to facilitate enrollment in health coverage. Express Lane agencies may include: Supplemental Nutrition Assistance Program </a:t>
            </a:r>
            <a:r>
              <a:rPr lang="en-US" dirty="0" smtClean="0"/>
              <a:t>(SNAP)</a:t>
            </a:r>
            <a:r>
              <a:rPr lang="en-US" dirty="0"/>
              <a:t>, School Lunch, Temporary Assistance for Needy Families </a:t>
            </a:r>
            <a:r>
              <a:rPr lang="en-US" dirty="0" smtClean="0"/>
              <a:t>(TANF)</a:t>
            </a:r>
            <a:r>
              <a:rPr lang="en-US" dirty="0"/>
              <a:t>, Head Start, and Women, Infants, and Children </a:t>
            </a:r>
            <a:r>
              <a:rPr lang="en-US" dirty="0" smtClean="0"/>
              <a:t>(WIC) </a:t>
            </a:r>
            <a:r>
              <a:rPr lang="en-US" dirty="0"/>
              <a:t>among others</a:t>
            </a:r>
            <a:r>
              <a:rPr lang="en-US" dirty="0" smtClean="0"/>
              <a:t>. A </a:t>
            </a:r>
            <a:r>
              <a:rPr lang="en-US" dirty="0"/>
              <a:t>state may also use information from state income tax data to identify children in families that might qualify so that families do not have to submit income information.   </a:t>
            </a:r>
          </a:p>
          <a:p>
            <a:pPr>
              <a:lnSpc>
                <a:spcPct val="110000"/>
              </a:lnSpc>
              <a:spcBef>
                <a:spcPts val="612"/>
              </a:spcBef>
            </a:pPr>
            <a:r>
              <a:rPr lang="en-US" dirty="0" smtClean="0"/>
              <a:t>CHIPRA also allows for the option to auto enroll without a signature or application form.</a:t>
            </a:r>
            <a:r>
              <a:rPr lang="en-US" baseline="0" dirty="0" smtClean="0"/>
              <a:t> </a:t>
            </a:r>
            <a:r>
              <a:rPr lang="en-US" dirty="0" smtClean="0"/>
              <a:t>The child’s parent or guardian must consent to enrollment.</a:t>
            </a:r>
            <a:r>
              <a:rPr lang="en-US" baseline="0" dirty="0" smtClean="0"/>
              <a:t> </a:t>
            </a:r>
            <a:r>
              <a:rPr lang="en-US" dirty="0" smtClean="0"/>
              <a:t>States</a:t>
            </a:r>
            <a:r>
              <a:rPr lang="en-US" baseline="0" dirty="0" smtClean="0"/>
              <a:t> are</a:t>
            </a:r>
            <a:r>
              <a:rPr lang="en-US" dirty="0" smtClean="0"/>
              <a:t> required to:</a:t>
            </a:r>
          </a:p>
          <a:p>
            <a:pPr marL="174913" indent="-174913">
              <a:lnSpc>
                <a:spcPct val="110000"/>
              </a:lnSpc>
              <a:spcBef>
                <a:spcPts val="612"/>
              </a:spcBef>
              <a:buFont typeface="Wingdings" pitchFamily="2" charset="2"/>
              <a:buChar char="§"/>
            </a:pPr>
            <a:r>
              <a:rPr lang="en-US" dirty="0" smtClean="0"/>
              <a:t>Verify ineligibility (check the accuracy of the information provided to the Express Lane</a:t>
            </a:r>
            <a:r>
              <a:rPr lang="en-US" baseline="0" dirty="0" smtClean="0"/>
              <a:t> agency)</a:t>
            </a:r>
            <a:endParaRPr lang="en-US" dirty="0" smtClean="0"/>
          </a:p>
          <a:p>
            <a:pPr marL="174913" lvl="1" indent="-174913">
              <a:lnSpc>
                <a:spcPct val="110000"/>
              </a:lnSpc>
              <a:spcBef>
                <a:spcPts val="612"/>
              </a:spcBef>
            </a:pPr>
            <a:r>
              <a:rPr lang="en-US" dirty="0"/>
              <a:t>Document citizenship (still required)</a:t>
            </a:r>
          </a:p>
          <a:p>
            <a:pPr marL="174913" lvl="1" indent="-174913">
              <a:lnSpc>
                <a:spcPct val="110000"/>
              </a:lnSpc>
              <a:spcBef>
                <a:spcPts val="612"/>
              </a:spcBef>
            </a:pPr>
            <a:r>
              <a:rPr lang="en-US" dirty="0"/>
              <a:t>Compute and report payment reviews</a:t>
            </a:r>
          </a:p>
          <a:p>
            <a:pPr marL="174913" lvl="1" indent="-174913">
              <a:lnSpc>
                <a:spcPct val="110000"/>
              </a:lnSpc>
              <a:spcBef>
                <a:spcPts val="612"/>
              </a:spcBef>
              <a:defRPr/>
            </a:pPr>
            <a:r>
              <a:rPr lang="en-US" dirty="0"/>
              <a:t>Maintenance of Effort - </a:t>
            </a:r>
            <a:r>
              <a:rPr lang="en-US" dirty="0" smtClean="0"/>
              <a:t>states </a:t>
            </a:r>
            <a:r>
              <a:rPr lang="en-US" dirty="0"/>
              <a:t>may not adopt eligibility standards and methodologies that are more restrictive than those in effect as of March 23, 2010</a:t>
            </a:r>
          </a:p>
          <a:p>
            <a:pPr marL="0" lvl="2" indent="0">
              <a:lnSpc>
                <a:spcPct val="110000"/>
              </a:lnSpc>
              <a:spcBef>
                <a:spcPts val="612"/>
              </a:spcBef>
              <a:buNone/>
              <a:defRPr/>
            </a:pPr>
            <a:r>
              <a:rPr lang="en-US" dirty="0" smtClean="0"/>
              <a:t>For more information visit: </a:t>
            </a:r>
            <a:r>
              <a:rPr lang="en-US" dirty="0" smtClean="0">
                <a:hlinkClick r:id="rId3"/>
              </a:rPr>
              <a:t>http://www.medicaid.gov/Medicaid-CHIP-Program-Information/By-Topics/Outreach-and-Enrollment/Express-Lane-Eligibility.html</a:t>
            </a:r>
            <a:r>
              <a:rPr lang="en-US" dirty="0" smtClean="0"/>
              <a:t> or</a:t>
            </a:r>
          </a:p>
          <a:p>
            <a:pPr marL="0" lvl="2" indent="0">
              <a:lnSpc>
                <a:spcPct val="110000"/>
              </a:lnSpc>
              <a:buNone/>
              <a:defRPr/>
            </a:pPr>
            <a:r>
              <a:rPr lang="en-US" dirty="0" smtClean="0">
                <a:hlinkClick r:id="rId4"/>
              </a:rPr>
              <a:t>http://www.insurekidsnow.gov/professionals/eligibility/express_lane.html</a:t>
            </a:r>
            <a:endParaRPr lang="en-US" dirty="0" smtClean="0"/>
          </a:p>
          <a:p>
            <a:pPr marL="0" lvl="2" indent="0">
              <a:lnSpc>
                <a:spcPct val="110000"/>
              </a:lnSpc>
              <a:spcBef>
                <a:spcPts val="612"/>
              </a:spcBef>
              <a:buNone/>
              <a:defRPr/>
            </a:pPr>
            <a:endParaRPr lang="en-US" dirty="0" smtClean="0"/>
          </a:p>
          <a:p>
            <a:pPr marL="0" lvl="2" indent="0">
              <a:lnSpc>
                <a:spcPct val="110000"/>
              </a:lnSpc>
              <a:spcBef>
                <a:spcPts val="612"/>
              </a:spcBef>
              <a:buNone/>
              <a:defRPr/>
            </a:pPr>
            <a:endParaRPr lang="en-US" dirty="0"/>
          </a:p>
          <a:p>
            <a:pPr>
              <a:lnSpc>
                <a:spcPct val="110000"/>
              </a:lnSpc>
              <a:spcBef>
                <a:spcPts val="612"/>
              </a:spcBef>
            </a:pPr>
            <a:endParaRPr lang="en-US" dirty="0" smtClean="0"/>
          </a:p>
        </p:txBody>
      </p:sp>
      <p:sp>
        <p:nvSpPr>
          <p:cNvPr id="102404" name="Slide Number Placeholder 3"/>
          <p:cNvSpPr txBox="1">
            <a:spLocks noGrp="1"/>
          </p:cNvSpPr>
          <p:nvPr/>
        </p:nvSpPr>
        <p:spPr bwMode="auto">
          <a:xfrm>
            <a:off x="3976333" y="8839015"/>
            <a:ext cx="3041968" cy="465296"/>
          </a:xfrm>
          <a:prstGeom prst="rect">
            <a:avLst/>
          </a:prstGeom>
          <a:noFill/>
          <a:ln w="9525">
            <a:noFill/>
            <a:miter lim="800000"/>
            <a:headEnd/>
            <a:tailEnd/>
          </a:ln>
        </p:spPr>
        <p:txBody>
          <a:bodyPr lIns="93590" tIns="46795" rIns="93590" bIns="46795" anchor="b"/>
          <a:lstStyle/>
          <a:p>
            <a:pPr algn="r" defTabSz="934418"/>
            <a:fld id="{24A1C0CE-AC6A-4BDC-8FA3-142CD753BCB9}" type="slidenum">
              <a:rPr lang="en-US" sz="1100"/>
              <a:pPr algn="r" defTabSz="934418"/>
              <a:t>33</a:t>
            </a:fld>
            <a:endParaRPr lang="en-US" sz="11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p:txBody>
          <a:bodyPr>
            <a:normAutofit lnSpcReduction="10000"/>
          </a:bodyPr>
          <a:lstStyle/>
          <a:p>
            <a:pPr>
              <a:spcBef>
                <a:spcPts val="612"/>
              </a:spcBef>
            </a:pPr>
            <a:r>
              <a:rPr lang="en-US" dirty="0"/>
              <a:t>This chart shows the design of the CHIP programs chosen by each state and the U.S. Territories as of January, 2013. All 50 states, DC, and territories have approved CHIP plans. States can design their CHIP program in one of 3 ways:</a:t>
            </a:r>
          </a:p>
          <a:p>
            <a:pPr marL="233218" indent="-233218">
              <a:spcBef>
                <a:spcPts val="612"/>
              </a:spcBef>
              <a:buFont typeface="+mj-lt"/>
              <a:buAutoNum type="arabicPeriod"/>
            </a:pPr>
            <a:r>
              <a:rPr lang="en-US" dirty="0"/>
              <a:t>Medicaid expansion - in the states choosing to expand their Medicaid program, CHIP enrollees are regular Medicaid enrollees and they are entitled to the full range of Medicaid-covered services</a:t>
            </a:r>
            <a:endParaRPr lang="en-US" dirty="0">
              <a:solidFill>
                <a:srgbClr val="FF0000"/>
              </a:solidFill>
            </a:endParaRPr>
          </a:p>
          <a:p>
            <a:pPr marL="233218" indent="-233218">
              <a:spcBef>
                <a:spcPts val="612"/>
              </a:spcBef>
              <a:buFont typeface="+mj-lt"/>
              <a:buAutoNum type="arabicPeriod"/>
            </a:pPr>
            <a:r>
              <a:rPr lang="en-US" dirty="0"/>
              <a:t>Separate Child Health Insurance Program -</a:t>
            </a:r>
            <a:r>
              <a:rPr lang="en-US" dirty="0">
                <a:solidFill>
                  <a:srgbClr val="FF0000"/>
                </a:solidFill>
              </a:rPr>
              <a:t> </a:t>
            </a:r>
            <a:r>
              <a:rPr lang="en-US" dirty="0"/>
              <a:t>creating or expanding an entirely separate program that is a state-designed program not based on </a:t>
            </a:r>
            <a:r>
              <a:rPr lang="en-US" dirty="0" smtClean="0"/>
              <a:t>Medicaid</a:t>
            </a:r>
          </a:p>
          <a:p>
            <a:pPr marL="233218" indent="-233218">
              <a:spcBef>
                <a:spcPts val="612"/>
              </a:spcBef>
              <a:buFont typeface="+mj-lt"/>
              <a:buAutoNum type="arabicPeriod"/>
            </a:pPr>
            <a:r>
              <a:rPr lang="en-US" dirty="0" smtClean="0"/>
              <a:t>Combination </a:t>
            </a:r>
            <a:r>
              <a:rPr lang="en-US" dirty="0"/>
              <a:t>of the two approaches </a:t>
            </a:r>
          </a:p>
          <a:p>
            <a:endParaRPr lang="en-US" dirty="0"/>
          </a:p>
          <a:p>
            <a:pPr marL="174913" indent="-174913">
              <a:buFont typeface="Wingdings" pitchFamily="2" charset="2"/>
              <a:buChar char="§"/>
            </a:pPr>
            <a:r>
              <a:rPr lang="en-US" dirty="0"/>
              <a:t>Blue </a:t>
            </a:r>
            <a:r>
              <a:rPr lang="en-US" dirty="0" smtClean="0"/>
              <a:t>(displays </a:t>
            </a:r>
            <a:r>
              <a:rPr lang="en-US" dirty="0"/>
              <a:t>dark </a:t>
            </a:r>
            <a:r>
              <a:rPr lang="en-US" dirty="0" smtClean="0"/>
              <a:t>gray</a:t>
            </a:r>
            <a:r>
              <a:rPr lang="en-US" dirty="0"/>
              <a:t> in handouts</a:t>
            </a:r>
            <a:r>
              <a:rPr lang="en-US" dirty="0" smtClean="0"/>
              <a:t>) </a:t>
            </a:r>
            <a:r>
              <a:rPr lang="en-US" dirty="0"/>
              <a:t>for Separate state Child Health Plan in 15 </a:t>
            </a:r>
            <a:r>
              <a:rPr lang="en-US" dirty="0" smtClean="0"/>
              <a:t>states. They include Washington, Oregon, Wyoming, Utah, Arizona, Colorado, Kansas, Texas, Mississippi, Alabama, Georgia, West Virginia, Pennsylvania, Connecticut, and Vermont</a:t>
            </a:r>
            <a:endParaRPr lang="en-US" dirty="0"/>
          </a:p>
          <a:p>
            <a:pPr marL="174913" indent="-174913">
              <a:spcBef>
                <a:spcPts val="612"/>
              </a:spcBef>
              <a:buFont typeface="Wingdings" pitchFamily="2" charset="2"/>
              <a:buChar char="§"/>
            </a:pPr>
            <a:r>
              <a:rPr lang="en-US" dirty="0"/>
              <a:t>Yellow </a:t>
            </a:r>
            <a:r>
              <a:rPr lang="en-US" dirty="0" smtClean="0"/>
              <a:t>(displays white</a:t>
            </a:r>
            <a:r>
              <a:rPr lang="en-US" dirty="0"/>
              <a:t> in handouts</a:t>
            </a:r>
            <a:r>
              <a:rPr lang="en-US" dirty="0" smtClean="0"/>
              <a:t>) </a:t>
            </a:r>
            <a:r>
              <a:rPr lang="en-US" dirty="0"/>
              <a:t>for Medicaid Expansions in 7 </a:t>
            </a:r>
            <a:r>
              <a:rPr lang="en-US" dirty="0" smtClean="0"/>
              <a:t>states (New </a:t>
            </a:r>
            <a:r>
              <a:rPr lang="en-US" dirty="0"/>
              <a:t>Mexico, Alaska, Ohio, South Carolina, </a:t>
            </a:r>
            <a:r>
              <a:rPr lang="en-US" dirty="0" smtClean="0"/>
              <a:t>Maryland, New Hampshire </a:t>
            </a:r>
            <a:r>
              <a:rPr lang="en-US" dirty="0"/>
              <a:t>and </a:t>
            </a:r>
            <a:r>
              <a:rPr lang="en-US" dirty="0" smtClean="0"/>
              <a:t>Hawaii), 5 territories (</a:t>
            </a:r>
            <a:r>
              <a:rPr lang="en-US" dirty="0"/>
              <a:t>Puerto Rico, US Virgin Islands </a:t>
            </a:r>
            <a:r>
              <a:rPr lang="en-US" dirty="0" smtClean="0"/>
              <a:t>, Guam, Marina Islands, and American Samoa), </a:t>
            </a:r>
            <a:r>
              <a:rPr lang="en-US" dirty="0"/>
              <a:t>and D.C</a:t>
            </a:r>
            <a:r>
              <a:rPr lang="en-US" dirty="0" smtClean="0"/>
              <a:t>. All </a:t>
            </a:r>
            <a:r>
              <a:rPr lang="en-US" dirty="0"/>
              <a:t>Medicaid state plan rules apply, including cost sharing and benefits (including EPSDT) </a:t>
            </a:r>
          </a:p>
          <a:p>
            <a:pPr marL="174913" indent="-174913">
              <a:spcBef>
                <a:spcPts val="612"/>
              </a:spcBef>
              <a:buFont typeface="Wingdings" pitchFamily="2" charset="2"/>
              <a:buChar char="§"/>
            </a:pPr>
            <a:r>
              <a:rPr lang="en-US" dirty="0"/>
              <a:t>Green </a:t>
            </a:r>
            <a:r>
              <a:rPr lang="en-US" dirty="0" smtClean="0"/>
              <a:t>(displays </a:t>
            </a:r>
            <a:r>
              <a:rPr lang="en-US" dirty="0"/>
              <a:t>light </a:t>
            </a:r>
            <a:r>
              <a:rPr lang="en-US" dirty="0" smtClean="0"/>
              <a:t>gray</a:t>
            </a:r>
            <a:r>
              <a:rPr lang="en-US" dirty="0"/>
              <a:t> in handouts</a:t>
            </a:r>
            <a:r>
              <a:rPr lang="en-US" dirty="0" smtClean="0"/>
              <a:t>) </a:t>
            </a:r>
            <a:r>
              <a:rPr lang="en-US" dirty="0"/>
              <a:t>for Combination Programs in </a:t>
            </a:r>
            <a:r>
              <a:rPr lang="en-US" dirty="0" smtClean="0"/>
              <a:t>the remaining </a:t>
            </a:r>
            <a:r>
              <a:rPr lang="en-US" dirty="0"/>
              <a:t>28 states (CA, ID, MT, ND, SD, MN, IA, MO, OK, AR, LA, FL, TN, KY, IN, IL, WI, MI, VA, NC, DE, NJ, MA, RI, ME, </a:t>
            </a:r>
            <a:r>
              <a:rPr lang="en-US" dirty="0" smtClean="0"/>
              <a:t>NH, NV)</a:t>
            </a:r>
            <a:endParaRPr lang="en-US" dirty="0"/>
          </a:p>
          <a:p>
            <a:pPr>
              <a:spcBef>
                <a:spcPts val="612"/>
              </a:spcBef>
            </a:pPr>
            <a:endParaRPr lang="en-US" dirty="0"/>
          </a:p>
          <a:p>
            <a:pPr defTabSz="932871">
              <a:spcBef>
                <a:spcPts val="612"/>
              </a:spcBef>
              <a:defRPr/>
            </a:pPr>
            <a:endParaRPr lang="en-US" dirty="0" smtClean="0"/>
          </a:p>
        </p:txBody>
      </p:sp>
      <p:sp>
        <p:nvSpPr>
          <p:cNvPr id="4" name="Slide Number Placeholder 3"/>
          <p:cNvSpPr>
            <a:spLocks noGrp="1"/>
          </p:cNvSpPr>
          <p:nvPr>
            <p:ph type="sldNum" sz="quarter" idx="10"/>
          </p:nvPr>
        </p:nvSpPr>
        <p:spPr/>
        <p:txBody>
          <a:bodyPr/>
          <a:lstStyle/>
          <a:p>
            <a:fld id="{666AA210-F09A-4D2C-988F-5E80B2706499}" type="slidenum">
              <a:rPr lang="en-US" smtClean="0"/>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2871">
              <a:spcBef>
                <a:spcPts val="612"/>
              </a:spcBef>
              <a:defRPr/>
            </a:pPr>
            <a:r>
              <a:rPr lang="en-US" dirty="0" smtClean="0"/>
              <a:t>Map of CHIP Upper Income Limits by state as of July 2012 based on % of Federal Poverty Levels (FPL).</a:t>
            </a:r>
          </a:p>
          <a:p>
            <a:pPr marL="174913" indent="-174913" defTabSz="932871">
              <a:spcBef>
                <a:spcPts val="612"/>
              </a:spcBef>
              <a:buFont typeface="Wingdings" pitchFamily="2" charset="2"/>
              <a:buChar char="§"/>
              <a:defRPr/>
            </a:pPr>
            <a:r>
              <a:rPr lang="en-US" dirty="0" smtClean="0"/>
              <a:t>Those states with limits</a:t>
            </a:r>
            <a:r>
              <a:rPr lang="en-US" baseline="0" dirty="0" smtClean="0"/>
              <a:t> a</a:t>
            </a:r>
            <a:r>
              <a:rPr lang="en-US" dirty="0" smtClean="0"/>
              <a:t>t or above 300% Federal Poverty Level are shown in blue (dark gray in handouts). They include Vermont, New Hampshire, Massachusetts, Connecticut,</a:t>
            </a:r>
            <a:r>
              <a:rPr lang="en-US" baseline="0" dirty="0" smtClean="0"/>
              <a:t> New York, Pennsylvania, Maryland, New Jersey, Washington DC, Pennsylvania, West Virginia, Ohio, Indiana, Alabama, Missouri, Iowa, Oklahoma, Alabama, Hawaii, California, Oregon, and Washington.</a:t>
            </a:r>
            <a:endParaRPr lang="en-US" dirty="0" smtClean="0"/>
          </a:p>
          <a:p>
            <a:pPr marL="174913" indent="-174913" defTabSz="932871">
              <a:spcBef>
                <a:spcPts val="612"/>
              </a:spcBef>
              <a:buFont typeface="Wingdings" pitchFamily="2" charset="2"/>
              <a:buChar char="§"/>
              <a:defRPr/>
            </a:pPr>
            <a:r>
              <a:rPr lang="en-US" dirty="0" smtClean="0"/>
              <a:t>Those states</a:t>
            </a:r>
            <a:r>
              <a:rPr lang="en-US" baseline="0" dirty="0" smtClean="0"/>
              <a:t> with limits at or above </a:t>
            </a:r>
            <a:r>
              <a:rPr lang="en-US" dirty="0" smtClean="0"/>
              <a:t>201-300% FPL are</a:t>
            </a:r>
            <a:r>
              <a:rPr lang="en-US" baseline="0" dirty="0" smtClean="0"/>
              <a:t> shown in green (medium</a:t>
            </a:r>
            <a:r>
              <a:rPr lang="en-US" dirty="0" smtClean="0"/>
              <a:t> gray in handouts). They include Montana,</a:t>
            </a:r>
            <a:r>
              <a:rPr lang="en-US" baseline="0" dirty="0" smtClean="0"/>
              <a:t> Minnesota, Colorado, Kansas, New Mexico, Louisiana, Georgia, and Tennessee.</a:t>
            </a:r>
          </a:p>
          <a:p>
            <a:pPr marL="174913" indent="-174913" defTabSz="932871">
              <a:spcBef>
                <a:spcPts val="612"/>
              </a:spcBef>
              <a:buFont typeface="Wingdings" pitchFamily="2" charset="2"/>
              <a:buChar char="§"/>
              <a:defRPr/>
            </a:pPr>
            <a:r>
              <a:rPr lang="en-US" baseline="0" dirty="0" smtClean="0"/>
              <a:t>Those states with limits of 200% FPL are shown in yellow (white in handouts). They include Maine, Virginia, North Carolina, South Carolina, Florida, Kentucky, Mississippi, Arkansas, Illinois, Michigan, Texas, Nebraska, South Dakota, Wyoming, Arizona, Utah, and Nevada.</a:t>
            </a:r>
          </a:p>
          <a:p>
            <a:pPr marL="174913" indent="-174913" defTabSz="932871">
              <a:spcBef>
                <a:spcPts val="612"/>
              </a:spcBef>
              <a:buFont typeface="Wingdings" pitchFamily="2" charset="2"/>
              <a:buChar char="§"/>
              <a:defRPr/>
            </a:pPr>
            <a:r>
              <a:rPr lang="en-US" baseline="0" dirty="0" smtClean="0"/>
              <a:t>States and territories with levels under 200% FPL are shown in gold (light gray in handouts). They include Idaho, North Dakota, Puerto Rico, US Virgin Islands and Alaska.</a:t>
            </a:r>
          </a:p>
          <a:p>
            <a:pPr marL="0" lvl="2" indent="0">
              <a:spcBef>
                <a:spcPts val="612"/>
              </a:spcBef>
              <a:buNone/>
              <a:defRPr/>
            </a:pPr>
            <a:r>
              <a:rPr lang="en-US" dirty="0" smtClean="0"/>
              <a:t>State-defined eligibility standards - many will change with the Health Care Law.</a:t>
            </a:r>
          </a:p>
          <a:p>
            <a:pPr defTabSz="932871">
              <a:spcBef>
                <a:spcPts val="612"/>
              </a:spcBef>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666AA210-F09A-4D2C-988F-5E80B2706499}" type="slidenum">
              <a:rPr lang="en-US" smtClean="0"/>
              <a:pPr/>
              <a:t>35</a:t>
            </a:fld>
            <a:endParaRPr lang="en-US" dirty="0"/>
          </a:p>
        </p:txBody>
      </p:sp>
    </p:spTree>
    <p:extLst>
      <p:ext uri="{BB962C8B-B14F-4D97-AF65-F5344CB8AC3E}">
        <p14:creationId xmlns:p14="http://schemas.microsoft.com/office/powerpoint/2010/main" val="13698316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p:txBody>
          <a:bodyPr>
            <a:normAutofit/>
          </a:bodyPr>
          <a:lstStyle/>
          <a:p>
            <a:pPr marL="174913" lvl="1" indent="-174913">
              <a:spcBef>
                <a:spcPts val="612"/>
              </a:spcBef>
            </a:pPr>
            <a:r>
              <a:rPr lang="en-US" dirty="0">
                <a:solidFill>
                  <a:srgbClr val="000000"/>
                </a:solidFill>
              </a:rPr>
              <a:t>States receive Enhanced Federal Medical Assistance Percentage (EFMAP) for CHIP. </a:t>
            </a:r>
            <a:r>
              <a:rPr lang="en-US" dirty="0" smtClean="0">
                <a:solidFill>
                  <a:srgbClr val="000000"/>
                </a:solidFill>
              </a:rPr>
              <a:t> </a:t>
            </a:r>
          </a:p>
          <a:p>
            <a:pPr marL="296381" lvl="2" indent="-174913">
              <a:spcBef>
                <a:spcPts val="612"/>
              </a:spcBef>
            </a:pPr>
            <a:r>
              <a:rPr lang="en-US" dirty="0" smtClean="0">
                <a:solidFill>
                  <a:srgbClr val="000000"/>
                </a:solidFill>
              </a:rPr>
              <a:t>EFMAP </a:t>
            </a:r>
            <a:r>
              <a:rPr lang="en-US" dirty="0">
                <a:solidFill>
                  <a:srgbClr val="000000"/>
                </a:solidFill>
              </a:rPr>
              <a:t>rates range from </a:t>
            </a:r>
            <a:r>
              <a:rPr lang="en-US" dirty="0" smtClean="0">
                <a:solidFill>
                  <a:srgbClr val="000000"/>
                </a:solidFill>
              </a:rPr>
              <a:t>65% </a:t>
            </a:r>
            <a:r>
              <a:rPr lang="en-US" dirty="0">
                <a:solidFill>
                  <a:srgbClr val="000000"/>
                </a:solidFill>
              </a:rPr>
              <a:t>to </a:t>
            </a:r>
            <a:r>
              <a:rPr lang="en-US" dirty="0" smtClean="0">
                <a:solidFill>
                  <a:srgbClr val="000000"/>
                </a:solidFill>
              </a:rPr>
              <a:t>83% </a:t>
            </a:r>
            <a:r>
              <a:rPr lang="en-US" dirty="0">
                <a:solidFill>
                  <a:srgbClr val="000000"/>
                </a:solidFill>
              </a:rPr>
              <a:t>compared to </a:t>
            </a:r>
            <a:r>
              <a:rPr lang="en-US" dirty="0" smtClean="0">
                <a:solidFill>
                  <a:srgbClr val="000000"/>
                </a:solidFill>
              </a:rPr>
              <a:t>50% </a:t>
            </a:r>
            <a:r>
              <a:rPr lang="en-US" dirty="0">
                <a:solidFill>
                  <a:srgbClr val="000000"/>
                </a:solidFill>
              </a:rPr>
              <a:t>to </a:t>
            </a:r>
            <a:r>
              <a:rPr lang="en-US" dirty="0" smtClean="0">
                <a:solidFill>
                  <a:srgbClr val="000000"/>
                </a:solidFill>
              </a:rPr>
              <a:t>74% </a:t>
            </a:r>
            <a:r>
              <a:rPr lang="en-US" dirty="0">
                <a:solidFill>
                  <a:srgbClr val="000000"/>
                </a:solidFill>
              </a:rPr>
              <a:t>in Medicaid</a:t>
            </a:r>
            <a:r>
              <a:rPr lang="en-US" dirty="0" smtClean="0">
                <a:solidFill>
                  <a:srgbClr val="000000"/>
                </a:solidFill>
              </a:rPr>
              <a:t>.</a:t>
            </a:r>
          </a:p>
          <a:p>
            <a:pPr marL="174913" lvl="1" indent="-174913">
              <a:spcBef>
                <a:spcPts val="612"/>
              </a:spcBef>
            </a:pPr>
            <a:r>
              <a:rPr lang="en-US" dirty="0">
                <a:solidFill>
                  <a:srgbClr val="000000"/>
                </a:solidFill>
              </a:rPr>
              <a:t>The enhanced FMAP for CHIP expenditures is increased by </a:t>
            </a:r>
            <a:r>
              <a:rPr lang="en-US" dirty="0" smtClean="0">
                <a:solidFill>
                  <a:srgbClr val="000000"/>
                </a:solidFill>
              </a:rPr>
              <a:t>23%, </a:t>
            </a:r>
            <a:r>
              <a:rPr lang="en-US" dirty="0">
                <a:solidFill>
                  <a:srgbClr val="000000"/>
                </a:solidFill>
              </a:rPr>
              <a:t>but may not exceed </a:t>
            </a:r>
            <a:r>
              <a:rPr lang="en-US" dirty="0" smtClean="0">
                <a:solidFill>
                  <a:srgbClr val="000000"/>
                </a:solidFill>
              </a:rPr>
              <a:t>100%, </a:t>
            </a:r>
            <a:r>
              <a:rPr lang="en-US" dirty="0">
                <a:solidFill>
                  <a:srgbClr val="000000"/>
                </a:solidFill>
              </a:rPr>
              <a:t>from October 1, </a:t>
            </a:r>
            <a:r>
              <a:rPr lang="en-US" dirty="0" smtClean="0">
                <a:solidFill>
                  <a:srgbClr val="000000"/>
                </a:solidFill>
              </a:rPr>
              <a:t>2015, </a:t>
            </a:r>
            <a:r>
              <a:rPr lang="en-US" dirty="0">
                <a:solidFill>
                  <a:srgbClr val="000000"/>
                </a:solidFill>
              </a:rPr>
              <a:t>through September 30, 2019, </a:t>
            </a:r>
            <a:r>
              <a:rPr lang="en-US" dirty="0"/>
              <a:t>per the </a:t>
            </a:r>
            <a:r>
              <a:rPr lang="en-US" dirty="0" smtClean="0"/>
              <a:t>Health Care Law. </a:t>
            </a:r>
            <a:endParaRPr lang="en-US" dirty="0"/>
          </a:p>
          <a:p>
            <a:pPr marL="121468" lvl="2" indent="0">
              <a:spcBef>
                <a:spcPts val="612"/>
              </a:spcBef>
              <a:buNone/>
            </a:pPr>
            <a:endParaRPr lang="en-US" dirty="0">
              <a:solidFill>
                <a:srgbClr val="000000"/>
              </a:solidFill>
            </a:endParaRPr>
          </a:p>
        </p:txBody>
      </p:sp>
      <p:sp>
        <p:nvSpPr>
          <p:cNvPr id="4" name="Slide Number Placeholder 3"/>
          <p:cNvSpPr>
            <a:spLocks noGrp="1"/>
          </p:cNvSpPr>
          <p:nvPr>
            <p:ph type="sldNum" sz="quarter" idx="10"/>
          </p:nvPr>
        </p:nvSpPr>
        <p:spPr/>
        <p:txBody>
          <a:bodyPr/>
          <a:lstStyle/>
          <a:p>
            <a:fld id="{666AA210-F09A-4D2C-988F-5E80B2706499}" type="slidenum">
              <a:rPr lang="en-US" smtClean="0"/>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p:txBody>
          <a:bodyPr>
            <a:normAutofit/>
          </a:bodyPr>
          <a:lstStyle/>
          <a:p>
            <a:pPr marL="294761" indent="-294761" fontAlgn="base">
              <a:spcBef>
                <a:spcPts val="612"/>
              </a:spcBef>
            </a:pPr>
            <a:r>
              <a:rPr lang="en-US" dirty="0" smtClean="0"/>
              <a:t>There are significant benefits of the CHIP program.</a:t>
            </a:r>
          </a:p>
          <a:p>
            <a:pPr marL="177245" indent="-177245" fontAlgn="base">
              <a:spcBef>
                <a:spcPts val="612"/>
              </a:spcBef>
              <a:buFont typeface="Wingdings" pitchFamily="2" charset="2"/>
              <a:buChar char="§"/>
            </a:pPr>
            <a:r>
              <a:rPr lang="en-US" dirty="0" smtClean="0"/>
              <a:t>Total ever-enrolled in the Social Security Title XXI - state Children’s Health Insurance Program is 7,935,605 as of 2011</a:t>
            </a:r>
          </a:p>
          <a:p>
            <a:pPr marL="177245" indent="-177245" fontAlgn="base">
              <a:spcBef>
                <a:spcPts val="612"/>
              </a:spcBef>
              <a:buFont typeface="Wingdings" pitchFamily="2" charset="2"/>
              <a:buChar char="§"/>
            </a:pPr>
            <a:r>
              <a:rPr lang="en-US" dirty="0" smtClean="0"/>
              <a:t>Rates of uninsured children have steadily dropped due to Medicaid and CHIP.</a:t>
            </a:r>
          </a:p>
          <a:p>
            <a:pPr>
              <a:spcBef>
                <a:spcPts val="612"/>
              </a:spcBef>
            </a:pPr>
            <a:endParaRPr lang="en-US" dirty="0"/>
          </a:p>
          <a:p>
            <a:pPr>
              <a:spcBef>
                <a:spcPts val="612"/>
              </a:spcBef>
            </a:pPr>
            <a:endParaRPr lang="en-US" dirty="0"/>
          </a:p>
        </p:txBody>
      </p:sp>
      <p:sp>
        <p:nvSpPr>
          <p:cNvPr id="4" name="Slide Number Placeholder 3"/>
          <p:cNvSpPr>
            <a:spLocks noGrp="1"/>
          </p:cNvSpPr>
          <p:nvPr>
            <p:ph type="sldNum" sz="quarter" idx="10"/>
          </p:nvPr>
        </p:nvSpPr>
        <p:spPr/>
        <p:txBody>
          <a:bodyPr/>
          <a:lstStyle/>
          <a:p>
            <a:fld id="{666AA210-F09A-4D2C-988F-5E80B2706499}" type="slidenum">
              <a:rPr lang="en-US" smtClean="0"/>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976333" y="8839015"/>
            <a:ext cx="3041968" cy="465296"/>
          </a:xfrm>
          <a:prstGeom prst="rect">
            <a:avLst/>
          </a:prstGeom>
          <a:noFill/>
          <a:ln w="9525">
            <a:noFill/>
            <a:miter lim="800000"/>
            <a:headEnd/>
            <a:tailEnd/>
          </a:ln>
        </p:spPr>
        <p:txBody>
          <a:bodyPr lIns="93590" tIns="46795" rIns="93590" bIns="46795" anchor="b"/>
          <a:lstStyle/>
          <a:p>
            <a:pPr algn="r" defTabSz="934418"/>
            <a:fld id="{098C9D91-9785-45BE-A812-E2CD8AAF28EA}" type="slidenum">
              <a:rPr lang="en-US" sz="1100"/>
              <a:pPr algn="r" defTabSz="934418"/>
              <a:t>38</a:t>
            </a:fld>
            <a:endParaRPr lang="en-US" sz="1100" dirty="0"/>
          </a:p>
        </p:txBody>
      </p:sp>
      <p:sp>
        <p:nvSpPr>
          <p:cNvPr id="97283" name="Rectangle 2"/>
          <p:cNvSpPr>
            <a:spLocks noGrp="1" noRot="1" noChangeAspect="1" noChangeArrowheads="1" noTextEdit="1"/>
          </p:cNvSpPr>
          <p:nvPr>
            <p:ph type="sldImg"/>
          </p:nvPr>
        </p:nvSpPr>
        <p:spPr bwMode="auto">
          <a:xfrm>
            <a:off x="1184275" y="698500"/>
            <a:ext cx="4652963" cy="3489325"/>
          </a:xfrm>
          <a:noFill/>
          <a:ln>
            <a:solidFill>
              <a:srgbClr val="000000"/>
            </a:solidFill>
            <a:miter lim="800000"/>
            <a:headEnd/>
            <a:tailEnd/>
          </a:ln>
        </p:spPr>
      </p:sp>
      <p:sp>
        <p:nvSpPr>
          <p:cNvPr id="97284" name="Rectangle 3"/>
          <p:cNvSpPr>
            <a:spLocks noGrp="1" noChangeArrowheads="1"/>
          </p:cNvSpPr>
          <p:nvPr>
            <p:ph type="body" idx="1"/>
          </p:nvPr>
        </p:nvSpPr>
        <p:spPr bwMode="auto">
          <a:xfrm>
            <a:off x="701993" y="4420315"/>
            <a:ext cx="5927936" cy="4651348"/>
          </a:xfrm>
          <a:noFill/>
        </p:spPr>
        <p:txBody>
          <a:bodyPr wrap="square" lIns="93590" tIns="46795" rIns="93590" bIns="46795" numCol="1" anchor="t" anchorCtr="0" compatLnSpc="1">
            <a:prstTxWarp prst="textNoShape">
              <a:avLst/>
            </a:prstTxWarp>
            <a:normAutofit/>
          </a:bodyPr>
          <a:lstStyle/>
          <a:p>
            <a:pPr defTabSz="932871">
              <a:spcBef>
                <a:spcPts val="612"/>
              </a:spcBef>
              <a:defRPr/>
            </a:pPr>
            <a:r>
              <a:rPr lang="en-US" dirty="0" smtClean="0"/>
              <a:t>The Children's Health Insurance Program Reauthorization Act of 2009 authorized new federal funding for CHIP. CHIPRA, or the Children’s Health Insurance Program Reauthorization Act, reauthorized the CHIP program effective February 4, 2009. CHIPRA is also known as Public Law (PL) 111-3. </a:t>
            </a:r>
          </a:p>
          <a:p>
            <a:pPr marL="174913" lvl="1" indent="-174913" defTabSz="932871">
              <a:spcBef>
                <a:spcPts val="612"/>
              </a:spcBef>
              <a:defRPr/>
            </a:pPr>
            <a:r>
              <a:rPr lang="en-US" dirty="0"/>
              <a:t>Reauthorized funding for CHIP to 2019 </a:t>
            </a:r>
          </a:p>
          <a:p>
            <a:pPr marL="174913" lvl="1" indent="-174913" defTabSz="932871">
              <a:spcBef>
                <a:spcPts val="612"/>
              </a:spcBef>
              <a:defRPr/>
            </a:pPr>
            <a:r>
              <a:rPr lang="en-US" dirty="0"/>
              <a:t>Changes funding formula and funds through 2015  </a:t>
            </a:r>
          </a:p>
          <a:p>
            <a:pPr marL="296381" lvl="2" indent="-174913">
              <a:spcBef>
                <a:spcPts val="612"/>
              </a:spcBef>
              <a:defRPr/>
            </a:pPr>
            <a:r>
              <a:rPr lang="en-US" dirty="0" smtClean="0"/>
              <a:t>$44 billion from 2009 to 2013.  </a:t>
            </a:r>
          </a:p>
          <a:p>
            <a:pPr marL="296381" lvl="2" indent="-174913">
              <a:spcBef>
                <a:spcPts val="612"/>
              </a:spcBef>
              <a:defRPr/>
            </a:pPr>
            <a:r>
              <a:rPr lang="en-US" dirty="0" smtClean="0"/>
              <a:t>CHIPRA also included a total of $100 million in outreach funding to be made available between FY 2009 and FY 2013 ($</a:t>
            </a:r>
            <a:r>
              <a:rPr lang="en-US" dirty="0"/>
              <a:t>10 </a:t>
            </a:r>
            <a:r>
              <a:rPr lang="en-US" dirty="0" smtClean="0"/>
              <a:t>million-national </a:t>
            </a:r>
            <a:r>
              <a:rPr lang="en-US" dirty="0"/>
              <a:t>outreach campaign, $10 </a:t>
            </a:r>
            <a:r>
              <a:rPr lang="en-US" dirty="0" smtClean="0"/>
              <a:t>million in </a:t>
            </a:r>
            <a:r>
              <a:rPr lang="en-US" dirty="0"/>
              <a:t>grants Indian Tribes, health care providers serving Tribes, </a:t>
            </a:r>
            <a:r>
              <a:rPr lang="en-US" dirty="0" smtClean="0"/>
              <a:t>and $80 million</a:t>
            </a:r>
            <a:r>
              <a:rPr lang="en-US" baseline="0" dirty="0" smtClean="0"/>
              <a:t> in</a:t>
            </a:r>
            <a:r>
              <a:rPr lang="en-US" dirty="0" smtClean="0"/>
              <a:t> </a:t>
            </a:r>
            <a:r>
              <a:rPr lang="en-US" dirty="0"/>
              <a:t>grants to execute strategies to promote enrollment and </a:t>
            </a:r>
            <a:r>
              <a:rPr lang="en-US" dirty="0" smtClean="0"/>
              <a:t>retention). </a:t>
            </a:r>
          </a:p>
          <a:p>
            <a:pPr marL="296381" lvl="2" indent="-174913">
              <a:spcBef>
                <a:spcPts val="612"/>
              </a:spcBef>
              <a:defRPr/>
            </a:pPr>
            <a:r>
              <a:rPr lang="en-US" dirty="0" smtClean="0">
                <a:solidFill>
                  <a:schemeClr val="tx1"/>
                </a:solidFill>
              </a:rPr>
              <a:t>The Health Care Law </a:t>
            </a:r>
            <a:r>
              <a:rPr lang="en-US" dirty="0" smtClean="0"/>
              <a:t>gave authorization </a:t>
            </a:r>
            <a:r>
              <a:rPr lang="en-US" dirty="0"/>
              <a:t>for </a:t>
            </a:r>
            <a:r>
              <a:rPr lang="en-US" dirty="0" smtClean="0"/>
              <a:t>extending the </a:t>
            </a:r>
            <a:r>
              <a:rPr lang="en-US" dirty="0"/>
              <a:t>Children's Health Insurance Program (CHIP) </a:t>
            </a:r>
            <a:r>
              <a:rPr lang="en-US" dirty="0" smtClean="0"/>
              <a:t>through 2019. Funding </a:t>
            </a:r>
            <a:r>
              <a:rPr lang="en-US" dirty="0"/>
              <a:t>is currently authorized through </a:t>
            </a:r>
            <a:r>
              <a:rPr lang="en-US" dirty="0" smtClean="0"/>
              <a:t>2015.</a:t>
            </a:r>
            <a:endParaRPr lang="en-US" dirty="0"/>
          </a:p>
          <a:p>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877491" y="4431393"/>
            <a:ext cx="5264944" cy="4187666"/>
          </a:xfrm>
        </p:spPr>
        <p:txBody>
          <a:bodyPr>
            <a:normAutofit/>
          </a:bodyPr>
          <a:lstStyle/>
          <a:p>
            <a:pPr indent="-220601" defTabSz="932871">
              <a:spcBef>
                <a:spcPts val="612"/>
              </a:spcBef>
              <a:defRPr/>
            </a:pPr>
            <a:r>
              <a:rPr lang="en-US" dirty="0" smtClean="0"/>
              <a:t>CHIP eligibility for children up to age 19 is based on the child's circumstances, not the parent's status. </a:t>
            </a:r>
          </a:p>
          <a:p>
            <a:pPr>
              <a:spcBef>
                <a:spcPts val="612"/>
              </a:spcBef>
              <a:defRPr/>
            </a:pPr>
            <a:r>
              <a:rPr lang="en-US" dirty="0" smtClean="0"/>
              <a:t>a. True</a:t>
            </a:r>
          </a:p>
          <a:p>
            <a:pPr>
              <a:spcBef>
                <a:spcPts val="612"/>
              </a:spcBef>
              <a:defRPr/>
            </a:pPr>
            <a:r>
              <a:rPr lang="en-US" dirty="0" smtClean="0"/>
              <a:t>b. False</a:t>
            </a:r>
          </a:p>
          <a:p>
            <a:pPr>
              <a:spcBef>
                <a:spcPts val="612"/>
              </a:spcBef>
              <a:defRPr/>
            </a:pPr>
            <a:r>
              <a:rPr lang="en-US" b="1" dirty="0" smtClean="0"/>
              <a:t>ANSWER:</a:t>
            </a:r>
            <a:r>
              <a:rPr lang="en-US" b="1" baseline="0" dirty="0" smtClean="0"/>
              <a:t> </a:t>
            </a:r>
            <a:r>
              <a:rPr lang="en-US" dirty="0" smtClean="0"/>
              <a:t>a. </a:t>
            </a:r>
            <a:r>
              <a:rPr lang="en-US" baseline="0" dirty="0" smtClean="0"/>
              <a:t>True</a:t>
            </a:r>
            <a:endParaRPr lang="en-US" dirty="0"/>
          </a:p>
        </p:txBody>
      </p:sp>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4E931A8C-14CF-4E1E-B9EE-C605AB14BF6A}"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p:txBody>
          <a:bodyPr/>
          <a:lstStyle/>
          <a:p>
            <a:pPr>
              <a:spcBef>
                <a:spcPts val="612"/>
              </a:spcBef>
            </a:pPr>
            <a:r>
              <a:rPr lang="en-US" dirty="0" smtClean="0"/>
              <a:t>Medicare and Medicaid are different in the following ways: </a:t>
            </a:r>
          </a:p>
          <a:p>
            <a:pPr marL="174913" indent="-174913">
              <a:spcBef>
                <a:spcPts val="612"/>
              </a:spcBef>
              <a:buFont typeface="Wingdings" pitchFamily="2" charset="2"/>
              <a:buChar char="§"/>
            </a:pPr>
            <a:r>
              <a:rPr lang="en-US" dirty="0" smtClean="0"/>
              <a:t>While Medicare is a national program that is consistent across the country, Medicaid consists of statewide programs that vary among states. </a:t>
            </a:r>
          </a:p>
          <a:p>
            <a:pPr marL="174913" indent="-174913">
              <a:spcBef>
                <a:spcPts val="612"/>
              </a:spcBef>
              <a:buFont typeface="Wingdings" pitchFamily="2" charset="2"/>
              <a:buChar char="§"/>
            </a:pPr>
            <a:r>
              <a:rPr lang="en-US" dirty="0" smtClean="0"/>
              <a:t>While Medicare is administered by the Federal Government, Medicaid is administered by state governments within federal rules (Federal/state partnership). </a:t>
            </a:r>
          </a:p>
          <a:p>
            <a:pPr marL="174913" indent="-174913">
              <a:spcBef>
                <a:spcPts val="612"/>
              </a:spcBef>
              <a:buFont typeface="Wingdings" pitchFamily="2" charset="2"/>
              <a:buChar char="§"/>
            </a:pPr>
            <a:r>
              <a:rPr lang="en-US" dirty="0" smtClean="0"/>
              <a:t>While Medicare eligibility is based on age, disability, or End-Stage Renal Disease (ESRD), Medicaid eligibility is based on income, resources, and non-financial requirements such as belonging to one of the eligibility</a:t>
            </a:r>
            <a:r>
              <a:rPr lang="en-US" baseline="0" dirty="0" smtClean="0"/>
              <a:t> groups</a:t>
            </a:r>
            <a:r>
              <a:rPr lang="en-US" dirty="0" smtClean="0"/>
              <a:t>. </a:t>
            </a:r>
          </a:p>
          <a:p>
            <a:pPr marL="174913" indent="-174913" defTabSz="932871">
              <a:spcBef>
                <a:spcPts val="612"/>
              </a:spcBef>
              <a:buFont typeface="Wingdings" pitchFamily="2" charset="2"/>
              <a:buChar char="§"/>
              <a:defRPr/>
            </a:pPr>
            <a:r>
              <a:rPr lang="en-US" dirty="0" smtClean="0"/>
              <a:t>While Medicare is the nation’s primary payer of inpatient hospital services for the elderly and people with ESRD, Medicaid is the nation’s primary public payer of mental health and long-term care services (nursing home). </a:t>
            </a:r>
          </a:p>
          <a:p>
            <a:pPr>
              <a:spcBef>
                <a:spcPts val="612"/>
              </a:spcBef>
            </a:pPr>
            <a:endParaRPr lang="en-US" dirty="0" smtClean="0"/>
          </a:p>
          <a:p>
            <a:endParaRPr lang="en-US" dirty="0"/>
          </a:p>
        </p:txBody>
      </p:sp>
      <p:sp>
        <p:nvSpPr>
          <p:cNvPr id="6" name="Slide Number Placeholder 5"/>
          <p:cNvSpPr>
            <a:spLocks noGrp="1"/>
          </p:cNvSpPr>
          <p:nvPr>
            <p:ph type="sldNum" sz="quarter" idx="12"/>
          </p:nvPr>
        </p:nvSpPr>
        <p:spPr/>
        <p:txBody>
          <a:bodyPr/>
          <a:lstStyle/>
          <a:p>
            <a:fld id="{EFA87BB9-CDB7-42F1-A4FD-32CAE01FAC8B}"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7809252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77826" name="Notes Placeholder 2"/>
          <p:cNvSpPr>
            <a:spLocks noGrp="1"/>
          </p:cNvSpPr>
          <p:nvPr>
            <p:ph type="body" idx="1"/>
          </p:nvPr>
        </p:nvSpPr>
        <p:spPr bwMode="auto">
          <a:xfrm>
            <a:off x="701993" y="4420315"/>
            <a:ext cx="5615940" cy="4808060"/>
          </a:xfrm>
          <a:noFill/>
        </p:spPr>
        <p:txBody>
          <a:bodyPr>
            <a:normAutofit lnSpcReduction="10000"/>
          </a:bodyPr>
          <a:lstStyle/>
          <a:p>
            <a:pPr>
              <a:spcBef>
                <a:spcPts val="612"/>
              </a:spcBef>
            </a:pPr>
            <a:r>
              <a:rPr lang="en-US" dirty="0"/>
              <a:t>The Patient Protection and Health Care Law of 2010, amended by the Health Care and Education Reconciliation Act of 2010, are referred to collectively as the “Affordable Care Act</a:t>
            </a:r>
            <a:r>
              <a:rPr lang="en-US" dirty="0" smtClean="0"/>
              <a:t>.”(ACA). It is also known</a:t>
            </a:r>
            <a:r>
              <a:rPr lang="en-US" baseline="0" dirty="0" smtClean="0"/>
              <a:t> as the Health Care Law.</a:t>
            </a:r>
            <a:endParaRPr lang="en-US" dirty="0" smtClean="0"/>
          </a:p>
          <a:p>
            <a:pPr>
              <a:spcBef>
                <a:spcPts val="612"/>
              </a:spcBef>
            </a:pPr>
            <a:r>
              <a:rPr lang="en-US" dirty="0" smtClean="0"/>
              <a:t>In </a:t>
            </a:r>
            <a:r>
              <a:rPr lang="en-US" dirty="0"/>
              <a:t>states that adopt the new eligibility </a:t>
            </a:r>
            <a:r>
              <a:rPr lang="en-US" dirty="0" smtClean="0"/>
              <a:t>group:</a:t>
            </a:r>
            <a:endParaRPr lang="en-US" dirty="0"/>
          </a:p>
          <a:p>
            <a:pPr marL="174913" indent="-174913">
              <a:spcBef>
                <a:spcPts val="612"/>
              </a:spcBef>
              <a:buFont typeface="Wingdings" pitchFamily="2" charset="2"/>
              <a:buChar char="§"/>
            </a:pPr>
            <a:r>
              <a:rPr lang="en-US" dirty="0" smtClean="0"/>
              <a:t>Expand </a:t>
            </a:r>
            <a:r>
              <a:rPr lang="en-US" dirty="0"/>
              <a:t>access to affordable </a:t>
            </a:r>
            <a:r>
              <a:rPr lang="en-US" dirty="0" smtClean="0"/>
              <a:t>coverage, ensures </a:t>
            </a:r>
            <a:r>
              <a:rPr lang="en-US" dirty="0"/>
              <a:t>a seamless system of coverage </a:t>
            </a:r>
            <a:r>
              <a:rPr lang="en-US" dirty="0" smtClean="0"/>
              <a:t>and implements </a:t>
            </a:r>
            <a:r>
              <a:rPr lang="en-US" dirty="0"/>
              <a:t>a more straightforward structure of four major eligibility groups: children, pregnant women, parents and caretaker relatives, and the new </a:t>
            </a:r>
            <a:r>
              <a:rPr lang="en-US" i="1" dirty="0" smtClean="0"/>
              <a:t>optional </a:t>
            </a:r>
            <a:r>
              <a:rPr lang="en-US" dirty="0" smtClean="0"/>
              <a:t>adult group not currently covered. </a:t>
            </a:r>
            <a:r>
              <a:rPr lang="en-US" dirty="0"/>
              <a:t>(See chart on </a:t>
            </a:r>
            <a:r>
              <a:rPr lang="en-US" dirty="0" smtClean="0"/>
              <a:t>p. 36). </a:t>
            </a:r>
            <a:r>
              <a:rPr lang="en-US" dirty="0"/>
              <a:t>In addition, people with disabilities or in need of long-term services and supports may enroll in an existing Medicaid eligibility category to ensure that they are quickly enrolled in coverage that best meets their needs. </a:t>
            </a:r>
          </a:p>
          <a:p>
            <a:pPr marL="174913" lvl="1" indent="-174913">
              <a:spcBef>
                <a:spcPts val="612"/>
              </a:spcBef>
              <a:defRPr/>
            </a:pPr>
            <a:r>
              <a:rPr lang="en-US" dirty="0" smtClean="0"/>
              <a:t>Can begin </a:t>
            </a:r>
            <a:r>
              <a:rPr lang="en-US" dirty="0"/>
              <a:t>covering this group or to phase-in coverage of the group based on income starting April 1, 2010. </a:t>
            </a:r>
            <a:endParaRPr lang="en-US" dirty="0" smtClean="0"/>
          </a:p>
          <a:p>
            <a:pPr marL="174913" lvl="1" indent="-174913">
              <a:spcBef>
                <a:spcPts val="612"/>
              </a:spcBef>
              <a:defRPr/>
            </a:pPr>
            <a:r>
              <a:rPr lang="en-US" dirty="0" smtClean="0"/>
              <a:t>Simplify Medicaid </a:t>
            </a:r>
            <a:r>
              <a:rPr lang="en-US" dirty="0"/>
              <a:t>&amp; CHIP eligibility and enrollment by relying on a single “Modified Adjusted Gross Income” (MAGI) standard for determining eligibility for most Medicaid and CHIP enrollees (children and non-disabled adults under age </a:t>
            </a:r>
            <a:r>
              <a:rPr lang="en-US" dirty="0" smtClean="0"/>
              <a:t>65).</a:t>
            </a:r>
            <a:endParaRPr lang="en-US" dirty="0"/>
          </a:p>
          <a:p>
            <a:pPr>
              <a:lnSpc>
                <a:spcPct val="110000"/>
              </a:lnSpc>
              <a:spcBef>
                <a:spcPts val="612"/>
              </a:spcBef>
            </a:pPr>
            <a:r>
              <a:rPr lang="en-US" dirty="0" smtClean="0"/>
              <a:t>For more information on </a:t>
            </a:r>
            <a:r>
              <a:rPr lang="en-US" dirty="0"/>
              <a:t>Medicaid and CHIP Affordable Care Act (ACA</a:t>
            </a:r>
            <a:r>
              <a:rPr lang="en-US" dirty="0" smtClean="0"/>
              <a:t>), </a:t>
            </a:r>
            <a:r>
              <a:rPr lang="en-US" dirty="0"/>
              <a:t>please visit: </a:t>
            </a:r>
            <a:r>
              <a:rPr lang="en-US" dirty="0" smtClean="0">
                <a:hlinkClick r:id="rId3"/>
              </a:rPr>
              <a:t>http</a:t>
            </a:r>
            <a:r>
              <a:rPr lang="en-US" dirty="0">
                <a:hlinkClick r:id="rId3"/>
              </a:rPr>
              <a:t>://</a:t>
            </a:r>
            <a:r>
              <a:rPr lang="en-US" dirty="0" smtClean="0">
                <a:hlinkClick r:id="rId3"/>
              </a:rPr>
              <a:t>www.medicaid.gov/State-Resource-Center/FAQ-Medicaid-and-CHIP-Affordable-Care-Act-ACA-Implementation/FAQ-Medicaid-and-CHIP-Affordable-Care-Act-ACA-Implementation.html</a:t>
            </a:r>
            <a:endParaRPr lang="en-US" dirty="0" smtClean="0"/>
          </a:p>
          <a:p>
            <a:pPr marL="466435" lvl="1" indent="-466435">
              <a:lnSpc>
                <a:spcPct val="110000"/>
              </a:lnSpc>
              <a:spcBef>
                <a:spcPts val="612"/>
              </a:spcBef>
              <a:buNone/>
            </a:pPr>
            <a:r>
              <a:rPr lang="en-US" b="1" dirty="0"/>
              <a:t>NOTE:</a:t>
            </a:r>
            <a:r>
              <a:rPr lang="en-US" dirty="0"/>
              <a:t>  As used in this lesson, the Patient Protection and Health Care Law of 2010, amended by the Health Care and Education Reconciliation Act of 2010, are referred to collectively as the “Affordable Care Act.” (ACA) or the “</a:t>
            </a:r>
            <a:r>
              <a:rPr lang="en-US" dirty="0" smtClean="0"/>
              <a:t>Health Care </a:t>
            </a:r>
            <a:r>
              <a:rPr lang="en-US" dirty="0"/>
              <a:t>Law.” </a:t>
            </a:r>
            <a:endParaRPr lang="en-US" dirty="0">
              <a:cs typeface="Arial" charset="0"/>
            </a:endParaRPr>
          </a:p>
          <a:p>
            <a:pPr>
              <a:lnSpc>
                <a:spcPct val="110000"/>
              </a:lnSpc>
              <a:spcBef>
                <a:spcPts val="612"/>
              </a:spcBef>
            </a:pPr>
            <a:endParaRPr lang="en-US" dirty="0" smtClean="0"/>
          </a:p>
          <a:p>
            <a:endParaRPr lang="en-US" dirty="0"/>
          </a:p>
          <a:p>
            <a:pPr lvl="0"/>
            <a:endParaRPr lang="en-US" dirty="0"/>
          </a:p>
          <a:p>
            <a:pPr>
              <a:spcBef>
                <a:spcPts val="582"/>
              </a:spcBef>
            </a:pPr>
            <a:endParaRPr lang="en-US" dirty="0" smtClean="0"/>
          </a:p>
          <a:p>
            <a:endParaRPr lang="en-US" sz="1100" dirty="0"/>
          </a:p>
          <a:p>
            <a:endParaRPr lang="en-US" dirty="0" smtClean="0"/>
          </a:p>
          <a:p>
            <a:pPr>
              <a:buFont typeface="Wingdings" pitchFamily="2" charset="2"/>
              <a:buChar char="§"/>
            </a:pPr>
            <a:endParaRPr lang="en-US" dirty="0" smtClean="0"/>
          </a:p>
          <a:p>
            <a:endParaRPr lang="en-US" dirty="0" smtClean="0">
              <a:ea typeface="ＭＳ Ｐゴシック"/>
              <a:cs typeface="ＭＳ Ｐゴシック"/>
            </a:endParaRPr>
          </a:p>
        </p:txBody>
      </p:sp>
      <p:sp>
        <p:nvSpPr>
          <p:cNvPr id="77827" name="Slide Number Placeholder 3"/>
          <p:cNvSpPr>
            <a:spLocks noGrp="1"/>
          </p:cNvSpPr>
          <p:nvPr>
            <p:ph type="sldNum" sz="quarter" idx="5"/>
          </p:nvPr>
        </p:nvSpPr>
        <p:spPr bwMode="auto">
          <a:noFill/>
          <a:ln>
            <a:miter lim="800000"/>
            <a:headEnd/>
            <a:tailEnd/>
          </a:ln>
        </p:spPr>
        <p:txBody>
          <a:bodyPr/>
          <a:lstStyle/>
          <a:p>
            <a:fld id="{F0E6EB87-9B4B-439E-970B-D5C481C48C6A}" type="slidenum">
              <a:rPr lang="en-US" smtClean="0">
                <a:latin typeface="Arial" charset="0"/>
                <a:ea typeface="ＭＳ Ｐゴシック"/>
                <a:cs typeface="ＭＳ Ｐゴシック"/>
              </a:rPr>
              <a:pPr/>
              <a:t>40</a:t>
            </a:fld>
            <a:endParaRPr lang="en-US" dirty="0" smtClean="0">
              <a:latin typeface="Arial" charset="0"/>
              <a:ea typeface="ＭＳ Ｐゴシック"/>
              <a:cs typeface="ＭＳ Ｐゴシック"/>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xfrm>
            <a:off x="1146175" y="663575"/>
            <a:ext cx="4657725" cy="3492500"/>
          </a:xfrm>
          <a:noFill/>
          <a:ln>
            <a:solidFill>
              <a:srgbClr val="000000"/>
            </a:solidFill>
            <a:miter lim="800000"/>
            <a:headEnd/>
            <a:tailEnd/>
          </a:ln>
        </p:spPr>
      </p:sp>
      <p:sp>
        <p:nvSpPr>
          <p:cNvPr id="84995" name="Notes Placeholder 2"/>
          <p:cNvSpPr>
            <a:spLocks noGrp="1"/>
          </p:cNvSpPr>
          <p:nvPr>
            <p:ph type="body" idx="1"/>
          </p:nvPr>
        </p:nvSpPr>
        <p:spPr bwMode="auto">
          <a:xfrm>
            <a:off x="658120" y="4342765"/>
            <a:ext cx="5703689" cy="4963160"/>
          </a:xfrm>
          <a:noFill/>
        </p:spPr>
        <p:txBody>
          <a:bodyPr wrap="square" numCol="1" anchor="t" anchorCtr="0" compatLnSpc="1">
            <a:prstTxWarp prst="textNoShape">
              <a:avLst/>
            </a:prstTxWarp>
            <a:normAutofit/>
          </a:bodyPr>
          <a:lstStyle/>
          <a:p>
            <a:pPr marL="0" lvl="1" indent="0" defTabSz="885481">
              <a:spcBef>
                <a:spcPts val="612"/>
              </a:spcBef>
              <a:buNone/>
              <a:defRPr/>
            </a:pPr>
            <a:r>
              <a:rPr lang="en-US" dirty="0" smtClean="0"/>
              <a:t>ACA established a new eligibility group that all states participating in Medicaid could optionally begin to cover April 1, 2010. States may adopt the following expansion at any </a:t>
            </a:r>
            <a:r>
              <a:rPr lang="en-US" dirty="0"/>
              <a:t>time. This new group would fill in the gaps in existing Medicaid eligibility.</a:t>
            </a:r>
            <a:endParaRPr lang="en-US" dirty="0" smtClean="0"/>
          </a:p>
          <a:p>
            <a:pPr marL="174913" indent="-174913" defTabSz="885481">
              <a:spcBef>
                <a:spcPts val="612"/>
              </a:spcBef>
              <a:buFont typeface="Wingdings" pitchFamily="2" charset="2"/>
              <a:buChar char="§"/>
              <a:defRPr/>
            </a:pPr>
            <a:r>
              <a:rPr lang="en-US" dirty="0" smtClean="0"/>
              <a:t>It makes eligible very-low income individuals (those under 133% FPL who aren’t otherwise eligible under mandatory eligibility categories). It would include those who are not age 65 or older; pregnant; entitled to or enrolled in benefits under Medicare Part A; enrolled in Medicare Part B; or described in any of the other mandatory groups in the statute, such as certain parents, children, or people eligible based on their receipt of benefits under the Supplemental Security Income (SSI) program.</a:t>
            </a:r>
          </a:p>
          <a:p>
            <a:pPr marL="174913" indent="-174913">
              <a:spcBef>
                <a:spcPts val="612"/>
              </a:spcBef>
              <a:buFont typeface="Wingdings" pitchFamily="2" charset="2"/>
              <a:buChar char="§"/>
            </a:pPr>
            <a:r>
              <a:rPr lang="en-US" dirty="0" smtClean="0"/>
              <a:t>In 2014, it permits </a:t>
            </a:r>
            <a:r>
              <a:rPr lang="en-US" dirty="0"/>
              <a:t>states the option to create a Basic Health Plan for uninsured individuals with incomes between </a:t>
            </a:r>
            <a:r>
              <a:rPr lang="en-US" dirty="0" smtClean="0"/>
              <a:t>133%-</a:t>
            </a:r>
            <a:r>
              <a:rPr lang="en-US" dirty="0"/>
              <a:t>200% FPL who would otherwise be </a:t>
            </a:r>
            <a:r>
              <a:rPr lang="en-US" dirty="0" smtClean="0"/>
              <a:t>eligible to </a:t>
            </a:r>
            <a:r>
              <a:rPr lang="en-US" dirty="0"/>
              <a:t>receive premium subsidies in the </a:t>
            </a:r>
            <a:r>
              <a:rPr lang="en-US" dirty="0" smtClean="0"/>
              <a:t>Health Insurance Marketplace. </a:t>
            </a:r>
            <a:r>
              <a:rPr lang="en-US" dirty="0"/>
              <a:t>States opting to provide this coverage will contract with one or more standard plans to provide at </a:t>
            </a:r>
            <a:r>
              <a:rPr lang="en-US" dirty="0" smtClean="0"/>
              <a:t>least the </a:t>
            </a:r>
            <a:r>
              <a:rPr lang="en-US" dirty="0"/>
              <a:t>essential health benefits and must ensure that eligible individuals do not pay more in premiums than they would have paid in the Marketplace and </a:t>
            </a:r>
            <a:r>
              <a:rPr lang="en-US" dirty="0" smtClean="0"/>
              <a:t>that the </a:t>
            </a:r>
            <a:r>
              <a:rPr lang="en-US" dirty="0"/>
              <a:t>cost-sharing requirements do not exceed those of the platinum plan for enrollees with income less than 150% FPL or the gold plan for all </a:t>
            </a:r>
            <a:r>
              <a:rPr lang="en-US" dirty="0" smtClean="0"/>
              <a:t>other enrollees</a:t>
            </a:r>
            <a:r>
              <a:rPr lang="en-US" dirty="0"/>
              <a:t>. States will receive 95% of the funds that would have been paid as </a:t>
            </a:r>
            <a:r>
              <a:rPr lang="en-US" dirty="0" smtClean="0"/>
              <a:t>federal </a:t>
            </a:r>
            <a:r>
              <a:rPr lang="en-US" dirty="0"/>
              <a:t>premium and cost-sharing subsidies for eligible individuals </a:t>
            </a:r>
            <a:r>
              <a:rPr lang="en-US" dirty="0" smtClean="0"/>
              <a:t>to establish </a:t>
            </a:r>
            <a:r>
              <a:rPr lang="en-US" dirty="0"/>
              <a:t>the Basic Health Plan. Individuals with incomes between 133-200% FPL in states creating Basic Health Plans will not be eligible for subsidies </a:t>
            </a:r>
            <a:r>
              <a:rPr lang="en-US" dirty="0" smtClean="0"/>
              <a:t>in the Marketplace.</a:t>
            </a:r>
          </a:p>
          <a:p>
            <a:pPr defTabSz="885481">
              <a:spcBef>
                <a:spcPts val="612"/>
              </a:spcBef>
              <a:defRPr/>
            </a:pPr>
            <a:r>
              <a:rPr lang="en-US" dirty="0" smtClean="0"/>
              <a:t>For more information on the Health Insurance Marketplace, please visit: </a:t>
            </a:r>
            <a:r>
              <a:rPr lang="en-US" dirty="0" smtClean="0">
                <a:hlinkClick r:id="rId3"/>
              </a:rPr>
              <a:t>www.HealthCare.gov</a:t>
            </a:r>
            <a:endParaRPr lang="en-US" dirty="0" smtClean="0"/>
          </a:p>
          <a:p>
            <a:pPr defTabSz="885481">
              <a:spcBef>
                <a:spcPts val="612"/>
              </a:spcBef>
              <a:defRPr/>
            </a:pPr>
            <a:endParaRPr lang="en-US" dirty="0" smtClean="0"/>
          </a:p>
        </p:txBody>
      </p:sp>
      <p:sp>
        <p:nvSpPr>
          <p:cNvPr id="849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80F36C0-719B-4179-A8FE-8D75CB8C7EE8}" type="slidenum">
              <a:rPr lang="en-US" smtClean="0"/>
              <a:pPr/>
              <a:t>41</a:t>
            </a:fld>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a:xfrm>
            <a:off x="701993" y="4420315"/>
            <a:ext cx="5615940" cy="4808060"/>
          </a:xfrm>
        </p:spPr>
        <p:txBody>
          <a:bodyPr>
            <a:normAutofit/>
          </a:bodyPr>
          <a:lstStyle/>
          <a:p>
            <a:pPr>
              <a:spcBef>
                <a:spcPts val="612"/>
              </a:spcBef>
            </a:pPr>
            <a:r>
              <a:rPr lang="en-US" dirty="0"/>
              <a:t>Prior to the implementation of the Affordable Care </a:t>
            </a:r>
            <a:r>
              <a:rPr lang="en-US" dirty="0" smtClean="0"/>
              <a:t>Act, </a:t>
            </a:r>
            <a:r>
              <a:rPr lang="en-US" dirty="0"/>
              <a:t>as previously discussed, individuals who fall into certain </a:t>
            </a:r>
            <a:r>
              <a:rPr lang="en-US" dirty="0" smtClean="0"/>
              <a:t>categories </a:t>
            </a:r>
            <a:r>
              <a:rPr lang="en-US" dirty="0"/>
              <a:t>or categorical “groups’’ are eligible for Medicaid. </a:t>
            </a:r>
            <a:r>
              <a:rPr lang="en-US" dirty="0" smtClean="0">
                <a:cs typeface="Arial" charset="0"/>
              </a:rPr>
              <a:t>Medicaid </a:t>
            </a:r>
            <a:r>
              <a:rPr lang="en-US" dirty="0">
                <a:cs typeface="Arial" charset="0"/>
              </a:rPr>
              <a:t>expansion will replace categorical “</a:t>
            </a:r>
            <a:r>
              <a:rPr lang="en-US" dirty="0" smtClean="0">
                <a:cs typeface="Arial" charset="0"/>
              </a:rPr>
              <a:t>groups”.</a:t>
            </a:r>
          </a:p>
          <a:p>
            <a:pPr marL="174913" indent="-174913">
              <a:spcBef>
                <a:spcPts val="612"/>
              </a:spcBef>
              <a:buFont typeface="Wingdings" pitchFamily="2" charset="2"/>
              <a:buChar char="§"/>
            </a:pPr>
            <a:r>
              <a:rPr lang="en-US" dirty="0" smtClean="0"/>
              <a:t>For </a:t>
            </a:r>
            <a:r>
              <a:rPr lang="en-US" dirty="0"/>
              <a:t>the first time, low-income adults without children may be able to obtain coverage through Medicaid </a:t>
            </a:r>
            <a:r>
              <a:rPr lang="en-US" i="1" dirty="0"/>
              <a:t>if</a:t>
            </a:r>
            <a:r>
              <a:rPr lang="en-US" dirty="0"/>
              <a:t> their state chooses to expand coverage with </a:t>
            </a:r>
            <a:r>
              <a:rPr lang="en-US" dirty="0" smtClean="0"/>
              <a:t>federal support</a:t>
            </a:r>
            <a:r>
              <a:rPr lang="en-US" dirty="0"/>
              <a:t>.</a:t>
            </a:r>
            <a:r>
              <a:rPr lang="en-US" dirty="0" smtClean="0">
                <a:solidFill>
                  <a:srgbClr val="FF0000"/>
                </a:solidFill>
              </a:rPr>
              <a:t> </a:t>
            </a:r>
            <a:r>
              <a:rPr lang="en-US" dirty="0"/>
              <a:t>This Medicaid eligibility expansion goes into effect on January 1, </a:t>
            </a:r>
            <a:r>
              <a:rPr lang="en-US" dirty="0" smtClean="0"/>
              <a:t>2014, but </a:t>
            </a:r>
            <a:r>
              <a:rPr lang="en-US" dirty="0"/>
              <a:t>states </a:t>
            </a:r>
            <a:r>
              <a:rPr lang="en-US" dirty="0" smtClean="0"/>
              <a:t>could have chosen </a:t>
            </a:r>
            <a:r>
              <a:rPr lang="en-US" dirty="0"/>
              <a:t>to expand coverage with </a:t>
            </a:r>
            <a:r>
              <a:rPr lang="en-US" dirty="0" smtClean="0"/>
              <a:t>federal </a:t>
            </a:r>
            <a:r>
              <a:rPr lang="en-US" dirty="0"/>
              <a:t>support </a:t>
            </a:r>
            <a:r>
              <a:rPr lang="en-US" dirty="0" smtClean="0"/>
              <a:t>before </a:t>
            </a:r>
            <a:r>
              <a:rPr lang="en-US" dirty="0"/>
              <a:t>this date. </a:t>
            </a:r>
            <a:endParaRPr lang="en-US" dirty="0" smtClean="0"/>
          </a:p>
          <a:p>
            <a:pPr marL="174913" lvl="1" indent="-174913">
              <a:spcBef>
                <a:spcPts val="612"/>
              </a:spcBef>
            </a:pPr>
            <a:r>
              <a:rPr lang="en-US" dirty="0"/>
              <a:t>If adopted, beginning in January 2014, </a:t>
            </a:r>
            <a:r>
              <a:rPr lang="en-US" dirty="0" smtClean="0"/>
              <a:t>the new adult group - individuals </a:t>
            </a:r>
            <a:r>
              <a:rPr lang="en-US" dirty="0"/>
              <a:t>under 65 years of age with income below 133 percent of the </a:t>
            </a:r>
            <a:r>
              <a:rPr lang="en-US" dirty="0" smtClean="0"/>
              <a:t>Federal Poverty Level </a:t>
            </a:r>
            <a:r>
              <a:rPr lang="en-US" dirty="0"/>
              <a:t>(FPL) may be eligible for Medicaid if their state choose to expand coverage with </a:t>
            </a:r>
            <a:r>
              <a:rPr lang="en-US" dirty="0" smtClean="0"/>
              <a:t>federal </a:t>
            </a:r>
            <a:r>
              <a:rPr lang="en-US" dirty="0"/>
              <a:t>support. </a:t>
            </a:r>
            <a:r>
              <a:rPr lang="en-US" dirty="0" smtClean="0"/>
              <a:t>These are adults </a:t>
            </a:r>
            <a:r>
              <a:rPr lang="en-US" dirty="0"/>
              <a:t>ages 19 – 65 with incomes up to 133% of the Federal Poverty Level (FPL) ($15,282/year for an individual, $31,322/year for a family of 4 (2013 amounts</a:t>
            </a:r>
            <a:r>
              <a:rPr lang="en-US" dirty="0" smtClean="0"/>
              <a:t>).</a:t>
            </a:r>
            <a:endParaRPr lang="en-US" dirty="0"/>
          </a:p>
          <a:p>
            <a:pPr marL="174913" indent="-174913">
              <a:spcBef>
                <a:spcPts val="612"/>
              </a:spcBef>
              <a:buFont typeface="Wingdings" pitchFamily="2" charset="2"/>
              <a:buChar char="§"/>
            </a:pPr>
            <a:r>
              <a:rPr lang="en-US" dirty="0"/>
              <a:t>Ensures Medicaid coverage for all children with incomes up to 133% of the </a:t>
            </a:r>
            <a:r>
              <a:rPr lang="en-US" dirty="0" smtClean="0"/>
              <a:t>FPL.</a:t>
            </a:r>
            <a:endParaRPr lang="en-US" dirty="0"/>
          </a:p>
          <a:p>
            <a:pPr marL="466435" indent="-653010" fontAlgn="t">
              <a:spcBef>
                <a:spcPts val="612"/>
              </a:spcBef>
              <a:defRPr/>
            </a:pPr>
            <a:r>
              <a:rPr lang="en-US" b="1" dirty="0" smtClean="0"/>
              <a:t>NOTE</a:t>
            </a:r>
            <a:r>
              <a:rPr lang="en-US" b="1" dirty="0"/>
              <a:t>:  </a:t>
            </a:r>
            <a:r>
              <a:rPr lang="en-US" dirty="0"/>
              <a:t>Under the Affordable Care Act, the </a:t>
            </a:r>
            <a:r>
              <a:rPr lang="en-US" dirty="0" smtClean="0"/>
              <a:t>Federal </a:t>
            </a:r>
            <a:r>
              <a:rPr lang="en-US" dirty="0"/>
              <a:t>G</a:t>
            </a:r>
            <a:r>
              <a:rPr lang="en-US" dirty="0" smtClean="0"/>
              <a:t>overnment </a:t>
            </a:r>
            <a:r>
              <a:rPr lang="en-US" dirty="0"/>
              <a:t>would pay 100 percent of the cost of expansion for the first three years. After that the </a:t>
            </a:r>
            <a:r>
              <a:rPr lang="en-US" dirty="0" smtClean="0"/>
              <a:t>federal </a:t>
            </a:r>
            <a:r>
              <a:rPr lang="en-US" dirty="0"/>
              <a:t>match would gradually drop to 90 </a:t>
            </a:r>
            <a:r>
              <a:rPr lang="en-US" dirty="0" smtClean="0"/>
              <a:t>percent by 2020.</a:t>
            </a:r>
            <a:endParaRPr lang="en-US" dirty="0"/>
          </a:p>
        </p:txBody>
      </p:sp>
      <p:sp>
        <p:nvSpPr>
          <p:cNvPr id="5" name="Slide Number Placeholder 4"/>
          <p:cNvSpPr>
            <a:spLocks noGrp="1"/>
          </p:cNvSpPr>
          <p:nvPr>
            <p:ph type="sldNum" sz="quarter" idx="11"/>
          </p:nvPr>
        </p:nvSpPr>
        <p:spPr/>
        <p:txBody>
          <a:bodyPr/>
          <a:lstStyle/>
          <a:p>
            <a:fld id="{666AA210-F09A-4D2C-988F-5E80B2706499}" type="slidenum">
              <a:rPr lang="en-US" smtClean="0"/>
              <a:pPr/>
              <a:t>42</a:t>
            </a:fld>
            <a:endParaRPr lang="en-US" dirty="0"/>
          </a:p>
        </p:txBody>
      </p:sp>
    </p:spTree>
    <p:extLst>
      <p:ext uri="{BB962C8B-B14F-4D97-AF65-F5344CB8AC3E}">
        <p14:creationId xmlns:p14="http://schemas.microsoft.com/office/powerpoint/2010/main" val="19822485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84994" name="Notes Placeholder 2"/>
          <p:cNvSpPr>
            <a:spLocks noGrp="1"/>
          </p:cNvSpPr>
          <p:nvPr>
            <p:ph type="body" idx="1"/>
          </p:nvPr>
        </p:nvSpPr>
        <p:spPr bwMode="auto">
          <a:noFill/>
        </p:spPr>
        <p:txBody>
          <a:bodyPr>
            <a:normAutofit/>
          </a:bodyPr>
          <a:lstStyle/>
          <a:p>
            <a:pPr>
              <a:spcBef>
                <a:spcPts val="612"/>
              </a:spcBef>
            </a:pPr>
            <a:r>
              <a:rPr lang="en-US" dirty="0"/>
              <a:t>The new rule simplifies the Medicaid and CHIP eligibility, enrollment and renewal process in the following ways:</a:t>
            </a:r>
          </a:p>
          <a:p>
            <a:pPr marL="174913" indent="-174913">
              <a:spcBef>
                <a:spcPts val="612"/>
              </a:spcBef>
              <a:buFont typeface="Wingdings" pitchFamily="2" charset="2"/>
              <a:buChar char="§"/>
            </a:pPr>
            <a:r>
              <a:rPr lang="en-US" dirty="0"/>
              <a:t>The rules for counting income for purposes of determining Medicaid and CHIP eligibility will be much simpler and easier for families to understand</a:t>
            </a:r>
            <a:r>
              <a:rPr lang="en-US" dirty="0" smtClean="0"/>
              <a:t>. By m</a:t>
            </a:r>
            <a:r>
              <a:rPr lang="en-US" dirty="0"/>
              <a:t>oving to Modified Adjusted Gross Income </a:t>
            </a:r>
            <a:r>
              <a:rPr lang="en-US" dirty="0" smtClean="0"/>
              <a:t>(</a:t>
            </a:r>
            <a:r>
              <a:rPr lang="en-US" dirty="0"/>
              <a:t>MAGI), it replaces the complex rules in place today, ensuring that individuals eligible under the MAGI-based category will be promptly enrolled in Medicaid. </a:t>
            </a:r>
          </a:p>
          <a:p>
            <a:pPr marL="174913" indent="-174913">
              <a:spcBef>
                <a:spcPts val="612"/>
              </a:spcBef>
              <a:buFont typeface="Wingdings" pitchFamily="2" charset="2"/>
              <a:buChar char="§"/>
            </a:pPr>
            <a:r>
              <a:rPr lang="en-US" dirty="0" smtClean="0"/>
              <a:t>Will provide technical assistance (TA) </a:t>
            </a:r>
            <a:r>
              <a:rPr lang="en-US" dirty="0"/>
              <a:t>to </a:t>
            </a:r>
            <a:r>
              <a:rPr lang="en-US" dirty="0" smtClean="0"/>
              <a:t>states </a:t>
            </a:r>
            <a:r>
              <a:rPr lang="en-US" dirty="0"/>
              <a:t>on converting current standards to </a:t>
            </a:r>
            <a:r>
              <a:rPr lang="en-US" dirty="0" smtClean="0"/>
              <a:t>MAGI. </a:t>
            </a:r>
            <a:endParaRPr lang="en-US" dirty="0"/>
          </a:p>
          <a:p>
            <a:pPr marL="174913" indent="-174913">
              <a:spcBef>
                <a:spcPts val="612"/>
              </a:spcBef>
              <a:buFont typeface="Wingdings" pitchFamily="2" charset="2"/>
              <a:buChar char="§"/>
            </a:pPr>
            <a:r>
              <a:rPr lang="en-US" dirty="0"/>
              <a:t>Following </a:t>
            </a:r>
            <a:r>
              <a:rPr lang="en-US" dirty="0" smtClean="0"/>
              <a:t>state </a:t>
            </a:r>
            <a:r>
              <a:rPr lang="en-US" dirty="0"/>
              <a:t>lead, modernizes eligibility verification rules to rely primarily on electronic data and simplifies verification procedures for states through the operation of a federal data services “Hub” that will link states with federal data sources such as Social Security.</a:t>
            </a:r>
          </a:p>
          <a:p>
            <a:pPr marL="466435" lvl="1" indent="-466435">
              <a:spcBef>
                <a:spcPts val="612"/>
              </a:spcBef>
              <a:buNone/>
            </a:pPr>
            <a:r>
              <a:rPr lang="en-US" b="1" dirty="0"/>
              <a:t>NOTE:</a:t>
            </a:r>
            <a:r>
              <a:rPr lang="en-US" dirty="0"/>
              <a:t>  </a:t>
            </a:r>
            <a:r>
              <a:rPr lang="en-US" dirty="0">
                <a:cs typeface="Times New Roman" pitchFamily="18" charset="0"/>
              </a:rPr>
              <a:t>CHIP, like Medicaid and the Marketplace will use MAGI and be part of a streamlined and coordinated system. </a:t>
            </a:r>
          </a:p>
          <a:p>
            <a:pPr marL="466435" indent="-466435">
              <a:spcBef>
                <a:spcPts val="612"/>
              </a:spcBef>
            </a:pPr>
            <a:endParaRPr lang="en-US" dirty="0"/>
          </a:p>
          <a:p>
            <a:pPr>
              <a:spcBef>
                <a:spcPts val="612"/>
              </a:spcBef>
            </a:pPr>
            <a:endParaRPr lang="en-US" dirty="0" smtClean="0">
              <a:ea typeface="ＭＳ Ｐゴシック"/>
              <a:cs typeface="ＭＳ Ｐゴシック"/>
            </a:endParaRPr>
          </a:p>
        </p:txBody>
      </p:sp>
      <p:sp>
        <p:nvSpPr>
          <p:cNvPr id="84995" name="Slide Number Placeholder 3"/>
          <p:cNvSpPr>
            <a:spLocks noGrp="1"/>
          </p:cNvSpPr>
          <p:nvPr>
            <p:ph type="sldNum" sz="quarter" idx="5"/>
          </p:nvPr>
        </p:nvSpPr>
        <p:spPr bwMode="auto">
          <a:noFill/>
          <a:ln>
            <a:miter lim="800000"/>
            <a:headEnd/>
            <a:tailEnd/>
          </a:ln>
        </p:spPr>
        <p:txBody>
          <a:bodyPr/>
          <a:lstStyle/>
          <a:p>
            <a:fld id="{84A58191-AD7D-42A2-AD33-8E690A9F231A}" type="slidenum">
              <a:rPr lang="en-US" smtClean="0">
                <a:latin typeface="Arial" charset="0"/>
                <a:ea typeface="ＭＳ Ｐゴシック"/>
                <a:cs typeface="ＭＳ Ｐゴシック"/>
              </a:rPr>
              <a:pPr/>
              <a:t>43</a:t>
            </a:fld>
            <a:endParaRPr lang="en-US" dirty="0" smtClean="0">
              <a:latin typeface="Arial" charset="0"/>
              <a:ea typeface="ＭＳ Ｐゴシック"/>
              <a:cs typeface="ＭＳ Ｐゴシック"/>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84994" name="Notes Placeholder 2"/>
          <p:cNvSpPr>
            <a:spLocks noGrp="1"/>
          </p:cNvSpPr>
          <p:nvPr>
            <p:ph type="body" idx="1"/>
          </p:nvPr>
        </p:nvSpPr>
        <p:spPr bwMode="auto">
          <a:noFill/>
        </p:spPr>
        <p:txBody>
          <a:bodyPr>
            <a:normAutofit/>
          </a:bodyPr>
          <a:lstStyle/>
          <a:p>
            <a:pPr>
              <a:spcBef>
                <a:spcPts val="612"/>
              </a:spcBef>
            </a:pPr>
            <a:r>
              <a:rPr lang="en-US" dirty="0"/>
              <a:t>The new rule simplifies the Medicaid and CHIP eligibility, enrollment and renewal process in the following ways:</a:t>
            </a:r>
          </a:p>
          <a:p>
            <a:pPr marL="174913" indent="-174913">
              <a:spcBef>
                <a:spcPts val="612"/>
              </a:spcBef>
              <a:buFont typeface="Wingdings" pitchFamily="2" charset="2"/>
              <a:buChar char="§"/>
            </a:pPr>
            <a:r>
              <a:rPr lang="en-US" dirty="0"/>
              <a:t>The Federal Government will perform some of the data matches for states, relieving administrative </a:t>
            </a:r>
            <a:r>
              <a:rPr lang="en-US" dirty="0" smtClean="0"/>
              <a:t>burden. </a:t>
            </a:r>
            <a:endParaRPr lang="en-US" dirty="0"/>
          </a:p>
          <a:p>
            <a:pPr marL="174913" indent="-174913">
              <a:spcBef>
                <a:spcPts val="612"/>
              </a:spcBef>
              <a:buFont typeface="Wingdings" pitchFamily="2" charset="2"/>
              <a:buChar char="§"/>
            </a:pPr>
            <a:r>
              <a:rPr lang="en-US" dirty="0" smtClean="0"/>
              <a:t>12-month </a:t>
            </a:r>
            <a:r>
              <a:rPr lang="en-US" dirty="0"/>
              <a:t>eligibility </a:t>
            </a:r>
            <a:r>
              <a:rPr lang="en-US" dirty="0" smtClean="0"/>
              <a:t>periods - r</a:t>
            </a:r>
            <a:r>
              <a:rPr lang="en-US" dirty="0"/>
              <a:t>enewals</a:t>
            </a:r>
            <a:r>
              <a:rPr lang="en-US" b="1" dirty="0"/>
              <a:t> </a:t>
            </a:r>
            <a:r>
              <a:rPr lang="en-US" dirty="0"/>
              <a:t>every 12 </a:t>
            </a:r>
            <a:r>
              <a:rPr lang="en-US" dirty="0" smtClean="0"/>
              <a:t>months.</a:t>
            </a:r>
            <a:endParaRPr lang="en-US" dirty="0"/>
          </a:p>
          <a:p>
            <a:pPr marL="174913" indent="-174913">
              <a:spcBef>
                <a:spcPts val="612"/>
              </a:spcBef>
              <a:buFont typeface="Wingdings" pitchFamily="2" charset="2"/>
              <a:buChar char="§"/>
              <a:defRPr/>
            </a:pPr>
            <a:r>
              <a:rPr lang="en-US" dirty="0"/>
              <a:t>If eligibility can be renewed based on available data, such as wage data,</a:t>
            </a:r>
            <a:r>
              <a:rPr lang="en-US" b="1" dirty="0"/>
              <a:t> </a:t>
            </a:r>
            <a:r>
              <a:rPr lang="en-US" dirty="0"/>
              <a:t>no paperwork is needed. Eligibility will be reevaluated if the individual reports a change or the agency has information to prompt a reassessment of eligibility. </a:t>
            </a:r>
          </a:p>
          <a:p>
            <a:pPr>
              <a:spcBef>
                <a:spcPts val="612"/>
              </a:spcBef>
            </a:pPr>
            <a:endParaRPr lang="en-US" dirty="0">
              <a:solidFill>
                <a:srgbClr val="FF0000"/>
              </a:solidFill>
            </a:endParaRPr>
          </a:p>
          <a:p>
            <a:pPr marL="466435" indent="-466435">
              <a:spcBef>
                <a:spcPts val="612"/>
              </a:spcBef>
            </a:pPr>
            <a:endParaRPr lang="en-US" dirty="0"/>
          </a:p>
          <a:p>
            <a:endParaRPr lang="en-US" dirty="0" smtClean="0">
              <a:ea typeface="ＭＳ Ｐゴシック"/>
              <a:cs typeface="ＭＳ Ｐゴシック"/>
            </a:endParaRPr>
          </a:p>
        </p:txBody>
      </p:sp>
      <p:sp>
        <p:nvSpPr>
          <p:cNvPr id="84995" name="Slide Number Placeholder 3"/>
          <p:cNvSpPr>
            <a:spLocks noGrp="1"/>
          </p:cNvSpPr>
          <p:nvPr>
            <p:ph type="sldNum" sz="quarter" idx="5"/>
          </p:nvPr>
        </p:nvSpPr>
        <p:spPr bwMode="auto">
          <a:noFill/>
          <a:ln>
            <a:miter lim="800000"/>
            <a:headEnd/>
            <a:tailEnd/>
          </a:ln>
        </p:spPr>
        <p:txBody>
          <a:bodyPr/>
          <a:lstStyle/>
          <a:p>
            <a:fld id="{84A58191-AD7D-42A2-AD33-8E690A9F231A}" type="slidenum">
              <a:rPr lang="en-US" smtClean="0">
                <a:latin typeface="Arial" charset="0"/>
                <a:ea typeface="ＭＳ Ｐゴシック"/>
                <a:cs typeface="ＭＳ Ｐゴシック"/>
              </a:rPr>
              <a:pPr/>
              <a:t>44</a:t>
            </a:fld>
            <a:endParaRPr lang="en-US" dirty="0" smtClean="0">
              <a:latin typeface="Arial" charset="0"/>
              <a:ea typeface="ＭＳ Ｐゴシック"/>
              <a:cs typeface="ＭＳ Ｐゴシック"/>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a:xfrm>
            <a:off x="701992" y="4420314"/>
            <a:ext cx="5849938" cy="4730512"/>
          </a:xfrm>
        </p:spPr>
        <p:txBody>
          <a:bodyPr>
            <a:normAutofit/>
          </a:bodyPr>
          <a:lstStyle/>
          <a:p>
            <a:pPr>
              <a:spcBef>
                <a:spcPts val="612"/>
              </a:spcBef>
            </a:pPr>
            <a:r>
              <a:rPr lang="en-US" dirty="0" smtClean="0"/>
              <a:t>Under the Health Care Law, the system for determining eligibility will be streamlined and unified across the states.</a:t>
            </a:r>
          </a:p>
          <a:p>
            <a:pPr marL="174913" indent="-174913">
              <a:spcBef>
                <a:spcPts val="612"/>
              </a:spcBef>
              <a:buFont typeface="Wingdings" pitchFamily="2" charset="2"/>
              <a:buChar char="§"/>
            </a:pPr>
            <a:r>
              <a:rPr lang="en-US" dirty="0" smtClean="0"/>
              <a:t>MAGI is a calculation used to determine eligibility that is uniform. </a:t>
            </a:r>
          </a:p>
          <a:p>
            <a:pPr marL="174913" indent="-174913">
              <a:spcBef>
                <a:spcPts val="612"/>
              </a:spcBef>
              <a:buFont typeface="Wingdings" pitchFamily="2" charset="2"/>
              <a:buChar char="§"/>
            </a:pPr>
            <a:r>
              <a:rPr lang="en-US" dirty="0" smtClean="0"/>
              <a:t>MAGI is not a number from a tax return. MAGI is based on federal tax rules for determining adjusted gross income (with some modification). </a:t>
            </a:r>
          </a:p>
          <a:p>
            <a:pPr marL="174913" indent="-174913">
              <a:spcBef>
                <a:spcPts val="612"/>
              </a:spcBef>
              <a:buFont typeface="Wingdings" pitchFamily="2" charset="2"/>
              <a:buChar char="§"/>
            </a:pPr>
            <a:r>
              <a:rPr lang="en-US" dirty="0" smtClean="0"/>
              <a:t>Family size is determined by the number of personal exemptions claimed on a tax return. </a:t>
            </a:r>
          </a:p>
          <a:p>
            <a:pPr marL="174913" indent="-174913">
              <a:spcBef>
                <a:spcPts val="612"/>
              </a:spcBef>
              <a:buFont typeface="Wingdings" pitchFamily="2" charset="2"/>
              <a:buChar char="§"/>
            </a:pPr>
            <a:r>
              <a:rPr lang="en-US" dirty="0" smtClean="0"/>
              <a:t>The family’s assets will not be considered in determining eligibility.</a:t>
            </a:r>
          </a:p>
          <a:p>
            <a:pPr>
              <a:spcBef>
                <a:spcPts val="612"/>
              </a:spcBef>
            </a:pPr>
            <a:r>
              <a:rPr lang="en-US" sz="1300" dirty="0"/>
              <a:t> </a:t>
            </a:r>
            <a:endParaRPr lang="en-US" dirty="0">
              <a:cs typeface="Times New Roman" pitchFamily="18" charset="0"/>
            </a:endParaRPr>
          </a:p>
        </p:txBody>
      </p:sp>
      <p:sp>
        <p:nvSpPr>
          <p:cNvPr id="5" name="Slide Number Placeholder 4"/>
          <p:cNvSpPr>
            <a:spLocks noGrp="1"/>
          </p:cNvSpPr>
          <p:nvPr>
            <p:ph type="sldNum" sz="quarter" idx="11"/>
          </p:nvPr>
        </p:nvSpPr>
        <p:spPr/>
        <p:txBody>
          <a:bodyPr/>
          <a:lstStyle/>
          <a:p>
            <a:fld id="{666AA210-F09A-4D2C-988F-5E80B2706499}" type="slidenum">
              <a:rPr lang="en-US" smtClean="0"/>
              <a:pPr/>
              <a:t>45</a:t>
            </a:fld>
            <a:endParaRPr lang="en-US" dirty="0"/>
          </a:p>
        </p:txBody>
      </p:sp>
    </p:spTree>
    <p:extLst>
      <p:ext uri="{BB962C8B-B14F-4D97-AF65-F5344CB8AC3E}">
        <p14:creationId xmlns:p14="http://schemas.microsoft.com/office/powerpoint/2010/main" val="25425452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a:xfrm>
            <a:off x="701992" y="4420314"/>
            <a:ext cx="5849938" cy="4730512"/>
          </a:xfrm>
        </p:spPr>
        <p:txBody>
          <a:bodyPr>
            <a:normAutofit/>
          </a:bodyPr>
          <a:lstStyle/>
          <a:p>
            <a:pPr>
              <a:spcBef>
                <a:spcPts val="612"/>
              </a:spcBef>
            </a:pPr>
            <a:r>
              <a:rPr lang="en-US" dirty="0" smtClean="0"/>
              <a:t>Under the Health Care Law (ACA), the system for determining eligibility will be streamlined and unified across the states.</a:t>
            </a:r>
          </a:p>
          <a:p>
            <a:pPr marL="174913" indent="-174913">
              <a:spcBef>
                <a:spcPts val="612"/>
              </a:spcBef>
              <a:buFont typeface="Wingdings" pitchFamily="2" charset="2"/>
              <a:buChar char="§"/>
            </a:pPr>
            <a:r>
              <a:rPr lang="en-US" dirty="0" smtClean="0"/>
              <a:t>When </a:t>
            </a:r>
            <a:r>
              <a:rPr lang="en-US" dirty="0"/>
              <a:t>MAGI is determined, </a:t>
            </a:r>
            <a:r>
              <a:rPr lang="en-US" dirty="0" smtClean="0"/>
              <a:t>it will be </a:t>
            </a:r>
            <a:r>
              <a:rPr lang="en-US" dirty="0"/>
              <a:t>used to </a:t>
            </a:r>
            <a:r>
              <a:rPr lang="en-US" dirty="0" smtClean="0"/>
              <a:t>also determine </a:t>
            </a:r>
            <a:r>
              <a:rPr lang="en-US" dirty="0"/>
              <a:t>eligibility for </a:t>
            </a:r>
            <a:r>
              <a:rPr lang="en-US" dirty="0" smtClean="0"/>
              <a:t>premium tax credits. There </a:t>
            </a:r>
            <a:r>
              <a:rPr lang="en-US" dirty="0"/>
              <a:t>is an automatic 5% income disregard, rather than different disregards in each state</a:t>
            </a:r>
            <a:r>
              <a:rPr lang="en-US" dirty="0" smtClean="0"/>
              <a:t>. That </a:t>
            </a:r>
            <a:r>
              <a:rPr lang="en-US" dirty="0"/>
              <a:t>means that a person's income can be up </a:t>
            </a:r>
            <a:r>
              <a:rPr lang="en-US" dirty="0" smtClean="0"/>
              <a:t>138% </a:t>
            </a:r>
            <a:r>
              <a:rPr lang="en-US" dirty="0"/>
              <a:t>FPL, but since </a:t>
            </a:r>
            <a:r>
              <a:rPr lang="en-US" dirty="0" smtClean="0"/>
              <a:t>5% of income </a:t>
            </a:r>
            <a:r>
              <a:rPr lang="en-US" dirty="0"/>
              <a:t>will be ignored, </a:t>
            </a:r>
            <a:r>
              <a:rPr lang="en-US" dirty="0" smtClean="0"/>
              <a:t>it will </a:t>
            </a:r>
            <a:r>
              <a:rPr lang="en-US" dirty="0"/>
              <a:t>effectively meet the </a:t>
            </a:r>
            <a:r>
              <a:rPr lang="en-US" dirty="0" smtClean="0"/>
              <a:t>133% </a:t>
            </a:r>
            <a:r>
              <a:rPr lang="en-US" dirty="0"/>
              <a:t>threshold. </a:t>
            </a:r>
          </a:p>
          <a:p>
            <a:pPr marL="174913" indent="-174913">
              <a:spcBef>
                <a:spcPts val="612"/>
              </a:spcBef>
              <a:buFont typeface="Wingdings" pitchFamily="2" charset="2"/>
              <a:buChar char="§"/>
            </a:pPr>
            <a:r>
              <a:rPr lang="en-US" dirty="0" smtClean="0"/>
              <a:t>MAGI </a:t>
            </a:r>
            <a:r>
              <a:rPr lang="en-US" dirty="0"/>
              <a:t>must be used in </a:t>
            </a:r>
            <a:r>
              <a:rPr lang="en-US" dirty="0" smtClean="0"/>
              <a:t>most determinations </a:t>
            </a:r>
            <a:r>
              <a:rPr lang="en-US" dirty="0"/>
              <a:t>beginning October 1, </a:t>
            </a:r>
            <a:r>
              <a:rPr lang="en-US" dirty="0" smtClean="0"/>
              <a:t>2013, for children </a:t>
            </a:r>
            <a:r>
              <a:rPr lang="en-US" dirty="0"/>
              <a:t>and non-disabled adults under age </a:t>
            </a:r>
            <a:r>
              <a:rPr lang="en-US" dirty="0" smtClean="0"/>
              <a:t>65, whether </a:t>
            </a:r>
            <a:r>
              <a:rPr lang="en-US" dirty="0"/>
              <a:t>or not they expand adult Medicaid coverage</a:t>
            </a:r>
            <a:r>
              <a:rPr lang="en-US" dirty="0" smtClean="0"/>
              <a:t>. </a:t>
            </a:r>
          </a:p>
          <a:p>
            <a:pPr>
              <a:spcBef>
                <a:spcPts val="612"/>
              </a:spcBef>
            </a:pPr>
            <a:r>
              <a:rPr lang="en-US" dirty="0" smtClean="0"/>
              <a:t>For more information on conversion </a:t>
            </a:r>
            <a:r>
              <a:rPr lang="en-US" dirty="0"/>
              <a:t>to modified adjusted gross </a:t>
            </a:r>
            <a:r>
              <a:rPr lang="en-US" dirty="0" smtClean="0"/>
              <a:t>income, please visit: </a:t>
            </a:r>
            <a:r>
              <a:rPr lang="en-US" dirty="0" smtClean="0">
                <a:hlinkClick r:id="rId3"/>
              </a:rPr>
              <a:t>http</a:t>
            </a:r>
            <a:r>
              <a:rPr lang="en-US" dirty="0">
                <a:hlinkClick r:id="rId3"/>
              </a:rPr>
              <a:t>://</a:t>
            </a:r>
            <a:r>
              <a:rPr lang="en-US" dirty="0" smtClean="0">
                <a:hlinkClick r:id="rId3"/>
              </a:rPr>
              <a:t>www.medicaid.gov/state-Resource-Center/Frequently-Asked-Questions/Downloads/MAGI-Conversion-2-28-13.pdf</a:t>
            </a:r>
            <a:endParaRPr lang="en-US" dirty="0" smtClean="0"/>
          </a:p>
          <a:p>
            <a:pPr marL="466435" indent="-653010" fontAlgn="t">
              <a:spcBef>
                <a:spcPts val="612"/>
              </a:spcBef>
              <a:defRPr/>
            </a:pPr>
            <a:r>
              <a:rPr lang="en-US" b="1" dirty="0" smtClean="0"/>
              <a:t>NOTE</a:t>
            </a:r>
            <a:r>
              <a:rPr lang="en-US" b="1" dirty="0"/>
              <a:t>:  </a:t>
            </a:r>
            <a:r>
              <a:rPr lang="en-US" dirty="0"/>
              <a:t>The health </a:t>
            </a:r>
            <a:r>
              <a:rPr lang="en-US" dirty="0" smtClean="0"/>
              <a:t>care </a:t>
            </a:r>
            <a:r>
              <a:rPr lang="en-US" dirty="0"/>
              <a:t>law does </a:t>
            </a:r>
            <a:r>
              <a:rPr lang="en-US" i="1" dirty="0"/>
              <a:t>not</a:t>
            </a:r>
            <a:r>
              <a:rPr lang="en-US" dirty="0"/>
              <a:t> change Medicaid eligibility rules for beneficiaries who are </a:t>
            </a:r>
            <a:r>
              <a:rPr lang="en-US" i="1" dirty="0"/>
              <a:t>65 or older </a:t>
            </a:r>
            <a:r>
              <a:rPr lang="en-US" dirty="0"/>
              <a:t>or those in eligibility categories based on </a:t>
            </a:r>
            <a:r>
              <a:rPr lang="en-US" i="1" dirty="0"/>
              <a:t>disability</a:t>
            </a:r>
            <a:r>
              <a:rPr lang="en-US" dirty="0"/>
              <a:t>. The Medicaid categories </a:t>
            </a:r>
            <a:r>
              <a:rPr lang="en-US" i="1" dirty="0"/>
              <a:t>exempt </a:t>
            </a:r>
            <a:r>
              <a:rPr lang="en-US" dirty="0"/>
              <a:t>from the MAGI methodology are those categories covering individuals who are </a:t>
            </a:r>
            <a:r>
              <a:rPr lang="en-US" i="1" dirty="0"/>
              <a:t>categorically eligible </a:t>
            </a:r>
            <a:r>
              <a:rPr lang="en-US" dirty="0"/>
              <a:t>(without need for an income determination); blind; disabled; age 65 or over where age is a condition of eligibility; or seeking coverage based on the need for long term services and supports, Medicare cost-sharing assistance, or medically-needy coverage. </a:t>
            </a:r>
            <a:endParaRPr lang="en-US" dirty="0" smtClean="0"/>
          </a:p>
          <a:p>
            <a:pPr>
              <a:spcBef>
                <a:spcPts val="612"/>
              </a:spcBef>
            </a:pPr>
            <a:endParaRPr lang="en-US" dirty="0"/>
          </a:p>
          <a:p>
            <a:pPr>
              <a:spcBef>
                <a:spcPts val="612"/>
              </a:spcBef>
            </a:pPr>
            <a:r>
              <a:rPr lang="en-US" sz="1300" dirty="0"/>
              <a:t> </a:t>
            </a:r>
            <a:endParaRPr lang="en-US" dirty="0">
              <a:cs typeface="Times New Roman" pitchFamily="18" charset="0"/>
            </a:endParaRPr>
          </a:p>
        </p:txBody>
      </p:sp>
      <p:sp>
        <p:nvSpPr>
          <p:cNvPr id="5" name="Slide Number Placeholder 4"/>
          <p:cNvSpPr>
            <a:spLocks noGrp="1"/>
          </p:cNvSpPr>
          <p:nvPr>
            <p:ph type="sldNum" sz="quarter" idx="11"/>
          </p:nvPr>
        </p:nvSpPr>
        <p:spPr/>
        <p:txBody>
          <a:bodyPr/>
          <a:lstStyle/>
          <a:p>
            <a:fld id="{666AA210-F09A-4D2C-988F-5E80B2706499}" type="slidenum">
              <a:rPr lang="en-US" smtClean="0"/>
              <a:pPr/>
              <a:t>46</a:t>
            </a:fld>
            <a:endParaRPr lang="en-US" dirty="0"/>
          </a:p>
        </p:txBody>
      </p:sp>
    </p:spTree>
    <p:extLst>
      <p:ext uri="{BB962C8B-B14F-4D97-AF65-F5344CB8AC3E}">
        <p14:creationId xmlns:p14="http://schemas.microsoft.com/office/powerpoint/2010/main" val="25425452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89090" name="Notes Placeholder 2"/>
          <p:cNvSpPr>
            <a:spLocks noGrp="1"/>
          </p:cNvSpPr>
          <p:nvPr>
            <p:ph type="body" idx="1"/>
          </p:nvPr>
        </p:nvSpPr>
        <p:spPr bwMode="auto">
          <a:xfrm>
            <a:off x="701993" y="4420315"/>
            <a:ext cx="5615940" cy="4497863"/>
          </a:xfrm>
          <a:noFill/>
        </p:spPr>
        <p:txBody>
          <a:bodyPr>
            <a:normAutofit/>
          </a:bodyPr>
          <a:lstStyle/>
          <a:p>
            <a:pPr>
              <a:spcBef>
                <a:spcPts val="612"/>
              </a:spcBef>
              <a:buClr>
                <a:schemeClr val="tx1"/>
              </a:buClr>
            </a:pPr>
            <a:r>
              <a:rPr lang="en-US" kern="1200" baseline="0" dirty="0" smtClean="0">
                <a:latin typeface="+mj-lt"/>
                <a:ea typeface="+mn-ea"/>
                <a:cs typeface="+mn-cs"/>
              </a:rPr>
              <a:t>The new rules implement the following:</a:t>
            </a:r>
          </a:p>
          <a:p>
            <a:pPr marL="174913" indent="-174913">
              <a:spcBef>
                <a:spcPts val="612"/>
              </a:spcBef>
              <a:buFont typeface="Wingdings" pitchFamily="2" charset="2"/>
              <a:buChar char="§"/>
            </a:pPr>
            <a:r>
              <a:rPr lang="en-US" dirty="0" smtClean="0"/>
              <a:t>Coordinated </a:t>
            </a:r>
            <a:r>
              <a:rPr lang="en-US" dirty="0"/>
              <a:t>verification policies across Medicaid, CHIP and the </a:t>
            </a:r>
            <a:r>
              <a:rPr lang="en-US" dirty="0" smtClean="0"/>
              <a:t>Marketplace </a:t>
            </a:r>
            <a:r>
              <a:rPr lang="en-US" dirty="0"/>
              <a:t>(e.g. income, </a:t>
            </a:r>
            <a:r>
              <a:rPr lang="en-US" dirty="0" smtClean="0"/>
              <a:t>state </a:t>
            </a:r>
            <a:r>
              <a:rPr lang="en-US" dirty="0"/>
              <a:t>residency, requesting </a:t>
            </a:r>
            <a:r>
              <a:rPr lang="en-US" dirty="0" smtClean="0"/>
              <a:t>Social Security Numbers)</a:t>
            </a:r>
          </a:p>
          <a:p>
            <a:pPr marL="174913" indent="-174913">
              <a:spcBef>
                <a:spcPts val="612"/>
              </a:spcBef>
              <a:buFont typeface="Wingdings" pitchFamily="2" charset="2"/>
              <a:buChar char="§"/>
            </a:pPr>
            <a:r>
              <a:rPr lang="en-US" dirty="0" smtClean="0"/>
              <a:t>Streamlined </a:t>
            </a:r>
            <a:r>
              <a:rPr lang="en-US" dirty="0"/>
              <a:t>application for all insurance affordability </a:t>
            </a:r>
            <a:r>
              <a:rPr lang="en-US" dirty="0" smtClean="0"/>
              <a:t>programs</a:t>
            </a:r>
            <a:endParaRPr lang="en-US" dirty="0"/>
          </a:p>
          <a:p>
            <a:pPr marL="174913" indent="-174913">
              <a:spcBef>
                <a:spcPts val="612"/>
              </a:spcBef>
              <a:buFont typeface="Wingdings" pitchFamily="2" charset="2"/>
              <a:buChar char="§"/>
            </a:pPr>
            <a:r>
              <a:rPr lang="en-US" dirty="0" smtClean="0">
                <a:ea typeface="ＭＳ Ｐゴシック"/>
                <a:cs typeface="ＭＳ Ｐゴシック"/>
              </a:rPr>
              <a:t>Set </a:t>
            </a:r>
            <a:r>
              <a:rPr lang="en-US" dirty="0">
                <a:ea typeface="ＭＳ Ｐゴシック"/>
                <a:cs typeface="ＭＳ Ｐゴシック"/>
              </a:rPr>
              <a:t>new </a:t>
            </a:r>
            <a:r>
              <a:rPr lang="en-US" dirty="0" smtClean="0">
                <a:ea typeface="ＭＳ Ｐゴシック"/>
                <a:cs typeface="ＭＳ Ｐゴシック"/>
              </a:rPr>
              <a:t>s</a:t>
            </a:r>
            <a:r>
              <a:rPr lang="en-US" dirty="0" smtClean="0"/>
              <a:t>tandards </a:t>
            </a:r>
            <a:r>
              <a:rPr lang="en-US" dirty="0"/>
              <a:t>and guidelines for ensuring a </a:t>
            </a:r>
            <a:r>
              <a:rPr lang="en-US" dirty="0" smtClean="0"/>
              <a:t>coordinated, </a:t>
            </a:r>
            <a:r>
              <a:rPr lang="en-US" dirty="0"/>
              <a:t>accurate and timely process for performing </a:t>
            </a:r>
            <a:r>
              <a:rPr lang="en-US" dirty="0" smtClean="0"/>
              <a:t>shared </a:t>
            </a:r>
            <a:r>
              <a:rPr lang="en-US" dirty="0"/>
              <a:t>eligibility </a:t>
            </a:r>
            <a:r>
              <a:rPr lang="en-US" dirty="0" smtClean="0"/>
              <a:t>service, eligibility </a:t>
            </a:r>
            <a:r>
              <a:rPr lang="en-US" dirty="0"/>
              <a:t>determinations and transferring information to other insurance affordability </a:t>
            </a:r>
            <a:r>
              <a:rPr lang="en-US" dirty="0" smtClean="0"/>
              <a:t>programs</a:t>
            </a:r>
          </a:p>
          <a:p>
            <a:pPr>
              <a:spcBef>
                <a:spcPts val="612"/>
              </a:spcBef>
            </a:pPr>
            <a:r>
              <a:rPr lang="en-US" dirty="0" smtClean="0"/>
              <a:t>The </a:t>
            </a:r>
            <a:r>
              <a:rPr lang="en-US" dirty="0"/>
              <a:t>Insurance Finder on www.HealthCare.gov is a tool that can help you identify both private and public health coverage options available in your area. The Finder sorts through available options to help identify the ones that may be right for you. For more information, please visit: </a:t>
            </a:r>
            <a:r>
              <a:rPr lang="en-US" dirty="0">
                <a:hlinkClick r:id="rId3"/>
              </a:rPr>
              <a:t>http://finder.healthcare.gov/</a:t>
            </a:r>
            <a:endParaRPr lang="en-US" dirty="0"/>
          </a:p>
          <a:p>
            <a:endParaRPr lang="en-US" dirty="0" smtClean="0"/>
          </a:p>
          <a:p>
            <a:r>
              <a:rPr lang="en-US" dirty="0" smtClean="0"/>
              <a:t>For </a:t>
            </a:r>
            <a:r>
              <a:rPr lang="en-US" dirty="0"/>
              <a:t>more </a:t>
            </a:r>
            <a:r>
              <a:rPr lang="en-US" dirty="0" smtClean="0"/>
              <a:t>information, please </a:t>
            </a:r>
            <a:r>
              <a:rPr lang="en-US" dirty="0"/>
              <a:t>visit: </a:t>
            </a:r>
            <a:r>
              <a:rPr lang="en-US" dirty="0">
                <a:hlinkClick r:id="rId4"/>
              </a:rPr>
              <a:t>http://</a:t>
            </a:r>
            <a:r>
              <a:rPr lang="en-US" dirty="0" smtClean="0">
                <a:hlinkClick r:id="rId4"/>
              </a:rPr>
              <a:t>www.medicaid.gov/State-Resource-Center/Events-and-Announcements/Events-and-Announcements.html</a:t>
            </a:r>
            <a:endParaRPr lang="en-US" dirty="0" smtClean="0"/>
          </a:p>
          <a:p>
            <a:endParaRPr lang="en-US" b="1" dirty="0"/>
          </a:p>
          <a:p>
            <a:pPr marL="466435" indent="-466435"/>
            <a:r>
              <a:rPr lang="en-US" b="1" dirty="0" smtClean="0"/>
              <a:t>NOTE:  </a:t>
            </a:r>
            <a:r>
              <a:rPr lang="en-US" dirty="0"/>
              <a:t>S</a:t>
            </a:r>
            <a:r>
              <a:rPr lang="en-US" dirty="0" smtClean="0"/>
              <a:t>tate </a:t>
            </a:r>
            <a:r>
              <a:rPr lang="en-US" dirty="0"/>
              <a:t>Medicaid agencies must also begin transferring to the exchange electronic accounts of applicants who are not eligible for Medicaid but may be for premium tax credits as of October 1, 2013.</a:t>
            </a:r>
          </a:p>
          <a:p>
            <a:pPr lvl="1" indent="0">
              <a:spcBef>
                <a:spcPts val="612"/>
              </a:spcBef>
              <a:spcAft>
                <a:spcPts val="582"/>
              </a:spcAft>
              <a:buClr>
                <a:schemeClr val="tx1"/>
              </a:buClr>
              <a:buNone/>
            </a:pPr>
            <a:endParaRPr lang="en-US" dirty="0"/>
          </a:p>
          <a:p>
            <a:endParaRPr lang="en-US" sz="1100" dirty="0"/>
          </a:p>
          <a:p>
            <a:endParaRPr lang="en-US" dirty="0" smtClean="0">
              <a:ea typeface="ＭＳ Ｐゴシック"/>
              <a:cs typeface="ＭＳ Ｐゴシック"/>
            </a:endParaRPr>
          </a:p>
        </p:txBody>
      </p:sp>
      <p:sp>
        <p:nvSpPr>
          <p:cNvPr id="89091" name="Slide Number Placeholder 3"/>
          <p:cNvSpPr>
            <a:spLocks noGrp="1"/>
          </p:cNvSpPr>
          <p:nvPr>
            <p:ph type="sldNum" sz="quarter" idx="5"/>
          </p:nvPr>
        </p:nvSpPr>
        <p:spPr bwMode="auto">
          <a:noFill/>
          <a:ln>
            <a:miter lim="800000"/>
            <a:headEnd/>
            <a:tailEnd/>
          </a:ln>
        </p:spPr>
        <p:txBody>
          <a:bodyPr/>
          <a:lstStyle/>
          <a:p>
            <a:fld id="{B3506501-39D6-4CAA-AB08-70142049A4AE}" type="slidenum">
              <a:rPr lang="en-US" smtClean="0">
                <a:latin typeface="Arial" charset="0"/>
                <a:ea typeface="ＭＳ Ｐゴシック"/>
                <a:cs typeface="ＭＳ Ｐゴシック"/>
              </a:rPr>
              <a:pPr/>
              <a:t>47</a:t>
            </a:fld>
            <a:endParaRPr lang="en-US" dirty="0" smtClean="0">
              <a:latin typeface="Arial" charset="0"/>
              <a:ea typeface="ＭＳ Ｐゴシック"/>
              <a:cs typeface="ＭＳ Ｐゴシック"/>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993" y="4420315"/>
            <a:ext cx="5615940" cy="4808060"/>
          </a:xfrm>
        </p:spPr>
        <p:txBody>
          <a:bodyPr>
            <a:normAutofit/>
          </a:bodyPr>
          <a:lstStyle/>
          <a:p>
            <a:pPr>
              <a:spcBef>
                <a:spcPts val="612"/>
              </a:spcBef>
            </a:pPr>
            <a:r>
              <a:rPr lang="en-US" dirty="0"/>
              <a:t>S</a:t>
            </a:r>
            <a:r>
              <a:rPr lang="en-US" dirty="0" smtClean="0"/>
              <a:t>tates </a:t>
            </a:r>
            <a:r>
              <a:rPr lang="en-US" dirty="0"/>
              <a:t>will use a </a:t>
            </a:r>
            <a:r>
              <a:rPr lang="en-US" dirty="0" smtClean="0"/>
              <a:t>streamlined </a:t>
            </a:r>
            <a:r>
              <a:rPr lang="en-US" dirty="0"/>
              <a:t>application for coverage through the Marketplace for health insurance from private plans, the </a:t>
            </a:r>
            <a:r>
              <a:rPr lang="en-US" dirty="0" smtClean="0"/>
              <a:t>new premium </a:t>
            </a:r>
            <a:r>
              <a:rPr lang="en-US" dirty="0"/>
              <a:t>tax credit, reduced cost sharing, Medicaid, and </a:t>
            </a:r>
            <a:r>
              <a:rPr lang="en-US" dirty="0" smtClean="0"/>
              <a:t>CHIP. </a:t>
            </a:r>
            <a:r>
              <a:rPr lang="en-US" dirty="0"/>
              <a:t>The application leads seamlessly to comparing the Qualified Health Plans (QHP) and then actual enrollment.</a:t>
            </a:r>
          </a:p>
          <a:p>
            <a:pPr>
              <a:spcBef>
                <a:spcPts val="612"/>
              </a:spcBef>
            </a:pPr>
            <a:r>
              <a:rPr lang="en-US" dirty="0"/>
              <a:t>Applications </a:t>
            </a:r>
            <a:r>
              <a:rPr lang="en-US" dirty="0" smtClean="0"/>
              <a:t>will be selected based on your circumstances (single, family, etc.) and may </a:t>
            </a:r>
            <a:r>
              <a:rPr lang="en-US" dirty="0"/>
              <a:t>be submitted online, by phone, by mail, and in person.   </a:t>
            </a:r>
          </a:p>
          <a:p>
            <a:pPr>
              <a:spcBef>
                <a:spcPts val="612"/>
              </a:spcBef>
            </a:pPr>
            <a:r>
              <a:rPr lang="en-US" dirty="0" smtClean="0"/>
              <a:t>States </a:t>
            </a:r>
            <a:r>
              <a:rPr lang="en-US" dirty="0"/>
              <a:t>may use another type of application if approved by the Secretary of HHS. </a:t>
            </a:r>
          </a:p>
          <a:p>
            <a:pPr marL="466435" indent="-466435">
              <a:spcBef>
                <a:spcPts val="612"/>
              </a:spcBef>
            </a:pPr>
            <a:r>
              <a:rPr lang="en-US" b="1" dirty="0"/>
              <a:t>NOTE: </a:t>
            </a:r>
            <a:r>
              <a:rPr lang="en-US" dirty="0" smtClean="0"/>
              <a:t>Need </a:t>
            </a:r>
            <a:r>
              <a:rPr lang="en-US" dirty="0"/>
              <a:t>more information about the Health Insurance Marketplace? </a:t>
            </a:r>
          </a:p>
          <a:p>
            <a:pPr marL="466435" indent="-466435">
              <a:spcBef>
                <a:spcPts val="612"/>
              </a:spcBef>
            </a:pPr>
            <a:r>
              <a:rPr lang="en-US" dirty="0"/>
              <a:t>	Sign up to get email and text alerts at signup.healthcare.gov. </a:t>
            </a:r>
          </a:p>
          <a:p>
            <a:pPr marL="466435" indent="-466435">
              <a:spcBef>
                <a:spcPts val="612"/>
              </a:spcBef>
            </a:pPr>
            <a:r>
              <a:rPr lang="en-US" dirty="0"/>
              <a:t>	Updates and resources for partner organizations are available at: </a:t>
            </a:r>
            <a:r>
              <a:rPr lang="en-US" dirty="0">
                <a:hlinkClick r:id="rId3"/>
              </a:rPr>
              <a:t>http://</a:t>
            </a:r>
            <a:r>
              <a:rPr lang="en-US" dirty="0" smtClean="0">
                <a:hlinkClick r:id="rId3"/>
              </a:rPr>
              <a:t>marketplace.cms.gov/index.html</a:t>
            </a:r>
            <a:endParaRPr lang="en-US" dirty="0" smtClean="0"/>
          </a:p>
          <a:p>
            <a:pPr marL="466435" indent="-466435">
              <a:spcBef>
                <a:spcPts val="612"/>
              </a:spcBef>
            </a:pPr>
            <a:r>
              <a:rPr lang="en-US" dirty="0"/>
              <a:t>	</a:t>
            </a:r>
          </a:p>
          <a:p>
            <a:pPr>
              <a:spcBef>
                <a:spcPts val="612"/>
              </a:spcBef>
            </a:pPr>
            <a:endParaRPr lang="en-US" dirty="0"/>
          </a:p>
          <a:p>
            <a:pPr>
              <a:spcBef>
                <a:spcPts val="612"/>
              </a:spcBef>
            </a:pPr>
            <a:endParaRPr lang="en-US" dirty="0"/>
          </a:p>
          <a:p>
            <a:pPr>
              <a:spcBef>
                <a:spcPts val="612"/>
              </a:spcBef>
            </a:pPr>
            <a:endParaRPr lang="en-US" dirty="0"/>
          </a:p>
          <a:p>
            <a:pPr>
              <a:spcBef>
                <a:spcPts val="612"/>
              </a:spcBef>
            </a:pPr>
            <a:endParaRPr lang="en-US" dirty="0"/>
          </a:p>
          <a:p>
            <a:pPr>
              <a:spcBef>
                <a:spcPts val="612"/>
              </a:spcBef>
            </a:pPr>
            <a:endParaRPr lang="en-US" dirty="0"/>
          </a:p>
          <a:p>
            <a:pPr>
              <a:spcBef>
                <a:spcPts val="612"/>
              </a:spcBef>
            </a:pPr>
            <a:endParaRPr lang="en-US" dirty="0"/>
          </a:p>
          <a:p>
            <a:pPr>
              <a:spcBef>
                <a:spcPts val="612"/>
              </a:spcBef>
            </a:pPr>
            <a:endParaRPr lang="en-US" dirty="0"/>
          </a:p>
        </p:txBody>
      </p:sp>
      <p:sp>
        <p:nvSpPr>
          <p:cNvPr id="4" name="Slide Number Placeholder 3"/>
          <p:cNvSpPr>
            <a:spLocks noGrp="1"/>
          </p:cNvSpPr>
          <p:nvPr>
            <p:ph type="sldNum" sz="quarter" idx="10"/>
          </p:nvPr>
        </p:nvSpPr>
        <p:spPr/>
        <p:txBody>
          <a:bodyPr/>
          <a:lstStyle/>
          <a:p>
            <a:pPr>
              <a:defRPr/>
            </a:pPr>
            <a:fld id="{69BF31B6-CCB9-436B-A324-884C672C61B4}" type="slidenum">
              <a:rPr lang="en-US" smtClean="0">
                <a:solidFill>
                  <a:prstClr val="black"/>
                </a:solidFill>
              </a:rPr>
              <a:pPr>
                <a:defRPr/>
              </a:pPr>
              <a:t>48</a:t>
            </a:fld>
            <a:endParaRPr lang="en-US" dirty="0">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ts val="600"/>
              </a:spcBef>
            </a:pPr>
            <a:r>
              <a:rPr lang="en-US" dirty="0" smtClean="0"/>
              <a:t>This chart shows Medicaid coverage gaps in 2014 in states that do </a:t>
            </a:r>
            <a:r>
              <a:rPr lang="en-US" u="sng" dirty="0" smtClean="0"/>
              <a:t>not</a:t>
            </a:r>
            <a:r>
              <a:rPr lang="en-US" dirty="0" smtClean="0"/>
              <a:t> expand coverage. The Supreme</a:t>
            </a:r>
            <a:r>
              <a:rPr lang="en-US" baseline="0" dirty="0" smtClean="0"/>
              <a:t> Court made this optional.</a:t>
            </a:r>
          </a:p>
          <a:p>
            <a:pPr marL="172650" indent="-172650">
              <a:spcBef>
                <a:spcPts val="600"/>
              </a:spcBef>
              <a:buFont typeface="Wingdings" pitchFamily="2" charset="2"/>
              <a:buChar char="§"/>
            </a:pPr>
            <a:r>
              <a:rPr lang="en-US" dirty="0" smtClean="0"/>
              <a:t>Medicaid and CHIP varies by state  at 0% to 241% Federal Poverty Level (FPL). It may cover pregnant women, some working or jobless parents, but not most adults. Under the ACA’s maintenance of effort provision, states are not permitted to use standards, procedures, or methodologies that reduce eligibility for children in either CHIP or Medicaid until after September 30, 2019. </a:t>
            </a:r>
          </a:p>
          <a:p>
            <a:pPr marL="172650" indent="-172650">
              <a:spcBef>
                <a:spcPts val="600"/>
              </a:spcBef>
              <a:buFont typeface="Wingdings" pitchFamily="2" charset="2"/>
              <a:buChar char="§"/>
            </a:pPr>
            <a:r>
              <a:rPr lang="en-US" dirty="0" smtClean="0"/>
              <a:t>The groups potentially</a:t>
            </a:r>
            <a:r>
              <a:rPr lang="en-US" baseline="0" dirty="0" smtClean="0"/>
              <a:t> continuing without coverage or eligibility for marketplace subsidies include adults 0%-100% of FPL, jobless parents 37%-100% FPL, and working parents 63%-100%.</a:t>
            </a:r>
            <a:endParaRPr lang="en-US" dirty="0" smtClean="0"/>
          </a:p>
          <a:p>
            <a:pPr marL="460400" indent="-460400">
              <a:spcBef>
                <a:spcPts val="600"/>
              </a:spcBef>
            </a:pPr>
            <a:r>
              <a:rPr lang="en-US" b="1" dirty="0" smtClean="0"/>
              <a:t>NOTE:  </a:t>
            </a:r>
            <a:r>
              <a:rPr lang="en-US" dirty="0" smtClean="0"/>
              <a:t>This does not display the state option for the  Basic Health Plan (BHP) for uninsured individuals with incomes between 133%-200% FPL who would otherwise be eligible to receive premium subsidies in the Health Insurance Marketplace.  Individuals with incomes between 133-200% FPL in states creating Basic Health Plans </a:t>
            </a:r>
            <a:r>
              <a:rPr lang="en-US" i="1" dirty="0" smtClean="0"/>
              <a:t>will not </a:t>
            </a:r>
            <a:r>
              <a:rPr lang="en-US" dirty="0" smtClean="0"/>
              <a:t>be eligible for subsidies in the Marketplace.</a:t>
            </a:r>
          </a:p>
          <a:p>
            <a:pPr>
              <a:spcBef>
                <a:spcPts val="600"/>
              </a:spcBef>
            </a:pPr>
            <a:endParaRPr lang="en-US" dirty="0"/>
          </a:p>
        </p:txBody>
      </p:sp>
      <p:sp>
        <p:nvSpPr>
          <p:cNvPr id="5" name="Slide Number Placeholder 4"/>
          <p:cNvSpPr>
            <a:spLocks noGrp="1"/>
          </p:cNvSpPr>
          <p:nvPr>
            <p:ph type="sldNum" sz="quarter" idx="11"/>
          </p:nvPr>
        </p:nvSpPr>
        <p:spPr/>
        <p:txBody>
          <a:bodyPr/>
          <a:lstStyle/>
          <a:p>
            <a:fld id="{666AA210-F09A-4D2C-988F-5E80B2706499}"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3631906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63491" name="Notes Placeholder 2"/>
          <p:cNvSpPr>
            <a:spLocks noGrp="1"/>
          </p:cNvSpPr>
          <p:nvPr>
            <p:ph type="body" idx="1"/>
          </p:nvPr>
        </p:nvSpPr>
        <p:spPr bwMode="auto">
          <a:xfrm>
            <a:off x="701992" y="4342765"/>
            <a:ext cx="5927937" cy="4187666"/>
          </a:xfrm>
        </p:spPr>
        <p:txBody>
          <a:bodyPr wrap="square" numCol="1" anchor="t" anchorCtr="0" compatLnSpc="1">
            <a:prstTxWarp prst="textNoShape">
              <a:avLst/>
            </a:prstTxWarp>
            <a:normAutofit/>
          </a:bodyPr>
          <a:lstStyle/>
          <a:p>
            <a:pPr>
              <a:spcBef>
                <a:spcPts val="612"/>
              </a:spcBef>
            </a:pPr>
            <a:r>
              <a:rPr lang="en-US" dirty="0" smtClean="0"/>
              <a:t>People </a:t>
            </a:r>
            <a:r>
              <a:rPr lang="en-US" dirty="0"/>
              <a:t>who are enrolled in both Medicare and Medicaid were formerly known as dual eligible</a:t>
            </a:r>
            <a:r>
              <a:rPr lang="en-US" dirty="0" smtClean="0"/>
              <a:t>. </a:t>
            </a:r>
          </a:p>
          <a:p>
            <a:pPr>
              <a:spcBef>
                <a:spcPts val="612"/>
              </a:spcBef>
            </a:pPr>
            <a:r>
              <a:rPr lang="en-US" dirty="0" smtClean="0"/>
              <a:t>There are </a:t>
            </a:r>
            <a:r>
              <a:rPr lang="en-US" dirty="0"/>
              <a:t>approximately 9 million low-income elderly and disabled individuals who are </a:t>
            </a:r>
            <a:r>
              <a:rPr lang="en-US" dirty="0" smtClean="0"/>
              <a:t>both </a:t>
            </a:r>
            <a:r>
              <a:rPr lang="en-US" dirty="0"/>
              <a:t>Medicare and Medicaid </a:t>
            </a:r>
            <a:r>
              <a:rPr lang="en-US" dirty="0" smtClean="0"/>
              <a:t>eligible. They </a:t>
            </a:r>
            <a:r>
              <a:rPr lang="en-US" dirty="0"/>
              <a:t>comprise 16 </a:t>
            </a:r>
            <a:r>
              <a:rPr lang="en-US" dirty="0" smtClean="0"/>
              <a:t>% </a:t>
            </a:r>
            <a:r>
              <a:rPr lang="en-US" dirty="0"/>
              <a:t>of Medicaid enrollment - 59% </a:t>
            </a:r>
            <a:r>
              <a:rPr lang="en-US" dirty="0" smtClean="0"/>
              <a:t>are age </a:t>
            </a:r>
            <a:r>
              <a:rPr lang="en-US" dirty="0"/>
              <a:t>65 or older, </a:t>
            </a:r>
            <a:r>
              <a:rPr lang="en-US" dirty="0" smtClean="0"/>
              <a:t>and 41</a:t>
            </a:r>
            <a:r>
              <a:rPr lang="en-US" dirty="0"/>
              <a:t>% </a:t>
            </a:r>
            <a:r>
              <a:rPr lang="en-US" dirty="0" smtClean="0"/>
              <a:t>are under </a:t>
            </a:r>
            <a:r>
              <a:rPr lang="en-US" dirty="0"/>
              <a:t>age </a:t>
            </a:r>
            <a:r>
              <a:rPr lang="en-US" dirty="0" smtClean="0"/>
              <a:t>65.</a:t>
            </a:r>
            <a:endParaRPr lang="en-US" dirty="0"/>
          </a:p>
          <a:p>
            <a:pPr>
              <a:spcBef>
                <a:spcPts val="612"/>
              </a:spcBef>
            </a:pPr>
            <a:r>
              <a:rPr lang="en-US" dirty="0" smtClean="0"/>
              <a:t>Medicare covers their </a:t>
            </a:r>
            <a:r>
              <a:rPr lang="en-US" dirty="0"/>
              <a:t>acute care services, while Medicaid covers </a:t>
            </a:r>
            <a:r>
              <a:rPr lang="en-US" dirty="0" smtClean="0"/>
              <a:t>Medicare premiums </a:t>
            </a:r>
            <a:r>
              <a:rPr lang="en-US" dirty="0"/>
              <a:t>and cost </a:t>
            </a:r>
            <a:r>
              <a:rPr lang="en-US" dirty="0" smtClean="0"/>
              <a:t>sharing. For </a:t>
            </a:r>
            <a:r>
              <a:rPr lang="en-US" dirty="0"/>
              <a:t>those below </a:t>
            </a:r>
            <a:r>
              <a:rPr lang="en-US" dirty="0" smtClean="0"/>
              <a:t>certain income </a:t>
            </a:r>
            <a:r>
              <a:rPr lang="en-US" dirty="0"/>
              <a:t>and asset </a:t>
            </a:r>
            <a:r>
              <a:rPr lang="en-US" dirty="0" smtClean="0"/>
              <a:t>thresholds, Medicaid also covers their long-term </a:t>
            </a:r>
            <a:r>
              <a:rPr lang="en-US" dirty="0"/>
              <a:t>care </a:t>
            </a:r>
            <a:r>
              <a:rPr lang="en-US" dirty="0" smtClean="0"/>
              <a:t>services. People </a:t>
            </a:r>
            <a:r>
              <a:rPr lang="en-US" dirty="0"/>
              <a:t>who are enrolled in both Medicare and Medicaid may </a:t>
            </a:r>
            <a:r>
              <a:rPr lang="en-US" dirty="0" smtClean="0"/>
              <a:t>receive:</a:t>
            </a:r>
            <a:endParaRPr lang="en-US" dirty="0"/>
          </a:p>
          <a:p>
            <a:pPr marL="174913" lvl="1" indent="-174913">
              <a:spcBef>
                <a:spcPts val="612"/>
              </a:spcBef>
              <a:defRPr/>
            </a:pPr>
            <a:r>
              <a:rPr lang="en-US" dirty="0"/>
              <a:t>Payment by Medicaid of Part A and/or Part B premiums, and sometimes other Medicare </a:t>
            </a:r>
            <a:r>
              <a:rPr lang="en-US" dirty="0" smtClean="0"/>
              <a:t>cost-sharing like Part </a:t>
            </a:r>
            <a:r>
              <a:rPr lang="en-US" dirty="0"/>
              <a:t>A and Part B deductible, coinsurance, and/or copayment. </a:t>
            </a:r>
          </a:p>
          <a:p>
            <a:pPr marL="174913" lvl="1" indent="-174913">
              <a:spcBef>
                <a:spcPts val="612"/>
              </a:spcBef>
              <a:defRPr/>
            </a:pPr>
            <a:r>
              <a:rPr lang="en-US" dirty="0"/>
              <a:t>Medicaid coverage of certain services not covered under </a:t>
            </a:r>
            <a:r>
              <a:rPr lang="en-US" dirty="0" smtClean="0"/>
              <a:t>Medicare.</a:t>
            </a:r>
          </a:p>
          <a:p>
            <a:pPr marL="466435" lvl="1" indent="-653010" fontAlgn="t">
              <a:spcBef>
                <a:spcPts val="612"/>
              </a:spcBef>
              <a:buNone/>
              <a:defRPr/>
            </a:pPr>
            <a:r>
              <a:rPr lang="en-US" b="1" dirty="0" smtClean="0"/>
              <a:t>NOTE</a:t>
            </a:r>
            <a:r>
              <a:rPr lang="en-US" b="1" dirty="0"/>
              <a:t>: </a:t>
            </a:r>
            <a:r>
              <a:rPr lang="en-US" b="1" dirty="0" smtClean="0"/>
              <a:t> </a:t>
            </a:r>
            <a:r>
              <a:rPr lang="en-US" dirty="0" smtClean="0"/>
              <a:t>Medicaid </a:t>
            </a:r>
            <a:r>
              <a:rPr lang="en-US" dirty="0"/>
              <a:t>Coverage of Medicare Beneficiaries (Dual Eligibles) at a Glance fact sheet </a:t>
            </a:r>
            <a:r>
              <a:rPr lang="en-US" dirty="0" smtClean="0"/>
              <a:t>is available </a:t>
            </a:r>
            <a:r>
              <a:rPr lang="en-US" dirty="0"/>
              <a:t>at the Medicare Learning Network product downloads (ICN 006977 January 2012). </a:t>
            </a:r>
          </a:p>
          <a:p>
            <a:pPr marL="126757" lvl="1" indent="-653010">
              <a:spcBef>
                <a:spcPts val="612"/>
              </a:spcBef>
              <a:buNone/>
              <a:defRPr/>
            </a:pPr>
            <a:endParaRPr lang="en-US" dirty="0" smtClean="0">
              <a:solidFill>
                <a:schemeClr val="accent2"/>
              </a:solidFill>
            </a:endParaRPr>
          </a:p>
          <a:p>
            <a:pPr>
              <a:spcBef>
                <a:spcPts val="612"/>
              </a:spcBef>
              <a:defRPr/>
            </a:pPr>
            <a:endParaRPr lang="en-US" dirty="0" smtClean="0">
              <a:solidFill>
                <a:schemeClr val="accent2"/>
              </a:solidFill>
            </a:endParaRPr>
          </a:p>
        </p:txBody>
      </p:sp>
      <p:sp>
        <p:nvSpPr>
          <p:cNvPr id="614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53C85A7-DE63-4002-93D8-570B52E651B8}" type="slidenum">
              <a:rPr lang="en-US" smtClean="0"/>
              <a:pPr/>
              <a:t>5</a:t>
            </a:fld>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chart shows Medicaid</a:t>
            </a:r>
            <a:r>
              <a:rPr lang="en-US" baseline="0" dirty="0" smtClean="0"/>
              <a:t> coverage in 2014 in states that do expand coverage.</a:t>
            </a:r>
          </a:p>
          <a:p>
            <a:pPr>
              <a:spcBef>
                <a:spcPts val="600"/>
              </a:spcBef>
            </a:pPr>
            <a:r>
              <a:rPr lang="en-US" dirty="0"/>
              <a:t>As of May 2013, 26 states and the District of Columbia are participating in expansion efforts. Four states are participating through an alternative expansion model.</a:t>
            </a:r>
          </a:p>
          <a:p>
            <a:pPr>
              <a:spcBef>
                <a:spcPts val="600"/>
              </a:spcBef>
            </a:pPr>
            <a:r>
              <a:rPr lang="en-US" dirty="0"/>
              <a:t>This chart is a visual display for Medicaid coverage in 2014 in states that do expand coverage.</a:t>
            </a:r>
          </a:p>
          <a:p>
            <a:pPr marL="172650" indent="-172650">
              <a:spcBef>
                <a:spcPts val="600"/>
              </a:spcBef>
              <a:buFont typeface="Wingdings" pitchFamily="2" charset="2"/>
              <a:buChar char="§"/>
            </a:pPr>
            <a:r>
              <a:rPr lang="en-US" dirty="0"/>
              <a:t>Marketplace Subsidies for 138% to 400% Federal Poverty Level (FPL)</a:t>
            </a:r>
          </a:p>
          <a:p>
            <a:pPr marL="172650" indent="-172650">
              <a:spcBef>
                <a:spcPts val="600"/>
              </a:spcBef>
              <a:buFont typeface="Wingdings" pitchFamily="2" charset="2"/>
              <a:buChar char="§"/>
            </a:pPr>
            <a:r>
              <a:rPr lang="en-US" dirty="0"/>
              <a:t>The New Expansion Group - Medicaid Adults 0% to 138% FPL are displayed with the red circle (allows for 5% disregard)</a:t>
            </a:r>
          </a:p>
          <a:p>
            <a:pPr marL="172650" indent="-172650">
              <a:spcBef>
                <a:spcPts val="600"/>
              </a:spcBef>
              <a:buFont typeface="Wingdings" pitchFamily="2" charset="2"/>
              <a:buChar char="§"/>
            </a:pPr>
            <a:r>
              <a:rPr lang="en-US" dirty="0"/>
              <a:t>Medicaid and CHIP varies by state 0% to 241% FPL</a:t>
            </a:r>
          </a:p>
          <a:p>
            <a:pPr>
              <a:spcBef>
                <a:spcPts val="600"/>
              </a:spcBef>
            </a:pPr>
            <a:r>
              <a:rPr lang="en-US" dirty="0"/>
              <a:t>For more information on Medicaid and the Affordable Care Act, please visit</a:t>
            </a:r>
          </a:p>
          <a:p>
            <a:pPr>
              <a:spcBef>
                <a:spcPts val="600"/>
              </a:spcBef>
            </a:pPr>
            <a:r>
              <a:rPr lang="en-US" dirty="0">
                <a:hlinkClick r:id="rId3"/>
              </a:rPr>
              <a:t>http://www.medicaid.gov/AffordableCareAct/Affordable-Care-Act.html</a:t>
            </a:r>
            <a:endParaRPr lang="en-US" dirty="0"/>
          </a:p>
          <a:p>
            <a:pPr>
              <a:spcBef>
                <a:spcPts val="600"/>
              </a:spcBef>
            </a:pPr>
            <a:r>
              <a:rPr lang="en-US" dirty="0"/>
              <a:t>For more information on eligibility and enrollment, please visit</a:t>
            </a:r>
          </a:p>
          <a:p>
            <a:pPr>
              <a:spcBef>
                <a:spcPts val="600"/>
              </a:spcBef>
            </a:pPr>
            <a:r>
              <a:rPr lang="en-US" dirty="0">
                <a:hlinkClick r:id="rId4"/>
              </a:rPr>
              <a:t>http://www.medicaid.gov/State-Resource-Center/Eligibility-Enrollment-Final-Rule/Eligibility-and-Enrollment-Final-Rule-Webinars.html</a:t>
            </a:r>
            <a:endParaRPr lang="en-US" dirty="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3891E0CB-F2E5-4D53-BEFA-888776039EAA}" type="slidenum">
              <a:rPr lang="en-US" smtClean="0">
                <a:solidFill>
                  <a:prstClr val="black"/>
                </a:solidFill>
              </a:rPr>
              <a:pPr>
                <a:defRPr/>
              </a:pPr>
              <a:t>50</a:t>
            </a:fld>
            <a:endParaRPr lang="en-US" dirty="0">
              <a:solidFill>
                <a:prstClr val="black"/>
              </a:solidFill>
            </a:endParaRPr>
          </a:p>
        </p:txBody>
      </p:sp>
    </p:spTree>
    <p:extLst>
      <p:ext uri="{BB962C8B-B14F-4D97-AF65-F5344CB8AC3E}">
        <p14:creationId xmlns:p14="http://schemas.microsoft.com/office/powerpoint/2010/main" val="17124097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89090" name="Notes Placeholder 2"/>
          <p:cNvSpPr>
            <a:spLocks noGrp="1"/>
          </p:cNvSpPr>
          <p:nvPr>
            <p:ph type="body" idx="1"/>
          </p:nvPr>
        </p:nvSpPr>
        <p:spPr bwMode="auto">
          <a:noFill/>
        </p:spPr>
        <p:txBody>
          <a:bodyPr>
            <a:normAutofit/>
          </a:bodyPr>
          <a:lstStyle/>
          <a:p>
            <a:pPr>
              <a:spcBef>
                <a:spcPts val="612"/>
              </a:spcBef>
              <a:buClr>
                <a:schemeClr val="tx1"/>
              </a:buClr>
            </a:pPr>
            <a:r>
              <a:rPr lang="en-US" dirty="0" smtClean="0">
                <a:latin typeface="Calibri" pitchFamily="34" charset="0"/>
                <a:ea typeface="ＭＳ Ｐゴシック"/>
                <a:cs typeface="ＭＳ Ｐゴシック"/>
              </a:rPr>
              <a:t>The CMS </a:t>
            </a:r>
            <a:r>
              <a:rPr lang="en-US" dirty="0">
                <a:latin typeface="Calibri" pitchFamily="34" charset="0"/>
                <a:ea typeface="ＭＳ Ｐゴシック"/>
                <a:cs typeface="ＭＳ Ｐゴシック"/>
              </a:rPr>
              <a:t>S</a:t>
            </a:r>
            <a:r>
              <a:rPr lang="en-US" dirty="0" smtClean="0">
                <a:latin typeface="Calibri" pitchFamily="34" charset="0"/>
                <a:ea typeface="ＭＳ Ｐゴシック"/>
                <a:cs typeface="ＭＳ Ｐゴシック"/>
              </a:rPr>
              <a:t>tate Operations and Technical Assistance (SOTA) </a:t>
            </a:r>
            <a:r>
              <a:rPr lang="en-US" dirty="0">
                <a:latin typeface="Calibri" pitchFamily="34" charset="0"/>
                <a:ea typeface="ＭＳ Ｐゴシック"/>
                <a:cs typeface="ＭＳ Ｐゴシック"/>
              </a:rPr>
              <a:t>i</a:t>
            </a:r>
            <a:r>
              <a:rPr lang="en-US" dirty="0" smtClean="0">
                <a:latin typeface="Calibri" pitchFamily="34" charset="0"/>
                <a:ea typeface="ＭＳ Ｐゴシック"/>
                <a:cs typeface="ＭＳ Ｐゴシック"/>
              </a:rPr>
              <a:t>nitiative was designed to promote communication and information sharing with states and to facilitate their Health Care Law implementation efforts</a:t>
            </a:r>
            <a:r>
              <a:rPr lang="en-US" dirty="0">
                <a:latin typeface="Calibri" pitchFamily="34" charset="0"/>
                <a:ea typeface="ＭＳ Ｐゴシック"/>
                <a:cs typeface="ＭＳ Ｐゴシック"/>
              </a:rPr>
              <a:t>. The SOTA </a:t>
            </a:r>
            <a:r>
              <a:rPr lang="en-US" dirty="0" smtClean="0">
                <a:latin typeface="Calibri" pitchFamily="34" charset="0"/>
                <a:ea typeface="ＭＳ Ｐゴシック"/>
                <a:cs typeface="ＭＳ Ｐゴシック"/>
              </a:rPr>
              <a:t>teams are made </a:t>
            </a:r>
            <a:r>
              <a:rPr lang="en-US" dirty="0">
                <a:latin typeface="Calibri" pitchFamily="34" charset="0"/>
                <a:ea typeface="ＭＳ Ｐゴシック"/>
                <a:cs typeface="ＭＳ Ｐゴシック"/>
              </a:rPr>
              <a:t>up of a </a:t>
            </a:r>
            <a:r>
              <a:rPr lang="en-US" dirty="0" smtClean="0">
                <a:latin typeface="Calibri" pitchFamily="34" charset="0"/>
                <a:ea typeface="ＭＳ Ｐゴシック"/>
                <a:cs typeface="ＭＳ Ｐゴシック"/>
              </a:rPr>
              <a:t>multidisciplinary state team, </a:t>
            </a:r>
            <a:r>
              <a:rPr lang="en-US" dirty="0">
                <a:latin typeface="Calibri" pitchFamily="34" charset="0"/>
                <a:ea typeface="ＭＳ Ｐゴシック"/>
                <a:cs typeface="ＭＳ Ｐゴシック"/>
              </a:rPr>
              <a:t>plus a team leader, </a:t>
            </a:r>
            <a:r>
              <a:rPr lang="en-US" dirty="0" smtClean="0">
                <a:latin typeface="Calibri" pitchFamily="34" charset="0"/>
                <a:ea typeface="ＭＳ Ｐゴシック"/>
                <a:cs typeface="ＭＳ Ｐゴシック"/>
              </a:rPr>
              <a:t>who serve </a:t>
            </a:r>
            <a:r>
              <a:rPr lang="en-US" dirty="0">
                <a:latin typeface="Calibri" pitchFamily="34" charset="0"/>
                <a:ea typeface="ＭＳ Ｐゴシック"/>
                <a:cs typeface="ＭＳ Ｐゴシック"/>
              </a:rPr>
              <a:t>as coordinated points of contact to assist states with 2014 </a:t>
            </a:r>
            <a:r>
              <a:rPr lang="en-US" dirty="0" smtClean="0">
                <a:latin typeface="Calibri" pitchFamily="34" charset="0"/>
                <a:ea typeface="ＭＳ Ｐゴシック"/>
                <a:cs typeface="ＭＳ Ｐゴシック"/>
              </a:rPr>
              <a:t>implementation. Moving </a:t>
            </a:r>
            <a:r>
              <a:rPr lang="en-US" dirty="0">
                <a:latin typeface="Calibri" pitchFamily="34" charset="0"/>
                <a:ea typeface="ＭＳ Ｐゴシック"/>
                <a:cs typeface="ＭＳ Ｐゴシック"/>
              </a:rPr>
              <a:t>forward CMS goals are to work in partnership with states to develop the state based Marketplaces:</a:t>
            </a:r>
          </a:p>
          <a:p>
            <a:pPr marL="174913" indent="-174913">
              <a:spcBef>
                <a:spcPts val="612"/>
              </a:spcBef>
              <a:buClr>
                <a:schemeClr val="tx1"/>
              </a:buClr>
              <a:buFont typeface="Wingdings" pitchFamily="2" charset="2"/>
              <a:buChar char="§"/>
            </a:pPr>
            <a:r>
              <a:rPr lang="en-US" dirty="0" smtClean="0">
                <a:latin typeface="Calibri" pitchFamily="34" charset="0"/>
                <a:ea typeface="ＭＳ Ｐゴシック"/>
                <a:cs typeface="ＭＳ Ｐゴシック"/>
              </a:rPr>
              <a:t>Use </a:t>
            </a:r>
            <a:r>
              <a:rPr lang="en-US" dirty="0">
                <a:latin typeface="Calibri" pitchFamily="34" charset="0"/>
                <a:ea typeface="ＭＳ Ｐゴシック"/>
                <a:cs typeface="ＭＳ Ｐゴシック"/>
              </a:rPr>
              <a:t>S</a:t>
            </a:r>
            <a:r>
              <a:rPr lang="en-US" dirty="0" smtClean="0">
                <a:latin typeface="Calibri" pitchFamily="34" charset="0"/>
                <a:ea typeface="ＭＳ Ｐゴシック"/>
                <a:cs typeface="ＭＳ Ｐゴシック"/>
              </a:rPr>
              <a:t>tate </a:t>
            </a:r>
            <a:r>
              <a:rPr lang="en-US" dirty="0">
                <a:latin typeface="Calibri" pitchFamily="34" charset="0"/>
                <a:ea typeface="ＭＳ Ｐゴシック"/>
                <a:cs typeface="ＭＳ Ｐゴシック"/>
              </a:rPr>
              <a:t>Operations and Technical Assistance (SOTA) teams </a:t>
            </a:r>
            <a:endParaRPr lang="en-US" dirty="0" smtClean="0">
              <a:latin typeface="Calibri" pitchFamily="34" charset="0"/>
              <a:ea typeface="ＭＳ Ｐゴシック"/>
              <a:cs typeface="ＭＳ Ｐゴシック"/>
            </a:endParaRPr>
          </a:p>
          <a:p>
            <a:pPr marL="298519" lvl="1" indent="-174913">
              <a:spcBef>
                <a:spcPts val="612"/>
              </a:spcBef>
              <a:buClr>
                <a:schemeClr val="tx1"/>
              </a:buClr>
              <a:buFont typeface="Arial" pitchFamily="34" charset="0"/>
              <a:buChar char="•"/>
            </a:pPr>
            <a:r>
              <a:rPr lang="en-US" dirty="0" smtClean="0">
                <a:latin typeface="Calibri" pitchFamily="34" charset="0"/>
                <a:ea typeface="ＭＳ Ｐゴシック"/>
                <a:cs typeface="ＭＳ Ｐゴシック"/>
              </a:rPr>
              <a:t>To </a:t>
            </a:r>
            <a:r>
              <a:rPr lang="en-US" dirty="0">
                <a:latin typeface="Calibri" pitchFamily="34" charset="0"/>
                <a:ea typeface="ＭＳ Ｐゴシック"/>
                <a:cs typeface="ＭＳ Ｐゴシック"/>
              </a:rPr>
              <a:t>provide coordinated point of contact and </a:t>
            </a:r>
            <a:r>
              <a:rPr lang="en-US" dirty="0" smtClean="0">
                <a:latin typeface="Calibri" pitchFamily="34" charset="0"/>
                <a:ea typeface="ＭＳ Ｐゴシック"/>
                <a:cs typeface="ＭＳ Ｐゴシック"/>
              </a:rPr>
              <a:t>support</a:t>
            </a:r>
          </a:p>
          <a:p>
            <a:pPr marL="298519" lvl="1" indent="-174913">
              <a:spcBef>
                <a:spcPts val="612"/>
              </a:spcBef>
              <a:buClr>
                <a:schemeClr val="tx1"/>
              </a:buClr>
              <a:buFont typeface="Arial" pitchFamily="34" charset="0"/>
              <a:buChar char="•"/>
            </a:pPr>
            <a:r>
              <a:rPr lang="en-US" dirty="0" smtClean="0">
                <a:latin typeface="Calibri" pitchFamily="34" charset="0"/>
                <a:ea typeface="ＭＳ Ｐゴシック"/>
                <a:cs typeface="ＭＳ Ｐゴシック"/>
              </a:rPr>
              <a:t>For </a:t>
            </a:r>
            <a:r>
              <a:rPr lang="en-US" dirty="0">
                <a:latin typeface="Calibri" pitchFamily="34" charset="0"/>
                <a:ea typeface="ＭＳ Ｐゴシック"/>
                <a:cs typeface="ＭＳ Ｐゴシック"/>
              </a:rPr>
              <a:t>systems development, policy and operations</a:t>
            </a:r>
          </a:p>
          <a:p>
            <a:pPr marL="174913" indent="-174913">
              <a:spcBef>
                <a:spcPts val="612"/>
              </a:spcBef>
              <a:buClr>
                <a:schemeClr val="tx1"/>
              </a:buClr>
              <a:buFont typeface="Wingdings" pitchFamily="2" charset="2"/>
              <a:buChar char="§"/>
            </a:pPr>
            <a:r>
              <a:rPr lang="en-US" dirty="0" smtClean="0">
                <a:latin typeface="Calibri" pitchFamily="34" charset="0"/>
                <a:ea typeface="ＭＳ Ｐゴシック"/>
                <a:cs typeface="ＭＳ Ｐゴシック"/>
              </a:rPr>
              <a:t>Work </a:t>
            </a:r>
            <a:r>
              <a:rPr lang="en-US" dirty="0">
                <a:latin typeface="Calibri" pitchFamily="34" charset="0"/>
                <a:ea typeface="ＭＳ Ｐゴシック"/>
                <a:cs typeface="ＭＳ Ｐゴシック"/>
              </a:rPr>
              <a:t>with states to assist with transitions from </a:t>
            </a:r>
            <a:r>
              <a:rPr lang="en-US" dirty="0" smtClean="0">
                <a:latin typeface="Calibri" pitchFamily="34" charset="0"/>
                <a:ea typeface="ＭＳ Ｐゴシック"/>
                <a:cs typeface="ＭＳ Ｐゴシック"/>
              </a:rPr>
              <a:t>waivers.</a:t>
            </a:r>
          </a:p>
          <a:p>
            <a:pPr>
              <a:spcBef>
                <a:spcPts val="612"/>
              </a:spcBef>
              <a:buClr>
                <a:schemeClr val="tx1"/>
              </a:buClr>
            </a:pPr>
            <a:r>
              <a:rPr lang="en-US" dirty="0" smtClean="0">
                <a:latin typeface="Calibri" pitchFamily="34" charset="0"/>
                <a:ea typeface="ＭＳ Ｐゴシック"/>
                <a:cs typeface="ＭＳ Ｐゴシック"/>
              </a:rPr>
              <a:t>For more information, </a:t>
            </a:r>
            <a:r>
              <a:rPr lang="en-US" dirty="0">
                <a:latin typeface="Calibri" pitchFamily="34" charset="0"/>
                <a:ea typeface="ＭＳ Ｐゴシック"/>
                <a:cs typeface="ＭＳ Ｐゴシック"/>
              </a:rPr>
              <a:t>please visit: </a:t>
            </a:r>
            <a:r>
              <a:rPr lang="en-US" dirty="0">
                <a:latin typeface="Calibri" pitchFamily="34" charset="0"/>
                <a:ea typeface="ＭＳ Ｐゴシック"/>
                <a:cs typeface="ＭＳ Ｐゴシック"/>
                <a:hlinkClick r:id="rId3"/>
              </a:rPr>
              <a:t>http://</a:t>
            </a:r>
            <a:r>
              <a:rPr lang="en-US" dirty="0" smtClean="0">
                <a:latin typeface="Calibri" pitchFamily="34" charset="0"/>
                <a:ea typeface="ＭＳ Ｐゴシック"/>
                <a:cs typeface="ＭＳ Ｐゴシック"/>
                <a:hlinkClick r:id="rId3"/>
              </a:rPr>
              <a:t>www.medicaid.gov/state-Resource-Center/Eligibility-Enrollment-Final-Rule/Eligibility-and-Enrollment-Final-Rule-Webinars.html</a:t>
            </a:r>
            <a:endParaRPr lang="en-US" dirty="0" smtClean="0">
              <a:latin typeface="Calibri" pitchFamily="34" charset="0"/>
              <a:ea typeface="ＭＳ Ｐゴシック"/>
              <a:cs typeface="ＭＳ Ｐゴシック"/>
            </a:endParaRPr>
          </a:p>
          <a:p>
            <a:pPr>
              <a:spcBef>
                <a:spcPts val="612"/>
              </a:spcBef>
              <a:buClr>
                <a:schemeClr val="tx1"/>
              </a:buClr>
            </a:pPr>
            <a:endParaRPr lang="en-US" dirty="0">
              <a:latin typeface="Calibri" pitchFamily="34" charset="0"/>
              <a:ea typeface="ＭＳ Ｐゴシック"/>
              <a:cs typeface="ＭＳ Ｐゴシック"/>
            </a:endParaRPr>
          </a:p>
        </p:txBody>
      </p:sp>
      <p:sp>
        <p:nvSpPr>
          <p:cNvPr id="89091" name="Slide Number Placeholder 3"/>
          <p:cNvSpPr>
            <a:spLocks noGrp="1"/>
          </p:cNvSpPr>
          <p:nvPr>
            <p:ph type="sldNum" sz="quarter" idx="5"/>
          </p:nvPr>
        </p:nvSpPr>
        <p:spPr bwMode="auto">
          <a:noFill/>
          <a:ln>
            <a:miter lim="800000"/>
            <a:headEnd/>
            <a:tailEnd/>
          </a:ln>
        </p:spPr>
        <p:txBody>
          <a:bodyPr/>
          <a:lstStyle/>
          <a:p>
            <a:fld id="{B3506501-39D6-4CAA-AB08-70142049A4AE}" type="slidenum">
              <a:rPr lang="en-US" smtClean="0">
                <a:latin typeface="Arial" charset="0"/>
                <a:ea typeface="ＭＳ Ｐゴシック"/>
                <a:cs typeface="ＭＳ Ｐゴシック"/>
              </a:rPr>
              <a:pPr/>
              <a:t>51</a:t>
            </a:fld>
            <a:endParaRPr lang="en-US" dirty="0" smtClean="0">
              <a:latin typeface="Arial" charset="0"/>
              <a:ea typeface="ＭＳ Ｐゴシック"/>
              <a:cs typeface="ＭＳ Ｐゴシック"/>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89090" name="Notes Placeholder 2"/>
          <p:cNvSpPr>
            <a:spLocks noGrp="1"/>
          </p:cNvSpPr>
          <p:nvPr>
            <p:ph type="body" idx="1"/>
          </p:nvPr>
        </p:nvSpPr>
        <p:spPr bwMode="auto">
          <a:noFill/>
        </p:spPr>
        <p:txBody>
          <a:bodyPr>
            <a:normAutofit/>
          </a:bodyPr>
          <a:lstStyle/>
          <a:p>
            <a:pPr>
              <a:spcBef>
                <a:spcPts val="612"/>
              </a:spcBef>
              <a:buClr>
                <a:schemeClr val="tx1"/>
              </a:buClr>
            </a:pPr>
            <a:r>
              <a:rPr lang="en-US" dirty="0" smtClean="0">
                <a:latin typeface="Calibri" pitchFamily="34" charset="0"/>
                <a:ea typeface="ＭＳ Ｐゴシック"/>
                <a:cs typeface="ＭＳ Ｐゴシック"/>
              </a:rPr>
              <a:t>CMS will</a:t>
            </a:r>
          </a:p>
          <a:p>
            <a:pPr marL="174913" indent="-174913">
              <a:spcBef>
                <a:spcPts val="612"/>
              </a:spcBef>
              <a:buClr>
                <a:schemeClr val="tx1"/>
              </a:buClr>
              <a:buFont typeface="Wingdings" pitchFamily="2" charset="2"/>
              <a:buChar char="§"/>
            </a:pPr>
            <a:r>
              <a:rPr lang="en-US" dirty="0" smtClean="0">
                <a:latin typeface="Calibri" pitchFamily="34" charset="0"/>
                <a:ea typeface="ＭＳ Ｐゴシック"/>
                <a:cs typeface="ＭＳ Ｐゴシック"/>
              </a:rPr>
              <a:t>Establish </a:t>
            </a:r>
            <a:r>
              <a:rPr lang="en-US" dirty="0">
                <a:latin typeface="Calibri" pitchFamily="34" charset="0"/>
                <a:ea typeface="ＭＳ Ｐゴシック"/>
                <a:cs typeface="ＭＳ Ｐゴシック"/>
              </a:rPr>
              <a:t>procedures to enable individuals to apply for Medicaid, CHIP or the Exchange through a </a:t>
            </a:r>
            <a:r>
              <a:rPr lang="en-US" dirty="0" smtClean="0">
                <a:latin typeface="Calibri" pitchFamily="34" charset="0"/>
                <a:ea typeface="ＭＳ Ｐゴシック"/>
                <a:cs typeface="ＭＳ Ｐゴシック"/>
              </a:rPr>
              <a:t>state-run </a:t>
            </a:r>
            <a:r>
              <a:rPr lang="en-US" dirty="0">
                <a:latin typeface="Calibri" pitchFamily="34" charset="0"/>
                <a:ea typeface="ＭＳ Ｐゴシック"/>
                <a:cs typeface="ＭＳ Ｐゴシック"/>
              </a:rPr>
              <a:t>enrollment website with electronic signature </a:t>
            </a:r>
            <a:r>
              <a:rPr lang="en-US" dirty="0" smtClean="0">
                <a:latin typeface="Calibri" pitchFamily="34" charset="0"/>
                <a:ea typeface="ＭＳ Ｐゴシック"/>
                <a:cs typeface="ＭＳ Ｐゴシック"/>
              </a:rPr>
              <a:t>which must </a:t>
            </a:r>
            <a:r>
              <a:rPr lang="en-US" dirty="0">
                <a:latin typeface="Calibri" pitchFamily="34" charset="0"/>
                <a:ea typeface="ＭＳ Ｐゴシック"/>
                <a:cs typeface="ＭＳ Ｐゴシック"/>
              </a:rPr>
              <a:t>be in operation by January 1, </a:t>
            </a:r>
            <a:r>
              <a:rPr lang="en-US" dirty="0" smtClean="0">
                <a:latin typeface="Calibri" pitchFamily="34" charset="0"/>
                <a:ea typeface="ＭＳ Ｐゴシック"/>
                <a:cs typeface="ＭＳ Ｐゴシック"/>
              </a:rPr>
              <a:t>2014.</a:t>
            </a:r>
            <a:endParaRPr lang="en-US" dirty="0">
              <a:latin typeface="Calibri" pitchFamily="34" charset="0"/>
              <a:ea typeface="ＭＳ Ｐゴシック"/>
              <a:cs typeface="ＭＳ Ｐゴシック"/>
            </a:endParaRPr>
          </a:p>
          <a:p>
            <a:pPr marL="174913" indent="-174913">
              <a:spcBef>
                <a:spcPts val="612"/>
              </a:spcBef>
              <a:buClr>
                <a:schemeClr val="tx1"/>
              </a:buClr>
              <a:buFont typeface="Wingdings" pitchFamily="2" charset="2"/>
              <a:buChar char="§"/>
            </a:pPr>
            <a:r>
              <a:rPr lang="en-US" dirty="0">
                <a:latin typeface="Calibri" pitchFamily="34" charset="0"/>
                <a:ea typeface="ＭＳ Ｐゴシック"/>
                <a:cs typeface="ＭＳ Ｐゴシック"/>
              </a:rPr>
              <a:t>Conduct outreach to enroll vulnerable and underserved populations in Medicaid and </a:t>
            </a:r>
            <a:r>
              <a:rPr lang="en-US" dirty="0" smtClean="0">
                <a:latin typeface="Calibri" pitchFamily="34" charset="0"/>
                <a:ea typeface="ＭＳ Ｐゴシック"/>
                <a:cs typeface="ＭＳ Ｐゴシック"/>
              </a:rPr>
              <a:t>CHIP.</a:t>
            </a:r>
            <a:endParaRPr lang="en-US" dirty="0">
              <a:latin typeface="Calibri" pitchFamily="34" charset="0"/>
              <a:ea typeface="ＭＳ Ｐゴシック"/>
              <a:cs typeface="ＭＳ Ｐゴシック"/>
            </a:endParaRPr>
          </a:p>
          <a:p>
            <a:pPr>
              <a:spcBef>
                <a:spcPts val="612"/>
              </a:spcBef>
              <a:buClr>
                <a:schemeClr val="tx1"/>
              </a:buClr>
            </a:pPr>
            <a:r>
              <a:rPr lang="en-US" dirty="0" smtClean="0">
                <a:latin typeface="Calibri" pitchFamily="34" charset="0"/>
                <a:ea typeface="ＭＳ Ｐゴシック"/>
                <a:cs typeface="ＭＳ Ｐゴシック"/>
              </a:rPr>
              <a:t>For more information, </a:t>
            </a:r>
            <a:r>
              <a:rPr lang="en-US" dirty="0">
                <a:latin typeface="Calibri" pitchFamily="34" charset="0"/>
                <a:ea typeface="ＭＳ Ｐゴシック"/>
                <a:cs typeface="ＭＳ Ｐゴシック"/>
              </a:rPr>
              <a:t>please visit: </a:t>
            </a:r>
            <a:r>
              <a:rPr lang="en-US" dirty="0">
                <a:latin typeface="Calibri" pitchFamily="34" charset="0"/>
                <a:ea typeface="ＭＳ Ｐゴシック"/>
                <a:cs typeface="ＭＳ Ｐゴシック"/>
                <a:hlinkClick r:id="rId3"/>
              </a:rPr>
              <a:t>http://</a:t>
            </a:r>
            <a:r>
              <a:rPr lang="en-US" dirty="0" smtClean="0">
                <a:latin typeface="Calibri" pitchFamily="34" charset="0"/>
                <a:ea typeface="ＭＳ Ｐゴシック"/>
                <a:cs typeface="ＭＳ Ｐゴシック"/>
                <a:hlinkClick r:id="rId3"/>
              </a:rPr>
              <a:t>www.medicaid.gov/state-Resource-Center/Eligibility-Enrollment-Final-Rule/Eligibility-and-Enrollment-Final-Rule-Webinars.html</a:t>
            </a:r>
            <a:endParaRPr lang="en-US" dirty="0" smtClean="0">
              <a:latin typeface="Calibri" pitchFamily="34" charset="0"/>
              <a:ea typeface="ＭＳ Ｐゴシック"/>
              <a:cs typeface="ＭＳ Ｐゴシック"/>
            </a:endParaRPr>
          </a:p>
          <a:p>
            <a:pPr>
              <a:spcBef>
                <a:spcPts val="612"/>
              </a:spcBef>
              <a:buClr>
                <a:schemeClr val="tx1"/>
              </a:buClr>
            </a:pPr>
            <a:endParaRPr lang="en-US" dirty="0">
              <a:latin typeface="Calibri" pitchFamily="34" charset="0"/>
              <a:ea typeface="ＭＳ Ｐゴシック"/>
              <a:cs typeface="ＭＳ Ｐゴシック"/>
            </a:endParaRPr>
          </a:p>
        </p:txBody>
      </p:sp>
      <p:sp>
        <p:nvSpPr>
          <p:cNvPr id="89091" name="Slide Number Placeholder 3"/>
          <p:cNvSpPr>
            <a:spLocks noGrp="1"/>
          </p:cNvSpPr>
          <p:nvPr>
            <p:ph type="sldNum" sz="quarter" idx="5"/>
          </p:nvPr>
        </p:nvSpPr>
        <p:spPr bwMode="auto">
          <a:noFill/>
          <a:ln>
            <a:miter lim="800000"/>
            <a:headEnd/>
            <a:tailEnd/>
          </a:ln>
        </p:spPr>
        <p:txBody>
          <a:bodyPr/>
          <a:lstStyle/>
          <a:p>
            <a:fld id="{B3506501-39D6-4CAA-AB08-70142049A4AE}" type="slidenum">
              <a:rPr lang="en-US" smtClean="0">
                <a:latin typeface="Arial" charset="0"/>
                <a:ea typeface="ＭＳ Ｐゴシック"/>
                <a:cs typeface="ＭＳ Ｐゴシック"/>
              </a:rPr>
              <a:pPr/>
              <a:t>52</a:t>
            </a:fld>
            <a:endParaRPr lang="en-US" dirty="0" smtClean="0">
              <a:latin typeface="Arial" charset="0"/>
              <a:ea typeface="ＭＳ Ｐゴシック"/>
              <a:cs typeface="ＭＳ Ｐゴシック"/>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992" y="4431393"/>
            <a:ext cx="5440442" cy="4187666"/>
          </a:xfrm>
        </p:spPr>
        <p:txBody>
          <a:bodyPr>
            <a:normAutofit/>
          </a:bodyPr>
          <a:lstStyle/>
          <a:p>
            <a:pPr indent="-220601" defTabSz="932871">
              <a:spcBef>
                <a:spcPts val="612"/>
              </a:spcBef>
              <a:defRPr/>
            </a:pPr>
            <a:r>
              <a:rPr lang="en-US" dirty="0" smtClean="0"/>
              <a:t>Which statement(s) is/are TRUE about Medicaid Expansion?</a:t>
            </a:r>
          </a:p>
          <a:p>
            <a:pPr eaLnBrk="0" hangingPunct="0">
              <a:spcBef>
                <a:spcPts val="612"/>
              </a:spcBef>
            </a:pPr>
            <a:r>
              <a:rPr lang="en-US" dirty="0"/>
              <a:t>a</a:t>
            </a:r>
            <a:r>
              <a:rPr lang="en-US" dirty="0" smtClean="0"/>
              <a:t>. States have the option to expand eligibility to the new adult group</a:t>
            </a:r>
          </a:p>
          <a:p>
            <a:pPr eaLnBrk="0" hangingPunct="0">
              <a:spcBef>
                <a:spcPts val="612"/>
              </a:spcBef>
            </a:pPr>
            <a:r>
              <a:rPr lang="en-US" dirty="0"/>
              <a:t>b</a:t>
            </a:r>
            <a:r>
              <a:rPr lang="en-US" dirty="0" smtClean="0"/>
              <a:t>. It would cover income below 133% FPL, under age 65 and not pregnant</a:t>
            </a:r>
          </a:p>
          <a:p>
            <a:pPr eaLnBrk="0" hangingPunct="0">
              <a:spcBef>
                <a:spcPts val="612"/>
              </a:spcBef>
            </a:pPr>
            <a:r>
              <a:rPr lang="en-US" dirty="0"/>
              <a:t>c</a:t>
            </a:r>
            <a:r>
              <a:rPr lang="en-US" dirty="0" smtClean="0"/>
              <a:t>. There will be a streamlined application for all insurance affordability programs</a:t>
            </a:r>
          </a:p>
          <a:p>
            <a:pPr eaLnBrk="0" hangingPunct="0">
              <a:spcBef>
                <a:spcPts val="612"/>
              </a:spcBef>
            </a:pPr>
            <a:r>
              <a:rPr lang="en-US" dirty="0"/>
              <a:t>d</a:t>
            </a:r>
            <a:r>
              <a:rPr lang="en-US" dirty="0" smtClean="0"/>
              <a:t>. All of the above</a:t>
            </a:r>
          </a:p>
          <a:p>
            <a:pPr eaLnBrk="0" hangingPunct="0">
              <a:spcBef>
                <a:spcPts val="612"/>
              </a:spcBef>
            </a:pPr>
            <a:r>
              <a:rPr lang="en-US" b="1" dirty="0" smtClean="0"/>
              <a:t>ANSWER: </a:t>
            </a:r>
            <a:r>
              <a:rPr lang="en-US" dirty="0"/>
              <a:t>d</a:t>
            </a:r>
            <a:r>
              <a:rPr lang="en-US" dirty="0" smtClean="0"/>
              <a:t>. </a:t>
            </a:r>
            <a:r>
              <a:rPr lang="en-US" dirty="0"/>
              <a:t>All of the above</a:t>
            </a:r>
          </a:p>
          <a:p>
            <a:pPr eaLnBrk="0" hangingPunct="0">
              <a:spcBef>
                <a:spcPts val="612"/>
              </a:spcBef>
            </a:pPr>
            <a:endParaRPr lang="en-US" b="1" dirty="0" smtClean="0"/>
          </a:p>
          <a:p>
            <a:pPr indent="-220601">
              <a:spcBef>
                <a:spcPts val="612"/>
              </a:spcBef>
              <a:defRPr/>
            </a:pPr>
            <a:endParaRPr lang="en-US" sz="1100" dirty="0"/>
          </a:p>
        </p:txBody>
      </p:sp>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4E931A8C-14CF-4E1E-B9EE-C605AB14BF6A}" type="slidenum">
              <a:rPr lang="en-US" smtClean="0"/>
              <a:pPr>
                <a:defRPr/>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34418"/>
            <a:fld id="{6E8951E7-65A5-4BFD-B4B8-FCC06AE4AAA2}" type="slidenum">
              <a:rPr lang="en-US" smtClean="0"/>
              <a:pPr defTabSz="934418"/>
              <a:t>54</a:t>
            </a:fld>
            <a:endParaRPr lang="en-US" dirty="0" smtClean="0"/>
          </a:p>
        </p:txBody>
      </p:sp>
      <p:sp>
        <p:nvSpPr>
          <p:cNvPr id="88067" name="Rectangle 2"/>
          <p:cNvSpPr>
            <a:spLocks noGrp="1" noRot="1" noChangeAspect="1" noChangeArrowheads="1" noTextEdit="1"/>
          </p:cNvSpPr>
          <p:nvPr>
            <p:ph type="sldImg"/>
          </p:nvPr>
        </p:nvSpPr>
        <p:spPr bwMode="auto">
          <a:xfrm>
            <a:off x="1184275" y="698500"/>
            <a:ext cx="4652963" cy="3489325"/>
          </a:xfrm>
          <a:noFill/>
          <a:ln>
            <a:solidFill>
              <a:srgbClr val="000000"/>
            </a:solidFill>
            <a:miter lim="800000"/>
            <a:headEnd/>
            <a:tailEnd/>
          </a:ln>
        </p:spPr>
      </p:sp>
      <p:sp>
        <p:nvSpPr>
          <p:cNvPr id="88068" name="Rectangle 3"/>
          <p:cNvSpPr>
            <a:spLocks noGrp="1" noChangeArrowheads="1"/>
          </p:cNvSpPr>
          <p:nvPr>
            <p:ph type="body" idx="1"/>
          </p:nvPr>
        </p:nvSpPr>
        <p:spPr bwMode="auto">
          <a:xfrm>
            <a:off x="658118" y="4420315"/>
            <a:ext cx="5703689" cy="4187666"/>
          </a:xfrm>
          <a:noFill/>
        </p:spPr>
        <p:txBody>
          <a:bodyPr wrap="square" numCol="1" anchor="t" anchorCtr="0" compatLnSpc="1">
            <a:prstTxWarp prst="textNoShape">
              <a:avLst/>
            </a:prstTxWarp>
          </a:bodyPr>
          <a:lstStyle/>
          <a:p>
            <a:pPr marL="174913" indent="-174913">
              <a:spcBef>
                <a:spcPts val="612"/>
              </a:spcBef>
              <a:buFont typeface="Wingdings" pitchFamily="2" charset="2"/>
              <a:buChar char="§"/>
            </a:pPr>
            <a:r>
              <a:rPr lang="en-US" dirty="0" smtClean="0"/>
              <a:t>States have other programs that help pay Medicare premiums </a:t>
            </a:r>
            <a:r>
              <a:rPr lang="en-US" dirty="0"/>
              <a:t>for people with limited income and </a:t>
            </a:r>
            <a:r>
              <a:rPr lang="en-US" dirty="0" smtClean="0"/>
              <a:t>resources that are </a:t>
            </a:r>
            <a:r>
              <a:rPr lang="en-US" dirty="0"/>
              <a:t>called Medicare Savings Programs. </a:t>
            </a:r>
          </a:p>
          <a:p>
            <a:pPr marL="174913" indent="-174913">
              <a:spcBef>
                <a:spcPts val="612"/>
              </a:spcBef>
              <a:buFont typeface="Wingdings" pitchFamily="2" charset="2"/>
              <a:buChar char="§"/>
            </a:pPr>
            <a:r>
              <a:rPr lang="en-US" dirty="0" smtClean="0"/>
              <a:t>These programs frequently have higher income and resource guidelines than Medicaid and </a:t>
            </a:r>
            <a:r>
              <a:rPr lang="en-US" dirty="0"/>
              <a:t>e</a:t>
            </a:r>
            <a:r>
              <a:rPr lang="en-US" dirty="0" smtClean="0"/>
              <a:t>ligibility for these programs is determined by income and resource levels. </a:t>
            </a:r>
          </a:p>
          <a:p>
            <a:pPr marL="174913" indent="-174913">
              <a:spcBef>
                <a:spcPts val="612"/>
              </a:spcBef>
              <a:buFont typeface="Wingdings" pitchFamily="2" charset="2"/>
              <a:buChar char="§"/>
            </a:pPr>
            <a:r>
              <a:rPr lang="en-US" dirty="0" smtClean="0"/>
              <a:t>They may </a:t>
            </a:r>
            <a:r>
              <a:rPr lang="en-US" dirty="0"/>
              <a:t>pay Medicare premiums </a:t>
            </a:r>
            <a:r>
              <a:rPr lang="en-US" dirty="0" smtClean="0"/>
              <a:t>and</a:t>
            </a:r>
            <a:r>
              <a:rPr lang="en-US" dirty="0"/>
              <a:t>, in some cases, may also pay Medicare deductibles and </a:t>
            </a:r>
            <a:r>
              <a:rPr lang="en-US" dirty="0" smtClean="0"/>
              <a:t>coinsurance.</a:t>
            </a:r>
          </a:p>
          <a:p>
            <a:pPr marL="174913" indent="-174913">
              <a:spcBef>
                <a:spcPts val="612"/>
              </a:spcBef>
              <a:buFont typeface="Wingdings" pitchFamily="2" charset="2"/>
              <a:buChar char="§"/>
            </a:pPr>
            <a:r>
              <a:rPr lang="en-US" dirty="0"/>
              <a:t>The income amounts are updated annually with the Federal </a:t>
            </a:r>
            <a:r>
              <a:rPr lang="en-US" dirty="0" smtClean="0"/>
              <a:t>Poverty Level.</a:t>
            </a:r>
            <a:endParaRPr lang="en-US" dirty="0"/>
          </a:p>
          <a:p>
            <a:pPr marL="174913" indent="-174913">
              <a:spcBef>
                <a:spcPts val="612"/>
              </a:spcBef>
              <a:buFont typeface="Wingdings" pitchFamily="2" charset="2"/>
              <a:buChar char="§"/>
            </a:pPr>
            <a:r>
              <a:rPr lang="en-US" dirty="0" smtClean="0"/>
              <a:t>Additionally, some states offer their own programs to help people with Medicare pay the out-of-pocket costs of health care, including State Pharmacy Assistance Programs (SPAPs).</a:t>
            </a:r>
          </a:p>
          <a:p>
            <a:pPr>
              <a:spcBef>
                <a:spcPts val="612"/>
              </a:spcBef>
            </a:pPr>
            <a:r>
              <a:rPr lang="en-US" dirty="0" smtClean="0"/>
              <a:t>You can contact your local Medicaid office or the State Health Insurance Assistance Program (SHIP) in your state to find out which programs may be available to you. You can find the contact information for your local SHIP by visiting www.medicare.gov on the web or by calling 1-800-MEDICARE (1-800-633-4227). TTY users should call 1-877-486-2048.</a:t>
            </a:r>
          </a:p>
          <a:p>
            <a:pPr marL="466435" indent="-466435">
              <a:spcBef>
                <a:spcPts val="612"/>
              </a:spcBef>
            </a:pPr>
            <a:r>
              <a:rPr lang="en-US" b="1" dirty="0"/>
              <a:t>NOTE:</a:t>
            </a:r>
            <a:r>
              <a:rPr lang="en-US" sz="1100" dirty="0"/>
              <a:t>  </a:t>
            </a:r>
            <a:r>
              <a:rPr lang="en-US" dirty="0" smtClean="0"/>
              <a:t>Federal Poverty Level amounts are available at </a:t>
            </a:r>
            <a:r>
              <a:rPr lang="en-US" dirty="0">
                <a:hlinkClick r:id="rId3"/>
              </a:rPr>
              <a:t>http://</a:t>
            </a:r>
            <a:r>
              <a:rPr lang="en-US" dirty="0" smtClean="0">
                <a:hlinkClick r:id="rId3"/>
              </a:rPr>
              <a:t>aspe.hhs.gov/poverty/ 13poverty.cfm</a:t>
            </a:r>
            <a:endParaRPr lang="en-US" dirty="0" smtClean="0"/>
          </a:p>
          <a:p>
            <a:pPr>
              <a:spcBef>
                <a:spcPts val="612"/>
              </a:spcBef>
            </a:pPr>
            <a:endParaRPr lang="en-US" dirty="0"/>
          </a:p>
          <a:p>
            <a:pPr>
              <a:spcBef>
                <a:spcPts val="612"/>
              </a:spcBef>
            </a:pPr>
            <a:endParaRPr lang="en-US" sz="1100" dirty="0"/>
          </a:p>
          <a:p>
            <a:pPr marL="169102" lvl="1" indent="-169102">
              <a:spcBef>
                <a:spcPts val="612"/>
              </a:spcBef>
              <a:buNone/>
            </a:pPr>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a:xfrm>
            <a:off x="701993" y="4420316"/>
            <a:ext cx="5771938" cy="4187666"/>
          </a:xfrm>
        </p:spPr>
        <p:txBody>
          <a:bodyPr>
            <a:noAutofit/>
          </a:bodyPr>
          <a:lstStyle/>
          <a:p>
            <a:pPr marL="0" lvl="1" indent="0">
              <a:spcBef>
                <a:spcPts val="600"/>
              </a:spcBef>
              <a:buNone/>
            </a:pPr>
            <a:r>
              <a:rPr lang="en-US" dirty="0"/>
              <a:t>Assistance is based on </a:t>
            </a:r>
            <a:r>
              <a:rPr lang="en-US" dirty="0" smtClean="0"/>
              <a:t>income. Based on the level of benefit, Medicare-Medicaid enrollees</a:t>
            </a:r>
            <a:r>
              <a:rPr lang="en-US" baseline="0" dirty="0" smtClean="0"/>
              <a:t> are </a:t>
            </a:r>
            <a:r>
              <a:rPr lang="en-US" dirty="0" smtClean="0"/>
              <a:t>categorized </a:t>
            </a:r>
            <a:r>
              <a:rPr lang="en-US" dirty="0"/>
              <a:t>into 3 groups: </a:t>
            </a:r>
          </a:p>
          <a:p>
            <a:pPr marL="174913" indent="-174913">
              <a:spcBef>
                <a:spcPts val="600"/>
              </a:spcBef>
              <a:buFont typeface="Wingdings" pitchFamily="2" charset="2"/>
              <a:buChar char="§"/>
            </a:pPr>
            <a:r>
              <a:rPr lang="en-US" dirty="0"/>
              <a:t>Full Benefit enrollees receive the full array of Medicaid benefits in the state and coverage for Medicare premiums and </a:t>
            </a:r>
            <a:r>
              <a:rPr lang="en-US" dirty="0" smtClean="0"/>
              <a:t>cost-sharing. </a:t>
            </a:r>
            <a:endParaRPr lang="en-US" dirty="0"/>
          </a:p>
          <a:p>
            <a:pPr marL="174913" lvl="2" indent="-174913">
              <a:spcBef>
                <a:spcPts val="600"/>
              </a:spcBef>
              <a:buFont typeface="Wingdings" pitchFamily="2" charset="2"/>
              <a:buChar char="§"/>
            </a:pPr>
            <a:r>
              <a:rPr lang="en-US" dirty="0"/>
              <a:t>Partial </a:t>
            </a:r>
            <a:r>
              <a:rPr lang="en-US" dirty="0" smtClean="0"/>
              <a:t>dual eligible enrollees only </a:t>
            </a:r>
            <a:r>
              <a:rPr lang="en-US" dirty="0"/>
              <a:t>receive assistance with Medicare </a:t>
            </a:r>
            <a:r>
              <a:rPr lang="en-US" dirty="0" smtClean="0"/>
              <a:t>costs:</a:t>
            </a:r>
            <a:endParaRPr lang="en-US" dirty="0"/>
          </a:p>
          <a:p>
            <a:pPr marL="296380" lvl="3" indent="-174913">
              <a:spcBef>
                <a:spcPts val="600"/>
              </a:spcBef>
              <a:buSzPct val="100000"/>
              <a:buFont typeface="Arial" pitchFamily="34" charset="0"/>
              <a:buChar char="•"/>
            </a:pPr>
            <a:r>
              <a:rPr lang="en-US" dirty="0"/>
              <a:t>Qualified Medicare Beneficiaries (QMBs) are Partial Benefit enrollees who receive assistance from Medicaid to pay their Medicare premiums and cost-sharing </a:t>
            </a:r>
            <a:r>
              <a:rPr lang="en-US" dirty="0" smtClean="0"/>
              <a:t>obligations such as deductibles</a:t>
            </a:r>
            <a:r>
              <a:rPr lang="en-US" dirty="0"/>
              <a:t>, co-insurance and co-pays (except Part D).</a:t>
            </a:r>
          </a:p>
          <a:p>
            <a:pPr marL="296380" lvl="3" indent="-174913">
              <a:spcBef>
                <a:spcPts val="600"/>
              </a:spcBef>
              <a:buSzPct val="100000"/>
              <a:buFont typeface="Arial" pitchFamily="34" charset="0"/>
              <a:buChar char="•"/>
            </a:pPr>
            <a:r>
              <a:rPr lang="en-US" dirty="0" smtClean="0"/>
              <a:t>Specified </a:t>
            </a:r>
            <a:r>
              <a:rPr lang="en-US" dirty="0"/>
              <a:t>Low Income Medicare Beneficiaries (SLMBs), Qualified Individuals (QIs) and Qualified Disabled and Working Individuals (QDWIs) are Partial Benefit enrollees who receive assistance from Medicaid to pay Medicare premiums only. </a:t>
            </a:r>
          </a:p>
        </p:txBody>
      </p:sp>
      <p:sp>
        <p:nvSpPr>
          <p:cNvPr id="5" name="Slide Number Placeholder 4"/>
          <p:cNvSpPr>
            <a:spLocks noGrp="1"/>
          </p:cNvSpPr>
          <p:nvPr>
            <p:ph type="sldNum" sz="quarter" idx="11"/>
          </p:nvPr>
        </p:nvSpPr>
        <p:spPr/>
        <p:txBody>
          <a:bodyPr/>
          <a:lstStyle/>
          <a:p>
            <a:fld id="{666AA210-F09A-4D2C-988F-5E80B2706499}" type="slidenum">
              <a:rPr lang="en-US" smtClean="0"/>
              <a:pPr/>
              <a:t>55</a:t>
            </a:fld>
            <a:endParaRPr lang="en-US" dirty="0"/>
          </a:p>
        </p:txBody>
      </p:sp>
    </p:spTree>
    <p:extLst>
      <p:ext uri="{BB962C8B-B14F-4D97-AF65-F5344CB8AC3E}">
        <p14:creationId xmlns:p14="http://schemas.microsoft.com/office/powerpoint/2010/main" val="31680300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993" y="4420315"/>
            <a:ext cx="5615940" cy="3992747"/>
          </a:xfrm>
        </p:spPr>
        <p:txBody>
          <a:bodyPr>
            <a:normAutofit fontScale="92500" lnSpcReduction="10000"/>
          </a:bodyPr>
          <a:lstStyle/>
          <a:p>
            <a:pPr marL="0" lvl="1" indent="0" defTabSz="932694">
              <a:spcBef>
                <a:spcPts val="579"/>
              </a:spcBef>
              <a:buNone/>
            </a:pPr>
            <a:r>
              <a:rPr lang="en-US" dirty="0" smtClean="0"/>
              <a:t>If </a:t>
            </a:r>
            <a:r>
              <a:rPr lang="en-US" dirty="0"/>
              <a:t>you qualify for The Qualified Medicare Beneficiary (</a:t>
            </a:r>
            <a:r>
              <a:rPr lang="en-US" dirty="0" smtClean="0"/>
              <a:t>QMB) program, </a:t>
            </a:r>
            <a:r>
              <a:rPr lang="en-US" dirty="0"/>
              <a:t>you get help paying your Part A and Part B premiums, deductibles, co-insurance, and </a:t>
            </a:r>
            <a:r>
              <a:rPr lang="en-US" dirty="0" smtClean="0"/>
              <a:t>co-pays. To qualify for QMB you must be eligible for Medicare Part A, and have an income not exceeding 100% of the Federal Poverty Level (FPL). This will be effective the first month following the month QMB eligibility is approved. Eligibility can’t be retroactive. To qualify for the Specified Low-income Medicare Beneficiary (SLMB) program, you must be eligible for Medicare Part A and have an income that is at least 100%, but does not exceed 120% of the Federal Poverty Level (FPL). If you qualify for SLMB, you get help paying for your Part B premium.</a:t>
            </a:r>
          </a:p>
          <a:p>
            <a:pPr>
              <a:spcBef>
                <a:spcPts val="579"/>
              </a:spcBef>
              <a:defRPr/>
            </a:pPr>
            <a:r>
              <a:rPr lang="en-US" dirty="0" smtClean="0"/>
              <a:t>To qualify for the Qualified Individual (QI) program, which is fully federal funded, </a:t>
            </a:r>
            <a:r>
              <a:rPr lang="en-US" dirty="0"/>
              <a:t>you must be eligible for Medicare Part A, and have an income not exceeding 135% of the Federal Poverty Level (FPL). If you qualify for QI, and there are still funds available in your state, you get help paying your Part B </a:t>
            </a:r>
            <a:r>
              <a:rPr lang="en-US" dirty="0" smtClean="0"/>
              <a:t>premium. Congress only appropriated a limited amount of funds to each state. </a:t>
            </a:r>
          </a:p>
          <a:p>
            <a:pPr>
              <a:spcBef>
                <a:spcPts val="579"/>
              </a:spcBef>
              <a:defRPr/>
            </a:pPr>
            <a:r>
              <a:rPr lang="en-US" dirty="0" smtClean="0"/>
              <a:t>To qualify </a:t>
            </a:r>
            <a:r>
              <a:rPr lang="en-US" dirty="0"/>
              <a:t>for </a:t>
            </a:r>
            <a:r>
              <a:rPr lang="en-US" dirty="0" smtClean="0"/>
              <a:t>the </a:t>
            </a:r>
            <a:r>
              <a:rPr lang="en-US" dirty="0"/>
              <a:t>Qualified Disabled and Working Individual </a:t>
            </a:r>
            <a:r>
              <a:rPr lang="en-US" dirty="0" smtClean="0"/>
              <a:t>(QDWI) program, you must be entitled to Medicare Part A because of a loss of disability-based Part A due to earnings exceeding Substantial Gainful Activity (SGA); have an income not higher than 200% of the FPL</a:t>
            </a:r>
            <a:r>
              <a:rPr lang="en-US" baseline="0" dirty="0" smtClean="0"/>
              <a:t> and r</a:t>
            </a:r>
            <a:r>
              <a:rPr lang="en-US" dirty="0" smtClean="0"/>
              <a:t>esources not exceeding twice maximum for SSI ($4,000 for an individual and $6,000 for married couple in 2013); and not be otherwise eligible for Medicaid. If you qualify you get help paying your Part A premium</a:t>
            </a:r>
            <a:r>
              <a:rPr lang="en-US" dirty="0"/>
              <a:t>. </a:t>
            </a:r>
            <a:r>
              <a:rPr lang="en-US" dirty="0" smtClean="0"/>
              <a:t>If </a:t>
            </a:r>
            <a:r>
              <a:rPr lang="en-US" dirty="0"/>
              <a:t>your income </a:t>
            </a:r>
            <a:r>
              <a:rPr lang="en-US" dirty="0" smtClean="0"/>
              <a:t>is between </a:t>
            </a:r>
            <a:r>
              <a:rPr lang="en-US" dirty="0"/>
              <a:t>150% and 200% </a:t>
            </a:r>
            <a:r>
              <a:rPr lang="en-US" dirty="0" smtClean="0"/>
              <a:t>of the FPL, the state can ask you to pay a part of the Medicare Part A premium. </a:t>
            </a:r>
          </a:p>
          <a:p>
            <a:pPr>
              <a:spcBef>
                <a:spcPts val="579"/>
              </a:spcBef>
              <a:defRPr/>
            </a:pPr>
            <a:r>
              <a:rPr lang="en-US" dirty="0" smtClean="0"/>
              <a:t>In 2013, the resource limits for the QMB, SLMB and QI programs are $7,080 for a single person and $10,620 for a married person living with a spouse and no other dependents. These resource limits are adjusted on January 1 of each year, based upon the change in the annual consumer price index (CPI) since September of the previous year.</a:t>
            </a:r>
          </a:p>
          <a:p>
            <a:pPr>
              <a:spcBef>
                <a:spcPts val="579"/>
              </a:spcBef>
              <a:defRPr/>
            </a:pPr>
            <a:endParaRPr lang="en-US" dirty="0" smtClean="0"/>
          </a:p>
          <a:p>
            <a:pPr>
              <a:spcBef>
                <a:spcPts val="579"/>
              </a:spcBef>
            </a:pPr>
            <a:endParaRPr lang="en-US" dirty="0" smtClean="0"/>
          </a:p>
          <a:p>
            <a:pPr marL="0" lvl="1" indent="0" defTabSz="932694">
              <a:spcBef>
                <a:spcPts val="579"/>
              </a:spcBef>
              <a:buNone/>
            </a:pPr>
            <a:endParaRPr lang="en-US" dirty="0" smtClean="0"/>
          </a:p>
        </p:txBody>
      </p:sp>
      <p:sp>
        <p:nvSpPr>
          <p:cNvPr id="5" name="Slide Number Placeholder 4"/>
          <p:cNvSpPr>
            <a:spLocks noGrp="1"/>
          </p:cNvSpPr>
          <p:nvPr>
            <p:ph type="sldNum" sz="quarter" idx="11"/>
          </p:nvPr>
        </p:nvSpPr>
        <p:spPr/>
        <p:txBody>
          <a:bodyPr/>
          <a:lstStyle/>
          <a:p>
            <a:fld id="{38106D4A-DE46-4CB9-A3A2-8794926404ED}" type="slidenum">
              <a:rPr lang="en-US" smtClean="0"/>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34418"/>
            <a:fld id="{DFF017AD-1AC9-4D1F-B49B-35BB64C344E3}" type="slidenum">
              <a:rPr lang="en-US" smtClean="0"/>
              <a:pPr defTabSz="934418"/>
              <a:t>57</a:t>
            </a:fld>
            <a:endParaRPr lang="en-US" dirty="0" smtClean="0"/>
          </a:p>
        </p:txBody>
      </p:sp>
      <p:sp>
        <p:nvSpPr>
          <p:cNvPr id="94211" name="Rectangle 2"/>
          <p:cNvSpPr>
            <a:spLocks noChangeArrowheads="1"/>
          </p:cNvSpPr>
          <p:nvPr/>
        </p:nvSpPr>
        <p:spPr bwMode="auto">
          <a:xfrm>
            <a:off x="0" y="8839015"/>
            <a:ext cx="4523952" cy="466910"/>
          </a:xfrm>
          <a:prstGeom prst="rect">
            <a:avLst/>
          </a:prstGeom>
          <a:noFill/>
          <a:ln w="12700">
            <a:noFill/>
            <a:miter lim="800000"/>
            <a:headEnd/>
            <a:tailEnd/>
          </a:ln>
        </p:spPr>
        <p:txBody>
          <a:bodyPr lIns="92795" tIns="45586" rIns="92795" bIns="45586" anchor="b"/>
          <a:lstStyle/>
          <a:p>
            <a:pPr eaLnBrk="0" hangingPunct="0"/>
            <a:endParaRPr lang="en-US" sz="800" i="1" dirty="0">
              <a:latin typeface="Times New Roman" pitchFamily="18" charset="0"/>
            </a:endParaRPr>
          </a:p>
        </p:txBody>
      </p:sp>
      <p:sp>
        <p:nvSpPr>
          <p:cNvPr id="94212" name="Rectangle 3"/>
          <p:cNvSpPr>
            <a:spLocks noGrp="1" noRot="1" noChangeAspect="1" noChangeArrowheads="1" noTextEdit="1"/>
          </p:cNvSpPr>
          <p:nvPr>
            <p:ph type="sldImg"/>
          </p:nvPr>
        </p:nvSpPr>
        <p:spPr bwMode="auto">
          <a:xfrm>
            <a:off x="1184275" y="698500"/>
            <a:ext cx="4652963" cy="3489325"/>
          </a:xfrm>
          <a:noFill/>
          <a:ln>
            <a:solidFill>
              <a:srgbClr val="000000"/>
            </a:solidFill>
            <a:miter lim="800000"/>
            <a:headEnd/>
            <a:tailEnd/>
          </a:ln>
        </p:spPr>
      </p:sp>
      <p:sp>
        <p:nvSpPr>
          <p:cNvPr id="94213" name="Rectangle 4"/>
          <p:cNvSpPr>
            <a:spLocks noGrp="1" noChangeArrowheads="1"/>
          </p:cNvSpPr>
          <p:nvPr>
            <p:ph type="body" idx="1"/>
          </p:nvPr>
        </p:nvSpPr>
        <p:spPr bwMode="auto">
          <a:xfrm>
            <a:off x="658119" y="4420315"/>
            <a:ext cx="5703690" cy="4418699"/>
          </a:xfrm>
          <a:noFill/>
        </p:spPr>
        <p:txBody>
          <a:bodyPr wrap="square" numCol="1" anchor="t" anchorCtr="0" compatLnSpc="1">
            <a:prstTxWarp prst="textNoShape">
              <a:avLst/>
            </a:prstTxWarp>
            <a:normAutofit/>
          </a:bodyPr>
          <a:lstStyle/>
          <a:p>
            <a:pPr>
              <a:spcBef>
                <a:spcPts val="582"/>
              </a:spcBef>
            </a:pPr>
            <a:r>
              <a:rPr lang="en-US" dirty="0" smtClean="0"/>
              <a:t>Here are some steps you can take to find out if you qualify for help with your Medicare out-of-pocket expenses:</a:t>
            </a:r>
          </a:p>
          <a:p>
            <a:pPr marL="174913" indent="-174913">
              <a:spcBef>
                <a:spcPts val="582"/>
              </a:spcBef>
              <a:buFont typeface="Wingdings" pitchFamily="2" charset="2"/>
              <a:buChar char="§"/>
            </a:pPr>
            <a:r>
              <a:rPr lang="en-US" dirty="0" smtClean="0"/>
              <a:t>First, review the income and resource (or asset) guidelines for your area.</a:t>
            </a:r>
          </a:p>
          <a:p>
            <a:pPr marL="174913" lvl="1" indent="-174913">
              <a:spcBef>
                <a:spcPts val="582"/>
              </a:spcBef>
            </a:pPr>
            <a:r>
              <a:rPr lang="en-US" dirty="0"/>
              <a:t>If you think you may qualify, collect the personal documents the agency requires for the application process. You will need the following:</a:t>
            </a:r>
          </a:p>
          <a:p>
            <a:pPr marL="298519" lvl="3" indent="-177245">
              <a:spcBef>
                <a:spcPts val="582"/>
              </a:spcBef>
              <a:buSzPct val="100000"/>
              <a:buFont typeface="Arial" pitchFamily="34" charset="0"/>
              <a:buChar char="•"/>
            </a:pPr>
            <a:r>
              <a:rPr lang="en-US" dirty="0" smtClean="0"/>
              <a:t>Medicare card</a:t>
            </a:r>
          </a:p>
          <a:p>
            <a:pPr marL="298519" lvl="3" indent="-177245">
              <a:spcBef>
                <a:spcPts val="582"/>
              </a:spcBef>
              <a:buSzPct val="100000"/>
              <a:buFont typeface="Arial" pitchFamily="34" charset="0"/>
              <a:buChar char="•"/>
            </a:pPr>
            <a:r>
              <a:rPr lang="en-US" dirty="0"/>
              <a:t>Proof of identity</a:t>
            </a:r>
          </a:p>
          <a:p>
            <a:pPr marL="298519" lvl="3" indent="-177245">
              <a:spcBef>
                <a:spcPts val="582"/>
              </a:spcBef>
              <a:buSzPct val="100000"/>
              <a:buFont typeface="Arial" pitchFamily="34" charset="0"/>
              <a:buChar char="•"/>
            </a:pPr>
            <a:r>
              <a:rPr lang="en-US" dirty="0"/>
              <a:t>Proof of residence</a:t>
            </a:r>
          </a:p>
          <a:p>
            <a:pPr marL="298519" lvl="3" indent="-177245">
              <a:spcBef>
                <a:spcPts val="582"/>
              </a:spcBef>
              <a:buSzPct val="100000"/>
              <a:buFont typeface="Arial" pitchFamily="34" charset="0"/>
              <a:buChar char="•"/>
            </a:pPr>
            <a:r>
              <a:rPr lang="en-US" dirty="0"/>
              <a:t>Proof of any income, including pension checks, Social Security payments, etc.</a:t>
            </a:r>
          </a:p>
          <a:p>
            <a:pPr marL="298519" lvl="3" indent="-177245">
              <a:spcBef>
                <a:spcPts val="582"/>
              </a:spcBef>
              <a:buSzPct val="100000"/>
              <a:buFont typeface="Arial" pitchFamily="34" charset="0"/>
              <a:buChar char="•"/>
            </a:pPr>
            <a:r>
              <a:rPr lang="en-US" dirty="0"/>
              <a:t>Recent bank statements</a:t>
            </a:r>
          </a:p>
          <a:p>
            <a:pPr marL="298519" lvl="3" indent="-177245">
              <a:spcBef>
                <a:spcPts val="582"/>
              </a:spcBef>
              <a:buSzPct val="100000"/>
              <a:buFont typeface="Arial" pitchFamily="34" charset="0"/>
              <a:buChar char="•"/>
            </a:pPr>
            <a:r>
              <a:rPr lang="en-US" dirty="0"/>
              <a:t>Property deeds</a:t>
            </a:r>
          </a:p>
          <a:p>
            <a:pPr marL="298519" lvl="3" indent="-177245">
              <a:spcBef>
                <a:spcPts val="582"/>
              </a:spcBef>
              <a:buSzPct val="100000"/>
              <a:buFont typeface="Arial" pitchFamily="34" charset="0"/>
              <a:buChar char="•"/>
            </a:pPr>
            <a:r>
              <a:rPr lang="en-US" dirty="0"/>
              <a:t>Insurance policies</a:t>
            </a:r>
          </a:p>
          <a:p>
            <a:pPr marL="298519" lvl="3" indent="-177245">
              <a:spcBef>
                <a:spcPts val="582"/>
              </a:spcBef>
              <a:buSzPct val="100000"/>
              <a:buFont typeface="Arial" pitchFamily="34" charset="0"/>
              <a:buChar char="•"/>
            </a:pPr>
            <a:r>
              <a:rPr lang="en-US" dirty="0"/>
              <a:t>Financial statements for bonds or stocks</a:t>
            </a:r>
          </a:p>
          <a:p>
            <a:pPr marL="298519" lvl="3" indent="-177245">
              <a:spcBef>
                <a:spcPts val="582"/>
              </a:spcBef>
              <a:buSzPct val="100000"/>
              <a:buFont typeface="Arial" pitchFamily="34" charset="0"/>
              <a:buChar char="•"/>
            </a:pPr>
            <a:r>
              <a:rPr lang="en-US" dirty="0"/>
              <a:t>Proof of funeral or burial policies</a:t>
            </a:r>
          </a:p>
          <a:p>
            <a:pPr marL="174913" lvl="1" indent="-174913">
              <a:spcBef>
                <a:spcPts val="582"/>
              </a:spcBef>
            </a:pPr>
            <a:r>
              <a:rPr lang="en-US" dirty="0"/>
              <a:t>You can get more information by contacting your state Medical Assistance office, your local State Health Insurance Assistance Programs </a:t>
            </a:r>
            <a:r>
              <a:rPr lang="en-US" dirty="0" smtClean="0"/>
              <a:t>(SHIP), </a:t>
            </a:r>
            <a:r>
              <a:rPr lang="en-US" dirty="0"/>
              <a:t>or your local Area Agency on Aging.</a:t>
            </a:r>
          </a:p>
          <a:p>
            <a:pPr marL="174913" lvl="1" indent="-174913">
              <a:spcBef>
                <a:spcPts val="582"/>
              </a:spcBef>
            </a:pPr>
            <a:r>
              <a:rPr lang="en-US" dirty="0"/>
              <a:t>Finally, complete an application with your state Medical Assistance office.</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877491" y="4431393"/>
            <a:ext cx="5264944" cy="4187666"/>
          </a:xfrm>
        </p:spPr>
        <p:txBody>
          <a:bodyPr>
            <a:normAutofit/>
          </a:bodyPr>
          <a:lstStyle/>
          <a:p>
            <a:r>
              <a:rPr lang="en-US" sz="1100" dirty="0"/>
              <a:t>Which is the name of the specific program for low income people that help pay part of the costs of Parts A and B and sometimes other cost-sharing:</a:t>
            </a:r>
          </a:p>
          <a:p>
            <a:pPr lvl="0">
              <a:buFont typeface="+mj-lt"/>
              <a:buAutoNum type="alphaLcPeriod"/>
            </a:pPr>
            <a:r>
              <a:rPr lang="en-US" sz="1100" dirty="0"/>
              <a:t>  Medicare Savings Program</a:t>
            </a:r>
          </a:p>
          <a:p>
            <a:pPr lvl="0">
              <a:buFont typeface="+mj-lt"/>
              <a:buAutoNum type="alphaLcPeriod"/>
            </a:pPr>
            <a:r>
              <a:rPr lang="en-US" sz="1100" dirty="0"/>
              <a:t>  Specified Low-income Medicare Beneficiary </a:t>
            </a:r>
          </a:p>
          <a:p>
            <a:pPr lvl="0">
              <a:buFont typeface="+mj-lt"/>
              <a:buAutoNum type="alphaLcPeriod"/>
            </a:pPr>
            <a:r>
              <a:rPr lang="en-US" sz="1100" dirty="0"/>
              <a:t>  Qualified Medicare Beneficiary</a:t>
            </a:r>
          </a:p>
          <a:p>
            <a:pPr>
              <a:buFont typeface="+mj-lt"/>
              <a:buAutoNum type="alphaLcPeriod"/>
            </a:pPr>
            <a:r>
              <a:rPr lang="en-US" sz="1100" dirty="0"/>
              <a:t>  Qualified Individual  </a:t>
            </a:r>
          </a:p>
          <a:p>
            <a:pPr indent="-220601" defTabSz="932871">
              <a:spcBef>
                <a:spcPts val="612"/>
              </a:spcBef>
              <a:defRPr/>
            </a:pPr>
            <a:r>
              <a:rPr lang="en-US" sz="1100" b="1" dirty="0"/>
              <a:t>Answer</a:t>
            </a:r>
            <a:r>
              <a:rPr lang="en-US" sz="1100" dirty="0"/>
              <a:t>: c. Qualified Medicare Beneficiary</a:t>
            </a:r>
          </a:p>
        </p:txBody>
      </p:sp>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4E931A8C-14CF-4E1E-B9EE-C605AB14BF6A}" type="slidenum">
              <a:rPr lang="en-US" smtClean="0"/>
              <a:pPr>
                <a:defRPr/>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16F9648-C7CC-4BE4-B425-F8A27F72EEE9}" type="slidenum">
              <a:rPr lang="en-US" smtClean="0"/>
              <a:pPr/>
              <a:t>59</a:t>
            </a:fld>
            <a:endParaRPr lang="en-US" dirty="0" smtClean="0"/>
          </a:p>
        </p:txBody>
      </p:sp>
      <p:sp>
        <p:nvSpPr>
          <p:cNvPr id="131075" name="Rectangle 2" descr="Government resources for more information&#10;Call the Centers for Medicare &amp; Medicaid Services (CMS), 1-800-MEDICARE &#10;(1-800-633-4227). TTY users call 1-877-486-2048.&#10;Beneficiary Information is available on www.Medicare.gov&#10;Call the Social Security Administration (SSA), 1-800-772-1213. TTY users call &#10;1-877-486-2048.&#10;Information on the Medicaid program is available on www.medicaid.gov&#10;Partner information is available on www.CMS.gov&#10;Industry resources for more information&#10;Contact your State Health Insurance Assistance Program (SHIP) and/or your state Office on Aging. For telephone numbers, call CMS 1-800-MEDICARE (1-800-633-4227). TTY user call 1-877-486-2048.&#10;Medicare Products&#10;Medicare &amp; You Handbook, CMS Product No. 10050&#10;Your Medicare Benefits, CMS Product No. 10116&#10;NOTE: View and order single copies at www.Medicare.gov. Order multiple copies (partners only) at productordering.cms.hhs.gov. You must register your organization.&#10;&#10;&#10;" title="Information Sources"/>
          <p:cNvSpPr>
            <a:spLocks noGrp="1" noRot="1" noChangeAspect="1" noChangeArrowheads="1" noTextEdit="1"/>
          </p:cNvSpPr>
          <p:nvPr>
            <p:ph type="sldImg"/>
          </p:nvPr>
        </p:nvSpPr>
        <p:spPr bwMode="auto">
          <a:xfrm>
            <a:off x="1203325" y="698500"/>
            <a:ext cx="4651375" cy="3487738"/>
          </a:xfrm>
          <a:noFill/>
          <a:ln>
            <a:solidFill>
              <a:srgbClr val="000000"/>
            </a:solidFill>
            <a:miter lim="800000"/>
            <a:headEnd/>
            <a:tailEnd/>
          </a:ln>
        </p:spPr>
      </p:sp>
      <p:sp>
        <p:nvSpPr>
          <p:cNvPr id="131076" name="Rectangle 3"/>
          <p:cNvSpPr>
            <a:spLocks noGrp="1" noChangeArrowheads="1"/>
          </p:cNvSpPr>
          <p:nvPr>
            <p:ph type="body" idx="1"/>
          </p:nvPr>
        </p:nvSpPr>
        <p:spPr bwMode="auto">
          <a:xfrm>
            <a:off x="701993" y="4342766"/>
            <a:ext cx="5615940" cy="4963161"/>
          </a:xfrm>
          <a:noFill/>
        </p:spPr>
        <p:txBody>
          <a:bodyPr wrap="square" lIns="93209" tIns="46605" rIns="93209" bIns="46605" numCol="1" anchor="t" anchorCtr="0" compatLnSpc="1">
            <a:prstTxWarp prst="textNoShape">
              <a:avLst/>
            </a:prstTxWarp>
            <a:noAutofit/>
          </a:bodyPr>
          <a:lstStyle/>
          <a:p>
            <a:pPr>
              <a:spcBef>
                <a:spcPts val="612"/>
              </a:spcBef>
            </a:pPr>
            <a:r>
              <a:rPr lang="en-US" dirty="0" smtClean="0"/>
              <a:t>Table of Resources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62467" name="Notes Placeholder 2"/>
          <p:cNvSpPr>
            <a:spLocks noGrp="1"/>
          </p:cNvSpPr>
          <p:nvPr>
            <p:ph type="body" idx="1"/>
          </p:nvPr>
        </p:nvSpPr>
        <p:spPr bwMode="auto">
          <a:xfrm>
            <a:off x="658120" y="4420316"/>
            <a:ext cx="5703689" cy="4187666"/>
          </a:xfrm>
          <a:noFill/>
        </p:spPr>
        <p:txBody>
          <a:bodyPr wrap="square" numCol="1" anchor="t" anchorCtr="0" compatLnSpc="1">
            <a:prstTxWarp prst="textNoShape">
              <a:avLst/>
            </a:prstTxWarp>
          </a:bodyPr>
          <a:lstStyle/>
          <a:p>
            <a:pPr>
              <a:spcBef>
                <a:spcPts val="612"/>
              </a:spcBef>
            </a:pPr>
            <a:r>
              <a:rPr lang="en-US" dirty="0" smtClean="0">
                <a:cs typeface="Arial" charset="0"/>
              </a:rPr>
              <a:t>Medicaid is a joint federal/state partnership program</a:t>
            </a:r>
            <a:r>
              <a:rPr lang="en-US" baseline="0" dirty="0" smtClean="0">
                <a:cs typeface="Arial" charset="0"/>
              </a:rPr>
              <a:t> with federally established national guidelines.</a:t>
            </a:r>
            <a:endParaRPr lang="en-US" dirty="0" smtClean="0">
              <a:cs typeface="Arial" charset="0"/>
            </a:endParaRPr>
          </a:p>
          <a:p>
            <a:pPr>
              <a:spcBef>
                <a:spcPts val="612"/>
              </a:spcBef>
            </a:pPr>
            <a:r>
              <a:rPr lang="en-US" dirty="0" smtClean="0">
                <a:cs typeface="Arial" charset="0"/>
              </a:rPr>
              <a:t>States receive federal matching funds for covered services. </a:t>
            </a:r>
          </a:p>
          <a:p>
            <a:pPr marL="174913" indent="-174913">
              <a:spcBef>
                <a:spcPts val="612"/>
              </a:spcBef>
              <a:buFont typeface="Wingdings" pitchFamily="2" charset="2"/>
              <a:buChar char="§"/>
            </a:pPr>
            <a:r>
              <a:rPr lang="en-US" dirty="0" smtClean="0">
                <a:cs typeface="Arial" charset="0"/>
              </a:rPr>
              <a:t>The federal matching rate, also known as the Federal Medical Assistance Percentage (FMAP) is </a:t>
            </a:r>
            <a:r>
              <a:rPr lang="en-US" dirty="0">
                <a:cs typeface="Arial" charset="0"/>
              </a:rPr>
              <a:t>used to calculate the amount of </a:t>
            </a:r>
            <a:r>
              <a:rPr lang="en-US" dirty="0" smtClean="0">
                <a:cs typeface="Arial" charset="0"/>
              </a:rPr>
              <a:t>the federal </a:t>
            </a:r>
            <a:r>
              <a:rPr lang="en-US" dirty="0">
                <a:cs typeface="Arial" charset="0"/>
              </a:rPr>
              <a:t>share of state expenditures for services. </a:t>
            </a:r>
            <a:endParaRPr lang="en-US" dirty="0" smtClean="0">
              <a:cs typeface="Arial" charset="0"/>
            </a:endParaRPr>
          </a:p>
          <a:p>
            <a:pPr marL="174913" indent="-174913">
              <a:spcBef>
                <a:spcPts val="612"/>
              </a:spcBef>
              <a:buFont typeface="Wingdings" pitchFamily="2" charset="2"/>
              <a:buChar char="§"/>
            </a:pPr>
            <a:r>
              <a:rPr lang="en-US" dirty="0" smtClean="0">
                <a:cs typeface="Arial" charset="0"/>
              </a:rPr>
              <a:t>The </a:t>
            </a:r>
            <a:r>
              <a:rPr lang="en-US" dirty="0">
                <a:cs typeface="Arial" charset="0"/>
              </a:rPr>
              <a:t>FMAP varies from </a:t>
            </a:r>
            <a:r>
              <a:rPr lang="en-US" dirty="0" smtClean="0">
                <a:cs typeface="Arial" charset="0"/>
              </a:rPr>
              <a:t>state-to-state </a:t>
            </a:r>
            <a:r>
              <a:rPr lang="en-US" dirty="0">
                <a:cs typeface="Arial" charset="0"/>
              </a:rPr>
              <a:t>based on state per capita income. </a:t>
            </a:r>
          </a:p>
        </p:txBody>
      </p:sp>
      <p:sp>
        <p:nvSpPr>
          <p:cNvPr id="624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34418"/>
            <a:fld id="{86FDD32B-A227-4C97-8AEF-0A0D25C0E70D}" type="slidenum">
              <a:rPr lang="en-US" smtClean="0"/>
              <a:pPr defTabSz="934418"/>
              <a:t>6</a:t>
            </a:fld>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21859" name="Notes Placeholder 2"/>
          <p:cNvSpPr>
            <a:spLocks noGrp="1"/>
          </p:cNvSpPr>
          <p:nvPr>
            <p:ph type="body" idx="1"/>
          </p:nvPr>
        </p:nvSpPr>
        <p:spPr bwMode="auto">
          <a:xfrm>
            <a:off x="877493" y="4420955"/>
            <a:ext cx="5264944" cy="4185760"/>
          </a:xfrm>
          <a:noFill/>
        </p:spPr>
        <p:txBody>
          <a:bodyPr wrap="square" numCol="1" anchor="t" anchorCtr="0" compatLnSpc="1">
            <a:prstTxWarp prst="textNoShape">
              <a:avLst/>
            </a:prstTxWarp>
          </a:bodyPr>
          <a:lstStyle/>
          <a:p>
            <a:pPr indent="4768">
              <a:spcBef>
                <a:spcPts val="574"/>
              </a:spcBef>
            </a:pPr>
            <a:r>
              <a:rPr lang="en-US" dirty="0" smtClean="0"/>
              <a:t>This training module is provided by the CMS National Training Program. For questions about training products, e-mail </a:t>
            </a:r>
            <a:r>
              <a:rPr lang="en-US" dirty="0" smtClean="0">
                <a:hlinkClick r:id="rId3"/>
              </a:rPr>
              <a:t>training@cms.hhs.gov</a:t>
            </a:r>
            <a:r>
              <a:rPr lang="en-US" dirty="0" smtClean="0"/>
              <a:t>. To view all available CMS National Training Program materials or to subscribe to our e-mail list, visit </a:t>
            </a:r>
            <a:r>
              <a:rPr lang="en-US" dirty="0" smtClean="0">
                <a:hlinkClick r:id="rId4"/>
              </a:rPr>
              <a:t>www.cms.gov/Outreach-and-Education/Training/ CMS National TrainingProgram</a:t>
            </a:r>
            <a:r>
              <a:rPr lang="en-US" dirty="0" smtClean="0"/>
              <a:t>.</a:t>
            </a:r>
          </a:p>
          <a:p>
            <a:pPr>
              <a:spcBef>
                <a:spcPts val="574"/>
              </a:spcBef>
            </a:pPr>
            <a:endParaRPr lang="en-US" dirty="0" smtClean="0"/>
          </a:p>
        </p:txBody>
      </p:sp>
      <p:sp>
        <p:nvSpPr>
          <p:cNvPr id="1218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8C4319-B61E-425F-89BF-9FD7D1ADA686}" type="slidenum">
              <a:rPr lang="en-US" smtClean="0">
                <a:solidFill>
                  <a:prstClr val="black"/>
                </a:solidFill>
              </a:rPr>
              <a:pPr/>
              <a:t>60</a:t>
            </a:fld>
            <a:endParaRPr lang="en-US" dirty="0" smtClean="0">
              <a:solidFill>
                <a:prstClr val="black"/>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p:txBody>
          <a:bodyPr/>
          <a:lstStyle/>
          <a:p>
            <a:pPr marL="466435" indent="-466435">
              <a:spcBef>
                <a:spcPts val="612"/>
              </a:spcBef>
            </a:pPr>
            <a:r>
              <a:rPr lang="en-US" b="1" dirty="0" smtClean="0"/>
              <a:t>NOTE: 	</a:t>
            </a:r>
            <a:r>
              <a:rPr lang="en-US" dirty="0" smtClean="0"/>
              <a:t>You may wish to fill in the blanks based on the information for the Medicaid</a:t>
            </a:r>
            <a:r>
              <a:rPr lang="en-US" baseline="0" dirty="0" smtClean="0"/>
              <a:t> Agency in your state/region. </a:t>
            </a:r>
            <a:endParaRPr lang="en-US" dirty="0"/>
          </a:p>
        </p:txBody>
      </p:sp>
      <p:sp>
        <p:nvSpPr>
          <p:cNvPr id="6" name="Slide Number Placeholder 5"/>
          <p:cNvSpPr>
            <a:spLocks noGrp="1"/>
          </p:cNvSpPr>
          <p:nvPr>
            <p:ph type="sldNum" sz="quarter" idx="12"/>
          </p:nvPr>
        </p:nvSpPr>
        <p:spPr/>
        <p:txBody>
          <a:bodyPr/>
          <a:lstStyle/>
          <a:p>
            <a:fld id="{EFA87BB9-CDB7-42F1-A4FD-32CAE01FAC8B}"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37809252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p:txBody>
          <a:bodyPr>
            <a:normAutofit/>
          </a:bodyPr>
          <a:lstStyle/>
          <a:p>
            <a:pPr marL="466435" indent="-466435">
              <a:spcBef>
                <a:spcPts val="612"/>
              </a:spcBef>
            </a:pPr>
            <a:r>
              <a:rPr lang="en-US" b="1" dirty="0"/>
              <a:t>NOTE: 	</a:t>
            </a:r>
            <a:r>
              <a:rPr lang="en-US" dirty="0" smtClean="0"/>
              <a:t>You may wish to fill in the blanks for the information on Medicaid and CHIP enrollment numbers in your state/region.</a:t>
            </a:r>
            <a:endParaRPr lang="en-US" dirty="0"/>
          </a:p>
        </p:txBody>
      </p:sp>
      <p:sp>
        <p:nvSpPr>
          <p:cNvPr id="4" name="Slide Number Placeholder 3"/>
          <p:cNvSpPr>
            <a:spLocks noGrp="1"/>
          </p:cNvSpPr>
          <p:nvPr>
            <p:ph type="sldNum" sz="quarter" idx="10"/>
          </p:nvPr>
        </p:nvSpPr>
        <p:spPr/>
        <p:txBody>
          <a:bodyPr/>
          <a:lstStyle/>
          <a:p>
            <a:fld id="{666AA210-F09A-4D2C-988F-5E80B2706499}" type="slidenum">
              <a:rPr lang="en-US" smtClean="0"/>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p:txBody>
          <a:bodyPr>
            <a:normAutofit/>
          </a:bodyPr>
          <a:lstStyle/>
          <a:p>
            <a:pPr marL="466435" indent="-466435">
              <a:spcBef>
                <a:spcPts val="612"/>
              </a:spcBef>
            </a:pPr>
            <a:r>
              <a:rPr lang="en-US" b="1" dirty="0" smtClean="0"/>
              <a:t>NOTE</a:t>
            </a:r>
            <a:r>
              <a:rPr lang="en-US" b="1" dirty="0"/>
              <a:t>: 	</a:t>
            </a:r>
            <a:r>
              <a:rPr lang="en-US" dirty="0" smtClean="0"/>
              <a:t>You may wish to fill</a:t>
            </a:r>
            <a:r>
              <a:rPr lang="en-US" baseline="0" dirty="0" smtClean="0"/>
              <a:t> in the blanks with the Medicaid eligibility FPL percentages for your state/region.</a:t>
            </a:r>
            <a:endParaRPr lang="en-US" sz="1400" dirty="0">
              <a:solidFill>
                <a:srgbClr val="FF0000"/>
              </a:solidFill>
            </a:endParaRPr>
          </a:p>
          <a:p>
            <a:endParaRPr lang="en-US" dirty="0">
              <a:solidFill>
                <a:srgbClr val="FF0000"/>
              </a:solidFill>
            </a:endParaRPr>
          </a:p>
          <a:p>
            <a:endParaRPr lang="en-US" sz="1400" b="1" dirty="0"/>
          </a:p>
        </p:txBody>
      </p:sp>
      <p:sp>
        <p:nvSpPr>
          <p:cNvPr id="4" name="Slide Number Placeholder 3"/>
          <p:cNvSpPr>
            <a:spLocks noGrp="1"/>
          </p:cNvSpPr>
          <p:nvPr>
            <p:ph type="sldNum" sz="quarter" idx="10"/>
          </p:nvPr>
        </p:nvSpPr>
        <p:spPr/>
        <p:txBody>
          <a:bodyPr/>
          <a:lstStyle/>
          <a:p>
            <a:fld id="{666AA210-F09A-4D2C-988F-5E80B2706499}" type="slidenum">
              <a:rPr lang="en-US" smtClean="0"/>
              <a:pPr/>
              <a:t>63</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698500"/>
            <a:ext cx="4652963" cy="3489325"/>
          </a:xfrm>
        </p:spPr>
      </p:sp>
      <p:sp>
        <p:nvSpPr>
          <p:cNvPr id="3" name="Notes Placeholder 2"/>
          <p:cNvSpPr>
            <a:spLocks noGrp="1"/>
          </p:cNvSpPr>
          <p:nvPr>
            <p:ph type="body" idx="1"/>
          </p:nvPr>
        </p:nvSpPr>
        <p:spPr>
          <a:xfrm>
            <a:off x="701993" y="4420316"/>
            <a:ext cx="5771938" cy="4187666"/>
          </a:xfrm>
        </p:spPr>
        <p:txBody>
          <a:bodyPr>
            <a:normAutofit/>
          </a:bodyPr>
          <a:lstStyle/>
          <a:p>
            <a:pPr>
              <a:spcBef>
                <a:spcPts val="612"/>
              </a:spcBef>
            </a:pPr>
            <a:r>
              <a:rPr lang="en-US" dirty="0" smtClean="0"/>
              <a:t>The Federal Medical Assistance Percentages (FMAPs) are used in determining federal</a:t>
            </a:r>
            <a:r>
              <a:rPr lang="en-US" baseline="0" dirty="0" smtClean="0"/>
              <a:t> share of </a:t>
            </a:r>
            <a:r>
              <a:rPr lang="en-US" dirty="0" smtClean="0"/>
              <a:t>expenditures for assistance payments for certain social services, and state medical and medical insurance expenditures. The Social Security Act requires the Secretary of Health and Human Services to calculate and publish the FMAPs each year. </a:t>
            </a:r>
          </a:p>
          <a:p>
            <a:pPr>
              <a:spcBef>
                <a:spcPts val="612"/>
              </a:spcBef>
            </a:pPr>
            <a:r>
              <a:rPr lang="en-US" dirty="0" smtClean="0"/>
              <a:t>The “Federal Medical Assistance Percentages” are for Medicaid. Section 1905(b) of the Act specifies the formula for calculating Federal Medical Assistance Percentages. </a:t>
            </a:r>
          </a:p>
          <a:p>
            <a:pPr>
              <a:spcBef>
                <a:spcPts val="612"/>
              </a:spcBef>
            </a:pPr>
            <a:r>
              <a:rPr lang="en-US" dirty="0" smtClean="0"/>
              <a:t>“Enhanced Federal Medical Assistance Percentages” are for the Children’s Health Insurance Program (CHIP) under Title XXI of the Social Security Act. Section 2105(b) of the Act specifies the formula for calculating Enhanced Federal Medical Assistance Percentages. </a:t>
            </a:r>
          </a:p>
          <a:p>
            <a:pPr marL="466435" indent="-466435">
              <a:spcBef>
                <a:spcPts val="612"/>
              </a:spcBef>
            </a:pPr>
            <a:r>
              <a:rPr lang="en-US" b="1" dirty="0" smtClean="0"/>
              <a:t>NOTE: 	</a:t>
            </a:r>
            <a:r>
              <a:rPr lang="en-US" b="0" dirty="0" smtClean="0"/>
              <a:t>You may wish to fill in the blanks with information on the FMAP</a:t>
            </a:r>
            <a:r>
              <a:rPr lang="en-US" b="0" baseline="0" dirty="0" smtClean="0"/>
              <a:t> and Enhanced FMAP amounts in your state/region.</a:t>
            </a:r>
            <a:r>
              <a:rPr lang="en-US" b="0" dirty="0" smtClean="0"/>
              <a:t> </a:t>
            </a:r>
            <a:endParaRPr lang="en-US" b="0" dirty="0"/>
          </a:p>
          <a:p>
            <a:pPr>
              <a:spcBef>
                <a:spcPts val="612"/>
              </a:spcBef>
            </a:pPr>
            <a:endParaRPr lang="en-US" dirty="0"/>
          </a:p>
          <a:p>
            <a:pPr>
              <a:spcBef>
                <a:spcPts val="612"/>
              </a:spcBef>
            </a:pPr>
            <a:endParaRPr lang="en-US" dirty="0"/>
          </a:p>
        </p:txBody>
      </p:sp>
      <p:sp>
        <p:nvSpPr>
          <p:cNvPr id="4" name="Slide Number Placeholder 3"/>
          <p:cNvSpPr>
            <a:spLocks noGrp="1"/>
          </p:cNvSpPr>
          <p:nvPr>
            <p:ph type="sldNum" sz="quarter" idx="10"/>
          </p:nvPr>
        </p:nvSpPr>
        <p:spPr/>
        <p:txBody>
          <a:bodyPr/>
          <a:lstStyle/>
          <a:p>
            <a:fld id="{666AA210-F09A-4D2C-988F-5E80B2706499}" type="slidenum">
              <a:rPr lang="en-US" smtClean="0">
                <a:solidFill>
                  <a:prstClr val="black"/>
                </a:solidFill>
              </a:rPr>
              <a:pPr/>
              <a:t>64</a:t>
            </a:fld>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63491" name="Notes Placeholder 2"/>
          <p:cNvSpPr>
            <a:spLocks noGrp="1"/>
          </p:cNvSpPr>
          <p:nvPr>
            <p:ph type="body" idx="1"/>
          </p:nvPr>
        </p:nvSpPr>
        <p:spPr bwMode="auto">
          <a:xfrm>
            <a:off x="658120" y="4420316"/>
            <a:ext cx="5703689" cy="4187666"/>
          </a:xfrm>
          <a:noFill/>
        </p:spPr>
        <p:txBody>
          <a:bodyPr wrap="square" numCol="1" anchor="t" anchorCtr="0" compatLnSpc="1">
            <a:prstTxWarp prst="textNoShape">
              <a:avLst/>
            </a:prstTxWarp>
            <a:normAutofit/>
          </a:bodyPr>
          <a:lstStyle/>
          <a:p>
            <a:pPr marL="174913" indent="-174913">
              <a:spcBef>
                <a:spcPts val="612"/>
              </a:spcBef>
              <a:buFont typeface="Wingdings" pitchFamily="2" charset="2"/>
              <a:buChar char="§"/>
            </a:pPr>
            <a:r>
              <a:rPr lang="en-US" dirty="0"/>
              <a:t>Within broad </a:t>
            </a:r>
            <a:r>
              <a:rPr lang="en-US" dirty="0" smtClean="0"/>
              <a:t>federal </a:t>
            </a:r>
            <a:r>
              <a:rPr lang="en-US" dirty="0"/>
              <a:t>guidelines, each </a:t>
            </a:r>
            <a:r>
              <a:rPr lang="en-US" dirty="0" smtClean="0"/>
              <a:t>state:</a:t>
            </a:r>
          </a:p>
          <a:p>
            <a:pPr marL="296380" lvl="3" indent="-174913">
              <a:spcBef>
                <a:spcPts val="612"/>
              </a:spcBef>
              <a:buSzPct val="100000"/>
              <a:buFont typeface="Arial" pitchFamily="34" charset="0"/>
              <a:buChar char="•"/>
            </a:pPr>
            <a:r>
              <a:rPr lang="en-US" dirty="0"/>
              <a:t>Develops its own programs</a:t>
            </a:r>
          </a:p>
          <a:p>
            <a:pPr marL="296380" lvl="3" indent="-174913">
              <a:spcBef>
                <a:spcPts val="612"/>
              </a:spcBef>
              <a:buSzPct val="100000"/>
              <a:buFont typeface="Arial" pitchFamily="34" charset="0"/>
              <a:buChar char="•"/>
            </a:pPr>
            <a:r>
              <a:rPr lang="en-US" dirty="0"/>
              <a:t>Develops and operates a </a:t>
            </a:r>
            <a:r>
              <a:rPr lang="en-US" dirty="0" smtClean="0"/>
              <a:t>Medicaid State Plan </a:t>
            </a:r>
            <a:r>
              <a:rPr lang="en-US" dirty="0"/>
              <a:t>outlining </a:t>
            </a:r>
            <a:r>
              <a:rPr lang="en-US" dirty="0" smtClean="0"/>
              <a:t>the nature and scope of services. The state plan is a contract between CMS and the state, and any amendments must be approved by CMS.</a:t>
            </a:r>
          </a:p>
          <a:p>
            <a:pPr marL="296380" lvl="3" indent="-174913">
              <a:spcBef>
                <a:spcPts val="612"/>
              </a:spcBef>
              <a:buSzPct val="100000"/>
              <a:buFont typeface="Arial" pitchFamily="34" charset="0"/>
              <a:buChar char="•"/>
            </a:pPr>
            <a:r>
              <a:rPr lang="en-US" dirty="0" smtClean="0"/>
              <a:t>Establishes its own eligibility standards. Medicaid policies for eligibility, services, and payment are complex and vary considerably, even among states of similar size or geographic proximity. A person who is eligible for Medicaid in one state may not be eligible in another state. </a:t>
            </a:r>
          </a:p>
          <a:p>
            <a:pPr marL="296380" lvl="3" indent="-174913">
              <a:spcBef>
                <a:spcPts val="612"/>
              </a:spcBef>
              <a:buSzPct val="100000"/>
              <a:buFont typeface="Arial" pitchFamily="34" charset="0"/>
              <a:buChar char="•"/>
            </a:pPr>
            <a:r>
              <a:rPr lang="en-US" dirty="0" smtClean="0"/>
              <a:t>Determines the type, amount, duration and scope of services covered within federal guidelines. Also, the services provided by one state may differ considerably in amount, duration, or scope from services provided in a similar or neighboring state.</a:t>
            </a:r>
          </a:p>
          <a:p>
            <a:pPr marL="296380" lvl="3" indent="-174913">
              <a:spcBef>
                <a:spcPts val="612"/>
              </a:spcBef>
              <a:buSzPct val="100000"/>
              <a:buFont typeface="Arial" pitchFamily="34" charset="0"/>
              <a:buChar char="•"/>
            </a:pPr>
            <a:r>
              <a:rPr lang="en-US" dirty="0" smtClean="0"/>
              <a:t>Sets the rate of payment for services with CMS approval.</a:t>
            </a:r>
          </a:p>
          <a:p>
            <a:pPr marL="296380" lvl="3" indent="-174913">
              <a:spcBef>
                <a:spcPts val="612"/>
              </a:spcBef>
              <a:buSzPct val="100000"/>
              <a:buFont typeface="Arial" pitchFamily="34" charset="0"/>
              <a:buChar char="•"/>
              <a:defRPr/>
            </a:pPr>
            <a:r>
              <a:rPr lang="en-US" dirty="0" smtClean="0"/>
              <a:t>Partners with CMS to administer its program.</a:t>
            </a:r>
          </a:p>
          <a:p>
            <a:pPr marL="296380" lvl="3" indent="-174913">
              <a:spcBef>
                <a:spcPts val="612"/>
              </a:spcBef>
              <a:buSzPct val="100000"/>
              <a:buFont typeface="Arial" pitchFamily="34" charset="0"/>
              <a:buChar char="•"/>
            </a:pPr>
            <a:r>
              <a:rPr lang="en-US" dirty="0" smtClean="0"/>
              <a:t>Administers its own program once approved by the Federal Government.</a:t>
            </a:r>
          </a:p>
          <a:p>
            <a:pPr marL="174913" lvl="1" indent="-174913">
              <a:spcBef>
                <a:spcPts val="612"/>
              </a:spcBef>
            </a:pPr>
            <a:r>
              <a:rPr lang="en-US" dirty="0" smtClean="0"/>
              <a:t>State </a:t>
            </a:r>
            <a:r>
              <a:rPr lang="en-US" dirty="0"/>
              <a:t>legislatures may change Medicaid eligibility, services, and reimbursement during the year. </a:t>
            </a:r>
          </a:p>
        </p:txBody>
      </p:sp>
      <p:sp>
        <p:nvSpPr>
          <p:cNvPr id="634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34418"/>
            <a:fld id="{C566311C-0B01-4791-8D35-58EBB5A7E452}" type="slidenum">
              <a:rPr lang="en-US" smtClean="0"/>
              <a:pPr defTabSz="934418"/>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66563" name="Notes Placeholder 2"/>
          <p:cNvSpPr>
            <a:spLocks noGrp="1"/>
          </p:cNvSpPr>
          <p:nvPr>
            <p:ph type="body" idx="1"/>
          </p:nvPr>
        </p:nvSpPr>
        <p:spPr bwMode="auto">
          <a:xfrm>
            <a:off x="658120" y="4420316"/>
            <a:ext cx="5703689" cy="4187666"/>
          </a:xfrm>
        </p:spPr>
        <p:txBody>
          <a:bodyPr wrap="square" numCol="1" anchor="t" anchorCtr="0" compatLnSpc="1">
            <a:prstTxWarp prst="textNoShape">
              <a:avLst/>
            </a:prstTxWarp>
          </a:bodyPr>
          <a:lstStyle/>
          <a:p>
            <a:pPr>
              <a:spcBef>
                <a:spcPts val="612"/>
              </a:spcBef>
              <a:defRPr/>
            </a:pPr>
            <a:r>
              <a:rPr lang="en-US" i="0" dirty="0" smtClean="0"/>
              <a:t>The </a:t>
            </a:r>
            <a:r>
              <a:rPr lang="en-US" i="1" dirty="0"/>
              <a:t>“single state agency</a:t>
            </a:r>
            <a:r>
              <a:rPr lang="en-US" dirty="0"/>
              <a:t>” is strictly a </a:t>
            </a:r>
            <a:r>
              <a:rPr lang="en-US" dirty="0" smtClean="0"/>
              <a:t>statutory (legal) </a:t>
            </a:r>
            <a:r>
              <a:rPr lang="en-US" dirty="0"/>
              <a:t>concept </a:t>
            </a:r>
            <a:r>
              <a:rPr lang="en-US" dirty="0" smtClean="0"/>
              <a:t>that defines responsibility </a:t>
            </a:r>
            <a:r>
              <a:rPr lang="en-US" dirty="0"/>
              <a:t>for administration of the Medicaid </a:t>
            </a:r>
            <a:r>
              <a:rPr lang="en-US" dirty="0" smtClean="0"/>
              <a:t>State Plan</a:t>
            </a:r>
            <a:r>
              <a:rPr lang="en-US" dirty="0"/>
              <a:t>. </a:t>
            </a:r>
            <a:r>
              <a:rPr lang="en-US" dirty="0" smtClean="0"/>
              <a:t>The </a:t>
            </a:r>
            <a:r>
              <a:rPr lang="en-US" dirty="0"/>
              <a:t>s</a:t>
            </a:r>
            <a:r>
              <a:rPr lang="en-US" dirty="0" smtClean="0"/>
              <a:t>ingle state</a:t>
            </a:r>
            <a:r>
              <a:rPr lang="en-US" baseline="0" dirty="0" smtClean="0"/>
              <a:t> a</a:t>
            </a:r>
            <a:r>
              <a:rPr lang="en-US" dirty="0" smtClean="0"/>
              <a:t>gency </a:t>
            </a:r>
            <a:r>
              <a:rPr lang="en-US" dirty="0"/>
              <a:t>is not required to administer the entire Medicaid </a:t>
            </a:r>
            <a:r>
              <a:rPr lang="en-US" dirty="0" smtClean="0"/>
              <a:t>program. It </a:t>
            </a:r>
            <a:r>
              <a:rPr lang="en-US" dirty="0"/>
              <a:t>may delegate some administrative functions to other state (or local) agencies or private contractors (or both). However, all final eligibility determinations must be made by state (or local) agency personnel. </a:t>
            </a:r>
            <a:endParaRPr lang="en-US" dirty="0" smtClean="0"/>
          </a:p>
          <a:p>
            <a:pPr marL="0" lvl="1" indent="0">
              <a:spcBef>
                <a:spcPts val="612"/>
              </a:spcBef>
              <a:buNone/>
              <a:defRPr/>
            </a:pPr>
            <a:r>
              <a:rPr lang="en-US" dirty="0"/>
              <a:t>Local office names may vary</a:t>
            </a:r>
            <a:r>
              <a:rPr lang="en-US" dirty="0" smtClean="0"/>
              <a:t>. </a:t>
            </a:r>
            <a:r>
              <a:rPr lang="en-US" dirty="0"/>
              <a:t>These office are sometimes called Social Services, Public Assistance, and Human Services depending on where you live.</a:t>
            </a:r>
          </a:p>
          <a:p>
            <a:pPr>
              <a:spcBef>
                <a:spcPts val="612"/>
              </a:spcBef>
              <a:defRPr/>
            </a:pPr>
            <a:r>
              <a:rPr lang="en-US" dirty="0" smtClean="0"/>
              <a:t>For </a:t>
            </a:r>
            <a:r>
              <a:rPr lang="en-US" dirty="0"/>
              <a:t>more information about eligibility requirements in your state, you may contact the </a:t>
            </a:r>
            <a:r>
              <a:rPr lang="en-US" dirty="0" smtClean="0"/>
              <a:t>Medicaid </a:t>
            </a:r>
            <a:r>
              <a:rPr lang="en-US" dirty="0"/>
              <a:t>Director in your state. </a:t>
            </a:r>
            <a:r>
              <a:rPr lang="en-US" dirty="0" smtClean="0"/>
              <a:t>To </a:t>
            </a:r>
            <a:r>
              <a:rPr lang="en-US" dirty="0"/>
              <a:t>apply for Medicaid, you’ll need to contact your local </a:t>
            </a:r>
            <a:r>
              <a:rPr lang="en-US" dirty="0" smtClean="0"/>
              <a:t>Medical </a:t>
            </a:r>
            <a:r>
              <a:rPr lang="en-US" dirty="0"/>
              <a:t>Assistance office. </a:t>
            </a:r>
            <a:endParaRPr lang="en-US" dirty="0" smtClean="0"/>
          </a:p>
          <a:p>
            <a:pPr>
              <a:spcBef>
                <a:spcPts val="612"/>
              </a:spcBef>
              <a:defRPr/>
            </a:pPr>
            <a:r>
              <a:rPr lang="en-US" dirty="0" smtClean="0"/>
              <a:t>For more information you may </a:t>
            </a:r>
            <a:r>
              <a:rPr lang="en-US" dirty="0"/>
              <a:t>also visit: </a:t>
            </a:r>
            <a:r>
              <a:rPr lang="en-US" dirty="0">
                <a:hlinkClick r:id="rId3"/>
              </a:rPr>
              <a:t>http://</a:t>
            </a:r>
            <a:r>
              <a:rPr lang="en-US" dirty="0" smtClean="0">
                <a:hlinkClick r:id="rId3"/>
              </a:rPr>
              <a:t>www.medicaid.gov/medicaid-chip-program-information/by-state/by-state.html</a:t>
            </a:r>
            <a:r>
              <a:rPr lang="en-US" dirty="0" smtClean="0"/>
              <a:t>.</a:t>
            </a:r>
          </a:p>
          <a:p>
            <a:pPr>
              <a:spcBef>
                <a:spcPts val="612"/>
              </a:spcBef>
              <a:defRPr/>
            </a:pPr>
            <a:endParaRPr lang="en-US" dirty="0"/>
          </a:p>
          <a:p>
            <a:pPr>
              <a:spcBef>
                <a:spcPts val="582"/>
              </a:spcBef>
              <a:defRPr/>
            </a:pPr>
            <a:endParaRPr lang="en-US" dirty="0"/>
          </a:p>
        </p:txBody>
      </p:sp>
      <p:sp>
        <p:nvSpPr>
          <p:cNvPr id="645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34418"/>
            <a:fld id="{89A0A7C5-C720-4569-8CF1-99DAE8EF217C}" type="slidenum">
              <a:rPr lang="en-US" smtClean="0"/>
              <a:pPr defTabSz="934418"/>
              <a:t>8</a:t>
            </a:fld>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877491" y="4431393"/>
            <a:ext cx="5264944" cy="4187666"/>
          </a:xfrm>
        </p:spPr>
        <p:txBody>
          <a:bodyPr>
            <a:normAutofit/>
          </a:bodyPr>
          <a:lstStyle/>
          <a:p>
            <a:pPr indent="-220601" defTabSz="932871">
              <a:spcBef>
                <a:spcPts val="612"/>
              </a:spcBef>
              <a:defRPr/>
            </a:pPr>
            <a:r>
              <a:rPr lang="en-US" dirty="0" smtClean="0">
                <a:solidFill>
                  <a:schemeClr val="dk1"/>
                </a:solidFill>
              </a:rPr>
              <a:t>Medicaid is administered by state governments within state rules. </a:t>
            </a:r>
          </a:p>
          <a:p>
            <a:pPr marL="12617" indent="-233218" defTabSz="932871">
              <a:spcBef>
                <a:spcPts val="612"/>
              </a:spcBef>
              <a:buFont typeface="+mj-lt"/>
              <a:buAutoNum type="alphaLcPeriod"/>
              <a:defRPr/>
            </a:pPr>
            <a:r>
              <a:rPr lang="en-US" dirty="0" smtClean="0">
                <a:solidFill>
                  <a:schemeClr val="dk1"/>
                </a:solidFill>
              </a:rPr>
              <a:t>True</a:t>
            </a:r>
          </a:p>
          <a:p>
            <a:pPr marL="12617" indent="-233218" defTabSz="932871">
              <a:spcBef>
                <a:spcPts val="612"/>
              </a:spcBef>
              <a:buFont typeface="+mj-lt"/>
              <a:buAutoNum type="alphaLcPeriod"/>
              <a:defRPr/>
            </a:pPr>
            <a:r>
              <a:rPr lang="en-US" dirty="0" smtClean="0">
                <a:solidFill>
                  <a:schemeClr val="dk1"/>
                </a:solidFill>
              </a:rPr>
              <a:t>False</a:t>
            </a:r>
          </a:p>
          <a:p>
            <a:pPr defTabSz="932871">
              <a:spcBef>
                <a:spcPts val="612"/>
              </a:spcBef>
              <a:defRPr/>
            </a:pPr>
            <a:r>
              <a:rPr lang="en-US" b="1" dirty="0" smtClean="0">
                <a:solidFill>
                  <a:schemeClr val="dk1"/>
                </a:solidFill>
              </a:rPr>
              <a:t>ANSWER:</a:t>
            </a:r>
            <a:r>
              <a:rPr lang="en-US" dirty="0" smtClean="0">
                <a:solidFill>
                  <a:schemeClr val="dk1"/>
                </a:solidFill>
              </a:rPr>
              <a:t> b. False</a:t>
            </a:r>
          </a:p>
          <a:p>
            <a:pPr marL="0" lvl="2" indent="0">
              <a:spcBef>
                <a:spcPts val="612"/>
              </a:spcBef>
              <a:buSzPct val="100000"/>
              <a:buNone/>
            </a:pPr>
            <a:r>
              <a:rPr lang="en-US" dirty="0" smtClean="0"/>
              <a:t>Medicaid is administered by state governments within federal rules (federal/state partnership).  A state administers its own eligibility and program once approved by the Federal Government.</a:t>
            </a:r>
          </a:p>
          <a:p>
            <a:pPr defTabSz="932871">
              <a:spcBef>
                <a:spcPts val="612"/>
              </a:spcBef>
              <a:defRPr/>
            </a:pPr>
            <a:endParaRPr lang="en-US" dirty="0" smtClean="0"/>
          </a:p>
          <a:p>
            <a:pPr indent="-220601">
              <a:spcBef>
                <a:spcPts val="612"/>
              </a:spcBef>
              <a:defRPr/>
            </a:pPr>
            <a:endParaRPr lang="en-US" dirty="0"/>
          </a:p>
        </p:txBody>
      </p:sp>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4E931A8C-14CF-4E1E-B9EE-C605AB14BF6A}"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mailto:training@cms.hhs.gov" TargetMode="External"/><Relationship Id="rId2" Type="http://schemas.openxmlformats.org/officeDocument/2006/relationships/image" Target="../media/image13.jpg"/><Relationship Id="rId1" Type="http://schemas.openxmlformats.org/officeDocument/2006/relationships/slideMaster" Target="../slideMasters/slideMaster7.xml"/><Relationship Id="rId4" Type="http://schemas.openxmlformats.org/officeDocument/2006/relationships/hyperlink" Target="http://cms.gov/Outreach-and-Education/Training/CMSNationalTrainingProgram" TargetMode="Externa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mailto:training@cms.hhs.gov" TargetMode="External"/><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hyperlink" Target="http://cms.gov/Outreach-and-Education/Training/CMSNationalTrainingProgram/index.html" TargetMode="Externa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038600" y="1295400"/>
            <a:ext cx="4419600" cy="1524000"/>
          </a:xfrm>
        </p:spPr>
        <p:txBody>
          <a:bodyPr anchor="t"/>
          <a:lstStyle>
            <a:lvl1pPr algn="l">
              <a:defRPr>
                <a:solidFill>
                  <a:schemeClr val="tx1"/>
                </a:solidFill>
              </a:defRPr>
            </a:lvl1pPr>
          </a:lstStyle>
          <a:p>
            <a:r>
              <a:rPr lang="en-US" smtClean="0"/>
              <a:t>Click to edit Master 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dirty="0" smtClean="0"/>
              <a:t>05/1/2013</a:t>
            </a:r>
            <a:endParaRPr lang="en-US" dirty="0"/>
          </a:p>
        </p:txBody>
      </p:sp>
      <p:sp>
        <p:nvSpPr>
          <p:cNvPr id="4" name="Footer Placeholder 3"/>
          <p:cNvSpPr>
            <a:spLocks noGrp="1"/>
          </p:cNvSpPr>
          <p:nvPr>
            <p:ph type="ftr" sz="quarter" idx="11"/>
          </p:nvPr>
        </p:nvSpPr>
        <p:spPr/>
        <p:txBody>
          <a:bodyPr/>
          <a:lstStyle/>
          <a:p>
            <a:r>
              <a:rPr lang="en-US" dirty="0" smtClean="0"/>
              <a:t>Getting Started</a:t>
            </a:r>
            <a:endParaRPr lang="en-US" dirty="0"/>
          </a:p>
        </p:txBody>
      </p:sp>
      <p:sp>
        <p:nvSpPr>
          <p:cNvPr id="5" name="Slide Number Placeholder 4"/>
          <p:cNvSpPr>
            <a:spLocks noGrp="1"/>
          </p:cNvSpPr>
          <p:nvPr>
            <p:ph type="sldNum" sz="quarter" idx="12"/>
          </p:nvPr>
        </p:nvSpPr>
        <p:spPr/>
        <p:txBody>
          <a:bodyPr/>
          <a:lstStyle/>
          <a:p>
            <a:fld id="{2B311C8D-3B42-4150-880E-F70598F3D0EA}" type="slidenum">
              <a:rPr lang="en-US" smtClean="0"/>
              <a:pPr/>
              <a:t>‹#›</a:t>
            </a:fld>
            <a:endParaRPr lang="en-US" dirty="0"/>
          </a:p>
        </p:txBody>
      </p:sp>
    </p:spTree>
    <p:extLst>
      <p:ext uri="{BB962C8B-B14F-4D97-AF65-F5344CB8AC3E}">
        <p14:creationId xmlns:p14="http://schemas.microsoft.com/office/powerpoint/2010/main" val="717911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Pictures">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601" y="-380168"/>
            <a:ext cx="9601199" cy="7314368"/>
          </a:xfrm>
          <a:prstGeom prst="rect">
            <a:avLst/>
          </a:prstGeom>
        </p:spPr>
      </p:pic>
      <p:sp>
        <p:nvSpPr>
          <p:cNvPr id="3" name="Subtitle 2"/>
          <p:cNvSpPr>
            <a:spLocks noGrp="1"/>
          </p:cNvSpPr>
          <p:nvPr>
            <p:ph type="subTitle" idx="1"/>
          </p:nvPr>
        </p:nvSpPr>
        <p:spPr>
          <a:xfrm>
            <a:off x="4114800" y="2971800"/>
            <a:ext cx="4572000" cy="2590800"/>
          </a:xfrm>
        </p:spPr>
        <p:txBody>
          <a:bodyPr>
            <a:normAutofit/>
          </a:bodyPr>
          <a:lstStyle>
            <a:lvl1pPr marL="0" indent="0" algn="l">
              <a:buNone/>
              <a:tabLst>
                <a:tab pos="1371600" algn="l"/>
              </a:tabLst>
              <a:defRPr sz="3600" b="1">
                <a:solidFill>
                  <a:srgbClr val="00529B"/>
                </a:solidFill>
                <a:latin typeface="Constantia"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Date Placeholder 3"/>
          <p:cNvSpPr>
            <a:spLocks noGrp="1"/>
          </p:cNvSpPr>
          <p:nvPr>
            <p:ph type="dt" sz="half" idx="2"/>
          </p:nvPr>
        </p:nvSpPr>
        <p:spPr>
          <a:xfrm>
            <a:off x="457200" y="6367463"/>
            <a:ext cx="762000" cy="365125"/>
          </a:xfrm>
          <a:prstGeom prst="rect">
            <a:avLst/>
          </a:prstGeom>
        </p:spPr>
        <p:txBody>
          <a:bodyPr vert="horz" lIns="91440" tIns="45720" rIns="91440" bIns="45720" rtlCol="0" anchor="ctr"/>
          <a:lstStyle>
            <a:lvl1pPr algn="l">
              <a:defRPr sz="1200" b="1">
                <a:solidFill>
                  <a:srgbClr val="00529B"/>
                </a:solidFill>
                <a:latin typeface="Constantia" pitchFamily="18" charset="0"/>
              </a:defRPr>
            </a:lvl1pPr>
          </a:lstStyle>
          <a:p>
            <a:r>
              <a:rPr lang="en-US" dirty="0" smtClean="0"/>
              <a:t>04/2013</a:t>
            </a:r>
            <a:endParaRPr lang="en-US" dirty="0"/>
          </a:p>
        </p:txBody>
      </p:sp>
    </p:spTree>
    <p:extLst>
      <p:ext uri="{BB962C8B-B14F-4D97-AF65-F5344CB8AC3E}">
        <p14:creationId xmlns:p14="http://schemas.microsoft.com/office/powerpoint/2010/main" val="301468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Pictures">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6830" y="-191453"/>
            <a:ext cx="9601199" cy="7314368"/>
          </a:xfrm>
          <a:prstGeom prst="rect">
            <a:avLst/>
          </a:prstGeom>
        </p:spPr>
      </p:pic>
      <p:sp>
        <p:nvSpPr>
          <p:cNvPr id="3" name="Subtitle 2"/>
          <p:cNvSpPr>
            <a:spLocks noGrp="1"/>
          </p:cNvSpPr>
          <p:nvPr>
            <p:ph type="subTitle" idx="1"/>
          </p:nvPr>
        </p:nvSpPr>
        <p:spPr>
          <a:xfrm>
            <a:off x="4114800" y="3733800"/>
            <a:ext cx="4572000" cy="2590800"/>
          </a:xfrm>
        </p:spPr>
        <p:txBody>
          <a:bodyPr>
            <a:normAutofit/>
          </a:bodyPr>
          <a:lstStyle>
            <a:lvl1pPr marL="0" indent="0" algn="l">
              <a:buNone/>
              <a:tabLst>
                <a:tab pos="1371600" algn="l"/>
              </a:tabLst>
              <a:defRPr sz="3600" b="1">
                <a:solidFill>
                  <a:srgbClr val="00529B"/>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7" name="Date Placeholder 3"/>
          <p:cNvSpPr>
            <a:spLocks noGrp="1"/>
          </p:cNvSpPr>
          <p:nvPr>
            <p:ph type="dt" sz="half" idx="2"/>
          </p:nvPr>
        </p:nvSpPr>
        <p:spPr>
          <a:xfrm>
            <a:off x="457200" y="6367463"/>
            <a:ext cx="762000" cy="365125"/>
          </a:xfrm>
          <a:prstGeom prst="rect">
            <a:avLst/>
          </a:prstGeom>
        </p:spPr>
        <p:txBody>
          <a:bodyPr vert="horz" lIns="91440" tIns="45720" rIns="91440" bIns="45720" rtlCol="0" anchor="ctr"/>
          <a:lstStyle>
            <a:lvl1pPr algn="l">
              <a:defRPr sz="1200" b="1">
                <a:solidFill>
                  <a:srgbClr val="00529B"/>
                </a:solidFill>
                <a:latin typeface="Constantia" pitchFamily="18" charset="0"/>
              </a:defRPr>
            </a:lvl1pPr>
          </a:lstStyle>
          <a:p>
            <a:r>
              <a:rPr lang="en-US" dirty="0" smtClean="0"/>
              <a:t>04/2013</a:t>
            </a:r>
            <a:endParaRPr lang="en-US" dirty="0"/>
          </a:p>
        </p:txBody>
      </p:sp>
      <p:pic>
        <p:nvPicPr>
          <p:cNvPr id="8" name="Picture 7"/>
          <p:cNvPicPr/>
          <p:nvPr userDrawn="1"/>
        </p:nvPicPr>
        <p:blipFill rotWithShape="1">
          <a:blip r:embed="rId3">
            <a:extLst>
              <a:ext uri="{28A0092B-C50C-407E-A947-70E740481C1C}">
                <a14:useLocalDpi xmlns:a14="http://schemas.microsoft.com/office/drawing/2010/main" val="0"/>
              </a:ext>
            </a:extLst>
          </a:blip>
          <a:srcRect b="76452"/>
          <a:stretch/>
        </p:blipFill>
        <p:spPr bwMode="auto">
          <a:xfrm>
            <a:off x="-228601" y="1219200"/>
            <a:ext cx="9601199" cy="1371600"/>
          </a:xfrm>
          <a:prstGeom prst="rect">
            <a:avLst/>
          </a:prstGeom>
          <a:noFill/>
          <a:ln>
            <a:noFill/>
          </a:ln>
          <a:extLst>
            <a:ext uri="{53640926-AAD7-44D8-BBD7-CCE9431645EC}">
              <a14:shadowObscured xmlns:a14="http://schemas.microsoft.com/office/drawing/2010/main"/>
            </a:ext>
          </a:extLst>
        </p:spPr>
      </p:pic>
      <p:sp>
        <p:nvSpPr>
          <p:cNvPr id="4" name="TextBox 3"/>
          <p:cNvSpPr txBox="1"/>
          <p:nvPr userDrawn="1"/>
        </p:nvSpPr>
        <p:spPr>
          <a:xfrm>
            <a:off x="-228601" y="1371600"/>
            <a:ext cx="9601199" cy="707886"/>
          </a:xfrm>
          <a:prstGeom prst="rect">
            <a:avLst/>
          </a:prstGeom>
          <a:noFill/>
        </p:spPr>
        <p:txBody>
          <a:bodyPr wrap="square" rtlCol="0">
            <a:spAutoFit/>
          </a:bodyPr>
          <a:lstStyle/>
          <a:p>
            <a:pPr algn="ctr"/>
            <a:r>
              <a:rPr lang="en-US" sz="4000" b="1" dirty="0" smtClean="0">
                <a:solidFill>
                  <a:schemeClr val="bg1"/>
                </a:solidFill>
              </a:rPr>
              <a:t>National Training Program</a:t>
            </a:r>
            <a:endParaRPr lang="en-US" sz="4000" b="1" dirty="0">
              <a:solidFill>
                <a:schemeClr val="bg1"/>
              </a:solidFill>
            </a:endParaRPr>
          </a:p>
        </p:txBody>
      </p:sp>
      <p:sp>
        <p:nvSpPr>
          <p:cNvPr id="2" name="TextBox 1"/>
          <p:cNvSpPr txBox="1"/>
          <p:nvPr userDrawn="1"/>
        </p:nvSpPr>
        <p:spPr>
          <a:xfrm>
            <a:off x="4114800" y="2819400"/>
            <a:ext cx="4572000" cy="646331"/>
          </a:xfrm>
          <a:prstGeom prst="rect">
            <a:avLst/>
          </a:prstGeom>
          <a:noFill/>
        </p:spPr>
        <p:txBody>
          <a:bodyPr wrap="square" rtlCol="0">
            <a:spAutoFit/>
          </a:bodyPr>
          <a:lstStyle/>
          <a:p>
            <a:r>
              <a:rPr lang="en-US" sz="3600" b="1" dirty="0" smtClean="0">
                <a:solidFill>
                  <a:schemeClr val="accent1">
                    <a:lumMod val="75000"/>
                  </a:schemeClr>
                </a:solidFill>
              </a:rPr>
              <a:t>Module: 12</a:t>
            </a:r>
            <a:endParaRPr lang="en-US" sz="3600" b="1" dirty="0">
              <a:solidFill>
                <a:schemeClr val="accent1">
                  <a:lumMod val="75000"/>
                </a:schemeClr>
              </a:solidFill>
            </a:endParaRPr>
          </a:p>
        </p:txBody>
      </p:sp>
    </p:spTree>
    <p:extLst>
      <p:ext uri="{BB962C8B-B14F-4D97-AF65-F5344CB8AC3E}">
        <p14:creationId xmlns:p14="http://schemas.microsoft.com/office/powerpoint/2010/main" val="28762524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odule Objectives">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086" y="-228600"/>
            <a:ext cx="9511486" cy="7315200"/>
          </a:xfrm>
          <a:prstGeom prst="rect">
            <a:avLst/>
          </a:prstGeom>
        </p:spPr>
      </p:pic>
      <p:sp>
        <p:nvSpPr>
          <p:cNvPr id="2" name="Title 1"/>
          <p:cNvSpPr>
            <a:spLocks noGrp="1"/>
          </p:cNvSpPr>
          <p:nvPr>
            <p:ph type="ctrTitle"/>
          </p:nvPr>
        </p:nvSpPr>
        <p:spPr>
          <a:xfrm>
            <a:off x="685800" y="-76200"/>
            <a:ext cx="7772400" cy="1470025"/>
          </a:xfrm>
        </p:spPr>
        <p:txBody>
          <a:bodyPr>
            <a:normAutofit/>
          </a:bodyPr>
          <a:lstStyle>
            <a:lvl1pPr>
              <a:defRPr sz="3600" b="1">
                <a:solidFill>
                  <a:schemeClr val="tx1"/>
                </a:solidFill>
                <a:latin typeface="Constantia" pitchFamily="18" charset="0"/>
              </a:defRPr>
            </a:lvl1pPr>
          </a:lstStyle>
          <a:p>
            <a:r>
              <a:rPr lang="en-US" dirty="0" smtClean="0"/>
              <a:t>Click to edit Master title style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91781" y="6167628"/>
            <a:ext cx="1467063" cy="576072"/>
          </a:xfrm>
          <a:prstGeom prst="rect">
            <a:avLst/>
          </a:prstGeom>
        </p:spPr>
      </p:pic>
      <p:sp>
        <p:nvSpPr>
          <p:cNvPr id="14" name="Text Placeholder 2"/>
          <p:cNvSpPr>
            <a:spLocks noGrp="1"/>
          </p:cNvSpPr>
          <p:nvPr>
            <p:ph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Footer Placeholder 7"/>
          <p:cNvSpPr txBox="1">
            <a:spLocks/>
          </p:cNvSpPr>
          <p:nvPr userDrawn="1"/>
        </p:nvSpPr>
        <p:spPr bwMode="auto">
          <a:xfrm>
            <a:off x="1219200" y="6384825"/>
            <a:ext cx="2743200" cy="352625"/>
          </a:xfrm>
          <a:prstGeom prst="rect">
            <a:avLst/>
          </a:prstGeom>
          <a:noFill/>
          <a:ln>
            <a:miter lim="800000"/>
            <a:headEnd/>
            <a:tailEnd/>
          </a:ln>
        </p:spPr>
        <p:txBody>
          <a:bodyPr wrap="square" numCol="1"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solidFill>
                  <a:srgbClr val="00529B"/>
                </a:solidFill>
                <a:latin typeface="Constantia" pitchFamily="18" charset="0"/>
                <a:cs typeface="Arial" charset="0"/>
              </a:rPr>
              <a:t>Understanding Medicare</a:t>
            </a:r>
          </a:p>
        </p:txBody>
      </p:sp>
      <p:sp>
        <p:nvSpPr>
          <p:cNvPr id="15" name="Slide Number Placeholder 5"/>
          <p:cNvSpPr>
            <a:spLocks noGrp="1"/>
          </p:cNvSpPr>
          <p:nvPr>
            <p:ph type="sldNum" sz="quarter" idx="4"/>
          </p:nvPr>
        </p:nvSpPr>
        <p:spPr>
          <a:xfrm>
            <a:off x="4305300" y="6378575"/>
            <a:ext cx="533400" cy="365125"/>
          </a:xfrm>
          <a:prstGeom prst="rect">
            <a:avLst/>
          </a:prstGeom>
        </p:spPr>
        <p:txBody>
          <a:bodyPr vert="horz" lIns="91440" tIns="45720" rIns="91440" bIns="45720" rtlCol="0" anchor="ctr"/>
          <a:lstStyle>
            <a:lvl1pPr algn="ctr">
              <a:defRPr sz="1200" b="1">
                <a:solidFill>
                  <a:srgbClr val="00529B"/>
                </a:solidFill>
                <a:latin typeface="Constantia" pitchFamily="18" charset="0"/>
              </a:defRPr>
            </a:lvl1pPr>
          </a:lstStyle>
          <a:p>
            <a:fld id="{C06B2B0A-7BE8-463F-A600-B0C80EA3E574}" type="slidenum">
              <a:rPr lang="en-US" smtClean="0"/>
              <a:pPr/>
              <a:t>‹#›</a:t>
            </a:fld>
            <a:endParaRPr lang="en-US" dirty="0"/>
          </a:p>
        </p:txBody>
      </p:sp>
      <p:sp>
        <p:nvSpPr>
          <p:cNvPr id="16" name="Date Placeholder 3"/>
          <p:cNvSpPr>
            <a:spLocks noGrp="1"/>
          </p:cNvSpPr>
          <p:nvPr>
            <p:ph type="dt" sz="half" idx="2"/>
          </p:nvPr>
        </p:nvSpPr>
        <p:spPr>
          <a:xfrm>
            <a:off x="457200" y="6390381"/>
            <a:ext cx="762000" cy="341513"/>
          </a:xfrm>
          <a:prstGeom prst="rect">
            <a:avLst/>
          </a:prstGeom>
        </p:spPr>
        <p:txBody>
          <a:bodyPr vert="horz" lIns="91440" tIns="45720" rIns="91440" bIns="45720" rtlCol="0" anchor="ctr"/>
          <a:lstStyle>
            <a:lvl1pPr algn="l">
              <a:defRPr sz="1200" b="1">
                <a:solidFill>
                  <a:srgbClr val="00529B"/>
                </a:solidFill>
                <a:latin typeface="Constantia" pitchFamily="18" charset="0"/>
              </a:defRPr>
            </a:lvl1pPr>
          </a:lstStyle>
          <a:p>
            <a:r>
              <a:rPr lang="en-US" dirty="0" smtClean="0"/>
              <a:t>04/2013</a:t>
            </a:r>
            <a:endParaRPr lang="en-US" dirty="0"/>
          </a:p>
        </p:txBody>
      </p:sp>
    </p:spTree>
    <p:extLst>
      <p:ext uri="{BB962C8B-B14F-4D97-AF65-F5344CB8AC3E}">
        <p14:creationId xmlns:p14="http://schemas.microsoft.com/office/powerpoint/2010/main" val="26688729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600" y="-304800"/>
            <a:ext cx="9601200" cy="7384198"/>
          </a:xfrm>
          <a:prstGeom prst="rect">
            <a:avLst/>
          </a:prstGeom>
          <a:noFill/>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91781" y="6167628"/>
            <a:ext cx="1467063" cy="576072"/>
          </a:xfrm>
          <a:prstGeom prst="rect">
            <a:avLst/>
          </a:prstGeom>
        </p:spPr>
      </p:pic>
      <p:sp>
        <p:nvSpPr>
          <p:cNvPr id="10" name="Title 1"/>
          <p:cNvSpPr>
            <a:spLocks noGrp="1"/>
          </p:cNvSpPr>
          <p:nvPr>
            <p:ph type="ctrTitle"/>
          </p:nvPr>
        </p:nvSpPr>
        <p:spPr>
          <a:xfrm>
            <a:off x="685800" y="-76200"/>
            <a:ext cx="7772400" cy="1470025"/>
          </a:xfrm>
        </p:spPr>
        <p:txBody>
          <a:bodyPr>
            <a:normAutofit/>
          </a:bodyPr>
          <a:lstStyle>
            <a:lvl1pPr>
              <a:defRPr sz="3600" b="1">
                <a:solidFill>
                  <a:schemeClr val="bg1"/>
                </a:solidFill>
                <a:latin typeface="Constantia" pitchFamily="18" charset="0"/>
              </a:defRPr>
            </a:lvl1pPr>
          </a:lstStyle>
          <a:p>
            <a:r>
              <a:rPr lang="en-US" dirty="0" smtClean="0"/>
              <a:t>Click to edit Master title style</a:t>
            </a:r>
            <a:endParaRPr lang="en-US" dirty="0"/>
          </a:p>
        </p:txBody>
      </p:sp>
      <p:sp>
        <p:nvSpPr>
          <p:cNvPr id="11" name="Text Placeholder 2"/>
          <p:cNvSpPr>
            <a:spLocks noGrp="1"/>
          </p:cNvSpPr>
          <p:nvPr>
            <p:ph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smtClean="0"/>
          </a:p>
          <a:p>
            <a:pPr lvl="4"/>
            <a:endParaRPr lang="en-US" dirty="0" smtClean="0"/>
          </a:p>
        </p:txBody>
      </p:sp>
      <p:sp>
        <p:nvSpPr>
          <p:cNvPr id="15" name="Footer Placeholder 7"/>
          <p:cNvSpPr txBox="1">
            <a:spLocks/>
          </p:cNvSpPr>
          <p:nvPr userDrawn="1"/>
        </p:nvSpPr>
        <p:spPr bwMode="auto">
          <a:xfrm>
            <a:off x="1219200" y="6384825"/>
            <a:ext cx="2743200" cy="352625"/>
          </a:xfrm>
          <a:prstGeom prst="rect">
            <a:avLst/>
          </a:prstGeom>
          <a:noFill/>
          <a:ln>
            <a:miter lim="800000"/>
            <a:headEnd/>
            <a:tailEnd/>
          </a:ln>
        </p:spPr>
        <p:txBody>
          <a:bodyPr wrap="square" numCol="1"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solidFill>
                  <a:srgbClr val="00529B"/>
                </a:solidFill>
                <a:latin typeface="Constantia" pitchFamily="18" charset="0"/>
                <a:cs typeface="Arial" charset="0"/>
              </a:rPr>
              <a:t>Understanding Medicare</a:t>
            </a:r>
          </a:p>
        </p:txBody>
      </p:sp>
      <p:sp>
        <p:nvSpPr>
          <p:cNvPr id="16" name="Slide Number Placeholder 5"/>
          <p:cNvSpPr>
            <a:spLocks noGrp="1"/>
          </p:cNvSpPr>
          <p:nvPr>
            <p:ph type="sldNum" sz="quarter" idx="4"/>
          </p:nvPr>
        </p:nvSpPr>
        <p:spPr>
          <a:xfrm>
            <a:off x="4305300" y="6378575"/>
            <a:ext cx="533400" cy="365125"/>
          </a:xfrm>
          <a:prstGeom prst="rect">
            <a:avLst/>
          </a:prstGeom>
        </p:spPr>
        <p:txBody>
          <a:bodyPr vert="horz" lIns="91440" tIns="45720" rIns="91440" bIns="45720" rtlCol="0" anchor="ctr"/>
          <a:lstStyle>
            <a:lvl1pPr algn="ctr">
              <a:defRPr sz="1200" b="1">
                <a:solidFill>
                  <a:srgbClr val="00529B"/>
                </a:solidFill>
                <a:latin typeface="Constantia" pitchFamily="18" charset="0"/>
              </a:defRPr>
            </a:lvl1pPr>
          </a:lstStyle>
          <a:p>
            <a:fld id="{C06B2B0A-7BE8-463F-A600-B0C80EA3E574}" type="slidenum">
              <a:rPr lang="en-US" smtClean="0"/>
              <a:pPr/>
              <a:t>‹#›</a:t>
            </a:fld>
            <a:endParaRPr lang="en-US" dirty="0"/>
          </a:p>
        </p:txBody>
      </p:sp>
      <p:sp>
        <p:nvSpPr>
          <p:cNvPr id="17" name="Date Placeholder 3"/>
          <p:cNvSpPr>
            <a:spLocks noGrp="1"/>
          </p:cNvSpPr>
          <p:nvPr>
            <p:ph type="dt" sz="half" idx="2"/>
          </p:nvPr>
        </p:nvSpPr>
        <p:spPr>
          <a:xfrm>
            <a:off x="457200" y="6390381"/>
            <a:ext cx="762000" cy="341513"/>
          </a:xfrm>
          <a:prstGeom prst="rect">
            <a:avLst/>
          </a:prstGeom>
        </p:spPr>
        <p:txBody>
          <a:bodyPr vert="horz" lIns="91440" tIns="45720" rIns="91440" bIns="45720" rtlCol="0" anchor="ctr"/>
          <a:lstStyle>
            <a:lvl1pPr algn="l">
              <a:defRPr sz="1200" b="1">
                <a:solidFill>
                  <a:srgbClr val="00529B"/>
                </a:solidFill>
                <a:latin typeface="Constantia" pitchFamily="18" charset="0"/>
              </a:defRPr>
            </a:lvl1pPr>
          </a:lstStyle>
          <a:p>
            <a:r>
              <a:rPr lang="en-US" dirty="0" smtClean="0"/>
              <a:t>04/2013</a:t>
            </a:r>
            <a:endParaRPr lang="en-US" dirty="0"/>
          </a:p>
        </p:txBody>
      </p:sp>
    </p:spTree>
    <p:extLst>
      <p:ext uri="{BB962C8B-B14F-4D97-AF65-F5344CB8AC3E}">
        <p14:creationId xmlns:p14="http://schemas.microsoft.com/office/powerpoint/2010/main" val="26364266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600" y="-228600"/>
            <a:ext cx="9601200" cy="730551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91781" y="6167628"/>
            <a:ext cx="1467063" cy="576072"/>
          </a:xfrm>
          <a:prstGeom prst="rect">
            <a:avLst/>
          </a:prstGeom>
        </p:spPr>
      </p:pic>
      <p:sp>
        <p:nvSpPr>
          <p:cNvPr id="10" name="Title 1"/>
          <p:cNvSpPr>
            <a:spLocks noGrp="1"/>
          </p:cNvSpPr>
          <p:nvPr>
            <p:ph type="ctrTitle"/>
          </p:nvPr>
        </p:nvSpPr>
        <p:spPr>
          <a:xfrm>
            <a:off x="685800" y="-76200"/>
            <a:ext cx="7772400" cy="1470025"/>
          </a:xfrm>
        </p:spPr>
        <p:txBody>
          <a:bodyPr>
            <a:normAutofit/>
          </a:bodyPr>
          <a:lstStyle>
            <a:lvl1pPr>
              <a:defRPr sz="3600" b="1">
                <a:solidFill>
                  <a:srgbClr val="00529B"/>
                </a:solidFill>
                <a:latin typeface="Constantia" pitchFamily="18" charset="0"/>
              </a:defRPr>
            </a:lvl1pPr>
          </a:lstStyle>
          <a:p>
            <a:r>
              <a:rPr lang="en-US" dirty="0" smtClean="0"/>
              <a:t>Click to edit Master title style</a:t>
            </a:r>
            <a:endParaRPr lang="en-US" dirty="0"/>
          </a:p>
        </p:txBody>
      </p:sp>
      <p:sp>
        <p:nvSpPr>
          <p:cNvPr id="11" name="Text Placeholder 2"/>
          <p:cNvSpPr>
            <a:spLocks noGrp="1"/>
          </p:cNvSpPr>
          <p:nvPr>
            <p:ph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smtClean="0"/>
          </a:p>
          <a:p>
            <a:pPr lvl="4"/>
            <a:endParaRPr lang="en-US" dirty="0" smtClean="0"/>
          </a:p>
        </p:txBody>
      </p:sp>
      <p:sp>
        <p:nvSpPr>
          <p:cNvPr id="13" name="Footer Placeholder 7"/>
          <p:cNvSpPr txBox="1">
            <a:spLocks/>
          </p:cNvSpPr>
          <p:nvPr userDrawn="1"/>
        </p:nvSpPr>
        <p:spPr bwMode="auto">
          <a:xfrm>
            <a:off x="1219200" y="6384825"/>
            <a:ext cx="2743200" cy="352625"/>
          </a:xfrm>
          <a:prstGeom prst="rect">
            <a:avLst/>
          </a:prstGeom>
          <a:noFill/>
          <a:ln>
            <a:miter lim="800000"/>
            <a:headEnd/>
            <a:tailEnd/>
          </a:ln>
        </p:spPr>
        <p:txBody>
          <a:bodyPr wrap="square" numCol="1"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solidFill>
                  <a:srgbClr val="00529B"/>
                </a:solidFill>
                <a:latin typeface="Constantia" pitchFamily="18" charset="0"/>
                <a:cs typeface="Arial" charset="0"/>
              </a:rPr>
              <a:t>Understanding Medicare</a:t>
            </a:r>
          </a:p>
        </p:txBody>
      </p:sp>
      <p:sp>
        <p:nvSpPr>
          <p:cNvPr id="16" name="Slide Number Placeholder 5"/>
          <p:cNvSpPr>
            <a:spLocks noGrp="1"/>
          </p:cNvSpPr>
          <p:nvPr>
            <p:ph type="sldNum" sz="quarter" idx="4"/>
          </p:nvPr>
        </p:nvSpPr>
        <p:spPr>
          <a:xfrm>
            <a:off x="4305300" y="6378575"/>
            <a:ext cx="533400" cy="365125"/>
          </a:xfrm>
          <a:prstGeom prst="rect">
            <a:avLst/>
          </a:prstGeom>
        </p:spPr>
        <p:txBody>
          <a:bodyPr vert="horz" lIns="91440" tIns="45720" rIns="91440" bIns="45720" rtlCol="0" anchor="ctr"/>
          <a:lstStyle>
            <a:lvl1pPr algn="ctr">
              <a:defRPr sz="1200" b="1">
                <a:solidFill>
                  <a:srgbClr val="00529B"/>
                </a:solidFill>
                <a:latin typeface="Constantia" pitchFamily="18" charset="0"/>
              </a:defRPr>
            </a:lvl1pPr>
          </a:lstStyle>
          <a:p>
            <a:fld id="{C06B2B0A-7BE8-463F-A600-B0C80EA3E574}" type="slidenum">
              <a:rPr lang="en-US" smtClean="0"/>
              <a:pPr/>
              <a:t>‹#›</a:t>
            </a:fld>
            <a:endParaRPr lang="en-US" dirty="0"/>
          </a:p>
        </p:txBody>
      </p:sp>
      <p:sp>
        <p:nvSpPr>
          <p:cNvPr id="17" name="Date Placeholder 3"/>
          <p:cNvSpPr>
            <a:spLocks noGrp="1"/>
          </p:cNvSpPr>
          <p:nvPr>
            <p:ph type="dt" sz="half" idx="2"/>
          </p:nvPr>
        </p:nvSpPr>
        <p:spPr>
          <a:xfrm>
            <a:off x="457200" y="6390381"/>
            <a:ext cx="762000" cy="341513"/>
          </a:xfrm>
          <a:prstGeom prst="rect">
            <a:avLst/>
          </a:prstGeom>
        </p:spPr>
        <p:txBody>
          <a:bodyPr vert="horz" lIns="91440" tIns="45720" rIns="91440" bIns="45720" rtlCol="0" anchor="ctr"/>
          <a:lstStyle>
            <a:lvl1pPr algn="l">
              <a:defRPr sz="1200" b="1">
                <a:solidFill>
                  <a:srgbClr val="00529B"/>
                </a:solidFill>
                <a:latin typeface="Constantia" pitchFamily="18" charset="0"/>
              </a:defRPr>
            </a:lvl1pPr>
          </a:lstStyle>
          <a:p>
            <a:r>
              <a:rPr lang="en-US" dirty="0" smtClean="0"/>
              <a:t>04/2013</a:t>
            </a:r>
            <a:endParaRPr lang="en-US" dirty="0"/>
          </a:p>
        </p:txBody>
      </p:sp>
    </p:spTree>
    <p:extLst>
      <p:ext uri="{BB962C8B-B14F-4D97-AF65-F5344CB8AC3E}">
        <p14:creationId xmlns:p14="http://schemas.microsoft.com/office/powerpoint/2010/main" val="9060467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raphics-Footer_NO NTP LOGO">
    <p:spTree>
      <p:nvGrpSpPr>
        <p:cNvPr id="1" name=""/>
        <p:cNvGrpSpPr/>
        <p:nvPr/>
      </p:nvGrpSpPr>
      <p:grpSpPr>
        <a:xfrm>
          <a:off x="0" y="0"/>
          <a:ext cx="0" cy="0"/>
          <a:chOff x="0" y="0"/>
          <a:chExt cx="0" cy="0"/>
        </a:xfrm>
      </p:grpSpPr>
      <p:sp>
        <p:nvSpPr>
          <p:cNvPr id="6" name="Title 1"/>
          <p:cNvSpPr>
            <a:spLocks noGrp="1"/>
          </p:cNvSpPr>
          <p:nvPr>
            <p:ph type="ctrTitle"/>
          </p:nvPr>
        </p:nvSpPr>
        <p:spPr>
          <a:xfrm>
            <a:off x="685800" y="53975"/>
            <a:ext cx="7772400" cy="1470025"/>
          </a:xfrm>
        </p:spPr>
        <p:txBody>
          <a:bodyPr>
            <a:normAutofit/>
          </a:bodyPr>
          <a:lstStyle>
            <a:lvl1pPr>
              <a:defRPr sz="3600" b="1">
                <a:solidFill>
                  <a:srgbClr val="00529B"/>
                </a:solidFill>
                <a:latin typeface="Constantia" pitchFamily="18" charset="0"/>
              </a:defRPr>
            </a:lvl1pPr>
          </a:lstStyle>
          <a:p>
            <a:r>
              <a:rPr lang="en-US" dirty="0" smtClean="0"/>
              <a:t>Click to edit Master title style</a:t>
            </a:r>
            <a:endParaRPr lang="en-US" dirty="0"/>
          </a:p>
        </p:txBody>
      </p:sp>
      <p:sp>
        <p:nvSpPr>
          <p:cNvPr id="8" name="Footer Placeholder 7"/>
          <p:cNvSpPr txBox="1">
            <a:spLocks/>
          </p:cNvSpPr>
          <p:nvPr userDrawn="1"/>
        </p:nvSpPr>
        <p:spPr bwMode="auto">
          <a:xfrm>
            <a:off x="1219200" y="6384825"/>
            <a:ext cx="2743200" cy="352625"/>
          </a:xfrm>
          <a:prstGeom prst="rect">
            <a:avLst/>
          </a:prstGeom>
          <a:noFill/>
          <a:ln>
            <a:miter lim="800000"/>
            <a:headEnd/>
            <a:tailEnd/>
          </a:ln>
        </p:spPr>
        <p:txBody>
          <a:bodyPr wrap="square" numCol="1"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solidFill>
                  <a:srgbClr val="00529B"/>
                </a:solidFill>
                <a:latin typeface="Constantia" pitchFamily="18" charset="0"/>
                <a:cs typeface="Arial" charset="0"/>
              </a:rPr>
              <a:t>Understanding Medicare</a:t>
            </a:r>
          </a:p>
        </p:txBody>
      </p:sp>
      <p:sp>
        <p:nvSpPr>
          <p:cNvPr id="10" name="Slide Number Placeholder 5"/>
          <p:cNvSpPr>
            <a:spLocks noGrp="1"/>
          </p:cNvSpPr>
          <p:nvPr>
            <p:ph type="sldNum" sz="quarter" idx="4"/>
          </p:nvPr>
        </p:nvSpPr>
        <p:spPr>
          <a:xfrm>
            <a:off x="4305300" y="6378575"/>
            <a:ext cx="533400" cy="365125"/>
          </a:xfrm>
          <a:prstGeom prst="rect">
            <a:avLst/>
          </a:prstGeom>
        </p:spPr>
        <p:txBody>
          <a:bodyPr vert="horz" lIns="91440" tIns="45720" rIns="91440" bIns="45720" rtlCol="0" anchor="ctr"/>
          <a:lstStyle>
            <a:lvl1pPr algn="ctr">
              <a:defRPr sz="1200" b="1">
                <a:solidFill>
                  <a:srgbClr val="00529B"/>
                </a:solidFill>
                <a:latin typeface="Constantia" pitchFamily="18" charset="0"/>
              </a:defRPr>
            </a:lvl1pPr>
          </a:lstStyle>
          <a:p>
            <a:fld id="{C06B2B0A-7BE8-463F-A600-B0C80EA3E574}" type="slidenum">
              <a:rPr lang="en-US" smtClean="0"/>
              <a:pPr/>
              <a:t>‹#›</a:t>
            </a:fld>
            <a:endParaRPr lang="en-US" dirty="0"/>
          </a:p>
        </p:txBody>
      </p:sp>
      <p:sp>
        <p:nvSpPr>
          <p:cNvPr id="11" name="Date Placeholder 3"/>
          <p:cNvSpPr>
            <a:spLocks noGrp="1"/>
          </p:cNvSpPr>
          <p:nvPr>
            <p:ph type="dt" sz="half" idx="2"/>
          </p:nvPr>
        </p:nvSpPr>
        <p:spPr>
          <a:xfrm>
            <a:off x="457200" y="6390381"/>
            <a:ext cx="762000" cy="341513"/>
          </a:xfrm>
          <a:prstGeom prst="rect">
            <a:avLst/>
          </a:prstGeom>
        </p:spPr>
        <p:txBody>
          <a:bodyPr vert="horz" lIns="91440" tIns="45720" rIns="91440" bIns="45720" rtlCol="0" anchor="ctr"/>
          <a:lstStyle>
            <a:lvl1pPr algn="l">
              <a:defRPr sz="1200" b="1">
                <a:solidFill>
                  <a:srgbClr val="00529B"/>
                </a:solidFill>
                <a:latin typeface="Constantia" pitchFamily="18" charset="0"/>
              </a:defRPr>
            </a:lvl1pPr>
          </a:lstStyle>
          <a:p>
            <a:r>
              <a:rPr lang="en-US" dirty="0" smtClean="0"/>
              <a:t>04/2013</a:t>
            </a:r>
            <a:endParaRPr lang="en-US" dirty="0"/>
          </a:p>
        </p:txBody>
      </p:sp>
    </p:spTree>
    <p:extLst>
      <p:ext uri="{BB962C8B-B14F-4D97-AF65-F5344CB8AC3E}">
        <p14:creationId xmlns:p14="http://schemas.microsoft.com/office/powerpoint/2010/main" val="6229924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Content-Footer_NO NTP LOGO">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600" y="-228600"/>
            <a:ext cx="9601200" cy="7305513"/>
          </a:xfrm>
          <a:prstGeom prst="rect">
            <a:avLst/>
          </a:prstGeom>
        </p:spPr>
      </p:pic>
      <p:sp>
        <p:nvSpPr>
          <p:cNvPr id="10" name="Title 1"/>
          <p:cNvSpPr>
            <a:spLocks noGrp="1"/>
          </p:cNvSpPr>
          <p:nvPr>
            <p:ph type="ctrTitle"/>
          </p:nvPr>
        </p:nvSpPr>
        <p:spPr>
          <a:xfrm>
            <a:off x="685800" y="-76200"/>
            <a:ext cx="7772400" cy="1470025"/>
          </a:xfrm>
        </p:spPr>
        <p:txBody>
          <a:bodyPr>
            <a:normAutofit/>
          </a:bodyPr>
          <a:lstStyle>
            <a:lvl1pPr>
              <a:defRPr sz="3600" b="1">
                <a:solidFill>
                  <a:srgbClr val="00529B"/>
                </a:solidFill>
                <a:latin typeface="Constantia" pitchFamily="18" charset="0"/>
              </a:defRPr>
            </a:lvl1pPr>
          </a:lstStyle>
          <a:p>
            <a:r>
              <a:rPr lang="en-US" dirty="0" smtClean="0"/>
              <a:t>Click to edit Master title style</a:t>
            </a:r>
            <a:endParaRPr lang="en-US" dirty="0"/>
          </a:p>
        </p:txBody>
      </p:sp>
      <p:sp>
        <p:nvSpPr>
          <p:cNvPr id="8" name="Text Placeholder 2"/>
          <p:cNvSpPr>
            <a:spLocks noGrp="1"/>
          </p:cNvSpPr>
          <p:nvPr>
            <p:ph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smtClean="0"/>
          </a:p>
          <a:p>
            <a:pPr lvl="4"/>
            <a:endParaRPr lang="en-US" dirty="0" smtClean="0"/>
          </a:p>
        </p:txBody>
      </p:sp>
      <p:sp>
        <p:nvSpPr>
          <p:cNvPr id="12" name="Footer Placeholder 7"/>
          <p:cNvSpPr txBox="1">
            <a:spLocks/>
          </p:cNvSpPr>
          <p:nvPr userDrawn="1"/>
        </p:nvSpPr>
        <p:spPr bwMode="auto">
          <a:xfrm>
            <a:off x="1219200" y="6384825"/>
            <a:ext cx="2743200" cy="352625"/>
          </a:xfrm>
          <a:prstGeom prst="rect">
            <a:avLst/>
          </a:prstGeom>
          <a:noFill/>
          <a:ln>
            <a:miter lim="800000"/>
            <a:headEnd/>
            <a:tailEnd/>
          </a:ln>
        </p:spPr>
        <p:txBody>
          <a:bodyPr wrap="square" numCol="1"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solidFill>
                  <a:srgbClr val="00529B"/>
                </a:solidFill>
                <a:latin typeface="Constantia" pitchFamily="18" charset="0"/>
                <a:cs typeface="Arial" charset="0"/>
              </a:rPr>
              <a:t>Understanding Medicare</a:t>
            </a:r>
          </a:p>
        </p:txBody>
      </p:sp>
      <p:sp>
        <p:nvSpPr>
          <p:cNvPr id="13" name="Slide Number Placeholder 5"/>
          <p:cNvSpPr>
            <a:spLocks noGrp="1"/>
          </p:cNvSpPr>
          <p:nvPr>
            <p:ph type="sldNum" sz="quarter" idx="4"/>
          </p:nvPr>
        </p:nvSpPr>
        <p:spPr>
          <a:xfrm>
            <a:off x="4305300" y="6378575"/>
            <a:ext cx="533400" cy="365125"/>
          </a:xfrm>
          <a:prstGeom prst="rect">
            <a:avLst/>
          </a:prstGeom>
        </p:spPr>
        <p:txBody>
          <a:bodyPr vert="horz" lIns="91440" tIns="45720" rIns="91440" bIns="45720" rtlCol="0" anchor="ctr"/>
          <a:lstStyle>
            <a:lvl1pPr algn="ctr">
              <a:defRPr sz="1200" b="1">
                <a:solidFill>
                  <a:srgbClr val="00529B"/>
                </a:solidFill>
                <a:latin typeface="Constantia" pitchFamily="18" charset="0"/>
              </a:defRPr>
            </a:lvl1pPr>
          </a:lstStyle>
          <a:p>
            <a:fld id="{C06B2B0A-7BE8-463F-A600-B0C80EA3E574}" type="slidenum">
              <a:rPr lang="en-US" smtClean="0"/>
              <a:pPr/>
              <a:t>‹#›</a:t>
            </a:fld>
            <a:endParaRPr lang="en-US" dirty="0"/>
          </a:p>
        </p:txBody>
      </p:sp>
      <p:sp>
        <p:nvSpPr>
          <p:cNvPr id="16" name="Date Placeholder 3"/>
          <p:cNvSpPr>
            <a:spLocks noGrp="1"/>
          </p:cNvSpPr>
          <p:nvPr>
            <p:ph type="dt" sz="half" idx="2"/>
          </p:nvPr>
        </p:nvSpPr>
        <p:spPr>
          <a:xfrm>
            <a:off x="457200" y="6390381"/>
            <a:ext cx="762000" cy="341513"/>
          </a:xfrm>
          <a:prstGeom prst="rect">
            <a:avLst/>
          </a:prstGeom>
        </p:spPr>
        <p:txBody>
          <a:bodyPr vert="horz" lIns="91440" tIns="45720" rIns="91440" bIns="45720" rtlCol="0" anchor="ctr"/>
          <a:lstStyle>
            <a:lvl1pPr algn="l">
              <a:defRPr sz="1200" b="1">
                <a:solidFill>
                  <a:srgbClr val="00529B"/>
                </a:solidFill>
                <a:latin typeface="Constantia" pitchFamily="18" charset="0"/>
              </a:defRPr>
            </a:lvl1pPr>
          </a:lstStyle>
          <a:p>
            <a:r>
              <a:rPr lang="en-US" dirty="0" smtClean="0"/>
              <a:t>04/2013</a:t>
            </a:r>
            <a:endParaRPr lang="en-US" dirty="0"/>
          </a:p>
        </p:txBody>
      </p:sp>
    </p:spTree>
    <p:extLst>
      <p:ext uri="{BB962C8B-B14F-4D97-AF65-F5344CB8AC3E}">
        <p14:creationId xmlns:p14="http://schemas.microsoft.com/office/powerpoint/2010/main" val="35969251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Column-Title-Conten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600" y="-228600"/>
            <a:ext cx="9601200" cy="7305513"/>
          </a:xfrm>
          <a:prstGeom prst="rect">
            <a:avLst/>
          </a:prstGeom>
        </p:spPr>
      </p:pic>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1"/>
          <p:cNvSpPr>
            <a:spLocks noGrp="1"/>
          </p:cNvSpPr>
          <p:nvPr>
            <p:ph type="ctrTitle"/>
          </p:nvPr>
        </p:nvSpPr>
        <p:spPr>
          <a:xfrm>
            <a:off x="685800" y="-76200"/>
            <a:ext cx="7772400" cy="1470025"/>
          </a:xfrm>
        </p:spPr>
        <p:txBody>
          <a:bodyPr>
            <a:normAutofit/>
          </a:bodyPr>
          <a:lstStyle>
            <a:lvl1pPr>
              <a:defRPr sz="3600" b="1">
                <a:solidFill>
                  <a:srgbClr val="00529B"/>
                </a:solidFill>
                <a:latin typeface="Constantia" pitchFamily="18" charset="0"/>
              </a:defRPr>
            </a:lvl1pPr>
          </a:lstStyle>
          <a:p>
            <a:r>
              <a:rPr lang="en-US" dirty="0" smtClean="0"/>
              <a:t>Click to edit Master title style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91781" y="6167628"/>
            <a:ext cx="1467063" cy="576072"/>
          </a:xfrm>
          <a:prstGeom prst="rect">
            <a:avLst/>
          </a:prstGeom>
        </p:spPr>
      </p:pic>
      <p:sp>
        <p:nvSpPr>
          <p:cNvPr id="12" name="Footer Placeholder 7"/>
          <p:cNvSpPr txBox="1">
            <a:spLocks/>
          </p:cNvSpPr>
          <p:nvPr userDrawn="1"/>
        </p:nvSpPr>
        <p:spPr bwMode="auto">
          <a:xfrm>
            <a:off x="1219200" y="6384825"/>
            <a:ext cx="2743200" cy="352625"/>
          </a:xfrm>
          <a:prstGeom prst="rect">
            <a:avLst/>
          </a:prstGeom>
          <a:noFill/>
          <a:ln>
            <a:miter lim="800000"/>
            <a:headEnd/>
            <a:tailEnd/>
          </a:ln>
        </p:spPr>
        <p:txBody>
          <a:bodyPr wrap="square" numCol="1"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solidFill>
                  <a:srgbClr val="00529B"/>
                </a:solidFill>
                <a:latin typeface="Constantia" pitchFamily="18" charset="0"/>
                <a:cs typeface="Arial" charset="0"/>
              </a:rPr>
              <a:t>Understanding Medicare</a:t>
            </a:r>
          </a:p>
        </p:txBody>
      </p:sp>
      <p:sp>
        <p:nvSpPr>
          <p:cNvPr id="16" name="Slide Number Placeholder 5"/>
          <p:cNvSpPr>
            <a:spLocks noGrp="1"/>
          </p:cNvSpPr>
          <p:nvPr>
            <p:ph type="sldNum" sz="quarter" idx="4"/>
          </p:nvPr>
        </p:nvSpPr>
        <p:spPr>
          <a:xfrm>
            <a:off x="4305300" y="6378575"/>
            <a:ext cx="533400" cy="365125"/>
          </a:xfrm>
          <a:prstGeom prst="rect">
            <a:avLst/>
          </a:prstGeom>
        </p:spPr>
        <p:txBody>
          <a:bodyPr vert="horz" lIns="91440" tIns="45720" rIns="91440" bIns="45720" rtlCol="0" anchor="ctr"/>
          <a:lstStyle>
            <a:lvl1pPr algn="ctr">
              <a:defRPr sz="1200" b="1">
                <a:solidFill>
                  <a:srgbClr val="00529B"/>
                </a:solidFill>
                <a:latin typeface="Constantia" pitchFamily="18" charset="0"/>
              </a:defRPr>
            </a:lvl1pPr>
          </a:lstStyle>
          <a:p>
            <a:fld id="{C06B2B0A-7BE8-463F-A600-B0C80EA3E574}" type="slidenum">
              <a:rPr lang="en-US" smtClean="0"/>
              <a:pPr/>
              <a:t>‹#›</a:t>
            </a:fld>
            <a:endParaRPr lang="en-US" dirty="0"/>
          </a:p>
        </p:txBody>
      </p:sp>
      <p:sp>
        <p:nvSpPr>
          <p:cNvPr id="17" name="Date Placeholder 3"/>
          <p:cNvSpPr>
            <a:spLocks noGrp="1"/>
          </p:cNvSpPr>
          <p:nvPr>
            <p:ph type="dt" sz="half" idx="10"/>
          </p:nvPr>
        </p:nvSpPr>
        <p:spPr>
          <a:xfrm>
            <a:off x="457200" y="6390381"/>
            <a:ext cx="762000" cy="341513"/>
          </a:xfrm>
          <a:prstGeom prst="rect">
            <a:avLst/>
          </a:prstGeom>
        </p:spPr>
        <p:txBody>
          <a:bodyPr vert="horz" lIns="91440" tIns="45720" rIns="91440" bIns="45720" rtlCol="0" anchor="ctr"/>
          <a:lstStyle>
            <a:lvl1pPr algn="l">
              <a:defRPr sz="1200" b="1">
                <a:solidFill>
                  <a:srgbClr val="00529B"/>
                </a:solidFill>
                <a:latin typeface="Constantia" pitchFamily="18" charset="0"/>
              </a:defRPr>
            </a:lvl1pPr>
          </a:lstStyle>
          <a:p>
            <a:r>
              <a:rPr lang="en-US" dirty="0" smtClean="0"/>
              <a:t>04/2013</a:t>
            </a:r>
            <a:endParaRPr lang="en-US" dirty="0"/>
          </a:p>
        </p:txBody>
      </p:sp>
    </p:spTree>
    <p:extLst>
      <p:ext uri="{BB962C8B-B14F-4D97-AF65-F5344CB8AC3E}">
        <p14:creationId xmlns:p14="http://schemas.microsoft.com/office/powerpoint/2010/main" val="4143665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xercise Text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600" y="-152400"/>
            <a:ext cx="9601200" cy="7151439"/>
          </a:xfrm>
          <a:prstGeom prst="rect">
            <a:avLst/>
          </a:prstGeom>
        </p:spPr>
      </p:pic>
      <p:sp>
        <p:nvSpPr>
          <p:cNvPr id="3" name="Content Placeholder 2"/>
          <p:cNvSpPr>
            <a:spLocks noGrp="1"/>
          </p:cNvSpPr>
          <p:nvPr>
            <p:ph idx="1"/>
          </p:nvPr>
        </p:nvSpPr>
        <p:spPr>
          <a:xfrm>
            <a:off x="457200" y="2895600"/>
            <a:ext cx="8229600" cy="3230563"/>
          </a:xfrm>
        </p:spPr>
        <p:txBody>
          <a:bodyPr/>
          <a:lstStyle>
            <a:lvl1pPr marL="514350" indent="-514350">
              <a:buClr>
                <a:schemeClr val="bg1"/>
              </a:buClr>
              <a:buSzPct val="75000"/>
              <a:buFont typeface="+mj-lt"/>
              <a:buAutoNum type="arabicPeriod"/>
              <a:defRPr>
                <a:solidFill>
                  <a:schemeClr val="bg1"/>
                </a:solidFill>
              </a:defRPr>
            </a:lvl1pPr>
            <a:lvl2pPr marL="914400" indent="-457200">
              <a:buClr>
                <a:schemeClr val="bg1"/>
              </a:buClr>
              <a:buSzPct val="75000"/>
              <a:buFont typeface="+mj-lt"/>
              <a:buAutoNum type="arabicPeriod"/>
              <a:defRPr>
                <a:solidFill>
                  <a:schemeClr val="bg1"/>
                </a:solidFill>
              </a:defRPr>
            </a:lvl2pPr>
            <a:lvl3pPr marL="1371600" indent="-457200">
              <a:buClr>
                <a:schemeClr val="bg1"/>
              </a:buClr>
              <a:buFont typeface="+mj-lt"/>
              <a:buAutoNum type="arabicPeriod"/>
              <a:defRPr>
                <a:solidFill>
                  <a:schemeClr val="bg1"/>
                </a:solidFill>
              </a:defRPr>
            </a:lvl3pPr>
            <a:lvl4pPr marL="1828800" indent="-457200">
              <a:buClr>
                <a:schemeClr val="bg1"/>
              </a:buClr>
              <a:buFont typeface="+mj-lt"/>
              <a:buAutoNum type="arabicPeriod"/>
              <a:defRPr b="0">
                <a:solidFill>
                  <a:schemeClr val="bg1"/>
                </a:solidFill>
              </a:defRPr>
            </a:lvl4pPr>
            <a:lvl5pPr marL="2286000" indent="-457200">
              <a:buClr>
                <a:schemeClr val="bg1"/>
              </a:buClr>
              <a:buFont typeface="+mj-lt"/>
              <a:buAutoNum type="arabicPeriod"/>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itle 1"/>
          <p:cNvSpPr>
            <a:spLocks noGrp="1"/>
          </p:cNvSpPr>
          <p:nvPr>
            <p:ph type="ctrTitle"/>
          </p:nvPr>
        </p:nvSpPr>
        <p:spPr>
          <a:xfrm>
            <a:off x="457200" y="1295400"/>
            <a:ext cx="8229600" cy="1470025"/>
          </a:xfrm>
        </p:spPr>
        <p:txBody>
          <a:bodyPr>
            <a:normAutofit/>
          </a:bodyPr>
          <a:lstStyle>
            <a:lvl1pPr algn="l">
              <a:defRPr sz="3600" b="0">
                <a:solidFill>
                  <a:schemeClr val="bg1"/>
                </a:solidFill>
                <a:latin typeface="+mn-lt"/>
              </a:defRPr>
            </a:lvl1pPr>
          </a:lstStyle>
          <a:p>
            <a:r>
              <a:rPr lang="en-US" dirty="0" smtClean="0"/>
              <a:t>Click to edit Master title style</a:t>
            </a:r>
            <a:endParaRPr lang="en-US" dirty="0"/>
          </a:p>
        </p:txBody>
      </p:sp>
      <p:sp>
        <p:nvSpPr>
          <p:cNvPr id="16" name="Rectangle 2"/>
          <p:cNvSpPr txBox="1">
            <a:spLocks noChangeArrowheads="1"/>
          </p:cNvSpPr>
          <p:nvPr userDrawn="1"/>
        </p:nvSpPr>
        <p:spPr bwMode="auto">
          <a:xfrm>
            <a:off x="381000" y="-76200"/>
            <a:ext cx="8229600" cy="1143000"/>
          </a:xfrm>
          <a:prstGeom prst="rect">
            <a:avLst/>
          </a:prstGeom>
          <a:noFill/>
          <a:ln w="9525">
            <a:noFill/>
            <a:miter lim="800000"/>
            <a:headEnd/>
            <a:tailEnd/>
          </a:ln>
        </p:spPr>
        <p:txBody>
          <a:bodyPr anchor="ctr"/>
          <a:lstStyle/>
          <a:p>
            <a:pPr algn="ctr" eaLnBrk="0" hangingPunct="0">
              <a:defRPr/>
            </a:pPr>
            <a:r>
              <a:rPr lang="en-US" sz="3600" b="1" dirty="0">
                <a:solidFill>
                  <a:srgbClr val="00529B"/>
                </a:solidFill>
                <a:latin typeface="Constantia" pitchFamily="18" charset="0"/>
                <a:ea typeface="+mj-ea"/>
              </a:rPr>
              <a:t>Exercise</a:t>
            </a:r>
          </a:p>
        </p:txBody>
      </p:sp>
      <p:sp>
        <p:nvSpPr>
          <p:cNvPr id="11" name="Footer Placeholder 7"/>
          <p:cNvSpPr txBox="1">
            <a:spLocks/>
          </p:cNvSpPr>
          <p:nvPr userDrawn="1"/>
        </p:nvSpPr>
        <p:spPr bwMode="auto">
          <a:xfrm>
            <a:off x="1219200" y="6384825"/>
            <a:ext cx="2743200" cy="352625"/>
          </a:xfrm>
          <a:prstGeom prst="rect">
            <a:avLst/>
          </a:prstGeom>
          <a:noFill/>
          <a:ln>
            <a:miter lim="800000"/>
            <a:headEnd/>
            <a:tailEnd/>
          </a:ln>
        </p:spPr>
        <p:txBody>
          <a:bodyPr wrap="square" numCol="1"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solidFill>
                  <a:schemeClr val="bg1"/>
                </a:solidFill>
                <a:latin typeface="Constantia" pitchFamily="18" charset="0"/>
                <a:cs typeface="Arial" charset="0"/>
              </a:rPr>
              <a:t>Understanding Medicare</a:t>
            </a:r>
          </a:p>
        </p:txBody>
      </p:sp>
      <p:sp>
        <p:nvSpPr>
          <p:cNvPr id="12" name="Slide Number Placeholder 5"/>
          <p:cNvSpPr>
            <a:spLocks noGrp="1"/>
          </p:cNvSpPr>
          <p:nvPr>
            <p:ph type="sldNum" sz="quarter" idx="4"/>
          </p:nvPr>
        </p:nvSpPr>
        <p:spPr>
          <a:xfrm>
            <a:off x="4305300" y="6378575"/>
            <a:ext cx="533400" cy="365125"/>
          </a:xfrm>
          <a:prstGeom prst="rect">
            <a:avLst/>
          </a:prstGeom>
        </p:spPr>
        <p:txBody>
          <a:bodyPr vert="horz" lIns="91440" tIns="45720" rIns="91440" bIns="45720" rtlCol="0" anchor="ctr"/>
          <a:lstStyle>
            <a:lvl1pPr algn="ctr">
              <a:defRPr sz="1200" b="1">
                <a:solidFill>
                  <a:schemeClr val="bg1"/>
                </a:solidFill>
                <a:latin typeface="Constantia" pitchFamily="18" charset="0"/>
              </a:defRPr>
            </a:lvl1pPr>
          </a:lstStyle>
          <a:p>
            <a:fld id="{C06B2B0A-7BE8-463F-A600-B0C80EA3E574}" type="slidenum">
              <a:rPr lang="en-US" smtClean="0"/>
              <a:pPr/>
              <a:t>‹#›</a:t>
            </a:fld>
            <a:endParaRPr lang="en-US" dirty="0"/>
          </a:p>
        </p:txBody>
      </p:sp>
      <p:sp>
        <p:nvSpPr>
          <p:cNvPr id="15" name="Date Placeholder 3"/>
          <p:cNvSpPr>
            <a:spLocks noGrp="1"/>
          </p:cNvSpPr>
          <p:nvPr>
            <p:ph type="dt" sz="half" idx="2"/>
          </p:nvPr>
        </p:nvSpPr>
        <p:spPr>
          <a:xfrm>
            <a:off x="457200" y="6390381"/>
            <a:ext cx="762000" cy="341513"/>
          </a:xfrm>
          <a:prstGeom prst="rect">
            <a:avLst/>
          </a:prstGeom>
        </p:spPr>
        <p:txBody>
          <a:bodyPr vert="horz" lIns="91440" tIns="45720" rIns="91440" bIns="45720" rtlCol="0" anchor="ctr"/>
          <a:lstStyle>
            <a:lvl1pPr algn="l">
              <a:defRPr sz="1200" b="1">
                <a:solidFill>
                  <a:schemeClr val="bg1"/>
                </a:solidFill>
                <a:latin typeface="Constantia" pitchFamily="18" charset="0"/>
              </a:defRPr>
            </a:lvl1pPr>
          </a:lstStyle>
          <a:p>
            <a:r>
              <a:rPr lang="en-US" dirty="0" smtClean="0"/>
              <a:t>04/2013</a:t>
            </a:r>
            <a:endParaRPr lang="en-US" dirty="0"/>
          </a:p>
        </p:txBody>
      </p:sp>
    </p:spTree>
    <p:extLst>
      <p:ext uri="{BB962C8B-B14F-4D97-AF65-F5344CB8AC3E}">
        <p14:creationId xmlns:p14="http://schemas.microsoft.com/office/powerpoint/2010/main" val="1463511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038600" y="1295400"/>
            <a:ext cx="4419600" cy="1524000"/>
          </a:xfrm>
        </p:spPr>
        <p:txBody>
          <a:bodyPr anchor="t"/>
          <a:lstStyle>
            <a:lvl1pPr algn="l">
              <a:defRPr>
                <a:solidFill>
                  <a:schemeClr val="tx1"/>
                </a:solidFill>
              </a:defRPr>
            </a:lvl1pPr>
          </a:lstStyle>
          <a:p>
            <a:r>
              <a:rPr lang="en-US" dirty="0" smtClean="0"/>
              <a:t>Click to edit Master title style</a:t>
            </a:r>
            <a:endParaRPr 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Date Placeholder 7"/>
          <p:cNvSpPr>
            <a:spLocks noGrp="1"/>
          </p:cNvSpPr>
          <p:nvPr>
            <p:ph type="dt" sz="half" idx="10"/>
          </p:nvPr>
        </p:nvSpPr>
        <p:spPr>
          <a:xfrm>
            <a:off x="457200" y="6367463"/>
            <a:ext cx="762000" cy="365125"/>
          </a:xfrm>
        </p:spPr>
        <p:txBody>
          <a:bodyPr/>
          <a:lstStyle/>
          <a:p>
            <a:r>
              <a:rPr lang="en-US" dirty="0" smtClean="0"/>
              <a:t>04/2013</a:t>
            </a:r>
            <a:endParaRPr lang="en-US" dirty="0"/>
          </a:p>
        </p:txBody>
      </p:sp>
    </p:spTree>
    <p:extLst>
      <p:ext uri="{BB962C8B-B14F-4D97-AF65-F5344CB8AC3E}">
        <p14:creationId xmlns:p14="http://schemas.microsoft.com/office/powerpoint/2010/main" val="31130078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2_Title Slide-Pictures">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1393"/>
            <a:ext cx="9144000" cy="6585230"/>
          </a:xfrm>
          <a:prstGeom prst="rect">
            <a:avLst/>
          </a:prstGeom>
        </p:spPr>
      </p:pic>
      <p:sp>
        <p:nvSpPr>
          <p:cNvPr id="2" name="Title 1"/>
          <p:cNvSpPr>
            <a:spLocks noGrp="1"/>
          </p:cNvSpPr>
          <p:nvPr>
            <p:ph type="ctrTitle"/>
          </p:nvPr>
        </p:nvSpPr>
        <p:spPr>
          <a:xfrm>
            <a:off x="685800" y="1066800"/>
            <a:ext cx="7772400" cy="990600"/>
          </a:xfrm>
        </p:spPr>
        <p:txBody>
          <a:bodyPr>
            <a:normAutofit/>
          </a:bodyPr>
          <a:lstStyle>
            <a:lvl1pPr>
              <a:defRPr sz="4400" b="0">
                <a:solidFill>
                  <a:schemeClr val="bg1"/>
                </a:solidFill>
                <a:latin typeface="Calibri" pitchFamily="34" charset="0"/>
                <a:cs typeface="Calibri"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114800" y="2514600"/>
            <a:ext cx="4572000" cy="3048000"/>
          </a:xfrm>
        </p:spPr>
        <p:txBody>
          <a:bodyPr>
            <a:normAutofit/>
          </a:bodyPr>
          <a:lstStyle>
            <a:lvl1pPr marL="0" indent="0" algn="l">
              <a:buNone/>
              <a:tabLst>
                <a:tab pos="1371600" algn="l"/>
              </a:tabLst>
              <a:defRPr sz="3600" b="1">
                <a:solidFill>
                  <a:srgbClr val="00529B"/>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5298182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solidFill>
                  <a:prstClr val="black">
                    <a:tint val="75000"/>
                  </a:prstClr>
                </a:solidFill>
              </a:rPr>
              <a:t>05/01/2013</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Medicaid and the Children's Health Insurance Program</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C1D5884-8AAD-4647-91B8-09FCB002C49D}"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solidFill>
                  <a:prstClr val="black">
                    <a:tint val="75000"/>
                  </a:prstClr>
                </a:solidFill>
              </a:rPr>
              <a:t>05/01/2013</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Medicaid and the Children's Health Insurance Program</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C1D5884-8AAD-4647-91B8-09FCB002C49D}"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solidFill>
                  <a:prstClr val="black">
                    <a:tint val="75000"/>
                  </a:prstClr>
                </a:solidFill>
              </a:rPr>
              <a:t>05/01/2013</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Medicaid and the Children's Health Insurance Program</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C1D5884-8AAD-4647-91B8-09FCB002C49D}"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5C6DBA3-DF22-47A6-B917-D8AC98C3F06C}" type="datetimeFigureOut">
              <a:rPr lang="en-US" smtClean="0">
                <a:solidFill>
                  <a:prstClr val="black">
                    <a:tint val="75000"/>
                  </a:prstClr>
                </a:solidFill>
              </a:rPr>
              <a:pPr/>
              <a:t>07/01/2013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97277CE-5EEE-470F-A8F7-F15C73779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86989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C6DBA3-DF22-47A6-B917-D8AC98C3F06C}" type="datetimeFigureOut">
              <a:rPr lang="en-US" smtClean="0">
                <a:solidFill>
                  <a:prstClr val="black">
                    <a:tint val="75000"/>
                  </a:prstClr>
                </a:solidFill>
              </a:rPr>
              <a:pPr/>
              <a:t>07/01/2013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97277CE-5EEE-470F-A8F7-F15C73779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641353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C6DBA3-DF22-47A6-B917-D8AC98C3F06C}" type="datetimeFigureOut">
              <a:rPr lang="en-US" smtClean="0">
                <a:solidFill>
                  <a:prstClr val="black">
                    <a:tint val="75000"/>
                  </a:prstClr>
                </a:solidFill>
              </a:rPr>
              <a:pPr/>
              <a:t>07/01/2013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97277CE-5EEE-470F-A8F7-F15C73779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9716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5C6DBA3-DF22-47A6-B917-D8AC98C3F06C}" type="datetimeFigureOut">
              <a:rPr lang="en-US" smtClean="0">
                <a:solidFill>
                  <a:prstClr val="black">
                    <a:tint val="75000"/>
                  </a:prstClr>
                </a:solidFill>
              </a:rPr>
              <a:pPr/>
              <a:t>07/01/2013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97277CE-5EEE-470F-A8F7-F15C73779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62538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5C6DBA3-DF22-47A6-B917-D8AC98C3F06C}" type="datetimeFigureOut">
              <a:rPr lang="en-US" smtClean="0">
                <a:solidFill>
                  <a:prstClr val="black">
                    <a:tint val="75000"/>
                  </a:prstClr>
                </a:solidFill>
              </a:rPr>
              <a:pPr/>
              <a:t>07/01/2013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97277CE-5EEE-470F-A8F7-F15C73779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2700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Use for 2013 slides">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lvl1pPr>
              <a:defRPr baseline="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371601"/>
            <a:ext cx="8229600" cy="4754563"/>
          </a:xfrm>
        </p:spPr>
        <p:txBody>
          <a:bodyPr/>
          <a:lstStyle>
            <a:lvl1pPr>
              <a:spcBef>
                <a:spcPts val="600"/>
              </a:spcBef>
              <a:defRPr sz="3200"/>
            </a:lvl1pPr>
            <a:lvl2pPr>
              <a:spcBef>
                <a:spcPts val="600"/>
              </a:spcBef>
              <a:defRPr sz="2800"/>
            </a:lvl2pPr>
            <a:lvl3pPr>
              <a:spcBef>
                <a:spcPts val="600"/>
              </a:spcBef>
              <a:defRPr sz="2800"/>
            </a:lvl3pPr>
            <a:lvl4pPr>
              <a:spcBef>
                <a:spcPts val="600"/>
              </a:spcBef>
              <a:defRPr sz="2800"/>
            </a:lvl4pPr>
            <a:lvl5pPr>
              <a:spcBef>
                <a:spcPts val="600"/>
              </a:spcBef>
              <a:defRPr sz="2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Date Placeholder 3"/>
          <p:cNvSpPr>
            <a:spLocks noGrp="1"/>
          </p:cNvSpPr>
          <p:nvPr>
            <p:ph type="dt" sz="half" idx="2"/>
          </p:nvPr>
        </p:nvSpPr>
        <p:spPr>
          <a:xfrm>
            <a:off x="457200" y="6340476"/>
            <a:ext cx="2133600" cy="365125"/>
          </a:xfrm>
          <a:prstGeom prst="rect">
            <a:avLst/>
          </a:prstGeom>
        </p:spPr>
        <p:txBody>
          <a:bodyPr vert="horz" lIns="91440" tIns="45720" rIns="91440" bIns="45720" rtlCol="0" anchor="ctr"/>
          <a:lstStyle>
            <a:lvl1pPr algn="l">
              <a:defRPr sz="1200">
                <a:solidFill>
                  <a:schemeClr val="tx1"/>
                </a:solidFill>
              </a:defRPr>
            </a:lvl1pPr>
          </a:lstStyle>
          <a:p>
            <a:r>
              <a:rPr lang="en-US" dirty="0" smtClean="0"/>
              <a:t>05/01/2013</a:t>
            </a:r>
            <a:endParaRPr lang="en-US" dirty="0"/>
          </a:p>
        </p:txBody>
      </p:sp>
      <p:sp>
        <p:nvSpPr>
          <p:cNvPr id="15" name="Footer Placeholder 4"/>
          <p:cNvSpPr>
            <a:spLocks noGrp="1"/>
          </p:cNvSpPr>
          <p:nvPr>
            <p:ph type="ftr" sz="quarter" idx="3"/>
          </p:nvPr>
        </p:nvSpPr>
        <p:spPr>
          <a:xfrm>
            <a:off x="2590800" y="6340476"/>
            <a:ext cx="3962400" cy="365125"/>
          </a:xfrm>
          <a:prstGeom prst="rect">
            <a:avLst/>
          </a:prstGeom>
        </p:spPr>
        <p:txBody>
          <a:bodyPr vert="horz" lIns="91440" tIns="45720" rIns="91440" bIns="45720" rtlCol="0" anchor="ctr"/>
          <a:lstStyle>
            <a:lvl1pPr algn="ctr">
              <a:defRPr sz="1200">
                <a:solidFill>
                  <a:schemeClr val="tx1"/>
                </a:solidFill>
              </a:defRPr>
            </a:lvl1pPr>
          </a:lstStyle>
          <a:p>
            <a:r>
              <a:rPr lang="en-US" dirty="0" smtClean="0"/>
              <a:t>Medicaid and the Children's Health Insurance Program</a:t>
            </a:r>
            <a:endParaRPr lang="en-US" dirty="0"/>
          </a:p>
        </p:txBody>
      </p:sp>
      <p:sp>
        <p:nvSpPr>
          <p:cNvPr id="16" name="Slide Number Placeholder 5"/>
          <p:cNvSpPr>
            <a:spLocks noGrp="1"/>
          </p:cNvSpPr>
          <p:nvPr>
            <p:ph type="sldNum" sz="quarter" idx="4"/>
          </p:nvPr>
        </p:nvSpPr>
        <p:spPr>
          <a:xfrm>
            <a:off x="6553200" y="6340476"/>
            <a:ext cx="2133600" cy="365125"/>
          </a:xfrm>
          <a:prstGeom prst="rect">
            <a:avLst/>
          </a:prstGeom>
        </p:spPr>
        <p:txBody>
          <a:bodyPr vert="horz" lIns="91440" tIns="45720" rIns="91440" bIns="45720" rtlCol="0" anchor="ctr"/>
          <a:lstStyle>
            <a:lvl1pPr algn="r">
              <a:defRPr sz="1200">
                <a:solidFill>
                  <a:schemeClr val="tx1"/>
                </a:solidFill>
              </a:defRPr>
            </a:lvl1pPr>
          </a:lstStyle>
          <a:p>
            <a:fld id="{78C0CC3C-85F1-4D86-9B70-8D9F8B17F046}" type="slidenum">
              <a:rPr lang="en-US" smtClean="0"/>
              <a:pPr/>
              <a:t>‹#›</a:t>
            </a:fld>
            <a:endParaRPr lang="en-US"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C6DBA3-DF22-47A6-B917-D8AC98C3F06C}" type="datetimeFigureOut">
              <a:rPr lang="en-US" smtClean="0">
                <a:solidFill>
                  <a:prstClr val="black">
                    <a:tint val="75000"/>
                  </a:prstClr>
                </a:solidFill>
              </a:rPr>
              <a:pPr/>
              <a:t>07/01/2013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97277CE-5EEE-470F-A8F7-F15C73779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711660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C6DBA3-DF22-47A6-B917-D8AC98C3F06C}" type="datetimeFigureOut">
              <a:rPr lang="en-US" smtClean="0">
                <a:solidFill>
                  <a:prstClr val="black">
                    <a:tint val="75000"/>
                  </a:prstClr>
                </a:solidFill>
              </a:rPr>
              <a:pPr/>
              <a:t>07/01/2013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97277CE-5EEE-470F-A8F7-F15C73779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34662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C6DBA3-DF22-47A6-B917-D8AC98C3F06C}" type="datetimeFigureOut">
              <a:rPr lang="en-US" smtClean="0">
                <a:solidFill>
                  <a:prstClr val="black">
                    <a:tint val="75000"/>
                  </a:prstClr>
                </a:solidFill>
              </a:rPr>
              <a:pPr/>
              <a:t>07/01/2013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97277CE-5EEE-470F-A8F7-F15C73779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97646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C6DBA3-DF22-47A6-B917-D8AC98C3F06C}" type="datetimeFigureOut">
              <a:rPr lang="en-US" smtClean="0">
                <a:solidFill>
                  <a:prstClr val="black">
                    <a:tint val="75000"/>
                  </a:prstClr>
                </a:solidFill>
              </a:rPr>
              <a:pPr/>
              <a:t>07/01/2013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97277CE-5EEE-470F-A8F7-F15C73779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79332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C6DBA3-DF22-47A6-B917-D8AC98C3F06C}" type="datetimeFigureOut">
              <a:rPr lang="en-US" smtClean="0">
                <a:solidFill>
                  <a:prstClr val="black">
                    <a:tint val="75000"/>
                  </a:prstClr>
                </a:solidFill>
              </a:rPr>
              <a:pPr/>
              <a:t>07/01/2013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97277CE-5EEE-470F-A8F7-F15C73779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151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C6DBA3-DF22-47A6-B917-D8AC98C3F06C}" type="datetimeFigureOut">
              <a:rPr lang="en-US" smtClean="0">
                <a:solidFill>
                  <a:prstClr val="black">
                    <a:tint val="75000"/>
                  </a:prstClr>
                </a:solidFill>
              </a:rPr>
              <a:pPr/>
              <a:t>07/01/2013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97277CE-5EEE-470F-A8F7-F15C73779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682162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xtBox 3"/>
          <p:cNvSpPr txBox="1"/>
          <p:nvPr userDrawn="1"/>
        </p:nvSpPr>
        <p:spPr>
          <a:xfrm>
            <a:off x="295275" y="1600200"/>
            <a:ext cx="8305800" cy="3385542"/>
          </a:xfrm>
          <a:prstGeom prst="rect">
            <a:avLst/>
          </a:prstGeom>
          <a:noFill/>
        </p:spPr>
        <p:txBody>
          <a:bodyPr wrap="square" rtlCol="0">
            <a:spAutoFit/>
          </a:bodyPr>
          <a:lstStyle/>
          <a:p>
            <a:pPr algn="ctr"/>
            <a:r>
              <a:rPr lang="en-US" sz="2000" dirty="0" smtClean="0">
                <a:solidFill>
                  <a:prstClr val="black"/>
                </a:solidFill>
              </a:rPr>
              <a:t>This training module is provided by the </a:t>
            </a:r>
          </a:p>
          <a:p>
            <a:pPr algn="ctr"/>
            <a:endParaRPr lang="en-US" sz="2000" dirty="0" smtClean="0">
              <a:solidFill>
                <a:prstClr val="black"/>
              </a:solidFill>
            </a:endParaRPr>
          </a:p>
          <a:p>
            <a:pPr algn="ctr"/>
            <a:r>
              <a:rPr lang="en-US" sz="3200" b="1" dirty="0" smtClean="0">
                <a:solidFill>
                  <a:prstClr val="black"/>
                </a:solidFill>
              </a:rPr>
              <a:t>CMS National Training Program</a:t>
            </a:r>
          </a:p>
          <a:p>
            <a:endParaRPr lang="en-US" sz="3200" b="1" dirty="0" smtClean="0">
              <a:solidFill>
                <a:prstClr val="black"/>
              </a:solidFill>
            </a:endParaRPr>
          </a:p>
          <a:p>
            <a:pPr algn="ctr">
              <a:defRPr/>
            </a:pPr>
            <a:r>
              <a:rPr lang="en-US" sz="2000" dirty="0" smtClean="0">
                <a:solidFill>
                  <a:prstClr val="black"/>
                </a:solidFill>
              </a:rPr>
              <a:t>For questions about training products e-mail</a:t>
            </a:r>
            <a:br>
              <a:rPr lang="en-US" sz="2000" dirty="0" smtClean="0">
                <a:solidFill>
                  <a:prstClr val="black"/>
                </a:solidFill>
              </a:rPr>
            </a:br>
            <a:r>
              <a:rPr lang="en-US" sz="2000" dirty="0" smtClean="0">
                <a:solidFill>
                  <a:prstClr val="black"/>
                </a:solidFill>
              </a:rPr>
              <a:t> </a:t>
            </a:r>
            <a:r>
              <a:rPr lang="en-US" sz="2000" u="sng" dirty="0" smtClean="0">
                <a:solidFill>
                  <a:prstClr val="black"/>
                </a:solidFill>
                <a:hlinkClick r:id="rId3"/>
              </a:rPr>
              <a:t>training@cms.hhs.gov</a:t>
            </a:r>
            <a:endParaRPr lang="en-US" sz="2000" dirty="0" smtClean="0">
              <a:solidFill>
                <a:prstClr val="black"/>
              </a:solidFill>
            </a:endParaRPr>
          </a:p>
          <a:p>
            <a:pPr algn="ctr">
              <a:spcBef>
                <a:spcPts val="1200"/>
              </a:spcBef>
              <a:defRPr/>
            </a:pPr>
            <a:r>
              <a:rPr lang="en-US" sz="2000" dirty="0" smtClean="0">
                <a:solidFill>
                  <a:prstClr val="black"/>
                </a:solidFill>
              </a:rPr>
              <a:t>To view all available CMS National Training Program materials,</a:t>
            </a:r>
            <a:br>
              <a:rPr lang="en-US" sz="2000" dirty="0" smtClean="0">
                <a:solidFill>
                  <a:prstClr val="black"/>
                </a:solidFill>
              </a:rPr>
            </a:br>
            <a:r>
              <a:rPr lang="en-US" sz="2000" dirty="0" smtClean="0">
                <a:solidFill>
                  <a:prstClr val="black"/>
                </a:solidFill>
              </a:rPr>
              <a:t>or to subscribe to our e-mail list, visit</a:t>
            </a:r>
            <a:br>
              <a:rPr lang="en-US" sz="2000" dirty="0" smtClean="0">
                <a:solidFill>
                  <a:prstClr val="black"/>
                </a:solidFill>
              </a:rPr>
            </a:br>
            <a:r>
              <a:rPr lang="en-US" sz="2000" dirty="0" smtClean="0">
                <a:solidFill>
                  <a:prstClr val="black"/>
                </a:solidFill>
              </a:rPr>
              <a:t> </a:t>
            </a:r>
            <a:r>
              <a:rPr lang="en-US" u="sng" dirty="0" smtClean="0">
                <a:solidFill>
                  <a:prstClr val="black"/>
                </a:solidFill>
                <a:hlinkClick r:id="rId4"/>
              </a:rPr>
              <a:t>http://cms.gov/Outreach-and-Education/Training/CMSNationalTrainingProgram</a:t>
            </a:r>
            <a:endParaRPr lang="en-US" sz="1600" dirty="0">
              <a:solidFill>
                <a:prstClr val="black"/>
              </a:solidFill>
            </a:endParaRPr>
          </a:p>
        </p:txBody>
      </p:sp>
    </p:spTree>
    <p:extLst>
      <p:ext uri="{BB962C8B-B14F-4D97-AF65-F5344CB8AC3E}">
        <p14:creationId xmlns:p14="http://schemas.microsoft.com/office/powerpoint/2010/main" val="244095700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r>
              <a:rPr lang="en-US" dirty="0" smtClean="0"/>
              <a:t>05/01/2013</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dirty="0" smtClean="0"/>
              <a:t>Medicaid and the Children's Health Insurance Program</a:t>
            </a:r>
            <a:endParaRPr lang="en-US"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78C0CC3C-85F1-4D86-9B70-8D9F8B17F046}" type="slidenum">
              <a:rPr lang="en-US" smtClean="0"/>
              <a:pPr/>
              <a:t>‹#›</a:t>
            </a:fld>
            <a:endParaRPr lang="en-US" dirty="0"/>
          </a:p>
        </p:txBody>
      </p:sp>
      <p:sp>
        <p:nvSpPr>
          <p:cNvPr id="9" name="Content Placeholder 2"/>
          <p:cNvSpPr>
            <a:spLocks noGrp="1"/>
          </p:cNvSpPr>
          <p:nvPr>
            <p:ph idx="1"/>
          </p:nvPr>
        </p:nvSpPr>
        <p:spPr>
          <a:xfrm>
            <a:off x="457200" y="1600201"/>
            <a:ext cx="8229600" cy="4525963"/>
          </a:xfrm>
        </p:spPr>
        <p:txBody>
          <a:bodyPr/>
          <a:lstStyle>
            <a:lvl1pPr>
              <a:spcBef>
                <a:spcPts val="500"/>
              </a:spcBef>
              <a:defRPr/>
            </a:lvl1pPr>
            <a:lvl2pPr>
              <a:spcBef>
                <a:spcPts val="500"/>
              </a:spcBef>
              <a:defRPr/>
            </a:lvl2pPr>
            <a:lvl3pPr>
              <a:spcBef>
                <a:spcPts val="500"/>
              </a:spcBef>
              <a:defRPr/>
            </a:lvl3pPr>
            <a:lvl4pPr>
              <a:spcBef>
                <a:spcPts val="500"/>
              </a:spcBef>
              <a:defRPr/>
            </a:lvl4pPr>
            <a:lvl5pPr>
              <a:spcBef>
                <a:spcPts val="5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itle Placeholder 1"/>
          <p:cNvSpPr>
            <a:spLocks noGrp="1"/>
          </p:cNvSpPr>
          <p:nvPr>
            <p:ph type="title"/>
          </p:nvPr>
        </p:nvSpPr>
        <p:spPr>
          <a:xfrm>
            <a:off x="457200" y="76200"/>
            <a:ext cx="8229600" cy="10969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rgbClr val="0033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lvl1pPr>
              <a:defRPr>
                <a:solidFill>
                  <a:schemeClr val="bg1"/>
                </a:solidFill>
              </a:defRPr>
            </a:lvl1pPr>
          </a:lstStyle>
          <a:p>
            <a:r>
              <a:rPr lang="en-US" dirty="0" smtClean="0"/>
              <a:t>05/01/2013</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smtClean="0"/>
              <a:t>Medicaid and the Children's Health Insurance Program</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78C0CC3C-85F1-4D86-9B70-8D9F8B17F046}" type="slidenum">
              <a:rPr lang="en-US" smtClean="0"/>
              <a:pPr/>
              <a:t>‹#›</a:t>
            </a:fld>
            <a:endParaRPr lang="en-US" dirty="0"/>
          </a:p>
        </p:txBody>
      </p:sp>
      <p:sp>
        <p:nvSpPr>
          <p:cNvPr id="8" name="Title 1"/>
          <p:cNvSpPr>
            <a:spLocks noGrp="1"/>
          </p:cNvSpPr>
          <p:nvPr>
            <p:ph type="title"/>
          </p:nvPr>
        </p:nvSpPr>
        <p:spPr>
          <a:xfrm>
            <a:off x="457200" y="274638"/>
            <a:ext cx="8229600" cy="1143000"/>
          </a:xfrm>
        </p:spPr>
        <p:txBody>
          <a:bodyPr>
            <a:normAutofit/>
          </a:bodyPr>
          <a:lstStyle>
            <a:lvl1pPr>
              <a:defRPr sz="3600" b="1">
                <a:solidFill>
                  <a:schemeClr val="bg1"/>
                </a:solidFill>
              </a:defRPr>
            </a:lvl1pPr>
          </a:lstStyle>
          <a:p>
            <a:r>
              <a:rPr lang="en-US" dirty="0" smtClean="0"/>
              <a:t>Click to edit Master title style</a:t>
            </a:r>
            <a:endParaRPr lang="en-US" dirty="0"/>
          </a:p>
        </p:txBody>
      </p:sp>
      <p:sp>
        <p:nvSpPr>
          <p:cNvPr id="9" name="Content Placeholder 2"/>
          <p:cNvSpPr>
            <a:spLocks noGrp="1"/>
          </p:cNvSpPr>
          <p:nvPr>
            <p:ph idx="1"/>
          </p:nvPr>
        </p:nvSpPr>
        <p:spPr>
          <a:xfrm>
            <a:off x="457200" y="1600201"/>
            <a:ext cx="8229600" cy="4525963"/>
          </a:xfrm>
        </p:spPr>
        <p:txBody>
          <a:bodyPr/>
          <a:lstStyle>
            <a:lvl1pPr>
              <a:spcBef>
                <a:spcPts val="500"/>
              </a:spcBef>
              <a:defRPr>
                <a:solidFill>
                  <a:schemeClr val="bg1"/>
                </a:solidFill>
              </a:defRPr>
            </a:lvl1pPr>
            <a:lvl2pPr>
              <a:spcBef>
                <a:spcPts val="500"/>
              </a:spcBef>
              <a:defRPr>
                <a:solidFill>
                  <a:schemeClr val="bg1"/>
                </a:solidFill>
              </a:defRPr>
            </a:lvl2pPr>
            <a:lvl3pPr>
              <a:spcBef>
                <a:spcPts val="500"/>
              </a:spcBef>
              <a:defRPr>
                <a:solidFill>
                  <a:schemeClr val="bg1"/>
                </a:solidFill>
              </a:defRPr>
            </a:lvl3pPr>
            <a:lvl4pPr>
              <a:spcBef>
                <a:spcPts val="500"/>
              </a:spcBef>
              <a:defRPr>
                <a:solidFill>
                  <a:schemeClr val="bg1"/>
                </a:solidFill>
              </a:defRPr>
            </a:lvl4pPr>
            <a:lvl5pPr>
              <a:spcBef>
                <a:spcPts val="500"/>
              </a:spcBef>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Rectangle 4"/>
          <p:cNvSpPr>
            <a:spLocks noChangeArrowheads="1"/>
          </p:cNvSpPr>
          <p:nvPr userDrawn="1"/>
        </p:nvSpPr>
        <p:spPr bwMode="auto">
          <a:xfrm>
            <a:off x="762000" y="1371600"/>
            <a:ext cx="7848600" cy="4724400"/>
          </a:xfrm>
          <a:prstGeom prst="rect">
            <a:avLst/>
          </a:prstGeom>
          <a:noFill/>
          <a:ln w="9525">
            <a:noFill/>
            <a:miter lim="800000"/>
            <a:headEnd/>
            <a:tailEnd/>
          </a:ln>
        </p:spPr>
        <p:txBody>
          <a:bodyPr anchor="ctr"/>
          <a:lstStyle/>
          <a:p>
            <a:pPr algn="ctr" fontAlgn="auto">
              <a:spcBef>
                <a:spcPct val="20000"/>
              </a:spcBef>
              <a:spcAft>
                <a:spcPts val="0"/>
              </a:spcAft>
              <a:buFont typeface="Wingdings" pitchFamily="2" charset="2"/>
              <a:buNone/>
              <a:defRPr/>
            </a:pPr>
            <a:r>
              <a:rPr lang="en-US" sz="2700" dirty="0" smtClean="0">
                <a:latin typeface="+mn-lt"/>
              </a:rPr>
              <a:t>This </a:t>
            </a:r>
            <a:r>
              <a:rPr lang="en-US" sz="2700" dirty="0">
                <a:latin typeface="+mn-lt"/>
              </a:rPr>
              <a:t>training module </a:t>
            </a:r>
            <a:r>
              <a:rPr lang="en-US" sz="2700" dirty="0" smtClean="0">
                <a:latin typeface="+mn-lt"/>
              </a:rPr>
              <a:t>is provided </a:t>
            </a:r>
            <a:r>
              <a:rPr lang="en-US" sz="2700" dirty="0">
                <a:latin typeface="+mn-lt"/>
              </a:rPr>
              <a:t>by the</a:t>
            </a:r>
          </a:p>
          <a:p>
            <a:pPr algn="ctr" fontAlgn="auto">
              <a:spcBef>
                <a:spcPct val="20000"/>
              </a:spcBef>
              <a:spcAft>
                <a:spcPts val="0"/>
              </a:spcAft>
              <a:buFont typeface="Wingdings" pitchFamily="2" charset="2"/>
              <a:buNone/>
              <a:defRPr/>
            </a:pPr>
            <a:r>
              <a:rPr lang="en-US" sz="2800" b="1" dirty="0" smtClean="0">
                <a:latin typeface="+mn-lt"/>
              </a:rPr>
              <a:t>CMS National</a:t>
            </a:r>
            <a:r>
              <a:rPr lang="en-US" sz="2800" b="1" baseline="0" dirty="0" smtClean="0">
                <a:latin typeface="+mn-lt"/>
              </a:rPr>
              <a:t> Training Program</a:t>
            </a:r>
            <a:endParaRPr lang="en-US" sz="2800" b="1" dirty="0">
              <a:latin typeface="+mn-lt"/>
            </a:endParaRPr>
          </a:p>
          <a:p>
            <a:pPr algn="ctr" fontAlgn="auto">
              <a:spcBef>
                <a:spcPct val="20000"/>
              </a:spcBef>
              <a:spcAft>
                <a:spcPts val="0"/>
              </a:spcAft>
              <a:buFont typeface="Wingdings" pitchFamily="2" charset="2"/>
              <a:buNone/>
              <a:defRPr/>
            </a:pPr>
            <a:r>
              <a:rPr lang="en-US" sz="2700" dirty="0" smtClean="0">
                <a:latin typeface="+mn-lt"/>
              </a:rPr>
              <a:t>For </a:t>
            </a:r>
            <a:r>
              <a:rPr lang="en-US" sz="2700" dirty="0">
                <a:latin typeface="+mn-lt"/>
              </a:rPr>
              <a:t>questions about training products, e-mail </a:t>
            </a:r>
            <a:r>
              <a:rPr lang="en-US" sz="2700" dirty="0" smtClean="0">
                <a:latin typeface="+mn-lt"/>
                <a:hlinkClick r:id="rId3"/>
              </a:rPr>
              <a:t>training@cms.hhs.gov</a:t>
            </a:r>
            <a:endParaRPr lang="en-US" sz="2700" b="1" dirty="0">
              <a:latin typeface="+mn-lt"/>
            </a:endParaRPr>
          </a:p>
          <a:p>
            <a:pPr algn="ctr" fontAlgn="auto">
              <a:spcBef>
                <a:spcPct val="20000"/>
              </a:spcBef>
              <a:spcAft>
                <a:spcPts val="0"/>
              </a:spcAft>
              <a:buFont typeface="Wingdings" pitchFamily="2" charset="2"/>
              <a:buNone/>
              <a:defRPr/>
            </a:pPr>
            <a:r>
              <a:rPr lang="en-US" sz="2700" dirty="0">
                <a:latin typeface="+mn-lt"/>
              </a:rPr>
              <a:t>To view all available </a:t>
            </a:r>
            <a:r>
              <a:rPr lang="en-US" sz="2700" dirty="0" smtClean="0">
                <a:latin typeface="+mn-lt"/>
              </a:rPr>
              <a:t>NTP </a:t>
            </a:r>
            <a:r>
              <a:rPr lang="en-US" sz="2700" dirty="0">
                <a:latin typeface="+mn-lt"/>
              </a:rPr>
              <a:t>materials </a:t>
            </a:r>
            <a:br>
              <a:rPr lang="en-US" sz="2700" dirty="0">
                <a:latin typeface="+mn-lt"/>
              </a:rPr>
            </a:br>
            <a:r>
              <a:rPr lang="en-US" sz="2700" dirty="0">
                <a:latin typeface="+mn-lt"/>
              </a:rPr>
              <a:t>or to subscribe to our listserv, visit </a:t>
            </a:r>
            <a:endParaRPr lang="en-US" sz="2700" dirty="0" smtClean="0">
              <a:latin typeface="+mn-lt"/>
            </a:endParaRPr>
          </a:p>
          <a:p>
            <a:pPr algn="ctr" fontAlgn="auto">
              <a:spcBef>
                <a:spcPct val="20000"/>
              </a:spcBef>
              <a:spcAft>
                <a:spcPts val="0"/>
              </a:spcAft>
              <a:buFont typeface="Wingdings" pitchFamily="2" charset="2"/>
              <a:buNone/>
              <a:defRPr/>
            </a:pPr>
            <a:r>
              <a:rPr lang="en-US" sz="2400" dirty="0" smtClean="0">
                <a:hlinkClick r:id="rId4"/>
              </a:rPr>
              <a:t>http://cms.gov/Outreach-and-Education/Training/CMSNationalTrainingProgram/index.html</a:t>
            </a:r>
            <a:endParaRPr lang="en-US" sz="2400" dirty="0" smtClean="0"/>
          </a:p>
          <a:p>
            <a:pPr algn="ctr" fontAlgn="auto">
              <a:spcBef>
                <a:spcPct val="20000"/>
              </a:spcBef>
              <a:spcAft>
                <a:spcPts val="0"/>
              </a:spcAft>
              <a:buFont typeface="Wingdings" pitchFamily="2" charset="2"/>
              <a:buNone/>
              <a:defRPr/>
            </a:pPr>
            <a:endParaRPr lang="en-US" sz="2400" b="1" dirty="0">
              <a:latin typeface="+mn-lt"/>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dirty="0" smtClean="0"/>
              <a:t>05/01/2013</a:t>
            </a:r>
            <a:endParaRPr lang="en-US" dirty="0"/>
          </a:p>
        </p:txBody>
      </p:sp>
      <p:sp>
        <p:nvSpPr>
          <p:cNvPr id="3" name="Footer Placeholder 4"/>
          <p:cNvSpPr>
            <a:spLocks noGrp="1"/>
          </p:cNvSpPr>
          <p:nvPr>
            <p:ph type="ftr" sz="quarter" idx="11"/>
          </p:nvPr>
        </p:nvSpPr>
        <p:spPr/>
        <p:txBody>
          <a:bodyPr/>
          <a:lstStyle>
            <a:lvl1pPr>
              <a:defRPr/>
            </a:lvl1pPr>
          </a:lstStyle>
          <a:p>
            <a:pPr>
              <a:defRPr/>
            </a:pPr>
            <a:r>
              <a:rPr lang="en-US" dirty="0" smtClean="0"/>
              <a:t>Medicaid and the Children's Health Insurance Program</a:t>
            </a: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D06D8116-68F8-486F-801E-8E1789D852AE}" type="slidenum">
              <a:rPr lang="en-US"/>
              <a:pPr>
                <a:defRPr/>
              </a:pPr>
              <a:t>‹#›</a:t>
            </a:fld>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1"/>
            <a:ext cx="8229600" cy="42973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smtClean="0"/>
              <a:t>05/01/2013</a:t>
            </a:r>
            <a:endParaRPr lang="en-US" dirty="0"/>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Medicaid and the Children's Health Insurance Program</a:t>
            </a:r>
            <a:endParaRPr lang="en-US" dirty="0"/>
          </a:p>
        </p:txBody>
      </p:sp>
      <p:sp>
        <p:nvSpPr>
          <p:cNvPr id="8" name="Slide Number Placeholder 5"/>
          <p:cNvSpPr>
            <a:spLocks noGrp="1"/>
          </p:cNvSpPr>
          <p:nvPr>
            <p:ph type="sldNum" sz="quarter" idx="12"/>
          </p:nvPr>
        </p:nvSpPr>
        <p:spPr>
          <a:xfrm>
            <a:off x="6553200" y="6356351"/>
            <a:ext cx="2133600" cy="365125"/>
          </a:xfrm>
        </p:spPr>
        <p:txBody>
          <a:bodyPr/>
          <a:lstStyle/>
          <a:p>
            <a:fld id="{4C7DC1E6-81B2-456F-AAD5-518541D82B07}" type="slidenum">
              <a:rPr lang="en-US" smtClean="0"/>
              <a:pPr/>
              <a:t>‹#›</a:t>
            </a:fld>
            <a:endParaRPr lang="en-US" dirty="0"/>
          </a:p>
        </p:txBody>
      </p:sp>
    </p:spTree>
    <p:extLst>
      <p:ext uri="{BB962C8B-B14F-4D97-AF65-F5344CB8AC3E}">
        <p14:creationId xmlns:p14="http://schemas.microsoft.com/office/powerpoint/2010/main" val="75089866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4B67C9A-BCB6-4133-BB9A-433CF256BE19}" type="datetimeFigureOut">
              <a:rPr lang="en-US" smtClean="0"/>
              <a:t>07/01/2013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1E6AF3-1545-411A-9E2F-C24A5512209D}" type="slidenum">
              <a:rPr lang="en-US" smtClean="0"/>
              <a:t>‹#›</a:t>
            </a:fld>
            <a:endParaRPr lang="en-US" dirty="0"/>
          </a:p>
        </p:txBody>
      </p:sp>
    </p:spTree>
    <p:extLst>
      <p:ext uri="{BB962C8B-B14F-4D97-AF65-F5344CB8AC3E}">
        <p14:creationId xmlns:p14="http://schemas.microsoft.com/office/powerpoint/2010/main" val="4247072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23.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24.xml"/></Relationships>
</file>

<file path=ppt/slideMasters/_rels/slideMaster6.xml.rels><?xml version="1.0" encoding="UTF-8" standalone="yes"?>
<Relationships xmlns="http://schemas.openxmlformats.org/package/2006/relationships"><Relationship Id="rId1"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8683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1"/>
            <a:ext cx="8229600" cy="47545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40476"/>
            <a:ext cx="2133600" cy="365125"/>
          </a:xfrm>
          <a:prstGeom prst="rect">
            <a:avLst/>
          </a:prstGeom>
        </p:spPr>
        <p:txBody>
          <a:bodyPr vert="horz" lIns="91440" tIns="45720" rIns="91440" bIns="45720" rtlCol="0" anchor="ctr"/>
          <a:lstStyle>
            <a:lvl1pPr algn="l">
              <a:defRPr sz="1200">
                <a:solidFill>
                  <a:schemeClr val="tx1"/>
                </a:solidFill>
              </a:defRPr>
            </a:lvl1pPr>
          </a:lstStyle>
          <a:p>
            <a:r>
              <a:rPr lang="en-US" dirty="0" smtClean="0"/>
              <a:t>05/01/2013</a:t>
            </a:r>
            <a:endParaRPr lang="en-US" dirty="0"/>
          </a:p>
        </p:txBody>
      </p:sp>
      <p:sp>
        <p:nvSpPr>
          <p:cNvPr id="5" name="Footer Placeholder 4"/>
          <p:cNvSpPr>
            <a:spLocks noGrp="1"/>
          </p:cNvSpPr>
          <p:nvPr>
            <p:ph type="ftr" sz="quarter" idx="3"/>
          </p:nvPr>
        </p:nvSpPr>
        <p:spPr>
          <a:xfrm>
            <a:off x="2590800" y="6340476"/>
            <a:ext cx="3962400" cy="365125"/>
          </a:xfrm>
          <a:prstGeom prst="rect">
            <a:avLst/>
          </a:prstGeom>
        </p:spPr>
        <p:txBody>
          <a:bodyPr vert="horz" lIns="91440" tIns="45720" rIns="91440" bIns="45720" rtlCol="0" anchor="ctr"/>
          <a:lstStyle>
            <a:lvl1pPr algn="ctr">
              <a:defRPr sz="1200">
                <a:solidFill>
                  <a:schemeClr val="tx1"/>
                </a:solidFill>
              </a:defRPr>
            </a:lvl1pPr>
          </a:lstStyle>
          <a:p>
            <a:r>
              <a:rPr lang="en-US" dirty="0" smtClean="0"/>
              <a:t>Medicaid and the Children's Health Insurance Program</a:t>
            </a:r>
            <a:endParaRPr lang="en-US" dirty="0"/>
          </a:p>
        </p:txBody>
      </p:sp>
      <p:sp>
        <p:nvSpPr>
          <p:cNvPr id="6" name="Slide Number Placeholder 5"/>
          <p:cNvSpPr>
            <a:spLocks noGrp="1"/>
          </p:cNvSpPr>
          <p:nvPr>
            <p:ph type="sldNum" sz="quarter" idx="4"/>
          </p:nvPr>
        </p:nvSpPr>
        <p:spPr>
          <a:xfrm>
            <a:off x="6553200" y="6340476"/>
            <a:ext cx="2133600" cy="365125"/>
          </a:xfrm>
          <a:prstGeom prst="rect">
            <a:avLst/>
          </a:prstGeom>
        </p:spPr>
        <p:txBody>
          <a:bodyPr vert="horz" lIns="91440" tIns="45720" rIns="91440" bIns="45720" rtlCol="0" anchor="ctr"/>
          <a:lstStyle>
            <a:lvl1pPr algn="r">
              <a:defRPr sz="1200">
                <a:solidFill>
                  <a:schemeClr val="tx1"/>
                </a:solidFill>
              </a:defRPr>
            </a:lvl1pPr>
          </a:lstStyle>
          <a:p>
            <a:fld id="{78C0CC3C-85F1-4D86-9B70-8D9F8B17F04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55" r:id="rId1"/>
    <p:sldLayoutId id="2147483649" r:id="rId2"/>
    <p:sldLayoutId id="2147483650" r:id="rId3"/>
    <p:sldLayoutId id="2147483651" r:id="rId4"/>
    <p:sldLayoutId id="2147483652" r:id="rId5"/>
    <p:sldLayoutId id="2147483653" r:id="rId6"/>
    <p:sldLayoutId id="2147483654" r:id="rId7"/>
    <p:sldLayoutId id="2147483668" r:id="rId8"/>
    <p:sldLayoutId id="2147483710" r:id="rId9"/>
    <p:sldLayoutId id="2147483711" r:id="rId10"/>
  </p:sldLayoutIdLst>
  <p:transition>
    <p:fade/>
  </p:transition>
  <p:hf hdr="0"/>
  <p:txStyles>
    <p:titleStyle>
      <a:lvl1pPr algn="ctr" defTabSz="914400" rtl="0" eaLnBrk="1" latinLnBrk="0" hangingPunct="1">
        <a:spcBef>
          <a:spcPct val="0"/>
        </a:spcBef>
        <a:buNone/>
        <a:defRPr sz="36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Wingdings" pitchFamily="2" charset="2"/>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SzPct val="50000"/>
        <a:buFont typeface="Wingdings" pitchFamily="2" charset="2"/>
        <a:buChar char="q"/>
        <a:defRPr sz="2200" kern="1200">
          <a:solidFill>
            <a:schemeClr val="tx1"/>
          </a:solidFill>
          <a:latin typeface="+mn-lt"/>
          <a:ea typeface="+mn-ea"/>
          <a:cs typeface="+mn-cs"/>
        </a:defRPr>
      </a:lvl3pPr>
      <a:lvl4pPr marL="1600200" indent="-228600" algn="l" defTabSz="914400" rtl="0" eaLnBrk="1" latinLnBrk="0" hangingPunct="1">
        <a:spcBef>
          <a:spcPct val="20000"/>
        </a:spcBef>
        <a:buFont typeface="Wingdings" pitchFamily="2" charset="2"/>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smtClean="0"/>
          </a:p>
          <a:p>
            <a:pPr lvl="4"/>
            <a:endParaRPr lang="en-US" dirty="0" smtClean="0"/>
          </a:p>
        </p:txBody>
      </p:sp>
      <p:sp>
        <p:nvSpPr>
          <p:cNvPr id="7" name="Footer Placeholder 7"/>
          <p:cNvSpPr txBox="1">
            <a:spLocks/>
          </p:cNvSpPr>
          <p:nvPr userDrawn="1"/>
        </p:nvSpPr>
        <p:spPr bwMode="auto">
          <a:xfrm>
            <a:off x="1219200" y="6384825"/>
            <a:ext cx="2743200" cy="352625"/>
          </a:xfrm>
          <a:prstGeom prst="rect">
            <a:avLst/>
          </a:prstGeom>
          <a:noFill/>
          <a:ln>
            <a:miter lim="800000"/>
            <a:headEnd/>
            <a:tailEnd/>
          </a:ln>
        </p:spPr>
        <p:txBody>
          <a:bodyPr wrap="square" numCol="1"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solidFill>
                  <a:srgbClr val="00529B"/>
                </a:solidFill>
                <a:latin typeface="Constantia" pitchFamily="18" charset="0"/>
                <a:cs typeface="Arial" charset="0"/>
              </a:rPr>
              <a:t>Understanding Medicare</a:t>
            </a:r>
          </a:p>
        </p:txBody>
      </p:sp>
      <p:sp>
        <p:nvSpPr>
          <p:cNvPr id="8" name="Slide Number Placeholder 5"/>
          <p:cNvSpPr>
            <a:spLocks noGrp="1"/>
          </p:cNvSpPr>
          <p:nvPr>
            <p:ph type="sldNum" sz="quarter" idx="4"/>
          </p:nvPr>
        </p:nvSpPr>
        <p:spPr>
          <a:xfrm>
            <a:off x="4305300" y="6378575"/>
            <a:ext cx="533400" cy="365125"/>
          </a:xfrm>
          <a:prstGeom prst="rect">
            <a:avLst/>
          </a:prstGeom>
        </p:spPr>
        <p:txBody>
          <a:bodyPr vert="horz" lIns="91440" tIns="45720" rIns="91440" bIns="45720" rtlCol="0" anchor="ctr"/>
          <a:lstStyle>
            <a:lvl1pPr algn="ctr">
              <a:defRPr sz="1200" b="1">
                <a:solidFill>
                  <a:srgbClr val="00529B"/>
                </a:solidFill>
                <a:latin typeface="Constantia" pitchFamily="18" charset="0"/>
              </a:defRPr>
            </a:lvl1pPr>
          </a:lstStyle>
          <a:p>
            <a:fld id="{C06B2B0A-7BE8-463F-A600-B0C80EA3E574}" type="slidenum">
              <a:rPr lang="en-US" smtClean="0"/>
              <a:pPr/>
              <a:t>‹#›</a:t>
            </a:fld>
            <a:endParaRPr lang="en-US" dirty="0"/>
          </a:p>
        </p:txBody>
      </p:sp>
      <p:sp>
        <p:nvSpPr>
          <p:cNvPr id="12" name="Date Placeholder 3"/>
          <p:cNvSpPr>
            <a:spLocks noGrp="1"/>
          </p:cNvSpPr>
          <p:nvPr>
            <p:ph type="dt" sz="half" idx="2"/>
          </p:nvPr>
        </p:nvSpPr>
        <p:spPr>
          <a:xfrm>
            <a:off x="457200" y="6390381"/>
            <a:ext cx="762000" cy="341513"/>
          </a:xfrm>
          <a:prstGeom prst="rect">
            <a:avLst/>
          </a:prstGeom>
        </p:spPr>
        <p:txBody>
          <a:bodyPr vert="horz" lIns="91440" tIns="45720" rIns="91440" bIns="45720" rtlCol="0" anchor="ctr"/>
          <a:lstStyle>
            <a:lvl1pPr algn="l">
              <a:defRPr sz="1200" b="1">
                <a:solidFill>
                  <a:srgbClr val="00529B"/>
                </a:solidFill>
                <a:latin typeface="Constantia" pitchFamily="18" charset="0"/>
              </a:defRPr>
            </a:lvl1pPr>
          </a:lstStyle>
          <a:p>
            <a:r>
              <a:rPr lang="en-US" dirty="0" smtClean="0"/>
              <a:t>04/2013</a:t>
            </a:r>
            <a:endParaRPr lang="en-US" dirty="0"/>
          </a:p>
        </p:txBody>
      </p:sp>
    </p:spTree>
    <p:extLst>
      <p:ext uri="{BB962C8B-B14F-4D97-AF65-F5344CB8AC3E}">
        <p14:creationId xmlns:p14="http://schemas.microsoft.com/office/powerpoint/2010/main" val="1990580016"/>
      </p:ext>
    </p:extLst>
  </p:cSld>
  <p:clrMap bg1="lt1" tx1="dk1" bg2="lt2" tx2="dk2" accent1="accent1" accent2="accent2" accent3="accent3" accent4="accent4" accent5="accent5" accent6="accent6" hlink="hlink" folHlink="folHlink"/>
  <p:sldLayoutIdLst>
    <p:sldLayoutId id="2147483699" r:id="rId1"/>
    <p:sldLayoutId id="2147483708"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9" r:id="rId11"/>
  </p:sldLayoutIdLst>
  <p:hf hdr="0" ftr="0"/>
  <p:txStyles>
    <p:titleStyle>
      <a:lvl1pPr algn="ctr" defTabSz="914400" rtl="0" eaLnBrk="1" latinLnBrk="0" hangingPunct="1">
        <a:spcBef>
          <a:spcPct val="0"/>
        </a:spcBef>
        <a:buNone/>
        <a:defRPr sz="4000" b="1" kern="1200">
          <a:solidFill>
            <a:srgbClr val="00529B"/>
          </a:solidFill>
          <a:latin typeface="Constantia" pitchFamily="18" charset="0"/>
          <a:ea typeface="+mj-ea"/>
          <a:cs typeface="+mj-cs"/>
        </a:defRPr>
      </a:lvl1pPr>
    </p:titleStyle>
    <p:bodyStyle>
      <a:lvl1pPr marL="457200" indent="-457200" algn="l" defTabSz="914400" rtl="0" eaLnBrk="1" latinLnBrk="0" hangingPunct="1">
        <a:spcBef>
          <a:spcPct val="20000"/>
        </a:spcBef>
        <a:buClrTx/>
        <a:buSzPct val="100000"/>
        <a:buFont typeface="Wingdings" pitchFamily="2" charset="2"/>
        <a:buChar char="§"/>
        <a:defRPr sz="3200" kern="1200">
          <a:solidFill>
            <a:schemeClr val="tx1"/>
          </a:solidFill>
          <a:latin typeface="+mn-lt"/>
          <a:ea typeface="+mn-ea"/>
          <a:cs typeface="+mn-cs"/>
        </a:defRPr>
      </a:lvl1pPr>
      <a:lvl2pPr marL="914400" indent="-457200" algn="l" defTabSz="914400" rtl="0" eaLnBrk="1" latinLnBrk="0" hangingPunct="1">
        <a:spcBef>
          <a:spcPct val="20000"/>
        </a:spcBef>
        <a:buClrTx/>
        <a:buSzPct val="100000"/>
        <a:buFont typeface="Calibri"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ClrTx/>
        <a:buSzPct val="50000"/>
        <a:buFont typeface="Wingdings" pitchFamily="2" charset="2"/>
        <a:buChar char="q"/>
        <a:defRPr sz="2200" kern="1200">
          <a:solidFill>
            <a:schemeClr val="tx1"/>
          </a:solidFill>
          <a:latin typeface="+mn-lt"/>
          <a:ea typeface="+mn-ea"/>
          <a:cs typeface="+mn-cs"/>
        </a:defRPr>
      </a:lvl3pPr>
      <a:lvl4pPr marL="1600200" indent="-228600" algn="l" defTabSz="914400" rtl="0" eaLnBrk="1" latinLnBrk="0" hangingPunct="1">
        <a:spcBef>
          <a:spcPct val="20000"/>
        </a:spcBef>
        <a:buClrTx/>
        <a:buSzPct val="100000"/>
        <a:buFont typeface="Wingdings" pitchFamily="2" charset="2"/>
        <a:buChar char="§"/>
        <a:defRPr sz="2200" kern="1200">
          <a:solidFill>
            <a:schemeClr val="tx1"/>
          </a:solidFill>
          <a:latin typeface="+mn-lt"/>
          <a:ea typeface="+mn-ea"/>
          <a:cs typeface="+mn-cs"/>
        </a:defRPr>
      </a:lvl4pPr>
      <a:lvl5pPr marL="2171700" indent="-342900" algn="l" defTabSz="914400" rtl="0" eaLnBrk="1" latinLnBrk="0" hangingPunct="1">
        <a:spcBef>
          <a:spcPct val="20000"/>
        </a:spcBef>
        <a:buClrTx/>
        <a:buSzPct val="100000"/>
        <a:buFont typeface="Arial" pitchFamily="34"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smtClean="0">
                <a:solidFill>
                  <a:prstClr val="black">
                    <a:tint val="75000"/>
                  </a:prstClr>
                </a:solidFill>
              </a:rPr>
              <a:t>05/01/2013</a:t>
            </a:r>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solidFill>
                  <a:prstClr val="black">
                    <a:tint val="75000"/>
                  </a:prstClr>
                </a:solidFill>
              </a:rPr>
              <a:t>Medicaid and the Children's Health Insurance Program</a:t>
            </a: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1D5884-8AAD-4647-91B8-09FCB002C49D}" type="slidenum">
              <a:rPr lang="en-US" smtClean="0">
                <a:solidFill>
                  <a:prstClr val="black">
                    <a:tint val="75000"/>
                  </a:prstClr>
                </a:solidFill>
              </a:rPr>
              <a:p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7" r:id="rId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smtClean="0">
                <a:solidFill>
                  <a:prstClr val="black">
                    <a:tint val="75000"/>
                  </a:prstClr>
                </a:solidFill>
              </a:rPr>
              <a:t>05/01/2013</a:t>
            </a:r>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solidFill>
                  <a:prstClr val="black">
                    <a:tint val="75000"/>
                  </a:prstClr>
                </a:solidFill>
              </a:rPr>
              <a:t>Medicaid and the Children's Health Insurance Program</a:t>
            </a: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1D5884-8AAD-4647-91B8-09FCB002C49D}" type="slidenum">
              <a:rPr lang="en-US" smtClean="0">
                <a:solidFill>
                  <a:prstClr val="black">
                    <a:tint val="75000"/>
                  </a:prstClr>
                </a:solidFill>
              </a:rPr>
              <a:p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smtClean="0">
                <a:solidFill>
                  <a:prstClr val="black">
                    <a:tint val="75000"/>
                  </a:prstClr>
                </a:solidFill>
              </a:rPr>
              <a:t>05/01/2013</a:t>
            </a:r>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solidFill>
                  <a:prstClr val="black">
                    <a:tint val="75000"/>
                  </a:prstClr>
                </a:solidFill>
              </a:rPr>
              <a:t>Medicaid and the Children's Health Insurance Program</a:t>
            </a: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1D5884-8AAD-4647-91B8-09FCB002C49D}" type="slidenum">
              <a:rPr lang="en-US" smtClean="0">
                <a:solidFill>
                  <a:prstClr val="black">
                    <a:tint val="75000"/>
                  </a:prstClr>
                </a:solidFill>
              </a:rPr>
              <a:p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3" r:id="rId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pPr>
            <a:r>
              <a:rPr lang="en-US" dirty="0" smtClean="0">
                <a:solidFill>
                  <a:prstClr val="black">
                    <a:tint val="75000"/>
                  </a:prstClr>
                </a:solidFill>
                <a:latin typeface="Arial" charset="0"/>
              </a:rPr>
              <a:t>05/01/2013</a:t>
            </a:r>
            <a:endParaRPr lang="en-US" dirty="0">
              <a:solidFill>
                <a:prstClr val="black">
                  <a:tint val="75000"/>
                </a:prstClr>
              </a:solidFill>
              <a:latin typeface="Arial" charset="0"/>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pPr>
            <a:r>
              <a:rPr lang="en-US" dirty="0" smtClean="0">
                <a:solidFill>
                  <a:prstClr val="black">
                    <a:tint val="75000"/>
                  </a:prstClr>
                </a:solidFill>
                <a:latin typeface="Arial" charset="0"/>
              </a:rPr>
              <a:t>Medicaid and the Children's Health Insurance Program</a:t>
            </a:r>
            <a:endParaRPr lang="en-US" dirty="0">
              <a:solidFill>
                <a:prstClr val="black">
                  <a:tint val="75000"/>
                </a:prstClr>
              </a:solidFill>
              <a:latin typeface="Arial" charset="0"/>
            </a:endParaRP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667FA0E7-B90B-4A79-8341-20BB81A6B025}" type="slidenum">
              <a:rPr lang="en-US" smtClean="0">
                <a:solidFill>
                  <a:prstClr val="black">
                    <a:tint val="75000"/>
                  </a:prstClr>
                </a:solidFill>
                <a:latin typeface="Arial" charset="0"/>
              </a:rPr>
              <a:pPr fontAlgn="base">
                <a:spcBef>
                  <a:spcPct val="0"/>
                </a:spcBef>
                <a:spcAft>
                  <a:spcPct val="0"/>
                </a:spcAft>
              </a:pPr>
              <a:t>‹#›</a:t>
            </a:fld>
            <a:endParaRPr lang="en-US" dirty="0">
              <a:solidFill>
                <a:prstClr val="black">
                  <a:tint val="75000"/>
                </a:prstClr>
              </a:solidFill>
              <a:latin typeface="Arial" charset="0"/>
            </a:endParaRPr>
          </a:p>
        </p:txBody>
      </p:sp>
    </p:spTree>
  </p:cSld>
  <p:clrMap bg1="lt1" tx1="dk1" bg2="lt2" tx2="dk2" accent1="accent1" accent2="accent2" accent3="accent3" accent4="accent4" accent5="accent5" accent6="accent6" hlink="hlink" folHlink="folHlink"/>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C6DBA3-DF22-47A6-B917-D8AC98C3F06C}" type="datetimeFigureOut">
              <a:rPr lang="en-US" smtClean="0">
                <a:solidFill>
                  <a:prstClr val="black">
                    <a:tint val="75000"/>
                  </a:prstClr>
                </a:solidFill>
              </a:rPr>
              <a:pPr/>
              <a:t>07/01/2013</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7277CE-5EEE-470F-A8F7-F15C7377901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51450575"/>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notesSlide" Target="../notesSlides/notesSlide26.xml"/><Relationship Id="rId4"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8.emf"/><Relationship Id="rId4" Type="http://schemas.openxmlformats.org/officeDocument/2006/relationships/oleObject" Target="../embeddings/oleObject1.bin"/></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notesSlide" Target="../notesSlides/notesSlide39.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48.xml"/><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image" Target="../media/image19.png"/><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s>
</file>

<file path=ppt/slides/_rels/slide4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53.xml"/><Relationship Id="rId4"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8" Type="http://schemas.openxmlformats.org/officeDocument/2006/relationships/hyperlink" Target="http://www.socialsecurity.gov/" TargetMode="External"/><Relationship Id="rId3" Type="http://schemas.openxmlformats.org/officeDocument/2006/relationships/notesSlide" Target="../notesSlides/notesSlide59.xml"/><Relationship Id="rId7" Type="http://schemas.openxmlformats.org/officeDocument/2006/relationships/hyperlink" Target="http://www.healthcare.gov/" TargetMode="External"/><Relationship Id="rId2" Type="http://schemas.openxmlformats.org/officeDocument/2006/relationships/slideLayout" Target="../slideLayouts/slideLayout3.xml"/><Relationship Id="rId1" Type="http://schemas.openxmlformats.org/officeDocument/2006/relationships/tags" Target="../tags/tag16.xml"/><Relationship Id="rId6" Type="http://schemas.openxmlformats.org/officeDocument/2006/relationships/hyperlink" Target="http://www.cms.gov/Center/Special-Topic/Ombudsman-Center.html" TargetMode="External"/><Relationship Id="rId11" Type="http://schemas.openxmlformats.org/officeDocument/2006/relationships/hyperlink" Target="http://www.medicaid.gov/State-Resource-Center/FAQ-Medicaid-and-CHIP-Affordable-Care-Act-ACA-Implementation/FAQ-Medicaid-and-CHIP-Affordable-Care-Act-ACA-Implementation.html" TargetMode="External"/><Relationship Id="rId5" Type="http://schemas.openxmlformats.org/officeDocument/2006/relationships/hyperlink" Target="http://www.medicaid.gov/" TargetMode="External"/><Relationship Id="rId10" Type="http://schemas.openxmlformats.org/officeDocument/2006/relationships/hyperlink" Target="http://www.cms.gov/Medicare-Medicaid-Coordination/Fraud-Prevention/MedicaidIntegrityProgram/What_is_New.html" TargetMode="External"/><Relationship Id="rId4" Type="http://schemas.openxmlformats.org/officeDocument/2006/relationships/hyperlink" Target="http://www.medicare.gov/" TargetMode="External"/><Relationship Id="rId9" Type="http://schemas.openxmlformats.org/officeDocument/2006/relationships/hyperlink" Target="mailto:MedicaidProviderEducation@cms.hhs.gov"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6.xml"/><Relationship Id="rId1" Type="http://schemas.openxmlformats.org/officeDocument/2006/relationships/tags" Target="../tags/tag1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9.xml"/><Relationship Id="rId4"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National Training Program</a:t>
            </a:r>
            <a:endParaRPr lang="en-US" dirty="0"/>
          </a:p>
        </p:txBody>
      </p:sp>
      <p:sp>
        <p:nvSpPr>
          <p:cNvPr id="7" name="Subtitle 6"/>
          <p:cNvSpPr>
            <a:spLocks noGrp="1"/>
          </p:cNvSpPr>
          <p:nvPr>
            <p:ph type="subTitle" idx="1"/>
          </p:nvPr>
        </p:nvSpPr>
        <p:spPr>
          <a:xfrm>
            <a:off x="4114800" y="2438400"/>
            <a:ext cx="4572000" cy="3048000"/>
          </a:xfrm>
        </p:spPr>
        <p:txBody>
          <a:bodyPr/>
          <a:lstStyle/>
          <a:p>
            <a:r>
              <a:rPr lang="en-US" dirty="0" smtClean="0"/>
              <a:t>Module 12</a:t>
            </a:r>
          </a:p>
          <a:p>
            <a:r>
              <a:rPr lang="en-US" dirty="0" smtClean="0"/>
              <a:t>Medicaid and the Children’s Health Insurance Program (CHIP)  </a:t>
            </a:r>
            <a:endParaRPr lang="en-US" dirty="0"/>
          </a:p>
        </p:txBody>
      </p:sp>
    </p:spTree>
    <p:extLst>
      <p:ext uri="{BB962C8B-B14F-4D97-AF65-F5344CB8AC3E}">
        <p14:creationId xmlns:p14="http://schemas.microsoft.com/office/powerpoint/2010/main" val="33328046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a:prstGeom prst="rect">
            <a:avLst/>
          </a:prstGeom>
        </p:spPr>
        <p:txBody>
          <a:bodyPr/>
          <a:lstStyle/>
          <a:p>
            <a:pPr>
              <a:defRPr/>
            </a:pPr>
            <a:r>
              <a:rPr lang="en-US" dirty="0" smtClean="0"/>
              <a:t>05/01/2013</a:t>
            </a:r>
            <a:endParaRPr lang="en-US" dirty="0"/>
          </a:p>
        </p:txBody>
      </p:sp>
      <p:sp>
        <p:nvSpPr>
          <p:cNvPr id="9" name="Footer Placeholder 8"/>
          <p:cNvSpPr>
            <a:spLocks noGrp="1"/>
          </p:cNvSpPr>
          <p:nvPr>
            <p:ph type="ftr" sz="quarter" idx="11"/>
          </p:nvPr>
        </p:nvSpPr>
        <p:spPr>
          <a:prstGeom prst="rect">
            <a:avLst/>
          </a:prstGeom>
        </p:spPr>
        <p:txBody>
          <a:bodyPr/>
          <a:lstStyle/>
          <a:p>
            <a:pPr>
              <a:defRPr/>
            </a:pPr>
            <a:r>
              <a:rPr lang="en-US" dirty="0" smtClean="0"/>
              <a:t>Medicaid and the Children's Health Insurance Program</a:t>
            </a:r>
            <a:endParaRPr lang="en-US" dirty="0"/>
          </a:p>
        </p:txBody>
      </p:sp>
      <p:sp>
        <p:nvSpPr>
          <p:cNvPr id="7" name="Slide Number Placeholder 6"/>
          <p:cNvSpPr>
            <a:spLocks noGrp="1"/>
          </p:cNvSpPr>
          <p:nvPr>
            <p:ph type="sldNum" sz="quarter" idx="12"/>
          </p:nvPr>
        </p:nvSpPr>
        <p:spPr>
          <a:prstGeom prst="rect">
            <a:avLst/>
          </a:prstGeom>
        </p:spPr>
        <p:txBody>
          <a:bodyPr/>
          <a:lstStyle/>
          <a:p>
            <a:pPr>
              <a:defRPr/>
            </a:pPr>
            <a:fld id="{5257DFA7-27F1-4391-8F2A-A87C8BDE8EA7}" type="slidenum">
              <a:rPr lang="en-US" smtClean="0"/>
              <a:pPr>
                <a:defRPr/>
              </a:pPr>
              <a:t>10</a:t>
            </a:fld>
            <a:endParaRPr lang="en-US" dirty="0"/>
          </a:p>
        </p:txBody>
      </p:sp>
      <p:sp>
        <p:nvSpPr>
          <p:cNvPr id="10" name="Content Placeholder 9"/>
          <p:cNvSpPr>
            <a:spLocks noGrp="1"/>
          </p:cNvSpPr>
          <p:nvPr>
            <p:ph idx="1"/>
          </p:nvPr>
        </p:nvSpPr>
        <p:spPr/>
        <p:txBody>
          <a:bodyPr/>
          <a:lstStyle/>
          <a:p>
            <a:pPr marL="0" indent="0">
              <a:spcBef>
                <a:spcPct val="20000"/>
              </a:spcBef>
              <a:buNone/>
              <a:defRPr/>
            </a:pPr>
            <a:r>
              <a:rPr lang="en-US" dirty="0" smtClean="0"/>
              <a:t>In 2013:</a:t>
            </a:r>
          </a:p>
          <a:p>
            <a:pPr>
              <a:spcBef>
                <a:spcPct val="20000"/>
              </a:spcBef>
              <a:defRPr/>
            </a:pPr>
            <a:r>
              <a:rPr lang="en-US" dirty="0" smtClean="0"/>
              <a:t>Each </a:t>
            </a:r>
            <a:r>
              <a:rPr lang="en-US" dirty="0"/>
              <a:t>state sets its own eligibility standards</a:t>
            </a:r>
          </a:p>
          <a:p>
            <a:pPr>
              <a:spcBef>
                <a:spcPct val="20000"/>
              </a:spcBef>
              <a:defRPr/>
            </a:pPr>
            <a:r>
              <a:rPr lang="en-US" dirty="0" smtClean="0"/>
              <a:t>Not all people with low income/resources </a:t>
            </a:r>
            <a:br>
              <a:rPr lang="en-US" dirty="0" smtClean="0"/>
            </a:br>
            <a:r>
              <a:rPr lang="en-US" dirty="0" smtClean="0"/>
              <a:t>are eligible</a:t>
            </a:r>
          </a:p>
          <a:p>
            <a:pPr>
              <a:spcBef>
                <a:spcPct val="20000"/>
              </a:spcBef>
              <a:defRPr/>
            </a:pPr>
            <a:r>
              <a:rPr lang="en-US" dirty="0" smtClean="0"/>
              <a:t>Must be a member of a </a:t>
            </a:r>
            <a:r>
              <a:rPr lang="en-US" b="1" i="1" dirty="0" smtClean="0"/>
              <a:t>“group”</a:t>
            </a:r>
          </a:p>
          <a:p>
            <a:pPr marL="342900" lvl="1" indent="-342900">
              <a:spcBef>
                <a:spcPct val="20000"/>
              </a:spcBef>
              <a:buFont typeface="Wingdings" pitchFamily="2" charset="2"/>
              <a:buChar char="§"/>
              <a:defRPr/>
            </a:pPr>
            <a:r>
              <a:rPr lang="en-US" sz="3200" dirty="0" smtClean="0"/>
              <a:t>Must </a:t>
            </a:r>
            <a:r>
              <a:rPr lang="en-US" sz="3200" dirty="0"/>
              <a:t>meet </a:t>
            </a:r>
            <a:r>
              <a:rPr lang="en-US" sz="3200" dirty="0" smtClean="0"/>
              <a:t>financial </a:t>
            </a:r>
            <a:r>
              <a:rPr lang="en-US" sz="3200" dirty="0"/>
              <a:t>and </a:t>
            </a:r>
            <a:r>
              <a:rPr lang="en-US" sz="3200" dirty="0" smtClean="0"/>
              <a:t>non-financial </a:t>
            </a:r>
            <a:r>
              <a:rPr lang="en-US" sz="3200" dirty="0"/>
              <a:t>requirements</a:t>
            </a:r>
          </a:p>
        </p:txBody>
      </p:sp>
      <p:sp>
        <p:nvSpPr>
          <p:cNvPr id="18434" name="Title 1"/>
          <p:cNvSpPr>
            <a:spLocks noGrp="1"/>
          </p:cNvSpPr>
          <p:nvPr>
            <p:ph type="title"/>
          </p:nvPr>
        </p:nvSpPr>
        <p:spPr/>
        <p:txBody>
          <a:bodyPr>
            <a:normAutofit fontScale="90000"/>
          </a:bodyPr>
          <a:lstStyle/>
          <a:p>
            <a:r>
              <a:rPr lang="en-US" spc="-100" dirty="0"/>
              <a:t> </a:t>
            </a:r>
            <a:r>
              <a:rPr lang="en-US" spc="-100" dirty="0" smtClean="0"/>
              <a:t> Lesson 2 - </a:t>
            </a:r>
            <a:r>
              <a:rPr lang="en-US" sz="3600" dirty="0" smtClean="0"/>
              <a:t>Medicaid Eligibility and Benefits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dirty="0" smtClean="0">
                <a:cs typeface="Arial" charset="0"/>
              </a:rPr>
              <a:t>Mandatory and Optional Groups</a:t>
            </a:r>
          </a:p>
        </p:txBody>
      </p:sp>
      <p:sp>
        <p:nvSpPr>
          <p:cNvPr id="3" name="Content Placeholder 2"/>
          <p:cNvSpPr>
            <a:spLocks noGrp="1"/>
          </p:cNvSpPr>
          <p:nvPr>
            <p:ph idx="1"/>
          </p:nvPr>
        </p:nvSpPr>
        <p:spPr/>
        <p:txBody>
          <a:bodyPr/>
          <a:lstStyle/>
          <a:p>
            <a:pPr eaLnBrk="1" hangingPunct="1">
              <a:defRPr/>
            </a:pPr>
            <a:r>
              <a:rPr lang="en-US" dirty="0" smtClean="0"/>
              <a:t>Mandatory Groups</a:t>
            </a:r>
          </a:p>
          <a:p>
            <a:pPr marL="640080" lvl="1" eaLnBrk="1" hangingPunct="1">
              <a:defRPr/>
            </a:pPr>
            <a:r>
              <a:rPr lang="en-US" dirty="0" smtClean="0"/>
              <a:t>Required by federal law</a:t>
            </a:r>
          </a:p>
          <a:p>
            <a:pPr marL="640080" lvl="1" eaLnBrk="1" hangingPunct="1">
              <a:defRPr/>
            </a:pPr>
            <a:r>
              <a:rPr lang="en-US" dirty="0" smtClean="0"/>
              <a:t>States must cover</a:t>
            </a:r>
          </a:p>
          <a:p>
            <a:pPr eaLnBrk="1" hangingPunct="1">
              <a:defRPr/>
            </a:pPr>
            <a:r>
              <a:rPr lang="en-US" dirty="0" smtClean="0"/>
              <a:t>Optional Groups</a:t>
            </a:r>
          </a:p>
          <a:p>
            <a:pPr marL="640080" lvl="1" eaLnBrk="1" hangingPunct="1">
              <a:defRPr/>
            </a:pPr>
            <a:r>
              <a:rPr lang="en-US" dirty="0" smtClean="0"/>
              <a:t>Not required by federal law</a:t>
            </a:r>
          </a:p>
          <a:p>
            <a:pPr marL="640080" lvl="1" eaLnBrk="1" hangingPunct="1">
              <a:defRPr/>
            </a:pPr>
            <a:r>
              <a:rPr lang="en-US" dirty="0" smtClean="0"/>
              <a:t>States may or may not choose to cover</a:t>
            </a:r>
          </a:p>
        </p:txBody>
      </p:sp>
      <p:sp>
        <p:nvSpPr>
          <p:cNvPr id="4" name="Date Placeholder 3"/>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11</a:t>
            </a:fld>
            <a:endParaRPr lang="en-US" dirty="0"/>
          </a:p>
        </p:txBody>
      </p:sp>
    </p:spTree>
    <p:extLst>
      <p:ext uri="{BB962C8B-B14F-4D97-AF65-F5344CB8AC3E}">
        <p14:creationId xmlns:p14="http://schemas.microsoft.com/office/powerpoint/2010/main" val="28533515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cs typeface="Arial" charset="0"/>
              </a:rPr>
              <a:t>2013 Categorical Requirements</a:t>
            </a:r>
          </a:p>
        </p:txBody>
      </p:sp>
      <p:sp>
        <p:nvSpPr>
          <p:cNvPr id="3" name="Content Placeholder 2"/>
          <p:cNvSpPr>
            <a:spLocks noGrp="1"/>
          </p:cNvSpPr>
          <p:nvPr>
            <p:ph idx="1"/>
          </p:nvPr>
        </p:nvSpPr>
        <p:spPr/>
        <p:txBody>
          <a:bodyPr/>
          <a:lstStyle/>
          <a:p>
            <a:pPr eaLnBrk="1" hangingPunct="1">
              <a:defRPr/>
            </a:pPr>
            <a:r>
              <a:rPr lang="en-US" dirty="0" smtClean="0"/>
              <a:t>Majority of all Medicaid eligibility groups</a:t>
            </a:r>
          </a:p>
          <a:p>
            <a:pPr marL="640080" lvl="1" eaLnBrk="1" hangingPunct="1">
              <a:defRPr/>
            </a:pPr>
            <a:r>
              <a:rPr lang="en-US" dirty="0" smtClean="0"/>
              <a:t>Pregnant</a:t>
            </a:r>
          </a:p>
          <a:p>
            <a:pPr marL="640080" lvl="1" eaLnBrk="1" hangingPunct="1">
              <a:defRPr/>
            </a:pPr>
            <a:r>
              <a:rPr lang="en-US" dirty="0" smtClean="0"/>
              <a:t>Under age 21 (children) </a:t>
            </a:r>
          </a:p>
          <a:p>
            <a:pPr marL="640080" lvl="1" eaLnBrk="1" hangingPunct="1">
              <a:defRPr/>
            </a:pPr>
            <a:r>
              <a:rPr lang="en-US" dirty="0" smtClean="0"/>
              <a:t>Aged, blind, or disabled</a:t>
            </a:r>
          </a:p>
          <a:p>
            <a:pPr marL="640080" lvl="1" eaLnBrk="1" hangingPunct="1">
              <a:defRPr/>
            </a:pPr>
            <a:r>
              <a:rPr lang="en-US" dirty="0" smtClean="0"/>
              <a:t>A parent or caretaker of a child</a:t>
            </a:r>
          </a:p>
          <a:p>
            <a:pPr eaLnBrk="1" hangingPunct="1">
              <a:defRPr/>
            </a:pPr>
            <a:r>
              <a:rPr lang="en-US" dirty="0" smtClean="0"/>
              <a:t>Must also satisfy financial and non-financial requirements</a:t>
            </a:r>
          </a:p>
          <a:p>
            <a:pPr eaLnBrk="1" hangingPunct="1">
              <a:buFont typeface="Wingdings" pitchFamily="2" charset="2"/>
              <a:buNone/>
              <a:defRPr/>
            </a:pPr>
            <a:endParaRPr lang="en-US" dirty="0" smtClean="0"/>
          </a:p>
          <a:p>
            <a:pPr>
              <a:defRPr/>
            </a:pPr>
            <a:endParaRPr lang="en-US" dirty="0"/>
          </a:p>
        </p:txBody>
      </p:sp>
      <p:sp>
        <p:nvSpPr>
          <p:cNvPr id="4" name="Date Placeholder 3"/>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12</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0" y="274638"/>
            <a:ext cx="9144000" cy="1173162"/>
          </a:xfrm>
        </p:spPr>
        <p:txBody>
          <a:bodyPr>
            <a:normAutofit fontScale="90000"/>
          </a:bodyPr>
          <a:lstStyle/>
          <a:p>
            <a:r>
              <a:rPr lang="en-US" dirty="0" smtClean="0">
                <a:cs typeface="Arial" charset="0"/>
              </a:rPr>
              <a:t>2013 Mandatory Eligibility </a:t>
            </a:r>
            <a:r>
              <a:rPr lang="en-US" dirty="0"/>
              <a:t>AFDC-Related Groups</a:t>
            </a:r>
            <a:br>
              <a:rPr lang="en-US" dirty="0"/>
            </a:br>
            <a:endParaRPr lang="en-US" b="0" dirty="0" smtClean="0">
              <a:cs typeface="Arial" charset="0"/>
            </a:endParaRPr>
          </a:p>
        </p:txBody>
      </p:sp>
      <p:sp>
        <p:nvSpPr>
          <p:cNvPr id="24579" name="Content Placeholder 2"/>
          <p:cNvSpPr>
            <a:spLocks noGrp="1"/>
          </p:cNvSpPr>
          <p:nvPr>
            <p:ph idx="1"/>
          </p:nvPr>
        </p:nvSpPr>
        <p:spPr>
          <a:xfrm>
            <a:off x="228600" y="1371601"/>
            <a:ext cx="8763000" cy="4754563"/>
          </a:xfrm>
        </p:spPr>
        <p:txBody>
          <a:bodyPr>
            <a:normAutofit/>
          </a:bodyPr>
          <a:lstStyle/>
          <a:p>
            <a:pPr lvl="0"/>
            <a:r>
              <a:rPr lang="en-US" dirty="0"/>
              <a:t>Aid to Families with Dependent Children (AFDC)</a:t>
            </a:r>
          </a:p>
          <a:p>
            <a:pPr marL="731520" lvl="2" indent="-365760">
              <a:buSzPct val="100000"/>
              <a:buFont typeface="Arial" pitchFamily="34" charset="0"/>
              <a:buChar char="•"/>
            </a:pPr>
            <a:r>
              <a:rPr lang="en-US" dirty="0"/>
              <a:t>Income levels apply (under 133% FPL)</a:t>
            </a:r>
          </a:p>
          <a:p>
            <a:pPr marL="731520" lvl="2" indent="-365760">
              <a:buSzPct val="100000"/>
              <a:buFont typeface="Arial" pitchFamily="34" charset="0"/>
              <a:buChar char="•"/>
            </a:pPr>
            <a:r>
              <a:rPr lang="en-US" dirty="0"/>
              <a:t>Low-income pregnant women and infants</a:t>
            </a:r>
          </a:p>
          <a:p>
            <a:pPr marL="731520" lvl="2" indent="-365760">
              <a:buSzPct val="100000"/>
              <a:buFont typeface="Arial" pitchFamily="34" charset="0"/>
              <a:buChar char="•"/>
            </a:pPr>
            <a:r>
              <a:rPr lang="en-US" dirty="0"/>
              <a:t>Low-income children under age 6</a:t>
            </a:r>
          </a:p>
          <a:p>
            <a:pPr marL="731520" lvl="2" indent="-365760">
              <a:buSzPct val="100000"/>
              <a:buFont typeface="Arial" pitchFamily="34" charset="0"/>
              <a:buChar char="•"/>
            </a:pPr>
            <a:r>
              <a:rPr lang="en-US" dirty="0"/>
              <a:t>Low-income children ages 6-19</a:t>
            </a:r>
          </a:p>
          <a:p>
            <a:pPr marL="914400" lvl="3">
              <a:buSzPct val="50000"/>
              <a:buFont typeface="Wingdings" pitchFamily="2" charset="2"/>
              <a:buChar char="q"/>
            </a:pPr>
            <a:r>
              <a:rPr lang="en-US" dirty="0" smtClean="0"/>
              <a:t> At </a:t>
            </a:r>
            <a:r>
              <a:rPr lang="en-US" dirty="0"/>
              <a:t>or below the Federal poverty level </a:t>
            </a:r>
          </a:p>
          <a:p>
            <a:r>
              <a:rPr lang="en-US" dirty="0"/>
              <a:t>Recipients of adoption assistance and foster care </a:t>
            </a:r>
            <a:endParaRPr lang="en-US" dirty="0" smtClean="0"/>
          </a:p>
          <a:p>
            <a:pPr>
              <a:lnSpc>
                <a:spcPct val="90000"/>
              </a:lnSpc>
              <a:buNone/>
              <a:defRPr/>
            </a:pPr>
            <a:endParaRPr lang="en-US" dirty="0" smtClean="0"/>
          </a:p>
        </p:txBody>
      </p:sp>
      <p:sp>
        <p:nvSpPr>
          <p:cNvPr id="24581"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13</a:t>
            </a:fld>
            <a:endParaRPr lang="en-US" dirty="0"/>
          </a:p>
        </p:txBody>
      </p:sp>
    </p:spTree>
    <p:extLst>
      <p:ext uri="{BB962C8B-B14F-4D97-AF65-F5344CB8AC3E}">
        <p14:creationId xmlns:p14="http://schemas.microsoft.com/office/powerpoint/2010/main" val="30909636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dirty="0">
                <a:cs typeface="Arial" charset="0"/>
              </a:rPr>
              <a:t>2013 SSI </a:t>
            </a:r>
            <a:r>
              <a:rPr lang="en-US" dirty="0" smtClean="0">
                <a:cs typeface="Arial" charset="0"/>
              </a:rPr>
              <a:t>Eligibility: Aged, Blind, Disabled</a:t>
            </a:r>
          </a:p>
        </p:txBody>
      </p:sp>
      <p:sp>
        <p:nvSpPr>
          <p:cNvPr id="29699" name="Rectangle 3"/>
          <p:cNvSpPr>
            <a:spLocks noGrp="1" noChangeArrowheads="1"/>
          </p:cNvSpPr>
          <p:nvPr>
            <p:ph idx="1"/>
          </p:nvPr>
        </p:nvSpPr>
        <p:spPr/>
        <p:txBody>
          <a:bodyPr>
            <a:normAutofit fontScale="92500"/>
          </a:bodyPr>
          <a:lstStyle/>
          <a:p>
            <a:pPr eaLnBrk="1" hangingPunct="1">
              <a:spcBef>
                <a:spcPts val="400"/>
              </a:spcBef>
              <a:defRPr/>
            </a:pPr>
            <a:r>
              <a:rPr lang="en-US" dirty="0" smtClean="0"/>
              <a:t>Apply if you are aged, blind, or disabled and any of the following applies</a:t>
            </a:r>
          </a:p>
          <a:p>
            <a:pPr marL="636588" lvl="1" eaLnBrk="1" hangingPunct="1">
              <a:spcBef>
                <a:spcPts val="400"/>
              </a:spcBef>
              <a:defRPr/>
            </a:pPr>
            <a:r>
              <a:rPr lang="en-US" sz="3000" dirty="0" smtClean="0"/>
              <a:t>Have limited income and resources</a:t>
            </a:r>
          </a:p>
          <a:p>
            <a:pPr marL="636588" lvl="1" eaLnBrk="1" hangingPunct="1">
              <a:spcBef>
                <a:spcPts val="400"/>
              </a:spcBef>
              <a:defRPr/>
            </a:pPr>
            <a:r>
              <a:rPr lang="en-US" sz="3000" dirty="0" smtClean="0"/>
              <a:t>Are terminally ill and want to get hospice services</a:t>
            </a:r>
          </a:p>
          <a:p>
            <a:pPr marL="636588" lvl="1" eaLnBrk="1" hangingPunct="1">
              <a:spcBef>
                <a:spcPts val="400"/>
              </a:spcBef>
              <a:defRPr/>
            </a:pPr>
            <a:r>
              <a:rPr lang="en-US" sz="3000" dirty="0" smtClean="0"/>
              <a:t>Live in a nursing home </a:t>
            </a:r>
          </a:p>
          <a:p>
            <a:pPr marL="914400" lvl="2">
              <a:spcBef>
                <a:spcPts val="400"/>
              </a:spcBef>
              <a:defRPr/>
            </a:pPr>
            <a:r>
              <a:rPr lang="en-US" dirty="0"/>
              <a:t>With limited income and resources</a:t>
            </a:r>
          </a:p>
          <a:p>
            <a:pPr marL="636588" lvl="1">
              <a:spcBef>
                <a:spcPts val="400"/>
              </a:spcBef>
              <a:defRPr/>
            </a:pPr>
            <a:r>
              <a:rPr lang="en-US" sz="3000" dirty="0" smtClean="0"/>
              <a:t>Need nursing home care, </a:t>
            </a:r>
            <a:r>
              <a:rPr lang="en-US" sz="3000" dirty="0"/>
              <a:t>but </a:t>
            </a:r>
            <a:r>
              <a:rPr lang="en-US" sz="3000" dirty="0" smtClean="0"/>
              <a:t>qualify for option</a:t>
            </a:r>
          </a:p>
          <a:p>
            <a:pPr marL="914400" lvl="2">
              <a:spcBef>
                <a:spcPts val="400"/>
              </a:spcBef>
              <a:defRPr/>
            </a:pPr>
            <a:r>
              <a:rPr lang="en-US" dirty="0" smtClean="0"/>
              <a:t>Care </a:t>
            </a:r>
            <a:r>
              <a:rPr lang="en-US" dirty="0"/>
              <a:t>at home with special community care </a:t>
            </a:r>
            <a:r>
              <a:rPr lang="en-US" dirty="0" smtClean="0"/>
              <a:t>services</a:t>
            </a:r>
          </a:p>
          <a:p>
            <a:pPr marL="636588" lvl="1" eaLnBrk="1" hangingPunct="1">
              <a:spcBef>
                <a:spcPts val="400"/>
              </a:spcBef>
              <a:defRPr/>
            </a:pPr>
            <a:r>
              <a:rPr lang="en-US" sz="3000" dirty="0" smtClean="0"/>
              <a:t>Eligible for Medicare with limited income and resources</a:t>
            </a:r>
          </a:p>
        </p:txBody>
      </p:sp>
      <p:sp>
        <p:nvSpPr>
          <p:cNvPr id="29701"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14</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dirty="0" smtClean="0">
                <a:cs typeface="Arial" charset="0"/>
              </a:rPr>
              <a:t>Optional Eligibility Groups</a:t>
            </a:r>
          </a:p>
        </p:txBody>
      </p:sp>
      <p:sp>
        <p:nvSpPr>
          <p:cNvPr id="25603" name="Rectangle 3"/>
          <p:cNvSpPr>
            <a:spLocks noGrp="1" noChangeArrowheads="1"/>
          </p:cNvSpPr>
          <p:nvPr>
            <p:ph idx="1"/>
          </p:nvPr>
        </p:nvSpPr>
        <p:spPr/>
        <p:txBody>
          <a:bodyPr/>
          <a:lstStyle/>
          <a:p>
            <a:pPr eaLnBrk="1" hangingPunct="1">
              <a:defRPr/>
            </a:pPr>
            <a:r>
              <a:rPr lang="en-US" spc="-60" dirty="0" smtClean="0"/>
              <a:t>State Supplementary Income Payment recipients</a:t>
            </a:r>
          </a:p>
          <a:p>
            <a:pPr>
              <a:defRPr/>
            </a:pPr>
            <a:r>
              <a:rPr lang="en-US" dirty="0" smtClean="0"/>
              <a:t>Individuals with relatively high income living in facilities such as a nursing home</a:t>
            </a:r>
          </a:p>
          <a:p>
            <a:pPr eaLnBrk="1" hangingPunct="1">
              <a:defRPr/>
            </a:pPr>
            <a:r>
              <a:rPr lang="en-US" dirty="0" smtClean="0"/>
              <a:t>Working Disabled</a:t>
            </a:r>
          </a:p>
          <a:p>
            <a:pPr eaLnBrk="1" hangingPunct="1">
              <a:defRPr/>
            </a:pPr>
            <a:r>
              <a:rPr lang="en-US" spc="-120" dirty="0" smtClean="0"/>
              <a:t>Medically Needy (income above the eligibility level)</a:t>
            </a:r>
          </a:p>
          <a:p>
            <a:pPr marL="640080" lvl="1" eaLnBrk="1" hangingPunct="1">
              <a:defRPr/>
            </a:pPr>
            <a:r>
              <a:rPr lang="en-US" dirty="0" smtClean="0"/>
              <a:t>May qualify immediately</a:t>
            </a:r>
          </a:p>
          <a:p>
            <a:pPr marL="640080" lvl="1" eaLnBrk="1" hangingPunct="1">
              <a:defRPr/>
            </a:pPr>
            <a:r>
              <a:rPr lang="en-US" dirty="0" smtClean="0"/>
              <a:t>Must "spend down" to qualify</a:t>
            </a:r>
          </a:p>
          <a:p>
            <a:pPr eaLnBrk="1" hangingPunct="1">
              <a:defRPr/>
            </a:pPr>
            <a:endParaRPr lang="en-US" dirty="0" smtClean="0"/>
          </a:p>
          <a:p>
            <a:pPr eaLnBrk="1" hangingPunct="1">
              <a:defRPr/>
            </a:pPr>
            <a:endParaRPr lang="en-US" dirty="0" smtClean="0"/>
          </a:p>
          <a:p>
            <a:pPr eaLnBrk="1" hangingPunct="1">
              <a:defRPr/>
            </a:pPr>
            <a:endParaRPr lang="en-US" dirty="0" smtClean="0"/>
          </a:p>
        </p:txBody>
      </p:sp>
      <p:sp>
        <p:nvSpPr>
          <p:cNvPr id="25605"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15</a:t>
            </a:fld>
            <a:endParaRPr lang="en-US" dirty="0"/>
          </a:p>
        </p:txBody>
      </p:sp>
    </p:spTree>
    <p:extLst>
      <p:ext uri="{BB962C8B-B14F-4D97-AF65-F5344CB8AC3E}">
        <p14:creationId xmlns:p14="http://schemas.microsoft.com/office/powerpoint/2010/main" val="22800343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dirty="0" smtClean="0">
                <a:cs typeface="Arial" charset="0"/>
              </a:rPr>
              <a:t>2013 Non-Financial Requirements</a:t>
            </a:r>
          </a:p>
        </p:txBody>
      </p:sp>
      <p:sp>
        <p:nvSpPr>
          <p:cNvPr id="3" name="Content Placeholder 2"/>
          <p:cNvSpPr>
            <a:spLocks noGrp="1"/>
          </p:cNvSpPr>
          <p:nvPr>
            <p:ph idx="1"/>
          </p:nvPr>
        </p:nvSpPr>
        <p:spPr/>
        <p:txBody>
          <a:bodyPr/>
          <a:lstStyle/>
          <a:p>
            <a:pPr eaLnBrk="1" hangingPunct="1">
              <a:defRPr/>
            </a:pPr>
            <a:r>
              <a:rPr lang="en-US" dirty="0" smtClean="0"/>
              <a:t>To qualify for Medicaid you must</a:t>
            </a:r>
          </a:p>
          <a:p>
            <a:pPr lvl="1">
              <a:defRPr/>
            </a:pPr>
            <a:r>
              <a:rPr lang="en-US" dirty="0" smtClean="0"/>
              <a:t>Be a state resident</a:t>
            </a:r>
          </a:p>
          <a:p>
            <a:pPr lvl="1">
              <a:defRPr/>
            </a:pPr>
            <a:r>
              <a:rPr lang="en-US" dirty="0" smtClean="0"/>
              <a:t>Be a citizen or qualified alien</a:t>
            </a:r>
          </a:p>
          <a:p>
            <a:pPr lvl="1">
              <a:defRPr/>
            </a:pPr>
            <a:r>
              <a:rPr lang="en-US" dirty="0"/>
              <a:t>H</a:t>
            </a:r>
            <a:r>
              <a:rPr lang="en-US" dirty="0" smtClean="0"/>
              <a:t>ave Social Security number</a:t>
            </a:r>
          </a:p>
          <a:p>
            <a:pPr lvl="1">
              <a:defRPr/>
            </a:pPr>
            <a:r>
              <a:rPr lang="en-US" dirty="0" smtClean="0"/>
              <a:t>Assign rights to medical support and payment to the state</a:t>
            </a:r>
          </a:p>
          <a:p>
            <a:pPr eaLnBrk="1" hangingPunct="1">
              <a:buFont typeface="Wingdings" pitchFamily="2" charset="2"/>
              <a:buNone/>
              <a:defRPr/>
            </a:pPr>
            <a:endParaRPr lang="en-US" dirty="0" smtClean="0"/>
          </a:p>
          <a:p>
            <a:pPr>
              <a:defRPr/>
            </a:pPr>
            <a:endParaRPr lang="en-US" dirty="0"/>
          </a:p>
        </p:txBody>
      </p:sp>
      <p:sp>
        <p:nvSpPr>
          <p:cNvPr id="4" name="Date Placeholder 3"/>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16</a:t>
            </a:fld>
            <a:endParaRPr lang="en-US" dirty="0"/>
          </a:p>
        </p:txBody>
      </p:sp>
    </p:spTree>
    <p:extLst>
      <p:ext uri="{BB962C8B-B14F-4D97-AF65-F5344CB8AC3E}">
        <p14:creationId xmlns:p14="http://schemas.microsoft.com/office/powerpoint/2010/main" val="14796579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dirty="0" smtClean="0">
                <a:cs typeface="Arial" charset="0"/>
              </a:rPr>
              <a:t>2013 Financial Requirements</a:t>
            </a:r>
          </a:p>
        </p:txBody>
      </p:sp>
      <p:sp>
        <p:nvSpPr>
          <p:cNvPr id="3" name="Content Placeholder 2"/>
          <p:cNvSpPr>
            <a:spLocks noGrp="1"/>
          </p:cNvSpPr>
          <p:nvPr>
            <p:ph idx="1"/>
          </p:nvPr>
        </p:nvSpPr>
        <p:spPr/>
        <p:txBody>
          <a:bodyPr>
            <a:normAutofit lnSpcReduction="10000"/>
          </a:bodyPr>
          <a:lstStyle/>
          <a:p>
            <a:pPr marL="403225" indent="-403225" eaLnBrk="1" hangingPunct="1">
              <a:defRPr/>
            </a:pPr>
            <a:r>
              <a:rPr lang="en-US" dirty="0" smtClean="0"/>
              <a:t>Divided into two broad areas </a:t>
            </a:r>
          </a:p>
          <a:p>
            <a:pPr marL="640080" lvl="1" eaLnBrk="1" hangingPunct="1">
              <a:defRPr/>
            </a:pPr>
            <a:r>
              <a:rPr lang="en-US" dirty="0" smtClean="0"/>
              <a:t>Income requirements</a:t>
            </a:r>
          </a:p>
          <a:p>
            <a:pPr marL="640080" lvl="1" eaLnBrk="1" hangingPunct="1">
              <a:defRPr/>
            </a:pPr>
            <a:r>
              <a:rPr lang="en-US" dirty="0" smtClean="0"/>
              <a:t>Resource requirements</a:t>
            </a:r>
          </a:p>
          <a:p>
            <a:pPr eaLnBrk="1" hangingPunct="1">
              <a:defRPr/>
            </a:pPr>
            <a:r>
              <a:rPr lang="en-US" dirty="0" smtClean="0"/>
              <a:t>Rules for counting income and resources vary </a:t>
            </a:r>
          </a:p>
          <a:p>
            <a:pPr marL="640080" lvl="1" eaLnBrk="1" hangingPunct="1">
              <a:defRPr/>
            </a:pPr>
            <a:r>
              <a:rPr lang="en-US" dirty="0" smtClean="0"/>
              <a:t>From state to state </a:t>
            </a:r>
          </a:p>
          <a:p>
            <a:pPr marL="640080" lvl="1" eaLnBrk="1" hangingPunct="1">
              <a:defRPr/>
            </a:pPr>
            <a:r>
              <a:rPr lang="en-US" dirty="0" smtClean="0"/>
              <a:t>From </a:t>
            </a:r>
            <a:r>
              <a:rPr lang="en-US" i="1" dirty="0" smtClean="0"/>
              <a:t>“group” </a:t>
            </a:r>
            <a:r>
              <a:rPr lang="en-US" dirty="0" smtClean="0"/>
              <a:t>to </a:t>
            </a:r>
            <a:r>
              <a:rPr lang="en-US" i="1" dirty="0" smtClean="0"/>
              <a:t>“group</a:t>
            </a:r>
            <a:r>
              <a:rPr lang="en-US" sz="3200" i="1" dirty="0" smtClean="0"/>
              <a:t>”</a:t>
            </a:r>
          </a:p>
          <a:p>
            <a:pPr eaLnBrk="1" hangingPunct="1">
              <a:defRPr/>
            </a:pPr>
            <a:r>
              <a:rPr lang="en-US" dirty="0" smtClean="0"/>
              <a:t>Special rules</a:t>
            </a:r>
          </a:p>
          <a:p>
            <a:pPr marL="640080" lvl="1" eaLnBrk="1" hangingPunct="1">
              <a:defRPr/>
            </a:pPr>
            <a:r>
              <a:rPr lang="en-US" dirty="0" smtClean="0"/>
              <a:t>Those who live in nursing homes</a:t>
            </a:r>
          </a:p>
          <a:p>
            <a:pPr marL="640080" lvl="1" eaLnBrk="1" hangingPunct="1">
              <a:defRPr/>
            </a:pPr>
            <a:r>
              <a:rPr lang="en-US" dirty="0" smtClean="0"/>
              <a:t>Disabled children living at home</a:t>
            </a:r>
          </a:p>
          <a:p>
            <a:pPr lvl="1" eaLnBrk="1" hangingPunct="1">
              <a:buFont typeface="Arial" pitchFamily="34" charset="0"/>
              <a:buChar char="–"/>
              <a:defRPr/>
            </a:pPr>
            <a:endParaRPr lang="en-US" dirty="0" smtClean="0"/>
          </a:p>
        </p:txBody>
      </p:sp>
      <p:sp>
        <p:nvSpPr>
          <p:cNvPr id="4" name="Date Placeholder 3"/>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17</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smtClean="0">
                <a:cs typeface="Arial" charset="0"/>
              </a:rPr>
              <a:t>What is Income in 2013?</a:t>
            </a:r>
          </a:p>
        </p:txBody>
      </p:sp>
      <p:sp>
        <p:nvSpPr>
          <p:cNvPr id="3" name="Content Placeholder 2"/>
          <p:cNvSpPr>
            <a:spLocks noGrp="1"/>
          </p:cNvSpPr>
          <p:nvPr>
            <p:ph idx="1"/>
          </p:nvPr>
        </p:nvSpPr>
        <p:spPr/>
        <p:txBody>
          <a:bodyPr/>
          <a:lstStyle/>
          <a:p>
            <a:pPr eaLnBrk="1" hangingPunct="1">
              <a:spcBef>
                <a:spcPts val="500"/>
              </a:spcBef>
              <a:defRPr/>
            </a:pPr>
            <a:r>
              <a:rPr lang="en-US" dirty="0" smtClean="0"/>
              <a:t>Anything that could purchase food or shelter</a:t>
            </a:r>
          </a:p>
          <a:p>
            <a:pPr eaLnBrk="1" hangingPunct="1">
              <a:spcBef>
                <a:spcPts val="500"/>
              </a:spcBef>
              <a:defRPr/>
            </a:pPr>
            <a:r>
              <a:rPr lang="en-US" dirty="0" smtClean="0"/>
              <a:t>Two types</a:t>
            </a:r>
          </a:p>
          <a:p>
            <a:pPr marL="640080" lvl="1" eaLnBrk="1" hangingPunct="1">
              <a:spcBef>
                <a:spcPts val="500"/>
              </a:spcBef>
              <a:defRPr/>
            </a:pPr>
            <a:r>
              <a:rPr lang="en-US" dirty="0" smtClean="0"/>
              <a:t>Earned income</a:t>
            </a:r>
          </a:p>
          <a:p>
            <a:pPr marL="914400" lvl="2">
              <a:spcBef>
                <a:spcPts val="500"/>
              </a:spcBef>
              <a:defRPr/>
            </a:pPr>
            <a:r>
              <a:rPr lang="en-US" dirty="0" smtClean="0"/>
              <a:t>Wages and salary</a:t>
            </a:r>
          </a:p>
          <a:p>
            <a:pPr marL="914400" lvl="2">
              <a:spcBef>
                <a:spcPts val="500"/>
              </a:spcBef>
              <a:defRPr/>
            </a:pPr>
            <a:r>
              <a:rPr lang="en-US" dirty="0"/>
              <a:t>Compensation for work</a:t>
            </a:r>
          </a:p>
          <a:p>
            <a:pPr lvl="1" eaLnBrk="1" hangingPunct="1">
              <a:spcBef>
                <a:spcPts val="500"/>
              </a:spcBef>
              <a:defRPr/>
            </a:pPr>
            <a:r>
              <a:rPr lang="en-US" dirty="0" smtClean="0"/>
              <a:t>Unearned income </a:t>
            </a:r>
          </a:p>
          <a:p>
            <a:pPr marL="914400" lvl="2">
              <a:spcBef>
                <a:spcPts val="500"/>
              </a:spcBef>
              <a:defRPr/>
            </a:pPr>
            <a:r>
              <a:rPr lang="en-US" dirty="0"/>
              <a:t>Social Security Disability Insurance</a:t>
            </a:r>
          </a:p>
          <a:p>
            <a:pPr marL="914400" lvl="2">
              <a:spcBef>
                <a:spcPts val="500"/>
              </a:spcBef>
              <a:defRPr/>
            </a:pPr>
            <a:r>
              <a:rPr lang="en-US" dirty="0"/>
              <a:t>Retirement benefits</a:t>
            </a:r>
          </a:p>
          <a:p>
            <a:pPr marL="914400" lvl="2">
              <a:spcBef>
                <a:spcPts val="500"/>
              </a:spcBef>
              <a:defRPr/>
            </a:pPr>
            <a:r>
              <a:rPr lang="en-US" dirty="0"/>
              <a:t>Interest and dividends</a:t>
            </a:r>
          </a:p>
        </p:txBody>
      </p:sp>
      <p:sp>
        <p:nvSpPr>
          <p:cNvPr id="4" name="Date Placeholder 3"/>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18</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dirty="0" smtClean="0">
                <a:cs typeface="Arial" charset="0"/>
              </a:rPr>
              <a:t>What are Resources in 2013?</a:t>
            </a:r>
          </a:p>
        </p:txBody>
      </p:sp>
      <p:sp>
        <p:nvSpPr>
          <p:cNvPr id="3" name="Content Placeholder 2"/>
          <p:cNvSpPr>
            <a:spLocks noGrp="1"/>
          </p:cNvSpPr>
          <p:nvPr>
            <p:ph idx="1"/>
          </p:nvPr>
        </p:nvSpPr>
        <p:spPr/>
        <p:txBody>
          <a:bodyPr>
            <a:normAutofit/>
          </a:bodyPr>
          <a:lstStyle/>
          <a:p>
            <a:pPr eaLnBrk="1" hangingPunct="1">
              <a:defRPr/>
            </a:pPr>
            <a:r>
              <a:rPr lang="en-US" dirty="0" smtClean="0"/>
              <a:t>Cash </a:t>
            </a:r>
          </a:p>
          <a:p>
            <a:pPr eaLnBrk="1" hangingPunct="1">
              <a:defRPr/>
            </a:pPr>
            <a:r>
              <a:rPr lang="en-US" dirty="0" smtClean="0"/>
              <a:t>Anything owned that can be converted to cash</a:t>
            </a:r>
          </a:p>
          <a:p>
            <a:pPr eaLnBrk="1" hangingPunct="1">
              <a:defRPr/>
            </a:pPr>
            <a:r>
              <a:rPr lang="en-US" dirty="0" smtClean="0"/>
              <a:t>Liquid resources </a:t>
            </a:r>
          </a:p>
          <a:p>
            <a:pPr marL="640080" lvl="1" eaLnBrk="1" hangingPunct="1">
              <a:defRPr/>
            </a:pPr>
            <a:r>
              <a:rPr lang="en-US" dirty="0" smtClean="0"/>
              <a:t>Savings accounts</a:t>
            </a:r>
          </a:p>
          <a:p>
            <a:pPr marL="640080" lvl="1" eaLnBrk="1" hangingPunct="1">
              <a:defRPr/>
            </a:pPr>
            <a:r>
              <a:rPr lang="en-US" dirty="0" smtClean="0"/>
              <a:t>Stocks and bonds</a:t>
            </a:r>
          </a:p>
          <a:p>
            <a:pPr marL="640080" lvl="1" eaLnBrk="1" hangingPunct="1">
              <a:defRPr/>
            </a:pPr>
            <a:r>
              <a:rPr lang="en-US" dirty="0" smtClean="0"/>
              <a:t>Other assets that could be cashed </a:t>
            </a:r>
          </a:p>
          <a:p>
            <a:pPr eaLnBrk="1" hangingPunct="1">
              <a:defRPr/>
            </a:pPr>
            <a:r>
              <a:rPr lang="en-US" dirty="0" smtClean="0"/>
              <a:t>Real estate (other than your home)</a:t>
            </a:r>
          </a:p>
          <a:p>
            <a:pPr>
              <a:defRPr/>
            </a:pPr>
            <a:r>
              <a:rPr lang="en-US" dirty="0" smtClean="0"/>
              <a:t>Amount </a:t>
            </a:r>
            <a:r>
              <a:rPr lang="en-US" dirty="0"/>
              <a:t>of </a:t>
            </a:r>
            <a:r>
              <a:rPr lang="en-US" dirty="0" smtClean="0"/>
              <a:t>assets </a:t>
            </a:r>
            <a:r>
              <a:rPr lang="en-US" i="1" dirty="0"/>
              <a:t>varies</a:t>
            </a:r>
            <a:r>
              <a:rPr lang="en-US" dirty="0"/>
              <a:t> from state to state</a:t>
            </a:r>
            <a:endParaRPr lang="en-US" dirty="0" smtClean="0"/>
          </a:p>
        </p:txBody>
      </p:sp>
      <p:sp>
        <p:nvSpPr>
          <p:cNvPr id="4" name="Date Placeholder 3"/>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19</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dirty="0" smtClean="0"/>
              <a:t>05/01/2013</a:t>
            </a:r>
            <a:endParaRPr lang="en-US" dirty="0"/>
          </a:p>
        </p:txBody>
      </p:sp>
      <p:sp>
        <p:nvSpPr>
          <p:cNvPr id="7" name="Footer Placeholder 6"/>
          <p:cNvSpPr>
            <a:spLocks noGrp="1"/>
          </p:cNvSpPr>
          <p:nvPr>
            <p:ph type="ftr" sz="quarter" idx="11"/>
          </p:nvPr>
        </p:nvSpPr>
        <p:spPr/>
        <p:txBody>
          <a:bodyPr/>
          <a:lstStyle/>
          <a:p>
            <a:pPr>
              <a:defRPr/>
            </a:pPr>
            <a:r>
              <a:rPr lang="en-US" dirty="0" smtClean="0"/>
              <a:t>Medicaid and the Children's Health Insurance Program</a:t>
            </a:r>
            <a:endParaRPr lang="en-US" dirty="0"/>
          </a:p>
        </p:txBody>
      </p:sp>
      <p:sp>
        <p:nvSpPr>
          <p:cNvPr id="6" name="Slide Number Placeholder 5"/>
          <p:cNvSpPr>
            <a:spLocks noGrp="1"/>
          </p:cNvSpPr>
          <p:nvPr>
            <p:ph type="sldNum" sz="quarter" idx="12"/>
          </p:nvPr>
        </p:nvSpPr>
        <p:spPr/>
        <p:txBody>
          <a:bodyPr/>
          <a:lstStyle/>
          <a:p>
            <a:pPr>
              <a:defRPr/>
            </a:pPr>
            <a:fld id="{0AFA3213-411C-4898-9B28-ADC9D0554F7D}" type="slidenum">
              <a:rPr lang="en-US" smtClean="0"/>
              <a:pPr>
                <a:defRPr/>
              </a:pPr>
              <a:t>2</a:t>
            </a:fld>
            <a:endParaRPr lang="en-US" dirty="0"/>
          </a:p>
        </p:txBody>
      </p:sp>
      <p:sp>
        <p:nvSpPr>
          <p:cNvPr id="2" name="Content Placeholder 1"/>
          <p:cNvSpPr>
            <a:spLocks noGrp="1"/>
          </p:cNvSpPr>
          <p:nvPr>
            <p:ph idx="1"/>
          </p:nvPr>
        </p:nvSpPr>
        <p:spPr>
          <a:xfrm>
            <a:off x="457200" y="1447801"/>
            <a:ext cx="8229600" cy="4525963"/>
          </a:xfrm>
        </p:spPr>
        <p:txBody>
          <a:bodyPr/>
          <a:lstStyle/>
          <a:p>
            <a:pPr marL="0" lvl="0" indent="0">
              <a:buNone/>
            </a:pPr>
            <a:r>
              <a:rPr lang="en-US" sz="3200" dirty="0">
                <a:solidFill>
                  <a:prstClr val="black"/>
                </a:solidFill>
              </a:rPr>
              <a:t>This session will help you </a:t>
            </a:r>
            <a:r>
              <a:rPr lang="en-US" sz="3200" dirty="0" smtClean="0">
                <a:solidFill>
                  <a:prstClr val="black"/>
                </a:solidFill>
              </a:rPr>
              <a:t>to: </a:t>
            </a:r>
            <a:endParaRPr lang="en-US" sz="3200" dirty="0">
              <a:solidFill>
                <a:prstClr val="black"/>
              </a:solidFill>
            </a:endParaRPr>
          </a:p>
          <a:p>
            <a:r>
              <a:rPr lang="en-US" sz="3200" dirty="0"/>
              <a:t>Recognize the</a:t>
            </a:r>
            <a:r>
              <a:rPr lang="en-US" sz="3200" dirty="0" smtClean="0"/>
              <a:t> Medicaid program</a:t>
            </a:r>
          </a:p>
          <a:p>
            <a:r>
              <a:rPr lang="en-US" sz="3200" dirty="0" smtClean="0"/>
              <a:t>Compare the differences between Medicaid Eligibility and Benefits in 2013 vs. 2014</a:t>
            </a:r>
          </a:p>
          <a:p>
            <a:r>
              <a:rPr lang="en-US" sz="3200" dirty="0"/>
              <a:t>Summarize the Children’s Health Insurance Program (CHIP)</a:t>
            </a:r>
          </a:p>
          <a:p>
            <a:r>
              <a:rPr lang="en-US" sz="3200" dirty="0" smtClean="0"/>
              <a:t>Describe the Medicare Savings Programs</a:t>
            </a:r>
            <a:endParaRPr lang="en-US" sz="3200" dirty="0"/>
          </a:p>
        </p:txBody>
      </p:sp>
      <p:sp>
        <p:nvSpPr>
          <p:cNvPr id="5" name="Title 4"/>
          <p:cNvSpPr>
            <a:spLocks noGrp="1"/>
          </p:cNvSpPr>
          <p:nvPr>
            <p:ph type="title"/>
          </p:nvPr>
        </p:nvSpPr>
        <p:spPr/>
        <p:txBody>
          <a:bodyPr/>
          <a:lstStyle/>
          <a:p>
            <a:r>
              <a:rPr lang="en-US" dirty="0" smtClean="0"/>
              <a:t>Session Objectives</a:t>
            </a:r>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charset="0"/>
              </a:rPr>
              <a:t>Medically </a:t>
            </a:r>
            <a:r>
              <a:rPr lang="en-US" dirty="0" smtClean="0">
                <a:cs typeface="Arial" charset="0"/>
              </a:rPr>
              <a:t>Needy Individuals</a:t>
            </a:r>
            <a:endParaRPr lang="en-US" dirty="0"/>
          </a:p>
        </p:txBody>
      </p:sp>
      <p:sp>
        <p:nvSpPr>
          <p:cNvPr id="3" name="Content Placeholder 2"/>
          <p:cNvSpPr>
            <a:spLocks noGrp="1"/>
          </p:cNvSpPr>
          <p:nvPr>
            <p:ph idx="1"/>
          </p:nvPr>
        </p:nvSpPr>
        <p:spPr/>
        <p:txBody>
          <a:bodyPr>
            <a:normAutofit fontScale="92500"/>
          </a:bodyPr>
          <a:lstStyle/>
          <a:p>
            <a:r>
              <a:rPr lang="en-US" dirty="0" smtClean="0"/>
              <a:t>Certain states provide </a:t>
            </a:r>
            <a:r>
              <a:rPr lang="en-US" dirty="0"/>
              <a:t>Medicaid to </a:t>
            </a:r>
            <a:r>
              <a:rPr lang="en-US" dirty="0" smtClean="0"/>
              <a:t>medically needy individuals </a:t>
            </a:r>
          </a:p>
          <a:p>
            <a:pPr marL="640080" lvl="1"/>
            <a:r>
              <a:rPr lang="en-US" dirty="0"/>
              <a:t>Who are not otherwise eligible for Medicaid</a:t>
            </a:r>
          </a:p>
          <a:p>
            <a:r>
              <a:rPr lang="en-US" dirty="0" smtClean="0"/>
              <a:t>Medical costs are very expensive, therefore</a:t>
            </a:r>
          </a:p>
          <a:p>
            <a:pPr marL="640080" lvl="1"/>
            <a:r>
              <a:rPr lang="en-US" dirty="0" smtClean="0"/>
              <a:t>Income falls at or below state's guidelines</a:t>
            </a:r>
          </a:p>
          <a:p>
            <a:pPr marL="342900" lvl="1" indent="-342900">
              <a:buFont typeface="Wingdings" pitchFamily="2" charset="2"/>
              <a:buChar char="§"/>
            </a:pPr>
            <a:r>
              <a:rPr lang="en-US" sz="3200" dirty="0"/>
              <a:t>Must "spend down" to qualify</a:t>
            </a:r>
          </a:p>
          <a:p>
            <a:r>
              <a:rPr lang="en-US" dirty="0" smtClean="0"/>
              <a:t>Eligibility is reviewed periodically</a:t>
            </a:r>
          </a:p>
          <a:p>
            <a:r>
              <a:rPr lang="en-US" dirty="0" smtClean="0"/>
              <a:t>State option </a:t>
            </a:r>
            <a:r>
              <a:rPr lang="en-US" dirty="0"/>
              <a:t>in 2014</a:t>
            </a:r>
          </a:p>
          <a:p>
            <a:pPr lvl="1"/>
            <a:r>
              <a:rPr lang="en-US" dirty="0" smtClean="0"/>
              <a:t>How </a:t>
            </a:r>
            <a:r>
              <a:rPr lang="en-US" dirty="0"/>
              <a:t>to cover existing medically needy adult </a:t>
            </a:r>
            <a:r>
              <a:rPr lang="en-US" dirty="0" smtClean="0"/>
              <a:t>groups</a:t>
            </a:r>
          </a:p>
        </p:txBody>
      </p:sp>
      <p:sp>
        <p:nvSpPr>
          <p:cNvPr id="4" name="Date Placeholder 3"/>
          <p:cNvSpPr>
            <a:spLocks noGrp="1"/>
          </p:cNvSpPr>
          <p:nvPr>
            <p:ph type="dt" sz="half" idx="2"/>
          </p:nvPr>
        </p:nvSpPr>
        <p:spPr/>
        <p:txBody>
          <a:bodyPr/>
          <a:lstStyle/>
          <a:p>
            <a:r>
              <a:rPr lang="en-US" dirty="0" smtClean="0"/>
              <a:t>05/01/2013</a:t>
            </a:r>
            <a:endParaRPr lang="en-US" dirty="0"/>
          </a:p>
        </p:txBody>
      </p:sp>
      <p:sp>
        <p:nvSpPr>
          <p:cNvPr id="5" name="Footer Placeholder 4"/>
          <p:cNvSpPr>
            <a:spLocks noGrp="1"/>
          </p:cNvSpPr>
          <p:nvPr>
            <p:ph type="ftr" sz="quarter" idx="3"/>
          </p:nvPr>
        </p:nvSpPr>
        <p:spPr/>
        <p:txBody>
          <a:bodyPr/>
          <a:lstStyle/>
          <a:p>
            <a:r>
              <a:rPr lang="en-US" dirty="0" smtClean="0"/>
              <a:t>Medicaid and the Children's Health Insurance Program</a:t>
            </a:r>
            <a:endParaRPr lang="en-US" dirty="0"/>
          </a:p>
        </p:txBody>
      </p:sp>
      <p:sp>
        <p:nvSpPr>
          <p:cNvPr id="6" name="Slide Number Placeholder 5"/>
          <p:cNvSpPr>
            <a:spLocks noGrp="1"/>
          </p:cNvSpPr>
          <p:nvPr>
            <p:ph type="sldNum" sz="quarter" idx="4"/>
          </p:nvPr>
        </p:nvSpPr>
        <p:spPr/>
        <p:txBody>
          <a:bodyPr/>
          <a:lstStyle/>
          <a:p>
            <a:fld id="{78C0CC3C-85F1-4D86-9B70-8D9F8B17F046}" type="slidenum">
              <a:rPr lang="en-US" smtClean="0"/>
              <a:pPr/>
              <a:t>20</a:t>
            </a:fld>
            <a:endParaRPr lang="en-US" dirty="0"/>
          </a:p>
        </p:txBody>
      </p:sp>
    </p:spTree>
    <p:extLst>
      <p:ext uri="{BB962C8B-B14F-4D97-AF65-F5344CB8AC3E}">
        <p14:creationId xmlns:p14="http://schemas.microsoft.com/office/powerpoint/2010/main" val="24336994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smtClean="0">
                <a:cs typeface="Arial" charset="0"/>
              </a:rPr>
              <a:t>Medically Needy Program</a:t>
            </a:r>
          </a:p>
        </p:txBody>
      </p:sp>
      <p:sp>
        <p:nvSpPr>
          <p:cNvPr id="26627" name="Rectangle 3"/>
          <p:cNvSpPr>
            <a:spLocks noGrp="1" noChangeArrowheads="1"/>
          </p:cNvSpPr>
          <p:nvPr>
            <p:ph idx="1"/>
          </p:nvPr>
        </p:nvSpPr>
        <p:spPr/>
        <p:txBody>
          <a:bodyPr/>
          <a:lstStyle/>
          <a:p>
            <a:pPr eaLnBrk="1" hangingPunct="1">
              <a:defRPr/>
            </a:pPr>
            <a:r>
              <a:rPr lang="en-US" dirty="0" smtClean="0"/>
              <a:t>If a state has a medically needy program, it must cover </a:t>
            </a:r>
          </a:p>
          <a:p>
            <a:pPr lvl="1" eaLnBrk="1" hangingPunct="1">
              <a:defRPr/>
            </a:pPr>
            <a:r>
              <a:rPr lang="en-US" dirty="0" smtClean="0"/>
              <a:t>Children under age 19 who are full-time students</a:t>
            </a:r>
          </a:p>
          <a:p>
            <a:pPr lvl="1" eaLnBrk="1" hangingPunct="1">
              <a:defRPr/>
            </a:pPr>
            <a:r>
              <a:rPr lang="en-US" dirty="0" smtClean="0"/>
              <a:t>Ambulatory </a:t>
            </a:r>
            <a:r>
              <a:rPr lang="en-US" dirty="0"/>
              <a:t>care for </a:t>
            </a:r>
            <a:r>
              <a:rPr lang="en-US" dirty="0" smtClean="0"/>
              <a:t>children</a:t>
            </a:r>
          </a:p>
          <a:p>
            <a:pPr lvl="1" eaLnBrk="1" hangingPunct="1">
              <a:defRPr/>
            </a:pPr>
            <a:r>
              <a:rPr lang="en-US" dirty="0" smtClean="0"/>
              <a:t>Certain </a:t>
            </a:r>
            <a:r>
              <a:rPr lang="en-US" dirty="0"/>
              <a:t>newborns for 1 year</a:t>
            </a:r>
          </a:p>
          <a:p>
            <a:pPr lvl="1" eaLnBrk="1" hangingPunct="1">
              <a:defRPr/>
            </a:pPr>
            <a:r>
              <a:rPr lang="en-US" dirty="0" smtClean="0"/>
              <a:t>Pregnant women who are medically needy</a:t>
            </a:r>
          </a:p>
          <a:p>
            <a:pPr marL="914400" lvl="2">
              <a:defRPr/>
            </a:pPr>
            <a:r>
              <a:rPr lang="en-US" dirty="0" smtClean="0"/>
              <a:t>Prenatal and delivery care for pregnant women</a:t>
            </a:r>
          </a:p>
          <a:p>
            <a:pPr lvl="1">
              <a:defRPr/>
            </a:pPr>
            <a:r>
              <a:rPr lang="en-US" dirty="0" smtClean="0"/>
              <a:t>Protected </a:t>
            </a:r>
            <a:r>
              <a:rPr lang="en-US" dirty="0"/>
              <a:t>blind persons</a:t>
            </a:r>
          </a:p>
          <a:p>
            <a:pPr marL="457200" lvl="1" indent="0" eaLnBrk="1" hangingPunct="1">
              <a:buNone/>
              <a:defRPr/>
            </a:pPr>
            <a:endParaRPr lang="en-US" dirty="0" smtClean="0"/>
          </a:p>
          <a:p>
            <a:pPr lvl="1" eaLnBrk="1" hangingPunct="1">
              <a:buFont typeface="Arial" pitchFamily="34" charset="0"/>
              <a:buChar char="–"/>
              <a:defRPr/>
            </a:pPr>
            <a:endParaRPr lang="en-US" dirty="0" smtClean="0"/>
          </a:p>
        </p:txBody>
      </p:sp>
      <p:sp>
        <p:nvSpPr>
          <p:cNvPr id="26629"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21</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smtClean="0"/>
              <a:t>05/01/2013</a:t>
            </a:r>
            <a:endParaRPr lang="en-US" dirty="0"/>
          </a:p>
        </p:txBody>
      </p:sp>
      <p:sp>
        <p:nvSpPr>
          <p:cNvPr id="5" name="Footer Placeholder 4"/>
          <p:cNvSpPr>
            <a:spLocks noGrp="1"/>
          </p:cNvSpPr>
          <p:nvPr>
            <p:ph type="ftr" sz="quarter" idx="11"/>
          </p:nvPr>
        </p:nvSpPr>
        <p:spPr/>
        <p:txBody>
          <a:bodyPr/>
          <a:lstStyle/>
          <a:p>
            <a:r>
              <a:rPr lang="en-US" dirty="0" smtClean="0"/>
              <a:t>Medicaid and the Children's Health Insurance Program</a:t>
            </a:r>
            <a:endParaRPr lang="en-US" dirty="0"/>
          </a:p>
        </p:txBody>
      </p:sp>
      <p:sp>
        <p:nvSpPr>
          <p:cNvPr id="6" name="Slide Number Placeholder 5"/>
          <p:cNvSpPr>
            <a:spLocks noGrp="1"/>
          </p:cNvSpPr>
          <p:nvPr>
            <p:ph type="sldNum" sz="quarter" idx="12"/>
          </p:nvPr>
        </p:nvSpPr>
        <p:spPr/>
        <p:txBody>
          <a:bodyPr/>
          <a:lstStyle/>
          <a:p>
            <a:fld id="{78C0CC3C-85F1-4D86-9B70-8D9F8B17F046}" type="slidenum">
              <a:rPr lang="en-US" smtClean="0"/>
              <a:pPr/>
              <a:t>22</a:t>
            </a:fld>
            <a:endParaRPr lang="en-US" dirty="0"/>
          </a:p>
        </p:txBody>
      </p:sp>
      <p:sp>
        <p:nvSpPr>
          <p:cNvPr id="7" name="Rectangle 6"/>
          <p:cNvSpPr/>
          <p:nvPr/>
        </p:nvSpPr>
        <p:spPr>
          <a:xfrm>
            <a:off x="304800" y="1295402"/>
            <a:ext cx="7924800" cy="5447645"/>
          </a:xfrm>
          <a:prstGeom prst="rect">
            <a:avLst/>
          </a:prstGeom>
        </p:spPr>
        <p:txBody>
          <a:bodyPr wrap="square">
            <a:spAutoFit/>
          </a:bodyPr>
          <a:lstStyle/>
          <a:p>
            <a:pPr marL="342900" indent="-342900" fontAlgn="t">
              <a:spcBef>
                <a:spcPts val="600"/>
              </a:spcBef>
              <a:buFont typeface="Wingdings" pitchFamily="2" charset="2"/>
              <a:buChar char="§"/>
            </a:pPr>
            <a:r>
              <a:rPr lang="en-US" sz="2800" dirty="0"/>
              <a:t>Inpatient hospital services </a:t>
            </a:r>
          </a:p>
          <a:p>
            <a:pPr marL="342900" indent="-342900" fontAlgn="t">
              <a:spcBef>
                <a:spcPts val="600"/>
              </a:spcBef>
              <a:buFont typeface="Wingdings" pitchFamily="2" charset="2"/>
              <a:buChar char="§"/>
            </a:pPr>
            <a:r>
              <a:rPr lang="en-US" sz="2800" dirty="0"/>
              <a:t>Outpatient hospital services </a:t>
            </a:r>
          </a:p>
          <a:p>
            <a:pPr marL="342900" indent="-342900" fontAlgn="t">
              <a:spcBef>
                <a:spcPts val="600"/>
              </a:spcBef>
              <a:buFont typeface="Wingdings" pitchFamily="2" charset="2"/>
              <a:buChar char="§"/>
            </a:pPr>
            <a:r>
              <a:rPr lang="en-US" sz="2800" dirty="0"/>
              <a:t>EPSDT: Early and Periodic Screening, Diagnostic, and Treatment Services </a:t>
            </a:r>
          </a:p>
          <a:p>
            <a:pPr marL="342900" indent="-342900" fontAlgn="t">
              <a:spcBef>
                <a:spcPts val="600"/>
              </a:spcBef>
              <a:buFont typeface="Wingdings" pitchFamily="2" charset="2"/>
              <a:buChar char="§"/>
            </a:pPr>
            <a:r>
              <a:rPr lang="en-US" sz="2800" dirty="0"/>
              <a:t>Nursing </a:t>
            </a:r>
            <a:r>
              <a:rPr lang="en-US" sz="2800" dirty="0" smtClean="0"/>
              <a:t>facility </a:t>
            </a:r>
            <a:r>
              <a:rPr lang="en-US" sz="2800" dirty="0"/>
              <a:t>s</a:t>
            </a:r>
            <a:r>
              <a:rPr lang="en-US" sz="2800" dirty="0" smtClean="0"/>
              <a:t>ervices </a:t>
            </a:r>
            <a:endParaRPr lang="en-US" sz="2800" dirty="0"/>
          </a:p>
          <a:p>
            <a:pPr marL="342900" indent="-342900" fontAlgn="t">
              <a:spcBef>
                <a:spcPts val="600"/>
              </a:spcBef>
              <a:buFont typeface="Wingdings" pitchFamily="2" charset="2"/>
              <a:buChar char="§"/>
            </a:pPr>
            <a:r>
              <a:rPr lang="en-US" sz="2800" dirty="0"/>
              <a:t>Home health services </a:t>
            </a:r>
          </a:p>
          <a:p>
            <a:pPr marL="342900" indent="-342900" fontAlgn="t">
              <a:spcBef>
                <a:spcPts val="600"/>
              </a:spcBef>
              <a:buFont typeface="Wingdings" pitchFamily="2" charset="2"/>
              <a:buChar char="§"/>
            </a:pPr>
            <a:r>
              <a:rPr lang="en-US" sz="2800" dirty="0"/>
              <a:t>Physician services </a:t>
            </a:r>
          </a:p>
          <a:p>
            <a:pPr marL="342900" indent="-342900" fontAlgn="t">
              <a:spcBef>
                <a:spcPts val="600"/>
              </a:spcBef>
              <a:buFont typeface="Wingdings" pitchFamily="2" charset="2"/>
              <a:buChar char="§"/>
            </a:pPr>
            <a:r>
              <a:rPr lang="en-US" sz="2800" dirty="0"/>
              <a:t>Rural </a:t>
            </a:r>
            <a:r>
              <a:rPr lang="en-US" sz="2800" dirty="0" smtClean="0"/>
              <a:t>Health </a:t>
            </a:r>
            <a:r>
              <a:rPr lang="en-US" sz="2800" dirty="0"/>
              <a:t>C</a:t>
            </a:r>
            <a:r>
              <a:rPr lang="en-US" sz="2800" dirty="0" smtClean="0"/>
              <a:t>linic </a:t>
            </a:r>
            <a:r>
              <a:rPr lang="en-US" sz="2800" dirty="0"/>
              <a:t>services </a:t>
            </a:r>
          </a:p>
          <a:p>
            <a:pPr marL="342900" indent="-342900" fontAlgn="t">
              <a:spcBef>
                <a:spcPts val="600"/>
              </a:spcBef>
              <a:buFont typeface="Wingdings" pitchFamily="2" charset="2"/>
              <a:buChar char="§"/>
            </a:pPr>
            <a:r>
              <a:rPr lang="en-US" sz="2800" dirty="0"/>
              <a:t>Federally </a:t>
            </a:r>
            <a:r>
              <a:rPr lang="en-US" sz="2800" dirty="0" smtClean="0"/>
              <a:t>Qualified </a:t>
            </a:r>
            <a:r>
              <a:rPr lang="en-US" sz="2800" dirty="0"/>
              <a:t>H</a:t>
            </a:r>
            <a:r>
              <a:rPr lang="en-US" sz="2800" dirty="0" smtClean="0"/>
              <a:t>ealth Center (FQHC) </a:t>
            </a:r>
            <a:r>
              <a:rPr lang="en-US" sz="2800" dirty="0"/>
              <a:t>services </a:t>
            </a:r>
            <a:endParaRPr lang="en-US" sz="2800" dirty="0" smtClean="0"/>
          </a:p>
          <a:p>
            <a:pPr marL="342900" indent="-342900" fontAlgn="t">
              <a:spcBef>
                <a:spcPts val="600"/>
              </a:spcBef>
              <a:buFont typeface="Wingdings" pitchFamily="2" charset="2"/>
              <a:buChar char="§"/>
            </a:pPr>
            <a:r>
              <a:rPr lang="en-US" sz="2800" dirty="0"/>
              <a:t>Laboratory and X-ray services </a:t>
            </a:r>
          </a:p>
          <a:p>
            <a:pPr fontAlgn="t"/>
            <a:endParaRPr lang="en-US" sz="2800" dirty="0"/>
          </a:p>
        </p:txBody>
      </p:sp>
      <p:sp>
        <p:nvSpPr>
          <p:cNvPr id="19" name="Rectangle 18"/>
          <p:cNvSpPr/>
          <p:nvPr/>
        </p:nvSpPr>
        <p:spPr>
          <a:xfrm>
            <a:off x="457200" y="228600"/>
            <a:ext cx="8229600" cy="646331"/>
          </a:xfrm>
          <a:prstGeom prst="rect">
            <a:avLst/>
          </a:prstGeom>
        </p:spPr>
        <p:txBody>
          <a:bodyPr wrap="square">
            <a:spAutoFit/>
          </a:bodyPr>
          <a:lstStyle/>
          <a:p>
            <a:pPr algn="ctr"/>
            <a:r>
              <a:rPr lang="en-US" sz="3600" b="1" dirty="0">
                <a:cs typeface="Arial" charset="0"/>
              </a:rPr>
              <a:t>Mandatory Medicaid State Plan Benefits </a:t>
            </a:r>
          </a:p>
        </p:txBody>
      </p:sp>
    </p:spTree>
    <p:extLst>
      <p:ext uri="{BB962C8B-B14F-4D97-AF65-F5344CB8AC3E}">
        <p14:creationId xmlns:p14="http://schemas.microsoft.com/office/powerpoint/2010/main" val="8957322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smtClean="0"/>
              <a:t>05/01/2013</a:t>
            </a:r>
            <a:endParaRPr lang="en-US" dirty="0"/>
          </a:p>
        </p:txBody>
      </p:sp>
      <p:sp>
        <p:nvSpPr>
          <p:cNvPr id="5" name="Footer Placeholder 4"/>
          <p:cNvSpPr>
            <a:spLocks noGrp="1"/>
          </p:cNvSpPr>
          <p:nvPr>
            <p:ph type="ftr" sz="quarter" idx="11"/>
          </p:nvPr>
        </p:nvSpPr>
        <p:spPr/>
        <p:txBody>
          <a:bodyPr/>
          <a:lstStyle/>
          <a:p>
            <a:r>
              <a:rPr lang="en-US" dirty="0" smtClean="0"/>
              <a:t>Medicaid and the Children's Health Insurance Program</a:t>
            </a:r>
            <a:endParaRPr lang="en-US" dirty="0"/>
          </a:p>
        </p:txBody>
      </p:sp>
      <p:sp>
        <p:nvSpPr>
          <p:cNvPr id="6" name="Slide Number Placeholder 5"/>
          <p:cNvSpPr>
            <a:spLocks noGrp="1"/>
          </p:cNvSpPr>
          <p:nvPr>
            <p:ph type="sldNum" sz="quarter" idx="12"/>
          </p:nvPr>
        </p:nvSpPr>
        <p:spPr/>
        <p:txBody>
          <a:bodyPr/>
          <a:lstStyle/>
          <a:p>
            <a:fld id="{78C0CC3C-85F1-4D86-9B70-8D9F8B17F046}" type="slidenum">
              <a:rPr lang="en-US" smtClean="0"/>
              <a:pPr/>
              <a:t>23</a:t>
            </a:fld>
            <a:endParaRPr lang="en-US" dirty="0"/>
          </a:p>
        </p:txBody>
      </p:sp>
      <p:sp>
        <p:nvSpPr>
          <p:cNvPr id="10" name="Rectangle 9"/>
          <p:cNvSpPr/>
          <p:nvPr/>
        </p:nvSpPr>
        <p:spPr>
          <a:xfrm>
            <a:off x="676276" y="1295402"/>
            <a:ext cx="8467725" cy="3970318"/>
          </a:xfrm>
          <a:prstGeom prst="rect">
            <a:avLst/>
          </a:prstGeom>
        </p:spPr>
        <p:txBody>
          <a:bodyPr wrap="square">
            <a:spAutoFit/>
          </a:bodyPr>
          <a:lstStyle/>
          <a:p>
            <a:pPr marL="342900" indent="-342900" fontAlgn="t">
              <a:buFont typeface="Wingdings" pitchFamily="2" charset="2"/>
              <a:buChar char="§"/>
            </a:pPr>
            <a:r>
              <a:rPr lang="en-US" sz="2800" dirty="0"/>
              <a:t>Family planning services </a:t>
            </a:r>
          </a:p>
          <a:p>
            <a:pPr marL="342900" indent="-342900" fontAlgn="t">
              <a:buFont typeface="Wingdings" pitchFamily="2" charset="2"/>
              <a:buChar char="§"/>
            </a:pPr>
            <a:r>
              <a:rPr lang="en-US" sz="2800" dirty="0" smtClean="0"/>
              <a:t>Nurse </a:t>
            </a:r>
            <a:r>
              <a:rPr lang="en-US" sz="2800" dirty="0"/>
              <a:t>Midwife services </a:t>
            </a:r>
          </a:p>
          <a:p>
            <a:pPr marL="342900" indent="-342900" fontAlgn="t">
              <a:buFont typeface="Wingdings" pitchFamily="2" charset="2"/>
              <a:buChar char="§"/>
            </a:pPr>
            <a:r>
              <a:rPr lang="en-US" sz="2800" dirty="0"/>
              <a:t>Certified Pediatric and Family Nurse Practitioner services </a:t>
            </a:r>
          </a:p>
          <a:p>
            <a:pPr marL="342900" indent="-342900" fontAlgn="t">
              <a:buFont typeface="Wingdings" pitchFamily="2" charset="2"/>
              <a:buChar char="§"/>
            </a:pPr>
            <a:r>
              <a:rPr lang="en-US" sz="2800" dirty="0"/>
              <a:t>Freestanding Birth Center services (when licensed or otherwise recognized </a:t>
            </a:r>
            <a:r>
              <a:rPr lang="en-US" sz="2800" dirty="0" smtClean="0"/>
              <a:t>by the </a:t>
            </a:r>
            <a:r>
              <a:rPr lang="en-US" sz="2800" dirty="0"/>
              <a:t>state) </a:t>
            </a:r>
          </a:p>
          <a:p>
            <a:pPr marL="342900" indent="-342900" fontAlgn="t">
              <a:buFont typeface="Wingdings" pitchFamily="2" charset="2"/>
              <a:buChar char="§"/>
            </a:pPr>
            <a:r>
              <a:rPr lang="en-US" sz="2800" dirty="0"/>
              <a:t>Transportation to medical care </a:t>
            </a:r>
          </a:p>
          <a:p>
            <a:pPr marL="342900" indent="-342900" fontAlgn="t">
              <a:buFont typeface="Wingdings" pitchFamily="2" charset="2"/>
              <a:buChar char="§"/>
            </a:pPr>
            <a:r>
              <a:rPr lang="en-US" sz="2800" dirty="0"/>
              <a:t>Tobacco cessation counseling for pregnant women </a:t>
            </a:r>
          </a:p>
          <a:p>
            <a:pPr marL="342900" indent="-342900" fontAlgn="t">
              <a:buFont typeface="Wingdings" pitchFamily="2" charset="2"/>
              <a:buChar char="§"/>
            </a:pPr>
            <a:r>
              <a:rPr lang="en-US" sz="2800" dirty="0"/>
              <a:t>Tobacco </a:t>
            </a:r>
            <a:r>
              <a:rPr lang="en-US" sz="2800" dirty="0" smtClean="0"/>
              <a:t>cessation</a:t>
            </a:r>
            <a:endParaRPr lang="en-US" sz="2800" dirty="0"/>
          </a:p>
        </p:txBody>
      </p:sp>
      <p:sp>
        <p:nvSpPr>
          <p:cNvPr id="13" name="Rectangle 12"/>
          <p:cNvSpPr/>
          <p:nvPr/>
        </p:nvSpPr>
        <p:spPr>
          <a:xfrm>
            <a:off x="9646" y="8681"/>
            <a:ext cx="9067800" cy="1200329"/>
          </a:xfrm>
          <a:prstGeom prst="rect">
            <a:avLst/>
          </a:prstGeom>
        </p:spPr>
        <p:txBody>
          <a:bodyPr wrap="square">
            <a:spAutoFit/>
          </a:bodyPr>
          <a:lstStyle/>
          <a:p>
            <a:pPr algn="ctr"/>
            <a:r>
              <a:rPr lang="en-US" sz="3600" b="1" dirty="0">
                <a:cs typeface="Arial" charset="0"/>
              </a:rPr>
              <a:t>Mandatory Medicaid State </a:t>
            </a:r>
          </a:p>
          <a:p>
            <a:pPr algn="ctr"/>
            <a:r>
              <a:rPr lang="en-US" sz="3600" b="1" dirty="0">
                <a:cs typeface="Arial" charset="0"/>
              </a:rPr>
              <a:t>Plan Benefits (continued)</a:t>
            </a:r>
          </a:p>
        </p:txBody>
      </p:sp>
    </p:spTree>
    <p:extLst>
      <p:ext uri="{BB962C8B-B14F-4D97-AF65-F5344CB8AC3E}">
        <p14:creationId xmlns:p14="http://schemas.microsoft.com/office/powerpoint/2010/main" val="39583124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152400"/>
            <a:ext cx="8229600" cy="868362"/>
          </a:xfrm>
        </p:spPr>
        <p:txBody>
          <a:bodyPr/>
          <a:lstStyle/>
          <a:p>
            <a:r>
              <a:rPr lang="en-US" dirty="0"/>
              <a:t>Optional Medicaid State Plan Benefits </a:t>
            </a:r>
          </a:p>
        </p:txBody>
      </p:sp>
      <p:sp>
        <p:nvSpPr>
          <p:cNvPr id="8" name="Content Placeholder 7"/>
          <p:cNvSpPr>
            <a:spLocks noGrp="1"/>
          </p:cNvSpPr>
          <p:nvPr>
            <p:ph idx="1"/>
          </p:nvPr>
        </p:nvSpPr>
        <p:spPr>
          <a:xfrm>
            <a:off x="502920" y="1249680"/>
            <a:ext cx="4267200" cy="5638800"/>
          </a:xfrm>
        </p:spPr>
        <p:txBody>
          <a:bodyPr>
            <a:normAutofit/>
          </a:bodyPr>
          <a:lstStyle/>
          <a:p>
            <a:pPr fontAlgn="t"/>
            <a:r>
              <a:rPr lang="en-US" sz="2600" dirty="0"/>
              <a:t>Prescription </a:t>
            </a:r>
            <a:r>
              <a:rPr lang="en-US" sz="2600" dirty="0" smtClean="0"/>
              <a:t>drugs </a:t>
            </a:r>
          </a:p>
          <a:p>
            <a:pPr fontAlgn="t"/>
            <a:r>
              <a:rPr lang="en-US" sz="2600" dirty="0" smtClean="0"/>
              <a:t>Clinic </a:t>
            </a:r>
            <a:r>
              <a:rPr lang="en-US" sz="2600" dirty="0"/>
              <a:t>services </a:t>
            </a:r>
          </a:p>
          <a:p>
            <a:pPr fontAlgn="t"/>
            <a:r>
              <a:rPr lang="en-US" sz="2600" dirty="0"/>
              <a:t>Physical therapy </a:t>
            </a:r>
          </a:p>
          <a:p>
            <a:pPr fontAlgn="t"/>
            <a:r>
              <a:rPr lang="en-US" sz="2600" dirty="0"/>
              <a:t>Occupational therapy </a:t>
            </a:r>
          </a:p>
          <a:p>
            <a:pPr fontAlgn="t"/>
            <a:r>
              <a:rPr lang="en-US" sz="2600" dirty="0"/>
              <a:t>Speech, hearing and language disorder services </a:t>
            </a:r>
          </a:p>
          <a:p>
            <a:pPr fontAlgn="t"/>
            <a:r>
              <a:rPr lang="en-US" sz="2600" dirty="0"/>
              <a:t>Respiratory care services </a:t>
            </a:r>
          </a:p>
          <a:p>
            <a:pPr fontAlgn="t"/>
            <a:r>
              <a:rPr lang="en-US" sz="2600" dirty="0" smtClean="0"/>
              <a:t>Podiatry </a:t>
            </a:r>
            <a:r>
              <a:rPr lang="en-US" sz="2600" dirty="0"/>
              <a:t>services </a:t>
            </a:r>
          </a:p>
          <a:p>
            <a:pPr fontAlgn="t"/>
            <a:r>
              <a:rPr lang="en-US" sz="2600" dirty="0"/>
              <a:t>Optometry services </a:t>
            </a:r>
          </a:p>
          <a:p>
            <a:pPr fontAlgn="t"/>
            <a:r>
              <a:rPr lang="en-US" sz="2600" dirty="0"/>
              <a:t>Dental </a:t>
            </a:r>
            <a:r>
              <a:rPr lang="en-US" sz="2600" dirty="0" smtClean="0"/>
              <a:t>services </a:t>
            </a:r>
            <a:endParaRPr lang="en-US" sz="2600" dirty="0"/>
          </a:p>
          <a:p>
            <a:pPr fontAlgn="t"/>
            <a:r>
              <a:rPr lang="en-US" sz="2600" dirty="0" smtClean="0"/>
              <a:t>Dentures</a:t>
            </a:r>
            <a:endParaRPr lang="en-US" sz="2600" dirty="0"/>
          </a:p>
          <a:p>
            <a:pPr fontAlgn="t"/>
            <a:endParaRPr lang="en-US" sz="2600" dirty="0" smtClean="0"/>
          </a:p>
          <a:p>
            <a:pPr marL="0" indent="0">
              <a:buNone/>
            </a:pPr>
            <a:endParaRPr lang="en-US" sz="2600" dirty="0"/>
          </a:p>
        </p:txBody>
      </p:sp>
      <p:sp>
        <p:nvSpPr>
          <p:cNvPr id="2" name="Date Placeholder 1"/>
          <p:cNvSpPr>
            <a:spLocks noGrp="1"/>
          </p:cNvSpPr>
          <p:nvPr>
            <p:ph type="dt" sz="half" idx="2"/>
          </p:nvPr>
        </p:nvSpPr>
        <p:spPr/>
        <p:txBody>
          <a:bodyPr/>
          <a:lstStyle/>
          <a:p>
            <a:pPr>
              <a:defRPr/>
            </a:pPr>
            <a:r>
              <a:rPr lang="en-US" dirty="0" smtClean="0"/>
              <a:t>05/01/2013</a:t>
            </a:r>
            <a:endParaRPr lang="en-US" dirty="0"/>
          </a:p>
        </p:txBody>
      </p:sp>
      <p:sp>
        <p:nvSpPr>
          <p:cNvPr id="3" name="Footer Placeholder 2"/>
          <p:cNvSpPr>
            <a:spLocks noGrp="1"/>
          </p:cNvSpPr>
          <p:nvPr>
            <p:ph type="ftr" sz="quarter" idx="3"/>
          </p:nvPr>
        </p:nvSpPr>
        <p:spPr>
          <a:xfrm>
            <a:off x="2590800" y="6492875"/>
            <a:ext cx="3962400" cy="365125"/>
          </a:xfrm>
        </p:spPr>
        <p:txBody>
          <a:bodyPr/>
          <a:lstStyle/>
          <a:p>
            <a:pPr>
              <a:defRPr/>
            </a:pPr>
            <a:r>
              <a:rPr lang="en-US" dirty="0" smtClean="0"/>
              <a:t>Medicaid and the Children's Health Insurance Program</a:t>
            </a:r>
            <a:endParaRPr lang="en-US" dirty="0"/>
          </a:p>
        </p:txBody>
      </p:sp>
      <p:sp>
        <p:nvSpPr>
          <p:cNvPr id="4" name="Slide Number Placeholder 3"/>
          <p:cNvSpPr>
            <a:spLocks noGrp="1"/>
          </p:cNvSpPr>
          <p:nvPr>
            <p:ph type="sldNum" sz="quarter" idx="4"/>
          </p:nvPr>
        </p:nvSpPr>
        <p:spPr/>
        <p:txBody>
          <a:bodyPr/>
          <a:lstStyle/>
          <a:p>
            <a:pPr>
              <a:defRPr/>
            </a:pPr>
            <a:fld id="{D06D8116-68F8-486F-801E-8E1789D852AE}" type="slidenum">
              <a:rPr lang="en-US" smtClean="0"/>
              <a:pPr>
                <a:defRPr/>
              </a:pPr>
              <a:t>24</a:t>
            </a:fld>
            <a:endParaRPr lang="en-US" dirty="0"/>
          </a:p>
        </p:txBody>
      </p:sp>
      <p:sp>
        <p:nvSpPr>
          <p:cNvPr id="12" name="Rectangle 11"/>
          <p:cNvSpPr/>
          <p:nvPr/>
        </p:nvSpPr>
        <p:spPr>
          <a:xfrm>
            <a:off x="4724400" y="1219200"/>
            <a:ext cx="4343400" cy="5029069"/>
          </a:xfrm>
          <a:prstGeom prst="rect">
            <a:avLst/>
          </a:prstGeom>
        </p:spPr>
        <p:txBody>
          <a:bodyPr wrap="square">
            <a:spAutoFit/>
          </a:bodyPr>
          <a:lstStyle/>
          <a:p>
            <a:pPr marL="342900" indent="-342900" fontAlgn="t">
              <a:spcBef>
                <a:spcPts val="600"/>
              </a:spcBef>
              <a:buFont typeface="Wingdings" pitchFamily="2" charset="2"/>
              <a:buChar char="§"/>
            </a:pPr>
            <a:r>
              <a:rPr lang="en-US" sz="2600" dirty="0"/>
              <a:t>Prosthetics</a:t>
            </a:r>
          </a:p>
          <a:p>
            <a:pPr marL="342900" indent="-342900" fontAlgn="t">
              <a:spcBef>
                <a:spcPts val="600"/>
              </a:spcBef>
              <a:buFont typeface="Wingdings" pitchFamily="2" charset="2"/>
              <a:buChar char="§"/>
            </a:pPr>
            <a:r>
              <a:rPr lang="en-US" sz="2600" dirty="0"/>
              <a:t>Eyeglasses </a:t>
            </a:r>
          </a:p>
          <a:p>
            <a:pPr marL="342900" indent="-342900" fontAlgn="t">
              <a:spcBef>
                <a:spcPts val="600"/>
              </a:spcBef>
              <a:buFont typeface="Wingdings" pitchFamily="2" charset="2"/>
              <a:buChar char="§"/>
            </a:pPr>
            <a:r>
              <a:rPr lang="en-US" sz="2600" dirty="0"/>
              <a:t>Chiropractic services </a:t>
            </a:r>
          </a:p>
          <a:p>
            <a:pPr marL="342900" indent="-342900" fontAlgn="t">
              <a:spcBef>
                <a:spcPts val="600"/>
              </a:spcBef>
              <a:buFont typeface="Wingdings" pitchFamily="2" charset="2"/>
              <a:buChar char="§"/>
            </a:pPr>
            <a:r>
              <a:rPr lang="en-US" sz="2600" dirty="0"/>
              <a:t>Other practitioner services</a:t>
            </a:r>
          </a:p>
          <a:p>
            <a:pPr marL="342900" indent="-342900" fontAlgn="t">
              <a:spcBef>
                <a:spcPts val="600"/>
              </a:spcBef>
              <a:buFont typeface="Wingdings" pitchFamily="2" charset="2"/>
              <a:buChar char="§"/>
            </a:pPr>
            <a:r>
              <a:rPr lang="en-US" sz="2600" dirty="0"/>
              <a:t>Other diagnostic, screening, preventive and rehabilitative services </a:t>
            </a:r>
          </a:p>
          <a:p>
            <a:pPr marL="342900" indent="-342900" fontAlgn="t">
              <a:spcBef>
                <a:spcPts val="600"/>
              </a:spcBef>
              <a:buFont typeface="Wingdings" pitchFamily="2" charset="2"/>
              <a:buChar char="§"/>
            </a:pPr>
            <a:r>
              <a:rPr lang="en-US" sz="2600" dirty="0"/>
              <a:t>Personal </a:t>
            </a:r>
            <a:r>
              <a:rPr lang="en-US" sz="2600" dirty="0" smtClean="0"/>
              <a:t>care </a:t>
            </a:r>
            <a:endParaRPr lang="en-US" sz="2600" dirty="0"/>
          </a:p>
          <a:p>
            <a:pPr marL="342900" indent="-342900" fontAlgn="t">
              <a:spcBef>
                <a:spcPts val="600"/>
              </a:spcBef>
              <a:buFont typeface="Wingdings" pitchFamily="2" charset="2"/>
              <a:buChar char="§"/>
            </a:pPr>
            <a:r>
              <a:rPr lang="en-US" sz="2600" dirty="0"/>
              <a:t>Hospice </a:t>
            </a:r>
          </a:p>
          <a:p>
            <a:pPr marL="342900" indent="-342900" fontAlgn="t">
              <a:spcBef>
                <a:spcPts val="600"/>
              </a:spcBef>
              <a:buFont typeface="Wingdings" pitchFamily="2" charset="2"/>
              <a:buChar char="§"/>
            </a:pPr>
            <a:r>
              <a:rPr lang="en-US" sz="2600" dirty="0"/>
              <a:t>Case management </a:t>
            </a:r>
            <a:endParaRPr lang="en-US" sz="2600" dirty="0" smtClean="0"/>
          </a:p>
          <a:p>
            <a:pPr fontAlgn="t">
              <a:lnSpc>
                <a:spcPct val="80000"/>
              </a:lnSpc>
              <a:spcBef>
                <a:spcPts val="600"/>
              </a:spcBef>
            </a:pPr>
            <a:endParaRPr lang="en-US" sz="2600" dirty="0"/>
          </a:p>
        </p:txBody>
      </p:sp>
    </p:spTree>
    <p:extLst>
      <p:ext uri="{BB962C8B-B14F-4D97-AF65-F5344CB8AC3E}">
        <p14:creationId xmlns:p14="http://schemas.microsoft.com/office/powerpoint/2010/main" val="2931577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228600"/>
            <a:ext cx="8229600" cy="868362"/>
          </a:xfrm>
        </p:spPr>
        <p:txBody>
          <a:bodyPr/>
          <a:lstStyle/>
          <a:p>
            <a:r>
              <a:rPr lang="en-US" dirty="0" smtClean="0">
                <a:cs typeface="Arial" charset="0"/>
              </a:rPr>
              <a:t>Medicaid Waivers</a:t>
            </a:r>
          </a:p>
        </p:txBody>
      </p:sp>
      <p:sp>
        <p:nvSpPr>
          <p:cNvPr id="12291" name="Rectangle 3"/>
          <p:cNvSpPr>
            <a:spLocks noGrp="1" noChangeArrowheads="1"/>
          </p:cNvSpPr>
          <p:nvPr>
            <p:ph idx="1"/>
          </p:nvPr>
        </p:nvSpPr>
        <p:spPr/>
        <p:txBody>
          <a:bodyPr/>
          <a:lstStyle/>
          <a:p>
            <a:pPr>
              <a:defRPr/>
            </a:pPr>
            <a:r>
              <a:rPr lang="en-US" spc="-70" dirty="0" smtClean="0"/>
              <a:t>Allow states to test alternative delivery of care</a:t>
            </a:r>
          </a:p>
          <a:p>
            <a:pPr marL="571500" lvl="2">
              <a:buSzPct val="100000"/>
              <a:buFont typeface="Arial" pitchFamily="34" charset="0"/>
              <a:buChar char="•"/>
              <a:defRPr/>
            </a:pPr>
            <a:r>
              <a:rPr lang="en-US" dirty="0"/>
              <a:t>C</a:t>
            </a:r>
            <a:r>
              <a:rPr lang="en-US" dirty="0" smtClean="0"/>
              <a:t>ertain federal laws “waived” </a:t>
            </a:r>
          </a:p>
          <a:p>
            <a:pPr marL="342900" lvl="2" indent="-342900">
              <a:buSzPct val="100000"/>
              <a:buFont typeface="Wingdings" pitchFamily="2" charset="2"/>
              <a:buChar char="§"/>
              <a:defRPr/>
            </a:pPr>
            <a:r>
              <a:rPr lang="en-US" sz="3200" spc="-70" dirty="0"/>
              <a:t>T</a:t>
            </a:r>
            <a:r>
              <a:rPr lang="en-US" sz="3200" spc="-70" dirty="0" smtClean="0"/>
              <a:t>ypes </a:t>
            </a:r>
            <a:r>
              <a:rPr lang="en-US" sz="3200" spc="-70" dirty="0"/>
              <a:t>of waivers</a:t>
            </a:r>
          </a:p>
          <a:p>
            <a:pPr marL="571500" lvl="2" indent="-231775">
              <a:buSzPct val="100000"/>
              <a:buFont typeface="Arial" pitchFamily="34" charset="0"/>
              <a:buChar char="•"/>
              <a:defRPr/>
            </a:pPr>
            <a:r>
              <a:rPr lang="en-US" dirty="0"/>
              <a:t>Section 1915(b) </a:t>
            </a:r>
            <a:r>
              <a:rPr lang="en-US" dirty="0" smtClean="0"/>
              <a:t>Managed </a:t>
            </a:r>
            <a:r>
              <a:rPr lang="en-US" dirty="0"/>
              <a:t>C</a:t>
            </a:r>
            <a:r>
              <a:rPr lang="en-US" dirty="0" smtClean="0"/>
              <a:t>are </a:t>
            </a:r>
            <a:r>
              <a:rPr lang="en-US" dirty="0"/>
              <a:t>W</a:t>
            </a:r>
            <a:r>
              <a:rPr lang="en-US" dirty="0" smtClean="0"/>
              <a:t>aiver</a:t>
            </a:r>
            <a:endParaRPr lang="en-US" dirty="0"/>
          </a:p>
          <a:p>
            <a:pPr marL="571500" lvl="2" indent="-231775">
              <a:buSzPct val="100000"/>
              <a:buFont typeface="Arial" pitchFamily="34" charset="0"/>
              <a:buChar char="•"/>
              <a:defRPr/>
            </a:pPr>
            <a:r>
              <a:rPr lang="en-US" dirty="0"/>
              <a:t>Section 1915(c) </a:t>
            </a:r>
            <a:r>
              <a:rPr lang="en-US" dirty="0" smtClean="0"/>
              <a:t>Home </a:t>
            </a:r>
            <a:r>
              <a:rPr lang="en-US" dirty="0"/>
              <a:t>and </a:t>
            </a:r>
            <a:r>
              <a:rPr lang="en-US" dirty="0" smtClean="0"/>
              <a:t>Community-Based </a:t>
            </a:r>
            <a:r>
              <a:rPr lang="en-US" dirty="0"/>
              <a:t>S</a:t>
            </a:r>
            <a:r>
              <a:rPr lang="en-US" dirty="0" smtClean="0"/>
              <a:t>ervices </a:t>
            </a:r>
            <a:r>
              <a:rPr lang="en-US" dirty="0"/>
              <a:t>W</a:t>
            </a:r>
            <a:r>
              <a:rPr lang="en-US" dirty="0" smtClean="0"/>
              <a:t>aiver</a:t>
            </a:r>
          </a:p>
          <a:p>
            <a:pPr marL="571500" lvl="2" indent="-231775">
              <a:buSzPct val="100000"/>
              <a:buFont typeface="Arial" pitchFamily="34" charset="0"/>
              <a:buChar char="•"/>
              <a:defRPr/>
            </a:pPr>
            <a:r>
              <a:rPr lang="en-US" dirty="0" smtClean="0"/>
              <a:t>Section 1115 Demonstration Waiver</a:t>
            </a:r>
          </a:p>
          <a:p>
            <a:pPr marL="571500" lvl="2" indent="-231775">
              <a:buSzPct val="100000"/>
              <a:buFont typeface="Arial" pitchFamily="34" charset="0"/>
              <a:buChar char="•"/>
              <a:defRPr/>
            </a:pPr>
            <a:r>
              <a:rPr lang="en-US" dirty="0"/>
              <a:t>Concurrent Section 1915(b) and 1915(c) </a:t>
            </a:r>
            <a:r>
              <a:rPr lang="en-US" dirty="0" smtClean="0"/>
              <a:t>Waivers</a:t>
            </a:r>
          </a:p>
        </p:txBody>
      </p:sp>
      <p:sp>
        <p:nvSpPr>
          <p:cNvPr id="12293"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25</a:t>
            </a:fld>
            <a:endParaRPr lang="en-US" dirty="0"/>
          </a:p>
        </p:txBody>
      </p:sp>
    </p:spTree>
    <p:extLst>
      <p:ext uri="{BB962C8B-B14F-4D97-AF65-F5344CB8AC3E}">
        <p14:creationId xmlns:p14="http://schemas.microsoft.com/office/powerpoint/2010/main" val="3575638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dirty="0" smtClean="0">
                <a:solidFill>
                  <a:schemeClr val="tx1"/>
                </a:solidFill>
              </a:rPr>
              <a:t>05/01/2013</a:t>
            </a:r>
            <a:endParaRPr lang="en-US" dirty="0">
              <a:solidFill>
                <a:schemeClr val="tx1"/>
              </a:solidFill>
            </a:endParaRPr>
          </a:p>
        </p:txBody>
      </p:sp>
      <p:sp>
        <p:nvSpPr>
          <p:cNvPr id="6" name="Slide Number Placeholder 5"/>
          <p:cNvSpPr>
            <a:spLocks noGrp="1"/>
          </p:cNvSpPr>
          <p:nvPr>
            <p:ph type="sldNum" sz="quarter" idx="12"/>
          </p:nvPr>
        </p:nvSpPr>
        <p:spPr/>
        <p:txBody>
          <a:bodyPr/>
          <a:lstStyle/>
          <a:p>
            <a:pPr>
              <a:defRPr/>
            </a:pPr>
            <a:fld id="{CCDDCFA3-C9B3-4826-9D73-BCB3C882D973}" type="slidenum">
              <a:rPr lang="en-US" smtClean="0">
                <a:solidFill>
                  <a:schemeClr val="tx1"/>
                </a:solidFill>
              </a:rPr>
              <a:pPr>
                <a:defRPr/>
              </a:pPr>
              <a:t>26</a:t>
            </a:fld>
            <a:endParaRPr lang="en-US" dirty="0">
              <a:solidFill>
                <a:schemeClr val="tx1"/>
              </a:solidFill>
            </a:endParaRPr>
          </a:p>
        </p:txBody>
      </p:sp>
      <p:sp>
        <p:nvSpPr>
          <p:cNvPr id="3" name="TPAnswers" descr="For those with Medicare due to ESRD and a group health plan, the group health plan must pay first __ for months.&#10;1. 36&#10;2. 30&#10;3. 24&#10;4. 18&#10;Answer: 2. 30 – This is called the 30-month coordination period.&#10;" title="Turning Point Check your Knowledge"/>
          <p:cNvSpPr>
            <a:spLocks noGrp="1"/>
          </p:cNvSpPr>
          <p:nvPr>
            <p:ph idx="1"/>
            <p:custDataLst>
              <p:tags r:id="rId2"/>
            </p:custDataLst>
          </p:nvPr>
        </p:nvSpPr>
        <p:spPr>
          <a:xfrm>
            <a:off x="476059" y="3419856"/>
            <a:ext cx="8229600" cy="3087307"/>
          </a:xfrm>
        </p:spPr>
        <p:txBody>
          <a:bodyPr>
            <a:noAutofit/>
          </a:bodyPr>
          <a:lstStyle/>
          <a:p>
            <a:pPr marL="0" lvl="0" indent="0">
              <a:buNone/>
            </a:pPr>
            <a:r>
              <a:rPr lang="en-US" dirty="0" smtClean="0"/>
              <a:t>a. Medically </a:t>
            </a:r>
            <a:r>
              <a:rPr lang="en-US" dirty="0"/>
              <a:t>Needy</a:t>
            </a:r>
          </a:p>
          <a:p>
            <a:pPr marL="0" lvl="0" indent="0">
              <a:buNone/>
            </a:pPr>
            <a:r>
              <a:rPr lang="en-US" dirty="0"/>
              <a:t>b</a:t>
            </a:r>
            <a:r>
              <a:rPr lang="en-US" dirty="0" smtClean="0"/>
              <a:t>. Categorically </a:t>
            </a:r>
            <a:r>
              <a:rPr lang="en-US" dirty="0"/>
              <a:t>Needy</a:t>
            </a:r>
          </a:p>
          <a:p>
            <a:pPr marL="0" lvl="0" indent="0">
              <a:buNone/>
            </a:pPr>
            <a:r>
              <a:rPr lang="en-US" dirty="0"/>
              <a:t>c</a:t>
            </a:r>
            <a:r>
              <a:rPr lang="en-US" dirty="0" smtClean="0"/>
              <a:t>. Working </a:t>
            </a:r>
            <a:r>
              <a:rPr lang="en-US" dirty="0"/>
              <a:t>Disabled</a:t>
            </a:r>
          </a:p>
          <a:p>
            <a:pPr marL="457200" indent="-457200">
              <a:buNone/>
            </a:pPr>
            <a:r>
              <a:rPr lang="en-US" dirty="0"/>
              <a:t>d</a:t>
            </a:r>
            <a:r>
              <a:rPr lang="en-US" dirty="0" smtClean="0"/>
              <a:t>. State Supplementary Income </a:t>
            </a:r>
            <a:r>
              <a:rPr lang="en-US" dirty="0"/>
              <a:t>Payments</a:t>
            </a:r>
          </a:p>
        </p:txBody>
      </p:sp>
      <p:sp>
        <p:nvSpPr>
          <p:cNvPr id="2" name="TPQuestion"/>
          <p:cNvSpPr>
            <a:spLocks noGrp="1"/>
          </p:cNvSpPr>
          <p:nvPr>
            <p:ph type="title"/>
          </p:nvPr>
        </p:nvSpPr>
        <p:spPr/>
        <p:txBody>
          <a:bodyPr>
            <a:normAutofit fontScale="90000"/>
          </a:bodyPr>
          <a:lstStyle/>
          <a:p>
            <a:pPr marL="571500" indent="-571500" algn="l">
              <a:defRPr/>
            </a:pPr>
            <a:r>
              <a:rPr lang="en-US" sz="3200" dirty="0" smtClean="0"/>
              <a:t/>
            </a:r>
            <a:br>
              <a:rPr lang="en-US" sz="3200" dirty="0" smtClean="0"/>
            </a:br>
            <a:endParaRPr lang="en-US" dirty="0" smtClean="0">
              <a:solidFill>
                <a:schemeClr val="tx1"/>
              </a:solidFill>
            </a:endParaRPr>
          </a:p>
        </p:txBody>
      </p:sp>
      <p:sp>
        <p:nvSpPr>
          <p:cNvPr id="10" name="CorShape1" descr="Box to indicate that a. is the right answer to this question which is medically needy." title="Red Box"/>
          <p:cNvSpPr/>
          <p:nvPr>
            <p:custDataLst>
              <p:tags r:id="rId3"/>
            </p:custDataLst>
          </p:nvPr>
        </p:nvSpPr>
        <p:spPr>
          <a:xfrm>
            <a:off x="442686" y="3440815"/>
            <a:ext cx="3352800" cy="438912"/>
          </a:xfrm>
          <a:prstGeom prst="roundRect">
            <a:avLst/>
          </a:prstGeom>
          <a:noFill/>
          <a:ln w="41275" cap="flat" cmpd="sng" algn="ctr">
            <a:solidFill>
              <a:srgbClr val="FF0000"/>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296120" y="1371600"/>
            <a:ext cx="8589478" cy="2062103"/>
          </a:xfrm>
          <a:prstGeom prst="rect">
            <a:avLst/>
          </a:prstGeom>
          <a:noFill/>
        </p:spPr>
        <p:txBody>
          <a:bodyPr wrap="square" rtlCol="0">
            <a:spAutoFit/>
          </a:bodyPr>
          <a:lstStyle/>
          <a:p>
            <a:r>
              <a:rPr lang="en-US" sz="3200" dirty="0"/>
              <a:t>Which program (available in some states) considers medical expenses in determining eligibility? Applicants may “spend down” to attain eligibility.</a:t>
            </a:r>
          </a:p>
        </p:txBody>
      </p:sp>
      <p:sp>
        <p:nvSpPr>
          <p:cNvPr id="12" name="Rectangle 2"/>
          <p:cNvSpPr txBox="1">
            <a:spLocks noChangeArrowheads="1"/>
          </p:cNvSpPr>
          <p:nvPr/>
        </p:nvSpPr>
        <p:spPr>
          <a:xfrm>
            <a:off x="228600" y="274638"/>
            <a:ext cx="8458200" cy="8683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b="1" kern="1200">
                <a:solidFill>
                  <a:schemeClr val="tx1"/>
                </a:solidFill>
                <a:latin typeface="+mj-lt"/>
                <a:ea typeface="+mj-ea"/>
                <a:cs typeface="+mj-cs"/>
              </a:defRPr>
            </a:lvl1pPr>
          </a:lstStyle>
          <a:p>
            <a:r>
              <a:rPr lang="en-US" dirty="0" smtClean="0">
                <a:cs typeface="Arial" charset="0"/>
              </a:rPr>
              <a:t>Check Your Knowledge – Lesson 2</a:t>
            </a:r>
          </a:p>
        </p:txBody>
      </p:sp>
      <p:sp>
        <p:nvSpPr>
          <p:cNvPr id="11" name="Footer Placeholder 5"/>
          <p:cNvSpPr>
            <a:spLocks noGrp="1"/>
          </p:cNvSpPr>
          <p:nvPr>
            <p:ph type="ftr" sz="quarter" idx="4294967295"/>
          </p:nvPr>
        </p:nvSpPr>
        <p:spPr>
          <a:xfrm>
            <a:off x="2590800" y="6340476"/>
            <a:ext cx="3962400" cy="365125"/>
          </a:xfrm>
          <a:prstGeom prst="rect">
            <a:avLst/>
          </a:prstGeom>
        </p:spPr>
        <p:txBody>
          <a:bodyPr/>
          <a:lstStyle/>
          <a:p>
            <a:r>
              <a:rPr lang="en-US" sz="1200" dirty="0" smtClean="0"/>
              <a:t>Medicaid and the Children's Health Insurance Program</a:t>
            </a:r>
            <a:endParaRPr lang="en-US" sz="1200" dirty="0"/>
          </a:p>
        </p:txBody>
      </p:sp>
    </p:spTree>
    <p:custDataLst>
      <p:tags r:id="rId1"/>
    </p:custDataLst>
    <p:extLst>
      <p:ext uri="{BB962C8B-B14F-4D97-AF65-F5344CB8AC3E}">
        <p14:creationId xmlns:p14="http://schemas.microsoft.com/office/powerpoint/2010/main" val="10410822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r>
              <a:rPr lang="en-US" dirty="0" smtClean="0"/>
              <a:t>05/01/2013</a:t>
            </a:r>
            <a:endParaRPr lang="en-US" dirty="0"/>
          </a:p>
        </p:txBody>
      </p:sp>
      <p:sp>
        <p:nvSpPr>
          <p:cNvPr id="6" name="Footer Placeholder 5"/>
          <p:cNvSpPr>
            <a:spLocks noGrp="1"/>
          </p:cNvSpPr>
          <p:nvPr>
            <p:ph type="ftr" sz="quarter" idx="11"/>
          </p:nvPr>
        </p:nvSpPr>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12"/>
          </p:nvPr>
        </p:nvSpPr>
        <p:spPr/>
        <p:txBody>
          <a:bodyPr/>
          <a:lstStyle/>
          <a:p>
            <a:pPr>
              <a:defRPr/>
            </a:pPr>
            <a:fld id="{0AFA3213-411C-4898-9B28-ADC9D0554F7D}" type="slidenum">
              <a:rPr lang="en-US" smtClean="0"/>
              <a:pPr>
                <a:defRPr/>
              </a:pPr>
              <a:t>27</a:t>
            </a:fld>
            <a:endParaRPr lang="en-US" dirty="0"/>
          </a:p>
        </p:txBody>
      </p:sp>
      <p:sp>
        <p:nvSpPr>
          <p:cNvPr id="37890" name="Content Placeholder 1"/>
          <p:cNvSpPr>
            <a:spLocks noGrp="1"/>
          </p:cNvSpPr>
          <p:nvPr>
            <p:ph idx="1"/>
          </p:nvPr>
        </p:nvSpPr>
        <p:spPr/>
        <p:txBody>
          <a:bodyPr anchor="t">
            <a:normAutofit/>
          </a:bodyPr>
          <a:lstStyle/>
          <a:p>
            <a:pPr marL="231775" indent="-231775" algn="l" eaLnBrk="1" hangingPunct="1">
              <a:buFont typeface="Wingdings" pitchFamily="2" charset="2"/>
              <a:buChar char="§"/>
            </a:pPr>
            <a:r>
              <a:rPr lang="en-US" sz="3200" b="0" dirty="0" smtClean="0">
                <a:cs typeface="Arial" charset="0"/>
              </a:rPr>
              <a:t> What is CHIP</a:t>
            </a:r>
          </a:p>
          <a:p>
            <a:pPr marL="231775" indent="-231775" algn="l" eaLnBrk="1" hangingPunct="1">
              <a:buFont typeface="Wingdings" pitchFamily="2" charset="2"/>
              <a:buChar char="§"/>
            </a:pPr>
            <a:r>
              <a:rPr lang="en-US" sz="3200" b="0" dirty="0" smtClean="0">
                <a:cs typeface="Arial" charset="0"/>
              </a:rPr>
              <a:t> Who is eligible</a:t>
            </a:r>
            <a:endParaRPr lang="en-US" sz="3600" dirty="0" smtClean="0">
              <a:cs typeface="Arial" charset="0"/>
            </a:endParaRPr>
          </a:p>
        </p:txBody>
      </p:sp>
      <p:sp>
        <p:nvSpPr>
          <p:cNvPr id="7" name="Title 1"/>
          <p:cNvSpPr>
            <a:spLocks noGrp="1"/>
          </p:cNvSpPr>
          <p:nvPr>
            <p:ph type="title"/>
          </p:nvPr>
        </p:nvSpPr>
        <p:spPr>
          <a:xfrm>
            <a:off x="457200" y="76200"/>
            <a:ext cx="8610600" cy="1096962"/>
          </a:xfrm>
          <a:noFill/>
        </p:spPr>
        <p:txBody>
          <a:bodyPr>
            <a:noAutofit/>
          </a:bodyPr>
          <a:lstStyle>
            <a:lvl1pPr>
              <a:defRPr sz="3600">
                <a:solidFill>
                  <a:schemeClr val="bg1"/>
                </a:solidFill>
              </a:defRPr>
            </a:lvl1pPr>
          </a:lstStyle>
          <a:p>
            <a:r>
              <a:rPr lang="en-US" spc="-100" dirty="0" smtClean="0">
                <a:solidFill>
                  <a:schemeClr val="tx1"/>
                </a:solidFill>
              </a:rPr>
              <a:t>Lesson 3</a:t>
            </a:r>
            <a:br>
              <a:rPr lang="en-US" spc="-100" dirty="0" smtClean="0">
                <a:solidFill>
                  <a:schemeClr val="tx1"/>
                </a:solidFill>
              </a:rPr>
            </a:br>
            <a:r>
              <a:rPr lang="en-US" spc="-100" dirty="0" smtClean="0">
                <a:solidFill>
                  <a:schemeClr val="tx1"/>
                </a:solidFill>
              </a:rPr>
              <a:t>Children’s Health Insurance Program (CHIP)</a:t>
            </a:r>
          </a:p>
        </p:txBody>
      </p:sp>
      <p:pic>
        <p:nvPicPr>
          <p:cNvPr id="10" name="Picture 9" descr="several multicultural children.jpg" title="Multicultural children picture"/>
          <p:cNvPicPr>
            <a:picLocks noChangeAspect="1"/>
          </p:cNvPicPr>
          <p:nvPr/>
        </p:nvPicPr>
        <p:blipFill>
          <a:blip r:embed="rId3" cstate="print"/>
          <a:stretch>
            <a:fillRect/>
          </a:stretch>
        </p:blipFill>
        <p:spPr>
          <a:xfrm>
            <a:off x="2667000" y="2788005"/>
            <a:ext cx="4343400" cy="291570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Autofit/>
          </a:bodyPr>
          <a:lstStyle/>
          <a:p>
            <a:pPr>
              <a:spcBef>
                <a:spcPts val="600"/>
              </a:spcBef>
              <a:defRPr/>
            </a:pPr>
            <a:r>
              <a:rPr lang="en-US" dirty="0" smtClean="0">
                <a:cs typeface="Arial" charset="0"/>
              </a:rPr>
              <a:t>Overview of CHIP</a:t>
            </a:r>
          </a:p>
        </p:txBody>
      </p:sp>
      <p:sp>
        <p:nvSpPr>
          <p:cNvPr id="40963" name="Rectangle 3"/>
          <p:cNvSpPr>
            <a:spLocks noGrp="1" noChangeArrowheads="1"/>
          </p:cNvSpPr>
          <p:nvPr>
            <p:ph idx="1"/>
          </p:nvPr>
        </p:nvSpPr>
        <p:spPr/>
        <p:txBody>
          <a:bodyPr>
            <a:noAutofit/>
          </a:bodyPr>
          <a:lstStyle/>
          <a:p>
            <a:pPr>
              <a:defRPr/>
            </a:pPr>
            <a:r>
              <a:rPr lang="en-US" sz="2800" dirty="0" smtClean="0"/>
              <a:t>Children’s Health Insurance Program (CHIP)</a:t>
            </a:r>
          </a:p>
          <a:p>
            <a:pPr>
              <a:defRPr/>
            </a:pPr>
            <a:r>
              <a:rPr lang="en-US" sz="2800" dirty="0" smtClean="0"/>
              <a:t>Covers some of America’s uninsured children</a:t>
            </a:r>
          </a:p>
          <a:p>
            <a:pPr>
              <a:spcBef>
                <a:spcPts val="0"/>
              </a:spcBef>
              <a:defRPr/>
            </a:pPr>
            <a:r>
              <a:rPr lang="en-US" sz="2800" dirty="0" smtClean="0"/>
              <a:t>Joint federal and state financing</a:t>
            </a:r>
          </a:p>
          <a:p>
            <a:pPr marL="640080" lvl="1">
              <a:defRPr/>
            </a:pPr>
            <a:r>
              <a:rPr lang="en-US" dirty="0" smtClean="0"/>
              <a:t>Federal Medical Assistance Percentages (FMAP)</a:t>
            </a:r>
          </a:p>
          <a:p>
            <a:pPr>
              <a:defRPr/>
            </a:pPr>
            <a:r>
              <a:rPr lang="en-US" sz="2800" dirty="0" smtClean="0"/>
              <a:t>In partnership with CMS, administered by each state</a:t>
            </a:r>
          </a:p>
          <a:p>
            <a:pPr>
              <a:defRPr/>
            </a:pPr>
            <a:r>
              <a:rPr lang="en-US" sz="2800" dirty="0"/>
              <a:t>S</a:t>
            </a:r>
            <a:r>
              <a:rPr lang="en-US" sz="2800" dirty="0" smtClean="0"/>
              <a:t>tates have option to design program</a:t>
            </a:r>
          </a:p>
          <a:p>
            <a:pPr>
              <a:defRPr/>
            </a:pPr>
            <a:r>
              <a:rPr lang="en-US" sz="2800" dirty="0"/>
              <a:t>S</a:t>
            </a:r>
            <a:r>
              <a:rPr lang="en-US" sz="2800" dirty="0" smtClean="0"/>
              <a:t>tates may have </a:t>
            </a:r>
            <a:r>
              <a:rPr lang="en-US" sz="2800" dirty="0"/>
              <a:t>their own names for the </a:t>
            </a:r>
            <a:r>
              <a:rPr lang="en-US" sz="2800" dirty="0" smtClean="0"/>
              <a:t>program such as Peach </a:t>
            </a:r>
            <a:r>
              <a:rPr lang="en-US" sz="2800" dirty="0"/>
              <a:t>Care </a:t>
            </a:r>
            <a:r>
              <a:rPr lang="en-US" sz="2800" dirty="0" smtClean="0"/>
              <a:t>in GA </a:t>
            </a:r>
            <a:r>
              <a:rPr lang="en-US" sz="2800" dirty="0"/>
              <a:t>or Badger Care </a:t>
            </a:r>
            <a:r>
              <a:rPr lang="en-US" sz="2800" dirty="0" smtClean="0"/>
              <a:t>in WI</a:t>
            </a:r>
          </a:p>
        </p:txBody>
      </p:sp>
      <p:sp>
        <p:nvSpPr>
          <p:cNvPr id="40965"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28</a:t>
            </a:fld>
            <a:endParaRPr lang="en-US" dirty="0"/>
          </a:p>
        </p:txBody>
      </p:sp>
    </p:spTree>
    <p:extLst>
      <p:ext uri="{BB962C8B-B14F-4D97-AF65-F5344CB8AC3E}">
        <p14:creationId xmlns:p14="http://schemas.microsoft.com/office/powerpoint/2010/main" val="25557429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AutoShape 2"/>
          <p:cNvSpPr>
            <a:spLocks noGrp="1" noChangeArrowheads="1"/>
          </p:cNvSpPr>
          <p:nvPr>
            <p:ph type="title"/>
          </p:nvPr>
        </p:nvSpPr>
        <p:spPr/>
        <p:txBody>
          <a:bodyPr lIns="0" rIns="0" bIns="0"/>
          <a:lstStyle/>
          <a:p>
            <a:r>
              <a:rPr lang="en-US" sz="3600" dirty="0" smtClean="0"/>
              <a:t>CHIP Program</a:t>
            </a:r>
          </a:p>
        </p:txBody>
      </p:sp>
      <p:sp>
        <p:nvSpPr>
          <p:cNvPr id="51203" name="Rectangle 3"/>
          <p:cNvSpPr>
            <a:spLocks noGrp="1" noChangeArrowheads="1"/>
          </p:cNvSpPr>
          <p:nvPr>
            <p:ph idx="1"/>
          </p:nvPr>
        </p:nvSpPr>
        <p:spPr/>
        <p:txBody>
          <a:bodyPr>
            <a:normAutofit fontScale="92500" lnSpcReduction="10000"/>
          </a:bodyPr>
          <a:lstStyle/>
          <a:p>
            <a:pPr marL="285750" indent="-285750">
              <a:buFont typeface="Wingdings" pitchFamily="2" charset="2"/>
              <a:buChar char="§"/>
              <a:defRPr/>
            </a:pPr>
            <a:r>
              <a:rPr lang="en-US" dirty="0" smtClean="0"/>
              <a:t>Provides health insurance for children </a:t>
            </a:r>
          </a:p>
          <a:p>
            <a:pPr marL="640080" lvl="1">
              <a:defRPr/>
            </a:pPr>
            <a:r>
              <a:rPr lang="en-US" dirty="0" smtClean="0"/>
              <a:t>Up to age 19 and those not already insured</a:t>
            </a:r>
          </a:p>
          <a:p>
            <a:pPr marL="640080" lvl="1">
              <a:defRPr/>
            </a:pPr>
            <a:r>
              <a:rPr lang="en-US" dirty="0" smtClean="0"/>
              <a:t>Must meet other requirements   </a:t>
            </a:r>
          </a:p>
          <a:p>
            <a:pPr marL="285750" indent="-285750">
              <a:buFont typeface="Wingdings" pitchFamily="2" charset="2"/>
              <a:buChar char="§"/>
              <a:defRPr/>
            </a:pPr>
            <a:r>
              <a:rPr lang="en-US" dirty="0" smtClean="0"/>
              <a:t>A federal/state partnership</a:t>
            </a:r>
          </a:p>
          <a:p>
            <a:pPr marL="285750" indent="-285750">
              <a:buFont typeface="Wingdings" pitchFamily="2" charset="2"/>
              <a:buChar char="§"/>
              <a:defRPr/>
            </a:pPr>
            <a:r>
              <a:rPr lang="en-US" dirty="0" smtClean="0"/>
              <a:t>States set own guidelines within Federal rules</a:t>
            </a:r>
          </a:p>
          <a:p>
            <a:pPr marL="285750" indent="-285750">
              <a:buFont typeface="Wingdings" pitchFamily="2" charset="2"/>
              <a:buChar char="§"/>
              <a:defRPr/>
            </a:pPr>
            <a:r>
              <a:rPr lang="en-US" dirty="0" smtClean="0"/>
              <a:t>CHIP is not an entitlement program</a:t>
            </a:r>
          </a:p>
          <a:p>
            <a:pPr marL="285750" indent="-285750">
              <a:defRPr/>
            </a:pPr>
            <a:r>
              <a:rPr lang="en-US" dirty="0"/>
              <a:t>Children’s Health Insurance Program Reauthorization </a:t>
            </a:r>
            <a:r>
              <a:rPr lang="en-US" dirty="0" smtClean="0"/>
              <a:t>Act (</a:t>
            </a:r>
            <a:r>
              <a:rPr lang="en-US" dirty="0"/>
              <a:t>CHIPRA) of </a:t>
            </a:r>
            <a:r>
              <a:rPr lang="en-US" dirty="0" smtClean="0"/>
              <a:t>2009, </a:t>
            </a:r>
            <a:r>
              <a:rPr lang="en-US" dirty="0"/>
              <a:t>effective February 4, </a:t>
            </a:r>
            <a:r>
              <a:rPr lang="en-US" dirty="0" smtClean="0"/>
              <a:t>2009, reauthorized and extended CHIP </a:t>
            </a:r>
            <a:endParaRPr lang="en-US" dirty="0"/>
          </a:p>
          <a:p>
            <a:pPr marL="0" indent="0">
              <a:buNone/>
              <a:defRPr/>
            </a:pPr>
            <a:endParaRPr lang="en-US" dirty="0" smtClean="0"/>
          </a:p>
        </p:txBody>
      </p:sp>
      <p:sp>
        <p:nvSpPr>
          <p:cNvPr id="44037"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CF8EECBE-7047-48BC-A809-F63D86192A59}" type="slidenum">
              <a:rPr lang="en-US" smtClean="0"/>
              <a:pPr>
                <a:defRPr/>
              </a:pPr>
              <a:t>29</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Date Placeholder 4"/>
          <p:cNvSpPr>
            <a:spLocks noGrp="1"/>
          </p:cNvSpPr>
          <p:nvPr>
            <p:ph type="dt" sz="half" idx="10"/>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11"/>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12"/>
          </p:nvPr>
        </p:nvSpPr>
        <p:spPr>
          <a:prstGeom prst="rect">
            <a:avLst/>
          </a:prstGeom>
        </p:spPr>
        <p:txBody>
          <a:bodyPr/>
          <a:lstStyle/>
          <a:p>
            <a:pPr>
              <a:defRPr/>
            </a:pPr>
            <a:fld id="{5257DFA7-27F1-4391-8F2A-A87C8BDE8EA7}" type="slidenum">
              <a:rPr lang="en-US" smtClean="0"/>
              <a:pPr>
                <a:defRPr/>
              </a:pPr>
              <a:t>3</a:t>
            </a:fld>
            <a:endParaRPr lang="en-US" dirty="0"/>
          </a:p>
        </p:txBody>
      </p:sp>
      <p:sp>
        <p:nvSpPr>
          <p:cNvPr id="7171" name="Rectangle 3"/>
          <p:cNvSpPr>
            <a:spLocks noGrp="1" noChangeArrowheads="1"/>
          </p:cNvSpPr>
          <p:nvPr>
            <p:ph idx="1"/>
          </p:nvPr>
        </p:nvSpPr>
        <p:spPr/>
        <p:txBody>
          <a:bodyPr/>
          <a:lstStyle/>
          <a:p>
            <a:pPr eaLnBrk="1" hangingPunct="1">
              <a:lnSpc>
                <a:spcPct val="90000"/>
              </a:lnSpc>
              <a:defRPr/>
            </a:pPr>
            <a:r>
              <a:rPr lang="en-US" dirty="0" smtClean="0"/>
              <a:t>Federal and state entitlement program</a:t>
            </a:r>
          </a:p>
          <a:p>
            <a:pPr eaLnBrk="1" hangingPunct="1">
              <a:lnSpc>
                <a:spcPct val="90000"/>
              </a:lnSpc>
              <a:defRPr/>
            </a:pPr>
            <a:r>
              <a:rPr lang="en-US" dirty="0" smtClean="0"/>
              <a:t>Medical assistance for people with limited income and resources</a:t>
            </a:r>
          </a:p>
          <a:p>
            <a:pPr eaLnBrk="1" hangingPunct="1">
              <a:lnSpc>
                <a:spcPct val="90000"/>
              </a:lnSpc>
              <a:defRPr/>
            </a:pPr>
            <a:r>
              <a:rPr lang="en-US" dirty="0" smtClean="0"/>
              <a:t>Covers 60 million adults and children</a:t>
            </a:r>
          </a:p>
          <a:p>
            <a:pPr eaLnBrk="1" hangingPunct="1">
              <a:lnSpc>
                <a:spcPct val="90000"/>
              </a:lnSpc>
              <a:defRPr/>
            </a:pPr>
            <a:r>
              <a:rPr lang="en-US" dirty="0" smtClean="0"/>
              <a:t>Supplements Medicare for 9 million people who are aged and/or disabled</a:t>
            </a:r>
          </a:p>
          <a:p>
            <a:pPr eaLnBrk="1" hangingPunct="1">
              <a:lnSpc>
                <a:spcPct val="90000"/>
              </a:lnSpc>
              <a:buFont typeface="Wingdings" pitchFamily="2" charset="2"/>
              <a:buNone/>
              <a:defRPr/>
            </a:pPr>
            <a:endParaRPr lang="en-US" dirty="0" smtClean="0"/>
          </a:p>
        </p:txBody>
      </p:sp>
      <p:sp>
        <p:nvSpPr>
          <p:cNvPr id="10242" name="Rectangle 2"/>
          <p:cNvSpPr>
            <a:spLocks noGrp="1" noChangeArrowheads="1"/>
          </p:cNvSpPr>
          <p:nvPr>
            <p:ph type="title"/>
          </p:nvPr>
        </p:nvSpPr>
        <p:spPr/>
        <p:txBody>
          <a:bodyPr/>
          <a:lstStyle/>
          <a:p>
            <a:r>
              <a:rPr lang="en-US" dirty="0">
                <a:cs typeface="Arial" charset="0"/>
              </a:rPr>
              <a:t>Lesson </a:t>
            </a:r>
            <a:r>
              <a:rPr lang="en-US" dirty="0" smtClean="0">
                <a:cs typeface="Arial" charset="0"/>
              </a:rPr>
              <a:t>1 - Medicaid Overview</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AutoShape 2"/>
          <p:cNvSpPr>
            <a:spLocks noGrp="1" noChangeArrowheads="1"/>
          </p:cNvSpPr>
          <p:nvPr>
            <p:ph type="title"/>
          </p:nvPr>
        </p:nvSpPr>
        <p:spPr/>
        <p:txBody>
          <a:bodyPr lIns="0" rIns="0" bIns="0"/>
          <a:lstStyle/>
          <a:p>
            <a:r>
              <a:rPr lang="en-US" sz="3600" dirty="0" smtClean="0"/>
              <a:t>Who Is Eligible for CHIP?</a:t>
            </a:r>
          </a:p>
        </p:txBody>
      </p:sp>
      <p:sp>
        <p:nvSpPr>
          <p:cNvPr id="30723" name="Rectangle 3"/>
          <p:cNvSpPr>
            <a:spLocks noGrp="1" noChangeArrowheads="1"/>
          </p:cNvSpPr>
          <p:nvPr>
            <p:ph idx="1"/>
          </p:nvPr>
        </p:nvSpPr>
        <p:spPr/>
        <p:txBody>
          <a:bodyPr>
            <a:normAutofit/>
          </a:bodyPr>
          <a:lstStyle/>
          <a:p>
            <a:pPr marL="285750" indent="-285750">
              <a:buFont typeface="Wingdings" pitchFamily="2" charset="2"/>
              <a:buChar char="§"/>
              <a:defRPr/>
            </a:pPr>
            <a:r>
              <a:rPr lang="en-US" dirty="0" smtClean="0"/>
              <a:t>Uninsured children </a:t>
            </a:r>
          </a:p>
          <a:p>
            <a:pPr marL="640080" lvl="1">
              <a:defRPr/>
            </a:pPr>
            <a:r>
              <a:rPr lang="en-US" dirty="0" smtClean="0"/>
              <a:t>Family income too high for Medicaid</a:t>
            </a:r>
          </a:p>
          <a:p>
            <a:pPr marL="285750" lvl="1">
              <a:buFont typeface="Wingdings" pitchFamily="2" charset="2"/>
              <a:buChar char="§"/>
              <a:defRPr/>
            </a:pPr>
            <a:r>
              <a:rPr lang="en-US" sz="3200" dirty="0"/>
              <a:t>Pregnant </a:t>
            </a:r>
            <a:r>
              <a:rPr lang="en-US" sz="3200" dirty="0" smtClean="0"/>
              <a:t>women may be eligible (state option)</a:t>
            </a:r>
          </a:p>
          <a:p>
            <a:pPr marL="285750" indent="-285750">
              <a:buFont typeface="Wingdings" pitchFamily="2" charset="2"/>
              <a:buChar char="§"/>
            </a:pPr>
            <a:r>
              <a:rPr lang="en-US" dirty="0" smtClean="0"/>
              <a:t>CHIPRA makes it easier to obtain and access CHIP health care for</a:t>
            </a:r>
          </a:p>
          <a:p>
            <a:pPr marL="639763" lvl="1" indent="-246063"/>
            <a:r>
              <a:rPr lang="en-US" dirty="0" smtClean="0"/>
              <a:t>Uninsured children with higher income </a:t>
            </a:r>
          </a:p>
          <a:p>
            <a:pPr marL="639763" lvl="1" indent="-246063"/>
            <a:r>
              <a:rPr lang="en-US" dirty="0" smtClean="0"/>
              <a:t>Uninsured low income pregnant women </a:t>
            </a:r>
          </a:p>
          <a:p>
            <a:pPr marL="639763" lvl="1" indent="-246063"/>
            <a:r>
              <a:rPr lang="en-US" dirty="0" smtClean="0"/>
              <a:t>Children born to women receiving pregnancy-related assistance through age one</a:t>
            </a:r>
          </a:p>
        </p:txBody>
      </p:sp>
      <p:sp>
        <p:nvSpPr>
          <p:cNvPr id="47109"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CF8EECBE-7047-48BC-A809-F63D86192A59}" type="slidenum">
              <a:rPr lang="en-US" smtClean="0"/>
              <a:pPr>
                <a:defRPr/>
              </a:pPr>
              <a:t>30</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dirty="0" smtClean="0">
                <a:cs typeface="Arial" charset="0"/>
              </a:rPr>
              <a:t>Eligibility for Children</a:t>
            </a:r>
          </a:p>
        </p:txBody>
      </p:sp>
      <p:sp>
        <p:nvSpPr>
          <p:cNvPr id="28675" name="Rectangle 3"/>
          <p:cNvSpPr>
            <a:spLocks noGrp="1" noChangeArrowheads="1"/>
          </p:cNvSpPr>
          <p:nvPr>
            <p:ph idx="1"/>
          </p:nvPr>
        </p:nvSpPr>
        <p:spPr/>
        <p:txBody>
          <a:bodyPr>
            <a:normAutofit fontScale="92500"/>
          </a:bodyPr>
          <a:lstStyle/>
          <a:p>
            <a:pPr eaLnBrk="1" hangingPunct="1">
              <a:defRPr/>
            </a:pPr>
            <a:r>
              <a:rPr lang="en-US" dirty="0" smtClean="0"/>
              <a:t>Your child may be eligible for coverage</a:t>
            </a:r>
          </a:p>
          <a:p>
            <a:pPr marL="640080" lvl="1">
              <a:defRPr/>
            </a:pPr>
            <a:r>
              <a:rPr lang="en-US" dirty="0" smtClean="0"/>
              <a:t>If he or she is a U.S. citizen OR</a:t>
            </a:r>
          </a:p>
          <a:p>
            <a:pPr marL="640080" lvl="1">
              <a:defRPr/>
            </a:pPr>
            <a:r>
              <a:rPr lang="en-US" dirty="0" smtClean="0"/>
              <a:t>A lawfully admitted immigrant</a:t>
            </a:r>
          </a:p>
          <a:p>
            <a:pPr eaLnBrk="1" hangingPunct="1">
              <a:defRPr/>
            </a:pPr>
            <a:r>
              <a:rPr lang="en-US" dirty="0" smtClean="0"/>
              <a:t>Eligibility based on the child's circumstances, not the parent's</a:t>
            </a:r>
          </a:p>
          <a:p>
            <a:pPr eaLnBrk="1" hangingPunct="1">
              <a:defRPr/>
            </a:pPr>
            <a:r>
              <a:rPr lang="en-US" dirty="0" smtClean="0"/>
              <a:t>If someone else's child lives with you </a:t>
            </a:r>
          </a:p>
          <a:p>
            <a:pPr marL="640080" lvl="1" eaLnBrk="1" hangingPunct="1">
              <a:defRPr/>
            </a:pPr>
            <a:r>
              <a:rPr lang="en-US" dirty="0" smtClean="0"/>
              <a:t>Child may be eligible even if you are not </a:t>
            </a:r>
          </a:p>
          <a:p>
            <a:pPr marL="640080" lvl="1" eaLnBrk="1" hangingPunct="1">
              <a:defRPr/>
            </a:pPr>
            <a:r>
              <a:rPr lang="en-US" dirty="0" smtClean="0"/>
              <a:t>Your income/resources will not count for the child</a:t>
            </a:r>
          </a:p>
          <a:p>
            <a:pPr marL="342900" lvl="1" indent="-342900">
              <a:buFont typeface="Wingdings" pitchFamily="2" charset="2"/>
              <a:buChar char="§"/>
              <a:defRPr/>
            </a:pPr>
            <a:r>
              <a:rPr lang="en-US" sz="3200" dirty="0"/>
              <a:t>Do not make </a:t>
            </a:r>
            <a:r>
              <a:rPr lang="en-US" sz="3200" dirty="0" smtClean="0"/>
              <a:t>assumptions about </a:t>
            </a:r>
            <a:r>
              <a:rPr lang="en-US" sz="3200" dirty="0"/>
              <a:t>eligibility – ASK!</a:t>
            </a:r>
          </a:p>
        </p:txBody>
      </p:sp>
      <p:sp>
        <p:nvSpPr>
          <p:cNvPr id="28677"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31</a:t>
            </a:fld>
            <a:endParaRPr lang="en-US" dirty="0"/>
          </a:p>
        </p:txBody>
      </p:sp>
    </p:spTree>
    <p:extLst>
      <p:ext uri="{BB962C8B-B14F-4D97-AF65-F5344CB8AC3E}">
        <p14:creationId xmlns:p14="http://schemas.microsoft.com/office/powerpoint/2010/main" val="288573554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lIns="0" rIns="0" bIns="0"/>
          <a:lstStyle/>
          <a:p>
            <a:r>
              <a:rPr lang="en-US" sz="3600" dirty="0" smtClean="0"/>
              <a:t>Citizenship </a:t>
            </a:r>
            <a:r>
              <a:rPr lang="en-US" dirty="0" smtClean="0"/>
              <a:t>Requirements</a:t>
            </a:r>
            <a:endParaRPr lang="en-US" sz="3600" dirty="0" smtClean="0"/>
          </a:p>
        </p:txBody>
      </p:sp>
      <p:sp>
        <p:nvSpPr>
          <p:cNvPr id="54275" name="Content Placeholder 2"/>
          <p:cNvSpPr>
            <a:spLocks noGrp="1"/>
          </p:cNvSpPr>
          <p:nvPr>
            <p:ph idx="1"/>
          </p:nvPr>
        </p:nvSpPr>
        <p:spPr>
          <a:xfrm>
            <a:off x="457200" y="1371601"/>
            <a:ext cx="8458200" cy="5029199"/>
          </a:xfrm>
        </p:spPr>
        <p:txBody>
          <a:bodyPr>
            <a:normAutofit lnSpcReduction="10000"/>
          </a:bodyPr>
          <a:lstStyle/>
          <a:p>
            <a:pPr marL="347472" indent="-347472">
              <a:buFont typeface="Wingdings" pitchFamily="2" charset="2"/>
              <a:buChar char="§"/>
            </a:pPr>
            <a:r>
              <a:rPr lang="en-US" dirty="0" smtClean="0"/>
              <a:t>States have options</a:t>
            </a:r>
          </a:p>
          <a:p>
            <a:pPr marL="640080" lvl="1" indent="-283464"/>
            <a:r>
              <a:rPr lang="en-US" dirty="0" smtClean="0"/>
              <a:t>State may lift five-year ban on covering legal immigrants</a:t>
            </a:r>
          </a:p>
          <a:p>
            <a:pPr marL="640080" lvl="1" indent="-283464"/>
            <a:r>
              <a:rPr lang="en-US" dirty="0" smtClean="0"/>
              <a:t>Citizenship documentation requirements apply</a:t>
            </a:r>
          </a:p>
          <a:p>
            <a:pPr marL="822960" lvl="2" indent="-231775"/>
            <a:r>
              <a:rPr lang="en-US" dirty="0" smtClean="0"/>
              <a:t>Tribal membership and enrollment documents satisfy requirements</a:t>
            </a:r>
          </a:p>
          <a:p>
            <a:pPr marL="347472" indent="-347472">
              <a:buFont typeface="Wingdings" pitchFamily="2" charset="2"/>
              <a:buChar char="§"/>
            </a:pPr>
            <a:r>
              <a:rPr lang="en-US" dirty="0" smtClean="0"/>
              <a:t>Changes retroactive to 2006</a:t>
            </a:r>
          </a:p>
          <a:p>
            <a:pPr marL="347472" indent="-347472"/>
            <a:r>
              <a:rPr lang="en-US" dirty="0" smtClean="0"/>
              <a:t>Individuals enrolled </a:t>
            </a:r>
            <a:r>
              <a:rPr lang="en-US" dirty="0"/>
              <a:t>in CHIP or Medicaid </a:t>
            </a:r>
            <a:r>
              <a:rPr lang="en-US" dirty="0" smtClean="0"/>
              <a:t>as of 2010 </a:t>
            </a:r>
          </a:p>
          <a:p>
            <a:pPr marL="640080" lvl="1" indent="-283464"/>
            <a:r>
              <a:rPr lang="en-US" dirty="0" smtClean="0"/>
              <a:t>May use a </a:t>
            </a:r>
            <a:r>
              <a:rPr lang="en-US" dirty="0"/>
              <a:t>data match with </a:t>
            </a:r>
            <a:r>
              <a:rPr lang="en-US" dirty="0" smtClean="0"/>
              <a:t>SSA, </a:t>
            </a:r>
            <a:r>
              <a:rPr lang="en-US" dirty="0"/>
              <a:t>in </a:t>
            </a:r>
            <a:r>
              <a:rPr lang="en-US" dirty="0" smtClean="0"/>
              <a:t>place </a:t>
            </a:r>
            <a:r>
              <a:rPr lang="en-US" dirty="0"/>
              <a:t>of the presentation of citizenship </a:t>
            </a:r>
            <a:r>
              <a:rPr lang="en-US" dirty="0" smtClean="0"/>
              <a:t>documentation</a:t>
            </a:r>
            <a:endParaRPr lang="en-US" dirty="0"/>
          </a:p>
          <a:p>
            <a:pPr marL="288925" indent="-288925">
              <a:buFont typeface="Wingdings" pitchFamily="2" charset="2"/>
              <a:buChar char="§"/>
            </a:pPr>
            <a:endParaRPr lang="en-US" dirty="0" smtClean="0"/>
          </a:p>
        </p:txBody>
      </p:sp>
      <p:sp>
        <p:nvSpPr>
          <p:cNvPr id="50181" name="Date Placeholder 4"/>
          <p:cNvSpPr>
            <a:spLocks noGrp="1"/>
          </p:cNvSpPr>
          <p:nvPr>
            <p:ph type="dt" sz="half" idx="4294967295"/>
          </p:nvPr>
        </p:nvSpPr>
        <p:spPr>
          <a:xfrm>
            <a:off x="457200" y="6356351"/>
            <a:ext cx="1295400" cy="365125"/>
          </a:xfrm>
          <a:prstGeom prst="rect">
            <a:avLst/>
          </a:prstGeom>
        </p:spPr>
        <p:txBody>
          <a:bodyPr/>
          <a:lstStyle/>
          <a:p>
            <a:pPr>
              <a:defRPr/>
            </a:pPr>
            <a:r>
              <a:rPr lang="en-US" dirty="0" smtClean="0"/>
              <a:t>05/01/2013</a:t>
            </a:r>
            <a:endParaRPr lang="en-US" dirty="0"/>
          </a:p>
        </p:txBody>
      </p:sp>
      <p:sp>
        <p:nvSpPr>
          <p:cNvPr id="5" name="Slide Number Placeholder 4"/>
          <p:cNvSpPr>
            <a:spLocks noGrp="1"/>
          </p:cNvSpPr>
          <p:nvPr>
            <p:ph type="sldNum" sz="quarter" idx="4294967295"/>
          </p:nvPr>
        </p:nvSpPr>
        <p:spPr>
          <a:xfrm>
            <a:off x="7772400" y="6356351"/>
            <a:ext cx="914400" cy="365125"/>
          </a:xfrm>
          <a:prstGeom prst="rect">
            <a:avLst/>
          </a:prstGeom>
        </p:spPr>
        <p:txBody>
          <a:bodyPr/>
          <a:lstStyle/>
          <a:p>
            <a:pPr>
              <a:defRPr/>
            </a:pPr>
            <a:fld id="{CF8EECBE-7047-48BC-A809-F63D86192A59}" type="slidenum">
              <a:rPr lang="en-US" smtClean="0"/>
              <a:pPr>
                <a:defRPr/>
              </a:pPr>
              <a:t>32</a:t>
            </a:fld>
            <a:endParaRPr lang="en-US" dirty="0"/>
          </a:p>
        </p:txBody>
      </p:sp>
      <p:sp>
        <p:nvSpPr>
          <p:cNvPr id="6" name="Footer Placeholder 5"/>
          <p:cNvSpPr>
            <a:spLocks noGrp="1"/>
          </p:cNvSpPr>
          <p:nvPr>
            <p:ph type="ftr" sz="quarter" idx="4294967295"/>
          </p:nvPr>
        </p:nvSpPr>
        <p:spPr>
          <a:xfrm>
            <a:off x="1752600" y="6356351"/>
            <a:ext cx="6019800" cy="365125"/>
          </a:xfrm>
          <a:prstGeom prst="rect">
            <a:avLst/>
          </a:prstGeom>
        </p:spPr>
        <p:txBody>
          <a:bodyPr/>
          <a:lstStyle/>
          <a:p>
            <a:pPr>
              <a:defRPr/>
            </a:pPr>
            <a:r>
              <a:rPr lang="en-US" dirty="0" smtClean="0"/>
              <a:t>Medicaid and the Children's Health Insurance Program</a:t>
            </a:r>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lIns="0" rIns="0" bIns="0"/>
          <a:lstStyle/>
          <a:p>
            <a:pPr marL="342900" indent="-342900"/>
            <a:r>
              <a:rPr lang="en-US" sz="3600" dirty="0" smtClean="0">
                <a:solidFill>
                  <a:srgbClr val="000000"/>
                </a:solidFill>
              </a:rPr>
              <a:t> </a:t>
            </a:r>
            <a:r>
              <a:rPr lang="en-US" dirty="0"/>
              <a:t> Express Lane Eligibility </a:t>
            </a:r>
            <a:r>
              <a:rPr lang="en-US" dirty="0" smtClean="0"/>
              <a:t>option</a:t>
            </a:r>
            <a:endParaRPr lang="en-US" sz="3600" dirty="0" smtClean="0">
              <a:solidFill>
                <a:srgbClr val="000000"/>
              </a:solidFill>
            </a:endParaRPr>
          </a:p>
        </p:txBody>
      </p:sp>
      <p:sp>
        <p:nvSpPr>
          <p:cNvPr id="49156" name="Content Placeholder 2"/>
          <p:cNvSpPr>
            <a:spLocks noGrp="1"/>
          </p:cNvSpPr>
          <p:nvPr>
            <p:ph idx="1"/>
          </p:nvPr>
        </p:nvSpPr>
        <p:spPr/>
        <p:txBody>
          <a:bodyPr>
            <a:normAutofit fontScale="92500" lnSpcReduction="20000"/>
          </a:bodyPr>
          <a:lstStyle/>
          <a:p>
            <a:pPr marL="344488" indent="-344488">
              <a:buFont typeface="Wingdings" pitchFamily="2" charset="2"/>
              <a:buChar char="§"/>
              <a:defRPr/>
            </a:pPr>
            <a:r>
              <a:rPr lang="en-US" dirty="0" smtClean="0"/>
              <a:t>States determine eligibility using factors from existing data</a:t>
            </a:r>
          </a:p>
          <a:p>
            <a:pPr marL="344488" indent="-344488">
              <a:buFont typeface="Wingdings" pitchFamily="2" charset="2"/>
              <a:buChar char="§"/>
              <a:defRPr/>
            </a:pPr>
            <a:r>
              <a:rPr lang="en-US" dirty="0" smtClean="0"/>
              <a:t>States can use public “Express Lane agencies”</a:t>
            </a:r>
          </a:p>
          <a:p>
            <a:pPr marL="640080" lvl="1">
              <a:defRPr/>
            </a:pPr>
            <a:r>
              <a:rPr lang="en-US" dirty="0" smtClean="0">
                <a:latin typeface="+mn-lt"/>
              </a:rPr>
              <a:t>For initial eligibility and redetermination </a:t>
            </a:r>
          </a:p>
          <a:p>
            <a:pPr marL="640080" lvl="1">
              <a:defRPr/>
            </a:pPr>
            <a:r>
              <a:rPr lang="en-US" dirty="0" smtClean="0"/>
              <a:t>Example – School Lunch Program information</a:t>
            </a:r>
            <a:endParaRPr lang="en-US" dirty="0" smtClean="0">
              <a:latin typeface="+mn-lt"/>
            </a:endParaRPr>
          </a:p>
          <a:p>
            <a:pPr marL="344488" indent="-344488">
              <a:buFont typeface="Wingdings" pitchFamily="2" charset="2"/>
              <a:buChar char="§"/>
              <a:defRPr/>
            </a:pPr>
            <a:r>
              <a:rPr lang="en-US" dirty="0" smtClean="0"/>
              <a:t>Allows for auto enrollment </a:t>
            </a:r>
          </a:p>
          <a:p>
            <a:pPr marL="344488" indent="-344488">
              <a:buFont typeface="Wingdings" pitchFamily="2" charset="2"/>
              <a:buChar char="§"/>
              <a:defRPr/>
            </a:pPr>
            <a:r>
              <a:rPr lang="en-US" dirty="0" smtClean="0"/>
              <a:t>State required to</a:t>
            </a:r>
          </a:p>
          <a:p>
            <a:pPr marL="640080" lvl="1" indent="-287338">
              <a:defRPr/>
            </a:pPr>
            <a:r>
              <a:rPr lang="en-US" dirty="0" smtClean="0"/>
              <a:t>Verify ineligibility</a:t>
            </a:r>
          </a:p>
          <a:p>
            <a:pPr marL="640080" lvl="1" indent="-287338">
              <a:defRPr/>
            </a:pPr>
            <a:r>
              <a:rPr lang="en-US" dirty="0" smtClean="0"/>
              <a:t>Document citizenship </a:t>
            </a:r>
          </a:p>
          <a:p>
            <a:pPr marL="640080" lvl="1" indent="-287338">
              <a:defRPr/>
            </a:pPr>
            <a:r>
              <a:rPr lang="en-US" dirty="0" smtClean="0"/>
              <a:t>Compute and report payment reviews</a:t>
            </a:r>
          </a:p>
          <a:p>
            <a:pPr marL="640080" lvl="1" indent="-287338">
              <a:defRPr/>
            </a:pPr>
            <a:r>
              <a:rPr lang="en-US" dirty="0" smtClean="0"/>
              <a:t>Maintain effort, not be more restrictive</a:t>
            </a:r>
          </a:p>
          <a:p>
            <a:pPr marL="640080" indent="-273050">
              <a:buNone/>
              <a:defRPr/>
            </a:pPr>
            <a:endParaRPr lang="en-US" dirty="0" smtClean="0"/>
          </a:p>
        </p:txBody>
      </p:sp>
      <p:sp>
        <p:nvSpPr>
          <p:cNvPr id="49157"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CF8EECBE-7047-48BC-A809-F63D86192A59}" type="slidenum">
              <a:rPr lang="en-US" smtClean="0"/>
              <a:pPr>
                <a:defRPr/>
              </a:pPr>
              <a:t>33</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smtClean="0"/>
              <a:t>05/01/2013</a:t>
            </a:r>
            <a:endParaRPr lang="en-US" dirty="0"/>
          </a:p>
        </p:txBody>
      </p:sp>
      <p:sp>
        <p:nvSpPr>
          <p:cNvPr id="3" name="Footer Placeholder 2"/>
          <p:cNvSpPr>
            <a:spLocks noGrp="1"/>
          </p:cNvSpPr>
          <p:nvPr>
            <p:ph type="ftr" sz="quarter" idx="11"/>
          </p:nvPr>
        </p:nvSpPr>
        <p:spPr/>
        <p:txBody>
          <a:bodyPr/>
          <a:lstStyle/>
          <a:p>
            <a:r>
              <a:rPr lang="en-US" dirty="0" smtClean="0"/>
              <a:t>Medicaid and the Children's Health Insurance Program</a:t>
            </a:r>
            <a:endParaRPr lang="en-US" dirty="0"/>
          </a:p>
        </p:txBody>
      </p:sp>
      <p:sp>
        <p:nvSpPr>
          <p:cNvPr id="4" name="Slide Number Placeholder 3"/>
          <p:cNvSpPr>
            <a:spLocks noGrp="1"/>
          </p:cNvSpPr>
          <p:nvPr>
            <p:ph type="sldNum" sz="quarter" idx="12"/>
          </p:nvPr>
        </p:nvSpPr>
        <p:spPr/>
        <p:txBody>
          <a:bodyPr/>
          <a:lstStyle/>
          <a:p>
            <a:fld id="{D06D8116-68F8-486F-801E-8E1789D852AE}" type="slidenum">
              <a:rPr lang="en-US" smtClean="0"/>
              <a:pPr/>
              <a:t>34</a:t>
            </a:fld>
            <a:endParaRPr lang="en-US" dirty="0"/>
          </a:p>
        </p:txBody>
      </p:sp>
      <p:pic>
        <p:nvPicPr>
          <p:cNvPr id="172034" name="Picture 2" descr="CHIPProgramMap-01-14-13.jpg&#10;States can design their CHIP program in one of 3 ways:&#10;Medicaid expansion - in the states choosing to expand their Medicaid program, CHIP enrollees are regular Medicaid enrollees and they are entitled to the full range of Medicaid-covered services&#10;Separate Child Health Insurance Program - creating or expanding an entirely separate program that is a state-designed program not based on Medicaid&#10;Combination of the two approaches &#10;" title="States can design their CHIP program in one of 3 ways"/>
          <p:cNvPicPr>
            <a:picLocks noChangeAspect="1" noChangeArrowheads="1"/>
          </p:cNvPicPr>
          <p:nvPr/>
        </p:nvPicPr>
        <p:blipFill rotWithShape="1">
          <a:blip r:embed="rId3">
            <a:extLst>
              <a:ext uri="{28A0092B-C50C-407E-A947-70E740481C1C}">
                <a14:useLocalDpi xmlns:a14="http://schemas.microsoft.com/office/drawing/2010/main" val="0"/>
              </a:ext>
            </a:extLst>
          </a:blip>
          <a:srcRect l="917" t="63915" r="43210" b="21164"/>
          <a:stretch/>
        </p:blipFill>
        <p:spPr bwMode="auto">
          <a:xfrm>
            <a:off x="1" y="3739035"/>
            <a:ext cx="4000500" cy="1424421"/>
          </a:xfrm>
          <a:prstGeom prst="rect">
            <a:avLst/>
          </a:prstGeom>
          <a:noFill/>
          <a:extLst>
            <a:ext uri="{909E8E84-426E-40DD-AFC4-6F175D3DCCD1}">
              <a14:hiddenFill xmlns:a14="http://schemas.microsoft.com/office/drawing/2010/main">
                <a:solidFill>
                  <a:srgbClr val="FFFFFF"/>
                </a:solidFill>
              </a14:hiddenFill>
            </a:ext>
          </a:extLst>
        </p:spPr>
      </p:pic>
      <p:pic>
        <p:nvPicPr>
          <p:cNvPr id="172035" name="Picture 3" descr="CHIPProgramMap-01-14-13.jpg&#10;Blue (displays dark gray in handouts) for Separate state Child Health Plan in 15 states. They include Washington, Oregon, Wyoming, Utah, Arizona, Colorado,  Kansas, Texas, Mississippi, Alabama, Georgia, West Virginia,  Pennsylvania, Connecticut, and Vermont.&#10;Yellow (displays white in handouts) for Medicaid Expansions in 7 states (New Mexico, Alaska, Ohio, South Carolina, Maryland, New Hampshire and Hawaii), 5 territories (Puerto Rico, US Virgin Islands , Guam, Marina Islands, and American Samoa), and D.C. They include All Medicaid state plan rules apply, including cost sharing and benefits (including EPSDT) &#10;Green (displays light gray in handouts) for Combination Programs in the remaining 28 states (CA, ID, MT, ND, SD, MN, IA, MO, OK, AR, LA, FL, TN, KY, IN, IL, WI, MI, VA, NC, DE, NJ, MA, RI, ME, NH, NV)&#10;&#10;" title="Map of US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349" b="28889"/>
          <a:stretch/>
        </p:blipFill>
        <p:spPr bwMode="auto">
          <a:xfrm>
            <a:off x="4000500" y="1807028"/>
            <a:ext cx="5143500" cy="3755572"/>
          </a:xfrm>
          <a:prstGeom prst="rect">
            <a:avLst/>
          </a:prstGeom>
          <a:noFill/>
          <a:extLst>
            <a:ext uri="{909E8E84-426E-40DD-AFC4-6F175D3DCCD1}">
              <a14:hiddenFill xmlns:a14="http://schemas.microsoft.com/office/drawing/2010/main">
                <a:solidFill>
                  <a:srgbClr val="FFFFFF"/>
                </a:solidFill>
              </a14:hiddenFill>
            </a:ext>
          </a:extLst>
        </p:spPr>
      </p:pic>
      <p:pic>
        <p:nvPicPr>
          <p:cNvPr id="172036" name="Picture 4" descr="C:\Users\AB29\AppData\Local\Microsoft\Windows\Temporary Internet Files\Content.Outlook\9RYEHN0P\CHIPProgramMap-01-14-13.jpg"/>
          <p:cNvPicPr>
            <a:picLocks noChangeAspect="1" noChangeArrowheads="1"/>
          </p:cNvPicPr>
          <p:nvPr/>
        </p:nvPicPr>
        <p:blipFill rotWithShape="1">
          <a:blip r:embed="rId3">
            <a:extLst>
              <a:ext uri="{28A0092B-C50C-407E-A947-70E740481C1C}">
                <a14:useLocalDpi xmlns:a14="http://schemas.microsoft.com/office/drawing/2010/main" val="0"/>
              </a:ext>
            </a:extLst>
          </a:blip>
          <a:srcRect t="80635" b="7725"/>
          <a:stretch/>
        </p:blipFill>
        <p:spPr bwMode="auto">
          <a:xfrm>
            <a:off x="0" y="5163456"/>
            <a:ext cx="6535964" cy="101440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619501" y="3739035"/>
            <a:ext cx="381000" cy="528165"/>
          </a:xfrm>
          <a:prstGeom prst="rect">
            <a:avLst/>
          </a:prstGeom>
          <a:solidFill>
            <a:srgbClr val="D0E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8"/>
          <p:cNvSpPr txBox="1">
            <a:spLocks/>
          </p:cNvSpPr>
          <p:nvPr/>
        </p:nvSpPr>
        <p:spPr>
          <a:xfrm>
            <a:off x="457200" y="274638"/>
            <a:ext cx="8229600" cy="868362"/>
          </a:xfrm>
          <a:prstGeom prst="rect">
            <a:avLst/>
          </a:prstGeom>
        </p:spPr>
        <p:txBody>
          <a:bodyPr/>
          <a:lstStyle>
            <a:lvl1pPr algn="ctr" defTabSz="914400" rtl="0" eaLnBrk="1" latinLnBrk="0" hangingPunct="1">
              <a:spcBef>
                <a:spcPct val="0"/>
              </a:spcBef>
              <a:buNone/>
              <a:defRPr sz="3600" b="1" kern="1200">
                <a:solidFill>
                  <a:schemeClr val="tx1"/>
                </a:solidFill>
                <a:latin typeface="+mj-lt"/>
                <a:ea typeface="+mj-ea"/>
                <a:cs typeface="+mj-cs"/>
              </a:defRPr>
            </a:lvl1pPr>
          </a:lstStyle>
          <a:p>
            <a:r>
              <a:rPr lang="en-US" dirty="0" smtClean="0"/>
              <a:t>CHIP Programs by State</a:t>
            </a:r>
            <a:endParaRPr lang="en-US" dirty="0"/>
          </a:p>
        </p:txBody>
      </p:sp>
      <p:sp>
        <p:nvSpPr>
          <p:cNvPr id="6" name="Rectangle 5"/>
          <p:cNvSpPr/>
          <p:nvPr/>
        </p:nvSpPr>
        <p:spPr>
          <a:xfrm>
            <a:off x="36655" y="1801241"/>
            <a:ext cx="3964811" cy="1569660"/>
          </a:xfrm>
          <a:prstGeom prst="rect">
            <a:avLst/>
          </a:prstGeom>
        </p:spPr>
        <p:txBody>
          <a:bodyPr wrap="square">
            <a:spAutoFit/>
          </a:bodyPr>
          <a:lstStyle/>
          <a:p>
            <a:r>
              <a:rPr lang="en-US" sz="3200" dirty="0"/>
              <a:t>All 50 states, DC, and territories have approved CHIP plans.</a:t>
            </a:r>
          </a:p>
        </p:txBody>
      </p:sp>
    </p:spTree>
    <p:extLst>
      <p:ext uri="{BB962C8B-B14F-4D97-AF65-F5344CB8AC3E}">
        <p14:creationId xmlns:p14="http://schemas.microsoft.com/office/powerpoint/2010/main" val="40164437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HIP elig MapVpopout with 090712 upper.jpg&#10;Federal Poverty Level&#10;Blue displays at or above 300%&#10;Green displays 201-300%&#10;Yellow display 200%&#10;Gold display under 200%" title="Popout of FPL ranges"/>
          <p:cNvPicPr>
            <a:picLocks noChangeAspect="1" noChangeArrowheads="1"/>
          </p:cNvPicPr>
          <p:nvPr/>
        </p:nvPicPr>
        <p:blipFill rotWithShape="1">
          <a:blip r:embed="rId3">
            <a:extLst>
              <a:ext uri="{28A0092B-C50C-407E-A947-70E740481C1C}">
                <a14:useLocalDpi xmlns:a14="http://schemas.microsoft.com/office/drawing/2010/main" val="0"/>
              </a:ext>
            </a:extLst>
          </a:blip>
          <a:srcRect l="60684" t="75085" r="8883" b="6836"/>
          <a:stretch/>
        </p:blipFill>
        <p:spPr bwMode="auto">
          <a:xfrm>
            <a:off x="6781800" y="2794000"/>
            <a:ext cx="2082761" cy="164971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HIP elig MapVpopout with 090712 upper.jpg&#10;Those states with limits at or above 300% Federal Poverty Level is shown in blue (dark gray in handouts). They include Vermont, New Hampshire, Massachusetts, Connecticut, New York, Pennsylvania, Maryland, New Jersey, Washington DC, Pennsylvania, West Virginia, Ohio, Indiana, Alabama, Missouri, Iowa, Oklahoma, Alabama, Hawaii, California, Oregon, and Washington.&#10;Those states with limits at or above 201-300% FPL are shown in green (medium gray in handouts). They include Montana, Minnesota, Colorado, Kansas, New Mexico, Louisiana, Georgia, and Tennessee.&#10;Those states with limits of 200% FPL are shown in yellow (white in handouts). They include Maine, Virginia, North Carolina, South Carolina, Florida, Kentucky, Mississippi, Arkansas, Illinois, Michigan, Texas, Nebraska, South Dakota, Wyoming, Arizona, Utah, and Nevada.&#10;States and territories with levels under 200% FPL are shown in gold (light gray in handouts). They include Idaho, North Dakota, Puerto Rico, US Virgin Islands and Alaska.&#10;State-defined eligibility standards - many will change with the HealthCare Law.&#10;&#10;&#10;" title="Map of CHIP Upper Income Limits by state as of July 2012 based on % of Federal Poverty Levels (FPL)"/>
          <p:cNvPicPr>
            <a:picLocks noChangeAspect="1" noChangeArrowheads="1"/>
          </p:cNvPicPr>
          <p:nvPr/>
        </p:nvPicPr>
        <p:blipFill rotWithShape="1">
          <a:blip r:embed="rId3">
            <a:extLst>
              <a:ext uri="{28A0092B-C50C-407E-A947-70E740481C1C}">
                <a14:useLocalDpi xmlns:a14="http://schemas.microsoft.com/office/drawing/2010/main" val="0"/>
              </a:ext>
            </a:extLst>
          </a:blip>
          <a:srcRect l="-320" t="9778" r="320" b="24916"/>
          <a:stretch/>
        </p:blipFill>
        <p:spPr bwMode="auto">
          <a:xfrm>
            <a:off x="381000" y="1219200"/>
            <a:ext cx="6237099" cy="543086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14400" y="228600"/>
            <a:ext cx="7315200" cy="646331"/>
          </a:xfrm>
          <a:prstGeom prst="rect">
            <a:avLst/>
          </a:prstGeom>
          <a:noFill/>
        </p:spPr>
        <p:txBody>
          <a:bodyPr wrap="square" rtlCol="0">
            <a:spAutoFit/>
          </a:bodyPr>
          <a:lstStyle/>
          <a:p>
            <a:pPr algn="ctr"/>
            <a:r>
              <a:rPr lang="en-US" sz="3600" b="1" dirty="0" smtClean="0"/>
              <a:t>CHIP Upper Income Limits </a:t>
            </a:r>
            <a:endParaRPr lang="en-US" sz="3600" b="1" dirty="0"/>
          </a:p>
        </p:txBody>
      </p:sp>
      <p:sp>
        <p:nvSpPr>
          <p:cNvPr id="5" name="Slide Number Placeholder 4"/>
          <p:cNvSpPr>
            <a:spLocks noGrp="1"/>
          </p:cNvSpPr>
          <p:nvPr>
            <p:ph type="sldNum" sz="quarter" idx="12"/>
          </p:nvPr>
        </p:nvSpPr>
        <p:spPr/>
        <p:txBody>
          <a:bodyPr/>
          <a:lstStyle/>
          <a:p>
            <a:fld id="{C11E6AF3-1545-411A-9E2F-C24A5512209D}" type="slidenum">
              <a:rPr lang="en-US" smtClean="0"/>
              <a:t>35</a:t>
            </a:fld>
            <a:endParaRPr lang="en-US" dirty="0"/>
          </a:p>
        </p:txBody>
      </p:sp>
      <p:sp>
        <p:nvSpPr>
          <p:cNvPr id="2" name="Rectangle 1"/>
          <p:cNvSpPr/>
          <p:nvPr/>
        </p:nvSpPr>
        <p:spPr>
          <a:xfrm>
            <a:off x="7267579" y="4572000"/>
            <a:ext cx="1124026" cy="369332"/>
          </a:xfrm>
          <a:prstGeom prst="rect">
            <a:avLst/>
          </a:prstGeom>
        </p:spPr>
        <p:txBody>
          <a:bodyPr wrap="none">
            <a:spAutoFit/>
          </a:bodyPr>
          <a:lstStyle/>
          <a:p>
            <a:r>
              <a:rPr lang="en-US" b="1" dirty="0"/>
              <a:t>July 2012 </a:t>
            </a:r>
          </a:p>
        </p:txBody>
      </p:sp>
    </p:spTree>
    <p:extLst>
      <p:ext uri="{BB962C8B-B14F-4D97-AF65-F5344CB8AC3E}">
        <p14:creationId xmlns:p14="http://schemas.microsoft.com/office/powerpoint/2010/main" val="417516412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Federal Medical Assistance Percentage</a:t>
            </a:r>
          </a:p>
        </p:txBody>
      </p:sp>
      <p:sp>
        <p:nvSpPr>
          <p:cNvPr id="3" name="Content Placeholder 2"/>
          <p:cNvSpPr>
            <a:spLocks noGrp="1"/>
          </p:cNvSpPr>
          <p:nvPr>
            <p:ph idx="1"/>
          </p:nvPr>
        </p:nvSpPr>
        <p:spPr/>
        <p:txBody>
          <a:bodyPr>
            <a:normAutofit/>
          </a:bodyPr>
          <a:lstStyle/>
          <a:p>
            <a:r>
              <a:rPr lang="en-US" dirty="0" smtClean="0">
                <a:solidFill>
                  <a:srgbClr val="000000"/>
                </a:solidFill>
              </a:rPr>
              <a:t>States receive Enhanced Federal Medical Assistance Percentage (EFMAP) for CHIP </a:t>
            </a:r>
          </a:p>
          <a:p>
            <a:pPr marL="640080" lvl="1"/>
            <a:r>
              <a:rPr lang="en-US" sz="3200" dirty="0">
                <a:solidFill>
                  <a:srgbClr val="000000"/>
                </a:solidFill>
              </a:rPr>
              <a:t>E</a:t>
            </a:r>
            <a:r>
              <a:rPr lang="en-US" sz="3200" dirty="0" smtClean="0">
                <a:solidFill>
                  <a:srgbClr val="000000"/>
                </a:solidFill>
              </a:rPr>
              <a:t>FMAP </a:t>
            </a:r>
            <a:r>
              <a:rPr lang="en-US" sz="3200" dirty="0">
                <a:solidFill>
                  <a:srgbClr val="000000"/>
                </a:solidFill>
              </a:rPr>
              <a:t>rates range from </a:t>
            </a:r>
            <a:r>
              <a:rPr lang="en-US" sz="3200" dirty="0" smtClean="0">
                <a:solidFill>
                  <a:srgbClr val="000000"/>
                </a:solidFill>
              </a:rPr>
              <a:t>65% </a:t>
            </a:r>
            <a:r>
              <a:rPr lang="en-US" sz="3200" dirty="0">
                <a:solidFill>
                  <a:srgbClr val="000000"/>
                </a:solidFill>
              </a:rPr>
              <a:t>to </a:t>
            </a:r>
            <a:r>
              <a:rPr lang="en-US" sz="3200" dirty="0" smtClean="0">
                <a:solidFill>
                  <a:srgbClr val="000000"/>
                </a:solidFill>
              </a:rPr>
              <a:t>83% compared </a:t>
            </a:r>
            <a:r>
              <a:rPr lang="en-US" sz="3200" dirty="0">
                <a:solidFill>
                  <a:srgbClr val="000000"/>
                </a:solidFill>
              </a:rPr>
              <a:t>to </a:t>
            </a:r>
            <a:r>
              <a:rPr lang="en-US" sz="3200" dirty="0" smtClean="0">
                <a:solidFill>
                  <a:srgbClr val="000000"/>
                </a:solidFill>
              </a:rPr>
              <a:t>50% </a:t>
            </a:r>
            <a:r>
              <a:rPr lang="en-US" sz="3200" dirty="0">
                <a:solidFill>
                  <a:srgbClr val="000000"/>
                </a:solidFill>
              </a:rPr>
              <a:t>to </a:t>
            </a:r>
            <a:r>
              <a:rPr lang="en-US" sz="3200" dirty="0" smtClean="0">
                <a:solidFill>
                  <a:srgbClr val="000000"/>
                </a:solidFill>
              </a:rPr>
              <a:t>74% </a:t>
            </a:r>
            <a:r>
              <a:rPr lang="en-US" sz="3200" dirty="0">
                <a:solidFill>
                  <a:srgbClr val="000000"/>
                </a:solidFill>
              </a:rPr>
              <a:t>in </a:t>
            </a:r>
            <a:r>
              <a:rPr lang="en-US" sz="3200" dirty="0" smtClean="0">
                <a:solidFill>
                  <a:srgbClr val="000000"/>
                </a:solidFill>
              </a:rPr>
              <a:t>Medicaid</a:t>
            </a:r>
          </a:p>
          <a:p>
            <a:pPr marL="342900" lvl="1" indent="-342900">
              <a:buFont typeface="Wingdings" pitchFamily="2" charset="2"/>
              <a:buChar char="§"/>
            </a:pPr>
            <a:r>
              <a:rPr lang="en-US" dirty="0" smtClean="0">
                <a:solidFill>
                  <a:srgbClr val="000000"/>
                </a:solidFill>
              </a:rPr>
              <a:t> </a:t>
            </a:r>
            <a:r>
              <a:rPr lang="en-US" sz="3200" dirty="0">
                <a:solidFill>
                  <a:srgbClr val="000000"/>
                </a:solidFill>
              </a:rPr>
              <a:t>ACA increases </a:t>
            </a:r>
            <a:r>
              <a:rPr lang="en-US" sz="3200" dirty="0" smtClean="0">
                <a:solidFill>
                  <a:srgbClr val="000000"/>
                </a:solidFill>
              </a:rPr>
              <a:t>it by </a:t>
            </a:r>
            <a:r>
              <a:rPr lang="en-US" sz="3200" dirty="0">
                <a:solidFill>
                  <a:srgbClr val="000000"/>
                </a:solidFill>
              </a:rPr>
              <a:t>23 percentage points not to exceed 100</a:t>
            </a:r>
            <a:r>
              <a:rPr lang="en-US" sz="3200" dirty="0" smtClean="0">
                <a:solidFill>
                  <a:srgbClr val="000000"/>
                </a:solidFill>
              </a:rPr>
              <a:t>% </a:t>
            </a:r>
            <a:r>
              <a:rPr lang="en-US" sz="3200" dirty="0"/>
              <a:t>beginning in October 1, </a:t>
            </a:r>
            <a:r>
              <a:rPr lang="en-US" sz="3200" dirty="0" smtClean="0"/>
              <a:t>2015</a:t>
            </a:r>
            <a:endParaRPr lang="en-US" dirty="0">
              <a:solidFill>
                <a:srgbClr val="000000"/>
              </a:solidFill>
            </a:endParaRPr>
          </a:p>
        </p:txBody>
      </p:sp>
      <p:sp>
        <p:nvSpPr>
          <p:cNvPr id="4" name="Date Placeholder 3"/>
          <p:cNvSpPr>
            <a:spLocks noGrp="1"/>
          </p:cNvSpPr>
          <p:nvPr>
            <p:ph type="dt" sz="half" idx="2"/>
          </p:nvPr>
        </p:nvSpPr>
        <p:spPr/>
        <p:txBody>
          <a:bodyPr/>
          <a:lstStyle/>
          <a:p>
            <a:r>
              <a:rPr lang="en-US" dirty="0" smtClean="0"/>
              <a:t>05/01/2013</a:t>
            </a:r>
            <a:endParaRPr lang="en-US" dirty="0"/>
          </a:p>
        </p:txBody>
      </p:sp>
      <p:sp>
        <p:nvSpPr>
          <p:cNvPr id="5" name="Footer Placeholder 4"/>
          <p:cNvSpPr>
            <a:spLocks noGrp="1"/>
          </p:cNvSpPr>
          <p:nvPr>
            <p:ph type="ftr" sz="quarter" idx="3"/>
          </p:nvPr>
        </p:nvSpPr>
        <p:spPr/>
        <p:txBody>
          <a:bodyPr/>
          <a:lstStyle/>
          <a:p>
            <a:r>
              <a:rPr lang="en-US" dirty="0" smtClean="0"/>
              <a:t>Medicaid and the Children's Health Insurance Program</a:t>
            </a:r>
            <a:endParaRPr lang="en-US" dirty="0"/>
          </a:p>
        </p:txBody>
      </p:sp>
      <p:sp>
        <p:nvSpPr>
          <p:cNvPr id="6" name="Slide Number Placeholder 5"/>
          <p:cNvSpPr>
            <a:spLocks noGrp="1"/>
          </p:cNvSpPr>
          <p:nvPr>
            <p:ph type="sldNum" sz="quarter" idx="4"/>
          </p:nvPr>
        </p:nvSpPr>
        <p:spPr/>
        <p:txBody>
          <a:bodyPr/>
          <a:lstStyle/>
          <a:p>
            <a:fld id="{78C0CC3C-85F1-4D86-9B70-8D9F8B17F046}" type="slidenum">
              <a:rPr lang="en-US" smtClean="0"/>
              <a:pPr/>
              <a:t>36</a:t>
            </a:fld>
            <a:endParaRPr lang="en-US" dirty="0"/>
          </a:p>
        </p:txBody>
      </p:sp>
      <p:grpSp>
        <p:nvGrpSpPr>
          <p:cNvPr id="10" name="Group 7"/>
          <p:cNvGrpSpPr>
            <a:grpSpLocks/>
          </p:cNvGrpSpPr>
          <p:nvPr/>
        </p:nvGrpSpPr>
        <p:grpSpPr bwMode="auto">
          <a:xfrm>
            <a:off x="7924800" y="0"/>
            <a:ext cx="1219200" cy="461963"/>
            <a:chOff x="7924800" y="-1"/>
            <a:chExt cx="1219200" cy="461666"/>
          </a:xfrm>
        </p:grpSpPr>
        <p:pic>
          <p:nvPicPr>
            <p:cNvPr id="11" name="Picture 8" descr="LegislationIcon.gif" title="Star"/>
            <p:cNvPicPr>
              <a:picLocks noChangeAspect="1" noChangeArrowheads="1"/>
            </p:cNvPicPr>
            <p:nvPr/>
          </p:nvPicPr>
          <p:blipFill>
            <a:blip r:embed="rId3" cstate="print"/>
            <a:srcRect/>
            <a:stretch>
              <a:fillRect/>
            </a:stretch>
          </p:blipFill>
          <p:spPr bwMode="auto">
            <a:xfrm>
              <a:off x="7924800" y="-1"/>
              <a:ext cx="381000" cy="461666"/>
            </a:xfrm>
            <a:prstGeom prst="rect">
              <a:avLst/>
            </a:prstGeom>
            <a:noFill/>
            <a:ln w="9525">
              <a:noFill/>
              <a:miter lim="800000"/>
              <a:headEnd/>
              <a:tailEnd/>
            </a:ln>
          </p:spPr>
        </p:pic>
        <p:sp>
          <p:nvSpPr>
            <p:cNvPr id="12" name="TextBox 11" descr="Callout for attention to the Affordable Care Act" title="ACA"/>
            <p:cNvSpPr txBox="1"/>
            <p:nvPr/>
          </p:nvSpPr>
          <p:spPr>
            <a:xfrm>
              <a:off x="8305800" y="-1"/>
              <a:ext cx="838200" cy="461368"/>
            </a:xfrm>
            <a:prstGeom prst="rect">
              <a:avLst/>
            </a:prstGeom>
            <a:solidFill>
              <a:schemeClr val="bg1">
                <a:lumMod val="75000"/>
              </a:schemeClr>
            </a:solidFill>
          </p:spPr>
          <p:txBody>
            <a:bodyPr>
              <a:spAutoFit/>
            </a:bodyPr>
            <a:lstStyle/>
            <a:p>
              <a:pPr>
                <a:defRPr/>
              </a:pPr>
              <a:r>
                <a:rPr lang="en-US" sz="2400" b="1" dirty="0">
                  <a:solidFill>
                    <a:schemeClr val="bg1"/>
                  </a:solidFill>
                </a:rPr>
                <a:t>ACA </a:t>
              </a: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152400"/>
            <a:ext cx="8229600" cy="868362"/>
          </a:xfrm>
        </p:spPr>
        <p:txBody>
          <a:bodyPr>
            <a:normAutofit fontScale="90000"/>
          </a:bodyPr>
          <a:lstStyle/>
          <a:p>
            <a:r>
              <a:rPr lang="en-US" dirty="0" smtClean="0"/>
              <a:t>Benefits of State Children’s Health Insurance Program (</a:t>
            </a:r>
            <a:r>
              <a:rPr lang="en-US" dirty="0"/>
              <a:t>Title </a:t>
            </a:r>
            <a:r>
              <a:rPr lang="en-US" dirty="0" smtClean="0"/>
              <a:t>XXI)</a:t>
            </a:r>
            <a:endParaRPr lang="en-US" dirty="0"/>
          </a:p>
        </p:txBody>
      </p:sp>
      <p:sp>
        <p:nvSpPr>
          <p:cNvPr id="3" name="Content Placeholder 2"/>
          <p:cNvSpPr>
            <a:spLocks noGrp="1"/>
          </p:cNvSpPr>
          <p:nvPr>
            <p:ph idx="1"/>
          </p:nvPr>
        </p:nvSpPr>
        <p:spPr/>
        <p:txBody>
          <a:bodyPr/>
          <a:lstStyle/>
          <a:p>
            <a:pPr marL="288925" indent="-288925" fontAlgn="base">
              <a:spcAft>
                <a:spcPct val="0"/>
              </a:spcAft>
            </a:pPr>
            <a:r>
              <a:rPr lang="en-US" dirty="0" smtClean="0"/>
              <a:t>Total ever-enrolled in Title XXI program is 7,935,605 as of 2011</a:t>
            </a:r>
          </a:p>
          <a:p>
            <a:pPr marL="288925" indent="-288925" fontAlgn="base">
              <a:spcAft>
                <a:spcPct val="0"/>
              </a:spcAft>
            </a:pPr>
            <a:r>
              <a:rPr lang="en-US" dirty="0" smtClean="0"/>
              <a:t>Rates of uninsured </a:t>
            </a:r>
            <a:r>
              <a:rPr lang="en-US" dirty="0"/>
              <a:t>children </a:t>
            </a:r>
            <a:r>
              <a:rPr lang="en-US" dirty="0" smtClean="0"/>
              <a:t>have dropped</a:t>
            </a:r>
          </a:p>
        </p:txBody>
      </p:sp>
      <p:sp>
        <p:nvSpPr>
          <p:cNvPr id="4" name="Date Placeholder 3"/>
          <p:cNvSpPr>
            <a:spLocks noGrp="1"/>
          </p:cNvSpPr>
          <p:nvPr>
            <p:ph type="dt" sz="half" idx="2"/>
          </p:nvPr>
        </p:nvSpPr>
        <p:spPr/>
        <p:txBody>
          <a:bodyPr/>
          <a:lstStyle/>
          <a:p>
            <a:r>
              <a:rPr lang="en-US" dirty="0" smtClean="0"/>
              <a:t>05/01/2013</a:t>
            </a:r>
            <a:endParaRPr lang="en-US" dirty="0"/>
          </a:p>
        </p:txBody>
      </p:sp>
      <p:sp>
        <p:nvSpPr>
          <p:cNvPr id="5" name="Footer Placeholder 4"/>
          <p:cNvSpPr>
            <a:spLocks noGrp="1"/>
          </p:cNvSpPr>
          <p:nvPr>
            <p:ph type="ftr" sz="quarter" idx="3"/>
          </p:nvPr>
        </p:nvSpPr>
        <p:spPr/>
        <p:txBody>
          <a:bodyPr/>
          <a:lstStyle/>
          <a:p>
            <a:r>
              <a:rPr lang="en-US" dirty="0" smtClean="0"/>
              <a:t>Medicaid and the Children's Health Insurance Program</a:t>
            </a:r>
            <a:endParaRPr lang="en-US" dirty="0"/>
          </a:p>
        </p:txBody>
      </p:sp>
      <p:sp>
        <p:nvSpPr>
          <p:cNvPr id="6" name="Slide Number Placeholder 5"/>
          <p:cNvSpPr>
            <a:spLocks noGrp="1"/>
          </p:cNvSpPr>
          <p:nvPr>
            <p:ph type="sldNum" sz="quarter" idx="4"/>
          </p:nvPr>
        </p:nvSpPr>
        <p:spPr/>
        <p:txBody>
          <a:bodyPr/>
          <a:lstStyle/>
          <a:p>
            <a:fld id="{78C0CC3C-85F1-4D86-9B70-8D9F8B17F046}" type="slidenum">
              <a:rPr lang="en-US" smtClean="0"/>
              <a:pPr/>
              <a:t>37</a:t>
            </a:fld>
            <a:endParaRPr lang="en-US" dirty="0"/>
          </a:p>
        </p:txBody>
      </p:sp>
      <p:grpSp>
        <p:nvGrpSpPr>
          <p:cNvPr id="8" name="Group 19" descr="Graph depicts the percentage of children without health insurance by poverty level dropping from 23% in 1998 to 12% in 2009 with children below 200% of FPL." title="Graph of state Children’s Health Insurance Program coverage"/>
          <p:cNvGrpSpPr>
            <a:grpSpLocks/>
          </p:cNvGrpSpPr>
          <p:nvPr/>
        </p:nvGrpSpPr>
        <p:grpSpPr bwMode="auto">
          <a:xfrm>
            <a:off x="533400" y="3107850"/>
            <a:ext cx="8229600" cy="3597750"/>
            <a:chOff x="4286248" y="1643050"/>
            <a:chExt cx="4572032" cy="3643338"/>
          </a:xfrm>
        </p:grpSpPr>
        <p:sp>
          <p:nvSpPr>
            <p:cNvPr id="9" name="Rectangle 8"/>
            <p:cNvSpPr/>
            <p:nvPr/>
          </p:nvSpPr>
          <p:spPr>
            <a:xfrm>
              <a:off x="4286248" y="1643050"/>
              <a:ext cx="4572032" cy="3643338"/>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a typeface="ＭＳ Ｐゴシック" charset="-128"/>
              </a:endParaRPr>
            </a:p>
          </p:txBody>
        </p:sp>
        <p:sp>
          <p:nvSpPr>
            <p:cNvPr id="10" name="Rectangle 2"/>
            <p:cNvSpPr>
              <a:spLocks noChangeArrowheads="1"/>
            </p:cNvSpPr>
            <p:nvPr/>
          </p:nvSpPr>
          <p:spPr bwMode="auto">
            <a:xfrm>
              <a:off x="4455583" y="1785926"/>
              <a:ext cx="4194276" cy="590430"/>
            </a:xfrm>
            <a:prstGeom prst="rect">
              <a:avLst/>
            </a:prstGeom>
            <a:noFill/>
            <a:ln w="9525">
              <a:noFill/>
              <a:miter lim="800000"/>
              <a:headEnd/>
              <a:tailEnd/>
            </a:ln>
          </p:spPr>
          <p:txBody>
            <a:bodyPr anchor="ctr"/>
            <a:lstStyle/>
            <a:p>
              <a:pPr algn="ctr" eaLnBrk="0" hangingPunct="0"/>
              <a:r>
                <a:rPr lang="en-US" sz="2000" b="1" dirty="0">
                  <a:solidFill>
                    <a:schemeClr val="bg1"/>
                  </a:solidFill>
                  <a:latin typeface="Calibri" pitchFamily="34" charset="0"/>
                </a:rPr>
                <a:t>Percentage of Children Without Health Insurance, By Poverty Level, 1998-2009 </a:t>
              </a:r>
            </a:p>
          </p:txBody>
        </p:sp>
        <p:graphicFrame>
          <p:nvGraphicFramePr>
            <p:cNvPr id="11" name="Object 2" descr="Rates of uninsured children have steadily dropped due to Medicaid and CHIP&#10;" title="Percentage of Children Without Health Insurance, By Poverty Level, 1998-2009 "/>
            <p:cNvGraphicFramePr>
              <a:graphicFrameLocks noChangeAspect="1"/>
            </p:cNvGraphicFramePr>
            <p:nvPr>
              <p:extLst>
                <p:ext uri="{D42A27DB-BD31-4B8C-83A1-F6EECF244321}">
                  <p14:modId xmlns:p14="http://schemas.microsoft.com/office/powerpoint/2010/main" val="3525299491"/>
                </p:ext>
              </p:extLst>
            </p:nvPr>
          </p:nvGraphicFramePr>
          <p:xfrm>
            <a:off x="5477066" y="2454352"/>
            <a:ext cx="3277522" cy="2410164"/>
          </p:xfrm>
          <a:graphic>
            <a:graphicData uri="http://schemas.openxmlformats.org/presentationml/2006/ole">
              <mc:AlternateContent xmlns:mc="http://schemas.openxmlformats.org/markup-compatibility/2006">
                <mc:Choice xmlns:v="urn:schemas-microsoft-com:vml" Requires="v">
                  <p:oleObj spid="_x0000_s165368" name="Chart" r:id="rId4" imgW="8267700" imgH="4663440" progId="MSGraph.Chart.8">
                    <p:embed followColorScheme="full"/>
                  </p:oleObj>
                </mc:Choice>
                <mc:Fallback>
                  <p:oleObj name="Chart" r:id="rId4" imgW="8267700" imgH="4663440" progId="MSGraph.Chart.8">
                    <p:embed followColorScheme="full"/>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7066" y="2454352"/>
                          <a:ext cx="3277522" cy="241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 name="Text Box 5"/>
            <p:cNvSpPr txBox="1">
              <a:spLocks noChangeArrowheads="1"/>
            </p:cNvSpPr>
            <p:nvPr/>
          </p:nvSpPr>
          <p:spPr bwMode="auto">
            <a:xfrm>
              <a:off x="4538003" y="2571097"/>
              <a:ext cx="970216" cy="686731"/>
            </a:xfrm>
            <a:prstGeom prst="rect">
              <a:avLst/>
            </a:prstGeom>
            <a:noFill/>
            <a:ln w="9525">
              <a:noFill/>
              <a:miter lim="800000"/>
              <a:headEnd/>
              <a:tailEnd/>
            </a:ln>
          </p:spPr>
          <p:txBody>
            <a:bodyPr wrap="none">
              <a:spAutoFit/>
            </a:bodyPr>
            <a:lstStyle/>
            <a:p>
              <a:pPr algn="ctr"/>
              <a:r>
                <a:rPr lang="en-US" b="1" dirty="0">
                  <a:solidFill>
                    <a:srgbClr val="19147A"/>
                  </a:solidFill>
                  <a:latin typeface="Calibri" pitchFamily="34" charset="0"/>
                  <a:cs typeface="Calibri" pitchFamily="34" charset="0"/>
                </a:rPr>
                <a:t>Children below </a:t>
              </a:r>
            </a:p>
            <a:p>
              <a:pPr algn="ctr"/>
              <a:r>
                <a:rPr lang="en-US" b="1" dirty="0">
                  <a:solidFill>
                    <a:srgbClr val="19147A"/>
                  </a:solidFill>
                  <a:latin typeface="Calibri" pitchFamily="34" charset="0"/>
                  <a:cs typeface="Calibri" pitchFamily="34" charset="0"/>
                </a:rPr>
                <a:t>200% of poverty</a:t>
              </a:r>
            </a:p>
          </p:txBody>
        </p:sp>
        <p:sp>
          <p:nvSpPr>
            <p:cNvPr id="13" name="Text Box 6"/>
            <p:cNvSpPr txBox="1">
              <a:spLocks noChangeArrowheads="1"/>
            </p:cNvSpPr>
            <p:nvPr/>
          </p:nvSpPr>
          <p:spPr bwMode="auto">
            <a:xfrm>
              <a:off x="4538003" y="3786021"/>
              <a:ext cx="970216" cy="686731"/>
            </a:xfrm>
            <a:prstGeom prst="rect">
              <a:avLst/>
            </a:prstGeom>
            <a:noFill/>
            <a:ln w="9525">
              <a:noFill/>
              <a:miter lim="800000"/>
              <a:headEnd/>
              <a:tailEnd/>
            </a:ln>
          </p:spPr>
          <p:txBody>
            <a:bodyPr wrap="none">
              <a:spAutoFit/>
            </a:bodyPr>
            <a:lstStyle/>
            <a:p>
              <a:pPr algn="ctr"/>
              <a:r>
                <a:rPr lang="en-US" b="1" dirty="0">
                  <a:solidFill>
                    <a:srgbClr val="19147A"/>
                  </a:solidFill>
                  <a:latin typeface="Calibri" pitchFamily="34" charset="0"/>
                  <a:cs typeface="Calibri" pitchFamily="34" charset="0"/>
                </a:rPr>
                <a:t>Children above </a:t>
              </a:r>
            </a:p>
            <a:p>
              <a:pPr algn="ctr"/>
              <a:r>
                <a:rPr lang="en-US" b="1" dirty="0">
                  <a:solidFill>
                    <a:srgbClr val="19147A"/>
                  </a:solidFill>
                  <a:latin typeface="Calibri" pitchFamily="34" charset="0"/>
                  <a:cs typeface="Calibri" pitchFamily="34" charset="0"/>
                </a:rPr>
                <a:t>200% of poverty</a:t>
              </a:r>
            </a:p>
          </p:txBody>
        </p:sp>
        <p:sp>
          <p:nvSpPr>
            <p:cNvPr id="14" name="Text Box 7"/>
            <p:cNvSpPr txBox="1">
              <a:spLocks noChangeArrowheads="1"/>
            </p:cNvSpPr>
            <p:nvPr/>
          </p:nvSpPr>
          <p:spPr bwMode="auto">
            <a:xfrm>
              <a:off x="5583144" y="2756446"/>
              <a:ext cx="326125" cy="374012"/>
            </a:xfrm>
            <a:prstGeom prst="rect">
              <a:avLst/>
            </a:prstGeom>
            <a:noFill/>
            <a:ln w="9525">
              <a:noFill/>
              <a:miter lim="800000"/>
              <a:headEnd/>
              <a:tailEnd/>
            </a:ln>
          </p:spPr>
          <p:txBody>
            <a:bodyPr wrap="none">
              <a:spAutoFit/>
            </a:bodyPr>
            <a:lstStyle/>
            <a:p>
              <a:r>
                <a:rPr lang="en-US" b="1" dirty="0">
                  <a:latin typeface="Calibri" pitchFamily="34" charset="0"/>
                  <a:cs typeface="Calibri" pitchFamily="34" charset="0"/>
                </a:rPr>
                <a:t>23%</a:t>
              </a:r>
            </a:p>
          </p:txBody>
        </p:sp>
        <p:sp>
          <p:nvSpPr>
            <p:cNvPr id="15" name="Rectangle 11"/>
            <p:cNvSpPr>
              <a:spLocks noChangeArrowheads="1"/>
            </p:cNvSpPr>
            <p:nvPr/>
          </p:nvSpPr>
          <p:spPr bwMode="auto">
            <a:xfrm>
              <a:off x="6824363" y="2812972"/>
              <a:ext cx="326125" cy="374012"/>
            </a:xfrm>
            <a:prstGeom prst="rect">
              <a:avLst/>
            </a:prstGeom>
            <a:noFill/>
            <a:ln w="9525">
              <a:noFill/>
              <a:miter lim="800000"/>
              <a:headEnd/>
              <a:tailEnd/>
            </a:ln>
          </p:spPr>
          <p:txBody>
            <a:bodyPr wrap="none">
              <a:spAutoFit/>
            </a:bodyPr>
            <a:lstStyle/>
            <a:p>
              <a:r>
                <a:rPr lang="en-US" b="1" dirty="0">
                  <a:latin typeface="Calibri" pitchFamily="34" charset="0"/>
                  <a:cs typeface="Calibri" pitchFamily="34" charset="0"/>
                </a:rPr>
                <a:t>16%</a:t>
              </a:r>
            </a:p>
          </p:txBody>
        </p:sp>
        <p:sp>
          <p:nvSpPr>
            <p:cNvPr id="16" name="Rectangle 12"/>
            <p:cNvSpPr>
              <a:spLocks noChangeArrowheads="1"/>
            </p:cNvSpPr>
            <p:nvPr/>
          </p:nvSpPr>
          <p:spPr bwMode="auto">
            <a:xfrm>
              <a:off x="8286776" y="3285422"/>
              <a:ext cx="326125" cy="374012"/>
            </a:xfrm>
            <a:prstGeom prst="rect">
              <a:avLst/>
            </a:prstGeom>
            <a:noFill/>
            <a:ln w="9525">
              <a:noFill/>
              <a:miter lim="800000"/>
              <a:headEnd/>
              <a:tailEnd/>
            </a:ln>
          </p:spPr>
          <p:txBody>
            <a:bodyPr wrap="none">
              <a:spAutoFit/>
            </a:bodyPr>
            <a:lstStyle/>
            <a:p>
              <a:r>
                <a:rPr lang="en-US" b="1" dirty="0">
                  <a:latin typeface="Calibri" pitchFamily="34" charset="0"/>
                  <a:cs typeface="Calibri" pitchFamily="34" charset="0"/>
                </a:rPr>
                <a:t>12%</a:t>
              </a:r>
            </a:p>
          </p:txBody>
        </p:sp>
        <p:sp>
          <p:nvSpPr>
            <p:cNvPr id="17" name="Rectangle 13"/>
            <p:cNvSpPr>
              <a:spLocks noChangeArrowheads="1"/>
            </p:cNvSpPr>
            <p:nvPr/>
          </p:nvSpPr>
          <p:spPr bwMode="auto">
            <a:xfrm>
              <a:off x="5583144" y="3770360"/>
              <a:ext cx="261113" cy="374012"/>
            </a:xfrm>
            <a:prstGeom prst="rect">
              <a:avLst/>
            </a:prstGeom>
            <a:noFill/>
            <a:ln w="9525">
              <a:noFill/>
              <a:miter lim="800000"/>
              <a:headEnd/>
              <a:tailEnd/>
            </a:ln>
          </p:spPr>
          <p:txBody>
            <a:bodyPr wrap="none">
              <a:spAutoFit/>
            </a:bodyPr>
            <a:lstStyle/>
            <a:p>
              <a:r>
                <a:rPr lang="en-US" b="1" dirty="0">
                  <a:latin typeface="Calibri" pitchFamily="34" charset="0"/>
                  <a:cs typeface="Calibri" pitchFamily="34" charset="0"/>
                </a:rPr>
                <a:t>6%</a:t>
              </a:r>
            </a:p>
          </p:txBody>
        </p:sp>
        <p:sp>
          <p:nvSpPr>
            <p:cNvPr id="18" name="Rectangle 14"/>
            <p:cNvSpPr>
              <a:spLocks noChangeArrowheads="1"/>
            </p:cNvSpPr>
            <p:nvPr/>
          </p:nvSpPr>
          <p:spPr bwMode="auto">
            <a:xfrm>
              <a:off x="6785490" y="3786021"/>
              <a:ext cx="261113" cy="374012"/>
            </a:xfrm>
            <a:prstGeom prst="rect">
              <a:avLst/>
            </a:prstGeom>
            <a:noFill/>
            <a:ln w="9525">
              <a:noFill/>
              <a:miter lim="800000"/>
              <a:headEnd/>
              <a:tailEnd/>
            </a:ln>
          </p:spPr>
          <p:txBody>
            <a:bodyPr wrap="none">
              <a:spAutoFit/>
            </a:bodyPr>
            <a:lstStyle/>
            <a:p>
              <a:r>
                <a:rPr lang="en-US" b="1" dirty="0">
                  <a:latin typeface="Calibri" pitchFamily="34" charset="0"/>
                  <a:cs typeface="Calibri" pitchFamily="34" charset="0"/>
                </a:rPr>
                <a:t>5%</a:t>
              </a:r>
            </a:p>
          </p:txBody>
        </p:sp>
        <p:sp>
          <p:nvSpPr>
            <p:cNvPr id="19" name="Rectangle 15"/>
            <p:cNvSpPr>
              <a:spLocks noChangeArrowheads="1"/>
            </p:cNvSpPr>
            <p:nvPr/>
          </p:nvSpPr>
          <p:spPr bwMode="auto">
            <a:xfrm>
              <a:off x="8215701" y="3856306"/>
              <a:ext cx="261113" cy="374012"/>
            </a:xfrm>
            <a:prstGeom prst="rect">
              <a:avLst/>
            </a:prstGeom>
            <a:noFill/>
            <a:ln w="9525">
              <a:noFill/>
              <a:miter lim="800000"/>
              <a:headEnd/>
              <a:tailEnd/>
            </a:ln>
          </p:spPr>
          <p:txBody>
            <a:bodyPr wrap="none">
              <a:spAutoFit/>
            </a:bodyPr>
            <a:lstStyle/>
            <a:p>
              <a:r>
                <a:rPr lang="en-US" b="1" dirty="0">
                  <a:latin typeface="Calibri" pitchFamily="34" charset="0"/>
                  <a:cs typeface="Calibri" pitchFamily="34" charset="0"/>
                </a:rPr>
                <a:t>5%</a:t>
              </a: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AutoShape 2"/>
          <p:cNvSpPr>
            <a:spLocks noGrp="1" noChangeArrowheads="1"/>
          </p:cNvSpPr>
          <p:nvPr>
            <p:ph type="title"/>
          </p:nvPr>
        </p:nvSpPr>
        <p:spPr/>
        <p:txBody>
          <a:bodyPr lIns="0" rIns="0" bIns="0"/>
          <a:lstStyle/>
          <a:p>
            <a:r>
              <a:rPr lang="en-US" sz="3600" dirty="0" smtClean="0"/>
              <a:t>CHIPRA </a:t>
            </a:r>
            <a:r>
              <a:rPr lang="en-US" dirty="0" smtClean="0"/>
              <a:t>and The Health Care Law</a:t>
            </a:r>
            <a:endParaRPr lang="en-US" sz="3600" dirty="0" smtClean="0"/>
          </a:p>
        </p:txBody>
      </p:sp>
      <p:sp>
        <p:nvSpPr>
          <p:cNvPr id="48131" name="Rectangle 3"/>
          <p:cNvSpPr>
            <a:spLocks noGrp="1" noChangeArrowheads="1"/>
          </p:cNvSpPr>
          <p:nvPr>
            <p:ph idx="1"/>
          </p:nvPr>
        </p:nvSpPr>
        <p:spPr/>
        <p:txBody>
          <a:bodyPr>
            <a:normAutofit/>
          </a:bodyPr>
          <a:lstStyle/>
          <a:p>
            <a:pPr marL="347472" indent="-347472"/>
            <a:r>
              <a:rPr lang="en-US" dirty="0" smtClean="0"/>
              <a:t>CHIPRA r</a:t>
            </a:r>
            <a:r>
              <a:rPr lang="en-US" dirty="0" smtClean="0">
                <a:latin typeface="+mn-lt"/>
              </a:rPr>
              <a:t>eauthorized and extended CHIP 2009</a:t>
            </a:r>
            <a:r>
              <a:rPr lang="en-US" dirty="0" smtClean="0">
                <a:solidFill>
                  <a:schemeClr val="tx2"/>
                </a:solidFill>
                <a:ea typeface="ＭＳ Ｐゴシック"/>
                <a:cs typeface="ＭＳ Ｐゴシック"/>
              </a:rPr>
              <a:t> </a:t>
            </a:r>
            <a:r>
              <a:rPr lang="en-US" dirty="0" smtClean="0"/>
              <a:t>to 2019</a:t>
            </a:r>
          </a:p>
          <a:p>
            <a:pPr marL="347472" lvl="1" indent="-347472">
              <a:buFont typeface="Wingdings" pitchFamily="2" charset="2"/>
              <a:buChar char="§"/>
            </a:pPr>
            <a:r>
              <a:rPr lang="en-US" sz="3200" dirty="0" smtClean="0"/>
              <a:t>Changes funding formula &amp; funds through 2015</a:t>
            </a:r>
          </a:p>
          <a:p>
            <a:pPr marL="640080" lvl="2" indent="-283464">
              <a:buSzPct val="100000"/>
              <a:buFont typeface="Arial" pitchFamily="34" charset="0"/>
              <a:buChar char="•"/>
            </a:pPr>
            <a:r>
              <a:rPr lang="en-US" dirty="0" smtClean="0"/>
              <a:t>$44 billion from 2009 to 2013  </a:t>
            </a:r>
          </a:p>
          <a:p>
            <a:pPr marL="640080" lvl="2" indent="-283464">
              <a:buSzPct val="100000"/>
              <a:buFont typeface="Arial" pitchFamily="34" charset="0"/>
              <a:buChar char="•"/>
            </a:pPr>
            <a:r>
              <a:rPr lang="en-US" dirty="0" smtClean="0"/>
              <a:t>$100 million in outreach funding</a:t>
            </a:r>
          </a:p>
          <a:p>
            <a:pPr marL="640080" lvl="2" indent="-283464">
              <a:buSzPct val="100000"/>
              <a:buFont typeface="Arial" pitchFamily="34" charset="0"/>
              <a:buChar char="•"/>
              <a:defRPr/>
            </a:pPr>
            <a:r>
              <a:rPr lang="en-US" dirty="0"/>
              <a:t>The </a:t>
            </a:r>
            <a:r>
              <a:rPr lang="en-US" dirty="0" smtClean="0"/>
              <a:t>Health Care Law – </a:t>
            </a:r>
            <a:r>
              <a:rPr lang="en-US" dirty="0"/>
              <a:t>Extends CHIP through 2019 with funding currently authorized through </a:t>
            </a:r>
            <a:r>
              <a:rPr lang="en-US" dirty="0" smtClean="0"/>
              <a:t>2015</a:t>
            </a:r>
            <a:endParaRPr lang="en-US" dirty="0"/>
          </a:p>
          <a:p>
            <a:pPr marL="285750" indent="-285750">
              <a:buFont typeface="Wingdings" pitchFamily="2" charset="2"/>
              <a:buChar char="§"/>
            </a:pPr>
            <a:endParaRPr lang="en-US" dirty="0" smtClean="0">
              <a:latin typeface="+mn-lt"/>
            </a:endParaRPr>
          </a:p>
        </p:txBody>
      </p:sp>
      <p:sp>
        <p:nvSpPr>
          <p:cNvPr id="43013"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CF8EECBE-7047-48BC-A809-F63D86192A59}" type="slidenum">
              <a:rPr lang="en-US" smtClean="0"/>
              <a:pPr>
                <a:defRPr/>
              </a:pPr>
              <a:t>38</a:t>
            </a:fld>
            <a:endParaRPr lang="en-US" dirty="0"/>
          </a:p>
        </p:txBody>
      </p:sp>
      <p:grpSp>
        <p:nvGrpSpPr>
          <p:cNvPr id="7" name="Group 7"/>
          <p:cNvGrpSpPr>
            <a:grpSpLocks/>
          </p:cNvGrpSpPr>
          <p:nvPr/>
        </p:nvGrpSpPr>
        <p:grpSpPr bwMode="auto">
          <a:xfrm>
            <a:off x="7924800" y="0"/>
            <a:ext cx="1219200" cy="461963"/>
            <a:chOff x="7924800" y="-1"/>
            <a:chExt cx="1219200" cy="461666"/>
          </a:xfrm>
        </p:grpSpPr>
        <p:pic>
          <p:nvPicPr>
            <p:cNvPr id="8" name="Picture 8" descr="LegislationIcon.gif" title="Star"/>
            <p:cNvPicPr>
              <a:picLocks noChangeAspect="1" noChangeArrowheads="1"/>
            </p:cNvPicPr>
            <p:nvPr/>
          </p:nvPicPr>
          <p:blipFill>
            <a:blip r:embed="rId3" cstate="print"/>
            <a:srcRect/>
            <a:stretch>
              <a:fillRect/>
            </a:stretch>
          </p:blipFill>
          <p:spPr bwMode="auto">
            <a:xfrm>
              <a:off x="7924800" y="-1"/>
              <a:ext cx="381000" cy="461666"/>
            </a:xfrm>
            <a:prstGeom prst="rect">
              <a:avLst/>
            </a:prstGeom>
            <a:noFill/>
            <a:ln w="9525">
              <a:noFill/>
              <a:miter lim="800000"/>
              <a:headEnd/>
              <a:tailEnd/>
            </a:ln>
          </p:spPr>
        </p:pic>
        <p:sp>
          <p:nvSpPr>
            <p:cNvPr id="9" name="TextBox 8" descr="Callout for attention to the Affordable Care Act" title="ACA"/>
            <p:cNvSpPr txBox="1"/>
            <p:nvPr/>
          </p:nvSpPr>
          <p:spPr>
            <a:xfrm>
              <a:off x="8305800" y="-1"/>
              <a:ext cx="838200" cy="461368"/>
            </a:xfrm>
            <a:prstGeom prst="rect">
              <a:avLst/>
            </a:prstGeom>
            <a:solidFill>
              <a:schemeClr val="bg1">
                <a:lumMod val="75000"/>
              </a:schemeClr>
            </a:solidFill>
          </p:spPr>
          <p:txBody>
            <a:bodyPr>
              <a:spAutoFit/>
            </a:bodyPr>
            <a:lstStyle/>
            <a:p>
              <a:pPr>
                <a:defRPr/>
              </a:pPr>
              <a:r>
                <a:rPr lang="en-US" sz="2400" b="1" dirty="0">
                  <a:solidFill>
                    <a:schemeClr val="bg1"/>
                  </a:solidFill>
                </a:rPr>
                <a:t>ACA </a:t>
              </a: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dirty="0" smtClean="0">
                <a:solidFill>
                  <a:schemeClr val="tx1"/>
                </a:solidFill>
              </a:rPr>
              <a:t>05/01/2013</a:t>
            </a:r>
            <a:endParaRPr lang="en-US" dirty="0">
              <a:solidFill>
                <a:schemeClr val="tx1"/>
              </a:solidFill>
            </a:endParaRPr>
          </a:p>
        </p:txBody>
      </p:sp>
      <p:sp>
        <p:nvSpPr>
          <p:cNvPr id="6" name="Slide Number Placeholder 5"/>
          <p:cNvSpPr>
            <a:spLocks noGrp="1"/>
          </p:cNvSpPr>
          <p:nvPr>
            <p:ph type="sldNum" sz="quarter" idx="12"/>
          </p:nvPr>
        </p:nvSpPr>
        <p:spPr/>
        <p:txBody>
          <a:bodyPr/>
          <a:lstStyle/>
          <a:p>
            <a:pPr>
              <a:defRPr/>
            </a:pPr>
            <a:fld id="{CCDDCFA3-C9B3-4826-9D73-BCB3C882D973}" type="slidenum">
              <a:rPr lang="en-US" smtClean="0">
                <a:solidFill>
                  <a:schemeClr val="tx1"/>
                </a:solidFill>
              </a:rPr>
              <a:pPr>
                <a:defRPr/>
              </a:pPr>
              <a:t>39</a:t>
            </a:fld>
            <a:endParaRPr lang="en-US" dirty="0">
              <a:solidFill>
                <a:schemeClr val="tx1"/>
              </a:solidFill>
            </a:endParaRPr>
          </a:p>
        </p:txBody>
      </p:sp>
      <p:sp>
        <p:nvSpPr>
          <p:cNvPr id="3" name="TPAnswers" descr="For those with Medicare due to ESRD and a group health plan, the group health plan must pay first __ for months.&#10;1. 36&#10;2. 30&#10;3. 24&#10;4. 18&#10;Answer: 2. 30 – This is called the 30-month coordination period.&#10;" title="Turning Point Check your Knowledge"/>
          <p:cNvSpPr>
            <a:spLocks noGrp="1"/>
          </p:cNvSpPr>
          <p:nvPr>
            <p:ph idx="1"/>
            <p:custDataLst>
              <p:tags r:id="rId2"/>
            </p:custDataLst>
          </p:nvPr>
        </p:nvSpPr>
        <p:spPr>
          <a:xfrm>
            <a:off x="533400" y="2716582"/>
            <a:ext cx="7848600" cy="2925763"/>
          </a:xfrm>
        </p:spPr>
        <p:txBody>
          <a:bodyPr>
            <a:noAutofit/>
          </a:bodyPr>
          <a:lstStyle/>
          <a:p>
            <a:pPr marL="514350" indent="-514350" eaLnBrk="0" hangingPunct="0">
              <a:spcBef>
                <a:spcPct val="20000"/>
              </a:spcBef>
              <a:buFont typeface="+mj-lt"/>
              <a:buAutoNum type="alphaLcPeriod"/>
            </a:pPr>
            <a:r>
              <a:rPr lang="en-US" sz="3200" dirty="0" smtClean="0"/>
              <a:t>True</a:t>
            </a:r>
          </a:p>
          <a:p>
            <a:pPr marL="514350" indent="-514350" eaLnBrk="0" hangingPunct="0">
              <a:spcBef>
                <a:spcPct val="20000"/>
              </a:spcBef>
              <a:buFont typeface="+mj-lt"/>
              <a:buAutoNum type="alphaLcPeriod"/>
            </a:pPr>
            <a:r>
              <a:rPr lang="en-US" sz="3200" dirty="0" smtClean="0"/>
              <a:t>False</a:t>
            </a:r>
          </a:p>
        </p:txBody>
      </p:sp>
      <p:sp>
        <p:nvSpPr>
          <p:cNvPr id="2" name="TPQuestion"/>
          <p:cNvSpPr>
            <a:spLocks noGrp="1"/>
          </p:cNvSpPr>
          <p:nvPr>
            <p:ph type="title"/>
          </p:nvPr>
        </p:nvSpPr>
        <p:spPr/>
        <p:txBody>
          <a:bodyPr>
            <a:normAutofit fontScale="90000"/>
          </a:bodyPr>
          <a:lstStyle/>
          <a:p>
            <a:pPr marL="571500" indent="-571500" algn="l">
              <a:defRPr/>
            </a:pPr>
            <a:r>
              <a:rPr lang="en-US" sz="3200" dirty="0" smtClean="0"/>
              <a:t/>
            </a:r>
            <a:br>
              <a:rPr lang="en-US" sz="3200" dirty="0" smtClean="0"/>
            </a:br>
            <a:endParaRPr lang="en-US" dirty="0" smtClean="0">
              <a:solidFill>
                <a:schemeClr val="tx1"/>
              </a:solidFill>
            </a:endParaRPr>
          </a:p>
        </p:txBody>
      </p:sp>
      <p:sp>
        <p:nvSpPr>
          <p:cNvPr id="10" name="CorShape1" descr="Box to indicate that a is the right answer to this questionwhich is True." title="Red Box"/>
          <p:cNvSpPr/>
          <p:nvPr>
            <p:custDataLst>
              <p:tags r:id="rId3"/>
            </p:custDataLst>
          </p:nvPr>
        </p:nvSpPr>
        <p:spPr>
          <a:xfrm>
            <a:off x="990601" y="2819400"/>
            <a:ext cx="1219200" cy="438912"/>
          </a:xfrm>
          <a:prstGeom prst="roundRect">
            <a:avLst/>
          </a:prstGeom>
          <a:noFill/>
          <a:ln w="41275" cap="flat" cmpd="sng" algn="ctr">
            <a:solidFill>
              <a:srgbClr val="FF0000"/>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325922" y="1645923"/>
            <a:ext cx="8513278" cy="954107"/>
          </a:xfrm>
          <a:prstGeom prst="rect">
            <a:avLst/>
          </a:prstGeom>
          <a:noFill/>
        </p:spPr>
        <p:txBody>
          <a:bodyPr wrap="square" rtlCol="0">
            <a:spAutoFit/>
          </a:bodyPr>
          <a:lstStyle/>
          <a:p>
            <a:pPr>
              <a:spcBef>
                <a:spcPts val="600"/>
              </a:spcBef>
            </a:pPr>
            <a:r>
              <a:rPr lang="en-US" sz="2800" dirty="0" smtClean="0"/>
              <a:t>CHIP eligibility </a:t>
            </a:r>
            <a:r>
              <a:rPr lang="en-US" sz="2800" dirty="0"/>
              <a:t>for children </a:t>
            </a:r>
            <a:r>
              <a:rPr lang="en-US" sz="2800" dirty="0" smtClean="0"/>
              <a:t>up to age 19 is </a:t>
            </a:r>
            <a:r>
              <a:rPr lang="en-US" sz="2800" dirty="0"/>
              <a:t>based on the child's circumstances, not the parent's status. </a:t>
            </a:r>
          </a:p>
        </p:txBody>
      </p:sp>
      <p:sp>
        <p:nvSpPr>
          <p:cNvPr id="12" name="Rectangle 2"/>
          <p:cNvSpPr txBox="1">
            <a:spLocks noChangeArrowheads="1"/>
          </p:cNvSpPr>
          <p:nvPr/>
        </p:nvSpPr>
        <p:spPr>
          <a:xfrm>
            <a:off x="228600" y="274638"/>
            <a:ext cx="8458200" cy="8683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b="1" kern="1200">
                <a:solidFill>
                  <a:schemeClr val="tx1"/>
                </a:solidFill>
                <a:latin typeface="+mj-lt"/>
                <a:ea typeface="+mj-ea"/>
                <a:cs typeface="+mj-cs"/>
              </a:defRPr>
            </a:lvl1pPr>
          </a:lstStyle>
          <a:p>
            <a:r>
              <a:rPr lang="en-US" dirty="0" smtClean="0">
                <a:cs typeface="Arial" charset="0"/>
              </a:rPr>
              <a:t>Check Your Knowledge – Lesson 3</a:t>
            </a:r>
          </a:p>
        </p:txBody>
      </p:sp>
      <p:sp>
        <p:nvSpPr>
          <p:cNvPr id="11" name="Footer Placeholder 5"/>
          <p:cNvSpPr>
            <a:spLocks noGrp="1"/>
          </p:cNvSpPr>
          <p:nvPr>
            <p:ph type="ftr" sz="quarter" idx="4294967295"/>
          </p:nvPr>
        </p:nvSpPr>
        <p:spPr>
          <a:xfrm>
            <a:off x="2209801" y="6340476"/>
            <a:ext cx="5410199" cy="365125"/>
          </a:xfrm>
          <a:prstGeom prst="rect">
            <a:avLst/>
          </a:prstGeom>
        </p:spPr>
        <p:txBody>
          <a:bodyPr/>
          <a:lstStyle/>
          <a:p>
            <a:pPr algn="ctr">
              <a:defRPr/>
            </a:pPr>
            <a:r>
              <a:rPr lang="en-US" sz="1200" dirty="0" smtClean="0"/>
              <a:t>Medicaid and the Children's Health Insurance Program</a:t>
            </a:r>
            <a:endParaRPr lang="en-US" sz="1200" dirty="0"/>
          </a:p>
        </p:txBody>
      </p:sp>
    </p:spTree>
    <p:custDataLst>
      <p:tags r:id="rId1"/>
    </p:custDataLst>
    <p:extLst>
      <p:ext uri="{BB962C8B-B14F-4D97-AF65-F5344CB8AC3E}">
        <p14:creationId xmlns:p14="http://schemas.microsoft.com/office/powerpoint/2010/main" val="17524078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descr="Medicare and Medicaid are different in the following ways: &#10;While Medicare is a national program that is consistent across the country, Medicaid consists of statewide programs that vary among states. &#10;While Medicare is administered by the Federal government, Medicaid is administered by state governments within Federal rules (Federal/state partnership). &#10;While Medicare eligibility is based on age, disability, or End-Stage Renal Disease (ESRD), Medicaid eligibility is based on income, resources, and non-financial requirements such as belonging to one of the eligibility groups. &#10;While Medicare is the nation’s primary payer of inpatient hospital services for the elderly and people with ESRD, Medicaid is the nation’s primary public payer of mental health and long-term care services (nursing home). &#10;&#10;&#10;" title="How Medicare and Medicaid are different"/>
          <p:cNvGraphicFramePr>
            <a:graphicFrameLocks noGrp="1"/>
          </p:cNvGraphicFramePr>
          <p:nvPr>
            <p:ph idx="1"/>
            <p:extLst>
              <p:ext uri="{D42A27DB-BD31-4B8C-83A1-F6EECF244321}">
                <p14:modId xmlns:p14="http://schemas.microsoft.com/office/powerpoint/2010/main" val="3851392746"/>
              </p:ext>
            </p:extLst>
          </p:nvPr>
        </p:nvGraphicFramePr>
        <p:xfrm>
          <a:off x="228600" y="1371601"/>
          <a:ext cx="8686800" cy="4973340"/>
        </p:xfrm>
        <a:graphic>
          <a:graphicData uri="http://schemas.openxmlformats.org/drawingml/2006/table">
            <a:tbl>
              <a:tblPr firstRow="1" bandRow="1">
                <a:tableStyleId>{5C22544A-7EE6-4342-B048-85BDC9FD1C3A}</a:tableStyleId>
              </a:tblPr>
              <a:tblGrid>
                <a:gridCol w="4343400"/>
                <a:gridCol w="4343400"/>
              </a:tblGrid>
              <a:tr h="61035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600" b="1" i="0" u="none" strike="noStrike" cap="none" normalizeH="0" baseline="0" dirty="0" smtClean="0">
                          <a:ln>
                            <a:noFill/>
                          </a:ln>
                          <a:solidFill>
                            <a:schemeClr val="bg1"/>
                          </a:solidFill>
                          <a:effectLst/>
                          <a:latin typeface="+mn-lt"/>
                        </a:rPr>
                        <a:t>Medicare</a:t>
                      </a:r>
                    </a:p>
                  </a:txBody>
                  <a:tcPr>
                    <a:solidFill>
                      <a:srgbClr val="4F81B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600" b="1" i="0" u="none" strike="noStrike" kern="1200" cap="none" normalizeH="0" baseline="0" dirty="0" smtClean="0">
                          <a:ln>
                            <a:noFill/>
                          </a:ln>
                          <a:solidFill>
                            <a:schemeClr val="bg1"/>
                          </a:solidFill>
                          <a:effectLst/>
                          <a:latin typeface="+mn-lt"/>
                          <a:ea typeface="+mn-ea"/>
                          <a:cs typeface="+mn-cs"/>
                        </a:rPr>
                        <a:t>Medicaid</a:t>
                      </a:r>
                      <a:endParaRPr kumimoji="0" lang="en-US" sz="3600" b="1" i="0" u="none" strike="noStrike" kern="1200" cap="none" normalizeH="0" baseline="0" dirty="0">
                        <a:ln>
                          <a:noFill/>
                        </a:ln>
                        <a:solidFill>
                          <a:schemeClr val="bg1"/>
                        </a:solidFill>
                        <a:effectLst/>
                        <a:latin typeface="+mn-lt"/>
                        <a:ea typeface="+mn-ea"/>
                        <a:cs typeface="+mn-cs"/>
                      </a:endParaRPr>
                    </a:p>
                  </a:txBody>
                  <a:tcPr/>
                </a:tc>
              </a:tr>
              <a:tr h="744780">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latin typeface="+mn-lt"/>
                          <a:ea typeface="+mn-ea"/>
                          <a:cs typeface="+mn-cs"/>
                        </a:rPr>
                        <a:t>National program that is consistent across the country</a:t>
                      </a:r>
                    </a:p>
                  </a:txBody>
                  <a:tcPr marL="81541" marR="81541" horzOverflow="overflow"/>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latin typeface="+mn-lt"/>
                          <a:ea typeface="+mn-ea"/>
                          <a:cs typeface="+mn-cs"/>
                        </a:rPr>
                        <a:t>Statewide programs that vary among states</a:t>
                      </a:r>
                    </a:p>
                  </a:txBody>
                  <a:tcPr marL="81541" marR="81541" horzOverflow="overflow"/>
                </a:tc>
              </a:tr>
              <a:tr h="1072483">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latin typeface="+mn-lt"/>
                          <a:ea typeface="+mn-ea"/>
                          <a:cs typeface="+mn-cs"/>
                        </a:rPr>
                        <a:t>Administered by the Federal Government</a:t>
                      </a:r>
                    </a:p>
                  </a:txBody>
                  <a:tcPr marL="81541" marR="81541" horzOverflow="overflow">
                    <a:solidFill>
                      <a:srgbClr val="E9EDF4"/>
                    </a:solid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latin typeface="+mn-lt"/>
                          <a:ea typeface="+mn-ea"/>
                          <a:cs typeface="+mn-cs"/>
                        </a:rPr>
                        <a:t>Administered by state governments within federal rules (Federal/state partnership)</a:t>
                      </a:r>
                    </a:p>
                  </a:txBody>
                  <a:tcPr marL="81541" marR="81541" horzOverflow="overflow">
                    <a:solidFill>
                      <a:srgbClr val="E9EDF4"/>
                    </a:solidFill>
                  </a:tcPr>
                </a:tc>
              </a:tr>
              <a:tr h="1072483">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latin typeface="+mn-lt"/>
                          <a:ea typeface="+mn-ea"/>
                          <a:cs typeface="+mn-cs"/>
                        </a:rPr>
                        <a:t>Health insurance for people age 65, with certain disabilities, or with End–Stage Renal Disease (ESRD)</a:t>
                      </a:r>
                    </a:p>
                  </a:txBody>
                  <a:tcPr marL="81541" marR="81541" horzOverflow="overflow"/>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latin typeface="+mn-lt"/>
                          <a:ea typeface="+mn-ea"/>
                          <a:cs typeface="+mn-cs"/>
                        </a:rPr>
                        <a:t>Health insurance for people based on need; financial and non-financial requirements </a:t>
                      </a:r>
                    </a:p>
                  </a:txBody>
                  <a:tcPr marL="81541" marR="81541" horzOverflow="overflow"/>
                </a:tc>
              </a:tr>
              <a:tr h="1376700">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latin typeface="+mn-lt"/>
                          <a:ea typeface="+mn-ea"/>
                          <a:cs typeface="+mn-cs"/>
                        </a:rPr>
                        <a:t>Nation’s primary payer of inpatient hospital services for the elderly and people with ESRD</a:t>
                      </a:r>
                    </a:p>
                  </a:txBody>
                  <a:tcPr marL="81541" marR="81541" horzOverflow="overflow">
                    <a:solidFill>
                      <a:srgbClr val="E9EEF5"/>
                    </a:solid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2200" kern="1200" dirty="0" smtClean="0">
                          <a:solidFill>
                            <a:schemeClr val="dk1"/>
                          </a:solidFill>
                          <a:latin typeface="+mn-lt"/>
                          <a:ea typeface="+mn-ea"/>
                          <a:cs typeface="+mn-cs"/>
                        </a:rPr>
                        <a:t>Nation’s primary public payer of mental health and long-term care services (nursing home)</a:t>
                      </a:r>
                    </a:p>
                  </a:txBody>
                  <a:tcPr marL="81541" marR="81541" horzOverflow="overflow">
                    <a:solidFill>
                      <a:srgbClr val="E9EEF5"/>
                    </a:solidFill>
                  </a:tcPr>
                </a:tc>
              </a:tr>
            </a:tbl>
          </a:graphicData>
        </a:graphic>
      </p:graphicFrame>
      <p:sp>
        <p:nvSpPr>
          <p:cNvPr id="4" name="Date Placeholder 3"/>
          <p:cNvSpPr>
            <a:spLocks noGrp="1"/>
          </p:cNvSpPr>
          <p:nvPr>
            <p:ph type="dt" sz="half" idx="2"/>
          </p:nvPr>
        </p:nvSpPr>
        <p:spPr/>
        <p:txBody>
          <a:bodyPr/>
          <a:lstStyle/>
          <a:p>
            <a:r>
              <a:rPr lang="en-US" dirty="0" smtClean="0">
                <a:solidFill>
                  <a:schemeClr val="tx1"/>
                </a:solidFill>
              </a:rPr>
              <a:t>05/01/2013</a:t>
            </a:r>
            <a:endParaRPr lang="en-US" dirty="0">
              <a:solidFill>
                <a:schemeClr val="tx1"/>
              </a:solidFill>
            </a:endParaRPr>
          </a:p>
        </p:txBody>
      </p:sp>
      <p:sp>
        <p:nvSpPr>
          <p:cNvPr id="5" name="Footer Placeholder 4"/>
          <p:cNvSpPr>
            <a:spLocks noGrp="1"/>
          </p:cNvSpPr>
          <p:nvPr>
            <p:ph type="ftr" sz="quarter" idx="3"/>
          </p:nvPr>
        </p:nvSpPr>
        <p:spPr>
          <a:xfrm>
            <a:off x="2438400" y="6477001"/>
            <a:ext cx="4419600" cy="244475"/>
          </a:xfrm>
        </p:spPr>
        <p:txBody>
          <a:bodyPr/>
          <a:lstStyle/>
          <a:p>
            <a:r>
              <a:rPr lang="en-US" dirty="0" smtClean="0">
                <a:solidFill>
                  <a:schemeClr val="tx1"/>
                </a:solidFill>
              </a:rPr>
              <a:t>Medicaid and the Children's Health Insurance Program</a:t>
            </a:r>
          </a:p>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C7DC1E6-81B2-456F-AAD5-518541D82B07}" type="slidenum">
              <a:rPr lang="en-US" smtClean="0">
                <a:solidFill>
                  <a:prstClr val="black"/>
                </a:solidFill>
              </a:rPr>
              <a:pPr/>
              <a:t>4</a:t>
            </a:fld>
            <a:endParaRPr lang="en-US" dirty="0">
              <a:solidFill>
                <a:prstClr val="black"/>
              </a:solidFill>
            </a:endParaRPr>
          </a:p>
        </p:txBody>
      </p:sp>
      <p:sp>
        <p:nvSpPr>
          <p:cNvPr id="8" name="Rectangle 7"/>
          <p:cNvSpPr/>
          <p:nvPr/>
        </p:nvSpPr>
        <p:spPr>
          <a:xfrm>
            <a:off x="533401" y="384406"/>
            <a:ext cx="8253541" cy="646331"/>
          </a:xfrm>
          <a:prstGeom prst="rect">
            <a:avLst/>
          </a:prstGeom>
        </p:spPr>
        <p:txBody>
          <a:bodyPr wrap="none">
            <a:spAutoFit/>
          </a:bodyPr>
          <a:lstStyle/>
          <a:p>
            <a:r>
              <a:rPr lang="en-US" sz="3600" b="1" spc="-30" dirty="0" smtClean="0">
                <a:cs typeface="Arial" charset="0"/>
              </a:rPr>
              <a:t>How are Medicare and Medicaid different?</a:t>
            </a:r>
            <a:endParaRPr lang="en-US" sz="3600" b="1" dirty="0"/>
          </a:p>
        </p:txBody>
      </p:sp>
    </p:spTree>
    <p:extLst>
      <p:ext uri="{BB962C8B-B14F-4D97-AF65-F5344CB8AC3E}">
        <p14:creationId xmlns:p14="http://schemas.microsoft.com/office/powerpoint/2010/main" val="35751671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dirty="0" smtClean="0"/>
              <a:t>05/01/2013</a:t>
            </a:r>
            <a:endParaRPr lang="en-US" dirty="0"/>
          </a:p>
        </p:txBody>
      </p:sp>
      <p:sp>
        <p:nvSpPr>
          <p:cNvPr id="6" name="Footer Placeholder 5"/>
          <p:cNvSpPr>
            <a:spLocks noGrp="1"/>
          </p:cNvSpPr>
          <p:nvPr>
            <p:ph type="ftr" sz="quarter" idx="11"/>
          </p:nvPr>
        </p:nvSpPr>
        <p:spPr/>
        <p:txBody>
          <a:bodyPr/>
          <a:lstStyle/>
          <a:p>
            <a:r>
              <a:rPr lang="en-US" dirty="0" smtClean="0"/>
              <a:t>Medicaid and the Children's Health Insurance Program</a:t>
            </a:r>
            <a:endParaRPr lang="en-US" dirty="0"/>
          </a:p>
        </p:txBody>
      </p:sp>
      <p:sp>
        <p:nvSpPr>
          <p:cNvPr id="76803" name="Slide Number Placeholder 3"/>
          <p:cNvSpPr>
            <a:spLocks noGrp="1"/>
          </p:cNvSpPr>
          <p:nvPr>
            <p:ph type="sldNum" sz="quarter" idx="12"/>
          </p:nvPr>
        </p:nvSpPr>
        <p:spPr bwMode="auto">
          <a:prstGeom prst="rect">
            <a:avLst/>
          </a:prstGeom>
          <a:noFill/>
          <a:ln>
            <a:miter lim="800000"/>
            <a:headEnd/>
            <a:tailEnd/>
          </a:ln>
        </p:spPr>
        <p:txBody>
          <a:bodyPr/>
          <a:lstStyle/>
          <a:p>
            <a:fld id="{15E2C2F0-70B0-43B7-95D4-4B9E4105E1E4}" type="slidenum">
              <a:rPr lang="en-US" smtClean="0">
                <a:ea typeface="ＭＳ Ｐゴシック"/>
                <a:cs typeface="ＭＳ Ｐゴシック"/>
              </a:rPr>
              <a:pPr/>
              <a:t>40</a:t>
            </a:fld>
            <a:endParaRPr lang="en-US" dirty="0" smtClean="0">
              <a:ea typeface="ＭＳ Ｐゴシック"/>
              <a:cs typeface="ＭＳ Ｐゴシック"/>
            </a:endParaRPr>
          </a:p>
        </p:txBody>
      </p:sp>
      <p:sp>
        <p:nvSpPr>
          <p:cNvPr id="9219" name="Content Placeholder 2"/>
          <p:cNvSpPr>
            <a:spLocks noGrp="1"/>
          </p:cNvSpPr>
          <p:nvPr>
            <p:ph idx="1"/>
          </p:nvPr>
        </p:nvSpPr>
        <p:spPr/>
        <p:txBody>
          <a:bodyPr>
            <a:normAutofit lnSpcReduction="10000"/>
          </a:bodyPr>
          <a:lstStyle/>
          <a:p>
            <a:pPr lvl="0"/>
            <a:r>
              <a:rPr lang="en-US" dirty="0" smtClean="0"/>
              <a:t>Expands </a:t>
            </a:r>
            <a:r>
              <a:rPr lang="en-US" dirty="0"/>
              <a:t>access to and </a:t>
            </a:r>
            <a:r>
              <a:rPr lang="en-US" dirty="0" smtClean="0"/>
              <a:t>ensures </a:t>
            </a:r>
            <a:r>
              <a:rPr lang="en-US" dirty="0"/>
              <a:t>a seamless system of </a:t>
            </a:r>
            <a:r>
              <a:rPr lang="en-US" dirty="0" smtClean="0"/>
              <a:t>affordable </a:t>
            </a:r>
            <a:r>
              <a:rPr lang="en-US" dirty="0"/>
              <a:t>coverage </a:t>
            </a:r>
            <a:endParaRPr lang="en-US" dirty="0" smtClean="0"/>
          </a:p>
          <a:p>
            <a:pPr marL="640080" lvl="1"/>
            <a:r>
              <a:rPr lang="en-US" sz="3200" dirty="0"/>
              <a:t>I</a:t>
            </a:r>
            <a:r>
              <a:rPr lang="en-US" sz="3200" dirty="0" smtClean="0"/>
              <a:t>n states that adopt the new eligibility group</a:t>
            </a:r>
            <a:endParaRPr lang="en-US" sz="3200" dirty="0"/>
          </a:p>
          <a:p>
            <a:pPr marL="342900" lvl="1" indent="-342900">
              <a:buFont typeface="Wingdings" pitchFamily="2" charset="2"/>
              <a:buChar char="§"/>
              <a:defRPr/>
            </a:pPr>
            <a:r>
              <a:rPr lang="en-US" sz="3200" dirty="0" smtClean="0"/>
              <a:t>States </a:t>
            </a:r>
            <a:r>
              <a:rPr lang="en-US" sz="3200" dirty="0"/>
              <a:t>had option to begin covering April 1, 2010 </a:t>
            </a:r>
            <a:endParaRPr lang="en-US" sz="3200" dirty="0" smtClean="0"/>
          </a:p>
          <a:p>
            <a:pPr marL="342900" lvl="1" indent="-342900">
              <a:buFont typeface="Wingdings" pitchFamily="2" charset="2"/>
              <a:buChar char="§"/>
              <a:defRPr/>
            </a:pPr>
            <a:r>
              <a:rPr lang="en-US" sz="3200" dirty="0"/>
              <a:t>Simplifies Medicaid and CHIP </a:t>
            </a:r>
            <a:r>
              <a:rPr lang="en-US" sz="3200" dirty="0" smtClean="0"/>
              <a:t>Eligibility</a:t>
            </a:r>
          </a:p>
          <a:p>
            <a:pPr marL="342900" lvl="1" indent="-342900">
              <a:buFont typeface="Wingdings" pitchFamily="2" charset="2"/>
              <a:buChar char="§"/>
              <a:defRPr/>
            </a:pPr>
            <a:r>
              <a:rPr lang="en-US" sz="3200" dirty="0" smtClean="0"/>
              <a:t>Also known as the Health Care Law</a:t>
            </a:r>
            <a:endParaRPr lang="en-US" sz="3200" dirty="0"/>
          </a:p>
          <a:p>
            <a:pPr marL="457200" lvl="1" indent="0">
              <a:buNone/>
              <a:defRPr/>
            </a:pPr>
            <a:endParaRPr lang="en-US" sz="3200" dirty="0"/>
          </a:p>
          <a:p>
            <a:pPr marL="0" lvl="0" indent="0">
              <a:buNone/>
            </a:pPr>
            <a:r>
              <a:rPr lang="en-US" dirty="0" smtClean="0"/>
              <a:t> </a:t>
            </a:r>
            <a:endParaRPr lang="en-US" dirty="0"/>
          </a:p>
          <a:p>
            <a:pPr eaLnBrk="1" hangingPunct="1">
              <a:spcAft>
                <a:spcPts val="600"/>
              </a:spcAft>
              <a:buClr>
                <a:srgbClr val="FFCC00"/>
              </a:buClr>
              <a:buNone/>
            </a:pPr>
            <a:endParaRPr lang="en-US" sz="3600" dirty="0" smtClean="0">
              <a:solidFill>
                <a:srgbClr val="003192"/>
              </a:solidFill>
              <a:latin typeface="Calibri" pitchFamily="34" charset="0"/>
              <a:ea typeface="ＭＳ Ｐゴシック"/>
              <a:cs typeface="ＭＳ Ｐゴシック"/>
            </a:endParaRPr>
          </a:p>
          <a:p>
            <a:pPr lvl="1" eaLnBrk="1" hangingPunct="1">
              <a:spcAft>
                <a:spcPts val="600"/>
              </a:spcAft>
              <a:buClr>
                <a:srgbClr val="FFCC00"/>
              </a:buClr>
              <a:buFont typeface="Wingdings" pitchFamily="2" charset="2"/>
              <a:buNone/>
            </a:pPr>
            <a:endParaRPr lang="en-US" sz="3600" dirty="0" smtClean="0">
              <a:solidFill>
                <a:srgbClr val="003192"/>
              </a:solidFill>
              <a:latin typeface="Calibri" pitchFamily="34" charset="0"/>
              <a:ea typeface="ＭＳ Ｐゴシック"/>
            </a:endParaRPr>
          </a:p>
          <a:p>
            <a:pPr eaLnBrk="1" hangingPunct="1">
              <a:spcAft>
                <a:spcPts val="600"/>
              </a:spcAft>
              <a:buClr>
                <a:srgbClr val="FFCC00"/>
              </a:buClr>
              <a:buFont typeface="Wingdings" pitchFamily="2" charset="2"/>
              <a:buChar char="v"/>
            </a:pPr>
            <a:endParaRPr lang="en-US" dirty="0" smtClean="0">
              <a:solidFill>
                <a:srgbClr val="003192"/>
              </a:solidFill>
              <a:latin typeface="Calibri" pitchFamily="34" charset="0"/>
              <a:ea typeface="ＭＳ Ｐゴシック"/>
              <a:cs typeface="ＭＳ Ｐゴシック"/>
            </a:endParaRPr>
          </a:p>
          <a:p>
            <a:pPr eaLnBrk="1" hangingPunct="1">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spcAft>
                <a:spcPts val="600"/>
              </a:spcAft>
              <a:buClr>
                <a:srgbClr val="FFCC00"/>
              </a:buClr>
              <a:buFont typeface="Arial" charset="0"/>
              <a:buNone/>
            </a:pPr>
            <a:endParaRPr lang="en-US" sz="2800" dirty="0" smtClean="0">
              <a:solidFill>
                <a:srgbClr val="003192"/>
              </a:solidFill>
              <a:latin typeface="Calibri" pitchFamily="34" charset="0"/>
              <a:ea typeface="ＭＳ Ｐゴシック"/>
              <a:cs typeface="ＭＳ Ｐゴシック"/>
            </a:endParaRPr>
          </a:p>
          <a:p>
            <a:pPr eaLnBrk="1" hangingPunct="1">
              <a:buFont typeface="Arial" charset="0"/>
              <a:buNone/>
            </a:pPr>
            <a:endParaRPr lang="en-US" sz="1100" dirty="0" smtClean="0">
              <a:ea typeface="ＭＳ Ｐゴシック"/>
              <a:cs typeface="ＭＳ Ｐゴシック"/>
            </a:endParaRPr>
          </a:p>
        </p:txBody>
      </p:sp>
      <p:sp>
        <p:nvSpPr>
          <p:cNvPr id="76801" name="Title 1"/>
          <p:cNvSpPr>
            <a:spLocks noGrp="1"/>
          </p:cNvSpPr>
          <p:nvPr>
            <p:ph type="title"/>
          </p:nvPr>
        </p:nvSpPr>
        <p:spPr/>
        <p:txBody>
          <a:bodyPr>
            <a:normAutofit fontScale="90000"/>
          </a:bodyPr>
          <a:lstStyle/>
          <a:p>
            <a:pPr>
              <a:spcAft>
                <a:spcPts val="600"/>
              </a:spcAft>
            </a:pPr>
            <a:r>
              <a:rPr lang="en-US" dirty="0" smtClean="0"/>
              <a:t>Lesson 4 - Affordable Care Act (ACA)</a:t>
            </a:r>
            <a:br>
              <a:rPr lang="en-US" dirty="0" smtClean="0"/>
            </a:br>
            <a:r>
              <a:rPr lang="en-US" dirty="0" smtClean="0"/>
              <a:t> Seamless </a:t>
            </a:r>
            <a:r>
              <a:rPr lang="en-US" dirty="0"/>
              <a:t>and Affordable Coverage</a:t>
            </a:r>
          </a:p>
        </p:txBody>
      </p:sp>
      <p:grpSp>
        <p:nvGrpSpPr>
          <p:cNvPr id="7" name="Group 7"/>
          <p:cNvGrpSpPr>
            <a:grpSpLocks/>
          </p:cNvGrpSpPr>
          <p:nvPr/>
        </p:nvGrpSpPr>
        <p:grpSpPr bwMode="auto">
          <a:xfrm>
            <a:off x="7924800" y="0"/>
            <a:ext cx="1219200" cy="461963"/>
            <a:chOff x="7924800" y="-1"/>
            <a:chExt cx="1219200" cy="461666"/>
          </a:xfrm>
        </p:grpSpPr>
        <p:pic>
          <p:nvPicPr>
            <p:cNvPr id="8" name="Picture 8" descr="LegislationIcon.gif" title="Star symbol"/>
            <p:cNvPicPr>
              <a:picLocks noChangeAspect="1" noChangeArrowheads="1"/>
            </p:cNvPicPr>
            <p:nvPr/>
          </p:nvPicPr>
          <p:blipFill>
            <a:blip r:embed="rId3" cstate="print"/>
            <a:srcRect/>
            <a:stretch>
              <a:fillRect/>
            </a:stretch>
          </p:blipFill>
          <p:spPr bwMode="auto">
            <a:xfrm>
              <a:off x="7924800" y="-1"/>
              <a:ext cx="381000" cy="461666"/>
            </a:xfrm>
            <a:prstGeom prst="rect">
              <a:avLst/>
            </a:prstGeom>
            <a:noFill/>
            <a:ln w="9525">
              <a:noFill/>
              <a:miter lim="800000"/>
              <a:headEnd/>
              <a:tailEnd/>
            </a:ln>
          </p:spPr>
        </p:pic>
        <p:sp>
          <p:nvSpPr>
            <p:cNvPr id="9" name="TextBox 8" descr="Callout for attention to the Affordable Care Act" title="ACA"/>
            <p:cNvSpPr txBox="1"/>
            <p:nvPr/>
          </p:nvSpPr>
          <p:spPr>
            <a:xfrm>
              <a:off x="8305800" y="-1"/>
              <a:ext cx="838200" cy="461368"/>
            </a:xfrm>
            <a:prstGeom prst="rect">
              <a:avLst/>
            </a:prstGeom>
            <a:solidFill>
              <a:schemeClr val="bg1">
                <a:lumMod val="75000"/>
              </a:schemeClr>
            </a:solidFill>
          </p:spPr>
          <p:txBody>
            <a:bodyPr>
              <a:spAutoFit/>
            </a:bodyPr>
            <a:lstStyle/>
            <a:p>
              <a:pPr>
                <a:defRPr/>
              </a:pPr>
              <a:r>
                <a:rPr lang="en-US" sz="2400" b="1" dirty="0">
                  <a:solidFill>
                    <a:schemeClr val="bg1"/>
                  </a:solidFill>
                </a:rPr>
                <a:t>ACA </a:t>
              </a:r>
            </a:p>
          </p:txBody>
        </p:sp>
      </p:grpSp>
    </p:spTree>
    <p:extLst>
      <p:ext uri="{BB962C8B-B14F-4D97-AF65-F5344CB8AC3E}">
        <p14:creationId xmlns:p14="http://schemas.microsoft.com/office/powerpoint/2010/main" val="30791255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defRPr/>
            </a:pPr>
            <a:r>
              <a:rPr lang="en-US" dirty="0" smtClean="0"/>
              <a:t>Medicaid Expansion</a:t>
            </a:r>
            <a:endParaRPr lang="en-US" dirty="0"/>
          </a:p>
        </p:txBody>
      </p:sp>
      <p:sp>
        <p:nvSpPr>
          <p:cNvPr id="3" name="Content Placeholder 2"/>
          <p:cNvSpPr>
            <a:spLocks noGrp="1"/>
          </p:cNvSpPr>
          <p:nvPr>
            <p:ph idx="1"/>
          </p:nvPr>
        </p:nvSpPr>
        <p:spPr>
          <a:xfrm>
            <a:off x="457200" y="1371600"/>
            <a:ext cx="8610600" cy="5029200"/>
          </a:xfrm>
        </p:spPr>
        <p:txBody>
          <a:bodyPr>
            <a:normAutofit fontScale="92500" lnSpcReduction="10000"/>
          </a:bodyPr>
          <a:lstStyle/>
          <a:p>
            <a:pPr>
              <a:spcBef>
                <a:spcPts val="400"/>
              </a:spcBef>
              <a:defRPr/>
            </a:pPr>
            <a:r>
              <a:rPr lang="en-US" sz="3500" dirty="0" smtClean="0"/>
              <a:t>ACA Newly Eligible</a:t>
            </a:r>
          </a:p>
          <a:p>
            <a:pPr>
              <a:spcBef>
                <a:spcPts val="400"/>
              </a:spcBef>
              <a:defRPr/>
            </a:pPr>
            <a:r>
              <a:rPr lang="en-US" sz="3500" dirty="0" smtClean="0"/>
              <a:t>States have the option to expand eligibility to</a:t>
            </a:r>
          </a:p>
          <a:p>
            <a:pPr marL="640080" lvl="1">
              <a:spcBef>
                <a:spcPts val="400"/>
              </a:spcBef>
              <a:defRPr/>
            </a:pPr>
            <a:r>
              <a:rPr lang="en-US" sz="3000" dirty="0" smtClean="0"/>
              <a:t>People with income </a:t>
            </a:r>
            <a:r>
              <a:rPr lang="en-US" sz="3000" dirty="0"/>
              <a:t>below 133% FPL</a:t>
            </a:r>
          </a:p>
          <a:p>
            <a:pPr marL="640080" lvl="1">
              <a:spcBef>
                <a:spcPts val="400"/>
              </a:spcBef>
              <a:defRPr/>
            </a:pPr>
            <a:r>
              <a:rPr lang="en-US" sz="3000" dirty="0" smtClean="0"/>
              <a:t>Who are under age 65 </a:t>
            </a:r>
          </a:p>
          <a:p>
            <a:pPr marL="640080" lvl="1">
              <a:spcBef>
                <a:spcPts val="400"/>
              </a:spcBef>
              <a:defRPr/>
            </a:pPr>
            <a:r>
              <a:rPr lang="en-US" sz="3000" dirty="0" smtClean="0"/>
              <a:t>Are not pregnant</a:t>
            </a:r>
          </a:p>
          <a:p>
            <a:pPr marL="640080" lvl="1">
              <a:spcBef>
                <a:spcPts val="400"/>
              </a:spcBef>
              <a:defRPr/>
            </a:pPr>
            <a:r>
              <a:rPr lang="en-US" sz="3000" dirty="0" smtClean="0"/>
              <a:t>Are not entitled to or enrolled in Medicare Part A</a:t>
            </a:r>
          </a:p>
          <a:p>
            <a:pPr marL="640080" lvl="1">
              <a:spcBef>
                <a:spcPts val="400"/>
              </a:spcBef>
              <a:defRPr/>
            </a:pPr>
            <a:r>
              <a:rPr lang="en-US" sz="3000" dirty="0" smtClean="0"/>
              <a:t>Are not enrolled in Medicare Part B</a:t>
            </a:r>
          </a:p>
          <a:p>
            <a:pPr marL="640080" lvl="1">
              <a:spcBef>
                <a:spcPts val="400"/>
              </a:spcBef>
              <a:defRPr/>
            </a:pPr>
            <a:r>
              <a:rPr lang="en-US" sz="3000" dirty="0" smtClean="0"/>
              <a:t>Are not in any other mandatory group</a:t>
            </a:r>
          </a:p>
          <a:p>
            <a:pPr>
              <a:spcBef>
                <a:spcPts val="400"/>
              </a:spcBef>
              <a:defRPr/>
            </a:pPr>
            <a:r>
              <a:rPr lang="en-US" sz="3500" dirty="0" smtClean="0"/>
              <a:t>Option </a:t>
            </a:r>
            <a:r>
              <a:rPr lang="en-US" sz="3500" dirty="0"/>
              <a:t>to create a Basic Health Plan </a:t>
            </a:r>
            <a:endParaRPr lang="en-US" sz="3500" dirty="0" smtClean="0"/>
          </a:p>
          <a:p>
            <a:pPr marL="640080" lvl="1">
              <a:spcBef>
                <a:spcPts val="400"/>
              </a:spcBef>
              <a:defRPr/>
            </a:pPr>
            <a:r>
              <a:rPr lang="en-US" sz="3000" dirty="0" smtClean="0"/>
              <a:t>For </a:t>
            </a:r>
            <a:r>
              <a:rPr lang="en-US" sz="3000" dirty="0"/>
              <a:t>uninsured </a:t>
            </a:r>
            <a:r>
              <a:rPr lang="en-US" sz="3000" dirty="0" smtClean="0"/>
              <a:t>individuals</a:t>
            </a:r>
            <a:r>
              <a:rPr lang="en-US" sz="3000" dirty="0"/>
              <a:t> with incomes between </a:t>
            </a:r>
            <a:r>
              <a:rPr lang="en-US" sz="3000" dirty="0" smtClean="0"/>
              <a:t>133%-200</a:t>
            </a:r>
            <a:r>
              <a:rPr lang="en-US" sz="3000" dirty="0"/>
              <a:t>% Federal Poverty Level (</a:t>
            </a:r>
            <a:r>
              <a:rPr lang="en-US" sz="3000" dirty="0" smtClean="0"/>
              <a:t>FPL)</a:t>
            </a:r>
          </a:p>
          <a:p>
            <a:pPr>
              <a:defRPr/>
            </a:pPr>
            <a:endParaRPr lang="en-US" dirty="0" smtClean="0"/>
          </a:p>
          <a:p>
            <a:pPr>
              <a:defRPr/>
            </a:pPr>
            <a:endParaRPr lang="en-US" dirty="0" smtClean="0"/>
          </a:p>
          <a:p>
            <a:pPr lvl="1">
              <a:buFont typeface="Wingdings" pitchFamily="2" charset="2"/>
              <a:buChar char="§"/>
              <a:defRPr/>
            </a:pPr>
            <a:endParaRPr lang="en-US" dirty="0" smtClean="0"/>
          </a:p>
        </p:txBody>
      </p:sp>
      <p:sp>
        <p:nvSpPr>
          <p:cNvPr id="4" name="Date Placeholder 3"/>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7" name="Footer Placeholder 6"/>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6" name="Slide Number Placeholder 5"/>
          <p:cNvSpPr>
            <a:spLocks noGrp="1"/>
          </p:cNvSpPr>
          <p:nvPr>
            <p:ph type="sldNum" sz="quarter" idx="4"/>
          </p:nvPr>
        </p:nvSpPr>
        <p:spPr>
          <a:prstGeom prst="rect">
            <a:avLst/>
          </a:prstGeom>
        </p:spPr>
        <p:txBody>
          <a:bodyPr/>
          <a:lstStyle/>
          <a:p>
            <a:pPr>
              <a:defRPr/>
            </a:pPr>
            <a:fld id="{5257DFA7-27F1-4391-8F2A-A87C8BDE8EA7}" type="slidenum">
              <a:rPr lang="en-US" smtClean="0"/>
              <a:pPr>
                <a:defRPr/>
              </a:pPr>
              <a:t>41</a:t>
            </a:fld>
            <a:endParaRPr lang="en-US" dirty="0"/>
          </a:p>
        </p:txBody>
      </p:sp>
      <p:grpSp>
        <p:nvGrpSpPr>
          <p:cNvPr id="8" name="Group 7"/>
          <p:cNvGrpSpPr>
            <a:grpSpLocks/>
          </p:cNvGrpSpPr>
          <p:nvPr/>
        </p:nvGrpSpPr>
        <p:grpSpPr bwMode="auto">
          <a:xfrm>
            <a:off x="7924800" y="0"/>
            <a:ext cx="1219200" cy="461963"/>
            <a:chOff x="7924800" y="-1"/>
            <a:chExt cx="1219200" cy="461666"/>
          </a:xfrm>
        </p:grpSpPr>
        <p:pic>
          <p:nvPicPr>
            <p:cNvPr id="9" name="Picture 8" descr="LegislationIcon.gif" title="Star symbol"/>
            <p:cNvPicPr>
              <a:picLocks noChangeAspect="1" noChangeArrowheads="1"/>
            </p:cNvPicPr>
            <p:nvPr/>
          </p:nvPicPr>
          <p:blipFill>
            <a:blip r:embed="rId3" cstate="print"/>
            <a:srcRect/>
            <a:stretch>
              <a:fillRect/>
            </a:stretch>
          </p:blipFill>
          <p:spPr bwMode="auto">
            <a:xfrm>
              <a:off x="7924800" y="-1"/>
              <a:ext cx="381000" cy="461666"/>
            </a:xfrm>
            <a:prstGeom prst="rect">
              <a:avLst/>
            </a:prstGeom>
            <a:noFill/>
            <a:ln w="9525">
              <a:noFill/>
              <a:miter lim="800000"/>
              <a:headEnd/>
              <a:tailEnd/>
            </a:ln>
          </p:spPr>
        </p:pic>
        <p:sp>
          <p:nvSpPr>
            <p:cNvPr id="10" name="TextBox 9" descr="Callout for attention to the Affordable Care Act" title="ACA"/>
            <p:cNvSpPr txBox="1"/>
            <p:nvPr/>
          </p:nvSpPr>
          <p:spPr>
            <a:xfrm>
              <a:off x="8305800" y="-1"/>
              <a:ext cx="838200" cy="461368"/>
            </a:xfrm>
            <a:prstGeom prst="rect">
              <a:avLst/>
            </a:prstGeom>
            <a:solidFill>
              <a:schemeClr val="bg1">
                <a:lumMod val="75000"/>
              </a:schemeClr>
            </a:solidFill>
          </p:spPr>
          <p:txBody>
            <a:bodyPr>
              <a:spAutoFit/>
            </a:bodyPr>
            <a:lstStyle/>
            <a:p>
              <a:pPr>
                <a:defRPr/>
              </a:pPr>
              <a:r>
                <a:rPr lang="en-US" sz="2400" b="1" dirty="0">
                  <a:solidFill>
                    <a:schemeClr val="bg1"/>
                  </a:solidFill>
                </a:rPr>
                <a:t>ACA </a:t>
              </a:r>
            </a:p>
          </p:txBody>
        </p:sp>
      </p:grpSp>
    </p:spTree>
    <p:extLst>
      <p:ext uri="{BB962C8B-B14F-4D97-AF65-F5344CB8AC3E}">
        <p14:creationId xmlns:p14="http://schemas.microsoft.com/office/powerpoint/2010/main" val="299209763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Medicaid Eligibility in 2014</a:t>
            </a:r>
          </a:p>
        </p:txBody>
      </p:sp>
      <p:sp>
        <p:nvSpPr>
          <p:cNvPr id="4" name="Date Placeholder 3"/>
          <p:cNvSpPr>
            <a:spLocks noGrp="1"/>
          </p:cNvSpPr>
          <p:nvPr>
            <p:ph type="dt" sz="half" idx="2"/>
          </p:nvPr>
        </p:nvSpPr>
        <p:spPr/>
        <p:txBody>
          <a:bodyPr/>
          <a:lstStyle/>
          <a:p>
            <a:r>
              <a:rPr lang="en-US" dirty="0" smtClean="0"/>
              <a:t>05/01/2013</a:t>
            </a:r>
            <a:endParaRPr lang="en-US" dirty="0"/>
          </a:p>
        </p:txBody>
      </p:sp>
      <p:sp>
        <p:nvSpPr>
          <p:cNvPr id="5" name="Footer Placeholder 4"/>
          <p:cNvSpPr>
            <a:spLocks noGrp="1"/>
          </p:cNvSpPr>
          <p:nvPr>
            <p:ph type="ftr" sz="quarter" idx="3"/>
          </p:nvPr>
        </p:nvSpPr>
        <p:spPr/>
        <p:txBody>
          <a:bodyPr/>
          <a:lstStyle/>
          <a:p>
            <a:r>
              <a:rPr lang="en-US" dirty="0" smtClean="0"/>
              <a:t>Medicaid and the Children's Health Insurance Program</a:t>
            </a:r>
            <a:endParaRPr lang="en-US" dirty="0"/>
          </a:p>
        </p:txBody>
      </p:sp>
      <p:sp>
        <p:nvSpPr>
          <p:cNvPr id="6" name="Slide Number Placeholder 5"/>
          <p:cNvSpPr>
            <a:spLocks noGrp="1"/>
          </p:cNvSpPr>
          <p:nvPr>
            <p:ph type="sldNum" sz="quarter" idx="4"/>
          </p:nvPr>
        </p:nvSpPr>
        <p:spPr/>
        <p:txBody>
          <a:bodyPr/>
          <a:lstStyle/>
          <a:p>
            <a:fld id="{78C0CC3C-85F1-4D86-9B70-8D9F8B17F046}" type="slidenum">
              <a:rPr lang="en-US" smtClean="0"/>
              <a:pPr/>
              <a:t>42</a:t>
            </a:fld>
            <a:endParaRPr lang="en-US" dirty="0"/>
          </a:p>
        </p:txBody>
      </p:sp>
      <p:sp>
        <p:nvSpPr>
          <p:cNvPr id="8" name="Content Placeholder 1"/>
          <p:cNvSpPr>
            <a:spLocks noGrp="1"/>
          </p:cNvSpPr>
          <p:nvPr>
            <p:ph idx="1"/>
          </p:nvPr>
        </p:nvSpPr>
        <p:spPr>
          <a:xfrm>
            <a:off x="457200" y="1242218"/>
            <a:ext cx="8382000" cy="5082382"/>
          </a:xfrm>
        </p:spPr>
        <p:txBody>
          <a:bodyPr>
            <a:normAutofit/>
          </a:bodyPr>
          <a:lstStyle/>
          <a:p>
            <a:pPr>
              <a:spcBef>
                <a:spcPts val="611"/>
              </a:spcBef>
            </a:pPr>
            <a:r>
              <a:rPr lang="en-US" dirty="0"/>
              <a:t>Extends option for states to expand Medicaid eligibility </a:t>
            </a:r>
            <a:r>
              <a:rPr lang="en-US" dirty="0" smtClean="0"/>
              <a:t>to </a:t>
            </a:r>
            <a:endParaRPr lang="en-US" dirty="0"/>
          </a:p>
          <a:p>
            <a:pPr marL="640080" lvl="1">
              <a:spcBef>
                <a:spcPts val="611"/>
              </a:spcBef>
            </a:pPr>
            <a:r>
              <a:rPr lang="en-US" dirty="0" smtClean="0"/>
              <a:t>Adults </a:t>
            </a:r>
            <a:r>
              <a:rPr lang="en-US" dirty="0"/>
              <a:t>ages 19 – 65 with incomes up to </a:t>
            </a:r>
            <a:r>
              <a:rPr lang="en-US" dirty="0" smtClean="0"/>
              <a:t>133% of the Federal Poverty Level (FPL) ($15,282/year for an individual, $31,322/year for a family of 4 (2013 amounts)</a:t>
            </a:r>
            <a:endParaRPr lang="en-US" dirty="0"/>
          </a:p>
          <a:p>
            <a:pPr>
              <a:spcBef>
                <a:spcPts val="611"/>
              </a:spcBef>
            </a:pPr>
            <a:r>
              <a:rPr lang="en-US" dirty="0"/>
              <a:t>Ensures Medicaid coverage for all children </a:t>
            </a:r>
          </a:p>
          <a:p>
            <a:pPr marL="640080" lvl="1" indent="-274320">
              <a:spcBef>
                <a:spcPts val="611"/>
              </a:spcBef>
            </a:pPr>
            <a:r>
              <a:rPr lang="en-US" dirty="0"/>
              <a:t>With incomes up to 133% of the FPL</a:t>
            </a:r>
          </a:p>
        </p:txBody>
      </p:sp>
      <p:grpSp>
        <p:nvGrpSpPr>
          <p:cNvPr id="10" name="Group 7"/>
          <p:cNvGrpSpPr>
            <a:grpSpLocks/>
          </p:cNvGrpSpPr>
          <p:nvPr/>
        </p:nvGrpSpPr>
        <p:grpSpPr bwMode="auto">
          <a:xfrm>
            <a:off x="7924800" y="0"/>
            <a:ext cx="1219200" cy="461963"/>
            <a:chOff x="7924800" y="-1"/>
            <a:chExt cx="1219200" cy="461666"/>
          </a:xfrm>
        </p:grpSpPr>
        <p:pic>
          <p:nvPicPr>
            <p:cNvPr id="11" name="Picture 8" descr="LegislationIcon.gif" title="Star"/>
            <p:cNvPicPr>
              <a:picLocks noChangeAspect="1" noChangeArrowheads="1"/>
            </p:cNvPicPr>
            <p:nvPr/>
          </p:nvPicPr>
          <p:blipFill>
            <a:blip r:embed="rId3" cstate="print"/>
            <a:srcRect/>
            <a:stretch>
              <a:fillRect/>
            </a:stretch>
          </p:blipFill>
          <p:spPr bwMode="auto">
            <a:xfrm>
              <a:off x="7924800" y="-1"/>
              <a:ext cx="381000" cy="461666"/>
            </a:xfrm>
            <a:prstGeom prst="rect">
              <a:avLst/>
            </a:prstGeom>
            <a:noFill/>
            <a:ln w="9525">
              <a:noFill/>
              <a:miter lim="800000"/>
              <a:headEnd/>
              <a:tailEnd/>
            </a:ln>
          </p:spPr>
        </p:pic>
        <p:sp>
          <p:nvSpPr>
            <p:cNvPr id="12" name="TextBox 11" descr="Callout for attention to the Affordable Care Act" title="ACA"/>
            <p:cNvSpPr txBox="1"/>
            <p:nvPr/>
          </p:nvSpPr>
          <p:spPr>
            <a:xfrm>
              <a:off x="8305800" y="-1"/>
              <a:ext cx="838200" cy="461368"/>
            </a:xfrm>
            <a:prstGeom prst="rect">
              <a:avLst/>
            </a:prstGeom>
            <a:solidFill>
              <a:schemeClr val="bg1">
                <a:lumMod val="75000"/>
              </a:schemeClr>
            </a:solidFill>
          </p:spPr>
          <p:txBody>
            <a:bodyPr>
              <a:spAutoFit/>
            </a:bodyPr>
            <a:lstStyle/>
            <a:p>
              <a:pPr>
                <a:defRPr/>
              </a:pPr>
              <a:r>
                <a:rPr lang="en-US" sz="2400" b="1" dirty="0">
                  <a:solidFill>
                    <a:schemeClr val="bg1"/>
                  </a:solidFill>
                </a:rPr>
                <a:t>ACA </a:t>
              </a:r>
            </a:p>
          </p:txBody>
        </p:sp>
      </p:grpSp>
    </p:spTree>
    <p:extLst>
      <p:ext uri="{BB962C8B-B14F-4D97-AF65-F5344CB8AC3E}">
        <p14:creationId xmlns:p14="http://schemas.microsoft.com/office/powerpoint/2010/main" val="14057036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p:cNvSpPr>
            <a:spLocks noGrp="1"/>
          </p:cNvSpPr>
          <p:nvPr>
            <p:ph type="title"/>
          </p:nvPr>
        </p:nvSpPr>
        <p:spPr>
          <a:xfrm>
            <a:off x="480060" y="58112"/>
            <a:ext cx="8229600" cy="1143000"/>
          </a:xfrm>
        </p:spPr>
        <p:txBody>
          <a:bodyPr>
            <a:noAutofit/>
          </a:bodyPr>
          <a:lstStyle/>
          <a:p>
            <a:r>
              <a:rPr lang="en-US" dirty="0" smtClean="0">
                <a:ea typeface="ＭＳ Ｐゴシック"/>
                <a:cs typeface="ＭＳ Ｐゴシック"/>
              </a:rPr>
              <a:t>Simplifying Medicaid and the</a:t>
            </a:r>
            <a:r>
              <a:rPr lang="en-US" dirty="0">
                <a:ea typeface="ＭＳ Ｐゴシック"/>
                <a:cs typeface="ＭＳ Ｐゴシック"/>
              </a:rPr>
              <a:t/>
            </a:r>
            <a:br>
              <a:rPr lang="en-US" dirty="0">
                <a:ea typeface="ＭＳ Ｐゴシック"/>
                <a:cs typeface="ＭＳ Ｐゴシック"/>
              </a:rPr>
            </a:br>
            <a:r>
              <a:rPr lang="en-US" spc="-100" dirty="0"/>
              <a:t>Children’s Health Insurance Program (</a:t>
            </a:r>
            <a:r>
              <a:rPr lang="en-US" dirty="0" smtClean="0">
                <a:ea typeface="ＭＳ Ｐゴシック"/>
                <a:cs typeface="ＭＳ Ｐゴシック"/>
              </a:rPr>
              <a:t>CHIP)</a:t>
            </a:r>
          </a:p>
        </p:txBody>
      </p:sp>
      <p:sp>
        <p:nvSpPr>
          <p:cNvPr id="83970" name="Content Placeholder 2"/>
          <p:cNvSpPr>
            <a:spLocks noGrp="1"/>
          </p:cNvSpPr>
          <p:nvPr>
            <p:ph idx="1"/>
          </p:nvPr>
        </p:nvSpPr>
        <p:spPr>
          <a:xfrm>
            <a:off x="227013" y="1435100"/>
            <a:ext cx="8451851" cy="5162550"/>
          </a:xfrm>
        </p:spPr>
        <p:txBody>
          <a:bodyPr>
            <a:normAutofit/>
          </a:bodyPr>
          <a:lstStyle/>
          <a:p>
            <a:pPr eaLnBrk="1" hangingPunct="1">
              <a:lnSpc>
                <a:spcPts val="400"/>
              </a:lnSpc>
              <a:spcBef>
                <a:spcPts val="600"/>
              </a:spcBef>
              <a:buClr>
                <a:srgbClr val="FFC000"/>
              </a:buClr>
              <a:buFont typeface="Arial" charset="0"/>
              <a:buNone/>
            </a:pPr>
            <a:endParaRPr lang="en-US" sz="1000" dirty="0" smtClean="0">
              <a:ea typeface="ＭＳ Ｐゴシック"/>
              <a:cs typeface="ＭＳ Ｐゴシック"/>
            </a:endParaRPr>
          </a:p>
          <a:p>
            <a:pPr lvl="0"/>
            <a:r>
              <a:rPr lang="en-US" dirty="0"/>
              <a:t>Shifts to simplified way of calculating income to determine Medicaid/CHIP </a:t>
            </a:r>
            <a:r>
              <a:rPr lang="en-US" dirty="0" smtClean="0"/>
              <a:t>eligibility</a:t>
            </a:r>
          </a:p>
          <a:p>
            <a:pPr marL="640080" lvl="1"/>
            <a:r>
              <a:rPr lang="en-US" dirty="0"/>
              <a:t>Known as Modified Adjusted Gross Income (MAGI)</a:t>
            </a:r>
          </a:p>
          <a:p>
            <a:pPr lvl="0"/>
            <a:r>
              <a:rPr lang="en-US" dirty="0" smtClean="0"/>
              <a:t>Technical assistance to states </a:t>
            </a:r>
            <a:r>
              <a:rPr lang="en-US" dirty="0"/>
              <a:t>on converting current standards to MAGI </a:t>
            </a:r>
          </a:p>
          <a:p>
            <a:pPr lvl="0"/>
            <a:r>
              <a:rPr lang="en-US" dirty="0"/>
              <a:t>Following </a:t>
            </a:r>
            <a:r>
              <a:rPr lang="en-US" dirty="0" smtClean="0"/>
              <a:t>state </a:t>
            </a:r>
            <a:r>
              <a:rPr lang="en-US" dirty="0"/>
              <a:t>lead, modernizes eligibility verification rules to rely primarily on electronic data </a:t>
            </a:r>
          </a:p>
        </p:txBody>
      </p:sp>
      <p:sp>
        <p:nvSpPr>
          <p:cNvPr id="83971" name="Slide Number Placeholder 3"/>
          <p:cNvSpPr>
            <a:spLocks noGrp="1"/>
          </p:cNvSpPr>
          <p:nvPr>
            <p:ph type="sldNum" sz="quarter" idx="4294967295"/>
          </p:nvPr>
        </p:nvSpPr>
        <p:spPr bwMode="auto">
          <a:xfrm>
            <a:off x="6553200" y="6356351"/>
            <a:ext cx="2133600" cy="365125"/>
          </a:xfrm>
          <a:prstGeom prst="rect">
            <a:avLst/>
          </a:prstGeom>
          <a:noFill/>
          <a:ln>
            <a:miter lim="800000"/>
            <a:headEnd/>
            <a:tailEnd/>
          </a:ln>
        </p:spPr>
        <p:txBody>
          <a:bodyPr/>
          <a:lstStyle/>
          <a:p>
            <a:fld id="{53060E19-C136-4C90-AE49-6C754182D7CC}" type="slidenum">
              <a:rPr lang="en-US" smtClean="0">
                <a:ea typeface="ＭＳ Ｐゴシック"/>
                <a:cs typeface="ＭＳ Ｐゴシック"/>
              </a:rPr>
              <a:pPr/>
              <a:t>43</a:t>
            </a:fld>
            <a:endParaRPr lang="en-US" dirty="0" smtClean="0">
              <a:ea typeface="ＭＳ Ｐゴシック"/>
              <a:cs typeface="ＭＳ Ｐゴシック"/>
            </a:endParaRPr>
          </a:p>
        </p:txBody>
      </p:sp>
      <p:sp>
        <p:nvSpPr>
          <p:cNvPr id="5" name="Date Placeholder 4"/>
          <p:cNvSpPr>
            <a:spLocks noGrp="1"/>
          </p:cNvSpPr>
          <p:nvPr>
            <p:ph type="dt" sz="half" idx="2"/>
          </p:nvPr>
        </p:nvSpPr>
        <p:spPr/>
        <p:txBody>
          <a:bodyPr/>
          <a:lstStyle/>
          <a:p>
            <a:r>
              <a:rPr lang="en-US" dirty="0" smtClean="0"/>
              <a:t>05/01/2013</a:t>
            </a:r>
            <a:endParaRPr lang="en-US" dirty="0"/>
          </a:p>
        </p:txBody>
      </p:sp>
      <p:sp>
        <p:nvSpPr>
          <p:cNvPr id="6" name="Footer Placeholder 5"/>
          <p:cNvSpPr>
            <a:spLocks noGrp="1"/>
          </p:cNvSpPr>
          <p:nvPr>
            <p:ph type="ftr" sz="quarter" idx="3"/>
          </p:nvPr>
        </p:nvSpPr>
        <p:spPr/>
        <p:txBody>
          <a:bodyPr/>
          <a:lstStyle/>
          <a:p>
            <a:r>
              <a:rPr lang="en-US" dirty="0" smtClean="0"/>
              <a:t>Medicaid and the Children's Health Insurance Program</a:t>
            </a:r>
            <a:endParaRPr lang="en-US" dirty="0"/>
          </a:p>
        </p:txBody>
      </p:sp>
      <p:grpSp>
        <p:nvGrpSpPr>
          <p:cNvPr id="7" name="Group 7"/>
          <p:cNvGrpSpPr>
            <a:grpSpLocks/>
          </p:cNvGrpSpPr>
          <p:nvPr/>
        </p:nvGrpSpPr>
        <p:grpSpPr bwMode="auto">
          <a:xfrm>
            <a:off x="7924800" y="0"/>
            <a:ext cx="1219200" cy="461963"/>
            <a:chOff x="7924800" y="-1"/>
            <a:chExt cx="1219200" cy="461666"/>
          </a:xfrm>
        </p:grpSpPr>
        <p:pic>
          <p:nvPicPr>
            <p:cNvPr id="8" name="Picture 8" descr="LegislationIcon.gif" title="Star"/>
            <p:cNvPicPr>
              <a:picLocks noChangeAspect="1" noChangeArrowheads="1"/>
            </p:cNvPicPr>
            <p:nvPr/>
          </p:nvPicPr>
          <p:blipFill>
            <a:blip r:embed="rId3" cstate="print"/>
            <a:srcRect/>
            <a:stretch>
              <a:fillRect/>
            </a:stretch>
          </p:blipFill>
          <p:spPr bwMode="auto">
            <a:xfrm>
              <a:off x="7924800" y="-1"/>
              <a:ext cx="381000" cy="461666"/>
            </a:xfrm>
            <a:prstGeom prst="rect">
              <a:avLst/>
            </a:prstGeom>
            <a:noFill/>
            <a:ln w="9525">
              <a:noFill/>
              <a:miter lim="800000"/>
              <a:headEnd/>
              <a:tailEnd/>
            </a:ln>
          </p:spPr>
        </p:pic>
        <p:sp>
          <p:nvSpPr>
            <p:cNvPr id="9" name="TextBox 8" descr="Callout for attention to the Affordable Care Act" title="ACA"/>
            <p:cNvSpPr txBox="1"/>
            <p:nvPr/>
          </p:nvSpPr>
          <p:spPr>
            <a:xfrm>
              <a:off x="8305800" y="-1"/>
              <a:ext cx="838200" cy="461368"/>
            </a:xfrm>
            <a:prstGeom prst="rect">
              <a:avLst/>
            </a:prstGeom>
            <a:solidFill>
              <a:schemeClr val="bg1">
                <a:lumMod val="75000"/>
              </a:schemeClr>
            </a:solidFill>
          </p:spPr>
          <p:txBody>
            <a:bodyPr>
              <a:spAutoFit/>
            </a:bodyPr>
            <a:lstStyle/>
            <a:p>
              <a:pPr>
                <a:defRPr/>
              </a:pPr>
              <a:r>
                <a:rPr lang="en-US" sz="2400" b="1" dirty="0">
                  <a:solidFill>
                    <a:schemeClr val="bg1"/>
                  </a:solidFill>
                </a:rPr>
                <a:t>ACA </a:t>
              </a:r>
            </a:p>
          </p:txBody>
        </p:sp>
      </p:grpSp>
    </p:spTree>
    <p:extLst>
      <p:ext uri="{BB962C8B-B14F-4D97-AF65-F5344CB8AC3E}">
        <p14:creationId xmlns:p14="http://schemas.microsoft.com/office/powerpoint/2010/main" val="29290482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p:cNvSpPr>
            <a:spLocks noGrp="1"/>
          </p:cNvSpPr>
          <p:nvPr>
            <p:ph type="title"/>
          </p:nvPr>
        </p:nvSpPr>
        <p:spPr>
          <a:xfrm>
            <a:off x="495300" y="58112"/>
            <a:ext cx="8229600" cy="1143000"/>
          </a:xfrm>
        </p:spPr>
        <p:txBody>
          <a:bodyPr>
            <a:noAutofit/>
          </a:bodyPr>
          <a:lstStyle/>
          <a:p>
            <a:r>
              <a:rPr lang="en-US" dirty="0" smtClean="0">
                <a:ea typeface="ＭＳ Ｐゴシック"/>
                <a:cs typeface="ＭＳ Ｐゴシック"/>
              </a:rPr>
              <a:t>Simplifying Medicaid and CHIP continued</a:t>
            </a:r>
          </a:p>
        </p:txBody>
      </p:sp>
      <p:sp>
        <p:nvSpPr>
          <p:cNvPr id="83970" name="Content Placeholder 2"/>
          <p:cNvSpPr>
            <a:spLocks noGrp="1"/>
          </p:cNvSpPr>
          <p:nvPr>
            <p:ph idx="1"/>
          </p:nvPr>
        </p:nvSpPr>
        <p:spPr>
          <a:xfrm>
            <a:off x="227013" y="1435100"/>
            <a:ext cx="8451851" cy="5162550"/>
          </a:xfrm>
        </p:spPr>
        <p:txBody>
          <a:bodyPr>
            <a:normAutofit/>
          </a:bodyPr>
          <a:lstStyle/>
          <a:p>
            <a:pPr eaLnBrk="1" hangingPunct="1">
              <a:lnSpc>
                <a:spcPts val="400"/>
              </a:lnSpc>
              <a:spcBef>
                <a:spcPts val="600"/>
              </a:spcBef>
              <a:buClr>
                <a:srgbClr val="FFC000"/>
              </a:buClr>
              <a:buFont typeface="Arial" charset="0"/>
              <a:buNone/>
            </a:pPr>
            <a:endParaRPr lang="en-US" sz="1000" dirty="0" smtClean="0">
              <a:ea typeface="ＭＳ Ｐゴシック"/>
              <a:cs typeface="ＭＳ Ｐゴシック"/>
            </a:endParaRPr>
          </a:p>
          <a:p>
            <a:pPr lvl="0"/>
            <a:r>
              <a:rPr lang="en-US" dirty="0" smtClean="0"/>
              <a:t>The Federal </a:t>
            </a:r>
            <a:r>
              <a:rPr lang="en-US" dirty="0"/>
              <a:t>G</a:t>
            </a:r>
            <a:r>
              <a:rPr lang="en-US" dirty="0" smtClean="0"/>
              <a:t>overnment </a:t>
            </a:r>
            <a:r>
              <a:rPr lang="en-US" dirty="0"/>
              <a:t>will perform some of the data matches for </a:t>
            </a:r>
            <a:r>
              <a:rPr lang="en-US" dirty="0" smtClean="0"/>
              <a:t>states</a:t>
            </a:r>
          </a:p>
          <a:p>
            <a:pPr marL="640080" lvl="1"/>
            <a:r>
              <a:rPr lang="en-US" dirty="0" smtClean="0"/>
              <a:t> </a:t>
            </a:r>
            <a:r>
              <a:rPr lang="en-US" sz="3200" dirty="0" smtClean="0"/>
              <a:t>Relieving </a:t>
            </a:r>
            <a:r>
              <a:rPr lang="en-US" sz="3200" dirty="0"/>
              <a:t>administrative burden </a:t>
            </a:r>
          </a:p>
          <a:p>
            <a:pPr lvl="0"/>
            <a:r>
              <a:rPr lang="en-US" dirty="0" smtClean="0"/>
              <a:t>12-month eligibility periods</a:t>
            </a:r>
          </a:p>
          <a:p>
            <a:pPr marL="640080" lvl="1"/>
            <a:r>
              <a:rPr lang="en-US" sz="3200" dirty="0"/>
              <a:t>R</a:t>
            </a:r>
            <a:r>
              <a:rPr lang="en-US" sz="3200" dirty="0" smtClean="0"/>
              <a:t>enewals</a:t>
            </a:r>
            <a:r>
              <a:rPr lang="en-US" sz="3200" b="1" dirty="0" smtClean="0"/>
              <a:t> </a:t>
            </a:r>
            <a:r>
              <a:rPr lang="en-US" sz="3200" dirty="0"/>
              <a:t>every 12 months</a:t>
            </a:r>
          </a:p>
          <a:p>
            <a:r>
              <a:rPr lang="en-US" dirty="0" smtClean="0"/>
              <a:t>Eligibility </a:t>
            </a:r>
            <a:r>
              <a:rPr lang="en-US" dirty="0"/>
              <a:t>can be renewed based on available </a:t>
            </a:r>
            <a:r>
              <a:rPr lang="en-US" dirty="0" smtClean="0"/>
              <a:t>electronic data</a:t>
            </a:r>
            <a:endParaRPr lang="en-US" dirty="0" smtClean="0">
              <a:solidFill>
                <a:srgbClr val="003192"/>
              </a:solidFill>
              <a:latin typeface="Calibri" pitchFamily="34" charset="0"/>
              <a:ea typeface="ＭＳ Ｐゴシック"/>
              <a:cs typeface="ＭＳ Ｐゴシック"/>
            </a:endParaRPr>
          </a:p>
        </p:txBody>
      </p:sp>
      <p:sp>
        <p:nvSpPr>
          <p:cNvPr id="83971" name="Slide Number Placeholder 3"/>
          <p:cNvSpPr>
            <a:spLocks noGrp="1"/>
          </p:cNvSpPr>
          <p:nvPr>
            <p:ph type="sldNum" sz="quarter" idx="4294967295"/>
          </p:nvPr>
        </p:nvSpPr>
        <p:spPr bwMode="auto">
          <a:xfrm>
            <a:off x="6553200" y="6356351"/>
            <a:ext cx="2133600" cy="365125"/>
          </a:xfrm>
          <a:prstGeom prst="rect">
            <a:avLst/>
          </a:prstGeom>
          <a:noFill/>
          <a:ln>
            <a:miter lim="800000"/>
            <a:headEnd/>
            <a:tailEnd/>
          </a:ln>
        </p:spPr>
        <p:txBody>
          <a:bodyPr/>
          <a:lstStyle/>
          <a:p>
            <a:fld id="{53060E19-C136-4C90-AE49-6C754182D7CC}" type="slidenum">
              <a:rPr lang="en-US" smtClean="0">
                <a:ea typeface="ＭＳ Ｐゴシック"/>
                <a:cs typeface="ＭＳ Ｐゴシック"/>
              </a:rPr>
              <a:pPr/>
              <a:t>44</a:t>
            </a:fld>
            <a:endParaRPr lang="en-US" dirty="0" smtClean="0">
              <a:ea typeface="ＭＳ Ｐゴシック"/>
              <a:cs typeface="ＭＳ Ｐゴシック"/>
            </a:endParaRPr>
          </a:p>
        </p:txBody>
      </p:sp>
      <p:sp>
        <p:nvSpPr>
          <p:cNvPr id="5" name="Date Placeholder 4"/>
          <p:cNvSpPr>
            <a:spLocks noGrp="1"/>
          </p:cNvSpPr>
          <p:nvPr>
            <p:ph type="dt" sz="half" idx="2"/>
          </p:nvPr>
        </p:nvSpPr>
        <p:spPr/>
        <p:txBody>
          <a:bodyPr/>
          <a:lstStyle/>
          <a:p>
            <a:r>
              <a:rPr lang="en-US" dirty="0" smtClean="0"/>
              <a:t>05/01/2013</a:t>
            </a:r>
            <a:endParaRPr lang="en-US" dirty="0"/>
          </a:p>
        </p:txBody>
      </p:sp>
      <p:sp>
        <p:nvSpPr>
          <p:cNvPr id="6" name="Footer Placeholder 5"/>
          <p:cNvSpPr>
            <a:spLocks noGrp="1"/>
          </p:cNvSpPr>
          <p:nvPr>
            <p:ph type="ftr" sz="quarter" idx="3"/>
          </p:nvPr>
        </p:nvSpPr>
        <p:spPr/>
        <p:txBody>
          <a:bodyPr/>
          <a:lstStyle/>
          <a:p>
            <a:r>
              <a:rPr lang="en-US" dirty="0" smtClean="0"/>
              <a:t>Medicaid and the Children's Health Insurance Program</a:t>
            </a:r>
            <a:endParaRPr lang="en-US" dirty="0"/>
          </a:p>
        </p:txBody>
      </p:sp>
      <p:grpSp>
        <p:nvGrpSpPr>
          <p:cNvPr id="7" name="Group 7"/>
          <p:cNvGrpSpPr>
            <a:grpSpLocks/>
          </p:cNvGrpSpPr>
          <p:nvPr/>
        </p:nvGrpSpPr>
        <p:grpSpPr bwMode="auto">
          <a:xfrm>
            <a:off x="7924800" y="0"/>
            <a:ext cx="1219200" cy="461963"/>
            <a:chOff x="7924800" y="-1"/>
            <a:chExt cx="1219200" cy="461666"/>
          </a:xfrm>
        </p:grpSpPr>
        <p:pic>
          <p:nvPicPr>
            <p:cNvPr id="8" name="Picture 8" descr="LegislationIcon.gif" title="Star"/>
            <p:cNvPicPr>
              <a:picLocks noChangeAspect="1" noChangeArrowheads="1"/>
            </p:cNvPicPr>
            <p:nvPr/>
          </p:nvPicPr>
          <p:blipFill>
            <a:blip r:embed="rId3" cstate="print"/>
            <a:srcRect/>
            <a:stretch>
              <a:fillRect/>
            </a:stretch>
          </p:blipFill>
          <p:spPr bwMode="auto">
            <a:xfrm>
              <a:off x="7924800" y="-1"/>
              <a:ext cx="381000" cy="461666"/>
            </a:xfrm>
            <a:prstGeom prst="rect">
              <a:avLst/>
            </a:prstGeom>
            <a:noFill/>
            <a:ln w="9525">
              <a:noFill/>
              <a:miter lim="800000"/>
              <a:headEnd/>
              <a:tailEnd/>
            </a:ln>
          </p:spPr>
        </p:pic>
        <p:sp>
          <p:nvSpPr>
            <p:cNvPr id="9" name="TextBox 8" descr="Callout for attention to the Affordable Care Act" title="ACA"/>
            <p:cNvSpPr txBox="1"/>
            <p:nvPr/>
          </p:nvSpPr>
          <p:spPr>
            <a:xfrm>
              <a:off x="8305800" y="-1"/>
              <a:ext cx="838200" cy="461368"/>
            </a:xfrm>
            <a:prstGeom prst="rect">
              <a:avLst/>
            </a:prstGeom>
            <a:solidFill>
              <a:schemeClr val="bg1">
                <a:lumMod val="75000"/>
              </a:schemeClr>
            </a:solidFill>
          </p:spPr>
          <p:txBody>
            <a:bodyPr>
              <a:spAutoFit/>
            </a:bodyPr>
            <a:lstStyle/>
            <a:p>
              <a:pPr>
                <a:defRPr/>
              </a:pPr>
              <a:r>
                <a:rPr lang="en-US" sz="2400" b="1" dirty="0">
                  <a:solidFill>
                    <a:schemeClr val="bg1"/>
                  </a:solidFill>
                </a:rPr>
                <a:t>ACA </a:t>
              </a:r>
            </a:p>
          </p:txBody>
        </p:sp>
      </p:grpSp>
    </p:spTree>
    <p:extLst>
      <p:ext uri="{BB962C8B-B14F-4D97-AF65-F5344CB8AC3E}">
        <p14:creationId xmlns:p14="http://schemas.microsoft.com/office/powerpoint/2010/main" val="14119905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868362"/>
          </a:xfrm>
        </p:spPr>
        <p:txBody>
          <a:bodyPr>
            <a:normAutofit fontScale="90000"/>
          </a:bodyPr>
          <a:lstStyle/>
          <a:p>
            <a:r>
              <a:rPr lang="en-US" dirty="0" smtClean="0"/>
              <a:t/>
            </a:r>
            <a:br>
              <a:rPr lang="en-US" dirty="0" smtClean="0"/>
            </a:br>
            <a:r>
              <a:rPr lang="en-US" dirty="0"/>
              <a:t/>
            </a:r>
            <a:br>
              <a:rPr lang="en-US" dirty="0"/>
            </a:br>
            <a:r>
              <a:rPr lang="en-US" dirty="0" smtClean="0"/>
              <a:t>What </a:t>
            </a:r>
            <a:r>
              <a:rPr lang="en-US" dirty="0"/>
              <a:t>is Modified Adjusted Gross Income (MAGI)?</a:t>
            </a:r>
            <a:br>
              <a:rPr lang="en-US" dirty="0"/>
            </a:br>
            <a:r>
              <a:rPr lang="en-US" dirty="0"/>
              <a:t> </a:t>
            </a:r>
            <a:br>
              <a:rPr lang="en-US" dirty="0"/>
            </a:br>
            <a:endParaRPr lang="en-US" dirty="0"/>
          </a:p>
        </p:txBody>
      </p:sp>
      <p:sp>
        <p:nvSpPr>
          <p:cNvPr id="3" name="Content Placeholder 2"/>
          <p:cNvSpPr>
            <a:spLocks noGrp="1"/>
          </p:cNvSpPr>
          <p:nvPr>
            <p:ph idx="1"/>
          </p:nvPr>
        </p:nvSpPr>
        <p:spPr/>
        <p:txBody>
          <a:bodyPr>
            <a:normAutofit/>
          </a:bodyPr>
          <a:lstStyle/>
          <a:p>
            <a:pPr lvl="0"/>
            <a:r>
              <a:rPr lang="en-US" dirty="0"/>
              <a:t>Modified Adjusted Gross </a:t>
            </a:r>
            <a:r>
              <a:rPr lang="en-US" dirty="0" smtClean="0"/>
              <a:t>Income (</a:t>
            </a:r>
            <a:r>
              <a:rPr lang="en-US" dirty="0"/>
              <a:t>MAGI) is a </a:t>
            </a:r>
            <a:r>
              <a:rPr lang="en-US" dirty="0" smtClean="0"/>
              <a:t>uniform calculation </a:t>
            </a:r>
          </a:p>
          <a:p>
            <a:pPr marL="640080" lvl="1"/>
            <a:r>
              <a:rPr lang="en-US" dirty="0"/>
              <a:t>U</a:t>
            </a:r>
            <a:r>
              <a:rPr lang="en-US" dirty="0" smtClean="0"/>
              <a:t>sed </a:t>
            </a:r>
            <a:r>
              <a:rPr lang="en-US" dirty="0"/>
              <a:t>to determine eligibility </a:t>
            </a:r>
            <a:endParaRPr lang="en-US" dirty="0" smtClean="0"/>
          </a:p>
          <a:p>
            <a:pPr marL="640080" lvl="1"/>
            <a:r>
              <a:rPr lang="en-US" dirty="0"/>
              <a:t>N</a:t>
            </a:r>
            <a:r>
              <a:rPr lang="en-US" dirty="0" smtClean="0"/>
              <a:t>ot </a:t>
            </a:r>
            <a:r>
              <a:rPr lang="en-US" dirty="0"/>
              <a:t>a number from a tax </a:t>
            </a:r>
            <a:r>
              <a:rPr lang="en-US" dirty="0" smtClean="0"/>
              <a:t>return</a:t>
            </a:r>
            <a:endParaRPr lang="en-US" dirty="0"/>
          </a:p>
          <a:p>
            <a:pPr lvl="0"/>
            <a:r>
              <a:rPr lang="en-US" dirty="0"/>
              <a:t>Family size is determined by </a:t>
            </a:r>
            <a:endParaRPr lang="en-US" dirty="0" smtClean="0"/>
          </a:p>
          <a:p>
            <a:pPr marL="640080" lvl="1"/>
            <a:r>
              <a:rPr lang="en-US" dirty="0"/>
              <a:t>T</a:t>
            </a:r>
            <a:r>
              <a:rPr lang="en-US" dirty="0" smtClean="0"/>
              <a:t>he </a:t>
            </a:r>
            <a:r>
              <a:rPr lang="en-US" dirty="0"/>
              <a:t>number of personal exemptions claimed on a tax </a:t>
            </a:r>
            <a:r>
              <a:rPr lang="en-US" dirty="0" smtClean="0"/>
              <a:t>return </a:t>
            </a:r>
            <a:endParaRPr lang="en-US" dirty="0"/>
          </a:p>
          <a:p>
            <a:pPr lvl="0"/>
            <a:r>
              <a:rPr lang="en-US" dirty="0"/>
              <a:t>The family’s assets </a:t>
            </a:r>
            <a:endParaRPr lang="en-US" dirty="0" smtClean="0"/>
          </a:p>
          <a:p>
            <a:pPr marL="640080" lvl="1"/>
            <a:r>
              <a:rPr lang="en-US" dirty="0"/>
              <a:t>W</a:t>
            </a:r>
            <a:r>
              <a:rPr lang="en-US" dirty="0" smtClean="0"/>
              <a:t>ill </a:t>
            </a:r>
            <a:r>
              <a:rPr lang="en-US" dirty="0"/>
              <a:t>not be considered in determining eligibility</a:t>
            </a:r>
          </a:p>
          <a:p>
            <a:pPr marL="0" indent="0">
              <a:buNone/>
            </a:pPr>
            <a:endParaRPr lang="en-US" dirty="0"/>
          </a:p>
        </p:txBody>
      </p:sp>
      <p:sp>
        <p:nvSpPr>
          <p:cNvPr id="4" name="Date Placeholder 3"/>
          <p:cNvSpPr>
            <a:spLocks noGrp="1"/>
          </p:cNvSpPr>
          <p:nvPr>
            <p:ph type="dt" sz="half" idx="2"/>
          </p:nvPr>
        </p:nvSpPr>
        <p:spPr/>
        <p:txBody>
          <a:bodyPr/>
          <a:lstStyle/>
          <a:p>
            <a:r>
              <a:rPr lang="en-US" dirty="0" smtClean="0"/>
              <a:t>05/01/2013</a:t>
            </a:r>
            <a:endParaRPr lang="en-US" dirty="0"/>
          </a:p>
        </p:txBody>
      </p:sp>
      <p:sp>
        <p:nvSpPr>
          <p:cNvPr id="5" name="Footer Placeholder 4"/>
          <p:cNvSpPr>
            <a:spLocks noGrp="1"/>
          </p:cNvSpPr>
          <p:nvPr>
            <p:ph type="ftr" sz="quarter" idx="3"/>
          </p:nvPr>
        </p:nvSpPr>
        <p:spPr/>
        <p:txBody>
          <a:bodyPr/>
          <a:lstStyle/>
          <a:p>
            <a:r>
              <a:rPr lang="en-US" dirty="0" smtClean="0"/>
              <a:t>Medicaid and the Children's Health Insurance Program</a:t>
            </a:r>
            <a:endParaRPr lang="en-US" dirty="0"/>
          </a:p>
        </p:txBody>
      </p:sp>
      <p:sp>
        <p:nvSpPr>
          <p:cNvPr id="6" name="Slide Number Placeholder 5"/>
          <p:cNvSpPr>
            <a:spLocks noGrp="1"/>
          </p:cNvSpPr>
          <p:nvPr>
            <p:ph type="sldNum" sz="quarter" idx="4"/>
          </p:nvPr>
        </p:nvSpPr>
        <p:spPr/>
        <p:txBody>
          <a:bodyPr/>
          <a:lstStyle/>
          <a:p>
            <a:fld id="{78C0CC3C-85F1-4D86-9B70-8D9F8B17F046}" type="slidenum">
              <a:rPr lang="en-US" smtClean="0"/>
              <a:pPr/>
              <a:t>45</a:t>
            </a:fld>
            <a:endParaRPr lang="en-US" dirty="0"/>
          </a:p>
        </p:txBody>
      </p:sp>
      <p:grpSp>
        <p:nvGrpSpPr>
          <p:cNvPr id="7" name="Group 7"/>
          <p:cNvGrpSpPr>
            <a:grpSpLocks/>
          </p:cNvGrpSpPr>
          <p:nvPr/>
        </p:nvGrpSpPr>
        <p:grpSpPr bwMode="auto">
          <a:xfrm>
            <a:off x="7924800" y="0"/>
            <a:ext cx="1219200" cy="461963"/>
            <a:chOff x="7924800" y="-1"/>
            <a:chExt cx="1219200" cy="461666"/>
          </a:xfrm>
        </p:grpSpPr>
        <p:pic>
          <p:nvPicPr>
            <p:cNvPr id="8" name="Picture 8" descr="LegislationIcon.gif" title="Star"/>
            <p:cNvPicPr>
              <a:picLocks noChangeAspect="1" noChangeArrowheads="1"/>
            </p:cNvPicPr>
            <p:nvPr/>
          </p:nvPicPr>
          <p:blipFill>
            <a:blip r:embed="rId3" cstate="print"/>
            <a:srcRect/>
            <a:stretch>
              <a:fillRect/>
            </a:stretch>
          </p:blipFill>
          <p:spPr bwMode="auto">
            <a:xfrm>
              <a:off x="7924800" y="-1"/>
              <a:ext cx="381000" cy="461666"/>
            </a:xfrm>
            <a:prstGeom prst="rect">
              <a:avLst/>
            </a:prstGeom>
            <a:noFill/>
            <a:ln w="9525">
              <a:noFill/>
              <a:miter lim="800000"/>
              <a:headEnd/>
              <a:tailEnd/>
            </a:ln>
          </p:spPr>
        </p:pic>
        <p:sp>
          <p:nvSpPr>
            <p:cNvPr id="9" name="TextBox 8" descr="Callout for attention to the Affordable Care Act" title="ACA"/>
            <p:cNvSpPr txBox="1"/>
            <p:nvPr/>
          </p:nvSpPr>
          <p:spPr>
            <a:xfrm>
              <a:off x="8305800" y="-1"/>
              <a:ext cx="838200" cy="461368"/>
            </a:xfrm>
            <a:prstGeom prst="rect">
              <a:avLst/>
            </a:prstGeom>
            <a:solidFill>
              <a:schemeClr val="bg1">
                <a:lumMod val="75000"/>
              </a:schemeClr>
            </a:solidFill>
          </p:spPr>
          <p:txBody>
            <a:bodyPr>
              <a:spAutoFit/>
            </a:bodyPr>
            <a:lstStyle/>
            <a:p>
              <a:pPr>
                <a:defRPr/>
              </a:pPr>
              <a:r>
                <a:rPr lang="en-US" sz="2400" b="1" dirty="0">
                  <a:solidFill>
                    <a:schemeClr val="bg1"/>
                  </a:solidFill>
                </a:rPr>
                <a:t>ACA </a:t>
              </a:r>
            </a:p>
          </p:txBody>
        </p:sp>
      </p:grpSp>
    </p:spTree>
    <p:extLst>
      <p:ext uri="{BB962C8B-B14F-4D97-AF65-F5344CB8AC3E}">
        <p14:creationId xmlns:p14="http://schemas.microsoft.com/office/powerpoint/2010/main" val="22699453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868362"/>
          </a:xfrm>
        </p:spPr>
        <p:txBody>
          <a:bodyPr>
            <a:normAutofit fontScale="90000"/>
          </a:bodyPr>
          <a:lstStyle/>
          <a:p>
            <a:r>
              <a:rPr lang="en-US" dirty="0" smtClean="0"/>
              <a:t/>
            </a:r>
            <a:br>
              <a:rPr lang="en-US" dirty="0" smtClean="0"/>
            </a:br>
            <a:r>
              <a:rPr lang="en-US" dirty="0" smtClean="0"/>
              <a:t>MAGI Determination</a:t>
            </a:r>
            <a:r>
              <a:rPr lang="en-US" dirty="0"/>
              <a:t> </a:t>
            </a:r>
            <a:br>
              <a:rPr lang="en-US" dirty="0"/>
            </a:br>
            <a:endParaRPr lang="en-US" dirty="0"/>
          </a:p>
        </p:txBody>
      </p:sp>
      <p:sp>
        <p:nvSpPr>
          <p:cNvPr id="3" name="Content Placeholder 2"/>
          <p:cNvSpPr>
            <a:spLocks noGrp="1"/>
          </p:cNvSpPr>
          <p:nvPr>
            <p:ph idx="1"/>
          </p:nvPr>
        </p:nvSpPr>
        <p:spPr/>
        <p:txBody>
          <a:bodyPr>
            <a:normAutofit/>
          </a:bodyPr>
          <a:lstStyle/>
          <a:p>
            <a:pPr lvl="0"/>
            <a:r>
              <a:rPr lang="en-US" dirty="0" smtClean="0"/>
              <a:t>When </a:t>
            </a:r>
            <a:r>
              <a:rPr lang="en-US" dirty="0"/>
              <a:t>MAGI is </a:t>
            </a:r>
            <a:r>
              <a:rPr lang="en-US" dirty="0" smtClean="0"/>
              <a:t>determined </a:t>
            </a:r>
          </a:p>
          <a:p>
            <a:pPr marL="640080" lvl="1"/>
            <a:r>
              <a:rPr lang="en-US" dirty="0" smtClean="0"/>
              <a:t>Used for premium </a:t>
            </a:r>
            <a:r>
              <a:rPr lang="en-US" dirty="0"/>
              <a:t>tax credits </a:t>
            </a:r>
            <a:r>
              <a:rPr lang="en-US" dirty="0" smtClean="0"/>
              <a:t>in the Marketplace</a:t>
            </a:r>
          </a:p>
          <a:p>
            <a:pPr marL="640080" lvl="1"/>
            <a:r>
              <a:rPr lang="en-US" dirty="0"/>
              <a:t>T</a:t>
            </a:r>
            <a:r>
              <a:rPr lang="en-US" dirty="0" smtClean="0"/>
              <a:t>here </a:t>
            </a:r>
            <a:r>
              <a:rPr lang="en-US" dirty="0"/>
              <a:t>is an automatic 5% income </a:t>
            </a:r>
            <a:r>
              <a:rPr lang="en-US" dirty="0" smtClean="0"/>
              <a:t>disregard</a:t>
            </a:r>
          </a:p>
          <a:p>
            <a:pPr marL="914400" lvl="2"/>
            <a:r>
              <a:rPr lang="en-US" dirty="0"/>
              <a:t>R</a:t>
            </a:r>
            <a:r>
              <a:rPr lang="en-US" dirty="0" smtClean="0"/>
              <a:t>ather </a:t>
            </a:r>
            <a:r>
              <a:rPr lang="en-US" dirty="0"/>
              <a:t>than different disregards in each </a:t>
            </a:r>
            <a:r>
              <a:rPr lang="en-US" dirty="0" smtClean="0"/>
              <a:t>state</a:t>
            </a:r>
            <a:endParaRPr lang="en-US" dirty="0"/>
          </a:p>
          <a:p>
            <a:pPr lvl="0"/>
            <a:r>
              <a:rPr lang="en-US" dirty="0"/>
              <a:t>MAGI must be used in </a:t>
            </a:r>
            <a:r>
              <a:rPr lang="en-US" dirty="0" smtClean="0"/>
              <a:t>most Medicaid and CHIP determinations</a:t>
            </a:r>
          </a:p>
          <a:p>
            <a:pPr marL="640080" lvl="1"/>
            <a:r>
              <a:rPr lang="en-US" dirty="0" smtClean="0"/>
              <a:t>For children </a:t>
            </a:r>
            <a:r>
              <a:rPr lang="en-US" dirty="0"/>
              <a:t>and non-disabled adults under age </a:t>
            </a:r>
            <a:r>
              <a:rPr lang="en-US" dirty="0" smtClean="0"/>
              <a:t>65</a:t>
            </a:r>
          </a:p>
          <a:p>
            <a:pPr marL="640080" lvl="1"/>
            <a:r>
              <a:rPr lang="en-US" dirty="0"/>
              <a:t>B</a:t>
            </a:r>
            <a:r>
              <a:rPr lang="en-US" dirty="0" smtClean="0"/>
              <a:t>eginning </a:t>
            </a:r>
            <a:r>
              <a:rPr lang="en-US" dirty="0"/>
              <a:t>October 1, </a:t>
            </a:r>
            <a:r>
              <a:rPr lang="en-US" dirty="0" smtClean="0"/>
              <a:t>2013</a:t>
            </a:r>
            <a:endParaRPr lang="en-US" dirty="0"/>
          </a:p>
          <a:p>
            <a:pPr marL="0" indent="0">
              <a:buNone/>
            </a:pPr>
            <a:endParaRPr lang="en-US" dirty="0"/>
          </a:p>
        </p:txBody>
      </p:sp>
      <p:sp>
        <p:nvSpPr>
          <p:cNvPr id="4" name="Date Placeholder 3"/>
          <p:cNvSpPr>
            <a:spLocks noGrp="1"/>
          </p:cNvSpPr>
          <p:nvPr>
            <p:ph type="dt" sz="half" idx="2"/>
          </p:nvPr>
        </p:nvSpPr>
        <p:spPr/>
        <p:txBody>
          <a:bodyPr/>
          <a:lstStyle/>
          <a:p>
            <a:r>
              <a:rPr lang="en-US" dirty="0" smtClean="0"/>
              <a:t>05/01/2013</a:t>
            </a:r>
            <a:endParaRPr lang="en-US" dirty="0"/>
          </a:p>
        </p:txBody>
      </p:sp>
      <p:sp>
        <p:nvSpPr>
          <p:cNvPr id="5" name="Footer Placeholder 4"/>
          <p:cNvSpPr>
            <a:spLocks noGrp="1"/>
          </p:cNvSpPr>
          <p:nvPr>
            <p:ph type="ftr" sz="quarter" idx="3"/>
          </p:nvPr>
        </p:nvSpPr>
        <p:spPr/>
        <p:txBody>
          <a:bodyPr/>
          <a:lstStyle/>
          <a:p>
            <a:r>
              <a:rPr lang="en-US" dirty="0" smtClean="0"/>
              <a:t>Medicaid and the Children's Health Insurance Program</a:t>
            </a:r>
            <a:endParaRPr lang="en-US" dirty="0"/>
          </a:p>
        </p:txBody>
      </p:sp>
      <p:sp>
        <p:nvSpPr>
          <p:cNvPr id="6" name="Slide Number Placeholder 5"/>
          <p:cNvSpPr>
            <a:spLocks noGrp="1"/>
          </p:cNvSpPr>
          <p:nvPr>
            <p:ph type="sldNum" sz="quarter" idx="4"/>
          </p:nvPr>
        </p:nvSpPr>
        <p:spPr/>
        <p:txBody>
          <a:bodyPr/>
          <a:lstStyle/>
          <a:p>
            <a:fld id="{78C0CC3C-85F1-4D86-9B70-8D9F8B17F046}" type="slidenum">
              <a:rPr lang="en-US" smtClean="0"/>
              <a:pPr/>
              <a:t>46</a:t>
            </a:fld>
            <a:endParaRPr lang="en-US" dirty="0"/>
          </a:p>
        </p:txBody>
      </p:sp>
      <p:grpSp>
        <p:nvGrpSpPr>
          <p:cNvPr id="7" name="Group 7"/>
          <p:cNvGrpSpPr>
            <a:grpSpLocks/>
          </p:cNvGrpSpPr>
          <p:nvPr/>
        </p:nvGrpSpPr>
        <p:grpSpPr bwMode="auto">
          <a:xfrm>
            <a:off x="7924800" y="0"/>
            <a:ext cx="1219200" cy="461963"/>
            <a:chOff x="7924800" y="-1"/>
            <a:chExt cx="1219200" cy="461666"/>
          </a:xfrm>
        </p:grpSpPr>
        <p:pic>
          <p:nvPicPr>
            <p:cNvPr id="8" name="Picture 8" descr="LegislationIcon.gif" title="Star"/>
            <p:cNvPicPr>
              <a:picLocks noChangeAspect="1" noChangeArrowheads="1"/>
            </p:cNvPicPr>
            <p:nvPr/>
          </p:nvPicPr>
          <p:blipFill>
            <a:blip r:embed="rId3" cstate="print"/>
            <a:srcRect/>
            <a:stretch>
              <a:fillRect/>
            </a:stretch>
          </p:blipFill>
          <p:spPr bwMode="auto">
            <a:xfrm>
              <a:off x="7924800" y="-1"/>
              <a:ext cx="381000" cy="461666"/>
            </a:xfrm>
            <a:prstGeom prst="rect">
              <a:avLst/>
            </a:prstGeom>
            <a:noFill/>
            <a:ln w="9525">
              <a:noFill/>
              <a:miter lim="800000"/>
              <a:headEnd/>
              <a:tailEnd/>
            </a:ln>
          </p:spPr>
        </p:pic>
        <p:sp>
          <p:nvSpPr>
            <p:cNvPr id="9" name="TextBox 8" descr="Callout for attention to the Affordable Care Act" title="ACA"/>
            <p:cNvSpPr txBox="1"/>
            <p:nvPr/>
          </p:nvSpPr>
          <p:spPr>
            <a:xfrm>
              <a:off x="8305800" y="-1"/>
              <a:ext cx="838200" cy="461368"/>
            </a:xfrm>
            <a:prstGeom prst="rect">
              <a:avLst/>
            </a:prstGeom>
            <a:solidFill>
              <a:schemeClr val="bg1">
                <a:lumMod val="75000"/>
              </a:schemeClr>
            </a:solidFill>
          </p:spPr>
          <p:txBody>
            <a:bodyPr>
              <a:spAutoFit/>
            </a:bodyPr>
            <a:lstStyle/>
            <a:p>
              <a:pPr>
                <a:defRPr/>
              </a:pPr>
              <a:r>
                <a:rPr lang="en-US" sz="2400" b="1" dirty="0">
                  <a:solidFill>
                    <a:schemeClr val="bg1"/>
                  </a:solidFill>
                </a:rPr>
                <a:t>ACA </a:t>
              </a:r>
            </a:p>
          </p:txBody>
        </p:sp>
      </p:grpSp>
    </p:spTree>
    <p:extLst>
      <p:ext uri="{BB962C8B-B14F-4D97-AF65-F5344CB8AC3E}">
        <p14:creationId xmlns:p14="http://schemas.microsoft.com/office/powerpoint/2010/main" val="304245830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p:cNvSpPr>
            <a:spLocks noGrp="1"/>
          </p:cNvSpPr>
          <p:nvPr>
            <p:ph type="title"/>
          </p:nvPr>
        </p:nvSpPr>
        <p:spPr>
          <a:xfrm>
            <a:off x="457200" y="0"/>
            <a:ext cx="8229600" cy="1143000"/>
          </a:xfrm>
        </p:spPr>
        <p:txBody>
          <a:bodyPr>
            <a:noAutofit/>
          </a:bodyPr>
          <a:lstStyle/>
          <a:p>
            <a:pPr eaLnBrk="1" hangingPunct="1"/>
            <a:r>
              <a:rPr lang="en-US" dirty="0" smtClean="0">
                <a:ea typeface="ＭＳ Ｐゴシック"/>
                <a:cs typeface="ＭＳ Ｐゴシック"/>
              </a:rPr>
              <a:t>Coordination: </a:t>
            </a:r>
            <a:br>
              <a:rPr lang="en-US" dirty="0" smtClean="0">
                <a:ea typeface="ＭＳ Ｐゴシック"/>
                <a:cs typeface="ＭＳ Ｐゴシック"/>
              </a:rPr>
            </a:br>
            <a:r>
              <a:rPr lang="en-US" dirty="0" smtClean="0">
                <a:ea typeface="ＭＳ Ｐゴシック"/>
                <a:cs typeface="ＭＳ Ｐゴシック"/>
              </a:rPr>
              <a:t>A Seamless System of Coverage</a:t>
            </a:r>
          </a:p>
        </p:txBody>
      </p:sp>
      <p:sp>
        <p:nvSpPr>
          <p:cNvPr id="88066" name="Content Placeholder 2"/>
          <p:cNvSpPr>
            <a:spLocks noGrp="1"/>
          </p:cNvSpPr>
          <p:nvPr>
            <p:ph idx="1"/>
          </p:nvPr>
        </p:nvSpPr>
        <p:spPr>
          <a:xfrm>
            <a:off x="381000" y="1143000"/>
            <a:ext cx="8763000" cy="5715000"/>
          </a:xfrm>
        </p:spPr>
        <p:txBody>
          <a:bodyPr>
            <a:normAutofit fontScale="70000" lnSpcReduction="20000"/>
          </a:bodyPr>
          <a:lstStyle/>
          <a:p>
            <a:pPr eaLnBrk="1" hangingPunct="1">
              <a:lnSpc>
                <a:spcPts val="400"/>
              </a:lnSpc>
              <a:spcBef>
                <a:spcPts val="600"/>
              </a:spcBef>
              <a:buClr>
                <a:srgbClr val="FFC000"/>
              </a:buClr>
              <a:buFont typeface="Arial" charset="0"/>
              <a:buNone/>
            </a:pPr>
            <a:endParaRPr lang="en-US" sz="1000" dirty="0" smtClean="0">
              <a:ea typeface="ＭＳ Ｐゴシック"/>
              <a:cs typeface="ＭＳ Ｐゴシック"/>
            </a:endParaRPr>
          </a:p>
          <a:p>
            <a:pPr>
              <a:lnSpc>
                <a:spcPct val="120000"/>
              </a:lnSpc>
              <a:spcBef>
                <a:spcPts val="300"/>
              </a:spcBef>
              <a:buClr>
                <a:schemeClr val="tx1"/>
              </a:buClr>
            </a:pPr>
            <a:r>
              <a:rPr lang="en-US" sz="4100" dirty="0">
                <a:latin typeface="Calibri" pitchFamily="34" charset="0"/>
                <a:ea typeface="ＭＳ Ｐゴシック"/>
                <a:cs typeface="ＭＳ Ｐゴシック"/>
              </a:rPr>
              <a:t>Coordinated policies across Medicaid, CHIP and the Marketplace (Exchanges)</a:t>
            </a:r>
          </a:p>
          <a:p>
            <a:pPr eaLnBrk="1" hangingPunct="1">
              <a:lnSpc>
                <a:spcPct val="120000"/>
              </a:lnSpc>
              <a:spcBef>
                <a:spcPts val="300"/>
              </a:spcBef>
              <a:buClr>
                <a:schemeClr val="tx1"/>
              </a:buClr>
            </a:pPr>
            <a:r>
              <a:rPr lang="en-US" sz="4100" dirty="0">
                <a:latin typeface="Calibri" pitchFamily="34" charset="0"/>
                <a:ea typeface="ＭＳ Ｐゴシック"/>
                <a:cs typeface="ＭＳ Ｐゴシック"/>
              </a:rPr>
              <a:t>S</a:t>
            </a:r>
            <a:r>
              <a:rPr lang="en-US" sz="4100" dirty="0" smtClean="0">
                <a:latin typeface="Calibri" pitchFamily="34" charset="0"/>
                <a:ea typeface="ＭＳ Ｐゴシック"/>
                <a:cs typeface="ＭＳ Ｐゴシック"/>
              </a:rPr>
              <a:t>treamlined application for all insurance affordability programs</a:t>
            </a:r>
          </a:p>
          <a:p>
            <a:pPr>
              <a:lnSpc>
                <a:spcPct val="120000"/>
              </a:lnSpc>
              <a:spcBef>
                <a:spcPts val="300"/>
              </a:spcBef>
              <a:buClr>
                <a:schemeClr val="tx1"/>
              </a:buClr>
            </a:pPr>
            <a:r>
              <a:rPr lang="en-US" sz="4100" dirty="0" smtClean="0">
                <a:latin typeface="Calibri" pitchFamily="34" charset="0"/>
                <a:ea typeface="ＭＳ Ｐゴシック"/>
                <a:cs typeface="ＭＳ Ｐゴシック"/>
              </a:rPr>
              <a:t>New </a:t>
            </a:r>
            <a:r>
              <a:rPr lang="en-US" sz="4100" dirty="0">
                <a:latin typeface="Calibri" pitchFamily="34" charset="0"/>
                <a:ea typeface="ＭＳ Ｐゴシック"/>
                <a:cs typeface="ＭＳ Ｐゴシック"/>
              </a:rPr>
              <a:t>standards and guidelines for ensuring </a:t>
            </a:r>
            <a:r>
              <a:rPr lang="en-US" sz="4100" dirty="0" smtClean="0">
                <a:latin typeface="Calibri" pitchFamily="34" charset="0"/>
                <a:ea typeface="ＭＳ Ｐゴシック"/>
                <a:cs typeface="ＭＳ Ｐゴシック"/>
              </a:rPr>
              <a:t>an accurate </a:t>
            </a:r>
            <a:r>
              <a:rPr lang="en-US" sz="4100" dirty="0">
                <a:latin typeface="Calibri" pitchFamily="34" charset="0"/>
                <a:ea typeface="ＭＳ Ｐゴシック"/>
                <a:cs typeface="ＭＳ Ｐゴシック"/>
              </a:rPr>
              <a:t>and timely </a:t>
            </a:r>
            <a:r>
              <a:rPr lang="en-US" sz="4100" dirty="0" smtClean="0">
                <a:latin typeface="Calibri" pitchFamily="34" charset="0"/>
                <a:ea typeface="ＭＳ Ｐゴシック"/>
                <a:cs typeface="ＭＳ Ｐゴシック"/>
              </a:rPr>
              <a:t>process for performing </a:t>
            </a:r>
            <a:r>
              <a:rPr lang="en-US" sz="4100" dirty="0">
                <a:latin typeface="Calibri" pitchFamily="34" charset="0"/>
                <a:ea typeface="ＭＳ Ｐゴシック"/>
                <a:cs typeface="ＭＳ Ｐゴシック"/>
              </a:rPr>
              <a:t>eligibility </a:t>
            </a:r>
            <a:r>
              <a:rPr lang="en-US" sz="4100" dirty="0" smtClean="0">
                <a:latin typeface="Calibri" pitchFamily="34" charset="0"/>
                <a:ea typeface="ＭＳ Ｐゴシック"/>
                <a:cs typeface="ＭＳ Ｐゴシック"/>
              </a:rPr>
              <a:t>determinations and </a:t>
            </a:r>
            <a:r>
              <a:rPr lang="en-US" sz="4100" dirty="0">
                <a:latin typeface="Calibri" pitchFamily="34" charset="0"/>
                <a:ea typeface="ＭＳ Ｐゴシック"/>
                <a:cs typeface="ＭＳ Ｐゴシック"/>
              </a:rPr>
              <a:t>transfers information to other insurance affordability programs</a:t>
            </a:r>
          </a:p>
          <a:p>
            <a:pPr>
              <a:lnSpc>
                <a:spcPct val="120000"/>
              </a:lnSpc>
              <a:spcBef>
                <a:spcPts val="300"/>
              </a:spcBef>
              <a:buClr>
                <a:schemeClr val="tx1"/>
              </a:buClr>
            </a:pPr>
            <a:r>
              <a:rPr lang="en-US" sz="4100" dirty="0" smtClean="0">
                <a:latin typeface="Calibri" pitchFamily="34" charset="0"/>
                <a:ea typeface="ＭＳ Ｐゴシック"/>
                <a:cs typeface="ＭＳ Ｐゴシック"/>
              </a:rPr>
              <a:t>New website that provides program information and enrollment in all insurance affordability programs</a:t>
            </a:r>
          </a:p>
          <a:p>
            <a:pPr marL="0" indent="0" eaLnBrk="1" hangingPunct="1">
              <a:lnSpc>
                <a:spcPts val="2700"/>
              </a:lnSpc>
              <a:spcAft>
                <a:spcPts val="600"/>
              </a:spcAft>
              <a:buClr>
                <a:srgbClr val="FFCC00"/>
              </a:buClr>
              <a:buNone/>
            </a:pPr>
            <a:endParaRPr lang="en-US" sz="2800" dirty="0" smtClean="0">
              <a:solidFill>
                <a:srgbClr val="003192"/>
              </a:solidFill>
              <a:latin typeface="Calibri" pitchFamily="34" charset="0"/>
              <a:ea typeface="ＭＳ Ｐゴシック"/>
              <a:cs typeface="ＭＳ Ｐゴシック"/>
            </a:endParaRPr>
          </a:p>
          <a:p>
            <a:pPr eaLnBrk="1" hangingPunct="1">
              <a:lnSpc>
                <a:spcPts val="2700"/>
              </a:lnSpc>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lnSpc>
                <a:spcPts val="2700"/>
              </a:lnSpc>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lnSpc>
                <a:spcPts val="2700"/>
              </a:lnSpc>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spcAft>
                <a:spcPts val="600"/>
              </a:spcAft>
              <a:buClr>
                <a:srgbClr val="FFCC00"/>
              </a:buClr>
              <a:buFont typeface="Arial" charset="0"/>
              <a:buNone/>
            </a:pPr>
            <a:endParaRPr lang="en-US" sz="2800" dirty="0" smtClean="0">
              <a:solidFill>
                <a:srgbClr val="003192"/>
              </a:solidFill>
              <a:latin typeface="Calibri" pitchFamily="34" charset="0"/>
              <a:ea typeface="ＭＳ Ｐゴシック"/>
              <a:cs typeface="ＭＳ Ｐゴシック"/>
            </a:endParaRPr>
          </a:p>
          <a:p>
            <a:pPr eaLnBrk="1" hangingPunct="1">
              <a:buFont typeface="Arial" charset="0"/>
              <a:buNone/>
            </a:pPr>
            <a:endParaRPr lang="en-US" sz="1100" dirty="0" smtClean="0">
              <a:ea typeface="ＭＳ Ｐゴシック"/>
              <a:cs typeface="ＭＳ Ｐゴシック"/>
            </a:endParaRPr>
          </a:p>
        </p:txBody>
      </p:sp>
      <p:sp>
        <p:nvSpPr>
          <p:cNvPr id="88067" name="Slide Number Placeholder 3"/>
          <p:cNvSpPr>
            <a:spLocks noGrp="1"/>
          </p:cNvSpPr>
          <p:nvPr>
            <p:ph type="sldNum" sz="quarter" idx="4294967295"/>
          </p:nvPr>
        </p:nvSpPr>
        <p:spPr bwMode="auto">
          <a:xfrm>
            <a:off x="6553200" y="6356351"/>
            <a:ext cx="2133600" cy="365125"/>
          </a:xfrm>
          <a:prstGeom prst="rect">
            <a:avLst/>
          </a:prstGeom>
          <a:noFill/>
          <a:ln>
            <a:miter lim="800000"/>
            <a:headEnd/>
            <a:tailEnd/>
          </a:ln>
        </p:spPr>
        <p:txBody>
          <a:bodyPr/>
          <a:lstStyle/>
          <a:p>
            <a:fld id="{B19BE825-6BC2-4B09-9E2C-C6F4531F054C}" type="slidenum">
              <a:rPr lang="en-US" smtClean="0">
                <a:ea typeface="ＭＳ Ｐゴシック"/>
                <a:cs typeface="ＭＳ Ｐゴシック"/>
              </a:rPr>
              <a:pPr/>
              <a:t>47</a:t>
            </a:fld>
            <a:endParaRPr lang="en-US" dirty="0" smtClean="0">
              <a:ea typeface="ＭＳ Ｐゴシック"/>
              <a:cs typeface="ＭＳ Ｐゴシック"/>
            </a:endParaRPr>
          </a:p>
        </p:txBody>
      </p:sp>
      <p:sp>
        <p:nvSpPr>
          <p:cNvPr id="5" name="Date Placeholder 4"/>
          <p:cNvSpPr>
            <a:spLocks noGrp="1"/>
          </p:cNvSpPr>
          <p:nvPr>
            <p:ph type="dt" sz="half" idx="2"/>
          </p:nvPr>
        </p:nvSpPr>
        <p:spPr/>
        <p:txBody>
          <a:bodyPr/>
          <a:lstStyle/>
          <a:p>
            <a:r>
              <a:rPr lang="en-US" dirty="0" smtClean="0"/>
              <a:t>05/01/2013</a:t>
            </a:r>
            <a:endParaRPr lang="en-US" dirty="0"/>
          </a:p>
        </p:txBody>
      </p:sp>
      <p:sp>
        <p:nvSpPr>
          <p:cNvPr id="6" name="Footer Placeholder 5"/>
          <p:cNvSpPr>
            <a:spLocks noGrp="1"/>
          </p:cNvSpPr>
          <p:nvPr>
            <p:ph type="ftr" sz="quarter" idx="3"/>
          </p:nvPr>
        </p:nvSpPr>
        <p:spPr/>
        <p:txBody>
          <a:bodyPr/>
          <a:lstStyle/>
          <a:p>
            <a:r>
              <a:rPr lang="en-US" dirty="0" smtClean="0"/>
              <a:t>Medicaid and the Children's Health Insurance Program</a:t>
            </a:r>
            <a:endParaRPr lang="en-US" dirty="0"/>
          </a:p>
        </p:txBody>
      </p:sp>
      <p:grpSp>
        <p:nvGrpSpPr>
          <p:cNvPr id="7" name="Group 7"/>
          <p:cNvGrpSpPr>
            <a:grpSpLocks/>
          </p:cNvGrpSpPr>
          <p:nvPr/>
        </p:nvGrpSpPr>
        <p:grpSpPr bwMode="auto">
          <a:xfrm>
            <a:off x="7924800" y="0"/>
            <a:ext cx="1219200" cy="461963"/>
            <a:chOff x="7924800" y="-1"/>
            <a:chExt cx="1219200" cy="461666"/>
          </a:xfrm>
        </p:grpSpPr>
        <p:pic>
          <p:nvPicPr>
            <p:cNvPr id="8" name="Picture 8" descr="LegislationIcon.gif" title="Star"/>
            <p:cNvPicPr>
              <a:picLocks noChangeAspect="1" noChangeArrowheads="1"/>
            </p:cNvPicPr>
            <p:nvPr/>
          </p:nvPicPr>
          <p:blipFill>
            <a:blip r:embed="rId3" cstate="print"/>
            <a:srcRect/>
            <a:stretch>
              <a:fillRect/>
            </a:stretch>
          </p:blipFill>
          <p:spPr bwMode="auto">
            <a:xfrm>
              <a:off x="7924800" y="-1"/>
              <a:ext cx="381000" cy="461666"/>
            </a:xfrm>
            <a:prstGeom prst="rect">
              <a:avLst/>
            </a:prstGeom>
            <a:noFill/>
            <a:ln w="9525">
              <a:noFill/>
              <a:miter lim="800000"/>
              <a:headEnd/>
              <a:tailEnd/>
            </a:ln>
          </p:spPr>
        </p:pic>
        <p:sp>
          <p:nvSpPr>
            <p:cNvPr id="9" name="TextBox 8" descr="Callout for attention to the Affordable Care Act" title="ACA"/>
            <p:cNvSpPr txBox="1"/>
            <p:nvPr/>
          </p:nvSpPr>
          <p:spPr>
            <a:xfrm>
              <a:off x="8305800" y="-1"/>
              <a:ext cx="838200" cy="461368"/>
            </a:xfrm>
            <a:prstGeom prst="rect">
              <a:avLst/>
            </a:prstGeom>
            <a:solidFill>
              <a:schemeClr val="bg1">
                <a:lumMod val="75000"/>
              </a:schemeClr>
            </a:solidFill>
          </p:spPr>
          <p:txBody>
            <a:bodyPr>
              <a:spAutoFit/>
            </a:bodyPr>
            <a:lstStyle/>
            <a:p>
              <a:pPr>
                <a:defRPr/>
              </a:pPr>
              <a:r>
                <a:rPr lang="en-US" sz="2400" b="1" dirty="0">
                  <a:solidFill>
                    <a:schemeClr val="bg1"/>
                  </a:solidFill>
                </a:rPr>
                <a:t>ACA </a:t>
              </a:r>
            </a:p>
          </p:txBody>
        </p:sp>
      </p:grpSp>
    </p:spTree>
    <p:extLst>
      <p:ext uri="{BB962C8B-B14F-4D97-AF65-F5344CB8AC3E}">
        <p14:creationId xmlns:p14="http://schemas.microsoft.com/office/powerpoint/2010/main" val="17872146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ight Arrow 11"/>
          <p:cNvSpPr/>
          <p:nvPr/>
        </p:nvSpPr>
        <p:spPr>
          <a:xfrm>
            <a:off x="2321560" y="2245360"/>
            <a:ext cx="1014268" cy="304800"/>
          </a:xfrm>
          <a:prstGeom prst="rightArrow">
            <a:avLst/>
          </a:prstGeom>
          <a:solidFill>
            <a:schemeClr val="accent1"/>
          </a:solidFill>
          <a:ln>
            <a:solidFill>
              <a:schemeClr val="accent1"/>
            </a:solidFill>
          </a:ln>
        </p:spPr>
        <p:style>
          <a:lnRef idx="0">
            <a:schemeClr val="accent4"/>
          </a:lnRef>
          <a:fillRef idx="3">
            <a:schemeClr val="accent4"/>
          </a:fillRef>
          <a:effectRef idx="3">
            <a:schemeClr val="accent4"/>
          </a:effectRef>
          <a:fontRef idx="minor">
            <a:schemeClr val="lt1"/>
          </a:fontRef>
        </p:style>
        <p:txBody>
          <a:bodyPr anchor="ctr"/>
          <a:lstStyle/>
          <a:p>
            <a:pPr algn="ctr" defTabSz="457200" fontAlgn="base">
              <a:spcBef>
                <a:spcPct val="0"/>
              </a:spcBef>
              <a:spcAft>
                <a:spcPct val="0"/>
              </a:spcAft>
              <a:defRPr/>
            </a:pPr>
            <a:endParaRPr lang="en-US" dirty="0">
              <a:solidFill>
                <a:prstClr val="white"/>
              </a:solidFill>
            </a:endParaRPr>
          </a:p>
        </p:txBody>
      </p:sp>
      <p:graphicFrame>
        <p:nvGraphicFramePr>
          <p:cNvPr id="10" name="Diagram 9" descr="Submit single, streamlined application to the Exchange, Medicaid/CHIP&#10;Online&#10;Phone&#10;Mail&#10;In Person&#10;" title=" Streamlined application"/>
          <p:cNvGraphicFramePr/>
          <p:nvPr>
            <p:extLst>
              <p:ext uri="{D42A27DB-BD31-4B8C-83A1-F6EECF244321}">
                <p14:modId xmlns:p14="http://schemas.microsoft.com/office/powerpoint/2010/main" val="755618216"/>
              </p:ext>
            </p:extLst>
          </p:nvPr>
        </p:nvGraphicFramePr>
        <p:xfrm>
          <a:off x="318052" y="1426327"/>
          <a:ext cx="2590800" cy="35297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Diagram 10"/>
          <p:cNvGraphicFramePr/>
          <p:nvPr/>
        </p:nvGraphicFramePr>
        <p:xfrm>
          <a:off x="3048000" y="3124200"/>
          <a:ext cx="2438400" cy="2209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4" name="Diagram 13" descr="Supported, in part, by the Federally-managed data services hub to determine eligibility for: &#10;Medicaid and CHIP&#10;Enrollment in a QHP&#10;Advance payments of the premium tax credit and cost-sharing reductions&#10;&#10;" title="Eligibility is verified and determined"/>
          <p:cNvGraphicFramePr/>
          <p:nvPr>
            <p:extLst>
              <p:ext uri="{D42A27DB-BD31-4B8C-83A1-F6EECF244321}">
                <p14:modId xmlns:p14="http://schemas.microsoft.com/office/powerpoint/2010/main" val="1480690884"/>
              </p:ext>
            </p:extLst>
          </p:nvPr>
        </p:nvGraphicFramePr>
        <p:xfrm>
          <a:off x="2701752" y="1295400"/>
          <a:ext cx="3203748" cy="521176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5" name="Diagram 14" descr="Online plan comparison tool available to inform QHP selection&#10;Advance payment of the premium tax credit is transferred to the QHP&#10;Enrollment in Medicaid/CHIP or QHP&#10;" title="Enroll in affordable coverage"/>
          <p:cNvGraphicFramePr/>
          <p:nvPr>
            <p:extLst>
              <p:ext uri="{D42A27DB-BD31-4B8C-83A1-F6EECF244321}">
                <p14:modId xmlns:p14="http://schemas.microsoft.com/office/powerpoint/2010/main" val="3859571147"/>
              </p:ext>
            </p:extLst>
          </p:nvPr>
        </p:nvGraphicFramePr>
        <p:xfrm>
          <a:off x="6134100" y="1524000"/>
          <a:ext cx="2883776" cy="4495799"/>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6" name="Title 1"/>
          <p:cNvSpPr txBox="1">
            <a:spLocks/>
          </p:cNvSpPr>
          <p:nvPr/>
        </p:nvSpPr>
        <p:spPr bwMode="auto">
          <a:xfrm>
            <a:off x="254000" y="16775"/>
            <a:ext cx="8890000" cy="992875"/>
          </a:xfrm>
          <a:prstGeom prst="rect">
            <a:avLst/>
          </a:prstGeom>
          <a:noFill/>
          <a:ln w="9525">
            <a:noFill/>
            <a:miter lim="800000"/>
            <a:headEnd/>
            <a:tailEnd/>
          </a:ln>
        </p:spPr>
        <p:txBody>
          <a:bodyPr anchor="t"/>
          <a:lstStyle/>
          <a:p>
            <a:pPr algn="ctr" defTabSz="457200" eaLnBrk="0" fontAlgn="base" hangingPunct="0">
              <a:spcBef>
                <a:spcPct val="0"/>
              </a:spcBef>
              <a:spcAft>
                <a:spcPct val="0"/>
              </a:spcAft>
            </a:pPr>
            <a:endParaRPr lang="en-US" sz="3600" b="1" dirty="0">
              <a:solidFill>
                <a:prstClr val="black"/>
              </a:solidFill>
              <a:ea typeface="ＭＳ Ｐゴシック" charset="-128"/>
            </a:endParaRPr>
          </a:p>
        </p:txBody>
      </p:sp>
      <p:sp>
        <p:nvSpPr>
          <p:cNvPr id="3" name="Title 2"/>
          <p:cNvSpPr>
            <a:spLocks noGrp="1"/>
          </p:cNvSpPr>
          <p:nvPr>
            <p:ph type="title" idx="4294967295"/>
          </p:nvPr>
        </p:nvSpPr>
        <p:spPr>
          <a:xfrm>
            <a:off x="457200" y="76200"/>
            <a:ext cx="8229600" cy="1096963"/>
          </a:xfrm>
        </p:spPr>
        <p:txBody>
          <a:bodyPr>
            <a:noAutofit/>
          </a:bodyPr>
          <a:lstStyle/>
          <a:p>
            <a:pPr defTabSz="457200" eaLnBrk="0" fontAlgn="base" hangingPunct="0">
              <a:spcAft>
                <a:spcPct val="0"/>
              </a:spcAft>
            </a:pPr>
            <a:r>
              <a:rPr lang="en-US" dirty="0" smtClean="0">
                <a:ea typeface="ＭＳ Ｐゴシック" charset="-128"/>
              </a:rPr>
              <a:t/>
            </a:r>
            <a:br>
              <a:rPr lang="en-US" dirty="0" smtClean="0">
                <a:ea typeface="ＭＳ Ｐゴシック" charset="-128"/>
              </a:rPr>
            </a:br>
            <a:r>
              <a:rPr lang="en-US" dirty="0" smtClean="0">
                <a:ea typeface="ＭＳ Ｐゴシック" charset="-128"/>
              </a:rPr>
              <a:t>Streamlined </a:t>
            </a:r>
            <a:r>
              <a:rPr lang="en-US" dirty="0">
                <a:ea typeface="ＭＳ Ｐゴシック" charset="-128"/>
              </a:rPr>
              <a:t>Eligibility and </a:t>
            </a:r>
            <a:br>
              <a:rPr lang="en-US" dirty="0">
                <a:ea typeface="ＭＳ Ｐゴシック" charset="-128"/>
              </a:rPr>
            </a:br>
            <a:r>
              <a:rPr lang="en-US" dirty="0">
                <a:ea typeface="ＭＳ Ｐゴシック" charset="-128"/>
              </a:rPr>
              <a:t>Enrollment Process</a:t>
            </a:r>
            <a:br>
              <a:rPr lang="en-US" dirty="0">
                <a:ea typeface="ＭＳ Ｐゴシック" charset="-128"/>
              </a:rPr>
            </a:br>
            <a:endParaRPr lang="en-US" dirty="0"/>
          </a:p>
        </p:txBody>
      </p:sp>
      <p:sp>
        <p:nvSpPr>
          <p:cNvPr id="18" name="Slide Number Placeholder 16"/>
          <p:cNvSpPr txBox="1">
            <a:spLocks/>
          </p:cNvSpPr>
          <p:nvPr/>
        </p:nvSpPr>
        <p:spPr>
          <a:xfrm>
            <a:off x="6705600" y="6324600"/>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200" kern="1200">
                <a:solidFill>
                  <a:srgbClr val="898989"/>
                </a:solidFill>
                <a:latin typeface="Calibri" charset="0"/>
                <a:ea typeface="ＭＳ Ｐゴシック" charset="-128"/>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05B8BDA0-34EC-4DAB-AACD-956698FCC062}" type="slidenum">
              <a:rPr lang="en-US" smtClean="0"/>
              <a:pPr>
                <a:defRPr/>
              </a:pPr>
              <a:t>48</a:t>
            </a:fld>
            <a:endParaRPr lang="en-US" dirty="0"/>
          </a:p>
        </p:txBody>
      </p:sp>
      <p:pic>
        <p:nvPicPr>
          <p:cNvPr id="165890" name="Picture 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924800" y="-36513"/>
            <a:ext cx="1255713"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ight Arrow 18"/>
          <p:cNvSpPr/>
          <p:nvPr/>
        </p:nvSpPr>
        <p:spPr>
          <a:xfrm>
            <a:off x="5257800" y="2245360"/>
            <a:ext cx="1295400" cy="304800"/>
          </a:xfrm>
          <a:prstGeom prst="rightArrow">
            <a:avLst/>
          </a:prstGeom>
          <a:solidFill>
            <a:schemeClr val="accent1"/>
          </a:solidFill>
          <a:ln>
            <a:solidFill>
              <a:schemeClr val="accent1"/>
            </a:solidFill>
          </a:ln>
        </p:spPr>
        <p:style>
          <a:lnRef idx="0">
            <a:schemeClr val="accent4"/>
          </a:lnRef>
          <a:fillRef idx="3">
            <a:schemeClr val="accent4"/>
          </a:fillRef>
          <a:effectRef idx="3">
            <a:schemeClr val="accent4"/>
          </a:effectRef>
          <a:fontRef idx="minor">
            <a:schemeClr val="lt1"/>
          </a:fontRef>
        </p:style>
        <p:txBody>
          <a:bodyPr anchor="ctr"/>
          <a:lstStyle/>
          <a:p>
            <a:pPr algn="ctr" defTabSz="457200" fontAlgn="base">
              <a:spcBef>
                <a:spcPct val="0"/>
              </a:spcBef>
              <a:spcAft>
                <a:spcPct val="0"/>
              </a:spcAft>
              <a:defRPr/>
            </a:pPr>
            <a:endParaRPr lang="en-US" dirty="0">
              <a:solidFill>
                <a:prstClr val="white"/>
              </a:solidFill>
            </a:endParaRPr>
          </a:p>
        </p:txBody>
      </p:sp>
      <p:sp>
        <p:nvSpPr>
          <p:cNvPr id="2" name="Date Placeholder 1"/>
          <p:cNvSpPr>
            <a:spLocks noGrp="1"/>
          </p:cNvSpPr>
          <p:nvPr>
            <p:ph type="dt" sz="half" idx="10"/>
          </p:nvPr>
        </p:nvSpPr>
        <p:spPr/>
        <p:txBody>
          <a:bodyPr/>
          <a:lstStyle/>
          <a:p>
            <a:pPr>
              <a:defRPr/>
            </a:pPr>
            <a:r>
              <a:rPr lang="en-US" dirty="0" smtClean="0">
                <a:solidFill>
                  <a:prstClr val="black"/>
                </a:solidFill>
              </a:rPr>
              <a:t>05/01/2013</a:t>
            </a:r>
            <a:endParaRPr lang="en-US" dirty="0">
              <a:solidFill>
                <a:prstClr val="black"/>
              </a:solidFill>
            </a:endParaRPr>
          </a:p>
        </p:txBody>
      </p:sp>
      <p:sp>
        <p:nvSpPr>
          <p:cNvPr id="4" name="Footer Placeholder 3"/>
          <p:cNvSpPr>
            <a:spLocks noGrp="1"/>
          </p:cNvSpPr>
          <p:nvPr>
            <p:ph type="ftr" sz="quarter" idx="11"/>
          </p:nvPr>
        </p:nvSpPr>
        <p:spPr/>
        <p:txBody>
          <a:bodyPr/>
          <a:lstStyle/>
          <a:p>
            <a:pPr>
              <a:defRPr/>
            </a:pPr>
            <a:r>
              <a:rPr lang="en-US" dirty="0" smtClean="0">
                <a:solidFill>
                  <a:prstClr val="black"/>
                </a:solidFill>
              </a:rPr>
              <a:t>Medicaid and the Children's Health Insurance Program</a:t>
            </a:r>
            <a:endParaRPr lang="en-US" dirty="0">
              <a:solidFill>
                <a:prstClr val="black"/>
              </a:solidFill>
            </a:endParaRPr>
          </a:p>
        </p:txBody>
      </p:sp>
    </p:spTree>
    <p:extLst>
      <p:ext uri="{BB962C8B-B14F-4D97-AF65-F5344CB8AC3E}">
        <p14:creationId xmlns:p14="http://schemas.microsoft.com/office/powerpoint/2010/main" val="37765048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6"/>
          <p:cNvSpPr txBox="1">
            <a:spLocks noChangeArrowheads="1"/>
          </p:cNvSpPr>
          <p:nvPr/>
        </p:nvSpPr>
        <p:spPr bwMode="auto">
          <a:xfrm>
            <a:off x="660403" y="4437066"/>
            <a:ext cx="11890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sz="1400" b="1" dirty="0">
                <a:solidFill>
                  <a:srgbClr val="3A669C"/>
                </a:solidFill>
              </a:rPr>
              <a:t>133% FPL</a:t>
            </a:r>
          </a:p>
        </p:txBody>
      </p:sp>
      <p:cxnSp>
        <p:nvCxnSpPr>
          <p:cNvPr id="5" name="Straight Connector 4"/>
          <p:cNvCxnSpPr/>
          <p:nvPr/>
        </p:nvCxnSpPr>
        <p:spPr>
          <a:xfrm>
            <a:off x="1719265" y="5407027"/>
            <a:ext cx="5988051" cy="14288"/>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a:off x="4763" y="3692525"/>
            <a:ext cx="3429000" cy="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 name="Elbow Connector 6"/>
          <p:cNvCxnSpPr/>
          <p:nvPr/>
        </p:nvCxnSpPr>
        <p:spPr>
          <a:xfrm>
            <a:off x="1598613" y="4643438"/>
            <a:ext cx="3048000" cy="163512"/>
          </a:xfrm>
          <a:prstGeom prst="bentConnector3">
            <a:avLst>
              <a:gd name="adj1" fmla="val 50000"/>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descr="Marketplace Subsidies 100 to 400% Federal Poverty Level (FPL)" title="This chart shows Medicaid coverage in 2014 in states that do not expand coverage"/>
          <p:cNvCxnSpPr/>
          <p:nvPr/>
        </p:nvCxnSpPr>
        <p:spPr>
          <a:xfrm flipV="1">
            <a:off x="1585913" y="1990725"/>
            <a:ext cx="117475" cy="1588"/>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1585913" y="3121026"/>
            <a:ext cx="117475" cy="1588"/>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Rectangle 41" descr="Varies by state up to 241% FPL" title="Medicaid/CHIP Children"/>
          <p:cNvSpPr>
            <a:spLocks noChangeArrowheads="1"/>
          </p:cNvSpPr>
          <p:nvPr/>
        </p:nvSpPr>
        <p:spPr bwMode="auto">
          <a:xfrm>
            <a:off x="4659313" y="3168650"/>
            <a:ext cx="3048000" cy="2238375"/>
          </a:xfrm>
          <a:prstGeom prst="rect">
            <a:avLst/>
          </a:prstGeom>
          <a:gradFill rotWithShape="1">
            <a:gsLst>
              <a:gs pos="0">
                <a:schemeClr val="accent1"/>
              </a:gs>
              <a:gs pos="100000">
                <a:srgbClr val="3ED288"/>
              </a:gs>
            </a:gsLst>
            <a:lin ang="54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r>
              <a:rPr lang="en-US" sz="2400" b="1" dirty="0">
                <a:solidFill>
                  <a:prstClr val="white"/>
                </a:solidFill>
              </a:rPr>
              <a:t>Medicaid/CHIP Children</a:t>
            </a:r>
          </a:p>
        </p:txBody>
      </p:sp>
      <p:sp>
        <p:nvSpPr>
          <p:cNvPr id="11" name="TextBox 15"/>
          <p:cNvSpPr txBox="1">
            <a:spLocks noChangeArrowheads="1"/>
          </p:cNvSpPr>
          <p:nvPr/>
        </p:nvSpPr>
        <p:spPr bwMode="auto">
          <a:xfrm>
            <a:off x="1439864" y="5341940"/>
            <a:ext cx="2840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sz="1400" b="1" dirty="0">
                <a:solidFill>
                  <a:srgbClr val="1F497D"/>
                </a:solidFill>
              </a:rPr>
              <a:t>0</a:t>
            </a:r>
          </a:p>
        </p:txBody>
      </p:sp>
      <p:sp>
        <p:nvSpPr>
          <p:cNvPr id="13" name="TextBox 17"/>
          <p:cNvSpPr txBox="1">
            <a:spLocks noChangeArrowheads="1"/>
          </p:cNvSpPr>
          <p:nvPr/>
        </p:nvSpPr>
        <p:spPr bwMode="auto">
          <a:xfrm>
            <a:off x="654053" y="2787650"/>
            <a:ext cx="10310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endParaRPr lang="en-US" sz="1400" dirty="0">
              <a:solidFill>
                <a:prstClr val="black"/>
              </a:solidFill>
            </a:endParaRPr>
          </a:p>
          <a:p>
            <a:pPr eaLnBrk="1" hangingPunct="1"/>
            <a:r>
              <a:rPr lang="en-US" sz="1400" b="1" dirty="0">
                <a:solidFill>
                  <a:srgbClr val="3A669C"/>
                </a:solidFill>
              </a:rPr>
              <a:t>241% FPL</a:t>
            </a:r>
          </a:p>
        </p:txBody>
      </p:sp>
      <p:sp>
        <p:nvSpPr>
          <p:cNvPr id="14" name="Rectangle 20"/>
          <p:cNvSpPr>
            <a:spLocks noChangeArrowheads="1"/>
          </p:cNvSpPr>
          <p:nvPr/>
        </p:nvSpPr>
        <p:spPr bwMode="auto">
          <a:xfrm>
            <a:off x="644529" y="1851028"/>
            <a:ext cx="8835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rgbClr val="3A669C"/>
                </a:solidFill>
              </a:rPr>
              <a:t>400% FPL</a:t>
            </a:r>
          </a:p>
        </p:txBody>
      </p:sp>
      <p:sp>
        <p:nvSpPr>
          <p:cNvPr id="15" name="TextBox 32"/>
          <p:cNvSpPr txBox="1">
            <a:spLocks noChangeArrowheads="1"/>
          </p:cNvSpPr>
          <p:nvPr/>
        </p:nvSpPr>
        <p:spPr bwMode="auto">
          <a:xfrm>
            <a:off x="4659313" y="1978028"/>
            <a:ext cx="3048000" cy="1200329"/>
          </a:xfrm>
          <a:prstGeom prst="rect">
            <a:avLst/>
          </a:prstGeom>
          <a:gradFill rotWithShape="1">
            <a:gsLst>
              <a:gs pos="0">
                <a:srgbClr val="1B2F48"/>
              </a:gs>
              <a:gs pos="100000">
                <a:srgbClr val="3A669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endParaRPr lang="en-US" dirty="0">
              <a:solidFill>
                <a:prstClr val="black"/>
              </a:solidFill>
            </a:endParaRPr>
          </a:p>
          <a:p>
            <a:pPr eaLnBrk="1" hangingPunct="1"/>
            <a:endParaRPr lang="en-US" dirty="0">
              <a:solidFill>
                <a:prstClr val="black"/>
              </a:solidFill>
            </a:endParaRPr>
          </a:p>
          <a:p>
            <a:pPr eaLnBrk="1" hangingPunct="1"/>
            <a:endParaRPr lang="en-US" dirty="0">
              <a:solidFill>
                <a:prstClr val="black"/>
              </a:solidFill>
            </a:endParaRPr>
          </a:p>
          <a:p>
            <a:pPr eaLnBrk="1" hangingPunct="1"/>
            <a:endParaRPr lang="en-US" dirty="0">
              <a:solidFill>
                <a:prstClr val="black"/>
              </a:solidFill>
            </a:endParaRPr>
          </a:p>
        </p:txBody>
      </p:sp>
      <p:sp>
        <p:nvSpPr>
          <p:cNvPr id="16" name="TextBox 22"/>
          <p:cNvSpPr txBox="1">
            <a:spLocks noChangeArrowheads="1"/>
          </p:cNvSpPr>
          <p:nvPr/>
        </p:nvSpPr>
        <p:spPr bwMode="auto">
          <a:xfrm>
            <a:off x="4837113" y="5421314"/>
            <a:ext cx="2870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n-US" b="1" dirty="0">
                <a:solidFill>
                  <a:srgbClr val="1F497D"/>
                </a:solidFill>
                <a:latin typeface="Calibri"/>
              </a:rPr>
              <a:t>Children</a:t>
            </a:r>
          </a:p>
        </p:txBody>
      </p:sp>
      <p:sp>
        <p:nvSpPr>
          <p:cNvPr id="17" name="Rectangle 18"/>
          <p:cNvSpPr>
            <a:spLocks noChangeArrowheads="1"/>
          </p:cNvSpPr>
          <p:nvPr/>
        </p:nvSpPr>
        <p:spPr bwMode="auto">
          <a:xfrm>
            <a:off x="1744668" y="4487865"/>
            <a:ext cx="2917825" cy="919162"/>
          </a:xfrm>
          <a:prstGeom prst="rect">
            <a:avLst/>
          </a:prstGeom>
          <a:solidFill>
            <a:srgbClr val="3ED288"/>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en-US" sz="2400" b="1" dirty="0">
              <a:solidFill>
                <a:prstClr val="white"/>
              </a:solidFill>
            </a:endParaRPr>
          </a:p>
        </p:txBody>
      </p:sp>
      <p:sp>
        <p:nvSpPr>
          <p:cNvPr id="18" name="Right Arrow 17"/>
          <p:cNvSpPr>
            <a:spLocks noChangeArrowheads="1"/>
          </p:cNvSpPr>
          <p:nvPr/>
        </p:nvSpPr>
        <p:spPr bwMode="auto">
          <a:xfrm>
            <a:off x="7707313" y="3044828"/>
            <a:ext cx="574675" cy="258763"/>
          </a:xfrm>
          <a:prstGeom prst="rightArrow">
            <a:avLst>
              <a:gd name="adj1" fmla="val 50000"/>
              <a:gd name="adj2" fmla="val 50000"/>
            </a:avLst>
          </a:prstGeom>
          <a:gradFill rotWithShape="1">
            <a:gsLst>
              <a:gs pos="0">
                <a:srgbClr val="9BC1FF"/>
              </a:gs>
              <a:gs pos="100000">
                <a:srgbClr val="3F80CD"/>
              </a:gs>
            </a:gsLst>
            <a:lin ang="5400000"/>
          </a:gradFill>
          <a:ln w="9525">
            <a:solidFill>
              <a:srgbClr val="4A7EBB"/>
            </a:solidFill>
            <a:miter lim="800000"/>
            <a:headEnd/>
            <a:tailEnd/>
          </a:ln>
          <a:effectLst>
            <a:outerShdw dist="23000" dir="5400000" rotWithShape="0">
              <a:srgbClr val="808080">
                <a:alpha val="34998"/>
              </a:srgbClr>
            </a:outerShdw>
          </a:effectLst>
        </p:spPr>
        <p:txBody>
          <a:bodyPr anchor="ctr"/>
          <a:lstStyle/>
          <a:p>
            <a:pPr algn="ctr">
              <a:defRPr/>
            </a:pPr>
            <a:endParaRPr lang="en-US" dirty="0">
              <a:solidFill>
                <a:srgbClr val="FFFFFF"/>
              </a:solidFill>
              <a:ea typeface="ＭＳ Ｐゴシック" charset="-128"/>
            </a:endParaRPr>
          </a:p>
        </p:txBody>
      </p:sp>
      <p:sp>
        <p:nvSpPr>
          <p:cNvPr id="19" name="TextBox 20"/>
          <p:cNvSpPr txBox="1">
            <a:spLocks noChangeArrowheads="1"/>
          </p:cNvSpPr>
          <p:nvPr/>
        </p:nvSpPr>
        <p:spPr bwMode="auto">
          <a:xfrm>
            <a:off x="7921629" y="3270250"/>
            <a:ext cx="10731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n-US" b="1" dirty="0">
                <a:solidFill>
                  <a:srgbClr val="3A669C"/>
                </a:solidFill>
                <a:latin typeface="Calibri"/>
              </a:rPr>
              <a:t>Varies by </a:t>
            </a:r>
            <a:r>
              <a:rPr lang="en-US" b="1" dirty="0" smtClean="0">
                <a:solidFill>
                  <a:srgbClr val="3A669C"/>
                </a:solidFill>
                <a:latin typeface="Calibri"/>
              </a:rPr>
              <a:t>state</a:t>
            </a:r>
            <a:endParaRPr lang="en-US" b="1" dirty="0">
              <a:solidFill>
                <a:srgbClr val="3A669C"/>
              </a:solidFill>
              <a:latin typeface="Calibri"/>
            </a:endParaRPr>
          </a:p>
        </p:txBody>
      </p:sp>
      <p:sp>
        <p:nvSpPr>
          <p:cNvPr id="20" name="Rectangle 19"/>
          <p:cNvSpPr/>
          <p:nvPr/>
        </p:nvSpPr>
        <p:spPr>
          <a:xfrm>
            <a:off x="1739903" y="4749800"/>
            <a:ext cx="850900" cy="6477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sp>
        <p:nvSpPr>
          <p:cNvPr id="21" name="Rectangle 20"/>
          <p:cNvSpPr/>
          <p:nvPr/>
        </p:nvSpPr>
        <p:spPr>
          <a:xfrm>
            <a:off x="2590803" y="4760914"/>
            <a:ext cx="876300" cy="47148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sp>
        <p:nvSpPr>
          <p:cNvPr id="22" name="Rectangle 21"/>
          <p:cNvSpPr/>
          <p:nvPr/>
        </p:nvSpPr>
        <p:spPr>
          <a:xfrm>
            <a:off x="3467103" y="4749802"/>
            <a:ext cx="825500" cy="3302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cxnSp>
        <p:nvCxnSpPr>
          <p:cNvPr id="23" name="Straight Connector 22"/>
          <p:cNvCxnSpPr/>
          <p:nvPr/>
        </p:nvCxnSpPr>
        <p:spPr>
          <a:xfrm flipV="1">
            <a:off x="1598613" y="4759326"/>
            <a:ext cx="117475" cy="1588"/>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24" name="TextBox 16"/>
          <p:cNvSpPr txBox="1">
            <a:spLocks noChangeArrowheads="1"/>
          </p:cNvSpPr>
          <p:nvPr/>
        </p:nvSpPr>
        <p:spPr bwMode="auto">
          <a:xfrm>
            <a:off x="660403" y="4614866"/>
            <a:ext cx="11890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sz="1400" b="1" dirty="0">
                <a:solidFill>
                  <a:srgbClr val="3A669C"/>
                </a:solidFill>
              </a:rPr>
              <a:t>100% FPL</a:t>
            </a:r>
          </a:p>
        </p:txBody>
      </p:sp>
      <p:cxnSp>
        <p:nvCxnSpPr>
          <p:cNvPr id="25" name="Straight Connector 24"/>
          <p:cNvCxnSpPr/>
          <p:nvPr/>
        </p:nvCxnSpPr>
        <p:spPr>
          <a:xfrm flipV="1">
            <a:off x="1585913" y="5026026"/>
            <a:ext cx="117475" cy="1588"/>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TextBox 16"/>
          <p:cNvSpPr txBox="1">
            <a:spLocks noChangeArrowheads="1"/>
          </p:cNvSpPr>
          <p:nvPr/>
        </p:nvSpPr>
        <p:spPr bwMode="auto">
          <a:xfrm>
            <a:off x="736603" y="4881566"/>
            <a:ext cx="11890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sz="1400" b="1" dirty="0">
                <a:solidFill>
                  <a:srgbClr val="3A669C"/>
                </a:solidFill>
              </a:rPr>
              <a:t>63% FPL</a:t>
            </a:r>
          </a:p>
        </p:txBody>
      </p:sp>
      <p:cxnSp>
        <p:nvCxnSpPr>
          <p:cNvPr id="27" name="Straight Connector 26"/>
          <p:cNvCxnSpPr/>
          <p:nvPr/>
        </p:nvCxnSpPr>
        <p:spPr>
          <a:xfrm flipV="1">
            <a:off x="1598613" y="5216526"/>
            <a:ext cx="117475" cy="1588"/>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28" name="TextBox 16"/>
          <p:cNvSpPr txBox="1">
            <a:spLocks noChangeArrowheads="1"/>
          </p:cNvSpPr>
          <p:nvPr/>
        </p:nvSpPr>
        <p:spPr bwMode="auto">
          <a:xfrm>
            <a:off x="736603" y="5046666"/>
            <a:ext cx="11890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sz="1400" b="1" dirty="0">
                <a:solidFill>
                  <a:srgbClr val="3A669C"/>
                </a:solidFill>
              </a:rPr>
              <a:t>37% FPL</a:t>
            </a:r>
          </a:p>
        </p:txBody>
      </p:sp>
      <p:grpSp>
        <p:nvGrpSpPr>
          <p:cNvPr id="29" name="Group 46"/>
          <p:cNvGrpSpPr>
            <a:grpSpLocks/>
          </p:cNvGrpSpPr>
          <p:nvPr/>
        </p:nvGrpSpPr>
        <p:grpSpPr bwMode="auto">
          <a:xfrm>
            <a:off x="1917700" y="5422904"/>
            <a:ext cx="1270000" cy="726512"/>
            <a:chOff x="1917700" y="5422900"/>
            <a:chExt cx="1270000" cy="726186"/>
          </a:xfrm>
        </p:grpSpPr>
        <p:cxnSp>
          <p:nvCxnSpPr>
            <p:cNvPr id="30" name="Straight Arrow Connector 29"/>
            <p:cNvCxnSpPr/>
            <p:nvPr/>
          </p:nvCxnSpPr>
          <p:spPr>
            <a:xfrm>
              <a:off x="2209800" y="5422900"/>
              <a:ext cx="0" cy="25388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1" name="TextBox 45"/>
            <p:cNvSpPr txBox="1">
              <a:spLocks noChangeArrowheads="1"/>
            </p:cNvSpPr>
            <p:nvPr/>
          </p:nvSpPr>
          <p:spPr bwMode="auto">
            <a:xfrm>
              <a:off x="1917700" y="5626100"/>
              <a:ext cx="1270000" cy="52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sz="1400" b="1" dirty="0">
                  <a:solidFill>
                    <a:prstClr val="black"/>
                  </a:solidFill>
                  <a:latin typeface="Calibri"/>
                </a:rPr>
                <a:t>Other </a:t>
              </a:r>
            </a:p>
            <a:p>
              <a:pPr eaLnBrk="1" hangingPunct="1"/>
              <a:r>
                <a:rPr lang="en-US" sz="1400" b="1" dirty="0">
                  <a:solidFill>
                    <a:prstClr val="black"/>
                  </a:solidFill>
                  <a:latin typeface="Calibri"/>
                </a:rPr>
                <a:t>Adults</a:t>
              </a:r>
            </a:p>
          </p:txBody>
        </p:sp>
      </p:grpSp>
      <p:cxnSp>
        <p:nvCxnSpPr>
          <p:cNvPr id="32" name="Straight Arrow Connector 31"/>
          <p:cNvCxnSpPr>
            <a:stCxn id="21" idx="2"/>
          </p:cNvCxnSpPr>
          <p:nvPr/>
        </p:nvCxnSpPr>
        <p:spPr>
          <a:xfrm>
            <a:off x="3028953" y="5232400"/>
            <a:ext cx="6351"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3" name="TextBox 57"/>
          <p:cNvSpPr txBox="1">
            <a:spLocks noChangeArrowheads="1"/>
          </p:cNvSpPr>
          <p:nvPr/>
        </p:nvSpPr>
        <p:spPr bwMode="auto">
          <a:xfrm>
            <a:off x="2603500" y="5638802"/>
            <a:ext cx="1270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sz="1400" b="1" dirty="0">
                <a:solidFill>
                  <a:prstClr val="black"/>
                </a:solidFill>
                <a:latin typeface="Calibri"/>
              </a:rPr>
              <a:t>Jobless </a:t>
            </a:r>
            <a:endParaRPr lang="en-US" sz="1400" b="1" dirty="0" smtClean="0">
              <a:solidFill>
                <a:prstClr val="black"/>
              </a:solidFill>
              <a:latin typeface="Calibri"/>
            </a:endParaRPr>
          </a:p>
          <a:p>
            <a:pPr eaLnBrk="1" hangingPunct="1"/>
            <a:r>
              <a:rPr lang="en-US" sz="1400" b="1" dirty="0" smtClean="0">
                <a:solidFill>
                  <a:prstClr val="black"/>
                </a:solidFill>
                <a:latin typeface="Calibri"/>
              </a:rPr>
              <a:t>Parents</a:t>
            </a:r>
            <a:endParaRPr lang="en-US" sz="1400" b="1" dirty="0">
              <a:solidFill>
                <a:prstClr val="black"/>
              </a:solidFill>
              <a:latin typeface="Calibri"/>
            </a:endParaRPr>
          </a:p>
        </p:txBody>
      </p:sp>
      <p:cxnSp>
        <p:nvCxnSpPr>
          <p:cNvPr id="34" name="Straight Arrow Connector 33"/>
          <p:cNvCxnSpPr/>
          <p:nvPr/>
        </p:nvCxnSpPr>
        <p:spPr>
          <a:xfrm>
            <a:off x="3835403" y="5080002"/>
            <a:ext cx="12700" cy="584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5" name="TextBox 60"/>
          <p:cNvSpPr txBox="1">
            <a:spLocks noChangeArrowheads="1"/>
          </p:cNvSpPr>
          <p:nvPr/>
        </p:nvSpPr>
        <p:spPr bwMode="auto">
          <a:xfrm>
            <a:off x="3467100" y="5638802"/>
            <a:ext cx="1270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sz="1400" b="1" dirty="0">
                <a:solidFill>
                  <a:prstClr val="black"/>
                </a:solidFill>
                <a:latin typeface="Calibri"/>
              </a:rPr>
              <a:t>Working </a:t>
            </a:r>
            <a:endParaRPr lang="en-US" sz="1400" b="1" dirty="0" smtClean="0">
              <a:solidFill>
                <a:prstClr val="black"/>
              </a:solidFill>
              <a:latin typeface="Calibri"/>
            </a:endParaRPr>
          </a:p>
          <a:p>
            <a:pPr eaLnBrk="1" hangingPunct="1"/>
            <a:r>
              <a:rPr lang="en-US" sz="1400" b="1" dirty="0" smtClean="0">
                <a:solidFill>
                  <a:prstClr val="black"/>
                </a:solidFill>
                <a:latin typeface="Calibri"/>
              </a:rPr>
              <a:t>Parents</a:t>
            </a:r>
            <a:endParaRPr lang="en-US" sz="1400" b="1" dirty="0">
              <a:solidFill>
                <a:prstClr val="black"/>
              </a:solidFill>
              <a:latin typeface="Calibri"/>
            </a:endParaRPr>
          </a:p>
        </p:txBody>
      </p:sp>
      <p:sp>
        <p:nvSpPr>
          <p:cNvPr id="36" name="Rectangle 35" descr="100 to 400% Federal Poverty Level" title="Marketplace Subsidies"/>
          <p:cNvSpPr>
            <a:spLocks noChangeArrowheads="1"/>
          </p:cNvSpPr>
          <p:nvPr/>
        </p:nvSpPr>
        <p:spPr bwMode="auto">
          <a:xfrm>
            <a:off x="1744668" y="1978028"/>
            <a:ext cx="2917825" cy="2797175"/>
          </a:xfrm>
          <a:prstGeom prst="rect">
            <a:avLst/>
          </a:prstGeom>
          <a:gradFill rotWithShape="1">
            <a:gsLst>
              <a:gs pos="0">
                <a:schemeClr val="accent1">
                  <a:gamma/>
                  <a:shade val="46275"/>
                  <a:invGamma/>
                </a:schemeClr>
              </a:gs>
              <a:gs pos="100000">
                <a:schemeClr val="accent1"/>
              </a:gs>
            </a:gsLst>
            <a:lin ang="5400000" scaled="1"/>
          </a:gradFill>
          <a:ln w="25400">
            <a:noFill/>
            <a:miter lim="800000"/>
            <a:headEnd/>
            <a:tailEnd/>
          </a:ln>
        </p:spPr>
        <p:txBody>
          <a:bodyPr anchor="ctr"/>
          <a:lstStyle/>
          <a:p>
            <a:pPr algn="ctr">
              <a:defRPr/>
            </a:pPr>
            <a:r>
              <a:rPr lang="en-US" sz="2400" b="1" dirty="0" smtClean="0">
                <a:solidFill>
                  <a:prstClr val="white"/>
                </a:solidFill>
                <a:ea typeface="ＭＳ Ｐゴシック" charset="-128"/>
              </a:rPr>
              <a:t>Marketplace </a:t>
            </a:r>
            <a:r>
              <a:rPr lang="en-US" sz="2400" b="1" dirty="0">
                <a:solidFill>
                  <a:prstClr val="white"/>
                </a:solidFill>
                <a:ea typeface="ＭＳ Ｐゴシック" charset="-128"/>
              </a:rPr>
              <a:t>Subsidies</a:t>
            </a:r>
          </a:p>
        </p:txBody>
      </p:sp>
      <p:cxnSp>
        <p:nvCxnSpPr>
          <p:cNvPr id="37" name="Straight Arrow Connector 36"/>
          <p:cNvCxnSpPr/>
          <p:nvPr/>
        </p:nvCxnSpPr>
        <p:spPr>
          <a:xfrm>
            <a:off x="4495803" y="4876800"/>
            <a:ext cx="12700" cy="762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8" name="TextBox 60" descr="Falls with Medicaid and Chip to 133%" title="Pregnant"/>
          <p:cNvSpPr txBox="1">
            <a:spLocks noChangeArrowheads="1"/>
          </p:cNvSpPr>
          <p:nvPr/>
        </p:nvSpPr>
        <p:spPr bwMode="auto">
          <a:xfrm>
            <a:off x="4191000" y="5638802"/>
            <a:ext cx="1270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sz="1400" b="1" dirty="0">
                <a:solidFill>
                  <a:prstClr val="black"/>
                </a:solidFill>
                <a:latin typeface="Calibri"/>
              </a:rPr>
              <a:t>Pregnant </a:t>
            </a:r>
          </a:p>
          <a:p>
            <a:pPr eaLnBrk="1" hangingPunct="1"/>
            <a:r>
              <a:rPr lang="en-US" sz="1400" b="1" dirty="0">
                <a:solidFill>
                  <a:prstClr val="black"/>
                </a:solidFill>
                <a:latin typeface="Calibri"/>
              </a:rPr>
              <a:t>Women</a:t>
            </a:r>
          </a:p>
        </p:txBody>
      </p:sp>
      <p:sp>
        <p:nvSpPr>
          <p:cNvPr id="3" name="Rectangle 2"/>
          <p:cNvSpPr/>
          <p:nvPr/>
        </p:nvSpPr>
        <p:spPr>
          <a:xfrm>
            <a:off x="-69850" y="139005"/>
            <a:ext cx="9220200" cy="1200329"/>
          </a:xfrm>
          <a:prstGeom prst="rect">
            <a:avLst/>
          </a:prstGeom>
        </p:spPr>
        <p:txBody>
          <a:bodyPr wrap="square" anchor="ctr">
            <a:spAutoFit/>
          </a:bodyPr>
          <a:lstStyle/>
          <a:p>
            <a:pPr algn="ctr"/>
            <a:r>
              <a:rPr lang="en-US" sz="2800" b="1" dirty="0">
                <a:solidFill>
                  <a:srgbClr val="000000"/>
                </a:solidFill>
              </a:rPr>
              <a:t>Affordable Insurance Programs (2014) - </a:t>
            </a:r>
          </a:p>
          <a:p>
            <a:pPr algn="ctr"/>
            <a:r>
              <a:rPr lang="en-US" sz="2800" b="1" dirty="0">
                <a:solidFill>
                  <a:srgbClr val="000000"/>
                </a:solidFill>
              </a:rPr>
              <a:t>Without Expansion</a:t>
            </a:r>
            <a:br>
              <a:rPr lang="en-US" sz="2800" b="1" dirty="0">
                <a:solidFill>
                  <a:srgbClr val="000000"/>
                </a:solidFill>
              </a:rPr>
            </a:br>
            <a:endParaRPr lang="en-US" sz="1400" b="1" dirty="0">
              <a:solidFill>
                <a:srgbClr val="000000"/>
              </a:solidFill>
            </a:endParaRPr>
          </a:p>
        </p:txBody>
      </p:sp>
      <p:pic>
        <p:nvPicPr>
          <p:cNvPr id="1658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5943600"/>
            <a:ext cx="217714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79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4329" y="-76200"/>
            <a:ext cx="1255713"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434020" y="1339334"/>
            <a:ext cx="8024184" cy="369332"/>
          </a:xfrm>
          <a:prstGeom prst="rect">
            <a:avLst/>
          </a:prstGeom>
          <a:noFill/>
        </p:spPr>
        <p:txBody>
          <a:bodyPr wrap="none" rtlCol="0">
            <a:spAutoFit/>
          </a:bodyPr>
          <a:lstStyle/>
          <a:p>
            <a:pPr algn="ctr"/>
            <a:r>
              <a:rPr lang="en-US" b="1" dirty="0">
                <a:solidFill>
                  <a:srgbClr val="000000"/>
                </a:solidFill>
              </a:rPr>
              <a:t>For non-elderly, non-disabled individuals, based on current median state eligibility</a:t>
            </a:r>
          </a:p>
        </p:txBody>
      </p:sp>
      <p:sp>
        <p:nvSpPr>
          <p:cNvPr id="41" name="Date Placeholder 40"/>
          <p:cNvSpPr>
            <a:spLocks noGrp="1"/>
          </p:cNvSpPr>
          <p:nvPr>
            <p:ph type="dt" sz="half" idx="10"/>
          </p:nvPr>
        </p:nvSpPr>
        <p:spPr/>
        <p:txBody>
          <a:bodyPr/>
          <a:lstStyle/>
          <a:p>
            <a:pPr>
              <a:defRPr/>
            </a:pPr>
            <a:r>
              <a:rPr lang="en-US" dirty="0" smtClean="0">
                <a:solidFill>
                  <a:prstClr val="black"/>
                </a:solidFill>
              </a:rPr>
              <a:t>05/01/2013</a:t>
            </a:r>
            <a:endParaRPr lang="en-US" dirty="0">
              <a:solidFill>
                <a:prstClr val="black"/>
              </a:solidFill>
            </a:endParaRPr>
          </a:p>
        </p:txBody>
      </p:sp>
      <p:sp>
        <p:nvSpPr>
          <p:cNvPr id="42" name="Footer Placeholder 41"/>
          <p:cNvSpPr>
            <a:spLocks noGrp="1"/>
          </p:cNvSpPr>
          <p:nvPr>
            <p:ph type="ftr" sz="quarter" idx="11"/>
          </p:nvPr>
        </p:nvSpPr>
        <p:spPr/>
        <p:txBody>
          <a:bodyPr/>
          <a:lstStyle/>
          <a:p>
            <a:pPr>
              <a:defRPr/>
            </a:pPr>
            <a:r>
              <a:rPr lang="en-US" dirty="0" smtClean="0">
                <a:solidFill>
                  <a:prstClr val="black"/>
                </a:solidFill>
              </a:rPr>
              <a:t>Medicaid and the Children's Health Insurance Program</a:t>
            </a:r>
            <a:endParaRPr lang="en-US" dirty="0">
              <a:solidFill>
                <a:prstClr val="black"/>
              </a:solidFill>
            </a:endParaRPr>
          </a:p>
        </p:txBody>
      </p:sp>
      <p:sp>
        <p:nvSpPr>
          <p:cNvPr id="43" name="Slide Number Placeholder 42"/>
          <p:cNvSpPr>
            <a:spLocks noGrp="1"/>
          </p:cNvSpPr>
          <p:nvPr>
            <p:ph type="sldNum" sz="quarter" idx="12"/>
          </p:nvPr>
        </p:nvSpPr>
        <p:spPr/>
        <p:txBody>
          <a:bodyPr/>
          <a:lstStyle/>
          <a:p>
            <a:pPr>
              <a:defRPr/>
            </a:pPr>
            <a:fld id="{D06D8116-68F8-486F-801E-8E1789D852AE}" type="slidenum">
              <a:rPr lang="en-US" smtClean="0">
                <a:solidFill>
                  <a:prstClr val="black"/>
                </a:solidFill>
              </a:rPr>
              <a:pPr>
                <a:defRPr/>
              </a:pPr>
              <a:t>49</a:t>
            </a:fld>
            <a:endParaRPr lang="en-US" dirty="0">
              <a:solidFill>
                <a:prstClr val="black"/>
              </a:solidFill>
            </a:endParaRPr>
          </a:p>
        </p:txBody>
      </p:sp>
      <p:sp>
        <p:nvSpPr>
          <p:cNvPr id="46" name="Rectangle 45"/>
          <p:cNvSpPr/>
          <p:nvPr/>
        </p:nvSpPr>
        <p:spPr>
          <a:xfrm>
            <a:off x="1744668" y="4760914"/>
            <a:ext cx="846135" cy="636586"/>
          </a:xfrm>
          <a:prstGeom prst="rect">
            <a:avLst/>
          </a:prstGeom>
          <a:solidFill>
            <a:srgbClr val="FFFF00">
              <a:alpha val="2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48" name="Straight Connector 47"/>
          <p:cNvCxnSpPr>
            <a:stCxn id="46" idx="1"/>
          </p:cNvCxnSpPr>
          <p:nvPr/>
        </p:nvCxnSpPr>
        <p:spPr>
          <a:xfrm flipV="1">
            <a:off x="1744668" y="4775203"/>
            <a:ext cx="269674" cy="304004"/>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descr="0 to 100% FPL" title="Other Adults"/>
          <p:cNvCxnSpPr/>
          <p:nvPr/>
        </p:nvCxnSpPr>
        <p:spPr>
          <a:xfrm flipV="1">
            <a:off x="2014342" y="4775204"/>
            <a:ext cx="538358" cy="6477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1744668" y="4775203"/>
            <a:ext cx="539349" cy="596899"/>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a:endCxn id="165889" idx="1"/>
          </p:cNvCxnSpPr>
          <p:nvPr/>
        </p:nvCxnSpPr>
        <p:spPr>
          <a:xfrm flipV="1">
            <a:off x="2284017" y="4995865"/>
            <a:ext cx="319483" cy="376237"/>
          </a:xfrm>
          <a:prstGeom prst="line">
            <a:avLst/>
          </a:prstGeom>
        </p:spPr>
        <p:style>
          <a:lnRef idx="1">
            <a:schemeClr val="accent1"/>
          </a:lnRef>
          <a:fillRef idx="0">
            <a:schemeClr val="accent1"/>
          </a:fillRef>
          <a:effectRef idx="0">
            <a:schemeClr val="accent1"/>
          </a:effectRef>
          <a:fontRef idx="minor">
            <a:schemeClr val="tx1"/>
          </a:fontRef>
        </p:style>
      </p:cxnSp>
      <p:sp>
        <p:nvSpPr>
          <p:cNvPr id="165889" name="Rectangle 165888" descr="37 to 100% FPL" title="Jobless Parents"/>
          <p:cNvSpPr/>
          <p:nvPr/>
        </p:nvSpPr>
        <p:spPr>
          <a:xfrm>
            <a:off x="2603500" y="4775203"/>
            <a:ext cx="863600" cy="441323"/>
          </a:xfrm>
          <a:prstGeom prst="rect">
            <a:avLst/>
          </a:prstGeom>
          <a:solidFill>
            <a:srgbClr val="FFFF00">
              <a:alpha val="2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5891" name="Rectangle 165890" descr="63 to 100% FPL" title="Working Parents"/>
          <p:cNvSpPr/>
          <p:nvPr/>
        </p:nvSpPr>
        <p:spPr>
          <a:xfrm>
            <a:off x="3467103" y="4775202"/>
            <a:ext cx="825500" cy="323851"/>
          </a:xfrm>
          <a:prstGeom prst="rect">
            <a:avLst/>
          </a:prstGeom>
          <a:solidFill>
            <a:srgbClr val="FFFF00">
              <a:alpha val="2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165893" name="Straight Connector 165892"/>
          <p:cNvCxnSpPr>
            <a:stCxn id="165889" idx="1"/>
          </p:cNvCxnSpPr>
          <p:nvPr/>
        </p:nvCxnSpPr>
        <p:spPr>
          <a:xfrm flipV="1">
            <a:off x="2603500" y="4775203"/>
            <a:ext cx="215900" cy="220662"/>
          </a:xfrm>
          <a:prstGeom prst="line">
            <a:avLst/>
          </a:prstGeom>
        </p:spPr>
        <p:style>
          <a:lnRef idx="1">
            <a:schemeClr val="accent1"/>
          </a:lnRef>
          <a:fillRef idx="0">
            <a:schemeClr val="accent1"/>
          </a:fillRef>
          <a:effectRef idx="0">
            <a:schemeClr val="accent1"/>
          </a:effectRef>
          <a:fontRef idx="minor">
            <a:schemeClr val="tx1"/>
          </a:fontRef>
        </p:style>
      </p:cxnSp>
      <p:cxnSp>
        <p:nvCxnSpPr>
          <p:cNvPr id="165895" name="Straight Connector 165894"/>
          <p:cNvCxnSpPr/>
          <p:nvPr/>
        </p:nvCxnSpPr>
        <p:spPr>
          <a:xfrm flipV="1">
            <a:off x="2632079" y="4782345"/>
            <a:ext cx="431800" cy="44291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5904" name="Straight Connector 165903"/>
          <p:cNvCxnSpPr/>
          <p:nvPr/>
        </p:nvCxnSpPr>
        <p:spPr>
          <a:xfrm flipV="1">
            <a:off x="3122613" y="4876800"/>
            <a:ext cx="344487" cy="355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5919" name="Straight Connector 165918"/>
          <p:cNvCxnSpPr/>
          <p:nvPr/>
        </p:nvCxnSpPr>
        <p:spPr>
          <a:xfrm flipV="1">
            <a:off x="3395665" y="4650582"/>
            <a:ext cx="307970" cy="2968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7951" name="Straight Connector 167950" descr="37 to 100% FPL" title="Jobless Adults"/>
          <p:cNvCxnSpPr/>
          <p:nvPr/>
        </p:nvCxnSpPr>
        <p:spPr>
          <a:xfrm flipV="1">
            <a:off x="2895600" y="4775203"/>
            <a:ext cx="439740" cy="441323"/>
          </a:xfrm>
          <a:prstGeom prst="line">
            <a:avLst/>
          </a:prstGeom>
        </p:spPr>
        <p:style>
          <a:lnRef idx="1">
            <a:schemeClr val="accent1"/>
          </a:lnRef>
          <a:fillRef idx="0">
            <a:schemeClr val="accent1"/>
          </a:fillRef>
          <a:effectRef idx="0">
            <a:schemeClr val="accent1"/>
          </a:effectRef>
          <a:fontRef idx="minor">
            <a:schemeClr val="tx1"/>
          </a:fontRef>
        </p:style>
      </p:cxnSp>
      <p:cxnSp>
        <p:nvCxnSpPr>
          <p:cNvPr id="167975" name="Straight Connector 167974"/>
          <p:cNvCxnSpPr/>
          <p:nvPr/>
        </p:nvCxnSpPr>
        <p:spPr>
          <a:xfrm flipV="1">
            <a:off x="3549650" y="4767266"/>
            <a:ext cx="258765" cy="2793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67978" name="Straight Connector 167977"/>
          <p:cNvCxnSpPr/>
          <p:nvPr/>
        </p:nvCxnSpPr>
        <p:spPr>
          <a:xfrm flipV="1">
            <a:off x="3816353" y="4799014"/>
            <a:ext cx="222247" cy="280193"/>
          </a:xfrm>
          <a:prstGeom prst="line">
            <a:avLst/>
          </a:prstGeom>
        </p:spPr>
        <p:style>
          <a:lnRef idx="1">
            <a:schemeClr val="accent1"/>
          </a:lnRef>
          <a:fillRef idx="0">
            <a:schemeClr val="accent1"/>
          </a:fillRef>
          <a:effectRef idx="0">
            <a:schemeClr val="accent1"/>
          </a:effectRef>
          <a:fontRef idx="minor">
            <a:schemeClr val="tx1"/>
          </a:fontRef>
        </p:style>
      </p:cxnSp>
      <p:cxnSp>
        <p:nvCxnSpPr>
          <p:cNvPr id="167980" name="Straight Connector 167979"/>
          <p:cNvCxnSpPr/>
          <p:nvPr/>
        </p:nvCxnSpPr>
        <p:spPr>
          <a:xfrm flipV="1">
            <a:off x="4038600" y="4775203"/>
            <a:ext cx="254003" cy="29844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44725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8100" y="152400"/>
            <a:ext cx="9144000" cy="914400"/>
          </a:xfrm>
        </p:spPr>
        <p:txBody>
          <a:bodyPr>
            <a:noAutofit/>
          </a:bodyPr>
          <a:lstStyle/>
          <a:p>
            <a:r>
              <a:rPr lang="en-US" dirty="0" smtClean="0">
                <a:cs typeface="Arial" charset="0"/>
              </a:rPr>
              <a:t>Medicare - Medicaid Enrollees </a:t>
            </a:r>
            <a:endParaRPr lang="en-US" dirty="0">
              <a:cs typeface="Arial" charset="0"/>
            </a:endParaRPr>
          </a:p>
        </p:txBody>
      </p:sp>
      <p:sp>
        <p:nvSpPr>
          <p:cNvPr id="3" name="Content Placeholder 2"/>
          <p:cNvSpPr>
            <a:spLocks noGrp="1"/>
          </p:cNvSpPr>
          <p:nvPr>
            <p:ph idx="1"/>
          </p:nvPr>
        </p:nvSpPr>
        <p:spPr/>
        <p:txBody>
          <a:bodyPr>
            <a:normAutofit lnSpcReduction="10000"/>
          </a:bodyPr>
          <a:lstStyle/>
          <a:p>
            <a:pPr>
              <a:defRPr/>
            </a:pPr>
            <a:r>
              <a:rPr lang="en-US" dirty="0"/>
              <a:t>Formerly known as dual </a:t>
            </a:r>
            <a:r>
              <a:rPr lang="en-US" dirty="0" smtClean="0"/>
              <a:t>eligible (duals)</a:t>
            </a:r>
            <a:endParaRPr lang="en-US" dirty="0"/>
          </a:p>
          <a:p>
            <a:pPr marL="640080" lvl="1" indent="-274320">
              <a:buSzPct val="100000"/>
              <a:defRPr/>
            </a:pPr>
            <a:r>
              <a:rPr lang="en-US" dirty="0"/>
              <a:t>9 million nationally </a:t>
            </a:r>
          </a:p>
          <a:p>
            <a:pPr marL="640080" lvl="1" indent="-274320">
              <a:buSzPct val="100000"/>
              <a:defRPr/>
            </a:pPr>
            <a:r>
              <a:rPr lang="en-US" dirty="0"/>
              <a:t>16 percent of Medicaid enrollment</a:t>
            </a:r>
          </a:p>
          <a:p>
            <a:pPr marL="640080" lvl="1" indent="-274320">
              <a:buSzPct val="100000"/>
              <a:defRPr/>
            </a:pPr>
            <a:r>
              <a:rPr lang="en-US" dirty="0"/>
              <a:t>59% age 65 or older</a:t>
            </a:r>
          </a:p>
          <a:p>
            <a:pPr marL="640080" lvl="1" indent="-274320">
              <a:buSzPct val="100000"/>
              <a:defRPr/>
            </a:pPr>
            <a:r>
              <a:rPr lang="en-US" dirty="0"/>
              <a:t>41% under age 65</a:t>
            </a:r>
          </a:p>
          <a:p>
            <a:pPr marL="342900" lvl="2" indent="-342900">
              <a:lnSpc>
                <a:spcPct val="110000"/>
              </a:lnSpc>
              <a:buSzPct val="100000"/>
              <a:buFont typeface="Wingdings" pitchFamily="2" charset="2"/>
              <a:buChar char="§"/>
              <a:defRPr/>
            </a:pPr>
            <a:r>
              <a:rPr lang="en-US" sz="3200" dirty="0"/>
              <a:t>Medicaid may partially or fully cover</a:t>
            </a:r>
          </a:p>
          <a:p>
            <a:pPr marL="640080" lvl="1" indent="-274320">
              <a:lnSpc>
                <a:spcPct val="110000"/>
              </a:lnSpc>
              <a:defRPr/>
            </a:pPr>
            <a:r>
              <a:rPr lang="en-US" dirty="0"/>
              <a:t>Part A and/or Part B premiums</a:t>
            </a:r>
          </a:p>
          <a:p>
            <a:pPr marL="640080" lvl="1" indent="-274320">
              <a:defRPr/>
            </a:pPr>
            <a:r>
              <a:rPr lang="en-US" dirty="0"/>
              <a:t>Other Medicare cost-sharing</a:t>
            </a:r>
          </a:p>
          <a:p>
            <a:pPr marL="640080" lvl="1" indent="-274320">
              <a:defRPr/>
            </a:pPr>
            <a:r>
              <a:rPr lang="en-US" dirty="0"/>
              <a:t>Coverage of certain services not covered under </a:t>
            </a:r>
            <a:r>
              <a:rPr lang="en-US" dirty="0" smtClean="0"/>
              <a:t>Medicare</a:t>
            </a:r>
          </a:p>
          <a:p>
            <a:pPr marL="468630" lvl="1" indent="0">
              <a:buNone/>
              <a:defRPr/>
            </a:pPr>
            <a:endParaRPr lang="en-US" dirty="0" smtClean="0"/>
          </a:p>
        </p:txBody>
      </p:sp>
      <p:sp>
        <p:nvSpPr>
          <p:cNvPr id="4" name="Date Placeholder 3"/>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5</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rmAutofit fontScale="90000"/>
          </a:bodyPr>
          <a:lstStyle/>
          <a:p>
            <a:r>
              <a:rPr lang="en-US" sz="3600" dirty="0" smtClean="0">
                <a:latin typeface="Myriad Pro" charset="0"/>
                <a:ea typeface="ＭＳ Ｐゴシック" pitchFamily="34" charset="-128"/>
              </a:rPr>
              <a:t>A Seamless System of Coverage </a:t>
            </a:r>
            <a:br>
              <a:rPr lang="en-US" sz="3600" dirty="0" smtClean="0">
                <a:latin typeface="Myriad Pro" charset="0"/>
                <a:ea typeface="ＭＳ Ｐゴシック" pitchFamily="34" charset="-128"/>
              </a:rPr>
            </a:br>
            <a:r>
              <a:rPr lang="en-US" sz="3600" dirty="0" smtClean="0">
                <a:latin typeface="Myriad Pro" charset="0"/>
                <a:ea typeface="ＭＳ Ｐゴシック" pitchFamily="34" charset="-128"/>
              </a:rPr>
              <a:t>(2014) – With Expansion</a:t>
            </a:r>
          </a:p>
        </p:txBody>
      </p:sp>
      <p:cxnSp>
        <p:nvCxnSpPr>
          <p:cNvPr id="7" name="Straight Connector 6"/>
          <p:cNvCxnSpPr/>
          <p:nvPr/>
        </p:nvCxnSpPr>
        <p:spPr>
          <a:xfrm>
            <a:off x="1719263" y="5407025"/>
            <a:ext cx="5988050" cy="14288"/>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5400000">
            <a:off x="4763" y="3692525"/>
            <a:ext cx="3429000" cy="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Elbow Connector 36"/>
          <p:cNvCxnSpPr/>
          <p:nvPr/>
        </p:nvCxnSpPr>
        <p:spPr>
          <a:xfrm>
            <a:off x="1611313" y="4643438"/>
            <a:ext cx="3048000" cy="163512"/>
          </a:xfrm>
          <a:prstGeom prst="bentConnector3">
            <a:avLst>
              <a:gd name="adj1" fmla="val 50000"/>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1611313" y="1978025"/>
            <a:ext cx="92075" cy="14287"/>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1585913" y="3121025"/>
            <a:ext cx="117475" cy="1588"/>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6152" name="Rectangle 41" descr="Varies by state 0 to 241% FPL" title="Medicaid/CHIP Children"/>
          <p:cNvSpPr>
            <a:spLocks noChangeArrowheads="1"/>
          </p:cNvSpPr>
          <p:nvPr/>
        </p:nvSpPr>
        <p:spPr bwMode="auto">
          <a:xfrm>
            <a:off x="4659313" y="3168650"/>
            <a:ext cx="3048000" cy="2238375"/>
          </a:xfrm>
          <a:prstGeom prst="rect">
            <a:avLst/>
          </a:prstGeom>
          <a:gradFill rotWithShape="1">
            <a:gsLst>
              <a:gs pos="0">
                <a:schemeClr val="accent1"/>
              </a:gs>
              <a:gs pos="100000">
                <a:srgbClr val="3ED288"/>
              </a:gs>
            </a:gsLst>
            <a:lin ang="54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r>
              <a:rPr lang="en-US" sz="2400" b="1" dirty="0">
                <a:solidFill>
                  <a:prstClr val="white"/>
                </a:solidFill>
              </a:rPr>
              <a:t>Medicaid/CHIP Children</a:t>
            </a:r>
          </a:p>
        </p:txBody>
      </p:sp>
      <p:sp>
        <p:nvSpPr>
          <p:cNvPr id="6153" name="TextBox 15"/>
          <p:cNvSpPr txBox="1">
            <a:spLocks noChangeArrowheads="1"/>
          </p:cNvSpPr>
          <p:nvPr/>
        </p:nvSpPr>
        <p:spPr bwMode="auto">
          <a:xfrm>
            <a:off x="1389063" y="5253038"/>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sz="1400" b="1" dirty="0">
                <a:solidFill>
                  <a:srgbClr val="1F497D"/>
                </a:solidFill>
              </a:rPr>
              <a:t>0</a:t>
            </a:r>
          </a:p>
        </p:txBody>
      </p:sp>
      <p:sp>
        <p:nvSpPr>
          <p:cNvPr id="6154" name="TextBox 16"/>
          <p:cNvSpPr txBox="1">
            <a:spLocks noChangeArrowheads="1"/>
          </p:cNvSpPr>
          <p:nvPr/>
        </p:nvSpPr>
        <p:spPr bwMode="auto">
          <a:xfrm>
            <a:off x="530579" y="4487863"/>
            <a:ext cx="10839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b="1" dirty="0">
                <a:solidFill>
                  <a:srgbClr val="3A669C"/>
                </a:solidFill>
                <a:latin typeface="Calibri"/>
              </a:rPr>
              <a:t>133% FPL</a:t>
            </a:r>
          </a:p>
        </p:txBody>
      </p:sp>
      <p:sp>
        <p:nvSpPr>
          <p:cNvPr id="6155" name="TextBox 17"/>
          <p:cNvSpPr txBox="1">
            <a:spLocks noChangeArrowheads="1"/>
          </p:cNvSpPr>
          <p:nvPr/>
        </p:nvSpPr>
        <p:spPr bwMode="auto">
          <a:xfrm>
            <a:off x="494987" y="2767826"/>
            <a:ext cx="10839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endParaRPr lang="en-US" dirty="0">
              <a:solidFill>
                <a:prstClr val="black"/>
              </a:solidFill>
            </a:endParaRPr>
          </a:p>
          <a:p>
            <a:pPr eaLnBrk="1" hangingPunct="1"/>
            <a:r>
              <a:rPr lang="en-US" b="1" dirty="0">
                <a:solidFill>
                  <a:srgbClr val="3A669C"/>
                </a:solidFill>
                <a:latin typeface="Calibri"/>
              </a:rPr>
              <a:t>241% FPL</a:t>
            </a:r>
          </a:p>
        </p:txBody>
      </p:sp>
      <p:sp>
        <p:nvSpPr>
          <p:cNvPr id="6156" name="Rectangle 20"/>
          <p:cNvSpPr>
            <a:spLocks noChangeArrowheads="1"/>
          </p:cNvSpPr>
          <p:nvPr/>
        </p:nvSpPr>
        <p:spPr bwMode="auto">
          <a:xfrm>
            <a:off x="560699" y="1838325"/>
            <a:ext cx="10839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rgbClr val="3A669C"/>
                </a:solidFill>
              </a:rPr>
              <a:t>400% FPL</a:t>
            </a:r>
          </a:p>
        </p:txBody>
      </p:sp>
      <p:sp>
        <p:nvSpPr>
          <p:cNvPr id="31" name="Rectangle 30" descr="138% to 400% FPL" title="Marketplace Subsidies"/>
          <p:cNvSpPr>
            <a:spLocks noChangeArrowheads="1"/>
          </p:cNvSpPr>
          <p:nvPr/>
        </p:nvSpPr>
        <p:spPr bwMode="auto">
          <a:xfrm>
            <a:off x="1744664" y="1978025"/>
            <a:ext cx="2914650" cy="2509838"/>
          </a:xfrm>
          <a:prstGeom prst="rect">
            <a:avLst/>
          </a:prstGeom>
          <a:gradFill rotWithShape="1">
            <a:gsLst>
              <a:gs pos="0">
                <a:schemeClr val="accent1">
                  <a:gamma/>
                  <a:shade val="46275"/>
                  <a:invGamma/>
                </a:schemeClr>
              </a:gs>
              <a:gs pos="100000">
                <a:schemeClr val="accent1"/>
              </a:gs>
            </a:gsLst>
            <a:lin ang="5400000" scaled="1"/>
          </a:gradFill>
          <a:ln w="25400">
            <a:noFill/>
            <a:miter lim="800000"/>
            <a:headEnd/>
            <a:tailEnd/>
          </a:ln>
        </p:spPr>
        <p:txBody>
          <a:bodyPr anchor="ctr"/>
          <a:lstStyle/>
          <a:p>
            <a:pPr algn="ctr">
              <a:defRPr/>
            </a:pPr>
            <a:r>
              <a:rPr lang="en-US" sz="2400" b="1" dirty="0">
                <a:solidFill>
                  <a:prstClr val="white"/>
                </a:solidFill>
                <a:ea typeface="ＭＳ Ｐゴシック" charset="-128"/>
              </a:rPr>
              <a:t>Marketplace Subsidies</a:t>
            </a:r>
          </a:p>
        </p:txBody>
      </p:sp>
      <p:sp>
        <p:nvSpPr>
          <p:cNvPr id="6158" name="TextBox 32"/>
          <p:cNvSpPr txBox="1">
            <a:spLocks noChangeArrowheads="1"/>
          </p:cNvSpPr>
          <p:nvPr/>
        </p:nvSpPr>
        <p:spPr bwMode="auto">
          <a:xfrm>
            <a:off x="4659313" y="1978025"/>
            <a:ext cx="3048000" cy="1190625"/>
          </a:xfrm>
          <a:prstGeom prst="rect">
            <a:avLst/>
          </a:prstGeom>
          <a:gradFill rotWithShape="1">
            <a:gsLst>
              <a:gs pos="0">
                <a:srgbClr val="1B2F48"/>
              </a:gs>
              <a:gs pos="100000">
                <a:srgbClr val="3A669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endParaRPr lang="en-US" dirty="0">
              <a:solidFill>
                <a:prstClr val="black"/>
              </a:solidFill>
            </a:endParaRPr>
          </a:p>
          <a:p>
            <a:pPr eaLnBrk="1" hangingPunct="1"/>
            <a:endParaRPr lang="en-US" dirty="0">
              <a:solidFill>
                <a:prstClr val="black"/>
              </a:solidFill>
            </a:endParaRPr>
          </a:p>
          <a:p>
            <a:pPr eaLnBrk="1" hangingPunct="1"/>
            <a:endParaRPr lang="en-US" dirty="0">
              <a:solidFill>
                <a:prstClr val="black"/>
              </a:solidFill>
            </a:endParaRPr>
          </a:p>
          <a:p>
            <a:pPr eaLnBrk="1" hangingPunct="1"/>
            <a:endParaRPr lang="en-US" dirty="0">
              <a:solidFill>
                <a:prstClr val="black"/>
              </a:solidFill>
            </a:endParaRPr>
          </a:p>
        </p:txBody>
      </p:sp>
      <p:sp>
        <p:nvSpPr>
          <p:cNvPr id="6159" name="TextBox 21"/>
          <p:cNvSpPr txBox="1">
            <a:spLocks noChangeArrowheads="1"/>
          </p:cNvSpPr>
          <p:nvPr/>
        </p:nvSpPr>
        <p:spPr bwMode="auto">
          <a:xfrm>
            <a:off x="1795463" y="5407025"/>
            <a:ext cx="28670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n-US" b="1" dirty="0">
                <a:solidFill>
                  <a:srgbClr val="1F497D"/>
                </a:solidFill>
                <a:latin typeface="Calibri"/>
              </a:rPr>
              <a:t>Adults</a:t>
            </a:r>
          </a:p>
        </p:txBody>
      </p:sp>
      <p:sp>
        <p:nvSpPr>
          <p:cNvPr id="6160" name="TextBox 22"/>
          <p:cNvSpPr txBox="1">
            <a:spLocks noChangeArrowheads="1"/>
          </p:cNvSpPr>
          <p:nvPr/>
        </p:nvSpPr>
        <p:spPr bwMode="auto">
          <a:xfrm>
            <a:off x="4837113" y="5421313"/>
            <a:ext cx="2870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n-US" b="1" dirty="0">
                <a:solidFill>
                  <a:srgbClr val="1F497D"/>
                </a:solidFill>
                <a:latin typeface="Calibri"/>
              </a:rPr>
              <a:t>Children</a:t>
            </a:r>
          </a:p>
        </p:txBody>
      </p:sp>
      <p:sp>
        <p:nvSpPr>
          <p:cNvPr id="6161" name="Rectangle 18" descr="Medicaid Adults 0 to 138% FPL" title="This chart shows Medicaid coverage in 2014 in states that do expand coverage."/>
          <p:cNvSpPr>
            <a:spLocks noChangeArrowheads="1"/>
          </p:cNvSpPr>
          <p:nvPr/>
        </p:nvSpPr>
        <p:spPr bwMode="auto">
          <a:xfrm>
            <a:off x="1760097" y="4502151"/>
            <a:ext cx="2917825" cy="919162"/>
          </a:xfrm>
          <a:prstGeom prst="rect">
            <a:avLst/>
          </a:prstGeom>
          <a:solidFill>
            <a:srgbClr val="3ED288"/>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r>
              <a:rPr lang="en-US" sz="2400" b="1" dirty="0">
                <a:solidFill>
                  <a:prstClr val="white"/>
                </a:solidFill>
              </a:rPr>
              <a:t>Medicaid Adults</a:t>
            </a:r>
          </a:p>
        </p:txBody>
      </p:sp>
      <p:sp>
        <p:nvSpPr>
          <p:cNvPr id="20" name="Right Arrow 19"/>
          <p:cNvSpPr>
            <a:spLocks noChangeArrowheads="1"/>
          </p:cNvSpPr>
          <p:nvPr/>
        </p:nvSpPr>
        <p:spPr bwMode="auto">
          <a:xfrm rot="10800000">
            <a:off x="7707313" y="3044825"/>
            <a:ext cx="574675" cy="258763"/>
          </a:xfrm>
          <a:prstGeom prst="rightArrow">
            <a:avLst>
              <a:gd name="adj1" fmla="val 50000"/>
              <a:gd name="adj2" fmla="val 50000"/>
            </a:avLst>
          </a:prstGeom>
          <a:gradFill rotWithShape="1">
            <a:gsLst>
              <a:gs pos="0">
                <a:srgbClr val="9BC1FF"/>
              </a:gs>
              <a:gs pos="100000">
                <a:srgbClr val="3F80CD"/>
              </a:gs>
            </a:gsLst>
            <a:lin ang="5400000"/>
          </a:gradFill>
          <a:ln w="9525">
            <a:solidFill>
              <a:srgbClr val="4A7EBB"/>
            </a:solidFill>
            <a:miter lim="800000"/>
            <a:headEnd/>
            <a:tailEnd/>
          </a:ln>
          <a:effectLst>
            <a:outerShdw dist="23000" dir="5400000" rotWithShape="0">
              <a:srgbClr val="808080">
                <a:alpha val="34998"/>
              </a:srgbClr>
            </a:outerShdw>
          </a:effectLst>
        </p:spPr>
        <p:txBody>
          <a:bodyPr anchor="ctr"/>
          <a:lstStyle/>
          <a:p>
            <a:pPr algn="ctr">
              <a:defRPr/>
            </a:pPr>
            <a:endParaRPr lang="en-US" dirty="0">
              <a:solidFill>
                <a:srgbClr val="FFFFFF"/>
              </a:solidFill>
              <a:ea typeface="ＭＳ Ｐゴシック" charset="-128"/>
            </a:endParaRPr>
          </a:p>
        </p:txBody>
      </p:sp>
      <p:sp>
        <p:nvSpPr>
          <p:cNvPr id="6163" name="TextBox 20"/>
          <p:cNvSpPr txBox="1">
            <a:spLocks noChangeArrowheads="1"/>
          </p:cNvSpPr>
          <p:nvPr/>
        </p:nvSpPr>
        <p:spPr bwMode="auto">
          <a:xfrm>
            <a:off x="7921625" y="3270250"/>
            <a:ext cx="1073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n-US" b="1" dirty="0">
                <a:solidFill>
                  <a:srgbClr val="3A669C"/>
                </a:solidFill>
                <a:latin typeface="Calibri"/>
              </a:rPr>
              <a:t>Varies by </a:t>
            </a:r>
            <a:r>
              <a:rPr lang="en-US" b="1" dirty="0" smtClean="0">
                <a:solidFill>
                  <a:srgbClr val="3A669C"/>
                </a:solidFill>
                <a:latin typeface="Calibri"/>
              </a:rPr>
              <a:t>state</a:t>
            </a:r>
            <a:endParaRPr lang="en-US" b="1" dirty="0">
              <a:solidFill>
                <a:srgbClr val="3A669C"/>
              </a:solidFill>
              <a:latin typeface="Calibri"/>
            </a:endParaRPr>
          </a:p>
        </p:txBody>
      </p:sp>
      <p:sp>
        <p:nvSpPr>
          <p:cNvPr id="2" name="TextBox 1"/>
          <p:cNvSpPr txBox="1"/>
          <p:nvPr/>
        </p:nvSpPr>
        <p:spPr>
          <a:xfrm>
            <a:off x="7238999" y="5998029"/>
            <a:ext cx="1755776" cy="609600"/>
          </a:xfrm>
          <a:prstGeom prst="rect">
            <a:avLst/>
          </a:prstGeom>
          <a:solidFill>
            <a:schemeClr val="bg1"/>
          </a:solidFill>
        </p:spPr>
        <p:txBody>
          <a:bodyPr wrap="square" rtlCol="0">
            <a:spAutoFit/>
          </a:bodyPr>
          <a:lstStyle/>
          <a:p>
            <a:endParaRPr lang="en-US" dirty="0">
              <a:solidFill>
                <a:prstClr val="black"/>
              </a:solidFill>
            </a:endParaRPr>
          </a:p>
        </p:txBody>
      </p:sp>
      <p:pic>
        <p:nvPicPr>
          <p:cNvPr id="166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43850" y="-76200"/>
            <a:ext cx="1255713"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Oval 22"/>
          <p:cNvSpPr/>
          <p:nvPr/>
        </p:nvSpPr>
        <p:spPr>
          <a:xfrm>
            <a:off x="1515271" y="4419600"/>
            <a:ext cx="3209129" cy="9589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 name="Date Placeholder 3"/>
          <p:cNvSpPr>
            <a:spLocks noGrp="1"/>
          </p:cNvSpPr>
          <p:nvPr>
            <p:ph type="dt" sz="half" idx="2"/>
          </p:nvPr>
        </p:nvSpPr>
        <p:spPr/>
        <p:txBody>
          <a:bodyPr/>
          <a:lstStyle/>
          <a:p>
            <a:r>
              <a:rPr lang="en-US" dirty="0" smtClean="0">
                <a:solidFill>
                  <a:prstClr val="black"/>
                </a:solidFill>
              </a:rPr>
              <a:t>05/01/2013</a:t>
            </a:r>
            <a:endParaRPr lang="en-US" dirty="0">
              <a:solidFill>
                <a:prstClr val="black"/>
              </a:solidFill>
            </a:endParaRPr>
          </a:p>
        </p:txBody>
      </p:sp>
      <p:sp>
        <p:nvSpPr>
          <p:cNvPr id="6" name="Footer Placeholder 5"/>
          <p:cNvSpPr>
            <a:spLocks noGrp="1"/>
          </p:cNvSpPr>
          <p:nvPr>
            <p:ph type="ftr" sz="quarter" idx="3"/>
          </p:nvPr>
        </p:nvSpPr>
        <p:spPr/>
        <p:txBody>
          <a:bodyPr/>
          <a:lstStyle/>
          <a:p>
            <a:r>
              <a:rPr lang="en-US" dirty="0" smtClean="0">
                <a:solidFill>
                  <a:prstClr val="black"/>
                </a:solidFill>
              </a:rPr>
              <a:t>Medicaid and the Children's Health Insurance Program</a:t>
            </a:r>
            <a:endParaRPr lang="en-US" dirty="0">
              <a:solidFill>
                <a:prstClr val="black"/>
              </a:solidFill>
            </a:endParaRPr>
          </a:p>
        </p:txBody>
      </p:sp>
      <p:sp>
        <p:nvSpPr>
          <p:cNvPr id="8" name="Slide Number Placeholder 7"/>
          <p:cNvSpPr>
            <a:spLocks noGrp="1"/>
          </p:cNvSpPr>
          <p:nvPr>
            <p:ph type="sldNum" sz="quarter" idx="4"/>
          </p:nvPr>
        </p:nvSpPr>
        <p:spPr/>
        <p:txBody>
          <a:bodyPr/>
          <a:lstStyle/>
          <a:p>
            <a:fld id="{78C0CC3C-85F1-4D86-9B70-8D9F8B17F046}"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60232116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p:cNvSpPr>
            <a:spLocks noGrp="1"/>
          </p:cNvSpPr>
          <p:nvPr>
            <p:ph type="title"/>
          </p:nvPr>
        </p:nvSpPr>
        <p:spPr>
          <a:xfrm>
            <a:off x="466725" y="182563"/>
            <a:ext cx="8229600" cy="1143000"/>
          </a:xfrm>
        </p:spPr>
        <p:txBody>
          <a:bodyPr/>
          <a:lstStyle/>
          <a:p>
            <a:pPr eaLnBrk="1" hangingPunct="1"/>
            <a:r>
              <a:rPr lang="en-US" sz="3600" dirty="0" smtClean="0">
                <a:ea typeface="ＭＳ Ｐゴシック"/>
                <a:cs typeface="ＭＳ Ｐゴシック"/>
              </a:rPr>
              <a:t>Next Steps</a:t>
            </a:r>
          </a:p>
        </p:txBody>
      </p:sp>
      <p:sp>
        <p:nvSpPr>
          <p:cNvPr id="88066" name="Content Placeholder 2"/>
          <p:cNvSpPr>
            <a:spLocks noGrp="1"/>
          </p:cNvSpPr>
          <p:nvPr>
            <p:ph idx="1"/>
          </p:nvPr>
        </p:nvSpPr>
        <p:spPr>
          <a:xfrm>
            <a:off x="180976" y="1295401"/>
            <a:ext cx="8753475" cy="5108575"/>
          </a:xfrm>
        </p:spPr>
        <p:txBody>
          <a:bodyPr>
            <a:normAutofit/>
          </a:bodyPr>
          <a:lstStyle/>
          <a:p>
            <a:pPr eaLnBrk="1" hangingPunct="1">
              <a:lnSpc>
                <a:spcPts val="400"/>
              </a:lnSpc>
              <a:spcBef>
                <a:spcPts val="600"/>
              </a:spcBef>
              <a:buClr>
                <a:srgbClr val="FFC000"/>
              </a:buClr>
              <a:buFont typeface="Arial" charset="0"/>
              <a:buNone/>
            </a:pPr>
            <a:endParaRPr lang="en-US" sz="1000" dirty="0" smtClean="0">
              <a:ea typeface="ＭＳ Ｐゴシック"/>
              <a:cs typeface="ＭＳ Ｐゴシック"/>
            </a:endParaRPr>
          </a:p>
          <a:p>
            <a:pPr>
              <a:buClr>
                <a:schemeClr val="tx1"/>
              </a:buClr>
            </a:pPr>
            <a:r>
              <a:rPr lang="en-US" dirty="0">
                <a:latin typeface="Calibri" pitchFamily="34" charset="0"/>
                <a:ea typeface="ＭＳ Ｐゴシック"/>
                <a:cs typeface="ＭＳ Ｐゴシック"/>
              </a:rPr>
              <a:t>Use </a:t>
            </a:r>
            <a:r>
              <a:rPr lang="en-US" dirty="0" smtClean="0">
                <a:latin typeface="Calibri" pitchFamily="34" charset="0"/>
                <a:ea typeface="ＭＳ Ｐゴシック"/>
                <a:cs typeface="ＭＳ Ｐゴシック"/>
              </a:rPr>
              <a:t>CMS State </a:t>
            </a:r>
            <a:r>
              <a:rPr lang="en-US" dirty="0">
                <a:latin typeface="Calibri" pitchFamily="34" charset="0"/>
                <a:ea typeface="ＭＳ Ｐゴシック"/>
                <a:cs typeface="ＭＳ Ｐゴシック"/>
              </a:rPr>
              <a:t>Operations and Technical Assistance (SOTA) teams </a:t>
            </a:r>
            <a:endParaRPr lang="en-US" dirty="0" smtClean="0">
              <a:latin typeface="Calibri" pitchFamily="34" charset="0"/>
              <a:ea typeface="ＭＳ Ｐゴシック"/>
              <a:cs typeface="ＭＳ Ｐゴシック"/>
            </a:endParaRPr>
          </a:p>
          <a:p>
            <a:pPr marL="640080" lvl="1">
              <a:buClr>
                <a:schemeClr val="tx1"/>
              </a:buClr>
            </a:pPr>
            <a:r>
              <a:rPr lang="en-US" dirty="0" smtClean="0">
                <a:latin typeface="Calibri" pitchFamily="34" charset="0"/>
                <a:ea typeface="ＭＳ Ｐゴシック"/>
                <a:cs typeface="ＭＳ Ｐゴシック"/>
              </a:rPr>
              <a:t>Multidisciplinary </a:t>
            </a:r>
            <a:r>
              <a:rPr lang="en-US" dirty="0">
                <a:latin typeface="Calibri" pitchFamily="34" charset="0"/>
                <a:ea typeface="ＭＳ Ｐゴシック"/>
                <a:cs typeface="ＭＳ Ｐゴシック"/>
              </a:rPr>
              <a:t>state team, plus a team leader</a:t>
            </a:r>
          </a:p>
          <a:p>
            <a:pPr marL="914400" lvl="2">
              <a:buClr>
                <a:schemeClr val="tx1"/>
              </a:buClr>
            </a:pPr>
            <a:r>
              <a:rPr lang="en-US" dirty="0">
                <a:latin typeface="Calibri" pitchFamily="34" charset="0"/>
                <a:ea typeface="ＭＳ Ｐゴシック"/>
                <a:cs typeface="ＭＳ Ｐゴシック"/>
              </a:rPr>
              <a:t>To provide coordinated point of contact and support</a:t>
            </a:r>
          </a:p>
          <a:p>
            <a:pPr marL="914400" lvl="2">
              <a:buClr>
                <a:schemeClr val="tx1"/>
              </a:buClr>
            </a:pPr>
            <a:r>
              <a:rPr lang="en-US" dirty="0">
                <a:latin typeface="Calibri" pitchFamily="34" charset="0"/>
                <a:ea typeface="ＭＳ Ｐゴシック"/>
                <a:cs typeface="ＭＳ Ｐゴシック"/>
              </a:rPr>
              <a:t>For systems development, policy and operations</a:t>
            </a:r>
          </a:p>
          <a:p>
            <a:r>
              <a:rPr lang="en-US" dirty="0" smtClean="0">
                <a:latin typeface="Calibri" pitchFamily="34" charset="0"/>
                <a:ea typeface="ＭＳ Ｐゴシック"/>
                <a:cs typeface="ＭＳ Ｐゴシック"/>
              </a:rPr>
              <a:t>Work with states to assist with transitions from waivers </a:t>
            </a:r>
          </a:p>
          <a:p>
            <a:pPr marL="457200" lvl="1" indent="0">
              <a:buClr>
                <a:schemeClr val="tx1"/>
              </a:buClr>
              <a:buNone/>
            </a:pPr>
            <a:endParaRPr lang="en-US" dirty="0" smtClean="0">
              <a:latin typeface="Calibri" pitchFamily="34" charset="0"/>
              <a:ea typeface="ＭＳ Ｐゴシック"/>
              <a:cs typeface="ＭＳ Ｐゴシック"/>
            </a:endParaRPr>
          </a:p>
          <a:p>
            <a:pPr eaLnBrk="1" hangingPunct="1">
              <a:lnSpc>
                <a:spcPts val="2700"/>
              </a:lnSpc>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lnSpc>
                <a:spcPts val="2700"/>
              </a:lnSpc>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lnSpc>
                <a:spcPts val="2700"/>
              </a:lnSpc>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lnSpc>
                <a:spcPts val="2700"/>
              </a:lnSpc>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marL="0" indent="0" eaLnBrk="1" hangingPunct="1">
              <a:spcAft>
                <a:spcPts val="600"/>
              </a:spcAft>
              <a:buClr>
                <a:srgbClr val="FFCC00"/>
              </a:buClr>
              <a:buFont typeface="Wingdings" pitchFamily="2" charset="2"/>
              <a:buNone/>
            </a:pPr>
            <a:endParaRPr lang="en-US" sz="2800" dirty="0" smtClean="0">
              <a:solidFill>
                <a:srgbClr val="003192"/>
              </a:solidFill>
              <a:latin typeface="Calibri" pitchFamily="34" charset="0"/>
              <a:ea typeface="ＭＳ Ｐゴシック"/>
              <a:cs typeface="ＭＳ Ｐゴシック"/>
            </a:endParaRPr>
          </a:p>
          <a:p>
            <a:pPr eaLnBrk="1" hangingPunct="1">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spcAft>
                <a:spcPts val="600"/>
              </a:spcAft>
              <a:buClr>
                <a:srgbClr val="FFCC00"/>
              </a:buClr>
              <a:buFont typeface="Arial" charset="0"/>
              <a:buNone/>
            </a:pPr>
            <a:endParaRPr lang="en-US" sz="2800" dirty="0" smtClean="0">
              <a:solidFill>
                <a:srgbClr val="003192"/>
              </a:solidFill>
              <a:latin typeface="Calibri" pitchFamily="34" charset="0"/>
              <a:ea typeface="ＭＳ Ｐゴシック"/>
              <a:cs typeface="ＭＳ Ｐゴシック"/>
            </a:endParaRPr>
          </a:p>
          <a:p>
            <a:pPr eaLnBrk="1" hangingPunct="1">
              <a:buFont typeface="Arial" charset="0"/>
              <a:buNone/>
            </a:pPr>
            <a:endParaRPr lang="en-US" sz="1100" dirty="0" smtClean="0">
              <a:ea typeface="ＭＳ Ｐゴシック"/>
              <a:cs typeface="ＭＳ Ｐゴシック"/>
            </a:endParaRPr>
          </a:p>
        </p:txBody>
      </p:sp>
      <p:sp>
        <p:nvSpPr>
          <p:cNvPr id="88067" name="Slide Number Placeholder 3"/>
          <p:cNvSpPr>
            <a:spLocks noGrp="1"/>
          </p:cNvSpPr>
          <p:nvPr>
            <p:ph type="sldNum" sz="quarter" idx="4294967295"/>
          </p:nvPr>
        </p:nvSpPr>
        <p:spPr bwMode="auto">
          <a:xfrm>
            <a:off x="6553200" y="6356351"/>
            <a:ext cx="2133600" cy="365125"/>
          </a:xfrm>
          <a:prstGeom prst="rect">
            <a:avLst/>
          </a:prstGeom>
          <a:noFill/>
          <a:ln>
            <a:miter lim="800000"/>
            <a:headEnd/>
            <a:tailEnd/>
          </a:ln>
        </p:spPr>
        <p:txBody>
          <a:bodyPr/>
          <a:lstStyle/>
          <a:p>
            <a:fld id="{B19BE825-6BC2-4B09-9E2C-C6F4531F054C}" type="slidenum">
              <a:rPr lang="en-US" smtClean="0">
                <a:ea typeface="ＭＳ Ｐゴシック"/>
                <a:cs typeface="ＭＳ Ｐゴシック"/>
              </a:rPr>
              <a:pPr/>
              <a:t>51</a:t>
            </a:fld>
            <a:endParaRPr lang="en-US" dirty="0" smtClean="0">
              <a:ea typeface="ＭＳ Ｐゴシック"/>
              <a:cs typeface="ＭＳ Ｐゴシック"/>
            </a:endParaRPr>
          </a:p>
        </p:txBody>
      </p:sp>
      <p:sp>
        <p:nvSpPr>
          <p:cNvPr id="5" name="Date Placeholder 4"/>
          <p:cNvSpPr>
            <a:spLocks noGrp="1"/>
          </p:cNvSpPr>
          <p:nvPr>
            <p:ph type="dt" sz="half" idx="2"/>
          </p:nvPr>
        </p:nvSpPr>
        <p:spPr/>
        <p:txBody>
          <a:bodyPr/>
          <a:lstStyle/>
          <a:p>
            <a:r>
              <a:rPr lang="en-US" dirty="0" smtClean="0"/>
              <a:t>05/01/2013</a:t>
            </a:r>
            <a:endParaRPr lang="en-US" dirty="0"/>
          </a:p>
        </p:txBody>
      </p:sp>
      <p:sp>
        <p:nvSpPr>
          <p:cNvPr id="6" name="Footer Placeholder 5"/>
          <p:cNvSpPr>
            <a:spLocks noGrp="1"/>
          </p:cNvSpPr>
          <p:nvPr>
            <p:ph type="ftr" sz="quarter" idx="3"/>
          </p:nvPr>
        </p:nvSpPr>
        <p:spPr/>
        <p:txBody>
          <a:bodyPr/>
          <a:lstStyle/>
          <a:p>
            <a:r>
              <a:rPr lang="en-US" dirty="0" smtClean="0"/>
              <a:t>Medicaid and the Children's Health Insurance Program</a:t>
            </a:r>
            <a:endParaRPr lang="en-US" dirty="0"/>
          </a:p>
        </p:txBody>
      </p:sp>
      <p:pic>
        <p:nvPicPr>
          <p:cNvPr id="168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8287" y="0"/>
            <a:ext cx="1255713"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494571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p:cNvSpPr>
            <a:spLocks noGrp="1"/>
          </p:cNvSpPr>
          <p:nvPr>
            <p:ph type="title"/>
          </p:nvPr>
        </p:nvSpPr>
        <p:spPr>
          <a:xfrm>
            <a:off x="466725" y="182563"/>
            <a:ext cx="8229600" cy="1143000"/>
          </a:xfrm>
        </p:spPr>
        <p:txBody>
          <a:bodyPr/>
          <a:lstStyle/>
          <a:p>
            <a:pPr eaLnBrk="1" hangingPunct="1"/>
            <a:r>
              <a:rPr lang="en-US" sz="3600" dirty="0" smtClean="0">
                <a:ea typeface="ＭＳ Ｐゴシック"/>
                <a:cs typeface="ＭＳ Ｐゴシック"/>
              </a:rPr>
              <a:t>Next Steps (continued)</a:t>
            </a:r>
          </a:p>
        </p:txBody>
      </p:sp>
      <p:sp>
        <p:nvSpPr>
          <p:cNvPr id="88066" name="Content Placeholder 2"/>
          <p:cNvSpPr>
            <a:spLocks noGrp="1"/>
          </p:cNvSpPr>
          <p:nvPr>
            <p:ph idx="1"/>
          </p:nvPr>
        </p:nvSpPr>
        <p:spPr>
          <a:xfrm>
            <a:off x="180976" y="1295401"/>
            <a:ext cx="8753475" cy="5108575"/>
          </a:xfrm>
        </p:spPr>
        <p:txBody>
          <a:bodyPr>
            <a:normAutofit/>
          </a:bodyPr>
          <a:lstStyle/>
          <a:p>
            <a:pPr eaLnBrk="1" hangingPunct="1">
              <a:lnSpc>
                <a:spcPts val="400"/>
              </a:lnSpc>
              <a:spcBef>
                <a:spcPts val="600"/>
              </a:spcBef>
              <a:buClr>
                <a:srgbClr val="FFC000"/>
              </a:buClr>
              <a:buFont typeface="Arial" charset="0"/>
              <a:buNone/>
            </a:pPr>
            <a:endParaRPr lang="en-US" sz="1000" dirty="0" smtClean="0">
              <a:ea typeface="ＭＳ Ｐゴシック"/>
              <a:cs typeface="ＭＳ Ｐゴシック"/>
            </a:endParaRPr>
          </a:p>
          <a:p>
            <a:pPr marL="0" indent="0">
              <a:buNone/>
            </a:pPr>
            <a:r>
              <a:rPr lang="en-US" dirty="0" smtClean="0"/>
              <a:t>CMS will</a:t>
            </a:r>
          </a:p>
          <a:p>
            <a:r>
              <a:rPr lang="en-US" dirty="0" smtClean="0"/>
              <a:t>Establish </a:t>
            </a:r>
            <a:r>
              <a:rPr lang="en-US" dirty="0"/>
              <a:t>procedures to </a:t>
            </a:r>
            <a:r>
              <a:rPr lang="en-US" dirty="0" smtClean="0"/>
              <a:t>enable individuals </a:t>
            </a:r>
            <a:r>
              <a:rPr lang="en-US" dirty="0"/>
              <a:t>to apply for Medicaid, CHIP or the </a:t>
            </a:r>
            <a:r>
              <a:rPr lang="en-US" dirty="0" smtClean="0"/>
              <a:t>Marketplace </a:t>
            </a:r>
            <a:r>
              <a:rPr lang="en-US" dirty="0"/>
              <a:t>through a </a:t>
            </a:r>
            <a:r>
              <a:rPr lang="en-US" dirty="0" smtClean="0"/>
              <a:t>state-run </a:t>
            </a:r>
            <a:r>
              <a:rPr lang="en-US" dirty="0"/>
              <a:t>e</a:t>
            </a:r>
            <a:r>
              <a:rPr lang="en-US" dirty="0" smtClean="0"/>
              <a:t>nrollment website </a:t>
            </a:r>
            <a:r>
              <a:rPr lang="en-US" dirty="0"/>
              <a:t>with electronic signature </a:t>
            </a:r>
            <a:endParaRPr lang="en-US" dirty="0" smtClean="0"/>
          </a:p>
          <a:p>
            <a:pPr marL="640080" lvl="1"/>
            <a:r>
              <a:rPr lang="en-US" dirty="0" smtClean="0"/>
              <a:t>Must </a:t>
            </a:r>
            <a:r>
              <a:rPr lang="en-US" dirty="0"/>
              <a:t>be in operation by January 1, </a:t>
            </a:r>
            <a:r>
              <a:rPr lang="en-US" dirty="0" smtClean="0"/>
              <a:t>2014</a:t>
            </a:r>
          </a:p>
          <a:p>
            <a:r>
              <a:rPr lang="en-US" dirty="0"/>
              <a:t>C</a:t>
            </a:r>
            <a:r>
              <a:rPr lang="en-US" dirty="0" smtClean="0"/>
              <a:t>onduct </a:t>
            </a:r>
            <a:r>
              <a:rPr lang="en-US" dirty="0"/>
              <a:t>outreach </a:t>
            </a:r>
            <a:r>
              <a:rPr lang="en-US" dirty="0" smtClean="0"/>
              <a:t>to enroll </a:t>
            </a:r>
            <a:r>
              <a:rPr lang="en-US" dirty="0"/>
              <a:t>vulnerable and underserved populations in Medicaid and </a:t>
            </a:r>
            <a:r>
              <a:rPr lang="en-US" dirty="0" smtClean="0"/>
              <a:t>CHIP </a:t>
            </a:r>
          </a:p>
          <a:p>
            <a:pPr marL="457200" lvl="1" indent="0">
              <a:buClr>
                <a:schemeClr val="tx1"/>
              </a:buClr>
              <a:buNone/>
            </a:pPr>
            <a:endParaRPr lang="en-US" dirty="0" smtClean="0">
              <a:latin typeface="Calibri" pitchFamily="34" charset="0"/>
              <a:ea typeface="ＭＳ Ｐゴシック"/>
              <a:cs typeface="ＭＳ Ｐゴシック"/>
            </a:endParaRPr>
          </a:p>
          <a:p>
            <a:pPr eaLnBrk="1" hangingPunct="1">
              <a:lnSpc>
                <a:spcPts val="2700"/>
              </a:lnSpc>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lnSpc>
                <a:spcPts val="2700"/>
              </a:lnSpc>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lnSpc>
                <a:spcPts val="2700"/>
              </a:lnSpc>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lnSpc>
                <a:spcPts val="2700"/>
              </a:lnSpc>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spcAft>
                <a:spcPts val="600"/>
              </a:spcAft>
              <a:buClr>
                <a:srgbClr val="FFCC00"/>
              </a:buClr>
              <a:buFont typeface="Wingdings" pitchFamily="2" charset="2"/>
              <a:buChar char="v"/>
            </a:pPr>
            <a:endParaRPr lang="en-US" sz="2800" dirty="0" smtClean="0">
              <a:solidFill>
                <a:srgbClr val="003192"/>
              </a:solidFill>
              <a:latin typeface="Calibri" pitchFamily="34" charset="0"/>
              <a:ea typeface="ＭＳ Ｐゴシック"/>
              <a:cs typeface="ＭＳ Ｐゴシック"/>
            </a:endParaRPr>
          </a:p>
          <a:p>
            <a:pPr eaLnBrk="1" hangingPunct="1">
              <a:spcAft>
                <a:spcPts val="600"/>
              </a:spcAft>
              <a:buClr>
                <a:srgbClr val="FFCC00"/>
              </a:buClr>
              <a:buFont typeface="Arial" charset="0"/>
              <a:buNone/>
            </a:pPr>
            <a:endParaRPr lang="en-US" sz="2800" dirty="0" smtClean="0">
              <a:solidFill>
                <a:srgbClr val="003192"/>
              </a:solidFill>
              <a:latin typeface="Calibri" pitchFamily="34" charset="0"/>
              <a:ea typeface="ＭＳ Ｐゴシック"/>
              <a:cs typeface="ＭＳ Ｐゴシック"/>
            </a:endParaRPr>
          </a:p>
          <a:p>
            <a:pPr eaLnBrk="1" hangingPunct="1">
              <a:buFont typeface="Arial" charset="0"/>
              <a:buNone/>
            </a:pPr>
            <a:endParaRPr lang="en-US" sz="1100" dirty="0" smtClean="0">
              <a:ea typeface="ＭＳ Ｐゴシック"/>
              <a:cs typeface="ＭＳ Ｐゴシック"/>
            </a:endParaRPr>
          </a:p>
        </p:txBody>
      </p:sp>
      <p:sp>
        <p:nvSpPr>
          <p:cNvPr id="88067" name="Slide Number Placeholder 3"/>
          <p:cNvSpPr>
            <a:spLocks noGrp="1"/>
          </p:cNvSpPr>
          <p:nvPr>
            <p:ph type="sldNum" sz="quarter" idx="4294967295"/>
          </p:nvPr>
        </p:nvSpPr>
        <p:spPr bwMode="auto">
          <a:xfrm>
            <a:off x="6553200" y="6356351"/>
            <a:ext cx="2133600" cy="365125"/>
          </a:xfrm>
          <a:prstGeom prst="rect">
            <a:avLst/>
          </a:prstGeom>
          <a:noFill/>
          <a:ln>
            <a:miter lim="800000"/>
            <a:headEnd/>
            <a:tailEnd/>
          </a:ln>
        </p:spPr>
        <p:txBody>
          <a:bodyPr/>
          <a:lstStyle/>
          <a:p>
            <a:fld id="{B19BE825-6BC2-4B09-9E2C-C6F4531F054C}" type="slidenum">
              <a:rPr lang="en-US" smtClean="0">
                <a:ea typeface="ＭＳ Ｐゴシック"/>
                <a:cs typeface="ＭＳ Ｐゴシック"/>
              </a:rPr>
              <a:pPr/>
              <a:t>52</a:t>
            </a:fld>
            <a:endParaRPr lang="en-US" dirty="0" smtClean="0">
              <a:ea typeface="ＭＳ Ｐゴシック"/>
              <a:cs typeface="ＭＳ Ｐゴシック"/>
            </a:endParaRPr>
          </a:p>
        </p:txBody>
      </p:sp>
      <p:sp>
        <p:nvSpPr>
          <p:cNvPr id="5" name="Date Placeholder 4"/>
          <p:cNvSpPr>
            <a:spLocks noGrp="1"/>
          </p:cNvSpPr>
          <p:nvPr>
            <p:ph type="dt" sz="half" idx="2"/>
          </p:nvPr>
        </p:nvSpPr>
        <p:spPr/>
        <p:txBody>
          <a:bodyPr/>
          <a:lstStyle/>
          <a:p>
            <a:r>
              <a:rPr lang="en-US" dirty="0" smtClean="0"/>
              <a:t>05/01/2013</a:t>
            </a:r>
            <a:endParaRPr lang="en-US" dirty="0"/>
          </a:p>
        </p:txBody>
      </p:sp>
      <p:sp>
        <p:nvSpPr>
          <p:cNvPr id="6" name="Footer Placeholder 5"/>
          <p:cNvSpPr>
            <a:spLocks noGrp="1"/>
          </p:cNvSpPr>
          <p:nvPr>
            <p:ph type="ftr" sz="quarter" idx="3"/>
          </p:nvPr>
        </p:nvSpPr>
        <p:spPr/>
        <p:txBody>
          <a:bodyPr/>
          <a:lstStyle/>
          <a:p>
            <a:r>
              <a:rPr lang="en-US" dirty="0" smtClean="0"/>
              <a:t>Medicaid and the Children's Health Insurance Program</a:t>
            </a:r>
            <a:endParaRPr lang="en-US" dirty="0"/>
          </a:p>
        </p:txBody>
      </p:sp>
      <p:pic>
        <p:nvPicPr>
          <p:cNvPr id="168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8287" y="0"/>
            <a:ext cx="1255713"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901306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dirty="0" smtClean="0">
                <a:solidFill>
                  <a:schemeClr val="tx1"/>
                </a:solidFill>
              </a:rPr>
              <a:t>05/01/2013</a:t>
            </a:r>
            <a:endParaRPr lang="en-US" dirty="0">
              <a:solidFill>
                <a:schemeClr val="tx1"/>
              </a:solidFill>
            </a:endParaRPr>
          </a:p>
        </p:txBody>
      </p:sp>
      <p:sp>
        <p:nvSpPr>
          <p:cNvPr id="6" name="Slide Number Placeholder 5"/>
          <p:cNvSpPr>
            <a:spLocks noGrp="1"/>
          </p:cNvSpPr>
          <p:nvPr>
            <p:ph type="sldNum" sz="quarter" idx="12"/>
          </p:nvPr>
        </p:nvSpPr>
        <p:spPr/>
        <p:txBody>
          <a:bodyPr/>
          <a:lstStyle/>
          <a:p>
            <a:pPr>
              <a:defRPr/>
            </a:pPr>
            <a:fld id="{CCDDCFA3-C9B3-4826-9D73-BCB3C882D973}" type="slidenum">
              <a:rPr lang="en-US" smtClean="0">
                <a:solidFill>
                  <a:schemeClr val="tx1"/>
                </a:solidFill>
              </a:rPr>
              <a:pPr>
                <a:defRPr/>
              </a:pPr>
              <a:t>53</a:t>
            </a:fld>
            <a:endParaRPr lang="en-US" dirty="0">
              <a:solidFill>
                <a:schemeClr val="tx1"/>
              </a:solidFill>
            </a:endParaRPr>
          </a:p>
        </p:txBody>
      </p:sp>
      <p:sp>
        <p:nvSpPr>
          <p:cNvPr id="3" name="TPAnswers" descr="For those with Medicare due to ESRD and a group health plan, the group health plan must pay first __ for months.&#10;1. 36&#10;2. 30&#10;3. 24&#10;4. 18&#10;Answer: 2. 30 – This is called the 30-month coordination period.&#10;" title="Turning Point Check your Knowledge"/>
          <p:cNvSpPr>
            <a:spLocks noGrp="1"/>
          </p:cNvSpPr>
          <p:nvPr>
            <p:ph idx="1"/>
            <p:custDataLst>
              <p:tags r:id="rId2"/>
            </p:custDataLst>
          </p:nvPr>
        </p:nvSpPr>
        <p:spPr>
          <a:xfrm>
            <a:off x="381000" y="2514600"/>
            <a:ext cx="8229600" cy="2925763"/>
          </a:xfrm>
        </p:spPr>
        <p:txBody>
          <a:bodyPr>
            <a:noAutofit/>
          </a:bodyPr>
          <a:lstStyle/>
          <a:p>
            <a:pPr marL="365760" indent="-457200" eaLnBrk="0" hangingPunct="0">
              <a:spcBef>
                <a:spcPts val="600"/>
              </a:spcBef>
              <a:buNone/>
            </a:pPr>
            <a:r>
              <a:rPr lang="en-US" dirty="0" smtClean="0"/>
              <a:t>a. </a:t>
            </a:r>
            <a:r>
              <a:rPr lang="en-US" dirty="0"/>
              <a:t>States have the option to expand eligibility to the new adult group</a:t>
            </a:r>
          </a:p>
          <a:p>
            <a:pPr marL="365760" indent="-457200" eaLnBrk="0" hangingPunct="0">
              <a:spcBef>
                <a:spcPts val="600"/>
              </a:spcBef>
              <a:buNone/>
            </a:pPr>
            <a:r>
              <a:rPr lang="en-US" dirty="0" smtClean="0"/>
              <a:t>b. It </a:t>
            </a:r>
            <a:r>
              <a:rPr lang="en-US" dirty="0"/>
              <a:t>would cover income below 133% FPL, under </a:t>
            </a:r>
            <a:endParaRPr lang="en-US" dirty="0" smtClean="0"/>
          </a:p>
          <a:p>
            <a:pPr marL="365125" indent="-365125" eaLnBrk="0" hangingPunct="0">
              <a:spcBef>
                <a:spcPts val="600"/>
              </a:spcBef>
              <a:buNone/>
            </a:pPr>
            <a:r>
              <a:rPr lang="en-US" dirty="0"/>
              <a:t> </a:t>
            </a:r>
            <a:r>
              <a:rPr lang="en-US" dirty="0" smtClean="0"/>
              <a:t>   age </a:t>
            </a:r>
            <a:r>
              <a:rPr lang="en-US" dirty="0"/>
              <a:t>65 and not pregnant</a:t>
            </a:r>
          </a:p>
          <a:p>
            <a:pPr marL="365760" indent="-457200" eaLnBrk="0" hangingPunct="0">
              <a:spcBef>
                <a:spcPts val="600"/>
              </a:spcBef>
              <a:buNone/>
            </a:pPr>
            <a:r>
              <a:rPr lang="en-US" dirty="0" smtClean="0"/>
              <a:t>c. </a:t>
            </a:r>
            <a:r>
              <a:rPr lang="en-US" dirty="0"/>
              <a:t>There will be a streamlined application for </a:t>
            </a:r>
            <a:r>
              <a:rPr lang="en-US" dirty="0" smtClean="0"/>
              <a:t>all   insurance </a:t>
            </a:r>
            <a:r>
              <a:rPr lang="en-US" dirty="0"/>
              <a:t>affordability programs</a:t>
            </a:r>
          </a:p>
          <a:p>
            <a:pPr marL="0" indent="-457200" eaLnBrk="0" hangingPunct="0">
              <a:spcBef>
                <a:spcPts val="600"/>
              </a:spcBef>
              <a:buNone/>
            </a:pPr>
            <a:r>
              <a:rPr lang="en-US" dirty="0"/>
              <a:t>d</a:t>
            </a:r>
            <a:r>
              <a:rPr lang="en-US" dirty="0" smtClean="0"/>
              <a:t>. All of the above</a:t>
            </a:r>
          </a:p>
          <a:p>
            <a:pPr marL="0" indent="0" eaLnBrk="0" hangingPunct="0">
              <a:spcBef>
                <a:spcPct val="20000"/>
              </a:spcBef>
              <a:buNone/>
            </a:pPr>
            <a:endParaRPr lang="en-US" dirty="0" smtClean="0"/>
          </a:p>
        </p:txBody>
      </p:sp>
      <p:sp>
        <p:nvSpPr>
          <p:cNvPr id="2" name="TPQuestion"/>
          <p:cNvSpPr>
            <a:spLocks noGrp="1"/>
          </p:cNvSpPr>
          <p:nvPr>
            <p:ph type="title"/>
          </p:nvPr>
        </p:nvSpPr>
        <p:spPr/>
        <p:txBody>
          <a:bodyPr>
            <a:normAutofit fontScale="90000"/>
          </a:bodyPr>
          <a:lstStyle/>
          <a:p>
            <a:pPr marL="571500" indent="-571500" algn="l">
              <a:defRPr/>
            </a:pPr>
            <a:r>
              <a:rPr lang="en-US" sz="3200" dirty="0" smtClean="0"/>
              <a:t/>
            </a:r>
            <a:br>
              <a:rPr lang="en-US" sz="3200" dirty="0" smtClean="0"/>
            </a:br>
            <a:endParaRPr lang="en-US" dirty="0" smtClean="0">
              <a:solidFill>
                <a:schemeClr val="tx1"/>
              </a:solidFill>
            </a:endParaRPr>
          </a:p>
        </p:txBody>
      </p:sp>
      <p:sp>
        <p:nvSpPr>
          <p:cNvPr id="10" name="CorShape1" descr="Box to indicate that d is the right answer to this questionwhich is all of the above." title="Red Box"/>
          <p:cNvSpPr/>
          <p:nvPr>
            <p:custDataLst>
              <p:tags r:id="rId3"/>
            </p:custDataLst>
          </p:nvPr>
        </p:nvSpPr>
        <p:spPr>
          <a:xfrm>
            <a:off x="345214" y="5406342"/>
            <a:ext cx="2969969" cy="533400"/>
          </a:xfrm>
          <a:prstGeom prst="roundRect">
            <a:avLst/>
          </a:prstGeom>
          <a:noFill/>
          <a:ln w="41275" cap="flat" cmpd="sng" algn="ctr">
            <a:solidFill>
              <a:srgbClr val="FF0000"/>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306631" y="1295401"/>
            <a:ext cx="8532569" cy="1077218"/>
          </a:xfrm>
          <a:prstGeom prst="rect">
            <a:avLst/>
          </a:prstGeom>
          <a:noFill/>
        </p:spPr>
        <p:txBody>
          <a:bodyPr wrap="square" rtlCol="0">
            <a:spAutoFit/>
          </a:bodyPr>
          <a:lstStyle/>
          <a:p>
            <a:r>
              <a:rPr lang="en-US" sz="3200" dirty="0"/>
              <a:t>Which statement(s) is/are TRUE about </a:t>
            </a:r>
            <a:r>
              <a:rPr lang="en-US" sz="3200" dirty="0" smtClean="0"/>
              <a:t>Medicaid Expansion?</a:t>
            </a:r>
            <a:endParaRPr lang="en-US" sz="2800" dirty="0">
              <a:solidFill>
                <a:schemeClr val="bg1"/>
              </a:solidFill>
            </a:endParaRPr>
          </a:p>
        </p:txBody>
      </p:sp>
      <p:sp>
        <p:nvSpPr>
          <p:cNvPr id="12" name="Rectangle 2"/>
          <p:cNvSpPr txBox="1">
            <a:spLocks noChangeArrowheads="1"/>
          </p:cNvSpPr>
          <p:nvPr/>
        </p:nvSpPr>
        <p:spPr>
          <a:xfrm>
            <a:off x="228600" y="274638"/>
            <a:ext cx="8458200" cy="8683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b="1" kern="1200">
                <a:solidFill>
                  <a:schemeClr val="tx1"/>
                </a:solidFill>
                <a:latin typeface="+mj-lt"/>
                <a:ea typeface="+mj-ea"/>
                <a:cs typeface="+mj-cs"/>
              </a:defRPr>
            </a:lvl1pPr>
          </a:lstStyle>
          <a:p>
            <a:r>
              <a:rPr lang="en-US" dirty="0" smtClean="0">
                <a:cs typeface="Arial" charset="0"/>
              </a:rPr>
              <a:t>Check Your Knowledge – Lesson 4</a:t>
            </a:r>
          </a:p>
        </p:txBody>
      </p:sp>
      <p:sp>
        <p:nvSpPr>
          <p:cNvPr id="11" name="Footer Placeholder 5"/>
          <p:cNvSpPr txBox="1">
            <a:spLocks/>
          </p:cNvSpPr>
          <p:nvPr/>
        </p:nvSpPr>
        <p:spPr>
          <a:xfrm>
            <a:off x="2438400" y="6300485"/>
            <a:ext cx="49530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200" dirty="0" smtClean="0"/>
              <a:t>Medicaid and the Children's Health Insurance Program</a:t>
            </a:r>
            <a:endParaRPr lang="en-US" sz="1200" dirty="0"/>
          </a:p>
        </p:txBody>
      </p:sp>
    </p:spTree>
    <p:custDataLst>
      <p:tags r:id="rId1"/>
    </p:custDataLst>
    <p:extLst>
      <p:ext uri="{BB962C8B-B14F-4D97-AF65-F5344CB8AC3E}">
        <p14:creationId xmlns:p14="http://schemas.microsoft.com/office/powerpoint/2010/main" val="63542449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Date Placeholder 4"/>
          <p:cNvSpPr>
            <a:spLocks noGrp="1"/>
          </p:cNvSpPr>
          <p:nvPr>
            <p:ph type="dt" sz="half" idx="10"/>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11"/>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12"/>
          </p:nvPr>
        </p:nvSpPr>
        <p:spPr>
          <a:prstGeom prst="rect">
            <a:avLst/>
          </a:prstGeom>
        </p:spPr>
        <p:txBody>
          <a:bodyPr/>
          <a:lstStyle/>
          <a:p>
            <a:pPr>
              <a:defRPr/>
            </a:pPr>
            <a:fld id="{5257DFA7-27F1-4391-8F2A-A87C8BDE8EA7}" type="slidenum">
              <a:rPr lang="en-US" smtClean="0"/>
              <a:pPr>
                <a:defRPr/>
              </a:pPr>
              <a:t>54</a:t>
            </a:fld>
            <a:endParaRPr lang="en-US" dirty="0"/>
          </a:p>
        </p:txBody>
      </p:sp>
      <p:sp>
        <p:nvSpPr>
          <p:cNvPr id="30723" name="Rectangle 3"/>
          <p:cNvSpPr>
            <a:spLocks noGrp="1" noChangeArrowheads="1"/>
          </p:cNvSpPr>
          <p:nvPr>
            <p:ph idx="1"/>
          </p:nvPr>
        </p:nvSpPr>
        <p:spPr/>
        <p:txBody>
          <a:bodyPr>
            <a:normAutofit fontScale="92500" lnSpcReduction="10000"/>
          </a:bodyPr>
          <a:lstStyle/>
          <a:p>
            <a:pPr marL="347472" lvl="1" indent="-347472" eaLnBrk="1" hangingPunct="1">
              <a:lnSpc>
                <a:spcPct val="110000"/>
              </a:lnSpc>
              <a:buFont typeface="Wingdings" pitchFamily="2" charset="2"/>
              <a:buChar char="§"/>
            </a:pPr>
            <a:r>
              <a:rPr lang="en-US" sz="3200" dirty="0" smtClean="0"/>
              <a:t>Help from state for people with limited income and resources</a:t>
            </a:r>
          </a:p>
          <a:p>
            <a:pPr marL="347472" lvl="1" indent="-347472">
              <a:lnSpc>
                <a:spcPct val="110000"/>
              </a:lnSpc>
              <a:buFont typeface="Wingdings" pitchFamily="2" charset="2"/>
              <a:buChar char="§"/>
            </a:pPr>
            <a:r>
              <a:rPr lang="en-US" sz="3200" dirty="0" smtClean="0"/>
              <a:t>Frequently have higher income/resource guidelines than </a:t>
            </a:r>
            <a:r>
              <a:rPr lang="en-US" sz="3200" dirty="0"/>
              <a:t>Medicaid </a:t>
            </a:r>
            <a:endParaRPr lang="en-US" sz="3200" dirty="0" smtClean="0"/>
          </a:p>
          <a:p>
            <a:pPr marL="347472" lvl="1" indent="-347472">
              <a:lnSpc>
                <a:spcPct val="110000"/>
              </a:lnSpc>
              <a:buFont typeface="Wingdings" pitchFamily="2" charset="2"/>
              <a:buChar char="§"/>
            </a:pPr>
            <a:r>
              <a:rPr lang="en-US" sz="3200" dirty="0"/>
              <a:t>Pay Medicare premiums</a:t>
            </a:r>
          </a:p>
          <a:p>
            <a:pPr marL="640080" lvl="2" indent="-283464">
              <a:lnSpc>
                <a:spcPct val="110000"/>
              </a:lnSpc>
              <a:buSzPct val="100000"/>
              <a:buFont typeface="Arial" pitchFamily="34" charset="0"/>
              <a:buChar char="•"/>
            </a:pPr>
            <a:r>
              <a:rPr lang="en-US" sz="3000" dirty="0" smtClean="0"/>
              <a:t>May pay Medicare deductibles and coinsurance</a:t>
            </a:r>
          </a:p>
          <a:p>
            <a:pPr marL="347472" lvl="1" indent="-347472">
              <a:lnSpc>
                <a:spcPct val="110000"/>
              </a:lnSpc>
              <a:buFont typeface="Wingdings" pitchFamily="2" charset="2"/>
              <a:buChar char="§"/>
            </a:pPr>
            <a:r>
              <a:rPr lang="en-US" sz="3200" dirty="0"/>
              <a:t>Income amounts updated annually with Federal Poverty Level (FPL)</a:t>
            </a:r>
          </a:p>
          <a:p>
            <a:pPr marL="347472" lvl="1" indent="-347472">
              <a:lnSpc>
                <a:spcPct val="110000"/>
              </a:lnSpc>
              <a:buFont typeface="Wingdings" pitchFamily="2" charset="2"/>
              <a:buChar char="§"/>
            </a:pPr>
            <a:r>
              <a:rPr lang="en-US" sz="3200" dirty="0"/>
              <a:t>Some states offer their own programs</a:t>
            </a:r>
          </a:p>
        </p:txBody>
      </p:sp>
      <p:sp>
        <p:nvSpPr>
          <p:cNvPr id="38914" name="Rectangle 2"/>
          <p:cNvSpPr>
            <a:spLocks noGrp="1" noChangeArrowheads="1"/>
          </p:cNvSpPr>
          <p:nvPr>
            <p:ph type="title"/>
          </p:nvPr>
        </p:nvSpPr>
        <p:spPr/>
        <p:txBody>
          <a:bodyPr/>
          <a:lstStyle/>
          <a:p>
            <a:r>
              <a:rPr lang="en-US" dirty="0">
                <a:cs typeface="Arial" charset="0"/>
              </a:rPr>
              <a:t>Lesson </a:t>
            </a:r>
            <a:r>
              <a:rPr lang="en-US" dirty="0" smtClean="0">
                <a:cs typeface="Arial" charset="0"/>
              </a:rPr>
              <a:t>5 - Medicare Savings Programs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57" y="152400"/>
            <a:ext cx="9144000" cy="868362"/>
          </a:xfrm>
        </p:spPr>
        <p:txBody>
          <a:bodyPr>
            <a:noAutofit/>
          </a:bodyPr>
          <a:lstStyle/>
          <a:p>
            <a:r>
              <a:rPr lang="en-US" dirty="0" smtClean="0"/>
              <a:t>Benefits </a:t>
            </a:r>
            <a:r>
              <a:rPr lang="en-US" dirty="0"/>
              <a:t>Medicare-Medicaid </a:t>
            </a:r>
            <a:r>
              <a:rPr lang="en-US" dirty="0" smtClean="0"/>
              <a:t>Enrollees  </a:t>
            </a:r>
            <a:br>
              <a:rPr lang="en-US" dirty="0" smtClean="0"/>
            </a:br>
            <a:r>
              <a:rPr lang="en-US" dirty="0" smtClean="0"/>
              <a:t>Receive </a:t>
            </a:r>
            <a:r>
              <a:rPr lang="en-US" dirty="0"/>
              <a:t>from </a:t>
            </a:r>
            <a:r>
              <a:rPr lang="en-US" dirty="0" smtClean="0"/>
              <a:t>Medicaid</a:t>
            </a:r>
            <a:endParaRPr lang="en-US" dirty="0"/>
          </a:p>
        </p:txBody>
      </p:sp>
      <p:sp>
        <p:nvSpPr>
          <p:cNvPr id="3" name="Content Placeholder 2"/>
          <p:cNvSpPr>
            <a:spLocks noGrp="1"/>
          </p:cNvSpPr>
          <p:nvPr>
            <p:ph idx="1"/>
          </p:nvPr>
        </p:nvSpPr>
        <p:spPr>
          <a:xfrm>
            <a:off x="457200" y="1371600"/>
            <a:ext cx="8229600" cy="5181600"/>
          </a:xfrm>
        </p:spPr>
        <p:txBody>
          <a:bodyPr>
            <a:normAutofit fontScale="77500" lnSpcReduction="20000"/>
          </a:bodyPr>
          <a:lstStyle/>
          <a:p>
            <a:r>
              <a:rPr lang="en-US" sz="4100" dirty="0"/>
              <a:t>Medicare-Medicaid </a:t>
            </a:r>
            <a:r>
              <a:rPr lang="en-US" sz="4100" dirty="0" smtClean="0"/>
              <a:t>benefits are categorized </a:t>
            </a:r>
            <a:r>
              <a:rPr lang="en-US" sz="4100" dirty="0"/>
              <a:t>into 3 </a:t>
            </a:r>
            <a:r>
              <a:rPr lang="en-US" sz="4100" dirty="0" smtClean="0"/>
              <a:t>groups: </a:t>
            </a:r>
          </a:p>
          <a:p>
            <a:pPr marL="640080" lvl="1"/>
            <a:r>
              <a:rPr lang="en-US" sz="3600" i="1" dirty="0" smtClean="0"/>
              <a:t>Full </a:t>
            </a:r>
            <a:r>
              <a:rPr lang="en-US" sz="3600" i="1" dirty="0"/>
              <a:t>Benefit </a:t>
            </a:r>
            <a:r>
              <a:rPr lang="en-US" sz="3600" dirty="0"/>
              <a:t>enrollees receive the full array of </a:t>
            </a:r>
            <a:r>
              <a:rPr lang="en-US" sz="3600" dirty="0" smtClean="0"/>
              <a:t>Medicaid </a:t>
            </a:r>
            <a:r>
              <a:rPr lang="en-US" sz="3600" dirty="0"/>
              <a:t>benefits available in the state </a:t>
            </a:r>
            <a:endParaRPr lang="en-US" sz="3600" dirty="0" smtClean="0"/>
          </a:p>
          <a:p>
            <a:pPr marL="640080" lvl="1"/>
            <a:r>
              <a:rPr lang="en-US" sz="3600" dirty="0" smtClean="0"/>
              <a:t>Qualified </a:t>
            </a:r>
            <a:r>
              <a:rPr lang="en-US" sz="3600" dirty="0"/>
              <a:t>Medicare Beneficiaries </a:t>
            </a:r>
            <a:r>
              <a:rPr lang="en-US" sz="3600" i="1" dirty="0"/>
              <a:t>(QMBs) </a:t>
            </a:r>
            <a:r>
              <a:rPr lang="en-US" sz="3600" dirty="0"/>
              <a:t>are </a:t>
            </a:r>
            <a:r>
              <a:rPr lang="en-US" sz="3600" i="1" dirty="0"/>
              <a:t>Partial </a:t>
            </a:r>
            <a:r>
              <a:rPr lang="en-US" sz="3600" i="1" dirty="0" smtClean="0"/>
              <a:t>Benefit </a:t>
            </a:r>
            <a:r>
              <a:rPr lang="en-US" sz="3600" dirty="0"/>
              <a:t>enrollees who receive assistance </a:t>
            </a:r>
            <a:r>
              <a:rPr lang="en-US" sz="3600" dirty="0" smtClean="0"/>
              <a:t>to </a:t>
            </a:r>
            <a:r>
              <a:rPr lang="en-US" sz="3600" dirty="0"/>
              <a:t>pay their Medicare premiums and </a:t>
            </a:r>
            <a:r>
              <a:rPr lang="en-US" sz="3600" dirty="0" smtClean="0"/>
              <a:t>cost-sharing obligations</a:t>
            </a:r>
          </a:p>
          <a:p>
            <a:pPr marL="640080" lvl="1"/>
            <a:r>
              <a:rPr lang="en-US" sz="3600" dirty="0" smtClean="0"/>
              <a:t>Specified </a:t>
            </a:r>
            <a:r>
              <a:rPr lang="en-US" sz="3600" dirty="0"/>
              <a:t>Low Income Medicare Beneficiaries </a:t>
            </a:r>
            <a:r>
              <a:rPr lang="en-US" sz="3600" i="1" dirty="0" smtClean="0"/>
              <a:t>(</a:t>
            </a:r>
            <a:r>
              <a:rPr lang="en-US" sz="3600" i="1" dirty="0"/>
              <a:t>SLMBs</a:t>
            </a:r>
            <a:r>
              <a:rPr lang="en-US" sz="3600" dirty="0"/>
              <a:t>), Qualified Individuals </a:t>
            </a:r>
            <a:r>
              <a:rPr lang="en-US" sz="3600" i="1" dirty="0"/>
              <a:t>(QIs) </a:t>
            </a:r>
            <a:r>
              <a:rPr lang="en-US" sz="3600" dirty="0"/>
              <a:t>and </a:t>
            </a:r>
            <a:r>
              <a:rPr lang="en-US" sz="3600" dirty="0" smtClean="0"/>
              <a:t>Qualified Disabled </a:t>
            </a:r>
            <a:r>
              <a:rPr lang="en-US" sz="3600" dirty="0"/>
              <a:t>and Working Individuals </a:t>
            </a:r>
            <a:r>
              <a:rPr lang="en-US" sz="3600" i="1" dirty="0"/>
              <a:t>(QDWIs) </a:t>
            </a:r>
            <a:r>
              <a:rPr lang="en-US" sz="3600" dirty="0"/>
              <a:t>are </a:t>
            </a:r>
            <a:r>
              <a:rPr lang="en-US" sz="3600" i="1" dirty="0"/>
              <a:t>Partial </a:t>
            </a:r>
            <a:r>
              <a:rPr lang="en-US" sz="3600" i="1" dirty="0" smtClean="0"/>
              <a:t>Benefit </a:t>
            </a:r>
            <a:r>
              <a:rPr lang="en-US" sz="3600" dirty="0"/>
              <a:t>enrollees who receive assistance </a:t>
            </a:r>
            <a:r>
              <a:rPr lang="en-US" sz="3600" dirty="0" smtClean="0"/>
              <a:t>to </a:t>
            </a:r>
            <a:r>
              <a:rPr lang="en-US" sz="3600" dirty="0"/>
              <a:t>pay Medicare premiums </a:t>
            </a:r>
            <a:r>
              <a:rPr lang="en-US" sz="3600" dirty="0" smtClean="0"/>
              <a:t>only</a:t>
            </a:r>
            <a:endParaRPr lang="en-US" sz="3600" dirty="0"/>
          </a:p>
        </p:txBody>
      </p:sp>
      <p:sp>
        <p:nvSpPr>
          <p:cNvPr id="4" name="Date Placeholder 3"/>
          <p:cNvSpPr>
            <a:spLocks noGrp="1"/>
          </p:cNvSpPr>
          <p:nvPr>
            <p:ph type="dt" sz="half" idx="2"/>
          </p:nvPr>
        </p:nvSpPr>
        <p:spPr/>
        <p:txBody>
          <a:bodyPr/>
          <a:lstStyle/>
          <a:p>
            <a:r>
              <a:rPr lang="en-US" dirty="0" smtClean="0"/>
              <a:t>05/01/2013</a:t>
            </a:r>
            <a:endParaRPr lang="en-US" dirty="0"/>
          </a:p>
        </p:txBody>
      </p:sp>
      <p:sp>
        <p:nvSpPr>
          <p:cNvPr id="5" name="Footer Placeholder 4"/>
          <p:cNvSpPr>
            <a:spLocks noGrp="1"/>
          </p:cNvSpPr>
          <p:nvPr>
            <p:ph type="ftr" sz="quarter" idx="3"/>
          </p:nvPr>
        </p:nvSpPr>
        <p:spPr/>
        <p:txBody>
          <a:bodyPr/>
          <a:lstStyle/>
          <a:p>
            <a:r>
              <a:rPr lang="en-US" dirty="0" smtClean="0"/>
              <a:t>Medicaid and the Children's Health Insurance Program</a:t>
            </a:r>
            <a:endParaRPr lang="en-US" dirty="0"/>
          </a:p>
        </p:txBody>
      </p:sp>
      <p:sp>
        <p:nvSpPr>
          <p:cNvPr id="6" name="Slide Number Placeholder 5"/>
          <p:cNvSpPr>
            <a:spLocks noGrp="1"/>
          </p:cNvSpPr>
          <p:nvPr>
            <p:ph type="sldNum" sz="quarter" idx="4"/>
          </p:nvPr>
        </p:nvSpPr>
        <p:spPr/>
        <p:txBody>
          <a:bodyPr/>
          <a:lstStyle/>
          <a:p>
            <a:fld id="{78C0CC3C-85F1-4D86-9B70-8D9F8B17F046}" type="slidenum">
              <a:rPr lang="en-US" smtClean="0"/>
              <a:pPr/>
              <a:t>55</a:t>
            </a:fld>
            <a:endParaRPr lang="en-US" dirty="0"/>
          </a:p>
        </p:txBody>
      </p:sp>
    </p:spTree>
    <p:extLst>
      <p:ext uri="{BB962C8B-B14F-4D97-AF65-F5344CB8AC3E}">
        <p14:creationId xmlns:p14="http://schemas.microsoft.com/office/powerpoint/2010/main" val="243568492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smtClean="0"/>
              <a:t>05/01/2013</a:t>
            </a:r>
            <a:endParaRPr lang="en-US" dirty="0"/>
          </a:p>
        </p:txBody>
      </p:sp>
      <p:sp>
        <p:nvSpPr>
          <p:cNvPr id="6" name="Footer Placeholder 5"/>
          <p:cNvSpPr>
            <a:spLocks noGrp="1"/>
          </p:cNvSpPr>
          <p:nvPr>
            <p:ph type="ftr" sz="quarter" idx="11"/>
          </p:nvPr>
        </p:nvSpPr>
        <p:spPr>
          <a:xfrm>
            <a:off x="2590800" y="6400800"/>
            <a:ext cx="3962400" cy="365125"/>
          </a:xfrm>
        </p:spPr>
        <p:txBody>
          <a:bodyPr/>
          <a:lstStyle/>
          <a:p>
            <a:r>
              <a:rPr lang="en-US" dirty="0" smtClean="0"/>
              <a:t>Medicaid and the Children's Health Insurance Program</a:t>
            </a:r>
            <a:endParaRPr lang="en-US" dirty="0"/>
          </a:p>
        </p:txBody>
      </p:sp>
      <p:sp>
        <p:nvSpPr>
          <p:cNvPr id="5" name="Slide Number Placeholder 4"/>
          <p:cNvSpPr>
            <a:spLocks noGrp="1"/>
          </p:cNvSpPr>
          <p:nvPr>
            <p:ph type="sldNum" sz="quarter" idx="12"/>
          </p:nvPr>
        </p:nvSpPr>
        <p:spPr/>
        <p:txBody>
          <a:bodyPr/>
          <a:lstStyle/>
          <a:p>
            <a:fld id="{075B9EDA-26DE-4CE4-91E8-2FA1186DA1C7}" type="slidenum">
              <a:rPr lang="en-US" smtClean="0"/>
              <a:pPr/>
              <a:t>56</a:t>
            </a:fld>
            <a:endParaRPr lang="en-US" dirty="0"/>
          </a:p>
        </p:txBody>
      </p:sp>
      <p:graphicFrame>
        <p:nvGraphicFramePr>
          <p:cNvPr id="8" name="Content Placeholder 7" descr="If you qualify for The Qualified Medicare Beneficiary (QMB) program, you get help paying your Part A and Part B premiums, deductibles, co-insurance, and co-pays. To qualify for QMB you must be eligible for Medicare Part A, and have an income not exceeding 100% of the Federal Poverty Level (FPL). This will be effective the first month following the month QMB eligibility is approved. Eligibility can’t be retroactive. To qualify for the Specified Low-income Medicare Beneficiary (SLMB) program, you must be eligible for Medicare Part A and have an income that is at least 100%, but does not exceed 120% of the Federal poverty level (FPL). If you qualify for SLMB, you get help paying for your Part B premium.&#10;To qualify for the Qualified Individual (QI) program , which is fully Federal funded, you must be eligible for Medicare Part A, and have an income not exceeding 135% of the Federal Poverty Level (FPL). If you qualify for QI, and there are still funds available in your state, you get help paying your Part B premium.. Congress only appropriated a limited amount of funds to each state. &#10;To qualify for The Qualified Disabled and Working Individual (QDWI) program, you must be entitled to Medicare Part A because of a loss of disability-based Part A due to earnings exceeding Substantial Gainful Activity (SGA); have an income not higher than 200% of the FPL and resources not exceeding twice maximum for SSI ($4,000 for an individual and $6,000 for married couple in 2013); and not be otherwise eligible for Medicaid. If you qualify you get help paying your Part A premium, states can charge premiums if your income is between 150% and 200% FPL. &#10;NOTE:  In 2013, the resource limits for the QMB, SLMB and QI programs are $7,080 for a single person and $10,620 for a married person living with a spouse and no other dependents. These resource limits are adjusted on January 1 of each year, based upon the change in the annual consumer price index (CPI) since September of the previous year.&#10;" title="Chart of who can qualify for a Medicare Savings Account"/>
          <p:cNvGraphicFramePr>
            <a:graphicFrameLocks noGrp="1"/>
          </p:cNvGraphicFramePr>
          <p:nvPr>
            <p:ph idx="4294967295"/>
            <p:extLst>
              <p:ext uri="{D42A27DB-BD31-4B8C-83A1-F6EECF244321}">
                <p14:modId xmlns:p14="http://schemas.microsoft.com/office/powerpoint/2010/main" val="88088540"/>
              </p:ext>
            </p:extLst>
          </p:nvPr>
        </p:nvGraphicFramePr>
        <p:xfrm>
          <a:off x="533400" y="1295400"/>
          <a:ext cx="8138160" cy="5120640"/>
        </p:xfrm>
        <a:graphic>
          <a:graphicData uri="http://schemas.openxmlformats.org/drawingml/2006/table">
            <a:tbl>
              <a:tblPr firstRow="1" bandRow="1">
                <a:tableStyleId>{5C22544A-7EE6-4342-B048-85BDC9FD1C3A}</a:tableStyleId>
              </a:tblPr>
              <a:tblGrid>
                <a:gridCol w="2286000"/>
                <a:gridCol w="1676400"/>
                <a:gridCol w="1752600"/>
                <a:gridCol w="2423160"/>
              </a:tblGrid>
              <a:tr h="423056">
                <a:tc>
                  <a:txBody>
                    <a:bodyPr/>
                    <a:lstStyle/>
                    <a:p>
                      <a:pPr algn="ctr"/>
                      <a:r>
                        <a:rPr lang="en-US" sz="1800" dirty="0" smtClean="0"/>
                        <a:t>Medicare Savings Program</a:t>
                      </a:r>
                      <a:endParaRPr lang="en-US" sz="1800" dirty="0"/>
                    </a:p>
                  </a:txBody>
                  <a:tcPr/>
                </a:tc>
                <a:tc>
                  <a:txBody>
                    <a:bodyPr/>
                    <a:lstStyle/>
                    <a:p>
                      <a:pPr algn="ctr"/>
                      <a:r>
                        <a:rPr lang="en-US" sz="1800" dirty="0" smtClean="0"/>
                        <a:t>Individual Monthly Income Limit</a:t>
                      </a:r>
                      <a:endParaRPr lang="en-US" sz="1800" dirty="0"/>
                    </a:p>
                  </a:txBody>
                  <a:tcPr/>
                </a:tc>
                <a:tc>
                  <a:txBody>
                    <a:bodyPr/>
                    <a:lstStyle/>
                    <a:p>
                      <a:pPr algn="ctr"/>
                      <a:r>
                        <a:rPr lang="en-US" sz="1800" dirty="0" smtClean="0"/>
                        <a:t>Married Couple Monthly Income Limit</a:t>
                      </a:r>
                      <a:endParaRPr lang="en-US" sz="1800" dirty="0"/>
                    </a:p>
                  </a:txBody>
                  <a:tcPr/>
                </a:tc>
                <a:tc>
                  <a:txBody>
                    <a:bodyPr/>
                    <a:lstStyle/>
                    <a:p>
                      <a:pPr algn="ctr"/>
                      <a:r>
                        <a:rPr lang="en-US" sz="1800" dirty="0" smtClean="0"/>
                        <a:t>Helps Pay Your</a:t>
                      </a:r>
                      <a:endParaRPr lang="en-US" sz="1800" dirty="0"/>
                    </a:p>
                  </a:txBody>
                  <a:tcPr/>
                </a:tc>
              </a:tr>
              <a:tr h="719943">
                <a:tc>
                  <a:txBody>
                    <a:bodyPr/>
                    <a:lstStyle/>
                    <a:p>
                      <a:r>
                        <a:rPr lang="en-US" sz="1800" dirty="0" smtClean="0"/>
                        <a:t>Qualified Medicare Beneficiary (QMB)</a:t>
                      </a:r>
                      <a:endParaRPr lang="en-US" sz="1800" dirty="0"/>
                    </a:p>
                  </a:txBody>
                  <a:tcPr/>
                </a:tc>
                <a:tc>
                  <a:txBody>
                    <a:bodyPr/>
                    <a:lstStyle/>
                    <a:p>
                      <a:pPr algn="ctr"/>
                      <a:r>
                        <a:rPr lang="en-US" sz="1800" dirty="0" smtClean="0"/>
                        <a:t>$978</a:t>
                      </a:r>
                      <a:endParaRPr lang="en-US" sz="1800" dirty="0"/>
                    </a:p>
                  </a:txBody>
                  <a:tcPr/>
                </a:tc>
                <a:tc>
                  <a:txBody>
                    <a:bodyPr/>
                    <a:lstStyle/>
                    <a:p>
                      <a:pPr algn="ctr"/>
                      <a:r>
                        <a:rPr lang="en-US" sz="1800" dirty="0" smtClean="0"/>
                        <a:t>$1,313</a:t>
                      </a:r>
                      <a:endParaRPr lang="en-US" sz="1800" dirty="0"/>
                    </a:p>
                  </a:txBody>
                  <a:tcPr/>
                </a:tc>
                <a:tc>
                  <a:txBody>
                    <a:bodyPr/>
                    <a:lstStyle/>
                    <a:p>
                      <a:r>
                        <a:rPr lang="en-US" sz="1800" dirty="0" smtClean="0"/>
                        <a:t>Part A and Part B premiums, and other cost-sharing (like deductibles, coinsurance, and copayments)</a:t>
                      </a:r>
                      <a:endParaRPr lang="en-US" sz="1800" dirty="0"/>
                    </a:p>
                  </a:txBody>
                  <a:tcPr/>
                </a:tc>
              </a:tr>
              <a:tr h="502919">
                <a:tc>
                  <a:txBody>
                    <a:bodyPr/>
                    <a:lstStyle/>
                    <a:p>
                      <a:r>
                        <a:rPr lang="en-US" sz="1800" dirty="0" smtClean="0"/>
                        <a:t>Specified Low-Income Medicare Beneficiary (SLMB)</a:t>
                      </a:r>
                      <a:endParaRPr lang="en-US" sz="1800" dirty="0"/>
                    </a:p>
                  </a:txBody>
                  <a:tcPr/>
                </a:tc>
                <a:tc>
                  <a:txBody>
                    <a:bodyPr/>
                    <a:lstStyle/>
                    <a:p>
                      <a:pPr algn="ctr"/>
                      <a:r>
                        <a:rPr lang="en-US" sz="1800" dirty="0" smtClean="0"/>
                        <a:t>$1,169</a:t>
                      </a:r>
                      <a:endParaRPr lang="en-US" sz="1800" dirty="0"/>
                    </a:p>
                  </a:txBody>
                  <a:tcPr/>
                </a:tc>
                <a:tc>
                  <a:txBody>
                    <a:bodyPr/>
                    <a:lstStyle/>
                    <a:p>
                      <a:pPr algn="ctr"/>
                      <a:r>
                        <a:rPr lang="en-US" sz="1800" dirty="0" smtClean="0"/>
                        <a:t>$1,571</a:t>
                      </a:r>
                      <a:endParaRPr lang="en-US" sz="1800" dirty="0"/>
                    </a:p>
                  </a:txBody>
                  <a:tcPr/>
                </a:tc>
                <a:tc>
                  <a:txBody>
                    <a:bodyPr/>
                    <a:lstStyle/>
                    <a:p>
                      <a:r>
                        <a:rPr lang="en-US" sz="1800" dirty="0" smtClean="0"/>
                        <a:t>Part B premiums only</a:t>
                      </a:r>
                      <a:endParaRPr lang="en-US" sz="1800" dirty="0"/>
                    </a:p>
                  </a:txBody>
                  <a:tcPr/>
                </a:tc>
              </a:tr>
              <a:tr h="457199">
                <a:tc>
                  <a:txBody>
                    <a:bodyPr/>
                    <a:lstStyle/>
                    <a:p>
                      <a:r>
                        <a:rPr lang="en-US" sz="1800" dirty="0" smtClean="0"/>
                        <a:t>Qualifying Individual (QI)</a:t>
                      </a:r>
                      <a:endParaRPr lang="en-US" sz="1800" dirty="0"/>
                    </a:p>
                  </a:txBody>
                  <a:tcPr/>
                </a:tc>
                <a:tc>
                  <a:txBody>
                    <a:bodyPr/>
                    <a:lstStyle/>
                    <a:p>
                      <a:pPr algn="ctr"/>
                      <a:r>
                        <a:rPr lang="en-US" sz="1800" dirty="0" smtClean="0"/>
                        <a:t>$1,313</a:t>
                      </a:r>
                      <a:endParaRPr lang="en-US" sz="1800" dirty="0"/>
                    </a:p>
                  </a:txBody>
                  <a:tcPr/>
                </a:tc>
                <a:tc>
                  <a:txBody>
                    <a:bodyPr/>
                    <a:lstStyle/>
                    <a:p>
                      <a:pPr algn="ctr"/>
                      <a:r>
                        <a:rPr lang="en-US" sz="1800" dirty="0" smtClean="0"/>
                        <a:t>$1,765</a:t>
                      </a:r>
                      <a:endParaRPr lang="en-US" sz="1800" dirty="0"/>
                    </a:p>
                  </a:txBody>
                  <a:tcPr/>
                </a:tc>
                <a:tc>
                  <a:txBody>
                    <a:bodyPr/>
                    <a:lstStyle/>
                    <a:p>
                      <a:r>
                        <a:rPr lang="en-US" sz="1800" dirty="0" smtClean="0"/>
                        <a:t>Part B premiums only</a:t>
                      </a:r>
                      <a:endParaRPr lang="en-US" sz="1800" dirty="0"/>
                    </a:p>
                  </a:txBody>
                  <a:tcPr/>
                </a:tc>
              </a:tr>
              <a:tr h="533400">
                <a:tc>
                  <a:txBody>
                    <a:bodyPr/>
                    <a:lstStyle/>
                    <a:p>
                      <a:r>
                        <a:rPr lang="en-US" sz="1800" dirty="0" smtClean="0"/>
                        <a:t>Qualified Disabled &amp; Working Individuals</a:t>
                      </a:r>
                      <a:r>
                        <a:rPr lang="en-US" sz="1800" baseline="0" dirty="0" smtClean="0"/>
                        <a:t> (QDWI)</a:t>
                      </a:r>
                      <a:endParaRPr lang="en-US" sz="1800" dirty="0"/>
                    </a:p>
                  </a:txBody>
                  <a:tcPr/>
                </a:tc>
                <a:tc>
                  <a:txBody>
                    <a:bodyPr/>
                    <a:lstStyle/>
                    <a:p>
                      <a:pPr algn="ctr"/>
                      <a:r>
                        <a:rPr lang="en-US" sz="1800" dirty="0" smtClean="0"/>
                        <a:t>$3,915</a:t>
                      </a:r>
                      <a:endParaRPr lang="en-US" sz="1800" dirty="0"/>
                    </a:p>
                  </a:txBody>
                  <a:tcPr/>
                </a:tc>
                <a:tc>
                  <a:txBody>
                    <a:bodyPr/>
                    <a:lstStyle/>
                    <a:p>
                      <a:pPr algn="ctr"/>
                      <a:r>
                        <a:rPr lang="en-US" sz="1800" dirty="0" smtClean="0"/>
                        <a:t>$5,255</a:t>
                      </a:r>
                      <a:endParaRPr lang="en-US" sz="1800" dirty="0"/>
                    </a:p>
                  </a:txBody>
                  <a:tcPr/>
                </a:tc>
                <a:tc>
                  <a:txBody>
                    <a:bodyPr/>
                    <a:lstStyle/>
                    <a:p>
                      <a:r>
                        <a:rPr lang="en-US" sz="1800" dirty="0" smtClean="0"/>
                        <a:t>Part A premiums only</a:t>
                      </a:r>
                      <a:endParaRPr lang="en-US" sz="1800" dirty="0"/>
                    </a:p>
                  </a:txBody>
                  <a:tcPr/>
                </a:tc>
              </a:tr>
            </a:tbl>
          </a:graphicData>
        </a:graphic>
      </p:graphicFrame>
      <p:sp>
        <p:nvSpPr>
          <p:cNvPr id="2" name="Title 1"/>
          <p:cNvSpPr>
            <a:spLocks noGrp="1"/>
          </p:cNvSpPr>
          <p:nvPr>
            <p:ph type="title"/>
          </p:nvPr>
        </p:nvSpPr>
        <p:spPr/>
        <p:txBody>
          <a:bodyPr/>
          <a:lstStyle/>
          <a:p>
            <a:r>
              <a:rPr lang="en-US" dirty="0" smtClean="0"/>
              <a:t>Who Can Qualify For MSP?</a:t>
            </a:r>
            <a:endParaRPr lang="en-US" dirty="0"/>
          </a:p>
        </p:txBody>
      </p:sp>
    </p:spTree>
    <p:extLst>
      <p:ext uri="{BB962C8B-B14F-4D97-AF65-F5344CB8AC3E}">
        <p14:creationId xmlns:p14="http://schemas.microsoft.com/office/powerpoint/2010/main" val="16355320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6553200" y="6248400"/>
            <a:ext cx="1905000" cy="457200"/>
          </a:xfrm>
          <a:prstGeom prst="rect">
            <a:avLst/>
          </a:prstGeom>
          <a:noFill/>
          <a:ln w="12700">
            <a:noFill/>
            <a:miter lim="800000"/>
            <a:headEnd/>
            <a:tailEnd/>
          </a:ln>
        </p:spPr>
        <p:txBody>
          <a:bodyPr wrap="none" anchor="ctr"/>
          <a:lstStyle/>
          <a:p>
            <a:endParaRPr lang="en-US" dirty="0"/>
          </a:p>
        </p:txBody>
      </p:sp>
      <p:sp>
        <p:nvSpPr>
          <p:cNvPr id="45059" name="Rectangle 3"/>
          <p:cNvSpPr>
            <a:spLocks noChangeArrowheads="1"/>
          </p:cNvSpPr>
          <p:nvPr/>
        </p:nvSpPr>
        <p:spPr bwMode="auto">
          <a:xfrm>
            <a:off x="685800" y="6248400"/>
            <a:ext cx="7086600" cy="457200"/>
          </a:xfrm>
          <a:prstGeom prst="rect">
            <a:avLst/>
          </a:prstGeom>
          <a:noFill/>
          <a:ln w="12700">
            <a:noFill/>
            <a:miter lim="800000"/>
            <a:headEnd/>
            <a:tailEnd/>
          </a:ln>
        </p:spPr>
        <p:txBody>
          <a:bodyPr wrap="none" anchor="ctr"/>
          <a:lstStyle/>
          <a:p>
            <a:endParaRPr lang="en-US" dirty="0"/>
          </a:p>
        </p:txBody>
      </p:sp>
      <p:sp>
        <p:nvSpPr>
          <p:cNvPr id="45060" name="Rectangle 4"/>
          <p:cNvSpPr>
            <a:spLocks noGrp="1" noChangeArrowheads="1"/>
          </p:cNvSpPr>
          <p:nvPr>
            <p:ph type="title"/>
          </p:nvPr>
        </p:nvSpPr>
        <p:spPr/>
        <p:txBody>
          <a:bodyPr/>
          <a:lstStyle/>
          <a:p>
            <a:pPr eaLnBrk="1" hangingPunct="1"/>
            <a:r>
              <a:rPr lang="en-US" dirty="0" smtClean="0">
                <a:cs typeface="Arial" charset="0"/>
              </a:rPr>
              <a:t>To Apply</a:t>
            </a:r>
          </a:p>
        </p:txBody>
      </p:sp>
      <p:sp>
        <p:nvSpPr>
          <p:cNvPr id="39941" name="Rectangle 5"/>
          <p:cNvSpPr>
            <a:spLocks noGrp="1" noChangeArrowheads="1"/>
          </p:cNvSpPr>
          <p:nvPr>
            <p:ph idx="1"/>
          </p:nvPr>
        </p:nvSpPr>
        <p:spPr/>
        <p:txBody>
          <a:bodyPr/>
          <a:lstStyle/>
          <a:p>
            <a:pPr marL="285750" indent="-285750" eaLnBrk="1" hangingPunct="1">
              <a:defRPr/>
            </a:pPr>
            <a:r>
              <a:rPr lang="en-US" dirty="0" smtClean="0"/>
              <a:t>If you might qualify </a:t>
            </a:r>
            <a:r>
              <a:rPr lang="en-US" dirty="0" smtClean="0">
                <a:cs typeface="Arial" charset="0"/>
              </a:rPr>
              <a:t>for a Medicare Savings Program</a:t>
            </a:r>
            <a:endParaRPr lang="en-US" dirty="0" smtClean="0"/>
          </a:p>
          <a:p>
            <a:pPr marL="640080" lvl="1" eaLnBrk="1" hangingPunct="1">
              <a:defRPr/>
            </a:pPr>
            <a:r>
              <a:rPr lang="en-US" dirty="0" smtClean="0"/>
              <a:t>Review your local guidelines</a:t>
            </a:r>
          </a:p>
          <a:p>
            <a:pPr marL="640080" lvl="1" eaLnBrk="1" hangingPunct="1">
              <a:defRPr/>
            </a:pPr>
            <a:r>
              <a:rPr lang="en-US" dirty="0" smtClean="0"/>
              <a:t>Collect your personal documents</a:t>
            </a:r>
          </a:p>
          <a:p>
            <a:pPr marL="640080" lvl="1" eaLnBrk="1" hangingPunct="1">
              <a:defRPr/>
            </a:pPr>
            <a:r>
              <a:rPr lang="en-US" dirty="0" smtClean="0"/>
              <a:t>Contact local agencies for more information</a:t>
            </a:r>
          </a:p>
          <a:p>
            <a:pPr marL="640080" lvl="1" eaLnBrk="1" hangingPunct="1">
              <a:defRPr/>
            </a:pPr>
            <a:r>
              <a:rPr lang="en-US" dirty="0" smtClean="0"/>
              <a:t>Complete application with your state Medical Assistance office</a:t>
            </a:r>
          </a:p>
        </p:txBody>
      </p:sp>
      <p:sp>
        <p:nvSpPr>
          <p:cNvPr id="39943" name="Date Placeholder 6"/>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8" name="Footer Placeholder 7"/>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7" name="Slide Number Placeholder 6"/>
          <p:cNvSpPr>
            <a:spLocks noGrp="1"/>
          </p:cNvSpPr>
          <p:nvPr>
            <p:ph type="sldNum" sz="quarter" idx="4"/>
          </p:nvPr>
        </p:nvSpPr>
        <p:spPr>
          <a:prstGeom prst="rect">
            <a:avLst/>
          </a:prstGeom>
        </p:spPr>
        <p:txBody>
          <a:bodyPr/>
          <a:lstStyle/>
          <a:p>
            <a:pPr>
              <a:defRPr/>
            </a:pPr>
            <a:fld id="{5257DFA7-27F1-4391-8F2A-A87C8BDE8EA7}" type="slidenum">
              <a:rPr lang="en-US" smtClean="0"/>
              <a:pPr>
                <a:defRPr/>
              </a:pPr>
              <a:t>57</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dirty="0" smtClean="0">
                <a:solidFill>
                  <a:schemeClr val="tx1"/>
                </a:solidFill>
              </a:rPr>
              <a:t>05/01/2013</a:t>
            </a:r>
            <a:endParaRPr lang="en-US" dirty="0">
              <a:solidFill>
                <a:schemeClr val="tx1"/>
              </a:solidFill>
            </a:endParaRPr>
          </a:p>
        </p:txBody>
      </p:sp>
      <p:sp>
        <p:nvSpPr>
          <p:cNvPr id="6" name="Slide Number Placeholder 5"/>
          <p:cNvSpPr>
            <a:spLocks noGrp="1"/>
          </p:cNvSpPr>
          <p:nvPr>
            <p:ph type="sldNum" sz="quarter" idx="12"/>
          </p:nvPr>
        </p:nvSpPr>
        <p:spPr/>
        <p:txBody>
          <a:bodyPr/>
          <a:lstStyle/>
          <a:p>
            <a:pPr>
              <a:defRPr/>
            </a:pPr>
            <a:fld id="{CCDDCFA3-C9B3-4826-9D73-BCB3C882D973}" type="slidenum">
              <a:rPr lang="en-US" smtClean="0">
                <a:solidFill>
                  <a:schemeClr val="tx1"/>
                </a:solidFill>
              </a:rPr>
              <a:pPr>
                <a:defRPr/>
              </a:pPr>
              <a:t>58</a:t>
            </a:fld>
            <a:endParaRPr lang="en-US" dirty="0">
              <a:solidFill>
                <a:schemeClr val="tx1"/>
              </a:solidFill>
            </a:endParaRPr>
          </a:p>
        </p:txBody>
      </p:sp>
      <p:sp>
        <p:nvSpPr>
          <p:cNvPr id="2" name="TPQuestion"/>
          <p:cNvSpPr>
            <a:spLocks noGrp="1"/>
          </p:cNvSpPr>
          <p:nvPr>
            <p:ph type="title"/>
          </p:nvPr>
        </p:nvSpPr>
        <p:spPr/>
        <p:txBody>
          <a:bodyPr>
            <a:normAutofit fontScale="90000"/>
          </a:bodyPr>
          <a:lstStyle/>
          <a:p>
            <a:pPr marL="571500" indent="-571500" algn="l">
              <a:defRPr/>
            </a:pPr>
            <a:r>
              <a:rPr lang="en-US" sz="3200" dirty="0" smtClean="0"/>
              <a:t/>
            </a:r>
            <a:br>
              <a:rPr lang="en-US" sz="3200" dirty="0" smtClean="0"/>
            </a:br>
            <a:endParaRPr lang="en-US" dirty="0" smtClean="0">
              <a:solidFill>
                <a:schemeClr val="tx1"/>
              </a:solidFill>
            </a:endParaRPr>
          </a:p>
        </p:txBody>
      </p:sp>
      <p:sp>
        <p:nvSpPr>
          <p:cNvPr id="9" name="TextBox 8"/>
          <p:cNvSpPr txBox="1"/>
          <p:nvPr/>
        </p:nvSpPr>
        <p:spPr>
          <a:xfrm>
            <a:off x="533400" y="1600200"/>
            <a:ext cx="7370180" cy="4524315"/>
          </a:xfrm>
          <a:prstGeom prst="rect">
            <a:avLst/>
          </a:prstGeom>
          <a:noFill/>
        </p:spPr>
        <p:txBody>
          <a:bodyPr wrap="square" rtlCol="0">
            <a:spAutoFit/>
          </a:bodyPr>
          <a:lstStyle/>
          <a:p>
            <a:r>
              <a:rPr lang="en-US" sz="3200" dirty="0" smtClean="0"/>
              <a:t>Which is the name of the specific program </a:t>
            </a:r>
            <a:r>
              <a:rPr lang="en-US" sz="3200" dirty="0"/>
              <a:t>for low income people that help pay part of the costs of </a:t>
            </a:r>
            <a:r>
              <a:rPr lang="en-US" sz="3200" dirty="0" smtClean="0"/>
              <a:t>Parts A and B and sometimes</a:t>
            </a:r>
            <a:r>
              <a:rPr lang="en-US" sz="3200" dirty="0"/>
              <a:t> other </a:t>
            </a:r>
            <a:r>
              <a:rPr lang="en-US" sz="3200" dirty="0" smtClean="0"/>
              <a:t>cost-sharing?</a:t>
            </a:r>
            <a:endParaRPr lang="en-US" sz="3200" dirty="0"/>
          </a:p>
          <a:p>
            <a:pPr lvl="0"/>
            <a:r>
              <a:rPr lang="en-US" sz="3200" dirty="0" smtClean="0"/>
              <a:t>a.</a:t>
            </a:r>
            <a:r>
              <a:rPr lang="en-US" sz="3200" dirty="0"/>
              <a:t> </a:t>
            </a:r>
            <a:r>
              <a:rPr lang="en-US" sz="3200" dirty="0" smtClean="0"/>
              <a:t>Medicare Savings Program</a:t>
            </a:r>
            <a:endParaRPr lang="en-US" sz="3200" dirty="0"/>
          </a:p>
          <a:p>
            <a:pPr lvl="0"/>
            <a:r>
              <a:rPr lang="en-US" sz="3200" dirty="0" smtClean="0"/>
              <a:t>b.</a:t>
            </a:r>
            <a:r>
              <a:rPr lang="en-US" sz="3200" dirty="0"/>
              <a:t> Specified Low-income Medicare Beneficiary </a:t>
            </a:r>
            <a:endParaRPr lang="en-US" sz="3200" dirty="0" smtClean="0"/>
          </a:p>
          <a:p>
            <a:pPr lvl="0"/>
            <a:r>
              <a:rPr lang="en-US" sz="3200" dirty="0" smtClean="0"/>
              <a:t>c.</a:t>
            </a:r>
            <a:r>
              <a:rPr lang="en-US" sz="3200" dirty="0"/>
              <a:t> </a:t>
            </a:r>
            <a:r>
              <a:rPr lang="en-US" sz="3200" dirty="0" smtClean="0"/>
              <a:t>Qualified Medicare Beneficiary</a:t>
            </a:r>
            <a:endParaRPr lang="en-US" sz="3200" dirty="0"/>
          </a:p>
          <a:p>
            <a:r>
              <a:rPr lang="en-US" sz="3200" dirty="0" smtClean="0"/>
              <a:t>d.</a:t>
            </a:r>
            <a:r>
              <a:rPr lang="en-US" sz="3200" dirty="0"/>
              <a:t> Qualified Individual </a:t>
            </a:r>
            <a:r>
              <a:rPr lang="en-US" sz="3200" dirty="0" smtClean="0"/>
              <a:t> </a:t>
            </a:r>
            <a:endParaRPr lang="en-US" sz="3200" dirty="0"/>
          </a:p>
        </p:txBody>
      </p:sp>
      <p:sp>
        <p:nvSpPr>
          <p:cNvPr id="12" name="Rectangle 2"/>
          <p:cNvSpPr txBox="1">
            <a:spLocks noChangeArrowheads="1"/>
          </p:cNvSpPr>
          <p:nvPr/>
        </p:nvSpPr>
        <p:spPr>
          <a:xfrm>
            <a:off x="228600" y="274638"/>
            <a:ext cx="8458200" cy="8683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b="1" kern="1200">
                <a:solidFill>
                  <a:schemeClr val="tx1"/>
                </a:solidFill>
                <a:latin typeface="+mj-lt"/>
                <a:ea typeface="+mj-ea"/>
                <a:cs typeface="+mj-cs"/>
              </a:defRPr>
            </a:lvl1pPr>
          </a:lstStyle>
          <a:p>
            <a:r>
              <a:rPr lang="en-US" dirty="0" smtClean="0">
                <a:cs typeface="Arial" charset="0"/>
              </a:rPr>
              <a:t>Check Your Knowledge – Lesson 5</a:t>
            </a:r>
          </a:p>
        </p:txBody>
      </p:sp>
      <p:sp>
        <p:nvSpPr>
          <p:cNvPr id="11" name="Footer Placeholder 5"/>
          <p:cNvSpPr>
            <a:spLocks noGrp="1"/>
          </p:cNvSpPr>
          <p:nvPr>
            <p:ph type="ftr" sz="quarter" idx="4294967295"/>
          </p:nvPr>
        </p:nvSpPr>
        <p:spPr>
          <a:xfrm>
            <a:off x="2209801" y="6340476"/>
            <a:ext cx="5410199" cy="365125"/>
          </a:xfrm>
          <a:prstGeom prst="rect">
            <a:avLst/>
          </a:prstGeom>
        </p:spPr>
        <p:txBody>
          <a:bodyPr/>
          <a:lstStyle/>
          <a:p>
            <a:pPr algn="ctr">
              <a:defRPr/>
            </a:pPr>
            <a:r>
              <a:rPr lang="en-US" sz="1200" dirty="0" smtClean="0"/>
              <a:t>Medicaid and the Children's Health Insurance Program</a:t>
            </a:r>
            <a:endParaRPr lang="en-US" sz="1200" dirty="0"/>
          </a:p>
        </p:txBody>
      </p:sp>
      <p:sp>
        <p:nvSpPr>
          <p:cNvPr id="10" name="CorShape1" descr="Box to indicate that c. is the right answer to this questionwhich is Qualified Medicare Beneficiary." title="Red Box"/>
          <p:cNvSpPr/>
          <p:nvPr>
            <p:custDataLst>
              <p:tags r:id="rId2"/>
            </p:custDataLst>
          </p:nvPr>
        </p:nvSpPr>
        <p:spPr>
          <a:xfrm>
            <a:off x="609600" y="5087112"/>
            <a:ext cx="5715000" cy="438912"/>
          </a:xfrm>
          <a:prstGeom prst="roundRect">
            <a:avLst/>
          </a:prstGeom>
          <a:noFill/>
          <a:ln w="41275" cap="flat" cmpd="sng" algn="ctr">
            <a:solidFill>
              <a:srgbClr val="FF0000"/>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5857906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4"/>
          <p:cNvSpPr>
            <a:spLocks noGrp="1" noChangeArrowheads="1"/>
          </p:cNvSpPr>
          <p:nvPr>
            <p:ph type="dt" sz="half" idx="2"/>
          </p:nvPr>
        </p:nvSpPr>
        <p:spPr>
          <a:prstGeom prst="rect">
            <a:avLst/>
          </a:prstGeom>
        </p:spPr>
        <p:txBody>
          <a:bodyPr/>
          <a:lstStyle/>
          <a:p>
            <a:pPr>
              <a:defRPr/>
            </a:pPr>
            <a:r>
              <a:rPr lang="en-US" dirty="0" smtClean="0"/>
              <a:t>05/01/2013</a:t>
            </a:r>
            <a:endParaRPr lang="en-US" dirty="0"/>
          </a:p>
        </p:txBody>
      </p:sp>
      <p:sp>
        <p:nvSpPr>
          <p:cNvPr id="73732" name="Footer Placeholder 7"/>
          <p:cNvSpPr>
            <a:spLocks noGrp="1"/>
          </p:cNvSpPr>
          <p:nvPr>
            <p:ph type="ftr" sz="quarter" idx="3"/>
          </p:nvPr>
        </p:nvSpPr>
        <p:spPr bwMode="auto">
          <a:prstGeom prst="rect">
            <a:avLst/>
          </a:prstGeom>
          <a:noFill/>
          <a:ln>
            <a:miter lim="800000"/>
            <a:headEnd/>
            <a:tailEnd/>
          </a:ln>
        </p:spPr>
        <p:txBody>
          <a:bodyPr wrap="square" numCol="1" anchorCtr="0" compatLnSpc="1">
            <a:prstTxWarp prst="textNoShape">
              <a:avLst/>
            </a:prstTxWarp>
          </a:bodyPr>
          <a:lstStyle/>
          <a:p>
            <a:r>
              <a:rPr lang="en-US" dirty="0" smtClean="0">
                <a:latin typeface="Arial" charset="0"/>
                <a:cs typeface="Arial" charset="0"/>
              </a:rPr>
              <a:t>Medicaid and the Children's Health Insurance Program</a:t>
            </a:r>
            <a:endParaRPr dirty="0" smtClean="0">
              <a:latin typeface="Arial" charset="0"/>
              <a:cs typeface="Arial" charset="0"/>
            </a:endParaRPr>
          </a:p>
        </p:txBody>
      </p:sp>
      <p:sp>
        <p:nvSpPr>
          <p:cNvPr id="7" name="Slide Number Placeholder 6"/>
          <p:cNvSpPr>
            <a:spLocks noGrp="1"/>
          </p:cNvSpPr>
          <p:nvPr>
            <p:ph type="sldNum" sz="quarter" idx="4"/>
          </p:nvPr>
        </p:nvSpPr>
        <p:spPr>
          <a:prstGeom prst="rect">
            <a:avLst/>
          </a:prstGeom>
        </p:spPr>
        <p:txBody>
          <a:bodyPr/>
          <a:lstStyle/>
          <a:p>
            <a:pPr>
              <a:defRPr/>
            </a:pPr>
            <a:fld id="{EE1CC25A-54BD-4015-9EC8-C81E0932948A}" type="slidenum">
              <a:rPr lang="en-US"/>
              <a:pPr>
                <a:defRPr/>
              </a:pPr>
              <a:t>59</a:t>
            </a:fld>
            <a:endParaRPr lang="en-US" dirty="0"/>
          </a:p>
        </p:txBody>
      </p:sp>
      <p:graphicFrame>
        <p:nvGraphicFramePr>
          <p:cNvPr id="8" name="Content Placeholder 5" descr="Centers for Medicare &amp; &#10;Medicaid Services (CMS)&#10;1-800-MEDICARE&#10;(1-800-633-4227)&#10;1-877-486-2048 for TTY&#10;www.medicare.gov &#10;http://www.medicaid.gov/&#10;http://www.cms.gov/Center/Special-Topic/ Ombudsman-Center.html&#10;http://www.healthcare.gov/&#10;Social Security Administration&#10;1-800-772-1213&#10;(TTY 1-877-486-2048)&#10;www.socialsecurity.gov&#10;State Health Insurance Assistance Programs (SHIPs)*&#10;State Office on Aging&#10;*For telephone numbers  call CMS&#10;1-800-MEDICARE (1-800-633-4227)&#10;1-877-486-2048 for TTY users&#10;CMS  Medicaid Integrity Group has created 6 toolkits for states to use with providers and beneficiaries. &#10;You can email the Education Medicaid Integrity Contractor at: MedicaidProviderEducation@cms.hhs.gov&#10;For more information on Medicaid Integrity  you can visit: http://www.cms.gov/Medicare-Medicaid-Coordination/Fraud-Prevention/MedicaidIntegrityProgram/What_is_New.html&#10;Medicare &amp; You Handbook&#10;CMS Product No.  10050&#10;Your Medicare Benefits &#10;CMS Product No. 10116 &#10;To access these products:&#10;View and order single copies at &#10;Medicare.gov&#10;Order multiple copies (partners only) at &#10;productordering.cms.hhs.gov. &#10;You must register your organization.&#10;Frequently Asked Questions (FAQ) to address Affordable Care Act implementation questions: &#10;http://www.medicaid.gov/State-Resource-Center/FAQ-Medicaid-and-CHIP-Affordable-Care-Act-ACA-Implementation/FAQ-Medicaid-and-CHIP-Affordable-Care-Act-ACA-Implementation.html &#10;&#10;" title="Table of Resources"/>
          <p:cNvGraphicFramePr>
            <a:graphicFrameLocks/>
          </p:cNvGraphicFramePr>
          <p:nvPr>
            <p:extLst>
              <p:ext uri="{D42A27DB-BD31-4B8C-83A1-F6EECF244321}">
                <p14:modId xmlns:p14="http://schemas.microsoft.com/office/powerpoint/2010/main" val="2078677282"/>
              </p:ext>
            </p:extLst>
          </p:nvPr>
        </p:nvGraphicFramePr>
        <p:xfrm>
          <a:off x="457200" y="228600"/>
          <a:ext cx="8229600" cy="6436593"/>
        </p:xfrm>
        <a:graphic>
          <a:graphicData uri="http://schemas.openxmlformats.org/drawingml/2006/table">
            <a:tbl>
              <a:tblPr firstRow="1" bandRow="1">
                <a:effectLst>
                  <a:outerShdw blurRad="50800" dist="76200" dir="2700000" algn="tl" rotWithShape="0">
                    <a:prstClr val="black">
                      <a:alpha val="40000"/>
                    </a:prstClr>
                  </a:outerShdw>
                </a:effectLst>
                <a:tableStyleId>{5C22544A-7EE6-4342-B048-85BDC9FD1C3A}</a:tableStyleId>
              </a:tblPr>
              <a:tblGrid>
                <a:gridCol w="2743200"/>
                <a:gridCol w="2743200"/>
                <a:gridCol w="2743200"/>
              </a:tblGrid>
              <a:tr h="557868">
                <a:tc gridSpan="3">
                  <a:txBody>
                    <a:bodyPr/>
                    <a:lstStyle/>
                    <a:p>
                      <a:pPr algn="ctr"/>
                      <a:r>
                        <a:rPr lang="en-US" sz="3200" dirty="0" smtClean="0">
                          <a:solidFill>
                            <a:schemeClr val="bg1"/>
                          </a:solidFill>
                        </a:rPr>
                        <a:t>Information</a:t>
                      </a:r>
                      <a:r>
                        <a:rPr lang="en-US" sz="3200" baseline="0" dirty="0" smtClean="0">
                          <a:solidFill>
                            <a:schemeClr val="bg1"/>
                          </a:solidFill>
                        </a:rPr>
                        <a:t> Sources for Medicaid &amp; CHIP</a:t>
                      </a:r>
                      <a:endParaRPr lang="en-US" sz="3200" dirty="0">
                        <a:solidFill>
                          <a:schemeClr val="bg1"/>
                        </a:solidFill>
                      </a:endParaRPr>
                    </a:p>
                  </a:txBody>
                  <a:tcPr marL="82296" marR="822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hMerge="1">
                  <a:txBody>
                    <a:bodyPr/>
                    <a:lstStyle/>
                    <a:p>
                      <a:endParaRPr lang="en-US" sz="1600" dirty="0"/>
                    </a:p>
                  </a:txBody>
                  <a:tcPr/>
                </a:tc>
                <a:tc hMerge="1">
                  <a:txBody>
                    <a:bodyPr/>
                    <a:lstStyle/>
                    <a:p>
                      <a:pPr algn="ctr"/>
                      <a:endParaRPr lang="en-US" sz="2000" dirty="0"/>
                    </a:p>
                  </a:txBody>
                  <a:tcPr/>
                </a:tc>
              </a:tr>
              <a:tr h="381699">
                <a:tc>
                  <a:txBody>
                    <a:bodyPr/>
                    <a:lstStyle/>
                    <a:p>
                      <a:pPr algn="ctr"/>
                      <a:r>
                        <a:rPr lang="en-US" sz="2000" b="1" dirty="0" smtClean="0">
                          <a:solidFill>
                            <a:schemeClr val="tx1"/>
                          </a:solidFill>
                        </a:rPr>
                        <a:t>Government</a:t>
                      </a:r>
                      <a:r>
                        <a:rPr lang="en-US" sz="2000" b="1" baseline="0" dirty="0" smtClean="0">
                          <a:solidFill>
                            <a:schemeClr val="tx1"/>
                          </a:solidFill>
                        </a:rPr>
                        <a:t> Resources</a:t>
                      </a:r>
                      <a:endParaRPr lang="en-US" sz="2000" b="1" dirty="0">
                        <a:solidFill>
                          <a:schemeClr val="tx1"/>
                        </a:solidFill>
                      </a:endParaRPr>
                    </a:p>
                  </a:txBody>
                  <a:tcPr marL="82296" marR="8229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0D8E8"/>
                    </a:solidFill>
                  </a:tcPr>
                </a:tc>
                <a:tc>
                  <a:txBody>
                    <a:bodyPr/>
                    <a:lstStyle/>
                    <a:p>
                      <a:pPr algn="ctr"/>
                      <a:r>
                        <a:rPr lang="en-US" sz="2000" b="1" dirty="0" smtClean="0">
                          <a:solidFill>
                            <a:schemeClr val="tx1"/>
                          </a:solidFill>
                        </a:rPr>
                        <a:t>Industry Resources</a:t>
                      </a:r>
                      <a:endParaRPr lang="en-US" sz="2000" b="1" dirty="0">
                        <a:solidFill>
                          <a:schemeClr val="tx1"/>
                        </a:solidFill>
                      </a:endParaRPr>
                    </a:p>
                  </a:txBody>
                  <a:tcPr marL="82296" marR="8229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0D8E8"/>
                    </a:solidFill>
                  </a:tcPr>
                </a:tc>
                <a:tc>
                  <a:txBody>
                    <a:bodyPr/>
                    <a:lstStyle/>
                    <a:p>
                      <a:pPr algn="ctr"/>
                      <a:r>
                        <a:rPr lang="en-US" sz="2000" b="1" dirty="0" smtClean="0">
                          <a:solidFill>
                            <a:schemeClr val="tx1"/>
                          </a:solidFill>
                        </a:rPr>
                        <a:t>Medicare Products</a:t>
                      </a:r>
                      <a:endParaRPr lang="en-US" sz="2000" b="1" dirty="0">
                        <a:solidFill>
                          <a:schemeClr val="tx1"/>
                        </a:solidFill>
                      </a:endParaRPr>
                    </a:p>
                  </a:txBody>
                  <a:tcPr marL="82296" marR="8229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0D8E8"/>
                    </a:solidFill>
                  </a:tcPr>
                </a:tc>
              </a:tr>
              <a:tr h="5461233">
                <a:tc>
                  <a:txBody>
                    <a:bodyPr/>
                    <a:lstStyle/>
                    <a:p>
                      <a:pPr>
                        <a:buNone/>
                      </a:pPr>
                      <a:r>
                        <a:rPr lang="en-US" sz="1400" b="1" dirty="0" smtClean="0"/>
                        <a:t>Centers for Medicare &amp; </a:t>
                      </a:r>
                    </a:p>
                    <a:p>
                      <a:pPr>
                        <a:buNone/>
                      </a:pPr>
                      <a:r>
                        <a:rPr lang="en-US" sz="1400" b="1" dirty="0" smtClean="0"/>
                        <a:t>Medicaid Services (CMS)</a:t>
                      </a:r>
                    </a:p>
                    <a:p>
                      <a:pPr>
                        <a:buNone/>
                      </a:pPr>
                      <a:r>
                        <a:rPr lang="en-US" sz="1400" dirty="0" smtClean="0"/>
                        <a:t>1-800-MEDICARE</a:t>
                      </a:r>
                    </a:p>
                    <a:p>
                      <a:pPr>
                        <a:buNone/>
                      </a:pPr>
                      <a:r>
                        <a:rPr lang="en-US" sz="1400" dirty="0" smtClean="0"/>
                        <a:t>(1-800-633-4227)</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1-877-486-2048 for TTY users</a:t>
                      </a:r>
                    </a:p>
                    <a:p>
                      <a:pPr>
                        <a:buNone/>
                      </a:pPr>
                      <a:endParaRPr lang="en-US" sz="1400" dirty="0" smtClean="0"/>
                    </a:p>
                    <a:p>
                      <a:pPr marL="0" algn="l" defTabSz="914400" rtl="0" eaLnBrk="1" latinLnBrk="0" hangingPunct="1">
                        <a:buNone/>
                      </a:pPr>
                      <a:r>
                        <a:rPr lang="en-US" sz="1400" b="1" kern="1200" dirty="0" smtClean="0">
                          <a:solidFill>
                            <a:schemeClr val="dk1"/>
                          </a:solidFill>
                          <a:latin typeface="+mn-lt"/>
                          <a:ea typeface="+mn-ea"/>
                          <a:cs typeface="+mn-cs"/>
                          <a:hlinkClick r:id="rId4"/>
                        </a:rPr>
                        <a:t>www.medicare.gov</a:t>
                      </a:r>
                      <a:r>
                        <a:rPr lang="en-US" sz="1400" b="1" kern="1200" dirty="0" smtClean="0">
                          <a:solidFill>
                            <a:schemeClr val="dk1"/>
                          </a:solidFill>
                          <a:latin typeface="+mn-lt"/>
                          <a:ea typeface="+mn-ea"/>
                          <a:cs typeface="+mn-cs"/>
                        </a:rPr>
                        <a:t> </a:t>
                      </a:r>
                    </a:p>
                    <a:p>
                      <a:pPr marL="0" algn="l" defTabSz="914400" rtl="0" eaLnBrk="1" latinLnBrk="0" hangingPunct="1">
                        <a:buNone/>
                      </a:pPr>
                      <a:endParaRPr lang="en-US" sz="1400" b="1" kern="1200" dirty="0" smtClean="0">
                        <a:solidFill>
                          <a:schemeClr val="dk1"/>
                        </a:solidFill>
                        <a:latin typeface="+mn-lt"/>
                        <a:ea typeface="+mn-ea"/>
                        <a:cs typeface="+mn-cs"/>
                        <a:hlinkClick r:id="rId5"/>
                      </a:endParaRPr>
                    </a:p>
                    <a:p>
                      <a:pPr marL="0" algn="l" defTabSz="914400" rtl="0" eaLnBrk="1" latinLnBrk="0" hangingPunct="1">
                        <a:buNone/>
                      </a:pPr>
                      <a:r>
                        <a:rPr lang="en-US" sz="1400" b="1" kern="1200" dirty="0" smtClean="0">
                          <a:solidFill>
                            <a:schemeClr val="dk1"/>
                          </a:solidFill>
                          <a:latin typeface="+mn-lt"/>
                          <a:ea typeface="+mn-ea"/>
                          <a:cs typeface="+mn-cs"/>
                          <a:hlinkClick r:id="rId5"/>
                        </a:rPr>
                        <a:t>http://www.medicaid.gov/</a:t>
                      </a:r>
                      <a:endParaRPr lang="en-US" sz="1400" b="1" kern="1200" dirty="0" smtClean="0">
                        <a:solidFill>
                          <a:schemeClr val="dk1"/>
                        </a:solidFill>
                        <a:latin typeface="+mn-lt"/>
                        <a:ea typeface="+mn-ea"/>
                        <a:cs typeface="+mn-cs"/>
                      </a:endParaRPr>
                    </a:p>
                    <a:p>
                      <a:pPr marL="0" algn="l" defTabSz="914400" rtl="0" eaLnBrk="1" latinLnBrk="0" hangingPunct="1">
                        <a:buNone/>
                      </a:pPr>
                      <a:endParaRPr lang="en-US" sz="1400" b="1" kern="1200" dirty="0" smtClean="0">
                        <a:solidFill>
                          <a:schemeClr val="dk1"/>
                        </a:solidFill>
                        <a:latin typeface="+mn-lt"/>
                        <a:ea typeface="+mn-ea"/>
                        <a:cs typeface="+mn-cs"/>
                      </a:endParaRPr>
                    </a:p>
                    <a:p>
                      <a:pPr marL="0" lvl="0" algn="l" defTabSz="914400" rtl="0" eaLnBrk="1" latinLnBrk="0" hangingPunct="1">
                        <a:buNone/>
                      </a:pPr>
                      <a:r>
                        <a:rPr lang="en-US" sz="1400" b="1" kern="1200" dirty="0" smtClean="0">
                          <a:solidFill>
                            <a:schemeClr val="dk1"/>
                          </a:solidFill>
                          <a:latin typeface="+mn-lt"/>
                          <a:ea typeface="+mn-ea"/>
                          <a:cs typeface="+mn-cs"/>
                          <a:hlinkClick r:id="rId6"/>
                        </a:rPr>
                        <a:t>http://www.cms.gov/Center/Special-Topic/ Ombudsman-Center.html</a:t>
                      </a:r>
                      <a:endParaRPr lang="en-US" sz="1400" b="1" kern="1200" dirty="0" smtClean="0">
                        <a:solidFill>
                          <a:schemeClr val="dk1"/>
                        </a:solidFill>
                        <a:latin typeface="+mn-lt"/>
                        <a:ea typeface="+mn-ea"/>
                        <a:cs typeface="+mn-cs"/>
                      </a:endParaRPr>
                    </a:p>
                    <a:p>
                      <a:pPr marL="0" lvl="0" algn="l" defTabSz="914400" rtl="0" eaLnBrk="1" latinLnBrk="0" hangingPunct="1"/>
                      <a:endParaRPr lang="en-US" sz="1400" b="1" kern="1200" dirty="0" smtClean="0">
                        <a:solidFill>
                          <a:schemeClr val="dk1"/>
                        </a:solidFill>
                        <a:latin typeface="+mn-lt"/>
                        <a:ea typeface="+mn-ea"/>
                        <a:cs typeface="+mn-cs"/>
                      </a:endParaRPr>
                    </a:p>
                    <a:p>
                      <a:pPr marL="0" lvl="0" algn="l" defTabSz="914400" rtl="0" eaLnBrk="1" latinLnBrk="0" hangingPunct="1"/>
                      <a:r>
                        <a:rPr lang="en-US" sz="1400" b="1" kern="1200" dirty="0" smtClean="0">
                          <a:solidFill>
                            <a:schemeClr val="dk1"/>
                          </a:solidFill>
                          <a:latin typeface="+mn-lt"/>
                          <a:ea typeface="+mn-ea"/>
                          <a:cs typeface="+mn-cs"/>
                          <a:hlinkClick r:id="rId7"/>
                        </a:rPr>
                        <a:t>http://www.healthcare.gov/</a:t>
                      </a:r>
                      <a:endParaRPr lang="en-US" sz="1400" b="1" kern="1200" dirty="0" smtClean="0">
                        <a:solidFill>
                          <a:schemeClr val="dk1"/>
                        </a:solidFill>
                        <a:latin typeface="+mn-lt"/>
                        <a:ea typeface="+mn-ea"/>
                        <a:cs typeface="+mn-cs"/>
                      </a:endParaRPr>
                    </a:p>
                    <a:p>
                      <a:pPr>
                        <a:buNone/>
                      </a:pPr>
                      <a:endParaRPr lang="en-US" sz="1400" dirty="0" smtClean="0"/>
                    </a:p>
                    <a:p>
                      <a:pPr>
                        <a:buNone/>
                      </a:pPr>
                      <a:r>
                        <a:rPr lang="en-US" sz="1400" b="1" dirty="0" smtClean="0"/>
                        <a:t>Social Security Administration</a:t>
                      </a:r>
                    </a:p>
                    <a:p>
                      <a:pPr>
                        <a:buNone/>
                      </a:pPr>
                      <a:r>
                        <a:rPr lang="en-US" sz="1400" dirty="0" smtClean="0"/>
                        <a:t>1-800-772-1213</a:t>
                      </a:r>
                    </a:p>
                    <a:p>
                      <a:pPr>
                        <a:buNone/>
                      </a:pPr>
                      <a:r>
                        <a:rPr lang="en-US" sz="1400" dirty="0" smtClean="0"/>
                        <a:t>(TTY 1-877-486-2048)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latin typeface="+mn-lt"/>
                          <a:ea typeface="+mn-ea"/>
                          <a:cs typeface="+mn-cs"/>
                          <a:hlinkClick r:id="rId8"/>
                        </a:rPr>
                        <a:t>www.socialsecurity.gov</a:t>
                      </a:r>
                      <a:endParaRPr lang="en-US" sz="1400" b="1" kern="1200" dirty="0" smtClean="0">
                        <a:solidFill>
                          <a:schemeClr val="dk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aseline="0" dirty="0" smtClean="0"/>
                    </a:p>
                    <a:p>
                      <a:pPr>
                        <a:buNone/>
                      </a:pPr>
                      <a:endParaRPr lang="en-US" sz="1400" b="1" dirty="0" smtClean="0"/>
                    </a:p>
                  </a:txBody>
                  <a:tcPr marL="82296" marR="8229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c>
                  <a:txBody>
                    <a:bodyPr/>
                    <a:lstStyle/>
                    <a:p>
                      <a:pPr>
                        <a:buNone/>
                      </a:pPr>
                      <a:r>
                        <a:rPr lang="en-US" sz="1400" b="1" dirty="0" smtClean="0"/>
                        <a:t>State Health Insurance Assistance Programs (SHIPs)*</a:t>
                      </a:r>
                    </a:p>
                    <a:p>
                      <a:pPr>
                        <a:buNone/>
                      </a:pPr>
                      <a:endParaRPr lang="en-US" sz="1400" dirty="0" smtClean="0"/>
                    </a:p>
                    <a:p>
                      <a:pPr>
                        <a:buNone/>
                      </a:pPr>
                      <a:r>
                        <a:rPr lang="en-US" sz="1400" b="1" dirty="0" smtClean="0"/>
                        <a:t>State Office on Aging</a:t>
                      </a:r>
                    </a:p>
                    <a:p>
                      <a:pPr>
                        <a:buNone/>
                      </a:pPr>
                      <a:r>
                        <a:rPr lang="en-US" sz="1400" dirty="0" smtClean="0"/>
                        <a:t>*For telephone numbers </a:t>
                      </a:r>
                      <a:r>
                        <a:rPr lang="en-US" sz="1400" baseline="0" dirty="0" smtClean="0"/>
                        <a:t>call </a:t>
                      </a:r>
                      <a:r>
                        <a:rPr lang="en-US" sz="1400" dirty="0" smtClean="0"/>
                        <a:t>CMS</a:t>
                      </a:r>
                    </a:p>
                    <a:p>
                      <a:pPr>
                        <a:buNone/>
                      </a:pPr>
                      <a:r>
                        <a:rPr lang="en-US" sz="1400" dirty="0" smtClean="0"/>
                        <a:t>1-800-MEDICARE (1-800-633-4227)</a:t>
                      </a:r>
                    </a:p>
                    <a:p>
                      <a:pPr>
                        <a:buNone/>
                      </a:pPr>
                      <a:r>
                        <a:rPr lang="en-US" sz="1400" dirty="0" smtClean="0"/>
                        <a:t>1-877-486-2048 for TTY users</a:t>
                      </a:r>
                    </a:p>
                    <a:p>
                      <a:pPr>
                        <a:buNone/>
                      </a:pPr>
                      <a:endParaRPr lang="en-US" sz="14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CMS Medicaid Integrity Group </a:t>
                      </a:r>
                      <a:r>
                        <a:rPr lang="en-US" sz="1400" dirty="0" smtClean="0">
                          <a:solidFill>
                            <a:schemeClr val="tx1"/>
                          </a:solidFill>
                        </a:rPr>
                        <a:t>has created 6 toolkits for states to use with providers and beneficiaries. </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solidFill>
                            <a:schemeClr val="tx1"/>
                          </a:solidFill>
                        </a:rPr>
                        <a:t>You can email the Education Medicaid Integrity</a:t>
                      </a:r>
                      <a:r>
                        <a:rPr lang="en-US" sz="1400" dirty="0" smtClean="0">
                          <a:solidFill>
                            <a:schemeClr val="tx1"/>
                          </a:solidFill>
                        </a:rPr>
                        <a:t> </a:t>
                      </a:r>
                      <a:r>
                        <a:rPr lang="en-US" sz="1400" baseline="0" dirty="0" smtClean="0">
                          <a:solidFill>
                            <a:schemeClr val="tx1"/>
                          </a:solidFill>
                        </a:rPr>
                        <a:t>Contractor at: </a:t>
                      </a:r>
                      <a:r>
                        <a:rPr lang="en-US" sz="1400" b="1" baseline="0" dirty="0" smtClean="0">
                          <a:solidFill>
                            <a:srgbClr val="FF0000"/>
                          </a:solidFill>
                          <a:hlinkClick r:id="rId9"/>
                        </a:rPr>
                        <a:t>MedicaidProviderEducation@cms.hhs.gov</a:t>
                      </a:r>
                      <a:endParaRPr lang="en-US" sz="1400" b="1" baseline="0" dirty="0" smtClean="0">
                        <a:solidFill>
                          <a:srgbClr val="FF0000"/>
                        </a:solidFill>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400" kern="1200" dirty="0" smtClean="0">
                        <a:solidFill>
                          <a:srgbClr val="FF0000"/>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For more information on Medicaid Integrity you can visit: </a:t>
                      </a:r>
                      <a:r>
                        <a:rPr lang="en-US" sz="1400" b="1" kern="1200" dirty="0" smtClean="0">
                          <a:solidFill>
                            <a:schemeClr val="tx1"/>
                          </a:solidFill>
                          <a:latin typeface="+mn-lt"/>
                          <a:ea typeface="+mn-ea"/>
                          <a:cs typeface="+mn-cs"/>
                          <a:hlinkClick r:id="rId10"/>
                        </a:rPr>
                        <a:t>http://www.cms.gov/Medicare-Medicaid-Coordination/Fraud-Prevention/MedicaidIntegrityProgram/What_is_New.html</a:t>
                      </a:r>
                      <a:endParaRPr lang="en-US" sz="1400" b="1" kern="1200" dirty="0" smtClean="0">
                        <a:solidFill>
                          <a:schemeClr val="tx1"/>
                        </a:solidFill>
                        <a:latin typeface="+mn-lt"/>
                        <a:ea typeface="+mn-ea"/>
                        <a:cs typeface="+mn-cs"/>
                      </a:endParaRPr>
                    </a:p>
                    <a:p>
                      <a:pPr>
                        <a:buNone/>
                      </a:pPr>
                      <a:endParaRPr lang="en-US" sz="1400" dirty="0" smtClean="0"/>
                    </a:p>
                  </a:txBody>
                  <a:tcPr marL="82296" marR="8229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c>
                  <a:txBody>
                    <a:bodyPr/>
                    <a:lstStyle/>
                    <a:p>
                      <a:r>
                        <a:rPr lang="en-US" sz="1400" b="1" i="1" dirty="0" smtClean="0"/>
                        <a:t>Medicare &amp; You Handbook</a:t>
                      </a:r>
                    </a:p>
                    <a:p>
                      <a:r>
                        <a:rPr lang="en-US" sz="1400" dirty="0" smtClean="0"/>
                        <a:t>CMS Product No. 10050</a:t>
                      </a:r>
                    </a:p>
                    <a:p>
                      <a:r>
                        <a:rPr lang="en-US" sz="100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i="1" dirty="0" smtClean="0"/>
                        <a:t>Your Medicare Benefits</a:t>
                      </a:r>
                      <a:r>
                        <a:rPr lang="en-US" sz="1400" b="1"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CMS Product No. 10116 </a:t>
                      </a:r>
                    </a:p>
                    <a:p>
                      <a:endParaRPr lang="en-US" sz="1000" dirty="0" smtClean="0"/>
                    </a:p>
                    <a:p>
                      <a:r>
                        <a:rPr lang="en-US" sz="1400" b="1" dirty="0" smtClean="0"/>
                        <a:t>To access these products:</a:t>
                      </a:r>
                    </a:p>
                    <a:p>
                      <a:endParaRPr lang="en-US" sz="600" dirty="0" smtClean="0"/>
                    </a:p>
                    <a:p>
                      <a:r>
                        <a:rPr lang="en-US" sz="1400" b="0" dirty="0" smtClean="0"/>
                        <a:t>View and</a:t>
                      </a:r>
                      <a:r>
                        <a:rPr lang="en-US" sz="1400" b="0" baseline="0" dirty="0" smtClean="0"/>
                        <a:t> order single copies at</a:t>
                      </a:r>
                      <a:r>
                        <a:rPr lang="en-US" sz="1400" b="0" dirty="0" smtClean="0"/>
                        <a:t> </a:t>
                      </a:r>
                    </a:p>
                    <a:p>
                      <a:pPr marL="0" indent="0">
                        <a:buFont typeface="Wingdings" pitchFamily="2" charset="2"/>
                        <a:buNone/>
                      </a:pPr>
                      <a:r>
                        <a:rPr lang="en-US" sz="1400" b="0" dirty="0" smtClean="0"/>
                        <a:t>Medicare.gov</a:t>
                      </a:r>
                    </a:p>
                    <a:p>
                      <a:pPr marL="0" indent="0">
                        <a:buFont typeface="Wingdings" pitchFamily="2" charset="2"/>
                        <a:buNone/>
                      </a:pPr>
                      <a:endParaRPr lang="en-US" sz="1400" b="0" dirty="0" smtClean="0"/>
                    </a:p>
                    <a:p>
                      <a:pPr marL="0" indent="0">
                        <a:buFont typeface="Wingdings" pitchFamily="2" charset="2"/>
                        <a:buNone/>
                      </a:pPr>
                      <a:r>
                        <a:rPr lang="en-US" sz="1400" b="0" dirty="0" smtClean="0"/>
                        <a:t>Order multiple copies (partners only) </a:t>
                      </a:r>
                      <a:r>
                        <a:rPr lang="en-US" sz="1400" b="0" baseline="0" dirty="0" smtClean="0"/>
                        <a:t>at </a:t>
                      </a:r>
                    </a:p>
                    <a:p>
                      <a:pPr marL="0" indent="0">
                        <a:buFont typeface="Wingdings" pitchFamily="2" charset="2"/>
                        <a:buNone/>
                      </a:pPr>
                      <a:r>
                        <a:rPr lang="en-US" sz="1400" b="0" baseline="0" dirty="0" smtClean="0"/>
                        <a:t>p</a:t>
                      </a:r>
                      <a:r>
                        <a:rPr lang="en-US" sz="1400" b="0" dirty="0" smtClean="0"/>
                        <a:t>roduc</a:t>
                      </a:r>
                      <a:r>
                        <a:rPr lang="en-US" sz="1400" b="0" baseline="0" dirty="0" smtClean="0"/>
                        <a:t>to</a:t>
                      </a:r>
                      <a:r>
                        <a:rPr lang="en-US" sz="1400" b="0" dirty="0" smtClean="0"/>
                        <a:t>rdering.cms.hhs.gov. </a:t>
                      </a:r>
                    </a:p>
                    <a:p>
                      <a:pPr marL="0" indent="0">
                        <a:buFont typeface="Wingdings" pitchFamily="2" charset="2"/>
                        <a:buNone/>
                      </a:pPr>
                      <a:r>
                        <a:rPr lang="en-US" sz="1400" b="0" dirty="0" smtClean="0"/>
                        <a:t>You must register</a:t>
                      </a:r>
                      <a:r>
                        <a:rPr lang="en-US" sz="1400" b="0" baseline="0" dirty="0" smtClean="0"/>
                        <a:t> your organization.</a:t>
                      </a:r>
                    </a:p>
                    <a:p>
                      <a:endParaRPr lang="en-US" sz="1800" b="0" i="0" u="none" strike="noStrike" kern="1200" baseline="0" dirty="0" smtClean="0">
                        <a:solidFill>
                          <a:schemeClr val="dk1"/>
                        </a:solidFill>
                        <a:latin typeface="+mn-lt"/>
                        <a:ea typeface="+mn-ea"/>
                        <a:cs typeface="+mn-cs"/>
                      </a:endParaRPr>
                    </a:p>
                    <a:p>
                      <a:r>
                        <a:rPr lang="en-US" sz="1400" kern="1200" baseline="0" dirty="0" smtClean="0">
                          <a:solidFill>
                            <a:schemeClr val="tx1"/>
                          </a:solidFill>
                          <a:latin typeface="+mn-lt"/>
                          <a:ea typeface="+mn-ea"/>
                          <a:cs typeface="+mn-cs"/>
                        </a:rPr>
                        <a:t>Frequently Asked Questions (FAQ) to address Affordable Care Act implementation questions: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300" b="1" kern="1200" dirty="0" smtClean="0">
                          <a:solidFill>
                            <a:schemeClr val="dk1"/>
                          </a:solidFill>
                          <a:latin typeface="+mn-lt"/>
                          <a:ea typeface="+mn-ea"/>
                          <a:cs typeface="+mn-cs"/>
                          <a:hlinkClick r:id="rId11"/>
                        </a:rPr>
                        <a:t>http://www.medicaid.gov/State-Resource-Center/FAQ-Medicaid-and-CHIP-Affordable-Care-Act-ACA-Implementation/FAQ-Medicaid-and-CHIP-Affordable-Care-Act-ACA-Implementation.html </a:t>
                      </a:r>
                      <a:endParaRPr lang="en-US" sz="1300" b="1" kern="1200" dirty="0">
                        <a:solidFill>
                          <a:schemeClr val="dk1"/>
                        </a:solidFill>
                        <a:latin typeface="+mn-lt"/>
                        <a:ea typeface="+mn-ea"/>
                        <a:cs typeface="+mn-cs"/>
                      </a:endParaRPr>
                    </a:p>
                  </a:txBody>
                  <a:tcPr marL="82296" marR="8229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r>
            </a:tbl>
          </a:graphicData>
        </a:graphic>
      </p:graphicFrame>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smtClean="0">
                <a:cs typeface="Arial" charset="0"/>
              </a:rPr>
              <a:t>Medicaid Administration</a:t>
            </a:r>
          </a:p>
        </p:txBody>
      </p:sp>
      <p:sp>
        <p:nvSpPr>
          <p:cNvPr id="9219" name="Content Placeholder 2"/>
          <p:cNvSpPr>
            <a:spLocks noGrp="1"/>
          </p:cNvSpPr>
          <p:nvPr>
            <p:ph idx="1"/>
          </p:nvPr>
        </p:nvSpPr>
        <p:spPr/>
        <p:txBody>
          <a:bodyPr/>
          <a:lstStyle/>
          <a:p>
            <a:pPr eaLnBrk="1" hangingPunct="1">
              <a:lnSpc>
                <a:spcPct val="90000"/>
              </a:lnSpc>
              <a:defRPr/>
            </a:pPr>
            <a:r>
              <a:rPr lang="en-US" dirty="0" smtClean="0"/>
              <a:t>Federal/state partnership</a:t>
            </a:r>
          </a:p>
          <a:p>
            <a:pPr marL="633413" lvl="1" eaLnBrk="1" hangingPunct="1">
              <a:lnSpc>
                <a:spcPct val="90000"/>
              </a:lnSpc>
              <a:defRPr/>
            </a:pPr>
            <a:r>
              <a:rPr lang="en-US" dirty="0" smtClean="0"/>
              <a:t>Jointly financed entitlement program</a:t>
            </a:r>
          </a:p>
          <a:p>
            <a:pPr marL="633413" lvl="1" eaLnBrk="1" hangingPunct="1">
              <a:lnSpc>
                <a:spcPct val="90000"/>
              </a:lnSpc>
              <a:defRPr/>
            </a:pPr>
            <a:r>
              <a:rPr lang="en-US" dirty="0" smtClean="0"/>
              <a:t>Federally established national guidelines</a:t>
            </a:r>
          </a:p>
          <a:p>
            <a:pPr marL="633413" lvl="1" eaLnBrk="1" hangingPunct="1">
              <a:lnSpc>
                <a:spcPct val="90000"/>
              </a:lnSpc>
              <a:defRPr/>
            </a:pPr>
            <a:r>
              <a:rPr lang="en-US" dirty="0" smtClean="0">
                <a:cs typeface="Arial" charset="0"/>
              </a:rPr>
              <a:t>States receive federal matching funds</a:t>
            </a:r>
          </a:p>
          <a:p>
            <a:pPr marL="914400" lvl="2">
              <a:lnSpc>
                <a:spcPct val="90000"/>
              </a:lnSpc>
              <a:defRPr/>
            </a:pPr>
            <a:r>
              <a:rPr lang="en-US" dirty="0">
                <a:cs typeface="Arial" charset="0"/>
              </a:rPr>
              <a:t>Known as Federal Medical Assistance Percentage (FMAP)</a:t>
            </a:r>
          </a:p>
          <a:p>
            <a:pPr marL="1188720" lvl="3">
              <a:lnSpc>
                <a:spcPct val="90000"/>
              </a:lnSpc>
              <a:buSzPct val="75000"/>
              <a:defRPr/>
            </a:pPr>
            <a:r>
              <a:rPr lang="en-US" dirty="0">
                <a:cs typeface="Arial" charset="0"/>
              </a:rPr>
              <a:t>Used to calculate amount of </a:t>
            </a:r>
            <a:r>
              <a:rPr lang="en-US" dirty="0" smtClean="0">
                <a:cs typeface="Arial" charset="0"/>
              </a:rPr>
              <a:t>federal </a:t>
            </a:r>
            <a:r>
              <a:rPr lang="en-US" dirty="0">
                <a:cs typeface="Arial" charset="0"/>
              </a:rPr>
              <a:t>share of state expenditures </a:t>
            </a:r>
          </a:p>
          <a:p>
            <a:pPr marL="1188720" lvl="3">
              <a:lnSpc>
                <a:spcPct val="90000"/>
              </a:lnSpc>
              <a:buSzPct val="75000"/>
              <a:defRPr/>
            </a:pPr>
            <a:r>
              <a:rPr lang="en-US" dirty="0">
                <a:cs typeface="Arial" charset="0"/>
              </a:rPr>
              <a:t>Varies from </a:t>
            </a:r>
            <a:r>
              <a:rPr lang="en-US" dirty="0" smtClean="0">
                <a:cs typeface="Arial" charset="0"/>
              </a:rPr>
              <a:t>state-to-state</a:t>
            </a:r>
            <a:endParaRPr lang="en-US" dirty="0">
              <a:cs typeface="Arial" charset="0"/>
            </a:endParaRPr>
          </a:p>
          <a:p>
            <a:pPr marL="1188720" lvl="3">
              <a:lnSpc>
                <a:spcPct val="90000"/>
              </a:lnSpc>
              <a:buSzPct val="75000"/>
              <a:defRPr/>
            </a:pPr>
            <a:r>
              <a:rPr lang="en-US" dirty="0">
                <a:cs typeface="Arial" charset="0"/>
              </a:rPr>
              <a:t>Based on state per capita income</a:t>
            </a:r>
          </a:p>
          <a:p>
            <a:pPr marL="633413" lvl="1" eaLnBrk="1" hangingPunct="1">
              <a:lnSpc>
                <a:spcPct val="90000"/>
              </a:lnSpc>
              <a:buFont typeface="Arial" pitchFamily="34" charset="0"/>
              <a:buChar char="–"/>
              <a:defRPr/>
            </a:pPr>
            <a:endParaRPr lang="en-US" dirty="0" smtClean="0"/>
          </a:p>
        </p:txBody>
      </p:sp>
      <p:sp>
        <p:nvSpPr>
          <p:cNvPr id="9221"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6</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6634462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descr="This set of slides can be hidden when not applicable and act as a template for the Regions to report by state on the details for their region. Insert rows if you have additional states in your region. Delete rows if you have fewer states in your region, add or delete as needed or create a copy of this slide to continue on the next slide. These slides can be hidden when it doesn’t apply at a regional level.&#10;&#10;" title="State Medicaid Website and Application Format"/>
          <p:cNvGraphicFramePr>
            <a:graphicFrameLocks noGrp="1"/>
          </p:cNvGraphicFramePr>
          <p:nvPr>
            <p:ph idx="1"/>
            <p:extLst>
              <p:ext uri="{D42A27DB-BD31-4B8C-83A1-F6EECF244321}">
                <p14:modId xmlns:p14="http://schemas.microsoft.com/office/powerpoint/2010/main" val="3912540783"/>
              </p:ext>
            </p:extLst>
          </p:nvPr>
        </p:nvGraphicFramePr>
        <p:xfrm>
          <a:off x="381000" y="1600201"/>
          <a:ext cx="8610600" cy="4409030"/>
        </p:xfrm>
        <a:graphic>
          <a:graphicData uri="http://schemas.openxmlformats.org/drawingml/2006/table">
            <a:tbl>
              <a:tblPr firstRow="1" bandRow="1">
                <a:tableStyleId>{5C22544A-7EE6-4342-B048-85BDC9FD1C3A}</a:tableStyleId>
              </a:tblPr>
              <a:tblGrid>
                <a:gridCol w="2362200"/>
                <a:gridCol w="2819400"/>
                <a:gridCol w="3429000"/>
              </a:tblGrid>
              <a:tr h="568550">
                <a:tc>
                  <a:txBody>
                    <a:bodyPr/>
                    <a:lstStyle/>
                    <a:p>
                      <a:pPr marL="0" marR="0" lvl="2" indent="0" algn="ctr" defTabSz="914400" rtl="0" eaLnBrk="1" fontAlgn="auto" latinLnBrk="0" hangingPunct="1">
                        <a:lnSpc>
                          <a:spcPct val="100000"/>
                        </a:lnSpc>
                        <a:spcBef>
                          <a:spcPts val="600"/>
                        </a:spcBef>
                        <a:spcAft>
                          <a:spcPts val="0"/>
                        </a:spcAft>
                        <a:buClrTx/>
                        <a:buSzTx/>
                        <a:buFontTx/>
                        <a:buNone/>
                        <a:tabLst/>
                        <a:defRPr/>
                      </a:pPr>
                      <a:r>
                        <a:rPr lang="en-US" sz="2800" kern="1200" dirty="0" smtClean="0">
                          <a:solidFill>
                            <a:schemeClr val="bg1"/>
                          </a:solidFill>
                          <a:latin typeface="+mn-lt"/>
                          <a:ea typeface="+mn-ea"/>
                          <a:cs typeface="+mn-cs"/>
                        </a:rPr>
                        <a:t>State/Agency</a:t>
                      </a:r>
                      <a:endParaRPr lang="en-US" sz="2000" dirty="0"/>
                    </a:p>
                  </a:txBody>
                  <a:tcPr/>
                </a:tc>
                <a:tc>
                  <a:txBody>
                    <a:bodyPr/>
                    <a:lstStyle/>
                    <a:p>
                      <a:pPr marL="0" lvl="2" indent="0" algn="ctr">
                        <a:spcBef>
                          <a:spcPts val="600"/>
                        </a:spcBef>
                        <a:buFontTx/>
                        <a:buNone/>
                      </a:pPr>
                      <a:r>
                        <a:rPr lang="en-US" sz="2800" dirty="0" smtClean="0"/>
                        <a:t>Web Site</a:t>
                      </a:r>
                      <a:endParaRPr lang="en-US" sz="2000" dirty="0"/>
                    </a:p>
                  </a:txBody>
                  <a:tcPr/>
                </a:tc>
                <a:tc>
                  <a:txBody>
                    <a:bodyPr/>
                    <a:lstStyle/>
                    <a:p>
                      <a:pPr marL="0" lvl="2" indent="0" algn="ctr">
                        <a:spcBef>
                          <a:spcPts val="600"/>
                        </a:spcBef>
                        <a:buFontTx/>
                        <a:buNone/>
                      </a:pPr>
                      <a:r>
                        <a:rPr lang="en-US" sz="2800" dirty="0" smtClean="0">
                          <a:latin typeface="Calibri" pitchFamily="34" charset="0"/>
                          <a:cs typeface="Calibri" pitchFamily="34" charset="0"/>
                        </a:rPr>
                        <a:t>Application Format</a:t>
                      </a:r>
                      <a:endParaRPr lang="en-US" sz="2000" dirty="0" smtClean="0">
                        <a:latin typeface="Calibri" pitchFamily="34" charset="0"/>
                        <a:cs typeface="Calibri" pitchFamily="34" charset="0"/>
                      </a:endParaRPr>
                    </a:p>
                  </a:txBody>
                  <a:tcPr/>
                </a:tc>
              </a:tr>
              <a:tr h="640080">
                <a:tc>
                  <a:txBody>
                    <a:bodyPr/>
                    <a:lstStyle/>
                    <a:p>
                      <a:pPr marL="0" lvl="2" indent="0">
                        <a:spcBef>
                          <a:spcPts val="600"/>
                        </a:spcBef>
                        <a:buFontTx/>
                        <a:buNone/>
                      </a:pPr>
                      <a:endParaRPr lang="en-US" sz="2400" dirty="0"/>
                    </a:p>
                  </a:txBody>
                  <a:tcPr>
                    <a:solidFill>
                      <a:srgbClr val="D0D8E8"/>
                    </a:solidFill>
                  </a:tcPr>
                </a:tc>
                <a:tc>
                  <a:txBody>
                    <a:bodyPr/>
                    <a:lstStyle/>
                    <a:p>
                      <a:pPr marL="0" lvl="2" indent="0">
                        <a:spcBef>
                          <a:spcPts val="600"/>
                        </a:spcBef>
                        <a:buFontTx/>
                        <a:buNone/>
                      </a:pPr>
                      <a:endParaRPr lang="en-US" sz="2400" dirty="0"/>
                    </a:p>
                  </a:txBody>
                  <a:tcPr/>
                </a:tc>
                <a:tc>
                  <a:txBody>
                    <a:bodyPr/>
                    <a:lstStyle/>
                    <a:p>
                      <a:pPr marL="0" lvl="2" indent="0">
                        <a:spcBef>
                          <a:spcPts val="600"/>
                        </a:spcBef>
                        <a:buFontTx/>
                        <a:buNone/>
                      </a:pPr>
                      <a:endParaRPr lang="en-US" sz="2400" dirty="0" smtClean="0">
                        <a:latin typeface="Calibri" pitchFamily="34" charset="0"/>
                        <a:cs typeface="Calibri" pitchFamily="34" charset="0"/>
                      </a:endParaRPr>
                    </a:p>
                  </a:txBody>
                  <a:tcPr/>
                </a:tc>
              </a:tr>
              <a:tr h="640080">
                <a:tc>
                  <a:txBody>
                    <a:bodyPr/>
                    <a:lstStyle/>
                    <a:p>
                      <a:pPr marL="0" lvl="2" indent="0">
                        <a:spcBef>
                          <a:spcPts val="600"/>
                        </a:spcBef>
                        <a:buFontTx/>
                        <a:buNone/>
                      </a:pPr>
                      <a:endParaRPr lang="en-US" sz="2400" dirty="0" smtClean="0">
                        <a:latin typeface="Calibri" pitchFamily="34" charset="0"/>
                        <a:cs typeface="Calibri" pitchFamily="34" charset="0"/>
                      </a:endParaRPr>
                    </a:p>
                  </a:txBody>
                  <a:tcPr>
                    <a:solidFill>
                      <a:srgbClr val="E9EDF4"/>
                    </a:solidFill>
                  </a:tcPr>
                </a:tc>
                <a:tc>
                  <a:txBody>
                    <a:bodyPr/>
                    <a:lstStyle/>
                    <a:p>
                      <a:pPr marL="0" lvl="2" indent="0">
                        <a:spcBef>
                          <a:spcPts val="600"/>
                        </a:spcBef>
                        <a:buFontTx/>
                        <a:buNone/>
                      </a:pPr>
                      <a:endParaRPr lang="en-US" sz="2400" dirty="0" smtClean="0">
                        <a:latin typeface="Calibri" pitchFamily="34" charset="0"/>
                        <a:cs typeface="Calibri" pitchFamily="34" charset="0"/>
                      </a:endParaRPr>
                    </a:p>
                  </a:txBody>
                  <a:tcPr/>
                </a:tc>
                <a:tc>
                  <a:txBody>
                    <a:bodyPr/>
                    <a:lstStyle/>
                    <a:p>
                      <a:pPr marL="0" lvl="2" indent="0">
                        <a:spcBef>
                          <a:spcPts val="600"/>
                        </a:spcBef>
                        <a:buFontTx/>
                        <a:buNone/>
                      </a:pPr>
                      <a:endParaRPr lang="en-US" sz="2400" dirty="0" smtClean="0">
                        <a:latin typeface="Calibri" pitchFamily="34" charset="0"/>
                        <a:cs typeface="Calibri" pitchFamily="34" charset="0"/>
                      </a:endParaRPr>
                    </a:p>
                  </a:txBody>
                  <a:tcPr/>
                </a:tc>
              </a:tr>
              <a:tr h="640080">
                <a:tc>
                  <a:txBody>
                    <a:bodyPr/>
                    <a:lstStyle/>
                    <a:p>
                      <a:pPr marL="0" lvl="2" indent="0">
                        <a:spcBef>
                          <a:spcPts val="600"/>
                        </a:spcBef>
                        <a:buFontTx/>
                        <a:buNone/>
                      </a:pPr>
                      <a:endParaRPr lang="en-US" sz="2400" dirty="0" smtClean="0">
                        <a:latin typeface="Calibri" pitchFamily="34" charset="0"/>
                        <a:cs typeface="Calibri" pitchFamily="34" charset="0"/>
                      </a:endParaRPr>
                    </a:p>
                  </a:txBody>
                  <a:tcPr/>
                </a:tc>
                <a:tc>
                  <a:txBody>
                    <a:bodyPr/>
                    <a:lstStyle/>
                    <a:p>
                      <a:pPr marL="0" lvl="2" indent="0">
                        <a:spcBef>
                          <a:spcPts val="600"/>
                        </a:spcBef>
                        <a:buFontTx/>
                        <a:buNone/>
                      </a:pPr>
                      <a:endParaRPr lang="en-US" sz="2400" dirty="0" smtClean="0">
                        <a:latin typeface="Calibri" pitchFamily="34" charset="0"/>
                        <a:cs typeface="Calibri" pitchFamily="34" charset="0"/>
                      </a:endParaRPr>
                    </a:p>
                  </a:txBody>
                  <a:tcPr/>
                </a:tc>
                <a:tc>
                  <a:txBody>
                    <a:bodyPr/>
                    <a:lstStyle/>
                    <a:p>
                      <a:pPr>
                        <a:buFontTx/>
                        <a:buNone/>
                      </a:pPr>
                      <a:endParaRPr lang="en-US" sz="2400" dirty="0"/>
                    </a:p>
                  </a:txBody>
                  <a:tcPr/>
                </a:tc>
              </a:tr>
              <a:tr h="640080">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US" sz="2400" dirty="0"/>
                    </a:p>
                  </a:txBody>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US" sz="2400" dirty="0"/>
                    </a:p>
                  </a:txBody>
                  <a:tcPr/>
                </a:tc>
                <a:tc>
                  <a:txBody>
                    <a:bodyPr/>
                    <a:lstStyle/>
                    <a:p>
                      <a:pPr marL="0" lvl="2" indent="0">
                        <a:spcBef>
                          <a:spcPts val="600"/>
                        </a:spcBef>
                        <a:buFontTx/>
                        <a:buNone/>
                      </a:pPr>
                      <a:endParaRPr lang="en-US" sz="2400" dirty="0"/>
                    </a:p>
                  </a:txBody>
                  <a:tcPr/>
                </a:tc>
              </a:tr>
              <a:tr h="640080">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US" sz="2400" dirty="0"/>
                    </a:p>
                  </a:txBody>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US" sz="2400" dirty="0"/>
                    </a:p>
                  </a:txBody>
                  <a:tcPr/>
                </a:tc>
                <a:tc>
                  <a:txBody>
                    <a:bodyPr/>
                    <a:lstStyle/>
                    <a:p>
                      <a:pPr marL="0" lvl="2" indent="0">
                        <a:spcBef>
                          <a:spcPts val="600"/>
                        </a:spcBef>
                        <a:buFontTx/>
                        <a:buNone/>
                      </a:pPr>
                      <a:endParaRPr lang="en-US" sz="2400" dirty="0" smtClean="0">
                        <a:latin typeface="Calibri" pitchFamily="34" charset="0"/>
                        <a:cs typeface="Calibri" pitchFamily="34" charset="0"/>
                      </a:endParaRPr>
                    </a:p>
                  </a:txBody>
                  <a:tcPr/>
                </a:tc>
              </a:tr>
              <a:tr h="640080">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US" sz="2400" dirty="0"/>
                    </a:p>
                  </a:txBody>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US" sz="2400" dirty="0"/>
                    </a:p>
                  </a:txBody>
                  <a:tcPr/>
                </a:tc>
                <a:tc>
                  <a:txBody>
                    <a:bodyPr/>
                    <a:lstStyle/>
                    <a:p>
                      <a:pPr marL="0" lvl="2" indent="0">
                        <a:spcBef>
                          <a:spcPts val="600"/>
                        </a:spcBef>
                        <a:buFontTx/>
                        <a:buNone/>
                      </a:pPr>
                      <a:endParaRPr lang="en-US" sz="2400" dirty="0" smtClean="0">
                        <a:latin typeface="Calibri" pitchFamily="34" charset="0"/>
                        <a:cs typeface="Calibri" pitchFamily="34" charset="0"/>
                      </a:endParaRPr>
                    </a:p>
                  </a:txBody>
                  <a:tcPr/>
                </a:tc>
              </a:tr>
            </a:tbl>
          </a:graphicData>
        </a:graphic>
      </p:graphicFrame>
      <p:sp>
        <p:nvSpPr>
          <p:cNvPr id="4" name="Date Placeholder 3"/>
          <p:cNvSpPr>
            <a:spLocks noGrp="1"/>
          </p:cNvSpPr>
          <p:nvPr>
            <p:ph type="dt" sz="half" idx="2"/>
          </p:nvPr>
        </p:nvSpPr>
        <p:spPr/>
        <p:txBody>
          <a:bodyPr/>
          <a:lstStyle/>
          <a:p>
            <a:r>
              <a:rPr lang="en-US" dirty="0" smtClean="0">
                <a:solidFill>
                  <a:prstClr val="black">
                    <a:tint val="75000"/>
                  </a:prstClr>
                </a:solidFill>
              </a:rPr>
              <a:t>05/01/2013</a:t>
            </a:r>
            <a:endParaRPr lang="en-US" dirty="0">
              <a:solidFill>
                <a:prstClr val="black">
                  <a:tint val="75000"/>
                </a:prstClr>
              </a:solidFill>
            </a:endParaRPr>
          </a:p>
        </p:txBody>
      </p:sp>
      <p:sp>
        <p:nvSpPr>
          <p:cNvPr id="5" name="Footer Placeholder 4"/>
          <p:cNvSpPr>
            <a:spLocks noGrp="1"/>
          </p:cNvSpPr>
          <p:nvPr>
            <p:ph type="ftr" sz="quarter" idx="3"/>
          </p:nvPr>
        </p:nvSpPr>
        <p:spPr>
          <a:xfrm>
            <a:off x="2743200" y="6356351"/>
            <a:ext cx="3657600" cy="365125"/>
          </a:xfrm>
        </p:spPr>
        <p:txBody>
          <a:bodyPr/>
          <a:lstStyle/>
          <a:p>
            <a:r>
              <a:rPr lang="en-US" dirty="0" smtClean="0">
                <a:solidFill>
                  <a:prstClr val="black">
                    <a:tint val="75000"/>
                  </a:prstClr>
                </a:solidFill>
              </a:rPr>
              <a:t>Medicaid and the Children's Health Insurance Program</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C7DC1E6-81B2-456F-AAD5-518541D82B07}" type="slidenum">
              <a:rPr lang="en-US" smtClean="0">
                <a:solidFill>
                  <a:prstClr val="black"/>
                </a:solidFill>
              </a:rPr>
              <a:pPr/>
              <a:t>61</a:t>
            </a:fld>
            <a:endParaRPr lang="en-US" dirty="0">
              <a:solidFill>
                <a:prstClr val="black"/>
              </a:solidFill>
            </a:endParaRPr>
          </a:p>
        </p:txBody>
      </p:sp>
      <p:sp>
        <p:nvSpPr>
          <p:cNvPr id="9" name="Rectangle 8"/>
          <p:cNvSpPr/>
          <p:nvPr/>
        </p:nvSpPr>
        <p:spPr>
          <a:xfrm>
            <a:off x="1828800" y="446315"/>
            <a:ext cx="6285989" cy="646331"/>
          </a:xfrm>
          <a:prstGeom prst="rect">
            <a:avLst/>
          </a:prstGeom>
        </p:spPr>
        <p:txBody>
          <a:bodyPr wrap="square">
            <a:spAutoFit/>
          </a:bodyPr>
          <a:lstStyle/>
          <a:p>
            <a:pPr algn="ctr"/>
            <a:r>
              <a:rPr lang="en-US" sz="3600" b="1" dirty="0" smtClean="0">
                <a:latin typeface="+mj-lt"/>
                <a:ea typeface="+mj-ea"/>
                <a:cs typeface="+mj-cs"/>
              </a:rPr>
              <a:t>Medicaid </a:t>
            </a:r>
            <a:r>
              <a:rPr lang="en-US" sz="3600" b="1" dirty="0">
                <a:latin typeface="+mj-lt"/>
                <a:ea typeface="+mj-ea"/>
                <a:cs typeface="+mj-cs"/>
              </a:rPr>
              <a:t>Agencies</a:t>
            </a:r>
          </a:p>
        </p:txBody>
      </p:sp>
      <p:sp>
        <p:nvSpPr>
          <p:cNvPr id="12" name="Rectangle 11"/>
          <p:cNvSpPr/>
          <p:nvPr/>
        </p:nvSpPr>
        <p:spPr>
          <a:xfrm>
            <a:off x="152400" y="1"/>
            <a:ext cx="3886200" cy="461665"/>
          </a:xfrm>
          <a:prstGeom prst="rect">
            <a:avLst/>
          </a:prstGeom>
        </p:spPr>
        <p:txBody>
          <a:bodyPr wrap="square">
            <a:spAutoFit/>
          </a:bodyPr>
          <a:lstStyle/>
          <a:p>
            <a:pPr lvl="1">
              <a:defRPr/>
            </a:pPr>
            <a:r>
              <a:rPr lang="en-US" sz="2400" b="1" dirty="0" smtClean="0"/>
              <a:t>Appendix A</a:t>
            </a:r>
            <a:endParaRPr lang="en-US" sz="2400" b="1" dirty="0"/>
          </a:p>
        </p:txBody>
      </p:sp>
    </p:spTree>
    <p:extLst>
      <p:ext uri="{BB962C8B-B14F-4D97-AF65-F5344CB8AC3E}">
        <p14:creationId xmlns:p14="http://schemas.microsoft.com/office/powerpoint/2010/main" val="308398946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normAutofit/>
          </a:bodyPr>
          <a:lstStyle/>
          <a:p>
            <a:r>
              <a:rPr lang="en-US" sz="3600" b="1" dirty="0" smtClean="0"/>
              <a:t>Medicaid/CHIP Enrollment</a:t>
            </a:r>
            <a:endParaRPr lang="en-US" sz="3600" b="1" dirty="0"/>
          </a:p>
        </p:txBody>
      </p:sp>
      <p:graphicFrame>
        <p:nvGraphicFramePr>
          <p:cNvPr id="4" name="Content Placeholder 3" descr="This set of slides can be hidden when not applicable and act as a template for   the Regions to report by state on the details for their region. Insert columns if you have additional states in your region. Delete columns if you have fewer states in your region. List your Region’s states in blue and numbers in gray fields -  add or delete columns as needed or create a copy of this slide to continue on the next slide. These slides can be hidden when it doesn’t apply at a regional level.&#10;" title="State Medicaid Enrollment Numbers"/>
          <p:cNvGraphicFramePr>
            <a:graphicFrameLocks noGrp="1"/>
          </p:cNvGraphicFramePr>
          <p:nvPr>
            <p:ph idx="1"/>
            <p:extLst>
              <p:ext uri="{D42A27DB-BD31-4B8C-83A1-F6EECF244321}">
                <p14:modId xmlns:p14="http://schemas.microsoft.com/office/powerpoint/2010/main" val="2788872141"/>
              </p:ext>
            </p:extLst>
          </p:nvPr>
        </p:nvGraphicFramePr>
        <p:xfrm>
          <a:off x="533400" y="1600201"/>
          <a:ext cx="7848600" cy="4053840"/>
        </p:xfrm>
        <a:graphic>
          <a:graphicData uri="http://schemas.openxmlformats.org/drawingml/2006/table">
            <a:tbl>
              <a:tblPr firstRow="1" bandRow="1">
                <a:tableStyleId>{5C22544A-7EE6-4342-B048-85BDC9FD1C3A}</a:tableStyleId>
              </a:tblPr>
              <a:tblGrid>
                <a:gridCol w="3139440"/>
                <a:gridCol w="2346960"/>
                <a:gridCol w="2362200"/>
              </a:tblGrid>
              <a:tr h="708640">
                <a:tc>
                  <a:txBody>
                    <a:bodyPr/>
                    <a:lstStyle/>
                    <a:p>
                      <a:pPr marL="0" algn="ctr" defTabSz="914400" rtl="0" eaLnBrk="1" fontAlgn="b" latinLnBrk="0" hangingPunct="1"/>
                      <a:endParaRPr lang="en-US" sz="2800" kern="1200" dirty="0" smtClean="0"/>
                    </a:p>
                    <a:p>
                      <a:pPr marL="0" algn="ctr" defTabSz="914400" rtl="0" eaLnBrk="1" fontAlgn="b" latinLnBrk="0" hangingPunct="1"/>
                      <a:r>
                        <a:rPr lang="en-US" sz="2800" kern="1200" dirty="0" smtClean="0"/>
                        <a:t>State</a:t>
                      </a:r>
                      <a:endParaRPr lang="en-US" sz="2800" kern="1200" dirty="0">
                        <a:solidFill>
                          <a:schemeClr val="bg1"/>
                        </a:solidFill>
                        <a:latin typeface="+mn-lt"/>
                        <a:ea typeface="+mn-ea"/>
                        <a:cs typeface="+mn-cs"/>
                      </a:endParaRPr>
                    </a:p>
                  </a:txBody>
                  <a:tcPr/>
                </a:tc>
                <a:tc>
                  <a:txBody>
                    <a:bodyPr/>
                    <a:lstStyle/>
                    <a:p>
                      <a:pPr marL="0" algn="ctr" defTabSz="914400" rtl="0" eaLnBrk="1" fontAlgn="b" latinLnBrk="0" hangingPunct="1"/>
                      <a:r>
                        <a:rPr lang="en-US" sz="2800" kern="1200" dirty="0" smtClean="0"/>
                        <a:t>Medicaid </a:t>
                      </a:r>
                    </a:p>
                    <a:p>
                      <a:pPr marL="0" algn="ctr" defTabSz="914400" rtl="0" eaLnBrk="1" fontAlgn="b" latinLnBrk="0" hangingPunct="1"/>
                      <a:r>
                        <a:rPr lang="en-US" sz="2800" kern="1200" dirty="0" smtClean="0"/>
                        <a:t>Enrollment</a:t>
                      </a:r>
                      <a:endParaRPr lang="en-US" sz="2800" kern="1200" dirty="0">
                        <a:solidFill>
                          <a:schemeClr val="bg1"/>
                        </a:solidFill>
                        <a:latin typeface="+mn-lt"/>
                        <a:ea typeface="+mn-ea"/>
                        <a:cs typeface="+mn-cs"/>
                      </a:endParaRPr>
                    </a:p>
                  </a:txBody>
                  <a:tcPr/>
                </a:tc>
                <a:tc>
                  <a:txBody>
                    <a:bodyPr/>
                    <a:lstStyle/>
                    <a:p>
                      <a:pPr marL="0" algn="ctr" defTabSz="914400" rtl="0" eaLnBrk="1" fontAlgn="b" latinLnBrk="0" hangingPunct="1"/>
                      <a:r>
                        <a:rPr lang="en-US" sz="2800" kern="1200" dirty="0" smtClean="0"/>
                        <a:t>CHIP Enrollment</a:t>
                      </a:r>
                      <a:endParaRPr lang="en-US" sz="2800" kern="1200" dirty="0">
                        <a:solidFill>
                          <a:schemeClr val="bg1"/>
                        </a:solidFill>
                        <a:latin typeface="+mn-lt"/>
                        <a:ea typeface="+mn-ea"/>
                        <a:cs typeface="+mn-cs"/>
                      </a:endParaRPr>
                    </a:p>
                  </a:txBody>
                  <a:tcPr/>
                </a:tc>
              </a:tr>
              <a:tr h="0">
                <a:tc>
                  <a:txBody>
                    <a:bodyPr/>
                    <a:lstStyle/>
                    <a:p>
                      <a:pPr marL="0" algn="l" defTabSz="914400" rtl="0" eaLnBrk="1" fontAlgn="b" latinLnBrk="0" hangingPunct="1"/>
                      <a:endParaRPr lang="en-US" sz="2800" b="1" kern="1200" dirty="0">
                        <a:solidFill>
                          <a:schemeClr val="tx1"/>
                        </a:solidFill>
                        <a:latin typeface="+mn-lt"/>
                        <a:ea typeface="+mn-ea"/>
                        <a:cs typeface="+mn-cs"/>
                      </a:endParaRPr>
                    </a:p>
                  </a:txBody>
                  <a:tcPr/>
                </a:tc>
                <a:tc>
                  <a:txBody>
                    <a:bodyPr/>
                    <a:lstStyle/>
                    <a:p>
                      <a:pPr marL="0" algn="l" defTabSz="914400" rtl="0" eaLnBrk="1" fontAlgn="b" latinLnBrk="0" hangingPunct="1"/>
                      <a:endParaRPr lang="en-US" sz="2800" kern="1200" dirty="0">
                        <a:solidFill>
                          <a:schemeClr val="bg1"/>
                        </a:solidFill>
                        <a:latin typeface="+mn-lt"/>
                        <a:ea typeface="+mn-ea"/>
                        <a:cs typeface="+mn-cs"/>
                      </a:endParaRPr>
                    </a:p>
                  </a:txBody>
                  <a:tcPr/>
                </a:tc>
                <a:tc>
                  <a:txBody>
                    <a:bodyPr/>
                    <a:lstStyle/>
                    <a:p>
                      <a:pPr marL="0" algn="l" defTabSz="914400" rtl="0" eaLnBrk="1" fontAlgn="b" latinLnBrk="0" hangingPunct="1"/>
                      <a:endParaRPr lang="en-US" sz="2800" kern="1200" dirty="0">
                        <a:solidFill>
                          <a:schemeClr val="bg1"/>
                        </a:solidFill>
                        <a:latin typeface="+mn-lt"/>
                        <a:ea typeface="+mn-ea"/>
                        <a:cs typeface="+mn-cs"/>
                      </a:endParaRPr>
                    </a:p>
                  </a:txBody>
                  <a:tcPr/>
                </a:tc>
              </a:tr>
              <a:tr h="0">
                <a:tc>
                  <a:txBody>
                    <a:bodyPr/>
                    <a:lstStyle/>
                    <a:p>
                      <a:pPr marL="0" algn="l" defTabSz="914400" rtl="0" eaLnBrk="1" fontAlgn="b" latinLnBrk="0" hangingPunct="1"/>
                      <a:endParaRPr lang="en-US" sz="2800" b="1" kern="1200" dirty="0">
                        <a:solidFill>
                          <a:schemeClr val="tx1"/>
                        </a:solidFill>
                        <a:latin typeface="+mn-lt"/>
                        <a:ea typeface="+mn-ea"/>
                        <a:cs typeface="+mn-cs"/>
                      </a:endParaRPr>
                    </a:p>
                  </a:txBody>
                  <a:tcPr/>
                </a:tc>
                <a:tc>
                  <a:txBody>
                    <a:bodyPr/>
                    <a:lstStyle/>
                    <a:p>
                      <a:pPr marL="0" algn="l" defTabSz="914400" rtl="0" eaLnBrk="1" fontAlgn="b" latinLnBrk="0" hangingPunct="1"/>
                      <a:endParaRPr lang="en-US" sz="2800" kern="1200" dirty="0">
                        <a:solidFill>
                          <a:schemeClr val="bg1"/>
                        </a:solidFill>
                        <a:latin typeface="+mn-lt"/>
                        <a:ea typeface="+mn-ea"/>
                        <a:cs typeface="+mn-cs"/>
                      </a:endParaRPr>
                    </a:p>
                  </a:txBody>
                  <a:tcPr/>
                </a:tc>
                <a:tc>
                  <a:txBody>
                    <a:bodyPr/>
                    <a:lstStyle/>
                    <a:p>
                      <a:pPr marL="0" algn="l" defTabSz="914400" rtl="0" eaLnBrk="1" fontAlgn="b" latinLnBrk="0" hangingPunct="1"/>
                      <a:endParaRPr lang="en-US" sz="2800" kern="1200" dirty="0">
                        <a:solidFill>
                          <a:schemeClr val="bg1"/>
                        </a:solidFill>
                        <a:latin typeface="+mn-lt"/>
                        <a:ea typeface="+mn-ea"/>
                        <a:cs typeface="+mn-cs"/>
                      </a:endParaRPr>
                    </a:p>
                  </a:txBody>
                  <a:tcPr/>
                </a:tc>
              </a:tr>
              <a:tr h="0">
                <a:tc>
                  <a:txBody>
                    <a:bodyPr/>
                    <a:lstStyle/>
                    <a:p>
                      <a:pPr marL="0" algn="l" defTabSz="914400" rtl="0" eaLnBrk="1" fontAlgn="b" latinLnBrk="0" hangingPunct="1"/>
                      <a:endParaRPr lang="en-US" sz="2800" b="1" kern="1200" dirty="0">
                        <a:solidFill>
                          <a:schemeClr val="tx1"/>
                        </a:solidFill>
                        <a:latin typeface="+mn-lt"/>
                        <a:ea typeface="+mn-ea"/>
                        <a:cs typeface="+mn-cs"/>
                      </a:endParaRPr>
                    </a:p>
                  </a:txBody>
                  <a:tcPr/>
                </a:tc>
                <a:tc>
                  <a:txBody>
                    <a:bodyPr/>
                    <a:lstStyle/>
                    <a:p>
                      <a:pPr marL="0" algn="l" defTabSz="914400" rtl="0" eaLnBrk="1" fontAlgn="b" latinLnBrk="0" hangingPunct="1"/>
                      <a:endParaRPr lang="en-US" sz="2800" kern="1200" dirty="0">
                        <a:solidFill>
                          <a:schemeClr val="bg1"/>
                        </a:solidFill>
                        <a:latin typeface="+mn-lt"/>
                        <a:ea typeface="+mn-ea"/>
                        <a:cs typeface="+mn-cs"/>
                      </a:endParaRPr>
                    </a:p>
                  </a:txBody>
                  <a:tcPr/>
                </a:tc>
                <a:tc>
                  <a:txBody>
                    <a:bodyPr/>
                    <a:lstStyle/>
                    <a:p>
                      <a:pPr marL="0" algn="l" defTabSz="914400" rtl="0" eaLnBrk="1" fontAlgn="b" latinLnBrk="0" hangingPunct="1"/>
                      <a:endParaRPr lang="en-US" sz="2800" kern="1200" dirty="0">
                        <a:solidFill>
                          <a:schemeClr val="bg1"/>
                        </a:solidFill>
                        <a:latin typeface="+mn-lt"/>
                        <a:ea typeface="+mn-ea"/>
                        <a:cs typeface="+mn-cs"/>
                      </a:endParaRPr>
                    </a:p>
                  </a:txBody>
                  <a:tcPr/>
                </a:tc>
              </a:tr>
              <a:tr h="0">
                <a:tc>
                  <a:txBody>
                    <a:bodyPr/>
                    <a:lstStyle/>
                    <a:p>
                      <a:pPr marL="0" algn="l" defTabSz="914400" rtl="0" eaLnBrk="1" fontAlgn="b" latinLnBrk="0" hangingPunct="1"/>
                      <a:endParaRPr lang="en-US" sz="2800" b="1" kern="1200" dirty="0">
                        <a:solidFill>
                          <a:schemeClr val="tx1"/>
                        </a:solidFill>
                        <a:latin typeface="+mn-lt"/>
                        <a:ea typeface="+mn-ea"/>
                        <a:cs typeface="+mn-cs"/>
                      </a:endParaRPr>
                    </a:p>
                  </a:txBody>
                  <a:tcPr/>
                </a:tc>
                <a:tc>
                  <a:txBody>
                    <a:bodyPr/>
                    <a:lstStyle/>
                    <a:p>
                      <a:pPr marL="0" algn="l" defTabSz="914400" rtl="0" eaLnBrk="1" fontAlgn="b" latinLnBrk="0" hangingPunct="1"/>
                      <a:endParaRPr lang="en-US" sz="2800" kern="1200" dirty="0">
                        <a:solidFill>
                          <a:schemeClr val="bg1"/>
                        </a:solidFill>
                        <a:latin typeface="+mn-lt"/>
                        <a:ea typeface="+mn-ea"/>
                        <a:cs typeface="+mn-cs"/>
                      </a:endParaRPr>
                    </a:p>
                  </a:txBody>
                  <a:tcPr/>
                </a:tc>
                <a:tc>
                  <a:txBody>
                    <a:bodyPr/>
                    <a:lstStyle/>
                    <a:p>
                      <a:pPr marL="0" algn="l" defTabSz="914400" rtl="0" eaLnBrk="1" fontAlgn="b" latinLnBrk="0" hangingPunct="1"/>
                      <a:endParaRPr lang="en-US" sz="2800" kern="1200" dirty="0">
                        <a:solidFill>
                          <a:schemeClr val="bg1"/>
                        </a:solidFill>
                        <a:latin typeface="+mn-lt"/>
                        <a:ea typeface="+mn-ea"/>
                        <a:cs typeface="+mn-cs"/>
                      </a:endParaRPr>
                    </a:p>
                  </a:txBody>
                  <a:tcPr/>
                </a:tc>
              </a:tr>
              <a:tr h="0">
                <a:tc>
                  <a:txBody>
                    <a:bodyPr/>
                    <a:lstStyle/>
                    <a:p>
                      <a:pPr marL="0" algn="l" defTabSz="914400" rtl="0" eaLnBrk="1" fontAlgn="b" latinLnBrk="0" hangingPunct="1"/>
                      <a:endParaRPr lang="en-US" sz="2800" b="1" kern="1200" dirty="0">
                        <a:solidFill>
                          <a:schemeClr val="tx1"/>
                        </a:solidFill>
                        <a:latin typeface="+mn-lt"/>
                        <a:ea typeface="+mn-ea"/>
                        <a:cs typeface="+mn-cs"/>
                      </a:endParaRPr>
                    </a:p>
                  </a:txBody>
                  <a:tcPr/>
                </a:tc>
                <a:tc>
                  <a:txBody>
                    <a:bodyPr/>
                    <a:lstStyle/>
                    <a:p>
                      <a:pPr marL="0" algn="l" defTabSz="914400" rtl="0" eaLnBrk="1" fontAlgn="b" latinLnBrk="0" hangingPunct="1"/>
                      <a:endParaRPr lang="en-US" sz="2800" kern="1200" dirty="0">
                        <a:solidFill>
                          <a:schemeClr val="bg1"/>
                        </a:solidFill>
                        <a:latin typeface="+mn-lt"/>
                        <a:ea typeface="+mn-ea"/>
                        <a:cs typeface="+mn-cs"/>
                      </a:endParaRPr>
                    </a:p>
                  </a:txBody>
                  <a:tcPr/>
                </a:tc>
                <a:tc>
                  <a:txBody>
                    <a:bodyPr/>
                    <a:lstStyle/>
                    <a:p>
                      <a:pPr marL="0" algn="l" defTabSz="914400" rtl="0" eaLnBrk="1" fontAlgn="b" latinLnBrk="0" hangingPunct="1"/>
                      <a:endParaRPr lang="en-US" sz="2800" kern="1200" dirty="0">
                        <a:solidFill>
                          <a:schemeClr val="bg1"/>
                        </a:solidFill>
                        <a:latin typeface="+mn-lt"/>
                        <a:ea typeface="+mn-ea"/>
                        <a:cs typeface="+mn-cs"/>
                      </a:endParaRPr>
                    </a:p>
                  </a:txBody>
                  <a:tcPr/>
                </a:tc>
              </a:tr>
              <a:tr h="0">
                <a:tc>
                  <a:txBody>
                    <a:bodyPr/>
                    <a:lstStyle/>
                    <a:p>
                      <a:pPr marL="0" algn="l" defTabSz="914400" rtl="0" eaLnBrk="1" fontAlgn="b" latinLnBrk="0" hangingPunct="1"/>
                      <a:endParaRPr lang="en-US" sz="2800" b="1" kern="1200" dirty="0">
                        <a:solidFill>
                          <a:schemeClr val="tx1"/>
                        </a:solidFill>
                        <a:latin typeface="+mn-lt"/>
                        <a:ea typeface="+mn-ea"/>
                        <a:cs typeface="+mn-cs"/>
                      </a:endParaRPr>
                    </a:p>
                  </a:txBody>
                  <a:tcPr/>
                </a:tc>
                <a:tc>
                  <a:txBody>
                    <a:bodyPr/>
                    <a:lstStyle/>
                    <a:p>
                      <a:pPr marL="0" algn="l" defTabSz="914400" rtl="0" eaLnBrk="1" fontAlgn="b" latinLnBrk="0" hangingPunct="1"/>
                      <a:endParaRPr lang="en-US" sz="2800" kern="1200" dirty="0">
                        <a:solidFill>
                          <a:schemeClr val="bg1"/>
                        </a:solidFill>
                        <a:latin typeface="+mn-lt"/>
                        <a:ea typeface="+mn-ea"/>
                        <a:cs typeface="+mn-cs"/>
                      </a:endParaRPr>
                    </a:p>
                  </a:txBody>
                  <a:tcPr/>
                </a:tc>
                <a:tc>
                  <a:txBody>
                    <a:bodyPr/>
                    <a:lstStyle/>
                    <a:p>
                      <a:pPr marL="0" algn="l" defTabSz="914400" rtl="0" eaLnBrk="1" fontAlgn="b" latinLnBrk="0" hangingPunct="1"/>
                      <a:endParaRPr lang="en-US" sz="2800" kern="1200" dirty="0">
                        <a:solidFill>
                          <a:schemeClr val="bg1"/>
                        </a:solidFill>
                        <a:latin typeface="+mn-lt"/>
                        <a:ea typeface="+mn-ea"/>
                        <a:cs typeface="+mn-cs"/>
                      </a:endParaRPr>
                    </a:p>
                  </a:txBody>
                  <a:tcPr/>
                </a:tc>
              </a:tr>
            </a:tbl>
          </a:graphicData>
        </a:graphic>
      </p:graphicFrame>
      <p:sp>
        <p:nvSpPr>
          <p:cNvPr id="3" name="Rectangle 2"/>
          <p:cNvSpPr/>
          <p:nvPr/>
        </p:nvSpPr>
        <p:spPr>
          <a:xfrm>
            <a:off x="0" y="1"/>
            <a:ext cx="1645002" cy="461665"/>
          </a:xfrm>
          <a:prstGeom prst="rect">
            <a:avLst/>
          </a:prstGeom>
        </p:spPr>
        <p:txBody>
          <a:bodyPr wrap="none">
            <a:spAutoFit/>
          </a:bodyPr>
          <a:lstStyle/>
          <a:p>
            <a:r>
              <a:rPr lang="en-US" sz="2400" b="1" dirty="0"/>
              <a:t>Appendix </a:t>
            </a:r>
            <a:r>
              <a:rPr lang="en-US" sz="2400" b="1" dirty="0" smtClean="0"/>
              <a:t>B</a:t>
            </a:r>
            <a:endParaRPr lang="en-US" sz="2400" b="1"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533400"/>
          </a:xfrm>
        </p:spPr>
        <p:txBody>
          <a:bodyPr>
            <a:noAutofit/>
          </a:bodyPr>
          <a:lstStyle/>
          <a:p>
            <a:r>
              <a:rPr lang="en-US" sz="3600" b="1" dirty="0" smtClean="0"/>
              <a:t>Medicaid Eligibility</a:t>
            </a:r>
            <a:endParaRPr lang="en-US" sz="3600" b="1" dirty="0"/>
          </a:p>
        </p:txBody>
      </p:sp>
      <p:graphicFrame>
        <p:nvGraphicFramePr>
          <p:cNvPr id="4" name="Content Placeholder 3" descr="This set of slides can be hidden when not applicable and act as a template for the Regions to report by state on the details for their region. Insert rows if you have additional states in your region. Delete rows if you have fewer states in your region.&#10;&#10;" title="Regional Medicaid Elibility by State, Children, Pregnant Women, Parents, and Adults"/>
          <p:cNvGraphicFramePr>
            <a:graphicFrameLocks noGrp="1"/>
          </p:cNvGraphicFramePr>
          <p:nvPr>
            <p:ph idx="1"/>
            <p:extLst>
              <p:ext uri="{D42A27DB-BD31-4B8C-83A1-F6EECF244321}">
                <p14:modId xmlns:p14="http://schemas.microsoft.com/office/powerpoint/2010/main" val="3299505158"/>
              </p:ext>
            </p:extLst>
          </p:nvPr>
        </p:nvGraphicFramePr>
        <p:xfrm>
          <a:off x="457200" y="1066800"/>
          <a:ext cx="8229600" cy="4092365"/>
        </p:xfrm>
        <a:graphic>
          <a:graphicData uri="http://schemas.openxmlformats.org/drawingml/2006/table">
            <a:tbl>
              <a:tblPr firstRow="1" bandRow="1">
                <a:tableStyleId>{5C22544A-7EE6-4342-B048-85BDC9FD1C3A}</a:tableStyleId>
              </a:tblPr>
              <a:tblGrid>
                <a:gridCol w="1645920"/>
                <a:gridCol w="1645920"/>
                <a:gridCol w="1737360"/>
                <a:gridCol w="1554480"/>
                <a:gridCol w="1645920"/>
              </a:tblGrid>
              <a:tr h="914400">
                <a:tc>
                  <a:txBody>
                    <a:bodyPr/>
                    <a:lstStyle/>
                    <a:p>
                      <a:pPr algn="ctr"/>
                      <a:r>
                        <a:rPr lang="en-US" sz="2800" dirty="0" smtClean="0"/>
                        <a:t>State</a:t>
                      </a:r>
                      <a:endParaRPr lang="en-US" sz="2800" dirty="0"/>
                    </a:p>
                  </a:txBody>
                  <a:tcPr/>
                </a:tc>
                <a:tc>
                  <a:txBody>
                    <a:bodyPr/>
                    <a:lstStyle/>
                    <a:p>
                      <a:pPr algn="ctr"/>
                      <a:r>
                        <a:rPr lang="en-US" sz="2800" dirty="0" smtClean="0"/>
                        <a:t>Children</a:t>
                      </a:r>
                      <a:endParaRPr lang="en-US" sz="2800" dirty="0"/>
                    </a:p>
                  </a:txBody>
                  <a:tcPr/>
                </a:tc>
                <a:tc>
                  <a:txBody>
                    <a:bodyPr/>
                    <a:lstStyle/>
                    <a:p>
                      <a:pPr algn="ctr"/>
                      <a:r>
                        <a:rPr lang="en-US" sz="2800" dirty="0" smtClean="0"/>
                        <a:t>Pregnant Women</a:t>
                      </a:r>
                      <a:endParaRPr lang="en-US" sz="2800" dirty="0"/>
                    </a:p>
                  </a:txBody>
                  <a:tcPr/>
                </a:tc>
                <a:tc>
                  <a:txBody>
                    <a:bodyPr/>
                    <a:lstStyle/>
                    <a:p>
                      <a:pPr algn="ctr"/>
                      <a:r>
                        <a:rPr lang="en-US" sz="2800" dirty="0" smtClean="0"/>
                        <a:t>Parents</a:t>
                      </a:r>
                      <a:endParaRPr lang="en-US" sz="2800" dirty="0"/>
                    </a:p>
                  </a:txBody>
                  <a:tcPr/>
                </a:tc>
                <a:tc>
                  <a:txBody>
                    <a:bodyPr/>
                    <a:lstStyle/>
                    <a:p>
                      <a:pPr algn="ctr"/>
                      <a:r>
                        <a:rPr lang="en-US" sz="2800" dirty="0" smtClean="0"/>
                        <a:t>Adults</a:t>
                      </a:r>
                      <a:endParaRPr lang="en-US" sz="2800" dirty="0"/>
                    </a:p>
                  </a:txBody>
                  <a:tcPr/>
                </a:tc>
              </a:tr>
              <a:tr h="512968">
                <a:tc>
                  <a:txBody>
                    <a:bodyPr/>
                    <a:lstStyle/>
                    <a:p>
                      <a:endParaRPr lang="en-US" sz="2800" dirty="0"/>
                    </a:p>
                  </a:txBody>
                  <a:tcPr>
                    <a:solidFill>
                      <a:schemeClr val="accent1">
                        <a:lumMod val="20000"/>
                        <a:lumOff val="80000"/>
                      </a:schemeClr>
                    </a:solidFill>
                  </a:tcPr>
                </a:tc>
                <a:tc>
                  <a:txBody>
                    <a:bodyPr/>
                    <a:lstStyle/>
                    <a:p>
                      <a:endParaRPr lang="en-US" sz="2800" dirty="0"/>
                    </a:p>
                  </a:txBody>
                  <a:tcPr>
                    <a:solidFill>
                      <a:schemeClr val="accent1">
                        <a:lumMod val="20000"/>
                        <a:lumOff val="80000"/>
                      </a:schemeClr>
                    </a:solidFill>
                  </a:tcPr>
                </a:tc>
                <a:tc>
                  <a:txBody>
                    <a:bodyPr/>
                    <a:lstStyle/>
                    <a:p>
                      <a:endParaRPr lang="en-US" sz="2800" dirty="0"/>
                    </a:p>
                  </a:txBody>
                  <a:tcPr>
                    <a:solidFill>
                      <a:schemeClr val="accent1">
                        <a:lumMod val="20000"/>
                        <a:lumOff val="80000"/>
                      </a:schemeClr>
                    </a:solidFill>
                  </a:tcPr>
                </a:tc>
                <a:tc>
                  <a:txBody>
                    <a:bodyPr/>
                    <a:lstStyle/>
                    <a:p>
                      <a:endParaRPr lang="en-US" sz="2800" dirty="0"/>
                    </a:p>
                  </a:txBody>
                  <a:tcPr>
                    <a:solidFill>
                      <a:schemeClr val="accent1">
                        <a:lumMod val="20000"/>
                        <a:lumOff val="80000"/>
                      </a:schemeClr>
                    </a:solidFill>
                  </a:tcPr>
                </a:tc>
                <a:tc>
                  <a:txBody>
                    <a:bodyPr/>
                    <a:lstStyle/>
                    <a:p>
                      <a:endParaRPr lang="en-US" sz="2800" dirty="0"/>
                    </a:p>
                  </a:txBody>
                  <a:tcPr>
                    <a:solidFill>
                      <a:schemeClr val="accent1">
                        <a:lumMod val="20000"/>
                        <a:lumOff val="80000"/>
                      </a:schemeClr>
                    </a:solidFill>
                  </a:tcPr>
                </a:tc>
              </a:tr>
              <a:tr h="512968">
                <a:tc>
                  <a:txBody>
                    <a:bodyPr/>
                    <a:lstStyle/>
                    <a:p>
                      <a:endParaRPr lang="en-US" sz="2800" dirty="0"/>
                    </a:p>
                  </a:txBody>
                  <a:tcPr>
                    <a:solidFill>
                      <a:srgbClr val="E9EDF4"/>
                    </a:solidFill>
                  </a:tcPr>
                </a:tc>
                <a:tc>
                  <a:txBody>
                    <a:bodyPr/>
                    <a:lstStyle/>
                    <a:p>
                      <a:endParaRPr lang="en-US" sz="2800" dirty="0"/>
                    </a:p>
                  </a:txBody>
                  <a:tcPr>
                    <a:solidFill>
                      <a:srgbClr val="E9EDF4"/>
                    </a:solidFill>
                  </a:tcPr>
                </a:tc>
                <a:tc>
                  <a:txBody>
                    <a:bodyPr/>
                    <a:lstStyle/>
                    <a:p>
                      <a:endParaRPr lang="en-US" sz="2800" dirty="0"/>
                    </a:p>
                  </a:txBody>
                  <a:tcPr>
                    <a:solidFill>
                      <a:srgbClr val="E9EDF4"/>
                    </a:solidFill>
                  </a:tcPr>
                </a:tc>
                <a:tc>
                  <a:txBody>
                    <a:bodyPr/>
                    <a:lstStyle/>
                    <a:p>
                      <a:endParaRPr lang="en-US" sz="2800" dirty="0"/>
                    </a:p>
                  </a:txBody>
                  <a:tcPr>
                    <a:solidFill>
                      <a:srgbClr val="E9EDF4"/>
                    </a:solidFill>
                  </a:tcPr>
                </a:tc>
                <a:tc>
                  <a:txBody>
                    <a:bodyPr/>
                    <a:lstStyle/>
                    <a:p>
                      <a:endParaRPr lang="en-US" sz="2800" dirty="0"/>
                    </a:p>
                  </a:txBody>
                  <a:tcPr>
                    <a:solidFill>
                      <a:srgbClr val="E9EDF4"/>
                    </a:solidFill>
                  </a:tcPr>
                </a:tc>
              </a:tr>
              <a:tr h="512968">
                <a:tc>
                  <a:txBody>
                    <a:bodyPr/>
                    <a:lstStyle/>
                    <a:p>
                      <a:endParaRPr lang="en-US" sz="2800" dirty="0"/>
                    </a:p>
                  </a:txBody>
                  <a:tcPr>
                    <a:solidFill>
                      <a:schemeClr val="accent1">
                        <a:lumMod val="20000"/>
                        <a:lumOff val="80000"/>
                      </a:schemeClr>
                    </a:solidFill>
                  </a:tcPr>
                </a:tc>
                <a:tc>
                  <a:txBody>
                    <a:bodyPr/>
                    <a:lstStyle/>
                    <a:p>
                      <a:endParaRPr lang="en-US" sz="2800" dirty="0"/>
                    </a:p>
                  </a:txBody>
                  <a:tcPr>
                    <a:solidFill>
                      <a:schemeClr val="accent1">
                        <a:lumMod val="20000"/>
                        <a:lumOff val="80000"/>
                      </a:schemeClr>
                    </a:solidFill>
                  </a:tcPr>
                </a:tc>
                <a:tc>
                  <a:txBody>
                    <a:bodyPr/>
                    <a:lstStyle/>
                    <a:p>
                      <a:endParaRPr lang="en-US" sz="2800" dirty="0"/>
                    </a:p>
                  </a:txBody>
                  <a:tcPr>
                    <a:solidFill>
                      <a:schemeClr val="accent1">
                        <a:lumMod val="20000"/>
                        <a:lumOff val="80000"/>
                      </a:schemeClr>
                    </a:solidFill>
                  </a:tcPr>
                </a:tc>
                <a:tc>
                  <a:txBody>
                    <a:bodyPr/>
                    <a:lstStyle/>
                    <a:p>
                      <a:endParaRPr lang="en-US" sz="2800" dirty="0"/>
                    </a:p>
                  </a:txBody>
                  <a:tcPr>
                    <a:solidFill>
                      <a:schemeClr val="accent1">
                        <a:lumMod val="20000"/>
                        <a:lumOff val="80000"/>
                      </a:schemeClr>
                    </a:solidFill>
                  </a:tcPr>
                </a:tc>
                <a:tc>
                  <a:txBody>
                    <a:bodyPr/>
                    <a:lstStyle/>
                    <a:p>
                      <a:endParaRPr lang="en-US" sz="2800" dirty="0"/>
                    </a:p>
                  </a:txBody>
                  <a:tcPr>
                    <a:solidFill>
                      <a:schemeClr val="accent1">
                        <a:lumMod val="20000"/>
                        <a:lumOff val="80000"/>
                      </a:schemeClr>
                    </a:solidFill>
                  </a:tcPr>
                </a:tc>
              </a:tr>
              <a:tr h="512968">
                <a:tc>
                  <a:txBody>
                    <a:bodyPr/>
                    <a:lstStyle/>
                    <a:p>
                      <a:endParaRPr lang="en-US" sz="2800" dirty="0"/>
                    </a:p>
                  </a:txBody>
                  <a:tcPr>
                    <a:solidFill>
                      <a:srgbClr val="E9EDF4"/>
                    </a:solidFill>
                  </a:tcPr>
                </a:tc>
                <a:tc>
                  <a:txBody>
                    <a:bodyPr/>
                    <a:lstStyle/>
                    <a:p>
                      <a:endParaRPr lang="en-US" sz="2800" dirty="0" smtClean="0"/>
                    </a:p>
                  </a:txBody>
                  <a:tcPr>
                    <a:solidFill>
                      <a:srgbClr val="E9EDF4"/>
                    </a:solidFill>
                  </a:tcPr>
                </a:tc>
                <a:tc>
                  <a:txBody>
                    <a:bodyPr/>
                    <a:lstStyle/>
                    <a:p>
                      <a:endParaRPr lang="en-US" sz="2800" dirty="0"/>
                    </a:p>
                  </a:txBody>
                  <a:tcPr>
                    <a:solidFill>
                      <a:srgbClr val="E9EDF4"/>
                    </a:solidFill>
                  </a:tcPr>
                </a:tc>
                <a:tc>
                  <a:txBody>
                    <a:bodyPr/>
                    <a:lstStyle/>
                    <a:p>
                      <a:endParaRPr lang="en-US" sz="2800" dirty="0"/>
                    </a:p>
                  </a:txBody>
                  <a:tcPr>
                    <a:solidFill>
                      <a:srgbClr val="E9EDF4"/>
                    </a:solidFill>
                  </a:tcPr>
                </a:tc>
                <a:tc>
                  <a:txBody>
                    <a:bodyPr/>
                    <a:lstStyle/>
                    <a:p>
                      <a:endParaRPr lang="en-US" sz="2800" dirty="0"/>
                    </a:p>
                  </a:txBody>
                  <a:tcPr>
                    <a:solidFill>
                      <a:srgbClr val="E9EDF4"/>
                    </a:solidFill>
                  </a:tcPr>
                </a:tc>
              </a:tr>
              <a:tr h="512968">
                <a:tc>
                  <a:txBody>
                    <a:bodyPr/>
                    <a:lstStyle/>
                    <a:p>
                      <a:endParaRPr lang="en-US" sz="2800" dirty="0"/>
                    </a:p>
                  </a:txBody>
                  <a:tcPr>
                    <a:solidFill>
                      <a:schemeClr val="accent1">
                        <a:lumMod val="20000"/>
                        <a:lumOff val="80000"/>
                      </a:schemeClr>
                    </a:solidFill>
                  </a:tcPr>
                </a:tc>
                <a:tc>
                  <a:txBody>
                    <a:bodyPr/>
                    <a:lstStyle/>
                    <a:p>
                      <a:endParaRPr lang="en-US" sz="2800" dirty="0"/>
                    </a:p>
                  </a:txBody>
                  <a:tcPr>
                    <a:solidFill>
                      <a:schemeClr val="accent1">
                        <a:lumMod val="20000"/>
                        <a:lumOff val="80000"/>
                      </a:schemeClr>
                    </a:solidFill>
                  </a:tcPr>
                </a:tc>
                <a:tc>
                  <a:txBody>
                    <a:bodyPr/>
                    <a:lstStyle/>
                    <a:p>
                      <a:endParaRPr lang="en-US" sz="2800" dirty="0"/>
                    </a:p>
                  </a:txBody>
                  <a:tcPr>
                    <a:solidFill>
                      <a:schemeClr val="accent1">
                        <a:lumMod val="20000"/>
                        <a:lumOff val="80000"/>
                      </a:schemeClr>
                    </a:solidFill>
                  </a:tcPr>
                </a:tc>
                <a:tc>
                  <a:txBody>
                    <a:bodyPr/>
                    <a:lstStyle/>
                    <a:p>
                      <a:endParaRPr lang="en-US" sz="2800" dirty="0"/>
                    </a:p>
                  </a:txBody>
                  <a:tcPr>
                    <a:solidFill>
                      <a:schemeClr val="accent1">
                        <a:lumMod val="20000"/>
                        <a:lumOff val="80000"/>
                      </a:schemeClr>
                    </a:solidFill>
                  </a:tcPr>
                </a:tc>
                <a:tc>
                  <a:txBody>
                    <a:bodyPr/>
                    <a:lstStyle/>
                    <a:p>
                      <a:endParaRPr lang="en-US" sz="2800" dirty="0"/>
                    </a:p>
                  </a:txBody>
                  <a:tcPr>
                    <a:solidFill>
                      <a:schemeClr val="accent1">
                        <a:lumMod val="20000"/>
                        <a:lumOff val="80000"/>
                      </a:schemeClr>
                    </a:solidFill>
                  </a:tcPr>
                </a:tc>
              </a:tr>
              <a:tr h="556685">
                <a:tc>
                  <a:txBody>
                    <a:bodyPr/>
                    <a:lstStyle/>
                    <a:p>
                      <a:pPr marL="0" algn="l" defTabSz="914400" rtl="0" eaLnBrk="1" latinLnBrk="0" hangingPunct="1"/>
                      <a:endParaRPr lang="en-US" sz="2800" kern="1200" dirty="0">
                        <a:solidFill>
                          <a:schemeClr val="dk1"/>
                        </a:solidFill>
                        <a:latin typeface="+mn-lt"/>
                        <a:ea typeface="+mn-ea"/>
                        <a:cs typeface="+mn-cs"/>
                      </a:endParaRPr>
                    </a:p>
                  </a:txBody>
                  <a:tcPr>
                    <a:solidFill>
                      <a:srgbClr val="E9EDF4"/>
                    </a:solidFill>
                  </a:tcPr>
                </a:tc>
                <a:tc>
                  <a:txBody>
                    <a:bodyPr/>
                    <a:lstStyle/>
                    <a:p>
                      <a:pPr marL="0" algn="l" defTabSz="914400" rtl="0" eaLnBrk="1" latinLnBrk="0" hangingPunct="1"/>
                      <a:endParaRPr lang="en-US" sz="2800" kern="1200" dirty="0">
                        <a:solidFill>
                          <a:schemeClr val="dk1"/>
                        </a:solidFill>
                        <a:latin typeface="+mn-lt"/>
                        <a:ea typeface="+mn-ea"/>
                        <a:cs typeface="+mn-cs"/>
                      </a:endParaRPr>
                    </a:p>
                  </a:txBody>
                  <a:tcPr>
                    <a:solidFill>
                      <a:srgbClr val="E9EDF4"/>
                    </a:solidFill>
                  </a:tcPr>
                </a:tc>
                <a:tc>
                  <a:txBody>
                    <a:bodyPr/>
                    <a:lstStyle/>
                    <a:p>
                      <a:pPr marL="0" algn="l" defTabSz="914400" rtl="0" eaLnBrk="1" latinLnBrk="0" hangingPunct="1"/>
                      <a:endParaRPr lang="en-US" sz="2800" kern="1200" dirty="0">
                        <a:solidFill>
                          <a:schemeClr val="dk1"/>
                        </a:solidFill>
                        <a:latin typeface="+mn-lt"/>
                        <a:ea typeface="+mn-ea"/>
                        <a:cs typeface="+mn-cs"/>
                      </a:endParaRPr>
                    </a:p>
                  </a:txBody>
                  <a:tcPr>
                    <a:solidFill>
                      <a:srgbClr val="E9EDF4"/>
                    </a:solidFill>
                  </a:tcPr>
                </a:tc>
                <a:tc>
                  <a:txBody>
                    <a:bodyPr/>
                    <a:lstStyle/>
                    <a:p>
                      <a:pPr marL="0" algn="l" defTabSz="914400" rtl="0" eaLnBrk="1" latinLnBrk="0" hangingPunct="1"/>
                      <a:endParaRPr lang="en-US" sz="2800" kern="1200" dirty="0">
                        <a:solidFill>
                          <a:schemeClr val="dk1"/>
                        </a:solidFill>
                        <a:latin typeface="+mn-lt"/>
                        <a:ea typeface="+mn-ea"/>
                        <a:cs typeface="+mn-cs"/>
                      </a:endParaRPr>
                    </a:p>
                  </a:txBody>
                  <a:tcPr>
                    <a:solidFill>
                      <a:srgbClr val="E9EDF4"/>
                    </a:solidFill>
                  </a:tcPr>
                </a:tc>
                <a:tc>
                  <a:txBody>
                    <a:bodyPr/>
                    <a:lstStyle/>
                    <a:p>
                      <a:pPr marL="0" algn="l" defTabSz="914400" rtl="0" eaLnBrk="1" latinLnBrk="0" hangingPunct="1"/>
                      <a:endParaRPr lang="en-US" sz="2800" kern="1200" dirty="0">
                        <a:solidFill>
                          <a:schemeClr val="dk1"/>
                        </a:solidFill>
                        <a:latin typeface="+mn-lt"/>
                        <a:ea typeface="+mn-ea"/>
                        <a:cs typeface="+mn-cs"/>
                      </a:endParaRPr>
                    </a:p>
                  </a:txBody>
                  <a:tcPr>
                    <a:solidFill>
                      <a:srgbClr val="E9EDF4"/>
                    </a:solidFill>
                  </a:tcPr>
                </a:tc>
              </a:tr>
            </a:tbl>
          </a:graphicData>
        </a:graphic>
      </p:graphicFrame>
      <p:sp>
        <p:nvSpPr>
          <p:cNvPr id="3" name="Rectangle 2"/>
          <p:cNvSpPr/>
          <p:nvPr/>
        </p:nvSpPr>
        <p:spPr>
          <a:xfrm>
            <a:off x="0" y="1"/>
            <a:ext cx="1635384" cy="461665"/>
          </a:xfrm>
          <a:prstGeom prst="rect">
            <a:avLst/>
          </a:prstGeom>
        </p:spPr>
        <p:txBody>
          <a:bodyPr wrap="none">
            <a:spAutoFit/>
          </a:bodyPr>
          <a:lstStyle/>
          <a:p>
            <a:r>
              <a:rPr lang="en-US" sz="2400" b="1" dirty="0"/>
              <a:t>Appendix </a:t>
            </a:r>
            <a:r>
              <a:rPr lang="en-US" sz="2400" b="1" dirty="0" smtClean="0"/>
              <a:t>C</a:t>
            </a:r>
            <a:endParaRPr lang="en-US" sz="2400" b="1"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t>State Medicaid FMAP Rates</a:t>
            </a:r>
            <a:endParaRPr lang="en-US" sz="3600" b="1" dirty="0"/>
          </a:p>
        </p:txBody>
      </p:sp>
      <p:graphicFrame>
        <p:nvGraphicFramePr>
          <p:cNvPr id="8" name="Content Placeholder 7" descr="Allows data to be filled in by state for FMAP and Enhanced FMAP rates." title="State Medicaid FMAP Rates Region "/>
          <p:cNvGraphicFramePr>
            <a:graphicFrameLocks noGrp="1"/>
          </p:cNvGraphicFramePr>
          <p:nvPr>
            <p:ph idx="1"/>
            <p:extLst>
              <p:ext uri="{D42A27DB-BD31-4B8C-83A1-F6EECF244321}">
                <p14:modId xmlns:p14="http://schemas.microsoft.com/office/powerpoint/2010/main" val="82794252"/>
              </p:ext>
            </p:extLst>
          </p:nvPr>
        </p:nvGraphicFramePr>
        <p:xfrm>
          <a:off x="533400" y="1600200"/>
          <a:ext cx="8229600" cy="3794760"/>
        </p:xfrm>
        <a:graphic>
          <a:graphicData uri="http://schemas.openxmlformats.org/drawingml/2006/table">
            <a:tbl>
              <a:tblPr firstRow="1" bandRow="1">
                <a:tableStyleId>{5C22544A-7EE6-4342-B048-85BDC9FD1C3A}</a:tableStyleId>
              </a:tblPr>
              <a:tblGrid>
                <a:gridCol w="2209800"/>
                <a:gridCol w="2971800"/>
                <a:gridCol w="3048000"/>
              </a:tblGrid>
              <a:tr h="685800">
                <a:tc>
                  <a:txBody>
                    <a:bodyPr/>
                    <a:lstStyle/>
                    <a:p>
                      <a:pPr algn="ctr"/>
                      <a:r>
                        <a:rPr lang="en-US" sz="2800" dirty="0" smtClean="0"/>
                        <a:t>State</a:t>
                      </a:r>
                      <a:endParaRPr lang="en-US" sz="2800" dirty="0"/>
                    </a:p>
                  </a:txBody>
                  <a:tcPr/>
                </a:tc>
                <a:tc>
                  <a:txBody>
                    <a:bodyPr/>
                    <a:lstStyle/>
                    <a:p>
                      <a:pPr algn="ctr"/>
                      <a:r>
                        <a:rPr lang="en-US" sz="2800" dirty="0" smtClean="0"/>
                        <a:t>FMAP</a:t>
                      </a:r>
                      <a:endParaRPr lang="en-US" sz="2800" dirty="0"/>
                    </a:p>
                  </a:txBody>
                  <a:tcPr/>
                </a:tc>
                <a:tc>
                  <a:txBody>
                    <a:bodyPr/>
                    <a:lstStyle/>
                    <a:p>
                      <a:pPr algn="ctr"/>
                      <a:r>
                        <a:rPr lang="en-US" sz="2800" dirty="0" smtClean="0"/>
                        <a:t>Enhanced FMAP</a:t>
                      </a:r>
                      <a:endParaRPr lang="en-US" sz="2800" dirty="0"/>
                    </a:p>
                  </a:txBody>
                  <a:tcPr/>
                </a:tc>
              </a:tr>
              <a:tr h="518160">
                <a:tc>
                  <a:txBody>
                    <a:bodyPr/>
                    <a:lstStyle/>
                    <a:p>
                      <a:endParaRPr lang="en-US" sz="2800" dirty="0"/>
                    </a:p>
                  </a:txBody>
                  <a:tcPr>
                    <a:solidFill>
                      <a:srgbClr val="D0D8E8"/>
                    </a:solidFill>
                  </a:tcPr>
                </a:tc>
                <a:tc>
                  <a:txBody>
                    <a:bodyPr/>
                    <a:lstStyle/>
                    <a:p>
                      <a:endParaRPr lang="en-US" sz="2800" dirty="0"/>
                    </a:p>
                  </a:txBody>
                  <a:tcPr>
                    <a:solidFill>
                      <a:srgbClr val="D0D8E8"/>
                    </a:solidFill>
                  </a:tcPr>
                </a:tc>
                <a:tc>
                  <a:txBody>
                    <a:bodyPr/>
                    <a:lstStyle/>
                    <a:p>
                      <a:endParaRPr lang="en-US" sz="2800" dirty="0"/>
                    </a:p>
                  </a:txBody>
                  <a:tcPr>
                    <a:solidFill>
                      <a:srgbClr val="D0D8E8"/>
                    </a:solidFill>
                  </a:tcPr>
                </a:tc>
              </a:tr>
              <a:tr h="518160">
                <a:tc>
                  <a:txBody>
                    <a:bodyPr/>
                    <a:lstStyle/>
                    <a:p>
                      <a:endParaRPr lang="en-US" sz="2800" dirty="0"/>
                    </a:p>
                  </a:txBody>
                  <a:tcPr>
                    <a:solidFill>
                      <a:srgbClr val="E9EDF4"/>
                    </a:solidFill>
                  </a:tcPr>
                </a:tc>
                <a:tc>
                  <a:txBody>
                    <a:bodyPr/>
                    <a:lstStyle/>
                    <a:p>
                      <a:endParaRPr lang="en-US" sz="2800" dirty="0"/>
                    </a:p>
                  </a:txBody>
                  <a:tcPr>
                    <a:solidFill>
                      <a:srgbClr val="E9EDF4"/>
                    </a:solidFill>
                  </a:tcPr>
                </a:tc>
                <a:tc>
                  <a:txBody>
                    <a:bodyPr/>
                    <a:lstStyle/>
                    <a:p>
                      <a:endParaRPr lang="en-US" sz="2800" dirty="0"/>
                    </a:p>
                  </a:txBody>
                  <a:tcPr>
                    <a:solidFill>
                      <a:srgbClr val="E9EDF4"/>
                    </a:solidFill>
                  </a:tcPr>
                </a:tc>
              </a:tr>
              <a:tr h="518160">
                <a:tc>
                  <a:txBody>
                    <a:bodyPr/>
                    <a:lstStyle/>
                    <a:p>
                      <a:endParaRPr lang="en-US" sz="2800" dirty="0"/>
                    </a:p>
                  </a:txBody>
                  <a:tcPr>
                    <a:solidFill>
                      <a:srgbClr val="D0D8E8"/>
                    </a:solidFill>
                  </a:tcPr>
                </a:tc>
                <a:tc>
                  <a:txBody>
                    <a:bodyPr/>
                    <a:lstStyle/>
                    <a:p>
                      <a:endParaRPr lang="en-US" sz="2800" dirty="0"/>
                    </a:p>
                  </a:txBody>
                  <a:tcPr>
                    <a:solidFill>
                      <a:srgbClr val="D0D8E8"/>
                    </a:solidFill>
                  </a:tcPr>
                </a:tc>
                <a:tc>
                  <a:txBody>
                    <a:bodyPr/>
                    <a:lstStyle/>
                    <a:p>
                      <a:endParaRPr lang="en-US" sz="2800" dirty="0"/>
                    </a:p>
                  </a:txBody>
                  <a:tcPr>
                    <a:solidFill>
                      <a:srgbClr val="D0D8E8"/>
                    </a:solidFill>
                  </a:tcPr>
                </a:tc>
              </a:tr>
              <a:tr h="518160">
                <a:tc>
                  <a:txBody>
                    <a:bodyPr/>
                    <a:lstStyle/>
                    <a:p>
                      <a:pPr marL="0" algn="l" defTabSz="914400" rtl="0" eaLnBrk="1" latinLnBrk="0" hangingPunct="1"/>
                      <a:endParaRPr lang="en-US" sz="2800" kern="1200" dirty="0">
                        <a:solidFill>
                          <a:schemeClr val="dk1"/>
                        </a:solidFill>
                        <a:latin typeface="+mn-lt"/>
                        <a:ea typeface="+mn-ea"/>
                        <a:cs typeface="+mn-cs"/>
                      </a:endParaRPr>
                    </a:p>
                  </a:txBody>
                  <a:tcPr>
                    <a:solidFill>
                      <a:srgbClr val="E9EDF4"/>
                    </a:solidFill>
                  </a:tcPr>
                </a:tc>
                <a:tc>
                  <a:txBody>
                    <a:bodyPr/>
                    <a:lstStyle/>
                    <a:p>
                      <a:pPr marL="0" algn="l" defTabSz="914400" rtl="0" eaLnBrk="1" latinLnBrk="0" hangingPunct="1"/>
                      <a:endParaRPr lang="en-US" sz="2800" kern="1200" dirty="0">
                        <a:solidFill>
                          <a:schemeClr val="dk1"/>
                        </a:solidFill>
                        <a:latin typeface="+mn-lt"/>
                        <a:ea typeface="+mn-ea"/>
                        <a:cs typeface="+mn-cs"/>
                      </a:endParaRPr>
                    </a:p>
                  </a:txBody>
                  <a:tcPr>
                    <a:solidFill>
                      <a:srgbClr val="E9EDF4"/>
                    </a:solidFill>
                  </a:tcPr>
                </a:tc>
                <a:tc>
                  <a:txBody>
                    <a:bodyPr/>
                    <a:lstStyle/>
                    <a:p>
                      <a:pPr marL="0" algn="l" defTabSz="914400" rtl="0" eaLnBrk="1" latinLnBrk="0" hangingPunct="1"/>
                      <a:endParaRPr lang="en-US" sz="2800" kern="1200" dirty="0">
                        <a:solidFill>
                          <a:schemeClr val="dk1"/>
                        </a:solidFill>
                        <a:latin typeface="+mn-lt"/>
                        <a:ea typeface="+mn-ea"/>
                        <a:cs typeface="+mn-cs"/>
                      </a:endParaRPr>
                    </a:p>
                  </a:txBody>
                  <a:tcPr>
                    <a:solidFill>
                      <a:srgbClr val="E9EDF4"/>
                    </a:solidFill>
                  </a:tcPr>
                </a:tc>
              </a:tr>
              <a:tr h="518160">
                <a:tc>
                  <a:txBody>
                    <a:bodyPr/>
                    <a:lstStyle/>
                    <a:p>
                      <a:endParaRPr lang="en-US" sz="2800" dirty="0"/>
                    </a:p>
                  </a:txBody>
                  <a:tcPr>
                    <a:solidFill>
                      <a:srgbClr val="D0D8E8"/>
                    </a:solidFill>
                  </a:tcPr>
                </a:tc>
                <a:tc>
                  <a:txBody>
                    <a:bodyPr/>
                    <a:lstStyle/>
                    <a:p>
                      <a:endParaRPr lang="en-US" sz="2800" dirty="0"/>
                    </a:p>
                  </a:txBody>
                  <a:tcPr>
                    <a:solidFill>
                      <a:srgbClr val="D0D8E8"/>
                    </a:solidFill>
                  </a:tcPr>
                </a:tc>
                <a:tc>
                  <a:txBody>
                    <a:bodyPr/>
                    <a:lstStyle/>
                    <a:p>
                      <a:endParaRPr lang="en-US" sz="2800" dirty="0"/>
                    </a:p>
                  </a:txBody>
                  <a:tcPr>
                    <a:solidFill>
                      <a:srgbClr val="D0D8E8"/>
                    </a:solidFill>
                  </a:tcPr>
                </a:tc>
              </a:tr>
              <a:tr h="518160">
                <a:tc>
                  <a:txBody>
                    <a:bodyPr/>
                    <a:lstStyle/>
                    <a:p>
                      <a:endParaRPr lang="en-US" sz="2800" dirty="0"/>
                    </a:p>
                  </a:txBody>
                  <a:tcPr>
                    <a:solidFill>
                      <a:srgbClr val="E9EDF4"/>
                    </a:solidFill>
                  </a:tcPr>
                </a:tc>
                <a:tc>
                  <a:txBody>
                    <a:bodyPr/>
                    <a:lstStyle/>
                    <a:p>
                      <a:endParaRPr lang="en-US" sz="2800" dirty="0"/>
                    </a:p>
                  </a:txBody>
                  <a:tcPr>
                    <a:solidFill>
                      <a:srgbClr val="E9EDF4"/>
                    </a:solidFill>
                  </a:tcPr>
                </a:tc>
                <a:tc>
                  <a:txBody>
                    <a:bodyPr/>
                    <a:lstStyle/>
                    <a:p>
                      <a:endParaRPr lang="en-US" sz="2800" dirty="0"/>
                    </a:p>
                  </a:txBody>
                  <a:tcPr>
                    <a:solidFill>
                      <a:srgbClr val="E9EDF4"/>
                    </a:solidFill>
                  </a:tcPr>
                </a:tc>
              </a:tr>
            </a:tbl>
          </a:graphicData>
        </a:graphic>
      </p:graphicFrame>
      <p:sp>
        <p:nvSpPr>
          <p:cNvPr id="3" name="Rectangle 2"/>
          <p:cNvSpPr/>
          <p:nvPr/>
        </p:nvSpPr>
        <p:spPr>
          <a:xfrm>
            <a:off x="-10887" y="22164"/>
            <a:ext cx="1665841" cy="461665"/>
          </a:xfrm>
          <a:prstGeom prst="rect">
            <a:avLst/>
          </a:prstGeom>
        </p:spPr>
        <p:txBody>
          <a:bodyPr wrap="none">
            <a:spAutoFit/>
          </a:bodyPr>
          <a:lstStyle/>
          <a:p>
            <a:r>
              <a:rPr lang="en-US" sz="2400" b="1" dirty="0"/>
              <a:t>Appendix </a:t>
            </a:r>
            <a:r>
              <a:rPr lang="en-US" sz="2400" b="1" dirty="0" smtClean="0"/>
              <a:t>D</a:t>
            </a:r>
            <a:endParaRPr lang="en-US" sz="2400" b="1"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smtClean="0">
                <a:cs typeface="Arial" charset="0"/>
              </a:rPr>
              <a:t>State Medicaid Administration</a:t>
            </a:r>
          </a:p>
        </p:txBody>
      </p:sp>
      <p:sp>
        <p:nvSpPr>
          <p:cNvPr id="9219" name="Content Placeholder 2"/>
          <p:cNvSpPr>
            <a:spLocks noGrp="1"/>
          </p:cNvSpPr>
          <p:nvPr>
            <p:ph idx="1"/>
          </p:nvPr>
        </p:nvSpPr>
        <p:spPr/>
        <p:txBody>
          <a:bodyPr>
            <a:noAutofit/>
          </a:bodyPr>
          <a:lstStyle/>
          <a:p>
            <a:pPr marL="347472" lvl="1" indent="-347472" eaLnBrk="1" hangingPunct="1">
              <a:lnSpc>
                <a:spcPct val="90000"/>
              </a:lnSpc>
              <a:buFont typeface="Wingdings" pitchFamily="2" charset="2"/>
              <a:buChar char="§"/>
              <a:defRPr/>
            </a:pPr>
            <a:r>
              <a:rPr lang="en-US" sz="3200" dirty="0" smtClean="0">
                <a:cs typeface="Arial" charset="0"/>
              </a:rPr>
              <a:t>Within broad federal guidelines, each state </a:t>
            </a:r>
          </a:p>
          <a:p>
            <a:pPr marL="681038" lvl="2" indent="-341313" eaLnBrk="1" hangingPunct="1">
              <a:lnSpc>
                <a:spcPct val="90000"/>
              </a:lnSpc>
              <a:buSzPct val="100000"/>
              <a:buFont typeface="Arial" pitchFamily="34" charset="0"/>
              <a:buChar char="•"/>
              <a:defRPr/>
            </a:pPr>
            <a:r>
              <a:rPr lang="en-US" dirty="0" smtClean="0">
                <a:cs typeface="Arial" charset="0"/>
              </a:rPr>
              <a:t>Develops its own programs</a:t>
            </a:r>
          </a:p>
          <a:p>
            <a:pPr marL="681038" lvl="2" indent="-341313" eaLnBrk="1" hangingPunct="1">
              <a:lnSpc>
                <a:spcPct val="90000"/>
              </a:lnSpc>
              <a:buSzPct val="100000"/>
              <a:buFont typeface="Arial" pitchFamily="34" charset="0"/>
              <a:buChar char="•"/>
              <a:defRPr/>
            </a:pPr>
            <a:r>
              <a:rPr lang="en-US" dirty="0" smtClean="0">
                <a:cs typeface="Arial" charset="0"/>
              </a:rPr>
              <a:t>Develops and operates its own plan</a:t>
            </a:r>
          </a:p>
          <a:p>
            <a:pPr marL="681038" lvl="2" indent="-341313" eaLnBrk="1" hangingPunct="1">
              <a:lnSpc>
                <a:spcPct val="90000"/>
              </a:lnSpc>
              <a:buSzPct val="100000"/>
              <a:buFont typeface="Arial" pitchFamily="34" charset="0"/>
              <a:buChar char="•"/>
              <a:defRPr/>
            </a:pPr>
            <a:r>
              <a:rPr lang="en-US" dirty="0" smtClean="0">
                <a:cs typeface="Arial" charset="0"/>
              </a:rPr>
              <a:t>Establishes its own eligibility standards</a:t>
            </a:r>
          </a:p>
          <a:p>
            <a:pPr marL="681038" lvl="2" indent="-341313" eaLnBrk="1" hangingPunct="1">
              <a:lnSpc>
                <a:spcPct val="90000"/>
              </a:lnSpc>
              <a:buSzPct val="100000"/>
              <a:buFont typeface="Arial" pitchFamily="34" charset="0"/>
              <a:buChar char="•"/>
              <a:defRPr/>
            </a:pPr>
            <a:r>
              <a:rPr lang="en-US" dirty="0" smtClean="0">
                <a:cs typeface="Arial" charset="0"/>
              </a:rPr>
              <a:t>Determines the type, amount, duration and </a:t>
            </a:r>
            <a:br>
              <a:rPr lang="en-US" dirty="0" smtClean="0">
                <a:cs typeface="Arial" charset="0"/>
              </a:rPr>
            </a:br>
            <a:r>
              <a:rPr lang="en-US" dirty="0" smtClean="0">
                <a:cs typeface="Arial" charset="0"/>
              </a:rPr>
              <a:t>scope of services</a:t>
            </a:r>
          </a:p>
          <a:p>
            <a:pPr marL="681038" lvl="2" indent="-341313" eaLnBrk="1" hangingPunct="1">
              <a:lnSpc>
                <a:spcPct val="90000"/>
              </a:lnSpc>
              <a:buSzPct val="100000"/>
              <a:buFont typeface="Arial" pitchFamily="34" charset="0"/>
              <a:buChar char="•"/>
              <a:defRPr/>
            </a:pPr>
            <a:r>
              <a:rPr lang="en-US" dirty="0" smtClean="0">
                <a:cs typeface="Arial" charset="0"/>
              </a:rPr>
              <a:t>Sets the rate of payment for services</a:t>
            </a:r>
          </a:p>
          <a:p>
            <a:pPr marL="681038" lvl="2" indent="-341313" eaLnBrk="1" hangingPunct="1">
              <a:lnSpc>
                <a:spcPct val="90000"/>
              </a:lnSpc>
              <a:buSzPct val="100000"/>
              <a:buFont typeface="Arial" pitchFamily="34" charset="0"/>
              <a:buChar char="•"/>
              <a:defRPr/>
            </a:pPr>
            <a:r>
              <a:rPr lang="en-US" dirty="0" smtClean="0">
                <a:cs typeface="Arial" charset="0"/>
              </a:rPr>
              <a:t>Partners with CMS to administer its program</a:t>
            </a:r>
          </a:p>
          <a:p>
            <a:pPr marL="276225" lvl="1" indent="-276225" eaLnBrk="1" hangingPunct="1">
              <a:lnSpc>
                <a:spcPct val="90000"/>
              </a:lnSpc>
              <a:buFont typeface="Wingdings" pitchFamily="2" charset="2"/>
              <a:buChar char="§"/>
              <a:defRPr/>
            </a:pPr>
            <a:r>
              <a:rPr lang="en-US" sz="3200" dirty="0" smtClean="0">
                <a:cs typeface="Arial" charset="0"/>
              </a:rPr>
              <a:t>States may change eligibility, services, reimbursement</a:t>
            </a:r>
          </a:p>
        </p:txBody>
      </p:sp>
      <p:sp>
        <p:nvSpPr>
          <p:cNvPr id="9221"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7</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smtClean="0">
                <a:cs typeface="Arial" charset="0"/>
              </a:rPr>
              <a:t>The </a:t>
            </a:r>
            <a:r>
              <a:rPr lang="en-US" i="1" dirty="0">
                <a:cs typeface="Arial" charset="0"/>
              </a:rPr>
              <a:t>Single</a:t>
            </a:r>
            <a:r>
              <a:rPr lang="en-US" dirty="0">
                <a:cs typeface="Arial" charset="0"/>
              </a:rPr>
              <a:t> State </a:t>
            </a:r>
            <a:r>
              <a:rPr lang="en-US" dirty="0" smtClean="0">
                <a:cs typeface="Arial" charset="0"/>
              </a:rPr>
              <a:t>Medicaid Agency</a:t>
            </a:r>
          </a:p>
        </p:txBody>
      </p:sp>
      <p:sp>
        <p:nvSpPr>
          <p:cNvPr id="10243" name="Rectangle 3"/>
          <p:cNvSpPr>
            <a:spLocks noGrp="1" noChangeArrowheads="1"/>
          </p:cNvSpPr>
          <p:nvPr>
            <p:ph idx="1"/>
          </p:nvPr>
        </p:nvSpPr>
        <p:spPr/>
        <p:txBody>
          <a:bodyPr/>
          <a:lstStyle/>
          <a:p>
            <a:pPr>
              <a:lnSpc>
                <a:spcPct val="90000"/>
              </a:lnSpc>
              <a:defRPr/>
            </a:pPr>
            <a:r>
              <a:rPr lang="en-US" dirty="0"/>
              <a:t>Administers the </a:t>
            </a:r>
            <a:r>
              <a:rPr lang="en-US" dirty="0" smtClean="0"/>
              <a:t>Medicaid State Plan</a:t>
            </a:r>
          </a:p>
          <a:p>
            <a:pPr marL="640080" lvl="1">
              <a:lnSpc>
                <a:spcPct val="90000"/>
              </a:lnSpc>
              <a:defRPr/>
            </a:pPr>
            <a:r>
              <a:rPr lang="en-US" dirty="0" smtClean="0"/>
              <a:t>May </a:t>
            </a:r>
            <a:r>
              <a:rPr lang="en-US" dirty="0"/>
              <a:t>delegate some administrative functions</a:t>
            </a:r>
          </a:p>
          <a:p>
            <a:pPr>
              <a:lnSpc>
                <a:spcPct val="90000"/>
              </a:lnSpc>
              <a:defRPr/>
            </a:pPr>
            <a:r>
              <a:rPr lang="en-US" dirty="0"/>
              <a:t>Local office names may vary</a:t>
            </a:r>
          </a:p>
          <a:p>
            <a:pPr marL="640080" lvl="1">
              <a:lnSpc>
                <a:spcPct val="90000"/>
              </a:lnSpc>
              <a:defRPr/>
            </a:pPr>
            <a:r>
              <a:rPr lang="en-US" dirty="0"/>
              <a:t>Social Services</a:t>
            </a:r>
          </a:p>
          <a:p>
            <a:pPr marL="640080" lvl="1">
              <a:lnSpc>
                <a:spcPct val="90000"/>
              </a:lnSpc>
              <a:defRPr/>
            </a:pPr>
            <a:r>
              <a:rPr lang="en-US" dirty="0"/>
              <a:t>Public Assistance</a:t>
            </a:r>
          </a:p>
          <a:p>
            <a:pPr marL="640080" lvl="1">
              <a:lnSpc>
                <a:spcPct val="90000"/>
              </a:lnSpc>
              <a:defRPr/>
            </a:pPr>
            <a:r>
              <a:rPr lang="en-US" dirty="0"/>
              <a:t>Human Services</a:t>
            </a:r>
          </a:p>
          <a:p>
            <a:pPr>
              <a:lnSpc>
                <a:spcPct val="80000"/>
              </a:lnSpc>
              <a:buFontTx/>
              <a:buNone/>
              <a:defRPr/>
            </a:pPr>
            <a:endParaRPr lang="en-US" sz="2800" dirty="0" smtClean="0"/>
          </a:p>
        </p:txBody>
      </p:sp>
      <p:sp>
        <p:nvSpPr>
          <p:cNvPr id="10245" name="Date Placeholder 4"/>
          <p:cNvSpPr>
            <a:spLocks noGrp="1"/>
          </p:cNvSpPr>
          <p:nvPr>
            <p:ph type="dt" sz="half" idx="2"/>
          </p:nvPr>
        </p:nvSpPr>
        <p:spPr>
          <a:prstGeom prst="rect">
            <a:avLst/>
          </a:prstGeom>
        </p:spPr>
        <p:txBody>
          <a:bodyPr/>
          <a:lstStyle/>
          <a:p>
            <a:pPr>
              <a:defRPr/>
            </a:pPr>
            <a:r>
              <a:rPr lang="en-US" dirty="0" smtClean="0"/>
              <a:t>05/01/2013</a:t>
            </a:r>
            <a:endParaRPr lang="en-US" dirty="0"/>
          </a:p>
        </p:txBody>
      </p:sp>
      <p:sp>
        <p:nvSpPr>
          <p:cNvPr id="6" name="Footer Placeholder 5"/>
          <p:cNvSpPr>
            <a:spLocks noGrp="1"/>
          </p:cNvSpPr>
          <p:nvPr>
            <p:ph type="ftr" sz="quarter" idx="3"/>
          </p:nvPr>
        </p:nvSpPr>
        <p:spPr>
          <a:prstGeom prst="rect">
            <a:avLst/>
          </a:prstGeom>
        </p:spPr>
        <p:txBody>
          <a:bodyPr/>
          <a:lstStyle/>
          <a:p>
            <a:pPr>
              <a:defRPr/>
            </a:pPr>
            <a:r>
              <a:rPr lang="en-US" dirty="0" smtClean="0"/>
              <a:t>Medicaid and the Children's Health Insurance Program</a:t>
            </a:r>
            <a:endParaRPr lang="en-US" dirty="0"/>
          </a:p>
        </p:txBody>
      </p:sp>
      <p:sp>
        <p:nvSpPr>
          <p:cNvPr id="5" name="Slide Number Placeholder 4"/>
          <p:cNvSpPr>
            <a:spLocks noGrp="1"/>
          </p:cNvSpPr>
          <p:nvPr>
            <p:ph type="sldNum" sz="quarter" idx="4"/>
          </p:nvPr>
        </p:nvSpPr>
        <p:spPr>
          <a:prstGeom prst="rect">
            <a:avLst/>
          </a:prstGeom>
        </p:spPr>
        <p:txBody>
          <a:bodyPr/>
          <a:lstStyle/>
          <a:p>
            <a:pPr>
              <a:defRPr/>
            </a:pPr>
            <a:fld id="{5257DFA7-27F1-4391-8F2A-A87C8BDE8EA7}" type="slidenum">
              <a:rPr lang="en-US" smtClean="0"/>
              <a:pPr>
                <a:defRPr/>
              </a:pPr>
              <a:t>8</a:t>
            </a:fld>
            <a:endParaRPr 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dirty="0" smtClean="0">
                <a:solidFill>
                  <a:schemeClr val="tx1"/>
                </a:solidFill>
              </a:rPr>
              <a:t>05/01/2013</a:t>
            </a:r>
            <a:endParaRPr lang="en-US" dirty="0">
              <a:solidFill>
                <a:schemeClr val="tx1"/>
              </a:solidFill>
            </a:endParaRPr>
          </a:p>
        </p:txBody>
      </p:sp>
      <p:sp>
        <p:nvSpPr>
          <p:cNvPr id="5" name="Footer Placeholder 4"/>
          <p:cNvSpPr>
            <a:spLocks noGrp="1"/>
          </p:cNvSpPr>
          <p:nvPr>
            <p:ph type="ftr" sz="quarter" idx="11"/>
          </p:nvPr>
        </p:nvSpPr>
        <p:spPr/>
        <p:txBody>
          <a:bodyPr/>
          <a:lstStyle/>
          <a:p>
            <a:pPr>
              <a:defRPr/>
            </a:pPr>
            <a:r>
              <a:rPr lang="en-US" dirty="0" smtClean="0">
                <a:solidFill>
                  <a:schemeClr val="tx1"/>
                </a:solidFill>
              </a:rPr>
              <a:t>Medicare for People with End-Stage Renal Disease</a:t>
            </a:r>
            <a:endParaRPr lang="en-US" dirty="0">
              <a:solidFill>
                <a:schemeClr val="tx1"/>
              </a:solidFill>
            </a:endParaRPr>
          </a:p>
        </p:txBody>
      </p:sp>
      <p:sp>
        <p:nvSpPr>
          <p:cNvPr id="6" name="Slide Number Placeholder 5"/>
          <p:cNvSpPr>
            <a:spLocks noGrp="1"/>
          </p:cNvSpPr>
          <p:nvPr>
            <p:ph type="sldNum" sz="quarter" idx="12"/>
          </p:nvPr>
        </p:nvSpPr>
        <p:spPr/>
        <p:txBody>
          <a:bodyPr/>
          <a:lstStyle/>
          <a:p>
            <a:pPr>
              <a:defRPr/>
            </a:pPr>
            <a:fld id="{CCDDCFA3-C9B3-4826-9D73-BCB3C882D973}" type="slidenum">
              <a:rPr lang="en-US" smtClean="0">
                <a:solidFill>
                  <a:schemeClr val="tx1"/>
                </a:solidFill>
              </a:rPr>
              <a:pPr>
                <a:defRPr/>
              </a:pPr>
              <a:t>9</a:t>
            </a:fld>
            <a:endParaRPr lang="en-US" dirty="0">
              <a:solidFill>
                <a:schemeClr val="tx1"/>
              </a:solidFill>
            </a:endParaRPr>
          </a:p>
        </p:txBody>
      </p:sp>
      <p:sp>
        <p:nvSpPr>
          <p:cNvPr id="3" name="TPAnswers" descr="For those with Medicare due to ESRD and a group health plan, the group health plan must pay first __ for months.&#10;1. 36&#10;2. 30&#10;3. 24&#10;4. 18&#10;Answer: 2. 30 – This is called the 30-month coordination period.&#10;" title="Turning Point Check your Knowledge"/>
          <p:cNvSpPr>
            <a:spLocks noGrp="1"/>
          </p:cNvSpPr>
          <p:nvPr>
            <p:ph idx="1"/>
            <p:custDataLst>
              <p:tags r:id="rId2"/>
            </p:custDataLst>
          </p:nvPr>
        </p:nvSpPr>
        <p:spPr>
          <a:xfrm>
            <a:off x="457200" y="3200400"/>
            <a:ext cx="8229600" cy="2925763"/>
          </a:xfrm>
        </p:spPr>
        <p:txBody>
          <a:bodyPr>
            <a:noAutofit/>
          </a:bodyPr>
          <a:lstStyle/>
          <a:p>
            <a:pPr marL="514350" indent="-514350" eaLnBrk="0" hangingPunct="0">
              <a:spcBef>
                <a:spcPct val="20000"/>
              </a:spcBef>
              <a:buFont typeface="+mj-lt"/>
              <a:buAutoNum type="alphaLcPeriod"/>
            </a:pPr>
            <a:r>
              <a:rPr lang="en-US" sz="3200" dirty="0" smtClean="0"/>
              <a:t>True</a:t>
            </a:r>
          </a:p>
          <a:p>
            <a:pPr marL="514350" indent="-514350" eaLnBrk="0" hangingPunct="0">
              <a:spcBef>
                <a:spcPct val="20000"/>
              </a:spcBef>
              <a:buFont typeface="+mj-lt"/>
              <a:buAutoNum type="alphaLcPeriod"/>
            </a:pPr>
            <a:r>
              <a:rPr lang="en-US" sz="3200" dirty="0" smtClean="0"/>
              <a:t>False</a:t>
            </a:r>
          </a:p>
        </p:txBody>
      </p:sp>
      <p:sp>
        <p:nvSpPr>
          <p:cNvPr id="2" name="TPQuestion"/>
          <p:cNvSpPr>
            <a:spLocks noGrp="1"/>
          </p:cNvSpPr>
          <p:nvPr>
            <p:ph type="title"/>
          </p:nvPr>
        </p:nvSpPr>
        <p:spPr/>
        <p:txBody>
          <a:bodyPr>
            <a:normAutofit fontScale="90000"/>
          </a:bodyPr>
          <a:lstStyle/>
          <a:p>
            <a:pPr marL="571500" indent="-571500" algn="l">
              <a:defRPr/>
            </a:pPr>
            <a:r>
              <a:rPr lang="en-US" sz="3200" dirty="0" smtClean="0"/>
              <a:t/>
            </a:r>
            <a:br>
              <a:rPr lang="en-US" sz="3200" dirty="0" smtClean="0"/>
            </a:br>
            <a:r>
              <a:rPr lang="en-US" sz="3200" dirty="0" smtClean="0"/>
              <a:t>																																</a:t>
            </a:r>
            <a:endParaRPr lang="en-US" dirty="0" smtClean="0">
              <a:solidFill>
                <a:schemeClr val="tx1"/>
              </a:solidFill>
            </a:endParaRPr>
          </a:p>
        </p:txBody>
      </p:sp>
      <p:sp>
        <p:nvSpPr>
          <p:cNvPr id="10" name="CorShape1" descr="Box to indicate that b is the right answer to this question which is false." title="Red Box"/>
          <p:cNvSpPr/>
          <p:nvPr>
            <p:custDataLst>
              <p:tags r:id="rId3"/>
            </p:custDataLst>
          </p:nvPr>
        </p:nvSpPr>
        <p:spPr>
          <a:xfrm>
            <a:off x="457200" y="3886200"/>
            <a:ext cx="1752601" cy="438912"/>
          </a:xfrm>
          <a:prstGeom prst="roundRect">
            <a:avLst/>
          </a:prstGeom>
          <a:noFill/>
          <a:ln w="41275" cap="flat" cmpd="sng" algn="ctr">
            <a:solidFill>
              <a:srgbClr val="FF0000"/>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325922" y="1645923"/>
            <a:ext cx="8513278" cy="1077218"/>
          </a:xfrm>
          <a:prstGeom prst="rect">
            <a:avLst/>
          </a:prstGeom>
          <a:noFill/>
        </p:spPr>
        <p:txBody>
          <a:bodyPr wrap="square" rtlCol="0">
            <a:spAutoFit/>
          </a:bodyPr>
          <a:lstStyle/>
          <a:p>
            <a:r>
              <a:rPr lang="en-US" sz="3200" dirty="0" smtClean="0">
                <a:solidFill>
                  <a:schemeClr val="dk1"/>
                </a:solidFill>
              </a:rPr>
              <a:t>Medicaid is administered </a:t>
            </a:r>
            <a:r>
              <a:rPr lang="en-US" sz="3200" dirty="0">
                <a:solidFill>
                  <a:schemeClr val="dk1"/>
                </a:solidFill>
              </a:rPr>
              <a:t>by state governments within </a:t>
            </a:r>
            <a:r>
              <a:rPr lang="en-US" sz="3200" dirty="0" smtClean="0">
                <a:solidFill>
                  <a:schemeClr val="dk1"/>
                </a:solidFill>
              </a:rPr>
              <a:t>state rules. </a:t>
            </a:r>
            <a:endParaRPr lang="en-US" sz="3200" dirty="0"/>
          </a:p>
        </p:txBody>
      </p:sp>
      <p:sp>
        <p:nvSpPr>
          <p:cNvPr id="12" name="Rectangle 2"/>
          <p:cNvSpPr txBox="1">
            <a:spLocks noChangeArrowheads="1"/>
          </p:cNvSpPr>
          <p:nvPr/>
        </p:nvSpPr>
        <p:spPr>
          <a:xfrm>
            <a:off x="228600" y="274638"/>
            <a:ext cx="8458200" cy="8683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b="1" kern="1200">
                <a:solidFill>
                  <a:schemeClr val="tx1"/>
                </a:solidFill>
                <a:latin typeface="+mj-lt"/>
                <a:ea typeface="+mj-ea"/>
                <a:cs typeface="+mj-cs"/>
              </a:defRPr>
            </a:lvl1pPr>
          </a:lstStyle>
          <a:p>
            <a:r>
              <a:rPr lang="en-US" dirty="0" smtClean="0">
                <a:cs typeface="Arial" charset="0"/>
              </a:rPr>
              <a:t>Check Your Knowledge - Lesson 1</a:t>
            </a:r>
          </a:p>
        </p:txBody>
      </p:sp>
    </p:spTree>
    <p:custDataLst>
      <p:tags r:id="rId1"/>
    </p:custDataLst>
    <p:extLst>
      <p:ext uri="{BB962C8B-B14F-4D97-AF65-F5344CB8AC3E}">
        <p14:creationId xmlns:p14="http://schemas.microsoft.com/office/powerpoint/2010/main" val="10410822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3 - &amp;quot;Lesson 1 - Medicaid Overview&amp;quot;&quot;/&gt;&lt;property id=&quot;20307&quot; value=&quot;259&quot;/&gt;&lt;/object&gt;&lt;object type=&quot;3&quot; unique_id=&quot;10006&quot;&gt;&lt;property id=&quot;20148&quot; value=&quot;5&quot;/&gt;&lt;property id=&quot;20300&quot; value=&quot;Slide 6 - &amp;quot;Medicaid Administration&amp;quot;&quot;/&gt;&lt;property id=&quot;20307&quot; value=&quot;261&quot;/&gt;&lt;/object&gt;&lt;object type=&quot;3&quot; unique_id=&quot;10007&quot;&gt;&lt;property id=&quot;20148&quot; value=&quot;5&quot;/&gt;&lt;property id=&quot;20300&quot; value=&quot;Slide 7 - &amp;quot;State Medicaid Administration&amp;quot;&quot;/&gt;&lt;property id=&quot;20307&quot; value=&quot;262&quot;/&gt;&lt;/object&gt;&lt;object type=&quot;3&quot; unique_id=&quot;10008&quot;&gt;&lt;property id=&quot;20148&quot; value=&quot;5&quot;/&gt;&lt;property id=&quot;20300&quot; value=&quot;Slide 8 - &amp;quot;The Single State Medicaid Agency&amp;quot;&quot;/&gt;&lt;property id=&quot;20307&quot; value=&quot;263&quot;/&gt;&lt;/object&gt;&lt;object type=&quot;3&quot; unique_id=&quot;10015&quot;&gt;&lt;property id=&quot;20148&quot; value=&quot;5&quot;/&gt;&lt;property id=&quot;20300&quot; value=&quot;Slide 12 - &amp;quot;2013 Categorical Requirements&amp;quot;&quot;/&gt;&lt;property id=&quot;20307&quot; value=&quot;270&quot;/&gt;&lt;/object&gt;&lt;object type=&quot;3&quot; unique_id=&quot;10016&quot;&gt;&lt;property id=&quot;20148&quot; value=&quot;5&quot;/&gt;&lt;property id=&quot;20300&quot; value=&quot;Slide 17 - &amp;quot;2013 Financial Requirements&amp;quot;&quot;/&gt;&lt;property id=&quot;20307&quot; value=&quot;271&quot;/&gt;&lt;/object&gt;&lt;object type=&quot;3&quot; unique_id=&quot;10017&quot;&gt;&lt;property id=&quot;20148&quot; value=&quot;5&quot;/&gt;&lt;property id=&quot;20300&quot; value=&quot;Slide 18 - &amp;quot;What is Income in 2013?&amp;quot;&quot;/&gt;&lt;property id=&quot;20307&quot; value=&quot;272&quot;/&gt;&lt;/object&gt;&lt;object type=&quot;3&quot; unique_id=&quot;10018&quot;&gt;&lt;property id=&quot;20148&quot; value=&quot;5&quot;/&gt;&lt;property id=&quot;20300&quot; value=&quot;Slide 19 - &amp;quot;What are Resources in 2013?&amp;quot;&quot;/&gt;&lt;property id=&quot;20307&quot; value=&quot;273&quot;/&gt;&lt;/object&gt;&lt;object type=&quot;3&quot; unique_id=&quot;10023&quot;&gt;&lt;property id=&quot;20148&quot; value=&quot;5&quot;/&gt;&lt;property id=&quot;20300&quot; value=&quot;Slide 21 - &amp;quot;Medically Needy Program&amp;quot;&quot;/&gt;&lt;property id=&quot;20307&quot; value=&quot;278&quot;/&gt;&lt;/object&gt;&lt;object type=&quot;3&quot; unique_id=&quot;10037&quot;&gt;&lt;property id=&quot;20148&quot; value=&quot;5&quot;/&gt;&lt;property id=&quot;20300&quot; value=&quot;Slide 54 - &amp;quot;Lesson 5 - Medicare Savings Programs&amp;quot;&quot;/&gt;&lt;property id=&quot;20307&quot; value=&quot;292&quot;/&gt;&lt;/object&gt;&lt;object type=&quot;3&quot; unique_id=&quot;10041&quot;&gt;&lt;property id=&quot;20148&quot; value=&quot;5&quot;/&gt;&lt;property id=&quot;20300&quot; value=&quot;Slide 57 - &amp;quot;To Apply&amp;quot;&quot;/&gt;&lt;property id=&quot;20307&quot; value=&quot;296&quot;/&gt;&lt;/object&gt;&lt;object type=&quot;3&quot; unique_id=&quot;10052&quot;&gt;&lt;property id=&quot;20148&quot; value=&quot;5&quot;/&gt;&lt;property id=&quot;20300&quot; value=&quot;Slide 59&quot;/&gt;&lt;property id=&quot;20307&quot; value=&quot;307&quot;/&gt;&lt;/object&gt;&lt;object type=&quot;3&quot; unique_id=&quot;10057&quot;&gt;&lt;property id=&quot;20148&quot; value=&quot;5&quot;/&gt;&lt;property id=&quot;20300&quot; value=&quot;Slide 5 - &amp;quot;Medicare - Medicaid Enrollees &amp;quot;&quot;/&gt;&lt;property id=&quot;20307&quot; value=&quot;312&quot;/&gt;&lt;/object&gt;&lt;object type=&quot;3&quot; unique_id=&quot;10065&quot;&gt;&lt;property id=&quot;20148&quot; value=&quot;5&quot;/&gt;&lt;property id=&quot;20300&quot; value=&quot;Slide 27 - &amp;quot;Lesson 3&amp;#x0D;&amp;#x0A;Children’s Health Insurance Program (CHIP)&amp;quot;&quot;/&gt;&lt;property id=&quot;20307&quot; value=&quot;320&quot;/&gt;&lt;/object&gt;&lt;object type=&quot;3&quot; unique_id=&quot;10067&quot;&gt;&lt;property id=&quot;20148&quot; value=&quot;5&quot;/&gt;&lt;property id=&quot;20300&quot; value=&quot;Slide 38 - &amp;quot;CHIPRA and The Health Care Law&amp;quot;&quot;/&gt;&lt;property id=&quot;20307&quot; value=&quot;322&quot;/&gt;&lt;/object&gt;&lt;object type=&quot;3&quot; unique_id=&quot;10068&quot;&gt;&lt;property id=&quot;20148&quot; value=&quot;5&quot;/&gt;&lt;property id=&quot;20300&quot; value=&quot;Slide 29 - &amp;quot;CHIP Program&amp;quot;&quot;/&gt;&lt;property id=&quot;20307&quot; value=&quot;323&quot;/&gt;&lt;/object&gt;&lt;object type=&quot;3&quot; unique_id=&quot;10070&quot;&gt;&lt;property id=&quot;20148&quot; value=&quot;5&quot;/&gt;&lt;property id=&quot;20300&quot; value=&quot;Slide 30 - &amp;quot;Who Is Eligible for CHIP?&amp;quot;&quot;/&gt;&lt;property id=&quot;20307&quot; value=&quot;325&quot;/&gt;&lt;/object&gt;&lt;object type=&quot;3&quot; unique_id=&quot;10071&quot;&gt;&lt;property id=&quot;20148&quot; value=&quot;5&quot;/&gt;&lt;property id=&quot;20300&quot; value=&quot;Slide 33 - &amp;quot;  Express Lane Eligibility option&amp;quot;&quot;/&gt;&lt;property id=&quot;20307&quot; value=&quot;326&quot;/&gt;&lt;/object&gt;&lt;object type=&quot;3&quot; unique_id=&quot;10072&quot;&gt;&lt;property id=&quot;20148&quot; value=&quot;5&quot;/&gt;&lt;property id=&quot;20300&quot; value=&quot;Slide 32 - &amp;quot;Citizenship Requirements&amp;quot;&quot;/&gt;&lt;property id=&quot;20307&quot; value=&quot;327&quot;/&gt;&lt;/object&gt;&lt;object type=&quot;3&quot; unique_id=&quot;10073&quot;&gt;&lt;property id=&quot;20148&quot; value=&quot;5&quot;/&gt;&lt;property id=&quot;20300&quot; value=&quot;Slide 14 - &amp;quot;2013 SSI Eligibility: Aged, Blind, Disabled&amp;quot;&quot;/&gt;&lt;property id=&quot;20307&quot; value=&quot;328&quot;/&gt;&lt;/object&gt;&lt;object type=&quot;3&quot; unique_id=&quot;10110&quot;&gt;&lt;property id=&quot;20148&quot; value=&quot;5&quot;/&gt;&lt;property id=&quot;20300&quot; value=&quot;Slide 2 - &amp;quot;Session Objectives&amp;quot;&quot;/&gt;&lt;property id=&quot;20307&quot; value=&quot;257&quot;/&gt;&lt;/object&gt;&lt;object type=&quot;3&quot; unique_id=&quot;10115&quot;&gt;&lt;property id=&quot;20148&quot; value=&quot;5&quot;/&gt;&lt;property id=&quot;20300&quot; value=&quot;Slide 10 - &amp;quot;  Lesson 2 - Medicaid Eligibility and Benefits&amp;quot;&quot;/&gt;&lt;property id=&quot;20307&quot; value=&quot;266&quot;/&gt;&lt;/object&gt;&lt;object type=&quot;3&quot; unique_id=&quot;10118&quot;&gt;&lt;property id=&quot;20148&quot; value=&quot;5&quot;/&gt;&lt;property id=&quot;20300&quot; value=&quot;Slide 1 - &amp;quot;National Training Program&amp;quot;&quot;/&gt;&lt;property id=&quot;20307&quot; value=&quot;430&quot;/&gt;&lt;/object&gt;&lt;object type=&quot;3&quot; unique_id=&quot;10119&quot;&gt;&lt;property id=&quot;20148&quot; value=&quot;5&quot;/&gt;&lt;property id=&quot;20300&quot; value=&quot;Slide 4&quot;/&gt;&lt;property id=&quot;20307&quot; value=&quot;373&quot;/&gt;&lt;/object&gt;&lt;object type=&quot;3&quot; unique_id=&quot;10120&quot;&gt;&lt;property id=&quot;20148&quot; value=&quot;5&quot;/&gt;&lt;property id=&quot;20300&quot; value=&quot;Slide 9 - &amp;quot;&amp;#x0D;&amp;#x0A;&amp;amp;#x09;&amp;amp;#x09;&amp;amp;#x09;&amp;amp;#x09;&amp;amp;#x09;&amp;amp;#x09;&amp;amp;#x09;&amp;amp;#x09;&amp;amp;#x09;&amp;amp;#x09;&amp;amp;#x09;&amp;amp;#x09;&amp;amp;#x09;&amp;amp;#x09;&amp;amp;#x09;&amp;amp;#x09;&amp;amp;#x09;&amp;amp;#x09;&amp;amp;#x09;&amp;amp;#x09;&amp;amp;#x09;&amp;amp;#x09;&amp;amp;#x09;&amp;amp;#x09;&amp;amp;#x09;&amp;amp;#x09;&amp;amp;#x09;&amp;amp;#x09;&amp;amp;#x09;&amp;amp;#x09;&amp;amp;#x09;&amp;amp;#x09;&amp;quot;&quot;/&gt;&lt;property id=&quot;20307&quot; value=&quot;427&quot;/&gt;&lt;/object&gt;&lt;object type=&quot;3&quot; unique_id=&quot;10121&quot;&gt;&lt;property id=&quot;20148&quot; value=&quot;5&quot;/&gt;&lt;property id=&quot;20300&quot; value=&quot;Slide 11 - &amp;quot;Mandatory and Optional Groups&amp;quot;&quot;/&gt;&lt;property id=&quot;20307&quot; value=&quot;390&quot;/&gt;&lt;/object&gt;&lt;object type=&quot;3&quot; unique_id=&quot;10122&quot;&gt;&lt;property id=&quot;20148&quot; value=&quot;5&quot;/&gt;&lt;property id=&quot;20300&quot; value=&quot;Slide 13 - &amp;quot;2013 Mandatory Eligibility AFDC-Related Groups&amp;#x0D;&amp;#x0A;&amp;quot;&quot;/&gt;&lt;property id=&quot;20307&quot; value=&quot;392&quot;/&gt;&lt;/object&gt;&lt;object type=&quot;3&quot; unique_id=&quot;10123&quot;&gt;&lt;property id=&quot;20148&quot; value=&quot;5&quot;/&gt;&lt;property id=&quot;20300&quot; value=&quot;Slide 15 - &amp;quot;Optional Eligibility Groups&amp;quot;&quot;/&gt;&lt;property id=&quot;20307&quot; value=&quot;393&quot;/&gt;&lt;/object&gt;&lt;object type=&quot;3&quot; unique_id=&quot;10124&quot;&gt;&lt;property id=&quot;20148&quot; value=&quot;5&quot;/&gt;&lt;property id=&quot;20300&quot; value=&quot;Slide 16 - &amp;quot;2013 Non-Financial Requirements&amp;quot;&quot;/&gt;&lt;property id=&quot;20307&quot; value=&quot;389&quot;/&gt;&lt;/object&gt;&lt;object type=&quot;3&quot; unique_id=&quot;10125&quot;&gt;&lt;property id=&quot;20148&quot; value=&quot;5&quot;/&gt;&lt;property id=&quot;20300&quot; value=&quot;Slide 20 - &amp;quot;Medically Needy Individuals&amp;quot;&quot;/&gt;&lt;property id=&quot;20307&quot; value=&quot;362&quot;/&gt;&lt;/object&gt;&lt;object type=&quot;3&quot; unique_id=&quot;10126&quot;&gt;&lt;property id=&quot;20148&quot; value=&quot;5&quot;/&gt;&lt;property id=&quot;20300&quot; value=&quot;Slide 22&quot;/&gt;&lt;property id=&quot;20307&quot; value=&quot;420&quot;/&gt;&lt;/object&gt;&lt;object type=&quot;3&quot; unique_id=&quot;10127&quot;&gt;&lt;property id=&quot;20148&quot; value=&quot;5&quot;/&gt;&lt;property id=&quot;20300&quot; value=&quot;Slide 23&quot;/&gt;&lt;property id=&quot;20307&quot; value=&quot;421&quot;/&gt;&lt;/object&gt;&lt;object type=&quot;3&quot; unique_id=&quot;10128&quot;&gt;&lt;property id=&quot;20148&quot; value=&quot;5&quot;/&gt;&lt;property id=&quot;20300&quot; value=&quot;Slide 24 - &amp;quot;Optional Medicaid State Plan Benefits &amp;quot;&quot;/&gt;&lt;property id=&quot;20307&quot; value=&quot;422&quot;/&gt;&lt;/object&gt;&lt;object type=&quot;3&quot; unique_id=&quot;10129&quot;&gt;&lt;property id=&quot;20148&quot; value=&quot;5&quot;/&gt;&lt;property id=&quot;20300&quot; value=&quot;Slide 25 - &amp;quot;Medicaid Waivers&amp;quot;&quot;/&gt;&lt;property id=&quot;20307&quot; value=&quot;423&quot;/&gt;&lt;/object&gt;&lt;object type=&quot;3&quot; unique_id=&quot;10130&quot;&gt;&lt;property id=&quot;20148&quot; value=&quot;5&quot;/&gt;&lt;property id=&quot;20300&quot; value=&quot;Slide 26 - &amp;quot;&amp;#x0D;&amp;#x0A;&amp;quot;&quot;/&gt;&lt;property id=&quot;20307&quot; value=&quot;428&quot;/&gt;&lt;/object&gt;&lt;object type=&quot;3&quot; unique_id=&quot;10131&quot;&gt;&lt;property id=&quot;20148&quot; value=&quot;5&quot;/&gt;&lt;property id=&quot;20300&quot; value=&quot;Slide 28 - &amp;quot;Overview of CHIP&amp;quot;&quot;/&gt;&lt;property id=&quot;20307&quot; value=&quot;377&quot;/&gt;&lt;/object&gt;&lt;object type=&quot;3&quot; unique_id=&quot;10132&quot;&gt;&lt;property id=&quot;20148&quot; value=&quot;5&quot;/&gt;&lt;property id=&quot;20300&quot; value=&quot;Slide 31 - &amp;quot;Eligibility for Children&amp;quot;&quot;/&gt;&lt;property id=&quot;20307&quot; value=&quot;414&quot;/&gt;&lt;/object&gt;&lt;object type=&quot;3&quot; unique_id=&quot;10133&quot;&gt;&lt;property id=&quot;20148&quot; value=&quot;5&quot;/&gt;&lt;property id=&quot;20300&quot; value=&quot;Slide 34&quot;/&gt;&lt;property id=&quot;20307&quot; value=&quot;432&quot;/&gt;&lt;/object&gt;&lt;object type=&quot;3&quot; unique_id=&quot;10134&quot;&gt;&lt;property id=&quot;20148&quot; value=&quot;5&quot;/&gt;&lt;property id=&quot;20300&quot; value=&quot;Slide 35&quot;/&gt;&lt;property id=&quot;20307&quot; value=&quot;431&quot;/&gt;&lt;/object&gt;&lt;object type=&quot;3&quot; unique_id=&quot;10135&quot;&gt;&lt;property id=&quot;20148&quot; value=&quot;5&quot;/&gt;&lt;property id=&quot;20300&quot; value=&quot;Slide 36 - &amp;quot;Federal Medical Assistance Percentage&amp;quot;&quot;/&gt;&lt;property id=&quot;20307&quot; value=&quot;358&quot;/&gt;&lt;/object&gt;&lt;object type=&quot;3&quot; unique_id=&quot;10136&quot;&gt;&lt;property id=&quot;20148&quot; value=&quot;5&quot;/&gt;&lt;property id=&quot;20300&quot; value=&quot;Slide 37 - &amp;quot;Benefits of State Children’s Health Insurance Program (Title XXI)&amp;quot;&quot;/&gt;&lt;property id=&quot;20307&quot; value=&quot;357&quot;/&gt;&lt;/object&gt;&lt;object type=&quot;3&quot; unique_id=&quot;10137&quot;&gt;&lt;property id=&quot;20148&quot; value=&quot;5&quot;/&gt;&lt;property id=&quot;20300&quot; value=&quot;Slide 39 - &amp;quot;&amp;#x0D;&amp;#x0A;&amp;quot;&quot;/&gt;&lt;property id=&quot;20307&quot; value=&quot;425&quot;/&gt;&lt;/object&gt;&lt;object type=&quot;3&quot; unique_id=&quot;10138&quot;&gt;&lt;property id=&quot;20148&quot; value=&quot;5&quot;/&gt;&lt;property id=&quot;20300&quot; value=&quot;Slide 40 - &amp;quot;Lesson 4 - Affordable Care Act (ACA)&amp;#x0D;&amp;#x0A; Seamless and Affordable Coverage&amp;quot;&quot;/&gt;&lt;property id=&quot;20307&quot; value=&quot;380&quot;/&gt;&lt;/object&gt;&lt;object type=&quot;3&quot; unique_id=&quot;10139&quot;&gt;&lt;property id=&quot;20148&quot; value=&quot;5&quot;/&gt;&lt;property id=&quot;20300&quot; value=&quot;Slide 41 - &amp;quot;Medicaid Expansion&amp;quot;&quot;/&gt;&lt;property id=&quot;20307&quot; value=&quot;379&quot;/&gt;&lt;/object&gt;&lt;object type=&quot;3&quot; unique_id=&quot;10140&quot;&gt;&lt;property id=&quot;20148&quot; value=&quot;5&quot;/&gt;&lt;property id=&quot;20300&quot; value=&quot;Slide 42 - &amp;quot;Medicaid Eligibility in 2014&amp;quot;&quot;/&gt;&lt;property id=&quot;20307&quot; value=&quot;382&quot;/&gt;&lt;/object&gt;&lt;object type=&quot;3&quot; unique_id=&quot;10141&quot;&gt;&lt;property id=&quot;20148&quot; value=&quot;5&quot;/&gt;&lt;property id=&quot;20300&quot; value=&quot;Slide 43 - &amp;quot;Simplifying Medicaid and the&amp;#x0D;&amp;#x0A;Children’s Health Insurance Program (CHIP)&amp;quot;&quot;/&gt;&lt;property id=&quot;20307&quot; value=&quot;384&quot;/&gt;&lt;/object&gt;&lt;object type=&quot;3&quot; unique_id=&quot;10142&quot;&gt;&lt;property id=&quot;20148&quot; value=&quot;5&quot;/&gt;&lt;property id=&quot;20300&quot; value=&quot;Slide 44 - &amp;quot;Simplifying Medicaid and CHIP continued&amp;quot;&quot;/&gt;&lt;property id=&quot;20307&quot; value=&quot;404&quot;/&gt;&lt;/object&gt;&lt;object type=&quot;3&quot; unique_id=&quot;10143&quot;&gt;&lt;property id=&quot;20148&quot; value=&quot;5&quot;/&gt;&lt;property id=&quot;20300&quot; value=&quot;Slide 45 - &amp;quot;&amp;#x0D;&amp;#x0A;&amp;#x0D;&amp;#x0A;What is Modified Adjusted Gross Income (MAGI)?&amp;#x0D;&amp;#x0A; &amp;#x0D;&amp;#x0A;&amp;quot;&quot;/&gt;&lt;property id=&quot;20307&quot; value=&quot;381&quot;/&gt;&lt;/object&gt;&lt;object type=&quot;3&quot; unique_id=&quot;10144&quot;&gt;&lt;property id=&quot;20148&quot; value=&quot;5&quot;/&gt;&lt;property id=&quot;20300&quot; value=&quot;Slide 46 - &amp;quot;&amp;#x0D;&amp;#x0A;MAGI Determination &amp;#x0D;&amp;#x0A;&amp;quot;&quot;/&gt;&lt;property id=&quot;20307&quot; value=&quot;403&quot;/&gt;&lt;/object&gt;&lt;object type=&quot;3&quot; unique_id=&quot;10145&quot;&gt;&lt;property id=&quot;20148&quot; value=&quot;5&quot;/&gt;&lt;property id=&quot;20300&quot; value=&quot;Slide 47 - &amp;quot;Coordination: &amp;#x0D;&amp;#x0A;A Seamless System of Coverage&amp;quot;&quot;/&gt;&lt;property id=&quot;20307&quot; value=&quot;385&quot;/&gt;&lt;/object&gt;&lt;object type=&quot;3&quot; unique_id=&quot;10146&quot;&gt;&lt;property id=&quot;20148&quot; value=&quot;5&quot;/&gt;&lt;property id=&quot;20300&quot; value=&quot;Slide 48 - &amp;quot;&amp;#x0D;&amp;#x0A;Streamlined Eligibility and &amp;#x0D;&amp;#x0A;Enrollment Process&amp;#x0D;&amp;#x0A;&amp;quot;&quot;/&gt;&lt;property id=&quot;20307&quot; value=&quot;433&quot;/&gt;&lt;/object&gt;&lt;object type=&quot;3&quot; unique_id=&quot;10147&quot;&gt;&lt;property id=&quot;20148&quot; value=&quot;5&quot;/&gt;&lt;property id=&quot;20300&quot; value=&quot;Slide 49&quot;/&gt;&lt;property id=&quot;20307&quot; value=&quot;434&quot;/&gt;&lt;/object&gt;&lt;object type=&quot;3&quot; unique_id=&quot;10148&quot;&gt;&lt;property id=&quot;20148&quot; value=&quot;5&quot;/&gt;&lt;property id=&quot;20300&quot; value=&quot;Slide 50 - &amp;quot;A Seamless System of Coverage &amp;#x0D;&amp;#x0A;(2014) – With Expansion&amp;quot;&quot;/&gt;&lt;property id=&quot;20307&quot; value=&quot;435&quot;/&gt;&lt;/object&gt;&lt;object type=&quot;3&quot; unique_id=&quot;10149&quot;&gt;&lt;property id=&quot;20148&quot; value=&quot;5&quot;/&gt;&lt;property id=&quot;20300&quot; value=&quot;Slide 51 - &amp;quot;Next Steps&amp;quot;&quot;/&gt;&lt;property id=&quot;20307&quot; value=&quot;387&quot;/&gt;&lt;/object&gt;&lt;object type=&quot;3&quot; unique_id=&quot;10150&quot;&gt;&lt;property id=&quot;20148&quot; value=&quot;5&quot;/&gt;&lt;property id=&quot;20300&quot; value=&quot;Slide 52 - &amp;quot;Next Steps (continued)&amp;quot;&quot;/&gt;&lt;property id=&quot;20307&quot; value=&quot;413&quot;/&gt;&lt;/object&gt;&lt;object type=&quot;3&quot; unique_id=&quot;10151&quot;&gt;&lt;property id=&quot;20148&quot; value=&quot;5&quot;/&gt;&lt;property id=&quot;20300&quot; value=&quot;Slide 53 - &amp;quot;&amp;#x0D;&amp;#x0A;&amp;quot;&quot;/&gt;&lt;property id=&quot;20307&quot; value=&quot;429&quot;/&gt;&lt;/object&gt;&lt;object type=&quot;3&quot; unique_id=&quot;10152&quot;&gt;&lt;property id=&quot;20148&quot; value=&quot;5&quot;/&gt;&lt;property id=&quot;20300&quot; value=&quot;Slide 55 - &amp;quot;Benefits Medicare-Medicaid Enrollees  &amp;#x0D;&amp;#x0A;Receive from Medicaid&amp;quot;&quot;/&gt;&lt;property id=&quot;20307&quot; value=&quot;405&quot;/&gt;&lt;/object&gt;&lt;object type=&quot;3&quot; unique_id=&quot;10153&quot;&gt;&lt;property id=&quot;20148&quot; value=&quot;5&quot;/&gt;&lt;property id=&quot;20300&quot; value=&quot;Slide 56 - &amp;quot;Who Can Qualify For MSP?&amp;quot;&quot;/&gt;&lt;property id=&quot;20307&quot; value=&quot;436&quot;/&gt;&lt;/object&gt;&lt;object type=&quot;3&quot; unique_id=&quot;10154&quot;&gt;&lt;property id=&quot;20148&quot; value=&quot;5&quot;/&gt;&lt;property id=&quot;20300&quot; value=&quot;Slide 58 - &amp;quot;&amp;#x0D;&amp;#x0A;&amp;quot;&quot;/&gt;&lt;property id=&quot;20307&quot; value=&quot;437&quot;/&gt;&lt;/object&gt;&lt;object type=&quot;3&quot; unique_id=&quot;10155&quot;&gt;&lt;property id=&quot;20148&quot; value=&quot;5&quot;/&gt;&lt;property id=&quot;20300&quot; value=&quot;Slide 60&quot;/&gt;&lt;property id=&quot;20307&quot; value=&quot;375&quot;/&gt;&lt;/object&gt;&lt;object type=&quot;3&quot; unique_id=&quot;10156&quot;&gt;&lt;property id=&quot;20148&quot; value=&quot;5&quot;/&gt;&lt;property id=&quot;20300&quot; value=&quot;Slide 61&quot;/&gt;&lt;property id=&quot;20307&quot; value=&quot;388&quot;/&gt;&lt;/object&gt;&lt;object type=&quot;3&quot; unique_id=&quot;10157&quot;&gt;&lt;property id=&quot;20148&quot; value=&quot;5&quot;/&gt;&lt;property id=&quot;20300&quot; value=&quot;Slide 62 - &amp;quot;Medicaid Enrollment&amp;quot;&quot;/&gt;&lt;property id=&quot;20307&quot; value=&quot;335&quot;/&gt;&lt;/object&gt;&lt;object type=&quot;3&quot; unique_id=&quot;10158&quot;&gt;&lt;property id=&quot;20148&quot; value=&quot;5&quot;/&gt;&lt;property id=&quot;20300&quot; value=&quot;Slide 63 - &amp;quot;Region ____ Medicaid Eligibility&amp;quot;&quot;/&gt;&lt;property id=&quot;20307&quot; value=&quot;334&quot;/&gt;&lt;/object&gt;&lt;object type=&quot;3&quot; unique_id=&quot;10159&quot;&gt;&lt;property id=&quot;20148&quot; value=&quot;5&quot;/&gt;&lt;property id=&quot;20300&quot; value=&quot;Slide 64 - &amp;quot;State Medicaid FMAP Rates Region ___&amp;quot;&quot;/&gt;&lt;property id=&quot;20307&quot; value=&quot;332&quot;/&gt;&lt;/object&gt;&lt;/object&gt;&lt;/object&gt;&lt;/database&gt;"/>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CORSHAPE" val="True"/>
  <p:tag name="SHAPETYPE" val="1"/>
</p:tagLst>
</file>

<file path=ppt/tags/tag11.xml><?xml version="1.0" encoding="utf-8"?>
<p:tagLst xmlns:a="http://schemas.openxmlformats.org/drawingml/2006/main" xmlns:r="http://schemas.openxmlformats.org/officeDocument/2006/relationships" xmlns:p="http://schemas.openxmlformats.org/presentationml/2006/main">
  <p:tag name="SLIDEID" val="3755500FA2FA4884B6E704FE4E3A6918"/>
  <p:tag name="SLIDETYPE" val="Q"/>
  <p:tag name="DEMOGRAPHIC" val="False"/>
  <p:tag name="TEAMASSIGN" val="False"/>
  <p:tag name="SPEEDSCORING" val="False"/>
  <p:tag name="CORRECTPOINTVALUE" val="100"/>
  <p:tag name="INCORRECTPOINTVALUE" val="0"/>
  <p:tag name="ZEROBASED" val="False"/>
  <p:tag name="NUMRESPONSES" val="1"/>
  <p:tag name="AUTOADVANCE" val="False"/>
  <p:tag name="DELIMITERS" val="3.1"/>
  <p:tag name="VALUEFORMAT" val="0%"/>
  <p:tag name="SLIDEORDER" val="3"/>
  <p:tag name="SLIDEGUID" val="249B676B8CF14A3CBDF6EF853369C0B1"/>
  <p:tag name="ANSWERSALIAS" val="It is kidney failure that requires a regular course of dialysis or a kidney transplant to maintain life|smicln|It is often referred to as ESRD|smicln|You do not need to be receiving Social Security disability benefits to qualify for Medicare based on ESRD|smicln|All of the above"/>
  <p:tag name="QUESTIONALIAS" val="Which is true about End-Stage-Renal Disease?"/>
  <p:tag name="VALUES" val="Incorrect|smicln|Incorrect|smicln|Incorrect|smicln|Correct"/>
  <p:tag name="RESPONSESGATHERED" val="True"/>
  <p:tag name="TOTALRESPONSES" val="2"/>
  <p:tag name="RESPONSECOUNT" val="2"/>
  <p:tag name="SLICED" val="False"/>
  <p:tag name="RESPONSES" val="2;-;2;"/>
  <p:tag name="CHARTSTRINGSTD" val="0 2 0 0"/>
  <p:tag name="CHARTSTRINGREV" val="0 0 2 0"/>
  <p:tag name="CHARTSTRINGSTDPER" val="0 1 0 0"/>
  <p:tag name="CHARTSTRINGREVPER" val="0 0 1 0"/>
  <p:tag name="ANONYMOUSTEMP" val="False"/>
</p:tagLst>
</file>

<file path=ppt/tags/tag12.xml><?xml version="1.0" encoding="utf-8"?>
<p:tagLst xmlns:a="http://schemas.openxmlformats.org/drawingml/2006/main" xmlns:r="http://schemas.openxmlformats.org/officeDocument/2006/relationships" xmlns:p="http://schemas.openxmlformats.org/presentationml/2006/main">
  <p:tag name="ANSWERBULLETS" val="3"/>
  <p:tag name="OLDNUMANSWERS" val="4"/>
  <p:tag name="TEXTLENGTH" val="258"/>
  <p:tag name="FONTSIZE" val="24"/>
  <p:tag name="BULLETTYPE" val="ppBulletArabicPeriod"/>
  <p:tag name="ANSWERTEXT" val="It is kidney failure that requires a regular course of dialysis or a kidney transplant to maintain life&#10;It is often referred to as ESRD&#10;You do not need to be receiving Social Security disability benefits to qualify for Medicare based on ESRD&#10;All of the above"/>
</p:tagLst>
</file>

<file path=ppt/tags/tag13.xml><?xml version="1.0" encoding="utf-8"?>
<p:tagLst xmlns:a="http://schemas.openxmlformats.org/drawingml/2006/main" xmlns:r="http://schemas.openxmlformats.org/officeDocument/2006/relationships" xmlns:p="http://schemas.openxmlformats.org/presentationml/2006/main">
  <p:tag name="CORSHAPE" val="True"/>
  <p:tag name="SHAPETYPE" val="1"/>
</p:tagLst>
</file>

<file path=ppt/tags/tag14.xml><?xml version="1.0" encoding="utf-8"?>
<p:tagLst xmlns:a="http://schemas.openxmlformats.org/drawingml/2006/main" xmlns:r="http://schemas.openxmlformats.org/officeDocument/2006/relationships" xmlns:p="http://schemas.openxmlformats.org/presentationml/2006/main">
  <p:tag name="SLIDEID" val="3755500FA2FA4884B6E704FE4E3A6918"/>
  <p:tag name="SLIDETYPE" val="Q"/>
  <p:tag name="DEMOGRAPHIC" val="False"/>
  <p:tag name="TEAMASSIGN" val="False"/>
  <p:tag name="SPEEDSCORING" val="False"/>
  <p:tag name="CORRECTPOINTVALUE" val="100"/>
  <p:tag name="INCORRECTPOINTVALUE" val="0"/>
  <p:tag name="ZEROBASED" val="False"/>
  <p:tag name="NUMRESPONSES" val="1"/>
  <p:tag name="AUTOADVANCE" val="False"/>
  <p:tag name="DELIMITERS" val="3.1"/>
  <p:tag name="VALUEFORMAT" val="0%"/>
  <p:tag name="SLIDEORDER" val="3"/>
  <p:tag name="SLIDEGUID" val="249B676B8CF14A3CBDF6EF853369C0B1"/>
  <p:tag name="ANSWERSALIAS" val="It is kidney failure that requires a regular course of dialysis or a kidney transplant to maintain life|smicln|It is often referred to as ESRD|smicln|You do not need to be receiving Social Security disability benefits to qualify for Medicare based on ESRD|smicln|All of the above"/>
  <p:tag name="QUESTIONALIAS" val="Which is true about End-Stage-Renal Disease?"/>
  <p:tag name="VALUES" val="Incorrect|smicln|Incorrect|smicln|Incorrect|smicln|Correct"/>
  <p:tag name="RESPONSESGATHERED" val="True"/>
  <p:tag name="TOTALRESPONSES" val="2"/>
  <p:tag name="RESPONSECOUNT" val="2"/>
  <p:tag name="SLICED" val="False"/>
  <p:tag name="RESPONSES" val="2;-;2;"/>
  <p:tag name="CHARTSTRINGSTD" val="0 2 0 0"/>
  <p:tag name="CHARTSTRINGREV" val="0 0 2 0"/>
  <p:tag name="CHARTSTRINGSTDPER" val="0 1 0 0"/>
  <p:tag name="CHARTSTRINGREVPER" val="0 0 1 0"/>
  <p:tag name="ANONYMOUSTEMP" val="False"/>
</p:tagLst>
</file>

<file path=ppt/tags/tag15.xml><?xml version="1.0" encoding="utf-8"?>
<p:tagLst xmlns:a="http://schemas.openxmlformats.org/drawingml/2006/main" xmlns:r="http://schemas.openxmlformats.org/officeDocument/2006/relationships" xmlns:p="http://schemas.openxmlformats.org/presentationml/2006/main">
  <p:tag name="CORSHAPE" val="True"/>
  <p:tag name="SHAPETYPE" val="1"/>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SLIDEID" val="3755500FA2FA4884B6E704FE4E3A6918"/>
  <p:tag name="SLIDETYPE" val="Q"/>
  <p:tag name="DEMOGRAPHIC" val="False"/>
  <p:tag name="TEAMASSIGN" val="False"/>
  <p:tag name="SPEEDSCORING" val="False"/>
  <p:tag name="CORRECTPOINTVALUE" val="100"/>
  <p:tag name="INCORRECTPOINTVALUE" val="0"/>
  <p:tag name="ZEROBASED" val="False"/>
  <p:tag name="NUMRESPONSES" val="1"/>
  <p:tag name="AUTOADVANCE" val="False"/>
  <p:tag name="DELIMITERS" val="3.1"/>
  <p:tag name="VALUEFORMAT" val="0%"/>
  <p:tag name="SLIDEORDER" val="3"/>
  <p:tag name="SLIDEGUID" val="249B676B8CF14A3CBDF6EF853369C0B1"/>
  <p:tag name="ANSWERSALIAS" val="It is kidney failure that requires a regular course of dialysis or a kidney transplant to maintain life|smicln|It is often referred to as ESRD|smicln|You do not need to be receiving Social Security disability benefits to qualify for Medicare based on ESRD|smicln|All of the above"/>
  <p:tag name="QUESTIONALIAS" val="Which is true about End-Stage-Renal Disease?"/>
  <p:tag name="VALUES" val="Incorrect|smicln|Incorrect|smicln|Incorrect|smicln|Correct"/>
  <p:tag name="RESPONSESGATHERED" val="True"/>
  <p:tag name="TOTALRESPONSES" val="2"/>
  <p:tag name="RESPONSECOUNT" val="2"/>
  <p:tag name="SLICED" val="False"/>
  <p:tag name="RESPONSES" val="2;-;2;"/>
  <p:tag name="CHARTSTRINGSTD" val="0 2 0 0"/>
  <p:tag name="CHARTSTRINGREV" val="0 0 2 0"/>
  <p:tag name="CHARTSTRINGSTDPER" val="0 1 0 0"/>
  <p:tag name="CHARTSTRINGREVPER" val="0 0 1 0"/>
  <p:tag name="ANONYMOUSTEMP" val="False"/>
</p:tagLst>
</file>

<file path=ppt/tags/tag3.xml><?xml version="1.0" encoding="utf-8"?>
<p:tagLst xmlns:a="http://schemas.openxmlformats.org/drawingml/2006/main" xmlns:r="http://schemas.openxmlformats.org/officeDocument/2006/relationships" xmlns:p="http://schemas.openxmlformats.org/presentationml/2006/main">
  <p:tag name="ANSWERBULLETS" val="3"/>
  <p:tag name="OLDNUMANSWERS" val="4"/>
  <p:tag name="TEXTLENGTH" val="258"/>
  <p:tag name="FONTSIZE" val="24"/>
  <p:tag name="BULLETTYPE" val="ppBulletArabicPeriod"/>
  <p:tag name="ANSWERTEXT" val="It is kidney failure that requires a regular course of dialysis or a kidney transplant to maintain life&#10;It is often referred to as ESRD&#10;You do not need to be receiving Social Security disability benefits to qualify for Medicare based on ESRD&#10;All of the above"/>
</p:tagLst>
</file>

<file path=ppt/tags/tag4.xml><?xml version="1.0" encoding="utf-8"?>
<p:tagLst xmlns:a="http://schemas.openxmlformats.org/drawingml/2006/main" xmlns:r="http://schemas.openxmlformats.org/officeDocument/2006/relationships" xmlns:p="http://schemas.openxmlformats.org/presentationml/2006/main">
  <p:tag name="CORSHAPE" val="True"/>
  <p:tag name="SHAPETYPE" val="1"/>
</p:tagLst>
</file>

<file path=ppt/tags/tag5.xml><?xml version="1.0" encoding="utf-8"?>
<p:tagLst xmlns:a="http://schemas.openxmlformats.org/drawingml/2006/main" xmlns:r="http://schemas.openxmlformats.org/officeDocument/2006/relationships" xmlns:p="http://schemas.openxmlformats.org/presentationml/2006/main">
  <p:tag name="SLIDEID" val="3755500FA2FA4884B6E704FE4E3A6918"/>
  <p:tag name="SLIDETYPE" val="Q"/>
  <p:tag name="DEMOGRAPHIC" val="False"/>
  <p:tag name="TEAMASSIGN" val="False"/>
  <p:tag name="SPEEDSCORING" val="False"/>
  <p:tag name="CORRECTPOINTVALUE" val="100"/>
  <p:tag name="INCORRECTPOINTVALUE" val="0"/>
  <p:tag name="ZEROBASED" val="False"/>
  <p:tag name="NUMRESPONSES" val="1"/>
  <p:tag name="AUTOADVANCE" val="False"/>
  <p:tag name="DELIMITERS" val="3.1"/>
  <p:tag name="VALUEFORMAT" val="0%"/>
  <p:tag name="SLIDEORDER" val="3"/>
  <p:tag name="SLIDEGUID" val="249B676B8CF14A3CBDF6EF853369C0B1"/>
  <p:tag name="ANSWERSALIAS" val="It is kidney failure that requires a regular course of dialysis or a kidney transplant to maintain life|smicln|It is often referred to as ESRD|smicln|You do not need to be receiving Social Security disability benefits to qualify for Medicare based on ESRD|smicln|All of the above"/>
  <p:tag name="QUESTIONALIAS" val="Which is true about End-Stage-Renal Disease?"/>
  <p:tag name="VALUES" val="Incorrect|smicln|Incorrect|smicln|Incorrect|smicln|Correct"/>
  <p:tag name="RESPONSESGATHERED" val="True"/>
  <p:tag name="TOTALRESPONSES" val="2"/>
  <p:tag name="RESPONSECOUNT" val="2"/>
  <p:tag name="SLICED" val="False"/>
  <p:tag name="RESPONSES" val="2;-;2;"/>
  <p:tag name="CHARTSTRINGSTD" val="0 2 0 0"/>
  <p:tag name="CHARTSTRINGREV" val="0 0 2 0"/>
  <p:tag name="CHARTSTRINGSTDPER" val="0 1 0 0"/>
  <p:tag name="CHARTSTRINGREVPER" val="0 0 1 0"/>
  <p:tag name="ANONYMOUSTEMP" val="False"/>
</p:tagLst>
</file>

<file path=ppt/tags/tag6.xml><?xml version="1.0" encoding="utf-8"?>
<p:tagLst xmlns:a="http://schemas.openxmlformats.org/drawingml/2006/main" xmlns:r="http://schemas.openxmlformats.org/officeDocument/2006/relationships" xmlns:p="http://schemas.openxmlformats.org/presentationml/2006/main">
  <p:tag name="ANSWERBULLETS" val="3"/>
  <p:tag name="OLDNUMANSWERS" val="4"/>
  <p:tag name="TEXTLENGTH" val="258"/>
  <p:tag name="FONTSIZE" val="24"/>
  <p:tag name="BULLETTYPE" val="ppBulletArabicPeriod"/>
  <p:tag name="ANSWERTEXT" val="It is kidney failure that requires a regular course of dialysis or a kidney transplant to maintain life&#10;It is often referred to as ESRD&#10;You do not need to be receiving Social Security disability benefits to qualify for Medicare based on ESRD&#10;All of the above"/>
</p:tagLst>
</file>

<file path=ppt/tags/tag7.xml><?xml version="1.0" encoding="utf-8"?>
<p:tagLst xmlns:a="http://schemas.openxmlformats.org/drawingml/2006/main" xmlns:r="http://schemas.openxmlformats.org/officeDocument/2006/relationships" xmlns:p="http://schemas.openxmlformats.org/presentationml/2006/main">
  <p:tag name="CORSHAPE" val="True"/>
  <p:tag name="SHAPETYPE" val="1"/>
</p:tagLst>
</file>

<file path=ppt/tags/tag8.xml><?xml version="1.0" encoding="utf-8"?>
<p:tagLst xmlns:a="http://schemas.openxmlformats.org/drawingml/2006/main" xmlns:r="http://schemas.openxmlformats.org/officeDocument/2006/relationships" xmlns:p="http://schemas.openxmlformats.org/presentationml/2006/main">
  <p:tag name="SLIDEID" val="3755500FA2FA4884B6E704FE4E3A6918"/>
  <p:tag name="SLIDETYPE" val="Q"/>
  <p:tag name="DEMOGRAPHIC" val="False"/>
  <p:tag name="TEAMASSIGN" val="False"/>
  <p:tag name="SPEEDSCORING" val="False"/>
  <p:tag name="CORRECTPOINTVALUE" val="100"/>
  <p:tag name="INCORRECTPOINTVALUE" val="0"/>
  <p:tag name="ZEROBASED" val="False"/>
  <p:tag name="NUMRESPONSES" val="1"/>
  <p:tag name="AUTOADVANCE" val="False"/>
  <p:tag name="DELIMITERS" val="3.1"/>
  <p:tag name="VALUEFORMAT" val="0%"/>
  <p:tag name="SLIDEORDER" val="3"/>
  <p:tag name="SLIDEGUID" val="249B676B8CF14A3CBDF6EF853369C0B1"/>
  <p:tag name="ANSWERSALIAS" val="It is kidney failure that requires a regular course of dialysis or a kidney transplant to maintain life|smicln|It is often referred to as ESRD|smicln|You do not need to be receiving Social Security disability benefits to qualify for Medicare based on ESRD|smicln|All of the above"/>
  <p:tag name="QUESTIONALIAS" val="Which is true about End-Stage-Renal Disease?"/>
  <p:tag name="VALUES" val="Incorrect|smicln|Incorrect|smicln|Incorrect|smicln|Correct"/>
  <p:tag name="RESPONSESGATHERED" val="True"/>
  <p:tag name="TOTALRESPONSES" val="2"/>
  <p:tag name="RESPONSECOUNT" val="2"/>
  <p:tag name="SLICED" val="False"/>
  <p:tag name="RESPONSES" val="2;-;2;"/>
  <p:tag name="CHARTSTRINGSTD" val="0 2 0 0"/>
  <p:tag name="CHARTSTRINGREV" val="0 0 2 0"/>
  <p:tag name="CHARTSTRINGSTDPER" val="0 1 0 0"/>
  <p:tag name="CHARTSTRINGREVPER" val="0 0 1 0"/>
  <p:tag name="ANONYMOUSTEMP" val="False"/>
</p:tagLst>
</file>

<file path=ppt/tags/tag9.xml><?xml version="1.0" encoding="utf-8"?>
<p:tagLst xmlns:a="http://schemas.openxmlformats.org/drawingml/2006/main" xmlns:r="http://schemas.openxmlformats.org/officeDocument/2006/relationships" xmlns:p="http://schemas.openxmlformats.org/presentationml/2006/main">
  <p:tag name="ANSWERBULLETS" val="3"/>
  <p:tag name="OLDNUMANSWERS" val="4"/>
  <p:tag name="TEXTLENGTH" val="258"/>
  <p:tag name="FONTSIZE" val="24"/>
  <p:tag name="BULLETTYPE" val="ppBulletArabicPeriod"/>
  <p:tag name="ANSWERTEXT" val="It is kidney failure that requires a regular course of dialysis or a kidney transplant to maintain life&#10;It is often referred to as ESRD&#10;You do not need to be receiving Social Security disability benefits to qualify for Medicare based on ESRD&#10;All of the above"/>
</p:tagLst>
</file>

<file path=ppt/theme/theme1.xml><?xml version="1.0" encoding="utf-8"?>
<a:theme xmlns:a="http://schemas.openxmlformats.org/drawingml/2006/main" name="Office Theme">
  <a:themeElements>
    <a:clrScheme name="Custom 1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2013 NTP Slide Layou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15706</TotalTime>
  <Words>11795</Words>
  <Application>Microsoft Office PowerPoint</Application>
  <PresentationFormat>On-screen Show (4:3)</PresentationFormat>
  <Paragraphs>1234</Paragraphs>
  <Slides>64</Slides>
  <Notes>64</Notes>
  <HiddenSlides>0</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64</vt:i4>
      </vt:variant>
    </vt:vector>
  </HeadingPairs>
  <TitlesOfParts>
    <vt:vector size="72" baseType="lpstr">
      <vt:lpstr>Office Theme</vt:lpstr>
      <vt:lpstr>1_2013 NTP Slide Layout</vt:lpstr>
      <vt:lpstr>1_Office Theme</vt:lpstr>
      <vt:lpstr>3_Office Theme</vt:lpstr>
      <vt:lpstr>4_Office Theme</vt:lpstr>
      <vt:lpstr>Custom Design</vt:lpstr>
      <vt:lpstr>5_Office Theme</vt:lpstr>
      <vt:lpstr>Chart</vt:lpstr>
      <vt:lpstr>National Training Program</vt:lpstr>
      <vt:lpstr>Session Objectives</vt:lpstr>
      <vt:lpstr>Lesson 1 - Medicaid Overview</vt:lpstr>
      <vt:lpstr>PowerPoint Presentation</vt:lpstr>
      <vt:lpstr>Medicare - Medicaid Enrollees </vt:lpstr>
      <vt:lpstr>Medicaid Administration</vt:lpstr>
      <vt:lpstr>State Medicaid Administration</vt:lpstr>
      <vt:lpstr>The Single State Medicaid Agency</vt:lpstr>
      <vt:lpstr>                                 </vt:lpstr>
      <vt:lpstr>  Lesson 2 - Medicaid Eligibility and Benefits</vt:lpstr>
      <vt:lpstr>Mandatory and Optional Groups</vt:lpstr>
      <vt:lpstr>2013 Categorical Requirements</vt:lpstr>
      <vt:lpstr>2013 Mandatory Eligibility AFDC-Related Groups </vt:lpstr>
      <vt:lpstr>2013 SSI Eligibility: Aged, Blind, Disabled</vt:lpstr>
      <vt:lpstr>Optional Eligibility Groups</vt:lpstr>
      <vt:lpstr>2013 Non-Financial Requirements</vt:lpstr>
      <vt:lpstr>2013 Financial Requirements</vt:lpstr>
      <vt:lpstr>What is Income in 2013?</vt:lpstr>
      <vt:lpstr>What are Resources in 2013?</vt:lpstr>
      <vt:lpstr>Medically Needy Individuals</vt:lpstr>
      <vt:lpstr>Medically Needy Program</vt:lpstr>
      <vt:lpstr>PowerPoint Presentation</vt:lpstr>
      <vt:lpstr>PowerPoint Presentation</vt:lpstr>
      <vt:lpstr>Optional Medicaid State Plan Benefits </vt:lpstr>
      <vt:lpstr>Medicaid Waivers</vt:lpstr>
      <vt:lpstr> </vt:lpstr>
      <vt:lpstr>Lesson 3 Children’s Health Insurance Program (CHIP)</vt:lpstr>
      <vt:lpstr>Overview of CHIP</vt:lpstr>
      <vt:lpstr>CHIP Program</vt:lpstr>
      <vt:lpstr>Who Is Eligible for CHIP?</vt:lpstr>
      <vt:lpstr>Eligibility for Children</vt:lpstr>
      <vt:lpstr>Citizenship Requirements</vt:lpstr>
      <vt:lpstr>  Express Lane Eligibility option</vt:lpstr>
      <vt:lpstr>PowerPoint Presentation</vt:lpstr>
      <vt:lpstr>PowerPoint Presentation</vt:lpstr>
      <vt:lpstr>Federal Medical Assistance Percentage</vt:lpstr>
      <vt:lpstr>Benefits of State Children’s Health Insurance Program (Title XXI)</vt:lpstr>
      <vt:lpstr>CHIPRA and The Health Care Law</vt:lpstr>
      <vt:lpstr> </vt:lpstr>
      <vt:lpstr>Lesson 4 - Affordable Care Act (ACA)  Seamless and Affordable Coverage</vt:lpstr>
      <vt:lpstr>Medicaid Expansion</vt:lpstr>
      <vt:lpstr>Medicaid Eligibility in 2014</vt:lpstr>
      <vt:lpstr>Simplifying Medicaid and the Children’s Health Insurance Program (CHIP)</vt:lpstr>
      <vt:lpstr>Simplifying Medicaid and CHIP continued</vt:lpstr>
      <vt:lpstr>  What is Modified Adjusted Gross Income (MAGI)?   </vt:lpstr>
      <vt:lpstr> MAGI Determination  </vt:lpstr>
      <vt:lpstr>Coordination:  A Seamless System of Coverage</vt:lpstr>
      <vt:lpstr> Streamlined Eligibility and  Enrollment Process </vt:lpstr>
      <vt:lpstr>PowerPoint Presentation</vt:lpstr>
      <vt:lpstr>A Seamless System of Coverage  (2014) – With Expansion</vt:lpstr>
      <vt:lpstr>Next Steps</vt:lpstr>
      <vt:lpstr>Next Steps (continued)</vt:lpstr>
      <vt:lpstr> </vt:lpstr>
      <vt:lpstr>Lesson 5 - Medicare Savings Programs</vt:lpstr>
      <vt:lpstr>Benefits Medicare-Medicaid Enrollees   Receive from Medicaid</vt:lpstr>
      <vt:lpstr>Who Can Qualify For MSP?</vt:lpstr>
      <vt:lpstr>To Apply</vt:lpstr>
      <vt:lpstr> </vt:lpstr>
      <vt:lpstr>PowerPoint Presentation</vt:lpstr>
      <vt:lpstr>PowerPoint Presentation</vt:lpstr>
      <vt:lpstr>PowerPoint Presentation</vt:lpstr>
      <vt:lpstr>Medicaid/CHIP Enrollment</vt:lpstr>
      <vt:lpstr>Medicaid Eligibility</vt:lpstr>
      <vt:lpstr>State Medicaid FMAP Rates</vt:lpstr>
    </vt:vector>
  </TitlesOfParts>
  <Company>CMS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CMS</dc:creator>
  <cp:lastModifiedBy>Susan K. Hollman</cp:lastModifiedBy>
  <cp:revision>1103</cp:revision>
  <cp:lastPrinted>2013-05-30T12:44:47Z</cp:lastPrinted>
  <dcterms:created xsi:type="dcterms:W3CDTF">2012-01-13T14:37:25Z</dcterms:created>
  <dcterms:modified xsi:type="dcterms:W3CDTF">2013-07-01T18:38:29Z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-841169737</vt:i4>
  </property>
  <property fmtid="{D5CDD505-2E9C-101B-9397-08002B2CF9AE}" pid="3" name="_NewReviewCycle">
    <vt:lpwstr/>
  </property>
  <property fmtid="{D5CDD505-2E9C-101B-9397-08002B2CF9AE}" pid="4" name="_EmailSubject">
    <vt:lpwstr>new thought</vt:lpwstr>
  </property>
  <property fmtid="{D5CDD505-2E9C-101B-9397-08002B2CF9AE}" pid="5" name="_AuthorEmail">
    <vt:lpwstr>Debora.Terkay@cms.hhs.gov</vt:lpwstr>
  </property>
  <property fmtid="{D5CDD505-2E9C-101B-9397-08002B2CF9AE}" pid="6" name="_AuthorEmailDisplayName">
    <vt:lpwstr>Terkay, Debora (CMS/OPE)</vt:lpwstr>
  </property>
  <property fmtid="{D5CDD505-2E9C-101B-9397-08002B2CF9AE}" pid="7" name="_PreviousAdHocReviewCycleID">
    <vt:i4>-655351036</vt:i4>
  </property>
</Properties>
</file>